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2.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heme/themeOverride3.xml" ContentType="application/vnd.openxmlformats-officedocument.themeOverr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heme/themeOverride4.xml" ContentType="application/vnd.openxmlformats-officedocument.themeOverr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heme/themeOverride5.xml" ContentType="application/vnd.openxmlformats-officedocument.themeOverr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theme/themeOverride6.xml" ContentType="application/vnd.openxmlformats-officedocument.themeOverr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theme/themeOverride7.xml" ContentType="application/vnd.openxmlformats-officedocument.themeOverr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theme/themeOverride8.xml" ContentType="application/vnd.openxmlformats-officedocument.themeOverr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theme/themeOverride9.xml" ContentType="application/vnd.openxmlformats-officedocument.themeOverr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theme/themeOverride10.xml" ContentType="application/vnd.openxmlformats-officedocument.themeOverr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60" r:id="rId2"/>
    <p:sldMasterId id="2147483672" r:id="rId3"/>
  </p:sldMasterIdLst>
  <p:notesMasterIdLst>
    <p:notesMasterId r:id="rId195"/>
  </p:notesMasterIdLst>
  <p:handoutMasterIdLst>
    <p:handoutMasterId r:id="rId196"/>
  </p:handoutMasterIdLst>
  <p:sldIdLst>
    <p:sldId id="256" r:id="rId4"/>
    <p:sldId id="258" r:id="rId5"/>
    <p:sldId id="259" r:id="rId6"/>
    <p:sldId id="260" r:id="rId7"/>
    <p:sldId id="261" r:id="rId8"/>
    <p:sldId id="262" r:id="rId9"/>
    <p:sldId id="263" r:id="rId10"/>
    <p:sldId id="265" r:id="rId11"/>
    <p:sldId id="266" r:id="rId12"/>
    <p:sldId id="267" r:id="rId13"/>
    <p:sldId id="268" r:id="rId14"/>
    <p:sldId id="269" r:id="rId15"/>
    <p:sldId id="270" r:id="rId16"/>
    <p:sldId id="273" r:id="rId17"/>
    <p:sldId id="274" r:id="rId18"/>
    <p:sldId id="452" r:id="rId19"/>
    <p:sldId id="462" r:id="rId20"/>
    <p:sldId id="454" r:id="rId21"/>
    <p:sldId id="463" r:id="rId22"/>
    <p:sldId id="276"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6" r:id="rId39"/>
    <p:sldId id="297" r:id="rId40"/>
    <p:sldId id="298" r:id="rId41"/>
    <p:sldId id="299" r:id="rId42"/>
    <p:sldId id="453" r:id="rId43"/>
    <p:sldId id="464" r:id="rId44"/>
    <p:sldId id="455" r:id="rId45"/>
    <p:sldId id="465" r:id="rId46"/>
    <p:sldId id="457" r:id="rId47"/>
    <p:sldId id="466" r:id="rId48"/>
    <p:sldId id="300" r:id="rId49"/>
    <p:sldId id="301" r:id="rId50"/>
    <p:sldId id="302" r:id="rId51"/>
    <p:sldId id="303" r:id="rId52"/>
    <p:sldId id="304" r:id="rId53"/>
    <p:sldId id="305" r:id="rId54"/>
    <p:sldId id="306"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561" r:id="rId68"/>
    <p:sldId id="459" r:id="rId69"/>
    <p:sldId id="460" r:id="rId70"/>
    <p:sldId id="458" r:id="rId71"/>
    <p:sldId id="560" r:id="rId72"/>
    <p:sldId id="461" r:id="rId73"/>
    <p:sldId id="320" r:id="rId74"/>
    <p:sldId id="321" r:id="rId75"/>
    <p:sldId id="322" r:id="rId76"/>
    <p:sldId id="323" r:id="rId77"/>
    <p:sldId id="324" r:id="rId78"/>
    <p:sldId id="325" r:id="rId79"/>
    <p:sldId id="326" r:id="rId80"/>
    <p:sldId id="327" r:id="rId81"/>
    <p:sldId id="562" r:id="rId82"/>
    <p:sldId id="563" r:id="rId83"/>
    <p:sldId id="564" r:id="rId84"/>
    <p:sldId id="565"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 id="340" r:id="rId98"/>
    <p:sldId id="341" r:id="rId99"/>
    <p:sldId id="342" r:id="rId100"/>
    <p:sldId id="343" r:id="rId101"/>
    <p:sldId id="344" r:id="rId102"/>
    <p:sldId id="345" r:id="rId103"/>
    <p:sldId id="347" r:id="rId104"/>
    <p:sldId id="567" r:id="rId105"/>
    <p:sldId id="568" r:id="rId106"/>
    <p:sldId id="348" r:id="rId107"/>
    <p:sldId id="349" r:id="rId108"/>
    <p:sldId id="350" r:id="rId109"/>
    <p:sldId id="351" r:id="rId110"/>
    <p:sldId id="352" r:id="rId111"/>
    <p:sldId id="353" r:id="rId112"/>
    <p:sldId id="354" r:id="rId113"/>
    <p:sldId id="467" r:id="rId114"/>
    <p:sldId id="468" r:id="rId115"/>
    <p:sldId id="469" r:id="rId116"/>
    <p:sldId id="470" r:id="rId117"/>
    <p:sldId id="443" r:id="rId118"/>
    <p:sldId id="444" r:id="rId119"/>
    <p:sldId id="445" r:id="rId120"/>
    <p:sldId id="446" r:id="rId121"/>
    <p:sldId id="450" r:id="rId122"/>
    <p:sldId id="451" r:id="rId123"/>
    <p:sldId id="541" r:id="rId124"/>
    <p:sldId id="471" r:id="rId125"/>
    <p:sldId id="472" r:id="rId126"/>
    <p:sldId id="473" r:id="rId127"/>
    <p:sldId id="474" r:id="rId128"/>
    <p:sldId id="475" r:id="rId129"/>
    <p:sldId id="476" r:id="rId130"/>
    <p:sldId id="479" r:id="rId131"/>
    <p:sldId id="480" r:id="rId132"/>
    <p:sldId id="481" r:id="rId133"/>
    <p:sldId id="482" r:id="rId134"/>
    <p:sldId id="483" r:id="rId135"/>
    <p:sldId id="484" r:id="rId136"/>
    <p:sldId id="485" r:id="rId137"/>
    <p:sldId id="486" r:id="rId138"/>
    <p:sldId id="487" r:id="rId139"/>
    <p:sldId id="488" r:id="rId140"/>
    <p:sldId id="489" r:id="rId141"/>
    <p:sldId id="490" r:id="rId142"/>
    <p:sldId id="491" r:id="rId143"/>
    <p:sldId id="492" r:id="rId144"/>
    <p:sldId id="493" r:id="rId145"/>
    <p:sldId id="494"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 id="510" r:id="rId161"/>
    <p:sldId id="511" r:id="rId162"/>
    <p:sldId id="512" r:id="rId163"/>
    <p:sldId id="513" r:id="rId164"/>
    <p:sldId id="514" r:id="rId165"/>
    <p:sldId id="515" r:id="rId166"/>
    <p:sldId id="516" r:id="rId167"/>
    <p:sldId id="517" r:id="rId168"/>
    <p:sldId id="518" r:id="rId169"/>
    <p:sldId id="519" r:id="rId170"/>
    <p:sldId id="520" r:id="rId171"/>
    <p:sldId id="521" r:id="rId172"/>
    <p:sldId id="522" r:id="rId173"/>
    <p:sldId id="523" r:id="rId174"/>
    <p:sldId id="524" r:id="rId175"/>
    <p:sldId id="525" r:id="rId176"/>
    <p:sldId id="526" r:id="rId177"/>
    <p:sldId id="527" r:id="rId178"/>
    <p:sldId id="528" r:id="rId179"/>
    <p:sldId id="566" r:id="rId180"/>
    <p:sldId id="544" r:id="rId181"/>
    <p:sldId id="545" r:id="rId182"/>
    <p:sldId id="546" r:id="rId183"/>
    <p:sldId id="547" r:id="rId184"/>
    <p:sldId id="548" r:id="rId185"/>
    <p:sldId id="549" r:id="rId186"/>
    <p:sldId id="550" r:id="rId187"/>
    <p:sldId id="551" r:id="rId188"/>
    <p:sldId id="557" r:id="rId189"/>
    <p:sldId id="552" r:id="rId190"/>
    <p:sldId id="553" r:id="rId191"/>
    <p:sldId id="554" r:id="rId192"/>
    <p:sldId id="555" r:id="rId193"/>
    <p:sldId id="556" r:id="rId194"/>
  </p:sldIdLst>
  <p:sldSz cx="9144000" cy="6858000" type="screen4x3"/>
  <p:notesSz cx="9144000" cy="6858000"/>
  <p:defaultTextStyle>
    <a:defPPr>
      <a:defRPr lang="tr-TR"/>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mla Demirtaş" initials="DD"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6FF"/>
    <a:srgbClr val="FF3399"/>
    <a:srgbClr val="3399FF"/>
    <a:srgbClr val="FF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98" autoAdjust="0"/>
    <p:restoredTop sz="66974" autoAdjust="0"/>
  </p:normalViewPr>
  <p:slideViewPr>
    <p:cSldViewPr>
      <p:cViewPr varScale="1">
        <p:scale>
          <a:sx n="48" d="100"/>
          <a:sy n="48" d="100"/>
        </p:scale>
        <p:origin x="225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4" d="100"/>
          <a:sy n="74" d="100"/>
        </p:scale>
        <p:origin x="-930"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slide" Target="slides/slide156.xml"/><Relationship Id="rId170" Type="http://schemas.openxmlformats.org/officeDocument/2006/relationships/slide" Target="slides/slide167.xml"/><Relationship Id="rId191" Type="http://schemas.openxmlformats.org/officeDocument/2006/relationships/slide" Target="slides/slide188.xml"/><Relationship Id="rId196" Type="http://schemas.openxmlformats.org/officeDocument/2006/relationships/handoutMaster" Target="handoutMasters/handoutMaster1.xml"/><Relationship Id="rId200" Type="http://schemas.openxmlformats.org/officeDocument/2006/relationships/theme" Target="theme/theme1.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144" Type="http://schemas.openxmlformats.org/officeDocument/2006/relationships/slide" Target="slides/slide141.xml"/><Relationship Id="rId149" Type="http://schemas.openxmlformats.org/officeDocument/2006/relationships/slide" Target="slides/slide14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60" Type="http://schemas.openxmlformats.org/officeDocument/2006/relationships/slide" Target="slides/slide157.xml"/><Relationship Id="rId165" Type="http://schemas.openxmlformats.org/officeDocument/2006/relationships/slide" Target="slides/slide162.xml"/><Relationship Id="rId181" Type="http://schemas.openxmlformats.org/officeDocument/2006/relationships/slide" Target="slides/slide178.xml"/><Relationship Id="rId186" Type="http://schemas.openxmlformats.org/officeDocument/2006/relationships/slide" Target="slides/slide183.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slide" Target="slides/slide147.xml"/><Relationship Id="rId155" Type="http://schemas.openxmlformats.org/officeDocument/2006/relationships/slide" Target="slides/slide152.xml"/><Relationship Id="rId171" Type="http://schemas.openxmlformats.org/officeDocument/2006/relationships/slide" Target="slides/slide168.xml"/><Relationship Id="rId176" Type="http://schemas.openxmlformats.org/officeDocument/2006/relationships/slide" Target="slides/slide173.xml"/><Relationship Id="rId192" Type="http://schemas.openxmlformats.org/officeDocument/2006/relationships/slide" Target="slides/slide189.xml"/><Relationship Id="rId197" Type="http://schemas.openxmlformats.org/officeDocument/2006/relationships/commentAuthors" Target="commentAuthors.xml"/><Relationship Id="rId201" Type="http://schemas.openxmlformats.org/officeDocument/2006/relationships/tableStyles" Target="tableStyles.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61" Type="http://schemas.openxmlformats.org/officeDocument/2006/relationships/slide" Target="slides/slide158.xml"/><Relationship Id="rId166" Type="http://schemas.openxmlformats.org/officeDocument/2006/relationships/slide" Target="slides/slide163.xml"/><Relationship Id="rId182" Type="http://schemas.openxmlformats.org/officeDocument/2006/relationships/slide" Target="slides/slide179.xml"/><Relationship Id="rId187" Type="http://schemas.openxmlformats.org/officeDocument/2006/relationships/slide" Target="slides/slide184.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slide" Target="slides/slide148.xml"/><Relationship Id="rId156" Type="http://schemas.openxmlformats.org/officeDocument/2006/relationships/slide" Target="slides/slide153.xml"/><Relationship Id="rId177" Type="http://schemas.openxmlformats.org/officeDocument/2006/relationships/slide" Target="slides/slide174.xml"/><Relationship Id="rId198" Type="http://schemas.openxmlformats.org/officeDocument/2006/relationships/presProps" Target="presProps.xml"/><Relationship Id="rId172" Type="http://schemas.openxmlformats.org/officeDocument/2006/relationships/slide" Target="slides/slide169.xml"/><Relationship Id="rId193" Type="http://schemas.openxmlformats.org/officeDocument/2006/relationships/slide" Target="slides/slide190.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167" Type="http://schemas.openxmlformats.org/officeDocument/2006/relationships/slide" Target="slides/slide164.xml"/><Relationship Id="rId188" Type="http://schemas.openxmlformats.org/officeDocument/2006/relationships/slide" Target="slides/slide185.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slide" Target="slides/slide159.xml"/><Relationship Id="rId183" Type="http://schemas.openxmlformats.org/officeDocument/2006/relationships/slide" Target="slides/slide180.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slide" Target="slides/slide175.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73" Type="http://schemas.openxmlformats.org/officeDocument/2006/relationships/slide" Target="slides/slide170.xml"/><Relationship Id="rId194" Type="http://schemas.openxmlformats.org/officeDocument/2006/relationships/slide" Target="slides/slide191.xml"/><Relationship Id="rId199"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184" Type="http://schemas.openxmlformats.org/officeDocument/2006/relationships/slide" Target="slides/slide181.xml"/><Relationship Id="rId189" Type="http://schemas.openxmlformats.org/officeDocument/2006/relationships/slide" Target="slides/slide186.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74" Type="http://schemas.openxmlformats.org/officeDocument/2006/relationships/slide" Target="slides/slide171.xml"/><Relationship Id="rId179" Type="http://schemas.openxmlformats.org/officeDocument/2006/relationships/slide" Target="slides/slide176.xml"/><Relationship Id="rId195" Type="http://schemas.openxmlformats.org/officeDocument/2006/relationships/notesMaster" Target="notesMasters/notesMaster1.xml"/><Relationship Id="rId190" Type="http://schemas.openxmlformats.org/officeDocument/2006/relationships/slide" Target="slides/slide187.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slide" Target="slides/slide161.xml"/><Relationship Id="rId169" Type="http://schemas.openxmlformats.org/officeDocument/2006/relationships/slide" Target="slides/slide166.xml"/><Relationship Id="rId185" Type="http://schemas.openxmlformats.org/officeDocument/2006/relationships/slide" Target="slides/slide182.xml"/><Relationship Id="rId4" Type="http://schemas.openxmlformats.org/officeDocument/2006/relationships/slide" Target="slides/slide1.xml"/><Relationship Id="rId9" Type="http://schemas.openxmlformats.org/officeDocument/2006/relationships/slide" Target="slides/slide6.xml"/><Relationship Id="rId180" Type="http://schemas.openxmlformats.org/officeDocument/2006/relationships/slide" Target="slides/slide177.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75" Type="http://schemas.openxmlformats.org/officeDocument/2006/relationships/slide" Target="slides/slide17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3FBFA0E-6CC3-4005-8279-9A0E38FE7D2B}" type="datetimeFigureOut">
              <a:rPr lang="tr-TR" smtClean="0"/>
              <a:pPr/>
              <a:t>28.11.2016</a:t>
            </a:fld>
            <a:endParaRPr lang="tr-TR"/>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35796CDF-D3B5-4FF1-B214-CD57A32155D0}" type="slidenum">
              <a:rPr lang="tr-TR" smtClean="0"/>
              <a:pPr/>
              <a:t>‹#›</a:t>
            </a:fld>
            <a:endParaRPr lang="tr-TR"/>
          </a:p>
        </p:txBody>
      </p:sp>
    </p:spTree>
    <p:extLst>
      <p:ext uri="{BB962C8B-B14F-4D97-AF65-F5344CB8AC3E}">
        <p14:creationId xmlns:p14="http://schemas.microsoft.com/office/powerpoint/2010/main" val="270891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defRPr>
            </a:lvl1pPr>
          </a:lstStyle>
          <a:p>
            <a:endParaRPr lang="tr-TR"/>
          </a:p>
        </p:txBody>
      </p:sp>
      <p:sp>
        <p:nvSpPr>
          <p:cNvPr id="6147" name="Rectangle 3"/>
          <p:cNvSpPr>
            <a:spLocks noGrp="1" noChangeArrowheads="1"/>
          </p:cNvSpPr>
          <p:nvPr>
            <p:ph type="dt"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defRPr>
            </a:lvl1pPr>
          </a:lstStyle>
          <a:p>
            <a:endParaRPr lang="tr-TR"/>
          </a:p>
        </p:txBody>
      </p:sp>
      <p:sp>
        <p:nvSpPr>
          <p:cNvPr id="6149"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biçemlerini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150"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defRPr>
            </a:lvl1pPr>
          </a:lstStyle>
          <a:p>
            <a:endParaRPr lang="tr-TR"/>
          </a:p>
        </p:txBody>
      </p:sp>
      <p:sp>
        <p:nvSpPr>
          <p:cNvPr id="6151"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defRPr>
            </a:lvl1pPr>
          </a:lstStyle>
          <a:p>
            <a:fld id="{B4AE6949-8D06-491A-BFB7-6829AE966CE7}" type="slidenum">
              <a:rPr lang="tr-TR"/>
              <a:pPr/>
              <a:t>‹#›</a:t>
            </a:fld>
            <a:endParaRPr lang="tr-TR"/>
          </a:p>
        </p:txBody>
      </p:sp>
      <p:sp>
        <p:nvSpPr>
          <p:cNvPr id="9" name="Slide Image Placeholder 8"/>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tr-TR"/>
          </a:p>
        </p:txBody>
      </p:sp>
    </p:spTree>
    <p:extLst>
      <p:ext uri="{BB962C8B-B14F-4D97-AF65-F5344CB8AC3E}">
        <p14:creationId xmlns:p14="http://schemas.microsoft.com/office/powerpoint/2010/main" val="1811089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3" Type="http://schemas.openxmlformats.org/officeDocument/2006/relationships/slide" Target="../slides/slide125.xml"/><Relationship Id="rId2" Type="http://schemas.openxmlformats.org/officeDocument/2006/relationships/notesMaster" Target="../notesMasters/notesMaster1.xml"/><Relationship Id="rId1" Type="http://schemas.openxmlformats.org/officeDocument/2006/relationships/vmlDrawing" Target="../drawings/vmlDrawing7.vml"/><Relationship Id="rId5" Type="http://schemas.openxmlformats.org/officeDocument/2006/relationships/image" Target="../media/image7.wmf"/><Relationship Id="rId4" Type="http://schemas.openxmlformats.org/officeDocument/2006/relationships/oleObject" Target="../embeddings/oleObject7.bin"/></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3" Type="http://schemas.openxmlformats.org/officeDocument/2006/relationships/slide" Target="../slides/slide139.xml"/><Relationship Id="rId2" Type="http://schemas.openxmlformats.org/officeDocument/2006/relationships/notesMaster" Target="../notesMasters/notesMaster1.xml"/><Relationship Id="rId1" Type="http://schemas.openxmlformats.org/officeDocument/2006/relationships/vmlDrawing" Target="../drawings/vmlDrawing8.vml"/><Relationship Id="rId5" Type="http://schemas.openxmlformats.org/officeDocument/2006/relationships/image" Target="../media/image8.wmf"/><Relationship Id="rId4" Type="http://schemas.openxmlformats.org/officeDocument/2006/relationships/oleObject" Target="../embeddings/oleObject8.bin"/></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3" Type="http://schemas.openxmlformats.org/officeDocument/2006/relationships/slide" Target="../slides/slide147.xml"/><Relationship Id="rId2" Type="http://schemas.openxmlformats.org/officeDocument/2006/relationships/notesMaster" Target="../notesMasters/notesMaster1.xml"/><Relationship Id="rId1" Type="http://schemas.openxmlformats.org/officeDocument/2006/relationships/vmlDrawing" Target="../drawings/vmlDrawing9.vml"/><Relationship Id="rId5" Type="http://schemas.openxmlformats.org/officeDocument/2006/relationships/image" Target="../media/image9.wmf"/><Relationship Id="rId4" Type="http://schemas.openxmlformats.org/officeDocument/2006/relationships/oleObject" Target="../embeddings/oleObject9.bin"/></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3" Type="http://schemas.openxmlformats.org/officeDocument/2006/relationships/slide" Target="../slides/slide158.xml"/><Relationship Id="rId2" Type="http://schemas.openxmlformats.org/officeDocument/2006/relationships/notesMaster" Target="../notesMasters/notesMaster1.xml"/><Relationship Id="rId1" Type="http://schemas.openxmlformats.org/officeDocument/2006/relationships/vmlDrawing" Target="../drawings/vmlDrawing10.vml"/><Relationship Id="rId5" Type="http://schemas.openxmlformats.org/officeDocument/2006/relationships/image" Target="../media/image10.wmf"/><Relationship Id="rId4" Type="http://schemas.openxmlformats.org/officeDocument/2006/relationships/oleObject" Target="../embeddings/oleObject10.bin"/></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5.bin"/></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slide" Target="../slides/slide73.xml"/><Relationship Id="rId2" Type="http://schemas.openxmlformats.org/officeDocument/2006/relationships/notesMaster" Target="../notesMasters/notesMaster1.xml"/><Relationship Id="rId1" Type="http://schemas.openxmlformats.org/officeDocument/2006/relationships/vmlDrawing" Target="../drawings/vmlDrawing6.vml"/><Relationship Id="rId5" Type="http://schemas.openxmlformats.org/officeDocument/2006/relationships/image" Target="../media/image6.wmf"/><Relationship Id="rId4" Type="http://schemas.openxmlformats.org/officeDocument/2006/relationships/oleObject" Target="../embeddings/oleObject6.bin"/></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a:prstGeom prst="rect">
            <a:avLst/>
          </a:prstGeom>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p:txBody>
          <a:bodyPr/>
          <a:lstStyle/>
          <a:p>
            <a:fld id="{B4AE6949-8D06-491A-BFB7-6829AE966CE7}" type="slidenum">
              <a:rPr lang="tr-TR" smtClean="0"/>
              <a:pPr/>
              <a:t>1</a:t>
            </a:fld>
            <a:endParaRPr lang="tr-TR"/>
          </a:p>
        </p:txBody>
      </p:sp>
    </p:spTree>
    <p:extLst>
      <p:ext uri="{BB962C8B-B14F-4D97-AF65-F5344CB8AC3E}">
        <p14:creationId xmlns:p14="http://schemas.microsoft.com/office/powerpoint/2010/main" val="1419782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12D4E6-6A61-41D9-97C9-CC551CB92CA6}" type="slidenum">
              <a:rPr lang="tr-TR"/>
              <a:pPr/>
              <a:t>10</a:t>
            </a:fld>
            <a:endParaRPr lang="tr-TR"/>
          </a:p>
        </p:txBody>
      </p:sp>
      <p:sp>
        <p:nvSpPr>
          <p:cNvPr id="24578" name="Rectangle 2"/>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
        <p:nvSpPr>
          <p:cNvPr id="24579"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Using Parentheses</a:t>
            </a:r>
          </a:p>
          <a:p>
            <a:pPr lvl="1"/>
            <a:r>
              <a:rPr lang="tr-TR"/>
              <a:t>You can override the rules of precedence by using </a:t>
            </a:r>
            <a:r>
              <a:rPr lang="tr-TR" i="1"/>
              <a:t>parentheses </a:t>
            </a:r>
            <a:r>
              <a:rPr lang="tr-TR"/>
              <a:t>to specify the order in which operators are executed.</a:t>
            </a:r>
          </a:p>
          <a:p>
            <a:pPr lvl="1"/>
            <a:r>
              <a:rPr lang="tr-TR"/>
              <a:t>The example on the slide displays the name, salary, and annual compensation of employees. It calculates the annual compensation as monthly salary plus a monthly bonus of $100, multiplied by 12. Because of the parentheses, addition takes priority over multiplication.</a:t>
            </a:r>
          </a:p>
          <a:p>
            <a:endParaRPr lang="tr-TR" b="1"/>
          </a:p>
        </p:txBody>
      </p:sp>
    </p:spTree>
    <p:extLst>
      <p:ext uri="{BB962C8B-B14F-4D97-AF65-F5344CB8AC3E}">
        <p14:creationId xmlns:p14="http://schemas.microsoft.com/office/powerpoint/2010/main" val="370794984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82" name="Rectangle 2"/>
          <p:cNvSpPr>
            <a:spLocks noGrp="1" noChangeArrowheads="1"/>
          </p:cNvSpPr>
          <p:nvPr>
            <p:ph type="body" idx="1"/>
          </p:nvPr>
        </p:nvSpPr>
        <p:spPr>
          <a:xfrm>
            <a:off x="550334" y="3580210"/>
            <a:ext cx="8039100" cy="2817019"/>
          </a:xfrm>
          <a:noFill/>
          <a:ln/>
        </p:spPr>
        <p:txBody>
          <a:bodyPr lIns="92388" tIns="46195" rIns="92388" bIns="46195"/>
          <a:lstStyle/>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endParaRPr lang="tr-TR" dirty="0"/>
          </a:p>
          <a:p>
            <a:pPr>
              <a:tabLst>
                <a:tab pos="1122363" algn="l"/>
                <a:tab pos="2246313" algn="l"/>
              </a:tabLst>
            </a:pPr>
            <a:r>
              <a:rPr lang="tr-TR" sz="1300" dirty="0">
                <a:solidFill>
                  <a:schemeClr val="accent2"/>
                </a:solidFill>
              </a:rPr>
              <a:t>Schedule:	Timing	Topic</a:t>
            </a:r>
          </a:p>
          <a:p>
            <a:pPr lvl="1">
              <a:tabLst>
                <a:tab pos="1122363" algn="l"/>
                <a:tab pos="2246313" algn="l"/>
              </a:tabLst>
            </a:pPr>
            <a:r>
              <a:rPr lang="tr-TR" dirty="0">
                <a:solidFill>
                  <a:schemeClr val="accent2"/>
                </a:solidFill>
              </a:rPr>
              <a:t>	20 minutes	Lecture</a:t>
            </a:r>
          </a:p>
          <a:p>
            <a:pPr lvl="1">
              <a:tabLst>
                <a:tab pos="1122363" algn="l"/>
                <a:tab pos="2246313" algn="l"/>
              </a:tabLst>
            </a:pPr>
            <a:r>
              <a:rPr lang="tr-TR" dirty="0">
                <a:solidFill>
                  <a:schemeClr val="accent2"/>
                </a:solidFill>
              </a:rPr>
              <a:t>	20 minutes	Practice</a:t>
            </a:r>
          </a:p>
          <a:p>
            <a:pPr lvl="1">
              <a:tabLst>
                <a:tab pos="1122363" algn="l"/>
                <a:tab pos="2246313" algn="l"/>
              </a:tabLst>
            </a:pPr>
            <a:r>
              <a:rPr lang="tr-TR" dirty="0">
                <a:solidFill>
                  <a:schemeClr val="accent2"/>
                </a:solidFill>
              </a:rPr>
              <a:t>	40 minutes	Total</a:t>
            </a:r>
          </a:p>
        </p:txBody>
      </p:sp>
      <p:sp>
        <p:nvSpPr>
          <p:cNvPr id="276483" name="Rectangle 3"/>
          <p:cNvSpPr>
            <a:spLocks noGrp="1" noRot="1" noChangeAspect="1" noChangeArrowheads="1" noTextEdit="1"/>
          </p:cNvSpPr>
          <p:nvPr>
            <p:ph type="sldImg"/>
          </p:nvPr>
        </p:nvSpPr>
        <p:spPr>
          <a:xfrm>
            <a:off x="2363788" y="119063"/>
            <a:ext cx="4410075" cy="3306762"/>
          </a:xfrm>
          <a:ln w="12700" cap="flat">
            <a:solidFill>
              <a:schemeClr val="tx1"/>
            </a:solidFill>
          </a:ln>
        </p:spPr>
      </p:sp>
    </p:spTree>
    <p:extLst>
      <p:ext uri="{BB962C8B-B14F-4D97-AF65-F5344CB8AC3E}">
        <p14:creationId xmlns:p14="http://schemas.microsoft.com/office/powerpoint/2010/main" val="382522286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p>
            <a:fld id="{FCD3A4D8-5956-4A8F-9C93-DCC3FF80BDE4}" type="slidenum">
              <a:rPr lang="tr-TR">
                <a:solidFill>
                  <a:prstClr val="black"/>
                </a:solidFill>
              </a:rPr>
              <a:pPr/>
              <a:t>116</a:t>
            </a:fld>
            <a:endParaRPr lang="tr-TR">
              <a:solidFill>
                <a:prstClr val="black"/>
              </a:solidFill>
            </a:endParaRPr>
          </a:p>
        </p:txBody>
      </p:sp>
      <p:sp>
        <p:nvSpPr>
          <p:cNvPr id="277507" name="Rectangle 2"/>
          <p:cNvSpPr>
            <a:spLocks noGrp="1" noRot="1" noChangeAspect="1" noChangeArrowheads="1" noTextEdit="1"/>
          </p:cNvSpPr>
          <p:nvPr>
            <p:ph type="sldImg"/>
          </p:nvPr>
        </p:nvSpPr>
        <p:spPr>
          <a:xfrm>
            <a:off x="2363788" y="119063"/>
            <a:ext cx="4410075" cy="3306762"/>
          </a:xfrm>
          <a:ln w="12700" cap="flat">
            <a:solidFill>
              <a:schemeClr val="tx1"/>
            </a:solidFill>
          </a:ln>
        </p:spPr>
      </p:sp>
      <p:sp>
        <p:nvSpPr>
          <p:cNvPr id="277508" name="Rectangle 3"/>
          <p:cNvSpPr>
            <a:spLocks noGrp="1" noChangeArrowheads="1"/>
          </p:cNvSpPr>
          <p:nvPr>
            <p:ph type="body" idx="1"/>
          </p:nvPr>
        </p:nvSpPr>
        <p:spPr>
          <a:xfrm>
            <a:off x="550334" y="3580210"/>
            <a:ext cx="8039100" cy="2817019"/>
          </a:xfrm>
          <a:noFill/>
          <a:ln/>
        </p:spPr>
        <p:txBody>
          <a:bodyPr lIns="92388" tIns="46195" rIns="92388" bIns="46195"/>
          <a:lstStyle/>
          <a:p>
            <a:r>
              <a:rPr lang="tr-TR"/>
              <a:t>Multiple-Column Subqueries</a:t>
            </a:r>
          </a:p>
          <a:p>
            <a:pPr lvl="1"/>
            <a:r>
              <a:rPr lang="tr-TR"/>
              <a:t>So far you have written single-row subqueries and multiple-row subqueries where only one column was compared in the WHERE clause or HAVING clause of the SELECT statement. If you want to compare two or more columns, you must write a compound WHERE clause using logical operators. Multiple-column subqueries enable you to combine duplicate WHERE conditions into a single WHERE clause.</a:t>
            </a:r>
          </a:p>
          <a:p>
            <a:r>
              <a:rPr lang="tr-TR"/>
              <a:t>Syntax</a:t>
            </a:r>
          </a:p>
        </p:txBody>
      </p:sp>
      <p:sp>
        <p:nvSpPr>
          <p:cNvPr id="206852" name="Rectangle 4"/>
          <p:cNvSpPr>
            <a:spLocks noChangeArrowheads="1"/>
          </p:cNvSpPr>
          <p:nvPr/>
        </p:nvSpPr>
        <p:spPr bwMode="auto">
          <a:xfrm>
            <a:off x="793751" y="4642248"/>
            <a:ext cx="7469716" cy="853678"/>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77510" name="Rectangle 5"/>
          <p:cNvSpPr>
            <a:spLocks noChangeArrowheads="1"/>
          </p:cNvSpPr>
          <p:nvPr/>
        </p:nvSpPr>
        <p:spPr bwMode="auto">
          <a:xfrm>
            <a:off x="749301" y="4539854"/>
            <a:ext cx="7675033" cy="1105736"/>
          </a:xfrm>
          <a:prstGeom prst="rect">
            <a:avLst/>
          </a:prstGeom>
          <a:noFill/>
          <a:ln w="9525">
            <a:noFill/>
            <a:miter lim="800000"/>
            <a:headEnd/>
            <a:tailEnd/>
          </a:ln>
        </p:spPr>
        <p:txBody>
          <a:bodyPr lIns="90796" tIns="44601" rIns="90796" bIns="44601">
            <a:spAutoFit/>
          </a:bodyPr>
          <a:lstStyle/>
          <a:p>
            <a:pPr defTabSz="873125"/>
            <a:r>
              <a:rPr lang="tr-TR" sz="1100" b="1">
                <a:solidFill>
                  <a:prstClr val="black"/>
                </a:solidFill>
                <a:effectLst/>
                <a:latin typeface="Courier New" pitchFamily="49" charset="0"/>
              </a:rPr>
              <a:t> </a:t>
            </a:r>
            <a:r>
              <a:rPr lang="tr-TR" sz="1100">
                <a:solidFill>
                  <a:prstClr val="black"/>
                </a:solidFill>
                <a:effectLst/>
                <a:latin typeface="Courier New" pitchFamily="49" charset="0"/>
              </a:rPr>
              <a:t>SELECT	</a:t>
            </a:r>
            <a:r>
              <a:rPr lang="tr-TR" sz="1100" i="1">
                <a:solidFill>
                  <a:prstClr val="black"/>
                </a:solidFill>
                <a:effectLst/>
                <a:latin typeface="Courier New" pitchFamily="49" charset="0"/>
              </a:rPr>
              <a:t>column, column</a:t>
            </a:r>
            <a:r>
              <a:rPr lang="tr-TR" sz="1100">
                <a:solidFill>
                  <a:prstClr val="black"/>
                </a:solidFill>
                <a:effectLst/>
                <a:latin typeface="Courier New" pitchFamily="49" charset="0"/>
              </a:rPr>
              <a:t>, ...</a:t>
            </a:r>
          </a:p>
          <a:p>
            <a:pPr defTabSz="873125"/>
            <a:r>
              <a:rPr lang="tr-TR" sz="1100">
                <a:solidFill>
                  <a:prstClr val="black"/>
                </a:solidFill>
                <a:effectLst/>
                <a:latin typeface="Courier New" pitchFamily="49" charset="0"/>
              </a:rPr>
              <a:t> FROM 	</a:t>
            </a:r>
            <a:r>
              <a:rPr lang="tr-TR" sz="1100" i="1">
                <a:solidFill>
                  <a:prstClr val="black"/>
                </a:solidFill>
                <a:effectLst/>
                <a:latin typeface="Courier New" pitchFamily="49" charset="0"/>
              </a:rPr>
              <a:t>table</a:t>
            </a:r>
            <a:endParaRPr lang="tr-TR" sz="1100">
              <a:solidFill>
                <a:prstClr val="black"/>
              </a:solidFill>
              <a:effectLst/>
              <a:latin typeface="Courier New" pitchFamily="49" charset="0"/>
            </a:endParaRPr>
          </a:p>
          <a:p>
            <a:pPr defTabSz="873125"/>
            <a:r>
              <a:rPr lang="tr-TR" sz="1100">
                <a:solidFill>
                  <a:prstClr val="black"/>
                </a:solidFill>
                <a:effectLst/>
                <a:latin typeface="Courier New" pitchFamily="49" charset="0"/>
              </a:rPr>
              <a:t> WHERE	(</a:t>
            </a:r>
            <a:r>
              <a:rPr lang="tr-TR" sz="1100" i="1">
                <a:solidFill>
                  <a:prstClr val="black"/>
                </a:solidFill>
                <a:effectLst/>
                <a:latin typeface="Courier New" pitchFamily="49" charset="0"/>
              </a:rPr>
              <a:t>column, column</a:t>
            </a:r>
            <a:r>
              <a:rPr lang="tr-TR" sz="1100">
                <a:solidFill>
                  <a:prstClr val="black"/>
                </a:solidFill>
                <a:effectLst/>
                <a:latin typeface="Courier New" pitchFamily="49" charset="0"/>
              </a:rPr>
              <a:t>, ...) IN</a:t>
            </a:r>
          </a:p>
          <a:p>
            <a:pPr defTabSz="873125"/>
            <a:r>
              <a:rPr lang="tr-TR" sz="1100">
                <a:solidFill>
                  <a:prstClr val="black"/>
                </a:solidFill>
                <a:effectLst/>
                <a:latin typeface="Courier New" pitchFamily="49" charset="0"/>
              </a:rPr>
              <a:t>  			(SELECT </a:t>
            </a:r>
            <a:r>
              <a:rPr lang="tr-TR" sz="1100" i="1">
                <a:solidFill>
                  <a:prstClr val="black"/>
                </a:solidFill>
                <a:effectLst/>
                <a:latin typeface="Courier New" pitchFamily="49" charset="0"/>
              </a:rPr>
              <a:t>column, column</a:t>
            </a:r>
            <a:r>
              <a:rPr lang="tr-TR" sz="1100">
                <a:solidFill>
                  <a:prstClr val="black"/>
                </a:solidFill>
                <a:effectLst/>
                <a:latin typeface="Courier New" pitchFamily="49" charset="0"/>
              </a:rPr>
              <a:t>, ...</a:t>
            </a:r>
          </a:p>
          <a:p>
            <a:pPr defTabSz="873125"/>
            <a:r>
              <a:rPr lang="tr-TR" sz="1100">
                <a:solidFill>
                  <a:prstClr val="black"/>
                </a:solidFill>
                <a:effectLst/>
                <a:latin typeface="Courier New" pitchFamily="49" charset="0"/>
              </a:rPr>
              <a:t>                                FROM   </a:t>
            </a:r>
            <a:r>
              <a:rPr lang="tr-TR" sz="1100" i="1">
                <a:solidFill>
                  <a:prstClr val="black"/>
                </a:solidFill>
                <a:effectLst/>
                <a:latin typeface="Courier New" pitchFamily="49" charset="0"/>
              </a:rPr>
              <a:t>table</a:t>
            </a:r>
          </a:p>
          <a:p>
            <a:pPr defTabSz="873125"/>
            <a:r>
              <a:rPr lang="tr-TR" sz="1100">
                <a:solidFill>
                  <a:prstClr val="black"/>
                </a:solidFill>
                <a:effectLst/>
                <a:latin typeface="Courier New" pitchFamily="49" charset="0"/>
              </a:rPr>
              <a:t>                                WHERE  </a:t>
            </a:r>
            <a:r>
              <a:rPr lang="tr-TR" sz="1100" i="1">
                <a:solidFill>
                  <a:prstClr val="black"/>
                </a:solidFill>
                <a:effectLst/>
                <a:latin typeface="Courier New" pitchFamily="49" charset="0"/>
              </a:rPr>
              <a:t>condition</a:t>
            </a:r>
            <a:r>
              <a:rPr lang="tr-TR" sz="1100">
                <a:solidFill>
                  <a:prstClr val="black"/>
                </a:solidFill>
                <a:effectLst/>
                <a:latin typeface="Courier New" pitchFamily="49" charset="0"/>
              </a:rPr>
              <a:t>);</a:t>
            </a:r>
          </a:p>
        </p:txBody>
      </p:sp>
    </p:spTree>
    <p:extLst>
      <p:ext uri="{BB962C8B-B14F-4D97-AF65-F5344CB8AC3E}">
        <p14:creationId xmlns:p14="http://schemas.microsoft.com/office/powerpoint/2010/main" val="296159972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960B83BD-28A4-4651-8C0C-099691D846AF}" type="slidenum">
              <a:rPr lang="tr-TR">
                <a:solidFill>
                  <a:prstClr val="black"/>
                </a:solidFill>
              </a:rPr>
              <a:pPr/>
              <a:t>117</a:t>
            </a:fld>
            <a:endParaRPr lang="tr-TR">
              <a:solidFill>
                <a:prstClr val="black"/>
              </a:solidFill>
            </a:endParaRPr>
          </a:p>
        </p:txBody>
      </p:sp>
      <p:sp>
        <p:nvSpPr>
          <p:cNvPr id="278531" name="Rectangle 2"/>
          <p:cNvSpPr>
            <a:spLocks noGrp="1" noRot="1" noChangeAspect="1" noChangeArrowheads="1" noTextEdit="1"/>
          </p:cNvSpPr>
          <p:nvPr>
            <p:ph type="sldImg"/>
          </p:nvPr>
        </p:nvSpPr>
        <p:spPr>
          <a:xfrm>
            <a:off x="2339975" y="127000"/>
            <a:ext cx="4454525" cy="3340100"/>
          </a:xfrm>
          <a:ln w="12700" cap="flat">
            <a:solidFill>
              <a:schemeClr val="tx1"/>
            </a:solidFill>
          </a:ln>
        </p:spPr>
      </p:sp>
      <p:sp>
        <p:nvSpPr>
          <p:cNvPr id="278532" name="Rectangle 3"/>
          <p:cNvSpPr>
            <a:spLocks noGrp="1" noChangeArrowheads="1"/>
          </p:cNvSpPr>
          <p:nvPr>
            <p:ph type="body" idx="1"/>
          </p:nvPr>
        </p:nvSpPr>
        <p:spPr>
          <a:xfrm>
            <a:off x="609601" y="3577828"/>
            <a:ext cx="7905751" cy="2851547"/>
          </a:xfrm>
          <a:noFill/>
          <a:ln/>
        </p:spPr>
        <p:txBody>
          <a:bodyPr lIns="0" tIns="0" rIns="0" bIns="0"/>
          <a:lstStyle/>
          <a:p>
            <a:pPr defTabSz="468313">
              <a:tabLst>
                <a:tab pos="444500" algn="l"/>
              </a:tabLst>
            </a:pPr>
            <a:r>
              <a:rPr lang="tr-TR"/>
              <a:t>Using Multiple-Column Subqueries</a:t>
            </a:r>
          </a:p>
          <a:p>
            <a:pPr lvl="1" defTabSz="468313">
              <a:tabLst>
                <a:tab pos="444500" algn="l"/>
              </a:tabLst>
            </a:pPr>
            <a:r>
              <a:rPr lang="tr-TR"/>
              <a:t>The example on the slide is that of a </a:t>
            </a:r>
            <a:r>
              <a:rPr lang="tr-TR">
                <a:solidFill>
                  <a:srgbClr val="FC0128"/>
                </a:solidFill>
              </a:rPr>
              <a:t>multiple-column subquery </a:t>
            </a:r>
            <a:r>
              <a:rPr lang="tr-TR"/>
              <a:t>because the subquery returns more than one column. It compares the values in the PRODID column and the QTY column of each candidate row in the ITEM table to the values in the PRODID column and QTY column for items in order 605.</a:t>
            </a:r>
          </a:p>
          <a:p>
            <a:pPr lvl="1" defTabSz="468313">
              <a:tabLst>
                <a:tab pos="444500" algn="l"/>
              </a:tabLst>
            </a:pPr>
            <a:r>
              <a:rPr lang="tr-TR"/>
              <a:t>First, execute the subquery to see the PRODID and QTY values for each item in order 605.</a:t>
            </a:r>
          </a:p>
          <a:p>
            <a:pPr lvl="1" defTabSz="468313">
              <a:tabLst>
                <a:tab pos="444500" algn="l"/>
              </a:tabLst>
            </a:pPr>
            <a:endParaRPr lang="tr-TR"/>
          </a:p>
          <a:p>
            <a:pPr defTabSz="468313">
              <a:tabLst>
                <a:tab pos="444500" algn="l"/>
              </a:tabLst>
            </a:pPr>
            <a:r>
              <a:rPr lang="tr-TR"/>
              <a:t>    </a:t>
            </a:r>
          </a:p>
          <a:p>
            <a:pPr defTabSz="468313">
              <a:tabLst>
                <a:tab pos="444500" algn="l"/>
              </a:tabLst>
            </a:pPr>
            <a:endParaRPr lang="tr-TR"/>
          </a:p>
          <a:p>
            <a:pPr defTabSz="468313">
              <a:tabLst>
                <a:tab pos="444500" algn="l"/>
              </a:tabLst>
            </a:pPr>
            <a:endParaRPr lang="tr-TR"/>
          </a:p>
          <a:p>
            <a:pPr defTabSz="468313">
              <a:tabLst>
                <a:tab pos="444500" algn="l"/>
              </a:tabLst>
            </a:pPr>
            <a:endParaRPr lang="tr-TR"/>
          </a:p>
          <a:p>
            <a:pPr defTabSz="468313">
              <a:tabLst>
                <a:tab pos="444500" algn="l"/>
              </a:tabLst>
            </a:pPr>
            <a:endParaRPr lang="tr-TR"/>
          </a:p>
        </p:txBody>
      </p:sp>
      <p:sp>
        <p:nvSpPr>
          <p:cNvPr id="208900" name="Rectangle 4"/>
          <p:cNvSpPr>
            <a:spLocks noChangeArrowheads="1"/>
          </p:cNvSpPr>
          <p:nvPr/>
        </p:nvSpPr>
        <p:spPr bwMode="auto">
          <a:xfrm>
            <a:off x="734484" y="4439842"/>
            <a:ext cx="7440083" cy="188833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78534" name="Rectangle 5"/>
          <p:cNvSpPr>
            <a:spLocks noChangeArrowheads="1"/>
          </p:cNvSpPr>
          <p:nvPr/>
        </p:nvSpPr>
        <p:spPr bwMode="auto">
          <a:xfrm>
            <a:off x="785285" y="4429125"/>
            <a:ext cx="7452783" cy="2459953"/>
          </a:xfrm>
          <a:prstGeom prst="rect">
            <a:avLst/>
          </a:prstGeom>
          <a:noFill/>
          <a:ln w="9525">
            <a:noFill/>
            <a:miter lim="800000"/>
            <a:headEnd/>
            <a:tailEnd/>
          </a:ln>
        </p:spPr>
        <p:txBody>
          <a:bodyPr lIns="90796" tIns="44601" rIns="90796" bIns="44601">
            <a:spAutoFit/>
          </a:bodyPr>
          <a:lstStyle/>
          <a:p>
            <a:pPr defTabSz="469900">
              <a:tabLst>
                <a:tab pos="446088" algn="l"/>
              </a:tabLst>
            </a:pPr>
            <a:r>
              <a:rPr lang="tr-TR" sz="1100" b="1">
                <a:solidFill>
                  <a:prstClr val="black"/>
                </a:solidFill>
                <a:effectLst/>
                <a:latin typeface="Courier New" pitchFamily="49" charset="0"/>
              </a:rPr>
              <a:t>SQL&gt; SELECT prodid, qty</a:t>
            </a:r>
          </a:p>
          <a:p>
            <a:pPr defTabSz="469900">
              <a:tabLst>
                <a:tab pos="446088" algn="l"/>
              </a:tabLst>
            </a:pPr>
            <a:r>
              <a:rPr lang="tr-TR" sz="1100" b="1">
                <a:solidFill>
                  <a:prstClr val="black"/>
                </a:solidFill>
                <a:effectLst/>
                <a:latin typeface="Courier New" pitchFamily="49" charset="0"/>
              </a:rPr>
              <a:t>  2  FROM   item</a:t>
            </a:r>
          </a:p>
          <a:p>
            <a:pPr defTabSz="469900">
              <a:tabLst>
                <a:tab pos="446088" algn="l"/>
              </a:tabLst>
            </a:pPr>
            <a:r>
              <a:rPr lang="tr-TR" sz="1100" b="1">
                <a:solidFill>
                  <a:prstClr val="black"/>
                </a:solidFill>
                <a:effectLst/>
                <a:latin typeface="Courier New" pitchFamily="49" charset="0"/>
              </a:rPr>
              <a:t>  3  WHERE  ordid = 605;</a:t>
            </a:r>
          </a:p>
          <a:p>
            <a:pPr defTabSz="469900">
              <a:tabLst>
                <a:tab pos="446088" algn="l"/>
              </a:tabLst>
            </a:pPr>
            <a:r>
              <a:rPr lang="tr-TR" sz="1100">
                <a:solidFill>
                  <a:prstClr val="black"/>
                </a:solidFill>
                <a:effectLst/>
                <a:latin typeface="Courier New" pitchFamily="49" charset="0"/>
              </a:rPr>
              <a:t> </a:t>
            </a:r>
          </a:p>
          <a:p>
            <a:pPr defTabSz="469900">
              <a:tabLst>
                <a:tab pos="446088" algn="l"/>
              </a:tabLst>
            </a:pPr>
            <a:r>
              <a:rPr lang="tr-TR" sz="1100">
                <a:solidFill>
                  <a:prstClr val="black"/>
                </a:solidFill>
                <a:effectLst/>
                <a:latin typeface="Courier New" pitchFamily="49" charset="0"/>
              </a:rPr>
              <a:t>   PRODID       QTY  </a:t>
            </a:r>
          </a:p>
          <a:p>
            <a:pPr defTabSz="469900">
              <a:tabLst>
                <a:tab pos="446088" algn="l"/>
              </a:tabLst>
            </a:pPr>
            <a:r>
              <a:rPr lang="tr-TR" sz="1100">
                <a:solidFill>
                  <a:prstClr val="black"/>
                </a:solidFill>
                <a:effectLst/>
                <a:latin typeface="Courier New" pitchFamily="49" charset="0"/>
              </a:rPr>
              <a:t>---------- ---------</a:t>
            </a:r>
          </a:p>
          <a:p>
            <a:pPr defTabSz="469900">
              <a:tabLst>
                <a:tab pos="446088" algn="l"/>
              </a:tabLst>
            </a:pPr>
            <a:r>
              <a:rPr lang="tr-TR" sz="1100">
                <a:solidFill>
                  <a:prstClr val="black"/>
                </a:solidFill>
                <a:effectLst/>
                <a:latin typeface="Courier New" pitchFamily="49" charset="0"/>
              </a:rPr>
              <a:t>    100861       100       </a:t>
            </a:r>
          </a:p>
          <a:p>
            <a:pPr defTabSz="469900">
              <a:tabLst>
                <a:tab pos="446088" algn="l"/>
              </a:tabLst>
            </a:pPr>
            <a:r>
              <a:rPr lang="tr-TR" sz="1100">
                <a:solidFill>
                  <a:prstClr val="black"/>
                </a:solidFill>
                <a:effectLst/>
                <a:latin typeface="Courier New" pitchFamily="49" charset="0"/>
              </a:rPr>
              <a:t>    100870       500</a:t>
            </a:r>
          </a:p>
          <a:p>
            <a:pPr defTabSz="469900">
              <a:tabLst>
                <a:tab pos="446088" algn="l"/>
              </a:tabLst>
            </a:pPr>
            <a:r>
              <a:rPr lang="tr-TR" sz="1100">
                <a:solidFill>
                  <a:prstClr val="black"/>
                </a:solidFill>
                <a:effectLst/>
                <a:latin typeface="Courier New" pitchFamily="49" charset="0"/>
              </a:rPr>
              <a:t>    100890         5</a:t>
            </a:r>
          </a:p>
          <a:p>
            <a:pPr defTabSz="469900">
              <a:tabLst>
                <a:tab pos="446088" algn="l"/>
              </a:tabLst>
            </a:pPr>
            <a:r>
              <a:rPr lang="tr-TR" sz="1100">
                <a:solidFill>
                  <a:prstClr val="black"/>
                </a:solidFill>
                <a:effectLst/>
                <a:latin typeface="Courier New" pitchFamily="49" charset="0"/>
              </a:rPr>
              <a:t>    101860        50</a:t>
            </a:r>
          </a:p>
          <a:p>
            <a:pPr defTabSz="469900">
              <a:tabLst>
                <a:tab pos="446088" algn="l"/>
              </a:tabLst>
            </a:pPr>
            <a:r>
              <a:rPr lang="tr-TR" sz="1100">
                <a:solidFill>
                  <a:prstClr val="black"/>
                </a:solidFill>
                <a:effectLst/>
                <a:latin typeface="Courier New" pitchFamily="49" charset="0"/>
              </a:rPr>
              <a:t>    101863       100</a:t>
            </a:r>
          </a:p>
          <a:p>
            <a:pPr defTabSz="469900">
              <a:tabLst>
                <a:tab pos="446088" algn="l"/>
              </a:tabLst>
            </a:pPr>
            <a:r>
              <a:rPr lang="tr-TR" sz="1100">
                <a:solidFill>
                  <a:prstClr val="black"/>
                </a:solidFill>
                <a:effectLst/>
                <a:latin typeface="Courier New" pitchFamily="49" charset="0"/>
              </a:rPr>
              <a:t>    102130        10      </a:t>
            </a:r>
          </a:p>
          <a:p>
            <a:pPr defTabSz="469900">
              <a:tabLst>
                <a:tab pos="446088" algn="l"/>
              </a:tabLst>
            </a:pPr>
            <a:endParaRPr lang="tr-TR" sz="1100">
              <a:solidFill>
                <a:prstClr val="black"/>
              </a:solidFill>
              <a:effectLst/>
              <a:latin typeface="Courier New" pitchFamily="49" charset="0"/>
            </a:endParaRPr>
          </a:p>
          <a:p>
            <a:pPr defTabSz="469900">
              <a:tabLst>
                <a:tab pos="446088" algn="l"/>
              </a:tabLst>
            </a:pPr>
            <a:r>
              <a:rPr lang="tr-TR" sz="1100">
                <a:solidFill>
                  <a:prstClr val="black"/>
                </a:solidFill>
                <a:effectLst/>
                <a:latin typeface="Courier New" pitchFamily="49" charset="0"/>
              </a:rPr>
              <a:t>6 rows selected.</a:t>
            </a:r>
          </a:p>
        </p:txBody>
      </p:sp>
    </p:spTree>
    <p:extLst>
      <p:ext uri="{BB962C8B-B14F-4D97-AF65-F5344CB8AC3E}">
        <p14:creationId xmlns:p14="http://schemas.microsoft.com/office/powerpoint/2010/main" val="270349637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7CBBE3E6-7CD3-41BB-A0B8-1E9873BB0BB0}" type="slidenum">
              <a:rPr lang="tr-TR">
                <a:solidFill>
                  <a:prstClr val="black"/>
                </a:solidFill>
              </a:rPr>
              <a:pPr/>
              <a:t>118</a:t>
            </a:fld>
            <a:endParaRPr lang="tr-TR">
              <a:solidFill>
                <a:prstClr val="black"/>
              </a:solidFill>
            </a:endParaRPr>
          </a:p>
        </p:txBody>
      </p:sp>
      <p:sp>
        <p:nvSpPr>
          <p:cNvPr id="279555" name="Rectangle 2"/>
          <p:cNvSpPr>
            <a:spLocks noGrp="1" noRot="1" noChangeAspect="1" noChangeArrowheads="1" noTextEdit="1"/>
          </p:cNvSpPr>
          <p:nvPr>
            <p:ph type="sldImg"/>
          </p:nvPr>
        </p:nvSpPr>
        <p:spPr>
          <a:xfrm>
            <a:off x="2363788" y="119063"/>
            <a:ext cx="4410075" cy="3306762"/>
          </a:xfrm>
          <a:ln w="12700" cap="flat">
            <a:solidFill>
              <a:schemeClr val="tx1"/>
            </a:solidFill>
          </a:ln>
        </p:spPr>
      </p:sp>
      <p:sp>
        <p:nvSpPr>
          <p:cNvPr id="279556" name="Rectangle 3"/>
          <p:cNvSpPr>
            <a:spLocks noGrp="1" noChangeArrowheads="1"/>
          </p:cNvSpPr>
          <p:nvPr>
            <p:ph type="body" idx="1"/>
          </p:nvPr>
        </p:nvSpPr>
        <p:spPr>
          <a:xfrm>
            <a:off x="550334" y="3580210"/>
            <a:ext cx="8039100" cy="2817019"/>
          </a:xfrm>
          <a:noFill/>
          <a:ln/>
        </p:spPr>
        <p:txBody>
          <a:bodyPr lIns="92388" tIns="46195" rIns="92388" bIns="46195"/>
          <a:lstStyle/>
          <a:p>
            <a:r>
              <a:rPr lang="en-US" noProof="0" dirty="0"/>
              <a:t>Using Multiple-Column </a:t>
            </a:r>
            <a:r>
              <a:rPr lang="en-US" noProof="0" dirty="0" err="1"/>
              <a:t>Subqueries</a:t>
            </a:r>
            <a:r>
              <a:rPr lang="en-US" noProof="0" dirty="0"/>
              <a:t> (continued)</a:t>
            </a:r>
          </a:p>
          <a:p>
            <a:pPr lvl="1"/>
            <a:r>
              <a:rPr lang="en-US" noProof="0" dirty="0"/>
              <a:t>When the SQL statement on the slide is executed, the Oracle server compares the values in both the PRODID and QTY columns and returns those orders where the product number and quantity for </a:t>
            </a:r>
            <a:r>
              <a:rPr lang="en-US" i="1" noProof="0" dirty="0"/>
              <a:t>that</a:t>
            </a:r>
            <a:r>
              <a:rPr lang="en-US" noProof="0" dirty="0"/>
              <a:t> product match </a:t>
            </a:r>
            <a:r>
              <a:rPr lang="en-US" i="1" noProof="0" dirty="0"/>
              <a:t>both</a:t>
            </a:r>
            <a:r>
              <a:rPr lang="en-US" noProof="0" dirty="0"/>
              <a:t> the product number and quantity for an item in order 605.</a:t>
            </a:r>
          </a:p>
          <a:p>
            <a:pPr lvl="1"/>
            <a:r>
              <a:rPr lang="en-US" noProof="0" dirty="0"/>
              <a:t>The output of the SQL statement is:</a:t>
            </a:r>
          </a:p>
          <a:p>
            <a:pPr lvl="1"/>
            <a:r>
              <a:rPr lang="en-US" noProof="0" dirty="0"/>
              <a:t>         </a:t>
            </a:r>
            <a:r>
              <a:rPr lang="en-US" noProof="0" dirty="0">
                <a:latin typeface="Courier New" pitchFamily="49" charset="0"/>
              </a:rPr>
              <a:t>ORDID    PRODID       QTY</a:t>
            </a:r>
          </a:p>
          <a:p>
            <a:pPr lvl="1"/>
            <a:r>
              <a:rPr lang="en-US" noProof="0" dirty="0">
                <a:latin typeface="Courier New" pitchFamily="49" charset="0"/>
              </a:rPr>
              <a:t>--------- --------- ---------</a:t>
            </a:r>
          </a:p>
          <a:p>
            <a:pPr lvl="1"/>
            <a:r>
              <a:rPr lang="en-US" noProof="0" dirty="0">
                <a:latin typeface="Courier New" pitchFamily="49" charset="0"/>
              </a:rPr>
              <a:t>      617    100861       100</a:t>
            </a:r>
          </a:p>
          <a:p>
            <a:pPr lvl="1"/>
            <a:r>
              <a:rPr lang="en-US" noProof="0" dirty="0">
                <a:latin typeface="Courier New" pitchFamily="49" charset="0"/>
              </a:rPr>
              <a:t>      617    100870       500</a:t>
            </a:r>
          </a:p>
          <a:p>
            <a:pPr lvl="1"/>
            <a:r>
              <a:rPr lang="en-US" noProof="0" dirty="0">
                <a:latin typeface="Courier New" pitchFamily="49" charset="0"/>
              </a:rPr>
              <a:t>      616    102130        10</a:t>
            </a:r>
          </a:p>
          <a:p>
            <a:pPr lvl="1"/>
            <a:r>
              <a:rPr lang="en-US" noProof="0" dirty="0"/>
              <a:t>The output shows that there are three items in other orders that contain the same product number and quantity as an item in order 605. For example, order 617 has ordered a quantity 500 of product 100870. Order 605 has also ordered a quantity 500 of product 100870. Therefore, these candidate rows are part of the output.</a:t>
            </a:r>
          </a:p>
          <a:p>
            <a:pPr lvl="1"/>
            <a:endParaRPr lang="en-US" noProof="0" dirty="0"/>
          </a:p>
        </p:txBody>
      </p:sp>
      <p:grpSp>
        <p:nvGrpSpPr>
          <p:cNvPr id="2" name="Group 4"/>
          <p:cNvGrpSpPr>
            <a:grpSpLocks/>
          </p:cNvGrpSpPr>
          <p:nvPr/>
        </p:nvGrpSpPr>
        <p:grpSpPr bwMode="auto">
          <a:xfrm>
            <a:off x="734485" y="4351735"/>
            <a:ext cx="7554383" cy="790575"/>
            <a:chOff x="345" y="3649"/>
            <a:chExt cx="3548" cy="663"/>
          </a:xfrm>
        </p:grpSpPr>
        <p:sp>
          <p:nvSpPr>
            <p:cNvPr id="210949" name="Rectangle 5"/>
            <p:cNvSpPr>
              <a:spLocks noChangeArrowheads="1"/>
            </p:cNvSpPr>
            <p:nvPr/>
          </p:nvSpPr>
          <p:spPr bwMode="auto">
            <a:xfrm>
              <a:off x="345" y="3649"/>
              <a:ext cx="3495" cy="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10950" name="Rectangle 6"/>
            <p:cNvSpPr>
              <a:spLocks noChangeArrowheads="1"/>
            </p:cNvSpPr>
            <p:nvPr/>
          </p:nvSpPr>
          <p:spPr bwMode="auto">
            <a:xfrm>
              <a:off x="393" y="3665"/>
              <a:ext cx="3500" cy="92"/>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grpSp>
    </p:spTree>
    <p:extLst>
      <p:ext uri="{BB962C8B-B14F-4D97-AF65-F5344CB8AC3E}">
        <p14:creationId xmlns:p14="http://schemas.microsoft.com/office/powerpoint/2010/main" val="229568400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p>
            <a:fld id="{52B409FB-97D0-4409-8DBB-4D9837D88258}" type="slidenum">
              <a:rPr lang="tr-TR">
                <a:solidFill>
                  <a:prstClr val="black"/>
                </a:solidFill>
              </a:rPr>
              <a:pPr/>
              <a:t>119</a:t>
            </a:fld>
            <a:endParaRPr lang="tr-TR">
              <a:solidFill>
                <a:prstClr val="black"/>
              </a:solidFill>
            </a:endParaRPr>
          </a:p>
        </p:txBody>
      </p:sp>
      <p:sp>
        <p:nvSpPr>
          <p:cNvPr id="283651" name="Rectangle 2"/>
          <p:cNvSpPr>
            <a:spLocks noGrp="1" noRot="1" noChangeAspect="1" noChangeArrowheads="1" noTextEdit="1"/>
          </p:cNvSpPr>
          <p:nvPr>
            <p:ph type="sldImg"/>
          </p:nvPr>
        </p:nvSpPr>
        <p:spPr>
          <a:xfrm>
            <a:off x="2363788" y="119063"/>
            <a:ext cx="4410075" cy="3306762"/>
          </a:xfrm>
          <a:ln w="12700" cap="flat">
            <a:solidFill>
              <a:schemeClr val="tx1"/>
            </a:solidFill>
          </a:ln>
        </p:spPr>
      </p:sp>
      <p:sp>
        <p:nvSpPr>
          <p:cNvPr id="283652" name="Rectangle 3"/>
          <p:cNvSpPr>
            <a:spLocks noGrp="1" noChangeArrowheads="1"/>
          </p:cNvSpPr>
          <p:nvPr>
            <p:ph type="body" idx="1"/>
          </p:nvPr>
        </p:nvSpPr>
        <p:spPr>
          <a:xfrm>
            <a:off x="550334" y="3580210"/>
            <a:ext cx="8193617" cy="2817019"/>
          </a:xfrm>
          <a:noFill/>
          <a:ln/>
        </p:spPr>
        <p:txBody>
          <a:bodyPr lIns="92388" tIns="46195" rIns="92388" bIns="46195"/>
          <a:lstStyle/>
          <a:p>
            <a:r>
              <a:rPr lang="tr-TR" dirty="0" err="1"/>
              <a:t>Returning</a:t>
            </a:r>
            <a:r>
              <a:rPr lang="tr-TR" dirty="0"/>
              <a:t> </a:t>
            </a:r>
            <a:r>
              <a:rPr lang="tr-TR" dirty="0" err="1"/>
              <a:t>Nulls</a:t>
            </a:r>
            <a:r>
              <a:rPr lang="tr-TR" dirty="0"/>
              <a:t> in </a:t>
            </a:r>
            <a:r>
              <a:rPr lang="tr-TR" dirty="0" err="1"/>
              <a:t>the</a:t>
            </a:r>
            <a:r>
              <a:rPr lang="tr-TR" dirty="0"/>
              <a:t> </a:t>
            </a:r>
            <a:r>
              <a:rPr lang="tr-TR" dirty="0" err="1"/>
              <a:t>Resulting</a:t>
            </a:r>
            <a:r>
              <a:rPr lang="tr-TR" dirty="0"/>
              <a:t> Set of a </a:t>
            </a:r>
            <a:r>
              <a:rPr lang="tr-TR" dirty="0" err="1"/>
              <a:t>Subquery</a:t>
            </a:r>
            <a:endParaRPr lang="tr-TR" dirty="0"/>
          </a:p>
          <a:p>
            <a:pPr lvl="1"/>
            <a:r>
              <a:rPr lang="tr-TR" dirty="0" err="1"/>
              <a:t>The</a:t>
            </a:r>
            <a:r>
              <a:rPr lang="tr-TR" dirty="0"/>
              <a:t> SQL </a:t>
            </a:r>
            <a:r>
              <a:rPr lang="tr-TR" dirty="0" err="1"/>
              <a:t>statement</a:t>
            </a:r>
            <a:r>
              <a:rPr lang="tr-TR" dirty="0"/>
              <a:t> on </a:t>
            </a:r>
            <a:r>
              <a:rPr lang="tr-TR" dirty="0" err="1"/>
              <a:t>the</a:t>
            </a:r>
            <a:r>
              <a:rPr lang="tr-TR" dirty="0"/>
              <a:t> </a:t>
            </a:r>
            <a:r>
              <a:rPr lang="tr-TR" dirty="0" err="1"/>
              <a:t>slide</a:t>
            </a:r>
            <a:r>
              <a:rPr lang="tr-TR" dirty="0"/>
              <a:t> </a:t>
            </a:r>
            <a:r>
              <a:rPr lang="tr-TR" dirty="0" err="1"/>
              <a:t>attempts</a:t>
            </a:r>
            <a:r>
              <a:rPr lang="tr-TR" dirty="0"/>
              <a:t> </a:t>
            </a:r>
            <a:r>
              <a:rPr lang="tr-TR" dirty="0" err="1"/>
              <a:t>to</a:t>
            </a:r>
            <a:r>
              <a:rPr lang="tr-TR" dirty="0"/>
              <a:t> </a:t>
            </a:r>
            <a:r>
              <a:rPr lang="tr-TR" dirty="0" err="1"/>
              <a:t>display</a:t>
            </a:r>
            <a:r>
              <a:rPr lang="tr-TR" dirty="0"/>
              <a:t> </a:t>
            </a:r>
            <a:r>
              <a:rPr lang="tr-TR" dirty="0" err="1"/>
              <a:t>all</a:t>
            </a:r>
            <a:r>
              <a:rPr lang="tr-TR" dirty="0"/>
              <a:t> </a:t>
            </a:r>
            <a:r>
              <a:rPr lang="tr-TR" dirty="0" err="1"/>
              <a:t>the</a:t>
            </a:r>
            <a:r>
              <a:rPr lang="tr-TR" dirty="0"/>
              <a:t> </a:t>
            </a:r>
            <a:r>
              <a:rPr lang="tr-TR" dirty="0" err="1"/>
              <a:t>employees</a:t>
            </a:r>
            <a:r>
              <a:rPr lang="tr-TR" dirty="0"/>
              <a:t> </a:t>
            </a:r>
            <a:r>
              <a:rPr lang="tr-TR" dirty="0" err="1"/>
              <a:t>who</a:t>
            </a:r>
            <a:r>
              <a:rPr lang="tr-TR" dirty="0"/>
              <a:t> do not </a:t>
            </a:r>
            <a:r>
              <a:rPr lang="tr-TR" dirty="0" err="1"/>
              <a:t>have</a:t>
            </a:r>
            <a:r>
              <a:rPr lang="tr-TR" dirty="0"/>
              <a:t> </a:t>
            </a:r>
            <a:r>
              <a:rPr lang="tr-TR" dirty="0" err="1"/>
              <a:t>any</a:t>
            </a:r>
            <a:r>
              <a:rPr lang="tr-TR" dirty="0"/>
              <a:t> </a:t>
            </a:r>
            <a:r>
              <a:rPr lang="tr-TR" dirty="0" err="1"/>
              <a:t>subordinates</a:t>
            </a:r>
            <a:r>
              <a:rPr lang="tr-TR" dirty="0"/>
              <a:t>. </a:t>
            </a:r>
            <a:r>
              <a:rPr lang="tr-TR" dirty="0" err="1"/>
              <a:t>Logically</a:t>
            </a:r>
            <a:r>
              <a:rPr lang="tr-TR" dirty="0"/>
              <a:t>, </a:t>
            </a:r>
            <a:r>
              <a:rPr lang="tr-TR" dirty="0" err="1"/>
              <a:t>this</a:t>
            </a:r>
            <a:r>
              <a:rPr lang="tr-TR" dirty="0"/>
              <a:t> SQL </a:t>
            </a:r>
            <a:r>
              <a:rPr lang="tr-TR" dirty="0" err="1"/>
              <a:t>statement</a:t>
            </a:r>
            <a:r>
              <a:rPr lang="tr-TR" dirty="0"/>
              <a:t> </a:t>
            </a:r>
            <a:r>
              <a:rPr lang="tr-TR" dirty="0" err="1"/>
              <a:t>should</a:t>
            </a:r>
            <a:r>
              <a:rPr lang="tr-TR" dirty="0"/>
              <a:t> </a:t>
            </a:r>
            <a:r>
              <a:rPr lang="tr-TR" dirty="0" err="1"/>
              <a:t>have</a:t>
            </a:r>
            <a:r>
              <a:rPr lang="tr-TR" dirty="0"/>
              <a:t> </a:t>
            </a:r>
            <a:r>
              <a:rPr lang="tr-TR" dirty="0" err="1"/>
              <a:t>returned</a:t>
            </a:r>
            <a:r>
              <a:rPr lang="tr-TR" dirty="0"/>
              <a:t> </a:t>
            </a:r>
            <a:r>
              <a:rPr lang="tr-TR" dirty="0" err="1"/>
              <a:t>eight</a:t>
            </a:r>
            <a:r>
              <a:rPr lang="tr-TR" dirty="0"/>
              <a:t> </a:t>
            </a:r>
            <a:r>
              <a:rPr lang="tr-TR" dirty="0" err="1"/>
              <a:t>rows</a:t>
            </a:r>
            <a:r>
              <a:rPr lang="tr-TR" dirty="0"/>
              <a:t>. </a:t>
            </a:r>
            <a:r>
              <a:rPr lang="tr-TR" dirty="0" err="1"/>
              <a:t>However</a:t>
            </a:r>
            <a:r>
              <a:rPr lang="tr-TR" dirty="0"/>
              <a:t>, </a:t>
            </a:r>
            <a:r>
              <a:rPr lang="tr-TR" dirty="0" err="1"/>
              <a:t>the</a:t>
            </a:r>
            <a:r>
              <a:rPr lang="tr-TR" dirty="0"/>
              <a:t> SQL </a:t>
            </a:r>
            <a:r>
              <a:rPr lang="tr-TR" dirty="0" err="1"/>
              <a:t>statement</a:t>
            </a:r>
            <a:r>
              <a:rPr lang="tr-TR" dirty="0"/>
              <a:t> </a:t>
            </a:r>
            <a:r>
              <a:rPr lang="tr-TR" dirty="0" err="1"/>
              <a:t>does</a:t>
            </a:r>
            <a:r>
              <a:rPr lang="tr-TR" dirty="0"/>
              <a:t> not </a:t>
            </a:r>
            <a:r>
              <a:rPr lang="tr-TR" dirty="0" err="1"/>
              <a:t>return</a:t>
            </a:r>
            <a:r>
              <a:rPr lang="tr-TR" dirty="0"/>
              <a:t> </a:t>
            </a:r>
            <a:r>
              <a:rPr lang="tr-TR" dirty="0" err="1"/>
              <a:t>any</a:t>
            </a:r>
            <a:r>
              <a:rPr lang="tr-TR" dirty="0"/>
              <a:t> </a:t>
            </a:r>
            <a:r>
              <a:rPr lang="tr-TR" dirty="0" err="1"/>
              <a:t>rows</a:t>
            </a:r>
            <a:r>
              <a:rPr lang="tr-TR" dirty="0"/>
              <a:t>. </a:t>
            </a:r>
            <a:r>
              <a:rPr lang="tr-TR" dirty="0" err="1"/>
              <a:t>One</a:t>
            </a:r>
            <a:r>
              <a:rPr lang="tr-TR" dirty="0"/>
              <a:t> of </a:t>
            </a:r>
            <a:r>
              <a:rPr lang="tr-TR" dirty="0" err="1"/>
              <a:t>the</a:t>
            </a:r>
            <a:r>
              <a:rPr lang="tr-TR" dirty="0"/>
              <a:t> </a:t>
            </a:r>
            <a:r>
              <a:rPr lang="tr-TR" dirty="0" err="1"/>
              <a:t>values</a:t>
            </a:r>
            <a:r>
              <a:rPr lang="tr-TR" dirty="0"/>
              <a:t> </a:t>
            </a:r>
            <a:r>
              <a:rPr lang="tr-TR" dirty="0" err="1"/>
              <a:t>returned</a:t>
            </a:r>
            <a:r>
              <a:rPr lang="tr-TR" dirty="0"/>
              <a:t> </a:t>
            </a:r>
            <a:r>
              <a:rPr lang="tr-TR" dirty="0" err="1"/>
              <a:t>by</a:t>
            </a:r>
            <a:r>
              <a:rPr lang="tr-TR" dirty="0"/>
              <a:t> </a:t>
            </a:r>
            <a:r>
              <a:rPr lang="tr-TR" dirty="0" err="1"/>
              <a:t>the</a:t>
            </a:r>
            <a:r>
              <a:rPr lang="tr-TR" dirty="0"/>
              <a:t> </a:t>
            </a:r>
            <a:r>
              <a:rPr lang="tr-TR" dirty="0" err="1"/>
              <a:t>inner</a:t>
            </a:r>
            <a:r>
              <a:rPr lang="tr-TR" dirty="0"/>
              <a:t> </a:t>
            </a:r>
            <a:r>
              <a:rPr lang="tr-TR" dirty="0" err="1"/>
              <a:t>query</a:t>
            </a:r>
            <a:r>
              <a:rPr lang="tr-TR" dirty="0"/>
              <a:t> is a </a:t>
            </a:r>
            <a:r>
              <a:rPr lang="tr-TR" dirty="0" err="1"/>
              <a:t>null</a:t>
            </a:r>
            <a:r>
              <a:rPr lang="tr-TR" dirty="0"/>
              <a:t> </a:t>
            </a:r>
            <a:r>
              <a:rPr lang="tr-TR" dirty="0" err="1"/>
              <a:t>value</a:t>
            </a:r>
            <a:r>
              <a:rPr lang="tr-TR" dirty="0"/>
              <a:t> </a:t>
            </a:r>
            <a:r>
              <a:rPr lang="tr-TR" dirty="0" err="1"/>
              <a:t>and</a:t>
            </a:r>
            <a:r>
              <a:rPr lang="tr-TR" dirty="0"/>
              <a:t> </a:t>
            </a:r>
            <a:r>
              <a:rPr lang="tr-TR" dirty="0" err="1"/>
              <a:t>hence</a:t>
            </a:r>
            <a:r>
              <a:rPr lang="tr-TR" dirty="0"/>
              <a:t> </a:t>
            </a:r>
            <a:r>
              <a:rPr lang="tr-TR" dirty="0" err="1"/>
              <a:t>the</a:t>
            </a:r>
            <a:r>
              <a:rPr lang="tr-TR" dirty="0"/>
              <a:t> </a:t>
            </a:r>
            <a:r>
              <a:rPr lang="tr-TR" dirty="0" err="1"/>
              <a:t>entire</a:t>
            </a:r>
            <a:r>
              <a:rPr lang="tr-TR" dirty="0"/>
              <a:t> </a:t>
            </a:r>
            <a:r>
              <a:rPr lang="tr-TR" dirty="0" err="1"/>
              <a:t>query</a:t>
            </a:r>
            <a:r>
              <a:rPr lang="tr-TR" dirty="0"/>
              <a:t> </a:t>
            </a:r>
            <a:r>
              <a:rPr lang="tr-TR" dirty="0" err="1"/>
              <a:t>returns</a:t>
            </a:r>
            <a:r>
              <a:rPr lang="tr-TR" dirty="0"/>
              <a:t> </a:t>
            </a:r>
            <a:r>
              <a:rPr lang="tr-TR" dirty="0" err="1"/>
              <a:t>no</a:t>
            </a:r>
            <a:r>
              <a:rPr lang="tr-TR" dirty="0"/>
              <a:t> </a:t>
            </a:r>
            <a:r>
              <a:rPr lang="tr-TR" dirty="0" err="1"/>
              <a:t>rows</a:t>
            </a:r>
            <a:r>
              <a:rPr lang="tr-TR" dirty="0"/>
              <a:t>. </a:t>
            </a:r>
            <a:r>
              <a:rPr lang="tr-TR" dirty="0" err="1"/>
              <a:t>The</a:t>
            </a:r>
            <a:r>
              <a:rPr lang="tr-TR" dirty="0"/>
              <a:t> </a:t>
            </a:r>
            <a:r>
              <a:rPr lang="tr-TR" dirty="0" err="1"/>
              <a:t>reason</a:t>
            </a:r>
            <a:r>
              <a:rPr lang="tr-TR" dirty="0"/>
              <a:t> is </a:t>
            </a:r>
            <a:r>
              <a:rPr lang="tr-TR" dirty="0" err="1"/>
              <a:t>that</a:t>
            </a:r>
            <a:r>
              <a:rPr lang="tr-TR" dirty="0"/>
              <a:t> </a:t>
            </a:r>
            <a:r>
              <a:rPr lang="tr-TR" dirty="0" err="1"/>
              <a:t>all</a:t>
            </a:r>
            <a:r>
              <a:rPr lang="tr-TR" dirty="0"/>
              <a:t> </a:t>
            </a:r>
            <a:r>
              <a:rPr lang="tr-TR" dirty="0" err="1"/>
              <a:t>conditions</a:t>
            </a:r>
            <a:r>
              <a:rPr lang="tr-TR" dirty="0"/>
              <a:t> </a:t>
            </a:r>
            <a:r>
              <a:rPr lang="tr-TR" dirty="0" err="1"/>
              <a:t>that</a:t>
            </a:r>
            <a:r>
              <a:rPr lang="tr-TR" dirty="0"/>
              <a:t> </a:t>
            </a:r>
            <a:r>
              <a:rPr lang="tr-TR" dirty="0" err="1"/>
              <a:t>compare</a:t>
            </a:r>
            <a:r>
              <a:rPr lang="tr-TR" dirty="0"/>
              <a:t> a </a:t>
            </a:r>
            <a:r>
              <a:rPr lang="tr-TR" dirty="0" err="1"/>
              <a:t>null</a:t>
            </a:r>
            <a:r>
              <a:rPr lang="tr-TR" dirty="0"/>
              <a:t> </a:t>
            </a:r>
            <a:r>
              <a:rPr lang="tr-TR" dirty="0" err="1"/>
              <a:t>value</a:t>
            </a:r>
            <a:r>
              <a:rPr lang="tr-TR" dirty="0"/>
              <a:t> </a:t>
            </a:r>
            <a:r>
              <a:rPr lang="tr-TR" dirty="0" err="1"/>
              <a:t>result</a:t>
            </a:r>
            <a:r>
              <a:rPr lang="tr-TR" dirty="0"/>
              <a:t> in a </a:t>
            </a:r>
            <a:r>
              <a:rPr lang="tr-TR" dirty="0" err="1"/>
              <a:t>null</a:t>
            </a:r>
            <a:r>
              <a:rPr lang="tr-TR" dirty="0"/>
              <a:t>. </a:t>
            </a:r>
            <a:r>
              <a:rPr lang="tr-TR" dirty="0" err="1"/>
              <a:t>So</a:t>
            </a:r>
            <a:r>
              <a:rPr lang="tr-TR" dirty="0"/>
              <a:t> </a:t>
            </a:r>
            <a:r>
              <a:rPr lang="tr-TR" dirty="0" err="1"/>
              <a:t>whenever</a:t>
            </a:r>
            <a:r>
              <a:rPr lang="tr-TR" dirty="0"/>
              <a:t> </a:t>
            </a:r>
            <a:r>
              <a:rPr lang="tr-TR" dirty="0" err="1"/>
              <a:t>null</a:t>
            </a:r>
            <a:r>
              <a:rPr lang="tr-TR" dirty="0"/>
              <a:t> </a:t>
            </a:r>
            <a:r>
              <a:rPr lang="tr-TR" dirty="0" err="1"/>
              <a:t>values</a:t>
            </a:r>
            <a:r>
              <a:rPr lang="tr-TR" dirty="0"/>
              <a:t> </a:t>
            </a:r>
            <a:r>
              <a:rPr lang="tr-TR" dirty="0" err="1"/>
              <a:t>are</a:t>
            </a:r>
            <a:r>
              <a:rPr lang="tr-TR" dirty="0"/>
              <a:t> </a:t>
            </a:r>
            <a:r>
              <a:rPr lang="tr-TR" dirty="0" err="1"/>
              <a:t>likely</a:t>
            </a:r>
            <a:r>
              <a:rPr lang="tr-TR" dirty="0"/>
              <a:t> </a:t>
            </a:r>
            <a:r>
              <a:rPr lang="tr-TR" dirty="0" err="1"/>
              <a:t>to</a:t>
            </a:r>
            <a:r>
              <a:rPr lang="tr-TR" dirty="0"/>
              <a:t> be </a:t>
            </a:r>
            <a:r>
              <a:rPr lang="tr-TR" dirty="0" err="1"/>
              <a:t>part</a:t>
            </a:r>
            <a:r>
              <a:rPr lang="tr-TR" dirty="0"/>
              <a:t> of </a:t>
            </a:r>
            <a:r>
              <a:rPr lang="tr-TR" dirty="0" err="1"/>
              <a:t>the</a:t>
            </a:r>
            <a:r>
              <a:rPr lang="tr-TR" dirty="0"/>
              <a:t> </a:t>
            </a:r>
            <a:r>
              <a:rPr lang="tr-TR" dirty="0" err="1"/>
              <a:t>resultant</a:t>
            </a:r>
            <a:r>
              <a:rPr lang="tr-TR" dirty="0"/>
              <a:t> set of a </a:t>
            </a:r>
            <a:r>
              <a:rPr lang="tr-TR" dirty="0" err="1"/>
              <a:t>subquery</a:t>
            </a:r>
            <a:r>
              <a:rPr lang="tr-TR" dirty="0"/>
              <a:t>, do not </a:t>
            </a:r>
            <a:r>
              <a:rPr lang="tr-TR" dirty="0" err="1"/>
              <a:t>use</a:t>
            </a:r>
            <a:r>
              <a:rPr lang="tr-TR" dirty="0"/>
              <a:t> </a:t>
            </a:r>
            <a:r>
              <a:rPr lang="tr-TR" dirty="0" err="1"/>
              <a:t>the</a:t>
            </a:r>
            <a:r>
              <a:rPr lang="tr-TR" dirty="0"/>
              <a:t> NOT IN </a:t>
            </a:r>
            <a:r>
              <a:rPr lang="tr-TR" dirty="0" err="1"/>
              <a:t>operator</a:t>
            </a:r>
            <a:r>
              <a:rPr lang="tr-TR" dirty="0"/>
              <a:t>. </a:t>
            </a:r>
            <a:r>
              <a:rPr lang="tr-TR" dirty="0" err="1"/>
              <a:t>The</a:t>
            </a:r>
            <a:r>
              <a:rPr lang="tr-TR" dirty="0"/>
              <a:t> NOT IN </a:t>
            </a:r>
            <a:r>
              <a:rPr lang="tr-TR" dirty="0" err="1"/>
              <a:t>operator</a:t>
            </a:r>
            <a:r>
              <a:rPr lang="tr-TR" dirty="0"/>
              <a:t> is </a:t>
            </a:r>
            <a:r>
              <a:rPr lang="tr-TR" dirty="0" err="1"/>
              <a:t>equivalent</a:t>
            </a:r>
            <a:r>
              <a:rPr lang="tr-TR" dirty="0"/>
              <a:t> </a:t>
            </a:r>
            <a:r>
              <a:rPr lang="tr-TR" dirty="0" err="1"/>
              <a:t>to</a:t>
            </a:r>
            <a:r>
              <a:rPr lang="tr-TR" dirty="0"/>
              <a:t> !=ALL.</a:t>
            </a:r>
          </a:p>
          <a:p>
            <a:pPr lvl="1"/>
            <a:r>
              <a:rPr lang="tr-TR" dirty="0" err="1"/>
              <a:t>Notice</a:t>
            </a:r>
            <a:r>
              <a:rPr lang="tr-TR" dirty="0"/>
              <a:t> </a:t>
            </a:r>
            <a:r>
              <a:rPr lang="tr-TR" dirty="0" err="1"/>
              <a:t>that</a:t>
            </a:r>
            <a:r>
              <a:rPr lang="tr-TR" dirty="0"/>
              <a:t> </a:t>
            </a:r>
            <a:r>
              <a:rPr lang="tr-TR" dirty="0" err="1"/>
              <a:t>the</a:t>
            </a:r>
            <a:r>
              <a:rPr lang="tr-TR" dirty="0"/>
              <a:t> </a:t>
            </a:r>
            <a:r>
              <a:rPr lang="tr-TR" dirty="0" err="1"/>
              <a:t>null</a:t>
            </a:r>
            <a:r>
              <a:rPr lang="tr-TR" dirty="0"/>
              <a:t> </a:t>
            </a:r>
            <a:r>
              <a:rPr lang="tr-TR" dirty="0" err="1"/>
              <a:t>value</a:t>
            </a:r>
            <a:r>
              <a:rPr lang="tr-TR" dirty="0"/>
              <a:t> as </a:t>
            </a:r>
            <a:r>
              <a:rPr lang="tr-TR" dirty="0" err="1"/>
              <a:t>part</a:t>
            </a:r>
            <a:r>
              <a:rPr lang="tr-TR" dirty="0"/>
              <a:t> of </a:t>
            </a:r>
            <a:r>
              <a:rPr lang="tr-TR" dirty="0" err="1"/>
              <a:t>the</a:t>
            </a:r>
            <a:r>
              <a:rPr lang="tr-TR" dirty="0"/>
              <a:t> </a:t>
            </a:r>
            <a:r>
              <a:rPr lang="tr-TR" dirty="0" err="1"/>
              <a:t>resultant</a:t>
            </a:r>
            <a:r>
              <a:rPr lang="tr-TR" dirty="0"/>
              <a:t> set of a </a:t>
            </a:r>
            <a:r>
              <a:rPr lang="tr-TR" dirty="0" err="1"/>
              <a:t>subquery</a:t>
            </a:r>
            <a:r>
              <a:rPr lang="tr-TR" dirty="0"/>
              <a:t> </a:t>
            </a:r>
            <a:r>
              <a:rPr lang="tr-TR" dirty="0" err="1"/>
              <a:t>will</a:t>
            </a:r>
            <a:r>
              <a:rPr lang="tr-TR" dirty="0"/>
              <a:t> not be a problem </a:t>
            </a:r>
            <a:r>
              <a:rPr lang="tr-TR" dirty="0" err="1"/>
              <a:t>if</a:t>
            </a:r>
            <a:r>
              <a:rPr lang="tr-TR" dirty="0"/>
              <a:t> </a:t>
            </a:r>
            <a:r>
              <a:rPr lang="tr-TR" dirty="0" err="1"/>
              <a:t>you</a:t>
            </a:r>
            <a:r>
              <a:rPr lang="tr-TR" dirty="0"/>
              <a:t> </a:t>
            </a:r>
            <a:r>
              <a:rPr lang="tr-TR" dirty="0" err="1"/>
              <a:t>are</a:t>
            </a:r>
            <a:r>
              <a:rPr lang="tr-TR" dirty="0"/>
              <a:t> </a:t>
            </a:r>
            <a:r>
              <a:rPr lang="tr-TR" dirty="0" err="1"/>
              <a:t>using</a:t>
            </a:r>
            <a:r>
              <a:rPr lang="tr-TR" dirty="0"/>
              <a:t> </a:t>
            </a:r>
            <a:r>
              <a:rPr lang="tr-TR" dirty="0" err="1"/>
              <a:t>the</a:t>
            </a:r>
            <a:r>
              <a:rPr lang="tr-TR" dirty="0"/>
              <a:t> IN </a:t>
            </a:r>
            <a:r>
              <a:rPr lang="tr-TR" dirty="0" err="1"/>
              <a:t>operator</a:t>
            </a:r>
            <a:r>
              <a:rPr lang="tr-TR" dirty="0"/>
              <a:t>. </a:t>
            </a:r>
            <a:r>
              <a:rPr lang="tr-TR" dirty="0" err="1"/>
              <a:t>The</a:t>
            </a:r>
            <a:r>
              <a:rPr lang="tr-TR" dirty="0"/>
              <a:t> IN </a:t>
            </a:r>
            <a:r>
              <a:rPr lang="tr-TR" dirty="0" err="1"/>
              <a:t>operator</a:t>
            </a:r>
            <a:r>
              <a:rPr lang="tr-TR" dirty="0"/>
              <a:t> is </a:t>
            </a:r>
            <a:r>
              <a:rPr lang="tr-TR" dirty="0" err="1"/>
              <a:t>equivalent</a:t>
            </a:r>
            <a:r>
              <a:rPr lang="tr-TR" dirty="0"/>
              <a:t> </a:t>
            </a:r>
            <a:r>
              <a:rPr lang="tr-TR" dirty="0" err="1"/>
              <a:t>to</a:t>
            </a:r>
            <a:r>
              <a:rPr lang="tr-TR" dirty="0"/>
              <a:t> =ANY. </a:t>
            </a:r>
            <a:r>
              <a:rPr lang="tr-TR" dirty="0" err="1"/>
              <a:t>For</a:t>
            </a:r>
            <a:r>
              <a:rPr lang="tr-TR" dirty="0"/>
              <a:t> </a:t>
            </a:r>
            <a:r>
              <a:rPr lang="tr-TR" dirty="0" err="1"/>
              <a:t>example</a:t>
            </a:r>
            <a:r>
              <a:rPr lang="tr-TR" dirty="0"/>
              <a:t>, </a:t>
            </a:r>
            <a:r>
              <a:rPr lang="tr-TR" dirty="0" err="1"/>
              <a:t>to</a:t>
            </a:r>
            <a:r>
              <a:rPr lang="tr-TR" dirty="0"/>
              <a:t> </a:t>
            </a:r>
            <a:r>
              <a:rPr lang="tr-TR" dirty="0" err="1"/>
              <a:t>display</a:t>
            </a:r>
            <a:r>
              <a:rPr lang="tr-TR" dirty="0"/>
              <a:t> </a:t>
            </a:r>
            <a:r>
              <a:rPr lang="tr-TR" dirty="0" err="1"/>
              <a:t>the</a:t>
            </a:r>
            <a:r>
              <a:rPr lang="tr-TR" dirty="0"/>
              <a:t> </a:t>
            </a:r>
            <a:r>
              <a:rPr lang="tr-TR" dirty="0" err="1"/>
              <a:t>employees</a:t>
            </a:r>
            <a:r>
              <a:rPr lang="tr-TR" dirty="0"/>
              <a:t> </a:t>
            </a:r>
            <a:r>
              <a:rPr lang="tr-TR" dirty="0" err="1"/>
              <a:t>who</a:t>
            </a:r>
            <a:r>
              <a:rPr lang="tr-TR" dirty="0"/>
              <a:t> </a:t>
            </a:r>
            <a:r>
              <a:rPr lang="tr-TR" dirty="0" err="1"/>
              <a:t>have</a:t>
            </a:r>
            <a:r>
              <a:rPr lang="tr-TR" dirty="0"/>
              <a:t> </a:t>
            </a:r>
            <a:r>
              <a:rPr lang="tr-TR" dirty="0" err="1"/>
              <a:t>subordinates</a:t>
            </a:r>
            <a:r>
              <a:rPr lang="tr-TR" dirty="0"/>
              <a:t>, </a:t>
            </a:r>
            <a:r>
              <a:rPr lang="tr-TR" dirty="0" err="1"/>
              <a:t>use</a:t>
            </a:r>
            <a:r>
              <a:rPr lang="tr-TR" dirty="0"/>
              <a:t> </a:t>
            </a:r>
            <a:r>
              <a:rPr lang="tr-TR" dirty="0" err="1"/>
              <a:t>the</a:t>
            </a:r>
            <a:r>
              <a:rPr lang="tr-TR" dirty="0"/>
              <a:t> </a:t>
            </a:r>
            <a:r>
              <a:rPr lang="tr-TR" dirty="0" err="1"/>
              <a:t>following</a:t>
            </a:r>
            <a:r>
              <a:rPr lang="tr-TR" dirty="0"/>
              <a:t> SQL </a:t>
            </a:r>
            <a:r>
              <a:rPr lang="tr-TR" dirty="0" err="1"/>
              <a:t>statement</a:t>
            </a:r>
            <a:r>
              <a:rPr lang="tr-TR" dirty="0"/>
              <a:t>:</a:t>
            </a:r>
          </a:p>
          <a:p>
            <a:endParaRPr lang="tr-TR" dirty="0">
              <a:effectLst/>
              <a:latin typeface="Times New Roman" panose="02020603050405020304" pitchFamily="18" charset="0"/>
            </a:endParaRPr>
          </a:p>
          <a:p>
            <a:r>
              <a:rPr lang="en-US" dirty="0">
                <a:effectLst/>
                <a:latin typeface="Times New Roman" panose="02020603050405020304" pitchFamily="18" charset="0"/>
              </a:rPr>
              <a:t>SELECT</a:t>
            </a:r>
            <a:r>
              <a:rPr lang="tr-TR" baseline="0" dirty="0">
                <a:effectLst/>
                <a:latin typeface="Times New Roman" panose="02020603050405020304" pitchFamily="18" charset="0"/>
              </a:rPr>
              <a:t> </a:t>
            </a:r>
            <a:r>
              <a:rPr lang="en-US" dirty="0" err="1">
                <a:effectLst/>
                <a:latin typeface="Times New Roman" panose="02020603050405020304" pitchFamily="18" charset="0"/>
              </a:rPr>
              <a:t>employee.ename</a:t>
            </a:r>
            <a:endParaRPr lang="en-US" dirty="0">
              <a:effectLst/>
              <a:latin typeface="Times New Roman" panose="02020603050405020304" pitchFamily="18" charset="0"/>
            </a:endParaRPr>
          </a:p>
          <a:p>
            <a:r>
              <a:rPr lang="en-US" dirty="0">
                <a:effectLst/>
                <a:latin typeface="Times New Roman" panose="02020603050405020304" pitchFamily="18" charset="0"/>
              </a:rPr>
              <a:t>FROM</a:t>
            </a:r>
            <a:r>
              <a:rPr lang="tr-TR" baseline="0" dirty="0">
                <a:effectLst/>
                <a:latin typeface="Times New Roman" panose="02020603050405020304" pitchFamily="18" charset="0"/>
              </a:rPr>
              <a:t> </a:t>
            </a:r>
            <a:r>
              <a:rPr lang="en-US" dirty="0" err="1">
                <a:effectLst/>
                <a:latin typeface="Times New Roman" panose="02020603050405020304" pitchFamily="18" charset="0"/>
              </a:rPr>
              <a:t>emp</a:t>
            </a:r>
            <a:r>
              <a:rPr lang="en-US" dirty="0">
                <a:effectLst/>
                <a:latin typeface="Times New Roman" panose="02020603050405020304" pitchFamily="18" charset="0"/>
              </a:rPr>
              <a:t> employee</a:t>
            </a:r>
          </a:p>
          <a:p>
            <a:r>
              <a:rPr lang="en-US" dirty="0">
                <a:effectLst/>
                <a:latin typeface="Times New Roman" panose="02020603050405020304" pitchFamily="18" charset="0"/>
              </a:rPr>
              <a:t>WHERE</a:t>
            </a:r>
            <a:r>
              <a:rPr lang="tr-TR" baseline="0" dirty="0">
                <a:effectLst/>
                <a:latin typeface="Times New Roman" panose="02020603050405020304" pitchFamily="18" charset="0"/>
              </a:rPr>
              <a:t> </a:t>
            </a:r>
            <a:r>
              <a:rPr lang="en-US" dirty="0" err="1">
                <a:effectLst/>
                <a:latin typeface="Times New Roman" panose="02020603050405020304" pitchFamily="18" charset="0"/>
              </a:rPr>
              <a:t>employee.empno</a:t>
            </a:r>
            <a:r>
              <a:rPr lang="en-US" dirty="0">
                <a:effectLst/>
                <a:latin typeface="Times New Roman" panose="02020603050405020304" pitchFamily="18" charset="0"/>
              </a:rPr>
              <a:t> IN </a:t>
            </a:r>
          </a:p>
          <a:p>
            <a:r>
              <a:rPr lang="en-US" dirty="0">
                <a:effectLst/>
                <a:latin typeface="Times New Roman" panose="02020603050405020304" pitchFamily="18" charset="0"/>
              </a:rPr>
              <a:t>(SELECT </a:t>
            </a:r>
            <a:r>
              <a:rPr lang="en-US" dirty="0" err="1">
                <a:effectLst/>
                <a:latin typeface="Times New Roman" panose="02020603050405020304" pitchFamily="18" charset="0"/>
              </a:rPr>
              <a:t>manager.mgr</a:t>
            </a:r>
            <a:endParaRPr lang="en-US" dirty="0">
              <a:effectLst/>
              <a:latin typeface="Times New Roman" panose="02020603050405020304" pitchFamily="18" charset="0"/>
            </a:endParaRPr>
          </a:p>
          <a:p>
            <a:r>
              <a:rPr lang="en-US" dirty="0">
                <a:effectLst/>
                <a:latin typeface="Times New Roman" panose="02020603050405020304" pitchFamily="18" charset="0"/>
              </a:rPr>
              <a:t>FROM </a:t>
            </a:r>
            <a:r>
              <a:rPr lang="en-US" dirty="0" err="1">
                <a:effectLst/>
                <a:latin typeface="Times New Roman" panose="02020603050405020304" pitchFamily="18" charset="0"/>
              </a:rPr>
              <a:t>emp</a:t>
            </a:r>
            <a:r>
              <a:rPr lang="en-US" dirty="0">
                <a:effectLst/>
                <a:latin typeface="Times New Roman" panose="02020603050405020304" pitchFamily="18" charset="0"/>
              </a:rPr>
              <a:t> manager);</a:t>
            </a:r>
          </a:p>
          <a:p>
            <a:pPr lvl="1"/>
            <a:endParaRPr lang="tr-TR" dirty="0"/>
          </a:p>
        </p:txBody>
      </p:sp>
      <p:grpSp>
        <p:nvGrpSpPr>
          <p:cNvPr id="2" name="Group 4"/>
          <p:cNvGrpSpPr>
            <a:grpSpLocks/>
          </p:cNvGrpSpPr>
          <p:nvPr/>
        </p:nvGrpSpPr>
        <p:grpSpPr bwMode="auto">
          <a:xfrm>
            <a:off x="819151" y="4976813"/>
            <a:ext cx="7444316" cy="608410"/>
            <a:chOff x="385" y="4173"/>
            <a:chExt cx="3496" cy="510"/>
          </a:xfrm>
        </p:grpSpPr>
        <p:sp>
          <p:nvSpPr>
            <p:cNvPr id="219141" name="Rectangle 5"/>
            <p:cNvSpPr>
              <a:spLocks noChangeArrowheads="1"/>
            </p:cNvSpPr>
            <p:nvPr/>
          </p:nvSpPr>
          <p:spPr bwMode="auto">
            <a:xfrm>
              <a:off x="385" y="4173"/>
              <a:ext cx="3496" cy="510"/>
            </a:xfrm>
            <a:prstGeom prst="rect">
              <a:avLst/>
            </a:prstGeom>
            <a:noFill/>
            <a:ln w="9525">
              <a:noFill/>
              <a:miter lim="800000"/>
              <a:headEnd/>
              <a:tailEnd/>
            </a:ln>
            <a:effectLst/>
          </p:spPr>
          <p:txBody>
            <a:bodyPr wrap="none" lIns="92388" tIns="46195" rIns="92388" bIns="46195" anchor="ctr"/>
            <a:lstStyle/>
            <a:p>
              <a:endParaRPr lang="en-US">
                <a:solidFill>
                  <a:prstClr val="black"/>
                </a:solidFill>
                <a:effectLst>
                  <a:outerShdw blurRad="38100" dist="38100" dir="2700000" algn="tl">
                    <a:srgbClr val="C0C0C0"/>
                  </a:outerShdw>
                </a:effectLst>
              </a:endParaRPr>
            </a:p>
          </p:txBody>
        </p:sp>
        <p:sp>
          <p:nvSpPr>
            <p:cNvPr id="283658" name="Rectangle 6"/>
            <p:cNvSpPr>
              <a:spLocks noChangeArrowheads="1"/>
            </p:cNvSpPr>
            <p:nvPr/>
          </p:nvSpPr>
          <p:spPr bwMode="auto">
            <a:xfrm>
              <a:off x="394" y="4193"/>
              <a:ext cx="3448" cy="482"/>
            </a:xfrm>
            <a:prstGeom prst="rect">
              <a:avLst/>
            </a:prstGeom>
            <a:noFill/>
            <a:ln w="9525">
              <a:noFill/>
              <a:miter lim="800000"/>
              <a:headEnd/>
              <a:tailEnd/>
            </a:ln>
          </p:spPr>
          <p:txBody>
            <a:bodyPr wrap="none" lIns="92388" tIns="46195" rIns="92388" bIns="46195" anchor="ctr"/>
            <a:lstStyle/>
            <a:p>
              <a:pPr defTabSz="873125"/>
              <a:r>
                <a:rPr lang="tr-TR" sz="1100" b="1">
                  <a:solidFill>
                    <a:prstClr val="black"/>
                  </a:solidFill>
                  <a:effectLst/>
                  <a:latin typeface="Courier New" pitchFamily="49" charset="0"/>
                </a:rPr>
                <a:t>SQL&gt; SELECT    employee.ename</a:t>
              </a:r>
              <a:br>
                <a:rPr lang="tr-TR" sz="1100" b="1">
                  <a:solidFill>
                    <a:prstClr val="black"/>
                  </a:solidFill>
                  <a:effectLst/>
                  <a:latin typeface="Courier New" pitchFamily="49" charset="0"/>
                </a:rPr>
              </a:br>
              <a:r>
                <a:rPr lang="tr-TR" sz="1100" b="1">
                  <a:solidFill>
                    <a:prstClr val="black"/>
                  </a:solidFill>
                  <a:effectLst/>
                  <a:latin typeface="Courier New" pitchFamily="49" charset="0"/>
                </a:rPr>
                <a:t>  2  FROM      emp employee</a:t>
              </a:r>
              <a:br>
                <a:rPr lang="tr-TR" sz="1100" b="1">
                  <a:solidFill>
                    <a:prstClr val="black"/>
                  </a:solidFill>
                  <a:effectLst/>
                  <a:latin typeface="Courier New" pitchFamily="49" charset="0"/>
                </a:rPr>
              </a:br>
              <a:r>
                <a:rPr lang="tr-TR" sz="1100" b="1">
                  <a:solidFill>
                    <a:prstClr val="black"/>
                  </a:solidFill>
                  <a:effectLst/>
                  <a:latin typeface="Courier New" pitchFamily="49" charset="0"/>
                </a:rPr>
                <a:t>  3  WHERE     employee.empno IN (SELECT manager.mgr</a:t>
              </a:r>
              <a:br>
                <a:rPr lang="tr-TR" sz="1100" b="1">
                  <a:solidFill>
                    <a:prstClr val="black"/>
                  </a:solidFill>
                  <a:effectLst/>
                  <a:latin typeface="Courier New" pitchFamily="49" charset="0"/>
                </a:rPr>
              </a:br>
              <a:r>
                <a:rPr lang="tr-TR" sz="1100" b="1">
                  <a:solidFill>
                    <a:prstClr val="black"/>
                  </a:solidFill>
                  <a:effectLst/>
                  <a:latin typeface="Courier New" pitchFamily="49" charset="0"/>
                </a:rPr>
                <a:t>  4	     		  FROM  emp manager);</a:t>
              </a:r>
            </a:p>
          </p:txBody>
        </p:sp>
      </p:grpSp>
      <p:grpSp>
        <p:nvGrpSpPr>
          <p:cNvPr id="3" name="Group 7"/>
          <p:cNvGrpSpPr>
            <a:grpSpLocks/>
          </p:cNvGrpSpPr>
          <p:nvPr/>
        </p:nvGrpSpPr>
        <p:grpSpPr bwMode="auto">
          <a:xfrm>
            <a:off x="819151" y="5639991"/>
            <a:ext cx="7444316" cy="827484"/>
            <a:chOff x="385" y="4729"/>
            <a:chExt cx="3496" cy="694"/>
          </a:xfrm>
        </p:grpSpPr>
        <p:sp>
          <p:nvSpPr>
            <p:cNvPr id="219144" name="Rectangle 8"/>
            <p:cNvSpPr>
              <a:spLocks noChangeArrowheads="1"/>
            </p:cNvSpPr>
            <p:nvPr/>
          </p:nvSpPr>
          <p:spPr bwMode="auto">
            <a:xfrm>
              <a:off x="385" y="4743"/>
              <a:ext cx="3496" cy="586"/>
            </a:xfrm>
            <a:prstGeom prst="rect">
              <a:avLst/>
            </a:prstGeom>
            <a:noFill/>
            <a:ln w="9525">
              <a:noFill/>
              <a:miter lim="800000"/>
              <a:headEnd/>
              <a:tailEnd/>
            </a:ln>
            <a:effectLst/>
          </p:spPr>
          <p:txBody>
            <a:bodyPr wrap="none" lIns="92388" tIns="46195" rIns="92388" bIns="46195" anchor="ctr"/>
            <a:lstStyle/>
            <a:p>
              <a:endParaRPr lang="en-US">
                <a:solidFill>
                  <a:prstClr val="black"/>
                </a:solidFill>
                <a:effectLst>
                  <a:outerShdw blurRad="38100" dist="38100" dir="2700000" algn="tl">
                    <a:srgbClr val="C0C0C0"/>
                  </a:outerShdw>
                </a:effectLst>
              </a:endParaRPr>
            </a:p>
          </p:txBody>
        </p:sp>
        <p:sp>
          <p:nvSpPr>
            <p:cNvPr id="283656" name="Rectangle 9"/>
            <p:cNvSpPr>
              <a:spLocks noChangeArrowheads="1"/>
            </p:cNvSpPr>
            <p:nvPr/>
          </p:nvSpPr>
          <p:spPr bwMode="auto">
            <a:xfrm>
              <a:off x="434" y="4729"/>
              <a:ext cx="1278" cy="694"/>
            </a:xfrm>
            <a:prstGeom prst="rect">
              <a:avLst/>
            </a:prstGeom>
            <a:noFill/>
            <a:ln w="9525">
              <a:noFill/>
              <a:miter lim="800000"/>
              <a:headEnd/>
              <a:tailEnd/>
            </a:ln>
          </p:spPr>
          <p:txBody>
            <a:bodyPr wrap="none" lIns="92388" tIns="46195" rIns="92388" bIns="46195" anchor="ctr"/>
            <a:lstStyle/>
            <a:p>
              <a:pPr defTabSz="873125"/>
              <a:r>
                <a:rPr lang="tr-TR" sz="1100" b="1">
                  <a:solidFill>
                    <a:prstClr val="black"/>
                  </a:solidFill>
                  <a:effectLst/>
                  <a:latin typeface="Courier New" pitchFamily="49" charset="0"/>
                </a:rPr>
                <a:t>ENAME      </a:t>
              </a:r>
            </a:p>
            <a:p>
              <a:pPr defTabSz="873125"/>
              <a:r>
                <a:rPr lang="tr-TR" sz="1100" b="1">
                  <a:solidFill>
                    <a:prstClr val="black"/>
                  </a:solidFill>
                  <a:effectLst/>
                  <a:latin typeface="Courier New" pitchFamily="49" charset="0"/>
                </a:rPr>
                <a:t>----------</a:t>
              </a:r>
            </a:p>
            <a:p>
              <a:pPr defTabSz="873125"/>
              <a:r>
                <a:rPr lang="tr-TR" sz="1100" b="1">
                  <a:solidFill>
                    <a:prstClr val="black"/>
                  </a:solidFill>
                  <a:effectLst/>
                  <a:latin typeface="Courier New" pitchFamily="49" charset="0"/>
                </a:rPr>
                <a:t>KING      </a:t>
              </a:r>
            </a:p>
            <a:p>
              <a:pPr defTabSz="873125"/>
              <a:r>
                <a:rPr lang="tr-TR" sz="1100" b="1">
                  <a:solidFill>
                    <a:prstClr val="black"/>
                  </a:solidFill>
                  <a:effectLst/>
                  <a:latin typeface="Courier New" pitchFamily="49" charset="0"/>
                </a:rPr>
                <a:t>... </a:t>
              </a:r>
            </a:p>
            <a:p>
              <a:pPr defTabSz="873125"/>
              <a:r>
                <a:rPr lang="tr-TR" sz="1100" b="1">
                  <a:solidFill>
                    <a:prstClr val="black"/>
                  </a:solidFill>
                  <a:effectLst/>
                  <a:latin typeface="Courier New" pitchFamily="49" charset="0"/>
                </a:rPr>
                <a:t>6 rows selected.      </a:t>
              </a:r>
            </a:p>
            <a:p>
              <a:pPr defTabSz="873125"/>
              <a:r>
                <a:rPr lang="tr-TR" sz="1100" b="1">
                  <a:solidFill>
                    <a:srgbClr val="C0504D"/>
                  </a:solidFill>
                  <a:effectLst/>
                  <a:latin typeface="Courier New" pitchFamily="49" charset="0"/>
                </a:rPr>
                <a:t>    </a:t>
              </a:r>
            </a:p>
          </p:txBody>
        </p:sp>
      </p:grpSp>
    </p:spTree>
    <p:extLst>
      <p:ext uri="{BB962C8B-B14F-4D97-AF65-F5344CB8AC3E}">
        <p14:creationId xmlns:p14="http://schemas.microsoft.com/office/powerpoint/2010/main" val="8585401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A254346E-D251-45F9-B7E0-958D970995E5}" type="slidenum">
              <a:rPr lang="tr-TR">
                <a:solidFill>
                  <a:prstClr val="black"/>
                </a:solidFill>
              </a:rPr>
              <a:pPr/>
              <a:t>120</a:t>
            </a:fld>
            <a:endParaRPr lang="tr-TR">
              <a:solidFill>
                <a:prstClr val="black"/>
              </a:solidFill>
            </a:endParaRPr>
          </a:p>
        </p:txBody>
      </p:sp>
      <p:sp>
        <p:nvSpPr>
          <p:cNvPr id="284675" name="Rectangle 2"/>
          <p:cNvSpPr>
            <a:spLocks noGrp="1" noChangeArrowheads="1"/>
          </p:cNvSpPr>
          <p:nvPr>
            <p:ph type="body" idx="1"/>
          </p:nvPr>
        </p:nvSpPr>
        <p:spPr>
          <a:xfrm>
            <a:off x="609601" y="3577828"/>
            <a:ext cx="8022167" cy="2851547"/>
          </a:xfrm>
          <a:noFill/>
          <a:ln/>
        </p:spPr>
        <p:txBody>
          <a:bodyPr lIns="0" tIns="0" rIns="0" bIns="0"/>
          <a:lstStyle/>
          <a:p>
            <a:pPr defTabSz="468313">
              <a:tabLst>
                <a:tab pos="444500" algn="l"/>
              </a:tabLst>
            </a:pPr>
            <a:r>
              <a:rPr lang="tr-TR" dirty="0"/>
              <a:t>Using a </a:t>
            </a:r>
            <a:r>
              <a:rPr lang="tr-TR" dirty="0" err="1"/>
              <a:t>Subquery</a:t>
            </a:r>
            <a:r>
              <a:rPr lang="tr-TR" dirty="0"/>
              <a:t> in </a:t>
            </a:r>
            <a:r>
              <a:rPr lang="tr-TR" dirty="0" err="1"/>
              <a:t>the</a:t>
            </a:r>
            <a:r>
              <a:rPr lang="tr-TR" dirty="0"/>
              <a:t> FROM </a:t>
            </a:r>
            <a:r>
              <a:rPr lang="tr-TR" dirty="0" err="1"/>
              <a:t>Clause</a:t>
            </a:r>
            <a:endParaRPr lang="tr-TR" dirty="0"/>
          </a:p>
          <a:p>
            <a:pPr lvl="1" defTabSz="468313">
              <a:tabLst>
                <a:tab pos="444500" algn="l"/>
              </a:tabLst>
            </a:pPr>
            <a:r>
              <a:rPr lang="tr-TR" dirty="0" err="1"/>
              <a:t>You</a:t>
            </a:r>
            <a:r>
              <a:rPr lang="tr-TR" dirty="0"/>
              <a:t> can </a:t>
            </a:r>
            <a:r>
              <a:rPr lang="tr-TR" dirty="0" err="1"/>
              <a:t>use</a:t>
            </a:r>
            <a:r>
              <a:rPr lang="tr-TR" dirty="0"/>
              <a:t> a </a:t>
            </a:r>
            <a:r>
              <a:rPr lang="tr-TR" dirty="0" err="1">
                <a:solidFill>
                  <a:srgbClr val="FC0128"/>
                </a:solidFill>
              </a:rPr>
              <a:t>subquery</a:t>
            </a:r>
            <a:r>
              <a:rPr lang="tr-TR" dirty="0">
                <a:solidFill>
                  <a:srgbClr val="FC0128"/>
                </a:solidFill>
              </a:rPr>
              <a:t> in </a:t>
            </a:r>
            <a:r>
              <a:rPr lang="tr-TR" dirty="0" err="1">
                <a:solidFill>
                  <a:srgbClr val="FC0128"/>
                </a:solidFill>
              </a:rPr>
              <a:t>the</a:t>
            </a:r>
            <a:r>
              <a:rPr lang="tr-TR" dirty="0">
                <a:solidFill>
                  <a:srgbClr val="FC0128"/>
                </a:solidFill>
              </a:rPr>
              <a:t> FROM </a:t>
            </a:r>
            <a:r>
              <a:rPr lang="tr-TR" dirty="0" err="1">
                <a:solidFill>
                  <a:srgbClr val="FC0128"/>
                </a:solidFill>
              </a:rPr>
              <a:t>clause</a:t>
            </a:r>
            <a:r>
              <a:rPr lang="tr-TR" dirty="0">
                <a:solidFill>
                  <a:srgbClr val="FC0128"/>
                </a:solidFill>
              </a:rPr>
              <a:t> </a:t>
            </a:r>
            <a:r>
              <a:rPr lang="tr-TR" dirty="0"/>
              <a:t>of a SELECT </a:t>
            </a:r>
            <a:r>
              <a:rPr lang="tr-TR" dirty="0" err="1"/>
              <a:t>statement</a:t>
            </a:r>
            <a:r>
              <a:rPr lang="tr-TR" dirty="0"/>
              <a:t>, </a:t>
            </a:r>
            <a:r>
              <a:rPr lang="tr-TR" dirty="0" err="1"/>
              <a:t>which</a:t>
            </a:r>
            <a:r>
              <a:rPr lang="tr-TR" dirty="0"/>
              <a:t> is </a:t>
            </a:r>
            <a:r>
              <a:rPr lang="tr-TR" dirty="0" err="1"/>
              <a:t>very</a:t>
            </a:r>
            <a:r>
              <a:rPr lang="tr-TR" dirty="0"/>
              <a:t> </a:t>
            </a:r>
            <a:r>
              <a:rPr lang="tr-TR" dirty="0" err="1"/>
              <a:t>similar</a:t>
            </a:r>
            <a:r>
              <a:rPr lang="tr-TR" dirty="0"/>
              <a:t> </a:t>
            </a:r>
            <a:r>
              <a:rPr lang="tr-TR" dirty="0" err="1"/>
              <a:t>to</a:t>
            </a:r>
            <a:r>
              <a:rPr lang="tr-TR" dirty="0"/>
              <a:t> how </a:t>
            </a:r>
            <a:r>
              <a:rPr lang="tr-TR" dirty="0" err="1"/>
              <a:t>views</a:t>
            </a:r>
            <a:r>
              <a:rPr lang="tr-TR" dirty="0"/>
              <a:t> </a:t>
            </a:r>
            <a:r>
              <a:rPr lang="tr-TR" dirty="0" err="1"/>
              <a:t>are</a:t>
            </a:r>
            <a:r>
              <a:rPr lang="tr-TR" dirty="0"/>
              <a:t> </a:t>
            </a:r>
            <a:r>
              <a:rPr lang="tr-TR" dirty="0" err="1"/>
              <a:t>used</a:t>
            </a:r>
            <a:r>
              <a:rPr lang="tr-TR" dirty="0"/>
              <a:t>. A </a:t>
            </a:r>
            <a:r>
              <a:rPr lang="tr-TR" dirty="0" err="1"/>
              <a:t>subquery</a:t>
            </a:r>
            <a:r>
              <a:rPr lang="tr-TR" dirty="0"/>
              <a:t> in </a:t>
            </a:r>
            <a:r>
              <a:rPr lang="tr-TR" dirty="0" err="1"/>
              <a:t>the</a:t>
            </a:r>
            <a:r>
              <a:rPr lang="tr-TR" dirty="0"/>
              <a:t> FROM </a:t>
            </a:r>
            <a:r>
              <a:rPr lang="tr-TR" dirty="0" err="1"/>
              <a:t>clause</a:t>
            </a:r>
            <a:r>
              <a:rPr lang="tr-TR" dirty="0"/>
              <a:t> of a SELECT </a:t>
            </a:r>
            <a:r>
              <a:rPr lang="tr-TR" dirty="0" err="1"/>
              <a:t>statement</a:t>
            </a:r>
            <a:r>
              <a:rPr lang="tr-TR" dirty="0"/>
              <a:t> </a:t>
            </a:r>
            <a:r>
              <a:rPr lang="tr-TR" dirty="0" err="1"/>
              <a:t>defines</a:t>
            </a:r>
            <a:r>
              <a:rPr lang="tr-TR" dirty="0"/>
              <a:t> a data </a:t>
            </a:r>
            <a:r>
              <a:rPr lang="tr-TR" dirty="0" err="1"/>
              <a:t>source</a:t>
            </a:r>
            <a:r>
              <a:rPr lang="tr-TR" dirty="0"/>
              <a:t> </a:t>
            </a:r>
            <a:r>
              <a:rPr lang="tr-TR" dirty="0" err="1"/>
              <a:t>for</a:t>
            </a:r>
            <a:r>
              <a:rPr lang="tr-TR" dirty="0"/>
              <a:t> </a:t>
            </a:r>
            <a:r>
              <a:rPr lang="tr-TR" dirty="0" err="1"/>
              <a:t>that</a:t>
            </a:r>
            <a:r>
              <a:rPr lang="tr-TR" dirty="0"/>
              <a:t> </a:t>
            </a:r>
            <a:r>
              <a:rPr lang="tr-TR" dirty="0" err="1"/>
              <a:t>particular</a:t>
            </a:r>
            <a:r>
              <a:rPr lang="tr-TR" dirty="0"/>
              <a:t> SELECT </a:t>
            </a:r>
            <a:r>
              <a:rPr lang="tr-TR" dirty="0" err="1"/>
              <a:t>statement</a:t>
            </a:r>
            <a:r>
              <a:rPr lang="tr-TR" dirty="0"/>
              <a:t>, </a:t>
            </a:r>
            <a:r>
              <a:rPr lang="tr-TR" dirty="0" err="1"/>
              <a:t>and</a:t>
            </a:r>
            <a:r>
              <a:rPr lang="tr-TR" dirty="0"/>
              <a:t> </a:t>
            </a:r>
            <a:r>
              <a:rPr lang="tr-TR" dirty="0" err="1"/>
              <a:t>only</a:t>
            </a:r>
            <a:r>
              <a:rPr lang="tr-TR" dirty="0"/>
              <a:t> </a:t>
            </a:r>
            <a:r>
              <a:rPr lang="tr-TR" dirty="0" err="1"/>
              <a:t>that</a:t>
            </a:r>
            <a:r>
              <a:rPr lang="tr-TR" dirty="0"/>
              <a:t> SELECT </a:t>
            </a:r>
            <a:r>
              <a:rPr lang="tr-TR" dirty="0" err="1"/>
              <a:t>statement</a:t>
            </a:r>
            <a:r>
              <a:rPr lang="tr-TR" dirty="0"/>
              <a:t>.  </a:t>
            </a:r>
            <a:r>
              <a:rPr lang="tr-TR" dirty="0" err="1"/>
              <a:t>The</a:t>
            </a:r>
            <a:r>
              <a:rPr lang="tr-TR" dirty="0"/>
              <a:t> </a:t>
            </a:r>
            <a:r>
              <a:rPr lang="tr-TR" dirty="0" err="1"/>
              <a:t>slide</a:t>
            </a:r>
            <a:r>
              <a:rPr lang="tr-TR" dirty="0"/>
              <a:t> </a:t>
            </a:r>
            <a:r>
              <a:rPr lang="tr-TR" dirty="0" err="1"/>
              <a:t>example</a:t>
            </a:r>
            <a:r>
              <a:rPr lang="tr-TR" dirty="0"/>
              <a:t> </a:t>
            </a:r>
            <a:r>
              <a:rPr lang="tr-TR" dirty="0" err="1"/>
              <a:t>displays</a:t>
            </a:r>
            <a:r>
              <a:rPr lang="tr-TR" dirty="0"/>
              <a:t> </a:t>
            </a:r>
            <a:r>
              <a:rPr lang="tr-TR" dirty="0" err="1"/>
              <a:t>employee</a:t>
            </a:r>
            <a:r>
              <a:rPr lang="tr-TR" dirty="0"/>
              <a:t> </a:t>
            </a:r>
            <a:r>
              <a:rPr lang="tr-TR" dirty="0" err="1"/>
              <a:t>names</a:t>
            </a:r>
            <a:r>
              <a:rPr lang="tr-TR" dirty="0"/>
              <a:t>, </a:t>
            </a:r>
            <a:r>
              <a:rPr lang="tr-TR" dirty="0" err="1"/>
              <a:t>salaries</a:t>
            </a:r>
            <a:r>
              <a:rPr lang="tr-TR" dirty="0"/>
              <a:t>, </a:t>
            </a:r>
            <a:r>
              <a:rPr lang="tr-TR" dirty="0" err="1"/>
              <a:t>department</a:t>
            </a:r>
            <a:r>
              <a:rPr lang="tr-TR" dirty="0"/>
              <a:t> </a:t>
            </a:r>
            <a:r>
              <a:rPr lang="tr-TR" dirty="0" err="1"/>
              <a:t>numbers</a:t>
            </a:r>
            <a:r>
              <a:rPr lang="tr-TR" dirty="0"/>
              <a:t>, </a:t>
            </a:r>
            <a:r>
              <a:rPr lang="tr-TR" dirty="0" err="1"/>
              <a:t>and</a:t>
            </a:r>
            <a:r>
              <a:rPr lang="tr-TR" dirty="0"/>
              <a:t> </a:t>
            </a:r>
            <a:r>
              <a:rPr lang="tr-TR" dirty="0" err="1"/>
              <a:t>average</a:t>
            </a:r>
            <a:r>
              <a:rPr lang="tr-TR" dirty="0"/>
              <a:t> </a:t>
            </a:r>
            <a:r>
              <a:rPr lang="tr-TR" dirty="0" err="1"/>
              <a:t>salaries</a:t>
            </a:r>
            <a:r>
              <a:rPr lang="tr-TR" dirty="0"/>
              <a:t> </a:t>
            </a:r>
            <a:r>
              <a:rPr lang="tr-TR" dirty="0" err="1"/>
              <a:t>for</a:t>
            </a:r>
            <a:r>
              <a:rPr lang="tr-TR" dirty="0"/>
              <a:t> </a:t>
            </a:r>
            <a:r>
              <a:rPr lang="tr-TR" dirty="0" err="1"/>
              <a:t>all</a:t>
            </a:r>
            <a:r>
              <a:rPr lang="tr-TR" dirty="0"/>
              <a:t> </a:t>
            </a:r>
            <a:r>
              <a:rPr lang="tr-TR" dirty="0" err="1"/>
              <a:t>the</a:t>
            </a:r>
            <a:r>
              <a:rPr lang="tr-TR" dirty="0"/>
              <a:t> </a:t>
            </a:r>
            <a:r>
              <a:rPr lang="tr-TR" dirty="0" err="1"/>
              <a:t>employees</a:t>
            </a:r>
            <a:r>
              <a:rPr lang="tr-TR" dirty="0"/>
              <a:t> </a:t>
            </a:r>
            <a:r>
              <a:rPr lang="tr-TR" dirty="0" err="1"/>
              <a:t>who</a:t>
            </a:r>
            <a:r>
              <a:rPr lang="tr-TR" dirty="0"/>
              <a:t> </a:t>
            </a:r>
            <a:r>
              <a:rPr lang="tr-TR" dirty="0" err="1"/>
              <a:t>make</a:t>
            </a:r>
            <a:r>
              <a:rPr lang="tr-TR" dirty="0"/>
              <a:t> </a:t>
            </a:r>
            <a:r>
              <a:rPr lang="tr-TR" dirty="0" err="1"/>
              <a:t>more</a:t>
            </a:r>
            <a:r>
              <a:rPr lang="tr-TR" dirty="0"/>
              <a:t> </a:t>
            </a:r>
            <a:r>
              <a:rPr lang="tr-TR" dirty="0" err="1"/>
              <a:t>than</a:t>
            </a:r>
            <a:r>
              <a:rPr lang="tr-TR" dirty="0"/>
              <a:t> </a:t>
            </a:r>
            <a:r>
              <a:rPr lang="tr-TR" dirty="0" err="1"/>
              <a:t>the</a:t>
            </a:r>
            <a:r>
              <a:rPr lang="tr-TR" dirty="0"/>
              <a:t> </a:t>
            </a:r>
            <a:r>
              <a:rPr lang="tr-TR" dirty="0" err="1"/>
              <a:t>average</a:t>
            </a:r>
            <a:r>
              <a:rPr lang="tr-TR" dirty="0"/>
              <a:t> </a:t>
            </a:r>
            <a:r>
              <a:rPr lang="tr-TR" dirty="0" err="1"/>
              <a:t>salary</a:t>
            </a:r>
            <a:r>
              <a:rPr lang="tr-TR" dirty="0"/>
              <a:t> in </a:t>
            </a:r>
            <a:r>
              <a:rPr lang="tr-TR" dirty="0" err="1"/>
              <a:t>their</a:t>
            </a:r>
            <a:r>
              <a:rPr lang="tr-TR" dirty="0"/>
              <a:t> </a:t>
            </a:r>
            <a:r>
              <a:rPr lang="tr-TR" dirty="0" err="1"/>
              <a:t>department</a:t>
            </a:r>
            <a:r>
              <a:rPr lang="tr-TR" dirty="0"/>
              <a:t>. </a:t>
            </a:r>
          </a:p>
          <a:p>
            <a:pPr lvl="1" defTabSz="468313">
              <a:tabLst>
                <a:tab pos="444500" algn="l"/>
              </a:tabLst>
            </a:pPr>
            <a:endParaRPr lang="tr-TR" dirty="0"/>
          </a:p>
          <a:p>
            <a:pPr lvl="1" defTabSz="468313">
              <a:tabLst>
                <a:tab pos="444500" algn="l"/>
              </a:tabLst>
            </a:pPr>
            <a:endParaRPr lang="tr-TR" dirty="0"/>
          </a:p>
          <a:p>
            <a:pPr lvl="1" defTabSz="468313">
              <a:tabLst>
                <a:tab pos="444500" algn="l"/>
              </a:tabLst>
            </a:pPr>
            <a:endParaRPr lang="tr-TR" dirty="0"/>
          </a:p>
          <a:p>
            <a:pPr lvl="1" defTabSz="468313">
              <a:tabLst>
                <a:tab pos="444500" algn="l"/>
              </a:tabLst>
            </a:pPr>
            <a:endParaRPr lang="tr-TR" dirty="0"/>
          </a:p>
          <a:p>
            <a:pPr lvl="1" defTabSz="468313">
              <a:tabLst>
                <a:tab pos="444500" algn="l"/>
              </a:tabLst>
            </a:pPr>
            <a:endParaRPr lang="tr-TR" dirty="0"/>
          </a:p>
          <a:p>
            <a:pPr lvl="1" defTabSz="468313">
              <a:tabLst>
                <a:tab pos="444500" algn="l"/>
              </a:tabLst>
            </a:pPr>
            <a:endParaRPr lang="tr-TR" dirty="0"/>
          </a:p>
          <a:p>
            <a:pPr defTabSz="468313">
              <a:tabLst>
                <a:tab pos="444500" algn="l"/>
              </a:tabLst>
            </a:pPr>
            <a:br>
              <a:rPr lang="tr-TR" dirty="0">
                <a:solidFill>
                  <a:schemeClr val="accent2"/>
                </a:solidFill>
              </a:rPr>
            </a:br>
            <a:endParaRPr lang="tr-TR" dirty="0">
              <a:solidFill>
                <a:schemeClr val="accent2"/>
              </a:solidFill>
            </a:endParaRPr>
          </a:p>
          <a:p>
            <a:pPr defTabSz="468313">
              <a:tabLst>
                <a:tab pos="444500" algn="l"/>
              </a:tabLst>
            </a:pPr>
            <a:endParaRPr lang="tr-TR" dirty="0">
              <a:solidFill>
                <a:schemeClr val="accent2"/>
              </a:solidFill>
            </a:endParaRPr>
          </a:p>
          <a:p>
            <a:pPr defTabSz="468313">
              <a:tabLst>
                <a:tab pos="444500" algn="l"/>
              </a:tabLst>
            </a:pPr>
            <a:r>
              <a:rPr lang="tr-TR" dirty="0" err="1">
                <a:solidFill>
                  <a:schemeClr val="accent2"/>
                </a:solidFill>
              </a:rPr>
              <a:t>Instructor</a:t>
            </a:r>
            <a:r>
              <a:rPr lang="tr-TR" dirty="0">
                <a:solidFill>
                  <a:schemeClr val="accent2"/>
                </a:solidFill>
              </a:rPr>
              <a:t> </a:t>
            </a:r>
            <a:r>
              <a:rPr lang="tr-TR" dirty="0" err="1">
                <a:solidFill>
                  <a:schemeClr val="accent2"/>
                </a:solidFill>
              </a:rPr>
              <a:t>Note</a:t>
            </a:r>
            <a:r>
              <a:rPr lang="tr-TR" dirty="0">
                <a:solidFill>
                  <a:schemeClr val="accent2"/>
                </a:solidFill>
              </a:rPr>
              <a:t> (</a:t>
            </a:r>
            <a:r>
              <a:rPr lang="tr-TR" dirty="0" err="1">
                <a:solidFill>
                  <a:schemeClr val="accent2"/>
                </a:solidFill>
              </a:rPr>
              <a:t>for</a:t>
            </a:r>
            <a:r>
              <a:rPr lang="tr-TR" dirty="0">
                <a:solidFill>
                  <a:schemeClr val="accent2"/>
                </a:solidFill>
              </a:rPr>
              <a:t> </a:t>
            </a:r>
            <a:r>
              <a:rPr lang="tr-TR" dirty="0" err="1">
                <a:solidFill>
                  <a:schemeClr val="accent2"/>
                </a:solidFill>
              </a:rPr>
              <a:t>page</a:t>
            </a:r>
            <a:r>
              <a:rPr lang="tr-TR" dirty="0">
                <a:solidFill>
                  <a:schemeClr val="accent2"/>
                </a:solidFill>
              </a:rPr>
              <a:t> 7-9)</a:t>
            </a:r>
            <a:endParaRPr lang="tr-TR" dirty="0"/>
          </a:p>
          <a:p>
            <a:pPr lvl="1" defTabSz="468313">
              <a:tabLst>
                <a:tab pos="444500" algn="l"/>
              </a:tabLst>
            </a:pPr>
            <a:r>
              <a:rPr lang="tr-TR" dirty="0" err="1">
                <a:solidFill>
                  <a:schemeClr val="accent2"/>
                </a:solidFill>
              </a:rPr>
              <a:t>Explain</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students</a:t>
            </a:r>
            <a:r>
              <a:rPr lang="tr-TR" dirty="0">
                <a:solidFill>
                  <a:schemeClr val="accent2"/>
                </a:solidFill>
              </a:rPr>
              <a:t> </a:t>
            </a:r>
            <a:r>
              <a:rPr lang="tr-TR" dirty="0" err="1">
                <a:solidFill>
                  <a:schemeClr val="accent2"/>
                </a:solidFill>
              </a:rPr>
              <a:t>that</a:t>
            </a:r>
            <a:r>
              <a:rPr lang="tr-TR" dirty="0">
                <a:solidFill>
                  <a:schemeClr val="accent2"/>
                </a:solidFill>
              </a:rPr>
              <a:t> </a:t>
            </a:r>
            <a:r>
              <a:rPr lang="tr-TR" dirty="0" err="1">
                <a:solidFill>
                  <a:schemeClr val="accent2"/>
                </a:solidFill>
              </a:rPr>
              <a:t>returning</a:t>
            </a:r>
            <a:r>
              <a:rPr lang="tr-TR" dirty="0">
                <a:solidFill>
                  <a:schemeClr val="accent2"/>
                </a:solidFill>
              </a:rPr>
              <a:t> NULLS in </a:t>
            </a:r>
            <a:r>
              <a:rPr lang="tr-TR" dirty="0" err="1">
                <a:solidFill>
                  <a:schemeClr val="accent2"/>
                </a:solidFill>
              </a:rPr>
              <a:t>subqueries</a:t>
            </a:r>
            <a:r>
              <a:rPr lang="tr-TR" dirty="0">
                <a:solidFill>
                  <a:schemeClr val="accent2"/>
                </a:solidFill>
              </a:rPr>
              <a:t> can be </a:t>
            </a:r>
            <a:r>
              <a:rPr lang="tr-TR" dirty="0" err="1">
                <a:solidFill>
                  <a:schemeClr val="accent2"/>
                </a:solidFill>
              </a:rPr>
              <a:t>avoided</a:t>
            </a:r>
            <a:r>
              <a:rPr lang="tr-TR" dirty="0">
                <a:solidFill>
                  <a:schemeClr val="accent2"/>
                </a:solidFill>
              </a:rPr>
              <a:t> </a:t>
            </a:r>
            <a:r>
              <a:rPr lang="tr-TR" dirty="0" err="1">
                <a:solidFill>
                  <a:schemeClr val="accent2"/>
                </a:solidFill>
              </a:rPr>
              <a:t>by</a:t>
            </a:r>
            <a:r>
              <a:rPr lang="tr-TR" dirty="0">
                <a:solidFill>
                  <a:schemeClr val="accent2"/>
                </a:solidFill>
              </a:rPr>
              <a:t> </a:t>
            </a:r>
            <a:r>
              <a:rPr lang="tr-TR" dirty="0" err="1">
                <a:solidFill>
                  <a:schemeClr val="accent2"/>
                </a:solidFill>
              </a:rPr>
              <a:t>using</a:t>
            </a:r>
            <a:r>
              <a:rPr lang="tr-TR" dirty="0">
                <a:solidFill>
                  <a:schemeClr val="accent2"/>
                </a:solidFill>
              </a:rPr>
              <a:t> </a:t>
            </a:r>
            <a:r>
              <a:rPr lang="tr-TR" dirty="0" err="1">
                <a:solidFill>
                  <a:schemeClr val="accent2"/>
                </a:solidFill>
              </a:rPr>
              <a:t>the</a:t>
            </a:r>
            <a:r>
              <a:rPr lang="tr-TR" dirty="0">
                <a:solidFill>
                  <a:schemeClr val="accent2"/>
                </a:solidFill>
              </a:rPr>
              <a:t> WHERE </a:t>
            </a:r>
            <a:r>
              <a:rPr lang="tr-TR" dirty="0" err="1">
                <a:solidFill>
                  <a:schemeClr val="accent2"/>
                </a:solidFill>
              </a:rPr>
              <a:t>col</a:t>
            </a:r>
            <a:r>
              <a:rPr lang="tr-TR" dirty="0">
                <a:solidFill>
                  <a:schemeClr val="accent2"/>
                </a:solidFill>
              </a:rPr>
              <a:t> IS NOT </a:t>
            </a:r>
            <a:r>
              <a:rPr lang="tr-TR" dirty="0" err="1">
                <a:solidFill>
                  <a:schemeClr val="accent2"/>
                </a:solidFill>
              </a:rPr>
              <a:t>clause</a:t>
            </a:r>
            <a:r>
              <a:rPr lang="tr-TR" dirty="0">
                <a:solidFill>
                  <a:schemeClr val="accent2"/>
                </a:solidFill>
              </a:rPr>
              <a:t> in </a:t>
            </a:r>
            <a:r>
              <a:rPr lang="tr-TR" dirty="0" err="1">
                <a:solidFill>
                  <a:schemeClr val="accent2"/>
                </a:solidFill>
              </a:rPr>
              <a:t>the</a:t>
            </a:r>
            <a:r>
              <a:rPr lang="tr-TR" dirty="0">
                <a:solidFill>
                  <a:schemeClr val="accent2"/>
                </a:solidFill>
              </a:rPr>
              <a:t> </a:t>
            </a:r>
            <a:r>
              <a:rPr lang="tr-TR" dirty="0" err="1">
                <a:solidFill>
                  <a:schemeClr val="accent2"/>
                </a:solidFill>
              </a:rPr>
              <a:t>subquery</a:t>
            </a:r>
            <a:r>
              <a:rPr lang="tr-TR" dirty="0">
                <a:solidFill>
                  <a:schemeClr val="accent2"/>
                </a:solidFill>
              </a:rPr>
              <a:t> </a:t>
            </a:r>
            <a:r>
              <a:rPr lang="tr-TR" dirty="0" err="1">
                <a:solidFill>
                  <a:schemeClr val="accent2"/>
                </a:solidFill>
              </a:rPr>
              <a:t>or</a:t>
            </a:r>
            <a:r>
              <a:rPr lang="tr-TR" dirty="0">
                <a:solidFill>
                  <a:schemeClr val="accent2"/>
                </a:solidFill>
              </a:rPr>
              <a:t> </a:t>
            </a:r>
            <a:r>
              <a:rPr lang="tr-TR" dirty="0" err="1">
                <a:solidFill>
                  <a:schemeClr val="accent2"/>
                </a:solidFill>
              </a:rPr>
              <a:t>by</a:t>
            </a:r>
            <a:r>
              <a:rPr lang="tr-TR" dirty="0">
                <a:solidFill>
                  <a:schemeClr val="accent2"/>
                </a:solidFill>
              </a:rPr>
              <a:t> </a:t>
            </a:r>
            <a:r>
              <a:rPr lang="tr-TR" dirty="0" err="1">
                <a:solidFill>
                  <a:schemeClr val="accent2"/>
                </a:solidFill>
              </a:rPr>
              <a:t>using</a:t>
            </a:r>
            <a:r>
              <a:rPr lang="tr-TR" dirty="0">
                <a:solidFill>
                  <a:schemeClr val="accent2"/>
                </a:solidFill>
              </a:rPr>
              <a:t> </a:t>
            </a:r>
            <a:r>
              <a:rPr lang="tr-TR" dirty="0" err="1">
                <a:solidFill>
                  <a:schemeClr val="accent2"/>
                </a:solidFill>
              </a:rPr>
              <a:t>the</a:t>
            </a:r>
            <a:r>
              <a:rPr lang="tr-TR" dirty="0">
                <a:solidFill>
                  <a:schemeClr val="accent2"/>
                </a:solidFill>
              </a:rPr>
              <a:t> NVL </a:t>
            </a:r>
            <a:r>
              <a:rPr lang="tr-TR" dirty="0" err="1">
                <a:solidFill>
                  <a:schemeClr val="accent2"/>
                </a:solidFill>
              </a:rPr>
              <a:t>single</a:t>
            </a:r>
            <a:r>
              <a:rPr lang="tr-TR" dirty="0">
                <a:solidFill>
                  <a:schemeClr val="accent2"/>
                </a:solidFill>
              </a:rPr>
              <a:t> </a:t>
            </a:r>
            <a:r>
              <a:rPr lang="tr-TR" dirty="0" err="1">
                <a:solidFill>
                  <a:schemeClr val="accent2"/>
                </a:solidFill>
              </a:rPr>
              <a:t>row</a:t>
            </a:r>
            <a:r>
              <a:rPr lang="tr-TR" dirty="0">
                <a:solidFill>
                  <a:schemeClr val="accent2"/>
                </a:solidFill>
              </a:rPr>
              <a:t> </a:t>
            </a:r>
            <a:r>
              <a:rPr lang="tr-TR" dirty="0" err="1">
                <a:solidFill>
                  <a:schemeClr val="accent2"/>
                </a:solidFill>
              </a:rPr>
              <a:t>function</a:t>
            </a:r>
            <a:r>
              <a:rPr lang="tr-TR" dirty="0">
                <a:solidFill>
                  <a:schemeClr val="accent2"/>
                </a:solidFill>
              </a:rPr>
              <a:t> in </a:t>
            </a:r>
            <a:r>
              <a:rPr lang="tr-TR" dirty="0" err="1">
                <a:solidFill>
                  <a:schemeClr val="accent2"/>
                </a:solidFill>
              </a:rPr>
              <a:t>the</a:t>
            </a:r>
            <a:r>
              <a:rPr lang="tr-TR" dirty="0">
                <a:solidFill>
                  <a:schemeClr val="accent2"/>
                </a:solidFill>
              </a:rPr>
              <a:t> SELECT </a:t>
            </a:r>
            <a:r>
              <a:rPr lang="tr-TR" dirty="0" err="1">
                <a:solidFill>
                  <a:schemeClr val="accent2"/>
                </a:solidFill>
              </a:rPr>
              <a:t>list</a:t>
            </a:r>
            <a:r>
              <a:rPr lang="tr-TR" dirty="0">
                <a:solidFill>
                  <a:schemeClr val="accent2"/>
                </a:solidFill>
              </a:rPr>
              <a:t>, </a:t>
            </a:r>
            <a:r>
              <a:rPr lang="tr-TR" dirty="0" err="1">
                <a:solidFill>
                  <a:schemeClr val="accent2"/>
                </a:solidFill>
              </a:rPr>
              <a:t>when</a:t>
            </a:r>
            <a:r>
              <a:rPr lang="tr-TR" dirty="0">
                <a:solidFill>
                  <a:schemeClr val="accent2"/>
                </a:solidFill>
              </a:rPr>
              <a:t> </a:t>
            </a:r>
            <a:r>
              <a:rPr lang="tr-TR" dirty="0" err="1">
                <a:solidFill>
                  <a:schemeClr val="accent2"/>
                </a:solidFill>
              </a:rPr>
              <a:t>the</a:t>
            </a:r>
            <a:r>
              <a:rPr lang="tr-TR" dirty="0">
                <a:solidFill>
                  <a:schemeClr val="accent2"/>
                </a:solidFill>
              </a:rPr>
              <a:t> NOT IN </a:t>
            </a:r>
            <a:r>
              <a:rPr lang="tr-TR" dirty="0" err="1">
                <a:solidFill>
                  <a:schemeClr val="accent2"/>
                </a:solidFill>
              </a:rPr>
              <a:t>operator</a:t>
            </a:r>
            <a:r>
              <a:rPr lang="tr-TR" dirty="0">
                <a:solidFill>
                  <a:schemeClr val="accent2"/>
                </a:solidFill>
              </a:rPr>
              <a:t> is </a:t>
            </a:r>
            <a:r>
              <a:rPr lang="tr-TR" dirty="0" err="1">
                <a:solidFill>
                  <a:schemeClr val="accent2"/>
                </a:solidFill>
              </a:rPr>
              <a:t>used</a:t>
            </a:r>
            <a:r>
              <a:rPr lang="tr-TR" dirty="0">
                <a:solidFill>
                  <a:schemeClr val="accent2"/>
                </a:solidFill>
              </a:rPr>
              <a:t> in </a:t>
            </a:r>
            <a:r>
              <a:rPr lang="tr-TR" dirty="0" err="1">
                <a:solidFill>
                  <a:schemeClr val="accent2"/>
                </a:solidFill>
              </a:rPr>
              <a:t>the</a:t>
            </a:r>
            <a:r>
              <a:rPr lang="tr-TR" dirty="0">
                <a:solidFill>
                  <a:schemeClr val="accent2"/>
                </a:solidFill>
              </a:rPr>
              <a:t> main </a:t>
            </a:r>
            <a:r>
              <a:rPr lang="tr-TR" dirty="0" err="1">
                <a:solidFill>
                  <a:schemeClr val="accent2"/>
                </a:solidFill>
              </a:rPr>
              <a:t>query</a:t>
            </a:r>
            <a:r>
              <a:rPr lang="tr-TR" dirty="0">
                <a:solidFill>
                  <a:schemeClr val="accent2"/>
                </a:solidFill>
              </a:rPr>
              <a:t>. </a:t>
            </a:r>
          </a:p>
        </p:txBody>
      </p:sp>
      <p:sp>
        <p:nvSpPr>
          <p:cNvPr id="284676" name="Rectangle 3"/>
          <p:cNvSpPr>
            <a:spLocks noGrp="1" noRot="1" noChangeAspect="1" noChangeArrowheads="1" noTextEdit="1"/>
          </p:cNvSpPr>
          <p:nvPr>
            <p:ph type="sldImg"/>
          </p:nvPr>
        </p:nvSpPr>
        <p:spPr>
          <a:xfrm>
            <a:off x="2339975" y="127000"/>
            <a:ext cx="4454525" cy="3340100"/>
          </a:xfrm>
          <a:ln w="12700" cap="flat">
            <a:solidFill>
              <a:schemeClr val="tx1"/>
            </a:solidFill>
          </a:ln>
        </p:spPr>
      </p:sp>
    </p:spTree>
    <p:extLst>
      <p:ext uri="{BB962C8B-B14F-4D97-AF65-F5344CB8AC3E}">
        <p14:creationId xmlns:p14="http://schemas.microsoft.com/office/powerpoint/2010/main" val="6698143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5698" name="Rectangle 2"/>
          <p:cNvSpPr>
            <a:spLocks noGrp="1" noChangeArrowheads="1"/>
          </p:cNvSpPr>
          <p:nvPr>
            <p:ph type="body" idx="1"/>
          </p:nvPr>
        </p:nvSpPr>
        <p:spPr>
          <a:xfrm>
            <a:off x="550334" y="3580210"/>
            <a:ext cx="8039100" cy="2817019"/>
          </a:xfrm>
          <a:noFill/>
          <a:ln/>
        </p:spPr>
        <p:txBody>
          <a:bodyPr lIns="89202" tIns="43008" rIns="89202" bIns="43008"/>
          <a:lstStyle/>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r>
              <a:rPr lang="tr-TR" sz="1300">
                <a:solidFill>
                  <a:schemeClr val="accent2"/>
                </a:solidFill>
              </a:rPr>
              <a:t>Schedule:	Timing	Topic</a:t>
            </a:r>
          </a:p>
          <a:p>
            <a:pPr lvl="1">
              <a:tabLst>
                <a:tab pos="1068388" algn="l"/>
                <a:tab pos="2138363" algn="l"/>
              </a:tabLst>
            </a:pPr>
            <a:r>
              <a:rPr lang="tr-TR">
                <a:solidFill>
                  <a:schemeClr val="accent2"/>
                </a:solidFill>
              </a:rPr>
              <a:t>	40 minutes	Lecture</a:t>
            </a:r>
          </a:p>
          <a:p>
            <a:pPr lvl="1">
              <a:tabLst>
                <a:tab pos="1068388" algn="l"/>
                <a:tab pos="2138363" algn="l"/>
              </a:tabLst>
            </a:pPr>
            <a:r>
              <a:rPr lang="tr-TR">
                <a:solidFill>
                  <a:schemeClr val="accent2"/>
                </a:solidFill>
              </a:rPr>
              <a:t>	30 minutes	Practice</a:t>
            </a:r>
          </a:p>
          <a:p>
            <a:pPr lvl="1">
              <a:tabLst>
                <a:tab pos="1068388" algn="l"/>
                <a:tab pos="2138363" algn="l"/>
              </a:tabLst>
            </a:pPr>
            <a:r>
              <a:rPr lang="tr-TR">
                <a:solidFill>
                  <a:schemeClr val="accent2"/>
                </a:solidFill>
              </a:rPr>
              <a:t>	70 minutes	Total</a:t>
            </a:r>
          </a:p>
        </p:txBody>
      </p:sp>
      <p:sp>
        <p:nvSpPr>
          <p:cNvPr id="285699" name="Rectangle 3"/>
          <p:cNvSpPr>
            <a:spLocks noGrp="1" noRot="1" noChangeAspect="1" noChangeArrowheads="1" noTextEdit="1"/>
          </p:cNvSpPr>
          <p:nvPr>
            <p:ph type="sldImg"/>
          </p:nvPr>
        </p:nvSpPr>
        <p:spPr>
          <a:xfrm>
            <a:off x="2368550" y="123825"/>
            <a:ext cx="4402138" cy="3302000"/>
          </a:xfrm>
          <a:ln w="12700" cap="flat">
            <a:solidFill>
              <a:schemeClr val="tx1"/>
            </a:solidFill>
          </a:ln>
        </p:spPr>
      </p:sp>
    </p:spTree>
    <p:extLst>
      <p:ext uri="{BB962C8B-B14F-4D97-AF65-F5344CB8AC3E}">
        <p14:creationId xmlns:p14="http://schemas.microsoft.com/office/powerpoint/2010/main" val="83625345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p>
            <a:fld id="{ABFA247C-2652-4BBD-AA06-1C106B1CD518}" type="slidenum">
              <a:rPr lang="tr-TR">
                <a:solidFill>
                  <a:prstClr val="black"/>
                </a:solidFill>
              </a:rPr>
              <a:pPr/>
              <a:t>122</a:t>
            </a:fld>
            <a:endParaRPr lang="tr-TR">
              <a:solidFill>
                <a:prstClr val="black"/>
              </a:solidFill>
            </a:endParaRPr>
          </a:p>
        </p:txBody>
      </p:sp>
      <p:sp>
        <p:nvSpPr>
          <p:cNvPr id="225282" name="Rectangle 2"/>
          <p:cNvSpPr>
            <a:spLocks noChangeArrowheads="1"/>
          </p:cNvSpPr>
          <p:nvPr/>
        </p:nvSpPr>
        <p:spPr bwMode="auto">
          <a:xfrm>
            <a:off x="5179485" y="1"/>
            <a:ext cx="3964516"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25283" name="Rectangle 3"/>
          <p:cNvSpPr>
            <a:spLocks noChangeArrowheads="1"/>
          </p:cNvSpPr>
          <p:nvPr/>
        </p:nvSpPr>
        <p:spPr bwMode="auto">
          <a:xfrm>
            <a:off x="-2117" y="1"/>
            <a:ext cx="3958168"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86725" name="Rectangle 4"/>
          <p:cNvSpPr>
            <a:spLocks noGrp="1" noChangeArrowheads="1"/>
          </p:cNvSpPr>
          <p:nvPr>
            <p:ph type="body" idx="1"/>
          </p:nvPr>
        </p:nvSpPr>
        <p:spPr>
          <a:xfrm>
            <a:off x="605367" y="3577828"/>
            <a:ext cx="7880351" cy="2851547"/>
          </a:xfrm>
          <a:noFill/>
          <a:ln/>
        </p:spPr>
        <p:txBody>
          <a:bodyPr lIns="89202" tIns="43008" rIns="89202" bIns="43008"/>
          <a:lstStyle/>
          <a:p>
            <a:pPr defTabSz="423863">
              <a:tabLst>
                <a:tab pos="423863" algn="l"/>
              </a:tabLst>
            </a:pPr>
            <a:r>
              <a:rPr lang="tr-TR"/>
              <a:t>Adding a New Row to a Table</a:t>
            </a:r>
          </a:p>
          <a:p>
            <a:pPr lvl="1" defTabSz="423863">
              <a:tabLst>
                <a:tab pos="423863" algn="l"/>
              </a:tabLst>
            </a:pPr>
            <a:r>
              <a:rPr lang="tr-TR"/>
              <a:t>The slide graphic adds a new department to the DEPT table. </a:t>
            </a:r>
            <a:endParaRPr lang="tr-TR">
              <a:solidFill>
                <a:schemeClr val="accent1"/>
              </a:solidFill>
            </a:endParaRPr>
          </a:p>
          <a:p>
            <a:pPr defTabSz="423863">
              <a:tabLst>
                <a:tab pos="423863" algn="l"/>
              </a:tabLst>
            </a:pPr>
            <a:endParaRPr lang="tr-TR">
              <a:solidFill>
                <a:schemeClr val="accent1"/>
              </a:solidFill>
            </a:endParaRP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p:txBody>
      </p:sp>
      <p:sp>
        <p:nvSpPr>
          <p:cNvPr id="286726" name="Rectangle 5"/>
          <p:cNvSpPr>
            <a:spLocks noGrp="1" noRot="1" noChangeAspect="1" noChangeArrowheads="1" noTextEdit="1"/>
          </p:cNvSpPr>
          <p:nvPr>
            <p:ph type="sldImg"/>
          </p:nvPr>
        </p:nvSpPr>
        <p:spPr>
          <a:xfrm>
            <a:off x="2344738" y="130175"/>
            <a:ext cx="4446587" cy="3335338"/>
          </a:xfrm>
          <a:ln w="12700" cap="flat">
            <a:solidFill>
              <a:schemeClr val="tx1"/>
            </a:solidFill>
          </a:ln>
        </p:spPr>
      </p:sp>
    </p:spTree>
    <p:extLst>
      <p:ext uri="{BB962C8B-B14F-4D97-AF65-F5344CB8AC3E}">
        <p14:creationId xmlns:p14="http://schemas.microsoft.com/office/powerpoint/2010/main" val="134517248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C67FB427-0E2C-411D-A11F-7EA0DF76062C}" type="slidenum">
              <a:rPr lang="tr-TR">
                <a:solidFill>
                  <a:prstClr val="black"/>
                </a:solidFill>
              </a:rPr>
              <a:pPr/>
              <a:t>123</a:t>
            </a:fld>
            <a:endParaRPr lang="tr-TR">
              <a:solidFill>
                <a:prstClr val="black"/>
              </a:solidFill>
            </a:endParaRPr>
          </a:p>
        </p:txBody>
      </p:sp>
      <p:sp>
        <p:nvSpPr>
          <p:cNvPr id="227330"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27331"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87749" name="Rectangle 4"/>
          <p:cNvSpPr>
            <a:spLocks noGrp="1" noChangeArrowheads="1"/>
          </p:cNvSpPr>
          <p:nvPr>
            <p:ph type="body" idx="1"/>
          </p:nvPr>
        </p:nvSpPr>
        <p:spPr>
          <a:xfrm>
            <a:off x="550334" y="3580210"/>
            <a:ext cx="8039100" cy="2817019"/>
          </a:xfrm>
          <a:noFill/>
          <a:ln/>
        </p:spPr>
        <p:txBody>
          <a:bodyPr lIns="89202" tIns="43008" rIns="89202" bIns="43008"/>
          <a:lstStyle/>
          <a:p>
            <a:r>
              <a:rPr lang="tr-TR"/>
              <a:t>Adding a New Row to a Table (continued)</a:t>
            </a:r>
          </a:p>
          <a:p>
            <a:pPr lvl="1"/>
            <a:r>
              <a:rPr lang="tr-TR"/>
              <a:t>You can add new rows to a table by issuing the </a:t>
            </a:r>
            <a:r>
              <a:rPr lang="tr-TR">
                <a:solidFill>
                  <a:srgbClr val="FC0128"/>
                </a:solidFill>
              </a:rPr>
              <a:t>INSERT </a:t>
            </a:r>
            <a:r>
              <a:rPr lang="tr-TR"/>
              <a:t>statement. </a:t>
            </a:r>
          </a:p>
          <a:p>
            <a:pPr lvl="1"/>
            <a:r>
              <a:rPr lang="tr-TR"/>
              <a:t>In the syntax:</a:t>
            </a:r>
          </a:p>
          <a:p>
            <a:pPr lvl="1"/>
            <a:r>
              <a:rPr lang="tr-TR"/>
              <a:t>	</a:t>
            </a:r>
            <a:r>
              <a:rPr lang="tr-TR" i="1"/>
              <a:t>table			</a:t>
            </a:r>
            <a:r>
              <a:rPr lang="tr-TR"/>
              <a:t>is the name of the table</a:t>
            </a:r>
          </a:p>
          <a:p>
            <a:pPr lvl="1"/>
            <a:r>
              <a:rPr lang="tr-TR"/>
              <a:t>	</a:t>
            </a:r>
            <a:r>
              <a:rPr lang="tr-TR" i="1"/>
              <a:t>column		</a:t>
            </a:r>
            <a:r>
              <a:rPr lang="tr-TR"/>
              <a:t>is the name of the column in the table to populate</a:t>
            </a:r>
          </a:p>
          <a:p>
            <a:pPr lvl="1"/>
            <a:r>
              <a:rPr lang="tr-TR"/>
              <a:t>	</a:t>
            </a:r>
            <a:r>
              <a:rPr lang="tr-TR" i="1"/>
              <a:t>value		</a:t>
            </a:r>
            <a:r>
              <a:rPr lang="tr-TR"/>
              <a:t>is the corresponding value for the column</a:t>
            </a:r>
          </a:p>
          <a:p>
            <a:pPr lvl="1"/>
            <a:r>
              <a:rPr lang="tr-TR" b="1"/>
              <a:t>Note:</a:t>
            </a:r>
            <a:r>
              <a:rPr lang="tr-TR"/>
              <a:t> This statement with the VALUES clause adds only one row at a time to a table.</a:t>
            </a:r>
          </a:p>
          <a:p>
            <a:pPr lvl="1"/>
            <a:endParaRPr lang="tr-TR"/>
          </a:p>
          <a:p>
            <a:endParaRPr lang="tr-TR" b="1"/>
          </a:p>
        </p:txBody>
      </p:sp>
      <p:sp>
        <p:nvSpPr>
          <p:cNvPr id="287750" name="Rectangle 5"/>
          <p:cNvSpPr>
            <a:spLocks noGrp="1" noRot="1" noChangeAspect="1" noChangeArrowheads="1" noTextEdit="1"/>
          </p:cNvSpPr>
          <p:nvPr>
            <p:ph type="sldImg"/>
          </p:nvPr>
        </p:nvSpPr>
        <p:spPr>
          <a:xfrm>
            <a:off x="2368550" y="123825"/>
            <a:ext cx="4402138" cy="3302000"/>
          </a:xfrm>
          <a:ln w="12700" cap="flat">
            <a:solidFill>
              <a:schemeClr val="tx1"/>
            </a:solidFill>
          </a:ln>
        </p:spPr>
      </p:sp>
    </p:spTree>
    <p:extLst>
      <p:ext uri="{BB962C8B-B14F-4D97-AF65-F5344CB8AC3E}">
        <p14:creationId xmlns:p14="http://schemas.microsoft.com/office/powerpoint/2010/main" val="73249641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ED10427A-F9DB-4271-B255-FA422CDE197B}" type="slidenum">
              <a:rPr lang="tr-TR">
                <a:solidFill>
                  <a:prstClr val="black"/>
                </a:solidFill>
              </a:rPr>
              <a:pPr/>
              <a:t>124</a:t>
            </a:fld>
            <a:endParaRPr lang="tr-TR">
              <a:solidFill>
                <a:prstClr val="black"/>
              </a:solidFill>
            </a:endParaRPr>
          </a:p>
        </p:txBody>
      </p:sp>
      <p:sp>
        <p:nvSpPr>
          <p:cNvPr id="288771"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288772" name="Rectangle 3"/>
          <p:cNvSpPr>
            <a:spLocks noGrp="1" noChangeArrowheads="1"/>
          </p:cNvSpPr>
          <p:nvPr>
            <p:ph type="body" idx="1"/>
          </p:nvPr>
        </p:nvSpPr>
        <p:spPr>
          <a:xfrm>
            <a:off x="550334" y="3580210"/>
            <a:ext cx="8039100" cy="2817019"/>
          </a:xfrm>
          <a:noFill/>
          <a:ln/>
        </p:spPr>
        <p:txBody>
          <a:bodyPr lIns="89202" tIns="43008" rIns="89202" bIns="43008"/>
          <a:lstStyle/>
          <a:p>
            <a:r>
              <a:rPr lang="tr-TR"/>
              <a:t>Adding a New Row to a Table (continued)</a:t>
            </a:r>
          </a:p>
          <a:p>
            <a:pPr lvl="1"/>
            <a:r>
              <a:rPr lang="tr-TR"/>
              <a:t>Because you can insert a new row that contains values for each column, the column list is not required in the INSERT clause. However, if you do not use the column list, the values must be listed according to the default order of the columns in the table. </a:t>
            </a:r>
          </a:p>
          <a:p>
            <a:pPr lvl="1">
              <a:spcBef>
                <a:spcPct val="65000"/>
              </a:spcBef>
            </a:pPr>
            <a:r>
              <a:rPr lang="tr-TR"/>
              <a:t>    </a:t>
            </a:r>
            <a:r>
              <a:rPr lang="tr-TR" b="1">
                <a:latin typeface="Courier New" pitchFamily="49" charset="0"/>
              </a:rPr>
              <a:t>SQL&gt; DESCRIBE  dept</a:t>
            </a:r>
            <a:endParaRPr lang="tr-TR"/>
          </a:p>
          <a:p>
            <a:pPr lvl="1"/>
            <a:endParaRPr lang="tr-TR"/>
          </a:p>
          <a:p>
            <a:pPr lvl="1">
              <a:spcBef>
                <a:spcPct val="0"/>
              </a:spcBef>
            </a:pPr>
            <a:r>
              <a:rPr lang="tr-TR"/>
              <a:t>     </a:t>
            </a:r>
            <a:r>
              <a:rPr lang="tr-TR">
                <a:latin typeface="Courier New" pitchFamily="49" charset="0"/>
              </a:rPr>
              <a:t>Name                            Null?    Type</a:t>
            </a:r>
          </a:p>
          <a:p>
            <a:pPr lvl="1">
              <a:spcBef>
                <a:spcPct val="0"/>
              </a:spcBef>
            </a:pPr>
            <a:r>
              <a:rPr lang="tr-TR">
                <a:latin typeface="Courier New" pitchFamily="49" charset="0"/>
              </a:rPr>
              <a:t>  ------------------------------- -------- ------------</a:t>
            </a:r>
          </a:p>
          <a:p>
            <a:pPr lvl="1">
              <a:spcBef>
                <a:spcPct val="0"/>
              </a:spcBef>
            </a:pPr>
            <a:r>
              <a:rPr lang="tr-TR">
                <a:latin typeface="Courier New" pitchFamily="49" charset="0"/>
              </a:rPr>
              <a:t>  DEPTNO                          NOT NULL NUMBER(2)</a:t>
            </a:r>
          </a:p>
          <a:p>
            <a:pPr lvl="1">
              <a:spcBef>
                <a:spcPct val="0"/>
              </a:spcBef>
            </a:pPr>
            <a:r>
              <a:rPr lang="tr-TR">
                <a:latin typeface="Courier New" pitchFamily="49" charset="0"/>
              </a:rPr>
              <a:t>  DNAME                                    VARCHAR2(14)</a:t>
            </a:r>
          </a:p>
          <a:p>
            <a:pPr lvl="1">
              <a:spcBef>
                <a:spcPct val="0"/>
              </a:spcBef>
            </a:pPr>
            <a:r>
              <a:rPr lang="tr-TR">
                <a:latin typeface="Courier New" pitchFamily="49" charset="0"/>
              </a:rPr>
              <a:t>  LOC                                      VARCHAR2(13)</a:t>
            </a:r>
          </a:p>
          <a:p>
            <a:pPr lvl="1"/>
            <a:endParaRPr lang="tr-TR" sz="400"/>
          </a:p>
          <a:p>
            <a:pPr lvl="1"/>
            <a:r>
              <a:rPr lang="tr-TR"/>
              <a:t>For clarity, use the column list in the INSERT clause.</a:t>
            </a:r>
            <a:br>
              <a:rPr lang="tr-TR"/>
            </a:br>
            <a:r>
              <a:rPr lang="tr-TR"/>
              <a:t>Enclose character and date values within single quotation marks; do not enclose numeric values within single quotation marks.</a:t>
            </a:r>
          </a:p>
          <a:p>
            <a:pPr lvl="1"/>
            <a:endParaRPr lang="tr-TR"/>
          </a:p>
          <a:p>
            <a:endParaRPr lang="tr-TR">
              <a:solidFill>
                <a:schemeClr val="accent2"/>
              </a:solidFill>
            </a:endParaRPr>
          </a:p>
          <a:p>
            <a:r>
              <a:rPr lang="tr-TR">
                <a:solidFill>
                  <a:schemeClr val="accent2"/>
                </a:solidFill>
              </a:rPr>
              <a:t>Instructor Note</a:t>
            </a:r>
          </a:p>
          <a:p>
            <a:pPr lvl="1"/>
            <a:r>
              <a:rPr lang="tr-TR">
                <a:solidFill>
                  <a:schemeClr val="accent2"/>
                </a:solidFill>
              </a:rPr>
              <a:t>Number values should not be enclosed in single quotes, because implicit conversion may take place for numeric values assigned to NUMBER datatype columns if single quotes are included.  </a:t>
            </a:r>
          </a:p>
        </p:txBody>
      </p:sp>
      <p:sp>
        <p:nvSpPr>
          <p:cNvPr id="229380" name="Rectangle 4"/>
          <p:cNvSpPr>
            <a:spLocks noChangeArrowheads="1"/>
          </p:cNvSpPr>
          <p:nvPr/>
        </p:nvSpPr>
        <p:spPr bwMode="auto">
          <a:xfrm>
            <a:off x="833967" y="4198144"/>
            <a:ext cx="7433733" cy="205979"/>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29381" name="Rectangle 5"/>
          <p:cNvSpPr>
            <a:spLocks noChangeArrowheads="1"/>
          </p:cNvSpPr>
          <p:nvPr/>
        </p:nvSpPr>
        <p:spPr bwMode="auto">
          <a:xfrm>
            <a:off x="833967" y="4469606"/>
            <a:ext cx="7433733" cy="714375"/>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Tree>
    <p:extLst>
      <p:ext uri="{BB962C8B-B14F-4D97-AF65-F5344CB8AC3E}">
        <p14:creationId xmlns:p14="http://schemas.microsoft.com/office/powerpoint/2010/main" val="2158959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AFD5AD1F-B001-4A4A-822B-F9B0DFAEB624}" type="slidenum">
              <a:rPr lang="tr-TR"/>
              <a:pPr/>
              <a:t>11</a:t>
            </a:fld>
            <a:endParaRPr lang="tr-TR"/>
          </a:p>
        </p:txBody>
      </p:sp>
      <p:sp>
        <p:nvSpPr>
          <p:cNvPr id="26626" name="Rectangle 2"/>
          <p:cNvSpPr>
            <a:spLocks noChangeArrowheads="1"/>
          </p:cNvSpPr>
          <p:nvPr/>
        </p:nvSpPr>
        <p:spPr bwMode="auto">
          <a:xfrm>
            <a:off x="5179484" y="-2381"/>
            <a:ext cx="3968749" cy="344091"/>
          </a:xfrm>
          <a:prstGeom prst="rect">
            <a:avLst/>
          </a:prstGeom>
          <a:noFill/>
          <a:ln w="9525">
            <a:noFill/>
            <a:miter lim="800000"/>
            <a:headEnd/>
            <a:tailEnd/>
          </a:ln>
          <a:effectLst/>
        </p:spPr>
        <p:txBody>
          <a:bodyPr wrap="none" anchor="ctr"/>
          <a:lstStyle/>
          <a:p>
            <a:endParaRPr lang="tr-TR"/>
          </a:p>
        </p:txBody>
      </p:sp>
      <p:sp>
        <p:nvSpPr>
          <p:cNvPr id="26627" name="Rectangle 3"/>
          <p:cNvSpPr>
            <a:spLocks noChangeArrowheads="1"/>
          </p:cNvSpPr>
          <p:nvPr/>
        </p:nvSpPr>
        <p:spPr bwMode="auto">
          <a:xfrm>
            <a:off x="-6351" y="-2381"/>
            <a:ext cx="3966635" cy="344091"/>
          </a:xfrm>
          <a:prstGeom prst="rect">
            <a:avLst/>
          </a:prstGeom>
          <a:noFill/>
          <a:ln w="9525">
            <a:noFill/>
            <a:miter lim="800000"/>
            <a:headEnd/>
            <a:tailEnd/>
          </a:ln>
          <a:effectLst/>
        </p:spPr>
        <p:txBody>
          <a:bodyPr wrap="none" anchor="ctr"/>
          <a:lstStyle/>
          <a:p>
            <a:endParaRPr lang="tr-TR"/>
          </a:p>
        </p:txBody>
      </p:sp>
      <p:sp>
        <p:nvSpPr>
          <p:cNvPr id="26628" name="Rectangle 4"/>
          <p:cNvSpPr>
            <a:spLocks noGrp="1" noChangeArrowheads="1"/>
          </p:cNvSpPr>
          <p:nvPr>
            <p:ph type="body" idx="1"/>
          </p:nvPr>
        </p:nvSpPr>
        <p:spPr>
          <a:xfrm>
            <a:off x="550335" y="3580211"/>
            <a:ext cx="8039100" cy="2817019"/>
          </a:xfrm>
          <a:noFill/>
          <a:ln/>
        </p:spPr>
        <p:txBody>
          <a:bodyPr lIns="90796" tIns="44601" rIns="90796" bIns="44601"/>
          <a:lstStyle/>
          <a:p>
            <a:pPr defTabSz="425450"/>
            <a:r>
              <a:rPr lang="tr-TR" dirty="0"/>
              <a:t>Null Values</a:t>
            </a:r>
          </a:p>
          <a:p>
            <a:pPr marL="117475" lvl="1" defTabSz="425450"/>
            <a:r>
              <a:rPr lang="tr-TR" dirty="0"/>
              <a:t>If a row lacks the data value for a particular column, that value is said to be </a:t>
            </a:r>
            <a:r>
              <a:rPr lang="tr-TR" i="1" dirty="0">
                <a:solidFill>
                  <a:srgbClr val="FC0128"/>
                </a:solidFill>
              </a:rPr>
              <a:t>null</a:t>
            </a:r>
            <a:r>
              <a:rPr lang="tr-TR" dirty="0">
                <a:solidFill>
                  <a:srgbClr val="FC0128"/>
                </a:solidFill>
              </a:rPr>
              <a:t>,</a:t>
            </a:r>
            <a:r>
              <a:rPr lang="tr-TR" dirty="0"/>
              <a:t> or to contain null. </a:t>
            </a:r>
          </a:p>
          <a:p>
            <a:pPr marL="117475" lvl="1" defTabSz="425450"/>
            <a:r>
              <a:rPr lang="tr-TR" dirty="0"/>
              <a:t>A </a:t>
            </a:r>
            <a:r>
              <a:rPr lang="tr-TR" b="1" dirty="0"/>
              <a:t>null</a:t>
            </a:r>
            <a:r>
              <a:rPr lang="tr-TR" dirty="0"/>
              <a:t> value is a value that is unavailable, </a:t>
            </a:r>
            <a:r>
              <a:rPr lang="tr-TR" b="1" dirty="0"/>
              <a:t>unassigned, unknown, or inapplicable</a:t>
            </a:r>
            <a:r>
              <a:rPr lang="tr-TR" dirty="0"/>
              <a:t>. </a:t>
            </a:r>
            <a:r>
              <a:rPr lang="tr-TR" b="1" dirty="0"/>
              <a:t>A null value is not the same as zero or a space. Zero is a number, and a space is a character. </a:t>
            </a:r>
          </a:p>
          <a:p>
            <a:pPr marL="117475" lvl="1" defTabSz="425450"/>
            <a:r>
              <a:rPr lang="tr-TR" b="1" dirty="0"/>
              <a:t>Columns of any datatype can contain null values</a:t>
            </a:r>
            <a:r>
              <a:rPr lang="tr-TR" dirty="0"/>
              <a:t>, </a:t>
            </a:r>
            <a:r>
              <a:rPr lang="tr-TR" b="1" dirty="0"/>
              <a:t>unless the column was defined as NOT NULL or as PRIMARY KEY when the column was created</a:t>
            </a:r>
            <a:r>
              <a:rPr lang="tr-TR" dirty="0"/>
              <a:t>. </a:t>
            </a:r>
          </a:p>
          <a:p>
            <a:pPr marL="117475" lvl="1" defTabSz="425450"/>
            <a:r>
              <a:rPr lang="tr-TR" dirty="0"/>
              <a:t>In the COMM column in the EMP table, you notice that only a SALESMAN can earn commission. Other employees are not entitled to earn commission. A null value represents that fact. </a:t>
            </a:r>
            <a:r>
              <a:rPr lang="tr-TR" b="1" dirty="0"/>
              <a:t>Turner</a:t>
            </a:r>
            <a:r>
              <a:rPr lang="tr-TR" dirty="0"/>
              <a:t>, who is a salesman, does not earn any commission. Notice that </a:t>
            </a:r>
            <a:r>
              <a:rPr lang="tr-TR" b="1" dirty="0"/>
              <a:t>his commission is zero and not null.</a:t>
            </a:r>
          </a:p>
          <a:p>
            <a:pPr marL="117475" lvl="1" defTabSz="425450"/>
            <a:endParaRPr lang="tr-TR" dirty="0"/>
          </a:p>
        </p:txBody>
      </p:sp>
      <p:sp>
        <p:nvSpPr>
          <p:cNvPr id="26629" name="Rectangle 5"/>
          <p:cNvSpPr>
            <a:spLocks noGrp="1" noRot="1" noChangeAspect="1" noChangeArrowheads="1" noTextEdit="1"/>
          </p:cNvSpPr>
          <p:nvPr>
            <p:ph type="sldImg"/>
          </p:nvPr>
        </p:nvSpPr>
        <p:spPr>
          <a:xfrm>
            <a:off x="2365375" y="117475"/>
            <a:ext cx="4411663" cy="3308350"/>
          </a:xfrm>
          <a:prstGeom prst="rect">
            <a:avLst/>
          </a:prstGeom>
          <a:ln w="12700" cap="flat">
            <a:solidFill>
              <a:schemeClr val="tx1"/>
            </a:solidFill>
          </a:ln>
        </p:spPr>
      </p:sp>
    </p:spTree>
    <p:extLst>
      <p:ext uri="{BB962C8B-B14F-4D97-AF65-F5344CB8AC3E}">
        <p14:creationId xmlns:p14="http://schemas.microsoft.com/office/powerpoint/2010/main" val="126982303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7"/>
          <p:cNvSpPr>
            <a:spLocks noGrp="1" noChangeArrowheads="1"/>
          </p:cNvSpPr>
          <p:nvPr>
            <p:ph type="sldNum" sz="quarter" idx="5"/>
          </p:nvPr>
        </p:nvSpPr>
        <p:spPr>
          <a:noFill/>
        </p:spPr>
        <p:txBody>
          <a:bodyPr/>
          <a:lstStyle/>
          <a:p>
            <a:fld id="{ED50D829-C979-48D8-9915-7A86FD0F98D3}" type="slidenum">
              <a:rPr lang="tr-TR">
                <a:solidFill>
                  <a:prstClr val="black"/>
                </a:solidFill>
              </a:rPr>
              <a:pPr/>
              <a:t>125</a:t>
            </a:fld>
            <a:endParaRPr lang="tr-TR">
              <a:solidFill>
                <a:prstClr val="black"/>
              </a:solidFill>
            </a:endParaRPr>
          </a:p>
        </p:txBody>
      </p:sp>
      <p:sp>
        <p:nvSpPr>
          <p:cNvPr id="7172"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7173" name="Rectangle 3"/>
          <p:cNvSpPr>
            <a:spLocks noGrp="1" noChangeArrowheads="1"/>
          </p:cNvSpPr>
          <p:nvPr>
            <p:ph type="body" idx="1"/>
          </p:nvPr>
        </p:nvSpPr>
        <p:spPr>
          <a:xfrm>
            <a:off x="550334" y="3580210"/>
            <a:ext cx="8039100" cy="2817019"/>
          </a:xfrm>
          <a:noFill/>
          <a:ln/>
        </p:spPr>
        <p:txBody>
          <a:bodyPr lIns="89202" tIns="43008" rIns="89202" bIns="43008"/>
          <a:lstStyle/>
          <a:p>
            <a:r>
              <a:rPr lang="tr-TR" dirty="0" err="1"/>
              <a:t>Methods</a:t>
            </a:r>
            <a:r>
              <a:rPr lang="tr-TR" dirty="0"/>
              <a:t> </a:t>
            </a:r>
            <a:r>
              <a:rPr lang="tr-TR" dirty="0" err="1"/>
              <a:t>for</a:t>
            </a:r>
            <a:r>
              <a:rPr lang="tr-TR" dirty="0"/>
              <a:t> </a:t>
            </a:r>
            <a:r>
              <a:rPr lang="tr-TR" dirty="0" err="1"/>
              <a:t>Inserting</a:t>
            </a:r>
            <a:r>
              <a:rPr lang="tr-TR" dirty="0"/>
              <a:t> </a:t>
            </a:r>
            <a:r>
              <a:rPr lang="tr-TR" dirty="0" err="1"/>
              <a:t>Null</a:t>
            </a:r>
            <a:r>
              <a:rPr lang="tr-TR" dirty="0"/>
              <a:t> </a:t>
            </a:r>
            <a:r>
              <a:rPr lang="tr-TR" dirty="0" err="1"/>
              <a:t>Values</a:t>
            </a:r>
            <a:endParaRPr lang="tr-TR" dirty="0"/>
          </a:p>
          <a:p>
            <a:endParaRPr lang="tr-TR" dirty="0"/>
          </a:p>
          <a:p>
            <a:pPr lvl="1"/>
            <a:r>
              <a:rPr lang="tr-TR" dirty="0"/>
              <a:t>Be sure </a:t>
            </a:r>
            <a:r>
              <a:rPr lang="tr-TR" dirty="0" err="1"/>
              <a:t>that</a:t>
            </a:r>
            <a:r>
              <a:rPr lang="tr-TR" dirty="0"/>
              <a:t> </a:t>
            </a:r>
            <a:r>
              <a:rPr lang="tr-TR" dirty="0" err="1"/>
              <a:t>the</a:t>
            </a:r>
            <a:r>
              <a:rPr lang="tr-TR" dirty="0"/>
              <a:t> </a:t>
            </a:r>
            <a:r>
              <a:rPr lang="tr-TR" dirty="0" err="1"/>
              <a:t>targeted</a:t>
            </a:r>
            <a:r>
              <a:rPr lang="tr-TR" dirty="0"/>
              <a:t> </a:t>
            </a:r>
            <a:r>
              <a:rPr lang="tr-TR" dirty="0" err="1"/>
              <a:t>column</a:t>
            </a:r>
            <a:r>
              <a:rPr lang="tr-TR" dirty="0"/>
              <a:t> </a:t>
            </a:r>
            <a:r>
              <a:rPr lang="tr-TR" dirty="0" err="1"/>
              <a:t>allows</a:t>
            </a:r>
            <a:r>
              <a:rPr lang="tr-TR" dirty="0"/>
              <a:t> </a:t>
            </a:r>
            <a:r>
              <a:rPr lang="tr-TR" dirty="0" err="1"/>
              <a:t>null</a:t>
            </a:r>
            <a:r>
              <a:rPr lang="tr-TR" dirty="0"/>
              <a:t> </a:t>
            </a:r>
            <a:r>
              <a:rPr lang="tr-TR" dirty="0" err="1"/>
              <a:t>values</a:t>
            </a:r>
            <a:r>
              <a:rPr lang="tr-TR" dirty="0"/>
              <a:t> </a:t>
            </a:r>
            <a:r>
              <a:rPr lang="tr-TR" dirty="0" err="1"/>
              <a:t>by</a:t>
            </a:r>
            <a:r>
              <a:rPr lang="tr-TR" dirty="0"/>
              <a:t> </a:t>
            </a:r>
            <a:r>
              <a:rPr lang="tr-TR" dirty="0" err="1"/>
              <a:t>verifying</a:t>
            </a:r>
            <a:r>
              <a:rPr lang="tr-TR" dirty="0"/>
              <a:t> </a:t>
            </a:r>
            <a:r>
              <a:rPr lang="tr-TR" dirty="0" err="1"/>
              <a:t>the</a:t>
            </a:r>
            <a:r>
              <a:rPr lang="tr-TR" dirty="0"/>
              <a:t> </a:t>
            </a:r>
            <a:r>
              <a:rPr lang="tr-TR" dirty="0" err="1"/>
              <a:t>Null</a:t>
            </a:r>
            <a:r>
              <a:rPr lang="tr-TR" dirty="0"/>
              <a:t>? </a:t>
            </a:r>
            <a:r>
              <a:rPr lang="tr-TR" dirty="0" err="1"/>
              <a:t>status</a:t>
            </a:r>
            <a:r>
              <a:rPr lang="tr-TR" dirty="0"/>
              <a:t> </a:t>
            </a:r>
            <a:r>
              <a:rPr lang="tr-TR" dirty="0" err="1"/>
              <a:t>from</a:t>
            </a:r>
            <a:r>
              <a:rPr lang="tr-TR" dirty="0"/>
              <a:t> </a:t>
            </a:r>
            <a:r>
              <a:rPr lang="tr-TR" dirty="0" err="1"/>
              <a:t>the</a:t>
            </a:r>
            <a:r>
              <a:rPr lang="tr-TR" dirty="0"/>
              <a:t> SQL*Plus DESCRIBE </a:t>
            </a:r>
            <a:r>
              <a:rPr lang="tr-TR" dirty="0" err="1"/>
              <a:t>command</a:t>
            </a:r>
            <a:r>
              <a:rPr lang="tr-TR" dirty="0"/>
              <a:t>.</a:t>
            </a:r>
          </a:p>
          <a:p>
            <a:pPr lvl="1"/>
            <a:r>
              <a:rPr lang="tr-TR" dirty="0" err="1"/>
              <a:t>The</a:t>
            </a:r>
            <a:r>
              <a:rPr lang="tr-TR" dirty="0"/>
              <a:t> </a:t>
            </a:r>
            <a:r>
              <a:rPr lang="tr-TR" dirty="0" err="1"/>
              <a:t>Oracle</a:t>
            </a:r>
            <a:r>
              <a:rPr lang="tr-TR" dirty="0"/>
              <a:t> Server </a:t>
            </a:r>
            <a:r>
              <a:rPr lang="tr-TR" dirty="0" err="1"/>
              <a:t>automatically</a:t>
            </a:r>
            <a:r>
              <a:rPr lang="tr-TR" dirty="0"/>
              <a:t> </a:t>
            </a:r>
            <a:r>
              <a:rPr lang="tr-TR" dirty="0" err="1"/>
              <a:t>enforces</a:t>
            </a:r>
            <a:r>
              <a:rPr lang="tr-TR" dirty="0"/>
              <a:t> </a:t>
            </a:r>
            <a:r>
              <a:rPr lang="tr-TR" dirty="0" err="1"/>
              <a:t>all</a:t>
            </a:r>
            <a:r>
              <a:rPr lang="tr-TR" dirty="0"/>
              <a:t> </a:t>
            </a:r>
            <a:r>
              <a:rPr lang="tr-TR" dirty="0" err="1"/>
              <a:t>datatypes</a:t>
            </a:r>
            <a:r>
              <a:rPr lang="tr-TR" dirty="0"/>
              <a:t>, data </a:t>
            </a:r>
            <a:r>
              <a:rPr lang="tr-TR" dirty="0" err="1"/>
              <a:t>ranges</a:t>
            </a:r>
            <a:r>
              <a:rPr lang="tr-TR" dirty="0"/>
              <a:t>, </a:t>
            </a:r>
            <a:r>
              <a:rPr lang="tr-TR" dirty="0" err="1"/>
              <a:t>and</a:t>
            </a:r>
            <a:r>
              <a:rPr lang="tr-TR" dirty="0"/>
              <a:t> data </a:t>
            </a:r>
            <a:r>
              <a:rPr lang="tr-TR" dirty="0" err="1"/>
              <a:t>integrity</a:t>
            </a:r>
            <a:r>
              <a:rPr lang="tr-TR" dirty="0"/>
              <a:t> </a:t>
            </a:r>
            <a:r>
              <a:rPr lang="tr-TR" dirty="0" err="1"/>
              <a:t>constraints</a:t>
            </a:r>
            <a:r>
              <a:rPr lang="tr-TR" dirty="0"/>
              <a:t>. </a:t>
            </a:r>
            <a:r>
              <a:rPr lang="tr-TR" dirty="0" err="1"/>
              <a:t>Any</a:t>
            </a:r>
            <a:r>
              <a:rPr lang="tr-TR" dirty="0"/>
              <a:t> </a:t>
            </a:r>
            <a:r>
              <a:rPr lang="tr-TR" dirty="0" err="1"/>
              <a:t>column</a:t>
            </a:r>
            <a:r>
              <a:rPr lang="tr-TR" dirty="0"/>
              <a:t> </a:t>
            </a:r>
            <a:r>
              <a:rPr lang="tr-TR" dirty="0" err="1"/>
              <a:t>that</a:t>
            </a:r>
            <a:r>
              <a:rPr lang="tr-TR" dirty="0"/>
              <a:t> is not </a:t>
            </a:r>
            <a:r>
              <a:rPr lang="tr-TR" dirty="0" err="1"/>
              <a:t>listed</a:t>
            </a:r>
            <a:r>
              <a:rPr lang="tr-TR" dirty="0"/>
              <a:t> </a:t>
            </a:r>
            <a:r>
              <a:rPr lang="tr-TR" dirty="0" err="1"/>
              <a:t>explicitly</a:t>
            </a:r>
            <a:r>
              <a:rPr lang="tr-TR" dirty="0"/>
              <a:t> </a:t>
            </a:r>
            <a:r>
              <a:rPr lang="tr-TR" dirty="0" err="1"/>
              <a:t>obtains</a:t>
            </a:r>
            <a:r>
              <a:rPr lang="tr-TR" dirty="0"/>
              <a:t> a </a:t>
            </a:r>
            <a:r>
              <a:rPr lang="tr-TR" dirty="0" err="1"/>
              <a:t>null</a:t>
            </a:r>
            <a:r>
              <a:rPr lang="tr-TR" dirty="0"/>
              <a:t> </a:t>
            </a:r>
            <a:r>
              <a:rPr lang="tr-TR" dirty="0" err="1"/>
              <a:t>value</a:t>
            </a:r>
            <a:r>
              <a:rPr lang="tr-TR" dirty="0"/>
              <a:t> in </a:t>
            </a:r>
            <a:r>
              <a:rPr lang="tr-TR" dirty="0" err="1"/>
              <a:t>the</a:t>
            </a:r>
            <a:r>
              <a:rPr lang="tr-TR" dirty="0"/>
              <a:t> </a:t>
            </a:r>
            <a:r>
              <a:rPr lang="tr-TR" dirty="0" err="1"/>
              <a:t>new</a:t>
            </a:r>
            <a:r>
              <a:rPr lang="tr-TR" dirty="0"/>
              <a:t> </a:t>
            </a:r>
            <a:r>
              <a:rPr lang="tr-TR" dirty="0" err="1"/>
              <a:t>row</a:t>
            </a:r>
            <a:r>
              <a:rPr lang="tr-TR" dirty="0"/>
              <a:t>.</a:t>
            </a:r>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err="1">
                <a:solidFill>
                  <a:schemeClr val="accent2"/>
                </a:solidFill>
              </a:rPr>
              <a:t>Common</a:t>
            </a:r>
            <a:r>
              <a:rPr lang="tr-TR" dirty="0">
                <a:solidFill>
                  <a:schemeClr val="accent2"/>
                </a:solidFill>
              </a:rPr>
              <a:t> </a:t>
            </a:r>
            <a:r>
              <a:rPr lang="tr-TR" dirty="0" err="1">
                <a:solidFill>
                  <a:schemeClr val="accent2"/>
                </a:solidFill>
              </a:rPr>
              <a:t>errors</a:t>
            </a:r>
            <a:r>
              <a:rPr lang="tr-TR" dirty="0">
                <a:solidFill>
                  <a:schemeClr val="accent2"/>
                </a:solidFill>
              </a:rPr>
              <a:t> </a:t>
            </a:r>
            <a:r>
              <a:rPr lang="tr-TR" dirty="0" err="1">
                <a:solidFill>
                  <a:schemeClr val="accent2"/>
                </a:solidFill>
              </a:rPr>
              <a:t>that</a:t>
            </a:r>
            <a:r>
              <a:rPr lang="tr-TR" dirty="0">
                <a:solidFill>
                  <a:schemeClr val="accent2"/>
                </a:solidFill>
              </a:rPr>
              <a:t> can </a:t>
            </a:r>
            <a:r>
              <a:rPr lang="tr-TR" dirty="0" err="1">
                <a:solidFill>
                  <a:schemeClr val="accent2"/>
                </a:solidFill>
              </a:rPr>
              <a:t>occur</a:t>
            </a:r>
            <a:r>
              <a:rPr lang="tr-TR" dirty="0">
                <a:solidFill>
                  <a:schemeClr val="accent2"/>
                </a:solidFill>
              </a:rPr>
              <a:t> </a:t>
            </a:r>
            <a:r>
              <a:rPr lang="tr-TR" dirty="0" err="1">
                <a:solidFill>
                  <a:schemeClr val="accent2"/>
                </a:solidFill>
              </a:rPr>
              <a:t>during</a:t>
            </a:r>
            <a:r>
              <a:rPr lang="tr-TR" dirty="0">
                <a:solidFill>
                  <a:schemeClr val="accent2"/>
                </a:solidFill>
              </a:rPr>
              <a:t> </a:t>
            </a:r>
            <a:r>
              <a:rPr lang="tr-TR" dirty="0" err="1">
                <a:solidFill>
                  <a:schemeClr val="accent2"/>
                </a:solidFill>
              </a:rPr>
              <a:t>user</a:t>
            </a:r>
            <a:r>
              <a:rPr lang="tr-TR" dirty="0">
                <a:solidFill>
                  <a:schemeClr val="accent2"/>
                </a:solidFill>
              </a:rPr>
              <a:t> </a:t>
            </a:r>
            <a:r>
              <a:rPr lang="tr-TR" dirty="0" err="1">
                <a:solidFill>
                  <a:schemeClr val="accent2"/>
                </a:solidFill>
              </a:rPr>
              <a:t>input</a:t>
            </a:r>
            <a:r>
              <a:rPr lang="tr-TR" dirty="0">
                <a:solidFill>
                  <a:schemeClr val="accent2"/>
                </a:solidFill>
              </a:rPr>
              <a:t>: </a:t>
            </a:r>
          </a:p>
          <a:p>
            <a:pPr lvl="2"/>
            <a:r>
              <a:rPr lang="tr-TR" dirty="0" err="1">
                <a:solidFill>
                  <a:schemeClr val="accent2"/>
                </a:solidFill>
              </a:rPr>
              <a:t>Mandatory</a:t>
            </a:r>
            <a:r>
              <a:rPr lang="tr-TR" dirty="0">
                <a:solidFill>
                  <a:schemeClr val="accent2"/>
                </a:solidFill>
              </a:rPr>
              <a:t> </a:t>
            </a:r>
            <a:r>
              <a:rPr lang="tr-TR" dirty="0" err="1">
                <a:solidFill>
                  <a:schemeClr val="accent2"/>
                </a:solidFill>
              </a:rPr>
              <a:t>value</a:t>
            </a:r>
            <a:r>
              <a:rPr lang="tr-TR" dirty="0">
                <a:solidFill>
                  <a:schemeClr val="accent2"/>
                </a:solidFill>
              </a:rPr>
              <a:t> </a:t>
            </a:r>
            <a:r>
              <a:rPr lang="tr-TR" dirty="0" err="1">
                <a:solidFill>
                  <a:schemeClr val="accent2"/>
                </a:solidFill>
              </a:rPr>
              <a:t>missing</a:t>
            </a:r>
            <a:r>
              <a:rPr lang="tr-TR" dirty="0">
                <a:solidFill>
                  <a:schemeClr val="accent2"/>
                </a:solidFill>
              </a:rPr>
              <a:t> </a:t>
            </a:r>
            <a:r>
              <a:rPr lang="tr-TR" dirty="0" err="1">
                <a:solidFill>
                  <a:schemeClr val="accent2"/>
                </a:solidFill>
              </a:rPr>
              <a:t>for</a:t>
            </a:r>
            <a:r>
              <a:rPr lang="tr-TR" dirty="0">
                <a:solidFill>
                  <a:schemeClr val="accent2"/>
                </a:solidFill>
              </a:rPr>
              <a:t> a NOT NULL </a:t>
            </a:r>
            <a:r>
              <a:rPr lang="tr-TR" dirty="0" err="1">
                <a:solidFill>
                  <a:schemeClr val="accent2"/>
                </a:solidFill>
              </a:rPr>
              <a:t>column</a:t>
            </a:r>
            <a:endParaRPr lang="tr-TR" dirty="0">
              <a:solidFill>
                <a:schemeClr val="accent2"/>
              </a:solidFill>
            </a:endParaRPr>
          </a:p>
          <a:p>
            <a:pPr lvl="2"/>
            <a:r>
              <a:rPr lang="tr-TR" dirty="0" err="1">
                <a:solidFill>
                  <a:schemeClr val="accent2"/>
                </a:solidFill>
              </a:rPr>
              <a:t>Duplicate</a:t>
            </a:r>
            <a:r>
              <a:rPr lang="tr-TR" dirty="0">
                <a:solidFill>
                  <a:schemeClr val="accent2"/>
                </a:solidFill>
              </a:rPr>
              <a:t> </a:t>
            </a:r>
            <a:r>
              <a:rPr lang="tr-TR" dirty="0" err="1">
                <a:solidFill>
                  <a:schemeClr val="accent2"/>
                </a:solidFill>
              </a:rPr>
              <a:t>value</a:t>
            </a:r>
            <a:r>
              <a:rPr lang="tr-TR" dirty="0">
                <a:solidFill>
                  <a:schemeClr val="accent2"/>
                </a:solidFill>
              </a:rPr>
              <a:t> </a:t>
            </a:r>
            <a:r>
              <a:rPr lang="tr-TR" dirty="0" err="1">
                <a:solidFill>
                  <a:schemeClr val="accent2"/>
                </a:solidFill>
              </a:rPr>
              <a:t>violates</a:t>
            </a:r>
            <a:r>
              <a:rPr lang="tr-TR" dirty="0">
                <a:solidFill>
                  <a:schemeClr val="accent2"/>
                </a:solidFill>
              </a:rPr>
              <a:t> </a:t>
            </a:r>
            <a:r>
              <a:rPr lang="tr-TR" dirty="0" err="1">
                <a:solidFill>
                  <a:schemeClr val="accent2"/>
                </a:solidFill>
              </a:rPr>
              <a:t>uniqueness</a:t>
            </a:r>
            <a:r>
              <a:rPr lang="tr-TR" dirty="0">
                <a:solidFill>
                  <a:schemeClr val="accent2"/>
                </a:solidFill>
              </a:rPr>
              <a:t> </a:t>
            </a:r>
            <a:r>
              <a:rPr lang="tr-TR" dirty="0" err="1">
                <a:solidFill>
                  <a:schemeClr val="accent2"/>
                </a:solidFill>
              </a:rPr>
              <a:t>constraint</a:t>
            </a:r>
            <a:endParaRPr lang="tr-TR" dirty="0">
              <a:solidFill>
                <a:schemeClr val="accent2"/>
              </a:solidFill>
            </a:endParaRPr>
          </a:p>
          <a:p>
            <a:pPr lvl="2"/>
            <a:r>
              <a:rPr lang="tr-TR" dirty="0" err="1">
                <a:solidFill>
                  <a:schemeClr val="accent2"/>
                </a:solidFill>
              </a:rPr>
              <a:t>Foreign</a:t>
            </a:r>
            <a:r>
              <a:rPr lang="tr-TR" dirty="0">
                <a:solidFill>
                  <a:schemeClr val="accent2"/>
                </a:solidFill>
              </a:rPr>
              <a:t> </a:t>
            </a:r>
            <a:r>
              <a:rPr lang="tr-TR" dirty="0" err="1">
                <a:solidFill>
                  <a:schemeClr val="accent2"/>
                </a:solidFill>
              </a:rPr>
              <a:t>key</a:t>
            </a:r>
            <a:r>
              <a:rPr lang="tr-TR" dirty="0">
                <a:solidFill>
                  <a:schemeClr val="accent2"/>
                </a:solidFill>
              </a:rPr>
              <a:t> </a:t>
            </a:r>
            <a:r>
              <a:rPr lang="tr-TR" dirty="0" err="1">
                <a:solidFill>
                  <a:schemeClr val="accent2"/>
                </a:solidFill>
              </a:rPr>
              <a:t>constraint</a:t>
            </a:r>
            <a:r>
              <a:rPr lang="tr-TR" dirty="0">
                <a:solidFill>
                  <a:schemeClr val="accent2"/>
                </a:solidFill>
              </a:rPr>
              <a:t> </a:t>
            </a:r>
            <a:r>
              <a:rPr lang="tr-TR" dirty="0" err="1">
                <a:solidFill>
                  <a:schemeClr val="accent2"/>
                </a:solidFill>
              </a:rPr>
              <a:t>violated</a:t>
            </a:r>
            <a:endParaRPr lang="tr-TR" dirty="0">
              <a:solidFill>
                <a:schemeClr val="accent2"/>
              </a:solidFill>
            </a:endParaRPr>
          </a:p>
          <a:p>
            <a:pPr lvl="2"/>
            <a:r>
              <a:rPr lang="tr-TR" dirty="0">
                <a:solidFill>
                  <a:schemeClr val="accent2"/>
                </a:solidFill>
              </a:rPr>
              <a:t>CHECK </a:t>
            </a:r>
            <a:r>
              <a:rPr lang="tr-TR" dirty="0" err="1">
                <a:solidFill>
                  <a:schemeClr val="accent2"/>
                </a:solidFill>
              </a:rPr>
              <a:t>constraint</a:t>
            </a:r>
            <a:r>
              <a:rPr lang="tr-TR" dirty="0">
                <a:solidFill>
                  <a:schemeClr val="accent2"/>
                </a:solidFill>
              </a:rPr>
              <a:t> </a:t>
            </a:r>
            <a:r>
              <a:rPr lang="tr-TR" dirty="0" err="1">
                <a:solidFill>
                  <a:schemeClr val="accent2"/>
                </a:solidFill>
              </a:rPr>
              <a:t>violated</a:t>
            </a:r>
            <a:endParaRPr lang="tr-TR" dirty="0">
              <a:solidFill>
                <a:schemeClr val="accent2"/>
              </a:solidFill>
            </a:endParaRPr>
          </a:p>
          <a:p>
            <a:pPr lvl="2"/>
            <a:r>
              <a:rPr lang="tr-TR" dirty="0" err="1">
                <a:solidFill>
                  <a:schemeClr val="accent2"/>
                </a:solidFill>
              </a:rPr>
              <a:t>Datatype</a:t>
            </a:r>
            <a:r>
              <a:rPr lang="tr-TR" dirty="0">
                <a:solidFill>
                  <a:schemeClr val="accent2"/>
                </a:solidFill>
              </a:rPr>
              <a:t> </a:t>
            </a:r>
            <a:r>
              <a:rPr lang="tr-TR" dirty="0" err="1">
                <a:solidFill>
                  <a:schemeClr val="accent2"/>
                </a:solidFill>
              </a:rPr>
              <a:t>mismatch</a:t>
            </a:r>
            <a:endParaRPr lang="tr-TR" dirty="0">
              <a:solidFill>
                <a:schemeClr val="accent2"/>
              </a:solidFill>
            </a:endParaRPr>
          </a:p>
          <a:p>
            <a:pPr lvl="2"/>
            <a:r>
              <a:rPr lang="tr-TR" dirty="0">
                <a:solidFill>
                  <a:schemeClr val="accent2"/>
                </a:solidFill>
              </a:rPr>
              <a:t>Value </a:t>
            </a:r>
            <a:r>
              <a:rPr lang="tr-TR" dirty="0" err="1">
                <a:solidFill>
                  <a:schemeClr val="accent2"/>
                </a:solidFill>
              </a:rPr>
              <a:t>too</a:t>
            </a:r>
            <a:r>
              <a:rPr lang="tr-TR" dirty="0">
                <a:solidFill>
                  <a:schemeClr val="accent2"/>
                </a:solidFill>
              </a:rPr>
              <a:t> </a:t>
            </a:r>
            <a:r>
              <a:rPr lang="tr-TR" dirty="0" err="1">
                <a:solidFill>
                  <a:schemeClr val="accent2"/>
                </a:solidFill>
              </a:rPr>
              <a:t>wide</a:t>
            </a:r>
            <a:r>
              <a:rPr lang="tr-TR" dirty="0">
                <a:solidFill>
                  <a:schemeClr val="accent2"/>
                </a:solidFill>
              </a:rPr>
              <a:t> </a:t>
            </a:r>
            <a:r>
              <a:rPr lang="tr-TR" dirty="0" err="1">
                <a:solidFill>
                  <a:schemeClr val="accent2"/>
                </a:solidFill>
              </a:rPr>
              <a:t>to</a:t>
            </a:r>
            <a:r>
              <a:rPr lang="tr-TR" dirty="0">
                <a:solidFill>
                  <a:schemeClr val="accent2"/>
                </a:solidFill>
              </a:rPr>
              <a:t> fit in </a:t>
            </a:r>
            <a:r>
              <a:rPr lang="tr-TR" dirty="0" err="1">
                <a:solidFill>
                  <a:schemeClr val="accent2"/>
                </a:solidFill>
              </a:rPr>
              <a:t>column</a:t>
            </a:r>
            <a:endParaRPr lang="tr-TR" dirty="0">
              <a:solidFill>
                <a:schemeClr val="accent2"/>
              </a:solidFill>
            </a:endParaRPr>
          </a:p>
        </p:txBody>
      </p:sp>
      <p:graphicFrame>
        <p:nvGraphicFramePr>
          <p:cNvPr id="7170" name="Object 4"/>
          <p:cNvGraphicFramePr>
            <a:graphicFrameLocks/>
          </p:cNvGraphicFramePr>
          <p:nvPr/>
        </p:nvGraphicFramePr>
        <p:xfrm>
          <a:off x="825501" y="3786188"/>
          <a:ext cx="7092951" cy="979885"/>
        </p:xfrm>
        <a:graphic>
          <a:graphicData uri="http://schemas.openxmlformats.org/presentationml/2006/ole">
            <mc:AlternateContent xmlns:mc="http://schemas.openxmlformats.org/markup-compatibility/2006">
              <mc:Choice xmlns:v="urn:schemas-microsoft-com:vml" Requires="v">
                <p:oleObj spid="_x0000_s382006" name="Document" r:id="rId4" imgW="5752800" imgH="1412640" progId="Word.Document.6">
                  <p:embed/>
                </p:oleObj>
              </mc:Choice>
              <mc:Fallback>
                <p:oleObj name="Document" r:id="rId4" imgW="5752800" imgH="1412640" progId="Word.Document.6">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1" y="3786188"/>
                        <a:ext cx="7092951" cy="979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9833534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05E0D035-A79E-4F34-B090-C9467925B0D6}" type="slidenum">
              <a:rPr lang="tr-TR">
                <a:solidFill>
                  <a:prstClr val="black"/>
                </a:solidFill>
              </a:rPr>
              <a:pPr/>
              <a:t>126</a:t>
            </a:fld>
            <a:endParaRPr lang="tr-TR">
              <a:solidFill>
                <a:prstClr val="black"/>
              </a:solidFill>
            </a:endParaRPr>
          </a:p>
        </p:txBody>
      </p:sp>
      <p:sp>
        <p:nvSpPr>
          <p:cNvPr id="289795"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289796" name="Rectangle 3"/>
          <p:cNvSpPr>
            <a:spLocks noGrp="1" noChangeArrowheads="1"/>
          </p:cNvSpPr>
          <p:nvPr>
            <p:ph type="body" idx="1"/>
          </p:nvPr>
        </p:nvSpPr>
        <p:spPr>
          <a:xfrm>
            <a:off x="550334" y="3580210"/>
            <a:ext cx="8039100" cy="2817019"/>
          </a:xfrm>
          <a:noFill/>
          <a:ln/>
        </p:spPr>
        <p:txBody>
          <a:bodyPr lIns="89202" tIns="43008" rIns="89202" bIns="43008"/>
          <a:lstStyle/>
          <a:p>
            <a:pPr>
              <a:tabLst>
                <a:tab pos="1225550" algn="l"/>
              </a:tabLst>
            </a:pPr>
            <a:r>
              <a:rPr lang="tr-TR"/>
              <a:t>Inserting Special Values by Using SQL Functions</a:t>
            </a:r>
          </a:p>
          <a:p>
            <a:pPr lvl="1">
              <a:tabLst>
                <a:tab pos="1225550" algn="l"/>
              </a:tabLst>
            </a:pPr>
            <a:r>
              <a:rPr lang="tr-TR"/>
              <a:t>You can use pseudocolumns to enter special values in your table. </a:t>
            </a:r>
          </a:p>
          <a:p>
            <a:pPr lvl="1">
              <a:tabLst>
                <a:tab pos="1225550" algn="l"/>
              </a:tabLst>
            </a:pPr>
            <a:r>
              <a:rPr lang="tr-TR"/>
              <a:t>The slide example records information for employee Green in the EMP table. It supplies the current date and time in the HIREDATE column. It uses the SYSDATE function for current date and time. </a:t>
            </a:r>
          </a:p>
          <a:p>
            <a:pPr lvl="1">
              <a:tabLst>
                <a:tab pos="1225550" algn="l"/>
              </a:tabLst>
            </a:pPr>
            <a:r>
              <a:rPr lang="tr-TR"/>
              <a:t>You can also use the USER function when inserting rows in a table. The USER function records the current username.</a:t>
            </a:r>
          </a:p>
          <a:p>
            <a:pPr>
              <a:tabLst>
                <a:tab pos="1225550" algn="l"/>
              </a:tabLst>
            </a:pPr>
            <a:r>
              <a:rPr lang="tr-TR"/>
              <a:t>Confirming Additions to the Table</a:t>
            </a:r>
          </a:p>
          <a:p>
            <a:pPr>
              <a:spcBef>
                <a:spcPct val="65000"/>
              </a:spcBef>
              <a:tabLst>
                <a:tab pos="1225550" algn="l"/>
              </a:tabLst>
            </a:pPr>
            <a:r>
              <a:rPr lang="tr-TR"/>
              <a:t>      </a:t>
            </a:r>
            <a:r>
              <a:rPr lang="tr-TR">
                <a:latin typeface="Courier New" pitchFamily="49" charset="0"/>
              </a:rPr>
              <a:t>SQL&gt; SELECT  empno, ename, job, hiredate, comm</a:t>
            </a:r>
          </a:p>
          <a:p>
            <a:pPr>
              <a:spcBef>
                <a:spcPct val="0"/>
              </a:spcBef>
              <a:tabLst>
                <a:tab pos="1225550" algn="l"/>
              </a:tabLst>
            </a:pPr>
            <a:r>
              <a:rPr lang="tr-TR">
                <a:latin typeface="Courier New" pitchFamily="49" charset="0"/>
              </a:rPr>
              <a:t>     2  FROM    emp</a:t>
            </a:r>
          </a:p>
          <a:p>
            <a:pPr>
              <a:spcBef>
                <a:spcPct val="0"/>
              </a:spcBef>
              <a:tabLst>
                <a:tab pos="1225550" algn="l"/>
              </a:tabLst>
            </a:pPr>
            <a:r>
              <a:rPr lang="tr-TR">
                <a:latin typeface="Courier New" pitchFamily="49" charset="0"/>
              </a:rPr>
              <a:t>     3  WHERE   empno = 7196;</a:t>
            </a:r>
          </a:p>
        </p:txBody>
      </p:sp>
      <p:sp>
        <p:nvSpPr>
          <p:cNvPr id="233476" name="Rectangle 4"/>
          <p:cNvSpPr>
            <a:spLocks noChangeArrowheads="1"/>
          </p:cNvSpPr>
          <p:nvPr/>
        </p:nvSpPr>
        <p:spPr bwMode="auto">
          <a:xfrm>
            <a:off x="821268" y="4688682"/>
            <a:ext cx="7446433" cy="4595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33477" name="Rectangle 5"/>
          <p:cNvSpPr>
            <a:spLocks noChangeArrowheads="1"/>
          </p:cNvSpPr>
          <p:nvPr/>
        </p:nvSpPr>
        <p:spPr bwMode="auto">
          <a:xfrm>
            <a:off x="821267" y="5214938"/>
            <a:ext cx="7444317" cy="617935"/>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89799" name="Rectangle 6"/>
          <p:cNvSpPr>
            <a:spLocks noChangeArrowheads="1"/>
          </p:cNvSpPr>
          <p:nvPr/>
        </p:nvSpPr>
        <p:spPr bwMode="auto">
          <a:xfrm>
            <a:off x="802217" y="5129213"/>
            <a:ext cx="4509847" cy="806914"/>
          </a:xfrm>
          <a:prstGeom prst="rect">
            <a:avLst/>
          </a:prstGeom>
          <a:noFill/>
          <a:ln w="9525">
            <a:noFill/>
            <a:miter lim="800000"/>
            <a:headEnd/>
            <a:tailEnd/>
          </a:ln>
        </p:spPr>
        <p:txBody>
          <a:bodyPr wrap="none" lIns="87609" tIns="41415" rIns="87609" bIns="41415">
            <a:spAutoFit/>
          </a:bodyPr>
          <a:lstStyle/>
          <a:p>
            <a:pPr defTabSz="790575"/>
            <a:r>
              <a:rPr lang="tr-TR" sz="2500" b="1">
                <a:solidFill>
                  <a:srgbClr val="EEECE1"/>
                </a:solidFill>
                <a:effectLst/>
                <a:latin typeface="Arial Narrow" pitchFamily="34" charset="0"/>
              </a:rPr>
              <a:t>     </a:t>
            </a:r>
            <a:r>
              <a:rPr lang="tr-TR" sz="1100">
                <a:solidFill>
                  <a:prstClr val="black"/>
                </a:solidFill>
                <a:effectLst/>
                <a:latin typeface="Courier New" pitchFamily="49" charset="0"/>
              </a:rPr>
              <a:t>EMPNO  ENAME      JOB       HIREDATE      COMM</a:t>
            </a:r>
          </a:p>
          <a:p>
            <a:pPr defTabSz="790575"/>
            <a:r>
              <a:rPr lang="tr-TR" sz="1100">
                <a:solidFill>
                  <a:prstClr val="black"/>
                </a:solidFill>
                <a:effectLst/>
                <a:latin typeface="Courier New" pitchFamily="49" charset="0"/>
              </a:rPr>
              <a:t>---------  ---------- --------- --------- ---------</a:t>
            </a:r>
          </a:p>
          <a:p>
            <a:pPr defTabSz="790575"/>
            <a:r>
              <a:rPr lang="tr-TR" sz="1100">
                <a:solidFill>
                  <a:prstClr val="black"/>
                </a:solidFill>
                <a:effectLst/>
                <a:latin typeface="Courier New" pitchFamily="49" charset="0"/>
              </a:rPr>
              <a:t>     7196  GREEN      SALESMAN  01-DEC-97</a:t>
            </a:r>
          </a:p>
        </p:txBody>
      </p:sp>
    </p:spTree>
    <p:extLst>
      <p:ext uri="{BB962C8B-B14F-4D97-AF65-F5344CB8AC3E}">
        <p14:creationId xmlns:p14="http://schemas.microsoft.com/office/powerpoint/2010/main" val="146733301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046BE535-6DEF-4F29-897C-3F24BE7DB90F}" type="slidenum">
              <a:rPr lang="tr-TR">
                <a:solidFill>
                  <a:prstClr val="black"/>
                </a:solidFill>
              </a:rPr>
              <a:pPr/>
              <a:t>127</a:t>
            </a:fld>
            <a:endParaRPr lang="tr-TR">
              <a:solidFill>
                <a:prstClr val="black"/>
              </a:solidFill>
            </a:endParaRPr>
          </a:p>
        </p:txBody>
      </p:sp>
      <p:sp>
        <p:nvSpPr>
          <p:cNvPr id="235522" name="Rectangle 2"/>
          <p:cNvSpPr>
            <a:spLocks noChangeArrowheads="1"/>
          </p:cNvSpPr>
          <p:nvPr/>
        </p:nvSpPr>
        <p:spPr bwMode="auto">
          <a:xfrm>
            <a:off x="5179485" y="1"/>
            <a:ext cx="3964516"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35523" name="Rectangle 3"/>
          <p:cNvSpPr>
            <a:spLocks noChangeArrowheads="1"/>
          </p:cNvSpPr>
          <p:nvPr/>
        </p:nvSpPr>
        <p:spPr bwMode="auto">
          <a:xfrm>
            <a:off x="-2117" y="1"/>
            <a:ext cx="3958168"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90821" name="Rectangle 4"/>
          <p:cNvSpPr>
            <a:spLocks noGrp="1" noChangeArrowheads="1"/>
          </p:cNvSpPr>
          <p:nvPr>
            <p:ph type="body" idx="1"/>
          </p:nvPr>
        </p:nvSpPr>
        <p:spPr>
          <a:xfrm>
            <a:off x="605367" y="3577828"/>
            <a:ext cx="7797800" cy="2851547"/>
          </a:xfrm>
          <a:noFill/>
          <a:ln/>
        </p:spPr>
        <p:txBody>
          <a:bodyPr lIns="89202" tIns="43008" rIns="89202" bIns="43008"/>
          <a:lstStyle/>
          <a:p>
            <a:pPr defTabSz="358775">
              <a:tabLst>
                <a:tab pos="431800" algn="l"/>
              </a:tabLst>
            </a:pPr>
            <a:r>
              <a:rPr lang="tr-TR" dirty="0" err="1"/>
              <a:t>Inserting</a:t>
            </a:r>
            <a:r>
              <a:rPr lang="tr-TR" dirty="0"/>
              <a:t> </a:t>
            </a:r>
            <a:r>
              <a:rPr lang="tr-TR" dirty="0" err="1"/>
              <a:t>Specific</a:t>
            </a:r>
            <a:r>
              <a:rPr lang="tr-TR" dirty="0"/>
              <a:t> </a:t>
            </a:r>
            <a:r>
              <a:rPr lang="tr-TR" dirty="0" err="1"/>
              <a:t>Date</a:t>
            </a:r>
            <a:r>
              <a:rPr lang="tr-TR" dirty="0"/>
              <a:t> </a:t>
            </a:r>
            <a:r>
              <a:rPr lang="tr-TR" dirty="0" err="1"/>
              <a:t>and</a:t>
            </a:r>
            <a:r>
              <a:rPr lang="tr-TR" dirty="0"/>
              <a:t> Time </a:t>
            </a:r>
            <a:r>
              <a:rPr lang="tr-TR" dirty="0" err="1"/>
              <a:t>Values</a:t>
            </a:r>
            <a:endParaRPr lang="tr-TR" dirty="0"/>
          </a:p>
          <a:p>
            <a:pPr lvl="1" defTabSz="358775">
              <a:tabLst>
                <a:tab pos="431800" algn="l"/>
              </a:tabLst>
            </a:pPr>
            <a:r>
              <a:rPr lang="tr-TR" dirty="0" err="1"/>
              <a:t>The</a:t>
            </a:r>
            <a:r>
              <a:rPr lang="tr-TR" dirty="0"/>
              <a:t> format DD-MON-YY is </a:t>
            </a:r>
            <a:r>
              <a:rPr lang="tr-TR" dirty="0" err="1"/>
              <a:t>usually</a:t>
            </a:r>
            <a:r>
              <a:rPr lang="tr-TR" dirty="0"/>
              <a:t> </a:t>
            </a:r>
            <a:r>
              <a:rPr lang="tr-TR" dirty="0" err="1"/>
              <a:t>used</a:t>
            </a:r>
            <a:r>
              <a:rPr lang="tr-TR" dirty="0"/>
              <a:t> </a:t>
            </a:r>
            <a:r>
              <a:rPr lang="tr-TR" dirty="0" err="1"/>
              <a:t>to</a:t>
            </a:r>
            <a:r>
              <a:rPr lang="tr-TR" dirty="0"/>
              <a:t> insert a </a:t>
            </a:r>
            <a:r>
              <a:rPr lang="tr-TR" dirty="0" err="1"/>
              <a:t>date</a:t>
            </a:r>
            <a:r>
              <a:rPr lang="tr-TR" dirty="0"/>
              <a:t> </a:t>
            </a:r>
            <a:r>
              <a:rPr lang="tr-TR" dirty="0" err="1"/>
              <a:t>value</a:t>
            </a:r>
            <a:r>
              <a:rPr lang="tr-TR" dirty="0"/>
              <a:t>. </a:t>
            </a:r>
            <a:r>
              <a:rPr lang="tr-TR" dirty="0" err="1"/>
              <a:t>With</a:t>
            </a:r>
            <a:r>
              <a:rPr lang="tr-TR" dirty="0"/>
              <a:t> </a:t>
            </a:r>
            <a:r>
              <a:rPr lang="tr-TR" dirty="0" err="1"/>
              <a:t>this</a:t>
            </a:r>
            <a:r>
              <a:rPr lang="tr-TR" dirty="0"/>
              <a:t> format, </a:t>
            </a:r>
            <a:r>
              <a:rPr lang="tr-TR" dirty="0" err="1"/>
              <a:t>recall</a:t>
            </a:r>
            <a:r>
              <a:rPr lang="tr-TR" dirty="0"/>
              <a:t> </a:t>
            </a:r>
            <a:r>
              <a:rPr lang="tr-TR" dirty="0" err="1"/>
              <a:t>that</a:t>
            </a:r>
            <a:r>
              <a:rPr lang="tr-TR" dirty="0"/>
              <a:t> </a:t>
            </a:r>
            <a:r>
              <a:rPr lang="tr-TR" dirty="0" err="1"/>
              <a:t>the</a:t>
            </a:r>
            <a:r>
              <a:rPr lang="tr-TR" dirty="0"/>
              <a:t> </a:t>
            </a:r>
            <a:r>
              <a:rPr lang="tr-TR" dirty="0" err="1"/>
              <a:t>century</a:t>
            </a:r>
            <a:r>
              <a:rPr lang="tr-TR" dirty="0"/>
              <a:t> </a:t>
            </a:r>
            <a:r>
              <a:rPr lang="tr-TR" dirty="0" err="1"/>
              <a:t>defaults</a:t>
            </a:r>
            <a:r>
              <a:rPr lang="tr-TR" dirty="0"/>
              <a:t> </a:t>
            </a:r>
            <a:r>
              <a:rPr lang="tr-TR" dirty="0" err="1"/>
              <a:t>to</a:t>
            </a:r>
            <a:r>
              <a:rPr lang="tr-TR" dirty="0"/>
              <a:t> </a:t>
            </a:r>
            <a:r>
              <a:rPr lang="tr-TR" dirty="0" err="1"/>
              <a:t>the</a:t>
            </a:r>
            <a:r>
              <a:rPr lang="tr-TR" dirty="0"/>
              <a:t> </a:t>
            </a:r>
            <a:r>
              <a:rPr lang="tr-TR" dirty="0" err="1"/>
              <a:t>current</a:t>
            </a:r>
            <a:r>
              <a:rPr lang="tr-TR" dirty="0"/>
              <a:t> </a:t>
            </a:r>
            <a:r>
              <a:rPr lang="tr-TR" dirty="0" err="1"/>
              <a:t>century</a:t>
            </a:r>
            <a:r>
              <a:rPr lang="tr-TR" dirty="0"/>
              <a:t>. </a:t>
            </a:r>
            <a:r>
              <a:rPr lang="tr-TR" dirty="0" err="1"/>
              <a:t>Because</a:t>
            </a:r>
            <a:r>
              <a:rPr lang="tr-TR" dirty="0"/>
              <a:t> </a:t>
            </a:r>
            <a:r>
              <a:rPr lang="tr-TR" dirty="0" err="1"/>
              <a:t>the</a:t>
            </a:r>
            <a:r>
              <a:rPr lang="tr-TR" dirty="0"/>
              <a:t> </a:t>
            </a:r>
            <a:r>
              <a:rPr lang="tr-TR" dirty="0" err="1"/>
              <a:t>date</a:t>
            </a:r>
            <a:r>
              <a:rPr lang="tr-TR" dirty="0"/>
              <a:t> </a:t>
            </a:r>
            <a:r>
              <a:rPr lang="tr-TR" dirty="0" err="1"/>
              <a:t>also</a:t>
            </a:r>
            <a:r>
              <a:rPr lang="tr-TR" dirty="0"/>
              <a:t> </a:t>
            </a:r>
            <a:r>
              <a:rPr lang="tr-TR" dirty="0" err="1"/>
              <a:t>contains</a:t>
            </a:r>
            <a:r>
              <a:rPr lang="tr-TR" dirty="0"/>
              <a:t> time </a:t>
            </a:r>
            <a:r>
              <a:rPr lang="tr-TR" dirty="0" err="1"/>
              <a:t>information</a:t>
            </a:r>
            <a:r>
              <a:rPr lang="tr-TR" dirty="0"/>
              <a:t>, </a:t>
            </a:r>
            <a:r>
              <a:rPr lang="tr-TR" dirty="0" err="1"/>
              <a:t>the</a:t>
            </a:r>
            <a:r>
              <a:rPr lang="tr-TR" dirty="0"/>
              <a:t> </a:t>
            </a:r>
            <a:r>
              <a:rPr lang="tr-TR" dirty="0" err="1"/>
              <a:t>default</a:t>
            </a:r>
            <a:r>
              <a:rPr lang="tr-TR" dirty="0"/>
              <a:t> time is </a:t>
            </a:r>
            <a:r>
              <a:rPr lang="tr-TR" dirty="0" err="1"/>
              <a:t>midnight</a:t>
            </a:r>
            <a:r>
              <a:rPr lang="tr-TR" dirty="0"/>
              <a:t> (00:00:00).</a:t>
            </a:r>
          </a:p>
          <a:p>
            <a:pPr lvl="1" defTabSz="358775">
              <a:tabLst>
                <a:tab pos="431800" algn="l"/>
              </a:tabLst>
            </a:pPr>
            <a:r>
              <a:rPr lang="tr-TR" dirty="0" err="1"/>
              <a:t>If</a:t>
            </a:r>
            <a:r>
              <a:rPr lang="tr-TR" dirty="0"/>
              <a:t> a </a:t>
            </a:r>
            <a:r>
              <a:rPr lang="tr-TR" dirty="0" err="1"/>
              <a:t>date</a:t>
            </a:r>
            <a:r>
              <a:rPr lang="tr-TR" dirty="0"/>
              <a:t> </a:t>
            </a:r>
            <a:r>
              <a:rPr lang="tr-TR" dirty="0" err="1"/>
              <a:t>must</a:t>
            </a:r>
            <a:r>
              <a:rPr lang="tr-TR" dirty="0"/>
              <a:t> be </a:t>
            </a:r>
            <a:r>
              <a:rPr lang="tr-TR" dirty="0" err="1"/>
              <a:t>entered</a:t>
            </a:r>
            <a:r>
              <a:rPr lang="tr-TR" dirty="0"/>
              <a:t> in a format </a:t>
            </a:r>
            <a:r>
              <a:rPr lang="tr-TR" dirty="0" err="1"/>
              <a:t>other</a:t>
            </a:r>
            <a:r>
              <a:rPr lang="tr-TR" dirty="0"/>
              <a:t> </a:t>
            </a:r>
            <a:r>
              <a:rPr lang="tr-TR" dirty="0" err="1"/>
              <a:t>than</a:t>
            </a:r>
            <a:r>
              <a:rPr lang="tr-TR" dirty="0"/>
              <a:t> </a:t>
            </a:r>
            <a:r>
              <a:rPr lang="tr-TR" dirty="0" err="1"/>
              <a:t>the</a:t>
            </a:r>
            <a:r>
              <a:rPr lang="tr-TR" dirty="0"/>
              <a:t> </a:t>
            </a:r>
            <a:r>
              <a:rPr lang="tr-TR" dirty="0" err="1"/>
              <a:t>default</a:t>
            </a:r>
            <a:r>
              <a:rPr lang="tr-TR" dirty="0"/>
              <a:t> format—</a:t>
            </a:r>
            <a:r>
              <a:rPr lang="tr-TR" dirty="0" err="1"/>
              <a:t>for</a:t>
            </a:r>
            <a:r>
              <a:rPr lang="tr-TR" dirty="0"/>
              <a:t> </a:t>
            </a:r>
            <a:r>
              <a:rPr lang="tr-TR" dirty="0" err="1"/>
              <a:t>example</a:t>
            </a:r>
            <a:r>
              <a:rPr lang="tr-TR" dirty="0"/>
              <a:t>, </a:t>
            </a:r>
            <a:r>
              <a:rPr lang="tr-TR" dirty="0" err="1"/>
              <a:t>another</a:t>
            </a:r>
            <a:r>
              <a:rPr lang="tr-TR" dirty="0"/>
              <a:t> </a:t>
            </a:r>
            <a:r>
              <a:rPr lang="tr-TR" dirty="0" err="1"/>
              <a:t>century</a:t>
            </a:r>
            <a:r>
              <a:rPr lang="tr-TR" dirty="0"/>
              <a:t> </a:t>
            </a:r>
            <a:r>
              <a:rPr lang="tr-TR" dirty="0" err="1"/>
              <a:t>and</a:t>
            </a:r>
            <a:r>
              <a:rPr lang="tr-TR" dirty="0"/>
              <a:t>/</a:t>
            </a:r>
            <a:r>
              <a:rPr lang="tr-TR" dirty="0" err="1"/>
              <a:t>or</a:t>
            </a:r>
            <a:r>
              <a:rPr lang="tr-TR" dirty="0"/>
              <a:t> a  </a:t>
            </a:r>
            <a:r>
              <a:rPr lang="tr-TR" dirty="0" err="1"/>
              <a:t>specific</a:t>
            </a:r>
            <a:r>
              <a:rPr lang="tr-TR" dirty="0"/>
              <a:t> time—</a:t>
            </a:r>
            <a:r>
              <a:rPr lang="tr-TR" dirty="0" err="1"/>
              <a:t>you</a:t>
            </a:r>
            <a:r>
              <a:rPr lang="tr-TR" dirty="0"/>
              <a:t> </a:t>
            </a:r>
            <a:r>
              <a:rPr lang="tr-TR" dirty="0" err="1"/>
              <a:t>must</a:t>
            </a:r>
            <a:r>
              <a:rPr lang="tr-TR" dirty="0"/>
              <a:t> </a:t>
            </a:r>
            <a:r>
              <a:rPr lang="tr-TR" dirty="0" err="1"/>
              <a:t>use</a:t>
            </a:r>
            <a:r>
              <a:rPr lang="tr-TR" dirty="0"/>
              <a:t> </a:t>
            </a:r>
            <a:r>
              <a:rPr lang="tr-TR" dirty="0" err="1"/>
              <a:t>the</a:t>
            </a:r>
            <a:r>
              <a:rPr lang="tr-TR" dirty="0"/>
              <a:t> </a:t>
            </a:r>
            <a:r>
              <a:rPr lang="tr-TR" dirty="0">
                <a:solidFill>
                  <a:srgbClr val="FC0128"/>
                </a:solidFill>
              </a:rPr>
              <a:t>TO_DATE </a:t>
            </a:r>
            <a:r>
              <a:rPr lang="tr-TR" dirty="0" err="1">
                <a:solidFill>
                  <a:srgbClr val="FC0128"/>
                </a:solidFill>
              </a:rPr>
              <a:t>function</a:t>
            </a:r>
            <a:r>
              <a:rPr lang="tr-TR" dirty="0"/>
              <a:t>.</a:t>
            </a:r>
          </a:p>
          <a:p>
            <a:pPr lvl="1" defTabSz="358775">
              <a:tabLst>
                <a:tab pos="431800" algn="l"/>
              </a:tabLst>
            </a:pPr>
            <a:r>
              <a:rPr lang="tr-TR" dirty="0" err="1"/>
              <a:t>The</a:t>
            </a:r>
            <a:r>
              <a:rPr lang="tr-TR" dirty="0"/>
              <a:t> </a:t>
            </a:r>
            <a:r>
              <a:rPr lang="tr-TR" dirty="0" err="1"/>
              <a:t>example</a:t>
            </a:r>
            <a:r>
              <a:rPr lang="tr-TR" dirty="0"/>
              <a:t> on </a:t>
            </a:r>
            <a:r>
              <a:rPr lang="tr-TR" dirty="0" err="1"/>
              <a:t>the</a:t>
            </a:r>
            <a:r>
              <a:rPr lang="tr-TR" dirty="0"/>
              <a:t> </a:t>
            </a:r>
            <a:r>
              <a:rPr lang="tr-TR" dirty="0" err="1"/>
              <a:t>slide</a:t>
            </a:r>
            <a:r>
              <a:rPr lang="tr-TR" dirty="0"/>
              <a:t> </a:t>
            </a:r>
            <a:r>
              <a:rPr lang="tr-TR" dirty="0" err="1"/>
              <a:t>records</a:t>
            </a:r>
            <a:r>
              <a:rPr lang="tr-TR" dirty="0"/>
              <a:t> </a:t>
            </a:r>
            <a:r>
              <a:rPr lang="tr-TR" dirty="0" err="1"/>
              <a:t>information</a:t>
            </a:r>
            <a:r>
              <a:rPr lang="tr-TR" dirty="0"/>
              <a:t> </a:t>
            </a:r>
            <a:r>
              <a:rPr lang="tr-TR" dirty="0" err="1"/>
              <a:t>for</a:t>
            </a:r>
            <a:r>
              <a:rPr lang="tr-TR" dirty="0"/>
              <a:t> </a:t>
            </a:r>
            <a:r>
              <a:rPr lang="tr-TR" dirty="0" err="1"/>
              <a:t>employee</a:t>
            </a:r>
            <a:r>
              <a:rPr lang="tr-TR" dirty="0"/>
              <a:t> </a:t>
            </a:r>
            <a:r>
              <a:rPr lang="tr-TR" dirty="0" err="1"/>
              <a:t>Aromano</a:t>
            </a:r>
            <a:r>
              <a:rPr lang="tr-TR" dirty="0"/>
              <a:t> in </a:t>
            </a:r>
            <a:r>
              <a:rPr lang="tr-TR" dirty="0" err="1"/>
              <a:t>the</a:t>
            </a:r>
            <a:r>
              <a:rPr lang="tr-TR" dirty="0"/>
              <a:t> EMP </a:t>
            </a:r>
            <a:r>
              <a:rPr lang="tr-TR" dirty="0" err="1"/>
              <a:t>table</a:t>
            </a:r>
            <a:r>
              <a:rPr lang="tr-TR" dirty="0"/>
              <a:t>. </a:t>
            </a:r>
            <a:r>
              <a:rPr lang="tr-TR" dirty="0" err="1"/>
              <a:t>It</a:t>
            </a:r>
            <a:r>
              <a:rPr lang="tr-TR" dirty="0"/>
              <a:t> </a:t>
            </a:r>
            <a:r>
              <a:rPr lang="tr-TR" dirty="0" err="1"/>
              <a:t>sets</a:t>
            </a:r>
            <a:r>
              <a:rPr lang="tr-TR" dirty="0"/>
              <a:t> </a:t>
            </a:r>
            <a:r>
              <a:rPr lang="tr-TR" dirty="0" err="1"/>
              <a:t>the</a:t>
            </a:r>
            <a:r>
              <a:rPr lang="tr-TR" dirty="0"/>
              <a:t> HIREDATE </a:t>
            </a:r>
            <a:r>
              <a:rPr lang="tr-TR" dirty="0" err="1"/>
              <a:t>column</a:t>
            </a:r>
            <a:r>
              <a:rPr lang="tr-TR" dirty="0"/>
              <a:t> </a:t>
            </a:r>
            <a:r>
              <a:rPr lang="tr-TR" dirty="0" err="1"/>
              <a:t>to</a:t>
            </a:r>
            <a:r>
              <a:rPr lang="tr-TR" dirty="0"/>
              <a:t> be </a:t>
            </a:r>
            <a:r>
              <a:rPr lang="tr-TR" dirty="0" err="1"/>
              <a:t>February</a:t>
            </a:r>
            <a:r>
              <a:rPr lang="tr-TR" dirty="0"/>
              <a:t> 3, 1997.</a:t>
            </a:r>
          </a:p>
          <a:p>
            <a:pPr lvl="1" defTabSz="358775">
              <a:tabLst>
                <a:tab pos="431800" algn="l"/>
              </a:tabLst>
            </a:pPr>
            <a:r>
              <a:rPr lang="tr-TR" dirty="0" err="1"/>
              <a:t>If</a:t>
            </a:r>
            <a:r>
              <a:rPr lang="tr-TR" dirty="0"/>
              <a:t> </a:t>
            </a:r>
            <a:r>
              <a:rPr lang="tr-TR" dirty="0" err="1"/>
              <a:t>the</a:t>
            </a:r>
            <a:r>
              <a:rPr lang="tr-TR" dirty="0"/>
              <a:t> RR format is set, </a:t>
            </a:r>
            <a:r>
              <a:rPr lang="tr-TR" dirty="0" err="1"/>
              <a:t>the</a:t>
            </a:r>
            <a:r>
              <a:rPr lang="tr-TR" dirty="0"/>
              <a:t> </a:t>
            </a:r>
            <a:r>
              <a:rPr lang="tr-TR" dirty="0" err="1"/>
              <a:t>century</a:t>
            </a:r>
            <a:r>
              <a:rPr lang="tr-TR" dirty="0"/>
              <a:t> </a:t>
            </a:r>
            <a:r>
              <a:rPr lang="tr-TR" dirty="0" err="1"/>
              <a:t>may</a:t>
            </a:r>
            <a:r>
              <a:rPr lang="tr-TR" dirty="0"/>
              <a:t> not be </a:t>
            </a:r>
            <a:r>
              <a:rPr lang="tr-TR" dirty="0" err="1"/>
              <a:t>the</a:t>
            </a:r>
            <a:r>
              <a:rPr lang="tr-TR" dirty="0"/>
              <a:t> </a:t>
            </a:r>
            <a:r>
              <a:rPr lang="tr-TR" dirty="0" err="1"/>
              <a:t>current</a:t>
            </a:r>
            <a:r>
              <a:rPr lang="tr-TR" dirty="0"/>
              <a:t> </a:t>
            </a:r>
            <a:r>
              <a:rPr lang="tr-TR" err="1"/>
              <a:t>one</a:t>
            </a:r>
            <a:r>
              <a:rPr lang="tr-TR"/>
              <a:t>.</a:t>
            </a:r>
          </a:p>
          <a:p>
            <a:pPr lvl="1" defTabSz="358775">
              <a:tabLst>
                <a:tab pos="431800" algn="l"/>
              </a:tabLst>
            </a:pPr>
            <a:endParaRPr lang="tr-TR"/>
          </a:p>
          <a:p>
            <a:pPr lvl="1" defTabSz="358775">
              <a:tabLst>
                <a:tab pos="431800" algn="l"/>
              </a:tabLst>
            </a:pPr>
            <a:r>
              <a:rPr lang="en-US"/>
              <a:t>INSERT INTO emp</a:t>
            </a:r>
          </a:p>
          <a:p>
            <a:pPr lvl="1" defTabSz="358775">
              <a:tabLst>
                <a:tab pos="431800" algn="l"/>
              </a:tabLst>
            </a:pPr>
            <a:r>
              <a:rPr lang="en-US"/>
              <a:t> VALUES      (0002,'AROMANO','SALESMAN',7782,</a:t>
            </a:r>
          </a:p>
          <a:p>
            <a:pPr lvl="1" defTabSz="358775">
              <a:tabLst>
                <a:tab pos="431800" algn="l"/>
              </a:tabLst>
            </a:pPr>
            <a:r>
              <a:rPr lang="en-US"/>
              <a:t> 	    TO_DATE('3 february 1997', 'DD MON YYYY'),</a:t>
            </a:r>
          </a:p>
          <a:p>
            <a:pPr lvl="1" defTabSz="358775">
              <a:tabLst>
                <a:tab pos="431800" algn="l"/>
              </a:tabLst>
            </a:pPr>
            <a:r>
              <a:rPr lang="en-US"/>
              <a:t>  	    1300, NULL, 10);</a:t>
            </a:r>
            <a:endParaRPr lang="tr-TR" dirty="0"/>
          </a:p>
          <a:p>
            <a:pPr defTabSz="358775">
              <a:tabLst>
                <a:tab pos="431800" algn="l"/>
              </a:tabLst>
            </a:pPr>
            <a:endParaRPr lang="tr-TR" b="1" dirty="0"/>
          </a:p>
        </p:txBody>
      </p:sp>
      <p:sp>
        <p:nvSpPr>
          <p:cNvPr id="290822" name="Rectangle 5"/>
          <p:cNvSpPr>
            <a:spLocks noGrp="1" noRot="1" noChangeAspect="1" noChangeArrowheads="1" noTextEdit="1"/>
          </p:cNvSpPr>
          <p:nvPr>
            <p:ph type="sldImg"/>
          </p:nvPr>
        </p:nvSpPr>
        <p:spPr>
          <a:xfrm>
            <a:off x="2343150" y="127000"/>
            <a:ext cx="4451350" cy="3338513"/>
          </a:xfrm>
          <a:ln w="12700" cap="flat">
            <a:solidFill>
              <a:schemeClr val="tx1"/>
            </a:solidFill>
          </a:ln>
        </p:spPr>
      </p:sp>
    </p:spTree>
    <p:extLst>
      <p:ext uri="{BB962C8B-B14F-4D97-AF65-F5344CB8AC3E}">
        <p14:creationId xmlns:p14="http://schemas.microsoft.com/office/powerpoint/2010/main" val="7711883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p>
            <a:fld id="{18DBA69B-8C20-4DE3-899F-5E08AC3ECE19}" type="slidenum">
              <a:rPr lang="tr-TR">
                <a:solidFill>
                  <a:prstClr val="black"/>
                </a:solidFill>
              </a:rPr>
              <a:pPr/>
              <a:t>128</a:t>
            </a:fld>
            <a:endParaRPr lang="tr-TR">
              <a:solidFill>
                <a:prstClr val="black"/>
              </a:solidFill>
            </a:endParaRPr>
          </a:p>
        </p:txBody>
      </p:sp>
      <p:sp>
        <p:nvSpPr>
          <p:cNvPr id="292867"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292868" name="Rectangle 3"/>
          <p:cNvSpPr>
            <a:spLocks noGrp="1" noChangeArrowheads="1"/>
          </p:cNvSpPr>
          <p:nvPr>
            <p:ph type="body" idx="1"/>
          </p:nvPr>
        </p:nvSpPr>
        <p:spPr>
          <a:xfrm>
            <a:off x="550333" y="3580210"/>
            <a:ext cx="8255000" cy="2905125"/>
          </a:xfrm>
          <a:noFill/>
          <a:ln/>
        </p:spPr>
        <p:txBody>
          <a:bodyPr lIns="89202" tIns="43008" rIns="89202" bIns="43008"/>
          <a:lstStyle/>
          <a:p>
            <a:r>
              <a:rPr lang="tr-TR" dirty="0" err="1"/>
              <a:t>Copying</a:t>
            </a:r>
            <a:r>
              <a:rPr lang="tr-TR" dirty="0"/>
              <a:t> </a:t>
            </a:r>
            <a:r>
              <a:rPr lang="tr-TR" dirty="0" err="1"/>
              <a:t>Rows</a:t>
            </a:r>
            <a:r>
              <a:rPr lang="tr-TR" dirty="0"/>
              <a:t> </a:t>
            </a:r>
            <a:r>
              <a:rPr lang="tr-TR" dirty="0" err="1"/>
              <a:t>from</a:t>
            </a:r>
            <a:r>
              <a:rPr lang="tr-TR" dirty="0"/>
              <a:t> </a:t>
            </a:r>
            <a:r>
              <a:rPr lang="tr-TR" dirty="0" err="1"/>
              <a:t>Another</a:t>
            </a:r>
            <a:r>
              <a:rPr lang="tr-TR" dirty="0"/>
              <a:t> </a:t>
            </a:r>
            <a:r>
              <a:rPr lang="tr-TR" dirty="0" err="1"/>
              <a:t>Table</a:t>
            </a:r>
            <a:r>
              <a:rPr lang="tr-TR" dirty="0"/>
              <a:t> </a:t>
            </a:r>
          </a:p>
          <a:p>
            <a:pPr lvl="1"/>
            <a:r>
              <a:rPr lang="tr-TR" dirty="0" err="1"/>
              <a:t>You</a:t>
            </a:r>
            <a:r>
              <a:rPr lang="tr-TR" dirty="0"/>
              <a:t> can </a:t>
            </a:r>
            <a:r>
              <a:rPr lang="tr-TR" dirty="0" err="1"/>
              <a:t>use</a:t>
            </a:r>
            <a:r>
              <a:rPr lang="tr-TR" dirty="0"/>
              <a:t> </a:t>
            </a:r>
            <a:r>
              <a:rPr lang="tr-TR" dirty="0" err="1"/>
              <a:t>the</a:t>
            </a:r>
            <a:r>
              <a:rPr lang="tr-TR" dirty="0"/>
              <a:t> INSERT </a:t>
            </a:r>
            <a:r>
              <a:rPr lang="tr-TR" dirty="0" err="1"/>
              <a:t>statement</a:t>
            </a:r>
            <a:r>
              <a:rPr lang="tr-TR" dirty="0"/>
              <a:t> </a:t>
            </a:r>
            <a:r>
              <a:rPr lang="tr-TR" dirty="0" err="1"/>
              <a:t>to</a:t>
            </a:r>
            <a:r>
              <a:rPr lang="tr-TR" dirty="0"/>
              <a:t> </a:t>
            </a:r>
            <a:r>
              <a:rPr lang="tr-TR" dirty="0" err="1"/>
              <a:t>add</a:t>
            </a:r>
            <a:r>
              <a:rPr lang="tr-TR" dirty="0"/>
              <a:t> </a:t>
            </a:r>
            <a:r>
              <a:rPr lang="tr-TR" dirty="0" err="1"/>
              <a:t>rows</a:t>
            </a:r>
            <a:r>
              <a:rPr lang="tr-TR" dirty="0"/>
              <a:t> </a:t>
            </a:r>
            <a:r>
              <a:rPr lang="tr-TR" dirty="0" err="1"/>
              <a:t>to</a:t>
            </a:r>
            <a:r>
              <a:rPr lang="tr-TR" dirty="0"/>
              <a:t> a </a:t>
            </a:r>
            <a:r>
              <a:rPr lang="tr-TR" dirty="0" err="1"/>
              <a:t>table</a:t>
            </a:r>
            <a:r>
              <a:rPr lang="tr-TR" dirty="0"/>
              <a:t> </a:t>
            </a:r>
            <a:r>
              <a:rPr lang="tr-TR" dirty="0" err="1"/>
              <a:t>where</a:t>
            </a:r>
            <a:r>
              <a:rPr lang="tr-TR" dirty="0"/>
              <a:t> </a:t>
            </a:r>
            <a:r>
              <a:rPr lang="tr-TR" dirty="0" err="1"/>
              <a:t>the</a:t>
            </a:r>
            <a:r>
              <a:rPr lang="tr-TR" dirty="0"/>
              <a:t> </a:t>
            </a:r>
            <a:r>
              <a:rPr lang="tr-TR" dirty="0" err="1"/>
              <a:t>values</a:t>
            </a:r>
            <a:r>
              <a:rPr lang="tr-TR" dirty="0"/>
              <a:t> </a:t>
            </a:r>
            <a:r>
              <a:rPr lang="tr-TR" dirty="0" err="1"/>
              <a:t>are</a:t>
            </a:r>
            <a:r>
              <a:rPr lang="tr-TR" dirty="0"/>
              <a:t> </a:t>
            </a:r>
            <a:r>
              <a:rPr lang="tr-TR" dirty="0" err="1"/>
              <a:t>derived</a:t>
            </a:r>
            <a:r>
              <a:rPr lang="tr-TR" dirty="0"/>
              <a:t> </a:t>
            </a:r>
            <a:r>
              <a:rPr lang="tr-TR" dirty="0" err="1"/>
              <a:t>from</a:t>
            </a:r>
            <a:r>
              <a:rPr lang="tr-TR" dirty="0"/>
              <a:t> </a:t>
            </a:r>
            <a:r>
              <a:rPr lang="tr-TR" dirty="0" err="1"/>
              <a:t>existing</a:t>
            </a:r>
            <a:r>
              <a:rPr lang="tr-TR" dirty="0"/>
              <a:t> </a:t>
            </a:r>
            <a:r>
              <a:rPr lang="tr-TR" dirty="0" err="1"/>
              <a:t>tables</a:t>
            </a:r>
            <a:r>
              <a:rPr lang="tr-TR" dirty="0"/>
              <a:t>. </a:t>
            </a:r>
            <a:r>
              <a:rPr lang="tr-TR" dirty="0" err="1"/>
              <a:t>In</a:t>
            </a:r>
            <a:r>
              <a:rPr lang="tr-TR" dirty="0"/>
              <a:t> </a:t>
            </a:r>
            <a:r>
              <a:rPr lang="tr-TR" dirty="0" err="1"/>
              <a:t>place</a:t>
            </a:r>
            <a:r>
              <a:rPr lang="tr-TR" dirty="0"/>
              <a:t> of </a:t>
            </a:r>
            <a:r>
              <a:rPr lang="tr-TR" dirty="0" err="1"/>
              <a:t>the</a:t>
            </a:r>
            <a:r>
              <a:rPr lang="tr-TR" dirty="0"/>
              <a:t> VALUES </a:t>
            </a:r>
            <a:r>
              <a:rPr lang="tr-TR" dirty="0" err="1"/>
              <a:t>clause</a:t>
            </a:r>
            <a:r>
              <a:rPr lang="tr-TR" dirty="0"/>
              <a:t>, </a:t>
            </a:r>
            <a:r>
              <a:rPr lang="tr-TR" dirty="0" err="1"/>
              <a:t>you</a:t>
            </a:r>
            <a:r>
              <a:rPr lang="tr-TR" dirty="0"/>
              <a:t> </a:t>
            </a:r>
            <a:r>
              <a:rPr lang="tr-TR" dirty="0" err="1"/>
              <a:t>use</a:t>
            </a:r>
            <a:r>
              <a:rPr lang="tr-TR" dirty="0"/>
              <a:t> a </a:t>
            </a:r>
            <a:r>
              <a:rPr lang="tr-TR" dirty="0" err="1"/>
              <a:t>subquery</a:t>
            </a:r>
            <a:r>
              <a:rPr lang="tr-TR" dirty="0"/>
              <a:t>. </a:t>
            </a:r>
          </a:p>
          <a:p>
            <a:pPr lvl="1"/>
            <a:r>
              <a:rPr lang="tr-TR" b="1" dirty="0" err="1"/>
              <a:t>Syntax</a:t>
            </a:r>
            <a:endParaRPr lang="tr-TR" dirty="0"/>
          </a:p>
          <a:p>
            <a:pPr algn="just">
              <a:lnSpc>
                <a:spcPct val="70000"/>
              </a:lnSpc>
              <a:spcBef>
                <a:spcPct val="0"/>
              </a:spcBef>
            </a:pPr>
            <a:r>
              <a:rPr lang="tr-TR" b="1" dirty="0">
                <a:latin typeface="Times" charset="0"/>
              </a:rPr>
              <a:t>     </a:t>
            </a:r>
          </a:p>
          <a:p>
            <a:pPr algn="just">
              <a:spcBef>
                <a:spcPct val="0"/>
              </a:spcBef>
            </a:pPr>
            <a:r>
              <a:rPr lang="tr-TR" b="1" dirty="0">
                <a:latin typeface="Courier New" pitchFamily="49" charset="0"/>
              </a:rPr>
              <a:t>   INSERT INTO </a:t>
            </a:r>
            <a:r>
              <a:rPr lang="tr-TR" b="1" i="1" dirty="0" err="1">
                <a:latin typeface="Courier New" pitchFamily="49" charset="0"/>
              </a:rPr>
              <a:t>table</a:t>
            </a:r>
            <a:r>
              <a:rPr lang="tr-TR" b="1" dirty="0">
                <a:latin typeface="Courier New" pitchFamily="49" charset="0"/>
              </a:rPr>
              <a:t> [ </a:t>
            </a:r>
            <a:r>
              <a:rPr lang="tr-TR" b="1" i="1" dirty="0" err="1">
                <a:latin typeface="Courier New" pitchFamily="49" charset="0"/>
              </a:rPr>
              <a:t>column</a:t>
            </a:r>
            <a:r>
              <a:rPr lang="tr-TR" b="1" dirty="0">
                <a:latin typeface="Courier New" pitchFamily="49" charset="0"/>
              </a:rPr>
              <a:t> (, </a:t>
            </a:r>
            <a:r>
              <a:rPr lang="tr-TR" b="1" i="1" dirty="0" err="1">
                <a:latin typeface="Courier New" pitchFamily="49" charset="0"/>
              </a:rPr>
              <a:t>column</a:t>
            </a:r>
            <a:r>
              <a:rPr lang="tr-TR" b="1" dirty="0">
                <a:latin typeface="Courier New" pitchFamily="49" charset="0"/>
              </a:rPr>
              <a:t>) ]</a:t>
            </a:r>
          </a:p>
          <a:p>
            <a:pPr algn="just">
              <a:spcBef>
                <a:spcPct val="0"/>
              </a:spcBef>
            </a:pPr>
            <a:r>
              <a:rPr lang="tr-TR" b="1" dirty="0">
                <a:latin typeface="Courier New" pitchFamily="49" charset="0"/>
              </a:rPr>
              <a:t>   			</a:t>
            </a:r>
            <a:r>
              <a:rPr lang="tr-TR" b="1" i="1" dirty="0" err="1">
                <a:latin typeface="Courier New" pitchFamily="49" charset="0"/>
              </a:rPr>
              <a:t>subquery</a:t>
            </a:r>
            <a:r>
              <a:rPr lang="tr-TR" b="1" dirty="0">
                <a:latin typeface="Courier New" pitchFamily="49" charset="0"/>
              </a:rPr>
              <a:t>;</a:t>
            </a:r>
          </a:p>
          <a:p>
            <a:pPr algn="just">
              <a:lnSpc>
                <a:spcPct val="112000"/>
              </a:lnSpc>
              <a:spcBef>
                <a:spcPct val="0"/>
              </a:spcBef>
            </a:pPr>
            <a:endParaRPr lang="tr-TR" b="1" dirty="0">
              <a:latin typeface="Times" charset="0"/>
            </a:endParaRPr>
          </a:p>
          <a:p>
            <a:pPr lvl="1"/>
            <a:r>
              <a:rPr lang="tr-TR" b="1" dirty="0" err="1"/>
              <a:t>where</a:t>
            </a:r>
            <a:r>
              <a:rPr lang="tr-TR" b="1" dirty="0"/>
              <a:t>:</a:t>
            </a:r>
            <a:r>
              <a:rPr lang="tr-TR" dirty="0"/>
              <a:t>	</a:t>
            </a:r>
            <a:r>
              <a:rPr lang="tr-TR" i="1" dirty="0" err="1"/>
              <a:t>table</a:t>
            </a:r>
            <a:r>
              <a:rPr lang="tr-TR" i="1" dirty="0"/>
              <a:t>		</a:t>
            </a:r>
            <a:r>
              <a:rPr lang="tr-TR" dirty="0"/>
              <a:t>	is </a:t>
            </a:r>
            <a:r>
              <a:rPr lang="tr-TR" dirty="0" err="1"/>
              <a:t>the</a:t>
            </a:r>
            <a:r>
              <a:rPr lang="tr-TR" dirty="0"/>
              <a:t> </a:t>
            </a:r>
            <a:r>
              <a:rPr lang="tr-TR" dirty="0" err="1"/>
              <a:t>table</a:t>
            </a:r>
            <a:r>
              <a:rPr lang="tr-TR" dirty="0"/>
              <a:t> name</a:t>
            </a:r>
          </a:p>
          <a:p>
            <a:pPr lvl="1"/>
            <a:r>
              <a:rPr lang="tr-TR" dirty="0"/>
              <a:t>		</a:t>
            </a:r>
            <a:r>
              <a:rPr lang="tr-TR" i="1" dirty="0" err="1"/>
              <a:t>column</a:t>
            </a:r>
            <a:r>
              <a:rPr lang="tr-TR" i="1" dirty="0"/>
              <a:t>		</a:t>
            </a:r>
            <a:r>
              <a:rPr lang="tr-TR" dirty="0"/>
              <a:t>is </a:t>
            </a:r>
            <a:r>
              <a:rPr lang="tr-TR" dirty="0" err="1"/>
              <a:t>the</a:t>
            </a:r>
            <a:r>
              <a:rPr lang="tr-TR" dirty="0"/>
              <a:t> name of </a:t>
            </a:r>
            <a:r>
              <a:rPr lang="tr-TR" dirty="0" err="1"/>
              <a:t>the</a:t>
            </a:r>
            <a:r>
              <a:rPr lang="tr-TR" dirty="0"/>
              <a:t> </a:t>
            </a:r>
            <a:r>
              <a:rPr lang="tr-TR" dirty="0" err="1"/>
              <a:t>column</a:t>
            </a:r>
            <a:r>
              <a:rPr lang="tr-TR" dirty="0"/>
              <a:t> in </a:t>
            </a:r>
            <a:r>
              <a:rPr lang="tr-TR" dirty="0" err="1"/>
              <a:t>the</a:t>
            </a:r>
            <a:r>
              <a:rPr lang="tr-TR" dirty="0"/>
              <a:t> </a:t>
            </a:r>
            <a:r>
              <a:rPr lang="tr-TR" dirty="0" err="1"/>
              <a:t>table</a:t>
            </a:r>
            <a:r>
              <a:rPr lang="tr-TR" dirty="0"/>
              <a:t> </a:t>
            </a:r>
            <a:r>
              <a:rPr lang="tr-TR" dirty="0" err="1"/>
              <a:t>to</a:t>
            </a:r>
            <a:r>
              <a:rPr lang="tr-TR" dirty="0"/>
              <a:t> </a:t>
            </a:r>
            <a:r>
              <a:rPr lang="tr-TR" dirty="0" err="1"/>
              <a:t>populate</a:t>
            </a:r>
            <a:endParaRPr lang="tr-TR" dirty="0"/>
          </a:p>
          <a:p>
            <a:pPr lvl="1"/>
            <a:r>
              <a:rPr lang="tr-TR" dirty="0"/>
              <a:t>		</a:t>
            </a:r>
            <a:r>
              <a:rPr lang="tr-TR" i="1" dirty="0" err="1"/>
              <a:t>subquery</a:t>
            </a:r>
            <a:r>
              <a:rPr lang="tr-TR" dirty="0"/>
              <a:t>		is </a:t>
            </a:r>
            <a:r>
              <a:rPr lang="tr-TR" dirty="0" err="1"/>
              <a:t>the</a:t>
            </a:r>
            <a:r>
              <a:rPr lang="tr-TR" dirty="0"/>
              <a:t> </a:t>
            </a:r>
            <a:r>
              <a:rPr lang="tr-TR" dirty="0" err="1"/>
              <a:t>subquery</a:t>
            </a:r>
            <a:r>
              <a:rPr lang="tr-TR" dirty="0"/>
              <a:t> </a:t>
            </a:r>
            <a:r>
              <a:rPr lang="tr-TR" dirty="0" err="1"/>
              <a:t>that</a:t>
            </a:r>
            <a:r>
              <a:rPr lang="tr-TR" dirty="0"/>
              <a:t> </a:t>
            </a:r>
            <a:r>
              <a:rPr lang="tr-TR" dirty="0" err="1"/>
              <a:t>returns</a:t>
            </a:r>
            <a:r>
              <a:rPr lang="tr-TR" dirty="0"/>
              <a:t> </a:t>
            </a:r>
            <a:r>
              <a:rPr lang="tr-TR" dirty="0" err="1"/>
              <a:t>rows</a:t>
            </a:r>
            <a:r>
              <a:rPr lang="tr-TR" dirty="0"/>
              <a:t> </a:t>
            </a:r>
            <a:r>
              <a:rPr lang="tr-TR" dirty="0" err="1"/>
              <a:t>into</a:t>
            </a:r>
            <a:r>
              <a:rPr lang="tr-TR" dirty="0"/>
              <a:t> </a:t>
            </a:r>
            <a:r>
              <a:rPr lang="tr-TR" dirty="0" err="1"/>
              <a:t>the</a:t>
            </a:r>
            <a:r>
              <a:rPr lang="tr-TR" dirty="0"/>
              <a:t> </a:t>
            </a:r>
            <a:r>
              <a:rPr lang="tr-TR" dirty="0" err="1"/>
              <a:t>table</a:t>
            </a:r>
            <a:endParaRPr lang="tr-TR" dirty="0"/>
          </a:p>
          <a:p>
            <a:pPr lvl="1"/>
            <a:r>
              <a:rPr lang="tr-TR" dirty="0" err="1"/>
              <a:t>For</a:t>
            </a:r>
            <a:r>
              <a:rPr lang="tr-TR" dirty="0"/>
              <a:t> </a:t>
            </a:r>
            <a:r>
              <a:rPr lang="tr-TR" dirty="0" err="1"/>
              <a:t>more</a:t>
            </a:r>
            <a:r>
              <a:rPr lang="tr-TR" dirty="0"/>
              <a:t> </a:t>
            </a:r>
            <a:r>
              <a:rPr lang="tr-TR" dirty="0" err="1"/>
              <a:t>information</a:t>
            </a:r>
            <a:r>
              <a:rPr lang="tr-TR" dirty="0"/>
              <a:t>, </a:t>
            </a:r>
            <a:r>
              <a:rPr lang="tr-TR" dirty="0" err="1"/>
              <a:t>see</a:t>
            </a:r>
            <a:r>
              <a:rPr lang="tr-TR" dirty="0"/>
              <a:t> </a:t>
            </a:r>
            <a:r>
              <a:rPr lang="tr-TR" i="1" dirty="0" err="1"/>
              <a:t>Oracle</a:t>
            </a:r>
            <a:r>
              <a:rPr lang="tr-TR" i="1" dirty="0"/>
              <a:t> Server SQL Reference</a:t>
            </a:r>
            <a:r>
              <a:rPr lang="tr-TR" dirty="0"/>
              <a:t>, </a:t>
            </a:r>
            <a:r>
              <a:rPr lang="tr-TR" dirty="0" err="1"/>
              <a:t>Release</a:t>
            </a:r>
            <a:r>
              <a:rPr lang="tr-TR" dirty="0"/>
              <a:t> 8, “SELECT,” </a:t>
            </a:r>
            <a:r>
              <a:rPr lang="tr-TR" dirty="0" err="1"/>
              <a:t>Subqueries</a:t>
            </a:r>
            <a:r>
              <a:rPr lang="tr-TR" dirty="0"/>
              <a:t> </a:t>
            </a:r>
            <a:r>
              <a:rPr lang="tr-TR" dirty="0" err="1"/>
              <a:t>section</a:t>
            </a:r>
            <a:r>
              <a:rPr lang="tr-TR" dirty="0"/>
              <a:t>.</a:t>
            </a:r>
          </a:p>
          <a:p>
            <a:pPr lvl="1">
              <a:spcBef>
                <a:spcPct val="65000"/>
              </a:spcBef>
            </a:pPr>
            <a:r>
              <a:rPr lang="tr-TR" dirty="0" err="1"/>
              <a:t>The</a:t>
            </a:r>
            <a:r>
              <a:rPr lang="tr-TR" dirty="0"/>
              <a:t> </a:t>
            </a:r>
            <a:r>
              <a:rPr lang="tr-TR" dirty="0" err="1"/>
              <a:t>number</a:t>
            </a:r>
            <a:r>
              <a:rPr lang="tr-TR" dirty="0"/>
              <a:t> of </a:t>
            </a:r>
            <a:r>
              <a:rPr lang="tr-TR" dirty="0" err="1"/>
              <a:t>columns</a:t>
            </a:r>
            <a:r>
              <a:rPr lang="tr-TR" dirty="0"/>
              <a:t> </a:t>
            </a:r>
            <a:r>
              <a:rPr lang="tr-TR" dirty="0" err="1"/>
              <a:t>and</a:t>
            </a:r>
            <a:r>
              <a:rPr lang="tr-TR" dirty="0"/>
              <a:t> </a:t>
            </a:r>
            <a:r>
              <a:rPr lang="tr-TR" dirty="0" err="1"/>
              <a:t>their</a:t>
            </a:r>
            <a:r>
              <a:rPr lang="tr-TR" dirty="0"/>
              <a:t> </a:t>
            </a:r>
            <a:r>
              <a:rPr lang="tr-TR" dirty="0" err="1"/>
              <a:t>datatypes</a:t>
            </a:r>
            <a:r>
              <a:rPr lang="tr-TR" dirty="0"/>
              <a:t> in </a:t>
            </a:r>
            <a:r>
              <a:rPr lang="tr-TR" dirty="0" err="1"/>
              <a:t>the</a:t>
            </a:r>
            <a:r>
              <a:rPr lang="tr-TR" dirty="0"/>
              <a:t> </a:t>
            </a:r>
            <a:r>
              <a:rPr lang="tr-TR" dirty="0" err="1"/>
              <a:t>column</a:t>
            </a:r>
            <a:r>
              <a:rPr lang="tr-TR" dirty="0"/>
              <a:t> </a:t>
            </a:r>
            <a:r>
              <a:rPr lang="tr-TR" dirty="0" err="1"/>
              <a:t>list</a:t>
            </a:r>
            <a:r>
              <a:rPr lang="tr-TR" dirty="0"/>
              <a:t> of </a:t>
            </a:r>
            <a:r>
              <a:rPr lang="tr-TR" dirty="0" err="1"/>
              <a:t>the</a:t>
            </a:r>
            <a:r>
              <a:rPr lang="tr-TR" dirty="0"/>
              <a:t> INSERT </a:t>
            </a:r>
            <a:r>
              <a:rPr lang="tr-TR" dirty="0" err="1"/>
              <a:t>clause</a:t>
            </a:r>
            <a:r>
              <a:rPr lang="tr-TR" dirty="0"/>
              <a:t> </a:t>
            </a:r>
            <a:r>
              <a:rPr lang="tr-TR" dirty="0" err="1"/>
              <a:t>must</a:t>
            </a:r>
            <a:r>
              <a:rPr lang="tr-TR" dirty="0"/>
              <a:t> </a:t>
            </a:r>
            <a:r>
              <a:rPr lang="tr-TR" dirty="0" err="1"/>
              <a:t>match</a:t>
            </a:r>
            <a:r>
              <a:rPr lang="tr-TR" dirty="0"/>
              <a:t> </a:t>
            </a:r>
            <a:r>
              <a:rPr lang="tr-TR" dirty="0" err="1"/>
              <a:t>the</a:t>
            </a:r>
            <a:r>
              <a:rPr lang="tr-TR" dirty="0"/>
              <a:t> </a:t>
            </a:r>
            <a:r>
              <a:rPr lang="tr-TR" dirty="0" err="1"/>
              <a:t>number</a:t>
            </a:r>
            <a:r>
              <a:rPr lang="tr-TR" dirty="0"/>
              <a:t> of </a:t>
            </a:r>
            <a:r>
              <a:rPr lang="tr-TR" dirty="0" err="1"/>
              <a:t>values</a:t>
            </a:r>
            <a:r>
              <a:rPr lang="tr-TR" dirty="0"/>
              <a:t> </a:t>
            </a:r>
            <a:r>
              <a:rPr lang="tr-TR" dirty="0" err="1"/>
              <a:t>and</a:t>
            </a:r>
            <a:r>
              <a:rPr lang="tr-TR" dirty="0"/>
              <a:t> </a:t>
            </a:r>
            <a:r>
              <a:rPr lang="tr-TR" dirty="0" err="1"/>
              <a:t>their</a:t>
            </a:r>
            <a:r>
              <a:rPr lang="tr-TR" dirty="0"/>
              <a:t> </a:t>
            </a:r>
            <a:r>
              <a:rPr lang="tr-TR" dirty="0" err="1"/>
              <a:t>datatypes</a:t>
            </a:r>
            <a:r>
              <a:rPr lang="tr-TR" dirty="0"/>
              <a:t> in </a:t>
            </a:r>
            <a:r>
              <a:rPr lang="tr-TR" dirty="0" err="1"/>
              <a:t>the</a:t>
            </a:r>
            <a:r>
              <a:rPr lang="tr-TR" dirty="0"/>
              <a:t> </a:t>
            </a:r>
            <a:r>
              <a:rPr lang="tr-TR" dirty="0" err="1"/>
              <a:t>subquery</a:t>
            </a:r>
            <a:r>
              <a:rPr lang="tr-TR" dirty="0"/>
              <a:t>.</a:t>
            </a:r>
          </a:p>
          <a:p>
            <a:pPr lvl="1"/>
            <a:endParaRPr lang="tr-TR" dirty="0"/>
          </a:p>
          <a:p>
            <a:endParaRPr lang="tr-TR" dirty="0">
              <a:solidFill>
                <a:schemeClr val="accent2"/>
              </a:solidFill>
            </a:endParaRPr>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err="1">
                <a:solidFill>
                  <a:schemeClr val="accent2"/>
                </a:solidFill>
              </a:rPr>
              <a:t>Please</a:t>
            </a:r>
            <a:r>
              <a:rPr lang="tr-TR" dirty="0">
                <a:solidFill>
                  <a:schemeClr val="accent2"/>
                </a:solidFill>
              </a:rPr>
              <a:t> </a:t>
            </a:r>
            <a:r>
              <a:rPr lang="tr-TR" dirty="0" err="1">
                <a:solidFill>
                  <a:schemeClr val="accent2"/>
                </a:solidFill>
              </a:rPr>
              <a:t>run</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script</a:t>
            </a:r>
            <a:r>
              <a:rPr lang="tr-TR" dirty="0">
                <a:solidFill>
                  <a:schemeClr val="accent2"/>
                </a:solidFill>
              </a:rPr>
              <a:t> </a:t>
            </a:r>
            <a:r>
              <a:rPr lang="tr-TR" dirty="0">
                <a:solidFill>
                  <a:schemeClr val="accent2"/>
                </a:solidFill>
                <a:latin typeface="Courier New" pitchFamily="49" charset="0"/>
              </a:rPr>
              <a:t>lab9_12.sql</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create</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managers</a:t>
            </a:r>
            <a:r>
              <a:rPr lang="tr-TR" dirty="0">
                <a:solidFill>
                  <a:schemeClr val="accent2"/>
                </a:solidFill>
              </a:rPr>
              <a:t> </a:t>
            </a:r>
            <a:r>
              <a:rPr lang="tr-TR" dirty="0" err="1">
                <a:solidFill>
                  <a:schemeClr val="accent2"/>
                </a:solidFill>
              </a:rPr>
              <a:t>table</a:t>
            </a:r>
            <a:r>
              <a:rPr lang="tr-TR" dirty="0">
                <a:solidFill>
                  <a:schemeClr val="accent2"/>
                </a:solidFill>
              </a:rPr>
              <a:t>. Do not </a:t>
            </a:r>
            <a:r>
              <a:rPr lang="tr-TR" dirty="0" err="1">
                <a:solidFill>
                  <a:schemeClr val="accent2"/>
                </a:solidFill>
              </a:rPr>
              <a:t>get</a:t>
            </a:r>
            <a:r>
              <a:rPr lang="tr-TR" dirty="0">
                <a:solidFill>
                  <a:schemeClr val="accent2"/>
                </a:solidFill>
              </a:rPr>
              <a:t> </a:t>
            </a:r>
            <a:r>
              <a:rPr lang="tr-TR" dirty="0" err="1">
                <a:solidFill>
                  <a:schemeClr val="accent2"/>
                </a:solidFill>
              </a:rPr>
              <a:t>into</a:t>
            </a:r>
            <a:r>
              <a:rPr lang="tr-TR" dirty="0">
                <a:solidFill>
                  <a:schemeClr val="accent2"/>
                </a:solidFill>
              </a:rPr>
              <a:t> </a:t>
            </a:r>
            <a:r>
              <a:rPr lang="tr-TR" dirty="0" err="1">
                <a:solidFill>
                  <a:schemeClr val="accent2"/>
                </a:solidFill>
              </a:rPr>
              <a:t>too</a:t>
            </a:r>
            <a:r>
              <a:rPr lang="tr-TR" dirty="0">
                <a:solidFill>
                  <a:schemeClr val="accent2"/>
                </a:solidFill>
              </a:rPr>
              <a:t> </a:t>
            </a:r>
            <a:r>
              <a:rPr lang="tr-TR" dirty="0" err="1">
                <a:solidFill>
                  <a:schemeClr val="accent2"/>
                </a:solidFill>
              </a:rPr>
              <a:t>many</a:t>
            </a:r>
            <a:r>
              <a:rPr lang="tr-TR" dirty="0">
                <a:solidFill>
                  <a:schemeClr val="accent2"/>
                </a:solidFill>
              </a:rPr>
              <a:t> </a:t>
            </a:r>
            <a:r>
              <a:rPr lang="tr-TR" dirty="0" err="1">
                <a:solidFill>
                  <a:schemeClr val="accent2"/>
                </a:solidFill>
              </a:rPr>
              <a:t>details</a:t>
            </a:r>
            <a:r>
              <a:rPr lang="tr-TR" dirty="0">
                <a:solidFill>
                  <a:schemeClr val="accent2"/>
                </a:solidFill>
              </a:rPr>
              <a:t> on </a:t>
            </a:r>
            <a:r>
              <a:rPr lang="tr-TR" dirty="0" err="1">
                <a:solidFill>
                  <a:schemeClr val="accent2"/>
                </a:solidFill>
              </a:rPr>
              <a:t>copying</a:t>
            </a:r>
            <a:r>
              <a:rPr lang="tr-TR" dirty="0">
                <a:solidFill>
                  <a:schemeClr val="accent2"/>
                </a:solidFill>
              </a:rPr>
              <a:t> </a:t>
            </a:r>
            <a:r>
              <a:rPr lang="tr-TR" dirty="0" err="1">
                <a:solidFill>
                  <a:schemeClr val="accent2"/>
                </a:solidFill>
              </a:rPr>
              <a:t>rows</a:t>
            </a:r>
            <a:r>
              <a:rPr lang="tr-TR" dirty="0">
                <a:solidFill>
                  <a:schemeClr val="accent2"/>
                </a:solidFill>
              </a:rPr>
              <a:t> </a:t>
            </a:r>
            <a:r>
              <a:rPr lang="tr-TR" dirty="0" err="1">
                <a:solidFill>
                  <a:schemeClr val="accent2"/>
                </a:solidFill>
              </a:rPr>
              <a:t>from</a:t>
            </a:r>
            <a:r>
              <a:rPr lang="tr-TR" dirty="0">
                <a:solidFill>
                  <a:schemeClr val="accent2"/>
                </a:solidFill>
              </a:rPr>
              <a:t> </a:t>
            </a:r>
            <a:r>
              <a:rPr lang="tr-TR" dirty="0" err="1">
                <a:solidFill>
                  <a:schemeClr val="accent2"/>
                </a:solidFill>
              </a:rPr>
              <a:t>another</a:t>
            </a:r>
            <a:r>
              <a:rPr lang="tr-TR" dirty="0">
                <a:solidFill>
                  <a:schemeClr val="accent2"/>
                </a:solidFill>
              </a:rPr>
              <a:t> </a:t>
            </a:r>
            <a:r>
              <a:rPr lang="tr-TR" dirty="0" err="1">
                <a:solidFill>
                  <a:schemeClr val="accent2"/>
                </a:solidFill>
              </a:rPr>
              <a:t>table</a:t>
            </a:r>
            <a:r>
              <a:rPr lang="tr-TR" dirty="0">
                <a:solidFill>
                  <a:schemeClr val="accent2"/>
                </a:solidFill>
              </a:rPr>
              <a:t>.</a:t>
            </a:r>
          </a:p>
        </p:txBody>
      </p:sp>
      <p:sp>
        <p:nvSpPr>
          <p:cNvPr id="241668" name="Rectangle 4"/>
          <p:cNvSpPr>
            <a:spLocks noChangeArrowheads="1"/>
          </p:cNvSpPr>
          <p:nvPr/>
        </p:nvSpPr>
        <p:spPr bwMode="auto">
          <a:xfrm>
            <a:off x="823384" y="4221956"/>
            <a:ext cx="7442200" cy="377429"/>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Tree>
    <p:extLst>
      <p:ext uri="{BB962C8B-B14F-4D97-AF65-F5344CB8AC3E}">
        <p14:creationId xmlns:p14="http://schemas.microsoft.com/office/powerpoint/2010/main" val="18190890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9C9CF551-7E8B-4F76-99C6-A210381E4B29}" type="slidenum">
              <a:rPr lang="tr-TR">
                <a:solidFill>
                  <a:prstClr val="black"/>
                </a:solidFill>
              </a:rPr>
              <a:pPr/>
              <a:t>129</a:t>
            </a:fld>
            <a:endParaRPr lang="tr-TR">
              <a:solidFill>
                <a:prstClr val="black"/>
              </a:solidFill>
            </a:endParaRPr>
          </a:p>
        </p:txBody>
      </p:sp>
      <p:sp>
        <p:nvSpPr>
          <p:cNvPr id="243714" name="Rectangle 2"/>
          <p:cNvSpPr>
            <a:spLocks noChangeArrowheads="1"/>
          </p:cNvSpPr>
          <p:nvPr/>
        </p:nvSpPr>
        <p:spPr bwMode="auto">
          <a:xfrm>
            <a:off x="5179485" y="1"/>
            <a:ext cx="3964516"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43715" name="Rectangle 3"/>
          <p:cNvSpPr>
            <a:spLocks noChangeArrowheads="1"/>
          </p:cNvSpPr>
          <p:nvPr/>
        </p:nvSpPr>
        <p:spPr bwMode="auto">
          <a:xfrm>
            <a:off x="-2117" y="1"/>
            <a:ext cx="3958168"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93893" name="Rectangle 4"/>
          <p:cNvSpPr>
            <a:spLocks noGrp="1" noChangeArrowheads="1"/>
          </p:cNvSpPr>
          <p:nvPr>
            <p:ph type="body" idx="1"/>
          </p:nvPr>
        </p:nvSpPr>
        <p:spPr>
          <a:xfrm>
            <a:off x="575733" y="3577828"/>
            <a:ext cx="7909984" cy="2851547"/>
          </a:xfrm>
          <a:noFill/>
          <a:ln/>
        </p:spPr>
        <p:txBody>
          <a:bodyPr lIns="89202" tIns="43008" rIns="89202" bIns="43008"/>
          <a:lstStyle/>
          <a:p>
            <a:pPr defTabSz="423863">
              <a:tabLst>
                <a:tab pos="423863" algn="l"/>
              </a:tabLst>
            </a:pPr>
            <a:r>
              <a:rPr lang="tr-TR"/>
              <a:t>Changing Data in a Table</a:t>
            </a:r>
          </a:p>
          <a:p>
            <a:pPr lvl="1" defTabSz="423863">
              <a:tabLst>
                <a:tab pos="423863" algn="l"/>
              </a:tabLst>
            </a:pPr>
            <a:r>
              <a:rPr lang="tr-TR"/>
              <a:t>The slide graphic changes the department number for Clark from 10 to 20.</a:t>
            </a:r>
          </a:p>
          <a:p>
            <a:pPr defTabSz="423863">
              <a:tabLst>
                <a:tab pos="423863" algn="l"/>
              </a:tabLst>
            </a:pPr>
            <a:endParaRPr lang="tr-TR"/>
          </a:p>
          <a:p>
            <a:pPr defTabSz="423863">
              <a:tabLst>
                <a:tab pos="423863" algn="l"/>
              </a:tabLst>
            </a:pPr>
            <a:endParaRPr lang="tr-TR"/>
          </a:p>
          <a:p>
            <a:pPr defTabSz="423863">
              <a:tabLst>
                <a:tab pos="423863" algn="l"/>
              </a:tabLst>
            </a:pPr>
            <a:endParaRPr lang="tr-TR">
              <a:solidFill>
                <a:schemeClr val="accent1"/>
              </a:solidFill>
            </a:endParaRPr>
          </a:p>
          <a:p>
            <a:pPr defTabSz="423863">
              <a:tabLst>
                <a:tab pos="423863" algn="l"/>
              </a:tabLst>
            </a:pPr>
            <a:endParaRPr lang="tr-TR">
              <a:solidFill>
                <a:schemeClr val="accent1"/>
              </a:solidFill>
            </a:endParaRPr>
          </a:p>
          <a:p>
            <a:pPr defTabSz="423863">
              <a:tabLst>
                <a:tab pos="423863" algn="l"/>
              </a:tabLst>
            </a:pPr>
            <a:endParaRPr lang="tr-TR">
              <a:solidFill>
                <a:schemeClr val="accent1"/>
              </a:solidFill>
            </a:endParaRPr>
          </a:p>
          <a:p>
            <a:pPr defTabSz="423863">
              <a:tabLst>
                <a:tab pos="423863" algn="l"/>
              </a:tabLst>
            </a:pPr>
            <a:endParaRPr lang="tr-TR">
              <a:solidFill>
                <a:schemeClr val="accent1"/>
              </a:solidFill>
            </a:endParaRPr>
          </a:p>
          <a:p>
            <a:pPr defTabSz="423863">
              <a:tabLst>
                <a:tab pos="423863" algn="l"/>
              </a:tabLst>
            </a:pPr>
            <a:endParaRPr lang="tr-TR">
              <a:solidFill>
                <a:schemeClr val="accent1"/>
              </a:solidFill>
            </a:endParaRPr>
          </a:p>
          <a:p>
            <a:pPr defTabSz="423863">
              <a:tabLst>
                <a:tab pos="423863" algn="l"/>
              </a:tabLst>
            </a:pPr>
            <a:endParaRPr lang="tr-TR">
              <a:solidFill>
                <a:schemeClr val="accent1"/>
              </a:solidFill>
            </a:endParaRPr>
          </a:p>
          <a:p>
            <a:pPr defTabSz="423863">
              <a:tabLst>
                <a:tab pos="423863" algn="l"/>
              </a:tabLst>
            </a:pPr>
            <a:endParaRPr lang="tr-TR">
              <a:solidFill>
                <a:schemeClr val="accent1"/>
              </a:solidFill>
            </a:endParaRPr>
          </a:p>
          <a:p>
            <a:pPr defTabSz="423863">
              <a:tabLst>
                <a:tab pos="423863" algn="l"/>
              </a:tabLst>
            </a:pPr>
            <a:endParaRPr lang="tr-TR">
              <a:solidFill>
                <a:schemeClr val="accent1"/>
              </a:solidFill>
            </a:endParaRPr>
          </a:p>
        </p:txBody>
      </p:sp>
      <p:sp>
        <p:nvSpPr>
          <p:cNvPr id="293894" name="Rectangle 5"/>
          <p:cNvSpPr>
            <a:spLocks noGrp="1" noRot="1" noChangeAspect="1" noChangeArrowheads="1" noTextEdit="1"/>
          </p:cNvSpPr>
          <p:nvPr>
            <p:ph type="sldImg"/>
          </p:nvPr>
        </p:nvSpPr>
        <p:spPr>
          <a:xfrm>
            <a:off x="2344738" y="130175"/>
            <a:ext cx="4446587" cy="3335338"/>
          </a:xfrm>
          <a:ln w="12700" cap="flat">
            <a:solidFill>
              <a:schemeClr val="tx1"/>
            </a:solidFill>
          </a:ln>
        </p:spPr>
      </p:sp>
    </p:spTree>
    <p:extLst>
      <p:ext uri="{BB962C8B-B14F-4D97-AF65-F5344CB8AC3E}">
        <p14:creationId xmlns:p14="http://schemas.microsoft.com/office/powerpoint/2010/main" val="322809475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C8253C55-3F34-480E-8F93-4754BDEFC511}" type="slidenum">
              <a:rPr lang="tr-TR">
                <a:solidFill>
                  <a:prstClr val="black"/>
                </a:solidFill>
              </a:rPr>
              <a:pPr/>
              <a:t>130</a:t>
            </a:fld>
            <a:endParaRPr lang="tr-TR">
              <a:solidFill>
                <a:prstClr val="black"/>
              </a:solidFill>
            </a:endParaRPr>
          </a:p>
        </p:txBody>
      </p:sp>
      <p:sp>
        <p:nvSpPr>
          <p:cNvPr id="294915" name="Rectangle 2"/>
          <p:cNvSpPr>
            <a:spLocks noGrp="1" noChangeArrowheads="1"/>
          </p:cNvSpPr>
          <p:nvPr>
            <p:ph type="body" idx="1"/>
          </p:nvPr>
        </p:nvSpPr>
        <p:spPr>
          <a:xfrm>
            <a:off x="550334" y="3580210"/>
            <a:ext cx="8039100" cy="2817019"/>
          </a:xfrm>
          <a:noFill/>
          <a:ln/>
        </p:spPr>
        <p:txBody>
          <a:bodyPr lIns="89202" tIns="43008" rIns="89202" bIns="43008"/>
          <a:lstStyle/>
          <a:p>
            <a:r>
              <a:rPr lang="tr-TR"/>
              <a:t>Updating Rows</a:t>
            </a:r>
          </a:p>
          <a:p>
            <a:pPr lvl="1"/>
            <a:r>
              <a:rPr lang="tr-TR"/>
              <a:t>You can modify existing rows by using the </a:t>
            </a:r>
            <a:r>
              <a:rPr lang="tr-TR">
                <a:solidFill>
                  <a:srgbClr val="FC0128"/>
                </a:solidFill>
              </a:rPr>
              <a:t>UPDATE </a:t>
            </a:r>
            <a:r>
              <a:rPr lang="tr-TR"/>
              <a:t>statement.</a:t>
            </a:r>
          </a:p>
          <a:p>
            <a:pPr lvl="1"/>
            <a:r>
              <a:rPr lang="tr-TR"/>
              <a:t>In the above syntax:</a:t>
            </a:r>
          </a:p>
          <a:p>
            <a:pPr lvl="1"/>
            <a:r>
              <a:rPr lang="tr-TR"/>
              <a:t>	</a:t>
            </a:r>
            <a:r>
              <a:rPr lang="tr-TR" i="1"/>
              <a:t>table</a:t>
            </a:r>
            <a:r>
              <a:rPr lang="tr-TR"/>
              <a:t>			is the name of the table</a:t>
            </a:r>
          </a:p>
          <a:p>
            <a:pPr lvl="1"/>
            <a:r>
              <a:rPr lang="tr-TR"/>
              <a:t>	</a:t>
            </a:r>
            <a:r>
              <a:rPr lang="tr-TR" i="1"/>
              <a:t>column</a:t>
            </a:r>
            <a:r>
              <a:rPr lang="tr-TR"/>
              <a:t>		is the name of the column in the table to populate</a:t>
            </a:r>
          </a:p>
          <a:p>
            <a:pPr lvl="1"/>
            <a:r>
              <a:rPr lang="tr-TR"/>
              <a:t>	</a:t>
            </a:r>
            <a:r>
              <a:rPr lang="tr-TR" i="1"/>
              <a:t>value</a:t>
            </a:r>
            <a:r>
              <a:rPr lang="tr-TR"/>
              <a:t>			is the corresponding value or subquery for the column</a:t>
            </a:r>
          </a:p>
          <a:p>
            <a:pPr lvl="1"/>
            <a:r>
              <a:rPr lang="tr-TR"/>
              <a:t>	</a:t>
            </a:r>
            <a:r>
              <a:rPr lang="tr-TR" i="1"/>
              <a:t>condition</a:t>
            </a:r>
            <a:r>
              <a:rPr lang="tr-TR"/>
              <a:t>		identifies the rows to be updated and is composed of column names 					          expressions, constants, subqueries, and comparison operators</a:t>
            </a:r>
          </a:p>
          <a:p>
            <a:pPr lvl="1"/>
            <a:r>
              <a:rPr lang="tr-TR"/>
              <a:t>Confirm the update operation by querying the table to display the updated rows.</a:t>
            </a:r>
            <a:endParaRPr lang="tr-TR" i="1"/>
          </a:p>
          <a:p>
            <a:pPr lvl="1"/>
            <a:r>
              <a:rPr lang="tr-TR"/>
              <a:t>For more information, see </a:t>
            </a:r>
            <a:r>
              <a:rPr lang="tr-TR" i="1"/>
              <a:t>Oracle Server SQL Reference</a:t>
            </a:r>
            <a:r>
              <a:rPr lang="tr-TR"/>
              <a:t>, Release 8, “UPDATE.”</a:t>
            </a:r>
          </a:p>
          <a:p>
            <a:pPr lvl="1"/>
            <a:r>
              <a:rPr lang="tr-TR" b="1"/>
              <a:t>Note:</a:t>
            </a:r>
            <a:r>
              <a:rPr lang="tr-TR"/>
              <a:t> In general, use the primary key to identify a single row. Using other columns may unexpectedly cause several rows to be updated. For example, identifying a single row in the EMP table by name is dangerous because more than one employee may have the same name.</a:t>
            </a:r>
          </a:p>
          <a:p>
            <a:pPr lvl="1"/>
            <a:endParaRPr lang="tr-TR"/>
          </a:p>
          <a:p>
            <a:r>
              <a:rPr lang="tr-TR">
                <a:solidFill>
                  <a:schemeClr val="accent2"/>
                </a:solidFill>
              </a:rPr>
              <a:t>Instructor Note</a:t>
            </a:r>
          </a:p>
          <a:p>
            <a:pPr lvl="1"/>
            <a:r>
              <a:rPr lang="tr-TR">
                <a:solidFill>
                  <a:schemeClr val="accent2"/>
                </a:solidFill>
              </a:rPr>
              <a:t>Demo: </a:t>
            </a:r>
            <a:r>
              <a:rPr lang="tr-TR">
                <a:solidFill>
                  <a:schemeClr val="accent2"/>
                </a:solidFill>
                <a:latin typeface="Courier New" pitchFamily="49" charset="0"/>
              </a:rPr>
              <a:t>l9sel.sql</a:t>
            </a:r>
            <a:r>
              <a:rPr lang="tr-TR">
                <a:solidFill>
                  <a:schemeClr val="accent2"/>
                </a:solidFill>
              </a:rPr>
              <a:t>, </a:t>
            </a:r>
            <a:r>
              <a:rPr lang="tr-TR">
                <a:solidFill>
                  <a:schemeClr val="accent2"/>
                </a:solidFill>
                <a:latin typeface="Courier New" pitchFamily="49" charset="0"/>
              </a:rPr>
              <a:t>l9upd.sql</a:t>
            </a:r>
          </a:p>
          <a:p>
            <a:pPr lvl="1"/>
            <a:r>
              <a:rPr lang="tr-TR">
                <a:solidFill>
                  <a:schemeClr val="accent2"/>
                </a:solidFill>
              </a:rPr>
              <a:t>Purpose: To illustrate displaying the initial state of data, performing updates, and viewing results.</a:t>
            </a:r>
          </a:p>
        </p:txBody>
      </p:sp>
      <p:sp>
        <p:nvSpPr>
          <p:cNvPr id="294916" name="Rectangle 3"/>
          <p:cNvSpPr>
            <a:spLocks noGrp="1" noRot="1" noChangeAspect="1" noChangeArrowheads="1" noTextEdit="1"/>
          </p:cNvSpPr>
          <p:nvPr>
            <p:ph type="sldImg"/>
          </p:nvPr>
        </p:nvSpPr>
        <p:spPr>
          <a:xfrm>
            <a:off x="2368550" y="123825"/>
            <a:ext cx="4402138" cy="3302000"/>
          </a:xfrm>
          <a:ln w="12700" cap="flat">
            <a:solidFill>
              <a:schemeClr val="tx1"/>
            </a:solidFill>
          </a:ln>
        </p:spPr>
      </p:sp>
    </p:spTree>
    <p:extLst>
      <p:ext uri="{BB962C8B-B14F-4D97-AF65-F5344CB8AC3E}">
        <p14:creationId xmlns:p14="http://schemas.microsoft.com/office/powerpoint/2010/main" val="1671112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B2896224-FC61-4C91-B61E-FBFAB1A2A815}" type="slidenum">
              <a:rPr lang="tr-TR">
                <a:solidFill>
                  <a:prstClr val="black"/>
                </a:solidFill>
              </a:rPr>
              <a:pPr/>
              <a:t>131</a:t>
            </a:fld>
            <a:endParaRPr lang="tr-TR">
              <a:solidFill>
                <a:prstClr val="black"/>
              </a:solidFill>
            </a:endParaRPr>
          </a:p>
        </p:txBody>
      </p:sp>
      <p:sp>
        <p:nvSpPr>
          <p:cNvPr id="295939" name="Rectangle 2"/>
          <p:cNvSpPr>
            <a:spLocks noGrp="1" noRot="1" noChangeAspect="1" noChangeArrowheads="1" noTextEdit="1"/>
          </p:cNvSpPr>
          <p:nvPr>
            <p:ph type="sldImg"/>
          </p:nvPr>
        </p:nvSpPr>
        <p:spPr>
          <a:xfrm>
            <a:off x="2343150" y="127000"/>
            <a:ext cx="4451350" cy="3338513"/>
          </a:xfrm>
          <a:ln w="12700" cap="flat">
            <a:solidFill>
              <a:schemeClr val="tx1"/>
            </a:solidFill>
          </a:ln>
        </p:spPr>
      </p:sp>
      <p:sp>
        <p:nvSpPr>
          <p:cNvPr id="295940" name="Rectangle 3"/>
          <p:cNvSpPr>
            <a:spLocks noGrp="1" noChangeArrowheads="1"/>
          </p:cNvSpPr>
          <p:nvPr>
            <p:ph type="body" idx="1"/>
          </p:nvPr>
        </p:nvSpPr>
        <p:spPr>
          <a:xfrm>
            <a:off x="556684" y="3577828"/>
            <a:ext cx="7924800" cy="2851547"/>
          </a:xfrm>
          <a:noFill/>
          <a:ln/>
        </p:spPr>
        <p:txBody>
          <a:bodyPr lIns="89202" tIns="43008" rIns="89202" bIns="43008"/>
          <a:lstStyle/>
          <a:p>
            <a:pPr defTabSz="358775">
              <a:tabLst>
                <a:tab pos="431800" algn="l"/>
              </a:tabLst>
            </a:pPr>
            <a:r>
              <a:rPr lang="tr-TR"/>
              <a:t>Updating Rows (continued)</a:t>
            </a:r>
          </a:p>
          <a:p>
            <a:pPr lvl="1" defTabSz="358775">
              <a:tabLst>
                <a:tab pos="431800" algn="l"/>
              </a:tabLst>
            </a:pPr>
            <a:r>
              <a:rPr lang="tr-TR"/>
              <a:t>The UPDATE statement modifies specific rows, if the WHERE clause is specified. The slide example transfers employee 7782 (Clark) to department 20.  </a:t>
            </a:r>
          </a:p>
          <a:p>
            <a:pPr lvl="1" defTabSz="358775">
              <a:tabLst>
                <a:tab pos="431800" algn="l"/>
              </a:tabLst>
            </a:pPr>
            <a:r>
              <a:rPr lang="tr-TR"/>
              <a:t>If you omit the WHERE clause, all the rows in the table are modified.</a:t>
            </a: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spcBef>
                <a:spcPct val="0"/>
              </a:spcBef>
              <a:tabLst>
                <a:tab pos="431800" algn="l"/>
              </a:tabLst>
            </a:pPr>
            <a:r>
              <a:rPr lang="tr-TR" b="1"/>
              <a:t>Note:</a:t>
            </a:r>
            <a:r>
              <a:rPr lang="tr-TR"/>
              <a:t> The EMPLOYEE table has the same data as the EMP table. </a:t>
            </a:r>
          </a:p>
          <a:p>
            <a:pPr defTabSz="358775">
              <a:tabLst>
                <a:tab pos="431800" algn="l"/>
              </a:tabLst>
            </a:pPr>
            <a:endParaRPr lang="tr-TR" b="1"/>
          </a:p>
        </p:txBody>
      </p:sp>
      <p:sp>
        <p:nvSpPr>
          <p:cNvPr id="247812" name="Rectangle 4"/>
          <p:cNvSpPr>
            <a:spLocks noChangeArrowheads="1"/>
          </p:cNvSpPr>
          <p:nvPr/>
        </p:nvSpPr>
        <p:spPr bwMode="auto">
          <a:xfrm>
            <a:off x="802218" y="4273153"/>
            <a:ext cx="7463367"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95942" name="Rectangle 5"/>
          <p:cNvSpPr>
            <a:spLocks noChangeArrowheads="1"/>
          </p:cNvSpPr>
          <p:nvPr/>
        </p:nvSpPr>
        <p:spPr bwMode="auto">
          <a:xfrm>
            <a:off x="903817" y="4286250"/>
            <a:ext cx="2385867" cy="422193"/>
          </a:xfrm>
          <a:prstGeom prst="rect">
            <a:avLst/>
          </a:prstGeom>
          <a:noFill/>
          <a:ln w="9525">
            <a:noFill/>
            <a:miter lim="800000"/>
            <a:headEnd/>
            <a:tailEnd/>
          </a:ln>
        </p:spPr>
        <p:txBody>
          <a:bodyPr wrap="none" lIns="87609" tIns="41415" rIns="87609" bIns="41415">
            <a:spAutoFit/>
          </a:bodyPr>
          <a:lstStyle/>
          <a:p>
            <a:pPr defTabSz="790575"/>
            <a:r>
              <a:rPr lang="tr-TR" sz="1100" b="1">
                <a:solidFill>
                  <a:prstClr val="black"/>
                </a:solidFill>
                <a:effectLst/>
                <a:latin typeface="Courier New" pitchFamily="49" charset="0"/>
              </a:rPr>
              <a:t>SQL&gt; SELECT  ename, deptno</a:t>
            </a:r>
          </a:p>
          <a:p>
            <a:pPr defTabSz="790575"/>
            <a:r>
              <a:rPr lang="tr-TR" sz="1100" b="1">
                <a:solidFill>
                  <a:prstClr val="black"/>
                </a:solidFill>
                <a:effectLst/>
                <a:latin typeface="Courier New" pitchFamily="49" charset="0"/>
              </a:rPr>
              <a:t>  2  FROM    employee;</a:t>
            </a:r>
          </a:p>
        </p:txBody>
      </p:sp>
      <p:sp>
        <p:nvSpPr>
          <p:cNvPr id="247814" name="Rectangle 6"/>
          <p:cNvSpPr>
            <a:spLocks noChangeArrowheads="1"/>
          </p:cNvSpPr>
          <p:nvPr/>
        </p:nvSpPr>
        <p:spPr bwMode="auto">
          <a:xfrm>
            <a:off x="821267" y="4705350"/>
            <a:ext cx="7444317" cy="1557338"/>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95944" name="Rectangle 7"/>
          <p:cNvSpPr>
            <a:spLocks noChangeArrowheads="1"/>
          </p:cNvSpPr>
          <p:nvPr/>
        </p:nvSpPr>
        <p:spPr bwMode="auto">
          <a:xfrm>
            <a:off x="954618" y="4729162"/>
            <a:ext cx="6929967" cy="1945687"/>
          </a:xfrm>
          <a:prstGeom prst="rect">
            <a:avLst/>
          </a:prstGeom>
          <a:noFill/>
          <a:ln w="9525">
            <a:noFill/>
            <a:miter lim="800000"/>
            <a:headEnd/>
            <a:tailEnd/>
          </a:ln>
        </p:spPr>
        <p:txBody>
          <a:bodyPr lIns="87609" tIns="41415" rIns="87609" bIns="41415">
            <a:spAutoFit/>
          </a:bodyPr>
          <a:lstStyle/>
          <a:p>
            <a:pPr defTabSz="790575"/>
            <a:r>
              <a:rPr lang="tr-TR" sz="1100">
                <a:solidFill>
                  <a:prstClr val="black"/>
                </a:solidFill>
                <a:effectLst/>
                <a:latin typeface="Courier New" pitchFamily="49" charset="0"/>
              </a:rPr>
              <a:t>ENAME         DEPTNO</a:t>
            </a:r>
          </a:p>
          <a:p>
            <a:pPr defTabSz="790575"/>
            <a:r>
              <a:rPr lang="tr-TR" sz="1100">
                <a:solidFill>
                  <a:prstClr val="black"/>
                </a:solidFill>
                <a:effectLst/>
                <a:latin typeface="Courier New" pitchFamily="49" charset="0"/>
              </a:rPr>
              <a:t>---------- ---------</a:t>
            </a:r>
          </a:p>
          <a:p>
            <a:pPr defTabSz="790575"/>
            <a:r>
              <a:rPr lang="tr-TR" sz="1100">
                <a:solidFill>
                  <a:prstClr val="black"/>
                </a:solidFill>
                <a:effectLst/>
                <a:latin typeface="Courier New" pitchFamily="49" charset="0"/>
              </a:rPr>
              <a:t>KING              20</a:t>
            </a:r>
          </a:p>
          <a:p>
            <a:pPr defTabSz="790575"/>
            <a:r>
              <a:rPr lang="tr-TR" sz="1100">
                <a:solidFill>
                  <a:prstClr val="black"/>
                </a:solidFill>
                <a:effectLst/>
                <a:latin typeface="Courier New" pitchFamily="49" charset="0"/>
              </a:rPr>
              <a:t>BLAKE             20</a:t>
            </a:r>
          </a:p>
          <a:p>
            <a:pPr defTabSz="790575"/>
            <a:r>
              <a:rPr lang="tr-TR" sz="1100">
                <a:solidFill>
                  <a:prstClr val="black"/>
                </a:solidFill>
                <a:effectLst/>
                <a:latin typeface="Courier New" pitchFamily="49" charset="0"/>
              </a:rPr>
              <a:t>CLARK             20</a:t>
            </a:r>
          </a:p>
          <a:p>
            <a:pPr defTabSz="790575"/>
            <a:r>
              <a:rPr lang="tr-TR" sz="1100">
                <a:solidFill>
                  <a:prstClr val="black"/>
                </a:solidFill>
                <a:effectLst/>
                <a:latin typeface="Courier New" pitchFamily="49" charset="0"/>
              </a:rPr>
              <a:t>JONES             20</a:t>
            </a:r>
          </a:p>
          <a:p>
            <a:pPr defTabSz="790575"/>
            <a:r>
              <a:rPr lang="tr-TR" sz="1100">
                <a:solidFill>
                  <a:prstClr val="black"/>
                </a:solidFill>
                <a:effectLst/>
                <a:latin typeface="Courier New" pitchFamily="49" charset="0"/>
              </a:rPr>
              <a:t>MARTIN            20</a:t>
            </a:r>
          </a:p>
          <a:p>
            <a:pPr defTabSz="790575"/>
            <a:r>
              <a:rPr lang="tr-TR" sz="1100">
                <a:solidFill>
                  <a:prstClr val="black"/>
                </a:solidFill>
                <a:effectLst/>
                <a:latin typeface="Courier New" pitchFamily="49" charset="0"/>
              </a:rPr>
              <a:t>ALLEN             20</a:t>
            </a:r>
          </a:p>
          <a:p>
            <a:pPr defTabSz="790575"/>
            <a:r>
              <a:rPr lang="tr-TR" sz="1100">
                <a:solidFill>
                  <a:prstClr val="black"/>
                </a:solidFill>
                <a:effectLst/>
                <a:latin typeface="Courier New" pitchFamily="49" charset="0"/>
              </a:rPr>
              <a:t>TURNER            20</a:t>
            </a:r>
          </a:p>
          <a:p>
            <a:pPr defTabSz="790575"/>
            <a:r>
              <a:rPr lang="tr-TR" sz="1100">
                <a:solidFill>
                  <a:prstClr val="black"/>
                </a:solidFill>
                <a:effectLst/>
                <a:latin typeface="Courier New" pitchFamily="49" charset="0"/>
              </a:rPr>
              <a:t>...</a:t>
            </a:r>
          </a:p>
          <a:p>
            <a:pPr defTabSz="790575"/>
            <a:r>
              <a:rPr lang="tr-TR" sz="1100">
                <a:solidFill>
                  <a:prstClr val="black"/>
                </a:solidFill>
                <a:effectLst/>
                <a:latin typeface="Courier New" pitchFamily="49" charset="0"/>
              </a:rPr>
              <a:t>14 rows selected.</a:t>
            </a:r>
          </a:p>
        </p:txBody>
      </p:sp>
    </p:spTree>
    <p:extLst>
      <p:ext uri="{BB962C8B-B14F-4D97-AF65-F5344CB8AC3E}">
        <p14:creationId xmlns:p14="http://schemas.microsoft.com/office/powerpoint/2010/main" val="131188916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p>
            <a:fld id="{16E361F9-79D3-4A51-A8A2-CB7328C02BDC}" type="slidenum">
              <a:rPr lang="tr-TR">
                <a:solidFill>
                  <a:prstClr val="black"/>
                </a:solidFill>
              </a:rPr>
              <a:pPr/>
              <a:t>132</a:t>
            </a:fld>
            <a:endParaRPr lang="tr-TR">
              <a:solidFill>
                <a:prstClr val="black"/>
              </a:solidFill>
            </a:endParaRPr>
          </a:p>
        </p:txBody>
      </p:sp>
      <p:sp>
        <p:nvSpPr>
          <p:cNvPr id="296963" name="Rectangle 2"/>
          <p:cNvSpPr>
            <a:spLocks noGrp="1" noRot="1" noChangeAspect="1" noChangeArrowheads="1" noTextEdit="1"/>
          </p:cNvSpPr>
          <p:nvPr>
            <p:ph type="sldImg"/>
          </p:nvPr>
        </p:nvSpPr>
        <p:spPr>
          <a:xfrm>
            <a:off x="2339975" y="127000"/>
            <a:ext cx="4452938" cy="3338513"/>
          </a:xfrm>
          <a:ln w="12700" cap="flat">
            <a:solidFill>
              <a:schemeClr val="tx1"/>
            </a:solidFill>
          </a:ln>
        </p:spPr>
      </p:sp>
      <p:sp>
        <p:nvSpPr>
          <p:cNvPr id="296964" name="Rectangle 3"/>
          <p:cNvSpPr>
            <a:spLocks noGrp="1" noChangeArrowheads="1"/>
          </p:cNvSpPr>
          <p:nvPr>
            <p:ph type="body" idx="1"/>
          </p:nvPr>
        </p:nvSpPr>
        <p:spPr>
          <a:xfrm>
            <a:off x="607485" y="3577828"/>
            <a:ext cx="7700433" cy="2851547"/>
          </a:xfrm>
          <a:noFill/>
          <a:ln/>
        </p:spPr>
        <p:txBody>
          <a:bodyPr lIns="0" tIns="0" rIns="0" bIns="0"/>
          <a:lstStyle/>
          <a:p>
            <a:pPr defTabSz="423863">
              <a:tabLst>
                <a:tab pos="423863" algn="l"/>
              </a:tabLst>
            </a:pPr>
            <a:r>
              <a:rPr lang="tr-TR"/>
              <a:t>Updating Rows with a Multiple-Column Subquery</a:t>
            </a:r>
          </a:p>
          <a:p>
            <a:pPr lvl="1" defTabSz="423863">
              <a:tabLst>
                <a:tab pos="423863" algn="l"/>
              </a:tabLst>
            </a:pPr>
            <a:r>
              <a:rPr lang="tr-TR"/>
              <a:t>Multiple-column subqueries can be implemented in the SET clause of an UPDATE statement.</a:t>
            </a:r>
          </a:p>
          <a:p>
            <a:pPr lvl="1" defTabSz="423863">
              <a:tabLst>
                <a:tab pos="423863" algn="l"/>
              </a:tabLst>
            </a:pPr>
            <a:r>
              <a:rPr lang="tr-TR" b="1"/>
              <a:t>Syntax</a:t>
            </a: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tabLst>
                <a:tab pos="423863" algn="l"/>
              </a:tabLst>
            </a:pPr>
            <a:endParaRPr lang="tr-TR"/>
          </a:p>
          <a:p>
            <a:pPr defTabSz="423863">
              <a:spcBef>
                <a:spcPct val="65000"/>
              </a:spcBef>
              <a:tabLst>
                <a:tab pos="423863" algn="l"/>
              </a:tabLst>
            </a:pPr>
            <a:r>
              <a:rPr lang="tr-TR">
                <a:solidFill>
                  <a:schemeClr val="accent2"/>
                </a:solidFill>
              </a:rPr>
              <a:t>Instructor Note</a:t>
            </a:r>
          </a:p>
          <a:p>
            <a:pPr lvl="1" defTabSz="423863">
              <a:tabLst>
                <a:tab pos="423863" algn="l"/>
              </a:tabLst>
            </a:pPr>
            <a:r>
              <a:rPr lang="tr-TR">
                <a:solidFill>
                  <a:schemeClr val="accent2"/>
                </a:solidFill>
              </a:rPr>
              <a:t>It may be worth showing participants that the results would be the same for the example on the slide if two different subqueries were used in the SET clause as illustrated below:</a:t>
            </a:r>
          </a:p>
          <a:p>
            <a:pPr lvl="1" defTabSz="423863">
              <a:spcBef>
                <a:spcPct val="65000"/>
              </a:spcBef>
              <a:tabLst>
                <a:tab pos="423863" algn="l"/>
              </a:tabLst>
            </a:pPr>
            <a:r>
              <a:rPr lang="tr-TR" b="1">
                <a:solidFill>
                  <a:schemeClr val="accent2"/>
                </a:solidFill>
                <a:latin typeface="Courier New" pitchFamily="49" charset="0"/>
              </a:rPr>
              <a:t>  SQL&gt; UPDATE       emp</a:t>
            </a:r>
          </a:p>
          <a:p>
            <a:pPr lvl="1" defTabSz="423863">
              <a:spcBef>
                <a:spcPct val="0"/>
              </a:spcBef>
              <a:tabLst>
                <a:tab pos="423863" algn="l"/>
              </a:tabLst>
            </a:pPr>
            <a:r>
              <a:rPr lang="tr-TR" b="1">
                <a:solidFill>
                  <a:schemeClr val="accent2"/>
                </a:solidFill>
                <a:latin typeface="Courier New" pitchFamily="49" charset="0"/>
              </a:rPr>
              <a:t>    2  SET		job    =  (SELECT  job FROM emp</a:t>
            </a:r>
          </a:p>
          <a:p>
            <a:pPr lvl="1" defTabSz="423863">
              <a:spcBef>
                <a:spcPct val="0"/>
              </a:spcBef>
              <a:tabLst>
                <a:tab pos="423863" algn="l"/>
              </a:tabLst>
            </a:pPr>
            <a:r>
              <a:rPr lang="tr-TR" b="1">
                <a:solidFill>
                  <a:schemeClr val="accent2"/>
                </a:solidFill>
                <a:latin typeface="Courier New" pitchFamily="49" charset="0"/>
              </a:rPr>
              <a:t>	3				     WHERE    empno = 7499),</a:t>
            </a:r>
          </a:p>
          <a:p>
            <a:pPr lvl="1" defTabSz="423863">
              <a:spcBef>
                <a:spcPct val="0"/>
              </a:spcBef>
              <a:tabLst>
                <a:tab pos="423863" algn="l"/>
              </a:tabLst>
            </a:pPr>
            <a:r>
              <a:rPr lang="tr-TR" b="1">
                <a:solidFill>
                  <a:schemeClr val="accent2"/>
                </a:solidFill>
                <a:latin typeface="Courier New" pitchFamily="49" charset="0"/>
              </a:rPr>
              <a:t>    4			deptno =  (SELECT  deptno FROM dept</a:t>
            </a:r>
          </a:p>
          <a:p>
            <a:pPr lvl="1" defTabSz="423863">
              <a:spcBef>
                <a:spcPct val="0"/>
              </a:spcBef>
              <a:tabLst>
                <a:tab pos="423863" algn="l"/>
              </a:tabLst>
            </a:pPr>
            <a:r>
              <a:rPr lang="tr-TR" b="1">
                <a:solidFill>
                  <a:schemeClr val="accent2"/>
                </a:solidFill>
                <a:latin typeface="Courier New" pitchFamily="49" charset="0"/>
              </a:rPr>
              <a:t>    5				     WHERE    dname = 'SALES</a:t>
            </a:r>
            <a:r>
              <a:rPr lang="tr-TR">
                <a:solidFill>
                  <a:schemeClr val="accent2"/>
                </a:solidFill>
                <a:latin typeface="Courier New" pitchFamily="49" charset="0"/>
              </a:rPr>
              <a:t>'</a:t>
            </a:r>
            <a:r>
              <a:rPr lang="tr-TR" b="1">
                <a:solidFill>
                  <a:schemeClr val="accent2"/>
                </a:solidFill>
                <a:latin typeface="Courier New" pitchFamily="49" charset="0"/>
              </a:rPr>
              <a:t>)</a:t>
            </a:r>
          </a:p>
          <a:p>
            <a:pPr lvl="1" defTabSz="423863">
              <a:spcBef>
                <a:spcPct val="0"/>
              </a:spcBef>
              <a:tabLst>
                <a:tab pos="423863" algn="l"/>
              </a:tabLst>
            </a:pPr>
            <a:r>
              <a:rPr lang="tr-TR" b="1">
                <a:solidFill>
                  <a:schemeClr val="accent2"/>
                </a:solidFill>
                <a:latin typeface="Courier New" pitchFamily="49" charset="0"/>
              </a:rPr>
              <a:t>    6  WHERE   empno = 7698;</a:t>
            </a:r>
          </a:p>
        </p:txBody>
      </p:sp>
      <p:sp>
        <p:nvSpPr>
          <p:cNvPr id="249860" name="Rectangle 4"/>
          <p:cNvSpPr>
            <a:spLocks noChangeArrowheads="1"/>
          </p:cNvSpPr>
          <p:nvPr/>
        </p:nvSpPr>
        <p:spPr bwMode="auto">
          <a:xfrm>
            <a:off x="753533" y="4088607"/>
            <a:ext cx="7512051" cy="908447"/>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96966" name="Rectangle 5"/>
          <p:cNvSpPr>
            <a:spLocks noChangeArrowheads="1"/>
          </p:cNvSpPr>
          <p:nvPr/>
        </p:nvSpPr>
        <p:spPr bwMode="auto">
          <a:xfrm>
            <a:off x="622301" y="4021931"/>
            <a:ext cx="7624233" cy="1099302"/>
          </a:xfrm>
          <a:prstGeom prst="rect">
            <a:avLst/>
          </a:prstGeom>
          <a:noFill/>
          <a:ln w="9525">
            <a:noFill/>
            <a:miter lim="800000"/>
            <a:headEnd/>
            <a:tailEnd/>
          </a:ln>
        </p:spPr>
        <p:txBody>
          <a:bodyPr lIns="87609" tIns="41415" rIns="87609" bIns="41415">
            <a:spAutoFit/>
          </a:bodyPr>
          <a:lstStyle/>
          <a:p>
            <a:pPr defTabSz="790575"/>
            <a:r>
              <a:rPr lang="tr-TR" sz="1100">
                <a:solidFill>
                  <a:prstClr val="black"/>
                </a:solidFill>
                <a:effectLst/>
                <a:latin typeface="Courier New" pitchFamily="49" charset="0"/>
              </a:rPr>
              <a:t>  UPDATE	</a:t>
            </a:r>
            <a:r>
              <a:rPr lang="tr-TR" sz="1100" i="1">
                <a:solidFill>
                  <a:prstClr val="black"/>
                </a:solidFill>
                <a:effectLst/>
                <a:latin typeface="Courier New" pitchFamily="49" charset="0"/>
              </a:rPr>
              <a:t>table</a:t>
            </a:r>
          </a:p>
          <a:p>
            <a:pPr defTabSz="790575"/>
            <a:r>
              <a:rPr lang="tr-TR" sz="1100">
                <a:solidFill>
                  <a:prstClr val="black"/>
                </a:solidFill>
                <a:effectLst/>
                <a:latin typeface="Courier New" pitchFamily="49" charset="0"/>
              </a:rPr>
              <a:t>  SET	(</a:t>
            </a:r>
            <a:r>
              <a:rPr lang="tr-TR" sz="1100" i="1">
                <a:solidFill>
                  <a:prstClr val="black"/>
                </a:solidFill>
                <a:effectLst/>
                <a:latin typeface="Courier New" pitchFamily="49" charset="0"/>
              </a:rPr>
              <a:t>column, column</a:t>
            </a:r>
            <a:r>
              <a:rPr lang="tr-TR" sz="1100">
                <a:solidFill>
                  <a:prstClr val="black"/>
                </a:solidFill>
                <a:effectLst/>
                <a:latin typeface="Courier New" pitchFamily="49" charset="0"/>
              </a:rPr>
              <a:t>, ...) = </a:t>
            </a:r>
          </a:p>
          <a:p>
            <a:pPr defTabSz="790575"/>
            <a:r>
              <a:rPr lang="tr-TR" sz="1100">
                <a:solidFill>
                  <a:prstClr val="black"/>
                </a:solidFill>
                <a:effectLst/>
                <a:latin typeface="Courier New" pitchFamily="49" charset="0"/>
              </a:rPr>
              <a:t>		(SELECT	</a:t>
            </a:r>
            <a:r>
              <a:rPr lang="tr-TR" sz="1100" i="1">
                <a:solidFill>
                  <a:prstClr val="black"/>
                </a:solidFill>
                <a:effectLst/>
                <a:latin typeface="Courier New" pitchFamily="49" charset="0"/>
              </a:rPr>
              <a:t>column, column</a:t>
            </a:r>
            <a:r>
              <a:rPr lang="tr-TR" sz="1100">
                <a:solidFill>
                  <a:prstClr val="black"/>
                </a:solidFill>
                <a:effectLst/>
                <a:latin typeface="Courier New" pitchFamily="49" charset="0"/>
              </a:rPr>
              <a:t>, ...</a:t>
            </a:r>
          </a:p>
          <a:p>
            <a:pPr defTabSz="790575"/>
            <a:r>
              <a:rPr lang="tr-TR" sz="1100">
                <a:solidFill>
                  <a:prstClr val="black"/>
                </a:solidFill>
                <a:effectLst/>
                <a:latin typeface="Courier New" pitchFamily="49" charset="0"/>
              </a:rPr>
              <a:t>		 FROM	</a:t>
            </a:r>
            <a:r>
              <a:rPr lang="tr-TR" sz="1100" i="1">
                <a:solidFill>
                  <a:prstClr val="black"/>
                </a:solidFill>
                <a:effectLst/>
                <a:latin typeface="Courier New" pitchFamily="49" charset="0"/>
              </a:rPr>
              <a:t>table</a:t>
            </a:r>
            <a:endParaRPr lang="tr-TR" sz="1100">
              <a:solidFill>
                <a:prstClr val="black"/>
              </a:solidFill>
              <a:effectLst/>
              <a:latin typeface="Courier New" pitchFamily="49" charset="0"/>
            </a:endParaRPr>
          </a:p>
          <a:p>
            <a:pPr defTabSz="790575"/>
            <a:r>
              <a:rPr lang="tr-TR" sz="1100">
                <a:solidFill>
                  <a:prstClr val="black"/>
                </a:solidFill>
                <a:effectLst/>
                <a:latin typeface="Courier New" pitchFamily="49" charset="0"/>
              </a:rPr>
              <a:t>		 WHERE	</a:t>
            </a:r>
            <a:r>
              <a:rPr lang="tr-TR" sz="1100" i="1">
                <a:solidFill>
                  <a:prstClr val="black"/>
                </a:solidFill>
                <a:effectLst/>
                <a:latin typeface="Courier New" pitchFamily="49" charset="0"/>
              </a:rPr>
              <a:t>condition</a:t>
            </a:r>
            <a:r>
              <a:rPr lang="tr-TR" sz="1100">
                <a:solidFill>
                  <a:prstClr val="black"/>
                </a:solidFill>
                <a:effectLst/>
                <a:latin typeface="Courier New" pitchFamily="49" charset="0"/>
              </a:rPr>
              <a:t>)</a:t>
            </a:r>
          </a:p>
          <a:p>
            <a:pPr defTabSz="790575"/>
            <a:r>
              <a:rPr lang="tr-TR" sz="1100">
                <a:solidFill>
                  <a:prstClr val="black"/>
                </a:solidFill>
                <a:effectLst/>
                <a:latin typeface="Courier New" pitchFamily="49" charset="0"/>
              </a:rPr>
              <a:t>  WHERE	</a:t>
            </a:r>
            <a:r>
              <a:rPr lang="tr-TR" sz="1100" i="1">
                <a:solidFill>
                  <a:prstClr val="black"/>
                </a:solidFill>
                <a:effectLst/>
                <a:latin typeface="Courier New" pitchFamily="49" charset="0"/>
              </a:rPr>
              <a:t>condition</a:t>
            </a:r>
            <a:r>
              <a:rPr lang="tr-TR" sz="1100">
                <a:solidFill>
                  <a:prstClr val="black"/>
                </a:solidFill>
                <a:effectLst/>
                <a:latin typeface="Courier New" pitchFamily="49" charset="0"/>
              </a:rPr>
              <a:t>;	</a:t>
            </a:r>
          </a:p>
        </p:txBody>
      </p:sp>
    </p:spTree>
    <p:extLst>
      <p:ext uri="{BB962C8B-B14F-4D97-AF65-F5344CB8AC3E}">
        <p14:creationId xmlns:p14="http://schemas.microsoft.com/office/powerpoint/2010/main" val="63594185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2C160789-55FF-4DF5-8837-65B6AE35FBD1}" type="slidenum">
              <a:rPr lang="tr-TR">
                <a:solidFill>
                  <a:prstClr val="black"/>
                </a:solidFill>
              </a:rPr>
              <a:pPr/>
              <a:t>133</a:t>
            </a:fld>
            <a:endParaRPr lang="tr-TR">
              <a:solidFill>
                <a:prstClr val="black"/>
              </a:solidFill>
            </a:endParaRPr>
          </a:p>
        </p:txBody>
      </p:sp>
      <p:sp>
        <p:nvSpPr>
          <p:cNvPr id="297987"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297988" name="Rectangle 3"/>
          <p:cNvSpPr>
            <a:spLocks noGrp="1" noChangeArrowheads="1"/>
          </p:cNvSpPr>
          <p:nvPr>
            <p:ph type="body" idx="1"/>
          </p:nvPr>
        </p:nvSpPr>
        <p:spPr>
          <a:xfrm>
            <a:off x="499534" y="3580210"/>
            <a:ext cx="8041217" cy="2817019"/>
          </a:xfrm>
          <a:noFill/>
          <a:ln/>
        </p:spPr>
        <p:txBody>
          <a:bodyPr lIns="89202" tIns="43008" rIns="89202" bIns="43008"/>
          <a:lstStyle/>
          <a:p>
            <a:r>
              <a:rPr lang="tr-TR"/>
              <a:t>Updating Rows Based on Another Table</a:t>
            </a:r>
          </a:p>
          <a:p>
            <a:pPr lvl="1"/>
            <a:r>
              <a:rPr lang="tr-TR"/>
              <a:t>You can use subqueries in UPDATE statements to update rows in a table. The example on the slide updates the EMPLOYEE table based on the values from the EMP table. It changes the department number of all employees with employee 7788’s job title to employee 7788’s current department number.</a:t>
            </a:r>
          </a:p>
        </p:txBody>
      </p:sp>
    </p:spTree>
    <p:extLst>
      <p:ext uri="{BB962C8B-B14F-4D97-AF65-F5344CB8AC3E}">
        <p14:creationId xmlns:p14="http://schemas.microsoft.com/office/powerpoint/2010/main" val="178336934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94E0E0FB-8CC0-41D6-B6D3-BADA062EDE53}" type="slidenum">
              <a:rPr lang="tr-TR">
                <a:solidFill>
                  <a:prstClr val="black"/>
                </a:solidFill>
              </a:rPr>
              <a:pPr/>
              <a:t>134</a:t>
            </a:fld>
            <a:endParaRPr lang="tr-TR">
              <a:solidFill>
                <a:prstClr val="black"/>
              </a:solidFill>
            </a:endParaRPr>
          </a:p>
        </p:txBody>
      </p:sp>
      <p:sp>
        <p:nvSpPr>
          <p:cNvPr id="253954" name="Rectangle 2"/>
          <p:cNvSpPr>
            <a:spLocks noChangeArrowheads="1"/>
          </p:cNvSpPr>
          <p:nvPr/>
        </p:nvSpPr>
        <p:spPr bwMode="auto">
          <a:xfrm>
            <a:off x="5179485" y="1"/>
            <a:ext cx="3964516"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53955" name="Rectangle 3"/>
          <p:cNvSpPr>
            <a:spLocks noChangeArrowheads="1"/>
          </p:cNvSpPr>
          <p:nvPr/>
        </p:nvSpPr>
        <p:spPr bwMode="auto">
          <a:xfrm>
            <a:off x="-2117" y="1"/>
            <a:ext cx="3958168" cy="3452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99013" name="Rectangle 4"/>
          <p:cNvSpPr>
            <a:spLocks noGrp="1" noChangeArrowheads="1"/>
          </p:cNvSpPr>
          <p:nvPr>
            <p:ph type="body" idx="1"/>
          </p:nvPr>
        </p:nvSpPr>
        <p:spPr>
          <a:xfrm>
            <a:off x="503767" y="3577828"/>
            <a:ext cx="7916333" cy="2851547"/>
          </a:xfrm>
          <a:noFill/>
          <a:ln/>
        </p:spPr>
        <p:txBody>
          <a:bodyPr lIns="89202" tIns="43008" rIns="89202" bIns="43008"/>
          <a:lstStyle/>
          <a:p>
            <a:pPr defTabSz="358775">
              <a:tabLst>
                <a:tab pos="431800" algn="l"/>
              </a:tabLst>
            </a:pPr>
            <a:r>
              <a:rPr lang="tr-TR"/>
              <a:t>Removing a Row from a Table</a:t>
            </a:r>
          </a:p>
          <a:p>
            <a:pPr lvl="1" defTabSz="358775">
              <a:tabLst>
                <a:tab pos="431800" algn="l"/>
              </a:tabLst>
            </a:pPr>
            <a:r>
              <a:rPr lang="tr-TR"/>
              <a:t>The slide graphic removes the DEVELOPMENT department from the DEPT table (assuming that there are no constraints defined on the DEPT table).</a:t>
            </a: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lvl="1" defTabSz="358775">
              <a:tabLst>
                <a:tab pos="431800" algn="l"/>
              </a:tabLst>
            </a:pPr>
            <a:endParaRPr lang="tr-TR"/>
          </a:p>
          <a:p>
            <a:pPr defTabSz="358775">
              <a:tabLst>
                <a:tab pos="431800" algn="l"/>
              </a:tabLst>
            </a:pPr>
            <a:r>
              <a:rPr lang="tr-TR">
                <a:solidFill>
                  <a:schemeClr val="accent2"/>
                </a:solidFill>
              </a:rPr>
              <a:t>Instructor Note</a:t>
            </a:r>
          </a:p>
          <a:p>
            <a:pPr lvl="1" defTabSz="358775">
              <a:tabLst>
                <a:tab pos="431800" algn="l"/>
              </a:tabLst>
            </a:pPr>
            <a:r>
              <a:rPr lang="tr-TR">
                <a:solidFill>
                  <a:schemeClr val="accent2"/>
                </a:solidFill>
              </a:rPr>
              <a:t>After all the rows have been eliminated with the DELETE statement, only the data structure of the table remains. A more efficient method of emptying a table is with the TRUNCATE statement.</a:t>
            </a:r>
            <a:br>
              <a:rPr lang="tr-TR">
                <a:solidFill>
                  <a:schemeClr val="accent2"/>
                </a:solidFill>
              </a:rPr>
            </a:br>
            <a:r>
              <a:rPr lang="tr-TR">
                <a:solidFill>
                  <a:schemeClr val="accent2"/>
                </a:solidFill>
              </a:rPr>
              <a:t>You can use the TRUNCATE statement to quickly remove all rows from a table or cluster. Removing rows with the TRUNCATE statement is faster than removing them with the DELETE statement for the following reasons:</a:t>
            </a:r>
          </a:p>
          <a:p>
            <a:pPr marL="425450" lvl="2" indent="488950" defTabSz="358775">
              <a:tabLst>
                <a:tab pos="431800" algn="l"/>
              </a:tabLst>
            </a:pPr>
            <a:r>
              <a:rPr lang="tr-TR">
                <a:solidFill>
                  <a:schemeClr val="accent2"/>
                </a:solidFill>
              </a:rPr>
              <a:t>The TRUNCATE statement is a data definition language (DDL) statement and generates no rollback information. It will be covered in a subsequent lesson.</a:t>
            </a:r>
          </a:p>
          <a:p>
            <a:pPr marL="425450" lvl="2" indent="488950" defTabSz="358775">
              <a:tabLst>
                <a:tab pos="431800" algn="l"/>
              </a:tabLst>
            </a:pPr>
            <a:r>
              <a:rPr lang="tr-TR">
                <a:solidFill>
                  <a:schemeClr val="accent2"/>
                </a:solidFill>
              </a:rPr>
              <a:t>Truncating a table does not fire the DELETE triggers of the table. </a:t>
            </a:r>
          </a:p>
          <a:p>
            <a:pPr marL="425450" lvl="2" indent="488950" defTabSz="358775">
              <a:tabLst>
                <a:tab pos="431800" algn="l"/>
              </a:tabLst>
            </a:pPr>
            <a:r>
              <a:rPr lang="tr-TR">
                <a:solidFill>
                  <a:schemeClr val="accent2"/>
                </a:solidFill>
              </a:rPr>
              <a:t>If the table is the parent of a referential integrity constraint, you cannot truncate the table. Disable the constraint before issuing the TRUNCATE statement.</a:t>
            </a:r>
          </a:p>
        </p:txBody>
      </p:sp>
      <p:sp>
        <p:nvSpPr>
          <p:cNvPr id="299014" name="Rectangle 5"/>
          <p:cNvSpPr>
            <a:spLocks noGrp="1" noRot="1" noChangeAspect="1" noChangeArrowheads="1" noTextEdit="1"/>
          </p:cNvSpPr>
          <p:nvPr>
            <p:ph type="sldImg"/>
          </p:nvPr>
        </p:nvSpPr>
        <p:spPr>
          <a:xfrm>
            <a:off x="2343150" y="127000"/>
            <a:ext cx="4451350" cy="3338513"/>
          </a:xfrm>
          <a:ln w="12700" cap="flat">
            <a:solidFill>
              <a:schemeClr val="tx1"/>
            </a:solidFill>
          </a:ln>
        </p:spPr>
      </p:sp>
    </p:spTree>
    <p:extLst>
      <p:ext uri="{BB962C8B-B14F-4D97-AF65-F5344CB8AC3E}">
        <p14:creationId xmlns:p14="http://schemas.microsoft.com/office/powerpoint/2010/main" val="2582633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9AA42C-A84F-4632-AC13-EE79C5B7FFBC}" type="slidenum">
              <a:rPr lang="tr-TR"/>
              <a:pPr/>
              <a:t>12</a:t>
            </a:fld>
            <a:endParaRPr lang="tr-TR"/>
          </a:p>
        </p:txBody>
      </p:sp>
      <p:sp>
        <p:nvSpPr>
          <p:cNvPr id="28674" name="Rectangle 2"/>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
        <p:nvSpPr>
          <p:cNvPr id="28675"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Null Values (continued)</a:t>
            </a:r>
          </a:p>
          <a:p>
            <a:pPr lvl="1"/>
            <a:r>
              <a:rPr lang="tr-TR" b="1" dirty="0"/>
              <a:t>If any column value in an arithmetic expression is null, the result is null. </a:t>
            </a:r>
            <a:r>
              <a:rPr lang="tr-TR" dirty="0"/>
              <a:t>For example, if you attempt to perform division with zero, you get an error. However, if you divide a number by null, the result is a null or unknown. </a:t>
            </a:r>
          </a:p>
          <a:p>
            <a:pPr lvl="1"/>
            <a:r>
              <a:rPr lang="tr-TR" dirty="0"/>
              <a:t>In the example on the slide, employee KING is not in SALESMAN and does not get any commission. Because the COMM column in the arithmetic expression is null, the result is null. </a:t>
            </a:r>
          </a:p>
          <a:p>
            <a:pPr lvl="1"/>
            <a:r>
              <a:rPr lang="tr-TR" dirty="0"/>
              <a:t>For more information, see </a:t>
            </a:r>
            <a:r>
              <a:rPr lang="tr-TR" i="1" dirty="0"/>
              <a:t>Oracle Server SQL Reference, </a:t>
            </a:r>
            <a:r>
              <a:rPr lang="tr-TR" dirty="0"/>
              <a:t>Release 8, “Elements of SQL.”</a:t>
            </a:r>
          </a:p>
        </p:txBody>
      </p:sp>
    </p:spTree>
    <p:extLst>
      <p:ext uri="{BB962C8B-B14F-4D97-AF65-F5344CB8AC3E}">
        <p14:creationId xmlns:p14="http://schemas.microsoft.com/office/powerpoint/2010/main" val="356253583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435FF4BF-FC59-48A3-8909-54BC4A697048}" type="slidenum">
              <a:rPr lang="tr-TR">
                <a:solidFill>
                  <a:prstClr val="black"/>
                </a:solidFill>
              </a:rPr>
              <a:pPr/>
              <a:t>135</a:t>
            </a:fld>
            <a:endParaRPr lang="tr-TR">
              <a:solidFill>
                <a:prstClr val="black"/>
              </a:solidFill>
            </a:endParaRPr>
          </a:p>
        </p:txBody>
      </p:sp>
      <p:sp>
        <p:nvSpPr>
          <p:cNvPr id="256002"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256003"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00037" name="Rectangle 4"/>
          <p:cNvSpPr>
            <a:spLocks noGrp="1" noChangeArrowheads="1"/>
          </p:cNvSpPr>
          <p:nvPr>
            <p:ph type="body" idx="1"/>
          </p:nvPr>
        </p:nvSpPr>
        <p:spPr>
          <a:xfrm>
            <a:off x="516467" y="3580210"/>
            <a:ext cx="8039100" cy="2817019"/>
          </a:xfrm>
          <a:noFill/>
          <a:ln/>
        </p:spPr>
        <p:txBody>
          <a:bodyPr lIns="89202" tIns="43008" rIns="89202" bIns="43008"/>
          <a:lstStyle/>
          <a:p>
            <a:r>
              <a:rPr lang="tr-TR"/>
              <a:t>Deleting Rows</a:t>
            </a:r>
          </a:p>
          <a:p>
            <a:pPr lvl="1"/>
            <a:r>
              <a:rPr lang="tr-TR"/>
              <a:t>You can remove existing rows by using the </a:t>
            </a:r>
            <a:r>
              <a:rPr lang="tr-TR">
                <a:solidFill>
                  <a:srgbClr val="FC0128"/>
                </a:solidFill>
              </a:rPr>
              <a:t>DELETE </a:t>
            </a:r>
            <a:r>
              <a:rPr lang="tr-TR"/>
              <a:t>statement.</a:t>
            </a:r>
          </a:p>
          <a:p>
            <a:pPr lvl="1"/>
            <a:r>
              <a:rPr lang="tr-TR"/>
              <a:t>In the syntax:</a:t>
            </a:r>
          </a:p>
          <a:p>
            <a:pPr lvl="1"/>
            <a:r>
              <a:rPr lang="tr-TR"/>
              <a:t>	</a:t>
            </a:r>
            <a:r>
              <a:rPr lang="tr-TR" i="1"/>
              <a:t>table			</a:t>
            </a:r>
            <a:r>
              <a:rPr lang="tr-TR"/>
              <a:t>is the table name</a:t>
            </a:r>
            <a:br>
              <a:rPr lang="tr-TR"/>
            </a:br>
            <a:r>
              <a:rPr lang="tr-TR"/>
              <a:t>	</a:t>
            </a:r>
            <a:r>
              <a:rPr lang="tr-TR" i="1"/>
              <a:t>condition</a:t>
            </a:r>
            <a:r>
              <a:rPr lang="tr-TR"/>
              <a:t>		identifies the rows to be deleted and is composed of column names, 					          expressions, constants, subqueries, and comparison operators</a:t>
            </a:r>
          </a:p>
          <a:p>
            <a:pPr lvl="1"/>
            <a:r>
              <a:rPr lang="tr-TR"/>
              <a:t>For more information, see </a:t>
            </a:r>
            <a:r>
              <a:rPr lang="tr-TR" i="1"/>
              <a:t>Oracle Server SQL Reference</a:t>
            </a:r>
            <a:r>
              <a:rPr lang="tr-TR"/>
              <a:t>, Release 8, “DELETE.”</a:t>
            </a:r>
          </a:p>
          <a:p>
            <a:pPr lvl="1"/>
            <a:endParaRPr lang="tr-TR"/>
          </a:p>
          <a:p>
            <a:pPr lvl="1"/>
            <a:endParaRPr lang="tr-TR"/>
          </a:p>
          <a:p>
            <a:pPr lvl="1"/>
            <a:endParaRPr lang="tr-TR"/>
          </a:p>
          <a:p>
            <a:pPr lvl="1"/>
            <a:endParaRPr lang="tr-TR"/>
          </a:p>
          <a:p>
            <a:pPr lvl="1"/>
            <a:endParaRPr lang="tr-TR"/>
          </a:p>
          <a:p>
            <a:pPr lvl="1"/>
            <a:endParaRPr lang="tr-TR"/>
          </a:p>
          <a:p>
            <a:r>
              <a:rPr lang="tr-TR">
                <a:solidFill>
                  <a:schemeClr val="accent2"/>
                </a:solidFill>
              </a:rPr>
              <a:t>Instructor Note</a:t>
            </a:r>
          </a:p>
          <a:p>
            <a:pPr lvl="1"/>
            <a:r>
              <a:rPr lang="tr-TR">
                <a:solidFill>
                  <a:schemeClr val="accent2"/>
                </a:solidFill>
              </a:rPr>
              <a:t>The DELETE statement does not ask for confirmation. However, the delete operation is not made permanent until the data transaction is committed. Therefore, you can undo the operation with the ROLLBACK statement if you make a mistake.</a:t>
            </a:r>
          </a:p>
        </p:txBody>
      </p:sp>
      <p:sp>
        <p:nvSpPr>
          <p:cNvPr id="300038" name="Rectangle 5"/>
          <p:cNvSpPr>
            <a:spLocks noGrp="1" noRot="1" noChangeAspect="1" noChangeArrowheads="1" noTextEdit="1"/>
          </p:cNvSpPr>
          <p:nvPr>
            <p:ph type="sldImg"/>
          </p:nvPr>
        </p:nvSpPr>
        <p:spPr>
          <a:xfrm>
            <a:off x="2368550" y="123825"/>
            <a:ext cx="4402138" cy="3302000"/>
          </a:xfrm>
          <a:ln w="12700" cap="flat">
            <a:solidFill>
              <a:schemeClr val="tx1"/>
            </a:solidFill>
          </a:ln>
        </p:spPr>
      </p:sp>
    </p:spTree>
    <p:extLst>
      <p:ext uri="{BB962C8B-B14F-4D97-AF65-F5344CB8AC3E}">
        <p14:creationId xmlns:p14="http://schemas.microsoft.com/office/powerpoint/2010/main" val="284429084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p>
            <a:fld id="{7F11B9F0-C4C5-457A-A838-70920C37E3A8}" type="slidenum">
              <a:rPr lang="tr-TR">
                <a:solidFill>
                  <a:prstClr val="black"/>
                </a:solidFill>
              </a:rPr>
              <a:pPr/>
              <a:t>136</a:t>
            </a:fld>
            <a:endParaRPr lang="tr-TR">
              <a:solidFill>
                <a:prstClr val="black"/>
              </a:solidFill>
            </a:endParaRPr>
          </a:p>
        </p:txBody>
      </p:sp>
      <p:sp>
        <p:nvSpPr>
          <p:cNvPr id="301059"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301060" name="Rectangle 3"/>
          <p:cNvSpPr>
            <a:spLocks noGrp="1" noChangeArrowheads="1"/>
          </p:cNvSpPr>
          <p:nvPr>
            <p:ph type="body" idx="1"/>
          </p:nvPr>
        </p:nvSpPr>
        <p:spPr>
          <a:xfrm>
            <a:off x="499534" y="3580210"/>
            <a:ext cx="8041217" cy="2817019"/>
          </a:xfrm>
          <a:noFill/>
          <a:ln/>
        </p:spPr>
        <p:txBody>
          <a:bodyPr lIns="89202" tIns="43008" rIns="89202" bIns="43008"/>
          <a:lstStyle/>
          <a:p>
            <a:r>
              <a:rPr lang="tr-TR" dirty="0" err="1"/>
              <a:t>Deleting</a:t>
            </a:r>
            <a:r>
              <a:rPr lang="tr-TR" dirty="0"/>
              <a:t> </a:t>
            </a:r>
            <a:r>
              <a:rPr lang="tr-TR" dirty="0" err="1"/>
              <a:t>Rows</a:t>
            </a:r>
            <a:r>
              <a:rPr lang="tr-TR" dirty="0"/>
              <a:t> (</a:t>
            </a:r>
            <a:r>
              <a:rPr lang="tr-TR" dirty="0" err="1"/>
              <a:t>continued</a:t>
            </a:r>
            <a:r>
              <a:rPr lang="tr-TR" dirty="0"/>
              <a:t>)</a:t>
            </a:r>
          </a:p>
          <a:p>
            <a:pPr lvl="1"/>
            <a:r>
              <a:rPr lang="tr-TR" dirty="0" err="1"/>
              <a:t>You</a:t>
            </a:r>
            <a:r>
              <a:rPr lang="tr-TR" dirty="0"/>
              <a:t> can </a:t>
            </a:r>
            <a:r>
              <a:rPr lang="tr-TR" dirty="0" err="1"/>
              <a:t>delete</a:t>
            </a:r>
            <a:r>
              <a:rPr lang="tr-TR" dirty="0"/>
              <a:t> </a:t>
            </a:r>
            <a:r>
              <a:rPr lang="tr-TR" dirty="0" err="1"/>
              <a:t>specific</a:t>
            </a:r>
            <a:r>
              <a:rPr lang="tr-TR" dirty="0"/>
              <a:t> </a:t>
            </a:r>
            <a:r>
              <a:rPr lang="tr-TR" dirty="0" err="1"/>
              <a:t>rows</a:t>
            </a:r>
            <a:r>
              <a:rPr lang="tr-TR" dirty="0"/>
              <a:t> </a:t>
            </a:r>
            <a:r>
              <a:rPr lang="tr-TR" dirty="0" err="1"/>
              <a:t>by</a:t>
            </a:r>
            <a:r>
              <a:rPr lang="tr-TR" dirty="0"/>
              <a:t> </a:t>
            </a:r>
            <a:r>
              <a:rPr lang="tr-TR" dirty="0" err="1"/>
              <a:t>specifying</a:t>
            </a:r>
            <a:r>
              <a:rPr lang="tr-TR" dirty="0"/>
              <a:t> the WHERE </a:t>
            </a:r>
            <a:r>
              <a:rPr lang="tr-TR" dirty="0" err="1"/>
              <a:t>clause</a:t>
            </a:r>
            <a:r>
              <a:rPr lang="tr-TR" dirty="0"/>
              <a:t> in the DELETE </a:t>
            </a:r>
            <a:r>
              <a:rPr lang="tr-TR" dirty="0" err="1"/>
              <a:t>statement</a:t>
            </a:r>
            <a:r>
              <a:rPr lang="tr-TR" dirty="0"/>
              <a:t>. The </a:t>
            </a:r>
            <a:r>
              <a:rPr lang="tr-TR" dirty="0" err="1"/>
              <a:t>slide</a:t>
            </a:r>
            <a:r>
              <a:rPr lang="tr-TR" dirty="0"/>
              <a:t> </a:t>
            </a:r>
            <a:r>
              <a:rPr lang="tr-TR" dirty="0" err="1"/>
              <a:t>example</a:t>
            </a:r>
            <a:r>
              <a:rPr lang="tr-TR" dirty="0"/>
              <a:t> </a:t>
            </a:r>
            <a:r>
              <a:rPr lang="tr-TR" dirty="0" err="1"/>
              <a:t>deletes</a:t>
            </a:r>
            <a:r>
              <a:rPr lang="tr-TR" dirty="0"/>
              <a:t> the DEVELOPMENT </a:t>
            </a:r>
            <a:r>
              <a:rPr lang="tr-TR" dirty="0" err="1"/>
              <a:t>department</a:t>
            </a:r>
            <a:r>
              <a:rPr lang="tr-TR" dirty="0"/>
              <a:t> </a:t>
            </a:r>
            <a:r>
              <a:rPr lang="tr-TR" dirty="0" err="1"/>
              <a:t>from</a:t>
            </a:r>
            <a:r>
              <a:rPr lang="tr-TR" dirty="0"/>
              <a:t> the DEPARTMENT </a:t>
            </a:r>
            <a:r>
              <a:rPr lang="tr-TR" dirty="0" err="1"/>
              <a:t>table</a:t>
            </a:r>
            <a:r>
              <a:rPr lang="tr-TR" dirty="0"/>
              <a:t>. </a:t>
            </a:r>
            <a:r>
              <a:rPr lang="tr-TR" dirty="0" err="1"/>
              <a:t>You</a:t>
            </a:r>
            <a:r>
              <a:rPr lang="tr-TR" dirty="0"/>
              <a:t> can </a:t>
            </a:r>
            <a:r>
              <a:rPr lang="tr-TR" dirty="0" err="1"/>
              <a:t>c</a:t>
            </a:r>
            <a:r>
              <a:rPr lang="tr-TR" dirty="0" err="1">
                <a:latin typeface="Times" charset="0"/>
              </a:rPr>
              <a:t>onfirm</a:t>
            </a:r>
            <a:r>
              <a:rPr lang="tr-TR" dirty="0">
                <a:latin typeface="Times" charset="0"/>
              </a:rPr>
              <a:t> the </a:t>
            </a:r>
            <a:r>
              <a:rPr lang="tr-TR" dirty="0" err="1">
                <a:latin typeface="Times" charset="0"/>
              </a:rPr>
              <a:t>delete</a:t>
            </a:r>
            <a:r>
              <a:rPr lang="tr-TR" dirty="0">
                <a:latin typeface="Times" charset="0"/>
              </a:rPr>
              <a:t> </a:t>
            </a:r>
            <a:r>
              <a:rPr lang="tr-TR" dirty="0" err="1">
                <a:latin typeface="Times" charset="0"/>
              </a:rPr>
              <a:t>operation</a:t>
            </a:r>
            <a:r>
              <a:rPr lang="tr-TR" dirty="0">
                <a:latin typeface="Times" charset="0"/>
              </a:rPr>
              <a:t> </a:t>
            </a:r>
            <a:r>
              <a:rPr lang="tr-TR" dirty="0" err="1">
                <a:latin typeface="Times" charset="0"/>
              </a:rPr>
              <a:t>by</a:t>
            </a:r>
            <a:r>
              <a:rPr lang="tr-TR" dirty="0">
                <a:latin typeface="Times" charset="0"/>
              </a:rPr>
              <a:t> </a:t>
            </a:r>
            <a:r>
              <a:rPr lang="tr-TR" dirty="0" err="1">
                <a:latin typeface="Times" charset="0"/>
              </a:rPr>
              <a:t>displaying</a:t>
            </a:r>
            <a:r>
              <a:rPr lang="tr-TR" dirty="0">
                <a:latin typeface="Times" charset="0"/>
              </a:rPr>
              <a:t> the </a:t>
            </a:r>
            <a:r>
              <a:rPr lang="tr-TR" dirty="0" err="1">
                <a:latin typeface="Times" charset="0"/>
              </a:rPr>
              <a:t>deleted</a:t>
            </a:r>
            <a:r>
              <a:rPr lang="tr-TR" dirty="0">
                <a:latin typeface="Times" charset="0"/>
              </a:rPr>
              <a:t> </a:t>
            </a:r>
            <a:r>
              <a:rPr lang="tr-TR" dirty="0" err="1">
                <a:latin typeface="Times" charset="0"/>
              </a:rPr>
              <a:t>rows</a:t>
            </a:r>
            <a:r>
              <a:rPr lang="tr-TR" dirty="0">
                <a:latin typeface="Times" charset="0"/>
              </a:rPr>
              <a:t> </a:t>
            </a:r>
            <a:r>
              <a:rPr lang="tr-TR" dirty="0" err="1">
                <a:latin typeface="Times" charset="0"/>
              </a:rPr>
              <a:t>using</a:t>
            </a:r>
            <a:r>
              <a:rPr lang="tr-TR" dirty="0">
                <a:latin typeface="Times" charset="0"/>
              </a:rPr>
              <a:t> the SELECT </a:t>
            </a:r>
            <a:r>
              <a:rPr lang="tr-TR" dirty="0" err="1">
                <a:latin typeface="Times" charset="0"/>
              </a:rPr>
              <a:t>statement</a:t>
            </a:r>
            <a:r>
              <a:rPr lang="tr-TR" dirty="0">
                <a:latin typeface="Times" charset="0"/>
              </a:rPr>
              <a:t>. </a:t>
            </a:r>
          </a:p>
          <a:p>
            <a:pPr lvl="1"/>
            <a:endParaRPr lang="tr-TR" dirty="0">
              <a:latin typeface="Times" charset="0"/>
            </a:endParaRPr>
          </a:p>
          <a:p>
            <a:pPr lvl="1"/>
            <a:endParaRPr lang="tr-TR" dirty="0">
              <a:latin typeface="Times" charset="0"/>
            </a:endParaRPr>
          </a:p>
          <a:p>
            <a:pPr lvl="1"/>
            <a:endParaRPr lang="tr-TR" dirty="0">
              <a:latin typeface="Times" charset="0"/>
            </a:endParaRPr>
          </a:p>
          <a:p>
            <a:pPr lvl="1"/>
            <a:endParaRPr lang="tr-TR" dirty="0">
              <a:latin typeface="Times" charset="0"/>
            </a:endParaRPr>
          </a:p>
          <a:p>
            <a:pPr lvl="1"/>
            <a:endParaRPr lang="tr-TR" sz="400" dirty="0">
              <a:latin typeface="Times" charset="0"/>
            </a:endParaRPr>
          </a:p>
          <a:p>
            <a:r>
              <a:rPr lang="tr-TR" dirty="0" err="1"/>
              <a:t>Example</a:t>
            </a:r>
            <a:endParaRPr lang="tr-TR" dirty="0"/>
          </a:p>
          <a:p>
            <a:pPr lvl="1"/>
            <a:r>
              <a:rPr lang="tr-TR" dirty="0" err="1"/>
              <a:t>Remove</a:t>
            </a:r>
            <a:r>
              <a:rPr lang="tr-TR" dirty="0"/>
              <a:t> </a:t>
            </a:r>
            <a:r>
              <a:rPr lang="tr-TR" dirty="0" err="1"/>
              <a:t>all</a:t>
            </a:r>
            <a:r>
              <a:rPr lang="tr-TR" dirty="0"/>
              <a:t> </a:t>
            </a:r>
            <a:r>
              <a:rPr lang="tr-TR" dirty="0" err="1"/>
              <a:t>employees</a:t>
            </a:r>
            <a:r>
              <a:rPr lang="tr-TR" dirty="0"/>
              <a:t> </a:t>
            </a:r>
            <a:r>
              <a:rPr lang="tr-TR" dirty="0" err="1"/>
              <a:t>who</a:t>
            </a:r>
            <a:r>
              <a:rPr lang="tr-TR" dirty="0"/>
              <a:t> </a:t>
            </a:r>
            <a:r>
              <a:rPr lang="tr-TR" dirty="0" err="1"/>
              <a:t>started</a:t>
            </a:r>
            <a:r>
              <a:rPr lang="tr-TR" dirty="0"/>
              <a:t> </a:t>
            </a:r>
            <a:r>
              <a:rPr lang="tr-TR" dirty="0" err="1"/>
              <a:t>after</a:t>
            </a:r>
            <a:r>
              <a:rPr lang="tr-TR" dirty="0"/>
              <a:t> </a:t>
            </a:r>
            <a:r>
              <a:rPr lang="tr-TR" dirty="0" err="1"/>
              <a:t>January</a:t>
            </a:r>
            <a:r>
              <a:rPr lang="tr-TR" dirty="0"/>
              <a:t> 1, 1997.</a:t>
            </a:r>
          </a:p>
          <a:p>
            <a:pPr lvl="1"/>
            <a:endParaRPr lang="tr-TR" dirty="0"/>
          </a:p>
          <a:p>
            <a:pPr lvl="1"/>
            <a:endParaRPr lang="tr-TR" dirty="0"/>
          </a:p>
          <a:p>
            <a:pPr lvl="1"/>
            <a:endParaRPr lang="tr-TR" dirty="0"/>
          </a:p>
          <a:p>
            <a:pPr lvl="1"/>
            <a:r>
              <a:rPr lang="tr-TR" dirty="0" err="1">
                <a:latin typeface="Times" charset="0"/>
              </a:rPr>
              <a:t>If</a:t>
            </a:r>
            <a:r>
              <a:rPr lang="tr-TR" dirty="0">
                <a:latin typeface="Times" charset="0"/>
              </a:rPr>
              <a:t> </a:t>
            </a:r>
            <a:r>
              <a:rPr lang="tr-TR" dirty="0" err="1">
                <a:latin typeface="Times" charset="0"/>
              </a:rPr>
              <a:t>you</a:t>
            </a:r>
            <a:r>
              <a:rPr lang="tr-TR" dirty="0">
                <a:latin typeface="Times" charset="0"/>
              </a:rPr>
              <a:t> </a:t>
            </a:r>
            <a:r>
              <a:rPr lang="tr-TR" dirty="0" err="1">
                <a:latin typeface="Times" charset="0"/>
              </a:rPr>
              <a:t>omit</a:t>
            </a:r>
            <a:r>
              <a:rPr lang="tr-TR" dirty="0">
                <a:latin typeface="Times" charset="0"/>
              </a:rPr>
              <a:t> the WHERE </a:t>
            </a:r>
            <a:r>
              <a:rPr lang="tr-TR" dirty="0" err="1">
                <a:latin typeface="Times" charset="0"/>
              </a:rPr>
              <a:t>clause</a:t>
            </a:r>
            <a:r>
              <a:rPr lang="tr-TR" dirty="0">
                <a:latin typeface="Times" charset="0"/>
              </a:rPr>
              <a:t>, </a:t>
            </a:r>
            <a:r>
              <a:rPr lang="tr-TR" dirty="0" err="1">
                <a:latin typeface="Times" charset="0"/>
              </a:rPr>
              <a:t>all</a:t>
            </a:r>
            <a:r>
              <a:rPr lang="tr-TR" dirty="0">
                <a:latin typeface="Times" charset="0"/>
              </a:rPr>
              <a:t> </a:t>
            </a:r>
            <a:r>
              <a:rPr lang="tr-TR" dirty="0" err="1">
                <a:latin typeface="Times" charset="0"/>
              </a:rPr>
              <a:t>rows</a:t>
            </a:r>
            <a:r>
              <a:rPr lang="tr-TR" dirty="0">
                <a:latin typeface="Times" charset="0"/>
              </a:rPr>
              <a:t> in the </a:t>
            </a:r>
            <a:r>
              <a:rPr lang="tr-TR" dirty="0" err="1">
                <a:latin typeface="Times" charset="0"/>
              </a:rPr>
              <a:t>table</a:t>
            </a:r>
            <a:r>
              <a:rPr lang="tr-TR" dirty="0">
                <a:latin typeface="Times" charset="0"/>
              </a:rPr>
              <a:t> </a:t>
            </a:r>
            <a:r>
              <a:rPr lang="tr-TR" dirty="0" err="1">
                <a:latin typeface="Times" charset="0"/>
              </a:rPr>
              <a:t>are</a:t>
            </a:r>
            <a:r>
              <a:rPr lang="tr-TR" dirty="0">
                <a:latin typeface="Times" charset="0"/>
              </a:rPr>
              <a:t> </a:t>
            </a:r>
            <a:r>
              <a:rPr lang="tr-TR" dirty="0" err="1">
                <a:latin typeface="Times" charset="0"/>
              </a:rPr>
              <a:t>deleted</a:t>
            </a:r>
            <a:r>
              <a:rPr lang="tr-TR" dirty="0">
                <a:latin typeface="Times" charset="0"/>
              </a:rPr>
              <a:t>. The </a:t>
            </a:r>
            <a:r>
              <a:rPr lang="tr-TR" dirty="0" err="1">
                <a:latin typeface="Times" charset="0"/>
              </a:rPr>
              <a:t>second</a:t>
            </a:r>
            <a:r>
              <a:rPr lang="tr-TR" dirty="0">
                <a:latin typeface="Times" charset="0"/>
              </a:rPr>
              <a:t> </a:t>
            </a:r>
            <a:r>
              <a:rPr lang="tr-TR" dirty="0" err="1">
                <a:latin typeface="Times" charset="0"/>
              </a:rPr>
              <a:t>example</a:t>
            </a:r>
            <a:r>
              <a:rPr lang="tr-TR" dirty="0">
                <a:latin typeface="Times" charset="0"/>
              </a:rPr>
              <a:t> on the </a:t>
            </a:r>
            <a:r>
              <a:rPr lang="tr-TR" dirty="0" err="1">
                <a:latin typeface="Times" charset="0"/>
              </a:rPr>
              <a:t>slide</a:t>
            </a:r>
            <a:r>
              <a:rPr lang="tr-TR" dirty="0">
                <a:latin typeface="Times" charset="0"/>
              </a:rPr>
              <a:t> </a:t>
            </a:r>
            <a:r>
              <a:rPr lang="tr-TR" dirty="0" err="1">
                <a:latin typeface="Times" charset="0"/>
              </a:rPr>
              <a:t>deletes</a:t>
            </a:r>
            <a:r>
              <a:rPr lang="tr-TR" dirty="0">
                <a:latin typeface="Times" charset="0"/>
              </a:rPr>
              <a:t> </a:t>
            </a:r>
            <a:r>
              <a:rPr lang="tr-TR" dirty="0" err="1">
                <a:latin typeface="Times" charset="0"/>
              </a:rPr>
              <a:t>all</a:t>
            </a:r>
            <a:r>
              <a:rPr lang="tr-TR" dirty="0">
                <a:latin typeface="Times" charset="0"/>
              </a:rPr>
              <a:t> the </a:t>
            </a:r>
            <a:r>
              <a:rPr lang="tr-TR" dirty="0" err="1">
                <a:latin typeface="Times" charset="0"/>
              </a:rPr>
              <a:t>rows</a:t>
            </a:r>
            <a:r>
              <a:rPr lang="tr-TR" dirty="0">
                <a:latin typeface="Times" charset="0"/>
              </a:rPr>
              <a:t> </a:t>
            </a:r>
            <a:r>
              <a:rPr lang="tr-TR" dirty="0" err="1">
                <a:latin typeface="Times" charset="0"/>
              </a:rPr>
              <a:t>from</a:t>
            </a:r>
            <a:r>
              <a:rPr lang="tr-TR" dirty="0">
                <a:latin typeface="Times" charset="0"/>
              </a:rPr>
              <a:t> the DEPARTMENT </a:t>
            </a:r>
            <a:r>
              <a:rPr lang="tr-TR" dirty="0" err="1">
                <a:latin typeface="Times" charset="0"/>
              </a:rPr>
              <a:t>table</a:t>
            </a:r>
            <a:r>
              <a:rPr lang="tr-TR" dirty="0">
                <a:latin typeface="Times" charset="0"/>
              </a:rPr>
              <a:t> </a:t>
            </a:r>
            <a:r>
              <a:rPr lang="tr-TR" dirty="0" err="1">
                <a:latin typeface="Times" charset="0"/>
              </a:rPr>
              <a:t>because</a:t>
            </a:r>
            <a:r>
              <a:rPr lang="tr-TR" dirty="0">
                <a:latin typeface="Times" charset="0"/>
              </a:rPr>
              <a:t> </a:t>
            </a:r>
            <a:r>
              <a:rPr lang="tr-TR" dirty="0" err="1">
                <a:latin typeface="Times" charset="0"/>
              </a:rPr>
              <a:t>no</a:t>
            </a:r>
            <a:r>
              <a:rPr lang="tr-TR" dirty="0">
                <a:latin typeface="Times" charset="0"/>
              </a:rPr>
              <a:t> WHERE </a:t>
            </a:r>
            <a:r>
              <a:rPr lang="tr-TR" dirty="0" err="1">
                <a:latin typeface="Times" charset="0"/>
              </a:rPr>
              <a:t>clause</a:t>
            </a:r>
            <a:r>
              <a:rPr lang="tr-TR" dirty="0">
                <a:latin typeface="Times" charset="0"/>
              </a:rPr>
              <a:t> has </a:t>
            </a:r>
            <a:r>
              <a:rPr lang="tr-TR" dirty="0" err="1">
                <a:latin typeface="Times" charset="0"/>
              </a:rPr>
              <a:t>been</a:t>
            </a:r>
            <a:r>
              <a:rPr lang="tr-TR" dirty="0">
                <a:latin typeface="Times" charset="0"/>
              </a:rPr>
              <a:t> </a:t>
            </a:r>
            <a:r>
              <a:rPr lang="tr-TR" dirty="0" err="1">
                <a:latin typeface="Times" charset="0"/>
              </a:rPr>
              <a:t>specified</a:t>
            </a:r>
            <a:r>
              <a:rPr lang="tr-TR" dirty="0">
                <a:latin typeface="Times" charset="0"/>
              </a:rPr>
              <a:t>.</a:t>
            </a:r>
          </a:p>
          <a:p>
            <a:pPr lvl="1"/>
            <a:r>
              <a:rPr lang="tr-TR" b="1" dirty="0" err="1">
                <a:latin typeface="Times" charset="0"/>
              </a:rPr>
              <a:t>Note</a:t>
            </a:r>
            <a:r>
              <a:rPr lang="tr-TR" b="1" dirty="0">
                <a:latin typeface="Times" charset="0"/>
              </a:rPr>
              <a:t>:</a:t>
            </a:r>
            <a:r>
              <a:rPr lang="tr-TR" dirty="0">
                <a:latin typeface="Times" charset="0"/>
              </a:rPr>
              <a:t> The DEPARTMENT </a:t>
            </a:r>
            <a:r>
              <a:rPr lang="tr-TR" dirty="0" err="1">
                <a:latin typeface="Times" charset="0"/>
              </a:rPr>
              <a:t>table</a:t>
            </a:r>
            <a:r>
              <a:rPr lang="tr-TR" dirty="0">
                <a:latin typeface="Times" charset="0"/>
              </a:rPr>
              <a:t> has the </a:t>
            </a:r>
            <a:r>
              <a:rPr lang="tr-TR" dirty="0" err="1">
                <a:latin typeface="Times" charset="0"/>
              </a:rPr>
              <a:t>same</a:t>
            </a:r>
            <a:r>
              <a:rPr lang="tr-TR" dirty="0">
                <a:latin typeface="Times" charset="0"/>
              </a:rPr>
              <a:t> data as the DEPT </a:t>
            </a:r>
            <a:r>
              <a:rPr lang="tr-TR" dirty="0" err="1">
                <a:latin typeface="Times" charset="0"/>
              </a:rPr>
              <a:t>table</a:t>
            </a:r>
            <a:r>
              <a:rPr lang="tr-TR" dirty="0">
                <a:latin typeface="Times" charset="0"/>
              </a:rPr>
              <a:t>.</a:t>
            </a:r>
          </a:p>
        </p:txBody>
      </p:sp>
      <p:sp>
        <p:nvSpPr>
          <p:cNvPr id="258052" name="Rectangle 4"/>
          <p:cNvSpPr>
            <a:spLocks noChangeArrowheads="1"/>
          </p:cNvSpPr>
          <p:nvPr/>
        </p:nvSpPr>
        <p:spPr bwMode="auto">
          <a:xfrm>
            <a:off x="753533" y="4243388"/>
            <a:ext cx="7512051" cy="611981"/>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01062" name="Rectangle 5"/>
          <p:cNvSpPr>
            <a:spLocks noChangeArrowheads="1"/>
          </p:cNvSpPr>
          <p:nvPr/>
        </p:nvSpPr>
        <p:spPr bwMode="auto">
          <a:xfrm>
            <a:off x="800101" y="4280298"/>
            <a:ext cx="3150500" cy="760747"/>
          </a:xfrm>
          <a:prstGeom prst="rect">
            <a:avLst/>
          </a:prstGeom>
          <a:noFill/>
          <a:ln w="9525">
            <a:noFill/>
            <a:miter lim="800000"/>
            <a:headEnd/>
            <a:tailEnd/>
          </a:ln>
        </p:spPr>
        <p:txBody>
          <a:bodyPr wrap="none" lIns="87609" tIns="41415" rIns="87609" bIns="41415">
            <a:spAutoFit/>
          </a:bodyPr>
          <a:lstStyle/>
          <a:p>
            <a:pPr defTabSz="790575"/>
            <a:r>
              <a:rPr lang="tr-TR" sz="1100" b="1">
                <a:solidFill>
                  <a:prstClr val="black"/>
                </a:solidFill>
                <a:effectLst/>
                <a:latin typeface="Courier New" pitchFamily="49" charset="0"/>
              </a:rPr>
              <a:t>SQL&gt; SELECT  *</a:t>
            </a:r>
          </a:p>
          <a:p>
            <a:pPr defTabSz="790575"/>
            <a:r>
              <a:rPr lang="tr-TR" sz="1100" b="1">
                <a:solidFill>
                  <a:prstClr val="black"/>
                </a:solidFill>
                <a:effectLst/>
                <a:latin typeface="Courier New" pitchFamily="49" charset="0"/>
              </a:rPr>
              <a:t>  2  FROM    department</a:t>
            </a:r>
          </a:p>
          <a:p>
            <a:pPr defTabSz="790575"/>
            <a:r>
              <a:rPr lang="tr-TR" sz="1100" b="1">
                <a:solidFill>
                  <a:prstClr val="black"/>
                </a:solidFill>
                <a:effectLst/>
                <a:latin typeface="Courier New" pitchFamily="49" charset="0"/>
              </a:rPr>
              <a:t>  3  WHERE   dname = </a:t>
            </a:r>
            <a:r>
              <a:rPr lang="tr-TR" sz="1100" b="1">
                <a:solidFill>
                  <a:srgbClr val="000000"/>
                </a:solidFill>
                <a:effectLst/>
                <a:latin typeface="Courier New" pitchFamily="49" charset="0"/>
              </a:rPr>
              <a:t>'</a:t>
            </a:r>
            <a:r>
              <a:rPr lang="tr-TR" sz="1100" b="1">
                <a:solidFill>
                  <a:prstClr val="black"/>
                </a:solidFill>
                <a:effectLst/>
                <a:latin typeface="Courier New" pitchFamily="49" charset="0"/>
              </a:rPr>
              <a:t>DEVELOPMENT</a:t>
            </a:r>
            <a:r>
              <a:rPr lang="tr-TR" sz="1100" b="1">
                <a:solidFill>
                  <a:srgbClr val="000000"/>
                </a:solidFill>
                <a:effectLst/>
                <a:latin typeface="Courier New" pitchFamily="49" charset="0"/>
              </a:rPr>
              <a:t>'</a:t>
            </a:r>
            <a:r>
              <a:rPr lang="tr-TR" sz="1100" b="1">
                <a:solidFill>
                  <a:prstClr val="black"/>
                </a:solidFill>
                <a:effectLst/>
                <a:latin typeface="Courier New" pitchFamily="49" charset="0"/>
              </a:rPr>
              <a:t>;</a:t>
            </a:r>
          </a:p>
          <a:p>
            <a:pPr defTabSz="790575"/>
            <a:r>
              <a:rPr lang="tr-TR" sz="1100">
                <a:solidFill>
                  <a:prstClr val="black"/>
                </a:solidFill>
                <a:effectLst/>
                <a:latin typeface="Courier New" pitchFamily="49" charset="0"/>
              </a:rPr>
              <a:t>no rows selected.</a:t>
            </a:r>
          </a:p>
        </p:txBody>
      </p:sp>
      <p:sp>
        <p:nvSpPr>
          <p:cNvPr id="258054" name="Rectangle 6"/>
          <p:cNvSpPr>
            <a:spLocks noChangeArrowheads="1"/>
          </p:cNvSpPr>
          <p:nvPr/>
        </p:nvSpPr>
        <p:spPr bwMode="auto">
          <a:xfrm>
            <a:off x="753533" y="5230416"/>
            <a:ext cx="7512051" cy="413147"/>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01064" name="Rectangle 7"/>
          <p:cNvSpPr>
            <a:spLocks noChangeArrowheads="1"/>
          </p:cNvSpPr>
          <p:nvPr/>
        </p:nvSpPr>
        <p:spPr bwMode="auto">
          <a:xfrm>
            <a:off x="797984" y="5232797"/>
            <a:ext cx="7272867" cy="447675"/>
          </a:xfrm>
          <a:prstGeom prst="rect">
            <a:avLst/>
          </a:prstGeom>
          <a:noFill/>
          <a:ln w="9525">
            <a:noFill/>
            <a:miter lim="800000"/>
            <a:headEnd/>
            <a:tailEnd/>
          </a:ln>
        </p:spPr>
        <p:txBody>
          <a:bodyPr wrap="none" lIns="90796" tIns="44601" rIns="90796" bIns="44601" anchor="ctr"/>
          <a:lstStyle/>
          <a:p>
            <a:pPr defTabSz="790575"/>
            <a:r>
              <a:rPr lang="tr-TR" sz="1100" b="1">
                <a:solidFill>
                  <a:prstClr val="black"/>
                </a:solidFill>
                <a:effectLst/>
                <a:latin typeface="Courier New" pitchFamily="49" charset="0"/>
              </a:rPr>
              <a:t>SQL&gt; DELETE FROM  emp</a:t>
            </a:r>
          </a:p>
          <a:p>
            <a:pPr defTabSz="790575"/>
            <a:r>
              <a:rPr lang="tr-TR" sz="1100" b="1">
                <a:solidFill>
                  <a:prstClr val="black"/>
                </a:solidFill>
                <a:effectLst/>
                <a:latin typeface="Courier New" pitchFamily="49" charset="0"/>
              </a:rPr>
              <a:t>  2  WHERE        hiredate &gt; TO_DATE('01.01.1997', 'DD.MM.YYYY');</a:t>
            </a:r>
          </a:p>
          <a:p>
            <a:pPr defTabSz="790575"/>
            <a:r>
              <a:rPr lang="tr-TR" sz="1100">
                <a:solidFill>
                  <a:prstClr val="black"/>
                </a:solidFill>
                <a:effectLst/>
                <a:latin typeface="Courier New" pitchFamily="49" charset="0"/>
              </a:rPr>
              <a:t>1 row deleted.</a:t>
            </a:r>
          </a:p>
        </p:txBody>
      </p:sp>
    </p:spTree>
    <p:extLst>
      <p:ext uri="{BB962C8B-B14F-4D97-AF65-F5344CB8AC3E}">
        <p14:creationId xmlns:p14="http://schemas.microsoft.com/office/powerpoint/2010/main" val="129769027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A1A9F929-7CB1-41C2-8E59-388E3E5A004B}" type="slidenum">
              <a:rPr lang="tr-TR">
                <a:solidFill>
                  <a:prstClr val="black"/>
                </a:solidFill>
              </a:rPr>
              <a:pPr/>
              <a:t>137</a:t>
            </a:fld>
            <a:endParaRPr lang="tr-TR">
              <a:solidFill>
                <a:prstClr val="black"/>
              </a:solidFill>
            </a:endParaRPr>
          </a:p>
        </p:txBody>
      </p:sp>
      <p:sp>
        <p:nvSpPr>
          <p:cNvPr id="302083"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302084" name="Rectangle 3"/>
          <p:cNvSpPr>
            <a:spLocks noGrp="1" noChangeArrowheads="1"/>
          </p:cNvSpPr>
          <p:nvPr>
            <p:ph type="body" idx="1"/>
          </p:nvPr>
        </p:nvSpPr>
        <p:spPr>
          <a:xfrm>
            <a:off x="499534" y="3580210"/>
            <a:ext cx="8041217" cy="2817019"/>
          </a:xfrm>
          <a:noFill/>
          <a:ln/>
        </p:spPr>
        <p:txBody>
          <a:bodyPr lIns="89202" tIns="43008" rIns="89202" bIns="43008"/>
          <a:lstStyle/>
          <a:p>
            <a:r>
              <a:rPr lang="tr-TR"/>
              <a:t>Deleting Rows Based on Another Table</a:t>
            </a:r>
          </a:p>
          <a:p>
            <a:pPr lvl="1"/>
            <a:r>
              <a:rPr lang="tr-TR"/>
              <a:t>You can use subqueries to delete rows from a table based on values from another table. The example on the slide deletes all the employees who are in department 30. The subquery searches the DEPT table to find the department number for the SALES department. The subquery then feeds the department number to the main query, which deletes rows of data from the EMPLOYEE table based on this department number.</a:t>
            </a:r>
          </a:p>
        </p:txBody>
      </p:sp>
    </p:spTree>
    <p:extLst>
      <p:ext uri="{BB962C8B-B14F-4D97-AF65-F5344CB8AC3E}">
        <p14:creationId xmlns:p14="http://schemas.microsoft.com/office/powerpoint/2010/main" val="181489764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p:spPr>
        <p:txBody>
          <a:bodyPr/>
          <a:lstStyle/>
          <a:p>
            <a:fld id="{2C521A8F-28A4-4091-9354-9D7992FFA174}" type="slidenum">
              <a:rPr lang="tr-TR">
                <a:solidFill>
                  <a:prstClr val="black"/>
                </a:solidFill>
              </a:rPr>
              <a:pPr/>
              <a:t>138</a:t>
            </a:fld>
            <a:endParaRPr lang="tr-TR">
              <a:solidFill>
                <a:prstClr val="black"/>
              </a:solidFill>
            </a:endParaRPr>
          </a:p>
        </p:txBody>
      </p:sp>
      <p:sp>
        <p:nvSpPr>
          <p:cNvPr id="303107"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303108" name="Rectangle 3"/>
          <p:cNvSpPr>
            <a:spLocks noGrp="1" noChangeArrowheads="1"/>
          </p:cNvSpPr>
          <p:nvPr>
            <p:ph type="body" idx="1"/>
          </p:nvPr>
        </p:nvSpPr>
        <p:spPr>
          <a:xfrm>
            <a:off x="550334" y="3580210"/>
            <a:ext cx="8039100" cy="2817019"/>
          </a:xfrm>
          <a:noFill/>
          <a:ln/>
        </p:spPr>
        <p:txBody>
          <a:bodyPr lIns="89202" tIns="43008" rIns="89202" bIns="43008"/>
          <a:lstStyle/>
          <a:p>
            <a:endParaRPr lang="tr-TR"/>
          </a:p>
          <a:p>
            <a:endParaRPr lang="tr-TR"/>
          </a:p>
        </p:txBody>
      </p:sp>
    </p:spTree>
    <p:extLst>
      <p:ext uri="{BB962C8B-B14F-4D97-AF65-F5344CB8AC3E}">
        <p14:creationId xmlns:p14="http://schemas.microsoft.com/office/powerpoint/2010/main" val="367181407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7"/>
          <p:cNvSpPr>
            <a:spLocks noGrp="1" noChangeArrowheads="1"/>
          </p:cNvSpPr>
          <p:nvPr>
            <p:ph type="sldNum" sz="quarter" idx="5"/>
          </p:nvPr>
        </p:nvSpPr>
        <p:spPr>
          <a:noFill/>
        </p:spPr>
        <p:txBody>
          <a:bodyPr/>
          <a:lstStyle/>
          <a:p>
            <a:fld id="{B5BA5B2C-D040-4AEB-AEC7-35956DCD2F72}" type="slidenum">
              <a:rPr lang="tr-TR">
                <a:solidFill>
                  <a:prstClr val="black"/>
                </a:solidFill>
              </a:rPr>
              <a:pPr/>
              <a:t>139</a:t>
            </a:fld>
            <a:endParaRPr lang="tr-TR">
              <a:solidFill>
                <a:prstClr val="black"/>
              </a:solidFill>
            </a:endParaRPr>
          </a:p>
        </p:txBody>
      </p:sp>
      <p:sp>
        <p:nvSpPr>
          <p:cNvPr id="8196"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8197" name="Rectangle 3"/>
          <p:cNvSpPr>
            <a:spLocks noGrp="1" noChangeArrowheads="1"/>
          </p:cNvSpPr>
          <p:nvPr>
            <p:ph type="body" idx="1"/>
          </p:nvPr>
        </p:nvSpPr>
        <p:spPr>
          <a:xfrm>
            <a:off x="550334" y="3580210"/>
            <a:ext cx="8039100" cy="2984897"/>
          </a:xfrm>
          <a:noFill/>
          <a:ln/>
        </p:spPr>
        <p:txBody>
          <a:bodyPr lIns="89202" tIns="43008" rIns="89202" bIns="43008"/>
          <a:lstStyle/>
          <a:p>
            <a:r>
              <a:rPr lang="tr-TR"/>
              <a:t>Explicit Transaction Control Statements</a:t>
            </a:r>
          </a:p>
          <a:p>
            <a:pPr lvl="1"/>
            <a:r>
              <a:rPr lang="tr-TR"/>
              <a:t>You can control the logic of transactions by using the </a:t>
            </a:r>
            <a:r>
              <a:rPr lang="tr-TR">
                <a:solidFill>
                  <a:srgbClr val="FC0128"/>
                </a:solidFill>
              </a:rPr>
              <a:t>COMMIT,</a:t>
            </a:r>
            <a:r>
              <a:rPr lang="tr-TR"/>
              <a:t> </a:t>
            </a:r>
            <a:r>
              <a:rPr lang="tr-TR">
                <a:solidFill>
                  <a:srgbClr val="FC0128"/>
                </a:solidFill>
              </a:rPr>
              <a:t>SAVEPOINT,</a:t>
            </a:r>
            <a:r>
              <a:rPr lang="tr-TR"/>
              <a:t> and </a:t>
            </a:r>
            <a:r>
              <a:rPr lang="tr-TR">
                <a:solidFill>
                  <a:srgbClr val="FC0128"/>
                </a:solidFill>
              </a:rPr>
              <a:t>ROLLBACK </a:t>
            </a:r>
            <a:r>
              <a:rPr lang="tr-TR"/>
              <a:t>statements.</a:t>
            </a:r>
          </a:p>
          <a:p>
            <a:endParaRPr lang="tr-TR"/>
          </a:p>
          <a:p>
            <a:endParaRPr lang="tr-TR"/>
          </a:p>
          <a:p>
            <a:endParaRPr lang="tr-TR"/>
          </a:p>
          <a:p>
            <a:endParaRPr lang="tr-TR"/>
          </a:p>
          <a:p>
            <a:endParaRPr lang="tr-TR"/>
          </a:p>
          <a:p>
            <a:endParaRPr lang="tr-TR"/>
          </a:p>
          <a:p>
            <a:endParaRPr lang="tr-TR"/>
          </a:p>
          <a:p>
            <a:pPr lvl="1"/>
            <a:endParaRPr lang="tr-TR" b="1"/>
          </a:p>
          <a:p>
            <a:pPr lvl="1"/>
            <a:endParaRPr lang="tr-TR" b="1"/>
          </a:p>
          <a:p>
            <a:pPr lvl="1"/>
            <a:endParaRPr lang="tr-TR" b="1"/>
          </a:p>
          <a:p>
            <a:pPr lvl="1"/>
            <a:r>
              <a:rPr lang="tr-TR" b="1"/>
              <a:t>Note:</a:t>
            </a:r>
            <a:r>
              <a:rPr lang="tr-TR"/>
              <a:t> SAVEPOINT is not ANSI standard SQL.</a:t>
            </a:r>
          </a:p>
          <a:p>
            <a:pPr lvl="1"/>
            <a:endParaRPr lang="tr-TR" b="1"/>
          </a:p>
          <a:p>
            <a:r>
              <a:rPr lang="tr-TR">
                <a:solidFill>
                  <a:schemeClr val="accent2"/>
                </a:solidFill>
              </a:rPr>
              <a:t>Instructor Note</a:t>
            </a:r>
          </a:p>
          <a:p>
            <a:pPr lvl="1"/>
            <a:r>
              <a:rPr lang="tr-TR">
                <a:solidFill>
                  <a:schemeClr val="accent2"/>
                </a:solidFill>
              </a:rPr>
              <a:t>Savepoints are not schema objects and cannot be referenced in the data dictionary. </a:t>
            </a:r>
          </a:p>
        </p:txBody>
      </p:sp>
      <p:graphicFrame>
        <p:nvGraphicFramePr>
          <p:cNvPr id="8194" name="Object 1024"/>
          <p:cNvGraphicFramePr>
            <a:graphicFrameLocks/>
          </p:cNvGraphicFramePr>
          <p:nvPr/>
        </p:nvGraphicFramePr>
        <p:xfrm>
          <a:off x="808567" y="4046935"/>
          <a:ext cx="7516284" cy="1858565"/>
        </p:xfrm>
        <a:graphic>
          <a:graphicData uri="http://schemas.openxmlformats.org/presentationml/2006/ole">
            <mc:AlternateContent xmlns:mc="http://schemas.openxmlformats.org/markup-compatibility/2006">
              <mc:Choice xmlns:v="urn:schemas-microsoft-com:vml" Requires="v">
                <p:oleObj spid="_x0000_s383030" name="Document" r:id="rId4" imgW="5798880" imgH="2549520" progId="Word.Document.6">
                  <p:embed/>
                </p:oleObj>
              </mc:Choice>
              <mc:Fallback>
                <p:oleObj name="Document" r:id="rId4" imgW="5798880" imgH="2549520" progId="Word.Document.6">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567" y="4046935"/>
                        <a:ext cx="7516284" cy="185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3849282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E5BC5629-EDA0-4C83-8B96-7CC09024B8EA}" type="slidenum">
              <a:rPr lang="tr-TR">
                <a:solidFill>
                  <a:prstClr val="black"/>
                </a:solidFill>
              </a:rPr>
              <a:pPr/>
              <a:t>140</a:t>
            </a:fld>
            <a:endParaRPr lang="tr-TR">
              <a:solidFill>
                <a:prstClr val="black"/>
              </a:solidFill>
            </a:endParaRPr>
          </a:p>
        </p:txBody>
      </p:sp>
      <p:sp>
        <p:nvSpPr>
          <p:cNvPr id="304131"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304132" name="Rectangle 3"/>
          <p:cNvSpPr>
            <a:spLocks noGrp="1" noChangeArrowheads="1"/>
          </p:cNvSpPr>
          <p:nvPr>
            <p:ph type="body" idx="1"/>
          </p:nvPr>
        </p:nvSpPr>
        <p:spPr>
          <a:xfrm>
            <a:off x="550334" y="3580210"/>
            <a:ext cx="8039100" cy="2817019"/>
          </a:xfrm>
          <a:noFill/>
          <a:ln/>
        </p:spPr>
        <p:txBody>
          <a:bodyPr lIns="89202" tIns="43008" rIns="89202" bIns="43008"/>
          <a:lstStyle/>
          <a:p>
            <a:r>
              <a:rPr lang="tr-TR" dirty="0" err="1"/>
              <a:t>Committing</a:t>
            </a:r>
            <a:r>
              <a:rPr lang="tr-TR" dirty="0"/>
              <a:t> </a:t>
            </a:r>
            <a:r>
              <a:rPr lang="tr-TR" dirty="0" err="1"/>
              <a:t>Changes</a:t>
            </a:r>
            <a:endParaRPr lang="tr-TR" dirty="0"/>
          </a:p>
          <a:p>
            <a:pPr lvl="1"/>
            <a:r>
              <a:rPr lang="tr-TR" dirty="0" err="1"/>
              <a:t>Every</a:t>
            </a:r>
            <a:r>
              <a:rPr lang="tr-TR" dirty="0"/>
              <a:t> data </a:t>
            </a:r>
            <a:r>
              <a:rPr lang="tr-TR" dirty="0" err="1"/>
              <a:t>change</a:t>
            </a:r>
            <a:r>
              <a:rPr lang="tr-TR" dirty="0"/>
              <a:t> </a:t>
            </a:r>
            <a:r>
              <a:rPr lang="tr-TR" dirty="0" err="1"/>
              <a:t>made</a:t>
            </a:r>
            <a:r>
              <a:rPr lang="tr-TR" dirty="0"/>
              <a:t> </a:t>
            </a:r>
            <a:r>
              <a:rPr lang="tr-TR" dirty="0" err="1"/>
              <a:t>during</a:t>
            </a:r>
            <a:r>
              <a:rPr lang="tr-TR" dirty="0"/>
              <a:t> </a:t>
            </a:r>
            <a:r>
              <a:rPr lang="tr-TR" dirty="0" err="1"/>
              <a:t>the</a:t>
            </a:r>
            <a:r>
              <a:rPr lang="tr-TR" dirty="0"/>
              <a:t> </a:t>
            </a:r>
            <a:r>
              <a:rPr lang="tr-TR" dirty="0" err="1"/>
              <a:t>transaction</a:t>
            </a:r>
            <a:r>
              <a:rPr lang="tr-TR" dirty="0"/>
              <a:t> is </a:t>
            </a:r>
            <a:r>
              <a:rPr lang="tr-TR" dirty="0" err="1"/>
              <a:t>temporary</a:t>
            </a:r>
            <a:r>
              <a:rPr lang="tr-TR" dirty="0"/>
              <a:t> </a:t>
            </a:r>
            <a:r>
              <a:rPr lang="tr-TR" dirty="0" err="1"/>
              <a:t>until</a:t>
            </a:r>
            <a:r>
              <a:rPr lang="tr-TR" dirty="0"/>
              <a:t> </a:t>
            </a:r>
            <a:r>
              <a:rPr lang="tr-TR" dirty="0" err="1"/>
              <a:t>the</a:t>
            </a:r>
            <a:r>
              <a:rPr lang="tr-TR" dirty="0"/>
              <a:t> </a:t>
            </a:r>
            <a:r>
              <a:rPr lang="tr-TR" dirty="0" err="1"/>
              <a:t>transaction</a:t>
            </a:r>
            <a:r>
              <a:rPr lang="tr-TR" dirty="0"/>
              <a:t> is </a:t>
            </a:r>
            <a:r>
              <a:rPr lang="tr-TR" dirty="0" err="1"/>
              <a:t>committed</a:t>
            </a:r>
            <a:r>
              <a:rPr lang="tr-TR" dirty="0"/>
              <a:t>.</a:t>
            </a:r>
          </a:p>
          <a:p>
            <a:pPr lvl="1"/>
            <a:r>
              <a:rPr lang="tr-TR" dirty="0" err="1"/>
              <a:t>State</a:t>
            </a:r>
            <a:r>
              <a:rPr lang="tr-TR" dirty="0"/>
              <a:t> of </a:t>
            </a:r>
            <a:r>
              <a:rPr lang="tr-TR" dirty="0" err="1"/>
              <a:t>the</a:t>
            </a:r>
            <a:r>
              <a:rPr lang="tr-TR" dirty="0"/>
              <a:t> data </a:t>
            </a:r>
            <a:r>
              <a:rPr lang="tr-TR" dirty="0" err="1"/>
              <a:t>before</a:t>
            </a:r>
            <a:r>
              <a:rPr lang="tr-TR" dirty="0"/>
              <a:t> COMMIT </a:t>
            </a:r>
            <a:r>
              <a:rPr lang="tr-TR" dirty="0" err="1"/>
              <a:t>or</a:t>
            </a:r>
            <a:r>
              <a:rPr lang="tr-TR" dirty="0"/>
              <a:t> ROLLBACK is </a:t>
            </a:r>
            <a:r>
              <a:rPr lang="tr-TR" dirty="0" err="1"/>
              <a:t>issued</a:t>
            </a:r>
            <a:r>
              <a:rPr lang="tr-TR" dirty="0"/>
              <a:t>:</a:t>
            </a:r>
          </a:p>
          <a:p>
            <a:pPr lvl="2"/>
            <a:r>
              <a:rPr lang="tr-TR" dirty="0"/>
              <a:t>Data </a:t>
            </a:r>
            <a:r>
              <a:rPr lang="tr-TR" dirty="0" err="1"/>
              <a:t>manipulation</a:t>
            </a:r>
            <a:r>
              <a:rPr lang="tr-TR" dirty="0"/>
              <a:t> </a:t>
            </a:r>
            <a:r>
              <a:rPr lang="tr-TR" dirty="0" err="1"/>
              <a:t>operations</a:t>
            </a:r>
            <a:r>
              <a:rPr lang="tr-TR" dirty="0"/>
              <a:t> </a:t>
            </a:r>
            <a:r>
              <a:rPr lang="tr-TR" dirty="0" err="1"/>
              <a:t>primarily</a:t>
            </a:r>
            <a:r>
              <a:rPr lang="tr-TR" dirty="0"/>
              <a:t> </a:t>
            </a:r>
            <a:r>
              <a:rPr lang="tr-TR" dirty="0" err="1"/>
              <a:t>affect</a:t>
            </a:r>
            <a:r>
              <a:rPr lang="tr-TR" dirty="0"/>
              <a:t> </a:t>
            </a:r>
            <a:r>
              <a:rPr lang="tr-TR" dirty="0" err="1"/>
              <a:t>the</a:t>
            </a:r>
            <a:r>
              <a:rPr lang="tr-TR" dirty="0"/>
              <a:t> </a:t>
            </a:r>
            <a:r>
              <a:rPr lang="tr-TR" dirty="0" err="1"/>
              <a:t>database</a:t>
            </a:r>
            <a:r>
              <a:rPr lang="tr-TR" dirty="0"/>
              <a:t> </a:t>
            </a:r>
            <a:r>
              <a:rPr lang="tr-TR" dirty="0" err="1"/>
              <a:t>buffer</a:t>
            </a:r>
            <a:r>
              <a:rPr lang="tr-TR" dirty="0"/>
              <a:t>; </a:t>
            </a:r>
            <a:r>
              <a:rPr lang="tr-TR" dirty="0" err="1"/>
              <a:t>therefore</a:t>
            </a:r>
            <a:r>
              <a:rPr lang="tr-TR" dirty="0"/>
              <a:t>, </a:t>
            </a:r>
            <a:r>
              <a:rPr lang="tr-TR" dirty="0" err="1"/>
              <a:t>the</a:t>
            </a:r>
            <a:r>
              <a:rPr lang="tr-TR" dirty="0"/>
              <a:t> </a:t>
            </a:r>
            <a:r>
              <a:rPr lang="tr-TR" dirty="0" err="1"/>
              <a:t>previous</a:t>
            </a:r>
            <a:r>
              <a:rPr lang="tr-TR" dirty="0"/>
              <a:t> </a:t>
            </a:r>
            <a:r>
              <a:rPr lang="tr-TR" dirty="0" err="1"/>
              <a:t>state</a:t>
            </a:r>
            <a:r>
              <a:rPr lang="tr-TR" dirty="0"/>
              <a:t> of </a:t>
            </a:r>
            <a:r>
              <a:rPr lang="tr-TR" dirty="0" err="1"/>
              <a:t>the</a:t>
            </a:r>
            <a:r>
              <a:rPr lang="tr-TR" dirty="0"/>
              <a:t> data can be </a:t>
            </a:r>
            <a:r>
              <a:rPr lang="tr-TR" dirty="0" err="1"/>
              <a:t>recovered</a:t>
            </a:r>
            <a:r>
              <a:rPr lang="tr-TR" dirty="0"/>
              <a:t>.</a:t>
            </a:r>
          </a:p>
          <a:p>
            <a:pPr lvl="2"/>
            <a:r>
              <a:rPr lang="tr-TR" dirty="0" err="1"/>
              <a:t>The</a:t>
            </a:r>
            <a:r>
              <a:rPr lang="tr-TR" dirty="0"/>
              <a:t> </a:t>
            </a:r>
            <a:r>
              <a:rPr lang="tr-TR" dirty="0" err="1"/>
              <a:t>current</a:t>
            </a:r>
            <a:r>
              <a:rPr lang="tr-TR" dirty="0"/>
              <a:t> </a:t>
            </a:r>
            <a:r>
              <a:rPr lang="tr-TR" dirty="0" err="1"/>
              <a:t>user</a:t>
            </a:r>
            <a:r>
              <a:rPr lang="tr-TR" dirty="0"/>
              <a:t> can </a:t>
            </a:r>
            <a:r>
              <a:rPr lang="tr-TR" dirty="0" err="1"/>
              <a:t>review</a:t>
            </a:r>
            <a:r>
              <a:rPr lang="tr-TR" dirty="0"/>
              <a:t> </a:t>
            </a:r>
            <a:r>
              <a:rPr lang="tr-TR" dirty="0" err="1"/>
              <a:t>the</a:t>
            </a:r>
            <a:r>
              <a:rPr lang="tr-TR" dirty="0"/>
              <a:t> </a:t>
            </a:r>
            <a:r>
              <a:rPr lang="tr-TR" dirty="0" err="1"/>
              <a:t>results</a:t>
            </a:r>
            <a:r>
              <a:rPr lang="tr-TR" dirty="0"/>
              <a:t> of </a:t>
            </a:r>
            <a:r>
              <a:rPr lang="tr-TR" dirty="0" err="1"/>
              <a:t>the</a:t>
            </a:r>
            <a:r>
              <a:rPr lang="tr-TR" dirty="0"/>
              <a:t> data </a:t>
            </a:r>
            <a:r>
              <a:rPr lang="tr-TR" dirty="0" err="1"/>
              <a:t>manipulation</a:t>
            </a:r>
            <a:r>
              <a:rPr lang="tr-TR" dirty="0"/>
              <a:t> </a:t>
            </a:r>
            <a:r>
              <a:rPr lang="tr-TR" dirty="0" err="1"/>
              <a:t>operations</a:t>
            </a:r>
            <a:r>
              <a:rPr lang="tr-TR" dirty="0"/>
              <a:t> </a:t>
            </a:r>
            <a:r>
              <a:rPr lang="tr-TR" dirty="0" err="1"/>
              <a:t>by</a:t>
            </a:r>
            <a:r>
              <a:rPr lang="tr-TR" dirty="0"/>
              <a:t> </a:t>
            </a:r>
            <a:r>
              <a:rPr lang="tr-TR" dirty="0" err="1"/>
              <a:t>querying</a:t>
            </a:r>
            <a:r>
              <a:rPr lang="tr-TR" dirty="0"/>
              <a:t> </a:t>
            </a:r>
            <a:r>
              <a:rPr lang="tr-TR" dirty="0" err="1"/>
              <a:t>the</a:t>
            </a:r>
            <a:r>
              <a:rPr lang="tr-TR" dirty="0"/>
              <a:t> </a:t>
            </a:r>
            <a:r>
              <a:rPr lang="tr-TR" dirty="0" err="1"/>
              <a:t>tables</a:t>
            </a:r>
            <a:r>
              <a:rPr lang="tr-TR" dirty="0"/>
              <a:t>.</a:t>
            </a:r>
          </a:p>
          <a:p>
            <a:pPr lvl="2"/>
            <a:r>
              <a:rPr lang="tr-TR" dirty="0" err="1"/>
              <a:t>Other</a:t>
            </a:r>
            <a:r>
              <a:rPr lang="tr-TR" dirty="0"/>
              <a:t> </a:t>
            </a:r>
            <a:r>
              <a:rPr lang="tr-TR" dirty="0" err="1"/>
              <a:t>users</a:t>
            </a:r>
            <a:r>
              <a:rPr lang="tr-TR" dirty="0"/>
              <a:t> </a:t>
            </a:r>
            <a:r>
              <a:rPr lang="tr-TR" dirty="0" err="1"/>
              <a:t>cannot</a:t>
            </a:r>
            <a:r>
              <a:rPr lang="tr-TR" dirty="0"/>
              <a:t> </a:t>
            </a:r>
            <a:r>
              <a:rPr lang="tr-TR" dirty="0" err="1"/>
              <a:t>view</a:t>
            </a:r>
            <a:r>
              <a:rPr lang="tr-TR" dirty="0"/>
              <a:t> </a:t>
            </a:r>
            <a:r>
              <a:rPr lang="tr-TR" dirty="0" err="1"/>
              <a:t>the</a:t>
            </a:r>
            <a:r>
              <a:rPr lang="tr-TR" dirty="0"/>
              <a:t> </a:t>
            </a:r>
            <a:r>
              <a:rPr lang="tr-TR" dirty="0" err="1"/>
              <a:t>results</a:t>
            </a:r>
            <a:r>
              <a:rPr lang="tr-TR" dirty="0"/>
              <a:t> of </a:t>
            </a:r>
            <a:r>
              <a:rPr lang="tr-TR" dirty="0" err="1"/>
              <a:t>the</a:t>
            </a:r>
            <a:r>
              <a:rPr lang="tr-TR" dirty="0"/>
              <a:t> data </a:t>
            </a:r>
            <a:r>
              <a:rPr lang="tr-TR" dirty="0" err="1"/>
              <a:t>manipulation</a:t>
            </a:r>
            <a:r>
              <a:rPr lang="tr-TR" dirty="0"/>
              <a:t> </a:t>
            </a:r>
            <a:r>
              <a:rPr lang="tr-TR" dirty="0" err="1"/>
              <a:t>operations</a:t>
            </a:r>
            <a:r>
              <a:rPr lang="tr-TR" dirty="0"/>
              <a:t> </a:t>
            </a:r>
            <a:r>
              <a:rPr lang="tr-TR" dirty="0" err="1"/>
              <a:t>made</a:t>
            </a:r>
            <a:r>
              <a:rPr lang="tr-TR" dirty="0"/>
              <a:t> </a:t>
            </a:r>
            <a:r>
              <a:rPr lang="tr-TR" dirty="0" err="1"/>
              <a:t>by</a:t>
            </a:r>
            <a:r>
              <a:rPr lang="tr-TR" dirty="0"/>
              <a:t> </a:t>
            </a:r>
            <a:r>
              <a:rPr lang="tr-TR" dirty="0" err="1"/>
              <a:t>the</a:t>
            </a:r>
            <a:r>
              <a:rPr lang="tr-TR" dirty="0"/>
              <a:t> </a:t>
            </a:r>
            <a:r>
              <a:rPr lang="tr-TR" dirty="0" err="1"/>
              <a:t>current</a:t>
            </a:r>
            <a:r>
              <a:rPr lang="tr-TR" dirty="0"/>
              <a:t> </a:t>
            </a:r>
            <a:r>
              <a:rPr lang="tr-TR" dirty="0" err="1"/>
              <a:t>user</a:t>
            </a:r>
            <a:r>
              <a:rPr lang="tr-TR" dirty="0"/>
              <a:t>. </a:t>
            </a:r>
            <a:r>
              <a:rPr lang="tr-TR" dirty="0" err="1"/>
              <a:t>The</a:t>
            </a:r>
            <a:r>
              <a:rPr lang="tr-TR" dirty="0"/>
              <a:t> </a:t>
            </a:r>
            <a:r>
              <a:rPr lang="tr-TR" dirty="0" err="1"/>
              <a:t>Oracle</a:t>
            </a:r>
            <a:r>
              <a:rPr lang="tr-TR" dirty="0"/>
              <a:t> Server </a:t>
            </a:r>
            <a:r>
              <a:rPr lang="tr-TR" dirty="0" err="1"/>
              <a:t>institutes</a:t>
            </a:r>
            <a:r>
              <a:rPr lang="tr-TR" dirty="0"/>
              <a:t> </a:t>
            </a:r>
            <a:r>
              <a:rPr lang="tr-TR" dirty="0" err="1"/>
              <a:t>read</a:t>
            </a:r>
            <a:r>
              <a:rPr lang="tr-TR" dirty="0"/>
              <a:t> </a:t>
            </a:r>
            <a:r>
              <a:rPr lang="tr-TR" dirty="0" err="1"/>
              <a:t>consistency</a:t>
            </a:r>
            <a:r>
              <a:rPr lang="tr-TR" dirty="0"/>
              <a:t> </a:t>
            </a:r>
            <a:r>
              <a:rPr lang="tr-TR" dirty="0" err="1"/>
              <a:t>to</a:t>
            </a:r>
            <a:r>
              <a:rPr lang="tr-TR" dirty="0"/>
              <a:t> </a:t>
            </a:r>
            <a:r>
              <a:rPr lang="tr-TR" dirty="0" err="1"/>
              <a:t>ensure</a:t>
            </a:r>
            <a:r>
              <a:rPr lang="tr-TR" dirty="0"/>
              <a:t> </a:t>
            </a:r>
            <a:r>
              <a:rPr lang="tr-TR" dirty="0" err="1"/>
              <a:t>that</a:t>
            </a:r>
            <a:r>
              <a:rPr lang="tr-TR" dirty="0"/>
              <a:t> </a:t>
            </a:r>
            <a:r>
              <a:rPr lang="tr-TR" dirty="0" err="1"/>
              <a:t>each</a:t>
            </a:r>
            <a:r>
              <a:rPr lang="tr-TR" dirty="0"/>
              <a:t> </a:t>
            </a:r>
            <a:r>
              <a:rPr lang="tr-TR" dirty="0" err="1"/>
              <a:t>user</a:t>
            </a:r>
            <a:r>
              <a:rPr lang="tr-TR" dirty="0"/>
              <a:t> </a:t>
            </a:r>
            <a:r>
              <a:rPr lang="tr-TR" dirty="0" err="1"/>
              <a:t>sees</a:t>
            </a:r>
            <a:r>
              <a:rPr lang="tr-TR" dirty="0"/>
              <a:t> data as it </a:t>
            </a:r>
            <a:r>
              <a:rPr lang="tr-TR" dirty="0" err="1"/>
              <a:t>existed</a:t>
            </a:r>
            <a:r>
              <a:rPr lang="tr-TR" dirty="0"/>
              <a:t> at </a:t>
            </a:r>
            <a:r>
              <a:rPr lang="tr-TR" dirty="0" err="1"/>
              <a:t>the</a:t>
            </a:r>
            <a:r>
              <a:rPr lang="tr-TR" dirty="0"/>
              <a:t> </a:t>
            </a:r>
            <a:r>
              <a:rPr lang="tr-TR" dirty="0" err="1"/>
              <a:t>last</a:t>
            </a:r>
            <a:r>
              <a:rPr lang="tr-TR" dirty="0"/>
              <a:t> </a:t>
            </a:r>
            <a:r>
              <a:rPr lang="tr-TR" dirty="0" err="1"/>
              <a:t>commit</a:t>
            </a:r>
            <a:r>
              <a:rPr lang="tr-TR" dirty="0"/>
              <a:t>.</a:t>
            </a:r>
          </a:p>
          <a:p>
            <a:pPr lvl="2"/>
            <a:r>
              <a:rPr lang="tr-TR" dirty="0" err="1"/>
              <a:t>The</a:t>
            </a:r>
            <a:r>
              <a:rPr lang="tr-TR" dirty="0"/>
              <a:t> </a:t>
            </a:r>
            <a:r>
              <a:rPr lang="tr-TR" dirty="0" err="1"/>
              <a:t>affected</a:t>
            </a:r>
            <a:r>
              <a:rPr lang="tr-TR" dirty="0"/>
              <a:t> </a:t>
            </a:r>
            <a:r>
              <a:rPr lang="tr-TR" dirty="0" err="1"/>
              <a:t>rows</a:t>
            </a:r>
            <a:r>
              <a:rPr lang="tr-TR" dirty="0"/>
              <a:t> </a:t>
            </a:r>
            <a:r>
              <a:rPr lang="tr-TR" dirty="0" err="1"/>
              <a:t>are</a:t>
            </a:r>
            <a:r>
              <a:rPr lang="tr-TR" dirty="0"/>
              <a:t> </a:t>
            </a:r>
            <a:r>
              <a:rPr lang="tr-TR" dirty="0" err="1"/>
              <a:t>locked</a:t>
            </a:r>
            <a:r>
              <a:rPr lang="tr-TR" dirty="0"/>
              <a:t>; </a:t>
            </a:r>
            <a:r>
              <a:rPr lang="tr-TR" dirty="0" err="1"/>
              <a:t>other</a:t>
            </a:r>
            <a:r>
              <a:rPr lang="tr-TR" dirty="0"/>
              <a:t> </a:t>
            </a:r>
            <a:r>
              <a:rPr lang="tr-TR" dirty="0" err="1"/>
              <a:t>users</a:t>
            </a:r>
            <a:r>
              <a:rPr lang="tr-TR" dirty="0"/>
              <a:t> </a:t>
            </a:r>
            <a:r>
              <a:rPr lang="tr-TR" dirty="0" err="1"/>
              <a:t>cannot</a:t>
            </a:r>
            <a:r>
              <a:rPr lang="tr-TR" dirty="0"/>
              <a:t> </a:t>
            </a:r>
            <a:r>
              <a:rPr lang="tr-TR" dirty="0" err="1"/>
              <a:t>change</a:t>
            </a:r>
            <a:r>
              <a:rPr lang="tr-TR" dirty="0"/>
              <a:t> </a:t>
            </a:r>
            <a:r>
              <a:rPr lang="tr-TR" dirty="0" err="1"/>
              <a:t>the</a:t>
            </a:r>
            <a:r>
              <a:rPr lang="tr-TR" dirty="0"/>
              <a:t> data in </a:t>
            </a:r>
            <a:r>
              <a:rPr lang="tr-TR" dirty="0" err="1"/>
              <a:t>the</a:t>
            </a:r>
            <a:r>
              <a:rPr lang="tr-TR" dirty="0"/>
              <a:t> </a:t>
            </a:r>
            <a:r>
              <a:rPr lang="tr-TR" dirty="0" err="1"/>
              <a:t>affected</a:t>
            </a:r>
            <a:r>
              <a:rPr lang="tr-TR" dirty="0"/>
              <a:t> </a:t>
            </a:r>
            <a:r>
              <a:rPr lang="tr-TR" dirty="0" err="1"/>
              <a:t>rows</a:t>
            </a:r>
            <a:r>
              <a:rPr lang="tr-TR" dirty="0"/>
              <a:t>.</a:t>
            </a:r>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err="1">
                <a:solidFill>
                  <a:schemeClr val="accent2"/>
                </a:solidFill>
              </a:rPr>
              <a:t>With</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Oracle</a:t>
            </a:r>
            <a:r>
              <a:rPr lang="tr-TR" dirty="0">
                <a:solidFill>
                  <a:schemeClr val="accent2"/>
                </a:solidFill>
              </a:rPr>
              <a:t> Server, data </a:t>
            </a:r>
            <a:r>
              <a:rPr lang="tr-TR" dirty="0" err="1">
                <a:solidFill>
                  <a:schemeClr val="accent2"/>
                </a:solidFill>
              </a:rPr>
              <a:t>changes</a:t>
            </a:r>
            <a:r>
              <a:rPr lang="tr-TR" dirty="0">
                <a:solidFill>
                  <a:schemeClr val="accent2"/>
                </a:solidFill>
              </a:rPr>
              <a:t> </a:t>
            </a:r>
            <a:r>
              <a:rPr lang="tr-TR" dirty="0" err="1">
                <a:solidFill>
                  <a:schemeClr val="accent2"/>
                </a:solidFill>
              </a:rPr>
              <a:t>may</a:t>
            </a:r>
            <a:r>
              <a:rPr lang="tr-TR" dirty="0">
                <a:solidFill>
                  <a:schemeClr val="accent2"/>
                </a:solidFill>
              </a:rPr>
              <a:t> </a:t>
            </a:r>
            <a:r>
              <a:rPr lang="tr-TR" dirty="0" err="1">
                <a:solidFill>
                  <a:schemeClr val="accent2"/>
                </a:solidFill>
              </a:rPr>
              <a:t>actually</a:t>
            </a:r>
            <a:r>
              <a:rPr lang="tr-TR" dirty="0">
                <a:solidFill>
                  <a:schemeClr val="accent2"/>
                </a:solidFill>
              </a:rPr>
              <a:t> be </a:t>
            </a:r>
            <a:r>
              <a:rPr lang="tr-TR" dirty="0" err="1">
                <a:solidFill>
                  <a:schemeClr val="accent2"/>
                </a:solidFill>
              </a:rPr>
              <a:t>written</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database</a:t>
            </a:r>
            <a:r>
              <a:rPr lang="tr-TR" dirty="0">
                <a:solidFill>
                  <a:schemeClr val="accent2"/>
                </a:solidFill>
              </a:rPr>
              <a:t> </a:t>
            </a:r>
            <a:r>
              <a:rPr lang="tr-TR" dirty="0" err="1">
                <a:solidFill>
                  <a:schemeClr val="accent2"/>
                </a:solidFill>
              </a:rPr>
              <a:t>files</a:t>
            </a:r>
            <a:r>
              <a:rPr lang="tr-TR" dirty="0">
                <a:solidFill>
                  <a:schemeClr val="accent2"/>
                </a:solidFill>
              </a:rPr>
              <a:t> </a:t>
            </a:r>
            <a:r>
              <a:rPr lang="tr-TR" dirty="0" err="1">
                <a:solidFill>
                  <a:schemeClr val="accent2"/>
                </a:solidFill>
              </a:rPr>
              <a:t>before</a:t>
            </a:r>
            <a:r>
              <a:rPr lang="tr-TR" dirty="0">
                <a:solidFill>
                  <a:schemeClr val="accent2"/>
                </a:solidFill>
              </a:rPr>
              <a:t> COMMIT, but </a:t>
            </a:r>
            <a:r>
              <a:rPr lang="tr-TR" dirty="0" err="1">
                <a:solidFill>
                  <a:schemeClr val="accent2"/>
                </a:solidFill>
              </a:rPr>
              <a:t>they</a:t>
            </a:r>
            <a:r>
              <a:rPr lang="tr-TR" dirty="0">
                <a:solidFill>
                  <a:schemeClr val="accent2"/>
                </a:solidFill>
              </a:rPr>
              <a:t> </a:t>
            </a:r>
            <a:r>
              <a:rPr lang="tr-TR" dirty="0" err="1">
                <a:solidFill>
                  <a:schemeClr val="accent2"/>
                </a:solidFill>
              </a:rPr>
              <a:t>are</a:t>
            </a:r>
            <a:r>
              <a:rPr lang="tr-TR" dirty="0">
                <a:solidFill>
                  <a:schemeClr val="accent2"/>
                </a:solidFill>
              </a:rPr>
              <a:t> </a:t>
            </a:r>
            <a:r>
              <a:rPr lang="tr-TR" dirty="0" err="1">
                <a:solidFill>
                  <a:schemeClr val="accent2"/>
                </a:solidFill>
              </a:rPr>
              <a:t>still</a:t>
            </a:r>
            <a:r>
              <a:rPr lang="tr-TR" dirty="0">
                <a:solidFill>
                  <a:schemeClr val="accent2"/>
                </a:solidFill>
              </a:rPr>
              <a:t> </a:t>
            </a:r>
            <a:r>
              <a:rPr lang="tr-TR" dirty="0" err="1">
                <a:solidFill>
                  <a:schemeClr val="accent2"/>
                </a:solidFill>
              </a:rPr>
              <a:t>only</a:t>
            </a:r>
            <a:r>
              <a:rPr lang="tr-TR" dirty="0">
                <a:solidFill>
                  <a:schemeClr val="accent2"/>
                </a:solidFill>
              </a:rPr>
              <a:t> </a:t>
            </a:r>
            <a:r>
              <a:rPr lang="tr-TR" dirty="0" err="1">
                <a:solidFill>
                  <a:schemeClr val="accent2"/>
                </a:solidFill>
              </a:rPr>
              <a:t>temporary</a:t>
            </a:r>
            <a:r>
              <a:rPr lang="tr-TR" dirty="0">
                <a:solidFill>
                  <a:schemeClr val="accent2"/>
                </a:solidFill>
              </a:rPr>
              <a:t>.</a:t>
            </a:r>
          </a:p>
          <a:p>
            <a:pPr lvl="1"/>
            <a:r>
              <a:rPr lang="tr-TR" dirty="0" err="1">
                <a:solidFill>
                  <a:schemeClr val="accent2"/>
                </a:solidFill>
              </a:rPr>
              <a:t>If</a:t>
            </a:r>
            <a:r>
              <a:rPr lang="tr-TR" dirty="0">
                <a:solidFill>
                  <a:schemeClr val="accent2"/>
                </a:solidFill>
              </a:rPr>
              <a:t> a </a:t>
            </a:r>
            <a:r>
              <a:rPr lang="tr-TR" dirty="0" err="1">
                <a:solidFill>
                  <a:schemeClr val="accent2"/>
                </a:solidFill>
              </a:rPr>
              <a:t>number</a:t>
            </a:r>
            <a:r>
              <a:rPr lang="tr-TR" dirty="0">
                <a:solidFill>
                  <a:schemeClr val="accent2"/>
                </a:solidFill>
              </a:rPr>
              <a:t> of </a:t>
            </a:r>
            <a:r>
              <a:rPr lang="tr-TR" dirty="0" err="1">
                <a:solidFill>
                  <a:schemeClr val="accent2"/>
                </a:solidFill>
              </a:rPr>
              <a:t>users</a:t>
            </a:r>
            <a:r>
              <a:rPr lang="tr-TR" dirty="0">
                <a:solidFill>
                  <a:schemeClr val="accent2"/>
                </a:solidFill>
              </a:rPr>
              <a:t> </a:t>
            </a:r>
            <a:r>
              <a:rPr lang="tr-TR" dirty="0" err="1">
                <a:solidFill>
                  <a:schemeClr val="accent2"/>
                </a:solidFill>
              </a:rPr>
              <a:t>are</a:t>
            </a:r>
            <a:r>
              <a:rPr lang="tr-TR" dirty="0">
                <a:solidFill>
                  <a:schemeClr val="accent2"/>
                </a:solidFill>
              </a:rPr>
              <a:t> </a:t>
            </a:r>
            <a:r>
              <a:rPr lang="tr-TR" dirty="0" err="1">
                <a:solidFill>
                  <a:schemeClr val="accent2"/>
                </a:solidFill>
              </a:rPr>
              <a:t>making</a:t>
            </a:r>
            <a:r>
              <a:rPr lang="tr-TR" dirty="0">
                <a:solidFill>
                  <a:schemeClr val="accent2"/>
                </a:solidFill>
              </a:rPr>
              <a:t> </a:t>
            </a:r>
            <a:r>
              <a:rPr lang="tr-TR" dirty="0" err="1">
                <a:solidFill>
                  <a:schemeClr val="accent2"/>
                </a:solidFill>
              </a:rPr>
              <a:t>changes</a:t>
            </a:r>
            <a:r>
              <a:rPr lang="tr-TR" dirty="0">
                <a:solidFill>
                  <a:schemeClr val="accent2"/>
                </a:solidFill>
              </a:rPr>
              <a:t> </a:t>
            </a:r>
            <a:r>
              <a:rPr lang="tr-TR" dirty="0" err="1">
                <a:solidFill>
                  <a:schemeClr val="accent2"/>
                </a:solidFill>
              </a:rPr>
              <a:t>simultaneously</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same</a:t>
            </a:r>
            <a:r>
              <a:rPr lang="tr-TR" dirty="0">
                <a:solidFill>
                  <a:schemeClr val="accent2"/>
                </a:solidFill>
              </a:rPr>
              <a:t> </a:t>
            </a:r>
            <a:r>
              <a:rPr lang="tr-TR" dirty="0" err="1">
                <a:solidFill>
                  <a:schemeClr val="accent2"/>
                </a:solidFill>
              </a:rPr>
              <a:t>table</a:t>
            </a:r>
            <a:r>
              <a:rPr lang="tr-TR" dirty="0">
                <a:solidFill>
                  <a:schemeClr val="accent2"/>
                </a:solidFill>
              </a:rPr>
              <a:t>, </a:t>
            </a:r>
            <a:r>
              <a:rPr lang="tr-TR" dirty="0" err="1">
                <a:solidFill>
                  <a:schemeClr val="accent2"/>
                </a:solidFill>
              </a:rPr>
              <a:t>then</a:t>
            </a:r>
            <a:r>
              <a:rPr lang="tr-TR" dirty="0">
                <a:solidFill>
                  <a:schemeClr val="accent2"/>
                </a:solidFill>
              </a:rPr>
              <a:t> </a:t>
            </a:r>
            <a:r>
              <a:rPr lang="tr-TR" dirty="0" err="1">
                <a:solidFill>
                  <a:schemeClr val="accent2"/>
                </a:solidFill>
              </a:rPr>
              <a:t>each</a:t>
            </a:r>
            <a:r>
              <a:rPr lang="tr-TR" dirty="0">
                <a:solidFill>
                  <a:schemeClr val="accent2"/>
                </a:solidFill>
              </a:rPr>
              <a:t> </a:t>
            </a:r>
            <a:r>
              <a:rPr lang="tr-TR" dirty="0" err="1">
                <a:solidFill>
                  <a:schemeClr val="accent2"/>
                </a:solidFill>
              </a:rPr>
              <a:t>user</a:t>
            </a:r>
            <a:r>
              <a:rPr lang="tr-TR" dirty="0">
                <a:solidFill>
                  <a:schemeClr val="accent2"/>
                </a:solidFill>
              </a:rPr>
              <a:t> </a:t>
            </a:r>
            <a:r>
              <a:rPr lang="tr-TR" dirty="0" err="1">
                <a:solidFill>
                  <a:schemeClr val="accent2"/>
                </a:solidFill>
              </a:rPr>
              <a:t>sees</a:t>
            </a:r>
            <a:r>
              <a:rPr lang="tr-TR" dirty="0">
                <a:solidFill>
                  <a:schemeClr val="accent2"/>
                </a:solidFill>
              </a:rPr>
              <a:t> </a:t>
            </a:r>
            <a:r>
              <a:rPr lang="tr-TR" dirty="0" err="1">
                <a:solidFill>
                  <a:schemeClr val="accent2"/>
                </a:solidFill>
              </a:rPr>
              <a:t>only</a:t>
            </a:r>
            <a:r>
              <a:rPr lang="tr-TR" dirty="0">
                <a:solidFill>
                  <a:schemeClr val="accent2"/>
                </a:solidFill>
              </a:rPr>
              <a:t> his </a:t>
            </a:r>
            <a:r>
              <a:rPr lang="tr-TR" dirty="0" err="1">
                <a:solidFill>
                  <a:schemeClr val="accent2"/>
                </a:solidFill>
              </a:rPr>
              <a:t>or</a:t>
            </a:r>
            <a:r>
              <a:rPr lang="tr-TR" dirty="0">
                <a:solidFill>
                  <a:schemeClr val="accent2"/>
                </a:solidFill>
              </a:rPr>
              <a:t> her </a:t>
            </a:r>
            <a:r>
              <a:rPr lang="tr-TR" dirty="0" err="1">
                <a:solidFill>
                  <a:schemeClr val="accent2"/>
                </a:solidFill>
              </a:rPr>
              <a:t>changes</a:t>
            </a:r>
            <a:r>
              <a:rPr lang="tr-TR" dirty="0">
                <a:solidFill>
                  <a:schemeClr val="accent2"/>
                </a:solidFill>
              </a:rPr>
              <a:t> </a:t>
            </a:r>
            <a:r>
              <a:rPr lang="tr-TR" dirty="0" err="1">
                <a:solidFill>
                  <a:schemeClr val="accent2"/>
                </a:solidFill>
              </a:rPr>
              <a:t>until</a:t>
            </a:r>
            <a:r>
              <a:rPr lang="tr-TR" dirty="0">
                <a:solidFill>
                  <a:schemeClr val="accent2"/>
                </a:solidFill>
              </a:rPr>
              <a:t> </a:t>
            </a:r>
            <a:r>
              <a:rPr lang="tr-TR" dirty="0" err="1">
                <a:solidFill>
                  <a:schemeClr val="accent2"/>
                </a:solidFill>
              </a:rPr>
              <a:t>other</a:t>
            </a:r>
            <a:r>
              <a:rPr lang="tr-TR" dirty="0">
                <a:solidFill>
                  <a:schemeClr val="accent2"/>
                </a:solidFill>
              </a:rPr>
              <a:t> </a:t>
            </a:r>
            <a:r>
              <a:rPr lang="tr-TR" dirty="0" err="1">
                <a:solidFill>
                  <a:schemeClr val="accent2"/>
                </a:solidFill>
              </a:rPr>
              <a:t>users</a:t>
            </a:r>
            <a:r>
              <a:rPr lang="tr-TR" dirty="0">
                <a:solidFill>
                  <a:schemeClr val="accent2"/>
                </a:solidFill>
              </a:rPr>
              <a:t> </a:t>
            </a:r>
            <a:r>
              <a:rPr lang="tr-TR" dirty="0" err="1">
                <a:solidFill>
                  <a:schemeClr val="accent2"/>
                </a:solidFill>
              </a:rPr>
              <a:t>commit</a:t>
            </a:r>
            <a:r>
              <a:rPr lang="tr-TR" dirty="0">
                <a:solidFill>
                  <a:schemeClr val="accent2"/>
                </a:solidFill>
              </a:rPr>
              <a:t> </a:t>
            </a:r>
            <a:r>
              <a:rPr lang="tr-TR" dirty="0" err="1">
                <a:solidFill>
                  <a:schemeClr val="accent2"/>
                </a:solidFill>
              </a:rPr>
              <a:t>their</a:t>
            </a:r>
            <a:r>
              <a:rPr lang="tr-TR" dirty="0">
                <a:solidFill>
                  <a:schemeClr val="accent2"/>
                </a:solidFill>
              </a:rPr>
              <a:t> </a:t>
            </a:r>
            <a:r>
              <a:rPr lang="tr-TR" dirty="0" err="1">
                <a:solidFill>
                  <a:schemeClr val="accent2"/>
                </a:solidFill>
              </a:rPr>
              <a:t>changes</a:t>
            </a:r>
            <a:r>
              <a:rPr lang="tr-TR" dirty="0">
                <a:solidFill>
                  <a:schemeClr val="accent2"/>
                </a:solidFill>
              </a:rPr>
              <a:t>.</a:t>
            </a:r>
          </a:p>
          <a:p>
            <a:pPr lvl="1"/>
            <a:r>
              <a:rPr lang="tr-TR" dirty="0" err="1">
                <a:solidFill>
                  <a:schemeClr val="accent2"/>
                </a:solidFill>
              </a:rPr>
              <a:t>Other</a:t>
            </a:r>
            <a:r>
              <a:rPr lang="tr-TR" dirty="0">
                <a:solidFill>
                  <a:schemeClr val="accent2"/>
                </a:solidFill>
              </a:rPr>
              <a:t> </a:t>
            </a:r>
            <a:r>
              <a:rPr lang="tr-TR" dirty="0" err="1">
                <a:solidFill>
                  <a:schemeClr val="accent2"/>
                </a:solidFill>
              </a:rPr>
              <a:t>users</a:t>
            </a:r>
            <a:r>
              <a:rPr lang="tr-TR" dirty="0">
                <a:solidFill>
                  <a:schemeClr val="accent2"/>
                </a:solidFill>
              </a:rPr>
              <a:t> </a:t>
            </a:r>
            <a:r>
              <a:rPr lang="tr-TR" dirty="0" err="1">
                <a:solidFill>
                  <a:schemeClr val="accent2"/>
                </a:solidFill>
              </a:rPr>
              <a:t>see</a:t>
            </a:r>
            <a:r>
              <a:rPr lang="tr-TR" dirty="0">
                <a:solidFill>
                  <a:schemeClr val="accent2"/>
                </a:solidFill>
              </a:rPr>
              <a:t> data as it is </a:t>
            </a:r>
            <a:r>
              <a:rPr lang="tr-TR" dirty="0" err="1">
                <a:solidFill>
                  <a:schemeClr val="accent2"/>
                </a:solidFill>
              </a:rPr>
              <a:t>committed</a:t>
            </a:r>
            <a:r>
              <a:rPr lang="tr-TR" dirty="0">
                <a:solidFill>
                  <a:schemeClr val="accent2"/>
                </a:solidFill>
              </a:rPr>
              <a:t> in </a:t>
            </a:r>
            <a:r>
              <a:rPr lang="tr-TR" dirty="0" err="1">
                <a:solidFill>
                  <a:schemeClr val="accent2"/>
                </a:solidFill>
              </a:rPr>
              <a:t>the</a:t>
            </a:r>
            <a:r>
              <a:rPr lang="tr-TR" dirty="0">
                <a:solidFill>
                  <a:schemeClr val="accent2"/>
                </a:solidFill>
              </a:rPr>
              <a:t> </a:t>
            </a:r>
            <a:r>
              <a:rPr lang="tr-TR" dirty="0" err="1">
                <a:solidFill>
                  <a:schemeClr val="accent2"/>
                </a:solidFill>
              </a:rPr>
              <a:t>database</a:t>
            </a:r>
            <a:r>
              <a:rPr lang="tr-TR" dirty="0">
                <a:solidFill>
                  <a:schemeClr val="accent2"/>
                </a:solidFill>
              </a:rPr>
              <a:t> (in </a:t>
            </a:r>
            <a:r>
              <a:rPr lang="tr-TR" dirty="0" err="1">
                <a:solidFill>
                  <a:schemeClr val="accent2"/>
                </a:solidFill>
              </a:rPr>
              <a:t>other</a:t>
            </a:r>
            <a:r>
              <a:rPr lang="tr-TR" dirty="0">
                <a:solidFill>
                  <a:schemeClr val="accent2"/>
                </a:solidFill>
              </a:rPr>
              <a:t> </a:t>
            </a:r>
            <a:r>
              <a:rPr lang="tr-TR" dirty="0" err="1">
                <a:solidFill>
                  <a:schemeClr val="accent2"/>
                </a:solidFill>
              </a:rPr>
              <a:t>words</a:t>
            </a:r>
            <a:r>
              <a:rPr lang="tr-TR" dirty="0">
                <a:solidFill>
                  <a:schemeClr val="accent2"/>
                </a:solidFill>
              </a:rPr>
              <a:t>, </a:t>
            </a:r>
            <a:r>
              <a:rPr lang="tr-TR" dirty="0" err="1">
                <a:solidFill>
                  <a:schemeClr val="accent2"/>
                </a:solidFill>
              </a:rPr>
              <a:t>before</a:t>
            </a:r>
            <a:r>
              <a:rPr lang="tr-TR" dirty="0">
                <a:solidFill>
                  <a:schemeClr val="accent2"/>
                </a:solidFill>
              </a:rPr>
              <a:t> </a:t>
            </a:r>
            <a:r>
              <a:rPr lang="tr-TR" dirty="0" err="1">
                <a:solidFill>
                  <a:schemeClr val="accent2"/>
                </a:solidFill>
              </a:rPr>
              <a:t>changes</a:t>
            </a:r>
            <a:r>
              <a:rPr lang="tr-TR" dirty="0">
                <a:solidFill>
                  <a:schemeClr val="accent2"/>
                </a:solidFill>
              </a:rPr>
              <a:t>).</a:t>
            </a:r>
            <a:br>
              <a:rPr lang="tr-TR" dirty="0">
                <a:solidFill>
                  <a:schemeClr val="accent2"/>
                </a:solidFill>
              </a:rPr>
            </a:br>
            <a:r>
              <a:rPr lang="tr-TR" dirty="0" err="1">
                <a:solidFill>
                  <a:schemeClr val="accent2"/>
                </a:solidFill>
              </a:rPr>
              <a:t>By</a:t>
            </a:r>
            <a:r>
              <a:rPr lang="tr-TR" dirty="0">
                <a:solidFill>
                  <a:schemeClr val="accent2"/>
                </a:solidFill>
              </a:rPr>
              <a:t> </a:t>
            </a:r>
            <a:r>
              <a:rPr lang="tr-TR" dirty="0" err="1">
                <a:solidFill>
                  <a:schemeClr val="accent2"/>
                </a:solidFill>
              </a:rPr>
              <a:t>default</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Oracle</a:t>
            </a:r>
            <a:r>
              <a:rPr lang="tr-TR" dirty="0">
                <a:solidFill>
                  <a:schemeClr val="accent2"/>
                </a:solidFill>
              </a:rPr>
              <a:t> Server has </a:t>
            </a:r>
            <a:r>
              <a:rPr lang="tr-TR" i="1" dirty="0" err="1">
                <a:solidFill>
                  <a:schemeClr val="accent2"/>
                </a:solidFill>
              </a:rPr>
              <a:t>row-level</a:t>
            </a:r>
            <a:r>
              <a:rPr lang="tr-TR" i="1" dirty="0">
                <a:solidFill>
                  <a:schemeClr val="accent2"/>
                </a:solidFill>
              </a:rPr>
              <a:t> </a:t>
            </a:r>
            <a:r>
              <a:rPr lang="tr-TR" i="1" dirty="0" err="1">
                <a:solidFill>
                  <a:schemeClr val="accent2"/>
                </a:solidFill>
              </a:rPr>
              <a:t>locking</a:t>
            </a:r>
            <a:r>
              <a:rPr lang="tr-TR" dirty="0">
                <a:solidFill>
                  <a:schemeClr val="accent2"/>
                </a:solidFill>
              </a:rPr>
              <a:t>. </a:t>
            </a:r>
            <a:r>
              <a:rPr lang="tr-TR" dirty="0" err="1">
                <a:solidFill>
                  <a:schemeClr val="accent2"/>
                </a:solidFill>
              </a:rPr>
              <a:t>It</a:t>
            </a:r>
            <a:r>
              <a:rPr lang="tr-TR" dirty="0">
                <a:solidFill>
                  <a:schemeClr val="accent2"/>
                </a:solidFill>
              </a:rPr>
              <a:t> is </a:t>
            </a:r>
            <a:r>
              <a:rPr lang="tr-TR" dirty="0" err="1">
                <a:solidFill>
                  <a:schemeClr val="accent2"/>
                </a:solidFill>
              </a:rPr>
              <a:t>possible</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alter</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default</a:t>
            </a:r>
            <a:r>
              <a:rPr lang="tr-TR" dirty="0">
                <a:solidFill>
                  <a:schemeClr val="accent2"/>
                </a:solidFill>
              </a:rPr>
              <a:t> </a:t>
            </a:r>
            <a:r>
              <a:rPr lang="tr-TR" dirty="0" err="1">
                <a:solidFill>
                  <a:schemeClr val="accent2"/>
                </a:solidFill>
              </a:rPr>
              <a:t>locking</a:t>
            </a:r>
            <a:r>
              <a:rPr lang="tr-TR" dirty="0">
                <a:solidFill>
                  <a:schemeClr val="accent2"/>
                </a:solidFill>
              </a:rPr>
              <a:t> </a:t>
            </a:r>
            <a:r>
              <a:rPr lang="tr-TR" dirty="0" err="1">
                <a:solidFill>
                  <a:schemeClr val="accent2"/>
                </a:solidFill>
              </a:rPr>
              <a:t>mechanism</a:t>
            </a:r>
            <a:r>
              <a:rPr lang="tr-TR" dirty="0">
                <a:solidFill>
                  <a:schemeClr val="accent2"/>
                </a:solidFill>
              </a:rPr>
              <a:t>.</a:t>
            </a:r>
          </a:p>
        </p:txBody>
      </p:sp>
    </p:spTree>
    <p:extLst>
      <p:ext uri="{BB962C8B-B14F-4D97-AF65-F5344CB8AC3E}">
        <p14:creationId xmlns:p14="http://schemas.microsoft.com/office/powerpoint/2010/main" val="428846619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AA98AA8E-30DC-49BB-9996-797DF44DD3B2}" type="slidenum">
              <a:rPr lang="tr-TR">
                <a:solidFill>
                  <a:prstClr val="black"/>
                </a:solidFill>
              </a:rPr>
              <a:pPr/>
              <a:t>141</a:t>
            </a:fld>
            <a:endParaRPr lang="tr-TR">
              <a:solidFill>
                <a:prstClr val="black"/>
              </a:solidFill>
            </a:endParaRPr>
          </a:p>
        </p:txBody>
      </p:sp>
      <p:sp>
        <p:nvSpPr>
          <p:cNvPr id="305155"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305156" name="Rectangle 3"/>
          <p:cNvSpPr>
            <a:spLocks noGrp="1" noChangeArrowheads="1"/>
          </p:cNvSpPr>
          <p:nvPr>
            <p:ph type="body" idx="1"/>
          </p:nvPr>
        </p:nvSpPr>
        <p:spPr>
          <a:xfrm>
            <a:off x="550334" y="3580210"/>
            <a:ext cx="8039100" cy="2817019"/>
          </a:xfrm>
          <a:noFill/>
          <a:ln/>
        </p:spPr>
        <p:txBody>
          <a:bodyPr lIns="89202" tIns="43008" rIns="89202" bIns="43008"/>
          <a:lstStyle/>
          <a:p>
            <a:r>
              <a:rPr lang="tr-TR"/>
              <a:t>Committing Changes (continued)</a:t>
            </a:r>
          </a:p>
          <a:p>
            <a:pPr lvl="1"/>
            <a:r>
              <a:rPr lang="tr-TR"/>
              <a:t>Make all pending changes permanent by using the COMMIT statement. Following a COMMIT:</a:t>
            </a:r>
          </a:p>
          <a:p>
            <a:pPr lvl="1"/>
            <a:r>
              <a:rPr lang="tr-TR"/>
              <a:t>State of the data after a COMMIT is issued:</a:t>
            </a:r>
          </a:p>
          <a:p>
            <a:pPr lvl="2"/>
            <a:r>
              <a:rPr lang="tr-TR"/>
              <a:t>Data changes are written to the database.</a:t>
            </a:r>
          </a:p>
          <a:p>
            <a:pPr lvl="2"/>
            <a:r>
              <a:rPr lang="tr-TR"/>
              <a:t>The previous state of the data is permanently lost.</a:t>
            </a:r>
          </a:p>
          <a:p>
            <a:pPr lvl="2"/>
            <a:r>
              <a:rPr lang="tr-TR"/>
              <a:t>All users can view the results of the transaction.</a:t>
            </a:r>
          </a:p>
          <a:p>
            <a:pPr lvl="2"/>
            <a:r>
              <a:rPr lang="tr-TR"/>
              <a:t>The locks on the affected rows are released; the rows are now available for other users to perform new data changes.</a:t>
            </a:r>
          </a:p>
          <a:p>
            <a:pPr lvl="2"/>
            <a:r>
              <a:rPr lang="tr-TR"/>
              <a:t>All savepoints are erased.</a:t>
            </a:r>
          </a:p>
          <a:p>
            <a:endParaRPr lang="tr-TR" b="1"/>
          </a:p>
        </p:txBody>
      </p:sp>
    </p:spTree>
    <p:extLst>
      <p:ext uri="{BB962C8B-B14F-4D97-AF65-F5344CB8AC3E}">
        <p14:creationId xmlns:p14="http://schemas.microsoft.com/office/powerpoint/2010/main" val="133662201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p>
            <a:fld id="{845EBB64-76E8-444E-B80E-9C481EA3B0A3}" type="slidenum">
              <a:rPr lang="tr-TR">
                <a:solidFill>
                  <a:prstClr val="black"/>
                </a:solidFill>
              </a:rPr>
              <a:pPr/>
              <a:t>142</a:t>
            </a:fld>
            <a:endParaRPr lang="tr-TR">
              <a:solidFill>
                <a:prstClr val="black"/>
              </a:solidFill>
            </a:endParaRPr>
          </a:p>
        </p:txBody>
      </p:sp>
      <p:sp>
        <p:nvSpPr>
          <p:cNvPr id="306179"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306180" name="Rectangle 3"/>
          <p:cNvSpPr>
            <a:spLocks noGrp="1" noChangeArrowheads="1"/>
          </p:cNvSpPr>
          <p:nvPr>
            <p:ph type="body" idx="1"/>
          </p:nvPr>
        </p:nvSpPr>
        <p:spPr>
          <a:xfrm>
            <a:off x="550334" y="3580210"/>
            <a:ext cx="8394700" cy="2817019"/>
          </a:xfrm>
          <a:noFill/>
          <a:ln/>
        </p:spPr>
        <p:txBody>
          <a:bodyPr lIns="89202" tIns="43008" rIns="89202" bIns="43008"/>
          <a:lstStyle/>
          <a:p>
            <a:r>
              <a:rPr lang="tr-TR"/>
              <a:t>Committing Changes (continued)</a:t>
            </a:r>
          </a:p>
          <a:p>
            <a:pPr lvl="1"/>
            <a:r>
              <a:rPr lang="tr-TR"/>
              <a:t>The slide example updates the EMP table and sets the department number for employee 7782 (Clark) </a:t>
            </a:r>
            <a:br>
              <a:rPr lang="tr-TR"/>
            </a:br>
            <a:r>
              <a:rPr lang="tr-TR"/>
              <a:t>to 10. It then makes the change permanent by issuing the COMMIT statement.</a:t>
            </a:r>
          </a:p>
          <a:p>
            <a:r>
              <a:rPr lang="tr-TR"/>
              <a:t>Example</a:t>
            </a:r>
          </a:p>
          <a:p>
            <a:pPr lvl="1"/>
            <a:r>
              <a:rPr lang="tr-TR"/>
              <a:t>Create a new ADVERTISING department with at least one employee. Make the data change permanent.</a:t>
            </a:r>
          </a:p>
          <a:p>
            <a:pPr lvl="1"/>
            <a:endParaRPr lang="tr-TR"/>
          </a:p>
          <a:p>
            <a:pPr lvl="1"/>
            <a:endParaRPr lang="tr-TR"/>
          </a:p>
          <a:p>
            <a:pPr lvl="1"/>
            <a:endParaRPr lang="tr-TR"/>
          </a:p>
          <a:p>
            <a:pPr lvl="1"/>
            <a:endParaRPr lang="tr-TR"/>
          </a:p>
          <a:p>
            <a:pPr lvl="1"/>
            <a:endParaRPr lang="tr-TR"/>
          </a:p>
          <a:p>
            <a:pPr lvl="1"/>
            <a:endParaRPr lang="tr-TR"/>
          </a:p>
          <a:p>
            <a:pPr lvl="1"/>
            <a:endParaRPr lang="tr-TR"/>
          </a:p>
          <a:p>
            <a:endParaRPr lang="tr-TR">
              <a:solidFill>
                <a:schemeClr val="accent2"/>
              </a:solidFill>
            </a:endParaRPr>
          </a:p>
          <a:p>
            <a:r>
              <a:rPr lang="tr-TR">
                <a:solidFill>
                  <a:schemeClr val="accent2"/>
                </a:solidFill>
              </a:rPr>
              <a:t>Instructor Note</a:t>
            </a:r>
          </a:p>
          <a:p>
            <a:pPr lvl="1"/>
            <a:r>
              <a:rPr lang="tr-TR">
                <a:solidFill>
                  <a:schemeClr val="accent2"/>
                </a:solidFill>
              </a:rPr>
              <a:t>Use this example to explain how COMMIT ensures that two related operations should occur together or not at all. In this case, COMMIT prevents empty departments from being created.</a:t>
            </a:r>
          </a:p>
          <a:p>
            <a:r>
              <a:rPr lang="tr-TR">
                <a:solidFill>
                  <a:schemeClr val="accent2"/>
                </a:solidFill>
              </a:rPr>
              <a:t>Instructor Note (for page 9-32)</a:t>
            </a:r>
          </a:p>
          <a:p>
            <a:pPr lvl="1"/>
            <a:r>
              <a:rPr lang="tr-TR">
                <a:solidFill>
                  <a:schemeClr val="accent2"/>
                </a:solidFill>
              </a:rPr>
              <a:t>Please run the script </a:t>
            </a:r>
            <a:r>
              <a:rPr lang="tr-TR">
                <a:solidFill>
                  <a:schemeClr val="accent2"/>
                </a:solidFill>
                <a:latin typeface="Courier New" pitchFamily="49" charset="0"/>
              </a:rPr>
              <a:t>lab9_32.sql</a:t>
            </a:r>
            <a:r>
              <a:rPr lang="tr-TR">
                <a:solidFill>
                  <a:schemeClr val="accent2"/>
                </a:solidFill>
              </a:rPr>
              <a:t> to create the test table and insert data into the table.</a:t>
            </a:r>
          </a:p>
        </p:txBody>
      </p:sp>
      <p:sp>
        <p:nvSpPr>
          <p:cNvPr id="306181" name="Rectangle 4"/>
          <p:cNvSpPr>
            <a:spLocks noChangeArrowheads="1"/>
          </p:cNvSpPr>
          <p:nvPr/>
        </p:nvSpPr>
        <p:spPr bwMode="auto">
          <a:xfrm>
            <a:off x="772584" y="4355307"/>
            <a:ext cx="4170010" cy="591470"/>
          </a:xfrm>
          <a:prstGeom prst="rect">
            <a:avLst/>
          </a:prstGeom>
          <a:noFill/>
          <a:ln w="9525">
            <a:noFill/>
            <a:miter lim="800000"/>
            <a:headEnd/>
            <a:tailEnd/>
          </a:ln>
        </p:spPr>
        <p:txBody>
          <a:bodyPr wrap="none" lIns="87609" tIns="41415" rIns="87609" bIns="41415">
            <a:spAutoFit/>
          </a:bodyPr>
          <a:lstStyle/>
          <a:p>
            <a:pPr defTabSz="790575"/>
            <a:r>
              <a:rPr lang="tr-TR" sz="1100" b="1">
                <a:solidFill>
                  <a:prstClr val="black"/>
                </a:solidFill>
                <a:effectLst/>
                <a:latin typeface="Courier New" pitchFamily="49" charset="0"/>
              </a:rPr>
              <a:t>SQL&gt; INSERT INTO department(deptno, dname, loc)</a:t>
            </a:r>
          </a:p>
          <a:p>
            <a:pPr defTabSz="790575"/>
            <a:r>
              <a:rPr lang="tr-TR" sz="1100" b="1">
                <a:solidFill>
                  <a:prstClr val="black"/>
                </a:solidFill>
                <a:effectLst/>
                <a:latin typeface="Courier New" pitchFamily="49" charset="0"/>
              </a:rPr>
              <a:t>  2  VALUES      (50, </a:t>
            </a:r>
            <a:r>
              <a:rPr lang="tr-TR" sz="1100" b="1">
                <a:solidFill>
                  <a:srgbClr val="000000"/>
                </a:solidFill>
                <a:effectLst/>
                <a:latin typeface="Courier New" pitchFamily="49" charset="0"/>
              </a:rPr>
              <a:t>'</a:t>
            </a:r>
            <a:r>
              <a:rPr lang="tr-TR" sz="1100" b="1">
                <a:solidFill>
                  <a:prstClr val="black"/>
                </a:solidFill>
                <a:effectLst/>
                <a:latin typeface="Courier New" pitchFamily="49" charset="0"/>
              </a:rPr>
              <a:t>ADVERTISING</a:t>
            </a:r>
            <a:r>
              <a:rPr lang="tr-TR" sz="1100" b="1">
                <a:solidFill>
                  <a:srgbClr val="000000"/>
                </a:solidFill>
                <a:effectLst/>
                <a:latin typeface="Courier New" pitchFamily="49" charset="0"/>
              </a:rPr>
              <a:t>'</a:t>
            </a:r>
            <a:r>
              <a:rPr lang="tr-TR" sz="1100" b="1">
                <a:solidFill>
                  <a:prstClr val="black"/>
                </a:solidFill>
                <a:effectLst/>
                <a:latin typeface="Courier New" pitchFamily="49" charset="0"/>
              </a:rPr>
              <a:t>, </a:t>
            </a:r>
            <a:r>
              <a:rPr lang="tr-TR" sz="1100" b="1">
                <a:solidFill>
                  <a:srgbClr val="000000"/>
                </a:solidFill>
                <a:effectLst/>
                <a:latin typeface="Courier New" pitchFamily="49" charset="0"/>
              </a:rPr>
              <a:t>'</a:t>
            </a:r>
            <a:r>
              <a:rPr lang="tr-TR" sz="1100" b="1">
                <a:solidFill>
                  <a:prstClr val="black"/>
                </a:solidFill>
                <a:effectLst/>
                <a:latin typeface="Courier New" pitchFamily="49" charset="0"/>
              </a:rPr>
              <a:t>MIAMI</a:t>
            </a:r>
            <a:r>
              <a:rPr lang="tr-TR" sz="1100" b="1">
                <a:solidFill>
                  <a:srgbClr val="000000"/>
                </a:solidFill>
                <a:effectLst/>
                <a:latin typeface="Courier New" pitchFamily="49" charset="0"/>
              </a:rPr>
              <a:t>'</a:t>
            </a:r>
            <a:r>
              <a:rPr lang="tr-TR" sz="1100" b="1">
                <a:solidFill>
                  <a:prstClr val="black"/>
                </a:solidFill>
                <a:effectLst/>
                <a:latin typeface="Courier New" pitchFamily="49" charset="0"/>
              </a:rPr>
              <a:t>);</a:t>
            </a:r>
          </a:p>
          <a:p>
            <a:pPr defTabSz="790575"/>
            <a:r>
              <a:rPr lang="tr-TR" sz="1100">
                <a:solidFill>
                  <a:prstClr val="black"/>
                </a:solidFill>
                <a:effectLst/>
                <a:latin typeface="Courier New" pitchFamily="49" charset="0"/>
              </a:rPr>
              <a:t>1 row created.</a:t>
            </a:r>
          </a:p>
        </p:txBody>
      </p:sp>
      <p:sp>
        <p:nvSpPr>
          <p:cNvPr id="270341" name="Rectangle 5"/>
          <p:cNvSpPr>
            <a:spLocks noChangeArrowheads="1"/>
          </p:cNvSpPr>
          <p:nvPr/>
        </p:nvSpPr>
        <p:spPr bwMode="auto">
          <a:xfrm>
            <a:off x="819152" y="4930379"/>
            <a:ext cx="7446433" cy="601265"/>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06183" name="Rectangle 6"/>
          <p:cNvSpPr>
            <a:spLocks noChangeArrowheads="1"/>
          </p:cNvSpPr>
          <p:nvPr/>
        </p:nvSpPr>
        <p:spPr bwMode="auto">
          <a:xfrm>
            <a:off x="787400" y="4770835"/>
            <a:ext cx="2385867" cy="760747"/>
          </a:xfrm>
          <a:prstGeom prst="rect">
            <a:avLst/>
          </a:prstGeom>
          <a:noFill/>
          <a:ln w="9525">
            <a:noFill/>
            <a:miter lim="800000"/>
            <a:headEnd/>
            <a:tailEnd/>
          </a:ln>
        </p:spPr>
        <p:txBody>
          <a:bodyPr wrap="none" lIns="87609" tIns="41415" rIns="87609" bIns="41415">
            <a:spAutoFit/>
          </a:bodyPr>
          <a:lstStyle/>
          <a:p>
            <a:pPr defTabSz="790575"/>
            <a:r>
              <a:rPr lang="tr-TR" sz="1100" b="1">
                <a:solidFill>
                  <a:prstClr val="black"/>
                </a:solidFill>
                <a:effectLst/>
                <a:latin typeface="Courier New" pitchFamily="49" charset="0"/>
              </a:rPr>
              <a:t>SQL&gt; UPDATE  employee</a:t>
            </a:r>
          </a:p>
          <a:p>
            <a:pPr defTabSz="790575"/>
            <a:r>
              <a:rPr lang="tr-TR" sz="1100" b="1">
                <a:solidFill>
                  <a:prstClr val="black"/>
                </a:solidFill>
                <a:effectLst/>
                <a:latin typeface="Courier New" pitchFamily="49" charset="0"/>
              </a:rPr>
              <a:t>  2  SET     deptno = 50</a:t>
            </a:r>
          </a:p>
          <a:p>
            <a:pPr defTabSz="790575"/>
            <a:r>
              <a:rPr lang="tr-TR" sz="1100" b="1">
                <a:solidFill>
                  <a:prstClr val="black"/>
                </a:solidFill>
                <a:effectLst/>
                <a:latin typeface="Courier New" pitchFamily="49" charset="0"/>
              </a:rPr>
              <a:t>  3  WHERE   empno = 7876;</a:t>
            </a:r>
          </a:p>
          <a:p>
            <a:pPr defTabSz="790575"/>
            <a:r>
              <a:rPr lang="tr-TR" sz="1100">
                <a:solidFill>
                  <a:prstClr val="black"/>
                </a:solidFill>
                <a:effectLst/>
                <a:latin typeface="Courier New" pitchFamily="49" charset="0"/>
              </a:rPr>
              <a:t>1 row updated.</a:t>
            </a:r>
          </a:p>
        </p:txBody>
      </p:sp>
      <p:sp>
        <p:nvSpPr>
          <p:cNvPr id="270343" name="Rectangle 7"/>
          <p:cNvSpPr>
            <a:spLocks noChangeArrowheads="1"/>
          </p:cNvSpPr>
          <p:nvPr/>
        </p:nvSpPr>
        <p:spPr bwMode="auto">
          <a:xfrm>
            <a:off x="819152" y="5586413"/>
            <a:ext cx="7446433" cy="351235"/>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06185" name="Rectangle 8"/>
          <p:cNvSpPr>
            <a:spLocks noChangeArrowheads="1"/>
          </p:cNvSpPr>
          <p:nvPr/>
        </p:nvSpPr>
        <p:spPr bwMode="auto">
          <a:xfrm>
            <a:off x="787400" y="5323285"/>
            <a:ext cx="1536276" cy="422193"/>
          </a:xfrm>
          <a:prstGeom prst="rect">
            <a:avLst/>
          </a:prstGeom>
          <a:noFill/>
          <a:ln w="9525">
            <a:noFill/>
            <a:miter lim="800000"/>
            <a:headEnd/>
            <a:tailEnd/>
          </a:ln>
        </p:spPr>
        <p:txBody>
          <a:bodyPr wrap="none" lIns="87609" tIns="41415" rIns="87609" bIns="41415">
            <a:spAutoFit/>
          </a:bodyPr>
          <a:lstStyle/>
          <a:p>
            <a:pPr defTabSz="790575"/>
            <a:r>
              <a:rPr lang="tr-TR" sz="1100" b="1">
                <a:solidFill>
                  <a:prstClr val="black"/>
                </a:solidFill>
                <a:effectLst/>
                <a:latin typeface="Courier New" pitchFamily="49" charset="0"/>
              </a:rPr>
              <a:t>SQL&gt; COMMIT; </a:t>
            </a:r>
          </a:p>
          <a:p>
            <a:pPr defTabSz="790575"/>
            <a:r>
              <a:rPr lang="tr-TR" sz="1100">
                <a:solidFill>
                  <a:prstClr val="black"/>
                </a:solidFill>
                <a:effectLst/>
                <a:latin typeface="Courier New" pitchFamily="49" charset="0"/>
              </a:rPr>
              <a:t>Commit complete.</a:t>
            </a:r>
          </a:p>
        </p:txBody>
      </p:sp>
    </p:spTree>
    <p:extLst>
      <p:ext uri="{BB962C8B-B14F-4D97-AF65-F5344CB8AC3E}">
        <p14:creationId xmlns:p14="http://schemas.microsoft.com/office/powerpoint/2010/main" val="79415848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p>
            <a:fld id="{8A4A0618-87BA-400B-BD05-53D74D160370}" type="slidenum">
              <a:rPr lang="tr-TR">
                <a:solidFill>
                  <a:prstClr val="black"/>
                </a:solidFill>
              </a:rPr>
              <a:pPr/>
              <a:t>143</a:t>
            </a:fld>
            <a:endParaRPr lang="tr-TR">
              <a:solidFill>
                <a:prstClr val="black"/>
              </a:solidFill>
            </a:endParaRPr>
          </a:p>
        </p:txBody>
      </p:sp>
      <p:sp>
        <p:nvSpPr>
          <p:cNvPr id="307203" name="Rectangle 2"/>
          <p:cNvSpPr>
            <a:spLocks noGrp="1" noRot="1" noChangeAspect="1" noChangeArrowheads="1" noTextEdit="1"/>
          </p:cNvSpPr>
          <p:nvPr>
            <p:ph type="sldImg"/>
          </p:nvPr>
        </p:nvSpPr>
        <p:spPr>
          <a:xfrm>
            <a:off x="2368550" y="123825"/>
            <a:ext cx="4402138" cy="3302000"/>
          </a:xfrm>
          <a:ln w="12700" cap="flat">
            <a:solidFill>
              <a:schemeClr val="tx1"/>
            </a:solidFill>
          </a:ln>
        </p:spPr>
      </p:sp>
      <p:sp>
        <p:nvSpPr>
          <p:cNvPr id="307204" name="Rectangle 3"/>
          <p:cNvSpPr>
            <a:spLocks noGrp="1" noChangeArrowheads="1"/>
          </p:cNvSpPr>
          <p:nvPr>
            <p:ph type="body" idx="1"/>
          </p:nvPr>
        </p:nvSpPr>
        <p:spPr>
          <a:xfrm>
            <a:off x="550334" y="3580210"/>
            <a:ext cx="8039100" cy="2817019"/>
          </a:xfrm>
          <a:noFill/>
          <a:ln/>
        </p:spPr>
        <p:txBody>
          <a:bodyPr lIns="89202" tIns="43008" rIns="89202" bIns="43008"/>
          <a:lstStyle/>
          <a:p>
            <a:r>
              <a:rPr lang="tr-TR" dirty="0"/>
              <a:t>Rolling </a:t>
            </a:r>
            <a:r>
              <a:rPr lang="tr-TR" dirty="0" err="1"/>
              <a:t>Back</a:t>
            </a:r>
            <a:r>
              <a:rPr lang="tr-TR" dirty="0"/>
              <a:t> </a:t>
            </a:r>
            <a:r>
              <a:rPr lang="tr-TR" dirty="0" err="1"/>
              <a:t>Changes</a:t>
            </a:r>
            <a:endParaRPr lang="tr-TR" dirty="0"/>
          </a:p>
          <a:p>
            <a:pPr lvl="1"/>
            <a:r>
              <a:rPr lang="tr-TR" dirty="0" err="1"/>
              <a:t>Discard</a:t>
            </a:r>
            <a:r>
              <a:rPr lang="tr-TR" dirty="0"/>
              <a:t> </a:t>
            </a:r>
            <a:r>
              <a:rPr lang="tr-TR" dirty="0" err="1"/>
              <a:t>all</a:t>
            </a:r>
            <a:r>
              <a:rPr lang="tr-TR" dirty="0"/>
              <a:t> </a:t>
            </a:r>
            <a:r>
              <a:rPr lang="tr-TR" dirty="0" err="1"/>
              <a:t>pending</a:t>
            </a:r>
            <a:r>
              <a:rPr lang="tr-TR" dirty="0"/>
              <a:t> </a:t>
            </a:r>
            <a:r>
              <a:rPr lang="tr-TR" dirty="0" err="1"/>
              <a:t>changes</a:t>
            </a:r>
            <a:r>
              <a:rPr lang="tr-TR" dirty="0"/>
              <a:t> </a:t>
            </a:r>
            <a:r>
              <a:rPr lang="tr-TR" dirty="0" err="1"/>
              <a:t>by</a:t>
            </a:r>
            <a:r>
              <a:rPr lang="tr-TR" dirty="0"/>
              <a:t> </a:t>
            </a:r>
            <a:r>
              <a:rPr lang="tr-TR" dirty="0" err="1"/>
              <a:t>using</a:t>
            </a:r>
            <a:r>
              <a:rPr lang="tr-TR" dirty="0"/>
              <a:t> </a:t>
            </a:r>
            <a:r>
              <a:rPr lang="tr-TR" dirty="0" err="1"/>
              <a:t>the</a:t>
            </a:r>
            <a:r>
              <a:rPr lang="tr-TR" dirty="0"/>
              <a:t> ROLLBACK </a:t>
            </a:r>
            <a:r>
              <a:rPr lang="tr-TR" dirty="0" err="1"/>
              <a:t>statement</a:t>
            </a:r>
            <a:r>
              <a:rPr lang="tr-TR" dirty="0"/>
              <a:t>. </a:t>
            </a:r>
            <a:r>
              <a:rPr lang="tr-TR" dirty="0" err="1"/>
              <a:t>Following</a:t>
            </a:r>
            <a:r>
              <a:rPr lang="tr-TR" dirty="0"/>
              <a:t> a ROLLBACK:</a:t>
            </a:r>
          </a:p>
          <a:p>
            <a:pPr lvl="2"/>
            <a:r>
              <a:rPr lang="tr-TR" dirty="0"/>
              <a:t>Data </a:t>
            </a:r>
            <a:r>
              <a:rPr lang="tr-TR" dirty="0" err="1"/>
              <a:t>changes</a:t>
            </a:r>
            <a:r>
              <a:rPr lang="tr-TR" dirty="0"/>
              <a:t> </a:t>
            </a:r>
            <a:r>
              <a:rPr lang="tr-TR" dirty="0" err="1"/>
              <a:t>are</a:t>
            </a:r>
            <a:r>
              <a:rPr lang="tr-TR" dirty="0"/>
              <a:t> </a:t>
            </a:r>
            <a:r>
              <a:rPr lang="tr-TR" dirty="0" err="1"/>
              <a:t>undone</a:t>
            </a:r>
            <a:r>
              <a:rPr lang="tr-TR" dirty="0"/>
              <a:t>.</a:t>
            </a:r>
          </a:p>
          <a:p>
            <a:pPr lvl="2"/>
            <a:r>
              <a:rPr lang="tr-TR" dirty="0" err="1"/>
              <a:t>The</a:t>
            </a:r>
            <a:r>
              <a:rPr lang="tr-TR" dirty="0"/>
              <a:t> </a:t>
            </a:r>
            <a:r>
              <a:rPr lang="tr-TR" dirty="0" err="1"/>
              <a:t>previous</a:t>
            </a:r>
            <a:r>
              <a:rPr lang="tr-TR" dirty="0"/>
              <a:t> </a:t>
            </a:r>
            <a:r>
              <a:rPr lang="tr-TR" dirty="0" err="1"/>
              <a:t>state</a:t>
            </a:r>
            <a:r>
              <a:rPr lang="tr-TR" dirty="0"/>
              <a:t> of </a:t>
            </a:r>
            <a:r>
              <a:rPr lang="tr-TR" dirty="0" err="1"/>
              <a:t>the</a:t>
            </a:r>
            <a:r>
              <a:rPr lang="tr-TR" dirty="0"/>
              <a:t> data is </a:t>
            </a:r>
            <a:r>
              <a:rPr lang="tr-TR" dirty="0" err="1"/>
              <a:t>restored</a:t>
            </a:r>
            <a:r>
              <a:rPr lang="tr-TR" dirty="0"/>
              <a:t>.</a:t>
            </a:r>
          </a:p>
          <a:p>
            <a:pPr lvl="2"/>
            <a:r>
              <a:rPr lang="tr-TR" dirty="0" err="1"/>
              <a:t>The</a:t>
            </a:r>
            <a:r>
              <a:rPr lang="tr-TR" dirty="0"/>
              <a:t> </a:t>
            </a:r>
            <a:r>
              <a:rPr lang="tr-TR" dirty="0" err="1"/>
              <a:t>locks</a:t>
            </a:r>
            <a:r>
              <a:rPr lang="tr-TR" dirty="0"/>
              <a:t> on </a:t>
            </a:r>
            <a:r>
              <a:rPr lang="tr-TR" dirty="0" err="1"/>
              <a:t>the</a:t>
            </a:r>
            <a:r>
              <a:rPr lang="tr-TR" dirty="0"/>
              <a:t> </a:t>
            </a:r>
            <a:r>
              <a:rPr lang="tr-TR" dirty="0" err="1"/>
              <a:t>affected</a:t>
            </a:r>
            <a:r>
              <a:rPr lang="tr-TR" dirty="0"/>
              <a:t> </a:t>
            </a:r>
            <a:r>
              <a:rPr lang="tr-TR" dirty="0" err="1"/>
              <a:t>rows</a:t>
            </a:r>
            <a:r>
              <a:rPr lang="tr-TR" dirty="0"/>
              <a:t> </a:t>
            </a:r>
            <a:r>
              <a:rPr lang="tr-TR" dirty="0" err="1"/>
              <a:t>are</a:t>
            </a:r>
            <a:r>
              <a:rPr lang="tr-TR" dirty="0"/>
              <a:t> </a:t>
            </a:r>
            <a:r>
              <a:rPr lang="tr-TR" dirty="0" err="1"/>
              <a:t>released</a:t>
            </a:r>
            <a:r>
              <a:rPr lang="tr-TR" dirty="0"/>
              <a:t>.</a:t>
            </a:r>
          </a:p>
          <a:p>
            <a:r>
              <a:rPr lang="tr-TR" dirty="0" err="1"/>
              <a:t>Example</a:t>
            </a:r>
            <a:endParaRPr lang="tr-TR" dirty="0"/>
          </a:p>
          <a:p>
            <a:pPr lvl="1"/>
            <a:r>
              <a:rPr lang="tr-TR" dirty="0" err="1"/>
              <a:t>While</a:t>
            </a:r>
            <a:r>
              <a:rPr lang="tr-TR" dirty="0"/>
              <a:t> </a:t>
            </a:r>
            <a:r>
              <a:rPr lang="tr-TR" dirty="0" err="1"/>
              <a:t>attempting</a:t>
            </a:r>
            <a:r>
              <a:rPr lang="tr-TR" dirty="0"/>
              <a:t> </a:t>
            </a:r>
            <a:r>
              <a:rPr lang="tr-TR" dirty="0" err="1"/>
              <a:t>to</a:t>
            </a:r>
            <a:r>
              <a:rPr lang="tr-TR" dirty="0"/>
              <a:t> </a:t>
            </a:r>
            <a:r>
              <a:rPr lang="tr-TR" dirty="0" err="1"/>
              <a:t>remove</a:t>
            </a:r>
            <a:r>
              <a:rPr lang="tr-TR" dirty="0"/>
              <a:t> a </a:t>
            </a:r>
            <a:r>
              <a:rPr lang="tr-TR" dirty="0" err="1"/>
              <a:t>record</a:t>
            </a:r>
            <a:r>
              <a:rPr lang="tr-TR" dirty="0"/>
              <a:t> </a:t>
            </a:r>
            <a:r>
              <a:rPr lang="tr-TR" dirty="0" err="1"/>
              <a:t>from</a:t>
            </a:r>
            <a:r>
              <a:rPr lang="tr-TR" dirty="0"/>
              <a:t> </a:t>
            </a:r>
            <a:r>
              <a:rPr lang="tr-TR" dirty="0" err="1"/>
              <a:t>the</a:t>
            </a:r>
            <a:r>
              <a:rPr lang="tr-TR" dirty="0"/>
              <a:t> TEST </a:t>
            </a:r>
            <a:r>
              <a:rPr lang="tr-TR" dirty="0" err="1"/>
              <a:t>table</a:t>
            </a:r>
            <a:r>
              <a:rPr lang="tr-TR" dirty="0"/>
              <a:t>, </a:t>
            </a:r>
            <a:r>
              <a:rPr lang="tr-TR" dirty="0" err="1"/>
              <a:t>you</a:t>
            </a:r>
            <a:r>
              <a:rPr lang="tr-TR" dirty="0"/>
              <a:t> can </a:t>
            </a:r>
            <a:r>
              <a:rPr lang="tr-TR" dirty="0" err="1"/>
              <a:t>accidentally</a:t>
            </a:r>
            <a:r>
              <a:rPr lang="tr-TR" dirty="0"/>
              <a:t> </a:t>
            </a:r>
            <a:r>
              <a:rPr lang="tr-TR" dirty="0" err="1"/>
              <a:t>empty</a:t>
            </a:r>
            <a:r>
              <a:rPr lang="tr-TR" dirty="0"/>
              <a:t> </a:t>
            </a:r>
            <a:r>
              <a:rPr lang="tr-TR" dirty="0" err="1"/>
              <a:t>the</a:t>
            </a:r>
            <a:r>
              <a:rPr lang="tr-TR" dirty="0"/>
              <a:t> </a:t>
            </a:r>
            <a:r>
              <a:rPr lang="tr-TR" dirty="0" err="1"/>
              <a:t>table</a:t>
            </a:r>
            <a:r>
              <a:rPr lang="tr-TR" dirty="0"/>
              <a:t>. </a:t>
            </a:r>
            <a:r>
              <a:rPr lang="tr-TR" dirty="0" err="1"/>
              <a:t>You</a:t>
            </a:r>
            <a:r>
              <a:rPr lang="tr-TR" dirty="0"/>
              <a:t> can </a:t>
            </a:r>
            <a:r>
              <a:rPr lang="tr-TR" dirty="0" err="1"/>
              <a:t>correct</a:t>
            </a:r>
            <a:r>
              <a:rPr lang="tr-TR" dirty="0"/>
              <a:t> </a:t>
            </a:r>
            <a:r>
              <a:rPr lang="tr-TR" dirty="0" err="1"/>
              <a:t>the</a:t>
            </a:r>
            <a:r>
              <a:rPr lang="tr-TR" dirty="0"/>
              <a:t> </a:t>
            </a:r>
            <a:r>
              <a:rPr lang="tr-TR" dirty="0" err="1"/>
              <a:t>mistake</a:t>
            </a:r>
            <a:r>
              <a:rPr lang="tr-TR" dirty="0"/>
              <a:t>, </a:t>
            </a:r>
            <a:r>
              <a:rPr lang="tr-TR" dirty="0" err="1"/>
              <a:t>reissue</a:t>
            </a:r>
            <a:r>
              <a:rPr lang="tr-TR" dirty="0"/>
              <a:t> </a:t>
            </a:r>
            <a:r>
              <a:rPr lang="tr-TR" dirty="0" err="1"/>
              <a:t>the</a:t>
            </a:r>
            <a:r>
              <a:rPr lang="tr-TR" dirty="0"/>
              <a:t> </a:t>
            </a:r>
            <a:r>
              <a:rPr lang="tr-TR" dirty="0" err="1"/>
              <a:t>proper</a:t>
            </a:r>
            <a:r>
              <a:rPr lang="tr-TR" dirty="0"/>
              <a:t> </a:t>
            </a:r>
            <a:r>
              <a:rPr lang="tr-TR" dirty="0" err="1"/>
              <a:t>statement</a:t>
            </a:r>
            <a:r>
              <a:rPr lang="tr-TR" dirty="0"/>
              <a:t>, </a:t>
            </a:r>
            <a:r>
              <a:rPr lang="tr-TR" dirty="0" err="1"/>
              <a:t>and</a:t>
            </a:r>
            <a:r>
              <a:rPr lang="tr-TR" dirty="0"/>
              <a:t> </a:t>
            </a:r>
            <a:r>
              <a:rPr lang="tr-TR" dirty="0" err="1"/>
              <a:t>make</a:t>
            </a:r>
            <a:r>
              <a:rPr lang="tr-TR" dirty="0"/>
              <a:t> </a:t>
            </a:r>
            <a:r>
              <a:rPr lang="tr-TR" dirty="0" err="1"/>
              <a:t>the</a:t>
            </a:r>
            <a:r>
              <a:rPr lang="tr-TR" dirty="0"/>
              <a:t> data </a:t>
            </a:r>
            <a:r>
              <a:rPr lang="tr-TR" dirty="0" err="1"/>
              <a:t>change</a:t>
            </a:r>
            <a:r>
              <a:rPr lang="tr-TR" dirty="0"/>
              <a:t> </a:t>
            </a:r>
            <a:r>
              <a:rPr lang="tr-TR" dirty="0" err="1"/>
              <a:t>permanent</a:t>
            </a:r>
            <a:r>
              <a:rPr lang="tr-TR" dirty="0"/>
              <a:t>.</a:t>
            </a:r>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endParaRPr lang="tr-TR" dirty="0">
              <a:solidFill>
                <a:schemeClr val="accent2"/>
              </a:solidFill>
            </a:endParaRPr>
          </a:p>
          <a:p>
            <a:pPr lvl="1"/>
            <a:endParaRPr lang="tr-TR" dirty="0"/>
          </a:p>
          <a:p>
            <a:endParaRPr lang="tr-TR" b="1" dirty="0"/>
          </a:p>
        </p:txBody>
      </p:sp>
      <p:sp>
        <p:nvSpPr>
          <p:cNvPr id="272388" name="Rectangle 4"/>
          <p:cNvSpPr>
            <a:spLocks noChangeArrowheads="1"/>
          </p:cNvSpPr>
          <p:nvPr/>
        </p:nvSpPr>
        <p:spPr bwMode="auto">
          <a:xfrm>
            <a:off x="821267" y="4881562"/>
            <a:ext cx="7444317" cy="162401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07206" name="Rectangle 5"/>
          <p:cNvSpPr>
            <a:spLocks noChangeArrowheads="1"/>
          </p:cNvSpPr>
          <p:nvPr/>
        </p:nvSpPr>
        <p:spPr bwMode="auto">
          <a:xfrm>
            <a:off x="853018" y="4858941"/>
            <a:ext cx="7613649" cy="2174211"/>
          </a:xfrm>
          <a:prstGeom prst="rect">
            <a:avLst/>
          </a:prstGeom>
          <a:noFill/>
          <a:ln w="9525">
            <a:noFill/>
            <a:miter lim="800000"/>
            <a:headEnd/>
            <a:tailEnd/>
          </a:ln>
        </p:spPr>
        <p:txBody>
          <a:bodyPr lIns="87609" tIns="41415" rIns="87609" bIns="41415">
            <a:spAutoFit/>
          </a:bodyPr>
          <a:lstStyle/>
          <a:p>
            <a:pPr defTabSz="790575">
              <a:lnSpc>
                <a:spcPct val="95000"/>
              </a:lnSpc>
            </a:pPr>
            <a:r>
              <a:rPr lang="tr-TR" sz="1100" b="1">
                <a:solidFill>
                  <a:prstClr val="black"/>
                </a:solidFill>
                <a:effectLst/>
                <a:latin typeface="Courier New" pitchFamily="49" charset="0"/>
              </a:rPr>
              <a:t>SQL&gt; DELETE FROM  test;</a:t>
            </a:r>
          </a:p>
          <a:p>
            <a:pPr defTabSz="790575">
              <a:lnSpc>
                <a:spcPct val="95000"/>
              </a:lnSpc>
            </a:pPr>
            <a:r>
              <a:rPr lang="tr-TR" sz="1100">
                <a:solidFill>
                  <a:prstClr val="black"/>
                </a:solidFill>
                <a:effectLst/>
                <a:latin typeface="Courier New" pitchFamily="49" charset="0"/>
              </a:rPr>
              <a:t>25,000 rows deleted.</a:t>
            </a:r>
          </a:p>
          <a:p>
            <a:pPr defTabSz="790575">
              <a:lnSpc>
                <a:spcPct val="95000"/>
              </a:lnSpc>
            </a:pPr>
            <a:r>
              <a:rPr lang="tr-TR" sz="1100" b="1">
                <a:solidFill>
                  <a:prstClr val="black"/>
                </a:solidFill>
                <a:effectLst/>
                <a:latin typeface="Courier New" pitchFamily="49" charset="0"/>
              </a:rPr>
              <a:t>SQL&gt; ROLLBACK;</a:t>
            </a:r>
            <a:endParaRPr lang="tr-TR" sz="1100">
              <a:solidFill>
                <a:prstClr val="black"/>
              </a:solidFill>
              <a:effectLst/>
              <a:latin typeface="Courier New" pitchFamily="49" charset="0"/>
            </a:endParaRPr>
          </a:p>
          <a:p>
            <a:pPr defTabSz="790575">
              <a:lnSpc>
                <a:spcPct val="95000"/>
              </a:lnSpc>
            </a:pPr>
            <a:r>
              <a:rPr lang="tr-TR" sz="1100">
                <a:solidFill>
                  <a:prstClr val="black"/>
                </a:solidFill>
                <a:effectLst/>
                <a:latin typeface="Courier New" pitchFamily="49" charset="0"/>
              </a:rPr>
              <a:t>Rollback complete.</a:t>
            </a:r>
          </a:p>
          <a:p>
            <a:pPr defTabSz="790575">
              <a:lnSpc>
                <a:spcPct val="95000"/>
              </a:lnSpc>
            </a:pPr>
            <a:r>
              <a:rPr lang="tr-TR" sz="1100" b="1">
                <a:solidFill>
                  <a:prstClr val="black"/>
                </a:solidFill>
                <a:effectLst/>
                <a:latin typeface="Courier New" pitchFamily="49" charset="0"/>
              </a:rPr>
              <a:t>SQL&gt; DELETE FROM  test</a:t>
            </a:r>
          </a:p>
          <a:p>
            <a:pPr defTabSz="790575">
              <a:lnSpc>
                <a:spcPct val="95000"/>
              </a:lnSpc>
            </a:pPr>
            <a:r>
              <a:rPr lang="tr-TR" sz="1100" b="1">
                <a:solidFill>
                  <a:prstClr val="black"/>
                </a:solidFill>
                <a:effectLst/>
                <a:latin typeface="Courier New" pitchFamily="49" charset="0"/>
              </a:rPr>
              <a:t>  2  WHERE        id = 100;</a:t>
            </a:r>
          </a:p>
          <a:p>
            <a:pPr defTabSz="790575">
              <a:lnSpc>
                <a:spcPct val="95000"/>
              </a:lnSpc>
            </a:pPr>
            <a:r>
              <a:rPr lang="tr-TR" sz="1100">
                <a:solidFill>
                  <a:prstClr val="black"/>
                </a:solidFill>
                <a:effectLst/>
                <a:latin typeface="Courier New" pitchFamily="49" charset="0"/>
              </a:rPr>
              <a:t>1 row deleted.</a:t>
            </a:r>
          </a:p>
          <a:p>
            <a:pPr defTabSz="790575">
              <a:lnSpc>
                <a:spcPct val="95000"/>
              </a:lnSpc>
            </a:pPr>
            <a:r>
              <a:rPr lang="tr-TR" sz="1100" b="1">
                <a:solidFill>
                  <a:prstClr val="black"/>
                </a:solidFill>
                <a:effectLst/>
                <a:latin typeface="Courier New" pitchFamily="49" charset="0"/>
              </a:rPr>
              <a:t>SQL&gt; SELECT   *</a:t>
            </a:r>
          </a:p>
          <a:p>
            <a:pPr defTabSz="790575">
              <a:lnSpc>
                <a:spcPct val="95000"/>
              </a:lnSpc>
            </a:pPr>
            <a:r>
              <a:rPr lang="tr-TR" sz="1100" b="1">
                <a:solidFill>
                  <a:prstClr val="black"/>
                </a:solidFill>
                <a:effectLst/>
                <a:latin typeface="Courier New" pitchFamily="49" charset="0"/>
              </a:rPr>
              <a:t>  2  FROM     test</a:t>
            </a:r>
          </a:p>
          <a:p>
            <a:pPr defTabSz="790575">
              <a:lnSpc>
                <a:spcPct val="95000"/>
              </a:lnSpc>
            </a:pPr>
            <a:r>
              <a:rPr lang="tr-TR" sz="1100" b="1">
                <a:solidFill>
                  <a:prstClr val="black"/>
                </a:solidFill>
                <a:effectLst/>
                <a:latin typeface="Courier New" pitchFamily="49" charset="0"/>
              </a:rPr>
              <a:t>  3  WHERE    id = 100;</a:t>
            </a:r>
            <a:endParaRPr lang="tr-TR" sz="1100">
              <a:solidFill>
                <a:prstClr val="black"/>
              </a:solidFill>
              <a:effectLst/>
              <a:latin typeface="Courier New" pitchFamily="49" charset="0"/>
            </a:endParaRPr>
          </a:p>
          <a:p>
            <a:pPr defTabSz="790575">
              <a:lnSpc>
                <a:spcPct val="95000"/>
              </a:lnSpc>
            </a:pPr>
            <a:r>
              <a:rPr lang="tr-TR" sz="1100">
                <a:solidFill>
                  <a:prstClr val="black"/>
                </a:solidFill>
                <a:effectLst/>
                <a:latin typeface="Courier New" pitchFamily="49" charset="0"/>
              </a:rPr>
              <a:t>No rows selected.</a:t>
            </a:r>
          </a:p>
          <a:p>
            <a:pPr defTabSz="790575">
              <a:lnSpc>
                <a:spcPct val="95000"/>
              </a:lnSpc>
            </a:pPr>
            <a:r>
              <a:rPr lang="tr-TR" sz="1100" b="1">
                <a:solidFill>
                  <a:prstClr val="black"/>
                </a:solidFill>
                <a:effectLst/>
                <a:latin typeface="Courier New" pitchFamily="49" charset="0"/>
              </a:rPr>
              <a:t>SQL&gt; COMMIT;</a:t>
            </a:r>
            <a:endParaRPr lang="tr-TR" sz="1100">
              <a:solidFill>
                <a:prstClr val="black"/>
              </a:solidFill>
              <a:effectLst/>
              <a:latin typeface="Courier New" pitchFamily="49" charset="0"/>
            </a:endParaRPr>
          </a:p>
          <a:p>
            <a:pPr defTabSz="790575">
              <a:lnSpc>
                <a:spcPct val="95000"/>
              </a:lnSpc>
            </a:pPr>
            <a:r>
              <a:rPr lang="tr-TR" sz="1100">
                <a:solidFill>
                  <a:prstClr val="black"/>
                </a:solidFill>
                <a:effectLst/>
                <a:latin typeface="Courier New" pitchFamily="49" charset="0"/>
              </a:rPr>
              <a:t>Commit complete.</a:t>
            </a:r>
          </a:p>
        </p:txBody>
      </p:sp>
    </p:spTree>
    <p:extLst>
      <p:ext uri="{BB962C8B-B14F-4D97-AF65-F5344CB8AC3E}">
        <p14:creationId xmlns:p14="http://schemas.microsoft.com/office/powerpoint/2010/main" val="226025048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226" name="Rectangle 2"/>
          <p:cNvSpPr>
            <a:spLocks noGrp="1" noChangeArrowheads="1"/>
          </p:cNvSpPr>
          <p:nvPr>
            <p:ph type="body" idx="1"/>
          </p:nvPr>
        </p:nvSpPr>
        <p:spPr>
          <a:xfrm>
            <a:off x="550334" y="3580210"/>
            <a:ext cx="8039100" cy="2817019"/>
          </a:xfrm>
          <a:noFill/>
          <a:ln/>
        </p:spPr>
        <p:txBody>
          <a:bodyPr lIns="90796" tIns="44601" rIns="90796" bIns="44601"/>
          <a:lstStyle/>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r>
              <a:rPr lang="tr-TR" sz="1300">
                <a:solidFill>
                  <a:schemeClr val="accent2"/>
                </a:solidFill>
              </a:rPr>
              <a:t>Schedule:	Timing	Topic</a:t>
            </a:r>
          </a:p>
          <a:p>
            <a:pPr lvl="1">
              <a:tabLst>
                <a:tab pos="1095375" algn="l"/>
                <a:tab pos="2192338" algn="l"/>
              </a:tabLst>
            </a:pPr>
            <a:r>
              <a:rPr lang="tr-TR">
                <a:solidFill>
                  <a:schemeClr val="accent2"/>
                </a:solidFill>
              </a:rPr>
              <a:t>	30 minutes	Lecture</a:t>
            </a:r>
          </a:p>
          <a:p>
            <a:pPr lvl="1">
              <a:tabLst>
                <a:tab pos="1095375" algn="l"/>
                <a:tab pos="2192338" algn="l"/>
              </a:tabLst>
            </a:pPr>
            <a:r>
              <a:rPr lang="tr-TR">
                <a:solidFill>
                  <a:schemeClr val="accent2"/>
                </a:solidFill>
              </a:rPr>
              <a:t>	20 minutes	Practice</a:t>
            </a:r>
          </a:p>
          <a:p>
            <a:pPr lvl="1">
              <a:tabLst>
                <a:tab pos="1095375" algn="l"/>
                <a:tab pos="2192338" algn="l"/>
              </a:tabLst>
            </a:pPr>
            <a:r>
              <a:rPr lang="tr-TR">
                <a:solidFill>
                  <a:schemeClr val="accent2"/>
                </a:solidFill>
              </a:rPr>
              <a:t>	50 minutes	Total</a:t>
            </a:r>
          </a:p>
        </p:txBody>
      </p:sp>
      <p:sp>
        <p:nvSpPr>
          <p:cNvPr id="308227" name="Rectangle 3"/>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1818942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DC67BE-54A4-459E-B526-D2D891727BCE}" type="slidenum">
              <a:rPr lang="tr-TR"/>
              <a:pPr/>
              <a:t>13</a:t>
            </a:fld>
            <a:endParaRPr lang="tr-TR"/>
          </a:p>
        </p:txBody>
      </p:sp>
      <p:sp>
        <p:nvSpPr>
          <p:cNvPr id="30722"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a:t>Column Aliases (continued)</a:t>
            </a:r>
          </a:p>
          <a:p>
            <a:pPr lvl="1"/>
            <a:r>
              <a:rPr lang="tr-TR" dirty="0"/>
              <a:t>The first example displays the name and the monthly salary of all the employees. Notice that the optional AS keyword has been used before the column alias name. The result of the query would be the same whether the </a:t>
            </a:r>
            <a:r>
              <a:rPr lang="tr-TR" dirty="0">
                <a:solidFill>
                  <a:srgbClr val="FC0128"/>
                </a:solidFill>
              </a:rPr>
              <a:t>AS </a:t>
            </a:r>
            <a:r>
              <a:rPr lang="tr-TR" dirty="0"/>
              <a:t>keyword is used or not. Also notice that the SQL statement has the column aliases, name and salary, in lowercase, whereas the result of the query displays the column headings in uppercase. As mentioned in the last slide, column headings appear in uppercase by default. </a:t>
            </a:r>
          </a:p>
          <a:p>
            <a:pPr lvl="1"/>
            <a:r>
              <a:rPr lang="tr-TR" dirty="0"/>
              <a:t>The second example displays the name and annual salary of all the employees. Because Annual Salary contains spaces, it has been enclosed in double quotation marks. Notice that the column heading in the output is exactly the same as the column alias.</a:t>
            </a:r>
          </a:p>
          <a:p>
            <a:endParaRPr lang="tr-TR" b="1" dirty="0"/>
          </a:p>
          <a:p>
            <a:endParaRPr lang="tr-TR" b="1" dirty="0"/>
          </a:p>
          <a:p>
            <a:r>
              <a:rPr lang="tr-TR" dirty="0" err="1">
                <a:solidFill>
                  <a:schemeClr val="accent2"/>
                </a:solidFill>
              </a:rPr>
              <a:t>Instructor</a:t>
            </a:r>
            <a:r>
              <a:rPr lang="tr-TR" dirty="0">
                <a:solidFill>
                  <a:schemeClr val="accent2"/>
                </a:solidFill>
              </a:rPr>
              <a:t> Note</a:t>
            </a:r>
            <a:r>
              <a:rPr lang="tr-TR" dirty="0"/>
              <a:t> </a:t>
            </a:r>
          </a:p>
          <a:p>
            <a:pPr lvl="1"/>
            <a:r>
              <a:rPr lang="tr-TR" dirty="0">
                <a:solidFill>
                  <a:schemeClr val="accent2"/>
                </a:solidFill>
              </a:rPr>
              <a:t>Point out the optional AS keyword in the first example and the double quotation marks in the second example. Also show that the aliases always appear in uppercase, unless enclosed within double quotation marks.</a:t>
            </a:r>
            <a:r>
              <a:rPr lang="tr-TR" dirty="0"/>
              <a:t>  </a:t>
            </a:r>
          </a:p>
        </p:txBody>
      </p:sp>
      <p:sp>
        <p:nvSpPr>
          <p:cNvPr id="30723" name="Rectangle 3"/>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Tree>
    <p:extLst>
      <p:ext uri="{BB962C8B-B14F-4D97-AF65-F5344CB8AC3E}">
        <p14:creationId xmlns:p14="http://schemas.microsoft.com/office/powerpoint/2010/main" val="340875923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p:spPr>
        <p:txBody>
          <a:bodyPr/>
          <a:lstStyle/>
          <a:p>
            <a:fld id="{48175026-90CA-40D7-9EF1-888E371A6BC4}" type="slidenum">
              <a:rPr lang="tr-TR">
                <a:solidFill>
                  <a:prstClr val="black"/>
                </a:solidFill>
              </a:rPr>
              <a:pPr/>
              <a:t>145</a:t>
            </a:fld>
            <a:endParaRPr lang="tr-TR">
              <a:solidFill>
                <a:prstClr val="black"/>
              </a:solidFill>
            </a:endParaRPr>
          </a:p>
        </p:txBody>
      </p:sp>
      <p:sp>
        <p:nvSpPr>
          <p:cNvPr id="309251" name="Rectangle 2"/>
          <p:cNvSpPr>
            <a:spLocks noGrp="1" noChangeArrowheads="1"/>
          </p:cNvSpPr>
          <p:nvPr>
            <p:ph type="body" idx="1"/>
          </p:nvPr>
        </p:nvSpPr>
        <p:spPr>
          <a:xfrm>
            <a:off x="550334" y="3580210"/>
            <a:ext cx="8039100" cy="2817019"/>
          </a:xfrm>
          <a:noFill/>
          <a:ln/>
        </p:spPr>
        <p:txBody>
          <a:bodyPr lIns="90796" tIns="44601" rIns="90796" bIns="44601"/>
          <a:lstStyle/>
          <a:p>
            <a:r>
              <a:rPr lang="tr-TR"/>
              <a:t>The CREATE TABLE Statement</a:t>
            </a:r>
          </a:p>
          <a:p>
            <a:pPr lvl="1"/>
            <a:r>
              <a:rPr lang="tr-TR"/>
              <a:t>Create tables to store data by executing the SQL CREATE TABLE statement. This statement is one of the </a:t>
            </a:r>
            <a:r>
              <a:rPr lang="tr-TR">
                <a:solidFill>
                  <a:srgbClr val="FC0128"/>
                </a:solidFill>
              </a:rPr>
              <a:t>data definition language </a:t>
            </a:r>
            <a:r>
              <a:rPr lang="tr-TR"/>
              <a:t>(</a:t>
            </a:r>
            <a:r>
              <a:rPr lang="tr-TR">
                <a:solidFill>
                  <a:srgbClr val="FC0128"/>
                </a:solidFill>
              </a:rPr>
              <a:t>DDL)</a:t>
            </a:r>
            <a:r>
              <a:rPr lang="tr-TR"/>
              <a:t> statements, which are covered in subsequent lessons. DDL statements are a subset of SQL statements used to create, modify, or remove Oracle8 database structures. These statements have an immediate effect on the database, and they also record information in the data dictionary. </a:t>
            </a:r>
          </a:p>
          <a:p>
            <a:pPr lvl="1"/>
            <a:r>
              <a:rPr lang="tr-TR"/>
              <a:t>To create a table, a user must have the </a:t>
            </a:r>
            <a:r>
              <a:rPr lang="tr-TR">
                <a:solidFill>
                  <a:srgbClr val="FC0128"/>
                </a:solidFill>
              </a:rPr>
              <a:t>CREATE TABLE </a:t>
            </a:r>
            <a:r>
              <a:rPr lang="tr-TR"/>
              <a:t>privilege and a storage area in which to create objects. The database administrator uses data control language (DCL) statements, which are covered in a later lesson, to grant privileges to users.</a:t>
            </a:r>
          </a:p>
          <a:p>
            <a:pPr lvl="1"/>
            <a:r>
              <a:rPr lang="tr-TR"/>
              <a:t>In the syntax:</a:t>
            </a:r>
          </a:p>
          <a:p>
            <a:pPr lvl="1">
              <a:lnSpc>
                <a:spcPct val="90000"/>
              </a:lnSpc>
            </a:pPr>
            <a:r>
              <a:rPr lang="tr-TR"/>
              <a:t>	GLOBAL TEMPORARY 	specifies that the table is temporary and that its definition is 							visible to all sessions. The data in a temporary table is visible 						only to the session that inserts the data into the table. </a:t>
            </a:r>
            <a:endParaRPr lang="tr-TR" i="1"/>
          </a:p>
          <a:p>
            <a:pPr lvl="1"/>
            <a:r>
              <a:rPr lang="tr-TR" i="1"/>
              <a:t>	schema</a:t>
            </a:r>
            <a:r>
              <a:rPr lang="tr-TR"/>
              <a:t>				is the same as the owner’s name</a:t>
            </a:r>
          </a:p>
          <a:p>
            <a:pPr lvl="1"/>
            <a:r>
              <a:rPr lang="tr-TR" i="1"/>
              <a:t>	table</a:t>
            </a:r>
            <a:r>
              <a:rPr lang="tr-TR"/>
              <a:t>					is the name of the table</a:t>
            </a:r>
          </a:p>
          <a:p>
            <a:pPr lvl="1"/>
            <a:r>
              <a:rPr lang="tr-TR"/>
              <a:t>	DEFAULT </a:t>
            </a:r>
            <a:r>
              <a:rPr lang="tr-TR" i="1"/>
              <a:t>expr			</a:t>
            </a:r>
            <a:r>
              <a:rPr lang="tr-TR"/>
              <a:t>specifies a default value if a value is omitted in the 								INSERT statement</a:t>
            </a:r>
          </a:p>
          <a:p>
            <a:pPr lvl="1"/>
            <a:r>
              <a:rPr lang="tr-TR" i="1"/>
              <a:t>	column</a:t>
            </a:r>
            <a:r>
              <a:rPr lang="tr-TR"/>
              <a:t>				is the name of the column</a:t>
            </a:r>
          </a:p>
          <a:p>
            <a:pPr lvl="1"/>
            <a:r>
              <a:rPr lang="tr-TR"/>
              <a:t>	</a:t>
            </a:r>
            <a:r>
              <a:rPr lang="tr-TR" i="1"/>
              <a:t>datatype</a:t>
            </a:r>
            <a:r>
              <a:rPr lang="tr-TR"/>
              <a:t>				is the column’s datatype and length</a:t>
            </a:r>
          </a:p>
        </p:txBody>
      </p:sp>
      <p:sp>
        <p:nvSpPr>
          <p:cNvPr id="309252" name="Rectangle 3"/>
          <p:cNvSpPr>
            <a:spLocks noGrp="1" noRot="1" noChangeAspect="1" noChangeArrowheads="1" noTextEdit="1"/>
          </p:cNvSpPr>
          <p:nvPr>
            <p:ph type="sldImg"/>
          </p:nvPr>
        </p:nvSpPr>
        <p:spPr>
          <a:xfrm>
            <a:off x="2366963" y="122238"/>
            <a:ext cx="4403725" cy="3303587"/>
          </a:xfrm>
          <a:ln w="12700" cap="flat">
            <a:solidFill>
              <a:schemeClr val="tx1"/>
            </a:solidFill>
          </a:ln>
        </p:spPr>
      </p:sp>
    </p:spTree>
    <p:extLst>
      <p:ext uri="{BB962C8B-B14F-4D97-AF65-F5344CB8AC3E}">
        <p14:creationId xmlns:p14="http://schemas.microsoft.com/office/powerpoint/2010/main" val="125320491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p>
            <a:fld id="{FF22C3B4-69FE-47A6-8C80-AEAB1C930DE7}" type="slidenum">
              <a:rPr lang="tr-TR">
                <a:solidFill>
                  <a:prstClr val="black"/>
                </a:solidFill>
              </a:rPr>
              <a:pPr/>
              <a:t>146</a:t>
            </a:fld>
            <a:endParaRPr lang="tr-TR">
              <a:solidFill>
                <a:prstClr val="black"/>
              </a:solidFill>
            </a:endParaRPr>
          </a:p>
        </p:txBody>
      </p:sp>
      <p:sp>
        <p:nvSpPr>
          <p:cNvPr id="310275" name="Rectangle 2"/>
          <p:cNvSpPr>
            <a:spLocks noGrp="1" noRot="1" noChangeAspect="1" noChangeArrowheads="1" noTextEdit="1"/>
          </p:cNvSpPr>
          <p:nvPr>
            <p:ph type="sldImg"/>
          </p:nvPr>
        </p:nvSpPr>
        <p:spPr>
          <a:xfrm>
            <a:off x="2366963" y="122238"/>
            <a:ext cx="4403725" cy="3303587"/>
          </a:xfrm>
          <a:ln w="12700" cap="flat">
            <a:solidFill>
              <a:schemeClr val="tx1"/>
            </a:solidFill>
          </a:ln>
        </p:spPr>
      </p:sp>
      <p:sp>
        <p:nvSpPr>
          <p:cNvPr id="310276"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Creating Tables</a:t>
            </a:r>
          </a:p>
          <a:p>
            <a:pPr lvl="1"/>
            <a:r>
              <a:rPr lang="tr-TR"/>
              <a:t>The example on the slide creates the DEPT table, with three columns—namely, DEPTNO, DNAME, and LOC. It further confirms the creation of the table by issuing the DESCRIBE command. </a:t>
            </a:r>
          </a:p>
          <a:p>
            <a:pPr lvl="1"/>
            <a:r>
              <a:rPr lang="tr-TR"/>
              <a:t>Since creating a table is a DDL statement, an automatic commit takes place when this statement is executed. </a:t>
            </a:r>
          </a:p>
          <a:p>
            <a:pPr lvl="1"/>
            <a:endParaRPr lang="tr-TR"/>
          </a:p>
          <a:p>
            <a:pPr lvl="1"/>
            <a:endParaRPr lang="tr-TR"/>
          </a:p>
          <a:p>
            <a:pPr lvl="1"/>
            <a:endParaRPr lang="tr-TR"/>
          </a:p>
          <a:p>
            <a:pPr lvl="1"/>
            <a:endParaRPr lang="tr-TR"/>
          </a:p>
          <a:p>
            <a:pPr lvl="1"/>
            <a:endParaRPr lang="tr-TR"/>
          </a:p>
          <a:p>
            <a:pPr lvl="1"/>
            <a:endParaRPr lang="tr-TR"/>
          </a:p>
          <a:p>
            <a:endParaRPr lang="tr-TR">
              <a:solidFill>
                <a:schemeClr val="accent2"/>
              </a:solidFill>
            </a:endParaRPr>
          </a:p>
          <a:p>
            <a:r>
              <a:rPr lang="tr-TR">
                <a:solidFill>
                  <a:schemeClr val="accent2"/>
                </a:solidFill>
              </a:rPr>
              <a:t>Instructor Note </a:t>
            </a:r>
          </a:p>
          <a:p>
            <a:pPr lvl="1"/>
            <a:r>
              <a:rPr lang="tr-TR">
                <a:solidFill>
                  <a:schemeClr val="accent2"/>
                </a:solidFill>
              </a:rPr>
              <a:t>Explain that additional syntax for CREATE TABLE could include constraints and so on. For more information on the CREATE TABLE syntax, refer to:</a:t>
            </a:r>
          </a:p>
          <a:p>
            <a:pPr lvl="1"/>
            <a:r>
              <a:rPr lang="tr-TR" i="1">
                <a:solidFill>
                  <a:schemeClr val="accent2"/>
                </a:solidFill>
              </a:rPr>
              <a:t>Oracle8i SQL Reference, Release 8.1.5,</a:t>
            </a:r>
            <a:r>
              <a:rPr lang="tr-TR">
                <a:solidFill>
                  <a:schemeClr val="accent2"/>
                </a:solidFill>
              </a:rPr>
              <a:t> “CREATE TABLE” and to: </a:t>
            </a:r>
          </a:p>
          <a:p>
            <a:pPr lvl="1"/>
            <a:r>
              <a:rPr lang="tr-TR">
                <a:solidFill>
                  <a:schemeClr val="accent2"/>
                </a:solidFill>
                <a:latin typeface="Courier New" pitchFamily="49" charset="0"/>
              </a:rPr>
              <a:t>http://st-doc.us.oracle.com/8.0/815/server.815/a67779/ch4g.htm#9623</a:t>
            </a:r>
          </a:p>
        </p:txBody>
      </p:sp>
    </p:spTree>
    <p:extLst>
      <p:ext uri="{BB962C8B-B14F-4D97-AF65-F5344CB8AC3E}">
        <p14:creationId xmlns:p14="http://schemas.microsoft.com/office/powerpoint/2010/main" val="85611596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7"/>
          <p:cNvSpPr>
            <a:spLocks noGrp="1" noChangeArrowheads="1"/>
          </p:cNvSpPr>
          <p:nvPr>
            <p:ph type="sldNum" sz="quarter" idx="5"/>
          </p:nvPr>
        </p:nvSpPr>
        <p:spPr>
          <a:noFill/>
        </p:spPr>
        <p:txBody>
          <a:bodyPr/>
          <a:lstStyle/>
          <a:p>
            <a:fld id="{7F558572-0F16-4227-96AC-C702654D89A5}" type="slidenum">
              <a:rPr lang="tr-TR">
                <a:solidFill>
                  <a:prstClr val="black"/>
                </a:solidFill>
              </a:rPr>
              <a:pPr/>
              <a:t>147</a:t>
            </a:fld>
            <a:endParaRPr lang="tr-TR">
              <a:solidFill>
                <a:prstClr val="black"/>
              </a:solidFill>
            </a:endParaRPr>
          </a:p>
        </p:txBody>
      </p:sp>
      <p:sp>
        <p:nvSpPr>
          <p:cNvPr id="9220" name="Rectangle 2"/>
          <p:cNvSpPr>
            <a:spLocks noGrp="1" noRot="1" noChangeAspect="1" noChangeArrowheads="1" noTextEdit="1"/>
          </p:cNvSpPr>
          <p:nvPr>
            <p:ph type="sldImg"/>
          </p:nvPr>
        </p:nvSpPr>
        <p:spPr>
          <a:xfrm>
            <a:off x="2366963" y="122238"/>
            <a:ext cx="4403725" cy="3303587"/>
          </a:xfrm>
          <a:ln w="12700" cap="flat">
            <a:solidFill>
              <a:schemeClr val="tx1"/>
            </a:solidFill>
          </a:ln>
        </p:spPr>
      </p:sp>
      <p:sp>
        <p:nvSpPr>
          <p:cNvPr id="9221" name="Rectangle 3"/>
          <p:cNvSpPr>
            <a:spLocks noGrp="1" noChangeArrowheads="1"/>
          </p:cNvSpPr>
          <p:nvPr>
            <p:ph type="body" idx="1"/>
          </p:nvPr>
        </p:nvSpPr>
        <p:spPr>
          <a:xfrm>
            <a:off x="550334" y="3514725"/>
            <a:ext cx="8039100" cy="2817019"/>
          </a:xfrm>
          <a:noFill/>
          <a:ln/>
        </p:spPr>
        <p:txBody>
          <a:bodyPr lIns="90796" tIns="44601" rIns="90796" bIns="44601"/>
          <a:lstStyle/>
          <a:p>
            <a:r>
              <a:rPr lang="tr-TR"/>
              <a:t>Datatypes</a:t>
            </a:r>
          </a:p>
          <a:p>
            <a:endParaRPr lang="tr-TR"/>
          </a:p>
          <a:p>
            <a:endParaRPr lang="tr-TR"/>
          </a:p>
          <a:p>
            <a:endParaRPr lang="tr-TR"/>
          </a:p>
          <a:p>
            <a:r>
              <a:rPr lang="tr-TR"/>
              <a:t> </a:t>
            </a:r>
          </a:p>
          <a:p>
            <a:pPr lvl="1"/>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r>
              <a:rPr lang="tr-TR">
                <a:solidFill>
                  <a:schemeClr val="accent2"/>
                </a:solidFill>
              </a:rPr>
              <a:t>Instructor Note</a:t>
            </a:r>
          </a:p>
          <a:p>
            <a:pPr lvl="1"/>
            <a:r>
              <a:rPr lang="tr-TR">
                <a:solidFill>
                  <a:schemeClr val="accent2"/>
                </a:solidFill>
              </a:rPr>
              <a:t>Oracle8 introduces large object (LOB) datatypes that can store large and unstructured data such as text, image, video, and spatial data, up to 4 gigabytes in size.</a:t>
            </a:r>
          </a:p>
        </p:txBody>
      </p:sp>
      <p:graphicFrame>
        <p:nvGraphicFramePr>
          <p:cNvPr id="9218" name="Object 2"/>
          <p:cNvGraphicFramePr>
            <a:graphicFrameLocks/>
          </p:cNvGraphicFramePr>
          <p:nvPr/>
        </p:nvGraphicFramePr>
        <p:xfrm>
          <a:off x="804334" y="3694510"/>
          <a:ext cx="7270751" cy="2386013"/>
        </p:xfrm>
        <a:graphic>
          <a:graphicData uri="http://schemas.openxmlformats.org/presentationml/2006/ole">
            <mc:AlternateContent xmlns:mc="http://schemas.openxmlformats.org/markup-compatibility/2006">
              <mc:Choice xmlns:v="urn:schemas-microsoft-com:vml" Requires="v">
                <p:oleObj spid="_x0000_s384054" name="Document" r:id="rId4" imgW="5848200" imgH="3412800" progId="Word.Document.8">
                  <p:embed/>
                </p:oleObj>
              </mc:Choice>
              <mc:Fallback>
                <p:oleObj name="Document" r:id="rId4" imgW="5848200" imgH="34128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334" y="3694510"/>
                        <a:ext cx="7270751" cy="238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7755507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p>
            <a:fld id="{15B1C310-321F-4E2F-B55D-FC0A3A201523}" type="slidenum">
              <a:rPr lang="tr-TR">
                <a:solidFill>
                  <a:prstClr val="black"/>
                </a:solidFill>
              </a:rPr>
              <a:pPr/>
              <a:t>148</a:t>
            </a:fld>
            <a:endParaRPr lang="tr-TR">
              <a:solidFill>
                <a:prstClr val="black"/>
              </a:solidFill>
            </a:endParaRPr>
          </a:p>
        </p:txBody>
      </p:sp>
      <p:sp>
        <p:nvSpPr>
          <p:cNvPr id="311299" name="Rectangle 2"/>
          <p:cNvSpPr>
            <a:spLocks noGrp="1" noRot="1" noChangeAspect="1" noChangeArrowheads="1" noTextEdit="1"/>
          </p:cNvSpPr>
          <p:nvPr>
            <p:ph type="sldImg"/>
          </p:nvPr>
        </p:nvSpPr>
        <p:spPr>
          <a:xfrm>
            <a:off x="2366963" y="122238"/>
            <a:ext cx="4403725" cy="3303587"/>
          </a:xfrm>
          <a:ln w="12700" cap="flat">
            <a:solidFill>
              <a:schemeClr val="tx1"/>
            </a:solidFill>
          </a:ln>
        </p:spPr>
      </p:sp>
      <p:sp>
        <p:nvSpPr>
          <p:cNvPr id="311300"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Creating a Table from Rows in Another Table</a:t>
            </a:r>
          </a:p>
          <a:p>
            <a:pPr lvl="1"/>
            <a:r>
              <a:rPr lang="tr-TR"/>
              <a:t>A second method to create a table is to apply the AS </a:t>
            </a:r>
            <a:r>
              <a:rPr lang="tr-TR" i="1"/>
              <a:t>subquery</a:t>
            </a:r>
            <a:r>
              <a:rPr lang="tr-TR"/>
              <a:t> clause to both create the table and insert rows returned from the subquery.</a:t>
            </a:r>
          </a:p>
          <a:p>
            <a:pPr lvl="1"/>
            <a:r>
              <a:rPr lang="tr-TR"/>
              <a:t>In the syntax:</a:t>
            </a:r>
          </a:p>
          <a:p>
            <a:pPr lvl="1"/>
            <a:r>
              <a:rPr lang="tr-TR" i="1"/>
              <a:t>	table</a:t>
            </a:r>
            <a:r>
              <a:rPr lang="tr-TR"/>
              <a:t>			is the name of the table.</a:t>
            </a:r>
          </a:p>
          <a:p>
            <a:pPr lvl="1"/>
            <a:r>
              <a:rPr lang="tr-TR"/>
              <a:t>	</a:t>
            </a:r>
            <a:r>
              <a:rPr lang="tr-TR" i="1"/>
              <a:t>column</a:t>
            </a:r>
            <a:r>
              <a:rPr lang="tr-TR"/>
              <a:t>		is the name of the column, default value, and integrity constraint.</a:t>
            </a:r>
          </a:p>
          <a:p>
            <a:pPr lvl="1"/>
            <a:r>
              <a:rPr lang="tr-TR" i="1"/>
              <a:t>	subquery</a:t>
            </a:r>
            <a:r>
              <a:rPr lang="tr-TR"/>
              <a:t>		is the SELECT statement that defines the set of rows to be inserted into 					the new table.</a:t>
            </a:r>
          </a:p>
          <a:p>
            <a:r>
              <a:rPr lang="tr-TR"/>
              <a:t>Guidelines</a:t>
            </a:r>
          </a:p>
          <a:p>
            <a:pPr lvl="2"/>
            <a:r>
              <a:rPr lang="tr-TR"/>
              <a:t>The table will be created with the specified column names, and the rows retrieved by the SELECT statement will be inserted into the table.</a:t>
            </a:r>
          </a:p>
          <a:p>
            <a:pPr lvl="2"/>
            <a:r>
              <a:rPr lang="tr-TR"/>
              <a:t>The column definition can contain only the column name and default value.</a:t>
            </a:r>
          </a:p>
          <a:p>
            <a:pPr lvl="2"/>
            <a:r>
              <a:rPr lang="tr-TR"/>
              <a:t>If column specifications are given, the number of columns must equal the number of columns in the subquery SELECT list.</a:t>
            </a:r>
          </a:p>
          <a:p>
            <a:pPr lvl="2"/>
            <a:r>
              <a:rPr lang="tr-TR"/>
              <a:t>If no column specifications are given, the column names of the table are the same as the column names in the subquery.</a:t>
            </a:r>
          </a:p>
          <a:p>
            <a:pPr lvl="1"/>
            <a:endParaRPr lang="tr-TR"/>
          </a:p>
          <a:p>
            <a:endParaRPr lang="tr-TR" b="1"/>
          </a:p>
        </p:txBody>
      </p:sp>
    </p:spTree>
    <p:extLst>
      <p:ext uri="{BB962C8B-B14F-4D97-AF65-F5344CB8AC3E}">
        <p14:creationId xmlns:p14="http://schemas.microsoft.com/office/powerpoint/2010/main" val="21730906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4ED4EE41-A0AC-401E-8938-D462D0153851}" type="slidenum">
              <a:rPr lang="tr-TR">
                <a:solidFill>
                  <a:prstClr val="black"/>
                </a:solidFill>
              </a:rPr>
              <a:pPr/>
              <a:t>149</a:t>
            </a:fld>
            <a:endParaRPr lang="tr-TR">
              <a:solidFill>
                <a:prstClr val="black"/>
              </a:solidFill>
            </a:endParaRPr>
          </a:p>
        </p:txBody>
      </p:sp>
      <p:sp>
        <p:nvSpPr>
          <p:cNvPr id="312323" name="Rectangle 2"/>
          <p:cNvSpPr>
            <a:spLocks noGrp="1" noRot="1" noChangeAspect="1" noChangeArrowheads="1" noTextEdit="1"/>
          </p:cNvSpPr>
          <p:nvPr>
            <p:ph type="sldImg"/>
          </p:nvPr>
        </p:nvSpPr>
        <p:spPr>
          <a:xfrm>
            <a:off x="2366963" y="122238"/>
            <a:ext cx="4403725" cy="3303587"/>
          </a:xfrm>
          <a:ln w="12700" cap="flat">
            <a:solidFill>
              <a:schemeClr val="tx1"/>
            </a:solidFill>
          </a:ln>
        </p:spPr>
      </p:sp>
      <p:sp>
        <p:nvSpPr>
          <p:cNvPr id="312324"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Creating a Table from Rows in Another Table (continued)</a:t>
            </a:r>
          </a:p>
          <a:p>
            <a:pPr lvl="1"/>
            <a:r>
              <a:rPr lang="tr-TR"/>
              <a:t>The slide example creates a table, DEPT30, that contains details of all the employees working in department 30. Notice that the data for the DEPT30 table is coming from the EMP table.</a:t>
            </a:r>
          </a:p>
          <a:p>
            <a:pPr lvl="1"/>
            <a:r>
              <a:rPr lang="tr-TR"/>
              <a:t>You can verify the existence of a database table and check column definitions by using the SQL*Plus DESCRIBE command.</a:t>
            </a:r>
          </a:p>
          <a:p>
            <a:pPr lvl="1"/>
            <a:r>
              <a:rPr lang="tr-TR" b="1"/>
              <a:t>Give a column alias when selecting an expression.</a:t>
            </a:r>
          </a:p>
          <a:p>
            <a:pPr lvl="1"/>
            <a:endParaRPr lang="tr-TR"/>
          </a:p>
          <a:p>
            <a:pPr lvl="1"/>
            <a:endParaRPr lang="tr-TR"/>
          </a:p>
          <a:p>
            <a:pPr lvl="1"/>
            <a:endParaRPr lang="tr-TR"/>
          </a:p>
          <a:p>
            <a:pPr lvl="1"/>
            <a:endParaRPr lang="tr-TR"/>
          </a:p>
          <a:p>
            <a:pPr lvl="1"/>
            <a:endParaRPr lang="tr-TR"/>
          </a:p>
          <a:p>
            <a:endParaRPr lang="tr-TR">
              <a:solidFill>
                <a:schemeClr val="accent2"/>
              </a:solidFill>
            </a:endParaRPr>
          </a:p>
          <a:p>
            <a:r>
              <a:rPr lang="tr-TR">
                <a:solidFill>
                  <a:schemeClr val="accent2"/>
                </a:solidFill>
              </a:rPr>
              <a:t>Instructor Note</a:t>
            </a:r>
          </a:p>
          <a:p>
            <a:pPr lvl="1"/>
            <a:r>
              <a:rPr lang="tr-TR">
                <a:solidFill>
                  <a:schemeClr val="accent2"/>
                </a:solidFill>
              </a:rPr>
              <a:t>To create a table with the same structure as an existing table, but without the data from the existing table, use a subquery with a WHERE clause, that will always evaluate as false. For example:</a:t>
            </a:r>
          </a:p>
          <a:p>
            <a:pPr lvl="2">
              <a:spcBef>
                <a:spcPct val="65000"/>
              </a:spcBef>
            </a:pPr>
            <a:r>
              <a:rPr lang="tr-TR" b="1">
                <a:solidFill>
                  <a:schemeClr val="accent2"/>
                </a:solidFill>
                <a:latin typeface="Courier New" pitchFamily="49" charset="0"/>
              </a:rPr>
              <a:t>SQL&gt; CREATE TABLE TEST AS</a:t>
            </a:r>
          </a:p>
          <a:p>
            <a:r>
              <a:rPr lang="tr-TR">
                <a:solidFill>
                  <a:schemeClr val="accent2"/>
                </a:solidFill>
                <a:latin typeface="Courier New" pitchFamily="49" charset="0"/>
              </a:rPr>
              <a:t>     2  (SELECT * FROM emp 	WHERE 1 = 2);</a:t>
            </a:r>
          </a:p>
        </p:txBody>
      </p:sp>
    </p:spTree>
    <p:extLst>
      <p:ext uri="{BB962C8B-B14F-4D97-AF65-F5344CB8AC3E}">
        <p14:creationId xmlns:p14="http://schemas.microsoft.com/office/powerpoint/2010/main" val="137400632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p:spPr>
        <p:txBody>
          <a:bodyPr/>
          <a:lstStyle/>
          <a:p>
            <a:fld id="{35A6043B-4E7D-4978-A334-239AA617EBDA}" type="slidenum">
              <a:rPr lang="tr-TR">
                <a:solidFill>
                  <a:prstClr val="black"/>
                </a:solidFill>
              </a:rPr>
              <a:pPr/>
              <a:t>150</a:t>
            </a:fld>
            <a:endParaRPr lang="tr-TR">
              <a:solidFill>
                <a:prstClr val="black"/>
              </a:solidFill>
            </a:endParaRPr>
          </a:p>
        </p:txBody>
      </p:sp>
      <p:sp>
        <p:nvSpPr>
          <p:cNvPr id="292866" name="Rectangle 2"/>
          <p:cNvSpPr>
            <a:spLocks noChangeArrowheads="1"/>
          </p:cNvSpPr>
          <p:nvPr/>
        </p:nvSpPr>
        <p:spPr bwMode="auto">
          <a:xfrm>
            <a:off x="5177367" y="1"/>
            <a:ext cx="3968751" cy="346472"/>
          </a:xfrm>
          <a:prstGeom prst="rect">
            <a:avLst/>
          </a:prstGeom>
          <a:noFill/>
          <a:ln w="9525">
            <a:noFill/>
            <a:miter lim="800000"/>
            <a:headEnd/>
            <a:tailEnd/>
          </a:ln>
          <a:effectLst/>
        </p:spPr>
        <p:txBody>
          <a:bodyPr wrap="none" anchor="ctr"/>
          <a:lstStyle/>
          <a:p>
            <a:endParaRPr lang="tr-TR">
              <a:solidFill>
                <a:prstClr val="black"/>
              </a:solidFill>
              <a:effectLst>
                <a:outerShdw blurRad="38100" dist="38100" dir="2700000" algn="tl">
                  <a:srgbClr val="C0C0C0"/>
                </a:outerShdw>
              </a:effectLst>
            </a:endParaRPr>
          </a:p>
        </p:txBody>
      </p:sp>
      <p:sp>
        <p:nvSpPr>
          <p:cNvPr id="292867" name="Rectangle 3"/>
          <p:cNvSpPr>
            <a:spLocks noChangeArrowheads="1"/>
          </p:cNvSpPr>
          <p:nvPr/>
        </p:nvSpPr>
        <p:spPr bwMode="auto">
          <a:xfrm>
            <a:off x="-4233" y="1"/>
            <a:ext cx="3964517" cy="346472"/>
          </a:xfrm>
          <a:prstGeom prst="rect">
            <a:avLst/>
          </a:prstGeom>
          <a:noFill/>
          <a:ln w="9525">
            <a:noFill/>
            <a:miter lim="800000"/>
            <a:headEnd/>
            <a:tailEnd/>
          </a:ln>
          <a:effectLst/>
        </p:spPr>
        <p:txBody>
          <a:bodyPr wrap="none" anchor="ctr"/>
          <a:lstStyle/>
          <a:p>
            <a:endParaRPr lang="tr-TR">
              <a:solidFill>
                <a:prstClr val="black"/>
              </a:solidFill>
              <a:effectLst>
                <a:outerShdw blurRad="38100" dist="38100" dir="2700000" algn="tl">
                  <a:srgbClr val="C0C0C0"/>
                </a:outerShdw>
              </a:effectLst>
            </a:endParaRPr>
          </a:p>
        </p:txBody>
      </p:sp>
      <p:sp>
        <p:nvSpPr>
          <p:cNvPr id="313349" name="Rectangle 4"/>
          <p:cNvSpPr>
            <a:spLocks noGrp="1" noChangeArrowheads="1"/>
          </p:cNvSpPr>
          <p:nvPr>
            <p:ph type="body" idx="1"/>
          </p:nvPr>
        </p:nvSpPr>
        <p:spPr>
          <a:xfrm>
            <a:off x="550334" y="3580210"/>
            <a:ext cx="8039100" cy="2817019"/>
          </a:xfrm>
          <a:noFill/>
          <a:ln/>
        </p:spPr>
        <p:txBody>
          <a:bodyPr lIns="90796" tIns="44601" rIns="90796" bIns="44601"/>
          <a:lstStyle/>
          <a:p>
            <a:r>
              <a:rPr lang="tr-TR" dirty="0"/>
              <a:t>ALTER TABLE Statement</a:t>
            </a:r>
          </a:p>
          <a:p>
            <a:pPr lvl="1"/>
            <a:r>
              <a:rPr lang="tr-TR" dirty="0" err="1"/>
              <a:t>After</a:t>
            </a:r>
            <a:r>
              <a:rPr lang="tr-TR" dirty="0"/>
              <a:t> </a:t>
            </a:r>
            <a:r>
              <a:rPr lang="tr-TR" dirty="0" err="1"/>
              <a:t>you</a:t>
            </a:r>
            <a:r>
              <a:rPr lang="tr-TR" dirty="0"/>
              <a:t> </a:t>
            </a:r>
            <a:r>
              <a:rPr lang="tr-TR" dirty="0" err="1"/>
              <a:t>create</a:t>
            </a:r>
            <a:r>
              <a:rPr lang="tr-TR" dirty="0"/>
              <a:t> </a:t>
            </a:r>
            <a:r>
              <a:rPr lang="tr-TR" dirty="0" err="1"/>
              <a:t>your</a:t>
            </a:r>
            <a:r>
              <a:rPr lang="tr-TR" dirty="0"/>
              <a:t> </a:t>
            </a:r>
            <a:r>
              <a:rPr lang="tr-TR" dirty="0" err="1"/>
              <a:t>tables</a:t>
            </a:r>
            <a:r>
              <a:rPr lang="tr-TR" dirty="0"/>
              <a:t>, </a:t>
            </a:r>
            <a:r>
              <a:rPr lang="tr-TR" dirty="0" err="1"/>
              <a:t>you</a:t>
            </a:r>
            <a:r>
              <a:rPr lang="tr-TR" dirty="0"/>
              <a:t> </a:t>
            </a:r>
            <a:r>
              <a:rPr lang="tr-TR" dirty="0" err="1"/>
              <a:t>may</a:t>
            </a:r>
            <a:r>
              <a:rPr lang="tr-TR" dirty="0"/>
              <a:t> </a:t>
            </a:r>
            <a:r>
              <a:rPr lang="tr-TR" dirty="0" err="1"/>
              <a:t>need</a:t>
            </a:r>
            <a:r>
              <a:rPr lang="tr-TR" dirty="0"/>
              <a:t> </a:t>
            </a:r>
            <a:r>
              <a:rPr lang="tr-TR" dirty="0" err="1"/>
              <a:t>to</a:t>
            </a:r>
            <a:r>
              <a:rPr lang="tr-TR" dirty="0"/>
              <a:t> </a:t>
            </a:r>
            <a:r>
              <a:rPr lang="tr-TR" dirty="0" err="1"/>
              <a:t>change</a:t>
            </a:r>
            <a:r>
              <a:rPr lang="tr-TR" dirty="0"/>
              <a:t> </a:t>
            </a:r>
            <a:r>
              <a:rPr lang="tr-TR" dirty="0" err="1"/>
              <a:t>the</a:t>
            </a:r>
            <a:r>
              <a:rPr lang="tr-TR" dirty="0"/>
              <a:t> </a:t>
            </a:r>
            <a:r>
              <a:rPr lang="tr-TR" dirty="0" err="1"/>
              <a:t>table</a:t>
            </a:r>
            <a:r>
              <a:rPr lang="tr-TR" dirty="0"/>
              <a:t> </a:t>
            </a:r>
            <a:r>
              <a:rPr lang="tr-TR" dirty="0" err="1"/>
              <a:t>structures</a:t>
            </a:r>
            <a:r>
              <a:rPr lang="tr-TR" dirty="0"/>
              <a:t> </a:t>
            </a:r>
            <a:r>
              <a:rPr lang="tr-TR" dirty="0" err="1"/>
              <a:t>because</a:t>
            </a:r>
            <a:r>
              <a:rPr lang="tr-TR" dirty="0"/>
              <a:t> </a:t>
            </a:r>
            <a:r>
              <a:rPr lang="tr-TR" dirty="0" err="1"/>
              <a:t>you</a:t>
            </a:r>
            <a:r>
              <a:rPr lang="tr-TR" dirty="0"/>
              <a:t> </a:t>
            </a:r>
            <a:r>
              <a:rPr lang="tr-TR" dirty="0" err="1"/>
              <a:t>omitted</a:t>
            </a:r>
            <a:r>
              <a:rPr lang="tr-TR" dirty="0"/>
              <a:t> a </a:t>
            </a:r>
            <a:r>
              <a:rPr lang="tr-TR" dirty="0" err="1"/>
              <a:t>column</a:t>
            </a:r>
            <a:r>
              <a:rPr lang="tr-TR" dirty="0"/>
              <a:t> </a:t>
            </a:r>
            <a:r>
              <a:rPr lang="tr-TR" dirty="0" err="1"/>
              <a:t>or</a:t>
            </a:r>
            <a:r>
              <a:rPr lang="tr-TR" dirty="0"/>
              <a:t> </a:t>
            </a:r>
            <a:r>
              <a:rPr lang="tr-TR" dirty="0" err="1"/>
              <a:t>your</a:t>
            </a:r>
            <a:r>
              <a:rPr lang="tr-TR" dirty="0"/>
              <a:t> </a:t>
            </a:r>
            <a:r>
              <a:rPr lang="tr-TR" dirty="0" err="1"/>
              <a:t>column</a:t>
            </a:r>
            <a:r>
              <a:rPr lang="tr-TR" dirty="0"/>
              <a:t> </a:t>
            </a:r>
            <a:r>
              <a:rPr lang="tr-TR" dirty="0" err="1"/>
              <a:t>definition</a:t>
            </a:r>
            <a:r>
              <a:rPr lang="tr-TR" dirty="0"/>
              <a:t> </a:t>
            </a:r>
            <a:r>
              <a:rPr lang="tr-TR" dirty="0" err="1"/>
              <a:t>needs</a:t>
            </a:r>
            <a:r>
              <a:rPr lang="tr-TR" dirty="0"/>
              <a:t> </a:t>
            </a:r>
            <a:r>
              <a:rPr lang="tr-TR" dirty="0" err="1"/>
              <a:t>to</a:t>
            </a:r>
            <a:r>
              <a:rPr lang="tr-TR" dirty="0"/>
              <a:t> be </a:t>
            </a:r>
            <a:r>
              <a:rPr lang="tr-TR" dirty="0" err="1"/>
              <a:t>changed</a:t>
            </a:r>
            <a:r>
              <a:rPr lang="tr-TR" dirty="0"/>
              <a:t>. </a:t>
            </a:r>
            <a:r>
              <a:rPr lang="tr-TR" dirty="0" err="1"/>
              <a:t>You</a:t>
            </a:r>
            <a:r>
              <a:rPr lang="tr-TR" dirty="0"/>
              <a:t> can do </a:t>
            </a:r>
            <a:r>
              <a:rPr lang="tr-TR" dirty="0" err="1"/>
              <a:t>this</a:t>
            </a:r>
            <a:r>
              <a:rPr lang="tr-TR" dirty="0"/>
              <a:t> </a:t>
            </a:r>
            <a:r>
              <a:rPr lang="tr-TR" dirty="0" err="1"/>
              <a:t>by</a:t>
            </a:r>
            <a:r>
              <a:rPr lang="tr-TR" dirty="0"/>
              <a:t> </a:t>
            </a:r>
            <a:r>
              <a:rPr lang="tr-TR" dirty="0" err="1"/>
              <a:t>using</a:t>
            </a:r>
            <a:r>
              <a:rPr lang="tr-TR" dirty="0"/>
              <a:t> </a:t>
            </a:r>
            <a:r>
              <a:rPr lang="tr-TR" dirty="0" err="1"/>
              <a:t>the</a:t>
            </a:r>
            <a:r>
              <a:rPr lang="tr-TR" dirty="0"/>
              <a:t> ALTER TABLE </a:t>
            </a:r>
            <a:r>
              <a:rPr lang="tr-TR" dirty="0" err="1"/>
              <a:t>statement</a:t>
            </a:r>
            <a:r>
              <a:rPr lang="tr-TR" dirty="0"/>
              <a:t>. </a:t>
            </a:r>
          </a:p>
          <a:p>
            <a:pPr lvl="1"/>
            <a:r>
              <a:rPr lang="tr-TR" dirty="0" err="1"/>
              <a:t>You</a:t>
            </a:r>
            <a:r>
              <a:rPr lang="tr-TR" dirty="0"/>
              <a:t> can </a:t>
            </a:r>
            <a:r>
              <a:rPr lang="tr-TR" dirty="0" err="1"/>
              <a:t>add</a:t>
            </a:r>
            <a:r>
              <a:rPr lang="tr-TR" dirty="0"/>
              <a:t> </a:t>
            </a:r>
            <a:r>
              <a:rPr lang="tr-TR" dirty="0" err="1"/>
              <a:t>columns</a:t>
            </a:r>
            <a:r>
              <a:rPr lang="tr-TR" dirty="0"/>
              <a:t> </a:t>
            </a:r>
            <a:r>
              <a:rPr lang="tr-TR" dirty="0" err="1"/>
              <a:t>to</a:t>
            </a:r>
            <a:r>
              <a:rPr lang="tr-TR" dirty="0"/>
              <a:t> a </a:t>
            </a:r>
            <a:r>
              <a:rPr lang="tr-TR" dirty="0" err="1"/>
              <a:t>table</a:t>
            </a:r>
            <a:r>
              <a:rPr lang="tr-TR" dirty="0"/>
              <a:t> </a:t>
            </a:r>
            <a:r>
              <a:rPr lang="tr-TR" dirty="0" err="1"/>
              <a:t>by</a:t>
            </a:r>
            <a:r>
              <a:rPr lang="tr-TR" dirty="0"/>
              <a:t> </a:t>
            </a:r>
            <a:r>
              <a:rPr lang="tr-TR" dirty="0" err="1"/>
              <a:t>using</a:t>
            </a:r>
            <a:r>
              <a:rPr lang="tr-TR" dirty="0"/>
              <a:t> </a:t>
            </a:r>
            <a:r>
              <a:rPr lang="tr-TR" dirty="0" err="1"/>
              <a:t>the</a:t>
            </a:r>
            <a:r>
              <a:rPr lang="tr-TR" dirty="0"/>
              <a:t> </a:t>
            </a:r>
            <a:r>
              <a:rPr lang="tr-TR" dirty="0">
                <a:solidFill>
                  <a:srgbClr val="FC0128"/>
                </a:solidFill>
              </a:rPr>
              <a:t>ALTER TABLE </a:t>
            </a:r>
            <a:r>
              <a:rPr lang="tr-TR" dirty="0" err="1"/>
              <a:t>statement</a:t>
            </a:r>
            <a:r>
              <a:rPr lang="tr-TR" dirty="0"/>
              <a:t> </a:t>
            </a:r>
            <a:r>
              <a:rPr lang="tr-TR" dirty="0" err="1"/>
              <a:t>with</a:t>
            </a:r>
            <a:r>
              <a:rPr lang="tr-TR" dirty="0"/>
              <a:t> </a:t>
            </a:r>
            <a:r>
              <a:rPr lang="tr-TR" dirty="0" err="1"/>
              <a:t>the</a:t>
            </a:r>
            <a:r>
              <a:rPr lang="tr-TR" dirty="0"/>
              <a:t> ADD </a:t>
            </a:r>
            <a:r>
              <a:rPr lang="tr-TR" dirty="0" err="1"/>
              <a:t>clause</a:t>
            </a:r>
            <a:r>
              <a:rPr lang="tr-TR" dirty="0"/>
              <a:t>.</a:t>
            </a:r>
          </a:p>
          <a:p>
            <a:pPr lvl="1"/>
            <a:r>
              <a:rPr lang="tr-TR" dirty="0" err="1"/>
              <a:t>In</a:t>
            </a:r>
            <a:r>
              <a:rPr lang="tr-TR" dirty="0"/>
              <a:t> </a:t>
            </a:r>
            <a:r>
              <a:rPr lang="tr-TR" dirty="0" err="1"/>
              <a:t>the</a:t>
            </a:r>
            <a:r>
              <a:rPr lang="tr-TR" dirty="0"/>
              <a:t> </a:t>
            </a:r>
            <a:r>
              <a:rPr lang="tr-TR" dirty="0" err="1"/>
              <a:t>syntax</a:t>
            </a:r>
            <a:r>
              <a:rPr lang="tr-TR" dirty="0"/>
              <a:t>:</a:t>
            </a:r>
          </a:p>
          <a:p>
            <a:pPr lvl="1"/>
            <a:r>
              <a:rPr lang="tr-TR" dirty="0"/>
              <a:t>	</a:t>
            </a:r>
            <a:r>
              <a:rPr lang="tr-TR" i="1" dirty="0" err="1"/>
              <a:t>table</a:t>
            </a:r>
            <a:r>
              <a:rPr lang="tr-TR" dirty="0"/>
              <a:t>			is </a:t>
            </a:r>
            <a:r>
              <a:rPr lang="tr-TR" dirty="0" err="1"/>
              <a:t>the</a:t>
            </a:r>
            <a:r>
              <a:rPr lang="tr-TR" dirty="0"/>
              <a:t> name of </a:t>
            </a:r>
            <a:r>
              <a:rPr lang="tr-TR" dirty="0" err="1"/>
              <a:t>the</a:t>
            </a:r>
            <a:r>
              <a:rPr lang="tr-TR" dirty="0"/>
              <a:t> </a:t>
            </a:r>
            <a:r>
              <a:rPr lang="tr-TR" dirty="0" err="1"/>
              <a:t>table</a:t>
            </a:r>
            <a:endParaRPr lang="tr-TR" dirty="0"/>
          </a:p>
          <a:p>
            <a:pPr lvl="1"/>
            <a:r>
              <a:rPr lang="tr-TR" dirty="0"/>
              <a:t>	</a:t>
            </a:r>
            <a:r>
              <a:rPr lang="tr-TR" i="1" dirty="0" err="1"/>
              <a:t>column</a:t>
            </a:r>
            <a:r>
              <a:rPr lang="tr-TR" dirty="0"/>
              <a:t>		is </a:t>
            </a:r>
            <a:r>
              <a:rPr lang="tr-TR" dirty="0" err="1"/>
              <a:t>the</a:t>
            </a:r>
            <a:r>
              <a:rPr lang="tr-TR" dirty="0"/>
              <a:t> name of </a:t>
            </a:r>
            <a:r>
              <a:rPr lang="tr-TR" dirty="0" err="1"/>
              <a:t>the</a:t>
            </a:r>
            <a:r>
              <a:rPr lang="tr-TR" dirty="0"/>
              <a:t> </a:t>
            </a:r>
            <a:r>
              <a:rPr lang="tr-TR" dirty="0" err="1"/>
              <a:t>new</a:t>
            </a:r>
            <a:r>
              <a:rPr lang="tr-TR" dirty="0"/>
              <a:t> </a:t>
            </a:r>
            <a:r>
              <a:rPr lang="tr-TR" dirty="0" err="1"/>
              <a:t>column</a:t>
            </a:r>
            <a:endParaRPr lang="tr-TR" dirty="0"/>
          </a:p>
          <a:p>
            <a:pPr lvl="1"/>
            <a:r>
              <a:rPr lang="tr-TR" dirty="0"/>
              <a:t>	</a:t>
            </a:r>
            <a:r>
              <a:rPr lang="tr-TR" i="1" dirty="0" err="1"/>
              <a:t>datatype</a:t>
            </a:r>
            <a:r>
              <a:rPr lang="tr-TR" dirty="0"/>
              <a:t>		is </a:t>
            </a:r>
            <a:r>
              <a:rPr lang="tr-TR" dirty="0" err="1"/>
              <a:t>the</a:t>
            </a:r>
            <a:r>
              <a:rPr lang="tr-TR" dirty="0"/>
              <a:t> </a:t>
            </a:r>
            <a:r>
              <a:rPr lang="tr-TR" dirty="0" err="1"/>
              <a:t>datatype</a:t>
            </a:r>
            <a:r>
              <a:rPr lang="tr-TR" dirty="0"/>
              <a:t> </a:t>
            </a:r>
            <a:r>
              <a:rPr lang="tr-TR" dirty="0" err="1"/>
              <a:t>and</a:t>
            </a:r>
            <a:r>
              <a:rPr lang="tr-TR" dirty="0"/>
              <a:t> </a:t>
            </a:r>
            <a:r>
              <a:rPr lang="tr-TR" dirty="0" err="1"/>
              <a:t>length</a:t>
            </a:r>
            <a:r>
              <a:rPr lang="tr-TR" dirty="0"/>
              <a:t> of </a:t>
            </a:r>
            <a:r>
              <a:rPr lang="tr-TR" dirty="0" err="1"/>
              <a:t>the</a:t>
            </a:r>
            <a:r>
              <a:rPr lang="tr-TR" dirty="0"/>
              <a:t> </a:t>
            </a:r>
            <a:r>
              <a:rPr lang="tr-TR" dirty="0" err="1"/>
              <a:t>new</a:t>
            </a:r>
            <a:r>
              <a:rPr lang="tr-TR" dirty="0"/>
              <a:t> </a:t>
            </a:r>
            <a:r>
              <a:rPr lang="tr-TR" dirty="0" err="1"/>
              <a:t>column</a:t>
            </a:r>
            <a:endParaRPr lang="tr-TR" dirty="0"/>
          </a:p>
          <a:p>
            <a:pPr lvl="1"/>
            <a:r>
              <a:rPr lang="tr-TR" dirty="0"/>
              <a:t>	DEFAULT </a:t>
            </a:r>
            <a:r>
              <a:rPr lang="tr-TR" i="1" dirty="0" err="1"/>
              <a:t>expr</a:t>
            </a:r>
            <a:r>
              <a:rPr lang="tr-TR" i="1" dirty="0"/>
              <a:t>	</a:t>
            </a:r>
            <a:r>
              <a:rPr lang="tr-TR" dirty="0" err="1"/>
              <a:t>specifies</a:t>
            </a:r>
            <a:r>
              <a:rPr lang="tr-TR" dirty="0"/>
              <a:t> </a:t>
            </a:r>
            <a:r>
              <a:rPr lang="tr-TR" dirty="0" err="1"/>
              <a:t>the</a:t>
            </a:r>
            <a:r>
              <a:rPr lang="tr-TR" dirty="0"/>
              <a:t> </a:t>
            </a:r>
            <a:r>
              <a:rPr lang="tr-TR" dirty="0" err="1"/>
              <a:t>default</a:t>
            </a:r>
            <a:r>
              <a:rPr lang="tr-TR" dirty="0"/>
              <a:t> </a:t>
            </a:r>
            <a:r>
              <a:rPr lang="tr-TR" dirty="0" err="1"/>
              <a:t>value</a:t>
            </a:r>
            <a:r>
              <a:rPr lang="tr-TR" dirty="0"/>
              <a:t> </a:t>
            </a:r>
            <a:r>
              <a:rPr lang="tr-TR" dirty="0" err="1"/>
              <a:t>for</a:t>
            </a:r>
            <a:r>
              <a:rPr lang="tr-TR" dirty="0"/>
              <a:t> a </a:t>
            </a:r>
            <a:r>
              <a:rPr lang="tr-TR" dirty="0" err="1"/>
              <a:t>new</a:t>
            </a:r>
            <a:r>
              <a:rPr lang="tr-TR" dirty="0"/>
              <a:t> </a:t>
            </a:r>
            <a:r>
              <a:rPr lang="tr-TR" dirty="0" err="1"/>
              <a:t>column</a:t>
            </a:r>
            <a:endParaRPr lang="tr-TR" dirty="0"/>
          </a:p>
          <a:p>
            <a:pPr lvl="1"/>
            <a:r>
              <a:rPr lang="tr-TR" dirty="0" err="1"/>
              <a:t>You</a:t>
            </a:r>
            <a:r>
              <a:rPr lang="tr-TR" dirty="0"/>
              <a:t> can </a:t>
            </a:r>
            <a:r>
              <a:rPr lang="tr-TR" dirty="0" err="1"/>
              <a:t>modify</a:t>
            </a:r>
            <a:r>
              <a:rPr lang="tr-TR" dirty="0"/>
              <a:t> </a:t>
            </a:r>
            <a:r>
              <a:rPr lang="tr-TR" dirty="0" err="1"/>
              <a:t>existing</a:t>
            </a:r>
            <a:r>
              <a:rPr lang="tr-TR" dirty="0"/>
              <a:t> </a:t>
            </a:r>
            <a:r>
              <a:rPr lang="tr-TR" dirty="0" err="1"/>
              <a:t>columns</a:t>
            </a:r>
            <a:r>
              <a:rPr lang="tr-TR" dirty="0"/>
              <a:t> in a </a:t>
            </a:r>
            <a:r>
              <a:rPr lang="tr-TR" dirty="0" err="1"/>
              <a:t>table</a:t>
            </a:r>
            <a:r>
              <a:rPr lang="tr-TR" dirty="0"/>
              <a:t> </a:t>
            </a:r>
            <a:r>
              <a:rPr lang="tr-TR" dirty="0" err="1"/>
              <a:t>by</a:t>
            </a:r>
            <a:r>
              <a:rPr lang="tr-TR" dirty="0"/>
              <a:t> </a:t>
            </a:r>
            <a:r>
              <a:rPr lang="tr-TR" dirty="0" err="1"/>
              <a:t>using</a:t>
            </a:r>
            <a:r>
              <a:rPr lang="tr-TR" dirty="0"/>
              <a:t> </a:t>
            </a:r>
            <a:r>
              <a:rPr lang="tr-TR" dirty="0" err="1"/>
              <a:t>the</a:t>
            </a:r>
            <a:r>
              <a:rPr lang="tr-TR" dirty="0"/>
              <a:t> ALTER TABLE </a:t>
            </a:r>
            <a:r>
              <a:rPr lang="tr-TR" dirty="0" err="1"/>
              <a:t>statement</a:t>
            </a:r>
            <a:r>
              <a:rPr lang="tr-TR" dirty="0"/>
              <a:t> </a:t>
            </a:r>
            <a:r>
              <a:rPr lang="tr-TR" dirty="0" err="1"/>
              <a:t>with</a:t>
            </a:r>
            <a:r>
              <a:rPr lang="tr-TR" dirty="0"/>
              <a:t> </a:t>
            </a:r>
            <a:r>
              <a:rPr lang="tr-TR" dirty="0" err="1"/>
              <a:t>the</a:t>
            </a:r>
            <a:r>
              <a:rPr lang="tr-TR" dirty="0"/>
              <a:t> MODIFY </a:t>
            </a:r>
            <a:r>
              <a:rPr lang="tr-TR" dirty="0" err="1"/>
              <a:t>clause</a:t>
            </a:r>
            <a:r>
              <a:rPr lang="tr-TR" dirty="0"/>
              <a:t>.</a:t>
            </a:r>
          </a:p>
          <a:p>
            <a:pPr lvl="1"/>
            <a:r>
              <a:rPr lang="tr-TR" b="1" dirty="0" err="1"/>
              <a:t>Note</a:t>
            </a:r>
            <a:r>
              <a:rPr lang="tr-TR" b="1" dirty="0"/>
              <a:t>:</a:t>
            </a:r>
            <a:r>
              <a:rPr lang="tr-TR" dirty="0"/>
              <a:t> </a:t>
            </a:r>
            <a:r>
              <a:rPr lang="tr-TR" dirty="0" err="1"/>
              <a:t>The</a:t>
            </a:r>
            <a:r>
              <a:rPr lang="tr-TR" dirty="0"/>
              <a:t> </a:t>
            </a:r>
            <a:r>
              <a:rPr lang="tr-TR" dirty="0" err="1"/>
              <a:t>slide</a:t>
            </a:r>
            <a:r>
              <a:rPr lang="tr-TR" dirty="0"/>
              <a:t> </a:t>
            </a:r>
            <a:r>
              <a:rPr lang="tr-TR" dirty="0" err="1"/>
              <a:t>gives</a:t>
            </a:r>
            <a:r>
              <a:rPr lang="tr-TR" dirty="0"/>
              <a:t> </a:t>
            </a:r>
            <a:r>
              <a:rPr lang="tr-TR" dirty="0" err="1"/>
              <a:t>the</a:t>
            </a:r>
            <a:r>
              <a:rPr lang="tr-TR" dirty="0"/>
              <a:t> </a:t>
            </a:r>
            <a:r>
              <a:rPr lang="tr-TR" dirty="0" err="1"/>
              <a:t>abridged</a:t>
            </a:r>
            <a:r>
              <a:rPr lang="tr-TR" dirty="0"/>
              <a:t> </a:t>
            </a:r>
            <a:r>
              <a:rPr lang="tr-TR" dirty="0" err="1"/>
              <a:t>syntax</a:t>
            </a:r>
            <a:r>
              <a:rPr lang="tr-TR" dirty="0"/>
              <a:t> </a:t>
            </a:r>
            <a:r>
              <a:rPr lang="tr-TR" dirty="0" err="1"/>
              <a:t>for</a:t>
            </a:r>
            <a:r>
              <a:rPr lang="tr-TR" dirty="0"/>
              <a:t> ALTER TABLE. </a:t>
            </a:r>
            <a:r>
              <a:rPr lang="tr-TR" dirty="0" err="1"/>
              <a:t>More</a:t>
            </a:r>
            <a:r>
              <a:rPr lang="tr-TR" dirty="0"/>
              <a:t> </a:t>
            </a:r>
            <a:r>
              <a:rPr lang="tr-TR" dirty="0" err="1"/>
              <a:t>about</a:t>
            </a:r>
            <a:r>
              <a:rPr lang="tr-TR" dirty="0"/>
              <a:t> ALTER TABLE is </a:t>
            </a:r>
            <a:r>
              <a:rPr lang="tr-TR" dirty="0" err="1"/>
              <a:t>covered</a:t>
            </a:r>
            <a:r>
              <a:rPr lang="tr-TR" dirty="0"/>
              <a:t> in a </a:t>
            </a:r>
            <a:r>
              <a:rPr lang="tr-TR" dirty="0" err="1"/>
              <a:t>subsequent</a:t>
            </a:r>
            <a:r>
              <a:rPr lang="tr-TR" dirty="0"/>
              <a:t> </a:t>
            </a:r>
            <a:r>
              <a:rPr lang="tr-TR" dirty="0" err="1"/>
              <a:t>lesson</a:t>
            </a:r>
            <a:r>
              <a:rPr lang="tr-TR" dirty="0"/>
              <a:t>.</a:t>
            </a:r>
          </a:p>
        </p:txBody>
      </p:sp>
      <p:sp>
        <p:nvSpPr>
          <p:cNvPr id="313350" name="Rectangle 5"/>
          <p:cNvSpPr>
            <a:spLocks noGrp="1" noRot="1" noChangeAspect="1" noChangeArrowheads="1" noTextEdit="1"/>
          </p:cNvSpPr>
          <p:nvPr>
            <p:ph type="sldImg"/>
          </p:nvPr>
        </p:nvSpPr>
        <p:spPr>
          <a:xfrm>
            <a:off x="2366963" y="122238"/>
            <a:ext cx="4403725" cy="3303587"/>
          </a:xfrm>
          <a:ln w="12700" cap="flat">
            <a:solidFill>
              <a:schemeClr val="tx1"/>
            </a:solidFill>
          </a:ln>
        </p:spPr>
      </p:sp>
    </p:spTree>
    <p:extLst>
      <p:ext uri="{BB962C8B-B14F-4D97-AF65-F5344CB8AC3E}">
        <p14:creationId xmlns:p14="http://schemas.microsoft.com/office/powerpoint/2010/main" val="149446821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p>
            <a:fld id="{3E50CD43-0927-4772-B044-9435F7C41A0A}" type="slidenum">
              <a:rPr lang="tr-TR">
                <a:solidFill>
                  <a:prstClr val="black"/>
                </a:solidFill>
              </a:rPr>
              <a:pPr/>
              <a:t>151</a:t>
            </a:fld>
            <a:endParaRPr lang="tr-TR">
              <a:solidFill>
                <a:prstClr val="black"/>
              </a:solidFill>
            </a:endParaRPr>
          </a:p>
        </p:txBody>
      </p:sp>
      <p:sp>
        <p:nvSpPr>
          <p:cNvPr id="314371" name="Rectangle 2"/>
          <p:cNvSpPr>
            <a:spLocks noGrp="1" noRot="1" noChangeAspect="1" noChangeArrowheads="1" noTextEdit="1"/>
          </p:cNvSpPr>
          <p:nvPr>
            <p:ph type="sldImg"/>
          </p:nvPr>
        </p:nvSpPr>
        <p:spPr>
          <a:xfrm>
            <a:off x="2366963" y="122238"/>
            <a:ext cx="4403725" cy="3303587"/>
          </a:xfrm>
          <a:ln w="12700" cap="flat">
            <a:solidFill>
              <a:schemeClr val="tx1"/>
            </a:solidFill>
          </a:ln>
        </p:spPr>
      </p:sp>
      <p:sp>
        <p:nvSpPr>
          <p:cNvPr id="314372"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Adding a Column</a:t>
            </a:r>
          </a:p>
          <a:p>
            <a:pPr lvl="1"/>
            <a:r>
              <a:rPr lang="tr-TR"/>
              <a:t>The graphic adds the JOB column to DEPT30 table</a:t>
            </a:r>
            <a:r>
              <a:rPr lang="tr-TR" b="1"/>
              <a:t>. Notice that the new column becomes the last column in the table.</a:t>
            </a:r>
          </a:p>
        </p:txBody>
      </p:sp>
    </p:spTree>
    <p:extLst>
      <p:ext uri="{BB962C8B-B14F-4D97-AF65-F5344CB8AC3E}">
        <p14:creationId xmlns:p14="http://schemas.microsoft.com/office/powerpoint/2010/main" val="11948861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D5723AB8-379A-422A-A83F-29F792867EC9}" type="slidenum">
              <a:rPr lang="tr-TR">
                <a:solidFill>
                  <a:prstClr val="black"/>
                </a:solidFill>
              </a:rPr>
              <a:pPr/>
              <a:t>152</a:t>
            </a:fld>
            <a:endParaRPr lang="tr-TR">
              <a:solidFill>
                <a:prstClr val="black"/>
              </a:solidFill>
            </a:endParaRPr>
          </a:p>
        </p:txBody>
      </p:sp>
      <p:sp>
        <p:nvSpPr>
          <p:cNvPr id="315395" name="Rectangle 2"/>
          <p:cNvSpPr>
            <a:spLocks noGrp="1" noChangeArrowheads="1"/>
          </p:cNvSpPr>
          <p:nvPr>
            <p:ph type="body" idx="1"/>
          </p:nvPr>
        </p:nvSpPr>
        <p:spPr>
          <a:xfrm>
            <a:off x="550334" y="3580210"/>
            <a:ext cx="8039100" cy="2817019"/>
          </a:xfrm>
          <a:noFill/>
          <a:ln/>
        </p:spPr>
        <p:txBody>
          <a:bodyPr lIns="90796" tIns="44601" rIns="90796" bIns="44601"/>
          <a:lstStyle/>
          <a:p>
            <a:r>
              <a:rPr lang="tr-TR"/>
              <a:t>Guidelines for Adding a Column</a:t>
            </a:r>
          </a:p>
          <a:p>
            <a:pPr lvl="2"/>
            <a:r>
              <a:rPr lang="tr-TR"/>
              <a:t>You can add or modify columns, but you cannot drop them from a table.</a:t>
            </a:r>
          </a:p>
          <a:p>
            <a:pPr lvl="2"/>
            <a:r>
              <a:rPr lang="tr-TR"/>
              <a:t>You cannot specify where the column is to appear. The new column becomes the last column.</a:t>
            </a:r>
          </a:p>
          <a:p>
            <a:pPr lvl="1"/>
            <a:r>
              <a:rPr lang="tr-TR"/>
              <a:t>The example on the slide adds a column named JOB to the DEPT30 table. The JOB column becomes the last column in the table. </a:t>
            </a:r>
            <a:endParaRPr lang="tr-TR" b="1"/>
          </a:p>
          <a:p>
            <a:pPr lvl="1"/>
            <a:r>
              <a:rPr lang="tr-TR" b="1"/>
              <a:t>Note:</a:t>
            </a:r>
            <a:r>
              <a:rPr lang="tr-TR"/>
              <a:t> </a:t>
            </a:r>
            <a:r>
              <a:rPr lang="tr-TR">
                <a:latin typeface="Times" charset="0"/>
              </a:rPr>
              <a:t>If a table already contains rows when a column is added, then the new column is initially null for all the rows.</a:t>
            </a:r>
          </a:p>
          <a:p>
            <a:pPr lvl="1"/>
            <a:endParaRPr lang="tr-TR">
              <a:latin typeface="Times" charset="0"/>
            </a:endParaRPr>
          </a:p>
          <a:p>
            <a:pPr lvl="1"/>
            <a:endParaRPr lang="tr-TR">
              <a:latin typeface="Times" charset="0"/>
            </a:endParaRPr>
          </a:p>
          <a:p>
            <a:pPr lvl="1"/>
            <a:endParaRPr lang="tr-TR">
              <a:latin typeface="Times" charset="0"/>
            </a:endParaRPr>
          </a:p>
          <a:p>
            <a:pPr lvl="1"/>
            <a:endParaRPr lang="tr-TR">
              <a:latin typeface="Times" charset="0"/>
            </a:endParaRPr>
          </a:p>
          <a:p>
            <a:pPr lvl="1"/>
            <a:endParaRPr lang="tr-TR">
              <a:latin typeface="Times" charset="0"/>
            </a:endParaRPr>
          </a:p>
          <a:p>
            <a:pPr lvl="1"/>
            <a:endParaRPr lang="tr-TR">
              <a:latin typeface="Times" charset="0"/>
            </a:endParaRPr>
          </a:p>
          <a:p>
            <a:pPr lvl="1"/>
            <a:endParaRPr lang="tr-TR">
              <a:latin typeface="Times" charset="0"/>
            </a:endParaRPr>
          </a:p>
          <a:p>
            <a:r>
              <a:rPr lang="tr-TR">
                <a:solidFill>
                  <a:schemeClr val="accent2"/>
                </a:solidFill>
              </a:rPr>
              <a:t>Instructor Note</a:t>
            </a:r>
          </a:p>
          <a:p>
            <a:pPr lvl="1"/>
            <a:r>
              <a:rPr lang="tr-TR">
                <a:solidFill>
                  <a:schemeClr val="accent2"/>
                </a:solidFill>
              </a:rPr>
              <a:t>Oracle8</a:t>
            </a:r>
            <a:r>
              <a:rPr lang="tr-TR" i="1">
                <a:solidFill>
                  <a:schemeClr val="accent2"/>
                </a:solidFill>
              </a:rPr>
              <a:t>i</a:t>
            </a:r>
            <a:r>
              <a:rPr lang="tr-TR">
                <a:solidFill>
                  <a:schemeClr val="accent2"/>
                </a:solidFill>
              </a:rPr>
              <a:t> provides new options for the ALTER TABLE command, including the ability to drop a column from a table which are covered later in this lesson.</a:t>
            </a:r>
          </a:p>
        </p:txBody>
      </p:sp>
      <p:sp>
        <p:nvSpPr>
          <p:cNvPr id="315396" name="Rectangle 3"/>
          <p:cNvSpPr>
            <a:spLocks noGrp="1" noRot="1" noChangeAspect="1" noChangeArrowheads="1" noTextEdit="1"/>
          </p:cNvSpPr>
          <p:nvPr>
            <p:ph type="sldImg"/>
          </p:nvPr>
        </p:nvSpPr>
        <p:spPr>
          <a:xfrm>
            <a:off x="2366963" y="122238"/>
            <a:ext cx="4403725" cy="3303587"/>
          </a:xfrm>
          <a:ln w="12700" cap="flat">
            <a:solidFill>
              <a:schemeClr val="tx1"/>
            </a:solidFill>
          </a:ln>
        </p:spPr>
      </p:sp>
    </p:spTree>
    <p:extLst>
      <p:ext uri="{BB962C8B-B14F-4D97-AF65-F5344CB8AC3E}">
        <p14:creationId xmlns:p14="http://schemas.microsoft.com/office/powerpoint/2010/main" val="274181546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5D014F99-C65E-42A2-804E-A6B220D8A1E9}" type="slidenum">
              <a:rPr lang="tr-TR">
                <a:solidFill>
                  <a:prstClr val="black"/>
                </a:solidFill>
              </a:rPr>
              <a:pPr/>
              <a:t>153</a:t>
            </a:fld>
            <a:endParaRPr lang="tr-TR">
              <a:solidFill>
                <a:prstClr val="black"/>
              </a:solidFill>
            </a:endParaRPr>
          </a:p>
        </p:txBody>
      </p:sp>
      <p:sp>
        <p:nvSpPr>
          <p:cNvPr id="299010" name="Rectangle 2"/>
          <p:cNvSpPr>
            <a:spLocks noChangeArrowheads="1"/>
          </p:cNvSpPr>
          <p:nvPr/>
        </p:nvSpPr>
        <p:spPr bwMode="auto">
          <a:xfrm>
            <a:off x="5177367" y="1"/>
            <a:ext cx="3968751" cy="346472"/>
          </a:xfrm>
          <a:prstGeom prst="rect">
            <a:avLst/>
          </a:prstGeom>
          <a:noFill/>
          <a:ln w="9525">
            <a:noFill/>
            <a:miter lim="800000"/>
            <a:headEnd/>
            <a:tailEnd/>
          </a:ln>
          <a:effectLst/>
        </p:spPr>
        <p:txBody>
          <a:bodyPr wrap="none" anchor="ctr"/>
          <a:lstStyle/>
          <a:p>
            <a:endParaRPr lang="tr-TR">
              <a:solidFill>
                <a:prstClr val="black"/>
              </a:solidFill>
              <a:effectLst>
                <a:outerShdw blurRad="38100" dist="38100" dir="2700000" algn="tl">
                  <a:srgbClr val="C0C0C0"/>
                </a:outerShdw>
              </a:effectLst>
            </a:endParaRPr>
          </a:p>
        </p:txBody>
      </p:sp>
      <p:sp>
        <p:nvSpPr>
          <p:cNvPr id="299011" name="Rectangle 3"/>
          <p:cNvSpPr>
            <a:spLocks noChangeArrowheads="1"/>
          </p:cNvSpPr>
          <p:nvPr/>
        </p:nvSpPr>
        <p:spPr bwMode="auto">
          <a:xfrm>
            <a:off x="-4233" y="1"/>
            <a:ext cx="3964517" cy="346472"/>
          </a:xfrm>
          <a:prstGeom prst="rect">
            <a:avLst/>
          </a:prstGeom>
          <a:noFill/>
          <a:ln w="9525">
            <a:noFill/>
            <a:miter lim="800000"/>
            <a:headEnd/>
            <a:tailEnd/>
          </a:ln>
          <a:effectLst/>
        </p:spPr>
        <p:txBody>
          <a:bodyPr wrap="none" anchor="ctr"/>
          <a:lstStyle/>
          <a:p>
            <a:endParaRPr lang="tr-TR">
              <a:solidFill>
                <a:prstClr val="black"/>
              </a:solidFill>
              <a:effectLst>
                <a:outerShdw blurRad="38100" dist="38100" dir="2700000" algn="tl">
                  <a:srgbClr val="C0C0C0"/>
                </a:outerShdw>
              </a:effectLst>
            </a:endParaRPr>
          </a:p>
        </p:txBody>
      </p:sp>
      <p:sp>
        <p:nvSpPr>
          <p:cNvPr id="316421" name="Rectangle 4"/>
          <p:cNvSpPr>
            <a:spLocks noGrp="1" noChangeArrowheads="1"/>
          </p:cNvSpPr>
          <p:nvPr>
            <p:ph type="body" idx="1"/>
          </p:nvPr>
        </p:nvSpPr>
        <p:spPr>
          <a:xfrm>
            <a:off x="550334" y="3580210"/>
            <a:ext cx="8039100" cy="2817019"/>
          </a:xfrm>
          <a:noFill/>
          <a:ln/>
        </p:spPr>
        <p:txBody>
          <a:bodyPr lIns="90796" tIns="44601" rIns="90796" bIns="44601"/>
          <a:lstStyle/>
          <a:p>
            <a:r>
              <a:rPr lang="tr-TR"/>
              <a:t>Modifying a Column</a:t>
            </a:r>
          </a:p>
          <a:p>
            <a:pPr lvl="1"/>
            <a:r>
              <a:rPr lang="tr-TR"/>
              <a:t>You can modify a column definition by using the ALTER TABLE statement with the </a:t>
            </a:r>
            <a:r>
              <a:rPr lang="tr-TR">
                <a:solidFill>
                  <a:srgbClr val="FC0128"/>
                </a:solidFill>
              </a:rPr>
              <a:t>MODIFY </a:t>
            </a:r>
            <a:r>
              <a:rPr lang="tr-TR"/>
              <a:t>clause. Column modification can include changes to a column’s datatype, size, and default value.</a:t>
            </a:r>
          </a:p>
          <a:p>
            <a:r>
              <a:rPr lang="tr-TR"/>
              <a:t>Guidelines</a:t>
            </a:r>
          </a:p>
          <a:p>
            <a:pPr lvl="2"/>
            <a:r>
              <a:rPr lang="tr-TR"/>
              <a:t>Increase the width or precision of a numeric column.</a:t>
            </a:r>
          </a:p>
          <a:p>
            <a:pPr lvl="2"/>
            <a:r>
              <a:rPr lang="tr-TR"/>
              <a:t>Decrease the width of a column if the column contains only null values and if the table has no rows.</a:t>
            </a:r>
          </a:p>
          <a:p>
            <a:pPr lvl="2"/>
            <a:r>
              <a:rPr lang="tr-TR"/>
              <a:t>Change the datatype if the column contains null values.</a:t>
            </a:r>
          </a:p>
          <a:p>
            <a:pPr lvl="2"/>
            <a:r>
              <a:rPr lang="tr-TR"/>
              <a:t>Convert a CHAR column to the VARCHAR2 datatype or convert a VARCHAR2 column to the CHAR datatype if the column contains null values or if you do not change the size.</a:t>
            </a:r>
          </a:p>
          <a:p>
            <a:pPr lvl="2"/>
            <a:r>
              <a:rPr lang="tr-TR"/>
              <a:t>A change to the default value of a column affects only subsequent insertions to the table.</a:t>
            </a:r>
          </a:p>
        </p:txBody>
      </p:sp>
      <p:sp>
        <p:nvSpPr>
          <p:cNvPr id="316422" name="Rectangle 5"/>
          <p:cNvSpPr>
            <a:spLocks noGrp="1" noRot="1" noChangeAspect="1" noChangeArrowheads="1" noTextEdit="1"/>
          </p:cNvSpPr>
          <p:nvPr>
            <p:ph type="sldImg"/>
          </p:nvPr>
        </p:nvSpPr>
        <p:spPr>
          <a:xfrm>
            <a:off x="2366963" y="122238"/>
            <a:ext cx="4403725" cy="3303587"/>
          </a:xfrm>
          <a:ln w="12700" cap="flat">
            <a:solidFill>
              <a:schemeClr val="tx1"/>
            </a:solidFill>
          </a:ln>
        </p:spPr>
      </p:sp>
    </p:spTree>
    <p:extLst>
      <p:ext uri="{BB962C8B-B14F-4D97-AF65-F5344CB8AC3E}">
        <p14:creationId xmlns:p14="http://schemas.microsoft.com/office/powerpoint/2010/main" val="289017851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p>
            <a:fld id="{AAACC345-B236-48B2-9D77-23D221BB1694}" type="slidenum">
              <a:rPr lang="tr-TR">
                <a:solidFill>
                  <a:prstClr val="black"/>
                </a:solidFill>
              </a:rPr>
              <a:pPr/>
              <a:t>154</a:t>
            </a:fld>
            <a:endParaRPr lang="tr-TR">
              <a:solidFill>
                <a:prstClr val="black"/>
              </a:solidFill>
            </a:endParaRPr>
          </a:p>
        </p:txBody>
      </p:sp>
      <p:sp>
        <p:nvSpPr>
          <p:cNvPr id="301058" name="Rectangle 2"/>
          <p:cNvSpPr>
            <a:spLocks noChangeArrowheads="1"/>
          </p:cNvSpPr>
          <p:nvPr/>
        </p:nvSpPr>
        <p:spPr bwMode="auto">
          <a:xfrm>
            <a:off x="5177367" y="1"/>
            <a:ext cx="3968751" cy="346472"/>
          </a:xfrm>
          <a:prstGeom prst="rect">
            <a:avLst/>
          </a:prstGeom>
          <a:noFill/>
          <a:ln w="9525">
            <a:noFill/>
            <a:miter lim="800000"/>
            <a:headEnd/>
            <a:tailEnd/>
          </a:ln>
          <a:effectLst/>
        </p:spPr>
        <p:txBody>
          <a:bodyPr wrap="none" anchor="ctr"/>
          <a:lstStyle/>
          <a:p>
            <a:endParaRPr lang="tr-TR">
              <a:solidFill>
                <a:prstClr val="black"/>
              </a:solidFill>
              <a:effectLst>
                <a:outerShdw blurRad="38100" dist="38100" dir="2700000" algn="tl">
                  <a:srgbClr val="C0C0C0"/>
                </a:outerShdw>
              </a:effectLst>
            </a:endParaRPr>
          </a:p>
        </p:txBody>
      </p:sp>
      <p:sp>
        <p:nvSpPr>
          <p:cNvPr id="301059" name="Rectangle 3"/>
          <p:cNvSpPr>
            <a:spLocks noChangeArrowheads="1"/>
          </p:cNvSpPr>
          <p:nvPr/>
        </p:nvSpPr>
        <p:spPr bwMode="auto">
          <a:xfrm>
            <a:off x="-4233" y="1"/>
            <a:ext cx="3964517" cy="346472"/>
          </a:xfrm>
          <a:prstGeom prst="rect">
            <a:avLst/>
          </a:prstGeom>
          <a:noFill/>
          <a:ln w="9525">
            <a:noFill/>
            <a:miter lim="800000"/>
            <a:headEnd/>
            <a:tailEnd/>
          </a:ln>
          <a:effectLst/>
        </p:spPr>
        <p:txBody>
          <a:bodyPr wrap="none" anchor="ctr"/>
          <a:lstStyle/>
          <a:p>
            <a:endParaRPr lang="tr-TR">
              <a:solidFill>
                <a:prstClr val="black"/>
              </a:solidFill>
              <a:effectLst>
                <a:outerShdw blurRad="38100" dist="38100" dir="2700000" algn="tl">
                  <a:srgbClr val="C0C0C0"/>
                </a:outerShdw>
              </a:effectLst>
            </a:endParaRPr>
          </a:p>
        </p:txBody>
      </p:sp>
      <p:sp>
        <p:nvSpPr>
          <p:cNvPr id="317445" name="Rectangle 4"/>
          <p:cNvSpPr>
            <a:spLocks noGrp="1" noChangeArrowheads="1"/>
          </p:cNvSpPr>
          <p:nvPr>
            <p:ph type="body" idx="1"/>
          </p:nvPr>
        </p:nvSpPr>
        <p:spPr>
          <a:xfrm>
            <a:off x="550334" y="3580210"/>
            <a:ext cx="8039100" cy="2817019"/>
          </a:xfrm>
          <a:noFill/>
          <a:ln/>
        </p:spPr>
        <p:txBody>
          <a:bodyPr lIns="90796" tIns="44601" rIns="90796" bIns="44601"/>
          <a:lstStyle/>
          <a:p>
            <a:r>
              <a:rPr lang="tr-TR"/>
              <a:t>Dropping a Column</a:t>
            </a:r>
          </a:p>
          <a:p>
            <a:pPr lvl="1"/>
            <a:r>
              <a:rPr lang="tr-TR"/>
              <a:t>You can drop a column from a table by using the ALTER TABLE statement with the </a:t>
            </a:r>
            <a:r>
              <a:rPr lang="tr-TR">
                <a:solidFill>
                  <a:srgbClr val="FC0128"/>
                </a:solidFill>
              </a:rPr>
              <a:t>DROP COLUMN </a:t>
            </a:r>
            <a:r>
              <a:rPr lang="tr-TR"/>
              <a:t>clause. This is a feature available from Oracle8</a:t>
            </a:r>
            <a:r>
              <a:rPr lang="tr-TR" i="1"/>
              <a:t>i</a:t>
            </a:r>
            <a:r>
              <a:rPr lang="tr-TR"/>
              <a:t> onward.</a:t>
            </a:r>
          </a:p>
          <a:p>
            <a:r>
              <a:rPr lang="tr-TR"/>
              <a:t>Guidelines</a:t>
            </a:r>
          </a:p>
          <a:p>
            <a:pPr lvl="2"/>
            <a:r>
              <a:rPr lang="tr-TR"/>
              <a:t>The column may or may not contain data.</a:t>
            </a:r>
          </a:p>
          <a:p>
            <a:pPr lvl="2"/>
            <a:r>
              <a:rPr lang="tr-TR"/>
              <a:t>Only one column can be dropped at a time.</a:t>
            </a:r>
          </a:p>
          <a:p>
            <a:pPr lvl="2"/>
            <a:r>
              <a:rPr lang="tr-TR"/>
              <a:t>The table must have at least one column remaining in it after it is altered.</a:t>
            </a:r>
          </a:p>
          <a:p>
            <a:pPr lvl="2"/>
            <a:r>
              <a:rPr lang="tr-TR"/>
              <a:t>Once a column is dropped, it cannot be recovered.</a:t>
            </a:r>
          </a:p>
        </p:txBody>
      </p:sp>
      <p:sp>
        <p:nvSpPr>
          <p:cNvPr id="317446" name="Rectangle 5"/>
          <p:cNvSpPr>
            <a:spLocks noGrp="1" noRot="1" noChangeAspect="1" noChangeArrowheads="1" noTextEdit="1"/>
          </p:cNvSpPr>
          <p:nvPr>
            <p:ph type="sldImg"/>
          </p:nvPr>
        </p:nvSpPr>
        <p:spPr>
          <a:xfrm>
            <a:off x="2366963" y="122238"/>
            <a:ext cx="4403725" cy="3303587"/>
          </a:xfrm>
          <a:ln w="12700" cap="flat">
            <a:solidFill>
              <a:schemeClr val="tx1"/>
            </a:solidFill>
          </a:ln>
        </p:spPr>
      </p:sp>
    </p:spTree>
    <p:extLst>
      <p:ext uri="{BB962C8B-B14F-4D97-AF65-F5344CB8AC3E}">
        <p14:creationId xmlns:p14="http://schemas.microsoft.com/office/powerpoint/2010/main" val="3226007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655BE4-865F-43CC-BB6A-31C5207D17B7}" type="slidenum">
              <a:rPr lang="tr-TR"/>
              <a:pPr/>
              <a:t>14</a:t>
            </a:fld>
            <a:endParaRPr lang="tr-TR"/>
          </a:p>
        </p:txBody>
      </p:sp>
      <p:sp>
        <p:nvSpPr>
          <p:cNvPr id="36866" name="Rectangle 2"/>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
        <p:nvSpPr>
          <p:cNvPr id="36867"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Duplicate Rows</a:t>
            </a:r>
          </a:p>
          <a:p>
            <a:pPr lvl="1"/>
            <a:r>
              <a:rPr lang="tr-TR"/>
              <a:t>Unless you indicate otherwise, SQL*Plus displays the results of a query without eliminating duplicate rows. The example on the slide displays all the department numbers from the EMP table. Notice that the department numbers are repeated. </a:t>
            </a:r>
          </a:p>
        </p:txBody>
      </p:sp>
    </p:spTree>
    <p:extLst>
      <p:ext uri="{BB962C8B-B14F-4D97-AF65-F5344CB8AC3E}">
        <p14:creationId xmlns:p14="http://schemas.microsoft.com/office/powerpoint/2010/main" val="357067937"/>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p>
            <a:fld id="{60BB13AE-60D5-42A8-A4D2-99282A06D2D3}" type="slidenum">
              <a:rPr lang="tr-TR">
                <a:solidFill>
                  <a:prstClr val="black"/>
                </a:solidFill>
              </a:rPr>
              <a:pPr/>
              <a:t>155</a:t>
            </a:fld>
            <a:endParaRPr lang="tr-TR">
              <a:solidFill>
                <a:prstClr val="black"/>
              </a:solidFill>
            </a:endParaRPr>
          </a:p>
        </p:txBody>
      </p:sp>
      <p:sp>
        <p:nvSpPr>
          <p:cNvPr id="318467" name="Rectangle 2"/>
          <p:cNvSpPr>
            <a:spLocks noGrp="1" noRot="1" noChangeAspect="1" noChangeArrowheads="1" noTextEdit="1"/>
          </p:cNvSpPr>
          <p:nvPr>
            <p:ph type="sldImg"/>
          </p:nvPr>
        </p:nvSpPr>
        <p:spPr>
          <a:xfrm>
            <a:off x="2366963" y="122238"/>
            <a:ext cx="4403725" cy="3303587"/>
          </a:xfrm>
          <a:ln w="12700" cap="flat">
            <a:solidFill>
              <a:schemeClr val="tx1"/>
            </a:solidFill>
          </a:ln>
        </p:spPr>
      </p:sp>
      <p:sp>
        <p:nvSpPr>
          <p:cNvPr id="318468"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Dropping a Table</a:t>
            </a:r>
          </a:p>
          <a:p>
            <a:pPr lvl="1"/>
            <a:r>
              <a:rPr lang="tr-TR"/>
              <a:t>The </a:t>
            </a:r>
            <a:r>
              <a:rPr lang="tr-TR">
                <a:solidFill>
                  <a:srgbClr val="FC0128"/>
                </a:solidFill>
              </a:rPr>
              <a:t>DROP TABLE </a:t>
            </a:r>
            <a:r>
              <a:rPr lang="tr-TR"/>
              <a:t>statement removes the definition of an Oracle8 table. When you drop a table, the database loses all the data in the table and all the indexes associated with it. </a:t>
            </a:r>
          </a:p>
          <a:p>
            <a:pPr lvl="1"/>
            <a:r>
              <a:rPr lang="tr-TR" b="1"/>
              <a:t>Syntax</a:t>
            </a:r>
          </a:p>
          <a:p>
            <a:endParaRPr lang="tr-TR"/>
          </a:p>
          <a:p>
            <a:pPr lvl="1"/>
            <a:r>
              <a:rPr lang="tr-TR" b="1"/>
              <a:t>where:</a:t>
            </a:r>
            <a:r>
              <a:rPr lang="tr-TR" i="1"/>
              <a:t>	table</a:t>
            </a:r>
            <a:r>
              <a:rPr lang="tr-TR"/>
              <a:t>			is the name of the table</a:t>
            </a:r>
          </a:p>
          <a:p>
            <a:r>
              <a:rPr lang="tr-TR"/>
              <a:t>Guidelines</a:t>
            </a:r>
          </a:p>
          <a:p>
            <a:pPr lvl="2"/>
            <a:r>
              <a:rPr lang="tr-TR"/>
              <a:t>All data is deleted from the table.</a:t>
            </a:r>
          </a:p>
          <a:p>
            <a:pPr lvl="2"/>
            <a:r>
              <a:rPr lang="tr-TR"/>
              <a:t>Any views and synonyms will remain but are invalid.</a:t>
            </a:r>
          </a:p>
          <a:p>
            <a:pPr lvl="2"/>
            <a:r>
              <a:rPr lang="tr-TR"/>
              <a:t>Any pending transactions are committed.</a:t>
            </a:r>
          </a:p>
          <a:p>
            <a:pPr lvl="2"/>
            <a:r>
              <a:rPr lang="tr-TR"/>
              <a:t>Only the creator of the table or a user with the DROP ANY TABLE privilege can remove a table.</a:t>
            </a:r>
          </a:p>
          <a:p>
            <a:pPr lvl="1"/>
            <a:r>
              <a:rPr lang="tr-TR"/>
              <a:t>The DROP TABLE statement, once executed, is irreversible. The Oracle Server does not question the action when you issue the DROP TABLE statement. If you own that table or have a high-level privilege, then the table is immediately removed. All DDL statements issue a commit, therefore making the transaction permanent.</a:t>
            </a:r>
          </a:p>
        </p:txBody>
      </p:sp>
      <p:sp>
        <p:nvSpPr>
          <p:cNvPr id="318469" name="Rectangle 4"/>
          <p:cNvSpPr>
            <a:spLocks noChangeArrowheads="1"/>
          </p:cNvSpPr>
          <p:nvPr/>
        </p:nvSpPr>
        <p:spPr bwMode="auto">
          <a:xfrm>
            <a:off x="876301" y="4185047"/>
            <a:ext cx="1624452" cy="289989"/>
          </a:xfrm>
          <a:prstGeom prst="rect">
            <a:avLst/>
          </a:prstGeom>
          <a:noFill/>
          <a:ln w="9525">
            <a:noFill/>
            <a:miter lim="800000"/>
            <a:headEnd/>
            <a:tailEnd/>
          </a:ln>
        </p:spPr>
        <p:txBody>
          <a:bodyPr wrap="none" lIns="89202" tIns="43008" rIns="89202" bIns="43008">
            <a:spAutoFit/>
          </a:bodyPr>
          <a:lstStyle/>
          <a:p>
            <a:pPr defTabSz="831850">
              <a:lnSpc>
                <a:spcPct val="120000"/>
              </a:lnSpc>
              <a:spcBef>
                <a:spcPct val="60000"/>
              </a:spcBef>
            </a:pPr>
            <a:r>
              <a:rPr lang="tr-TR" sz="1100">
                <a:solidFill>
                  <a:prstClr val="black"/>
                </a:solidFill>
                <a:effectLst/>
                <a:latin typeface="Courier New" pitchFamily="49" charset="0"/>
              </a:rPr>
              <a:t>DROP TABLE </a:t>
            </a:r>
            <a:r>
              <a:rPr lang="tr-TR" sz="1100" i="1">
                <a:solidFill>
                  <a:prstClr val="black"/>
                </a:solidFill>
                <a:effectLst/>
                <a:latin typeface="Courier New" pitchFamily="49" charset="0"/>
              </a:rPr>
              <a:t>table;</a:t>
            </a:r>
          </a:p>
        </p:txBody>
      </p:sp>
    </p:spTree>
    <p:extLst>
      <p:ext uri="{BB962C8B-B14F-4D97-AF65-F5344CB8AC3E}">
        <p14:creationId xmlns:p14="http://schemas.microsoft.com/office/powerpoint/2010/main" val="376451458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9490" name="Rectangle 2"/>
          <p:cNvSpPr>
            <a:spLocks noGrp="1" noChangeArrowheads="1"/>
          </p:cNvSpPr>
          <p:nvPr>
            <p:ph type="body" idx="1"/>
          </p:nvPr>
        </p:nvSpPr>
        <p:spPr>
          <a:xfrm>
            <a:off x="550334" y="3580210"/>
            <a:ext cx="8039100" cy="2817019"/>
          </a:xfrm>
          <a:noFill/>
          <a:ln/>
        </p:spPr>
        <p:txBody>
          <a:bodyPr lIns="90796" tIns="44601" rIns="90796" bIns="44601"/>
          <a:lstStyle/>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r>
              <a:rPr lang="tr-TR" sz="1300">
                <a:solidFill>
                  <a:schemeClr val="accent2"/>
                </a:solidFill>
              </a:rPr>
              <a:t>Schedule:	Timing	Topic</a:t>
            </a:r>
          </a:p>
          <a:p>
            <a:pPr lvl="1">
              <a:tabLst>
                <a:tab pos="1093788" algn="l"/>
                <a:tab pos="2190750" algn="l"/>
              </a:tabLst>
            </a:pPr>
            <a:r>
              <a:rPr lang="tr-TR">
                <a:solidFill>
                  <a:schemeClr val="accent2"/>
                </a:solidFill>
              </a:rPr>
              <a:t>	45 minutes	Lecture</a:t>
            </a:r>
          </a:p>
          <a:p>
            <a:pPr lvl="1">
              <a:tabLst>
                <a:tab pos="1093788" algn="l"/>
                <a:tab pos="2190750" algn="l"/>
              </a:tabLst>
            </a:pPr>
            <a:r>
              <a:rPr lang="tr-TR">
                <a:solidFill>
                  <a:schemeClr val="accent2"/>
                </a:solidFill>
              </a:rPr>
              <a:t>	25 minutes	Practice</a:t>
            </a:r>
          </a:p>
          <a:p>
            <a:pPr lvl="1">
              <a:tabLst>
                <a:tab pos="1093788" algn="l"/>
                <a:tab pos="2190750" algn="l"/>
              </a:tabLst>
            </a:pPr>
            <a:r>
              <a:rPr lang="tr-TR">
                <a:solidFill>
                  <a:schemeClr val="accent2"/>
                </a:solidFill>
              </a:rPr>
              <a:t>	70 minutes	Total</a:t>
            </a:r>
          </a:p>
        </p:txBody>
      </p:sp>
      <p:sp>
        <p:nvSpPr>
          <p:cNvPr id="319491"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31020875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p>
            <a:fld id="{2B85F576-F215-4C09-BE9C-DE78B96A7EBB}" type="slidenum">
              <a:rPr lang="tr-TR">
                <a:solidFill>
                  <a:prstClr val="black"/>
                </a:solidFill>
              </a:rPr>
              <a:pPr/>
              <a:t>157</a:t>
            </a:fld>
            <a:endParaRPr lang="tr-TR">
              <a:solidFill>
                <a:prstClr val="black"/>
              </a:solidFill>
            </a:endParaRPr>
          </a:p>
        </p:txBody>
      </p:sp>
      <p:sp>
        <p:nvSpPr>
          <p:cNvPr id="320515" name="Rectangle 2"/>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20516"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Defining Constraints</a:t>
            </a:r>
          </a:p>
          <a:p>
            <a:pPr lvl="1"/>
            <a:r>
              <a:rPr lang="tr-TR"/>
              <a:t>The slide gives the syntax for defining constraints while creating a table.</a:t>
            </a:r>
          </a:p>
          <a:p>
            <a:pPr lvl="1"/>
            <a:r>
              <a:rPr lang="tr-TR"/>
              <a:t>In the syntax:</a:t>
            </a:r>
          </a:p>
          <a:p>
            <a:pPr lvl="1"/>
            <a:r>
              <a:rPr lang="tr-TR" i="1"/>
              <a:t>	schema</a:t>
            </a:r>
            <a:r>
              <a:rPr lang="tr-TR"/>
              <a:t>		is the same as the owner’s name</a:t>
            </a:r>
          </a:p>
          <a:p>
            <a:pPr lvl="1"/>
            <a:r>
              <a:rPr lang="tr-TR" i="1"/>
              <a:t>	table</a:t>
            </a:r>
            <a:r>
              <a:rPr lang="tr-TR"/>
              <a:t>			is the name of the table</a:t>
            </a:r>
          </a:p>
          <a:p>
            <a:pPr lvl="1"/>
            <a:r>
              <a:rPr lang="tr-TR"/>
              <a:t>	DEFAULT </a:t>
            </a:r>
            <a:r>
              <a:rPr lang="tr-TR" i="1"/>
              <a:t>expr	</a:t>
            </a:r>
            <a:r>
              <a:rPr lang="tr-TR"/>
              <a:t>specifies a default value if a value is omitted in the INSERT statement</a:t>
            </a:r>
          </a:p>
          <a:p>
            <a:pPr lvl="1"/>
            <a:r>
              <a:rPr lang="tr-TR" i="1"/>
              <a:t>	column</a:t>
            </a:r>
            <a:r>
              <a:rPr lang="tr-TR"/>
              <a:t>		is the name of the column</a:t>
            </a:r>
          </a:p>
          <a:p>
            <a:pPr lvl="1"/>
            <a:r>
              <a:rPr lang="tr-TR"/>
              <a:t>	</a:t>
            </a:r>
            <a:r>
              <a:rPr lang="tr-TR" i="1"/>
              <a:t>datatype</a:t>
            </a:r>
            <a:r>
              <a:rPr lang="tr-TR"/>
              <a:t>		is the column’s datatype and length</a:t>
            </a:r>
          </a:p>
          <a:p>
            <a:pPr lvl="1"/>
            <a:r>
              <a:rPr lang="tr-TR"/>
              <a:t>	</a:t>
            </a:r>
            <a:r>
              <a:rPr lang="tr-TR" i="1"/>
              <a:t>column_constraint</a:t>
            </a:r>
            <a:r>
              <a:rPr lang="tr-TR"/>
              <a:t>	is an integrity constraint as part of the column definition</a:t>
            </a:r>
          </a:p>
          <a:p>
            <a:pPr lvl="1"/>
            <a:r>
              <a:rPr lang="tr-TR" i="1"/>
              <a:t>	table_constraint</a:t>
            </a:r>
            <a:r>
              <a:rPr lang="tr-TR"/>
              <a:t>	is an integrity constraint as part of the table definition</a:t>
            </a:r>
          </a:p>
          <a:p>
            <a:pPr lvl="1"/>
            <a:r>
              <a:rPr lang="tr-TR"/>
              <a:t>For more information, see </a:t>
            </a:r>
            <a:r>
              <a:rPr lang="tr-TR" i="1"/>
              <a:t>Oracle Server SQL Reference, </a:t>
            </a:r>
            <a:r>
              <a:rPr lang="tr-TR"/>
              <a:t>Release 8, “CREATE TABLE.”</a:t>
            </a:r>
          </a:p>
          <a:p>
            <a:endParaRPr lang="tr-TR" b="1"/>
          </a:p>
        </p:txBody>
      </p:sp>
    </p:spTree>
    <p:extLst>
      <p:ext uri="{BB962C8B-B14F-4D97-AF65-F5344CB8AC3E}">
        <p14:creationId xmlns:p14="http://schemas.microsoft.com/office/powerpoint/2010/main" val="361058571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7"/>
          <p:cNvSpPr>
            <a:spLocks noGrp="1" noChangeArrowheads="1"/>
          </p:cNvSpPr>
          <p:nvPr>
            <p:ph type="sldNum" sz="quarter" idx="5"/>
          </p:nvPr>
        </p:nvSpPr>
        <p:spPr>
          <a:noFill/>
        </p:spPr>
        <p:txBody>
          <a:bodyPr/>
          <a:lstStyle/>
          <a:p>
            <a:fld id="{7F20C5C1-8C0A-4F22-BAEC-81DD6AE5DEA7}" type="slidenum">
              <a:rPr lang="tr-TR">
                <a:solidFill>
                  <a:prstClr val="black"/>
                </a:solidFill>
              </a:rPr>
              <a:pPr/>
              <a:t>158</a:t>
            </a:fld>
            <a:endParaRPr lang="tr-TR">
              <a:solidFill>
                <a:prstClr val="black"/>
              </a:solidFill>
            </a:endParaRPr>
          </a:p>
        </p:txBody>
      </p:sp>
      <p:sp>
        <p:nvSpPr>
          <p:cNvPr id="10244" name="Rectangle 2"/>
          <p:cNvSpPr>
            <a:spLocks noGrp="1" noChangeArrowheads="1"/>
          </p:cNvSpPr>
          <p:nvPr>
            <p:ph type="body" idx="1"/>
          </p:nvPr>
        </p:nvSpPr>
        <p:spPr>
          <a:xfrm>
            <a:off x="550334" y="3580210"/>
            <a:ext cx="8039100" cy="2817019"/>
          </a:xfrm>
          <a:noFill/>
          <a:ln/>
        </p:spPr>
        <p:txBody>
          <a:bodyPr lIns="90796" tIns="44601" rIns="90796" bIns="44601"/>
          <a:lstStyle/>
          <a:p>
            <a:r>
              <a:rPr lang="tr-TR"/>
              <a:t>Defining Constraints (continued)</a:t>
            </a:r>
          </a:p>
          <a:p>
            <a:pPr lvl="1"/>
            <a:r>
              <a:rPr lang="tr-TR"/>
              <a:t>Constraints are usually created at the same time as the table. Constraints can be added to a table after its creation and also temporarily disabled. </a:t>
            </a:r>
          </a:p>
          <a:p>
            <a:pPr lvl="1"/>
            <a:r>
              <a:rPr lang="tr-TR"/>
              <a:t>Constraints can be defined at one of two levels.</a:t>
            </a:r>
          </a:p>
          <a:p>
            <a:pPr lvl="1"/>
            <a:endParaRPr lang="tr-TR"/>
          </a:p>
          <a:p>
            <a:pPr lvl="1"/>
            <a:endParaRPr lang="tr-TR"/>
          </a:p>
          <a:p>
            <a:pPr lvl="1"/>
            <a:endParaRPr lang="tr-TR"/>
          </a:p>
          <a:p>
            <a:pPr lvl="1"/>
            <a:endParaRPr lang="tr-TR"/>
          </a:p>
          <a:p>
            <a:pPr lvl="1"/>
            <a:endParaRPr lang="tr-TR"/>
          </a:p>
          <a:p>
            <a:pPr lvl="1"/>
            <a:endParaRPr lang="tr-TR"/>
          </a:p>
          <a:p>
            <a:pPr lvl="1"/>
            <a:r>
              <a:rPr lang="tr-TR"/>
              <a:t>In the syntax: </a:t>
            </a:r>
          </a:p>
          <a:p>
            <a:pPr lvl="1"/>
            <a:r>
              <a:rPr lang="tr-TR"/>
              <a:t>	</a:t>
            </a:r>
            <a:r>
              <a:rPr lang="tr-TR" i="1"/>
              <a:t>constraint_name</a:t>
            </a:r>
            <a:r>
              <a:rPr lang="tr-TR"/>
              <a:t>		is the name of the constraint</a:t>
            </a:r>
          </a:p>
          <a:p>
            <a:pPr lvl="1"/>
            <a:r>
              <a:rPr lang="tr-TR"/>
              <a:t>	</a:t>
            </a:r>
            <a:r>
              <a:rPr lang="tr-TR" i="1"/>
              <a:t>constraint_type</a:t>
            </a:r>
            <a:r>
              <a:rPr lang="tr-TR"/>
              <a:t>		is the type of the constraint</a:t>
            </a:r>
          </a:p>
          <a:p>
            <a:endParaRPr lang="tr-TR">
              <a:solidFill>
                <a:schemeClr val="accent2"/>
              </a:solidFill>
            </a:endParaRPr>
          </a:p>
          <a:p>
            <a:endParaRPr lang="tr-TR">
              <a:solidFill>
                <a:schemeClr val="accent2"/>
              </a:solidFill>
            </a:endParaRPr>
          </a:p>
          <a:p>
            <a:r>
              <a:rPr lang="tr-TR">
                <a:solidFill>
                  <a:schemeClr val="accent2"/>
                </a:solidFill>
              </a:rPr>
              <a:t>Instructor Note</a:t>
            </a:r>
          </a:p>
          <a:p>
            <a:pPr lvl="1"/>
            <a:r>
              <a:rPr lang="tr-TR">
                <a:solidFill>
                  <a:schemeClr val="accent2"/>
                </a:solidFill>
              </a:rPr>
              <a:t>Explain that the column level and the table level refer to location in the syntax.</a:t>
            </a:r>
          </a:p>
        </p:txBody>
      </p:sp>
      <p:sp>
        <p:nvSpPr>
          <p:cNvPr id="10245"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graphicFrame>
        <p:nvGraphicFramePr>
          <p:cNvPr id="10242" name="Object 1024"/>
          <p:cNvGraphicFramePr>
            <a:graphicFrameLocks/>
          </p:cNvGraphicFramePr>
          <p:nvPr/>
        </p:nvGraphicFramePr>
        <p:xfrm>
          <a:off x="833967" y="4206478"/>
          <a:ext cx="7442200" cy="984647"/>
        </p:xfrm>
        <a:graphic>
          <a:graphicData uri="http://schemas.openxmlformats.org/presentationml/2006/ole">
            <mc:AlternateContent xmlns:mc="http://schemas.openxmlformats.org/markup-compatibility/2006">
              <mc:Choice xmlns:v="urn:schemas-microsoft-com:vml" Requires="v">
                <p:oleObj spid="_x0000_s385078" name="Document" r:id="rId4" imgW="6134040" imgH="1442880" progId="Word.Document.6">
                  <p:embed/>
                </p:oleObj>
              </mc:Choice>
              <mc:Fallback>
                <p:oleObj name="Document" r:id="rId4" imgW="6134040" imgH="1442880" progId="Word.Document.6">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967" y="4206478"/>
                        <a:ext cx="7442200" cy="98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818305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p:spPr>
        <p:txBody>
          <a:bodyPr/>
          <a:lstStyle/>
          <a:p>
            <a:fld id="{BB0BF71A-F145-4952-AC04-8C3E1699DEDE}" type="slidenum">
              <a:rPr lang="tr-TR">
                <a:solidFill>
                  <a:prstClr val="black"/>
                </a:solidFill>
              </a:rPr>
              <a:pPr/>
              <a:t>159</a:t>
            </a:fld>
            <a:endParaRPr lang="tr-TR">
              <a:solidFill>
                <a:prstClr val="black"/>
              </a:solidFill>
            </a:endParaRPr>
          </a:p>
        </p:txBody>
      </p:sp>
      <p:sp>
        <p:nvSpPr>
          <p:cNvPr id="321539" name="Rectangle 2"/>
          <p:cNvSpPr>
            <a:spLocks noGrp="1" noChangeArrowheads="1"/>
          </p:cNvSpPr>
          <p:nvPr>
            <p:ph type="body" idx="1"/>
          </p:nvPr>
        </p:nvSpPr>
        <p:spPr>
          <a:xfrm>
            <a:off x="550334" y="3580210"/>
            <a:ext cx="8039100" cy="2817019"/>
          </a:xfrm>
          <a:noFill/>
          <a:ln/>
        </p:spPr>
        <p:txBody>
          <a:bodyPr lIns="90796" tIns="44601" rIns="90796" bIns="44601"/>
          <a:lstStyle/>
          <a:p>
            <a:r>
              <a:rPr lang="tr-TR"/>
              <a:t>The NOT NULL Constraint</a:t>
            </a:r>
          </a:p>
          <a:p>
            <a:pPr lvl="1"/>
            <a:r>
              <a:rPr lang="tr-TR"/>
              <a:t>The </a:t>
            </a:r>
            <a:r>
              <a:rPr lang="tr-TR">
                <a:solidFill>
                  <a:srgbClr val="FC0128"/>
                </a:solidFill>
              </a:rPr>
              <a:t>NOT NULL constraint </a:t>
            </a:r>
            <a:r>
              <a:rPr lang="tr-TR"/>
              <a:t>ensures that null values are not allowed in the column. Columns without the NOT NULL constraint can contain null values by default. </a:t>
            </a:r>
          </a:p>
        </p:txBody>
      </p:sp>
      <p:sp>
        <p:nvSpPr>
          <p:cNvPr id="321540"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76445545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p>
            <a:fld id="{3ED680ED-1222-48AC-8D67-616EF98128D6}" type="slidenum">
              <a:rPr lang="tr-TR">
                <a:solidFill>
                  <a:prstClr val="black"/>
                </a:solidFill>
              </a:rPr>
              <a:pPr/>
              <a:t>160</a:t>
            </a:fld>
            <a:endParaRPr lang="tr-TR">
              <a:solidFill>
                <a:prstClr val="black"/>
              </a:solidFill>
            </a:endParaRPr>
          </a:p>
        </p:txBody>
      </p:sp>
      <p:sp>
        <p:nvSpPr>
          <p:cNvPr id="322563" name="Rectangle 2"/>
          <p:cNvSpPr>
            <a:spLocks noGrp="1" noChangeArrowheads="1"/>
          </p:cNvSpPr>
          <p:nvPr>
            <p:ph type="body" idx="1"/>
          </p:nvPr>
        </p:nvSpPr>
        <p:spPr>
          <a:xfrm>
            <a:off x="550334" y="3580210"/>
            <a:ext cx="8039100" cy="2817019"/>
          </a:xfrm>
          <a:noFill/>
          <a:ln/>
        </p:spPr>
        <p:txBody>
          <a:bodyPr lIns="90796" tIns="44601" rIns="90796" bIns="44601"/>
          <a:lstStyle/>
          <a:p>
            <a:r>
              <a:rPr lang="tr-TR"/>
              <a:t>The NOT NULL Constraint (continued)</a:t>
            </a:r>
          </a:p>
          <a:p>
            <a:pPr lvl="1"/>
            <a:r>
              <a:rPr lang="tr-TR"/>
              <a:t>The NOT NULL constraint can be specified only at the column level, not at the table level.</a:t>
            </a:r>
          </a:p>
          <a:p>
            <a:pPr lvl="1"/>
            <a:r>
              <a:rPr lang="tr-TR"/>
              <a:t>The slide example applies the NOT NULL constraint to the ENAME and DEPTNO columns of the EMP table. Because these constraints are unnamed, the Oracle Server will create names for them.</a:t>
            </a:r>
          </a:p>
          <a:p>
            <a:pPr lvl="1"/>
            <a:r>
              <a:rPr lang="tr-TR"/>
              <a:t>You can specify the name of the constraint while specifying the constraint. </a:t>
            </a:r>
          </a:p>
          <a:p>
            <a:pPr lvl="1"/>
            <a:endParaRPr lang="tr-TR"/>
          </a:p>
          <a:p>
            <a:pPr lvl="1"/>
            <a:endParaRPr lang="tr-TR"/>
          </a:p>
          <a:p>
            <a:pPr lvl="1"/>
            <a:endParaRPr lang="tr-TR"/>
          </a:p>
          <a:p>
            <a:pPr lvl="1">
              <a:spcBef>
                <a:spcPct val="65000"/>
              </a:spcBef>
            </a:pPr>
            <a:r>
              <a:rPr lang="tr-TR" b="1"/>
              <a:t>Note:</a:t>
            </a:r>
            <a:r>
              <a:rPr lang="tr-TR"/>
              <a:t> All the constraint examples described in this lesson may not be present in the sample tables provided with the course. If desired, these constraints can be added to the tables.</a:t>
            </a:r>
          </a:p>
        </p:txBody>
      </p:sp>
      <p:sp>
        <p:nvSpPr>
          <p:cNvPr id="322564"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15396" name="Rectangle 4"/>
          <p:cNvSpPr>
            <a:spLocks noChangeArrowheads="1"/>
          </p:cNvSpPr>
          <p:nvPr/>
        </p:nvSpPr>
        <p:spPr bwMode="auto">
          <a:xfrm>
            <a:off x="800101" y="4385072"/>
            <a:ext cx="7310967" cy="494109"/>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22566" name="Rectangle 5"/>
          <p:cNvSpPr>
            <a:spLocks noChangeArrowheads="1"/>
          </p:cNvSpPr>
          <p:nvPr/>
        </p:nvSpPr>
        <p:spPr bwMode="auto">
          <a:xfrm>
            <a:off x="797984" y="4420792"/>
            <a:ext cx="3902319" cy="563910"/>
          </a:xfrm>
          <a:prstGeom prst="rect">
            <a:avLst/>
          </a:prstGeom>
          <a:noFill/>
          <a:ln w="9525">
            <a:noFill/>
            <a:miter lim="800000"/>
            <a:headEnd/>
            <a:tailEnd/>
          </a:ln>
        </p:spPr>
        <p:txBody>
          <a:bodyPr wrap="none" lIns="89202" tIns="43008" rIns="89202" bIns="43008">
            <a:spAutoFit/>
          </a:bodyPr>
          <a:lstStyle/>
          <a:p>
            <a:pPr defTabSz="830263"/>
            <a:r>
              <a:rPr lang="tr-TR" sz="1100" b="1">
                <a:solidFill>
                  <a:srgbClr val="000000"/>
                </a:solidFill>
                <a:effectLst/>
                <a:latin typeface="Courier New" pitchFamily="49" charset="0"/>
              </a:rPr>
              <a:t> ... deptno NUMBER(7,2) </a:t>
            </a:r>
          </a:p>
          <a:p>
            <a:pPr defTabSz="830263"/>
            <a:r>
              <a:rPr lang="tr-TR" sz="1100" b="1">
                <a:solidFill>
                  <a:srgbClr val="000000"/>
                </a:solidFill>
                <a:effectLst/>
                <a:latin typeface="Courier New" pitchFamily="49" charset="0"/>
              </a:rPr>
              <a:t>      CONSTRAINT emp_deptno_nn NOT NULL...</a:t>
            </a:r>
            <a:r>
              <a:rPr lang="tr-TR" sz="2000" b="1">
                <a:solidFill>
                  <a:srgbClr val="EEECE1"/>
                </a:solidFill>
                <a:effectLst/>
                <a:latin typeface="Courier New" pitchFamily="49" charset="0"/>
              </a:rPr>
              <a:t> </a:t>
            </a:r>
          </a:p>
        </p:txBody>
      </p:sp>
    </p:spTree>
    <p:extLst>
      <p:ext uri="{BB962C8B-B14F-4D97-AF65-F5344CB8AC3E}">
        <p14:creationId xmlns:p14="http://schemas.microsoft.com/office/powerpoint/2010/main" val="129590889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p:spPr>
        <p:txBody>
          <a:bodyPr/>
          <a:lstStyle/>
          <a:p>
            <a:fld id="{980BE2E8-F33D-4943-9144-59AD6A6A2975}" type="slidenum">
              <a:rPr lang="tr-TR">
                <a:solidFill>
                  <a:prstClr val="black"/>
                </a:solidFill>
              </a:rPr>
              <a:pPr/>
              <a:t>161</a:t>
            </a:fld>
            <a:endParaRPr lang="tr-TR">
              <a:solidFill>
                <a:prstClr val="black"/>
              </a:solidFill>
            </a:endParaRPr>
          </a:p>
        </p:txBody>
      </p:sp>
      <p:sp>
        <p:nvSpPr>
          <p:cNvPr id="323587" name="Rectangle 2"/>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23588"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The UNIQUE Key Constraint</a:t>
            </a:r>
          </a:p>
          <a:p>
            <a:pPr lvl="1"/>
            <a:r>
              <a:rPr lang="tr-TR"/>
              <a:t>A UNIQUE key integrity constraint requires that every value in a column or set of columns (key) be unique—that is, no two rows of a table have duplicate values in a specified column or set of columns. The column (or set of columns) included in the definition of the </a:t>
            </a:r>
            <a:r>
              <a:rPr lang="tr-TR">
                <a:solidFill>
                  <a:srgbClr val="FC0128"/>
                </a:solidFill>
              </a:rPr>
              <a:t>UNIQUE key constraint </a:t>
            </a:r>
            <a:r>
              <a:rPr lang="tr-TR"/>
              <a:t>is called the </a:t>
            </a:r>
            <a:r>
              <a:rPr lang="tr-TR" i="1"/>
              <a:t>unique key</a:t>
            </a:r>
            <a:r>
              <a:rPr lang="tr-TR"/>
              <a:t>. If the UNIQUE key comprises more than one column, that group of columns is said to be a </a:t>
            </a:r>
            <a:r>
              <a:rPr lang="tr-TR" i="1"/>
              <a:t>composite unique key</a:t>
            </a:r>
            <a:r>
              <a:rPr lang="tr-TR"/>
              <a:t>. </a:t>
            </a:r>
          </a:p>
          <a:p>
            <a:pPr lvl="1"/>
            <a:r>
              <a:rPr lang="tr-TR"/>
              <a:t>UNIQUE key constraints allow the input of nulls unless you also define NOT NULL constraints for the same columns. In fact, any number of rows can include nulls for columns without NOT NULL constraints because nulls are not considered equal to anything. A null in a column (or in all columns of a composite UNIQUE key) always satisfies a UNIQUE key constraint. </a:t>
            </a:r>
          </a:p>
          <a:p>
            <a:pPr lvl="1"/>
            <a:r>
              <a:rPr lang="tr-TR" b="1"/>
              <a:t>Note:</a:t>
            </a:r>
            <a:r>
              <a:rPr lang="tr-TR"/>
              <a:t> Because of the search mechanism for UNIQUE constraints on more than one column, you cannot have identical values in the non-null columns of a partially null composite UNIQUE key constraint.</a:t>
            </a: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r>
              <a:rPr lang="tr-TR">
                <a:solidFill>
                  <a:schemeClr val="accent2"/>
                </a:solidFill>
              </a:rPr>
              <a:t>Instructor Note</a:t>
            </a:r>
          </a:p>
          <a:p>
            <a:pPr lvl="1"/>
            <a:r>
              <a:rPr lang="tr-TR">
                <a:solidFill>
                  <a:schemeClr val="accent2"/>
                </a:solidFill>
              </a:rPr>
              <a:t>Explain to students that since SALES department already exists, the first entry is not allowed. In the second entry, the department name is null; this entry is allowed.</a:t>
            </a:r>
          </a:p>
        </p:txBody>
      </p:sp>
    </p:spTree>
    <p:extLst>
      <p:ext uri="{BB962C8B-B14F-4D97-AF65-F5344CB8AC3E}">
        <p14:creationId xmlns:p14="http://schemas.microsoft.com/office/powerpoint/2010/main" val="371034495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p>
            <a:fld id="{74D86825-51F8-4F10-A528-8C37B874ECF9}" type="slidenum">
              <a:rPr lang="tr-TR">
                <a:solidFill>
                  <a:prstClr val="black"/>
                </a:solidFill>
              </a:rPr>
              <a:pPr/>
              <a:t>162</a:t>
            </a:fld>
            <a:endParaRPr lang="tr-TR">
              <a:solidFill>
                <a:prstClr val="black"/>
              </a:solidFill>
            </a:endParaRPr>
          </a:p>
        </p:txBody>
      </p:sp>
      <p:sp>
        <p:nvSpPr>
          <p:cNvPr id="324611" name="Rectangle 2"/>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24612"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The UNIQUE Key Constraint (continued)</a:t>
            </a:r>
          </a:p>
          <a:p>
            <a:pPr lvl="1"/>
            <a:r>
              <a:rPr lang="tr-TR"/>
              <a:t>UNIQUE key constraints can be defined at the column or table level. A composite unique key is created by using the table level definition.</a:t>
            </a:r>
          </a:p>
          <a:p>
            <a:pPr lvl="1"/>
            <a:r>
              <a:rPr lang="tr-TR"/>
              <a:t>The example on the slide applies UNIQUE key constraint to the DNAME column of the DEPT table. The name of the constraint is DEPT_DNAME_UK.</a:t>
            </a:r>
          </a:p>
          <a:p>
            <a:pPr lvl="1"/>
            <a:r>
              <a:rPr lang="tr-TR" b="1"/>
              <a:t>Note: </a:t>
            </a:r>
            <a:r>
              <a:rPr lang="tr-TR"/>
              <a:t>The Oracle Server enforces the UNIQUE key constraint by implicitly creating a unique index on the unique key.</a:t>
            </a:r>
          </a:p>
          <a:p>
            <a:pPr lvl="1"/>
            <a:endParaRPr lang="tr-TR"/>
          </a:p>
          <a:p>
            <a:pPr lvl="1"/>
            <a:endParaRPr lang="tr-TR"/>
          </a:p>
          <a:p>
            <a:endParaRPr lang="tr-TR" b="1"/>
          </a:p>
        </p:txBody>
      </p:sp>
    </p:spTree>
    <p:extLst>
      <p:ext uri="{BB962C8B-B14F-4D97-AF65-F5344CB8AC3E}">
        <p14:creationId xmlns:p14="http://schemas.microsoft.com/office/powerpoint/2010/main" val="1072258634"/>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p:spPr>
        <p:txBody>
          <a:bodyPr/>
          <a:lstStyle/>
          <a:p>
            <a:fld id="{F1875A8B-E59B-4E03-A016-253E4C03A1BC}" type="slidenum">
              <a:rPr lang="tr-TR">
                <a:solidFill>
                  <a:prstClr val="black"/>
                </a:solidFill>
              </a:rPr>
              <a:pPr/>
              <a:t>163</a:t>
            </a:fld>
            <a:endParaRPr lang="tr-TR">
              <a:solidFill>
                <a:prstClr val="black"/>
              </a:solidFill>
            </a:endParaRPr>
          </a:p>
        </p:txBody>
      </p:sp>
      <p:sp>
        <p:nvSpPr>
          <p:cNvPr id="325635" name="Rectangle 2"/>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25636"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The PRIMARY KEY Constraint</a:t>
            </a:r>
          </a:p>
          <a:p>
            <a:pPr lvl="1"/>
            <a:r>
              <a:rPr lang="tr-TR"/>
              <a:t>A PRIMARY KEY constraint creates a primary key for the table. Only one primary key can be created for a each table. The </a:t>
            </a:r>
            <a:r>
              <a:rPr lang="tr-TR">
                <a:solidFill>
                  <a:srgbClr val="FC0128"/>
                </a:solidFill>
              </a:rPr>
              <a:t>PRIMARY KEY </a:t>
            </a:r>
            <a:r>
              <a:rPr lang="tr-TR"/>
              <a:t>constraint is a column or set of columns that uniquely identifies each row in a table. This constraint enforces uniqueness of the column or column combination and ensures that no column that is part of the primary key can contain a null value. </a:t>
            </a:r>
          </a:p>
        </p:txBody>
      </p:sp>
    </p:spTree>
    <p:extLst>
      <p:ext uri="{BB962C8B-B14F-4D97-AF65-F5344CB8AC3E}">
        <p14:creationId xmlns:p14="http://schemas.microsoft.com/office/powerpoint/2010/main" val="215954231"/>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p>
            <a:fld id="{FA0468F8-6B2C-446A-ADEF-AD5B1CE4BEF2}" type="slidenum">
              <a:rPr lang="tr-TR">
                <a:solidFill>
                  <a:prstClr val="black"/>
                </a:solidFill>
              </a:rPr>
              <a:pPr/>
              <a:t>164</a:t>
            </a:fld>
            <a:endParaRPr lang="tr-TR">
              <a:solidFill>
                <a:prstClr val="black"/>
              </a:solidFill>
            </a:endParaRPr>
          </a:p>
        </p:txBody>
      </p:sp>
      <p:sp>
        <p:nvSpPr>
          <p:cNvPr id="326659" name="Rectangle 2"/>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26660"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The PRIMARY KEY Constraint (continued)</a:t>
            </a:r>
          </a:p>
          <a:p>
            <a:pPr lvl="1"/>
            <a:r>
              <a:rPr lang="tr-TR"/>
              <a:t>PRIMARY KEY constraints can be defined at the column level or table level. A composite PRIMARY KEY is created by using the table level definition.</a:t>
            </a:r>
          </a:p>
          <a:p>
            <a:pPr lvl="1"/>
            <a:r>
              <a:rPr lang="tr-TR"/>
              <a:t>The example on the slide defines a PRIMARY KEY constraint on the DEPTNO column of the DEPT table. The name of the constraint is DEPT_DEPTNO_PK.</a:t>
            </a:r>
          </a:p>
          <a:p>
            <a:pPr lvl="1"/>
            <a:r>
              <a:rPr lang="tr-TR" b="1"/>
              <a:t>Note:</a:t>
            </a:r>
            <a:r>
              <a:rPr lang="tr-TR"/>
              <a:t> A UNIQUE index is automatically created for a PRIMARY KEY column.</a:t>
            </a:r>
          </a:p>
          <a:p>
            <a:pPr lvl="1"/>
            <a:endParaRPr lang="tr-T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r>
              <a:rPr lang="tr-TR">
                <a:solidFill>
                  <a:schemeClr val="accent2"/>
                </a:solidFill>
              </a:rPr>
              <a:t>Instructor Note</a:t>
            </a:r>
          </a:p>
          <a:p>
            <a:pPr lvl="1"/>
            <a:r>
              <a:rPr lang="tr-TR">
                <a:solidFill>
                  <a:schemeClr val="accent2"/>
                </a:solidFill>
              </a:rPr>
              <a:t>Explain to students that a table can have only one PRIMARY KEY constraint but can have several UNIQUE constraints.</a:t>
            </a:r>
          </a:p>
          <a:p>
            <a:endParaRPr lang="tr-TR" b="1">
              <a:solidFill>
                <a:schemeClr val="accent2"/>
              </a:solidFill>
            </a:endParaRPr>
          </a:p>
        </p:txBody>
      </p:sp>
    </p:spTree>
    <p:extLst>
      <p:ext uri="{BB962C8B-B14F-4D97-AF65-F5344CB8AC3E}">
        <p14:creationId xmlns:p14="http://schemas.microsoft.com/office/powerpoint/2010/main" val="1626335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1D51EFD-86C5-4924-AAC7-FDBE0993D0CE}" type="slidenum">
              <a:rPr lang="tr-TR"/>
              <a:pPr/>
              <a:t>15</a:t>
            </a:fld>
            <a:endParaRPr lang="tr-TR"/>
          </a:p>
        </p:txBody>
      </p:sp>
      <p:sp>
        <p:nvSpPr>
          <p:cNvPr id="38914" name="Rectangle 2"/>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
        <p:nvSpPr>
          <p:cNvPr id="38915"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Duplicate Rows (continued)</a:t>
            </a:r>
          </a:p>
          <a:p>
            <a:pPr lvl="1"/>
            <a:r>
              <a:rPr lang="tr-TR" dirty="0"/>
              <a:t>To eliminate duplicate rows in the result, include the </a:t>
            </a:r>
            <a:r>
              <a:rPr lang="tr-TR" dirty="0">
                <a:solidFill>
                  <a:srgbClr val="FC0128"/>
                </a:solidFill>
              </a:rPr>
              <a:t>DISTINCT </a:t>
            </a:r>
            <a:r>
              <a:rPr lang="tr-TR" dirty="0"/>
              <a:t>keyword in the SELECT clause immediately after the SELECT keyword. In the example on the slide, the EMP table actually contains fourteen</a:t>
            </a:r>
            <a:r>
              <a:rPr lang="tr-TR" i="1" dirty="0"/>
              <a:t> </a:t>
            </a:r>
            <a:r>
              <a:rPr lang="tr-TR" dirty="0"/>
              <a:t>rows but there are only three unique department numbers in the table. </a:t>
            </a:r>
          </a:p>
          <a:p>
            <a:pPr lvl="1"/>
            <a:r>
              <a:rPr lang="tr-TR" dirty="0"/>
              <a:t>You can specify multiple columns after the DISTINCT qualifier. The DISTINCT qualifier affects all the selected columns, and the result represents a distinct combination of the columns.</a:t>
            </a:r>
          </a:p>
          <a:p>
            <a:endParaRPr lang="tr-TR" b="1" dirty="0"/>
          </a:p>
          <a:p>
            <a:endParaRPr lang="tr-TR" b="1" dirty="0"/>
          </a:p>
          <a:p>
            <a:r>
              <a:rPr lang="tr-TR" b="1" dirty="0">
                <a:latin typeface="Courier New" pitchFamily="49" charset="0"/>
              </a:rPr>
              <a:t> </a:t>
            </a:r>
          </a:p>
          <a:p>
            <a:pPr>
              <a:spcBef>
                <a:spcPct val="0"/>
              </a:spcBef>
            </a:pPr>
            <a:r>
              <a:rPr lang="tr-TR" b="1" dirty="0">
                <a:latin typeface="Courier New" pitchFamily="49" charset="0"/>
              </a:rPr>
              <a:t>   DEPTNO JOB</a:t>
            </a:r>
            <a:endParaRPr lang="tr-TR" dirty="0">
              <a:solidFill>
                <a:schemeClr val="accent2"/>
              </a:solidFill>
            </a:endParaRPr>
          </a:p>
          <a:p>
            <a:pPr>
              <a:spcBef>
                <a:spcPct val="0"/>
              </a:spcBef>
            </a:pPr>
            <a:r>
              <a:rPr lang="tr-TR" b="1" dirty="0">
                <a:latin typeface="Courier New" pitchFamily="49" charset="0"/>
              </a:rPr>
              <a:t>   ------ ---------</a:t>
            </a:r>
          </a:p>
          <a:p>
            <a:pPr>
              <a:spcBef>
                <a:spcPct val="0"/>
              </a:spcBef>
            </a:pPr>
            <a:r>
              <a:rPr lang="tr-TR" b="1" dirty="0">
                <a:latin typeface="Courier New" pitchFamily="49" charset="0"/>
              </a:rPr>
              <a:t>       10 CLERK</a:t>
            </a:r>
          </a:p>
          <a:p>
            <a:pPr>
              <a:spcBef>
                <a:spcPct val="0"/>
              </a:spcBef>
            </a:pPr>
            <a:r>
              <a:rPr lang="tr-TR" b="1" dirty="0">
                <a:latin typeface="Courier New" pitchFamily="49" charset="0"/>
              </a:rPr>
              <a:t>       10 MANAGER</a:t>
            </a:r>
          </a:p>
          <a:p>
            <a:pPr>
              <a:spcBef>
                <a:spcPct val="0"/>
              </a:spcBef>
            </a:pPr>
            <a:r>
              <a:rPr lang="tr-TR" b="1" dirty="0">
                <a:latin typeface="Courier New" pitchFamily="49" charset="0"/>
              </a:rPr>
              <a:t>       10 PRESIDENT</a:t>
            </a:r>
          </a:p>
          <a:p>
            <a:pPr>
              <a:spcBef>
                <a:spcPct val="0"/>
              </a:spcBef>
            </a:pPr>
            <a:r>
              <a:rPr lang="tr-TR" b="1" dirty="0">
                <a:latin typeface="Courier New" pitchFamily="49" charset="0"/>
              </a:rPr>
              <a:t>       20 ANALYST</a:t>
            </a:r>
          </a:p>
          <a:p>
            <a:pPr>
              <a:spcBef>
                <a:spcPct val="0"/>
              </a:spcBef>
            </a:pPr>
            <a:r>
              <a:rPr lang="tr-TR" b="1" dirty="0">
                <a:latin typeface="Courier New" pitchFamily="49" charset="0"/>
              </a:rPr>
              <a:t>   ... </a:t>
            </a:r>
          </a:p>
          <a:p>
            <a:pPr>
              <a:spcBef>
                <a:spcPct val="0"/>
              </a:spcBef>
            </a:pPr>
            <a:r>
              <a:rPr lang="tr-TR" b="1" dirty="0">
                <a:latin typeface="Courier New" pitchFamily="49" charset="0"/>
              </a:rPr>
              <a:t>   9 rows selected.</a:t>
            </a:r>
          </a:p>
        </p:txBody>
      </p:sp>
      <p:sp>
        <p:nvSpPr>
          <p:cNvPr id="38916" name="Rectangle 4"/>
          <p:cNvSpPr>
            <a:spLocks noChangeArrowheads="1"/>
          </p:cNvSpPr>
          <p:nvPr/>
        </p:nvSpPr>
        <p:spPr bwMode="auto">
          <a:xfrm>
            <a:off x="810684" y="4481513"/>
            <a:ext cx="7493000" cy="344091"/>
          </a:xfrm>
          <a:prstGeom prst="rect">
            <a:avLst/>
          </a:prstGeom>
          <a:noFill/>
          <a:ln w="9525">
            <a:noFill/>
            <a:miter lim="800000"/>
            <a:headEnd/>
            <a:tailEnd/>
          </a:ln>
          <a:effectLst/>
        </p:spPr>
        <p:txBody>
          <a:bodyPr wrap="none" lIns="92388" tIns="47787" rIns="92388" bIns="47787"/>
          <a:lstStyle/>
          <a:p>
            <a:pPr defTabSz="946150"/>
            <a:r>
              <a:rPr lang="tr-TR" sz="1100" b="1">
                <a:effectLst/>
                <a:latin typeface="Courier New" pitchFamily="49" charset="0"/>
              </a:rPr>
              <a:t>SQL&gt; SELECT	 DISTINCT deptno, job</a:t>
            </a:r>
          </a:p>
          <a:p>
            <a:pPr defTabSz="946150"/>
            <a:r>
              <a:rPr lang="tr-TR" sz="1100" b="1">
                <a:effectLst/>
                <a:latin typeface="Courier New" pitchFamily="49" charset="0"/>
              </a:rPr>
              <a:t>  2  FROM	 emp;</a:t>
            </a:r>
          </a:p>
        </p:txBody>
      </p:sp>
      <p:sp>
        <p:nvSpPr>
          <p:cNvPr id="38917" name="Rectangle 5"/>
          <p:cNvSpPr>
            <a:spLocks noChangeArrowheads="1"/>
          </p:cNvSpPr>
          <p:nvPr/>
        </p:nvSpPr>
        <p:spPr bwMode="auto">
          <a:xfrm>
            <a:off x="810684" y="4889899"/>
            <a:ext cx="7493000" cy="1077515"/>
          </a:xfrm>
          <a:prstGeom prst="rect">
            <a:avLst/>
          </a:prstGeom>
          <a:noFill/>
          <a:ln w="9525">
            <a:noFill/>
            <a:miter lim="800000"/>
            <a:headEnd/>
            <a:tailEnd/>
          </a:ln>
          <a:effectLst/>
        </p:spPr>
        <p:txBody>
          <a:bodyPr wrap="none" anchor="ctr"/>
          <a:lstStyle/>
          <a:p>
            <a:endParaRPr lang="tr-TR"/>
          </a:p>
        </p:txBody>
      </p:sp>
    </p:spTree>
    <p:extLst>
      <p:ext uri="{BB962C8B-B14F-4D97-AF65-F5344CB8AC3E}">
        <p14:creationId xmlns:p14="http://schemas.microsoft.com/office/powerpoint/2010/main" val="15129309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p:spPr>
        <p:txBody>
          <a:bodyPr/>
          <a:lstStyle/>
          <a:p>
            <a:fld id="{0D47ED71-88FA-4606-AB63-91FF10E6BCF4}" type="slidenum">
              <a:rPr lang="tr-TR">
                <a:solidFill>
                  <a:prstClr val="black"/>
                </a:solidFill>
              </a:rPr>
              <a:pPr/>
              <a:t>165</a:t>
            </a:fld>
            <a:endParaRPr lang="tr-TR">
              <a:solidFill>
                <a:prstClr val="black"/>
              </a:solidFill>
            </a:endParaRPr>
          </a:p>
        </p:txBody>
      </p:sp>
      <p:sp>
        <p:nvSpPr>
          <p:cNvPr id="327683" name="Rectangle 2"/>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27684" name="Rectangle 3"/>
          <p:cNvSpPr>
            <a:spLocks noGrp="1" noChangeArrowheads="1"/>
          </p:cNvSpPr>
          <p:nvPr>
            <p:ph type="body" idx="1"/>
          </p:nvPr>
        </p:nvSpPr>
        <p:spPr>
          <a:xfrm>
            <a:off x="550334" y="3580210"/>
            <a:ext cx="8039100" cy="2817019"/>
          </a:xfrm>
          <a:noFill/>
          <a:ln/>
        </p:spPr>
        <p:txBody>
          <a:bodyPr lIns="90796" tIns="44601" rIns="90796" bIns="44601"/>
          <a:lstStyle/>
          <a:p>
            <a:r>
              <a:rPr lang="tr-TR"/>
              <a:t>The FOREIGN KEY Constraint</a:t>
            </a:r>
          </a:p>
          <a:p>
            <a:pPr lvl="1"/>
            <a:r>
              <a:rPr lang="tr-TR"/>
              <a:t>The </a:t>
            </a:r>
            <a:r>
              <a:rPr lang="tr-TR">
                <a:solidFill>
                  <a:srgbClr val="FC0128"/>
                </a:solidFill>
              </a:rPr>
              <a:t>FOREIGN KEY,</a:t>
            </a:r>
            <a:r>
              <a:rPr lang="tr-TR"/>
              <a:t> or </a:t>
            </a:r>
            <a:r>
              <a:rPr lang="tr-TR">
                <a:solidFill>
                  <a:srgbClr val="FC0128"/>
                </a:solidFill>
              </a:rPr>
              <a:t>referential integrity</a:t>
            </a:r>
            <a:r>
              <a:rPr lang="tr-TR"/>
              <a:t> constraint, designates a column or combination of columns as a foreign key and establishes a relationship between a primary key or a unique key in the same table or a different table. In the example on the slide, DEPTNO has been defined as the foreign key in the EMP table (dependent or child table); it references the DEPTNO column of the DEPT table (referenced or parent table).</a:t>
            </a:r>
          </a:p>
          <a:p>
            <a:pPr lvl="1"/>
            <a:r>
              <a:rPr lang="tr-TR"/>
              <a:t>A foreign key value must match an existing value in the parent table or be NULL.</a:t>
            </a:r>
          </a:p>
          <a:p>
            <a:pPr lvl="1"/>
            <a:r>
              <a:rPr lang="tr-TR"/>
              <a:t>Foreign keys are based on data values and are purely logical, not physical, pointers.</a:t>
            </a:r>
          </a:p>
          <a:p>
            <a:pPr lvl="1"/>
            <a:endParaRPr lang="tr-TR"/>
          </a:p>
          <a:p>
            <a:pPr lvl="1"/>
            <a:endParaRPr lang="tr-TR"/>
          </a:p>
          <a:p>
            <a:pPr lvl="1"/>
            <a:endParaRPr lang="tr-TR"/>
          </a:p>
          <a:p>
            <a:pPr lvl="1"/>
            <a:endParaRPr lang="tr-TR"/>
          </a:p>
          <a:p>
            <a:endParaRPr lang="tr-TR">
              <a:solidFill>
                <a:schemeClr val="accent2"/>
              </a:solidFill>
            </a:endParaRPr>
          </a:p>
          <a:p>
            <a:endParaRPr lang="tr-TR">
              <a:solidFill>
                <a:schemeClr val="accent2"/>
              </a:solidFill>
            </a:endParaRPr>
          </a:p>
          <a:p>
            <a:endParaRPr lang="tr-TR">
              <a:solidFill>
                <a:schemeClr val="accent2"/>
              </a:solidFill>
            </a:endParaRPr>
          </a:p>
          <a:p>
            <a:endParaRPr lang="tr-TR">
              <a:solidFill>
                <a:schemeClr val="accent2"/>
              </a:solidFill>
            </a:endParaRPr>
          </a:p>
          <a:p>
            <a:r>
              <a:rPr lang="tr-TR">
                <a:solidFill>
                  <a:schemeClr val="accent2"/>
                </a:solidFill>
              </a:rPr>
              <a:t>Instructor Note</a:t>
            </a:r>
          </a:p>
          <a:p>
            <a:pPr lvl="1"/>
            <a:r>
              <a:rPr lang="tr-TR">
                <a:solidFill>
                  <a:schemeClr val="accent2"/>
                </a:solidFill>
              </a:rPr>
              <a:t>Explain to students that you cannot create a foreign key without existing primary key values.</a:t>
            </a:r>
          </a:p>
        </p:txBody>
      </p:sp>
    </p:spTree>
    <p:extLst>
      <p:ext uri="{BB962C8B-B14F-4D97-AF65-F5344CB8AC3E}">
        <p14:creationId xmlns:p14="http://schemas.microsoft.com/office/powerpoint/2010/main" val="3404045945"/>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p:spPr>
        <p:txBody>
          <a:bodyPr/>
          <a:lstStyle/>
          <a:p>
            <a:fld id="{20943D64-C694-4C5C-84A3-7C88FC319AAC}" type="slidenum">
              <a:rPr lang="tr-TR">
                <a:solidFill>
                  <a:prstClr val="black"/>
                </a:solidFill>
              </a:rPr>
              <a:pPr/>
              <a:t>166</a:t>
            </a:fld>
            <a:endParaRPr lang="tr-TR">
              <a:solidFill>
                <a:prstClr val="black"/>
              </a:solidFill>
            </a:endParaRPr>
          </a:p>
        </p:txBody>
      </p:sp>
      <p:sp>
        <p:nvSpPr>
          <p:cNvPr id="328707" name="Rectangle 2"/>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28708" name="Rectangle 3"/>
          <p:cNvSpPr>
            <a:spLocks noGrp="1" noChangeArrowheads="1"/>
          </p:cNvSpPr>
          <p:nvPr>
            <p:ph type="body" idx="1"/>
          </p:nvPr>
        </p:nvSpPr>
        <p:spPr>
          <a:xfrm>
            <a:off x="550334" y="3580210"/>
            <a:ext cx="8039100" cy="2817019"/>
          </a:xfrm>
          <a:noFill/>
          <a:ln/>
        </p:spPr>
        <p:txBody>
          <a:bodyPr lIns="90796" tIns="44601" rIns="90796" bIns="44601"/>
          <a:lstStyle/>
          <a:p>
            <a:r>
              <a:rPr lang="tr-TR" dirty="0" err="1"/>
              <a:t>The</a:t>
            </a:r>
            <a:r>
              <a:rPr lang="tr-TR" dirty="0"/>
              <a:t> FOREIGN KEY </a:t>
            </a:r>
            <a:r>
              <a:rPr lang="tr-TR" dirty="0" err="1"/>
              <a:t>Constraint</a:t>
            </a:r>
            <a:r>
              <a:rPr lang="tr-TR" dirty="0"/>
              <a:t> (</a:t>
            </a:r>
            <a:r>
              <a:rPr lang="tr-TR" dirty="0" err="1"/>
              <a:t>continued</a:t>
            </a:r>
            <a:r>
              <a:rPr lang="tr-TR" dirty="0"/>
              <a:t>)</a:t>
            </a:r>
          </a:p>
          <a:p>
            <a:pPr lvl="1"/>
            <a:r>
              <a:rPr lang="tr-TR" dirty="0"/>
              <a:t>FOREIGN KEY </a:t>
            </a:r>
            <a:r>
              <a:rPr lang="tr-TR" dirty="0" err="1"/>
              <a:t>constraints</a:t>
            </a:r>
            <a:r>
              <a:rPr lang="tr-TR" dirty="0"/>
              <a:t> can be </a:t>
            </a:r>
            <a:r>
              <a:rPr lang="tr-TR" dirty="0" err="1"/>
              <a:t>defined</a:t>
            </a:r>
            <a:r>
              <a:rPr lang="tr-TR" dirty="0"/>
              <a:t> at </a:t>
            </a:r>
            <a:r>
              <a:rPr lang="tr-TR" dirty="0" err="1"/>
              <a:t>the</a:t>
            </a:r>
            <a:r>
              <a:rPr lang="tr-TR" dirty="0"/>
              <a:t> </a:t>
            </a:r>
            <a:r>
              <a:rPr lang="tr-TR" dirty="0" err="1"/>
              <a:t>column</a:t>
            </a:r>
            <a:r>
              <a:rPr lang="tr-TR" dirty="0"/>
              <a:t> </a:t>
            </a:r>
            <a:r>
              <a:rPr lang="tr-TR" dirty="0" err="1"/>
              <a:t>or</a:t>
            </a:r>
            <a:r>
              <a:rPr lang="tr-TR" dirty="0"/>
              <a:t> </a:t>
            </a:r>
            <a:r>
              <a:rPr lang="tr-TR" dirty="0" err="1"/>
              <a:t>table</a:t>
            </a:r>
            <a:r>
              <a:rPr lang="tr-TR" dirty="0"/>
              <a:t> </a:t>
            </a:r>
            <a:r>
              <a:rPr lang="tr-TR" dirty="0" err="1"/>
              <a:t>constraint</a:t>
            </a:r>
            <a:r>
              <a:rPr lang="tr-TR" dirty="0"/>
              <a:t> </a:t>
            </a:r>
            <a:r>
              <a:rPr lang="tr-TR" dirty="0" err="1"/>
              <a:t>level</a:t>
            </a:r>
            <a:r>
              <a:rPr lang="tr-TR" dirty="0"/>
              <a:t>. A </a:t>
            </a:r>
            <a:r>
              <a:rPr lang="tr-TR" dirty="0" err="1"/>
              <a:t>composite</a:t>
            </a:r>
            <a:r>
              <a:rPr lang="tr-TR" dirty="0"/>
              <a:t> </a:t>
            </a:r>
            <a:r>
              <a:rPr lang="tr-TR" dirty="0" err="1"/>
              <a:t>foreign</a:t>
            </a:r>
            <a:r>
              <a:rPr lang="tr-TR" dirty="0"/>
              <a:t> </a:t>
            </a:r>
            <a:r>
              <a:rPr lang="tr-TR" dirty="0" err="1"/>
              <a:t>key</a:t>
            </a:r>
            <a:r>
              <a:rPr lang="tr-TR" dirty="0"/>
              <a:t> </a:t>
            </a:r>
            <a:r>
              <a:rPr lang="tr-TR" dirty="0" err="1"/>
              <a:t>must</a:t>
            </a:r>
            <a:r>
              <a:rPr lang="tr-TR" dirty="0"/>
              <a:t> be </a:t>
            </a:r>
            <a:r>
              <a:rPr lang="tr-TR" dirty="0" err="1"/>
              <a:t>created</a:t>
            </a:r>
            <a:r>
              <a:rPr lang="tr-TR" dirty="0"/>
              <a:t> </a:t>
            </a:r>
            <a:r>
              <a:rPr lang="tr-TR" dirty="0" err="1"/>
              <a:t>by</a:t>
            </a:r>
            <a:r>
              <a:rPr lang="tr-TR" dirty="0"/>
              <a:t> </a:t>
            </a:r>
            <a:r>
              <a:rPr lang="tr-TR" dirty="0" err="1"/>
              <a:t>using</a:t>
            </a:r>
            <a:r>
              <a:rPr lang="tr-TR" dirty="0"/>
              <a:t> </a:t>
            </a:r>
            <a:r>
              <a:rPr lang="tr-TR" dirty="0" err="1"/>
              <a:t>the</a:t>
            </a:r>
            <a:r>
              <a:rPr lang="tr-TR" dirty="0"/>
              <a:t> </a:t>
            </a:r>
            <a:r>
              <a:rPr lang="tr-TR" dirty="0" err="1"/>
              <a:t>table-level</a:t>
            </a:r>
            <a:r>
              <a:rPr lang="tr-TR" dirty="0"/>
              <a:t> </a:t>
            </a:r>
            <a:r>
              <a:rPr lang="tr-TR" dirty="0" err="1"/>
              <a:t>definition</a:t>
            </a:r>
            <a:r>
              <a:rPr lang="tr-TR" dirty="0"/>
              <a:t>.</a:t>
            </a:r>
          </a:p>
          <a:p>
            <a:pPr lvl="1"/>
            <a:r>
              <a:rPr lang="tr-TR" dirty="0" err="1"/>
              <a:t>The</a:t>
            </a:r>
            <a:r>
              <a:rPr lang="tr-TR" dirty="0"/>
              <a:t> </a:t>
            </a:r>
            <a:r>
              <a:rPr lang="tr-TR" dirty="0" err="1"/>
              <a:t>example</a:t>
            </a:r>
            <a:r>
              <a:rPr lang="tr-TR" dirty="0"/>
              <a:t> on </a:t>
            </a:r>
            <a:r>
              <a:rPr lang="tr-TR" dirty="0" err="1"/>
              <a:t>the</a:t>
            </a:r>
            <a:r>
              <a:rPr lang="tr-TR" dirty="0"/>
              <a:t> </a:t>
            </a:r>
            <a:r>
              <a:rPr lang="tr-TR" dirty="0" err="1"/>
              <a:t>slide</a:t>
            </a:r>
            <a:r>
              <a:rPr lang="tr-TR" dirty="0"/>
              <a:t> </a:t>
            </a:r>
            <a:r>
              <a:rPr lang="tr-TR" dirty="0" err="1"/>
              <a:t>defines</a:t>
            </a:r>
            <a:r>
              <a:rPr lang="tr-TR" dirty="0"/>
              <a:t> a FOREIGN KEY </a:t>
            </a:r>
            <a:r>
              <a:rPr lang="tr-TR" dirty="0" err="1"/>
              <a:t>constraint</a:t>
            </a:r>
            <a:r>
              <a:rPr lang="tr-TR" dirty="0"/>
              <a:t> on </a:t>
            </a:r>
            <a:r>
              <a:rPr lang="tr-TR" dirty="0" err="1"/>
              <a:t>the</a:t>
            </a:r>
            <a:r>
              <a:rPr lang="tr-TR" dirty="0"/>
              <a:t> DEPTNO </a:t>
            </a:r>
            <a:r>
              <a:rPr lang="tr-TR" dirty="0" err="1"/>
              <a:t>column</a:t>
            </a:r>
            <a:r>
              <a:rPr lang="tr-TR" dirty="0"/>
              <a:t> of </a:t>
            </a:r>
            <a:r>
              <a:rPr lang="tr-TR" dirty="0" err="1"/>
              <a:t>the</a:t>
            </a:r>
            <a:r>
              <a:rPr lang="tr-TR" dirty="0"/>
              <a:t> EMP </a:t>
            </a:r>
            <a:r>
              <a:rPr lang="tr-TR" dirty="0" err="1"/>
              <a:t>table</a:t>
            </a:r>
            <a:r>
              <a:rPr lang="tr-TR" dirty="0"/>
              <a:t>, </a:t>
            </a:r>
            <a:r>
              <a:rPr lang="tr-TR" dirty="0" err="1"/>
              <a:t>using</a:t>
            </a:r>
            <a:r>
              <a:rPr lang="tr-TR" dirty="0"/>
              <a:t> </a:t>
            </a:r>
            <a:r>
              <a:rPr lang="tr-TR" dirty="0" err="1"/>
              <a:t>table</a:t>
            </a:r>
            <a:r>
              <a:rPr lang="tr-TR" dirty="0"/>
              <a:t> </a:t>
            </a:r>
            <a:r>
              <a:rPr lang="tr-TR" dirty="0" err="1"/>
              <a:t>level</a:t>
            </a:r>
            <a:r>
              <a:rPr lang="tr-TR" dirty="0"/>
              <a:t> </a:t>
            </a:r>
            <a:r>
              <a:rPr lang="tr-TR" dirty="0" err="1"/>
              <a:t>syntax</a:t>
            </a:r>
            <a:r>
              <a:rPr lang="tr-TR" dirty="0"/>
              <a:t>. </a:t>
            </a:r>
            <a:r>
              <a:rPr lang="tr-TR" dirty="0" err="1"/>
              <a:t>The</a:t>
            </a:r>
            <a:r>
              <a:rPr lang="tr-TR" dirty="0"/>
              <a:t> name of </a:t>
            </a:r>
            <a:r>
              <a:rPr lang="tr-TR" dirty="0" err="1"/>
              <a:t>the</a:t>
            </a:r>
            <a:r>
              <a:rPr lang="tr-TR" dirty="0"/>
              <a:t> </a:t>
            </a:r>
            <a:r>
              <a:rPr lang="tr-TR" dirty="0" err="1"/>
              <a:t>constraint</a:t>
            </a:r>
            <a:r>
              <a:rPr lang="tr-TR" dirty="0"/>
              <a:t> is EMP_DEPTNO_FK.</a:t>
            </a:r>
          </a:p>
          <a:p>
            <a:pPr lvl="1"/>
            <a:r>
              <a:rPr lang="tr-TR" dirty="0" err="1"/>
              <a:t>The</a:t>
            </a:r>
            <a:r>
              <a:rPr lang="tr-TR" dirty="0"/>
              <a:t> </a:t>
            </a:r>
            <a:r>
              <a:rPr lang="tr-TR" dirty="0" err="1"/>
              <a:t>foreign</a:t>
            </a:r>
            <a:r>
              <a:rPr lang="tr-TR" dirty="0"/>
              <a:t> </a:t>
            </a:r>
            <a:r>
              <a:rPr lang="tr-TR" dirty="0" err="1"/>
              <a:t>key</a:t>
            </a:r>
            <a:r>
              <a:rPr lang="tr-TR" dirty="0"/>
              <a:t> can </a:t>
            </a:r>
            <a:r>
              <a:rPr lang="tr-TR" dirty="0" err="1"/>
              <a:t>also</a:t>
            </a:r>
            <a:r>
              <a:rPr lang="tr-TR" dirty="0"/>
              <a:t> be </a:t>
            </a:r>
            <a:r>
              <a:rPr lang="tr-TR" dirty="0" err="1"/>
              <a:t>defined</a:t>
            </a:r>
            <a:r>
              <a:rPr lang="tr-TR" dirty="0"/>
              <a:t> at </a:t>
            </a:r>
            <a:r>
              <a:rPr lang="tr-TR" dirty="0" err="1"/>
              <a:t>the</a:t>
            </a:r>
            <a:r>
              <a:rPr lang="tr-TR" dirty="0"/>
              <a:t> </a:t>
            </a:r>
            <a:r>
              <a:rPr lang="tr-TR" dirty="0" err="1"/>
              <a:t>column</a:t>
            </a:r>
            <a:r>
              <a:rPr lang="tr-TR" dirty="0"/>
              <a:t> </a:t>
            </a:r>
            <a:r>
              <a:rPr lang="tr-TR" dirty="0" err="1"/>
              <a:t>level</a:t>
            </a:r>
            <a:r>
              <a:rPr lang="tr-TR" dirty="0"/>
              <a:t>, </a:t>
            </a:r>
            <a:r>
              <a:rPr lang="tr-TR" dirty="0" err="1"/>
              <a:t>provided</a:t>
            </a:r>
            <a:r>
              <a:rPr lang="tr-TR" dirty="0"/>
              <a:t> </a:t>
            </a:r>
            <a:r>
              <a:rPr lang="tr-TR" dirty="0" err="1"/>
              <a:t>the</a:t>
            </a:r>
            <a:r>
              <a:rPr lang="tr-TR" dirty="0"/>
              <a:t> </a:t>
            </a:r>
            <a:r>
              <a:rPr lang="tr-TR" dirty="0" err="1"/>
              <a:t>constraint</a:t>
            </a:r>
            <a:r>
              <a:rPr lang="tr-TR" dirty="0"/>
              <a:t> is </a:t>
            </a:r>
            <a:r>
              <a:rPr lang="tr-TR" dirty="0" err="1"/>
              <a:t>based</a:t>
            </a:r>
            <a:r>
              <a:rPr lang="tr-TR" dirty="0"/>
              <a:t> on a </a:t>
            </a:r>
            <a:r>
              <a:rPr lang="tr-TR" dirty="0" err="1"/>
              <a:t>single</a:t>
            </a:r>
            <a:r>
              <a:rPr lang="tr-TR" dirty="0"/>
              <a:t> </a:t>
            </a:r>
            <a:r>
              <a:rPr lang="tr-TR" dirty="0" err="1"/>
              <a:t>column</a:t>
            </a:r>
            <a:r>
              <a:rPr lang="tr-TR" dirty="0"/>
              <a:t>. </a:t>
            </a:r>
            <a:r>
              <a:rPr lang="tr-TR" dirty="0" err="1"/>
              <a:t>The</a:t>
            </a:r>
            <a:r>
              <a:rPr lang="tr-TR" dirty="0"/>
              <a:t> </a:t>
            </a:r>
            <a:r>
              <a:rPr lang="tr-TR" dirty="0" err="1"/>
              <a:t>syntax</a:t>
            </a:r>
            <a:r>
              <a:rPr lang="tr-TR" dirty="0"/>
              <a:t> </a:t>
            </a:r>
            <a:r>
              <a:rPr lang="tr-TR" dirty="0" err="1"/>
              <a:t>differs</a:t>
            </a:r>
            <a:r>
              <a:rPr lang="tr-TR" dirty="0"/>
              <a:t> in </a:t>
            </a:r>
            <a:r>
              <a:rPr lang="tr-TR" dirty="0" err="1"/>
              <a:t>that</a:t>
            </a:r>
            <a:r>
              <a:rPr lang="tr-TR" dirty="0"/>
              <a:t> </a:t>
            </a:r>
            <a:r>
              <a:rPr lang="tr-TR" dirty="0" err="1"/>
              <a:t>the</a:t>
            </a:r>
            <a:r>
              <a:rPr lang="tr-TR" dirty="0"/>
              <a:t> </a:t>
            </a:r>
            <a:r>
              <a:rPr lang="tr-TR" dirty="0" err="1"/>
              <a:t>keywords</a:t>
            </a:r>
            <a:r>
              <a:rPr lang="tr-TR" dirty="0"/>
              <a:t> FOREIGN KEY do not </a:t>
            </a:r>
            <a:r>
              <a:rPr lang="tr-TR" dirty="0" err="1"/>
              <a:t>appear</a:t>
            </a:r>
            <a:r>
              <a:rPr lang="tr-TR" dirty="0"/>
              <a:t>. </a:t>
            </a:r>
            <a:r>
              <a:rPr lang="tr-TR" dirty="0" err="1"/>
              <a:t>For</a:t>
            </a:r>
            <a:r>
              <a:rPr lang="tr-TR" dirty="0"/>
              <a:t> </a:t>
            </a:r>
            <a:r>
              <a:rPr lang="tr-TR" dirty="0" err="1"/>
              <a:t>example</a:t>
            </a:r>
            <a:r>
              <a:rPr lang="tr-TR" dirty="0"/>
              <a:t>:</a:t>
            </a:r>
          </a:p>
          <a:p>
            <a:pPr lvl="1"/>
            <a:endParaRPr lang="tr-TR" b="1" dirty="0"/>
          </a:p>
          <a:p>
            <a:pPr lvl="1"/>
            <a:r>
              <a:rPr lang="tr-TR" b="1" dirty="0">
                <a:latin typeface="Courier New" pitchFamily="49" charset="0"/>
              </a:rPr>
              <a:t>SQL&gt; CREATE TABLE </a:t>
            </a:r>
            <a:r>
              <a:rPr lang="tr-TR" b="1" dirty="0" err="1">
                <a:latin typeface="Courier New" pitchFamily="49" charset="0"/>
              </a:rPr>
              <a:t>emp</a:t>
            </a:r>
            <a:endParaRPr lang="tr-TR" b="1" dirty="0">
              <a:latin typeface="Courier New" pitchFamily="49" charset="0"/>
            </a:endParaRPr>
          </a:p>
          <a:p>
            <a:pPr lvl="1"/>
            <a:r>
              <a:rPr lang="tr-TR" b="1" dirty="0">
                <a:latin typeface="Courier New" pitchFamily="49" charset="0"/>
              </a:rPr>
              <a:t>     (….</a:t>
            </a:r>
          </a:p>
          <a:p>
            <a:pPr lvl="1"/>
            <a:r>
              <a:rPr lang="tr-TR" b="1" dirty="0">
                <a:latin typeface="Courier New" pitchFamily="49" charset="0"/>
              </a:rPr>
              <a:t>     </a:t>
            </a:r>
            <a:r>
              <a:rPr lang="tr-TR" b="1" dirty="0" err="1">
                <a:latin typeface="Courier New" pitchFamily="49" charset="0"/>
              </a:rPr>
              <a:t>deptno</a:t>
            </a:r>
            <a:r>
              <a:rPr lang="tr-TR" b="1" dirty="0">
                <a:latin typeface="Courier New" pitchFamily="49" charset="0"/>
              </a:rPr>
              <a:t> NUMBER(2) CONSTRAINT </a:t>
            </a:r>
            <a:r>
              <a:rPr lang="tr-TR" b="1" dirty="0" err="1">
                <a:latin typeface="Courier New" pitchFamily="49" charset="0"/>
              </a:rPr>
              <a:t>emp_deptno_fk</a:t>
            </a:r>
            <a:r>
              <a:rPr lang="tr-TR" b="1" dirty="0">
                <a:latin typeface="Courier New" pitchFamily="49" charset="0"/>
              </a:rPr>
              <a:t> REFERENCES    </a:t>
            </a:r>
          </a:p>
          <a:p>
            <a:pPr lvl="1"/>
            <a:r>
              <a:rPr lang="tr-TR" b="1" dirty="0">
                <a:latin typeface="Courier New" pitchFamily="49" charset="0"/>
              </a:rPr>
              <a:t>                                             </a:t>
            </a:r>
            <a:r>
              <a:rPr lang="tr-TR" b="1" dirty="0" err="1">
                <a:latin typeface="Courier New" pitchFamily="49" charset="0"/>
              </a:rPr>
              <a:t>dept</a:t>
            </a:r>
            <a:r>
              <a:rPr lang="tr-TR" b="1" dirty="0">
                <a:latin typeface="Courier New" pitchFamily="49" charset="0"/>
              </a:rPr>
              <a:t>(</a:t>
            </a:r>
            <a:r>
              <a:rPr lang="tr-TR" b="1" dirty="0" err="1">
                <a:latin typeface="Courier New" pitchFamily="49" charset="0"/>
              </a:rPr>
              <a:t>deptno</a:t>
            </a:r>
            <a:r>
              <a:rPr lang="tr-TR" b="1" dirty="0">
                <a:latin typeface="Courier New" pitchFamily="49" charset="0"/>
              </a:rPr>
              <a:t>),</a:t>
            </a:r>
          </a:p>
          <a:p>
            <a:pPr lvl="1"/>
            <a:r>
              <a:rPr lang="tr-TR" b="1" dirty="0">
                <a:latin typeface="Courier New" pitchFamily="49" charset="0"/>
              </a:rPr>
              <a:t>     ….</a:t>
            </a:r>
          </a:p>
          <a:p>
            <a:pPr lvl="1"/>
            <a:r>
              <a:rPr lang="tr-TR" b="1" dirty="0">
                <a:latin typeface="Courier New" pitchFamily="49" charset="0"/>
              </a:rPr>
              <a:t>     );</a:t>
            </a:r>
          </a:p>
        </p:txBody>
      </p:sp>
    </p:spTree>
    <p:extLst>
      <p:ext uri="{BB962C8B-B14F-4D97-AF65-F5344CB8AC3E}">
        <p14:creationId xmlns:p14="http://schemas.microsoft.com/office/powerpoint/2010/main" val="980357623"/>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p:spPr>
        <p:txBody>
          <a:bodyPr/>
          <a:lstStyle/>
          <a:p>
            <a:fld id="{8C104D98-0CDB-4F6E-AA85-820BEFCAF67B}" type="slidenum">
              <a:rPr lang="tr-TR">
                <a:solidFill>
                  <a:prstClr val="black"/>
                </a:solidFill>
              </a:rPr>
              <a:pPr/>
              <a:t>167</a:t>
            </a:fld>
            <a:endParaRPr lang="tr-TR">
              <a:solidFill>
                <a:prstClr val="black"/>
              </a:solidFill>
            </a:endParaRPr>
          </a:p>
        </p:txBody>
      </p:sp>
      <p:sp>
        <p:nvSpPr>
          <p:cNvPr id="329731" name="Rectangle 2"/>
          <p:cNvSpPr>
            <a:spLocks noGrp="1" noChangeArrowheads="1"/>
          </p:cNvSpPr>
          <p:nvPr>
            <p:ph type="body" idx="1"/>
          </p:nvPr>
        </p:nvSpPr>
        <p:spPr>
          <a:xfrm>
            <a:off x="550334" y="3580210"/>
            <a:ext cx="8039100" cy="2817019"/>
          </a:xfrm>
          <a:noFill/>
          <a:ln/>
        </p:spPr>
        <p:txBody>
          <a:bodyPr lIns="90796" tIns="44601" rIns="90796" bIns="44601"/>
          <a:lstStyle/>
          <a:p>
            <a:r>
              <a:rPr lang="tr-TR" dirty="0" err="1"/>
              <a:t>The</a:t>
            </a:r>
            <a:r>
              <a:rPr lang="tr-TR" dirty="0"/>
              <a:t> FOREIGN KEY </a:t>
            </a:r>
            <a:r>
              <a:rPr lang="tr-TR" dirty="0" err="1"/>
              <a:t>Constraint</a:t>
            </a:r>
            <a:r>
              <a:rPr lang="tr-TR" dirty="0"/>
              <a:t> (</a:t>
            </a:r>
            <a:r>
              <a:rPr lang="tr-TR" dirty="0" err="1"/>
              <a:t>continued</a:t>
            </a:r>
            <a:r>
              <a:rPr lang="tr-TR" dirty="0"/>
              <a:t>)</a:t>
            </a:r>
          </a:p>
          <a:p>
            <a:pPr lvl="1"/>
            <a:r>
              <a:rPr lang="tr-TR" dirty="0" err="1"/>
              <a:t>The</a:t>
            </a:r>
            <a:r>
              <a:rPr lang="tr-TR" dirty="0"/>
              <a:t> </a:t>
            </a:r>
            <a:r>
              <a:rPr lang="tr-TR" dirty="0" err="1"/>
              <a:t>foreign</a:t>
            </a:r>
            <a:r>
              <a:rPr lang="tr-TR" dirty="0"/>
              <a:t> </a:t>
            </a:r>
            <a:r>
              <a:rPr lang="tr-TR" dirty="0" err="1"/>
              <a:t>key</a:t>
            </a:r>
            <a:r>
              <a:rPr lang="tr-TR" dirty="0"/>
              <a:t> is </a:t>
            </a:r>
            <a:r>
              <a:rPr lang="tr-TR" dirty="0" err="1"/>
              <a:t>defined</a:t>
            </a:r>
            <a:r>
              <a:rPr lang="tr-TR" dirty="0"/>
              <a:t> in </a:t>
            </a:r>
            <a:r>
              <a:rPr lang="tr-TR" dirty="0" err="1"/>
              <a:t>the</a:t>
            </a:r>
            <a:r>
              <a:rPr lang="tr-TR" dirty="0"/>
              <a:t> </a:t>
            </a:r>
            <a:r>
              <a:rPr lang="tr-TR" dirty="0" err="1"/>
              <a:t>child</a:t>
            </a:r>
            <a:r>
              <a:rPr lang="tr-TR" dirty="0"/>
              <a:t> </a:t>
            </a:r>
            <a:r>
              <a:rPr lang="tr-TR" dirty="0" err="1"/>
              <a:t>table</a:t>
            </a:r>
            <a:r>
              <a:rPr lang="tr-TR" dirty="0"/>
              <a:t>, </a:t>
            </a:r>
            <a:r>
              <a:rPr lang="tr-TR" dirty="0" err="1"/>
              <a:t>and</a:t>
            </a:r>
            <a:r>
              <a:rPr lang="tr-TR" dirty="0"/>
              <a:t> </a:t>
            </a:r>
            <a:r>
              <a:rPr lang="tr-TR" dirty="0" err="1"/>
              <a:t>the</a:t>
            </a:r>
            <a:r>
              <a:rPr lang="tr-TR" dirty="0"/>
              <a:t> </a:t>
            </a:r>
            <a:r>
              <a:rPr lang="tr-TR" dirty="0" err="1"/>
              <a:t>table</a:t>
            </a:r>
            <a:r>
              <a:rPr lang="tr-TR" dirty="0"/>
              <a:t> </a:t>
            </a:r>
            <a:r>
              <a:rPr lang="tr-TR" dirty="0" err="1"/>
              <a:t>containing</a:t>
            </a:r>
            <a:r>
              <a:rPr lang="tr-TR" dirty="0"/>
              <a:t> </a:t>
            </a:r>
            <a:r>
              <a:rPr lang="tr-TR" dirty="0" err="1"/>
              <a:t>the</a:t>
            </a:r>
            <a:r>
              <a:rPr lang="tr-TR" dirty="0"/>
              <a:t> </a:t>
            </a:r>
            <a:r>
              <a:rPr lang="tr-TR" dirty="0" err="1"/>
              <a:t>referenced</a:t>
            </a:r>
            <a:r>
              <a:rPr lang="tr-TR" dirty="0"/>
              <a:t> </a:t>
            </a:r>
            <a:r>
              <a:rPr lang="tr-TR" dirty="0" err="1"/>
              <a:t>column</a:t>
            </a:r>
            <a:r>
              <a:rPr lang="tr-TR" dirty="0"/>
              <a:t> is </a:t>
            </a:r>
            <a:r>
              <a:rPr lang="tr-TR" dirty="0" err="1"/>
              <a:t>the</a:t>
            </a:r>
            <a:r>
              <a:rPr lang="tr-TR" dirty="0"/>
              <a:t> </a:t>
            </a:r>
            <a:r>
              <a:rPr lang="tr-TR" dirty="0" err="1"/>
              <a:t>parent</a:t>
            </a:r>
            <a:r>
              <a:rPr lang="tr-TR" dirty="0"/>
              <a:t> </a:t>
            </a:r>
            <a:r>
              <a:rPr lang="tr-TR" dirty="0" err="1"/>
              <a:t>table</a:t>
            </a:r>
            <a:r>
              <a:rPr lang="tr-TR" dirty="0"/>
              <a:t>. </a:t>
            </a:r>
            <a:r>
              <a:rPr lang="tr-TR" dirty="0" err="1"/>
              <a:t>The</a:t>
            </a:r>
            <a:r>
              <a:rPr lang="tr-TR" dirty="0"/>
              <a:t> </a:t>
            </a:r>
            <a:r>
              <a:rPr lang="tr-TR" dirty="0" err="1"/>
              <a:t>foreign</a:t>
            </a:r>
            <a:r>
              <a:rPr lang="tr-TR" dirty="0"/>
              <a:t> </a:t>
            </a:r>
            <a:r>
              <a:rPr lang="tr-TR" dirty="0" err="1"/>
              <a:t>key</a:t>
            </a:r>
            <a:r>
              <a:rPr lang="tr-TR" dirty="0"/>
              <a:t> is </a:t>
            </a:r>
            <a:r>
              <a:rPr lang="tr-TR" dirty="0" err="1"/>
              <a:t>defined</a:t>
            </a:r>
            <a:r>
              <a:rPr lang="tr-TR" dirty="0"/>
              <a:t> </a:t>
            </a:r>
            <a:r>
              <a:rPr lang="tr-TR" dirty="0" err="1"/>
              <a:t>using</a:t>
            </a:r>
            <a:r>
              <a:rPr lang="tr-TR" dirty="0"/>
              <a:t> a </a:t>
            </a:r>
            <a:r>
              <a:rPr lang="tr-TR" dirty="0" err="1"/>
              <a:t>combination</a:t>
            </a:r>
            <a:r>
              <a:rPr lang="tr-TR" dirty="0"/>
              <a:t> of </a:t>
            </a:r>
            <a:r>
              <a:rPr lang="tr-TR" dirty="0" err="1"/>
              <a:t>the</a:t>
            </a:r>
            <a:r>
              <a:rPr lang="tr-TR" dirty="0"/>
              <a:t> </a:t>
            </a:r>
            <a:r>
              <a:rPr lang="tr-TR" dirty="0" err="1"/>
              <a:t>following</a:t>
            </a:r>
            <a:r>
              <a:rPr lang="tr-TR" dirty="0"/>
              <a:t> </a:t>
            </a:r>
            <a:r>
              <a:rPr lang="tr-TR" dirty="0" err="1"/>
              <a:t>keywords</a:t>
            </a:r>
            <a:r>
              <a:rPr lang="tr-TR" dirty="0"/>
              <a:t>: </a:t>
            </a:r>
          </a:p>
          <a:p>
            <a:pPr lvl="2"/>
            <a:r>
              <a:rPr lang="tr-TR" dirty="0"/>
              <a:t>FOREIGN KEY is </a:t>
            </a:r>
            <a:r>
              <a:rPr lang="tr-TR" dirty="0" err="1"/>
              <a:t>used</a:t>
            </a:r>
            <a:r>
              <a:rPr lang="tr-TR" dirty="0"/>
              <a:t> </a:t>
            </a:r>
            <a:r>
              <a:rPr lang="tr-TR" dirty="0" err="1"/>
              <a:t>to</a:t>
            </a:r>
            <a:r>
              <a:rPr lang="tr-TR" dirty="0"/>
              <a:t> define </a:t>
            </a:r>
            <a:r>
              <a:rPr lang="tr-TR" dirty="0" err="1"/>
              <a:t>the</a:t>
            </a:r>
            <a:r>
              <a:rPr lang="tr-TR" dirty="0"/>
              <a:t> </a:t>
            </a:r>
            <a:r>
              <a:rPr lang="tr-TR" dirty="0" err="1"/>
              <a:t>column</a:t>
            </a:r>
            <a:r>
              <a:rPr lang="tr-TR" dirty="0"/>
              <a:t> in </a:t>
            </a:r>
            <a:r>
              <a:rPr lang="tr-TR" dirty="0" err="1"/>
              <a:t>the</a:t>
            </a:r>
            <a:r>
              <a:rPr lang="tr-TR" dirty="0"/>
              <a:t> </a:t>
            </a:r>
            <a:r>
              <a:rPr lang="tr-TR" dirty="0" err="1"/>
              <a:t>child</a:t>
            </a:r>
            <a:r>
              <a:rPr lang="tr-TR" dirty="0"/>
              <a:t> </a:t>
            </a:r>
            <a:r>
              <a:rPr lang="tr-TR" dirty="0" err="1"/>
              <a:t>table</a:t>
            </a:r>
            <a:r>
              <a:rPr lang="tr-TR" dirty="0"/>
              <a:t> at </a:t>
            </a:r>
            <a:r>
              <a:rPr lang="tr-TR" dirty="0" err="1"/>
              <a:t>the</a:t>
            </a:r>
            <a:r>
              <a:rPr lang="tr-TR" dirty="0"/>
              <a:t> </a:t>
            </a:r>
            <a:r>
              <a:rPr lang="tr-TR" dirty="0" err="1"/>
              <a:t>table</a:t>
            </a:r>
            <a:r>
              <a:rPr lang="tr-TR" dirty="0"/>
              <a:t> </a:t>
            </a:r>
            <a:r>
              <a:rPr lang="tr-TR" dirty="0" err="1"/>
              <a:t>constraint</a:t>
            </a:r>
            <a:r>
              <a:rPr lang="tr-TR" dirty="0"/>
              <a:t> </a:t>
            </a:r>
            <a:r>
              <a:rPr lang="tr-TR" dirty="0" err="1"/>
              <a:t>level</a:t>
            </a:r>
            <a:r>
              <a:rPr lang="tr-TR" dirty="0"/>
              <a:t>.</a:t>
            </a:r>
          </a:p>
          <a:p>
            <a:pPr lvl="2"/>
            <a:r>
              <a:rPr lang="tr-TR" dirty="0">
                <a:solidFill>
                  <a:srgbClr val="FC0128"/>
                </a:solidFill>
              </a:rPr>
              <a:t>REFERENCES </a:t>
            </a:r>
            <a:r>
              <a:rPr lang="tr-TR" dirty="0" err="1"/>
              <a:t>identifies</a:t>
            </a:r>
            <a:r>
              <a:rPr lang="tr-TR" dirty="0"/>
              <a:t> </a:t>
            </a:r>
            <a:r>
              <a:rPr lang="tr-TR" dirty="0" err="1"/>
              <a:t>the</a:t>
            </a:r>
            <a:r>
              <a:rPr lang="tr-TR" dirty="0"/>
              <a:t> </a:t>
            </a:r>
            <a:r>
              <a:rPr lang="tr-TR" dirty="0" err="1"/>
              <a:t>table</a:t>
            </a:r>
            <a:r>
              <a:rPr lang="tr-TR" dirty="0"/>
              <a:t> </a:t>
            </a:r>
            <a:r>
              <a:rPr lang="tr-TR" dirty="0" err="1"/>
              <a:t>and</a:t>
            </a:r>
            <a:r>
              <a:rPr lang="tr-TR" dirty="0"/>
              <a:t> </a:t>
            </a:r>
            <a:r>
              <a:rPr lang="tr-TR" dirty="0" err="1"/>
              <a:t>column</a:t>
            </a:r>
            <a:r>
              <a:rPr lang="tr-TR" dirty="0"/>
              <a:t> in </a:t>
            </a:r>
            <a:r>
              <a:rPr lang="tr-TR" dirty="0" err="1"/>
              <a:t>the</a:t>
            </a:r>
            <a:r>
              <a:rPr lang="tr-TR" dirty="0"/>
              <a:t> </a:t>
            </a:r>
            <a:r>
              <a:rPr lang="tr-TR" dirty="0" err="1"/>
              <a:t>parent</a:t>
            </a:r>
            <a:r>
              <a:rPr lang="tr-TR" dirty="0"/>
              <a:t> </a:t>
            </a:r>
            <a:r>
              <a:rPr lang="tr-TR" dirty="0" err="1"/>
              <a:t>table</a:t>
            </a:r>
            <a:r>
              <a:rPr lang="tr-TR" dirty="0"/>
              <a:t>.</a:t>
            </a:r>
          </a:p>
          <a:p>
            <a:pPr lvl="2"/>
            <a:r>
              <a:rPr lang="tr-TR" dirty="0">
                <a:solidFill>
                  <a:srgbClr val="FC0128"/>
                </a:solidFill>
              </a:rPr>
              <a:t>ON DELETE CASCADE </a:t>
            </a:r>
            <a:r>
              <a:rPr lang="tr-TR" dirty="0" err="1"/>
              <a:t>indicates</a:t>
            </a:r>
            <a:r>
              <a:rPr lang="tr-TR" dirty="0"/>
              <a:t> </a:t>
            </a:r>
            <a:r>
              <a:rPr lang="tr-TR" dirty="0" err="1"/>
              <a:t>that</a:t>
            </a:r>
            <a:r>
              <a:rPr lang="tr-TR" dirty="0"/>
              <a:t> </a:t>
            </a:r>
            <a:r>
              <a:rPr lang="tr-TR" dirty="0" err="1"/>
              <a:t>when</a:t>
            </a:r>
            <a:r>
              <a:rPr lang="tr-TR" dirty="0"/>
              <a:t> </a:t>
            </a:r>
            <a:r>
              <a:rPr lang="tr-TR" dirty="0" err="1"/>
              <a:t>the</a:t>
            </a:r>
            <a:r>
              <a:rPr lang="tr-TR" dirty="0"/>
              <a:t> </a:t>
            </a:r>
            <a:r>
              <a:rPr lang="tr-TR" dirty="0" err="1"/>
              <a:t>row</a:t>
            </a:r>
            <a:r>
              <a:rPr lang="tr-TR" dirty="0"/>
              <a:t> in </a:t>
            </a:r>
            <a:r>
              <a:rPr lang="tr-TR" dirty="0" err="1"/>
              <a:t>the</a:t>
            </a:r>
            <a:r>
              <a:rPr lang="tr-TR" dirty="0"/>
              <a:t> </a:t>
            </a:r>
            <a:r>
              <a:rPr lang="tr-TR" dirty="0" err="1"/>
              <a:t>parent</a:t>
            </a:r>
            <a:r>
              <a:rPr lang="tr-TR" dirty="0"/>
              <a:t> </a:t>
            </a:r>
            <a:r>
              <a:rPr lang="tr-TR" dirty="0" err="1"/>
              <a:t>table</a:t>
            </a:r>
            <a:r>
              <a:rPr lang="tr-TR" dirty="0"/>
              <a:t> is </a:t>
            </a:r>
            <a:r>
              <a:rPr lang="tr-TR" dirty="0" err="1"/>
              <a:t>deleted</a:t>
            </a:r>
            <a:r>
              <a:rPr lang="tr-TR" dirty="0"/>
              <a:t>, </a:t>
            </a:r>
            <a:r>
              <a:rPr lang="tr-TR" dirty="0" err="1"/>
              <a:t>the</a:t>
            </a:r>
            <a:r>
              <a:rPr lang="tr-TR" dirty="0"/>
              <a:t> </a:t>
            </a:r>
            <a:r>
              <a:rPr lang="tr-TR" dirty="0" err="1"/>
              <a:t>dependent</a:t>
            </a:r>
            <a:r>
              <a:rPr lang="tr-TR" dirty="0"/>
              <a:t> </a:t>
            </a:r>
            <a:r>
              <a:rPr lang="tr-TR" dirty="0" err="1"/>
              <a:t>rows</a:t>
            </a:r>
            <a:r>
              <a:rPr lang="tr-TR" dirty="0"/>
              <a:t> in </a:t>
            </a:r>
            <a:r>
              <a:rPr lang="tr-TR" dirty="0" err="1"/>
              <a:t>the</a:t>
            </a:r>
            <a:r>
              <a:rPr lang="tr-TR" dirty="0"/>
              <a:t> </a:t>
            </a:r>
            <a:r>
              <a:rPr lang="tr-TR" dirty="0" err="1"/>
              <a:t>child</a:t>
            </a:r>
            <a:r>
              <a:rPr lang="tr-TR" dirty="0"/>
              <a:t> </a:t>
            </a:r>
            <a:r>
              <a:rPr lang="tr-TR" dirty="0" err="1"/>
              <a:t>table</a:t>
            </a:r>
            <a:r>
              <a:rPr lang="tr-TR" dirty="0"/>
              <a:t> </a:t>
            </a:r>
            <a:r>
              <a:rPr lang="tr-TR" dirty="0" err="1"/>
              <a:t>will</a:t>
            </a:r>
            <a:r>
              <a:rPr lang="tr-TR" dirty="0"/>
              <a:t> </a:t>
            </a:r>
            <a:r>
              <a:rPr lang="tr-TR" dirty="0" err="1"/>
              <a:t>also</a:t>
            </a:r>
            <a:r>
              <a:rPr lang="tr-TR" dirty="0"/>
              <a:t> be </a:t>
            </a:r>
            <a:r>
              <a:rPr lang="tr-TR" dirty="0" err="1"/>
              <a:t>deleted</a:t>
            </a:r>
            <a:r>
              <a:rPr lang="tr-TR" dirty="0"/>
              <a:t>.</a:t>
            </a:r>
          </a:p>
          <a:p>
            <a:pPr lvl="1"/>
            <a:r>
              <a:rPr lang="tr-TR" dirty="0" err="1"/>
              <a:t>Without</a:t>
            </a:r>
            <a:r>
              <a:rPr lang="tr-TR" dirty="0"/>
              <a:t> </a:t>
            </a:r>
            <a:r>
              <a:rPr lang="tr-TR" dirty="0" err="1"/>
              <a:t>the</a:t>
            </a:r>
            <a:r>
              <a:rPr lang="tr-TR" dirty="0"/>
              <a:t> ON DELETE CASCADE </a:t>
            </a:r>
            <a:r>
              <a:rPr lang="tr-TR" dirty="0" err="1"/>
              <a:t>option</a:t>
            </a:r>
            <a:r>
              <a:rPr lang="tr-TR" dirty="0"/>
              <a:t>, </a:t>
            </a:r>
            <a:r>
              <a:rPr lang="tr-TR" dirty="0" err="1"/>
              <a:t>the</a:t>
            </a:r>
            <a:r>
              <a:rPr lang="tr-TR" dirty="0"/>
              <a:t> </a:t>
            </a:r>
            <a:r>
              <a:rPr lang="tr-TR" dirty="0" err="1"/>
              <a:t>row</a:t>
            </a:r>
            <a:r>
              <a:rPr lang="tr-TR" dirty="0"/>
              <a:t> in </a:t>
            </a:r>
            <a:r>
              <a:rPr lang="tr-TR" dirty="0" err="1"/>
              <a:t>the</a:t>
            </a:r>
            <a:r>
              <a:rPr lang="tr-TR" dirty="0"/>
              <a:t> </a:t>
            </a:r>
            <a:r>
              <a:rPr lang="tr-TR" dirty="0" err="1"/>
              <a:t>parent</a:t>
            </a:r>
            <a:r>
              <a:rPr lang="tr-TR" dirty="0"/>
              <a:t> </a:t>
            </a:r>
            <a:r>
              <a:rPr lang="tr-TR" dirty="0" err="1"/>
              <a:t>table</a:t>
            </a:r>
            <a:r>
              <a:rPr lang="tr-TR" dirty="0"/>
              <a:t> </a:t>
            </a:r>
            <a:r>
              <a:rPr lang="tr-TR" dirty="0" err="1"/>
              <a:t>cannot</a:t>
            </a:r>
            <a:r>
              <a:rPr lang="tr-TR" dirty="0"/>
              <a:t> be </a:t>
            </a:r>
            <a:r>
              <a:rPr lang="tr-TR" dirty="0" err="1"/>
              <a:t>deleted</a:t>
            </a:r>
            <a:r>
              <a:rPr lang="tr-TR" dirty="0"/>
              <a:t> </a:t>
            </a:r>
            <a:r>
              <a:rPr lang="tr-TR" dirty="0" err="1"/>
              <a:t>if</a:t>
            </a:r>
            <a:r>
              <a:rPr lang="tr-TR" dirty="0"/>
              <a:t> it is </a:t>
            </a:r>
            <a:r>
              <a:rPr lang="tr-TR" dirty="0" err="1"/>
              <a:t>referenced</a:t>
            </a:r>
            <a:r>
              <a:rPr lang="tr-TR" dirty="0"/>
              <a:t> in </a:t>
            </a:r>
            <a:r>
              <a:rPr lang="tr-TR" dirty="0" err="1"/>
              <a:t>the</a:t>
            </a:r>
            <a:r>
              <a:rPr lang="tr-TR" dirty="0"/>
              <a:t> </a:t>
            </a:r>
            <a:r>
              <a:rPr lang="tr-TR" dirty="0" err="1"/>
              <a:t>child</a:t>
            </a:r>
            <a:r>
              <a:rPr lang="tr-TR" dirty="0"/>
              <a:t> </a:t>
            </a:r>
            <a:r>
              <a:rPr lang="tr-TR" dirty="0" err="1"/>
              <a:t>table</a:t>
            </a:r>
            <a:r>
              <a:rPr lang="tr-TR" dirty="0"/>
              <a:t>.</a:t>
            </a:r>
          </a:p>
        </p:txBody>
      </p:sp>
      <p:sp>
        <p:nvSpPr>
          <p:cNvPr id="329732"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380630250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a:noFill/>
        </p:spPr>
        <p:txBody>
          <a:bodyPr/>
          <a:lstStyle/>
          <a:p>
            <a:fld id="{F7B03A61-7E48-4DCA-9712-35F71ABD6BFA}" type="slidenum">
              <a:rPr lang="tr-TR">
                <a:solidFill>
                  <a:prstClr val="black"/>
                </a:solidFill>
              </a:rPr>
              <a:pPr/>
              <a:t>168</a:t>
            </a:fld>
            <a:endParaRPr lang="tr-TR">
              <a:solidFill>
                <a:prstClr val="black"/>
              </a:solidFill>
            </a:endParaRPr>
          </a:p>
        </p:txBody>
      </p:sp>
      <p:sp>
        <p:nvSpPr>
          <p:cNvPr id="331778" name="Rectangle 2"/>
          <p:cNvSpPr>
            <a:spLocks noChangeArrowheads="1"/>
          </p:cNvSpPr>
          <p:nvPr/>
        </p:nvSpPr>
        <p:spPr bwMode="auto">
          <a:xfrm>
            <a:off x="5177368" y="1"/>
            <a:ext cx="3966633" cy="346472"/>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1779" name="Rectangle 3"/>
          <p:cNvSpPr>
            <a:spLocks noChangeArrowheads="1"/>
          </p:cNvSpPr>
          <p:nvPr/>
        </p:nvSpPr>
        <p:spPr bwMode="auto">
          <a:xfrm>
            <a:off x="-2117" y="1"/>
            <a:ext cx="3960284" cy="346472"/>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0757" name="Rectangle 4"/>
          <p:cNvSpPr>
            <a:spLocks noGrp="1" noChangeArrowheads="1"/>
          </p:cNvSpPr>
          <p:nvPr>
            <p:ph type="body" idx="1"/>
          </p:nvPr>
        </p:nvSpPr>
        <p:spPr>
          <a:xfrm>
            <a:off x="550334" y="3580210"/>
            <a:ext cx="8039100" cy="2817019"/>
          </a:xfrm>
          <a:noFill/>
          <a:ln/>
        </p:spPr>
        <p:txBody>
          <a:bodyPr lIns="90796" tIns="44601" rIns="90796" bIns="44601"/>
          <a:lstStyle/>
          <a:p>
            <a:r>
              <a:rPr lang="tr-TR" dirty="0" err="1"/>
              <a:t>The</a:t>
            </a:r>
            <a:r>
              <a:rPr lang="tr-TR" dirty="0"/>
              <a:t> CHECK </a:t>
            </a:r>
            <a:r>
              <a:rPr lang="tr-TR" dirty="0" err="1"/>
              <a:t>Constraint</a:t>
            </a:r>
            <a:endParaRPr lang="tr-TR" dirty="0"/>
          </a:p>
          <a:p>
            <a:pPr lvl="1"/>
            <a:r>
              <a:rPr lang="tr-TR" dirty="0" err="1"/>
              <a:t>The</a:t>
            </a:r>
            <a:r>
              <a:rPr lang="tr-TR" dirty="0"/>
              <a:t> </a:t>
            </a:r>
            <a:r>
              <a:rPr lang="tr-TR" dirty="0">
                <a:solidFill>
                  <a:srgbClr val="FC0128"/>
                </a:solidFill>
              </a:rPr>
              <a:t>CHECK </a:t>
            </a:r>
            <a:r>
              <a:rPr lang="tr-TR" dirty="0" err="1">
                <a:solidFill>
                  <a:srgbClr val="FC0128"/>
                </a:solidFill>
              </a:rPr>
              <a:t>constraint</a:t>
            </a:r>
            <a:r>
              <a:rPr lang="tr-TR" dirty="0">
                <a:solidFill>
                  <a:srgbClr val="FC0128"/>
                </a:solidFill>
              </a:rPr>
              <a:t> </a:t>
            </a:r>
            <a:r>
              <a:rPr lang="tr-TR" dirty="0" err="1"/>
              <a:t>defines</a:t>
            </a:r>
            <a:r>
              <a:rPr lang="tr-TR" dirty="0"/>
              <a:t> a </a:t>
            </a:r>
            <a:r>
              <a:rPr lang="tr-TR" dirty="0" err="1"/>
              <a:t>condition</a:t>
            </a:r>
            <a:r>
              <a:rPr lang="tr-TR" dirty="0"/>
              <a:t> </a:t>
            </a:r>
            <a:r>
              <a:rPr lang="tr-TR" dirty="0" err="1"/>
              <a:t>that</a:t>
            </a:r>
            <a:r>
              <a:rPr lang="tr-TR" dirty="0"/>
              <a:t> </a:t>
            </a:r>
            <a:r>
              <a:rPr lang="tr-TR" dirty="0" err="1"/>
              <a:t>each</a:t>
            </a:r>
            <a:r>
              <a:rPr lang="tr-TR" dirty="0"/>
              <a:t> </a:t>
            </a:r>
            <a:r>
              <a:rPr lang="tr-TR" dirty="0" err="1"/>
              <a:t>row</a:t>
            </a:r>
            <a:r>
              <a:rPr lang="tr-TR" dirty="0"/>
              <a:t> </a:t>
            </a:r>
            <a:r>
              <a:rPr lang="tr-TR" dirty="0" err="1"/>
              <a:t>must</a:t>
            </a:r>
            <a:r>
              <a:rPr lang="tr-TR" dirty="0"/>
              <a:t> </a:t>
            </a:r>
            <a:r>
              <a:rPr lang="tr-TR" dirty="0" err="1"/>
              <a:t>satisfy</a:t>
            </a:r>
            <a:r>
              <a:rPr lang="tr-TR" dirty="0"/>
              <a:t>. </a:t>
            </a:r>
            <a:r>
              <a:rPr lang="tr-TR" dirty="0" err="1"/>
              <a:t>The</a:t>
            </a:r>
            <a:r>
              <a:rPr lang="tr-TR" dirty="0"/>
              <a:t> </a:t>
            </a:r>
            <a:r>
              <a:rPr lang="tr-TR" dirty="0" err="1"/>
              <a:t>condition</a:t>
            </a:r>
            <a:r>
              <a:rPr lang="tr-TR" dirty="0"/>
              <a:t> can </a:t>
            </a:r>
            <a:r>
              <a:rPr lang="tr-TR" dirty="0" err="1"/>
              <a:t>use</a:t>
            </a:r>
            <a:r>
              <a:rPr lang="tr-TR" dirty="0"/>
              <a:t> </a:t>
            </a:r>
            <a:r>
              <a:rPr lang="tr-TR" dirty="0" err="1"/>
              <a:t>the</a:t>
            </a:r>
            <a:r>
              <a:rPr lang="tr-TR" dirty="0"/>
              <a:t> </a:t>
            </a:r>
            <a:r>
              <a:rPr lang="tr-TR" dirty="0" err="1"/>
              <a:t>same</a:t>
            </a:r>
            <a:r>
              <a:rPr lang="tr-TR" dirty="0"/>
              <a:t> </a:t>
            </a:r>
            <a:r>
              <a:rPr lang="tr-TR" dirty="0" err="1"/>
              <a:t>constructs</a:t>
            </a:r>
            <a:r>
              <a:rPr lang="tr-TR" dirty="0"/>
              <a:t> as </a:t>
            </a:r>
            <a:r>
              <a:rPr lang="tr-TR" dirty="0" err="1"/>
              <a:t>query</a:t>
            </a:r>
            <a:r>
              <a:rPr lang="tr-TR" dirty="0"/>
              <a:t> </a:t>
            </a:r>
            <a:r>
              <a:rPr lang="tr-TR" dirty="0" err="1"/>
              <a:t>conditions</a:t>
            </a:r>
            <a:r>
              <a:rPr lang="tr-TR" dirty="0"/>
              <a:t>, </a:t>
            </a:r>
            <a:r>
              <a:rPr lang="tr-TR" dirty="0" err="1"/>
              <a:t>with</a:t>
            </a:r>
            <a:r>
              <a:rPr lang="tr-TR" dirty="0"/>
              <a:t> </a:t>
            </a:r>
            <a:r>
              <a:rPr lang="tr-TR" dirty="0" err="1"/>
              <a:t>the</a:t>
            </a:r>
            <a:r>
              <a:rPr lang="tr-TR" dirty="0"/>
              <a:t> </a:t>
            </a:r>
            <a:r>
              <a:rPr lang="tr-TR" dirty="0" err="1"/>
              <a:t>following</a:t>
            </a:r>
            <a:r>
              <a:rPr lang="tr-TR" dirty="0"/>
              <a:t> </a:t>
            </a:r>
            <a:r>
              <a:rPr lang="tr-TR" dirty="0" err="1"/>
              <a:t>exceptions</a:t>
            </a:r>
            <a:r>
              <a:rPr lang="tr-TR" dirty="0"/>
              <a:t>:</a:t>
            </a:r>
          </a:p>
          <a:p>
            <a:pPr lvl="2"/>
            <a:r>
              <a:rPr lang="tr-TR" dirty="0" err="1"/>
              <a:t>References</a:t>
            </a:r>
            <a:r>
              <a:rPr lang="tr-TR" dirty="0"/>
              <a:t> </a:t>
            </a:r>
            <a:r>
              <a:rPr lang="tr-TR" dirty="0" err="1"/>
              <a:t>to</a:t>
            </a:r>
            <a:r>
              <a:rPr lang="tr-TR" dirty="0"/>
              <a:t> </a:t>
            </a:r>
            <a:r>
              <a:rPr lang="tr-TR" dirty="0" err="1"/>
              <a:t>the</a:t>
            </a:r>
            <a:r>
              <a:rPr lang="tr-TR" dirty="0"/>
              <a:t> CURRVAL, NEXTVAL, LEVEL, </a:t>
            </a:r>
            <a:r>
              <a:rPr lang="tr-TR" dirty="0" err="1"/>
              <a:t>and</a:t>
            </a:r>
            <a:r>
              <a:rPr lang="tr-TR" dirty="0"/>
              <a:t> ROWNUM </a:t>
            </a:r>
            <a:r>
              <a:rPr lang="tr-TR" dirty="0" err="1"/>
              <a:t>pseudocolumns</a:t>
            </a:r>
            <a:endParaRPr lang="tr-TR" dirty="0"/>
          </a:p>
          <a:p>
            <a:pPr lvl="2"/>
            <a:r>
              <a:rPr lang="tr-TR" dirty="0" err="1"/>
              <a:t>Calls</a:t>
            </a:r>
            <a:r>
              <a:rPr lang="tr-TR" dirty="0"/>
              <a:t> </a:t>
            </a:r>
            <a:r>
              <a:rPr lang="tr-TR" dirty="0" err="1"/>
              <a:t>to</a:t>
            </a:r>
            <a:r>
              <a:rPr lang="tr-TR" dirty="0"/>
              <a:t> SYSDATE, UID, USER, </a:t>
            </a:r>
            <a:r>
              <a:rPr lang="tr-TR" dirty="0" err="1"/>
              <a:t>and</a:t>
            </a:r>
            <a:r>
              <a:rPr lang="tr-TR" dirty="0"/>
              <a:t> USERENV </a:t>
            </a:r>
            <a:r>
              <a:rPr lang="tr-TR" dirty="0" err="1"/>
              <a:t>functions</a:t>
            </a:r>
            <a:endParaRPr lang="tr-TR" dirty="0"/>
          </a:p>
          <a:p>
            <a:pPr lvl="2"/>
            <a:r>
              <a:rPr lang="tr-TR" dirty="0" err="1"/>
              <a:t>Queries</a:t>
            </a:r>
            <a:r>
              <a:rPr lang="tr-TR" dirty="0"/>
              <a:t> </a:t>
            </a:r>
            <a:r>
              <a:rPr lang="tr-TR" dirty="0" err="1"/>
              <a:t>that</a:t>
            </a:r>
            <a:r>
              <a:rPr lang="tr-TR" dirty="0"/>
              <a:t> </a:t>
            </a:r>
            <a:r>
              <a:rPr lang="tr-TR" dirty="0" err="1"/>
              <a:t>refer</a:t>
            </a:r>
            <a:r>
              <a:rPr lang="tr-TR" dirty="0"/>
              <a:t> </a:t>
            </a:r>
            <a:r>
              <a:rPr lang="tr-TR" dirty="0" err="1"/>
              <a:t>to</a:t>
            </a:r>
            <a:r>
              <a:rPr lang="tr-TR" dirty="0"/>
              <a:t> </a:t>
            </a:r>
            <a:r>
              <a:rPr lang="tr-TR" dirty="0" err="1"/>
              <a:t>other</a:t>
            </a:r>
            <a:r>
              <a:rPr lang="tr-TR" dirty="0"/>
              <a:t> </a:t>
            </a:r>
            <a:r>
              <a:rPr lang="tr-TR" dirty="0" err="1"/>
              <a:t>values</a:t>
            </a:r>
            <a:r>
              <a:rPr lang="tr-TR" dirty="0"/>
              <a:t> in </a:t>
            </a:r>
            <a:r>
              <a:rPr lang="tr-TR" dirty="0" err="1"/>
              <a:t>other</a:t>
            </a:r>
            <a:r>
              <a:rPr lang="tr-TR" dirty="0"/>
              <a:t> </a:t>
            </a:r>
            <a:r>
              <a:rPr lang="tr-TR" dirty="0" err="1"/>
              <a:t>rows</a:t>
            </a:r>
            <a:endParaRPr lang="tr-TR" dirty="0"/>
          </a:p>
          <a:p>
            <a:pPr lvl="1"/>
            <a:r>
              <a:rPr lang="tr-TR" dirty="0"/>
              <a:t>A </a:t>
            </a:r>
            <a:r>
              <a:rPr lang="tr-TR" dirty="0" err="1"/>
              <a:t>single</a:t>
            </a:r>
            <a:r>
              <a:rPr lang="tr-TR" dirty="0"/>
              <a:t> </a:t>
            </a:r>
            <a:r>
              <a:rPr lang="tr-TR" dirty="0" err="1"/>
              <a:t>column</a:t>
            </a:r>
            <a:r>
              <a:rPr lang="tr-TR" dirty="0"/>
              <a:t> can </a:t>
            </a:r>
            <a:r>
              <a:rPr lang="tr-TR" dirty="0" err="1"/>
              <a:t>have</a:t>
            </a:r>
            <a:r>
              <a:rPr lang="tr-TR" dirty="0"/>
              <a:t> </a:t>
            </a:r>
            <a:r>
              <a:rPr lang="tr-TR" dirty="0" err="1"/>
              <a:t>multiple</a:t>
            </a:r>
            <a:r>
              <a:rPr lang="tr-TR" dirty="0"/>
              <a:t> CHECK </a:t>
            </a:r>
            <a:r>
              <a:rPr lang="tr-TR" dirty="0" err="1"/>
              <a:t>constraints</a:t>
            </a:r>
            <a:r>
              <a:rPr lang="tr-TR" dirty="0"/>
              <a:t> </a:t>
            </a:r>
            <a:r>
              <a:rPr lang="tr-TR" dirty="0" err="1"/>
              <a:t>that</a:t>
            </a:r>
            <a:r>
              <a:rPr lang="tr-TR" dirty="0"/>
              <a:t> </a:t>
            </a:r>
            <a:r>
              <a:rPr lang="tr-TR" dirty="0" err="1"/>
              <a:t>reference</a:t>
            </a:r>
            <a:r>
              <a:rPr lang="tr-TR" dirty="0"/>
              <a:t> </a:t>
            </a:r>
            <a:r>
              <a:rPr lang="tr-TR" dirty="0" err="1"/>
              <a:t>the</a:t>
            </a:r>
            <a:r>
              <a:rPr lang="tr-TR" dirty="0"/>
              <a:t> </a:t>
            </a:r>
            <a:r>
              <a:rPr lang="tr-TR" dirty="0" err="1"/>
              <a:t>column</a:t>
            </a:r>
            <a:r>
              <a:rPr lang="tr-TR" dirty="0"/>
              <a:t> in </a:t>
            </a:r>
            <a:r>
              <a:rPr lang="tr-TR" dirty="0" err="1"/>
              <a:t>its</a:t>
            </a:r>
            <a:r>
              <a:rPr lang="tr-TR" dirty="0"/>
              <a:t> </a:t>
            </a:r>
            <a:r>
              <a:rPr lang="tr-TR" dirty="0" err="1"/>
              <a:t>definition</a:t>
            </a:r>
            <a:r>
              <a:rPr lang="tr-TR" dirty="0"/>
              <a:t>. </a:t>
            </a:r>
            <a:r>
              <a:rPr lang="tr-TR" dirty="0" err="1"/>
              <a:t>There</a:t>
            </a:r>
            <a:r>
              <a:rPr lang="tr-TR" dirty="0"/>
              <a:t> is </a:t>
            </a:r>
            <a:r>
              <a:rPr lang="tr-TR" dirty="0" err="1"/>
              <a:t>no</a:t>
            </a:r>
            <a:r>
              <a:rPr lang="tr-TR" dirty="0"/>
              <a:t> limit </a:t>
            </a:r>
            <a:r>
              <a:rPr lang="tr-TR" dirty="0" err="1"/>
              <a:t>to</a:t>
            </a:r>
            <a:r>
              <a:rPr lang="tr-TR" dirty="0"/>
              <a:t> </a:t>
            </a:r>
            <a:r>
              <a:rPr lang="tr-TR" dirty="0" err="1"/>
              <a:t>the</a:t>
            </a:r>
            <a:r>
              <a:rPr lang="tr-TR" dirty="0"/>
              <a:t> </a:t>
            </a:r>
            <a:r>
              <a:rPr lang="tr-TR" dirty="0" err="1"/>
              <a:t>number</a:t>
            </a:r>
            <a:r>
              <a:rPr lang="tr-TR" dirty="0"/>
              <a:t> of CHECK </a:t>
            </a:r>
            <a:r>
              <a:rPr lang="tr-TR" dirty="0" err="1"/>
              <a:t>constraints</a:t>
            </a:r>
            <a:r>
              <a:rPr lang="tr-TR" dirty="0"/>
              <a:t> </a:t>
            </a:r>
            <a:r>
              <a:rPr lang="tr-TR" dirty="0" err="1"/>
              <a:t>that</a:t>
            </a:r>
            <a:r>
              <a:rPr lang="tr-TR" dirty="0"/>
              <a:t> </a:t>
            </a:r>
            <a:r>
              <a:rPr lang="tr-TR" dirty="0" err="1"/>
              <a:t>you</a:t>
            </a:r>
            <a:r>
              <a:rPr lang="tr-TR" dirty="0"/>
              <a:t> can define on a </a:t>
            </a:r>
            <a:r>
              <a:rPr lang="tr-TR" dirty="0" err="1"/>
              <a:t>column</a:t>
            </a:r>
            <a:r>
              <a:rPr lang="tr-TR" dirty="0"/>
              <a:t>.</a:t>
            </a:r>
          </a:p>
          <a:p>
            <a:pPr lvl="1"/>
            <a:r>
              <a:rPr lang="tr-TR" dirty="0"/>
              <a:t>CHECK </a:t>
            </a:r>
            <a:r>
              <a:rPr lang="tr-TR" dirty="0" err="1"/>
              <a:t>constraints</a:t>
            </a:r>
            <a:r>
              <a:rPr lang="tr-TR" dirty="0"/>
              <a:t> can be </a:t>
            </a:r>
            <a:r>
              <a:rPr lang="tr-TR" dirty="0" err="1"/>
              <a:t>defined</a:t>
            </a:r>
            <a:r>
              <a:rPr lang="tr-TR" dirty="0"/>
              <a:t> at </a:t>
            </a:r>
            <a:r>
              <a:rPr lang="tr-TR" dirty="0" err="1"/>
              <a:t>the</a:t>
            </a:r>
            <a:r>
              <a:rPr lang="tr-TR" dirty="0"/>
              <a:t> </a:t>
            </a:r>
            <a:r>
              <a:rPr lang="tr-TR" dirty="0" err="1"/>
              <a:t>column</a:t>
            </a:r>
            <a:r>
              <a:rPr lang="tr-TR" dirty="0"/>
              <a:t> </a:t>
            </a:r>
            <a:r>
              <a:rPr lang="tr-TR" dirty="0" err="1"/>
              <a:t>level</a:t>
            </a:r>
            <a:r>
              <a:rPr lang="tr-TR" dirty="0"/>
              <a:t> </a:t>
            </a:r>
            <a:r>
              <a:rPr lang="tr-TR" dirty="0" err="1"/>
              <a:t>or</a:t>
            </a:r>
            <a:r>
              <a:rPr lang="tr-TR" dirty="0"/>
              <a:t> </a:t>
            </a:r>
            <a:r>
              <a:rPr lang="tr-TR" dirty="0" err="1"/>
              <a:t>table</a:t>
            </a:r>
            <a:r>
              <a:rPr lang="tr-TR" dirty="0"/>
              <a:t> </a:t>
            </a:r>
            <a:r>
              <a:rPr lang="tr-TR" dirty="0" err="1"/>
              <a:t>level</a:t>
            </a:r>
            <a:r>
              <a:rPr lang="tr-TR" dirty="0"/>
              <a:t>. </a:t>
            </a:r>
          </a:p>
          <a:p>
            <a:endParaRPr lang="tr-TR" dirty="0">
              <a:solidFill>
                <a:schemeClr val="accent2"/>
              </a:solidFill>
            </a:endParaRPr>
          </a:p>
          <a:p>
            <a:endParaRPr lang="tr-TR" dirty="0">
              <a:solidFill>
                <a:schemeClr val="accent2"/>
              </a:solidFill>
            </a:endParaRPr>
          </a:p>
          <a:p>
            <a:endParaRPr lang="tr-TR" dirty="0">
              <a:solidFill>
                <a:schemeClr val="accent2"/>
              </a:solidFill>
            </a:endParaRPr>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err="1">
                <a:solidFill>
                  <a:schemeClr val="accent2"/>
                </a:solidFill>
              </a:rPr>
              <a:t>You</a:t>
            </a:r>
            <a:r>
              <a:rPr lang="tr-TR" dirty="0">
                <a:solidFill>
                  <a:schemeClr val="accent2"/>
                </a:solidFill>
              </a:rPr>
              <a:t> can </a:t>
            </a:r>
            <a:r>
              <a:rPr lang="tr-TR" dirty="0" err="1">
                <a:solidFill>
                  <a:schemeClr val="accent2"/>
                </a:solidFill>
              </a:rPr>
              <a:t>defer</a:t>
            </a:r>
            <a:r>
              <a:rPr lang="tr-TR" dirty="0">
                <a:solidFill>
                  <a:schemeClr val="accent2"/>
                </a:solidFill>
              </a:rPr>
              <a:t> </a:t>
            </a:r>
            <a:r>
              <a:rPr lang="tr-TR" dirty="0" err="1">
                <a:solidFill>
                  <a:schemeClr val="accent2"/>
                </a:solidFill>
              </a:rPr>
              <a:t>checking</a:t>
            </a:r>
            <a:r>
              <a:rPr lang="tr-TR" dirty="0">
                <a:solidFill>
                  <a:schemeClr val="accent2"/>
                </a:solidFill>
              </a:rPr>
              <a:t> </a:t>
            </a:r>
            <a:r>
              <a:rPr lang="tr-TR" dirty="0" err="1">
                <a:solidFill>
                  <a:schemeClr val="accent2"/>
                </a:solidFill>
              </a:rPr>
              <a:t>constraints</a:t>
            </a:r>
            <a:r>
              <a:rPr lang="tr-TR" dirty="0">
                <a:solidFill>
                  <a:schemeClr val="accent2"/>
                </a:solidFill>
              </a:rPr>
              <a:t> </a:t>
            </a:r>
            <a:r>
              <a:rPr lang="tr-TR" dirty="0" err="1">
                <a:solidFill>
                  <a:schemeClr val="accent2"/>
                </a:solidFill>
              </a:rPr>
              <a:t>for</a:t>
            </a:r>
            <a:r>
              <a:rPr lang="tr-TR" dirty="0">
                <a:solidFill>
                  <a:schemeClr val="accent2"/>
                </a:solidFill>
              </a:rPr>
              <a:t> </a:t>
            </a:r>
            <a:r>
              <a:rPr lang="tr-TR" dirty="0" err="1">
                <a:solidFill>
                  <a:schemeClr val="accent2"/>
                </a:solidFill>
              </a:rPr>
              <a:t>validity</a:t>
            </a:r>
            <a:r>
              <a:rPr lang="tr-TR" dirty="0">
                <a:solidFill>
                  <a:schemeClr val="accent2"/>
                </a:solidFill>
              </a:rPr>
              <a:t> </a:t>
            </a:r>
            <a:r>
              <a:rPr lang="tr-TR" dirty="0" err="1">
                <a:solidFill>
                  <a:schemeClr val="accent2"/>
                </a:solidFill>
              </a:rPr>
              <a:t>until</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end</a:t>
            </a:r>
            <a:r>
              <a:rPr lang="tr-TR" dirty="0">
                <a:solidFill>
                  <a:schemeClr val="accent2"/>
                </a:solidFill>
              </a:rPr>
              <a:t> of </a:t>
            </a:r>
            <a:r>
              <a:rPr lang="tr-TR" dirty="0" err="1">
                <a:solidFill>
                  <a:schemeClr val="accent2"/>
                </a:solidFill>
              </a:rPr>
              <a:t>the</a:t>
            </a:r>
            <a:r>
              <a:rPr lang="tr-TR" dirty="0">
                <a:solidFill>
                  <a:schemeClr val="accent2"/>
                </a:solidFill>
              </a:rPr>
              <a:t> </a:t>
            </a:r>
            <a:r>
              <a:rPr lang="tr-TR" dirty="0" err="1">
                <a:solidFill>
                  <a:schemeClr val="accent2"/>
                </a:solidFill>
              </a:rPr>
              <a:t>transaction</a:t>
            </a:r>
            <a:r>
              <a:rPr lang="tr-TR" dirty="0">
                <a:solidFill>
                  <a:schemeClr val="accent2"/>
                </a:solidFill>
              </a:rPr>
              <a:t>. </a:t>
            </a:r>
          </a:p>
          <a:p>
            <a:pPr lvl="2"/>
            <a:r>
              <a:rPr lang="tr-TR" dirty="0">
                <a:solidFill>
                  <a:schemeClr val="accent2"/>
                </a:solidFill>
              </a:rPr>
              <a:t>A </a:t>
            </a:r>
            <a:r>
              <a:rPr lang="tr-TR" dirty="0" err="1">
                <a:solidFill>
                  <a:schemeClr val="accent2"/>
                </a:solidFill>
              </a:rPr>
              <a:t>constraint</a:t>
            </a:r>
            <a:r>
              <a:rPr lang="tr-TR" dirty="0">
                <a:solidFill>
                  <a:schemeClr val="accent2"/>
                </a:solidFill>
              </a:rPr>
              <a:t> is </a:t>
            </a:r>
            <a:r>
              <a:rPr lang="tr-TR" i="1" dirty="0" err="1">
                <a:solidFill>
                  <a:schemeClr val="accent2"/>
                </a:solidFill>
              </a:rPr>
              <a:t>deferred</a:t>
            </a:r>
            <a:r>
              <a:rPr lang="tr-TR" dirty="0">
                <a:solidFill>
                  <a:schemeClr val="accent2"/>
                </a:solidFill>
              </a:rPr>
              <a:t> </a:t>
            </a:r>
            <a:r>
              <a:rPr lang="tr-TR" dirty="0" err="1">
                <a:solidFill>
                  <a:schemeClr val="accent2"/>
                </a:solidFill>
              </a:rPr>
              <a:t>if</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system</a:t>
            </a:r>
            <a:r>
              <a:rPr lang="tr-TR" dirty="0">
                <a:solidFill>
                  <a:schemeClr val="accent2"/>
                </a:solidFill>
              </a:rPr>
              <a:t> </a:t>
            </a:r>
            <a:r>
              <a:rPr lang="tr-TR" dirty="0" err="1">
                <a:solidFill>
                  <a:schemeClr val="accent2"/>
                </a:solidFill>
              </a:rPr>
              <a:t>checks</a:t>
            </a:r>
            <a:r>
              <a:rPr lang="tr-TR" dirty="0">
                <a:solidFill>
                  <a:schemeClr val="accent2"/>
                </a:solidFill>
              </a:rPr>
              <a:t> </a:t>
            </a:r>
            <a:r>
              <a:rPr lang="tr-TR" dirty="0" err="1">
                <a:solidFill>
                  <a:schemeClr val="accent2"/>
                </a:solidFill>
              </a:rPr>
              <a:t>that</a:t>
            </a:r>
            <a:r>
              <a:rPr lang="tr-TR" dirty="0">
                <a:solidFill>
                  <a:schemeClr val="accent2"/>
                </a:solidFill>
              </a:rPr>
              <a:t> it is </a:t>
            </a:r>
            <a:r>
              <a:rPr lang="tr-TR" dirty="0" err="1">
                <a:solidFill>
                  <a:schemeClr val="accent2"/>
                </a:solidFill>
              </a:rPr>
              <a:t>satisfied</a:t>
            </a:r>
            <a:r>
              <a:rPr lang="tr-TR" dirty="0">
                <a:solidFill>
                  <a:schemeClr val="accent2"/>
                </a:solidFill>
              </a:rPr>
              <a:t> </a:t>
            </a:r>
            <a:r>
              <a:rPr lang="tr-TR" dirty="0" err="1">
                <a:solidFill>
                  <a:schemeClr val="accent2"/>
                </a:solidFill>
              </a:rPr>
              <a:t>only</a:t>
            </a:r>
            <a:r>
              <a:rPr lang="tr-TR" dirty="0">
                <a:solidFill>
                  <a:schemeClr val="accent2"/>
                </a:solidFill>
              </a:rPr>
              <a:t> on </a:t>
            </a:r>
            <a:r>
              <a:rPr lang="tr-TR" dirty="0" err="1">
                <a:solidFill>
                  <a:schemeClr val="accent2"/>
                </a:solidFill>
              </a:rPr>
              <a:t>commit</a:t>
            </a:r>
            <a:r>
              <a:rPr lang="tr-TR" dirty="0">
                <a:solidFill>
                  <a:schemeClr val="accent2"/>
                </a:solidFill>
              </a:rPr>
              <a:t>. </a:t>
            </a:r>
            <a:r>
              <a:rPr lang="tr-TR" dirty="0" err="1">
                <a:solidFill>
                  <a:schemeClr val="accent2"/>
                </a:solidFill>
              </a:rPr>
              <a:t>If</a:t>
            </a:r>
            <a:r>
              <a:rPr lang="tr-TR" dirty="0">
                <a:solidFill>
                  <a:schemeClr val="accent2"/>
                </a:solidFill>
              </a:rPr>
              <a:t> a </a:t>
            </a:r>
            <a:r>
              <a:rPr lang="tr-TR" dirty="0" err="1">
                <a:solidFill>
                  <a:schemeClr val="accent2"/>
                </a:solidFill>
              </a:rPr>
              <a:t>deferred</a:t>
            </a:r>
            <a:r>
              <a:rPr lang="tr-TR" dirty="0">
                <a:solidFill>
                  <a:schemeClr val="accent2"/>
                </a:solidFill>
              </a:rPr>
              <a:t> </a:t>
            </a:r>
            <a:r>
              <a:rPr lang="tr-TR" dirty="0" err="1">
                <a:solidFill>
                  <a:schemeClr val="accent2"/>
                </a:solidFill>
              </a:rPr>
              <a:t>constraint</a:t>
            </a:r>
            <a:r>
              <a:rPr lang="tr-TR" dirty="0">
                <a:solidFill>
                  <a:schemeClr val="accent2"/>
                </a:solidFill>
              </a:rPr>
              <a:t> is </a:t>
            </a:r>
            <a:r>
              <a:rPr lang="tr-TR" dirty="0" err="1">
                <a:solidFill>
                  <a:schemeClr val="accent2"/>
                </a:solidFill>
              </a:rPr>
              <a:t>violated</a:t>
            </a:r>
            <a:r>
              <a:rPr lang="tr-TR" dirty="0">
                <a:solidFill>
                  <a:schemeClr val="accent2"/>
                </a:solidFill>
              </a:rPr>
              <a:t>, </a:t>
            </a:r>
            <a:r>
              <a:rPr lang="tr-TR" dirty="0" err="1">
                <a:solidFill>
                  <a:schemeClr val="accent2"/>
                </a:solidFill>
              </a:rPr>
              <a:t>then</a:t>
            </a:r>
            <a:r>
              <a:rPr lang="tr-TR" dirty="0">
                <a:solidFill>
                  <a:schemeClr val="accent2"/>
                </a:solidFill>
              </a:rPr>
              <a:t> </a:t>
            </a:r>
            <a:r>
              <a:rPr lang="tr-TR" dirty="0" err="1">
                <a:solidFill>
                  <a:schemeClr val="accent2"/>
                </a:solidFill>
              </a:rPr>
              <a:t>commit</a:t>
            </a:r>
            <a:r>
              <a:rPr lang="tr-TR" dirty="0">
                <a:solidFill>
                  <a:schemeClr val="accent2"/>
                </a:solidFill>
              </a:rPr>
              <a:t> </a:t>
            </a:r>
            <a:r>
              <a:rPr lang="tr-TR" dirty="0" err="1">
                <a:solidFill>
                  <a:schemeClr val="accent2"/>
                </a:solidFill>
              </a:rPr>
              <a:t>causes</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transaction</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roll</a:t>
            </a:r>
            <a:r>
              <a:rPr lang="tr-TR" dirty="0">
                <a:solidFill>
                  <a:schemeClr val="accent2"/>
                </a:solidFill>
              </a:rPr>
              <a:t> </a:t>
            </a:r>
            <a:r>
              <a:rPr lang="tr-TR" dirty="0" err="1">
                <a:solidFill>
                  <a:schemeClr val="accent2"/>
                </a:solidFill>
              </a:rPr>
              <a:t>back</a:t>
            </a:r>
            <a:r>
              <a:rPr lang="tr-TR" dirty="0">
                <a:solidFill>
                  <a:schemeClr val="accent2"/>
                </a:solidFill>
              </a:rPr>
              <a:t>.</a:t>
            </a:r>
          </a:p>
          <a:p>
            <a:pPr lvl="2"/>
            <a:r>
              <a:rPr lang="tr-TR" dirty="0">
                <a:solidFill>
                  <a:schemeClr val="accent2"/>
                </a:solidFill>
              </a:rPr>
              <a:t>A </a:t>
            </a:r>
            <a:r>
              <a:rPr lang="tr-TR" dirty="0" err="1">
                <a:solidFill>
                  <a:schemeClr val="accent2"/>
                </a:solidFill>
              </a:rPr>
              <a:t>constraint</a:t>
            </a:r>
            <a:r>
              <a:rPr lang="tr-TR" dirty="0">
                <a:solidFill>
                  <a:schemeClr val="accent2"/>
                </a:solidFill>
              </a:rPr>
              <a:t> is </a:t>
            </a:r>
            <a:r>
              <a:rPr lang="tr-TR" i="1" dirty="0" err="1">
                <a:solidFill>
                  <a:schemeClr val="accent2"/>
                </a:solidFill>
              </a:rPr>
              <a:t>immediate</a:t>
            </a:r>
            <a:r>
              <a:rPr lang="tr-TR" i="1" dirty="0">
                <a:solidFill>
                  <a:schemeClr val="accent2"/>
                </a:solidFill>
              </a:rPr>
              <a:t> </a:t>
            </a:r>
            <a:r>
              <a:rPr lang="tr-TR" dirty="0" err="1">
                <a:solidFill>
                  <a:schemeClr val="accent2"/>
                </a:solidFill>
              </a:rPr>
              <a:t>if</a:t>
            </a:r>
            <a:r>
              <a:rPr lang="tr-TR" dirty="0">
                <a:solidFill>
                  <a:schemeClr val="accent2"/>
                </a:solidFill>
              </a:rPr>
              <a:t> it is </a:t>
            </a:r>
            <a:r>
              <a:rPr lang="tr-TR" dirty="0" err="1">
                <a:solidFill>
                  <a:schemeClr val="accent2"/>
                </a:solidFill>
              </a:rPr>
              <a:t>checked</a:t>
            </a:r>
            <a:r>
              <a:rPr lang="tr-TR" dirty="0">
                <a:solidFill>
                  <a:schemeClr val="accent2"/>
                </a:solidFill>
              </a:rPr>
              <a:t> at </a:t>
            </a:r>
            <a:r>
              <a:rPr lang="tr-TR" dirty="0" err="1">
                <a:solidFill>
                  <a:schemeClr val="accent2"/>
                </a:solidFill>
              </a:rPr>
              <a:t>the</a:t>
            </a:r>
            <a:r>
              <a:rPr lang="tr-TR" dirty="0">
                <a:solidFill>
                  <a:schemeClr val="accent2"/>
                </a:solidFill>
              </a:rPr>
              <a:t> </a:t>
            </a:r>
            <a:r>
              <a:rPr lang="tr-TR" dirty="0" err="1">
                <a:solidFill>
                  <a:schemeClr val="accent2"/>
                </a:solidFill>
              </a:rPr>
              <a:t>end</a:t>
            </a:r>
            <a:r>
              <a:rPr lang="tr-TR" dirty="0">
                <a:solidFill>
                  <a:schemeClr val="accent2"/>
                </a:solidFill>
              </a:rPr>
              <a:t> of </a:t>
            </a:r>
            <a:r>
              <a:rPr lang="tr-TR" dirty="0" err="1">
                <a:solidFill>
                  <a:schemeClr val="accent2"/>
                </a:solidFill>
              </a:rPr>
              <a:t>each</a:t>
            </a:r>
            <a:r>
              <a:rPr lang="tr-TR" dirty="0">
                <a:solidFill>
                  <a:schemeClr val="accent2"/>
                </a:solidFill>
              </a:rPr>
              <a:t> </a:t>
            </a:r>
            <a:r>
              <a:rPr lang="tr-TR" dirty="0" err="1">
                <a:solidFill>
                  <a:schemeClr val="accent2"/>
                </a:solidFill>
              </a:rPr>
              <a:t>statement</a:t>
            </a:r>
            <a:r>
              <a:rPr lang="tr-TR" dirty="0">
                <a:solidFill>
                  <a:schemeClr val="accent2"/>
                </a:solidFill>
              </a:rPr>
              <a:t>. </a:t>
            </a:r>
            <a:r>
              <a:rPr lang="tr-TR" dirty="0" err="1">
                <a:solidFill>
                  <a:schemeClr val="accent2"/>
                </a:solidFill>
              </a:rPr>
              <a:t>If</a:t>
            </a:r>
            <a:r>
              <a:rPr lang="tr-TR" dirty="0">
                <a:solidFill>
                  <a:schemeClr val="accent2"/>
                </a:solidFill>
              </a:rPr>
              <a:t> it is </a:t>
            </a:r>
            <a:r>
              <a:rPr lang="tr-TR" dirty="0" err="1">
                <a:solidFill>
                  <a:schemeClr val="accent2"/>
                </a:solidFill>
              </a:rPr>
              <a:t>violated</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statement</a:t>
            </a:r>
            <a:r>
              <a:rPr lang="tr-TR" dirty="0">
                <a:solidFill>
                  <a:schemeClr val="accent2"/>
                </a:solidFill>
              </a:rPr>
              <a:t> is </a:t>
            </a:r>
            <a:r>
              <a:rPr lang="tr-TR" dirty="0" err="1">
                <a:solidFill>
                  <a:schemeClr val="accent2"/>
                </a:solidFill>
              </a:rPr>
              <a:t>rolled</a:t>
            </a:r>
            <a:r>
              <a:rPr lang="tr-TR" dirty="0">
                <a:solidFill>
                  <a:schemeClr val="accent2"/>
                </a:solidFill>
              </a:rPr>
              <a:t> </a:t>
            </a:r>
            <a:r>
              <a:rPr lang="tr-TR" dirty="0" err="1">
                <a:solidFill>
                  <a:schemeClr val="accent2"/>
                </a:solidFill>
              </a:rPr>
              <a:t>back</a:t>
            </a:r>
            <a:r>
              <a:rPr lang="tr-TR" dirty="0">
                <a:solidFill>
                  <a:schemeClr val="accent2"/>
                </a:solidFill>
              </a:rPr>
              <a:t> </a:t>
            </a:r>
            <a:r>
              <a:rPr lang="tr-TR" dirty="0" err="1">
                <a:solidFill>
                  <a:schemeClr val="accent2"/>
                </a:solidFill>
              </a:rPr>
              <a:t>immediately</a:t>
            </a:r>
            <a:r>
              <a:rPr lang="tr-TR" dirty="0">
                <a:solidFill>
                  <a:schemeClr val="accent2"/>
                </a:solidFill>
              </a:rPr>
              <a:t>. </a:t>
            </a:r>
          </a:p>
        </p:txBody>
      </p:sp>
      <p:sp>
        <p:nvSpPr>
          <p:cNvPr id="330758" name="Rectangle 5"/>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174211790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p:spPr>
        <p:txBody>
          <a:bodyPr/>
          <a:lstStyle/>
          <a:p>
            <a:fld id="{C1BDA569-0791-4157-9AD8-F76B25BACFDB}" type="slidenum">
              <a:rPr lang="tr-TR">
                <a:solidFill>
                  <a:prstClr val="black"/>
                </a:solidFill>
              </a:rPr>
              <a:pPr/>
              <a:t>169</a:t>
            </a:fld>
            <a:endParaRPr lang="tr-TR">
              <a:solidFill>
                <a:prstClr val="black"/>
              </a:solidFill>
            </a:endParaRPr>
          </a:p>
        </p:txBody>
      </p:sp>
      <p:sp>
        <p:nvSpPr>
          <p:cNvPr id="333826" name="Rectangle 2"/>
          <p:cNvSpPr>
            <a:spLocks noChangeArrowheads="1"/>
          </p:cNvSpPr>
          <p:nvPr/>
        </p:nvSpPr>
        <p:spPr bwMode="auto">
          <a:xfrm>
            <a:off x="5177368" y="1"/>
            <a:ext cx="3966633" cy="346472"/>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3827" name="Rectangle 3"/>
          <p:cNvSpPr>
            <a:spLocks noChangeArrowheads="1"/>
          </p:cNvSpPr>
          <p:nvPr/>
        </p:nvSpPr>
        <p:spPr bwMode="auto">
          <a:xfrm>
            <a:off x="-2117" y="1"/>
            <a:ext cx="3960284" cy="346472"/>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1781" name="Rectangle 4"/>
          <p:cNvSpPr>
            <a:spLocks noGrp="1" noChangeArrowheads="1"/>
          </p:cNvSpPr>
          <p:nvPr>
            <p:ph type="body" idx="1"/>
          </p:nvPr>
        </p:nvSpPr>
        <p:spPr>
          <a:xfrm>
            <a:off x="550334" y="3580210"/>
            <a:ext cx="8039100" cy="2817019"/>
          </a:xfrm>
          <a:noFill/>
          <a:ln/>
        </p:spPr>
        <p:txBody>
          <a:bodyPr lIns="90796" tIns="44601" rIns="90796" bIns="44601"/>
          <a:lstStyle/>
          <a:p>
            <a:r>
              <a:rPr lang="tr-TR" dirty="0" err="1"/>
              <a:t>Adding</a:t>
            </a:r>
            <a:r>
              <a:rPr lang="tr-TR" dirty="0"/>
              <a:t> a </a:t>
            </a:r>
            <a:r>
              <a:rPr lang="tr-TR" dirty="0" err="1"/>
              <a:t>Constraint</a:t>
            </a:r>
            <a:endParaRPr lang="tr-TR" dirty="0"/>
          </a:p>
          <a:p>
            <a:pPr lvl="1"/>
            <a:r>
              <a:rPr lang="tr-TR" dirty="0" err="1"/>
              <a:t>You</a:t>
            </a:r>
            <a:r>
              <a:rPr lang="tr-TR" dirty="0"/>
              <a:t> can </a:t>
            </a:r>
            <a:r>
              <a:rPr lang="tr-TR" dirty="0" err="1"/>
              <a:t>add</a:t>
            </a:r>
            <a:r>
              <a:rPr lang="tr-TR" dirty="0"/>
              <a:t> a </a:t>
            </a:r>
            <a:r>
              <a:rPr lang="tr-TR" dirty="0" err="1"/>
              <a:t>constraint</a:t>
            </a:r>
            <a:r>
              <a:rPr lang="tr-TR" dirty="0"/>
              <a:t> </a:t>
            </a:r>
            <a:r>
              <a:rPr lang="tr-TR" dirty="0" err="1"/>
              <a:t>for</a:t>
            </a:r>
            <a:r>
              <a:rPr lang="tr-TR" dirty="0"/>
              <a:t> </a:t>
            </a:r>
            <a:r>
              <a:rPr lang="tr-TR" dirty="0" err="1"/>
              <a:t>existing</a:t>
            </a:r>
            <a:r>
              <a:rPr lang="tr-TR" dirty="0"/>
              <a:t> </a:t>
            </a:r>
            <a:r>
              <a:rPr lang="tr-TR" dirty="0" err="1"/>
              <a:t>tables</a:t>
            </a:r>
            <a:r>
              <a:rPr lang="tr-TR" dirty="0"/>
              <a:t> </a:t>
            </a:r>
            <a:r>
              <a:rPr lang="tr-TR" dirty="0" err="1"/>
              <a:t>by</a:t>
            </a:r>
            <a:r>
              <a:rPr lang="tr-TR" dirty="0"/>
              <a:t> </a:t>
            </a:r>
            <a:r>
              <a:rPr lang="tr-TR" dirty="0" err="1"/>
              <a:t>using</a:t>
            </a:r>
            <a:r>
              <a:rPr lang="tr-TR" dirty="0"/>
              <a:t> </a:t>
            </a:r>
            <a:r>
              <a:rPr lang="tr-TR" dirty="0" err="1"/>
              <a:t>the</a:t>
            </a:r>
            <a:r>
              <a:rPr lang="tr-TR" dirty="0"/>
              <a:t> ALTER TABLE </a:t>
            </a:r>
            <a:r>
              <a:rPr lang="tr-TR" dirty="0" err="1"/>
              <a:t>statement</a:t>
            </a:r>
            <a:r>
              <a:rPr lang="tr-TR" dirty="0"/>
              <a:t> </a:t>
            </a:r>
            <a:r>
              <a:rPr lang="tr-TR" dirty="0" err="1"/>
              <a:t>with</a:t>
            </a:r>
            <a:r>
              <a:rPr lang="tr-TR" dirty="0"/>
              <a:t> </a:t>
            </a:r>
            <a:r>
              <a:rPr lang="tr-TR" dirty="0" err="1"/>
              <a:t>the</a:t>
            </a:r>
            <a:r>
              <a:rPr lang="tr-TR" dirty="0"/>
              <a:t> </a:t>
            </a:r>
            <a:r>
              <a:rPr lang="tr-TR" dirty="0">
                <a:solidFill>
                  <a:srgbClr val="FC0128"/>
                </a:solidFill>
              </a:rPr>
              <a:t>ADD </a:t>
            </a:r>
            <a:r>
              <a:rPr lang="tr-TR" dirty="0" err="1">
                <a:solidFill>
                  <a:srgbClr val="FC0128"/>
                </a:solidFill>
              </a:rPr>
              <a:t>clause</a:t>
            </a:r>
            <a:r>
              <a:rPr lang="tr-TR" dirty="0">
                <a:solidFill>
                  <a:srgbClr val="FC0128"/>
                </a:solidFill>
              </a:rPr>
              <a:t>.</a:t>
            </a:r>
          </a:p>
          <a:p>
            <a:pPr lvl="1"/>
            <a:r>
              <a:rPr lang="tr-TR" dirty="0" err="1"/>
              <a:t>In</a:t>
            </a:r>
            <a:r>
              <a:rPr lang="tr-TR" dirty="0"/>
              <a:t> </a:t>
            </a:r>
            <a:r>
              <a:rPr lang="tr-TR" dirty="0" err="1"/>
              <a:t>the</a:t>
            </a:r>
            <a:r>
              <a:rPr lang="tr-TR" dirty="0"/>
              <a:t> </a:t>
            </a:r>
            <a:r>
              <a:rPr lang="tr-TR" dirty="0" err="1"/>
              <a:t>syntax</a:t>
            </a:r>
            <a:r>
              <a:rPr lang="tr-TR" dirty="0"/>
              <a:t>:</a:t>
            </a:r>
          </a:p>
          <a:p>
            <a:pPr lvl="1"/>
            <a:r>
              <a:rPr lang="tr-TR" i="1" dirty="0"/>
              <a:t>	</a:t>
            </a:r>
            <a:r>
              <a:rPr lang="tr-TR" i="1" dirty="0" err="1"/>
              <a:t>table</a:t>
            </a:r>
            <a:r>
              <a:rPr lang="tr-TR" dirty="0"/>
              <a:t>			is </a:t>
            </a:r>
            <a:r>
              <a:rPr lang="tr-TR" dirty="0" err="1"/>
              <a:t>the</a:t>
            </a:r>
            <a:r>
              <a:rPr lang="tr-TR" dirty="0"/>
              <a:t> name of </a:t>
            </a:r>
            <a:r>
              <a:rPr lang="tr-TR" dirty="0" err="1"/>
              <a:t>the</a:t>
            </a:r>
            <a:r>
              <a:rPr lang="tr-TR" dirty="0"/>
              <a:t> </a:t>
            </a:r>
            <a:r>
              <a:rPr lang="tr-TR" dirty="0" err="1"/>
              <a:t>table</a:t>
            </a:r>
            <a:endParaRPr lang="tr-TR" dirty="0"/>
          </a:p>
          <a:p>
            <a:pPr lvl="1"/>
            <a:r>
              <a:rPr lang="tr-TR" i="1" dirty="0"/>
              <a:t>	</a:t>
            </a:r>
            <a:r>
              <a:rPr lang="tr-TR" i="1" dirty="0" err="1"/>
              <a:t>constraint</a:t>
            </a:r>
            <a:r>
              <a:rPr lang="tr-TR" dirty="0"/>
              <a:t>		is </a:t>
            </a:r>
            <a:r>
              <a:rPr lang="tr-TR" dirty="0" err="1"/>
              <a:t>the</a:t>
            </a:r>
            <a:r>
              <a:rPr lang="tr-TR" dirty="0"/>
              <a:t> name of </a:t>
            </a:r>
            <a:r>
              <a:rPr lang="tr-TR" dirty="0" err="1"/>
              <a:t>the</a:t>
            </a:r>
            <a:r>
              <a:rPr lang="tr-TR" dirty="0"/>
              <a:t> </a:t>
            </a:r>
            <a:r>
              <a:rPr lang="tr-TR" dirty="0" err="1"/>
              <a:t>constraint</a:t>
            </a:r>
            <a:endParaRPr lang="tr-TR" dirty="0"/>
          </a:p>
          <a:p>
            <a:pPr lvl="1"/>
            <a:r>
              <a:rPr lang="tr-TR" dirty="0"/>
              <a:t>	</a:t>
            </a:r>
            <a:r>
              <a:rPr lang="tr-TR" i="1" dirty="0" err="1"/>
              <a:t>type</a:t>
            </a:r>
            <a:r>
              <a:rPr lang="tr-TR" dirty="0"/>
              <a:t>			is </a:t>
            </a:r>
            <a:r>
              <a:rPr lang="tr-TR" dirty="0" err="1"/>
              <a:t>the</a:t>
            </a:r>
            <a:r>
              <a:rPr lang="tr-TR" dirty="0"/>
              <a:t> </a:t>
            </a:r>
            <a:r>
              <a:rPr lang="tr-TR" dirty="0" err="1"/>
              <a:t>constraint</a:t>
            </a:r>
            <a:r>
              <a:rPr lang="tr-TR" dirty="0"/>
              <a:t> </a:t>
            </a:r>
            <a:r>
              <a:rPr lang="tr-TR" dirty="0" err="1"/>
              <a:t>type</a:t>
            </a:r>
            <a:endParaRPr lang="tr-TR" dirty="0"/>
          </a:p>
          <a:p>
            <a:pPr lvl="1"/>
            <a:r>
              <a:rPr lang="tr-TR" dirty="0"/>
              <a:t>	</a:t>
            </a:r>
            <a:r>
              <a:rPr lang="tr-TR" i="1" dirty="0" err="1"/>
              <a:t>column</a:t>
            </a:r>
            <a:r>
              <a:rPr lang="tr-TR" i="1" dirty="0"/>
              <a:t>		</a:t>
            </a:r>
            <a:r>
              <a:rPr lang="tr-TR" dirty="0"/>
              <a:t>is </a:t>
            </a:r>
            <a:r>
              <a:rPr lang="tr-TR" dirty="0" err="1"/>
              <a:t>the</a:t>
            </a:r>
            <a:r>
              <a:rPr lang="tr-TR" dirty="0"/>
              <a:t> name of </a:t>
            </a:r>
            <a:r>
              <a:rPr lang="tr-TR" dirty="0" err="1"/>
              <a:t>the</a:t>
            </a:r>
            <a:r>
              <a:rPr lang="tr-TR" dirty="0"/>
              <a:t> </a:t>
            </a:r>
            <a:r>
              <a:rPr lang="tr-TR" dirty="0" err="1"/>
              <a:t>column</a:t>
            </a:r>
            <a:r>
              <a:rPr lang="tr-TR" dirty="0"/>
              <a:t> </a:t>
            </a:r>
            <a:r>
              <a:rPr lang="tr-TR" dirty="0" err="1"/>
              <a:t>affected</a:t>
            </a:r>
            <a:r>
              <a:rPr lang="tr-TR" dirty="0"/>
              <a:t> </a:t>
            </a:r>
            <a:r>
              <a:rPr lang="tr-TR" dirty="0" err="1"/>
              <a:t>by</a:t>
            </a:r>
            <a:r>
              <a:rPr lang="tr-TR" dirty="0"/>
              <a:t> </a:t>
            </a:r>
            <a:r>
              <a:rPr lang="tr-TR" dirty="0" err="1"/>
              <a:t>the</a:t>
            </a:r>
            <a:r>
              <a:rPr lang="tr-TR" dirty="0"/>
              <a:t> </a:t>
            </a:r>
            <a:r>
              <a:rPr lang="tr-TR" dirty="0" err="1"/>
              <a:t>constraint</a:t>
            </a:r>
            <a:endParaRPr lang="tr-TR" dirty="0"/>
          </a:p>
          <a:p>
            <a:pPr lvl="1"/>
            <a:r>
              <a:rPr lang="tr-TR" dirty="0" err="1"/>
              <a:t>The</a:t>
            </a:r>
            <a:r>
              <a:rPr lang="tr-TR" dirty="0"/>
              <a:t> </a:t>
            </a:r>
            <a:r>
              <a:rPr lang="tr-TR" dirty="0" err="1"/>
              <a:t>constraint</a:t>
            </a:r>
            <a:r>
              <a:rPr lang="tr-TR" dirty="0"/>
              <a:t> name </a:t>
            </a:r>
            <a:r>
              <a:rPr lang="tr-TR" dirty="0" err="1"/>
              <a:t>syntax</a:t>
            </a:r>
            <a:r>
              <a:rPr lang="tr-TR" dirty="0"/>
              <a:t> is </a:t>
            </a:r>
            <a:r>
              <a:rPr lang="tr-TR" dirty="0" err="1"/>
              <a:t>optional</a:t>
            </a:r>
            <a:r>
              <a:rPr lang="tr-TR" dirty="0"/>
              <a:t>, </a:t>
            </a:r>
            <a:r>
              <a:rPr lang="tr-TR" dirty="0" err="1"/>
              <a:t>although</a:t>
            </a:r>
            <a:r>
              <a:rPr lang="tr-TR" dirty="0"/>
              <a:t> </a:t>
            </a:r>
            <a:r>
              <a:rPr lang="tr-TR" dirty="0" err="1"/>
              <a:t>recommended</a:t>
            </a:r>
            <a:r>
              <a:rPr lang="tr-TR" dirty="0"/>
              <a:t>. </a:t>
            </a:r>
            <a:r>
              <a:rPr lang="tr-TR" dirty="0" err="1"/>
              <a:t>If</a:t>
            </a:r>
            <a:r>
              <a:rPr lang="tr-TR" dirty="0"/>
              <a:t> </a:t>
            </a:r>
            <a:r>
              <a:rPr lang="tr-TR" dirty="0" err="1"/>
              <a:t>you</a:t>
            </a:r>
            <a:r>
              <a:rPr lang="tr-TR" dirty="0"/>
              <a:t> do not name </a:t>
            </a:r>
            <a:r>
              <a:rPr lang="tr-TR" dirty="0" err="1"/>
              <a:t>your</a:t>
            </a:r>
            <a:r>
              <a:rPr lang="tr-TR" dirty="0"/>
              <a:t> </a:t>
            </a:r>
            <a:r>
              <a:rPr lang="tr-TR" dirty="0" err="1"/>
              <a:t>constraints</a:t>
            </a:r>
            <a:r>
              <a:rPr lang="tr-TR" dirty="0"/>
              <a:t>, </a:t>
            </a:r>
            <a:r>
              <a:rPr lang="tr-TR" dirty="0" err="1"/>
              <a:t>the</a:t>
            </a:r>
            <a:r>
              <a:rPr lang="tr-TR" dirty="0"/>
              <a:t> </a:t>
            </a:r>
            <a:r>
              <a:rPr lang="tr-TR" dirty="0" err="1"/>
              <a:t>system</a:t>
            </a:r>
            <a:r>
              <a:rPr lang="tr-TR" dirty="0"/>
              <a:t> </a:t>
            </a:r>
            <a:r>
              <a:rPr lang="tr-TR" dirty="0" err="1"/>
              <a:t>will</a:t>
            </a:r>
            <a:r>
              <a:rPr lang="tr-TR" dirty="0"/>
              <a:t> </a:t>
            </a:r>
            <a:r>
              <a:rPr lang="tr-TR" dirty="0" err="1"/>
              <a:t>generate</a:t>
            </a:r>
            <a:r>
              <a:rPr lang="tr-TR" dirty="0"/>
              <a:t> </a:t>
            </a:r>
            <a:r>
              <a:rPr lang="tr-TR" dirty="0" err="1"/>
              <a:t>constraint</a:t>
            </a:r>
            <a:r>
              <a:rPr lang="tr-TR" dirty="0"/>
              <a:t> </a:t>
            </a:r>
            <a:r>
              <a:rPr lang="tr-TR" dirty="0" err="1"/>
              <a:t>names</a:t>
            </a:r>
            <a:r>
              <a:rPr lang="tr-TR" dirty="0"/>
              <a:t>.</a:t>
            </a:r>
          </a:p>
          <a:p>
            <a:r>
              <a:rPr lang="tr-TR" dirty="0" err="1"/>
              <a:t>Guidelines</a:t>
            </a:r>
            <a:endParaRPr lang="tr-TR" dirty="0"/>
          </a:p>
          <a:p>
            <a:pPr lvl="2"/>
            <a:r>
              <a:rPr lang="tr-TR" dirty="0" err="1"/>
              <a:t>You</a:t>
            </a:r>
            <a:r>
              <a:rPr lang="tr-TR" dirty="0"/>
              <a:t> can </a:t>
            </a:r>
            <a:r>
              <a:rPr lang="tr-TR" dirty="0" err="1"/>
              <a:t>add</a:t>
            </a:r>
            <a:r>
              <a:rPr lang="tr-TR" dirty="0"/>
              <a:t>, </a:t>
            </a:r>
            <a:r>
              <a:rPr lang="tr-TR" dirty="0" err="1"/>
              <a:t>drop</a:t>
            </a:r>
            <a:r>
              <a:rPr lang="tr-TR" dirty="0"/>
              <a:t>, </a:t>
            </a:r>
            <a:r>
              <a:rPr lang="tr-TR" dirty="0" err="1"/>
              <a:t>enable</a:t>
            </a:r>
            <a:r>
              <a:rPr lang="tr-TR" dirty="0"/>
              <a:t>, </a:t>
            </a:r>
            <a:r>
              <a:rPr lang="tr-TR" dirty="0" err="1"/>
              <a:t>or</a:t>
            </a:r>
            <a:r>
              <a:rPr lang="tr-TR" dirty="0"/>
              <a:t> </a:t>
            </a:r>
            <a:r>
              <a:rPr lang="tr-TR" dirty="0" err="1"/>
              <a:t>disable</a:t>
            </a:r>
            <a:r>
              <a:rPr lang="tr-TR" dirty="0"/>
              <a:t> a </a:t>
            </a:r>
            <a:r>
              <a:rPr lang="tr-TR" dirty="0" err="1"/>
              <a:t>constraint</a:t>
            </a:r>
            <a:r>
              <a:rPr lang="tr-TR" dirty="0"/>
              <a:t>, but </a:t>
            </a:r>
            <a:r>
              <a:rPr lang="tr-TR" dirty="0" err="1"/>
              <a:t>you</a:t>
            </a:r>
            <a:r>
              <a:rPr lang="tr-TR" dirty="0"/>
              <a:t> </a:t>
            </a:r>
            <a:r>
              <a:rPr lang="tr-TR" dirty="0" err="1"/>
              <a:t>cannot</a:t>
            </a:r>
            <a:r>
              <a:rPr lang="tr-TR" dirty="0"/>
              <a:t> </a:t>
            </a:r>
            <a:r>
              <a:rPr lang="tr-TR" dirty="0" err="1"/>
              <a:t>modify</a:t>
            </a:r>
            <a:r>
              <a:rPr lang="tr-TR" dirty="0"/>
              <a:t> </a:t>
            </a:r>
            <a:r>
              <a:rPr lang="tr-TR" dirty="0" err="1"/>
              <a:t>its</a:t>
            </a:r>
            <a:r>
              <a:rPr lang="tr-TR" dirty="0"/>
              <a:t> </a:t>
            </a:r>
            <a:r>
              <a:rPr lang="tr-TR" dirty="0" err="1"/>
              <a:t>structure</a:t>
            </a:r>
            <a:r>
              <a:rPr lang="tr-TR" dirty="0"/>
              <a:t>.</a:t>
            </a:r>
          </a:p>
          <a:p>
            <a:pPr lvl="2"/>
            <a:r>
              <a:rPr lang="tr-TR" dirty="0" err="1"/>
              <a:t>You</a:t>
            </a:r>
            <a:r>
              <a:rPr lang="tr-TR" dirty="0"/>
              <a:t> can </a:t>
            </a:r>
            <a:r>
              <a:rPr lang="tr-TR" dirty="0" err="1"/>
              <a:t>add</a:t>
            </a:r>
            <a:r>
              <a:rPr lang="tr-TR" dirty="0"/>
              <a:t> a NOT NULL </a:t>
            </a:r>
            <a:r>
              <a:rPr lang="tr-TR" dirty="0" err="1"/>
              <a:t>constraint</a:t>
            </a:r>
            <a:r>
              <a:rPr lang="tr-TR" dirty="0"/>
              <a:t> </a:t>
            </a:r>
            <a:r>
              <a:rPr lang="tr-TR" dirty="0" err="1"/>
              <a:t>to</a:t>
            </a:r>
            <a:r>
              <a:rPr lang="tr-TR" dirty="0"/>
              <a:t> an </a:t>
            </a:r>
            <a:r>
              <a:rPr lang="tr-TR" dirty="0" err="1"/>
              <a:t>existing</a:t>
            </a:r>
            <a:r>
              <a:rPr lang="tr-TR" dirty="0"/>
              <a:t> </a:t>
            </a:r>
            <a:r>
              <a:rPr lang="tr-TR" dirty="0" err="1"/>
              <a:t>column</a:t>
            </a:r>
            <a:r>
              <a:rPr lang="tr-TR" dirty="0"/>
              <a:t> </a:t>
            </a:r>
            <a:r>
              <a:rPr lang="tr-TR" dirty="0" err="1"/>
              <a:t>by</a:t>
            </a:r>
            <a:r>
              <a:rPr lang="tr-TR" dirty="0"/>
              <a:t> </a:t>
            </a:r>
            <a:r>
              <a:rPr lang="tr-TR" dirty="0" err="1"/>
              <a:t>using</a:t>
            </a:r>
            <a:r>
              <a:rPr lang="tr-TR" dirty="0"/>
              <a:t> </a:t>
            </a:r>
            <a:r>
              <a:rPr lang="tr-TR" dirty="0" err="1"/>
              <a:t>the</a:t>
            </a:r>
            <a:r>
              <a:rPr lang="tr-TR" dirty="0"/>
              <a:t> MODIFY </a:t>
            </a:r>
            <a:r>
              <a:rPr lang="tr-TR" dirty="0" err="1"/>
              <a:t>clause</a:t>
            </a:r>
            <a:r>
              <a:rPr lang="tr-TR" dirty="0"/>
              <a:t> of </a:t>
            </a:r>
            <a:r>
              <a:rPr lang="tr-TR" dirty="0" err="1"/>
              <a:t>the</a:t>
            </a:r>
            <a:r>
              <a:rPr lang="tr-TR" dirty="0"/>
              <a:t> ALTER TABLE </a:t>
            </a:r>
            <a:r>
              <a:rPr lang="tr-TR" dirty="0" err="1"/>
              <a:t>statement</a:t>
            </a:r>
            <a:r>
              <a:rPr lang="tr-TR" dirty="0"/>
              <a:t>.</a:t>
            </a:r>
          </a:p>
          <a:p>
            <a:pPr lvl="1"/>
            <a:r>
              <a:rPr lang="tr-TR" b="1" dirty="0" err="1">
                <a:latin typeface="Times" charset="0"/>
              </a:rPr>
              <a:t>Note</a:t>
            </a:r>
            <a:r>
              <a:rPr lang="tr-TR" b="1" dirty="0">
                <a:latin typeface="Times" charset="0"/>
              </a:rPr>
              <a:t>:</a:t>
            </a:r>
            <a:r>
              <a:rPr lang="tr-TR" dirty="0">
                <a:latin typeface="Times" charset="0"/>
              </a:rPr>
              <a:t> </a:t>
            </a:r>
            <a:r>
              <a:rPr lang="tr-TR" dirty="0" err="1">
                <a:latin typeface="Times" charset="0"/>
              </a:rPr>
              <a:t>You</a:t>
            </a:r>
            <a:r>
              <a:rPr lang="tr-TR" dirty="0">
                <a:latin typeface="Times" charset="0"/>
              </a:rPr>
              <a:t> can define a NOT NULL </a:t>
            </a:r>
            <a:r>
              <a:rPr lang="tr-TR" dirty="0" err="1">
                <a:latin typeface="Times" charset="0"/>
              </a:rPr>
              <a:t>column</a:t>
            </a:r>
            <a:r>
              <a:rPr lang="tr-TR" dirty="0">
                <a:latin typeface="Times" charset="0"/>
              </a:rPr>
              <a:t> </a:t>
            </a:r>
            <a:r>
              <a:rPr lang="tr-TR" dirty="0" err="1">
                <a:latin typeface="Times" charset="0"/>
              </a:rPr>
              <a:t>only</a:t>
            </a:r>
            <a:r>
              <a:rPr lang="tr-TR" dirty="0">
                <a:latin typeface="Times" charset="0"/>
              </a:rPr>
              <a:t> </a:t>
            </a:r>
            <a:r>
              <a:rPr lang="tr-TR" dirty="0" err="1">
                <a:latin typeface="Times" charset="0"/>
              </a:rPr>
              <a:t>if</a:t>
            </a:r>
            <a:r>
              <a:rPr lang="tr-TR" dirty="0">
                <a:latin typeface="Times" charset="0"/>
              </a:rPr>
              <a:t> </a:t>
            </a:r>
            <a:r>
              <a:rPr lang="tr-TR" dirty="0" err="1">
                <a:latin typeface="Times" charset="0"/>
              </a:rPr>
              <a:t>the</a:t>
            </a:r>
            <a:r>
              <a:rPr lang="tr-TR" dirty="0">
                <a:latin typeface="Times" charset="0"/>
              </a:rPr>
              <a:t> </a:t>
            </a:r>
            <a:r>
              <a:rPr lang="tr-TR" dirty="0" err="1">
                <a:latin typeface="Times" charset="0"/>
              </a:rPr>
              <a:t>table</a:t>
            </a:r>
            <a:r>
              <a:rPr lang="tr-TR" dirty="0">
                <a:latin typeface="Times" charset="0"/>
              </a:rPr>
              <a:t> </a:t>
            </a:r>
            <a:r>
              <a:rPr lang="tr-TR" dirty="0" err="1">
                <a:latin typeface="Times" charset="0"/>
              </a:rPr>
              <a:t>contains</a:t>
            </a:r>
            <a:r>
              <a:rPr lang="tr-TR" dirty="0">
                <a:latin typeface="Times" charset="0"/>
              </a:rPr>
              <a:t> </a:t>
            </a:r>
            <a:r>
              <a:rPr lang="tr-TR" dirty="0" err="1">
                <a:latin typeface="Times" charset="0"/>
              </a:rPr>
              <a:t>no</a:t>
            </a:r>
            <a:r>
              <a:rPr lang="tr-TR" dirty="0">
                <a:latin typeface="Times" charset="0"/>
              </a:rPr>
              <a:t> </a:t>
            </a:r>
            <a:r>
              <a:rPr lang="tr-TR" dirty="0" err="1">
                <a:latin typeface="Times" charset="0"/>
              </a:rPr>
              <a:t>rows</a:t>
            </a:r>
            <a:r>
              <a:rPr lang="tr-TR" dirty="0">
                <a:latin typeface="Times" charset="0"/>
              </a:rPr>
              <a:t>, </a:t>
            </a:r>
            <a:r>
              <a:rPr lang="tr-TR" dirty="0" err="1">
                <a:latin typeface="Times" charset="0"/>
              </a:rPr>
              <a:t>because</a:t>
            </a:r>
            <a:r>
              <a:rPr lang="tr-TR" dirty="0">
                <a:latin typeface="Times" charset="0"/>
              </a:rPr>
              <a:t> data </a:t>
            </a:r>
            <a:r>
              <a:rPr lang="tr-TR" dirty="0" err="1">
                <a:latin typeface="Times" charset="0"/>
              </a:rPr>
              <a:t>cannot</a:t>
            </a:r>
            <a:r>
              <a:rPr lang="tr-TR" dirty="0">
                <a:latin typeface="Times" charset="0"/>
              </a:rPr>
              <a:t> be </a:t>
            </a:r>
            <a:r>
              <a:rPr lang="tr-TR" dirty="0" err="1">
                <a:latin typeface="Times" charset="0"/>
              </a:rPr>
              <a:t>specified</a:t>
            </a:r>
            <a:r>
              <a:rPr lang="tr-TR" dirty="0">
                <a:latin typeface="Times" charset="0"/>
              </a:rPr>
              <a:t> </a:t>
            </a:r>
            <a:r>
              <a:rPr lang="tr-TR" dirty="0" err="1">
                <a:latin typeface="Times" charset="0"/>
              </a:rPr>
              <a:t>for</a:t>
            </a:r>
            <a:r>
              <a:rPr lang="tr-TR" dirty="0">
                <a:latin typeface="Times" charset="0"/>
              </a:rPr>
              <a:t> </a:t>
            </a:r>
            <a:r>
              <a:rPr lang="tr-TR" dirty="0" err="1">
                <a:latin typeface="Times" charset="0"/>
              </a:rPr>
              <a:t>existing</a:t>
            </a:r>
            <a:r>
              <a:rPr lang="tr-TR" dirty="0">
                <a:latin typeface="Times" charset="0"/>
              </a:rPr>
              <a:t> </a:t>
            </a:r>
            <a:r>
              <a:rPr lang="tr-TR" dirty="0" err="1">
                <a:latin typeface="Times" charset="0"/>
              </a:rPr>
              <a:t>rows</a:t>
            </a:r>
            <a:r>
              <a:rPr lang="tr-TR" dirty="0">
                <a:latin typeface="Times" charset="0"/>
              </a:rPr>
              <a:t> at </a:t>
            </a:r>
            <a:r>
              <a:rPr lang="tr-TR" dirty="0" err="1">
                <a:latin typeface="Times" charset="0"/>
              </a:rPr>
              <a:t>the</a:t>
            </a:r>
            <a:r>
              <a:rPr lang="tr-TR" dirty="0">
                <a:latin typeface="Times" charset="0"/>
              </a:rPr>
              <a:t> </a:t>
            </a:r>
            <a:r>
              <a:rPr lang="tr-TR" dirty="0" err="1">
                <a:latin typeface="Times" charset="0"/>
              </a:rPr>
              <a:t>same</a:t>
            </a:r>
            <a:r>
              <a:rPr lang="tr-TR" dirty="0">
                <a:latin typeface="Times" charset="0"/>
              </a:rPr>
              <a:t> time </a:t>
            </a:r>
            <a:r>
              <a:rPr lang="tr-TR" dirty="0" err="1">
                <a:latin typeface="Times" charset="0"/>
              </a:rPr>
              <a:t>that</a:t>
            </a:r>
            <a:r>
              <a:rPr lang="tr-TR" dirty="0">
                <a:latin typeface="Times" charset="0"/>
              </a:rPr>
              <a:t> </a:t>
            </a:r>
            <a:r>
              <a:rPr lang="tr-TR" dirty="0" err="1">
                <a:latin typeface="Times" charset="0"/>
              </a:rPr>
              <a:t>the</a:t>
            </a:r>
            <a:r>
              <a:rPr lang="tr-TR" dirty="0">
                <a:latin typeface="Times" charset="0"/>
              </a:rPr>
              <a:t> </a:t>
            </a:r>
            <a:r>
              <a:rPr lang="tr-TR" dirty="0" err="1">
                <a:latin typeface="Times" charset="0"/>
              </a:rPr>
              <a:t>column</a:t>
            </a:r>
            <a:r>
              <a:rPr lang="tr-TR" dirty="0">
                <a:latin typeface="Times" charset="0"/>
              </a:rPr>
              <a:t> is </a:t>
            </a:r>
            <a:r>
              <a:rPr lang="tr-TR" dirty="0" err="1">
                <a:latin typeface="Times" charset="0"/>
              </a:rPr>
              <a:t>added</a:t>
            </a:r>
            <a:r>
              <a:rPr lang="tr-TR" dirty="0">
                <a:latin typeface="Times" charset="0"/>
              </a:rPr>
              <a:t>.</a:t>
            </a:r>
          </a:p>
        </p:txBody>
      </p:sp>
      <p:sp>
        <p:nvSpPr>
          <p:cNvPr id="331782" name="Rectangle 5"/>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220973217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p:spPr>
        <p:txBody>
          <a:bodyPr/>
          <a:lstStyle/>
          <a:p>
            <a:fld id="{9A0026C7-DE68-4304-B39E-38AE47E5BAAC}" type="slidenum">
              <a:rPr lang="tr-TR">
                <a:solidFill>
                  <a:prstClr val="black"/>
                </a:solidFill>
              </a:rPr>
              <a:pPr/>
              <a:t>170</a:t>
            </a:fld>
            <a:endParaRPr lang="tr-TR">
              <a:solidFill>
                <a:prstClr val="black"/>
              </a:solidFill>
            </a:endParaRPr>
          </a:p>
        </p:txBody>
      </p:sp>
      <p:sp>
        <p:nvSpPr>
          <p:cNvPr id="332803" name="Rectangle 2"/>
          <p:cNvSpPr>
            <a:spLocks noGrp="1" noChangeArrowheads="1"/>
          </p:cNvSpPr>
          <p:nvPr>
            <p:ph type="body" idx="1"/>
          </p:nvPr>
        </p:nvSpPr>
        <p:spPr>
          <a:xfrm>
            <a:off x="550334" y="3580210"/>
            <a:ext cx="8039100" cy="2817019"/>
          </a:xfrm>
          <a:noFill/>
          <a:ln/>
        </p:spPr>
        <p:txBody>
          <a:bodyPr lIns="90796" tIns="44601" rIns="90796" bIns="44601"/>
          <a:lstStyle/>
          <a:p>
            <a:r>
              <a:rPr lang="tr-TR"/>
              <a:t>Adding a Constraint (continued)</a:t>
            </a:r>
          </a:p>
          <a:p>
            <a:pPr lvl="1"/>
            <a:r>
              <a:rPr lang="tr-TR"/>
              <a:t>The example on the slide creates a FOREIGN KEY constraint on the EMP table. The constraint ensures that a manager exists as a valid employee in the EMP table.</a:t>
            </a:r>
          </a:p>
        </p:txBody>
      </p:sp>
      <p:sp>
        <p:nvSpPr>
          <p:cNvPr id="332804"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4009236054"/>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p:spPr>
        <p:txBody>
          <a:bodyPr/>
          <a:lstStyle/>
          <a:p>
            <a:fld id="{06CB2A0E-4C3A-447F-BFEF-529B3ADFE12A}" type="slidenum">
              <a:rPr lang="tr-TR">
                <a:solidFill>
                  <a:prstClr val="black"/>
                </a:solidFill>
              </a:rPr>
              <a:pPr/>
              <a:t>171</a:t>
            </a:fld>
            <a:endParaRPr lang="tr-TR">
              <a:solidFill>
                <a:prstClr val="black"/>
              </a:solidFill>
            </a:endParaRPr>
          </a:p>
        </p:txBody>
      </p:sp>
      <p:sp>
        <p:nvSpPr>
          <p:cNvPr id="333827" name="Rectangle 2"/>
          <p:cNvSpPr>
            <a:spLocks noGrp="1" noChangeArrowheads="1"/>
          </p:cNvSpPr>
          <p:nvPr>
            <p:ph type="body" idx="1"/>
          </p:nvPr>
        </p:nvSpPr>
        <p:spPr>
          <a:xfrm>
            <a:off x="550334" y="3580210"/>
            <a:ext cx="8039100" cy="2817019"/>
          </a:xfrm>
          <a:noFill/>
          <a:ln/>
        </p:spPr>
        <p:txBody>
          <a:bodyPr lIns="90796" tIns="44601" rIns="90796" bIns="44601"/>
          <a:lstStyle/>
          <a:p>
            <a:r>
              <a:rPr lang="tr-TR" dirty="0" err="1"/>
              <a:t>Dropping</a:t>
            </a:r>
            <a:r>
              <a:rPr lang="tr-TR" dirty="0"/>
              <a:t> a </a:t>
            </a:r>
            <a:r>
              <a:rPr lang="tr-TR" dirty="0" err="1"/>
              <a:t>Constraint</a:t>
            </a:r>
            <a:endParaRPr lang="tr-TR" dirty="0"/>
          </a:p>
          <a:p>
            <a:pPr lvl="1"/>
            <a:r>
              <a:rPr lang="tr-TR" dirty="0" err="1"/>
              <a:t>To</a:t>
            </a:r>
            <a:r>
              <a:rPr lang="tr-TR" dirty="0"/>
              <a:t> </a:t>
            </a:r>
            <a:r>
              <a:rPr lang="tr-TR" dirty="0" err="1"/>
              <a:t>drop</a:t>
            </a:r>
            <a:r>
              <a:rPr lang="tr-TR" dirty="0"/>
              <a:t> a </a:t>
            </a:r>
            <a:r>
              <a:rPr lang="tr-TR" dirty="0" err="1"/>
              <a:t>constraint</a:t>
            </a:r>
            <a:r>
              <a:rPr lang="tr-TR" dirty="0"/>
              <a:t>, </a:t>
            </a:r>
            <a:r>
              <a:rPr lang="tr-TR" dirty="0" err="1"/>
              <a:t>you</a:t>
            </a:r>
            <a:r>
              <a:rPr lang="tr-TR" dirty="0"/>
              <a:t> can </a:t>
            </a:r>
            <a:r>
              <a:rPr lang="tr-TR" dirty="0" err="1"/>
              <a:t>identify</a:t>
            </a:r>
            <a:r>
              <a:rPr lang="tr-TR" dirty="0"/>
              <a:t> </a:t>
            </a:r>
            <a:r>
              <a:rPr lang="tr-TR" dirty="0" err="1"/>
              <a:t>the</a:t>
            </a:r>
            <a:r>
              <a:rPr lang="tr-TR" dirty="0"/>
              <a:t> </a:t>
            </a:r>
            <a:r>
              <a:rPr lang="tr-TR" dirty="0" err="1"/>
              <a:t>constraint</a:t>
            </a:r>
            <a:r>
              <a:rPr lang="tr-TR" dirty="0"/>
              <a:t> name </a:t>
            </a:r>
            <a:r>
              <a:rPr lang="tr-TR" dirty="0" err="1"/>
              <a:t>from</a:t>
            </a:r>
            <a:r>
              <a:rPr lang="tr-TR" dirty="0"/>
              <a:t> </a:t>
            </a:r>
            <a:r>
              <a:rPr lang="tr-TR" dirty="0" err="1"/>
              <a:t>the</a:t>
            </a:r>
            <a:r>
              <a:rPr lang="tr-TR" dirty="0"/>
              <a:t> USER_CONSTRAINTS </a:t>
            </a:r>
            <a:r>
              <a:rPr lang="tr-TR" dirty="0" err="1"/>
              <a:t>and</a:t>
            </a:r>
            <a:r>
              <a:rPr lang="tr-TR" dirty="0"/>
              <a:t> USER_CONS_COLUMNS data </a:t>
            </a:r>
            <a:r>
              <a:rPr lang="tr-TR" dirty="0" err="1"/>
              <a:t>dictionary</a:t>
            </a:r>
            <a:r>
              <a:rPr lang="tr-TR" dirty="0"/>
              <a:t> </a:t>
            </a:r>
            <a:r>
              <a:rPr lang="tr-TR" dirty="0" err="1"/>
              <a:t>views</a:t>
            </a:r>
            <a:r>
              <a:rPr lang="tr-TR" dirty="0"/>
              <a:t>. </a:t>
            </a:r>
            <a:r>
              <a:rPr lang="tr-TR" dirty="0" err="1"/>
              <a:t>Then</a:t>
            </a:r>
            <a:r>
              <a:rPr lang="tr-TR" dirty="0"/>
              <a:t> </a:t>
            </a:r>
            <a:r>
              <a:rPr lang="tr-TR" dirty="0" err="1"/>
              <a:t>use</a:t>
            </a:r>
            <a:r>
              <a:rPr lang="tr-TR" dirty="0"/>
              <a:t> </a:t>
            </a:r>
            <a:r>
              <a:rPr lang="tr-TR" dirty="0" err="1"/>
              <a:t>the</a:t>
            </a:r>
            <a:r>
              <a:rPr lang="tr-TR" dirty="0"/>
              <a:t> ALTER TABLE </a:t>
            </a:r>
            <a:r>
              <a:rPr lang="tr-TR" dirty="0" err="1"/>
              <a:t>statement</a:t>
            </a:r>
            <a:r>
              <a:rPr lang="tr-TR" dirty="0"/>
              <a:t> </a:t>
            </a:r>
            <a:r>
              <a:rPr lang="tr-TR" dirty="0" err="1"/>
              <a:t>with</a:t>
            </a:r>
            <a:r>
              <a:rPr lang="tr-TR" dirty="0"/>
              <a:t> </a:t>
            </a:r>
            <a:r>
              <a:rPr lang="tr-TR" dirty="0" err="1"/>
              <a:t>the</a:t>
            </a:r>
            <a:r>
              <a:rPr lang="tr-TR" dirty="0"/>
              <a:t> </a:t>
            </a:r>
            <a:r>
              <a:rPr lang="tr-TR" dirty="0">
                <a:solidFill>
                  <a:srgbClr val="FC0128"/>
                </a:solidFill>
              </a:rPr>
              <a:t>DROP </a:t>
            </a:r>
            <a:r>
              <a:rPr lang="tr-TR" dirty="0" err="1">
                <a:solidFill>
                  <a:srgbClr val="FC0128"/>
                </a:solidFill>
              </a:rPr>
              <a:t>clause</a:t>
            </a:r>
            <a:r>
              <a:rPr lang="tr-TR" dirty="0">
                <a:solidFill>
                  <a:srgbClr val="FC0128"/>
                </a:solidFill>
              </a:rPr>
              <a:t>.</a:t>
            </a:r>
            <a:r>
              <a:rPr lang="tr-TR" dirty="0"/>
              <a:t> </a:t>
            </a:r>
            <a:r>
              <a:rPr lang="tr-TR" dirty="0" err="1"/>
              <a:t>The</a:t>
            </a:r>
            <a:r>
              <a:rPr lang="tr-TR" dirty="0"/>
              <a:t> CASCADE </a:t>
            </a:r>
            <a:r>
              <a:rPr lang="tr-TR" dirty="0" err="1"/>
              <a:t>option</a:t>
            </a:r>
            <a:r>
              <a:rPr lang="tr-TR" dirty="0"/>
              <a:t> of </a:t>
            </a:r>
            <a:r>
              <a:rPr lang="tr-TR" dirty="0" err="1"/>
              <a:t>the</a:t>
            </a:r>
            <a:r>
              <a:rPr lang="tr-TR" dirty="0"/>
              <a:t> DROP </a:t>
            </a:r>
            <a:r>
              <a:rPr lang="tr-TR" dirty="0" err="1"/>
              <a:t>clause</a:t>
            </a:r>
            <a:r>
              <a:rPr lang="tr-TR" dirty="0"/>
              <a:t> </a:t>
            </a:r>
            <a:r>
              <a:rPr lang="tr-TR" dirty="0" err="1"/>
              <a:t>causes</a:t>
            </a:r>
            <a:r>
              <a:rPr lang="tr-TR" dirty="0"/>
              <a:t> </a:t>
            </a:r>
            <a:r>
              <a:rPr lang="tr-TR" dirty="0" err="1"/>
              <a:t>any</a:t>
            </a:r>
            <a:r>
              <a:rPr lang="tr-TR" dirty="0"/>
              <a:t> </a:t>
            </a:r>
            <a:r>
              <a:rPr lang="tr-TR" dirty="0" err="1"/>
              <a:t>dependent</a:t>
            </a:r>
            <a:r>
              <a:rPr lang="tr-TR" dirty="0"/>
              <a:t> </a:t>
            </a:r>
            <a:r>
              <a:rPr lang="tr-TR" dirty="0" err="1"/>
              <a:t>constraints</a:t>
            </a:r>
            <a:r>
              <a:rPr lang="tr-TR" dirty="0"/>
              <a:t> </a:t>
            </a:r>
            <a:r>
              <a:rPr lang="tr-TR" dirty="0" err="1"/>
              <a:t>also</a:t>
            </a:r>
            <a:r>
              <a:rPr lang="tr-TR" dirty="0"/>
              <a:t> </a:t>
            </a:r>
            <a:r>
              <a:rPr lang="tr-TR" dirty="0" err="1"/>
              <a:t>to</a:t>
            </a:r>
            <a:r>
              <a:rPr lang="tr-TR" dirty="0"/>
              <a:t> be </a:t>
            </a:r>
            <a:r>
              <a:rPr lang="tr-TR" dirty="0" err="1"/>
              <a:t>dropped</a:t>
            </a:r>
            <a:r>
              <a:rPr lang="tr-TR" dirty="0"/>
              <a:t>.</a:t>
            </a:r>
          </a:p>
          <a:p>
            <a:pPr lvl="1"/>
            <a:r>
              <a:rPr lang="tr-TR" b="1" dirty="0" err="1"/>
              <a:t>Syntax</a:t>
            </a:r>
            <a:endParaRPr lang="tr-TR" dirty="0"/>
          </a:p>
          <a:p>
            <a:pPr lvl="1">
              <a:spcBef>
                <a:spcPct val="65000"/>
              </a:spcBef>
            </a:pPr>
            <a:r>
              <a:rPr lang="tr-TR" dirty="0"/>
              <a:t>  </a:t>
            </a:r>
            <a:r>
              <a:rPr lang="tr-TR" dirty="0">
                <a:latin typeface="Courier New" pitchFamily="49" charset="0"/>
              </a:rPr>
              <a:t>ALTER TABLE	</a:t>
            </a:r>
            <a:r>
              <a:rPr lang="tr-TR" i="1" dirty="0" err="1">
                <a:latin typeface="Courier New" pitchFamily="49" charset="0"/>
              </a:rPr>
              <a:t>table</a:t>
            </a:r>
            <a:endParaRPr lang="tr-TR" dirty="0">
              <a:latin typeface="Courier New" pitchFamily="49" charset="0"/>
            </a:endParaRPr>
          </a:p>
          <a:p>
            <a:pPr lvl="1">
              <a:spcBef>
                <a:spcPct val="0"/>
              </a:spcBef>
            </a:pPr>
            <a:r>
              <a:rPr lang="tr-TR" dirty="0">
                <a:latin typeface="Courier New" pitchFamily="49" charset="0"/>
              </a:rPr>
              <a:t> DROP  PRIMARY KEY | UNIQUE (</a:t>
            </a:r>
            <a:r>
              <a:rPr lang="tr-TR" i="1" dirty="0" err="1">
                <a:latin typeface="Courier New" pitchFamily="49" charset="0"/>
              </a:rPr>
              <a:t>column</a:t>
            </a:r>
            <a:r>
              <a:rPr lang="tr-TR" dirty="0">
                <a:latin typeface="Courier New" pitchFamily="49" charset="0"/>
              </a:rPr>
              <a:t>) |</a:t>
            </a:r>
          </a:p>
          <a:p>
            <a:pPr lvl="1">
              <a:spcBef>
                <a:spcPct val="0"/>
              </a:spcBef>
            </a:pPr>
            <a:r>
              <a:rPr lang="tr-TR" dirty="0">
                <a:latin typeface="Courier New" pitchFamily="49" charset="0"/>
              </a:rPr>
              <a:t>       CONSTRAINT   </a:t>
            </a:r>
            <a:r>
              <a:rPr lang="tr-TR" i="1" dirty="0" err="1">
                <a:latin typeface="Courier New" pitchFamily="49" charset="0"/>
              </a:rPr>
              <a:t>constraint</a:t>
            </a:r>
            <a:r>
              <a:rPr lang="tr-TR" dirty="0">
                <a:latin typeface="Courier New" pitchFamily="49" charset="0"/>
              </a:rPr>
              <a:t>  [CASCADE];</a:t>
            </a:r>
            <a:endParaRPr lang="tr-TR" dirty="0"/>
          </a:p>
          <a:p>
            <a:pPr lvl="1"/>
            <a:endParaRPr lang="tr-TR" sz="400" dirty="0"/>
          </a:p>
          <a:p>
            <a:pPr lvl="1"/>
            <a:r>
              <a:rPr lang="tr-TR" b="1" dirty="0" err="1"/>
              <a:t>where</a:t>
            </a:r>
            <a:r>
              <a:rPr lang="tr-TR" b="1" dirty="0"/>
              <a:t>:</a:t>
            </a:r>
            <a:r>
              <a:rPr lang="tr-TR" dirty="0"/>
              <a:t>	</a:t>
            </a:r>
            <a:r>
              <a:rPr lang="tr-TR" i="1" dirty="0" err="1"/>
              <a:t>table</a:t>
            </a:r>
            <a:r>
              <a:rPr lang="tr-TR" dirty="0"/>
              <a:t>			is </a:t>
            </a:r>
            <a:r>
              <a:rPr lang="tr-TR" dirty="0" err="1"/>
              <a:t>the</a:t>
            </a:r>
            <a:r>
              <a:rPr lang="tr-TR" dirty="0"/>
              <a:t> name of </a:t>
            </a:r>
            <a:r>
              <a:rPr lang="tr-TR" dirty="0" err="1"/>
              <a:t>the</a:t>
            </a:r>
            <a:r>
              <a:rPr lang="tr-TR" dirty="0"/>
              <a:t> </a:t>
            </a:r>
            <a:r>
              <a:rPr lang="tr-TR" dirty="0" err="1"/>
              <a:t>table</a:t>
            </a:r>
            <a:endParaRPr lang="tr-TR" dirty="0"/>
          </a:p>
          <a:p>
            <a:pPr lvl="1"/>
            <a:r>
              <a:rPr lang="tr-TR" dirty="0"/>
              <a:t>		</a:t>
            </a:r>
            <a:r>
              <a:rPr lang="tr-TR" i="1" dirty="0" err="1"/>
              <a:t>column</a:t>
            </a:r>
            <a:r>
              <a:rPr lang="tr-TR" i="1" dirty="0"/>
              <a:t>		</a:t>
            </a:r>
            <a:r>
              <a:rPr lang="tr-TR" dirty="0"/>
              <a:t>is </a:t>
            </a:r>
            <a:r>
              <a:rPr lang="tr-TR" dirty="0" err="1"/>
              <a:t>the</a:t>
            </a:r>
            <a:r>
              <a:rPr lang="tr-TR" dirty="0"/>
              <a:t> name of </a:t>
            </a:r>
            <a:r>
              <a:rPr lang="tr-TR" dirty="0" err="1"/>
              <a:t>the</a:t>
            </a:r>
            <a:r>
              <a:rPr lang="tr-TR" dirty="0"/>
              <a:t> </a:t>
            </a:r>
            <a:r>
              <a:rPr lang="tr-TR" dirty="0" err="1"/>
              <a:t>column</a:t>
            </a:r>
            <a:r>
              <a:rPr lang="tr-TR" dirty="0"/>
              <a:t> </a:t>
            </a:r>
            <a:r>
              <a:rPr lang="tr-TR" dirty="0" err="1"/>
              <a:t>affected</a:t>
            </a:r>
            <a:r>
              <a:rPr lang="tr-TR" dirty="0"/>
              <a:t> </a:t>
            </a:r>
            <a:r>
              <a:rPr lang="tr-TR" dirty="0" err="1"/>
              <a:t>by</a:t>
            </a:r>
            <a:r>
              <a:rPr lang="tr-TR" dirty="0"/>
              <a:t> </a:t>
            </a:r>
            <a:r>
              <a:rPr lang="tr-TR" dirty="0" err="1"/>
              <a:t>the</a:t>
            </a:r>
            <a:r>
              <a:rPr lang="tr-TR" dirty="0"/>
              <a:t> </a:t>
            </a:r>
            <a:r>
              <a:rPr lang="tr-TR" dirty="0" err="1"/>
              <a:t>constraint</a:t>
            </a:r>
            <a:endParaRPr lang="tr-TR" dirty="0"/>
          </a:p>
          <a:p>
            <a:pPr lvl="1"/>
            <a:r>
              <a:rPr lang="tr-TR" i="1" dirty="0"/>
              <a:t>		</a:t>
            </a:r>
            <a:r>
              <a:rPr lang="tr-TR" i="1" dirty="0" err="1"/>
              <a:t>constraint</a:t>
            </a:r>
            <a:r>
              <a:rPr lang="tr-TR" dirty="0"/>
              <a:t>		is </a:t>
            </a:r>
            <a:r>
              <a:rPr lang="tr-TR" dirty="0" err="1"/>
              <a:t>the</a:t>
            </a:r>
            <a:r>
              <a:rPr lang="tr-TR" dirty="0"/>
              <a:t> name of </a:t>
            </a:r>
            <a:r>
              <a:rPr lang="tr-TR" dirty="0" err="1"/>
              <a:t>the</a:t>
            </a:r>
            <a:r>
              <a:rPr lang="tr-TR" dirty="0"/>
              <a:t> </a:t>
            </a:r>
            <a:r>
              <a:rPr lang="tr-TR" dirty="0" err="1"/>
              <a:t>constraint</a:t>
            </a:r>
            <a:endParaRPr lang="tr-TR" dirty="0"/>
          </a:p>
          <a:p>
            <a:pPr lvl="1"/>
            <a:r>
              <a:rPr lang="tr-TR" dirty="0" err="1"/>
              <a:t>When</a:t>
            </a:r>
            <a:r>
              <a:rPr lang="tr-TR" dirty="0"/>
              <a:t> </a:t>
            </a:r>
            <a:r>
              <a:rPr lang="tr-TR" dirty="0" err="1"/>
              <a:t>you</a:t>
            </a:r>
            <a:r>
              <a:rPr lang="tr-TR" dirty="0"/>
              <a:t> </a:t>
            </a:r>
            <a:r>
              <a:rPr lang="tr-TR" dirty="0" err="1"/>
              <a:t>drop</a:t>
            </a:r>
            <a:r>
              <a:rPr lang="tr-TR" dirty="0"/>
              <a:t> an </a:t>
            </a:r>
            <a:r>
              <a:rPr lang="tr-TR" dirty="0" err="1"/>
              <a:t>integrity</a:t>
            </a:r>
            <a:r>
              <a:rPr lang="tr-TR" dirty="0"/>
              <a:t> </a:t>
            </a:r>
            <a:r>
              <a:rPr lang="tr-TR" dirty="0" err="1"/>
              <a:t>constraint</a:t>
            </a:r>
            <a:r>
              <a:rPr lang="tr-TR" dirty="0"/>
              <a:t>, </a:t>
            </a:r>
            <a:r>
              <a:rPr lang="tr-TR" dirty="0" err="1"/>
              <a:t>that</a:t>
            </a:r>
            <a:r>
              <a:rPr lang="tr-TR" dirty="0"/>
              <a:t> </a:t>
            </a:r>
            <a:r>
              <a:rPr lang="tr-TR" dirty="0" err="1"/>
              <a:t>constraint</a:t>
            </a:r>
            <a:r>
              <a:rPr lang="tr-TR" dirty="0"/>
              <a:t> is </a:t>
            </a:r>
            <a:r>
              <a:rPr lang="tr-TR" dirty="0" err="1"/>
              <a:t>no</a:t>
            </a:r>
            <a:r>
              <a:rPr lang="tr-TR" dirty="0"/>
              <a:t> </a:t>
            </a:r>
            <a:r>
              <a:rPr lang="tr-TR" dirty="0" err="1"/>
              <a:t>longer</a:t>
            </a:r>
            <a:r>
              <a:rPr lang="tr-TR" dirty="0"/>
              <a:t> </a:t>
            </a:r>
            <a:r>
              <a:rPr lang="tr-TR" dirty="0" err="1"/>
              <a:t>enforced</a:t>
            </a:r>
            <a:r>
              <a:rPr lang="tr-TR" dirty="0"/>
              <a:t> </a:t>
            </a:r>
            <a:r>
              <a:rPr lang="tr-TR" dirty="0" err="1"/>
              <a:t>by</a:t>
            </a:r>
            <a:r>
              <a:rPr lang="tr-TR" dirty="0"/>
              <a:t> </a:t>
            </a:r>
            <a:r>
              <a:rPr lang="tr-TR" dirty="0" err="1"/>
              <a:t>the</a:t>
            </a:r>
            <a:r>
              <a:rPr lang="tr-TR" dirty="0"/>
              <a:t> </a:t>
            </a:r>
            <a:r>
              <a:rPr lang="tr-TR" dirty="0" err="1"/>
              <a:t>Oracle</a:t>
            </a:r>
            <a:r>
              <a:rPr lang="tr-TR" dirty="0"/>
              <a:t> Server </a:t>
            </a:r>
            <a:r>
              <a:rPr lang="tr-TR" dirty="0" err="1"/>
              <a:t>and</a:t>
            </a:r>
            <a:r>
              <a:rPr lang="tr-TR" dirty="0"/>
              <a:t> is </a:t>
            </a:r>
            <a:r>
              <a:rPr lang="tr-TR" dirty="0" err="1"/>
              <a:t>no</a:t>
            </a:r>
            <a:r>
              <a:rPr lang="tr-TR" dirty="0"/>
              <a:t> </a:t>
            </a:r>
            <a:r>
              <a:rPr lang="tr-TR" dirty="0" err="1"/>
              <a:t>longer</a:t>
            </a:r>
            <a:r>
              <a:rPr lang="tr-TR" dirty="0"/>
              <a:t> </a:t>
            </a:r>
            <a:r>
              <a:rPr lang="tr-TR" dirty="0" err="1"/>
              <a:t>available</a:t>
            </a:r>
            <a:r>
              <a:rPr lang="tr-TR" dirty="0"/>
              <a:t> in </a:t>
            </a:r>
            <a:r>
              <a:rPr lang="tr-TR" dirty="0" err="1"/>
              <a:t>the</a:t>
            </a:r>
            <a:r>
              <a:rPr lang="tr-TR" dirty="0"/>
              <a:t> data </a:t>
            </a:r>
            <a:r>
              <a:rPr lang="tr-TR" dirty="0" err="1"/>
              <a:t>dictionary</a:t>
            </a:r>
            <a:r>
              <a:rPr lang="tr-TR" dirty="0"/>
              <a:t>.</a:t>
            </a:r>
          </a:p>
          <a:p>
            <a:pPr lvl="1"/>
            <a:endParaRPr lang="tr-TR" dirty="0">
              <a:latin typeface="Times" charset="0"/>
            </a:endParaRPr>
          </a:p>
          <a:p>
            <a:endParaRPr lang="tr-TR" b="1" dirty="0">
              <a:latin typeface="Times" charset="0"/>
            </a:endParaRPr>
          </a:p>
        </p:txBody>
      </p:sp>
      <p:sp>
        <p:nvSpPr>
          <p:cNvPr id="333828"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37924" name="Rectangle 4"/>
          <p:cNvSpPr>
            <a:spLocks noChangeArrowheads="1"/>
          </p:cNvSpPr>
          <p:nvPr/>
        </p:nvSpPr>
        <p:spPr bwMode="auto">
          <a:xfrm>
            <a:off x="804333" y="4475560"/>
            <a:ext cx="7340600" cy="451247"/>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Tree>
    <p:extLst>
      <p:ext uri="{BB962C8B-B14F-4D97-AF65-F5344CB8AC3E}">
        <p14:creationId xmlns:p14="http://schemas.microsoft.com/office/powerpoint/2010/main" val="342499172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p:spPr>
        <p:txBody>
          <a:bodyPr/>
          <a:lstStyle/>
          <a:p>
            <a:fld id="{F03D70E1-DBF0-4707-A7DE-69113E0ACB97}" type="slidenum">
              <a:rPr lang="tr-TR">
                <a:solidFill>
                  <a:prstClr val="black"/>
                </a:solidFill>
              </a:rPr>
              <a:pPr/>
              <a:t>172</a:t>
            </a:fld>
            <a:endParaRPr lang="tr-TR">
              <a:solidFill>
                <a:prstClr val="black"/>
              </a:solidFill>
            </a:endParaRPr>
          </a:p>
        </p:txBody>
      </p:sp>
      <p:sp>
        <p:nvSpPr>
          <p:cNvPr id="334851" name="Rectangle 2"/>
          <p:cNvSpPr>
            <a:spLocks noGrp="1" noChangeArrowheads="1"/>
          </p:cNvSpPr>
          <p:nvPr>
            <p:ph type="body" idx="1"/>
          </p:nvPr>
        </p:nvSpPr>
        <p:spPr>
          <a:xfrm>
            <a:off x="550334" y="3580210"/>
            <a:ext cx="8039100" cy="2984897"/>
          </a:xfrm>
          <a:noFill/>
          <a:ln/>
        </p:spPr>
        <p:txBody>
          <a:bodyPr lIns="90796" tIns="44601" rIns="90796" bIns="44601"/>
          <a:lstStyle/>
          <a:p>
            <a:r>
              <a:rPr lang="tr-TR"/>
              <a:t>Disabling a Constraint</a:t>
            </a:r>
          </a:p>
          <a:p>
            <a:pPr lvl="1"/>
            <a:r>
              <a:rPr lang="tr-TR"/>
              <a:t>You can disable a constraint without dropping it or re-creating it by using the ALTER TABLE statement with the </a:t>
            </a:r>
            <a:r>
              <a:rPr lang="tr-TR">
                <a:solidFill>
                  <a:srgbClr val="FC0128"/>
                </a:solidFill>
              </a:rPr>
              <a:t>DISABLE clause.</a:t>
            </a:r>
            <a:endParaRPr lang="tr-TR"/>
          </a:p>
          <a:p>
            <a:pPr lvl="1"/>
            <a:r>
              <a:rPr lang="tr-TR" b="1"/>
              <a:t>Syntax</a:t>
            </a:r>
            <a:endParaRPr lang="tr-TR"/>
          </a:p>
          <a:p>
            <a:pPr>
              <a:spcBef>
                <a:spcPct val="65000"/>
              </a:spcBef>
            </a:pPr>
            <a:r>
              <a:rPr lang="tr-TR"/>
              <a:t>      </a:t>
            </a:r>
            <a:r>
              <a:rPr lang="tr-TR" b="1">
                <a:latin typeface="Courier New" pitchFamily="49" charset="0"/>
              </a:rPr>
              <a:t>ALTER TABLE   </a:t>
            </a:r>
            <a:r>
              <a:rPr lang="tr-TR" b="1" i="1">
                <a:latin typeface="Courier New" pitchFamily="49" charset="0"/>
              </a:rPr>
              <a:t>table</a:t>
            </a:r>
            <a:endParaRPr lang="tr-TR"/>
          </a:p>
          <a:p>
            <a:pPr>
              <a:spcBef>
                <a:spcPct val="0"/>
              </a:spcBef>
            </a:pPr>
            <a:r>
              <a:rPr lang="tr-TR" b="1">
                <a:latin typeface="Courier New" pitchFamily="49" charset="0"/>
              </a:rPr>
              <a:t>   DISABLE  CONSTRAINT </a:t>
            </a:r>
            <a:r>
              <a:rPr lang="tr-TR" b="1" i="1">
                <a:latin typeface="Courier New" pitchFamily="49" charset="0"/>
              </a:rPr>
              <a:t>constraint</a:t>
            </a:r>
            <a:r>
              <a:rPr lang="tr-TR" b="1">
                <a:latin typeface="Courier New" pitchFamily="49" charset="0"/>
              </a:rPr>
              <a:t> [CASCADE];</a:t>
            </a:r>
          </a:p>
          <a:p>
            <a:pPr lvl="1"/>
            <a:endParaRPr lang="tr-TR" sz="400" b="1"/>
          </a:p>
          <a:p>
            <a:pPr lvl="1"/>
            <a:r>
              <a:rPr lang="tr-TR" b="1"/>
              <a:t>where:</a:t>
            </a:r>
            <a:r>
              <a:rPr lang="tr-TR"/>
              <a:t>	</a:t>
            </a:r>
            <a:r>
              <a:rPr lang="tr-TR" i="1"/>
              <a:t>table</a:t>
            </a:r>
            <a:r>
              <a:rPr lang="tr-TR"/>
              <a:t>			is the name of the table</a:t>
            </a:r>
          </a:p>
          <a:p>
            <a:pPr lvl="1"/>
            <a:r>
              <a:rPr lang="tr-TR"/>
              <a:t>		</a:t>
            </a:r>
            <a:r>
              <a:rPr lang="tr-TR" i="1"/>
              <a:t>constraint</a:t>
            </a:r>
            <a:r>
              <a:rPr lang="tr-TR"/>
              <a:t>		is the name of the constraint</a:t>
            </a:r>
          </a:p>
          <a:p>
            <a:r>
              <a:rPr lang="tr-TR"/>
              <a:t>Guidelines</a:t>
            </a:r>
          </a:p>
          <a:p>
            <a:pPr lvl="2"/>
            <a:r>
              <a:rPr lang="tr-TR"/>
              <a:t>You can use the DISABLE clause in both the CREATE TABLE statement and the ALTER TABLE statement.</a:t>
            </a:r>
          </a:p>
          <a:p>
            <a:pPr lvl="2"/>
            <a:r>
              <a:rPr lang="tr-TR"/>
              <a:t>The CASCADE clause disables dependent integrity constraints.</a:t>
            </a:r>
          </a:p>
        </p:txBody>
      </p:sp>
      <p:sp>
        <p:nvSpPr>
          <p:cNvPr id="334852"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39972" name="Rectangle 4"/>
          <p:cNvSpPr>
            <a:spLocks noChangeArrowheads="1"/>
          </p:cNvSpPr>
          <p:nvPr/>
        </p:nvSpPr>
        <p:spPr bwMode="auto">
          <a:xfrm>
            <a:off x="804333" y="4229100"/>
            <a:ext cx="7340600" cy="358379"/>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Tree>
    <p:extLst>
      <p:ext uri="{BB962C8B-B14F-4D97-AF65-F5344CB8AC3E}">
        <p14:creationId xmlns:p14="http://schemas.microsoft.com/office/powerpoint/2010/main" val="48497264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p:spPr>
        <p:txBody>
          <a:bodyPr/>
          <a:lstStyle/>
          <a:p>
            <a:fld id="{059B120B-555D-4599-96BA-7BB9741A7548}" type="slidenum">
              <a:rPr lang="tr-TR">
                <a:solidFill>
                  <a:prstClr val="black"/>
                </a:solidFill>
              </a:rPr>
              <a:pPr/>
              <a:t>173</a:t>
            </a:fld>
            <a:endParaRPr lang="tr-TR">
              <a:solidFill>
                <a:prstClr val="black"/>
              </a:solidFill>
            </a:endParaRPr>
          </a:p>
        </p:txBody>
      </p:sp>
      <p:sp>
        <p:nvSpPr>
          <p:cNvPr id="335875" name="Rectangle 2"/>
          <p:cNvSpPr>
            <a:spLocks noGrp="1" noChangeArrowheads="1"/>
          </p:cNvSpPr>
          <p:nvPr>
            <p:ph type="body" idx="1"/>
          </p:nvPr>
        </p:nvSpPr>
        <p:spPr>
          <a:xfrm>
            <a:off x="535517" y="3587354"/>
            <a:ext cx="8041216" cy="2977753"/>
          </a:xfrm>
          <a:noFill/>
          <a:ln/>
        </p:spPr>
        <p:txBody>
          <a:bodyPr lIns="90796" tIns="44601" rIns="90796" bIns="44601"/>
          <a:lstStyle/>
          <a:p>
            <a:r>
              <a:rPr lang="tr-TR" dirty="0" err="1"/>
              <a:t>Enabling</a:t>
            </a:r>
            <a:r>
              <a:rPr lang="tr-TR" dirty="0"/>
              <a:t> a </a:t>
            </a:r>
            <a:r>
              <a:rPr lang="tr-TR" dirty="0" err="1"/>
              <a:t>Constraint</a:t>
            </a:r>
            <a:endParaRPr lang="tr-TR" dirty="0"/>
          </a:p>
          <a:p>
            <a:pPr lvl="1"/>
            <a:r>
              <a:rPr lang="tr-TR" dirty="0" err="1"/>
              <a:t>You</a:t>
            </a:r>
            <a:r>
              <a:rPr lang="tr-TR" dirty="0"/>
              <a:t> can </a:t>
            </a:r>
            <a:r>
              <a:rPr lang="tr-TR" dirty="0" err="1"/>
              <a:t>enable</a:t>
            </a:r>
            <a:r>
              <a:rPr lang="tr-TR" dirty="0"/>
              <a:t> a </a:t>
            </a:r>
            <a:r>
              <a:rPr lang="tr-TR" dirty="0" err="1"/>
              <a:t>constraint</a:t>
            </a:r>
            <a:r>
              <a:rPr lang="tr-TR" dirty="0"/>
              <a:t> </a:t>
            </a:r>
            <a:r>
              <a:rPr lang="tr-TR" dirty="0" err="1"/>
              <a:t>without</a:t>
            </a:r>
            <a:r>
              <a:rPr lang="tr-TR" dirty="0"/>
              <a:t> </a:t>
            </a:r>
            <a:r>
              <a:rPr lang="tr-TR" dirty="0" err="1"/>
              <a:t>dropping</a:t>
            </a:r>
            <a:r>
              <a:rPr lang="tr-TR" dirty="0"/>
              <a:t> it </a:t>
            </a:r>
            <a:r>
              <a:rPr lang="tr-TR" dirty="0" err="1"/>
              <a:t>or</a:t>
            </a:r>
            <a:r>
              <a:rPr lang="tr-TR" dirty="0"/>
              <a:t> re-</a:t>
            </a:r>
            <a:r>
              <a:rPr lang="tr-TR" dirty="0" err="1"/>
              <a:t>creating</a:t>
            </a:r>
            <a:r>
              <a:rPr lang="tr-TR" dirty="0"/>
              <a:t> it </a:t>
            </a:r>
            <a:r>
              <a:rPr lang="tr-TR" dirty="0" err="1"/>
              <a:t>by</a:t>
            </a:r>
            <a:r>
              <a:rPr lang="tr-TR" dirty="0"/>
              <a:t> </a:t>
            </a:r>
            <a:r>
              <a:rPr lang="tr-TR" dirty="0" err="1"/>
              <a:t>using</a:t>
            </a:r>
            <a:r>
              <a:rPr lang="tr-TR" dirty="0"/>
              <a:t> </a:t>
            </a:r>
            <a:r>
              <a:rPr lang="tr-TR" dirty="0" err="1"/>
              <a:t>the</a:t>
            </a:r>
            <a:r>
              <a:rPr lang="tr-TR" dirty="0"/>
              <a:t> ALTER TABLE </a:t>
            </a:r>
            <a:r>
              <a:rPr lang="tr-TR" dirty="0" err="1"/>
              <a:t>statement</a:t>
            </a:r>
            <a:r>
              <a:rPr lang="tr-TR" dirty="0"/>
              <a:t> </a:t>
            </a:r>
            <a:r>
              <a:rPr lang="tr-TR" dirty="0" err="1"/>
              <a:t>with</a:t>
            </a:r>
            <a:r>
              <a:rPr lang="tr-TR" dirty="0"/>
              <a:t> </a:t>
            </a:r>
            <a:r>
              <a:rPr lang="tr-TR" dirty="0" err="1"/>
              <a:t>the</a:t>
            </a:r>
            <a:r>
              <a:rPr lang="tr-TR" dirty="0"/>
              <a:t> </a:t>
            </a:r>
            <a:r>
              <a:rPr lang="tr-TR" dirty="0">
                <a:solidFill>
                  <a:srgbClr val="FC0128"/>
                </a:solidFill>
              </a:rPr>
              <a:t>ENABLE </a:t>
            </a:r>
            <a:r>
              <a:rPr lang="tr-TR" dirty="0" err="1">
                <a:solidFill>
                  <a:srgbClr val="FC0128"/>
                </a:solidFill>
              </a:rPr>
              <a:t>clause</a:t>
            </a:r>
            <a:r>
              <a:rPr lang="tr-TR" dirty="0">
                <a:solidFill>
                  <a:srgbClr val="FC0128"/>
                </a:solidFill>
              </a:rPr>
              <a:t>.</a:t>
            </a:r>
            <a:endParaRPr lang="tr-TR" dirty="0"/>
          </a:p>
          <a:p>
            <a:pPr lvl="1"/>
            <a:r>
              <a:rPr lang="tr-TR" b="1" dirty="0" err="1"/>
              <a:t>Syntax</a:t>
            </a:r>
            <a:endParaRPr lang="tr-TR" dirty="0"/>
          </a:p>
          <a:p>
            <a:pPr>
              <a:spcBef>
                <a:spcPct val="65000"/>
              </a:spcBef>
            </a:pPr>
            <a:r>
              <a:rPr lang="tr-TR" dirty="0"/>
              <a:t>      </a:t>
            </a:r>
            <a:r>
              <a:rPr lang="tr-TR" b="1" dirty="0">
                <a:latin typeface="Courier New" pitchFamily="49" charset="0"/>
              </a:rPr>
              <a:t>ALTER   TABLE      </a:t>
            </a:r>
            <a:r>
              <a:rPr lang="tr-TR" b="1" i="1" dirty="0" err="1">
                <a:latin typeface="Courier New" pitchFamily="49" charset="0"/>
              </a:rPr>
              <a:t>table</a:t>
            </a:r>
            <a:endParaRPr lang="tr-TR" dirty="0">
              <a:latin typeface="Courier New" pitchFamily="49" charset="0"/>
            </a:endParaRPr>
          </a:p>
          <a:p>
            <a:pPr>
              <a:spcBef>
                <a:spcPct val="0"/>
              </a:spcBef>
            </a:pPr>
            <a:r>
              <a:rPr lang="tr-TR" b="1" dirty="0">
                <a:latin typeface="Courier New" pitchFamily="49" charset="0"/>
              </a:rPr>
              <a:t>   ENABLE  CONSTRAINT </a:t>
            </a:r>
            <a:r>
              <a:rPr lang="tr-TR" b="1" i="1" dirty="0" err="1">
                <a:latin typeface="Courier New" pitchFamily="49" charset="0"/>
              </a:rPr>
              <a:t>constraint</a:t>
            </a:r>
            <a:r>
              <a:rPr lang="tr-TR" b="1" dirty="0">
                <a:latin typeface="Courier New" pitchFamily="49" charset="0"/>
              </a:rPr>
              <a:t>;</a:t>
            </a:r>
          </a:p>
          <a:p>
            <a:pPr lvl="1"/>
            <a:endParaRPr lang="tr-TR" sz="400" b="1" dirty="0"/>
          </a:p>
          <a:p>
            <a:pPr lvl="1"/>
            <a:r>
              <a:rPr lang="tr-TR" b="1" dirty="0" err="1"/>
              <a:t>where</a:t>
            </a:r>
            <a:r>
              <a:rPr lang="tr-TR" b="1" dirty="0"/>
              <a:t>:</a:t>
            </a:r>
            <a:r>
              <a:rPr lang="tr-TR" dirty="0"/>
              <a:t>	</a:t>
            </a:r>
            <a:r>
              <a:rPr lang="tr-TR" i="1" dirty="0" err="1"/>
              <a:t>table</a:t>
            </a:r>
            <a:r>
              <a:rPr lang="tr-TR" dirty="0"/>
              <a:t>			is </a:t>
            </a:r>
            <a:r>
              <a:rPr lang="tr-TR" dirty="0" err="1"/>
              <a:t>the</a:t>
            </a:r>
            <a:r>
              <a:rPr lang="tr-TR" dirty="0"/>
              <a:t> name of </a:t>
            </a:r>
            <a:r>
              <a:rPr lang="tr-TR" dirty="0" err="1"/>
              <a:t>the</a:t>
            </a:r>
            <a:r>
              <a:rPr lang="tr-TR" dirty="0"/>
              <a:t> </a:t>
            </a:r>
            <a:r>
              <a:rPr lang="tr-TR" dirty="0" err="1"/>
              <a:t>table</a:t>
            </a:r>
            <a:endParaRPr lang="tr-TR" dirty="0"/>
          </a:p>
          <a:p>
            <a:pPr lvl="1"/>
            <a:r>
              <a:rPr lang="tr-TR" dirty="0"/>
              <a:t>		</a:t>
            </a:r>
            <a:r>
              <a:rPr lang="tr-TR" i="1" dirty="0" err="1"/>
              <a:t>constraint</a:t>
            </a:r>
            <a:r>
              <a:rPr lang="tr-TR" dirty="0"/>
              <a:t>		is </a:t>
            </a:r>
            <a:r>
              <a:rPr lang="tr-TR" dirty="0" err="1"/>
              <a:t>the</a:t>
            </a:r>
            <a:r>
              <a:rPr lang="tr-TR" dirty="0"/>
              <a:t> name of </a:t>
            </a:r>
            <a:r>
              <a:rPr lang="tr-TR" dirty="0" err="1"/>
              <a:t>the</a:t>
            </a:r>
            <a:r>
              <a:rPr lang="tr-TR" dirty="0"/>
              <a:t> </a:t>
            </a:r>
            <a:r>
              <a:rPr lang="tr-TR" dirty="0" err="1"/>
              <a:t>constraint</a:t>
            </a:r>
            <a:endParaRPr lang="tr-TR" dirty="0"/>
          </a:p>
          <a:p>
            <a:r>
              <a:rPr lang="tr-TR" dirty="0" err="1"/>
              <a:t>Guidelines</a:t>
            </a:r>
            <a:endParaRPr lang="tr-TR" dirty="0"/>
          </a:p>
          <a:p>
            <a:pPr lvl="2"/>
            <a:r>
              <a:rPr lang="tr-TR" dirty="0" err="1"/>
              <a:t>If</a:t>
            </a:r>
            <a:r>
              <a:rPr lang="tr-TR" dirty="0"/>
              <a:t> </a:t>
            </a:r>
            <a:r>
              <a:rPr lang="tr-TR" dirty="0" err="1"/>
              <a:t>you</a:t>
            </a:r>
            <a:r>
              <a:rPr lang="tr-TR" dirty="0"/>
              <a:t> </a:t>
            </a:r>
            <a:r>
              <a:rPr lang="tr-TR" dirty="0" err="1"/>
              <a:t>enable</a:t>
            </a:r>
            <a:r>
              <a:rPr lang="tr-TR" dirty="0"/>
              <a:t> a </a:t>
            </a:r>
            <a:r>
              <a:rPr lang="tr-TR" dirty="0" err="1"/>
              <a:t>constraint</a:t>
            </a:r>
            <a:r>
              <a:rPr lang="tr-TR" dirty="0"/>
              <a:t>, </a:t>
            </a:r>
            <a:r>
              <a:rPr lang="tr-TR" dirty="0" err="1"/>
              <a:t>that</a:t>
            </a:r>
            <a:r>
              <a:rPr lang="tr-TR" dirty="0"/>
              <a:t> </a:t>
            </a:r>
            <a:r>
              <a:rPr lang="tr-TR" dirty="0" err="1"/>
              <a:t>constraint</a:t>
            </a:r>
            <a:r>
              <a:rPr lang="tr-TR" dirty="0"/>
              <a:t> </a:t>
            </a:r>
            <a:r>
              <a:rPr lang="tr-TR" dirty="0" err="1"/>
              <a:t>applies</a:t>
            </a:r>
            <a:r>
              <a:rPr lang="tr-TR" dirty="0"/>
              <a:t> </a:t>
            </a:r>
            <a:r>
              <a:rPr lang="tr-TR" dirty="0" err="1"/>
              <a:t>to</a:t>
            </a:r>
            <a:r>
              <a:rPr lang="tr-TR" dirty="0"/>
              <a:t> </a:t>
            </a:r>
            <a:r>
              <a:rPr lang="tr-TR" dirty="0" err="1"/>
              <a:t>all</a:t>
            </a:r>
            <a:r>
              <a:rPr lang="tr-TR" dirty="0"/>
              <a:t> </a:t>
            </a:r>
            <a:r>
              <a:rPr lang="tr-TR" dirty="0" err="1"/>
              <a:t>the</a:t>
            </a:r>
            <a:r>
              <a:rPr lang="tr-TR" dirty="0"/>
              <a:t> data in </a:t>
            </a:r>
            <a:r>
              <a:rPr lang="tr-TR" dirty="0" err="1"/>
              <a:t>the</a:t>
            </a:r>
            <a:r>
              <a:rPr lang="tr-TR" dirty="0"/>
              <a:t> </a:t>
            </a:r>
            <a:r>
              <a:rPr lang="tr-TR" dirty="0" err="1"/>
              <a:t>table</a:t>
            </a:r>
            <a:r>
              <a:rPr lang="tr-TR" dirty="0"/>
              <a:t>. </a:t>
            </a:r>
            <a:r>
              <a:rPr lang="tr-TR" dirty="0" err="1"/>
              <a:t>All</a:t>
            </a:r>
            <a:r>
              <a:rPr lang="tr-TR" dirty="0"/>
              <a:t> </a:t>
            </a:r>
            <a:r>
              <a:rPr lang="tr-TR" dirty="0" err="1"/>
              <a:t>the</a:t>
            </a:r>
            <a:r>
              <a:rPr lang="tr-TR" dirty="0"/>
              <a:t> data in </a:t>
            </a:r>
            <a:r>
              <a:rPr lang="tr-TR" dirty="0" err="1"/>
              <a:t>the</a:t>
            </a:r>
            <a:r>
              <a:rPr lang="tr-TR" dirty="0"/>
              <a:t> </a:t>
            </a:r>
            <a:r>
              <a:rPr lang="tr-TR" dirty="0" err="1"/>
              <a:t>table</a:t>
            </a:r>
            <a:r>
              <a:rPr lang="tr-TR" dirty="0"/>
              <a:t> </a:t>
            </a:r>
            <a:r>
              <a:rPr lang="tr-TR" dirty="0" err="1"/>
              <a:t>must</a:t>
            </a:r>
            <a:r>
              <a:rPr lang="tr-TR" dirty="0"/>
              <a:t> fit </a:t>
            </a:r>
            <a:r>
              <a:rPr lang="tr-TR" dirty="0" err="1"/>
              <a:t>the</a:t>
            </a:r>
            <a:r>
              <a:rPr lang="tr-TR" dirty="0"/>
              <a:t> </a:t>
            </a:r>
            <a:r>
              <a:rPr lang="tr-TR" dirty="0" err="1"/>
              <a:t>constraint</a:t>
            </a:r>
            <a:r>
              <a:rPr lang="tr-TR" dirty="0"/>
              <a:t>.</a:t>
            </a:r>
          </a:p>
          <a:p>
            <a:pPr lvl="2"/>
            <a:r>
              <a:rPr lang="tr-TR" dirty="0" err="1"/>
              <a:t>If</a:t>
            </a:r>
            <a:r>
              <a:rPr lang="tr-TR" dirty="0"/>
              <a:t> </a:t>
            </a:r>
            <a:r>
              <a:rPr lang="tr-TR" dirty="0" err="1"/>
              <a:t>you</a:t>
            </a:r>
            <a:r>
              <a:rPr lang="tr-TR" dirty="0"/>
              <a:t> </a:t>
            </a:r>
            <a:r>
              <a:rPr lang="tr-TR" dirty="0" err="1"/>
              <a:t>enable</a:t>
            </a:r>
            <a:r>
              <a:rPr lang="tr-TR" dirty="0"/>
              <a:t> a UNIQUE </a:t>
            </a:r>
            <a:r>
              <a:rPr lang="tr-TR" dirty="0" err="1"/>
              <a:t>key</a:t>
            </a:r>
            <a:r>
              <a:rPr lang="tr-TR" dirty="0"/>
              <a:t> </a:t>
            </a:r>
            <a:r>
              <a:rPr lang="tr-TR" dirty="0" err="1"/>
              <a:t>or</a:t>
            </a:r>
            <a:r>
              <a:rPr lang="tr-TR" dirty="0"/>
              <a:t> PRIMARY KEY </a:t>
            </a:r>
            <a:r>
              <a:rPr lang="tr-TR" dirty="0" err="1"/>
              <a:t>constraint</a:t>
            </a:r>
            <a:r>
              <a:rPr lang="tr-TR" dirty="0"/>
              <a:t>, a UNIQUE </a:t>
            </a:r>
            <a:r>
              <a:rPr lang="tr-TR" dirty="0" err="1"/>
              <a:t>or</a:t>
            </a:r>
            <a:r>
              <a:rPr lang="tr-TR" dirty="0"/>
              <a:t> PRIMARY KEY </a:t>
            </a:r>
            <a:r>
              <a:rPr lang="tr-TR" dirty="0" err="1"/>
              <a:t>index</a:t>
            </a:r>
            <a:r>
              <a:rPr lang="tr-TR" dirty="0"/>
              <a:t> is </a:t>
            </a:r>
            <a:r>
              <a:rPr lang="tr-TR" dirty="0" err="1"/>
              <a:t>automatically</a:t>
            </a:r>
            <a:r>
              <a:rPr lang="tr-TR" dirty="0"/>
              <a:t> </a:t>
            </a:r>
            <a:r>
              <a:rPr lang="tr-TR" dirty="0" err="1"/>
              <a:t>created</a:t>
            </a:r>
            <a:r>
              <a:rPr lang="tr-TR" dirty="0"/>
              <a:t>.</a:t>
            </a:r>
          </a:p>
          <a:p>
            <a:pPr lvl="2"/>
            <a:r>
              <a:rPr lang="tr-TR" dirty="0" err="1"/>
              <a:t>You</a:t>
            </a:r>
            <a:r>
              <a:rPr lang="tr-TR" dirty="0"/>
              <a:t> can </a:t>
            </a:r>
            <a:r>
              <a:rPr lang="tr-TR" dirty="0" err="1"/>
              <a:t>use</a:t>
            </a:r>
            <a:r>
              <a:rPr lang="tr-TR" dirty="0"/>
              <a:t> </a:t>
            </a:r>
            <a:r>
              <a:rPr lang="tr-TR" dirty="0" err="1"/>
              <a:t>the</a:t>
            </a:r>
            <a:r>
              <a:rPr lang="tr-TR" dirty="0"/>
              <a:t> ENABLE </a:t>
            </a:r>
            <a:r>
              <a:rPr lang="tr-TR" dirty="0" err="1"/>
              <a:t>clause</a:t>
            </a:r>
            <a:r>
              <a:rPr lang="tr-TR" dirty="0"/>
              <a:t> in </a:t>
            </a:r>
            <a:r>
              <a:rPr lang="tr-TR" dirty="0" err="1"/>
              <a:t>both</a:t>
            </a:r>
            <a:r>
              <a:rPr lang="tr-TR" dirty="0"/>
              <a:t> </a:t>
            </a:r>
            <a:r>
              <a:rPr lang="tr-TR" dirty="0" err="1"/>
              <a:t>the</a:t>
            </a:r>
            <a:r>
              <a:rPr lang="tr-TR" dirty="0"/>
              <a:t> CREATE TABLE </a:t>
            </a:r>
            <a:r>
              <a:rPr lang="tr-TR" dirty="0" err="1"/>
              <a:t>statement</a:t>
            </a:r>
            <a:r>
              <a:rPr lang="tr-TR" dirty="0"/>
              <a:t> </a:t>
            </a:r>
            <a:r>
              <a:rPr lang="tr-TR" dirty="0" err="1"/>
              <a:t>and</a:t>
            </a:r>
            <a:r>
              <a:rPr lang="tr-TR" dirty="0"/>
              <a:t> </a:t>
            </a:r>
            <a:r>
              <a:rPr lang="tr-TR" dirty="0" err="1"/>
              <a:t>the</a:t>
            </a:r>
            <a:r>
              <a:rPr lang="tr-TR" dirty="0"/>
              <a:t> ALTER TABLE </a:t>
            </a:r>
            <a:r>
              <a:rPr lang="tr-TR" dirty="0" err="1"/>
              <a:t>statement</a:t>
            </a:r>
            <a:r>
              <a:rPr lang="tr-TR" dirty="0"/>
              <a:t>.</a:t>
            </a:r>
          </a:p>
          <a:p>
            <a:pPr lvl="2"/>
            <a:endParaRPr lang="tr-TR" dirty="0"/>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err="1">
                <a:solidFill>
                  <a:schemeClr val="accent2"/>
                </a:solidFill>
              </a:rPr>
              <a:t>Please</a:t>
            </a:r>
            <a:r>
              <a:rPr lang="tr-TR" dirty="0">
                <a:solidFill>
                  <a:schemeClr val="accent2"/>
                </a:solidFill>
              </a:rPr>
              <a:t> </a:t>
            </a:r>
            <a:r>
              <a:rPr lang="tr-TR" dirty="0" err="1">
                <a:solidFill>
                  <a:schemeClr val="accent2"/>
                </a:solidFill>
              </a:rPr>
              <a:t>read</a:t>
            </a:r>
            <a:r>
              <a:rPr lang="tr-TR" dirty="0">
                <a:solidFill>
                  <a:schemeClr val="accent2"/>
                </a:solidFill>
              </a:rPr>
              <a:t> </a:t>
            </a:r>
            <a:r>
              <a:rPr lang="tr-TR" dirty="0" err="1">
                <a:solidFill>
                  <a:schemeClr val="accent2"/>
                </a:solidFill>
              </a:rPr>
              <a:t>Instructor</a:t>
            </a:r>
            <a:r>
              <a:rPr lang="tr-TR" dirty="0">
                <a:solidFill>
                  <a:schemeClr val="accent2"/>
                </a:solidFill>
              </a:rPr>
              <a:t> </a:t>
            </a:r>
            <a:r>
              <a:rPr lang="tr-TR" dirty="0" err="1">
                <a:solidFill>
                  <a:schemeClr val="accent2"/>
                </a:solidFill>
              </a:rPr>
              <a:t>Note</a:t>
            </a:r>
            <a:r>
              <a:rPr lang="tr-TR" dirty="0">
                <a:solidFill>
                  <a:schemeClr val="accent2"/>
                </a:solidFill>
              </a:rPr>
              <a:t> on </a:t>
            </a:r>
            <a:r>
              <a:rPr lang="tr-TR" dirty="0" err="1">
                <a:solidFill>
                  <a:schemeClr val="accent2"/>
                </a:solidFill>
              </a:rPr>
              <a:t>page</a:t>
            </a:r>
            <a:r>
              <a:rPr lang="tr-TR" dirty="0">
                <a:solidFill>
                  <a:schemeClr val="accent2"/>
                </a:solidFill>
              </a:rPr>
              <a:t> 11-29 </a:t>
            </a:r>
            <a:r>
              <a:rPr lang="tr-TR" dirty="0" err="1">
                <a:solidFill>
                  <a:schemeClr val="accent2"/>
                </a:solidFill>
              </a:rPr>
              <a:t>for</a:t>
            </a:r>
            <a:r>
              <a:rPr lang="tr-TR" dirty="0">
                <a:solidFill>
                  <a:schemeClr val="accent2"/>
                </a:solidFill>
              </a:rPr>
              <a:t> </a:t>
            </a:r>
            <a:r>
              <a:rPr lang="tr-TR" dirty="0" err="1">
                <a:solidFill>
                  <a:schemeClr val="accent2"/>
                </a:solidFill>
              </a:rPr>
              <a:t>information</a:t>
            </a:r>
            <a:r>
              <a:rPr lang="tr-TR" dirty="0">
                <a:solidFill>
                  <a:schemeClr val="accent2"/>
                </a:solidFill>
              </a:rPr>
              <a:t> on </a:t>
            </a:r>
            <a:r>
              <a:rPr lang="tr-TR" dirty="0" err="1">
                <a:solidFill>
                  <a:schemeClr val="accent2"/>
                </a:solidFill>
              </a:rPr>
              <a:t>the</a:t>
            </a:r>
            <a:r>
              <a:rPr lang="tr-TR" dirty="0">
                <a:solidFill>
                  <a:schemeClr val="accent2"/>
                </a:solidFill>
              </a:rPr>
              <a:t> VALIDATE </a:t>
            </a:r>
            <a:r>
              <a:rPr lang="tr-TR" dirty="0" err="1">
                <a:solidFill>
                  <a:schemeClr val="accent2"/>
                </a:solidFill>
              </a:rPr>
              <a:t>and</a:t>
            </a:r>
            <a:r>
              <a:rPr lang="tr-TR" dirty="0">
                <a:solidFill>
                  <a:schemeClr val="accent2"/>
                </a:solidFill>
              </a:rPr>
              <a:t> NOVALIDATE </a:t>
            </a:r>
            <a:r>
              <a:rPr lang="tr-TR" dirty="0" err="1">
                <a:solidFill>
                  <a:schemeClr val="accent2"/>
                </a:solidFill>
              </a:rPr>
              <a:t>options</a:t>
            </a:r>
            <a:endParaRPr lang="tr-TR" dirty="0">
              <a:solidFill>
                <a:schemeClr val="accent2"/>
              </a:solidFill>
            </a:endParaRPr>
          </a:p>
        </p:txBody>
      </p:sp>
      <p:sp>
        <p:nvSpPr>
          <p:cNvPr id="335876"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
        <p:nvSpPr>
          <p:cNvPr id="342020" name="Rectangle 4"/>
          <p:cNvSpPr>
            <a:spLocks noChangeArrowheads="1"/>
          </p:cNvSpPr>
          <p:nvPr/>
        </p:nvSpPr>
        <p:spPr bwMode="auto">
          <a:xfrm>
            <a:off x="804333" y="4229100"/>
            <a:ext cx="7340600" cy="358379"/>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Tree>
    <p:extLst>
      <p:ext uri="{BB962C8B-B14F-4D97-AF65-F5344CB8AC3E}">
        <p14:creationId xmlns:p14="http://schemas.microsoft.com/office/powerpoint/2010/main" val="3182016755"/>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174</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r>
              <a:rPr lang="tr-TR" dirty="0" err="1"/>
              <a:t>Cascading</a:t>
            </a:r>
            <a:r>
              <a:rPr lang="tr-TR" dirty="0"/>
              <a:t> CONSTRAINTS</a:t>
            </a:r>
          </a:p>
          <a:p>
            <a:pPr lvl="1" defTabSz="363538">
              <a:tabLst>
                <a:tab pos="434975" algn="l"/>
              </a:tabLst>
            </a:pPr>
            <a:r>
              <a:rPr lang="tr-TR" dirty="0" err="1"/>
              <a:t>This</a:t>
            </a:r>
            <a:r>
              <a:rPr lang="tr-TR" dirty="0"/>
              <a:t> </a:t>
            </a:r>
            <a:r>
              <a:rPr lang="tr-TR" dirty="0" err="1"/>
              <a:t>statement</a:t>
            </a:r>
            <a:r>
              <a:rPr lang="tr-TR" dirty="0"/>
              <a:t> </a:t>
            </a:r>
            <a:r>
              <a:rPr lang="tr-TR" dirty="0" err="1"/>
              <a:t>illustrates</a:t>
            </a:r>
            <a:r>
              <a:rPr lang="tr-TR" dirty="0"/>
              <a:t> </a:t>
            </a:r>
            <a:r>
              <a:rPr lang="tr-TR" dirty="0" err="1"/>
              <a:t>the</a:t>
            </a:r>
            <a:r>
              <a:rPr lang="tr-TR" dirty="0"/>
              <a:t> </a:t>
            </a:r>
            <a:r>
              <a:rPr lang="tr-TR" dirty="0" err="1"/>
              <a:t>usage</a:t>
            </a:r>
            <a:r>
              <a:rPr lang="tr-TR" dirty="0"/>
              <a:t> of </a:t>
            </a:r>
            <a:r>
              <a:rPr lang="tr-TR" dirty="0" err="1"/>
              <a:t>the</a:t>
            </a:r>
            <a:r>
              <a:rPr lang="tr-TR" dirty="0"/>
              <a:t> </a:t>
            </a:r>
            <a:r>
              <a:rPr lang="tr-TR" dirty="0">
                <a:solidFill>
                  <a:srgbClr val="FC0128"/>
                </a:solidFill>
              </a:rPr>
              <a:t>CASCADE CONSTRAINTS</a:t>
            </a:r>
            <a:r>
              <a:rPr lang="tr-TR" dirty="0"/>
              <a:t> </a:t>
            </a:r>
            <a:r>
              <a:rPr lang="tr-TR" dirty="0" err="1"/>
              <a:t>clause</a:t>
            </a:r>
            <a:r>
              <a:rPr lang="tr-TR" dirty="0"/>
              <a:t>. </a:t>
            </a:r>
            <a:r>
              <a:rPr lang="tr-TR" dirty="0" err="1"/>
              <a:t>Assume</a:t>
            </a:r>
            <a:r>
              <a:rPr lang="tr-TR" dirty="0"/>
              <a:t> </a:t>
            </a:r>
            <a:r>
              <a:rPr lang="tr-TR" dirty="0" err="1"/>
              <a:t>table</a:t>
            </a:r>
            <a:r>
              <a:rPr lang="tr-TR" dirty="0"/>
              <a:t> test1 is </a:t>
            </a:r>
            <a:r>
              <a:rPr lang="tr-TR" dirty="0" err="1"/>
              <a:t>created</a:t>
            </a:r>
            <a:r>
              <a:rPr lang="tr-TR" dirty="0"/>
              <a:t> as </a:t>
            </a:r>
            <a:r>
              <a:rPr lang="tr-TR" dirty="0" err="1"/>
              <a:t>follows</a:t>
            </a:r>
            <a:r>
              <a:rPr lang="tr-TR" dirty="0"/>
              <a:t>: </a:t>
            </a:r>
          </a:p>
          <a:p>
            <a:pPr defTabSz="363538">
              <a:tabLst>
                <a:tab pos="434975" algn="l"/>
              </a:tabLst>
            </a:pPr>
            <a:r>
              <a:rPr lang="tr-TR" dirty="0">
                <a:latin typeface="Courier New" pitchFamily="49" charset="0"/>
              </a:rPr>
              <a:t> SQL&gt; CREATE TABLE test1 (</a:t>
            </a:r>
          </a:p>
          <a:p>
            <a:pPr defTabSz="363538">
              <a:tabLst>
                <a:tab pos="434975" algn="l"/>
              </a:tabLst>
            </a:pPr>
            <a:r>
              <a:rPr lang="tr-TR" dirty="0">
                <a:latin typeface="Courier New" pitchFamily="49" charset="0"/>
              </a:rPr>
              <a:t>   2  </a:t>
            </a:r>
            <a:r>
              <a:rPr lang="tr-TR" dirty="0" err="1">
                <a:latin typeface="Courier New" pitchFamily="49" charset="0"/>
              </a:rPr>
              <a:t>pk</a:t>
            </a:r>
            <a:r>
              <a:rPr lang="tr-TR" dirty="0">
                <a:latin typeface="Courier New" pitchFamily="49" charset="0"/>
              </a:rPr>
              <a:t> NUMBER PRIMARY KEY,</a:t>
            </a:r>
          </a:p>
          <a:p>
            <a:pPr defTabSz="363538">
              <a:tabLst>
                <a:tab pos="434975" algn="l"/>
              </a:tabLst>
            </a:pPr>
            <a:r>
              <a:rPr lang="tr-TR" dirty="0">
                <a:latin typeface="Courier New" pitchFamily="49" charset="0"/>
              </a:rPr>
              <a:t>   3  </a:t>
            </a:r>
            <a:r>
              <a:rPr lang="tr-TR" dirty="0" err="1">
                <a:latin typeface="Courier New" pitchFamily="49" charset="0"/>
              </a:rPr>
              <a:t>fk</a:t>
            </a:r>
            <a:r>
              <a:rPr lang="tr-TR" dirty="0">
                <a:latin typeface="Courier New" pitchFamily="49" charset="0"/>
              </a:rPr>
              <a:t> NUMBER,</a:t>
            </a:r>
          </a:p>
          <a:p>
            <a:pPr defTabSz="363538">
              <a:tabLst>
                <a:tab pos="434975" algn="l"/>
              </a:tabLst>
            </a:pPr>
            <a:r>
              <a:rPr lang="tr-TR" dirty="0">
                <a:latin typeface="Courier New" pitchFamily="49" charset="0"/>
              </a:rPr>
              <a:t>   4  col1 NUMBER,</a:t>
            </a:r>
          </a:p>
          <a:p>
            <a:pPr defTabSz="363538">
              <a:tabLst>
                <a:tab pos="434975" algn="l"/>
              </a:tabLst>
            </a:pPr>
            <a:r>
              <a:rPr lang="tr-TR" dirty="0">
                <a:latin typeface="Courier New" pitchFamily="49" charset="0"/>
              </a:rPr>
              <a:t>   5  col2 NUMBER,</a:t>
            </a:r>
          </a:p>
          <a:p>
            <a:pPr defTabSz="363538">
              <a:tabLst>
                <a:tab pos="434975" algn="l"/>
              </a:tabLst>
            </a:pPr>
            <a:r>
              <a:rPr lang="tr-TR" dirty="0">
                <a:latin typeface="Courier New" pitchFamily="49" charset="0"/>
              </a:rPr>
              <a:t>   6  CONSTRAINT </a:t>
            </a:r>
            <a:r>
              <a:rPr lang="tr-TR" dirty="0" err="1">
                <a:latin typeface="Courier New" pitchFamily="49" charset="0"/>
              </a:rPr>
              <a:t>fk_constraint</a:t>
            </a:r>
            <a:r>
              <a:rPr lang="tr-TR" dirty="0">
                <a:latin typeface="Courier New" pitchFamily="49" charset="0"/>
              </a:rPr>
              <a:t> FOREIGN KEY (</a:t>
            </a:r>
            <a:r>
              <a:rPr lang="tr-TR" dirty="0" err="1">
                <a:latin typeface="Courier New" pitchFamily="49" charset="0"/>
              </a:rPr>
              <a:t>fk</a:t>
            </a:r>
            <a:r>
              <a:rPr lang="tr-TR" dirty="0">
                <a:latin typeface="Courier New" pitchFamily="49" charset="0"/>
              </a:rPr>
              <a:t>) REFERENCES test1,</a:t>
            </a:r>
          </a:p>
          <a:p>
            <a:pPr defTabSz="363538">
              <a:tabLst>
                <a:tab pos="434975" algn="l"/>
              </a:tabLst>
            </a:pPr>
            <a:r>
              <a:rPr lang="tr-TR" dirty="0">
                <a:latin typeface="Courier New" pitchFamily="49" charset="0"/>
              </a:rPr>
              <a:t>   7  CONSTRAINT ck1 CHECK (</a:t>
            </a:r>
            <a:r>
              <a:rPr lang="tr-TR" dirty="0" err="1">
                <a:latin typeface="Courier New" pitchFamily="49" charset="0"/>
              </a:rPr>
              <a:t>pk</a:t>
            </a:r>
            <a:r>
              <a:rPr lang="tr-TR" dirty="0">
                <a:latin typeface="Courier New" pitchFamily="49" charset="0"/>
              </a:rPr>
              <a:t> &gt; 0 </a:t>
            </a:r>
            <a:r>
              <a:rPr lang="tr-TR" dirty="0" err="1">
                <a:latin typeface="Courier New" pitchFamily="49" charset="0"/>
              </a:rPr>
              <a:t>and</a:t>
            </a:r>
            <a:r>
              <a:rPr lang="tr-TR" dirty="0">
                <a:latin typeface="Courier New" pitchFamily="49" charset="0"/>
              </a:rPr>
              <a:t> col1 &gt; 0),</a:t>
            </a:r>
          </a:p>
          <a:p>
            <a:pPr defTabSz="363538">
              <a:tabLst>
                <a:tab pos="434975" algn="l"/>
              </a:tabLst>
            </a:pPr>
            <a:r>
              <a:rPr lang="tr-TR" dirty="0">
                <a:latin typeface="Courier New" pitchFamily="49" charset="0"/>
              </a:rPr>
              <a:t>   8  CONSTRAINT ck2 CHECK (col2 &gt; 0));</a:t>
            </a:r>
          </a:p>
          <a:p>
            <a:pPr lvl="1" defTabSz="363538">
              <a:tabLst>
                <a:tab pos="434975" algn="l"/>
              </a:tabLst>
            </a:pPr>
            <a:r>
              <a:rPr lang="tr-TR" dirty="0"/>
              <a:t>An </a:t>
            </a:r>
            <a:r>
              <a:rPr lang="tr-TR" dirty="0" err="1"/>
              <a:t>error</a:t>
            </a:r>
            <a:r>
              <a:rPr lang="tr-TR" dirty="0"/>
              <a:t> </a:t>
            </a:r>
            <a:r>
              <a:rPr lang="tr-TR" dirty="0" err="1"/>
              <a:t>will</a:t>
            </a:r>
            <a:r>
              <a:rPr lang="tr-TR" dirty="0"/>
              <a:t> be </a:t>
            </a:r>
            <a:r>
              <a:rPr lang="tr-TR" dirty="0" err="1"/>
              <a:t>returned</a:t>
            </a:r>
            <a:r>
              <a:rPr lang="tr-TR" dirty="0"/>
              <a:t> </a:t>
            </a:r>
            <a:r>
              <a:rPr lang="tr-TR" dirty="0" err="1"/>
              <a:t>for</a:t>
            </a:r>
            <a:r>
              <a:rPr lang="tr-TR" dirty="0"/>
              <a:t> </a:t>
            </a:r>
            <a:r>
              <a:rPr lang="tr-TR" dirty="0" err="1"/>
              <a:t>the</a:t>
            </a:r>
            <a:r>
              <a:rPr lang="tr-TR" dirty="0"/>
              <a:t> </a:t>
            </a:r>
            <a:r>
              <a:rPr lang="tr-TR" dirty="0" err="1"/>
              <a:t>following</a:t>
            </a:r>
            <a:r>
              <a:rPr lang="tr-TR" dirty="0"/>
              <a:t> </a:t>
            </a:r>
            <a:r>
              <a:rPr lang="tr-TR" dirty="0" err="1"/>
              <a:t>statements</a:t>
            </a:r>
            <a:r>
              <a:rPr lang="tr-TR" dirty="0"/>
              <a:t>: </a:t>
            </a:r>
          </a:p>
          <a:p>
            <a:pPr defTabSz="363538">
              <a:tabLst>
                <a:tab pos="434975" algn="l"/>
              </a:tabLst>
            </a:pPr>
            <a:r>
              <a:rPr lang="tr-TR" dirty="0">
                <a:latin typeface="Courier New" pitchFamily="49" charset="0"/>
              </a:rPr>
              <a:t> SQL&gt; ALTER TABLE test1 DROP (</a:t>
            </a:r>
            <a:r>
              <a:rPr lang="tr-TR" dirty="0" err="1">
                <a:latin typeface="Courier New" pitchFamily="49" charset="0"/>
              </a:rPr>
              <a:t>pk</a:t>
            </a:r>
            <a:r>
              <a:rPr lang="tr-TR" dirty="0">
                <a:latin typeface="Courier New" pitchFamily="49" charset="0"/>
              </a:rPr>
              <a:t>);</a:t>
            </a:r>
            <a:r>
              <a:rPr lang="tr-TR" b="1" dirty="0"/>
              <a:t> -- </a:t>
            </a:r>
            <a:r>
              <a:rPr lang="tr-TR" b="1" dirty="0" err="1"/>
              <a:t>pk</a:t>
            </a:r>
            <a:r>
              <a:rPr lang="tr-TR" b="1" dirty="0"/>
              <a:t> is a </a:t>
            </a:r>
            <a:r>
              <a:rPr lang="tr-TR" b="1" dirty="0" err="1"/>
              <a:t>parent</a:t>
            </a:r>
            <a:r>
              <a:rPr lang="tr-TR" b="1" dirty="0"/>
              <a:t> </a:t>
            </a:r>
            <a:r>
              <a:rPr lang="tr-TR" b="1" dirty="0" err="1"/>
              <a:t>key</a:t>
            </a:r>
            <a:endParaRPr lang="tr-TR" b="1" dirty="0"/>
          </a:p>
          <a:p>
            <a:pPr defTabSz="363538">
              <a:tabLst>
                <a:tab pos="434975" algn="l"/>
              </a:tabLst>
            </a:pPr>
            <a:r>
              <a:rPr lang="tr-TR" dirty="0">
                <a:latin typeface="Courier New" pitchFamily="49" charset="0"/>
              </a:rPr>
              <a:t> SQL&gt; ALTER TABLE test1 DROP (col1);</a:t>
            </a:r>
            <a:r>
              <a:rPr lang="tr-TR" b="1" dirty="0"/>
              <a:t> -- c1 is </a:t>
            </a:r>
            <a:r>
              <a:rPr lang="tr-TR" b="1" dirty="0" err="1"/>
              <a:t>referenced</a:t>
            </a:r>
            <a:r>
              <a:rPr lang="tr-TR" b="1" dirty="0"/>
              <a:t> </a:t>
            </a:r>
            <a:r>
              <a:rPr lang="tr-TR" b="1" dirty="0" err="1"/>
              <a:t>by</a:t>
            </a:r>
            <a:r>
              <a:rPr lang="tr-TR" b="1" dirty="0"/>
              <a:t> </a:t>
            </a:r>
            <a:r>
              <a:rPr lang="tr-TR" b="1" dirty="0" err="1"/>
              <a:t>multicolumn</a:t>
            </a:r>
            <a:r>
              <a:rPr lang="tr-TR" b="1" dirty="0"/>
              <a:t> </a:t>
            </a:r>
            <a:r>
              <a:rPr lang="tr-TR" b="1" dirty="0" err="1"/>
              <a:t>constraint</a:t>
            </a:r>
            <a:r>
              <a:rPr lang="tr-TR" b="1" dirty="0"/>
              <a:t> ck1</a:t>
            </a:r>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871717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SELECT ENAME, SAL</a:t>
            </a:r>
          </a:p>
          <a:p>
            <a:r>
              <a:rPr lang="tr-TR" dirty="0"/>
              <a:t>FROM EMP;</a:t>
            </a:r>
            <a:endParaRPr lang="en-US" dirty="0"/>
          </a:p>
        </p:txBody>
      </p:sp>
      <p:sp>
        <p:nvSpPr>
          <p:cNvPr id="4" name="Slayt Numarası Yer Tutucusu 3"/>
          <p:cNvSpPr>
            <a:spLocks noGrp="1"/>
          </p:cNvSpPr>
          <p:nvPr>
            <p:ph type="sldNum" sz="quarter" idx="10"/>
          </p:nvPr>
        </p:nvSpPr>
        <p:spPr/>
        <p:txBody>
          <a:bodyPr/>
          <a:lstStyle/>
          <a:p>
            <a:fld id="{B4AE6949-8D06-491A-BFB7-6829AE966CE7}" type="slidenum">
              <a:rPr lang="tr-TR" smtClean="0"/>
              <a:pPr/>
              <a:t>16</a:t>
            </a:fld>
            <a:endParaRPr lang="tr-TR"/>
          </a:p>
        </p:txBody>
      </p:sp>
    </p:spTree>
    <p:extLst>
      <p:ext uri="{BB962C8B-B14F-4D97-AF65-F5344CB8AC3E}">
        <p14:creationId xmlns:p14="http://schemas.microsoft.com/office/powerpoint/2010/main" val="4082537200"/>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p:spPr>
        <p:txBody>
          <a:bodyPr/>
          <a:lstStyle/>
          <a:p>
            <a:fld id="{F26868FC-96CA-4882-AFDF-68EFF5B89968}" type="slidenum">
              <a:rPr lang="tr-TR">
                <a:solidFill>
                  <a:prstClr val="black"/>
                </a:solidFill>
              </a:rPr>
              <a:pPr/>
              <a:t>175</a:t>
            </a:fld>
            <a:endParaRPr lang="tr-TR">
              <a:solidFill>
                <a:prstClr val="black"/>
              </a:solidFill>
            </a:endParaRPr>
          </a:p>
        </p:txBody>
      </p:sp>
      <p:sp>
        <p:nvSpPr>
          <p:cNvPr id="337923" name="Rectangle 2"/>
          <p:cNvSpPr>
            <a:spLocks noGrp="1" noChangeArrowheads="1"/>
          </p:cNvSpPr>
          <p:nvPr>
            <p:ph type="body" idx="1"/>
          </p:nvPr>
        </p:nvSpPr>
        <p:spPr>
          <a:xfrm>
            <a:off x="550334" y="3580210"/>
            <a:ext cx="8039100" cy="2817019"/>
          </a:xfrm>
          <a:noFill/>
          <a:ln/>
        </p:spPr>
        <p:txBody>
          <a:bodyPr lIns="90796" tIns="44601" rIns="90796" bIns="44601"/>
          <a:lstStyle/>
          <a:p>
            <a:r>
              <a:rPr lang="tr-TR" dirty="0" err="1"/>
              <a:t>Viewing</a:t>
            </a:r>
            <a:r>
              <a:rPr lang="tr-TR" dirty="0"/>
              <a:t> </a:t>
            </a:r>
            <a:r>
              <a:rPr lang="tr-TR" dirty="0" err="1"/>
              <a:t>Constraints</a:t>
            </a:r>
            <a:endParaRPr lang="tr-TR" dirty="0"/>
          </a:p>
          <a:p>
            <a:pPr lvl="1"/>
            <a:r>
              <a:rPr lang="tr-TR" dirty="0" err="1"/>
              <a:t>After</a:t>
            </a:r>
            <a:r>
              <a:rPr lang="tr-TR" dirty="0"/>
              <a:t> </a:t>
            </a:r>
            <a:r>
              <a:rPr lang="tr-TR" dirty="0" err="1"/>
              <a:t>creating</a:t>
            </a:r>
            <a:r>
              <a:rPr lang="tr-TR" dirty="0"/>
              <a:t> a </a:t>
            </a:r>
            <a:r>
              <a:rPr lang="tr-TR" dirty="0" err="1"/>
              <a:t>table</a:t>
            </a:r>
            <a:r>
              <a:rPr lang="tr-TR" dirty="0"/>
              <a:t>, </a:t>
            </a:r>
            <a:r>
              <a:rPr lang="tr-TR" dirty="0" err="1"/>
              <a:t>you</a:t>
            </a:r>
            <a:r>
              <a:rPr lang="tr-TR" dirty="0"/>
              <a:t> can </a:t>
            </a:r>
            <a:r>
              <a:rPr lang="tr-TR" dirty="0" err="1"/>
              <a:t>confirm</a:t>
            </a:r>
            <a:r>
              <a:rPr lang="tr-TR" dirty="0"/>
              <a:t> </a:t>
            </a:r>
            <a:r>
              <a:rPr lang="tr-TR" dirty="0" err="1"/>
              <a:t>its</a:t>
            </a:r>
            <a:r>
              <a:rPr lang="tr-TR" dirty="0"/>
              <a:t> </a:t>
            </a:r>
            <a:r>
              <a:rPr lang="tr-TR" dirty="0" err="1"/>
              <a:t>existence</a:t>
            </a:r>
            <a:r>
              <a:rPr lang="tr-TR" dirty="0"/>
              <a:t> </a:t>
            </a:r>
            <a:r>
              <a:rPr lang="tr-TR" dirty="0" err="1"/>
              <a:t>by</a:t>
            </a:r>
            <a:r>
              <a:rPr lang="tr-TR" dirty="0"/>
              <a:t> </a:t>
            </a:r>
            <a:r>
              <a:rPr lang="tr-TR" dirty="0" err="1"/>
              <a:t>issuing</a:t>
            </a:r>
            <a:r>
              <a:rPr lang="tr-TR" dirty="0"/>
              <a:t> a DESCRIBE </a:t>
            </a:r>
            <a:r>
              <a:rPr lang="tr-TR" dirty="0" err="1"/>
              <a:t>command</a:t>
            </a:r>
            <a:r>
              <a:rPr lang="tr-TR" dirty="0"/>
              <a:t>. </a:t>
            </a:r>
            <a:r>
              <a:rPr lang="tr-TR" dirty="0" err="1"/>
              <a:t>The</a:t>
            </a:r>
            <a:r>
              <a:rPr lang="tr-TR" dirty="0"/>
              <a:t> </a:t>
            </a:r>
            <a:r>
              <a:rPr lang="tr-TR" dirty="0" err="1"/>
              <a:t>only</a:t>
            </a:r>
            <a:r>
              <a:rPr lang="tr-TR" dirty="0"/>
              <a:t> </a:t>
            </a:r>
            <a:r>
              <a:rPr lang="tr-TR" dirty="0" err="1"/>
              <a:t>constraint</a:t>
            </a:r>
            <a:r>
              <a:rPr lang="tr-TR" dirty="0"/>
              <a:t> </a:t>
            </a:r>
            <a:r>
              <a:rPr lang="tr-TR" dirty="0" err="1"/>
              <a:t>that</a:t>
            </a:r>
            <a:r>
              <a:rPr lang="tr-TR" dirty="0"/>
              <a:t> </a:t>
            </a:r>
            <a:r>
              <a:rPr lang="tr-TR" dirty="0" err="1"/>
              <a:t>you</a:t>
            </a:r>
            <a:r>
              <a:rPr lang="tr-TR" dirty="0"/>
              <a:t> can </a:t>
            </a:r>
            <a:r>
              <a:rPr lang="tr-TR" dirty="0" err="1"/>
              <a:t>verify</a:t>
            </a:r>
            <a:r>
              <a:rPr lang="tr-TR" dirty="0"/>
              <a:t> is </a:t>
            </a:r>
            <a:r>
              <a:rPr lang="tr-TR" dirty="0" err="1"/>
              <a:t>the</a:t>
            </a:r>
            <a:r>
              <a:rPr lang="tr-TR" dirty="0"/>
              <a:t> NOT NULL </a:t>
            </a:r>
            <a:r>
              <a:rPr lang="tr-TR" dirty="0" err="1"/>
              <a:t>constraint</a:t>
            </a:r>
            <a:r>
              <a:rPr lang="tr-TR" dirty="0"/>
              <a:t>. </a:t>
            </a:r>
            <a:r>
              <a:rPr lang="tr-TR" dirty="0" err="1"/>
              <a:t>To</a:t>
            </a:r>
            <a:r>
              <a:rPr lang="tr-TR" dirty="0"/>
              <a:t> </a:t>
            </a:r>
            <a:r>
              <a:rPr lang="tr-TR" dirty="0" err="1"/>
              <a:t>view</a:t>
            </a:r>
            <a:r>
              <a:rPr lang="tr-TR" dirty="0"/>
              <a:t> </a:t>
            </a:r>
            <a:r>
              <a:rPr lang="tr-TR" dirty="0" err="1"/>
              <a:t>all</a:t>
            </a:r>
            <a:r>
              <a:rPr lang="tr-TR" dirty="0"/>
              <a:t> </a:t>
            </a:r>
            <a:r>
              <a:rPr lang="tr-TR" dirty="0" err="1"/>
              <a:t>constraints</a:t>
            </a:r>
            <a:r>
              <a:rPr lang="tr-TR" dirty="0"/>
              <a:t> on </a:t>
            </a:r>
            <a:r>
              <a:rPr lang="tr-TR" dirty="0" err="1"/>
              <a:t>your</a:t>
            </a:r>
            <a:r>
              <a:rPr lang="tr-TR" dirty="0"/>
              <a:t> </a:t>
            </a:r>
            <a:r>
              <a:rPr lang="tr-TR" dirty="0" err="1"/>
              <a:t>table</a:t>
            </a:r>
            <a:r>
              <a:rPr lang="tr-TR" dirty="0"/>
              <a:t>, </a:t>
            </a:r>
            <a:r>
              <a:rPr lang="tr-TR" dirty="0" err="1"/>
              <a:t>query</a:t>
            </a:r>
            <a:r>
              <a:rPr lang="tr-TR" dirty="0"/>
              <a:t> </a:t>
            </a:r>
            <a:r>
              <a:rPr lang="tr-TR" dirty="0" err="1"/>
              <a:t>the</a:t>
            </a:r>
            <a:r>
              <a:rPr lang="tr-TR" dirty="0"/>
              <a:t> USER_CONSTRAINTS </a:t>
            </a:r>
            <a:r>
              <a:rPr lang="tr-TR" dirty="0" err="1"/>
              <a:t>table</a:t>
            </a:r>
            <a:r>
              <a:rPr lang="tr-TR" dirty="0"/>
              <a:t>. </a:t>
            </a:r>
          </a:p>
          <a:p>
            <a:pPr lvl="1"/>
            <a:r>
              <a:rPr lang="tr-TR" dirty="0" err="1"/>
              <a:t>The</a:t>
            </a:r>
            <a:r>
              <a:rPr lang="tr-TR" dirty="0"/>
              <a:t> </a:t>
            </a:r>
            <a:r>
              <a:rPr lang="tr-TR" dirty="0" err="1"/>
              <a:t>example</a:t>
            </a:r>
            <a:r>
              <a:rPr lang="tr-TR" dirty="0"/>
              <a:t> on </a:t>
            </a:r>
            <a:r>
              <a:rPr lang="tr-TR" dirty="0" err="1"/>
              <a:t>the</a:t>
            </a:r>
            <a:r>
              <a:rPr lang="tr-TR" dirty="0"/>
              <a:t> </a:t>
            </a:r>
            <a:r>
              <a:rPr lang="tr-TR" dirty="0" err="1"/>
              <a:t>slide</a:t>
            </a:r>
            <a:r>
              <a:rPr lang="tr-TR" dirty="0"/>
              <a:t> </a:t>
            </a:r>
            <a:r>
              <a:rPr lang="tr-TR" dirty="0" err="1"/>
              <a:t>displays</a:t>
            </a:r>
            <a:r>
              <a:rPr lang="tr-TR" dirty="0"/>
              <a:t> </a:t>
            </a:r>
            <a:r>
              <a:rPr lang="tr-TR" dirty="0" err="1"/>
              <a:t>all</a:t>
            </a:r>
            <a:r>
              <a:rPr lang="tr-TR" dirty="0"/>
              <a:t> </a:t>
            </a:r>
            <a:r>
              <a:rPr lang="tr-TR" dirty="0" err="1"/>
              <a:t>the</a:t>
            </a:r>
            <a:r>
              <a:rPr lang="tr-TR" dirty="0"/>
              <a:t> </a:t>
            </a:r>
            <a:r>
              <a:rPr lang="tr-TR" dirty="0" err="1"/>
              <a:t>constraints</a:t>
            </a:r>
            <a:r>
              <a:rPr lang="tr-TR" dirty="0"/>
              <a:t> on </a:t>
            </a:r>
            <a:r>
              <a:rPr lang="tr-TR" dirty="0" err="1"/>
              <a:t>the</a:t>
            </a:r>
            <a:r>
              <a:rPr lang="tr-TR" dirty="0"/>
              <a:t> EMP </a:t>
            </a:r>
            <a:r>
              <a:rPr lang="tr-TR" dirty="0" err="1"/>
              <a:t>table</a:t>
            </a:r>
            <a:r>
              <a:rPr lang="tr-TR" dirty="0"/>
              <a:t>.</a:t>
            </a:r>
          </a:p>
          <a:p>
            <a:pPr lvl="1"/>
            <a:r>
              <a:rPr lang="tr-TR" b="1" dirty="0" err="1"/>
              <a:t>Note</a:t>
            </a:r>
            <a:r>
              <a:rPr lang="tr-TR" b="1" dirty="0"/>
              <a:t>:</a:t>
            </a:r>
            <a:r>
              <a:rPr lang="tr-TR" dirty="0"/>
              <a:t> </a:t>
            </a:r>
            <a:r>
              <a:rPr lang="tr-TR" dirty="0" err="1"/>
              <a:t>Constraints</a:t>
            </a:r>
            <a:r>
              <a:rPr lang="tr-TR" dirty="0"/>
              <a:t> </a:t>
            </a:r>
            <a:r>
              <a:rPr lang="tr-TR" dirty="0" err="1"/>
              <a:t>that</a:t>
            </a:r>
            <a:r>
              <a:rPr lang="tr-TR" dirty="0"/>
              <a:t> </a:t>
            </a:r>
            <a:r>
              <a:rPr lang="tr-TR" dirty="0" err="1"/>
              <a:t>are</a:t>
            </a:r>
            <a:r>
              <a:rPr lang="tr-TR" dirty="0"/>
              <a:t> not </a:t>
            </a:r>
            <a:r>
              <a:rPr lang="tr-TR" dirty="0" err="1"/>
              <a:t>named</a:t>
            </a:r>
            <a:r>
              <a:rPr lang="tr-TR" dirty="0"/>
              <a:t> </a:t>
            </a:r>
            <a:r>
              <a:rPr lang="tr-TR" dirty="0" err="1"/>
              <a:t>by</a:t>
            </a:r>
            <a:r>
              <a:rPr lang="tr-TR" dirty="0"/>
              <a:t> </a:t>
            </a:r>
            <a:r>
              <a:rPr lang="tr-TR" dirty="0" err="1"/>
              <a:t>the</a:t>
            </a:r>
            <a:r>
              <a:rPr lang="tr-TR" dirty="0"/>
              <a:t> </a:t>
            </a:r>
            <a:r>
              <a:rPr lang="tr-TR" dirty="0" err="1"/>
              <a:t>table</a:t>
            </a:r>
            <a:r>
              <a:rPr lang="tr-TR" dirty="0"/>
              <a:t> </a:t>
            </a:r>
            <a:r>
              <a:rPr lang="tr-TR" dirty="0" err="1"/>
              <a:t>owner</a:t>
            </a:r>
            <a:r>
              <a:rPr lang="tr-TR" dirty="0"/>
              <a:t> </a:t>
            </a:r>
            <a:r>
              <a:rPr lang="tr-TR" dirty="0" err="1"/>
              <a:t>receive</a:t>
            </a:r>
            <a:r>
              <a:rPr lang="tr-TR" dirty="0"/>
              <a:t> </a:t>
            </a:r>
            <a:r>
              <a:rPr lang="tr-TR" dirty="0" err="1"/>
              <a:t>the</a:t>
            </a:r>
            <a:r>
              <a:rPr lang="tr-TR" dirty="0"/>
              <a:t> </a:t>
            </a:r>
            <a:r>
              <a:rPr lang="tr-TR" dirty="0" err="1"/>
              <a:t>system-assigned</a:t>
            </a:r>
            <a:r>
              <a:rPr lang="tr-TR" dirty="0"/>
              <a:t> </a:t>
            </a:r>
            <a:r>
              <a:rPr lang="tr-TR" dirty="0" err="1"/>
              <a:t>constraint</a:t>
            </a:r>
            <a:r>
              <a:rPr lang="tr-TR" dirty="0"/>
              <a:t> name. </a:t>
            </a:r>
            <a:r>
              <a:rPr lang="tr-TR" dirty="0" err="1"/>
              <a:t>In</a:t>
            </a:r>
            <a:r>
              <a:rPr lang="tr-TR" dirty="0"/>
              <a:t> </a:t>
            </a:r>
            <a:r>
              <a:rPr lang="tr-TR" dirty="0" err="1"/>
              <a:t>constraint</a:t>
            </a:r>
            <a:r>
              <a:rPr lang="tr-TR" dirty="0"/>
              <a:t> </a:t>
            </a:r>
            <a:r>
              <a:rPr lang="tr-TR" dirty="0" err="1"/>
              <a:t>type</a:t>
            </a:r>
            <a:r>
              <a:rPr lang="tr-TR" dirty="0"/>
              <a:t>, C </a:t>
            </a:r>
            <a:r>
              <a:rPr lang="tr-TR" dirty="0" err="1"/>
              <a:t>stands</a:t>
            </a:r>
            <a:r>
              <a:rPr lang="tr-TR" dirty="0"/>
              <a:t> </a:t>
            </a:r>
            <a:r>
              <a:rPr lang="tr-TR" dirty="0" err="1"/>
              <a:t>for</a:t>
            </a:r>
            <a:r>
              <a:rPr lang="tr-TR" dirty="0"/>
              <a:t> CHECK, P </a:t>
            </a:r>
            <a:r>
              <a:rPr lang="tr-TR" dirty="0" err="1"/>
              <a:t>for</a:t>
            </a:r>
            <a:r>
              <a:rPr lang="tr-TR" dirty="0"/>
              <a:t> PRIMARY KEY, R </a:t>
            </a:r>
            <a:r>
              <a:rPr lang="tr-TR" dirty="0" err="1"/>
              <a:t>for</a:t>
            </a:r>
            <a:r>
              <a:rPr lang="tr-TR" dirty="0"/>
              <a:t> </a:t>
            </a:r>
            <a:r>
              <a:rPr lang="tr-TR" dirty="0" err="1"/>
              <a:t>referential</a:t>
            </a:r>
            <a:r>
              <a:rPr lang="tr-TR" dirty="0"/>
              <a:t> </a:t>
            </a:r>
            <a:r>
              <a:rPr lang="tr-TR" dirty="0" err="1"/>
              <a:t>integrity</a:t>
            </a:r>
            <a:r>
              <a:rPr lang="tr-TR" dirty="0"/>
              <a:t>, </a:t>
            </a:r>
            <a:r>
              <a:rPr lang="tr-TR" dirty="0" err="1"/>
              <a:t>and</a:t>
            </a:r>
            <a:r>
              <a:rPr lang="tr-TR" dirty="0"/>
              <a:t> U </a:t>
            </a:r>
            <a:r>
              <a:rPr lang="tr-TR" dirty="0" err="1"/>
              <a:t>for</a:t>
            </a:r>
            <a:r>
              <a:rPr lang="tr-TR" dirty="0"/>
              <a:t> UNIQUE </a:t>
            </a:r>
            <a:r>
              <a:rPr lang="tr-TR" dirty="0" err="1"/>
              <a:t>key</a:t>
            </a:r>
            <a:r>
              <a:rPr lang="tr-TR" dirty="0"/>
              <a:t>. </a:t>
            </a:r>
            <a:r>
              <a:rPr lang="tr-TR" dirty="0" err="1"/>
              <a:t>Notice</a:t>
            </a:r>
            <a:r>
              <a:rPr lang="tr-TR" dirty="0"/>
              <a:t> </a:t>
            </a:r>
            <a:r>
              <a:rPr lang="tr-TR" dirty="0" err="1"/>
              <a:t>that</a:t>
            </a:r>
            <a:r>
              <a:rPr lang="tr-TR" dirty="0"/>
              <a:t> </a:t>
            </a:r>
            <a:r>
              <a:rPr lang="tr-TR" dirty="0" err="1"/>
              <a:t>the</a:t>
            </a:r>
            <a:r>
              <a:rPr lang="tr-TR" dirty="0"/>
              <a:t> NOT NULL </a:t>
            </a:r>
            <a:r>
              <a:rPr lang="tr-TR" dirty="0" err="1"/>
              <a:t>constraint</a:t>
            </a:r>
            <a:r>
              <a:rPr lang="tr-TR" dirty="0"/>
              <a:t> is </a:t>
            </a:r>
            <a:r>
              <a:rPr lang="tr-TR" dirty="0" err="1"/>
              <a:t>really</a:t>
            </a:r>
            <a:r>
              <a:rPr lang="tr-TR" dirty="0"/>
              <a:t> a CHECK </a:t>
            </a:r>
            <a:r>
              <a:rPr lang="tr-TR" dirty="0" err="1"/>
              <a:t>constraint</a:t>
            </a:r>
            <a:r>
              <a:rPr lang="tr-TR" dirty="0"/>
              <a:t>.</a:t>
            </a:r>
          </a:p>
          <a:p>
            <a:pPr lvl="1"/>
            <a:endParaRPr lang="tr-TR" dirty="0"/>
          </a:p>
          <a:p>
            <a:pPr lvl="1"/>
            <a:endParaRPr lang="tr-TR" dirty="0"/>
          </a:p>
          <a:p>
            <a:pPr lvl="1"/>
            <a:endParaRPr lang="tr-TR" dirty="0"/>
          </a:p>
          <a:p>
            <a:pPr lvl="1"/>
            <a:endParaRPr lang="tr-TR" dirty="0"/>
          </a:p>
          <a:p>
            <a:endParaRPr lang="tr-TR" dirty="0">
              <a:solidFill>
                <a:schemeClr val="accent2"/>
              </a:solidFill>
            </a:endParaRPr>
          </a:p>
          <a:p>
            <a:endParaRPr lang="tr-TR" dirty="0">
              <a:solidFill>
                <a:schemeClr val="accent2"/>
              </a:solidFill>
            </a:endParaRPr>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a:solidFill>
                  <a:schemeClr val="accent2"/>
                </a:solidFill>
              </a:rPr>
              <a:t>Point </a:t>
            </a:r>
            <a:r>
              <a:rPr lang="tr-TR" dirty="0" err="1">
                <a:solidFill>
                  <a:schemeClr val="accent2"/>
                </a:solidFill>
              </a:rPr>
              <a:t>out</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students</a:t>
            </a:r>
            <a:r>
              <a:rPr lang="tr-TR" dirty="0">
                <a:solidFill>
                  <a:schemeClr val="accent2"/>
                </a:solidFill>
              </a:rPr>
              <a:t> </a:t>
            </a:r>
            <a:r>
              <a:rPr lang="tr-TR" dirty="0" err="1">
                <a:solidFill>
                  <a:schemeClr val="accent2"/>
                </a:solidFill>
              </a:rPr>
              <a:t>that</a:t>
            </a:r>
            <a:r>
              <a:rPr lang="tr-TR" dirty="0">
                <a:solidFill>
                  <a:schemeClr val="accent2"/>
                </a:solidFill>
              </a:rPr>
              <a:t> </a:t>
            </a:r>
            <a:r>
              <a:rPr lang="tr-TR" dirty="0" err="1">
                <a:solidFill>
                  <a:schemeClr val="accent2"/>
                </a:solidFill>
              </a:rPr>
              <a:t>the</a:t>
            </a:r>
            <a:r>
              <a:rPr lang="tr-TR" dirty="0">
                <a:solidFill>
                  <a:schemeClr val="accent2"/>
                </a:solidFill>
              </a:rPr>
              <a:t> NOT NULL </a:t>
            </a:r>
            <a:r>
              <a:rPr lang="tr-TR" dirty="0" err="1">
                <a:solidFill>
                  <a:schemeClr val="accent2"/>
                </a:solidFill>
              </a:rPr>
              <a:t>constraint</a:t>
            </a:r>
            <a:r>
              <a:rPr lang="tr-TR" dirty="0">
                <a:solidFill>
                  <a:schemeClr val="accent2"/>
                </a:solidFill>
              </a:rPr>
              <a:t> is </a:t>
            </a:r>
            <a:r>
              <a:rPr lang="tr-TR" dirty="0" err="1">
                <a:solidFill>
                  <a:schemeClr val="accent2"/>
                </a:solidFill>
              </a:rPr>
              <a:t>stored</a:t>
            </a:r>
            <a:r>
              <a:rPr lang="tr-TR" dirty="0">
                <a:solidFill>
                  <a:schemeClr val="accent2"/>
                </a:solidFill>
              </a:rPr>
              <a:t> in </a:t>
            </a:r>
            <a:r>
              <a:rPr lang="tr-TR" dirty="0" err="1">
                <a:solidFill>
                  <a:schemeClr val="accent2"/>
                </a:solidFill>
              </a:rPr>
              <a:t>the</a:t>
            </a:r>
            <a:r>
              <a:rPr lang="tr-TR" dirty="0">
                <a:solidFill>
                  <a:schemeClr val="accent2"/>
                </a:solidFill>
              </a:rPr>
              <a:t> data </a:t>
            </a:r>
            <a:r>
              <a:rPr lang="tr-TR" dirty="0" err="1">
                <a:solidFill>
                  <a:schemeClr val="accent2"/>
                </a:solidFill>
              </a:rPr>
              <a:t>dictionary</a:t>
            </a:r>
            <a:r>
              <a:rPr lang="tr-TR" dirty="0">
                <a:solidFill>
                  <a:schemeClr val="accent2"/>
                </a:solidFill>
              </a:rPr>
              <a:t> as a CHECK </a:t>
            </a:r>
            <a:r>
              <a:rPr lang="tr-TR" dirty="0" err="1">
                <a:solidFill>
                  <a:schemeClr val="accent2"/>
                </a:solidFill>
              </a:rPr>
              <a:t>constraint</a:t>
            </a:r>
            <a:r>
              <a:rPr lang="tr-TR" dirty="0">
                <a:solidFill>
                  <a:schemeClr val="accent2"/>
                </a:solidFill>
              </a:rPr>
              <a:t>. Draw </a:t>
            </a:r>
            <a:r>
              <a:rPr lang="tr-TR" dirty="0" err="1">
                <a:solidFill>
                  <a:schemeClr val="accent2"/>
                </a:solidFill>
              </a:rPr>
              <a:t>their</a:t>
            </a:r>
            <a:r>
              <a:rPr lang="tr-TR" dirty="0">
                <a:solidFill>
                  <a:schemeClr val="accent2"/>
                </a:solidFill>
              </a:rPr>
              <a:t> </a:t>
            </a:r>
            <a:r>
              <a:rPr lang="tr-TR" dirty="0" err="1">
                <a:solidFill>
                  <a:schemeClr val="accent2"/>
                </a:solidFill>
              </a:rPr>
              <a:t>attention</a:t>
            </a:r>
            <a:r>
              <a:rPr lang="tr-TR" dirty="0">
                <a:solidFill>
                  <a:schemeClr val="accent2"/>
                </a:solidFill>
              </a:rPr>
              <a:t> </a:t>
            </a:r>
            <a:r>
              <a:rPr lang="tr-TR" dirty="0" err="1">
                <a:solidFill>
                  <a:schemeClr val="accent2"/>
                </a:solidFill>
              </a:rPr>
              <a:t>to</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constraint_type</a:t>
            </a:r>
            <a:r>
              <a:rPr lang="tr-TR" dirty="0">
                <a:solidFill>
                  <a:schemeClr val="accent2"/>
                </a:solidFill>
              </a:rPr>
              <a:t>, </a:t>
            </a:r>
            <a:r>
              <a:rPr lang="tr-TR" dirty="0" err="1">
                <a:solidFill>
                  <a:schemeClr val="accent2"/>
                </a:solidFill>
              </a:rPr>
              <a:t>for</a:t>
            </a:r>
            <a:r>
              <a:rPr lang="tr-TR" dirty="0">
                <a:solidFill>
                  <a:schemeClr val="accent2"/>
                </a:solidFill>
              </a:rPr>
              <a:t> </a:t>
            </a:r>
            <a:r>
              <a:rPr lang="tr-TR" dirty="0" err="1">
                <a:solidFill>
                  <a:schemeClr val="accent2"/>
                </a:solidFill>
              </a:rPr>
              <a:t>the</a:t>
            </a:r>
            <a:r>
              <a:rPr lang="tr-TR" dirty="0">
                <a:solidFill>
                  <a:schemeClr val="accent2"/>
                </a:solidFill>
              </a:rPr>
              <a:t> NOT NULL </a:t>
            </a:r>
            <a:r>
              <a:rPr lang="tr-TR" dirty="0" err="1">
                <a:solidFill>
                  <a:schemeClr val="accent2"/>
                </a:solidFill>
              </a:rPr>
              <a:t>constraints</a:t>
            </a:r>
            <a:r>
              <a:rPr lang="tr-TR" dirty="0">
                <a:solidFill>
                  <a:schemeClr val="accent2"/>
                </a:solidFill>
              </a:rPr>
              <a:t> in </a:t>
            </a:r>
            <a:r>
              <a:rPr lang="tr-TR" dirty="0" err="1">
                <a:solidFill>
                  <a:schemeClr val="accent2"/>
                </a:solidFill>
              </a:rPr>
              <a:t>the</a:t>
            </a:r>
            <a:r>
              <a:rPr lang="tr-TR" dirty="0">
                <a:solidFill>
                  <a:schemeClr val="accent2"/>
                </a:solidFill>
              </a:rPr>
              <a:t> </a:t>
            </a:r>
            <a:r>
              <a:rPr lang="tr-TR" dirty="0" err="1">
                <a:solidFill>
                  <a:schemeClr val="accent2"/>
                </a:solidFill>
              </a:rPr>
              <a:t>slide</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entry</a:t>
            </a:r>
            <a:r>
              <a:rPr lang="tr-TR" dirty="0">
                <a:solidFill>
                  <a:schemeClr val="accent2"/>
                </a:solidFill>
              </a:rPr>
              <a:t> in </a:t>
            </a:r>
            <a:r>
              <a:rPr lang="tr-TR" dirty="0" err="1">
                <a:solidFill>
                  <a:schemeClr val="accent2"/>
                </a:solidFill>
              </a:rPr>
              <a:t>the</a:t>
            </a:r>
            <a:r>
              <a:rPr lang="tr-TR" dirty="0">
                <a:solidFill>
                  <a:schemeClr val="accent2"/>
                </a:solidFill>
              </a:rPr>
              <a:t> </a:t>
            </a:r>
            <a:r>
              <a:rPr lang="tr-TR" dirty="0" err="1">
                <a:solidFill>
                  <a:schemeClr val="accent2"/>
                </a:solidFill>
              </a:rPr>
              <a:t>constraint_type</a:t>
            </a:r>
            <a:r>
              <a:rPr lang="tr-TR" dirty="0">
                <a:solidFill>
                  <a:schemeClr val="accent2"/>
                </a:solidFill>
              </a:rPr>
              <a:t> </a:t>
            </a:r>
            <a:r>
              <a:rPr lang="tr-TR" dirty="0" err="1">
                <a:solidFill>
                  <a:schemeClr val="accent2"/>
                </a:solidFill>
              </a:rPr>
              <a:t>filed</a:t>
            </a:r>
            <a:r>
              <a:rPr lang="tr-TR" dirty="0">
                <a:solidFill>
                  <a:schemeClr val="accent2"/>
                </a:solidFill>
              </a:rPr>
              <a:t> is C (as in CHECK) </a:t>
            </a:r>
            <a:r>
              <a:rPr lang="tr-TR" dirty="0" err="1">
                <a:solidFill>
                  <a:schemeClr val="accent2"/>
                </a:solidFill>
              </a:rPr>
              <a:t>for</a:t>
            </a:r>
            <a:r>
              <a:rPr lang="tr-TR" dirty="0">
                <a:solidFill>
                  <a:schemeClr val="accent2"/>
                </a:solidFill>
              </a:rPr>
              <a:t> </a:t>
            </a:r>
            <a:r>
              <a:rPr lang="tr-TR" dirty="0" err="1">
                <a:solidFill>
                  <a:schemeClr val="accent2"/>
                </a:solidFill>
              </a:rPr>
              <a:t>these</a:t>
            </a:r>
            <a:r>
              <a:rPr lang="tr-TR" dirty="0">
                <a:solidFill>
                  <a:schemeClr val="accent2"/>
                </a:solidFill>
              </a:rPr>
              <a:t> </a:t>
            </a:r>
            <a:r>
              <a:rPr lang="tr-TR" dirty="0" err="1">
                <a:solidFill>
                  <a:schemeClr val="accent2"/>
                </a:solidFill>
              </a:rPr>
              <a:t>constraints</a:t>
            </a:r>
            <a:r>
              <a:rPr lang="tr-TR" dirty="0">
                <a:solidFill>
                  <a:schemeClr val="accent2"/>
                </a:solidFill>
              </a:rPr>
              <a:t>. </a:t>
            </a:r>
          </a:p>
          <a:p>
            <a:endParaRPr lang="tr-TR" dirty="0"/>
          </a:p>
          <a:p>
            <a:endParaRPr lang="tr-TR" dirty="0"/>
          </a:p>
          <a:p>
            <a:endParaRPr lang="tr-TR" dirty="0"/>
          </a:p>
          <a:p>
            <a:endParaRPr lang="tr-TR" dirty="0"/>
          </a:p>
        </p:txBody>
      </p:sp>
      <p:sp>
        <p:nvSpPr>
          <p:cNvPr id="337924" name="Rectangle 3"/>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485494521"/>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p:spPr>
        <p:txBody>
          <a:bodyPr/>
          <a:lstStyle/>
          <a:p>
            <a:fld id="{45C6986D-9118-4F58-856B-58D55B00ED52}" type="slidenum">
              <a:rPr lang="tr-TR">
                <a:solidFill>
                  <a:prstClr val="black"/>
                </a:solidFill>
              </a:rPr>
              <a:pPr/>
              <a:t>176</a:t>
            </a:fld>
            <a:endParaRPr lang="tr-TR">
              <a:solidFill>
                <a:prstClr val="black"/>
              </a:solidFill>
            </a:endParaRPr>
          </a:p>
        </p:txBody>
      </p:sp>
      <p:sp>
        <p:nvSpPr>
          <p:cNvPr id="348162" name="Rectangle 2"/>
          <p:cNvSpPr>
            <a:spLocks noChangeArrowheads="1"/>
          </p:cNvSpPr>
          <p:nvPr/>
        </p:nvSpPr>
        <p:spPr bwMode="auto">
          <a:xfrm>
            <a:off x="5177368" y="1"/>
            <a:ext cx="3966633" cy="346472"/>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8163" name="Rectangle 3"/>
          <p:cNvSpPr>
            <a:spLocks noChangeArrowheads="1"/>
          </p:cNvSpPr>
          <p:nvPr/>
        </p:nvSpPr>
        <p:spPr bwMode="auto">
          <a:xfrm>
            <a:off x="-2117" y="1"/>
            <a:ext cx="3960284" cy="346472"/>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8949" name="Rectangle 4"/>
          <p:cNvSpPr>
            <a:spLocks noGrp="1" noChangeArrowheads="1"/>
          </p:cNvSpPr>
          <p:nvPr>
            <p:ph type="body" idx="1"/>
          </p:nvPr>
        </p:nvSpPr>
        <p:spPr>
          <a:xfrm>
            <a:off x="550334" y="3580210"/>
            <a:ext cx="8039100" cy="2817019"/>
          </a:xfrm>
          <a:noFill/>
          <a:ln/>
        </p:spPr>
        <p:txBody>
          <a:bodyPr lIns="90796" tIns="44601" rIns="90796" bIns="44601"/>
          <a:lstStyle/>
          <a:p>
            <a:r>
              <a:rPr lang="tr-TR"/>
              <a:t>Viewing Constraints (continued)</a:t>
            </a:r>
          </a:p>
          <a:p>
            <a:pPr lvl="1"/>
            <a:r>
              <a:rPr lang="tr-TR"/>
              <a:t>You can view the names of the columns involved in constraints by querying the </a:t>
            </a:r>
            <a:r>
              <a:rPr lang="tr-TR">
                <a:solidFill>
                  <a:srgbClr val="FC0128"/>
                </a:solidFill>
              </a:rPr>
              <a:t>USER_CONS_COLUMNS </a:t>
            </a:r>
            <a:r>
              <a:rPr lang="tr-TR"/>
              <a:t>data dictionary view. This view is especially useful for constraints that use the system-assigned name. </a:t>
            </a:r>
          </a:p>
        </p:txBody>
      </p:sp>
      <p:sp>
        <p:nvSpPr>
          <p:cNvPr id="338950" name="Rectangle 5"/>
          <p:cNvSpPr>
            <a:spLocks noGrp="1" noRot="1" noChangeAspect="1" noChangeArrowheads="1" noTextEdit="1"/>
          </p:cNvSpPr>
          <p:nvPr>
            <p:ph type="sldImg"/>
          </p:nvPr>
        </p:nvSpPr>
        <p:spPr>
          <a:xfrm>
            <a:off x="2366963" y="120650"/>
            <a:ext cx="4408487" cy="3305175"/>
          </a:xfrm>
          <a:ln w="12700" cap="flat">
            <a:solidFill>
              <a:schemeClr val="tx1"/>
            </a:solidFill>
          </a:ln>
        </p:spPr>
      </p:sp>
    </p:spTree>
    <p:extLst>
      <p:ext uri="{BB962C8B-B14F-4D97-AF65-F5344CB8AC3E}">
        <p14:creationId xmlns:p14="http://schemas.microsoft.com/office/powerpoint/2010/main" val="130498136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178</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206224967"/>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179</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223526364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180</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3196142595"/>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181</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161333127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182</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1880432121"/>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183</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253609296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184</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3198679784"/>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185</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555811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SELECT DISTINCT JOB</a:t>
            </a:r>
          </a:p>
          <a:p>
            <a:r>
              <a:rPr lang="tr-TR" dirty="0"/>
              <a:t>FROM</a:t>
            </a:r>
            <a:r>
              <a:rPr lang="tr-TR" baseline="0" dirty="0"/>
              <a:t> EMP;</a:t>
            </a:r>
            <a:endParaRPr lang="en-US" dirty="0"/>
          </a:p>
        </p:txBody>
      </p:sp>
      <p:sp>
        <p:nvSpPr>
          <p:cNvPr id="4" name="Slayt Numarası Yer Tutucusu 3"/>
          <p:cNvSpPr>
            <a:spLocks noGrp="1"/>
          </p:cNvSpPr>
          <p:nvPr>
            <p:ph type="sldNum" sz="quarter" idx="10"/>
          </p:nvPr>
        </p:nvSpPr>
        <p:spPr/>
        <p:txBody>
          <a:bodyPr/>
          <a:lstStyle/>
          <a:p>
            <a:fld id="{B4AE6949-8D06-491A-BFB7-6829AE966CE7}" type="slidenum">
              <a:rPr lang="tr-TR" smtClean="0"/>
              <a:pPr/>
              <a:t>18</a:t>
            </a:fld>
            <a:endParaRPr lang="tr-TR"/>
          </a:p>
        </p:txBody>
      </p:sp>
    </p:spTree>
    <p:extLst>
      <p:ext uri="{BB962C8B-B14F-4D97-AF65-F5344CB8AC3E}">
        <p14:creationId xmlns:p14="http://schemas.microsoft.com/office/powerpoint/2010/main" val="1463467665"/>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186</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3129161431"/>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187</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265517644"/>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188</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638308591"/>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189</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3626234745"/>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190</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1227830451"/>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472659E2-7F7A-4BFE-8444-427EA6054402}" type="slidenum">
              <a:rPr lang="tr-TR">
                <a:solidFill>
                  <a:prstClr val="black"/>
                </a:solidFill>
              </a:rPr>
              <a:pPr/>
              <a:t>191</a:t>
            </a:fld>
            <a:endParaRPr lang="tr-TR">
              <a:solidFill>
                <a:prstClr val="black"/>
              </a:solidFill>
            </a:endParaRPr>
          </a:p>
        </p:txBody>
      </p:sp>
      <p:sp>
        <p:nvSpPr>
          <p:cNvPr id="344066" name="Rectangle 2"/>
          <p:cNvSpPr>
            <a:spLocks noChangeArrowheads="1"/>
          </p:cNvSpPr>
          <p:nvPr/>
        </p:nvSpPr>
        <p:spPr bwMode="auto">
          <a:xfrm>
            <a:off x="5177368" y="0"/>
            <a:ext cx="3966633"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44067" name="Rectangle 3"/>
          <p:cNvSpPr>
            <a:spLocks noChangeArrowheads="1"/>
          </p:cNvSpPr>
          <p:nvPr/>
        </p:nvSpPr>
        <p:spPr bwMode="auto">
          <a:xfrm>
            <a:off x="-2117" y="0"/>
            <a:ext cx="3960284" cy="347663"/>
          </a:xfrm>
          <a:prstGeom prst="rect">
            <a:avLst/>
          </a:prstGeom>
          <a:noFill/>
          <a:ln w="9525">
            <a:noFill/>
            <a:miter lim="800000"/>
            <a:headEnd/>
            <a:tailEnd/>
          </a:ln>
          <a:effectLst/>
        </p:spPr>
        <p:txBody>
          <a:bodyPr wrap="none" anchor="ctr"/>
          <a:lstStyle/>
          <a:p>
            <a:endParaRPr lang="en-US">
              <a:solidFill>
                <a:prstClr val="black"/>
              </a:solidFill>
              <a:effectLst>
                <a:outerShdw blurRad="38100" dist="38100" dir="2700000" algn="tl">
                  <a:srgbClr val="C0C0C0"/>
                </a:outerShdw>
              </a:effectLst>
            </a:endParaRPr>
          </a:p>
        </p:txBody>
      </p:sp>
      <p:sp>
        <p:nvSpPr>
          <p:cNvPr id="336901" name="Rectangle 4"/>
          <p:cNvSpPr>
            <a:spLocks noGrp="1" noChangeArrowheads="1"/>
          </p:cNvSpPr>
          <p:nvPr>
            <p:ph type="body" idx="1"/>
          </p:nvPr>
        </p:nvSpPr>
        <p:spPr>
          <a:xfrm>
            <a:off x="550334" y="3580210"/>
            <a:ext cx="8039100" cy="2962275"/>
          </a:xfrm>
          <a:noFill/>
          <a:ln/>
        </p:spPr>
        <p:txBody>
          <a:bodyPr lIns="90796" tIns="44601" rIns="90796" bIns="44601"/>
          <a:lstStyle/>
          <a:p>
            <a:pPr defTabSz="363538">
              <a:tabLst>
                <a:tab pos="434975" algn="l"/>
              </a:tabLst>
            </a:pPr>
            <a:endParaRPr lang="tr-TR" b="1" dirty="0"/>
          </a:p>
        </p:txBody>
      </p:sp>
      <p:sp>
        <p:nvSpPr>
          <p:cNvPr id="336902" name="Rectangle 5"/>
          <p:cNvSpPr>
            <a:spLocks noGrp="1" noRot="1" noChangeAspect="1" noChangeArrowheads="1" noTextEdit="1"/>
          </p:cNvSpPr>
          <p:nvPr>
            <p:ph type="sldImg"/>
          </p:nvPr>
        </p:nvSpPr>
        <p:spPr>
          <a:xfrm>
            <a:off x="2365375" y="122238"/>
            <a:ext cx="4405313" cy="3303587"/>
          </a:xfrm>
          <a:ln w="12700" cap="flat">
            <a:solidFill>
              <a:schemeClr val="tx1"/>
            </a:solidFill>
          </a:ln>
        </p:spPr>
      </p:sp>
    </p:spTree>
    <p:extLst>
      <p:ext uri="{BB962C8B-B14F-4D97-AF65-F5344CB8AC3E}">
        <p14:creationId xmlns:p14="http://schemas.microsoft.com/office/powerpoint/2010/main" val="636982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B4AE6949-8D06-491A-BFB7-6829AE966CE7}" type="slidenum">
              <a:rPr lang="tr-TR" smtClean="0"/>
              <a:pPr/>
              <a:t>19</a:t>
            </a:fld>
            <a:endParaRPr lang="tr-TR"/>
          </a:p>
        </p:txBody>
      </p:sp>
    </p:spTree>
    <p:extLst>
      <p:ext uri="{BB962C8B-B14F-4D97-AF65-F5344CB8AC3E}">
        <p14:creationId xmlns:p14="http://schemas.microsoft.com/office/powerpoint/2010/main" val="3092518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550335" y="3580211"/>
            <a:ext cx="8039100" cy="2817019"/>
          </a:xfrm>
          <a:noFill/>
          <a:ln/>
        </p:spPr>
        <p:txBody>
          <a:bodyPr lIns="90796" tIns="44601" rIns="90796" bIns="44601"/>
          <a:lstStyle/>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r>
              <a:rPr lang="tr-TR" sz="1300">
                <a:solidFill>
                  <a:schemeClr val="accent2"/>
                </a:solidFill>
              </a:rPr>
              <a:t>Schedule:	Timing	Topic</a:t>
            </a:r>
          </a:p>
          <a:p>
            <a:pPr lvl="1">
              <a:tabLst>
                <a:tab pos="1093788" algn="l"/>
                <a:tab pos="2190750" algn="l"/>
              </a:tabLst>
            </a:pPr>
            <a:r>
              <a:rPr lang="tr-TR">
                <a:solidFill>
                  <a:schemeClr val="accent2"/>
                </a:solidFill>
              </a:rPr>
              <a:t>	45 minutes	Lecture</a:t>
            </a:r>
          </a:p>
          <a:p>
            <a:pPr lvl="1">
              <a:tabLst>
                <a:tab pos="1093788" algn="l"/>
                <a:tab pos="2190750" algn="l"/>
              </a:tabLst>
            </a:pPr>
            <a:r>
              <a:rPr lang="tr-TR">
                <a:solidFill>
                  <a:schemeClr val="accent2"/>
                </a:solidFill>
              </a:rPr>
              <a:t>	30 minutes	Practice</a:t>
            </a:r>
          </a:p>
          <a:p>
            <a:pPr lvl="1">
              <a:tabLst>
                <a:tab pos="1093788" algn="l"/>
                <a:tab pos="2190750" algn="l"/>
              </a:tabLst>
            </a:pPr>
            <a:r>
              <a:rPr lang="tr-TR">
                <a:solidFill>
                  <a:schemeClr val="accent2"/>
                </a:solidFill>
              </a:rPr>
              <a:t>	75 minutes	Total</a:t>
            </a:r>
          </a:p>
        </p:txBody>
      </p:sp>
      <p:sp>
        <p:nvSpPr>
          <p:cNvPr id="43011" name="Rectangle 3"/>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Tree>
    <p:extLst>
      <p:ext uri="{BB962C8B-B14F-4D97-AF65-F5344CB8AC3E}">
        <p14:creationId xmlns:p14="http://schemas.microsoft.com/office/powerpoint/2010/main" val="2217354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88A2AA-6F56-45EB-B590-43037417921E}" type="slidenum">
              <a:rPr lang="tr-TR"/>
              <a:pPr/>
              <a:t>2</a:t>
            </a:fld>
            <a:endParaRPr lang="tr-TR"/>
          </a:p>
        </p:txBody>
      </p:sp>
      <p:sp>
        <p:nvSpPr>
          <p:cNvPr id="5122" name="Rectangle 2"/>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
        <p:nvSpPr>
          <p:cNvPr id="5123"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Tables Used in the Course</a:t>
            </a:r>
          </a:p>
          <a:p>
            <a:pPr lvl="1"/>
            <a:r>
              <a:rPr lang="tr-TR" dirty="0"/>
              <a:t>The following three tables will be used in this course:</a:t>
            </a:r>
          </a:p>
          <a:p>
            <a:pPr lvl="2"/>
            <a:r>
              <a:rPr lang="tr-TR" dirty="0"/>
              <a:t>EMP table, which gives details of all the employees</a:t>
            </a:r>
          </a:p>
          <a:p>
            <a:pPr lvl="2"/>
            <a:r>
              <a:rPr lang="tr-TR" dirty="0"/>
              <a:t>DEPT table, which gives details of all the departments</a:t>
            </a:r>
          </a:p>
          <a:p>
            <a:pPr lvl="2"/>
            <a:r>
              <a:rPr lang="tr-TR" dirty="0"/>
              <a:t>SALGRADE table, which gives details of salaries for various grades</a:t>
            </a:r>
          </a:p>
          <a:p>
            <a:pPr lvl="1"/>
            <a:r>
              <a:rPr lang="tr-TR" dirty="0"/>
              <a:t>The structure and data for all the tables is given in Appendix B.</a:t>
            </a:r>
          </a:p>
        </p:txBody>
      </p:sp>
    </p:spTree>
    <p:extLst>
      <p:ext uri="{BB962C8B-B14F-4D97-AF65-F5344CB8AC3E}">
        <p14:creationId xmlns:p14="http://schemas.microsoft.com/office/powerpoint/2010/main" val="3018391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FC259-173D-49C5-A8DC-C4DD7B469FA0}" type="slidenum">
              <a:rPr lang="tr-TR"/>
              <a:pPr/>
              <a:t>21</a:t>
            </a:fld>
            <a:endParaRPr lang="tr-TR"/>
          </a:p>
        </p:txBody>
      </p:sp>
      <p:sp>
        <p:nvSpPr>
          <p:cNvPr id="45058"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45059"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Limiting Rows Using a Selection</a:t>
            </a:r>
          </a:p>
          <a:p>
            <a:pPr lvl="1"/>
            <a:r>
              <a:rPr lang="tr-TR" dirty="0">
                <a:solidFill>
                  <a:srgbClr val="000000"/>
                </a:solidFill>
              </a:rPr>
              <a:t>In the example on the slide, assume that you want to display all the employees in department 10. The highlighted set of rows with a value of 10 in DEPTNO column are the only ones returned. This method of restriction is the basis of the WHERE clause in SQL.</a:t>
            </a:r>
          </a:p>
          <a:p>
            <a:endParaRPr lang="tr-TR" dirty="0">
              <a:solidFill>
                <a:schemeClr val="accent1"/>
              </a:solidFill>
            </a:endParaRPr>
          </a:p>
          <a:p>
            <a:endParaRPr lang="tr-TR" dirty="0">
              <a:solidFill>
                <a:schemeClr val="accent1"/>
              </a:solidFill>
            </a:endParaRPr>
          </a:p>
        </p:txBody>
      </p:sp>
    </p:spTree>
    <p:extLst>
      <p:ext uri="{BB962C8B-B14F-4D97-AF65-F5344CB8AC3E}">
        <p14:creationId xmlns:p14="http://schemas.microsoft.com/office/powerpoint/2010/main" val="50096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EFB198-8F19-4A09-B352-4301D8B82512}" type="slidenum">
              <a:rPr lang="tr-TR"/>
              <a:pPr/>
              <a:t>22</a:t>
            </a:fld>
            <a:endParaRPr lang="tr-TR"/>
          </a:p>
        </p:txBody>
      </p:sp>
      <p:sp>
        <p:nvSpPr>
          <p:cNvPr id="47106"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47107"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Limiting Rows Selected</a:t>
            </a:r>
          </a:p>
          <a:p>
            <a:pPr lvl="1"/>
            <a:r>
              <a:rPr lang="tr-TR" dirty="0"/>
              <a:t>You can restrict the rows returned from the query by using the </a:t>
            </a:r>
            <a:r>
              <a:rPr lang="tr-TR" dirty="0">
                <a:solidFill>
                  <a:srgbClr val="FC0128"/>
                </a:solidFill>
              </a:rPr>
              <a:t>WHERE </a:t>
            </a:r>
            <a:r>
              <a:rPr lang="tr-TR" dirty="0"/>
              <a:t>clause. A WHERE clause contains a condition that must be met, and it directly follows the FROM clause.</a:t>
            </a:r>
          </a:p>
          <a:p>
            <a:pPr lvl="1"/>
            <a:r>
              <a:rPr lang="tr-TR" dirty="0">
                <a:solidFill>
                  <a:srgbClr val="000000"/>
                </a:solidFill>
              </a:rPr>
              <a:t>In the syntax:</a:t>
            </a:r>
          </a:p>
          <a:p>
            <a:r>
              <a:rPr lang="tr-TR" b="1" dirty="0"/>
              <a:t>	WHERE</a:t>
            </a:r>
            <a:r>
              <a:rPr lang="tr-TR" dirty="0"/>
              <a:t>		</a:t>
            </a:r>
            <a:r>
              <a:rPr lang="tr-TR" b="1" dirty="0"/>
              <a:t>restricts the query to rows that meet a condition</a:t>
            </a:r>
            <a:r>
              <a:rPr lang="tr-TR" dirty="0"/>
              <a:t>	</a:t>
            </a:r>
          </a:p>
          <a:p>
            <a:r>
              <a:rPr lang="tr-TR" b="1" i="1" dirty="0"/>
              <a:t>	condition	</a:t>
            </a:r>
            <a:r>
              <a:rPr lang="tr-TR" dirty="0"/>
              <a:t>	</a:t>
            </a:r>
            <a:r>
              <a:rPr lang="tr-TR" b="1" dirty="0"/>
              <a:t>is composed of column names, expressions, constants, and a 					           	comparison operator</a:t>
            </a:r>
            <a:r>
              <a:rPr lang="tr-TR" dirty="0"/>
              <a:t>	</a:t>
            </a:r>
          </a:p>
          <a:p>
            <a:pPr lvl="1"/>
            <a:r>
              <a:rPr lang="tr-TR" dirty="0">
                <a:solidFill>
                  <a:srgbClr val="000000"/>
                </a:solidFill>
              </a:rPr>
              <a:t>The WHERE clause can compare values in columns, literal values, arithmetic expressions, or functions. The WHERE clause consists of three elements:</a:t>
            </a:r>
          </a:p>
          <a:p>
            <a:pPr lvl="2"/>
            <a:r>
              <a:rPr lang="tr-TR" dirty="0">
                <a:solidFill>
                  <a:srgbClr val="000000"/>
                </a:solidFill>
              </a:rPr>
              <a:t>Column name</a:t>
            </a:r>
          </a:p>
          <a:p>
            <a:pPr lvl="2"/>
            <a:r>
              <a:rPr lang="tr-TR" dirty="0">
                <a:solidFill>
                  <a:srgbClr val="000000"/>
                </a:solidFill>
              </a:rPr>
              <a:t>Comparison operator</a:t>
            </a:r>
          </a:p>
          <a:p>
            <a:pPr lvl="2"/>
            <a:r>
              <a:rPr lang="tr-TR" dirty="0">
                <a:solidFill>
                  <a:srgbClr val="000000"/>
                </a:solidFill>
              </a:rPr>
              <a:t>Column name, constant, or list of values</a:t>
            </a:r>
            <a:endParaRPr lang="tr-TR" dirty="0">
              <a:solidFill>
                <a:schemeClr val="accent1"/>
              </a:solidFill>
            </a:endParaRPr>
          </a:p>
          <a:p>
            <a:endParaRPr lang="tr-TR" dirty="0">
              <a:solidFill>
                <a:schemeClr val="accent1"/>
              </a:solidFill>
            </a:endParaRPr>
          </a:p>
          <a:p>
            <a:endParaRPr lang="tr-TR" dirty="0">
              <a:solidFill>
                <a:schemeClr val="accent1"/>
              </a:solidFill>
            </a:endParaRPr>
          </a:p>
          <a:p>
            <a:pPr lvl="2"/>
            <a:endParaRPr lang="tr-TR" dirty="0"/>
          </a:p>
          <a:p>
            <a:endParaRPr lang="tr-TR" b="1" dirty="0"/>
          </a:p>
        </p:txBody>
      </p:sp>
    </p:spTree>
    <p:extLst>
      <p:ext uri="{BB962C8B-B14F-4D97-AF65-F5344CB8AC3E}">
        <p14:creationId xmlns:p14="http://schemas.microsoft.com/office/powerpoint/2010/main" val="1402594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3A2811-8213-4A01-B67C-4DFCECDD55C2}" type="slidenum">
              <a:rPr lang="tr-TR"/>
              <a:pPr/>
              <a:t>23</a:t>
            </a:fld>
            <a:endParaRPr lang="tr-TR"/>
          </a:p>
        </p:txBody>
      </p:sp>
      <p:sp>
        <p:nvSpPr>
          <p:cNvPr id="49154"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49155" name="Rectangle 3"/>
          <p:cNvSpPr>
            <a:spLocks noGrp="1" noChangeArrowheads="1"/>
          </p:cNvSpPr>
          <p:nvPr>
            <p:ph type="body" idx="1"/>
          </p:nvPr>
        </p:nvSpPr>
        <p:spPr>
          <a:xfrm>
            <a:off x="550335" y="3580211"/>
            <a:ext cx="8039100" cy="2817019"/>
          </a:xfrm>
          <a:noFill/>
          <a:ln/>
        </p:spPr>
        <p:txBody>
          <a:bodyPr lIns="90796" tIns="44601" rIns="90796" bIns="44601"/>
          <a:lstStyle/>
          <a:p>
            <a:r>
              <a:rPr lang="tr-TR">
                <a:solidFill>
                  <a:srgbClr val="000000"/>
                </a:solidFill>
              </a:rPr>
              <a:t>Using the WHERE Clause</a:t>
            </a:r>
            <a:endParaRPr lang="tr-TR"/>
          </a:p>
          <a:p>
            <a:pPr lvl="1"/>
            <a:r>
              <a:rPr lang="tr-TR">
                <a:solidFill>
                  <a:srgbClr val="000000"/>
                </a:solidFill>
              </a:rPr>
              <a:t>In the example, the SELECT statement retrieves the name, job title, and department number of all employees whose job title is CLERK. </a:t>
            </a:r>
          </a:p>
          <a:p>
            <a:pPr lvl="1"/>
            <a:r>
              <a:rPr lang="tr-TR">
                <a:solidFill>
                  <a:srgbClr val="000000"/>
                </a:solidFill>
              </a:rPr>
              <a:t>Note that the job title CLERK has been specified in uppercase to ensure that the match is made with the job column in the EMP table. Character strings are case sensitive.</a:t>
            </a: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r>
              <a:rPr lang="tr-TR">
                <a:solidFill>
                  <a:schemeClr val="accent2"/>
                </a:solidFill>
              </a:rPr>
              <a:t>Instructor Note </a:t>
            </a:r>
          </a:p>
          <a:p>
            <a:pPr lvl="1"/>
            <a:r>
              <a:rPr lang="tr-TR">
                <a:solidFill>
                  <a:schemeClr val="accent2"/>
                </a:solidFill>
              </a:rPr>
              <a:t>Snippet: “Processing a Query”</a:t>
            </a:r>
          </a:p>
        </p:txBody>
      </p:sp>
    </p:spTree>
    <p:extLst>
      <p:ext uri="{BB962C8B-B14F-4D97-AF65-F5344CB8AC3E}">
        <p14:creationId xmlns:p14="http://schemas.microsoft.com/office/powerpoint/2010/main" val="1596208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F701EF-0994-4210-898F-58410644357F}" type="slidenum">
              <a:rPr lang="tr-TR"/>
              <a:pPr/>
              <a:t>24</a:t>
            </a:fld>
            <a:endParaRPr lang="tr-TR"/>
          </a:p>
        </p:txBody>
      </p:sp>
      <p:sp>
        <p:nvSpPr>
          <p:cNvPr id="51202"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a:t>Character Strings and Dates</a:t>
            </a:r>
          </a:p>
          <a:p>
            <a:pPr lvl="1"/>
            <a:r>
              <a:rPr lang="tr-TR" b="1" dirty="0"/>
              <a:t>Character strings and dates in the WHERE clause must be enclosed in single quotation marks</a:t>
            </a:r>
            <a:r>
              <a:rPr lang="tr-TR" dirty="0"/>
              <a:t> (</a:t>
            </a:r>
            <a:r>
              <a:rPr lang="tr-TR" dirty="0">
                <a:latin typeface="Courier New" pitchFamily="49" charset="0"/>
              </a:rPr>
              <a:t>''</a:t>
            </a:r>
            <a:r>
              <a:rPr lang="tr-TR" dirty="0"/>
              <a:t>). </a:t>
            </a:r>
            <a:r>
              <a:rPr lang="tr-TR" b="1" dirty="0"/>
              <a:t>Number constants, however, should not.</a:t>
            </a:r>
          </a:p>
          <a:p>
            <a:pPr lvl="1"/>
            <a:r>
              <a:rPr lang="tr-TR" dirty="0">
                <a:solidFill>
                  <a:srgbClr val="000000"/>
                </a:solidFill>
              </a:rPr>
              <a:t>All character searches are case sensitive. In the following example, no rows are returned because the EMP table stores all the data in uppercase:</a:t>
            </a:r>
          </a:p>
          <a:p>
            <a:pPr lvl="1">
              <a:spcBef>
                <a:spcPct val="65000"/>
              </a:spcBef>
            </a:pPr>
            <a:r>
              <a:rPr lang="tr-TR" b="1" dirty="0">
                <a:solidFill>
                  <a:srgbClr val="000000"/>
                </a:solidFill>
                <a:latin typeface="Courier New" pitchFamily="49" charset="0"/>
              </a:rPr>
              <a:t> SQL&gt; SELECT ename, empno, job, deptno</a:t>
            </a:r>
          </a:p>
          <a:p>
            <a:pPr lvl="1">
              <a:spcBef>
                <a:spcPct val="0"/>
              </a:spcBef>
            </a:pPr>
            <a:r>
              <a:rPr lang="tr-TR" b="1" dirty="0">
                <a:solidFill>
                  <a:srgbClr val="000000"/>
                </a:solidFill>
                <a:latin typeface="Courier New" pitchFamily="49" charset="0"/>
              </a:rPr>
              <a:t>   2  FROM   emp</a:t>
            </a:r>
          </a:p>
          <a:p>
            <a:pPr lvl="1">
              <a:spcBef>
                <a:spcPct val="0"/>
              </a:spcBef>
            </a:pPr>
            <a:r>
              <a:rPr lang="tr-TR" b="1" dirty="0">
                <a:solidFill>
                  <a:srgbClr val="000000"/>
                </a:solidFill>
                <a:latin typeface="Courier New" pitchFamily="49" charset="0"/>
              </a:rPr>
              <a:t>   3  WHERE  job=</a:t>
            </a:r>
            <a:r>
              <a:rPr lang="tr-TR" b="1" dirty="0">
                <a:latin typeface="Courier New" pitchFamily="49" charset="0"/>
              </a:rPr>
              <a:t>'</a:t>
            </a:r>
            <a:r>
              <a:rPr lang="tr-TR" b="1" dirty="0">
                <a:solidFill>
                  <a:srgbClr val="000000"/>
                </a:solidFill>
                <a:latin typeface="Courier New" pitchFamily="49" charset="0"/>
              </a:rPr>
              <a:t>clerk</a:t>
            </a:r>
            <a:r>
              <a:rPr lang="tr-TR" b="1" dirty="0">
                <a:latin typeface="Courier New" pitchFamily="49" charset="0"/>
              </a:rPr>
              <a:t>'</a:t>
            </a:r>
            <a:r>
              <a:rPr lang="tr-TR" b="1" dirty="0">
                <a:solidFill>
                  <a:srgbClr val="000000"/>
                </a:solidFill>
                <a:latin typeface="Courier New" pitchFamily="49" charset="0"/>
              </a:rPr>
              <a:t>;</a:t>
            </a:r>
          </a:p>
          <a:p>
            <a:pPr lvl="1">
              <a:spcBef>
                <a:spcPct val="65000"/>
              </a:spcBef>
            </a:pPr>
            <a:r>
              <a:rPr lang="tr-TR" dirty="0">
                <a:solidFill>
                  <a:srgbClr val="000000"/>
                </a:solidFill>
              </a:rPr>
              <a:t>Oracle stores dates in an internal numeric format, representing the century, year, month, day, hours, minutes, and seconds. The default date display is DD-MON-YY. </a:t>
            </a:r>
          </a:p>
          <a:p>
            <a:pPr lvl="1"/>
            <a:r>
              <a:rPr lang="tr-TR" b="1" dirty="0">
                <a:solidFill>
                  <a:srgbClr val="000000"/>
                </a:solidFill>
              </a:rPr>
              <a:t>Note:</a:t>
            </a:r>
            <a:r>
              <a:rPr lang="tr-TR" dirty="0">
                <a:solidFill>
                  <a:srgbClr val="000000"/>
                </a:solidFill>
              </a:rPr>
              <a:t> Changing default date format will be covered in a subsequent lesson.</a:t>
            </a:r>
          </a:p>
          <a:p>
            <a:pPr lvl="1"/>
            <a:r>
              <a:rPr lang="tr-TR" dirty="0">
                <a:solidFill>
                  <a:srgbClr val="000000"/>
                </a:solidFill>
              </a:rPr>
              <a:t>Number values are not enclosed within quotation marks.</a:t>
            </a:r>
          </a:p>
          <a:p>
            <a:pPr lvl="1"/>
            <a:endParaRPr lang="tr-TR" dirty="0">
              <a:solidFill>
                <a:srgbClr val="000000"/>
              </a:solidFill>
            </a:endParaRPr>
          </a:p>
          <a:p>
            <a:pPr lvl="1"/>
            <a:endParaRPr lang="tr-TR" dirty="0">
              <a:solidFill>
                <a:srgbClr val="000000"/>
              </a:solidFill>
            </a:endParaRPr>
          </a:p>
          <a:p>
            <a:pPr lvl="1"/>
            <a:endParaRPr lang="tr-TR" dirty="0">
              <a:solidFill>
                <a:srgbClr val="000000"/>
              </a:solidFill>
            </a:endParaRPr>
          </a:p>
          <a:p>
            <a:r>
              <a:rPr lang="tr-TR" dirty="0">
                <a:solidFill>
                  <a:schemeClr val="accent2"/>
                </a:solidFill>
              </a:rPr>
              <a:t>Instructor Note </a:t>
            </a:r>
          </a:p>
          <a:p>
            <a:pPr lvl="1"/>
            <a:r>
              <a:rPr lang="tr-TR" dirty="0">
                <a:solidFill>
                  <a:schemeClr val="accent2"/>
                </a:solidFill>
              </a:rPr>
              <a:t>Some students may ask how to override the case sensitivity. Later in the course, we will cover the use of single-row functions such as UPPER and LOWER to override the case sensitivity.</a:t>
            </a:r>
            <a:r>
              <a:rPr lang="tr-TR" dirty="0"/>
              <a:t> </a:t>
            </a:r>
          </a:p>
        </p:txBody>
      </p:sp>
      <p:sp>
        <p:nvSpPr>
          <p:cNvPr id="51203" name="Rectangle 3"/>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Tree>
    <p:extLst>
      <p:ext uri="{BB962C8B-B14F-4D97-AF65-F5344CB8AC3E}">
        <p14:creationId xmlns:p14="http://schemas.microsoft.com/office/powerpoint/2010/main" val="1341206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C876A-5C91-48D9-AE66-A789AD20167F}" type="slidenum">
              <a:rPr lang="tr-TR"/>
              <a:pPr/>
              <a:t>25</a:t>
            </a:fld>
            <a:endParaRPr lang="tr-TR"/>
          </a:p>
        </p:txBody>
      </p:sp>
      <p:sp>
        <p:nvSpPr>
          <p:cNvPr id="55298"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55299"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Using the Comparison Operators</a:t>
            </a:r>
          </a:p>
          <a:p>
            <a:pPr lvl="1"/>
            <a:r>
              <a:rPr lang="tr-TR">
                <a:solidFill>
                  <a:srgbClr val="000000"/>
                </a:solidFill>
              </a:rPr>
              <a:t>In the example, the SELECT statement retrieves name, salary, and commission from the EMP table, where the employee salary is less than or equal to the commission amount. Note that there is no explicit value supplied to the WHERE clause. The two values being compared are taken from the SAL and COMM columns in the EMP table.</a:t>
            </a: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pPr lvl="1"/>
            <a:endParaRPr lang="tr-TR">
              <a:solidFill>
                <a:srgbClr val="000000"/>
              </a:solidFill>
            </a:endParaRPr>
          </a:p>
          <a:p>
            <a:r>
              <a:rPr lang="tr-TR">
                <a:solidFill>
                  <a:schemeClr val="accent2"/>
                </a:solidFill>
              </a:rPr>
              <a:t>Instructor Note</a:t>
            </a:r>
          </a:p>
          <a:p>
            <a:pPr lvl="1"/>
            <a:r>
              <a:rPr lang="tr-TR">
                <a:solidFill>
                  <a:schemeClr val="accent2"/>
                </a:solidFill>
              </a:rPr>
              <a:t>Rows that have a null value in the COMM column result in a null value for the comparison expression and are effectively not part of the result.</a:t>
            </a:r>
          </a:p>
        </p:txBody>
      </p:sp>
    </p:spTree>
    <p:extLst>
      <p:ext uri="{BB962C8B-B14F-4D97-AF65-F5344CB8AC3E}">
        <p14:creationId xmlns:p14="http://schemas.microsoft.com/office/powerpoint/2010/main" val="4104182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E87E5-A319-46F8-9257-985D5AB84EF5}" type="slidenum">
              <a:rPr lang="tr-TR"/>
              <a:pPr/>
              <a:t>26</a:t>
            </a:fld>
            <a:endParaRPr lang="tr-TR"/>
          </a:p>
        </p:txBody>
      </p:sp>
      <p:sp>
        <p:nvSpPr>
          <p:cNvPr id="57346"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57347" name="Rectangle 3"/>
          <p:cNvSpPr>
            <a:spLocks noGrp="1" noChangeArrowheads="1"/>
          </p:cNvSpPr>
          <p:nvPr>
            <p:ph type="body" idx="1"/>
          </p:nvPr>
        </p:nvSpPr>
        <p:spPr>
          <a:xfrm>
            <a:off x="550335" y="3580211"/>
            <a:ext cx="8039100" cy="2817019"/>
          </a:xfrm>
          <a:ln/>
        </p:spPr>
        <p:txBody>
          <a:bodyPr lIns="90796" tIns="44601" rIns="90796" bIns="44601"/>
          <a:lstStyle/>
          <a:p>
            <a:endParaRPr lang="en-AU" dirty="0"/>
          </a:p>
        </p:txBody>
      </p:sp>
    </p:spTree>
    <p:extLst>
      <p:ext uri="{BB962C8B-B14F-4D97-AF65-F5344CB8AC3E}">
        <p14:creationId xmlns:p14="http://schemas.microsoft.com/office/powerpoint/2010/main" val="4094308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57233A-A47B-42DB-B332-08544B172A06}" type="slidenum">
              <a:rPr lang="tr-TR"/>
              <a:pPr/>
              <a:t>27</a:t>
            </a:fld>
            <a:endParaRPr lang="tr-TR"/>
          </a:p>
        </p:txBody>
      </p:sp>
      <p:sp>
        <p:nvSpPr>
          <p:cNvPr id="59394"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err="1"/>
              <a:t>The</a:t>
            </a:r>
            <a:r>
              <a:rPr lang="tr-TR" dirty="0"/>
              <a:t> BETWEEN </a:t>
            </a:r>
            <a:r>
              <a:rPr lang="tr-TR" dirty="0" err="1"/>
              <a:t>Operator</a:t>
            </a:r>
            <a:endParaRPr lang="tr-TR" dirty="0"/>
          </a:p>
          <a:p>
            <a:pPr lvl="1"/>
            <a:r>
              <a:rPr lang="tr-TR" dirty="0" err="1"/>
              <a:t>You</a:t>
            </a:r>
            <a:r>
              <a:rPr lang="tr-TR" dirty="0"/>
              <a:t> can </a:t>
            </a:r>
            <a:r>
              <a:rPr lang="tr-TR" dirty="0" err="1"/>
              <a:t>display</a:t>
            </a:r>
            <a:r>
              <a:rPr lang="tr-TR" dirty="0"/>
              <a:t> </a:t>
            </a:r>
            <a:r>
              <a:rPr lang="tr-TR" dirty="0" err="1"/>
              <a:t>rows</a:t>
            </a:r>
            <a:r>
              <a:rPr lang="tr-TR" dirty="0"/>
              <a:t> </a:t>
            </a:r>
            <a:r>
              <a:rPr lang="tr-TR" dirty="0" err="1"/>
              <a:t>based</a:t>
            </a:r>
            <a:r>
              <a:rPr lang="tr-TR" dirty="0"/>
              <a:t> on a </a:t>
            </a:r>
            <a:r>
              <a:rPr lang="tr-TR" dirty="0" err="1"/>
              <a:t>range</a:t>
            </a:r>
            <a:r>
              <a:rPr lang="tr-TR" dirty="0"/>
              <a:t> of </a:t>
            </a:r>
            <a:r>
              <a:rPr lang="tr-TR" dirty="0" err="1"/>
              <a:t>values</a:t>
            </a:r>
            <a:r>
              <a:rPr lang="tr-TR" dirty="0"/>
              <a:t> </a:t>
            </a:r>
            <a:r>
              <a:rPr lang="tr-TR" dirty="0" err="1"/>
              <a:t>using</a:t>
            </a:r>
            <a:r>
              <a:rPr lang="tr-TR" dirty="0"/>
              <a:t> </a:t>
            </a:r>
            <a:r>
              <a:rPr lang="tr-TR" dirty="0" err="1"/>
              <a:t>the</a:t>
            </a:r>
            <a:r>
              <a:rPr lang="tr-TR" dirty="0"/>
              <a:t> </a:t>
            </a:r>
            <a:r>
              <a:rPr lang="tr-TR" dirty="0">
                <a:solidFill>
                  <a:srgbClr val="FC0128"/>
                </a:solidFill>
              </a:rPr>
              <a:t>BETWEEN </a:t>
            </a:r>
            <a:r>
              <a:rPr lang="tr-TR" dirty="0" err="1"/>
              <a:t>operator</a:t>
            </a:r>
            <a:r>
              <a:rPr lang="tr-TR" dirty="0"/>
              <a:t>. </a:t>
            </a:r>
            <a:r>
              <a:rPr lang="tr-TR" dirty="0" err="1"/>
              <a:t>The</a:t>
            </a:r>
            <a:r>
              <a:rPr lang="tr-TR" dirty="0"/>
              <a:t> </a:t>
            </a:r>
            <a:r>
              <a:rPr lang="tr-TR" dirty="0" err="1"/>
              <a:t>range</a:t>
            </a:r>
            <a:r>
              <a:rPr lang="tr-TR" dirty="0"/>
              <a:t> </a:t>
            </a:r>
            <a:r>
              <a:rPr lang="tr-TR" dirty="0" err="1"/>
              <a:t>that</a:t>
            </a:r>
            <a:r>
              <a:rPr lang="tr-TR" dirty="0"/>
              <a:t> </a:t>
            </a:r>
            <a:r>
              <a:rPr lang="tr-TR" dirty="0" err="1"/>
              <a:t>you</a:t>
            </a:r>
            <a:r>
              <a:rPr lang="tr-TR" dirty="0"/>
              <a:t> </a:t>
            </a:r>
            <a:r>
              <a:rPr lang="tr-TR" dirty="0" err="1"/>
              <a:t>specify</a:t>
            </a:r>
            <a:r>
              <a:rPr lang="tr-TR" dirty="0"/>
              <a:t> </a:t>
            </a:r>
            <a:r>
              <a:rPr lang="tr-TR" dirty="0" err="1"/>
              <a:t>contains</a:t>
            </a:r>
            <a:r>
              <a:rPr lang="tr-TR" dirty="0"/>
              <a:t> a </a:t>
            </a:r>
            <a:r>
              <a:rPr lang="tr-TR" dirty="0" err="1"/>
              <a:t>lower</a:t>
            </a:r>
            <a:r>
              <a:rPr lang="tr-TR" dirty="0"/>
              <a:t> </a:t>
            </a:r>
            <a:r>
              <a:rPr lang="tr-TR" dirty="0" err="1"/>
              <a:t>range</a:t>
            </a:r>
            <a:r>
              <a:rPr lang="tr-TR" dirty="0"/>
              <a:t> </a:t>
            </a:r>
            <a:r>
              <a:rPr lang="tr-TR" dirty="0" err="1"/>
              <a:t>and</a:t>
            </a:r>
            <a:r>
              <a:rPr lang="tr-TR" dirty="0"/>
              <a:t> an </a:t>
            </a:r>
            <a:r>
              <a:rPr lang="tr-TR" dirty="0" err="1"/>
              <a:t>upper</a:t>
            </a:r>
            <a:r>
              <a:rPr lang="tr-TR" dirty="0"/>
              <a:t> </a:t>
            </a:r>
            <a:r>
              <a:rPr lang="tr-TR" dirty="0" err="1"/>
              <a:t>range</a:t>
            </a:r>
            <a:r>
              <a:rPr lang="tr-TR" dirty="0"/>
              <a:t>.</a:t>
            </a:r>
          </a:p>
          <a:p>
            <a:pPr lvl="1">
              <a:lnSpc>
                <a:spcPct val="95000"/>
              </a:lnSpc>
              <a:spcBef>
                <a:spcPct val="35000"/>
              </a:spcBef>
            </a:pPr>
            <a:r>
              <a:rPr lang="tr-TR" dirty="0" err="1"/>
              <a:t>The</a:t>
            </a:r>
            <a:r>
              <a:rPr lang="tr-TR" dirty="0"/>
              <a:t> SELECT </a:t>
            </a:r>
            <a:r>
              <a:rPr lang="tr-TR" dirty="0" err="1"/>
              <a:t>statement</a:t>
            </a:r>
            <a:r>
              <a:rPr lang="tr-TR" dirty="0"/>
              <a:t> on </a:t>
            </a:r>
            <a:r>
              <a:rPr lang="tr-TR" dirty="0" err="1"/>
              <a:t>the</a:t>
            </a:r>
            <a:r>
              <a:rPr lang="tr-TR" dirty="0"/>
              <a:t> </a:t>
            </a:r>
            <a:r>
              <a:rPr lang="tr-TR" dirty="0" err="1"/>
              <a:t>slide</a:t>
            </a:r>
            <a:r>
              <a:rPr lang="tr-TR" dirty="0"/>
              <a:t> </a:t>
            </a:r>
            <a:r>
              <a:rPr lang="tr-TR" dirty="0" err="1"/>
              <a:t>returns</a:t>
            </a:r>
            <a:r>
              <a:rPr lang="tr-TR" dirty="0"/>
              <a:t> </a:t>
            </a:r>
            <a:r>
              <a:rPr lang="tr-TR" dirty="0" err="1"/>
              <a:t>rows</a:t>
            </a:r>
            <a:r>
              <a:rPr lang="tr-TR" dirty="0"/>
              <a:t> </a:t>
            </a:r>
            <a:r>
              <a:rPr lang="tr-TR" dirty="0" err="1"/>
              <a:t>from</a:t>
            </a:r>
            <a:r>
              <a:rPr lang="tr-TR" dirty="0"/>
              <a:t> </a:t>
            </a:r>
            <a:r>
              <a:rPr lang="tr-TR" dirty="0" err="1"/>
              <a:t>the</a:t>
            </a:r>
            <a:r>
              <a:rPr lang="tr-TR" dirty="0"/>
              <a:t> EMP </a:t>
            </a:r>
            <a:r>
              <a:rPr lang="tr-TR" dirty="0" err="1"/>
              <a:t>table</a:t>
            </a:r>
            <a:r>
              <a:rPr lang="tr-TR" dirty="0"/>
              <a:t> </a:t>
            </a:r>
            <a:r>
              <a:rPr lang="tr-TR" dirty="0" err="1"/>
              <a:t>for</a:t>
            </a:r>
            <a:r>
              <a:rPr lang="tr-TR" dirty="0"/>
              <a:t> </a:t>
            </a:r>
            <a:r>
              <a:rPr lang="tr-TR" dirty="0" err="1"/>
              <a:t>any</a:t>
            </a:r>
            <a:r>
              <a:rPr lang="tr-TR" dirty="0"/>
              <a:t> </a:t>
            </a:r>
            <a:r>
              <a:rPr lang="tr-TR" dirty="0" err="1"/>
              <a:t>employee</a:t>
            </a:r>
            <a:r>
              <a:rPr lang="tr-TR" dirty="0"/>
              <a:t> </a:t>
            </a:r>
            <a:r>
              <a:rPr lang="tr-TR" dirty="0" err="1"/>
              <a:t>whose</a:t>
            </a:r>
            <a:r>
              <a:rPr lang="tr-TR" dirty="0"/>
              <a:t> </a:t>
            </a:r>
            <a:r>
              <a:rPr lang="tr-TR" dirty="0" err="1"/>
              <a:t>salary</a:t>
            </a:r>
            <a:r>
              <a:rPr lang="tr-TR" dirty="0"/>
              <a:t> is </a:t>
            </a:r>
            <a:r>
              <a:rPr lang="tr-TR" dirty="0" err="1"/>
              <a:t>between</a:t>
            </a:r>
            <a:r>
              <a:rPr lang="tr-TR" dirty="0"/>
              <a:t> $1000 </a:t>
            </a:r>
            <a:r>
              <a:rPr lang="tr-TR" dirty="0" err="1"/>
              <a:t>and</a:t>
            </a:r>
            <a:r>
              <a:rPr lang="tr-TR" dirty="0"/>
              <a:t> $1500.</a:t>
            </a:r>
            <a:endParaRPr lang="tr-TR" sz="2500" b="1" dirty="0">
              <a:effectLst>
                <a:outerShdw blurRad="38100" dist="38100" dir="2700000" algn="tl">
                  <a:srgbClr val="C0C0C0"/>
                </a:outerShdw>
              </a:effectLst>
              <a:latin typeface="Arial" charset="0"/>
            </a:endParaRPr>
          </a:p>
          <a:p>
            <a:pPr lvl="1"/>
            <a:r>
              <a:rPr lang="tr-TR" dirty="0" err="1"/>
              <a:t>Values</a:t>
            </a:r>
            <a:r>
              <a:rPr lang="tr-TR" dirty="0"/>
              <a:t> </a:t>
            </a:r>
            <a:r>
              <a:rPr lang="tr-TR" dirty="0" err="1"/>
              <a:t>specified</a:t>
            </a:r>
            <a:r>
              <a:rPr lang="tr-TR" dirty="0"/>
              <a:t> </a:t>
            </a:r>
            <a:r>
              <a:rPr lang="tr-TR" dirty="0" err="1"/>
              <a:t>with</a:t>
            </a:r>
            <a:r>
              <a:rPr lang="tr-TR" dirty="0"/>
              <a:t> </a:t>
            </a:r>
            <a:r>
              <a:rPr lang="tr-TR" dirty="0" err="1"/>
              <a:t>the</a:t>
            </a:r>
            <a:r>
              <a:rPr lang="tr-TR" dirty="0"/>
              <a:t> BETWEEN </a:t>
            </a:r>
            <a:r>
              <a:rPr lang="tr-TR" dirty="0" err="1"/>
              <a:t>operator</a:t>
            </a:r>
            <a:r>
              <a:rPr lang="tr-TR" dirty="0"/>
              <a:t> </a:t>
            </a:r>
            <a:r>
              <a:rPr lang="tr-TR" dirty="0" err="1"/>
              <a:t>are</a:t>
            </a:r>
            <a:r>
              <a:rPr lang="tr-TR" dirty="0"/>
              <a:t> </a:t>
            </a:r>
            <a:r>
              <a:rPr lang="tr-TR" dirty="0" err="1"/>
              <a:t>inclusive</a:t>
            </a:r>
            <a:r>
              <a:rPr lang="tr-TR" dirty="0"/>
              <a:t>. </a:t>
            </a:r>
            <a:r>
              <a:rPr lang="tr-TR" dirty="0" err="1"/>
              <a:t>You</a:t>
            </a:r>
            <a:r>
              <a:rPr lang="tr-TR" dirty="0"/>
              <a:t> </a:t>
            </a:r>
            <a:r>
              <a:rPr lang="tr-TR" dirty="0" err="1"/>
              <a:t>must</a:t>
            </a:r>
            <a:r>
              <a:rPr lang="tr-TR" dirty="0"/>
              <a:t> </a:t>
            </a:r>
            <a:r>
              <a:rPr lang="tr-TR" dirty="0" err="1"/>
              <a:t>specify</a:t>
            </a:r>
            <a:r>
              <a:rPr lang="tr-TR" dirty="0"/>
              <a:t> </a:t>
            </a:r>
            <a:r>
              <a:rPr lang="tr-TR" dirty="0" err="1"/>
              <a:t>the</a:t>
            </a:r>
            <a:r>
              <a:rPr lang="tr-TR" dirty="0"/>
              <a:t> </a:t>
            </a:r>
            <a:r>
              <a:rPr lang="tr-TR" dirty="0" err="1"/>
              <a:t>lower</a:t>
            </a:r>
            <a:r>
              <a:rPr lang="tr-TR" dirty="0"/>
              <a:t> limit </a:t>
            </a:r>
            <a:r>
              <a:rPr lang="tr-TR" dirty="0" err="1"/>
              <a:t>first</a:t>
            </a:r>
            <a:r>
              <a:rPr lang="tr-TR" dirty="0"/>
              <a:t>.</a:t>
            </a:r>
          </a:p>
          <a:p>
            <a:pPr lvl="1"/>
            <a:endParaRPr lang="tr-TR" dirty="0"/>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err="1">
                <a:solidFill>
                  <a:schemeClr val="accent2"/>
                </a:solidFill>
              </a:rPr>
              <a:t>Emphasize</a:t>
            </a:r>
            <a:r>
              <a:rPr lang="tr-TR" dirty="0">
                <a:solidFill>
                  <a:schemeClr val="accent2"/>
                </a:solidFill>
              </a:rPr>
              <a:t> </a:t>
            </a:r>
            <a:r>
              <a:rPr lang="tr-TR" dirty="0" err="1">
                <a:solidFill>
                  <a:schemeClr val="accent2"/>
                </a:solidFill>
              </a:rPr>
              <a:t>that</a:t>
            </a:r>
            <a:r>
              <a:rPr lang="tr-TR" dirty="0">
                <a:solidFill>
                  <a:schemeClr val="accent2"/>
                </a:solidFill>
              </a:rPr>
              <a:t> </a:t>
            </a:r>
            <a:r>
              <a:rPr lang="tr-TR" dirty="0" err="1">
                <a:solidFill>
                  <a:schemeClr val="accent2"/>
                </a:solidFill>
              </a:rPr>
              <a:t>the</a:t>
            </a:r>
            <a:r>
              <a:rPr lang="tr-TR" dirty="0">
                <a:solidFill>
                  <a:schemeClr val="accent2"/>
                </a:solidFill>
              </a:rPr>
              <a:t> </a:t>
            </a:r>
            <a:r>
              <a:rPr lang="tr-TR" dirty="0" err="1">
                <a:solidFill>
                  <a:schemeClr val="accent2"/>
                </a:solidFill>
              </a:rPr>
              <a:t>values</a:t>
            </a:r>
            <a:r>
              <a:rPr lang="tr-TR" dirty="0">
                <a:solidFill>
                  <a:schemeClr val="accent2"/>
                </a:solidFill>
              </a:rPr>
              <a:t> </a:t>
            </a:r>
            <a:r>
              <a:rPr lang="tr-TR" dirty="0" err="1">
                <a:solidFill>
                  <a:schemeClr val="accent2"/>
                </a:solidFill>
              </a:rPr>
              <a:t>specified</a:t>
            </a:r>
            <a:r>
              <a:rPr lang="tr-TR" dirty="0">
                <a:solidFill>
                  <a:schemeClr val="accent2"/>
                </a:solidFill>
              </a:rPr>
              <a:t> </a:t>
            </a:r>
            <a:r>
              <a:rPr lang="tr-TR" dirty="0" err="1">
                <a:solidFill>
                  <a:schemeClr val="accent2"/>
                </a:solidFill>
              </a:rPr>
              <a:t>with</a:t>
            </a:r>
            <a:r>
              <a:rPr lang="tr-TR" dirty="0">
                <a:solidFill>
                  <a:schemeClr val="accent2"/>
                </a:solidFill>
              </a:rPr>
              <a:t> </a:t>
            </a:r>
            <a:r>
              <a:rPr lang="tr-TR" dirty="0" err="1">
                <a:solidFill>
                  <a:schemeClr val="accent2"/>
                </a:solidFill>
              </a:rPr>
              <a:t>the</a:t>
            </a:r>
            <a:r>
              <a:rPr lang="tr-TR" dirty="0">
                <a:solidFill>
                  <a:schemeClr val="accent2"/>
                </a:solidFill>
              </a:rPr>
              <a:t> BETWEEN </a:t>
            </a:r>
            <a:r>
              <a:rPr lang="tr-TR" dirty="0" err="1">
                <a:solidFill>
                  <a:schemeClr val="accent2"/>
                </a:solidFill>
              </a:rPr>
              <a:t>operator</a:t>
            </a:r>
            <a:r>
              <a:rPr lang="tr-TR" dirty="0">
                <a:solidFill>
                  <a:schemeClr val="accent2"/>
                </a:solidFill>
              </a:rPr>
              <a:t> in </a:t>
            </a:r>
            <a:r>
              <a:rPr lang="tr-TR" dirty="0" err="1">
                <a:solidFill>
                  <a:schemeClr val="accent2"/>
                </a:solidFill>
              </a:rPr>
              <a:t>the</a:t>
            </a:r>
            <a:r>
              <a:rPr lang="tr-TR" dirty="0">
                <a:solidFill>
                  <a:schemeClr val="accent2"/>
                </a:solidFill>
              </a:rPr>
              <a:t> </a:t>
            </a:r>
            <a:r>
              <a:rPr lang="tr-TR" dirty="0" err="1">
                <a:solidFill>
                  <a:schemeClr val="accent2"/>
                </a:solidFill>
              </a:rPr>
              <a:t>example</a:t>
            </a:r>
            <a:r>
              <a:rPr lang="tr-TR" dirty="0">
                <a:solidFill>
                  <a:schemeClr val="accent2"/>
                </a:solidFill>
              </a:rPr>
              <a:t> </a:t>
            </a:r>
            <a:r>
              <a:rPr lang="tr-TR" dirty="0" err="1">
                <a:solidFill>
                  <a:schemeClr val="accent2"/>
                </a:solidFill>
              </a:rPr>
              <a:t>are</a:t>
            </a:r>
            <a:r>
              <a:rPr lang="tr-TR" dirty="0">
                <a:solidFill>
                  <a:schemeClr val="accent2"/>
                </a:solidFill>
              </a:rPr>
              <a:t> </a:t>
            </a:r>
            <a:r>
              <a:rPr lang="tr-TR" dirty="0" err="1">
                <a:solidFill>
                  <a:schemeClr val="accent2"/>
                </a:solidFill>
              </a:rPr>
              <a:t>inclusive</a:t>
            </a:r>
            <a:r>
              <a:rPr lang="tr-TR" dirty="0">
                <a:solidFill>
                  <a:schemeClr val="accent2"/>
                </a:solidFill>
              </a:rPr>
              <a:t>. Point </a:t>
            </a:r>
            <a:r>
              <a:rPr lang="tr-TR" dirty="0" err="1">
                <a:solidFill>
                  <a:schemeClr val="accent2"/>
                </a:solidFill>
              </a:rPr>
              <a:t>out</a:t>
            </a:r>
            <a:r>
              <a:rPr lang="tr-TR" dirty="0">
                <a:solidFill>
                  <a:schemeClr val="accent2"/>
                </a:solidFill>
              </a:rPr>
              <a:t> </a:t>
            </a:r>
            <a:r>
              <a:rPr lang="tr-TR" dirty="0" err="1">
                <a:solidFill>
                  <a:schemeClr val="accent2"/>
                </a:solidFill>
              </a:rPr>
              <a:t>that</a:t>
            </a:r>
            <a:r>
              <a:rPr lang="tr-TR" dirty="0">
                <a:solidFill>
                  <a:schemeClr val="accent2"/>
                </a:solidFill>
              </a:rPr>
              <a:t> </a:t>
            </a:r>
            <a:r>
              <a:rPr lang="tr-TR" dirty="0" err="1">
                <a:solidFill>
                  <a:schemeClr val="accent2"/>
                </a:solidFill>
              </a:rPr>
              <a:t>Turner</a:t>
            </a:r>
            <a:r>
              <a:rPr lang="tr-TR" dirty="0">
                <a:solidFill>
                  <a:schemeClr val="accent2"/>
                </a:solidFill>
              </a:rPr>
              <a:t>, </a:t>
            </a:r>
            <a:r>
              <a:rPr lang="tr-TR" dirty="0" err="1">
                <a:solidFill>
                  <a:schemeClr val="accent2"/>
                </a:solidFill>
              </a:rPr>
              <a:t>who</a:t>
            </a:r>
            <a:r>
              <a:rPr lang="tr-TR" dirty="0">
                <a:solidFill>
                  <a:schemeClr val="accent2"/>
                </a:solidFill>
              </a:rPr>
              <a:t> </a:t>
            </a:r>
            <a:r>
              <a:rPr lang="tr-TR" dirty="0" err="1">
                <a:solidFill>
                  <a:schemeClr val="accent2"/>
                </a:solidFill>
              </a:rPr>
              <a:t>earns</a:t>
            </a:r>
            <a:r>
              <a:rPr lang="tr-TR" dirty="0">
                <a:solidFill>
                  <a:schemeClr val="accent2"/>
                </a:solidFill>
              </a:rPr>
              <a:t> $1500 (</a:t>
            </a:r>
            <a:r>
              <a:rPr lang="tr-TR" dirty="0" err="1">
                <a:solidFill>
                  <a:schemeClr val="accent2"/>
                </a:solidFill>
              </a:rPr>
              <a:t>higher</a:t>
            </a:r>
            <a:r>
              <a:rPr lang="tr-TR" dirty="0">
                <a:solidFill>
                  <a:schemeClr val="accent2"/>
                </a:solidFill>
              </a:rPr>
              <a:t> limit), is </a:t>
            </a:r>
            <a:r>
              <a:rPr lang="tr-TR" dirty="0" err="1">
                <a:solidFill>
                  <a:schemeClr val="accent2"/>
                </a:solidFill>
              </a:rPr>
              <a:t>included</a:t>
            </a:r>
            <a:r>
              <a:rPr lang="tr-TR" dirty="0">
                <a:solidFill>
                  <a:schemeClr val="accent2"/>
                </a:solidFill>
              </a:rPr>
              <a:t> in </a:t>
            </a:r>
            <a:r>
              <a:rPr lang="tr-TR" dirty="0" err="1">
                <a:solidFill>
                  <a:schemeClr val="accent2"/>
                </a:solidFill>
              </a:rPr>
              <a:t>the</a:t>
            </a:r>
            <a:r>
              <a:rPr lang="tr-TR" dirty="0">
                <a:solidFill>
                  <a:schemeClr val="accent2"/>
                </a:solidFill>
              </a:rPr>
              <a:t> </a:t>
            </a:r>
            <a:r>
              <a:rPr lang="tr-TR" dirty="0" err="1">
                <a:solidFill>
                  <a:schemeClr val="accent2"/>
                </a:solidFill>
              </a:rPr>
              <a:t>output</a:t>
            </a:r>
            <a:r>
              <a:rPr lang="tr-TR" dirty="0">
                <a:solidFill>
                  <a:schemeClr val="accent2"/>
                </a:solidFill>
              </a:rPr>
              <a:t>. </a:t>
            </a:r>
            <a:r>
              <a:rPr lang="tr-TR" dirty="0" err="1">
                <a:solidFill>
                  <a:schemeClr val="accent2"/>
                </a:solidFill>
              </a:rPr>
              <a:t>Explain</a:t>
            </a:r>
            <a:r>
              <a:rPr lang="tr-TR" dirty="0">
                <a:solidFill>
                  <a:schemeClr val="accent2"/>
                </a:solidFill>
              </a:rPr>
              <a:t> </a:t>
            </a:r>
            <a:r>
              <a:rPr lang="tr-TR" dirty="0" err="1">
                <a:solidFill>
                  <a:schemeClr val="accent2"/>
                </a:solidFill>
              </a:rPr>
              <a:t>that</a:t>
            </a:r>
            <a:r>
              <a:rPr lang="tr-TR" dirty="0">
                <a:solidFill>
                  <a:schemeClr val="accent2"/>
                </a:solidFill>
              </a:rPr>
              <a:t> BETWEEN … AND … </a:t>
            </a:r>
            <a:r>
              <a:rPr lang="tr-TR" dirty="0" err="1">
                <a:solidFill>
                  <a:schemeClr val="accent2"/>
                </a:solidFill>
              </a:rPr>
              <a:t>are</a:t>
            </a:r>
            <a:r>
              <a:rPr lang="tr-TR" dirty="0">
                <a:solidFill>
                  <a:schemeClr val="accent2"/>
                </a:solidFill>
              </a:rPr>
              <a:t> </a:t>
            </a:r>
            <a:r>
              <a:rPr lang="tr-TR" dirty="0" err="1">
                <a:solidFill>
                  <a:schemeClr val="accent2"/>
                </a:solidFill>
              </a:rPr>
              <a:t>actually</a:t>
            </a:r>
            <a:r>
              <a:rPr lang="tr-TR" dirty="0">
                <a:solidFill>
                  <a:schemeClr val="accent2"/>
                </a:solidFill>
              </a:rPr>
              <a:t> </a:t>
            </a:r>
            <a:r>
              <a:rPr lang="tr-TR" dirty="0" err="1">
                <a:solidFill>
                  <a:schemeClr val="accent2"/>
                </a:solidFill>
              </a:rPr>
              <a:t>translated</a:t>
            </a:r>
            <a:r>
              <a:rPr lang="tr-TR" dirty="0">
                <a:solidFill>
                  <a:schemeClr val="accent2"/>
                </a:solidFill>
              </a:rPr>
              <a:t> </a:t>
            </a:r>
            <a:r>
              <a:rPr lang="tr-TR" dirty="0" err="1">
                <a:solidFill>
                  <a:schemeClr val="accent2"/>
                </a:solidFill>
              </a:rPr>
              <a:t>by</a:t>
            </a:r>
            <a:r>
              <a:rPr lang="tr-TR" dirty="0">
                <a:solidFill>
                  <a:schemeClr val="accent2"/>
                </a:solidFill>
              </a:rPr>
              <a:t> </a:t>
            </a:r>
            <a:r>
              <a:rPr lang="tr-TR" dirty="0" err="1">
                <a:solidFill>
                  <a:schemeClr val="accent2"/>
                </a:solidFill>
              </a:rPr>
              <a:t>Oracle</a:t>
            </a:r>
            <a:r>
              <a:rPr lang="tr-TR" dirty="0">
                <a:solidFill>
                  <a:schemeClr val="accent2"/>
                </a:solidFill>
              </a:rPr>
              <a:t> server </a:t>
            </a:r>
            <a:r>
              <a:rPr lang="tr-TR" dirty="0" err="1">
                <a:solidFill>
                  <a:schemeClr val="accent2"/>
                </a:solidFill>
              </a:rPr>
              <a:t>to</a:t>
            </a:r>
            <a:r>
              <a:rPr lang="tr-TR" dirty="0">
                <a:solidFill>
                  <a:schemeClr val="accent2"/>
                </a:solidFill>
              </a:rPr>
              <a:t> a </a:t>
            </a:r>
            <a:r>
              <a:rPr lang="tr-TR" dirty="0" err="1">
                <a:solidFill>
                  <a:schemeClr val="accent2"/>
                </a:solidFill>
              </a:rPr>
              <a:t>pair</a:t>
            </a:r>
            <a:r>
              <a:rPr lang="tr-TR" dirty="0">
                <a:solidFill>
                  <a:schemeClr val="accent2"/>
                </a:solidFill>
              </a:rPr>
              <a:t> of AND </a:t>
            </a:r>
            <a:r>
              <a:rPr lang="tr-TR" dirty="0" err="1">
                <a:solidFill>
                  <a:schemeClr val="accent2"/>
                </a:solidFill>
              </a:rPr>
              <a:t>conditions</a:t>
            </a:r>
            <a:r>
              <a:rPr lang="tr-TR" dirty="0">
                <a:solidFill>
                  <a:schemeClr val="accent2"/>
                </a:solidFill>
              </a:rPr>
              <a:t>, (a &gt;= </a:t>
            </a:r>
            <a:r>
              <a:rPr lang="tr-TR" dirty="0" err="1">
                <a:solidFill>
                  <a:schemeClr val="accent2"/>
                </a:solidFill>
              </a:rPr>
              <a:t>lower</a:t>
            </a:r>
            <a:r>
              <a:rPr lang="tr-TR" dirty="0">
                <a:solidFill>
                  <a:schemeClr val="accent2"/>
                </a:solidFill>
              </a:rPr>
              <a:t> limit) </a:t>
            </a:r>
            <a:r>
              <a:rPr lang="tr-TR" dirty="0" err="1">
                <a:solidFill>
                  <a:schemeClr val="accent2"/>
                </a:solidFill>
              </a:rPr>
              <a:t>and</a:t>
            </a:r>
            <a:r>
              <a:rPr lang="tr-TR" dirty="0">
                <a:solidFill>
                  <a:schemeClr val="accent2"/>
                </a:solidFill>
              </a:rPr>
              <a:t> (a &lt;= </a:t>
            </a:r>
            <a:r>
              <a:rPr lang="tr-TR" dirty="0" err="1">
                <a:solidFill>
                  <a:schemeClr val="accent2"/>
                </a:solidFill>
              </a:rPr>
              <a:t>higher</a:t>
            </a:r>
            <a:r>
              <a:rPr lang="tr-TR" dirty="0">
                <a:solidFill>
                  <a:schemeClr val="accent2"/>
                </a:solidFill>
              </a:rPr>
              <a:t> limit). </a:t>
            </a:r>
            <a:r>
              <a:rPr lang="tr-TR" dirty="0" err="1">
                <a:solidFill>
                  <a:schemeClr val="accent2"/>
                </a:solidFill>
              </a:rPr>
              <a:t>So</a:t>
            </a:r>
            <a:r>
              <a:rPr lang="tr-TR" dirty="0">
                <a:solidFill>
                  <a:schemeClr val="accent2"/>
                </a:solidFill>
              </a:rPr>
              <a:t> </a:t>
            </a:r>
            <a:r>
              <a:rPr lang="tr-TR" dirty="0" err="1">
                <a:solidFill>
                  <a:schemeClr val="accent2"/>
                </a:solidFill>
              </a:rPr>
              <a:t>using</a:t>
            </a:r>
            <a:r>
              <a:rPr lang="tr-TR" dirty="0">
                <a:solidFill>
                  <a:schemeClr val="accent2"/>
                </a:solidFill>
              </a:rPr>
              <a:t> BETWEEN … AND … has </a:t>
            </a:r>
            <a:r>
              <a:rPr lang="tr-TR" dirty="0" err="1">
                <a:solidFill>
                  <a:schemeClr val="accent2"/>
                </a:solidFill>
              </a:rPr>
              <a:t>no</a:t>
            </a:r>
            <a:r>
              <a:rPr lang="tr-TR" dirty="0">
                <a:solidFill>
                  <a:schemeClr val="accent2"/>
                </a:solidFill>
              </a:rPr>
              <a:t> </a:t>
            </a:r>
            <a:r>
              <a:rPr lang="tr-TR" dirty="0" err="1">
                <a:solidFill>
                  <a:schemeClr val="accent2"/>
                </a:solidFill>
              </a:rPr>
              <a:t>performance</a:t>
            </a:r>
            <a:r>
              <a:rPr lang="tr-TR" dirty="0">
                <a:solidFill>
                  <a:schemeClr val="accent2"/>
                </a:solidFill>
              </a:rPr>
              <a:t> </a:t>
            </a:r>
            <a:r>
              <a:rPr lang="tr-TR" dirty="0" err="1">
                <a:solidFill>
                  <a:schemeClr val="accent2"/>
                </a:solidFill>
              </a:rPr>
              <a:t>benefits</a:t>
            </a:r>
            <a:r>
              <a:rPr lang="tr-TR" dirty="0">
                <a:solidFill>
                  <a:schemeClr val="accent2"/>
                </a:solidFill>
              </a:rPr>
              <a:t> </a:t>
            </a:r>
            <a:r>
              <a:rPr lang="tr-TR" dirty="0" err="1">
                <a:solidFill>
                  <a:schemeClr val="accent2"/>
                </a:solidFill>
              </a:rPr>
              <a:t>and</a:t>
            </a:r>
            <a:r>
              <a:rPr lang="tr-TR" dirty="0">
                <a:solidFill>
                  <a:schemeClr val="accent2"/>
                </a:solidFill>
              </a:rPr>
              <a:t> can be </a:t>
            </a:r>
            <a:r>
              <a:rPr lang="tr-TR" dirty="0" err="1">
                <a:solidFill>
                  <a:schemeClr val="accent2"/>
                </a:solidFill>
              </a:rPr>
              <a:t>used</a:t>
            </a:r>
            <a:r>
              <a:rPr lang="tr-TR" dirty="0">
                <a:solidFill>
                  <a:schemeClr val="accent2"/>
                </a:solidFill>
              </a:rPr>
              <a:t> </a:t>
            </a:r>
            <a:r>
              <a:rPr lang="tr-TR" dirty="0" err="1">
                <a:solidFill>
                  <a:schemeClr val="accent2"/>
                </a:solidFill>
              </a:rPr>
              <a:t>for</a:t>
            </a:r>
            <a:r>
              <a:rPr lang="tr-TR" dirty="0">
                <a:solidFill>
                  <a:schemeClr val="accent2"/>
                </a:solidFill>
              </a:rPr>
              <a:t> </a:t>
            </a:r>
            <a:r>
              <a:rPr lang="tr-TR" dirty="0" err="1">
                <a:solidFill>
                  <a:schemeClr val="accent2"/>
                </a:solidFill>
              </a:rPr>
              <a:t>logical</a:t>
            </a:r>
            <a:r>
              <a:rPr lang="tr-TR" dirty="0">
                <a:solidFill>
                  <a:schemeClr val="accent2"/>
                </a:solidFill>
              </a:rPr>
              <a:t> </a:t>
            </a:r>
            <a:r>
              <a:rPr lang="tr-TR" dirty="0" err="1">
                <a:solidFill>
                  <a:schemeClr val="accent2"/>
                </a:solidFill>
              </a:rPr>
              <a:t>simplicity</a:t>
            </a:r>
            <a:r>
              <a:rPr lang="tr-TR" dirty="0">
                <a:solidFill>
                  <a:schemeClr val="accent2"/>
                </a:solidFill>
              </a:rPr>
              <a:t>.</a:t>
            </a:r>
          </a:p>
        </p:txBody>
      </p:sp>
      <p:sp>
        <p:nvSpPr>
          <p:cNvPr id="59395" name="Rectangle 3"/>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Tree>
    <p:extLst>
      <p:ext uri="{BB962C8B-B14F-4D97-AF65-F5344CB8AC3E}">
        <p14:creationId xmlns:p14="http://schemas.microsoft.com/office/powerpoint/2010/main" val="3956214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B4558D-F011-475C-9C70-CDF3238ED253}" type="slidenum">
              <a:rPr lang="tr-TR"/>
              <a:pPr/>
              <a:t>28</a:t>
            </a:fld>
            <a:endParaRPr lang="tr-TR"/>
          </a:p>
        </p:txBody>
      </p:sp>
      <p:sp>
        <p:nvSpPr>
          <p:cNvPr id="61442"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61443"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The IN Operator</a:t>
            </a:r>
          </a:p>
          <a:p>
            <a:pPr lvl="1"/>
            <a:r>
              <a:rPr lang="tr-TR" b="1" dirty="0"/>
              <a:t>To test for values in a specified list, use the </a:t>
            </a:r>
            <a:r>
              <a:rPr lang="tr-TR" b="1" dirty="0">
                <a:solidFill>
                  <a:srgbClr val="FC0128"/>
                </a:solidFill>
              </a:rPr>
              <a:t>IN </a:t>
            </a:r>
            <a:r>
              <a:rPr lang="tr-TR" b="1" dirty="0"/>
              <a:t>operator</a:t>
            </a:r>
            <a:r>
              <a:rPr lang="tr-TR" dirty="0"/>
              <a:t>. </a:t>
            </a:r>
          </a:p>
          <a:p>
            <a:pPr lvl="1"/>
            <a:r>
              <a:rPr lang="tr-TR" dirty="0"/>
              <a:t>The slide example displays employee number, name, salary, and manager’s employee number of all the employees whose manager’s employee number is 7902, 7566, or 7788.</a:t>
            </a:r>
          </a:p>
          <a:p>
            <a:pPr lvl="1"/>
            <a:r>
              <a:rPr lang="tr-TR" dirty="0"/>
              <a:t>The </a:t>
            </a:r>
            <a:r>
              <a:rPr lang="tr-TR" b="1" dirty="0"/>
              <a:t>IN operator can be used with any datatype. </a:t>
            </a:r>
            <a:r>
              <a:rPr lang="tr-TR" dirty="0"/>
              <a:t>The following example </a:t>
            </a:r>
            <a:r>
              <a:rPr lang="tr-TR" dirty="0">
                <a:solidFill>
                  <a:srgbClr val="000000"/>
                </a:solidFill>
              </a:rPr>
              <a:t>returns a row from the EMP table for any employee whose name is included in the list of names in the WHERE clause:</a:t>
            </a:r>
          </a:p>
          <a:p>
            <a:pPr lvl="1"/>
            <a:endParaRPr lang="tr-TR" sz="800" dirty="0"/>
          </a:p>
          <a:p>
            <a:pPr>
              <a:spcBef>
                <a:spcPct val="0"/>
              </a:spcBef>
            </a:pPr>
            <a:r>
              <a:rPr lang="tr-TR" dirty="0">
                <a:latin typeface="Courier New" pitchFamily="49" charset="0"/>
              </a:rPr>
              <a:t>  SQL&gt; SELECT	 empno,  ename,  mgr, deptno</a:t>
            </a:r>
          </a:p>
          <a:p>
            <a:pPr>
              <a:spcBef>
                <a:spcPct val="0"/>
              </a:spcBef>
            </a:pPr>
            <a:r>
              <a:rPr lang="tr-TR" dirty="0">
                <a:latin typeface="Courier New" pitchFamily="49" charset="0"/>
              </a:rPr>
              <a:t>    2	  FROM  	 emp</a:t>
            </a:r>
          </a:p>
          <a:p>
            <a:pPr>
              <a:spcBef>
                <a:spcPct val="0"/>
              </a:spcBef>
            </a:pPr>
            <a:r>
              <a:rPr lang="tr-TR" dirty="0">
                <a:latin typeface="Courier New" pitchFamily="49" charset="0"/>
              </a:rPr>
              <a:t>    3	  WHERE 	 ename IN ('FORD' , 'ALLEN');</a:t>
            </a:r>
          </a:p>
          <a:p>
            <a:pPr>
              <a:spcBef>
                <a:spcPct val="0"/>
              </a:spcBef>
            </a:pPr>
            <a:endParaRPr lang="tr-TR" sz="700" dirty="0"/>
          </a:p>
          <a:p>
            <a:pPr lvl="1"/>
            <a:r>
              <a:rPr lang="tr-TR" dirty="0"/>
              <a:t>If characters or dates are used in the list, they must be enclosed in single quotation marks (</a:t>
            </a:r>
            <a:r>
              <a:rPr lang="tr-TR" dirty="0">
                <a:latin typeface="Courier New" pitchFamily="49" charset="0"/>
              </a:rPr>
              <a:t>''</a:t>
            </a:r>
            <a:r>
              <a:rPr lang="tr-TR" dirty="0"/>
              <a:t>).</a:t>
            </a:r>
          </a:p>
          <a:p>
            <a:pPr lvl="1"/>
            <a:endParaRPr lang="tr-TR" dirty="0"/>
          </a:p>
          <a:p>
            <a:pPr lvl="1"/>
            <a:endParaRPr lang="tr-TR" dirty="0"/>
          </a:p>
          <a:p>
            <a:r>
              <a:rPr lang="tr-TR" dirty="0">
                <a:solidFill>
                  <a:schemeClr val="accent2"/>
                </a:solidFill>
              </a:rPr>
              <a:t>Instructor Note</a:t>
            </a:r>
          </a:p>
          <a:p>
            <a:pPr lvl="1"/>
            <a:r>
              <a:rPr lang="tr-TR" dirty="0">
                <a:solidFill>
                  <a:schemeClr val="accent2"/>
                </a:solidFill>
              </a:rPr>
              <a:t>Explain that the IN ( … ) is actually translated by Oracle server to a set of OR conditions (a = value1 OR a = value2 OR a = value3 ). So using IN ( … ) has no performance benefits and can be used for logical simplicity.</a:t>
            </a:r>
          </a:p>
          <a:p>
            <a:endParaRPr lang="tr-TR" b="1" i="1" dirty="0">
              <a:solidFill>
                <a:schemeClr val="accent2"/>
              </a:solidFill>
            </a:endParaRPr>
          </a:p>
        </p:txBody>
      </p:sp>
    </p:spTree>
    <p:extLst>
      <p:ext uri="{BB962C8B-B14F-4D97-AF65-F5344CB8AC3E}">
        <p14:creationId xmlns:p14="http://schemas.microsoft.com/office/powerpoint/2010/main" val="3226996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666A50B-375D-4399-AB4A-C5B5EE491FA7}" type="slidenum">
              <a:rPr lang="tr-TR"/>
              <a:pPr/>
              <a:t>29</a:t>
            </a:fld>
            <a:endParaRPr lang="tr-TR"/>
          </a:p>
        </p:txBody>
      </p:sp>
      <p:sp>
        <p:nvSpPr>
          <p:cNvPr id="63490"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a:t>The LIKE Operator</a:t>
            </a:r>
          </a:p>
          <a:p>
            <a:pPr lvl="1"/>
            <a:r>
              <a:rPr lang="tr-TR" b="1" dirty="0"/>
              <a:t>You may not always know the exact value to search for. </a:t>
            </a:r>
            <a:r>
              <a:rPr lang="tr-TR" dirty="0"/>
              <a:t>You can select rows that match a character pattern by using the </a:t>
            </a:r>
            <a:r>
              <a:rPr lang="tr-TR" dirty="0">
                <a:solidFill>
                  <a:srgbClr val="FC0128"/>
                </a:solidFill>
              </a:rPr>
              <a:t>LIKE </a:t>
            </a:r>
            <a:r>
              <a:rPr lang="tr-TR" dirty="0"/>
              <a:t>operator. The character pattern-matching operation is referred to as a </a:t>
            </a:r>
            <a:r>
              <a:rPr lang="tr-TR" i="1" dirty="0"/>
              <a:t>wildcard </a:t>
            </a:r>
            <a:r>
              <a:rPr lang="tr-TR" dirty="0"/>
              <a:t>search. Two symbols can be used to construct the search string. </a:t>
            </a:r>
          </a:p>
          <a:p>
            <a:pPr lvl="1"/>
            <a:endParaRPr lang="tr-TR" dirty="0"/>
          </a:p>
          <a:p>
            <a:pPr lvl="1"/>
            <a:endParaRPr lang="tr-TR" dirty="0"/>
          </a:p>
          <a:p>
            <a:pPr lvl="1">
              <a:spcBef>
                <a:spcPct val="0"/>
              </a:spcBef>
            </a:pPr>
            <a:r>
              <a:rPr lang="tr-TR" dirty="0" err="1"/>
              <a:t>The</a:t>
            </a:r>
            <a:r>
              <a:rPr lang="tr-TR" dirty="0"/>
              <a:t> SELECT statement above returns the employee name from the EMP table for any employee whose name begins with an “S.” Note the uppercase “S.” Names beginning with an “s” will not be returned. </a:t>
            </a:r>
          </a:p>
          <a:p>
            <a:pPr lvl="1">
              <a:spcBef>
                <a:spcPct val="0"/>
              </a:spcBef>
            </a:pPr>
            <a:r>
              <a:rPr lang="tr-TR" dirty="0"/>
              <a:t>The LIKE operator can be used as a shortcut for some BETWEEN comparisons. The following example displays names and hire dates of all employees who joined between January 1981 and December 1981: </a:t>
            </a:r>
            <a:endParaRPr lang="tr-TR" dirty="0">
              <a:latin typeface="Courier New" pitchFamily="49" charset="0"/>
            </a:endParaRPr>
          </a:p>
          <a:p>
            <a:pPr lvl="1">
              <a:spcBef>
                <a:spcPct val="0"/>
              </a:spcBef>
            </a:pPr>
            <a:endParaRPr lang="tr-TR" dirty="0">
              <a:latin typeface="Courier New" pitchFamily="49" charset="0"/>
            </a:endParaRPr>
          </a:p>
          <a:p>
            <a:pPr lvl="1">
              <a:spcBef>
                <a:spcPct val="0"/>
              </a:spcBef>
            </a:pPr>
            <a:r>
              <a:rPr lang="tr-TR" dirty="0">
                <a:latin typeface="Courier New" pitchFamily="49" charset="0"/>
              </a:rPr>
              <a:t>  </a:t>
            </a:r>
            <a:r>
              <a:rPr lang="tr-TR" b="1" dirty="0">
                <a:latin typeface="Courier New" pitchFamily="49" charset="0"/>
              </a:rPr>
              <a:t>SQL&gt;  SELECT	ename, hiredate</a:t>
            </a:r>
          </a:p>
          <a:p>
            <a:pPr lvl="1">
              <a:spcBef>
                <a:spcPct val="0"/>
              </a:spcBef>
            </a:pPr>
            <a:r>
              <a:rPr lang="tr-TR" b="1" dirty="0">
                <a:latin typeface="Courier New" pitchFamily="49" charset="0"/>
              </a:rPr>
              <a:t>    2   FROM		emp</a:t>
            </a:r>
          </a:p>
          <a:p>
            <a:pPr lvl="1">
              <a:spcBef>
                <a:spcPct val="0"/>
              </a:spcBef>
            </a:pPr>
            <a:r>
              <a:rPr lang="tr-TR" b="1" dirty="0">
                <a:latin typeface="Courier New" pitchFamily="49" charset="0"/>
              </a:rPr>
              <a:t>    3   WHERE	hiredate LIKE '%1981';</a:t>
            </a:r>
          </a:p>
        </p:txBody>
      </p:sp>
      <p:sp>
        <p:nvSpPr>
          <p:cNvPr id="63491" name="Rectangle 3"/>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graphicFrame>
        <p:nvGraphicFramePr>
          <p:cNvPr id="375808" name="Object 1024"/>
          <p:cNvGraphicFramePr>
            <a:graphicFrameLocks/>
          </p:cNvGraphicFramePr>
          <p:nvPr/>
        </p:nvGraphicFramePr>
        <p:xfrm>
          <a:off x="846669" y="4169569"/>
          <a:ext cx="7006167" cy="773906"/>
        </p:xfrm>
        <a:graphic>
          <a:graphicData uri="http://schemas.openxmlformats.org/presentationml/2006/ole">
            <mc:AlternateContent xmlns:mc="http://schemas.openxmlformats.org/markup-compatibility/2006">
              <mc:Choice xmlns:v="urn:schemas-microsoft-com:vml" Requires="v">
                <p:oleObj spid="_x0000_s375886" name="Document" r:id="rId4" imgW="5682960" imgH="1116000" progId="Word.Document.8">
                  <p:embed/>
                </p:oleObj>
              </mc:Choice>
              <mc:Fallback>
                <p:oleObj name="Document" r:id="rId4" imgW="5682960" imgH="1116000" progId="Word.Document.8">
                  <p:embed/>
                  <p:pic>
                    <p:nvPicPr>
                      <p:cNvPr id="0" name="Picture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669" y="4169569"/>
                        <a:ext cx="7006167" cy="773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06169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C66165C-C01F-4BCB-B860-84212384AD8F}" type="slidenum">
              <a:rPr lang="tr-TR"/>
              <a:pPr/>
              <a:t>30</a:t>
            </a:fld>
            <a:endParaRPr lang="tr-TR"/>
          </a:p>
        </p:txBody>
      </p:sp>
      <p:sp>
        <p:nvSpPr>
          <p:cNvPr id="65538"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65539"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Combining Wildcard Characters</a:t>
            </a:r>
          </a:p>
          <a:p>
            <a:pPr lvl="1"/>
            <a:r>
              <a:rPr lang="tr-TR" dirty="0"/>
              <a:t>The </a:t>
            </a:r>
            <a:r>
              <a:rPr lang="tr-TR" dirty="0">
                <a:solidFill>
                  <a:srgbClr val="FC0128"/>
                </a:solidFill>
              </a:rPr>
              <a:t>% </a:t>
            </a:r>
            <a:r>
              <a:rPr lang="tr-TR" dirty="0"/>
              <a:t>and </a:t>
            </a:r>
            <a:r>
              <a:rPr lang="tr-TR" dirty="0">
                <a:solidFill>
                  <a:srgbClr val="FC0128"/>
                </a:solidFill>
              </a:rPr>
              <a:t>_ </a:t>
            </a:r>
            <a:r>
              <a:rPr lang="tr-TR" dirty="0"/>
              <a:t>symbols can be used in any combination with literal characters. The example on the slide displays the names of all employees whose name has an “A” as the second character.</a:t>
            </a:r>
          </a:p>
          <a:p>
            <a:r>
              <a:rPr lang="tr-TR" dirty="0"/>
              <a:t>The ESCAPE Option</a:t>
            </a:r>
          </a:p>
          <a:p>
            <a:pPr lvl="1"/>
            <a:r>
              <a:rPr lang="tr-TR" dirty="0"/>
              <a:t>When you need to have an exact match for the actual ‘%’ and ‘_’ characters, use the </a:t>
            </a:r>
            <a:r>
              <a:rPr lang="tr-TR" dirty="0">
                <a:solidFill>
                  <a:srgbClr val="FC0128"/>
                </a:solidFill>
              </a:rPr>
              <a:t>ESCAPE </a:t>
            </a:r>
            <a:r>
              <a:rPr lang="tr-TR" dirty="0"/>
              <a:t>option. This option specifies what the ESCAPE character is. If you have HEAD_QUARTERS as a department name, you would search for it using the following SQL statement:</a:t>
            </a:r>
          </a:p>
          <a:p>
            <a:pPr lvl="1"/>
            <a:endParaRPr lang="tr-TR" dirty="0"/>
          </a:p>
          <a:p>
            <a:pPr lvl="1"/>
            <a:endParaRPr lang="tr-TR" dirty="0"/>
          </a:p>
          <a:p>
            <a:pPr lvl="1"/>
            <a:endParaRPr lang="tr-TR" dirty="0"/>
          </a:p>
          <a:p>
            <a:pPr lvl="1"/>
            <a:r>
              <a:rPr lang="tr-TR" dirty="0"/>
              <a:t>The ESCAPE option identifies the backslash (\) as the escape character. In the pattern, the escape character precedes the underscore (_). This causes the Oracle Server to interpret the underscore literally. </a:t>
            </a:r>
          </a:p>
        </p:txBody>
      </p:sp>
      <p:sp>
        <p:nvSpPr>
          <p:cNvPr id="65540" name="Rectangle 4"/>
          <p:cNvSpPr>
            <a:spLocks noChangeArrowheads="1"/>
          </p:cNvSpPr>
          <p:nvPr/>
        </p:nvSpPr>
        <p:spPr bwMode="auto">
          <a:xfrm>
            <a:off x="857252" y="4613673"/>
            <a:ext cx="6017683" cy="1251662"/>
          </a:xfrm>
          <a:prstGeom prst="rect">
            <a:avLst/>
          </a:prstGeom>
          <a:noFill/>
          <a:ln w="9525">
            <a:noFill/>
            <a:miter lim="800000"/>
            <a:headEnd/>
            <a:tailEnd/>
          </a:ln>
          <a:effectLst/>
        </p:spPr>
        <p:txBody>
          <a:bodyPr lIns="89202" tIns="43008" rIns="89202" bIns="43008">
            <a:spAutoFit/>
          </a:bodyPr>
          <a:lstStyle/>
          <a:p>
            <a:pPr defTabSz="384175">
              <a:lnSpc>
                <a:spcPct val="65000"/>
              </a:lnSpc>
              <a:spcAft>
                <a:spcPct val="24000"/>
              </a:spcAft>
            </a:pPr>
            <a:endParaRPr lang="tr-TR" sz="1100" b="1" dirty="0">
              <a:effectLst/>
              <a:latin typeface="Courier New" pitchFamily="49" charset="0"/>
            </a:endParaRPr>
          </a:p>
          <a:p>
            <a:pPr defTabSz="384175">
              <a:lnSpc>
                <a:spcPct val="65000"/>
              </a:lnSpc>
              <a:spcAft>
                <a:spcPct val="24000"/>
              </a:spcAft>
            </a:pPr>
            <a:r>
              <a:rPr lang="tr-TR" sz="1100" b="1" dirty="0">
                <a:effectLst/>
                <a:latin typeface="Courier New" pitchFamily="49" charset="0"/>
              </a:rPr>
              <a:t>SQL&gt; SELECT * FROM dept</a:t>
            </a:r>
          </a:p>
          <a:p>
            <a:pPr defTabSz="384175">
              <a:lnSpc>
                <a:spcPct val="65000"/>
              </a:lnSpc>
              <a:spcAft>
                <a:spcPct val="24000"/>
              </a:spcAft>
            </a:pPr>
            <a:r>
              <a:rPr lang="tr-TR" sz="1100" b="1" dirty="0">
                <a:effectLst/>
                <a:latin typeface="Courier New" pitchFamily="49" charset="0"/>
              </a:rPr>
              <a:t>  2  WHERE dname LIKE </a:t>
            </a:r>
            <a:r>
              <a:rPr lang="tr-TR" sz="1100" dirty="0">
                <a:effectLst/>
              </a:rPr>
              <a:t>'</a:t>
            </a:r>
            <a:r>
              <a:rPr lang="tr-TR" sz="1100" b="1" dirty="0">
                <a:effectLst/>
                <a:latin typeface="Courier New" pitchFamily="49" charset="0"/>
              </a:rPr>
              <a:t>%\_%</a:t>
            </a:r>
            <a:r>
              <a:rPr lang="tr-TR" sz="1100" dirty="0">
                <a:effectLst/>
              </a:rPr>
              <a:t>'</a:t>
            </a:r>
            <a:r>
              <a:rPr lang="tr-TR" sz="1100" b="1" dirty="0">
                <a:effectLst/>
                <a:latin typeface="Courier New" pitchFamily="49" charset="0"/>
              </a:rPr>
              <a:t> ESCAPE '\';</a:t>
            </a:r>
          </a:p>
          <a:p>
            <a:pPr defTabSz="384175">
              <a:lnSpc>
                <a:spcPct val="65000"/>
              </a:lnSpc>
              <a:spcAft>
                <a:spcPct val="24000"/>
              </a:spcAft>
            </a:pPr>
            <a:endParaRPr lang="tr-TR" sz="1100" b="1" dirty="0">
              <a:effectLst/>
              <a:latin typeface="Courier New" pitchFamily="49" charset="0"/>
            </a:endParaRPr>
          </a:p>
          <a:p>
            <a:pPr defTabSz="384175">
              <a:lnSpc>
                <a:spcPct val="65000"/>
              </a:lnSpc>
              <a:spcAft>
                <a:spcPct val="24000"/>
              </a:spcAft>
            </a:pPr>
            <a:r>
              <a:rPr lang="tr-TR" sz="1100" b="1" dirty="0">
                <a:effectLst/>
                <a:latin typeface="Courier New" pitchFamily="49" charset="0"/>
              </a:rPr>
              <a:t> 	</a:t>
            </a:r>
            <a:r>
              <a:rPr lang="tr-TR" sz="1100" dirty="0">
                <a:effectLst/>
                <a:latin typeface="Courier New" pitchFamily="49" charset="0"/>
              </a:rPr>
              <a:t>DEPTNO    DNAME          LOC</a:t>
            </a:r>
          </a:p>
          <a:p>
            <a:pPr defTabSz="384175">
              <a:lnSpc>
                <a:spcPct val="65000"/>
              </a:lnSpc>
              <a:spcAft>
                <a:spcPct val="24000"/>
              </a:spcAft>
            </a:pPr>
            <a:r>
              <a:rPr lang="tr-TR" sz="1100" dirty="0">
                <a:effectLst/>
                <a:latin typeface="Courier New" pitchFamily="49" charset="0"/>
              </a:rPr>
              <a:t>	--------- -------------- -------------</a:t>
            </a:r>
          </a:p>
          <a:p>
            <a:pPr defTabSz="384175">
              <a:lnSpc>
                <a:spcPct val="65000"/>
              </a:lnSpc>
              <a:spcAft>
                <a:spcPct val="24000"/>
              </a:spcAft>
            </a:pPr>
            <a:r>
              <a:rPr lang="tr-TR" sz="1100" dirty="0">
                <a:effectLst/>
                <a:latin typeface="Courier New" pitchFamily="49" charset="0"/>
              </a:rPr>
              <a:t>         50    HEAD_QUARTERS  ATLANTA</a:t>
            </a:r>
          </a:p>
          <a:p>
            <a:pPr defTabSz="384175">
              <a:lnSpc>
                <a:spcPct val="65000"/>
              </a:lnSpc>
              <a:spcAft>
                <a:spcPct val="24000"/>
              </a:spcAft>
            </a:pPr>
            <a:endParaRPr lang="tr-TR" sz="1100" dirty="0">
              <a:effectLst/>
              <a:latin typeface="Courier New" pitchFamily="49" charset="0"/>
            </a:endParaRPr>
          </a:p>
        </p:txBody>
      </p:sp>
    </p:spTree>
    <p:extLst>
      <p:ext uri="{BB962C8B-B14F-4D97-AF65-F5344CB8AC3E}">
        <p14:creationId xmlns:p14="http://schemas.microsoft.com/office/powerpoint/2010/main" val="429462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550335" y="3580211"/>
            <a:ext cx="8039100" cy="2817019"/>
          </a:xfrm>
          <a:noFill/>
          <a:ln/>
        </p:spPr>
        <p:txBody>
          <a:bodyPr lIns="90796" tIns="44601" rIns="90796" bIns="44601"/>
          <a:lstStyle/>
          <a:p>
            <a:pPr>
              <a:tabLst>
                <a:tab pos="1095375" algn="l"/>
                <a:tab pos="2192338" algn="l"/>
              </a:tabLst>
            </a:pPr>
            <a:endParaRPr lang="tr-TR" dirty="0"/>
          </a:p>
          <a:p>
            <a:pPr>
              <a:tabLst>
                <a:tab pos="1095375" algn="l"/>
                <a:tab pos="2192338" algn="l"/>
              </a:tabLst>
            </a:pPr>
            <a:endParaRPr lang="tr-TR" dirty="0"/>
          </a:p>
          <a:p>
            <a:pPr>
              <a:tabLst>
                <a:tab pos="1095375" algn="l"/>
                <a:tab pos="2192338" algn="l"/>
              </a:tabLst>
            </a:pPr>
            <a:endParaRPr lang="tr-TR" dirty="0"/>
          </a:p>
        </p:txBody>
      </p:sp>
      <p:sp>
        <p:nvSpPr>
          <p:cNvPr id="8195" name="Rectangle 3"/>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Tree>
    <p:extLst>
      <p:ext uri="{BB962C8B-B14F-4D97-AF65-F5344CB8AC3E}">
        <p14:creationId xmlns:p14="http://schemas.microsoft.com/office/powerpoint/2010/main" val="38862899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D2F3EB5-40C1-460A-8233-65550203F3E0}" type="slidenum">
              <a:rPr lang="tr-TR"/>
              <a:pPr/>
              <a:t>31</a:t>
            </a:fld>
            <a:endParaRPr lang="tr-TR"/>
          </a:p>
        </p:txBody>
      </p:sp>
      <p:sp>
        <p:nvSpPr>
          <p:cNvPr id="67586" name="Rectangle 2"/>
          <p:cNvSpPr>
            <a:spLocks noGrp="1" noChangeArrowheads="1"/>
          </p:cNvSpPr>
          <p:nvPr>
            <p:ph type="body" idx="1"/>
          </p:nvPr>
        </p:nvSpPr>
        <p:spPr>
          <a:xfrm>
            <a:off x="550335" y="3580211"/>
            <a:ext cx="8039100" cy="2817019"/>
          </a:xfrm>
          <a:noFill/>
          <a:ln/>
        </p:spPr>
        <p:txBody>
          <a:bodyPr lIns="90796" tIns="44601" rIns="90796" bIns="44601"/>
          <a:lstStyle/>
          <a:p>
            <a:r>
              <a:rPr lang="tr-TR"/>
              <a:t>The IS NULL Operator</a:t>
            </a:r>
          </a:p>
          <a:p>
            <a:pPr lvl="1"/>
            <a:r>
              <a:rPr lang="tr-TR"/>
              <a:t>The </a:t>
            </a:r>
            <a:r>
              <a:rPr lang="tr-TR">
                <a:solidFill>
                  <a:srgbClr val="FC0128"/>
                </a:solidFill>
              </a:rPr>
              <a:t>IS NULL </a:t>
            </a:r>
            <a:r>
              <a:rPr lang="tr-TR"/>
              <a:t>operator tests for values that are null. A null value means the value is unavailable, unassigned, unknown, or inapplicable. Therefore, you cannot test with (=) because a null value cannot be equal or unequal to any value. The slide example retrieves the name and manager of all employees who do not have a manager.</a:t>
            </a:r>
          </a:p>
          <a:p>
            <a:pPr lvl="1"/>
            <a:r>
              <a:rPr lang="tr-TR"/>
              <a:t>For example, to display name, job title, and commission for all employees who are not entitled to get a commission, use the following SQL statement:</a:t>
            </a:r>
          </a:p>
          <a:p>
            <a:endParaRPr lang="tr-TR" b="1"/>
          </a:p>
        </p:txBody>
      </p:sp>
      <p:sp>
        <p:nvSpPr>
          <p:cNvPr id="67587" name="Rectangle 3"/>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grpSp>
        <p:nvGrpSpPr>
          <p:cNvPr id="67588" name="Group 4"/>
          <p:cNvGrpSpPr>
            <a:grpSpLocks/>
          </p:cNvGrpSpPr>
          <p:nvPr/>
        </p:nvGrpSpPr>
        <p:grpSpPr bwMode="auto">
          <a:xfrm>
            <a:off x="819152" y="4598190"/>
            <a:ext cx="7577667" cy="757629"/>
            <a:chOff x="385" y="3855"/>
            <a:chExt cx="3559" cy="635"/>
          </a:xfrm>
        </p:grpSpPr>
        <p:sp>
          <p:nvSpPr>
            <p:cNvPr id="67589" name="Rectangle 5"/>
            <p:cNvSpPr>
              <a:spLocks noChangeArrowheads="1"/>
            </p:cNvSpPr>
            <p:nvPr/>
          </p:nvSpPr>
          <p:spPr bwMode="auto">
            <a:xfrm>
              <a:off x="389" y="3855"/>
              <a:ext cx="3555" cy="388"/>
            </a:xfrm>
            <a:prstGeom prst="rect">
              <a:avLst/>
            </a:prstGeom>
            <a:noFill/>
            <a:ln w="9525">
              <a:noFill/>
              <a:miter lim="800000"/>
              <a:headEnd/>
              <a:tailEnd/>
            </a:ln>
            <a:effectLst/>
          </p:spPr>
          <p:txBody>
            <a:bodyPr lIns="92388" tIns="46195" rIns="92388" bIns="46195">
              <a:spAutoFit/>
            </a:bodyPr>
            <a:lstStyle/>
            <a:p>
              <a:endParaRPr lang="tr-TR"/>
            </a:p>
          </p:txBody>
        </p:sp>
        <p:sp>
          <p:nvSpPr>
            <p:cNvPr id="67590" name="Rectangle 6"/>
            <p:cNvSpPr>
              <a:spLocks noChangeArrowheads="1"/>
            </p:cNvSpPr>
            <p:nvPr/>
          </p:nvSpPr>
          <p:spPr bwMode="auto">
            <a:xfrm>
              <a:off x="385" y="3874"/>
              <a:ext cx="2291" cy="616"/>
            </a:xfrm>
            <a:prstGeom prst="rect">
              <a:avLst/>
            </a:prstGeom>
            <a:noFill/>
            <a:ln w="9525">
              <a:noFill/>
              <a:miter lim="800000"/>
              <a:headEnd/>
              <a:tailEnd/>
            </a:ln>
            <a:effectLst/>
          </p:spPr>
          <p:txBody>
            <a:bodyPr lIns="92388" tIns="46195" rIns="92388" bIns="46195">
              <a:spAutoFit/>
            </a:bodyPr>
            <a:lstStyle/>
            <a:p>
              <a:pPr defTabSz="423863">
                <a:lnSpc>
                  <a:spcPct val="65000"/>
                </a:lnSpc>
                <a:spcAft>
                  <a:spcPct val="24000"/>
                </a:spcAft>
              </a:pPr>
              <a:r>
                <a:rPr lang="tr-TR" sz="1100" b="1">
                  <a:effectLst/>
                  <a:latin typeface="Courier New" pitchFamily="49" charset="0"/>
                </a:rPr>
                <a:t>SQL&gt; 	SELECT	ename,  job, comm </a:t>
              </a:r>
            </a:p>
            <a:p>
              <a:pPr defTabSz="423863">
                <a:lnSpc>
                  <a:spcPct val="65000"/>
                </a:lnSpc>
                <a:spcAft>
                  <a:spcPct val="24000"/>
                </a:spcAft>
              </a:pPr>
              <a:r>
                <a:rPr lang="tr-TR" sz="1100" b="1">
                  <a:effectLst/>
                  <a:latin typeface="Courier New" pitchFamily="49" charset="0"/>
                </a:rPr>
                <a:t>  2	FROM 		emp</a:t>
              </a:r>
            </a:p>
            <a:p>
              <a:pPr defTabSz="423863">
                <a:lnSpc>
                  <a:spcPct val="65000"/>
                </a:lnSpc>
                <a:spcAft>
                  <a:spcPct val="24000"/>
                </a:spcAft>
              </a:pPr>
              <a:r>
                <a:rPr lang="tr-TR" sz="1100" b="1">
                  <a:effectLst/>
                  <a:latin typeface="Courier New" pitchFamily="49" charset="0"/>
                </a:rPr>
                <a:t>  3	WHERE 	comm  IS  NULL;</a:t>
              </a:r>
            </a:p>
            <a:p>
              <a:pPr defTabSz="423863">
                <a:lnSpc>
                  <a:spcPct val="112000"/>
                </a:lnSpc>
                <a:spcAft>
                  <a:spcPct val="24000"/>
                </a:spcAft>
              </a:pPr>
              <a:endParaRPr lang="tr-TR" sz="1100" b="1">
                <a:effectLst/>
                <a:latin typeface="Courier New" pitchFamily="49" charset="0"/>
              </a:endParaRPr>
            </a:p>
          </p:txBody>
        </p:sp>
      </p:grpSp>
      <p:sp>
        <p:nvSpPr>
          <p:cNvPr id="67591" name="Rectangle 7"/>
          <p:cNvSpPr>
            <a:spLocks noChangeArrowheads="1"/>
          </p:cNvSpPr>
          <p:nvPr/>
        </p:nvSpPr>
        <p:spPr bwMode="auto">
          <a:xfrm>
            <a:off x="836086" y="5156599"/>
            <a:ext cx="6599767" cy="950297"/>
          </a:xfrm>
          <a:prstGeom prst="rect">
            <a:avLst/>
          </a:prstGeom>
          <a:noFill/>
          <a:ln w="9525">
            <a:noFill/>
            <a:miter lim="800000"/>
            <a:headEnd/>
            <a:tailEnd/>
          </a:ln>
          <a:effectLst/>
        </p:spPr>
        <p:txBody>
          <a:bodyPr lIns="89202" tIns="43008" rIns="89202" bIns="43008">
            <a:spAutoFit/>
          </a:bodyPr>
          <a:lstStyle/>
          <a:p>
            <a:pPr defTabSz="384175">
              <a:lnSpc>
                <a:spcPct val="65000"/>
              </a:lnSpc>
              <a:spcAft>
                <a:spcPct val="24000"/>
              </a:spcAft>
            </a:pPr>
            <a:r>
              <a:rPr lang="tr-TR" sz="1100">
                <a:effectLst/>
                <a:latin typeface="Courier New" pitchFamily="49" charset="0"/>
              </a:rPr>
              <a:t>ENAME    JOB           COMM</a:t>
            </a:r>
          </a:p>
          <a:p>
            <a:pPr defTabSz="384175">
              <a:lnSpc>
                <a:spcPct val="65000"/>
              </a:lnSpc>
              <a:spcAft>
                <a:spcPct val="24000"/>
              </a:spcAft>
            </a:pPr>
            <a:r>
              <a:rPr lang="tr-TR" sz="1100">
                <a:effectLst/>
                <a:latin typeface="Courier New" pitchFamily="49" charset="0"/>
              </a:rPr>
              <a:t>-------- ----------- ------</a:t>
            </a:r>
          </a:p>
          <a:p>
            <a:pPr defTabSz="384175">
              <a:lnSpc>
                <a:spcPct val="65000"/>
              </a:lnSpc>
              <a:spcAft>
                <a:spcPct val="24000"/>
              </a:spcAft>
            </a:pPr>
            <a:r>
              <a:rPr lang="tr-TR" sz="1100">
                <a:effectLst/>
                <a:latin typeface="Courier New" pitchFamily="49" charset="0"/>
              </a:rPr>
              <a:t>KING     PRESIDENT      </a:t>
            </a:r>
          </a:p>
          <a:p>
            <a:pPr defTabSz="384175">
              <a:lnSpc>
                <a:spcPct val="65000"/>
              </a:lnSpc>
              <a:spcAft>
                <a:spcPct val="24000"/>
              </a:spcAft>
            </a:pPr>
            <a:r>
              <a:rPr lang="tr-TR" sz="1100">
                <a:effectLst/>
                <a:latin typeface="Courier New" pitchFamily="49" charset="0"/>
              </a:rPr>
              <a:t>BLAKE    MANAGER       </a:t>
            </a:r>
          </a:p>
          <a:p>
            <a:pPr defTabSz="384175">
              <a:lnSpc>
                <a:spcPct val="65000"/>
              </a:lnSpc>
              <a:spcAft>
                <a:spcPct val="24000"/>
              </a:spcAft>
            </a:pPr>
            <a:r>
              <a:rPr lang="tr-TR" sz="1100">
                <a:effectLst/>
                <a:latin typeface="Courier New" pitchFamily="49" charset="0"/>
              </a:rPr>
              <a:t>CLARK    MANAGER</a:t>
            </a:r>
          </a:p>
          <a:p>
            <a:pPr defTabSz="384175">
              <a:lnSpc>
                <a:spcPct val="65000"/>
              </a:lnSpc>
              <a:spcAft>
                <a:spcPct val="24000"/>
              </a:spcAft>
            </a:pPr>
            <a:r>
              <a:rPr lang="tr-TR" sz="1100">
                <a:effectLst/>
                <a:latin typeface="Courier New" pitchFamily="49" charset="0"/>
              </a:rPr>
              <a:t>...</a:t>
            </a:r>
          </a:p>
        </p:txBody>
      </p:sp>
    </p:spTree>
    <p:extLst>
      <p:ext uri="{BB962C8B-B14F-4D97-AF65-F5344CB8AC3E}">
        <p14:creationId xmlns:p14="http://schemas.microsoft.com/office/powerpoint/2010/main" val="4127029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D60A54-943E-40A0-82A4-81B57EF2153F}" type="slidenum">
              <a:rPr lang="tr-TR"/>
              <a:pPr/>
              <a:t>32</a:t>
            </a:fld>
            <a:endParaRPr lang="tr-TR"/>
          </a:p>
        </p:txBody>
      </p:sp>
      <p:sp>
        <p:nvSpPr>
          <p:cNvPr id="69634"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69635"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Logical Operators</a:t>
            </a:r>
          </a:p>
          <a:p>
            <a:pPr lvl="1"/>
            <a:r>
              <a:rPr lang="tr-TR" dirty="0"/>
              <a:t>A logical operator combines the result of two component conditions to produce a single result based on them or to invert the result of a single condition. Three </a:t>
            </a:r>
            <a:r>
              <a:rPr lang="tr-TR" dirty="0">
                <a:solidFill>
                  <a:srgbClr val="FC0128"/>
                </a:solidFill>
              </a:rPr>
              <a:t>logical operators </a:t>
            </a:r>
            <a:r>
              <a:rPr lang="tr-TR" dirty="0"/>
              <a:t>are available in SQL:</a:t>
            </a:r>
          </a:p>
          <a:p>
            <a:pPr lvl="2"/>
            <a:r>
              <a:rPr lang="tr-TR" dirty="0"/>
              <a:t>AND</a:t>
            </a:r>
          </a:p>
          <a:p>
            <a:pPr lvl="2"/>
            <a:r>
              <a:rPr lang="tr-TR" dirty="0"/>
              <a:t>OR</a:t>
            </a:r>
          </a:p>
          <a:p>
            <a:pPr lvl="2"/>
            <a:r>
              <a:rPr lang="tr-TR" dirty="0"/>
              <a:t>NOT</a:t>
            </a:r>
          </a:p>
          <a:p>
            <a:pPr lvl="1"/>
            <a:r>
              <a:rPr lang="tr-TR" dirty="0">
                <a:solidFill>
                  <a:srgbClr val="000000"/>
                </a:solidFill>
              </a:rPr>
              <a:t>All the examples so far have specified only one condition in the WHERE clause. You can use several conditions in one WHERE clause using the AND and OR operators.</a:t>
            </a:r>
          </a:p>
        </p:txBody>
      </p:sp>
    </p:spTree>
    <p:extLst>
      <p:ext uri="{BB962C8B-B14F-4D97-AF65-F5344CB8AC3E}">
        <p14:creationId xmlns:p14="http://schemas.microsoft.com/office/powerpoint/2010/main" val="7120295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BFBCBF43-09DB-4A66-B633-60087EA9D588}" type="slidenum">
              <a:rPr lang="tr-TR"/>
              <a:pPr/>
              <a:t>33</a:t>
            </a:fld>
            <a:endParaRPr lang="tr-TR"/>
          </a:p>
        </p:txBody>
      </p:sp>
      <p:sp>
        <p:nvSpPr>
          <p:cNvPr id="71682" name="Rectangle 2"/>
          <p:cNvSpPr>
            <a:spLocks noGrp="1" noChangeArrowheads="1"/>
          </p:cNvSpPr>
          <p:nvPr>
            <p:ph type="body" idx="1"/>
          </p:nvPr>
        </p:nvSpPr>
        <p:spPr>
          <a:xfrm>
            <a:off x="550335" y="3580211"/>
            <a:ext cx="8039100" cy="2817019"/>
          </a:xfrm>
          <a:noFill/>
          <a:ln/>
        </p:spPr>
        <p:txBody>
          <a:bodyPr lIns="90796" tIns="44601" rIns="90796" bIns="44601"/>
          <a:lstStyle/>
          <a:p>
            <a:r>
              <a:rPr lang="tr-TR"/>
              <a:t>The AND Operator</a:t>
            </a:r>
          </a:p>
          <a:p>
            <a:pPr lvl="1"/>
            <a:r>
              <a:rPr lang="tr-TR">
                <a:solidFill>
                  <a:srgbClr val="000000"/>
                </a:solidFill>
              </a:rPr>
              <a:t>In the example, both conditions must be true for any record to be selected. Therefore, an employee who has a job title of CLERK </a:t>
            </a:r>
            <a:r>
              <a:rPr lang="tr-TR" i="1">
                <a:solidFill>
                  <a:srgbClr val="000000"/>
                </a:solidFill>
              </a:rPr>
              <a:t>and</a:t>
            </a:r>
            <a:r>
              <a:rPr lang="tr-TR">
                <a:solidFill>
                  <a:srgbClr val="000000"/>
                </a:solidFill>
              </a:rPr>
              <a:t> earns more than $1100 will be selected.</a:t>
            </a:r>
          </a:p>
          <a:p>
            <a:pPr lvl="1"/>
            <a:r>
              <a:rPr lang="tr-TR">
                <a:solidFill>
                  <a:srgbClr val="000000"/>
                </a:solidFill>
              </a:rPr>
              <a:t>All character searches are case sensitive. No rows are returned if CLERK is not in uppercase. Character strings must be enclosed in quotation marks.</a:t>
            </a:r>
          </a:p>
          <a:p>
            <a:r>
              <a:rPr lang="tr-TR"/>
              <a:t>AND Truth Table</a:t>
            </a:r>
          </a:p>
          <a:p>
            <a:pPr lvl="1"/>
            <a:r>
              <a:rPr lang="tr-TR"/>
              <a:t>The following table shows the results of combining two expressions with </a:t>
            </a:r>
            <a:r>
              <a:rPr lang="tr-TR">
                <a:solidFill>
                  <a:srgbClr val="FC0128"/>
                </a:solidFill>
              </a:rPr>
              <a:t>AND:</a:t>
            </a:r>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r>
              <a:rPr lang="tr-TR">
                <a:solidFill>
                  <a:schemeClr val="accent2"/>
                </a:solidFill>
              </a:rPr>
              <a:t>Instructor Note</a:t>
            </a:r>
          </a:p>
          <a:p>
            <a:pPr lvl="1"/>
            <a:r>
              <a:rPr lang="tr-TR">
                <a:solidFill>
                  <a:schemeClr val="accent2"/>
                </a:solidFill>
              </a:rPr>
              <a:t>Demo: </a:t>
            </a:r>
            <a:r>
              <a:rPr lang="tr-TR">
                <a:solidFill>
                  <a:schemeClr val="accent2"/>
                </a:solidFill>
                <a:latin typeface="Courier New" pitchFamily="49" charset="0"/>
              </a:rPr>
              <a:t>l2and.sql</a:t>
            </a:r>
          </a:p>
          <a:p>
            <a:pPr lvl="1"/>
            <a:r>
              <a:rPr lang="tr-TR">
                <a:solidFill>
                  <a:schemeClr val="accent2"/>
                </a:solidFill>
              </a:rPr>
              <a:t>Purpose: To illustrate using the AND operator. </a:t>
            </a:r>
          </a:p>
        </p:txBody>
      </p:sp>
      <p:sp>
        <p:nvSpPr>
          <p:cNvPr id="71683" name="Rectangle 3"/>
          <p:cNvSpPr>
            <a:spLocks noChangeArrowheads="1"/>
          </p:cNvSpPr>
          <p:nvPr/>
        </p:nvSpPr>
        <p:spPr bwMode="auto">
          <a:xfrm>
            <a:off x="5177369" y="1"/>
            <a:ext cx="3966633" cy="346472"/>
          </a:xfrm>
          <a:prstGeom prst="rect">
            <a:avLst/>
          </a:prstGeom>
          <a:noFill/>
          <a:ln w="9525">
            <a:noFill/>
            <a:miter lim="800000"/>
            <a:headEnd/>
            <a:tailEnd/>
          </a:ln>
          <a:effectLst/>
        </p:spPr>
        <p:txBody>
          <a:bodyPr wrap="none" anchor="ctr"/>
          <a:lstStyle/>
          <a:p>
            <a:endParaRPr lang="tr-TR"/>
          </a:p>
        </p:txBody>
      </p:sp>
      <p:sp>
        <p:nvSpPr>
          <p:cNvPr id="71684" name="Rectangle 4"/>
          <p:cNvSpPr>
            <a:spLocks noChangeArrowheads="1"/>
          </p:cNvSpPr>
          <p:nvPr/>
        </p:nvSpPr>
        <p:spPr bwMode="auto">
          <a:xfrm>
            <a:off x="-2117" y="1"/>
            <a:ext cx="3960284" cy="346472"/>
          </a:xfrm>
          <a:prstGeom prst="rect">
            <a:avLst/>
          </a:prstGeom>
          <a:noFill/>
          <a:ln w="9525">
            <a:noFill/>
            <a:miter lim="800000"/>
            <a:headEnd/>
            <a:tailEnd/>
          </a:ln>
          <a:effectLst/>
        </p:spPr>
        <p:txBody>
          <a:bodyPr wrap="none" anchor="ctr"/>
          <a:lstStyle/>
          <a:p>
            <a:endParaRPr lang="tr-TR"/>
          </a:p>
        </p:txBody>
      </p:sp>
      <p:sp>
        <p:nvSpPr>
          <p:cNvPr id="71685" name="Rectangle 5"/>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graphicFrame>
        <p:nvGraphicFramePr>
          <p:cNvPr id="376832" name="Object 1024"/>
          <p:cNvGraphicFramePr>
            <a:graphicFrameLocks/>
          </p:cNvGraphicFramePr>
          <p:nvPr/>
        </p:nvGraphicFramePr>
        <p:xfrm>
          <a:off x="719668" y="4705351"/>
          <a:ext cx="7435851" cy="708422"/>
        </p:xfrm>
        <a:graphic>
          <a:graphicData uri="http://schemas.openxmlformats.org/presentationml/2006/ole">
            <mc:AlternateContent xmlns:mc="http://schemas.openxmlformats.org/markup-compatibility/2006">
              <mc:Choice xmlns:v="urn:schemas-microsoft-com:vml" Requires="v">
                <p:oleObj spid="_x0000_s376909" name="Document" r:id="rId4" imgW="5987880" imgH="1014120" progId="Word.Document.8">
                  <p:embed/>
                </p:oleObj>
              </mc:Choice>
              <mc:Fallback>
                <p:oleObj name="Document" r:id="rId4" imgW="5987880" imgH="1014120" progId="Word.Document.8">
                  <p:embed/>
                  <p:pic>
                    <p:nvPicPr>
                      <p:cNvPr id="0" name="Picture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668" y="4705351"/>
                        <a:ext cx="7435851" cy="708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4183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B6D4C08-C75E-463E-A9C6-73355B4E5BB0}" type="slidenum">
              <a:rPr lang="tr-TR"/>
              <a:pPr/>
              <a:t>34</a:t>
            </a:fld>
            <a:endParaRPr lang="tr-TR"/>
          </a:p>
        </p:txBody>
      </p:sp>
      <p:sp>
        <p:nvSpPr>
          <p:cNvPr id="73730"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73731"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The OR Operator</a:t>
            </a:r>
          </a:p>
          <a:p>
            <a:pPr lvl="1"/>
            <a:r>
              <a:rPr lang="tr-TR" dirty="0">
                <a:solidFill>
                  <a:srgbClr val="000000"/>
                </a:solidFill>
              </a:rPr>
              <a:t>In the example, either condition can be true for any record to be selected. Therefore, an employee who has a job title of CLERK </a:t>
            </a:r>
            <a:r>
              <a:rPr lang="tr-TR" i="1" dirty="0">
                <a:solidFill>
                  <a:srgbClr val="000000"/>
                </a:solidFill>
              </a:rPr>
              <a:t>or</a:t>
            </a:r>
            <a:r>
              <a:rPr lang="tr-TR" b="1" dirty="0">
                <a:solidFill>
                  <a:srgbClr val="000000"/>
                </a:solidFill>
              </a:rPr>
              <a:t> </a:t>
            </a:r>
            <a:r>
              <a:rPr lang="tr-TR" dirty="0">
                <a:solidFill>
                  <a:srgbClr val="000000"/>
                </a:solidFill>
              </a:rPr>
              <a:t>earns more than $1100 will be selected.</a:t>
            </a:r>
          </a:p>
          <a:p>
            <a:r>
              <a:rPr lang="tr-TR" dirty="0"/>
              <a:t>The OR Truth Table</a:t>
            </a:r>
          </a:p>
          <a:p>
            <a:pPr lvl="1"/>
            <a:r>
              <a:rPr lang="tr-TR" dirty="0"/>
              <a:t>The following table shows the results of combining two expressions with </a:t>
            </a:r>
            <a:r>
              <a:rPr lang="tr-TR" dirty="0">
                <a:solidFill>
                  <a:srgbClr val="FC0128"/>
                </a:solidFill>
              </a:rPr>
              <a:t>OR:</a:t>
            </a:r>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r>
              <a:rPr lang="tr-TR" dirty="0">
                <a:solidFill>
                  <a:schemeClr val="accent2"/>
                </a:solidFill>
              </a:rPr>
              <a:t>Instructor Note</a:t>
            </a:r>
          </a:p>
          <a:p>
            <a:pPr lvl="1"/>
            <a:r>
              <a:rPr lang="tr-TR" dirty="0">
                <a:solidFill>
                  <a:schemeClr val="accent2"/>
                </a:solidFill>
              </a:rPr>
              <a:t>Demo: </a:t>
            </a:r>
            <a:r>
              <a:rPr lang="tr-TR" dirty="0">
                <a:solidFill>
                  <a:schemeClr val="accent2"/>
                </a:solidFill>
                <a:latin typeface="Courier New" pitchFamily="49" charset="0"/>
              </a:rPr>
              <a:t>l2or.sql</a:t>
            </a:r>
          </a:p>
          <a:p>
            <a:pPr lvl="1"/>
            <a:r>
              <a:rPr lang="tr-TR" dirty="0">
                <a:solidFill>
                  <a:schemeClr val="accent2"/>
                </a:solidFill>
              </a:rPr>
              <a:t>Purpose: To illustrate using the OR operator.</a:t>
            </a:r>
          </a:p>
        </p:txBody>
      </p:sp>
      <p:graphicFrame>
        <p:nvGraphicFramePr>
          <p:cNvPr id="377856" name="Object 1024"/>
          <p:cNvGraphicFramePr>
            <a:graphicFrameLocks/>
          </p:cNvGraphicFramePr>
          <p:nvPr/>
        </p:nvGraphicFramePr>
        <p:xfrm>
          <a:off x="700620" y="4394598"/>
          <a:ext cx="7435849" cy="708422"/>
        </p:xfrm>
        <a:graphic>
          <a:graphicData uri="http://schemas.openxmlformats.org/presentationml/2006/ole">
            <mc:AlternateContent xmlns:mc="http://schemas.openxmlformats.org/markup-compatibility/2006">
              <mc:Choice xmlns:v="urn:schemas-microsoft-com:vml" Requires="v">
                <p:oleObj spid="_x0000_s377933" name="Document" r:id="rId4" imgW="5987880" imgH="1014120" progId="Word.Document.8">
                  <p:embed/>
                </p:oleObj>
              </mc:Choice>
              <mc:Fallback>
                <p:oleObj name="Document" r:id="rId4" imgW="5987880" imgH="1014120" progId="Word.Document.8">
                  <p:embed/>
                  <p:pic>
                    <p:nvPicPr>
                      <p:cNvPr id="0" name="Picture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620" y="4394598"/>
                        <a:ext cx="7435849" cy="708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20483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239EDA5-9276-4D81-B339-BFAB0C531B13}" type="slidenum">
              <a:rPr lang="tr-TR"/>
              <a:pPr/>
              <a:t>35</a:t>
            </a:fld>
            <a:endParaRPr lang="tr-TR"/>
          </a:p>
        </p:txBody>
      </p:sp>
      <p:sp>
        <p:nvSpPr>
          <p:cNvPr id="75778"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75779"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The NOT Operator</a:t>
            </a:r>
          </a:p>
          <a:p>
            <a:pPr lvl="1"/>
            <a:r>
              <a:rPr lang="tr-TR" dirty="0"/>
              <a:t>The slide example displays name and job title of all the employees whose job title </a:t>
            </a:r>
            <a:r>
              <a:rPr lang="tr-TR" i="1" dirty="0"/>
              <a:t>is not</a:t>
            </a:r>
            <a:r>
              <a:rPr lang="tr-TR" dirty="0"/>
              <a:t> CLERK, MANAGER, or ANALYST.</a:t>
            </a:r>
          </a:p>
          <a:p>
            <a:r>
              <a:rPr lang="tr-TR" dirty="0"/>
              <a:t>The NOT Truth Table</a:t>
            </a:r>
          </a:p>
          <a:p>
            <a:pPr lvl="1"/>
            <a:r>
              <a:rPr lang="tr-TR" dirty="0"/>
              <a:t>The following table shows the result of applying the </a:t>
            </a:r>
            <a:r>
              <a:rPr lang="tr-TR" dirty="0">
                <a:solidFill>
                  <a:srgbClr val="FC0128"/>
                </a:solidFill>
              </a:rPr>
              <a:t>NOT </a:t>
            </a:r>
            <a:r>
              <a:rPr lang="tr-TR" dirty="0"/>
              <a:t>operator to a condition:</a:t>
            </a:r>
          </a:p>
          <a:p>
            <a:pPr lvl="1"/>
            <a:endParaRPr lang="tr-TR" dirty="0"/>
          </a:p>
          <a:p>
            <a:pPr lvl="1"/>
            <a:endParaRPr lang="tr-TR" dirty="0"/>
          </a:p>
          <a:p>
            <a:pPr lvl="1"/>
            <a:endParaRPr lang="tr-TR" sz="500" dirty="0"/>
          </a:p>
          <a:p>
            <a:pPr lvl="1"/>
            <a:r>
              <a:rPr lang="tr-TR" b="1" dirty="0"/>
              <a:t>Note: </a:t>
            </a:r>
            <a:r>
              <a:rPr lang="tr-TR" dirty="0"/>
              <a:t>The NOT operator can also be used with other SQL operators, such as BETWEEN, LIKE, and NULL.</a:t>
            </a:r>
          </a:p>
          <a:p>
            <a:pPr lvl="1"/>
            <a:endParaRPr lang="tr-TR" sz="500" dirty="0"/>
          </a:p>
          <a:p>
            <a:pPr lvl="1">
              <a:spcBef>
                <a:spcPct val="0"/>
              </a:spcBef>
            </a:pPr>
            <a:r>
              <a:rPr lang="tr-TR" b="1" dirty="0">
                <a:latin typeface="Courier New" pitchFamily="49" charset="0"/>
              </a:rPr>
              <a:t> ... WHERE  job   NOT</a:t>
            </a:r>
            <a:r>
              <a:rPr lang="tr-TR" dirty="0">
                <a:latin typeface="Courier New" pitchFamily="49" charset="0"/>
              </a:rPr>
              <a:t>  </a:t>
            </a:r>
            <a:r>
              <a:rPr lang="tr-TR" b="1" dirty="0">
                <a:latin typeface="Courier New" pitchFamily="49" charset="0"/>
              </a:rPr>
              <a:t>IN ('CLERK', 'ANALYST')</a:t>
            </a:r>
            <a:endParaRPr lang="tr-TR" b="1" dirty="0"/>
          </a:p>
          <a:p>
            <a:pPr lvl="1">
              <a:spcBef>
                <a:spcPct val="0"/>
              </a:spcBef>
            </a:pPr>
            <a:r>
              <a:rPr lang="tr-TR" b="1" dirty="0">
                <a:latin typeface="Courier New" pitchFamily="49" charset="0"/>
              </a:rPr>
              <a:t> ... WHERE  sal   NOT  BETWEEN  1000 AND  1500</a:t>
            </a:r>
          </a:p>
          <a:p>
            <a:pPr lvl="1">
              <a:spcBef>
                <a:spcPct val="0"/>
              </a:spcBef>
            </a:pPr>
            <a:r>
              <a:rPr lang="tr-TR" b="1" dirty="0">
                <a:latin typeface="Courier New" pitchFamily="49" charset="0"/>
              </a:rPr>
              <a:t> ... WHERE  ename NOT  LIKE '%A%'</a:t>
            </a:r>
          </a:p>
          <a:p>
            <a:pPr lvl="1">
              <a:spcBef>
                <a:spcPct val="0"/>
              </a:spcBef>
            </a:pPr>
            <a:r>
              <a:rPr lang="tr-TR" b="1" dirty="0">
                <a:latin typeface="Courier New" pitchFamily="49" charset="0"/>
              </a:rPr>
              <a:t> ... WHERE  comm  IS   NOT  NULL</a:t>
            </a:r>
          </a:p>
        </p:txBody>
      </p:sp>
      <p:graphicFrame>
        <p:nvGraphicFramePr>
          <p:cNvPr id="378880" name="Object 1024"/>
          <p:cNvGraphicFramePr>
            <a:graphicFrameLocks/>
          </p:cNvGraphicFramePr>
          <p:nvPr/>
        </p:nvGraphicFramePr>
        <p:xfrm>
          <a:off x="685800" y="4393408"/>
          <a:ext cx="7467600" cy="431006"/>
        </p:xfrm>
        <a:graphic>
          <a:graphicData uri="http://schemas.openxmlformats.org/presentationml/2006/ole">
            <mc:AlternateContent xmlns:mc="http://schemas.openxmlformats.org/markup-compatibility/2006">
              <mc:Choice xmlns:v="urn:schemas-microsoft-com:vml" Requires="v">
                <p:oleObj spid="_x0000_s378957" name="Document" r:id="rId4" imgW="5987880" imgH="615600" progId="Word.Document.8">
                  <p:embed/>
                </p:oleObj>
              </mc:Choice>
              <mc:Fallback>
                <p:oleObj name="Document" r:id="rId4" imgW="5987880" imgH="615600" progId="Word.Document.8">
                  <p:embed/>
                  <p:pic>
                    <p:nvPicPr>
                      <p:cNvPr id="0" name="Picture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393408"/>
                        <a:ext cx="7467600" cy="43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070953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A12AB2E2-3706-43EA-81A5-0A1545CB594D}" type="slidenum">
              <a:rPr lang="tr-TR"/>
              <a:pPr/>
              <a:t>36</a:t>
            </a:fld>
            <a:endParaRPr lang="tr-TR"/>
          </a:p>
        </p:txBody>
      </p:sp>
      <p:sp>
        <p:nvSpPr>
          <p:cNvPr id="83970" name="Rectangle 2"/>
          <p:cNvSpPr>
            <a:spLocks noChangeArrowheads="1"/>
          </p:cNvSpPr>
          <p:nvPr/>
        </p:nvSpPr>
        <p:spPr bwMode="auto">
          <a:xfrm>
            <a:off x="5177369" y="1"/>
            <a:ext cx="3966633" cy="346472"/>
          </a:xfrm>
          <a:prstGeom prst="rect">
            <a:avLst/>
          </a:prstGeom>
          <a:noFill/>
          <a:ln w="9525">
            <a:noFill/>
            <a:miter lim="800000"/>
            <a:headEnd/>
            <a:tailEnd/>
          </a:ln>
          <a:effectLst/>
        </p:spPr>
        <p:txBody>
          <a:bodyPr wrap="none" anchor="ctr"/>
          <a:lstStyle/>
          <a:p>
            <a:endParaRPr lang="tr-TR"/>
          </a:p>
        </p:txBody>
      </p:sp>
      <p:sp>
        <p:nvSpPr>
          <p:cNvPr id="83971" name="Rectangle 3"/>
          <p:cNvSpPr>
            <a:spLocks noChangeArrowheads="1"/>
          </p:cNvSpPr>
          <p:nvPr/>
        </p:nvSpPr>
        <p:spPr bwMode="auto">
          <a:xfrm>
            <a:off x="-2117" y="1"/>
            <a:ext cx="3960284" cy="346472"/>
          </a:xfrm>
          <a:prstGeom prst="rect">
            <a:avLst/>
          </a:prstGeom>
          <a:noFill/>
          <a:ln w="9525">
            <a:noFill/>
            <a:miter lim="800000"/>
            <a:headEnd/>
            <a:tailEnd/>
          </a:ln>
          <a:effectLst/>
        </p:spPr>
        <p:txBody>
          <a:bodyPr wrap="none" anchor="ctr"/>
          <a:lstStyle/>
          <a:p>
            <a:endParaRPr lang="tr-TR"/>
          </a:p>
        </p:txBody>
      </p:sp>
      <p:sp>
        <p:nvSpPr>
          <p:cNvPr id="83972" name="Rectangle 4"/>
          <p:cNvSpPr>
            <a:spLocks noGrp="1" noChangeArrowheads="1"/>
          </p:cNvSpPr>
          <p:nvPr>
            <p:ph type="body" idx="1"/>
          </p:nvPr>
        </p:nvSpPr>
        <p:spPr>
          <a:xfrm>
            <a:off x="550335" y="3580211"/>
            <a:ext cx="8039100" cy="2817019"/>
          </a:xfrm>
          <a:noFill/>
          <a:ln/>
        </p:spPr>
        <p:txBody>
          <a:bodyPr lIns="90796" tIns="44601" rIns="90796" bIns="44601"/>
          <a:lstStyle/>
          <a:p>
            <a:r>
              <a:rPr lang="tr-TR" dirty="0"/>
              <a:t>The ORDER BY Clause</a:t>
            </a:r>
          </a:p>
          <a:p>
            <a:pPr lvl="1"/>
            <a:r>
              <a:rPr lang="tr-TR" dirty="0"/>
              <a:t>The order of rows returned in a query result is undefined. The </a:t>
            </a:r>
            <a:r>
              <a:rPr lang="tr-TR" dirty="0">
                <a:solidFill>
                  <a:srgbClr val="FC0128"/>
                </a:solidFill>
              </a:rPr>
              <a:t>ORDER BY </a:t>
            </a:r>
            <a:r>
              <a:rPr lang="tr-TR" dirty="0"/>
              <a:t>clause can be used to </a:t>
            </a:r>
            <a:r>
              <a:rPr lang="tr-TR" b="1" dirty="0"/>
              <a:t>sort the rows</a:t>
            </a:r>
            <a:r>
              <a:rPr lang="tr-TR" dirty="0"/>
              <a:t>. If you use the ORDER BY clause, you must place last. You can specify an expression or an alias to sort. </a:t>
            </a:r>
          </a:p>
          <a:p>
            <a:r>
              <a:rPr lang="tr-TR" dirty="0"/>
              <a:t>Syntax</a:t>
            </a:r>
          </a:p>
          <a:p>
            <a:endParaRPr lang="tr-TR" sz="500" dirty="0"/>
          </a:p>
          <a:p>
            <a:pPr algn="just">
              <a:spcBef>
                <a:spcPct val="0"/>
              </a:spcBef>
            </a:pPr>
            <a:r>
              <a:rPr lang="tr-TR" b="1" dirty="0">
                <a:latin typeface="Courier New" pitchFamily="49" charset="0"/>
              </a:rPr>
              <a:t> 	</a:t>
            </a:r>
            <a:r>
              <a:rPr lang="tr-TR" b="1" dirty="0"/>
              <a:t>SELECT</a:t>
            </a:r>
            <a:r>
              <a:rPr lang="tr-TR" b="1" i="1" dirty="0"/>
              <a:t>	  	expr</a:t>
            </a:r>
            <a:r>
              <a:rPr lang="tr-TR" b="1" dirty="0"/>
              <a:t> </a:t>
            </a:r>
          </a:p>
          <a:p>
            <a:pPr>
              <a:spcBef>
                <a:spcPct val="0"/>
              </a:spcBef>
            </a:pPr>
            <a:r>
              <a:rPr lang="tr-TR" b="1" dirty="0"/>
              <a:t> 	FROM 	  	</a:t>
            </a:r>
            <a:r>
              <a:rPr lang="tr-TR" b="1" i="1" dirty="0"/>
              <a:t>table</a:t>
            </a:r>
            <a:endParaRPr lang="tr-TR" b="1" dirty="0"/>
          </a:p>
          <a:p>
            <a:pPr>
              <a:spcBef>
                <a:spcPct val="0"/>
              </a:spcBef>
            </a:pPr>
            <a:r>
              <a:rPr lang="tr-TR" b="1" dirty="0"/>
              <a:t> 	[WHERE 	  	</a:t>
            </a:r>
            <a:r>
              <a:rPr lang="tr-TR" b="1" i="1" dirty="0"/>
              <a:t>condition(s)</a:t>
            </a:r>
            <a:r>
              <a:rPr lang="tr-TR" b="1" dirty="0"/>
              <a:t>]</a:t>
            </a:r>
          </a:p>
          <a:p>
            <a:pPr>
              <a:spcBef>
                <a:spcPct val="0"/>
              </a:spcBef>
            </a:pPr>
            <a:r>
              <a:rPr lang="tr-TR" b="1" dirty="0"/>
              <a:t> 	[ORDER BY	{</a:t>
            </a:r>
            <a:r>
              <a:rPr lang="tr-TR" b="1" i="1" dirty="0"/>
              <a:t>column</a:t>
            </a:r>
            <a:r>
              <a:rPr lang="tr-TR" b="1" dirty="0"/>
              <a:t>, </a:t>
            </a:r>
            <a:r>
              <a:rPr lang="tr-TR" b="1" i="1" dirty="0"/>
              <a:t>expr</a:t>
            </a:r>
            <a:r>
              <a:rPr lang="tr-TR" b="1" dirty="0"/>
              <a:t>} [ASC|DESC]];</a:t>
            </a:r>
          </a:p>
          <a:p>
            <a:pPr algn="just">
              <a:lnSpc>
                <a:spcPct val="112000"/>
              </a:lnSpc>
              <a:spcBef>
                <a:spcPct val="0"/>
              </a:spcBef>
            </a:pPr>
            <a:endParaRPr lang="tr-TR" b="1" dirty="0">
              <a:latin typeface="Times" charset="0"/>
            </a:endParaRPr>
          </a:p>
          <a:p>
            <a:pPr lvl="1">
              <a:spcBef>
                <a:spcPct val="0"/>
              </a:spcBef>
            </a:pPr>
            <a:r>
              <a:rPr lang="tr-TR" b="1" dirty="0"/>
              <a:t>where:</a:t>
            </a:r>
            <a:r>
              <a:rPr lang="tr-TR" dirty="0"/>
              <a:t>	ORDER BY		specifies the order in which the retrieved rows are displayed</a:t>
            </a:r>
            <a:endParaRPr lang="tr-TR" dirty="0">
              <a:latin typeface="Times" charset="0"/>
            </a:endParaRPr>
          </a:p>
          <a:p>
            <a:pPr lvl="1">
              <a:spcBef>
                <a:spcPct val="0"/>
              </a:spcBef>
            </a:pPr>
            <a:r>
              <a:rPr lang="tr-TR" dirty="0">
                <a:latin typeface="Times" charset="0"/>
              </a:rPr>
              <a:t>		</a:t>
            </a:r>
            <a:r>
              <a:rPr lang="tr-TR" dirty="0">
                <a:solidFill>
                  <a:srgbClr val="FC0128"/>
                </a:solidFill>
                <a:latin typeface="Times" charset="0"/>
              </a:rPr>
              <a:t>ASC	</a:t>
            </a:r>
            <a:r>
              <a:rPr lang="tr-TR" dirty="0">
                <a:latin typeface="Times" charset="0"/>
              </a:rPr>
              <a:t>		orders the rows in ascending order (this is the default order)</a:t>
            </a:r>
          </a:p>
          <a:p>
            <a:pPr lvl="1">
              <a:spcBef>
                <a:spcPct val="0"/>
              </a:spcBef>
            </a:pPr>
            <a:r>
              <a:rPr lang="tr-TR" dirty="0">
                <a:latin typeface="Times" charset="0"/>
              </a:rPr>
              <a:t>		</a:t>
            </a:r>
            <a:r>
              <a:rPr lang="tr-TR" dirty="0">
                <a:solidFill>
                  <a:srgbClr val="FC0128"/>
                </a:solidFill>
                <a:latin typeface="Times" charset="0"/>
              </a:rPr>
              <a:t>DESC	</a:t>
            </a:r>
            <a:r>
              <a:rPr lang="tr-TR" dirty="0">
                <a:latin typeface="Times" charset="0"/>
              </a:rPr>
              <a:t>		orders the rows in descending order</a:t>
            </a:r>
          </a:p>
          <a:p>
            <a:pPr lvl="1">
              <a:spcBef>
                <a:spcPct val="0"/>
              </a:spcBef>
            </a:pPr>
            <a:endParaRPr lang="tr-TR" dirty="0"/>
          </a:p>
          <a:p>
            <a:pPr lvl="1">
              <a:spcBef>
                <a:spcPct val="0"/>
              </a:spcBef>
            </a:pPr>
            <a:r>
              <a:rPr lang="tr-TR" dirty="0"/>
              <a:t>If the ORDER BY clause is not used, the sort order is undefined, and the Oracle Server may not fetch rows in the same order for the same query twice. Use the ORDER BY clause to display the rows in a specific order.</a:t>
            </a:r>
          </a:p>
          <a:p>
            <a:r>
              <a:rPr lang="tr-TR" dirty="0">
                <a:solidFill>
                  <a:schemeClr val="accent2"/>
                </a:solidFill>
              </a:rPr>
              <a:t>Instructor Note</a:t>
            </a:r>
          </a:p>
          <a:p>
            <a:pPr lvl="1"/>
            <a:r>
              <a:rPr lang="tr-TR" dirty="0">
                <a:solidFill>
                  <a:schemeClr val="accent2"/>
                </a:solidFill>
              </a:rPr>
              <a:t>Let the students know that the ORDER BY clause is executed last in query execution. </a:t>
            </a:r>
          </a:p>
        </p:txBody>
      </p:sp>
      <p:sp>
        <p:nvSpPr>
          <p:cNvPr id="83973" name="Rectangle 5"/>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Tree>
    <p:extLst>
      <p:ext uri="{BB962C8B-B14F-4D97-AF65-F5344CB8AC3E}">
        <p14:creationId xmlns:p14="http://schemas.microsoft.com/office/powerpoint/2010/main" val="859939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E100FC74-31BC-48BE-85B0-DE2C9E0567CB}" type="slidenum">
              <a:rPr lang="tr-TR"/>
              <a:pPr/>
              <a:t>37</a:t>
            </a:fld>
            <a:endParaRPr lang="tr-TR"/>
          </a:p>
        </p:txBody>
      </p:sp>
      <p:sp>
        <p:nvSpPr>
          <p:cNvPr id="86018"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86019"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Default Ordering of Data</a:t>
            </a:r>
          </a:p>
          <a:p>
            <a:pPr lvl="1"/>
            <a:r>
              <a:rPr lang="tr-TR" dirty="0"/>
              <a:t>The default sort order is ascending:</a:t>
            </a:r>
          </a:p>
          <a:p>
            <a:pPr lvl="2"/>
            <a:r>
              <a:rPr lang="tr-TR" dirty="0"/>
              <a:t>Numeric values are displayed with the lowest values first—for example, 1</a:t>
            </a:r>
            <a:r>
              <a:rPr lang="tr-TR" dirty="0">
                <a:latin typeface="Courier New" pitchFamily="49" charset="0"/>
              </a:rPr>
              <a:t>–</a:t>
            </a:r>
            <a:r>
              <a:rPr lang="tr-TR" dirty="0"/>
              <a:t>999.</a:t>
            </a:r>
          </a:p>
          <a:p>
            <a:pPr lvl="2"/>
            <a:r>
              <a:rPr lang="tr-TR" dirty="0"/>
              <a:t>Date values are displayed with the earliest value first—for example, 01-JAN-92 before </a:t>
            </a:r>
            <a:br>
              <a:rPr lang="tr-TR" dirty="0"/>
            </a:br>
            <a:r>
              <a:rPr lang="tr-TR" dirty="0"/>
              <a:t>01-JAN-95.</a:t>
            </a:r>
          </a:p>
          <a:p>
            <a:pPr lvl="2"/>
            <a:r>
              <a:rPr lang="tr-TR" dirty="0"/>
              <a:t>Character values are displayed in alphabetical order—for example, A first and Z last.</a:t>
            </a:r>
          </a:p>
          <a:p>
            <a:pPr lvl="2"/>
            <a:r>
              <a:rPr lang="tr-TR" dirty="0"/>
              <a:t>Null values are displayed last for ascending sequences and first for descending sequences.</a:t>
            </a:r>
          </a:p>
          <a:p>
            <a:r>
              <a:rPr lang="tr-TR" dirty="0"/>
              <a:t>Reversing the Default Order</a:t>
            </a:r>
          </a:p>
          <a:p>
            <a:pPr lvl="1"/>
            <a:r>
              <a:rPr lang="tr-TR" dirty="0"/>
              <a:t>To reverse the order in which rows are displayed, specify the keyword DESC after the column name in the ORDER BY clause. The slide example sorts the result by the most recently hired employee.</a:t>
            </a:r>
          </a:p>
          <a:p>
            <a:pPr lvl="1"/>
            <a:endParaRPr lang="tr-TR" dirty="0"/>
          </a:p>
          <a:p>
            <a:r>
              <a:rPr lang="tr-TR" dirty="0">
                <a:solidFill>
                  <a:schemeClr val="accent2"/>
                </a:solidFill>
              </a:rPr>
              <a:t>Instructor Note</a:t>
            </a:r>
          </a:p>
          <a:p>
            <a:pPr lvl="1"/>
            <a:r>
              <a:rPr lang="tr-TR" dirty="0">
                <a:solidFill>
                  <a:schemeClr val="accent2"/>
                </a:solidFill>
              </a:rPr>
              <a:t>Let the students know that you can also sort by a column number in the SELECT list. The example below will sort the output in the descending order by salary.</a:t>
            </a:r>
          </a:p>
          <a:p>
            <a:pPr lvl="1"/>
            <a:endParaRPr lang="tr-TR" dirty="0"/>
          </a:p>
          <a:p>
            <a:pPr lvl="1"/>
            <a:endParaRPr lang="tr-TR" dirty="0"/>
          </a:p>
          <a:p>
            <a:endParaRPr lang="tr-TR" b="1" dirty="0"/>
          </a:p>
        </p:txBody>
      </p:sp>
      <p:grpSp>
        <p:nvGrpSpPr>
          <p:cNvPr id="86020" name="Group 4"/>
          <p:cNvGrpSpPr>
            <a:grpSpLocks/>
          </p:cNvGrpSpPr>
          <p:nvPr/>
        </p:nvGrpSpPr>
        <p:grpSpPr bwMode="auto">
          <a:xfrm>
            <a:off x="797984" y="5770959"/>
            <a:ext cx="7558616" cy="707616"/>
            <a:chOff x="375" y="4839"/>
            <a:chExt cx="3550" cy="593"/>
          </a:xfrm>
        </p:grpSpPr>
        <p:sp>
          <p:nvSpPr>
            <p:cNvPr id="86021" name="Rectangle 5"/>
            <p:cNvSpPr>
              <a:spLocks noChangeArrowheads="1"/>
            </p:cNvSpPr>
            <p:nvPr/>
          </p:nvSpPr>
          <p:spPr bwMode="auto">
            <a:xfrm>
              <a:off x="375" y="4839"/>
              <a:ext cx="3550" cy="388"/>
            </a:xfrm>
            <a:prstGeom prst="rect">
              <a:avLst/>
            </a:prstGeom>
            <a:noFill/>
            <a:ln w="9525">
              <a:noFill/>
              <a:miter lim="800000"/>
              <a:headEnd/>
              <a:tailEnd/>
            </a:ln>
            <a:effectLst/>
          </p:spPr>
          <p:txBody>
            <a:bodyPr lIns="92388" tIns="46195" rIns="92388" bIns="46195">
              <a:spAutoFit/>
            </a:bodyPr>
            <a:lstStyle/>
            <a:p>
              <a:endParaRPr lang="tr-TR"/>
            </a:p>
          </p:txBody>
        </p:sp>
        <p:sp>
          <p:nvSpPr>
            <p:cNvPr id="86022" name="Rectangle 6"/>
            <p:cNvSpPr>
              <a:spLocks noChangeArrowheads="1"/>
            </p:cNvSpPr>
            <p:nvPr/>
          </p:nvSpPr>
          <p:spPr bwMode="auto">
            <a:xfrm>
              <a:off x="411" y="4860"/>
              <a:ext cx="2286" cy="572"/>
            </a:xfrm>
            <a:prstGeom prst="rect">
              <a:avLst/>
            </a:prstGeom>
            <a:noFill/>
            <a:ln w="9525">
              <a:noFill/>
              <a:miter lim="800000"/>
              <a:headEnd/>
              <a:tailEnd/>
            </a:ln>
            <a:effectLst/>
          </p:spPr>
          <p:txBody>
            <a:bodyPr lIns="92388" tIns="46195" rIns="92388" bIns="46195">
              <a:spAutoFit/>
            </a:bodyPr>
            <a:lstStyle/>
            <a:p>
              <a:pPr defTabSz="423863">
                <a:spcAft>
                  <a:spcPct val="24000"/>
                </a:spcAft>
              </a:pPr>
              <a:r>
                <a:rPr lang="tr-TR" sz="1100" b="1">
                  <a:solidFill>
                    <a:schemeClr val="accent2"/>
                  </a:solidFill>
                  <a:effectLst/>
                  <a:latin typeface="Courier New" pitchFamily="49" charset="0"/>
                </a:rPr>
                <a:t>SQL&gt; 	SELECT	ename,  sal </a:t>
              </a:r>
            </a:p>
            <a:p>
              <a:pPr defTabSz="423863">
                <a:spcAft>
                  <a:spcPct val="24000"/>
                </a:spcAft>
              </a:pPr>
              <a:r>
                <a:rPr lang="tr-TR" sz="1100" b="1">
                  <a:effectLst/>
                  <a:latin typeface="Courier New" pitchFamily="49" charset="0"/>
                </a:rPr>
                <a:t>  </a:t>
              </a:r>
              <a:r>
                <a:rPr lang="tr-TR" sz="1100" b="1">
                  <a:solidFill>
                    <a:schemeClr val="accent2"/>
                  </a:solidFill>
                  <a:effectLst/>
                  <a:latin typeface="Courier New" pitchFamily="49" charset="0"/>
                </a:rPr>
                <a:t>2	FROM 		emp</a:t>
              </a:r>
            </a:p>
            <a:p>
              <a:pPr defTabSz="423863">
                <a:spcAft>
                  <a:spcPct val="24000"/>
                </a:spcAft>
              </a:pPr>
              <a:r>
                <a:rPr lang="tr-TR" sz="1100" b="1">
                  <a:solidFill>
                    <a:schemeClr val="accent2"/>
                  </a:solidFill>
                  <a:effectLst/>
                  <a:latin typeface="Courier New" pitchFamily="49" charset="0"/>
                </a:rPr>
                <a:t>  3	ORDER BY	2  DESC;</a:t>
              </a:r>
            </a:p>
          </p:txBody>
        </p:sp>
      </p:grpSp>
    </p:spTree>
    <p:extLst>
      <p:ext uri="{BB962C8B-B14F-4D97-AF65-F5344CB8AC3E}">
        <p14:creationId xmlns:p14="http://schemas.microsoft.com/office/powerpoint/2010/main" val="95724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A32752-B899-4985-B394-1E2A25D58293}" type="slidenum">
              <a:rPr lang="tr-TR"/>
              <a:pPr/>
              <a:t>38</a:t>
            </a:fld>
            <a:endParaRPr lang="tr-TR"/>
          </a:p>
        </p:txBody>
      </p:sp>
      <p:sp>
        <p:nvSpPr>
          <p:cNvPr id="88066"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88067" name="Rectangle 3"/>
          <p:cNvSpPr>
            <a:spLocks noGrp="1" noChangeArrowheads="1"/>
          </p:cNvSpPr>
          <p:nvPr>
            <p:ph type="body" idx="1"/>
          </p:nvPr>
        </p:nvSpPr>
        <p:spPr>
          <a:xfrm>
            <a:off x="550335" y="3580211"/>
            <a:ext cx="8039100" cy="2817019"/>
          </a:xfrm>
          <a:noFill/>
          <a:ln/>
        </p:spPr>
        <p:txBody>
          <a:bodyPr lIns="90796" tIns="44601" rIns="90796" bIns="44601"/>
          <a:lstStyle/>
          <a:p>
            <a:r>
              <a:rPr lang="tr-TR"/>
              <a:t>Sorting by Column Aliases</a:t>
            </a:r>
          </a:p>
          <a:p>
            <a:pPr lvl="1"/>
            <a:r>
              <a:rPr lang="tr-TR"/>
              <a:t>You can use a column alias in the ORDER BY clause. The slide example sorts the data by annual salary. </a:t>
            </a:r>
          </a:p>
        </p:txBody>
      </p:sp>
    </p:spTree>
    <p:extLst>
      <p:ext uri="{BB962C8B-B14F-4D97-AF65-F5344CB8AC3E}">
        <p14:creationId xmlns:p14="http://schemas.microsoft.com/office/powerpoint/2010/main" val="24676200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6BD8386F-C29D-40A4-B42F-8517BE6A8E1A}" type="slidenum">
              <a:rPr lang="tr-TR"/>
              <a:pPr/>
              <a:t>39</a:t>
            </a:fld>
            <a:endParaRPr lang="tr-TR"/>
          </a:p>
        </p:txBody>
      </p:sp>
      <p:sp>
        <p:nvSpPr>
          <p:cNvPr id="90114" name="Rectangle 2"/>
          <p:cNvSpPr>
            <a:spLocks noGrp="1" noRot="1" noChangeAspect="1" noChangeArrowheads="1" noTextEdit="1"/>
          </p:cNvSpPr>
          <p:nvPr>
            <p:ph type="sldImg"/>
          </p:nvPr>
        </p:nvSpPr>
        <p:spPr>
          <a:xfrm>
            <a:off x="2363788" y="117475"/>
            <a:ext cx="4411662" cy="3308350"/>
          </a:xfrm>
          <a:prstGeom prst="rect">
            <a:avLst/>
          </a:prstGeom>
          <a:ln w="12700" cap="flat">
            <a:solidFill>
              <a:schemeClr val="tx1"/>
            </a:solidFill>
          </a:ln>
        </p:spPr>
      </p:sp>
      <p:sp>
        <p:nvSpPr>
          <p:cNvPr id="90115"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err="1"/>
              <a:t>Sorting</a:t>
            </a:r>
            <a:r>
              <a:rPr lang="tr-TR" dirty="0"/>
              <a:t> </a:t>
            </a:r>
            <a:r>
              <a:rPr lang="tr-TR" dirty="0" err="1"/>
              <a:t>by</a:t>
            </a:r>
            <a:r>
              <a:rPr lang="tr-TR" dirty="0"/>
              <a:t> </a:t>
            </a:r>
            <a:r>
              <a:rPr lang="tr-TR" dirty="0" err="1"/>
              <a:t>Multiple</a:t>
            </a:r>
            <a:r>
              <a:rPr lang="tr-TR" dirty="0"/>
              <a:t> </a:t>
            </a:r>
            <a:r>
              <a:rPr lang="tr-TR" dirty="0" err="1"/>
              <a:t>Columns</a:t>
            </a:r>
            <a:endParaRPr lang="tr-TR" dirty="0"/>
          </a:p>
          <a:p>
            <a:pPr lvl="1"/>
            <a:r>
              <a:rPr lang="tr-TR" dirty="0" err="1"/>
              <a:t>You</a:t>
            </a:r>
            <a:r>
              <a:rPr lang="tr-TR" dirty="0"/>
              <a:t> can </a:t>
            </a:r>
            <a:r>
              <a:rPr lang="tr-TR" dirty="0" err="1"/>
              <a:t>sort</a:t>
            </a:r>
            <a:r>
              <a:rPr lang="tr-TR" dirty="0"/>
              <a:t> </a:t>
            </a:r>
            <a:r>
              <a:rPr lang="tr-TR" dirty="0" err="1"/>
              <a:t>query</a:t>
            </a:r>
            <a:r>
              <a:rPr lang="tr-TR" dirty="0"/>
              <a:t> </a:t>
            </a:r>
            <a:r>
              <a:rPr lang="tr-TR" dirty="0" err="1"/>
              <a:t>results</a:t>
            </a:r>
            <a:r>
              <a:rPr lang="tr-TR" dirty="0"/>
              <a:t> </a:t>
            </a:r>
            <a:r>
              <a:rPr lang="tr-TR" dirty="0" err="1"/>
              <a:t>by</a:t>
            </a:r>
            <a:r>
              <a:rPr lang="tr-TR" dirty="0"/>
              <a:t> </a:t>
            </a:r>
            <a:r>
              <a:rPr lang="tr-TR" dirty="0" err="1"/>
              <a:t>more</a:t>
            </a:r>
            <a:r>
              <a:rPr lang="tr-TR" dirty="0"/>
              <a:t> </a:t>
            </a:r>
            <a:r>
              <a:rPr lang="tr-TR" dirty="0" err="1"/>
              <a:t>than</a:t>
            </a:r>
            <a:r>
              <a:rPr lang="tr-TR" dirty="0"/>
              <a:t> </a:t>
            </a:r>
            <a:r>
              <a:rPr lang="tr-TR" dirty="0" err="1"/>
              <a:t>one</a:t>
            </a:r>
            <a:r>
              <a:rPr lang="tr-TR" dirty="0"/>
              <a:t> </a:t>
            </a:r>
            <a:r>
              <a:rPr lang="tr-TR" dirty="0" err="1"/>
              <a:t>column</a:t>
            </a:r>
            <a:r>
              <a:rPr lang="tr-TR" dirty="0"/>
              <a:t>. </a:t>
            </a:r>
            <a:r>
              <a:rPr lang="tr-TR" dirty="0" err="1"/>
              <a:t>The</a:t>
            </a:r>
            <a:r>
              <a:rPr lang="tr-TR" dirty="0"/>
              <a:t> </a:t>
            </a:r>
            <a:r>
              <a:rPr lang="tr-TR" dirty="0" err="1"/>
              <a:t>sort</a:t>
            </a:r>
            <a:r>
              <a:rPr lang="tr-TR" dirty="0"/>
              <a:t> limit is </a:t>
            </a:r>
            <a:r>
              <a:rPr lang="tr-TR" dirty="0" err="1"/>
              <a:t>the</a:t>
            </a:r>
            <a:r>
              <a:rPr lang="tr-TR" dirty="0"/>
              <a:t> </a:t>
            </a:r>
            <a:r>
              <a:rPr lang="tr-TR" dirty="0" err="1"/>
              <a:t>number</a:t>
            </a:r>
            <a:r>
              <a:rPr lang="tr-TR" dirty="0"/>
              <a:t> of </a:t>
            </a:r>
            <a:r>
              <a:rPr lang="tr-TR" dirty="0" err="1"/>
              <a:t>columns</a:t>
            </a:r>
            <a:r>
              <a:rPr lang="tr-TR" dirty="0"/>
              <a:t> in </a:t>
            </a:r>
            <a:r>
              <a:rPr lang="tr-TR" dirty="0" err="1"/>
              <a:t>the</a:t>
            </a:r>
            <a:r>
              <a:rPr lang="tr-TR" dirty="0"/>
              <a:t> </a:t>
            </a:r>
            <a:r>
              <a:rPr lang="tr-TR" dirty="0" err="1"/>
              <a:t>given</a:t>
            </a:r>
            <a:r>
              <a:rPr lang="tr-TR" dirty="0"/>
              <a:t> </a:t>
            </a:r>
            <a:r>
              <a:rPr lang="tr-TR" dirty="0" err="1"/>
              <a:t>table</a:t>
            </a:r>
            <a:r>
              <a:rPr lang="tr-TR" dirty="0"/>
              <a:t>.</a:t>
            </a:r>
          </a:p>
          <a:p>
            <a:pPr lvl="1"/>
            <a:r>
              <a:rPr lang="tr-TR" dirty="0" err="1"/>
              <a:t>In</a:t>
            </a:r>
            <a:r>
              <a:rPr lang="tr-TR" dirty="0"/>
              <a:t> </a:t>
            </a:r>
            <a:r>
              <a:rPr lang="tr-TR" dirty="0" err="1"/>
              <a:t>the</a:t>
            </a:r>
            <a:r>
              <a:rPr lang="tr-TR" dirty="0"/>
              <a:t> ORDER BY </a:t>
            </a:r>
            <a:r>
              <a:rPr lang="tr-TR" dirty="0" err="1"/>
              <a:t>clause</a:t>
            </a:r>
            <a:r>
              <a:rPr lang="tr-TR" dirty="0"/>
              <a:t>, </a:t>
            </a:r>
            <a:r>
              <a:rPr lang="tr-TR" dirty="0" err="1"/>
              <a:t>specify</a:t>
            </a:r>
            <a:r>
              <a:rPr lang="tr-TR" dirty="0"/>
              <a:t> </a:t>
            </a:r>
            <a:r>
              <a:rPr lang="tr-TR" dirty="0" err="1"/>
              <a:t>the</a:t>
            </a:r>
            <a:r>
              <a:rPr lang="tr-TR" dirty="0"/>
              <a:t> </a:t>
            </a:r>
            <a:r>
              <a:rPr lang="tr-TR" dirty="0" err="1"/>
              <a:t>columns</a:t>
            </a:r>
            <a:r>
              <a:rPr lang="tr-TR" dirty="0"/>
              <a:t>, </a:t>
            </a:r>
            <a:r>
              <a:rPr lang="tr-TR" dirty="0" err="1"/>
              <a:t>and</a:t>
            </a:r>
            <a:r>
              <a:rPr lang="tr-TR" dirty="0"/>
              <a:t> </a:t>
            </a:r>
            <a:r>
              <a:rPr lang="tr-TR" dirty="0" err="1"/>
              <a:t>separate</a:t>
            </a:r>
            <a:r>
              <a:rPr lang="tr-TR" dirty="0"/>
              <a:t> </a:t>
            </a:r>
            <a:r>
              <a:rPr lang="tr-TR" dirty="0" err="1"/>
              <a:t>the</a:t>
            </a:r>
            <a:r>
              <a:rPr lang="tr-TR" dirty="0"/>
              <a:t> </a:t>
            </a:r>
            <a:r>
              <a:rPr lang="tr-TR" dirty="0" err="1"/>
              <a:t>column</a:t>
            </a:r>
            <a:r>
              <a:rPr lang="tr-TR" dirty="0"/>
              <a:t> </a:t>
            </a:r>
            <a:r>
              <a:rPr lang="tr-TR" dirty="0" err="1"/>
              <a:t>names</a:t>
            </a:r>
            <a:r>
              <a:rPr lang="tr-TR" dirty="0"/>
              <a:t> </a:t>
            </a:r>
            <a:r>
              <a:rPr lang="tr-TR" dirty="0" err="1"/>
              <a:t>using</a:t>
            </a:r>
            <a:r>
              <a:rPr lang="tr-TR" dirty="0"/>
              <a:t> </a:t>
            </a:r>
            <a:r>
              <a:rPr lang="tr-TR" dirty="0" err="1"/>
              <a:t>commas</a:t>
            </a:r>
            <a:r>
              <a:rPr lang="tr-TR" dirty="0"/>
              <a:t>. </a:t>
            </a:r>
            <a:r>
              <a:rPr lang="tr-TR" dirty="0" err="1"/>
              <a:t>If</a:t>
            </a:r>
            <a:r>
              <a:rPr lang="tr-TR" dirty="0"/>
              <a:t> </a:t>
            </a:r>
            <a:r>
              <a:rPr lang="tr-TR" dirty="0" err="1"/>
              <a:t>you</a:t>
            </a:r>
            <a:r>
              <a:rPr lang="tr-TR" dirty="0"/>
              <a:t> </a:t>
            </a:r>
            <a:r>
              <a:rPr lang="tr-TR" dirty="0" err="1"/>
              <a:t>want</a:t>
            </a:r>
            <a:r>
              <a:rPr lang="tr-TR" dirty="0"/>
              <a:t> </a:t>
            </a:r>
            <a:r>
              <a:rPr lang="tr-TR" dirty="0" err="1"/>
              <a:t>to</a:t>
            </a:r>
            <a:r>
              <a:rPr lang="tr-TR" dirty="0"/>
              <a:t> </a:t>
            </a:r>
            <a:r>
              <a:rPr lang="tr-TR" dirty="0" err="1"/>
              <a:t>reverse</a:t>
            </a:r>
            <a:r>
              <a:rPr lang="tr-TR" dirty="0"/>
              <a:t> </a:t>
            </a:r>
            <a:r>
              <a:rPr lang="tr-TR" dirty="0" err="1"/>
              <a:t>the</a:t>
            </a:r>
            <a:r>
              <a:rPr lang="tr-TR" dirty="0"/>
              <a:t> </a:t>
            </a:r>
            <a:r>
              <a:rPr lang="tr-TR" dirty="0" err="1"/>
              <a:t>order</a:t>
            </a:r>
            <a:r>
              <a:rPr lang="tr-TR" dirty="0"/>
              <a:t> of a </a:t>
            </a:r>
            <a:r>
              <a:rPr lang="tr-TR" dirty="0" err="1"/>
              <a:t>column</a:t>
            </a:r>
            <a:r>
              <a:rPr lang="tr-TR" dirty="0"/>
              <a:t>, </a:t>
            </a:r>
            <a:r>
              <a:rPr lang="tr-TR" dirty="0" err="1"/>
              <a:t>specify</a:t>
            </a:r>
            <a:r>
              <a:rPr lang="tr-TR" dirty="0"/>
              <a:t> DESC </a:t>
            </a:r>
            <a:r>
              <a:rPr lang="tr-TR" dirty="0" err="1"/>
              <a:t>after</a:t>
            </a:r>
            <a:r>
              <a:rPr lang="tr-TR" dirty="0"/>
              <a:t> </a:t>
            </a:r>
            <a:r>
              <a:rPr lang="tr-TR" dirty="0" err="1"/>
              <a:t>its</a:t>
            </a:r>
            <a:r>
              <a:rPr lang="tr-TR" dirty="0"/>
              <a:t> name. </a:t>
            </a:r>
            <a:r>
              <a:rPr lang="tr-TR" dirty="0" err="1"/>
              <a:t>You</a:t>
            </a:r>
            <a:r>
              <a:rPr lang="tr-TR" dirty="0"/>
              <a:t> can </a:t>
            </a:r>
            <a:r>
              <a:rPr lang="tr-TR" dirty="0" err="1"/>
              <a:t>order</a:t>
            </a:r>
            <a:r>
              <a:rPr lang="tr-TR" dirty="0"/>
              <a:t> </a:t>
            </a:r>
            <a:r>
              <a:rPr lang="tr-TR" dirty="0" err="1"/>
              <a:t>by</a:t>
            </a:r>
            <a:r>
              <a:rPr lang="tr-TR" dirty="0"/>
              <a:t> </a:t>
            </a:r>
            <a:r>
              <a:rPr lang="tr-TR" dirty="0" err="1"/>
              <a:t>columns</a:t>
            </a:r>
            <a:r>
              <a:rPr lang="tr-TR" dirty="0"/>
              <a:t> </a:t>
            </a:r>
            <a:r>
              <a:rPr lang="tr-TR" dirty="0" err="1"/>
              <a:t>that</a:t>
            </a:r>
            <a:r>
              <a:rPr lang="tr-TR" dirty="0"/>
              <a:t> </a:t>
            </a:r>
            <a:r>
              <a:rPr lang="tr-TR" dirty="0" err="1"/>
              <a:t>are</a:t>
            </a:r>
            <a:r>
              <a:rPr lang="tr-TR" dirty="0"/>
              <a:t> not </a:t>
            </a:r>
            <a:r>
              <a:rPr lang="tr-TR" dirty="0" err="1"/>
              <a:t>included</a:t>
            </a:r>
            <a:r>
              <a:rPr lang="tr-TR" dirty="0"/>
              <a:t> in </a:t>
            </a:r>
            <a:r>
              <a:rPr lang="tr-TR" dirty="0" err="1"/>
              <a:t>the</a:t>
            </a:r>
            <a:r>
              <a:rPr lang="tr-TR" dirty="0"/>
              <a:t> SELECT </a:t>
            </a:r>
            <a:r>
              <a:rPr lang="tr-TR" dirty="0" err="1"/>
              <a:t>clause</a:t>
            </a:r>
            <a:r>
              <a:rPr lang="tr-TR" dirty="0"/>
              <a:t>. </a:t>
            </a:r>
          </a:p>
          <a:p>
            <a:r>
              <a:rPr lang="tr-TR" dirty="0" err="1"/>
              <a:t>Example</a:t>
            </a:r>
            <a:endParaRPr lang="tr-TR" dirty="0"/>
          </a:p>
          <a:p>
            <a:pPr lvl="1"/>
            <a:r>
              <a:rPr lang="tr-TR" dirty="0" err="1"/>
              <a:t>Display</a:t>
            </a:r>
            <a:r>
              <a:rPr lang="tr-TR" dirty="0"/>
              <a:t> name </a:t>
            </a:r>
            <a:r>
              <a:rPr lang="tr-TR" dirty="0" err="1"/>
              <a:t>and</a:t>
            </a:r>
            <a:r>
              <a:rPr lang="tr-TR" dirty="0"/>
              <a:t> </a:t>
            </a:r>
            <a:r>
              <a:rPr lang="tr-TR" dirty="0" err="1"/>
              <a:t>salary</a:t>
            </a:r>
            <a:r>
              <a:rPr lang="tr-TR" dirty="0"/>
              <a:t> of </a:t>
            </a:r>
            <a:r>
              <a:rPr lang="tr-TR" dirty="0" err="1"/>
              <a:t>all</a:t>
            </a:r>
            <a:r>
              <a:rPr lang="tr-TR" dirty="0"/>
              <a:t> </a:t>
            </a:r>
            <a:r>
              <a:rPr lang="tr-TR" dirty="0" err="1"/>
              <a:t>employees</a:t>
            </a:r>
            <a:r>
              <a:rPr lang="tr-TR" dirty="0"/>
              <a:t>. </a:t>
            </a:r>
            <a:r>
              <a:rPr lang="tr-TR" dirty="0" err="1"/>
              <a:t>Order</a:t>
            </a:r>
            <a:r>
              <a:rPr lang="tr-TR" dirty="0"/>
              <a:t> </a:t>
            </a:r>
            <a:r>
              <a:rPr lang="tr-TR" dirty="0" err="1"/>
              <a:t>the</a:t>
            </a:r>
            <a:r>
              <a:rPr lang="tr-TR" dirty="0"/>
              <a:t> </a:t>
            </a:r>
            <a:r>
              <a:rPr lang="tr-TR" dirty="0" err="1"/>
              <a:t>result</a:t>
            </a:r>
            <a:r>
              <a:rPr lang="tr-TR" dirty="0"/>
              <a:t> </a:t>
            </a:r>
            <a:r>
              <a:rPr lang="tr-TR" dirty="0" err="1"/>
              <a:t>by</a:t>
            </a:r>
            <a:r>
              <a:rPr lang="tr-TR" dirty="0"/>
              <a:t> </a:t>
            </a:r>
            <a:r>
              <a:rPr lang="tr-TR" dirty="0" err="1"/>
              <a:t>department</a:t>
            </a:r>
            <a:r>
              <a:rPr lang="tr-TR" dirty="0"/>
              <a:t> </a:t>
            </a:r>
            <a:r>
              <a:rPr lang="tr-TR" dirty="0" err="1"/>
              <a:t>number</a:t>
            </a:r>
            <a:r>
              <a:rPr lang="tr-TR" dirty="0"/>
              <a:t> </a:t>
            </a:r>
            <a:r>
              <a:rPr lang="tr-TR" dirty="0" err="1"/>
              <a:t>and</a:t>
            </a:r>
            <a:r>
              <a:rPr lang="tr-TR" dirty="0"/>
              <a:t> </a:t>
            </a:r>
            <a:r>
              <a:rPr lang="tr-TR" dirty="0" err="1"/>
              <a:t>then</a:t>
            </a:r>
            <a:r>
              <a:rPr lang="tr-TR" dirty="0"/>
              <a:t> </a:t>
            </a:r>
            <a:r>
              <a:rPr lang="tr-TR" dirty="0" err="1"/>
              <a:t>descending</a:t>
            </a:r>
            <a:r>
              <a:rPr lang="tr-TR" dirty="0"/>
              <a:t> </a:t>
            </a:r>
            <a:r>
              <a:rPr lang="tr-TR" dirty="0" err="1"/>
              <a:t>order</a:t>
            </a:r>
            <a:r>
              <a:rPr lang="tr-TR" dirty="0"/>
              <a:t> </a:t>
            </a:r>
            <a:r>
              <a:rPr lang="tr-TR" dirty="0" err="1"/>
              <a:t>by</a:t>
            </a:r>
            <a:r>
              <a:rPr lang="tr-TR" dirty="0"/>
              <a:t> </a:t>
            </a:r>
            <a:r>
              <a:rPr lang="tr-TR" dirty="0" err="1"/>
              <a:t>salary</a:t>
            </a:r>
            <a:r>
              <a:rPr lang="tr-TR" dirty="0"/>
              <a:t>.</a:t>
            </a:r>
          </a:p>
          <a:p>
            <a:pPr lvl="1"/>
            <a:endParaRPr lang="tr-TR" dirty="0"/>
          </a:p>
          <a:p>
            <a:pPr lvl="1"/>
            <a:endParaRPr lang="tr-TR" dirty="0"/>
          </a:p>
          <a:p>
            <a:pPr lvl="1"/>
            <a:endParaRPr lang="tr-TR"/>
          </a:p>
          <a:p>
            <a:pPr lvl="1"/>
            <a:endParaRPr lang="tr-TR" dirty="0"/>
          </a:p>
          <a:p>
            <a:r>
              <a:rPr lang="tr-TR" dirty="0" err="1">
                <a:solidFill>
                  <a:schemeClr val="accent2"/>
                </a:solidFill>
              </a:rPr>
              <a:t>Instructor</a:t>
            </a:r>
            <a:r>
              <a:rPr lang="tr-TR" dirty="0">
                <a:solidFill>
                  <a:schemeClr val="accent2"/>
                </a:solidFill>
              </a:rPr>
              <a:t> </a:t>
            </a:r>
            <a:r>
              <a:rPr lang="tr-TR" dirty="0" err="1">
                <a:solidFill>
                  <a:schemeClr val="accent2"/>
                </a:solidFill>
              </a:rPr>
              <a:t>Note</a:t>
            </a:r>
            <a:endParaRPr lang="tr-TR" dirty="0">
              <a:solidFill>
                <a:schemeClr val="accent2"/>
              </a:solidFill>
            </a:endParaRPr>
          </a:p>
          <a:p>
            <a:pPr lvl="1"/>
            <a:r>
              <a:rPr lang="tr-TR" dirty="0">
                <a:solidFill>
                  <a:schemeClr val="accent2"/>
                </a:solidFill>
              </a:rPr>
              <a:t>Show </a:t>
            </a:r>
            <a:r>
              <a:rPr lang="tr-TR" dirty="0" err="1">
                <a:solidFill>
                  <a:schemeClr val="accent2"/>
                </a:solidFill>
              </a:rPr>
              <a:t>that</a:t>
            </a:r>
            <a:r>
              <a:rPr lang="tr-TR" dirty="0">
                <a:solidFill>
                  <a:schemeClr val="accent2"/>
                </a:solidFill>
              </a:rPr>
              <a:t> </a:t>
            </a:r>
            <a:r>
              <a:rPr lang="tr-TR" dirty="0" err="1">
                <a:solidFill>
                  <a:schemeClr val="accent2"/>
                </a:solidFill>
              </a:rPr>
              <a:t>the</a:t>
            </a:r>
            <a:r>
              <a:rPr lang="tr-TR" dirty="0">
                <a:solidFill>
                  <a:schemeClr val="accent2"/>
                </a:solidFill>
              </a:rPr>
              <a:t> DEPTNO </a:t>
            </a:r>
            <a:r>
              <a:rPr lang="tr-TR" dirty="0" err="1">
                <a:solidFill>
                  <a:schemeClr val="accent2"/>
                </a:solidFill>
              </a:rPr>
              <a:t>column</a:t>
            </a:r>
            <a:r>
              <a:rPr lang="tr-TR" dirty="0">
                <a:solidFill>
                  <a:schemeClr val="accent2"/>
                </a:solidFill>
              </a:rPr>
              <a:t> is </a:t>
            </a:r>
            <a:r>
              <a:rPr lang="tr-TR" dirty="0" err="1">
                <a:solidFill>
                  <a:schemeClr val="accent2"/>
                </a:solidFill>
              </a:rPr>
              <a:t>sorted</a:t>
            </a:r>
            <a:r>
              <a:rPr lang="tr-TR" dirty="0">
                <a:solidFill>
                  <a:schemeClr val="accent2"/>
                </a:solidFill>
              </a:rPr>
              <a:t> in </a:t>
            </a:r>
            <a:r>
              <a:rPr lang="tr-TR" dirty="0" err="1">
                <a:solidFill>
                  <a:schemeClr val="accent2"/>
                </a:solidFill>
              </a:rPr>
              <a:t>ascending</a:t>
            </a:r>
            <a:r>
              <a:rPr lang="tr-TR" dirty="0">
                <a:solidFill>
                  <a:schemeClr val="accent2"/>
                </a:solidFill>
              </a:rPr>
              <a:t> </a:t>
            </a:r>
            <a:r>
              <a:rPr lang="tr-TR" dirty="0" err="1">
                <a:solidFill>
                  <a:schemeClr val="accent2"/>
                </a:solidFill>
              </a:rPr>
              <a:t>order</a:t>
            </a:r>
            <a:r>
              <a:rPr lang="tr-TR" dirty="0">
                <a:solidFill>
                  <a:schemeClr val="accent2"/>
                </a:solidFill>
              </a:rPr>
              <a:t> </a:t>
            </a:r>
            <a:r>
              <a:rPr lang="tr-TR" dirty="0" err="1">
                <a:solidFill>
                  <a:schemeClr val="accent2"/>
                </a:solidFill>
              </a:rPr>
              <a:t>and</a:t>
            </a:r>
            <a:r>
              <a:rPr lang="tr-TR" dirty="0">
                <a:solidFill>
                  <a:schemeClr val="accent2"/>
                </a:solidFill>
              </a:rPr>
              <a:t> </a:t>
            </a:r>
            <a:r>
              <a:rPr lang="tr-TR" dirty="0" err="1">
                <a:solidFill>
                  <a:schemeClr val="accent2"/>
                </a:solidFill>
              </a:rPr>
              <a:t>the</a:t>
            </a:r>
            <a:r>
              <a:rPr lang="tr-TR" dirty="0">
                <a:solidFill>
                  <a:schemeClr val="accent2"/>
                </a:solidFill>
              </a:rPr>
              <a:t> SAL </a:t>
            </a:r>
            <a:r>
              <a:rPr lang="tr-TR" dirty="0" err="1">
                <a:solidFill>
                  <a:schemeClr val="accent2"/>
                </a:solidFill>
              </a:rPr>
              <a:t>column</a:t>
            </a:r>
            <a:r>
              <a:rPr lang="tr-TR" dirty="0">
                <a:solidFill>
                  <a:schemeClr val="accent2"/>
                </a:solidFill>
              </a:rPr>
              <a:t> in </a:t>
            </a:r>
            <a:r>
              <a:rPr lang="tr-TR" dirty="0" err="1">
                <a:solidFill>
                  <a:schemeClr val="accent2"/>
                </a:solidFill>
              </a:rPr>
              <a:t>descending</a:t>
            </a:r>
            <a:r>
              <a:rPr lang="tr-TR" dirty="0">
                <a:solidFill>
                  <a:schemeClr val="accent2"/>
                </a:solidFill>
              </a:rPr>
              <a:t> </a:t>
            </a:r>
            <a:r>
              <a:rPr lang="tr-TR" dirty="0" err="1">
                <a:solidFill>
                  <a:schemeClr val="accent2"/>
                </a:solidFill>
              </a:rPr>
              <a:t>order</a:t>
            </a:r>
            <a:r>
              <a:rPr lang="tr-TR" dirty="0">
                <a:solidFill>
                  <a:schemeClr val="accent2"/>
                </a:solidFill>
              </a:rPr>
              <a:t>.</a:t>
            </a:r>
          </a:p>
        </p:txBody>
      </p:sp>
      <p:grpSp>
        <p:nvGrpSpPr>
          <p:cNvPr id="90116" name="Group 4"/>
          <p:cNvGrpSpPr>
            <a:grpSpLocks/>
          </p:cNvGrpSpPr>
          <p:nvPr/>
        </p:nvGrpSpPr>
        <p:grpSpPr bwMode="auto">
          <a:xfrm>
            <a:off x="812802" y="4919654"/>
            <a:ext cx="7556500" cy="707612"/>
            <a:chOff x="382" y="4125"/>
            <a:chExt cx="3549" cy="593"/>
          </a:xfrm>
        </p:grpSpPr>
        <p:sp>
          <p:nvSpPr>
            <p:cNvPr id="90117" name="Rectangle 5"/>
            <p:cNvSpPr>
              <a:spLocks noChangeArrowheads="1"/>
            </p:cNvSpPr>
            <p:nvPr/>
          </p:nvSpPr>
          <p:spPr bwMode="auto">
            <a:xfrm>
              <a:off x="382" y="4125"/>
              <a:ext cx="3549" cy="388"/>
            </a:xfrm>
            <a:prstGeom prst="rect">
              <a:avLst/>
            </a:prstGeom>
            <a:noFill/>
            <a:ln w="9525">
              <a:noFill/>
              <a:miter lim="800000"/>
              <a:headEnd/>
              <a:tailEnd/>
            </a:ln>
            <a:effectLst/>
          </p:spPr>
          <p:txBody>
            <a:bodyPr lIns="92388" tIns="46195" rIns="92388" bIns="46195">
              <a:spAutoFit/>
            </a:bodyPr>
            <a:lstStyle/>
            <a:p>
              <a:endParaRPr lang="tr-TR"/>
            </a:p>
          </p:txBody>
        </p:sp>
        <p:sp>
          <p:nvSpPr>
            <p:cNvPr id="90118" name="Rectangle 6"/>
            <p:cNvSpPr>
              <a:spLocks noChangeArrowheads="1"/>
            </p:cNvSpPr>
            <p:nvPr/>
          </p:nvSpPr>
          <p:spPr bwMode="auto">
            <a:xfrm>
              <a:off x="418" y="4146"/>
              <a:ext cx="2285" cy="572"/>
            </a:xfrm>
            <a:prstGeom prst="rect">
              <a:avLst/>
            </a:prstGeom>
            <a:noFill/>
            <a:ln w="9525">
              <a:noFill/>
              <a:miter lim="800000"/>
              <a:headEnd/>
              <a:tailEnd/>
            </a:ln>
            <a:effectLst/>
          </p:spPr>
          <p:txBody>
            <a:bodyPr lIns="92388" tIns="46195" rIns="92388" bIns="46195">
              <a:spAutoFit/>
            </a:bodyPr>
            <a:lstStyle/>
            <a:p>
              <a:pPr defTabSz="423863">
                <a:spcAft>
                  <a:spcPct val="24000"/>
                </a:spcAft>
              </a:pPr>
              <a:r>
                <a:rPr lang="tr-TR" sz="1100" b="1">
                  <a:effectLst/>
                  <a:latin typeface="Courier New" pitchFamily="49" charset="0"/>
                </a:rPr>
                <a:t>SQL&gt; 	SELECT	ename,  sal </a:t>
              </a:r>
            </a:p>
            <a:p>
              <a:pPr defTabSz="423863">
                <a:spcAft>
                  <a:spcPct val="24000"/>
                </a:spcAft>
              </a:pPr>
              <a:r>
                <a:rPr lang="tr-TR" sz="1100" b="1">
                  <a:effectLst/>
                  <a:latin typeface="Courier New" pitchFamily="49" charset="0"/>
                </a:rPr>
                <a:t>  2	FROM 		emp</a:t>
              </a:r>
            </a:p>
            <a:p>
              <a:pPr defTabSz="423863">
                <a:spcAft>
                  <a:spcPct val="24000"/>
                </a:spcAft>
              </a:pPr>
              <a:r>
                <a:rPr lang="tr-TR" sz="1100" b="1">
                  <a:effectLst/>
                  <a:latin typeface="Courier New" pitchFamily="49" charset="0"/>
                </a:rPr>
                <a:t>  3	ORDER BY	deptno, sal DESC;</a:t>
              </a:r>
            </a:p>
          </p:txBody>
        </p:sp>
      </p:grpSp>
    </p:spTree>
    <p:extLst>
      <p:ext uri="{BB962C8B-B14F-4D97-AF65-F5344CB8AC3E}">
        <p14:creationId xmlns:p14="http://schemas.microsoft.com/office/powerpoint/2010/main" val="23483421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SELECT ENAME "NAME",</a:t>
            </a:r>
            <a:r>
              <a:rPr lang="tr-TR" sz="1200" kern="1200" dirty="0">
                <a:solidFill>
                  <a:schemeClr val="tx1"/>
                </a:solidFill>
                <a:effectLst/>
                <a:latin typeface="Times New Roman" pitchFamily="18" charset="0"/>
                <a:ea typeface="+mn-ea"/>
                <a:cs typeface="+mn-cs"/>
              </a:rPr>
              <a:t> </a:t>
            </a:r>
            <a:r>
              <a:rPr lang="en-US" sz="1200" kern="1200" dirty="0">
                <a:solidFill>
                  <a:schemeClr val="tx1"/>
                </a:solidFill>
                <a:effectLst/>
                <a:latin typeface="Times New Roman" pitchFamily="18" charset="0"/>
                <a:ea typeface="+mn-ea"/>
                <a:cs typeface="+mn-cs"/>
              </a:rPr>
              <a:t>SAL "MONTHLY SALARY" </a:t>
            </a:r>
            <a:endParaRPr lang="tr-TR"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FROM</a:t>
            </a:r>
            <a:r>
              <a:rPr lang="tr-TR" sz="1200" kern="1200" baseline="0" dirty="0">
                <a:solidFill>
                  <a:schemeClr val="tx1"/>
                </a:solidFill>
                <a:effectLst/>
                <a:latin typeface="Times New Roman" pitchFamily="18" charset="0"/>
                <a:ea typeface="+mn-ea"/>
                <a:cs typeface="+mn-cs"/>
              </a:rPr>
              <a:t> </a:t>
            </a:r>
            <a:r>
              <a:rPr lang="en-US" sz="1200" kern="1200" dirty="0">
                <a:solidFill>
                  <a:schemeClr val="tx1"/>
                </a:solidFill>
                <a:effectLst/>
                <a:latin typeface="Times New Roman" pitchFamily="18" charset="0"/>
                <a:ea typeface="+mn-ea"/>
                <a:cs typeface="+mn-cs"/>
              </a:rPr>
              <a:t>EMP </a:t>
            </a:r>
            <a:endParaRPr lang="tr-TR"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WHERE SAL&gt;1</a:t>
            </a:r>
            <a:r>
              <a:rPr lang="tr-TR" sz="1200" kern="1200" dirty="0">
                <a:solidFill>
                  <a:schemeClr val="tx1"/>
                </a:solidFill>
                <a:effectLst/>
                <a:latin typeface="Times New Roman" pitchFamily="18" charset="0"/>
                <a:ea typeface="+mn-ea"/>
                <a:cs typeface="+mn-cs"/>
              </a:rPr>
              <a:t>0</a:t>
            </a:r>
            <a:r>
              <a:rPr lang="en-US" sz="1200" kern="1200" dirty="0">
                <a:solidFill>
                  <a:schemeClr val="tx1"/>
                </a:solidFill>
                <a:effectLst/>
                <a:latin typeface="Times New Roman" pitchFamily="18" charset="0"/>
                <a:ea typeface="+mn-ea"/>
                <a:cs typeface="+mn-cs"/>
              </a:rPr>
              <a:t>00 AND DEPTNO IN(10,</a:t>
            </a:r>
            <a:r>
              <a:rPr lang="tr-TR" sz="1200" kern="1200" dirty="0">
                <a:solidFill>
                  <a:schemeClr val="tx1"/>
                </a:solidFill>
                <a:effectLst/>
                <a:latin typeface="Times New Roman" pitchFamily="18" charset="0"/>
                <a:ea typeface="+mn-ea"/>
                <a:cs typeface="+mn-cs"/>
              </a:rPr>
              <a:t>2</a:t>
            </a:r>
            <a:r>
              <a:rPr lang="en-US" sz="1200" kern="1200" dirty="0">
                <a:solidFill>
                  <a:schemeClr val="tx1"/>
                </a:solidFill>
                <a:effectLst/>
                <a:latin typeface="Times New Roman" pitchFamily="18" charset="0"/>
                <a:ea typeface="+mn-ea"/>
                <a:cs typeface="+mn-cs"/>
              </a:rPr>
              <a:t>0); </a:t>
            </a:r>
          </a:p>
          <a:p>
            <a:endParaRPr lang="en-US" dirty="0"/>
          </a:p>
        </p:txBody>
      </p:sp>
      <p:sp>
        <p:nvSpPr>
          <p:cNvPr id="4" name="Slayt Numarası Yer Tutucusu 3"/>
          <p:cNvSpPr>
            <a:spLocks noGrp="1"/>
          </p:cNvSpPr>
          <p:nvPr>
            <p:ph type="sldNum" sz="quarter" idx="10"/>
          </p:nvPr>
        </p:nvSpPr>
        <p:spPr/>
        <p:txBody>
          <a:bodyPr/>
          <a:lstStyle/>
          <a:p>
            <a:fld id="{B4AE6949-8D06-491A-BFB7-6829AE966CE7}" type="slidenum">
              <a:rPr lang="tr-TR" smtClean="0"/>
              <a:pPr/>
              <a:t>40</a:t>
            </a:fld>
            <a:endParaRPr lang="tr-TR"/>
          </a:p>
        </p:txBody>
      </p:sp>
    </p:spTree>
    <p:extLst>
      <p:ext uri="{BB962C8B-B14F-4D97-AF65-F5344CB8AC3E}">
        <p14:creationId xmlns:p14="http://schemas.microsoft.com/office/powerpoint/2010/main" val="3783585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C29F9C-CFE8-4608-AD99-007703A4B9AD}" type="slidenum">
              <a:rPr lang="tr-TR"/>
              <a:pPr/>
              <a:t>4</a:t>
            </a:fld>
            <a:endParaRPr lang="tr-TR"/>
          </a:p>
        </p:txBody>
      </p:sp>
      <p:sp>
        <p:nvSpPr>
          <p:cNvPr id="10242" name="Rectangle 2"/>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
        <p:nvSpPr>
          <p:cNvPr id="10243" name="Rectangle 3"/>
          <p:cNvSpPr>
            <a:spLocks noGrp="1" noChangeArrowheads="1"/>
          </p:cNvSpPr>
          <p:nvPr>
            <p:ph type="body" idx="1"/>
          </p:nvPr>
        </p:nvSpPr>
        <p:spPr>
          <a:xfrm>
            <a:off x="550335" y="3586164"/>
            <a:ext cx="8039100" cy="2817019"/>
          </a:xfrm>
          <a:noFill/>
          <a:ln/>
        </p:spPr>
        <p:txBody>
          <a:bodyPr lIns="90796" tIns="44601" rIns="90796" bIns="44601"/>
          <a:lstStyle/>
          <a:p>
            <a:r>
              <a:rPr lang="tr-TR" dirty="0"/>
              <a:t>Capabilities of SQL SELECT Statements</a:t>
            </a:r>
          </a:p>
          <a:p>
            <a:pPr lvl="1"/>
            <a:r>
              <a:rPr lang="tr-TR" dirty="0"/>
              <a:t>A </a:t>
            </a:r>
            <a:r>
              <a:rPr lang="tr-TR" dirty="0">
                <a:solidFill>
                  <a:srgbClr val="FC0128"/>
                </a:solidFill>
              </a:rPr>
              <a:t>SELECT </a:t>
            </a:r>
            <a:r>
              <a:rPr lang="tr-TR" dirty="0"/>
              <a:t>statement retrieves information from the database. Using a SELECT statement, you can do the following:</a:t>
            </a:r>
          </a:p>
          <a:p>
            <a:pPr lvl="2"/>
            <a:r>
              <a:rPr lang="tr-TR" dirty="0"/>
              <a:t>Selection: You can use the selection capability in SQL to choose the rows in a table that you want returned by a query. You can use various criteria to selectively restrict the rows that you see.</a:t>
            </a:r>
          </a:p>
          <a:p>
            <a:pPr lvl="2"/>
            <a:r>
              <a:rPr lang="tr-TR" dirty="0"/>
              <a:t>Projection: You can use the projection capability in SQL to choose the columns in a table that you want returned by your query. You can choose as few or as many columns of the table as you require. </a:t>
            </a:r>
          </a:p>
          <a:p>
            <a:pPr lvl="2"/>
            <a:r>
              <a:rPr lang="tr-TR" dirty="0"/>
              <a:t>Join: You can use the join capability in SQL to bring together data that is stored in different tables by creating a link between them. You will learn more about joins in a later lesson.</a:t>
            </a:r>
            <a:r>
              <a:rPr lang="tr-TR" b="1" dirty="0"/>
              <a:t> </a:t>
            </a:r>
          </a:p>
          <a:p>
            <a:pPr lvl="1"/>
            <a:endParaRPr lang="tr-TR" b="1" dirty="0">
              <a:solidFill>
                <a:schemeClr val="accent2"/>
              </a:solidFill>
              <a:latin typeface="Arial" charset="0"/>
            </a:endParaRPr>
          </a:p>
          <a:p>
            <a:pPr lvl="1"/>
            <a:endParaRPr lang="tr-TR" b="1" dirty="0">
              <a:solidFill>
                <a:schemeClr val="accent2"/>
              </a:solidFill>
              <a:latin typeface="Arial" charset="0"/>
            </a:endParaRPr>
          </a:p>
          <a:p>
            <a:r>
              <a:rPr lang="tr-TR" dirty="0">
                <a:solidFill>
                  <a:schemeClr val="accent2"/>
                </a:solidFill>
              </a:rPr>
              <a:t>Instructor Note </a:t>
            </a:r>
          </a:p>
          <a:p>
            <a:pPr lvl="1"/>
            <a:r>
              <a:rPr lang="tr-TR" dirty="0">
                <a:solidFill>
                  <a:schemeClr val="accent2"/>
                </a:solidFill>
              </a:rPr>
              <a:t>Inform students that selection and projection are often considered horizontal and vertical partitioning.</a:t>
            </a:r>
            <a:r>
              <a:rPr lang="tr-TR" dirty="0"/>
              <a:t> </a:t>
            </a:r>
          </a:p>
        </p:txBody>
      </p:sp>
    </p:spTree>
    <p:extLst>
      <p:ext uri="{BB962C8B-B14F-4D97-AF65-F5344CB8AC3E}">
        <p14:creationId xmlns:p14="http://schemas.microsoft.com/office/powerpoint/2010/main" val="12203570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SELECT </a:t>
            </a:r>
            <a:r>
              <a:rPr lang="en-US" sz="1200" kern="1200" dirty="0" err="1">
                <a:solidFill>
                  <a:schemeClr val="tx1"/>
                </a:solidFill>
                <a:effectLst/>
                <a:latin typeface="Times New Roman" pitchFamily="18" charset="0"/>
                <a:ea typeface="+mn-ea"/>
                <a:cs typeface="+mn-cs"/>
              </a:rPr>
              <a:t>ename</a:t>
            </a:r>
            <a:r>
              <a:rPr lang="en-US" sz="1200" kern="1200" dirty="0">
                <a:solidFill>
                  <a:schemeClr val="tx1"/>
                </a:solidFill>
                <a:effectLst/>
                <a:latin typeface="Times New Roman" pitchFamily="18" charset="0"/>
                <a:ea typeface="+mn-ea"/>
                <a:cs typeface="+mn-cs"/>
              </a:rPr>
              <a:t>, </a:t>
            </a:r>
            <a:r>
              <a:rPr lang="en-US" sz="1200" kern="1200" dirty="0" err="1">
                <a:solidFill>
                  <a:schemeClr val="tx1"/>
                </a:solidFill>
                <a:effectLst/>
                <a:latin typeface="Times New Roman" pitchFamily="18" charset="0"/>
                <a:ea typeface="+mn-ea"/>
                <a:cs typeface="+mn-cs"/>
              </a:rPr>
              <a:t>deptno</a:t>
            </a:r>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FROM </a:t>
            </a:r>
            <a:r>
              <a:rPr lang="en-US" sz="1200" kern="1200" dirty="0" err="1">
                <a:solidFill>
                  <a:schemeClr val="tx1"/>
                </a:solidFill>
                <a:effectLst/>
                <a:latin typeface="Times New Roman" pitchFamily="18" charset="0"/>
                <a:ea typeface="+mn-ea"/>
                <a:cs typeface="+mn-cs"/>
              </a:rPr>
              <a:t>emp</a:t>
            </a:r>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WHERE </a:t>
            </a:r>
            <a:r>
              <a:rPr lang="tr-TR" sz="1200" kern="1200" dirty="0" err="1">
                <a:solidFill>
                  <a:schemeClr val="tx1"/>
                </a:solidFill>
                <a:effectLst/>
                <a:latin typeface="Times New Roman" pitchFamily="18" charset="0"/>
                <a:ea typeface="+mn-ea"/>
                <a:cs typeface="+mn-cs"/>
              </a:rPr>
              <a:t>job</a:t>
            </a:r>
            <a:r>
              <a:rPr lang="en-US" sz="1200" kern="1200" dirty="0">
                <a:solidFill>
                  <a:schemeClr val="tx1"/>
                </a:solidFill>
                <a:effectLst/>
                <a:latin typeface="Times New Roman" pitchFamily="18" charset="0"/>
                <a:ea typeface="+mn-ea"/>
                <a:cs typeface="+mn-cs"/>
              </a:rPr>
              <a:t> IN (</a:t>
            </a:r>
            <a:r>
              <a:rPr lang="tr-TR" sz="1200" kern="1200" dirty="0">
                <a:solidFill>
                  <a:schemeClr val="tx1"/>
                </a:solidFill>
                <a:effectLst/>
                <a:latin typeface="Times New Roman" pitchFamily="18" charset="0"/>
                <a:ea typeface="+mn-ea"/>
                <a:cs typeface="+mn-cs"/>
              </a:rPr>
              <a:t>‘PRESIDENT’</a:t>
            </a:r>
            <a:r>
              <a:rPr lang="en-US" sz="1200" kern="1200" dirty="0">
                <a:solidFill>
                  <a:schemeClr val="tx1"/>
                </a:solidFill>
                <a:effectLst/>
                <a:latin typeface="Times New Roman" pitchFamily="18" charset="0"/>
                <a:ea typeface="+mn-ea"/>
                <a:cs typeface="+mn-cs"/>
              </a:rPr>
              <a:t>, </a:t>
            </a:r>
            <a:r>
              <a:rPr lang="tr-TR" sz="1200" kern="1200" dirty="0">
                <a:solidFill>
                  <a:schemeClr val="tx1"/>
                </a:solidFill>
                <a:effectLst/>
                <a:latin typeface="Times New Roman" pitchFamily="18" charset="0"/>
                <a:ea typeface="+mn-ea"/>
                <a:cs typeface="+mn-cs"/>
              </a:rPr>
              <a:t>‘MANAGER’</a:t>
            </a:r>
            <a:r>
              <a:rPr lang="en-US" sz="1200" kern="1200" dirty="0">
                <a:solidFill>
                  <a:schemeClr val="tx1"/>
                </a:solidFill>
                <a:effectLst/>
                <a:latin typeface="Times New Roman" pitchFamily="18" charset="0"/>
                <a:ea typeface="+mn-ea"/>
                <a:cs typeface="+mn-cs"/>
              </a:rPr>
              <a:t>)</a:t>
            </a:r>
            <a:r>
              <a:rPr lang="tr-TR" sz="1200" kern="1200" dirty="0">
                <a:solidFill>
                  <a:schemeClr val="tx1"/>
                </a:solidFill>
                <a:effectLst/>
                <a:latin typeface="Times New Roman" pitchFamily="18" charset="0"/>
                <a:ea typeface="+mn-ea"/>
                <a:cs typeface="+mn-cs"/>
              </a:rPr>
              <a:t> // </a:t>
            </a:r>
            <a:r>
              <a:rPr lang="tr-TR" sz="1200" kern="1200" dirty="0" err="1">
                <a:solidFill>
                  <a:schemeClr val="tx1"/>
                </a:solidFill>
                <a:effectLst/>
                <a:latin typeface="Times New Roman" pitchFamily="18" charset="0"/>
                <a:ea typeface="+mn-ea"/>
                <a:cs typeface="+mn-cs"/>
              </a:rPr>
              <a:t>job</a:t>
            </a:r>
            <a:r>
              <a:rPr lang="tr-TR" sz="1200" kern="1200" dirty="0">
                <a:solidFill>
                  <a:schemeClr val="tx1"/>
                </a:solidFill>
                <a:effectLst/>
                <a:latin typeface="Times New Roman" pitchFamily="18" charset="0"/>
                <a:ea typeface="+mn-ea"/>
                <a:cs typeface="+mn-cs"/>
              </a:rPr>
              <a:t>=‘PRESIDENT’ </a:t>
            </a:r>
            <a:r>
              <a:rPr lang="tr-TR" sz="1200" kern="1200" dirty="0" err="1">
                <a:solidFill>
                  <a:schemeClr val="tx1"/>
                </a:solidFill>
                <a:effectLst/>
                <a:latin typeface="Times New Roman" pitchFamily="18" charset="0"/>
                <a:ea typeface="+mn-ea"/>
                <a:cs typeface="+mn-cs"/>
              </a:rPr>
              <a:t>or</a:t>
            </a:r>
            <a:r>
              <a:rPr lang="tr-TR" sz="1200" kern="1200" dirty="0">
                <a:solidFill>
                  <a:schemeClr val="tx1"/>
                </a:solidFill>
                <a:effectLst/>
                <a:latin typeface="Times New Roman" pitchFamily="18" charset="0"/>
                <a:ea typeface="+mn-ea"/>
                <a:cs typeface="+mn-cs"/>
              </a:rPr>
              <a:t> </a:t>
            </a:r>
            <a:r>
              <a:rPr lang="tr-TR" sz="1200" kern="1200" dirty="0" err="1">
                <a:solidFill>
                  <a:schemeClr val="tx1"/>
                </a:solidFill>
                <a:effectLst/>
                <a:latin typeface="Times New Roman" pitchFamily="18" charset="0"/>
                <a:ea typeface="+mn-ea"/>
                <a:cs typeface="+mn-cs"/>
              </a:rPr>
              <a:t>job</a:t>
            </a:r>
            <a:r>
              <a:rPr lang="tr-TR" sz="1200" kern="1200" dirty="0">
                <a:solidFill>
                  <a:schemeClr val="tx1"/>
                </a:solidFill>
                <a:effectLst/>
                <a:latin typeface="Times New Roman" pitchFamily="18" charset="0"/>
                <a:ea typeface="+mn-ea"/>
                <a:cs typeface="+mn-cs"/>
              </a:rPr>
              <a:t>=‘MANAGER’</a:t>
            </a:r>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ORDER BY </a:t>
            </a:r>
            <a:r>
              <a:rPr lang="en-US" sz="1200" kern="1200" dirty="0" err="1">
                <a:solidFill>
                  <a:schemeClr val="tx1"/>
                </a:solidFill>
                <a:effectLst/>
                <a:latin typeface="Times New Roman" pitchFamily="18" charset="0"/>
                <a:ea typeface="+mn-ea"/>
                <a:cs typeface="+mn-cs"/>
              </a:rPr>
              <a:t>ename</a:t>
            </a:r>
            <a:r>
              <a:rPr lang="en-US" sz="1200" kern="1200" dirty="0">
                <a:solidFill>
                  <a:schemeClr val="tx1"/>
                </a:solidFill>
                <a:effectLst/>
                <a:latin typeface="Times New Roman" pitchFamily="18" charset="0"/>
                <a:ea typeface="+mn-ea"/>
                <a:cs typeface="+mn-cs"/>
              </a:rPr>
              <a:t>;</a:t>
            </a:r>
          </a:p>
          <a:p>
            <a:endParaRPr lang="en-US" dirty="0"/>
          </a:p>
        </p:txBody>
      </p:sp>
      <p:sp>
        <p:nvSpPr>
          <p:cNvPr id="4" name="Slayt Numarası Yer Tutucusu 3"/>
          <p:cNvSpPr>
            <a:spLocks noGrp="1"/>
          </p:cNvSpPr>
          <p:nvPr>
            <p:ph type="sldNum" sz="quarter" idx="10"/>
          </p:nvPr>
        </p:nvSpPr>
        <p:spPr/>
        <p:txBody>
          <a:bodyPr/>
          <a:lstStyle/>
          <a:p>
            <a:fld id="{B4AE6949-8D06-491A-BFB7-6829AE966CE7}" type="slidenum">
              <a:rPr lang="tr-TR" smtClean="0"/>
              <a:pPr/>
              <a:t>42</a:t>
            </a:fld>
            <a:endParaRPr lang="tr-TR"/>
          </a:p>
        </p:txBody>
      </p:sp>
    </p:spTree>
    <p:extLst>
      <p:ext uri="{BB962C8B-B14F-4D97-AF65-F5344CB8AC3E}">
        <p14:creationId xmlns:p14="http://schemas.microsoft.com/office/powerpoint/2010/main" val="2584933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kern="1200" dirty="0">
                <a:solidFill>
                  <a:schemeClr val="tx1"/>
                </a:solidFill>
                <a:effectLst/>
                <a:latin typeface="Times New Roman" pitchFamily="18" charset="0"/>
                <a:ea typeface="+mn-ea"/>
                <a:cs typeface="+mn-cs"/>
              </a:rPr>
              <a:t>S</a:t>
            </a:r>
            <a:r>
              <a:rPr lang="en-US" sz="1200" kern="1200" dirty="0">
                <a:solidFill>
                  <a:schemeClr val="tx1"/>
                </a:solidFill>
                <a:effectLst/>
                <a:latin typeface="Times New Roman" pitchFamily="18" charset="0"/>
                <a:ea typeface="+mn-ea"/>
                <a:cs typeface="+mn-cs"/>
              </a:rPr>
              <a:t>ELECT </a:t>
            </a:r>
            <a:r>
              <a:rPr lang="en-US" sz="1200" kern="1200" dirty="0" err="1">
                <a:solidFill>
                  <a:schemeClr val="tx1"/>
                </a:solidFill>
                <a:effectLst/>
                <a:latin typeface="Times New Roman" pitchFamily="18" charset="0"/>
                <a:ea typeface="+mn-ea"/>
                <a:cs typeface="+mn-cs"/>
              </a:rPr>
              <a:t>ename</a:t>
            </a:r>
            <a:r>
              <a:rPr lang="en-US" sz="1200" kern="1200" dirty="0">
                <a:solidFill>
                  <a:schemeClr val="tx1"/>
                </a:solidFill>
                <a:effectLst/>
                <a:latin typeface="Times New Roman" pitchFamily="18" charset="0"/>
                <a:ea typeface="+mn-ea"/>
                <a:cs typeface="+mn-cs"/>
              </a:rPr>
              <a:t>, job, </a:t>
            </a:r>
            <a:r>
              <a:rPr lang="en-US" sz="1200" kern="1200" dirty="0" err="1">
                <a:solidFill>
                  <a:schemeClr val="tx1"/>
                </a:solidFill>
                <a:effectLst/>
                <a:latin typeface="Times New Roman" pitchFamily="18" charset="0"/>
                <a:ea typeface="+mn-ea"/>
                <a:cs typeface="+mn-cs"/>
              </a:rPr>
              <a:t>sal</a:t>
            </a:r>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FROM </a:t>
            </a:r>
            <a:r>
              <a:rPr lang="en-US" sz="1200" kern="1200" dirty="0" err="1">
                <a:solidFill>
                  <a:schemeClr val="tx1"/>
                </a:solidFill>
                <a:effectLst/>
                <a:latin typeface="Times New Roman" pitchFamily="18" charset="0"/>
                <a:ea typeface="+mn-ea"/>
                <a:cs typeface="+mn-cs"/>
              </a:rPr>
              <a:t>emp</a:t>
            </a:r>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WHERE </a:t>
            </a:r>
            <a:r>
              <a:rPr lang="en-US" sz="1200" kern="1200" dirty="0" err="1">
                <a:solidFill>
                  <a:schemeClr val="tx1"/>
                </a:solidFill>
                <a:effectLst/>
                <a:latin typeface="Times New Roman" pitchFamily="18" charset="0"/>
                <a:ea typeface="+mn-ea"/>
                <a:cs typeface="+mn-cs"/>
              </a:rPr>
              <a:t>sal</a:t>
            </a:r>
            <a:r>
              <a:rPr lang="en-US" sz="1200" kern="1200" dirty="0">
                <a:solidFill>
                  <a:schemeClr val="tx1"/>
                </a:solidFill>
                <a:effectLst/>
                <a:latin typeface="Times New Roman" pitchFamily="18" charset="0"/>
                <a:ea typeface="+mn-ea"/>
                <a:cs typeface="+mn-cs"/>
              </a:rPr>
              <a:t> NOT IN (1000, 3000, 5000);</a:t>
            </a:r>
          </a:p>
          <a:p>
            <a:endParaRPr lang="en-US" dirty="0"/>
          </a:p>
        </p:txBody>
      </p:sp>
      <p:sp>
        <p:nvSpPr>
          <p:cNvPr id="4" name="Slayt Numarası Yer Tutucusu 3"/>
          <p:cNvSpPr>
            <a:spLocks noGrp="1"/>
          </p:cNvSpPr>
          <p:nvPr>
            <p:ph type="sldNum" sz="quarter" idx="10"/>
          </p:nvPr>
        </p:nvSpPr>
        <p:spPr/>
        <p:txBody>
          <a:bodyPr/>
          <a:lstStyle/>
          <a:p>
            <a:fld id="{B4AE6949-8D06-491A-BFB7-6829AE966CE7}" type="slidenum">
              <a:rPr lang="tr-TR" smtClean="0"/>
              <a:pPr/>
              <a:t>44</a:t>
            </a:fld>
            <a:endParaRPr lang="tr-TR"/>
          </a:p>
        </p:txBody>
      </p:sp>
    </p:spTree>
    <p:extLst>
      <p:ext uri="{BB962C8B-B14F-4D97-AF65-F5344CB8AC3E}">
        <p14:creationId xmlns:p14="http://schemas.microsoft.com/office/powerpoint/2010/main" val="13972297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550335" y="3580211"/>
            <a:ext cx="8039100" cy="2817019"/>
          </a:xfrm>
          <a:noFill/>
          <a:ln/>
        </p:spPr>
        <p:txBody>
          <a:bodyPr lIns="89202" tIns="43008" rIns="89202" bIns="43008"/>
          <a:lstStyle/>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r>
              <a:rPr lang="tr-TR" sz="1300">
                <a:solidFill>
                  <a:schemeClr val="accent2"/>
                </a:solidFill>
              </a:rPr>
              <a:t>Schedule:	Timing	Topic</a:t>
            </a:r>
          </a:p>
          <a:p>
            <a:pPr lvl="1">
              <a:tabLst>
                <a:tab pos="1068388" algn="l"/>
                <a:tab pos="2138363" algn="l"/>
              </a:tabLst>
            </a:pPr>
            <a:r>
              <a:rPr lang="tr-TR">
                <a:solidFill>
                  <a:schemeClr val="accent2"/>
                </a:solidFill>
              </a:rPr>
              <a:t>	55 minutes	Lecture</a:t>
            </a:r>
          </a:p>
          <a:p>
            <a:pPr lvl="1">
              <a:tabLst>
                <a:tab pos="1068388" algn="l"/>
                <a:tab pos="2138363" algn="l"/>
              </a:tabLst>
            </a:pPr>
            <a:r>
              <a:rPr lang="tr-TR">
                <a:solidFill>
                  <a:schemeClr val="accent2"/>
                </a:solidFill>
              </a:rPr>
              <a:t>	30 minutes	Practice</a:t>
            </a:r>
          </a:p>
          <a:p>
            <a:pPr lvl="1">
              <a:tabLst>
                <a:tab pos="1068388" algn="l"/>
                <a:tab pos="2138363" algn="l"/>
              </a:tabLst>
            </a:pPr>
            <a:r>
              <a:rPr lang="tr-TR">
                <a:solidFill>
                  <a:schemeClr val="accent2"/>
                </a:solidFill>
              </a:rPr>
              <a:t>	85 minutes	Total</a:t>
            </a:r>
          </a:p>
        </p:txBody>
      </p:sp>
      <p:sp>
        <p:nvSpPr>
          <p:cNvPr id="92163" name="Rectangle 3"/>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Tree>
    <p:extLst>
      <p:ext uri="{BB962C8B-B14F-4D97-AF65-F5344CB8AC3E}">
        <p14:creationId xmlns:p14="http://schemas.microsoft.com/office/powerpoint/2010/main" val="20541395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p:cNvSpPr>
            <a:spLocks noGrp="1" noChangeArrowheads="1"/>
          </p:cNvSpPr>
          <p:nvPr>
            <p:ph type="sldNum" sz="quarter" idx="5"/>
          </p:nvPr>
        </p:nvSpPr>
        <p:spPr>
          <a:ln/>
        </p:spPr>
        <p:txBody>
          <a:bodyPr/>
          <a:lstStyle/>
          <a:p>
            <a:fld id="{1044F557-8DF3-4C1A-8EFE-F8356533C13A}" type="slidenum">
              <a:rPr lang="tr-TR"/>
              <a:pPr/>
              <a:t>47</a:t>
            </a:fld>
            <a:endParaRPr lang="tr-TR"/>
          </a:p>
        </p:txBody>
      </p:sp>
      <p:sp>
        <p:nvSpPr>
          <p:cNvPr id="94210" name="Rectangle 2"/>
          <p:cNvSpPr>
            <a:spLocks noChangeArrowheads="1"/>
          </p:cNvSpPr>
          <p:nvPr/>
        </p:nvSpPr>
        <p:spPr bwMode="auto">
          <a:xfrm>
            <a:off x="5177369" y="1"/>
            <a:ext cx="3966633" cy="347663"/>
          </a:xfrm>
          <a:prstGeom prst="rect">
            <a:avLst/>
          </a:prstGeom>
          <a:noFill/>
          <a:ln w="9525">
            <a:noFill/>
            <a:miter lim="800000"/>
            <a:headEnd/>
            <a:tailEnd/>
          </a:ln>
          <a:effectLst/>
        </p:spPr>
        <p:txBody>
          <a:bodyPr wrap="none" anchor="ctr"/>
          <a:lstStyle/>
          <a:p>
            <a:endParaRPr lang="tr-TR"/>
          </a:p>
        </p:txBody>
      </p:sp>
      <p:sp>
        <p:nvSpPr>
          <p:cNvPr id="94211" name="Rectangle 3"/>
          <p:cNvSpPr>
            <a:spLocks noChangeArrowheads="1"/>
          </p:cNvSpPr>
          <p:nvPr/>
        </p:nvSpPr>
        <p:spPr bwMode="auto">
          <a:xfrm>
            <a:off x="-2117" y="1"/>
            <a:ext cx="3960284" cy="347663"/>
          </a:xfrm>
          <a:prstGeom prst="rect">
            <a:avLst/>
          </a:prstGeom>
          <a:noFill/>
          <a:ln w="9525">
            <a:noFill/>
            <a:miter lim="800000"/>
            <a:headEnd/>
            <a:tailEnd/>
          </a:ln>
          <a:effectLst/>
        </p:spPr>
        <p:txBody>
          <a:bodyPr wrap="none" anchor="ctr"/>
          <a:lstStyle/>
          <a:p>
            <a:endParaRPr lang="tr-TR"/>
          </a:p>
        </p:txBody>
      </p:sp>
      <p:sp>
        <p:nvSpPr>
          <p:cNvPr id="94212" name="Rectangle 4"/>
          <p:cNvSpPr>
            <a:spLocks noGrp="1" noChangeArrowheads="1"/>
          </p:cNvSpPr>
          <p:nvPr>
            <p:ph type="body" idx="1"/>
          </p:nvPr>
        </p:nvSpPr>
        <p:spPr>
          <a:xfrm>
            <a:off x="510117" y="3537349"/>
            <a:ext cx="8288867" cy="2817019"/>
          </a:xfrm>
          <a:noFill/>
          <a:ln/>
        </p:spPr>
        <p:txBody>
          <a:bodyPr lIns="89202" tIns="43008" rIns="89202" bIns="43008"/>
          <a:lstStyle/>
          <a:p>
            <a:r>
              <a:rPr lang="tr-TR" dirty="0"/>
              <a:t>Case Conversion Functions (continued)</a:t>
            </a:r>
          </a:p>
          <a:p>
            <a:pPr lvl="1"/>
            <a:r>
              <a:rPr lang="tr-TR" dirty="0"/>
              <a:t>The slide example displays the employee number, name, and department number of employee BLAKE. </a:t>
            </a:r>
          </a:p>
          <a:p>
            <a:pPr lvl="1"/>
            <a:r>
              <a:rPr lang="tr-TR" dirty="0"/>
              <a:t>The WHERE clause of the first SQL statement specifies the employee name as </a:t>
            </a:r>
            <a:r>
              <a:rPr lang="tr-TR" dirty="0">
                <a:latin typeface="Courier New" pitchFamily="49" charset="0"/>
              </a:rPr>
              <a:t>'</a:t>
            </a:r>
            <a:r>
              <a:rPr lang="tr-TR" dirty="0"/>
              <a:t>blake.</a:t>
            </a:r>
            <a:r>
              <a:rPr lang="tr-TR" dirty="0">
                <a:latin typeface="Courier New" pitchFamily="49" charset="0"/>
              </a:rPr>
              <a:t>'</a:t>
            </a:r>
            <a:r>
              <a:rPr lang="tr-TR" dirty="0"/>
              <a:t> Since all the data in the EMP table is stored in uppercase, the name </a:t>
            </a:r>
            <a:r>
              <a:rPr lang="tr-TR" dirty="0">
                <a:latin typeface="Courier New" pitchFamily="49" charset="0"/>
              </a:rPr>
              <a:t>'</a:t>
            </a:r>
            <a:r>
              <a:rPr lang="tr-TR" dirty="0"/>
              <a:t>blake</a:t>
            </a:r>
            <a:r>
              <a:rPr lang="tr-TR" dirty="0">
                <a:latin typeface="Courier New" pitchFamily="49" charset="0"/>
              </a:rPr>
              <a:t>'</a:t>
            </a:r>
            <a:r>
              <a:rPr lang="tr-TR" dirty="0"/>
              <a:t> does not find a match in the EMP table and as a result no rows are selected.</a:t>
            </a:r>
          </a:p>
          <a:p>
            <a:pPr lvl="1"/>
            <a:r>
              <a:rPr lang="tr-TR" dirty="0"/>
              <a:t>The WHERE clause of the second SQL statement specifies that the employee name in the EMP table is compared to </a:t>
            </a:r>
            <a:r>
              <a:rPr lang="tr-TR" dirty="0">
                <a:latin typeface="Courier New" pitchFamily="49" charset="0"/>
              </a:rPr>
              <a:t>'</a:t>
            </a:r>
            <a:r>
              <a:rPr lang="tr-TR" dirty="0"/>
              <a:t>blake</a:t>
            </a:r>
            <a:r>
              <a:rPr lang="tr-TR" dirty="0">
                <a:latin typeface="Courier New" pitchFamily="49" charset="0"/>
              </a:rPr>
              <a:t>',</a:t>
            </a:r>
            <a:r>
              <a:rPr lang="tr-TR" dirty="0"/>
              <a:t>converted to upper case. Since both the names are in uppercase now, a match is found and one row is selected. The WHERE clause can be rewritten in the following manner to produce the same result: </a:t>
            </a:r>
          </a:p>
          <a:p>
            <a:pPr lvl="1"/>
            <a:endParaRPr lang="tr-TR" dirty="0"/>
          </a:p>
          <a:p>
            <a:pPr lvl="1"/>
            <a:endParaRPr lang="tr-TR" dirty="0"/>
          </a:p>
          <a:p>
            <a:pPr lvl="1"/>
            <a:r>
              <a:rPr lang="tr-TR" dirty="0"/>
              <a:t>The name in the output appears as it was stored in the database. To display the name with the first letter capitalized, use the INITCAP function in the SELECT statement.</a:t>
            </a:r>
          </a:p>
          <a:p>
            <a:endParaRPr lang="tr-TR" b="1" dirty="0"/>
          </a:p>
        </p:txBody>
      </p:sp>
      <p:sp>
        <p:nvSpPr>
          <p:cNvPr id="94213" name="Rectangle 5"/>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
        <p:nvSpPr>
          <p:cNvPr id="94214" name="Rectangle 6"/>
          <p:cNvSpPr>
            <a:spLocks noChangeArrowheads="1"/>
          </p:cNvSpPr>
          <p:nvPr/>
        </p:nvSpPr>
        <p:spPr bwMode="auto">
          <a:xfrm>
            <a:off x="812800" y="4913711"/>
            <a:ext cx="2188698" cy="252916"/>
          </a:xfrm>
          <a:prstGeom prst="rect">
            <a:avLst/>
          </a:prstGeom>
          <a:noFill/>
          <a:ln w="9525">
            <a:noFill/>
            <a:miter lim="800000"/>
            <a:headEnd/>
            <a:tailEnd/>
          </a:ln>
          <a:effectLst/>
        </p:spPr>
        <p:txBody>
          <a:bodyPr wrap="none" lIns="87609" tIns="41415" rIns="87609" bIns="41415">
            <a:spAutoFit/>
          </a:bodyPr>
          <a:lstStyle/>
          <a:p>
            <a:pPr defTabSz="365125"/>
            <a:r>
              <a:rPr lang="tr-TR" sz="1100" b="1">
                <a:effectLst/>
                <a:latin typeface="Courier New" pitchFamily="49" charset="0"/>
              </a:rPr>
              <a:t>… WHERE	ename = 'BLAKE'</a:t>
            </a:r>
          </a:p>
        </p:txBody>
      </p:sp>
      <p:grpSp>
        <p:nvGrpSpPr>
          <p:cNvPr id="94215" name="Group 7"/>
          <p:cNvGrpSpPr>
            <a:grpSpLocks/>
          </p:cNvGrpSpPr>
          <p:nvPr/>
        </p:nvGrpSpPr>
        <p:grpSpPr bwMode="auto">
          <a:xfrm>
            <a:off x="783169" y="5469732"/>
            <a:ext cx="3943217" cy="619511"/>
            <a:chOff x="368" y="4586"/>
            <a:chExt cx="1852" cy="519"/>
          </a:xfrm>
        </p:grpSpPr>
        <p:sp>
          <p:nvSpPr>
            <p:cNvPr id="94216" name="Rectangle 8"/>
            <p:cNvSpPr>
              <a:spLocks noChangeArrowheads="1"/>
            </p:cNvSpPr>
            <p:nvPr/>
          </p:nvSpPr>
          <p:spPr bwMode="auto">
            <a:xfrm>
              <a:off x="368" y="4586"/>
              <a:ext cx="86" cy="385"/>
            </a:xfrm>
            <a:prstGeom prst="rect">
              <a:avLst/>
            </a:prstGeom>
            <a:noFill/>
            <a:ln w="9525">
              <a:noFill/>
              <a:miter lim="800000"/>
              <a:headEnd/>
              <a:tailEnd/>
            </a:ln>
            <a:effectLst/>
          </p:spPr>
          <p:txBody>
            <a:bodyPr wrap="none" lIns="90796" tIns="44601" rIns="90796" bIns="44601">
              <a:spAutoFit/>
            </a:bodyPr>
            <a:lstStyle/>
            <a:p>
              <a:endParaRPr lang="tr-TR"/>
            </a:p>
          </p:txBody>
        </p:sp>
        <p:sp>
          <p:nvSpPr>
            <p:cNvPr id="94217" name="Rectangle 9"/>
            <p:cNvSpPr>
              <a:spLocks noChangeArrowheads="1"/>
            </p:cNvSpPr>
            <p:nvPr/>
          </p:nvSpPr>
          <p:spPr bwMode="auto">
            <a:xfrm>
              <a:off x="402" y="4604"/>
              <a:ext cx="1818" cy="501"/>
            </a:xfrm>
            <a:prstGeom prst="rect">
              <a:avLst/>
            </a:prstGeom>
            <a:noFill/>
            <a:ln w="9525">
              <a:noFill/>
              <a:miter lim="800000"/>
              <a:headEnd/>
              <a:tailEnd/>
            </a:ln>
            <a:effectLst/>
          </p:spPr>
          <p:txBody>
            <a:bodyPr wrap="none" lIns="90796" tIns="44601" rIns="90796" bIns="44601">
              <a:spAutoFit/>
            </a:bodyPr>
            <a:lstStyle/>
            <a:p>
              <a:pPr defTabSz="873125">
                <a:tabLst>
                  <a:tab pos="1211263" algn="l"/>
                </a:tabLst>
              </a:pPr>
              <a:r>
                <a:rPr lang="tr-TR" sz="1100" b="1">
                  <a:solidFill>
                    <a:srgbClr val="000000"/>
                  </a:solidFill>
                  <a:effectLst/>
                  <a:latin typeface="Courier New" pitchFamily="49" charset="0"/>
                </a:rPr>
                <a:t>SQL&gt; SELECT   	empno, INITCAP(ename), deptno</a:t>
              </a:r>
            </a:p>
            <a:p>
              <a:pPr defTabSz="873125">
                <a:tabLst>
                  <a:tab pos="1211263" algn="l"/>
                </a:tabLst>
              </a:pPr>
              <a:r>
                <a:rPr lang="tr-TR" sz="1100" b="1">
                  <a:solidFill>
                    <a:srgbClr val="000000"/>
                  </a:solidFill>
                  <a:effectLst/>
                  <a:latin typeface="Courier New" pitchFamily="49" charset="0"/>
                </a:rPr>
                <a:t>  2  FROM	emp</a:t>
              </a:r>
            </a:p>
            <a:p>
              <a:pPr defTabSz="873125">
                <a:tabLst>
                  <a:tab pos="1211263" algn="l"/>
                </a:tabLst>
              </a:pPr>
              <a:r>
                <a:rPr lang="tr-TR" sz="1100" b="1">
                  <a:solidFill>
                    <a:srgbClr val="000000"/>
                  </a:solidFill>
                  <a:effectLst/>
                  <a:latin typeface="Courier New" pitchFamily="49" charset="0"/>
                </a:rPr>
                <a:t>  3  WHERE    ename = UPPER(</a:t>
              </a:r>
              <a:r>
                <a:rPr lang="tr-TR" sz="1100" b="1">
                  <a:effectLst/>
                  <a:latin typeface="Courier New" pitchFamily="49" charset="0"/>
                </a:rPr>
                <a:t>'</a:t>
              </a:r>
              <a:r>
                <a:rPr lang="tr-TR" sz="1100" b="1">
                  <a:solidFill>
                    <a:srgbClr val="000000"/>
                  </a:solidFill>
                  <a:effectLst/>
                  <a:latin typeface="Courier New" pitchFamily="49" charset="0"/>
                </a:rPr>
                <a:t>blake</a:t>
              </a:r>
              <a:r>
                <a:rPr lang="tr-TR" sz="1100" b="1">
                  <a:effectLst/>
                  <a:latin typeface="Courier New" pitchFamily="49" charset="0"/>
                </a:rPr>
                <a:t>')</a:t>
              </a:r>
              <a:r>
                <a:rPr lang="tr-TR" sz="1100" b="1">
                  <a:solidFill>
                    <a:srgbClr val="000000"/>
                  </a:solidFill>
                  <a:effectLst/>
                  <a:latin typeface="Courier New" pitchFamily="49" charset="0"/>
                </a:rPr>
                <a:t>;</a:t>
              </a:r>
            </a:p>
          </p:txBody>
        </p:sp>
      </p:grpSp>
    </p:spTree>
    <p:extLst>
      <p:ext uri="{BB962C8B-B14F-4D97-AF65-F5344CB8AC3E}">
        <p14:creationId xmlns:p14="http://schemas.microsoft.com/office/powerpoint/2010/main" val="17687027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9AB69845-AD11-47C2-9323-82FEECB8EBE4}" type="slidenum">
              <a:rPr lang="tr-TR"/>
              <a:pPr/>
              <a:t>48</a:t>
            </a:fld>
            <a:endParaRPr lang="tr-TR"/>
          </a:p>
        </p:txBody>
      </p:sp>
      <p:sp>
        <p:nvSpPr>
          <p:cNvPr id="96258" name="Rectangle 2"/>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
        <p:nvSpPr>
          <p:cNvPr id="96259" name="Rectangle 3"/>
          <p:cNvSpPr>
            <a:spLocks noGrp="1" noChangeArrowheads="1"/>
          </p:cNvSpPr>
          <p:nvPr>
            <p:ph type="body" idx="1"/>
          </p:nvPr>
        </p:nvSpPr>
        <p:spPr>
          <a:xfrm>
            <a:off x="550335" y="3580211"/>
            <a:ext cx="8039100" cy="2817019"/>
          </a:xfrm>
          <a:noFill/>
          <a:ln/>
        </p:spPr>
        <p:txBody>
          <a:bodyPr lIns="89202" tIns="43008" rIns="89202" bIns="43008"/>
          <a:lstStyle/>
          <a:p>
            <a:r>
              <a:rPr lang="tr-TR" dirty="0"/>
              <a:t>Character Manipulation Functions (continued)</a:t>
            </a:r>
          </a:p>
          <a:p>
            <a:pPr lvl="1"/>
            <a:r>
              <a:rPr lang="tr-TR" dirty="0"/>
              <a:t>The slide example displays employee name and job joined together, length of the employee name, and the numeric position of the letter A in the employee name, for all employees who are in sales. </a:t>
            </a:r>
          </a:p>
          <a:p>
            <a:r>
              <a:rPr lang="tr-TR" dirty="0"/>
              <a:t>Example</a:t>
            </a:r>
          </a:p>
          <a:p>
            <a:pPr lvl="1"/>
            <a:r>
              <a:rPr lang="tr-TR" dirty="0"/>
              <a:t>Modify the SQL statement on the slide to display the data for those employees whose names end with an N.</a:t>
            </a:r>
          </a:p>
          <a:p>
            <a:endParaRPr lang="tr-TR" b="1" dirty="0"/>
          </a:p>
        </p:txBody>
      </p:sp>
      <p:sp>
        <p:nvSpPr>
          <p:cNvPr id="96260" name="Rectangle 4"/>
          <p:cNvSpPr>
            <a:spLocks noChangeArrowheads="1"/>
          </p:cNvSpPr>
          <p:nvPr/>
        </p:nvSpPr>
        <p:spPr bwMode="auto">
          <a:xfrm>
            <a:off x="808568" y="4502944"/>
            <a:ext cx="7577667" cy="604838"/>
          </a:xfrm>
          <a:prstGeom prst="rect">
            <a:avLst/>
          </a:prstGeom>
          <a:noFill/>
          <a:ln w="9525">
            <a:noFill/>
            <a:miter lim="800000"/>
            <a:headEnd/>
            <a:tailEnd/>
          </a:ln>
          <a:effectLst/>
        </p:spPr>
        <p:txBody>
          <a:bodyPr wrap="none" anchor="ctr"/>
          <a:lstStyle/>
          <a:p>
            <a:endParaRPr lang="tr-TR"/>
          </a:p>
        </p:txBody>
      </p:sp>
      <p:sp>
        <p:nvSpPr>
          <p:cNvPr id="96261" name="Rectangle 5"/>
          <p:cNvSpPr>
            <a:spLocks noChangeArrowheads="1"/>
          </p:cNvSpPr>
          <p:nvPr/>
        </p:nvSpPr>
        <p:spPr bwMode="auto">
          <a:xfrm>
            <a:off x="804333" y="5178028"/>
            <a:ext cx="7579784" cy="604838"/>
          </a:xfrm>
          <a:prstGeom prst="rect">
            <a:avLst/>
          </a:prstGeom>
          <a:noFill/>
          <a:ln w="9525">
            <a:noFill/>
            <a:miter lim="800000"/>
            <a:headEnd/>
            <a:tailEnd/>
          </a:ln>
          <a:effectLst/>
        </p:spPr>
        <p:txBody>
          <a:bodyPr wrap="none" anchor="ctr"/>
          <a:lstStyle/>
          <a:p>
            <a:endParaRPr lang="tr-TR"/>
          </a:p>
        </p:txBody>
      </p:sp>
      <p:sp>
        <p:nvSpPr>
          <p:cNvPr id="96262" name="Rectangle 6"/>
          <p:cNvSpPr>
            <a:spLocks noChangeArrowheads="1"/>
          </p:cNvSpPr>
          <p:nvPr/>
        </p:nvSpPr>
        <p:spPr bwMode="auto">
          <a:xfrm>
            <a:off x="681567" y="5183983"/>
            <a:ext cx="7528984" cy="760747"/>
          </a:xfrm>
          <a:prstGeom prst="rect">
            <a:avLst/>
          </a:prstGeom>
          <a:noFill/>
          <a:ln w="9525">
            <a:noFill/>
            <a:miter lim="800000"/>
            <a:headEnd/>
            <a:tailEnd/>
          </a:ln>
          <a:effectLst/>
        </p:spPr>
        <p:txBody>
          <a:bodyPr lIns="87609" tIns="41415" rIns="87609" bIns="41415">
            <a:spAutoFit/>
          </a:bodyPr>
          <a:lstStyle/>
          <a:p>
            <a:pPr defTabSz="790575">
              <a:tabLst>
                <a:tab pos="109538" algn="l"/>
              </a:tabLst>
            </a:pPr>
            <a:r>
              <a:rPr lang="tr-TR" sz="1100" dirty="0">
                <a:effectLst/>
                <a:latin typeface="Courier New" pitchFamily="49" charset="0"/>
              </a:rPr>
              <a:t>	ENAME    CONCAT(ENAME,JOB)   LENGTH(ENAME) INSTR(ENAME,'A')</a:t>
            </a:r>
          </a:p>
          <a:p>
            <a:pPr defTabSz="790575">
              <a:tabLst>
                <a:tab pos="109538" algn="l"/>
              </a:tabLst>
            </a:pPr>
            <a:r>
              <a:rPr lang="tr-TR" sz="1100" dirty="0">
                <a:effectLst/>
                <a:latin typeface="Courier New" pitchFamily="49" charset="0"/>
              </a:rPr>
              <a:t>	-------- ------------------- ------------- ----------------</a:t>
            </a:r>
          </a:p>
          <a:p>
            <a:pPr defTabSz="790575">
              <a:tabLst>
                <a:tab pos="109538" algn="l"/>
              </a:tabLst>
            </a:pPr>
            <a:r>
              <a:rPr lang="tr-TR" sz="1100" dirty="0">
                <a:effectLst/>
                <a:latin typeface="Courier New" pitchFamily="49" charset="0"/>
              </a:rPr>
              <a:t>	MARTIN   MARTINSALESMAN                  6                2</a:t>
            </a:r>
          </a:p>
          <a:p>
            <a:pPr defTabSz="790575">
              <a:tabLst>
                <a:tab pos="109538" algn="l"/>
              </a:tabLst>
            </a:pPr>
            <a:r>
              <a:rPr lang="tr-TR" sz="1100" dirty="0">
                <a:effectLst/>
                <a:latin typeface="Courier New" pitchFamily="49" charset="0"/>
              </a:rPr>
              <a:t>	ALLEN    ALLENSALESMAN                   5                1</a:t>
            </a:r>
          </a:p>
        </p:txBody>
      </p:sp>
      <p:sp>
        <p:nvSpPr>
          <p:cNvPr id="96263" name="Rectangle 7"/>
          <p:cNvSpPr>
            <a:spLocks noChangeArrowheads="1"/>
          </p:cNvSpPr>
          <p:nvPr/>
        </p:nvSpPr>
        <p:spPr bwMode="auto">
          <a:xfrm>
            <a:off x="825500" y="4512469"/>
            <a:ext cx="8051800" cy="763964"/>
          </a:xfrm>
          <a:prstGeom prst="rect">
            <a:avLst/>
          </a:prstGeom>
          <a:noFill/>
          <a:ln w="9525">
            <a:noFill/>
            <a:miter lim="800000"/>
            <a:headEnd/>
            <a:tailEnd/>
          </a:ln>
          <a:effectLst/>
        </p:spPr>
        <p:txBody>
          <a:bodyPr lIns="89202" tIns="43008" rIns="89202" bIns="43008">
            <a:spAutoFit/>
          </a:bodyPr>
          <a:lstStyle/>
          <a:p>
            <a:pPr defTabSz="790575">
              <a:tabLst>
                <a:tab pos="1152525" algn="l"/>
              </a:tabLst>
            </a:pPr>
            <a:r>
              <a:rPr lang="tr-TR" sz="1100" b="1">
                <a:solidFill>
                  <a:srgbClr val="000000"/>
                </a:solidFill>
                <a:effectLst/>
                <a:latin typeface="Courier New" pitchFamily="49" charset="0"/>
              </a:rPr>
              <a:t>SQL&gt; SELECT 	ename, CONCAT(ename, job), LENGTH(ename),	      </a:t>
            </a:r>
          </a:p>
          <a:p>
            <a:pPr defTabSz="790575">
              <a:tabLst>
                <a:tab pos="1152525" algn="l"/>
              </a:tabLst>
            </a:pPr>
            <a:r>
              <a:rPr lang="tr-TR" sz="1100" b="1">
                <a:solidFill>
                  <a:srgbClr val="000000"/>
                </a:solidFill>
                <a:effectLst/>
                <a:latin typeface="Courier New" pitchFamily="49" charset="0"/>
              </a:rPr>
              <a:t>  2           INSTR(ename, 'A')</a:t>
            </a:r>
          </a:p>
          <a:p>
            <a:pPr defTabSz="790575">
              <a:tabLst>
                <a:tab pos="1152525" algn="l"/>
              </a:tabLst>
            </a:pPr>
            <a:r>
              <a:rPr lang="tr-TR" sz="1100" b="1">
                <a:solidFill>
                  <a:srgbClr val="000000"/>
                </a:solidFill>
                <a:effectLst/>
                <a:latin typeface="Courier New" pitchFamily="49" charset="0"/>
              </a:rPr>
              <a:t>  3  FROM 	emp</a:t>
            </a:r>
          </a:p>
          <a:p>
            <a:pPr defTabSz="790575">
              <a:tabLst>
                <a:tab pos="1152525" algn="l"/>
              </a:tabLst>
            </a:pPr>
            <a:r>
              <a:rPr lang="tr-TR" sz="1100" b="1">
                <a:solidFill>
                  <a:srgbClr val="000000"/>
                </a:solidFill>
                <a:effectLst/>
                <a:latin typeface="Courier New" pitchFamily="49" charset="0"/>
              </a:rPr>
              <a:t>  4  WHERE 	SUBSTR(ename, -1, 1) = 'N';</a:t>
            </a:r>
          </a:p>
        </p:txBody>
      </p:sp>
    </p:spTree>
    <p:extLst>
      <p:ext uri="{BB962C8B-B14F-4D97-AF65-F5344CB8AC3E}">
        <p14:creationId xmlns:p14="http://schemas.microsoft.com/office/powerpoint/2010/main" val="23297394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60BB73-E80B-47C1-82A9-6B8C5B2B2844}" type="slidenum">
              <a:rPr lang="tr-TR"/>
              <a:pPr/>
              <a:t>49</a:t>
            </a:fld>
            <a:endParaRPr lang="tr-TR"/>
          </a:p>
        </p:txBody>
      </p:sp>
      <p:sp>
        <p:nvSpPr>
          <p:cNvPr id="98306" name="Rectangle 2"/>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
        <p:nvSpPr>
          <p:cNvPr id="98307" name="Rectangle 3"/>
          <p:cNvSpPr>
            <a:spLocks noGrp="1" noChangeArrowheads="1"/>
          </p:cNvSpPr>
          <p:nvPr>
            <p:ph type="body" idx="1"/>
          </p:nvPr>
        </p:nvSpPr>
        <p:spPr>
          <a:xfrm>
            <a:off x="550335" y="3580211"/>
            <a:ext cx="8039100" cy="2817019"/>
          </a:xfrm>
          <a:noFill/>
          <a:ln/>
        </p:spPr>
        <p:txBody>
          <a:bodyPr lIns="89202" tIns="43008" rIns="89202" bIns="43008"/>
          <a:lstStyle/>
          <a:p>
            <a:r>
              <a:rPr lang="tr-TR"/>
              <a:t>Arithmetic with Dates (continued)</a:t>
            </a:r>
          </a:p>
          <a:p>
            <a:pPr lvl="1"/>
            <a:r>
              <a:rPr lang="tr-TR"/>
              <a:t>The example on the slide displays the name and the number of weeks employed for all employees in department 10. It subtracts the current date (SYSDATE) from the date on which the employee was hired and divides the result by 7 to calculate the number of weeks that a worker has been employed.</a:t>
            </a:r>
          </a:p>
          <a:p>
            <a:pPr lvl="1"/>
            <a:r>
              <a:rPr lang="tr-TR" b="1"/>
              <a:t>Note:</a:t>
            </a:r>
            <a:r>
              <a:rPr lang="tr-TR"/>
              <a:t> SYSDATE is a SQL function that returns the current date and time. Your results may differ from the example.</a:t>
            </a:r>
          </a:p>
          <a:p>
            <a:pPr lvl="1"/>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pPr lvl="1"/>
            <a:endParaRPr lang="tr-TR"/>
          </a:p>
          <a:p>
            <a:r>
              <a:rPr lang="tr-TR">
                <a:solidFill>
                  <a:schemeClr val="accent2"/>
                </a:solidFill>
              </a:rPr>
              <a:t>Instructor Note</a:t>
            </a:r>
          </a:p>
          <a:p>
            <a:pPr lvl="1"/>
            <a:r>
              <a:rPr lang="tr-TR">
                <a:solidFill>
                  <a:schemeClr val="accent2"/>
                </a:solidFill>
              </a:rPr>
              <a:t>If an older date is subtracted from a more current date, the difference is a negative number.</a:t>
            </a:r>
            <a:endParaRPr lang="tr-TR"/>
          </a:p>
          <a:p>
            <a:endParaRPr lang="tr-TR" b="1"/>
          </a:p>
        </p:txBody>
      </p:sp>
    </p:spTree>
    <p:extLst>
      <p:ext uri="{BB962C8B-B14F-4D97-AF65-F5344CB8AC3E}">
        <p14:creationId xmlns:p14="http://schemas.microsoft.com/office/powerpoint/2010/main" val="20764514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xfrm>
            <a:off x="550335" y="3580211"/>
            <a:ext cx="8039100" cy="2817019"/>
          </a:xfrm>
          <a:noFill/>
          <a:ln/>
        </p:spPr>
        <p:txBody>
          <a:bodyPr lIns="89202" tIns="43008" rIns="89202" bIns="43008"/>
          <a:lstStyle/>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endParaRPr lang="tr-TR"/>
          </a:p>
          <a:p>
            <a:pPr>
              <a:tabLst>
                <a:tab pos="1068388" algn="l"/>
                <a:tab pos="2138363" algn="l"/>
              </a:tabLst>
            </a:pPr>
            <a:r>
              <a:rPr lang="tr-TR" sz="1300">
                <a:solidFill>
                  <a:schemeClr val="accent2"/>
                </a:solidFill>
              </a:rPr>
              <a:t>Schedule:	Timing	Topic</a:t>
            </a:r>
          </a:p>
          <a:p>
            <a:pPr lvl="1">
              <a:tabLst>
                <a:tab pos="1068388" algn="l"/>
                <a:tab pos="2138363" algn="l"/>
              </a:tabLst>
            </a:pPr>
            <a:r>
              <a:rPr lang="tr-TR">
                <a:solidFill>
                  <a:schemeClr val="accent2"/>
                </a:solidFill>
              </a:rPr>
              <a:t>	40 minutes	Lecture</a:t>
            </a:r>
          </a:p>
          <a:p>
            <a:pPr lvl="1">
              <a:tabLst>
                <a:tab pos="1068388" algn="l"/>
                <a:tab pos="2138363" algn="l"/>
              </a:tabLst>
            </a:pPr>
            <a:r>
              <a:rPr lang="tr-TR">
                <a:solidFill>
                  <a:schemeClr val="accent2"/>
                </a:solidFill>
              </a:rPr>
              <a:t>	50 minutes	Practice</a:t>
            </a:r>
          </a:p>
          <a:p>
            <a:pPr lvl="1">
              <a:tabLst>
                <a:tab pos="1068388" algn="l"/>
                <a:tab pos="2138363" algn="l"/>
              </a:tabLst>
            </a:pPr>
            <a:r>
              <a:rPr lang="tr-TR">
                <a:solidFill>
                  <a:schemeClr val="accent2"/>
                </a:solidFill>
              </a:rPr>
              <a:t>	90 minutes	Total</a:t>
            </a:r>
          </a:p>
        </p:txBody>
      </p:sp>
      <p:sp>
        <p:nvSpPr>
          <p:cNvPr id="100355" name="Rectangle 3"/>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Tree>
    <p:extLst>
      <p:ext uri="{BB962C8B-B14F-4D97-AF65-F5344CB8AC3E}">
        <p14:creationId xmlns:p14="http://schemas.microsoft.com/office/powerpoint/2010/main" val="31423294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7D42D09-F4F5-4A26-9772-8B8A56BDE02F}" type="slidenum">
              <a:rPr lang="tr-TR"/>
              <a:pPr/>
              <a:t>51</a:t>
            </a:fld>
            <a:endParaRPr lang="tr-TR"/>
          </a:p>
        </p:txBody>
      </p:sp>
      <p:sp>
        <p:nvSpPr>
          <p:cNvPr id="102402" name="Rectangle 2"/>
          <p:cNvSpPr>
            <a:spLocks noChangeArrowheads="1"/>
          </p:cNvSpPr>
          <p:nvPr/>
        </p:nvSpPr>
        <p:spPr bwMode="auto">
          <a:xfrm>
            <a:off x="5177369" y="2"/>
            <a:ext cx="3966633" cy="345281"/>
          </a:xfrm>
          <a:prstGeom prst="rect">
            <a:avLst/>
          </a:prstGeom>
          <a:noFill/>
          <a:ln w="9525">
            <a:noFill/>
            <a:miter lim="800000"/>
            <a:headEnd/>
            <a:tailEnd/>
          </a:ln>
          <a:effectLst/>
        </p:spPr>
        <p:txBody>
          <a:bodyPr wrap="none" anchor="ctr"/>
          <a:lstStyle/>
          <a:p>
            <a:endParaRPr lang="tr-TR"/>
          </a:p>
        </p:txBody>
      </p:sp>
      <p:sp>
        <p:nvSpPr>
          <p:cNvPr id="102403" name="Rectangle 3"/>
          <p:cNvSpPr>
            <a:spLocks noChangeArrowheads="1"/>
          </p:cNvSpPr>
          <p:nvPr/>
        </p:nvSpPr>
        <p:spPr bwMode="auto">
          <a:xfrm>
            <a:off x="-2117" y="2"/>
            <a:ext cx="3960284" cy="345281"/>
          </a:xfrm>
          <a:prstGeom prst="rect">
            <a:avLst/>
          </a:prstGeom>
          <a:noFill/>
          <a:ln w="9525">
            <a:noFill/>
            <a:miter lim="800000"/>
            <a:headEnd/>
            <a:tailEnd/>
          </a:ln>
          <a:effectLst/>
        </p:spPr>
        <p:txBody>
          <a:bodyPr wrap="none" anchor="ctr"/>
          <a:lstStyle/>
          <a:p>
            <a:endParaRPr lang="tr-TR"/>
          </a:p>
        </p:txBody>
      </p:sp>
      <p:sp>
        <p:nvSpPr>
          <p:cNvPr id="102404" name="Rectangle 4"/>
          <p:cNvSpPr>
            <a:spLocks noGrp="1" noChangeArrowheads="1"/>
          </p:cNvSpPr>
          <p:nvPr>
            <p:ph type="body" idx="1"/>
          </p:nvPr>
        </p:nvSpPr>
        <p:spPr>
          <a:xfrm>
            <a:off x="550335" y="3580211"/>
            <a:ext cx="8039100" cy="2817019"/>
          </a:xfrm>
          <a:noFill/>
          <a:ln/>
        </p:spPr>
        <p:txBody>
          <a:bodyPr lIns="89202" tIns="43008" rIns="89202" bIns="43008"/>
          <a:lstStyle/>
          <a:p>
            <a:r>
              <a:rPr lang="tr-TR" dirty="0"/>
              <a:t>Data from Multiple Tables</a:t>
            </a:r>
          </a:p>
          <a:p>
            <a:pPr lvl="1"/>
            <a:r>
              <a:rPr lang="tr-TR" b="1" dirty="0"/>
              <a:t>Sometimes you need to use data from more than one table. </a:t>
            </a:r>
            <a:r>
              <a:rPr lang="tr-TR" dirty="0"/>
              <a:t>In the slide example, the report displays data from two separate tables.</a:t>
            </a:r>
          </a:p>
          <a:p>
            <a:pPr lvl="2"/>
            <a:r>
              <a:rPr lang="tr-TR" dirty="0"/>
              <a:t>EMPNO exists in the EMP table.</a:t>
            </a:r>
          </a:p>
          <a:p>
            <a:pPr lvl="2"/>
            <a:r>
              <a:rPr lang="tr-TR" dirty="0"/>
              <a:t>DEPTNO exists in both the EMP and DEPT tables.</a:t>
            </a:r>
          </a:p>
          <a:p>
            <a:pPr lvl="2"/>
            <a:r>
              <a:rPr lang="tr-TR" dirty="0"/>
              <a:t>LOC exists in the DEPT table.</a:t>
            </a:r>
          </a:p>
          <a:p>
            <a:pPr lvl="1"/>
            <a:r>
              <a:rPr lang="tr-TR" dirty="0"/>
              <a:t>To produce the report, you need to link EMP and DEPT tables and access data from both of them.</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solidFill>
                  <a:schemeClr val="accent2"/>
                </a:solidFill>
              </a:rPr>
              <a:t>Instructor Note</a:t>
            </a:r>
            <a:endParaRPr lang="tr-TR" dirty="0"/>
          </a:p>
          <a:p>
            <a:pPr lvl="1"/>
            <a:r>
              <a:rPr lang="tr-TR" dirty="0">
                <a:solidFill>
                  <a:schemeClr val="accent2"/>
                </a:solidFill>
              </a:rPr>
              <a:t>In the slide, the DEPTNO column can come from either the EMP or the DEPT table.</a:t>
            </a:r>
            <a:r>
              <a:rPr lang="tr-TR" dirty="0"/>
              <a:t> </a:t>
            </a:r>
          </a:p>
        </p:txBody>
      </p:sp>
      <p:sp>
        <p:nvSpPr>
          <p:cNvPr id="102405" name="Rectangle 5"/>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Tree>
    <p:extLst>
      <p:ext uri="{BB962C8B-B14F-4D97-AF65-F5344CB8AC3E}">
        <p14:creationId xmlns:p14="http://schemas.microsoft.com/office/powerpoint/2010/main" val="35596780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72FA170-52A9-406A-B1D5-3EBA5D5AB37F}" type="slidenum">
              <a:rPr lang="tr-TR"/>
              <a:pPr/>
              <a:t>52</a:t>
            </a:fld>
            <a:endParaRPr lang="tr-TR"/>
          </a:p>
        </p:txBody>
      </p:sp>
      <p:sp>
        <p:nvSpPr>
          <p:cNvPr id="104450" name="Rectangle 2"/>
          <p:cNvSpPr>
            <a:spLocks noChangeArrowheads="1"/>
          </p:cNvSpPr>
          <p:nvPr/>
        </p:nvSpPr>
        <p:spPr bwMode="auto">
          <a:xfrm>
            <a:off x="5175252" y="1"/>
            <a:ext cx="3968749" cy="346472"/>
          </a:xfrm>
          <a:prstGeom prst="rect">
            <a:avLst/>
          </a:prstGeom>
          <a:noFill/>
          <a:ln w="9525">
            <a:noFill/>
            <a:miter lim="800000"/>
            <a:headEnd/>
            <a:tailEnd/>
          </a:ln>
          <a:effectLst/>
        </p:spPr>
        <p:txBody>
          <a:bodyPr wrap="none" anchor="ctr"/>
          <a:lstStyle/>
          <a:p>
            <a:endParaRPr lang="tr-TR"/>
          </a:p>
        </p:txBody>
      </p:sp>
      <p:sp>
        <p:nvSpPr>
          <p:cNvPr id="104451" name="Rectangle 3"/>
          <p:cNvSpPr>
            <a:spLocks noChangeArrowheads="1"/>
          </p:cNvSpPr>
          <p:nvPr/>
        </p:nvSpPr>
        <p:spPr bwMode="auto">
          <a:xfrm>
            <a:off x="-2117" y="1"/>
            <a:ext cx="3964517" cy="346472"/>
          </a:xfrm>
          <a:prstGeom prst="rect">
            <a:avLst/>
          </a:prstGeom>
          <a:noFill/>
          <a:ln w="9525">
            <a:noFill/>
            <a:miter lim="800000"/>
            <a:headEnd/>
            <a:tailEnd/>
          </a:ln>
          <a:effectLst/>
        </p:spPr>
        <p:txBody>
          <a:bodyPr wrap="none" anchor="ctr"/>
          <a:lstStyle/>
          <a:p>
            <a:endParaRPr lang="tr-TR"/>
          </a:p>
        </p:txBody>
      </p:sp>
      <p:sp>
        <p:nvSpPr>
          <p:cNvPr id="104452" name="Rectangle 4"/>
          <p:cNvSpPr>
            <a:spLocks noGrp="1" noChangeArrowheads="1"/>
          </p:cNvSpPr>
          <p:nvPr>
            <p:ph type="body" idx="1"/>
          </p:nvPr>
        </p:nvSpPr>
        <p:spPr>
          <a:xfrm>
            <a:off x="550335" y="3533776"/>
            <a:ext cx="8039100" cy="2893219"/>
          </a:xfrm>
          <a:noFill/>
          <a:ln/>
        </p:spPr>
        <p:txBody>
          <a:bodyPr lIns="89202" tIns="43008" rIns="89202" bIns="43008"/>
          <a:lstStyle/>
          <a:p>
            <a:r>
              <a:rPr lang="tr-TR" dirty="0"/>
              <a:t>Defining Joins</a:t>
            </a:r>
          </a:p>
          <a:p>
            <a:pPr lvl="1"/>
            <a:r>
              <a:rPr lang="tr-TR" b="1" dirty="0">
                <a:latin typeface="Times" charset="0"/>
              </a:rPr>
              <a:t>When data from more than one table in the database is required</a:t>
            </a:r>
            <a:r>
              <a:rPr lang="tr-TR" dirty="0">
                <a:latin typeface="Times" charset="0"/>
              </a:rPr>
              <a:t>, a </a:t>
            </a:r>
            <a:r>
              <a:rPr lang="tr-TR" i="1" dirty="0">
                <a:latin typeface="Times" charset="0"/>
              </a:rPr>
              <a:t>join</a:t>
            </a:r>
            <a:r>
              <a:rPr lang="tr-TR" dirty="0">
                <a:latin typeface="Times" charset="0"/>
              </a:rPr>
              <a:t> condition is used. Rows in one table can be joined to rows in another table according to common values existing in corresponding columns, that is, usually primary and foreign key columns. </a:t>
            </a:r>
          </a:p>
          <a:p>
            <a:pPr lvl="1"/>
            <a:r>
              <a:rPr lang="tr-TR" dirty="0">
                <a:latin typeface="Times" charset="0"/>
              </a:rPr>
              <a:t>To display data from two or more related tables, write a simple </a:t>
            </a:r>
            <a:r>
              <a:rPr lang="tr-TR" dirty="0">
                <a:solidFill>
                  <a:srgbClr val="FC0128"/>
                </a:solidFill>
                <a:latin typeface="Times" charset="0"/>
              </a:rPr>
              <a:t>join </a:t>
            </a:r>
            <a:r>
              <a:rPr lang="tr-TR" dirty="0">
                <a:latin typeface="Times" charset="0"/>
              </a:rPr>
              <a:t>condition in the WHERE clause. In the syntax:</a:t>
            </a:r>
          </a:p>
          <a:p>
            <a:pPr lvl="1"/>
            <a:r>
              <a:rPr lang="tr-TR" dirty="0">
                <a:latin typeface="Times" charset="0"/>
              </a:rPr>
              <a:t>	</a:t>
            </a:r>
            <a:r>
              <a:rPr lang="tr-TR" i="1" dirty="0">
                <a:latin typeface="Times" charset="0"/>
              </a:rPr>
              <a:t>table1.column		</a:t>
            </a:r>
            <a:r>
              <a:rPr lang="tr-TR" dirty="0">
                <a:latin typeface="Times" charset="0"/>
              </a:rPr>
              <a:t>denotes the table and column from which data is retrieved</a:t>
            </a:r>
          </a:p>
          <a:p>
            <a:pPr lvl="1"/>
            <a:r>
              <a:rPr lang="tr-TR" dirty="0">
                <a:latin typeface="Times" charset="0"/>
              </a:rPr>
              <a:t>	</a:t>
            </a:r>
            <a:r>
              <a:rPr lang="tr-TR" i="1" dirty="0">
                <a:latin typeface="Times" charset="0"/>
              </a:rPr>
              <a:t>table1.column1</a:t>
            </a:r>
            <a:r>
              <a:rPr lang="tr-TR" dirty="0">
                <a:latin typeface="Times" charset="0"/>
              </a:rPr>
              <a:t> =		is the condition that joins (or relates) the tables together</a:t>
            </a:r>
            <a:br>
              <a:rPr lang="tr-TR" dirty="0">
                <a:latin typeface="Times" charset="0"/>
              </a:rPr>
            </a:br>
            <a:r>
              <a:rPr lang="tr-TR" dirty="0">
                <a:latin typeface="Times" charset="0"/>
              </a:rPr>
              <a:t>	</a:t>
            </a:r>
            <a:r>
              <a:rPr lang="tr-TR" i="1" dirty="0">
                <a:latin typeface="Times" charset="0"/>
              </a:rPr>
              <a:t>table2.column2</a:t>
            </a:r>
            <a:r>
              <a:rPr lang="tr-TR" dirty="0">
                <a:latin typeface="Times" charset="0"/>
              </a:rPr>
              <a:t> </a:t>
            </a:r>
            <a:r>
              <a:rPr lang="tr-TR" i="1" dirty="0">
                <a:latin typeface="Times" charset="0"/>
              </a:rPr>
              <a:t>	</a:t>
            </a:r>
          </a:p>
          <a:p>
            <a:r>
              <a:rPr lang="tr-TR" dirty="0"/>
              <a:t>Guidelines</a:t>
            </a:r>
          </a:p>
          <a:p>
            <a:pPr marL="433388" lvl="2" indent="481013"/>
            <a:r>
              <a:rPr lang="tr-TR" dirty="0"/>
              <a:t>When writing a SELECT statement that joins tables, precede the column name with the table name for clarity and to enhance database access.</a:t>
            </a:r>
          </a:p>
          <a:p>
            <a:pPr marL="433388" lvl="2" indent="481013"/>
            <a:r>
              <a:rPr lang="tr-TR" dirty="0"/>
              <a:t>If the same column name appears in more than one table, the column name must be prefixed with the table name.</a:t>
            </a:r>
          </a:p>
          <a:p>
            <a:pPr marL="433388" lvl="2" indent="481013"/>
            <a:r>
              <a:rPr lang="tr-TR" dirty="0"/>
              <a:t>To join </a:t>
            </a:r>
            <a:r>
              <a:rPr lang="tr-TR" i="1" dirty="0"/>
              <a:t>n</a:t>
            </a:r>
            <a:r>
              <a:rPr lang="tr-TR" dirty="0"/>
              <a:t> tables together, you need a minimum of (</a:t>
            </a:r>
            <a:r>
              <a:rPr lang="tr-TR" i="1" dirty="0"/>
              <a:t>n-1</a:t>
            </a:r>
            <a:r>
              <a:rPr lang="tr-TR" dirty="0"/>
              <a:t>) join conditions. Therefore, to join four tables, a minimum of three joins are required. This rule may not apply if your table has a concatenated primary key, in which case more than one column is required to uniquely identify each row.</a:t>
            </a:r>
          </a:p>
          <a:p>
            <a:pPr lvl="1"/>
            <a:r>
              <a:rPr lang="tr-TR" dirty="0"/>
              <a:t>For more information, see </a:t>
            </a:r>
            <a:r>
              <a:rPr lang="tr-TR" i="1" dirty="0"/>
              <a:t>Oracle Server SQL Reference Manual, </a:t>
            </a:r>
            <a:r>
              <a:rPr lang="tr-TR" dirty="0"/>
              <a:t>Release 8</a:t>
            </a:r>
            <a:r>
              <a:rPr lang="tr-TR" i="1" dirty="0"/>
              <a:t>, </a:t>
            </a:r>
            <a:r>
              <a:rPr lang="tr-TR" dirty="0"/>
              <a:t>“SELECT.”</a:t>
            </a:r>
          </a:p>
        </p:txBody>
      </p:sp>
      <p:sp>
        <p:nvSpPr>
          <p:cNvPr id="104453" name="Rectangle 5"/>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Tree>
    <p:extLst>
      <p:ext uri="{BB962C8B-B14F-4D97-AF65-F5344CB8AC3E}">
        <p14:creationId xmlns:p14="http://schemas.microsoft.com/office/powerpoint/2010/main" val="34292558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CB97BC8-71F9-404D-9525-FDAABC3C311E}" type="slidenum">
              <a:rPr lang="tr-TR"/>
              <a:pPr/>
              <a:t>53</a:t>
            </a:fld>
            <a:endParaRPr lang="tr-TR"/>
          </a:p>
        </p:txBody>
      </p:sp>
      <p:sp>
        <p:nvSpPr>
          <p:cNvPr id="108546" name="Rectangle 2"/>
          <p:cNvSpPr>
            <a:spLocks noGrp="1" noChangeArrowheads="1"/>
          </p:cNvSpPr>
          <p:nvPr>
            <p:ph type="body" idx="1"/>
          </p:nvPr>
        </p:nvSpPr>
        <p:spPr>
          <a:xfrm>
            <a:off x="550335" y="3580211"/>
            <a:ext cx="8039100" cy="2817019"/>
          </a:xfrm>
          <a:noFill/>
          <a:ln/>
        </p:spPr>
        <p:txBody>
          <a:bodyPr lIns="89202" tIns="43008" rIns="89202" bIns="43008"/>
          <a:lstStyle/>
          <a:p>
            <a:r>
              <a:rPr lang="tr-TR" dirty="0"/>
              <a:t>Equijoins</a:t>
            </a:r>
          </a:p>
          <a:p>
            <a:pPr lvl="1"/>
            <a:r>
              <a:rPr lang="tr-TR" dirty="0"/>
              <a:t>To determine the name of an employee’s department, you compare the value in the DEPTNO column in the EMP table with the DEPTNO values in the DEPT table. The </a:t>
            </a:r>
            <a:r>
              <a:rPr lang="tr-TR" b="1" dirty="0"/>
              <a:t>relationship between the EMP and DEPT tables is an </a:t>
            </a:r>
            <a:r>
              <a:rPr lang="tr-TR" b="1" i="1" dirty="0"/>
              <a:t>equijoin</a:t>
            </a:r>
            <a:r>
              <a:rPr lang="tr-TR" b="1" dirty="0"/>
              <a:t>—that is, values in the DEPTNO column on both tables must be equal</a:t>
            </a:r>
            <a:r>
              <a:rPr lang="tr-TR" dirty="0"/>
              <a:t>. Frequently, this type of join involves primary and foreign key complements.</a:t>
            </a:r>
          </a:p>
          <a:p>
            <a:pPr lvl="1"/>
            <a:r>
              <a:rPr lang="tr-TR" b="1" dirty="0"/>
              <a:t>Note:</a:t>
            </a:r>
            <a:r>
              <a:rPr lang="tr-TR" dirty="0"/>
              <a:t> </a:t>
            </a:r>
            <a:r>
              <a:rPr lang="tr-TR" dirty="0">
                <a:solidFill>
                  <a:srgbClr val="FC0128"/>
                </a:solidFill>
              </a:rPr>
              <a:t>Equijoins </a:t>
            </a:r>
            <a:r>
              <a:rPr lang="tr-TR" dirty="0"/>
              <a:t>are also called </a:t>
            </a:r>
            <a:r>
              <a:rPr lang="tr-TR" i="1" dirty="0"/>
              <a:t>simple joins</a:t>
            </a:r>
            <a:r>
              <a:rPr lang="tr-TR" dirty="0"/>
              <a:t> or </a:t>
            </a:r>
            <a:r>
              <a:rPr lang="tr-TR" i="1" dirty="0"/>
              <a:t>inner joins</a:t>
            </a:r>
            <a:r>
              <a:rPr lang="tr-TR" dirty="0"/>
              <a:t>.</a:t>
            </a:r>
          </a:p>
          <a:p>
            <a:pPr lvl="1"/>
            <a:r>
              <a:rPr lang="tr-TR" b="1" dirty="0"/>
              <a:t>Şayet iki tabloda da bulunan ve tercihen bir tabloda birincil anahtar (primary key) olup diğer tabloda yabancı anahtar (foreign key) olan bir kolonun eşitliği birleşme sırasında koşul olarak veriliyorsa bu tip birleşmelere de eşit birleşme (equijoin ) </a:t>
            </a:r>
          </a:p>
          <a:p>
            <a:endParaRPr lang="tr-TR" dirty="0"/>
          </a:p>
          <a:p>
            <a:endParaRPr lang="tr-TR" dirty="0"/>
          </a:p>
          <a:p>
            <a:r>
              <a:rPr lang="tr-TR" dirty="0">
                <a:solidFill>
                  <a:schemeClr val="accent2"/>
                </a:solidFill>
              </a:rPr>
              <a:t>Instructor Note</a:t>
            </a:r>
          </a:p>
          <a:p>
            <a:pPr lvl="1"/>
            <a:r>
              <a:rPr lang="tr-TR" dirty="0">
                <a:solidFill>
                  <a:schemeClr val="accent2"/>
                </a:solidFill>
              </a:rPr>
              <a:t>Explain the use of decision matrix for simplifying writing joins. For example, if you want to display the name and department number of all the employees who are in the same department as Smith, you can start by making the following decision tree:</a:t>
            </a:r>
          </a:p>
          <a:p>
            <a:pPr lvl="1"/>
            <a:endParaRPr lang="tr-TR" dirty="0">
              <a:solidFill>
                <a:schemeClr val="accent2"/>
              </a:solidFill>
            </a:endParaRPr>
          </a:p>
          <a:p>
            <a:pPr lvl="1"/>
            <a:endParaRPr lang="tr-TR" dirty="0">
              <a:solidFill>
                <a:schemeClr val="accent2"/>
              </a:solidFill>
            </a:endParaRPr>
          </a:p>
          <a:p>
            <a:pPr lvl="1"/>
            <a:endParaRPr lang="tr-TR" dirty="0">
              <a:solidFill>
                <a:schemeClr val="accent2"/>
              </a:solidFill>
            </a:endParaRPr>
          </a:p>
          <a:p>
            <a:pPr lvl="1"/>
            <a:endParaRPr lang="tr-TR" sz="500" dirty="0">
              <a:solidFill>
                <a:schemeClr val="accent2"/>
              </a:solidFill>
            </a:endParaRPr>
          </a:p>
          <a:p>
            <a:pPr lvl="1"/>
            <a:r>
              <a:rPr lang="tr-TR" dirty="0">
                <a:solidFill>
                  <a:schemeClr val="accent2"/>
                </a:solidFill>
              </a:rPr>
              <a:t>Now the SQL statement can be easily formulated by looking at the decision matrix. The first column gives the column list in the SELECT statement, the second column gives the tables for the FROM clause, and the third column gives the condition for the WHERE clause.</a:t>
            </a:r>
          </a:p>
        </p:txBody>
      </p:sp>
      <p:sp>
        <p:nvSpPr>
          <p:cNvPr id="108547" name="Rectangle 3"/>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graphicFrame>
        <p:nvGraphicFramePr>
          <p:cNvPr id="379904" name="Object 1024"/>
          <p:cNvGraphicFramePr>
            <a:graphicFrameLocks/>
          </p:cNvGraphicFramePr>
          <p:nvPr/>
        </p:nvGraphicFramePr>
        <p:xfrm>
          <a:off x="810686" y="5397105"/>
          <a:ext cx="7023100" cy="597694"/>
        </p:xfrm>
        <a:graphic>
          <a:graphicData uri="http://schemas.openxmlformats.org/presentationml/2006/ole">
            <mc:AlternateContent xmlns:mc="http://schemas.openxmlformats.org/markup-compatibility/2006">
              <mc:Choice xmlns:v="urn:schemas-microsoft-com:vml" Requires="v">
                <p:oleObj spid="_x0000_s379981" name="Document" r:id="rId4" imgW="5843520" imgH="884160" progId="Word.Document.8">
                  <p:embed/>
                </p:oleObj>
              </mc:Choice>
              <mc:Fallback>
                <p:oleObj name="Document" r:id="rId4" imgW="5843520" imgH="884160" progId="Word.Document.8">
                  <p:embed/>
                  <p:pic>
                    <p:nvPicPr>
                      <p:cNvPr id="0" name="Picture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686" y="5397105"/>
                        <a:ext cx="7023100" cy="59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17420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E811773-D79C-4FAE-B276-1A57F3A42E5D}" type="slidenum">
              <a:rPr lang="tr-TR"/>
              <a:pPr/>
              <a:t>5</a:t>
            </a:fld>
            <a:endParaRPr lang="tr-TR"/>
          </a:p>
        </p:txBody>
      </p:sp>
      <p:sp>
        <p:nvSpPr>
          <p:cNvPr id="12290" name="Rectangle 2"/>
          <p:cNvSpPr>
            <a:spLocks noChangeArrowheads="1"/>
          </p:cNvSpPr>
          <p:nvPr/>
        </p:nvSpPr>
        <p:spPr bwMode="auto">
          <a:xfrm>
            <a:off x="5177369" y="1"/>
            <a:ext cx="3968751" cy="346472"/>
          </a:xfrm>
          <a:prstGeom prst="rect">
            <a:avLst/>
          </a:prstGeom>
          <a:noFill/>
          <a:ln w="9525">
            <a:noFill/>
            <a:miter lim="800000"/>
            <a:headEnd/>
            <a:tailEnd/>
          </a:ln>
          <a:effectLst/>
        </p:spPr>
        <p:txBody>
          <a:bodyPr wrap="none" anchor="ctr"/>
          <a:lstStyle/>
          <a:p>
            <a:endParaRPr lang="tr-TR"/>
          </a:p>
        </p:txBody>
      </p:sp>
      <p:sp>
        <p:nvSpPr>
          <p:cNvPr id="12291" name="Rectangle 3"/>
          <p:cNvSpPr>
            <a:spLocks noChangeArrowheads="1"/>
          </p:cNvSpPr>
          <p:nvPr/>
        </p:nvSpPr>
        <p:spPr bwMode="auto">
          <a:xfrm>
            <a:off x="-4233" y="1"/>
            <a:ext cx="3964517" cy="346472"/>
          </a:xfrm>
          <a:prstGeom prst="rect">
            <a:avLst/>
          </a:prstGeom>
          <a:noFill/>
          <a:ln w="9525">
            <a:noFill/>
            <a:miter lim="800000"/>
            <a:headEnd/>
            <a:tailEnd/>
          </a:ln>
          <a:effectLst/>
        </p:spPr>
        <p:txBody>
          <a:bodyPr wrap="none" anchor="ctr"/>
          <a:lstStyle/>
          <a:p>
            <a:endParaRPr lang="tr-TR"/>
          </a:p>
        </p:txBody>
      </p:sp>
      <p:sp>
        <p:nvSpPr>
          <p:cNvPr id="12292" name="Rectangle 4"/>
          <p:cNvSpPr>
            <a:spLocks noGrp="1" noChangeArrowheads="1"/>
          </p:cNvSpPr>
          <p:nvPr>
            <p:ph type="body" idx="1"/>
          </p:nvPr>
        </p:nvSpPr>
        <p:spPr>
          <a:xfrm>
            <a:off x="550335" y="3580211"/>
            <a:ext cx="8039100" cy="2817019"/>
          </a:xfrm>
          <a:noFill/>
          <a:ln/>
        </p:spPr>
        <p:txBody>
          <a:bodyPr lIns="90796" tIns="44601" rIns="90796" bIns="44601"/>
          <a:lstStyle/>
          <a:p>
            <a:r>
              <a:rPr lang="tr-TR" dirty="0"/>
              <a:t>Basic SELECT Statement</a:t>
            </a:r>
          </a:p>
          <a:p>
            <a:pPr lvl="1"/>
            <a:r>
              <a:rPr lang="tr-TR" dirty="0"/>
              <a:t>In its simplest form, a </a:t>
            </a:r>
            <a:r>
              <a:rPr lang="tr-TR" dirty="0">
                <a:solidFill>
                  <a:srgbClr val="FC0128"/>
                </a:solidFill>
              </a:rPr>
              <a:t>SELECT </a:t>
            </a:r>
            <a:r>
              <a:rPr lang="tr-TR" dirty="0"/>
              <a:t>statement must include the following:</a:t>
            </a:r>
          </a:p>
          <a:p>
            <a:pPr marL="446088" lvl="2" indent="468313"/>
            <a:r>
              <a:rPr lang="tr-TR" dirty="0"/>
              <a:t>A SELECT clause, which specifies the columns to be displayed</a:t>
            </a:r>
          </a:p>
          <a:p>
            <a:pPr marL="446088" lvl="2" indent="468313"/>
            <a:r>
              <a:rPr lang="tr-TR" dirty="0"/>
              <a:t>A FROM clause, which specifies the table containing the columns listed in the SELECT clause</a:t>
            </a:r>
            <a:endParaRPr lang="tr-TR" b="1" dirty="0"/>
          </a:p>
          <a:p>
            <a:pPr lvl="1"/>
            <a:r>
              <a:rPr lang="tr-TR" dirty="0"/>
              <a:t>In the syntax:</a:t>
            </a:r>
          </a:p>
          <a:p>
            <a:pPr lvl="1"/>
            <a:r>
              <a:rPr lang="tr-TR" dirty="0">
                <a:solidFill>
                  <a:srgbClr val="000000"/>
                </a:solidFill>
              </a:rPr>
              <a:t>	SELECT		is a list of one or more columns.</a:t>
            </a:r>
            <a:endParaRPr lang="tr-TR" i="1" dirty="0">
              <a:solidFill>
                <a:srgbClr val="000000"/>
              </a:solidFill>
            </a:endParaRPr>
          </a:p>
          <a:p>
            <a:pPr marL="446088" lvl="2" indent="468313"/>
            <a:r>
              <a:rPr lang="tr-TR" dirty="0">
                <a:solidFill>
                  <a:srgbClr val="000000"/>
                </a:solidFill>
              </a:rPr>
              <a:t>	DISTINCT		suppresses duplicates.</a:t>
            </a:r>
          </a:p>
          <a:p>
            <a:pPr marL="446088" lvl="2" indent="468313"/>
            <a:r>
              <a:rPr lang="tr-TR" i="1" dirty="0">
                <a:solidFill>
                  <a:srgbClr val="000000"/>
                </a:solidFill>
              </a:rPr>
              <a:t>	*  			</a:t>
            </a:r>
            <a:r>
              <a:rPr lang="tr-TR" dirty="0">
                <a:solidFill>
                  <a:srgbClr val="000000"/>
                </a:solidFill>
              </a:rPr>
              <a:t>selects all columns.</a:t>
            </a:r>
          </a:p>
          <a:p>
            <a:pPr marL="446088" lvl="2" indent="468313"/>
            <a:r>
              <a:rPr lang="tr-TR" i="1" dirty="0">
                <a:solidFill>
                  <a:srgbClr val="000000"/>
                </a:solidFill>
              </a:rPr>
              <a:t>	column</a:t>
            </a:r>
            <a:r>
              <a:rPr lang="tr-TR" dirty="0">
                <a:solidFill>
                  <a:srgbClr val="000000"/>
                </a:solidFill>
              </a:rPr>
              <a:t>		selects the named column.</a:t>
            </a:r>
          </a:p>
          <a:p>
            <a:pPr marL="446088" lvl="2" indent="468313"/>
            <a:r>
              <a:rPr lang="tr-TR" i="1" dirty="0">
                <a:solidFill>
                  <a:srgbClr val="000000"/>
                </a:solidFill>
              </a:rPr>
              <a:t>	alias			</a:t>
            </a:r>
            <a:r>
              <a:rPr lang="tr-TR" dirty="0">
                <a:solidFill>
                  <a:srgbClr val="000000"/>
                </a:solidFill>
              </a:rPr>
              <a:t>gives selected columns different headings.</a:t>
            </a:r>
          </a:p>
          <a:p>
            <a:pPr marL="446088" lvl="2" indent="468313"/>
            <a:r>
              <a:rPr lang="tr-TR" dirty="0">
                <a:solidFill>
                  <a:srgbClr val="000000"/>
                </a:solidFill>
              </a:rPr>
              <a:t>	FROM</a:t>
            </a:r>
            <a:r>
              <a:rPr lang="tr-TR" i="1" dirty="0">
                <a:solidFill>
                  <a:srgbClr val="000000"/>
                </a:solidFill>
              </a:rPr>
              <a:t> table 	</a:t>
            </a:r>
            <a:r>
              <a:rPr lang="tr-TR" dirty="0">
                <a:solidFill>
                  <a:srgbClr val="000000"/>
                </a:solidFill>
              </a:rPr>
              <a:t>specifies the table containing the columns.</a:t>
            </a:r>
          </a:p>
          <a:p>
            <a:pPr lvl="1"/>
            <a:r>
              <a:rPr lang="tr-TR" b="1" dirty="0"/>
              <a:t>Note: </a:t>
            </a:r>
            <a:r>
              <a:rPr lang="tr-TR" dirty="0"/>
              <a:t>Throughout this course, the words keyword, clause, and statement are used.</a:t>
            </a:r>
          </a:p>
          <a:p>
            <a:pPr marL="446088" lvl="2" indent="468313"/>
            <a:r>
              <a:rPr lang="tr-TR" dirty="0"/>
              <a:t>A </a:t>
            </a:r>
            <a:r>
              <a:rPr lang="tr-TR" i="1" dirty="0"/>
              <a:t>keyword</a:t>
            </a:r>
            <a:r>
              <a:rPr lang="tr-TR" dirty="0"/>
              <a:t> refers to an individual SQL element.</a:t>
            </a:r>
            <a:br>
              <a:rPr lang="tr-TR" dirty="0"/>
            </a:br>
            <a:r>
              <a:rPr lang="tr-TR" dirty="0"/>
              <a:t>For example, SELECT and FROM are keywords.</a:t>
            </a:r>
          </a:p>
          <a:p>
            <a:pPr marL="446088" lvl="2" indent="468313"/>
            <a:r>
              <a:rPr lang="tr-TR" dirty="0"/>
              <a:t>A </a:t>
            </a:r>
            <a:r>
              <a:rPr lang="tr-TR" i="1" dirty="0"/>
              <a:t>clause</a:t>
            </a:r>
            <a:r>
              <a:rPr lang="tr-TR" dirty="0"/>
              <a:t> is a part of a SQL statement.</a:t>
            </a:r>
            <a:br>
              <a:rPr lang="tr-TR" dirty="0"/>
            </a:br>
            <a:r>
              <a:rPr lang="tr-TR" dirty="0"/>
              <a:t>For example, SELECT empno, ename, ... is a clause.</a:t>
            </a:r>
          </a:p>
          <a:p>
            <a:pPr marL="446088" lvl="2" indent="468313"/>
            <a:r>
              <a:rPr lang="tr-TR" dirty="0"/>
              <a:t>A </a:t>
            </a:r>
            <a:r>
              <a:rPr lang="tr-TR" i="1" dirty="0"/>
              <a:t>statement</a:t>
            </a:r>
            <a:r>
              <a:rPr lang="tr-TR" b="1" i="1" dirty="0"/>
              <a:t> </a:t>
            </a:r>
            <a:r>
              <a:rPr lang="tr-TR" dirty="0"/>
              <a:t>is a combination of two or more clauses.</a:t>
            </a:r>
            <a:br>
              <a:rPr lang="tr-TR" dirty="0"/>
            </a:br>
            <a:r>
              <a:rPr lang="tr-TR" dirty="0"/>
              <a:t>For example, SELECT * FROM emp is a SQL statement.</a:t>
            </a:r>
          </a:p>
        </p:txBody>
      </p:sp>
      <p:sp>
        <p:nvSpPr>
          <p:cNvPr id="12293" name="Rectangle 5"/>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Tree>
    <p:extLst>
      <p:ext uri="{BB962C8B-B14F-4D97-AF65-F5344CB8AC3E}">
        <p14:creationId xmlns:p14="http://schemas.microsoft.com/office/powerpoint/2010/main" val="7786190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DBFB1688-5796-4B28-B779-E1CB72EE8C11}" type="slidenum">
              <a:rPr lang="tr-TR"/>
              <a:pPr/>
              <a:t>54</a:t>
            </a:fld>
            <a:endParaRPr lang="tr-TR"/>
          </a:p>
        </p:txBody>
      </p:sp>
      <p:sp>
        <p:nvSpPr>
          <p:cNvPr id="110594" name="Rectangle 2"/>
          <p:cNvSpPr>
            <a:spLocks noChangeArrowheads="1"/>
          </p:cNvSpPr>
          <p:nvPr/>
        </p:nvSpPr>
        <p:spPr bwMode="auto">
          <a:xfrm>
            <a:off x="5177369" y="2"/>
            <a:ext cx="3966633" cy="345281"/>
          </a:xfrm>
          <a:prstGeom prst="rect">
            <a:avLst/>
          </a:prstGeom>
          <a:noFill/>
          <a:ln w="9525">
            <a:noFill/>
            <a:miter lim="800000"/>
            <a:headEnd/>
            <a:tailEnd/>
          </a:ln>
          <a:effectLst/>
        </p:spPr>
        <p:txBody>
          <a:bodyPr wrap="none" anchor="ctr"/>
          <a:lstStyle/>
          <a:p>
            <a:endParaRPr lang="tr-TR"/>
          </a:p>
        </p:txBody>
      </p:sp>
      <p:sp>
        <p:nvSpPr>
          <p:cNvPr id="110595" name="Rectangle 3"/>
          <p:cNvSpPr>
            <a:spLocks noChangeArrowheads="1"/>
          </p:cNvSpPr>
          <p:nvPr/>
        </p:nvSpPr>
        <p:spPr bwMode="auto">
          <a:xfrm>
            <a:off x="-2117" y="2"/>
            <a:ext cx="3960284" cy="345281"/>
          </a:xfrm>
          <a:prstGeom prst="rect">
            <a:avLst/>
          </a:prstGeom>
          <a:noFill/>
          <a:ln w="9525">
            <a:noFill/>
            <a:miter lim="800000"/>
            <a:headEnd/>
            <a:tailEnd/>
          </a:ln>
          <a:effectLst/>
        </p:spPr>
        <p:txBody>
          <a:bodyPr wrap="none" anchor="ctr"/>
          <a:lstStyle/>
          <a:p>
            <a:endParaRPr lang="tr-TR"/>
          </a:p>
        </p:txBody>
      </p:sp>
      <p:sp>
        <p:nvSpPr>
          <p:cNvPr id="110596" name="Rectangle 4"/>
          <p:cNvSpPr>
            <a:spLocks noGrp="1" noChangeArrowheads="1"/>
          </p:cNvSpPr>
          <p:nvPr>
            <p:ph type="body" idx="1"/>
          </p:nvPr>
        </p:nvSpPr>
        <p:spPr>
          <a:xfrm>
            <a:off x="605367" y="3577829"/>
            <a:ext cx="7124700" cy="2851547"/>
          </a:xfrm>
          <a:noFill/>
          <a:ln/>
        </p:spPr>
        <p:txBody>
          <a:bodyPr lIns="89202" tIns="43008" rIns="89202" bIns="43008"/>
          <a:lstStyle/>
          <a:p>
            <a:pPr defTabSz="358775">
              <a:tabLst>
                <a:tab pos="430213" algn="l"/>
              </a:tabLst>
            </a:pPr>
            <a:r>
              <a:rPr lang="tr-TR" dirty="0"/>
              <a:t>Retrieving Records with Equijoins</a:t>
            </a:r>
          </a:p>
          <a:p>
            <a:pPr lvl="1" defTabSz="358775">
              <a:tabLst>
                <a:tab pos="430213" algn="l"/>
              </a:tabLst>
            </a:pPr>
            <a:r>
              <a:rPr lang="tr-TR" dirty="0"/>
              <a:t>In the slide example:</a:t>
            </a:r>
          </a:p>
          <a:p>
            <a:pPr marL="423863" lvl="2" indent="490538" defTabSz="358775">
              <a:tabLst>
                <a:tab pos="430213" algn="l"/>
              </a:tabLst>
            </a:pPr>
            <a:r>
              <a:rPr lang="tr-TR" dirty="0"/>
              <a:t>The SELECT clause specifies the column names to retrieve:</a:t>
            </a:r>
          </a:p>
          <a:p>
            <a:pPr marL="801688" lvl="3" indent="-201613" defTabSz="358775">
              <a:tabLst>
                <a:tab pos="430213" algn="l"/>
              </a:tabLst>
            </a:pPr>
            <a:r>
              <a:rPr lang="tr-TR" dirty="0"/>
              <a:t>employee name, employee number, and department number, which are columns in the EMP table</a:t>
            </a:r>
          </a:p>
          <a:p>
            <a:pPr marL="801688" lvl="3" indent="-201613" defTabSz="358775">
              <a:tabLst>
                <a:tab pos="430213" algn="l"/>
              </a:tabLst>
            </a:pPr>
            <a:r>
              <a:rPr lang="tr-TR" dirty="0"/>
              <a:t>department number, department name, and location, which are columns in the DEPT table</a:t>
            </a:r>
          </a:p>
          <a:p>
            <a:pPr marL="423863" lvl="2" indent="490538" defTabSz="358775">
              <a:tabLst>
                <a:tab pos="430213" algn="l"/>
              </a:tabLst>
            </a:pPr>
            <a:r>
              <a:rPr lang="tr-TR" dirty="0"/>
              <a:t>The FROM clause specifies the two tables that the database must access:</a:t>
            </a:r>
          </a:p>
          <a:p>
            <a:pPr marL="801688" lvl="3" indent="-201613" defTabSz="358775">
              <a:tabLst>
                <a:tab pos="430213" algn="l"/>
              </a:tabLst>
            </a:pPr>
            <a:r>
              <a:rPr lang="tr-TR" dirty="0"/>
              <a:t>EMP table</a:t>
            </a:r>
          </a:p>
          <a:p>
            <a:pPr marL="801688" lvl="3" indent="-201613" defTabSz="358775">
              <a:tabLst>
                <a:tab pos="430213" algn="l"/>
              </a:tabLst>
            </a:pPr>
            <a:r>
              <a:rPr lang="tr-TR" dirty="0"/>
              <a:t>DEPT table</a:t>
            </a:r>
          </a:p>
          <a:p>
            <a:pPr marL="423863" lvl="2" indent="490538" defTabSz="358775">
              <a:tabLst>
                <a:tab pos="430213" algn="l"/>
              </a:tabLst>
            </a:pPr>
            <a:r>
              <a:rPr lang="tr-TR" dirty="0"/>
              <a:t>The WHERE clause specifies how the tables are to be joined:</a:t>
            </a:r>
          </a:p>
          <a:p>
            <a:pPr marL="801688" lvl="3" indent="-201613" defTabSz="358775">
              <a:tabLst>
                <a:tab pos="430213" algn="l"/>
              </a:tabLst>
            </a:pPr>
            <a:r>
              <a:rPr lang="tr-TR" dirty="0"/>
              <a:t>EMP.DEPTNO=DEPT.DEPTNO </a:t>
            </a:r>
          </a:p>
          <a:p>
            <a:pPr lvl="1" defTabSz="358775">
              <a:tabLst>
                <a:tab pos="430213" algn="l"/>
              </a:tabLst>
            </a:pPr>
            <a:r>
              <a:rPr lang="tr-TR" dirty="0"/>
              <a:t>Because the DEPTNO column is common to both tables, it must be prefixed by the table name to avoid ambiguity. </a:t>
            </a:r>
          </a:p>
        </p:txBody>
      </p:sp>
      <p:sp>
        <p:nvSpPr>
          <p:cNvPr id="110597" name="Rectangle 5"/>
          <p:cNvSpPr>
            <a:spLocks noGrp="1" noRot="1" noChangeAspect="1" noChangeArrowheads="1" noTextEdit="1"/>
          </p:cNvSpPr>
          <p:nvPr>
            <p:ph type="sldImg"/>
          </p:nvPr>
        </p:nvSpPr>
        <p:spPr>
          <a:xfrm>
            <a:off x="2344738" y="130175"/>
            <a:ext cx="4448175" cy="3335338"/>
          </a:xfrm>
          <a:prstGeom prst="rect">
            <a:avLst/>
          </a:prstGeom>
          <a:ln w="12700" cap="flat">
            <a:solidFill>
              <a:schemeClr val="tx1"/>
            </a:solidFill>
          </a:ln>
        </p:spPr>
      </p:sp>
    </p:spTree>
    <p:extLst>
      <p:ext uri="{BB962C8B-B14F-4D97-AF65-F5344CB8AC3E}">
        <p14:creationId xmlns:p14="http://schemas.microsoft.com/office/powerpoint/2010/main" val="2311882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A13A6EDF-6A3A-4425-8D47-C7947BB37771}" type="slidenum">
              <a:rPr lang="tr-TR"/>
              <a:pPr/>
              <a:t>55</a:t>
            </a:fld>
            <a:endParaRPr lang="tr-TR"/>
          </a:p>
        </p:txBody>
      </p:sp>
      <p:sp>
        <p:nvSpPr>
          <p:cNvPr id="112642" name="Rectangle 2"/>
          <p:cNvSpPr>
            <a:spLocks noGrp="1" noChangeArrowheads="1"/>
          </p:cNvSpPr>
          <p:nvPr>
            <p:ph type="body" idx="1"/>
          </p:nvPr>
        </p:nvSpPr>
        <p:spPr>
          <a:xfrm>
            <a:off x="550335" y="3580211"/>
            <a:ext cx="8039100" cy="2817019"/>
          </a:xfrm>
          <a:noFill/>
          <a:ln/>
        </p:spPr>
        <p:txBody>
          <a:bodyPr lIns="89202" tIns="43008" rIns="89202" bIns="43008"/>
          <a:lstStyle/>
          <a:p>
            <a:pPr algn="just"/>
            <a:r>
              <a:rPr lang="tr-TR" dirty="0"/>
              <a:t>Additional Search Conditions</a:t>
            </a:r>
            <a:endParaRPr lang="tr-TR" dirty="0">
              <a:latin typeface="Times" charset="0"/>
            </a:endParaRPr>
          </a:p>
          <a:p>
            <a:pPr lvl="1"/>
            <a:r>
              <a:rPr lang="tr-TR" dirty="0"/>
              <a:t>In addition to the join, you may have criteria for your WHERE clause. For example, to display employee King’s employee number, name, department number, and department location, you need an additional condition in the WHERE clause. </a:t>
            </a:r>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endParaRPr lang="tr-TR" b="1" dirty="0"/>
          </a:p>
        </p:txBody>
      </p:sp>
      <p:sp>
        <p:nvSpPr>
          <p:cNvPr id="112643" name="Rectangle 3"/>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
        <p:nvSpPr>
          <p:cNvPr id="112644" name="Rectangle 4"/>
          <p:cNvSpPr>
            <a:spLocks noChangeArrowheads="1"/>
          </p:cNvSpPr>
          <p:nvPr/>
        </p:nvSpPr>
        <p:spPr bwMode="auto">
          <a:xfrm>
            <a:off x="679453" y="4385074"/>
            <a:ext cx="7437967" cy="607219"/>
          </a:xfrm>
          <a:prstGeom prst="rect">
            <a:avLst/>
          </a:prstGeom>
          <a:noFill/>
          <a:ln w="9525">
            <a:noFill/>
            <a:miter lim="800000"/>
            <a:headEnd/>
            <a:tailEnd/>
          </a:ln>
          <a:effectLst/>
        </p:spPr>
        <p:txBody>
          <a:bodyPr wrap="none" lIns="90796" tIns="44601" rIns="90796" bIns="44601" anchor="ctr"/>
          <a:lstStyle/>
          <a:p>
            <a:pPr defTabSz="900113"/>
            <a:r>
              <a:rPr lang="tr-TR" sz="1100" b="1">
                <a:effectLst/>
                <a:latin typeface="Courier New" pitchFamily="49" charset="0"/>
              </a:rPr>
              <a:t>SQL&gt; SELECT empno, ename, emp.deptno, loc</a:t>
            </a:r>
          </a:p>
          <a:p>
            <a:pPr defTabSz="900113"/>
            <a:r>
              <a:rPr lang="tr-TR" sz="1100" b="1">
                <a:effectLst/>
                <a:latin typeface="Courier New" pitchFamily="49" charset="0"/>
              </a:rPr>
              <a:t>  2  FROM   emp, dept</a:t>
            </a:r>
          </a:p>
          <a:p>
            <a:pPr defTabSz="900113"/>
            <a:r>
              <a:rPr lang="tr-TR" sz="1100" b="1">
                <a:effectLst/>
                <a:latin typeface="Courier New" pitchFamily="49" charset="0"/>
              </a:rPr>
              <a:t>  3  WHERE  emp.deptno = dept.deptno</a:t>
            </a:r>
          </a:p>
          <a:p>
            <a:pPr defTabSz="900113"/>
            <a:r>
              <a:rPr lang="tr-TR" sz="1100" b="1">
                <a:effectLst/>
                <a:latin typeface="Courier New" pitchFamily="49" charset="0"/>
              </a:rPr>
              <a:t>  4  AND    INITCAP(ename) = 'King';</a:t>
            </a:r>
          </a:p>
          <a:p>
            <a:pPr defTabSz="900113"/>
            <a:endParaRPr lang="tr-TR" sz="1100" b="1">
              <a:effectLst/>
              <a:latin typeface="Courier New" pitchFamily="49" charset="0"/>
            </a:endParaRPr>
          </a:p>
          <a:p>
            <a:pPr defTabSz="900113"/>
            <a:r>
              <a:rPr lang="tr-TR" sz="1100">
                <a:effectLst/>
                <a:latin typeface="Courier New" pitchFamily="49" charset="0"/>
              </a:rPr>
              <a:t> </a:t>
            </a:r>
          </a:p>
          <a:p>
            <a:pPr defTabSz="900113"/>
            <a:r>
              <a:rPr lang="tr-TR" sz="1100">
                <a:effectLst/>
                <a:latin typeface="Courier New" pitchFamily="49" charset="0"/>
              </a:rPr>
              <a:t>    </a:t>
            </a:r>
          </a:p>
        </p:txBody>
      </p:sp>
      <p:sp>
        <p:nvSpPr>
          <p:cNvPr id="112645" name="Rectangle 5"/>
          <p:cNvSpPr>
            <a:spLocks noChangeArrowheads="1"/>
          </p:cNvSpPr>
          <p:nvPr/>
        </p:nvSpPr>
        <p:spPr bwMode="auto">
          <a:xfrm>
            <a:off x="679453" y="4935142"/>
            <a:ext cx="7435849" cy="473869"/>
          </a:xfrm>
          <a:prstGeom prst="rect">
            <a:avLst/>
          </a:prstGeom>
          <a:noFill/>
          <a:ln w="9525">
            <a:noFill/>
            <a:miter lim="800000"/>
            <a:headEnd/>
            <a:tailEnd/>
          </a:ln>
          <a:effectLst/>
        </p:spPr>
        <p:txBody>
          <a:bodyPr wrap="none" lIns="90796" tIns="44601" rIns="90796" bIns="44601" anchor="ctr"/>
          <a:lstStyle/>
          <a:p>
            <a:pPr defTabSz="900113"/>
            <a:r>
              <a:rPr lang="tr-TR" sz="1100">
                <a:effectLst/>
                <a:latin typeface="Courier New" pitchFamily="49" charset="0"/>
              </a:rPr>
              <a:t>    EMPNO ENAME         DEPTNO LOC</a:t>
            </a:r>
          </a:p>
          <a:p>
            <a:pPr defTabSz="900113"/>
            <a:r>
              <a:rPr lang="tr-TR" sz="1100">
                <a:effectLst/>
                <a:latin typeface="Courier New" pitchFamily="49" charset="0"/>
              </a:rPr>
              <a:t>--------- ---------- --------- -------------</a:t>
            </a:r>
          </a:p>
          <a:p>
            <a:pPr defTabSz="900113"/>
            <a:r>
              <a:rPr lang="tr-TR" sz="1100">
                <a:effectLst/>
                <a:latin typeface="Courier New" pitchFamily="49" charset="0"/>
              </a:rPr>
              <a:t>     7839 KING              10 NEW YORK</a:t>
            </a:r>
          </a:p>
        </p:txBody>
      </p:sp>
    </p:spTree>
    <p:extLst>
      <p:ext uri="{BB962C8B-B14F-4D97-AF65-F5344CB8AC3E}">
        <p14:creationId xmlns:p14="http://schemas.microsoft.com/office/powerpoint/2010/main" val="39311344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2E70C-E34E-4B65-ABFA-8A3DDAA9AE7A}" type="slidenum">
              <a:rPr lang="tr-TR"/>
              <a:pPr/>
              <a:t>56</a:t>
            </a:fld>
            <a:endParaRPr lang="tr-TR"/>
          </a:p>
        </p:txBody>
      </p:sp>
      <p:sp>
        <p:nvSpPr>
          <p:cNvPr id="114690" name="Rectangle 2"/>
          <p:cNvSpPr>
            <a:spLocks noGrp="1" noRot="1" noChangeAspect="1" noChangeArrowheads="1" noTextEdit="1"/>
          </p:cNvSpPr>
          <p:nvPr>
            <p:ph type="sldImg"/>
          </p:nvPr>
        </p:nvSpPr>
        <p:spPr>
          <a:xfrm>
            <a:off x="2344738" y="130175"/>
            <a:ext cx="4448175" cy="3335338"/>
          </a:xfrm>
          <a:prstGeom prst="rect">
            <a:avLst/>
          </a:prstGeom>
          <a:ln w="12700" cap="flat">
            <a:solidFill>
              <a:schemeClr val="tx1"/>
            </a:solidFill>
          </a:ln>
        </p:spPr>
      </p:sp>
      <p:sp>
        <p:nvSpPr>
          <p:cNvPr id="114691" name="Rectangle 3"/>
          <p:cNvSpPr>
            <a:spLocks noGrp="1" noChangeArrowheads="1"/>
          </p:cNvSpPr>
          <p:nvPr>
            <p:ph type="body" idx="1"/>
          </p:nvPr>
        </p:nvSpPr>
        <p:spPr>
          <a:xfrm>
            <a:off x="605367" y="3577829"/>
            <a:ext cx="7950200" cy="2851547"/>
          </a:xfrm>
          <a:noFill/>
          <a:ln/>
        </p:spPr>
        <p:txBody>
          <a:bodyPr lIns="89202" tIns="43008" rIns="89202" bIns="43008"/>
          <a:lstStyle/>
          <a:p>
            <a:pPr defTabSz="358775">
              <a:tabLst>
                <a:tab pos="430213" algn="l"/>
              </a:tabLst>
            </a:pPr>
            <a:r>
              <a:rPr lang="tr-TR" dirty="0"/>
              <a:t>Table Aliases</a:t>
            </a:r>
          </a:p>
          <a:p>
            <a:pPr lvl="1" defTabSz="358775">
              <a:tabLst>
                <a:tab pos="430213" algn="l"/>
              </a:tabLst>
            </a:pPr>
            <a:r>
              <a:rPr lang="tr-TR" dirty="0"/>
              <a:t>Qualifying column names with table names can be very time consuming, particularly if table names are lengthy. You can use table </a:t>
            </a:r>
            <a:r>
              <a:rPr lang="tr-TR" i="1" dirty="0"/>
              <a:t>aliases</a:t>
            </a:r>
            <a:r>
              <a:rPr lang="tr-TR" dirty="0"/>
              <a:t> instead of table names. Just as a column alias gives a column another name, a </a:t>
            </a:r>
            <a:r>
              <a:rPr lang="tr-TR" dirty="0">
                <a:solidFill>
                  <a:srgbClr val="FC0128"/>
                </a:solidFill>
              </a:rPr>
              <a:t>table alias </a:t>
            </a:r>
            <a:r>
              <a:rPr lang="tr-TR" dirty="0"/>
              <a:t>gives a table another name. Table aliases help to keep SQL code smaller, therefore using less memory.</a:t>
            </a:r>
          </a:p>
          <a:p>
            <a:pPr lvl="1" defTabSz="358775">
              <a:tabLst>
                <a:tab pos="430213" algn="l"/>
              </a:tabLst>
            </a:pPr>
            <a:r>
              <a:rPr lang="tr-TR" dirty="0"/>
              <a:t>Notice how table aliases are identified in the FROM clause in the example. The table name is specified in full, followed by a space and then the table alias. The EMP table has been given an alias of E, whereas the DEPT table has an alias of D.</a:t>
            </a:r>
          </a:p>
          <a:p>
            <a:pPr defTabSz="358775">
              <a:tabLst>
                <a:tab pos="430213" algn="l"/>
              </a:tabLst>
            </a:pPr>
            <a:r>
              <a:rPr lang="tr-TR" dirty="0"/>
              <a:t>Guidelines</a:t>
            </a:r>
          </a:p>
          <a:p>
            <a:pPr marL="423863" lvl="2" indent="490538" defTabSz="358775">
              <a:tabLst>
                <a:tab pos="430213" algn="l"/>
              </a:tabLst>
            </a:pPr>
            <a:r>
              <a:rPr lang="tr-TR" dirty="0"/>
              <a:t>	Table aliases can be up to 30 characters in length, but the shorter they are the better. </a:t>
            </a:r>
          </a:p>
          <a:p>
            <a:pPr marL="423863" lvl="2" indent="490538" defTabSz="358775">
              <a:tabLst>
                <a:tab pos="430213" algn="l"/>
              </a:tabLst>
            </a:pPr>
            <a:r>
              <a:rPr lang="tr-TR" dirty="0"/>
              <a:t>	If a table alias is used for a particular table name in the FROM clause, then that table alias must be substituted for the table name throughout the SELECT statement.</a:t>
            </a:r>
          </a:p>
          <a:p>
            <a:pPr marL="423863" lvl="2" indent="490538" defTabSz="358775">
              <a:tabLst>
                <a:tab pos="430213" algn="l"/>
              </a:tabLst>
            </a:pPr>
            <a:r>
              <a:rPr lang="tr-TR" dirty="0"/>
              <a:t>	Table aliases should be meaningful.</a:t>
            </a:r>
          </a:p>
          <a:p>
            <a:pPr marL="423863" lvl="2" indent="490538" defTabSz="358775">
              <a:tabLst>
                <a:tab pos="430213" algn="l"/>
              </a:tabLst>
            </a:pPr>
            <a:r>
              <a:rPr lang="tr-TR" dirty="0"/>
              <a:t>	The table alias is valid only for the current SELECT statement.</a:t>
            </a:r>
          </a:p>
          <a:p>
            <a:pPr marL="423863" lvl="2" indent="490538" defTabSz="358775">
              <a:tabLst>
                <a:tab pos="430213" algn="l"/>
              </a:tabLst>
            </a:pPr>
            <a:endParaRPr lang="tr-TR" dirty="0"/>
          </a:p>
          <a:p>
            <a:pPr defTabSz="358775">
              <a:tabLst>
                <a:tab pos="430213" algn="l"/>
              </a:tabLst>
            </a:pPr>
            <a:endParaRPr lang="tr-TR" dirty="0">
              <a:solidFill>
                <a:schemeClr val="accent2"/>
              </a:solidFill>
            </a:endParaRPr>
          </a:p>
          <a:p>
            <a:pPr defTabSz="358775">
              <a:tabLst>
                <a:tab pos="430213" algn="l"/>
              </a:tabLst>
            </a:pPr>
            <a:r>
              <a:rPr lang="tr-TR" dirty="0">
                <a:solidFill>
                  <a:schemeClr val="accent2"/>
                </a:solidFill>
              </a:rPr>
              <a:t>Instructor Note</a:t>
            </a:r>
          </a:p>
          <a:p>
            <a:pPr lvl="1" defTabSz="358775">
              <a:tabLst>
                <a:tab pos="430213" algn="l"/>
              </a:tabLst>
            </a:pPr>
            <a:r>
              <a:rPr lang="tr-TR" dirty="0">
                <a:solidFill>
                  <a:schemeClr val="accent2"/>
                </a:solidFill>
              </a:rPr>
              <a:t>Explain that it is always recommended to use meaningful alias names.</a:t>
            </a:r>
          </a:p>
          <a:p>
            <a:pPr marL="423863" lvl="2" indent="490538" defTabSz="358775">
              <a:tabLst>
                <a:tab pos="430213" algn="l"/>
              </a:tabLst>
            </a:pPr>
            <a:endParaRPr lang="tr-TR" dirty="0"/>
          </a:p>
          <a:p>
            <a:pPr defTabSz="358775">
              <a:tabLst>
                <a:tab pos="430213" algn="l"/>
              </a:tabLst>
            </a:pPr>
            <a:endParaRPr lang="tr-TR" b="1" dirty="0"/>
          </a:p>
        </p:txBody>
      </p:sp>
    </p:spTree>
    <p:extLst>
      <p:ext uri="{BB962C8B-B14F-4D97-AF65-F5344CB8AC3E}">
        <p14:creationId xmlns:p14="http://schemas.microsoft.com/office/powerpoint/2010/main" val="19519892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C34F026-9B5A-4F9F-8D9E-EE546DCD5722}" type="slidenum">
              <a:rPr lang="tr-TR"/>
              <a:pPr/>
              <a:t>57</a:t>
            </a:fld>
            <a:endParaRPr lang="tr-TR"/>
          </a:p>
        </p:txBody>
      </p:sp>
      <p:sp>
        <p:nvSpPr>
          <p:cNvPr id="116738" name="Rectangle 2"/>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
        <p:nvSpPr>
          <p:cNvPr id="116739" name="Rectangle 3"/>
          <p:cNvSpPr>
            <a:spLocks noGrp="1" noChangeArrowheads="1"/>
          </p:cNvSpPr>
          <p:nvPr>
            <p:ph type="body" idx="1"/>
          </p:nvPr>
        </p:nvSpPr>
        <p:spPr>
          <a:xfrm>
            <a:off x="550335" y="3580211"/>
            <a:ext cx="8039100" cy="2817019"/>
          </a:xfrm>
          <a:noFill/>
          <a:ln/>
        </p:spPr>
        <p:txBody>
          <a:bodyPr lIns="89202" tIns="43008" rIns="89202" bIns="43008"/>
          <a:lstStyle/>
          <a:p>
            <a:r>
              <a:rPr lang="tr-TR" dirty="0"/>
              <a:t>Additional Search Conditions</a:t>
            </a:r>
          </a:p>
          <a:p>
            <a:pPr lvl="1"/>
            <a:r>
              <a:rPr lang="tr-TR" dirty="0"/>
              <a:t>Sometimes you may need to join more than two tables. For example, </a:t>
            </a:r>
            <a:r>
              <a:rPr lang="tr-TR" b="1" dirty="0"/>
              <a:t>to display the name, the orders placed, the item numbers, the total for each item, and the total for each order for customer </a:t>
            </a:r>
            <a:r>
              <a:rPr lang="tr-TR" dirty="0"/>
              <a:t>TKB SPORT SHOP, you will have to join the CUSTOMER, ORD, and ITEM tables.  </a:t>
            </a:r>
          </a:p>
          <a:p>
            <a:endParaRPr lang="tr-TR" dirty="0"/>
          </a:p>
          <a:p>
            <a:endParaRPr lang="tr-TR" dirty="0"/>
          </a:p>
        </p:txBody>
      </p:sp>
      <p:sp>
        <p:nvSpPr>
          <p:cNvPr id="116740" name="Rectangle 4"/>
          <p:cNvSpPr>
            <a:spLocks noChangeArrowheads="1"/>
          </p:cNvSpPr>
          <p:nvPr/>
        </p:nvSpPr>
        <p:spPr bwMode="auto">
          <a:xfrm>
            <a:off x="817033" y="4187430"/>
            <a:ext cx="7571317" cy="754856"/>
          </a:xfrm>
          <a:prstGeom prst="rect">
            <a:avLst/>
          </a:prstGeom>
          <a:noFill/>
          <a:ln w="9525">
            <a:noFill/>
            <a:miter lim="800000"/>
            <a:headEnd/>
            <a:tailEnd/>
          </a:ln>
          <a:effectLst/>
        </p:spPr>
        <p:txBody>
          <a:bodyPr wrap="none" lIns="90796" tIns="44601" rIns="90796" bIns="44601" anchor="ctr"/>
          <a:lstStyle/>
          <a:p>
            <a:pPr defTabSz="900113"/>
            <a:r>
              <a:rPr lang="tr-TR" sz="1100" b="1" dirty="0">
                <a:effectLst/>
                <a:latin typeface="Courier New" pitchFamily="49" charset="0"/>
              </a:rPr>
              <a:t>SQL&gt; SELECT  c.name, o.ordid, i.itemid, i.itemtot, o.total</a:t>
            </a:r>
          </a:p>
          <a:p>
            <a:pPr defTabSz="900113"/>
            <a:r>
              <a:rPr lang="tr-TR" sz="1100" b="1" dirty="0">
                <a:effectLst/>
                <a:latin typeface="Courier New" pitchFamily="49" charset="0"/>
              </a:rPr>
              <a:t>  2  FROM    customer c, ord o, item i</a:t>
            </a:r>
          </a:p>
          <a:p>
            <a:pPr defTabSz="900113"/>
            <a:r>
              <a:rPr lang="tr-TR" sz="1100" b="1" dirty="0">
                <a:effectLst/>
                <a:latin typeface="Courier New" pitchFamily="49" charset="0"/>
              </a:rPr>
              <a:t>  3  WHERE   c.custid =  o.custid</a:t>
            </a:r>
          </a:p>
          <a:p>
            <a:pPr defTabSz="900113"/>
            <a:r>
              <a:rPr lang="tr-TR" sz="1100" b="1" dirty="0">
                <a:effectLst/>
                <a:latin typeface="Courier New" pitchFamily="49" charset="0"/>
              </a:rPr>
              <a:t>  4  AND     o.ordid =   i.ordid</a:t>
            </a:r>
          </a:p>
          <a:p>
            <a:pPr defTabSz="900113"/>
            <a:r>
              <a:rPr lang="tr-TR" sz="1100" b="1" dirty="0">
                <a:effectLst/>
                <a:latin typeface="Courier New" pitchFamily="49" charset="0"/>
              </a:rPr>
              <a:t>  5  AND     c.name = 'TKB SPORT SHOP';</a:t>
            </a:r>
          </a:p>
        </p:txBody>
      </p:sp>
      <p:sp>
        <p:nvSpPr>
          <p:cNvPr id="116741" name="Rectangle 5"/>
          <p:cNvSpPr>
            <a:spLocks noChangeArrowheads="1"/>
          </p:cNvSpPr>
          <p:nvPr/>
        </p:nvSpPr>
        <p:spPr bwMode="auto">
          <a:xfrm>
            <a:off x="817033" y="5014914"/>
            <a:ext cx="7571317" cy="713185"/>
          </a:xfrm>
          <a:prstGeom prst="rect">
            <a:avLst/>
          </a:prstGeom>
          <a:noFill/>
          <a:ln w="9525">
            <a:noFill/>
            <a:miter lim="800000"/>
            <a:headEnd/>
            <a:tailEnd/>
          </a:ln>
          <a:effectLst/>
        </p:spPr>
        <p:txBody>
          <a:bodyPr wrap="none" lIns="90796" tIns="44601" rIns="90796" bIns="44601" anchor="ctr"/>
          <a:lstStyle/>
          <a:p>
            <a:pPr defTabSz="900113"/>
            <a:r>
              <a:rPr lang="tr-TR" sz="1100">
                <a:effectLst/>
                <a:latin typeface="Courier New" pitchFamily="49" charset="0"/>
              </a:rPr>
              <a:t>NAME             ORDID    ITEMID   ITEMTOT     TOTAL</a:t>
            </a:r>
          </a:p>
          <a:p>
            <a:pPr defTabSz="900113"/>
            <a:r>
              <a:rPr lang="tr-TR" sz="1100">
                <a:effectLst/>
                <a:latin typeface="Courier New" pitchFamily="49" charset="0"/>
              </a:rPr>
              <a:t>------------ --------- --------- --------- ---------</a:t>
            </a:r>
          </a:p>
          <a:p>
            <a:pPr defTabSz="900113"/>
            <a:r>
              <a:rPr lang="tr-TR" sz="1100">
                <a:effectLst/>
                <a:latin typeface="Courier New" pitchFamily="49" charset="0"/>
              </a:rPr>
              <a:t>TKB SPORT SHOP     610         3        58     101.4</a:t>
            </a:r>
          </a:p>
          <a:p>
            <a:pPr defTabSz="900113"/>
            <a:r>
              <a:rPr lang="tr-TR" sz="1100">
                <a:effectLst/>
                <a:latin typeface="Courier New" pitchFamily="49" charset="0"/>
              </a:rPr>
              <a:t>TKB SPORT SHOP     610         1        35     101.4</a:t>
            </a:r>
          </a:p>
          <a:p>
            <a:pPr defTabSz="900113"/>
            <a:r>
              <a:rPr lang="tr-TR" sz="1100">
                <a:effectLst/>
                <a:latin typeface="Courier New" pitchFamily="49" charset="0"/>
              </a:rPr>
              <a:t>TKB SPORT SHOP     610         2       8.4     101.4</a:t>
            </a:r>
          </a:p>
        </p:txBody>
      </p:sp>
    </p:spTree>
    <p:extLst>
      <p:ext uri="{BB962C8B-B14F-4D97-AF65-F5344CB8AC3E}">
        <p14:creationId xmlns:p14="http://schemas.microsoft.com/office/powerpoint/2010/main" val="27472039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8055393-5AEE-4E07-90AE-DA3CCB8AD7C2}" type="slidenum">
              <a:rPr lang="tr-TR"/>
              <a:pPr/>
              <a:t>58</a:t>
            </a:fld>
            <a:endParaRPr lang="tr-TR"/>
          </a:p>
        </p:txBody>
      </p:sp>
      <p:sp>
        <p:nvSpPr>
          <p:cNvPr id="118786" name="Rectangle 2"/>
          <p:cNvSpPr>
            <a:spLocks noChangeArrowheads="1"/>
          </p:cNvSpPr>
          <p:nvPr/>
        </p:nvSpPr>
        <p:spPr bwMode="auto">
          <a:xfrm>
            <a:off x="5177369" y="2"/>
            <a:ext cx="3966633" cy="345281"/>
          </a:xfrm>
          <a:prstGeom prst="rect">
            <a:avLst/>
          </a:prstGeom>
          <a:noFill/>
          <a:ln w="9525">
            <a:noFill/>
            <a:miter lim="800000"/>
            <a:headEnd/>
            <a:tailEnd/>
          </a:ln>
          <a:effectLst/>
        </p:spPr>
        <p:txBody>
          <a:bodyPr wrap="none" anchor="ctr"/>
          <a:lstStyle/>
          <a:p>
            <a:endParaRPr lang="tr-TR"/>
          </a:p>
        </p:txBody>
      </p:sp>
      <p:sp>
        <p:nvSpPr>
          <p:cNvPr id="118787" name="Rectangle 3"/>
          <p:cNvSpPr>
            <a:spLocks noChangeArrowheads="1"/>
          </p:cNvSpPr>
          <p:nvPr/>
        </p:nvSpPr>
        <p:spPr bwMode="auto">
          <a:xfrm>
            <a:off x="-2117" y="2"/>
            <a:ext cx="3960284" cy="345281"/>
          </a:xfrm>
          <a:prstGeom prst="rect">
            <a:avLst/>
          </a:prstGeom>
          <a:noFill/>
          <a:ln w="9525">
            <a:noFill/>
            <a:miter lim="800000"/>
            <a:headEnd/>
            <a:tailEnd/>
          </a:ln>
          <a:effectLst/>
        </p:spPr>
        <p:txBody>
          <a:bodyPr wrap="none" anchor="ctr"/>
          <a:lstStyle/>
          <a:p>
            <a:endParaRPr lang="tr-TR"/>
          </a:p>
        </p:txBody>
      </p:sp>
      <p:sp>
        <p:nvSpPr>
          <p:cNvPr id="118788" name="Rectangle 4"/>
          <p:cNvSpPr>
            <a:spLocks noGrp="1" noChangeArrowheads="1"/>
          </p:cNvSpPr>
          <p:nvPr>
            <p:ph type="body" idx="1"/>
          </p:nvPr>
        </p:nvSpPr>
        <p:spPr>
          <a:xfrm>
            <a:off x="605367" y="3577829"/>
            <a:ext cx="7124700" cy="2851547"/>
          </a:xfrm>
          <a:noFill/>
          <a:ln/>
        </p:spPr>
        <p:txBody>
          <a:bodyPr lIns="89202" tIns="43008" rIns="89202" bIns="43008"/>
          <a:lstStyle/>
          <a:p>
            <a:pPr defTabSz="358775">
              <a:tabLst>
                <a:tab pos="430213" algn="l"/>
              </a:tabLst>
            </a:pPr>
            <a:r>
              <a:rPr lang="tr-TR" dirty="0"/>
              <a:t>Non-Equijoins</a:t>
            </a:r>
          </a:p>
          <a:p>
            <a:pPr lvl="1" defTabSz="358775">
              <a:tabLst>
                <a:tab pos="430213" algn="l"/>
              </a:tabLst>
            </a:pPr>
            <a:r>
              <a:rPr lang="tr-TR" b="1" dirty="0"/>
              <a:t>The relationship between the EMP table and the SALGRADE table is a </a:t>
            </a:r>
            <a:r>
              <a:rPr lang="tr-TR" b="1" dirty="0">
                <a:solidFill>
                  <a:srgbClr val="FC0128"/>
                </a:solidFill>
              </a:rPr>
              <a:t>non-equijoin,</a:t>
            </a:r>
            <a:r>
              <a:rPr lang="tr-TR" b="1" dirty="0"/>
              <a:t> meaning that no column in the EMP table corresponds directly to a column in the SALGRADE table. </a:t>
            </a:r>
            <a:r>
              <a:rPr lang="tr-TR" dirty="0"/>
              <a:t>The relationship between the two tables is that the SAL column in the EMP table is between the LOSAL and HISAL column of the SALGRADE table. The relationship is obtained using an operator other than equal (=). </a:t>
            </a:r>
          </a:p>
        </p:txBody>
      </p:sp>
      <p:sp>
        <p:nvSpPr>
          <p:cNvPr id="118789" name="Rectangle 5"/>
          <p:cNvSpPr>
            <a:spLocks noGrp="1" noRot="1" noChangeAspect="1" noChangeArrowheads="1" noTextEdit="1"/>
          </p:cNvSpPr>
          <p:nvPr>
            <p:ph type="sldImg"/>
          </p:nvPr>
        </p:nvSpPr>
        <p:spPr>
          <a:xfrm>
            <a:off x="2344738" y="130175"/>
            <a:ext cx="4448175" cy="3335338"/>
          </a:xfrm>
          <a:prstGeom prst="rect">
            <a:avLst/>
          </a:prstGeom>
          <a:ln w="12700" cap="flat">
            <a:solidFill>
              <a:schemeClr val="tx1"/>
            </a:solidFill>
          </a:ln>
        </p:spPr>
      </p:sp>
    </p:spTree>
    <p:extLst>
      <p:ext uri="{BB962C8B-B14F-4D97-AF65-F5344CB8AC3E}">
        <p14:creationId xmlns:p14="http://schemas.microsoft.com/office/powerpoint/2010/main" val="26974442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E167EA-6311-47DB-9E8B-11A803787630}" type="slidenum">
              <a:rPr lang="tr-TR"/>
              <a:pPr/>
              <a:t>59</a:t>
            </a:fld>
            <a:endParaRPr lang="tr-TR"/>
          </a:p>
        </p:txBody>
      </p:sp>
      <p:sp>
        <p:nvSpPr>
          <p:cNvPr id="120834" name="Rectangle 2"/>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
        <p:nvSpPr>
          <p:cNvPr id="120835" name="Rectangle 3"/>
          <p:cNvSpPr>
            <a:spLocks noGrp="1" noChangeArrowheads="1"/>
          </p:cNvSpPr>
          <p:nvPr>
            <p:ph type="body" idx="1"/>
          </p:nvPr>
        </p:nvSpPr>
        <p:spPr>
          <a:xfrm>
            <a:off x="550335" y="3580211"/>
            <a:ext cx="8039100" cy="2817019"/>
          </a:xfrm>
          <a:noFill/>
          <a:ln/>
        </p:spPr>
        <p:txBody>
          <a:bodyPr lIns="89202" tIns="43008" rIns="89202" bIns="43008"/>
          <a:lstStyle/>
          <a:p>
            <a:r>
              <a:rPr lang="tr-TR" dirty="0"/>
              <a:t>Non-Equijoins (continued)</a:t>
            </a:r>
          </a:p>
          <a:p>
            <a:pPr lvl="1"/>
            <a:r>
              <a:rPr lang="tr-TR" dirty="0"/>
              <a:t>The slide example creates a non-equijoin to evaluate an employee’s salary grade. The salary must be </a:t>
            </a:r>
            <a:r>
              <a:rPr lang="tr-TR" i="1" dirty="0"/>
              <a:t>between</a:t>
            </a:r>
            <a:r>
              <a:rPr lang="tr-TR" dirty="0"/>
              <a:t> any pair of the low and high salary ranges. </a:t>
            </a:r>
          </a:p>
          <a:p>
            <a:pPr lvl="1"/>
            <a:r>
              <a:rPr lang="tr-TR" dirty="0">
                <a:solidFill>
                  <a:srgbClr val="000000"/>
                </a:solidFill>
              </a:rPr>
              <a:t>It is important to note that all employees appear exactly once when this query is executed. No employee is repeated in the list. There are two reasons for this:</a:t>
            </a:r>
          </a:p>
          <a:p>
            <a:pPr lvl="2"/>
            <a:r>
              <a:rPr lang="tr-TR" dirty="0">
                <a:solidFill>
                  <a:srgbClr val="000000"/>
                </a:solidFill>
              </a:rPr>
              <a:t>None of the rows in the salary grade table contain grades that overlap. That is, the salary value for an employee can only lie between the low salary and high salary values of one of the rows in the salary grade table. </a:t>
            </a:r>
          </a:p>
          <a:p>
            <a:pPr lvl="2"/>
            <a:r>
              <a:rPr lang="tr-TR" dirty="0">
                <a:solidFill>
                  <a:srgbClr val="000000"/>
                </a:solidFill>
              </a:rPr>
              <a:t>All of the employees’ salaries lie within the limits provided by the salary grade table. That is, no employee earns less than the lowest value contained in the LOSAL column or more than the highest value contained in the HISAL column.</a:t>
            </a:r>
            <a:endParaRPr lang="tr-TR" b="1" dirty="0"/>
          </a:p>
          <a:p>
            <a:pPr lvl="1"/>
            <a:r>
              <a:rPr lang="tr-TR" b="1" dirty="0"/>
              <a:t>Note:</a:t>
            </a:r>
            <a:r>
              <a:rPr lang="tr-TR" dirty="0"/>
              <a:t> Other operators such as </a:t>
            </a:r>
            <a:r>
              <a:rPr lang="tr-TR" b="1" dirty="0"/>
              <a:t>&lt;= and &gt;= could be used, but BETWEEN is the simplest</a:t>
            </a:r>
            <a:r>
              <a:rPr lang="tr-TR" dirty="0"/>
              <a:t>. Remember to specify the low value first and the high value last when using BETWEEN. Table aliases have been specified for performance reasons, not because of possible ambiguity.</a:t>
            </a:r>
          </a:p>
          <a:p>
            <a:r>
              <a:rPr lang="tr-TR" dirty="0">
                <a:solidFill>
                  <a:schemeClr val="accent2"/>
                </a:solidFill>
              </a:rPr>
              <a:t>Instructor Note</a:t>
            </a:r>
          </a:p>
          <a:p>
            <a:pPr lvl="1"/>
            <a:r>
              <a:rPr lang="tr-TR" dirty="0">
                <a:solidFill>
                  <a:schemeClr val="accent2"/>
                </a:solidFill>
              </a:rPr>
              <a:t>Explain that BETWEEN … AND … are actually translated by Oracle server to a pair of conditions (a &gt;= lower limit) and (a &lt;= higher limit) and IN ( … ) is translated by Oracle server to a set of OR conditions (a = value1 OR a = value2 OR a = value3 ). So using BETWEEN … AND … , IN(…) has no performance benefits and can be used for logical simplicity.</a:t>
            </a:r>
          </a:p>
          <a:p>
            <a:pPr lvl="1"/>
            <a:endParaRPr lang="tr-TR" b="1" dirty="0"/>
          </a:p>
          <a:p>
            <a:endParaRPr lang="tr-TR" dirty="0"/>
          </a:p>
        </p:txBody>
      </p:sp>
    </p:spTree>
    <p:extLst>
      <p:ext uri="{BB962C8B-B14F-4D97-AF65-F5344CB8AC3E}">
        <p14:creationId xmlns:p14="http://schemas.microsoft.com/office/powerpoint/2010/main" val="19945442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CF119DA-0A6D-4B93-98D7-7BA35738436B}" type="slidenum">
              <a:rPr lang="tr-TR"/>
              <a:pPr/>
              <a:t>60</a:t>
            </a:fld>
            <a:endParaRPr lang="tr-TR"/>
          </a:p>
        </p:txBody>
      </p:sp>
      <p:sp>
        <p:nvSpPr>
          <p:cNvPr id="122882" name="Rectangle 2"/>
          <p:cNvSpPr>
            <a:spLocks noGrp="1" noChangeArrowheads="1"/>
          </p:cNvSpPr>
          <p:nvPr>
            <p:ph type="body" idx="1"/>
          </p:nvPr>
        </p:nvSpPr>
        <p:spPr>
          <a:xfrm>
            <a:off x="550335" y="3580211"/>
            <a:ext cx="8039100" cy="2817019"/>
          </a:xfrm>
          <a:noFill/>
          <a:ln/>
        </p:spPr>
        <p:txBody>
          <a:bodyPr lIns="89202" tIns="43008" rIns="89202" bIns="43008"/>
          <a:lstStyle/>
          <a:p>
            <a:r>
              <a:rPr lang="tr-TR" dirty="0"/>
              <a:t>Returning Records with No Direct Match with Outer Joins</a:t>
            </a:r>
            <a:endParaRPr lang="tr-TR" dirty="0">
              <a:latin typeface="Times" charset="0"/>
            </a:endParaRPr>
          </a:p>
          <a:p>
            <a:pPr lvl="1"/>
            <a:r>
              <a:rPr lang="tr-TR" b="1" dirty="0"/>
              <a:t>If a row does not satisfy a join condition, the row will not appear in the query result.</a:t>
            </a:r>
            <a:r>
              <a:rPr lang="tr-TR" dirty="0"/>
              <a:t> For example, in the equijoin condition of EMP and DEPT tables, department OPERATIONS does not appear because no one works in that department.</a:t>
            </a:r>
          </a:p>
        </p:txBody>
      </p:sp>
      <p:sp>
        <p:nvSpPr>
          <p:cNvPr id="122883" name="Rectangle 3"/>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
        <p:nvSpPr>
          <p:cNvPr id="122884" name="Rectangle 4"/>
          <p:cNvSpPr>
            <a:spLocks noChangeArrowheads="1"/>
          </p:cNvSpPr>
          <p:nvPr/>
        </p:nvSpPr>
        <p:spPr bwMode="auto">
          <a:xfrm>
            <a:off x="817033" y="4182667"/>
            <a:ext cx="7571317" cy="463153"/>
          </a:xfrm>
          <a:prstGeom prst="rect">
            <a:avLst/>
          </a:prstGeom>
          <a:noFill/>
          <a:ln w="9525">
            <a:noFill/>
            <a:miter lim="800000"/>
            <a:headEnd/>
            <a:tailEnd/>
          </a:ln>
          <a:effectLst/>
        </p:spPr>
        <p:txBody>
          <a:bodyPr wrap="none" lIns="90796" tIns="44601" rIns="90796" bIns="44601" anchor="ctr"/>
          <a:lstStyle/>
          <a:p>
            <a:pPr defTabSz="900113"/>
            <a:r>
              <a:rPr lang="tr-TR" sz="1100" b="1">
                <a:effectLst/>
                <a:latin typeface="Courier New" pitchFamily="49" charset="0"/>
              </a:rPr>
              <a:t>SQL&gt; SELECT e.ename, e.deptno, d.dname</a:t>
            </a:r>
          </a:p>
          <a:p>
            <a:pPr defTabSz="900113"/>
            <a:r>
              <a:rPr lang="tr-TR" sz="1100" b="1">
                <a:effectLst/>
                <a:latin typeface="Courier New" pitchFamily="49" charset="0"/>
              </a:rPr>
              <a:t>  2  FROM   emp e,   dept d</a:t>
            </a:r>
          </a:p>
          <a:p>
            <a:pPr defTabSz="900113"/>
            <a:r>
              <a:rPr lang="tr-TR" sz="1100" b="1">
                <a:effectLst/>
                <a:latin typeface="Courier New" pitchFamily="49" charset="0"/>
              </a:rPr>
              <a:t>  3  WHERE  e.deptno = d.deptno;</a:t>
            </a:r>
          </a:p>
        </p:txBody>
      </p:sp>
      <p:sp>
        <p:nvSpPr>
          <p:cNvPr id="122885" name="Rectangle 5"/>
          <p:cNvSpPr>
            <a:spLocks noChangeArrowheads="1"/>
          </p:cNvSpPr>
          <p:nvPr/>
        </p:nvSpPr>
        <p:spPr bwMode="auto">
          <a:xfrm>
            <a:off x="817033" y="4731544"/>
            <a:ext cx="7571317" cy="1574006"/>
          </a:xfrm>
          <a:prstGeom prst="rect">
            <a:avLst/>
          </a:prstGeom>
          <a:noFill/>
          <a:ln w="9525">
            <a:noFill/>
            <a:miter lim="800000"/>
            <a:headEnd/>
            <a:tailEnd/>
          </a:ln>
          <a:effectLst/>
        </p:spPr>
        <p:txBody>
          <a:bodyPr wrap="none" lIns="90796" tIns="44601" rIns="90796" bIns="44601" anchor="ctr"/>
          <a:lstStyle/>
          <a:p>
            <a:pPr defTabSz="900113"/>
            <a:r>
              <a:rPr lang="tr-TR" sz="1100">
                <a:effectLst/>
                <a:latin typeface="Courier New" pitchFamily="49" charset="0"/>
              </a:rPr>
              <a:t>ENAME         DEPTNO DNAME</a:t>
            </a:r>
          </a:p>
          <a:p>
            <a:pPr defTabSz="900113"/>
            <a:r>
              <a:rPr lang="tr-TR" sz="1100">
                <a:effectLst/>
                <a:latin typeface="Courier New" pitchFamily="49" charset="0"/>
              </a:rPr>
              <a:t>---------- --------- -------------</a:t>
            </a:r>
          </a:p>
          <a:p>
            <a:pPr defTabSz="900113"/>
            <a:r>
              <a:rPr lang="tr-TR" sz="1100">
                <a:effectLst/>
                <a:latin typeface="Courier New" pitchFamily="49" charset="0"/>
              </a:rPr>
              <a:t>KING              10 ACCOUNTING</a:t>
            </a:r>
          </a:p>
          <a:p>
            <a:pPr defTabSz="900113"/>
            <a:r>
              <a:rPr lang="tr-TR" sz="1100">
                <a:effectLst/>
                <a:latin typeface="Courier New" pitchFamily="49" charset="0"/>
              </a:rPr>
              <a:t>BLAKE             30 SALES</a:t>
            </a:r>
          </a:p>
          <a:p>
            <a:pPr defTabSz="900113"/>
            <a:r>
              <a:rPr lang="tr-TR" sz="1100">
                <a:effectLst/>
                <a:latin typeface="Courier New" pitchFamily="49" charset="0"/>
              </a:rPr>
              <a:t>CLARK             10 ACCOUNTING</a:t>
            </a:r>
          </a:p>
          <a:p>
            <a:pPr defTabSz="900113"/>
            <a:r>
              <a:rPr lang="tr-TR" sz="1100">
                <a:effectLst/>
                <a:latin typeface="Courier New" pitchFamily="49" charset="0"/>
              </a:rPr>
              <a:t>JONES             20 RESEARCH</a:t>
            </a:r>
          </a:p>
          <a:p>
            <a:pPr defTabSz="900113"/>
            <a:r>
              <a:rPr lang="tr-TR" sz="1100">
                <a:effectLst/>
                <a:latin typeface="Courier New" pitchFamily="49" charset="0"/>
              </a:rPr>
              <a:t>... </a:t>
            </a:r>
          </a:p>
          <a:p>
            <a:pPr defTabSz="900113"/>
            <a:r>
              <a:rPr lang="tr-TR" sz="1100">
                <a:effectLst/>
                <a:latin typeface="Courier New" pitchFamily="49" charset="0"/>
              </a:rPr>
              <a:t>ALLEN             30 SALES</a:t>
            </a:r>
          </a:p>
          <a:p>
            <a:pPr defTabSz="900113"/>
            <a:r>
              <a:rPr lang="tr-TR" sz="1100">
                <a:effectLst/>
                <a:latin typeface="Courier New" pitchFamily="49" charset="0"/>
              </a:rPr>
              <a:t>TURNER            30 SALES</a:t>
            </a:r>
          </a:p>
          <a:p>
            <a:pPr defTabSz="900113"/>
            <a:r>
              <a:rPr lang="tr-TR" sz="1100">
                <a:effectLst/>
                <a:latin typeface="Courier New" pitchFamily="49" charset="0"/>
              </a:rPr>
              <a:t>JAMES             30 SALES</a:t>
            </a:r>
          </a:p>
          <a:p>
            <a:pPr defTabSz="900113"/>
            <a:r>
              <a:rPr lang="tr-TR" sz="1100">
                <a:effectLst/>
                <a:latin typeface="Courier New" pitchFamily="49" charset="0"/>
              </a:rPr>
              <a:t>...</a:t>
            </a:r>
          </a:p>
          <a:p>
            <a:pPr defTabSz="900113"/>
            <a:r>
              <a:rPr lang="tr-TR" sz="1100">
                <a:effectLst/>
                <a:latin typeface="Courier New" pitchFamily="49" charset="0"/>
              </a:rPr>
              <a:t>14 rows selected.</a:t>
            </a:r>
          </a:p>
          <a:p>
            <a:pPr defTabSz="900113"/>
            <a:endParaRPr lang="tr-TR" sz="1100">
              <a:effectLst/>
              <a:latin typeface="Courier New" pitchFamily="49" charset="0"/>
            </a:endParaRPr>
          </a:p>
        </p:txBody>
      </p:sp>
    </p:spTree>
    <p:extLst>
      <p:ext uri="{BB962C8B-B14F-4D97-AF65-F5344CB8AC3E}">
        <p14:creationId xmlns:p14="http://schemas.microsoft.com/office/powerpoint/2010/main" val="3768062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226BBB-F09E-4D41-9712-59F0C8235F20}" type="slidenum">
              <a:rPr lang="tr-TR"/>
              <a:pPr/>
              <a:t>61</a:t>
            </a:fld>
            <a:endParaRPr lang="tr-TR"/>
          </a:p>
        </p:txBody>
      </p:sp>
      <p:sp>
        <p:nvSpPr>
          <p:cNvPr id="124930" name="Rectangle 2"/>
          <p:cNvSpPr>
            <a:spLocks noGrp="1" noChangeArrowheads="1"/>
          </p:cNvSpPr>
          <p:nvPr>
            <p:ph type="body" idx="1"/>
          </p:nvPr>
        </p:nvSpPr>
        <p:spPr>
          <a:xfrm>
            <a:off x="550335" y="3580211"/>
            <a:ext cx="8039100" cy="2817019"/>
          </a:xfrm>
          <a:noFill/>
          <a:ln/>
        </p:spPr>
        <p:txBody>
          <a:bodyPr lIns="89202" tIns="43008" rIns="89202" bIns="43008"/>
          <a:lstStyle/>
          <a:p>
            <a:r>
              <a:rPr lang="tr-TR" dirty="0"/>
              <a:t>Returning Records with No Direct Match with Outer Joins</a:t>
            </a:r>
          </a:p>
          <a:p>
            <a:pPr lvl="1"/>
            <a:r>
              <a:rPr lang="tr-TR" dirty="0"/>
              <a:t>The missing row(s) can be returned if an </a:t>
            </a:r>
            <a:r>
              <a:rPr lang="tr-TR" i="1" dirty="0">
                <a:solidFill>
                  <a:srgbClr val="FC0128"/>
                </a:solidFill>
              </a:rPr>
              <a:t>outer join</a:t>
            </a:r>
            <a:r>
              <a:rPr lang="tr-TR" dirty="0">
                <a:solidFill>
                  <a:srgbClr val="FC0128"/>
                </a:solidFill>
              </a:rPr>
              <a:t> </a:t>
            </a:r>
            <a:r>
              <a:rPr lang="tr-TR" dirty="0"/>
              <a:t>operator is used in the join condition. </a:t>
            </a:r>
            <a:r>
              <a:rPr lang="tr-TR" b="1" dirty="0"/>
              <a:t>The operator is a plus sign enclosed in parentheses </a:t>
            </a:r>
            <a:r>
              <a:rPr lang="tr-TR" b="1" dirty="0">
                <a:solidFill>
                  <a:srgbClr val="FC0128"/>
                </a:solidFill>
              </a:rPr>
              <a:t>(+),</a:t>
            </a:r>
            <a:r>
              <a:rPr lang="tr-TR" b="1" dirty="0"/>
              <a:t> and it is </a:t>
            </a:r>
            <a:r>
              <a:rPr lang="tr-TR" b="1" i="1" dirty="0"/>
              <a:t>placed on the </a:t>
            </a:r>
            <a:r>
              <a:rPr lang="tr-TR" b="1" dirty="0"/>
              <a:t>“</a:t>
            </a:r>
            <a:r>
              <a:rPr lang="tr-TR" b="1" i="1" dirty="0"/>
              <a:t>side</a:t>
            </a:r>
            <a:r>
              <a:rPr lang="tr-TR" b="1" dirty="0"/>
              <a:t>” </a:t>
            </a:r>
            <a:r>
              <a:rPr lang="tr-TR" b="1" i="1" dirty="0"/>
              <a:t>of the join </a:t>
            </a:r>
            <a:r>
              <a:rPr lang="tr-TR" i="1" dirty="0"/>
              <a:t>that is deficient in information</a:t>
            </a:r>
            <a:r>
              <a:rPr lang="tr-TR" dirty="0"/>
              <a:t>. </a:t>
            </a:r>
            <a:r>
              <a:rPr lang="tr-TR" b="1" dirty="0"/>
              <a:t>This operator has the effect of creating one or more null rows, to which one or more rows from the nondeficient table can be joined.</a:t>
            </a:r>
          </a:p>
          <a:p>
            <a:pPr lvl="1"/>
            <a:r>
              <a:rPr lang="tr-TR" dirty="0"/>
              <a:t>In the syntax:</a:t>
            </a:r>
          </a:p>
          <a:p>
            <a:pPr lvl="1">
              <a:spcBef>
                <a:spcPct val="20000"/>
              </a:spcBef>
            </a:pPr>
            <a:r>
              <a:rPr lang="tr-TR" dirty="0">
                <a:latin typeface="Times" charset="0"/>
              </a:rPr>
              <a:t>	</a:t>
            </a:r>
            <a:r>
              <a:rPr lang="tr-TR" i="1" dirty="0">
                <a:latin typeface="Times" charset="0"/>
              </a:rPr>
              <a:t>table1.column =</a:t>
            </a:r>
            <a:r>
              <a:rPr lang="tr-TR" dirty="0">
                <a:latin typeface="Times" charset="0"/>
              </a:rPr>
              <a:t>		is the condition that joins (or relates) the tables together. 		</a:t>
            </a:r>
          </a:p>
          <a:p>
            <a:pPr lvl="1">
              <a:spcBef>
                <a:spcPct val="20000"/>
              </a:spcBef>
            </a:pPr>
            <a:r>
              <a:rPr lang="tr-TR" dirty="0">
                <a:latin typeface="Times" charset="0"/>
              </a:rPr>
              <a:t>	</a:t>
            </a:r>
            <a:r>
              <a:rPr lang="tr-TR" i="1" dirty="0">
                <a:latin typeface="Times" charset="0"/>
              </a:rPr>
              <a:t>table2.column</a:t>
            </a:r>
            <a:r>
              <a:rPr lang="tr-TR" dirty="0">
                <a:latin typeface="Times" charset="0"/>
              </a:rPr>
              <a:t> (+)		is the outer join symbol, which can be placed on either side of the</a:t>
            </a:r>
            <a:br>
              <a:rPr lang="tr-TR" dirty="0">
                <a:latin typeface="Times" charset="0"/>
              </a:rPr>
            </a:br>
            <a:r>
              <a:rPr lang="tr-TR" dirty="0">
                <a:latin typeface="Times" charset="0"/>
              </a:rPr>
              <a:t>					WHERE clause condition, but not on both sides (Place the outer</a:t>
            </a:r>
            <a:br>
              <a:rPr lang="tr-TR" dirty="0">
                <a:latin typeface="Times" charset="0"/>
              </a:rPr>
            </a:br>
            <a:r>
              <a:rPr lang="tr-TR" dirty="0">
                <a:latin typeface="Times" charset="0"/>
              </a:rPr>
              <a:t>					join symbol following the name of the column in the table without 					the matching rows.)</a:t>
            </a:r>
          </a:p>
          <a:p>
            <a:pPr lvl="1"/>
            <a:endParaRPr lang="tr-TR" dirty="0"/>
          </a:p>
        </p:txBody>
      </p:sp>
      <p:sp>
        <p:nvSpPr>
          <p:cNvPr id="124931" name="Rectangle 3"/>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Tree>
    <p:extLst>
      <p:ext uri="{BB962C8B-B14F-4D97-AF65-F5344CB8AC3E}">
        <p14:creationId xmlns:p14="http://schemas.microsoft.com/office/powerpoint/2010/main" val="13128762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2BE1D3C5-5FF8-4ECC-A8F8-4A58A731E371}" type="slidenum">
              <a:rPr lang="tr-TR"/>
              <a:pPr/>
              <a:t>62</a:t>
            </a:fld>
            <a:endParaRPr lang="tr-TR"/>
          </a:p>
        </p:txBody>
      </p:sp>
      <p:sp>
        <p:nvSpPr>
          <p:cNvPr id="126978" name="Rectangle 2"/>
          <p:cNvSpPr>
            <a:spLocks noChangeArrowheads="1"/>
          </p:cNvSpPr>
          <p:nvPr/>
        </p:nvSpPr>
        <p:spPr bwMode="auto">
          <a:xfrm>
            <a:off x="5175252" y="1"/>
            <a:ext cx="3968749" cy="346472"/>
          </a:xfrm>
          <a:prstGeom prst="rect">
            <a:avLst/>
          </a:prstGeom>
          <a:noFill/>
          <a:ln w="9525">
            <a:noFill/>
            <a:miter lim="800000"/>
            <a:headEnd/>
            <a:tailEnd/>
          </a:ln>
          <a:effectLst/>
        </p:spPr>
        <p:txBody>
          <a:bodyPr wrap="none" anchor="ctr"/>
          <a:lstStyle/>
          <a:p>
            <a:endParaRPr lang="tr-TR"/>
          </a:p>
        </p:txBody>
      </p:sp>
      <p:sp>
        <p:nvSpPr>
          <p:cNvPr id="126979" name="Rectangle 3"/>
          <p:cNvSpPr>
            <a:spLocks noChangeArrowheads="1"/>
          </p:cNvSpPr>
          <p:nvPr/>
        </p:nvSpPr>
        <p:spPr bwMode="auto">
          <a:xfrm>
            <a:off x="-2117" y="1"/>
            <a:ext cx="3964517" cy="346472"/>
          </a:xfrm>
          <a:prstGeom prst="rect">
            <a:avLst/>
          </a:prstGeom>
          <a:noFill/>
          <a:ln w="9525">
            <a:noFill/>
            <a:miter lim="800000"/>
            <a:headEnd/>
            <a:tailEnd/>
          </a:ln>
          <a:effectLst/>
        </p:spPr>
        <p:txBody>
          <a:bodyPr wrap="none" anchor="ctr"/>
          <a:lstStyle/>
          <a:p>
            <a:endParaRPr lang="tr-TR"/>
          </a:p>
        </p:txBody>
      </p:sp>
      <p:sp>
        <p:nvSpPr>
          <p:cNvPr id="126980" name="Rectangle 4"/>
          <p:cNvSpPr>
            <a:spLocks noGrp="1" noChangeArrowheads="1"/>
          </p:cNvSpPr>
          <p:nvPr>
            <p:ph type="body" idx="1"/>
          </p:nvPr>
        </p:nvSpPr>
        <p:spPr>
          <a:xfrm>
            <a:off x="550335" y="3580211"/>
            <a:ext cx="8039100" cy="2817019"/>
          </a:xfrm>
          <a:noFill/>
          <a:ln/>
        </p:spPr>
        <p:txBody>
          <a:bodyPr lIns="89202" tIns="43008" rIns="89202" bIns="43008"/>
          <a:lstStyle/>
          <a:p>
            <a:r>
              <a:rPr lang="tr-TR" dirty="0"/>
              <a:t>Returning Records with No Direct Match with Outer Joins (continued)</a:t>
            </a:r>
          </a:p>
          <a:p>
            <a:pPr lvl="1"/>
            <a:r>
              <a:rPr lang="tr-TR" dirty="0"/>
              <a:t>The slide example </a:t>
            </a:r>
            <a:r>
              <a:rPr lang="tr-TR" b="1" dirty="0"/>
              <a:t>displays numbers and names for all the departments. The OPERATIONS department, which does not have any employees, is also displayed.</a:t>
            </a:r>
          </a:p>
          <a:p>
            <a:r>
              <a:rPr lang="tr-TR" b="0" dirty="0"/>
              <a:t>Outer Join Restrictions</a:t>
            </a:r>
          </a:p>
          <a:p>
            <a:pPr lvl="2"/>
            <a:r>
              <a:rPr lang="tr-TR" dirty="0"/>
              <a:t>The outer join operator can appear on only </a:t>
            </a:r>
            <a:r>
              <a:rPr lang="tr-TR" i="1" dirty="0"/>
              <a:t>one</a:t>
            </a:r>
            <a:r>
              <a:rPr lang="tr-TR" dirty="0"/>
              <a:t> side of the expression—the side that has information missing. It returns those rows from one table that have no direct match in the other table.</a:t>
            </a:r>
          </a:p>
          <a:p>
            <a:pPr lvl="2"/>
            <a:r>
              <a:rPr lang="tr-TR" b="1" dirty="0"/>
              <a:t>A condition involving an outer join cannot use the IN operator or be linked to another condition by the OR operator.</a:t>
            </a:r>
          </a:p>
          <a:p>
            <a:pPr lvl="2"/>
            <a:endParaRPr lang="tr-TR" dirty="0"/>
          </a:p>
          <a:p>
            <a:pPr lvl="2"/>
            <a:endParaRPr lang="tr-TR" dirty="0"/>
          </a:p>
          <a:p>
            <a:pPr lvl="2"/>
            <a:endParaRPr lang="tr-TR" dirty="0"/>
          </a:p>
          <a:p>
            <a:endParaRPr lang="tr-TR" b="1" i="1" dirty="0"/>
          </a:p>
        </p:txBody>
      </p:sp>
      <p:sp>
        <p:nvSpPr>
          <p:cNvPr id="126981" name="Rectangle 5"/>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Tree>
    <p:extLst>
      <p:ext uri="{BB962C8B-B14F-4D97-AF65-F5344CB8AC3E}">
        <p14:creationId xmlns:p14="http://schemas.microsoft.com/office/powerpoint/2010/main" val="10950717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7FBAF1-8A8F-480A-9D35-E37FD90734A2}" type="slidenum">
              <a:rPr lang="tr-TR"/>
              <a:pPr/>
              <a:t>63</a:t>
            </a:fld>
            <a:endParaRPr lang="tr-TR"/>
          </a:p>
        </p:txBody>
      </p:sp>
      <p:sp>
        <p:nvSpPr>
          <p:cNvPr id="129026" name="Rectangle 2"/>
          <p:cNvSpPr>
            <a:spLocks noGrp="1" noChangeArrowheads="1"/>
          </p:cNvSpPr>
          <p:nvPr>
            <p:ph type="body" idx="1"/>
          </p:nvPr>
        </p:nvSpPr>
        <p:spPr>
          <a:xfrm>
            <a:off x="550335" y="3580211"/>
            <a:ext cx="8039100" cy="2817019"/>
          </a:xfrm>
          <a:noFill/>
          <a:ln/>
        </p:spPr>
        <p:txBody>
          <a:bodyPr lIns="89202" tIns="43008" rIns="89202" bIns="43008"/>
          <a:lstStyle/>
          <a:p>
            <a:r>
              <a:rPr lang="tr-TR" dirty="0"/>
              <a:t>Joining a Table to Itself</a:t>
            </a:r>
          </a:p>
          <a:p>
            <a:pPr lvl="1"/>
            <a:r>
              <a:rPr lang="tr-TR" dirty="0"/>
              <a:t>Sometimes you need to join a table to itself. </a:t>
            </a:r>
            <a:r>
              <a:rPr lang="tr-TR" b="1" dirty="0"/>
              <a:t>To find the name of each employee’s manager, you need to join the EMP table to itself, or perform a </a:t>
            </a:r>
            <a:r>
              <a:rPr lang="tr-TR" b="1" dirty="0">
                <a:solidFill>
                  <a:srgbClr val="FC0128"/>
                </a:solidFill>
              </a:rPr>
              <a:t>self join</a:t>
            </a:r>
            <a:r>
              <a:rPr lang="tr-TR" dirty="0">
                <a:solidFill>
                  <a:srgbClr val="FC0128"/>
                </a:solidFill>
              </a:rPr>
              <a:t>.</a:t>
            </a:r>
            <a:r>
              <a:rPr lang="tr-TR" dirty="0"/>
              <a:t> For example, </a:t>
            </a:r>
            <a:r>
              <a:rPr lang="tr-TR" b="1" dirty="0"/>
              <a:t>to find the name of Blake’s manager, </a:t>
            </a:r>
            <a:r>
              <a:rPr lang="tr-TR" dirty="0"/>
              <a:t>you need to:</a:t>
            </a:r>
          </a:p>
          <a:p>
            <a:pPr lvl="2"/>
            <a:r>
              <a:rPr lang="tr-TR" dirty="0"/>
              <a:t>Find Blake in the EMP table by looking at the ENAME column.</a:t>
            </a:r>
          </a:p>
          <a:p>
            <a:pPr lvl="2"/>
            <a:r>
              <a:rPr lang="tr-TR" dirty="0"/>
              <a:t>Find the manager number for Blake by looking at the MGR column. Blake’s manager number is 7839.</a:t>
            </a:r>
          </a:p>
          <a:p>
            <a:pPr lvl="2"/>
            <a:r>
              <a:rPr lang="tr-TR" dirty="0"/>
              <a:t>Find the name of the manager with EMPNO 7839 by looking at the ENAME column. King’s employee number is 7839, so King is Blake’s manager.</a:t>
            </a:r>
          </a:p>
          <a:p>
            <a:pPr lvl="1"/>
            <a:r>
              <a:rPr lang="tr-TR" dirty="0"/>
              <a:t>In this process, you look in the table twice. The first time you look in the table to find Blake in the ENAME column and MGR value of 7839. The second time you look in the EMPNO column to find 7839 and the ENAME column to find King. </a:t>
            </a:r>
          </a:p>
          <a:p>
            <a:pPr lvl="1"/>
            <a:endParaRPr lang="tr-TR" dirty="0"/>
          </a:p>
          <a:p>
            <a:pPr lvl="1"/>
            <a:endParaRPr lang="tr-TR" dirty="0"/>
          </a:p>
          <a:p>
            <a:pPr lvl="1"/>
            <a:endParaRPr lang="tr-TR" dirty="0"/>
          </a:p>
          <a:p>
            <a:pPr lvl="1"/>
            <a:endParaRPr lang="tr-TR" dirty="0"/>
          </a:p>
          <a:p>
            <a:r>
              <a:rPr lang="tr-TR" dirty="0">
                <a:solidFill>
                  <a:schemeClr val="accent2"/>
                </a:solidFill>
              </a:rPr>
              <a:t>Instructor Note</a:t>
            </a:r>
          </a:p>
          <a:p>
            <a:pPr lvl="1"/>
            <a:r>
              <a:rPr lang="tr-TR" dirty="0">
                <a:solidFill>
                  <a:schemeClr val="accent2"/>
                </a:solidFill>
              </a:rPr>
              <a:t>Show the data from the EMP table and point out how each manager is also an employee.</a:t>
            </a:r>
          </a:p>
        </p:txBody>
      </p:sp>
      <p:sp>
        <p:nvSpPr>
          <p:cNvPr id="129027" name="Rectangle 3"/>
          <p:cNvSpPr>
            <a:spLocks noGrp="1" noRot="1" noChangeAspect="1" noChangeArrowheads="1" noTextEdit="1"/>
          </p:cNvSpPr>
          <p:nvPr>
            <p:ph type="sldImg"/>
          </p:nvPr>
        </p:nvSpPr>
        <p:spPr>
          <a:xfrm>
            <a:off x="2368550" y="123825"/>
            <a:ext cx="4403725" cy="3302000"/>
          </a:xfrm>
          <a:prstGeom prst="rect">
            <a:avLst/>
          </a:prstGeom>
          <a:ln w="12700" cap="flat">
            <a:solidFill>
              <a:schemeClr val="tx1"/>
            </a:solidFill>
          </a:ln>
        </p:spPr>
      </p:sp>
    </p:spTree>
    <p:extLst>
      <p:ext uri="{BB962C8B-B14F-4D97-AF65-F5344CB8AC3E}">
        <p14:creationId xmlns:p14="http://schemas.microsoft.com/office/powerpoint/2010/main" val="3643004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E36B032-5B59-42BA-8A73-5DBE99FCE53F}" type="slidenum">
              <a:rPr lang="tr-TR"/>
              <a:pPr/>
              <a:t>6</a:t>
            </a:fld>
            <a:endParaRPr lang="tr-TR"/>
          </a:p>
        </p:txBody>
      </p:sp>
      <p:sp>
        <p:nvSpPr>
          <p:cNvPr id="14338" name="Rectangle 2"/>
          <p:cNvSpPr>
            <a:spLocks noGrp="1" noChangeArrowheads="1"/>
          </p:cNvSpPr>
          <p:nvPr>
            <p:ph type="body" idx="1"/>
          </p:nvPr>
        </p:nvSpPr>
        <p:spPr>
          <a:xfrm>
            <a:off x="550335" y="3580211"/>
            <a:ext cx="8039100" cy="2817019"/>
          </a:xfrm>
          <a:noFill/>
          <a:ln/>
        </p:spPr>
        <p:txBody>
          <a:bodyPr lIns="90796" tIns="44601" rIns="90796" bIns="44601"/>
          <a:lstStyle/>
          <a:p>
            <a:r>
              <a:rPr lang="en-US" noProof="0" dirty="0"/>
              <a:t>Selecting All Columns, All Rows</a:t>
            </a:r>
          </a:p>
          <a:p>
            <a:pPr lvl="1"/>
            <a:r>
              <a:rPr lang="en-US" noProof="0" dirty="0"/>
              <a:t>You can display all columns of data in a table by following the SELECT keyword with an asterisk (</a:t>
            </a:r>
            <a:r>
              <a:rPr lang="en-US" noProof="0" dirty="0">
                <a:solidFill>
                  <a:srgbClr val="FC0128"/>
                </a:solidFill>
              </a:rPr>
              <a:t>*)</a:t>
            </a:r>
            <a:r>
              <a:rPr lang="en-US" noProof="0" dirty="0"/>
              <a:t>. In the example on the slide, the department table contains three columns: DEPTNO, DNAME, and LOC. The table contains four rows, one for each department. </a:t>
            </a:r>
          </a:p>
          <a:p>
            <a:pPr lvl="1"/>
            <a:r>
              <a:rPr lang="en-US" noProof="0" dirty="0">
                <a:solidFill>
                  <a:srgbClr val="000000"/>
                </a:solidFill>
              </a:rPr>
              <a:t>You can also display all columns in the table by listing all the columns after the SELECT keyword. For example, the following SQL statement, like the example on the slide, displays all columns and all rows of the DEPT table:</a:t>
            </a:r>
          </a:p>
          <a:p>
            <a:pPr lvl="1"/>
            <a:endParaRPr lang="en-US" noProof="0" dirty="0">
              <a:solidFill>
                <a:srgbClr val="000000"/>
              </a:solidFill>
            </a:endParaRPr>
          </a:p>
        </p:txBody>
      </p:sp>
      <p:sp>
        <p:nvSpPr>
          <p:cNvPr id="14339" name="Rectangle 3"/>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
        <p:nvSpPr>
          <p:cNvPr id="14340" name="Rectangle 4"/>
          <p:cNvSpPr>
            <a:spLocks noChangeArrowheads="1"/>
          </p:cNvSpPr>
          <p:nvPr/>
        </p:nvSpPr>
        <p:spPr bwMode="auto">
          <a:xfrm>
            <a:off x="810684" y="4606530"/>
            <a:ext cx="7493000" cy="345281"/>
          </a:xfrm>
          <a:prstGeom prst="rect">
            <a:avLst/>
          </a:prstGeom>
          <a:noFill/>
          <a:ln w="9525">
            <a:noFill/>
            <a:miter lim="800000"/>
            <a:headEnd/>
            <a:tailEnd/>
          </a:ln>
          <a:effectLst/>
        </p:spPr>
        <p:txBody>
          <a:bodyPr wrap="none" lIns="92388" tIns="47787" rIns="92388" bIns="47787"/>
          <a:lstStyle/>
          <a:p>
            <a:pPr defTabSz="946150"/>
            <a:r>
              <a:rPr lang="tr-TR" sz="1100" b="1">
                <a:effectLst/>
                <a:latin typeface="Courier New" pitchFamily="49" charset="0"/>
              </a:rPr>
              <a:t>SQL&gt; SELECT	 deptno, dname, loc</a:t>
            </a:r>
          </a:p>
          <a:p>
            <a:pPr defTabSz="946150"/>
            <a:r>
              <a:rPr lang="tr-TR" sz="1100" b="1">
                <a:effectLst/>
                <a:latin typeface="Courier New" pitchFamily="49" charset="0"/>
              </a:rPr>
              <a:t>  2  FROM 	 dept;</a:t>
            </a:r>
          </a:p>
        </p:txBody>
      </p:sp>
    </p:spTree>
    <p:extLst>
      <p:ext uri="{BB962C8B-B14F-4D97-AF65-F5344CB8AC3E}">
        <p14:creationId xmlns:p14="http://schemas.microsoft.com/office/powerpoint/2010/main" val="9195968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9CD4997-9CC3-439F-BBBA-36DCFD75AB10}" type="slidenum">
              <a:rPr lang="tr-TR"/>
              <a:pPr/>
              <a:t>64</a:t>
            </a:fld>
            <a:endParaRPr lang="tr-TR"/>
          </a:p>
        </p:txBody>
      </p:sp>
      <p:sp>
        <p:nvSpPr>
          <p:cNvPr id="131074" name="Rectangle 2"/>
          <p:cNvSpPr>
            <a:spLocks noChangeArrowheads="1"/>
          </p:cNvSpPr>
          <p:nvPr/>
        </p:nvSpPr>
        <p:spPr bwMode="auto">
          <a:xfrm>
            <a:off x="5177369" y="2"/>
            <a:ext cx="3966633" cy="345281"/>
          </a:xfrm>
          <a:prstGeom prst="rect">
            <a:avLst/>
          </a:prstGeom>
          <a:noFill/>
          <a:ln w="9525">
            <a:noFill/>
            <a:miter lim="800000"/>
            <a:headEnd/>
            <a:tailEnd/>
          </a:ln>
          <a:effectLst/>
        </p:spPr>
        <p:txBody>
          <a:bodyPr wrap="none" anchor="ctr"/>
          <a:lstStyle/>
          <a:p>
            <a:endParaRPr lang="tr-TR"/>
          </a:p>
        </p:txBody>
      </p:sp>
      <p:sp>
        <p:nvSpPr>
          <p:cNvPr id="131075" name="Rectangle 3"/>
          <p:cNvSpPr>
            <a:spLocks noChangeArrowheads="1"/>
          </p:cNvSpPr>
          <p:nvPr/>
        </p:nvSpPr>
        <p:spPr bwMode="auto">
          <a:xfrm>
            <a:off x="-2117" y="2"/>
            <a:ext cx="3960284" cy="345281"/>
          </a:xfrm>
          <a:prstGeom prst="rect">
            <a:avLst/>
          </a:prstGeom>
          <a:noFill/>
          <a:ln w="9525">
            <a:noFill/>
            <a:miter lim="800000"/>
            <a:headEnd/>
            <a:tailEnd/>
          </a:ln>
          <a:effectLst/>
        </p:spPr>
        <p:txBody>
          <a:bodyPr wrap="none" anchor="ctr"/>
          <a:lstStyle/>
          <a:p>
            <a:endParaRPr lang="tr-TR"/>
          </a:p>
        </p:txBody>
      </p:sp>
      <p:sp>
        <p:nvSpPr>
          <p:cNvPr id="131076" name="Rectangle 4"/>
          <p:cNvSpPr>
            <a:spLocks noGrp="1" noChangeArrowheads="1"/>
          </p:cNvSpPr>
          <p:nvPr>
            <p:ph type="body" idx="1"/>
          </p:nvPr>
        </p:nvSpPr>
        <p:spPr>
          <a:xfrm>
            <a:off x="605369" y="3577829"/>
            <a:ext cx="7981951" cy="2851547"/>
          </a:xfrm>
          <a:noFill/>
          <a:ln/>
        </p:spPr>
        <p:txBody>
          <a:bodyPr lIns="89202" tIns="43008" rIns="89202" bIns="43008"/>
          <a:lstStyle/>
          <a:p>
            <a:pPr defTabSz="358775">
              <a:tabLst>
                <a:tab pos="430213" algn="l"/>
              </a:tabLst>
            </a:pPr>
            <a:r>
              <a:rPr lang="tr-TR"/>
              <a:t>Joining a Table to Itself (continued)</a:t>
            </a:r>
          </a:p>
          <a:p>
            <a:pPr lvl="1" defTabSz="358775">
              <a:tabLst>
                <a:tab pos="430213" algn="l"/>
              </a:tabLst>
            </a:pPr>
            <a:r>
              <a:rPr lang="tr-TR"/>
              <a:t>The slide example joins the EMP table to itself. To simulate two tables in the FROM clause, there are two aliases, namely WORKER and MANAGER, for the same table, EMP. </a:t>
            </a:r>
          </a:p>
          <a:p>
            <a:pPr lvl="1" defTabSz="358775">
              <a:tabLst>
                <a:tab pos="430213" algn="l"/>
              </a:tabLst>
            </a:pPr>
            <a:r>
              <a:rPr lang="tr-TR"/>
              <a:t>In this example, the WHERE clause contains the join that means “where a worker’s manager number matches the employee number for the manager.”</a:t>
            </a:r>
          </a:p>
          <a:p>
            <a:pPr lvl="1" defTabSz="358775">
              <a:tabLst>
                <a:tab pos="430213" algn="l"/>
              </a:tabLst>
            </a:pPr>
            <a:endParaRPr lang="tr-TR"/>
          </a:p>
          <a:p>
            <a:pPr defTabSz="358775">
              <a:tabLst>
                <a:tab pos="430213" algn="l"/>
              </a:tabLst>
            </a:pPr>
            <a:endParaRPr lang="tr-TR">
              <a:solidFill>
                <a:schemeClr val="accent2"/>
              </a:solidFill>
            </a:endParaRPr>
          </a:p>
          <a:p>
            <a:pPr defTabSz="358775">
              <a:tabLst>
                <a:tab pos="430213" algn="l"/>
              </a:tabLst>
            </a:pPr>
            <a:endParaRPr lang="tr-TR">
              <a:solidFill>
                <a:schemeClr val="accent2"/>
              </a:solidFill>
            </a:endParaRPr>
          </a:p>
          <a:p>
            <a:pPr defTabSz="358775">
              <a:tabLst>
                <a:tab pos="430213" algn="l"/>
              </a:tabLst>
            </a:pPr>
            <a:endParaRPr lang="tr-TR">
              <a:solidFill>
                <a:schemeClr val="accent2"/>
              </a:solidFill>
            </a:endParaRPr>
          </a:p>
          <a:p>
            <a:pPr defTabSz="358775">
              <a:tabLst>
                <a:tab pos="430213" algn="l"/>
              </a:tabLst>
            </a:pPr>
            <a:endParaRPr lang="tr-TR">
              <a:solidFill>
                <a:schemeClr val="accent2"/>
              </a:solidFill>
            </a:endParaRPr>
          </a:p>
          <a:p>
            <a:pPr defTabSz="358775">
              <a:tabLst>
                <a:tab pos="430213" algn="l"/>
              </a:tabLst>
            </a:pPr>
            <a:endParaRPr lang="tr-TR">
              <a:solidFill>
                <a:schemeClr val="accent2"/>
              </a:solidFill>
            </a:endParaRPr>
          </a:p>
          <a:p>
            <a:pPr defTabSz="358775">
              <a:tabLst>
                <a:tab pos="430213" algn="l"/>
              </a:tabLst>
            </a:pPr>
            <a:r>
              <a:rPr lang="tr-TR">
                <a:solidFill>
                  <a:schemeClr val="accent2"/>
                </a:solidFill>
              </a:rPr>
              <a:t>Instructor Note</a:t>
            </a:r>
          </a:p>
          <a:p>
            <a:pPr lvl="1" defTabSz="358775">
              <a:tabLst>
                <a:tab pos="430213" algn="l"/>
              </a:tabLst>
            </a:pPr>
            <a:r>
              <a:rPr lang="tr-TR">
                <a:solidFill>
                  <a:schemeClr val="accent2"/>
                </a:solidFill>
              </a:rPr>
              <a:t>Point out the following to the students:</a:t>
            </a:r>
          </a:p>
          <a:p>
            <a:pPr marL="423863" lvl="2" indent="490538" defTabSz="358775">
              <a:tabLst>
                <a:tab pos="430213" algn="l"/>
              </a:tabLst>
            </a:pPr>
            <a:r>
              <a:rPr lang="tr-TR">
                <a:solidFill>
                  <a:schemeClr val="accent2"/>
                </a:solidFill>
              </a:rPr>
              <a:t>The column heading in the result of the query on the slide seems meaningless. A meaningful column alias should have been used instead.</a:t>
            </a:r>
          </a:p>
          <a:p>
            <a:pPr marL="423863" lvl="2" indent="490538" defTabSz="358775">
              <a:tabLst>
                <a:tab pos="430213" algn="l"/>
              </a:tabLst>
            </a:pPr>
            <a:r>
              <a:rPr lang="tr-TR">
                <a:solidFill>
                  <a:schemeClr val="accent2"/>
                </a:solidFill>
              </a:rPr>
              <a:t>There are only 13 rows in the output, but there are 14 rows in the EMP table. This occurs because employee King, who is the president, does not have a manager.</a:t>
            </a:r>
            <a:r>
              <a:rPr lang="tr-TR"/>
              <a:t> </a:t>
            </a:r>
          </a:p>
        </p:txBody>
      </p:sp>
      <p:sp>
        <p:nvSpPr>
          <p:cNvPr id="131077" name="Rectangle 5"/>
          <p:cNvSpPr>
            <a:spLocks noGrp="1" noRot="1" noChangeAspect="1" noChangeArrowheads="1" noTextEdit="1"/>
          </p:cNvSpPr>
          <p:nvPr>
            <p:ph type="sldImg"/>
          </p:nvPr>
        </p:nvSpPr>
        <p:spPr>
          <a:xfrm>
            <a:off x="2343150" y="138113"/>
            <a:ext cx="4449763" cy="3336925"/>
          </a:xfrm>
          <a:prstGeom prst="rect">
            <a:avLst/>
          </a:prstGeom>
          <a:ln w="12700" cap="flat">
            <a:solidFill>
              <a:schemeClr val="tx1"/>
            </a:solidFill>
          </a:ln>
        </p:spPr>
      </p:sp>
    </p:spTree>
    <p:extLst>
      <p:ext uri="{BB962C8B-B14F-4D97-AF65-F5344CB8AC3E}">
        <p14:creationId xmlns:p14="http://schemas.microsoft.com/office/powerpoint/2010/main" val="31467583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dirty="0"/>
              <a:t>SELECT </a:t>
            </a:r>
            <a:r>
              <a:rPr lang="en-US" b="0" dirty="0" err="1"/>
              <a:t>e.ename</a:t>
            </a:r>
            <a:r>
              <a:rPr lang="en-US" b="0" dirty="0"/>
              <a:t>, </a:t>
            </a:r>
            <a:r>
              <a:rPr lang="en-US" b="0" dirty="0" err="1"/>
              <a:t>d.dname</a:t>
            </a:r>
            <a:r>
              <a:rPr lang="en-US" b="0" dirty="0"/>
              <a:t> </a:t>
            </a:r>
            <a:br>
              <a:rPr lang="en-US" b="0" dirty="0"/>
            </a:br>
            <a:r>
              <a:rPr lang="en-US" b="0" dirty="0"/>
              <a:t>FROM </a:t>
            </a:r>
            <a:r>
              <a:rPr lang="en-US" b="0" dirty="0" err="1"/>
              <a:t>emp</a:t>
            </a:r>
            <a:r>
              <a:rPr lang="en-US" b="0" dirty="0"/>
              <a:t> e, </a:t>
            </a:r>
            <a:r>
              <a:rPr lang="en-US" b="0" dirty="0" err="1"/>
              <a:t>dept</a:t>
            </a:r>
            <a:r>
              <a:rPr lang="en-US" b="0" dirty="0"/>
              <a:t> d </a:t>
            </a:r>
            <a:br>
              <a:rPr lang="en-US" b="0" dirty="0"/>
            </a:br>
            <a:r>
              <a:rPr lang="en-US" b="0" dirty="0"/>
              <a:t>WHERE </a:t>
            </a:r>
            <a:r>
              <a:rPr lang="en-US" b="0" dirty="0" err="1"/>
              <a:t>e.deptno</a:t>
            </a:r>
            <a:r>
              <a:rPr lang="en-US" b="0" dirty="0"/>
              <a:t> = </a:t>
            </a:r>
            <a:r>
              <a:rPr lang="en-US" b="0" dirty="0" err="1"/>
              <a:t>d.deptno</a:t>
            </a:r>
            <a:r>
              <a:rPr lang="en-US" b="0" dirty="0"/>
              <a:t> </a:t>
            </a:r>
            <a:br>
              <a:rPr lang="en-US" b="0" dirty="0"/>
            </a:br>
            <a:r>
              <a:rPr lang="en-US" b="0" dirty="0"/>
              <a:t>AND </a:t>
            </a:r>
            <a:r>
              <a:rPr lang="en-US" b="0" dirty="0" err="1"/>
              <a:t>e.ename</a:t>
            </a:r>
            <a:r>
              <a:rPr lang="en-US" b="0" dirty="0"/>
              <a:t> LIKE '%</a:t>
            </a:r>
            <a:r>
              <a:rPr lang="tr-TR" b="0" dirty="0"/>
              <a:t>K</a:t>
            </a:r>
            <a:r>
              <a:rPr lang="en-US" b="0" dirty="0"/>
              <a:t>%'</a:t>
            </a:r>
          </a:p>
        </p:txBody>
      </p:sp>
      <p:sp>
        <p:nvSpPr>
          <p:cNvPr id="4" name="Slayt Numarası Yer Tutucusu 3"/>
          <p:cNvSpPr>
            <a:spLocks noGrp="1"/>
          </p:cNvSpPr>
          <p:nvPr>
            <p:ph type="sldNum" sz="quarter" idx="10"/>
          </p:nvPr>
        </p:nvSpPr>
        <p:spPr/>
        <p:txBody>
          <a:bodyPr/>
          <a:lstStyle/>
          <a:p>
            <a:fld id="{B4AE6949-8D06-491A-BFB7-6829AE966CE7}" type="slidenum">
              <a:rPr lang="tr-TR" smtClean="0"/>
              <a:pPr/>
              <a:t>65</a:t>
            </a:fld>
            <a:endParaRPr lang="tr-TR"/>
          </a:p>
        </p:txBody>
      </p:sp>
    </p:spTree>
    <p:extLst>
      <p:ext uri="{BB962C8B-B14F-4D97-AF65-F5344CB8AC3E}">
        <p14:creationId xmlns:p14="http://schemas.microsoft.com/office/powerpoint/2010/main" val="21968902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dirty="0"/>
              <a:t>SELECT </a:t>
            </a:r>
            <a:r>
              <a:rPr lang="en-US" b="0" dirty="0" err="1"/>
              <a:t>e.ename</a:t>
            </a:r>
            <a:r>
              <a:rPr lang="en-US" b="0" dirty="0"/>
              <a:t>, </a:t>
            </a:r>
            <a:r>
              <a:rPr lang="en-US" b="0" dirty="0" err="1"/>
              <a:t>d.dname</a:t>
            </a:r>
            <a:r>
              <a:rPr lang="en-US" b="0" dirty="0"/>
              <a:t> </a:t>
            </a:r>
            <a:br>
              <a:rPr lang="en-US" b="0" dirty="0"/>
            </a:br>
            <a:r>
              <a:rPr lang="en-US" b="0" dirty="0"/>
              <a:t>FROM </a:t>
            </a:r>
            <a:r>
              <a:rPr lang="en-US" b="0" dirty="0" err="1"/>
              <a:t>emp</a:t>
            </a:r>
            <a:r>
              <a:rPr lang="en-US" b="0" dirty="0"/>
              <a:t> e, </a:t>
            </a:r>
            <a:r>
              <a:rPr lang="en-US" b="0" dirty="0" err="1"/>
              <a:t>dept</a:t>
            </a:r>
            <a:r>
              <a:rPr lang="en-US" b="0" dirty="0"/>
              <a:t> d </a:t>
            </a:r>
            <a:br>
              <a:rPr lang="en-US" b="0" dirty="0"/>
            </a:br>
            <a:r>
              <a:rPr lang="en-US" b="0" dirty="0"/>
              <a:t>WHERE </a:t>
            </a:r>
            <a:r>
              <a:rPr lang="en-US" b="0" dirty="0" err="1"/>
              <a:t>e.deptno</a:t>
            </a:r>
            <a:r>
              <a:rPr lang="en-US" b="0" dirty="0"/>
              <a:t> = </a:t>
            </a:r>
            <a:r>
              <a:rPr lang="en-US" b="0" dirty="0" err="1"/>
              <a:t>d.deptno</a:t>
            </a:r>
            <a:r>
              <a:rPr lang="en-US" b="0" dirty="0"/>
              <a:t> </a:t>
            </a:r>
            <a:br>
              <a:rPr lang="en-US" b="0" dirty="0"/>
            </a:br>
            <a:r>
              <a:rPr lang="en-US" b="0" dirty="0"/>
              <a:t>AND </a:t>
            </a:r>
            <a:r>
              <a:rPr lang="en-US" b="0" dirty="0" err="1"/>
              <a:t>e.ename</a:t>
            </a:r>
            <a:r>
              <a:rPr lang="en-US" b="0" dirty="0"/>
              <a:t> LIKE '%</a:t>
            </a:r>
            <a:r>
              <a:rPr lang="tr-TR" b="0" dirty="0"/>
              <a:t>K</a:t>
            </a:r>
            <a:r>
              <a:rPr lang="en-US" b="0" dirty="0"/>
              <a:t>%'</a:t>
            </a:r>
          </a:p>
        </p:txBody>
      </p:sp>
      <p:sp>
        <p:nvSpPr>
          <p:cNvPr id="4" name="Slayt Numarası Yer Tutucusu 3"/>
          <p:cNvSpPr>
            <a:spLocks noGrp="1"/>
          </p:cNvSpPr>
          <p:nvPr>
            <p:ph type="sldNum" sz="quarter" idx="10"/>
          </p:nvPr>
        </p:nvSpPr>
        <p:spPr/>
        <p:txBody>
          <a:bodyPr/>
          <a:lstStyle/>
          <a:p>
            <a:fld id="{B4AE6949-8D06-491A-BFB7-6829AE966CE7}" type="slidenum">
              <a:rPr lang="tr-TR" smtClean="0"/>
              <a:pPr/>
              <a:t>66</a:t>
            </a:fld>
            <a:endParaRPr lang="tr-TR"/>
          </a:p>
        </p:txBody>
      </p:sp>
    </p:spTree>
    <p:extLst>
      <p:ext uri="{BB962C8B-B14F-4D97-AF65-F5344CB8AC3E}">
        <p14:creationId xmlns:p14="http://schemas.microsoft.com/office/powerpoint/2010/main" val="42798501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B4AE6949-8D06-491A-BFB7-6829AE966CE7}" type="slidenum">
              <a:rPr lang="tr-TR" smtClean="0"/>
              <a:pPr/>
              <a:t>67</a:t>
            </a:fld>
            <a:endParaRPr lang="tr-TR"/>
          </a:p>
        </p:txBody>
      </p:sp>
    </p:spTree>
    <p:extLst>
      <p:ext uri="{BB962C8B-B14F-4D97-AF65-F5344CB8AC3E}">
        <p14:creationId xmlns:p14="http://schemas.microsoft.com/office/powerpoint/2010/main" val="257893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1" dirty="0"/>
              <a:t>SELECT </a:t>
            </a:r>
            <a:r>
              <a:rPr lang="en-US" b="1" dirty="0" err="1"/>
              <a:t>e.ename</a:t>
            </a:r>
            <a:r>
              <a:rPr lang="en-US" b="1" dirty="0"/>
              <a:t>, </a:t>
            </a:r>
            <a:r>
              <a:rPr lang="en-US" b="1" dirty="0" err="1"/>
              <a:t>e.job</a:t>
            </a:r>
            <a:r>
              <a:rPr lang="en-US" b="1" dirty="0"/>
              <a:t>, </a:t>
            </a:r>
            <a:r>
              <a:rPr lang="en-US" b="1" dirty="0" err="1"/>
              <a:t>d.dname</a:t>
            </a:r>
            <a:r>
              <a:rPr lang="en-US" b="1" dirty="0"/>
              <a:t>, </a:t>
            </a:r>
            <a:r>
              <a:rPr lang="en-US" b="1" dirty="0" err="1"/>
              <a:t>e.sal</a:t>
            </a:r>
            <a:r>
              <a:rPr lang="en-US" b="1" dirty="0"/>
              <a:t>, </a:t>
            </a:r>
            <a:r>
              <a:rPr lang="en-US" b="1" dirty="0" err="1"/>
              <a:t>s.grade</a:t>
            </a:r>
            <a:r>
              <a:rPr lang="en-US" b="1" dirty="0"/>
              <a:t> </a:t>
            </a:r>
            <a:br>
              <a:rPr lang="en-US" b="1" dirty="0"/>
            </a:br>
            <a:r>
              <a:rPr lang="en-US" b="1" dirty="0"/>
              <a:t>FROM </a:t>
            </a:r>
            <a:r>
              <a:rPr lang="en-US" b="1" dirty="0" err="1"/>
              <a:t>emp</a:t>
            </a:r>
            <a:r>
              <a:rPr lang="en-US" b="1" dirty="0"/>
              <a:t> e, </a:t>
            </a:r>
            <a:r>
              <a:rPr lang="en-US" b="1" dirty="0" err="1"/>
              <a:t>dept</a:t>
            </a:r>
            <a:r>
              <a:rPr lang="en-US" b="1" dirty="0"/>
              <a:t> d, </a:t>
            </a:r>
            <a:r>
              <a:rPr lang="en-US" b="1" dirty="0" err="1"/>
              <a:t>salgrade</a:t>
            </a:r>
            <a:r>
              <a:rPr lang="en-US" b="1" dirty="0"/>
              <a:t> s </a:t>
            </a:r>
            <a:br>
              <a:rPr lang="en-US" b="1" dirty="0"/>
            </a:br>
            <a:r>
              <a:rPr lang="en-US" b="1" dirty="0"/>
              <a:t>WHERE </a:t>
            </a:r>
            <a:r>
              <a:rPr lang="en-US" b="1" dirty="0" err="1"/>
              <a:t>e.deptno</a:t>
            </a:r>
            <a:r>
              <a:rPr lang="en-US" b="1" dirty="0"/>
              <a:t> = </a:t>
            </a:r>
            <a:r>
              <a:rPr lang="en-US" b="1" dirty="0" err="1"/>
              <a:t>d.deptno</a:t>
            </a:r>
            <a:r>
              <a:rPr lang="en-US" b="1" dirty="0"/>
              <a:t> </a:t>
            </a:r>
            <a:br>
              <a:rPr lang="en-US" b="1" dirty="0"/>
            </a:br>
            <a:r>
              <a:rPr lang="en-US" b="1" dirty="0"/>
              <a:t>AND </a:t>
            </a:r>
            <a:r>
              <a:rPr lang="en-US" b="1" dirty="0" err="1"/>
              <a:t>e.sal</a:t>
            </a:r>
            <a:r>
              <a:rPr lang="en-US" b="1" dirty="0"/>
              <a:t> BETWEEN </a:t>
            </a:r>
            <a:r>
              <a:rPr lang="en-US" b="1" dirty="0" err="1"/>
              <a:t>s.losal</a:t>
            </a:r>
            <a:r>
              <a:rPr lang="en-US" b="1" dirty="0"/>
              <a:t> AND </a:t>
            </a:r>
            <a:r>
              <a:rPr lang="en-US" b="1" dirty="0" err="1"/>
              <a:t>s.hisal</a:t>
            </a:r>
            <a:endParaRPr lang="en-US" dirty="0"/>
          </a:p>
        </p:txBody>
      </p:sp>
      <p:sp>
        <p:nvSpPr>
          <p:cNvPr id="4" name="Slayt Numarası Yer Tutucusu 3"/>
          <p:cNvSpPr>
            <a:spLocks noGrp="1"/>
          </p:cNvSpPr>
          <p:nvPr>
            <p:ph type="sldNum" sz="quarter" idx="10"/>
          </p:nvPr>
        </p:nvSpPr>
        <p:spPr/>
        <p:txBody>
          <a:bodyPr/>
          <a:lstStyle/>
          <a:p>
            <a:fld id="{B4AE6949-8D06-491A-BFB7-6829AE966CE7}" type="slidenum">
              <a:rPr lang="tr-TR" smtClean="0"/>
              <a:pPr/>
              <a:t>68</a:t>
            </a:fld>
            <a:endParaRPr lang="tr-TR"/>
          </a:p>
        </p:txBody>
      </p:sp>
    </p:spTree>
    <p:extLst>
      <p:ext uri="{BB962C8B-B14F-4D97-AF65-F5344CB8AC3E}">
        <p14:creationId xmlns:p14="http://schemas.microsoft.com/office/powerpoint/2010/main" val="32041256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1" dirty="0"/>
              <a:t>SELECT </a:t>
            </a:r>
            <a:r>
              <a:rPr lang="en-US" b="1" dirty="0" err="1"/>
              <a:t>e.ename</a:t>
            </a:r>
            <a:r>
              <a:rPr lang="en-US" b="1" dirty="0"/>
              <a:t>, </a:t>
            </a:r>
            <a:r>
              <a:rPr lang="en-US" b="1" dirty="0" err="1"/>
              <a:t>e.job</a:t>
            </a:r>
            <a:r>
              <a:rPr lang="en-US" b="1" dirty="0"/>
              <a:t>, </a:t>
            </a:r>
            <a:r>
              <a:rPr lang="en-US" b="1" dirty="0" err="1"/>
              <a:t>d.dname</a:t>
            </a:r>
            <a:r>
              <a:rPr lang="en-US" b="1" dirty="0"/>
              <a:t>, </a:t>
            </a:r>
            <a:r>
              <a:rPr lang="en-US" b="1" dirty="0" err="1"/>
              <a:t>e.sal</a:t>
            </a:r>
            <a:r>
              <a:rPr lang="en-US" b="1" dirty="0"/>
              <a:t>, </a:t>
            </a:r>
            <a:r>
              <a:rPr lang="en-US" b="1" dirty="0" err="1"/>
              <a:t>s.grade</a:t>
            </a:r>
            <a:r>
              <a:rPr lang="en-US" b="1" dirty="0"/>
              <a:t> </a:t>
            </a:r>
            <a:br>
              <a:rPr lang="en-US" b="1" dirty="0"/>
            </a:br>
            <a:r>
              <a:rPr lang="en-US" b="1" dirty="0"/>
              <a:t>FROM </a:t>
            </a:r>
            <a:r>
              <a:rPr lang="en-US" b="1" dirty="0" err="1"/>
              <a:t>emp</a:t>
            </a:r>
            <a:r>
              <a:rPr lang="en-US" b="1" dirty="0"/>
              <a:t> e, </a:t>
            </a:r>
            <a:r>
              <a:rPr lang="en-US" b="1" dirty="0" err="1"/>
              <a:t>dept</a:t>
            </a:r>
            <a:r>
              <a:rPr lang="en-US" b="1" dirty="0"/>
              <a:t> d, </a:t>
            </a:r>
            <a:r>
              <a:rPr lang="en-US" b="1" dirty="0" err="1"/>
              <a:t>salgrade</a:t>
            </a:r>
            <a:r>
              <a:rPr lang="en-US" b="1" dirty="0"/>
              <a:t> s </a:t>
            </a:r>
            <a:br>
              <a:rPr lang="en-US" b="1" dirty="0"/>
            </a:br>
            <a:r>
              <a:rPr lang="en-US" b="1" dirty="0"/>
              <a:t>WHERE </a:t>
            </a:r>
            <a:r>
              <a:rPr lang="en-US" b="1" dirty="0" err="1"/>
              <a:t>e.deptno</a:t>
            </a:r>
            <a:r>
              <a:rPr lang="en-US" b="1" dirty="0"/>
              <a:t> = </a:t>
            </a:r>
            <a:r>
              <a:rPr lang="en-US" b="1" dirty="0" err="1"/>
              <a:t>d.deptno</a:t>
            </a:r>
            <a:r>
              <a:rPr lang="en-US" b="1" dirty="0"/>
              <a:t> </a:t>
            </a:r>
            <a:br>
              <a:rPr lang="en-US" b="1" dirty="0"/>
            </a:br>
            <a:r>
              <a:rPr lang="en-US" b="1" dirty="0"/>
              <a:t>AND </a:t>
            </a:r>
            <a:r>
              <a:rPr lang="en-US" b="1" dirty="0" err="1"/>
              <a:t>e.sal</a:t>
            </a:r>
            <a:r>
              <a:rPr lang="en-US" b="1" dirty="0"/>
              <a:t> BETWEEN </a:t>
            </a:r>
            <a:r>
              <a:rPr lang="en-US" b="1" dirty="0" err="1"/>
              <a:t>s.losal</a:t>
            </a:r>
            <a:r>
              <a:rPr lang="en-US" b="1" dirty="0"/>
              <a:t> AND </a:t>
            </a:r>
            <a:r>
              <a:rPr lang="en-US" b="1" dirty="0" err="1"/>
              <a:t>s.hisal</a:t>
            </a:r>
            <a:endParaRPr lang="en-US" dirty="0"/>
          </a:p>
        </p:txBody>
      </p:sp>
      <p:sp>
        <p:nvSpPr>
          <p:cNvPr id="4" name="Slayt Numarası Yer Tutucusu 3"/>
          <p:cNvSpPr>
            <a:spLocks noGrp="1"/>
          </p:cNvSpPr>
          <p:nvPr>
            <p:ph type="sldNum" sz="quarter" idx="10"/>
          </p:nvPr>
        </p:nvSpPr>
        <p:spPr/>
        <p:txBody>
          <a:bodyPr/>
          <a:lstStyle/>
          <a:p>
            <a:fld id="{B4AE6949-8D06-491A-BFB7-6829AE966CE7}" type="slidenum">
              <a:rPr lang="tr-TR" smtClean="0"/>
              <a:pPr/>
              <a:t>69</a:t>
            </a:fld>
            <a:endParaRPr lang="tr-TR"/>
          </a:p>
        </p:txBody>
      </p:sp>
    </p:spTree>
    <p:extLst>
      <p:ext uri="{BB962C8B-B14F-4D97-AF65-F5344CB8AC3E}">
        <p14:creationId xmlns:p14="http://schemas.microsoft.com/office/powerpoint/2010/main" val="14022686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xfrm>
            <a:off x="550335" y="3580211"/>
            <a:ext cx="8039100" cy="2817019"/>
          </a:xfrm>
          <a:noFill/>
          <a:ln/>
        </p:spPr>
        <p:txBody>
          <a:bodyPr lIns="90796" tIns="44601" rIns="90796" bIns="44601"/>
          <a:lstStyle/>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endParaRPr lang="tr-TR"/>
          </a:p>
          <a:p>
            <a:pPr>
              <a:tabLst>
                <a:tab pos="1093788" algn="l"/>
                <a:tab pos="2190750" algn="l"/>
              </a:tabLst>
            </a:pPr>
            <a:r>
              <a:rPr lang="tr-TR" sz="1300">
                <a:solidFill>
                  <a:schemeClr val="accent2"/>
                </a:solidFill>
              </a:rPr>
              <a:t>Schedule:	Timing	Topic</a:t>
            </a:r>
          </a:p>
          <a:p>
            <a:pPr lvl="1">
              <a:tabLst>
                <a:tab pos="1093788" algn="l"/>
                <a:tab pos="2190750" algn="l"/>
              </a:tabLst>
            </a:pPr>
            <a:r>
              <a:rPr lang="tr-TR">
                <a:solidFill>
                  <a:schemeClr val="accent2"/>
                </a:solidFill>
              </a:rPr>
              <a:t>	35 minutes	Lecture</a:t>
            </a:r>
          </a:p>
          <a:p>
            <a:pPr lvl="1">
              <a:tabLst>
                <a:tab pos="1093788" algn="l"/>
                <a:tab pos="2190750" algn="l"/>
              </a:tabLst>
            </a:pPr>
            <a:r>
              <a:rPr lang="tr-TR">
                <a:solidFill>
                  <a:schemeClr val="accent2"/>
                </a:solidFill>
              </a:rPr>
              <a:t>	40 minutes	Practice</a:t>
            </a:r>
          </a:p>
          <a:p>
            <a:pPr lvl="1">
              <a:tabLst>
                <a:tab pos="1093788" algn="l"/>
                <a:tab pos="2190750" algn="l"/>
              </a:tabLst>
            </a:pPr>
            <a:r>
              <a:rPr lang="tr-TR">
                <a:solidFill>
                  <a:schemeClr val="accent2"/>
                </a:solidFill>
              </a:rPr>
              <a:t>	75 minutes	Total</a:t>
            </a:r>
          </a:p>
        </p:txBody>
      </p:sp>
      <p:sp>
        <p:nvSpPr>
          <p:cNvPr id="133123" name="Rectangle 3"/>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Tree>
    <p:extLst>
      <p:ext uri="{BB962C8B-B14F-4D97-AF65-F5344CB8AC3E}">
        <p14:creationId xmlns:p14="http://schemas.microsoft.com/office/powerpoint/2010/main" val="21558864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1906B40-CF31-4CE6-8405-2F0A6662220F}" type="slidenum">
              <a:rPr lang="tr-TR"/>
              <a:pPr/>
              <a:t>72</a:t>
            </a:fld>
            <a:endParaRPr lang="tr-TR"/>
          </a:p>
        </p:txBody>
      </p:sp>
      <p:sp>
        <p:nvSpPr>
          <p:cNvPr id="135170" name="Rectangle 2"/>
          <p:cNvSpPr>
            <a:spLocks noChangeArrowheads="1"/>
          </p:cNvSpPr>
          <p:nvPr/>
        </p:nvSpPr>
        <p:spPr bwMode="auto">
          <a:xfrm>
            <a:off x="5177369" y="0"/>
            <a:ext cx="3966633" cy="341710"/>
          </a:xfrm>
          <a:prstGeom prst="rect">
            <a:avLst/>
          </a:prstGeom>
          <a:noFill/>
          <a:ln w="9525">
            <a:noFill/>
            <a:miter lim="800000"/>
            <a:headEnd/>
            <a:tailEnd/>
          </a:ln>
          <a:effectLst/>
        </p:spPr>
        <p:txBody>
          <a:bodyPr wrap="none" anchor="ctr"/>
          <a:lstStyle/>
          <a:p>
            <a:endParaRPr lang="tr-TR"/>
          </a:p>
        </p:txBody>
      </p:sp>
      <p:sp>
        <p:nvSpPr>
          <p:cNvPr id="135171" name="Rectangle 3"/>
          <p:cNvSpPr>
            <a:spLocks noChangeArrowheads="1"/>
          </p:cNvSpPr>
          <p:nvPr/>
        </p:nvSpPr>
        <p:spPr bwMode="auto">
          <a:xfrm>
            <a:off x="-2117" y="0"/>
            <a:ext cx="3960284" cy="341710"/>
          </a:xfrm>
          <a:prstGeom prst="rect">
            <a:avLst/>
          </a:prstGeom>
          <a:noFill/>
          <a:ln w="9525">
            <a:noFill/>
            <a:miter lim="800000"/>
            <a:headEnd/>
            <a:tailEnd/>
          </a:ln>
          <a:effectLst/>
        </p:spPr>
        <p:txBody>
          <a:bodyPr wrap="none" anchor="ctr"/>
          <a:lstStyle/>
          <a:p>
            <a:endParaRPr lang="tr-TR"/>
          </a:p>
        </p:txBody>
      </p:sp>
      <p:sp>
        <p:nvSpPr>
          <p:cNvPr id="135172" name="Rectangle 4"/>
          <p:cNvSpPr>
            <a:spLocks noGrp="1" noChangeArrowheads="1"/>
          </p:cNvSpPr>
          <p:nvPr>
            <p:ph type="body" idx="1"/>
          </p:nvPr>
        </p:nvSpPr>
        <p:spPr>
          <a:xfrm>
            <a:off x="605367" y="3577829"/>
            <a:ext cx="7124700" cy="2851547"/>
          </a:xfrm>
          <a:noFill/>
          <a:ln/>
        </p:spPr>
        <p:txBody>
          <a:bodyPr lIns="90796" tIns="44601" rIns="90796" bIns="44601"/>
          <a:lstStyle/>
          <a:p>
            <a:pPr defTabSz="446088">
              <a:tabLst>
                <a:tab pos="433388" algn="l"/>
              </a:tabLst>
            </a:pPr>
            <a:r>
              <a:rPr lang="tr-TR" dirty="0"/>
              <a:t>Group Functions</a:t>
            </a:r>
          </a:p>
          <a:p>
            <a:pPr lvl="1" defTabSz="446088">
              <a:tabLst>
                <a:tab pos="433388" algn="l"/>
              </a:tabLst>
            </a:pPr>
            <a:r>
              <a:rPr lang="tr-TR" dirty="0"/>
              <a:t>Unlike single-row functions, </a:t>
            </a:r>
            <a:r>
              <a:rPr lang="tr-TR" b="1" dirty="0">
                <a:solidFill>
                  <a:srgbClr val="FC0128"/>
                </a:solidFill>
              </a:rPr>
              <a:t>group functions </a:t>
            </a:r>
            <a:r>
              <a:rPr lang="tr-TR" b="1" dirty="0"/>
              <a:t>operate on sets of rows to give one result per group</a:t>
            </a:r>
            <a:r>
              <a:rPr lang="tr-TR" dirty="0"/>
              <a:t>. These sets may be the whole table or the table split into groups. </a:t>
            </a:r>
          </a:p>
        </p:txBody>
      </p:sp>
      <p:sp>
        <p:nvSpPr>
          <p:cNvPr id="135173" name="Rectangle 5"/>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Tree>
    <p:extLst>
      <p:ext uri="{BB962C8B-B14F-4D97-AF65-F5344CB8AC3E}">
        <p14:creationId xmlns:p14="http://schemas.microsoft.com/office/powerpoint/2010/main" val="35403181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3C9519D-0F12-4C61-9772-EA22A272D9C9}" type="slidenum">
              <a:rPr lang="tr-TR"/>
              <a:pPr/>
              <a:t>73</a:t>
            </a:fld>
            <a:endParaRPr lang="tr-TR"/>
          </a:p>
        </p:txBody>
      </p:sp>
      <p:sp>
        <p:nvSpPr>
          <p:cNvPr id="137218"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err="1"/>
              <a:t>Group</a:t>
            </a:r>
            <a:r>
              <a:rPr lang="tr-TR" dirty="0"/>
              <a:t> </a:t>
            </a:r>
            <a:r>
              <a:rPr lang="tr-TR" dirty="0" err="1"/>
              <a:t>Functions</a:t>
            </a:r>
            <a:r>
              <a:rPr lang="tr-TR" dirty="0"/>
              <a:t> (</a:t>
            </a:r>
            <a:r>
              <a:rPr lang="tr-TR" dirty="0" err="1"/>
              <a:t>continued</a:t>
            </a:r>
            <a:r>
              <a:rPr lang="tr-TR" dirty="0"/>
              <a:t>)</a:t>
            </a:r>
          </a:p>
          <a:p>
            <a:pPr lvl="1"/>
            <a:r>
              <a:rPr lang="tr-TR" dirty="0" err="1"/>
              <a:t>Each</a:t>
            </a:r>
            <a:r>
              <a:rPr lang="tr-TR" dirty="0"/>
              <a:t> of </a:t>
            </a:r>
            <a:r>
              <a:rPr lang="tr-TR" dirty="0" err="1"/>
              <a:t>the</a:t>
            </a:r>
            <a:r>
              <a:rPr lang="tr-TR" dirty="0"/>
              <a:t> </a:t>
            </a:r>
            <a:r>
              <a:rPr lang="tr-TR" dirty="0" err="1"/>
              <a:t>functions</a:t>
            </a:r>
            <a:r>
              <a:rPr lang="tr-TR" dirty="0"/>
              <a:t> </a:t>
            </a:r>
            <a:r>
              <a:rPr lang="tr-TR" dirty="0" err="1"/>
              <a:t>accepts</a:t>
            </a:r>
            <a:r>
              <a:rPr lang="tr-TR" dirty="0"/>
              <a:t> an </a:t>
            </a:r>
            <a:r>
              <a:rPr lang="tr-TR" dirty="0" err="1"/>
              <a:t>argument</a:t>
            </a:r>
            <a:r>
              <a:rPr lang="tr-TR" dirty="0"/>
              <a:t>. </a:t>
            </a:r>
            <a:r>
              <a:rPr lang="tr-TR" dirty="0" err="1"/>
              <a:t>The</a:t>
            </a:r>
            <a:r>
              <a:rPr lang="tr-TR" dirty="0"/>
              <a:t> </a:t>
            </a:r>
            <a:r>
              <a:rPr lang="tr-TR" dirty="0" err="1"/>
              <a:t>following</a:t>
            </a:r>
            <a:r>
              <a:rPr lang="tr-TR" dirty="0"/>
              <a:t> </a:t>
            </a:r>
            <a:r>
              <a:rPr lang="tr-TR" dirty="0" err="1"/>
              <a:t>table</a:t>
            </a:r>
            <a:r>
              <a:rPr lang="tr-TR" dirty="0"/>
              <a:t> </a:t>
            </a:r>
            <a:r>
              <a:rPr lang="tr-TR" dirty="0" err="1"/>
              <a:t>identifies</a:t>
            </a:r>
            <a:r>
              <a:rPr lang="tr-TR" dirty="0"/>
              <a:t> </a:t>
            </a:r>
            <a:r>
              <a:rPr lang="tr-TR" dirty="0" err="1"/>
              <a:t>the</a:t>
            </a:r>
            <a:r>
              <a:rPr lang="tr-TR" dirty="0"/>
              <a:t> </a:t>
            </a:r>
            <a:r>
              <a:rPr lang="tr-TR" dirty="0" err="1"/>
              <a:t>options</a:t>
            </a:r>
            <a:r>
              <a:rPr lang="tr-TR" dirty="0"/>
              <a:t> </a:t>
            </a:r>
            <a:r>
              <a:rPr lang="tr-TR" dirty="0" err="1"/>
              <a:t>that</a:t>
            </a:r>
            <a:r>
              <a:rPr lang="tr-TR" dirty="0"/>
              <a:t> </a:t>
            </a:r>
            <a:r>
              <a:rPr lang="tr-TR" dirty="0" err="1"/>
              <a:t>you</a:t>
            </a:r>
            <a:r>
              <a:rPr lang="tr-TR" dirty="0"/>
              <a:t> can </a:t>
            </a:r>
            <a:r>
              <a:rPr lang="tr-TR" dirty="0" err="1"/>
              <a:t>use</a:t>
            </a:r>
            <a:r>
              <a:rPr lang="tr-TR" dirty="0"/>
              <a:t> in </a:t>
            </a:r>
            <a:r>
              <a:rPr lang="tr-TR" dirty="0" err="1"/>
              <a:t>the</a:t>
            </a:r>
            <a:r>
              <a:rPr lang="tr-TR" dirty="0"/>
              <a:t> </a:t>
            </a:r>
            <a:r>
              <a:rPr lang="tr-TR" dirty="0" err="1"/>
              <a:t>syntax</a:t>
            </a:r>
            <a:r>
              <a:rPr lang="tr-TR" dirty="0"/>
              <a:t>:</a:t>
            </a:r>
          </a:p>
          <a:p>
            <a:pPr lvl="1"/>
            <a:endParaRPr lang="tr-TR" dirty="0"/>
          </a:p>
          <a:p>
            <a:endParaRPr lang="tr-TR" b="1" dirty="0"/>
          </a:p>
        </p:txBody>
      </p:sp>
      <p:sp>
        <p:nvSpPr>
          <p:cNvPr id="137219" name="Rectangle 3"/>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graphicFrame>
        <p:nvGraphicFramePr>
          <p:cNvPr id="380928" name="Object 1024"/>
          <p:cNvGraphicFramePr>
            <a:graphicFrameLocks/>
          </p:cNvGraphicFramePr>
          <p:nvPr/>
        </p:nvGraphicFramePr>
        <p:xfrm>
          <a:off x="563036" y="4067176"/>
          <a:ext cx="7457017" cy="2065735"/>
        </p:xfrm>
        <a:graphic>
          <a:graphicData uri="http://schemas.openxmlformats.org/presentationml/2006/ole">
            <mc:AlternateContent xmlns:mc="http://schemas.openxmlformats.org/markup-compatibility/2006">
              <mc:Choice xmlns:v="urn:schemas-microsoft-com:vml" Requires="v">
                <p:oleObj spid="_x0000_s381005" name="Document" r:id="rId4" imgW="6000480" imgH="2955600" progId="Word.Document.8">
                  <p:embed/>
                </p:oleObj>
              </mc:Choice>
              <mc:Fallback>
                <p:oleObj name="Document" r:id="rId4" imgW="6000480" imgH="2955600" progId="Word.Document.8">
                  <p:embed/>
                  <p:pic>
                    <p:nvPicPr>
                      <p:cNvPr id="0" name="Picture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036" y="4067176"/>
                        <a:ext cx="7457017" cy="2065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21" name="Rectangle 5"/>
          <p:cNvSpPr>
            <a:spLocks noChangeArrowheads="1"/>
          </p:cNvSpPr>
          <p:nvPr/>
        </p:nvSpPr>
        <p:spPr bwMode="auto">
          <a:xfrm>
            <a:off x="975786" y="6012658"/>
            <a:ext cx="241300" cy="435769"/>
          </a:xfrm>
          <a:prstGeom prst="rect">
            <a:avLst/>
          </a:prstGeom>
          <a:noFill/>
          <a:ln w="9525">
            <a:noFill/>
            <a:miter lim="800000"/>
            <a:headEnd/>
            <a:tailEnd/>
          </a:ln>
          <a:effectLst/>
        </p:spPr>
        <p:txBody>
          <a:bodyPr wrap="none" anchor="ctr"/>
          <a:lstStyle/>
          <a:p>
            <a:endParaRPr lang="tr-TR"/>
          </a:p>
        </p:txBody>
      </p:sp>
    </p:spTree>
    <p:extLst>
      <p:ext uri="{BB962C8B-B14F-4D97-AF65-F5344CB8AC3E}">
        <p14:creationId xmlns:p14="http://schemas.microsoft.com/office/powerpoint/2010/main" val="399181926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102C64-80FA-441C-A223-232AAFC586FA}" type="slidenum">
              <a:rPr lang="tr-TR"/>
              <a:pPr/>
              <a:t>74</a:t>
            </a:fld>
            <a:endParaRPr lang="tr-TR"/>
          </a:p>
        </p:txBody>
      </p:sp>
      <p:sp>
        <p:nvSpPr>
          <p:cNvPr id="139266"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a:t>Guidelines for Using Group Functions</a:t>
            </a:r>
          </a:p>
          <a:p>
            <a:pPr lvl="2"/>
            <a:r>
              <a:rPr lang="tr-TR" b="1" dirty="0"/>
              <a:t>DISTINCT makes the function consider only nonduplicate values; </a:t>
            </a:r>
            <a:r>
              <a:rPr lang="tr-TR" b="0" dirty="0"/>
              <a:t>ALL makes it consider every value including duplicates. The default is ALL and therefore does not need to be specified.</a:t>
            </a:r>
          </a:p>
          <a:p>
            <a:pPr lvl="2"/>
            <a:r>
              <a:rPr lang="tr-TR" dirty="0"/>
              <a:t>The datatypes for the arguments may be CHAR, VARCHAR2, NUMBER, or DATE where </a:t>
            </a:r>
            <a:r>
              <a:rPr lang="tr-TR" i="1" dirty="0"/>
              <a:t>expr</a:t>
            </a:r>
            <a:r>
              <a:rPr lang="tr-TR" dirty="0"/>
              <a:t> is listed. </a:t>
            </a:r>
          </a:p>
          <a:p>
            <a:pPr lvl="2"/>
            <a:r>
              <a:rPr lang="tr-TR" b="1" dirty="0"/>
              <a:t>All group functions except COUNT(*) ignore null values</a:t>
            </a:r>
            <a:r>
              <a:rPr lang="tr-TR" dirty="0"/>
              <a:t>. To substitute a value for null values, use the NVL function.</a:t>
            </a:r>
          </a:p>
          <a:p>
            <a:pPr lvl="2"/>
            <a:r>
              <a:rPr lang="tr-TR" dirty="0"/>
              <a:t>The Oracle Server implicitly sorts the result set in ascending order when using a GROUP BY clause. To override this default ordering, DESC can be used in an ORDER BY clause.</a:t>
            </a:r>
          </a:p>
          <a:p>
            <a:endParaRPr lang="tr-TR" dirty="0"/>
          </a:p>
          <a:p>
            <a:endParaRPr lang="tr-TR" dirty="0"/>
          </a:p>
          <a:p>
            <a:endParaRPr lang="tr-TR" dirty="0"/>
          </a:p>
          <a:p>
            <a:endParaRPr lang="tr-TR" dirty="0"/>
          </a:p>
          <a:p>
            <a:endParaRPr lang="tr-TR" dirty="0"/>
          </a:p>
          <a:p>
            <a:endParaRPr lang="tr-TR" dirty="0">
              <a:solidFill>
                <a:schemeClr val="accent2"/>
              </a:solidFill>
            </a:endParaRPr>
          </a:p>
          <a:p>
            <a:endParaRPr lang="tr-TR" dirty="0">
              <a:solidFill>
                <a:schemeClr val="accent2"/>
              </a:solidFill>
            </a:endParaRPr>
          </a:p>
          <a:p>
            <a:r>
              <a:rPr lang="tr-TR" dirty="0">
                <a:solidFill>
                  <a:schemeClr val="accent2"/>
                </a:solidFill>
              </a:rPr>
              <a:t>Instructor Note</a:t>
            </a:r>
          </a:p>
          <a:p>
            <a:pPr lvl="1"/>
            <a:r>
              <a:rPr lang="tr-TR" dirty="0">
                <a:solidFill>
                  <a:schemeClr val="accent2"/>
                </a:solidFill>
              </a:rPr>
              <a:t>Stress the use of DISTINCT and group functions ignoring null values. ALL is the default and is very rarely specified.</a:t>
            </a:r>
          </a:p>
        </p:txBody>
      </p:sp>
      <p:sp>
        <p:nvSpPr>
          <p:cNvPr id="139267" name="Rectangle 3"/>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
        <p:nvSpPr>
          <p:cNvPr id="139268" name="Rectangle 4"/>
          <p:cNvSpPr>
            <a:spLocks noChangeArrowheads="1"/>
          </p:cNvSpPr>
          <p:nvPr/>
        </p:nvSpPr>
        <p:spPr bwMode="auto">
          <a:xfrm>
            <a:off x="975786" y="6012658"/>
            <a:ext cx="241300" cy="435769"/>
          </a:xfrm>
          <a:prstGeom prst="rect">
            <a:avLst/>
          </a:prstGeom>
          <a:noFill/>
          <a:ln w="9525">
            <a:noFill/>
            <a:miter lim="800000"/>
            <a:headEnd/>
            <a:tailEnd/>
          </a:ln>
          <a:effectLst/>
        </p:spPr>
        <p:txBody>
          <a:bodyPr wrap="none" anchor="ctr"/>
          <a:lstStyle/>
          <a:p>
            <a:endParaRPr lang="tr-TR"/>
          </a:p>
        </p:txBody>
      </p:sp>
    </p:spTree>
    <p:extLst>
      <p:ext uri="{BB962C8B-B14F-4D97-AF65-F5344CB8AC3E}">
        <p14:creationId xmlns:p14="http://schemas.microsoft.com/office/powerpoint/2010/main" val="3604666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8D243B14-047A-42C7-A71D-583B201BE46A}" type="slidenum">
              <a:rPr lang="tr-TR"/>
              <a:pPr/>
              <a:t>7</a:t>
            </a:fld>
            <a:endParaRPr lang="tr-TR"/>
          </a:p>
        </p:txBody>
      </p:sp>
      <p:sp>
        <p:nvSpPr>
          <p:cNvPr id="16386" name="Rectangle 2"/>
          <p:cNvSpPr>
            <a:spLocks noGrp="1" noChangeArrowheads="1"/>
          </p:cNvSpPr>
          <p:nvPr>
            <p:ph type="body" idx="1"/>
          </p:nvPr>
        </p:nvSpPr>
        <p:spPr>
          <a:xfrm>
            <a:off x="550335" y="3580211"/>
            <a:ext cx="8039100" cy="2817019"/>
          </a:xfrm>
          <a:noFill/>
          <a:ln/>
        </p:spPr>
        <p:txBody>
          <a:bodyPr lIns="90796" tIns="44601" rIns="90796" bIns="44601"/>
          <a:lstStyle/>
          <a:p>
            <a:pPr defTabSz="942975"/>
            <a:r>
              <a:rPr lang="tr-TR" dirty="0"/>
              <a:t>Selecting Specific Columns, All Rows</a:t>
            </a:r>
          </a:p>
          <a:p>
            <a:pPr lvl="1" defTabSz="942975"/>
            <a:r>
              <a:rPr lang="tr-TR" dirty="0"/>
              <a:t>You can use the SELECT statement to display specific columns of the table by specifying the column names, separated by commas. The example on the slide displays all the department numbers and locations from the DEPT table. </a:t>
            </a:r>
          </a:p>
          <a:p>
            <a:pPr lvl="1" defTabSz="942975"/>
            <a:r>
              <a:rPr lang="tr-TR" dirty="0"/>
              <a:t>In the SELECT clause, specify the columns that you want to see, in the order in which you want them to appear in the output. For example, to display location before department number, you use the following statement:</a:t>
            </a:r>
          </a:p>
          <a:p>
            <a:pPr defTabSz="942975"/>
            <a:endParaRPr lang="tr-TR" b="1" dirty="0"/>
          </a:p>
          <a:p>
            <a:pPr defTabSz="942975"/>
            <a:endParaRPr lang="tr-TR" dirty="0">
              <a:solidFill>
                <a:schemeClr val="accent2"/>
              </a:solidFill>
            </a:endParaRPr>
          </a:p>
          <a:p>
            <a:pPr defTabSz="942975"/>
            <a:endParaRPr lang="tr-TR" sz="800" dirty="0">
              <a:solidFill>
                <a:schemeClr val="accent2"/>
              </a:solidFill>
            </a:endParaRPr>
          </a:p>
          <a:p>
            <a:pPr defTabSz="942975">
              <a:spcBef>
                <a:spcPct val="65000"/>
              </a:spcBef>
            </a:pPr>
            <a:r>
              <a:rPr lang="tr-TR" dirty="0">
                <a:solidFill>
                  <a:schemeClr val="accent2"/>
                </a:solidFill>
              </a:rPr>
              <a:t>Instructor Note</a:t>
            </a:r>
            <a:r>
              <a:rPr lang="tr-TR" dirty="0"/>
              <a:t> </a:t>
            </a:r>
            <a:endParaRPr lang="tr-TR" dirty="0">
              <a:solidFill>
                <a:schemeClr val="accent2"/>
              </a:solidFill>
            </a:endParaRPr>
          </a:p>
          <a:p>
            <a:pPr lvl="1" defTabSz="942975"/>
            <a:r>
              <a:rPr lang="tr-TR" dirty="0">
                <a:solidFill>
                  <a:schemeClr val="accent2"/>
                </a:solidFill>
              </a:rPr>
              <a:t>You can also select from pseudocolumns. A pseudocolumn behaves like a table column but is not actually stored in the table. You cannot insert or delete values of the pseudocolumns. The available pseudocolumns are CURRVAL, NEXTVAL, LEVEL, ROWID, and ROWNUM.</a:t>
            </a:r>
            <a:r>
              <a:rPr lang="tr-TR" dirty="0"/>
              <a:t> </a:t>
            </a:r>
          </a:p>
        </p:txBody>
      </p:sp>
      <p:sp>
        <p:nvSpPr>
          <p:cNvPr id="16387" name="Rectangle 3"/>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grpSp>
        <p:nvGrpSpPr>
          <p:cNvPr id="16388" name="Group 4"/>
          <p:cNvGrpSpPr>
            <a:grpSpLocks/>
          </p:cNvGrpSpPr>
          <p:nvPr/>
        </p:nvGrpSpPr>
        <p:grpSpPr bwMode="auto">
          <a:xfrm>
            <a:off x="772584" y="4592242"/>
            <a:ext cx="7493000" cy="1258490"/>
            <a:chOff x="363" y="3850"/>
            <a:chExt cx="3519" cy="1055"/>
          </a:xfrm>
        </p:grpSpPr>
        <p:sp>
          <p:nvSpPr>
            <p:cNvPr id="16389" name="Rectangle 5"/>
            <p:cNvSpPr>
              <a:spLocks noChangeArrowheads="1"/>
            </p:cNvSpPr>
            <p:nvPr/>
          </p:nvSpPr>
          <p:spPr bwMode="auto">
            <a:xfrm>
              <a:off x="363" y="3850"/>
              <a:ext cx="3519" cy="288"/>
            </a:xfrm>
            <a:prstGeom prst="rect">
              <a:avLst/>
            </a:prstGeom>
            <a:noFill/>
            <a:ln w="9525">
              <a:noFill/>
              <a:miter lim="800000"/>
              <a:headEnd/>
              <a:tailEnd/>
            </a:ln>
            <a:effectLst/>
          </p:spPr>
          <p:txBody>
            <a:bodyPr wrap="none" lIns="97497" tIns="51146" rIns="97497" bIns="51146"/>
            <a:lstStyle/>
            <a:p>
              <a:pPr defTabSz="1044575"/>
              <a:r>
                <a:rPr lang="tr-TR" sz="1100" b="1">
                  <a:effectLst/>
                  <a:latin typeface="Courier New" pitchFamily="49" charset="0"/>
                </a:rPr>
                <a:t>SQL&gt; SELECT	loc, deptno</a:t>
              </a:r>
            </a:p>
            <a:p>
              <a:pPr defTabSz="1044575"/>
              <a:r>
                <a:rPr lang="tr-TR" sz="1100" b="1">
                  <a:effectLst/>
                  <a:latin typeface="Courier New" pitchFamily="49" charset="0"/>
                </a:rPr>
                <a:t>  2  FROM 	dept;</a:t>
              </a:r>
            </a:p>
          </p:txBody>
        </p:sp>
        <p:sp>
          <p:nvSpPr>
            <p:cNvPr id="16390" name="Rectangle 6"/>
            <p:cNvSpPr>
              <a:spLocks noChangeArrowheads="1"/>
            </p:cNvSpPr>
            <p:nvPr/>
          </p:nvSpPr>
          <p:spPr bwMode="auto">
            <a:xfrm>
              <a:off x="363" y="4195"/>
              <a:ext cx="3519" cy="710"/>
            </a:xfrm>
            <a:prstGeom prst="rect">
              <a:avLst/>
            </a:prstGeom>
            <a:noFill/>
            <a:ln w="9525">
              <a:noFill/>
              <a:miter lim="800000"/>
              <a:headEnd/>
              <a:tailEnd/>
            </a:ln>
            <a:effectLst/>
          </p:spPr>
          <p:txBody>
            <a:bodyPr wrap="none" lIns="97497" tIns="51146" rIns="97497" bIns="51146"/>
            <a:lstStyle/>
            <a:p>
              <a:pPr defTabSz="1044575">
                <a:tabLst>
                  <a:tab pos="1781175" algn="l"/>
                  <a:tab pos="2287588" algn="l"/>
                </a:tabLst>
              </a:pPr>
              <a:r>
                <a:rPr lang="tr-TR" sz="1100">
                  <a:effectLst/>
                  <a:latin typeface="Courier New" pitchFamily="49" charset="0"/>
                </a:rPr>
                <a:t>LOC              DEPTNO          </a:t>
              </a:r>
              <a:endParaRPr lang="tr-TR" sz="1100" b="1">
                <a:effectLst/>
                <a:latin typeface="Courier New" pitchFamily="49" charset="0"/>
              </a:endParaRPr>
            </a:p>
            <a:p>
              <a:pPr defTabSz="1044575">
                <a:tabLst>
                  <a:tab pos="1781175" algn="l"/>
                  <a:tab pos="2287588" algn="l"/>
                </a:tabLst>
              </a:pPr>
              <a:r>
                <a:rPr lang="tr-TR" sz="1100">
                  <a:effectLst/>
                  <a:latin typeface="Courier New" pitchFamily="49" charset="0"/>
                </a:rPr>
                <a:t>------------- ---------</a:t>
              </a:r>
            </a:p>
            <a:p>
              <a:pPr defTabSz="1044575">
                <a:tabLst>
                  <a:tab pos="1781175" algn="l"/>
                  <a:tab pos="2287588" algn="l"/>
                </a:tabLst>
              </a:pPr>
              <a:r>
                <a:rPr lang="tr-TR" sz="1100">
                  <a:effectLst/>
                  <a:latin typeface="Courier New" pitchFamily="49" charset="0"/>
                </a:rPr>
                <a:t>NEW YORK             10</a:t>
              </a:r>
            </a:p>
            <a:p>
              <a:pPr defTabSz="1044575">
                <a:tabLst>
                  <a:tab pos="1781175" algn="l"/>
                  <a:tab pos="2287588" algn="l"/>
                </a:tabLst>
              </a:pPr>
              <a:r>
                <a:rPr lang="tr-TR" sz="1100">
                  <a:effectLst/>
                  <a:latin typeface="Courier New" pitchFamily="49" charset="0"/>
                </a:rPr>
                <a:t>DALLAS               20</a:t>
              </a:r>
            </a:p>
            <a:p>
              <a:pPr defTabSz="1044575">
                <a:tabLst>
                  <a:tab pos="1781175" algn="l"/>
                  <a:tab pos="2287588" algn="l"/>
                </a:tabLst>
              </a:pPr>
              <a:r>
                <a:rPr lang="tr-TR" sz="1100">
                  <a:effectLst/>
                  <a:latin typeface="Courier New" pitchFamily="49" charset="0"/>
                </a:rPr>
                <a:t>CHICAGO              30</a:t>
              </a:r>
            </a:p>
            <a:p>
              <a:pPr defTabSz="1044575">
                <a:tabLst>
                  <a:tab pos="1781175" algn="l"/>
                  <a:tab pos="2287588" algn="l"/>
                </a:tabLst>
              </a:pPr>
              <a:r>
                <a:rPr lang="tr-TR" sz="1100">
                  <a:effectLst/>
                  <a:latin typeface="Courier New" pitchFamily="49" charset="0"/>
                </a:rPr>
                <a:t>BOSTON               40</a:t>
              </a:r>
            </a:p>
          </p:txBody>
        </p:sp>
      </p:grpSp>
    </p:spTree>
    <p:extLst>
      <p:ext uri="{BB962C8B-B14F-4D97-AF65-F5344CB8AC3E}">
        <p14:creationId xmlns:p14="http://schemas.microsoft.com/office/powerpoint/2010/main" val="20729718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63A9B0F-246E-4258-8D7D-8E4D86C75AF2}" type="slidenum">
              <a:rPr lang="tr-TR"/>
              <a:pPr/>
              <a:t>75</a:t>
            </a:fld>
            <a:endParaRPr lang="tr-TR"/>
          </a:p>
        </p:txBody>
      </p:sp>
      <p:sp>
        <p:nvSpPr>
          <p:cNvPr id="141314" name="Rectangle 2"/>
          <p:cNvSpPr>
            <a:spLocks noChangeArrowheads="1"/>
          </p:cNvSpPr>
          <p:nvPr/>
        </p:nvSpPr>
        <p:spPr bwMode="auto">
          <a:xfrm>
            <a:off x="5175252" y="2"/>
            <a:ext cx="3968749" cy="345281"/>
          </a:xfrm>
          <a:prstGeom prst="rect">
            <a:avLst/>
          </a:prstGeom>
          <a:noFill/>
          <a:ln w="9525">
            <a:noFill/>
            <a:miter lim="800000"/>
            <a:headEnd/>
            <a:tailEnd/>
          </a:ln>
          <a:effectLst/>
        </p:spPr>
        <p:txBody>
          <a:bodyPr wrap="none" anchor="ctr"/>
          <a:lstStyle/>
          <a:p>
            <a:endParaRPr lang="tr-TR"/>
          </a:p>
        </p:txBody>
      </p:sp>
      <p:sp>
        <p:nvSpPr>
          <p:cNvPr id="141315" name="Rectangle 3"/>
          <p:cNvSpPr>
            <a:spLocks noChangeArrowheads="1"/>
          </p:cNvSpPr>
          <p:nvPr/>
        </p:nvSpPr>
        <p:spPr bwMode="auto">
          <a:xfrm>
            <a:off x="-2117" y="2"/>
            <a:ext cx="3964517" cy="345281"/>
          </a:xfrm>
          <a:prstGeom prst="rect">
            <a:avLst/>
          </a:prstGeom>
          <a:noFill/>
          <a:ln w="9525">
            <a:noFill/>
            <a:miter lim="800000"/>
            <a:headEnd/>
            <a:tailEnd/>
          </a:ln>
          <a:effectLst/>
        </p:spPr>
        <p:txBody>
          <a:bodyPr wrap="none" anchor="ctr"/>
          <a:lstStyle/>
          <a:p>
            <a:endParaRPr lang="tr-TR"/>
          </a:p>
        </p:txBody>
      </p:sp>
      <p:sp>
        <p:nvSpPr>
          <p:cNvPr id="141316" name="Rectangle 4"/>
          <p:cNvSpPr>
            <a:spLocks noGrp="1" noChangeArrowheads="1"/>
          </p:cNvSpPr>
          <p:nvPr>
            <p:ph type="body" idx="1"/>
          </p:nvPr>
        </p:nvSpPr>
        <p:spPr>
          <a:xfrm>
            <a:off x="550335" y="3580211"/>
            <a:ext cx="8039100" cy="2817019"/>
          </a:xfrm>
          <a:noFill/>
          <a:ln/>
        </p:spPr>
        <p:txBody>
          <a:bodyPr lIns="90796" tIns="44601" rIns="90796" bIns="44601"/>
          <a:lstStyle/>
          <a:p>
            <a:r>
              <a:rPr lang="tr-TR"/>
              <a:t>Group Functions</a:t>
            </a:r>
          </a:p>
          <a:p>
            <a:pPr lvl="1"/>
            <a:r>
              <a:rPr lang="tr-TR"/>
              <a:t>You can use </a:t>
            </a:r>
            <a:r>
              <a:rPr lang="tr-TR">
                <a:solidFill>
                  <a:srgbClr val="FC0128"/>
                </a:solidFill>
              </a:rPr>
              <a:t>AVG,</a:t>
            </a:r>
            <a:r>
              <a:rPr lang="tr-TR"/>
              <a:t> </a:t>
            </a:r>
            <a:r>
              <a:rPr lang="tr-TR">
                <a:solidFill>
                  <a:srgbClr val="FC0128"/>
                </a:solidFill>
              </a:rPr>
              <a:t>SUM,</a:t>
            </a:r>
            <a:r>
              <a:rPr lang="tr-TR"/>
              <a:t> MIN, and MAX functions against columns that can store numeric data. The example on the slide displays the average, highest, lowest, and sum of monthly salaries for all salespeople.</a:t>
            </a:r>
          </a:p>
          <a:p>
            <a:endParaRPr lang="tr-TR" b="1"/>
          </a:p>
        </p:txBody>
      </p:sp>
      <p:sp>
        <p:nvSpPr>
          <p:cNvPr id="141317" name="Rectangle 5"/>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Tree>
    <p:extLst>
      <p:ext uri="{BB962C8B-B14F-4D97-AF65-F5344CB8AC3E}">
        <p14:creationId xmlns:p14="http://schemas.microsoft.com/office/powerpoint/2010/main" val="423603839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1B30272A-6792-432B-8A10-9545243B7BC6}" type="slidenum">
              <a:rPr lang="tr-TR"/>
              <a:pPr/>
              <a:t>76</a:t>
            </a:fld>
            <a:endParaRPr lang="tr-TR"/>
          </a:p>
        </p:txBody>
      </p:sp>
      <p:sp>
        <p:nvSpPr>
          <p:cNvPr id="143362" name="Rectangle 2"/>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
        <p:nvSpPr>
          <p:cNvPr id="143363"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Group Functions (continued)</a:t>
            </a:r>
          </a:p>
          <a:p>
            <a:pPr lvl="1"/>
            <a:r>
              <a:rPr lang="tr-TR" dirty="0"/>
              <a:t>You can use </a:t>
            </a:r>
            <a:r>
              <a:rPr lang="tr-TR" dirty="0">
                <a:solidFill>
                  <a:srgbClr val="FC0128"/>
                </a:solidFill>
              </a:rPr>
              <a:t>MAX </a:t>
            </a:r>
            <a:r>
              <a:rPr lang="tr-TR" dirty="0"/>
              <a:t>and </a:t>
            </a:r>
            <a:r>
              <a:rPr lang="tr-TR" dirty="0">
                <a:solidFill>
                  <a:srgbClr val="FC0128"/>
                </a:solidFill>
              </a:rPr>
              <a:t>MIN </a:t>
            </a:r>
            <a:r>
              <a:rPr lang="tr-TR" dirty="0"/>
              <a:t>functions for any datatype. The slide example displays the most junior and most senior employee. </a:t>
            </a:r>
          </a:p>
          <a:p>
            <a:pPr lvl="1"/>
            <a:r>
              <a:rPr lang="tr-TR" dirty="0"/>
              <a:t>The following example displays the employee name that is first and the employee name that is the last in an alphabetized list of all employees.</a:t>
            </a:r>
          </a:p>
          <a:p>
            <a:pPr lvl="1"/>
            <a:endParaRPr lang="tr-TR" dirty="0"/>
          </a:p>
          <a:p>
            <a:pPr lvl="1"/>
            <a:endParaRPr lang="tr-TR" dirty="0"/>
          </a:p>
          <a:p>
            <a:pPr lvl="1"/>
            <a:endParaRPr lang="tr-TR" b="1" dirty="0"/>
          </a:p>
          <a:p>
            <a:pPr lvl="1"/>
            <a:endParaRPr lang="tr-TR" b="1" dirty="0"/>
          </a:p>
          <a:p>
            <a:pPr lvl="1"/>
            <a:endParaRPr lang="tr-TR" b="1" dirty="0"/>
          </a:p>
          <a:p>
            <a:pPr lvl="1"/>
            <a:endParaRPr lang="tr-TR" sz="700" b="1" dirty="0"/>
          </a:p>
          <a:p>
            <a:pPr lvl="1"/>
            <a:endParaRPr lang="tr-TR" b="1" dirty="0"/>
          </a:p>
          <a:p>
            <a:pPr lvl="1"/>
            <a:r>
              <a:rPr lang="tr-TR" b="1" dirty="0"/>
              <a:t>Note:</a:t>
            </a:r>
            <a:r>
              <a:rPr lang="tr-TR" dirty="0"/>
              <a:t> AVG, SUM, VARIANCE, and STDDEV functions can be used only with numeric datatypes.</a:t>
            </a:r>
          </a:p>
        </p:txBody>
      </p:sp>
      <p:sp>
        <p:nvSpPr>
          <p:cNvPr id="143364" name="Rectangle 4"/>
          <p:cNvSpPr>
            <a:spLocks noChangeArrowheads="1"/>
          </p:cNvSpPr>
          <p:nvPr/>
        </p:nvSpPr>
        <p:spPr bwMode="auto">
          <a:xfrm>
            <a:off x="846668" y="4382692"/>
            <a:ext cx="7418917" cy="322659"/>
          </a:xfrm>
          <a:prstGeom prst="rect">
            <a:avLst/>
          </a:prstGeom>
          <a:noFill/>
          <a:ln w="9525">
            <a:noFill/>
            <a:miter lim="800000"/>
            <a:headEnd/>
            <a:tailEnd/>
          </a:ln>
          <a:effectLst/>
        </p:spPr>
        <p:txBody>
          <a:bodyPr wrap="none" anchor="ctr"/>
          <a:lstStyle/>
          <a:p>
            <a:endParaRPr lang="tr-TR"/>
          </a:p>
        </p:txBody>
      </p:sp>
      <p:sp>
        <p:nvSpPr>
          <p:cNvPr id="143365" name="Rectangle 5"/>
          <p:cNvSpPr>
            <a:spLocks noChangeArrowheads="1"/>
          </p:cNvSpPr>
          <p:nvPr/>
        </p:nvSpPr>
        <p:spPr bwMode="auto">
          <a:xfrm>
            <a:off x="226484" y="4398169"/>
            <a:ext cx="8077200" cy="425410"/>
          </a:xfrm>
          <a:prstGeom prst="rect">
            <a:avLst/>
          </a:prstGeom>
          <a:noFill/>
          <a:ln w="9525">
            <a:noFill/>
            <a:miter lim="800000"/>
            <a:headEnd/>
            <a:tailEnd/>
          </a:ln>
          <a:effectLst/>
        </p:spPr>
        <p:txBody>
          <a:bodyPr lIns="89202" tIns="43008" rIns="89202" bIns="43008">
            <a:spAutoFit/>
          </a:bodyPr>
          <a:lstStyle/>
          <a:p>
            <a:pPr marL="434975" lvl="1" defTabSz="830263"/>
            <a:r>
              <a:rPr lang="tr-TR" sz="1100" b="1">
                <a:effectLst/>
                <a:latin typeface="Courier New" pitchFamily="49" charset="0"/>
              </a:rPr>
              <a:t>SQL&gt; SELECT	MIN(ename), MAX(ename)</a:t>
            </a:r>
          </a:p>
          <a:p>
            <a:pPr marL="434975" lvl="1" defTabSz="830263"/>
            <a:r>
              <a:rPr lang="tr-TR" sz="1100" b="1">
                <a:effectLst/>
                <a:latin typeface="Courier New" pitchFamily="49" charset="0"/>
              </a:rPr>
              <a:t>  2  FROM	emp;</a:t>
            </a:r>
          </a:p>
        </p:txBody>
      </p:sp>
      <p:sp>
        <p:nvSpPr>
          <p:cNvPr id="143366" name="Rectangle 6"/>
          <p:cNvSpPr>
            <a:spLocks noChangeArrowheads="1"/>
          </p:cNvSpPr>
          <p:nvPr/>
        </p:nvSpPr>
        <p:spPr bwMode="auto">
          <a:xfrm>
            <a:off x="846668" y="4797030"/>
            <a:ext cx="7418917" cy="416719"/>
          </a:xfrm>
          <a:prstGeom prst="rect">
            <a:avLst/>
          </a:prstGeom>
          <a:noFill/>
          <a:ln w="9525">
            <a:noFill/>
            <a:miter lim="800000"/>
            <a:headEnd/>
            <a:tailEnd/>
          </a:ln>
          <a:effectLst/>
        </p:spPr>
        <p:txBody>
          <a:bodyPr wrap="none" anchor="ctr"/>
          <a:lstStyle/>
          <a:p>
            <a:endParaRPr lang="tr-TR"/>
          </a:p>
        </p:txBody>
      </p:sp>
      <p:sp>
        <p:nvSpPr>
          <p:cNvPr id="143367" name="Rectangle 7"/>
          <p:cNvSpPr>
            <a:spLocks noChangeArrowheads="1"/>
          </p:cNvSpPr>
          <p:nvPr/>
        </p:nvSpPr>
        <p:spPr bwMode="auto">
          <a:xfrm>
            <a:off x="226484" y="4802982"/>
            <a:ext cx="4775200" cy="594687"/>
          </a:xfrm>
          <a:prstGeom prst="rect">
            <a:avLst/>
          </a:prstGeom>
          <a:noFill/>
          <a:ln w="9525">
            <a:noFill/>
            <a:miter lim="800000"/>
            <a:headEnd/>
            <a:tailEnd/>
          </a:ln>
          <a:effectLst/>
        </p:spPr>
        <p:txBody>
          <a:bodyPr lIns="89202" tIns="43008" rIns="89202" bIns="43008">
            <a:spAutoFit/>
          </a:bodyPr>
          <a:lstStyle/>
          <a:p>
            <a:pPr marL="434975" lvl="1" defTabSz="830263"/>
            <a:r>
              <a:rPr lang="tr-TR" sz="1100">
                <a:effectLst/>
                <a:latin typeface="Courier New" pitchFamily="49" charset="0"/>
              </a:rPr>
              <a:t>MIN(ENAME) MAX(ENAME)</a:t>
            </a:r>
          </a:p>
          <a:p>
            <a:pPr marL="434975" lvl="1" defTabSz="830263"/>
            <a:r>
              <a:rPr lang="tr-TR" sz="1100">
                <a:effectLst/>
                <a:latin typeface="Courier New" pitchFamily="49" charset="0"/>
              </a:rPr>
              <a:t>---------- ----------</a:t>
            </a:r>
          </a:p>
          <a:p>
            <a:pPr marL="434975" lvl="1" defTabSz="830263"/>
            <a:r>
              <a:rPr lang="tr-TR" sz="1100">
                <a:effectLst/>
                <a:latin typeface="Courier New" pitchFamily="49" charset="0"/>
              </a:rPr>
              <a:t>ADAMS      WARD</a:t>
            </a:r>
          </a:p>
        </p:txBody>
      </p:sp>
    </p:spTree>
    <p:extLst>
      <p:ext uri="{BB962C8B-B14F-4D97-AF65-F5344CB8AC3E}">
        <p14:creationId xmlns:p14="http://schemas.microsoft.com/office/powerpoint/2010/main" val="28546301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D60B44-BCB6-4B6A-BCBE-718AD0D956E1}" type="slidenum">
              <a:rPr lang="tr-TR"/>
              <a:pPr/>
              <a:t>77</a:t>
            </a:fld>
            <a:endParaRPr lang="tr-TR"/>
          </a:p>
        </p:txBody>
      </p:sp>
      <p:sp>
        <p:nvSpPr>
          <p:cNvPr id="145410"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a:t>The COUNT Function</a:t>
            </a:r>
          </a:p>
          <a:p>
            <a:pPr lvl="1"/>
            <a:r>
              <a:rPr lang="tr-TR" b="1" dirty="0"/>
              <a:t>The </a:t>
            </a:r>
            <a:r>
              <a:rPr lang="tr-TR" b="1" dirty="0">
                <a:solidFill>
                  <a:srgbClr val="FC0128"/>
                </a:solidFill>
              </a:rPr>
              <a:t>COUNT </a:t>
            </a:r>
            <a:r>
              <a:rPr lang="tr-TR" b="1" dirty="0"/>
              <a:t>function has two formats:</a:t>
            </a:r>
          </a:p>
          <a:p>
            <a:pPr lvl="2"/>
            <a:r>
              <a:rPr lang="tr-TR" b="1" dirty="0"/>
              <a:t> COUNT(*) </a:t>
            </a:r>
          </a:p>
          <a:p>
            <a:pPr lvl="2"/>
            <a:r>
              <a:rPr lang="tr-TR" b="1" dirty="0"/>
              <a:t> COUNT(</a:t>
            </a:r>
            <a:r>
              <a:rPr lang="tr-TR" b="1" i="1" dirty="0"/>
              <a:t>expr</a:t>
            </a:r>
            <a:r>
              <a:rPr lang="tr-TR" b="1" dirty="0"/>
              <a:t>)</a:t>
            </a:r>
          </a:p>
          <a:p>
            <a:pPr lvl="1"/>
            <a:r>
              <a:rPr lang="tr-TR" b="1" dirty="0"/>
              <a:t>COUNT(*) returns the number of rows in a table, including duplicate rows and rows containing null values in any of the columns</a:t>
            </a:r>
            <a:r>
              <a:rPr lang="tr-TR" dirty="0"/>
              <a:t>. </a:t>
            </a:r>
            <a:r>
              <a:rPr lang="tr-TR" b="1" dirty="0"/>
              <a:t>If a WHERE clause is included in the SELECT statement, COUNT(*) returns the number of rows that satisfies the condition in the WHERE clause. </a:t>
            </a:r>
          </a:p>
          <a:p>
            <a:pPr lvl="1"/>
            <a:r>
              <a:rPr lang="tr-TR" b="1" dirty="0"/>
              <a:t>In contrast, COUNT(</a:t>
            </a:r>
            <a:r>
              <a:rPr lang="tr-TR" b="1" i="1" dirty="0"/>
              <a:t>expr</a:t>
            </a:r>
            <a:r>
              <a:rPr lang="tr-TR" b="1" dirty="0"/>
              <a:t>) returns the number of nonnull rows in the column identified by </a:t>
            </a:r>
            <a:r>
              <a:rPr lang="tr-TR" b="1" i="1" dirty="0"/>
              <a:t>expr</a:t>
            </a:r>
            <a:r>
              <a:rPr lang="tr-TR" b="1" dirty="0"/>
              <a:t>. </a:t>
            </a:r>
          </a:p>
          <a:p>
            <a:pPr lvl="1"/>
            <a:r>
              <a:rPr lang="tr-TR" dirty="0"/>
              <a:t>The slide example displays the number of employees in department 30.</a:t>
            </a:r>
          </a:p>
          <a:p>
            <a:pPr lvl="1"/>
            <a:endParaRPr lang="tr-TR" dirty="0"/>
          </a:p>
          <a:p>
            <a:pPr lvl="1"/>
            <a:endParaRPr lang="tr-TR" dirty="0"/>
          </a:p>
          <a:p>
            <a:pPr lvl="1"/>
            <a:endParaRPr lang="tr-TR" dirty="0"/>
          </a:p>
          <a:p>
            <a:endParaRPr lang="tr-TR" dirty="0">
              <a:solidFill>
                <a:schemeClr val="accent2"/>
              </a:solidFill>
            </a:endParaRPr>
          </a:p>
          <a:p>
            <a:endParaRPr lang="tr-TR" dirty="0">
              <a:solidFill>
                <a:schemeClr val="accent2"/>
              </a:solidFill>
            </a:endParaRPr>
          </a:p>
          <a:p>
            <a:r>
              <a:rPr lang="tr-TR" dirty="0">
                <a:solidFill>
                  <a:schemeClr val="accent2"/>
                </a:solidFill>
              </a:rPr>
              <a:t>Instructor Note</a:t>
            </a:r>
          </a:p>
          <a:p>
            <a:pPr lvl="1"/>
            <a:r>
              <a:rPr lang="tr-TR" dirty="0">
                <a:solidFill>
                  <a:schemeClr val="accent2"/>
                </a:solidFill>
              </a:rPr>
              <a:t>Demo: </a:t>
            </a:r>
            <a:r>
              <a:rPr lang="tr-TR" dirty="0">
                <a:solidFill>
                  <a:schemeClr val="accent2"/>
                </a:solidFill>
                <a:latin typeface="Courier New" pitchFamily="49" charset="0"/>
              </a:rPr>
              <a:t>l5count1.sql</a:t>
            </a:r>
            <a:r>
              <a:rPr lang="tr-TR" i="1" dirty="0">
                <a:solidFill>
                  <a:schemeClr val="accent2"/>
                </a:solidFill>
              </a:rPr>
              <a:t>, </a:t>
            </a:r>
            <a:r>
              <a:rPr lang="tr-TR" dirty="0">
                <a:solidFill>
                  <a:schemeClr val="accent2"/>
                </a:solidFill>
                <a:latin typeface="Courier New" pitchFamily="49" charset="0"/>
              </a:rPr>
              <a:t>l5count2.sql</a:t>
            </a:r>
          </a:p>
          <a:p>
            <a:pPr lvl="1"/>
            <a:r>
              <a:rPr lang="tr-TR" dirty="0">
                <a:solidFill>
                  <a:schemeClr val="accent2"/>
                </a:solidFill>
              </a:rPr>
              <a:t>Purpose: To illustrate using the COUNT(*) and COUNT(</a:t>
            </a:r>
            <a:r>
              <a:rPr lang="tr-TR" i="1" dirty="0">
                <a:solidFill>
                  <a:schemeClr val="accent2"/>
                </a:solidFill>
              </a:rPr>
              <a:t>expr</a:t>
            </a:r>
            <a:r>
              <a:rPr lang="tr-TR" dirty="0">
                <a:solidFill>
                  <a:schemeClr val="accent2"/>
                </a:solidFill>
              </a:rPr>
              <a:t>) functions.</a:t>
            </a:r>
          </a:p>
        </p:txBody>
      </p:sp>
      <p:sp>
        <p:nvSpPr>
          <p:cNvPr id="145411" name="Rectangle 3"/>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Tree>
    <p:extLst>
      <p:ext uri="{BB962C8B-B14F-4D97-AF65-F5344CB8AC3E}">
        <p14:creationId xmlns:p14="http://schemas.microsoft.com/office/powerpoint/2010/main" val="17188606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a:spLocks noGrp="1" noChangeArrowheads="1"/>
          </p:cNvSpPr>
          <p:nvPr>
            <p:ph type="sldNum" sz="quarter" idx="5"/>
          </p:nvPr>
        </p:nvSpPr>
        <p:spPr>
          <a:ln/>
        </p:spPr>
        <p:txBody>
          <a:bodyPr/>
          <a:lstStyle/>
          <a:p>
            <a:fld id="{EC23B34E-1608-4732-B3AE-F841532BB4FB}" type="slidenum">
              <a:rPr lang="tr-TR"/>
              <a:pPr/>
              <a:t>78</a:t>
            </a:fld>
            <a:endParaRPr lang="tr-TR"/>
          </a:p>
        </p:txBody>
      </p:sp>
      <p:sp>
        <p:nvSpPr>
          <p:cNvPr id="147458" name="Rectangle 2"/>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
        <p:nvSpPr>
          <p:cNvPr id="147459"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The COUNT Function (continued)</a:t>
            </a:r>
          </a:p>
          <a:p>
            <a:pPr lvl="1"/>
            <a:r>
              <a:rPr lang="tr-TR" b="1" dirty="0"/>
              <a:t>The slide example displays the number of employees in department 30 who can earn a commission</a:t>
            </a:r>
            <a:r>
              <a:rPr lang="tr-TR" dirty="0"/>
              <a:t>. Notice that the result gives the total number of rows to be four because two employees in department 30 cannot earn a commission and contain a null value in the COMM column.</a:t>
            </a:r>
          </a:p>
          <a:p>
            <a:r>
              <a:rPr lang="tr-TR" dirty="0"/>
              <a:t>Example</a:t>
            </a:r>
          </a:p>
          <a:p>
            <a:pPr lvl="1"/>
            <a:r>
              <a:rPr lang="tr-TR" dirty="0"/>
              <a:t>Display the number of departments in the EMP table.</a:t>
            </a:r>
          </a:p>
          <a:p>
            <a:pPr lvl="1"/>
            <a:endParaRPr lang="tr-TR" dirty="0"/>
          </a:p>
          <a:p>
            <a:pPr lvl="1">
              <a:spcBef>
                <a:spcPct val="60000"/>
              </a:spcBef>
            </a:pPr>
            <a:r>
              <a:rPr lang="tr-TR" dirty="0" err="1"/>
              <a:t>Display</a:t>
            </a:r>
            <a:r>
              <a:rPr lang="tr-TR" dirty="0"/>
              <a:t> the number of distinct departments in the EMP table.</a:t>
            </a:r>
          </a:p>
          <a:p>
            <a:pPr lvl="1">
              <a:spcBef>
                <a:spcPct val="60000"/>
              </a:spcBef>
            </a:pPr>
            <a:endParaRPr lang="tr-TR" dirty="0"/>
          </a:p>
          <a:p>
            <a:endParaRPr lang="tr-TR" b="1" dirty="0"/>
          </a:p>
        </p:txBody>
      </p:sp>
      <p:sp>
        <p:nvSpPr>
          <p:cNvPr id="147460" name="Rectangle 4"/>
          <p:cNvSpPr>
            <a:spLocks noChangeArrowheads="1"/>
          </p:cNvSpPr>
          <p:nvPr/>
        </p:nvSpPr>
        <p:spPr bwMode="auto">
          <a:xfrm>
            <a:off x="838200" y="4504136"/>
            <a:ext cx="7478184" cy="322659"/>
          </a:xfrm>
          <a:prstGeom prst="rect">
            <a:avLst/>
          </a:prstGeom>
          <a:noFill/>
          <a:ln w="9525">
            <a:noFill/>
            <a:miter lim="800000"/>
            <a:headEnd/>
            <a:tailEnd/>
          </a:ln>
          <a:effectLst/>
        </p:spPr>
        <p:txBody>
          <a:bodyPr wrap="none" anchor="ctr"/>
          <a:lstStyle/>
          <a:p>
            <a:endParaRPr lang="tr-TR"/>
          </a:p>
        </p:txBody>
      </p:sp>
      <p:sp>
        <p:nvSpPr>
          <p:cNvPr id="147461" name="Rectangle 5"/>
          <p:cNvSpPr>
            <a:spLocks noChangeArrowheads="1"/>
          </p:cNvSpPr>
          <p:nvPr/>
        </p:nvSpPr>
        <p:spPr bwMode="auto">
          <a:xfrm>
            <a:off x="292100" y="4587479"/>
            <a:ext cx="4777317" cy="425410"/>
          </a:xfrm>
          <a:prstGeom prst="rect">
            <a:avLst/>
          </a:prstGeom>
          <a:noFill/>
          <a:ln w="9525">
            <a:noFill/>
            <a:miter lim="800000"/>
            <a:headEnd/>
            <a:tailEnd/>
          </a:ln>
          <a:effectLst/>
        </p:spPr>
        <p:txBody>
          <a:bodyPr lIns="89202" tIns="43008" rIns="89202" bIns="43008">
            <a:spAutoFit/>
          </a:bodyPr>
          <a:lstStyle/>
          <a:p>
            <a:pPr marL="434975" lvl="1" defTabSz="830263"/>
            <a:r>
              <a:rPr lang="tr-TR" sz="1100" b="1">
                <a:effectLst/>
                <a:latin typeface="Courier New" pitchFamily="49" charset="0"/>
              </a:rPr>
              <a:t>SQL&gt; SELECT	COUNT(deptno)</a:t>
            </a:r>
          </a:p>
          <a:p>
            <a:pPr marL="434975" lvl="1" defTabSz="830263"/>
            <a:r>
              <a:rPr lang="tr-TR" sz="1100" b="1">
                <a:effectLst/>
                <a:latin typeface="Courier New" pitchFamily="49" charset="0"/>
              </a:rPr>
              <a:t>  2  FROM	emp;</a:t>
            </a:r>
          </a:p>
        </p:txBody>
      </p:sp>
      <p:sp>
        <p:nvSpPr>
          <p:cNvPr id="147462" name="Rectangle 6"/>
          <p:cNvSpPr>
            <a:spLocks noChangeArrowheads="1"/>
          </p:cNvSpPr>
          <p:nvPr/>
        </p:nvSpPr>
        <p:spPr bwMode="auto">
          <a:xfrm>
            <a:off x="838200" y="4870848"/>
            <a:ext cx="7478184" cy="445294"/>
          </a:xfrm>
          <a:prstGeom prst="rect">
            <a:avLst/>
          </a:prstGeom>
          <a:noFill/>
          <a:ln w="9525">
            <a:noFill/>
            <a:miter lim="800000"/>
            <a:headEnd/>
            <a:tailEnd/>
          </a:ln>
          <a:effectLst/>
        </p:spPr>
        <p:txBody>
          <a:bodyPr wrap="none" anchor="ctr"/>
          <a:lstStyle/>
          <a:p>
            <a:endParaRPr lang="tr-TR"/>
          </a:p>
        </p:txBody>
      </p:sp>
      <p:sp>
        <p:nvSpPr>
          <p:cNvPr id="147463" name="Rectangle 7"/>
          <p:cNvSpPr>
            <a:spLocks noChangeArrowheads="1"/>
          </p:cNvSpPr>
          <p:nvPr/>
        </p:nvSpPr>
        <p:spPr bwMode="auto">
          <a:xfrm>
            <a:off x="226486" y="4886326"/>
            <a:ext cx="4872567" cy="594687"/>
          </a:xfrm>
          <a:prstGeom prst="rect">
            <a:avLst/>
          </a:prstGeom>
          <a:noFill/>
          <a:ln w="9525">
            <a:noFill/>
            <a:miter lim="800000"/>
            <a:headEnd/>
            <a:tailEnd/>
          </a:ln>
          <a:effectLst/>
        </p:spPr>
        <p:txBody>
          <a:bodyPr lIns="89202" tIns="43008" rIns="89202" bIns="43008">
            <a:spAutoFit/>
          </a:bodyPr>
          <a:lstStyle/>
          <a:p>
            <a:pPr marL="434975" lvl="1" defTabSz="830263"/>
            <a:r>
              <a:rPr lang="tr-TR" sz="1100">
                <a:effectLst/>
                <a:latin typeface="Courier New" pitchFamily="49" charset="0"/>
              </a:rPr>
              <a:t>COUNT(DEPTNO)</a:t>
            </a:r>
          </a:p>
          <a:p>
            <a:pPr marL="434975" lvl="1" defTabSz="830263"/>
            <a:r>
              <a:rPr lang="tr-TR" sz="1100">
                <a:effectLst/>
                <a:latin typeface="Courier New" pitchFamily="49" charset="0"/>
              </a:rPr>
              <a:t>-------------</a:t>
            </a:r>
          </a:p>
          <a:p>
            <a:pPr marL="434975" lvl="1" defTabSz="830263"/>
            <a:r>
              <a:rPr lang="tr-TR" sz="1100">
                <a:effectLst/>
                <a:latin typeface="Courier New" pitchFamily="49" charset="0"/>
              </a:rPr>
              <a:t>           14</a:t>
            </a:r>
          </a:p>
        </p:txBody>
      </p:sp>
      <p:grpSp>
        <p:nvGrpSpPr>
          <p:cNvPr id="147464" name="Group 8"/>
          <p:cNvGrpSpPr>
            <a:grpSpLocks/>
          </p:cNvGrpSpPr>
          <p:nvPr/>
        </p:nvGrpSpPr>
        <p:grpSpPr bwMode="auto">
          <a:xfrm>
            <a:off x="302686" y="5547124"/>
            <a:ext cx="8013700" cy="335756"/>
            <a:chOff x="142" y="4651"/>
            <a:chExt cx="3764" cy="281"/>
          </a:xfrm>
        </p:grpSpPr>
        <p:sp>
          <p:nvSpPr>
            <p:cNvPr id="147465" name="Rectangle 9"/>
            <p:cNvSpPr>
              <a:spLocks noChangeArrowheads="1"/>
            </p:cNvSpPr>
            <p:nvPr/>
          </p:nvSpPr>
          <p:spPr bwMode="auto">
            <a:xfrm>
              <a:off x="394" y="4651"/>
              <a:ext cx="3512" cy="270"/>
            </a:xfrm>
            <a:prstGeom prst="rect">
              <a:avLst/>
            </a:prstGeom>
            <a:noFill/>
            <a:ln w="9525">
              <a:noFill/>
              <a:miter lim="800000"/>
              <a:headEnd/>
              <a:tailEnd/>
            </a:ln>
            <a:effectLst/>
          </p:spPr>
          <p:txBody>
            <a:bodyPr wrap="none" lIns="92388" tIns="46195" rIns="92388" bIns="46195" anchor="ctr"/>
            <a:lstStyle/>
            <a:p>
              <a:endParaRPr lang="tr-TR"/>
            </a:p>
          </p:txBody>
        </p:sp>
        <p:sp>
          <p:nvSpPr>
            <p:cNvPr id="147466" name="Rectangle 10"/>
            <p:cNvSpPr>
              <a:spLocks noChangeArrowheads="1"/>
            </p:cNvSpPr>
            <p:nvPr/>
          </p:nvSpPr>
          <p:spPr bwMode="auto">
            <a:xfrm>
              <a:off x="142" y="4662"/>
              <a:ext cx="2692" cy="270"/>
            </a:xfrm>
            <a:prstGeom prst="rect">
              <a:avLst/>
            </a:prstGeom>
            <a:noFill/>
            <a:ln w="9525">
              <a:noFill/>
              <a:miter lim="800000"/>
              <a:headEnd/>
              <a:tailEnd/>
            </a:ln>
            <a:effectLst/>
          </p:spPr>
          <p:txBody>
            <a:bodyPr wrap="none" lIns="92388" tIns="46195" rIns="92388" bIns="46195" anchor="ctr"/>
            <a:lstStyle/>
            <a:p>
              <a:pPr marL="446088" lvl="1" defTabSz="873125"/>
              <a:r>
                <a:rPr lang="tr-TR" sz="1100" b="1">
                  <a:effectLst/>
                  <a:latin typeface="Courier New" pitchFamily="49" charset="0"/>
                </a:rPr>
                <a:t>SQL&gt; SELECT	COUNT(DISTINCT (deptno))</a:t>
              </a:r>
            </a:p>
            <a:p>
              <a:pPr marL="446088" lvl="1" defTabSz="873125"/>
              <a:r>
                <a:rPr lang="tr-TR" sz="1100" b="1">
                  <a:effectLst/>
                  <a:latin typeface="Courier New" pitchFamily="49" charset="0"/>
                </a:rPr>
                <a:t>  2  FROM	emp;</a:t>
              </a:r>
            </a:p>
          </p:txBody>
        </p:sp>
      </p:grpSp>
      <p:sp>
        <p:nvSpPr>
          <p:cNvPr id="147467" name="Rectangle 11"/>
          <p:cNvSpPr>
            <a:spLocks noChangeArrowheads="1"/>
          </p:cNvSpPr>
          <p:nvPr/>
        </p:nvSpPr>
        <p:spPr bwMode="auto">
          <a:xfrm>
            <a:off x="838200" y="5938839"/>
            <a:ext cx="7478184" cy="459581"/>
          </a:xfrm>
          <a:prstGeom prst="rect">
            <a:avLst/>
          </a:prstGeom>
          <a:noFill/>
          <a:ln w="9525">
            <a:noFill/>
            <a:miter lim="800000"/>
            <a:headEnd/>
            <a:tailEnd/>
          </a:ln>
          <a:effectLst/>
        </p:spPr>
        <p:txBody>
          <a:bodyPr wrap="none" anchor="ctr"/>
          <a:lstStyle/>
          <a:p>
            <a:endParaRPr lang="tr-TR"/>
          </a:p>
        </p:txBody>
      </p:sp>
      <p:sp>
        <p:nvSpPr>
          <p:cNvPr id="147468" name="Rectangle 12"/>
          <p:cNvSpPr>
            <a:spLocks noChangeArrowheads="1"/>
          </p:cNvSpPr>
          <p:nvPr/>
        </p:nvSpPr>
        <p:spPr bwMode="auto">
          <a:xfrm>
            <a:off x="306917" y="5994798"/>
            <a:ext cx="4874683" cy="594687"/>
          </a:xfrm>
          <a:prstGeom prst="rect">
            <a:avLst/>
          </a:prstGeom>
          <a:noFill/>
          <a:ln w="9525">
            <a:noFill/>
            <a:miter lim="800000"/>
            <a:headEnd/>
            <a:tailEnd/>
          </a:ln>
          <a:effectLst/>
        </p:spPr>
        <p:txBody>
          <a:bodyPr lIns="89202" tIns="43008" rIns="89202" bIns="43008">
            <a:spAutoFit/>
          </a:bodyPr>
          <a:lstStyle/>
          <a:p>
            <a:pPr marL="434975" lvl="1" defTabSz="830263"/>
            <a:r>
              <a:rPr lang="tr-TR" sz="1100">
                <a:effectLst/>
                <a:latin typeface="Courier New" pitchFamily="49" charset="0"/>
              </a:rPr>
              <a:t>COUNT(DISTINCT(DEPTNO))</a:t>
            </a:r>
          </a:p>
          <a:p>
            <a:pPr marL="434975" lvl="1" defTabSz="830263"/>
            <a:r>
              <a:rPr lang="tr-TR" sz="1100">
                <a:effectLst/>
                <a:latin typeface="Courier New" pitchFamily="49" charset="0"/>
              </a:rPr>
              <a:t>-----------------------</a:t>
            </a:r>
          </a:p>
          <a:p>
            <a:pPr marL="434975" lvl="1" defTabSz="830263"/>
            <a:r>
              <a:rPr lang="tr-TR" sz="1100">
                <a:effectLst/>
                <a:latin typeface="Courier New" pitchFamily="49" charset="0"/>
              </a:rPr>
              <a:t>                      3</a:t>
            </a:r>
          </a:p>
        </p:txBody>
      </p:sp>
    </p:spTree>
    <p:extLst>
      <p:ext uri="{BB962C8B-B14F-4D97-AF65-F5344CB8AC3E}">
        <p14:creationId xmlns:p14="http://schemas.microsoft.com/office/powerpoint/2010/main" val="6103445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AB1AC2-4CF2-4993-A2AB-8C2C311FF705}" type="slidenum">
              <a:rPr lang="tr-TR"/>
              <a:pPr/>
              <a:t>83</a:t>
            </a:fld>
            <a:endParaRPr lang="tr-TR"/>
          </a:p>
        </p:txBody>
      </p:sp>
      <p:sp>
        <p:nvSpPr>
          <p:cNvPr id="149506" name="Rectangle 2"/>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
        <p:nvSpPr>
          <p:cNvPr id="149507" name="Rectangle 3"/>
          <p:cNvSpPr>
            <a:spLocks noGrp="1" noChangeArrowheads="1"/>
          </p:cNvSpPr>
          <p:nvPr>
            <p:ph type="body" idx="1"/>
          </p:nvPr>
        </p:nvSpPr>
        <p:spPr>
          <a:xfrm>
            <a:off x="605367" y="3577829"/>
            <a:ext cx="7124700" cy="2851547"/>
          </a:xfrm>
          <a:noFill/>
          <a:ln/>
        </p:spPr>
        <p:txBody>
          <a:bodyPr lIns="90796" tIns="44601" rIns="90796" bIns="44601"/>
          <a:lstStyle/>
          <a:p>
            <a:pPr defTabSz="377825">
              <a:tabLst>
                <a:tab pos="441325" algn="l"/>
              </a:tabLst>
            </a:pPr>
            <a:r>
              <a:rPr lang="tr-TR" dirty="0"/>
              <a:t>Group Functions and Null Values </a:t>
            </a:r>
          </a:p>
          <a:p>
            <a:pPr lvl="1" defTabSz="377825">
              <a:tabLst>
                <a:tab pos="441325" algn="l"/>
              </a:tabLst>
            </a:pPr>
            <a:r>
              <a:rPr lang="tr-TR" b="0" dirty="0"/>
              <a:t>All group functions except COUNT (*) ignore null values in the column</a:t>
            </a:r>
            <a:r>
              <a:rPr lang="tr-TR" dirty="0"/>
              <a:t>. In the slide example, the average is calculated based </a:t>
            </a:r>
            <a:r>
              <a:rPr lang="tr-TR" i="1" dirty="0"/>
              <a:t>only</a:t>
            </a:r>
            <a:r>
              <a:rPr lang="tr-TR" dirty="0"/>
              <a:t> on the rows in the table where a valid value is stored in the COMM column. The average is calculated as total commission being paid to all employees divided by the number of employees receiving commission (4).</a:t>
            </a:r>
          </a:p>
        </p:txBody>
      </p:sp>
    </p:spTree>
    <p:extLst>
      <p:ext uri="{BB962C8B-B14F-4D97-AF65-F5344CB8AC3E}">
        <p14:creationId xmlns:p14="http://schemas.microsoft.com/office/powerpoint/2010/main" val="25730404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EAA27A-BCFE-4ABD-A2D9-EC95605EC839}" type="slidenum">
              <a:rPr lang="tr-TR"/>
              <a:pPr/>
              <a:t>84</a:t>
            </a:fld>
            <a:endParaRPr lang="tr-TR"/>
          </a:p>
        </p:txBody>
      </p:sp>
      <p:sp>
        <p:nvSpPr>
          <p:cNvPr id="151554" name="Rectangle 2"/>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
        <p:nvSpPr>
          <p:cNvPr id="151555" name="Rectangle 3"/>
          <p:cNvSpPr>
            <a:spLocks noGrp="1" noChangeArrowheads="1"/>
          </p:cNvSpPr>
          <p:nvPr>
            <p:ph type="body" idx="1"/>
          </p:nvPr>
        </p:nvSpPr>
        <p:spPr>
          <a:xfrm>
            <a:off x="605367" y="3577829"/>
            <a:ext cx="7124700" cy="2851547"/>
          </a:xfrm>
          <a:noFill/>
          <a:ln/>
        </p:spPr>
        <p:txBody>
          <a:bodyPr lIns="90796" tIns="44601" rIns="90796" bIns="44601"/>
          <a:lstStyle/>
          <a:p>
            <a:pPr defTabSz="377825">
              <a:tabLst>
                <a:tab pos="441325" algn="l"/>
              </a:tabLst>
            </a:pPr>
            <a:r>
              <a:rPr lang="tr-TR" dirty="0"/>
              <a:t>Group Functions and Null Values (continued)</a:t>
            </a:r>
          </a:p>
          <a:p>
            <a:pPr lvl="1" defTabSz="377825">
              <a:tabLst>
                <a:tab pos="441325" algn="l"/>
              </a:tabLst>
            </a:pPr>
            <a:r>
              <a:rPr lang="tr-TR" dirty="0"/>
              <a:t>The NVL function forces group functions to include null values</a:t>
            </a:r>
            <a:r>
              <a:rPr lang="tr-TR" b="1" dirty="0"/>
              <a:t>. In the slide example, the average is calculated based on </a:t>
            </a:r>
            <a:r>
              <a:rPr lang="tr-TR" b="1" i="1" dirty="0"/>
              <a:t>all</a:t>
            </a:r>
            <a:r>
              <a:rPr lang="tr-TR" b="1" dirty="0"/>
              <a:t> rows in the table regardless of whether null values are stored in the COMM column.</a:t>
            </a:r>
            <a:r>
              <a:rPr lang="tr-TR" dirty="0"/>
              <a:t> The average is calculated as total commission being paid to all employees divided by the total number of employees in the company (14).  </a:t>
            </a:r>
          </a:p>
          <a:p>
            <a:pPr lvl="1" defTabSz="377825">
              <a:tabLst>
                <a:tab pos="441325" algn="l"/>
              </a:tabLst>
            </a:pPr>
            <a:endParaRPr lang="tr-TR" dirty="0"/>
          </a:p>
          <a:p>
            <a:r>
              <a:rPr lang="tr-TR" b="1" dirty="0">
                <a:solidFill>
                  <a:srgbClr val="FF0000"/>
                </a:solidFill>
              </a:rPr>
              <a:t>NVL(alan1, değiştirilecek değer)</a:t>
            </a:r>
            <a:endParaRPr lang="tr-TR" b="0" dirty="0">
              <a:solidFill>
                <a:srgbClr val="FF0000"/>
              </a:solidFill>
            </a:endParaRPr>
          </a:p>
          <a:p>
            <a:r>
              <a:rPr lang="tr-TR" b="1" dirty="0">
                <a:solidFill>
                  <a:srgbClr val="FF0000"/>
                </a:solidFill>
              </a:rPr>
              <a:t>Alan1</a:t>
            </a:r>
            <a:r>
              <a:rPr lang="tr-TR" dirty="0">
                <a:solidFill>
                  <a:srgbClr val="FF0000"/>
                </a:solidFill>
              </a:rPr>
              <a:t>: null olup olmayacağı kontrol edilecek değerdir.</a:t>
            </a:r>
            <a:br>
              <a:rPr lang="tr-TR" dirty="0">
                <a:solidFill>
                  <a:srgbClr val="FF0000"/>
                </a:solidFill>
              </a:rPr>
            </a:br>
            <a:r>
              <a:rPr lang="tr-TR" b="1" dirty="0">
                <a:solidFill>
                  <a:srgbClr val="FF0000"/>
                </a:solidFill>
              </a:rPr>
              <a:t>Değiştirilecek Değer</a:t>
            </a:r>
            <a:r>
              <a:rPr lang="tr-TR" dirty="0">
                <a:solidFill>
                  <a:srgbClr val="FF0000"/>
                </a:solidFill>
              </a:rPr>
              <a:t>: alan1'in null olması durumunda, döndürülecek olan değerdir.</a:t>
            </a:r>
            <a:r>
              <a:rPr lang="tr-TR" dirty="0"/>
              <a:t> </a:t>
            </a:r>
          </a:p>
          <a:p>
            <a:pPr lvl="1" defTabSz="377825">
              <a:tabLst>
                <a:tab pos="441325" algn="l"/>
              </a:tabLst>
            </a:pPr>
            <a:endParaRPr lang="tr-TR" dirty="0"/>
          </a:p>
        </p:txBody>
      </p:sp>
    </p:spTree>
    <p:extLst>
      <p:ext uri="{BB962C8B-B14F-4D97-AF65-F5344CB8AC3E}">
        <p14:creationId xmlns:p14="http://schemas.microsoft.com/office/powerpoint/2010/main" val="367266959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4252046-0305-4912-8B5C-BF910DD7AE2C}" type="slidenum">
              <a:rPr lang="tr-TR"/>
              <a:pPr/>
              <a:t>85</a:t>
            </a:fld>
            <a:endParaRPr lang="tr-TR"/>
          </a:p>
        </p:txBody>
      </p:sp>
      <p:sp>
        <p:nvSpPr>
          <p:cNvPr id="153602" name="Rectangle 2"/>
          <p:cNvSpPr>
            <a:spLocks noChangeArrowheads="1"/>
          </p:cNvSpPr>
          <p:nvPr/>
        </p:nvSpPr>
        <p:spPr bwMode="auto">
          <a:xfrm>
            <a:off x="5177369" y="0"/>
            <a:ext cx="3966633" cy="341710"/>
          </a:xfrm>
          <a:prstGeom prst="rect">
            <a:avLst/>
          </a:prstGeom>
          <a:noFill/>
          <a:ln w="9525">
            <a:noFill/>
            <a:miter lim="800000"/>
            <a:headEnd/>
            <a:tailEnd/>
          </a:ln>
          <a:effectLst/>
        </p:spPr>
        <p:txBody>
          <a:bodyPr wrap="none" anchor="ctr"/>
          <a:lstStyle/>
          <a:p>
            <a:endParaRPr lang="tr-TR"/>
          </a:p>
        </p:txBody>
      </p:sp>
      <p:sp>
        <p:nvSpPr>
          <p:cNvPr id="153603" name="Rectangle 3"/>
          <p:cNvSpPr>
            <a:spLocks noChangeArrowheads="1"/>
          </p:cNvSpPr>
          <p:nvPr/>
        </p:nvSpPr>
        <p:spPr bwMode="auto">
          <a:xfrm>
            <a:off x="-2117" y="0"/>
            <a:ext cx="3960284" cy="341710"/>
          </a:xfrm>
          <a:prstGeom prst="rect">
            <a:avLst/>
          </a:prstGeom>
          <a:noFill/>
          <a:ln w="9525">
            <a:noFill/>
            <a:miter lim="800000"/>
            <a:headEnd/>
            <a:tailEnd/>
          </a:ln>
          <a:effectLst/>
        </p:spPr>
        <p:txBody>
          <a:bodyPr wrap="none" anchor="ctr"/>
          <a:lstStyle/>
          <a:p>
            <a:endParaRPr lang="tr-TR"/>
          </a:p>
        </p:txBody>
      </p:sp>
      <p:sp>
        <p:nvSpPr>
          <p:cNvPr id="153604" name="Rectangle 4"/>
          <p:cNvSpPr>
            <a:spLocks noGrp="1" noChangeArrowheads="1"/>
          </p:cNvSpPr>
          <p:nvPr>
            <p:ph type="body" idx="1"/>
          </p:nvPr>
        </p:nvSpPr>
        <p:spPr>
          <a:xfrm>
            <a:off x="605367" y="3577829"/>
            <a:ext cx="7124700" cy="2851547"/>
          </a:xfrm>
          <a:noFill/>
          <a:ln/>
        </p:spPr>
        <p:txBody>
          <a:bodyPr lIns="90796" tIns="44601" rIns="90796" bIns="44601"/>
          <a:lstStyle/>
          <a:p>
            <a:pPr defTabSz="446088">
              <a:tabLst>
                <a:tab pos="433388" algn="l"/>
              </a:tabLst>
            </a:pPr>
            <a:r>
              <a:rPr lang="tr-TR" dirty="0"/>
              <a:t>Groups of Data</a:t>
            </a:r>
          </a:p>
          <a:p>
            <a:pPr lvl="1" defTabSz="446088">
              <a:tabLst>
                <a:tab pos="433388" algn="l"/>
              </a:tabLst>
            </a:pPr>
            <a:r>
              <a:rPr lang="tr-TR" b="1" dirty="0"/>
              <a:t>Until now, all group functions have treated the table as one large group of information. At times, you need to divide the table of information into smaller groups. This can be done by using the </a:t>
            </a:r>
            <a:r>
              <a:rPr lang="tr-TR" b="1" dirty="0">
                <a:solidFill>
                  <a:srgbClr val="FC0128"/>
                </a:solidFill>
              </a:rPr>
              <a:t>GROUP BY </a:t>
            </a:r>
            <a:r>
              <a:rPr lang="tr-TR" b="1" dirty="0"/>
              <a:t>clause.</a:t>
            </a:r>
          </a:p>
        </p:txBody>
      </p:sp>
      <p:sp>
        <p:nvSpPr>
          <p:cNvPr id="153605" name="Rectangle 5"/>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Tree>
    <p:extLst>
      <p:ext uri="{BB962C8B-B14F-4D97-AF65-F5344CB8AC3E}">
        <p14:creationId xmlns:p14="http://schemas.microsoft.com/office/powerpoint/2010/main" val="8584481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DB33607-44A3-4872-BF6C-FDAEDD28067D}" type="slidenum">
              <a:rPr lang="tr-TR"/>
              <a:pPr/>
              <a:t>86</a:t>
            </a:fld>
            <a:endParaRPr lang="tr-TR"/>
          </a:p>
        </p:txBody>
      </p:sp>
      <p:sp>
        <p:nvSpPr>
          <p:cNvPr id="155650" name="Rectangle 2"/>
          <p:cNvSpPr>
            <a:spLocks noChangeArrowheads="1"/>
          </p:cNvSpPr>
          <p:nvPr/>
        </p:nvSpPr>
        <p:spPr bwMode="auto">
          <a:xfrm>
            <a:off x="5175252" y="2"/>
            <a:ext cx="3968749" cy="345281"/>
          </a:xfrm>
          <a:prstGeom prst="rect">
            <a:avLst/>
          </a:prstGeom>
          <a:noFill/>
          <a:ln w="9525">
            <a:noFill/>
            <a:miter lim="800000"/>
            <a:headEnd/>
            <a:tailEnd/>
          </a:ln>
          <a:effectLst/>
        </p:spPr>
        <p:txBody>
          <a:bodyPr wrap="none" anchor="ctr"/>
          <a:lstStyle/>
          <a:p>
            <a:endParaRPr lang="tr-TR"/>
          </a:p>
        </p:txBody>
      </p:sp>
      <p:sp>
        <p:nvSpPr>
          <p:cNvPr id="155651" name="Rectangle 3"/>
          <p:cNvSpPr>
            <a:spLocks noChangeArrowheads="1"/>
          </p:cNvSpPr>
          <p:nvPr/>
        </p:nvSpPr>
        <p:spPr bwMode="auto">
          <a:xfrm>
            <a:off x="-2117" y="2"/>
            <a:ext cx="3964517" cy="345281"/>
          </a:xfrm>
          <a:prstGeom prst="rect">
            <a:avLst/>
          </a:prstGeom>
          <a:noFill/>
          <a:ln w="9525">
            <a:noFill/>
            <a:miter lim="800000"/>
            <a:headEnd/>
            <a:tailEnd/>
          </a:ln>
          <a:effectLst/>
        </p:spPr>
        <p:txBody>
          <a:bodyPr wrap="none" anchor="ctr"/>
          <a:lstStyle/>
          <a:p>
            <a:endParaRPr lang="tr-TR"/>
          </a:p>
        </p:txBody>
      </p:sp>
      <p:sp>
        <p:nvSpPr>
          <p:cNvPr id="155652" name="Rectangle 4"/>
          <p:cNvSpPr>
            <a:spLocks noGrp="1" noChangeArrowheads="1"/>
          </p:cNvSpPr>
          <p:nvPr>
            <p:ph type="body" idx="1"/>
          </p:nvPr>
        </p:nvSpPr>
        <p:spPr>
          <a:xfrm>
            <a:off x="550335" y="3580211"/>
            <a:ext cx="8039100" cy="2817019"/>
          </a:xfrm>
          <a:noFill/>
          <a:ln/>
        </p:spPr>
        <p:txBody>
          <a:bodyPr lIns="90796" tIns="44601" rIns="90796" bIns="44601"/>
          <a:lstStyle/>
          <a:p>
            <a:r>
              <a:rPr lang="tr-TR" dirty="0"/>
              <a:t>The GROUP BY Clause</a:t>
            </a:r>
          </a:p>
          <a:p>
            <a:pPr lvl="1"/>
            <a:r>
              <a:rPr lang="tr-TR" dirty="0"/>
              <a:t>You can use the </a:t>
            </a:r>
            <a:r>
              <a:rPr lang="tr-TR" dirty="0">
                <a:solidFill>
                  <a:srgbClr val="FC0128"/>
                </a:solidFill>
              </a:rPr>
              <a:t>GROUP BY </a:t>
            </a:r>
            <a:r>
              <a:rPr lang="tr-TR" dirty="0"/>
              <a:t>clause to divide the rows in a table into groups. You can then use the group functions to return summary information for each group. </a:t>
            </a:r>
          </a:p>
          <a:p>
            <a:pPr lvl="1"/>
            <a:r>
              <a:rPr lang="tr-TR" dirty="0"/>
              <a:t>In the syntax:</a:t>
            </a:r>
          </a:p>
          <a:p>
            <a:pPr lvl="1"/>
            <a:r>
              <a:rPr lang="tr-TR" dirty="0"/>
              <a:t>	</a:t>
            </a:r>
            <a:r>
              <a:rPr lang="tr-TR" i="1" dirty="0"/>
              <a:t>group_by_expression</a:t>
            </a:r>
            <a:r>
              <a:rPr lang="tr-TR" dirty="0"/>
              <a:t>	specifies columns whose values determine the basis for</a:t>
            </a:r>
            <a:br>
              <a:rPr lang="tr-TR" dirty="0"/>
            </a:br>
            <a:r>
              <a:rPr lang="tr-TR" dirty="0"/>
              <a:t>					grouping rows</a:t>
            </a:r>
          </a:p>
          <a:p>
            <a:r>
              <a:rPr lang="tr-TR" dirty="0"/>
              <a:t>Guidelines</a:t>
            </a:r>
          </a:p>
          <a:p>
            <a:pPr lvl="2"/>
            <a:r>
              <a:rPr lang="tr-TR" dirty="0"/>
              <a:t>If you include a group function in a SELECT clause, you cannot select individual results as well </a:t>
            </a:r>
            <a:r>
              <a:rPr lang="tr-TR" i="1" dirty="0"/>
              <a:t>unless</a:t>
            </a:r>
            <a:r>
              <a:rPr lang="tr-TR" dirty="0"/>
              <a:t> the individual column appears in the GROUP BY clause. You will receive an error message if you fail to include the column list.</a:t>
            </a:r>
          </a:p>
          <a:p>
            <a:pPr lvl="2"/>
            <a:r>
              <a:rPr lang="tr-TR" dirty="0"/>
              <a:t>Using a WHERE clause, you can preexclude rows before dividing them into groups.</a:t>
            </a:r>
          </a:p>
          <a:p>
            <a:pPr lvl="2"/>
            <a:r>
              <a:rPr lang="tr-TR" dirty="0"/>
              <a:t>You must include the </a:t>
            </a:r>
            <a:r>
              <a:rPr lang="tr-TR" i="1" dirty="0"/>
              <a:t>columns</a:t>
            </a:r>
            <a:r>
              <a:rPr lang="tr-TR" dirty="0"/>
              <a:t> in the GROUP BY clause. </a:t>
            </a:r>
          </a:p>
          <a:p>
            <a:pPr lvl="2"/>
            <a:r>
              <a:rPr lang="tr-TR" dirty="0"/>
              <a:t>You cannot use the column alias in the GROUP BY clause.</a:t>
            </a:r>
          </a:p>
          <a:p>
            <a:pPr lvl="2"/>
            <a:r>
              <a:rPr lang="tr-TR" dirty="0"/>
              <a:t>By default, rows are sorted by ascending order of the columns included in the GROUP BY list. You can override this by using the ORDER BY clause.</a:t>
            </a:r>
          </a:p>
          <a:p>
            <a:pPr lvl="1"/>
            <a:endParaRPr lang="tr-TR" dirty="0"/>
          </a:p>
          <a:p>
            <a:endParaRPr lang="tr-TR" b="1" dirty="0"/>
          </a:p>
        </p:txBody>
      </p:sp>
      <p:sp>
        <p:nvSpPr>
          <p:cNvPr id="155653" name="Rectangle 5"/>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Tree>
    <p:extLst>
      <p:ext uri="{BB962C8B-B14F-4D97-AF65-F5344CB8AC3E}">
        <p14:creationId xmlns:p14="http://schemas.microsoft.com/office/powerpoint/2010/main" val="33093362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276E2BE-EB73-42BD-B9A1-FDB44F8D0DB0}" type="slidenum">
              <a:rPr lang="tr-TR"/>
              <a:pPr/>
              <a:t>87</a:t>
            </a:fld>
            <a:endParaRPr lang="tr-TR"/>
          </a:p>
        </p:txBody>
      </p:sp>
      <p:sp>
        <p:nvSpPr>
          <p:cNvPr id="157698" name="Rectangle 2"/>
          <p:cNvSpPr>
            <a:spLocks noChangeArrowheads="1"/>
          </p:cNvSpPr>
          <p:nvPr/>
        </p:nvSpPr>
        <p:spPr bwMode="auto">
          <a:xfrm>
            <a:off x="5177369" y="0"/>
            <a:ext cx="3966633" cy="341710"/>
          </a:xfrm>
          <a:prstGeom prst="rect">
            <a:avLst/>
          </a:prstGeom>
          <a:noFill/>
          <a:ln w="9525">
            <a:noFill/>
            <a:miter lim="800000"/>
            <a:headEnd/>
            <a:tailEnd/>
          </a:ln>
          <a:effectLst/>
        </p:spPr>
        <p:txBody>
          <a:bodyPr wrap="none" anchor="ctr"/>
          <a:lstStyle/>
          <a:p>
            <a:endParaRPr lang="tr-TR"/>
          </a:p>
        </p:txBody>
      </p:sp>
      <p:sp>
        <p:nvSpPr>
          <p:cNvPr id="157699" name="Rectangle 3"/>
          <p:cNvSpPr>
            <a:spLocks noChangeArrowheads="1"/>
          </p:cNvSpPr>
          <p:nvPr/>
        </p:nvSpPr>
        <p:spPr bwMode="auto">
          <a:xfrm>
            <a:off x="-2117" y="0"/>
            <a:ext cx="3960284" cy="341710"/>
          </a:xfrm>
          <a:prstGeom prst="rect">
            <a:avLst/>
          </a:prstGeom>
          <a:noFill/>
          <a:ln w="9525">
            <a:noFill/>
            <a:miter lim="800000"/>
            <a:headEnd/>
            <a:tailEnd/>
          </a:ln>
          <a:effectLst/>
        </p:spPr>
        <p:txBody>
          <a:bodyPr wrap="none" anchor="ctr"/>
          <a:lstStyle/>
          <a:p>
            <a:endParaRPr lang="tr-TR"/>
          </a:p>
        </p:txBody>
      </p:sp>
      <p:sp>
        <p:nvSpPr>
          <p:cNvPr id="157700" name="Rectangle 4"/>
          <p:cNvSpPr>
            <a:spLocks noGrp="1" noChangeArrowheads="1"/>
          </p:cNvSpPr>
          <p:nvPr>
            <p:ph type="body" idx="1"/>
          </p:nvPr>
        </p:nvSpPr>
        <p:spPr>
          <a:xfrm>
            <a:off x="518586" y="3600450"/>
            <a:ext cx="7122583" cy="2849166"/>
          </a:xfrm>
          <a:noFill/>
          <a:ln/>
        </p:spPr>
        <p:txBody>
          <a:bodyPr lIns="90796" tIns="44601" rIns="90796" bIns="44601"/>
          <a:lstStyle/>
          <a:p>
            <a:pPr defTabSz="446088">
              <a:tabLst>
                <a:tab pos="433388" algn="l"/>
              </a:tabLst>
            </a:pPr>
            <a:r>
              <a:rPr lang="tr-TR" dirty="0"/>
              <a:t>The GROUP BY Clause (continued)</a:t>
            </a:r>
          </a:p>
          <a:p>
            <a:pPr lvl="1" defTabSz="446088">
              <a:tabLst>
                <a:tab pos="433388" algn="l"/>
              </a:tabLst>
            </a:pPr>
            <a:r>
              <a:rPr lang="tr-TR" dirty="0"/>
              <a:t>When using the GROUP BY clause, make sure that all columns in the SELECT list that are not in the group functions are included in the GROUP BY clause. </a:t>
            </a:r>
            <a:r>
              <a:rPr lang="tr-TR" b="1" dirty="0"/>
              <a:t>The example on the slide displays the department number and the average salary for each department.</a:t>
            </a:r>
            <a:r>
              <a:rPr lang="tr-TR" dirty="0"/>
              <a:t> Here is how this SELECT statement, containing a GROUP BY clause, is evaluated:</a:t>
            </a:r>
          </a:p>
          <a:p>
            <a:pPr marL="428625" lvl="2" indent="485775" defTabSz="446088">
              <a:tabLst>
                <a:tab pos="433388" algn="l"/>
              </a:tabLst>
            </a:pPr>
            <a:r>
              <a:rPr lang="tr-TR" dirty="0"/>
              <a:t>The SELECT clause specifies the columns to be retrieved:</a:t>
            </a:r>
          </a:p>
          <a:p>
            <a:pPr marL="781050" lvl="3" indent="-238125" defTabSz="446088">
              <a:tabLst>
                <a:tab pos="433388" algn="l"/>
              </a:tabLst>
            </a:pPr>
            <a:r>
              <a:rPr lang="tr-TR" dirty="0"/>
              <a:t>Department number column in the EMP table</a:t>
            </a:r>
          </a:p>
          <a:p>
            <a:pPr marL="781050" lvl="3" indent="-238125" defTabSz="446088">
              <a:tabLst>
                <a:tab pos="433388" algn="l"/>
              </a:tabLst>
            </a:pPr>
            <a:r>
              <a:rPr lang="tr-TR" dirty="0"/>
              <a:t>The average of all the salaries in the group you specified in the GROUP BY clause</a:t>
            </a:r>
          </a:p>
          <a:p>
            <a:pPr marL="428625" lvl="2" indent="485775" defTabSz="446088">
              <a:tabLst>
                <a:tab pos="433388" algn="l"/>
              </a:tabLst>
            </a:pPr>
            <a:r>
              <a:rPr lang="tr-TR" dirty="0"/>
              <a:t>The FROM clause specifies the tables that the database must access: the EMP table.</a:t>
            </a:r>
          </a:p>
          <a:p>
            <a:pPr marL="428625" lvl="2" indent="485775" defTabSz="446088">
              <a:tabLst>
                <a:tab pos="433388" algn="l"/>
              </a:tabLst>
            </a:pPr>
            <a:r>
              <a:rPr lang="tr-TR" b="1" dirty="0"/>
              <a:t>The WHERE clause specifies the rows to be retrieved. Since there is no WHERE clause, by default all rows are retrieved. </a:t>
            </a:r>
          </a:p>
          <a:p>
            <a:pPr marL="428625" lvl="2" indent="485775" defTabSz="446088">
              <a:tabLst>
                <a:tab pos="433388" algn="l"/>
              </a:tabLst>
            </a:pPr>
            <a:r>
              <a:rPr lang="tr-TR" b="1" dirty="0"/>
              <a:t>The GROUP BY clause specifies how the rows should be grouped</a:t>
            </a:r>
            <a:r>
              <a:rPr lang="tr-TR" dirty="0"/>
              <a:t>. The rows are being grouped by department number, so the AVG function that is being applied to the salary column will calculate the </a:t>
            </a:r>
            <a:r>
              <a:rPr lang="tr-TR" i="1" dirty="0"/>
              <a:t>average salary for each department.</a:t>
            </a:r>
            <a:r>
              <a:rPr lang="tr-TR" b="1" i="1" dirty="0"/>
              <a:t> </a:t>
            </a:r>
          </a:p>
          <a:p>
            <a:pPr defTabSz="446088">
              <a:tabLst>
                <a:tab pos="433388" algn="l"/>
              </a:tabLst>
            </a:pPr>
            <a:r>
              <a:rPr lang="tr-TR" dirty="0">
                <a:solidFill>
                  <a:schemeClr val="accent2"/>
                </a:solidFill>
              </a:rPr>
              <a:t>Instructor Note</a:t>
            </a:r>
          </a:p>
          <a:p>
            <a:pPr lvl="1" defTabSz="446088">
              <a:tabLst>
                <a:tab pos="433388" algn="l"/>
              </a:tabLst>
            </a:pPr>
            <a:r>
              <a:rPr lang="tr-TR" dirty="0">
                <a:solidFill>
                  <a:schemeClr val="accent2"/>
                </a:solidFill>
              </a:rPr>
              <a:t>GROUP results are sorted implicitly, on the grouping column. You can use the ORDER BY to specify a different sort order, remembering to only use group functions, or the grouping column.</a:t>
            </a:r>
          </a:p>
        </p:txBody>
      </p:sp>
      <p:sp>
        <p:nvSpPr>
          <p:cNvPr id="157701" name="Rectangle 5"/>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Tree>
    <p:extLst>
      <p:ext uri="{BB962C8B-B14F-4D97-AF65-F5344CB8AC3E}">
        <p14:creationId xmlns:p14="http://schemas.microsoft.com/office/powerpoint/2010/main" val="36558079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7"/>
          <p:cNvSpPr>
            <a:spLocks noGrp="1" noChangeArrowheads="1"/>
          </p:cNvSpPr>
          <p:nvPr>
            <p:ph type="sldNum" sz="quarter" idx="5"/>
          </p:nvPr>
        </p:nvSpPr>
        <p:spPr>
          <a:ln/>
        </p:spPr>
        <p:txBody>
          <a:bodyPr/>
          <a:lstStyle/>
          <a:p>
            <a:fld id="{640B2DDC-2900-4719-8509-976D9A479FA5}" type="slidenum">
              <a:rPr lang="tr-TR"/>
              <a:pPr/>
              <a:t>88</a:t>
            </a:fld>
            <a:endParaRPr lang="tr-TR"/>
          </a:p>
        </p:txBody>
      </p:sp>
      <p:sp>
        <p:nvSpPr>
          <p:cNvPr id="159746" name="Rectangle 2"/>
          <p:cNvSpPr>
            <a:spLocks noChangeArrowheads="1"/>
          </p:cNvSpPr>
          <p:nvPr/>
        </p:nvSpPr>
        <p:spPr bwMode="auto">
          <a:xfrm>
            <a:off x="5177369" y="0"/>
            <a:ext cx="3966633" cy="341710"/>
          </a:xfrm>
          <a:prstGeom prst="rect">
            <a:avLst/>
          </a:prstGeom>
          <a:noFill/>
          <a:ln w="9525">
            <a:noFill/>
            <a:miter lim="800000"/>
            <a:headEnd/>
            <a:tailEnd/>
          </a:ln>
          <a:effectLst/>
        </p:spPr>
        <p:txBody>
          <a:bodyPr wrap="none" anchor="ctr"/>
          <a:lstStyle/>
          <a:p>
            <a:endParaRPr lang="tr-TR"/>
          </a:p>
        </p:txBody>
      </p:sp>
      <p:sp>
        <p:nvSpPr>
          <p:cNvPr id="159747" name="Rectangle 3"/>
          <p:cNvSpPr>
            <a:spLocks noChangeArrowheads="1"/>
          </p:cNvSpPr>
          <p:nvPr/>
        </p:nvSpPr>
        <p:spPr bwMode="auto">
          <a:xfrm>
            <a:off x="-2117" y="0"/>
            <a:ext cx="3960284" cy="341710"/>
          </a:xfrm>
          <a:prstGeom prst="rect">
            <a:avLst/>
          </a:prstGeom>
          <a:noFill/>
          <a:ln w="9525">
            <a:noFill/>
            <a:miter lim="800000"/>
            <a:headEnd/>
            <a:tailEnd/>
          </a:ln>
          <a:effectLst/>
        </p:spPr>
        <p:txBody>
          <a:bodyPr wrap="none" anchor="ctr"/>
          <a:lstStyle/>
          <a:p>
            <a:endParaRPr lang="tr-TR"/>
          </a:p>
        </p:txBody>
      </p:sp>
      <p:sp>
        <p:nvSpPr>
          <p:cNvPr id="159748" name="Rectangle 4"/>
          <p:cNvSpPr>
            <a:spLocks noGrp="1" noChangeArrowheads="1"/>
          </p:cNvSpPr>
          <p:nvPr>
            <p:ph type="body" idx="1"/>
          </p:nvPr>
        </p:nvSpPr>
        <p:spPr>
          <a:xfrm>
            <a:off x="554569" y="3577829"/>
            <a:ext cx="8015817" cy="2851547"/>
          </a:xfrm>
          <a:noFill/>
          <a:ln/>
        </p:spPr>
        <p:txBody>
          <a:bodyPr lIns="90796" tIns="44601" rIns="90796" bIns="44601"/>
          <a:lstStyle/>
          <a:p>
            <a:pPr defTabSz="446088">
              <a:tabLst>
                <a:tab pos="433388" algn="l"/>
              </a:tabLst>
            </a:pPr>
            <a:r>
              <a:rPr lang="tr-TR" dirty="0"/>
              <a:t>The GROUP BY Clause (continued)</a:t>
            </a:r>
          </a:p>
          <a:p>
            <a:pPr lvl="1" defTabSz="446088">
              <a:tabLst>
                <a:tab pos="433388" algn="l"/>
              </a:tabLst>
            </a:pPr>
            <a:r>
              <a:rPr lang="tr-TR" dirty="0"/>
              <a:t>The GROUP BY column does not have to be in the SELECT clause. For example, the SELECT statement on the slide displays the average salaries for each department without displaying the respective department numbers. Without the department numbers, however, the results do not look meaningful. </a:t>
            </a:r>
          </a:p>
          <a:p>
            <a:pPr lvl="1" defTabSz="446088">
              <a:tabLst>
                <a:tab pos="433388" algn="l"/>
              </a:tabLst>
            </a:pPr>
            <a:r>
              <a:rPr lang="tr-TR" dirty="0"/>
              <a:t>You can use the group function in the ORDER BY clause.</a:t>
            </a:r>
          </a:p>
          <a:p>
            <a:pPr lvl="1" defTabSz="446088">
              <a:tabLst>
                <a:tab pos="433388" algn="l"/>
              </a:tabLst>
            </a:pPr>
            <a:endParaRPr lang="tr-TR" dirty="0"/>
          </a:p>
          <a:p>
            <a:pPr lvl="1" defTabSz="446088">
              <a:tabLst>
                <a:tab pos="433388" algn="l"/>
              </a:tabLst>
            </a:pPr>
            <a:endParaRPr lang="tr-TR" dirty="0"/>
          </a:p>
          <a:p>
            <a:pPr lvl="1" defTabSz="446088">
              <a:tabLst>
                <a:tab pos="433388" algn="l"/>
              </a:tabLst>
            </a:pPr>
            <a:endParaRPr lang="tr-TR" dirty="0"/>
          </a:p>
          <a:p>
            <a:pPr lvl="1" defTabSz="446088">
              <a:tabLst>
                <a:tab pos="433388" algn="l"/>
              </a:tabLst>
            </a:pPr>
            <a:endParaRPr lang="tr-TR" dirty="0"/>
          </a:p>
          <a:p>
            <a:pPr lvl="1" defTabSz="446088">
              <a:tabLst>
                <a:tab pos="433388" algn="l"/>
              </a:tabLst>
            </a:pPr>
            <a:endParaRPr lang="tr-TR" dirty="0"/>
          </a:p>
          <a:p>
            <a:pPr lvl="1" defTabSz="446088">
              <a:tabLst>
                <a:tab pos="433388" algn="l"/>
              </a:tabLst>
            </a:pPr>
            <a:endParaRPr lang="tr-TR" dirty="0"/>
          </a:p>
          <a:p>
            <a:pPr lvl="1" defTabSz="446088">
              <a:tabLst>
                <a:tab pos="433388" algn="l"/>
              </a:tabLst>
            </a:pPr>
            <a:endParaRPr lang="tr-TR" dirty="0"/>
          </a:p>
          <a:p>
            <a:pPr lvl="1" defTabSz="446088">
              <a:tabLst>
                <a:tab pos="433388" algn="l"/>
              </a:tabLst>
            </a:pPr>
            <a:endParaRPr lang="tr-TR" dirty="0"/>
          </a:p>
          <a:p>
            <a:pPr lvl="1" defTabSz="446088">
              <a:tabLst>
                <a:tab pos="433388" algn="l"/>
              </a:tabLst>
            </a:pPr>
            <a:endParaRPr lang="tr-TR" dirty="0"/>
          </a:p>
          <a:p>
            <a:pPr lvl="1" defTabSz="446088">
              <a:tabLst>
                <a:tab pos="433388" algn="l"/>
              </a:tabLst>
            </a:pPr>
            <a:endParaRPr lang="tr-TR" dirty="0"/>
          </a:p>
          <a:p>
            <a:pPr defTabSz="446088">
              <a:tabLst>
                <a:tab pos="433388" algn="l"/>
              </a:tabLst>
            </a:pPr>
            <a:r>
              <a:rPr lang="tr-TR" dirty="0">
                <a:solidFill>
                  <a:schemeClr val="accent2"/>
                </a:solidFill>
              </a:rPr>
              <a:t>Instructor Note</a:t>
            </a:r>
          </a:p>
          <a:p>
            <a:pPr lvl="1" defTabSz="446088">
              <a:tabLst>
                <a:tab pos="433388" algn="l"/>
              </a:tabLst>
            </a:pPr>
            <a:r>
              <a:rPr lang="tr-TR" dirty="0">
                <a:solidFill>
                  <a:schemeClr val="accent2"/>
                </a:solidFill>
              </a:rPr>
              <a:t>Demonstrate the query with and without the DEPTNO in the SELECT statement.</a:t>
            </a:r>
          </a:p>
        </p:txBody>
      </p:sp>
      <p:sp>
        <p:nvSpPr>
          <p:cNvPr id="159749" name="Rectangle 5"/>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grpSp>
        <p:nvGrpSpPr>
          <p:cNvPr id="159750" name="Group 6"/>
          <p:cNvGrpSpPr>
            <a:grpSpLocks/>
          </p:cNvGrpSpPr>
          <p:nvPr/>
        </p:nvGrpSpPr>
        <p:grpSpPr bwMode="auto">
          <a:xfrm>
            <a:off x="336553" y="4350544"/>
            <a:ext cx="7994649" cy="708422"/>
            <a:chOff x="158" y="3648"/>
            <a:chExt cx="3755" cy="594"/>
          </a:xfrm>
        </p:grpSpPr>
        <p:sp>
          <p:nvSpPr>
            <p:cNvPr id="159751" name="Rectangle 7"/>
            <p:cNvSpPr>
              <a:spLocks noChangeArrowheads="1"/>
            </p:cNvSpPr>
            <p:nvPr/>
          </p:nvSpPr>
          <p:spPr bwMode="auto">
            <a:xfrm>
              <a:off x="403" y="3746"/>
              <a:ext cx="3510" cy="496"/>
            </a:xfrm>
            <a:prstGeom prst="rect">
              <a:avLst/>
            </a:prstGeom>
            <a:noFill/>
            <a:ln w="9525">
              <a:noFill/>
              <a:miter lim="800000"/>
              <a:headEnd/>
              <a:tailEnd/>
            </a:ln>
            <a:effectLst/>
          </p:spPr>
          <p:txBody>
            <a:bodyPr wrap="none" lIns="92388" tIns="46195" rIns="92388" bIns="46195" anchor="ctr"/>
            <a:lstStyle/>
            <a:p>
              <a:endParaRPr lang="tr-TR"/>
            </a:p>
          </p:txBody>
        </p:sp>
        <p:sp>
          <p:nvSpPr>
            <p:cNvPr id="159752" name="Rectangle 8"/>
            <p:cNvSpPr>
              <a:spLocks noChangeArrowheads="1"/>
            </p:cNvSpPr>
            <p:nvPr/>
          </p:nvSpPr>
          <p:spPr bwMode="auto">
            <a:xfrm>
              <a:off x="158" y="3648"/>
              <a:ext cx="2292" cy="588"/>
            </a:xfrm>
            <a:prstGeom prst="rect">
              <a:avLst/>
            </a:prstGeom>
            <a:noFill/>
            <a:ln w="9525">
              <a:noFill/>
              <a:miter lim="800000"/>
              <a:headEnd/>
              <a:tailEnd/>
            </a:ln>
            <a:effectLst/>
          </p:spPr>
          <p:txBody>
            <a:bodyPr wrap="none" lIns="92388" tIns="46195" rIns="92388" bIns="46195" anchor="ctr"/>
            <a:lstStyle/>
            <a:p>
              <a:pPr marL="446088" lvl="1" defTabSz="873125"/>
              <a:endParaRPr lang="tr-TR" sz="1100">
                <a:effectLst/>
                <a:latin typeface="Courier New" pitchFamily="49" charset="0"/>
              </a:endParaRPr>
            </a:p>
            <a:p>
              <a:pPr marL="446088" lvl="1" defTabSz="873125"/>
              <a:r>
                <a:rPr lang="tr-TR" sz="1100" b="1">
                  <a:effectLst/>
                  <a:latin typeface="Courier New" pitchFamily="49" charset="0"/>
                </a:rPr>
                <a:t>SQL&gt; SELECT	deptno, AVG(sal)</a:t>
              </a:r>
            </a:p>
            <a:p>
              <a:pPr marL="446088" lvl="1" defTabSz="873125"/>
              <a:r>
                <a:rPr lang="tr-TR" sz="1100" b="1">
                  <a:effectLst/>
                  <a:latin typeface="Courier New" pitchFamily="49" charset="0"/>
                </a:rPr>
                <a:t>  2  FROM	emp</a:t>
              </a:r>
            </a:p>
            <a:p>
              <a:pPr marL="446088" lvl="1" defTabSz="873125"/>
              <a:r>
                <a:rPr lang="tr-TR" sz="1100" b="1">
                  <a:effectLst/>
                  <a:latin typeface="Courier New" pitchFamily="49" charset="0"/>
                </a:rPr>
                <a:t>  3  GROUP BY	deptno</a:t>
              </a:r>
            </a:p>
            <a:p>
              <a:pPr marL="446088" lvl="1" defTabSz="873125"/>
              <a:r>
                <a:rPr lang="tr-TR" sz="1100" b="1">
                  <a:effectLst/>
                  <a:latin typeface="Courier New" pitchFamily="49" charset="0"/>
                </a:rPr>
                <a:t>  4  ORDER BY   AVG(sal);</a:t>
              </a:r>
            </a:p>
          </p:txBody>
        </p:sp>
      </p:grpSp>
      <p:sp>
        <p:nvSpPr>
          <p:cNvPr id="159753" name="Rectangle 9"/>
          <p:cNvSpPr>
            <a:spLocks noChangeArrowheads="1"/>
          </p:cNvSpPr>
          <p:nvPr/>
        </p:nvSpPr>
        <p:spPr bwMode="auto">
          <a:xfrm>
            <a:off x="857252" y="5100639"/>
            <a:ext cx="7473949" cy="689372"/>
          </a:xfrm>
          <a:prstGeom prst="rect">
            <a:avLst/>
          </a:prstGeom>
          <a:noFill/>
          <a:ln w="9525">
            <a:noFill/>
            <a:miter lim="800000"/>
            <a:headEnd/>
            <a:tailEnd/>
          </a:ln>
          <a:effectLst/>
        </p:spPr>
        <p:txBody>
          <a:bodyPr wrap="none" anchor="ctr"/>
          <a:lstStyle/>
          <a:p>
            <a:endParaRPr lang="tr-TR"/>
          </a:p>
        </p:txBody>
      </p:sp>
      <p:sp>
        <p:nvSpPr>
          <p:cNvPr id="159754" name="Rectangle 10"/>
          <p:cNvSpPr>
            <a:spLocks noChangeArrowheads="1"/>
          </p:cNvSpPr>
          <p:nvPr/>
        </p:nvSpPr>
        <p:spPr bwMode="auto">
          <a:xfrm>
            <a:off x="289986" y="5110163"/>
            <a:ext cx="4872567" cy="933242"/>
          </a:xfrm>
          <a:prstGeom prst="rect">
            <a:avLst/>
          </a:prstGeom>
          <a:noFill/>
          <a:ln w="9525">
            <a:noFill/>
            <a:miter lim="800000"/>
            <a:headEnd/>
            <a:tailEnd/>
          </a:ln>
          <a:effectLst/>
        </p:spPr>
        <p:txBody>
          <a:bodyPr lIns="89202" tIns="43008" rIns="89202" bIns="43008">
            <a:spAutoFit/>
          </a:bodyPr>
          <a:lstStyle/>
          <a:p>
            <a:pPr marL="434975" lvl="1" defTabSz="830263"/>
            <a:r>
              <a:rPr lang="tr-TR" sz="1100">
                <a:effectLst/>
                <a:latin typeface="Courier New" pitchFamily="49" charset="0"/>
              </a:rPr>
              <a:t>    DEPTNO     AVG(SAL)</a:t>
            </a:r>
          </a:p>
          <a:p>
            <a:pPr marL="434975" lvl="1" defTabSz="830263"/>
            <a:r>
              <a:rPr lang="tr-TR" sz="1100">
                <a:effectLst/>
                <a:latin typeface="Courier New" pitchFamily="49" charset="0"/>
              </a:rPr>
              <a:t>---------- ------------</a:t>
            </a:r>
          </a:p>
          <a:p>
            <a:pPr marL="434975" lvl="1" defTabSz="830263"/>
            <a:r>
              <a:rPr lang="tr-TR" sz="1100">
                <a:effectLst/>
                <a:latin typeface="Courier New" pitchFamily="49" charset="0"/>
              </a:rPr>
              <a:t>        30    1566.6667 </a:t>
            </a:r>
          </a:p>
          <a:p>
            <a:pPr marL="434975" lvl="1" defTabSz="830263"/>
            <a:r>
              <a:rPr lang="tr-TR" sz="1100">
                <a:effectLst/>
                <a:latin typeface="Courier New" pitchFamily="49" charset="0"/>
              </a:rPr>
              <a:t>        20         2175</a:t>
            </a:r>
          </a:p>
          <a:p>
            <a:pPr marL="434975" lvl="1" defTabSz="830263"/>
            <a:r>
              <a:rPr lang="tr-TR" sz="1100">
                <a:effectLst/>
                <a:latin typeface="Courier New" pitchFamily="49" charset="0"/>
              </a:rPr>
              <a:t>        10    2916.6667</a:t>
            </a:r>
          </a:p>
        </p:txBody>
      </p:sp>
    </p:spTree>
    <p:extLst>
      <p:ext uri="{BB962C8B-B14F-4D97-AF65-F5344CB8AC3E}">
        <p14:creationId xmlns:p14="http://schemas.microsoft.com/office/powerpoint/2010/main" val="3158847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9C829B-129C-4F82-A8C0-39AD12ACBBE6}" type="slidenum">
              <a:rPr lang="tr-TR"/>
              <a:pPr/>
              <a:t>8</a:t>
            </a:fld>
            <a:endParaRPr lang="tr-TR"/>
          </a:p>
        </p:txBody>
      </p:sp>
      <p:sp>
        <p:nvSpPr>
          <p:cNvPr id="20482"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a:t>Using Arithmetic Operators</a:t>
            </a:r>
          </a:p>
          <a:p>
            <a:pPr lvl="1"/>
            <a:r>
              <a:rPr lang="tr-TR" dirty="0">
                <a:solidFill>
                  <a:srgbClr val="000000"/>
                </a:solidFill>
              </a:rPr>
              <a:t>The example in the slide uses the addition operator to calculate a salary increase of $300 for all employees and displays a new SAL+300 column in the output. </a:t>
            </a:r>
          </a:p>
          <a:p>
            <a:pPr lvl="1"/>
            <a:r>
              <a:rPr lang="tr-TR" dirty="0">
                <a:solidFill>
                  <a:srgbClr val="000000"/>
                </a:solidFill>
              </a:rPr>
              <a:t>Note that the resultant calculated column SAL+300 is not a new column in the EMP table; it is for </a:t>
            </a:r>
            <a:r>
              <a:rPr lang="tr-TR" b="1" dirty="0">
                <a:solidFill>
                  <a:srgbClr val="000000"/>
                </a:solidFill>
              </a:rPr>
              <a:t>display only</a:t>
            </a:r>
            <a:r>
              <a:rPr lang="tr-TR" dirty="0">
                <a:solidFill>
                  <a:srgbClr val="000000"/>
                </a:solidFill>
              </a:rPr>
              <a:t>. </a:t>
            </a:r>
            <a:r>
              <a:rPr lang="tr-TR" b="1" dirty="0">
                <a:solidFill>
                  <a:srgbClr val="000000"/>
                </a:solidFill>
              </a:rPr>
              <a:t>By default, the name of a new column comes from the calculation that generated it</a:t>
            </a:r>
            <a:r>
              <a:rPr lang="tr-TR" b="1" dirty="0"/>
              <a:t>—</a:t>
            </a:r>
            <a:r>
              <a:rPr lang="tr-TR" b="1" dirty="0">
                <a:solidFill>
                  <a:srgbClr val="000000"/>
                </a:solidFill>
              </a:rPr>
              <a:t>in this case, sal+300.</a:t>
            </a:r>
          </a:p>
          <a:p>
            <a:pPr lvl="1"/>
            <a:r>
              <a:rPr lang="tr-TR" b="1" dirty="0"/>
              <a:t>Note:</a:t>
            </a:r>
            <a:r>
              <a:rPr lang="tr-TR" dirty="0"/>
              <a:t> SQL*Plus ignores blank spaces before and after the arithmetic operator.</a:t>
            </a:r>
          </a:p>
          <a:p>
            <a:endParaRPr lang="tr-TR" b="1" dirty="0"/>
          </a:p>
        </p:txBody>
      </p:sp>
      <p:sp>
        <p:nvSpPr>
          <p:cNvPr id="20483" name="Rectangle 3"/>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Tree>
    <p:extLst>
      <p:ext uri="{BB962C8B-B14F-4D97-AF65-F5344CB8AC3E}">
        <p14:creationId xmlns:p14="http://schemas.microsoft.com/office/powerpoint/2010/main" val="291688953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AB213-63BD-48AF-901E-BA41D622487C}" type="slidenum">
              <a:rPr lang="tr-TR"/>
              <a:pPr/>
              <a:t>89</a:t>
            </a:fld>
            <a:endParaRPr lang="tr-TR"/>
          </a:p>
        </p:txBody>
      </p:sp>
      <p:sp>
        <p:nvSpPr>
          <p:cNvPr id="161794" name="Rectangle 2"/>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
        <p:nvSpPr>
          <p:cNvPr id="161795" name="Rectangle 3"/>
          <p:cNvSpPr>
            <a:spLocks noGrp="1" noChangeArrowheads="1"/>
          </p:cNvSpPr>
          <p:nvPr>
            <p:ph type="body" idx="1"/>
          </p:nvPr>
        </p:nvSpPr>
        <p:spPr>
          <a:xfrm>
            <a:off x="554569" y="3577829"/>
            <a:ext cx="8066617" cy="2851547"/>
          </a:xfrm>
          <a:noFill/>
          <a:ln/>
        </p:spPr>
        <p:txBody>
          <a:bodyPr lIns="90796" tIns="44601" rIns="90796" bIns="44601"/>
          <a:lstStyle/>
          <a:p>
            <a:pPr defTabSz="377825">
              <a:tabLst>
                <a:tab pos="441325" algn="l"/>
              </a:tabLst>
            </a:pPr>
            <a:r>
              <a:rPr lang="tr-TR" dirty="0"/>
              <a:t>Groups Within Groups</a:t>
            </a:r>
          </a:p>
          <a:p>
            <a:pPr lvl="1" defTabSz="377825">
              <a:tabLst>
                <a:tab pos="441325" algn="l"/>
              </a:tabLst>
            </a:pPr>
            <a:r>
              <a:rPr lang="tr-TR" b="1" dirty="0"/>
              <a:t>Sometimes there is a need to see results for groups within groups. The slide shows a report that displays the total salary being paid to each job title, within each department. Her departmandaki her işe ödenen toplam maaşları gösteriyor</a:t>
            </a:r>
          </a:p>
          <a:p>
            <a:pPr lvl="1" defTabSz="377825">
              <a:tabLst>
                <a:tab pos="441325" algn="l"/>
              </a:tabLst>
            </a:pPr>
            <a:r>
              <a:rPr lang="tr-TR" dirty="0"/>
              <a:t>The EMP table is grouped first by department number, and within that grouping, it is grouped by job title. For example, the two clerks in department 20 are grouped together and a single result (total salary) is produced for all salespeople within the group. </a:t>
            </a:r>
          </a:p>
          <a:p>
            <a:pPr marL="457200" marR="0" lvl="1" indent="0" algn="l" defTabSz="377825" rtl="0" eaLnBrk="0" fontAlgn="base" latinLnBrk="0" hangingPunct="0">
              <a:lnSpc>
                <a:spcPct val="100000"/>
              </a:lnSpc>
              <a:spcBef>
                <a:spcPct val="30000"/>
              </a:spcBef>
              <a:spcAft>
                <a:spcPct val="0"/>
              </a:spcAft>
              <a:buClrTx/>
              <a:buSzTx/>
              <a:buFontTx/>
              <a:buNone/>
              <a:tabLst>
                <a:tab pos="441325" algn="l"/>
              </a:tabLst>
              <a:defRPr/>
            </a:pPr>
            <a:r>
              <a:rPr lang="tr-TR" b="1" dirty="0"/>
              <a:t>Emp tablosundaki her iş için, </a:t>
            </a:r>
            <a:r>
              <a:rPr lang="tr-TR" b="1" baseline="0" dirty="0"/>
              <a:t>departmanlara göre gruplanmış maaşların toplamı</a:t>
            </a:r>
            <a:endParaRPr lang="tr-TR" b="1" dirty="0"/>
          </a:p>
          <a:p>
            <a:pPr lvl="1" defTabSz="377825">
              <a:tabLst>
                <a:tab pos="441325" algn="l"/>
              </a:tabLst>
            </a:pPr>
            <a:endParaRPr lang="tr-TR" dirty="0"/>
          </a:p>
          <a:p>
            <a:pPr lvl="1" defTabSz="377825">
              <a:tabLst>
                <a:tab pos="441325" algn="l"/>
              </a:tabLst>
            </a:pPr>
            <a:endParaRPr lang="tr-TR" dirty="0"/>
          </a:p>
          <a:p>
            <a:pPr lvl="1" defTabSz="377825">
              <a:tabLst>
                <a:tab pos="441325" algn="l"/>
              </a:tabLst>
            </a:pPr>
            <a:endParaRPr lang="tr-TR" dirty="0"/>
          </a:p>
          <a:p>
            <a:pPr lvl="1" defTabSz="377825">
              <a:tabLst>
                <a:tab pos="441325" algn="l"/>
              </a:tabLst>
            </a:pPr>
            <a:endParaRPr lang="tr-TR" dirty="0"/>
          </a:p>
          <a:p>
            <a:pPr lvl="1" defTabSz="377825">
              <a:tabLst>
                <a:tab pos="441325" algn="l"/>
              </a:tabLst>
            </a:pPr>
            <a:endParaRPr lang="tr-TR" dirty="0"/>
          </a:p>
          <a:p>
            <a:pPr lvl="1" defTabSz="377825">
              <a:tabLst>
                <a:tab pos="441325" algn="l"/>
              </a:tabLst>
            </a:pPr>
            <a:endParaRPr lang="tr-TR" dirty="0"/>
          </a:p>
          <a:p>
            <a:pPr defTabSz="377825">
              <a:tabLst>
                <a:tab pos="441325" algn="l"/>
              </a:tabLst>
            </a:pPr>
            <a:r>
              <a:rPr lang="tr-TR" dirty="0">
                <a:solidFill>
                  <a:schemeClr val="accent2"/>
                </a:solidFill>
              </a:rPr>
              <a:t>Instructor Note</a:t>
            </a:r>
          </a:p>
          <a:p>
            <a:pPr lvl="1" defTabSz="377825">
              <a:tabLst>
                <a:tab pos="441325" algn="l"/>
              </a:tabLst>
            </a:pPr>
            <a:r>
              <a:rPr lang="tr-TR" dirty="0">
                <a:solidFill>
                  <a:schemeClr val="accent2"/>
                </a:solidFill>
              </a:rPr>
              <a:t>Demo: </a:t>
            </a:r>
            <a:r>
              <a:rPr lang="tr-TR" dirty="0">
                <a:solidFill>
                  <a:schemeClr val="accent2"/>
                </a:solidFill>
                <a:latin typeface="Courier New" pitchFamily="49" charset="0"/>
              </a:rPr>
              <a:t>l5order1.sql</a:t>
            </a:r>
            <a:r>
              <a:rPr lang="tr-TR" dirty="0">
                <a:solidFill>
                  <a:schemeClr val="accent2"/>
                </a:solidFill>
              </a:rPr>
              <a:t>, </a:t>
            </a:r>
            <a:r>
              <a:rPr lang="tr-TR" dirty="0">
                <a:solidFill>
                  <a:schemeClr val="accent2"/>
                </a:solidFill>
                <a:latin typeface="Courier New" pitchFamily="49" charset="0"/>
              </a:rPr>
              <a:t>l5order2.sql</a:t>
            </a:r>
          </a:p>
          <a:p>
            <a:pPr lvl="1" defTabSz="377825">
              <a:tabLst>
                <a:tab pos="441325" algn="l"/>
              </a:tabLst>
            </a:pPr>
            <a:r>
              <a:rPr lang="tr-TR" dirty="0">
                <a:solidFill>
                  <a:schemeClr val="accent2"/>
                </a:solidFill>
              </a:rPr>
              <a:t>Purpose: To illustrate ordering columns that are grouped by DEPTNO first and ordering columns that are grouped by JOB first.</a:t>
            </a:r>
          </a:p>
        </p:txBody>
      </p:sp>
    </p:spTree>
    <p:extLst>
      <p:ext uri="{BB962C8B-B14F-4D97-AF65-F5344CB8AC3E}">
        <p14:creationId xmlns:p14="http://schemas.microsoft.com/office/powerpoint/2010/main" val="148634368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4211A7-38E0-49AC-B6EC-1A2AE2D0C50F}" type="slidenum">
              <a:rPr lang="tr-TR"/>
              <a:pPr/>
              <a:t>90</a:t>
            </a:fld>
            <a:endParaRPr lang="tr-TR"/>
          </a:p>
        </p:txBody>
      </p:sp>
      <p:sp>
        <p:nvSpPr>
          <p:cNvPr id="163842" name="Rectangle 2"/>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
        <p:nvSpPr>
          <p:cNvPr id="163843" name="Rectangle 3"/>
          <p:cNvSpPr>
            <a:spLocks noGrp="1" noChangeArrowheads="1"/>
          </p:cNvSpPr>
          <p:nvPr>
            <p:ph type="body" idx="1"/>
          </p:nvPr>
        </p:nvSpPr>
        <p:spPr>
          <a:xfrm>
            <a:off x="554568" y="3577829"/>
            <a:ext cx="7713133" cy="2851547"/>
          </a:xfrm>
          <a:noFill/>
          <a:ln/>
        </p:spPr>
        <p:txBody>
          <a:bodyPr lIns="90796" tIns="44601" rIns="90796" bIns="44601"/>
          <a:lstStyle/>
          <a:p>
            <a:pPr defTabSz="377825">
              <a:tabLst>
                <a:tab pos="441325" algn="l"/>
              </a:tabLst>
            </a:pPr>
            <a:r>
              <a:rPr lang="tr-TR" dirty="0"/>
              <a:t>Groups Within Groups (continued)</a:t>
            </a:r>
          </a:p>
          <a:p>
            <a:pPr lvl="1" defTabSz="377825">
              <a:tabLst>
                <a:tab pos="441325" algn="l"/>
              </a:tabLst>
            </a:pPr>
            <a:r>
              <a:rPr lang="tr-TR" dirty="0"/>
              <a:t>You can return summary results for groups and subgroups by listing more than one GROUP BY column. You can determine the default sort order of the results by the order of the columns in the GROUP BY clause. Here is how the SELECT statement on the slide, containing a GROUP BY clause, is evaluated:</a:t>
            </a:r>
          </a:p>
          <a:p>
            <a:pPr marL="434975" lvl="2" indent="479425" defTabSz="377825">
              <a:tabLst>
                <a:tab pos="441325" algn="l"/>
              </a:tabLst>
            </a:pPr>
            <a:r>
              <a:rPr lang="tr-TR" dirty="0"/>
              <a:t>The SELECT clause specifies the column to be retrieved:</a:t>
            </a:r>
          </a:p>
          <a:p>
            <a:pPr marL="823913" lvl="3" indent="-209550" defTabSz="377825">
              <a:tabLst>
                <a:tab pos="441325" algn="l"/>
              </a:tabLst>
            </a:pPr>
            <a:r>
              <a:rPr lang="tr-TR" dirty="0"/>
              <a:t>Department number in the EMP table</a:t>
            </a:r>
          </a:p>
          <a:p>
            <a:pPr marL="823913" lvl="3" indent="-209550" defTabSz="377825">
              <a:tabLst>
                <a:tab pos="441325" algn="l"/>
              </a:tabLst>
            </a:pPr>
            <a:r>
              <a:rPr lang="tr-TR" dirty="0"/>
              <a:t>Job title in the EMP table</a:t>
            </a:r>
          </a:p>
          <a:p>
            <a:pPr marL="823913" lvl="3" indent="-209550" defTabSz="377825">
              <a:tabLst>
                <a:tab pos="441325" algn="l"/>
              </a:tabLst>
            </a:pPr>
            <a:r>
              <a:rPr lang="tr-TR" dirty="0"/>
              <a:t>The sum of all the salaries in the group that you specified in the </a:t>
            </a:r>
          </a:p>
          <a:p>
            <a:pPr lvl="1" defTabSz="377825">
              <a:tabLst>
                <a:tab pos="441325" algn="l"/>
              </a:tabLst>
            </a:pPr>
            <a:r>
              <a:rPr lang="tr-TR" dirty="0"/>
              <a:t>		 GROUP BY clause</a:t>
            </a:r>
          </a:p>
          <a:p>
            <a:pPr marL="434975" lvl="2" indent="479425" defTabSz="377825">
              <a:tabLst>
                <a:tab pos="441325" algn="l"/>
              </a:tabLst>
            </a:pPr>
            <a:r>
              <a:rPr lang="tr-TR" dirty="0"/>
              <a:t>The FROM clause specifies the tables that the database must access: the EMP table.</a:t>
            </a:r>
          </a:p>
          <a:p>
            <a:pPr marL="434975" lvl="2" indent="479425" defTabSz="377825">
              <a:tabLst>
                <a:tab pos="441325" algn="l"/>
              </a:tabLst>
            </a:pPr>
            <a:r>
              <a:rPr lang="tr-TR" dirty="0"/>
              <a:t>The GROUP BY clause </a:t>
            </a:r>
            <a:r>
              <a:rPr lang="tr-TR" b="1" dirty="0">
                <a:solidFill>
                  <a:srgbClr val="FF0000"/>
                </a:solidFill>
              </a:rPr>
              <a:t>specifies how you must group the rows</a:t>
            </a:r>
            <a:r>
              <a:rPr lang="tr-TR" b="1" dirty="0"/>
              <a:t>:</a:t>
            </a:r>
          </a:p>
          <a:p>
            <a:pPr marL="823913" lvl="3" indent="-209550" defTabSz="377825">
              <a:tabLst>
                <a:tab pos="441325" algn="l"/>
              </a:tabLst>
            </a:pPr>
            <a:r>
              <a:rPr lang="tr-TR" b="1" dirty="0"/>
              <a:t>First, the rows are grouped by department number. </a:t>
            </a:r>
          </a:p>
          <a:p>
            <a:pPr marL="823913" lvl="3" indent="-209550" defTabSz="377825">
              <a:tabLst>
                <a:tab pos="441325" algn="l"/>
              </a:tabLst>
            </a:pPr>
            <a:r>
              <a:rPr lang="tr-TR" b="1" dirty="0"/>
              <a:t>Second, within the department number groups, the rows are grouped by job title. </a:t>
            </a:r>
          </a:p>
          <a:p>
            <a:pPr lvl="1" defTabSz="377825">
              <a:tabLst>
                <a:tab pos="441325" algn="l"/>
              </a:tabLst>
            </a:pPr>
            <a:r>
              <a:rPr lang="tr-TR" dirty="0"/>
              <a:t>So the SUM function is being applied to the salary column for all job titles within each department number group. </a:t>
            </a:r>
          </a:p>
          <a:p>
            <a:pPr defTabSz="377825">
              <a:tabLst>
                <a:tab pos="441325" algn="l"/>
              </a:tabLst>
            </a:pPr>
            <a:endParaRPr lang="tr-TR" b="1" dirty="0"/>
          </a:p>
        </p:txBody>
      </p:sp>
    </p:spTree>
    <p:extLst>
      <p:ext uri="{BB962C8B-B14F-4D97-AF65-F5344CB8AC3E}">
        <p14:creationId xmlns:p14="http://schemas.microsoft.com/office/powerpoint/2010/main" val="77429193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88F41D-C44F-4C2E-9D53-8751A6140401}" type="slidenum">
              <a:rPr lang="tr-TR"/>
              <a:pPr/>
              <a:t>91</a:t>
            </a:fld>
            <a:endParaRPr lang="tr-TR"/>
          </a:p>
        </p:txBody>
      </p:sp>
      <p:sp>
        <p:nvSpPr>
          <p:cNvPr id="165890" name="Rectangle 2"/>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
        <p:nvSpPr>
          <p:cNvPr id="165891" name="Rectangle 3"/>
          <p:cNvSpPr>
            <a:spLocks noGrp="1" noChangeArrowheads="1"/>
          </p:cNvSpPr>
          <p:nvPr>
            <p:ph type="body" idx="1"/>
          </p:nvPr>
        </p:nvSpPr>
        <p:spPr>
          <a:xfrm>
            <a:off x="539752" y="3577829"/>
            <a:ext cx="8032749" cy="2851547"/>
          </a:xfrm>
          <a:noFill/>
          <a:ln/>
        </p:spPr>
        <p:txBody>
          <a:bodyPr lIns="90796" tIns="44601" rIns="90796" bIns="44601"/>
          <a:lstStyle/>
          <a:p>
            <a:pPr defTabSz="377825">
              <a:tabLst>
                <a:tab pos="441325" algn="l"/>
              </a:tabLst>
            </a:pPr>
            <a:r>
              <a:rPr lang="tr-TR" dirty="0"/>
              <a:t>Restricting Group Results</a:t>
            </a:r>
          </a:p>
          <a:p>
            <a:pPr lvl="1" defTabSz="377825">
              <a:tabLst>
                <a:tab pos="441325" algn="l"/>
              </a:tabLst>
            </a:pPr>
            <a:r>
              <a:rPr lang="tr-TR" b="1" dirty="0"/>
              <a:t>In the same way that you use the WHERE clause to restrict the </a:t>
            </a:r>
            <a:r>
              <a:rPr lang="tr-TR" b="1" u="sng" dirty="0">
                <a:solidFill>
                  <a:srgbClr val="C00000"/>
                </a:solidFill>
              </a:rPr>
              <a:t>rows</a:t>
            </a:r>
            <a:r>
              <a:rPr lang="tr-TR" b="1" dirty="0"/>
              <a:t> that you select, you use the </a:t>
            </a:r>
            <a:r>
              <a:rPr lang="tr-TR" b="1" dirty="0">
                <a:solidFill>
                  <a:srgbClr val="FC0128"/>
                </a:solidFill>
              </a:rPr>
              <a:t>HAVING </a:t>
            </a:r>
            <a:r>
              <a:rPr lang="tr-TR" b="1" dirty="0"/>
              <a:t>clause to restrict </a:t>
            </a:r>
            <a:r>
              <a:rPr lang="tr-TR" b="1" u="sng" dirty="0"/>
              <a:t>groups</a:t>
            </a:r>
            <a:r>
              <a:rPr lang="tr-TR" dirty="0"/>
              <a:t>. To find the maximum salary of each department, but show only the departments that have a maximum salary of more than $2900, you need to do the following:</a:t>
            </a:r>
          </a:p>
          <a:p>
            <a:pPr marL="434975" lvl="2" indent="479425" defTabSz="377825">
              <a:tabLst>
                <a:tab pos="441325" algn="l"/>
              </a:tabLst>
            </a:pPr>
            <a:r>
              <a:rPr lang="tr-TR" dirty="0"/>
              <a:t>Find the average salary for each department by grouping by department number.</a:t>
            </a:r>
          </a:p>
          <a:p>
            <a:pPr marL="434975" lvl="2" indent="479425" defTabSz="377825">
              <a:tabLst>
                <a:tab pos="441325" algn="l"/>
              </a:tabLst>
            </a:pPr>
            <a:r>
              <a:rPr lang="tr-TR" dirty="0"/>
              <a:t>Restrict the groups to those departments with a maximum salary greater than $2900. 	</a:t>
            </a:r>
          </a:p>
          <a:p>
            <a:pPr lvl="1" defTabSz="377825">
              <a:tabLst>
                <a:tab pos="441325" algn="l"/>
              </a:tabLst>
            </a:pPr>
            <a:r>
              <a:rPr lang="tr-TR" dirty="0"/>
              <a:t> </a:t>
            </a:r>
          </a:p>
        </p:txBody>
      </p:sp>
    </p:spTree>
    <p:extLst>
      <p:ext uri="{BB962C8B-B14F-4D97-AF65-F5344CB8AC3E}">
        <p14:creationId xmlns:p14="http://schemas.microsoft.com/office/powerpoint/2010/main" val="31178365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389A12-478A-475B-B9EF-F9822C1F3E0E}" type="slidenum">
              <a:rPr lang="tr-TR"/>
              <a:pPr/>
              <a:t>92</a:t>
            </a:fld>
            <a:endParaRPr lang="tr-TR"/>
          </a:p>
        </p:txBody>
      </p:sp>
      <p:sp>
        <p:nvSpPr>
          <p:cNvPr id="167938" name="Rectangle 2"/>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
        <p:nvSpPr>
          <p:cNvPr id="167939"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The HAVING Clause</a:t>
            </a:r>
          </a:p>
          <a:p>
            <a:pPr lvl="1"/>
            <a:r>
              <a:rPr lang="tr-TR" dirty="0"/>
              <a:t>You use the </a:t>
            </a:r>
            <a:r>
              <a:rPr lang="tr-TR" dirty="0">
                <a:solidFill>
                  <a:srgbClr val="FC0128"/>
                </a:solidFill>
              </a:rPr>
              <a:t>HAVING </a:t>
            </a:r>
            <a:r>
              <a:rPr lang="tr-TR" dirty="0"/>
              <a:t>clause to specify which groups are to be displayed. Therefore, you further </a:t>
            </a:r>
            <a:r>
              <a:rPr lang="tr-TR" b="1" dirty="0"/>
              <a:t>restrict </a:t>
            </a:r>
            <a:r>
              <a:rPr lang="tr-TR" dirty="0"/>
              <a:t>the </a:t>
            </a:r>
            <a:r>
              <a:rPr lang="tr-TR" b="1" dirty="0"/>
              <a:t>groups</a:t>
            </a:r>
            <a:r>
              <a:rPr lang="tr-TR" dirty="0"/>
              <a:t> on the basis of aggregate information.</a:t>
            </a:r>
          </a:p>
          <a:p>
            <a:pPr lvl="1"/>
            <a:r>
              <a:rPr lang="tr-TR" dirty="0"/>
              <a:t>In the syntax:</a:t>
            </a:r>
          </a:p>
          <a:p>
            <a:pPr lvl="1"/>
            <a:r>
              <a:rPr lang="tr-TR" dirty="0"/>
              <a:t>	</a:t>
            </a:r>
            <a:r>
              <a:rPr lang="tr-TR" i="1" dirty="0"/>
              <a:t>group_condition</a:t>
            </a:r>
            <a:r>
              <a:rPr lang="tr-TR" dirty="0"/>
              <a:t>		restricts the groups of rows returned to those groups for which </a:t>
            </a:r>
            <a:br>
              <a:rPr lang="tr-TR" dirty="0"/>
            </a:br>
            <a:r>
              <a:rPr lang="tr-TR" dirty="0"/>
              <a:t>					the specified condition is TRUE</a:t>
            </a:r>
          </a:p>
          <a:p>
            <a:pPr lvl="1"/>
            <a:r>
              <a:rPr lang="tr-TR" dirty="0">
                <a:latin typeface="Times" charset="0"/>
              </a:rPr>
              <a:t>The Oracle Server performs the following steps when you use the HAVING clause:</a:t>
            </a:r>
            <a:endParaRPr lang="tr-TR" dirty="0"/>
          </a:p>
          <a:p>
            <a:pPr lvl="2"/>
            <a:r>
              <a:rPr lang="tr-TR" dirty="0"/>
              <a:t>Rows are grouped.</a:t>
            </a:r>
          </a:p>
          <a:p>
            <a:pPr lvl="2"/>
            <a:r>
              <a:rPr lang="tr-TR" dirty="0"/>
              <a:t>The group function is applied to the group.</a:t>
            </a:r>
          </a:p>
          <a:p>
            <a:pPr lvl="2"/>
            <a:r>
              <a:rPr lang="tr-TR" dirty="0"/>
              <a:t>The groups that match the criteria in the HAVING clause are displayed.</a:t>
            </a:r>
          </a:p>
          <a:p>
            <a:pPr lvl="1"/>
            <a:r>
              <a:rPr lang="tr-TR" dirty="0"/>
              <a:t>The HAVING clause can precede the GROUP BY clause, but it is recommended that you place the GROUP BY clause first because it is more logical. Groups are formed and group functions are calculated before the HAVING clause is applied to the groups in the SELECT list.</a:t>
            </a:r>
          </a:p>
          <a:p>
            <a:endParaRPr lang="tr-TR" b="1" dirty="0"/>
          </a:p>
        </p:txBody>
      </p:sp>
    </p:spTree>
    <p:extLst>
      <p:ext uri="{BB962C8B-B14F-4D97-AF65-F5344CB8AC3E}">
        <p14:creationId xmlns:p14="http://schemas.microsoft.com/office/powerpoint/2010/main" val="114900014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7"/>
          <p:cNvSpPr>
            <a:spLocks noGrp="1" noChangeArrowheads="1"/>
          </p:cNvSpPr>
          <p:nvPr>
            <p:ph type="sldNum" sz="quarter" idx="5"/>
          </p:nvPr>
        </p:nvSpPr>
        <p:spPr>
          <a:ln/>
        </p:spPr>
        <p:txBody>
          <a:bodyPr/>
          <a:lstStyle/>
          <a:p>
            <a:fld id="{36CFE608-BB85-4BCE-9B2C-B0E8390652DC}" type="slidenum">
              <a:rPr lang="tr-TR"/>
              <a:pPr/>
              <a:t>93</a:t>
            </a:fld>
            <a:endParaRPr lang="tr-TR"/>
          </a:p>
        </p:txBody>
      </p:sp>
      <p:sp>
        <p:nvSpPr>
          <p:cNvPr id="169986" name="Rectangle 2"/>
          <p:cNvSpPr>
            <a:spLocks noChangeArrowheads="1"/>
          </p:cNvSpPr>
          <p:nvPr/>
        </p:nvSpPr>
        <p:spPr bwMode="auto">
          <a:xfrm>
            <a:off x="5177369" y="0"/>
            <a:ext cx="3966633" cy="341710"/>
          </a:xfrm>
          <a:prstGeom prst="rect">
            <a:avLst/>
          </a:prstGeom>
          <a:noFill/>
          <a:ln w="9525">
            <a:noFill/>
            <a:miter lim="800000"/>
            <a:headEnd/>
            <a:tailEnd/>
          </a:ln>
          <a:effectLst/>
        </p:spPr>
        <p:txBody>
          <a:bodyPr wrap="none" anchor="ctr"/>
          <a:lstStyle/>
          <a:p>
            <a:endParaRPr lang="tr-TR"/>
          </a:p>
        </p:txBody>
      </p:sp>
      <p:sp>
        <p:nvSpPr>
          <p:cNvPr id="169987" name="Rectangle 3"/>
          <p:cNvSpPr>
            <a:spLocks noChangeArrowheads="1"/>
          </p:cNvSpPr>
          <p:nvPr/>
        </p:nvSpPr>
        <p:spPr bwMode="auto">
          <a:xfrm>
            <a:off x="-2117" y="0"/>
            <a:ext cx="3960284" cy="341710"/>
          </a:xfrm>
          <a:prstGeom prst="rect">
            <a:avLst/>
          </a:prstGeom>
          <a:noFill/>
          <a:ln w="9525">
            <a:noFill/>
            <a:miter lim="800000"/>
            <a:headEnd/>
            <a:tailEnd/>
          </a:ln>
          <a:effectLst/>
        </p:spPr>
        <p:txBody>
          <a:bodyPr wrap="none" anchor="ctr"/>
          <a:lstStyle/>
          <a:p>
            <a:endParaRPr lang="tr-TR"/>
          </a:p>
        </p:txBody>
      </p:sp>
      <p:sp>
        <p:nvSpPr>
          <p:cNvPr id="169988" name="Rectangle 4"/>
          <p:cNvSpPr>
            <a:spLocks noGrp="1" noChangeArrowheads="1"/>
          </p:cNvSpPr>
          <p:nvPr>
            <p:ph type="body" idx="1"/>
          </p:nvPr>
        </p:nvSpPr>
        <p:spPr>
          <a:xfrm>
            <a:off x="539751" y="3577829"/>
            <a:ext cx="8068733" cy="2851547"/>
          </a:xfrm>
          <a:noFill/>
          <a:ln/>
        </p:spPr>
        <p:txBody>
          <a:bodyPr lIns="90796" tIns="44601" rIns="90796" bIns="44601"/>
          <a:lstStyle/>
          <a:p>
            <a:pPr defTabSz="446088">
              <a:tabLst>
                <a:tab pos="433388" algn="l"/>
              </a:tabLst>
            </a:pPr>
            <a:r>
              <a:rPr lang="tr-TR" dirty="0"/>
              <a:t>The HAVING Clause (continued)</a:t>
            </a:r>
          </a:p>
          <a:p>
            <a:pPr lvl="1" defTabSz="446088">
              <a:tabLst>
                <a:tab pos="433388" algn="l"/>
              </a:tabLst>
            </a:pPr>
            <a:r>
              <a:rPr lang="tr-TR" dirty="0"/>
              <a:t>The slide example </a:t>
            </a:r>
            <a:r>
              <a:rPr lang="tr-TR" b="1" dirty="0"/>
              <a:t>displays department numbers and maximum salary for those departments whose maximum salary is greater than $2900</a:t>
            </a:r>
            <a:r>
              <a:rPr lang="tr-TR" dirty="0"/>
              <a:t>. </a:t>
            </a:r>
          </a:p>
          <a:p>
            <a:pPr lvl="1" defTabSz="446088">
              <a:tabLst>
                <a:tab pos="433388" algn="l"/>
              </a:tabLst>
            </a:pPr>
            <a:r>
              <a:rPr lang="tr-TR" dirty="0"/>
              <a:t>You can use the GROUP BY clause without using a group function in the SELECT list. </a:t>
            </a:r>
          </a:p>
          <a:p>
            <a:pPr lvl="1" defTabSz="446088">
              <a:tabLst>
                <a:tab pos="433388" algn="l"/>
              </a:tabLst>
            </a:pPr>
            <a:r>
              <a:rPr lang="tr-TR" dirty="0"/>
              <a:t>If you restrict rows based on the result of a group function, you must have a GROUP BY clause as well as the HAVING clause.</a:t>
            </a:r>
          </a:p>
          <a:p>
            <a:pPr lvl="1" defTabSz="446088">
              <a:tabLst>
                <a:tab pos="433388" algn="l"/>
              </a:tabLst>
            </a:pPr>
            <a:r>
              <a:rPr lang="tr-TR" dirty="0"/>
              <a:t>The following example displays the department numbers and average salary for those departments whose maximum salary is greater than $2900:</a:t>
            </a:r>
          </a:p>
          <a:p>
            <a:pPr defTabSz="446088">
              <a:tabLst>
                <a:tab pos="433388" algn="l"/>
              </a:tabLst>
            </a:pPr>
            <a:endParaRPr lang="tr-TR" b="1" dirty="0"/>
          </a:p>
        </p:txBody>
      </p:sp>
      <p:sp>
        <p:nvSpPr>
          <p:cNvPr id="169989" name="Rectangle 5"/>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
        <p:nvSpPr>
          <p:cNvPr id="169990" name="Rectangle 6"/>
          <p:cNvSpPr>
            <a:spLocks noChangeArrowheads="1"/>
          </p:cNvSpPr>
          <p:nvPr/>
        </p:nvSpPr>
        <p:spPr bwMode="auto">
          <a:xfrm>
            <a:off x="893235" y="4810126"/>
            <a:ext cx="7473951" cy="558404"/>
          </a:xfrm>
          <a:prstGeom prst="rect">
            <a:avLst/>
          </a:prstGeom>
          <a:noFill/>
          <a:ln w="9525">
            <a:noFill/>
            <a:miter lim="800000"/>
            <a:headEnd/>
            <a:tailEnd/>
          </a:ln>
          <a:effectLst/>
        </p:spPr>
        <p:txBody>
          <a:bodyPr wrap="none" anchor="ctr"/>
          <a:lstStyle/>
          <a:p>
            <a:endParaRPr lang="tr-TR"/>
          </a:p>
        </p:txBody>
      </p:sp>
      <p:sp>
        <p:nvSpPr>
          <p:cNvPr id="169991" name="Rectangle 7"/>
          <p:cNvSpPr>
            <a:spLocks noChangeArrowheads="1"/>
          </p:cNvSpPr>
          <p:nvPr/>
        </p:nvSpPr>
        <p:spPr bwMode="auto">
          <a:xfrm>
            <a:off x="287867" y="4808935"/>
            <a:ext cx="4874684" cy="763964"/>
          </a:xfrm>
          <a:prstGeom prst="rect">
            <a:avLst/>
          </a:prstGeom>
          <a:noFill/>
          <a:ln w="9525">
            <a:noFill/>
            <a:miter lim="800000"/>
            <a:headEnd/>
            <a:tailEnd/>
          </a:ln>
          <a:effectLst/>
        </p:spPr>
        <p:txBody>
          <a:bodyPr lIns="89202" tIns="43008" rIns="89202" bIns="43008">
            <a:spAutoFit/>
          </a:bodyPr>
          <a:lstStyle/>
          <a:p>
            <a:pPr marL="434975" lvl="1" defTabSz="830263"/>
            <a:r>
              <a:rPr lang="tr-TR" sz="1100" b="1">
                <a:effectLst/>
                <a:latin typeface="Courier New" pitchFamily="49" charset="0"/>
              </a:rPr>
              <a:t>SQL&gt; SELECT	deptno, AVG(sal)</a:t>
            </a:r>
          </a:p>
          <a:p>
            <a:pPr marL="434975" lvl="1" defTabSz="830263"/>
            <a:r>
              <a:rPr lang="tr-TR" sz="1100" b="1">
                <a:effectLst/>
                <a:latin typeface="Courier New" pitchFamily="49" charset="0"/>
              </a:rPr>
              <a:t>  2  FROM	emp</a:t>
            </a:r>
          </a:p>
          <a:p>
            <a:pPr marL="434975" lvl="1" defTabSz="830263"/>
            <a:r>
              <a:rPr lang="tr-TR" sz="1100" b="1">
                <a:effectLst/>
                <a:latin typeface="Courier New" pitchFamily="49" charset="0"/>
              </a:rPr>
              <a:t>  3  GROUP BY	deptno</a:t>
            </a:r>
          </a:p>
          <a:p>
            <a:pPr marL="434975" lvl="1" defTabSz="830263"/>
            <a:r>
              <a:rPr lang="tr-TR" sz="1100" b="1">
                <a:effectLst/>
                <a:latin typeface="Courier New" pitchFamily="49" charset="0"/>
              </a:rPr>
              <a:t>  4	HAVING	MAX(sal) &gt; 2900;</a:t>
            </a:r>
          </a:p>
        </p:txBody>
      </p:sp>
      <p:grpSp>
        <p:nvGrpSpPr>
          <p:cNvPr id="169992" name="Group 8"/>
          <p:cNvGrpSpPr>
            <a:grpSpLocks/>
          </p:cNvGrpSpPr>
          <p:nvPr/>
        </p:nvGrpSpPr>
        <p:grpSpPr bwMode="auto">
          <a:xfrm>
            <a:off x="198968" y="5447111"/>
            <a:ext cx="8123767" cy="581025"/>
            <a:chOff x="93" y="4567"/>
            <a:chExt cx="3816" cy="487"/>
          </a:xfrm>
        </p:grpSpPr>
        <p:sp>
          <p:nvSpPr>
            <p:cNvPr id="169993" name="Rectangle 9"/>
            <p:cNvSpPr>
              <a:spLocks noChangeArrowheads="1"/>
            </p:cNvSpPr>
            <p:nvPr/>
          </p:nvSpPr>
          <p:spPr bwMode="auto">
            <a:xfrm>
              <a:off x="390" y="4567"/>
              <a:ext cx="3519" cy="467"/>
            </a:xfrm>
            <a:prstGeom prst="rect">
              <a:avLst/>
            </a:prstGeom>
            <a:noFill/>
            <a:ln w="9525">
              <a:noFill/>
              <a:miter lim="800000"/>
              <a:headEnd/>
              <a:tailEnd/>
            </a:ln>
            <a:effectLst/>
          </p:spPr>
          <p:txBody>
            <a:bodyPr wrap="none" lIns="92388" tIns="46195" rIns="92388" bIns="46195" anchor="ctr"/>
            <a:lstStyle/>
            <a:p>
              <a:endParaRPr lang="tr-TR"/>
            </a:p>
          </p:txBody>
        </p:sp>
        <p:sp>
          <p:nvSpPr>
            <p:cNvPr id="169994" name="Rectangle 10"/>
            <p:cNvSpPr>
              <a:spLocks noChangeArrowheads="1"/>
            </p:cNvSpPr>
            <p:nvPr/>
          </p:nvSpPr>
          <p:spPr bwMode="auto">
            <a:xfrm>
              <a:off x="93" y="4572"/>
              <a:ext cx="2294" cy="482"/>
            </a:xfrm>
            <a:prstGeom prst="rect">
              <a:avLst/>
            </a:prstGeom>
            <a:noFill/>
            <a:ln w="9525">
              <a:noFill/>
              <a:miter lim="800000"/>
              <a:headEnd/>
              <a:tailEnd/>
            </a:ln>
            <a:effectLst/>
          </p:spPr>
          <p:txBody>
            <a:bodyPr wrap="none" lIns="92388" tIns="46195" rIns="92388" bIns="46195" anchor="ctr"/>
            <a:lstStyle/>
            <a:p>
              <a:pPr marL="446088" lvl="1" defTabSz="873125"/>
              <a:r>
                <a:rPr lang="tr-TR" sz="1100">
                  <a:effectLst/>
                  <a:latin typeface="Courier New" pitchFamily="49" charset="0"/>
                </a:rPr>
                <a:t>   DEPTNO  AVG(SAL)</a:t>
              </a:r>
            </a:p>
            <a:p>
              <a:pPr marL="446088" lvl="1" defTabSz="873125"/>
              <a:r>
                <a:rPr lang="tr-TR" sz="1100">
                  <a:effectLst/>
                  <a:latin typeface="Courier New" pitchFamily="49" charset="0"/>
                </a:rPr>
                <a:t>--------- ---------</a:t>
              </a:r>
            </a:p>
            <a:p>
              <a:pPr marL="446088" lvl="1" defTabSz="873125"/>
              <a:r>
                <a:rPr lang="tr-TR" sz="1100">
                  <a:effectLst/>
                  <a:latin typeface="Courier New" pitchFamily="49" charset="0"/>
                </a:rPr>
                <a:t>       10 2916.6667</a:t>
              </a:r>
            </a:p>
            <a:p>
              <a:pPr marL="446088" lvl="1" defTabSz="873125"/>
              <a:r>
                <a:rPr lang="tr-TR" sz="1100">
                  <a:effectLst/>
                  <a:latin typeface="Courier New" pitchFamily="49" charset="0"/>
                </a:rPr>
                <a:t>       20      2175</a:t>
              </a:r>
            </a:p>
          </p:txBody>
        </p:sp>
      </p:grpSp>
    </p:spTree>
    <p:extLst>
      <p:ext uri="{BB962C8B-B14F-4D97-AF65-F5344CB8AC3E}">
        <p14:creationId xmlns:p14="http://schemas.microsoft.com/office/powerpoint/2010/main" val="402980097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6D38E1-C9DE-4BD3-A528-8AFB2684C205}" type="slidenum">
              <a:rPr lang="tr-TR"/>
              <a:pPr/>
              <a:t>94</a:t>
            </a:fld>
            <a:endParaRPr lang="tr-TR"/>
          </a:p>
        </p:txBody>
      </p:sp>
      <p:sp>
        <p:nvSpPr>
          <p:cNvPr id="172034" name="Rectangle 2"/>
          <p:cNvSpPr>
            <a:spLocks noGrp="1" noRot="1" noChangeAspect="1" noChangeArrowheads="1" noTextEdit="1"/>
          </p:cNvSpPr>
          <p:nvPr>
            <p:ph type="sldImg"/>
          </p:nvPr>
        </p:nvSpPr>
        <p:spPr>
          <a:xfrm>
            <a:off x="2363788" y="119063"/>
            <a:ext cx="4410075" cy="3306762"/>
          </a:xfrm>
          <a:prstGeom prst="rect">
            <a:avLst/>
          </a:prstGeom>
          <a:ln w="12700" cap="flat">
            <a:solidFill>
              <a:schemeClr val="tx1"/>
            </a:solidFill>
          </a:ln>
        </p:spPr>
      </p:sp>
      <p:sp>
        <p:nvSpPr>
          <p:cNvPr id="172035" name="Rectangle 3"/>
          <p:cNvSpPr>
            <a:spLocks noGrp="1" noChangeArrowheads="1"/>
          </p:cNvSpPr>
          <p:nvPr>
            <p:ph type="body" idx="1"/>
          </p:nvPr>
        </p:nvSpPr>
        <p:spPr>
          <a:xfrm>
            <a:off x="535517" y="3523061"/>
            <a:ext cx="8041216" cy="2817019"/>
          </a:xfrm>
          <a:noFill/>
          <a:ln/>
        </p:spPr>
        <p:txBody>
          <a:bodyPr lIns="90796" tIns="44601" rIns="90796" bIns="44601"/>
          <a:lstStyle/>
          <a:p>
            <a:r>
              <a:rPr lang="tr-TR" dirty="0"/>
              <a:t>The HAVING Clause (continued)</a:t>
            </a:r>
          </a:p>
          <a:p>
            <a:pPr lvl="1"/>
            <a:r>
              <a:rPr lang="tr-TR" dirty="0"/>
              <a:t>The slide </a:t>
            </a:r>
            <a:r>
              <a:rPr lang="tr-TR" b="1" dirty="0"/>
              <a:t>example displays the job title and total monthly salary for each job title with a total payroll exceeding $5000</a:t>
            </a:r>
            <a:r>
              <a:rPr lang="tr-TR" dirty="0"/>
              <a:t>. The example excludes salespeople and sorts the list by the total monthly salary.</a:t>
            </a:r>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r>
              <a:rPr lang="tr-TR" dirty="0">
                <a:solidFill>
                  <a:schemeClr val="accent2"/>
                </a:solidFill>
              </a:rPr>
              <a:t>Instructor Note</a:t>
            </a:r>
          </a:p>
          <a:p>
            <a:pPr lvl="1"/>
            <a:r>
              <a:rPr lang="tr-TR" dirty="0">
                <a:solidFill>
                  <a:schemeClr val="accent2"/>
                </a:solidFill>
              </a:rPr>
              <a:t>Demo: </a:t>
            </a:r>
            <a:r>
              <a:rPr lang="tr-TR" dirty="0">
                <a:solidFill>
                  <a:schemeClr val="accent2"/>
                </a:solidFill>
                <a:latin typeface="Courier New" pitchFamily="49" charset="0"/>
              </a:rPr>
              <a:t>l5job1.sql</a:t>
            </a:r>
            <a:r>
              <a:rPr lang="tr-TR" dirty="0">
                <a:solidFill>
                  <a:schemeClr val="accent2"/>
                </a:solidFill>
              </a:rPr>
              <a:t>, </a:t>
            </a:r>
            <a:r>
              <a:rPr lang="tr-TR" dirty="0">
                <a:solidFill>
                  <a:schemeClr val="accent2"/>
                </a:solidFill>
                <a:latin typeface="Courier New" pitchFamily="49" charset="0"/>
              </a:rPr>
              <a:t>l5job2.sql</a:t>
            </a:r>
          </a:p>
          <a:p>
            <a:pPr lvl="1"/>
            <a:r>
              <a:rPr lang="tr-TR" dirty="0">
                <a:solidFill>
                  <a:schemeClr val="accent2"/>
                </a:solidFill>
              </a:rPr>
              <a:t>Purpose: To illustrate using a WHERE clause to restrict rows by JOB and using a HAVING clause to restrict groups by SUM(SAL).</a:t>
            </a:r>
          </a:p>
        </p:txBody>
      </p:sp>
    </p:spTree>
    <p:extLst>
      <p:ext uri="{BB962C8B-B14F-4D97-AF65-F5344CB8AC3E}">
        <p14:creationId xmlns:p14="http://schemas.microsoft.com/office/powerpoint/2010/main" val="198696508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C2C535E-5BA0-4310-B332-BC030C08D4E3}" type="slidenum">
              <a:rPr lang="tr-TR"/>
              <a:pPr/>
              <a:t>95</a:t>
            </a:fld>
            <a:endParaRPr lang="tr-TR"/>
          </a:p>
        </p:txBody>
      </p:sp>
      <p:sp>
        <p:nvSpPr>
          <p:cNvPr id="174082" name="Rectangle 2"/>
          <p:cNvSpPr>
            <a:spLocks noChangeArrowheads="1"/>
          </p:cNvSpPr>
          <p:nvPr/>
        </p:nvSpPr>
        <p:spPr bwMode="auto">
          <a:xfrm>
            <a:off x="5177369" y="0"/>
            <a:ext cx="3966633" cy="341710"/>
          </a:xfrm>
          <a:prstGeom prst="rect">
            <a:avLst/>
          </a:prstGeom>
          <a:noFill/>
          <a:ln w="9525">
            <a:noFill/>
            <a:miter lim="800000"/>
            <a:headEnd/>
            <a:tailEnd/>
          </a:ln>
          <a:effectLst/>
        </p:spPr>
        <p:txBody>
          <a:bodyPr wrap="none" anchor="ctr"/>
          <a:lstStyle/>
          <a:p>
            <a:endParaRPr lang="tr-TR"/>
          </a:p>
        </p:txBody>
      </p:sp>
      <p:sp>
        <p:nvSpPr>
          <p:cNvPr id="174083" name="Rectangle 3"/>
          <p:cNvSpPr>
            <a:spLocks noChangeArrowheads="1"/>
          </p:cNvSpPr>
          <p:nvPr/>
        </p:nvSpPr>
        <p:spPr bwMode="auto">
          <a:xfrm>
            <a:off x="-2117" y="0"/>
            <a:ext cx="3960284" cy="341710"/>
          </a:xfrm>
          <a:prstGeom prst="rect">
            <a:avLst/>
          </a:prstGeom>
          <a:noFill/>
          <a:ln w="9525">
            <a:noFill/>
            <a:miter lim="800000"/>
            <a:headEnd/>
            <a:tailEnd/>
          </a:ln>
          <a:effectLst/>
        </p:spPr>
        <p:txBody>
          <a:bodyPr wrap="none" anchor="ctr"/>
          <a:lstStyle/>
          <a:p>
            <a:endParaRPr lang="tr-TR"/>
          </a:p>
        </p:txBody>
      </p:sp>
      <p:sp>
        <p:nvSpPr>
          <p:cNvPr id="174084" name="Rectangle 4"/>
          <p:cNvSpPr>
            <a:spLocks noGrp="1" noChangeArrowheads="1"/>
          </p:cNvSpPr>
          <p:nvPr>
            <p:ph type="body" idx="1"/>
          </p:nvPr>
        </p:nvSpPr>
        <p:spPr>
          <a:xfrm>
            <a:off x="605369" y="3577829"/>
            <a:ext cx="8066617" cy="2851547"/>
          </a:xfrm>
          <a:noFill/>
          <a:ln/>
        </p:spPr>
        <p:txBody>
          <a:bodyPr lIns="90796" tIns="44601" rIns="90796" bIns="44601"/>
          <a:lstStyle/>
          <a:p>
            <a:pPr defTabSz="446088">
              <a:tabLst>
                <a:tab pos="433388" algn="l"/>
              </a:tabLst>
            </a:pPr>
            <a:r>
              <a:rPr lang="tr-TR" dirty="0"/>
              <a:t>Nesting Group Functions</a:t>
            </a:r>
          </a:p>
          <a:p>
            <a:pPr lvl="1" defTabSz="446088">
              <a:tabLst>
                <a:tab pos="433388" algn="l"/>
              </a:tabLst>
            </a:pPr>
            <a:r>
              <a:rPr lang="tr-TR" b="1" dirty="0"/>
              <a:t>Group functions can be nested to a depth of two. </a:t>
            </a:r>
            <a:r>
              <a:rPr lang="tr-TR" dirty="0"/>
              <a:t>The slide example displays the maximum average salary.</a:t>
            </a:r>
          </a:p>
          <a:p>
            <a:pPr lvl="1" defTabSz="446088">
              <a:tabLst>
                <a:tab pos="433388" algn="l"/>
              </a:tabLst>
            </a:pPr>
            <a:endParaRPr lang="tr-TR" dirty="0"/>
          </a:p>
          <a:p>
            <a:pPr defTabSz="446088">
              <a:tabLst>
                <a:tab pos="433388" algn="l"/>
              </a:tabLst>
            </a:pPr>
            <a:endParaRPr lang="tr-TR" b="1" dirty="0"/>
          </a:p>
        </p:txBody>
      </p:sp>
      <p:sp>
        <p:nvSpPr>
          <p:cNvPr id="174085" name="Rectangle 5"/>
          <p:cNvSpPr>
            <a:spLocks noGrp="1" noRot="1" noChangeAspect="1" noChangeArrowheads="1" noTextEdit="1"/>
          </p:cNvSpPr>
          <p:nvPr>
            <p:ph type="sldImg"/>
          </p:nvPr>
        </p:nvSpPr>
        <p:spPr>
          <a:xfrm>
            <a:off x="2339975" y="128588"/>
            <a:ext cx="4451350" cy="3338512"/>
          </a:xfrm>
          <a:prstGeom prst="rect">
            <a:avLst/>
          </a:prstGeom>
          <a:ln w="12700" cap="flat">
            <a:solidFill>
              <a:schemeClr val="tx1"/>
            </a:solidFill>
          </a:ln>
        </p:spPr>
      </p:sp>
    </p:spTree>
    <p:extLst>
      <p:ext uri="{BB962C8B-B14F-4D97-AF65-F5344CB8AC3E}">
        <p14:creationId xmlns:p14="http://schemas.microsoft.com/office/powerpoint/2010/main" val="82916029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30" name="Rectangle 2"/>
          <p:cNvSpPr>
            <a:spLocks noGrp="1" noChangeArrowheads="1"/>
          </p:cNvSpPr>
          <p:nvPr>
            <p:ph type="body" idx="1"/>
          </p:nvPr>
        </p:nvSpPr>
        <p:spPr>
          <a:xfrm>
            <a:off x="550335" y="3580211"/>
            <a:ext cx="8039100" cy="2817019"/>
          </a:xfrm>
          <a:noFill/>
          <a:ln/>
        </p:spPr>
        <p:txBody>
          <a:bodyPr lIns="90796" tIns="44601" rIns="90796" bIns="44601"/>
          <a:lstStyle/>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endParaRPr lang="tr-TR"/>
          </a:p>
          <a:p>
            <a:pPr>
              <a:tabLst>
                <a:tab pos="1095375" algn="l"/>
                <a:tab pos="2192338" algn="l"/>
              </a:tabLst>
            </a:pPr>
            <a:r>
              <a:rPr lang="tr-TR" sz="1300">
                <a:solidFill>
                  <a:schemeClr val="accent2"/>
                </a:solidFill>
              </a:rPr>
              <a:t>Schedule:	Timing	Topic</a:t>
            </a:r>
          </a:p>
          <a:p>
            <a:pPr lvl="1">
              <a:tabLst>
                <a:tab pos="1095375" algn="l"/>
                <a:tab pos="2192338" algn="l"/>
              </a:tabLst>
            </a:pPr>
            <a:r>
              <a:rPr lang="tr-TR">
                <a:solidFill>
                  <a:schemeClr val="accent2"/>
                </a:solidFill>
              </a:rPr>
              <a:t>	25 minutes	Lecture</a:t>
            </a:r>
          </a:p>
          <a:p>
            <a:pPr lvl="1">
              <a:tabLst>
                <a:tab pos="1095375" algn="l"/>
                <a:tab pos="2192338" algn="l"/>
              </a:tabLst>
            </a:pPr>
            <a:r>
              <a:rPr lang="tr-TR">
                <a:solidFill>
                  <a:schemeClr val="accent2"/>
                </a:solidFill>
              </a:rPr>
              <a:t>	30 minutes	Practice</a:t>
            </a:r>
          </a:p>
          <a:p>
            <a:pPr lvl="1">
              <a:tabLst>
                <a:tab pos="1095375" algn="l"/>
                <a:tab pos="2192338" algn="l"/>
              </a:tabLst>
            </a:pPr>
            <a:r>
              <a:rPr lang="tr-TR">
                <a:solidFill>
                  <a:schemeClr val="accent2"/>
                </a:solidFill>
              </a:rPr>
              <a:t>	55 minutes	Total</a:t>
            </a:r>
          </a:p>
        </p:txBody>
      </p:sp>
      <p:sp>
        <p:nvSpPr>
          <p:cNvPr id="176131" name="Rectangle 3"/>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Tree>
    <p:extLst>
      <p:ext uri="{BB962C8B-B14F-4D97-AF65-F5344CB8AC3E}">
        <p14:creationId xmlns:p14="http://schemas.microsoft.com/office/powerpoint/2010/main" val="362990241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E05FE61-A5E9-49D0-818B-327AEAAA0529}" type="slidenum">
              <a:rPr lang="tr-TR"/>
              <a:pPr/>
              <a:t>97</a:t>
            </a:fld>
            <a:endParaRPr lang="tr-TR"/>
          </a:p>
        </p:txBody>
      </p:sp>
      <p:sp>
        <p:nvSpPr>
          <p:cNvPr id="178178" name="Rectangle 2"/>
          <p:cNvSpPr>
            <a:spLocks noChangeArrowheads="1"/>
          </p:cNvSpPr>
          <p:nvPr/>
        </p:nvSpPr>
        <p:spPr bwMode="auto">
          <a:xfrm>
            <a:off x="5179486" y="-1191"/>
            <a:ext cx="3964516" cy="345282"/>
          </a:xfrm>
          <a:prstGeom prst="rect">
            <a:avLst/>
          </a:prstGeom>
          <a:noFill/>
          <a:ln w="9525">
            <a:noFill/>
            <a:miter lim="800000"/>
            <a:headEnd/>
            <a:tailEnd/>
          </a:ln>
          <a:effectLst/>
        </p:spPr>
        <p:txBody>
          <a:bodyPr wrap="none" anchor="ctr"/>
          <a:lstStyle/>
          <a:p>
            <a:endParaRPr lang="tr-TR"/>
          </a:p>
        </p:txBody>
      </p:sp>
      <p:sp>
        <p:nvSpPr>
          <p:cNvPr id="178179" name="Rectangle 3"/>
          <p:cNvSpPr>
            <a:spLocks noChangeArrowheads="1"/>
          </p:cNvSpPr>
          <p:nvPr/>
        </p:nvSpPr>
        <p:spPr bwMode="auto">
          <a:xfrm>
            <a:off x="-2117" y="-1191"/>
            <a:ext cx="3960284" cy="345282"/>
          </a:xfrm>
          <a:prstGeom prst="rect">
            <a:avLst/>
          </a:prstGeom>
          <a:noFill/>
          <a:ln w="9525">
            <a:noFill/>
            <a:miter lim="800000"/>
            <a:headEnd/>
            <a:tailEnd/>
          </a:ln>
          <a:effectLst/>
        </p:spPr>
        <p:txBody>
          <a:bodyPr wrap="none" anchor="ctr"/>
          <a:lstStyle/>
          <a:p>
            <a:endParaRPr lang="tr-TR"/>
          </a:p>
        </p:txBody>
      </p:sp>
      <p:sp>
        <p:nvSpPr>
          <p:cNvPr id="178180" name="Rectangle 4"/>
          <p:cNvSpPr>
            <a:spLocks noGrp="1" noChangeArrowheads="1"/>
          </p:cNvSpPr>
          <p:nvPr>
            <p:ph type="body" idx="1"/>
          </p:nvPr>
        </p:nvSpPr>
        <p:spPr>
          <a:xfrm>
            <a:off x="529167" y="3570686"/>
            <a:ext cx="8051800" cy="2851547"/>
          </a:xfrm>
          <a:noFill/>
          <a:ln/>
        </p:spPr>
        <p:txBody>
          <a:bodyPr lIns="90796" tIns="44601" rIns="90796" bIns="44601"/>
          <a:lstStyle/>
          <a:p>
            <a:pPr defTabSz="377825">
              <a:tabLst>
                <a:tab pos="442913" algn="l"/>
              </a:tabLst>
            </a:pPr>
            <a:r>
              <a:rPr lang="tr-TR" dirty="0"/>
              <a:t>Using a Subquery to Solve a Problem</a:t>
            </a:r>
          </a:p>
          <a:p>
            <a:pPr lvl="1" defTabSz="377825">
              <a:tabLst>
                <a:tab pos="442913" algn="l"/>
              </a:tabLst>
            </a:pPr>
            <a:r>
              <a:rPr lang="tr-TR" dirty="0"/>
              <a:t>Suppose you want to write a query to find out who earns a salary greater than Jones’ salary. </a:t>
            </a:r>
          </a:p>
          <a:p>
            <a:pPr lvl="1" defTabSz="377825">
              <a:tabLst>
                <a:tab pos="442913" algn="l"/>
              </a:tabLst>
            </a:pPr>
            <a:r>
              <a:rPr lang="tr-TR" dirty="0"/>
              <a:t>To solve this problem, you need </a:t>
            </a:r>
            <a:r>
              <a:rPr lang="tr-TR" i="1" dirty="0"/>
              <a:t>two</a:t>
            </a:r>
            <a:r>
              <a:rPr lang="tr-TR" dirty="0"/>
              <a:t> queries: one query to find what Jones earns and a second query to find who earns more than that amount. </a:t>
            </a:r>
          </a:p>
          <a:p>
            <a:pPr lvl="1" defTabSz="377825">
              <a:tabLst>
                <a:tab pos="442913" algn="l"/>
              </a:tabLst>
            </a:pPr>
            <a:r>
              <a:rPr lang="tr-TR" dirty="0"/>
              <a:t>You can solve this problem by combining the two queries, placing one query </a:t>
            </a:r>
            <a:r>
              <a:rPr lang="tr-TR" i="1" dirty="0"/>
              <a:t>inside</a:t>
            </a:r>
            <a:r>
              <a:rPr lang="tr-TR" dirty="0"/>
              <a:t> the other query. </a:t>
            </a:r>
          </a:p>
          <a:p>
            <a:pPr lvl="1" defTabSz="377825">
              <a:tabLst>
                <a:tab pos="442913" algn="l"/>
              </a:tabLst>
            </a:pPr>
            <a:r>
              <a:rPr lang="tr-TR" dirty="0"/>
              <a:t>The inner query or the </a:t>
            </a:r>
            <a:r>
              <a:rPr lang="tr-TR" i="1" dirty="0"/>
              <a:t>subquery</a:t>
            </a:r>
            <a:r>
              <a:rPr lang="tr-TR" dirty="0"/>
              <a:t> returns a value that is used by the outer query or the main query. Using a subquery is equivalent to performing two sequential queries and using the result of the first query as the search value in the second query.</a:t>
            </a:r>
          </a:p>
          <a:p>
            <a:pPr marL="436563" lvl="2" indent="477838" defTabSz="377825">
              <a:tabLst>
                <a:tab pos="442913" algn="l"/>
              </a:tabLst>
            </a:pPr>
            <a:endParaRPr lang="tr-TR" dirty="0"/>
          </a:p>
          <a:p>
            <a:pPr defTabSz="377825">
              <a:tabLst>
                <a:tab pos="442913" algn="l"/>
              </a:tabLst>
            </a:pPr>
            <a:endParaRPr lang="tr-TR" dirty="0"/>
          </a:p>
          <a:p>
            <a:pPr defTabSz="377825">
              <a:tabLst>
                <a:tab pos="442913" algn="l"/>
              </a:tabLst>
            </a:pPr>
            <a:endParaRPr lang="tr-TR" dirty="0"/>
          </a:p>
          <a:p>
            <a:pPr defTabSz="377825">
              <a:tabLst>
                <a:tab pos="442913" algn="l"/>
              </a:tabLst>
            </a:pPr>
            <a:endParaRPr lang="tr-TR" dirty="0">
              <a:solidFill>
                <a:schemeClr val="accent1"/>
              </a:solidFill>
            </a:endParaRPr>
          </a:p>
          <a:p>
            <a:pPr lvl="1" defTabSz="377825">
              <a:tabLst>
                <a:tab pos="442913" algn="l"/>
              </a:tabLst>
            </a:pPr>
            <a:endParaRPr lang="tr-TR" dirty="0"/>
          </a:p>
          <a:p>
            <a:pPr defTabSz="377825">
              <a:tabLst>
                <a:tab pos="442913" algn="l"/>
              </a:tabLst>
            </a:pPr>
            <a:endParaRPr lang="tr-TR" b="1" dirty="0"/>
          </a:p>
        </p:txBody>
      </p:sp>
      <p:sp>
        <p:nvSpPr>
          <p:cNvPr id="178181" name="Rectangle 5"/>
          <p:cNvSpPr>
            <a:spLocks noGrp="1" noRot="1" noChangeAspect="1" noChangeArrowheads="1" noTextEdit="1"/>
          </p:cNvSpPr>
          <p:nvPr>
            <p:ph type="sldImg"/>
          </p:nvPr>
        </p:nvSpPr>
        <p:spPr>
          <a:xfrm>
            <a:off x="2338388" y="125413"/>
            <a:ext cx="4454525" cy="3340100"/>
          </a:xfrm>
          <a:prstGeom prst="rect">
            <a:avLst/>
          </a:prstGeom>
          <a:ln w="12700" cap="flat">
            <a:solidFill>
              <a:schemeClr val="tx1"/>
            </a:solidFill>
          </a:ln>
        </p:spPr>
      </p:sp>
    </p:spTree>
    <p:extLst>
      <p:ext uri="{BB962C8B-B14F-4D97-AF65-F5344CB8AC3E}">
        <p14:creationId xmlns:p14="http://schemas.microsoft.com/office/powerpoint/2010/main" val="313343292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1AA688-2B3B-4E64-88ED-59151A129D06}" type="slidenum">
              <a:rPr lang="tr-TR"/>
              <a:pPr/>
              <a:t>98</a:t>
            </a:fld>
            <a:endParaRPr lang="tr-TR"/>
          </a:p>
        </p:txBody>
      </p:sp>
      <p:sp>
        <p:nvSpPr>
          <p:cNvPr id="180226"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a:t>Subqueries</a:t>
            </a:r>
          </a:p>
          <a:p>
            <a:pPr lvl="1"/>
            <a:r>
              <a:rPr lang="tr-TR" dirty="0"/>
              <a:t>A </a:t>
            </a:r>
            <a:r>
              <a:rPr lang="tr-TR" dirty="0">
                <a:solidFill>
                  <a:srgbClr val="FC0128"/>
                </a:solidFill>
              </a:rPr>
              <a:t>subquery </a:t>
            </a:r>
            <a:r>
              <a:rPr lang="tr-TR" dirty="0"/>
              <a:t>is a SELECT statement that is embedded in a clause of another SELECT statement. </a:t>
            </a:r>
            <a:r>
              <a:rPr lang="tr-TR" dirty="0">
                <a:latin typeface="Times" charset="0"/>
              </a:rPr>
              <a:t>You can build powerful statements out of simple ones by using subqueries. They can be very useful when you need to select rows from a table with a condition that depends on the data in the table itself.</a:t>
            </a:r>
          </a:p>
          <a:p>
            <a:pPr lvl="1"/>
            <a:r>
              <a:rPr lang="tr-TR" dirty="0"/>
              <a:t>You can place the subquery in a number of SQL clauses: </a:t>
            </a:r>
          </a:p>
          <a:p>
            <a:pPr lvl="2"/>
            <a:r>
              <a:rPr lang="tr-TR" dirty="0"/>
              <a:t>WHERE clause</a:t>
            </a:r>
          </a:p>
          <a:p>
            <a:pPr lvl="2"/>
            <a:r>
              <a:rPr lang="tr-TR" dirty="0"/>
              <a:t>HAVING clause</a:t>
            </a:r>
          </a:p>
          <a:p>
            <a:pPr lvl="2"/>
            <a:r>
              <a:rPr lang="tr-TR" dirty="0"/>
              <a:t>FROM clause</a:t>
            </a:r>
          </a:p>
          <a:p>
            <a:pPr lvl="1"/>
            <a:r>
              <a:rPr lang="tr-TR" dirty="0"/>
              <a:t>In the syntax:</a:t>
            </a:r>
          </a:p>
          <a:p>
            <a:pPr algn="just">
              <a:lnSpc>
                <a:spcPct val="112000"/>
              </a:lnSpc>
              <a:spcBef>
                <a:spcPct val="0"/>
              </a:spcBef>
            </a:pPr>
            <a:r>
              <a:rPr lang="tr-TR" b="1" i="1" dirty="0">
                <a:latin typeface="Times" charset="0"/>
              </a:rPr>
              <a:t>	operator</a:t>
            </a:r>
            <a:r>
              <a:rPr lang="tr-TR" b="1" dirty="0">
                <a:latin typeface="Times" charset="0"/>
              </a:rPr>
              <a:t> 	includes a comparison operator such as &gt;, =, or IN</a:t>
            </a:r>
          </a:p>
          <a:p>
            <a:pPr lvl="1"/>
            <a:r>
              <a:rPr lang="tr-TR" b="1" dirty="0"/>
              <a:t>Note:</a:t>
            </a:r>
            <a:r>
              <a:rPr lang="tr-TR" dirty="0"/>
              <a:t> </a:t>
            </a:r>
            <a:r>
              <a:rPr lang="tr-TR" b="1" dirty="0"/>
              <a:t>Comparison operators fall into two classes: single-row operators (&gt;, =, &gt;=, &lt;, &lt;&gt;, &lt;=) and multiple-row operators (IN, ANY, ALL).</a:t>
            </a:r>
          </a:p>
          <a:p>
            <a:pPr lvl="1"/>
            <a:r>
              <a:rPr lang="tr-TR" dirty="0"/>
              <a:t>The subquery is often referred to as a nested SELECT, sub-SELECT, or inner SELECT statement. The subquery generally executes first, and its output is used to complete the query condition for the main or outer query.</a:t>
            </a:r>
          </a:p>
          <a:p>
            <a:r>
              <a:rPr lang="tr-TR" dirty="0">
                <a:solidFill>
                  <a:schemeClr val="accent2"/>
                </a:solidFill>
              </a:rPr>
              <a:t>Instructor Note</a:t>
            </a:r>
          </a:p>
          <a:p>
            <a:pPr lvl="1"/>
            <a:r>
              <a:rPr lang="tr-TR" dirty="0">
                <a:solidFill>
                  <a:schemeClr val="accent2"/>
                </a:solidFill>
              </a:rPr>
              <a:t>Additionally, subqueries can be placed in the CREATE VIEW statement, CREATE TABLE statement, UPDATE clause, INTO clause of an INSERT statement, and SET clause of an UPDATE statement.</a:t>
            </a:r>
            <a:r>
              <a:rPr lang="tr-TR" dirty="0"/>
              <a:t> </a:t>
            </a:r>
          </a:p>
        </p:txBody>
      </p:sp>
      <p:sp>
        <p:nvSpPr>
          <p:cNvPr id="180227" name="Rectangle 3"/>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Tree>
    <p:extLst>
      <p:ext uri="{BB962C8B-B14F-4D97-AF65-F5344CB8AC3E}">
        <p14:creationId xmlns:p14="http://schemas.microsoft.com/office/powerpoint/2010/main" val="1123979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279B93-9683-465D-8583-A39373D0B3D7}" type="slidenum">
              <a:rPr lang="tr-TR"/>
              <a:pPr/>
              <a:t>9</a:t>
            </a:fld>
            <a:endParaRPr lang="tr-TR"/>
          </a:p>
        </p:txBody>
      </p:sp>
      <p:sp>
        <p:nvSpPr>
          <p:cNvPr id="22530" name="Rectangle 2"/>
          <p:cNvSpPr>
            <a:spLocks noGrp="1" noRot="1" noChangeAspect="1" noChangeArrowheads="1" noTextEdit="1"/>
          </p:cNvSpPr>
          <p:nvPr>
            <p:ph type="sldImg"/>
          </p:nvPr>
        </p:nvSpPr>
        <p:spPr>
          <a:xfrm>
            <a:off x="2362200" y="115888"/>
            <a:ext cx="4413250" cy="3309937"/>
          </a:xfrm>
          <a:prstGeom prst="rect">
            <a:avLst/>
          </a:prstGeom>
          <a:ln w="12700" cap="flat">
            <a:solidFill>
              <a:schemeClr val="tx1"/>
            </a:solidFill>
          </a:ln>
        </p:spPr>
      </p:sp>
      <p:sp>
        <p:nvSpPr>
          <p:cNvPr id="22531"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err="1"/>
              <a:t>Operator</a:t>
            </a:r>
            <a:r>
              <a:rPr lang="tr-TR" dirty="0"/>
              <a:t> </a:t>
            </a:r>
            <a:r>
              <a:rPr lang="tr-TR" dirty="0" err="1"/>
              <a:t>Precedence</a:t>
            </a:r>
            <a:r>
              <a:rPr lang="tr-TR" dirty="0"/>
              <a:t> (</a:t>
            </a:r>
            <a:r>
              <a:rPr lang="tr-TR" dirty="0" err="1"/>
              <a:t>continued</a:t>
            </a:r>
            <a:r>
              <a:rPr lang="tr-TR" dirty="0"/>
              <a:t>)</a:t>
            </a:r>
          </a:p>
          <a:p>
            <a:pPr lvl="1"/>
            <a:r>
              <a:rPr lang="tr-TR" dirty="0" err="1"/>
              <a:t>The</a:t>
            </a:r>
            <a:r>
              <a:rPr lang="tr-TR" dirty="0"/>
              <a:t> </a:t>
            </a:r>
            <a:r>
              <a:rPr lang="tr-TR" dirty="0" err="1"/>
              <a:t>example</a:t>
            </a:r>
            <a:r>
              <a:rPr lang="tr-TR" dirty="0"/>
              <a:t> on </a:t>
            </a:r>
            <a:r>
              <a:rPr lang="tr-TR" dirty="0" err="1"/>
              <a:t>the</a:t>
            </a:r>
            <a:r>
              <a:rPr lang="tr-TR" dirty="0"/>
              <a:t> </a:t>
            </a:r>
            <a:r>
              <a:rPr lang="tr-TR" dirty="0" err="1"/>
              <a:t>slide</a:t>
            </a:r>
            <a:r>
              <a:rPr lang="tr-TR" dirty="0"/>
              <a:t> </a:t>
            </a:r>
            <a:r>
              <a:rPr lang="tr-TR" dirty="0" err="1"/>
              <a:t>displays</a:t>
            </a:r>
            <a:r>
              <a:rPr lang="tr-TR" dirty="0"/>
              <a:t> </a:t>
            </a:r>
            <a:r>
              <a:rPr lang="tr-TR" dirty="0" err="1"/>
              <a:t>the</a:t>
            </a:r>
            <a:r>
              <a:rPr lang="tr-TR" dirty="0"/>
              <a:t> name, </a:t>
            </a:r>
            <a:r>
              <a:rPr lang="tr-TR" dirty="0" err="1"/>
              <a:t>salary</a:t>
            </a:r>
            <a:r>
              <a:rPr lang="tr-TR" dirty="0"/>
              <a:t>, </a:t>
            </a:r>
            <a:r>
              <a:rPr lang="tr-TR" dirty="0" err="1"/>
              <a:t>and</a:t>
            </a:r>
            <a:r>
              <a:rPr lang="tr-TR" dirty="0"/>
              <a:t> </a:t>
            </a:r>
            <a:r>
              <a:rPr lang="tr-TR" dirty="0" err="1"/>
              <a:t>annual</a:t>
            </a:r>
            <a:r>
              <a:rPr lang="tr-TR" dirty="0"/>
              <a:t> </a:t>
            </a:r>
            <a:r>
              <a:rPr lang="tr-TR" dirty="0" err="1"/>
              <a:t>compensation</a:t>
            </a:r>
            <a:r>
              <a:rPr lang="tr-TR" dirty="0"/>
              <a:t> of </a:t>
            </a:r>
            <a:r>
              <a:rPr lang="tr-TR" dirty="0" err="1"/>
              <a:t>employees</a:t>
            </a:r>
            <a:r>
              <a:rPr lang="tr-TR" dirty="0"/>
              <a:t>. </a:t>
            </a:r>
            <a:r>
              <a:rPr lang="tr-TR" dirty="0" err="1"/>
              <a:t>It</a:t>
            </a:r>
            <a:r>
              <a:rPr lang="tr-TR" dirty="0"/>
              <a:t> </a:t>
            </a:r>
            <a:r>
              <a:rPr lang="tr-TR" dirty="0" err="1"/>
              <a:t>calculates</a:t>
            </a:r>
            <a:r>
              <a:rPr lang="tr-TR" dirty="0"/>
              <a:t> </a:t>
            </a:r>
            <a:r>
              <a:rPr lang="tr-TR" dirty="0" err="1"/>
              <a:t>the</a:t>
            </a:r>
            <a:r>
              <a:rPr lang="tr-TR" dirty="0"/>
              <a:t> </a:t>
            </a:r>
            <a:r>
              <a:rPr lang="tr-TR" dirty="0" err="1"/>
              <a:t>annual</a:t>
            </a:r>
            <a:r>
              <a:rPr lang="tr-TR" dirty="0"/>
              <a:t> </a:t>
            </a:r>
            <a:r>
              <a:rPr lang="tr-TR" dirty="0" err="1"/>
              <a:t>compensation</a:t>
            </a:r>
            <a:r>
              <a:rPr lang="tr-TR" dirty="0"/>
              <a:t> as 12 </a:t>
            </a:r>
            <a:r>
              <a:rPr lang="tr-TR" dirty="0" err="1"/>
              <a:t>multiplied</a:t>
            </a:r>
            <a:r>
              <a:rPr lang="tr-TR" dirty="0"/>
              <a:t> </a:t>
            </a:r>
            <a:r>
              <a:rPr lang="tr-TR" dirty="0" err="1"/>
              <a:t>by</a:t>
            </a:r>
            <a:r>
              <a:rPr lang="tr-TR" dirty="0"/>
              <a:t> </a:t>
            </a:r>
            <a:r>
              <a:rPr lang="tr-TR" dirty="0" err="1"/>
              <a:t>the</a:t>
            </a:r>
            <a:r>
              <a:rPr lang="tr-TR" dirty="0"/>
              <a:t> </a:t>
            </a:r>
            <a:r>
              <a:rPr lang="tr-TR" dirty="0" err="1"/>
              <a:t>monthly</a:t>
            </a:r>
            <a:r>
              <a:rPr lang="tr-TR" dirty="0"/>
              <a:t> </a:t>
            </a:r>
            <a:r>
              <a:rPr lang="tr-TR" dirty="0" err="1"/>
              <a:t>salary</a:t>
            </a:r>
            <a:r>
              <a:rPr lang="tr-TR" dirty="0"/>
              <a:t>, </a:t>
            </a:r>
            <a:r>
              <a:rPr lang="tr-TR" dirty="0" err="1"/>
              <a:t>plus</a:t>
            </a:r>
            <a:r>
              <a:rPr lang="tr-TR" dirty="0"/>
              <a:t> a </a:t>
            </a:r>
            <a:r>
              <a:rPr lang="tr-TR" dirty="0" err="1"/>
              <a:t>one</a:t>
            </a:r>
            <a:r>
              <a:rPr lang="tr-TR" dirty="0"/>
              <a:t>-time </a:t>
            </a:r>
            <a:r>
              <a:rPr lang="tr-TR" dirty="0" err="1"/>
              <a:t>bonus</a:t>
            </a:r>
            <a:r>
              <a:rPr lang="tr-TR" dirty="0"/>
              <a:t> of $100. </a:t>
            </a:r>
            <a:r>
              <a:rPr lang="tr-TR" dirty="0" err="1"/>
              <a:t>Notice</a:t>
            </a:r>
            <a:r>
              <a:rPr lang="tr-TR" dirty="0"/>
              <a:t> </a:t>
            </a:r>
            <a:r>
              <a:rPr lang="tr-TR" dirty="0" err="1"/>
              <a:t>that</a:t>
            </a:r>
            <a:r>
              <a:rPr lang="tr-TR" dirty="0"/>
              <a:t> </a:t>
            </a:r>
            <a:r>
              <a:rPr lang="tr-TR" dirty="0" err="1"/>
              <a:t>multiplication</a:t>
            </a:r>
            <a:r>
              <a:rPr lang="tr-TR" dirty="0"/>
              <a:t> is </a:t>
            </a:r>
            <a:r>
              <a:rPr lang="tr-TR" dirty="0" err="1"/>
              <a:t>performed</a:t>
            </a:r>
            <a:r>
              <a:rPr lang="tr-TR" dirty="0"/>
              <a:t> </a:t>
            </a:r>
            <a:r>
              <a:rPr lang="tr-TR" dirty="0" err="1"/>
              <a:t>before</a:t>
            </a:r>
            <a:r>
              <a:rPr lang="tr-TR" dirty="0"/>
              <a:t> </a:t>
            </a:r>
            <a:r>
              <a:rPr lang="tr-TR" dirty="0" err="1"/>
              <a:t>addition</a:t>
            </a:r>
            <a:r>
              <a:rPr lang="tr-TR" dirty="0"/>
              <a:t>.</a:t>
            </a:r>
          </a:p>
          <a:p>
            <a:pPr lvl="1"/>
            <a:r>
              <a:rPr lang="tr-TR" b="1" dirty="0" err="1"/>
              <a:t>Note</a:t>
            </a:r>
            <a:r>
              <a:rPr lang="tr-TR" b="1" dirty="0"/>
              <a:t>:</a:t>
            </a:r>
            <a:r>
              <a:rPr lang="tr-TR" dirty="0"/>
              <a:t> </a:t>
            </a:r>
            <a:r>
              <a:rPr lang="tr-TR" dirty="0" err="1"/>
              <a:t>Use</a:t>
            </a:r>
            <a:r>
              <a:rPr lang="tr-TR" dirty="0"/>
              <a:t> </a:t>
            </a:r>
            <a:r>
              <a:rPr lang="tr-TR" dirty="0" err="1"/>
              <a:t>parentheses</a:t>
            </a:r>
            <a:r>
              <a:rPr lang="tr-TR" dirty="0"/>
              <a:t> </a:t>
            </a:r>
            <a:r>
              <a:rPr lang="tr-TR" dirty="0" err="1"/>
              <a:t>to</a:t>
            </a:r>
            <a:r>
              <a:rPr lang="tr-TR" dirty="0"/>
              <a:t> </a:t>
            </a:r>
            <a:r>
              <a:rPr lang="tr-TR" dirty="0" err="1"/>
              <a:t>reinforce</a:t>
            </a:r>
            <a:r>
              <a:rPr lang="tr-TR" dirty="0"/>
              <a:t> </a:t>
            </a:r>
            <a:r>
              <a:rPr lang="tr-TR" dirty="0" err="1"/>
              <a:t>the</a:t>
            </a:r>
            <a:r>
              <a:rPr lang="tr-TR" dirty="0"/>
              <a:t> </a:t>
            </a:r>
            <a:r>
              <a:rPr lang="tr-TR" dirty="0" err="1"/>
              <a:t>standard</a:t>
            </a:r>
            <a:r>
              <a:rPr lang="tr-TR" dirty="0"/>
              <a:t> </a:t>
            </a:r>
            <a:r>
              <a:rPr lang="tr-TR" dirty="0" err="1">
                <a:solidFill>
                  <a:srgbClr val="FC0128"/>
                </a:solidFill>
              </a:rPr>
              <a:t>order</a:t>
            </a:r>
            <a:r>
              <a:rPr lang="tr-TR" dirty="0">
                <a:solidFill>
                  <a:srgbClr val="FC0128"/>
                </a:solidFill>
              </a:rPr>
              <a:t> of </a:t>
            </a:r>
            <a:r>
              <a:rPr lang="tr-TR" dirty="0" err="1">
                <a:solidFill>
                  <a:srgbClr val="FC0128"/>
                </a:solidFill>
              </a:rPr>
              <a:t>precedence</a:t>
            </a:r>
            <a:r>
              <a:rPr lang="tr-TR" dirty="0">
                <a:solidFill>
                  <a:srgbClr val="FC0128"/>
                </a:solidFill>
              </a:rPr>
              <a:t> </a:t>
            </a:r>
            <a:r>
              <a:rPr lang="tr-TR" dirty="0" err="1"/>
              <a:t>and</a:t>
            </a:r>
            <a:r>
              <a:rPr lang="tr-TR" dirty="0"/>
              <a:t> </a:t>
            </a:r>
            <a:r>
              <a:rPr lang="tr-TR" dirty="0" err="1"/>
              <a:t>to</a:t>
            </a:r>
            <a:r>
              <a:rPr lang="tr-TR" dirty="0"/>
              <a:t> </a:t>
            </a:r>
            <a:r>
              <a:rPr lang="tr-TR" dirty="0" err="1"/>
              <a:t>improve</a:t>
            </a:r>
            <a:r>
              <a:rPr lang="tr-TR" dirty="0"/>
              <a:t> </a:t>
            </a:r>
            <a:r>
              <a:rPr lang="tr-TR" dirty="0" err="1"/>
              <a:t>clarity</a:t>
            </a:r>
            <a:r>
              <a:rPr lang="tr-TR" dirty="0"/>
              <a:t>. </a:t>
            </a:r>
            <a:r>
              <a:rPr lang="tr-TR" dirty="0" err="1"/>
              <a:t>For</a:t>
            </a:r>
            <a:r>
              <a:rPr lang="tr-TR" dirty="0"/>
              <a:t> </a:t>
            </a:r>
            <a:r>
              <a:rPr lang="tr-TR" dirty="0" err="1"/>
              <a:t>example</a:t>
            </a:r>
            <a:r>
              <a:rPr lang="tr-TR" dirty="0"/>
              <a:t>, </a:t>
            </a:r>
            <a:r>
              <a:rPr lang="tr-TR" dirty="0" err="1"/>
              <a:t>the</a:t>
            </a:r>
            <a:r>
              <a:rPr lang="tr-TR" dirty="0"/>
              <a:t> </a:t>
            </a:r>
            <a:r>
              <a:rPr lang="tr-TR" dirty="0" err="1"/>
              <a:t>expression</a:t>
            </a:r>
            <a:r>
              <a:rPr lang="tr-TR" dirty="0"/>
              <a:t> </a:t>
            </a:r>
            <a:r>
              <a:rPr lang="tr-TR" dirty="0" err="1"/>
              <a:t>above</a:t>
            </a:r>
            <a:r>
              <a:rPr lang="tr-TR" dirty="0"/>
              <a:t> can be </a:t>
            </a:r>
            <a:r>
              <a:rPr lang="tr-TR" dirty="0" err="1"/>
              <a:t>written</a:t>
            </a:r>
            <a:r>
              <a:rPr lang="tr-TR" dirty="0"/>
              <a:t> as (12*sal)+100 </a:t>
            </a:r>
            <a:r>
              <a:rPr lang="tr-TR" dirty="0" err="1"/>
              <a:t>with</a:t>
            </a:r>
            <a:r>
              <a:rPr lang="tr-TR" dirty="0"/>
              <a:t> </a:t>
            </a:r>
            <a:r>
              <a:rPr lang="tr-TR" dirty="0" err="1"/>
              <a:t>no</a:t>
            </a:r>
            <a:r>
              <a:rPr lang="tr-TR" dirty="0"/>
              <a:t> </a:t>
            </a:r>
            <a:r>
              <a:rPr lang="tr-TR" dirty="0" err="1"/>
              <a:t>change</a:t>
            </a:r>
            <a:r>
              <a:rPr lang="tr-TR" dirty="0"/>
              <a:t> in </a:t>
            </a:r>
            <a:r>
              <a:rPr lang="tr-TR" dirty="0" err="1"/>
              <a:t>the</a:t>
            </a:r>
            <a:r>
              <a:rPr lang="tr-TR" dirty="0"/>
              <a:t> </a:t>
            </a:r>
            <a:r>
              <a:rPr lang="tr-TR" dirty="0" err="1"/>
              <a:t>result</a:t>
            </a:r>
            <a:r>
              <a:rPr lang="tr-TR" dirty="0"/>
              <a:t>.</a:t>
            </a:r>
          </a:p>
          <a:p>
            <a:pPr lvl="1"/>
            <a:endParaRPr lang="tr-TR" dirty="0"/>
          </a:p>
          <a:p>
            <a:pPr lvl="1"/>
            <a:endParaRPr lang="tr-TR" dirty="0"/>
          </a:p>
          <a:p>
            <a:pPr lvl="1"/>
            <a:endParaRPr lang="tr-TR" dirty="0"/>
          </a:p>
        </p:txBody>
      </p:sp>
    </p:spTree>
    <p:extLst>
      <p:ext uri="{BB962C8B-B14F-4D97-AF65-F5344CB8AC3E}">
        <p14:creationId xmlns:p14="http://schemas.microsoft.com/office/powerpoint/2010/main" val="58867711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743E5-264E-4BFE-A133-2B6741F54EB3}" type="slidenum">
              <a:rPr lang="tr-TR"/>
              <a:pPr/>
              <a:t>99</a:t>
            </a:fld>
            <a:endParaRPr lang="tr-TR"/>
          </a:p>
        </p:txBody>
      </p:sp>
      <p:sp>
        <p:nvSpPr>
          <p:cNvPr id="182274" name="Rectangle 2"/>
          <p:cNvSpPr>
            <a:spLocks noGrp="1" noRot="1" noChangeAspect="1" noChangeArrowheads="1" noTextEdit="1"/>
          </p:cNvSpPr>
          <p:nvPr>
            <p:ph type="sldImg"/>
          </p:nvPr>
        </p:nvSpPr>
        <p:spPr>
          <a:xfrm>
            <a:off x="2338388" y="125413"/>
            <a:ext cx="4454525" cy="3340100"/>
          </a:xfrm>
          <a:prstGeom prst="rect">
            <a:avLst/>
          </a:prstGeom>
          <a:ln w="12700" cap="flat">
            <a:solidFill>
              <a:schemeClr val="tx1"/>
            </a:solidFill>
          </a:ln>
        </p:spPr>
      </p:sp>
      <p:sp>
        <p:nvSpPr>
          <p:cNvPr id="182275" name="Rectangle 3"/>
          <p:cNvSpPr>
            <a:spLocks noGrp="1" noChangeArrowheads="1"/>
          </p:cNvSpPr>
          <p:nvPr>
            <p:ph type="body" idx="1"/>
          </p:nvPr>
        </p:nvSpPr>
        <p:spPr>
          <a:xfrm>
            <a:off x="607486" y="3577829"/>
            <a:ext cx="7749116" cy="2851547"/>
          </a:xfrm>
          <a:noFill/>
          <a:ln/>
        </p:spPr>
        <p:txBody>
          <a:bodyPr lIns="90796" tIns="44601" rIns="90796" bIns="44601"/>
          <a:lstStyle/>
          <a:p>
            <a:pPr defTabSz="377825">
              <a:tabLst>
                <a:tab pos="442913" algn="l"/>
              </a:tabLst>
            </a:pPr>
            <a:r>
              <a:rPr lang="tr-TR"/>
              <a:t>Using a Subquery</a:t>
            </a:r>
          </a:p>
          <a:p>
            <a:pPr lvl="1" defTabSz="377825">
              <a:tabLst>
                <a:tab pos="442913" algn="l"/>
              </a:tabLst>
            </a:pPr>
            <a:r>
              <a:rPr lang="tr-TR"/>
              <a:t>In the slide, the inner query determines the salary of employee 7566. The outer query takes the result of the inner query and uses this result to display all the employees who earn more than this amount.</a:t>
            </a:r>
          </a:p>
          <a:p>
            <a:pPr lvl="1" defTabSz="377825">
              <a:tabLst>
                <a:tab pos="442913" algn="l"/>
              </a:tabLst>
            </a:pPr>
            <a:endParaRPr lang="tr-TR"/>
          </a:p>
          <a:p>
            <a:pPr lvl="1" defTabSz="377825">
              <a:tabLst>
                <a:tab pos="442913" algn="l"/>
              </a:tabLst>
            </a:pPr>
            <a:endParaRPr lang="tr-TR"/>
          </a:p>
          <a:p>
            <a:pPr lvl="1" defTabSz="377825">
              <a:tabLst>
                <a:tab pos="442913" algn="l"/>
              </a:tabLst>
            </a:pPr>
            <a:endParaRPr lang="tr-TR"/>
          </a:p>
          <a:p>
            <a:pPr lvl="1" defTabSz="377825">
              <a:tabLst>
                <a:tab pos="442913" algn="l"/>
              </a:tabLst>
            </a:pPr>
            <a:endParaRPr lang="tr-TR"/>
          </a:p>
          <a:p>
            <a:pPr lvl="1" defTabSz="377825">
              <a:tabLst>
                <a:tab pos="442913" algn="l"/>
              </a:tabLst>
            </a:pPr>
            <a:endParaRPr lang="tr-TR"/>
          </a:p>
          <a:p>
            <a:pPr lvl="1" defTabSz="377825">
              <a:tabLst>
                <a:tab pos="442913" algn="l"/>
              </a:tabLst>
            </a:pPr>
            <a:endParaRPr lang="tr-TR"/>
          </a:p>
          <a:p>
            <a:pPr lvl="1" defTabSz="377825">
              <a:tabLst>
                <a:tab pos="442913" algn="l"/>
              </a:tabLst>
            </a:pPr>
            <a:endParaRPr lang="tr-TR"/>
          </a:p>
          <a:p>
            <a:pPr defTabSz="377825">
              <a:tabLst>
                <a:tab pos="442913" algn="l"/>
              </a:tabLst>
            </a:pPr>
            <a:endParaRPr lang="tr-TR">
              <a:solidFill>
                <a:schemeClr val="accent1"/>
              </a:solidFill>
            </a:endParaRPr>
          </a:p>
          <a:p>
            <a:pPr defTabSz="377825">
              <a:tabLst>
                <a:tab pos="442913" algn="l"/>
              </a:tabLst>
            </a:pPr>
            <a:endParaRPr lang="tr-TR">
              <a:solidFill>
                <a:schemeClr val="accent1"/>
              </a:solidFill>
            </a:endParaRPr>
          </a:p>
          <a:p>
            <a:pPr defTabSz="377825">
              <a:tabLst>
                <a:tab pos="442913" algn="l"/>
              </a:tabLst>
            </a:pPr>
            <a:endParaRPr lang="tr-TR">
              <a:solidFill>
                <a:schemeClr val="accent2"/>
              </a:solidFill>
            </a:endParaRPr>
          </a:p>
          <a:p>
            <a:pPr defTabSz="377825">
              <a:tabLst>
                <a:tab pos="442913" algn="l"/>
              </a:tabLst>
            </a:pPr>
            <a:r>
              <a:rPr lang="tr-TR">
                <a:solidFill>
                  <a:schemeClr val="accent2"/>
                </a:solidFill>
              </a:rPr>
              <a:t>Instructor Note</a:t>
            </a:r>
          </a:p>
          <a:p>
            <a:pPr lvl="1" defTabSz="377825">
              <a:tabLst>
                <a:tab pos="442913" algn="l"/>
              </a:tabLst>
            </a:pPr>
            <a:r>
              <a:rPr lang="tr-TR">
                <a:solidFill>
                  <a:schemeClr val="accent2"/>
                </a:solidFill>
              </a:rPr>
              <a:t>Execute the subquery (inner query) on its own first to show the value that the subquery returns. Then execute the outer query using the result returned by the inner query. Finally, execute the entire query (containing the subquery) and show that the result is the same.</a:t>
            </a:r>
            <a:r>
              <a:rPr lang="tr-TR">
                <a:solidFill>
                  <a:schemeClr val="accent1"/>
                </a:solidFill>
              </a:rPr>
              <a:t> </a:t>
            </a:r>
          </a:p>
        </p:txBody>
      </p:sp>
    </p:spTree>
    <p:extLst>
      <p:ext uri="{BB962C8B-B14F-4D97-AF65-F5344CB8AC3E}">
        <p14:creationId xmlns:p14="http://schemas.microsoft.com/office/powerpoint/2010/main" val="98332848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CF3E344C-7122-4311-9F53-1FC6E0E72753}" type="slidenum">
              <a:rPr lang="tr-TR"/>
              <a:pPr/>
              <a:t>100</a:t>
            </a:fld>
            <a:endParaRPr lang="tr-TR"/>
          </a:p>
        </p:txBody>
      </p:sp>
      <p:sp>
        <p:nvSpPr>
          <p:cNvPr id="184322" name="Rectangle 2"/>
          <p:cNvSpPr>
            <a:spLocks noChangeArrowheads="1"/>
          </p:cNvSpPr>
          <p:nvPr/>
        </p:nvSpPr>
        <p:spPr bwMode="auto">
          <a:xfrm>
            <a:off x="5179486" y="-1191"/>
            <a:ext cx="3964516" cy="345282"/>
          </a:xfrm>
          <a:prstGeom prst="rect">
            <a:avLst/>
          </a:prstGeom>
          <a:noFill/>
          <a:ln w="9525">
            <a:noFill/>
            <a:miter lim="800000"/>
            <a:headEnd/>
            <a:tailEnd/>
          </a:ln>
          <a:effectLst/>
        </p:spPr>
        <p:txBody>
          <a:bodyPr wrap="none" anchor="ctr"/>
          <a:lstStyle/>
          <a:p>
            <a:endParaRPr lang="tr-TR"/>
          </a:p>
        </p:txBody>
      </p:sp>
      <p:sp>
        <p:nvSpPr>
          <p:cNvPr id="184323" name="Rectangle 3"/>
          <p:cNvSpPr>
            <a:spLocks noChangeArrowheads="1"/>
          </p:cNvSpPr>
          <p:nvPr/>
        </p:nvSpPr>
        <p:spPr bwMode="auto">
          <a:xfrm>
            <a:off x="-2117" y="-1191"/>
            <a:ext cx="3960284" cy="345282"/>
          </a:xfrm>
          <a:prstGeom prst="rect">
            <a:avLst/>
          </a:prstGeom>
          <a:noFill/>
          <a:ln w="9525">
            <a:noFill/>
            <a:miter lim="800000"/>
            <a:headEnd/>
            <a:tailEnd/>
          </a:ln>
          <a:effectLst/>
        </p:spPr>
        <p:txBody>
          <a:bodyPr wrap="none" anchor="ctr"/>
          <a:lstStyle/>
          <a:p>
            <a:endParaRPr lang="tr-TR"/>
          </a:p>
        </p:txBody>
      </p:sp>
      <p:sp>
        <p:nvSpPr>
          <p:cNvPr id="184324" name="Rectangle 4"/>
          <p:cNvSpPr>
            <a:spLocks noGrp="1" noChangeArrowheads="1"/>
          </p:cNvSpPr>
          <p:nvPr>
            <p:ph type="body" idx="1"/>
          </p:nvPr>
        </p:nvSpPr>
        <p:spPr>
          <a:xfrm>
            <a:off x="607484" y="3577829"/>
            <a:ext cx="7763933" cy="2851547"/>
          </a:xfrm>
          <a:noFill/>
          <a:ln/>
        </p:spPr>
        <p:txBody>
          <a:bodyPr lIns="90796" tIns="44601" rIns="90796" bIns="44601"/>
          <a:lstStyle/>
          <a:p>
            <a:pPr defTabSz="377825">
              <a:tabLst>
                <a:tab pos="442913" algn="l"/>
              </a:tabLst>
            </a:pPr>
            <a:r>
              <a:rPr lang="tr-TR" dirty="0"/>
              <a:t>Types of Subqueries</a:t>
            </a:r>
          </a:p>
          <a:p>
            <a:pPr marL="436563" lvl="2" indent="477838" defTabSz="377825">
              <a:tabLst>
                <a:tab pos="442913" algn="l"/>
              </a:tabLst>
            </a:pPr>
            <a:r>
              <a:rPr lang="tr-TR" dirty="0">
                <a:solidFill>
                  <a:srgbClr val="FC0128"/>
                </a:solidFill>
              </a:rPr>
              <a:t>Single-row subqueries:</a:t>
            </a:r>
            <a:r>
              <a:rPr lang="tr-TR" dirty="0"/>
              <a:t> Queries that </a:t>
            </a:r>
            <a:r>
              <a:rPr lang="tr-TR" b="1" dirty="0"/>
              <a:t>return only one row</a:t>
            </a:r>
            <a:r>
              <a:rPr lang="tr-TR" dirty="0"/>
              <a:t> from the inner SELECT statement</a:t>
            </a:r>
          </a:p>
          <a:p>
            <a:pPr marL="436563" lvl="2" indent="477838" defTabSz="377825">
              <a:tabLst>
                <a:tab pos="442913" algn="l"/>
              </a:tabLst>
            </a:pPr>
            <a:r>
              <a:rPr lang="tr-TR" dirty="0">
                <a:solidFill>
                  <a:srgbClr val="FC0128"/>
                </a:solidFill>
              </a:rPr>
              <a:t>Multiple-row subqueries:</a:t>
            </a:r>
            <a:r>
              <a:rPr lang="tr-TR" dirty="0"/>
              <a:t> Queries that </a:t>
            </a:r>
            <a:r>
              <a:rPr lang="tr-TR" b="1" dirty="0"/>
              <a:t>return more than one row </a:t>
            </a:r>
            <a:r>
              <a:rPr lang="tr-TR" dirty="0"/>
              <a:t>from the inner SELECT statement</a:t>
            </a:r>
          </a:p>
          <a:p>
            <a:pPr marL="436563" lvl="2" indent="477838" defTabSz="377825">
              <a:tabLst>
                <a:tab pos="442913" algn="l"/>
              </a:tabLst>
            </a:pPr>
            <a:r>
              <a:rPr lang="tr-TR" dirty="0">
                <a:solidFill>
                  <a:srgbClr val="FC0128"/>
                </a:solidFill>
              </a:rPr>
              <a:t>Multiple-column subqueries:</a:t>
            </a:r>
            <a:r>
              <a:rPr lang="tr-TR" dirty="0"/>
              <a:t> Queries that </a:t>
            </a:r>
            <a:r>
              <a:rPr lang="tr-TR" b="1" dirty="0"/>
              <a:t>return more than one column </a:t>
            </a:r>
            <a:r>
              <a:rPr lang="tr-TR" dirty="0"/>
              <a:t>from the inner SELECT statement</a:t>
            </a:r>
          </a:p>
          <a:p>
            <a:pPr defTabSz="377825">
              <a:tabLst>
                <a:tab pos="442913" algn="l"/>
              </a:tabLst>
            </a:pPr>
            <a:endParaRPr lang="tr-TR" dirty="0">
              <a:solidFill>
                <a:schemeClr val="accent1"/>
              </a:solidFill>
            </a:endParaRPr>
          </a:p>
          <a:p>
            <a:pPr defTabSz="377825">
              <a:tabLst>
                <a:tab pos="442913" algn="l"/>
              </a:tabLst>
            </a:pPr>
            <a:endParaRPr lang="tr-TR" dirty="0">
              <a:solidFill>
                <a:schemeClr val="accent1"/>
              </a:solidFill>
            </a:endParaRPr>
          </a:p>
          <a:p>
            <a:pPr defTabSz="377825">
              <a:tabLst>
                <a:tab pos="442913" algn="l"/>
              </a:tabLst>
            </a:pPr>
            <a:endParaRPr lang="tr-TR" dirty="0">
              <a:solidFill>
                <a:schemeClr val="accent1"/>
              </a:solidFill>
            </a:endParaRPr>
          </a:p>
          <a:p>
            <a:pPr defTabSz="377825">
              <a:tabLst>
                <a:tab pos="442913" algn="l"/>
              </a:tabLst>
            </a:pPr>
            <a:endParaRPr lang="tr-TR" dirty="0">
              <a:solidFill>
                <a:schemeClr val="accent1"/>
              </a:solidFill>
            </a:endParaRPr>
          </a:p>
          <a:p>
            <a:pPr defTabSz="377825">
              <a:tabLst>
                <a:tab pos="442913" algn="l"/>
              </a:tabLst>
            </a:pPr>
            <a:endParaRPr lang="tr-TR" dirty="0">
              <a:solidFill>
                <a:schemeClr val="accent1"/>
              </a:solidFill>
            </a:endParaRPr>
          </a:p>
          <a:p>
            <a:pPr defTabSz="377825">
              <a:tabLst>
                <a:tab pos="442913" algn="l"/>
              </a:tabLst>
            </a:pPr>
            <a:endParaRPr lang="tr-TR" dirty="0">
              <a:solidFill>
                <a:schemeClr val="accent1"/>
              </a:solidFill>
            </a:endParaRPr>
          </a:p>
        </p:txBody>
      </p:sp>
      <p:sp>
        <p:nvSpPr>
          <p:cNvPr id="184325" name="Rectangle 5"/>
          <p:cNvSpPr>
            <a:spLocks noGrp="1" noRot="1" noChangeAspect="1" noChangeArrowheads="1" noTextEdit="1"/>
          </p:cNvSpPr>
          <p:nvPr>
            <p:ph type="sldImg"/>
          </p:nvPr>
        </p:nvSpPr>
        <p:spPr>
          <a:xfrm>
            <a:off x="2338388" y="125413"/>
            <a:ext cx="4454525" cy="3340100"/>
          </a:xfrm>
          <a:prstGeom prst="rect">
            <a:avLst/>
          </a:prstGeom>
          <a:ln w="12700" cap="flat">
            <a:solidFill>
              <a:schemeClr val="tx1"/>
            </a:solidFill>
          </a:ln>
        </p:spPr>
      </p:sp>
    </p:spTree>
    <p:extLst>
      <p:ext uri="{BB962C8B-B14F-4D97-AF65-F5344CB8AC3E}">
        <p14:creationId xmlns:p14="http://schemas.microsoft.com/office/powerpoint/2010/main" val="185877573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2B794A-50B0-4255-82FD-FD8222F0BC1B}" type="slidenum">
              <a:rPr lang="tr-TR"/>
              <a:pPr/>
              <a:t>101</a:t>
            </a:fld>
            <a:endParaRPr lang="tr-TR"/>
          </a:p>
        </p:txBody>
      </p:sp>
      <p:sp>
        <p:nvSpPr>
          <p:cNvPr id="188418" name="Rectangle 2"/>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
        <p:nvSpPr>
          <p:cNvPr id="188419"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Executing Single-Row Subqueries</a:t>
            </a:r>
          </a:p>
          <a:p>
            <a:pPr lvl="1"/>
            <a:r>
              <a:rPr lang="tr-TR" dirty="0"/>
              <a:t>A SELECT statement can be considered as a query block. The example on the </a:t>
            </a:r>
            <a:r>
              <a:rPr lang="tr-TR" b="1" dirty="0"/>
              <a:t>slide displays employees whose job title is the same as that of employee 7369 and whose salary is greater than that of employee 7876. </a:t>
            </a:r>
          </a:p>
          <a:p>
            <a:pPr lvl="1"/>
            <a:r>
              <a:rPr lang="tr-TR" dirty="0"/>
              <a:t>The example consists of three query blocks: the outer query and two inner queries. The inner query blocks are executed first, producing the query results: CLERK and 1100, respectively. The outer query block is then processed and uses the values returned by the inner queries to complete its search conditions.  </a:t>
            </a:r>
          </a:p>
          <a:p>
            <a:pPr lvl="1"/>
            <a:r>
              <a:rPr lang="tr-TR" b="1" dirty="0"/>
              <a:t>Both inner queries return single values </a:t>
            </a:r>
            <a:r>
              <a:rPr lang="tr-TR" dirty="0"/>
              <a:t>(CLERK and 1100, respectively), so this SQL statement is called a single-row subquery.</a:t>
            </a:r>
          </a:p>
          <a:p>
            <a:pPr lvl="1"/>
            <a:r>
              <a:rPr lang="tr-TR" b="1" dirty="0"/>
              <a:t>Note:</a:t>
            </a:r>
            <a:r>
              <a:rPr lang="tr-TR" dirty="0"/>
              <a:t> The outer and inner queries can get data from different tables.</a:t>
            </a:r>
          </a:p>
        </p:txBody>
      </p:sp>
    </p:spTree>
    <p:extLst>
      <p:ext uri="{BB962C8B-B14F-4D97-AF65-F5344CB8AC3E}">
        <p14:creationId xmlns:p14="http://schemas.microsoft.com/office/powerpoint/2010/main" val="263241383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B00FF-E051-4FC6-A2DD-E2CBBCA923AE}" type="slidenum">
              <a:rPr lang="tr-TR"/>
              <a:pPr/>
              <a:t>104</a:t>
            </a:fld>
            <a:endParaRPr lang="tr-TR"/>
          </a:p>
        </p:txBody>
      </p:sp>
      <p:sp>
        <p:nvSpPr>
          <p:cNvPr id="190466" name="Rectangle 2"/>
          <p:cNvSpPr>
            <a:spLocks noGrp="1" noChangeArrowheads="1"/>
          </p:cNvSpPr>
          <p:nvPr>
            <p:ph type="body" idx="1"/>
          </p:nvPr>
        </p:nvSpPr>
        <p:spPr>
          <a:xfrm>
            <a:off x="550335" y="3580211"/>
            <a:ext cx="8039100" cy="2817019"/>
          </a:xfrm>
          <a:noFill/>
          <a:ln/>
        </p:spPr>
        <p:txBody>
          <a:bodyPr lIns="90796" tIns="44601" rIns="90796" bIns="44601"/>
          <a:lstStyle/>
          <a:p>
            <a:r>
              <a:rPr lang="tr-TR" dirty="0"/>
              <a:t>Using Group Functions in a Subquery</a:t>
            </a:r>
          </a:p>
          <a:p>
            <a:pPr lvl="1"/>
            <a:r>
              <a:rPr lang="tr-TR" dirty="0"/>
              <a:t>You can display data from a main query by using a group function in a subquery to return a single row. The subquery is in parentheses and is placed after the comparison operator.</a:t>
            </a:r>
          </a:p>
          <a:p>
            <a:pPr lvl="1"/>
            <a:r>
              <a:rPr lang="tr-TR" dirty="0"/>
              <a:t>The example on the slide </a:t>
            </a:r>
            <a:r>
              <a:rPr lang="tr-TR" b="1" dirty="0"/>
              <a:t>displays the employee name, job title, and salary of all employees whose salary is equal to the minimum salary</a:t>
            </a:r>
            <a:r>
              <a:rPr lang="tr-TR" dirty="0"/>
              <a:t>. </a:t>
            </a:r>
            <a:r>
              <a:rPr lang="tr-TR" b="1" dirty="0"/>
              <a:t>The MIN group function returns a single value (800) to the outer query.</a:t>
            </a:r>
          </a:p>
          <a:p>
            <a:pPr lvl="1"/>
            <a:endParaRPr lang="tr-TR" dirty="0"/>
          </a:p>
          <a:p>
            <a:pPr>
              <a:spcBef>
                <a:spcPct val="0"/>
              </a:spcBef>
            </a:pPr>
            <a:endParaRPr lang="tr-TR" dirty="0">
              <a:solidFill>
                <a:schemeClr val="accent2"/>
              </a:solidFill>
            </a:endParaRPr>
          </a:p>
          <a:p>
            <a:pPr>
              <a:spcBef>
                <a:spcPct val="0"/>
              </a:spcBef>
            </a:pPr>
            <a:endParaRPr lang="tr-TR" dirty="0">
              <a:solidFill>
                <a:schemeClr val="accent2"/>
              </a:solidFill>
            </a:endParaRPr>
          </a:p>
          <a:p>
            <a:pPr>
              <a:spcBef>
                <a:spcPct val="0"/>
              </a:spcBef>
            </a:pPr>
            <a:endParaRPr lang="tr-TR" dirty="0">
              <a:solidFill>
                <a:schemeClr val="accent2"/>
              </a:solidFill>
            </a:endParaRPr>
          </a:p>
          <a:p>
            <a:pPr>
              <a:spcBef>
                <a:spcPct val="0"/>
              </a:spcBef>
            </a:pPr>
            <a:endParaRPr lang="tr-TR" dirty="0">
              <a:solidFill>
                <a:schemeClr val="accent2"/>
              </a:solidFill>
            </a:endParaRPr>
          </a:p>
          <a:p>
            <a:pPr>
              <a:spcBef>
                <a:spcPct val="0"/>
              </a:spcBef>
            </a:pPr>
            <a:endParaRPr lang="tr-TR" dirty="0">
              <a:solidFill>
                <a:schemeClr val="accent2"/>
              </a:solidFill>
            </a:endParaRPr>
          </a:p>
          <a:p>
            <a:pPr>
              <a:spcBef>
                <a:spcPct val="0"/>
              </a:spcBef>
            </a:pPr>
            <a:endParaRPr lang="tr-TR" dirty="0">
              <a:solidFill>
                <a:schemeClr val="accent2"/>
              </a:solidFill>
            </a:endParaRPr>
          </a:p>
        </p:txBody>
      </p:sp>
      <p:sp>
        <p:nvSpPr>
          <p:cNvPr id="190467" name="Rectangle 3"/>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Tree>
    <p:extLst>
      <p:ext uri="{BB962C8B-B14F-4D97-AF65-F5344CB8AC3E}">
        <p14:creationId xmlns:p14="http://schemas.microsoft.com/office/powerpoint/2010/main" val="121491757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67D4FF81-30BC-4278-83D1-E87F459E36E4}" type="slidenum">
              <a:rPr lang="tr-TR"/>
              <a:pPr/>
              <a:t>105</a:t>
            </a:fld>
            <a:endParaRPr lang="tr-TR"/>
          </a:p>
        </p:txBody>
      </p:sp>
      <p:sp>
        <p:nvSpPr>
          <p:cNvPr id="192514" name="Rectangle 2"/>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
        <p:nvSpPr>
          <p:cNvPr id="192515"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HAVING Clause with Subqueries</a:t>
            </a:r>
          </a:p>
          <a:p>
            <a:pPr lvl="1"/>
            <a:r>
              <a:rPr lang="tr-TR" b="1" dirty="0"/>
              <a:t>You can use subqueries not only in the WHERE clause, but also in the HAVING clause</a:t>
            </a:r>
            <a:r>
              <a:rPr lang="tr-TR" dirty="0"/>
              <a:t>. The Oracle Server executes the subquery, and the results are returned into the HAVING clause of the main query.</a:t>
            </a:r>
          </a:p>
          <a:p>
            <a:pPr lvl="1"/>
            <a:r>
              <a:rPr lang="tr-TR" dirty="0"/>
              <a:t>The SQL statement on the slide </a:t>
            </a:r>
            <a:r>
              <a:rPr lang="tr-TR" b="1" dirty="0"/>
              <a:t>displays all the departments that have a minimum salary greater than that of department 20.</a:t>
            </a:r>
          </a:p>
          <a:p>
            <a:pPr lvl="1"/>
            <a:endParaRPr lang="tr-TR" dirty="0"/>
          </a:p>
          <a:p>
            <a:pPr lvl="1"/>
            <a:endParaRPr lang="tr-TR" dirty="0"/>
          </a:p>
          <a:p>
            <a:r>
              <a:rPr lang="tr-TR" dirty="0" err="1"/>
              <a:t>Example</a:t>
            </a:r>
            <a:endParaRPr lang="tr-TR" dirty="0"/>
          </a:p>
          <a:p>
            <a:pPr lvl="1"/>
            <a:r>
              <a:rPr lang="tr-TR" dirty="0"/>
              <a:t>Find the job with the lowest average salary.</a:t>
            </a:r>
          </a:p>
          <a:p>
            <a:endParaRPr lang="tr-TR" b="1" dirty="0"/>
          </a:p>
        </p:txBody>
      </p:sp>
      <p:sp>
        <p:nvSpPr>
          <p:cNvPr id="192516" name="Rectangle 4"/>
          <p:cNvSpPr>
            <a:spLocks noChangeArrowheads="1"/>
          </p:cNvSpPr>
          <p:nvPr/>
        </p:nvSpPr>
        <p:spPr bwMode="auto">
          <a:xfrm>
            <a:off x="829735" y="4356497"/>
            <a:ext cx="7575551" cy="628650"/>
          </a:xfrm>
          <a:prstGeom prst="rect">
            <a:avLst/>
          </a:prstGeom>
          <a:noFill/>
          <a:ln w="9525">
            <a:noFill/>
            <a:miter lim="800000"/>
            <a:headEnd/>
            <a:tailEnd/>
          </a:ln>
          <a:effectLst/>
        </p:spPr>
        <p:txBody>
          <a:bodyPr wrap="none" lIns="92388" tIns="46195" rIns="92388" bIns="46195" anchor="ctr"/>
          <a:lstStyle/>
          <a:p>
            <a:pPr defTabSz="831850">
              <a:lnSpc>
                <a:spcPct val="70000"/>
              </a:lnSpc>
              <a:tabLst>
                <a:tab pos="1144588" algn="l"/>
              </a:tabLst>
            </a:pPr>
            <a:r>
              <a:rPr lang="tr-TR" sz="1100">
                <a:effectLst/>
                <a:latin typeface="Courier New" pitchFamily="49" charset="0"/>
              </a:rPr>
              <a:t>   DEPTNO   MIN(SAL)</a:t>
            </a:r>
          </a:p>
          <a:p>
            <a:pPr defTabSz="831850">
              <a:tabLst>
                <a:tab pos="1144588" algn="l"/>
              </a:tabLst>
            </a:pPr>
            <a:r>
              <a:rPr lang="tr-TR" sz="1100">
                <a:effectLst/>
                <a:latin typeface="Courier New" pitchFamily="49" charset="0"/>
              </a:rPr>
              <a:t>--------- ---------</a:t>
            </a:r>
          </a:p>
          <a:p>
            <a:pPr defTabSz="831850">
              <a:tabLst>
                <a:tab pos="1144588" algn="l"/>
              </a:tabLst>
            </a:pPr>
            <a:r>
              <a:rPr lang="tr-TR" sz="1100">
                <a:effectLst/>
                <a:latin typeface="Courier New" pitchFamily="49" charset="0"/>
              </a:rPr>
              <a:t>       10      1300</a:t>
            </a:r>
          </a:p>
          <a:p>
            <a:pPr defTabSz="831850">
              <a:tabLst>
                <a:tab pos="1144588" algn="l"/>
              </a:tabLst>
            </a:pPr>
            <a:r>
              <a:rPr lang="tr-TR" sz="1100">
                <a:effectLst/>
                <a:latin typeface="Courier New" pitchFamily="49" charset="0"/>
              </a:rPr>
              <a:t>       30       950</a:t>
            </a:r>
          </a:p>
        </p:txBody>
      </p:sp>
      <p:sp>
        <p:nvSpPr>
          <p:cNvPr id="192517" name="Rectangle 5"/>
          <p:cNvSpPr>
            <a:spLocks noChangeArrowheads="1"/>
          </p:cNvSpPr>
          <p:nvPr/>
        </p:nvSpPr>
        <p:spPr bwMode="auto">
          <a:xfrm>
            <a:off x="812802" y="5370911"/>
            <a:ext cx="7598833" cy="842963"/>
          </a:xfrm>
          <a:prstGeom prst="rect">
            <a:avLst/>
          </a:prstGeom>
          <a:noFill/>
          <a:ln w="9525">
            <a:noFill/>
            <a:miter lim="800000"/>
            <a:headEnd/>
            <a:tailEnd/>
          </a:ln>
          <a:effectLst/>
        </p:spPr>
        <p:txBody>
          <a:bodyPr wrap="none" anchor="ctr"/>
          <a:lstStyle/>
          <a:p>
            <a:endParaRPr lang="tr-TR"/>
          </a:p>
        </p:txBody>
      </p:sp>
      <p:sp>
        <p:nvSpPr>
          <p:cNvPr id="192518" name="Rectangle 6"/>
          <p:cNvSpPr>
            <a:spLocks noChangeArrowheads="1"/>
          </p:cNvSpPr>
          <p:nvPr/>
        </p:nvSpPr>
        <p:spPr bwMode="auto">
          <a:xfrm>
            <a:off x="872067" y="5375674"/>
            <a:ext cx="7630584" cy="1102519"/>
          </a:xfrm>
          <a:prstGeom prst="rect">
            <a:avLst/>
          </a:prstGeom>
          <a:noFill/>
          <a:ln w="9525">
            <a:noFill/>
            <a:miter lim="800000"/>
            <a:headEnd/>
            <a:tailEnd/>
          </a:ln>
          <a:effectLst/>
        </p:spPr>
        <p:txBody>
          <a:bodyPr lIns="89202" tIns="43008" rIns="89202" bIns="43008">
            <a:spAutoFit/>
          </a:bodyPr>
          <a:lstStyle/>
          <a:p>
            <a:pPr defTabSz="831850">
              <a:tabLst>
                <a:tab pos="1144588" algn="l"/>
                <a:tab pos="2076450" algn="l"/>
                <a:tab pos="2798763" algn="l"/>
              </a:tabLst>
            </a:pPr>
            <a:r>
              <a:rPr lang="tr-TR" sz="1100" b="1">
                <a:effectLst/>
                <a:latin typeface="Courier New" pitchFamily="49" charset="0"/>
              </a:rPr>
              <a:t>SQL&gt; SELECT	  job, AVG(sal)</a:t>
            </a:r>
          </a:p>
          <a:p>
            <a:pPr defTabSz="831850">
              <a:tabLst>
                <a:tab pos="1144588" algn="l"/>
                <a:tab pos="2076450" algn="l"/>
                <a:tab pos="2798763" algn="l"/>
              </a:tabLst>
            </a:pPr>
            <a:r>
              <a:rPr lang="tr-TR" sz="1100" b="1">
                <a:effectLst/>
                <a:latin typeface="Courier New" pitchFamily="49" charset="0"/>
              </a:rPr>
              <a:t>  2  FROM	  emp</a:t>
            </a:r>
          </a:p>
          <a:p>
            <a:pPr defTabSz="831850">
              <a:tabLst>
                <a:tab pos="1144588" algn="l"/>
                <a:tab pos="2076450" algn="l"/>
                <a:tab pos="2798763" algn="l"/>
              </a:tabLst>
            </a:pPr>
            <a:r>
              <a:rPr lang="tr-TR" sz="1100" b="1">
                <a:effectLst/>
                <a:latin typeface="Courier New" pitchFamily="49" charset="0"/>
              </a:rPr>
              <a:t>  3  GROUP BY	  job</a:t>
            </a:r>
          </a:p>
          <a:p>
            <a:pPr defTabSz="831850">
              <a:tabLst>
                <a:tab pos="1144588" algn="l"/>
                <a:tab pos="2076450" algn="l"/>
                <a:tab pos="2798763" algn="l"/>
              </a:tabLst>
            </a:pPr>
            <a:r>
              <a:rPr lang="tr-TR" sz="1100" b="1">
                <a:effectLst/>
                <a:latin typeface="Courier New" pitchFamily="49" charset="0"/>
              </a:rPr>
              <a:t>  4  HAVING	  AVG(sal) = (SELECT	 MIN(AVG(sal))</a:t>
            </a:r>
          </a:p>
          <a:p>
            <a:pPr defTabSz="831850">
              <a:tabLst>
                <a:tab pos="1144588" algn="l"/>
                <a:tab pos="2076450" algn="l"/>
                <a:tab pos="2798763" algn="l"/>
              </a:tabLst>
            </a:pPr>
            <a:r>
              <a:rPr lang="tr-TR" sz="1100" b="1">
                <a:effectLst/>
                <a:latin typeface="Courier New" pitchFamily="49" charset="0"/>
              </a:rPr>
              <a:t>  5		   FROM         EMP</a:t>
            </a:r>
          </a:p>
          <a:p>
            <a:pPr defTabSz="831850">
              <a:tabLst>
                <a:tab pos="1144588" algn="l"/>
                <a:tab pos="2076450" algn="l"/>
                <a:tab pos="2798763" algn="l"/>
              </a:tabLst>
            </a:pPr>
            <a:r>
              <a:rPr lang="tr-TR" sz="1100" b="1">
                <a:effectLst/>
                <a:latin typeface="Courier New" pitchFamily="49" charset="0"/>
              </a:rPr>
              <a:t>  6		   GROUP BY     job);</a:t>
            </a:r>
          </a:p>
        </p:txBody>
      </p:sp>
    </p:spTree>
    <p:extLst>
      <p:ext uri="{BB962C8B-B14F-4D97-AF65-F5344CB8AC3E}">
        <p14:creationId xmlns:p14="http://schemas.microsoft.com/office/powerpoint/2010/main" val="311705256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B1D63-B0FD-415A-8E86-E514E8AE8C28}" type="slidenum">
              <a:rPr lang="tr-TR"/>
              <a:pPr/>
              <a:t>106</a:t>
            </a:fld>
            <a:endParaRPr lang="tr-TR"/>
          </a:p>
        </p:txBody>
      </p:sp>
      <p:sp>
        <p:nvSpPr>
          <p:cNvPr id="194562" name="Rectangle 2"/>
          <p:cNvSpPr>
            <a:spLocks noGrp="1" noRot="1" noChangeAspect="1" noChangeArrowheads="1" noTextEdit="1"/>
          </p:cNvSpPr>
          <p:nvPr>
            <p:ph type="sldImg"/>
          </p:nvPr>
        </p:nvSpPr>
        <p:spPr>
          <a:xfrm>
            <a:off x="2338388" y="125413"/>
            <a:ext cx="4454525" cy="3340100"/>
          </a:xfrm>
          <a:prstGeom prst="rect">
            <a:avLst/>
          </a:prstGeom>
          <a:ln w="12700" cap="flat">
            <a:solidFill>
              <a:schemeClr val="tx1"/>
            </a:solidFill>
          </a:ln>
        </p:spPr>
      </p:sp>
      <p:sp>
        <p:nvSpPr>
          <p:cNvPr id="194563" name="Rectangle 3"/>
          <p:cNvSpPr>
            <a:spLocks noGrp="1" noChangeArrowheads="1"/>
          </p:cNvSpPr>
          <p:nvPr>
            <p:ph type="body" idx="1"/>
          </p:nvPr>
        </p:nvSpPr>
        <p:spPr>
          <a:xfrm>
            <a:off x="607486" y="3577829"/>
            <a:ext cx="7861300" cy="2851547"/>
          </a:xfrm>
          <a:noFill/>
          <a:ln/>
        </p:spPr>
        <p:txBody>
          <a:bodyPr lIns="90796" tIns="44601" rIns="90796" bIns="44601"/>
          <a:lstStyle/>
          <a:p>
            <a:pPr defTabSz="377825">
              <a:tabLst>
                <a:tab pos="442913" algn="l"/>
              </a:tabLst>
            </a:pPr>
            <a:r>
              <a:rPr lang="tr-TR" dirty="0"/>
              <a:t>Errors with Subqueries</a:t>
            </a:r>
          </a:p>
          <a:p>
            <a:pPr lvl="1" defTabSz="377825">
              <a:tabLst>
                <a:tab pos="442913" algn="l"/>
              </a:tabLst>
            </a:pPr>
            <a:r>
              <a:rPr lang="tr-TR" dirty="0"/>
              <a:t>One common error with subqueries is more than one row returned for a single-row subquery.</a:t>
            </a:r>
          </a:p>
          <a:p>
            <a:pPr lvl="1" defTabSz="377825">
              <a:tabLst>
                <a:tab pos="442913" algn="l"/>
              </a:tabLst>
            </a:pPr>
            <a:r>
              <a:rPr lang="tr-TR" dirty="0"/>
              <a:t>In the SQL statement on the slide</a:t>
            </a:r>
            <a:r>
              <a:rPr lang="tr-TR" b="1" dirty="0"/>
              <a:t>, the subquery contains a GROUP BY (deptno) clause, which implies that the subquery will return multiple rows, one for each group it finds</a:t>
            </a:r>
            <a:r>
              <a:rPr lang="tr-TR" dirty="0"/>
              <a:t>. In this case, the result of the subquery will be 800, 1300, and 950. </a:t>
            </a:r>
          </a:p>
          <a:p>
            <a:pPr lvl="1" defTabSz="377825">
              <a:tabLst>
                <a:tab pos="442913" algn="l"/>
              </a:tabLst>
            </a:pPr>
            <a:r>
              <a:rPr lang="tr-TR" b="1" dirty="0"/>
              <a:t>The outer query takes the results of the subquery </a:t>
            </a:r>
            <a:r>
              <a:rPr lang="tr-TR" dirty="0"/>
              <a:t>(800, 950, 1300) </a:t>
            </a:r>
            <a:r>
              <a:rPr lang="tr-TR" b="1" dirty="0"/>
              <a:t>and uses these results in its WHERE clause. The WHERE clause contains an equal (=) operator, a single-row comparison operator expecting only one value. The = operator cannot accept more than one value from the subquery and hence generates the error.</a:t>
            </a:r>
          </a:p>
          <a:p>
            <a:pPr lvl="1" defTabSz="377825">
              <a:tabLst>
                <a:tab pos="442913" algn="l"/>
              </a:tabLst>
            </a:pPr>
            <a:r>
              <a:rPr lang="tr-TR" b="1" dirty="0"/>
              <a:t>To correct this error, change the = operator to IN. </a:t>
            </a:r>
          </a:p>
          <a:p>
            <a:pPr lvl="1" defTabSz="377825">
              <a:tabLst>
                <a:tab pos="442913" algn="l"/>
              </a:tabLst>
            </a:pPr>
            <a:r>
              <a:rPr lang="tr-TR" b="1" dirty="0"/>
              <a:t>Bir tablodan yapılan sorgulama işleminde dikkate alınmak istenen veri alanındaki değerlerin belli bir küme yardımıyla belirtilmesini sağlar</a:t>
            </a:r>
            <a:r>
              <a:rPr lang="tr-TR" dirty="0"/>
              <a:t>.</a:t>
            </a:r>
            <a:endParaRPr lang="tr-TR" b="1" dirty="0"/>
          </a:p>
        </p:txBody>
      </p:sp>
    </p:spTree>
    <p:extLst>
      <p:ext uri="{BB962C8B-B14F-4D97-AF65-F5344CB8AC3E}">
        <p14:creationId xmlns:p14="http://schemas.microsoft.com/office/powerpoint/2010/main" val="50218512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E77E2A-7D3F-45C8-9A24-ABF3FFE9DEE8}" type="slidenum">
              <a:rPr lang="tr-TR"/>
              <a:pPr/>
              <a:t>107</a:t>
            </a:fld>
            <a:endParaRPr lang="tr-TR"/>
          </a:p>
        </p:txBody>
      </p:sp>
      <p:sp>
        <p:nvSpPr>
          <p:cNvPr id="196610" name="Rectangle 2"/>
          <p:cNvSpPr>
            <a:spLocks noGrp="1" noRot="1" noChangeAspect="1" noChangeArrowheads="1" noTextEdit="1"/>
          </p:cNvSpPr>
          <p:nvPr>
            <p:ph type="sldImg"/>
          </p:nvPr>
        </p:nvSpPr>
        <p:spPr>
          <a:xfrm>
            <a:off x="2338388" y="125413"/>
            <a:ext cx="4454525" cy="3340100"/>
          </a:xfrm>
          <a:prstGeom prst="rect">
            <a:avLst/>
          </a:prstGeom>
          <a:ln w="12700" cap="flat">
            <a:solidFill>
              <a:schemeClr val="tx1"/>
            </a:solidFill>
          </a:ln>
        </p:spPr>
      </p:sp>
      <p:sp>
        <p:nvSpPr>
          <p:cNvPr id="196611" name="Rectangle 3"/>
          <p:cNvSpPr>
            <a:spLocks noGrp="1" noChangeArrowheads="1"/>
          </p:cNvSpPr>
          <p:nvPr>
            <p:ph type="body" idx="1"/>
          </p:nvPr>
        </p:nvSpPr>
        <p:spPr>
          <a:xfrm>
            <a:off x="607484" y="3577829"/>
            <a:ext cx="7797800" cy="2851547"/>
          </a:xfrm>
          <a:noFill/>
          <a:ln/>
        </p:spPr>
        <p:txBody>
          <a:bodyPr lIns="90796" tIns="44601" rIns="90796" bIns="44601"/>
          <a:lstStyle/>
          <a:p>
            <a:pPr defTabSz="377825">
              <a:tabLst>
                <a:tab pos="442913" algn="l"/>
              </a:tabLst>
            </a:pPr>
            <a:r>
              <a:rPr lang="tr-TR" dirty="0"/>
              <a:t>Problems with Subqueries </a:t>
            </a:r>
          </a:p>
          <a:p>
            <a:pPr lvl="1" defTabSz="377825">
              <a:tabLst>
                <a:tab pos="442913" algn="l"/>
              </a:tabLst>
            </a:pPr>
            <a:r>
              <a:rPr lang="tr-TR" b="1" dirty="0"/>
              <a:t>A common problem with subqueries is no rows being returned by the inner query. </a:t>
            </a:r>
          </a:p>
          <a:p>
            <a:pPr lvl="1" defTabSz="377825">
              <a:tabLst>
                <a:tab pos="442913" algn="l"/>
              </a:tabLst>
            </a:pPr>
            <a:r>
              <a:rPr lang="tr-TR" dirty="0"/>
              <a:t>In the SQL statement on the slide, the subquery contains a WHERE (ename=</a:t>
            </a:r>
            <a:r>
              <a:rPr lang="tr-TR" dirty="0">
                <a:latin typeface="Courier New" pitchFamily="49" charset="0"/>
              </a:rPr>
              <a:t>'</a:t>
            </a:r>
            <a:r>
              <a:rPr lang="tr-TR" dirty="0"/>
              <a:t>SMYTHE</a:t>
            </a:r>
            <a:r>
              <a:rPr lang="tr-TR" dirty="0">
                <a:latin typeface="Courier New" pitchFamily="49" charset="0"/>
              </a:rPr>
              <a:t>'</a:t>
            </a:r>
            <a:r>
              <a:rPr lang="tr-TR" dirty="0"/>
              <a:t>) clause. Presumably, the intention is to find the employee whose name is Smythe. The statement seems to be correct but selects no rows when executed. </a:t>
            </a:r>
          </a:p>
          <a:p>
            <a:pPr lvl="1" defTabSz="377825">
              <a:tabLst>
                <a:tab pos="442913" algn="l"/>
              </a:tabLst>
            </a:pPr>
            <a:r>
              <a:rPr lang="tr-TR" dirty="0"/>
              <a:t>The problem is that Smythe is misspelled. There is no employee named Smythe. So the subquery returns no rows. The outer query takes the results of the subquery (null) and uses these results in its WHERE clause. The outer query finds no employee with a job title equal to null and so returns no rows.</a:t>
            </a:r>
          </a:p>
          <a:p>
            <a:pPr lvl="1" defTabSz="377825">
              <a:tabLst>
                <a:tab pos="442913" algn="l"/>
              </a:tabLst>
            </a:pPr>
            <a:endParaRPr lang="tr-TR" dirty="0"/>
          </a:p>
          <a:p>
            <a:pPr lvl="1" defTabSz="377825">
              <a:tabLst>
                <a:tab pos="442913" algn="l"/>
              </a:tabLst>
            </a:pPr>
            <a:endParaRPr lang="tr-TR" dirty="0"/>
          </a:p>
          <a:p>
            <a:pPr lvl="1" defTabSz="377825">
              <a:tabLst>
                <a:tab pos="442913" algn="l"/>
              </a:tabLst>
            </a:pPr>
            <a:endParaRPr lang="tr-TR" dirty="0"/>
          </a:p>
          <a:p>
            <a:pPr lvl="1" defTabSz="377825">
              <a:tabLst>
                <a:tab pos="442913" algn="l"/>
              </a:tabLst>
            </a:pPr>
            <a:endParaRPr lang="tr-TR" dirty="0"/>
          </a:p>
          <a:p>
            <a:pPr defTabSz="377825">
              <a:tabLst>
                <a:tab pos="442913" algn="l"/>
              </a:tabLst>
            </a:pPr>
            <a:endParaRPr lang="tr-TR" b="1" dirty="0"/>
          </a:p>
        </p:txBody>
      </p:sp>
    </p:spTree>
    <p:extLst>
      <p:ext uri="{BB962C8B-B14F-4D97-AF65-F5344CB8AC3E}">
        <p14:creationId xmlns:p14="http://schemas.microsoft.com/office/powerpoint/2010/main" val="374253355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p:cNvSpPr>
            <a:spLocks noGrp="1" noChangeArrowheads="1"/>
          </p:cNvSpPr>
          <p:nvPr>
            <p:ph type="sldNum" sz="quarter" idx="5"/>
          </p:nvPr>
        </p:nvSpPr>
        <p:spPr>
          <a:ln/>
        </p:spPr>
        <p:txBody>
          <a:bodyPr/>
          <a:lstStyle/>
          <a:p>
            <a:fld id="{5D5A105A-B6F0-48DB-A576-CE8F835650A2}" type="slidenum">
              <a:rPr lang="tr-TR"/>
              <a:pPr/>
              <a:t>108</a:t>
            </a:fld>
            <a:endParaRPr lang="tr-TR"/>
          </a:p>
        </p:txBody>
      </p:sp>
      <p:sp>
        <p:nvSpPr>
          <p:cNvPr id="198658" name="Rectangle 2"/>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
        <p:nvSpPr>
          <p:cNvPr id="198659" name="Rectangle 3"/>
          <p:cNvSpPr>
            <a:spLocks noGrp="1" noChangeArrowheads="1"/>
          </p:cNvSpPr>
          <p:nvPr>
            <p:ph type="body" idx="1"/>
          </p:nvPr>
        </p:nvSpPr>
        <p:spPr>
          <a:xfrm>
            <a:off x="550335" y="3580211"/>
            <a:ext cx="8039100" cy="2817019"/>
          </a:xfrm>
          <a:noFill/>
          <a:ln/>
        </p:spPr>
        <p:txBody>
          <a:bodyPr lIns="90796" tIns="44601" rIns="90796" bIns="44601"/>
          <a:lstStyle/>
          <a:p>
            <a:pPr>
              <a:tabLst>
                <a:tab pos="285750" algn="l"/>
                <a:tab pos="1289050" algn="l"/>
              </a:tabLst>
            </a:pPr>
            <a:r>
              <a:rPr lang="tr-TR" dirty="0"/>
              <a:t>Multiple-Row Subqueries</a:t>
            </a:r>
          </a:p>
          <a:p>
            <a:pPr lvl="1">
              <a:tabLst>
                <a:tab pos="285750" algn="l"/>
                <a:tab pos="1289050" algn="l"/>
              </a:tabLst>
            </a:pPr>
            <a:r>
              <a:rPr lang="tr-TR" dirty="0"/>
              <a:t>Subqueries that return more than one row are called </a:t>
            </a:r>
            <a:r>
              <a:rPr lang="tr-TR" i="1" dirty="0">
                <a:solidFill>
                  <a:srgbClr val="FC0128"/>
                </a:solidFill>
              </a:rPr>
              <a:t>multiple-row subqueries</a:t>
            </a:r>
            <a:r>
              <a:rPr lang="tr-TR" dirty="0">
                <a:solidFill>
                  <a:srgbClr val="FC0128"/>
                </a:solidFill>
              </a:rPr>
              <a:t>.</a:t>
            </a:r>
            <a:r>
              <a:rPr lang="tr-TR" dirty="0"/>
              <a:t> You use a multiple-row operator, instead of a single-row operator, with a multiple-row subquery. The multiple-row operator expects one or more values. </a:t>
            </a:r>
          </a:p>
          <a:p>
            <a:pPr>
              <a:tabLst>
                <a:tab pos="285750" algn="l"/>
                <a:tab pos="1289050" algn="l"/>
              </a:tabLst>
            </a:pPr>
            <a:endParaRPr lang="tr-TR" dirty="0"/>
          </a:p>
          <a:p>
            <a:pPr>
              <a:tabLst>
                <a:tab pos="285750" algn="l"/>
                <a:tab pos="1289050" algn="l"/>
              </a:tabLst>
            </a:pPr>
            <a:r>
              <a:rPr lang="tr-TR" dirty="0"/>
              <a:t>Example</a:t>
            </a:r>
          </a:p>
          <a:p>
            <a:pPr lvl="1">
              <a:tabLst>
                <a:tab pos="285750" algn="l"/>
                <a:tab pos="1289050" algn="l"/>
              </a:tabLst>
            </a:pPr>
            <a:r>
              <a:rPr lang="tr-TR" dirty="0"/>
              <a:t>Find the employees who earn the same salary as the minimum salary for departments.</a:t>
            </a:r>
          </a:p>
          <a:p>
            <a:pPr lvl="1">
              <a:tabLst>
                <a:tab pos="285750" algn="l"/>
                <a:tab pos="1289050" algn="l"/>
              </a:tabLst>
            </a:pPr>
            <a:r>
              <a:rPr lang="tr-TR" dirty="0"/>
              <a:t>The inner query is executed first, producing a query result containing three rows: 800, 950, 1300. The main query block is then processed and uses the values returned by the inner query to complete its search condition. In fact, the main query would look like the following to the Oracle Server:</a:t>
            </a:r>
          </a:p>
          <a:p>
            <a:pPr>
              <a:tabLst>
                <a:tab pos="285750" algn="l"/>
                <a:tab pos="1289050" algn="l"/>
              </a:tabLst>
            </a:pPr>
            <a:endParaRPr lang="tr-TR" b="1" dirty="0"/>
          </a:p>
        </p:txBody>
      </p:sp>
      <p:grpSp>
        <p:nvGrpSpPr>
          <p:cNvPr id="198660" name="Group 4"/>
          <p:cNvGrpSpPr>
            <a:grpSpLocks/>
          </p:cNvGrpSpPr>
          <p:nvPr/>
        </p:nvGrpSpPr>
        <p:grpSpPr bwMode="auto">
          <a:xfrm>
            <a:off x="819152" y="4191000"/>
            <a:ext cx="7586133" cy="762000"/>
            <a:chOff x="385" y="3514"/>
            <a:chExt cx="3563" cy="639"/>
          </a:xfrm>
        </p:grpSpPr>
        <p:sp>
          <p:nvSpPr>
            <p:cNvPr id="198661" name="Rectangle 5"/>
            <p:cNvSpPr>
              <a:spLocks noChangeArrowheads="1"/>
            </p:cNvSpPr>
            <p:nvPr/>
          </p:nvSpPr>
          <p:spPr bwMode="auto">
            <a:xfrm>
              <a:off x="385" y="3514"/>
              <a:ext cx="3563" cy="639"/>
            </a:xfrm>
            <a:prstGeom prst="rect">
              <a:avLst/>
            </a:prstGeom>
            <a:noFill/>
            <a:ln w="9525">
              <a:noFill/>
              <a:miter lim="800000"/>
              <a:headEnd/>
              <a:tailEnd/>
            </a:ln>
            <a:effectLst/>
          </p:spPr>
          <p:txBody>
            <a:bodyPr wrap="none" lIns="92388" tIns="46195" rIns="92388" bIns="46195" anchor="ctr"/>
            <a:lstStyle/>
            <a:p>
              <a:endParaRPr lang="tr-TR"/>
            </a:p>
          </p:txBody>
        </p:sp>
        <p:sp>
          <p:nvSpPr>
            <p:cNvPr id="198662" name="Rectangle 6"/>
            <p:cNvSpPr>
              <a:spLocks noChangeArrowheads="1"/>
            </p:cNvSpPr>
            <p:nvPr/>
          </p:nvSpPr>
          <p:spPr bwMode="auto">
            <a:xfrm>
              <a:off x="399" y="3545"/>
              <a:ext cx="2287" cy="588"/>
            </a:xfrm>
            <a:prstGeom prst="rect">
              <a:avLst/>
            </a:prstGeom>
            <a:noFill/>
            <a:ln w="9525">
              <a:noFill/>
              <a:miter lim="800000"/>
              <a:headEnd/>
              <a:tailEnd/>
            </a:ln>
            <a:effectLst/>
          </p:spPr>
          <p:txBody>
            <a:bodyPr wrap="none" lIns="92388" tIns="46195" rIns="92388" bIns="46195" anchor="ctr"/>
            <a:lstStyle/>
            <a:p>
              <a:pPr defTabSz="423863">
                <a:spcAft>
                  <a:spcPct val="24000"/>
                </a:spcAft>
              </a:pPr>
              <a:r>
                <a:rPr lang="tr-TR" sz="1100" b="1">
                  <a:effectLst/>
                  <a:latin typeface="Courier New" pitchFamily="49" charset="0"/>
                </a:rPr>
                <a:t>SQL&gt; SELECT  	ename, sal, deptno</a:t>
              </a:r>
              <a:br>
                <a:rPr lang="tr-TR" sz="1100" b="1">
                  <a:effectLst/>
                  <a:latin typeface="Courier New" pitchFamily="49" charset="0"/>
                </a:rPr>
              </a:br>
              <a:r>
                <a:rPr lang="tr-TR" sz="1100" b="1">
                  <a:effectLst/>
                  <a:latin typeface="Courier New" pitchFamily="49" charset="0"/>
                </a:rPr>
                <a:t>  2  FROM    	emp</a:t>
              </a:r>
              <a:br>
                <a:rPr lang="tr-TR" sz="1100" b="1">
                  <a:effectLst/>
                  <a:latin typeface="Courier New" pitchFamily="49" charset="0"/>
                </a:rPr>
              </a:br>
              <a:r>
                <a:rPr lang="tr-TR" sz="1100" b="1">
                  <a:effectLst/>
                  <a:latin typeface="Courier New" pitchFamily="49" charset="0"/>
                </a:rPr>
                <a:t>  3  WHERE   	sal IN (SELECT    MIN(sal)</a:t>
              </a:r>
              <a:br>
                <a:rPr lang="tr-TR" sz="1100" b="1">
                  <a:effectLst/>
                  <a:latin typeface="Courier New" pitchFamily="49" charset="0"/>
                </a:rPr>
              </a:br>
              <a:r>
                <a:rPr lang="tr-TR" sz="1100" b="1">
                  <a:effectLst/>
                  <a:latin typeface="Courier New" pitchFamily="49" charset="0"/>
                </a:rPr>
                <a:t>  4				  FROM     emp</a:t>
              </a:r>
              <a:br>
                <a:rPr lang="tr-TR" sz="1100" b="1">
                  <a:effectLst/>
                  <a:latin typeface="Courier New" pitchFamily="49" charset="0"/>
                </a:rPr>
              </a:br>
              <a:r>
                <a:rPr lang="tr-TR" sz="1100" b="1">
                  <a:effectLst/>
                  <a:latin typeface="Courier New" pitchFamily="49" charset="0"/>
                </a:rPr>
                <a:t>  5				  GROUP BY deptno);</a:t>
              </a:r>
            </a:p>
          </p:txBody>
        </p:sp>
      </p:grpSp>
      <p:grpSp>
        <p:nvGrpSpPr>
          <p:cNvPr id="198663" name="Group 7"/>
          <p:cNvGrpSpPr>
            <a:grpSpLocks/>
          </p:cNvGrpSpPr>
          <p:nvPr/>
        </p:nvGrpSpPr>
        <p:grpSpPr bwMode="auto">
          <a:xfrm>
            <a:off x="812801" y="5757863"/>
            <a:ext cx="7588251" cy="496491"/>
            <a:chOff x="382" y="4828"/>
            <a:chExt cx="3564" cy="416"/>
          </a:xfrm>
        </p:grpSpPr>
        <p:sp>
          <p:nvSpPr>
            <p:cNvPr id="198664" name="Rectangle 8"/>
            <p:cNvSpPr>
              <a:spLocks noChangeArrowheads="1"/>
            </p:cNvSpPr>
            <p:nvPr/>
          </p:nvSpPr>
          <p:spPr bwMode="auto">
            <a:xfrm>
              <a:off x="382" y="4828"/>
              <a:ext cx="3564" cy="416"/>
            </a:xfrm>
            <a:prstGeom prst="rect">
              <a:avLst/>
            </a:prstGeom>
            <a:noFill/>
            <a:ln w="9525">
              <a:noFill/>
              <a:miter lim="800000"/>
              <a:headEnd/>
              <a:tailEnd/>
            </a:ln>
            <a:effectLst/>
          </p:spPr>
          <p:txBody>
            <a:bodyPr wrap="none" lIns="92388" tIns="46195" rIns="92388" bIns="46195" anchor="ctr"/>
            <a:lstStyle/>
            <a:p>
              <a:endParaRPr lang="tr-TR"/>
            </a:p>
          </p:txBody>
        </p:sp>
        <p:sp>
          <p:nvSpPr>
            <p:cNvPr id="198665" name="Rectangle 9"/>
            <p:cNvSpPr>
              <a:spLocks noChangeArrowheads="1"/>
            </p:cNvSpPr>
            <p:nvPr/>
          </p:nvSpPr>
          <p:spPr bwMode="auto">
            <a:xfrm>
              <a:off x="403" y="4852"/>
              <a:ext cx="2123" cy="376"/>
            </a:xfrm>
            <a:prstGeom prst="rect">
              <a:avLst/>
            </a:prstGeom>
            <a:noFill/>
            <a:ln w="9525">
              <a:noFill/>
              <a:miter lim="800000"/>
              <a:headEnd/>
              <a:tailEnd/>
            </a:ln>
            <a:effectLst/>
          </p:spPr>
          <p:txBody>
            <a:bodyPr wrap="none" lIns="92388" tIns="46195" rIns="92388" bIns="46195" anchor="ctr"/>
            <a:lstStyle/>
            <a:p>
              <a:pPr defTabSz="423863">
                <a:spcAft>
                  <a:spcPct val="24000"/>
                </a:spcAft>
              </a:pPr>
              <a:r>
                <a:rPr lang="tr-TR" sz="1100" b="1">
                  <a:effectLst/>
                  <a:latin typeface="Courier New" pitchFamily="49" charset="0"/>
                </a:rPr>
                <a:t>SQL&gt; SELECT   ename, sal, deptno</a:t>
              </a:r>
              <a:br>
                <a:rPr lang="tr-TR" sz="1100" b="1">
                  <a:effectLst/>
                  <a:latin typeface="Courier New" pitchFamily="49" charset="0"/>
                </a:rPr>
              </a:br>
              <a:r>
                <a:rPr lang="tr-TR" sz="1100" b="1">
                  <a:effectLst/>
                  <a:latin typeface="Courier New" pitchFamily="49" charset="0"/>
                </a:rPr>
                <a:t>  2  FROM     emp</a:t>
              </a:r>
              <a:br>
                <a:rPr lang="tr-TR" sz="1100" b="1">
                  <a:effectLst/>
                  <a:latin typeface="Courier New" pitchFamily="49" charset="0"/>
                </a:rPr>
              </a:br>
              <a:r>
                <a:rPr lang="tr-TR" sz="1100" b="1">
                  <a:effectLst/>
                  <a:latin typeface="Courier New" pitchFamily="49" charset="0"/>
                </a:rPr>
                <a:t>  3  WHERE    sal IN (800, 950, 1300);</a:t>
              </a:r>
            </a:p>
          </p:txBody>
        </p:sp>
      </p:grpSp>
    </p:spTree>
    <p:extLst>
      <p:ext uri="{BB962C8B-B14F-4D97-AF65-F5344CB8AC3E}">
        <p14:creationId xmlns:p14="http://schemas.microsoft.com/office/powerpoint/2010/main" val="239075914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04027E-FDF8-4A16-BD51-88C429A1B4D5}" type="slidenum">
              <a:rPr lang="tr-TR"/>
              <a:pPr/>
              <a:t>109</a:t>
            </a:fld>
            <a:endParaRPr lang="tr-TR"/>
          </a:p>
        </p:txBody>
      </p:sp>
      <p:sp>
        <p:nvSpPr>
          <p:cNvPr id="200706" name="Rectangle 2"/>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
        <p:nvSpPr>
          <p:cNvPr id="200707"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Multiple-Row Subqueries (continued)</a:t>
            </a:r>
          </a:p>
          <a:p>
            <a:pPr lvl="1"/>
            <a:r>
              <a:rPr lang="tr-TR" dirty="0"/>
              <a:t>The </a:t>
            </a:r>
            <a:r>
              <a:rPr lang="tr-TR" dirty="0">
                <a:solidFill>
                  <a:srgbClr val="FC0128"/>
                </a:solidFill>
              </a:rPr>
              <a:t>ANY </a:t>
            </a:r>
            <a:r>
              <a:rPr lang="tr-TR" dirty="0"/>
              <a:t>operator (and its synonym SOME operator) </a:t>
            </a:r>
            <a:r>
              <a:rPr lang="tr-TR" b="1" dirty="0"/>
              <a:t>compares a value to </a:t>
            </a:r>
            <a:r>
              <a:rPr lang="tr-TR" b="1" i="1" dirty="0"/>
              <a:t>each </a:t>
            </a:r>
            <a:r>
              <a:rPr lang="tr-TR" b="1" dirty="0"/>
              <a:t>value returned by a subquery</a:t>
            </a:r>
            <a:r>
              <a:rPr lang="tr-TR" dirty="0"/>
              <a:t>. </a:t>
            </a:r>
            <a:r>
              <a:rPr lang="tr-TR" b="1" dirty="0"/>
              <a:t>The slide example displays employees whose salary is less than any clerk and who are not clerks.</a:t>
            </a:r>
            <a:r>
              <a:rPr lang="tr-TR" dirty="0"/>
              <a:t> </a:t>
            </a:r>
            <a:r>
              <a:rPr lang="tr-TR" b="1" dirty="0"/>
              <a:t>The maximum salary that a clerk earns is $1300. The SQL statement displays all the employees who are not clerks but earn less than $1300. </a:t>
            </a:r>
          </a:p>
          <a:p>
            <a:pPr lvl="1"/>
            <a:r>
              <a:rPr lang="tr-TR" b="1" dirty="0"/>
              <a:t>&lt;ANY</a:t>
            </a:r>
            <a:r>
              <a:rPr lang="tr-TR" dirty="0"/>
              <a:t> means </a:t>
            </a:r>
            <a:r>
              <a:rPr lang="tr-TR" b="1" dirty="0"/>
              <a:t>less than the maximum</a:t>
            </a:r>
            <a:r>
              <a:rPr lang="tr-TR" dirty="0"/>
              <a:t>. </a:t>
            </a:r>
            <a:r>
              <a:rPr lang="tr-TR" b="1" dirty="0"/>
              <a:t>&gt;ANY</a:t>
            </a:r>
            <a:r>
              <a:rPr lang="tr-TR" dirty="0"/>
              <a:t> means </a:t>
            </a:r>
            <a:r>
              <a:rPr lang="tr-TR" b="1" dirty="0"/>
              <a:t>more than the minimum. =ANY is equivalent to IN.</a:t>
            </a:r>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endParaRPr lang="tr-TR" dirty="0">
              <a:solidFill>
                <a:schemeClr val="accent2"/>
              </a:solidFill>
            </a:endParaRPr>
          </a:p>
          <a:p>
            <a:r>
              <a:rPr lang="tr-TR" dirty="0">
                <a:solidFill>
                  <a:schemeClr val="accent2"/>
                </a:solidFill>
              </a:rPr>
              <a:t>Instructor Note</a:t>
            </a:r>
          </a:p>
          <a:p>
            <a:pPr lvl="1"/>
            <a:r>
              <a:rPr lang="tr-TR" dirty="0">
                <a:solidFill>
                  <a:schemeClr val="accent2"/>
                </a:solidFill>
              </a:rPr>
              <a:t>When using SOME or ANY, you often use the DISTINCT keyword to prevent rows from being selected several times.</a:t>
            </a:r>
            <a:r>
              <a:rPr lang="tr-TR" dirty="0"/>
              <a:t> </a:t>
            </a:r>
          </a:p>
        </p:txBody>
      </p:sp>
    </p:spTree>
    <p:extLst>
      <p:ext uri="{BB962C8B-B14F-4D97-AF65-F5344CB8AC3E}">
        <p14:creationId xmlns:p14="http://schemas.microsoft.com/office/powerpoint/2010/main" val="316039347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213131-CB9C-47B3-9D4F-DB5F33E2C36A}" type="slidenum">
              <a:rPr lang="tr-TR"/>
              <a:pPr/>
              <a:t>110</a:t>
            </a:fld>
            <a:endParaRPr lang="tr-TR"/>
          </a:p>
        </p:txBody>
      </p:sp>
      <p:sp>
        <p:nvSpPr>
          <p:cNvPr id="202754" name="Rectangle 2"/>
          <p:cNvSpPr>
            <a:spLocks noGrp="1" noRot="1" noChangeAspect="1" noChangeArrowheads="1" noTextEdit="1"/>
          </p:cNvSpPr>
          <p:nvPr>
            <p:ph type="sldImg"/>
          </p:nvPr>
        </p:nvSpPr>
        <p:spPr>
          <a:xfrm>
            <a:off x="2366963" y="122238"/>
            <a:ext cx="4403725" cy="3303587"/>
          </a:xfrm>
          <a:prstGeom prst="rect">
            <a:avLst/>
          </a:prstGeom>
          <a:ln w="12700" cap="flat">
            <a:solidFill>
              <a:schemeClr val="tx1"/>
            </a:solidFill>
          </a:ln>
        </p:spPr>
      </p:sp>
      <p:sp>
        <p:nvSpPr>
          <p:cNvPr id="202755" name="Rectangle 3"/>
          <p:cNvSpPr>
            <a:spLocks noGrp="1" noChangeArrowheads="1"/>
          </p:cNvSpPr>
          <p:nvPr>
            <p:ph type="body" idx="1"/>
          </p:nvPr>
        </p:nvSpPr>
        <p:spPr>
          <a:xfrm>
            <a:off x="550335" y="3580211"/>
            <a:ext cx="8039100" cy="2817019"/>
          </a:xfrm>
          <a:noFill/>
          <a:ln/>
        </p:spPr>
        <p:txBody>
          <a:bodyPr lIns="90796" tIns="44601" rIns="90796" bIns="44601"/>
          <a:lstStyle/>
          <a:p>
            <a:r>
              <a:rPr lang="tr-TR" dirty="0"/>
              <a:t>Multiple-Row Subqueries (continued)</a:t>
            </a:r>
          </a:p>
          <a:p>
            <a:pPr lvl="1"/>
            <a:r>
              <a:rPr lang="tr-TR" dirty="0"/>
              <a:t>The </a:t>
            </a:r>
            <a:r>
              <a:rPr lang="tr-TR" dirty="0">
                <a:solidFill>
                  <a:srgbClr val="FC0128"/>
                </a:solidFill>
              </a:rPr>
              <a:t>ALL </a:t>
            </a:r>
            <a:r>
              <a:rPr lang="tr-TR" dirty="0"/>
              <a:t>operator </a:t>
            </a:r>
            <a:r>
              <a:rPr lang="tr-TR" b="1" dirty="0"/>
              <a:t>compares a value to </a:t>
            </a:r>
            <a:r>
              <a:rPr lang="tr-TR" b="1" i="1" dirty="0"/>
              <a:t>every</a:t>
            </a:r>
            <a:r>
              <a:rPr lang="tr-TR" b="1" dirty="0"/>
              <a:t> value returned by a subquery</a:t>
            </a:r>
            <a:r>
              <a:rPr lang="tr-TR" dirty="0"/>
              <a:t>. </a:t>
            </a:r>
            <a:r>
              <a:rPr lang="tr-TR" b="1" dirty="0"/>
              <a:t>The slide example displays employees whose salary is greater than the average salaries of all the departments. The highest average salary of a department is $2916.66, so the query returns those employees whose salary is greater than $2916.66. </a:t>
            </a:r>
          </a:p>
          <a:p>
            <a:pPr lvl="1"/>
            <a:r>
              <a:rPr lang="tr-TR" b="1" dirty="0"/>
              <a:t>&gt;ALL </a:t>
            </a:r>
            <a:r>
              <a:rPr lang="tr-TR" dirty="0"/>
              <a:t>means </a:t>
            </a:r>
            <a:r>
              <a:rPr lang="tr-TR" b="1" dirty="0"/>
              <a:t>more than the maximum </a:t>
            </a:r>
            <a:r>
              <a:rPr lang="tr-TR" dirty="0"/>
              <a:t>and </a:t>
            </a:r>
            <a:r>
              <a:rPr lang="tr-TR" b="1" dirty="0"/>
              <a:t>&lt;ALL </a:t>
            </a:r>
            <a:r>
              <a:rPr lang="tr-TR" dirty="0"/>
              <a:t>means </a:t>
            </a:r>
            <a:r>
              <a:rPr lang="tr-TR" b="1" dirty="0"/>
              <a:t>less than the minimum</a:t>
            </a:r>
            <a:r>
              <a:rPr lang="tr-TR" dirty="0"/>
              <a:t>.</a:t>
            </a:r>
          </a:p>
          <a:p>
            <a:pPr lvl="1"/>
            <a:r>
              <a:rPr lang="tr-TR" b="1" dirty="0"/>
              <a:t>The NOT operator can be used with IN, ANY, and ALL operators.</a:t>
            </a:r>
          </a:p>
        </p:txBody>
      </p:sp>
    </p:spTree>
    <p:extLst>
      <p:ext uri="{BB962C8B-B14F-4D97-AF65-F5344CB8AC3E}">
        <p14:creationId xmlns:p14="http://schemas.microsoft.com/office/powerpoint/2010/main" val="3502002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5283F629-726F-4782-84A7-003C117CC949}" type="slidenum">
              <a:rPr lang="tr-T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017B1845-A467-4B3D-9764-24ABE8DA7A95}" type="slidenum">
              <a:rPr lang="tr-T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1E53597A-B5DE-49C3-805B-6B10032D1F88}" type="slidenum">
              <a:rPr lang="tr-T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EE9BDBEB-DE76-4241-91CC-0E9F87D73AD5}"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8F1D5C21-9AA5-4AE4-804E-A1F728229A12}"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D4907836-3157-483C-8D96-49D3E2C40902}"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7" name="Rectangle 6"/>
          <p:cNvSpPr>
            <a:spLocks noGrp="1" noChangeArrowheads="1"/>
          </p:cNvSpPr>
          <p:nvPr>
            <p:ph type="sldNum" sz="quarter" idx="12"/>
          </p:nvPr>
        </p:nvSpPr>
        <p:spPr>
          <a:ln/>
        </p:spPr>
        <p:txBody>
          <a:bodyPr/>
          <a:lstStyle>
            <a:lvl1pPr>
              <a:defRPr/>
            </a:lvl1pPr>
          </a:lstStyle>
          <a:p>
            <a:fld id="{FBAE6137-4DD0-49D4-AEEE-D1286C0CCBAF}"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8"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9" name="Rectangle 6"/>
          <p:cNvSpPr>
            <a:spLocks noGrp="1" noChangeArrowheads="1"/>
          </p:cNvSpPr>
          <p:nvPr>
            <p:ph type="sldNum" sz="quarter" idx="12"/>
          </p:nvPr>
        </p:nvSpPr>
        <p:spPr>
          <a:ln/>
        </p:spPr>
        <p:txBody>
          <a:bodyPr/>
          <a:lstStyle>
            <a:lvl1pPr>
              <a:defRPr/>
            </a:lvl1pPr>
          </a:lstStyle>
          <a:p>
            <a:fld id="{ED0C431A-C85A-4940-B6EB-A4A9A15CA06D}"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4"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5" name="Rectangle 6"/>
          <p:cNvSpPr>
            <a:spLocks noGrp="1" noChangeArrowheads="1"/>
          </p:cNvSpPr>
          <p:nvPr>
            <p:ph type="sldNum" sz="quarter" idx="12"/>
          </p:nvPr>
        </p:nvSpPr>
        <p:spPr>
          <a:ln/>
        </p:spPr>
        <p:txBody>
          <a:bodyPr/>
          <a:lstStyle>
            <a:lvl1pPr>
              <a:defRPr/>
            </a:lvl1pPr>
          </a:lstStyle>
          <a:p>
            <a:fld id="{F36F414B-26E6-47C1-89C1-57B344DA4FDF}"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3"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4" name="Rectangle 6"/>
          <p:cNvSpPr>
            <a:spLocks noGrp="1" noChangeArrowheads="1"/>
          </p:cNvSpPr>
          <p:nvPr>
            <p:ph type="sldNum" sz="quarter" idx="12"/>
          </p:nvPr>
        </p:nvSpPr>
        <p:spPr>
          <a:ln/>
        </p:spPr>
        <p:txBody>
          <a:bodyPr/>
          <a:lstStyle>
            <a:lvl1pPr>
              <a:defRPr/>
            </a:lvl1pPr>
          </a:lstStyle>
          <a:p>
            <a:fld id="{F9893551-77ED-4437-8798-F0B933700239}"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7" name="Rectangle 6"/>
          <p:cNvSpPr>
            <a:spLocks noGrp="1" noChangeArrowheads="1"/>
          </p:cNvSpPr>
          <p:nvPr>
            <p:ph type="sldNum" sz="quarter" idx="12"/>
          </p:nvPr>
        </p:nvSpPr>
        <p:spPr>
          <a:ln/>
        </p:spPr>
        <p:txBody>
          <a:bodyPr/>
          <a:lstStyle>
            <a:lvl1pPr>
              <a:defRPr/>
            </a:lvl1pPr>
          </a:lstStyle>
          <a:p>
            <a:fld id="{E4F22985-8819-4672-9660-5F2FDB63DCA7}"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CFAD4BDD-37E6-4571-8FFD-85CCF111D1C5}" type="slidenum">
              <a:rPr lang="tr-TR"/>
              <a:pPr/>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7" name="Rectangle 6"/>
          <p:cNvSpPr>
            <a:spLocks noGrp="1" noChangeArrowheads="1"/>
          </p:cNvSpPr>
          <p:nvPr>
            <p:ph type="sldNum" sz="quarter" idx="12"/>
          </p:nvPr>
        </p:nvSpPr>
        <p:spPr>
          <a:ln/>
        </p:spPr>
        <p:txBody>
          <a:bodyPr/>
          <a:lstStyle>
            <a:lvl1pPr>
              <a:defRPr/>
            </a:lvl1pPr>
          </a:lstStyle>
          <a:p>
            <a:fld id="{3158D594-85B9-477D-810C-DA22C0DF0A68}"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67E29233-3069-4087-A860-6F1C26083196}"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8E745C0F-626D-4E73-8932-7BB853FA7A38}"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EE9BDBEB-DE76-4241-91CC-0E9F87D73AD5}"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8F1D5C21-9AA5-4AE4-804E-A1F728229A12}"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D4907836-3157-483C-8D96-49D3E2C40902}"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7" name="Rectangle 6"/>
          <p:cNvSpPr>
            <a:spLocks noGrp="1" noChangeArrowheads="1"/>
          </p:cNvSpPr>
          <p:nvPr>
            <p:ph type="sldNum" sz="quarter" idx="12"/>
          </p:nvPr>
        </p:nvSpPr>
        <p:spPr>
          <a:ln/>
        </p:spPr>
        <p:txBody>
          <a:bodyPr/>
          <a:lstStyle>
            <a:lvl1pPr>
              <a:defRPr/>
            </a:lvl1pPr>
          </a:lstStyle>
          <a:p>
            <a:fld id="{FBAE6137-4DD0-49D4-AEEE-D1286C0CCBAF}"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8"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9" name="Rectangle 6"/>
          <p:cNvSpPr>
            <a:spLocks noGrp="1" noChangeArrowheads="1"/>
          </p:cNvSpPr>
          <p:nvPr>
            <p:ph type="sldNum" sz="quarter" idx="12"/>
          </p:nvPr>
        </p:nvSpPr>
        <p:spPr>
          <a:ln/>
        </p:spPr>
        <p:txBody>
          <a:bodyPr/>
          <a:lstStyle>
            <a:lvl1pPr>
              <a:defRPr/>
            </a:lvl1pPr>
          </a:lstStyle>
          <a:p>
            <a:fld id="{ED0C431A-C85A-4940-B6EB-A4A9A15CA06D}"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4"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5" name="Rectangle 6"/>
          <p:cNvSpPr>
            <a:spLocks noGrp="1" noChangeArrowheads="1"/>
          </p:cNvSpPr>
          <p:nvPr>
            <p:ph type="sldNum" sz="quarter" idx="12"/>
          </p:nvPr>
        </p:nvSpPr>
        <p:spPr>
          <a:ln/>
        </p:spPr>
        <p:txBody>
          <a:bodyPr/>
          <a:lstStyle>
            <a:lvl1pPr>
              <a:defRPr/>
            </a:lvl1pPr>
          </a:lstStyle>
          <a:p>
            <a:fld id="{F36F414B-26E6-47C1-89C1-57B344DA4FDF}"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3"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4" name="Rectangle 6"/>
          <p:cNvSpPr>
            <a:spLocks noGrp="1" noChangeArrowheads="1"/>
          </p:cNvSpPr>
          <p:nvPr>
            <p:ph type="sldNum" sz="quarter" idx="12"/>
          </p:nvPr>
        </p:nvSpPr>
        <p:spPr>
          <a:ln/>
        </p:spPr>
        <p:txBody>
          <a:bodyPr/>
          <a:lstStyle>
            <a:lvl1pPr>
              <a:defRPr/>
            </a:lvl1pPr>
          </a:lstStyle>
          <a:p>
            <a:fld id="{F9893551-77ED-4437-8798-F0B933700239}"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tr-TR"/>
              <a:t>Fall 2012</a:t>
            </a:r>
          </a:p>
        </p:txBody>
      </p:sp>
      <p:sp>
        <p:nvSpPr>
          <p:cNvPr id="5" name="Footer Placeholder 4"/>
          <p:cNvSpPr>
            <a:spLocks noGrp="1"/>
          </p:cNvSpPr>
          <p:nvPr>
            <p:ph type="ftr" sz="quarter" idx="11"/>
          </p:nvPr>
        </p:nvSpPr>
        <p:spPr/>
        <p:txBody>
          <a:bodyPr/>
          <a:lstStyle>
            <a:lvl1pPr>
              <a:defRPr/>
            </a:lvl1pPr>
          </a:lstStyle>
          <a:p>
            <a:r>
              <a:rPr lang="tr-TR"/>
              <a:t>Information Management</a:t>
            </a:r>
          </a:p>
        </p:txBody>
      </p:sp>
      <p:sp>
        <p:nvSpPr>
          <p:cNvPr id="6" name="Slide Number Placeholder 5"/>
          <p:cNvSpPr>
            <a:spLocks noGrp="1"/>
          </p:cNvSpPr>
          <p:nvPr>
            <p:ph type="sldNum" sz="quarter" idx="12"/>
          </p:nvPr>
        </p:nvSpPr>
        <p:spPr/>
        <p:txBody>
          <a:bodyPr/>
          <a:lstStyle>
            <a:lvl1pPr>
              <a:defRPr/>
            </a:lvl1pPr>
          </a:lstStyle>
          <a:p>
            <a:fld id="{6029B7A4-54DD-46C2-96D8-1ECCF5E1C547}" type="slidenum">
              <a:rPr lang="tr-TR"/>
              <a:pPr/>
              <a:t>‹#›</a:t>
            </a:fld>
            <a:endParaRPr lang="tr-T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7" name="Rectangle 6"/>
          <p:cNvSpPr>
            <a:spLocks noGrp="1" noChangeArrowheads="1"/>
          </p:cNvSpPr>
          <p:nvPr>
            <p:ph type="sldNum" sz="quarter" idx="12"/>
          </p:nvPr>
        </p:nvSpPr>
        <p:spPr>
          <a:ln/>
        </p:spPr>
        <p:txBody>
          <a:bodyPr/>
          <a:lstStyle>
            <a:lvl1pPr>
              <a:defRPr/>
            </a:lvl1pPr>
          </a:lstStyle>
          <a:p>
            <a:fld id="{E4F22985-8819-4672-9660-5F2FDB63DCA7}"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6"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7" name="Rectangle 6"/>
          <p:cNvSpPr>
            <a:spLocks noGrp="1" noChangeArrowheads="1"/>
          </p:cNvSpPr>
          <p:nvPr>
            <p:ph type="sldNum" sz="quarter" idx="12"/>
          </p:nvPr>
        </p:nvSpPr>
        <p:spPr>
          <a:ln/>
        </p:spPr>
        <p:txBody>
          <a:bodyPr/>
          <a:lstStyle>
            <a:lvl1pPr>
              <a:defRPr/>
            </a:lvl1pPr>
          </a:lstStyle>
          <a:p>
            <a:fld id="{3158D594-85B9-477D-810C-DA22C0DF0A68}"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67E29233-3069-4087-A860-6F1C26083196}"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tr-TR">
                <a:solidFill>
                  <a:srgbClr val="000000"/>
                </a:solidFill>
              </a:rPr>
              <a:t>Fall 2012</a:t>
            </a:r>
          </a:p>
        </p:txBody>
      </p:sp>
      <p:sp>
        <p:nvSpPr>
          <p:cNvPr id="5" name="Rectangle 5"/>
          <p:cNvSpPr>
            <a:spLocks noGrp="1" noChangeArrowheads="1"/>
          </p:cNvSpPr>
          <p:nvPr>
            <p:ph type="ftr" sz="quarter" idx="11"/>
          </p:nvPr>
        </p:nvSpPr>
        <p:spPr>
          <a:ln/>
        </p:spPr>
        <p:txBody>
          <a:bodyPr/>
          <a:lstStyle>
            <a:lvl1pPr>
              <a:defRPr/>
            </a:lvl1pPr>
          </a:lstStyle>
          <a:p>
            <a:pPr>
              <a:defRPr/>
            </a:pPr>
            <a:r>
              <a:rPr lang="tr-TR">
                <a:solidFill>
                  <a:srgbClr val="000000"/>
                </a:solidFill>
              </a:rPr>
              <a:t>Information Management</a:t>
            </a:r>
          </a:p>
        </p:txBody>
      </p:sp>
      <p:sp>
        <p:nvSpPr>
          <p:cNvPr id="6" name="Rectangle 6"/>
          <p:cNvSpPr>
            <a:spLocks noGrp="1" noChangeArrowheads="1"/>
          </p:cNvSpPr>
          <p:nvPr>
            <p:ph type="sldNum" sz="quarter" idx="12"/>
          </p:nvPr>
        </p:nvSpPr>
        <p:spPr>
          <a:ln/>
        </p:spPr>
        <p:txBody>
          <a:bodyPr/>
          <a:lstStyle>
            <a:lvl1pPr>
              <a:defRPr/>
            </a:lvl1pPr>
          </a:lstStyle>
          <a:p>
            <a:fld id="{8E745C0F-626D-4E73-8932-7BB853FA7A38}" type="slidenum">
              <a:rPr lang="tr-TR">
                <a:solidFill>
                  <a:srgbClr val="000000"/>
                </a:solidFill>
              </a:rPr>
              <a:pPr/>
              <a:t>‹#›</a:t>
            </a:fld>
            <a:endParaRPr lang="tr-TR">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p:cNvSpPr>
            <a:spLocks noGrp="1"/>
          </p:cNvSpPr>
          <p:nvPr>
            <p:ph type="dt" sz="half" idx="10"/>
          </p:nvPr>
        </p:nvSpPr>
        <p:spPr/>
        <p:txBody>
          <a:bodyPr/>
          <a:lstStyle>
            <a:lvl1pPr>
              <a:defRPr/>
            </a:lvl1pPr>
          </a:lstStyle>
          <a:p>
            <a:r>
              <a:rPr lang="tr-TR"/>
              <a:t>Fall 2012</a:t>
            </a:r>
          </a:p>
        </p:txBody>
      </p:sp>
      <p:sp>
        <p:nvSpPr>
          <p:cNvPr id="6" name="Footer Placeholder 5"/>
          <p:cNvSpPr>
            <a:spLocks noGrp="1"/>
          </p:cNvSpPr>
          <p:nvPr>
            <p:ph type="ftr" sz="quarter" idx="11"/>
          </p:nvPr>
        </p:nvSpPr>
        <p:spPr/>
        <p:txBody>
          <a:bodyPr/>
          <a:lstStyle>
            <a:lvl1pPr>
              <a:defRPr/>
            </a:lvl1pPr>
          </a:lstStyle>
          <a:p>
            <a:r>
              <a:rPr lang="tr-TR"/>
              <a:t>Information Management</a:t>
            </a:r>
          </a:p>
        </p:txBody>
      </p:sp>
      <p:sp>
        <p:nvSpPr>
          <p:cNvPr id="7" name="Slide Number Placeholder 6"/>
          <p:cNvSpPr>
            <a:spLocks noGrp="1"/>
          </p:cNvSpPr>
          <p:nvPr>
            <p:ph type="sldNum" sz="quarter" idx="12"/>
          </p:nvPr>
        </p:nvSpPr>
        <p:spPr/>
        <p:txBody>
          <a:bodyPr/>
          <a:lstStyle>
            <a:lvl1pPr>
              <a:defRPr/>
            </a:lvl1pPr>
          </a:lstStyle>
          <a:p>
            <a:fld id="{30700780-9088-440E-8C88-FAFF9FD24690}" type="slidenum">
              <a:rPr lang="tr-T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p:cNvSpPr>
            <a:spLocks noGrp="1"/>
          </p:cNvSpPr>
          <p:nvPr>
            <p:ph type="dt" sz="half" idx="10"/>
          </p:nvPr>
        </p:nvSpPr>
        <p:spPr/>
        <p:txBody>
          <a:bodyPr/>
          <a:lstStyle>
            <a:lvl1pPr>
              <a:defRPr/>
            </a:lvl1pPr>
          </a:lstStyle>
          <a:p>
            <a:r>
              <a:rPr lang="tr-TR"/>
              <a:t>Fall 2012</a:t>
            </a:r>
          </a:p>
        </p:txBody>
      </p:sp>
      <p:sp>
        <p:nvSpPr>
          <p:cNvPr id="8" name="Footer Placeholder 7"/>
          <p:cNvSpPr>
            <a:spLocks noGrp="1"/>
          </p:cNvSpPr>
          <p:nvPr>
            <p:ph type="ftr" sz="quarter" idx="11"/>
          </p:nvPr>
        </p:nvSpPr>
        <p:spPr/>
        <p:txBody>
          <a:bodyPr/>
          <a:lstStyle>
            <a:lvl1pPr>
              <a:defRPr/>
            </a:lvl1pPr>
          </a:lstStyle>
          <a:p>
            <a:r>
              <a:rPr lang="tr-TR"/>
              <a:t>Information Management</a:t>
            </a:r>
          </a:p>
        </p:txBody>
      </p:sp>
      <p:sp>
        <p:nvSpPr>
          <p:cNvPr id="9" name="Slide Number Placeholder 8"/>
          <p:cNvSpPr>
            <a:spLocks noGrp="1"/>
          </p:cNvSpPr>
          <p:nvPr>
            <p:ph type="sldNum" sz="quarter" idx="12"/>
          </p:nvPr>
        </p:nvSpPr>
        <p:spPr/>
        <p:txBody>
          <a:bodyPr/>
          <a:lstStyle>
            <a:lvl1pPr>
              <a:defRPr/>
            </a:lvl1pPr>
          </a:lstStyle>
          <a:p>
            <a:fld id="{19E4D09B-8D5B-4F81-ADE2-E07213B4565C}" type="slidenum">
              <a:rPr lang="tr-T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2"/>
          <p:cNvSpPr>
            <a:spLocks noGrp="1"/>
          </p:cNvSpPr>
          <p:nvPr>
            <p:ph type="dt" sz="half" idx="10"/>
          </p:nvPr>
        </p:nvSpPr>
        <p:spPr/>
        <p:txBody>
          <a:bodyPr/>
          <a:lstStyle>
            <a:lvl1pPr>
              <a:defRPr/>
            </a:lvl1pPr>
          </a:lstStyle>
          <a:p>
            <a:r>
              <a:rPr lang="tr-TR"/>
              <a:t>Fall 2012</a:t>
            </a:r>
          </a:p>
        </p:txBody>
      </p:sp>
      <p:sp>
        <p:nvSpPr>
          <p:cNvPr id="4" name="Footer Placeholder 3"/>
          <p:cNvSpPr>
            <a:spLocks noGrp="1"/>
          </p:cNvSpPr>
          <p:nvPr>
            <p:ph type="ftr" sz="quarter" idx="11"/>
          </p:nvPr>
        </p:nvSpPr>
        <p:spPr/>
        <p:txBody>
          <a:bodyPr/>
          <a:lstStyle>
            <a:lvl1pPr>
              <a:defRPr/>
            </a:lvl1pPr>
          </a:lstStyle>
          <a:p>
            <a:r>
              <a:rPr lang="tr-TR"/>
              <a:t>Information Management</a:t>
            </a:r>
          </a:p>
        </p:txBody>
      </p:sp>
      <p:sp>
        <p:nvSpPr>
          <p:cNvPr id="5" name="Slide Number Placeholder 4"/>
          <p:cNvSpPr>
            <a:spLocks noGrp="1"/>
          </p:cNvSpPr>
          <p:nvPr>
            <p:ph type="sldNum" sz="quarter" idx="12"/>
          </p:nvPr>
        </p:nvSpPr>
        <p:spPr/>
        <p:txBody>
          <a:bodyPr/>
          <a:lstStyle>
            <a:lvl1pPr>
              <a:defRPr/>
            </a:lvl1pPr>
          </a:lstStyle>
          <a:p>
            <a:fld id="{9B66B7E0-6F61-4769-A0F0-3FD18C22E068}" type="slidenum">
              <a:rPr lang="tr-T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tr-TR"/>
              <a:t>Fall 2012</a:t>
            </a:r>
          </a:p>
        </p:txBody>
      </p:sp>
      <p:sp>
        <p:nvSpPr>
          <p:cNvPr id="3" name="Footer Placeholder 2"/>
          <p:cNvSpPr>
            <a:spLocks noGrp="1"/>
          </p:cNvSpPr>
          <p:nvPr>
            <p:ph type="ftr" sz="quarter" idx="11"/>
          </p:nvPr>
        </p:nvSpPr>
        <p:spPr/>
        <p:txBody>
          <a:bodyPr/>
          <a:lstStyle>
            <a:lvl1pPr>
              <a:defRPr/>
            </a:lvl1pPr>
          </a:lstStyle>
          <a:p>
            <a:r>
              <a:rPr lang="tr-TR"/>
              <a:t>Information Management</a:t>
            </a:r>
          </a:p>
        </p:txBody>
      </p:sp>
      <p:sp>
        <p:nvSpPr>
          <p:cNvPr id="4" name="Slide Number Placeholder 3"/>
          <p:cNvSpPr>
            <a:spLocks noGrp="1"/>
          </p:cNvSpPr>
          <p:nvPr>
            <p:ph type="sldNum" sz="quarter" idx="12"/>
          </p:nvPr>
        </p:nvSpPr>
        <p:spPr/>
        <p:txBody>
          <a:bodyPr/>
          <a:lstStyle>
            <a:lvl1pPr>
              <a:defRPr/>
            </a:lvl1pPr>
          </a:lstStyle>
          <a:p>
            <a:fld id="{FC20F3FB-D1AA-4904-B1FA-398161C19E69}" type="slidenum">
              <a:rPr lang="tr-T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tr-TR"/>
              <a:t>Fall 2012</a:t>
            </a:r>
          </a:p>
        </p:txBody>
      </p:sp>
      <p:sp>
        <p:nvSpPr>
          <p:cNvPr id="6" name="Footer Placeholder 5"/>
          <p:cNvSpPr>
            <a:spLocks noGrp="1"/>
          </p:cNvSpPr>
          <p:nvPr>
            <p:ph type="ftr" sz="quarter" idx="11"/>
          </p:nvPr>
        </p:nvSpPr>
        <p:spPr/>
        <p:txBody>
          <a:bodyPr/>
          <a:lstStyle>
            <a:lvl1pPr>
              <a:defRPr/>
            </a:lvl1pPr>
          </a:lstStyle>
          <a:p>
            <a:r>
              <a:rPr lang="tr-TR"/>
              <a:t>Information Management</a:t>
            </a:r>
          </a:p>
        </p:txBody>
      </p:sp>
      <p:sp>
        <p:nvSpPr>
          <p:cNvPr id="7" name="Slide Number Placeholder 6"/>
          <p:cNvSpPr>
            <a:spLocks noGrp="1"/>
          </p:cNvSpPr>
          <p:nvPr>
            <p:ph type="sldNum" sz="quarter" idx="12"/>
          </p:nvPr>
        </p:nvSpPr>
        <p:spPr/>
        <p:txBody>
          <a:bodyPr/>
          <a:lstStyle>
            <a:lvl1pPr>
              <a:defRPr/>
            </a:lvl1pPr>
          </a:lstStyle>
          <a:p>
            <a:fld id="{C2FCB04E-14A1-4B2C-B8B5-22CFD8977424}" type="slidenum">
              <a:rPr lang="tr-T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tr-TR"/>
              <a:t>Fall 2012</a:t>
            </a:r>
          </a:p>
        </p:txBody>
      </p:sp>
      <p:sp>
        <p:nvSpPr>
          <p:cNvPr id="6" name="Footer Placeholder 5"/>
          <p:cNvSpPr>
            <a:spLocks noGrp="1"/>
          </p:cNvSpPr>
          <p:nvPr>
            <p:ph type="ftr" sz="quarter" idx="11"/>
          </p:nvPr>
        </p:nvSpPr>
        <p:spPr/>
        <p:txBody>
          <a:bodyPr/>
          <a:lstStyle>
            <a:lvl1pPr>
              <a:defRPr/>
            </a:lvl1pPr>
          </a:lstStyle>
          <a:p>
            <a:r>
              <a:rPr lang="tr-TR"/>
              <a:t>Information Management</a:t>
            </a:r>
          </a:p>
        </p:txBody>
      </p:sp>
      <p:sp>
        <p:nvSpPr>
          <p:cNvPr id="7" name="Slide Number Placeholder 6"/>
          <p:cNvSpPr>
            <a:spLocks noGrp="1"/>
          </p:cNvSpPr>
          <p:nvPr>
            <p:ph type="sldNum" sz="quarter" idx="12"/>
          </p:nvPr>
        </p:nvSpPr>
        <p:spPr/>
        <p:txBody>
          <a:bodyPr/>
          <a:lstStyle>
            <a:lvl1pPr>
              <a:defRPr/>
            </a:lvl1pPr>
          </a:lstStyle>
          <a:p>
            <a:fld id="{D88C7FB0-27C2-4612-8752-76773D2A6E7E}" type="slidenum">
              <a:rPr lang="tr-T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a:t>Asıl başlık biçemi için tıklatın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biçemlerini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ffectLst/>
              </a:defRPr>
            </a:lvl1pPr>
          </a:lstStyle>
          <a:p>
            <a:r>
              <a:rPr lang="tr-TR"/>
              <a:t>Fall 2012</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ffectLst/>
              </a:defRPr>
            </a:lvl1pPr>
          </a:lstStyle>
          <a:p>
            <a:r>
              <a:rPr lang="tr-TR"/>
              <a:t>Information Management</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ffectLst/>
              </a:defRPr>
            </a:lvl1pPr>
          </a:lstStyle>
          <a:p>
            <a:fld id="{12C75A5F-B32B-4D8F-A916-D31B171B3A05}" type="slidenum">
              <a:rPr lang="tr-TR"/>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biçemi için tıklatın</a:t>
            </a:r>
          </a:p>
        </p:txBody>
      </p:sp>
      <p:sp>
        <p:nvSpPr>
          <p:cNvPr id="1126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biçemlerini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ffectLst/>
              </a:defRPr>
            </a:lvl1pPr>
          </a:lstStyle>
          <a:p>
            <a:pPr>
              <a:defRPr/>
            </a:pPr>
            <a:r>
              <a:rPr lang="tr-TR">
                <a:solidFill>
                  <a:srgbClr val="000000"/>
                </a:solidFill>
              </a:rPr>
              <a:t>Fall 2012</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ffectLst/>
              </a:defRPr>
            </a:lvl1pPr>
          </a:lstStyle>
          <a:p>
            <a:pPr>
              <a:defRPr/>
            </a:pPr>
            <a:r>
              <a:rPr lang="tr-TR">
                <a:solidFill>
                  <a:srgbClr val="000000"/>
                </a:solidFill>
              </a:rPr>
              <a:t>Information Management</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ffectLst/>
              </a:defRPr>
            </a:lvl1pPr>
          </a:lstStyle>
          <a:p>
            <a:fld id="{C2E19C21-E2C3-4644-88E1-F86A23CB8E76}" type="slidenum">
              <a:rPr lang="tr-TR" smtClean="0">
                <a:solidFill>
                  <a:srgbClr val="000000"/>
                </a:solidFill>
              </a:rPr>
              <a:pPr/>
              <a:t>‹#›</a:t>
            </a:fld>
            <a:endParaRPr lang="tr-TR">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biçemi için tıklatın</a:t>
            </a:r>
          </a:p>
        </p:txBody>
      </p:sp>
      <p:sp>
        <p:nvSpPr>
          <p:cNvPr id="1126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biçemlerini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ffectLst/>
              </a:defRPr>
            </a:lvl1pPr>
          </a:lstStyle>
          <a:p>
            <a:pPr>
              <a:defRPr/>
            </a:pPr>
            <a:r>
              <a:rPr lang="tr-TR">
                <a:solidFill>
                  <a:srgbClr val="000000"/>
                </a:solidFill>
              </a:rPr>
              <a:t>Fall 2012</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ffectLst/>
              </a:defRPr>
            </a:lvl1pPr>
          </a:lstStyle>
          <a:p>
            <a:pPr>
              <a:defRPr/>
            </a:pPr>
            <a:r>
              <a:rPr lang="tr-TR">
                <a:solidFill>
                  <a:srgbClr val="000000"/>
                </a:solidFill>
              </a:rPr>
              <a:t>Information Management</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ffectLst/>
              </a:defRPr>
            </a:lvl1pPr>
          </a:lstStyle>
          <a:p>
            <a:fld id="{C2E19C21-E2C3-4644-88E1-F86A23CB8E76}" type="slidenum">
              <a:rPr lang="tr-TR" smtClean="0">
                <a:solidFill>
                  <a:srgbClr val="000000"/>
                </a:solidFill>
              </a:rPr>
              <a:pPr/>
              <a:t>‹#›</a:t>
            </a:fld>
            <a:endParaRPr lang="tr-TR">
              <a:solidFill>
                <a:srgbClr val="000000"/>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2.xml"/><Relationship Id="rId1" Type="http://schemas.openxmlformats.org/officeDocument/2006/relationships/themeOverride" Target="../theme/themeOverride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8.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4.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12.xml"/><Relationship Id="rId1" Type="http://schemas.openxmlformats.org/officeDocument/2006/relationships/themeOverride" Target="../theme/themeOverride8.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12.xml"/><Relationship Id="rId1" Type="http://schemas.openxmlformats.org/officeDocument/2006/relationships/themeOverride" Target="../theme/themeOverride9.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12.xml"/><Relationship Id="rId1" Type="http://schemas.openxmlformats.org/officeDocument/2006/relationships/themeOverride" Target="../theme/themeOverride10.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1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1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1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tr-TR" sz="4800" b="1" dirty="0"/>
              <a:t>SQL</a:t>
            </a:r>
            <a:r>
              <a:rPr lang="en-AU" sz="4800" b="1" dirty="0"/>
              <a:t> </a:t>
            </a:r>
            <a:br>
              <a:rPr lang="en-AU" dirty="0"/>
            </a:br>
            <a:endParaRPr lang="en-AU"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23554" name="Rectangle 2"/>
          <p:cNvSpPr>
            <a:spLocks noChangeArrowheads="1"/>
          </p:cNvSpPr>
          <p:nvPr/>
        </p:nvSpPr>
        <p:spPr bwMode="blackWhite">
          <a:xfrm>
            <a:off x="857250" y="1606550"/>
            <a:ext cx="7435850" cy="8572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23555" name="Rectangle 3"/>
          <p:cNvSpPr>
            <a:spLocks noChangeArrowheads="1"/>
          </p:cNvSpPr>
          <p:nvPr/>
        </p:nvSpPr>
        <p:spPr bwMode="blackWhite">
          <a:xfrm>
            <a:off x="844550" y="2701925"/>
            <a:ext cx="7448550" cy="258921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tr-TR" sz="1800" b="1">
                <a:solidFill>
                  <a:srgbClr val="000000"/>
                </a:solidFill>
                <a:effectLst/>
                <a:latin typeface="Courier New" pitchFamily="49" charset="0"/>
              </a:rPr>
              <a:t> </a:t>
            </a: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2355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Parentheses</a:t>
            </a:r>
            <a:endParaRPr lang="tr-TR"/>
          </a:p>
        </p:txBody>
      </p:sp>
      <p:grpSp>
        <p:nvGrpSpPr>
          <p:cNvPr id="23557" name="Group 5"/>
          <p:cNvGrpSpPr>
            <a:grpSpLocks/>
          </p:cNvGrpSpPr>
          <p:nvPr/>
        </p:nvGrpSpPr>
        <p:grpSpPr bwMode="auto">
          <a:xfrm>
            <a:off x="3786188" y="1714500"/>
            <a:ext cx="2171700" cy="2970213"/>
            <a:chOff x="2385" y="1080"/>
            <a:chExt cx="1368" cy="1871"/>
          </a:xfrm>
        </p:grpSpPr>
        <p:sp>
          <p:nvSpPr>
            <p:cNvPr id="23558" name="Rectangle 6"/>
            <p:cNvSpPr>
              <a:spLocks noChangeArrowheads="1"/>
            </p:cNvSpPr>
            <p:nvPr/>
          </p:nvSpPr>
          <p:spPr bwMode="ltGray">
            <a:xfrm>
              <a:off x="2639" y="1080"/>
              <a:ext cx="1114" cy="24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3559" name="Rectangle 7"/>
            <p:cNvSpPr>
              <a:spLocks noChangeArrowheads="1"/>
            </p:cNvSpPr>
            <p:nvPr/>
          </p:nvSpPr>
          <p:spPr bwMode="ltGray">
            <a:xfrm>
              <a:off x="2385" y="1740"/>
              <a:ext cx="1077" cy="1211"/>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23560" name="Rectangle 8"/>
          <p:cNvSpPr>
            <a:spLocks noChangeArrowheads="1"/>
          </p:cNvSpPr>
          <p:nvPr/>
        </p:nvSpPr>
        <p:spPr bwMode="blackWhite">
          <a:xfrm>
            <a:off x="863600" y="1593850"/>
            <a:ext cx="7461250" cy="882650"/>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sal, 12*(sal+100)</a:t>
            </a:r>
          </a:p>
          <a:p>
            <a:pPr>
              <a:tabLst>
                <a:tab pos="1200150" algn="l"/>
              </a:tabLst>
            </a:pPr>
            <a:r>
              <a:rPr lang="tr-TR" sz="1800" b="1">
                <a:solidFill>
                  <a:srgbClr val="000000"/>
                </a:solidFill>
                <a:effectLst/>
                <a:latin typeface="Courier New" pitchFamily="49" charset="0"/>
              </a:rPr>
              <a:t>  2  FROM   emp;</a:t>
            </a:r>
          </a:p>
        </p:txBody>
      </p:sp>
      <p:sp>
        <p:nvSpPr>
          <p:cNvPr id="23561" name="Rectangle 9"/>
          <p:cNvSpPr>
            <a:spLocks noChangeArrowheads="1"/>
          </p:cNvSpPr>
          <p:nvPr/>
        </p:nvSpPr>
        <p:spPr bwMode="blackWhite">
          <a:xfrm>
            <a:off x="876300" y="2714625"/>
            <a:ext cx="7423150" cy="2563813"/>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SAL 12*(SAL+100)</a:t>
            </a:r>
          </a:p>
          <a:p>
            <a:r>
              <a:rPr lang="tr-TR" sz="1800" b="1">
                <a:solidFill>
                  <a:srgbClr val="000000"/>
                </a:solidFill>
                <a:effectLst/>
                <a:latin typeface="Courier New" pitchFamily="49" charset="0"/>
              </a:rPr>
              <a:t>---------- --------- -----------</a:t>
            </a:r>
          </a:p>
          <a:p>
            <a:r>
              <a:rPr lang="tr-TR" sz="1800" b="1">
                <a:solidFill>
                  <a:srgbClr val="000000"/>
                </a:solidFill>
                <a:effectLst/>
                <a:latin typeface="Courier New" pitchFamily="49" charset="0"/>
              </a:rPr>
              <a:t>KING            5000       61200</a:t>
            </a:r>
          </a:p>
          <a:p>
            <a:r>
              <a:rPr lang="tr-TR" sz="1800" b="1">
                <a:solidFill>
                  <a:srgbClr val="000000"/>
                </a:solidFill>
                <a:effectLst/>
                <a:latin typeface="Courier New" pitchFamily="49" charset="0"/>
              </a:rPr>
              <a:t>BLAKE           2850       35400</a:t>
            </a:r>
          </a:p>
          <a:p>
            <a:r>
              <a:rPr lang="tr-TR" sz="1800" b="1">
                <a:solidFill>
                  <a:srgbClr val="000000"/>
                </a:solidFill>
                <a:effectLst/>
                <a:latin typeface="Courier New" pitchFamily="49" charset="0"/>
              </a:rPr>
              <a:t>CLARK           2450       30600</a:t>
            </a:r>
          </a:p>
          <a:p>
            <a:r>
              <a:rPr lang="tr-TR" sz="1800" b="1">
                <a:solidFill>
                  <a:srgbClr val="000000"/>
                </a:solidFill>
                <a:effectLst/>
                <a:latin typeface="Courier New" pitchFamily="49" charset="0"/>
              </a:rPr>
              <a:t>JONES           2975       36900</a:t>
            </a:r>
          </a:p>
          <a:p>
            <a:r>
              <a:rPr lang="tr-TR" sz="1800" b="1">
                <a:solidFill>
                  <a:srgbClr val="000000"/>
                </a:solidFill>
                <a:effectLst/>
                <a:latin typeface="Courier New" pitchFamily="49" charset="0"/>
              </a:rPr>
              <a:t>MARTIN          1250       16200</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14 rows selected.</a:t>
            </a:r>
          </a:p>
        </p:txBody>
      </p:sp>
      <p:grpSp>
        <p:nvGrpSpPr>
          <p:cNvPr id="23562" name="Group 10"/>
          <p:cNvGrpSpPr>
            <a:grpSpLocks/>
          </p:cNvGrpSpPr>
          <p:nvPr/>
        </p:nvGrpSpPr>
        <p:grpSpPr bwMode="auto">
          <a:xfrm>
            <a:off x="8386763" y="6324600"/>
            <a:ext cx="414337" cy="292100"/>
            <a:chOff x="5283" y="3984"/>
            <a:chExt cx="261" cy="184"/>
          </a:xfrm>
        </p:grpSpPr>
        <p:sp>
          <p:nvSpPr>
            <p:cNvPr id="23563"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23564"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23565"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23566"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23567"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23568"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wipe(up)">
                                      <p:cBhvr>
                                        <p:cTn id="7" dur="500"/>
                                        <p:tgtEl>
                                          <p:spTgt spid="2355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35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ooter Placeholder 4"/>
          <p:cNvSpPr>
            <a:spLocks noGrp="1"/>
          </p:cNvSpPr>
          <p:nvPr>
            <p:ph type="ftr" sz="quarter" idx="11"/>
          </p:nvPr>
        </p:nvSpPr>
        <p:spPr/>
        <p:txBody>
          <a:bodyPr/>
          <a:lstStyle/>
          <a:p>
            <a:r>
              <a:rPr lang="tr-TR"/>
              <a:t>Information Management</a:t>
            </a:r>
          </a:p>
        </p:txBody>
      </p:sp>
      <p:sp>
        <p:nvSpPr>
          <p:cNvPr id="183298" name="Rectangle 2"/>
          <p:cNvSpPr>
            <a:spLocks noGrp="1" noChangeArrowheads="1"/>
          </p:cNvSpPr>
          <p:nvPr>
            <p:ph type="title"/>
          </p:nvPr>
        </p:nvSpPr>
        <p:spPr>
          <a:xfrm>
            <a:off x="922338" y="358775"/>
            <a:ext cx="7299325" cy="881063"/>
          </a:xfrm>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Types of Subqueries</a:t>
            </a:r>
            <a:endParaRPr lang="tr-TR"/>
          </a:p>
        </p:txBody>
      </p:sp>
      <p:sp>
        <p:nvSpPr>
          <p:cNvPr id="183299" name="Rectangle 3"/>
          <p:cNvSpPr>
            <a:spLocks noGrp="1" noChangeArrowheads="1"/>
          </p:cNvSpPr>
          <p:nvPr>
            <p:ph type="body" idx="1"/>
          </p:nvPr>
        </p:nvSpPr>
        <p:spPr>
          <a:xfrm>
            <a:off x="860425" y="998538"/>
            <a:ext cx="7385050" cy="457200"/>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sz="2400" b="1">
                <a:solidFill>
                  <a:srgbClr val="FF0066"/>
                </a:solidFill>
                <a:latin typeface="Arial" charset="0"/>
              </a:rPr>
              <a:t>Single-row subquery</a:t>
            </a:r>
          </a:p>
        </p:txBody>
      </p:sp>
      <p:grpSp>
        <p:nvGrpSpPr>
          <p:cNvPr id="183300" name="Group 4"/>
          <p:cNvGrpSpPr>
            <a:grpSpLocks/>
          </p:cNvGrpSpPr>
          <p:nvPr/>
        </p:nvGrpSpPr>
        <p:grpSpPr bwMode="auto">
          <a:xfrm>
            <a:off x="1881188" y="1489075"/>
            <a:ext cx="3967162" cy="1038225"/>
            <a:chOff x="1185" y="938"/>
            <a:chExt cx="2499" cy="654"/>
          </a:xfrm>
        </p:grpSpPr>
        <p:sp>
          <p:nvSpPr>
            <p:cNvPr id="183301" name="Rectangle 5"/>
            <p:cNvSpPr>
              <a:spLocks noChangeArrowheads="1"/>
            </p:cNvSpPr>
            <p:nvPr/>
          </p:nvSpPr>
          <p:spPr bwMode="blackWhite">
            <a:xfrm>
              <a:off x="1200" y="939"/>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183302" name="Rectangle 6"/>
            <p:cNvSpPr>
              <a:spLocks noChangeArrowheads="1"/>
            </p:cNvSpPr>
            <p:nvPr/>
          </p:nvSpPr>
          <p:spPr bwMode="auto">
            <a:xfrm>
              <a:off x="1185" y="938"/>
              <a:ext cx="876" cy="231"/>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Main query</a:t>
              </a:r>
            </a:p>
          </p:txBody>
        </p:sp>
        <p:sp>
          <p:nvSpPr>
            <p:cNvPr id="183303" name="Rectangle 7"/>
            <p:cNvSpPr>
              <a:spLocks noChangeArrowheads="1"/>
            </p:cNvSpPr>
            <p:nvPr/>
          </p:nvSpPr>
          <p:spPr bwMode="ltGray">
            <a:xfrm>
              <a:off x="1458" y="1236"/>
              <a:ext cx="967" cy="347"/>
            </a:xfrm>
            <a:prstGeom prst="rect">
              <a:avLst/>
            </a:prstGeom>
            <a:solidFill>
              <a:srgbClr val="FF9966"/>
            </a:solidFill>
            <a:ln w="9525">
              <a:noFill/>
              <a:miter lim="800000"/>
              <a:headEnd/>
              <a:tailEnd/>
            </a:ln>
            <a:effectLst/>
          </p:spPr>
          <p:txBody>
            <a:bodyPr wrap="none" anchor="ctr"/>
            <a:lstStyle/>
            <a:p>
              <a:endParaRPr lang="tr-TR"/>
            </a:p>
          </p:txBody>
        </p:sp>
        <p:sp>
          <p:nvSpPr>
            <p:cNvPr id="183304" name="Rectangle 8"/>
            <p:cNvSpPr>
              <a:spLocks noChangeArrowheads="1"/>
            </p:cNvSpPr>
            <p:nvPr/>
          </p:nvSpPr>
          <p:spPr bwMode="auto">
            <a:xfrm>
              <a:off x="1551" y="1305"/>
              <a:ext cx="780" cy="231"/>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Subquery</a:t>
              </a:r>
            </a:p>
          </p:txBody>
        </p:sp>
        <p:sp>
          <p:nvSpPr>
            <p:cNvPr id="183305" name="Rectangle 9"/>
            <p:cNvSpPr>
              <a:spLocks noChangeArrowheads="1"/>
            </p:cNvSpPr>
            <p:nvPr/>
          </p:nvSpPr>
          <p:spPr bwMode="auto">
            <a:xfrm>
              <a:off x="3388" y="1254"/>
              <a:ext cx="178" cy="327"/>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sz="2800" b="1">
                  <a:solidFill>
                    <a:srgbClr val="D3EAF8"/>
                  </a:solidFill>
                  <a:effectLst>
                    <a:outerShdw blurRad="38100" dist="38100" dir="2700000" algn="tl">
                      <a:srgbClr val="C0C0C0"/>
                    </a:outerShdw>
                  </a:effectLst>
                  <a:latin typeface="Arial" charset="0"/>
                </a:rPr>
                <a:t> </a:t>
              </a:r>
            </a:p>
          </p:txBody>
        </p:sp>
        <p:sp>
          <p:nvSpPr>
            <p:cNvPr id="183306" name="Line 10"/>
            <p:cNvSpPr>
              <a:spLocks noChangeShapeType="1"/>
            </p:cNvSpPr>
            <p:nvPr/>
          </p:nvSpPr>
          <p:spPr bwMode="auto">
            <a:xfrm>
              <a:off x="2336" y="1415"/>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tr-TR"/>
            </a:p>
          </p:txBody>
        </p:sp>
        <p:sp>
          <p:nvSpPr>
            <p:cNvPr id="183307" name="Rectangle 11"/>
            <p:cNvSpPr>
              <a:spLocks noChangeArrowheads="1"/>
            </p:cNvSpPr>
            <p:nvPr/>
          </p:nvSpPr>
          <p:spPr bwMode="auto">
            <a:xfrm>
              <a:off x="2664" y="1169"/>
              <a:ext cx="612" cy="231"/>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sz="1800" b="1">
                  <a:solidFill>
                    <a:srgbClr val="FF6600"/>
                  </a:solidFill>
                  <a:effectLst>
                    <a:outerShdw blurRad="38100" dist="38100" dir="2700000" algn="tl">
                      <a:srgbClr val="C0C0C0"/>
                    </a:outerShdw>
                  </a:effectLst>
                  <a:latin typeface="Arial" charset="0"/>
                </a:rPr>
                <a:t>returns</a:t>
              </a:r>
              <a:endParaRPr lang="tr-TR" sz="1800" b="1">
                <a:solidFill>
                  <a:srgbClr val="FFFFCC"/>
                </a:solidFill>
                <a:effectLst>
                  <a:outerShdw blurRad="38100" dist="38100" dir="2700000" algn="tl">
                    <a:srgbClr val="C0C0C0"/>
                  </a:outerShdw>
                </a:effectLst>
                <a:latin typeface="Arial" charset="0"/>
              </a:endParaRPr>
            </a:p>
          </p:txBody>
        </p:sp>
      </p:grpSp>
      <p:sp>
        <p:nvSpPr>
          <p:cNvPr id="183308" name="Rectangle 12"/>
          <p:cNvSpPr>
            <a:spLocks noChangeArrowheads="1"/>
          </p:cNvSpPr>
          <p:nvPr/>
        </p:nvSpPr>
        <p:spPr bwMode="auto">
          <a:xfrm>
            <a:off x="5972175" y="2014538"/>
            <a:ext cx="1235075" cy="457200"/>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b="1">
                <a:solidFill>
                  <a:srgbClr val="FF6600"/>
                </a:solidFill>
                <a:effectLst>
                  <a:outerShdw blurRad="38100" dist="38100" dir="2700000" algn="tl">
                    <a:srgbClr val="C0C0C0"/>
                  </a:outerShdw>
                </a:effectLst>
                <a:latin typeface="Arial" charset="0"/>
              </a:rPr>
              <a:t>CLERK</a:t>
            </a:r>
            <a:endParaRPr lang="tr-TR" b="1">
              <a:solidFill>
                <a:srgbClr val="FFFFCC"/>
              </a:solidFill>
              <a:effectLst>
                <a:outerShdw blurRad="38100" dist="38100" dir="2700000" algn="tl">
                  <a:srgbClr val="C0C0C0"/>
                </a:outerShdw>
              </a:effectLst>
              <a:latin typeface="Arial" charset="0"/>
            </a:endParaRPr>
          </a:p>
        </p:txBody>
      </p:sp>
      <p:grpSp>
        <p:nvGrpSpPr>
          <p:cNvPr id="183309" name="Group 13"/>
          <p:cNvGrpSpPr>
            <a:grpSpLocks/>
          </p:cNvGrpSpPr>
          <p:nvPr/>
        </p:nvGrpSpPr>
        <p:grpSpPr bwMode="auto">
          <a:xfrm>
            <a:off x="860425" y="2746375"/>
            <a:ext cx="7324725" cy="1676400"/>
            <a:chOff x="542" y="1730"/>
            <a:chExt cx="4614" cy="1056"/>
          </a:xfrm>
        </p:grpSpPr>
        <p:sp>
          <p:nvSpPr>
            <p:cNvPr id="183310" name="Rectangle 14"/>
            <p:cNvSpPr>
              <a:spLocks noChangeArrowheads="1"/>
            </p:cNvSpPr>
            <p:nvPr/>
          </p:nvSpPr>
          <p:spPr bwMode="auto">
            <a:xfrm>
              <a:off x="542" y="1730"/>
              <a:ext cx="4614" cy="284"/>
            </a:xfrm>
            <a:prstGeom prst="rect">
              <a:avLst/>
            </a:prstGeom>
            <a:noFill/>
            <a:ln w="9525">
              <a:noFill/>
              <a:miter lim="800000"/>
              <a:headEnd/>
              <a:tailEnd/>
            </a:ln>
            <a:effectLst>
              <a:outerShdw dist="53882" dir="2700000" algn="ctr" rotWithShape="0">
                <a:srgbClr val="000000"/>
              </a:outerShdw>
            </a:effectLst>
          </p:spPr>
          <p:txBody>
            <a:bodyPr lIns="92075" tIns="46038" rIns="92075" bIns="46038"/>
            <a:lstStyle/>
            <a:p>
              <a:pPr marL="341313" lvl="1" indent="-227013" defTabSz="346075">
                <a:lnSpc>
                  <a:spcPct val="95000"/>
                </a:lnSpc>
                <a:spcBef>
                  <a:spcPct val="35000"/>
                </a:spcBef>
                <a:buClr>
                  <a:srgbClr val="FFCC66"/>
                </a:buClr>
                <a:buFontTx/>
                <a:buChar char="•"/>
                <a:tabLst>
                  <a:tab pos="571500" algn="l"/>
                </a:tabLst>
              </a:pPr>
              <a:r>
                <a:rPr lang="tr-TR" b="1">
                  <a:solidFill>
                    <a:srgbClr val="FF0066"/>
                  </a:solidFill>
                  <a:effectLst/>
                  <a:latin typeface="Arial" charset="0"/>
                </a:rPr>
                <a:t>Multiple-row subquery</a:t>
              </a:r>
            </a:p>
          </p:txBody>
        </p:sp>
        <p:sp>
          <p:nvSpPr>
            <p:cNvPr id="183311" name="Rectangle 15"/>
            <p:cNvSpPr>
              <a:spLocks noChangeArrowheads="1"/>
            </p:cNvSpPr>
            <p:nvPr/>
          </p:nvSpPr>
          <p:spPr bwMode="auto">
            <a:xfrm>
              <a:off x="3762" y="2268"/>
              <a:ext cx="1109" cy="518"/>
            </a:xfrm>
            <a:prstGeom prst="rect">
              <a:avLst/>
            </a:prstGeom>
            <a:noFill/>
            <a:ln w="9525">
              <a:noFill/>
              <a:miter lim="800000"/>
              <a:headEnd/>
              <a:tailEnd/>
            </a:ln>
            <a:effectLst/>
          </p:spPr>
          <p:txBody>
            <a:bodyPr wrap="none" lIns="92075" tIns="46038" rIns="92075" bIns="46038">
              <a:spAutoFit/>
            </a:bodyPr>
            <a:lstStyle/>
            <a:p>
              <a:pPr defTabSz="822325"/>
              <a:r>
                <a:rPr lang="tr-TR" b="1">
                  <a:solidFill>
                    <a:srgbClr val="FF6600"/>
                  </a:solidFill>
                  <a:effectLst>
                    <a:outerShdw blurRad="38100" dist="38100" dir="2700000" algn="tl">
                      <a:srgbClr val="C0C0C0"/>
                    </a:outerShdw>
                  </a:effectLst>
                  <a:latin typeface="Arial" charset="0"/>
                </a:rPr>
                <a:t>CLERK</a:t>
              </a:r>
            </a:p>
            <a:p>
              <a:pPr defTabSz="822325"/>
              <a:r>
                <a:rPr lang="tr-TR" b="1">
                  <a:solidFill>
                    <a:srgbClr val="FF6600"/>
                  </a:solidFill>
                  <a:effectLst>
                    <a:outerShdw blurRad="38100" dist="38100" dir="2700000" algn="tl">
                      <a:srgbClr val="C0C0C0"/>
                    </a:outerShdw>
                  </a:effectLst>
                  <a:latin typeface="Arial" charset="0"/>
                </a:rPr>
                <a:t>MANAGER</a:t>
              </a:r>
              <a:endParaRPr lang="tr-TR" b="1">
                <a:solidFill>
                  <a:srgbClr val="FFFFCC"/>
                </a:solidFill>
                <a:effectLst>
                  <a:outerShdw blurRad="38100" dist="38100" dir="2700000" algn="tl">
                    <a:srgbClr val="C0C0C0"/>
                  </a:outerShdw>
                </a:effectLst>
                <a:latin typeface="Arial" charset="0"/>
              </a:endParaRPr>
            </a:p>
          </p:txBody>
        </p:sp>
        <p:grpSp>
          <p:nvGrpSpPr>
            <p:cNvPr id="183312" name="Group 16"/>
            <p:cNvGrpSpPr>
              <a:grpSpLocks/>
            </p:cNvGrpSpPr>
            <p:nvPr/>
          </p:nvGrpSpPr>
          <p:grpSpPr bwMode="auto">
            <a:xfrm>
              <a:off x="1185" y="2042"/>
              <a:ext cx="2499" cy="654"/>
              <a:chOff x="1185" y="2042"/>
              <a:chExt cx="2499" cy="654"/>
            </a:xfrm>
          </p:grpSpPr>
          <p:sp>
            <p:nvSpPr>
              <p:cNvPr id="183313" name="Rectangle 17"/>
              <p:cNvSpPr>
                <a:spLocks noChangeArrowheads="1"/>
              </p:cNvSpPr>
              <p:nvPr/>
            </p:nvSpPr>
            <p:spPr bwMode="blackWhite">
              <a:xfrm>
                <a:off x="1200" y="2043"/>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183314" name="Rectangle 18"/>
              <p:cNvSpPr>
                <a:spLocks noChangeArrowheads="1"/>
              </p:cNvSpPr>
              <p:nvPr/>
            </p:nvSpPr>
            <p:spPr bwMode="auto">
              <a:xfrm>
                <a:off x="1185" y="2042"/>
                <a:ext cx="876" cy="231"/>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Main query</a:t>
                </a:r>
              </a:p>
            </p:txBody>
          </p:sp>
          <p:sp>
            <p:nvSpPr>
              <p:cNvPr id="183315" name="Rectangle 19"/>
              <p:cNvSpPr>
                <a:spLocks noChangeArrowheads="1"/>
              </p:cNvSpPr>
              <p:nvPr/>
            </p:nvSpPr>
            <p:spPr bwMode="ltGray">
              <a:xfrm>
                <a:off x="1458" y="2340"/>
                <a:ext cx="967" cy="347"/>
              </a:xfrm>
              <a:prstGeom prst="rect">
                <a:avLst/>
              </a:prstGeom>
              <a:solidFill>
                <a:srgbClr val="FF9966"/>
              </a:solidFill>
              <a:ln w="9525">
                <a:noFill/>
                <a:miter lim="800000"/>
                <a:headEnd/>
                <a:tailEnd/>
              </a:ln>
              <a:effectLst/>
            </p:spPr>
            <p:txBody>
              <a:bodyPr wrap="none" anchor="ctr"/>
              <a:lstStyle/>
              <a:p>
                <a:endParaRPr lang="tr-TR"/>
              </a:p>
            </p:txBody>
          </p:sp>
          <p:sp>
            <p:nvSpPr>
              <p:cNvPr id="183316" name="Rectangle 20"/>
              <p:cNvSpPr>
                <a:spLocks noChangeArrowheads="1"/>
              </p:cNvSpPr>
              <p:nvPr/>
            </p:nvSpPr>
            <p:spPr bwMode="auto">
              <a:xfrm>
                <a:off x="1551" y="2409"/>
                <a:ext cx="780" cy="231"/>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Subquery</a:t>
                </a:r>
              </a:p>
            </p:txBody>
          </p:sp>
          <p:sp>
            <p:nvSpPr>
              <p:cNvPr id="183317" name="Rectangle 21"/>
              <p:cNvSpPr>
                <a:spLocks noChangeArrowheads="1"/>
              </p:cNvSpPr>
              <p:nvPr/>
            </p:nvSpPr>
            <p:spPr bwMode="auto">
              <a:xfrm>
                <a:off x="3388" y="2358"/>
                <a:ext cx="178" cy="327"/>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sz="2800" b="1">
                    <a:solidFill>
                      <a:srgbClr val="D3EAF8"/>
                    </a:solidFill>
                    <a:effectLst>
                      <a:outerShdw blurRad="38100" dist="38100" dir="2700000" algn="tl">
                        <a:srgbClr val="C0C0C0"/>
                      </a:outerShdw>
                    </a:effectLst>
                    <a:latin typeface="Arial" charset="0"/>
                  </a:rPr>
                  <a:t> </a:t>
                </a:r>
              </a:p>
            </p:txBody>
          </p:sp>
          <p:sp>
            <p:nvSpPr>
              <p:cNvPr id="183318" name="Line 22"/>
              <p:cNvSpPr>
                <a:spLocks noChangeShapeType="1"/>
              </p:cNvSpPr>
              <p:nvPr/>
            </p:nvSpPr>
            <p:spPr bwMode="auto">
              <a:xfrm>
                <a:off x="2336" y="2519"/>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tr-TR"/>
              </a:p>
            </p:txBody>
          </p:sp>
          <p:sp>
            <p:nvSpPr>
              <p:cNvPr id="183319" name="Rectangle 23"/>
              <p:cNvSpPr>
                <a:spLocks noChangeArrowheads="1"/>
              </p:cNvSpPr>
              <p:nvPr/>
            </p:nvSpPr>
            <p:spPr bwMode="auto">
              <a:xfrm>
                <a:off x="2664" y="2273"/>
                <a:ext cx="612" cy="231"/>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sz="1800" b="1">
                    <a:solidFill>
                      <a:srgbClr val="FF6600"/>
                    </a:solidFill>
                    <a:effectLst>
                      <a:outerShdw blurRad="38100" dist="38100" dir="2700000" algn="tl">
                        <a:srgbClr val="C0C0C0"/>
                      </a:outerShdw>
                    </a:effectLst>
                    <a:latin typeface="Arial" charset="0"/>
                  </a:rPr>
                  <a:t>returns</a:t>
                </a:r>
                <a:endParaRPr lang="tr-TR" sz="1800" b="1">
                  <a:solidFill>
                    <a:srgbClr val="FFFFCC"/>
                  </a:solidFill>
                  <a:effectLst>
                    <a:outerShdw blurRad="38100" dist="38100" dir="2700000" algn="tl">
                      <a:srgbClr val="C0C0C0"/>
                    </a:outerShdw>
                  </a:effectLst>
                  <a:latin typeface="Arial" charset="0"/>
                </a:endParaRPr>
              </a:p>
            </p:txBody>
          </p:sp>
        </p:grpSp>
      </p:grpSp>
      <p:grpSp>
        <p:nvGrpSpPr>
          <p:cNvPr id="183320" name="Group 24"/>
          <p:cNvGrpSpPr>
            <a:grpSpLocks/>
          </p:cNvGrpSpPr>
          <p:nvPr/>
        </p:nvGrpSpPr>
        <p:grpSpPr bwMode="auto">
          <a:xfrm>
            <a:off x="841375" y="4457700"/>
            <a:ext cx="7720013" cy="1889125"/>
            <a:chOff x="530" y="2808"/>
            <a:chExt cx="4863" cy="1190"/>
          </a:xfrm>
        </p:grpSpPr>
        <p:sp>
          <p:nvSpPr>
            <p:cNvPr id="183321" name="Rectangle 25"/>
            <p:cNvSpPr>
              <a:spLocks noChangeArrowheads="1"/>
            </p:cNvSpPr>
            <p:nvPr/>
          </p:nvSpPr>
          <p:spPr bwMode="auto">
            <a:xfrm>
              <a:off x="2267" y="2808"/>
              <a:ext cx="2521" cy="269"/>
            </a:xfrm>
            <a:prstGeom prst="rect">
              <a:avLst/>
            </a:prstGeom>
            <a:noFill/>
            <a:ln w="9525">
              <a:noFill/>
              <a:miter lim="800000"/>
              <a:headEnd/>
              <a:tailEnd/>
            </a:ln>
            <a:effectLst/>
          </p:spPr>
          <p:txBody>
            <a:bodyPr wrap="none" anchor="ctr"/>
            <a:lstStyle/>
            <a:p>
              <a:endParaRPr lang="tr-TR"/>
            </a:p>
          </p:txBody>
        </p:sp>
        <p:sp>
          <p:nvSpPr>
            <p:cNvPr id="183322" name="Rectangle 26"/>
            <p:cNvSpPr>
              <a:spLocks noChangeArrowheads="1"/>
            </p:cNvSpPr>
            <p:nvPr/>
          </p:nvSpPr>
          <p:spPr bwMode="auto">
            <a:xfrm>
              <a:off x="530" y="2844"/>
              <a:ext cx="4614" cy="284"/>
            </a:xfrm>
            <a:prstGeom prst="rect">
              <a:avLst/>
            </a:prstGeom>
            <a:noFill/>
            <a:ln w="9525">
              <a:noFill/>
              <a:miter lim="800000"/>
              <a:headEnd/>
              <a:tailEnd/>
            </a:ln>
            <a:effectLst>
              <a:outerShdw dist="53882" dir="2700000" algn="ctr" rotWithShape="0">
                <a:srgbClr val="000000"/>
              </a:outerShdw>
            </a:effectLst>
          </p:spPr>
          <p:txBody>
            <a:bodyPr lIns="92075" tIns="46038" rIns="92075" bIns="46038"/>
            <a:lstStyle/>
            <a:p>
              <a:pPr marL="341313" lvl="1" indent="-227013" defTabSz="346075">
                <a:lnSpc>
                  <a:spcPct val="95000"/>
                </a:lnSpc>
                <a:spcBef>
                  <a:spcPct val="35000"/>
                </a:spcBef>
                <a:buClr>
                  <a:srgbClr val="FFCC66"/>
                </a:buClr>
                <a:buFontTx/>
                <a:buChar char="•"/>
                <a:tabLst>
                  <a:tab pos="571500" algn="l"/>
                </a:tabLst>
              </a:pPr>
              <a:r>
                <a:rPr lang="tr-TR" b="1">
                  <a:solidFill>
                    <a:srgbClr val="FF0066"/>
                  </a:solidFill>
                  <a:effectLst/>
                  <a:latin typeface="Arial" charset="0"/>
                </a:rPr>
                <a:t>Multiple-column subquery</a:t>
              </a:r>
            </a:p>
          </p:txBody>
        </p:sp>
        <p:sp>
          <p:nvSpPr>
            <p:cNvPr id="183323" name="Rectangle 27"/>
            <p:cNvSpPr>
              <a:spLocks noChangeArrowheads="1"/>
            </p:cNvSpPr>
            <p:nvPr/>
          </p:nvSpPr>
          <p:spPr bwMode="auto">
            <a:xfrm>
              <a:off x="3750" y="3480"/>
              <a:ext cx="1643" cy="518"/>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b="1">
                  <a:solidFill>
                    <a:srgbClr val="FF6600"/>
                  </a:solidFill>
                  <a:effectLst>
                    <a:outerShdw blurRad="38100" dist="38100" dir="2700000" algn="tl">
                      <a:srgbClr val="C0C0C0"/>
                    </a:outerShdw>
                  </a:effectLst>
                  <a:latin typeface="Arial" charset="0"/>
                </a:rPr>
                <a:t>CLERK        7900</a:t>
              </a:r>
              <a:br>
                <a:rPr lang="tr-TR" b="1">
                  <a:solidFill>
                    <a:srgbClr val="FF6600"/>
                  </a:solidFill>
                  <a:effectLst>
                    <a:outerShdw blurRad="38100" dist="38100" dir="2700000" algn="tl">
                      <a:srgbClr val="C0C0C0"/>
                    </a:outerShdw>
                  </a:effectLst>
                  <a:latin typeface="Arial" charset="0"/>
                </a:rPr>
              </a:br>
              <a:r>
                <a:rPr lang="tr-TR" b="1">
                  <a:solidFill>
                    <a:srgbClr val="FF6600"/>
                  </a:solidFill>
                  <a:effectLst>
                    <a:outerShdw blurRad="38100" dist="38100" dir="2700000" algn="tl">
                      <a:srgbClr val="C0C0C0"/>
                    </a:outerShdw>
                  </a:effectLst>
                  <a:latin typeface="Arial" charset="0"/>
                </a:rPr>
                <a:t>MANAGER  7698</a:t>
              </a:r>
            </a:p>
          </p:txBody>
        </p:sp>
        <p:grpSp>
          <p:nvGrpSpPr>
            <p:cNvPr id="183324" name="Group 28"/>
            <p:cNvGrpSpPr>
              <a:grpSpLocks/>
            </p:cNvGrpSpPr>
            <p:nvPr/>
          </p:nvGrpSpPr>
          <p:grpSpPr bwMode="auto">
            <a:xfrm>
              <a:off x="1173" y="3146"/>
              <a:ext cx="2499" cy="654"/>
              <a:chOff x="1173" y="3146"/>
              <a:chExt cx="2499" cy="654"/>
            </a:xfrm>
          </p:grpSpPr>
          <p:sp>
            <p:nvSpPr>
              <p:cNvPr id="183325" name="Rectangle 29"/>
              <p:cNvSpPr>
                <a:spLocks noChangeArrowheads="1"/>
              </p:cNvSpPr>
              <p:nvPr/>
            </p:nvSpPr>
            <p:spPr bwMode="blackWhite">
              <a:xfrm>
                <a:off x="1188" y="3147"/>
                <a:ext cx="1231" cy="65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183326" name="Rectangle 30"/>
              <p:cNvSpPr>
                <a:spLocks noChangeArrowheads="1"/>
              </p:cNvSpPr>
              <p:nvPr/>
            </p:nvSpPr>
            <p:spPr bwMode="auto">
              <a:xfrm>
                <a:off x="1173" y="3146"/>
                <a:ext cx="876" cy="231"/>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Main query</a:t>
                </a:r>
              </a:p>
            </p:txBody>
          </p:sp>
          <p:sp>
            <p:nvSpPr>
              <p:cNvPr id="183327" name="Rectangle 31"/>
              <p:cNvSpPr>
                <a:spLocks noChangeArrowheads="1"/>
              </p:cNvSpPr>
              <p:nvPr/>
            </p:nvSpPr>
            <p:spPr bwMode="ltGray">
              <a:xfrm>
                <a:off x="1446" y="3444"/>
                <a:ext cx="967" cy="347"/>
              </a:xfrm>
              <a:prstGeom prst="rect">
                <a:avLst/>
              </a:prstGeom>
              <a:solidFill>
                <a:srgbClr val="FF9966"/>
              </a:solidFill>
              <a:ln w="9525">
                <a:noFill/>
                <a:miter lim="800000"/>
                <a:headEnd/>
                <a:tailEnd/>
              </a:ln>
              <a:effectLst/>
            </p:spPr>
            <p:txBody>
              <a:bodyPr wrap="none" anchor="ctr"/>
              <a:lstStyle/>
              <a:p>
                <a:endParaRPr lang="tr-TR"/>
              </a:p>
            </p:txBody>
          </p:sp>
          <p:sp>
            <p:nvSpPr>
              <p:cNvPr id="183328" name="Rectangle 32"/>
              <p:cNvSpPr>
                <a:spLocks noChangeArrowheads="1"/>
              </p:cNvSpPr>
              <p:nvPr/>
            </p:nvSpPr>
            <p:spPr bwMode="auto">
              <a:xfrm>
                <a:off x="1539" y="3513"/>
                <a:ext cx="780" cy="231"/>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Subquery</a:t>
                </a:r>
              </a:p>
            </p:txBody>
          </p:sp>
          <p:sp>
            <p:nvSpPr>
              <p:cNvPr id="183329" name="Rectangle 33"/>
              <p:cNvSpPr>
                <a:spLocks noChangeArrowheads="1"/>
              </p:cNvSpPr>
              <p:nvPr/>
            </p:nvSpPr>
            <p:spPr bwMode="auto">
              <a:xfrm>
                <a:off x="3376" y="3462"/>
                <a:ext cx="178" cy="327"/>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sz="2800" b="1">
                    <a:solidFill>
                      <a:srgbClr val="D3EAF8"/>
                    </a:solidFill>
                    <a:effectLst>
                      <a:outerShdw blurRad="38100" dist="38100" dir="2700000" algn="tl">
                        <a:srgbClr val="C0C0C0"/>
                      </a:outerShdw>
                    </a:effectLst>
                    <a:latin typeface="Arial" charset="0"/>
                  </a:rPr>
                  <a:t> </a:t>
                </a:r>
              </a:p>
            </p:txBody>
          </p:sp>
          <p:sp>
            <p:nvSpPr>
              <p:cNvPr id="183330" name="Line 34"/>
              <p:cNvSpPr>
                <a:spLocks noChangeShapeType="1"/>
              </p:cNvSpPr>
              <p:nvPr/>
            </p:nvSpPr>
            <p:spPr bwMode="auto">
              <a:xfrm>
                <a:off x="2324" y="3623"/>
                <a:ext cx="1348"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tr-TR"/>
              </a:p>
            </p:txBody>
          </p:sp>
          <p:sp>
            <p:nvSpPr>
              <p:cNvPr id="183331" name="Rectangle 35"/>
              <p:cNvSpPr>
                <a:spLocks noChangeArrowheads="1"/>
              </p:cNvSpPr>
              <p:nvPr/>
            </p:nvSpPr>
            <p:spPr bwMode="auto">
              <a:xfrm>
                <a:off x="2652" y="3377"/>
                <a:ext cx="612" cy="231"/>
              </a:xfrm>
              <a:prstGeom prst="rect">
                <a:avLst/>
              </a:prstGeom>
              <a:noFill/>
              <a:ln w="9525">
                <a:noFill/>
                <a:miter lim="800000"/>
                <a:headEnd/>
                <a:tailEnd/>
              </a:ln>
              <a:effectLst/>
            </p:spPr>
            <p:txBody>
              <a:bodyPr wrap="none" lIns="92075" tIns="46038" rIns="92075" bIns="46038">
                <a:spAutoFit/>
              </a:bodyPr>
              <a:lstStyle/>
              <a:p>
                <a:pPr defTabSz="822325">
                  <a:spcBef>
                    <a:spcPct val="50000"/>
                  </a:spcBef>
                </a:pPr>
                <a:r>
                  <a:rPr lang="tr-TR" sz="1800" b="1">
                    <a:solidFill>
                      <a:srgbClr val="FF6600"/>
                    </a:solidFill>
                    <a:effectLst>
                      <a:outerShdw blurRad="38100" dist="38100" dir="2700000" algn="tl">
                        <a:srgbClr val="C0C0C0"/>
                      </a:outerShdw>
                    </a:effectLst>
                    <a:latin typeface="Arial" charset="0"/>
                  </a:rPr>
                  <a:t>returns</a:t>
                </a:r>
                <a:endParaRPr lang="tr-TR" sz="1800" b="1">
                  <a:solidFill>
                    <a:srgbClr val="FFFFCC"/>
                  </a:solidFill>
                  <a:effectLst>
                    <a:outerShdw blurRad="38100" dist="38100" dir="2700000" algn="tl">
                      <a:srgbClr val="C0C0C0"/>
                    </a:outerShdw>
                  </a:effectLst>
                  <a:latin typeface="Arial" charset="0"/>
                </a:endParaRPr>
              </a:p>
            </p:txBody>
          </p:sp>
        </p:grpSp>
      </p:grpSp>
      <p:grpSp>
        <p:nvGrpSpPr>
          <p:cNvPr id="183332" name="Group 36"/>
          <p:cNvGrpSpPr>
            <a:grpSpLocks/>
          </p:cNvGrpSpPr>
          <p:nvPr/>
        </p:nvGrpSpPr>
        <p:grpSpPr bwMode="auto">
          <a:xfrm>
            <a:off x="8386763" y="6324600"/>
            <a:ext cx="414337" cy="292100"/>
            <a:chOff x="5283" y="3984"/>
            <a:chExt cx="261" cy="184"/>
          </a:xfrm>
        </p:grpSpPr>
        <p:sp>
          <p:nvSpPr>
            <p:cNvPr id="183333" name="Rectangle 3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83334" name="Rectangle 3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83335" name="Rectangle 3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83336" name="Freeform 4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83337" name="Freeform 4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83338" name="Freeform 4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3309"/>
                                        </p:tgtEl>
                                        <p:attrNameLst>
                                          <p:attrName>style.visibility</p:attrName>
                                        </p:attrNameLst>
                                      </p:cBhvr>
                                      <p:to>
                                        <p:strVal val="visible"/>
                                      </p:to>
                                    </p:set>
                                    <p:animEffect transition="in" filter="wipe(left)">
                                      <p:cBhvr>
                                        <p:cTn id="7" dur="500"/>
                                        <p:tgtEl>
                                          <p:spTgt spid="1833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3320"/>
                                        </p:tgtEl>
                                        <p:attrNameLst>
                                          <p:attrName>style.visibility</p:attrName>
                                        </p:attrNameLst>
                                      </p:cBhvr>
                                      <p:to>
                                        <p:strVal val="visible"/>
                                      </p:to>
                                    </p:set>
                                    <p:animEffect transition="in" filter="wipe(left)">
                                      <p:cBhvr>
                                        <p:cTn id="12" dur="500"/>
                                        <p:tgtEl>
                                          <p:spTgt spid="183320"/>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83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tr-TR"/>
              <a:t>Information Management</a:t>
            </a:r>
          </a:p>
        </p:txBody>
      </p:sp>
      <p:sp>
        <p:nvSpPr>
          <p:cNvPr id="187394" name="Rectangle 2"/>
          <p:cNvSpPr>
            <a:spLocks noChangeArrowheads="1"/>
          </p:cNvSpPr>
          <p:nvPr/>
        </p:nvSpPr>
        <p:spPr bwMode="blackWhite">
          <a:xfrm>
            <a:off x="939800" y="1473200"/>
            <a:ext cx="7480300" cy="2838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857500" algn="l"/>
                <a:tab pos="4572000" algn="l"/>
              </a:tabLst>
            </a:pPr>
            <a:endParaRPr lang="tr-TR" sz="1800" b="1">
              <a:solidFill>
                <a:srgbClr val="000000"/>
              </a:solidFill>
              <a:effectLst/>
              <a:latin typeface="Courier New" pitchFamily="49" charset="0"/>
            </a:endParaRPr>
          </a:p>
          <a:p>
            <a:pPr>
              <a:tabLst>
                <a:tab pos="1200150" algn="l"/>
                <a:tab pos="2857500" algn="l"/>
                <a:tab pos="4572000" algn="l"/>
              </a:tabLst>
            </a:pPr>
            <a:r>
              <a:rPr lang="tr-TR" sz="1800" b="1">
                <a:solidFill>
                  <a:srgbClr val="000000"/>
                </a:solidFill>
                <a:effectLst/>
                <a:latin typeface="Courier New" pitchFamily="49" charset="0"/>
              </a:rPr>
              <a:t> </a:t>
            </a:r>
          </a:p>
        </p:txBody>
      </p:sp>
      <p:sp>
        <p:nvSpPr>
          <p:cNvPr id="187395" name="Rectangle 3"/>
          <p:cNvSpPr>
            <a:spLocks noGrp="1" noChangeArrowheads="1"/>
          </p:cNvSpPr>
          <p:nvPr>
            <p:ph type="title"/>
          </p:nvPr>
        </p:nvSpPr>
        <p:spPr>
          <a:xfrm>
            <a:off x="742950" y="530225"/>
            <a:ext cx="7677150" cy="881063"/>
          </a:xfrm>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Executing Single-Row Subqueries</a:t>
            </a:r>
            <a:endParaRPr lang="tr-TR"/>
          </a:p>
        </p:txBody>
      </p:sp>
      <p:grpSp>
        <p:nvGrpSpPr>
          <p:cNvPr id="187396" name="Group 4"/>
          <p:cNvGrpSpPr>
            <a:grpSpLocks/>
          </p:cNvGrpSpPr>
          <p:nvPr/>
        </p:nvGrpSpPr>
        <p:grpSpPr bwMode="auto">
          <a:xfrm>
            <a:off x="3754438" y="1993900"/>
            <a:ext cx="4335462" cy="1189038"/>
            <a:chOff x="2365" y="1256"/>
            <a:chExt cx="2731" cy="749"/>
          </a:xfrm>
        </p:grpSpPr>
        <p:sp>
          <p:nvSpPr>
            <p:cNvPr id="187397" name="Rectangle 5"/>
            <p:cNvSpPr>
              <a:spLocks noChangeArrowheads="1"/>
            </p:cNvSpPr>
            <p:nvPr/>
          </p:nvSpPr>
          <p:spPr bwMode="ltGray">
            <a:xfrm>
              <a:off x="2365" y="1473"/>
              <a:ext cx="2731" cy="532"/>
            </a:xfrm>
            <a:prstGeom prst="rect">
              <a:avLst/>
            </a:prstGeom>
            <a:solidFill>
              <a:srgbClr val="FF9966"/>
            </a:solidFill>
            <a:ln w="9525">
              <a:noFill/>
              <a:miter lim="800000"/>
              <a:headEnd/>
              <a:tailEnd/>
            </a:ln>
            <a:effectLst/>
          </p:spPr>
          <p:txBody>
            <a:bodyPr wrap="none" anchor="ctr"/>
            <a:lstStyle/>
            <a:p>
              <a:endParaRPr lang="tr-TR"/>
            </a:p>
          </p:txBody>
        </p:sp>
        <p:sp>
          <p:nvSpPr>
            <p:cNvPr id="187398" name="Arc 6"/>
            <p:cNvSpPr>
              <a:spLocks/>
            </p:cNvSpPr>
            <p:nvPr/>
          </p:nvSpPr>
          <p:spPr bwMode="auto">
            <a:xfrm rot="10800000">
              <a:off x="2629" y="1338"/>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sp>
          <p:nvSpPr>
            <p:cNvPr id="187399" name="Rectangle 7"/>
            <p:cNvSpPr>
              <a:spLocks noChangeArrowheads="1"/>
            </p:cNvSpPr>
            <p:nvPr/>
          </p:nvSpPr>
          <p:spPr bwMode="auto">
            <a:xfrm>
              <a:off x="3898" y="1256"/>
              <a:ext cx="557" cy="24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600" b="1">
                  <a:solidFill>
                    <a:srgbClr val="FF5050"/>
                  </a:solidFill>
                  <a:effectLst/>
                  <a:latin typeface="Arial" charset="0"/>
                </a:rPr>
                <a:t>CLERK</a:t>
              </a:r>
            </a:p>
          </p:txBody>
        </p:sp>
      </p:grpSp>
      <p:grpSp>
        <p:nvGrpSpPr>
          <p:cNvPr id="187400" name="Group 8"/>
          <p:cNvGrpSpPr>
            <a:grpSpLocks/>
          </p:cNvGrpSpPr>
          <p:nvPr/>
        </p:nvGrpSpPr>
        <p:grpSpPr bwMode="auto">
          <a:xfrm>
            <a:off x="3754438" y="3098800"/>
            <a:ext cx="4335462" cy="1150938"/>
            <a:chOff x="2365" y="1952"/>
            <a:chExt cx="2731" cy="725"/>
          </a:xfrm>
        </p:grpSpPr>
        <p:sp>
          <p:nvSpPr>
            <p:cNvPr id="187401" name="Rectangle 9"/>
            <p:cNvSpPr>
              <a:spLocks noChangeArrowheads="1"/>
            </p:cNvSpPr>
            <p:nvPr/>
          </p:nvSpPr>
          <p:spPr bwMode="ltGray">
            <a:xfrm>
              <a:off x="2365" y="2145"/>
              <a:ext cx="2731" cy="532"/>
            </a:xfrm>
            <a:prstGeom prst="rect">
              <a:avLst/>
            </a:prstGeom>
            <a:solidFill>
              <a:srgbClr val="FF9966"/>
            </a:solidFill>
            <a:ln w="9525">
              <a:noFill/>
              <a:miter lim="800000"/>
              <a:headEnd/>
              <a:tailEnd/>
            </a:ln>
            <a:effectLst/>
          </p:spPr>
          <p:txBody>
            <a:bodyPr wrap="none" anchor="ctr"/>
            <a:lstStyle/>
            <a:p>
              <a:endParaRPr lang="tr-TR"/>
            </a:p>
          </p:txBody>
        </p:sp>
        <p:sp>
          <p:nvSpPr>
            <p:cNvPr id="187402" name="Arc 10"/>
            <p:cNvSpPr>
              <a:spLocks/>
            </p:cNvSpPr>
            <p:nvPr/>
          </p:nvSpPr>
          <p:spPr bwMode="auto">
            <a:xfrm rot="10800000">
              <a:off x="2629" y="2046"/>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sp>
          <p:nvSpPr>
            <p:cNvPr id="187403" name="Rectangle 11"/>
            <p:cNvSpPr>
              <a:spLocks noChangeArrowheads="1"/>
            </p:cNvSpPr>
            <p:nvPr/>
          </p:nvSpPr>
          <p:spPr bwMode="auto">
            <a:xfrm>
              <a:off x="3920" y="1952"/>
              <a:ext cx="401" cy="24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600" b="1">
                  <a:solidFill>
                    <a:srgbClr val="FF5050"/>
                  </a:solidFill>
                  <a:effectLst/>
                  <a:latin typeface="Arial" charset="0"/>
                </a:rPr>
                <a:t>1100</a:t>
              </a:r>
            </a:p>
          </p:txBody>
        </p:sp>
      </p:grpSp>
      <p:sp>
        <p:nvSpPr>
          <p:cNvPr id="187404" name="Rectangle 12"/>
          <p:cNvSpPr>
            <a:spLocks noChangeArrowheads="1"/>
          </p:cNvSpPr>
          <p:nvPr/>
        </p:nvSpPr>
        <p:spPr bwMode="blackWhite">
          <a:xfrm>
            <a:off x="941388" y="4733925"/>
            <a:ext cx="7478712"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      JOB</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MILLER     CLERK</a:t>
            </a:r>
          </a:p>
        </p:txBody>
      </p:sp>
      <p:sp>
        <p:nvSpPr>
          <p:cNvPr id="187405" name="Rectangle 13"/>
          <p:cNvSpPr>
            <a:spLocks noChangeArrowheads="1"/>
          </p:cNvSpPr>
          <p:nvPr/>
        </p:nvSpPr>
        <p:spPr bwMode="blackWhite">
          <a:xfrm>
            <a:off x="928688" y="1460500"/>
            <a:ext cx="7229475" cy="2863850"/>
          </a:xfrm>
          <a:prstGeom prst="rect">
            <a:avLst/>
          </a:prstGeom>
          <a:noFill/>
          <a:ln w="9525">
            <a:noFill/>
            <a:miter lim="800000"/>
            <a:headEnd/>
            <a:tailEnd/>
          </a:ln>
          <a:effectLst/>
        </p:spPr>
        <p:txBody>
          <a:bodyPr wrap="none" lIns="92075" tIns="46038" rIns="92075" bIns="46038" anchor="ctr"/>
          <a:lstStyle/>
          <a:p>
            <a:pPr>
              <a:tabLst>
                <a:tab pos="1200150" algn="l"/>
                <a:tab pos="2857500" algn="l"/>
                <a:tab pos="4572000" algn="l"/>
              </a:tabLst>
            </a:pPr>
            <a:r>
              <a:rPr lang="tr-TR" sz="1800" b="1">
                <a:solidFill>
                  <a:srgbClr val="000000"/>
                </a:solidFill>
                <a:effectLst/>
                <a:latin typeface="Courier New" pitchFamily="49" charset="0"/>
              </a:rPr>
              <a:t>SQL&gt; SELECT   ename, job</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2  FROM     emp</a:t>
            </a:r>
          </a:p>
          <a:p>
            <a:pPr>
              <a:tabLst>
                <a:tab pos="1200150" algn="l"/>
                <a:tab pos="2857500" algn="l"/>
                <a:tab pos="4572000" algn="l"/>
              </a:tabLst>
            </a:pPr>
            <a:r>
              <a:rPr lang="tr-TR" sz="1800" b="1">
                <a:solidFill>
                  <a:srgbClr val="000000"/>
                </a:solidFill>
                <a:effectLst/>
                <a:latin typeface="Courier New" pitchFamily="49" charset="0"/>
              </a:rPr>
              <a:t>  3  WHERE    job = </a:t>
            </a:r>
          </a:p>
          <a:p>
            <a:pPr>
              <a:tabLst>
                <a:tab pos="1200150" algn="l"/>
                <a:tab pos="2857500" algn="l"/>
                <a:tab pos="4572000" algn="l"/>
              </a:tabLst>
            </a:pPr>
            <a:r>
              <a:rPr lang="tr-TR" sz="1800" b="1">
                <a:solidFill>
                  <a:srgbClr val="000000"/>
                </a:solidFill>
                <a:effectLst/>
                <a:latin typeface="Courier New" pitchFamily="49" charset="0"/>
              </a:rPr>
              <a:t>  4		(SELECT  	job</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5	     	FROM     	emp</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6	    	WHERE    	empno = 7369)</a:t>
            </a:r>
          </a:p>
          <a:p>
            <a:pPr>
              <a:tabLst>
                <a:tab pos="1200150" algn="l"/>
                <a:tab pos="2857500" algn="l"/>
                <a:tab pos="4572000" algn="l"/>
              </a:tabLst>
            </a:pPr>
            <a:r>
              <a:rPr lang="tr-TR" sz="1800" b="1">
                <a:solidFill>
                  <a:srgbClr val="000000"/>
                </a:solidFill>
                <a:effectLst/>
                <a:latin typeface="Courier New" pitchFamily="49" charset="0"/>
              </a:rPr>
              <a:t>  7  AND      sal &gt; </a:t>
            </a:r>
          </a:p>
          <a:p>
            <a:pPr>
              <a:tabLst>
                <a:tab pos="1200150" algn="l"/>
                <a:tab pos="2857500" algn="l"/>
                <a:tab pos="4572000" algn="l"/>
              </a:tabLst>
            </a:pPr>
            <a:r>
              <a:rPr lang="tr-TR" sz="1800" b="1">
                <a:solidFill>
                  <a:srgbClr val="000000"/>
                </a:solidFill>
                <a:effectLst/>
                <a:latin typeface="Courier New" pitchFamily="49" charset="0"/>
              </a:rPr>
              <a:t>  8		(SELECT  	sal</a:t>
            </a:r>
          </a:p>
          <a:p>
            <a:pPr>
              <a:tabLst>
                <a:tab pos="1200150" algn="l"/>
                <a:tab pos="2857500" algn="l"/>
                <a:tab pos="4572000" algn="l"/>
              </a:tabLst>
            </a:pPr>
            <a:r>
              <a:rPr lang="tr-TR" sz="1800" b="1">
                <a:solidFill>
                  <a:srgbClr val="000000"/>
                </a:solidFill>
                <a:effectLst/>
                <a:latin typeface="Courier New" pitchFamily="49" charset="0"/>
              </a:rPr>
              <a:t>  9		FROM	emp</a:t>
            </a:r>
          </a:p>
          <a:p>
            <a:pPr>
              <a:tabLst>
                <a:tab pos="1200150" algn="l"/>
                <a:tab pos="2857500" algn="l"/>
                <a:tab pos="4572000" algn="l"/>
              </a:tabLst>
            </a:pPr>
            <a:r>
              <a:rPr lang="tr-TR" sz="1800" b="1">
                <a:solidFill>
                  <a:srgbClr val="000000"/>
                </a:solidFill>
                <a:effectLst/>
                <a:latin typeface="Courier New" pitchFamily="49" charset="0"/>
              </a:rPr>
              <a:t>  10		WHERE	empno = 7876); </a:t>
            </a:r>
          </a:p>
        </p:txBody>
      </p:sp>
      <p:grpSp>
        <p:nvGrpSpPr>
          <p:cNvPr id="187406" name="Group 14"/>
          <p:cNvGrpSpPr>
            <a:grpSpLocks/>
          </p:cNvGrpSpPr>
          <p:nvPr/>
        </p:nvGrpSpPr>
        <p:grpSpPr bwMode="auto">
          <a:xfrm>
            <a:off x="8386763" y="6324600"/>
            <a:ext cx="414337" cy="292100"/>
            <a:chOff x="5283" y="3984"/>
            <a:chExt cx="261" cy="184"/>
          </a:xfrm>
        </p:grpSpPr>
        <p:sp>
          <p:nvSpPr>
            <p:cNvPr id="187407" name="Rectangle 1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87408" name="Rectangle 1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87409" name="Rectangle 1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87410" name="Freeform 1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87411" name="Freeform 1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87412" name="Freeform 2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7396"/>
                                        </p:tgtEl>
                                        <p:attrNameLst>
                                          <p:attrName>style.visibility</p:attrName>
                                        </p:attrNameLst>
                                      </p:cBhvr>
                                      <p:to>
                                        <p:strVal val="visible"/>
                                      </p:to>
                                    </p:set>
                                    <p:animEffect transition="in" filter="wipe(up)">
                                      <p:cBhvr>
                                        <p:cTn id="7" dur="500"/>
                                        <p:tgtEl>
                                          <p:spTgt spid="18739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87400"/>
                                        </p:tgtEl>
                                        <p:attrNameLst>
                                          <p:attrName>style.visibility</p:attrName>
                                        </p:attrNameLst>
                                      </p:cBhvr>
                                      <p:to>
                                        <p:strVal val="visible"/>
                                      </p:to>
                                    </p:set>
                                    <p:animEffect transition="in" filter="wipe(up)">
                                      <p:cBhvr>
                                        <p:cTn id="11" dur="500"/>
                                        <p:tgtEl>
                                          <p:spTgt spid="18740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87404"/>
                                        </p:tgtEl>
                                        <p:attrNameLst>
                                          <p:attrName>style.visibility</p:attrName>
                                        </p:attrNameLst>
                                      </p:cBhvr>
                                      <p:to>
                                        <p:strVal val="visible"/>
                                      </p:to>
                                    </p:set>
                                    <p:animEffect transition="in" filter="wipe(up)">
                                      <p:cBhvr>
                                        <p:cTn id="16" dur="500"/>
                                        <p:tgtEl>
                                          <p:spTgt spid="187404"/>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499"/>
                                          </p:stCondLst>
                                        </p:cTn>
                                        <p:tgtEl>
                                          <p:spTgt spid="187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4" grpId="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8</a:t>
            </a:r>
          </a:p>
        </p:txBody>
      </p:sp>
      <p:sp>
        <p:nvSpPr>
          <p:cNvPr id="3" name="İçerik Yer Tutucusu 2"/>
          <p:cNvSpPr>
            <a:spLocks noGrp="1"/>
          </p:cNvSpPr>
          <p:nvPr>
            <p:ph idx="1"/>
          </p:nvPr>
        </p:nvSpPr>
        <p:spPr/>
        <p:txBody>
          <a:bodyPr/>
          <a:lstStyle/>
          <a:p>
            <a:r>
              <a:rPr lang="tr-TR" dirty="0" err="1"/>
              <a:t>Display</a:t>
            </a:r>
            <a:r>
              <a:rPr lang="tr-TR" dirty="0"/>
              <a:t> </a:t>
            </a:r>
            <a:r>
              <a:rPr lang="tr-TR" dirty="0" err="1"/>
              <a:t>the</a:t>
            </a:r>
            <a:r>
              <a:rPr lang="tr-TR" dirty="0"/>
              <a:t> </a:t>
            </a:r>
            <a:r>
              <a:rPr lang="tr-TR" dirty="0" err="1"/>
              <a:t>names</a:t>
            </a:r>
            <a:r>
              <a:rPr lang="tr-TR" dirty="0"/>
              <a:t> </a:t>
            </a:r>
            <a:r>
              <a:rPr lang="tr-TR" dirty="0" err="1"/>
              <a:t>and</a:t>
            </a:r>
            <a:r>
              <a:rPr lang="tr-TR" dirty="0"/>
              <a:t> </a:t>
            </a:r>
            <a:r>
              <a:rPr lang="tr-TR" dirty="0" err="1"/>
              <a:t>salaries</a:t>
            </a:r>
            <a:r>
              <a:rPr lang="tr-TR" dirty="0"/>
              <a:t> of </a:t>
            </a:r>
            <a:r>
              <a:rPr lang="tr-TR" dirty="0" err="1"/>
              <a:t>employees</a:t>
            </a:r>
            <a:r>
              <a:rPr lang="tr-TR" dirty="0"/>
              <a:t> </a:t>
            </a:r>
            <a:r>
              <a:rPr lang="tr-TR" dirty="0" err="1"/>
              <a:t>whose</a:t>
            </a:r>
            <a:r>
              <a:rPr lang="tr-TR" dirty="0"/>
              <a:t> </a:t>
            </a:r>
            <a:r>
              <a:rPr lang="tr-TR" dirty="0" err="1"/>
              <a:t>job</a:t>
            </a:r>
            <a:r>
              <a:rPr lang="tr-TR" dirty="0"/>
              <a:t> is </a:t>
            </a:r>
            <a:r>
              <a:rPr lang="tr-TR" dirty="0" err="1"/>
              <a:t>same</a:t>
            </a:r>
            <a:r>
              <a:rPr lang="tr-TR" dirty="0"/>
              <a:t> </a:t>
            </a:r>
            <a:r>
              <a:rPr lang="tr-TR" dirty="0" err="1"/>
              <a:t>with</a:t>
            </a:r>
            <a:r>
              <a:rPr lang="tr-TR" dirty="0"/>
              <a:t> JONES’ </a:t>
            </a:r>
            <a:r>
              <a:rPr lang="tr-TR" dirty="0" err="1"/>
              <a:t>job</a:t>
            </a:r>
            <a:r>
              <a:rPr lang="tr-TR" dirty="0"/>
              <a:t> </a:t>
            </a:r>
            <a:r>
              <a:rPr lang="tr-TR" dirty="0" err="1"/>
              <a:t>and</a:t>
            </a:r>
            <a:r>
              <a:rPr lang="tr-TR" dirty="0"/>
              <a:t> </a:t>
            </a:r>
            <a:r>
              <a:rPr lang="tr-TR" dirty="0" err="1"/>
              <a:t>hiredate</a:t>
            </a:r>
            <a:r>
              <a:rPr lang="tr-TR" dirty="0"/>
              <a:t> is </a:t>
            </a:r>
            <a:r>
              <a:rPr lang="tr-TR" dirty="0" err="1"/>
              <a:t>later</a:t>
            </a:r>
            <a:r>
              <a:rPr lang="tr-TR" dirty="0"/>
              <a:t> </a:t>
            </a:r>
            <a:r>
              <a:rPr lang="tr-TR" dirty="0" err="1"/>
              <a:t>than</a:t>
            </a:r>
            <a:r>
              <a:rPr lang="tr-TR" dirty="0"/>
              <a:t> JONES’ </a:t>
            </a:r>
            <a:r>
              <a:rPr lang="tr-TR" dirty="0" err="1"/>
              <a:t>hiredate</a:t>
            </a:r>
            <a:r>
              <a:rPr lang="tr-TR" dirty="0"/>
              <a:t>.</a:t>
            </a:r>
          </a:p>
        </p:txBody>
      </p:sp>
      <p:sp>
        <p:nvSpPr>
          <p:cNvPr id="4" name="Alt 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70812008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8</a:t>
            </a:r>
          </a:p>
        </p:txBody>
      </p:sp>
      <p:sp>
        <p:nvSpPr>
          <p:cNvPr id="3" name="İçerik Yer Tutucusu 2"/>
          <p:cNvSpPr>
            <a:spLocks noGrp="1"/>
          </p:cNvSpPr>
          <p:nvPr>
            <p:ph idx="1"/>
          </p:nvPr>
        </p:nvSpPr>
        <p:spPr/>
        <p:txBody>
          <a:bodyPr/>
          <a:lstStyle/>
          <a:p>
            <a:pPr marL="0" indent="0">
              <a:buNone/>
            </a:pPr>
            <a:r>
              <a:rPr lang="en-US" sz="2400" dirty="0">
                <a:solidFill>
                  <a:srgbClr val="FF0000"/>
                </a:solidFill>
              </a:rPr>
              <a:t>select</a:t>
            </a:r>
            <a:r>
              <a:rPr lang="en-US" sz="2400" dirty="0"/>
              <a:t> </a:t>
            </a:r>
            <a:r>
              <a:rPr lang="en-US" sz="2400" dirty="0" err="1"/>
              <a:t>ename</a:t>
            </a:r>
            <a:r>
              <a:rPr lang="en-US" sz="2400" dirty="0"/>
              <a:t>, </a:t>
            </a:r>
            <a:r>
              <a:rPr lang="en-US" sz="2400" dirty="0" err="1"/>
              <a:t>sal</a:t>
            </a:r>
            <a:endParaRPr lang="en-US" sz="2400" dirty="0"/>
          </a:p>
          <a:p>
            <a:pPr marL="0" indent="0">
              <a:buNone/>
            </a:pPr>
            <a:r>
              <a:rPr lang="en-US" sz="2400" dirty="0">
                <a:solidFill>
                  <a:srgbClr val="FF0000"/>
                </a:solidFill>
              </a:rPr>
              <a:t>from</a:t>
            </a:r>
            <a:r>
              <a:rPr lang="en-US" sz="2400" dirty="0"/>
              <a:t> </a:t>
            </a:r>
            <a:r>
              <a:rPr lang="en-US" sz="2400" dirty="0" err="1"/>
              <a:t>emp</a:t>
            </a:r>
            <a:endParaRPr lang="en-US" sz="2400" dirty="0"/>
          </a:p>
          <a:p>
            <a:pPr marL="0" indent="0">
              <a:buNone/>
            </a:pPr>
            <a:r>
              <a:rPr lang="en-US" sz="2400" dirty="0">
                <a:solidFill>
                  <a:srgbClr val="FF0000"/>
                </a:solidFill>
              </a:rPr>
              <a:t>where</a:t>
            </a:r>
            <a:r>
              <a:rPr lang="en-US" sz="2400" dirty="0"/>
              <a:t> job   </a:t>
            </a:r>
            <a:r>
              <a:rPr lang="tr-TR" sz="2400" dirty="0"/>
              <a:t>    </a:t>
            </a:r>
            <a:r>
              <a:rPr lang="en-US" sz="2400" dirty="0"/>
              <a:t> = </a:t>
            </a:r>
            <a:r>
              <a:rPr lang="tr-TR" sz="2400" dirty="0"/>
              <a:t>   </a:t>
            </a:r>
            <a:r>
              <a:rPr lang="en-US" sz="2400" dirty="0"/>
              <a:t>(</a:t>
            </a:r>
            <a:r>
              <a:rPr lang="en-US" sz="2400" dirty="0">
                <a:solidFill>
                  <a:srgbClr val="FF0000"/>
                </a:solidFill>
              </a:rPr>
              <a:t>select</a:t>
            </a:r>
            <a:r>
              <a:rPr lang="en-US" sz="2400" dirty="0"/>
              <a:t> job</a:t>
            </a:r>
          </a:p>
          <a:p>
            <a:pPr marL="0" indent="0">
              <a:buNone/>
            </a:pPr>
            <a:r>
              <a:rPr lang="en-US" sz="2400" dirty="0"/>
              <a:t>                </a:t>
            </a:r>
            <a:r>
              <a:rPr lang="tr-TR" sz="2400" dirty="0"/>
              <a:t>               </a:t>
            </a:r>
            <a:r>
              <a:rPr lang="en-US" sz="2400" dirty="0">
                <a:solidFill>
                  <a:srgbClr val="FF0000"/>
                </a:solidFill>
              </a:rPr>
              <a:t>from</a:t>
            </a:r>
            <a:r>
              <a:rPr lang="en-US" sz="2400" dirty="0"/>
              <a:t> </a:t>
            </a:r>
            <a:r>
              <a:rPr lang="en-US" sz="2400" dirty="0" err="1"/>
              <a:t>emp</a:t>
            </a:r>
            <a:endParaRPr lang="tr-TR" sz="2400" dirty="0"/>
          </a:p>
          <a:p>
            <a:pPr marL="0" indent="0">
              <a:buNone/>
            </a:pPr>
            <a:r>
              <a:rPr lang="en-US" sz="2400" dirty="0"/>
              <a:t>                </a:t>
            </a:r>
            <a:r>
              <a:rPr lang="tr-TR" sz="2400" dirty="0"/>
              <a:t>               </a:t>
            </a:r>
            <a:r>
              <a:rPr lang="en-US" sz="2400" dirty="0">
                <a:solidFill>
                  <a:srgbClr val="FF0000"/>
                </a:solidFill>
              </a:rPr>
              <a:t>where</a:t>
            </a:r>
            <a:r>
              <a:rPr lang="en-US" sz="2400" dirty="0"/>
              <a:t> </a:t>
            </a:r>
            <a:r>
              <a:rPr lang="en-US" sz="2400" dirty="0" err="1"/>
              <a:t>ename</a:t>
            </a:r>
            <a:r>
              <a:rPr lang="en-US" sz="2400" dirty="0"/>
              <a:t> </a:t>
            </a:r>
            <a:r>
              <a:rPr lang="tr-TR" sz="2400" dirty="0" err="1">
                <a:solidFill>
                  <a:srgbClr val="FF0000"/>
                </a:solidFill>
              </a:rPr>
              <a:t>like</a:t>
            </a:r>
            <a:r>
              <a:rPr lang="en-US" sz="2400" dirty="0"/>
              <a:t> 'JONES')</a:t>
            </a:r>
          </a:p>
          <a:p>
            <a:pPr marL="0" indent="0">
              <a:buNone/>
            </a:pPr>
            <a:r>
              <a:rPr lang="en-US" sz="2400" dirty="0">
                <a:solidFill>
                  <a:srgbClr val="FF0000"/>
                </a:solidFill>
              </a:rPr>
              <a:t>and</a:t>
            </a:r>
            <a:r>
              <a:rPr lang="en-US" sz="2400" dirty="0"/>
              <a:t> </a:t>
            </a:r>
            <a:r>
              <a:rPr lang="en-US" sz="2400" dirty="0" err="1"/>
              <a:t>hiredate</a:t>
            </a:r>
            <a:r>
              <a:rPr lang="en-US" sz="2400" dirty="0"/>
              <a:t> </a:t>
            </a:r>
            <a:r>
              <a:rPr lang="tr-TR" sz="2400" dirty="0"/>
              <a:t>   </a:t>
            </a:r>
            <a:r>
              <a:rPr lang="en-US" sz="2400" dirty="0"/>
              <a:t>&gt; </a:t>
            </a:r>
            <a:r>
              <a:rPr lang="tr-TR" sz="2400" dirty="0"/>
              <a:t>   </a:t>
            </a:r>
            <a:r>
              <a:rPr lang="en-US" sz="2400" dirty="0"/>
              <a:t>(</a:t>
            </a:r>
            <a:r>
              <a:rPr lang="en-US" sz="2400" dirty="0">
                <a:solidFill>
                  <a:srgbClr val="FF0000"/>
                </a:solidFill>
              </a:rPr>
              <a:t>select</a:t>
            </a:r>
            <a:r>
              <a:rPr lang="en-US" sz="2400" dirty="0"/>
              <a:t> </a:t>
            </a:r>
            <a:r>
              <a:rPr lang="en-US" sz="2400" dirty="0" err="1"/>
              <a:t>hiredate</a:t>
            </a:r>
            <a:endParaRPr lang="en-US" sz="2400" dirty="0"/>
          </a:p>
          <a:p>
            <a:pPr marL="0" indent="0">
              <a:buNone/>
            </a:pPr>
            <a:r>
              <a:rPr lang="en-US" sz="2400" dirty="0"/>
              <a:t>                </a:t>
            </a:r>
            <a:r>
              <a:rPr lang="tr-TR" sz="2400" dirty="0"/>
              <a:t>               </a:t>
            </a:r>
            <a:r>
              <a:rPr lang="en-US" sz="2400" dirty="0">
                <a:solidFill>
                  <a:srgbClr val="FF0000"/>
                </a:solidFill>
              </a:rPr>
              <a:t>from</a:t>
            </a:r>
            <a:r>
              <a:rPr lang="en-US" sz="2400" dirty="0"/>
              <a:t> </a:t>
            </a:r>
            <a:r>
              <a:rPr lang="en-US" sz="2400" dirty="0" err="1"/>
              <a:t>emp</a:t>
            </a:r>
            <a:endParaRPr lang="tr-TR" sz="2400" dirty="0"/>
          </a:p>
          <a:p>
            <a:pPr marL="0" indent="0">
              <a:buNone/>
            </a:pPr>
            <a:r>
              <a:rPr lang="tr-TR" sz="2400" dirty="0"/>
              <a:t>                   </a:t>
            </a:r>
            <a:r>
              <a:rPr lang="en-US" sz="2400" dirty="0"/>
              <a:t>            </a:t>
            </a:r>
            <a:r>
              <a:rPr lang="en-US" sz="2400" dirty="0">
                <a:solidFill>
                  <a:srgbClr val="FF0000"/>
                </a:solidFill>
              </a:rPr>
              <a:t>where</a:t>
            </a:r>
            <a:r>
              <a:rPr lang="en-US" sz="2400" dirty="0"/>
              <a:t> </a:t>
            </a:r>
            <a:r>
              <a:rPr lang="en-US" sz="2400" dirty="0" err="1"/>
              <a:t>ename</a:t>
            </a:r>
            <a:r>
              <a:rPr lang="en-US" sz="2400" dirty="0"/>
              <a:t> </a:t>
            </a:r>
            <a:r>
              <a:rPr lang="en-US" sz="2400" dirty="0">
                <a:solidFill>
                  <a:srgbClr val="FF0000"/>
                </a:solidFill>
              </a:rPr>
              <a:t>like</a:t>
            </a:r>
            <a:r>
              <a:rPr lang="en-US" sz="2400" dirty="0"/>
              <a:t> 'JONES');</a:t>
            </a:r>
            <a:endParaRPr lang="tr-TR" sz="2400" dirty="0"/>
          </a:p>
        </p:txBody>
      </p:sp>
      <p:sp>
        <p:nvSpPr>
          <p:cNvPr id="4" name="Alt 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29566363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89442" name="Rectangle 2"/>
          <p:cNvSpPr>
            <a:spLocks noChangeArrowheads="1"/>
          </p:cNvSpPr>
          <p:nvPr/>
        </p:nvSpPr>
        <p:spPr bwMode="blackWhite">
          <a:xfrm>
            <a:off x="949325" y="1978025"/>
            <a:ext cx="7470775" cy="1590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189443"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Using Group Functions </a:t>
            </a:r>
            <a:br>
              <a:rPr lang="tr-TR" sz="3600" b="1">
                <a:solidFill>
                  <a:schemeClr val="accent2"/>
                </a:solidFill>
                <a:latin typeface="Arial" charset="0"/>
              </a:rPr>
            </a:br>
            <a:r>
              <a:rPr lang="tr-TR" sz="3600" b="1">
                <a:solidFill>
                  <a:schemeClr val="accent2"/>
                </a:solidFill>
                <a:latin typeface="Arial" charset="0"/>
              </a:rPr>
              <a:t>in a Subquery</a:t>
            </a:r>
            <a:endParaRPr lang="tr-TR"/>
          </a:p>
        </p:txBody>
      </p:sp>
      <p:grpSp>
        <p:nvGrpSpPr>
          <p:cNvPr id="189444" name="Group 4"/>
          <p:cNvGrpSpPr>
            <a:grpSpLocks/>
          </p:cNvGrpSpPr>
          <p:nvPr/>
        </p:nvGrpSpPr>
        <p:grpSpPr bwMode="auto">
          <a:xfrm>
            <a:off x="3678238" y="2184400"/>
            <a:ext cx="4508500" cy="1339850"/>
            <a:chOff x="2317" y="1376"/>
            <a:chExt cx="2840" cy="844"/>
          </a:xfrm>
        </p:grpSpPr>
        <p:sp>
          <p:nvSpPr>
            <p:cNvPr id="189445" name="Rectangle 5"/>
            <p:cNvSpPr>
              <a:spLocks noChangeArrowheads="1"/>
            </p:cNvSpPr>
            <p:nvPr/>
          </p:nvSpPr>
          <p:spPr bwMode="ltGray">
            <a:xfrm>
              <a:off x="2317" y="1812"/>
              <a:ext cx="2840" cy="408"/>
            </a:xfrm>
            <a:prstGeom prst="rect">
              <a:avLst/>
            </a:prstGeom>
            <a:solidFill>
              <a:srgbClr val="FF9966"/>
            </a:solidFill>
            <a:ln w="9525">
              <a:noFill/>
              <a:miter lim="800000"/>
              <a:headEnd/>
              <a:tailEnd/>
            </a:ln>
            <a:effectLst/>
          </p:spPr>
          <p:txBody>
            <a:bodyPr wrap="none" anchor="ctr"/>
            <a:lstStyle/>
            <a:p>
              <a:endParaRPr lang="tr-TR"/>
            </a:p>
          </p:txBody>
        </p:sp>
        <p:sp>
          <p:nvSpPr>
            <p:cNvPr id="189446" name="Rectangle 6"/>
            <p:cNvSpPr>
              <a:spLocks noChangeArrowheads="1"/>
            </p:cNvSpPr>
            <p:nvPr/>
          </p:nvSpPr>
          <p:spPr bwMode="ltGray">
            <a:xfrm>
              <a:off x="3457" y="1824"/>
              <a:ext cx="792" cy="192"/>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89447" name="Arc 7"/>
            <p:cNvSpPr>
              <a:spLocks/>
            </p:cNvSpPr>
            <p:nvPr/>
          </p:nvSpPr>
          <p:spPr bwMode="auto">
            <a:xfrm rot="10380000">
              <a:off x="2534" y="1578"/>
              <a:ext cx="1969" cy="342"/>
            </a:xfrm>
            <a:custGeom>
              <a:avLst/>
              <a:gdLst>
                <a:gd name="G0" fmla="+- 21600 0 0"/>
                <a:gd name="G1" fmla="+- 0 0 0"/>
                <a:gd name="G2" fmla="+- 21600 0 0"/>
                <a:gd name="T0" fmla="*/ 27023 w 27023"/>
                <a:gd name="T1" fmla="*/ 20908 h 21600"/>
                <a:gd name="T2" fmla="*/ 0 w 27023"/>
                <a:gd name="T3" fmla="*/ 0 h 21600"/>
                <a:gd name="T4" fmla="*/ 21600 w 27023"/>
                <a:gd name="T5" fmla="*/ 0 h 21600"/>
              </a:gdLst>
              <a:ahLst/>
              <a:cxnLst>
                <a:cxn ang="0">
                  <a:pos x="T0" y="T1"/>
                </a:cxn>
                <a:cxn ang="0">
                  <a:pos x="T2" y="T3"/>
                </a:cxn>
                <a:cxn ang="0">
                  <a:pos x="T4" y="T5"/>
                </a:cxn>
              </a:cxnLst>
              <a:rect l="0" t="0" r="r" b="b"/>
              <a:pathLst>
                <a:path w="27023" h="21600" fill="none" extrusionOk="0">
                  <a:moveTo>
                    <a:pt x="27023" y="20908"/>
                  </a:moveTo>
                  <a:cubicBezTo>
                    <a:pt x="25251" y="21367"/>
                    <a:pt x="23429" y="21599"/>
                    <a:pt x="21600" y="21600"/>
                  </a:cubicBezTo>
                  <a:cubicBezTo>
                    <a:pt x="9670" y="21600"/>
                    <a:pt x="0" y="11929"/>
                    <a:pt x="0" y="0"/>
                  </a:cubicBezTo>
                </a:path>
                <a:path w="27023" h="21600" stroke="0" extrusionOk="0">
                  <a:moveTo>
                    <a:pt x="27023" y="20908"/>
                  </a:moveTo>
                  <a:cubicBezTo>
                    <a:pt x="25251" y="21367"/>
                    <a:pt x="23429"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sp>
          <p:nvSpPr>
            <p:cNvPr id="189448" name="Rectangle 8"/>
            <p:cNvSpPr>
              <a:spLocks noChangeArrowheads="1"/>
            </p:cNvSpPr>
            <p:nvPr/>
          </p:nvSpPr>
          <p:spPr bwMode="auto">
            <a:xfrm>
              <a:off x="3629" y="1376"/>
              <a:ext cx="330" cy="24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600" b="1">
                  <a:solidFill>
                    <a:srgbClr val="FF5050"/>
                  </a:solidFill>
                  <a:effectLst/>
                  <a:latin typeface="Arial" charset="0"/>
                </a:rPr>
                <a:t>800</a:t>
              </a:r>
            </a:p>
          </p:txBody>
        </p:sp>
      </p:grpSp>
      <p:sp>
        <p:nvSpPr>
          <p:cNvPr id="189449" name="Rectangle 9"/>
          <p:cNvSpPr>
            <a:spLocks noChangeArrowheads="1"/>
          </p:cNvSpPr>
          <p:nvPr/>
        </p:nvSpPr>
        <p:spPr bwMode="blackWhite">
          <a:xfrm>
            <a:off x="939800" y="4016375"/>
            <a:ext cx="7480300"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      JOB             SAL</a:t>
            </a:r>
          </a:p>
          <a:p>
            <a:pPr>
              <a:tabLst>
                <a:tab pos="1200150" algn="l"/>
              </a:tabLst>
            </a:pPr>
            <a:r>
              <a:rPr lang="tr-TR" sz="1800" b="1">
                <a:solidFill>
                  <a:srgbClr val="000000"/>
                </a:solidFill>
                <a:effectLst/>
                <a:latin typeface="Courier New" pitchFamily="49" charset="0"/>
              </a:rPr>
              <a:t>---------- --------- ---------</a:t>
            </a:r>
          </a:p>
          <a:p>
            <a:pPr>
              <a:tabLst>
                <a:tab pos="1200150" algn="l"/>
              </a:tabLst>
            </a:pPr>
            <a:r>
              <a:rPr lang="tr-TR" sz="1800" b="1">
                <a:solidFill>
                  <a:srgbClr val="000000"/>
                </a:solidFill>
                <a:effectLst/>
                <a:latin typeface="Courier New" pitchFamily="49" charset="0"/>
              </a:rPr>
              <a:t>SMITH      CLERK           800</a:t>
            </a:r>
          </a:p>
        </p:txBody>
      </p:sp>
      <p:sp>
        <p:nvSpPr>
          <p:cNvPr id="189450" name="Rectangle 10"/>
          <p:cNvSpPr>
            <a:spLocks noChangeArrowheads="1"/>
          </p:cNvSpPr>
          <p:nvPr/>
        </p:nvSpPr>
        <p:spPr bwMode="blackWhite">
          <a:xfrm>
            <a:off x="936625" y="1965325"/>
            <a:ext cx="7308850" cy="161607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job, sal</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sal = </a:t>
            </a:r>
          </a:p>
          <a:p>
            <a:pPr>
              <a:tabLst>
                <a:tab pos="1200150" algn="l"/>
              </a:tabLst>
            </a:pPr>
            <a:r>
              <a:rPr lang="tr-TR" sz="1800" b="1">
                <a:solidFill>
                  <a:srgbClr val="000000"/>
                </a:solidFill>
                <a:effectLst/>
                <a:latin typeface="Courier New" pitchFamily="49" charset="0"/>
              </a:rPr>
              <a:t>  4			(SELECT	MIN(sal)</a:t>
            </a:r>
          </a:p>
          <a:p>
            <a:pPr>
              <a:tabLst>
                <a:tab pos="1200150" algn="l"/>
              </a:tabLst>
            </a:pPr>
            <a:r>
              <a:rPr lang="tr-TR" sz="1800" b="1">
                <a:solidFill>
                  <a:srgbClr val="000000"/>
                </a:solidFill>
                <a:effectLst/>
                <a:latin typeface="Courier New" pitchFamily="49" charset="0"/>
              </a:rPr>
              <a:t>  5			FROM		emp);</a:t>
            </a:r>
          </a:p>
        </p:txBody>
      </p:sp>
      <p:grpSp>
        <p:nvGrpSpPr>
          <p:cNvPr id="189451" name="Group 11"/>
          <p:cNvGrpSpPr>
            <a:grpSpLocks/>
          </p:cNvGrpSpPr>
          <p:nvPr/>
        </p:nvGrpSpPr>
        <p:grpSpPr bwMode="auto">
          <a:xfrm>
            <a:off x="8386763" y="6324600"/>
            <a:ext cx="414337" cy="292100"/>
            <a:chOff x="5283" y="3984"/>
            <a:chExt cx="261" cy="184"/>
          </a:xfrm>
        </p:grpSpPr>
        <p:sp>
          <p:nvSpPr>
            <p:cNvPr id="189452"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89453"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89454"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89455"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89456"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89457"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9444"/>
                                        </p:tgtEl>
                                        <p:attrNameLst>
                                          <p:attrName>style.visibility</p:attrName>
                                        </p:attrNameLst>
                                      </p:cBhvr>
                                      <p:to>
                                        <p:strVal val="visible"/>
                                      </p:to>
                                    </p:set>
                                    <p:animEffect transition="in" filter="wipe(up)">
                                      <p:cBhvr>
                                        <p:cTn id="7" dur="500"/>
                                        <p:tgtEl>
                                          <p:spTgt spid="1894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9449"/>
                                        </p:tgtEl>
                                        <p:attrNameLst>
                                          <p:attrName>style.visibility</p:attrName>
                                        </p:attrNameLst>
                                      </p:cBhvr>
                                      <p:to>
                                        <p:strVal val="visible"/>
                                      </p:to>
                                    </p:set>
                                    <p:animEffect transition="in" filter="wipe(up)">
                                      <p:cBhvr>
                                        <p:cTn id="12" dur="500"/>
                                        <p:tgtEl>
                                          <p:spTgt spid="189449"/>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89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9"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91490" name="Rectangle 2"/>
          <p:cNvSpPr>
            <a:spLocks noChangeArrowheads="1"/>
          </p:cNvSpPr>
          <p:nvPr/>
        </p:nvSpPr>
        <p:spPr bwMode="blackWhite">
          <a:xfrm>
            <a:off x="1017191" y="3043560"/>
            <a:ext cx="7480300" cy="2130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2400300" algn="l"/>
                <a:tab pos="3600450" algn="l"/>
                <a:tab pos="5029200" algn="l"/>
              </a:tabLst>
            </a:pPr>
            <a:endParaRPr lang="tr-TR" sz="1800" b="1">
              <a:solidFill>
                <a:srgbClr val="000000"/>
              </a:solidFill>
              <a:effectLst/>
              <a:latin typeface="Courier New" pitchFamily="49" charset="0"/>
            </a:endParaRPr>
          </a:p>
          <a:p>
            <a:pPr>
              <a:tabLst>
                <a:tab pos="2400300" algn="l"/>
                <a:tab pos="3600450" algn="l"/>
                <a:tab pos="5029200" algn="l"/>
              </a:tabLst>
            </a:pPr>
            <a:endParaRPr lang="tr-TR" sz="1800" b="1">
              <a:solidFill>
                <a:srgbClr val="000000"/>
              </a:solidFill>
              <a:effectLst/>
              <a:latin typeface="Courier New" pitchFamily="49" charset="0"/>
            </a:endParaRPr>
          </a:p>
        </p:txBody>
      </p:sp>
      <p:sp>
        <p:nvSpPr>
          <p:cNvPr id="191491"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HAVING Clause with Subqueries</a:t>
            </a:r>
            <a:endParaRPr lang="tr-TR"/>
          </a:p>
        </p:txBody>
      </p:sp>
      <p:sp>
        <p:nvSpPr>
          <p:cNvPr id="191492" name="Rectangle 4"/>
          <p:cNvSpPr>
            <a:spLocks noGrp="1" noChangeArrowheads="1"/>
          </p:cNvSpPr>
          <p:nvPr>
            <p:ph type="body" idx="1"/>
          </p:nvPr>
        </p:nvSpPr>
        <p:spPr>
          <a:xfrm>
            <a:off x="879475" y="1509713"/>
            <a:ext cx="7385050" cy="1274837"/>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sz="2400" b="1" dirty="0">
                <a:solidFill>
                  <a:srgbClr val="FF0066"/>
                </a:solidFill>
                <a:latin typeface="Arial" charset="0"/>
              </a:rPr>
              <a:t>The Oracle Server executes subqueries first.</a:t>
            </a:r>
          </a:p>
          <a:p>
            <a:pPr marL="341313" lvl="1" indent="-227013" defTabSz="346075">
              <a:tabLst>
                <a:tab pos="571500" algn="l"/>
              </a:tabLst>
            </a:pPr>
            <a:r>
              <a:rPr lang="tr-TR" sz="2400" b="1" dirty="0">
                <a:solidFill>
                  <a:srgbClr val="FF0066"/>
                </a:solidFill>
                <a:latin typeface="Arial" charset="0"/>
              </a:rPr>
              <a:t>The Oracle Server returns results into the HAVING clause of the main query.</a:t>
            </a:r>
            <a:endParaRPr lang="tr-TR" sz="2400" dirty="0"/>
          </a:p>
        </p:txBody>
      </p:sp>
      <p:grpSp>
        <p:nvGrpSpPr>
          <p:cNvPr id="191493" name="Group 5"/>
          <p:cNvGrpSpPr>
            <a:grpSpLocks/>
          </p:cNvGrpSpPr>
          <p:nvPr/>
        </p:nvGrpSpPr>
        <p:grpSpPr bwMode="auto">
          <a:xfrm>
            <a:off x="1750616" y="3794448"/>
            <a:ext cx="6356350" cy="1354137"/>
            <a:chOff x="1054" y="2723"/>
            <a:chExt cx="4004" cy="853"/>
          </a:xfrm>
        </p:grpSpPr>
        <p:sp>
          <p:nvSpPr>
            <p:cNvPr id="191494" name="Rectangle 6"/>
            <p:cNvSpPr>
              <a:spLocks noChangeArrowheads="1"/>
            </p:cNvSpPr>
            <p:nvPr/>
          </p:nvSpPr>
          <p:spPr bwMode="ltGray">
            <a:xfrm>
              <a:off x="1054" y="2841"/>
              <a:ext cx="1872" cy="207"/>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91495" name="Rectangle 7"/>
            <p:cNvSpPr>
              <a:spLocks noChangeArrowheads="1"/>
            </p:cNvSpPr>
            <p:nvPr/>
          </p:nvSpPr>
          <p:spPr bwMode="ltGray">
            <a:xfrm>
              <a:off x="2926" y="3020"/>
              <a:ext cx="2132" cy="556"/>
            </a:xfrm>
            <a:prstGeom prst="rect">
              <a:avLst/>
            </a:prstGeom>
            <a:solidFill>
              <a:srgbClr val="FF9966"/>
            </a:solidFill>
            <a:ln w="9525">
              <a:noFill/>
              <a:miter lim="800000"/>
              <a:headEnd/>
              <a:tailEnd/>
            </a:ln>
            <a:effectLst/>
          </p:spPr>
          <p:txBody>
            <a:bodyPr wrap="none" anchor="ctr"/>
            <a:lstStyle/>
            <a:p>
              <a:endParaRPr lang="tr-TR"/>
            </a:p>
          </p:txBody>
        </p:sp>
        <p:sp>
          <p:nvSpPr>
            <p:cNvPr id="191496" name="Arc 8"/>
            <p:cNvSpPr>
              <a:spLocks/>
            </p:cNvSpPr>
            <p:nvPr/>
          </p:nvSpPr>
          <p:spPr bwMode="auto">
            <a:xfrm rot="10860000">
              <a:off x="3263" y="2912"/>
              <a:ext cx="1788" cy="342"/>
            </a:xfrm>
            <a:custGeom>
              <a:avLst/>
              <a:gdLst>
                <a:gd name="G0" fmla="+- 21600 0 0"/>
                <a:gd name="G1" fmla="+- 0 0 0"/>
                <a:gd name="G2" fmla="+- 21600 0 0"/>
                <a:gd name="T0" fmla="*/ 27027 w 27027"/>
                <a:gd name="T1" fmla="*/ 20907 h 21600"/>
                <a:gd name="T2" fmla="*/ 0 w 27027"/>
                <a:gd name="T3" fmla="*/ 0 h 21600"/>
                <a:gd name="T4" fmla="*/ 21600 w 27027"/>
                <a:gd name="T5" fmla="*/ 0 h 21600"/>
              </a:gdLst>
              <a:ahLst/>
              <a:cxnLst>
                <a:cxn ang="0">
                  <a:pos x="T0" y="T1"/>
                </a:cxn>
                <a:cxn ang="0">
                  <a:pos x="T2" y="T3"/>
                </a:cxn>
                <a:cxn ang="0">
                  <a:pos x="T4" y="T5"/>
                </a:cxn>
              </a:cxnLst>
              <a:rect l="0" t="0" r="r" b="b"/>
              <a:pathLst>
                <a:path w="27027" h="21600" fill="none" extrusionOk="0">
                  <a:moveTo>
                    <a:pt x="27027" y="20907"/>
                  </a:moveTo>
                  <a:cubicBezTo>
                    <a:pt x="25254" y="21367"/>
                    <a:pt x="23431" y="21599"/>
                    <a:pt x="21600" y="21600"/>
                  </a:cubicBezTo>
                  <a:cubicBezTo>
                    <a:pt x="9670" y="21600"/>
                    <a:pt x="0" y="11929"/>
                    <a:pt x="0" y="0"/>
                  </a:cubicBezTo>
                </a:path>
                <a:path w="27027" h="21600" stroke="0" extrusionOk="0">
                  <a:moveTo>
                    <a:pt x="27027" y="20907"/>
                  </a:moveTo>
                  <a:cubicBezTo>
                    <a:pt x="25254" y="21367"/>
                    <a:pt x="23431"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sp>
          <p:nvSpPr>
            <p:cNvPr id="191497" name="Rectangle 9"/>
            <p:cNvSpPr>
              <a:spLocks noChangeArrowheads="1"/>
            </p:cNvSpPr>
            <p:nvPr/>
          </p:nvSpPr>
          <p:spPr bwMode="auto">
            <a:xfrm>
              <a:off x="3904" y="2723"/>
              <a:ext cx="330" cy="24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600" b="1">
                  <a:solidFill>
                    <a:srgbClr val="FF5050"/>
                  </a:solidFill>
                  <a:effectLst/>
                  <a:latin typeface="Arial" charset="0"/>
                </a:rPr>
                <a:t>800</a:t>
              </a:r>
            </a:p>
          </p:txBody>
        </p:sp>
      </p:grpSp>
      <p:sp>
        <p:nvSpPr>
          <p:cNvPr id="191498" name="Rectangle 10"/>
          <p:cNvSpPr>
            <a:spLocks noChangeArrowheads="1"/>
          </p:cNvSpPr>
          <p:nvPr/>
        </p:nvSpPr>
        <p:spPr bwMode="blackWhite">
          <a:xfrm>
            <a:off x="1115616" y="3068960"/>
            <a:ext cx="7169150" cy="2155825"/>
          </a:xfrm>
          <a:prstGeom prst="rect">
            <a:avLst/>
          </a:prstGeom>
          <a:noFill/>
          <a:ln w="9525">
            <a:noFill/>
            <a:miter lim="800000"/>
            <a:headEnd/>
            <a:tailEnd/>
          </a:ln>
          <a:effectLst/>
        </p:spPr>
        <p:txBody>
          <a:bodyPr wrap="none" lIns="92075" tIns="46038" rIns="92075" bIns="46038" anchor="ctr"/>
          <a:lstStyle/>
          <a:p>
            <a:pPr>
              <a:tabLst>
                <a:tab pos="2400300" algn="l"/>
                <a:tab pos="3600450" algn="l"/>
                <a:tab pos="5029200" algn="l"/>
              </a:tabLst>
            </a:pPr>
            <a:r>
              <a:rPr lang="tr-TR" sz="1800" b="1" dirty="0">
                <a:solidFill>
                  <a:srgbClr val="000000"/>
                </a:solidFill>
                <a:effectLst/>
                <a:latin typeface="Courier New" pitchFamily="49" charset="0"/>
              </a:rPr>
              <a:t>SQL&gt; SELECT	deptno, MIN(sal)</a:t>
            </a:r>
          </a:p>
          <a:p>
            <a:pPr>
              <a:tabLst>
                <a:tab pos="2400300" algn="l"/>
                <a:tab pos="3600450" algn="l"/>
                <a:tab pos="5029200" algn="l"/>
              </a:tabLst>
            </a:pPr>
            <a:r>
              <a:rPr lang="tr-TR" sz="1800" b="1" dirty="0">
                <a:solidFill>
                  <a:srgbClr val="000000"/>
                </a:solidFill>
                <a:effectLst/>
                <a:latin typeface="Courier New" pitchFamily="49" charset="0"/>
              </a:rPr>
              <a:t>  2  FROM	emp</a:t>
            </a:r>
          </a:p>
          <a:p>
            <a:pPr>
              <a:tabLst>
                <a:tab pos="2400300" algn="l"/>
                <a:tab pos="3600450" algn="l"/>
                <a:tab pos="5029200" algn="l"/>
              </a:tabLst>
            </a:pPr>
            <a:r>
              <a:rPr lang="tr-TR" sz="1800" b="1" dirty="0">
                <a:solidFill>
                  <a:srgbClr val="000000"/>
                </a:solidFill>
                <a:effectLst/>
                <a:latin typeface="Courier New" pitchFamily="49" charset="0"/>
              </a:rPr>
              <a:t>  3  GROUP BY	deptno</a:t>
            </a:r>
          </a:p>
          <a:p>
            <a:pPr>
              <a:tabLst>
                <a:tab pos="2400300" algn="l"/>
                <a:tab pos="3600450" algn="l"/>
                <a:tab pos="5029200" algn="l"/>
              </a:tabLst>
            </a:pPr>
            <a:r>
              <a:rPr lang="tr-TR" sz="1800" b="1" dirty="0">
                <a:solidFill>
                  <a:srgbClr val="000000"/>
                </a:solidFill>
                <a:effectLst/>
                <a:latin typeface="Courier New" pitchFamily="49" charset="0"/>
              </a:rPr>
              <a:t>  4  HAVING	MIN(sal) &gt;</a:t>
            </a:r>
          </a:p>
          <a:p>
            <a:pPr>
              <a:tabLst>
                <a:tab pos="2400300" algn="l"/>
                <a:tab pos="3600450" algn="l"/>
                <a:tab pos="5029200" algn="l"/>
              </a:tabLst>
            </a:pPr>
            <a:r>
              <a:rPr lang="tr-TR" sz="1800" b="1" dirty="0">
                <a:solidFill>
                  <a:srgbClr val="000000"/>
                </a:solidFill>
                <a:effectLst/>
                <a:latin typeface="Courier New" pitchFamily="49" charset="0"/>
              </a:rPr>
              <a:t>  5		(SELECT	MIN(sal)</a:t>
            </a:r>
          </a:p>
          <a:p>
            <a:pPr>
              <a:tabLst>
                <a:tab pos="2400300" algn="l"/>
                <a:tab pos="3600450" algn="l"/>
                <a:tab pos="5029200" algn="l"/>
              </a:tabLst>
            </a:pPr>
            <a:r>
              <a:rPr lang="tr-TR" sz="1800" b="1" dirty="0">
                <a:solidFill>
                  <a:srgbClr val="000000"/>
                </a:solidFill>
                <a:effectLst/>
                <a:latin typeface="Courier New" pitchFamily="49" charset="0"/>
              </a:rPr>
              <a:t>  6		FROM	emp</a:t>
            </a:r>
          </a:p>
          <a:p>
            <a:pPr>
              <a:tabLst>
                <a:tab pos="2400300" algn="l"/>
                <a:tab pos="3600450" algn="l"/>
                <a:tab pos="5029200" algn="l"/>
              </a:tabLst>
            </a:pPr>
            <a:r>
              <a:rPr lang="tr-TR" sz="1800" b="1" dirty="0">
                <a:solidFill>
                  <a:srgbClr val="000000"/>
                </a:solidFill>
                <a:effectLst/>
                <a:latin typeface="Courier New" pitchFamily="49" charset="0"/>
              </a:rPr>
              <a:t>  7		WHERE	deptno = 20);</a:t>
            </a:r>
          </a:p>
        </p:txBody>
      </p:sp>
      <p:grpSp>
        <p:nvGrpSpPr>
          <p:cNvPr id="191499" name="Group 11"/>
          <p:cNvGrpSpPr>
            <a:grpSpLocks/>
          </p:cNvGrpSpPr>
          <p:nvPr/>
        </p:nvGrpSpPr>
        <p:grpSpPr bwMode="auto">
          <a:xfrm>
            <a:off x="8386763" y="6324600"/>
            <a:ext cx="414337" cy="292100"/>
            <a:chOff x="5283" y="3984"/>
            <a:chExt cx="261" cy="184"/>
          </a:xfrm>
        </p:grpSpPr>
        <p:sp>
          <p:nvSpPr>
            <p:cNvPr id="191500"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91501"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91502"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91503"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91504"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91505"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20" name="Rectangle 19"/>
          <p:cNvSpPr/>
          <p:nvPr/>
        </p:nvSpPr>
        <p:spPr>
          <a:xfrm>
            <a:off x="899592" y="5229200"/>
            <a:ext cx="8244408" cy="830997"/>
          </a:xfrm>
          <a:prstGeom prst="rect">
            <a:avLst/>
          </a:prstGeom>
        </p:spPr>
        <p:txBody>
          <a:bodyPr wrap="square">
            <a:spAutoFit/>
          </a:bodyPr>
          <a:lstStyle/>
          <a:p>
            <a:r>
              <a:rPr lang="tr-TR" b="1" dirty="0"/>
              <a:t>Displays all the departments that have a minimum salary greater than that of department 20.</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1493"/>
                                        </p:tgtEl>
                                        <p:attrNameLst>
                                          <p:attrName>style.visibility</p:attrName>
                                        </p:attrNameLst>
                                      </p:cBhvr>
                                      <p:to>
                                        <p:strVal val="visible"/>
                                      </p:to>
                                    </p:set>
                                    <p:animEffect transition="in" filter="wipe(up)">
                                      <p:cBhvr>
                                        <p:cTn id="7" dur="500"/>
                                        <p:tgtEl>
                                          <p:spTgt spid="19149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91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r>
              <a:rPr lang="tr-TR"/>
              <a:t>Information Management</a:t>
            </a:r>
          </a:p>
        </p:txBody>
      </p:sp>
      <p:sp>
        <p:nvSpPr>
          <p:cNvPr id="193538" name="Rectangle 2"/>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3087688" algn="l"/>
              </a:tabLst>
            </a:pPr>
            <a:endParaRPr lang="tr-TR" sz="1800" b="1">
              <a:solidFill>
                <a:srgbClr val="000000"/>
              </a:solidFill>
              <a:effectLst/>
              <a:latin typeface="Courier New" pitchFamily="49" charset="0"/>
            </a:endParaRPr>
          </a:p>
          <a:p>
            <a:pPr>
              <a:tabLst>
                <a:tab pos="1200150" algn="l"/>
                <a:tab pos="3087688" algn="l"/>
              </a:tabLst>
            </a:pPr>
            <a:endParaRPr lang="tr-TR" sz="1800" b="1">
              <a:solidFill>
                <a:srgbClr val="000000"/>
              </a:solidFill>
              <a:effectLst/>
              <a:latin typeface="Courier New" pitchFamily="49" charset="0"/>
            </a:endParaRPr>
          </a:p>
        </p:txBody>
      </p:sp>
      <p:sp>
        <p:nvSpPr>
          <p:cNvPr id="193539"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What Is Wrong with This Statement?</a:t>
            </a:r>
            <a:endParaRPr lang="tr-TR"/>
          </a:p>
        </p:txBody>
      </p:sp>
      <p:grpSp>
        <p:nvGrpSpPr>
          <p:cNvPr id="193540" name="Group 4"/>
          <p:cNvGrpSpPr>
            <a:grpSpLocks/>
          </p:cNvGrpSpPr>
          <p:nvPr/>
        </p:nvGrpSpPr>
        <p:grpSpPr bwMode="auto">
          <a:xfrm>
            <a:off x="3105150" y="2374900"/>
            <a:ext cx="5041900" cy="1174750"/>
            <a:chOff x="1956" y="1496"/>
            <a:chExt cx="3176" cy="740"/>
          </a:xfrm>
        </p:grpSpPr>
        <p:sp>
          <p:nvSpPr>
            <p:cNvPr id="193541" name="Rectangle 5"/>
            <p:cNvSpPr>
              <a:spLocks noChangeArrowheads="1"/>
            </p:cNvSpPr>
            <p:nvPr/>
          </p:nvSpPr>
          <p:spPr bwMode="ltGray">
            <a:xfrm>
              <a:off x="2532" y="1668"/>
              <a:ext cx="2600" cy="567"/>
            </a:xfrm>
            <a:prstGeom prst="rect">
              <a:avLst/>
            </a:prstGeom>
            <a:solidFill>
              <a:srgbClr val="FF9966"/>
            </a:solidFill>
            <a:ln w="9525">
              <a:noFill/>
              <a:miter lim="800000"/>
              <a:headEnd/>
              <a:tailEnd/>
            </a:ln>
            <a:effectLst/>
          </p:spPr>
          <p:txBody>
            <a:bodyPr wrap="none" anchor="ctr"/>
            <a:lstStyle/>
            <a:p>
              <a:endParaRPr lang="tr-TR"/>
            </a:p>
          </p:txBody>
        </p:sp>
        <p:grpSp>
          <p:nvGrpSpPr>
            <p:cNvPr id="193542" name="Group 6"/>
            <p:cNvGrpSpPr>
              <a:grpSpLocks/>
            </p:cNvGrpSpPr>
            <p:nvPr/>
          </p:nvGrpSpPr>
          <p:grpSpPr bwMode="auto">
            <a:xfrm>
              <a:off x="1956" y="1496"/>
              <a:ext cx="2228" cy="740"/>
              <a:chOff x="1956" y="1496"/>
              <a:chExt cx="2228" cy="740"/>
            </a:xfrm>
          </p:grpSpPr>
          <p:sp>
            <p:nvSpPr>
              <p:cNvPr id="193543" name="Rectangle 7"/>
              <p:cNvSpPr>
                <a:spLocks noChangeArrowheads="1"/>
              </p:cNvSpPr>
              <p:nvPr/>
            </p:nvSpPr>
            <p:spPr bwMode="ltGray">
              <a:xfrm>
                <a:off x="2568" y="2016"/>
                <a:ext cx="1616" cy="22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93544" name="Rectangle 8"/>
              <p:cNvSpPr>
                <a:spLocks noChangeArrowheads="1"/>
              </p:cNvSpPr>
              <p:nvPr/>
            </p:nvSpPr>
            <p:spPr bwMode="ltGray">
              <a:xfrm>
                <a:off x="1956" y="1496"/>
                <a:ext cx="288" cy="220"/>
              </a:xfrm>
              <a:prstGeom prst="rect">
                <a:avLst/>
              </a:prstGeom>
              <a:solidFill>
                <a:srgbClr val="FF5050">
                  <a:alpha val="50000"/>
                </a:srgbClr>
              </a:solidFill>
              <a:ln w="9525">
                <a:noFill/>
                <a:miter lim="800000"/>
                <a:headEnd/>
                <a:tailEnd/>
              </a:ln>
              <a:effectLst/>
            </p:spPr>
            <p:txBody>
              <a:bodyPr wrap="none" anchor="ctr"/>
              <a:lstStyle/>
              <a:p>
                <a:endParaRPr lang="tr-TR"/>
              </a:p>
            </p:txBody>
          </p:sp>
        </p:grpSp>
      </p:grpSp>
      <p:sp>
        <p:nvSpPr>
          <p:cNvPr id="193545" name="Rectangle 9"/>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ERROR:</a:t>
            </a:r>
          </a:p>
          <a:p>
            <a:pPr>
              <a:tabLst>
                <a:tab pos="1200150" algn="l"/>
              </a:tabLst>
            </a:pPr>
            <a:r>
              <a:rPr lang="tr-TR" sz="1800" b="1">
                <a:solidFill>
                  <a:srgbClr val="000000"/>
                </a:solidFill>
                <a:effectLst/>
                <a:latin typeface="Courier New" pitchFamily="49" charset="0"/>
              </a:rPr>
              <a:t>ORA-01427: single-row subquery returns more than</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one row</a:t>
            </a:r>
          </a:p>
          <a:p>
            <a:pPr>
              <a:tabLst>
                <a:tab pos="1200150" algn="l"/>
              </a:tabLst>
            </a:pP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no rows selected</a:t>
            </a:r>
          </a:p>
        </p:txBody>
      </p:sp>
      <p:sp>
        <p:nvSpPr>
          <p:cNvPr id="193546" name="Rectangle 10"/>
          <p:cNvSpPr>
            <a:spLocks noChangeArrowheads="1"/>
          </p:cNvSpPr>
          <p:nvPr/>
        </p:nvSpPr>
        <p:spPr bwMode="blackWhite">
          <a:xfrm>
            <a:off x="933450" y="1800225"/>
            <a:ext cx="7315200" cy="1779588"/>
          </a:xfrm>
          <a:prstGeom prst="rect">
            <a:avLst/>
          </a:prstGeom>
          <a:noFill/>
          <a:ln w="9525">
            <a:noFill/>
            <a:miter lim="800000"/>
            <a:headEnd/>
            <a:tailEnd/>
          </a:ln>
          <a:effectLst/>
        </p:spPr>
        <p:txBody>
          <a:bodyPr wrap="none" lIns="92075" tIns="46038" rIns="92075" bIns="46038" anchor="ctr"/>
          <a:lstStyle/>
          <a:p>
            <a:pPr>
              <a:tabLst>
                <a:tab pos="1200150" algn="l"/>
                <a:tab pos="3087688" algn="l"/>
              </a:tabLst>
            </a:pPr>
            <a:r>
              <a:rPr lang="tr-TR" sz="1800" b="1">
                <a:solidFill>
                  <a:srgbClr val="000000"/>
                </a:solidFill>
                <a:effectLst/>
                <a:latin typeface="Courier New" pitchFamily="49" charset="0"/>
              </a:rPr>
              <a:t>SQL&gt; SELECT empno, ename</a:t>
            </a:r>
          </a:p>
          <a:p>
            <a:pPr>
              <a:tabLst>
                <a:tab pos="1200150" algn="l"/>
                <a:tab pos="3087688" algn="l"/>
              </a:tabLst>
            </a:pPr>
            <a:r>
              <a:rPr lang="tr-TR" sz="1800" b="1">
                <a:solidFill>
                  <a:srgbClr val="000000"/>
                </a:solidFill>
                <a:effectLst/>
                <a:latin typeface="Courier New" pitchFamily="49" charset="0"/>
              </a:rPr>
              <a:t>  2  FROM   emp</a:t>
            </a:r>
          </a:p>
          <a:p>
            <a:pPr>
              <a:tabLst>
                <a:tab pos="1200150" algn="l"/>
                <a:tab pos="3087688" algn="l"/>
              </a:tabLst>
            </a:pPr>
            <a:r>
              <a:rPr lang="tr-TR" sz="1800" b="1">
                <a:solidFill>
                  <a:srgbClr val="000000"/>
                </a:solidFill>
                <a:effectLst/>
                <a:latin typeface="Courier New" pitchFamily="49" charset="0"/>
              </a:rPr>
              <a:t>  3  WHERE  sal = </a:t>
            </a:r>
          </a:p>
          <a:p>
            <a:pPr>
              <a:tabLst>
                <a:tab pos="1200150" algn="l"/>
                <a:tab pos="3087688" algn="l"/>
              </a:tabLst>
            </a:pPr>
            <a:r>
              <a:rPr lang="tr-TR" sz="1800" b="1">
                <a:solidFill>
                  <a:srgbClr val="000000"/>
                </a:solidFill>
                <a:effectLst/>
                <a:latin typeface="Courier New" pitchFamily="49" charset="0"/>
              </a:rPr>
              <a:t>  4		(SELECT   MIN(sal)</a:t>
            </a:r>
          </a:p>
          <a:p>
            <a:pPr>
              <a:tabLst>
                <a:tab pos="1200150" algn="l"/>
                <a:tab pos="3087688" algn="l"/>
              </a:tabLst>
            </a:pPr>
            <a:r>
              <a:rPr lang="tr-TR" sz="1800" b="1">
                <a:solidFill>
                  <a:srgbClr val="000000"/>
                </a:solidFill>
                <a:effectLst/>
                <a:latin typeface="Courier New" pitchFamily="49" charset="0"/>
              </a:rPr>
              <a:t>  5		FROM      emp</a:t>
            </a:r>
          </a:p>
          <a:p>
            <a:pPr>
              <a:tabLst>
                <a:tab pos="1200150" algn="l"/>
                <a:tab pos="3087688" algn="l"/>
              </a:tabLst>
            </a:pPr>
            <a:r>
              <a:rPr lang="tr-TR" sz="1800" b="1">
                <a:solidFill>
                  <a:srgbClr val="000000"/>
                </a:solidFill>
                <a:effectLst/>
                <a:latin typeface="Courier New" pitchFamily="49" charset="0"/>
              </a:rPr>
              <a:t>  6		GROUP BY  deptno);</a:t>
            </a:r>
          </a:p>
        </p:txBody>
      </p:sp>
      <p:sp>
        <p:nvSpPr>
          <p:cNvPr id="193547" name="Rectangle 11"/>
          <p:cNvSpPr>
            <a:spLocks noChangeArrowheads="1"/>
          </p:cNvSpPr>
          <p:nvPr/>
        </p:nvSpPr>
        <p:spPr bwMode="auto">
          <a:xfrm rot="20640000">
            <a:off x="527050" y="3021013"/>
            <a:ext cx="3836988" cy="822325"/>
          </a:xfrm>
          <a:prstGeom prst="rect">
            <a:avLst/>
          </a:prstGeom>
          <a:noFill/>
          <a:ln w="9525">
            <a:noFill/>
            <a:miter lim="800000"/>
            <a:headEnd/>
            <a:tailEnd/>
          </a:ln>
          <a:effectLst/>
        </p:spPr>
        <p:txBody>
          <a:bodyPr wrap="none" lIns="92075" tIns="46038" rIns="92075" bIns="46038">
            <a:spAutoFit/>
          </a:bodyPr>
          <a:lstStyle/>
          <a:p>
            <a:r>
              <a:rPr lang="tr-TR" b="1">
                <a:solidFill>
                  <a:schemeClr val="accent2"/>
                </a:solidFill>
                <a:effectLst>
                  <a:outerShdw blurRad="38100" dist="38100" dir="2700000" algn="tl">
                    <a:srgbClr val="C0C0C0"/>
                  </a:outerShdw>
                </a:effectLst>
                <a:latin typeface="Arial" charset="0"/>
              </a:rPr>
              <a:t>Single-row operator with </a:t>
            </a:r>
          </a:p>
          <a:p>
            <a:r>
              <a:rPr lang="tr-TR" b="1">
                <a:solidFill>
                  <a:schemeClr val="accent2"/>
                </a:solidFill>
                <a:effectLst>
                  <a:outerShdw blurRad="38100" dist="38100" dir="2700000" algn="tl">
                    <a:srgbClr val="C0C0C0"/>
                  </a:outerShdw>
                </a:effectLst>
                <a:latin typeface="Arial" charset="0"/>
              </a:rPr>
              <a:t>multiple-row subquery</a:t>
            </a:r>
            <a:endParaRPr lang="tr-TR" b="1">
              <a:solidFill>
                <a:srgbClr val="FF3300"/>
              </a:solidFill>
              <a:effectLst>
                <a:outerShdw blurRad="38100" dist="38100" dir="2700000" algn="tl">
                  <a:srgbClr val="C0C0C0"/>
                </a:outerShdw>
              </a:effectLst>
              <a:latin typeface="Arial" charset="0"/>
            </a:endParaRPr>
          </a:p>
        </p:txBody>
      </p:sp>
      <p:grpSp>
        <p:nvGrpSpPr>
          <p:cNvPr id="193548" name="Group 12"/>
          <p:cNvGrpSpPr>
            <a:grpSpLocks/>
          </p:cNvGrpSpPr>
          <p:nvPr/>
        </p:nvGrpSpPr>
        <p:grpSpPr bwMode="auto">
          <a:xfrm>
            <a:off x="8386763" y="6324600"/>
            <a:ext cx="414337" cy="292100"/>
            <a:chOff x="5283" y="3984"/>
            <a:chExt cx="261" cy="184"/>
          </a:xfrm>
        </p:grpSpPr>
        <p:sp>
          <p:nvSpPr>
            <p:cNvPr id="193549" name="Rectangle 13"/>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93550" name="Rectangle 14"/>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93551" name="Rectangle 15"/>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93552" name="Freeform 16"/>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93553" name="Freeform 17"/>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93554" name="Freeform 18"/>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3540"/>
                                        </p:tgtEl>
                                        <p:attrNameLst>
                                          <p:attrName>style.visibility</p:attrName>
                                        </p:attrNameLst>
                                      </p:cBhvr>
                                      <p:to>
                                        <p:strVal val="visible"/>
                                      </p:to>
                                    </p:set>
                                    <p:animEffect transition="in" filter="wipe(up)">
                                      <p:cBhvr>
                                        <p:cTn id="7" dur="500"/>
                                        <p:tgtEl>
                                          <p:spTgt spid="1935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3545"/>
                                        </p:tgtEl>
                                        <p:attrNameLst>
                                          <p:attrName>style.visibility</p:attrName>
                                        </p:attrNameLst>
                                      </p:cBhvr>
                                      <p:to>
                                        <p:strVal val="visible"/>
                                      </p:to>
                                    </p:set>
                                    <p:animEffect transition="in" filter="wipe(up)">
                                      <p:cBhvr>
                                        <p:cTn id="12" dur="500"/>
                                        <p:tgtEl>
                                          <p:spTgt spid="193545"/>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93547"/>
                                        </p:tgtEl>
                                        <p:attrNameLst>
                                          <p:attrName>style.visibility</p:attrName>
                                        </p:attrNameLst>
                                      </p:cBhvr>
                                      <p:to>
                                        <p:strVal val="visible"/>
                                      </p:to>
                                    </p:set>
                                    <p:animEffect transition="in" filter="wipe(down)">
                                      <p:cBhvr>
                                        <p:cTn id="16" dur="500"/>
                                        <p:tgtEl>
                                          <p:spTgt spid="193547"/>
                                        </p:tgtEl>
                                      </p:cBhvr>
                                    </p:animEffec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499"/>
                                          </p:stCondLst>
                                        </p:cTn>
                                        <p:tgtEl>
                                          <p:spTgt spid="193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5" grpId="0" animBg="1" autoUpdateAnimBg="0"/>
      <p:bldP spid="193547"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195586" name="Rectangle 2"/>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Lst>
            </a:pPr>
            <a:endParaRPr lang="tr-TR" sz="1800" b="1">
              <a:solidFill>
                <a:srgbClr val="000000"/>
              </a:solidFill>
              <a:effectLst/>
              <a:latin typeface="Courier New" pitchFamily="49" charset="0"/>
            </a:endParaRPr>
          </a:p>
          <a:p>
            <a:pPr>
              <a:tabLst>
                <a:tab pos="1200150" algn="l"/>
                <a:tab pos="2571750" algn="l"/>
              </a:tabLst>
            </a:pPr>
            <a:endParaRPr lang="tr-TR" sz="1800" b="1">
              <a:solidFill>
                <a:srgbClr val="000000"/>
              </a:solidFill>
              <a:effectLst/>
              <a:latin typeface="Courier New" pitchFamily="49" charset="0"/>
            </a:endParaRPr>
          </a:p>
        </p:txBody>
      </p:sp>
      <p:sp>
        <p:nvSpPr>
          <p:cNvPr id="195587"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a:solidFill>
                  <a:schemeClr val="accent2"/>
                </a:solidFill>
                <a:latin typeface="Arial" charset="0"/>
              </a:rPr>
              <a:t>Will This Statement Work?</a:t>
            </a:r>
            <a:endParaRPr lang="tr-TR" dirty="0"/>
          </a:p>
        </p:txBody>
      </p:sp>
      <p:grpSp>
        <p:nvGrpSpPr>
          <p:cNvPr id="195588" name="Group 4"/>
          <p:cNvGrpSpPr>
            <a:grpSpLocks/>
          </p:cNvGrpSpPr>
          <p:nvPr/>
        </p:nvGrpSpPr>
        <p:grpSpPr bwMode="auto">
          <a:xfrm>
            <a:off x="3506788" y="2800350"/>
            <a:ext cx="4640262" cy="935038"/>
            <a:chOff x="2209" y="1764"/>
            <a:chExt cx="2923" cy="589"/>
          </a:xfrm>
        </p:grpSpPr>
        <p:sp>
          <p:nvSpPr>
            <p:cNvPr id="195589" name="Rectangle 5"/>
            <p:cNvSpPr>
              <a:spLocks noChangeArrowheads="1"/>
            </p:cNvSpPr>
            <p:nvPr/>
          </p:nvSpPr>
          <p:spPr bwMode="ltGray">
            <a:xfrm>
              <a:off x="2209" y="1764"/>
              <a:ext cx="2923" cy="589"/>
            </a:xfrm>
            <a:prstGeom prst="rect">
              <a:avLst/>
            </a:prstGeom>
            <a:solidFill>
              <a:srgbClr val="FF9966"/>
            </a:solidFill>
            <a:ln w="9525">
              <a:noFill/>
              <a:miter lim="800000"/>
              <a:headEnd/>
              <a:tailEnd/>
            </a:ln>
            <a:effectLst/>
          </p:spPr>
          <p:txBody>
            <a:bodyPr wrap="none" anchor="ctr"/>
            <a:lstStyle/>
            <a:p>
              <a:endParaRPr lang="tr-TR"/>
            </a:p>
          </p:txBody>
        </p:sp>
        <p:sp>
          <p:nvSpPr>
            <p:cNvPr id="195590" name="Rectangle 6"/>
            <p:cNvSpPr>
              <a:spLocks noChangeArrowheads="1"/>
            </p:cNvSpPr>
            <p:nvPr/>
          </p:nvSpPr>
          <p:spPr bwMode="ltGray">
            <a:xfrm>
              <a:off x="2220" y="2124"/>
              <a:ext cx="2040" cy="216"/>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95591" name="Rectangle 7"/>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3087688" algn="l"/>
              </a:tabLst>
            </a:pPr>
            <a:r>
              <a:rPr lang="tr-TR" sz="1800" b="1">
                <a:solidFill>
                  <a:srgbClr val="000000"/>
                </a:solidFill>
                <a:effectLst/>
                <a:latin typeface="Courier New" pitchFamily="49" charset="0"/>
              </a:rPr>
              <a:t>no rows selected</a:t>
            </a:r>
          </a:p>
        </p:txBody>
      </p:sp>
      <p:sp>
        <p:nvSpPr>
          <p:cNvPr id="195592" name="Rectangle 8"/>
          <p:cNvSpPr>
            <a:spLocks noChangeArrowheads="1"/>
          </p:cNvSpPr>
          <p:nvPr/>
        </p:nvSpPr>
        <p:spPr bwMode="auto">
          <a:xfrm rot="20340000">
            <a:off x="3003550" y="4171950"/>
            <a:ext cx="4213225" cy="457200"/>
          </a:xfrm>
          <a:prstGeom prst="rect">
            <a:avLst/>
          </a:prstGeom>
          <a:noFill/>
          <a:ln w="9525">
            <a:noFill/>
            <a:miter lim="800000"/>
            <a:headEnd/>
            <a:tailEnd/>
          </a:ln>
          <a:effectLst/>
        </p:spPr>
        <p:txBody>
          <a:bodyPr wrap="none" lIns="92075" tIns="46038" rIns="92075" bIns="46038">
            <a:spAutoFit/>
          </a:bodyPr>
          <a:lstStyle/>
          <a:p>
            <a:r>
              <a:rPr lang="tr-TR" b="1">
                <a:solidFill>
                  <a:schemeClr val="accent2"/>
                </a:solidFill>
                <a:effectLst>
                  <a:outerShdw blurRad="38100" dist="38100" dir="2700000" algn="tl">
                    <a:srgbClr val="C0C0C0"/>
                  </a:outerShdw>
                </a:effectLst>
                <a:latin typeface="Arial" charset="0"/>
              </a:rPr>
              <a:t>Subquery returns no values</a:t>
            </a:r>
          </a:p>
        </p:txBody>
      </p:sp>
      <p:sp>
        <p:nvSpPr>
          <p:cNvPr id="195593" name="Rectangle 9"/>
          <p:cNvSpPr>
            <a:spLocks noChangeArrowheads="1"/>
          </p:cNvSpPr>
          <p:nvPr/>
        </p:nvSpPr>
        <p:spPr bwMode="blackWhite">
          <a:xfrm>
            <a:off x="914400" y="1952625"/>
            <a:ext cx="7315200" cy="1819275"/>
          </a:xfrm>
          <a:prstGeom prst="rect">
            <a:avLst/>
          </a:prstGeom>
          <a:noFill/>
          <a:ln w="9525">
            <a:noFill/>
            <a:miter lim="800000"/>
            <a:headEnd/>
            <a:tailEnd/>
          </a:ln>
          <a:effectLst/>
        </p:spPr>
        <p:txBody>
          <a:bodyPr wrap="none" lIns="92075" tIns="46038" rIns="92075" bIns="46038" anchor="ctr"/>
          <a:lstStyle/>
          <a:p>
            <a:pPr>
              <a:tabLst>
                <a:tab pos="1200150" algn="l"/>
                <a:tab pos="2571750" algn="l"/>
              </a:tabLst>
            </a:pPr>
            <a:r>
              <a:rPr lang="tr-TR" sz="1800" b="1">
                <a:solidFill>
                  <a:srgbClr val="000000"/>
                </a:solidFill>
                <a:effectLst/>
                <a:latin typeface="Courier New" pitchFamily="49" charset="0"/>
              </a:rPr>
              <a:t>SQL&gt; SELECT ename, job</a:t>
            </a:r>
          </a:p>
          <a:p>
            <a:pPr>
              <a:tabLst>
                <a:tab pos="1200150" algn="l"/>
                <a:tab pos="2571750" algn="l"/>
              </a:tabLst>
            </a:pPr>
            <a:r>
              <a:rPr lang="tr-TR" sz="1800" b="1">
                <a:solidFill>
                  <a:srgbClr val="000000"/>
                </a:solidFill>
                <a:effectLst/>
                <a:latin typeface="Courier New" pitchFamily="49" charset="0"/>
              </a:rPr>
              <a:t>  2  FROM   emp</a:t>
            </a:r>
          </a:p>
          <a:p>
            <a:pPr>
              <a:tabLst>
                <a:tab pos="1200150" algn="l"/>
                <a:tab pos="2571750" algn="l"/>
              </a:tabLst>
            </a:pPr>
            <a:r>
              <a:rPr lang="tr-TR" sz="1800" b="1">
                <a:solidFill>
                  <a:srgbClr val="000000"/>
                </a:solidFill>
                <a:effectLst/>
                <a:latin typeface="Courier New" pitchFamily="49" charset="0"/>
              </a:rPr>
              <a:t>  3  WHERE  job = </a:t>
            </a:r>
          </a:p>
          <a:p>
            <a:pPr>
              <a:tabLst>
                <a:tab pos="1200150" algn="l"/>
                <a:tab pos="2571750" algn="l"/>
              </a:tabLst>
            </a:pPr>
            <a:r>
              <a:rPr lang="tr-TR" sz="1800" b="1">
                <a:solidFill>
                  <a:srgbClr val="000000"/>
                </a:solidFill>
                <a:effectLst/>
                <a:latin typeface="Courier New" pitchFamily="49" charset="0"/>
              </a:rPr>
              <a:t>  4		(SELECT	job</a:t>
            </a:r>
          </a:p>
          <a:p>
            <a:pPr>
              <a:tabLst>
                <a:tab pos="1200150" algn="l"/>
                <a:tab pos="2571750" algn="l"/>
              </a:tabLst>
            </a:pPr>
            <a:r>
              <a:rPr lang="tr-TR" sz="1800" b="1">
                <a:solidFill>
                  <a:srgbClr val="000000"/>
                </a:solidFill>
                <a:effectLst/>
                <a:latin typeface="Courier New" pitchFamily="49" charset="0"/>
              </a:rPr>
              <a:t>  5		FROM	emp</a:t>
            </a:r>
          </a:p>
          <a:p>
            <a:pPr>
              <a:tabLst>
                <a:tab pos="1200150" algn="l"/>
                <a:tab pos="2571750" algn="l"/>
              </a:tabLst>
            </a:pPr>
            <a:r>
              <a:rPr lang="tr-TR" sz="1800" b="1">
                <a:solidFill>
                  <a:srgbClr val="000000"/>
                </a:solidFill>
                <a:effectLst/>
                <a:latin typeface="Courier New" pitchFamily="49" charset="0"/>
              </a:rPr>
              <a:t>  6		WHERE	ename='SMYTHE');</a:t>
            </a:r>
          </a:p>
        </p:txBody>
      </p:sp>
      <p:grpSp>
        <p:nvGrpSpPr>
          <p:cNvPr id="195594" name="Group 10"/>
          <p:cNvGrpSpPr>
            <a:grpSpLocks/>
          </p:cNvGrpSpPr>
          <p:nvPr/>
        </p:nvGrpSpPr>
        <p:grpSpPr bwMode="auto">
          <a:xfrm>
            <a:off x="8386763" y="6324600"/>
            <a:ext cx="414337" cy="292100"/>
            <a:chOff x="5283" y="3984"/>
            <a:chExt cx="261" cy="184"/>
          </a:xfrm>
        </p:grpSpPr>
        <p:sp>
          <p:nvSpPr>
            <p:cNvPr id="195595"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95596"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95597"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95598"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95599"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95600"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5588"/>
                                        </p:tgtEl>
                                        <p:attrNameLst>
                                          <p:attrName>style.visibility</p:attrName>
                                        </p:attrNameLst>
                                      </p:cBhvr>
                                      <p:to>
                                        <p:strVal val="visible"/>
                                      </p:to>
                                    </p:set>
                                    <p:animEffect transition="in" filter="wipe(up)">
                                      <p:cBhvr>
                                        <p:cTn id="7" dur="500"/>
                                        <p:tgtEl>
                                          <p:spTgt spid="1955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5591"/>
                                        </p:tgtEl>
                                        <p:attrNameLst>
                                          <p:attrName>style.visibility</p:attrName>
                                        </p:attrNameLst>
                                      </p:cBhvr>
                                      <p:to>
                                        <p:strVal val="visible"/>
                                      </p:to>
                                    </p:set>
                                    <p:animEffect transition="in" filter="wipe(up)">
                                      <p:cBhvr>
                                        <p:cTn id="12" dur="500"/>
                                        <p:tgtEl>
                                          <p:spTgt spid="195591"/>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95592"/>
                                        </p:tgtEl>
                                        <p:attrNameLst>
                                          <p:attrName>style.visibility</p:attrName>
                                        </p:attrNameLst>
                                      </p:cBhvr>
                                      <p:to>
                                        <p:strVal val="visible"/>
                                      </p:to>
                                    </p:set>
                                    <p:animEffect transition="in" filter="wipe(down)">
                                      <p:cBhvr>
                                        <p:cTn id="16" dur="500"/>
                                        <p:tgtEl>
                                          <p:spTgt spid="195592"/>
                                        </p:tgtEl>
                                      </p:cBhvr>
                                    </p:animEffec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499"/>
                                          </p:stCondLst>
                                        </p:cTn>
                                        <p:tgtEl>
                                          <p:spTgt spid="1955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1" grpId="0" animBg="1" autoUpdateAnimBg="0"/>
      <p:bldP spid="195592"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r>
              <a:rPr lang="tr-TR" dirty="0"/>
              <a:t>Information Management</a:t>
            </a:r>
          </a:p>
        </p:txBody>
      </p:sp>
      <p:sp>
        <p:nvSpPr>
          <p:cNvPr id="19763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a:solidFill>
                  <a:schemeClr val="accent2"/>
                </a:solidFill>
                <a:latin typeface="Arial" charset="0"/>
              </a:rPr>
              <a:t>Multiple-Row Subqueries</a:t>
            </a:r>
            <a:endParaRPr lang="tr-TR" dirty="0"/>
          </a:p>
        </p:txBody>
      </p:sp>
      <p:sp>
        <p:nvSpPr>
          <p:cNvPr id="197635" name="Rectangle 3"/>
          <p:cNvSpPr>
            <a:spLocks noGrp="1" noChangeArrowheads="1"/>
          </p:cNvSpPr>
          <p:nvPr>
            <p:ph type="body" idx="1"/>
          </p:nvPr>
        </p:nvSpPr>
        <p:spPr>
          <a:xfrm>
            <a:off x="860425" y="1262063"/>
            <a:ext cx="7673975" cy="1031875"/>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Return more than one row</a:t>
            </a:r>
          </a:p>
          <a:p>
            <a:pPr marL="341313" lvl="1" indent="-227013" defTabSz="346075">
              <a:tabLst>
                <a:tab pos="571500" algn="l"/>
              </a:tabLst>
            </a:pPr>
            <a:r>
              <a:rPr lang="tr-TR" b="1">
                <a:solidFill>
                  <a:srgbClr val="FF0066"/>
                </a:solidFill>
                <a:latin typeface="Arial" charset="0"/>
              </a:rPr>
              <a:t>Use multiple-row comparison operators</a:t>
            </a:r>
            <a:endParaRPr lang="tr-TR"/>
          </a:p>
        </p:txBody>
      </p:sp>
      <p:sp>
        <p:nvSpPr>
          <p:cNvPr id="197636" name="Rectangle 4"/>
          <p:cNvSpPr>
            <a:spLocks noChangeArrowheads="1"/>
          </p:cNvSpPr>
          <p:nvPr/>
        </p:nvSpPr>
        <p:spPr bwMode="auto">
          <a:xfrm>
            <a:off x="1331913" y="2560638"/>
            <a:ext cx="1939925" cy="2627312"/>
          </a:xfrm>
          <a:prstGeom prst="rect">
            <a:avLst/>
          </a:prstGeom>
          <a:solidFill>
            <a:srgbClr val="FFCC99"/>
          </a:solidFill>
          <a:ln w="25400">
            <a:solidFill>
              <a:srgbClr val="000000"/>
            </a:solidFill>
            <a:miter lim="800000"/>
            <a:headEnd/>
            <a:tailEnd/>
          </a:ln>
          <a:effectLst/>
        </p:spPr>
        <p:txBody>
          <a:bodyPr lIns="92075" tIns="46038" rIns="92075" bIns="46038"/>
          <a:lstStyle/>
          <a:p>
            <a:pPr>
              <a:lnSpc>
                <a:spcPct val="120000"/>
              </a:lnSpc>
              <a:spcBef>
                <a:spcPct val="60000"/>
              </a:spcBef>
            </a:pPr>
            <a:r>
              <a:rPr lang="tr-TR" sz="1800" b="1" dirty="0">
                <a:solidFill>
                  <a:srgbClr val="000000"/>
                </a:solidFill>
                <a:effectLst/>
                <a:latin typeface="Arial" charset="0"/>
              </a:rPr>
              <a:t>Operator</a:t>
            </a:r>
          </a:p>
          <a:p>
            <a:pPr>
              <a:lnSpc>
                <a:spcPct val="120000"/>
              </a:lnSpc>
              <a:spcBef>
                <a:spcPct val="60000"/>
              </a:spcBef>
            </a:pPr>
            <a:r>
              <a:rPr lang="tr-TR" sz="1800" b="1" dirty="0">
                <a:solidFill>
                  <a:srgbClr val="000000"/>
                </a:solidFill>
                <a:effectLst/>
                <a:latin typeface="Arial" charset="0"/>
              </a:rPr>
              <a:t>      IN</a:t>
            </a:r>
          </a:p>
          <a:p>
            <a:pPr>
              <a:lnSpc>
                <a:spcPct val="120000"/>
              </a:lnSpc>
              <a:spcBef>
                <a:spcPct val="60000"/>
              </a:spcBef>
            </a:pPr>
            <a:r>
              <a:rPr lang="tr-TR" sz="1800" b="1" dirty="0">
                <a:solidFill>
                  <a:srgbClr val="000000"/>
                </a:solidFill>
                <a:effectLst/>
                <a:latin typeface="Arial" charset="0"/>
              </a:rPr>
              <a:t>     ANY</a:t>
            </a:r>
          </a:p>
          <a:p>
            <a:pPr>
              <a:lnSpc>
                <a:spcPct val="120000"/>
              </a:lnSpc>
              <a:spcBef>
                <a:spcPct val="60000"/>
              </a:spcBef>
            </a:pPr>
            <a:r>
              <a:rPr lang="tr-TR" sz="1800" b="1" dirty="0">
                <a:solidFill>
                  <a:srgbClr val="000000"/>
                </a:solidFill>
                <a:effectLst/>
                <a:latin typeface="Arial" charset="0"/>
              </a:rPr>
              <a:t>  </a:t>
            </a:r>
          </a:p>
          <a:p>
            <a:pPr>
              <a:lnSpc>
                <a:spcPct val="120000"/>
              </a:lnSpc>
              <a:spcBef>
                <a:spcPct val="60000"/>
              </a:spcBef>
            </a:pPr>
            <a:r>
              <a:rPr lang="tr-TR" sz="1800" b="1" dirty="0">
                <a:solidFill>
                  <a:srgbClr val="000000"/>
                </a:solidFill>
                <a:effectLst/>
                <a:latin typeface="Arial" charset="0"/>
              </a:rPr>
              <a:t>     ALL</a:t>
            </a:r>
          </a:p>
        </p:txBody>
      </p:sp>
      <p:sp>
        <p:nvSpPr>
          <p:cNvPr id="197637" name="Rectangle 5"/>
          <p:cNvSpPr>
            <a:spLocks noChangeArrowheads="1"/>
          </p:cNvSpPr>
          <p:nvPr/>
        </p:nvSpPr>
        <p:spPr bwMode="auto">
          <a:xfrm>
            <a:off x="3248025" y="2560638"/>
            <a:ext cx="4741863" cy="2627312"/>
          </a:xfrm>
          <a:prstGeom prst="rect">
            <a:avLst/>
          </a:prstGeom>
          <a:solidFill>
            <a:srgbClr val="FFCC99"/>
          </a:solidFill>
          <a:ln w="25400">
            <a:solidFill>
              <a:srgbClr val="000000"/>
            </a:solidFill>
            <a:miter lim="800000"/>
            <a:headEnd/>
            <a:tailEnd/>
          </a:ln>
          <a:effectLst/>
        </p:spPr>
        <p:txBody>
          <a:bodyPr lIns="92075" tIns="46038" rIns="92075" bIns="46038"/>
          <a:lstStyle/>
          <a:p>
            <a:pPr>
              <a:lnSpc>
                <a:spcPct val="120000"/>
              </a:lnSpc>
              <a:spcBef>
                <a:spcPct val="60000"/>
              </a:spcBef>
            </a:pPr>
            <a:r>
              <a:rPr lang="tr-TR" sz="1800" b="1" dirty="0">
                <a:solidFill>
                  <a:srgbClr val="000000"/>
                </a:solidFill>
                <a:effectLst/>
                <a:latin typeface="Arial" charset="0"/>
              </a:rPr>
              <a:t>Meaning</a:t>
            </a:r>
          </a:p>
          <a:p>
            <a:pPr>
              <a:lnSpc>
                <a:spcPct val="120000"/>
              </a:lnSpc>
              <a:spcBef>
                <a:spcPct val="60000"/>
              </a:spcBef>
            </a:pPr>
            <a:r>
              <a:rPr lang="tr-TR" sz="1800" b="1" dirty="0">
                <a:solidFill>
                  <a:srgbClr val="000000"/>
                </a:solidFill>
                <a:effectLst/>
                <a:latin typeface="Arial" charset="0"/>
              </a:rPr>
              <a:t>Equal to any member in the list</a:t>
            </a:r>
          </a:p>
          <a:p>
            <a:pPr>
              <a:lnSpc>
                <a:spcPct val="120000"/>
              </a:lnSpc>
              <a:spcBef>
                <a:spcPct val="60000"/>
              </a:spcBef>
            </a:pPr>
            <a:r>
              <a:rPr lang="tr-TR" sz="1800" b="1" dirty="0">
                <a:solidFill>
                  <a:srgbClr val="000000"/>
                </a:solidFill>
                <a:effectLst/>
                <a:latin typeface="Arial" charset="0"/>
              </a:rPr>
              <a:t>Compare value to each value returned by the subquery </a:t>
            </a:r>
          </a:p>
          <a:p>
            <a:pPr>
              <a:lnSpc>
                <a:spcPct val="120000"/>
              </a:lnSpc>
              <a:spcBef>
                <a:spcPct val="60000"/>
              </a:spcBef>
            </a:pPr>
            <a:r>
              <a:rPr lang="tr-TR" sz="1800" b="1" dirty="0">
                <a:solidFill>
                  <a:srgbClr val="000000"/>
                </a:solidFill>
                <a:effectLst/>
                <a:latin typeface="Arial" charset="0"/>
              </a:rPr>
              <a:t>Compare value to every value returned by the subquery </a:t>
            </a:r>
          </a:p>
        </p:txBody>
      </p:sp>
      <p:sp>
        <p:nvSpPr>
          <p:cNvPr id="197638" name="Line 6"/>
          <p:cNvSpPr>
            <a:spLocks noChangeShapeType="1"/>
          </p:cNvSpPr>
          <p:nvPr/>
        </p:nvSpPr>
        <p:spPr bwMode="auto">
          <a:xfrm flipV="1">
            <a:off x="1336675" y="2978150"/>
            <a:ext cx="6648450" cy="1588"/>
          </a:xfrm>
          <a:prstGeom prst="line">
            <a:avLst/>
          </a:prstGeom>
          <a:noFill/>
          <a:ln w="50800">
            <a:solidFill>
              <a:srgbClr val="000000"/>
            </a:solidFill>
            <a:round/>
            <a:headEnd type="none" w="sm" len="sm"/>
            <a:tailEnd type="none" w="sm" len="sm"/>
          </a:ln>
          <a:effectLst/>
        </p:spPr>
        <p:txBody>
          <a:bodyPr wrap="none" anchor="ctr"/>
          <a:lstStyle/>
          <a:p>
            <a:endParaRPr lang="tr-TR"/>
          </a:p>
        </p:txBody>
      </p:sp>
      <p:sp>
        <p:nvSpPr>
          <p:cNvPr id="197639" name="Line 7"/>
          <p:cNvSpPr>
            <a:spLocks noChangeShapeType="1"/>
          </p:cNvSpPr>
          <p:nvPr/>
        </p:nvSpPr>
        <p:spPr bwMode="auto">
          <a:xfrm>
            <a:off x="1336675" y="3470275"/>
            <a:ext cx="66421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197640" name="Line 8"/>
          <p:cNvSpPr>
            <a:spLocks noChangeShapeType="1"/>
          </p:cNvSpPr>
          <p:nvPr/>
        </p:nvSpPr>
        <p:spPr bwMode="auto">
          <a:xfrm>
            <a:off x="1336675" y="4384675"/>
            <a:ext cx="6642100" cy="0"/>
          </a:xfrm>
          <a:prstGeom prst="line">
            <a:avLst/>
          </a:prstGeom>
          <a:noFill/>
          <a:ln w="25400">
            <a:solidFill>
              <a:srgbClr val="000000"/>
            </a:solidFill>
            <a:round/>
            <a:headEnd type="none" w="sm" len="sm"/>
            <a:tailEnd type="none" w="sm" len="sm"/>
          </a:ln>
          <a:effectLst/>
        </p:spPr>
        <p:txBody>
          <a:bodyPr wrap="none" anchor="ctr"/>
          <a:lstStyle/>
          <a:p>
            <a:endParaRPr lang="tr-TR"/>
          </a:p>
        </p:txBody>
      </p:sp>
      <p:grpSp>
        <p:nvGrpSpPr>
          <p:cNvPr id="197641" name="Group 9"/>
          <p:cNvGrpSpPr>
            <a:grpSpLocks/>
          </p:cNvGrpSpPr>
          <p:nvPr/>
        </p:nvGrpSpPr>
        <p:grpSpPr bwMode="auto">
          <a:xfrm>
            <a:off x="8386763" y="6324600"/>
            <a:ext cx="414337" cy="292100"/>
            <a:chOff x="5283" y="3984"/>
            <a:chExt cx="261" cy="184"/>
          </a:xfrm>
        </p:grpSpPr>
        <p:sp>
          <p:nvSpPr>
            <p:cNvPr id="197642"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97643"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97644"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97645"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97646"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97647"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97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11"/>
          </p:nvPr>
        </p:nvSpPr>
        <p:spPr/>
        <p:txBody>
          <a:bodyPr/>
          <a:lstStyle/>
          <a:p>
            <a:r>
              <a:rPr lang="tr-TR"/>
              <a:t>Information Management</a:t>
            </a:r>
          </a:p>
        </p:txBody>
      </p:sp>
      <p:sp>
        <p:nvSpPr>
          <p:cNvPr id="199682" name="Rectangle 2"/>
          <p:cNvSpPr>
            <a:spLocks noChangeArrowheads="1"/>
          </p:cNvSpPr>
          <p:nvPr/>
        </p:nvSpPr>
        <p:spPr bwMode="blackWhite">
          <a:xfrm>
            <a:off x="939800" y="1857375"/>
            <a:ext cx="7480300" cy="209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 pos="3200400" algn="l"/>
              </a:tabLst>
            </a:pPr>
            <a:endParaRPr lang="tr-TR" sz="1800" b="1">
              <a:solidFill>
                <a:srgbClr val="000000"/>
              </a:solidFill>
              <a:effectLst/>
              <a:latin typeface="Courier New" pitchFamily="49" charset="0"/>
            </a:endParaRPr>
          </a:p>
          <a:p>
            <a:pPr>
              <a:tabLst>
                <a:tab pos="1200150" algn="l"/>
                <a:tab pos="2571750" algn="l"/>
                <a:tab pos="3200400" algn="l"/>
              </a:tabLst>
            </a:pPr>
            <a:endParaRPr lang="tr-TR" sz="1800" b="1">
              <a:solidFill>
                <a:srgbClr val="000000"/>
              </a:solidFill>
              <a:effectLst/>
              <a:latin typeface="Courier New" pitchFamily="49" charset="0"/>
            </a:endParaRPr>
          </a:p>
        </p:txBody>
      </p:sp>
      <p:sp>
        <p:nvSpPr>
          <p:cNvPr id="199683"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dirty="0">
                <a:solidFill>
                  <a:schemeClr val="accent2"/>
                </a:solidFill>
                <a:latin typeface="Arial" charset="0"/>
              </a:rPr>
              <a:t>Using ANY Operator </a:t>
            </a:r>
            <a:br>
              <a:rPr lang="tr-TR" sz="3600" b="1" dirty="0">
                <a:solidFill>
                  <a:schemeClr val="accent2"/>
                </a:solidFill>
                <a:latin typeface="Arial" charset="0"/>
              </a:rPr>
            </a:br>
            <a:r>
              <a:rPr lang="tr-TR" sz="3600" b="1" dirty="0">
                <a:solidFill>
                  <a:schemeClr val="accent2"/>
                </a:solidFill>
                <a:latin typeface="Arial" charset="0"/>
              </a:rPr>
              <a:t>in Multiple-Row Subqueries</a:t>
            </a:r>
            <a:endParaRPr lang="tr-TR" dirty="0"/>
          </a:p>
        </p:txBody>
      </p:sp>
      <p:grpSp>
        <p:nvGrpSpPr>
          <p:cNvPr id="199684" name="Group 4"/>
          <p:cNvGrpSpPr>
            <a:grpSpLocks/>
          </p:cNvGrpSpPr>
          <p:nvPr/>
        </p:nvGrpSpPr>
        <p:grpSpPr bwMode="auto">
          <a:xfrm>
            <a:off x="3557588" y="1973263"/>
            <a:ext cx="4722812" cy="1651000"/>
            <a:chOff x="2241" y="1243"/>
            <a:chExt cx="2975" cy="1040"/>
          </a:xfrm>
        </p:grpSpPr>
        <p:sp>
          <p:nvSpPr>
            <p:cNvPr id="199685" name="Rectangle 5"/>
            <p:cNvSpPr>
              <a:spLocks noChangeArrowheads="1"/>
            </p:cNvSpPr>
            <p:nvPr/>
          </p:nvSpPr>
          <p:spPr bwMode="ltGray">
            <a:xfrm>
              <a:off x="2605" y="1751"/>
              <a:ext cx="2611" cy="532"/>
            </a:xfrm>
            <a:prstGeom prst="rect">
              <a:avLst/>
            </a:prstGeom>
            <a:solidFill>
              <a:srgbClr val="FF9966"/>
            </a:solidFill>
            <a:ln w="9525">
              <a:noFill/>
              <a:miter lim="800000"/>
              <a:headEnd/>
              <a:tailEnd/>
            </a:ln>
            <a:effectLst/>
          </p:spPr>
          <p:txBody>
            <a:bodyPr wrap="none" anchor="ctr"/>
            <a:lstStyle/>
            <a:p>
              <a:endParaRPr lang="tr-TR"/>
            </a:p>
          </p:txBody>
        </p:sp>
        <p:grpSp>
          <p:nvGrpSpPr>
            <p:cNvPr id="199686" name="Group 6"/>
            <p:cNvGrpSpPr>
              <a:grpSpLocks/>
            </p:cNvGrpSpPr>
            <p:nvPr/>
          </p:nvGrpSpPr>
          <p:grpSpPr bwMode="auto">
            <a:xfrm>
              <a:off x="2241" y="1243"/>
              <a:ext cx="2040" cy="846"/>
              <a:chOff x="2241" y="1243"/>
              <a:chExt cx="2040" cy="846"/>
            </a:xfrm>
          </p:grpSpPr>
          <p:sp>
            <p:nvSpPr>
              <p:cNvPr id="199687" name="Rectangle 7"/>
              <p:cNvSpPr>
                <a:spLocks noChangeArrowheads="1"/>
              </p:cNvSpPr>
              <p:nvPr/>
            </p:nvSpPr>
            <p:spPr bwMode="ltGray">
              <a:xfrm>
                <a:off x="2241" y="1569"/>
                <a:ext cx="339" cy="207"/>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99688" name="Arc 8"/>
              <p:cNvSpPr>
                <a:spLocks/>
              </p:cNvSpPr>
              <p:nvPr/>
            </p:nvSpPr>
            <p:spPr bwMode="auto">
              <a:xfrm rot="10800000">
                <a:off x="2756" y="1706"/>
                <a:ext cx="1349" cy="383"/>
              </a:xfrm>
              <a:custGeom>
                <a:avLst/>
                <a:gdLst>
                  <a:gd name="G0" fmla="+- 21600 0 0"/>
                  <a:gd name="G1" fmla="+- 2588 0 0"/>
                  <a:gd name="G2" fmla="+- 21600 0 0"/>
                  <a:gd name="T0" fmla="*/ 27030 w 27030"/>
                  <a:gd name="T1" fmla="*/ 23494 h 24188"/>
                  <a:gd name="T2" fmla="*/ 156 w 27030"/>
                  <a:gd name="T3" fmla="*/ 0 h 24188"/>
                  <a:gd name="T4" fmla="*/ 21600 w 27030"/>
                  <a:gd name="T5" fmla="*/ 2588 h 24188"/>
                </a:gdLst>
                <a:ahLst/>
                <a:cxnLst>
                  <a:cxn ang="0">
                    <a:pos x="T0" y="T1"/>
                  </a:cxn>
                  <a:cxn ang="0">
                    <a:pos x="T2" y="T3"/>
                  </a:cxn>
                  <a:cxn ang="0">
                    <a:pos x="T4" y="T5"/>
                  </a:cxn>
                </a:cxnLst>
                <a:rect l="0" t="0" r="r" b="b"/>
                <a:pathLst>
                  <a:path w="27030" h="24188" fill="none" extrusionOk="0">
                    <a:moveTo>
                      <a:pt x="27030" y="23494"/>
                    </a:moveTo>
                    <a:cubicBezTo>
                      <a:pt x="25256" y="23954"/>
                      <a:pt x="23432" y="24187"/>
                      <a:pt x="21600" y="24188"/>
                    </a:cubicBezTo>
                    <a:cubicBezTo>
                      <a:pt x="9670" y="24188"/>
                      <a:pt x="0" y="14517"/>
                      <a:pt x="0" y="2588"/>
                    </a:cubicBezTo>
                    <a:cubicBezTo>
                      <a:pt x="-1" y="1722"/>
                      <a:pt x="51" y="858"/>
                      <a:pt x="155" y="-1"/>
                    </a:cubicBezTo>
                  </a:path>
                  <a:path w="27030" h="24188" stroke="0" extrusionOk="0">
                    <a:moveTo>
                      <a:pt x="27030" y="23494"/>
                    </a:moveTo>
                    <a:cubicBezTo>
                      <a:pt x="25256" y="23954"/>
                      <a:pt x="23432" y="24187"/>
                      <a:pt x="21600" y="24188"/>
                    </a:cubicBezTo>
                    <a:cubicBezTo>
                      <a:pt x="9670" y="24188"/>
                      <a:pt x="0" y="14517"/>
                      <a:pt x="0" y="2588"/>
                    </a:cubicBezTo>
                    <a:cubicBezTo>
                      <a:pt x="-1" y="1722"/>
                      <a:pt x="51" y="858"/>
                      <a:pt x="155" y="-1"/>
                    </a:cubicBezTo>
                    <a:lnTo>
                      <a:pt x="21600" y="2588"/>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wrap="none" anchor="ctr"/>
              <a:lstStyle/>
              <a:p>
                <a:endParaRPr lang="tr-TR"/>
              </a:p>
            </p:txBody>
          </p:sp>
          <p:sp>
            <p:nvSpPr>
              <p:cNvPr id="199689" name="Rectangle 9"/>
              <p:cNvSpPr>
                <a:spLocks noChangeArrowheads="1"/>
              </p:cNvSpPr>
              <p:nvPr/>
            </p:nvSpPr>
            <p:spPr bwMode="auto">
              <a:xfrm>
                <a:off x="2847" y="1571"/>
                <a:ext cx="276" cy="196"/>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200" b="1">
                    <a:solidFill>
                      <a:srgbClr val="FF5050"/>
                    </a:solidFill>
                    <a:effectLst/>
                    <a:latin typeface="Arial" charset="0"/>
                  </a:rPr>
                  <a:t>950</a:t>
                </a:r>
              </a:p>
            </p:txBody>
          </p:sp>
          <p:sp>
            <p:nvSpPr>
              <p:cNvPr id="199690" name="Arc 10"/>
              <p:cNvSpPr>
                <a:spLocks/>
              </p:cNvSpPr>
              <p:nvPr/>
            </p:nvSpPr>
            <p:spPr bwMode="auto">
              <a:xfrm rot="10800000">
                <a:off x="2757" y="1594"/>
                <a:ext cx="1389" cy="383"/>
              </a:xfrm>
              <a:custGeom>
                <a:avLst/>
                <a:gdLst>
                  <a:gd name="G0" fmla="+- 21600 0 0"/>
                  <a:gd name="G1" fmla="+- 2587 0 0"/>
                  <a:gd name="G2" fmla="+- 21600 0 0"/>
                  <a:gd name="T0" fmla="*/ 27030 w 27030"/>
                  <a:gd name="T1" fmla="*/ 23493 h 24187"/>
                  <a:gd name="T2" fmla="*/ 155 w 27030"/>
                  <a:gd name="T3" fmla="*/ 0 h 24187"/>
                  <a:gd name="T4" fmla="*/ 21600 w 27030"/>
                  <a:gd name="T5" fmla="*/ 2587 h 24187"/>
                </a:gdLst>
                <a:ahLst/>
                <a:cxnLst>
                  <a:cxn ang="0">
                    <a:pos x="T0" y="T1"/>
                  </a:cxn>
                  <a:cxn ang="0">
                    <a:pos x="T2" y="T3"/>
                  </a:cxn>
                  <a:cxn ang="0">
                    <a:pos x="T4" y="T5"/>
                  </a:cxn>
                </a:cxnLst>
                <a:rect l="0" t="0" r="r" b="b"/>
                <a:pathLst>
                  <a:path w="27030" h="24187" fill="none" extrusionOk="0">
                    <a:moveTo>
                      <a:pt x="27030" y="23493"/>
                    </a:moveTo>
                    <a:cubicBezTo>
                      <a:pt x="25256" y="23953"/>
                      <a:pt x="23432" y="24186"/>
                      <a:pt x="21600" y="24187"/>
                    </a:cubicBezTo>
                    <a:cubicBezTo>
                      <a:pt x="9670" y="24187"/>
                      <a:pt x="0" y="14516"/>
                      <a:pt x="0" y="2587"/>
                    </a:cubicBezTo>
                    <a:cubicBezTo>
                      <a:pt x="-1" y="1722"/>
                      <a:pt x="51" y="858"/>
                      <a:pt x="155" y="0"/>
                    </a:cubicBezTo>
                  </a:path>
                  <a:path w="27030" h="24187" stroke="0" extrusionOk="0">
                    <a:moveTo>
                      <a:pt x="27030" y="23493"/>
                    </a:moveTo>
                    <a:cubicBezTo>
                      <a:pt x="25256" y="23953"/>
                      <a:pt x="23432"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wrap="none" anchor="ctr"/>
              <a:lstStyle/>
              <a:p>
                <a:endParaRPr lang="tr-TR"/>
              </a:p>
            </p:txBody>
          </p:sp>
          <p:sp>
            <p:nvSpPr>
              <p:cNvPr id="199691" name="Arc 11"/>
              <p:cNvSpPr>
                <a:spLocks/>
              </p:cNvSpPr>
              <p:nvPr/>
            </p:nvSpPr>
            <p:spPr bwMode="auto">
              <a:xfrm rot="10800000">
                <a:off x="2757" y="1482"/>
                <a:ext cx="1457" cy="383"/>
              </a:xfrm>
              <a:custGeom>
                <a:avLst/>
                <a:gdLst>
                  <a:gd name="G0" fmla="+- 21600 0 0"/>
                  <a:gd name="G1" fmla="+- 2587 0 0"/>
                  <a:gd name="G2" fmla="+- 21600 0 0"/>
                  <a:gd name="T0" fmla="*/ 27017 w 27017"/>
                  <a:gd name="T1" fmla="*/ 23497 h 24187"/>
                  <a:gd name="T2" fmla="*/ 156 w 27017"/>
                  <a:gd name="T3" fmla="*/ 0 h 24187"/>
                  <a:gd name="T4" fmla="*/ 21600 w 27017"/>
                  <a:gd name="T5" fmla="*/ 2587 h 24187"/>
                </a:gdLst>
                <a:ahLst/>
                <a:cxnLst>
                  <a:cxn ang="0">
                    <a:pos x="T0" y="T1"/>
                  </a:cxn>
                  <a:cxn ang="0">
                    <a:pos x="T2" y="T3"/>
                  </a:cxn>
                  <a:cxn ang="0">
                    <a:pos x="T4" y="T5"/>
                  </a:cxn>
                </a:cxnLst>
                <a:rect l="0" t="0" r="r" b="b"/>
                <a:pathLst>
                  <a:path w="27017" h="24187" fill="none" extrusionOk="0">
                    <a:moveTo>
                      <a:pt x="27016" y="23496"/>
                    </a:moveTo>
                    <a:cubicBezTo>
                      <a:pt x="25247" y="23955"/>
                      <a:pt x="23427" y="24186"/>
                      <a:pt x="21600" y="24187"/>
                    </a:cubicBezTo>
                    <a:cubicBezTo>
                      <a:pt x="9670" y="24187"/>
                      <a:pt x="0" y="14516"/>
                      <a:pt x="0" y="2587"/>
                    </a:cubicBezTo>
                    <a:cubicBezTo>
                      <a:pt x="-1" y="1722"/>
                      <a:pt x="51" y="858"/>
                      <a:pt x="155" y="-1"/>
                    </a:cubicBezTo>
                  </a:path>
                  <a:path w="27017" h="24187" stroke="0" extrusionOk="0">
                    <a:moveTo>
                      <a:pt x="27016" y="23496"/>
                    </a:moveTo>
                    <a:cubicBezTo>
                      <a:pt x="25247" y="23955"/>
                      <a:pt x="23427"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wrap="none" anchor="ctr"/>
              <a:lstStyle/>
              <a:p>
                <a:endParaRPr lang="tr-TR"/>
              </a:p>
            </p:txBody>
          </p:sp>
          <p:sp>
            <p:nvSpPr>
              <p:cNvPr id="199692" name="Arc 12"/>
              <p:cNvSpPr>
                <a:spLocks/>
              </p:cNvSpPr>
              <p:nvPr/>
            </p:nvSpPr>
            <p:spPr bwMode="auto">
              <a:xfrm rot="10800000">
                <a:off x="2757" y="1370"/>
                <a:ext cx="1524" cy="383"/>
              </a:xfrm>
              <a:custGeom>
                <a:avLst/>
                <a:gdLst>
                  <a:gd name="G0" fmla="+- 21600 0 0"/>
                  <a:gd name="G1" fmla="+- 2587 0 0"/>
                  <a:gd name="G2" fmla="+- 21600 0 0"/>
                  <a:gd name="T0" fmla="*/ 27008 w 27008"/>
                  <a:gd name="T1" fmla="*/ 23499 h 24187"/>
                  <a:gd name="T2" fmla="*/ 155 w 27008"/>
                  <a:gd name="T3" fmla="*/ 0 h 24187"/>
                  <a:gd name="T4" fmla="*/ 21600 w 27008"/>
                  <a:gd name="T5" fmla="*/ 2587 h 24187"/>
                </a:gdLst>
                <a:ahLst/>
                <a:cxnLst>
                  <a:cxn ang="0">
                    <a:pos x="T0" y="T1"/>
                  </a:cxn>
                  <a:cxn ang="0">
                    <a:pos x="T2" y="T3"/>
                  </a:cxn>
                  <a:cxn ang="0">
                    <a:pos x="T4" y="T5"/>
                  </a:cxn>
                </a:cxnLst>
                <a:rect l="0" t="0" r="r" b="b"/>
                <a:pathLst>
                  <a:path w="27008" h="24187" fill="none" extrusionOk="0">
                    <a:moveTo>
                      <a:pt x="27008" y="23499"/>
                    </a:moveTo>
                    <a:cubicBezTo>
                      <a:pt x="25241" y="23955"/>
                      <a:pt x="23424" y="24186"/>
                      <a:pt x="21600" y="24187"/>
                    </a:cubicBezTo>
                    <a:cubicBezTo>
                      <a:pt x="9670" y="24187"/>
                      <a:pt x="0" y="14516"/>
                      <a:pt x="0" y="2587"/>
                    </a:cubicBezTo>
                    <a:cubicBezTo>
                      <a:pt x="-1" y="1722"/>
                      <a:pt x="51" y="858"/>
                      <a:pt x="155" y="0"/>
                    </a:cubicBezTo>
                  </a:path>
                  <a:path w="27008" h="24187" stroke="0" extrusionOk="0">
                    <a:moveTo>
                      <a:pt x="27008" y="23499"/>
                    </a:moveTo>
                    <a:cubicBezTo>
                      <a:pt x="25241" y="23955"/>
                      <a:pt x="23424"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wrap="none" anchor="ctr"/>
              <a:lstStyle/>
              <a:p>
                <a:endParaRPr lang="tr-TR"/>
              </a:p>
            </p:txBody>
          </p:sp>
          <p:sp>
            <p:nvSpPr>
              <p:cNvPr id="199693" name="Rectangle 13"/>
              <p:cNvSpPr>
                <a:spLocks noChangeArrowheads="1"/>
              </p:cNvSpPr>
              <p:nvPr/>
            </p:nvSpPr>
            <p:spPr bwMode="auto">
              <a:xfrm>
                <a:off x="2891" y="1459"/>
                <a:ext cx="276" cy="196"/>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200" b="1">
                    <a:solidFill>
                      <a:srgbClr val="FF5050"/>
                    </a:solidFill>
                    <a:effectLst/>
                    <a:latin typeface="Arial" charset="0"/>
                  </a:rPr>
                  <a:t>800</a:t>
                </a:r>
              </a:p>
            </p:txBody>
          </p:sp>
          <p:sp>
            <p:nvSpPr>
              <p:cNvPr id="199694" name="Rectangle 14"/>
              <p:cNvSpPr>
                <a:spLocks noChangeArrowheads="1"/>
              </p:cNvSpPr>
              <p:nvPr/>
            </p:nvSpPr>
            <p:spPr bwMode="auto">
              <a:xfrm>
                <a:off x="2908" y="1347"/>
                <a:ext cx="330" cy="196"/>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200" b="1">
                    <a:solidFill>
                      <a:srgbClr val="FF5050"/>
                    </a:solidFill>
                    <a:effectLst/>
                    <a:latin typeface="Arial" charset="0"/>
                  </a:rPr>
                  <a:t>1100</a:t>
                </a:r>
              </a:p>
            </p:txBody>
          </p:sp>
          <p:sp>
            <p:nvSpPr>
              <p:cNvPr id="199695" name="Rectangle 15"/>
              <p:cNvSpPr>
                <a:spLocks noChangeArrowheads="1"/>
              </p:cNvSpPr>
              <p:nvPr/>
            </p:nvSpPr>
            <p:spPr bwMode="auto">
              <a:xfrm>
                <a:off x="3228" y="1243"/>
                <a:ext cx="330" cy="196"/>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200" b="1">
                    <a:solidFill>
                      <a:srgbClr val="FF5050"/>
                    </a:solidFill>
                    <a:effectLst/>
                    <a:latin typeface="Arial" charset="0"/>
                  </a:rPr>
                  <a:t>1300</a:t>
                </a:r>
              </a:p>
            </p:txBody>
          </p:sp>
        </p:grpSp>
      </p:grpSp>
      <p:sp>
        <p:nvSpPr>
          <p:cNvPr id="199696" name="Rectangle 16"/>
          <p:cNvSpPr>
            <a:spLocks noChangeArrowheads="1"/>
          </p:cNvSpPr>
          <p:nvPr/>
        </p:nvSpPr>
        <p:spPr bwMode="blackWhite">
          <a:xfrm>
            <a:off x="933450" y="4238625"/>
            <a:ext cx="7486650" cy="11906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Lst>
            </a:pPr>
            <a:r>
              <a:rPr lang="tr-TR" sz="1800" b="1">
                <a:solidFill>
                  <a:srgbClr val="000000"/>
                </a:solidFill>
                <a:effectLst/>
                <a:latin typeface="Courier New" pitchFamily="49" charset="0"/>
              </a:rPr>
              <a:t>    EMPNO ENAME      JOB</a:t>
            </a:r>
          </a:p>
          <a:p>
            <a:pPr>
              <a:tabLst>
                <a:tab pos="1200150" algn="l"/>
                <a:tab pos="2571750" algn="l"/>
              </a:tabLst>
            </a:pPr>
            <a:r>
              <a:rPr lang="tr-TR" sz="1800" b="1">
                <a:solidFill>
                  <a:srgbClr val="000000"/>
                </a:solidFill>
                <a:effectLst/>
                <a:latin typeface="Courier New" pitchFamily="49" charset="0"/>
              </a:rPr>
              <a:t>--------- ---------- ---------</a:t>
            </a:r>
          </a:p>
          <a:p>
            <a:pPr>
              <a:tabLst>
                <a:tab pos="1200150" algn="l"/>
                <a:tab pos="2571750" algn="l"/>
              </a:tabLst>
            </a:pPr>
            <a:r>
              <a:rPr lang="tr-TR" sz="1800" b="1">
                <a:solidFill>
                  <a:srgbClr val="000000"/>
                </a:solidFill>
                <a:effectLst/>
                <a:latin typeface="Courier New" pitchFamily="49" charset="0"/>
              </a:rPr>
              <a:t>     7654 MARTIN     SALESMAN </a:t>
            </a:r>
          </a:p>
          <a:p>
            <a:pPr>
              <a:tabLst>
                <a:tab pos="1200150" algn="l"/>
                <a:tab pos="2571750" algn="l"/>
              </a:tabLst>
            </a:pPr>
            <a:r>
              <a:rPr lang="tr-TR" sz="1800" b="1">
                <a:solidFill>
                  <a:srgbClr val="000000"/>
                </a:solidFill>
                <a:effectLst/>
                <a:latin typeface="Courier New" pitchFamily="49" charset="0"/>
              </a:rPr>
              <a:t>     7521 WARD       SALESMAN </a:t>
            </a:r>
          </a:p>
        </p:txBody>
      </p:sp>
      <p:sp>
        <p:nvSpPr>
          <p:cNvPr id="199697" name="Rectangle 17"/>
          <p:cNvSpPr>
            <a:spLocks noChangeArrowheads="1"/>
          </p:cNvSpPr>
          <p:nvPr/>
        </p:nvSpPr>
        <p:spPr bwMode="blackWhite">
          <a:xfrm>
            <a:off x="920750" y="1844675"/>
            <a:ext cx="7432675" cy="2117725"/>
          </a:xfrm>
          <a:prstGeom prst="rect">
            <a:avLst/>
          </a:prstGeom>
          <a:noFill/>
          <a:ln w="9525">
            <a:noFill/>
            <a:miter lim="800000"/>
            <a:headEnd/>
            <a:tailEnd/>
          </a:ln>
          <a:effectLst/>
        </p:spPr>
        <p:txBody>
          <a:bodyPr wrap="none" lIns="92075" tIns="46038" rIns="92075" bIns="46038" anchor="ctr"/>
          <a:lstStyle/>
          <a:p>
            <a:pPr>
              <a:tabLst>
                <a:tab pos="1200150" algn="l"/>
                <a:tab pos="2571750" algn="l"/>
                <a:tab pos="3200400" algn="l"/>
              </a:tabLst>
            </a:pPr>
            <a:r>
              <a:rPr lang="tr-TR" sz="1800" b="1">
                <a:solidFill>
                  <a:srgbClr val="000000"/>
                </a:solidFill>
                <a:effectLst/>
                <a:latin typeface="Courier New" pitchFamily="49" charset="0"/>
              </a:rPr>
              <a:t>SQL&gt; SELECT  empno, ename, job</a:t>
            </a:r>
          </a:p>
          <a:p>
            <a:pPr>
              <a:tabLst>
                <a:tab pos="1200150" algn="l"/>
                <a:tab pos="2571750" algn="l"/>
                <a:tab pos="3200400" algn="l"/>
              </a:tabLst>
            </a:pPr>
            <a:r>
              <a:rPr lang="tr-TR" sz="1800" b="1">
                <a:solidFill>
                  <a:srgbClr val="000000"/>
                </a:solidFill>
                <a:effectLst/>
                <a:latin typeface="Courier New" pitchFamily="49" charset="0"/>
              </a:rPr>
              <a:t>  2  FROM    emp</a:t>
            </a:r>
          </a:p>
          <a:p>
            <a:pPr>
              <a:tabLst>
                <a:tab pos="1200150" algn="l"/>
                <a:tab pos="2571750" algn="l"/>
                <a:tab pos="3200400" algn="l"/>
              </a:tabLst>
            </a:pPr>
            <a:r>
              <a:rPr lang="tr-TR" sz="1800" b="1">
                <a:solidFill>
                  <a:srgbClr val="000000"/>
                </a:solidFill>
                <a:effectLst/>
                <a:latin typeface="Courier New" pitchFamily="49" charset="0"/>
              </a:rPr>
              <a:t>  3  WHERE   sal &lt; ANY </a:t>
            </a:r>
          </a:p>
          <a:p>
            <a:pPr>
              <a:tabLst>
                <a:tab pos="1200150" algn="l"/>
                <a:tab pos="2571750" algn="l"/>
                <a:tab pos="3200400" algn="l"/>
              </a:tabLst>
            </a:pPr>
            <a:r>
              <a:rPr lang="tr-TR" sz="1800" b="1">
                <a:solidFill>
                  <a:srgbClr val="000000"/>
                </a:solidFill>
                <a:effectLst/>
                <a:latin typeface="Courier New" pitchFamily="49" charset="0"/>
              </a:rPr>
              <a:t>  4			(SELECT	sal</a:t>
            </a:r>
          </a:p>
          <a:p>
            <a:pPr>
              <a:tabLst>
                <a:tab pos="1200150" algn="l"/>
                <a:tab pos="2571750" algn="l"/>
                <a:tab pos="3200400" algn="l"/>
              </a:tabLst>
            </a:pPr>
            <a:r>
              <a:rPr lang="tr-TR" sz="1800" b="1">
                <a:solidFill>
                  <a:srgbClr val="000000"/>
                </a:solidFill>
                <a:effectLst/>
                <a:latin typeface="Courier New" pitchFamily="49" charset="0"/>
              </a:rPr>
              <a:t>  5 			FROM	emp</a:t>
            </a:r>
          </a:p>
          <a:p>
            <a:pPr>
              <a:tabLst>
                <a:tab pos="1200150" algn="l"/>
                <a:tab pos="2571750" algn="l"/>
                <a:tab pos="3200400" algn="l"/>
              </a:tabLst>
            </a:pPr>
            <a:r>
              <a:rPr lang="tr-TR" sz="1800" b="1">
                <a:solidFill>
                  <a:srgbClr val="000000"/>
                </a:solidFill>
                <a:effectLst/>
                <a:latin typeface="Courier New" pitchFamily="49" charset="0"/>
              </a:rPr>
              <a:t>  6			WHERE	job = 'CLERK')</a:t>
            </a:r>
          </a:p>
          <a:p>
            <a:pPr>
              <a:tabLst>
                <a:tab pos="1200150" algn="l"/>
                <a:tab pos="2571750" algn="l"/>
                <a:tab pos="3200400" algn="l"/>
              </a:tabLst>
            </a:pPr>
            <a:r>
              <a:rPr lang="tr-TR" sz="1800" b="1">
                <a:solidFill>
                  <a:srgbClr val="000000"/>
                </a:solidFill>
                <a:effectLst/>
                <a:latin typeface="Courier New" pitchFamily="49" charset="0"/>
              </a:rPr>
              <a:t>  7  AND	    job &lt;&gt; 'CLERK';</a:t>
            </a:r>
          </a:p>
        </p:txBody>
      </p:sp>
      <p:grpSp>
        <p:nvGrpSpPr>
          <p:cNvPr id="199698" name="Group 18"/>
          <p:cNvGrpSpPr>
            <a:grpSpLocks/>
          </p:cNvGrpSpPr>
          <p:nvPr/>
        </p:nvGrpSpPr>
        <p:grpSpPr bwMode="auto">
          <a:xfrm>
            <a:off x="8386763" y="6324600"/>
            <a:ext cx="414337" cy="292100"/>
            <a:chOff x="5283" y="3984"/>
            <a:chExt cx="261" cy="184"/>
          </a:xfrm>
        </p:grpSpPr>
        <p:sp>
          <p:nvSpPr>
            <p:cNvPr id="199699" name="Rectangle 1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99700" name="Rectangle 2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99701" name="Rectangle 2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99702" name="Freeform 2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99703" name="Freeform 2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99704" name="Freeform 2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27" name="Rectangle 26"/>
          <p:cNvSpPr/>
          <p:nvPr/>
        </p:nvSpPr>
        <p:spPr>
          <a:xfrm>
            <a:off x="899592" y="5445224"/>
            <a:ext cx="7848872" cy="707886"/>
          </a:xfrm>
          <a:prstGeom prst="rect">
            <a:avLst/>
          </a:prstGeom>
        </p:spPr>
        <p:txBody>
          <a:bodyPr wrap="square">
            <a:spAutoFit/>
          </a:bodyPr>
          <a:lstStyle/>
          <a:p>
            <a:r>
              <a:rPr lang="tr-TR" sz="2000" b="1" dirty="0"/>
              <a:t>&lt;ANY</a:t>
            </a:r>
            <a:r>
              <a:rPr lang="tr-TR" sz="2000" dirty="0"/>
              <a:t> means </a:t>
            </a:r>
            <a:r>
              <a:rPr lang="tr-TR" sz="2000" b="1" dirty="0"/>
              <a:t>less than the maximum</a:t>
            </a:r>
            <a:r>
              <a:rPr lang="tr-TR" sz="2000" dirty="0"/>
              <a:t>. </a:t>
            </a:r>
            <a:r>
              <a:rPr lang="tr-TR" sz="2000" b="1" dirty="0"/>
              <a:t>&gt;ANY</a:t>
            </a:r>
            <a:r>
              <a:rPr lang="tr-TR" sz="2000" dirty="0"/>
              <a:t> means </a:t>
            </a:r>
            <a:r>
              <a:rPr lang="tr-TR" sz="2000" b="1" dirty="0"/>
              <a:t>more than the minimum. =ANY is equivalent to IN.</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9684"/>
                                        </p:tgtEl>
                                        <p:attrNameLst>
                                          <p:attrName>style.visibility</p:attrName>
                                        </p:attrNameLst>
                                      </p:cBhvr>
                                      <p:to>
                                        <p:strVal val="visible"/>
                                      </p:to>
                                    </p:set>
                                    <p:animEffect transition="in" filter="wipe(up)">
                                      <p:cBhvr>
                                        <p:cTn id="7" dur="500"/>
                                        <p:tgtEl>
                                          <p:spTgt spid="1996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9696"/>
                                        </p:tgtEl>
                                        <p:attrNameLst>
                                          <p:attrName>style.visibility</p:attrName>
                                        </p:attrNameLst>
                                      </p:cBhvr>
                                      <p:to>
                                        <p:strVal val="visible"/>
                                      </p:to>
                                    </p:set>
                                    <p:animEffect transition="in" filter="wipe(up)">
                                      <p:cBhvr>
                                        <p:cTn id="12" dur="500"/>
                                        <p:tgtEl>
                                          <p:spTgt spid="199696"/>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996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25602" name="Rectangle 2"/>
          <p:cNvSpPr>
            <a:spLocks noChangeArrowheads="1"/>
          </p:cNvSpPr>
          <p:nvPr/>
        </p:nvSpPr>
        <p:spPr bwMode="blackWhite">
          <a:xfrm>
            <a:off x="906463" y="3898900"/>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25603" name="Rectangle 3"/>
          <p:cNvSpPr>
            <a:spLocks noChangeArrowheads="1"/>
          </p:cNvSpPr>
          <p:nvPr/>
        </p:nvSpPr>
        <p:spPr bwMode="blackWhite">
          <a:xfrm>
            <a:off x="919163" y="2941638"/>
            <a:ext cx="7265987"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601788" algn="l"/>
              </a:tabLst>
            </a:pPr>
            <a:r>
              <a:rPr lang="tr-TR" sz="1800" b="1">
                <a:solidFill>
                  <a:srgbClr val="000000"/>
                </a:solidFill>
                <a:effectLst/>
                <a:latin typeface="Courier New" pitchFamily="49" charset="0"/>
              </a:rPr>
              <a:t> </a:t>
            </a:r>
          </a:p>
        </p:txBody>
      </p:sp>
      <p:sp>
        <p:nvSpPr>
          <p:cNvPr id="2560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Defining a Null Value</a:t>
            </a:r>
            <a:endParaRPr lang="tr-TR"/>
          </a:p>
        </p:txBody>
      </p:sp>
      <p:sp>
        <p:nvSpPr>
          <p:cNvPr id="25605" name="Rectangle 5"/>
          <p:cNvSpPr>
            <a:spLocks noGrp="1" noChangeArrowheads="1"/>
          </p:cNvSpPr>
          <p:nvPr>
            <p:ph type="body" idx="1"/>
          </p:nvPr>
        </p:nvSpPr>
        <p:spPr>
          <a:xfrm>
            <a:off x="860425" y="1223963"/>
            <a:ext cx="7385050" cy="1717675"/>
          </a:xfrm>
          <a:noFill/>
          <a:ln/>
          <a:effectLst>
            <a:outerShdw dist="53882" dir="2700000" algn="ctr" rotWithShape="0">
              <a:srgbClr val="000000"/>
            </a:outerShdw>
          </a:effectLst>
        </p:spPr>
        <p:txBody>
          <a:bodyPr lIns="92075" tIns="46038" rIns="92075" bIns="46038">
            <a:spAutoFit/>
          </a:bodyPr>
          <a:lstStyle/>
          <a:p>
            <a:pPr marL="341313" lvl="1" indent="-227013" defTabSz="346075">
              <a:lnSpc>
                <a:spcPct val="85000"/>
              </a:lnSpc>
              <a:tabLst>
                <a:tab pos="571500" algn="l"/>
              </a:tabLst>
            </a:pPr>
            <a:endParaRPr lang="tr-TR">
              <a:solidFill>
                <a:srgbClr val="FF0066"/>
              </a:solidFill>
              <a:effectLst>
                <a:outerShdw blurRad="38100" dist="38100" dir="2700000" algn="tl">
                  <a:srgbClr val="C0C0C0"/>
                </a:outerShdw>
              </a:effectLst>
              <a:latin typeface="Arial" charset="0"/>
            </a:endParaRPr>
          </a:p>
          <a:p>
            <a:pPr marL="341313" lvl="1" indent="-227013" defTabSz="346075">
              <a:lnSpc>
                <a:spcPct val="85000"/>
              </a:lnSpc>
              <a:tabLst>
                <a:tab pos="571500" algn="l"/>
              </a:tabLst>
            </a:pPr>
            <a:r>
              <a:rPr lang="tr-TR">
                <a:solidFill>
                  <a:srgbClr val="FF0066"/>
                </a:solidFill>
                <a:effectLst>
                  <a:outerShdw blurRad="38100" dist="38100" dir="2700000" algn="tl">
                    <a:srgbClr val="C0C0C0"/>
                  </a:outerShdw>
                </a:effectLst>
                <a:latin typeface="Arial" charset="0"/>
              </a:rPr>
              <a:t>A null is a value that is unavailable, unassigned, unknown, or inapplicable.</a:t>
            </a:r>
          </a:p>
          <a:p>
            <a:pPr marL="341313" lvl="1" indent="-227013" defTabSz="346075">
              <a:lnSpc>
                <a:spcPct val="85000"/>
              </a:lnSpc>
              <a:tabLst>
                <a:tab pos="571500" algn="l"/>
              </a:tabLst>
            </a:pPr>
            <a:endParaRPr lang="tr-TR"/>
          </a:p>
        </p:txBody>
      </p:sp>
      <p:sp>
        <p:nvSpPr>
          <p:cNvPr id="25606" name="Rectangle 6"/>
          <p:cNvSpPr>
            <a:spLocks noChangeArrowheads="1"/>
          </p:cNvSpPr>
          <p:nvPr/>
        </p:nvSpPr>
        <p:spPr bwMode="ltGray">
          <a:xfrm>
            <a:off x="4937125" y="3025775"/>
            <a:ext cx="696913" cy="3175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5607" name="Rectangle 7"/>
          <p:cNvSpPr>
            <a:spLocks noChangeArrowheads="1"/>
          </p:cNvSpPr>
          <p:nvPr/>
        </p:nvSpPr>
        <p:spPr bwMode="ltGray">
          <a:xfrm>
            <a:off x="5713413" y="3987800"/>
            <a:ext cx="1312862" cy="16891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5608" name="Rectangle 8"/>
          <p:cNvSpPr>
            <a:spLocks noChangeArrowheads="1"/>
          </p:cNvSpPr>
          <p:nvPr/>
        </p:nvSpPr>
        <p:spPr bwMode="blackWhite">
          <a:xfrm>
            <a:off x="919163" y="3932238"/>
            <a:ext cx="7265987" cy="2289175"/>
          </a:xfrm>
          <a:prstGeom prst="rect">
            <a:avLst/>
          </a:prstGeom>
          <a:noFill/>
          <a:ln w="9525">
            <a:noFill/>
            <a:miter lim="800000"/>
            <a:headEnd/>
            <a:tailEnd/>
          </a:ln>
          <a:effectLst/>
        </p:spPr>
        <p:txBody>
          <a:bodyPr lIns="92075" tIns="46038" rIns="92075" bIns="46038">
            <a:spAutoFit/>
          </a:bodyPr>
          <a:lstStyle/>
          <a:p>
            <a:r>
              <a:rPr lang="tr-TR" sz="1800" b="1" dirty="0">
                <a:solidFill>
                  <a:srgbClr val="000000"/>
                </a:solidFill>
                <a:effectLst/>
                <a:latin typeface="Courier New" pitchFamily="49" charset="0"/>
              </a:rPr>
              <a:t>ENAME      JOB       	SAL      COMM</a:t>
            </a:r>
          </a:p>
          <a:p>
            <a:r>
              <a:rPr lang="tr-TR" sz="1800" b="1" dirty="0">
                <a:solidFill>
                  <a:srgbClr val="000000"/>
                </a:solidFill>
                <a:effectLst/>
                <a:latin typeface="Courier New" pitchFamily="49" charset="0"/>
              </a:rPr>
              <a:t>---------- --------- --------- ---------</a:t>
            </a:r>
          </a:p>
          <a:p>
            <a:r>
              <a:rPr lang="tr-TR" sz="1800" b="1" dirty="0">
                <a:solidFill>
                  <a:srgbClr val="000000"/>
                </a:solidFill>
                <a:effectLst/>
                <a:latin typeface="Courier New" pitchFamily="49" charset="0"/>
              </a:rPr>
              <a:t>KING       PRESIDENT      5000</a:t>
            </a:r>
          </a:p>
          <a:p>
            <a:r>
              <a:rPr lang="tr-TR" sz="1800" b="1" dirty="0">
                <a:solidFill>
                  <a:srgbClr val="000000"/>
                </a:solidFill>
                <a:effectLst/>
                <a:latin typeface="Courier New" pitchFamily="49" charset="0"/>
              </a:rPr>
              <a:t>BLAKE      MANAGER	      2850</a:t>
            </a:r>
          </a:p>
          <a:p>
            <a:r>
              <a:rPr lang="tr-TR" sz="1800" b="1" dirty="0">
                <a:solidFill>
                  <a:srgbClr val="000000"/>
                </a:solidFill>
                <a:effectLst/>
                <a:latin typeface="Courier New" pitchFamily="49" charset="0"/>
              </a:rPr>
              <a:t>...</a:t>
            </a:r>
          </a:p>
          <a:p>
            <a:r>
              <a:rPr lang="tr-TR" sz="1800" b="1" dirty="0">
                <a:solidFill>
                  <a:srgbClr val="000000"/>
                </a:solidFill>
                <a:effectLst/>
                <a:latin typeface="Courier New" pitchFamily="49" charset="0"/>
              </a:rPr>
              <a:t>TURNER     SALESMAN       1500   	      0</a:t>
            </a:r>
          </a:p>
          <a:p>
            <a:r>
              <a:rPr lang="tr-TR" sz="1800" b="1" dirty="0">
                <a:solidFill>
                  <a:srgbClr val="000000"/>
                </a:solidFill>
                <a:effectLst/>
                <a:latin typeface="Courier New" pitchFamily="49" charset="0"/>
              </a:rPr>
              <a:t>...</a:t>
            </a:r>
          </a:p>
          <a:p>
            <a:r>
              <a:rPr lang="tr-TR" sz="1800" b="1" dirty="0">
                <a:solidFill>
                  <a:srgbClr val="000000"/>
                </a:solidFill>
                <a:effectLst/>
                <a:latin typeface="Courier New" pitchFamily="49" charset="0"/>
              </a:rPr>
              <a:t>14 rows selected.</a:t>
            </a:r>
          </a:p>
        </p:txBody>
      </p:sp>
      <p:sp>
        <p:nvSpPr>
          <p:cNvPr id="25609" name="Rectangle 9"/>
          <p:cNvSpPr>
            <a:spLocks noChangeArrowheads="1"/>
          </p:cNvSpPr>
          <p:nvPr/>
        </p:nvSpPr>
        <p:spPr bwMode="blackWhite">
          <a:xfrm>
            <a:off x="944563" y="2928938"/>
            <a:ext cx="4008437" cy="804862"/>
          </a:xfrm>
          <a:prstGeom prst="rect">
            <a:avLst/>
          </a:prstGeom>
          <a:noFill/>
          <a:ln w="9525">
            <a:noFill/>
            <a:miter lim="800000"/>
            <a:headEnd/>
            <a:tailEnd/>
          </a:ln>
          <a:effectLst/>
        </p:spPr>
        <p:txBody>
          <a:bodyPr wrap="none" lIns="92075" tIns="46038" rIns="92075" bIns="46038" anchor="ctr"/>
          <a:lstStyle/>
          <a:p>
            <a:pPr>
              <a:tabLst>
                <a:tab pos="1601788" algn="l"/>
              </a:tabLst>
            </a:pPr>
            <a:r>
              <a:rPr lang="tr-TR" sz="1800" b="1">
                <a:solidFill>
                  <a:srgbClr val="000000"/>
                </a:solidFill>
                <a:effectLst/>
                <a:latin typeface="Courier New" pitchFamily="49" charset="0"/>
              </a:rPr>
              <a:t>SQL&gt; SELECT ename, job, sal, comm</a:t>
            </a:r>
          </a:p>
          <a:p>
            <a:pPr>
              <a:tabLst>
                <a:tab pos="1601788" algn="l"/>
              </a:tabLst>
            </a:pPr>
            <a:r>
              <a:rPr lang="tr-TR" sz="1800" b="1">
                <a:solidFill>
                  <a:srgbClr val="000000"/>
                </a:solidFill>
                <a:effectLst/>
                <a:latin typeface="Courier New" pitchFamily="49" charset="0"/>
              </a:rPr>
              <a:t>  2  FROM   emp;</a:t>
            </a:r>
          </a:p>
        </p:txBody>
      </p:sp>
      <p:grpSp>
        <p:nvGrpSpPr>
          <p:cNvPr id="25610" name="Group 10"/>
          <p:cNvGrpSpPr>
            <a:grpSpLocks/>
          </p:cNvGrpSpPr>
          <p:nvPr/>
        </p:nvGrpSpPr>
        <p:grpSpPr bwMode="auto">
          <a:xfrm>
            <a:off x="8386763" y="6324600"/>
            <a:ext cx="414337" cy="292100"/>
            <a:chOff x="5283" y="3984"/>
            <a:chExt cx="261" cy="184"/>
          </a:xfrm>
        </p:grpSpPr>
        <p:sp>
          <p:nvSpPr>
            <p:cNvPr id="25611"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25612"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25613"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25614"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25615"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25616"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wipe(left)">
                                      <p:cBhvr>
                                        <p:cTn id="7" dur="500"/>
                                        <p:tgtEl>
                                          <p:spTgt spid="2560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5607"/>
                                        </p:tgtEl>
                                        <p:attrNameLst>
                                          <p:attrName>style.visibility</p:attrName>
                                        </p:attrNameLst>
                                      </p:cBhvr>
                                      <p:to>
                                        <p:strVal val="visible"/>
                                      </p:to>
                                    </p:set>
                                    <p:animEffect transition="in" filter="wipe(up)">
                                      <p:cBhvr>
                                        <p:cTn id="11" dur="500"/>
                                        <p:tgtEl>
                                          <p:spTgt spid="25607"/>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256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25607"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3"/>
          <p:cNvSpPr>
            <a:spLocks noGrp="1"/>
          </p:cNvSpPr>
          <p:nvPr>
            <p:ph type="ftr" sz="quarter" idx="11"/>
          </p:nvPr>
        </p:nvSpPr>
        <p:spPr/>
        <p:txBody>
          <a:bodyPr/>
          <a:lstStyle/>
          <a:p>
            <a:r>
              <a:rPr lang="tr-TR"/>
              <a:t>Information Management</a:t>
            </a:r>
          </a:p>
        </p:txBody>
      </p:sp>
      <p:sp>
        <p:nvSpPr>
          <p:cNvPr id="201730" name="Rectangle 2"/>
          <p:cNvSpPr>
            <a:spLocks noChangeArrowheads="1"/>
          </p:cNvSpPr>
          <p:nvPr/>
        </p:nvSpPr>
        <p:spPr bwMode="blackWhite">
          <a:xfrm>
            <a:off x="946150" y="1890713"/>
            <a:ext cx="7473950" cy="1826319"/>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Lst>
            </a:pPr>
            <a:endParaRPr lang="tr-TR" sz="1800" b="1">
              <a:solidFill>
                <a:srgbClr val="000000"/>
              </a:solidFill>
              <a:effectLst/>
              <a:latin typeface="Courier New" pitchFamily="49" charset="0"/>
            </a:endParaRPr>
          </a:p>
          <a:p>
            <a:pPr>
              <a:tabLst>
                <a:tab pos="1200150" algn="l"/>
                <a:tab pos="2571750" algn="l"/>
              </a:tabLst>
            </a:pPr>
            <a:endParaRPr lang="tr-TR" sz="1800" b="1">
              <a:solidFill>
                <a:srgbClr val="000000"/>
              </a:solidFill>
              <a:effectLst/>
              <a:latin typeface="Courier New" pitchFamily="49" charset="0"/>
            </a:endParaRPr>
          </a:p>
        </p:txBody>
      </p:sp>
      <p:sp>
        <p:nvSpPr>
          <p:cNvPr id="201731"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Using ALL Operator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in Multiple-Row Subqueries</a:t>
            </a:r>
            <a:endParaRPr lang="tr-TR"/>
          </a:p>
        </p:txBody>
      </p:sp>
      <p:grpSp>
        <p:nvGrpSpPr>
          <p:cNvPr id="201732" name="Group 4"/>
          <p:cNvGrpSpPr>
            <a:grpSpLocks/>
          </p:cNvGrpSpPr>
          <p:nvPr/>
        </p:nvGrpSpPr>
        <p:grpSpPr bwMode="auto">
          <a:xfrm>
            <a:off x="3536950" y="2090738"/>
            <a:ext cx="4697413" cy="1584325"/>
            <a:chOff x="2228" y="1317"/>
            <a:chExt cx="2959" cy="998"/>
          </a:xfrm>
        </p:grpSpPr>
        <p:sp>
          <p:nvSpPr>
            <p:cNvPr id="201733" name="Rectangle 5"/>
            <p:cNvSpPr>
              <a:spLocks noChangeArrowheads="1"/>
            </p:cNvSpPr>
            <p:nvPr/>
          </p:nvSpPr>
          <p:spPr bwMode="ltGray">
            <a:xfrm>
              <a:off x="2336" y="1783"/>
              <a:ext cx="2851" cy="532"/>
            </a:xfrm>
            <a:prstGeom prst="rect">
              <a:avLst/>
            </a:prstGeom>
            <a:solidFill>
              <a:srgbClr val="FF9966"/>
            </a:solidFill>
            <a:ln w="9525">
              <a:noFill/>
              <a:miter lim="800000"/>
              <a:headEnd/>
              <a:tailEnd/>
            </a:ln>
            <a:effectLst/>
          </p:spPr>
          <p:txBody>
            <a:bodyPr wrap="none" anchor="ctr"/>
            <a:lstStyle/>
            <a:p>
              <a:endParaRPr lang="tr-TR"/>
            </a:p>
          </p:txBody>
        </p:sp>
        <p:grpSp>
          <p:nvGrpSpPr>
            <p:cNvPr id="201734" name="Group 6"/>
            <p:cNvGrpSpPr>
              <a:grpSpLocks/>
            </p:cNvGrpSpPr>
            <p:nvPr/>
          </p:nvGrpSpPr>
          <p:grpSpPr bwMode="auto">
            <a:xfrm>
              <a:off x="2228" y="1317"/>
              <a:ext cx="2365" cy="736"/>
              <a:chOff x="2228" y="1317"/>
              <a:chExt cx="2365" cy="736"/>
            </a:xfrm>
          </p:grpSpPr>
          <p:sp>
            <p:nvSpPr>
              <p:cNvPr id="201735" name="Rectangle 7"/>
              <p:cNvSpPr>
                <a:spLocks noChangeArrowheads="1"/>
              </p:cNvSpPr>
              <p:nvPr/>
            </p:nvSpPr>
            <p:spPr bwMode="ltGray">
              <a:xfrm>
                <a:off x="2228" y="1573"/>
                <a:ext cx="339" cy="207"/>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01736" name="Arc 8"/>
              <p:cNvSpPr>
                <a:spLocks/>
              </p:cNvSpPr>
              <p:nvPr/>
            </p:nvSpPr>
            <p:spPr bwMode="auto">
              <a:xfrm rot="10800000">
                <a:off x="2728" y="1670"/>
                <a:ext cx="1775" cy="383"/>
              </a:xfrm>
              <a:custGeom>
                <a:avLst/>
                <a:gdLst>
                  <a:gd name="G0" fmla="+- 21600 0 0"/>
                  <a:gd name="G1" fmla="+- 2586 0 0"/>
                  <a:gd name="G2" fmla="+- 21600 0 0"/>
                  <a:gd name="T0" fmla="*/ 27022 w 27022"/>
                  <a:gd name="T1" fmla="*/ 23494 h 24186"/>
                  <a:gd name="T2" fmla="*/ 155 w 27022"/>
                  <a:gd name="T3" fmla="*/ 0 h 24186"/>
                  <a:gd name="T4" fmla="*/ 21600 w 27022"/>
                  <a:gd name="T5" fmla="*/ 2586 h 24186"/>
                </a:gdLst>
                <a:ahLst/>
                <a:cxnLst>
                  <a:cxn ang="0">
                    <a:pos x="T0" y="T1"/>
                  </a:cxn>
                  <a:cxn ang="0">
                    <a:pos x="T2" y="T3"/>
                  </a:cxn>
                  <a:cxn ang="0">
                    <a:pos x="T4" y="T5"/>
                  </a:cxn>
                </a:cxnLst>
                <a:rect l="0" t="0" r="r" b="b"/>
                <a:pathLst>
                  <a:path w="27022" h="24186" fill="none" extrusionOk="0">
                    <a:moveTo>
                      <a:pt x="27022" y="23494"/>
                    </a:moveTo>
                    <a:cubicBezTo>
                      <a:pt x="25251" y="23953"/>
                      <a:pt x="23429" y="24185"/>
                      <a:pt x="21600" y="24186"/>
                    </a:cubicBezTo>
                    <a:cubicBezTo>
                      <a:pt x="9670" y="24186"/>
                      <a:pt x="0" y="14515"/>
                      <a:pt x="0" y="2586"/>
                    </a:cubicBezTo>
                    <a:cubicBezTo>
                      <a:pt x="-1" y="1721"/>
                      <a:pt x="51" y="858"/>
                      <a:pt x="155" y="0"/>
                    </a:cubicBezTo>
                  </a:path>
                  <a:path w="27022" h="24186" stroke="0" extrusionOk="0">
                    <a:moveTo>
                      <a:pt x="27022" y="23494"/>
                    </a:moveTo>
                    <a:cubicBezTo>
                      <a:pt x="25251" y="23953"/>
                      <a:pt x="23429" y="24185"/>
                      <a:pt x="21600" y="24186"/>
                    </a:cubicBezTo>
                    <a:cubicBezTo>
                      <a:pt x="9670" y="24186"/>
                      <a:pt x="0" y="14515"/>
                      <a:pt x="0" y="2586"/>
                    </a:cubicBezTo>
                    <a:cubicBezTo>
                      <a:pt x="-1" y="1721"/>
                      <a:pt x="51" y="858"/>
                      <a:pt x="155" y="0"/>
                    </a:cubicBezTo>
                    <a:lnTo>
                      <a:pt x="21600" y="2586"/>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wrap="none" anchor="ctr"/>
              <a:lstStyle/>
              <a:p>
                <a:endParaRPr lang="tr-TR"/>
              </a:p>
            </p:txBody>
          </p:sp>
          <p:sp>
            <p:nvSpPr>
              <p:cNvPr id="201737" name="Rectangle 9"/>
              <p:cNvSpPr>
                <a:spLocks noChangeArrowheads="1"/>
              </p:cNvSpPr>
              <p:nvPr/>
            </p:nvSpPr>
            <p:spPr bwMode="auto">
              <a:xfrm>
                <a:off x="2752" y="1547"/>
                <a:ext cx="494" cy="17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000" b="1">
                    <a:solidFill>
                      <a:srgbClr val="FF5050"/>
                    </a:solidFill>
                    <a:effectLst/>
                    <a:latin typeface="Arial" charset="0"/>
                  </a:rPr>
                  <a:t>2916.6667</a:t>
                </a:r>
              </a:p>
            </p:txBody>
          </p:sp>
          <p:sp>
            <p:nvSpPr>
              <p:cNvPr id="201738" name="Arc 10"/>
              <p:cNvSpPr>
                <a:spLocks/>
              </p:cNvSpPr>
              <p:nvPr/>
            </p:nvSpPr>
            <p:spPr bwMode="auto">
              <a:xfrm rot="10800000">
                <a:off x="2728" y="1558"/>
                <a:ext cx="1810" cy="383"/>
              </a:xfrm>
              <a:custGeom>
                <a:avLst/>
                <a:gdLst>
                  <a:gd name="G0" fmla="+- 21600 0 0"/>
                  <a:gd name="G1" fmla="+- 2589 0 0"/>
                  <a:gd name="G2" fmla="+- 21600 0 0"/>
                  <a:gd name="T0" fmla="*/ 27020 w 27020"/>
                  <a:gd name="T1" fmla="*/ 23498 h 24189"/>
                  <a:gd name="T2" fmla="*/ 156 w 27020"/>
                  <a:gd name="T3" fmla="*/ 0 h 24189"/>
                  <a:gd name="T4" fmla="*/ 21600 w 27020"/>
                  <a:gd name="T5" fmla="*/ 2589 h 24189"/>
                </a:gdLst>
                <a:ahLst/>
                <a:cxnLst>
                  <a:cxn ang="0">
                    <a:pos x="T0" y="T1"/>
                  </a:cxn>
                  <a:cxn ang="0">
                    <a:pos x="T2" y="T3"/>
                  </a:cxn>
                  <a:cxn ang="0">
                    <a:pos x="T4" y="T5"/>
                  </a:cxn>
                </a:cxnLst>
                <a:rect l="0" t="0" r="r" b="b"/>
                <a:pathLst>
                  <a:path w="27020" h="24189" fill="none" extrusionOk="0">
                    <a:moveTo>
                      <a:pt x="27019" y="23497"/>
                    </a:moveTo>
                    <a:cubicBezTo>
                      <a:pt x="25249" y="23956"/>
                      <a:pt x="23428" y="24188"/>
                      <a:pt x="21600" y="24189"/>
                    </a:cubicBezTo>
                    <a:cubicBezTo>
                      <a:pt x="9670" y="24189"/>
                      <a:pt x="0" y="14518"/>
                      <a:pt x="0" y="2589"/>
                    </a:cubicBezTo>
                    <a:cubicBezTo>
                      <a:pt x="-1" y="1723"/>
                      <a:pt x="52" y="859"/>
                      <a:pt x="155" y="-1"/>
                    </a:cubicBezTo>
                  </a:path>
                  <a:path w="27020" h="24189" stroke="0" extrusionOk="0">
                    <a:moveTo>
                      <a:pt x="27019" y="23497"/>
                    </a:moveTo>
                    <a:cubicBezTo>
                      <a:pt x="25249" y="23956"/>
                      <a:pt x="23428" y="24188"/>
                      <a:pt x="21600" y="24189"/>
                    </a:cubicBezTo>
                    <a:cubicBezTo>
                      <a:pt x="9670" y="24189"/>
                      <a:pt x="0" y="14518"/>
                      <a:pt x="0" y="2589"/>
                    </a:cubicBezTo>
                    <a:cubicBezTo>
                      <a:pt x="-1" y="1723"/>
                      <a:pt x="52" y="859"/>
                      <a:pt x="155" y="-1"/>
                    </a:cubicBezTo>
                    <a:lnTo>
                      <a:pt x="21600" y="2589"/>
                    </a:lnTo>
                    <a:close/>
                  </a:path>
                </a:pathLst>
              </a:custGeom>
              <a:noFill/>
              <a:ln w="25400" cap="rnd">
                <a:solidFill>
                  <a:srgbClr val="FF5050"/>
                </a:solidFill>
                <a:round/>
                <a:headEnd type="stealth" w="med" len="lg"/>
                <a:tailEnd type="none" w="sm" len="sm"/>
              </a:ln>
              <a:effectLst>
                <a:outerShdw dist="35921" dir="2700000" algn="ctr" rotWithShape="0">
                  <a:srgbClr val="000000"/>
                </a:outerShdw>
              </a:effectLst>
            </p:spPr>
            <p:txBody>
              <a:bodyPr wrap="none" anchor="ctr"/>
              <a:lstStyle/>
              <a:p>
                <a:endParaRPr lang="tr-TR"/>
              </a:p>
            </p:txBody>
          </p:sp>
          <p:sp>
            <p:nvSpPr>
              <p:cNvPr id="201739" name="Arc 11"/>
              <p:cNvSpPr>
                <a:spLocks/>
              </p:cNvSpPr>
              <p:nvPr/>
            </p:nvSpPr>
            <p:spPr bwMode="auto">
              <a:xfrm rot="10800000">
                <a:off x="2728" y="1446"/>
                <a:ext cx="1865" cy="383"/>
              </a:xfrm>
              <a:custGeom>
                <a:avLst/>
                <a:gdLst>
                  <a:gd name="G0" fmla="+- 21600 0 0"/>
                  <a:gd name="G1" fmla="+- 2587 0 0"/>
                  <a:gd name="G2" fmla="+- 21600 0 0"/>
                  <a:gd name="T0" fmla="*/ 27021 w 27021"/>
                  <a:gd name="T1" fmla="*/ 23496 h 24187"/>
                  <a:gd name="T2" fmla="*/ 156 w 27021"/>
                  <a:gd name="T3" fmla="*/ 0 h 24187"/>
                  <a:gd name="T4" fmla="*/ 21600 w 27021"/>
                  <a:gd name="T5" fmla="*/ 2587 h 24187"/>
                </a:gdLst>
                <a:ahLst/>
                <a:cxnLst>
                  <a:cxn ang="0">
                    <a:pos x="T0" y="T1"/>
                  </a:cxn>
                  <a:cxn ang="0">
                    <a:pos x="T2" y="T3"/>
                  </a:cxn>
                  <a:cxn ang="0">
                    <a:pos x="T4" y="T5"/>
                  </a:cxn>
                </a:cxnLst>
                <a:rect l="0" t="0" r="r" b="b"/>
                <a:pathLst>
                  <a:path w="27021" h="24187" fill="none" extrusionOk="0">
                    <a:moveTo>
                      <a:pt x="27020" y="23495"/>
                    </a:moveTo>
                    <a:cubicBezTo>
                      <a:pt x="25250" y="23954"/>
                      <a:pt x="23428" y="24186"/>
                      <a:pt x="21600" y="24187"/>
                    </a:cubicBezTo>
                    <a:cubicBezTo>
                      <a:pt x="9670" y="24187"/>
                      <a:pt x="0" y="14516"/>
                      <a:pt x="0" y="2587"/>
                    </a:cubicBezTo>
                    <a:cubicBezTo>
                      <a:pt x="-1" y="1722"/>
                      <a:pt x="51" y="858"/>
                      <a:pt x="155" y="-1"/>
                    </a:cubicBezTo>
                  </a:path>
                  <a:path w="27021" h="24187" stroke="0" extrusionOk="0">
                    <a:moveTo>
                      <a:pt x="27020" y="23495"/>
                    </a:moveTo>
                    <a:cubicBezTo>
                      <a:pt x="25250" y="23954"/>
                      <a:pt x="23428"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sp>
            <p:nvSpPr>
              <p:cNvPr id="201740" name="Rectangle 12"/>
              <p:cNvSpPr>
                <a:spLocks noChangeArrowheads="1"/>
              </p:cNvSpPr>
              <p:nvPr/>
            </p:nvSpPr>
            <p:spPr bwMode="auto">
              <a:xfrm>
                <a:off x="2841" y="1429"/>
                <a:ext cx="294" cy="17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000" b="1">
                    <a:solidFill>
                      <a:srgbClr val="FF5050"/>
                    </a:solidFill>
                    <a:effectLst/>
                    <a:latin typeface="Arial" charset="0"/>
                  </a:rPr>
                  <a:t>2175</a:t>
                </a:r>
              </a:p>
            </p:txBody>
          </p:sp>
          <p:sp>
            <p:nvSpPr>
              <p:cNvPr id="201741" name="Rectangle 13"/>
              <p:cNvSpPr>
                <a:spLocks noChangeArrowheads="1"/>
              </p:cNvSpPr>
              <p:nvPr/>
            </p:nvSpPr>
            <p:spPr bwMode="auto">
              <a:xfrm>
                <a:off x="3212" y="1317"/>
                <a:ext cx="494" cy="17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000" b="1">
                    <a:solidFill>
                      <a:srgbClr val="FF5050"/>
                    </a:solidFill>
                    <a:effectLst/>
                    <a:latin typeface="Arial" charset="0"/>
                  </a:rPr>
                  <a:t>1566.6667</a:t>
                </a:r>
              </a:p>
            </p:txBody>
          </p:sp>
        </p:grpSp>
      </p:grpSp>
      <p:sp>
        <p:nvSpPr>
          <p:cNvPr id="201742" name="Rectangle 14"/>
          <p:cNvSpPr>
            <a:spLocks noChangeArrowheads="1"/>
          </p:cNvSpPr>
          <p:nvPr/>
        </p:nvSpPr>
        <p:spPr bwMode="blackWhite">
          <a:xfrm>
            <a:off x="971600" y="3861048"/>
            <a:ext cx="7480300" cy="17399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571750" algn="l"/>
              </a:tabLst>
            </a:pPr>
            <a:r>
              <a:rPr lang="tr-TR" sz="1800" b="1" dirty="0">
                <a:solidFill>
                  <a:srgbClr val="000000"/>
                </a:solidFill>
                <a:effectLst/>
                <a:latin typeface="Courier New" pitchFamily="49" charset="0"/>
              </a:rPr>
              <a:t>    EMPNO ENAME      JOB</a:t>
            </a:r>
          </a:p>
          <a:p>
            <a:pPr>
              <a:tabLst>
                <a:tab pos="1200150" algn="l"/>
                <a:tab pos="2571750" algn="l"/>
              </a:tabLst>
            </a:pPr>
            <a:r>
              <a:rPr lang="tr-TR" sz="1800" b="1" dirty="0">
                <a:solidFill>
                  <a:srgbClr val="000000"/>
                </a:solidFill>
                <a:effectLst/>
                <a:latin typeface="Courier New" pitchFamily="49" charset="0"/>
              </a:rPr>
              <a:t>--------- ---------- ---------</a:t>
            </a:r>
          </a:p>
          <a:p>
            <a:pPr>
              <a:tabLst>
                <a:tab pos="1200150" algn="l"/>
                <a:tab pos="2571750" algn="l"/>
              </a:tabLst>
            </a:pPr>
            <a:r>
              <a:rPr lang="tr-TR" sz="1800" b="1" dirty="0">
                <a:solidFill>
                  <a:srgbClr val="000000"/>
                </a:solidFill>
                <a:effectLst/>
                <a:latin typeface="Courier New" pitchFamily="49" charset="0"/>
              </a:rPr>
              <a:t>     7839 KING       PRESIDENT</a:t>
            </a:r>
          </a:p>
          <a:p>
            <a:pPr>
              <a:tabLst>
                <a:tab pos="1200150" algn="l"/>
                <a:tab pos="2571750" algn="l"/>
              </a:tabLst>
            </a:pPr>
            <a:r>
              <a:rPr lang="tr-TR" sz="1800" b="1" dirty="0">
                <a:solidFill>
                  <a:srgbClr val="000000"/>
                </a:solidFill>
                <a:effectLst/>
                <a:latin typeface="Courier New" pitchFamily="49" charset="0"/>
              </a:rPr>
              <a:t>     7566 JONES      MANAGER</a:t>
            </a:r>
          </a:p>
          <a:p>
            <a:pPr>
              <a:tabLst>
                <a:tab pos="1200150" algn="l"/>
                <a:tab pos="2571750" algn="l"/>
              </a:tabLst>
            </a:pPr>
            <a:r>
              <a:rPr lang="tr-TR" sz="1800" b="1" dirty="0">
                <a:solidFill>
                  <a:srgbClr val="000000"/>
                </a:solidFill>
                <a:effectLst/>
                <a:latin typeface="Courier New" pitchFamily="49" charset="0"/>
              </a:rPr>
              <a:t>     7902 FORD       ANALYST</a:t>
            </a:r>
          </a:p>
          <a:p>
            <a:pPr>
              <a:tabLst>
                <a:tab pos="1200150" algn="l"/>
                <a:tab pos="2571750" algn="l"/>
              </a:tabLst>
            </a:pPr>
            <a:r>
              <a:rPr lang="tr-TR" sz="1800" b="1" dirty="0">
                <a:solidFill>
                  <a:srgbClr val="000000"/>
                </a:solidFill>
                <a:effectLst/>
                <a:latin typeface="Courier New" pitchFamily="49" charset="0"/>
              </a:rPr>
              <a:t>     7788 SCOTT      ANALYST</a:t>
            </a:r>
          </a:p>
        </p:txBody>
      </p:sp>
      <p:sp>
        <p:nvSpPr>
          <p:cNvPr id="201743" name="Rectangle 15"/>
          <p:cNvSpPr>
            <a:spLocks noChangeArrowheads="1"/>
          </p:cNvSpPr>
          <p:nvPr/>
        </p:nvSpPr>
        <p:spPr bwMode="blackWhite">
          <a:xfrm>
            <a:off x="927100" y="1878013"/>
            <a:ext cx="7432675" cy="1874837"/>
          </a:xfrm>
          <a:prstGeom prst="rect">
            <a:avLst/>
          </a:prstGeom>
          <a:noFill/>
          <a:ln w="9525">
            <a:noFill/>
            <a:miter lim="800000"/>
            <a:headEnd/>
            <a:tailEnd/>
          </a:ln>
          <a:effectLst/>
        </p:spPr>
        <p:txBody>
          <a:bodyPr wrap="none" lIns="92075" tIns="46038" rIns="92075" bIns="46038" anchor="ctr"/>
          <a:lstStyle/>
          <a:p>
            <a:pPr>
              <a:tabLst>
                <a:tab pos="1200150" algn="l"/>
                <a:tab pos="2571750" algn="l"/>
              </a:tabLst>
            </a:pPr>
            <a:r>
              <a:rPr lang="tr-TR" sz="1800" b="1" dirty="0">
                <a:solidFill>
                  <a:srgbClr val="000000"/>
                </a:solidFill>
                <a:effectLst/>
                <a:latin typeface="Courier New" pitchFamily="49" charset="0"/>
              </a:rPr>
              <a:t>SQL&gt; SELECT  empno, ename, job</a:t>
            </a:r>
          </a:p>
          <a:p>
            <a:pPr>
              <a:tabLst>
                <a:tab pos="1200150" algn="l"/>
                <a:tab pos="2571750" algn="l"/>
              </a:tabLst>
            </a:pPr>
            <a:r>
              <a:rPr lang="tr-TR" sz="1800" b="1" dirty="0">
                <a:solidFill>
                  <a:srgbClr val="000000"/>
                </a:solidFill>
                <a:effectLst/>
                <a:latin typeface="Courier New" pitchFamily="49" charset="0"/>
              </a:rPr>
              <a:t>  2  FROM    emp</a:t>
            </a:r>
          </a:p>
          <a:p>
            <a:pPr>
              <a:tabLst>
                <a:tab pos="1200150" algn="l"/>
                <a:tab pos="2571750" algn="l"/>
              </a:tabLst>
            </a:pPr>
            <a:r>
              <a:rPr lang="tr-TR" sz="1800" b="1" dirty="0">
                <a:solidFill>
                  <a:srgbClr val="000000"/>
                </a:solidFill>
                <a:effectLst/>
                <a:latin typeface="Courier New" pitchFamily="49" charset="0"/>
              </a:rPr>
              <a:t>  3  WHERE   sal &gt; ALL </a:t>
            </a:r>
          </a:p>
          <a:p>
            <a:pPr>
              <a:tabLst>
                <a:tab pos="1200150" algn="l"/>
                <a:tab pos="2571750" algn="l"/>
              </a:tabLst>
            </a:pPr>
            <a:r>
              <a:rPr lang="tr-TR" sz="1800" b="1" dirty="0">
                <a:solidFill>
                  <a:srgbClr val="000000"/>
                </a:solidFill>
                <a:effectLst/>
                <a:latin typeface="Courier New" pitchFamily="49" charset="0"/>
              </a:rPr>
              <a:t>  4		 (SELECT	avg(sal)</a:t>
            </a:r>
          </a:p>
          <a:p>
            <a:pPr>
              <a:tabLst>
                <a:tab pos="1200150" algn="l"/>
                <a:tab pos="2571750" algn="l"/>
              </a:tabLst>
            </a:pPr>
            <a:r>
              <a:rPr lang="tr-TR" sz="1800" b="1" dirty="0">
                <a:solidFill>
                  <a:srgbClr val="000000"/>
                </a:solidFill>
                <a:effectLst/>
                <a:latin typeface="Courier New" pitchFamily="49" charset="0"/>
              </a:rPr>
              <a:t>  5 			FROM		emp</a:t>
            </a:r>
          </a:p>
          <a:p>
            <a:pPr>
              <a:tabLst>
                <a:tab pos="1200150" algn="l"/>
                <a:tab pos="2571750" algn="l"/>
              </a:tabLst>
            </a:pPr>
            <a:r>
              <a:rPr lang="tr-TR" sz="1800" b="1" dirty="0">
                <a:solidFill>
                  <a:srgbClr val="000000"/>
                </a:solidFill>
                <a:effectLst/>
                <a:latin typeface="Courier New" pitchFamily="49" charset="0"/>
              </a:rPr>
              <a:t>  6			GROUP BY	deptno);</a:t>
            </a:r>
          </a:p>
        </p:txBody>
      </p:sp>
      <p:grpSp>
        <p:nvGrpSpPr>
          <p:cNvPr id="201744" name="Group 16"/>
          <p:cNvGrpSpPr>
            <a:grpSpLocks/>
          </p:cNvGrpSpPr>
          <p:nvPr/>
        </p:nvGrpSpPr>
        <p:grpSpPr bwMode="auto">
          <a:xfrm>
            <a:off x="8386763" y="6324600"/>
            <a:ext cx="414337" cy="292100"/>
            <a:chOff x="5283" y="3984"/>
            <a:chExt cx="261" cy="184"/>
          </a:xfrm>
        </p:grpSpPr>
        <p:sp>
          <p:nvSpPr>
            <p:cNvPr id="201745" name="Rectangle 1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201746" name="Rectangle 1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201747" name="Rectangle 1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201748" name="Freeform 2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201749" name="Freeform 2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201750" name="Freeform 2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25" name="Rectangle 24"/>
          <p:cNvSpPr/>
          <p:nvPr/>
        </p:nvSpPr>
        <p:spPr>
          <a:xfrm>
            <a:off x="683568" y="5661248"/>
            <a:ext cx="7758608" cy="830997"/>
          </a:xfrm>
          <a:prstGeom prst="rect">
            <a:avLst/>
          </a:prstGeom>
        </p:spPr>
        <p:txBody>
          <a:bodyPr wrap="square">
            <a:spAutoFit/>
          </a:bodyPr>
          <a:lstStyle/>
          <a:p>
            <a:pPr lvl="1"/>
            <a:r>
              <a:rPr lang="tr-TR" sz="2200" b="1" dirty="0"/>
              <a:t>&gt;ALL </a:t>
            </a:r>
            <a:r>
              <a:rPr lang="tr-TR" sz="2200" dirty="0"/>
              <a:t>means </a:t>
            </a:r>
            <a:r>
              <a:rPr lang="tr-TR" sz="2200" b="1" dirty="0"/>
              <a:t>more than the maximum </a:t>
            </a:r>
            <a:r>
              <a:rPr lang="tr-TR" sz="2200" dirty="0"/>
              <a:t>and </a:t>
            </a:r>
            <a:r>
              <a:rPr lang="tr-TR" sz="2200" b="1" dirty="0"/>
              <a:t>&lt;ALL </a:t>
            </a:r>
            <a:r>
              <a:rPr lang="tr-TR" sz="2200" dirty="0"/>
              <a:t>means </a:t>
            </a:r>
            <a:r>
              <a:rPr lang="tr-TR" sz="2200" b="1" dirty="0"/>
              <a:t>less than the minimum</a:t>
            </a:r>
            <a:r>
              <a:rPr lang="tr-TR"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1732"/>
                                        </p:tgtEl>
                                        <p:attrNameLst>
                                          <p:attrName>style.visibility</p:attrName>
                                        </p:attrNameLst>
                                      </p:cBhvr>
                                      <p:to>
                                        <p:strVal val="visible"/>
                                      </p:to>
                                    </p:set>
                                    <p:animEffect transition="in" filter="wipe(up)">
                                      <p:cBhvr>
                                        <p:cTn id="7" dur="500"/>
                                        <p:tgtEl>
                                          <p:spTgt spid="2017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1742"/>
                                        </p:tgtEl>
                                        <p:attrNameLst>
                                          <p:attrName>style.visibility</p:attrName>
                                        </p:attrNameLst>
                                      </p:cBhvr>
                                      <p:to>
                                        <p:strVal val="visible"/>
                                      </p:to>
                                    </p:set>
                                    <p:animEffect transition="in" filter="wipe(up)">
                                      <p:cBhvr>
                                        <p:cTn id="12" dur="500"/>
                                        <p:tgtEl>
                                          <p:spTgt spid="201742"/>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201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2"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err="1"/>
              <a:t>Exercise</a:t>
            </a:r>
            <a:r>
              <a:rPr lang="tr-TR" dirty="0"/>
              <a:t> 9</a:t>
            </a:r>
            <a:endParaRPr lang="en-US" dirty="0"/>
          </a:p>
        </p:txBody>
      </p:sp>
      <p:sp>
        <p:nvSpPr>
          <p:cNvPr id="5" name="İçerik Yer Tutucusu 4"/>
          <p:cNvSpPr>
            <a:spLocks noGrp="1"/>
          </p:cNvSpPr>
          <p:nvPr>
            <p:ph idx="1"/>
          </p:nvPr>
        </p:nvSpPr>
        <p:spPr/>
        <p:txBody>
          <a:bodyPr/>
          <a:lstStyle/>
          <a:p>
            <a:r>
              <a:rPr lang="tr-TR" dirty="0"/>
              <a:t>D</a:t>
            </a:r>
            <a:r>
              <a:rPr lang="en-US" dirty="0" err="1"/>
              <a:t>isplay</a:t>
            </a:r>
            <a:r>
              <a:rPr lang="en-US" dirty="0"/>
              <a:t> the employee number and name for all employees who earn</a:t>
            </a:r>
            <a:r>
              <a:rPr lang="tr-TR" dirty="0"/>
              <a:t> </a:t>
            </a:r>
            <a:r>
              <a:rPr lang="en-US" dirty="0"/>
              <a:t>more than the average salary</a:t>
            </a:r>
            <a:r>
              <a:rPr lang="tr-TR" dirty="0"/>
              <a:t>.</a:t>
            </a:r>
            <a:endParaRPr lang="en-US" dirty="0"/>
          </a:p>
          <a:p>
            <a:endParaRPr lang="en-US" dirty="0"/>
          </a:p>
        </p:txBody>
      </p:sp>
      <p:sp>
        <p:nvSpPr>
          <p:cNvPr id="3" name="Altbilgi Yer Tutucusu 2"/>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22052905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9</a:t>
            </a:r>
            <a:endParaRPr lang="en-US" dirty="0"/>
          </a:p>
        </p:txBody>
      </p:sp>
      <p:sp>
        <p:nvSpPr>
          <p:cNvPr id="3" name="İçerik Yer Tutucusu 2"/>
          <p:cNvSpPr>
            <a:spLocks noGrp="1"/>
          </p:cNvSpPr>
          <p:nvPr>
            <p:ph idx="1"/>
          </p:nvPr>
        </p:nvSpPr>
        <p:spPr/>
        <p:txBody>
          <a:bodyPr/>
          <a:lstStyle/>
          <a:p>
            <a:pPr marL="0" indent="0">
              <a:buNone/>
            </a:pPr>
            <a:r>
              <a:rPr lang="en-US" dirty="0">
                <a:solidFill>
                  <a:srgbClr val="FF0000"/>
                </a:solidFill>
              </a:rPr>
              <a:t>SELECT</a:t>
            </a:r>
            <a:r>
              <a:rPr lang="en-US" dirty="0"/>
              <a:t> </a:t>
            </a:r>
            <a:r>
              <a:rPr lang="en-US" dirty="0" err="1"/>
              <a:t>empno</a:t>
            </a:r>
            <a:r>
              <a:rPr lang="en-US" dirty="0"/>
              <a:t>, </a:t>
            </a:r>
            <a:r>
              <a:rPr lang="en-US" dirty="0" err="1"/>
              <a:t>ename</a:t>
            </a:r>
            <a:r>
              <a:rPr lang="en-US" dirty="0"/>
              <a:t> </a:t>
            </a:r>
          </a:p>
          <a:p>
            <a:pPr marL="0" indent="0">
              <a:buNone/>
            </a:pPr>
            <a:r>
              <a:rPr lang="en-US" dirty="0">
                <a:solidFill>
                  <a:srgbClr val="FF0000"/>
                </a:solidFill>
              </a:rPr>
              <a:t>FROM</a:t>
            </a:r>
            <a:r>
              <a:rPr lang="en-US" dirty="0"/>
              <a:t> </a:t>
            </a:r>
            <a:r>
              <a:rPr lang="en-US" dirty="0" err="1"/>
              <a:t>emp</a:t>
            </a:r>
            <a:r>
              <a:rPr lang="en-US" dirty="0"/>
              <a:t> </a:t>
            </a:r>
          </a:p>
          <a:p>
            <a:pPr marL="0" indent="0">
              <a:buNone/>
            </a:pPr>
            <a:r>
              <a:rPr lang="en-US" dirty="0">
                <a:solidFill>
                  <a:srgbClr val="FF0000"/>
                </a:solidFill>
              </a:rPr>
              <a:t>WHERE</a:t>
            </a:r>
            <a:r>
              <a:rPr lang="en-US" dirty="0"/>
              <a:t> </a:t>
            </a:r>
            <a:r>
              <a:rPr lang="en-US" dirty="0" err="1"/>
              <a:t>sal</a:t>
            </a:r>
            <a:r>
              <a:rPr lang="en-US" dirty="0"/>
              <a:t> &gt;</a:t>
            </a:r>
          </a:p>
          <a:p>
            <a:pPr marL="0" indent="0">
              <a:buNone/>
            </a:pPr>
            <a:r>
              <a:rPr lang="tr-TR" dirty="0"/>
              <a:t>			</a:t>
            </a:r>
            <a:r>
              <a:rPr lang="en-US" dirty="0"/>
              <a:t>(</a:t>
            </a:r>
            <a:r>
              <a:rPr lang="en-US" dirty="0">
                <a:solidFill>
                  <a:srgbClr val="FF0000"/>
                </a:solidFill>
              </a:rPr>
              <a:t>SELECT</a:t>
            </a:r>
            <a:r>
              <a:rPr lang="en-US" dirty="0"/>
              <a:t> </a:t>
            </a:r>
            <a:r>
              <a:rPr lang="en-US" dirty="0">
                <a:solidFill>
                  <a:srgbClr val="FF0000"/>
                </a:solidFill>
              </a:rPr>
              <a:t>AVG</a:t>
            </a:r>
            <a:r>
              <a:rPr lang="en-US" dirty="0"/>
              <a:t>(</a:t>
            </a:r>
            <a:r>
              <a:rPr lang="en-US" dirty="0" err="1"/>
              <a:t>sal</a:t>
            </a:r>
            <a:r>
              <a:rPr lang="en-US" dirty="0"/>
              <a:t>)</a:t>
            </a:r>
          </a:p>
          <a:p>
            <a:pPr marL="0" indent="0">
              <a:buNone/>
            </a:pPr>
            <a:r>
              <a:rPr lang="tr-TR" dirty="0"/>
              <a:t>			  </a:t>
            </a:r>
            <a:r>
              <a:rPr lang="en-US" dirty="0">
                <a:solidFill>
                  <a:srgbClr val="FF0000"/>
                </a:solidFill>
              </a:rPr>
              <a:t>FROM</a:t>
            </a:r>
            <a:r>
              <a:rPr lang="en-US" dirty="0"/>
              <a:t> </a:t>
            </a:r>
            <a:r>
              <a:rPr lang="en-US" dirty="0" err="1"/>
              <a:t>emp</a:t>
            </a:r>
            <a:r>
              <a:rPr lang="en-US" dirty="0"/>
              <a:t> );</a:t>
            </a:r>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20165224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10</a:t>
            </a:r>
            <a:endParaRPr lang="en-US" dirty="0"/>
          </a:p>
        </p:txBody>
      </p:sp>
      <p:sp>
        <p:nvSpPr>
          <p:cNvPr id="3" name="İçerik Yer Tutucusu 2"/>
          <p:cNvSpPr>
            <a:spLocks noGrp="1"/>
          </p:cNvSpPr>
          <p:nvPr>
            <p:ph idx="1"/>
          </p:nvPr>
        </p:nvSpPr>
        <p:spPr/>
        <p:txBody>
          <a:bodyPr/>
          <a:lstStyle/>
          <a:p>
            <a:r>
              <a:rPr lang="en-US" dirty="0"/>
              <a:t>Display </a:t>
            </a:r>
            <a:r>
              <a:rPr lang="tr-TR" dirty="0"/>
              <a:t>minimum </a:t>
            </a:r>
            <a:r>
              <a:rPr lang="tr-TR" dirty="0" err="1"/>
              <a:t>salaries</a:t>
            </a:r>
            <a:r>
              <a:rPr lang="tr-TR" dirty="0"/>
              <a:t> </a:t>
            </a:r>
            <a:r>
              <a:rPr lang="tr-TR" dirty="0" err="1"/>
              <a:t>for</a:t>
            </a:r>
            <a:r>
              <a:rPr lang="tr-TR" dirty="0"/>
              <a:t> </a:t>
            </a:r>
            <a:r>
              <a:rPr lang="tr-TR" dirty="0" err="1"/>
              <a:t>each</a:t>
            </a:r>
            <a:r>
              <a:rPr lang="tr-TR" dirty="0"/>
              <a:t> </a:t>
            </a:r>
            <a:r>
              <a:rPr lang="en-US" dirty="0"/>
              <a:t>department</a:t>
            </a:r>
            <a:r>
              <a:rPr lang="tr-TR" dirty="0"/>
              <a:t>s. </a:t>
            </a:r>
            <a:r>
              <a:rPr lang="en-US" dirty="0"/>
              <a:t>Sort the results by department numbers</a:t>
            </a:r>
            <a:r>
              <a:rPr lang="tr-TR" dirty="0"/>
              <a:t>.</a:t>
            </a:r>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40374467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10</a:t>
            </a:r>
            <a:endParaRPr lang="en-US" dirty="0"/>
          </a:p>
        </p:txBody>
      </p:sp>
      <p:sp>
        <p:nvSpPr>
          <p:cNvPr id="3" name="İçerik Yer Tutucusu 2"/>
          <p:cNvSpPr>
            <a:spLocks noGrp="1"/>
          </p:cNvSpPr>
          <p:nvPr>
            <p:ph idx="1"/>
          </p:nvPr>
        </p:nvSpPr>
        <p:spPr/>
        <p:txBody>
          <a:bodyPr/>
          <a:lstStyle/>
          <a:p>
            <a:pPr marL="0" indent="0">
              <a:buNone/>
            </a:pPr>
            <a:r>
              <a:rPr lang="tr-TR" dirty="0">
                <a:solidFill>
                  <a:srgbClr val="FF0000"/>
                </a:solidFill>
              </a:rPr>
              <a:t>SELECT</a:t>
            </a:r>
            <a:r>
              <a:rPr lang="tr-TR" dirty="0"/>
              <a:t>  </a:t>
            </a:r>
            <a:r>
              <a:rPr lang="tr-TR" dirty="0" err="1"/>
              <a:t>deptno</a:t>
            </a:r>
            <a:r>
              <a:rPr lang="tr-TR" dirty="0"/>
              <a:t>, </a:t>
            </a:r>
            <a:r>
              <a:rPr lang="tr-TR" dirty="0" err="1"/>
              <a:t>min</a:t>
            </a:r>
            <a:r>
              <a:rPr lang="tr-TR" dirty="0"/>
              <a:t>(sal) 	</a:t>
            </a:r>
          </a:p>
          <a:p>
            <a:pPr marL="0" indent="0">
              <a:buNone/>
            </a:pPr>
            <a:r>
              <a:rPr lang="tr-TR" dirty="0">
                <a:solidFill>
                  <a:srgbClr val="FF0000"/>
                </a:solidFill>
              </a:rPr>
              <a:t>FROM</a:t>
            </a:r>
            <a:r>
              <a:rPr lang="tr-TR" dirty="0"/>
              <a:t> </a:t>
            </a:r>
            <a:r>
              <a:rPr lang="tr-TR" dirty="0" err="1"/>
              <a:t>emp</a:t>
            </a:r>
            <a:endParaRPr lang="en-US" dirty="0"/>
          </a:p>
          <a:p>
            <a:pPr marL="0" indent="0">
              <a:buNone/>
            </a:pPr>
            <a:r>
              <a:rPr lang="tr-TR" dirty="0">
                <a:solidFill>
                  <a:srgbClr val="FF0000"/>
                </a:solidFill>
              </a:rPr>
              <a:t>GROUP BY </a:t>
            </a:r>
            <a:r>
              <a:rPr lang="tr-TR" dirty="0" err="1"/>
              <a:t>deptno</a:t>
            </a:r>
            <a:endParaRPr lang="en-US" dirty="0"/>
          </a:p>
          <a:p>
            <a:pPr marL="0" indent="0">
              <a:buNone/>
            </a:pPr>
            <a:r>
              <a:rPr lang="tr-TR" dirty="0">
                <a:solidFill>
                  <a:srgbClr val="FF0000"/>
                </a:solidFill>
              </a:rPr>
              <a:t>ORDER BY </a:t>
            </a:r>
            <a:r>
              <a:rPr lang="tr-TR" dirty="0" err="1"/>
              <a:t>deptno</a:t>
            </a:r>
            <a:r>
              <a:rPr lang="tr-TR" dirty="0"/>
              <a:t>;</a:t>
            </a:r>
            <a:endParaRPr lang="en-US" dirty="0"/>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29062917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ctrTitle"/>
          </p:nvPr>
        </p:nvSpPr>
        <p:spPr>
          <a:xfrm>
            <a:off x="685800" y="2286000"/>
            <a:ext cx="7772400" cy="1143000"/>
          </a:xfrm>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7- Multiple-Column Subqueries</a:t>
            </a:r>
            <a:endParaRPr lang="tr-TR" sz="4800"/>
          </a:p>
        </p:txBody>
      </p:sp>
      <p:sp>
        <p:nvSpPr>
          <p:cNvPr id="203779" name="Rectangle 3"/>
          <p:cNvSpPr>
            <a:spLocks noGrp="1" noChangeArrowheads="1"/>
          </p:cNvSpPr>
          <p:nvPr>
            <p:ph type="subTitle" idx="1"/>
          </p:nvPr>
        </p:nvSpPr>
        <p:spPr>
          <a:xfrm>
            <a:off x="1371600" y="3886200"/>
            <a:ext cx="6400800" cy="701675"/>
          </a:xfrm>
          <a:effectLst>
            <a:outerShdw dist="53882" dir="2700000" algn="ctr" rotWithShape="0">
              <a:srgbClr val="000000"/>
            </a:outerShdw>
          </a:effectLst>
        </p:spPr>
        <p:txBody>
          <a:bodyPr lIns="92075" tIns="46038" rIns="92075" bIns="46038">
            <a:spAutoFit/>
          </a:bodyPr>
          <a:lstStyle/>
          <a:p>
            <a:pPr>
              <a:spcBef>
                <a:spcPct val="0"/>
              </a:spcBef>
            </a:pPr>
            <a:r>
              <a:rPr lang="tr-TR" sz="4000">
                <a:solidFill>
                  <a:srgbClr val="FFCC66"/>
                </a:solidFill>
              </a:rPr>
              <a:t> </a:t>
            </a:r>
          </a:p>
        </p:txBody>
      </p:sp>
      <p:grpSp>
        <p:nvGrpSpPr>
          <p:cNvPr id="2" name="Group 4"/>
          <p:cNvGrpSpPr>
            <a:grpSpLocks/>
          </p:cNvGrpSpPr>
          <p:nvPr/>
        </p:nvGrpSpPr>
        <p:grpSpPr bwMode="auto">
          <a:xfrm>
            <a:off x="8386763" y="6324600"/>
            <a:ext cx="414337" cy="292100"/>
            <a:chOff x="5283" y="3984"/>
            <a:chExt cx="261" cy="184"/>
          </a:xfrm>
        </p:grpSpPr>
        <p:sp>
          <p:nvSpPr>
            <p:cNvPr id="203781"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F8F8D3"/>
                </a:solidFill>
                <a:effectLst>
                  <a:outerShdw blurRad="38100" dist="38100" dir="2700000" algn="tl">
                    <a:srgbClr val="FFFFFF"/>
                  </a:outerShdw>
                </a:effectLst>
              </a:endParaRPr>
            </a:p>
          </p:txBody>
        </p:sp>
        <p:sp>
          <p:nvSpPr>
            <p:cNvPr id="203782"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useBgFill="1">
          <p:nvSpPr>
            <p:cNvPr id="203783"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p:nvSpPr>
            <p:cNvPr id="203784"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F8F8D3"/>
                </a:solidFill>
              </a:endParaRPr>
            </a:p>
          </p:txBody>
        </p:sp>
        <p:sp>
          <p:nvSpPr>
            <p:cNvPr id="203785"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F8F8D3"/>
                </a:solidFill>
              </a:endParaRPr>
            </a:p>
          </p:txBody>
        </p:sp>
        <p:sp useBgFill="1">
          <p:nvSpPr>
            <p:cNvPr id="203786"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F8F8D3"/>
                </a:solidFill>
              </a:endParaRPr>
            </a:p>
          </p:txBody>
        </p:sp>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Footer Placeholder 3"/>
          <p:cNvSpPr>
            <a:spLocks noGrp="1"/>
          </p:cNvSpPr>
          <p:nvPr>
            <p:ph type="ftr" sz="quarter" idx="11"/>
          </p:nvPr>
        </p:nvSpPr>
        <p:spPr>
          <a:noFill/>
        </p:spPr>
        <p:txBody>
          <a:bodyPr/>
          <a:lstStyle/>
          <a:p>
            <a:r>
              <a:rPr lang="tr-TR">
                <a:solidFill>
                  <a:srgbClr val="000000"/>
                </a:solidFill>
              </a:rPr>
              <a:t>Information Management</a:t>
            </a:r>
          </a:p>
        </p:txBody>
      </p:sp>
      <p:sp>
        <p:nvSpPr>
          <p:cNvPr id="205826" name="Rectangle 2"/>
          <p:cNvSpPr>
            <a:spLocks noChangeArrowheads="1"/>
          </p:cNvSpPr>
          <p:nvPr/>
        </p:nvSpPr>
        <p:spPr bwMode="blackWhite">
          <a:xfrm>
            <a:off x="1417638" y="1403350"/>
            <a:ext cx="5957887" cy="26336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05827" name="Rectangle 3"/>
          <p:cNvSpPr>
            <a:spLocks noChangeArrowheads="1"/>
          </p:cNvSpPr>
          <p:nvPr/>
        </p:nvSpPr>
        <p:spPr bwMode="ltGray">
          <a:xfrm>
            <a:off x="3505200" y="2487613"/>
            <a:ext cx="3810000" cy="1531937"/>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05828" name="Rectangle 4"/>
          <p:cNvSpPr>
            <a:spLocks noGrp="1" noChangeArrowheads="1"/>
          </p:cNvSpPr>
          <p:nvPr>
            <p:ph type="title"/>
          </p:nvPr>
        </p:nvSpPr>
        <p:spPr>
          <a:xfrm>
            <a:off x="922338" y="587375"/>
            <a:ext cx="7299325" cy="881063"/>
          </a:xfrm>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Multiple-Column Subqueries</a:t>
            </a:r>
            <a:endParaRPr lang="tr-TR"/>
          </a:p>
        </p:txBody>
      </p:sp>
      <p:sp>
        <p:nvSpPr>
          <p:cNvPr id="107527" name="Rectangle 5"/>
          <p:cNvSpPr>
            <a:spLocks noChangeArrowheads="1"/>
          </p:cNvSpPr>
          <p:nvPr/>
        </p:nvSpPr>
        <p:spPr bwMode="auto">
          <a:xfrm>
            <a:off x="1541463" y="1409700"/>
            <a:ext cx="1658937" cy="493713"/>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lang="tr-TR" sz="2200" b="1">
                <a:solidFill>
                  <a:srgbClr val="000000"/>
                </a:solidFill>
                <a:effectLst/>
                <a:latin typeface="Arial" charset="0"/>
              </a:rPr>
              <a:t>Main query</a:t>
            </a:r>
          </a:p>
        </p:txBody>
      </p:sp>
      <p:sp>
        <p:nvSpPr>
          <p:cNvPr id="107528" name="Rectangle 6"/>
          <p:cNvSpPr>
            <a:spLocks noChangeArrowheads="1"/>
          </p:cNvSpPr>
          <p:nvPr/>
        </p:nvSpPr>
        <p:spPr bwMode="auto">
          <a:xfrm>
            <a:off x="1866900" y="1868488"/>
            <a:ext cx="1682750" cy="422275"/>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lang="tr-TR" sz="1800" b="1">
                <a:solidFill>
                  <a:srgbClr val="000066"/>
                </a:solidFill>
                <a:effectLst/>
                <a:latin typeface="Arial" charset="0"/>
              </a:rPr>
              <a:t>MANAGER 10</a:t>
            </a:r>
          </a:p>
        </p:txBody>
      </p:sp>
      <p:sp>
        <p:nvSpPr>
          <p:cNvPr id="107529" name="Rectangle 7"/>
          <p:cNvSpPr>
            <a:spLocks noChangeArrowheads="1"/>
          </p:cNvSpPr>
          <p:nvPr/>
        </p:nvSpPr>
        <p:spPr bwMode="auto">
          <a:xfrm>
            <a:off x="3589338" y="2452688"/>
            <a:ext cx="1357312" cy="457200"/>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lang="tr-TR" sz="2000" b="1">
                <a:solidFill>
                  <a:srgbClr val="000000"/>
                </a:solidFill>
                <a:effectLst/>
                <a:latin typeface="Arial" charset="0"/>
              </a:rPr>
              <a:t>Subquery</a:t>
            </a:r>
          </a:p>
        </p:txBody>
      </p:sp>
      <p:sp>
        <p:nvSpPr>
          <p:cNvPr id="107530" name="Rectangle 8"/>
          <p:cNvSpPr>
            <a:spLocks noChangeArrowheads="1"/>
          </p:cNvSpPr>
          <p:nvPr/>
        </p:nvSpPr>
        <p:spPr bwMode="auto">
          <a:xfrm>
            <a:off x="3703638" y="2865438"/>
            <a:ext cx="2316162" cy="1577975"/>
          </a:xfrm>
          <a:prstGeom prst="rect">
            <a:avLst/>
          </a:prstGeom>
          <a:noFill/>
          <a:ln w="9525">
            <a:noFill/>
            <a:miter lim="800000"/>
            <a:headEnd/>
            <a:tailEnd/>
          </a:ln>
        </p:spPr>
        <p:txBody>
          <a:bodyPr lIns="92075" tIns="46038" rIns="92075" bIns="46038">
            <a:spAutoFit/>
          </a:bodyPr>
          <a:lstStyle/>
          <a:p>
            <a:pPr>
              <a:lnSpc>
                <a:spcPct val="120000"/>
              </a:lnSpc>
              <a:spcBef>
                <a:spcPct val="60000"/>
              </a:spcBef>
              <a:tabLst>
                <a:tab pos="1714500" algn="l"/>
              </a:tabLst>
            </a:pPr>
            <a:r>
              <a:rPr lang="tr-TR" sz="1800" b="1">
                <a:solidFill>
                  <a:srgbClr val="000066"/>
                </a:solidFill>
                <a:effectLst/>
                <a:latin typeface="Arial" charset="0"/>
              </a:rPr>
              <a:t>SALESMAN 	  30</a:t>
            </a:r>
            <a:br>
              <a:rPr lang="tr-TR" sz="1800" b="1">
                <a:solidFill>
                  <a:srgbClr val="000066"/>
                </a:solidFill>
                <a:effectLst/>
                <a:latin typeface="Arial" charset="0"/>
              </a:rPr>
            </a:br>
            <a:r>
              <a:rPr lang="tr-TR" sz="1800" b="1">
                <a:solidFill>
                  <a:srgbClr val="000066"/>
                </a:solidFill>
                <a:effectLst/>
                <a:latin typeface="Arial" charset="0"/>
              </a:rPr>
              <a:t>MANAGER 	  10</a:t>
            </a:r>
            <a:br>
              <a:rPr lang="tr-TR" sz="1800" b="1">
                <a:solidFill>
                  <a:srgbClr val="000066"/>
                </a:solidFill>
                <a:effectLst/>
                <a:latin typeface="Arial" charset="0"/>
              </a:rPr>
            </a:br>
            <a:r>
              <a:rPr lang="tr-TR" sz="1800" b="1">
                <a:solidFill>
                  <a:srgbClr val="000066"/>
                </a:solidFill>
                <a:effectLst/>
                <a:latin typeface="Arial" charset="0"/>
              </a:rPr>
              <a:t>CLERK        	  20</a:t>
            </a:r>
          </a:p>
          <a:p>
            <a:pPr>
              <a:lnSpc>
                <a:spcPct val="120000"/>
              </a:lnSpc>
              <a:spcBef>
                <a:spcPct val="60000"/>
              </a:spcBef>
              <a:tabLst>
                <a:tab pos="1714500" algn="l"/>
              </a:tabLst>
            </a:pPr>
            <a:endParaRPr lang="tr-TR" sz="1800" b="1">
              <a:solidFill>
                <a:srgbClr val="000066"/>
              </a:solidFill>
              <a:effectLst/>
              <a:latin typeface="Arial" charset="0"/>
            </a:endParaRPr>
          </a:p>
        </p:txBody>
      </p:sp>
      <p:grpSp>
        <p:nvGrpSpPr>
          <p:cNvPr id="2" name="Group 9"/>
          <p:cNvGrpSpPr>
            <a:grpSpLocks/>
          </p:cNvGrpSpPr>
          <p:nvPr/>
        </p:nvGrpSpPr>
        <p:grpSpPr bwMode="auto">
          <a:xfrm>
            <a:off x="4676775" y="1754188"/>
            <a:ext cx="2389188" cy="2209800"/>
            <a:chOff x="2946" y="1105"/>
            <a:chExt cx="1505" cy="1392"/>
          </a:xfrm>
        </p:grpSpPr>
        <p:sp>
          <p:nvSpPr>
            <p:cNvPr id="205834" name="Arc 10"/>
            <p:cNvSpPr>
              <a:spLocks/>
            </p:cNvSpPr>
            <p:nvPr/>
          </p:nvSpPr>
          <p:spPr bwMode="auto">
            <a:xfrm rot="10800000">
              <a:off x="3494" y="1105"/>
              <a:ext cx="957" cy="1261"/>
            </a:xfrm>
            <a:custGeom>
              <a:avLst/>
              <a:gdLst>
                <a:gd name="G0" fmla="+- 21600 0 0"/>
                <a:gd name="G1" fmla="+- 20602 0 0"/>
                <a:gd name="G2" fmla="+- 21600 0 0"/>
                <a:gd name="T0" fmla="*/ 23846 w 23846"/>
                <a:gd name="T1" fmla="*/ 42085 h 42202"/>
                <a:gd name="T2" fmla="*/ 15111 w 23846"/>
                <a:gd name="T3" fmla="*/ 0 h 42202"/>
                <a:gd name="T4" fmla="*/ 21600 w 23846"/>
                <a:gd name="T5" fmla="*/ 20602 h 42202"/>
              </a:gdLst>
              <a:ahLst/>
              <a:cxnLst>
                <a:cxn ang="0">
                  <a:pos x="T0" y="T1"/>
                </a:cxn>
                <a:cxn ang="0">
                  <a:pos x="T2" y="T3"/>
                </a:cxn>
                <a:cxn ang="0">
                  <a:pos x="T4" y="T5"/>
                </a:cxn>
              </a:cxnLst>
              <a:rect l="0" t="0" r="r" b="b"/>
              <a:pathLst>
                <a:path w="23846" h="42202" fill="none" extrusionOk="0">
                  <a:moveTo>
                    <a:pt x="23845" y="42084"/>
                  </a:moveTo>
                  <a:cubicBezTo>
                    <a:pt x="23099" y="42162"/>
                    <a:pt x="22350" y="42201"/>
                    <a:pt x="21600" y="42202"/>
                  </a:cubicBezTo>
                  <a:cubicBezTo>
                    <a:pt x="9670" y="42202"/>
                    <a:pt x="0" y="32531"/>
                    <a:pt x="0" y="20602"/>
                  </a:cubicBezTo>
                  <a:cubicBezTo>
                    <a:pt x="-1" y="11172"/>
                    <a:pt x="6116" y="2832"/>
                    <a:pt x="15110" y="-1"/>
                  </a:cubicBezTo>
                </a:path>
                <a:path w="23846" h="42202" stroke="0" extrusionOk="0">
                  <a:moveTo>
                    <a:pt x="23845" y="42084"/>
                  </a:moveTo>
                  <a:cubicBezTo>
                    <a:pt x="23099" y="42162"/>
                    <a:pt x="22350" y="42201"/>
                    <a:pt x="21600" y="42202"/>
                  </a:cubicBezTo>
                  <a:cubicBezTo>
                    <a:pt x="9670" y="42202"/>
                    <a:pt x="0" y="32531"/>
                    <a:pt x="0" y="20602"/>
                  </a:cubicBezTo>
                  <a:cubicBezTo>
                    <a:pt x="-1" y="11172"/>
                    <a:pt x="6116" y="2832"/>
                    <a:pt x="15110" y="-1"/>
                  </a:cubicBezTo>
                  <a:lnTo>
                    <a:pt x="21600" y="20602"/>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pPr>
                <a:defRPr/>
              </a:pPr>
              <a:endParaRPr lang="en-US">
                <a:solidFill>
                  <a:srgbClr val="000000"/>
                </a:solidFill>
              </a:endParaRPr>
            </a:p>
          </p:txBody>
        </p:sp>
        <p:sp>
          <p:nvSpPr>
            <p:cNvPr id="205835" name="Arc 11"/>
            <p:cNvSpPr>
              <a:spLocks/>
            </p:cNvSpPr>
            <p:nvPr/>
          </p:nvSpPr>
          <p:spPr bwMode="auto">
            <a:xfrm rot="10800000">
              <a:off x="3492" y="1239"/>
              <a:ext cx="755" cy="890"/>
            </a:xfrm>
            <a:custGeom>
              <a:avLst/>
              <a:gdLst>
                <a:gd name="G0" fmla="+- 21600 0 0"/>
                <a:gd name="G1" fmla="+- 20023 0 0"/>
                <a:gd name="G2" fmla="+- 21600 0 0"/>
                <a:gd name="T0" fmla="*/ 23845 w 23845"/>
                <a:gd name="T1" fmla="*/ 41506 h 41623"/>
                <a:gd name="T2" fmla="*/ 13498 w 23845"/>
                <a:gd name="T3" fmla="*/ 0 h 41623"/>
                <a:gd name="T4" fmla="*/ 21600 w 23845"/>
                <a:gd name="T5" fmla="*/ 20023 h 41623"/>
              </a:gdLst>
              <a:ahLst/>
              <a:cxnLst>
                <a:cxn ang="0">
                  <a:pos x="T0" y="T1"/>
                </a:cxn>
                <a:cxn ang="0">
                  <a:pos x="T2" y="T3"/>
                </a:cxn>
                <a:cxn ang="0">
                  <a:pos x="T4" y="T5"/>
                </a:cxn>
              </a:cxnLst>
              <a:rect l="0" t="0" r="r" b="b"/>
              <a:pathLst>
                <a:path w="23845" h="41623" fill="none" extrusionOk="0">
                  <a:moveTo>
                    <a:pt x="23845" y="41506"/>
                  </a:moveTo>
                  <a:cubicBezTo>
                    <a:pt x="23099" y="41583"/>
                    <a:pt x="22349" y="41622"/>
                    <a:pt x="21600" y="41623"/>
                  </a:cubicBezTo>
                  <a:cubicBezTo>
                    <a:pt x="9670" y="41623"/>
                    <a:pt x="0" y="31952"/>
                    <a:pt x="0" y="20023"/>
                  </a:cubicBezTo>
                  <a:cubicBezTo>
                    <a:pt x="-1" y="11222"/>
                    <a:pt x="5339" y="3301"/>
                    <a:pt x="13498" y="0"/>
                  </a:cubicBezTo>
                </a:path>
                <a:path w="23845" h="41623" stroke="0" extrusionOk="0">
                  <a:moveTo>
                    <a:pt x="23845" y="41506"/>
                  </a:moveTo>
                  <a:cubicBezTo>
                    <a:pt x="23099" y="41583"/>
                    <a:pt x="22349" y="41622"/>
                    <a:pt x="21600" y="41623"/>
                  </a:cubicBezTo>
                  <a:cubicBezTo>
                    <a:pt x="9670" y="41623"/>
                    <a:pt x="0" y="31952"/>
                    <a:pt x="0" y="20023"/>
                  </a:cubicBezTo>
                  <a:cubicBezTo>
                    <a:pt x="-1" y="11222"/>
                    <a:pt x="5339" y="3301"/>
                    <a:pt x="13498" y="0"/>
                  </a:cubicBezTo>
                  <a:lnTo>
                    <a:pt x="21600" y="20023"/>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pPr>
                <a:defRPr/>
              </a:pPr>
              <a:endParaRPr lang="en-US">
                <a:solidFill>
                  <a:srgbClr val="000000"/>
                </a:solidFill>
              </a:endParaRPr>
            </a:p>
          </p:txBody>
        </p:sp>
        <p:sp>
          <p:nvSpPr>
            <p:cNvPr id="205836" name="Arc 12"/>
            <p:cNvSpPr>
              <a:spLocks/>
            </p:cNvSpPr>
            <p:nvPr/>
          </p:nvSpPr>
          <p:spPr bwMode="auto">
            <a:xfrm rot="10800000">
              <a:off x="3491" y="1394"/>
              <a:ext cx="546" cy="504"/>
            </a:xfrm>
            <a:custGeom>
              <a:avLst/>
              <a:gdLst>
                <a:gd name="G0" fmla="+- 21600 0 0"/>
                <a:gd name="G1" fmla="+- 18007 0 0"/>
                <a:gd name="G2" fmla="+- 21600 0 0"/>
                <a:gd name="T0" fmla="*/ 23832 w 23832"/>
                <a:gd name="T1" fmla="*/ 39491 h 39607"/>
                <a:gd name="T2" fmla="*/ 9670 w 23832"/>
                <a:gd name="T3" fmla="*/ 0 h 39607"/>
                <a:gd name="T4" fmla="*/ 21600 w 23832"/>
                <a:gd name="T5" fmla="*/ 18007 h 39607"/>
              </a:gdLst>
              <a:ahLst/>
              <a:cxnLst>
                <a:cxn ang="0">
                  <a:pos x="T0" y="T1"/>
                </a:cxn>
                <a:cxn ang="0">
                  <a:pos x="T2" y="T3"/>
                </a:cxn>
                <a:cxn ang="0">
                  <a:pos x="T4" y="T5"/>
                </a:cxn>
              </a:cxnLst>
              <a:rect l="0" t="0" r="r" b="b"/>
              <a:pathLst>
                <a:path w="23832" h="39607" fill="none" extrusionOk="0">
                  <a:moveTo>
                    <a:pt x="23832" y="39491"/>
                  </a:moveTo>
                  <a:cubicBezTo>
                    <a:pt x="23090" y="39568"/>
                    <a:pt x="22345" y="39606"/>
                    <a:pt x="21600" y="39607"/>
                  </a:cubicBezTo>
                  <a:cubicBezTo>
                    <a:pt x="9670" y="39607"/>
                    <a:pt x="0" y="29936"/>
                    <a:pt x="0" y="18007"/>
                  </a:cubicBezTo>
                  <a:cubicBezTo>
                    <a:pt x="-1" y="10762"/>
                    <a:pt x="3631" y="4001"/>
                    <a:pt x="9670" y="0"/>
                  </a:cubicBezTo>
                </a:path>
                <a:path w="23832" h="39607" stroke="0" extrusionOk="0">
                  <a:moveTo>
                    <a:pt x="23832" y="39491"/>
                  </a:moveTo>
                  <a:cubicBezTo>
                    <a:pt x="23090" y="39568"/>
                    <a:pt x="22345" y="39606"/>
                    <a:pt x="21600" y="39607"/>
                  </a:cubicBezTo>
                  <a:cubicBezTo>
                    <a:pt x="9670" y="39607"/>
                    <a:pt x="0" y="29936"/>
                    <a:pt x="0" y="18007"/>
                  </a:cubicBezTo>
                  <a:cubicBezTo>
                    <a:pt x="-1" y="10762"/>
                    <a:pt x="3631" y="4001"/>
                    <a:pt x="9670" y="0"/>
                  </a:cubicBezTo>
                  <a:lnTo>
                    <a:pt x="21600" y="1800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pPr>
                <a:defRPr/>
              </a:pPr>
              <a:endParaRPr lang="en-US">
                <a:solidFill>
                  <a:srgbClr val="000000"/>
                </a:solidFill>
              </a:endParaRPr>
            </a:p>
          </p:txBody>
        </p:sp>
        <p:sp>
          <p:nvSpPr>
            <p:cNvPr id="205837" name="Arc 13"/>
            <p:cNvSpPr>
              <a:spLocks/>
            </p:cNvSpPr>
            <p:nvPr/>
          </p:nvSpPr>
          <p:spPr bwMode="auto">
            <a:xfrm>
              <a:off x="3164" y="2064"/>
              <a:ext cx="784" cy="193"/>
            </a:xfrm>
            <a:custGeom>
              <a:avLst/>
              <a:gdLst>
                <a:gd name="G0" fmla="+- 11230 0 0"/>
                <a:gd name="G1" fmla="+- 7522 0 0"/>
                <a:gd name="G2" fmla="+- 21600 0 0"/>
                <a:gd name="T0" fmla="*/ 31478 w 32830"/>
                <a:gd name="T1" fmla="*/ 0 h 29122"/>
                <a:gd name="T2" fmla="*/ 0 w 32830"/>
                <a:gd name="T3" fmla="*/ 25973 h 29122"/>
                <a:gd name="T4" fmla="*/ 11230 w 32830"/>
                <a:gd name="T5" fmla="*/ 7522 h 29122"/>
              </a:gdLst>
              <a:ahLst/>
              <a:cxnLst>
                <a:cxn ang="0">
                  <a:pos x="T0" y="T1"/>
                </a:cxn>
                <a:cxn ang="0">
                  <a:pos x="T2" y="T3"/>
                </a:cxn>
                <a:cxn ang="0">
                  <a:pos x="T4" y="T5"/>
                </a:cxn>
              </a:cxnLst>
              <a:rect l="0" t="0" r="r" b="b"/>
              <a:pathLst>
                <a:path w="32830" h="29122" fill="none" extrusionOk="0">
                  <a:moveTo>
                    <a:pt x="31477" y="0"/>
                  </a:moveTo>
                  <a:cubicBezTo>
                    <a:pt x="32372" y="2407"/>
                    <a:pt x="32830" y="4954"/>
                    <a:pt x="32830" y="7522"/>
                  </a:cubicBezTo>
                  <a:cubicBezTo>
                    <a:pt x="32830" y="19451"/>
                    <a:pt x="23159" y="29122"/>
                    <a:pt x="11230" y="29122"/>
                  </a:cubicBezTo>
                  <a:cubicBezTo>
                    <a:pt x="7268" y="29122"/>
                    <a:pt x="3383" y="28032"/>
                    <a:pt x="-1" y="25973"/>
                  </a:cubicBezTo>
                </a:path>
                <a:path w="32830" h="29122" stroke="0" extrusionOk="0">
                  <a:moveTo>
                    <a:pt x="31477" y="0"/>
                  </a:moveTo>
                  <a:cubicBezTo>
                    <a:pt x="32372" y="2407"/>
                    <a:pt x="32830" y="4954"/>
                    <a:pt x="32830" y="7522"/>
                  </a:cubicBezTo>
                  <a:cubicBezTo>
                    <a:pt x="32830" y="19451"/>
                    <a:pt x="23159" y="29122"/>
                    <a:pt x="11230" y="29122"/>
                  </a:cubicBezTo>
                  <a:cubicBezTo>
                    <a:pt x="7268" y="29122"/>
                    <a:pt x="3383" y="28032"/>
                    <a:pt x="-1" y="25973"/>
                  </a:cubicBezTo>
                  <a:lnTo>
                    <a:pt x="11230" y="7522"/>
                  </a:lnTo>
                  <a:close/>
                </a:path>
              </a:pathLst>
            </a:custGeom>
            <a:noFill/>
            <a:ln w="25400" cap="rnd">
              <a:solidFill>
                <a:srgbClr val="FF5050"/>
              </a:solidFill>
              <a:round/>
              <a:headEnd type="none" w="sm" len="sm"/>
              <a:tailEnd type="none" w="sm" len="sm"/>
            </a:ln>
            <a:effectLst>
              <a:outerShdw dist="17961" dir="2700000" algn="ctr" rotWithShape="0">
                <a:srgbClr val="000000"/>
              </a:outerShdw>
            </a:effectLst>
          </p:spPr>
          <p:txBody>
            <a:bodyPr wrap="none" anchor="ctr"/>
            <a:lstStyle/>
            <a:p>
              <a:pPr>
                <a:defRPr/>
              </a:pPr>
              <a:endParaRPr lang="en-US">
                <a:solidFill>
                  <a:srgbClr val="000000"/>
                </a:solidFill>
              </a:endParaRPr>
            </a:p>
          </p:txBody>
        </p:sp>
        <p:sp>
          <p:nvSpPr>
            <p:cNvPr id="205838" name="Arc 14"/>
            <p:cNvSpPr>
              <a:spLocks/>
            </p:cNvSpPr>
            <p:nvPr/>
          </p:nvSpPr>
          <p:spPr bwMode="auto">
            <a:xfrm>
              <a:off x="2946" y="2304"/>
              <a:ext cx="1002" cy="193"/>
            </a:xfrm>
            <a:custGeom>
              <a:avLst/>
              <a:gdLst>
                <a:gd name="G0" fmla="+- 20350 0 0"/>
                <a:gd name="G1" fmla="+- 7522 0 0"/>
                <a:gd name="G2" fmla="+- 21600 0 0"/>
                <a:gd name="T0" fmla="*/ 40598 w 41950"/>
                <a:gd name="T1" fmla="*/ 0 h 29122"/>
                <a:gd name="T2" fmla="*/ 0 w 41950"/>
                <a:gd name="T3" fmla="*/ 14764 h 29122"/>
                <a:gd name="T4" fmla="*/ 20350 w 41950"/>
                <a:gd name="T5" fmla="*/ 7522 h 29122"/>
              </a:gdLst>
              <a:ahLst/>
              <a:cxnLst>
                <a:cxn ang="0">
                  <a:pos x="T0" y="T1"/>
                </a:cxn>
                <a:cxn ang="0">
                  <a:pos x="T2" y="T3"/>
                </a:cxn>
                <a:cxn ang="0">
                  <a:pos x="T4" y="T5"/>
                </a:cxn>
              </a:cxnLst>
              <a:rect l="0" t="0" r="r" b="b"/>
              <a:pathLst>
                <a:path w="41950" h="29122" fill="none" extrusionOk="0">
                  <a:moveTo>
                    <a:pt x="40597" y="0"/>
                  </a:moveTo>
                  <a:cubicBezTo>
                    <a:pt x="41492" y="2407"/>
                    <a:pt x="41950" y="4954"/>
                    <a:pt x="41950" y="7522"/>
                  </a:cubicBezTo>
                  <a:cubicBezTo>
                    <a:pt x="41950" y="19451"/>
                    <a:pt x="32279" y="29122"/>
                    <a:pt x="20350" y="29122"/>
                  </a:cubicBezTo>
                  <a:cubicBezTo>
                    <a:pt x="11212" y="29122"/>
                    <a:pt x="3063" y="23372"/>
                    <a:pt x="0" y="14763"/>
                  </a:cubicBezTo>
                </a:path>
                <a:path w="41950" h="29122" stroke="0" extrusionOk="0">
                  <a:moveTo>
                    <a:pt x="40597" y="0"/>
                  </a:moveTo>
                  <a:cubicBezTo>
                    <a:pt x="41492" y="2407"/>
                    <a:pt x="41950" y="4954"/>
                    <a:pt x="41950" y="7522"/>
                  </a:cubicBezTo>
                  <a:cubicBezTo>
                    <a:pt x="41950" y="19451"/>
                    <a:pt x="32279" y="29122"/>
                    <a:pt x="20350" y="29122"/>
                  </a:cubicBezTo>
                  <a:cubicBezTo>
                    <a:pt x="11212" y="29122"/>
                    <a:pt x="3063" y="23372"/>
                    <a:pt x="0" y="14763"/>
                  </a:cubicBezTo>
                  <a:lnTo>
                    <a:pt x="20350" y="7522"/>
                  </a:lnTo>
                  <a:close/>
                </a:path>
              </a:pathLst>
            </a:custGeom>
            <a:noFill/>
            <a:ln w="25400" cap="rnd">
              <a:solidFill>
                <a:srgbClr val="FF5050"/>
              </a:solidFill>
              <a:round/>
              <a:headEnd type="none" w="sm" len="sm"/>
              <a:tailEnd type="none" w="sm" len="sm"/>
            </a:ln>
            <a:effectLst>
              <a:outerShdw dist="17961" dir="2700000" algn="ctr" rotWithShape="0">
                <a:srgbClr val="000000"/>
              </a:outerShdw>
            </a:effectLst>
          </p:spPr>
          <p:txBody>
            <a:bodyPr wrap="none" anchor="ctr"/>
            <a:lstStyle/>
            <a:p>
              <a:pPr>
                <a:defRPr/>
              </a:pPr>
              <a:endParaRPr lang="en-US">
                <a:solidFill>
                  <a:srgbClr val="000000"/>
                </a:solidFill>
              </a:endParaRPr>
            </a:p>
          </p:txBody>
        </p:sp>
        <p:sp>
          <p:nvSpPr>
            <p:cNvPr id="205839" name="Arc 15"/>
            <p:cNvSpPr>
              <a:spLocks/>
            </p:cNvSpPr>
            <p:nvPr/>
          </p:nvSpPr>
          <p:spPr bwMode="auto">
            <a:xfrm>
              <a:off x="3232" y="1840"/>
              <a:ext cx="717" cy="207"/>
            </a:xfrm>
            <a:custGeom>
              <a:avLst/>
              <a:gdLst>
                <a:gd name="G0" fmla="+- 8406 0 0"/>
                <a:gd name="G1" fmla="+- 9631 0 0"/>
                <a:gd name="G2" fmla="+- 21600 0 0"/>
                <a:gd name="T0" fmla="*/ 27740 w 30006"/>
                <a:gd name="T1" fmla="*/ 0 h 31231"/>
                <a:gd name="T2" fmla="*/ 0 w 30006"/>
                <a:gd name="T3" fmla="*/ 29528 h 31231"/>
                <a:gd name="T4" fmla="*/ 8406 w 30006"/>
                <a:gd name="T5" fmla="*/ 9631 h 31231"/>
              </a:gdLst>
              <a:ahLst/>
              <a:cxnLst>
                <a:cxn ang="0">
                  <a:pos x="T0" y="T1"/>
                </a:cxn>
                <a:cxn ang="0">
                  <a:pos x="T2" y="T3"/>
                </a:cxn>
                <a:cxn ang="0">
                  <a:pos x="T4" y="T5"/>
                </a:cxn>
              </a:cxnLst>
              <a:rect l="0" t="0" r="r" b="b"/>
              <a:pathLst>
                <a:path w="30006" h="31231" fill="none" extrusionOk="0">
                  <a:moveTo>
                    <a:pt x="27740" y="-1"/>
                  </a:moveTo>
                  <a:cubicBezTo>
                    <a:pt x="29230" y="2991"/>
                    <a:pt x="30006" y="6288"/>
                    <a:pt x="30006" y="9631"/>
                  </a:cubicBezTo>
                  <a:cubicBezTo>
                    <a:pt x="30006" y="21560"/>
                    <a:pt x="20335" y="31231"/>
                    <a:pt x="8406" y="31231"/>
                  </a:cubicBezTo>
                  <a:cubicBezTo>
                    <a:pt x="5518" y="31231"/>
                    <a:pt x="2659" y="30651"/>
                    <a:pt x="-1" y="29528"/>
                  </a:cubicBezTo>
                </a:path>
                <a:path w="30006" h="31231" stroke="0" extrusionOk="0">
                  <a:moveTo>
                    <a:pt x="27740" y="-1"/>
                  </a:moveTo>
                  <a:cubicBezTo>
                    <a:pt x="29230" y="2991"/>
                    <a:pt x="30006" y="6288"/>
                    <a:pt x="30006" y="9631"/>
                  </a:cubicBezTo>
                  <a:cubicBezTo>
                    <a:pt x="30006" y="21560"/>
                    <a:pt x="20335" y="31231"/>
                    <a:pt x="8406" y="31231"/>
                  </a:cubicBezTo>
                  <a:cubicBezTo>
                    <a:pt x="5518" y="31231"/>
                    <a:pt x="2659" y="30651"/>
                    <a:pt x="-1" y="29528"/>
                  </a:cubicBezTo>
                  <a:lnTo>
                    <a:pt x="8406" y="9631"/>
                  </a:lnTo>
                  <a:close/>
                </a:path>
              </a:pathLst>
            </a:custGeom>
            <a:noFill/>
            <a:ln w="25400" cap="rnd">
              <a:solidFill>
                <a:srgbClr val="FF5050"/>
              </a:solidFill>
              <a:round/>
              <a:headEnd type="none" w="sm" len="sm"/>
              <a:tailEnd type="none" w="sm" len="sm"/>
            </a:ln>
            <a:effectLst>
              <a:outerShdw dist="17961" dir="2700000" algn="ctr" rotWithShape="0">
                <a:srgbClr val="000000"/>
              </a:outerShdw>
            </a:effectLst>
          </p:spPr>
          <p:txBody>
            <a:bodyPr wrap="none" anchor="ctr"/>
            <a:lstStyle/>
            <a:p>
              <a:pPr>
                <a:defRPr/>
              </a:pPr>
              <a:endParaRPr lang="en-US">
                <a:solidFill>
                  <a:srgbClr val="000000"/>
                </a:solidFill>
              </a:endParaRPr>
            </a:p>
          </p:txBody>
        </p:sp>
      </p:grpSp>
      <p:grpSp>
        <p:nvGrpSpPr>
          <p:cNvPr id="3" name="Group 16"/>
          <p:cNvGrpSpPr>
            <a:grpSpLocks/>
          </p:cNvGrpSpPr>
          <p:nvPr/>
        </p:nvGrpSpPr>
        <p:grpSpPr bwMode="auto">
          <a:xfrm>
            <a:off x="533400" y="4089400"/>
            <a:ext cx="8151813" cy="2628900"/>
            <a:chOff x="336" y="2576"/>
            <a:chExt cx="5135" cy="1656"/>
          </a:xfrm>
        </p:grpSpPr>
        <p:sp>
          <p:nvSpPr>
            <p:cNvPr id="205841" name="Rectangle 17"/>
            <p:cNvSpPr>
              <a:spLocks noChangeArrowheads="1"/>
            </p:cNvSpPr>
            <p:nvPr/>
          </p:nvSpPr>
          <p:spPr bwMode="auto">
            <a:xfrm>
              <a:off x="339" y="2576"/>
              <a:ext cx="1353" cy="518"/>
            </a:xfrm>
            <a:prstGeom prst="rect">
              <a:avLst/>
            </a:prstGeom>
            <a:noFill/>
            <a:ln w="9525">
              <a:noFill/>
              <a:miter lim="800000"/>
              <a:headEnd/>
              <a:tailEnd/>
            </a:ln>
            <a:effectLst/>
          </p:spPr>
          <p:txBody>
            <a:bodyPr lIns="92075" tIns="46038" rIns="92075" bIns="46038">
              <a:spAutoFit/>
            </a:bodyPr>
            <a:lstStyle/>
            <a:p>
              <a:pPr algn="ctr">
                <a:spcBef>
                  <a:spcPct val="30000"/>
                </a:spcBef>
                <a:defRPr/>
              </a:pPr>
              <a:r>
                <a:rPr lang="tr-TR" b="1">
                  <a:solidFill>
                    <a:srgbClr val="FF0066"/>
                  </a:solidFill>
                  <a:effectLst>
                    <a:outerShdw blurRad="38100" dist="38100" dir="2700000" algn="tl">
                      <a:srgbClr val="C0C0C0"/>
                    </a:outerShdw>
                  </a:effectLst>
                  <a:latin typeface="Arial" charset="0"/>
                </a:rPr>
                <a:t>Main query</a:t>
              </a:r>
              <a:br>
                <a:rPr lang="tr-TR" b="1">
                  <a:solidFill>
                    <a:srgbClr val="FF0066"/>
                  </a:solidFill>
                  <a:effectLst>
                    <a:outerShdw blurRad="38100" dist="38100" dir="2700000" algn="tl">
                      <a:srgbClr val="C0C0C0"/>
                    </a:outerShdw>
                  </a:effectLst>
                  <a:latin typeface="Arial" charset="0"/>
                </a:rPr>
              </a:br>
              <a:r>
                <a:rPr lang="tr-TR" b="1">
                  <a:solidFill>
                    <a:srgbClr val="FF0066"/>
                  </a:solidFill>
                  <a:effectLst>
                    <a:outerShdw blurRad="38100" dist="38100" dir="2700000" algn="tl">
                      <a:srgbClr val="C0C0C0"/>
                    </a:outerShdw>
                  </a:effectLst>
                  <a:latin typeface="Arial" charset="0"/>
                </a:rPr>
                <a:t>compares</a:t>
              </a:r>
            </a:p>
          </p:txBody>
        </p:sp>
        <p:sp>
          <p:nvSpPr>
            <p:cNvPr id="205842" name="Rectangle 18"/>
            <p:cNvSpPr>
              <a:spLocks noChangeArrowheads="1"/>
            </p:cNvSpPr>
            <p:nvPr/>
          </p:nvSpPr>
          <p:spPr bwMode="auto">
            <a:xfrm>
              <a:off x="533" y="3310"/>
              <a:ext cx="1060" cy="266"/>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defRPr/>
              </a:pPr>
              <a:r>
                <a:rPr lang="tr-TR" sz="1800" b="1">
                  <a:solidFill>
                    <a:srgbClr val="FF6600"/>
                  </a:solidFill>
                  <a:effectLst>
                    <a:outerShdw blurRad="38100" dist="38100" dir="2700000" algn="tl">
                      <a:srgbClr val="C0C0C0"/>
                    </a:outerShdw>
                  </a:effectLst>
                  <a:latin typeface="Arial" charset="0"/>
                </a:rPr>
                <a:t>MANAGER 10</a:t>
              </a:r>
            </a:p>
          </p:txBody>
        </p:sp>
        <p:sp>
          <p:nvSpPr>
            <p:cNvPr id="205843" name="Rectangle 19"/>
            <p:cNvSpPr>
              <a:spLocks noChangeArrowheads="1"/>
            </p:cNvSpPr>
            <p:nvPr/>
          </p:nvSpPr>
          <p:spPr bwMode="auto">
            <a:xfrm>
              <a:off x="2509" y="2610"/>
              <a:ext cx="2962" cy="518"/>
            </a:xfrm>
            <a:prstGeom prst="rect">
              <a:avLst/>
            </a:prstGeom>
            <a:noFill/>
            <a:ln w="9525">
              <a:noFill/>
              <a:miter lim="800000"/>
              <a:headEnd/>
              <a:tailEnd/>
            </a:ln>
            <a:effectLst/>
          </p:spPr>
          <p:txBody>
            <a:bodyPr wrap="none" lIns="92075" tIns="46038" rIns="92075" bIns="46038">
              <a:spAutoFit/>
            </a:bodyPr>
            <a:lstStyle/>
            <a:p>
              <a:pPr algn="ctr">
                <a:spcBef>
                  <a:spcPct val="60000"/>
                </a:spcBef>
                <a:defRPr/>
              </a:pPr>
              <a:r>
                <a:rPr lang="tr-TR" b="1">
                  <a:solidFill>
                    <a:srgbClr val="FF0066"/>
                  </a:solidFill>
                  <a:effectLst>
                    <a:outerShdw blurRad="38100" dist="38100" dir="2700000" algn="tl">
                      <a:srgbClr val="C0C0C0"/>
                    </a:outerShdw>
                  </a:effectLst>
                  <a:latin typeface="Arial" charset="0"/>
                </a:rPr>
                <a:t>Values from a multiple-row and</a:t>
              </a:r>
              <a:br>
                <a:rPr lang="tr-TR" b="1">
                  <a:solidFill>
                    <a:srgbClr val="FF0066"/>
                  </a:solidFill>
                  <a:effectLst>
                    <a:outerShdw blurRad="38100" dist="38100" dir="2700000" algn="tl">
                      <a:srgbClr val="C0C0C0"/>
                    </a:outerShdw>
                  </a:effectLst>
                  <a:latin typeface="Arial" charset="0"/>
                </a:rPr>
              </a:br>
              <a:r>
                <a:rPr lang="tr-TR" b="1">
                  <a:solidFill>
                    <a:srgbClr val="FF0066"/>
                  </a:solidFill>
                  <a:effectLst>
                    <a:outerShdw blurRad="38100" dist="38100" dir="2700000" algn="tl">
                      <a:srgbClr val="C0C0C0"/>
                    </a:outerShdw>
                  </a:effectLst>
                  <a:latin typeface="Arial" charset="0"/>
                </a:rPr>
                <a:t>multiple-column subquery</a:t>
              </a:r>
            </a:p>
          </p:txBody>
        </p:sp>
        <p:sp>
          <p:nvSpPr>
            <p:cNvPr id="205844" name="Rectangle 20"/>
            <p:cNvSpPr>
              <a:spLocks noChangeArrowheads="1"/>
            </p:cNvSpPr>
            <p:nvPr/>
          </p:nvSpPr>
          <p:spPr bwMode="auto">
            <a:xfrm>
              <a:off x="3542" y="3238"/>
              <a:ext cx="1140" cy="994"/>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tabLst>
                  <a:tab pos="1371600" algn="l"/>
                </a:tabLst>
              </a:pPr>
              <a:r>
                <a:rPr lang="tr-TR" sz="1800" b="1">
                  <a:solidFill>
                    <a:srgbClr val="FF9933"/>
                  </a:solidFill>
                  <a:effectLst>
                    <a:outerShdw blurRad="38100" dist="38100" dir="2700000" algn="tl">
                      <a:srgbClr val="C0C0C0"/>
                    </a:outerShdw>
                  </a:effectLst>
                  <a:latin typeface="Arial" charset="0"/>
                </a:rPr>
                <a:t>SALESMAN 	30</a:t>
              </a:r>
              <a:br>
                <a:rPr lang="tr-TR" sz="1800" b="1">
                  <a:solidFill>
                    <a:srgbClr val="FF9933"/>
                  </a:solidFill>
                  <a:effectLst>
                    <a:outerShdw blurRad="38100" dist="38100" dir="2700000" algn="tl">
                      <a:srgbClr val="C0C0C0"/>
                    </a:outerShdw>
                  </a:effectLst>
                  <a:latin typeface="Arial" charset="0"/>
                </a:rPr>
              </a:br>
              <a:r>
                <a:rPr lang="tr-TR" sz="1800" b="1">
                  <a:solidFill>
                    <a:srgbClr val="FF9933"/>
                  </a:solidFill>
                  <a:effectLst>
                    <a:outerShdw blurRad="38100" dist="38100" dir="2700000" algn="tl">
                      <a:srgbClr val="C0C0C0"/>
                    </a:outerShdw>
                  </a:effectLst>
                  <a:latin typeface="Arial" charset="0"/>
                </a:rPr>
                <a:t>MANAGER 	10</a:t>
              </a:r>
              <a:br>
                <a:rPr lang="tr-TR" sz="1800" b="1">
                  <a:solidFill>
                    <a:srgbClr val="FF9933"/>
                  </a:solidFill>
                  <a:effectLst>
                    <a:outerShdw blurRad="38100" dist="38100" dir="2700000" algn="tl">
                      <a:srgbClr val="C0C0C0"/>
                    </a:outerShdw>
                  </a:effectLst>
                  <a:latin typeface="Arial" charset="0"/>
                </a:rPr>
              </a:br>
              <a:r>
                <a:rPr lang="tr-TR" sz="1800" b="1">
                  <a:solidFill>
                    <a:srgbClr val="FF9933"/>
                  </a:solidFill>
                  <a:effectLst>
                    <a:outerShdw blurRad="38100" dist="38100" dir="2700000" algn="tl">
                      <a:srgbClr val="C0C0C0"/>
                    </a:outerShdw>
                  </a:effectLst>
                  <a:latin typeface="Arial" charset="0"/>
                </a:rPr>
                <a:t>CLERK        	20</a:t>
              </a:r>
              <a:endParaRPr lang="tr-TR" sz="1800" b="1">
                <a:solidFill>
                  <a:srgbClr val="FF0033"/>
                </a:solidFill>
                <a:effectLst>
                  <a:outerShdw blurRad="38100" dist="38100" dir="2700000" algn="tl">
                    <a:srgbClr val="C0C0C0"/>
                  </a:outerShdw>
                </a:effectLst>
                <a:latin typeface="Arial" charset="0"/>
              </a:endParaRPr>
            </a:p>
            <a:p>
              <a:pPr>
                <a:lnSpc>
                  <a:spcPct val="120000"/>
                </a:lnSpc>
                <a:spcBef>
                  <a:spcPct val="60000"/>
                </a:spcBef>
                <a:tabLst>
                  <a:tab pos="1371600" algn="l"/>
                </a:tabLst>
              </a:pPr>
              <a:endParaRPr lang="tr-TR" sz="1800" b="1">
                <a:solidFill>
                  <a:srgbClr val="FF0033"/>
                </a:solidFill>
                <a:effectLst>
                  <a:outerShdw blurRad="38100" dist="38100" dir="2700000" algn="tl">
                    <a:srgbClr val="C0C0C0"/>
                  </a:outerShdw>
                </a:effectLst>
                <a:latin typeface="Arial" charset="0"/>
              </a:endParaRPr>
            </a:p>
          </p:txBody>
        </p:sp>
        <p:sp>
          <p:nvSpPr>
            <p:cNvPr id="205845" name="Rectangle 21"/>
            <p:cNvSpPr>
              <a:spLocks noChangeArrowheads="1"/>
            </p:cNvSpPr>
            <p:nvPr/>
          </p:nvSpPr>
          <p:spPr bwMode="auto">
            <a:xfrm>
              <a:off x="1949" y="2696"/>
              <a:ext cx="297" cy="334"/>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b="1">
                  <a:solidFill>
                    <a:srgbClr val="FF0066"/>
                  </a:solidFill>
                  <a:effectLst>
                    <a:outerShdw blurRad="38100" dist="38100" dir="2700000" algn="tl">
                      <a:srgbClr val="C0C0C0"/>
                    </a:outerShdw>
                  </a:effectLst>
                  <a:latin typeface="Arial" charset="0"/>
                </a:rPr>
                <a:t>to</a:t>
              </a:r>
              <a:endParaRPr lang="tr-TR" b="1">
                <a:solidFill>
                  <a:srgbClr val="FFFFCC"/>
                </a:solidFill>
                <a:effectLst>
                  <a:outerShdw blurRad="38100" dist="38100" dir="2700000" algn="tl">
                    <a:srgbClr val="C0C0C0"/>
                  </a:outerShdw>
                </a:effectLst>
                <a:latin typeface="Arial" charset="0"/>
              </a:endParaRPr>
            </a:p>
          </p:txBody>
        </p:sp>
        <p:sp>
          <p:nvSpPr>
            <p:cNvPr id="205846" name="Line 22"/>
            <p:cNvSpPr>
              <a:spLocks noChangeShapeType="1"/>
            </p:cNvSpPr>
            <p:nvPr/>
          </p:nvSpPr>
          <p:spPr bwMode="auto">
            <a:xfrm>
              <a:off x="336" y="3204"/>
              <a:ext cx="5100" cy="0"/>
            </a:xfrm>
            <a:prstGeom prst="line">
              <a:avLst/>
            </a:prstGeom>
            <a:noFill/>
            <a:ln w="25400">
              <a:solidFill>
                <a:srgbClr val="DDDDDD"/>
              </a:solidFill>
              <a:round/>
              <a:headEnd type="none" w="sm" len="sm"/>
              <a:tailEnd type="none" w="sm" len="sm"/>
            </a:ln>
            <a:effectLst/>
          </p:spPr>
          <p:txBody>
            <a:bodyPr wrap="none" anchor="ctr"/>
            <a:lstStyle/>
            <a:p>
              <a:pPr>
                <a:defRPr/>
              </a:pPr>
              <a:endParaRPr lang="en-US">
                <a:solidFill>
                  <a:srgbClr val="000000"/>
                </a:solidFill>
              </a:endParaRPr>
            </a:p>
          </p:txBody>
        </p:sp>
      </p:grpSp>
      <p:grpSp>
        <p:nvGrpSpPr>
          <p:cNvPr id="4" name="Group 23"/>
          <p:cNvGrpSpPr>
            <a:grpSpLocks/>
          </p:cNvGrpSpPr>
          <p:nvPr/>
        </p:nvGrpSpPr>
        <p:grpSpPr bwMode="auto">
          <a:xfrm>
            <a:off x="8386763" y="6324600"/>
            <a:ext cx="414337" cy="292100"/>
            <a:chOff x="5283" y="3984"/>
            <a:chExt cx="261" cy="184"/>
          </a:xfrm>
        </p:grpSpPr>
        <p:sp>
          <p:nvSpPr>
            <p:cNvPr id="205848" name="Rectangle 2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05849" name="Rectangle 2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05850" name="Rectangle 2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05851" name="Freeform 2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05852" name="Freeform 2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05853" name="Freeform 2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07874" name="Rectangle 2"/>
          <p:cNvSpPr>
            <a:spLocks noChangeArrowheads="1"/>
          </p:cNvSpPr>
          <p:nvPr/>
        </p:nvSpPr>
        <p:spPr bwMode="blackWhite">
          <a:xfrm>
            <a:off x="933450" y="3665538"/>
            <a:ext cx="7483475" cy="20145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07875" name="Rectangle 3"/>
          <p:cNvSpPr>
            <a:spLocks noChangeArrowheads="1"/>
          </p:cNvSpPr>
          <p:nvPr/>
        </p:nvSpPr>
        <p:spPr bwMode="ltGray">
          <a:xfrm>
            <a:off x="4648200" y="4545013"/>
            <a:ext cx="3695700" cy="860425"/>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07876" name="Rectangle 4"/>
          <p:cNvSpPr>
            <a:spLocks noGrp="1" noChangeArrowheads="1"/>
          </p:cNvSpPr>
          <p:nvPr>
            <p:ph type="title"/>
          </p:nvPr>
        </p:nvSpPr>
        <p:spPr>
          <a:xfrm>
            <a:off x="922338" y="511175"/>
            <a:ext cx="7554912" cy="669925"/>
          </a:xfrm>
          <a:effectLst>
            <a:outerShdw dist="53882" dir="2700000" algn="ctr" rotWithShape="0">
              <a:srgbClr val="000000"/>
            </a:outerShdw>
          </a:effectLst>
        </p:spPr>
        <p:txBody>
          <a:bodyPr lIns="92075" tIns="46038" rIns="92075" bIns="46038" anchor="t"/>
          <a:lstStyle/>
          <a:p>
            <a:r>
              <a:rPr lang="tr-TR" sz="3600" b="1" dirty="0">
                <a:solidFill>
                  <a:schemeClr val="accent2"/>
                </a:solidFill>
                <a:effectLst>
                  <a:outerShdw blurRad="38100" dist="38100" dir="2700000" algn="tl">
                    <a:srgbClr val="C0C0C0"/>
                  </a:outerShdw>
                </a:effectLst>
                <a:latin typeface="Arial" charset="0"/>
              </a:rPr>
              <a:t>Using </a:t>
            </a:r>
            <a:r>
              <a:rPr lang="tr-TR" sz="3600" b="1" dirty="0" err="1">
                <a:solidFill>
                  <a:schemeClr val="accent2"/>
                </a:solidFill>
                <a:effectLst>
                  <a:outerShdw blurRad="38100" dist="38100" dir="2700000" algn="tl">
                    <a:srgbClr val="C0C0C0"/>
                  </a:outerShdw>
                </a:effectLst>
                <a:latin typeface="Arial" charset="0"/>
              </a:rPr>
              <a:t>Multiple-Column</a:t>
            </a:r>
            <a:r>
              <a:rPr lang="tr-TR" sz="3600" b="1" dirty="0">
                <a:solidFill>
                  <a:schemeClr val="accent2"/>
                </a:solidFill>
                <a:effectLst>
                  <a:outerShdw blurRad="38100" dist="38100" dir="2700000" algn="tl">
                    <a:srgbClr val="C0C0C0"/>
                  </a:outerShdw>
                </a:effectLst>
                <a:latin typeface="Arial" charset="0"/>
              </a:rPr>
              <a:t> </a:t>
            </a:r>
            <a:r>
              <a:rPr lang="tr-TR" sz="3600" b="1" dirty="0" err="1">
                <a:solidFill>
                  <a:schemeClr val="accent2"/>
                </a:solidFill>
                <a:effectLst>
                  <a:outerShdw blurRad="38100" dist="38100" dir="2700000" algn="tl">
                    <a:srgbClr val="C0C0C0"/>
                  </a:outerShdw>
                </a:effectLst>
                <a:latin typeface="Arial" charset="0"/>
              </a:rPr>
              <a:t>Subqueries</a:t>
            </a:r>
            <a:endParaRPr lang="tr-TR" dirty="0"/>
          </a:p>
        </p:txBody>
      </p:sp>
      <p:sp>
        <p:nvSpPr>
          <p:cNvPr id="207877" name="Rectangle 5"/>
          <p:cNvSpPr>
            <a:spLocks noGrp="1" noChangeArrowheads="1"/>
          </p:cNvSpPr>
          <p:nvPr>
            <p:ph type="body" idx="1"/>
          </p:nvPr>
        </p:nvSpPr>
        <p:spPr>
          <a:xfrm>
            <a:off x="736600" y="1862138"/>
            <a:ext cx="7816850" cy="11874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400" b="1" dirty="0" err="1">
                <a:solidFill>
                  <a:srgbClr val="FF0066"/>
                </a:solidFill>
                <a:latin typeface="Arial" charset="0"/>
              </a:rPr>
              <a:t>Display</a:t>
            </a:r>
            <a:r>
              <a:rPr lang="tr-TR" sz="2400" b="1" dirty="0">
                <a:solidFill>
                  <a:srgbClr val="FF0066"/>
                </a:solidFill>
                <a:latin typeface="Arial" charset="0"/>
              </a:rPr>
              <a:t> </a:t>
            </a:r>
            <a:r>
              <a:rPr lang="tr-TR" sz="2400" b="1" dirty="0" err="1">
                <a:solidFill>
                  <a:srgbClr val="FF0066"/>
                </a:solidFill>
                <a:latin typeface="Arial" charset="0"/>
              </a:rPr>
              <a:t>the</a:t>
            </a:r>
            <a:r>
              <a:rPr lang="tr-TR" sz="2400" b="1" dirty="0">
                <a:solidFill>
                  <a:srgbClr val="FF0066"/>
                </a:solidFill>
                <a:latin typeface="Arial" charset="0"/>
              </a:rPr>
              <a:t> </a:t>
            </a:r>
            <a:r>
              <a:rPr lang="tr-TR" sz="2400" b="1" dirty="0" err="1">
                <a:solidFill>
                  <a:srgbClr val="FF0066"/>
                </a:solidFill>
                <a:latin typeface="Arial" charset="0"/>
              </a:rPr>
              <a:t>order</a:t>
            </a:r>
            <a:r>
              <a:rPr lang="tr-TR" sz="2400" b="1" dirty="0">
                <a:solidFill>
                  <a:srgbClr val="FF0066"/>
                </a:solidFill>
                <a:latin typeface="Arial" charset="0"/>
              </a:rPr>
              <a:t> </a:t>
            </a:r>
            <a:r>
              <a:rPr lang="tr-TR" sz="2400" b="1" dirty="0" err="1">
                <a:solidFill>
                  <a:srgbClr val="FF0066"/>
                </a:solidFill>
                <a:latin typeface="Arial" charset="0"/>
              </a:rPr>
              <a:t>id</a:t>
            </a:r>
            <a:r>
              <a:rPr lang="tr-TR" sz="2400" b="1" dirty="0">
                <a:solidFill>
                  <a:srgbClr val="FF0066"/>
                </a:solidFill>
                <a:latin typeface="Arial" charset="0"/>
              </a:rPr>
              <a:t>, </a:t>
            </a:r>
            <a:r>
              <a:rPr lang="tr-TR" sz="2400" b="1" dirty="0" err="1">
                <a:solidFill>
                  <a:srgbClr val="FF0066"/>
                </a:solidFill>
                <a:latin typeface="Arial" charset="0"/>
              </a:rPr>
              <a:t>product</a:t>
            </a:r>
            <a:r>
              <a:rPr lang="tr-TR" sz="2400" b="1" dirty="0">
                <a:solidFill>
                  <a:srgbClr val="FF0066"/>
                </a:solidFill>
                <a:latin typeface="Arial" charset="0"/>
              </a:rPr>
              <a:t> </a:t>
            </a:r>
            <a:r>
              <a:rPr lang="tr-TR" sz="2400" b="1" dirty="0" err="1">
                <a:solidFill>
                  <a:srgbClr val="FF0066"/>
                </a:solidFill>
                <a:latin typeface="Arial" charset="0"/>
              </a:rPr>
              <a:t>id</a:t>
            </a:r>
            <a:r>
              <a:rPr lang="tr-TR" sz="2400" b="1" dirty="0">
                <a:solidFill>
                  <a:srgbClr val="FF0066"/>
                </a:solidFill>
                <a:latin typeface="Arial" charset="0"/>
              </a:rPr>
              <a:t>, </a:t>
            </a:r>
            <a:r>
              <a:rPr lang="tr-TR" sz="2400" b="1" dirty="0" err="1">
                <a:solidFill>
                  <a:srgbClr val="FF0066"/>
                </a:solidFill>
                <a:latin typeface="Arial" charset="0"/>
              </a:rPr>
              <a:t>and</a:t>
            </a:r>
            <a:r>
              <a:rPr lang="tr-TR" sz="2400" b="1" dirty="0">
                <a:solidFill>
                  <a:srgbClr val="FF0066"/>
                </a:solidFill>
                <a:latin typeface="Arial" charset="0"/>
              </a:rPr>
              <a:t> </a:t>
            </a:r>
            <a:r>
              <a:rPr lang="tr-TR" sz="2400" b="1" dirty="0" err="1">
                <a:solidFill>
                  <a:srgbClr val="FF0066"/>
                </a:solidFill>
                <a:latin typeface="Arial" charset="0"/>
              </a:rPr>
              <a:t>quantity</a:t>
            </a:r>
            <a:r>
              <a:rPr lang="tr-TR" sz="2400" b="1" dirty="0">
                <a:solidFill>
                  <a:srgbClr val="FF0066"/>
                </a:solidFill>
                <a:latin typeface="Arial" charset="0"/>
              </a:rPr>
              <a:t> of </a:t>
            </a:r>
            <a:r>
              <a:rPr lang="tr-TR" sz="2400" b="1" dirty="0" err="1">
                <a:solidFill>
                  <a:srgbClr val="FF0066"/>
                </a:solidFill>
                <a:latin typeface="Arial" charset="0"/>
              </a:rPr>
              <a:t>items</a:t>
            </a:r>
            <a:r>
              <a:rPr lang="tr-TR" sz="2400" b="1" dirty="0">
                <a:solidFill>
                  <a:srgbClr val="FF0066"/>
                </a:solidFill>
                <a:latin typeface="Arial" charset="0"/>
              </a:rPr>
              <a:t> in </a:t>
            </a:r>
            <a:r>
              <a:rPr lang="tr-TR" sz="2400" b="1" dirty="0" err="1">
                <a:solidFill>
                  <a:srgbClr val="FF0066"/>
                </a:solidFill>
                <a:latin typeface="Arial" charset="0"/>
              </a:rPr>
              <a:t>the</a:t>
            </a:r>
            <a:r>
              <a:rPr lang="tr-TR" sz="2400" b="1" dirty="0">
                <a:solidFill>
                  <a:srgbClr val="FF0066"/>
                </a:solidFill>
                <a:latin typeface="Arial" charset="0"/>
              </a:rPr>
              <a:t> </a:t>
            </a:r>
            <a:r>
              <a:rPr lang="tr-TR" sz="2400" b="1" dirty="0" err="1">
                <a:solidFill>
                  <a:srgbClr val="FF0066"/>
                </a:solidFill>
                <a:latin typeface="Arial" charset="0"/>
              </a:rPr>
              <a:t>item</a:t>
            </a:r>
            <a:r>
              <a:rPr lang="tr-TR" sz="2400" b="1" dirty="0">
                <a:solidFill>
                  <a:srgbClr val="FF0066"/>
                </a:solidFill>
                <a:latin typeface="Arial" charset="0"/>
              </a:rPr>
              <a:t> </a:t>
            </a:r>
            <a:r>
              <a:rPr lang="tr-TR" sz="2400" b="1" dirty="0" err="1">
                <a:solidFill>
                  <a:srgbClr val="FF0066"/>
                </a:solidFill>
                <a:latin typeface="Arial" charset="0"/>
              </a:rPr>
              <a:t>table</a:t>
            </a:r>
            <a:r>
              <a:rPr lang="tr-TR" sz="2400" b="1" dirty="0">
                <a:solidFill>
                  <a:srgbClr val="FF0066"/>
                </a:solidFill>
                <a:latin typeface="Arial" charset="0"/>
              </a:rPr>
              <a:t> </a:t>
            </a:r>
            <a:r>
              <a:rPr lang="tr-TR" sz="2400" b="1" dirty="0" err="1">
                <a:solidFill>
                  <a:srgbClr val="FF0066"/>
                </a:solidFill>
                <a:latin typeface="Arial" charset="0"/>
              </a:rPr>
              <a:t>that</a:t>
            </a:r>
            <a:r>
              <a:rPr lang="tr-TR" sz="2400" b="1" dirty="0">
                <a:solidFill>
                  <a:srgbClr val="FF0066"/>
                </a:solidFill>
                <a:latin typeface="Arial" charset="0"/>
              </a:rPr>
              <a:t> </a:t>
            </a:r>
            <a:r>
              <a:rPr lang="tr-TR" sz="2400" b="1" dirty="0" err="1">
                <a:solidFill>
                  <a:srgbClr val="FF0066"/>
                </a:solidFill>
                <a:latin typeface="Arial" charset="0"/>
              </a:rPr>
              <a:t>match</a:t>
            </a:r>
            <a:r>
              <a:rPr lang="tr-TR" sz="2400" b="1" dirty="0">
                <a:solidFill>
                  <a:srgbClr val="FF0066"/>
                </a:solidFill>
                <a:latin typeface="Arial" charset="0"/>
              </a:rPr>
              <a:t> </a:t>
            </a:r>
            <a:r>
              <a:rPr lang="tr-TR" sz="2400" b="1" dirty="0" err="1">
                <a:solidFill>
                  <a:srgbClr val="FF0066"/>
                </a:solidFill>
                <a:latin typeface="Arial" charset="0"/>
              </a:rPr>
              <a:t>both</a:t>
            </a:r>
            <a:r>
              <a:rPr lang="tr-TR" sz="2400" b="1" dirty="0">
                <a:solidFill>
                  <a:srgbClr val="FF0066"/>
                </a:solidFill>
                <a:latin typeface="Arial" charset="0"/>
              </a:rPr>
              <a:t> </a:t>
            </a:r>
            <a:r>
              <a:rPr lang="tr-TR" sz="2400" b="1" dirty="0" err="1">
                <a:solidFill>
                  <a:srgbClr val="FF0066"/>
                </a:solidFill>
                <a:latin typeface="Arial" charset="0"/>
              </a:rPr>
              <a:t>the</a:t>
            </a:r>
            <a:r>
              <a:rPr lang="tr-TR" sz="2400" b="1" dirty="0">
                <a:solidFill>
                  <a:srgbClr val="FF0066"/>
                </a:solidFill>
                <a:latin typeface="Arial" charset="0"/>
              </a:rPr>
              <a:t> </a:t>
            </a:r>
            <a:r>
              <a:rPr lang="tr-TR" sz="2400" b="1" dirty="0" err="1">
                <a:solidFill>
                  <a:srgbClr val="FF0066"/>
                </a:solidFill>
                <a:latin typeface="Arial" charset="0"/>
              </a:rPr>
              <a:t>product</a:t>
            </a:r>
            <a:r>
              <a:rPr lang="tr-TR" sz="2400" b="1" dirty="0">
                <a:solidFill>
                  <a:srgbClr val="FF0066"/>
                </a:solidFill>
                <a:latin typeface="Arial" charset="0"/>
              </a:rPr>
              <a:t> </a:t>
            </a:r>
            <a:r>
              <a:rPr lang="tr-TR" sz="2400" b="1" dirty="0" err="1">
                <a:solidFill>
                  <a:srgbClr val="FF0066"/>
                </a:solidFill>
                <a:latin typeface="Arial" charset="0"/>
              </a:rPr>
              <a:t>id</a:t>
            </a:r>
            <a:r>
              <a:rPr lang="tr-TR" sz="2400" b="1" dirty="0">
                <a:solidFill>
                  <a:srgbClr val="FF0066"/>
                </a:solidFill>
                <a:latin typeface="Arial" charset="0"/>
              </a:rPr>
              <a:t> </a:t>
            </a:r>
            <a:r>
              <a:rPr lang="tr-TR" sz="2400" b="1" dirty="0" err="1">
                <a:solidFill>
                  <a:srgbClr val="FF0066"/>
                </a:solidFill>
                <a:latin typeface="Arial" charset="0"/>
              </a:rPr>
              <a:t>and</a:t>
            </a:r>
            <a:r>
              <a:rPr lang="tr-TR" sz="2400" b="1" dirty="0">
                <a:solidFill>
                  <a:srgbClr val="FF0066"/>
                </a:solidFill>
                <a:latin typeface="Arial" charset="0"/>
              </a:rPr>
              <a:t> </a:t>
            </a:r>
            <a:r>
              <a:rPr lang="tr-TR" sz="2400" b="1" dirty="0" err="1">
                <a:solidFill>
                  <a:srgbClr val="FF0066"/>
                </a:solidFill>
                <a:latin typeface="Arial" charset="0"/>
              </a:rPr>
              <a:t>quantity</a:t>
            </a:r>
            <a:r>
              <a:rPr lang="tr-TR" sz="2400" b="1" dirty="0">
                <a:solidFill>
                  <a:srgbClr val="FF0066"/>
                </a:solidFill>
                <a:latin typeface="Arial" charset="0"/>
              </a:rPr>
              <a:t> of an </a:t>
            </a:r>
            <a:r>
              <a:rPr lang="tr-TR" sz="2400" b="1" dirty="0" err="1">
                <a:solidFill>
                  <a:srgbClr val="FF0066"/>
                </a:solidFill>
                <a:latin typeface="Arial" charset="0"/>
              </a:rPr>
              <a:t>item</a:t>
            </a:r>
            <a:r>
              <a:rPr lang="tr-TR" sz="2400" b="1" dirty="0">
                <a:solidFill>
                  <a:srgbClr val="FF0066"/>
                </a:solidFill>
                <a:latin typeface="Arial" charset="0"/>
              </a:rPr>
              <a:t> in </a:t>
            </a:r>
            <a:r>
              <a:rPr lang="tr-TR" sz="2400" b="1" dirty="0" err="1">
                <a:solidFill>
                  <a:srgbClr val="FF0066"/>
                </a:solidFill>
                <a:latin typeface="Arial" charset="0"/>
              </a:rPr>
              <a:t>order</a:t>
            </a:r>
            <a:r>
              <a:rPr lang="tr-TR" sz="2400" b="1" dirty="0">
                <a:solidFill>
                  <a:srgbClr val="FF0066"/>
                </a:solidFill>
                <a:latin typeface="Arial" charset="0"/>
              </a:rPr>
              <a:t> 605.</a:t>
            </a:r>
            <a:endParaRPr lang="tr-TR" sz="3000" dirty="0"/>
          </a:p>
        </p:txBody>
      </p:sp>
      <p:sp>
        <p:nvSpPr>
          <p:cNvPr id="108552" name="Rectangle 6"/>
          <p:cNvSpPr>
            <a:spLocks noChangeArrowheads="1"/>
          </p:cNvSpPr>
          <p:nvPr/>
        </p:nvSpPr>
        <p:spPr bwMode="blackWhite">
          <a:xfrm>
            <a:off x="901700" y="3652838"/>
            <a:ext cx="7480300" cy="2039937"/>
          </a:xfrm>
          <a:prstGeom prst="rect">
            <a:avLst/>
          </a:prstGeom>
          <a:noFill/>
          <a:ln w="9525">
            <a:noFill/>
            <a:miter lim="800000"/>
            <a:headEnd/>
            <a:tailEnd/>
          </a:ln>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ordid, prodid, qty</a:t>
            </a:r>
          </a:p>
          <a:p>
            <a:pPr>
              <a:tabLst>
                <a:tab pos="1200150" algn="l"/>
              </a:tabLst>
            </a:pPr>
            <a:r>
              <a:rPr lang="tr-TR" sz="1800" b="1">
                <a:solidFill>
                  <a:srgbClr val="000000"/>
                </a:solidFill>
                <a:effectLst/>
                <a:latin typeface="Courier New" pitchFamily="49" charset="0"/>
              </a:rPr>
              <a:t>  2  FROM	item</a:t>
            </a:r>
          </a:p>
          <a:p>
            <a:pPr>
              <a:tabLst>
                <a:tab pos="1200150" algn="l"/>
              </a:tabLst>
            </a:pPr>
            <a:r>
              <a:rPr lang="tr-TR" sz="1800" b="1">
                <a:solidFill>
                  <a:srgbClr val="000000"/>
                </a:solidFill>
                <a:effectLst/>
                <a:latin typeface="Courier New" pitchFamily="49" charset="0"/>
              </a:rPr>
              <a:t>  3  WHERE   (prodid, qty) IN</a:t>
            </a:r>
          </a:p>
          <a:p>
            <a:pPr>
              <a:tabLst>
                <a:tab pos="1200150" algn="l"/>
              </a:tabLst>
            </a:pPr>
            <a:r>
              <a:rPr lang="tr-TR" sz="1800" b="1">
                <a:solidFill>
                  <a:srgbClr val="000000"/>
                </a:solidFill>
                <a:effectLst/>
                <a:latin typeface="Courier New" pitchFamily="49" charset="0"/>
              </a:rPr>
              <a:t>  4 				(SELECT prodid, qty</a:t>
            </a:r>
          </a:p>
          <a:p>
            <a:pPr>
              <a:tabLst>
                <a:tab pos="1200150" algn="l"/>
              </a:tabLst>
            </a:pPr>
            <a:r>
              <a:rPr lang="tr-TR" sz="1800" b="1">
                <a:solidFill>
                  <a:srgbClr val="000000"/>
                </a:solidFill>
                <a:effectLst/>
                <a:latin typeface="Courier New" pitchFamily="49" charset="0"/>
              </a:rPr>
              <a:t>  5       			 FROM   item</a:t>
            </a:r>
          </a:p>
          <a:p>
            <a:pPr>
              <a:tabLst>
                <a:tab pos="1200150" algn="l"/>
              </a:tabLst>
            </a:pPr>
            <a:r>
              <a:rPr lang="tr-TR" sz="1800" b="1">
                <a:solidFill>
                  <a:srgbClr val="000000"/>
                </a:solidFill>
                <a:effectLst/>
                <a:latin typeface="Courier New" pitchFamily="49" charset="0"/>
              </a:rPr>
              <a:t>  6       			 WHERE  ordid = 605)</a:t>
            </a:r>
          </a:p>
          <a:p>
            <a:pPr>
              <a:tabLst>
                <a:tab pos="1200150" algn="l"/>
              </a:tabLst>
            </a:pPr>
            <a:r>
              <a:rPr lang="tr-TR" sz="1800" b="1">
                <a:solidFill>
                  <a:srgbClr val="000000"/>
                </a:solidFill>
                <a:effectLst/>
                <a:latin typeface="Courier New" pitchFamily="49" charset="0"/>
              </a:rPr>
              <a:t>  7  AND		ordid &lt;&gt; 605;</a:t>
            </a:r>
          </a:p>
        </p:txBody>
      </p:sp>
      <p:grpSp>
        <p:nvGrpSpPr>
          <p:cNvPr id="2" name="Group 7"/>
          <p:cNvGrpSpPr>
            <a:grpSpLocks/>
          </p:cNvGrpSpPr>
          <p:nvPr/>
        </p:nvGrpSpPr>
        <p:grpSpPr bwMode="auto">
          <a:xfrm>
            <a:off x="8386763" y="6324600"/>
            <a:ext cx="414337" cy="292100"/>
            <a:chOff x="5283" y="3984"/>
            <a:chExt cx="261" cy="184"/>
          </a:xfrm>
        </p:grpSpPr>
        <p:sp>
          <p:nvSpPr>
            <p:cNvPr id="207880"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07881"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07882"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07883"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07884"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07885"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09922" name="Rectangle 2"/>
          <p:cNvSpPr>
            <a:spLocks noChangeArrowheads="1"/>
          </p:cNvSpPr>
          <p:nvPr/>
        </p:nvSpPr>
        <p:spPr bwMode="blackWhite">
          <a:xfrm>
            <a:off x="933450" y="3665538"/>
            <a:ext cx="7483475" cy="20145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09923" name="Rectangle 3"/>
          <p:cNvSpPr>
            <a:spLocks noChangeArrowheads="1"/>
          </p:cNvSpPr>
          <p:nvPr/>
        </p:nvSpPr>
        <p:spPr bwMode="ltGray">
          <a:xfrm>
            <a:off x="4648200" y="4545013"/>
            <a:ext cx="3695700" cy="860425"/>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09924" name="Rectangle 4"/>
          <p:cNvSpPr>
            <a:spLocks noGrp="1" noChangeArrowheads="1"/>
          </p:cNvSpPr>
          <p:nvPr>
            <p:ph type="title"/>
          </p:nvPr>
        </p:nvSpPr>
        <p:spPr>
          <a:xfrm>
            <a:off x="922338" y="511175"/>
            <a:ext cx="7554912" cy="669925"/>
          </a:xfrm>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Multiple-Column Subqueries</a:t>
            </a:r>
            <a:endParaRPr lang="tr-TR"/>
          </a:p>
        </p:txBody>
      </p:sp>
      <p:sp>
        <p:nvSpPr>
          <p:cNvPr id="209925" name="Rectangle 5"/>
          <p:cNvSpPr>
            <a:spLocks noGrp="1" noChangeArrowheads="1"/>
          </p:cNvSpPr>
          <p:nvPr>
            <p:ph type="body" idx="1"/>
          </p:nvPr>
        </p:nvSpPr>
        <p:spPr>
          <a:xfrm>
            <a:off x="736600" y="1862138"/>
            <a:ext cx="7816850" cy="1552575"/>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400" b="1">
                <a:solidFill>
                  <a:srgbClr val="FF0066"/>
                </a:solidFill>
                <a:latin typeface="Arial" charset="0"/>
              </a:rPr>
              <a:t>Display the order number, product number, and quantity of any item in which the product number and quantity match both the product number and quantity of an item in order 605.</a:t>
            </a:r>
            <a:endParaRPr lang="tr-TR" sz="3000"/>
          </a:p>
        </p:txBody>
      </p:sp>
      <p:sp>
        <p:nvSpPr>
          <p:cNvPr id="109576" name="Rectangle 6"/>
          <p:cNvSpPr>
            <a:spLocks noChangeArrowheads="1"/>
          </p:cNvSpPr>
          <p:nvPr/>
        </p:nvSpPr>
        <p:spPr bwMode="blackWhite">
          <a:xfrm>
            <a:off x="901700" y="3652838"/>
            <a:ext cx="7480300" cy="2039937"/>
          </a:xfrm>
          <a:prstGeom prst="rect">
            <a:avLst/>
          </a:prstGeom>
          <a:noFill/>
          <a:ln w="9525">
            <a:noFill/>
            <a:miter lim="800000"/>
            <a:headEnd/>
            <a:tailEnd/>
          </a:ln>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SQL&gt; SELECT	</a:t>
            </a:r>
            <a:r>
              <a:rPr lang="tr-TR" sz="1800" b="1" dirty="0" err="1">
                <a:solidFill>
                  <a:srgbClr val="000000"/>
                </a:solidFill>
                <a:effectLst/>
                <a:latin typeface="Courier New" pitchFamily="49" charset="0"/>
              </a:rPr>
              <a:t>ordid</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prodid</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qty</a:t>
            </a:r>
            <a:endParaRPr lang="tr-TR" sz="1800" b="1" dirty="0">
              <a:solidFill>
                <a:srgbClr val="000000"/>
              </a:solidFill>
              <a:effectLst/>
              <a:latin typeface="Courier New" pitchFamily="49" charset="0"/>
            </a:endParaRPr>
          </a:p>
          <a:p>
            <a:pPr>
              <a:tabLst>
                <a:tab pos="1200150" algn="l"/>
              </a:tabLst>
            </a:pPr>
            <a:r>
              <a:rPr lang="tr-TR" sz="1800" b="1" dirty="0">
                <a:solidFill>
                  <a:srgbClr val="000000"/>
                </a:solidFill>
                <a:effectLst/>
                <a:latin typeface="Courier New" pitchFamily="49" charset="0"/>
              </a:rPr>
              <a:t>  2  FROM	</a:t>
            </a:r>
            <a:r>
              <a:rPr lang="tr-TR" sz="1800" b="1" dirty="0" err="1">
                <a:solidFill>
                  <a:srgbClr val="000000"/>
                </a:solidFill>
                <a:effectLst/>
                <a:latin typeface="Courier New" pitchFamily="49" charset="0"/>
              </a:rPr>
              <a:t>item</a:t>
            </a:r>
            <a:endParaRPr lang="tr-TR" sz="1800" b="1" dirty="0">
              <a:solidFill>
                <a:srgbClr val="000000"/>
              </a:solidFill>
              <a:effectLst/>
              <a:latin typeface="Courier New" pitchFamily="49" charset="0"/>
            </a:endParaRPr>
          </a:p>
          <a:p>
            <a:pPr>
              <a:tabLst>
                <a:tab pos="1200150" algn="l"/>
              </a:tabLst>
            </a:pPr>
            <a:r>
              <a:rPr lang="tr-TR" sz="1800" b="1" dirty="0">
                <a:solidFill>
                  <a:srgbClr val="000000"/>
                </a:solidFill>
                <a:effectLst/>
                <a:latin typeface="Courier New" pitchFamily="49" charset="0"/>
              </a:rPr>
              <a:t>  3  WHERE   (</a:t>
            </a:r>
            <a:r>
              <a:rPr lang="tr-TR" sz="1800" b="1" dirty="0" err="1">
                <a:solidFill>
                  <a:srgbClr val="000000"/>
                </a:solidFill>
                <a:effectLst/>
                <a:latin typeface="Courier New" pitchFamily="49" charset="0"/>
              </a:rPr>
              <a:t>prodid</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qty</a:t>
            </a:r>
            <a:r>
              <a:rPr lang="tr-TR" sz="1800" b="1" dirty="0">
                <a:solidFill>
                  <a:srgbClr val="000000"/>
                </a:solidFill>
                <a:effectLst/>
                <a:latin typeface="Courier New" pitchFamily="49" charset="0"/>
              </a:rPr>
              <a:t>) IN</a:t>
            </a:r>
          </a:p>
          <a:p>
            <a:pPr>
              <a:tabLst>
                <a:tab pos="1200150" algn="l"/>
              </a:tabLst>
            </a:pPr>
            <a:r>
              <a:rPr lang="tr-TR" sz="1800" b="1" dirty="0">
                <a:solidFill>
                  <a:srgbClr val="000000"/>
                </a:solidFill>
                <a:effectLst/>
                <a:latin typeface="Courier New" pitchFamily="49" charset="0"/>
              </a:rPr>
              <a:t>  4 				(SELECT </a:t>
            </a:r>
            <a:r>
              <a:rPr lang="tr-TR" sz="1800" b="1" dirty="0" err="1">
                <a:solidFill>
                  <a:srgbClr val="000000"/>
                </a:solidFill>
                <a:effectLst/>
                <a:latin typeface="Courier New" pitchFamily="49" charset="0"/>
              </a:rPr>
              <a:t>prodid</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qty</a:t>
            </a:r>
            <a:endParaRPr lang="tr-TR" sz="1800" b="1" dirty="0">
              <a:solidFill>
                <a:srgbClr val="000000"/>
              </a:solidFill>
              <a:effectLst/>
              <a:latin typeface="Courier New" pitchFamily="49" charset="0"/>
            </a:endParaRPr>
          </a:p>
          <a:p>
            <a:pPr>
              <a:tabLst>
                <a:tab pos="1200150" algn="l"/>
              </a:tabLst>
            </a:pPr>
            <a:r>
              <a:rPr lang="tr-TR" sz="1800" b="1" dirty="0">
                <a:solidFill>
                  <a:srgbClr val="000000"/>
                </a:solidFill>
                <a:effectLst/>
                <a:latin typeface="Courier New" pitchFamily="49" charset="0"/>
              </a:rPr>
              <a:t>  5       			 FROM   </a:t>
            </a:r>
            <a:r>
              <a:rPr lang="tr-TR" sz="1800" b="1" dirty="0" err="1">
                <a:solidFill>
                  <a:srgbClr val="000000"/>
                </a:solidFill>
                <a:effectLst/>
                <a:latin typeface="Courier New" pitchFamily="49" charset="0"/>
              </a:rPr>
              <a:t>item</a:t>
            </a:r>
            <a:endParaRPr lang="tr-TR" sz="1800" b="1" dirty="0">
              <a:solidFill>
                <a:srgbClr val="000000"/>
              </a:solidFill>
              <a:effectLst/>
              <a:latin typeface="Courier New" pitchFamily="49" charset="0"/>
            </a:endParaRPr>
          </a:p>
          <a:p>
            <a:pPr>
              <a:tabLst>
                <a:tab pos="1200150" algn="l"/>
              </a:tabLst>
            </a:pPr>
            <a:r>
              <a:rPr lang="tr-TR" sz="1800" b="1" dirty="0">
                <a:solidFill>
                  <a:srgbClr val="000000"/>
                </a:solidFill>
                <a:effectLst/>
                <a:latin typeface="Courier New" pitchFamily="49" charset="0"/>
              </a:rPr>
              <a:t>  6       			 WHERE  </a:t>
            </a:r>
            <a:r>
              <a:rPr lang="tr-TR" sz="1800" b="1" dirty="0" err="1">
                <a:solidFill>
                  <a:srgbClr val="000000"/>
                </a:solidFill>
                <a:effectLst/>
                <a:latin typeface="Courier New" pitchFamily="49" charset="0"/>
              </a:rPr>
              <a:t>ordid</a:t>
            </a:r>
            <a:r>
              <a:rPr lang="tr-TR" sz="1800" b="1" dirty="0">
                <a:solidFill>
                  <a:srgbClr val="000000"/>
                </a:solidFill>
                <a:effectLst/>
                <a:latin typeface="Courier New" pitchFamily="49" charset="0"/>
              </a:rPr>
              <a:t> = 605)</a:t>
            </a:r>
          </a:p>
          <a:p>
            <a:pPr>
              <a:tabLst>
                <a:tab pos="1200150" algn="l"/>
              </a:tabLst>
            </a:pPr>
            <a:r>
              <a:rPr lang="tr-TR" sz="1800" b="1" dirty="0">
                <a:solidFill>
                  <a:srgbClr val="000000"/>
                </a:solidFill>
                <a:effectLst/>
                <a:latin typeface="Courier New" pitchFamily="49" charset="0"/>
              </a:rPr>
              <a:t>  7  AND		</a:t>
            </a:r>
            <a:r>
              <a:rPr lang="tr-TR" sz="1800" b="1" dirty="0" err="1">
                <a:solidFill>
                  <a:srgbClr val="000000"/>
                </a:solidFill>
                <a:effectLst/>
                <a:latin typeface="Courier New" pitchFamily="49" charset="0"/>
              </a:rPr>
              <a:t>ordid</a:t>
            </a:r>
            <a:r>
              <a:rPr lang="tr-TR" sz="1800" b="1" dirty="0">
                <a:solidFill>
                  <a:srgbClr val="000000"/>
                </a:solidFill>
                <a:effectLst/>
                <a:latin typeface="Courier New" pitchFamily="49" charset="0"/>
              </a:rPr>
              <a:t> &lt;&gt; 605;</a:t>
            </a:r>
          </a:p>
        </p:txBody>
      </p:sp>
      <p:grpSp>
        <p:nvGrpSpPr>
          <p:cNvPr id="2" name="Group 7"/>
          <p:cNvGrpSpPr>
            <a:grpSpLocks/>
          </p:cNvGrpSpPr>
          <p:nvPr/>
        </p:nvGrpSpPr>
        <p:grpSpPr bwMode="auto">
          <a:xfrm>
            <a:off x="8386763" y="6324600"/>
            <a:ext cx="414337" cy="292100"/>
            <a:chOff x="5283" y="3984"/>
            <a:chExt cx="261" cy="184"/>
          </a:xfrm>
        </p:grpSpPr>
        <p:sp>
          <p:nvSpPr>
            <p:cNvPr id="209928"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09929"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09930"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09931"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09932"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09933"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9923"/>
                                        </p:tgtEl>
                                        <p:attrNameLst>
                                          <p:attrName>style.visibility</p:attrName>
                                        </p:attrNameLst>
                                      </p:cBhvr>
                                      <p:to>
                                        <p:strVal val="visible"/>
                                      </p:to>
                                    </p:set>
                                    <p:animEffect transition="in" filter="wipe(up)">
                                      <p:cBhvr>
                                        <p:cTn id="7" dur="500"/>
                                        <p:tgtEl>
                                          <p:spTgt spid="20992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18114" name="Rectangle 2"/>
          <p:cNvSpPr>
            <a:spLocks noChangeArrowheads="1"/>
          </p:cNvSpPr>
          <p:nvPr/>
        </p:nvSpPr>
        <p:spPr bwMode="blackWhite">
          <a:xfrm>
            <a:off x="927100" y="2168525"/>
            <a:ext cx="7489825" cy="1876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18115"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Null Values in a Subquery</a:t>
            </a:r>
            <a:endParaRPr lang="tr-TR"/>
          </a:p>
        </p:txBody>
      </p:sp>
      <p:sp>
        <p:nvSpPr>
          <p:cNvPr id="218116" name="Rectangle 4"/>
          <p:cNvSpPr>
            <a:spLocks noChangeArrowheads="1"/>
          </p:cNvSpPr>
          <p:nvPr/>
        </p:nvSpPr>
        <p:spPr bwMode="ltGray">
          <a:xfrm>
            <a:off x="4545013" y="3097213"/>
            <a:ext cx="3371850" cy="617537"/>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18117" name="Rectangle 5"/>
          <p:cNvSpPr>
            <a:spLocks noChangeArrowheads="1"/>
          </p:cNvSpPr>
          <p:nvPr/>
        </p:nvSpPr>
        <p:spPr bwMode="blackWhite">
          <a:xfrm>
            <a:off x="971550" y="2174875"/>
            <a:ext cx="7180263" cy="190182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SELECT	employee.ename</a:t>
            </a:r>
          </a:p>
          <a:p>
            <a:pPr>
              <a:tabLst>
                <a:tab pos="1200150" algn="l"/>
              </a:tabLst>
              <a:defRPr/>
            </a:pPr>
            <a:r>
              <a:rPr lang="tr-TR" sz="1800" b="1">
                <a:solidFill>
                  <a:srgbClr val="000000"/>
                </a:solidFill>
                <a:effectLst/>
                <a:latin typeface="Courier New" pitchFamily="49" charset="0"/>
              </a:rPr>
              <a:t>  2  FROM 	emp employee</a:t>
            </a:r>
          </a:p>
          <a:p>
            <a:pPr>
              <a:tabLst>
                <a:tab pos="1200150" algn="l"/>
              </a:tabLst>
              <a:defRPr/>
            </a:pPr>
            <a:r>
              <a:rPr lang="tr-TR" sz="1800" b="1">
                <a:solidFill>
                  <a:srgbClr val="000000"/>
                </a:solidFill>
                <a:effectLst/>
                <a:latin typeface="Courier New" pitchFamily="49" charset="0"/>
              </a:rPr>
              <a:t>  3  WHERE 	employee.empno NOT IN</a:t>
            </a:r>
          </a:p>
          <a:p>
            <a:pPr>
              <a:tabLst>
                <a:tab pos="1200150" algn="l"/>
              </a:tabLst>
              <a:defRPr/>
            </a:pPr>
            <a:r>
              <a:rPr lang="tr-TR" sz="1800" b="1">
                <a:solidFill>
                  <a:srgbClr val="000000"/>
                </a:solidFill>
                <a:effectLst/>
                <a:latin typeface="Courier New" pitchFamily="49" charset="0"/>
              </a:rPr>
              <a:t>  4				(SELECT manager.mgr</a:t>
            </a:r>
          </a:p>
          <a:p>
            <a:pPr>
              <a:tabLst>
                <a:tab pos="1200150" algn="l"/>
              </a:tabLst>
              <a:defRPr/>
            </a:pPr>
            <a:r>
              <a:rPr lang="tr-TR" sz="1800" b="1">
                <a:solidFill>
                  <a:srgbClr val="000000"/>
                </a:solidFill>
                <a:effectLst/>
                <a:latin typeface="Courier New" pitchFamily="49" charset="0"/>
              </a:rPr>
              <a:t>  5				 FROM   emp manager);</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no rows selected.</a:t>
            </a:r>
          </a:p>
        </p:txBody>
      </p:sp>
      <p:grpSp>
        <p:nvGrpSpPr>
          <p:cNvPr id="2" name="Group 6"/>
          <p:cNvGrpSpPr>
            <a:grpSpLocks/>
          </p:cNvGrpSpPr>
          <p:nvPr/>
        </p:nvGrpSpPr>
        <p:grpSpPr bwMode="auto">
          <a:xfrm>
            <a:off x="8386763" y="6324600"/>
            <a:ext cx="414337" cy="292100"/>
            <a:chOff x="5283" y="3984"/>
            <a:chExt cx="261" cy="184"/>
          </a:xfrm>
        </p:grpSpPr>
        <p:sp>
          <p:nvSpPr>
            <p:cNvPr id="218119"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18120"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18121"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18122"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18123"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18124"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
        <p:nvSpPr>
          <p:cNvPr id="3" name="Metin kutusu 2"/>
          <p:cNvSpPr txBox="1"/>
          <p:nvPr/>
        </p:nvSpPr>
        <p:spPr>
          <a:xfrm>
            <a:off x="914524" y="4470052"/>
            <a:ext cx="7842250" cy="1569660"/>
          </a:xfrm>
          <a:prstGeom prst="rect">
            <a:avLst/>
          </a:prstGeom>
          <a:noFill/>
        </p:spPr>
        <p:txBody>
          <a:bodyPr wrap="square" rtlCol="0">
            <a:spAutoFit/>
          </a:bodyPr>
          <a:lstStyle/>
          <a:p>
            <a:r>
              <a:rPr lang="tr-TR" dirty="0" err="1"/>
              <a:t>Display</a:t>
            </a:r>
            <a:r>
              <a:rPr lang="tr-TR" dirty="0"/>
              <a:t> </a:t>
            </a:r>
            <a:r>
              <a:rPr lang="tr-TR" dirty="0" err="1"/>
              <a:t>all</a:t>
            </a:r>
            <a:r>
              <a:rPr lang="tr-TR" dirty="0"/>
              <a:t> </a:t>
            </a:r>
            <a:r>
              <a:rPr lang="tr-TR" dirty="0" err="1"/>
              <a:t>the</a:t>
            </a:r>
            <a:r>
              <a:rPr lang="tr-TR" dirty="0"/>
              <a:t> </a:t>
            </a:r>
            <a:r>
              <a:rPr lang="tr-TR" dirty="0" err="1"/>
              <a:t>employees</a:t>
            </a:r>
            <a:r>
              <a:rPr lang="tr-TR" dirty="0"/>
              <a:t> </a:t>
            </a:r>
            <a:r>
              <a:rPr lang="tr-TR" dirty="0" err="1"/>
              <a:t>who</a:t>
            </a:r>
            <a:r>
              <a:rPr lang="tr-TR" dirty="0"/>
              <a:t> do not </a:t>
            </a:r>
            <a:r>
              <a:rPr lang="tr-TR" dirty="0" err="1"/>
              <a:t>have</a:t>
            </a:r>
            <a:r>
              <a:rPr lang="tr-TR" dirty="0"/>
              <a:t> </a:t>
            </a:r>
            <a:r>
              <a:rPr lang="tr-TR" dirty="0" err="1"/>
              <a:t>any</a:t>
            </a:r>
            <a:r>
              <a:rPr lang="tr-TR" dirty="0"/>
              <a:t> </a:t>
            </a:r>
            <a:r>
              <a:rPr lang="tr-TR" dirty="0" err="1"/>
              <a:t>subordinates</a:t>
            </a:r>
            <a:r>
              <a:rPr lang="tr-TR" dirty="0"/>
              <a:t>.</a:t>
            </a:r>
          </a:p>
          <a:p>
            <a:endParaRPr lang="tr-TR" dirty="0"/>
          </a:p>
          <a:p>
            <a:pPr marL="0" lvl="1"/>
            <a:r>
              <a:rPr lang="tr-TR" dirty="0" err="1"/>
              <a:t>The</a:t>
            </a:r>
            <a:r>
              <a:rPr lang="tr-TR" dirty="0"/>
              <a:t> NOT IN </a:t>
            </a:r>
            <a:r>
              <a:rPr lang="tr-TR" dirty="0" err="1"/>
              <a:t>operator</a:t>
            </a:r>
            <a:r>
              <a:rPr lang="tr-TR" dirty="0"/>
              <a:t> is </a:t>
            </a:r>
            <a:r>
              <a:rPr lang="tr-TR" dirty="0" err="1"/>
              <a:t>equivalent</a:t>
            </a:r>
            <a:r>
              <a:rPr lang="tr-TR" dirty="0"/>
              <a:t> </a:t>
            </a:r>
            <a:r>
              <a:rPr lang="tr-TR" dirty="0" err="1"/>
              <a:t>to</a:t>
            </a:r>
            <a:r>
              <a:rPr lang="tr-TR" dirty="0"/>
              <a:t> !=ALL.</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27650" name="Rectangle 2"/>
          <p:cNvSpPr>
            <a:spLocks noChangeArrowheads="1"/>
          </p:cNvSpPr>
          <p:nvPr/>
        </p:nvSpPr>
        <p:spPr bwMode="blackWhite">
          <a:xfrm>
            <a:off x="858838" y="2908300"/>
            <a:ext cx="7434262" cy="11366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27651" name="Rectangle 3"/>
          <p:cNvSpPr>
            <a:spLocks noChangeArrowheads="1"/>
          </p:cNvSpPr>
          <p:nvPr/>
        </p:nvSpPr>
        <p:spPr bwMode="blackWhite">
          <a:xfrm>
            <a:off x="877888" y="4652963"/>
            <a:ext cx="7415212" cy="941387"/>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tr-TR" sz="1800" b="1">
                <a:solidFill>
                  <a:srgbClr val="000000"/>
                </a:solidFill>
                <a:effectLst/>
                <a:latin typeface="Courier New" pitchFamily="49" charset="0"/>
              </a:rPr>
              <a:t> </a:t>
            </a: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27652" name="Rectangle 4"/>
          <p:cNvSpPr>
            <a:spLocks noGrp="1" noChangeArrowheads="1"/>
          </p:cNvSpPr>
          <p:nvPr>
            <p:ph type="title"/>
          </p:nvPr>
        </p:nvSpPr>
        <p:spPr>
          <a:xfrm>
            <a:off x="914400" y="549275"/>
            <a:ext cx="7372350" cy="881063"/>
          </a:xfrm>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Null Values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in Arithmetic Expressions</a:t>
            </a:r>
            <a:endParaRPr lang="tr-TR"/>
          </a:p>
        </p:txBody>
      </p:sp>
      <p:sp>
        <p:nvSpPr>
          <p:cNvPr id="27653" name="Rectangle 5"/>
          <p:cNvSpPr>
            <a:spLocks noGrp="1" noChangeArrowheads="1"/>
          </p:cNvSpPr>
          <p:nvPr>
            <p:ph type="body" idx="1"/>
          </p:nvPr>
        </p:nvSpPr>
        <p:spPr>
          <a:xfrm>
            <a:off x="976313" y="1765300"/>
            <a:ext cx="7385050" cy="946150"/>
          </a:xfrm>
          <a:noFill/>
          <a:ln/>
          <a:effectLst>
            <a:outerShdw dist="53882" dir="2700000" algn="ctr" rotWithShape="0">
              <a:srgbClr val="000000"/>
            </a:outerShdw>
          </a:effectLst>
        </p:spPr>
        <p:txBody>
          <a:bodyPr lIns="92075" tIns="46038" rIns="92075" bIns="46038">
            <a:spAutoFit/>
          </a:bodyPr>
          <a:lstStyle/>
          <a:p>
            <a:pPr marL="0" indent="0"/>
            <a:r>
              <a:rPr lang="tr-TR" sz="2800">
                <a:solidFill>
                  <a:srgbClr val="FF0066"/>
                </a:solidFill>
                <a:effectLst>
                  <a:outerShdw blurRad="38100" dist="38100" dir="2700000" algn="tl">
                    <a:srgbClr val="C0C0C0"/>
                  </a:outerShdw>
                </a:effectLst>
                <a:latin typeface="Arial" charset="0"/>
              </a:rPr>
              <a:t>Arithmetic expressions containing a null value evaluate to null.</a:t>
            </a:r>
          </a:p>
        </p:txBody>
      </p:sp>
      <p:grpSp>
        <p:nvGrpSpPr>
          <p:cNvPr id="27654" name="Group 6"/>
          <p:cNvGrpSpPr>
            <a:grpSpLocks/>
          </p:cNvGrpSpPr>
          <p:nvPr/>
        </p:nvGrpSpPr>
        <p:grpSpPr bwMode="auto">
          <a:xfrm>
            <a:off x="2457450" y="3013075"/>
            <a:ext cx="2719388" cy="2530475"/>
            <a:chOff x="1548" y="1898"/>
            <a:chExt cx="1713" cy="1594"/>
          </a:xfrm>
        </p:grpSpPr>
        <p:sp>
          <p:nvSpPr>
            <p:cNvPr id="27655" name="Rectangle 7"/>
            <p:cNvSpPr>
              <a:spLocks noChangeArrowheads="1"/>
            </p:cNvSpPr>
            <p:nvPr/>
          </p:nvSpPr>
          <p:spPr bwMode="ltGray">
            <a:xfrm>
              <a:off x="2225" y="1898"/>
              <a:ext cx="1036" cy="24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7656" name="Rectangle 8"/>
            <p:cNvSpPr>
              <a:spLocks noChangeArrowheads="1"/>
            </p:cNvSpPr>
            <p:nvPr/>
          </p:nvSpPr>
          <p:spPr bwMode="ltGray">
            <a:xfrm>
              <a:off x="1548" y="2952"/>
              <a:ext cx="996" cy="540"/>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27657" name="Rectangle 9"/>
          <p:cNvSpPr>
            <a:spLocks noChangeArrowheads="1"/>
          </p:cNvSpPr>
          <p:nvPr/>
        </p:nvSpPr>
        <p:spPr bwMode="blackWhite">
          <a:xfrm>
            <a:off x="865188" y="2895600"/>
            <a:ext cx="7459662" cy="1162050"/>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SQL&gt; select ename, 12*sal+comm </a:t>
            </a:r>
          </a:p>
          <a:p>
            <a:pPr>
              <a:tabLst>
                <a:tab pos="1200150" algn="l"/>
              </a:tabLst>
            </a:pPr>
            <a:r>
              <a:rPr lang="tr-TR" sz="1800" b="1" dirty="0">
                <a:solidFill>
                  <a:srgbClr val="000000"/>
                </a:solidFill>
                <a:effectLst/>
                <a:latin typeface="Courier New" pitchFamily="49" charset="0"/>
              </a:rPr>
              <a:t>  2  from   emp</a:t>
            </a:r>
          </a:p>
          <a:p>
            <a:pPr>
              <a:tabLst>
                <a:tab pos="1200150" algn="l"/>
              </a:tabLst>
            </a:pPr>
            <a:r>
              <a:rPr lang="tr-TR" sz="1800" b="1" dirty="0">
                <a:solidFill>
                  <a:srgbClr val="000000"/>
                </a:solidFill>
                <a:effectLst/>
                <a:latin typeface="Courier New" pitchFamily="49" charset="0"/>
              </a:rPr>
              <a:t>  3  WHERE  ename='KING';</a:t>
            </a:r>
          </a:p>
        </p:txBody>
      </p:sp>
      <p:sp>
        <p:nvSpPr>
          <p:cNvPr id="27658" name="Rectangle 10"/>
          <p:cNvSpPr>
            <a:spLocks noChangeArrowheads="1"/>
          </p:cNvSpPr>
          <p:nvPr/>
        </p:nvSpPr>
        <p:spPr bwMode="blackWhite">
          <a:xfrm>
            <a:off x="884238" y="4640263"/>
            <a:ext cx="7440612" cy="915987"/>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12*SAL+COMM </a:t>
            </a:r>
          </a:p>
          <a:p>
            <a:r>
              <a:rPr lang="tr-TR" sz="1800" b="1">
                <a:solidFill>
                  <a:srgbClr val="000000"/>
                </a:solidFill>
                <a:effectLst/>
                <a:latin typeface="Courier New" pitchFamily="49" charset="0"/>
              </a:rPr>
              <a:t>---------- -----------</a:t>
            </a:r>
          </a:p>
          <a:p>
            <a:r>
              <a:rPr lang="tr-TR" sz="1800" b="1">
                <a:solidFill>
                  <a:srgbClr val="000000"/>
                </a:solidFill>
                <a:effectLst/>
                <a:latin typeface="Courier New" pitchFamily="49" charset="0"/>
              </a:rPr>
              <a:t>KING</a:t>
            </a:r>
          </a:p>
        </p:txBody>
      </p:sp>
      <p:grpSp>
        <p:nvGrpSpPr>
          <p:cNvPr id="27659" name="Group 11"/>
          <p:cNvGrpSpPr>
            <a:grpSpLocks/>
          </p:cNvGrpSpPr>
          <p:nvPr/>
        </p:nvGrpSpPr>
        <p:grpSpPr bwMode="auto">
          <a:xfrm>
            <a:off x="8386763" y="6324600"/>
            <a:ext cx="414337" cy="292100"/>
            <a:chOff x="5283" y="3984"/>
            <a:chExt cx="261" cy="184"/>
          </a:xfrm>
        </p:grpSpPr>
        <p:sp>
          <p:nvSpPr>
            <p:cNvPr id="27660"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27661"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27662"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27663"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27664"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27665"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wipe(up)">
                                      <p:cBhvr>
                                        <p:cTn id="7" dur="500"/>
                                        <p:tgtEl>
                                          <p:spTgt spid="2765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7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ChangeArrowheads="1"/>
          </p:cNvSpPr>
          <p:nvPr/>
        </p:nvSpPr>
        <p:spPr bwMode="blackWhite">
          <a:xfrm>
            <a:off x="935038" y="1556792"/>
            <a:ext cx="7491412" cy="19748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20163" name="Rectangle 3"/>
          <p:cNvSpPr>
            <a:spLocks noChangeArrowheads="1"/>
          </p:cNvSpPr>
          <p:nvPr/>
        </p:nvSpPr>
        <p:spPr bwMode="ltGray">
          <a:xfrm>
            <a:off x="3752850" y="1917155"/>
            <a:ext cx="4591050" cy="884237"/>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114694" name="Rectangle 4"/>
          <p:cNvSpPr>
            <a:spLocks noChangeArrowheads="1"/>
          </p:cNvSpPr>
          <p:nvPr/>
        </p:nvSpPr>
        <p:spPr bwMode="blackWhite">
          <a:xfrm>
            <a:off x="922338" y="1718717"/>
            <a:ext cx="7180262" cy="1597025"/>
          </a:xfrm>
          <a:prstGeom prst="rect">
            <a:avLst/>
          </a:prstGeom>
          <a:noFill/>
          <a:ln w="9525">
            <a:noFill/>
            <a:miter lim="800000"/>
            <a:headEnd/>
            <a:tailEnd/>
          </a:ln>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a.ename, a.sal, a.deptno, b.salavg</a:t>
            </a:r>
          </a:p>
          <a:p>
            <a:pPr>
              <a:tabLst>
                <a:tab pos="1200150" algn="l"/>
              </a:tabLst>
            </a:pPr>
            <a:r>
              <a:rPr lang="tr-TR" sz="1800" b="1">
                <a:solidFill>
                  <a:srgbClr val="000000"/>
                </a:solidFill>
                <a:effectLst/>
                <a:latin typeface="Courier New" pitchFamily="49" charset="0"/>
              </a:rPr>
              <a:t>  2  FROM    emp a, (SELECT   deptno, avg(sal) salavg</a:t>
            </a:r>
          </a:p>
          <a:p>
            <a:pPr>
              <a:tabLst>
                <a:tab pos="1200150" algn="l"/>
              </a:tabLst>
            </a:pPr>
            <a:r>
              <a:rPr lang="tr-TR" sz="1800" b="1">
                <a:solidFill>
                  <a:srgbClr val="000000"/>
                </a:solidFill>
                <a:effectLst/>
                <a:latin typeface="Courier New" pitchFamily="49" charset="0"/>
              </a:rPr>
              <a:t>  3                  FROM     emp</a:t>
            </a:r>
          </a:p>
          <a:p>
            <a:pPr>
              <a:tabLst>
                <a:tab pos="1200150" algn="l"/>
              </a:tabLst>
            </a:pPr>
            <a:r>
              <a:rPr lang="tr-TR" sz="1800" b="1">
                <a:solidFill>
                  <a:srgbClr val="000000"/>
                </a:solidFill>
                <a:effectLst/>
                <a:latin typeface="Courier New" pitchFamily="49" charset="0"/>
              </a:rPr>
              <a:t>  4                  GROUP BY deptno) b</a:t>
            </a:r>
          </a:p>
          <a:p>
            <a:pPr>
              <a:tabLst>
                <a:tab pos="1200150" algn="l"/>
              </a:tabLst>
            </a:pPr>
            <a:r>
              <a:rPr lang="tr-TR" sz="1800" b="1">
                <a:solidFill>
                  <a:srgbClr val="000000"/>
                </a:solidFill>
                <a:effectLst/>
                <a:latin typeface="Courier New" pitchFamily="49" charset="0"/>
              </a:rPr>
              <a:t>  5  WHERE   a.deptno = b.deptno</a:t>
            </a:r>
          </a:p>
          <a:p>
            <a:pPr>
              <a:tabLst>
                <a:tab pos="1200150" algn="l"/>
              </a:tabLst>
            </a:pPr>
            <a:r>
              <a:rPr lang="tr-TR" sz="1800" b="1">
                <a:solidFill>
                  <a:srgbClr val="000000"/>
                </a:solidFill>
                <a:effectLst/>
                <a:latin typeface="Courier New" pitchFamily="49" charset="0"/>
              </a:rPr>
              <a:t>  6  AND     a.sal &gt; b.salavg;</a:t>
            </a:r>
          </a:p>
        </p:txBody>
      </p:sp>
      <p:sp>
        <p:nvSpPr>
          <p:cNvPr id="220165" name="Rectangle 5"/>
          <p:cNvSpPr>
            <a:spLocks noGrp="1" noChangeArrowheads="1"/>
          </p:cNvSpPr>
          <p:nvPr>
            <p:ph type="title"/>
          </p:nvPr>
        </p:nvSpPr>
        <p:spPr>
          <a:xfrm>
            <a:off x="903288" y="396875"/>
            <a:ext cx="7299325" cy="881063"/>
          </a:xfrm>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Using a Subquery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in the FROM Clause</a:t>
            </a:r>
            <a:endParaRPr lang="tr-TR"/>
          </a:p>
        </p:txBody>
      </p:sp>
      <p:sp>
        <p:nvSpPr>
          <p:cNvPr id="220166" name="Rectangle 6"/>
          <p:cNvSpPr>
            <a:spLocks noChangeArrowheads="1"/>
          </p:cNvSpPr>
          <p:nvPr/>
        </p:nvSpPr>
        <p:spPr bwMode="blackWhite">
          <a:xfrm>
            <a:off x="935038" y="3742780"/>
            <a:ext cx="7491412" cy="205581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tr-TR" sz="1800" b="1" dirty="0">
                <a:solidFill>
                  <a:srgbClr val="000000"/>
                </a:solidFill>
                <a:effectLst/>
                <a:latin typeface="Courier New" pitchFamily="49" charset="0"/>
              </a:rPr>
              <a:t>ENAME            SAL    DEPTNO     SALAVG</a:t>
            </a:r>
          </a:p>
          <a:p>
            <a:pPr>
              <a:tabLst>
                <a:tab pos="1200150" algn="l"/>
              </a:tabLst>
              <a:defRPr/>
            </a:pPr>
            <a:r>
              <a:rPr lang="tr-TR" sz="1800" b="1" dirty="0">
                <a:solidFill>
                  <a:srgbClr val="000000"/>
                </a:solidFill>
                <a:effectLst/>
                <a:latin typeface="Courier New" pitchFamily="49" charset="0"/>
              </a:rPr>
              <a:t>---------- --------- --------- ----------</a:t>
            </a:r>
          </a:p>
          <a:p>
            <a:pPr>
              <a:tabLst>
                <a:tab pos="1200150" algn="l"/>
              </a:tabLst>
              <a:defRPr/>
            </a:pPr>
            <a:r>
              <a:rPr lang="tr-TR" sz="1800" b="1" dirty="0">
                <a:solidFill>
                  <a:srgbClr val="000000"/>
                </a:solidFill>
                <a:effectLst/>
                <a:latin typeface="Courier New" pitchFamily="49" charset="0"/>
              </a:rPr>
              <a:t>KING            5000        10  2916.6667</a:t>
            </a:r>
          </a:p>
          <a:p>
            <a:pPr>
              <a:tabLst>
                <a:tab pos="1200150" algn="l"/>
              </a:tabLst>
              <a:defRPr/>
            </a:pPr>
            <a:r>
              <a:rPr lang="tr-TR" sz="1800" b="1" dirty="0">
                <a:solidFill>
                  <a:srgbClr val="000000"/>
                </a:solidFill>
                <a:effectLst/>
                <a:latin typeface="Courier New" pitchFamily="49" charset="0"/>
              </a:rPr>
              <a:t>JONES           2975        20       2175</a:t>
            </a:r>
          </a:p>
          <a:p>
            <a:pPr>
              <a:tabLst>
                <a:tab pos="1200150" algn="l"/>
              </a:tabLst>
              <a:defRPr/>
            </a:pPr>
            <a:r>
              <a:rPr lang="tr-TR" sz="1800" b="1">
                <a:solidFill>
                  <a:srgbClr val="000000"/>
                </a:solidFill>
                <a:effectLst/>
                <a:latin typeface="Courier New" pitchFamily="49" charset="0"/>
              </a:rPr>
              <a:t>SCOTT           3000        20       2175</a:t>
            </a:r>
          </a:p>
          <a:p>
            <a:pPr>
              <a:tabLst>
                <a:tab pos="1200150" algn="l"/>
              </a:tabLst>
              <a:defRPr/>
            </a:pPr>
            <a:r>
              <a:rPr lang="tr-TR" sz="1800" b="1" dirty="0">
                <a:solidFill>
                  <a:srgbClr val="000000"/>
                </a:solidFill>
                <a:effectLst/>
                <a:latin typeface="Courier New" pitchFamily="49" charset="0"/>
              </a:rPr>
              <a:t>...</a:t>
            </a:r>
          </a:p>
          <a:p>
            <a:pPr>
              <a:tabLst>
                <a:tab pos="1200150" algn="l"/>
              </a:tabLst>
              <a:defRPr/>
            </a:pPr>
            <a:r>
              <a:rPr lang="tr-TR" sz="1800" b="1" dirty="0">
                <a:solidFill>
                  <a:srgbClr val="000000"/>
                </a:solidFill>
                <a:effectLst/>
                <a:latin typeface="Courier New" pitchFamily="49" charset="0"/>
              </a:rPr>
              <a:t>6 </a:t>
            </a:r>
            <a:r>
              <a:rPr lang="tr-TR" sz="1800" b="1" dirty="0" err="1">
                <a:solidFill>
                  <a:srgbClr val="000000"/>
                </a:solidFill>
                <a:effectLst/>
                <a:latin typeface="Courier New" pitchFamily="49" charset="0"/>
              </a:rPr>
              <a:t>rows</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selected</a:t>
            </a:r>
            <a:r>
              <a:rPr lang="tr-TR" sz="1800" b="1" dirty="0">
                <a:solidFill>
                  <a:srgbClr val="000000"/>
                </a:solidFill>
                <a:effectLst/>
                <a:latin typeface="Courier New" pitchFamily="49" charset="0"/>
              </a:rPr>
              <a:t>.</a:t>
            </a:r>
          </a:p>
        </p:txBody>
      </p:sp>
      <p:grpSp>
        <p:nvGrpSpPr>
          <p:cNvPr id="2" name="Group 7"/>
          <p:cNvGrpSpPr>
            <a:grpSpLocks/>
          </p:cNvGrpSpPr>
          <p:nvPr/>
        </p:nvGrpSpPr>
        <p:grpSpPr bwMode="auto">
          <a:xfrm>
            <a:off x="8386763" y="6324600"/>
            <a:ext cx="414337" cy="292100"/>
            <a:chOff x="5283" y="3984"/>
            <a:chExt cx="261" cy="184"/>
          </a:xfrm>
        </p:grpSpPr>
        <p:sp>
          <p:nvSpPr>
            <p:cNvPr id="220168"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20169"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20170"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20171"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20172"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20173"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
        <p:nvSpPr>
          <p:cNvPr id="3" name="Metin kutusu 2"/>
          <p:cNvSpPr txBox="1"/>
          <p:nvPr/>
        </p:nvSpPr>
        <p:spPr>
          <a:xfrm>
            <a:off x="709993" y="5947044"/>
            <a:ext cx="7800595" cy="923330"/>
          </a:xfrm>
          <a:prstGeom prst="rect">
            <a:avLst/>
          </a:prstGeom>
          <a:noFill/>
        </p:spPr>
        <p:txBody>
          <a:bodyPr wrap="square" rtlCol="0">
            <a:spAutoFit/>
          </a:bodyPr>
          <a:lstStyle/>
          <a:p>
            <a:pPr marL="0" lvl="1"/>
            <a:r>
              <a:rPr lang="tr-TR" sz="1800" dirty="0"/>
              <a:t>Displays </a:t>
            </a:r>
            <a:r>
              <a:rPr lang="tr-TR" sz="1800" dirty="0" err="1"/>
              <a:t>employee</a:t>
            </a:r>
            <a:r>
              <a:rPr lang="tr-TR" sz="1800" dirty="0"/>
              <a:t> </a:t>
            </a:r>
            <a:r>
              <a:rPr lang="tr-TR" sz="1800" dirty="0" err="1"/>
              <a:t>names</a:t>
            </a:r>
            <a:r>
              <a:rPr lang="tr-TR" sz="1800" dirty="0"/>
              <a:t>, </a:t>
            </a:r>
            <a:r>
              <a:rPr lang="tr-TR" sz="1800" dirty="0" err="1"/>
              <a:t>salaries</a:t>
            </a:r>
            <a:r>
              <a:rPr lang="tr-TR" sz="1800" dirty="0"/>
              <a:t>, </a:t>
            </a:r>
            <a:r>
              <a:rPr lang="tr-TR" sz="1800" dirty="0" err="1"/>
              <a:t>department</a:t>
            </a:r>
            <a:r>
              <a:rPr lang="tr-TR" sz="1800" dirty="0"/>
              <a:t> </a:t>
            </a:r>
            <a:r>
              <a:rPr lang="tr-TR" sz="1800" dirty="0" err="1"/>
              <a:t>numbers</a:t>
            </a:r>
            <a:r>
              <a:rPr lang="tr-TR" sz="1800" dirty="0"/>
              <a:t>, </a:t>
            </a:r>
            <a:r>
              <a:rPr lang="tr-TR" sz="1800" dirty="0" err="1"/>
              <a:t>and</a:t>
            </a:r>
            <a:r>
              <a:rPr lang="tr-TR" sz="1800" dirty="0"/>
              <a:t> </a:t>
            </a:r>
            <a:r>
              <a:rPr lang="tr-TR" sz="1800" dirty="0" err="1"/>
              <a:t>average</a:t>
            </a:r>
            <a:r>
              <a:rPr lang="tr-TR" sz="1800" dirty="0"/>
              <a:t> </a:t>
            </a:r>
            <a:r>
              <a:rPr lang="tr-TR" sz="1800" dirty="0" err="1"/>
              <a:t>salaries</a:t>
            </a:r>
            <a:r>
              <a:rPr lang="tr-TR" sz="1800" dirty="0"/>
              <a:t> </a:t>
            </a:r>
            <a:r>
              <a:rPr lang="tr-TR" sz="1800" dirty="0" err="1"/>
              <a:t>for</a:t>
            </a:r>
            <a:r>
              <a:rPr lang="tr-TR" sz="1800" dirty="0"/>
              <a:t> </a:t>
            </a:r>
            <a:r>
              <a:rPr lang="tr-TR" sz="1800" dirty="0" err="1"/>
              <a:t>all</a:t>
            </a:r>
            <a:r>
              <a:rPr lang="tr-TR" sz="1800" dirty="0"/>
              <a:t> </a:t>
            </a:r>
            <a:r>
              <a:rPr lang="tr-TR" sz="1800" dirty="0" err="1"/>
              <a:t>the</a:t>
            </a:r>
            <a:r>
              <a:rPr lang="tr-TR" sz="1800" dirty="0"/>
              <a:t> </a:t>
            </a:r>
            <a:r>
              <a:rPr lang="tr-TR" sz="1800" dirty="0" err="1"/>
              <a:t>employees</a:t>
            </a:r>
            <a:r>
              <a:rPr lang="tr-TR" sz="1800" dirty="0"/>
              <a:t> </a:t>
            </a:r>
            <a:r>
              <a:rPr lang="tr-TR" sz="1800" dirty="0" err="1"/>
              <a:t>who</a:t>
            </a:r>
            <a:r>
              <a:rPr lang="tr-TR" sz="1800" dirty="0"/>
              <a:t> </a:t>
            </a:r>
            <a:r>
              <a:rPr lang="tr-TR" sz="1800" dirty="0" err="1"/>
              <a:t>make</a:t>
            </a:r>
            <a:r>
              <a:rPr lang="tr-TR" sz="1800" dirty="0"/>
              <a:t> </a:t>
            </a:r>
            <a:r>
              <a:rPr lang="tr-TR" sz="1800" dirty="0" err="1"/>
              <a:t>more</a:t>
            </a:r>
            <a:r>
              <a:rPr lang="tr-TR" sz="1800" dirty="0"/>
              <a:t> </a:t>
            </a:r>
            <a:r>
              <a:rPr lang="tr-TR" sz="1800" dirty="0" err="1"/>
              <a:t>than</a:t>
            </a:r>
            <a:r>
              <a:rPr lang="tr-TR" sz="1800" dirty="0"/>
              <a:t> </a:t>
            </a:r>
            <a:r>
              <a:rPr lang="tr-TR" sz="1800" dirty="0" err="1"/>
              <a:t>the</a:t>
            </a:r>
            <a:r>
              <a:rPr lang="tr-TR" sz="1800" dirty="0"/>
              <a:t> </a:t>
            </a:r>
            <a:r>
              <a:rPr lang="tr-TR" sz="1800" dirty="0" err="1"/>
              <a:t>average</a:t>
            </a:r>
            <a:r>
              <a:rPr lang="tr-TR" sz="1800" dirty="0"/>
              <a:t> </a:t>
            </a:r>
            <a:r>
              <a:rPr lang="tr-TR" sz="1800" dirty="0" err="1"/>
              <a:t>salary</a:t>
            </a:r>
            <a:r>
              <a:rPr lang="tr-TR" sz="1800" dirty="0"/>
              <a:t> in </a:t>
            </a:r>
            <a:r>
              <a:rPr lang="tr-TR" sz="1800" dirty="0" err="1"/>
              <a:t>their</a:t>
            </a:r>
            <a:r>
              <a:rPr lang="tr-TR" sz="1800" dirty="0"/>
              <a:t> </a:t>
            </a:r>
            <a:r>
              <a:rPr lang="tr-TR" sz="1800" dirty="0" err="1"/>
              <a:t>department</a:t>
            </a:r>
            <a:r>
              <a:rPr lang="tr-TR" sz="1800" dirty="0"/>
              <a:t>. </a:t>
            </a:r>
          </a:p>
          <a:p>
            <a:endParaRPr 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0163"/>
                                        </p:tgtEl>
                                        <p:attrNameLst>
                                          <p:attrName>style.visibility</p:attrName>
                                        </p:attrNameLst>
                                      </p:cBhvr>
                                      <p:to>
                                        <p:strVal val="visible"/>
                                      </p:to>
                                    </p:set>
                                    <p:animEffect transition="in" filter="wipe(left)">
                                      <p:cBhvr>
                                        <p:cTn id="7" dur="500"/>
                                        <p:tgtEl>
                                          <p:spTgt spid="22016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ctrTitle"/>
          </p:nvPr>
        </p:nvSpPr>
        <p:spPr>
          <a:xfrm>
            <a:off x="685800" y="2286000"/>
            <a:ext cx="7772400" cy="1143000"/>
          </a:xfrm>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8- Manipulating Data</a:t>
            </a:r>
            <a:endParaRPr lang="tr-TR" sz="4800"/>
          </a:p>
        </p:txBody>
      </p:sp>
      <p:grpSp>
        <p:nvGrpSpPr>
          <p:cNvPr id="2" name="Group 3"/>
          <p:cNvGrpSpPr>
            <a:grpSpLocks/>
          </p:cNvGrpSpPr>
          <p:nvPr/>
        </p:nvGrpSpPr>
        <p:grpSpPr bwMode="auto">
          <a:xfrm>
            <a:off x="8386763" y="6324600"/>
            <a:ext cx="414337" cy="292100"/>
            <a:chOff x="5283" y="3984"/>
            <a:chExt cx="261" cy="184"/>
          </a:xfrm>
        </p:grpSpPr>
        <p:sp>
          <p:nvSpPr>
            <p:cNvPr id="222212" name="Rectangle 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F8F8D3"/>
                </a:solidFill>
                <a:effectLst>
                  <a:outerShdw blurRad="38100" dist="38100" dir="2700000" algn="tl">
                    <a:srgbClr val="FFFFFF"/>
                  </a:outerShdw>
                </a:effectLst>
              </a:endParaRPr>
            </a:p>
          </p:txBody>
        </p:sp>
        <p:sp>
          <p:nvSpPr>
            <p:cNvPr id="222213" name="Rectangle 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useBgFill="1">
          <p:nvSpPr>
            <p:cNvPr id="222214" name="Rectangle 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p:nvSpPr>
            <p:cNvPr id="222215" name="Freeform 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F8F8D3"/>
                </a:solidFill>
              </a:endParaRPr>
            </a:p>
          </p:txBody>
        </p:sp>
        <p:sp>
          <p:nvSpPr>
            <p:cNvPr id="222216" name="Freeform 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F8F8D3"/>
                </a:solidFill>
              </a:endParaRPr>
            </a:p>
          </p:txBody>
        </p:sp>
        <p:sp useBgFill="1">
          <p:nvSpPr>
            <p:cNvPr id="222217" name="Freeform 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F8F8D3"/>
                </a:solidFill>
              </a:endParaRPr>
            </a:p>
          </p:txBody>
        </p:sp>
      </p:grpSp>
    </p:spTree>
    <p:extLst>
      <p:ext uri="{BB962C8B-B14F-4D97-AF65-F5344CB8AC3E}">
        <p14:creationId xmlns:p14="http://schemas.microsoft.com/office/powerpoint/2010/main" val="4218530739"/>
      </p:ext>
    </p:extLst>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2425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Adding a New Row to a Table</a:t>
            </a:r>
            <a:endParaRPr lang="tr-TR"/>
          </a:p>
        </p:txBody>
      </p:sp>
      <p:sp>
        <p:nvSpPr>
          <p:cNvPr id="224259" name="Rectangle 3"/>
          <p:cNvSpPr>
            <a:spLocks noChangeArrowheads="1"/>
          </p:cNvSpPr>
          <p:nvPr/>
        </p:nvSpPr>
        <p:spPr bwMode="blackWhite">
          <a:xfrm>
            <a:off x="608013" y="2774950"/>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224260" name="Rectangle 4"/>
          <p:cNvSpPr>
            <a:spLocks noChangeArrowheads="1"/>
          </p:cNvSpPr>
          <p:nvPr/>
        </p:nvSpPr>
        <p:spPr bwMode="auto">
          <a:xfrm>
            <a:off x="520700" y="2411413"/>
            <a:ext cx="93186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 </a:t>
            </a:r>
          </a:p>
        </p:txBody>
      </p:sp>
      <p:sp>
        <p:nvSpPr>
          <p:cNvPr id="116743" name="Rectangle 5"/>
          <p:cNvSpPr>
            <a:spLocks noChangeArrowheads="1"/>
          </p:cNvSpPr>
          <p:nvPr/>
        </p:nvSpPr>
        <p:spPr bwMode="blackWhite">
          <a:xfrm>
            <a:off x="620713" y="2806700"/>
            <a:ext cx="3836987" cy="165417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66788" algn="l"/>
                <a:tab pos="1885950" algn="l"/>
                <a:tab pos="2457450" algn="l"/>
              </a:tabLst>
            </a:pPr>
            <a:r>
              <a:rPr lang="tr-TR" sz="1800" b="1">
                <a:solidFill>
                  <a:srgbClr val="000000"/>
                </a:solidFill>
                <a:effectLst/>
                <a:latin typeface="Courier New" pitchFamily="49" charset="0"/>
              </a:rPr>
              <a:t>    40	OPERATIONS	BOSTON</a:t>
            </a:r>
          </a:p>
        </p:txBody>
      </p:sp>
      <p:sp>
        <p:nvSpPr>
          <p:cNvPr id="224262" name="Line 6"/>
          <p:cNvSpPr>
            <a:spLocks noChangeShapeType="1"/>
          </p:cNvSpPr>
          <p:nvPr/>
        </p:nvSpPr>
        <p:spPr bwMode="auto">
          <a:xfrm>
            <a:off x="609600" y="3238500"/>
            <a:ext cx="387985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63" name="Line 7"/>
          <p:cNvSpPr>
            <a:spLocks noChangeShapeType="1"/>
          </p:cNvSpPr>
          <p:nvPr/>
        </p:nvSpPr>
        <p:spPr bwMode="auto">
          <a:xfrm>
            <a:off x="603250" y="363220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64" name="Line 8"/>
          <p:cNvSpPr>
            <a:spLocks noChangeShapeType="1"/>
          </p:cNvSpPr>
          <p:nvPr/>
        </p:nvSpPr>
        <p:spPr bwMode="auto">
          <a:xfrm>
            <a:off x="603250" y="389255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65" name="Line 9"/>
          <p:cNvSpPr>
            <a:spLocks noChangeShapeType="1"/>
          </p:cNvSpPr>
          <p:nvPr/>
        </p:nvSpPr>
        <p:spPr bwMode="auto">
          <a:xfrm>
            <a:off x="603250" y="415290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66" name="Line 10"/>
          <p:cNvSpPr>
            <a:spLocks noChangeShapeType="1"/>
          </p:cNvSpPr>
          <p:nvPr/>
        </p:nvSpPr>
        <p:spPr bwMode="auto">
          <a:xfrm>
            <a:off x="1606550" y="2774950"/>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67" name="Line 11"/>
          <p:cNvSpPr>
            <a:spLocks noChangeShapeType="1"/>
          </p:cNvSpPr>
          <p:nvPr/>
        </p:nvSpPr>
        <p:spPr bwMode="auto">
          <a:xfrm>
            <a:off x="3105150" y="2774950"/>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2" name="Group 12"/>
          <p:cNvGrpSpPr>
            <a:grpSpLocks/>
          </p:cNvGrpSpPr>
          <p:nvPr/>
        </p:nvGrpSpPr>
        <p:grpSpPr bwMode="auto">
          <a:xfrm>
            <a:off x="520700" y="1327150"/>
            <a:ext cx="3949700" cy="1058863"/>
            <a:chOff x="328" y="836"/>
            <a:chExt cx="2488" cy="667"/>
          </a:xfrm>
        </p:grpSpPr>
        <p:sp>
          <p:nvSpPr>
            <p:cNvPr id="224269" name="Rectangle 13"/>
            <p:cNvSpPr>
              <a:spLocks noChangeArrowheads="1"/>
            </p:cNvSpPr>
            <p:nvPr/>
          </p:nvSpPr>
          <p:spPr bwMode="blackWhite">
            <a:xfrm>
              <a:off x="383" y="972"/>
              <a:ext cx="2433" cy="238"/>
            </a:xfrm>
            <a:prstGeom prst="rect">
              <a:avLst/>
            </a:prstGeom>
            <a:solidFill>
              <a:srgbClr val="FF9966"/>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p:txBody>
        </p:sp>
        <p:sp>
          <p:nvSpPr>
            <p:cNvPr id="224270" name="Rectangle 14"/>
            <p:cNvSpPr>
              <a:spLocks noChangeArrowheads="1"/>
            </p:cNvSpPr>
            <p:nvPr/>
          </p:nvSpPr>
          <p:spPr bwMode="auto">
            <a:xfrm>
              <a:off x="328" y="1253"/>
              <a:ext cx="774" cy="250"/>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New row</a:t>
              </a:r>
            </a:p>
          </p:txBody>
        </p:sp>
        <p:sp>
          <p:nvSpPr>
            <p:cNvPr id="116777" name="Rectangle 15"/>
            <p:cNvSpPr>
              <a:spLocks noChangeArrowheads="1"/>
            </p:cNvSpPr>
            <p:nvPr/>
          </p:nvSpPr>
          <p:spPr bwMode="blackWhite">
            <a:xfrm>
              <a:off x="391" y="836"/>
              <a:ext cx="2417" cy="386"/>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r>
                <a:rPr lang="tr-TR" sz="1800" b="1">
                  <a:solidFill>
                    <a:srgbClr val="000000"/>
                  </a:solidFill>
                  <a:effectLst/>
                  <a:latin typeface="Courier New" pitchFamily="49" charset="0"/>
                </a:rPr>
                <a:t>    50	</a:t>
              </a:r>
              <a:r>
                <a:rPr lang="tr-TR" sz="1700" b="1">
                  <a:solidFill>
                    <a:srgbClr val="000000"/>
                  </a:solidFill>
                  <a:effectLst/>
                  <a:latin typeface="Courier New" pitchFamily="49" charset="0"/>
                </a:rPr>
                <a:t>DEVELOPMENT</a:t>
              </a:r>
              <a:r>
                <a:rPr lang="tr-TR" sz="1800" b="1">
                  <a:solidFill>
                    <a:srgbClr val="000000"/>
                  </a:solidFill>
                  <a:effectLst/>
                  <a:latin typeface="Courier New" pitchFamily="49" charset="0"/>
                </a:rPr>
                <a:t>	DETROIT</a:t>
              </a:r>
            </a:p>
          </p:txBody>
        </p:sp>
        <p:sp>
          <p:nvSpPr>
            <p:cNvPr id="224272" name="Line 16"/>
            <p:cNvSpPr>
              <a:spLocks noChangeShapeType="1"/>
            </p:cNvSpPr>
            <p:nvPr/>
          </p:nvSpPr>
          <p:spPr bwMode="auto">
            <a:xfrm>
              <a:off x="1012" y="976"/>
              <a:ext cx="0" cy="246"/>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73" name="Line 17"/>
            <p:cNvSpPr>
              <a:spLocks noChangeShapeType="1"/>
            </p:cNvSpPr>
            <p:nvPr/>
          </p:nvSpPr>
          <p:spPr bwMode="auto">
            <a:xfrm>
              <a:off x="1956" y="970"/>
              <a:ext cx="0" cy="27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sp>
        <p:nvSpPr>
          <p:cNvPr id="224274" name="Rectangle 18"/>
          <p:cNvSpPr>
            <a:spLocks noChangeArrowheads="1"/>
          </p:cNvSpPr>
          <p:nvPr/>
        </p:nvSpPr>
        <p:spPr bwMode="blackWhite">
          <a:xfrm>
            <a:off x="4741863" y="3911600"/>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224275" name="Rectangle 19"/>
          <p:cNvSpPr>
            <a:spLocks noChangeArrowheads="1"/>
          </p:cNvSpPr>
          <p:nvPr/>
        </p:nvSpPr>
        <p:spPr bwMode="auto">
          <a:xfrm>
            <a:off x="4654550" y="3548063"/>
            <a:ext cx="93186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 </a:t>
            </a:r>
          </a:p>
        </p:txBody>
      </p:sp>
      <p:sp>
        <p:nvSpPr>
          <p:cNvPr id="116753" name="Rectangle 20"/>
          <p:cNvSpPr>
            <a:spLocks noChangeArrowheads="1"/>
          </p:cNvSpPr>
          <p:nvPr/>
        </p:nvSpPr>
        <p:spPr bwMode="blackWhite">
          <a:xfrm>
            <a:off x="4754563" y="3943350"/>
            <a:ext cx="3836987" cy="165417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66788" algn="l"/>
                <a:tab pos="1885950" algn="l"/>
                <a:tab pos="2457450" algn="l"/>
              </a:tabLst>
            </a:pPr>
            <a:r>
              <a:rPr lang="tr-TR" sz="1800" b="1">
                <a:solidFill>
                  <a:srgbClr val="000000"/>
                </a:solidFill>
                <a:effectLst/>
                <a:latin typeface="Courier New" pitchFamily="49" charset="0"/>
              </a:rPr>
              <a:t>    40	OPERATIONS	BOSTON</a:t>
            </a:r>
          </a:p>
        </p:txBody>
      </p:sp>
      <p:sp>
        <p:nvSpPr>
          <p:cNvPr id="224277" name="Line 21"/>
          <p:cNvSpPr>
            <a:spLocks noChangeShapeType="1"/>
          </p:cNvSpPr>
          <p:nvPr/>
        </p:nvSpPr>
        <p:spPr bwMode="auto">
          <a:xfrm>
            <a:off x="4743450" y="4375150"/>
            <a:ext cx="387985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78" name="Line 22"/>
          <p:cNvSpPr>
            <a:spLocks noChangeShapeType="1"/>
          </p:cNvSpPr>
          <p:nvPr/>
        </p:nvSpPr>
        <p:spPr bwMode="auto">
          <a:xfrm>
            <a:off x="4737100" y="476885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79" name="Line 23"/>
          <p:cNvSpPr>
            <a:spLocks noChangeShapeType="1"/>
          </p:cNvSpPr>
          <p:nvPr/>
        </p:nvSpPr>
        <p:spPr bwMode="auto">
          <a:xfrm>
            <a:off x="4737100" y="502920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80" name="Line 24"/>
          <p:cNvSpPr>
            <a:spLocks noChangeShapeType="1"/>
          </p:cNvSpPr>
          <p:nvPr/>
        </p:nvSpPr>
        <p:spPr bwMode="auto">
          <a:xfrm>
            <a:off x="4737100" y="528955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81" name="Line 25"/>
          <p:cNvSpPr>
            <a:spLocks noChangeShapeType="1"/>
          </p:cNvSpPr>
          <p:nvPr/>
        </p:nvSpPr>
        <p:spPr bwMode="auto">
          <a:xfrm>
            <a:off x="5740400" y="3911600"/>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82" name="Line 26"/>
          <p:cNvSpPr>
            <a:spLocks noChangeShapeType="1"/>
          </p:cNvSpPr>
          <p:nvPr/>
        </p:nvSpPr>
        <p:spPr bwMode="auto">
          <a:xfrm>
            <a:off x="7239000" y="3911600"/>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3" name="Group 27"/>
          <p:cNvGrpSpPr>
            <a:grpSpLocks/>
          </p:cNvGrpSpPr>
          <p:nvPr/>
        </p:nvGrpSpPr>
        <p:grpSpPr bwMode="auto">
          <a:xfrm>
            <a:off x="4514850" y="2263775"/>
            <a:ext cx="3579813" cy="1357313"/>
            <a:chOff x="2844" y="1426"/>
            <a:chExt cx="2255" cy="855"/>
          </a:xfrm>
        </p:grpSpPr>
        <p:sp>
          <p:nvSpPr>
            <p:cNvPr id="224284" name="Rectangle 28"/>
            <p:cNvSpPr>
              <a:spLocks noChangeArrowheads="1"/>
            </p:cNvSpPr>
            <p:nvPr/>
          </p:nvSpPr>
          <p:spPr bwMode="auto">
            <a:xfrm>
              <a:off x="2844" y="1426"/>
              <a:ext cx="2255" cy="439"/>
            </a:xfrm>
            <a:prstGeom prst="rect">
              <a:avLst/>
            </a:prstGeom>
            <a:noFill/>
            <a:ln w="9525">
              <a:noFill/>
              <a:miter lim="800000"/>
              <a:headEnd/>
              <a:tailEnd/>
            </a:ln>
            <a:effectLst/>
          </p:spPr>
          <p:txBody>
            <a:bodyPr lIns="92075" tIns="46038" rIns="92075" bIns="46038">
              <a:spAutoFit/>
            </a:bodyPr>
            <a:lstStyle/>
            <a:p>
              <a:pPr algn="ctr" defTabSz="346075">
                <a:lnSpc>
                  <a:spcPct val="65000"/>
                </a:lnSpc>
                <a:spcBef>
                  <a:spcPct val="35000"/>
                </a:spcBef>
                <a:tabLst>
                  <a:tab pos="576263" algn="l"/>
                </a:tabLst>
              </a:pPr>
              <a:r>
                <a:rPr lang="tr-TR" b="1">
                  <a:solidFill>
                    <a:srgbClr val="FF6600"/>
                  </a:solidFill>
                  <a:effectLst>
                    <a:outerShdw blurRad="38100" dist="38100" dir="2700000" algn="tl">
                      <a:srgbClr val="C0C0C0"/>
                    </a:outerShdw>
                  </a:effectLst>
                  <a:latin typeface="Arial" charset="0"/>
                </a:rPr>
                <a:t>“…insert a new row </a:t>
              </a:r>
            </a:p>
            <a:p>
              <a:pPr algn="ctr" defTabSz="346075">
                <a:lnSpc>
                  <a:spcPct val="65000"/>
                </a:lnSpc>
                <a:spcBef>
                  <a:spcPct val="35000"/>
                </a:spcBef>
                <a:tabLst>
                  <a:tab pos="576263" algn="l"/>
                </a:tabLst>
              </a:pPr>
              <a:r>
                <a:rPr lang="tr-TR" b="1">
                  <a:solidFill>
                    <a:srgbClr val="FF6600"/>
                  </a:solidFill>
                  <a:effectLst>
                    <a:outerShdw blurRad="38100" dist="38100" dir="2700000" algn="tl">
                      <a:srgbClr val="C0C0C0"/>
                    </a:outerShdw>
                  </a:effectLst>
                  <a:latin typeface="Arial" charset="0"/>
                </a:rPr>
                <a:t>into DEPT table…”</a:t>
              </a:r>
              <a:endParaRPr lang="tr-TR" b="1">
                <a:solidFill>
                  <a:srgbClr val="FFFFCC"/>
                </a:solidFill>
                <a:effectLst>
                  <a:outerShdw blurRad="38100" dist="38100" dir="2700000" algn="tl">
                    <a:srgbClr val="C0C0C0"/>
                  </a:outerShdw>
                </a:effectLst>
                <a:latin typeface="Arial" charset="0"/>
              </a:endParaRPr>
            </a:p>
          </p:txBody>
        </p:sp>
        <p:sp>
          <p:nvSpPr>
            <p:cNvPr id="224285" name="Arc 29"/>
            <p:cNvSpPr>
              <a:spLocks/>
            </p:cNvSpPr>
            <p:nvPr/>
          </p:nvSpPr>
          <p:spPr bwMode="auto">
            <a:xfrm>
              <a:off x="3155" y="1909"/>
              <a:ext cx="1272" cy="372"/>
            </a:xfrm>
            <a:custGeom>
              <a:avLst/>
              <a:gdLst>
                <a:gd name="G0" fmla="+- 17 0 0"/>
                <a:gd name="G1" fmla="+- 21600 0 0"/>
                <a:gd name="G2" fmla="+- 21600 0 0"/>
                <a:gd name="T0" fmla="*/ 0 w 21604"/>
                <a:gd name="T1" fmla="*/ 0 h 21600"/>
                <a:gd name="T2" fmla="*/ 21604 w 21604"/>
                <a:gd name="T3" fmla="*/ 20845 h 21600"/>
                <a:gd name="T4" fmla="*/ 17 w 21604"/>
                <a:gd name="T5" fmla="*/ 21600 h 21600"/>
              </a:gdLst>
              <a:ahLst/>
              <a:cxnLst>
                <a:cxn ang="0">
                  <a:pos x="T0" y="T1"/>
                </a:cxn>
                <a:cxn ang="0">
                  <a:pos x="T2" y="T3"/>
                </a:cxn>
                <a:cxn ang="0">
                  <a:pos x="T4" y="T5"/>
                </a:cxn>
              </a:cxnLst>
              <a:rect l="0" t="0" r="r" b="b"/>
              <a:pathLst>
                <a:path w="21604" h="21600" fill="none" extrusionOk="0">
                  <a:moveTo>
                    <a:pt x="0" y="0"/>
                  </a:moveTo>
                  <a:cubicBezTo>
                    <a:pt x="5" y="0"/>
                    <a:pt x="11" y="-1"/>
                    <a:pt x="17" y="0"/>
                  </a:cubicBezTo>
                  <a:cubicBezTo>
                    <a:pt x="11652" y="0"/>
                    <a:pt x="21197" y="9216"/>
                    <a:pt x="21603" y="20845"/>
                  </a:cubicBezTo>
                </a:path>
                <a:path w="21604" h="21600" stroke="0" extrusionOk="0">
                  <a:moveTo>
                    <a:pt x="0" y="0"/>
                  </a:moveTo>
                  <a:cubicBezTo>
                    <a:pt x="5" y="0"/>
                    <a:pt x="11" y="-1"/>
                    <a:pt x="17" y="0"/>
                  </a:cubicBezTo>
                  <a:cubicBezTo>
                    <a:pt x="11652" y="0"/>
                    <a:pt x="21197" y="9216"/>
                    <a:pt x="21603" y="20845"/>
                  </a:cubicBezTo>
                  <a:lnTo>
                    <a:pt x="17"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grpSp>
        <p:nvGrpSpPr>
          <p:cNvPr id="4" name="Group 30"/>
          <p:cNvGrpSpPr>
            <a:grpSpLocks/>
          </p:cNvGrpSpPr>
          <p:nvPr/>
        </p:nvGrpSpPr>
        <p:grpSpPr bwMode="auto">
          <a:xfrm>
            <a:off x="4743450" y="5375275"/>
            <a:ext cx="3862388" cy="641350"/>
            <a:chOff x="2988" y="3386"/>
            <a:chExt cx="2433" cy="404"/>
          </a:xfrm>
        </p:grpSpPr>
        <p:sp>
          <p:nvSpPr>
            <p:cNvPr id="224287" name="Rectangle 31"/>
            <p:cNvSpPr>
              <a:spLocks noChangeArrowheads="1"/>
            </p:cNvSpPr>
            <p:nvPr/>
          </p:nvSpPr>
          <p:spPr bwMode="blackWhite">
            <a:xfrm>
              <a:off x="2988" y="3522"/>
              <a:ext cx="2433" cy="238"/>
            </a:xfrm>
            <a:prstGeom prst="rect">
              <a:avLst/>
            </a:prstGeom>
            <a:solidFill>
              <a:srgbClr val="FF9966"/>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p:txBody>
        </p:sp>
        <p:sp>
          <p:nvSpPr>
            <p:cNvPr id="116770" name="Rectangle 32"/>
            <p:cNvSpPr>
              <a:spLocks noChangeArrowheads="1"/>
            </p:cNvSpPr>
            <p:nvPr/>
          </p:nvSpPr>
          <p:spPr bwMode="blackWhite">
            <a:xfrm>
              <a:off x="2996" y="3386"/>
              <a:ext cx="2417" cy="386"/>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r>
                <a:rPr lang="tr-TR" sz="1800" b="1">
                  <a:solidFill>
                    <a:srgbClr val="000000"/>
                  </a:solidFill>
                  <a:effectLst/>
                  <a:latin typeface="Courier New" pitchFamily="49" charset="0"/>
                </a:rPr>
                <a:t>    50	</a:t>
              </a:r>
              <a:r>
                <a:rPr lang="tr-TR" sz="1700" b="1">
                  <a:solidFill>
                    <a:srgbClr val="000000"/>
                  </a:solidFill>
                  <a:effectLst/>
                  <a:latin typeface="Courier New" pitchFamily="49" charset="0"/>
                </a:rPr>
                <a:t>DEVELOPMENT</a:t>
              </a:r>
              <a:r>
                <a:rPr lang="tr-TR" sz="1800" b="1">
                  <a:solidFill>
                    <a:srgbClr val="000000"/>
                  </a:solidFill>
                  <a:effectLst/>
                  <a:latin typeface="Courier New" pitchFamily="49" charset="0"/>
                </a:rPr>
                <a:t>	DETROIT</a:t>
              </a:r>
            </a:p>
          </p:txBody>
        </p:sp>
        <p:sp>
          <p:nvSpPr>
            <p:cNvPr id="224289" name="Line 33"/>
            <p:cNvSpPr>
              <a:spLocks noChangeShapeType="1"/>
            </p:cNvSpPr>
            <p:nvPr/>
          </p:nvSpPr>
          <p:spPr bwMode="auto">
            <a:xfrm>
              <a:off x="3617" y="3526"/>
              <a:ext cx="0" cy="246"/>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24290" name="Line 34"/>
            <p:cNvSpPr>
              <a:spLocks noChangeShapeType="1"/>
            </p:cNvSpPr>
            <p:nvPr/>
          </p:nvSpPr>
          <p:spPr bwMode="auto">
            <a:xfrm>
              <a:off x="4561" y="3520"/>
              <a:ext cx="0" cy="27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grpSp>
        <p:nvGrpSpPr>
          <p:cNvPr id="5" name="Group 35"/>
          <p:cNvGrpSpPr>
            <a:grpSpLocks/>
          </p:cNvGrpSpPr>
          <p:nvPr/>
        </p:nvGrpSpPr>
        <p:grpSpPr bwMode="auto">
          <a:xfrm>
            <a:off x="8386763" y="6324600"/>
            <a:ext cx="414337" cy="292100"/>
            <a:chOff x="5283" y="3984"/>
            <a:chExt cx="261" cy="184"/>
          </a:xfrm>
        </p:grpSpPr>
        <p:sp>
          <p:nvSpPr>
            <p:cNvPr id="224292" name="Rectangle 3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24293" name="Rectangle 3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24294" name="Rectangle 3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24295" name="Freeform 3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24296" name="Freeform 4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24297" name="Freeform 4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2929902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 presetClass="entr" presetSubtype="9"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26306"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The INSERT Statement</a:t>
            </a:r>
            <a:endParaRPr lang="tr-TR"/>
          </a:p>
        </p:txBody>
      </p:sp>
      <p:sp>
        <p:nvSpPr>
          <p:cNvPr id="226307" name="Rectangle 3"/>
          <p:cNvSpPr>
            <a:spLocks noGrp="1" noChangeArrowheads="1"/>
          </p:cNvSpPr>
          <p:nvPr>
            <p:ph type="body" idx="1"/>
          </p:nvPr>
        </p:nvSpPr>
        <p:spPr>
          <a:xfrm>
            <a:off x="860425" y="1795463"/>
            <a:ext cx="7385050" cy="3252787"/>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Add new rows to a table by using the INSERT statement.</a:t>
            </a:r>
            <a:br>
              <a:rPr lang="tr-TR" b="1">
                <a:solidFill>
                  <a:srgbClr val="FF0066"/>
                </a:solidFill>
                <a:effectLst>
                  <a:outerShdw blurRad="38100" dist="38100" dir="2700000" algn="tl">
                    <a:srgbClr val="C0C0C0"/>
                  </a:outerShdw>
                </a:effectLst>
                <a:latin typeface="Arial" charset="0"/>
              </a:rPr>
            </a:br>
            <a:br>
              <a:rPr lang="tr-TR"/>
            </a:br>
            <a:endParaRPr lang="tr-TR"/>
          </a:p>
          <a:p>
            <a:pPr marL="341313" lvl="1" indent="-227013" defTabSz="346075">
              <a:buFontTx/>
              <a:buNone/>
              <a:tabLst>
                <a:tab pos="571500" algn="l"/>
              </a:tabLst>
            </a:pPr>
            <a:endParaRPr lang="tr-TR"/>
          </a:p>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Only one row is inserted at a time with this syntax.</a:t>
            </a:r>
            <a:endParaRPr lang="tr-TR"/>
          </a:p>
        </p:txBody>
      </p:sp>
      <p:sp>
        <p:nvSpPr>
          <p:cNvPr id="226308" name="Rectangle 4"/>
          <p:cNvSpPr>
            <a:spLocks noChangeArrowheads="1"/>
          </p:cNvSpPr>
          <p:nvPr/>
        </p:nvSpPr>
        <p:spPr bwMode="blackWhite">
          <a:xfrm>
            <a:off x="925513" y="3021013"/>
            <a:ext cx="7500937"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INSERT INTO	</a:t>
            </a:r>
            <a:r>
              <a:rPr lang="tr-TR" sz="1800" b="1" i="1">
                <a:solidFill>
                  <a:srgbClr val="000000"/>
                </a:solidFill>
                <a:effectLst/>
                <a:latin typeface="Courier New" pitchFamily="49" charset="0"/>
              </a:rPr>
              <a:t>table </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column </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 column...</a:t>
            </a:r>
            <a:r>
              <a:rPr lang="tr-TR" sz="1800" b="1">
                <a:solidFill>
                  <a:srgbClr val="000000"/>
                </a:solidFill>
                <a:effectLst/>
                <a:latin typeface="Courier New" pitchFamily="49" charset="0"/>
              </a:rPr>
              <a:t>])]</a:t>
            </a:r>
            <a:endParaRPr lang="tr-TR" sz="1800" b="1" i="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VALUES		</a:t>
            </a:r>
            <a:r>
              <a:rPr lang="tr-TR" sz="1800" b="1" i="1">
                <a:solidFill>
                  <a:srgbClr val="000000"/>
                </a:solidFill>
                <a:effectLst/>
                <a:latin typeface="Courier New" pitchFamily="49" charset="0"/>
              </a:rPr>
              <a:t>(value </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 value...</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a:t>
            </a:r>
          </a:p>
        </p:txBody>
      </p:sp>
      <p:grpSp>
        <p:nvGrpSpPr>
          <p:cNvPr id="2" name="Group 5"/>
          <p:cNvGrpSpPr>
            <a:grpSpLocks/>
          </p:cNvGrpSpPr>
          <p:nvPr/>
        </p:nvGrpSpPr>
        <p:grpSpPr bwMode="auto">
          <a:xfrm>
            <a:off x="8386763" y="6324600"/>
            <a:ext cx="414337" cy="292100"/>
            <a:chOff x="5283" y="3984"/>
            <a:chExt cx="261" cy="184"/>
          </a:xfrm>
        </p:grpSpPr>
        <p:sp>
          <p:nvSpPr>
            <p:cNvPr id="226310"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26311"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26312"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26313"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26314"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26315"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212521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28354" name="Rectangle 2"/>
          <p:cNvSpPr>
            <a:spLocks noChangeArrowheads="1"/>
          </p:cNvSpPr>
          <p:nvPr/>
        </p:nvSpPr>
        <p:spPr bwMode="blackWhite">
          <a:xfrm>
            <a:off x="773113" y="4203700"/>
            <a:ext cx="7502525" cy="879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28355"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Inserting New Rows</a:t>
            </a:r>
            <a:endParaRPr lang="tr-TR"/>
          </a:p>
        </p:txBody>
      </p:sp>
      <p:sp>
        <p:nvSpPr>
          <p:cNvPr id="228356" name="Rectangle 4"/>
          <p:cNvSpPr>
            <a:spLocks noGrp="1" noChangeArrowheads="1"/>
          </p:cNvSpPr>
          <p:nvPr>
            <p:ph type="body" idx="1"/>
          </p:nvPr>
        </p:nvSpPr>
        <p:spPr>
          <a:xfrm>
            <a:off x="836613" y="1508125"/>
            <a:ext cx="7385050" cy="4797425"/>
          </a:xfrm>
          <a:effectLst>
            <a:outerShdw dist="53882" dir="2700000" algn="ctr" rotWithShape="0">
              <a:srgbClr val="000000"/>
            </a:outerShdw>
          </a:effectLst>
        </p:spPr>
        <p:txBody>
          <a:bodyPr lIns="92075" tIns="46038" rIns="92075" bIns="46038">
            <a:spAutoFit/>
          </a:bodyPr>
          <a:lstStyle/>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Insert a new row containing values for each column.</a:t>
            </a:r>
          </a:p>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List values in the default order of the columns in the table. </a:t>
            </a:r>
          </a:p>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Optionally list the columns in the INSERT clause.</a:t>
            </a:r>
            <a:br>
              <a:rPr lang="tr-TR" b="1">
                <a:solidFill>
                  <a:srgbClr val="FF0066"/>
                </a:solidFill>
                <a:effectLst>
                  <a:outerShdw blurRad="38100" dist="38100" dir="2700000" algn="tl">
                    <a:srgbClr val="C0C0C0"/>
                  </a:outerShdw>
                </a:effectLst>
                <a:latin typeface="Arial" charset="0"/>
              </a:rPr>
            </a:br>
            <a:br>
              <a:rPr lang="tr-TR" b="1">
                <a:solidFill>
                  <a:srgbClr val="FF0066"/>
                </a:solidFill>
                <a:effectLst>
                  <a:outerShdw blurRad="38100" dist="38100" dir="2700000" algn="tl">
                    <a:srgbClr val="C0C0C0"/>
                  </a:outerShdw>
                </a:effectLst>
                <a:latin typeface="Arial" charset="0"/>
              </a:rPr>
            </a:br>
            <a:br>
              <a:rPr lang="tr-TR"/>
            </a:br>
            <a:endParaRPr lang="tr-TR"/>
          </a:p>
          <a:p>
            <a:pPr marL="341313" lvl="1" indent="-227013" defTabSz="346075">
              <a:lnSpc>
                <a:spcPct val="85000"/>
              </a:lnSpc>
              <a:tabLst>
                <a:tab pos="571500" algn="l"/>
              </a:tabLst>
            </a:pPr>
            <a:endParaRPr lang="tr-TR" b="1">
              <a:solidFill>
                <a:srgbClr val="FF0066"/>
              </a:solidFill>
              <a:latin typeface="Arial" charset="0"/>
            </a:endParaRPr>
          </a:p>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Enclose character and date values within single quotation marks.</a:t>
            </a:r>
            <a:endParaRPr lang="tr-TR"/>
          </a:p>
        </p:txBody>
      </p:sp>
      <p:sp>
        <p:nvSpPr>
          <p:cNvPr id="228357" name="Rectangle 5"/>
          <p:cNvSpPr>
            <a:spLocks noChangeArrowheads="1"/>
          </p:cNvSpPr>
          <p:nvPr/>
        </p:nvSpPr>
        <p:spPr bwMode="blackWhite">
          <a:xfrm>
            <a:off x="928688" y="4229100"/>
            <a:ext cx="7313612" cy="90487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dirty="0">
                <a:solidFill>
                  <a:srgbClr val="000000"/>
                </a:solidFill>
                <a:effectLst/>
                <a:latin typeface="Courier New" pitchFamily="49" charset="0"/>
              </a:rPr>
              <a:t>SQL&gt; INSERT INTO	dept (deptno, dname, loc)</a:t>
            </a:r>
          </a:p>
          <a:p>
            <a:pPr>
              <a:tabLst>
                <a:tab pos="1200150" algn="l"/>
              </a:tabLst>
              <a:defRPr/>
            </a:pPr>
            <a:r>
              <a:rPr lang="tr-TR" sz="1800" b="1" dirty="0">
                <a:solidFill>
                  <a:srgbClr val="000000"/>
                </a:solidFill>
                <a:effectLst/>
                <a:latin typeface="Courier New" pitchFamily="49" charset="0"/>
              </a:rPr>
              <a:t>  2  VALUES		(50, 'DEVELOPMENT', 'DETROIT');</a:t>
            </a:r>
          </a:p>
          <a:p>
            <a:pPr>
              <a:tabLst>
                <a:tab pos="1200150" algn="l"/>
              </a:tabLst>
              <a:defRPr/>
            </a:pPr>
            <a:r>
              <a:rPr lang="tr-TR" sz="1800" b="1" dirty="0">
                <a:solidFill>
                  <a:srgbClr val="FF3300"/>
                </a:solidFill>
                <a:effectLst>
                  <a:outerShdw blurRad="38100" dist="38100" dir="2700000" algn="tl">
                    <a:srgbClr val="C0C0C0"/>
                  </a:outerShdw>
                </a:effectLst>
                <a:latin typeface="Courier New" pitchFamily="49" charset="0"/>
              </a:rPr>
              <a:t>1 row created.</a:t>
            </a:r>
          </a:p>
        </p:txBody>
      </p:sp>
      <p:grpSp>
        <p:nvGrpSpPr>
          <p:cNvPr id="2" name="Group 6"/>
          <p:cNvGrpSpPr>
            <a:grpSpLocks/>
          </p:cNvGrpSpPr>
          <p:nvPr/>
        </p:nvGrpSpPr>
        <p:grpSpPr bwMode="auto">
          <a:xfrm>
            <a:off x="8386763" y="6324600"/>
            <a:ext cx="414337" cy="292100"/>
            <a:chOff x="5283" y="3984"/>
            <a:chExt cx="261" cy="184"/>
          </a:xfrm>
        </p:grpSpPr>
        <p:sp>
          <p:nvSpPr>
            <p:cNvPr id="228359"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28360"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28361"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28362"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28363"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28364"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5857854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30402" name="Rectangle 2"/>
          <p:cNvSpPr>
            <a:spLocks noChangeArrowheads="1"/>
          </p:cNvSpPr>
          <p:nvPr/>
        </p:nvSpPr>
        <p:spPr bwMode="blackWhite">
          <a:xfrm>
            <a:off x="935038" y="2500313"/>
            <a:ext cx="75057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30403" name="Rectangle 3"/>
          <p:cNvSpPr>
            <a:spLocks noChangeArrowheads="1"/>
          </p:cNvSpPr>
          <p:nvPr/>
        </p:nvSpPr>
        <p:spPr bwMode="blackWhite">
          <a:xfrm>
            <a:off x="923925" y="4754563"/>
            <a:ext cx="750252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30404" name="Rectangle 4"/>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Inserting Rows with Null Values</a:t>
            </a:r>
            <a:endParaRPr lang="tr-TR"/>
          </a:p>
        </p:txBody>
      </p:sp>
      <p:sp>
        <p:nvSpPr>
          <p:cNvPr id="230405" name="Rectangle 5"/>
          <p:cNvSpPr>
            <a:spLocks noGrp="1" noChangeArrowheads="1"/>
          </p:cNvSpPr>
          <p:nvPr>
            <p:ph type="body" idx="1"/>
          </p:nvPr>
        </p:nvSpPr>
        <p:spPr>
          <a:xfrm>
            <a:off x="860425" y="1481138"/>
            <a:ext cx="7385050" cy="946150"/>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Implicit method: Omit the column from the column list.</a:t>
            </a:r>
            <a:endParaRPr lang="tr-TR"/>
          </a:p>
        </p:txBody>
      </p:sp>
      <p:sp>
        <p:nvSpPr>
          <p:cNvPr id="230406" name="Rectangle 6"/>
          <p:cNvSpPr>
            <a:spLocks noChangeArrowheads="1"/>
          </p:cNvSpPr>
          <p:nvPr/>
        </p:nvSpPr>
        <p:spPr bwMode="blackWhite">
          <a:xfrm>
            <a:off x="914400" y="2536825"/>
            <a:ext cx="7302500" cy="941388"/>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INSERT INTO	dept (deptno, dname )</a:t>
            </a:r>
          </a:p>
          <a:p>
            <a:pPr>
              <a:tabLst>
                <a:tab pos="1200150" algn="l"/>
              </a:tabLst>
              <a:defRPr/>
            </a:pPr>
            <a:r>
              <a:rPr lang="tr-TR" sz="1800" b="1">
                <a:solidFill>
                  <a:srgbClr val="000000"/>
                </a:solidFill>
                <a:effectLst/>
                <a:latin typeface="Courier New" pitchFamily="49" charset="0"/>
              </a:rPr>
              <a:t>  2  VALUES		(60, 'MIS');</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1 row created.</a:t>
            </a:r>
          </a:p>
        </p:txBody>
      </p:sp>
      <p:sp>
        <p:nvSpPr>
          <p:cNvPr id="230407" name="Rectangle 7"/>
          <p:cNvSpPr>
            <a:spLocks noChangeArrowheads="1"/>
          </p:cNvSpPr>
          <p:nvPr/>
        </p:nvSpPr>
        <p:spPr bwMode="auto">
          <a:xfrm>
            <a:off x="858838" y="3708400"/>
            <a:ext cx="7385050" cy="9048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pPr>
            <a:r>
              <a:rPr lang="tr-TR" sz="2800" b="1">
                <a:solidFill>
                  <a:srgbClr val="FF6600"/>
                </a:solidFill>
                <a:effectLst/>
                <a:latin typeface="Arial" charset="0"/>
              </a:rPr>
              <a:t>Explicit method: Specify the NULL keyword.</a:t>
            </a:r>
            <a:endParaRPr lang="tr-TR" sz="2800" b="1">
              <a:solidFill>
                <a:srgbClr val="F8F8D3"/>
              </a:solidFill>
              <a:effectLst/>
              <a:latin typeface="Arial" charset="0"/>
            </a:endParaRPr>
          </a:p>
        </p:txBody>
      </p:sp>
      <p:sp>
        <p:nvSpPr>
          <p:cNvPr id="230408" name="Rectangle 8"/>
          <p:cNvSpPr>
            <a:spLocks noChangeArrowheads="1"/>
          </p:cNvSpPr>
          <p:nvPr/>
        </p:nvSpPr>
        <p:spPr bwMode="ltGray">
          <a:xfrm>
            <a:off x="6356350" y="2590800"/>
            <a:ext cx="141288" cy="265113"/>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0409" name="Rectangle 9"/>
          <p:cNvSpPr>
            <a:spLocks noChangeArrowheads="1"/>
          </p:cNvSpPr>
          <p:nvPr/>
        </p:nvSpPr>
        <p:spPr bwMode="ltGray">
          <a:xfrm>
            <a:off x="5895975" y="5064125"/>
            <a:ext cx="600075" cy="346075"/>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0410" name="Rectangle 10"/>
          <p:cNvSpPr>
            <a:spLocks noChangeArrowheads="1"/>
          </p:cNvSpPr>
          <p:nvPr/>
        </p:nvSpPr>
        <p:spPr bwMode="blackWhite">
          <a:xfrm>
            <a:off x="922338" y="4733925"/>
            <a:ext cx="7299325" cy="941388"/>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INSERT INTO	dept</a:t>
            </a:r>
          </a:p>
          <a:p>
            <a:pPr>
              <a:tabLst>
                <a:tab pos="1200150" algn="l"/>
              </a:tabLst>
              <a:defRPr/>
            </a:pPr>
            <a:r>
              <a:rPr lang="tr-TR" sz="1800" b="1">
                <a:solidFill>
                  <a:srgbClr val="000000"/>
                </a:solidFill>
                <a:effectLst/>
                <a:latin typeface="Courier New" pitchFamily="49" charset="0"/>
              </a:rPr>
              <a:t>  2  VALUES		(70, 'FINANCE', NULL);</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1 row created.</a:t>
            </a:r>
          </a:p>
        </p:txBody>
      </p:sp>
      <p:grpSp>
        <p:nvGrpSpPr>
          <p:cNvPr id="2" name="Group 11"/>
          <p:cNvGrpSpPr>
            <a:grpSpLocks/>
          </p:cNvGrpSpPr>
          <p:nvPr/>
        </p:nvGrpSpPr>
        <p:grpSpPr bwMode="auto">
          <a:xfrm>
            <a:off x="8386763" y="6324600"/>
            <a:ext cx="414337" cy="292100"/>
            <a:chOff x="5283" y="3984"/>
            <a:chExt cx="261" cy="184"/>
          </a:xfrm>
        </p:grpSpPr>
        <p:sp>
          <p:nvSpPr>
            <p:cNvPr id="230412"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0413"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30414"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30415"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30416"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30417"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378156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0408"/>
                                        </p:tgtEl>
                                        <p:attrNameLst>
                                          <p:attrName>style.visibility</p:attrName>
                                        </p:attrNameLst>
                                      </p:cBhvr>
                                      <p:to>
                                        <p:strVal val="visible"/>
                                      </p:to>
                                    </p:set>
                                    <p:animEffect transition="in" filter="wipe(up)">
                                      <p:cBhvr>
                                        <p:cTn id="7" dur="500"/>
                                        <p:tgtEl>
                                          <p:spTgt spid="23040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0409"/>
                                        </p:tgtEl>
                                        <p:attrNameLst>
                                          <p:attrName>style.visibility</p:attrName>
                                        </p:attrNameLst>
                                      </p:cBhvr>
                                      <p:to>
                                        <p:strVal val="visible"/>
                                      </p:to>
                                    </p:set>
                                    <p:animEffect transition="in" filter="wipe(up)">
                                      <p:cBhvr>
                                        <p:cTn id="11" dur="500"/>
                                        <p:tgtEl>
                                          <p:spTgt spid="230409"/>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8" grpId="0" animBg="1"/>
      <p:bldP spid="230409"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32450" name="Rectangle 2"/>
          <p:cNvSpPr>
            <a:spLocks noChangeArrowheads="1"/>
          </p:cNvSpPr>
          <p:nvPr/>
        </p:nvSpPr>
        <p:spPr bwMode="blackWhite">
          <a:xfrm>
            <a:off x="925513" y="2741613"/>
            <a:ext cx="7481887" cy="2082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32451"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Inserting Special Values</a:t>
            </a:r>
            <a:endParaRPr lang="tr-TR"/>
          </a:p>
        </p:txBody>
      </p:sp>
      <p:sp>
        <p:nvSpPr>
          <p:cNvPr id="232452" name="Rectangle 4"/>
          <p:cNvSpPr>
            <a:spLocks noGrp="1" noChangeArrowheads="1"/>
          </p:cNvSpPr>
          <p:nvPr>
            <p:ph type="body" idx="1"/>
          </p:nvPr>
        </p:nvSpPr>
        <p:spPr>
          <a:xfrm>
            <a:off x="860425" y="1417638"/>
            <a:ext cx="7385050" cy="9461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The SYSDATE function records the current date and time.</a:t>
            </a:r>
            <a:endParaRPr lang="tr-TR"/>
          </a:p>
        </p:txBody>
      </p:sp>
      <p:sp>
        <p:nvSpPr>
          <p:cNvPr id="232453" name="Rectangle 5"/>
          <p:cNvSpPr>
            <a:spLocks noChangeArrowheads="1"/>
          </p:cNvSpPr>
          <p:nvPr/>
        </p:nvSpPr>
        <p:spPr bwMode="ltGray">
          <a:xfrm>
            <a:off x="4391025" y="3065463"/>
            <a:ext cx="1236663" cy="325437"/>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2454" name="Rectangle 6"/>
          <p:cNvSpPr>
            <a:spLocks noChangeArrowheads="1"/>
          </p:cNvSpPr>
          <p:nvPr/>
        </p:nvSpPr>
        <p:spPr bwMode="ltGray">
          <a:xfrm>
            <a:off x="4391025" y="3895725"/>
            <a:ext cx="1236663" cy="325438"/>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2455" name="Rectangle 7"/>
          <p:cNvSpPr>
            <a:spLocks noChangeArrowheads="1"/>
          </p:cNvSpPr>
          <p:nvPr/>
        </p:nvSpPr>
        <p:spPr bwMode="blackWhite">
          <a:xfrm>
            <a:off x="884238" y="2720975"/>
            <a:ext cx="7313612" cy="2108200"/>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dirty="0">
                <a:solidFill>
                  <a:srgbClr val="000000"/>
                </a:solidFill>
                <a:effectLst/>
                <a:latin typeface="Courier New" pitchFamily="49" charset="0"/>
              </a:rPr>
              <a:t>SQL&gt; INSERT INTO	</a:t>
            </a:r>
            <a:r>
              <a:rPr lang="tr-TR" sz="1800" b="1" dirty="0" err="1">
                <a:solidFill>
                  <a:srgbClr val="000000"/>
                </a:solidFill>
                <a:effectLst/>
                <a:latin typeface="Courier New" pitchFamily="49" charset="0"/>
              </a:rPr>
              <a:t>emp</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empno</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ename</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job</a:t>
            </a:r>
            <a:r>
              <a:rPr lang="tr-TR" sz="1800" b="1" dirty="0">
                <a:solidFill>
                  <a:srgbClr val="000000"/>
                </a:solidFill>
                <a:effectLst/>
                <a:latin typeface="Courier New" pitchFamily="49" charset="0"/>
              </a:rPr>
              <a:t>,</a:t>
            </a:r>
          </a:p>
          <a:p>
            <a:pPr>
              <a:tabLst>
                <a:tab pos="1200150" algn="l"/>
              </a:tabLst>
              <a:defRPr/>
            </a:pPr>
            <a:r>
              <a:rPr lang="tr-TR" sz="1800" b="1" dirty="0">
                <a:solidFill>
                  <a:srgbClr val="000000"/>
                </a:solidFill>
                <a:effectLst/>
                <a:latin typeface="Courier New" pitchFamily="49" charset="0"/>
              </a:rPr>
              <a:t>  2			</a:t>
            </a:r>
            <a:r>
              <a:rPr lang="tr-TR" sz="1800" b="1" dirty="0" err="1">
                <a:solidFill>
                  <a:srgbClr val="000000"/>
                </a:solidFill>
                <a:effectLst/>
                <a:latin typeface="Courier New" pitchFamily="49" charset="0"/>
              </a:rPr>
              <a:t>mgr</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hiredate</a:t>
            </a:r>
            <a:r>
              <a:rPr lang="tr-TR" sz="1800" b="1" dirty="0">
                <a:solidFill>
                  <a:srgbClr val="000000"/>
                </a:solidFill>
                <a:effectLst/>
                <a:latin typeface="Courier New" pitchFamily="49" charset="0"/>
              </a:rPr>
              <a:t>, sal, </a:t>
            </a:r>
            <a:r>
              <a:rPr lang="tr-TR" sz="1800" b="1" dirty="0" err="1">
                <a:solidFill>
                  <a:srgbClr val="000000"/>
                </a:solidFill>
                <a:effectLst/>
                <a:latin typeface="Courier New" pitchFamily="49" charset="0"/>
              </a:rPr>
              <a:t>comm</a:t>
            </a:r>
            <a:r>
              <a:rPr lang="tr-TR" sz="1800" b="1" dirty="0">
                <a:solidFill>
                  <a:srgbClr val="000000"/>
                </a:solidFill>
                <a:effectLst/>
                <a:latin typeface="Courier New" pitchFamily="49" charset="0"/>
              </a:rPr>
              <a:t>,</a:t>
            </a:r>
          </a:p>
          <a:p>
            <a:pPr>
              <a:tabLst>
                <a:tab pos="1200150" algn="l"/>
              </a:tabLst>
              <a:defRPr/>
            </a:pPr>
            <a:r>
              <a:rPr lang="tr-TR" sz="1800" b="1" dirty="0">
                <a:solidFill>
                  <a:srgbClr val="000000"/>
                </a:solidFill>
                <a:effectLst/>
                <a:latin typeface="Courier New" pitchFamily="49" charset="0"/>
              </a:rPr>
              <a:t>  3			</a:t>
            </a:r>
            <a:r>
              <a:rPr lang="tr-TR" sz="1800" b="1" dirty="0" err="1">
                <a:solidFill>
                  <a:srgbClr val="000000"/>
                </a:solidFill>
                <a:effectLst/>
                <a:latin typeface="Courier New" pitchFamily="49" charset="0"/>
              </a:rPr>
              <a:t>deptno</a:t>
            </a:r>
            <a:r>
              <a:rPr lang="tr-TR" sz="1800" b="1" dirty="0">
                <a:solidFill>
                  <a:srgbClr val="000000"/>
                </a:solidFill>
                <a:effectLst/>
                <a:latin typeface="Courier New" pitchFamily="49" charset="0"/>
              </a:rPr>
              <a:t>)</a:t>
            </a:r>
          </a:p>
          <a:p>
            <a:pPr>
              <a:tabLst>
                <a:tab pos="1200150" algn="l"/>
              </a:tabLst>
              <a:defRPr/>
            </a:pPr>
            <a:r>
              <a:rPr lang="tr-TR" sz="1800" b="1" dirty="0">
                <a:solidFill>
                  <a:srgbClr val="000000"/>
                </a:solidFill>
                <a:effectLst/>
                <a:latin typeface="Courier New" pitchFamily="49" charset="0"/>
              </a:rPr>
              <a:t>  4  VALUES		(7196, 'GREEN', 'SALESMAN',</a:t>
            </a:r>
          </a:p>
          <a:p>
            <a:pPr>
              <a:tabLst>
                <a:tab pos="1200150" algn="l"/>
              </a:tabLst>
              <a:defRPr/>
            </a:pPr>
            <a:r>
              <a:rPr lang="tr-TR" sz="1800" b="1" dirty="0">
                <a:solidFill>
                  <a:srgbClr val="000000"/>
                </a:solidFill>
                <a:effectLst/>
                <a:latin typeface="Courier New" pitchFamily="49" charset="0"/>
              </a:rPr>
              <a:t>  5			7782, SYSDATE, 2000, NULL,</a:t>
            </a:r>
          </a:p>
          <a:p>
            <a:pPr>
              <a:tabLst>
                <a:tab pos="1200150" algn="l"/>
              </a:tabLst>
              <a:defRPr/>
            </a:pPr>
            <a:r>
              <a:rPr lang="tr-TR" sz="1800" b="1" dirty="0">
                <a:solidFill>
                  <a:srgbClr val="000000"/>
                </a:solidFill>
                <a:effectLst/>
                <a:latin typeface="Courier New" pitchFamily="49" charset="0"/>
              </a:rPr>
              <a:t>  6			10);</a:t>
            </a:r>
          </a:p>
          <a:p>
            <a:pPr>
              <a:tabLst>
                <a:tab pos="1200150" algn="l"/>
              </a:tabLst>
              <a:defRPr/>
            </a:pPr>
            <a:r>
              <a:rPr lang="tr-TR" sz="1800" b="1" dirty="0">
                <a:solidFill>
                  <a:srgbClr val="FF3300"/>
                </a:solidFill>
                <a:effectLst>
                  <a:outerShdw blurRad="38100" dist="38100" dir="2700000" algn="tl">
                    <a:srgbClr val="C0C0C0"/>
                  </a:outerShdw>
                </a:effectLst>
                <a:latin typeface="Courier New" pitchFamily="49" charset="0"/>
              </a:rPr>
              <a:t>1 </a:t>
            </a:r>
            <a:r>
              <a:rPr lang="tr-TR" sz="1800" b="1" dirty="0" err="1">
                <a:solidFill>
                  <a:srgbClr val="FF3300"/>
                </a:solidFill>
                <a:effectLst>
                  <a:outerShdw blurRad="38100" dist="38100" dir="2700000" algn="tl">
                    <a:srgbClr val="C0C0C0"/>
                  </a:outerShdw>
                </a:effectLst>
                <a:latin typeface="Courier New" pitchFamily="49" charset="0"/>
              </a:rPr>
              <a:t>row</a:t>
            </a:r>
            <a:r>
              <a:rPr lang="tr-TR" sz="1800" b="1" dirty="0">
                <a:solidFill>
                  <a:srgbClr val="FF3300"/>
                </a:solidFill>
                <a:effectLst>
                  <a:outerShdw blurRad="38100" dist="38100" dir="2700000" algn="tl">
                    <a:srgbClr val="C0C0C0"/>
                  </a:outerShdw>
                </a:effectLst>
                <a:latin typeface="Courier New" pitchFamily="49" charset="0"/>
              </a:rPr>
              <a:t> </a:t>
            </a:r>
            <a:r>
              <a:rPr lang="tr-TR" sz="1800" b="1" dirty="0" err="1">
                <a:solidFill>
                  <a:srgbClr val="FF3300"/>
                </a:solidFill>
                <a:effectLst>
                  <a:outerShdw blurRad="38100" dist="38100" dir="2700000" algn="tl">
                    <a:srgbClr val="C0C0C0"/>
                  </a:outerShdw>
                </a:effectLst>
                <a:latin typeface="Courier New" pitchFamily="49" charset="0"/>
              </a:rPr>
              <a:t>created</a:t>
            </a:r>
            <a:r>
              <a:rPr lang="tr-TR" sz="1800" b="1" dirty="0">
                <a:solidFill>
                  <a:srgbClr val="FF3300"/>
                </a:solidFill>
                <a:effectLst>
                  <a:outerShdw blurRad="38100" dist="38100" dir="2700000" algn="tl">
                    <a:srgbClr val="C0C0C0"/>
                  </a:outerShdw>
                </a:effectLst>
                <a:latin typeface="Courier New" pitchFamily="49" charset="0"/>
              </a:rPr>
              <a:t>.</a:t>
            </a:r>
          </a:p>
        </p:txBody>
      </p:sp>
      <p:grpSp>
        <p:nvGrpSpPr>
          <p:cNvPr id="2" name="Group 8"/>
          <p:cNvGrpSpPr>
            <a:grpSpLocks/>
          </p:cNvGrpSpPr>
          <p:nvPr/>
        </p:nvGrpSpPr>
        <p:grpSpPr bwMode="auto">
          <a:xfrm>
            <a:off x="8386763" y="6324600"/>
            <a:ext cx="414337" cy="292100"/>
            <a:chOff x="5283" y="3984"/>
            <a:chExt cx="261" cy="184"/>
          </a:xfrm>
        </p:grpSpPr>
        <p:sp>
          <p:nvSpPr>
            <p:cNvPr id="232457"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2458"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32459"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32460"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32461"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32462"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326302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2453"/>
                                        </p:tgtEl>
                                        <p:attrNameLst>
                                          <p:attrName>style.visibility</p:attrName>
                                        </p:attrNameLst>
                                      </p:cBhvr>
                                      <p:to>
                                        <p:strVal val="visible"/>
                                      </p:to>
                                    </p:set>
                                    <p:animEffect transition="in" filter="wipe(up)">
                                      <p:cBhvr>
                                        <p:cTn id="7" dur="500"/>
                                        <p:tgtEl>
                                          <p:spTgt spid="23245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2454"/>
                                        </p:tgtEl>
                                        <p:attrNameLst>
                                          <p:attrName>style.visibility</p:attrName>
                                        </p:attrNameLst>
                                      </p:cBhvr>
                                      <p:to>
                                        <p:strVal val="visible"/>
                                      </p:to>
                                    </p:set>
                                    <p:animEffect transition="in" filter="wipe(up)">
                                      <p:cBhvr>
                                        <p:cTn id="11" dur="500"/>
                                        <p:tgtEl>
                                          <p:spTgt spid="232454"/>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3" grpId="0" animBg="1"/>
      <p:bldP spid="232454"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34498" name="Rectangle 2"/>
          <p:cNvSpPr>
            <a:spLocks noChangeArrowheads="1"/>
          </p:cNvSpPr>
          <p:nvPr/>
        </p:nvSpPr>
        <p:spPr bwMode="blackWhite">
          <a:xfrm>
            <a:off x="917575" y="2092325"/>
            <a:ext cx="7623175"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34499" name="Rectangle 3"/>
          <p:cNvSpPr>
            <a:spLocks noChangeArrowheads="1"/>
          </p:cNvSpPr>
          <p:nvPr/>
        </p:nvSpPr>
        <p:spPr bwMode="blackWhite">
          <a:xfrm>
            <a:off x="923925" y="4467225"/>
            <a:ext cx="7635875" cy="8604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p:txBody>
      </p:sp>
      <p:sp>
        <p:nvSpPr>
          <p:cNvPr id="234500" name="Rectangle 4"/>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Inserting Specific Date Values</a:t>
            </a:r>
            <a:endParaRPr lang="tr-TR"/>
          </a:p>
        </p:txBody>
      </p:sp>
      <p:sp>
        <p:nvSpPr>
          <p:cNvPr id="234501" name="Rectangle 5"/>
          <p:cNvSpPr>
            <a:spLocks noGrp="1" noChangeArrowheads="1"/>
          </p:cNvSpPr>
          <p:nvPr>
            <p:ph type="body" idx="1"/>
          </p:nvPr>
        </p:nvSpPr>
        <p:spPr>
          <a:xfrm>
            <a:off x="860425" y="1566863"/>
            <a:ext cx="7385050" cy="519112"/>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defRPr/>
            </a:pPr>
            <a:r>
              <a:rPr lang="tr-TR" b="1">
                <a:solidFill>
                  <a:srgbClr val="FF0066"/>
                </a:solidFill>
                <a:latin typeface="Arial" charset="0"/>
              </a:rPr>
              <a:t>Add a new employee.</a:t>
            </a:r>
          </a:p>
        </p:txBody>
      </p:sp>
      <p:sp>
        <p:nvSpPr>
          <p:cNvPr id="234502" name="Rectangle 6"/>
          <p:cNvSpPr>
            <a:spLocks noChangeArrowheads="1"/>
          </p:cNvSpPr>
          <p:nvPr/>
        </p:nvSpPr>
        <p:spPr bwMode="ltGray">
          <a:xfrm>
            <a:off x="3275013" y="2649538"/>
            <a:ext cx="5194300" cy="325437"/>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4503" name="Rectangle 7"/>
          <p:cNvSpPr>
            <a:spLocks noChangeArrowheads="1"/>
          </p:cNvSpPr>
          <p:nvPr/>
        </p:nvSpPr>
        <p:spPr bwMode="ltGray">
          <a:xfrm>
            <a:off x="4829175" y="4498975"/>
            <a:ext cx="1319213" cy="773113"/>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4504" name="Rectangle 8"/>
          <p:cNvSpPr>
            <a:spLocks noChangeArrowheads="1"/>
          </p:cNvSpPr>
          <p:nvPr/>
        </p:nvSpPr>
        <p:spPr bwMode="blackWhite">
          <a:xfrm>
            <a:off x="884238" y="2046288"/>
            <a:ext cx="7542212" cy="1490662"/>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dirty="0">
                <a:solidFill>
                  <a:srgbClr val="000000"/>
                </a:solidFill>
                <a:effectLst/>
                <a:latin typeface="Courier New" pitchFamily="49" charset="0"/>
              </a:rPr>
              <a:t>SQL&gt; INSERT INTO </a:t>
            </a:r>
            <a:r>
              <a:rPr lang="tr-TR" sz="1800" b="1" dirty="0" err="1">
                <a:solidFill>
                  <a:srgbClr val="000000"/>
                </a:solidFill>
                <a:effectLst/>
                <a:latin typeface="Courier New" pitchFamily="49" charset="0"/>
              </a:rPr>
              <a:t>emp</a:t>
            </a:r>
            <a:endParaRPr lang="tr-TR" sz="1800" b="1" dirty="0">
              <a:solidFill>
                <a:srgbClr val="000000"/>
              </a:solidFill>
              <a:effectLst/>
              <a:latin typeface="Courier New" pitchFamily="49" charset="0"/>
            </a:endParaRPr>
          </a:p>
          <a:p>
            <a:pPr>
              <a:tabLst>
                <a:tab pos="1200150" algn="l"/>
              </a:tabLst>
              <a:defRPr/>
            </a:pPr>
            <a:r>
              <a:rPr lang="tr-TR" sz="1800" b="1" dirty="0">
                <a:solidFill>
                  <a:srgbClr val="000000"/>
                </a:solidFill>
                <a:effectLst/>
                <a:latin typeface="Courier New" pitchFamily="49" charset="0"/>
              </a:rPr>
              <a:t>  2  VALUES      (2296,'AROMANO','SALESMAN',7782,</a:t>
            </a:r>
          </a:p>
          <a:p>
            <a:pPr>
              <a:tabLst>
                <a:tab pos="1200150" algn="l"/>
              </a:tabLst>
              <a:defRPr/>
            </a:pPr>
            <a:r>
              <a:rPr lang="tr-TR" sz="1800" b="1" dirty="0">
                <a:solidFill>
                  <a:srgbClr val="000000"/>
                </a:solidFill>
                <a:effectLst/>
                <a:latin typeface="Courier New" pitchFamily="49" charset="0"/>
              </a:rPr>
              <a:t>  3		    TO_DATE('FEB 3, 1997', 'MON DD, YYYY'),</a:t>
            </a:r>
          </a:p>
          <a:p>
            <a:pPr>
              <a:tabLst>
                <a:tab pos="1200150" algn="l"/>
              </a:tabLst>
              <a:defRPr/>
            </a:pPr>
            <a:r>
              <a:rPr lang="tr-TR" sz="1800" b="1" dirty="0">
                <a:solidFill>
                  <a:srgbClr val="000000"/>
                </a:solidFill>
                <a:effectLst/>
                <a:latin typeface="Courier New" pitchFamily="49" charset="0"/>
              </a:rPr>
              <a:t>  4		    1300, NULL, 10);</a:t>
            </a:r>
          </a:p>
          <a:p>
            <a:pPr>
              <a:tabLst>
                <a:tab pos="1200150" algn="l"/>
              </a:tabLst>
              <a:defRPr/>
            </a:pPr>
            <a:r>
              <a:rPr lang="tr-TR" sz="1800" b="1" dirty="0">
                <a:solidFill>
                  <a:srgbClr val="FF3300"/>
                </a:solidFill>
                <a:effectLst>
                  <a:outerShdw blurRad="38100" dist="38100" dir="2700000" algn="tl">
                    <a:srgbClr val="C0C0C0"/>
                  </a:outerShdw>
                </a:effectLst>
                <a:latin typeface="Courier New" pitchFamily="49" charset="0"/>
              </a:rPr>
              <a:t>1 </a:t>
            </a:r>
            <a:r>
              <a:rPr lang="tr-TR" sz="1800" b="1" dirty="0" err="1">
                <a:solidFill>
                  <a:srgbClr val="FF3300"/>
                </a:solidFill>
                <a:effectLst>
                  <a:outerShdw blurRad="38100" dist="38100" dir="2700000" algn="tl">
                    <a:srgbClr val="C0C0C0"/>
                  </a:outerShdw>
                </a:effectLst>
                <a:latin typeface="Courier New" pitchFamily="49" charset="0"/>
              </a:rPr>
              <a:t>row</a:t>
            </a:r>
            <a:r>
              <a:rPr lang="tr-TR" sz="1800" b="1" dirty="0">
                <a:solidFill>
                  <a:srgbClr val="FF3300"/>
                </a:solidFill>
                <a:effectLst>
                  <a:outerShdw blurRad="38100" dist="38100" dir="2700000" algn="tl">
                    <a:srgbClr val="C0C0C0"/>
                  </a:outerShdw>
                </a:effectLst>
                <a:latin typeface="Courier New" pitchFamily="49" charset="0"/>
              </a:rPr>
              <a:t> </a:t>
            </a:r>
            <a:r>
              <a:rPr lang="tr-TR" sz="1800" b="1" dirty="0" err="1">
                <a:solidFill>
                  <a:srgbClr val="FF3300"/>
                </a:solidFill>
                <a:effectLst>
                  <a:outerShdw blurRad="38100" dist="38100" dir="2700000" algn="tl">
                    <a:srgbClr val="C0C0C0"/>
                  </a:outerShdw>
                </a:effectLst>
                <a:latin typeface="Courier New" pitchFamily="49" charset="0"/>
              </a:rPr>
              <a:t>created</a:t>
            </a:r>
            <a:r>
              <a:rPr lang="tr-TR" sz="1800" b="1" dirty="0">
                <a:solidFill>
                  <a:srgbClr val="FF3300"/>
                </a:solidFill>
                <a:effectLst>
                  <a:outerShdw blurRad="38100" dist="38100" dir="2700000" algn="tl">
                    <a:srgbClr val="C0C0C0"/>
                  </a:outerShdw>
                </a:effectLst>
                <a:latin typeface="Courier New" pitchFamily="49" charset="0"/>
              </a:rPr>
              <a:t>.</a:t>
            </a:r>
          </a:p>
        </p:txBody>
      </p:sp>
      <p:sp>
        <p:nvSpPr>
          <p:cNvPr id="234505" name="Rectangle 9"/>
          <p:cNvSpPr>
            <a:spLocks noChangeArrowheads="1"/>
          </p:cNvSpPr>
          <p:nvPr/>
        </p:nvSpPr>
        <p:spPr bwMode="auto">
          <a:xfrm>
            <a:off x="850900" y="3930650"/>
            <a:ext cx="7385050" cy="498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defRPr/>
            </a:pPr>
            <a:r>
              <a:rPr lang="tr-TR" sz="2800" b="1">
                <a:solidFill>
                  <a:srgbClr val="FF6600"/>
                </a:solidFill>
                <a:effectLst/>
                <a:latin typeface="Arial" charset="0"/>
              </a:rPr>
              <a:t>Verify your addition.</a:t>
            </a:r>
          </a:p>
        </p:txBody>
      </p:sp>
      <p:sp>
        <p:nvSpPr>
          <p:cNvPr id="121868" name="Rectangle 10"/>
          <p:cNvSpPr>
            <a:spLocks noChangeArrowheads="1"/>
          </p:cNvSpPr>
          <p:nvPr/>
        </p:nvSpPr>
        <p:spPr bwMode="blackWhite">
          <a:xfrm>
            <a:off x="928688" y="4471988"/>
            <a:ext cx="7759700" cy="915987"/>
          </a:xfrm>
          <a:prstGeom prst="rect">
            <a:avLst/>
          </a:prstGeom>
          <a:noFill/>
          <a:ln w="9525">
            <a:noFill/>
            <a:miter lim="800000"/>
            <a:headEnd/>
            <a:tailEnd/>
          </a:ln>
        </p:spPr>
        <p:txBody>
          <a:bodyPr lIns="92075" tIns="46038" rIns="92075" bIns="46038">
            <a:spAutoFit/>
          </a:bodyPr>
          <a:lstStyle/>
          <a:p>
            <a:pPr>
              <a:tabLst>
                <a:tab pos="1200150" algn="l"/>
              </a:tabLst>
            </a:pPr>
            <a:r>
              <a:rPr lang="tr-TR" sz="1800" b="1">
                <a:solidFill>
                  <a:srgbClr val="000000"/>
                </a:solidFill>
                <a:effectLst/>
                <a:latin typeface="Courier New" pitchFamily="49" charset="0"/>
              </a:rPr>
              <a:t>EMPNO ENAME   JOB      MGR   HIREDATE  SAL COMM DEPTNO</a:t>
            </a:r>
          </a:p>
          <a:p>
            <a:pPr>
              <a:tabLst>
                <a:tab pos="1200150" algn="l"/>
              </a:tabLst>
            </a:pPr>
            <a:r>
              <a:rPr lang="tr-TR" sz="1800" b="1">
                <a:solidFill>
                  <a:srgbClr val="000000"/>
                </a:solidFill>
                <a:effectLst/>
                <a:latin typeface="Courier New" pitchFamily="49" charset="0"/>
              </a:rPr>
              <a:t>----- ------- -------- ---- --------- ---- ---- ------</a:t>
            </a:r>
          </a:p>
          <a:p>
            <a:pPr>
              <a:tabLst>
                <a:tab pos="1200150" algn="l"/>
              </a:tabLst>
            </a:pPr>
            <a:r>
              <a:rPr lang="tr-TR" sz="1800" b="1">
                <a:solidFill>
                  <a:srgbClr val="000000"/>
                </a:solidFill>
                <a:effectLst/>
                <a:latin typeface="Courier New" pitchFamily="49" charset="0"/>
              </a:rPr>
              <a:t> 2296 AROMANO SALESMAN 7782 03-FEB-97 1300          10</a:t>
            </a:r>
          </a:p>
        </p:txBody>
      </p:sp>
      <p:grpSp>
        <p:nvGrpSpPr>
          <p:cNvPr id="2" name="Group 11"/>
          <p:cNvGrpSpPr>
            <a:grpSpLocks/>
          </p:cNvGrpSpPr>
          <p:nvPr/>
        </p:nvGrpSpPr>
        <p:grpSpPr bwMode="auto">
          <a:xfrm>
            <a:off x="8386763" y="6324600"/>
            <a:ext cx="414337" cy="292100"/>
            <a:chOff x="5283" y="3984"/>
            <a:chExt cx="261" cy="184"/>
          </a:xfrm>
        </p:grpSpPr>
        <p:sp>
          <p:nvSpPr>
            <p:cNvPr id="234508"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34509"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34510"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34511"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34512"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34513"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3713364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4502"/>
                                        </p:tgtEl>
                                        <p:attrNameLst>
                                          <p:attrName>style.visibility</p:attrName>
                                        </p:attrNameLst>
                                      </p:cBhvr>
                                      <p:to>
                                        <p:strVal val="visible"/>
                                      </p:to>
                                    </p:set>
                                    <p:animEffect transition="in" filter="wipe(up)">
                                      <p:cBhvr>
                                        <p:cTn id="7" dur="500"/>
                                        <p:tgtEl>
                                          <p:spTgt spid="23450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34503"/>
                                        </p:tgtEl>
                                        <p:attrNameLst>
                                          <p:attrName>style.visibility</p:attrName>
                                        </p:attrNameLst>
                                      </p:cBhvr>
                                      <p:to>
                                        <p:strVal val="visible"/>
                                      </p:to>
                                    </p:set>
                                    <p:animEffect transition="in" filter="wipe(up)">
                                      <p:cBhvr>
                                        <p:cTn id="11" dur="500"/>
                                        <p:tgtEl>
                                          <p:spTgt spid="234503"/>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2" grpId="0" animBg="1"/>
      <p:bldP spid="234503"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40642" name="Rectangle 2"/>
          <p:cNvSpPr>
            <a:spLocks noChangeArrowheads="1"/>
          </p:cNvSpPr>
          <p:nvPr/>
        </p:nvSpPr>
        <p:spPr bwMode="blackWhite">
          <a:xfrm>
            <a:off x="955675" y="2863850"/>
            <a:ext cx="7510463" cy="1530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0000"/>
              </a:lnSpc>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p:txBody>
      </p:sp>
      <p:sp>
        <p:nvSpPr>
          <p:cNvPr id="240643"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Copying Rows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from Another Table</a:t>
            </a:r>
            <a:endParaRPr lang="tr-TR"/>
          </a:p>
        </p:txBody>
      </p:sp>
      <p:sp>
        <p:nvSpPr>
          <p:cNvPr id="240644" name="Rectangle 4"/>
          <p:cNvSpPr>
            <a:spLocks noGrp="1" noChangeArrowheads="1"/>
          </p:cNvSpPr>
          <p:nvPr>
            <p:ph type="body" idx="1"/>
          </p:nvPr>
        </p:nvSpPr>
        <p:spPr>
          <a:xfrm>
            <a:off x="860425" y="1795463"/>
            <a:ext cx="7385050" cy="4533900"/>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Write your INSERT statement with a subquery.</a:t>
            </a:r>
            <a:br>
              <a:rPr lang="tr-TR"/>
            </a:br>
            <a:br>
              <a:rPr lang="tr-TR"/>
            </a:br>
            <a:br>
              <a:rPr lang="tr-TR"/>
            </a:br>
            <a:br>
              <a:rPr lang="tr-TR"/>
            </a:br>
            <a:br>
              <a:rPr lang="tr-TR"/>
            </a:br>
            <a:endParaRPr lang="tr-TR"/>
          </a:p>
          <a:p>
            <a:pPr marL="341313" lvl="1" indent="-227013" defTabSz="346075">
              <a:tabLst>
                <a:tab pos="571500" algn="l"/>
              </a:tabLst>
            </a:pPr>
            <a:r>
              <a:rPr lang="tr-TR" b="1">
                <a:solidFill>
                  <a:srgbClr val="FF0066"/>
                </a:solidFill>
                <a:latin typeface="Arial" charset="0"/>
              </a:rPr>
              <a:t>Do not use the VALUES clause.</a:t>
            </a:r>
          </a:p>
          <a:p>
            <a:pPr marL="341313" lvl="1" indent="-227013" defTabSz="346075">
              <a:tabLst>
                <a:tab pos="571500" algn="l"/>
              </a:tabLst>
            </a:pPr>
            <a:r>
              <a:rPr lang="tr-TR" b="1">
                <a:solidFill>
                  <a:srgbClr val="FF0066"/>
                </a:solidFill>
                <a:latin typeface="Arial" charset="0"/>
              </a:rPr>
              <a:t>Match the number of columns in the INSERT clause to those in the subquery.</a:t>
            </a:r>
            <a:endParaRPr lang="tr-TR"/>
          </a:p>
        </p:txBody>
      </p:sp>
      <p:sp>
        <p:nvSpPr>
          <p:cNvPr id="240645" name="Rectangle 5"/>
          <p:cNvSpPr>
            <a:spLocks noChangeArrowheads="1"/>
          </p:cNvSpPr>
          <p:nvPr/>
        </p:nvSpPr>
        <p:spPr bwMode="ltGray">
          <a:xfrm>
            <a:off x="3695700" y="3219450"/>
            <a:ext cx="4686300" cy="876300"/>
          </a:xfrm>
          <a:prstGeom prst="rect">
            <a:avLst/>
          </a:prstGeom>
          <a:solidFill>
            <a:srgbClr val="FF9966"/>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grpSp>
        <p:nvGrpSpPr>
          <p:cNvPr id="2" name="Group 6"/>
          <p:cNvGrpSpPr>
            <a:grpSpLocks/>
          </p:cNvGrpSpPr>
          <p:nvPr/>
        </p:nvGrpSpPr>
        <p:grpSpPr bwMode="auto">
          <a:xfrm>
            <a:off x="8386763" y="6324600"/>
            <a:ext cx="414337" cy="292100"/>
            <a:chOff x="5283" y="3984"/>
            <a:chExt cx="261" cy="184"/>
          </a:xfrm>
        </p:grpSpPr>
        <p:sp>
          <p:nvSpPr>
            <p:cNvPr id="240647"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0648"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40649"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40650"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40651"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40652"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
        <p:nvSpPr>
          <p:cNvPr id="240653" name="Rectangle 13"/>
          <p:cNvSpPr>
            <a:spLocks noChangeArrowheads="1"/>
          </p:cNvSpPr>
          <p:nvPr/>
        </p:nvSpPr>
        <p:spPr bwMode="blackWhite">
          <a:xfrm>
            <a:off x="939800" y="2814638"/>
            <a:ext cx="7535863" cy="160972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dirty="0">
                <a:solidFill>
                  <a:srgbClr val="000000"/>
                </a:solidFill>
                <a:effectLst/>
                <a:latin typeface="Courier New" pitchFamily="49" charset="0"/>
              </a:rPr>
              <a:t>SQL&gt; INSERT INTO managers(id, name, salary, hiredate)</a:t>
            </a:r>
          </a:p>
          <a:p>
            <a:pPr>
              <a:tabLst>
                <a:tab pos="1200150" algn="l"/>
              </a:tabLst>
              <a:defRPr/>
            </a:pPr>
            <a:r>
              <a:rPr lang="tr-TR" sz="1800" b="1" dirty="0">
                <a:solidFill>
                  <a:srgbClr val="000000"/>
                </a:solidFill>
                <a:effectLst/>
                <a:latin typeface="Courier New" pitchFamily="49" charset="0"/>
              </a:rPr>
              <a:t>  2          		SELECT	empno, ename, sal, hiredate</a:t>
            </a:r>
          </a:p>
          <a:p>
            <a:pPr>
              <a:tabLst>
                <a:tab pos="1200150" algn="l"/>
              </a:tabLst>
              <a:defRPr/>
            </a:pPr>
            <a:r>
              <a:rPr lang="tr-TR" sz="1800" b="1" dirty="0">
                <a:solidFill>
                  <a:srgbClr val="000000"/>
                </a:solidFill>
                <a:effectLst/>
                <a:latin typeface="Courier New" pitchFamily="49" charset="0"/>
              </a:rPr>
              <a:t>  3          		FROM   emp</a:t>
            </a:r>
          </a:p>
          <a:p>
            <a:pPr>
              <a:tabLst>
                <a:tab pos="1200150" algn="l"/>
              </a:tabLst>
              <a:defRPr/>
            </a:pPr>
            <a:r>
              <a:rPr lang="tr-TR" sz="1800" b="1" dirty="0">
                <a:solidFill>
                  <a:srgbClr val="000000"/>
                </a:solidFill>
                <a:effectLst/>
                <a:latin typeface="Courier New" pitchFamily="49" charset="0"/>
              </a:rPr>
              <a:t>  4          		WHERE	job = 'MANAGER';</a:t>
            </a:r>
          </a:p>
          <a:p>
            <a:pPr>
              <a:tabLst>
                <a:tab pos="1200150" algn="l"/>
              </a:tabLst>
              <a:defRPr/>
            </a:pPr>
            <a:r>
              <a:rPr lang="tr-TR" sz="1800" b="1" dirty="0">
                <a:solidFill>
                  <a:srgbClr val="FF3300"/>
                </a:solidFill>
                <a:effectLst>
                  <a:outerShdw blurRad="38100" dist="38100" dir="2700000" algn="tl">
                    <a:srgbClr val="C0C0C0"/>
                  </a:outerShdw>
                </a:effectLst>
                <a:latin typeface="Courier New" pitchFamily="49" charset="0"/>
              </a:rPr>
              <a:t>3 rows created.</a:t>
            </a:r>
          </a:p>
        </p:txBody>
      </p:sp>
    </p:spTree>
    <p:extLst>
      <p:ext uri="{BB962C8B-B14F-4D97-AF65-F5344CB8AC3E}">
        <p14:creationId xmlns:p14="http://schemas.microsoft.com/office/powerpoint/2010/main" val="12510292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0645"/>
                                        </p:tgtEl>
                                        <p:attrNameLst>
                                          <p:attrName>style.visibility</p:attrName>
                                        </p:attrNameLst>
                                      </p:cBhvr>
                                      <p:to>
                                        <p:strVal val="visible"/>
                                      </p:to>
                                    </p:set>
                                    <p:animEffect transition="in" filter="wipe(up)">
                                      <p:cBhvr>
                                        <p:cTn id="7" dur="500"/>
                                        <p:tgtEl>
                                          <p:spTgt spid="24064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5"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42690" name="Rectangle 2"/>
          <p:cNvSpPr>
            <a:spLocks noChangeArrowheads="1"/>
          </p:cNvSpPr>
          <p:nvPr/>
        </p:nvSpPr>
        <p:spPr bwMode="blackWhite">
          <a:xfrm>
            <a:off x="3101975" y="4119563"/>
            <a:ext cx="5237163"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242691" name="Rectangle 3"/>
          <p:cNvSpPr>
            <a:spLocks noChangeArrowheads="1"/>
          </p:cNvSpPr>
          <p:nvPr/>
        </p:nvSpPr>
        <p:spPr bwMode="ltGray">
          <a:xfrm>
            <a:off x="3111500" y="5238750"/>
            <a:ext cx="5216525" cy="247650"/>
          </a:xfrm>
          <a:prstGeom prst="rect">
            <a:avLst/>
          </a:prstGeom>
          <a:solidFill>
            <a:srgbClr val="FF9966"/>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2692" name="Rectangle 4"/>
          <p:cNvSpPr>
            <a:spLocks noChangeArrowheads="1"/>
          </p:cNvSpPr>
          <p:nvPr/>
        </p:nvSpPr>
        <p:spPr bwMode="blackWhite">
          <a:xfrm>
            <a:off x="684213" y="1566863"/>
            <a:ext cx="5237162"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242693" name="Rectangle 5"/>
          <p:cNvSpPr>
            <a:spLocks noChangeArrowheads="1"/>
          </p:cNvSpPr>
          <p:nvPr/>
        </p:nvSpPr>
        <p:spPr bwMode="ltGray">
          <a:xfrm>
            <a:off x="698500" y="2686050"/>
            <a:ext cx="5213350" cy="247650"/>
          </a:xfrm>
          <a:prstGeom prst="rect">
            <a:avLst/>
          </a:prstGeom>
          <a:solidFill>
            <a:srgbClr val="FF9966"/>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2694" name="Rectangle 6"/>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Changing Data in a Table</a:t>
            </a:r>
            <a:endParaRPr lang="tr-TR"/>
          </a:p>
        </p:txBody>
      </p:sp>
      <p:sp>
        <p:nvSpPr>
          <p:cNvPr id="242695" name="Rectangle 7"/>
          <p:cNvSpPr>
            <a:spLocks noChangeArrowheads="1"/>
          </p:cNvSpPr>
          <p:nvPr/>
        </p:nvSpPr>
        <p:spPr bwMode="auto">
          <a:xfrm>
            <a:off x="596900" y="1193800"/>
            <a:ext cx="73501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EMP</a:t>
            </a:r>
          </a:p>
        </p:txBody>
      </p:sp>
      <p:sp>
        <p:nvSpPr>
          <p:cNvPr id="242696" name="Line 8"/>
          <p:cNvSpPr>
            <a:spLocks noChangeShapeType="1"/>
          </p:cNvSpPr>
          <p:nvPr/>
        </p:nvSpPr>
        <p:spPr bwMode="auto">
          <a:xfrm>
            <a:off x="685800" y="2020888"/>
            <a:ext cx="525780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697" name="Line 9"/>
          <p:cNvSpPr>
            <a:spLocks noChangeShapeType="1"/>
          </p:cNvSpPr>
          <p:nvPr/>
        </p:nvSpPr>
        <p:spPr bwMode="auto">
          <a:xfrm>
            <a:off x="679450" y="2414588"/>
            <a:ext cx="5283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698" name="Line 10"/>
          <p:cNvSpPr>
            <a:spLocks noChangeShapeType="1"/>
          </p:cNvSpPr>
          <p:nvPr/>
        </p:nvSpPr>
        <p:spPr bwMode="auto">
          <a:xfrm>
            <a:off x="679450" y="2674938"/>
            <a:ext cx="5283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699" name="Line 11"/>
          <p:cNvSpPr>
            <a:spLocks noChangeShapeType="1"/>
          </p:cNvSpPr>
          <p:nvPr/>
        </p:nvSpPr>
        <p:spPr bwMode="auto">
          <a:xfrm>
            <a:off x="679450" y="2935288"/>
            <a:ext cx="5273675"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00" name="Line 12"/>
          <p:cNvSpPr>
            <a:spLocks noChangeShapeType="1"/>
          </p:cNvSpPr>
          <p:nvPr/>
        </p:nvSpPr>
        <p:spPr bwMode="auto">
          <a:xfrm>
            <a:off x="1682750" y="1557338"/>
            <a:ext cx="0" cy="198755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01" name="Line 13"/>
          <p:cNvSpPr>
            <a:spLocks noChangeShapeType="1"/>
          </p:cNvSpPr>
          <p:nvPr/>
        </p:nvSpPr>
        <p:spPr bwMode="auto">
          <a:xfrm>
            <a:off x="2533650" y="1557338"/>
            <a:ext cx="0" cy="197802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2" name="Group 14"/>
          <p:cNvGrpSpPr>
            <a:grpSpLocks/>
          </p:cNvGrpSpPr>
          <p:nvPr/>
        </p:nvGrpSpPr>
        <p:grpSpPr bwMode="auto">
          <a:xfrm>
            <a:off x="5467350" y="1984375"/>
            <a:ext cx="3579813" cy="1803400"/>
            <a:chOff x="3444" y="1250"/>
            <a:chExt cx="2255" cy="1136"/>
          </a:xfrm>
        </p:grpSpPr>
        <p:sp>
          <p:nvSpPr>
            <p:cNvPr id="242703" name="Rectangle 15"/>
            <p:cNvSpPr>
              <a:spLocks noChangeArrowheads="1"/>
            </p:cNvSpPr>
            <p:nvPr/>
          </p:nvSpPr>
          <p:spPr bwMode="auto">
            <a:xfrm>
              <a:off x="3444" y="1250"/>
              <a:ext cx="2255" cy="439"/>
            </a:xfrm>
            <a:prstGeom prst="rect">
              <a:avLst/>
            </a:prstGeom>
            <a:noFill/>
            <a:ln w="9525">
              <a:noFill/>
              <a:miter lim="800000"/>
              <a:headEnd/>
              <a:tailEnd/>
            </a:ln>
            <a:effectLst/>
          </p:spPr>
          <p:txBody>
            <a:bodyPr lIns="92075" tIns="46038" rIns="92075" bIns="46038">
              <a:spAutoFit/>
            </a:bodyPr>
            <a:lstStyle/>
            <a:p>
              <a:pPr algn="ctr" defTabSz="346075">
                <a:lnSpc>
                  <a:spcPct val="65000"/>
                </a:lnSpc>
                <a:spcBef>
                  <a:spcPct val="35000"/>
                </a:spcBef>
                <a:tabLst>
                  <a:tab pos="576263" algn="l"/>
                </a:tabLst>
              </a:pPr>
              <a:r>
                <a:rPr lang="tr-TR" b="1">
                  <a:solidFill>
                    <a:srgbClr val="FF6600"/>
                  </a:solidFill>
                  <a:effectLst>
                    <a:outerShdw blurRad="38100" dist="38100" dir="2700000" algn="tl">
                      <a:srgbClr val="C0C0C0"/>
                    </a:outerShdw>
                  </a:effectLst>
                  <a:latin typeface="Arial" charset="0"/>
                </a:rPr>
                <a:t>“…update a row </a:t>
              </a:r>
            </a:p>
            <a:p>
              <a:pPr algn="ctr" defTabSz="346075">
                <a:lnSpc>
                  <a:spcPct val="65000"/>
                </a:lnSpc>
                <a:spcBef>
                  <a:spcPct val="35000"/>
                </a:spcBef>
                <a:tabLst>
                  <a:tab pos="576263" algn="l"/>
                </a:tabLst>
              </a:pPr>
              <a:r>
                <a:rPr lang="tr-TR" b="1">
                  <a:solidFill>
                    <a:srgbClr val="FF6600"/>
                  </a:solidFill>
                  <a:effectLst>
                    <a:outerShdw blurRad="38100" dist="38100" dir="2700000" algn="tl">
                      <a:srgbClr val="C0C0C0"/>
                    </a:outerShdw>
                  </a:effectLst>
                  <a:latin typeface="Arial" charset="0"/>
                </a:rPr>
                <a:t>in EMP table…”</a:t>
              </a:r>
              <a:endParaRPr lang="tr-TR" b="1">
                <a:solidFill>
                  <a:srgbClr val="FFFFCC"/>
                </a:solidFill>
                <a:effectLst>
                  <a:outerShdw blurRad="38100" dist="38100" dir="2700000" algn="tl">
                    <a:srgbClr val="C0C0C0"/>
                  </a:outerShdw>
                </a:effectLst>
                <a:latin typeface="Arial" charset="0"/>
              </a:endParaRPr>
            </a:p>
          </p:txBody>
        </p:sp>
        <p:sp>
          <p:nvSpPr>
            <p:cNvPr id="242704" name="Arc 16"/>
            <p:cNvSpPr>
              <a:spLocks/>
            </p:cNvSpPr>
            <p:nvPr/>
          </p:nvSpPr>
          <p:spPr bwMode="auto">
            <a:xfrm>
              <a:off x="3899" y="1738"/>
              <a:ext cx="997" cy="648"/>
            </a:xfrm>
            <a:custGeom>
              <a:avLst/>
              <a:gdLst>
                <a:gd name="G0" fmla="+- 22 0 0"/>
                <a:gd name="G1" fmla="+- 21600 0 0"/>
                <a:gd name="G2" fmla="+- 21600 0 0"/>
                <a:gd name="T0" fmla="*/ 0 w 21608"/>
                <a:gd name="T1" fmla="*/ 0 h 21600"/>
                <a:gd name="T2" fmla="*/ 21608 w 21608"/>
                <a:gd name="T3" fmla="*/ 20833 h 21600"/>
                <a:gd name="T4" fmla="*/ 22 w 21608"/>
                <a:gd name="T5" fmla="*/ 21600 h 21600"/>
              </a:gdLst>
              <a:ahLst/>
              <a:cxnLst>
                <a:cxn ang="0">
                  <a:pos x="T0" y="T1"/>
                </a:cxn>
                <a:cxn ang="0">
                  <a:pos x="T2" y="T3"/>
                </a:cxn>
                <a:cxn ang="0">
                  <a:pos x="T4" y="T5"/>
                </a:cxn>
              </a:cxnLst>
              <a:rect l="0" t="0" r="r" b="b"/>
              <a:pathLst>
                <a:path w="21608" h="21600" fill="none" extrusionOk="0">
                  <a:moveTo>
                    <a:pt x="0" y="0"/>
                  </a:moveTo>
                  <a:cubicBezTo>
                    <a:pt x="7" y="0"/>
                    <a:pt x="14" y="-1"/>
                    <a:pt x="22" y="0"/>
                  </a:cubicBezTo>
                  <a:cubicBezTo>
                    <a:pt x="11652" y="0"/>
                    <a:pt x="21195" y="9209"/>
                    <a:pt x="21608" y="20832"/>
                  </a:cubicBezTo>
                </a:path>
                <a:path w="21608" h="21600" stroke="0" extrusionOk="0">
                  <a:moveTo>
                    <a:pt x="0" y="0"/>
                  </a:moveTo>
                  <a:cubicBezTo>
                    <a:pt x="7" y="0"/>
                    <a:pt x="14" y="-1"/>
                    <a:pt x="22" y="0"/>
                  </a:cubicBezTo>
                  <a:cubicBezTo>
                    <a:pt x="11652" y="0"/>
                    <a:pt x="21195" y="9209"/>
                    <a:pt x="21608" y="20832"/>
                  </a:cubicBezTo>
                  <a:lnTo>
                    <a:pt x="22"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sp>
        <p:nvSpPr>
          <p:cNvPr id="242705" name="Line 17"/>
          <p:cNvSpPr>
            <a:spLocks noChangeShapeType="1"/>
          </p:cNvSpPr>
          <p:nvPr/>
        </p:nvSpPr>
        <p:spPr bwMode="auto">
          <a:xfrm>
            <a:off x="4029075" y="1557338"/>
            <a:ext cx="0" cy="195897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06" name="Line 18"/>
          <p:cNvSpPr>
            <a:spLocks noChangeShapeType="1"/>
          </p:cNvSpPr>
          <p:nvPr/>
        </p:nvSpPr>
        <p:spPr bwMode="auto">
          <a:xfrm>
            <a:off x="4648200" y="1557338"/>
            <a:ext cx="0" cy="199707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07" name="Line 19"/>
          <p:cNvSpPr>
            <a:spLocks noChangeShapeType="1"/>
          </p:cNvSpPr>
          <p:nvPr/>
        </p:nvSpPr>
        <p:spPr bwMode="auto">
          <a:xfrm>
            <a:off x="679450" y="3221038"/>
            <a:ext cx="5273675"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08" name="Rectangle 20"/>
          <p:cNvSpPr>
            <a:spLocks noChangeArrowheads="1"/>
          </p:cNvSpPr>
          <p:nvPr/>
        </p:nvSpPr>
        <p:spPr bwMode="auto">
          <a:xfrm>
            <a:off x="3014663" y="3746500"/>
            <a:ext cx="735012"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EMP</a:t>
            </a:r>
          </a:p>
        </p:txBody>
      </p:sp>
      <p:sp>
        <p:nvSpPr>
          <p:cNvPr id="125973" name="Rectangle 21"/>
          <p:cNvSpPr>
            <a:spLocks noChangeArrowheads="1"/>
          </p:cNvSpPr>
          <p:nvPr/>
        </p:nvSpPr>
        <p:spPr bwMode="blackWhite">
          <a:xfrm>
            <a:off x="3133725" y="4160838"/>
            <a:ext cx="5627688" cy="19145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EMPNO 	ENAME 	JOB		 ...  DEPTNO     </a:t>
            </a:r>
          </a:p>
          <a:p>
            <a:pPr>
              <a:lnSpc>
                <a:spcPct val="95000"/>
              </a:lnSpc>
              <a:tabLst>
                <a:tab pos="966788" algn="l"/>
                <a:tab pos="1885950" algn="l"/>
                <a:tab pos="2457450" algn="l"/>
                <a:tab pos="3200400" algn="l"/>
                <a:tab pos="377190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7839	KING	PRESIDENT		      10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7698	BLAKE	MANAGER		      30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7782	CLARK	MANAGER		      10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7566	JONES	MANAGER		      20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a:t>
            </a:r>
          </a:p>
        </p:txBody>
      </p:sp>
      <p:sp>
        <p:nvSpPr>
          <p:cNvPr id="242710" name="Line 22"/>
          <p:cNvSpPr>
            <a:spLocks noChangeShapeType="1"/>
          </p:cNvSpPr>
          <p:nvPr/>
        </p:nvSpPr>
        <p:spPr bwMode="auto">
          <a:xfrm>
            <a:off x="3103563" y="4573588"/>
            <a:ext cx="525780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1" name="Line 23"/>
          <p:cNvSpPr>
            <a:spLocks noChangeShapeType="1"/>
          </p:cNvSpPr>
          <p:nvPr/>
        </p:nvSpPr>
        <p:spPr bwMode="auto">
          <a:xfrm>
            <a:off x="3097213" y="4967288"/>
            <a:ext cx="5283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2" name="Line 24"/>
          <p:cNvSpPr>
            <a:spLocks noChangeShapeType="1"/>
          </p:cNvSpPr>
          <p:nvPr/>
        </p:nvSpPr>
        <p:spPr bwMode="auto">
          <a:xfrm>
            <a:off x="3097213" y="5227638"/>
            <a:ext cx="5283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3" name="Line 25"/>
          <p:cNvSpPr>
            <a:spLocks noChangeShapeType="1"/>
          </p:cNvSpPr>
          <p:nvPr/>
        </p:nvSpPr>
        <p:spPr bwMode="auto">
          <a:xfrm>
            <a:off x="3097213" y="5487988"/>
            <a:ext cx="5273675"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4" name="Line 26"/>
          <p:cNvSpPr>
            <a:spLocks noChangeShapeType="1"/>
          </p:cNvSpPr>
          <p:nvPr/>
        </p:nvSpPr>
        <p:spPr bwMode="auto">
          <a:xfrm>
            <a:off x="4100513" y="4110038"/>
            <a:ext cx="0" cy="198755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5" name="Line 27"/>
          <p:cNvSpPr>
            <a:spLocks noChangeShapeType="1"/>
          </p:cNvSpPr>
          <p:nvPr/>
        </p:nvSpPr>
        <p:spPr bwMode="auto">
          <a:xfrm>
            <a:off x="4951413" y="4110038"/>
            <a:ext cx="0" cy="197802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6" name="Line 28"/>
          <p:cNvSpPr>
            <a:spLocks noChangeShapeType="1"/>
          </p:cNvSpPr>
          <p:nvPr/>
        </p:nvSpPr>
        <p:spPr bwMode="auto">
          <a:xfrm>
            <a:off x="6446838" y="4110038"/>
            <a:ext cx="0" cy="195897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7" name="Line 29"/>
          <p:cNvSpPr>
            <a:spLocks noChangeShapeType="1"/>
          </p:cNvSpPr>
          <p:nvPr/>
        </p:nvSpPr>
        <p:spPr bwMode="auto">
          <a:xfrm>
            <a:off x="7065963" y="4110038"/>
            <a:ext cx="0" cy="199707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42718" name="Line 30"/>
          <p:cNvSpPr>
            <a:spLocks noChangeShapeType="1"/>
          </p:cNvSpPr>
          <p:nvPr/>
        </p:nvSpPr>
        <p:spPr bwMode="auto">
          <a:xfrm>
            <a:off x="3097213" y="5773738"/>
            <a:ext cx="5273675"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3" name="Group 31"/>
          <p:cNvGrpSpPr>
            <a:grpSpLocks/>
          </p:cNvGrpSpPr>
          <p:nvPr/>
        </p:nvGrpSpPr>
        <p:grpSpPr bwMode="auto">
          <a:xfrm>
            <a:off x="5391150" y="2686050"/>
            <a:ext cx="2814638" cy="2855913"/>
            <a:chOff x="3396" y="1692"/>
            <a:chExt cx="1773" cy="1799"/>
          </a:xfrm>
        </p:grpSpPr>
        <p:sp>
          <p:nvSpPr>
            <p:cNvPr id="242720" name="Rectangle 32"/>
            <p:cNvSpPr>
              <a:spLocks noChangeArrowheads="1"/>
            </p:cNvSpPr>
            <p:nvPr/>
          </p:nvSpPr>
          <p:spPr bwMode="blackWhite">
            <a:xfrm>
              <a:off x="3396" y="1692"/>
              <a:ext cx="181" cy="143"/>
            </a:xfrm>
            <a:prstGeom prst="rect">
              <a:avLst/>
            </a:prstGeom>
            <a:solidFill>
              <a:srgbClr val="FF33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grpSp>
          <p:nvGrpSpPr>
            <p:cNvPr id="4" name="Group 33"/>
            <p:cNvGrpSpPr>
              <a:grpSpLocks/>
            </p:cNvGrpSpPr>
            <p:nvPr/>
          </p:nvGrpSpPr>
          <p:grpSpPr bwMode="auto">
            <a:xfrm>
              <a:off x="4880" y="3225"/>
              <a:ext cx="289" cy="266"/>
              <a:chOff x="4880" y="3225"/>
              <a:chExt cx="289" cy="266"/>
            </a:xfrm>
          </p:grpSpPr>
          <p:sp>
            <p:nvSpPr>
              <p:cNvPr id="242722" name="Rectangle 34"/>
              <p:cNvSpPr>
                <a:spLocks noChangeArrowheads="1"/>
              </p:cNvSpPr>
              <p:nvPr/>
            </p:nvSpPr>
            <p:spPr bwMode="blackWhite">
              <a:xfrm>
                <a:off x="4924" y="3294"/>
                <a:ext cx="181" cy="143"/>
              </a:xfrm>
              <a:prstGeom prst="rect">
                <a:avLst/>
              </a:prstGeom>
              <a:solidFill>
                <a:srgbClr val="FF33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125995" name="Rectangle 35"/>
              <p:cNvSpPr>
                <a:spLocks noChangeArrowheads="1"/>
              </p:cNvSpPr>
              <p:nvPr/>
            </p:nvSpPr>
            <p:spPr bwMode="blackWhite">
              <a:xfrm>
                <a:off x="4880" y="3225"/>
                <a:ext cx="289" cy="266"/>
              </a:xfrm>
              <a:prstGeom prst="rect">
                <a:avLst/>
              </a:prstGeom>
              <a:noFill/>
              <a:ln w="9525">
                <a:noFill/>
                <a:miter lim="800000"/>
                <a:headEnd/>
                <a:tailEnd/>
              </a:ln>
            </p:spPr>
            <p:txBody>
              <a:bodyPr wrap="none" lIns="92075" tIns="46038" rIns="92075" bIns="46038">
                <a:spAutoFit/>
              </a:bodyPr>
              <a:lstStyle/>
              <a:p>
                <a:pPr algn="ctr">
                  <a:lnSpc>
                    <a:spcPct val="120000"/>
                  </a:lnSpc>
                  <a:spcBef>
                    <a:spcPct val="60000"/>
                  </a:spcBef>
                </a:pPr>
                <a:r>
                  <a:rPr lang="tr-TR" sz="1800" b="1">
                    <a:solidFill>
                      <a:srgbClr val="000000"/>
                    </a:solidFill>
                    <a:effectLst/>
                    <a:latin typeface="Courier New" pitchFamily="49" charset="0"/>
                  </a:rPr>
                  <a:t>20</a:t>
                </a:r>
              </a:p>
            </p:txBody>
          </p:sp>
        </p:grpSp>
      </p:grpSp>
      <p:sp>
        <p:nvSpPr>
          <p:cNvPr id="125984" name="Rectangle 36"/>
          <p:cNvSpPr>
            <a:spLocks noChangeArrowheads="1"/>
          </p:cNvSpPr>
          <p:nvPr/>
        </p:nvSpPr>
        <p:spPr bwMode="blackWhite">
          <a:xfrm>
            <a:off x="715963" y="1608138"/>
            <a:ext cx="5627687" cy="19145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EMPNO 	ENAME 	JOB		 ...  DEPTNO     </a:t>
            </a:r>
          </a:p>
          <a:p>
            <a:pPr>
              <a:lnSpc>
                <a:spcPct val="95000"/>
              </a:lnSpc>
              <a:tabLst>
                <a:tab pos="966788" algn="l"/>
                <a:tab pos="1885950" algn="l"/>
                <a:tab pos="2457450" algn="l"/>
                <a:tab pos="3200400" algn="l"/>
                <a:tab pos="377190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7839	KING	PRESIDENT		      10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7698	BLAKE	MANAGER		      30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7782	CLARK	MANAGER		      10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7566	JONES	MANAGER		      20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a:t>
            </a:r>
          </a:p>
        </p:txBody>
      </p:sp>
      <p:grpSp>
        <p:nvGrpSpPr>
          <p:cNvPr id="5" name="Group 37"/>
          <p:cNvGrpSpPr>
            <a:grpSpLocks/>
          </p:cNvGrpSpPr>
          <p:nvPr/>
        </p:nvGrpSpPr>
        <p:grpSpPr bwMode="auto">
          <a:xfrm>
            <a:off x="8386763" y="6324600"/>
            <a:ext cx="414337" cy="292100"/>
            <a:chOff x="5283" y="3984"/>
            <a:chExt cx="261" cy="184"/>
          </a:xfrm>
        </p:grpSpPr>
        <p:sp>
          <p:nvSpPr>
            <p:cNvPr id="242726" name="Rectangle 3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2727" name="Rectangle 3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42728" name="Rectangle 4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42729" name="Freeform 4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42730" name="Freeform 4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42731" name="Freeform 4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2508689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4"/>
          <p:cNvSpPr>
            <a:spLocks noGrp="1"/>
          </p:cNvSpPr>
          <p:nvPr>
            <p:ph type="ftr" sz="quarter" idx="11"/>
          </p:nvPr>
        </p:nvSpPr>
        <p:spPr/>
        <p:txBody>
          <a:bodyPr/>
          <a:lstStyle/>
          <a:p>
            <a:r>
              <a:rPr lang="tr-TR"/>
              <a:t>Information Management</a:t>
            </a:r>
          </a:p>
        </p:txBody>
      </p:sp>
      <p:sp>
        <p:nvSpPr>
          <p:cNvPr id="29698" name="Rectangle 2"/>
          <p:cNvSpPr>
            <a:spLocks noChangeArrowheads="1"/>
          </p:cNvSpPr>
          <p:nvPr/>
        </p:nvSpPr>
        <p:spPr bwMode="blackWhite">
          <a:xfrm>
            <a:off x="914400" y="1295400"/>
            <a:ext cx="72263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29699" name="Rectangle 3"/>
          <p:cNvSpPr>
            <a:spLocks noChangeArrowheads="1"/>
          </p:cNvSpPr>
          <p:nvPr/>
        </p:nvSpPr>
        <p:spPr bwMode="blackWhite">
          <a:xfrm>
            <a:off x="909638" y="2314575"/>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r>
              <a:rPr lang="tr-TR" sz="1800" b="1">
                <a:solidFill>
                  <a:srgbClr val="000000"/>
                </a:solidFill>
                <a:effectLst/>
                <a:latin typeface="Courier New" pitchFamily="49" charset="0"/>
              </a:rPr>
              <a:t> </a:t>
            </a:r>
          </a:p>
        </p:txBody>
      </p:sp>
      <p:sp>
        <p:nvSpPr>
          <p:cNvPr id="29700" name="Rectangle 4"/>
          <p:cNvSpPr>
            <a:spLocks noChangeArrowheads="1"/>
          </p:cNvSpPr>
          <p:nvPr/>
        </p:nvSpPr>
        <p:spPr bwMode="blackWhite">
          <a:xfrm>
            <a:off x="908050" y="3732213"/>
            <a:ext cx="7264400" cy="1006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29701" name="Rectangle 5"/>
          <p:cNvSpPr>
            <a:spLocks noChangeArrowheads="1"/>
          </p:cNvSpPr>
          <p:nvPr/>
        </p:nvSpPr>
        <p:spPr bwMode="blackWhite">
          <a:xfrm>
            <a:off x="909638" y="5054600"/>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r>
              <a:rPr lang="tr-TR" sz="1800" b="1">
                <a:solidFill>
                  <a:srgbClr val="000000"/>
                </a:solidFill>
                <a:effectLst/>
                <a:latin typeface="Courier New" pitchFamily="49" charset="0"/>
              </a:rPr>
              <a:t> </a:t>
            </a:r>
          </a:p>
        </p:txBody>
      </p:sp>
      <p:sp>
        <p:nvSpPr>
          <p:cNvPr id="29702" name="Rectangle 6"/>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Column Aliases</a:t>
            </a:r>
            <a:endParaRPr lang="tr-TR"/>
          </a:p>
        </p:txBody>
      </p:sp>
      <p:grpSp>
        <p:nvGrpSpPr>
          <p:cNvPr id="29703" name="Group 7"/>
          <p:cNvGrpSpPr>
            <a:grpSpLocks/>
          </p:cNvGrpSpPr>
          <p:nvPr/>
        </p:nvGrpSpPr>
        <p:grpSpPr bwMode="auto">
          <a:xfrm>
            <a:off x="974725" y="1346200"/>
            <a:ext cx="5240338" cy="1416050"/>
            <a:chOff x="614" y="848"/>
            <a:chExt cx="3301" cy="892"/>
          </a:xfrm>
        </p:grpSpPr>
        <p:sp>
          <p:nvSpPr>
            <p:cNvPr id="29704" name="Rectangle 8"/>
            <p:cNvSpPr>
              <a:spLocks noChangeArrowheads="1"/>
            </p:cNvSpPr>
            <p:nvPr/>
          </p:nvSpPr>
          <p:spPr bwMode="ltGray">
            <a:xfrm>
              <a:off x="2408" y="848"/>
              <a:ext cx="508" cy="24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9705" name="Rectangle 9"/>
            <p:cNvSpPr>
              <a:spLocks noChangeArrowheads="1"/>
            </p:cNvSpPr>
            <p:nvPr/>
          </p:nvSpPr>
          <p:spPr bwMode="ltGray">
            <a:xfrm>
              <a:off x="614" y="1503"/>
              <a:ext cx="478" cy="237"/>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9706" name="Rectangle 10"/>
            <p:cNvSpPr>
              <a:spLocks noChangeArrowheads="1"/>
            </p:cNvSpPr>
            <p:nvPr/>
          </p:nvSpPr>
          <p:spPr bwMode="ltGray">
            <a:xfrm>
              <a:off x="3300" y="848"/>
              <a:ext cx="615" cy="241"/>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29707" name="Rectangle 11"/>
            <p:cNvSpPr>
              <a:spLocks noChangeArrowheads="1"/>
            </p:cNvSpPr>
            <p:nvPr/>
          </p:nvSpPr>
          <p:spPr bwMode="ltGray">
            <a:xfrm>
              <a:off x="2039" y="1497"/>
              <a:ext cx="615" cy="242"/>
            </a:xfrm>
            <a:prstGeom prst="rect">
              <a:avLst/>
            </a:prstGeom>
            <a:solidFill>
              <a:srgbClr val="009900">
                <a:alpha val="50000"/>
              </a:srgbClr>
            </a:solidFill>
            <a:ln w="9525">
              <a:noFill/>
              <a:miter lim="800000"/>
              <a:headEnd/>
              <a:tailEnd/>
            </a:ln>
            <a:effectLst/>
          </p:spPr>
          <p:txBody>
            <a:bodyPr wrap="none" anchor="ctr"/>
            <a:lstStyle/>
            <a:p>
              <a:endParaRPr lang="tr-TR"/>
            </a:p>
          </p:txBody>
        </p:sp>
      </p:grpSp>
      <p:sp>
        <p:nvSpPr>
          <p:cNvPr id="29708" name="Rectangle 12"/>
          <p:cNvSpPr>
            <a:spLocks noChangeArrowheads="1"/>
          </p:cNvSpPr>
          <p:nvPr/>
        </p:nvSpPr>
        <p:spPr bwMode="ltGray">
          <a:xfrm>
            <a:off x="3625850" y="3803650"/>
            <a:ext cx="976313" cy="2921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9709" name="Rectangle 13"/>
          <p:cNvSpPr>
            <a:spLocks noChangeArrowheads="1"/>
          </p:cNvSpPr>
          <p:nvPr/>
        </p:nvSpPr>
        <p:spPr bwMode="ltGray">
          <a:xfrm>
            <a:off x="993775" y="5113338"/>
            <a:ext cx="704850" cy="373062"/>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9710" name="Rectangle 14"/>
          <p:cNvSpPr>
            <a:spLocks noChangeArrowheads="1"/>
          </p:cNvSpPr>
          <p:nvPr/>
        </p:nvSpPr>
        <p:spPr bwMode="ltGray">
          <a:xfrm>
            <a:off x="3614738" y="4100513"/>
            <a:ext cx="2179637" cy="382587"/>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29711" name="Rectangle 15"/>
          <p:cNvSpPr>
            <a:spLocks noChangeArrowheads="1"/>
          </p:cNvSpPr>
          <p:nvPr/>
        </p:nvSpPr>
        <p:spPr bwMode="ltGray">
          <a:xfrm>
            <a:off x="2957513" y="5121275"/>
            <a:ext cx="1862137" cy="384175"/>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29712" name="Rectangle 16"/>
          <p:cNvSpPr>
            <a:spLocks noChangeArrowheads="1"/>
          </p:cNvSpPr>
          <p:nvPr/>
        </p:nvSpPr>
        <p:spPr bwMode="blackWhite">
          <a:xfrm>
            <a:off x="960438" y="2327275"/>
            <a:ext cx="7221537" cy="1082675"/>
          </a:xfrm>
          <a:prstGeom prst="rect">
            <a:avLst/>
          </a:prstGeom>
          <a:noFill/>
          <a:ln w="9525">
            <a:noFill/>
            <a:miter lim="800000"/>
            <a:headEnd/>
            <a:tailEnd/>
          </a:ln>
          <a:effectLst/>
        </p:spPr>
        <p:txBody>
          <a:bodyPr lIns="92075" tIns="46038" rIns="92075" bIns="46038">
            <a:spAutoFit/>
          </a:bodyPr>
          <a:lstStyle/>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r>
              <a:rPr lang="tr-TR" sz="1800" b="1">
                <a:solidFill>
                  <a:srgbClr val="000000"/>
                </a:solidFill>
                <a:effectLst/>
                <a:latin typeface="Courier New" pitchFamily="49" charset="0"/>
              </a:rPr>
              <a:t> </a:t>
            </a:r>
          </a:p>
        </p:txBody>
      </p:sp>
      <p:sp>
        <p:nvSpPr>
          <p:cNvPr id="29713" name="Rectangle 17"/>
          <p:cNvSpPr>
            <a:spLocks noChangeArrowheads="1"/>
          </p:cNvSpPr>
          <p:nvPr/>
        </p:nvSpPr>
        <p:spPr bwMode="blackWhite">
          <a:xfrm>
            <a:off x="939800" y="1282700"/>
            <a:ext cx="7251700" cy="72707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SQL&gt; SELECT ename AS name, sal salary</a:t>
            </a:r>
          </a:p>
          <a:p>
            <a:pPr>
              <a:tabLst>
                <a:tab pos="1200150" algn="l"/>
              </a:tabLst>
            </a:pPr>
            <a:r>
              <a:rPr lang="tr-TR" sz="1800" b="1" dirty="0">
                <a:solidFill>
                  <a:srgbClr val="000000"/>
                </a:solidFill>
                <a:effectLst/>
                <a:latin typeface="Courier New" pitchFamily="49" charset="0"/>
              </a:rPr>
              <a:t>  2  FROM   emp;</a:t>
            </a:r>
          </a:p>
        </p:txBody>
      </p:sp>
      <p:sp>
        <p:nvSpPr>
          <p:cNvPr id="29714" name="Rectangle 18"/>
          <p:cNvSpPr>
            <a:spLocks noChangeArrowheads="1"/>
          </p:cNvSpPr>
          <p:nvPr/>
        </p:nvSpPr>
        <p:spPr bwMode="blackWhite">
          <a:xfrm>
            <a:off x="977900" y="2292350"/>
            <a:ext cx="3340100" cy="1120775"/>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800" b="1" dirty="0">
                <a:solidFill>
                  <a:srgbClr val="000000"/>
                </a:solidFill>
                <a:effectLst/>
                <a:latin typeface="Courier New" pitchFamily="49" charset="0"/>
              </a:rPr>
              <a:t>NAME             SALARY</a:t>
            </a:r>
          </a:p>
          <a:p>
            <a:pPr>
              <a:lnSpc>
                <a:spcPct val="125000"/>
              </a:lnSpc>
            </a:pPr>
            <a:r>
              <a:rPr lang="tr-TR" sz="1800" b="1" dirty="0">
                <a:solidFill>
                  <a:srgbClr val="000000"/>
                </a:solidFill>
                <a:effectLst/>
                <a:latin typeface="Courier New" pitchFamily="49" charset="0"/>
              </a:rPr>
              <a:t>------------- ---------</a:t>
            </a:r>
            <a:br>
              <a:rPr lang="tr-TR" sz="1800" b="1" dirty="0">
                <a:solidFill>
                  <a:srgbClr val="000000"/>
                </a:solidFill>
                <a:effectLst/>
                <a:latin typeface="Courier New" pitchFamily="49" charset="0"/>
              </a:rPr>
            </a:br>
            <a:r>
              <a:rPr lang="tr-TR" sz="1800" b="1" dirty="0">
                <a:solidFill>
                  <a:srgbClr val="000000"/>
                </a:solidFill>
                <a:effectLst/>
                <a:latin typeface="Courier New" pitchFamily="49" charset="0"/>
              </a:rPr>
              <a:t>...</a:t>
            </a:r>
          </a:p>
        </p:txBody>
      </p:sp>
      <p:sp>
        <p:nvSpPr>
          <p:cNvPr id="29715" name="Rectangle 19"/>
          <p:cNvSpPr>
            <a:spLocks noChangeArrowheads="1"/>
          </p:cNvSpPr>
          <p:nvPr/>
        </p:nvSpPr>
        <p:spPr bwMode="blackWhite">
          <a:xfrm>
            <a:off x="933450" y="3719513"/>
            <a:ext cx="7289800" cy="103187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"Name",</a:t>
            </a:r>
          </a:p>
          <a:p>
            <a:pPr>
              <a:tabLst>
                <a:tab pos="1200150" algn="l"/>
              </a:tabLst>
            </a:pPr>
            <a:r>
              <a:rPr lang="tr-TR" sz="1800" b="1">
                <a:solidFill>
                  <a:srgbClr val="000000"/>
                </a:solidFill>
                <a:effectLst/>
                <a:latin typeface="Courier New" pitchFamily="49" charset="0"/>
              </a:rPr>
              <a:t>  2         sal*12 "Annual Salary"</a:t>
            </a:r>
          </a:p>
          <a:p>
            <a:pPr>
              <a:tabLst>
                <a:tab pos="1200150" algn="l"/>
              </a:tabLst>
            </a:pPr>
            <a:r>
              <a:rPr lang="tr-TR" sz="1800" b="1">
                <a:solidFill>
                  <a:srgbClr val="000000"/>
                </a:solidFill>
                <a:effectLst/>
                <a:latin typeface="Courier New" pitchFamily="49" charset="0"/>
              </a:rPr>
              <a:t>  3  FROM   emp;</a:t>
            </a:r>
          </a:p>
        </p:txBody>
      </p:sp>
      <p:grpSp>
        <p:nvGrpSpPr>
          <p:cNvPr id="29716" name="Group 20"/>
          <p:cNvGrpSpPr>
            <a:grpSpLocks/>
          </p:cNvGrpSpPr>
          <p:nvPr/>
        </p:nvGrpSpPr>
        <p:grpSpPr bwMode="auto">
          <a:xfrm>
            <a:off x="960438" y="5024438"/>
            <a:ext cx="7221537" cy="1125537"/>
            <a:chOff x="605" y="3165"/>
            <a:chExt cx="4549" cy="709"/>
          </a:xfrm>
        </p:grpSpPr>
        <p:sp>
          <p:nvSpPr>
            <p:cNvPr id="29717" name="Rectangle 21"/>
            <p:cNvSpPr>
              <a:spLocks noChangeArrowheads="1"/>
            </p:cNvSpPr>
            <p:nvPr/>
          </p:nvSpPr>
          <p:spPr bwMode="blackWhite">
            <a:xfrm>
              <a:off x="605" y="3192"/>
              <a:ext cx="4549" cy="682"/>
            </a:xfrm>
            <a:prstGeom prst="rect">
              <a:avLst/>
            </a:prstGeom>
            <a:noFill/>
            <a:ln w="9525">
              <a:noFill/>
              <a:miter lim="800000"/>
              <a:headEnd/>
              <a:tailEnd/>
            </a:ln>
            <a:effectLst/>
          </p:spPr>
          <p:txBody>
            <a:bodyPr lIns="92075" tIns="46038" rIns="92075" bIns="46038">
              <a:spAutoFit/>
            </a:bodyPr>
            <a:lstStyle/>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endParaRPr lang="tr-TR" sz="1800" b="1">
                <a:solidFill>
                  <a:srgbClr val="000000"/>
                </a:solidFill>
                <a:effectLst/>
                <a:latin typeface="Courier New" pitchFamily="49" charset="0"/>
              </a:endParaRPr>
            </a:p>
            <a:p>
              <a:pPr>
                <a:lnSpc>
                  <a:spcPct val="90000"/>
                </a:lnSpc>
              </a:pPr>
              <a:r>
                <a:rPr lang="tr-TR" sz="1800" b="1">
                  <a:solidFill>
                    <a:srgbClr val="000000"/>
                  </a:solidFill>
                  <a:effectLst/>
                  <a:latin typeface="Courier New" pitchFamily="49" charset="0"/>
                </a:rPr>
                <a:t> </a:t>
              </a:r>
            </a:p>
          </p:txBody>
        </p:sp>
        <p:sp>
          <p:nvSpPr>
            <p:cNvPr id="29718" name="Rectangle 22"/>
            <p:cNvSpPr>
              <a:spLocks noChangeArrowheads="1"/>
            </p:cNvSpPr>
            <p:nvPr/>
          </p:nvSpPr>
          <p:spPr bwMode="blackWhite">
            <a:xfrm>
              <a:off x="616" y="3165"/>
              <a:ext cx="2438" cy="706"/>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800" b="1">
                  <a:solidFill>
                    <a:srgbClr val="000000"/>
                  </a:solidFill>
                  <a:effectLst/>
                  <a:latin typeface="Courier New" pitchFamily="49" charset="0"/>
                </a:rPr>
                <a:t>Name          Annual Salary</a:t>
              </a:r>
            </a:p>
            <a:p>
              <a:pPr>
                <a:lnSpc>
                  <a:spcPct val="125000"/>
                </a:lnSpc>
              </a:pPr>
              <a:r>
                <a:rPr lang="tr-TR" sz="1800" b="1">
                  <a:solidFill>
                    <a:srgbClr val="000000"/>
                  </a:solidFill>
                  <a:effectLst/>
                  <a:latin typeface="Courier New" pitchFamily="49" charset="0"/>
                </a:rPr>
                <a:t>------------- -------------</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a:t>
              </a:r>
            </a:p>
          </p:txBody>
        </p:sp>
      </p:grpSp>
      <p:grpSp>
        <p:nvGrpSpPr>
          <p:cNvPr id="29719" name="Group 23"/>
          <p:cNvGrpSpPr>
            <a:grpSpLocks/>
          </p:cNvGrpSpPr>
          <p:nvPr/>
        </p:nvGrpSpPr>
        <p:grpSpPr bwMode="auto">
          <a:xfrm>
            <a:off x="8386763" y="6324600"/>
            <a:ext cx="414337" cy="292100"/>
            <a:chOff x="5283" y="3984"/>
            <a:chExt cx="261" cy="184"/>
          </a:xfrm>
        </p:grpSpPr>
        <p:sp>
          <p:nvSpPr>
            <p:cNvPr id="29720" name="Rectangle 2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29721" name="Rectangle 2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29722" name="Rectangle 2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29723" name="Freeform 2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29724" name="Freeform 2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29725" name="Freeform 2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wipe(up)">
                                      <p:cBhvr>
                                        <p:cTn id="7" dur="500"/>
                                        <p:tgtEl>
                                          <p:spTgt spid="297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08"/>
                                        </p:tgtEl>
                                        <p:attrNameLst>
                                          <p:attrName>style.visibility</p:attrName>
                                        </p:attrNameLst>
                                      </p:cBhvr>
                                      <p:to>
                                        <p:strVal val="visible"/>
                                      </p:to>
                                    </p:set>
                                    <p:animEffect transition="in" filter="wipe(left)">
                                      <p:cBhvr>
                                        <p:cTn id="12" dur="500"/>
                                        <p:tgtEl>
                                          <p:spTgt spid="29708"/>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9709"/>
                                        </p:tgtEl>
                                        <p:attrNameLst>
                                          <p:attrName>style.visibility</p:attrName>
                                        </p:attrNameLst>
                                      </p:cBhvr>
                                      <p:to>
                                        <p:strVal val="visible"/>
                                      </p:to>
                                    </p:set>
                                    <p:animEffect transition="in" filter="wipe(up)">
                                      <p:cBhvr>
                                        <p:cTn id="16" dur="500"/>
                                        <p:tgtEl>
                                          <p:spTgt spid="2970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9710"/>
                                        </p:tgtEl>
                                        <p:attrNameLst>
                                          <p:attrName>style.visibility</p:attrName>
                                        </p:attrNameLst>
                                      </p:cBhvr>
                                      <p:to>
                                        <p:strVal val="visible"/>
                                      </p:to>
                                    </p:set>
                                    <p:animEffect transition="in" filter="wipe(left)">
                                      <p:cBhvr>
                                        <p:cTn id="21" dur="500"/>
                                        <p:tgtEl>
                                          <p:spTgt spid="29710"/>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29711"/>
                                        </p:tgtEl>
                                        <p:attrNameLst>
                                          <p:attrName>style.visibility</p:attrName>
                                        </p:attrNameLst>
                                      </p:cBhvr>
                                      <p:to>
                                        <p:strVal val="visible"/>
                                      </p:to>
                                    </p:set>
                                    <p:animEffect transition="in" filter="wipe(up)">
                                      <p:cBhvr>
                                        <p:cTn id="25" dur="500"/>
                                        <p:tgtEl>
                                          <p:spTgt spid="297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9712"/>
                                        </p:tgtEl>
                                        <p:attrNameLst>
                                          <p:attrName>style.visibility</p:attrName>
                                        </p:attrNameLst>
                                      </p:cBhvr>
                                      <p:to>
                                        <p:strVal val="visible"/>
                                      </p:to>
                                    </p:set>
                                    <p:animEffect transition="in" filter="wipe(up)">
                                      <p:cBhvr>
                                        <p:cTn id="30" dur="500"/>
                                        <p:tgtEl>
                                          <p:spTgt spid="29712"/>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499"/>
                                          </p:stCondLst>
                                        </p:cTn>
                                        <p:tgtEl>
                                          <p:spTgt spid="29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8" grpId="0" animBg="1"/>
      <p:bldP spid="29709" grpId="0" animBg="1"/>
      <p:bldP spid="29710" grpId="0" animBg="1"/>
      <p:bldP spid="29711" grpId="0" animBg="1"/>
      <p:bldP spid="29712"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4473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UPDATE Statement</a:t>
            </a:r>
            <a:endParaRPr lang="tr-TR"/>
          </a:p>
        </p:txBody>
      </p:sp>
      <p:sp>
        <p:nvSpPr>
          <p:cNvPr id="244739" name="Rectangle 3"/>
          <p:cNvSpPr>
            <a:spLocks noGrp="1" noChangeArrowheads="1"/>
          </p:cNvSpPr>
          <p:nvPr>
            <p:ph type="body" idx="1"/>
          </p:nvPr>
        </p:nvSpPr>
        <p:spPr>
          <a:xfrm>
            <a:off x="860425" y="1795463"/>
            <a:ext cx="7385050" cy="3167062"/>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Modify existing rows with the UPDATE statement.</a:t>
            </a:r>
            <a:br>
              <a:rPr lang="tr-TR" b="1">
                <a:solidFill>
                  <a:srgbClr val="FF0066"/>
                </a:solidFill>
                <a:latin typeface="Arial" charset="0"/>
              </a:rPr>
            </a:br>
            <a:br>
              <a:rPr lang="tr-TR" b="1"/>
            </a:br>
            <a:br>
              <a:rPr lang="tr-TR" b="1"/>
            </a:br>
            <a:endParaRPr lang="tr-TR" b="1"/>
          </a:p>
          <a:p>
            <a:pPr marL="341313" lvl="1" indent="-227013" defTabSz="346075">
              <a:tabLst>
                <a:tab pos="571500" algn="l"/>
              </a:tabLst>
            </a:pPr>
            <a:r>
              <a:rPr lang="tr-TR" b="1">
                <a:solidFill>
                  <a:srgbClr val="FF0066"/>
                </a:solidFill>
                <a:latin typeface="Arial" charset="0"/>
              </a:rPr>
              <a:t>Update more than one row at a time, if required.</a:t>
            </a:r>
            <a:endParaRPr lang="tr-TR"/>
          </a:p>
        </p:txBody>
      </p:sp>
      <p:sp>
        <p:nvSpPr>
          <p:cNvPr id="244740" name="Rectangle 4"/>
          <p:cNvSpPr>
            <a:spLocks noChangeArrowheads="1"/>
          </p:cNvSpPr>
          <p:nvPr/>
        </p:nvSpPr>
        <p:spPr bwMode="blackWhite">
          <a:xfrm>
            <a:off x="935038" y="2714625"/>
            <a:ext cx="7497762"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UPDATE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SET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 </a:t>
            </a:r>
            <a:r>
              <a:rPr lang="tr-TR" sz="1800" b="1" i="1">
                <a:solidFill>
                  <a:srgbClr val="000000"/>
                </a:solidFill>
                <a:effectLst/>
                <a:latin typeface="Courier New" pitchFamily="49" charset="0"/>
              </a:rPr>
              <a:t>value</a:t>
            </a:r>
            <a:r>
              <a:rPr lang="tr-TR" sz="1800" b="1">
                <a:solidFill>
                  <a:srgbClr val="000000"/>
                </a:solidFill>
                <a:effectLst/>
                <a:latin typeface="Courier New" pitchFamily="49" charset="0"/>
              </a:rPr>
              <a:t> [, </a:t>
            </a:r>
            <a:r>
              <a:rPr lang="tr-TR" sz="1800" b="1" i="1">
                <a:solidFill>
                  <a:srgbClr val="000000"/>
                </a:solidFill>
                <a:effectLst/>
                <a:latin typeface="Courier New" pitchFamily="49" charset="0"/>
              </a:rPr>
              <a:t>column </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value, ...</a:t>
            </a:r>
            <a:r>
              <a:rPr lang="tr-TR" sz="1800" b="1">
                <a:solidFill>
                  <a:srgbClr val="000000"/>
                </a:solidFill>
                <a:effectLst/>
                <a:latin typeface="Courier New" pitchFamily="49" charset="0"/>
              </a:rPr>
              <a:t>]</a:t>
            </a:r>
          </a:p>
          <a:p>
            <a:pPr>
              <a:tabLst>
                <a:tab pos="1200150"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condition</a:t>
            </a:r>
            <a:r>
              <a:rPr lang="tr-TR" sz="1800" b="1">
                <a:solidFill>
                  <a:srgbClr val="000000"/>
                </a:solidFill>
                <a:effectLst/>
                <a:latin typeface="Courier New" pitchFamily="49" charset="0"/>
              </a:rPr>
              <a:t>];</a:t>
            </a:r>
          </a:p>
        </p:txBody>
      </p:sp>
      <p:grpSp>
        <p:nvGrpSpPr>
          <p:cNvPr id="2" name="Group 5"/>
          <p:cNvGrpSpPr>
            <a:grpSpLocks/>
          </p:cNvGrpSpPr>
          <p:nvPr/>
        </p:nvGrpSpPr>
        <p:grpSpPr bwMode="auto">
          <a:xfrm>
            <a:off x="8386763" y="6324600"/>
            <a:ext cx="414337" cy="292100"/>
            <a:chOff x="5283" y="3984"/>
            <a:chExt cx="261" cy="184"/>
          </a:xfrm>
        </p:grpSpPr>
        <p:sp>
          <p:nvSpPr>
            <p:cNvPr id="244742"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4743"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44744"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44745"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44746"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44747"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3443297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46786" name="Rectangle 2"/>
          <p:cNvSpPr>
            <a:spLocks noChangeArrowheads="1"/>
          </p:cNvSpPr>
          <p:nvPr/>
        </p:nvSpPr>
        <p:spPr bwMode="blackWhite">
          <a:xfrm>
            <a:off x="936625" y="2565400"/>
            <a:ext cx="7504113" cy="11747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6787" name="Rectangle 3"/>
          <p:cNvSpPr>
            <a:spLocks noGrp="1" noChangeArrowheads="1"/>
          </p:cNvSpPr>
          <p:nvPr>
            <p:ph type="title"/>
          </p:nvPr>
        </p:nvSpPr>
        <p:spPr>
          <a:xfrm>
            <a:off x="922338" y="530225"/>
            <a:ext cx="7316787" cy="881063"/>
          </a:xfrm>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Updating Rows in a Table</a:t>
            </a:r>
            <a:endParaRPr lang="tr-TR"/>
          </a:p>
        </p:txBody>
      </p:sp>
      <p:sp>
        <p:nvSpPr>
          <p:cNvPr id="246788" name="Rectangle 4"/>
          <p:cNvSpPr>
            <a:spLocks noGrp="1" noChangeArrowheads="1"/>
          </p:cNvSpPr>
          <p:nvPr>
            <p:ph type="body" idx="1"/>
          </p:nvPr>
        </p:nvSpPr>
        <p:spPr>
          <a:xfrm>
            <a:off x="769938" y="1401763"/>
            <a:ext cx="7385050" cy="3424237"/>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a:solidFill>
                  <a:srgbClr val="FF0066"/>
                </a:solidFill>
                <a:latin typeface="Arial" charset="0"/>
              </a:rPr>
              <a:t>Specific row or rows are modified when you specify the WHERE clause.</a:t>
            </a: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tabLst>
                <a:tab pos="571500" algn="l"/>
              </a:tabLst>
            </a:pPr>
            <a:r>
              <a:rPr lang="tr-TR" b="1">
                <a:solidFill>
                  <a:srgbClr val="FF0066"/>
                </a:solidFill>
                <a:latin typeface="Arial" charset="0"/>
              </a:rPr>
              <a:t>All rows in the table are modified if you omit the WHERE clause.</a:t>
            </a:r>
            <a:endParaRPr lang="tr-TR"/>
          </a:p>
        </p:txBody>
      </p:sp>
      <p:sp>
        <p:nvSpPr>
          <p:cNvPr id="246789" name="Rectangle 5"/>
          <p:cNvSpPr>
            <a:spLocks noChangeArrowheads="1"/>
          </p:cNvSpPr>
          <p:nvPr/>
        </p:nvSpPr>
        <p:spPr bwMode="ltGray">
          <a:xfrm>
            <a:off x="1633538" y="3144838"/>
            <a:ext cx="3441700" cy="304800"/>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6790" name="Rectangle 6"/>
          <p:cNvSpPr>
            <a:spLocks noChangeArrowheads="1"/>
          </p:cNvSpPr>
          <p:nvPr/>
        </p:nvSpPr>
        <p:spPr bwMode="blackWhite">
          <a:xfrm>
            <a:off x="915988" y="2606675"/>
            <a:ext cx="7529512" cy="1108075"/>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dirty="0">
                <a:solidFill>
                  <a:srgbClr val="000000"/>
                </a:solidFill>
                <a:effectLst/>
                <a:latin typeface="Courier New" pitchFamily="49" charset="0"/>
              </a:rPr>
              <a:t>SQL&gt; UPDATE 	emp</a:t>
            </a:r>
          </a:p>
          <a:p>
            <a:pPr>
              <a:tabLst>
                <a:tab pos="1200150" algn="l"/>
              </a:tabLst>
              <a:defRPr/>
            </a:pPr>
            <a:r>
              <a:rPr lang="tr-TR" sz="1800" b="1" dirty="0">
                <a:solidFill>
                  <a:srgbClr val="000000"/>
                </a:solidFill>
                <a:effectLst/>
                <a:latin typeface="Courier New" pitchFamily="49" charset="0"/>
              </a:rPr>
              <a:t>  2  SET    	deptno = 20</a:t>
            </a:r>
          </a:p>
          <a:p>
            <a:pPr>
              <a:tabLst>
                <a:tab pos="1200150" algn="l"/>
              </a:tabLst>
              <a:defRPr/>
            </a:pPr>
            <a:r>
              <a:rPr lang="tr-TR" sz="1800" b="1" dirty="0">
                <a:solidFill>
                  <a:srgbClr val="000000"/>
                </a:solidFill>
                <a:effectLst/>
                <a:latin typeface="Courier New" pitchFamily="49" charset="0"/>
              </a:rPr>
              <a:t>  3  WHERE  	empno = 7782;</a:t>
            </a:r>
          </a:p>
          <a:p>
            <a:pPr>
              <a:tabLst>
                <a:tab pos="1200150" algn="l"/>
              </a:tabLst>
              <a:defRPr/>
            </a:pPr>
            <a:r>
              <a:rPr lang="tr-TR" sz="1800" b="1" dirty="0">
                <a:solidFill>
                  <a:srgbClr val="FF3300"/>
                </a:solidFill>
                <a:effectLst>
                  <a:outerShdw blurRad="38100" dist="38100" dir="2700000" algn="tl">
                    <a:srgbClr val="C0C0C0"/>
                  </a:outerShdw>
                </a:effectLst>
                <a:latin typeface="Courier New" pitchFamily="49" charset="0"/>
              </a:rPr>
              <a:t>1 row updated.</a:t>
            </a:r>
          </a:p>
        </p:txBody>
      </p:sp>
      <p:sp>
        <p:nvSpPr>
          <p:cNvPr id="246791" name="Rectangle 7"/>
          <p:cNvSpPr>
            <a:spLocks noChangeArrowheads="1"/>
          </p:cNvSpPr>
          <p:nvPr/>
        </p:nvSpPr>
        <p:spPr bwMode="blackWhite">
          <a:xfrm>
            <a:off x="933450" y="4889500"/>
            <a:ext cx="7499350" cy="9350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UPDATE 	employee</a:t>
            </a:r>
          </a:p>
          <a:p>
            <a:pPr>
              <a:tabLst>
                <a:tab pos="1200150" algn="l"/>
              </a:tabLst>
              <a:defRPr/>
            </a:pPr>
            <a:r>
              <a:rPr lang="tr-TR" sz="1800" b="1">
                <a:solidFill>
                  <a:srgbClr val="000000"/>
                </a:solidFill>
                <a:effectLst/>
                <a:latin typeface="Courier New" pitchFamily="49" charset="0"/>
              </a:rPr>
              <a:t>  2  SET    	deptno = 20;</a:t>
            </a:r>
          </a:p>
          <a:p>
            <a:pPr>
              <a:tabLst>
                <a:tab pos="1200150" algn="l"/>
              </a:tabLst>
              <a:defRPr/>
            </a:pPr>
            <a:r>
              <a:rPr lang="tr-TR" sz="1800" b="1">
                <a:solidFill>
                  <a:srgbClr val="FF3300"/>
                </a:solidFill>
                <a:effectLst>
                  <a:outerShdw blurRad="38100" dist="38100" dir="2700000" algn="tl">
                    <a:srgbClr val="000000"/>
                  </a:outerShdw>
                </a:effectLst>
                <a:latin typeface="Courier New" pitchFamily="49" charset="0"/>
              </a:rPr>
              <a:t>14 rows updated.</a:t>
            </a:r>
          </a:p>
        </p:txBody>
      </p:sp>
      <p:grpSp>
        <p:nvGrpSpPr>
          <p:cNvPr id="2" name="Group 8"/>
          <p:cNvGrpSpPr>
            <a:grpSpLocks/>
          </p:cNvGrpSpPr>
          <p:nvPr/>
        </p:nvGrpSpPr>
        <p:grpSpPr bwMode="auto">
          <a:xfrm>
            <a:off x="8386763" y="6324600"/>
            <a:ext cx="414337" cy="292100"/>
            <a:chOff x="5283" y="3984"/>
            <a:chExt cx="261" cy="184"/>
          </a:xfrm>
        </p:grpSpPr>
        <p:sp>
          <p:nvSpPr>
            <p:cNvPr id="246793"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6794"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46795"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46796"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46797"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46798"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8117580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6789"/>
                                        </p:tgtEl>
                                        <p:attrNameLst>
                                          <p:attrName>style.visibility</p:attrName>
                                        </p:attrNameLst>
                                      </p:cBhvr>
                                      <p:to>
                                        <p:strVal val="visible"/>
                                      </p:to>
                                    </p:set>
                                    <p:animEffect transition="in" filter="wipe(up)">
                                      <p:cBhvr>
                                        <p:cTn id="7" dur="500"/>
                                        <p:tgtEl>
                                          <p:spTgt spid="24678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9"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48834" name="Rectangle 2"/>
          <p:cNvSpPr>
            <a:spLocks noChangeArrowheads="1"/>
          </p:cNvSpPr>
          <p:nvPr/>
        </p:nvSpPr>
        <p:spPr bwMode="blackWhite">
          <a:xfrm>
            <a:off x="936625" y="2813050"/>
            <a:ext cx="7488238" cy="21272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248835" name="Rectangle 3"/>
          <p:cNvSpPr>
            <a:spLocks noChangeArrowheads="1"/>
          </p:cNvSpPr>
          <p:nvPr/>
        </p:nvSpPr>
        <p:spPr bwMode="ltGray">
          <a:xfrm>
            <a:off x="4857750" y="3400425"/>
            <a:ext cx="3143250" cy="942975"/>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8836" name="Rectangle 4"/>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Updating with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Multiple-Column Subquery</a:t>
            </a:r>
            <a:endParaRPr lang="tr-TR"/>
          </a:p>
        </p:txBody>
      </p:sp>
      <p:sp>
        <p:nvSpPr>
          <p:cNvPr id="248837" name="Rectangle 5"/>
          <p:cNvSpPr>
            <a:spLocks noChangeArrowheads="1"/>
          </p:cNvSpPr>
          <p:nvPr/>
        </p:nvSpPr>
        <p:spPr bwMode="blackWhite">
          <a:xfrm>
            <a:off x="904875" y="2994025"/>
            <a:ext cx="7153275" cy="1747838"/>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UPDATE  emp</a:t>
            </a:r>
          </a:p>
          <a:p>
            <a:pPr>
              <a:tabLst>
                <a:tab pos="1200150" algn="l"/>
              </a:tabLst>
              <a:defRPr/>
            </a:pPr>
            <a:r>
              <a:rPr lang="tr-TR" sz="1800" b="1">
                <a:solidFill>
                  <a:srgbClr val="000000"/>
                </a:solidFill>
                <a:effectLst/>
                <a:latin typeface="Courier New" pitchFamily="49" charset="0"/>
              </a:rPr>
              <a:t>  2  SET     (job, deptno) = </a:t>
            </a:r>
          </a:p>
          <a:p>
            <a:pPr>
              <a:tabLst>
                <a:tab pos="1200150" algn="l"/>
              </a:tabLst>
              <a:defRPr/>
            </a:pPr>
            <a:r>
              <a:rPr lang="tr-TR" sz="1800" b="1">
                <a:solidFill>
                  <a:srgbClr val="000000"/>
                </a:solidFill>
                <a:effectLst/>
                <a:latin typeface="Courier New" pitchFamily="49" charset="0"/>
              </a:rPr>
              <a:t>  3				  (SELECT job, deptno</a:t>
            </a:r>
          </a:p>
          <a:p>
            <a:pPr>
              <a:tabLst>
                <a:tab pos="1200150" algn="l"/>
              </a:tabLst>
              <a:defRPr/>
            </a:pPr>
            <a:r>
              <a:rPr lang="tr-TR" sz="1800" b="1">
                <a:solidFill>
                  <a:srgbClr val="000000"/>
                </a:solidFill>
                <a:effectLst/>
                <a:latin typeface="Courier New" pitchFamily="49" charset="0"/>
              </a:rPr>
              <a:t>  4                          FROM    emp</a:t>
            </a:r>
          </a:p>
          <a:p>
            <a:pPr>
              <a:tabLst>
                <a:tab pos="1200150" algn="l"/>
              </a:tabLst>
              <a:defRPr/>
            </a:pPr>
            <a:r>
              <a:rPr lang="tr-TR" sz="1800" b="1">
                <a:solidFill>
                  <a:srgbClr val="000000"/>
                </a:solidFill>
                <a:effectLst/>
                <a:latin typeface="Courier New" pitchFamily="49" charset="0"/>
              </a:rPr>
              <a:t>  5                          WHERE   empno = 7499)</a:t>
            </a:r>
          </a:p>
          <a:p>
            <a:pPr>
              <a:tabLst>
                <a:tab pos="1200150" algn="l"/>
              </a:tabLst>
              <a:defRPr/>
            </a:pPr>
            <a:r>
              <a:rPr lang="tr-TR" sz="1800" b="1">
                <a:solidFill>
                  <a:srgbClr val="000000"/>
                </a:solidFill>
                <a:effectLst/>
                <a:latin typeface="Courier New" pitchFamily="49" charset="0"/>
              </a:rPr>
              <a:t>  6  WHERE   empno = 7698;</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1 row updated.</a:t>
            </a:r>
          </a:p>
        </p:txBody>
      </p:sp>
      <p:sp>
        <p:nvSpPr>
          <p:cNvPr id="248838" name="Rectangle 6"/>
          <p:cNvSpPr>
            <a:spLocks noGrp="1" noChangeArrowheads="1"/>
          </p:cNvSpPr>
          <p:nvPr>
            <p:ph type="body" idx="1"/>
          </p:nvPr>
        </p:nvSpPr>
        <p:spPr>
          <a:xfrm>
            <a:off x="879475" y="1928813"/>
            <a:ext cx="7769225" cy="946150"/>
          </a:xfrm>
          <a:effectLst>
            <a:outerShdw dist="53882" dir="2700000" algn="ctr" rotWithShape="0">
              <a:srgbClr val="000000"/>
            </a:outerShdw>
          </a:effectLst>
        </p:spPr>
        <p:txBody>
          <a:bodyPr lIns="92075" tIns="46038" rIns="92075" bIns="46038">
            <a:spAutoFit/>
          </a:bodyPr>
          <a:lstStyle/>
          <a:p>
            <a:pPr marL="0" indent="0" defTabSz="346075">
              <a:buFontTx/>
              <a:buNone/>
              <a:tabLst>
                <a:tab pos="571500" algn="l"/>
              </a:tabLst>
            </a:pPr>
            <a:r>
              <a:rPr lang="tr-TR" sz="2800">
                <a:solidFill>
                  <a:srgbClr val="FF6600"/>
                </a:solidFill>
                <a:effectLst>
                  <a:outerShdw blurRad="38100" dist="38100" dir="2700000" algn="tl">
                    <a:srgbClr val="C0C0C0"/>
                  </a:outerShdw>
                </a:effectLst>
                <a:latin typeface="Arial" charset="0"/>
              </a:rPr>
              <a:t>Update employee 7698’s job and department to match that of employee 7499.</a:t>
            </a:r>
            <a:endParaRPr lang="tr-TR"/>
          </a:p>
        </p:txBody>
      </p:sp>
      <p:grpSp>
        <p:nvGrpSpPr>
          <p:cNvPr id="2" name="Group 7"/>
          <p:cNvGrpSpPr>
            <a:grpSpLocks/>
          </p:cNvGrpSpPr>
          <p:nvPr/>
        </p:nvGrpSpPr>
        <p:grpSpPr bwMode="auto">
          <a:xfrm>
            <a:off x="8386763" y="6324600"/>
            <a:ext cx="414337" cy="292100"/>
            <a:chOff x="5283" y="3984"/>
            <a:chExt cx="261" cy="184"/>
          </a:xfrm>
        </p:grpSpPr>
        <p:sp>
          <p:nvSpPr>
            <p:cNvPr id="248840"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48841"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48842"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48843"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48844"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48845"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485805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8835"/>
                                        </p:tgtEl>
                                        <p:attrNameLst>
                                          <p:attrName>style.visibility</p:attrName>
                                        </p:attrNameLst>
                                      </p:cBhvr>
                                      <p:to>
                                        <p:strVal val="visible"/>
                                      </p:to>
                                    </p:set>
                                    <p:animEffect transition="in" filter="wipe(up)">
                                      <p:cBhvr>
                                        <p:cTn id="7" dur="500"/>
                                        <p:tgtEl>
                                          <p:spTgt spid="24883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5088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Updating Rows Based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on Another Table</a:t>
            </a:r>
            <a:endParaRPr lang="tr-TR"/>
          </a:p>
        </p:txBody>
      </p:sp>
      <p:sp>
        <p:nvSpPr>
          <p:cNvPr id="250883" name="Rectangle 3"/>
          <p:cNvSpPr>
            <a:spLocks noGrp="1" noChangeArrowheads="1"/>
          </p:cNvSpPr>
          <p:nvPr>
            <p:ph type="body" idx="1"/>
          </p:nvPr>
        </p:nvSpPr>
        <p:spPr>
          <a:xfrm>
            <a:off x="685800" y="1981200"/>
            <a:ext cx="7772400" cy="8318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400" b="1">
                <a:solidFill>
                  <a:srgbClr val="FF0066"/>
                </a:solidFill>
                <a:latin typeface="Arial" charset="0"/>
              </a:rPr>
              <a:t>Use subqueries in UPDATE statements to update rows in a table based on values from another table.</a:t>
            </a:r>
            <a:endParaRPr lang="tr-TR" sz="2400"/>
          </a:p>
        </p:txBody>
      </p:sp>
      <p:sp>
        <p:nvSpPr>
          <p:cNvPr id="250884" name="Rectangle 4"/>
          <p:cNvSpPr>
            <a:spLocks noChangeArrowheads="1"/>
          </p:cNvSpPr>
          <p:nvPr/>
        </p:nvSpPr>
        <p:spPr bwMode="blackWhite">
          <a:xfrm>
            <a:off x="838200" y="3733800"/>
            <a:ext cx="7497763" cy="23558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3324225" algn="l"/>
                <a:tab pos="4579938" algn="l"/>
              </a:tabLst>
              <a:defRPr/>
            </a:pPr>
            <a:r>
              <a:rPr lang="tr-TR" sz="1800" b="1">
                <a:solidFill>
                  <a:srgbClr val="000000"/>
                </a:solidFill>
                <a:effectLst/>
                <a:latin typeface="Courier New" pitchFamily="49" charset="0"/>
              </a:rPr>
              <a:t>SQL&gt;	UPDATE	employee</a:t>
            </a:r>
          </a:p>
          <a:p>
            <a:pPr>
              <a:tabLst>
                <a:tab pos="688975" algn="l"/>
                <a:tab pos="1824038" algn="l"/>
                <a:tab pos="3324225" algn="l"/>
                <a:tab pos="4579938" algn="l"/>
              </a:tabLst>
              <a:defRPr/>
            </a:pPr>
            <a:r>
              <a:rPr lang="tr-TR" sz="1800" b="1">
                <a:solidFill>
                  <a:srgbClr val="000000"/>
                </a:solidFill>
                <a:effectLst/>
                <a:latin typeface="Courier New" pitchFamily="49" charset="0"/>
              </a:rPr>
              <a:t>  2	SET	deptno =  (SELECT	deptno</a:t>
            </a:r>
          </a:p>
          <a:p>
            <a:pPr>
              <a:tabLst>
                <a:tab pos="688975" algn="l"/>
                <a:tab pos="1824038" algn="l"/>
                <a:tab pos="3324225" algn="l"/>
                <a:tab pos="4579938" algn="l"/>
              </a:tabLst>
              <a:defRPr/>
            </a:pPr>
            <a:r>
              <a:rPr lang="tr-TR" sz="1800" b="1">
                <a:solidFill>
                  <a:srgbClr val="000000"/>
                </a:solidFill>
                <a:effectLst/>
                <a:latin typeface="Courier New" pitchFamily="49" charset="0"/>
              </a:rPr>
              <a:t>  3			FROM	emp 	</a:t>
            </a:r>
          </a:p>
          <a:p>
            <a:pPr>
              <a:tabLst>
                <a:tab pos="688975" algn="l"/>
                <a:tab pos="1824038" algn="l"/>
                <a:tab pos="3324225" algn="l"/>
                <a:tab pos="4579938" algn="l"/>
              </a:tabLst>
              <a:defRPr/>
            </a:pPr>
            <a:r>
              <a:rPr lang="tr-TR" sz="1800" b="1">
                <a:solidFill>
                  <a:srgbClr val="000000"/>
                </a:solidFill>
                <a:effectLst/>
                <a:latin typeface="Courier New" pitchFamily="49" charset="0"/>
              </a:rPr>
              <a:t>  4			WHERE	empno = 7788)</a:t>
            </a:r>
          </a:p>
          <a:p>
            <a:pPr>
              <a:tabLst>
                <a:tab pos="688975" algn="l"/>
                <a:tab pos="1824038" algn="l"/>
                <a:tab pos="3324225" algn="l"/>
                <a:tab pos="4579938" algn="l"/>
              </a:tabLst>
              <a:defRPr/>
            </a:pPr>
            <a:r>
              <a:rPr lang="tr-TR" sz="1800" b="1">
                <a:solidFill>
                  <a:srgbClr val="000000"/>
                </a:solidFill>
                <a:effectLst/>
                <a:latin typeface="Courier New" pitchFamily="49" charset="0"/>
              </a:rPr>
              <a:t>  5	WHERE	job    =  (SELECT	job</a:t>
            </a:r>
          </a:p>
          <a:p>
            <a:pPr>
              <a:tabLst>
                <a:tab pos="688975" algn="l"/>
                <a:tab pos="1824038" algn="l"/>
                <a:tab pos="3324225" algn="l"/>
                <a:tab pos="4579938" algn="l"/>
              </a:tabLst>
              <a:defRPr/>
            </a:pPr>
            <a:r>
              <a:rPr lang="tr-TR" sz="1800" b="1">
                <a:solidFill>
                  <a:srgbClr val="000000"/>
                </a:solidFill>
                <a:effectLst/>
                <a:latin typeface="Courier New" pitchFamily="49" charset="0"/>
              </a:rPr>
              <a:t>  6			FROM	emp</a:t>
            </a:r>
          </a:p>
          <a:p>
            <a:pPr>
              <a:tabLst>
                <a:tab pos="688975" algn="l"/>
                <a:tab pos="1824038" algn="l"/>
                <a:tab pos="3324225" algn="l"/>
                <a:tab pos="4579938" algn="l"/>
              </a:tabLst>
              <a:defRPr/>
            </a:pPr>
            <a:r>
              <a:rPr lang="tr-TR" sz="1800" b="1">
                <a:solidFill>
                  <a:srgbClr val="000000"/>
                </a:solidFill>
                <a:effectLst/>
                <a:latin typeface="Courier New" pitchFamily="49" charset="0"/>
              </a:rPr>
              <a:t>  7			WHERE	empno = 7788);</a:t>
            </a:r>
          </a:p>
          <a:p>
            <a:pPr>
              <a:tabLst>
                <a:tab pos="688975" algn="l"/>
                <a:tab pos="1824038" algn="l"/>
                <a:tab pos="3324225" algn="l"/>
                <a:tab pos="4579938" algn="l"/>
              </a:tabLst>
              <a:defRPr/>
            </a:pPr>
            <a:r>
              <a:rPr lang="tr-TR" sz="1800" b="1">
                <a:solidFill>
                  <a:srgbClr val="FF3300"/>
                </a:solidFill>
                <a:effectLst>
                  <a:outerShdw blurRad="38100" dist="38100" dir="2700000" algn="tl">
                    <a:srgbClr val="000000"/>
                  </a:outerShdw>
                </a:effectLst>
                <a:latin typeface="Courier New" pitchFamily="49" charset="0"/>
              </a:rPr>
              <a:t>2 rows updated.</a:t>
            </a:r>
          </a:p>
        </p:txBody>
      </p:sp>
      <p:grpSp>
        <p:nvGrpSpPr>
          <p:cNvPr id="2" name="Group 5"/>
          <p:cNvGrpSpPr>
            <a:grpSpLocks/>
          </p:cNvGrpSpPr>
          <p:nvPr/>
        </p:nvGrpSpPr>
        <p:grpSpPr bwMode="auto">
          <a:xfrm>
            <a:off x="8386763" y="6324600"/>
            <a:ext cx="414337" cy="292100"/>
            <a:chOff x="5283" y="3984"/>
            <a:chExt cx="261" cy="184"/>
          </a:xfrm>
        </p:grpSpPr>
        <p:sp>
          <p:nvSpPr>
            <p:cNvPr id="25088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5088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5088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5088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5089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5089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
        <p:nvSpPr>
          <p:cNvPr id="14" name="TextBox 13"/>
          <p:cNvSpPr txBox="1"/>
          <p:nvPr/>
        </p:nvSpPr>
        <p:spPr>
          <a:xfrm>
            <a:off x="755650" y="2852738"/>
            <a:ext cx="7704138" cy="646112"/>
          </a:xfrm>
          <a:prstGeom prst="rect">
            <a:avLst/>
          </a:prstGeom>
          <a:noFill/>
        </p:spPr>
        <p:txBody>
          <a:bodyPr>
            <a:spAutoFit/>
          </a:bodyPr>
          <a:lstStyle/>
          <a:p>
            <a:r>
              <a:rPr lang="tr-TR" sz="1800">
                <a:solidFill>
                  <a:srgbClr val="000000"/>
                </a:solidFill>
                <a:effectLst>
                  <a:outerShdw blurRad="38100" dist="38100" dir="2700000" algn="tl">
                    <a:srgbClr val="C0C0C0"/>
                  </a:outerShdw>
                </a:effectLst>
              </a:rPr>
              <a:t>It changes the department number of all employees with employee 7788’s  job title to employee 7788’s current department number.</a:t>
            </a:r>
            <a:endParaRPr lang="en-US" sz="1800">
              <a:solidFill>
                <a:srgbClr val="000000"/>
              </a:solidFill>
              <a:effectLst>
                <a:outerShdw blurRad="38100" dist="38100" dir="2700000" algn="tl">
                  <a:srgbClr val="C0C0C0"/>
                </a:outerShdw>
              </a:effectLst>
            </a:endParaRPr>
          </a:p>
        </p:txBody>
      </p:sp>
    </p:spTree>
    <p:extLst>
      <p:ext uri="{BB962C8B-B14F-4D97-AF65-F5344CB8AC3E}">
        <p14:creationId xmlns:p14="http://schemas.microsoft.com/office/powerpoint/2010/main" val="26996724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52930" name="Rectangle 2"/>
          <p:cNvSpPr>
            <a:spLocks noChangeArrowheads="1"/>
          </p:cNvSpPr>
          <p:nvPr/>
        </p:nvSpPr>
        <p:spPr bwMode="blackWhite">
          <a:xfrm>
            <a:off x="627063" y="1458913"/>
            <a:ext cx="3862387" cy="24606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grpSp>
        <p:nvGrpSpPr>
          <p:cNvPr id="2" name="Group 3"/>
          <p:cNvGrpSpPr>
            <a:grpSpLocks/>
          </p:cNvGrpSpPr>
          <p:nvPr/>
        </p:nvGrpSpPr>
        <p:grpSpPr bwMode="auto">
          <a:xfrm>
            <a:off x="4573588" y="2336800"/>
            <a:ext cx="3579812" cy="1474788"/>
            <a:chOff x="2881" y="1472"/>
            <a:chExt cx="2255" cy="929"/>
          </a:xfrm>
        </p:grpSpPr>
        <p:sp>
          <p:nvSpPr>
            <p:cNvPr id="252932" name="Rectangle 4"/>
            <p:cNvSpPr>
              <a:spLocks noChangeArrowheads="1"/>
            </p:cNvSpPr>
            <p:nvPr/>
          </p:nvSpPr>
          <p:spPr bwMode="auto">
            <a:xfrm>
              <a:off x="2881" y="1472"/>
              <a:ext cx="2255" cy="439"/>
            </a:xfrm>
            <a:prstGeom prst="rect">
              <a:avLst/>
            </a:prstGeom>
            <a:noFill/>
            <a:ln w="9525">
              <a:noFill/>
              <a:miter lim="800000"/>
              <a:headEnd/>
              <a:tailEnd/>
            </a:ln>
            <a:effectLst/>
          </p:spPr>
          <p:txBody>
            <a:bodyPr lIns="92075" tIns="46038" rIns="92075" bIns="46038">
              <a:spAutoFit/>
            </a:bodyPr>
            <a:lstStyle/>
            <a:p>
              <a:pPr defTabSz="346075">
                <a:lnSpc>
                  <a:spcPct val="65000"/>
                </a:lnSpc>
                <a:spcBef>
                  <a:spcPct val="35000"/>
                </a:spcBef>
                <a:tabLst>
                  <a:tab pos="576263" algn="l"/>
                </a:tabLst>
              </a:pPr>
              <a:r>
                <a:rPr lang="tr-TR" b="1">
                  <a:solidFill>
                    <a:srgbClr val="FF6600"/>
                  </a:solidFill>
                  <a:effectLst>
                    <a:outerShdw blurRad="38100" dist="38100" dir="2700000" algn="tl">
                      <a:srgbClr val="C0C0C0"/>
                    </a:outerShdw>
                  </a:effectLst>
                  <a:latin typeface="Arial" charset="0"/>
                </a:rPr>
                <a:t>“…delete a row </a:t>
              </a:r>
            </a:p>
            <a:p>
              <a:pPr defTabSz="346075">
                <a:lnSpc>
                  <a:spcPct val="65000"/>
                </a:lnSpc>
                <a:spcBef>
                  <a:spcPct val="35000"/>
                </a:spcBef>
                <a:tabLst>
                  <a:tab pos="576263" algn="l"/>
                </a:tabLst>
              </a:pPr>
              <a:r>
                <a:rPr lang="tr-TR" b="1">
                  <a:solidFill>
                    <a:srgbClr val="FF6600"/>
                  </a:solidFill>
                  <a:effectLst>
                    <a:outerShdw blurRad="38100" dist="38100" dir="2700000" algn="tl">
                      <a:srgbClr val="C0C0C0"/>
                    </a:outerShdw>
                  </a:effectLst>
                  <a:latin typeface="Arial" charset="0"/>
                </a:rPr>
                <a:t>from DEPT table…”</a:t>
              </a:r>
              <a:endParaRPr lang="tr-TR" b="1">
                <a:solidFill>
                  <a:srgbClr val="FFFFCC"/>
                </a:solidFill>
                <a:effectLst>
                  <a:outerShdw blurRad="38100" dist="38100" dir="2700000" algn="tl">
                    <a:srgbClr val="C0C0C0"/>
                  </a:outerShdw>
                </a:effectLst>
                <a:latin typeface="Arial" charset="0"/>
              </a:endParaRPr>
            </a:p>
          </p:txBody>
        </p:sp>
        <p:sp>
          <p:nvSpPr>
            <p:cNvPr id="252933" name="Arc 5"/>
            <p:cNvSpPr>
              <a:spLocks/>
            </p:cNvSpPr>
            <p:nvPr/>
          </p:nvSpPr>
          <p:spPr bwMode="auto">
            <a:xfrm>
              <a:off x="2964" y="1978"/>
              <a:ext cx="1537" cy="423"/>
            </a:xfrm>
            <a:custGeom>
              <a:avLst/>
              <a:gdLst>
                <a:gd name="G0" fmla="+- 13 0 0"/>
                <a:gd name="G1" fmla="+- 21600 0 0"/>
                <a:gd name="G2" fmla="+- 21600 0 0"/>
                <a:gd name="T0" fmla="*/ 0 w 20501"/>
                <a:gd name="T1" fmla="*/ 0 h 21600"/>
                <a:gd name="T2" fmla="*/ 20501 w 20501"/>
                <a:gd name="T3" fmla="*/ 14759 h 21600"/>
                <a:gd name="T4" fmla="*/ 13 w 20501"/>
                <a:gd name="T5" fmla="*/ 21600 h 21600"/>
              </a:gdLst>
              <a:ahLst/>
              <a:cxnLst>
                <a:cxn ang="0">
                  <a:pos x="T0" y="T1"/>
                </a:cxn>
                <a:cxn ang="0">
                  <a:pos x="T2" y="T3"/>
                </a:cxn>
                <a:cxn ang="0">
                  <a:pos x="T4" y="T5"/>
                </a:cxn>
              </a:cxnLst>
              <a:rect l="0" t="0" r="r" b="b"/>
              <a:pathLst>
                <a:path w="20501" h="21600" fill="none" extrusionOk="0">
                  <a:moveTo>
                    <a:pt x="0" y="0"/>
                  </a:moveTo>
                  <a:cubicBezTo>
                    <a:pt x="4" y="0"/>
                    <a:pt x="8" y="-1"/>
                    <a:pt x="13" y="0"/>
                  </a:cubicBezTo>
                  <a:cubicBezTo>
                    <a:pt x="9306" y="0"/>
                    <a:pt x="17557" y="5944"/>
                    <a:pt x="20501" y="14758"/>
                  </a:cubicBezTo>
                </a:path>
                <a:path w="20501" h="21600" stroke="0" extrusionOk="0">
                  <a:moveTo>
                    <a:pt x="0" y="0"/>
                  </a:moveTo>
                  <a:cubicBezTo>
                    <a:pt x="4" y="0"/>
                    <a:pt x="8" y="-1"/>
                    <a:pt x="13" y="0"/>
                  </a:cubicBezTo>
                  <a:cubicBezTo>
                    <a:pt x="9306" y="0"/>
                    <a:pt x="17557" y="5944"/>
                    <a:pt x="20501" y="14758"/>
                  </a:cubicBezTo>
                  <a:lnTo>
                    <a:pt x="13"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sp>
        <p:nvSpPr>
          <p:cNvPr id="252934" name="Rectangle 6"/>
          <p:cNvSpPr>
            <a:spLocks noChangeArrowheads="1"/>
          </p:cNvSpPr>
          <p:nvPr/>
        </p:nvSpPr>
        <p:spPr bwMode="ltGray">
          <a:xfrm>
            <a:off x="638175" y="3076575"/>
            <a:ext cx="3838575" cy="238125"/>
          </a:xfrm>
          <a:prstGeom prst="rect">
            <a:avLst/>
          </a:prstGeom>
          <a:solidFill>
            <a:srgbClr val="FF9966"/>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52935" name="Rectangle 7"/>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Removing a Row from a Table </a:t>
            </a:r>
            <a:endParaRPr lang="tr-TR"/>
          </a:p>
        </p:txBody>
      </p:sp>
      <p:sp>
        <p:nvSpPr>
          <p:cNvPr id="252936" name="Rectangle 8"/>
          <p:cNvSpPr>
            <a:spLocks noChangeArrowheads="1"/>
          </p:cNvSpPr>
          <p:nvPr/>
        </p:nvSpPr>
        <p:spPr bwMode="auto">
          <a:xfrm>
            <a:off x="539750" y="1077913"/>
            <a:ext cx="93186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 </a:t>
            </a:r>
          </a:p>
        </p:txBody>
      </p:sp>
      <p:sp>
        <p:nvSpPr>
          <p:cNvPr id="131081" name="Rectangle 9"/>
          <p:cNvSpPr>
            <a:spLocks noChangeArrowheads="1"/>
          </p:cNvSpPr>
          <p:nvPr/>
        </p:nvSpPr>
        <p:spPr bwMode="blackWhite">
          <a:xfrm>
            <a:off x="639763" y="1473200"/>
            <a:ext cx="3836987" cy="24352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66788" algn="l"/>
                <a:tab pos="1885950" algn="l"/>
                <a:tab pos="2457450" algn="l"/>
              </a:tabLst>
            </a:pPr>
            <a:r>
              <a:rPr lang="tr-TR" sz="1800" b="1">
                <a:solidFill>
                  <a:srgbClr val="000000"/>
                </a:solidFill>
                <a:effectLst/>
                <a:latin typeface="Courier New" pitchFamily="49" charset="0"/>
              </a:rPr>
              <a:t>    40	OPERATIONS	BOSTON</a:t>
            </a:r>
          </a:p>
          <a:p>
            <a:pPr>
              <a:lnSpc>
                <a:spcPct val="95000"/>
              </a:lnSpc>
              <a:tabLst>
                <a:tab pos="966788" algn="l"/>
                <a:tab pos="1885950" algn="l"/>
                <a:tab pos="2457450" algn="l"/>
              </a:tabLst>
            </a:pPr>
            <a:r>
              <a:rPr lang="tr-TR" sz="1800" b="1">
                <a:solidFill>
                  <a:srgbClr val="000000"/>
                </a:solidFill>
                <a:effectLst/>
                <a:latin typeface="Courier New" pitchFamily="49" charset="0"/>
              </a:rPr>
              <a:t>    50	</a:t>
            </a:r>
            <a:r>
              <a:rPr lang="tr-TR" sz="1700" b="1">
                <a:solidFill>
                  <a:srgbClr val="000000"/>
                </a:solidFill>
                <a:effectLst/>
                <a:latin typeface="Courier New" pitchFamily="49" charset="0"/>
              </a:rPr>
              <a:t>DEVELOPMENT</a:t>
            </a:r>
            <a:r>
              <a:rPr lang="tr-TR" sz="1600" b="1">
                <a:solidFill>
                  <a:srgbClr val="000000"/>
                </a:solidFill>
                <a:effectLst/>
                <a:latin typeface="Courier New" pitchFamily="49" charset="0"/>
              </a:rPr>
              <a:t>	</a:t>
            </a:r>
            <a:r>
              <a:rPr lang="tr-TR" sz="1800" b="1">
                <a:solidFill>
                  <a:srgbClr val="000000"/>
                </a:solidFill>
                <a:effectLst/>
                <a:latin typeface="Courier New" pitchFamily="49" charset="0"/>
              </a:rPr>
              <a:t>DETROIT</a:t>
            </a:r>
          </a:p>
          <a:p>
            <a:pPr>
              <a:lnSpc>
                <a:spcPct val="95000"/>
              </a:lnSpc>
              <a:tabLst>
                <a:tab pos="966788" algn="l"/>
                <a:tab pos="1885950" algn="l"/>
                <a:tab pos="2457450" algn="l"/>
              </a:tabLst>
            </a:pPr>
            <a:r>
              <a:rPr lang="tr-TR" sz="1800" b="1">
                <a:solidFill>
                  <a:srgbClr val="000000"/>
                </a:solidFill>
                <a:effectLst/>
                <a:latin typeface="Courier New" pitchFamily="49" charset="0"/>
              </a:rPr>
              <a:t>    60	MIS		</a:t>
            </a:r>
          </a:p>
          <a:p>
            <a:pPr>
              <a:lnSpc>
                <a:spcPct val="95000"/>
              </a:lnSpc>
              <a:tabLst>
                <a:tab pos="966788" algn="l"/>
                <a:tab pos="1885950" algn="l"/>
                <a:tab pos="2457450" algn="l"/>
              </a:tabLst>
            </a:pPr>
            <a:r>
              <a:rPr lang="tr-TR" sz="1800" b="1">
                <a:solidFill>
                  <a:srgbClr val="000000"/>
                </a:solidFill>
                <a:effectLst/>
                <a:latin typeface="Courier New" pitchFamily="49" charset="0"/>
              </a:rPr>
              <a:t>   ...</a:t>
            </a:r>
          </a:p>
        </p:txBody>
      </p:sp>
      <p:sp>
        <p:nvSpPr>
          <p:cNvPr id="252938" name="Line 10"/>
          <p:cNvSpPr>
            <a:spLocks noChangeShapeType="1"/>
          </p:cNvSpPr>
          <p:nvPr/>
        </p:nvSpPr>
        <p:spPr bwMode="auto">
          <a:xfrm>
            <a:off x="628650" y="1905000"/>
            <a:ext cx="387985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39" name="Line 11"/>
          <p:cNvSpPr>
            <a:spLocks noChangeShapeType="1"/>
          </p:cNvSpPr>
          <p:nvPr/>
        </p:nvSpPr>
        <p:spPr bwMode="auto">
          <a:xfrm>
            <a:off x="622300" y="229870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40" name="Line 12"/>
          <p:cNvSpPr>
            <a:spLocks noChangeShapeType="1"/>
          </p:cNvSpPr>
          <p:nvPr/>
        </p:nvSpPr>
        <p:spPr bwMode="auto">
          <a:xfrm>
            <a:off x="622300" y="255905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41" name="Line 13"/>
          <p:cNvSpPr>
            <a:spLocks noChangeShapeType="1"/>
          </p:cNvSpPr>
          <p:nvPr/>
        </p:nvSpPr>
        <p:spPr bwMode="auto">
          <a:xfrm>
            <a:off x="622300" y="281940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42" name="Line 14"/>
          <p:cNvSpPr>
            <a:spLocks noChangeShapeType="1"/>
          </p:cNvSpPr>
          <p:nvPr/>
        </p:nvSpPr>
        <p:spPr bwMode="auto">
          <a:xfrm>
            <a:off x="1625600" y="1450975"/>
            <a:ext cx="0" cy="248285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43" name="Line 15"/>
          <p:cNvSpPr>
            <a:spLocks noChangeShapeType="1"/>
          </p:cNvSpPr>
          <p:nvPr/>
        </p:nvSpPr>
        <p:spPr bwMode="auto">
          <a:xfrm>
            <a:off x="3124200" y="1450975"/>
            <a:ext cx="0" cy="251142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44" name="Line 16"/>
          <p:cNvSpPr>
            <a:spLocks noChangeShapeType="1"/>
          </p:cNvSpPr>
          <p:nvPr/>
        </p:nvSpPr>
        <p:spPr bwMode="auto">
          <a:xfrm>
            <a:off x="622300" y="306705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45" name="Line 17"/>
          <p:cNvSpPr>
            <a:spLocks noChangeShapeType="1"/>
          </p:cNvSpPr>
          <p:nvPr/>
        </p:nvSpPr>
        <p:spPr bwMode="auto">
          <a:xfrm>
            <a:off x="622300" y="332422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46" name="Line 18"/>
          <p:cNvSpPr>
            <a:spLocks noChangeShapeType="1"/>
          </p:cNvSpPr>
          <p:nvPr/>
        </p:nvSpPr>
        <p:spPr bwMode="auto">
          <a:xfrm>
            <a:off x="622300" y="3600450"/>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3" name="Group 19"/>
          <p:cNvGrpSpPr>
            <a:grpSpLocks/>
          </p:cNvGrpSpPr>
          <p:nvPr/>
        </p:nvGrpSpPr>
        <p:grpSpPr bwMode="auto">
          <a:xfrm>
            <a:off x="4640263" y="3344863"/>
            <a:ext cx="3968750" cy="2655887"/>
            <a:chOff x="2923" y="2107"/>
            <a:chExt cx="2500" cy="1673"/>
          </a:xfrm>
        </p:grpSpPr>
        <p:sp>
          <p:nvSpPr>
            <p:cNvPr id="252948" name="Rectangle 20"/>
            <p:cNvSpPr>
              <a:spLocks noChangeArrowheads="1"/>
            </p:cNvSpPr>
            <p:nvPr/>
          </p:nvSpPr>
          <p:spPr bwMode="blackWhite">
            <a:xfrm>
              <a:off x="2978" y="2347"/>
              <a:ext cx="2433" cy="1386"/>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252949" name="Rectangle 21"/>
            <p:cNvSpPr>
              <a:spLocks noChangeArrowheads="1"/>
            </p:cNvSpPr>
            <p:nvPr/>
          </p:nvSpPr>
          <p:spPr bwMode="auto">
            <a:xfrm>
              <a:off x="2923" y="2107"/>
              <a:ext cx="587" cy="250"/>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 </a:t>
              </a:r>
            </a:p>
          </p:txBody>
        </p:sp>
        <p:sp>
          <p:nvSpPr>
            <p:cNvPr id="131101" name="Rectangle 22"/>
            <p:cNvSpPr>
              <a:spLocks noChangeArrowheads="1"/>
            </p:cNvSpPr>
            <p:nvPr/>
          </p:nvSpPr>
          <p:spPr bwMode="blackWhite">
            <a:xfrm>
              <a:off x="2986" y="2356"/>
              <a:ext cx="2417" cy="1370"/>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66788" algn="l"/>
                  <a:tab pos="1885950" algn="l"/>
                  <a:tab pos="2457450" algn="l"/>
                </a:tabLst>
              </a:pPr>
              <a:r>
                <a:rPr lang="tr-TR" sz="1800" b="1">
                  <a:solidFill>
                    <a:srgbClr val="000000"/>
                  </a:solidFill>
                  <a:effectLst/>
                  <a:latin typeface="Courier New" pitchFamily="49" charset="0"/>
                </a:rPr>
                <a:t>    40	OPERATIONS	BOSTON</a:t>
              </a:r>
            </a:p>
            <a:p>
              <a:pPr>
                <a:lnSpc>
                  <a:spcPct val="95000"/>
                </a:lnSpc>
                <a:tabLst>
                  <a:tab pos="966788" algn="l"/>
                  <a:tab pos="1885950" algn="l"/>
                  <a:tab pos="2457450" algn="l"/>
                </a:tabLst>
              </a:pPr>
              <a:r>
                <a:rPr lang="tr-TR" sz="1800" b="1">
                  <a:solidFill>
                    <a:srgbClr val="000000"/>
                  </a:solidFill>
                  <a:effectLst/>
                  <a:latin typeface="Courier New" pitchFamily="49" charset="0"/>
                </a:rPr>
                <a:t>    60	MIS		</a:t>
              </a:r>
            </a:p>
            <a:p>
              <a:pPr>
                <a:lnSpc>
                  <a:spcPct val="95000"/>
                </a:lnSpc>
                <a:tabLst>
                  <a:tab pos="966788" algn="l"/>
                  <a:tab pos="1885950" algn="l"/>
                  <a:tab pos="2457450" algn="l"/>
                </a:tabLst>
              </a:pPr>
              <a:r>
                <a:rPr lang="tr-TR" sz="1800" b="1">
                  <a:solidFill>
                    <a:srgbClr val="000000"/>
                  </a:solidFill>
                  <a:effectLst/>
                  <a:latin typeface="Courier New" pitchFamily="49" charset="0"/>
                </a:rPr>
                <a:t>   ...</a:t>
              </a:r>
            </a:p>
          </p:txBody>
        </p:sp>
        <p:sp>
          <p:nvSpPr>
            <p:cNvPr id="252951" name="Line 23"/>
            <p:cNvSpPr>
              <a:spLocks noChangeShapeType="1"/>
            </p:cNvSpPr>
            <p:nvPr/>
          </p:nvSpPr>
          <p:spPr bwMode="auto">
            <a:xfrm>
              <a:off x="2979" y="2628"/>
              <a:ext cx="2444"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52" name="Line 24"/>
            <p:cNvSpPr>
              <a:spLocks noChangeShapeType="1"/>
            </p:cNvSpPr>
            <p:nvPr/>
          </p:nvSpPr>
          <p:spPr bwMode="auto">
            <a:xfrm>
              <a:off x="2975" y="2876"/>
              <a:ext cx="2448"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53" name="Line 25"/>
            <p:cNvSpPr>
              <a:spLocks noChangeShapeType="1"/>
            </p:cNvSpPr>
            <p:nvPr/>
          </p:nvSpPr>
          <p:spPr bwMode="auto">
            <a:xfrm>
              <a:off x="2975" y="3040"/>
              <a:ext cx="2448"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54" name="Line 26"/>
            <p:cNvSpPr>
              <a:spLocks noChangeShapeType="1"/>
            </p:cNvSpPr>
            <p:nvPr/>
          </p:nvSpPr>
          <p:spPr bwMode="auto">
            <a:xfrm>
              <a:off x="2975" y="3204"/>
              <a:ext cx="2448"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55" name="Line 27"/>
            <p:cNvSpPr>
              <a:spLocks noChangeShapeType="1"/>
            </p:cNvSpPr>
            <p:nvPr/>
          </p:nvSpPr>
          <p:spPr bwMode="auto">
            <a:xfrm>
              <a:off x="3607" y="2342"/>
              <a:ext cx="0" cy="1426"/>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56" name="Line 28"/>
            <p:cNvSpPr>
              <a:spLocks noChangeShapeType="1"/>
            </p:cNvSpPr>
            <p:nvPr/>
          </p:nvSpPr>
          <p:spPr bwMode="auto">
            <a:xfrm>
              <a:off x="4551" y="2342"/>
              <a:ext cx="0" cy="1438"/>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57" name="Line 29"/>
            <p:cNvSpPr>
              <a:spLocks noChangeShapeType="1"/>
            </p:cNvSpPr>
            <p:nvPr/>
          </p:nvSpPr>
          <p:spPr bwMode="auto">
            <a:xfrm>
              <a:off x="2975" y="3360"/>
              <a:ext cx="2448"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252958" name="Line 30"/>
            <p:cNvSpPr>
              <a:spLocks noChangeShapeType="1"/>
            </p:cNvSpPr>
            <p:nvPr/>
          </p:nvSpPr>
          <p:spPr bwMode="auto">
            <a:xfrm>
              <a:off x="2975" y="3522"/>
              <a:ext cx="2448"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grpSp>
        <p:nvGrpSpPr>
          <p:cNvPr id="4" name="Group 31"/>
          <p:cNvGrpSpPr>
            <a:grpSpLocks/>
          </p:cNvGrpSpPr>
          <p:nvPr/>
        </p:nvGrpSpPr>
        <p:grpSpPr bwMode="auto">
          <a:xfrm>
            <a:off x="8386763" y="6324600"/>
            <a:ext cx="414337" cy="292100"/>
            <a:chOff x="5283" y="3984"/>
            <a:chExt cx="261" cy="184"/>
          </a:xfrm>
        </p:grpSpPr>
        <p:sp>
          <p:nvSpPr>
            <p:cNvPr id="252960" name="Rectangle 3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52961" name="Rectangle 3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52962" name="Rectangle 3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52963" name="Freeform 3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52964" name="Freeform 3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52965" name="Freeform 3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0113653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5497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DELETE Statement</a:t>
            </a:r>
            <a:endParaRPr lang="tr-TR"/>
          </a:p>
        </p:txBody>
      </p:sp>
      <p:sp>
        <p:nvSpPr>
          <p:cNvPr id="254979" name="Rectangle 3"/>
          <p:cNvSpPr>
            <a:spLocks noGrp="1" noChangeArrowheads="1"/>
          </p:cNvSpPr>
          <p:nvPr>
            <p:ph type="body" idx="1"/>
          </p:nvPr>
        </p:nvSpPr>
        <p:spPr>
          <a:xfrm>
            <a:off x="685800" y="1676400"/>
            <a:ext cx="7772400" cy="9461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a:solidFill>
                  <a:srgbClr val="FF0066"/>
                </a:solidFill>
                <a:latin typeface="Arial" charset="0"/>
              </a:rPr>
              <a:t>You can remove existing rows from a table by using the DELETE statement.</a:t>
            </a:r>
            <a:endParaRPr lang="tr-TR"/>
          </a:p>
        </p:txBody>
      </p:sp>
      <p:sp>
        <p:nvSpPr>
          <p:cNvPr id="254980" name="Rectangle 4"/>
          <p:cNvSpPr>
            <a:spLocks noChangeArrowheads="1"/>
          </p:cNvSpPr>
          <p:nvPr/>
        </p:nvSpPr>
        <p:spPr bwMode="blackWhite">
          <a:xfrm>
            <a:off x="933450" y="2887663"/>
            <a:ext cx="7499350" cy="835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3324225" algn="l"/>
                <a:tab pos="4579938" algn="l"/>
              </a:tabLst>
            </a:pPr>
            <a:r>
              <a:rPr lang="tr-TR" sz="1800" b="1">
                <a:solidFill>
                  <a:srgbClr val="000000"/>
                </a:solidFill>
                <a:effectLst/>
                <a:latin typeface="Courier New" pitchFamily="49" charset="0"/>
              </a:rPr>
              <a:t>DELETE [FROM]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688975" algn="l"/>
                <a:tab pos="1824038" algn="l"/>
                <a:tab pos="3324225" algn="l"/>
                <a:tab pos="4579938"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condition</a:t>
            </a:r>
            <a:r>
              <a:rPr lang="tr-TR" sz="1800" b="1">
                <a:solidFill>
                  <a:srgbClr val="000000"/>
                </a:solidFill>
                <a:effectLst/>
                <a:latin typeface="Courier New" pitchFamily="49" charset="0"/>
              </a:rPr>
              <a:t>];</a:t>
            </a:r>
          </a:p>
        </p:txBody>
      </p:sp>
      <p:grpSp>
        <p:nvGrpSpPr>
          <p:cNvPr id="2" name="Group 5"/>
          <p:cNvGrpSpPr>
            <a:grpSpLocks/>
          </p:cNvGrpSpPr>
          <p:nvPr/>
        </p:nvGrpSpPr>
        <p:grpSpPr bwMode="auto">
          <a:xfrm>
            <a:off x="8386763" y="6324600"/>
            <a:ext cx="414337" cy="292100"/>
            <a:chOff x="5283" y="3984"/>
            <a:chExt cx="261" cy="184"/>
          </a:xfrm>
        </p:grpSpPr>
        <p:sp>
          <p:nvSpPr>
            <p:cNvPr id="254982"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54983"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54984"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54985"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54986"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54987"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565087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57026" name="Rectangle 2"/>
          <p:cNvSpPr>
            <a:spLocks noGrp="1" noChangeArrowheads="1"/>
          </p:cNvSpPr>
          <p:nvPr>
            <p:ph type="body" idx="1"/>
          </p:nvPr>
        </p:nvSpPr>
        <p:spPr>
          <a:xfrm>
            <a:off x="757238" y="1533525"/>
            <a:ext cx="7385050" cy="3594100"/>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6600"/>
                </a:solidFill>
                <a:latin typeface="Arial" charset="0"/>
              </a:rPr>
              <a:t>Specific rows are deleted when you specify the WHERE clause.</a:t>
            </a:r>
            <a:br>
              <a:rPr lang="tr-TR" b="1">
                <a:solidFill>
                  <a:srgbClr val="FF6600"/>
                </a:solidFill>
                <a:latin typeface="Arial" charset="0"/>
              </a:rPr>
            </a:br>
            <a:br>
              <a:rPr lang="tr-TR" b="1">
                <a:latin typeface="Arial" charset="0"/>
              </a:rPr>
            </a:br>
            <a:br>
              <a:rPr lang="tr-TR"/>
            </a:br>
            <a:br>
              <a:rPr lang="tr-TR"/>
            </a:br>
            <a:endParaRPr lang="tr-TR" b="1">
              <a:solidFill>
                <a:srgbClr val="FF6600"/>
              </a:solidFill>
              <a:latin typeface="Arial" charset="0"/>
            </a:endParaRPr>
          </a:p>
          <a:p>
            <a:pPr marL="341313" lvl="1" indent="-227013" defTabSz="346075">
              <a:tabLst>
                <a:tab pos="571500" algn="l"/>
              </a:tabLst>
            </a:pPr>
            <a:r>
              <a:rPr lang="tr-TR" b="1">
                <a:solidFill>
                  <a:srgbClr val="FF6600"/>
                </a:solidFill>
                <a:latin typeface="Arial" charset="0"/>
              </a:rPr>
              <a:t>All rows in the table are deleted if you omit the WHERE clause.</a:t>
            </a:r>
            <a:endParaRPr lang="tr-TR"/>
          </a:p>
        </p:txBody>
      </p:sp>
      <p:sp>
        <p:nvSpPr>
          <p:cNvPr id="257027"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Deleting Rows from a Table</a:t>
            </a:r>
            <a:endParaRPr lang="tr-TR"/>
          </a:p>
        </p:txBody>
      </p:sp>
      <p:sp>
        <p:nvSpPr>
          <p:cNvPr id="257028" name="Rectangle 4"/>
          <p:cNvSpPr>
            <a:spLocks noChangeArrowheads="1"/>
          </p:cNvSpPr>
          <p:nvPr/>
        </p:nvSpPr>
        <p:spPr bwMode="blackWhite">
          <a:xfrm>
            <a:off x="933450" y="2697163"/>
            <a:ext cx="7518400" cy="1023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4579938" algn="l"/>
              </a:tabLst>
              <a:defRPr/>
            </a:pPr>
            <a:r>
              <a:rPr lang="tr-TR" sz="1800" b="1">
                <a:solidFill>
                  <a:srgbClr val="000000"/>
                </a:solidFill>
                <a:effectLst/>
                <a:latin typeface="Courier New" pitchFamily="49" charset="0"/>
              </a:rPr>
              <a:t>SQL&gt; DELETE FROM	department</a:t>
            </a:r>
          </a:p>
          <a:p>
            <a:pPr>
              <a:tabLst>
                <a:tab pos="688975" algn="l"/>
                <a:tab pos="1824038" algn="l"/>
                <a:tab pos="2735263" algn="l"/>
                <a:tab pos="4579938" algn="l"/>
              </a:tabLst>
              <a:defRPr/>
            </a:pPr>
            <a:r>
              <a:rPr lang="tr-TR" sz="1800" b="1">
                <a:solidFill>
                  <a:srgbClr val="000000"/>
                </a:solidFill>
                <a:effectLst/>
                <a:latin typeface="Courier New" pitchFamily="49" charset="0"/>
              </a:rPr>
              <a:t>  2  WHERE 		dname = 'DEVELOPMENT'; </a:t>
            </a:r>
          </a:p>
          <a:p>
            <a:pPr>
              <a:tabLst>
                <a:tab pos="688975" algn="l"/>
                <a:tab pos="1824038" algn="l"/>
                <a:tab pos="2735263" algn="l"/>
                <a:tab pos="4579938" algn="l"/>
              </a:tabLst>
              <a:defRPr/>
            </a:pPr>
            <a:r>
              <a:rPr lang="tr-TR" sz="1800" b="1">
                <a:solidFill>
                  <a:srgbClr val="FF3300"/>
                </a:solidFill>
                <a:effectLst>
                  <a:outerShdw blurRad="38100" dist="38100" dir="2700000" algn="tl">
                    <a:srgbClr val="000000"/>
                  </a:outerShdw>
                </a:effectLst>
                <a:latin typeface="Courier New" pitchFamily="49" charset="0"/>
              </a:rPr>
              <a:t>1 row deleted.</a:t>
            </a:r>
          </a:p>
        </p:txBody>
      </p:sp>
      <p:sp>
        <p:nvSpPr>
          <p:cNvPr id="257029" name="Rectangle 5"/>
          <p:cNvSpPr>
            <a:spLocks noChangeArrowheads="1"/>
          </p:cNvSpPr>
          <p:nvPr/>
        </p:nvSpPr>
        <p:spPr bwMode="blackWhite">
          <a:xfrm>
            <a:off x="931863" y="5137150"/>
            <a:ext cx="75120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4579938" algn="l"/>
              </a:tabLst>
              <a:defRPr/>
            </a:pPr>
            <a:r>
              <a:rPr lang="tr-TR" sz="1800" b="1">
                <a:solidFill>
                  <a:srgbClr val="000000"/>
                </a:solidFill>
                <a:effectLst/>
                <a:latin typeface="Courier New" pitchFamily="49" charset="0"/>
              </a:rPr>
              <a:t>SQL&gt; DELETE FROM	department;</a:t>
            </a:r>
          </a:p>
          <a:p>
            <a:pPr>
              <a:tabLst>
                <a:tab pos="688975" algn="l"/>
                <a:tab pos="1824038" algn="l"/>
                <a:tab pos="2735263" algn="l"/>
                <a:tab pos="4579938" algn="l"/>
              </a:tabLst>
              <a:defRPr/>
            </a:pPr>
            <a:r>
              <a:rPr lang="tr-TR" sz="1800" b="1">
                <a:solidFill>
                  <a:srgbClr val="FF3300"/>
                </a:solidFill>
                <a:effectLst>
                  <a:outerShdw blurRad="38100" dist="38100" dir="2700000" algn="tl">
                    <a:srgbClr val="000000"/>
                  </a:outerShdw>
                </a:effectLst>
                <a:latin typeface="Courier New" pitchFamily="49" charset="0"/>
              </a:rPr>
              <a:t>4 rows deleted.</a:t>
            </a:r>
          </a:p>
        </p:txBody>
      </p:sp>
      <p:grpSp>
        <p:nvGrpSpPr>
          <p:cNvPr id="2" name="Group 6"/>
          <p:cNvGrpSpPr>
            <a:grpSpLocks/>
          </p:cNvGrpSpPr>
          <p:nvPr/>
        </p:nvGrpSpPr>
        <p:grpSpPr bwMode="auto">
          <a:xfrm>
            <a:off x="8386763" y="6324600"/>
            <a:ext cx="414337" cy="292100"/>
            <a:chOff x="5283" y="3984"/>
            <a:chExt cx="261" cy="184"/>
          </a:xfrm>
        </p:grpSpPr>
        <p:sp>
          <p:nvSpPr>
            <p:cNvPr id="257031"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57032"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57033"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57034"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57035"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57036"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1772936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59074" name="Rectangle 2"/>
          <p:cNvSpPr>
            <a:spLocks noChangeArrowheads="1"/>
          </p:cNvSpPr>
          <p:nvPr/>
        </p:nvSpPr>
        <p:spPr bwMode="blackWhite">
          <a:xfrm>
            <a:off x="925513" y="3194050"/>
            <a:ext cx="7499350" cy="18002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0000"/>
              </a:lnSpc>
              <a:tabLst>
                <a:tab pos="688975" algn="l"/>
                <a:tab pos="1824038" algn="l"/>
                <a:tab pos="2735263" algn="l"/>
                <a:tab pos="4579938" algn="l"/>
              </a:tabLst>
            </a:pPr>
            <a:endParaRPr lang="tr-TR" sz="1800" b="1">
              <a:solidFill>
                <a:srgbClr val="000000"/>
              </a:solidFill>
              <a:effectLst/>
              <a:latin typeface="Courier New" pitchFamily="49" charset="0"/>
            </a:endParaRPr>
          </a:p>
          <a:p>
            <a:pPr>
              <a:lnSpc>
                <a:spcPct val="90000"/>
              </a:lnSpc>
              <a:tabLst>
                <a:tab pos="688975" algn="l"/>
                <a:tab pos="1824038" algn="l"/>
                <a:tab pos="2735263" algn="l"/>
                <a:tab pos="4579938" algn="l"/>
              </a:tabLst>
            </a:pPr>
            <a:endParaRPr lang="tr-TR" sz="1800" b="1">
              <a:solidFill>
                <a:srgbClr val="000000"/>
              </a:solidFill>
              <a:effectLst/>
              <a:latin typeface="Courier New" pitchFamily="49" charset="0"/>
            </a:endParaRPr>
          </a:p>
        </p:txBody>
      </p:sp>
      <p:sp>
        <p:nvSpPr>
          <p:cNvPr id="259075"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Deleting Rows Based </a:t>
            </a:r>
            <a:br>
              <a:rPr lang="tr-TR" sz="4000" b="1">
                <a:solidFill>
                  <a:schemeClr val="accent2"/>
                </a:solidFill>
                <a:effectLst>
                  <a:outerShdw blurRad="38100" dist="38100" dir="2700000" algn="tl">
                    <a:srgbClr val="C0C0C0"/>
                  </a:outerShdw>
                </a:effectLst>
                <a:latin typeface="Arial" charset="0"/>
              </a:rPr>
            </a:br>
            <a:r>
              <a:rPr lang="tr-TR" sz="4000" b="1">
                <a:solidFill>
                  <a:schemeClr val="accent2"/>
                </a:solidFill>
                <a:effectLst>
                  <a:outerShdw blurRad="38100" dist="38100" dir="2700000" algn="tl">
                    <a:srgbClr val="C0C0C0"/>
                  </a:outerShdw>
                </a:effectLst>
                <a:latin typeface="Arial" charset="0"/>
              </a:rPr>
              <a:t>on Another Table</a:t>
            </a:r>
            <a:endParaRPr lang="tr-TR"/>
          </a:p>
        </p:txBody>
      </p:sp>
      <p:sp>
        <p:nvSpPr>
          <p:cNvPr id="259076" name="Rectangle 4"/>
          <p:cNvSpPr>
            <a:spLocks noGrp="1" noChangeArrowheads="1"/>
          </p:cNvSpPr>
          <p:nvPr>
            <p:ph type="body" idx="1"/>
          </p:nvPr>
        </p:nvSpPr>
        <p:spPr>
          <a:xfrm>
            <a:off x="685800" y="1981200"/>
            <a:ext cx="7772400" cy="11874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400" b="1">
                <a:solidFill>
                  <a:srgbClr val="FF0066"/>
                </a:solidFill>
                <a:latin typeface="Arial" charset="0"/>
              </a:rPr>
              <a:t>Use subqueries in DELETE statements to remove rows from a table based on values from another table.</a:t>
            </a:r>
            <a:endParaRPr lang="tr-TR"/>
          </a:p>
        </p:txBody>
      </p:sp>
      <p:sp>
        <p:nvSpPr>
          <p:cNvPr id="259077" name="Rectangle 5"/>
          <p:cNvSpPr>
            <a:spLocks noChangeArrowheads="1"/>
          </p:cNvSpPr>
          <p:nvPr/>
        </p:nvSpPr>
        <p:spPr bwMode="ltGray">
          <a:xfrm>
            <a:off x="4548188" y="3790950"/>
            <a:ext cx="3695700" cy="876300"/>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59078" name="Rectangle 6"/>
          <p:cNvSpPr>
            <a:spLocks noChangeArrowheads="1"/>
          </p:cNvSpPr>
          <p:nvPr/>
        </p:nvSpPr>
        <p:spPr bwMode="blackWhite">
          <a:xfrm>
            <a:off x="825500" y="3216275"/>
            <a:ext cx="7726363" cy="1698625"/>
          </a:xfrm>
          <a:prstGeom prst="rect">
            <a:avLst/>
          </a:prstGeom>
          <a:noFill/>
          <a:ln w="9525">
            <a:noFill/>
            <a:miter lim="800000"/>
            <a:headEnd/>
            <a:tailEnd/>
          </a:ln>
          <a:effectLst/>
        </p:spPr>
        <p:txBody>
          <a:bodyPr wrap="none" lIns="92075" tIns="46038" rIns="92075" bIns="46038" anchor="ctr"/>
          <a:lstStyle/>
          <a:p>
            <a:pPr>
              <a:tabLst>
                <a:tab pos="688975" algn="l"/>
                <a:tab pos="1824038" algn="l"/>
                <a:tab pos="2735263" algn="l"/>
                <a:tab pos="4579938" algn="l"/>
              </a:tabLst>
              <a:defRPr/>
            </a:pPr>
            <a:r>
              <a:rPr lang="tr-TR" sz="1800" b="1">
                <a:solidFill>
                  <a:srgbClr val="000000"/>
                </a:solidFill>
                <a:effectLst/>
                <a:latin typeface="Courier New" pitchFamily="49" charset="0"/>
              </a:rPr>
              <a:t>SQL&gt; DELETE FROM	employee</a:t>
            </a:r>
          </a:p>
          <a:p>
            <a:pPr>
              <a:tabLst>
                <a:tab pos="688975" algn="l"/>
                <a:tab pos="1824038" algn="l"/>
                <a:tab pos="2735263" algn="l"/>
                <a:tab pos="4579938" algn="l"/>
              </a:tabLst>
              <a:defRPr/>
            </a:pPr>
            <a:r>
              <a:rPr lang="tr-TR" sz="1800" b="1">
                <a:solidFill>
                  <a:srgbClr val="000000"/>
                </a:solidFill>
                <a:effectLst/>
                <a:latin typeface="Courier New" pitchFamily="49" charset="0"/>
              </a:rPr>
              <a:t>  2  WHERE		deptno = </a:t>
            </a:r>
          </a:p>
          <a:p>
            <a:pPr>
              <a:tabLst>
                <a:tab pos="688975" algn="l"/>
                <a:tab pos="1824038" algn="l"/>
                <a:tab pos="2735263" algn="l"/>
                <a:tab pos="4579938" algn="l"/>
              </a:tabLst>
              <a:defRPr/>
            </a:pPr>
            <a:r>
              <a:rPr lang="tr-TR" sz="1800" b="1">
                <a:solidFill>
                  <a:srgbClr val="000000"/>
                </a:solidFill>
                <a:effectLst/>
                <a:latin typeface="Courier New" pitchFamily="49" charset="0"/>
              </a:rPr>
              <a:t>  3			       (SELECT   deptno</a:t>
            </a:r>
          </a:p>
          <a:p>
            <a:pPr>
              <a:tabLst>
                <a:tab pos="688975" algn="l"/>
                <a:tab pos="1824038" algn="l"/>
                <a:tab pos="2735263" algn="l"/>
                <a:tab pos="4579938" algn="l"/>
              </a:tabLst>
              <a:defRPr/>
            </a:pPr>
            <a:r>
              <a:rPr lang="tr-TR" sz="1800" b="1">
                <a:solidFill>
                  <a:srgbClr val="000000"/>
                </a:solidFill>
                <a:effectLst/>
                <a:latin typeface="Courier New" pitchFamily="49" charset="0"/>
              </a:rPr>
              <a:t>  4  			        FROM     dept</a:t>
            </a:r>
          </a:p>
          <a:p>
            <a:pPr>
              <a:tabLst>
                <a:tab pos="688975" algn="l"/>
                <a:tab pos="1824038" algn="l"/>
                <a:tab pos="2735263" algn="l"/>
                <a:tab pos="4579938" algn="l"/>
              </a:tabLst>
              <a:defRPr/>
            </a:pPr>
            <a:r>
              <a:rPr lang="tr-TR" sz="1800" b="1">
                <a:solidFill>
                  <a:srgbClr val="000000"/>
                </a:solidFill>
                <a:effectLst/>
                <a:latin typeface="Courier New" pitchFamily="49" charset="0"/>
              </a:rPr>
              <a:t>  5  			        WHERE    dname ='SALES');</a:t>
            </a:r>
          </a:p>
          <a:p>
            <a:pPr>
              <a:tabLst>
                <a:tab pos="688975" algn="l"/>
                <a:tab pos="1824038" algn="l"/>
                <a:tab pos="2735263" algn="l"/>
                <a:tab pos="4579938" algn="l"/>
              </a:tabLst>
              <a:defRPr/>
            </a:pPr>
            <a:r>
              <a:rPr lang="tr-TR" sz="1800" b="1">
                <a:solidFill>
                  <a:srgbClr val="FF3300"/>
                </a:solidFill>
                <a:effectLst>
                  <a:outerShdw blurRad="38100" dist="38100" dir="2700000" algn="tl">
                    <a:srgbClr val="C0C0C0"/>
                  </a:outerShdw>
                </a:effectLst>
                <a:latin typeface="Courier New" pitchFamily="49" charset="0"/>
              </a:rPr>
              <a:t>6 rows deleted.</a:t>
            </a:r>
          </a:p>
        </p:txBody>
      </p:sp>
      <p:grpSp>
        <p:nvGrpSpPr>
          <p:cNvPr id="2" name="Group 7"/>
          <p:cNvGrpSpPr>
            <a:grpSpLocks/>
          </p:cNvGrpSpPr>
          <p:nvPr/>
        </p:nvGrpSpPr>
        <p:grpSpPr bwMode="auto">
          <a:xfrm>
            <a:off x="8386763" y="6324600"/>
            <a:ext cx="414337" cy="292100"/>
            <a:chOff x="5283" y="3984"/>
            <a:chExt cx="261" cy="184"/>
          </a:xfrm>
        </p:grpSpPr>
        <p:sp>
          <p:nvSpPr>
            <p:cNvPr id="259080"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59081"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59082"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59083"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59084"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59085"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
        <p:nvSpPr>
          <p:cNvPr id="16" name="Rectangle 15"/>
          <p:cNvSpPr/>
          <p:nvPr/>
        </p:nvSpPr>
        <p:spPr>
          <a:xfrm>
            <a:off x="827088" y="5157788"/>
            <a:ext cx="7777162" cy="830262"/>
          </a:xfrm>
          <a:prstGeom prst="rect">
            <a:avLst/>
          </a:prstGeom>
        </p:spPr>
        <p:txBody>
          <a:bodyPr>
            <a:spAutoFit/>
          </a:bodyPr>
          <a:lstStyle/>
          <a:p>
            <a:r>
              <a:rPr lang="tr-TR">
                <a:solidFill>
                  <a:srgbClr val="000000"/>
                </a:solidFill>
                <a:effectLst>
                  <a:outerShdw blurRad="38100" dist="38100" dir="2700000" algn="tl">
                    <a:srgbClr val="C0C0C0"/>
                  </a:outerShdw>
                </a:effectLst>
              </a:rPr>
              <a:t>The example deletes all the employees who are in department 30. </a:t>
            </a:r>
            <a:endParaRPr lang="en-US">
              <a:solidFill>
                <a:srgbClr val="000000"/>
              </a:solidFill>
              <a:effectLst>
                <a:outerShdw blurRad="38100" dist="38100" dir="2700000" algn="tl">
                  <a:srgbClr val="C0C0C0"/>
                </a:outerShdw>
              </a:effectLst>
            </a:endParaRPr>
          </a:p>
        </p:txBody>
      </p:sp>
    </p:spTree>
    <p:extLst>
      <p:ext uri="{BB962C8B-B14F-4D97-AF65-F5344CB8AC3E}">
        <p14:creationId xmlns:p14="http://schemas.microsoft.com/office/powerpoint/2010/main" val="3947130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9077"/>
                                        </p:tgtEl>
                                        <p:attrNameLst>
                                          <p:attrName>style.visibility</p:attrName>
                                        </p:attrNameLst>
                                      </p:cBhvr>
                                      <p:to>
                                        <p:strVal val="visible"/>
                                      </p:to>
                                    </p:set>
                                    <p:animEffect transition="in" filter="wipe(up)">
                                      <p:cBhvr>
                                        <p:cTn id="7" dur="500"/>
                                        <p:tgtEl>
                                          <p:spTgt spid="25907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7"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6112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Advantages of COMMIT </a:t>
            </a:r>
            <a:br>
              <a:rPr lang="tr-TR" sz="4000" b="1">
                <a:solidFill>
                  <a:schemeClr val="accent2"/>
                </a:solidFill>
                <a:effectLst>
                  <a:outerShdw blurRad="38100" dist="38100" dir="2700000" algn="tl">
                    <a:srgbClr val="C0C0C0"/>
                  </a:outerShdw>
                </a:effectLst>
                <a:latin typeface="Arial" charset="0"/>
              </a:rPr>
            </a:br>
            <a:r>
              <a:rPr lang="tr-TR" sz="4000" b="1">
                <a:solidFill>
                  <a:schemeClr val="accent2"/>
                </a:solidFill>
                <a:effectLst>
                  <a:outerShdw blurRad="38100" dist="38100" dir="2700000" algn="tl">
                    <a:srgbClr val="C0C0C0"/>
                  </a:outerShdw>
                </a:effectLst>
                <a:latin typeface="Arial" charset="0"/>
              </a:rPr>
              <a:t>and ROLLBACK Statements</a:t>
            </a:r>
            <a:endParaRPr lang="tr-TR"/>
          </a:p>
        </p:txBody>
      </p:sp>
      <p:sp>
        <p:nvSpPr>
          <p:cNvPr id="261123" name="Rectangle 3"/>
          <p:cNvSpPr>
            <a:spLocks noGrp="1" noChangeArrowheads="1"/>
          </p:cNvSpPr>
          <p:nvPr>
            <p:ph type="body" idx="1"/>
          </p:nvPr>
        </p:nvSpPr>
        <p:spPr>
          <a:xfrm>
            <a:off x="838200" y="2514600"/>
            <a:ext cx="7385050" cy="1971675"/>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a:solidFill>
                  <a:srgbClr val="FF0066"/>
                </a:solidFill>
                <a:latin typeface="Arial" charset="0"/>
              </a:rPr>
              <a:t>Ensure data consistency</a:t>
            </a:r>
          </a:p>
          <a:p>
            <a:pPr marL="341313" lvl="1" indent="-227013" defTabSz="346075">
              <a:tabLst>
                <a:tab pos="571500" algn="l"/>
              </a:tabLst>
            </a:pPr>
            <a:r>
              <a:rPr lang="tr-TR">
                <a:solidFill>
                  <a:srgbClr val="FF0066"/>
                </a:solidFill>
                <a:latin typeface="Arial" charset="0"/>
              </a:rPr>
              <a:t>Preview data changes before making changes permanent</a:t>
            </a:r>
          </a:p>
          <a:p>
            <a:pPr marL="341313" lvl="1" indent="-227013" defTabSz="346075">
              <a:tabLst>
                <a:tab pos="571500" algn="l"/>
              </a:tabLst>
            </a:pPr>
            <a:r>
              <a:rPr lang="tr-TR">
                <a:solidFill>
                  <a:srgbClr val="FF0066"/>
                </a:solidFill>
                <a:latin typeface="Arial" charset="0"/>
              </a:rPr>
              <a:t>Group logically related operations</a:t>
            </a:r>
            <a:endParaRPr lang="tr-TR"/>
          </a:p>
        </p:txBody>
      </p:sp>
      <p:grpSp>
        <p:nvGrpSpPr>
          <p:cNvPr id="2" name="Group 4"/>
          <p:cNvGrpSpPr>
            <a:grpSpLocks/>
          </p:cNvGrpSpPr>
          <p:nvPr/>
        </p:nvGrpSpPr>
        <p:grpSpPr bwMode="auto">
          <a:xfrm>
            <a:off x="8386763" y="6324600"/>
            <a:ext cx="414337" cy="292100"/>
            <a:chOff x="5283" y="3984"/>
            <a:chExt cx="261" cy="184"/>
          </a:xfrm>
        </p:grpSpPr>
        <p:sp>
          <p:nvSpPr>
            <p:cNvPr id="261125"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1126"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61127"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61128"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61129"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61130"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5317891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Footer Placeholder 4"/>
          <p:cNvSpPr>
            <a:spLocks noGrp="1"/>
          </p:cNvSpPr>
          <p:nvPr>
            <p:ph type="ftr" sz="quarter" idx="11"/>
          </p:nvPr>
        </p:nvSpPr>
        <p:spPr>
          <a:noFill/>
        </p:spPr>
        <p:txBody>
          <a:bodyPr/>
          <a:lstStyle/>
          <a:p>
            <a:r>
              <a:rPr lang="tr-TR">
                <a:solidFill>
                  <a:srgbClr val="000000"/>
                </a:solidFill>
              </a:rPr>
              <a:t>Information Management</a:t>
            </a:r>
          </a:p>
        </p:txBody>
      </p:sp>
      <p:grpSp>
        <p:nvGrpSpPr>
          <p:cNvPr id="2" name="Group 2"/>
          <p:cNvGrpSpPr>
            <a:grpSpLocks/>
          </p:cNvGrpSpPr>
          <p:nvPr/>
        </p:nvGrpSpPr>
        <p:grpSpPr bwMode="auto">
          <a:xfrm>
            <a:off x="6581775" y="2003425"/>
            <a:ext cx="1925638" cy="736600"/>
            <a:chOff x="4146" y="1262"/>
            <a:chExt cx="1213" cy="464"/>
          </a:xfrm>
        </p:grpSpPr>
        <p:sp>
          <p:nvSpPr>
            <p:cNvPr id="263171" name="Rectangle 3"/>
            <p:cNvSpPr>
              <a:spLocks noChangeArrowheads="1"/>
            </p:cNvSpPr>
            <p:nvPr/>
          </p:nvSpPr>
          <p:spPr bwMode="blackWhite">
            <a:xfrm>
              <a:off x="4146" y="1262"/>
              <a:ext cx="1213" cy="464"/>
            </a:xfrm>
            <a:prstGeom prst="rect">
              <a:avLst/>
            </a:prstGeom>
            <a:gradFill rotWithShape="0">
              <a:gsLst>
                <a:gs pos="0">
                  <a:srgbClr val="008080"/>
                </a:gs>
                <a:gs pos="100000">
                  <a:srgbClr val="008080">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172" name="Rectangle 4"/>
            <p:cNvSpPr>
              <a:spLocks noChangeArrowheads="1"/>
            </p:cNvSpPr>
            <p:nvPr/>
          </p:nvSpPr>
          <p:spPr bwMode="auto">
            <a:xfrm>
              <a:off x="4374" y="1352"/>
              <a:ext cx="807" cy="288"/>
            </a:xfrm>
            <a:prstGeom prst="rect">
              <a:avLst/>
            </a:prstGeom>
            <a:noFill/>
            <a:ln w="9525">
              <a:noFill/>
              <a:miter lim="800000"/>
              <a:headEnd/>
              <a:tailEnd/>
            </a:ln>
            <a:effectLst/>
          </p:spPr>
          <p:txBody>
            <a:bodyPr wrap="none" lIns="92075" tIns="46038" rIns="92075" bIns="46038">
              <a:spAutoFit/>
            </a:bodyPr>
            <a:lstStyle/>
            <a:p>
              <a:pPr>
                <a:defRPr/>
              </a:pPr>
              <a:r>
                <a:rPr lang="tr-TR" b="1">
                  <a:solidFill>
                    <a:srgbClr val="FFFFCC"/>
                  </a:solidFill>
                  <a:effectLst>
                    <a:outerShdw blurRad="38100" dist="38100" dir="2700000" algn="tl">
                      <a:srgbClr val="C0C0C0"/>
                    </a:outerShdw>
                  </a:effectLst>
                  <a:latin typeface="Courier New" pitchFamily="49" charset="0"/>
                </a:rPr>
                <a:t>DELETE</a:t>
              </a:r>
            </a:p>
          </p:txBody>
        </p:sp>
      </p:grpSp>
      <p:sp>
        <p:nvSpPr>
          <p:cNvPr id="263173" name="Rectangle 5"/>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b="1">
                <a:solidFill>
                  <a:schemeClr val="accent2"/>
                </a:solidFill>
                <a:effectLst>
                  <a:outerShdw blurRad="38100" dist="38100" dir="2700000" algn="tl">
                    <a:srgbClr val="C0C0C0"/>
                  </a:outerShdw>
                </a:effectLst>
                <a:latin typeface="Arial" charset="0"/>
              </a:rPr>
              <a:t>Controlling Transactions</a:t>
            </a:r>
            <a:endParaRPr lang="tr-TR"/>
          </a:p>
        </p:txBody>
      </p:sp>
      <p:sp>
        <p:nvSpPr>
          <p:cNvPr id="263174" name="Rectangle 6"/>
          <p:cNvSpPr>
            <a:spLocks noGrp="1" noChangeArrowheads="1"/>
          </p:cNvSpPr>
          <p:nvPr>
            <p:ph type="body" idx="1"/>
          </p:nvPr>
        </p:nvSpPr>
        <p:spPr>
          <a:xfrm>
            <a:off x="3706813" y="1323975"/>
            <a:ext cx="2293937" cy="519113"/>
          </a:xfrm>
          <a:effectLst>
            <a:outerShdw dist="53882" dir="2700000" algn="ctr" rotWithShape="0">
              <a:srgbClr val="000000"/>
            </a:outerShdw>
          </a:effectLst>
        </p:spPr>
        <p:txBody>
          <a:bodyPr lIns="92075" tIns="46038" rIns="92075" bIns="46038">
            <a:spAutoFit/>
          </a:bodyPr>
          <a:lstStyle/>
          <a:p>
            <a:pPr marL="0" indent="0" algn="ctr" defTabSz="346075">
              <a:tabLst>
                <a:tab pos="571500" algn="l"/>
              </a:tabLst>
              <a:defRPr/>
            </a:pPr>
            <a:r>
              <a:rPr lang="tr-TR" sz="2800"/>
              <a:t>Transaction</a:t>
            </a:r>
          </a:p>
        </p:txBody>
      </p:sp>
      <p:sp>
        <p:nvSpPr>
          <p:cNvPr id="263175" name="Rectangle 7"/>
          <p:cNvSpPr>
            <a:spLocks noChangeArrowheads="1"/>
          </p:cNvSpPr>
          <p:nvPr/>
        </p:nvSpPr>
        <p:spPr bwMode="auto">
          <a:xfrm>
            <a:off x="1974850" y="3071813"/>
            <a:ext cx="2046288" cy="396875"/>
          </a:xfrm>
          <a:prstGeom prst="rect">
            <a:avLst/>
          </a:prstGeom>
          <a:noFill/>
          <a:ln w="9525">
            <a:noFill/>
            <a:miter lim="800000"/>
            <a:headEnd/>
            <a:tailEnd/>
          </a:ln>
          <a:effectLst/>
        </p:spPr>
        <p:txBody>
          <a:bodyPr lIns="92075" tIns="46038" rIns="92075" bIns="46038">
            <a:spAutoFit/>
          </a:bodyPr>
          <a:lstStyle/>
          <a:p>
            <a:pPr>
              <a:defRPr/>
            </a:pPr>
            <a:r>
              <a:rPr lang="tr-TR" sz="2000" b="1">
                <a:solidFill>
                  <a:srgbClr val="FF0066"/>
                </a:solidFill>
                <a:effectLst>
                  <a:outerShdw blurRad="38100" dist="38100" dir="2700000" algn="tl">
                    <a:srgbClr val="C0C0C0"/>
                  </a:outerShdw>
                </a:effectLst>
                <a:latin typeface="Arial" charset="0"/>
              </a:rPr>
              <a:t>Savepoint A</a:t>
            </a:r>
          </a:p>
        </p:txBody>
      </p:sp>
      <p:sp>
        <p:nvSpPr>
          <p:cNvPr id="263176" name="Line 8"/>
          <p:cNvSpPr>
            <a:spLocks noChangeShapeType="1"/>
          </p:cNvSpPr>
          <p:nvPr/>
        </p:nvSpPr>
        <p:spPr bwMode="auto">
          <a:xfrm>
            <a:off x="1114425" y="1339850"/>
            <a:ext cx="0" cy="1622425"/>
          </a:xfrm>
          <a:prstGeom prst="line">
            <a:avLst/>
          </a:prstGeom>
          <a:noFill/>
          <a:ln w="50800">
            <a:solidFill>
              <a:srgbClr val="99FFFF"/>
            </a:solidFill>
            <a:round/>
            <a:headEnd type="none" w="sm" len="sm"/>
            <a:tailEnd type="none" w="sm" len="sm"/>
          </a:ln>
          <a:effectLst/>
        </p:spPr>
        <p:txBody>
          <a:bodyPr wrap="none" anchor="ctr"/>
          <a:lstStyle/>
          <a:p>
            <a:pPr>
              <a:defRPr/>
            </a:pPr>
            <a:endParaRPr lang="en-US">
              <a:solidFill>
                <a:srgbClr val="000000"/>
              </a:solidFill>
            </a:endParaRPr>
          </a:p>
        </p:txBody>
      </p:sp>
      <p:sp>
        <p:nvSpPr>
          <p:cNvPr id="263177" name="Line 9"/>
          <p:cNvSpPr>
            <a:spLocks noChangeShapeType="1"/>
          </p:cNvSpPr>
          <p:nvPr/>
        </p:nvSpPr>
        <p:spPr bwMode="auto">
          <a:xfrm>
            <a:off x="4852988" y="2000250"/>
            <a:ext cx="0" cy="749300"/>
          </a:xfrm>
          <a:prstGeom prst="line">
            <a:avLst/>
          </a:prstGeom>
          <a:noFill/>
          <a:ln w="50800">
            <a:solidFill>
              <a:srgbClr val="99FFFF"/>
            </a:solidFill>
            <a:round/>
            <a:headEnd type="none" w="sm" len="sm"/>
            <a:tailEnd type="none" w="sm" len="sm"/>
          </a:ln>
          <a:effectLst/>
        </p:spPr>
        <p:txBody>
          <a:bodyPr wrap="none" anchor="ctr"/>
          <a:lstStyle/>
          <a:p>
            <a:pPr>
              <a:defRPr/>
            </a:pPr>
            <a:endParaRPr lang="en-US">
              <a:solidFill>
                <a:srgbClr val="000000"/>
              </a:solidFill>
            </a:endParaRPr>
          </a:p>
        </p:txBody>
      </p:sp>
      <p:sp>
        <p:nvSpPr>
          <p:cNvPr id="263178" name="Line 10"/>
          <p:cNvSpPr>
            <a:spLocks noChangeShapeType="1"/>
          </p:cNvSpPr>
          <p:nvPr/>
        </p:nvSpPr>
        <p:spPr bwMode="auto">
          <a:xfrm>
            <a:off x="6550025" y="1887538"/>
            <a:ext cx="0" cy="1035050"/>
          </a:xfrm>
          <a:prstGeom prst="line">
            <a:avLst/>
          </a:prstGeom>
          <a:noFill/>
          <a:ln w="50800">
            <a:solidFill>
              <a:srgbClr val="99FFFF"/>
            </a:solidFill>
            <a:round/>
            <a:headEnd type="none" w="sm" len="sm"/>
            <a:tailEnd type="none" w="sm" len="sm"/>
          </a:ln>
          <a:effectLst/>
        </p:spPr>
        <p:txBody>
          <a:bodyPr wrap="none" anchor="ctr"/>
          <a:lstStyle/>
          <a:p>
            <a:pPr>
              <a:defRPr/>
            </a:pPr>
            <a:endParaRPr lang="en-US">
              <a:solidFill>
                <a:srgbClr val="000000"/>
              </a:solidFill>
            </a:endParaRPr>
          </a:p>
        </p:txBody>
      </p:sp>
      <p:grpSp>
        <p:nvGrpSpPr>
          <p:cNvPr id="3" name="Group 11"/>
          <p:cNvGrpSpPr>
            <a:grpSpLocks/>
          </p:cNvGrpSpPr>
          <p:nvPr/>
        </p:nvGrpSpPr>
        <p:grpSpPr bwMode="auto">
          <a:xfrm>
            <a:off x="5553075" y="2000250"/>
            <a:ext cx="3130550" cy="2430463"/>
            <a:chOff x="3498" y="1260"/>
            <a:chExt cx="1972" cy="1531"/>
          </a:xfrm>
        </p:grpSpPr>
        <p:grpSp>
          <p:nvGrpSpPr>
            <p:cNvPr id="4" name="Group 12"/>
            <p:cNvGrpSpPr>
              <a:grpSpLocks/>
            </p:cNvGrpSpPr>
            <p:nvPr/>
          </p:nvGrpSpPr>
          <p:grpSpPr bwMode="auto">
            <a:xfrm>
              <a:off x="3498" y="2245"/>
              <a:ext cx="1972" cy="546"/>
              <a:chOff x="3498" y="2245"/>
              <a:chExt cx="1972" cy="546"/>
            </a:xfrm>
          </p:grpSpPr>
          <p:sp>
            <p:nvSpPr>
              <p:cNvPr id="263181" name="Freeform 13"/>
              <p:cNvSpPr>
                <a:spLocks/>
              </p:cNvSpPr>
              <p:nvPr/>
            </p:nvSpPr>
            <p:spPr bwMode="blackWhite">
              <a:xfrm>
                <a:off x="4107" y="2245"/>
                <a:ext cx="1332" cy="318"/>
              </a:xfrm>
              <a:custGeom>
                <a:avLst/>
                <a:gdLst/>
                <a:ahLst/>
                <a:cxnLst>
                  <a:cxn ang="0">
                    <a:pos x="0" y="154"/>
                  </a:cxn>
                  <a:cxn ang="0">
                    <a:pos x="171" y="317"/>
                  </a:cxn>
                  <a:cxn ang="0">
                    <a:pos x="171" y="240"/>
                  </a:cxn>
                  <a:cxn ang="0">
                    <a:pos x="1331" y="240"/>
                  </a:cxn>
                  <a:cxn ang="0">
                    <a:pos x="1331" y="68"/>
                  </a:cxn>
                  <a:cxn ang="0">
                    <a:pos x="171" y="68"/>
                  </a:cxn>
                  <a:cxn ang="0">
                    <a:pos x="171" y="0"/>
                  </a:cxn>
                  <a:cxn ang="0">
                    <a:pos x="0" y="154"/>
                  </a:cxn>
                </a:cxnLst>
                <a:rect l="0" t="0" r="r" b="b"/>
                <a:pathLst>
                  <a:path w="1332" h="318">
                    <a:moveTo>
                      <a:pt x="0" y="154"/>
                    </a:moveTo>
                    <a:lnTo>
                      <a:pt x="171" y="317"/>
                    </a:lnTo>
                    <a:lnTo>
                      <a:pt x="171" y="240"/>
                    </a:lnTo>
                    <a:lnTo>
                      <a:pt x="1331" y="240"/>
                    </a:lnTo>
                    <a:lnTo>
                      <a:pt x="1331" y="68"/>
                    </a:lnTo>
                    <a:lnTo>
                      <a:pt x="171" y="68"/>
                    </a:lnTo>
                    <a:lnTo>
                      <a:pt x="171" y="0"/>
                    </a:lnTo>
                    <a:lnTo>
                      <a:pt x="0" y="154"/>
                    </a:lnTo>
                  </a:path>
                </a:pathLst>
              </a:custGeom>
              <a:gradFill rotWithShape="0">
                <a:gsLst>
                  <a:gs pos="0">
                    <a:srgbClr val="FF6633"/>
                  </a:gs>
                  <a:gs pos="100000">
                    <a:srgbClr val="FF6633">
                      <a:gamma/>
                      <a:shade val="89804"/>
                      <a:invGamma/>
                    </a:srgbClr>
                  </a:gs>
                </a:gsLst>
                <a:lin ang="2700000" scaled="1"/>
              </a:gradFill>
              <a:ln w="9525" cap="rnd">
                <a:noFill/>
                <a:round/>
                <a:headEnd/>
                <a:tailEnd/>
              </a:ln>
              <a:effectLst/>
            </p:spPr>
            <p:txBody>
              <a:bodyPr/>
              <a:lstStyle/>
              <a:p>
                <a:pPr>
                  <a:defRPr/>
                </a:pPr>
                <a:endParaRPr lang="en-US">
                  <a:solidFill>
                    <a:srgbClr val="000000"/>
                  </a:solidFill>
                </a:endParaRPr>
              </a:p>
            </p:txBody>
          </p:sp>
          <p:sp>
            <p:nvSpPr>
              <p:cNvPr id="263182" name="Rectangle 14"/>
              <p:cNvSpPr>
                <a:spLocks noChangeArrowheads="1"/>
              </p:cNvSpPr>
              <p:nvPr/>
            </p:nvSpPr>
            <p:spPr bwMode="auto">
              <a:xfrm>
                <a:off x="3498" y="2560"/>
                <a:ext cx="1972" cy="231"/>
              </a:xfrm>
              <a:prstGeom prst="rect">
                <a:avLst/>
              </a:prstGeom>
              <a:noFill/>
              <a:ln w="9525">
                <a:noFill/>
                <a:miter lim="800000"/>
                <a:headEnd/>
                <a:tailEnd/>
              </a:ln>
              <a:effectLst/>
            </p:spPr>
            <p:txBody>
              <a:bodyPr wrap="none" lIns="92075" tIns="46038" rIns="92075" bIns="46038">
                <a:spAutoFit/>
              </a:bodyPr>
              <a:lstStyle/>
              <a:p>
                <a:pPr>
                  <a:defRPr/>
                </a:pPr>
                <a:r>
                  <a:rPr lang="tr-TR" sz="1800" b="1">
                    <a:solidFill>
                      <a:srgbClr val="3333CC"/>
                    </a:solidFill>
                    <a:effectLst>
                      <a:outerShdw blurRad="38100" dist="38100" dir="2700000" algn="tl">
                        <a:srgbClr val="C0C0C0"/>
                      </a:outerShdw>
                    </a:effectLst>
                    <a:latin typeface="Arial" charset="0"/>
                  </a:rPr>
                  <a:t>ROLLBACK to Savepoint B</a:t>
                </a:r>
              </a:p>
            </p:txBody>
          </p:sp>
        </p:grpSp>
        <p:sp>
          <p:nvSpPr>
            <p:cNvPr id="263183" name="Rectangle 15"/>
            <p:cNvSpPr>
              <a:spLocks noChangeArrowheads="1"/>
            </p:cNvSpPr>
            <p:nvPr/>
          </p:nvSpPr>
          <p:spPr bwMode="blackWhite">
            <a:xfrm>
              <a:off x="4152" y="1260"/>
              <a:ext cx="1213" cy="472"/>
            </a:xfrm>
            <a:prstGeom prst="rect">
              <a:avLst/>
            </a:prstGeom>
            <a:gradFill rotWithShape="0">
              <a:gsLst>
                <a:gs pos="0">
                  <a:srgbClr val="969696"/>
                </a:gs>
                <a:gs pos="100000">
                  <a:srgbClr val="969696">
                    <a:gamma/>
                    <a:shade val="6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184" name="Rectangle 16"/>
            <p:cNvSpPr>
              <a:spLocks noChangeArrowheads="1"/>
            </p:cNvSpPr>
            <p:nvPr/>
          </p:nvSpPr>
          <p:spPr bwMode="auto">
            <a:xfrm>
              <a:off x="4380" y="1358"/>
              <a:ext cx="806" cy="288"/>
            </a:xfrm>
            <a:prstGeom prst="rect">
              <a:avLst/>
            </a:prstGeom>
            <a:noFill/>
            <a:ln w="9525">
              <a:noFill/>
              <a:miter lim="800000"/>
              <a:headEnd/>
              <a:tailEnd/>
            </a:ln>
            <a:effectLst/>
          </p:spPr>
          <p:txBody>
            <a:bodyPr wrap="none" lIns="92075" tIns="46038" rIns="92075" bIns="46038">
              <a:spAutoFit/>
            </a:bodyPr>
            <a:lstStyle/>
            <a:p>
              <a:r>
                <a:rPr lang="tr-TR" b="1">
                  <a:solidFill>
                    <a:srgbClr val="3333CC"/>
                  </a:solidFill>
                  <a:effectLst>
                    <a:outerShdw blurRad="38100" dist="38100" dir="2700000" algn="tl">
                      <a:srgbClr val="C0C0C0"/>
                    </a:outerShdw>
                  </a:effectLst>
                  <a:latin typeface="Courier New" pitchFamily="49" charset="0"/>
                </a:rPr>
                <a:t>DELETE</a:t>
              </a:r>
              <a:endParaRPr lang="tr-TR" b="1">
                <a:solidFill>
                  <a:srgbClr val="969696"/>
                </a:solidFill>
                <a:effectLst>
                  <a:outerShdw blurRad="38100" dist="38100" dir="2700000" algn="tl">
                    <a:srgbClr val="C0C0C0"/>
                  </a:outerShdw>
                </a:effectLst>
                <a:latin typeface="Courier New" pitchFamily="49" charset="0"/>
              </a:endParaRPr>
            </a:p>
          </p:txBody>
        </p:sp>
      </p:grpSp>
      <p:sp>
        <p:nvSpPr>
          <p:cNvPr id="263185" name="Line 17"/>
          <p:cNvSpPr>
            <a:spLocks noChangeShapeType="1"/>
          </p:cNvSpPr>
          <p:nvPr/>
        </p:nvSpPr>
        <p:spPr bwMode="auto">
          <a:xfrm>
            <a:off x="5994400" y="1543050"/>
            <a:ext cx="2495550"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263186" name="Line 18"/>
          <p:cNvSpPr>
            <a:spLocks noChangeShapeType="1"/>
          </p:cNvSpPr>
          <p:nvPr/>
        </p:nvSpPr>
        <p:spPr bwMode="auto">
          <a:xfrm>
            <a:off x="1262063" y="1543050"/>
            <a:ext cx="2443162" cy="0"/>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263187" name="Rectangle 19"/>
          <p:cNvSpPr>
            <a:spLocks noChangeArrowheads="1"/>
          </p:cNvSpPr>
          <p:nvPr/>
        </p:nvSpPr>
        <p:spPr bwMode="auto">
          <a:xfrm>
            <a:off x="5553075" y="3071813"/>
            <a:ext cx="2046288" cy="396875"/>
          </a:xfrm>
          <a:prstGeom prst="rect">
            <a:avLst/>
          </a:prstGeom>
          <a:noFill/>
          <a:ln w="9525">
            <a:noFill/>
            <a:miter lim="800000"/>
            <a:headEnd/>
            <a:tailEnd/>
          </a:ln>
          <a:effectLst/>
        </p:spPr>
        <p:txBody>
          <a:bodyPr lIns="92075" tIns="46038" rIns="92075" bIns="46038">
            <a:spAutoFit/>
          </a:bodyPr>
          <a:lstStyle/>
          <a:p>
            <a:pPr>
              <a:defRPr/>
            </a:pPr>
            <a:r>
              <a:rPr lang="tr-TR" sz="2000" b="1">
                <a:solidFill>
                  <a:srgbClr val="FF0066"/>
                </a:solidFill>
                <a:effectLst>
                  <a:outerShdw blurRad="38100" dist="38100" dir="2700000" algn="tl">
                    <a:srgbClr val="C0C0C0"/>
                  </a:outerShdw>
                </a:effectLst>
                <a:latin typeface="Arial" charset="0"/>
              </a:rPr>
              <a:t>Savepoint B</a:t>
            </a:r>
          </a:p>
        </p:txBody>
      </p:sp>
      <p:sp>
        <p:nvSpPr>
          <p:cNvPr id="263188" name="Rectangle 20"/>
          <p:cNvSpPr>
            <a:spLocks noChangeArrowheads="1"/>
          </p:cNvSpPr>
          <p:nvPr/>
        </p:nvSpPr>
        <p:spPr bwMode="auto">
          <a:xfrm>
            <a:off x="477838" y="3071813"/>
            <a:ext cx="2046287" cy="396875"/>
          </a:xfrm>
          <a:prstGeom prst="rect">
            <a:avLst/>
          </a:prstGeom>
          <a:noFill/>
          <a:ln w="9525">
            <a:noFill/>
            <a:miter lim="800000"/>
            <a:headEnd/>
            <a:tailEnd/>
          </a:ln>
          <a:effectLst/>
        </p:spPr>
        <p:txBody>
          <a:bodyPr lIns="92075" tIns="46038" rIns="92075" bIns="46038">
            <a:spAutoFit/>
          </a:bodyPr>
          <a:lstStyle/>
          <a:p>
            <a:r>
              <a:rPr lang="tr-TR" sz="2000" b="1">
                <a:solidFill>
                  <a:srgbClr val="FF0066"/>
                </a:solidFill>
                <a:effectLst>
                  <a:outerShdw blurRad="38100" dist="38100" dir="2700000" algn="tl">
                    <a:srgbClr val="C0C0C0"/>
                  </a:outerShdw>
                </a:effectLst>
                <a:latin typeface="Arial" charset="0"/>
              </a:rPr>
              <a:t>COMMIT</a:t>
            </a:r>
            <a:endParaRPr lang="tr-TR" sz="2000" b="1">
              <a:solidFill>
                <a:srgbClr val="FFFFCC"/>
              </a:solidFill>
              <a:effectLst>
                <a:outerShdw blurRad="38100" dist="38100" dir="2700000" algn="tl">
                  <a:srgbClr val="C0C0C0"/>
                </a:outerShdw>
              </a:effectLst>
              <a:latin typeface="Arial" charset="0"/>
            </a:endParaRPr>
          </a:p>
        </p:txBody>
      </p:sp>
      <p:sp>
        <p:nvSpPr>
          <p:cNvPr id="263189" name="Line 21"/>
          <p:cNvSpPr>
            <a:spLocks noChangeShapeType="1"/>
          </p:cNvSpPr>
          <p:nvPr/>
        </p:nvSpPr>
        <p:spPr bwMode="auto">
          <a:xfrm>
            <a:off x="8551863" y="1335088"/>
            <a:ext cx="0" cy="1633537"/>
          </a:xfrm>
          <a:prstGeom prst="line">
            <a:avLst/>
          </a:prstGeom>
          <a:noFill/>
          <a:ln w="50800">
            <a:solidFill>
              <a:srgbClr val="99FFFF"/>
            </a:solidFill>
            <a:round/>
            <a:headEnd type="none" w="sm" len="sm"/>
            <a:tailEnd type="none" w="sm" len="sm"/>
          </a:ln>
          <a:effectLst/>
        </p:spPr>
        <p:txBody>
          <a:bodyPr wrap="none" anchor="ctr"/>
          <a:lstStyle/>
          <a:p>
            <a:pPr>
              <a:defRPr/>
            </a:pPr>
            <a:endParaRPr lang="en-US">
              <a:solidFill>
                <a:srgbClr val="000000"/>
              </a:solidFill>
            </a:endParaRPr>
          </a:p>
        </p:txBody>
      </p:sp>
      <p:grpSp>
        <p:nvGrpSpPr>
          <p:cNvPr id="5" name="Group 22"/>
          <p:cNvGrpSpPr>
            <a:grpSpLocks/>
          </p:cNvGrpSpPr>
          <p:nvPr/>
        </p:nvGrpSpPr>
        <p:grpSpPr bwMode="auto">
          <a:xfrm>
            <a:off x="4891088" y="2000250"/>
            <a:ext cx="1620837" cy="749300"/>
            <a:chOff x="3081" y="1260"/>
            <a:chExt cx="1021" cy="472"/>
          </a:xfrm>
        </p:grpSpPr>
        <p:sp>
          <p:nvSpPr>
            <p:cNvPr id="263191" name="Rectangle 23"/>
            <p:cNvSpPr>
              <a:spLocks noChangeArrowheads="1"/>
            </p:cNvSpPr>
            <p:nvPr/>
          </p:nvSpPr>
          <p:spPr bwMode="blackWhite">
            <a:xfrm>
              <a:off x="3081" y="1260"/>
              <a:ext cx="1021" cy="472"/>
            </a:xfrm>
            <a:prstGeom prst="rect">
              <a:avLst/>
            </a:prstGeom>
            <a:gradFill rotWithShape="0">
              <a:gsLst>
                <a:gs pos="0">
                  <a:srgbClr val="FF6633"/>
                </a:gs>
                <a:gs pos="100000">
                  <a:srgbClr val="FF6633">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192" name="Rectangle 24"/>
            <p:cNvSpPr>
              <a:spLocks noChangeArrowheads="1"/>
            </p:cNvSpPr>
            <p:nvPr/>
          </p:nvSpPr>
          <p:spPr bwMode="auto">
            <a:xfrm>
              <a:off x="3188" y="1352"/>
              <a:ext cx="807" cy="288"/>
            </a:xfrm>
            <a:prstGeom prst="rect">
              <a:avLst/>
            </a:prstGeom>
            <a:noFill/>
            <a:ln w="9525">
              <a:noFill/>
              <a:miter lim="800000"/>
              <a:headEnd/>
              <a:tailEnd/>
            </a:ln>
            <a:effectLst/>
          </p:spPr>
          <p:txBody>
            <a:bodyPr wrap="none" lIns="92075" tIns="46038" rIns="92075" bIns="46038">
              <a:spAutoFit/>
            </a:bodyPr>
            <a:lstStyle/>
            <a:p>
              <a:pPr>
                <a:defRPr/>
              </a:pPr>
              <a:r>
                <a:rPr lang="tr-TR" b="1">
                  <a:solidFill>
                    <a:srgbClr val="FFFFCC"/>
                  </a:solidFill>
                  <a:effectLst>
                    <a:outerShdw blurRad="38100" dist="38100" dir="2700000" algn="tl">
                      <a:srgbClr val="C0C0C0"/>
                    </a:outerShdw>
                  </a:effectLst>
                  <a:latin typeface="Courier New" pitchFamily="49" charset="0"/>
                </a:rPr>
                <a:t>INSERT</a:t>
              </a:r>
            </a:p>
          </p:txBody>
        </p:sp>
      </p:grpSp>
      <p:sp>
        <p:nvSpPr>
          <p:cNvPr id="263193" name="Rectangle 25"/>
          <p:cNvSpPr>
            <a:spLocks noChangeArrowheads="1"/>
          </p:cNvSpPr>
          <p:nvPr/>
        </p:nvSpPr>
        <p:spPr bwMode="blackWhite">
          <a:xfrm>
            <a:off x="3017838" y="2006600"/>
            <a:ext cx="1803400" cy="736600"/>
          </a:xfrm>
          <a:prstGeom prst="rect">
            <a:avLst/>
          </a:prstGeom>
          <a:gradFill rotWithShape="0">
            <a:gsLst>
              <a:gs pos="0">
                <a:srgbClr val="0066CC"/>
              </a:gs>
              <a:gs pos="100000">
                <a:srgbClr val="0066CC">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194" name="Rectangle 26"/>
          <p:cNvSpPr>
            <a:spLocks noChangeArrowheads="1"/>
          </p:cNvSpPr>
          <p:nvPr/>
        </p:nvSpPr>
        <p:spPr bwMode="auto">
          <a:xfrm>
            <a:off x="3286125" y="2146300"/>
            <a:ext cx="1281113" cy="457200"/>
          </a:xfrm>
          <a:prstGeom prst="rect">
            <a:avLst/>
          </a:prstGeom>
          <a:noFill/>
          <a:ln w="9525">
            <a:noFill/>
            <a:miter lim="800000"/>
            <a:headEnd/>
            <a:tailEnd/>
          </a:ln>
          <a:effectLst/>
        </p:spPr>
        <p:txBody>
          <a:bodyPr wrap="none" lIns="92075" tIns="46038" rIns="92075" bIns="46038">
            <a:spAutoFit/>
          </a:bodyPr>
          <a:lstStyle/>
          <a:p>
            <a:pPr>
              <a:defRPr/>
            </a:pPr>
            <a:r>
              <a:rPr lang="tr-TR" b="1">
                <a:solidFill>
                  <a:srgbClr val="FFFFCC"/>
                </a:solidFill>
                <a:effectLst>
                  <a:outerShdw blurRad="38100" dist="38100" dir="2700000" algn="tl">
                    <a:srgbClr val="C0C0C0"/>
                  </a:outerShdw>
                </a:effectLst>
                <a:latin typeface="Courier New" pitchFamily="49" charset="0"/>
              </a:rPr>
              <a:t>UPDATE</a:t>
            </a:r>
          </a:p>
        </p:txBody>
      </p:sp>
      <p:grpSp>
        <p:nvGrpSpPr>
          <p:cNvPr id="6" name="Group 27"/>
          <p:cNvGrpSpPr>
            <a:grpSpLocks/>
          </p:cNvGrpSpPr>
          <p:nvPr/>
        </p:nvGrpSpPr>
        <p:grpSpPr bwMode="auto">
          <a:xfrm>
            <a:off x="2992438" y="2000250"/>
            <a:ext cx="5691187" cy="3284538"/>
            <a:chOff x="1885" y="1260"/>
            <a:chExt cx="3585" cy="2069"/>
          </a:xfrm>
        </p:grpSpPr>
        <p:sp>
          <p:nvSpPr>
            <p:cNvPr id="263196" name="Freeform 28"/>
            <p:cNvSpPr>
              <a:spLocks/>
            </p:cNvSpPr>
            <p:nvPr/>
          </p:nvSpPr>
          <p:spPr bwMode="blackWhite">
            <a:xfrm>
              <a:off x="1885" y="2855"/>
              <a:ext cx="3535" cy="326"/>
            </a:xfrm>
            <a:custGeom>
              <a:avLst/>
              <a:gdLst/>
              <a:ahLst/>
              <a:cxnLst>
                <a:cxn ang="0">
                  <a:pos x="0" y="163"/>
                </a:cxn>
                <a:cxn ang="0">
                  <a:pos x="305" y="325"/>
                </a:cxn>
                <a:cxn ang="0">
                  <a:pos x="305" y="240"/>
                </a:cxn>
                <a:cxn ang="0">
                  <a:pos x="3534" y="240"/>
                </a:cxn>
                <a:cxn ang="0">
                  <a:pos x="3534" y="68"/>
                </a:cxn>
                <a:cxn ang="0">
                  <a:pos x="305" y="68"/>
                </a:cxn>
                <a:cxn ang="0">
                  <a:pos x="305" y="0"/>
                </a:cxn>
                <a:cxn ang="0">
                  <a:pos x="0" y="163"/>
                </a:cxn>
              </a:cxnLst>
              <a:rect l="0" t="0" r="r" b="b"/>
              <a:pathLst>
                <a:path w="3535" h="326">
                  <a:moveTo>
                    <a:pt x="0" y="163"/>
                  </a:moveTo>
                  <a:lnTo>
                    <a:pt x="305" y="325"/>
                  </a:lnTo>
                  <a:lnTo>
                    <a:pt x="305" y="240"/>
                  </a:lnTo>
                  <a:lnTo>
                    <a:pt x="3534" y="240"/>
                  </a:lnTo>
                  <a:lnTo>
                    <a:pt x="3534" y="68"/>
                  </a:lnTo>
                  <a:lnTo>
                    <a:pt x="305" y="68"/>
                  </a:lnTo>
                  <a:lnTo>
                    <a:pt x="305" y="0"/>
                  </a:lnTo>
                  <a:lnTo>
                    <a:pt x="0" y="163"/>
                  </a:lnTo>
                </a:path>
              </a:pathLst>
            </a:custGeom>
            <a:gradFill rotWithShape="0">
              <a:gsLst>
                <a:gs pos="0">
                  <a:srgbClr val="FF6633"/>
                </a:gs>
                <a:gs pos="100000">
                  <a:srgbClr val="FF6633">
                    <a:gamma/>
                    <a:shade val="89804"/>
                    <a:invGamma/>
                  </a:srgbClr>
                </a:gs>
              </a:gsLst>
              <a:lin ang="2700000" scaled="1"/>
            </a:gradFill>
            <a:ln w="9525" cap="rnd">
              <a:noFill/>
              <a:round/>
              <a:headEnd/>
              <a:tailEnd/>
            </a:ln>
            <a:effectLst/>
          </p:spPr>
          <p:txBody>
            <a:bodyPr/>
            <a:lstStyle/>
            <a:p>
              <a:pPr>
                <a:defRPr/>
              </a:pPr>
              <a:endParaRPr lang="en-US">
                <a:solidFill>
                  <a:srgbClr val="000000"/>
                </a:solidFill>
              </a:endParaRPr>
            </a:p>
          </p:txBody>
        </p:sp>
        <p:sp>
          <p:nvSpPr>
            <p:cNvPr id="263197" name="Rectangle 29"/>
            <p:cNvSpPr>
              <a:spLocks noChangeArrowheads="1"/>
            </p:cNvSpPr>
            <p:nvPr/>
          </p:nvSpPr>
          <p:spPr bwMode="auto">
            <a:xfrm>
              <a:off x="3498" y="3098"/>
              <a:ext cx="1972" cy="231"/>
            </a:xfrm>
            <a:prstGeom prst="rect">
              <a:avLst/>
            </a:prstGeom>
            <a:noFill/>
            <a:ln w="9525">
              <a:noFill/>
              <a:miter lim="800000"/>
              <a:headEnd/>
              <a:tailEnd/>
            </a:ln>
            <a:effectLst/>
          </p:spPr>
          <p:txBody>
            <a:bodyPr wrap="none" lIns="92075" tIns="46038" rIns="92075" bIns="46038">
              <a:spAutoFit/>
            </a:bodyPr>
            <a:lstStyle/>
            <a:p>
              <a:pPr>
                <a:defRPr/>
              </a:pPr>
              <a:r>
                <a:rPr lang="tr-TR" sz="1800" b="1">
                  <a:solidFill>
                    <a:srgbClr val="3333CC"/>
                  </a:solidFill>
                  <a:effectLst>
                    <a:outerShdw blurRad="38100" dist="38100" dir="2700000" algn="tl">
                      <a:srgbClr val="C0C0C0"/>
                    </a:outerShdw>
                  </a:effectLst>
                  <a:latin typeface="Arial" charset="0"/>
                </a:rPr>
                <a:t>ROLLBACK to Savepoint A</a:t>
              </a:r>
            </a:p>
          </p:txBody>
        </p:sp>
        <p:sp>
          <p:nvSpPr>
            <p:cNvPr id="263198" name="Rectangle 30"/>
            <p:cNvSpPr>
              <a:spLocks noChangeArrowheads="1"/>
            </p:cNvSpPr>
            <p:nvPr/>
          </p:nvSpPr>
          <p:spPr bwMode="blackWhite">
            <a:xfrm>
              <a:off x="3081" y="1260"/>
              <a:ext cx="1021" cy="472"/>
            </a:xfrm>
            <a:prstGeom prst="rect">
              <a:avLst/>
            </a:prstGeom>
            <a:gradFill rotWithShape="0">
              <a:gsLst>
                <a:gs pos="0">
                  <a:srgbClr val="969696"/>
                </a:gs>
                <a:gs pos="100000">
                  <a:srgbClr val="969696">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199" name="Rectangle 31"/>
            <p:cNvSpPr>
              <a:spLocks noChangeArrowheads="1"/>
            </p:cNvSpPr>
            <p:nvPr/>
          </p:nvSpPr>
          <p:spPr bwMode="auto">
            <a:xfrm>
              <a:off x="3188" y="1352"/>
              <a:ext cx="806" cy="288"/>
            </a:xfrm>
            <a:prstGeom prst="rect">
              <a:avLst/>
            </a:prstGeom>
            <a:noFill/>
            <a:ln w="9525">
              <a:noFill/>
              <a:miter lim="800000"/>
              <a:headEnd/>
              <a:tailEnd/>
            </a:ln>
            <a:effectLst/>
          </p:spPr>
          <p:txBody>
            <a:bodyPr wrap="none" lIns="92075" tIns="46038" rIns="92075" bIns="46038">
              <a:spAutoFit/>
            </a:bodyPr>
            <a:lstStyle/>
            <a:p>
              <a:r>
                <a:rPr lang="tr-TR" b="1">
                  <a:solidFill>
                    <a:srgbClr val="3333CC"/>
                  </a:solidFill>
                  <a:effectLst>
                    <a:outerShdw blurRad="38100" dist="38100" dir="2700000" algn="tl">
                      <a:srgbClr val="C0C0C0"/>
                    </a:outerShdw>
                  </a:effectLst>
                  <a:latin typeface="Courier New" pitchFamily="49" charset="0"/>
                </a:rPr>
                <a:t>INSERT</a:t>
              </a:r>
              <a:endParaRPr lang="tr-TR" b="1">
                <a:solidFill>
                  <a:srgbClr val="969696"/>
                </a:solidFill>
                <a:effectLst>
                  <a:outerShdw blurRad="38100" dist="38100" dir="2700000" algn="tl">
                    <a:srgbClr val="C0C0C0"/>
                  </a:outerShdw>
                </a:effectLst>
                <a:latin typeface="Courier New" pitchFamily="49" charset="0"/>
              </a:endParaRPr>
            </a:p>
          </p:txBody>
        </p:sp>
        <p:sp>
          <p:nvSpPr>
            <p:cNvPr id="263200" name="Rectangle 32"/>
            <p:cNvSpPr>
              <a:spLocks noChangeArrowheads="1"/>
            </p:cNvSpPr>
            <p:nvPr/>
          </p:nvSpPr>
          <p:spPr bwMode="blackWhite">
            <a:xfrm>
              <a:off x="1901" y="1264"/>
              <a:ext cx="1136" cy="464"/>
            </a:xfrm>
            <a:prstGeom prst="rect">
              <a:avLst/>
            </a:prstGeom>
            <a:gradFill rotWithShape="0">
              <a:gsLst>
                <a:gs pos="0">
                  <a:srgbClr val="969696"/>
                </a:gs>
                <a:gs pos="100000">
                  <a:srgbClr val="969696">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201" name="Rectangle 33"/>
            <p:cNvSpPr>
              <a:spLocks noChangeArrowheads="1"/>
            </p:cNvSpPr>
            <p:nvPr/>
          </p:nvSpPr>
          <p:spPr bwMode="auto">
            <a:xfrm>
              <a:off x="2070" y="1352"/>
              <a:ext cx="806" cy="288"/>
            </a:xfrm>
            <a:prstGeom prst="rect">
              <a:avLst/>
            </a:prstGeom>
            <a:noFill/>
            <a:ln w="9525">
              <a:noFill/>
              <a:miter lim="800000"/>
              <a:headEnd/>
              <a:tailEnd/>
            </a:ln>
            <a:effectLst/>
          </p:spPr>
          <p:txBody>
            <a:bodyPr wrap="none" lIns="92075" tIns="46038" rIns="92075" bIns="46038">
              <a:spAutoFit/>
            </a:bodyPr>
            <a:lstStyle/>
            <a:p>
              <a:r>
                <a:rPr lang="tr-TR" b="1">
                  <a:solidFill>
                    <a:srgbClr val="3333CC"/>
                  </a:solidFill>
                  <a:effectLst>
                    <a:outerShdw blurRad="38100" dist="38100" dir="2700000" algn="tl">
                      <a:srgbClr val="C0C0C0"/>
                    </a:outerShdw>
                  </a:effectLst>
                  <a:latin typeface="Courier New" pitchFamily="49" charset="0"/>
                </a:rPr>
                <a:t>UPDATE</a:t>
              </a:r>
              <a:endParaRPr lang="tr-TR" b="1">
                <a:solidFill>
                  <a:srgbClr val="969696"/>
                </a:solidFill>
                <a:effectLst>
                  <a:outerShdw blurRad="38100" dist="38100" dir="2700000" algn="tl">
                    <a:srgbClr val="C0C0C0"/>
                  </a:outerShdw>
                </a:effectLst>
                <a:latin typeface="Courier New" pitchFamily="49" charset="0"/>
              </a:endParaRPr>
            </a:p>
          </p:txBody>
        </p:sp>
      </p:grpSp>
      <p:sp>
        <p:nvSpPr>
          <p:cNvPr id="263202" name="Rectangle 34"/>
          <p:cNvSpPr>
            <a:spLocks noChangeArrowheads="1"/>
          </p:cNvSpPr>
          <p:nvPr/>
        </p:nvSpPr>
        <p:spPr bwMode="blackWhite">
          <a:xfrm>
            <a:off x="1150938" y="2019300"/>
            <a:ext cx="1806575" cy="723900"/>
          </a:xfrm>
          <a:prstGeom prst="rect">
            <a:avLst/>
          </a:prstGeom>
          <a:gradFill rotWithShape="0">
            <a:gsLst>
              <a:gs pos="0">
                <a:srgbClr val="FF6633"/>
              </a:gs>
              <a:gs pos="100000">
                <a:srgbClr val="FF6633">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203" name="Rectangle 35"/>
          <p:cNvSpPr>
            <a:spLocks noChangeArrowheads="1"/>
          </p:cNvSpPr>
          <p:nvPr/>
        </p:nvSpPr>
        <p:spPr bwMode="auto">
          <a:xfrm>
            <a:off x="1439863" y="2146300"/>
            <a:ext cx="1281112" cy="457200"/>
          </a:xfrm>
          <a:prstGeom prst="rect">
            <a:avLst/>
          </a:prstGeom>
          <a:noFill/>
          <a:ln w="9525">
            <a:noFill/>
            <a:miter lim="800000"/>
            <a:headEnd/>
            <a:tailEnd/>
          </a:ln>
          <a:effectLst/>
        </p:spPr>
        <p:txBody>
          <a:bodyPr wrap="none" lIns="92075" tIns="46038" rIns="92075" bIns="46038">
            <a:spAutoFit/>
          </a:bodyPr>
          <a:lstStyle/>
          <a:p>
            <a:pPr>
              <a:defRPr/>
            </a:pPr>
            <a:r>
              <a:rPr lang="tr-TR" b="1">
                <a:solidFill>
                  <a:srgbClr val="FFFFCC"/>
                </a:solidFill>
                <a:effectLst>
                  <a:outerShdw blurRad="38100" dist="38100" dir="2700000" algn="tl">
                    <a:srgbClr val="C0C0C0"/>
                  </a:outerShdw>
                </a:effectLst>
                <a:latin typeface="Courier New" pitchFamily="49" charset="0"/>
              </a:rPr>
              <a:t>INSERT</a:t>
            </a:r>
          </a:p>
        </p:txBody>
      </p:sp>
      <p:grpSp>
        <p:nvGrpSpPr>
          <p:cNvPr id="7" name="Group 36"/>
          <p:cNvGrpSpPr>
            <a:grpSpLocks/>
          </p:cNvGrpSpPr>
          <p:nvPr/>
        </p:nvGrpSpPr>
        <p:grpSpPr bwMode="auto">
          <a:xfrm>
            <a:off x="1108075" y="2000250"/>
            <a:ext cx="7494588" cy="4154488"/>
            <a:chOff x="698" y="1260"/>
            <a:chExt cx="4721" cy="2617"/>
          </a:xfrm>
        </p:grpSpPr>
        <p:sp>
          <p:nvSpPr>
            <p:cNvPr id="263205" name="AutoShape 37"/>
            <p:cNvSpPr>
              <a:spLocks noChangeArrowheads="1"/>
            </p:cNvSpPr>
            <p:nvPr/>
          </p:nvSpPr>
          <p:spPr bwMode="blackWhite">
            <a:xfrm>
              <a:off x="698" y="3396"/>
              <a:ext cx="4721" cy="325"/>
            </a:xfrm>
            <a:prstGeom prst="leftArrow">
              <a:avLst>
                <a:gd name="adj1" fmla="val 50000"/>
                <a:gd name="adj2" fmla="val 63888"/>
              </a:avLst>
            </a:prstGeom>
            <a:gradFill rotWithShape="0">
              <a:gsLst>
                <a:gs pos="0">
                  <a:srgbClr val="FF6633"/>
                </a:gs>
                <a:gs pos="100000">
                  <a:srgbClr val="FF6633">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206" name="Rectangle 38"/>
            <p:cNvSpPr>
              <a:spLocks noChangeArrowheads="1"/>
            </p:cNvSpPr>
            <p:nvPr/>
          </p:nvSpPr>
          <p:spPr bwMode="auto">
            <a:xfrm>
              <a:off x="3498" y="3646"/>
              <a:ext cx="924" cy="231"/>
            </a:xfrm>
            <a:prstGeom prst="rect">
              <a:avLst/>
            </a:prstGeom>
            <a:noFill/>
            <a:ln w="9525">
              <a:noFill/>
              <a:miter lim="800000"/>
              <a:headEnd/>
              <a:tailEnd/>
            </a:ln>
            <a:effectLst/>
          </p:spPr>
          <p:txBody>
            <a:bodyPr wrap="none" lIns="92075" tIns="46038" rIns="92075" bIns="46038">
              <a:spAutoFit/>
            </a:bodyPr>
            <a:lstStyle/>
            <a:p>
              <a:r>
                <a:rPr lang="tr-TR" sz="1800" b="1">
                  <a:solidFill>
                    <a:srgbClr val="3333CC"/>
                  </a:solidFill>
                  <a:effectLst>
                    <a:outerShdw blurRad="38100" dist="38100" dir="2700000" algn="tl">
                      <a:srgbClr val="C0C0C0"/>
                    </a:outerShdw>
                  </a:effectLst>
                  <a:latin typeface="Arial" charset="0"/>
                </a:rPr>
                <a:t>ROLLBACK</a:t>
              </a:r>
              <a:endParaRPr lang="tr-TR" sz="1800" b="1">
                <a:solidFill>
                  <a:srgbClr val="FFFFCC"/>
                </a:solidFill>
                <a:effectLst>
                  <a:outerShdw blurRad="38100" dist="38100" dir="2700000" algn="tl">
                    <a:srgbClr val="C0C0C0"/>
                  </a:outerShdw>
                </a:effectLst>
                <a:latin typeface="Arial" charset="0"/>
              </a:endParaRPr>
            </a:p>
          </p:txBody>
        </p:sp>
        <p:sp>
          <p:nvSpPr>
            <p:cNvPr id="263207" name="Rectangle 39"/>
            <p:cNvSpPr>
              <a:spLocks noChangeArrowheads="1"/>
            </p:cNvSpPr>
            <p:nvPr/>
          </p:nvSpPr>
          <p:spPr bwMode="blackWhite">
            <a:xfrm>
              <a:off x="725" y="1260"/>
              <a:ext cx="1138" cy="468"/>
            </a:xfrm>
            <a:prstGeom prst="rect">
              <a:avLst/>
            </a:prstGeom>
            <a:gradFill rotWithShape="0">
              <a:gsLst>
                <a:gs pos="0">
                  <a:srgbClr val="969696"/>
                </a:gs>
                <a:gs pos="100000">
                  <a:srgbClr val="969696">
                    <a:gamma/>
                    <a:shade val="89804"/>
                    <a:invGamma/>
                  </a:srgbClr>
                </a:gs>
              </a:gsLst>
              <a:lin ang="2700000" scaled="1"/>
            </a:gra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208" name="Rectangle 40"/>
            <p:cNvSpPr>
              <a:spLocks noChangeArrowheads="1"/>
            </p:cNvSpPr>
            <p:nvPr/>
          </p:nvSpPr>
          <p:spPr bwMode="auto">
            <a:xfrm>
              <a:off x="907" y="1346"/>
              <a:ext cx="806" cy="288"/>
            </a:xfrm>
            <a:prstGeom prst="rect">
              <a:avLst/>
            </a:prstGeom>
            <a:noFill/>
            <a:ln w="9525">
              <a:noFill/>
              <a:miter lim="800000"/>
              <a:headEnd/>
              <a:tailEnd/>
            </a:ln>
            <a:effectLst/>
          </p:spPr>
          <p:txBody>
            <a:bodyPr wrap="none" lIns="92075" tIns="46038" rIns="92075" bIns="46038">
              <a:spAutoFit/>
            </a:bodyPr>
            <a:lstStyle/>
            <a:p>
              <a:r>
                <a:rPr lang="tr-TR" b="1">
                  <a:solidFill>
                    <a:srgbClr val="3333CC"/>
                  </a:solidFill>
                  <a:effectLst>
                    <a:outerShdw blurRad="38100" dist="38100" dir="2700000" algn="tl">
                      <a:srgbClr val="C0C0C0"/>
                    </a:outerShdw>
                  </a:effectLst>
                  <a:latin typeface="Courier New" pitchFamily="49" charset="0"/>
                </a:rPr>
                <a:t>INSERT</a:t>
              </a:r>
              <a:endParaRPr lang="tr-TR" b="1">
                <a:solidFill>
                  <a:srgbClr val="969696"/>
                </a:solidFill>
                <a:effectLst>
                  <a:outerShdw blurRad="38100" dist="38100" dir="2700000" algn="tl">
                    <a:srgbClr val="C0C0C0"/>
                  </a:outerShdw>
                </a:effectLst>
                <a:latin typeface="Courier New" pitchFamily="49" charset="0"/>
              </a:endParaRPr>
            </a:p>
          </p:txBody>
        </p:sp>
      </p:grpSp>
      <p:sp>
        <p:nvSpPr>
          <p:cNvPr id="263209" name="Line 41"/>
          <p:cNvSpPr>
            <a:spLocks noChangeShapeType="1"/>
          </p:cNvSpPr>
          <p:nvPr/>
        </p:nvSpPr>
        <p:spPr bwMode="auto">
          <a:xfrm>
            <a:off x="2978150" y="1887538"/>
            <a:ext cx="0" cy="1081087"/>
          </a:xfrm>
          <a:prstGeom prst="line">
            <a:avLst/>
          </a:prstGeom>
          <a:noFill/>
          <a:ln w="50800">
            <a:solidFill>
              <a:srgbClr val="99FFFF"/>
            </a:solidFill>
            <a:round/>
            <a:headEnd type="none" w="sm" len="sm"/>
            <a:tailEnd type="none" w="sm" len="sm"/>
          </a:ln>
          <a:effectLst/>
        </p:spPr>
        <p:txBody>
          <a:bodyPr wrap="none" anchor="ctr"/>
          <a:lstStyle/>
          <a:p>
            <a:pPr>
              <a:defRPr/>
            </a:pPr>
            <a:endParaRPr lang="en-US">
              <a:solidFill>
                <a:srgbClr val="000000"/>
              </a:solidFill>
            </a:endParaRPr>
          </a:p>
        </p:txBody>
      </p:sp>
      <p:grpSp>
        <p:nvGrpSpPr>
          <p:cNvPr id="8" name="Group 42"/>
          <p:cNvGrpSpPr>
            <a:grpSpLocks/>
          </p:cNvGrpSpPr>
          <p:nvPr/>
        </p:nvGrpSpPr>
        <p:grpSpPr bwMode="auto">
          <a:xfrm>
            <a:off x="8386763" y="6324600"/>
            <a:ext cx="414337" cy="292100"/>
            <a:chOff x="5283" y="3984"/>
            <a:chExt cx="261" cy="184"/>
          </a:xfrm>
        </p:grpSpPr>
        <p:sp>
          <p:nvSpPr>
            <p:cNvPr id="263211" name="Rectangle 43"/>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3212" name="Rectangle 44"/>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63213" name="Rectangle 45"/>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63214" name="Freeform 46"/>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63215" name="Freeform 47"/>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63216" name="Freeform 48"/>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4828916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35842" name="Rectangle 2"/>
          <p:cNvSpPr>
            <a:spLocks noChangeArrowheads="1"/>
          </p:cNvSpPr>
          <p:nvPr/>
        </p:nvSpPr>
        <p:spPr bwMode="blackWhite">
          <a:xfrm>
            <a:off x="1016000" y="3495675"/>
            <a:ext cx="7315200" cy="23145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tr-TR" sz="1800" b="1">
                <a:solidFill>
                  <a:srgbClr val="000000"/>
                </a:solidFill>
                <a:effectLst/>
                <a:latin typeface="Courier New" pitchFamily="49" charset="0"/>
              </a:rPr>
              <a:t> </a:t>
            </a: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r>
              <a:rPr lang="tr-TR" sz="1800" b="1">
                <a:solidFill>
                  <a:srgbClr val="000000"/>
                </a:solidFill>
                <a:effectLst/>
                <a:latin typeface="Courier New" pitchFamily="49" charset="0"/>
              </a:rPr>
              <a:t>       </a:t>
            </a:r>
          </a:p>
        </p:txBody>
      </p:sp>
      <p:sp>
        <p:nvSpPr>
          <p:cNvPr id="35843"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Duplicate Rows</a:t>
            </a:r>
            <a:endParaRPr lang="tr-TR"/>
          </a:p>
        </p:txBody>
      </p:sp>
      <p:sp>
        <p:nvSpPr>
          <p:cNvPr id="35844" name="Rectangle 4"/>
          <p:cNvSpPr>
            <a:spLocks noGrp="1" noChangeArrowheads="1"/>
          </p:cNvSpPr>
          <p:nvPr>
            <p:ph type="body" idx="1"/>
          </p:nvPr>
        </p:nvSpPr>
        <p:spPr>
          <a:xfrm>
            <a:off x="860425" y="1300163"/>
            <a:ext cx="7385050" cy="946150"/>
          </a:xfrm>
          <a:noFill/>
          <a:ln/>
          <a:effectLst>
            <a:outerShdw dist="53882" dir="2700000" algn="ctr" rotWithShape="0">
              <a:srgbClr val="000000"/>
            </a:outerShdw>
          </a:effectLst>
        </p:spPr>
        <p:txBody>
          <a:bodyPr lIns="92075" tIns="46038" rIns="92075" bIns="46038">
            <a:spAutoFit/>
          </a:bodyPr>
          <a:lstStyle/>
          <a:p>
            <a:pPr marL="0" indent="0" defTabSz="346075">
              <a:buFontTx/>
              <a:buNone/>
              <a:tabLst>
                <a:tab pos="571500" algn="l"/>
              </a:tabLst>
            </a:pPr>
            <a:r>
              <a:rPr lang="tr-TR" sz="2800">
                <a:solidFill>
                  <a:srgbClr val="FF0066"/>
                </a:solidFill>
                <a:effectLst>
                  <a:outerShdw blurRad="38100" dist="38100" dir="2700000" algn="tl">
                    <a:srgbClr val="C0C0C0"/>
                  </a:outerShdw>
                </a:effectLst>
                <a:latin typeface="Arial" charset="0"/>
              </a:rPr>
              <a:t>The default display of queries is all rows, including duplicate rows.</a:t>
            </a:r>
          </a:p>
        </p:txBody>
      </p:sp>
      <p:sp>
        <p:nvSpPr>
          <p:cNvPr id="35845" name="Rectangle 5"/>
          <p:cNvSpPr>
            <a:spLocks noChangeArrowheads="1"/>
          </p:cNvSpPr>
          <p:nvPr/>
        </p:nvSpPr>
        <p:spPr bwMode="blackWhite">
          <a:xfrm>
            <a:off x="1030288" y="2374900"/>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deptno</a:t>
            </a:r>
          </a:p>
          <a:p>
            <a:pPr>
              <a:tabLst>
                <a:tab pos="1200150" algn="l"/>
              </a:tabLst>
            </a:pPr>
            <a:r>
              <a:rPr lang="tr-TR" sz="1800" b="1">
                <a:solidFill>
                  <a:srgbClr val="000000"/>
                </a:solidFill>
                <a:effectLst/>
                <a:latin typeface="Courier New" pitchFamily="49" charset="0"/>
              </a:rPr>
              <a:t>  2  FROM   emp;</a:t>
            </a:r>
          </a:p>
        </p:txBody>
      </p:sp>
      <p:grpSp>
        <p:nvGrpSpPr>
          <p:cNvPr id="35846" name="Group 6"/>
          <p:cNvGrpSpPr>
            <a:grpSpLocks/>
          </p:cNvGrpSpPr>
          <p:nvPr/>
        </p:nvGrpSpPr>
        <p:grpSpPr bwMode="auto">
          <a:xfrm>
            <a:off x="2014538" y="4057650"/>
            <a:ext cx="404812" cy="866775"/>
            <a:chOff x="1269" y="2556"/>
            <a:chExt cx="255" cy="546"/>
          </a:xfrm>
        </p:grpSpPr>
        <p:sp>
          <p:nvSpPr>
            <p:cNvPr id="35847" name="Rectangle 7"/>
            <p:cNvSpPr>
              <a:spLocks noChangeArrowheads="1"/>
            </p:cNvSpPr>
            <p:nvPr/>
          </p:nvSpPr>
          <p:spPr bwMode="ltGray">
            <a:xfrm>
              <a:off x="1269" y="2556"/>
              <a:ext cx="255" cy="19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35848" name="Rectangle 8"/>
            <p:cNvSpPr>
              <a:spLocks noChangeArrowheads="1"/>
            </p:cNvSpPr>
            <p:nvPr/>
          </p:nvSpPr>
          <p:spPr bwMode="ltGray">
            <a:xfrm>
              <a:off x="1269" y="2904"/>
              <a:ext cx="255" cy="198"/>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35849" name="Rectangle 9"/>
          <p:cNvSpPr>
            <a:spLocks noChangeArrowheads="1"/>
          </p:cNvSpPr>
          <p:nvPr/>
        </p:nvSpPr>
        <p:spPr bwMode="blackWhite">
          <a:xfrm>
            <a:off x="1028700" y="3508375"/>
            <a:ext cx="7289800" cy="2289175"/>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   DEPTNO</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       10</a:t>
            </a:r>
          </a:p>
          <a:p>
            <a:r>
              <a:rPr lang="tr-TR" sz="1800" b="1">
                <a:solidFill>
                  <a:srgbClr val="000000"/>
                </a:solidFill>
                <a:effectLst/>
                <a:latin typeface="Courier New" pitchFamily="49" charset="0"/>
              </a:rPr>
              <a:t>       30</a:t>
            </a:r>
          </a:p>
          <a:p>
            <a:r>
              <a:rPr lang="tr-TR" sz="1800" b="1">
                <a:solidFill>
                  <a:srgbClr val="000000"/>
                </a:solidFill>
                <a:effectLst/>
                <a:latin typeface="Courier New" pitchFamily="49" charset="0"/>
              </a:rPr>
              <a:t>       10</a:t>
            </a:r>
          </a:p>
          <a:p>
            <a:r>
              <a:rPr lang="tr-TR" sz="1800" b="1">
                <a:solidFill>
                  <a:srgbClr val="000000"/>
                </a:solidFill>
                <a:effectLst/>
                <a:latin typeface="Courier New" pitchFamily="49" charset="0"/>
              </a:rPr>
              <a:t>       20</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14 rows selected.       </a:t>
            </a:r>
          </a:p>
        </p:txBody>
      </p:sp>
      <p:grpSp>
        <p:nvGrpSpPr>
          <p:cNvPr id="35850" name="Group 10"/>
          <p:cNvGrpSpPr>
            <a:grpSpLocks/>
          </p:cNvGrpSpPr>
          <p:nvPr/>
        </p:nvGrpSpPr>
        <p:grpSpPr bwMode="auto">
          <a:xfrm>
            <a:off x="8386763" y="6324600"/>
            <a:ext cx="414337" cy="292100"/>
            <a:chOff x="5283" y="3984"/>
            <a:chExt cx="261" cy="184"/>
          </a:xfrm>
        </p:grpSpPr>
        <p:sp>
          <p:nvSpPr>
            <p:cNvPr id="35851"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35852"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35853"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35854"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35855"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35856"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wipe(up)">
                                      <p:cBhvr>
                                        <p:cTn id="7" dur="500"/>
                                        <p:tgtEl>
                                          <p:spTgt spid="3584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5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6521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State of the Data Before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COMMIT or ROLLBACK</a:t>
            </a:r>
            <a:endParaRPr lang="tr-TR"/>
          </a:p>
        </p:txBody>
      </p:sp>
      <p:sp>
        <p:nvSpPr>
          <p:cNvPr id="265219" name="Rectangle 3"/>
          <p:cNvSpPr>
            <a:spLocks noGrp="1" noChangeArrowheads="1"/>
          </p:cNvSpPr>
          <p:nvPr>
            <p:ph type="body" idx="1"/>
          </p:nvPr>
        </p:nvSpPr>
        <p:spPr>
          <a:xfrm>
            <a:off x="860425" y="1852613"/>
            <a:ext cx="8208963" cy="3984625"/>
          </a:xfrm>
          <a:effectLst>
            <a:outerShdw dist="53882" dir="2700000" algn="ctr" rotWithShape="0">
              <a:srgbClr val="000000"/>
            </a:outerShdw>
          </a:effectLst>
        </p:spPr>
        <p:txBody>
          <a:bodyPr lIns="92075" tIns="46038" rIns="92075" bIns="46038">
            <a:spAutoFit/>
          </a:bodyPr>
          <a:lstStyle/>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The previous state of the data can be recovered.</a:t>
            </a:r>
          </a:p>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The current user can review the results of the DML operations by using the SELECT statement.</a:t>
            </a:r>
          </a:p>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Other users </a:t>
            </a:r>
            <a:r>
              <a:rPr lang="tr-TR" b="1" i="1">
                <a:solidFill>
                  <a:srgbClr val="FF0066"/>
                </a:solidFill>
                <a:effectLst>
                  <a:outerShdw blurRad="38100" dist="38100" dir="2700000" algn="tl">
                    <a:srgbClr val="C0C0C0"/>
                  </a:outerShdw>
                </a:effectLst>
                <a:latin typeface="Arial" charset="0"/>
              </a:rPr>
              <a:t>cannot</a:t>
            </a:r>
            <a:r>
              <a:rPr lang="tr-TR" b="1">
                <a:solidFill>
                  <a:srgbClr val="FF0066"/>
                </a:solidFill>
                <a:effectLst>
                  <a:outerShdw blurRad="38100" dist="38100" dir="2700000" algn="tl">
                    <a:srgbClr val="C0C0C0"/>
                  </a:outerShdw>
                </a:effectLst>
                <a:latin typeface="Arial" charset="0"/>
              </a:rPr>
              <a:t> view the results of the DML statements by the current user.</a:t>
            </a:r>
          </a:p>
          <a:p>
            <a:pPr marL="341313" lvl="1" indent="-227013" defTabSz="346075">
              <a:lnSpc>
                <a:spcPct val="85000"/>
              </a:lnSpc>
              <a:tabLst>
                <a:tab pos="571500" algn="l"/>
              </a:tabLst>
            </a:pPr>
            <a:r>
              <a:rPr lang="tr-TR" b="1">
                <a:solidFill>
                  <a:srgbClr val="FF0066"/>
                </a:solidFill>
                <a:effectLst>
                  <a:outerShdw blurRad="38100" dist="38100" dir="2700000" algn="tl">
                    <a:srgbClr val="C0C0C0"/>
                  </a:outerShdw>
                </a:effectLst>
                <a:latin typeface="Arial" charset="0"/>
              </a:rPr>
              <a:t>The affected rows are </a:t>
            </a:r>
            <a:r>
              <a:rPr lang="tr-TR" b="1" i="1">
                <a:solidFill>
                  <a:srgbClr val="FF0066"/>
                </a:solidFill>
                <a:effectLst>
                  <a:outerShdw blurRad="38100" dist="38100" dir="2700000" algn="tl">
                    <a:srgbClr val="C0C0C0"/>
                  </a:outerShdw>
                </a:effectLst>
                <a:latin typeface="Arial" charset="0"/>
              </a:rPr>
              <a:t>locked</a:t>
            </a:r>
            <a:r>
              <a:rPr lang="tr-TR" b="1">
                <a:solidFill>
                  <a:srgbClr val="FF0066"/>
                </a:solidFill>
                <a:effectLst>
                  <a:outerShdw blurRad="38100" dist="38100" dir="2700000" algn="tl">
                    <a:srgbClr val="C0C0C0"/>
                  </a:outerShdw>
                </a:effectLst>
                <a:latin typeface="Arial" charset="0"/>
              </a:rPr>
              <a:t>; other users cannot change the data within the affected rows.</a:t>
            </a:r>
            <a:endParaRPr lang="tr-TR" b="1">
              <a:solidFill>
                <a:srgbClr val="FF0066"/>
              </a:solidFill>
              <a:latin typeface="Arial" charset="0"/>
            </a:endParaRPr>
          </a:p>
        </p:txBody>
      </p:sp>
      <p:grpSp>
        <p:nvGrpSpPr>
          <p:cNvPr id="2" name="Group 4"/>
          <p:cNvGrpSpPr>
            <a:grpSpLocks/>
          </p:cNvGrpSpPr>
          <p:nvPr/>
        </p:nvGrpSpPr>
        <p:grpSpPr bwMode="auto">
          <a:xfrm>
            <a:off x="8386763" y="6324600"/>
            <a:ext cx="414337" cy="292100"/>
            <a:chOff x="5283" y="3984"/>
            <a:chExt cx="261" cy="184"/>
          </a:xfrm>
        </p:grpSpPr>
        <p:sp>
          <p:nvSpPr>
            <p:cNvPr id="265221"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5222"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65223"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65224"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65225"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65226"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6130714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67266"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State of the Data After COMMIT</a:t>
            </a:r>
            <a:endParaRPr lang="tr-TR"/>
          </a:p>
        </p:txBody>
      </p:sp>
      <p:sp>
        <p:nvSpPr>
          <p:cNvPr id="267267" name="Rectangle 3"/>
          <p:cNvSpPr>
            <a:spLocks noGrp="1" noChangeArrowheads="1"/>
          </p:cNvSpPr>
          <p:nvPr>
            <p:ph type="body" idx="1"/>
          </p:nvPr>
        </p:nvSpPr>
        <p:spPr>
          <a:xfrm>
            <a:off x="822325" y="1495425"/>
            <a:ext cx="7845425" cy="4278313"/>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a:solidFill>
                  <a:srgbClr val="FF0066"/>
                </a:solidFill>
                <a:effectLst>
                  <a:outerShdw blurRad="38100" dist="38100" dir="2700000" algn="tl">
                    <a:srgbClr val="C0C0C0"/>
                  </a:outerShdw>
                </a:effectLst>
                <a:latin typeface="Arial" charset="0"/>
              </a:rPr>
              <a:t>Data changes are made permanent in the database.</a:t>
            </a:r>
          </a:p>
          <a:p>
            <a:pPr marL="341313" lvl="1" indent="-227013" defTabSz="346075">
              <a:tabLst>
                <a:tab pos="571500" algn="l"/>
              </a:tabLst>
            </a:pPr>
            <a:r>
              <a:rPr lang="tr-TR">
                <a:solidFill>
                  <a:srgbClr val="FF0066"/>
                </a:solidFill>
                <a:effectLst>
                  <a:outerShdw blurRad="38100" dist="38100" dir="2700000" algn="tl">
                    <a:srgbClr val="C0C0C0"/>
                  </a:outerShdw>
                </a:effectLst>
                <a:latin typeface="Arial" charset="0"/>
              </a:rPr>
              <a:t>The previous state of the data is permanently lost.</a:t>
            </a:r>
          </a:p>
          <a:p>
            <a:pPr marL="341313" lvl="1" indent="-227013" defTabSz="346075">
              <a:tabLst>
                <a:tab pos="571500" algn="l"/>
              </a:tabLst>
            </a:pPr>
            <a:r>
              <a:rPr lang="tr-TR">
                <a:solidFill>
                  <a:srgbClr val="FF0066"/>
                </a:solidFill>
                <a:effectLst>
                  <a:outerShdw blurRad="38100" dist="38100" dir="2700000" algn="tl">
                    <a:srgbClr val="C0C0C0"/>
                  </a:outerShdw>
                </a:effectLst>
                <a:latin typeface="Arial" charset="0"/>
              </a:rPr>
              <a:t>All users can view the results.</a:t>
            </a:r>
          </a:p>
          <a:p>
            <a:pPr marL="341313" lvl="1" indent="-227013" defTabSz="346075">
              <a:tabLst>
                <a:tab pos="571500" algn="l"/>
              </a:tabLst>
            </a:pPr>
            <a:r>
              <a:rPr lang="tr-TR">
                <a:solidFill>
                  <a:srgbClr val="FF0066"/>
                </a:solidFill>
                <a:effectLst>
                  <a:outerShdw blurRad="38100" dist="38100" dir="2700000" algn="tl">
                    <a:srgbClr val="C0C0C0"/>
                  </a:outerShdw>
                </a:effectLst>
                <a:latin typeface="Arial" charset="0"/>
              </a:rPr>
              <a:t>Locks on the affected rows are released; those rows are available for other users to manipulate.</a:t>
            </a:r>
          </a:p>
          <a:p>
            <a:pPr marL="341313" lvl="1" indent="-227013" defTabSz="346075">
              <a:tabLst>
                <a:tab pos="571500" algn="l"/>
              </a:tabLst>
            </a:pPr>
            <a:r>
              <a:rPr lang="tr-TR">
                <a:solidFill>
                  <a:srgbClr val="FF0066"/>
                </a:solidFill>
                <a:effectLst>
                  <a:outerShdw blurRad="38100" dist="38100" dir="2700000" algn="tl">
                    <a:srgbClr val="C0C0C0"/>
                  </a:outerShdw>
                </a:effectLst>
                <a:latin typeface="Arial" charset="0"/>
              </a:rPr>
              <a:t>All savepoints are erased.</a:t>
            </a:r>
            <a:endParaRPr lang="tr-TR">
              <a:solidFill>
                <a:srgbClr val="FF0066"/>
              </a:solidFill>
              <a:latin typeface="Arial" charset="0"/>
            </a:endParaRPr>
          </a:p>
        </p:txBody>
      </p:sp>
      <p:grpSp>
        <p:nvGrpSpPr>
          <p:cNvPr id="2" name="Group 4"/>
          <p:cNvGrpSpPr>
            <a:grpSpLocks/>
          </p:cNvGrpSpPr>
          <p:nvPr/>
        </p:nvGrpSpPr>
        <p:grpSpPr bwMode="auto">
          <a:xfrm>
            <a:off x="8386763" y="6324600"/>
            <a:ext cx="414337" cy="292100"/>
            <a:chOff x="5283" y="3984"/>
            <a:chExt cx="261" cy="184"/>
          </a:xfrm>
        </p:grpSpPr>
        <p:sp>
          <p:nvSpPr>
            <p:cNvPr id="267269"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7270"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67271"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67272"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67273"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67274"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318434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69314" name="Rectangle 2"/>
          <p:cNvSpPr>
            <a:spLocks noChangeArrowheads="1"/>
          </p:cNvSpPr>
          <p:nvPr/>
        </p:nvSpPr>
        <p:spPr bwMode="blackWhite">
          <a:xfrm>
            <a:off x="942975" y="4397375"/>
            <a:ext cx="7481888" cy="6985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9315"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Committing Data</a:t>
            </a:r>
            <a:endParaRPr lang="tr-TR"/>
          </a:p>
        </p:txBody>
      </p:sp>
      <p:sp>
        <p:nvSpPr>
          <p:cNvPr id="269316" name="Rectangle 4"/>
          <p:cNvSpPr>
            <a:spLocks noChangeArrowheads="1"/>
          </p:cNvSpPr>
          <p:nvPr/>
        </p:nvSpPr>
        <p:spPr bwMode="blackWhite">
          <a:xfrm>
            <a:off x="914400" y="2336800"/>
            <a:ext cx="7512050" cy="1216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8975" algn="l"/>
                <a:tab pos="1824038" algn="l"/>
                <a:tab pos="2735263" algn="l"/>
                <a:tab pos="3648075" algn="l"/>
                <a:tab pos="5026025" algn="l"/>
              </a:tabLst>
              <a:defRPr/>
            </a:pPr>
            <a:r>
              <a:rPr lang="tr-TR" sz="1800" b="1" dirty="0">
                <a:solidFill>
                  <a:srgbClr val="000000"/>
                </a:solidFill>
                <a:effectLst/>
                <a:latin typeface="Courier New" pitchFamily="49" charset="0"/>
              </a:rPr>
              <a:t>SQL&gt; UPDATE	</a:t>
            </a:r>
            <a:r>
              <a:rPr lang="tr-TR" sz="1800" b="1" dirty="0" err="1">
                <a:solidFill>
                  <a:srgbClr val="000000"/>
                </a:solidFill>
                <a:effectLst/>
                <a:latin typeface="Courier New" pitchFamily="49" charset="0"/>
              </a:rPr>
              <a:t>emp</a:t>
            </a:r>
            <a:endParaRPr lang="tr-TR" sz="1800" b="1" dirty="0">
              <a:solidFill>
                <a:srgbClr val="000000"/>
              </a:solidFill>
              <a:effectLst/>
              <a:latin typeface="Courier New" pitchFamily="49" charset="0"/>
            </a:endParaRPr>
          </a:p>
          <a:p>
            <a:pPr>
              <a:tabLst>
                <a:tab pos="688975" algn="l"/>
                <a:tab pos="1824038" algn="l"/>
                <a:tab pos="2735263" algn="l"/>
                <a:tab pos="3648075" algn="l"/>
                <a:tab pos="5026025" algn="l"/>
              </a:tabLst>
              <a:defRPr/>
            </a:pPr>
            <a:r>
              <a:rPr lang="tr-TR" sz="1800" b="1" dirty="0">
                <a:solidFill>
                  <a:srgbClr val="000000"/>
                </a:solidFill>
                <a:effectLst/>
                <a:latin typeface="Courier New" pitchFamily="49" charset="0"/>
              </a:rPr>
              <a:t>  2  SET 	</a:t>
            </a:r>
            <a:r>
              <a:rPr lang="tr-TR" sz="1800" b="1" dirty="0" err="1">
                <a:solidFill>
                  <a:srgbClr val="000000"/>
                </a:solidFill>
                <a:effectLst/>
                <a:latin typeface="Courier New" pitchFamily="49" charset="0"/>
              </a:rPr>
              <a:t>deptno</a:t>
            </a:r>
            <a:r>
              <a:rPr lang="tr-TR" sz="1800" b="1" dirty="0">
                <a:solidFill>
                  <a:srgbClr val="000000"/>
                </a:solidFill>
                <a:effectLst/>
                <a:latin typeface="Courier New" pitchFamily="49" charset="0"/>
              </a:rPr>
              <a:t> = 10</a:t>
            </a:r>
          </a:p>
          <a:p>
            <a:pPr>
              <a:tabLst>
                <a:tab pos="688975" algn="l"/>
                <a:tab pos="1824038" algn="l"/>
                <a:tab pos="2735263" algn="l"/>
                <a:tab pos="3648075" algn="l"/>
                <a:tab pos="5026025" algn="l"/>
              </a:tabLst>
              <a:defRPr/>
            </a:pPr>
            <a:r>
              <a:rPr lang="tr-TR" sz="1800" b="1" dirty="0">
                <a:solidFill>
                  <a:srgbClr val="000000"/>
                </a:solidFill>
                <a:effectLst/>
                <a:latin typeface="Courier New" pitchFamily="49" charset="0"/>
              </a:rPr>
              <a:t>  3  WHERE	</a:t>
            </a:r>
            <a:r>
              <a:rPr lang="tr-TR" sz="1800" b="1" dirty="0" err="1">
                <a:solidFill>
                  <a:srgbClr val="000000"/>
                </a:solidFill>
                <a:effectLst/>
                <a:latin typeface="Courier New" pitchFamily="49" charset="0"/>
              </a:rPr>
              <a:t>empno</a:t>
            </a:r>
            <a:r>
              <a:rPr lang="tr-TR" sz="1800" b="1" dirty="0">
                <a:solidFill>
                  <a:srgbClr val="000000"/>
                </a:solidFill>
                <a:effectLst/>
                <a:latin typeface="Courier New" pitchFamily="49" charset="0"/>
              </a:rPr>
              <a:t> = 7782;</a:t>
            </a:r>
          </a:p>
          <a:p>
            <a:pPr>
              <a:tabLst>
                <a:tab pos="688975" algn="l"/>
                <a:tab pos="1824038" algn="l"/>
                <a:tab pos="2735263" algn="l"/>
                <a:tab pos="3648075" algn="l"/>
                <a:tab pos="5026025" algn="l"/>
              </a:tabLst>
              <a:defRPr/>
            </a:pPr>
            <a:r>
              <a:rPr lang="tr-TR" sz="1800" b="1" dirty="0">
                <a:solidFill>
                  <a:srgbClr val="FF3300"/>
                </a:solidFill>
                <a:effectLst>
                  <a:outerShdw blurRad="38100" dist="38100" dir="2700000" algn="tl">
                    <a:srgbClr val="000000"/>
                  </a:outerShdw>
                </a:effectLst>
                <a:latin typeface="Courier New" pitchFamily="49" charset="0"/>
              </a:rPr>
              <a:t>1 </a:t>
            </a:r>
            <a:r>
              <a:rPr lang="tr-TR" sz="1800" b="1" dirty="0" err="1">
                <a:solidFill>
                  <a:srgbClr val="FF3300"/>
                </a:solidFill>
                <a:effectLst>
                  <a:outerShdw blurRad="38100" dist="38100" dir="2700000" algn="tl">
                    <a:srgbClr val="000000"/>
                  </a:outerShdw>
                </a:effectLst>
                <a:latin typeface="Courier New" pitchFamily="49" charset="0"/>
              </a:rPr>
              <a:t>row</a:t>
            </a:r>
            <a:r>
              <a:rPr lang="tr-TR" sz="1800" b="1" dirty="0">
                <a:solidFill>
                  <a:srgbClr val="FF3300"/>
                </a:solidFill>
                <a:effectLst>
                  <a:outerShdw blurRad="38100" dist="38100" dir="2700000" algn="tl">
                    <a:srgbClr val="000000"/>
                  </a:outerShdw>
                </a:effectLst>
                <a:latin typeface="Courier New" pitchFamily="49" charset="0"/>
              </a:rPr>
              <a:t> </a:t>
            </a:r>
            <a:r>
              <a:rPr lang="tr-TR" sz="1800" b="1" dirty="0" err="1">
                <a:solidFill>
                  <a:srgbClr val="FF3300"/>
                </a:solidFill>
                <a:effectLst>
                  <a:outerShdw blurRad="38100" dist="38100" dir="2700000" algn="tl">
                    <a:srgbClr val="000000"/>
                  </a:outerShdw>
                </a:effectLst>
                <a:latin typeface="Courier New" pitchFamily="49" charset="0"/>
              </a:rPr>
              <a:t>updated</a:t>
            </a:r>
            <a:r>
              <a:rPr lang="tr-TR" sz="1800" b="1" dirty="0">
                <a:solidFill>
                  <a:srgbClr val="FF3300"/>
                </a:solidFill>
                <a:effectLst>
                  <a:outerShdw blurRad="38100" dist="38100" dir="2700000" algn="tl">
                    <a:srgbClr val="000000"/>
                  </a:outerShdw>
                </a:effectLst>
                <a:latin typeface="Courier New" pitchFamily="49" charset="0"/>
              </a:rPr>
              <a:t>.</a:t>
            </a:r>
          </a:p>
        </p:txBody>
      </p:sp>
      <p:sp>
        <p:nvSpPr>
          <p:cNvPr id="269317" name="Rectangle 5"/>
          <p:cNvSpPr>
            <a:spLocks noGrp="1" noChangeArrowheads="1"/>
          </p:cNvSpPr>
          <p:nvPr>
            <p:ph type="body" idx="1"/>
          </p:nvPr>
        </p:nvSpPr>
        <p:spPr>
          <a:xfrm>
            <a:off x="838200" y="1600200"/>
            <a:ext cx="7772400" cy="519113"/>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defRPr/>
            </a:pPr>
            <a:r>
              <a:rPr lang="tr-TR" b="1">
                <a:solidFill>
                  <a:srgbClr val="FF0066"/>
                </a:solidFill>
                <a:latin typeface="Arial" charset="0"/>
              </a:rPr>
              <a:t>Make the changes.</a:t>
            </a:r>
          </a:p>
        </p:txBody>
      </p:sp>
      <p:sp>
        <p:nvSpPr>
          <p:cNvPr id="269318" name="Rectangle 6"/>
          <p:cNvSpPr>
            <a:spLocks noChangeArrowheads="1"/>
          </p:cNvSpPr>
          <p:nvPr/>
        </p:nvSpPr>
        <p:spPr bwMode="auto">
          <a:xfrm>
            <a:off x="914400" y="3810000"/>
            <a:ext cx="7385050" cy="498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defRPr/>
            </a:pPr>
            <a:r>
              <a:rPr lang="tr-TR" sz="2800" b="1">
                <a:solidFill>
                  <a:srgbClr val="FF6600"/>
                </a:solidFill>
                <a:effectLst/>
                <a:latin typeface="Arial" charset="0"/>
              </a:rPr>
              <a:t>Commit the changes.</a:t>
            </a:r>
          </a:p>
        </p:txBody>
      </p:sp>
      <p:sp>
        <p:nvSpPr>
          <p:cNvPr id="269319" name="Rectangle 7"/>
          <p:cNvSpPr>
            <a:spLocks noChangeArrowheads="1"/>
          </p:cNvSpPr>
          <p:nvPr/>
        </p:nvSpPr>
        <p:spPr bwMode="ltGray">
          <a:xfrm>
            <a:off x="1633538" y="4475163"/>
            <a:ext cx="1095375" cy="284162"/>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9320" name="Rectangle 8"/>
          <p:cNvSpPr>
            <a:spLocks noChangeArrowheads="1"/>
          </p:cNvSpPr>
          <p:nvPr/>
        </p:nvSpPr>
        <p:spPr bwMode="blackWhite">
          <a:xfrm>
            <a:off x="901700" y="4445000"/>
            <a:ext cx="7537450" cy="612775"/>
          </a:xfrm>
          <a:prstGeom prst="rect">
            <a:avLst/>
          </a:prstGeom>
          <a:noFill/>
          <a:ln w="9525">
            <a:noFill/>
            <a:miter lim="800000"/>
            <a:headEnd/>
            <a:tailEnd/>
          </a:ln>
          <a:effectLst/>
        </p:spPr>
        <p:txBody>
          <a:bodyPr wrap="none" lIns="92075" tIns="46038" rIns="92075" bIns="46038" anchor="ctr"/>
          <a:lstStyle/>
          <a:p>
            <a:pPr>
              <a:tabLst>
                <a:tab pos="688975" algn="l"/>
                <a:tab pos="1824038" algn="l"/>
                <a:tab pos="2735263" algn="l"/>
                <a:tab pos="3648075" algn="l"/>
                <a:tab pos="5026025" algn="l"/>
              </a:tabLst>
              <a:defRPr/>
            </a:pPr>
            <a:r>
              <a:rPr lang="tr-TR" sz="1800" b="1">
                <a:solidFill>
                  <a:srgbClr val="000000"/>
                </a:solidFill>
                <a:effectLst/>
                <a:latin typeface="Courier New" pitchFamily="49" charset="0"/>
              </a:rPr>
              <a:t>SQL&gt; COMMIT;</a:t>
            </a:r>
          </a:p>
          <a:p>
            <a:pPr>
              <a:tabLst>
                <a:tab pos="688975" algn="l"/>
                <a:tab pos="1824038" algn="l"/>
                <a:tab pos="2735263" algn="l"/>
                <a:tab pos="3648075" algn="l"/>
                <a:tab pos="5026025" algn="l"/>
              </a:tabLst>
              <a:defRPr/>
            </a:pPr>
            <a:r>
              <a:rPr lang="tr-TR" sz="1800" b="1">
                <a:solidFill>
                  <a:srgbClr val="FF3300"/>
                </a:solidFill>
                <a:effectLst>
                  <a:outerShdw blurRad="38100" dist="38100" dir="2700000" algn="tl">
                    <a:srgbClr val="C0C0C0"/>
                  </a:outerShdw>
                </a:effectLst>
                <a:latin typeface="Courier New" pitchFamily="49" charset="0"/>
              </a:rPr>
              <a:t>Commit complete.</a:t>
            </a:r>
          </a:p>
        </p:txBody>
      </p:sp>
      <p:grpSp>
        <p:nvGrpSpPr>
          <p:cNvPr id="2" name="Group 9"/>
          <p:cNvGrpSpPr>
            <a:grpSpLocks/>
          </p:cNvGrpSpPr>
          <p:nvPr/>
        </p:nvGrpSpPr>
        <p:grpSpPr bwMode="auto">
          <a:xfrm>
            <a:off x="8386763" y="6324600"/>
            <a:ext cx="414337" cy="292100"/>
            <a:chOff x="5283" y="3984"/>
            <a:chExt cx="261" cy="184"/>
          </a:xfrm>
        </p:grpSpPr>
        <p:sp>
          <p:nvSpPr>
            <p:cNvPr id="269322"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69323"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69324"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69325"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69326"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69327"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2169436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9319"/>
                                        </p:tgtEl>
                                        <p:attrNameLst>
                                          <p:attrName>style.visibility</p:attrName>
                                        </p:attrNameLst>
                                      </p:cBhvr>
                                      <p:to>
                                        <p:strVal val="visible"/>
                                      </p:to>
                                    </p:set>
                                    <p:animEffect transition="in" filter="wipe(up)">
                                      <p:cBhvr>
                                        <p:cTn id="7" dur="500"/>
                                        <p:tgtEl>
                                          <p:spTgt spid="26931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9"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71362" name="Rectangle 2"/>
          <p:cNvSpPr>
            <a:spLocks noChangeArrowheads="1"/>
          </p:cNvSpPr>
          <p:nvPr/>
        </p:nvSpPr>
        <p:spPr bwMode="blackWhite">
          <a:xfrm>
            <a:off x="942975" y="4165600"/>
            <a:ext cx="7481888" cy="1231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0000"/>
              </a:lnSpc>
              <a:tabLst>
                <a:tab pos="688975" algn="l"/>
                <a:tab pos="1824038" algn="l"/>
                <a:tab pos="2735263" algn="l"/>
                <a:tab pos="3648075" algn="l"/>
                <a:tab pos="5026025" algn="l"/>
              </a:tabLst>
            </a:pPr>
            <a:endParaRPr lang="tr-TR" sz="1800" b="1">
              <a:solidFill>
                <a:srgbClr val="000000"/>
              </a:solidFill>
              <a:effectLst/>
              <a:latin typeface="Courier New" pitchFamily="49" charset="0"/>
            </a:endParaRPr>
          </a:p>
          <a:p>
            <a:pPr>
              <a:lnSpc>
                <a:spcPct val="90000"/>
              </a:lnSpc>
              <a:tabLst>
                <a:tab pos="688975" algn="l"/>
                <a:tab pos="1824038" algn="l"/>
                <a:tab pos="2735263" algn="l"/>
                <a:tab pos="3648075" algn="l"/>
                <a:tab pos="5026025" algn="l"/>
              </a:tabLst>
            </a:pPr>
            <a:endParaRPr lang="tr-TR" sz="1800" b="1">
              <a:solidFill>
                <a:srgbClr val="000000"/>
              </a:solidFill>
              <a:effectLst/>
              <a:latin typeface="Courier New" pitchFamily="49" charset="0"/>
            </a:endParaRPr>
          </a:p>
        </p:txBody>
      </p:sp>
      <p:sp>
        <p:nvSpPr>
          <p:cNvPr id="271363" name="Rectangle 3"/>
          <p:cNvSpPr>
            <a:spLocks noGrp="1" noChangeArrowheads="1"/>
          </p:cNvSpPr>
          <p:nvPr>
            <p:ph type="title"/>
          </p:nvPr>
        </p:nvSpPr>
        <p:spPr>
          <a:xfrm>
            <a:off x="922338" y="511175"/>
            <a:ext cx="7840662" cy="881063"/>
          </a:xfrm>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State of the Data After ROLLBACK</a:t>
            </a:r>
            <a:endParaRPr lang="tr-TR"/>
          </a:p>
        </p:txBody>
      </p:sp>
      <p:sp>
        <p:nvSpPr>
          <p:cNvPr id="271364" name="Rectangle 4"/>
          <p:cNvSpPr>
            <a:spLocks noChangeArrowheads="1"/>
          </p:cNvSpPr>
          <p:nvPr/>
        </p:nvSpPr>
        <p:spPr bwMode="ltGray">
          <a:xfrm>
            <a:off x="1671638" y="4778375"/>
            <a:ext cx="1223962" cy="288925"/>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71365" name="Rectangle 5"/>
          <p:cNvSpPr>
            <a:spLocks noGrp="1" noChangeArrowheads="1"/>
          </p:cNvSpPr>
          <p:nvPr>
            <p:ph type="body" idx="1"/>
          </p:nvPr>
        </p:nvSpPr>
        <p:spPr>
          <a:xfrm>
            <a:off x="898525" y="1376363"/>
            <a:ext cx="7385050" cy="2260600"/>
          </a:xfrm>
          <a:effectLst>
            <a:outerShdw dist="53882" dir="2700000" algn="ctr" rotWithShape="0">
              <a:srgbClr val="000000"/>
            </a:outerShdw>
          </a:effectLst>
        </p:spPr>
        <p:txBody>
          <a:bodyPr lIns="92075" tIns="46038" rIns="92075" bIns="46038">
            <a:spAutoFit/>
          </a:bodyPr>
          <a:lstStyle/>
          <a:p>
            <a:pPr marL="0" indent="0" defTabSz="346075">
              <a:buFontTx/>
              <a:buNone/>
              <a:tabLst>
                <a:tab pos="571500" algn="l"/>
              </a:tabLst>
            </a:pPr>
            <a:r>
              <a:rPr lang="tr-TR" sz="2800">
                <a:solidFill>
                  <a:srgbClr val="FF0066"/>
                </a:solidFill>
                <a:effectLst>
                  <a:outerShdw blurRad="38100" dist="38100" dir="2700000" algn="tl">
                    <a:srgbClr val="C0C0C0"/>
                  </a:outerShdw>
                </a:effectLst>
                <a:latin typeface="Arial" charset="0"/>
              </a:rPr>
              <a:t>Discard all pending changes by using the ROLLBACK statement.</a:t>
            </a:r>
            <a:endParaRPr lang="tr-TR">
              <a:solidFill>
                <a:srgbClr val="FF0066"/>
              </a:solidFill>
              <a:effectLst>
                <a:outerShdw blurRad="38100" dist="38100" dir="2700000" algn="tl">
                  <a:srgbClr val="C0C0C0"/>
                </a:outerShdw>
              </a:effectLst>
              <a:latin typeface="Arial" charset="0"/>
            </a:endParaRPr>
          </a:p>
          <a:p>
            <a:pPr marL="341313" lvl="1" indent="-227013" defTabSz="346075">
              <a:tabLst>
                <a:tab pos="571500" algn="l"/>
              </a:tabLst>
            </a:pPr>
            <a:r>
              <a:rPr lang="tr-TR" sz="2400" b="1">
                <a:solidFill>
                  <a:srgbClr val="FF0066"/>
                </a:solidFill>
                <a:effectLst>
                  <a:outerShdw blurRad="38100" dist="38100" dir="2700000" algn="tl">
                    <a:srgbClr val="C0C0C0"/>
                  </a:outerShdw>
                </a:effectLst>
                <a:latin typeface="Arial" charset="0"/>
              </a:rPr>
              <a:t>Data changes are undone.</a:t>
            </a:r>
          </a:p>
          <a:p>
            <a:pPr marL="341313" lvl="1" indent="-227013" defTabSz="346075">
              <a:tabLst>
                <a:tab pos="571500" algn="l"/>
              </a:tabLst>
            </a:pPr>
            <a:r>
              <a:rPr lang="tr-TR" sz="2400" b="1">
                <a:solidFill>
                  <a:srgbClr val="FF0066"/>
                </a:solidFill>
                <a:effectLst>
                  <a:outerShdw blurRad="38100" dist="38100" dir="2700000" algn="tl">
                    <a:srgbClr val="C0C0C0"/>
                  </a:outerShdw>
                </a:effectLst>
                <a:latin typeface="Arial" charset="0"/>
              </a:rPr>
              <a:t>Previous state of the data is restored.</a:t>
            </a:r>
          </a:p>
          <a:p>
            <a:pPr marL="341313" lvl="1" indent="-227013" defTabSz="346075">
              <a:tabLst>
                <a:tab pos="571500" algn="l"/>
              </a:tabLst>
            </a:pPr>
            <a:r>
              <a:rPr lang="tr-TR" sz="2400" b="1">
                <a:solidFill>
                  <a:srgbClr val="FF0066"/>
                </a:solidFill>
                <a:effectLst>
                  <a:outerShdw blurRad="38100" dist="38100" dir="2700000" algn="tl">
                    <a:srgbClr val="C0C0C0"/>
                  </a:outerShdw>
                </a:effectLst>
                <a:latin typeface="Arial" charset="0"/>
              </a:rPr>
              <a:t>Locks on the affected rows are released.</a:t>
            </a:r>
            <a:endParaRPr lang="tr-TR"/>
          </a:p>
        </p:txBody>
      </p:sp>
      <p:sp>
        <p:nvSpPr>
          <p:cNvPr id="271366" name="Rectangle 6"/>
          <p:cNvSpPr>
            <a:spLocks noChangeArrowheads="1"/>
          </p:cNvSpPr>
          <p:nvPr/>
        </p:nvSpPr>
        <p:spPr bwMode="blackWhite">
          <a:xfrm>
            <a:off x="1016000" y="4221163"/>
            <a:ext cx="7537450" cy="1108075"/>
          </a:xfrm>
          <a:prstGeom prst="rect">
            <a:avLst/>
          </a:prstGeom>
          <a:noFill/>
          <a:ln w="9525">
            <a:noFill/>
            <a:miter lim="800000"/>
            <a:headEnd/>
            <a:tailEnd/>
          </a:ln>
          <a:effectLst/>
        </p:spPr>
        <p:txBody>
          <a:bodyPr wrap="none" lIns="92075" tIns="46038" rIns="92075" bIns="46038" anchor="ctr"/>
          <a:lstStyle/>
          <a:p>
            <a:pPr>
              <a:tabLst>
                <a:tab pos="688975" algn="l"/>
                <a:tab pos="1824038" algn="l"/>
                <a:tab pos="2735263" algn="l"/>
                <a:tab pos="3648075" algn="l"/>
                <a:tab pos="5026025" algn="l"/>
              </a:tabLst>
            </a:pPr>
            <a:r>
              <a:rPr lang="tr-TR" sz="1800" b="1">
                <a:solidFill>
                  <a:srgbClr val="000000"/>
                </a:solidFill>
                <a:effectLst/>
                <a:latin typeface="Courier New" pitchFamily="49" charset="0"/>
              </a:rPr>
              <a:t>SQL&gt; DELETE FROM	employee;</a:t>
            </a:r>
          </a:p>
          <a:p>
            <a:pPr>
              <a:tabLst>
                <a:tab pos="688975" algn="l"/>
                <a:tab pos="1824038" algn="l"/>
                <a:tab pos="2735263" algn="l"/>
                <a:tab pos="3648075" algn="l"/>
                <a:tab pos="5026025" algn="l"/>
              </a:tabLst>
            </a:pPr>
            <a:r>
              <a:rPr lang="tr-TR" sz="1800" b="1">
                <a:solidFill>
                  <a:srgbClr val="FF3300"/>
                </a:solidFill>
                <a:effectLst>
                  <a:outerShdw blurRad="38100" dist="38100" dir="2700000" algn="tl">
                    <a:srgbClr val="C0C0C0"/>
                  </a:outerShdw>
                </a:effectLst>
                <a:latin typeface="Courier New" pitchFamily="49" charset="0"/>
              </a:rPr>
              <a:t>14 rows deleted.</a:t>
            </a:r>
            <a:endParaRPr lang="tr-TR" sz="1800" b="1">
              <a:solidFill>
                <a:srgbClr val="000000"/>
              </a:solidFill>
              <a:effectLst/>
              <a:latin typeface="Courier New" pitchFamily="49" charset="0"/>
            </a:endParaRPr>
          </a:p>
          <a:p>
            <a:pPr>
              <a:tabLst>
                <a:tab pos="688975" algn="l"/>
                <a:tab pos="1824038" algn="l"/>
                <a:tab pos="2735263" algn="l"/>
                <a:tab pos="3648075" algn="l"/>
                <a:tab pos="5026025" algn="l"/>
              </a:tabLst>
            </a:pPr>
            <a:r>
              <a:rPr lang="tr-TR" sz="1800" b="1">
                <a:solidFill>
                  <a:srgbClr val="000000"/>
                </a:solidFill>
                <a:effectLst/>
                <a:latin typeface="Courier New" pitchFamily="49" charset="0"/>
              </a:rPr>
              <a:t>SQL&gt; ROLLBACK;</a:t>
            </a:r>
          </a:p>
          <a:p>
            <a:pPr>
              <a:tabLst>
                <a:tab pos="688975" algn="l"/>
                <a:tab pos="1824038" algn="l"/>
                <a:tab pos="2735263" algn="l"/>
                <a:tab pos="3648075" algn="l"/>
                <a:tab pos="5026025" algn="l"/>
              </a:tabLst>
            </a:pPr>
            <a:r>
              <a:rPr lang="tr-TR" sz="1800" b="1">
                <a:solidFill>
                  <a:srgbClr val="FF3300"/>
                </a:solidFill>
                <a:effectLst>
                  <a:outerShdw blurRad="38100" dist="38100" dir="2700000" algn="tl">
                    <a:srgbClr val="C0C0C0"/>
                  </a:outerShdw>
                </a:effectLst>
                <a:latin typeface="Courier New" pitchFamily="49" charset="0"/>
              </a:rPr>
              <a:t>Rollback complete.</a:t>
            </a:r>
          </a:p>
        </p:txBody>
      </p:sp>
      <p:grpSp>
        <p:nvGrpSpPr>
          <p:cNvPr id="2" name="Group 7"/>
          <p:cNvGrpSpPr>
            <a:grpSpLocks/>
          </p:cNvGrpSpPr>
          <p:nvPr/>
        </p:nvGrpSpPr>
        <p:grpSpPr bwMode="auto">
          <a:xfrm>
            <a:off x="8386763" y="6324600"/>
            <a:ext cx="414337" cy="292100"/>
            <a:chOff x="5283" y="3984"/>
            <a:chExt cx="261" cy="184"/>
          </a:xfrm>
        </p:grpSpPr>
        <p:sp>
          <p:nvSpPr>
            <p:cNvPr id="271368"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271369"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271370"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271371"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271372"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271373"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7514469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1364"/>
                                        </p:tgtEl>
                                        <p:attrNameLst>
                                          <p:attrName>style.visibility</p:attrName>
                                        </p:attrNameLst>
                                      </p:cBhvr>
                                      <p:to>
                                        <p:strVal val="visible"/>
                                      </p:to>
                                    </p:set>
                                    <p:animEffect transition="in" filter="wipe(up)">
                                      <p:cBhvr>
                                        <p:cTn id="7" dur="500"/>
                                        <p:tgtEl>
                                          <p:spTgt spid="27136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4"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ctrTitle"/>
          </p:nvPr>
        </p:nvSpPr>
        <p:spPr>
          <a:xfrm>
            <a:off x="685800" y="2286000"/>
            <a:ext cx="7772400" cy="1143000"/>
          </a:xfrm>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9- Creating and Managing Tables</a:t>
            </a:r>
            <a:endParaRPr lang="tr-TR" sz="4800"/>
          </a:p>
        </p:txBody>
      </p:sp>
      <p:grpSp>
        <p:nvGrpSpPr>
          <p:cNvPr id="2" name="Group 3"/>
          <p:cNvGrpSpPr>
            <a:grpSpLocks/>
          </p:cNvGrpSpPr>
          <p:nvPr/>
        </p:nvGrpSpPr>
        <p:grpSpPr bwMode="auto">
          <a:xfrm>
            <a:off x="8386763" y="6324600"/>
            <a:ext cx="414337" cy="292100"/>
            <a:chOff x="5283" y="3984"/>
            <a:chExt cx="261" cy="184"/>
          </a:xfrm>
        </p:grpSpPr>
        <p:sp>
          <p:nvSpPr>
            <p:cNvPr id="273412" name="Rectangle 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F8F8D3"/>
                </a:solidFill>
                <a:effectLst>
                  <a:outerShdw blurRad="38100" dist="38100" dir="2700000" algn="tl">
                    <a:srgbClr val="FFFFFF"/>
                  </a:outerShdw>
                </a:effectLst>
              </a:endParaRPr>
            </a:p>
          </p:txBody>
        </p:sp>
        <p:sp>
          <p:nvSpPr>
            <p:cNvPr id="273413" name="Rectangle 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useBgFill="1">
          <p:nvSpPr>
            <p:cNvPr id="273414" name="Rectangle 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p:nvSpPr>
            <p:cNvPr id="273415" name="Freeform 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F8F8D3"/>
                </a:solidFill>
              </a:endParaRPr>
            </a:p>
          </p:txBody>
        </p:sp>
        <p:sp>
          <p:nvSpPr>
            <p:cNvPr id="273416" name="Freeform 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F8F8D3"/>
                </a:solidFill>
              </a:endParaRPr>
            </a:p>
          </p:txBody>
        </p:sp>
        <p:sp useBgFill="1">
          <p:nvSpPr>
            <p:cNvPr id="273417" name="Freeform 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F8F8D3"/>
                </a:solidFill>
              </a:endParaRPr>
            </a:p>
          </p:txBody>
        </p:sp>
      </p:grpSp>
    </p:spTree>
    <p:extLst>
      <p:ext uri="{BB962C8B-B14F-4D97-AF65-F5344CB8AC3E}">
        <p14:creationId xmlns:p14="http://schemas.microsoft.com/office/powerpoint/2010/main" val="4201870486"/>
      </p:ext>
    </p:extLst>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7545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CREATE TABLE Statement</a:t>
            </a:r>
            <a:endParaRPr lang="tr-TR"/>
          </a:p>
        </p:txBody>
      </p:sp>
      <p:sp>
        <p:nvSpPr>
          <p:cNvPr id="275459" name="Rectangle 3"/>
          <p:cNvSpPr>
            <a:spLocks noGrp="1" noChangeArrowheads="1"/>
          </p:cNvSpPr>
          <p:nvPr>
            <p:ph type="body" idx="1"/>
          </p:nvPr>
        </p:nvSpPr>
        <p:spPr>
          <a:xfrm>
            <a:off x="857250" y="1397000"/>
            <a:ext cx="7385050" cy="4613275"/>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You must have :</a:t>
            </a:r>
          </a:p>
          <a:p>
            <a:pPr marL="741363" lvl="2" indent="-285750" defTabSz="346075">
              <a:tabLst>
                <a:tab pos="571500" algn="l"/>
              </a:tabLst>
            </a:pPr>
            <a:r>
              <a:rPr lang="tr-TR" b="1">
                <a:solidFill>
                  <a:srgbClr val="FF0066"/>
                </a:solidFill>
                <a:effectLst>
                  <a:outerShdw blurRad="38100" dist="38100" dir="2700000" algn="tl">
                    <a:srgbClr val="C0C0C0"/>
                  </a:outerShdw>
                </a:effectLst>
                <a:latin typeface="Arial" charset="0"/>
              </a:rPr>
              <a:t>CREATE TABLE privilege</a:t>
            </a:r>
          </a:p>
          <a:p>
            <a:pPr marL="741363" lvl="2" indent="-285750" defTabSz="346075">
              <a:tabLst>
                <a:tab pos="571500" algn="l"/>
              </a:tabLst>
            </a:pPr>
            <a:r>
              <a:rPr lang="tr-TR" b="1">
                <a:solidFill>
                  <a:srgbClr val="FF0066"/>
                </a:solidFill>
                <a:effectLst>
                  <a:outerShdw blurRad="38100" dist="38100" dir="2700000" algn="tl">
                    <a:srgbClr val="C0C0C0"/>
                  </a:outerShdw>
                </a:effectLst>
                <a:latin typeface="Arial" charset="0"/>
              </a:rPr>
              <a:t>A storage area</a:t>
            </a:r>
            <a:endParaRPr lang="tr-TR"/>
          </a:p>
          <a:p>
            <a:pPr marL="741363" lvl="2" indent="-285750"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tabLst>
                <a:tab pos="571500" algn="l"/>
              </a:tabLst>
            </a:pPr>
            <a:endParaRPr lang="tr-TR">
              <a:effectLst>
                <a:outerShdw blurRad="38100" dist="38100" dir="2700000" algn="tl">
                  <a:srgbClr val="C0C0C0"/>
                </a:outerShdw>
              </a:effectLst>
            </a:endParaRPr>
          </a:p>
          <a:p>
            <a:pPr marL="341313" lvl="1" indent="-227013" defTabSz="346075">
              <a:tabLst>
                <a:tab pos="571500" algn="l"/>
              </a:tabLst>
            </a:pPr>
            <a:r>
              <a:rPr lang="tr-TR">
                <a:solidFill>
                  <a:srgbClr val="FF0066"/>
                </a:solidFill>
                <a:effectLst>
                  <a:outerShdw blurRad="38100" dist="38100" dir="2700000" algn="tl">
                    <a:srgbClr val="C0C0C0"/>
                  </a:outerShdw>
                </a:effectLst>
                <a:latin typeface="Arial" charset="0"/>
              </a:rPr>
              <a:t>You specify:</a:t>
            </a:r>
          </a:p>
          <a:p>
            <a:pPr marL="741363" lvl="2" indent="-285750" defTabSz="346075">
              <a:tabLst>
                <a:tab pos="571500" algn="l"/>
              </a:tabLst>
            </a:pPr>
            <a:r>
              <a:rPr lang="tr-TR" b="1">
                <a:solidFill>
                  <a:srgbClr val="FF0066"/>
                </a:solidFill>
                <a:effectLst>
                  <a:outerShdw blurRad="38100" dist="38100" dir="2700000" algn="tl">
                    <a:srgbClr val="C0C0C0"/>
                  </a:outerShdw>
                </a:effectLst>
                <a:latin typeface="Arial" charset="0"/>
              </a:rPr>
              <a:t>Table name</a:t>
            </a:r>
          </a:p>
          <a:p>
            <a:pPr marL="741363" lvl="2" indent="-285750" defTabSz="346075">
              <a:tabLst>
                <a:tab pos="571500" algn="l"/>
              </a:tabLst>
            </a:pPr>
            <a:r>
              <a:rPr lang="tr-TR" b="1">
                <a:solidFill>
                  <a:srgbClr val="FF0066"/>
                </a:solidFill>
                <a:effectLst>
                  <a:outerShdw blurRad="38100" dist="38100" dir="2700000" algn="tl">
                    <a:srgbClr val="C0C0C0"/>
                  </a:outerShdw>
                </a:effectLst>
                <a:latin typeface="Arial" charset="0"/>
              </a:rPr>
              <a:t>Column name, column datatype, and column size</a:t>
            </a:r>
            <a:endParaRPr lang="tr-TR" b="1">
              <a:latin typeface="Arial" charset="0"/>
            </a:endParaRPr>
          </a:p>
        </p:txBody>
      </p:sp>
      <p:sp>
        <p:nvSpPr>
          <p:cNvPr id="275460" name="Rectangle 4"/>
          <p:cNvSpPr>
            <a:spLocks noChangeArrowheads="1"/>
          </p:cNvSpPr>
          <p:nvPr/>
        </p:nvSpPr>
        <p:spPr bwMode="blackWhite">
          <a:xfrm>
            <a:off x="933450" y="3214688"/>
            <a:ext cx="7491413"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143367" name="Rectangle 5"/>
          <p:cNvSpPr>
            <a:spLocks noChangeArrowheads="1"/>
          </p:cNvSpPr>
          <p:nvPr/>
        </p:nvSpPr>
        <p:spPr bwMode="blackWhite">
          <a:xfrm>
            <a:off x="1081088" y="3187700"/>
            <a:ext cx="7165975" cy="666750"/>
          </a:xfrm>
          <a:prstGeom prst="rect">
            <a:avLst/>
          </a:prstGeom>
          <a:noFill/>
          <a:ln w="9525">
            <a:noFill/>
            <a:miter lim="800000"/>
            <a:headEnd/>
            <a:tailEnd/>
          </a:ln>
        </p:spPr>
        <p:txBody>
          <a:bodyPr wrap="none" lIns="92075" tIns="46038" rIns="92075" bIns="46038" anchor="ctr"/>
          <a:lstStyle/>
          <a:p>
            <a:pPr>
              <a:tabLst>
                <a:tab pos="1200150" algn="l"/>
              </a:tabLst>
            </a:pPr>
            <a:r>
              <a:rPr lang="tr-TR" sz="1800" b="1">
                <a:solidFill>
                  <a:srgbClr val="000000"/>
                </a:solidFill>
                <a:effectLst/>
                <a:latin typeface="Courier New" pitchFamily="49" charset="0"/>
              </a:rPr>
              <a:t>CREATE [</a:t>
            </a:r>
            <a:r>
              <a:rPr lang="tr-TR" sz="1800" b="1" i="1">
                <a:solidFill>
                  <a:srgbClr val="000000"/>
                </a:solidFill>
                <a:effectLst/>
                <a:latin typeface="Courier New" pitchFamily="49" charset="0"/>
              </a:rPr>
              <a:t>GLOBAL TEMPORARY</a:t>
            </a:r>
            <a:r>
              <a:rPr lang="tr-TR" sz="1800" b="1">
                <a:solidFill>
                  <a:srgbClr val="000000"/>
                </a:solidFill>
                <a:effectLst/>
                <a:latin typeface="Courier New" pitchFamily="49" charset="0"/>
              </a:rPr>
              <a:t>] TABLE [</a:t>
            </a:r>
            <a:r>
              <a:rPr lang="tr-TR" sz="1800" b="1" i="1">
                <a:solidFill>
                  <a:srgbClr val="000000"/>
                </a:solidFill>
                <a:effectLst/>
                <a:latin typeface="Courier New" pitchFamily="49" charset="0"/>
              </a:rPr>
              <a:t>schema</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table</a:t>
            </a:r>
          </a:p>
          <a:p>
            <a:pPr>
              <a:tabLst>
                <a:tab pos="1200150" algn="l"/>
              </a:tabLst>
            </a:pP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datatype</a:t>
            </a:r>
            <a:r>
              <a:rPr lang="tr-TR" sz="1800" b="1">
                <a:solidFill>
                  <a:srgbClr val="000000"/>
                </a:solidFill>
                <a:effectLst/>
                <a:latin typeface="Courier New" pitchFamily="49" charset="0"/>
              </a:rPr>
              <a:t> [DEFAULT </a:t>
            </a:r>
            <a:r>
              <a:rPr lang="tr-TR" sz="1800" b="1" i="1">
                <a:solidFill>
                  <a:srgbClr val="000000"/>
                </a:solidFill>
                <a:effectLst/>
                <a:latin typeface="Courier New" pitchFamily="49" charset="0"/>
              </a:rPr>
              <a:t>expr</a:t>
            </a:r>
            <a:r>
              <a:rPr lang="tr-TR" sz="1800" b="1">
                <a:solidFill>
                  <a:srgbClr val="000000"/>
                </a:solidFill>
                <a:effectLst/>
                <a:latin typeface="Courier New" pitchFamily="49" charset="0"/>
              </a:rPr>
              <a:t>][, ...]);</a:t>
            </a:r>
          </a:p>
        </p:txBody>
      </p:sp>
      <p:grpSp>
        <p:nvGrpSpPr>
          <p:cNvPr id="2" name="Group 6"/>
          <p:cNvGrpSpPr>
            <a:grpSpLocks/>
          </p:cNvGrpSpPr>
          <p:nvPr/>
        </p:nvGrpSpPr>
        <p:grpSpPr bwMode="auto">
          <a:xfrm>
            <a:off x="8386763" y="6324600"/>
            <a:ext cx="414337" cy="292100"/>
            <a:chOff x="5283" y="3984"/>
            <a:chExt cx="261" cy="184"/>
          </a:xfrm>
        </p:grpSpPr>
        <p:sp>
          <p:nvSpPr>
            <p:cNvPr id="275463"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75464"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75465"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75466"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75467"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75468"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10272932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79554" name="Rectangle 2"/>
          <p:cNvSpPr>
            <a:spLocks noGrp="1" noChangeArrowheads="1"/>
          </p:cNvSpPr>
          <p:nvPr>
            <p:ph type="title"/>
          </p:nvPr>
        </p:nvSpPr>
        <p:spPr>
          <a:xfrm>
            <a:off x="685800" y="457200"/>
            <a:ext cx="7772400" cy="1295400"/>
          </a:xfrm>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Creating</a:t>
            </a:r>
            <a:r>
              <a:rPr lang="tr-TR" sz="4000" b="1">
                <a:solidFill>
                  <a:schemeClr val="accent2"/>
                </a:solidFill>
                <a:latin typeface="Arial" charset="0"/>
              </a:rPr>
              <a:t> </a:t>
            </a:r>
            <a:r>
              <a:rPr lang="tr-TR" sz="4000" b="1">
                <a:solidFill>
                  <a:schemeClr val="accent2"/>
                </a:solidFill>
                <a:effectLst>
                  <a:outerShdw blurRad="38100" dist="38100" dir="2700000" algn="tl">
                    <a:srgbClr val="C0C0C0"/>
                  </a:outerShdw>
                </a:effectLst>
                <a:latin typeface="Arial" charset="0"/>
              </a:rPr>
              <a:t>Tables</a:t>
            </a:r>
            <a:endParaRPr lang="tr-TR"/>
          </a:p>
        </p:txBody>
      </p:sp>
      <p:sp>
        <p:nvSpPr>
          <p:cNvPr id="279555" name="Rectangle 3"/>
          <p:cNvSpPr>
            <a:spLocks noChangeArrowheads="1"/>
          </p:cNvSpPr>
          <p:nvPr/>
        </p:nvSpPr>
        <p:spPr bwMode="blackWhite">
          <a:xfrm>
            <a:off x="933450" y="4384675"/>
            <a:ext cx="7491413" cy="14906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sp>
        <p:nvSpPr>
          <p:cNvPr id="279556" name="Rectangle 4"/>
          <p:cNvSpPr>
            <a:spLocks noChangeArrowheads="1"/>
          </p:cNvSpPr>
          <p:nvPr/>
        </p:nvSpPr>
        <p:spPr bwMode="auto">
          <a:xfrm>
            <a:off x="928688" y="985838"/>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79557" name="Rectangle 5"/>
          <p:cNvSpPr>
            <a:spLocks noChangeArrowheads="1"/>
          </p:cNvSpPr>
          <p:nvPr/>
        </p:nvSpPr>
        <p:spPr bwMode="auto">
          <a:xfrm>
            <a:off x="963613" y="3244850"/>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79558" name="Rectangle 6"/>
          <p:cNvSpPr>
            <a:spLocks noChangeArrowheads="1"/>
          </p:cNvSpPr>
          <p:nvPr/>
        </p:nvSpPr>
        <p:spPr bwMode="blackWhite">
          <a:xfrm>
            <a:off x="920750" y="1543050"/>
            <a:ext cx="7516813" cy="1550988"/>
          </a:xfrm>
          <a:prstGeom prst="rect">
            <a:avLst/>
          </a:prstGeom>
          <a:solidFill>
            <a:srgbClr val="FFFFCC"/>
          </a:solidFill>
          <a:ln w="9525">
            <a:no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279559" name="Rectangle 7"/>
          <p:cNvSpPr>
            <a:spLocks noChangeArrowheads="1"/>
          </p:cNvSpPr>
          <p:nvPr/>
        </p:nvSpPr>
        <p:spPr bwMode="blackWhite">
          <a:xfrm>
            <a:off x="1008063" y="1671638"/>
            <a:ext cx="7315200" cy="1304925"/>
          </a:xfrm>
          <a:prstGeom prst="rect">
            <a:avLst/>
          </a:prstGeom>
          <a:noFill/>
          <a:ln w="9525">
            <a:noFill/>
            <a:miter lim="800000"/>
            <a:headEnd/>
            <a:tailEnd/>
          </a:ln>
          <a:effectLst/>
        </p:spPr>
        <p:txBody>
          <a:bodyPr wrap="none" lIns="92075" tIns="46038" rIns="92075" bIns="46038" anchor="ctr"/>
          <a:lstStyle/>
          <a:p>
            <a:pPr>
              <a:tabLst>
                <a:tab pos="1601788" algn="l"/>
                <a:tab pos="1717675" algn="l"/>
              </a:tabLst>
              <a:defRPr/>
            </a:pPr>
            <a:r>
              <a:rPr lang="tr-TR" sz="1800" b="1" dirty="0">
                <a:solidFill>
                  <a:srgbClr val="000000"/>
                </a:solidFill>
                <a:effectLst/>
                <a:latin typeface="Courier New" pitchFamily="49" charset="0"/>
              </a:rPr>
              <a:t>SQL&gt; CREATE TABLE dept</a:t>
            </a:r>
            <a:br>
              <a:rPr lang="tr-TR" sz="1800" b="1" dirty="0">
                <a:solidFill>
                  <a:srgbClr val="000000"/>
                </a:solidFill>
                <a:effectLst/>
                <a:latin typeface="Courier New" pitchFamily="49" charset="0"/>
              </a:rPr>
            </a:br>
            <a:r>
              <a:rPr lang="tr-TR" sz="1800" b="1" dirty="0">
                <a:solidFill>
                  <a:srgbClr val="000000"/>
                </a:solidFill>
                <a:effectLst/>
                <a:latin typeface="Courier New" pitchFamily="49" charset="0"/>
              </a:rPr>
              <a:t>  2	(deptno 	NUMBER(2),</a:t>
            </a:r>
          </a:p>
          <a:p>
            <a:pPr>
              <a:tabLst>
                <a:tab pos="1601788" algn="l"/>
                <a:tab pos="1717675" algn="l"/>
              </a:tabLst>
              <a:defRPr/>
            </a:pPr>
            <a:r>
              <a:rPr lang="tr-TR" sz="1800" b="1" dirty="0">
                <a:solidFill>
                  <a:srgbClr val="000000"/>
                </a:solidFill>
                <a:effectLst/>
                <a:latin typeface="Courier New" pitchFamily="49" charset="0"/>
              </a:rPr>
              <a:t>  3  		dname 	VARCHAR2(14),</a:t>
            </a:r>
          </a:p>
          <a:p>
            <a:pPr>
              <a:tabLst>
                <a:tab pos="1601788" algn="l"/>
                <a:tab pos="1717675" algn="l"/>
              </a:tabLst>
              <a:defRPr/>
            </a:pPr>
            <a:r>
              <a:rPr lang="tr-TR" sz="1800" b="1" dirty="0">
                <a:solidFill>
                  <a:srgbClr val="000000"/>
                </a:solidFill>
                <a:effectLst/>
                <a:latin typeface="Courier New" pitchFamily="49" charset="0"/>
              </a:rPr>
              <a:t>  4  		loc 	VARCHAR2(13));</a:t>
            </a:r>
          </a:p>
          <a:p>
            <a:pPr>
              <a:tabLst>
                <a:tab pos="1601788" algn="l"/>
                <a:tab pos="1717675" algn="l"/>
              </a:tabLst>
              <a:defRPr/>
            </a:pPr>
            <a:r>
              <a:rPr lang="tr-TR" sz="1800" b="1" dirty="0">
                <a:solidFill>
                  <a:srgbClr val="FF3300"/>
                </a:solidFill>
                <a:effectLst>
                  <a:outerShdw blurRad="38100" dist="38100" dir="2700000" algn="tl">
                    <a:srgbClr val="C0C0C0"/>
                  </a:outerShdw>
                </a:effectLst>
                <a:latin typeface="Courier New" pitchFamily="49" charset="0"/>
              </a:rPr>
              <a:t>Table created.</a:t>
            </a:r>
          </a:p>
        </p:txBody>
      </p:sp>
      <p:sp>
        <p:nvSpPr>
          <p:cNvPr id="279560" name="Rectangle 8"/>
          <p:cNvSpPr>
            <a:spLocks noGrp="1" noChangeArrowheads="1"/>
          </p:cNvSpPr>
          <p:nvPr>
            <p:ph type="body" idx="1"/>
          </p:nvPr>
        </p:nvSpPr>
        <p:spPr>
          <a:xfrm>
            <a:off x="755650" y="1196975"/>
            <a:ext cx="7385050" cy="519113"/>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defRPr/>
            </a:pPr>
            <a:r>
              <a:rPr lang="tr-TR" b="1">
                <a:solidFill>
                  <a:srgbClr val="FF0066"/>
                </a:solidFill>
                <a:latin typeface="Arial" charset="0"/>
              </a:rPr>
              <a:t>Create the table.</a:t>
            </a:r>
          </a:p>
        </p:txBody>
      </p:sp>
      <p:sp>
        <p:nvSpPr>
          <p:cNvPr id="279561" name="Rectangle 9"/>
          <p:cNvSpPr>
            <a:spLocks noChangeArrowheads="1"/>
          </p:cNvSpPr>
          <p:nvPr/>
        </p:nvSpPr>
        <p:spPr bwMode="auto">
          <a:xfrm>
            <a:off x="744538" y="3252788"/>
            <a:ext cx="7385050" cy="498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defRPr/>
            </a:pPr>
            <a:r>
              <a:rPr lang="tr-TR" sz="2800" b="1">
                <a:solidFill>
                  <a:srgbClr val="FF6600"/>
                </a:solidFill>
                <a:effectLst/>
                <a:latin typeface="Arial" charset="0"/>
              </a:rPr>
              <a:t>Confirm table creation.</a:t>
            </a:r>
          </a:p>
        </p:txBody>
      </p:sp>
      <p:sp>
        <p:nvSpPr>
          <p:cNvPr id="279562" name="Rectangle 10"/>
          <p:cNvSpPr>
            <a:spLocks noChangeArrowheads="1"/>
          </p:cNvSpPr>
          <p:nvPr/>
        </p:nvSpPr>
        <p:spPr bwMode="blackWhite">
          <a:xfrm>
            <a:off x="920750" y="3733800"/>
            <a:ext cx="7516813" cy="425450"/>
          </a:xfrm>
          <a:prstGeom prst="rect">
            <a:avLst/>
          </a:prstGeom>
          <a:solidFill>
            <a:srgbClr val="FFFFCC"/>
          </a:solidFill>
          <a:ln w="9525">
            <a:no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144397" name="Rectangle 11"/>
          <p:cNvSpPr>
            <a:spLocks noChangeArrowheads="1"/>
          </p:cNvSpPr>
          <p:nvPr/>
        </p:nvSpPr>
        <p:spPr bwMode="blackWhite">
          <a:xfrm>
            <a:off x="1054100" y="3736975"/>
            <a:ext cx="7315200" cy="431800"/>
          </a:xfrm>
          <a:prstGeom prst="rect">
            <a:avLst/>
          </a:prstGeom>
          <a:noFill/>
          <a:ln w="9525">
            <a:noFill/>
            <a:miter lim="800000"/>
            <a:headEnd/>
            <a:tailEnd/>
          </a:ln>
        </p:spPr>
        <p:txBody>
          <a:bodyPr wrap="none" lIns="92075" tIns="46038" rIns="92075" bIns="46038" anchor="ctr"/>
          <a:lstStyle/>
          <a:p>
            <a:pPr>
              <a:tabLst>
                <a:tab pos="1601788" algn="l"/>
                <a:tab pos="1717675" algn="l"/>
              </a:tabLst>
            </a:pPr>
            <a:r>
              <a:rPr lang="tr-TR" sz="1800" b="1">
                <a:solidFill>
                  <a:srgbClr val="000000"/>
                </a:solidFill>
                <a:effectLst/>
                <a:latin typeface="Courier New" pitchFamily="49" charset="0"/>
              </a:rPr>
              <a:t>SQL&gt; DESCRIBE dept</a:t>
            </a:r>
          </a:p>
        </p:txBody>
      </p:sp>
      <p:sp>
        <p:nvSpPr>
          <p:cNvPr id="144398" name="Rectangle 12"/>
          <p:cNvSpPr>
            <a:spLocks noChangeArrowheads="1"/>
          </p:cNvSpPr>
          <p:nvPr/>
        </p:nvSpPr>
        <p:spPr bwMode="blackWhite">
          <a:xfrm>
            <a:off x="889000" y="4403725"/>
            <a:ext cx="7129463" cy="1465263"/>
          </a:xfrm>
          <a:prstGeom prst="rect">
            <a:avLst/>
          </a:prstGeom>
          <a:noFill/>
          <a:ln w="9525">
            <a:noFill/>
            <a:miter lim="800000"/>
            <a:headEnd/>
            <a:tailEnd/>
          </a:ln>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 Name                        Null?    Type</a:t>
            </a:r>
          </a:p>
          <a:p>
            <a:pPr>
              <a:tabLst>
                <a:tab pos="1828800" algn="l"/>
                <a:tab pos="3086100" algn="l"/>
                <a:tab pos="4229100" algn="l"/>
              </a:tabLst>
            </a:pPr>
            <a:r>
              <a:rPr lang="tr-TR" sz="1800" b="1">
                <a:solidFill>
                  <a:srgbClr val="000000"/>
                </a:solidFill>
                <a:effectLst/>
                <a:latin typeface="Courier New" pitchFamily="49" charset="0"/>
              </a:rPr>
              <a:t> --------------------------- -------- ---------</a:t>
            </a:r>
          </a:p>
          <a:p>
            <a:pPr>
              <a:tabLst>
                <a:tab pos="1828800" algn="l"/>
                <a:tab pos="3086100" algn="l"/>
                <a:tab pos="4229100" algn="l"/>
              </a:tabLst>
            </a:pPr>
            <a:r>
              <a:rPr lang="tr-TR" sz="1800" b="1">
                <a:solidFill>
                  <a:srgbClr val="000000"/>
                </a:solidFill>
                <a:effectLst/>
                <a:latin typeface="Courier New" pitchFamily="49" charset="0"/>
              </a:rPr>
              <a:t> DEPTNO                               NUMBER(2)</a:t>
            </a:r>
          </a:p>
          <a:p>
            <a:pPr>
              <a:tabLst>
                <a:tab pos="1828800" algn="l"/>
                <a:tab pos="3086100" algn="l"/>
                <a:tab pos="4229100" algn="l"/>
              </a:tabLst>
            </a:pPr>
            <a:r>
              <a:rPr lang="tr-TR" sz="1800" b="1">
                <a:solidFill>
                  <a:srgbClr val="000000"/>
                </a:solidFill>
                <a:effectLst/>
                <a:latin typeface="Courier New" pitchFamily="49" charset="0"/>
              </a:rPr>
              <a:t> DNAME                                VARCHAR2(14)</a:t>
            </a:r>
          </a:p>
          <a:p>
            <a:pPr>
              <a:tabLst>
                <a:tab pos="1828800" algn="l"/>
                <a:tab pos="3086100" algn="l"/>
                <a:tab pos="4229100" algn="l"/>
              </a:tabLst>
            </a:pPr>
            <a:r>
              <a:rPr lang="tr-TR" sz="1800" b="1">
                <a:solidFill>
                  <a:srgbClr val="000000"/>
                </a:solidFill>
                <a:effectLst/>
                <a:latin typeface="Courier New" pitchFamily="49" charset="0"/>
              </a:rPr>
              <a:t> LOC                                  VARCHAR2(13)</a:t>
            </a:r>
          </a:p>
        </p:txBody>
      </p:sp>
      <p:grpSp>
        <p:nvGrpSpPr>
          <p:cNvPr id="2" name="Group 13"/>
          <p:cNvGrpSpPr>
            <a:grpSpLocks/>
          </p:cNvGrpSpPr>
          <p:nvPr/>
        </p:nvGrpSpPr>
        <p:grpSpPr bwMode="auto">
          <a:xfrm>
            <a:off x="8386763" y="6324600"/>
            <a:ext cx="414337" cy="292100"/>
            <a:chOff x="5283" y="3984"/>
            <a:chExt cx="261" cy="184"/>
          </a:xfrm>
        </p:grpSpPr>
        <p:sp>
          <p:nvSpPr>
            <p:cNvPr id="279566" name="Rectangle 1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79567" name="Rectangle 1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79568" name="Rectangle 1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79569" name="Freeform 1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79570" name="Freeform 1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79571" name="Freeform 1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40036547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83650" name="Rectangle 2"/>
          <p:cNvSpPr>
            <a:spLocks noChangeArrowheads="1"/>
          </p:cNvSpPr>
          <p:nvPr/>
        </p:nvSpPr>
        <p:spPr bwMode="blackWhite">
          <a:xfrm>
            <a:off x="925513" y="1085850"/>
            <a:ext cx="7294562" cy="4959350"/>
          </a:xfrm>
          <a:prstGeom prst="rect">
            <a:avLst/>
          </a:prstGeom>
          <a:solidFill>
            <a:srgbClr val="FFCC99"/>
          </a:solidFill>
          <a:ln w="25400">
            <a:solidFill>
              <a:srgbClr val="000000"/>
            </a:solid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83651" name="Rectangle 3"/>
          <p:cNvSpPr>
            <a:spLocks noGrp="1" noChangeArrowheads="1"/>
          </p:cNvSpPr>
          <p:nvPr>
            <p:ph type="title"/>
          </p:nvPr>
        </p:nvSpPr>
        <p:spPr>
          <a:xfrm>
            <a:off x="922338" y="338138"/>
            <a:ext cx="7299325" cy="881062"/>
          </a:xfrm>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Datatypes</a:t>
            </a:r>
            <a:endParaRPr lang="tr-TR" sz="4300"/>
          </a:p>
        </p:txBody>
      </p:sp>
      <p:sp>
        <p:nvSpPr>
          <p:cNvPr id="145414" name="Rectangle 4"/>
          <p:cNvSpPr>
            <a:spLocks noChangeArrowheads="1"/>
          </p:cNvSpPr>
          <p:nvPr/>
        </p:nvSpPr>
        <p:spPr bwMode="blackWhite">
          <a:xfrm>
            <a:off x="1076325" y="1239838"/>
            <a:ext cx="6872288" cy="4797425"/>
          </a:xfrm>
          <a:prstGeom prst="rect">
            <a:avLst/>
          </a:prstGeom>
          <a:noFill/>
          <a:ln w="9525">
            <a:noFill/>
            <a:miter lim="800000"/>
            <a:headEnd/>
            <a:tailEnd/>
          </a:ln>
        </p:spPr>
        <p:txBody>
          <a:bodyPr lIns="92075" tIns="46038" rIns="92075" bIns="46038">
            <a:spAutoFit/>
          </a:bodyPr>
          <a:lstStyle/>
          <a:p>
            <a:pPr>
              <a:lnSpc>
                <a:spcPct val="90000"/>
              </a:lnSpc>
              <a:spcBef>
                <a:spcPct val="60000"/>
              </a:spcBef>
              <a:tabLst>
                <a:tab pos="2684463" algn="l"/>
              </a:tabLst>
            </a:pPr>
            <a:r>
              <a:rPr lang="tr-TR" sz="1800" b="1">
                <a:solidFill>
                  <a:srgbClr val="000000"/>
                </a:solidFill>
                <a:effectLst/>
                <a:latin typeface="Arial" charset="0"/>
              </a:rPr>
              <a:t>Datatype	Description</a:t>
            </a:r>
          </a:p>
          <a:p>
            <a:pPr>
              <a:lnSpc>
                <a:spcPct val="90000"/>
              </a:lnSpc>
              <a:spcBef>
                <a:spcPct val="60000"/>
              </a:spcBef>
              <a:tabLst>
                <a:tab pos="2684463" algn="l"/>
              </a:tabLst>
            </a:pPr>
            <a:r>
              <a:rPr lang="tr-TR" sz="1800" b="1">
                <a:solidFill>
                  <a:srgbClr val="000000"/>
                </a:solidFill>
                <a:effectLst/>
                <a:latin typeface="Arial" charset="0"/>
              </a:rPr>
              <a:t>VARCHAR2(</a:t>
            </a:r>
            <a:r>
              <a:rPr lang="tr-TR" sz="1800" b="1" i="1">
                <a:solidFill>
                  <a:srgbClr val="000000"/>
                </a:solidFill>
                <a:effectLst/>
                <a:latin typeface="Arial" charset="0"/>
              </a:rPr>
              <a:t>size</a:t>
            </a:r>
            <a:r>
              <a:rPr lang="tr-TR" sz="1800" b="1">
                <a:solidFill>
                  <a:srgbClr val="000000"/>
                </a:solidFill>
                <a:effectLst/>
                <a:latin typeface="Arial" charset="0"/>
              </a:rPr>
              <a:t>)	Variable-length character data</a:t>
            </a:r>
          </a:p>
          <a:p>
            <a:pPr>
              <a:lnSpc>
                <a:spcPct val="90000"/>
              </a:lnSpc>
              <a:spcBef>
                <a:spcPct val="60000"/>
              </a:spcBef>
              <a:tabLst>
                <a:tab pos="2684463" algn="l"/>
              </a:tabLst>
            </a:pPr>
            <a:r>
              <a:rPr lang="tr-TR" sz="1800" b="1">
                <a:solidFill>
                  <a:srgbClr val="000000"/>
                </a:solidFill>
                <a:effectLst/>
                <a:latin typeface="Arial" charset="0"/>
              </a:rPr>
              <a:t>CHAR(</a:t>
            </a:r>
            <a:r>
              <a:rPr lang="tr-TR" sz="1800" b="1" i="1">
                <a:solidFill>
                  <a:srgbClr val="000000"/>
                </a:solidFill>
                <a:effectLst/>
                <a:latin typeface="Arial" charset="0"/>
              </a:rPr>
              <a:t>size</a:t>
            </a:r>
            <a:r>
              <a:rPr lang="tr-TR" sz="1800" b="1">
                <a:solidFill>
                  <a:srgbClr val="000000"/>
                </a:solidFill>
                <a:effectLst/>
                <a:latin typeface="Arial" charset="0"/>
              </a:rPr>
              <a:t>)  	Fixed-length character data</a:t>
            </a:r>
          </a:p>
          <a:p>
            <a:pPr>
              <a:lnSpc>
                <a:spcPct val="90000"/>
              </a:lnSpc>
              <a:spcBef>
                <a:spcPct val="60000"/>
              </a:spcBef>
              <a:tabLst>
                <a:tab pos="2684463" algn="l"/>
              </a:tabLst>
            </a:pPr>
            <a:r>
              <a:rPr lang="tr-TR" sz="1800" b="1">
                <a:solidFill>
                  <a:srgbClr val="000000"/>
                </a:solidFill>
                <a:effectLst/>
                <a:latin typeface="Arial" charset="0"/>
              </a:rPr>
              <a:t>NUMBER(</a:t>
            </a:r>
            <a:r>
              <a:rPr lang="tr-TR" sz="1800" b="1" i="1">
                <a:solidFill>
                  <a:srgbClr val="000000"/>
                </a:solidFill>
                <a:effectLst/>
                <a:latin typeface="Arial" charset="0"/>
              </a:rPr>
              <a:t>p</a:t>
            </a:r>
            <a:r>
              <a:rPr lang="tr-TR" sz="1800" b="1">
                <a:solidFill>
                  <a:srgbClr val="000000"/>
                </a:solidFill>
                <a:effectLst/>
                <a:latin typeface="Arial" charset="0"/>
              </a:rPr>
              <a:t>,</a:t>
            </a:r>
            <a:r>
              <a:rPr lang="tr-TR" sz="1800" b="1" i="1">
                <a:solidFill>
                  <a:srgbClr val="000000"/>
                </a:solidFill>
                <a:effectLst/>
                <a:latin typeface="Arial" charset="0"/>
              </a:rPr>
              <a:t>s)</a:t>
            </a:r>
            <a:r>
              <a:rPr lang="tr-TR" sz="1800" b="1">
                <a:solidFill>
                  <a:srgbClr val="000000"/>
                </a:solidFill>
                <a:effectLst/>
                <a:latin typeface="Arial" charset="0"/>
              </a:rPr>
              <a:t>  	Variable-length numeric data</a:t>
            </a:r>
          </a:p>
          <a:p>
            <a:pPr>
              <a:lnSpc>
                <a:spcPct val="90000"/>
              </a:lnSpc>
              <a:spcBef>
                <a:spcPct val="60000"/>
              </a:spcBef>
              <a:tabLst>
                <a:tab pos="2684463" algn="l"/>
              </a:tabLst>
            </a:pPr>
            <a:r>
              <a:rPr lang="tr-TR" sz="1800" b="1">
                <a:solidFill>
                  <a:srgbClr val="000000"/>
                </a:solidFill>
                <a:effectLst/>
                <a:latin typeface="Arial" charset="0"/>
              </a:rPr>
              <a:t>DATE 	Date and time values</a:t>
            </a:r>
          </a:p>
          <a:p>
            <a:pPr>
              <a:lnSpc>
                <a:spcPct val="90000"/>
              </a:lnSpc>
              <a:spcBef>
                <a:spcPct val="60000"/>
              </a:spcBef>
              <a:tabLst>
                <a:tab pos="2684463" algn="l"/>
              </a:tabLst>
            </a:pPr>
            <a:r>
              <a:rPr lang="tr-TR" sz="1800" b="1">
                <a:solidFill>
                  <a:srgbClr val="000000"/>
                </a:solidFill>
                <a:effectLst/>
                <a:latin typeface="Arial" charset="0"/>
              </a:rPr>
              <a:t>LONG 	Variable-length character data </a:t>
            </a:r>
            <a:br>
              <a:rPr lang="tr-TR" sz="1800" b="1">
                <a:solidFill>
                  <a:srgbClr val="000000"/>
                </a:solidFill>
                <a:effectLst/>
                <a:latin typeface="Arial" charset="0"/>
              </a:rPr>
            </a:br>
            <a:r>
              <a:rPr lang="tr-TR" sz="1800" b="1">
                <a:solidFill>
                  <a:srgbClr val="000000"/>
                </a:solidFill>
                <a:effectLst/>
                <a:latin typeface="Arial" charset="0"/>
              </a:rPr>
              <a:t>	up to 2 gigabytes</a:t>
            </a:r>
          </a:p>
          <a:p>
            <a:pPr>
              <a:lnSpc>
                <a:spcPct val="90000"/>
              </a:lnSpc>
              <a:spcBef>
                <a:spcPct val="60000"/>
              </a:spcBef>
              <a:tabLst>
                <a:tab pos="2684463" algn="l"/>
              </a:tabLst>
            </a:pPr>
            <a:r>
              <a:rPr lang="tr-TR" sz="1800" b="1">
                <a:solidFill>
                  <a:srgbClr val="000000"/>
                </a:solidFill>
                <a:effectLst/>
                <a:latin typeface="Arial" charset="0"/>
              </a:rPr>
              <a:t>CLOB	Single-byte character data up to 4 	gigabytes</a:t>
            </a:r>
          </a:p>
          <a:p>
            <a:pPr>
              <a:lnSpc>
                <a:spcPct val="90000"/>
              </a:lnSpc>
              <a:spcBef>
                <a:spcPct val="60000"/>
              </a:spcBef>
              <a:tabLst>
                <a:tab pos="2684463" algn="l"/>
              </a:tabLst>
            </a:pPr>
            <a:r>
              <a:rPr lang="tr-TR" sz="1800" b="1">
                <a:solidFill>
                  <a:srgbClr val="000000"/>
                </a:solidFill>
                <a:effectLst/>
                <a:latin typeface="Arial" charset="0"/>
              </a:rPr>
              <a:t>RAW and LONG RAW 	Raw binary data</a:t>
            </a:r>
          </a:p>
          <a:p>
            <a:pPr>
              <a:lnSpc>
                <a:spcPct val="90000"/>
              </a:lnSpc>
              <a:spcBef>
                <a:spcPct val="60000"/>
              </a:spcBef>
              <a:tabLst>
                <a:tab pos="2684463" algn="l"/>
              </a:tabLst>
            </a:pPr>
            <a:r>
              <a:rPr lang="tr-TR" sz="1800" b="1">
                <a:solidFill>
                  <a:srgbClr val="000000"/>
                </a:solidFill>
                <a:effectLst/>
                <a:latin typeface="Arial" charset="0"/>
              </a:rPr>
              <a:t>BLOB	Binary data up to 4 gigabytes</a:t>
            </a:r>
          </a:p>
          <a:p>
            <a:pPr>
              <a:lnSpc>
                <a:spcPct val="90000"/>
              </a:lnSpc>
              <a:spcBef>
                <a:spcPct val="60000"/>
              </a:spcBef>
              <a:tabLst>
                <a:tab pos="2684463" algn="l"/>
              </a:tabLst>
            </a:pPr>
            <a:r>
              <a:rPr lang="tr-TR" sz="1800" b="1">
                <a:solidFill>
                  <a:srgbClr val="000000"/>
                </a:solidFill>
                <a:effectLst/>
                <a:latin typeface="Arial" charset="0"/>
              </a:rPr>
              <a:t>BFILE	Binary data stored in an external 		file; up to 4 gigabytes</a:t>
            </a:r>
          </a:p>
        </p:txBody>
      </p:sp>
      <p:sp>
        <p:nvSpPr>
          <p:cNvPr id="283653" name="Line 5"/>
          <p:cNvSpPr>
            <a:spLocks noChangeShapeType="1"/>
          </p:cNvSpPr>
          <p:nvPr/>
        </p:nvSpPr>
        <p:spPr bwMode="auto">
          <a:xfrm flipV="1">
            <a:off x="3638550" y="1085850"/>
            <a:ext cx="7938" cy="497205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grpSp>
        <p:nvGrpSpPr>
          <p:cNvPr id="2" name="Group 6"/>
          <p:cNvGrpSpPr>
            <a:grpSpLocks/>
          </p:cNvGrpSpPr>
          <p:nvPr/>
        </p:nvGrpSpPr>
        <p:grpSpPr bwMode="auto">
          <a:xfrm>
            <a:off x="925513" y="1592263"/>
            <a:ext cx="7292975" cy="3829050"/>
            <a:chOff x="583" y="1003"/>
            <a:chExt cx="4594" cy="2412"/>
          </a:xfrm>
        </p:grpSpPr>
        <p:sp>
          <p:nvSpPr>
            <p:cNvPr id="283655" name="Line 7"/>
            <p:cNvSpPr>
              <a:spLocks noChangeShapeType="1"/>
            </p:cNvSpPr>
            <p:nvPr/>
          </p:nvSpPr>
          <p:spPr bwMode="auto">
            <a:xfrm>
              <a:off x="583" y="1262"/>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56" name="Line 8"/>
            <p:cNvSpPr>
              <a:spLocks noChangeShapeType="1"/>
            </p:cNvSpPr>
            <p:nvPr/>
          </p:nvSpPr>
          <p:spPr bwMode="auto">
            <a:xfrm>
              <a:off x="583" y="1003"/>
              <a:ext cx="4594" cy="0"/>
            </a:xfrm>
            <a:prstGeom prst="line">
              <a:avLst/>
            </a:prstGeom>
            <a:noFill/>
            <a:ln w="508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57" name="Line 9"/>
            <p:cNvSpPr>
              <a:spLocks noChangeShapeType="1"/>
            </p:cNvSpPr>
            <p:nvPr/>
          </p:nvSpPr>
          <p:spPr bwMode="auto">
            <a:xfrm>
              <a:off x="583" y="1534"/>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58" name="Line 10"/>
            <p:cNvSpPr>
              <a:spLocks noChangeShapeType="1"/>
            </p:cNvSpPr>
            <p:nvPr/>
          </p:nvSpPr>
          <p:spPr bwMode="auto">
            <a:xfrm>
              <a:off x="583" y="1789"/>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59" name="Line 11"/>
            <p:cNvSpPr>
              <a:spLocks noChangeShapeType="1"/>
            </p:cNvSpPr>
            <p:nvPr/>
          </p:nvSpPr>
          <p:spPr bwMode="auto">
            <a:xfrm>
              <a:off x="583" y="2052"/>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60" name="Line 12"/>
            <p:cNvSpPr>
              <a:spLocks noChangeShapeType="1"/>
            </p:cNvSpPr>
            <p:nvPr/>
          </p:nvSpPr>
          <p:spPr bwMode="auto">
            <a:xfrm>
              <a:off x="583" y="2442"/>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61" name="Line 13"/>
            <p:cNvSpPr>
              <a:spLocks noChangeShapeType="1"/>
            </p:cNvSpPr>
            <p:nvPr/>
          </p:nvSpPr>
          <p:spPr bwMode="auto">
            <a:xfrm>
              <a:off x="583" y="2875"/>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62" name="Line 14"/>
            <p:cNvSpPr>
              <a:spLocks noChangeShapeType="1"/>
            </p:cNvSpPr>
            <p:nvPr/>
          </p:nvSpPr>
          <p:spPr bwMode="auto">
            <a:xfrm>
              <a:off x="583" y="3151"/>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83663" name="Line 15"/>
            <p:cNvSpPr>
              <a:spLocks noChangeShapeType="1"/>
            </p:cNvSpPr>
            <p:nvPr/>
          </p:nvSpPr>
          <p:spPr bwMode="auto">
            <a:xfrm>
              <a:off x="583" y="3415"/>
              <a:ext cx="4594" cy="0"/>
            </a:xfrm>
            <a:prstGeom prst="line">
              <a:avLst/>
            </a:prstGeom>
            <a:noFill/>
            <a:ln w="127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grpSp>
      <p:grpSp>
        <p:nvGrpSpPr>
          <p:cNvPr id="3" name="Group 16"/>
          <p:cNvGrpSpPr>
            <a:grpSpLocks/>
          </p:cNvGrpSpPr>
          <p:nvPr/>
        </p:nvGrpSpPr>
        <p:grpSpPr bwMode="auto">
          <a:xfrm>
            <a:off x="8386763" y="6324600"/>
            <a:ext cx="414337" cy="292100"/>
            <a:chOff x="5283" y="3984"/>
            <a:chExt cx="261" cy="184"/>
          </a:xfrm>
        </p:grpSpPr>
        <p:sp>
          <p:nvSpPr>
            <p:cNvPr id="283665" name="Rectangle 1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83666" name="Rectangle 1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83667" name="Rectangle 1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83668" name="Freeform 2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83669" name="Freeform 2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83670" name="Freeform 2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2438970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87746" name="Rectangle 2"/>
          <p:cNvSpPr>
            <a:spLocks noGrp="1" noChangeArrowheads="1"/>
          </p:cNvSpPr>
          <p:nvPr>
            <p:ph type="title"/>
          </p:nvPr>
        </p:nvSpPr>
        <p:spPr>
          <a:xfrm>
            <a:off x="903288" y="244475"/>
            <a:ext cx="7299325" cy="881063"/>
          </a:xfrm>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Creating a Table </a:t>
            </a:r>
            <a:br>
              <a:rPr lang="tr-TR" sz="4000" b="1">
                <a:solidFill>
                  <a:schemeClr val="accent2"/>
                </a:solidFill>
                <a:effectLst>
                  <a:outerShdw blurRad="38100" dist="38100" dir="2700000" algn="tl">
                    <a:srgbClr val="C0C0C0"/>
                  </a:outerShdw>
                </a:effectLst>
                <a:latin typeface="Arial" charset="0"/>
              </a:rPr>
            </a:br>
            <a:r>
              <a:rPr lang="tr-TR" sz="4000" b="1">
                <a:solidFill>
                  <a:schemeClr val="accent2"/>
                </a:solidFill>
                <a:effectLst>
                  <a:outerShdw blurRad="38100" dist="38100" dir="2700000" algn="tl">
                    <a:srgbClr val="C0C0C0"/>
                  </a:outerShdw>
                </a:effectLst>
                <a:latin typeface="Arial" charset="0"/>
              </a:rPr>
              <a:t>by Using a Subquery</a:t>
            </a:r>
            <a:endParaRPr lang="tr-TR"/>
          </a:p>
        </p:txBody>
      </p:sp>
      <p:sp>
        <p:nvSpPr>
          <p:cNvPr id="287747" name="Rectangle 3"/>
          <p:cNvSpPr>
            <a:spLocks noGrp="1" noChangeArrowheads="1"/>
          </p:cNvSpPr>
          <p:nvPr>
            <p:ph type="body" idx="1"/>
          </p:nvPr>
        </p:nvSpPr>
        <p:spPr>
          <a:xfrm>
            <a:off x="858838" y="1624013"/>
            <a:ext cx="7635875" cy="4156075"/>
          </a:xfrm>
          <a:effectLst>
            <a:outerShdw dist="53882" dir="2700000" algn="ctr" rotWithShape="0">
              <a:srgbClr val="000000"/>
            </a:outerShdw>
          </a:effectLst>
        </p:spPr>
        <p:txBody>
          <a:bodyPr lIns="92075" tIns="46038" rIns="92075" bIns="46038">
            <a:spAutoFit/>
          </a:bodyPr>
          <a:lstStyle/>
          <a:p>
            <a:pPr marL="341313" lvl="1" indent="-227013" defTabSz="346075">
              <a:lnSpc>
                <a:spcPct val="85000"/>
              </a:lnSpc>
              <a:tabLst>
                <a:tab pos="571500" algn="l"/>
              </a:tabLst>
            </a:pPr>
            <a:r>
              <a:rPr lang="tr-TR" b="1">
                <a:solidFill>
                  <a:srgbClr val="FF6600"/>
                </a:solidFill>
                <a:latin typeface="Arial" charset="0"/>
              </a:rPr>
              <a:t>Create a table and insert rows by combining the CREATE TABLE statement and AS </a:t>
            </a:r>
            <a:r>
              <a:rPr lang="tr-TR" b="1" i="1">
                <a:solidFill>
                  <a:srgbClr val="FF6600"/>
                </a:solidFill>
                <a:latin typeface="Arial" charset="0"/>
              </a:rPr>
              <a:t>subquery</a:t>
            </a:r>
            <a:r>
              <a:rPr lang="tr-TR" b="1">
                <a:solidFill>
                  <a:srgbClr val="FF6600"/>
                </a:solidFill>
                <a:latin typeface="Arial" charset="0"/>
              </a:rPr>
              <a:t> option.</a:t>
            </a:r>
            <a:endParaRPr lang="tr-TR"/>
          </a:p>
          <a:p>
            <a:pPr marL="341313" lvl="1" indent="-227013" defTabSz="346075">
              <a:lnSpc>
                <a:spcPct val="85000"/>
              </a:lnSpc>
              <a:buFontTx/>
              <a:buNone/>
              <a:tabLst>
                <a:tab pos="571500" algn="l"/>
              </a:tabLst>
            </a:pPr>
            <a:endParaRPr lang="tr-TR"/>
          </a:p>
          <a:p>
            <a:pPr marL="341313" lvl="1" indent="-227013" defTabSz="346075">
              <a:lnSpc>
                <a:spcPct val="85000"/>
              </a:lnSpc>
              <a:buFontTx/>
              <a:buNone/>
              <a:tabLst>
                <a:tab pos="571500" algn="l"/>
              </a:tabLst>
            </a:pPr>
            <a:endParaRPr lang="tr-TR"/>
          </a:p>
          <a:p>
            <a:pPr marL="341313" lvl="1" indent="-227013" defTabSz="346075">
              <a:lnSpc>
                <a:spcPct val="85000"/>
              </a:lnSpc>
              <a:buFontTx/>
              <a:buNone/>
              <a:tabLst>
                <a:tab pos="571500" algn="l"/>
              </a:tabLst>
            </a:pPr>
            <a:endParaRPr lang="tr-TR"/>
          </a:p>
          <a:p>
            <a:pPr marL="341313" lvl="1" indent="-227013" defTabSz="346075">
              <a:lnSpc>
                <a:spcPct val="85000"/>
              </a:lnSpc>
              <a:tabLst>
                <a:tab pos="571500" algn="l"/>
              </a:tabLst>
            </a:pPr>
            <a:r>
              <a:rPr lang="tr-TR" b="1">
                <a:solidFill>
                  <a:srgbClr val="FF6600"/>
                </a:solidFill>
                <a:latin typeface="Arial" charset="0"/>
              </a:rPr>
              <a:t>Match the number of specified columns to the number of subquery columns.</a:t>
            </a:r>
          </a:p>
          <a:p>
            <a:pPr marL="341313" lvl="1" indent="-227013" defTabSz="346075">
              <a:lnSpc>
                <a:spcPct val="85000"/>
              </a:lnSpc>
              <a:tabLst>
                <a:tab pos="571500" algn="l"/>
              </a:tabLst>
            </a:pPr>
            <a:r>
              <a:rPr lang="tr-TR" b="1">
                <a:solidFill>
                  <a:srgbClr val="FF6600"/>
                </a:solidFill>
                <a:latin typeface="Arial" charset="0"/>
              </a:rPr>
              <a:t>Define columns with column names and</a:t>
            </a:r>
            <a:br>
              <a:rPr lang="tr-TR" b="1">
                <a:solidFill>
                  <a:srgbClr val="FF6600"/>
                </a:solidFill>
                <a:latin typeface="Arial" charset="0"/>
              </a:rPr>
            </a:br>
            <a:r>
              <a:rPr lang="tr-TR" b="1">
                <a:solidFill>
                  <a:srgbClr val="FF6600"/>
                </a:solidFill>
                <a:latin typeface="Arial" charset="0"/>
              </a:rPr>
              <a:t>default values.</a:t>
            </a:r>
            <a:endParaRPr lang="tr-TR"/>
          </a:p>
        </p:txBody>
      </p:sp>
      <p:sp>
        <p:nvSpPr>
          <p:cNvPr id="287748" name="Rectangle 4"/>
          <p:cNvSpPr>
            <a:spLocks noChangeArrowheads="1"/>
          </p:cNvSpPr>
          <p:nvPr/>
        </p:nvSpPr>
        <p:spPr bwMode="blackWhite">
          <a:xfrm>
            <a:off x="914400" y="3100388"/>
            <a:ext cx="7510463"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p:txBody>
      </p:sp>
      <p:sp>
        <p:nvSpPr>
          <p:cNvPr id="146439" name="Rectangle 5"/>
          <p:cNvSpPr>
            <a:spLocks noChangeArrowheads="1"/>
          </p:cNvSpPr>
          <p:nvPr/>
        </p:nvSpPr>
        <p:spPr bwMode="blackWhite">
          <a:xfrm>
            <a:off x="1001713" y="3098800"/>
            <a:ext cx="6937375" cy="941388"/>
          </a:xfrm>
          <a:prstGeom prst="rect">
            <a:avLst/>
          </a:prstGeom>
          <a:noFill/>
          <a:ln w="9525">
            <a:noFill/>
            <a:miter lim="800000"/>
            <a:headEnd/>
            <a:tailEnd/>
          </a:ln>
        </p:spPr>
        <p:txBody>
          <a:bodyPr wrap="none" lIns="92075" tIns="46038" rIns="92075" bIns="46038" anchor="ctr"/>
          <a:lstStyle/>
          <a:p>
            <a:pPr>
              <a:tabLst>
                <a:tab pos="692150" algn="l"/>
                <a:tab pos="1200150" algn="l"/>
              </a:tabLst>
            </a:pPr>
            <a:r>
              <a:rPr lang="tr-TR" sz="1800" b="1">
                <a:solidFill>
                  <a:srgbClr val="000000"/>
                </a:solidFill>
                <a:effectLst/>
                <a:latin typeface="Courier New" pitchFamily="49" charset="0"/>
              </a:rPr>
              <a:t>CREATE TABLE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692150" algn="l"/>
                <a:tab pos="1200150" algn="l"/>
              </a:tabLst>
            </a:pP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a:t>
            </a:r>
          </a:p>
          <a:p>
            <a:pPr>
              <a:tabLst>
                <a:tab pos="692150" algn="l"/>
                <a:tab pos="1200150" algn="l"/>
              </a:tabLst>
            </a:pPr>
            <a:r>
              <a:rPr lang="tr-TR" sz="1800" b="1">
                <a:solidFill>
                  <a:srgbClr val="000000"/>
                </a:solidFill>
                <a:effectLst/>
                <a:latin typeface="Courier New" pitchFamily="49" charset="0"/>
              </a:rPr>
              <a:t>AS </a:t>
            </a:r>
            <a:r>
              <a:rPr lang="tr-TR" sz="1800" b="1" i="1">
                <a:solidFill>
                  <a:srgbClr val="000000"/>
                </a:solidFill>
                <a:effectLst/>
                <a:latin typeface="Courier New" pitchFamily="49" charset="0"/>
              </a:rPr>
              <a:t>subquery</a:t>
            </a:r>
            <a:r>
              <a:rPr lang="tr-TR" sz="1800" b="1">
                <a:solidFill>
                  <a:srgbClr val="000000"/>
                </a:solidFill>
                <a:effectLst/>
                <a:latin typeface="Courier New" pitchFamily="49" charset="0"/>
              </a:rPr>
              <a:t>;</a:t>
            </a:r>
          </a:p>
        </p:txBody>
      </p:sp>
      <p:grpSp>
        <p:nvGrpSpPr>
          <p:cNvPr id="2" name="Group 6"/>
          <p:cNvGrpSpPr>
            <a:grpSpLocks/>
          </p:cNvGrpSpPr>
          <p:nvPr/>
        </p:nvGrpSpPr>
        <p:grpSpPr bwMode="auto">
          <a:xfrm>
            <a:off x="8386763" y="6324600"/>
            <a:ext cx="414337" cy="292100"/>
            <a:chOff x="5283" y="3984"/>
            <a:chExt cx="261" cy="184"/>
          </a:xfrm>
        </p:grpSpPr>
        <p:sp>
          <p:nvSpPr>
            <p:cNvPr id="287751"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87752"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87753"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87754"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87755"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87756"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35431491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89794" name="Rectangle 2"/>
          <p:cNvSpPr>
            <a:spLocks noGrp="1" noChangeArrowheads="1"/>
          </p:cNvSpPr>
          <p:nvPr>
            <p:ph type="body" idx="1"/>
          </p:nvPr>
        </p:nvSpPr>
        <p:spPr bwMode="blackWhite">
          <a:xfrm>
            <a:off x="912813" y="1700213"/>
            <a:ext cx="7512050" cy="1739900"/>
          </a:xfrm>
          <a:solidFill>
            <a:srgbClr val="FFFFCC"/>
          </a:solidFill>
          <a:ln w="25400" cap="flat">
            <a:solidFill>
              <a:srgbClr val="000000"/>
            </a:solidFill>
          </a:ln>
          <a:effectLst>
            <a:outerShdw dist="89803" dir="2700000" algn="ctr" rotWithShape="0">
              <a:srgbClr val="000000"/>
            </a:outerShdw>
          </a:effectLst>
        </p:spPr>
        <p:txBody>
          <a:bodyPr wrap="none" lIns="92075" tIns="46038" rIns="92075" bIns="46038" anchor="ctr"/>
          <a:lstStyle/>
          <a:p>
            <a:pPr marL="0" indent="0">
              <a:spcBef>
                <a:spcPct val="0"/>
              </a:spcBef>
              <a:tabLst>
                <a:tab pos="692150" algn="l"/>
                <a:tab pos="1200150" algn="l"/>
              </a:tabLst>
            </a:pPr>
            <a:endParaRPr lang="tr-TR" sz="2000">
              <a:solidFill>
                <a:srgbClr val="000000"/>
              </a:solidFill>
              <a:latin typeface="Courier New" pitchFamily="49" charset="0"/>
            </a:endParaRPr>
          </a:p>
          <a:p>
            <a:pPr marL="0" indent="0">
              <a:spcBef>
                <a:spcPct val="0"/>
              </a:spcBef>
              <a:tabLst>
                <a:tab pos="692150" algn="l"/>
                <a:tab pos="1200150" algn="l"/>
              </a:tabLst>
            </a:pPr>
            <a:endParaRPr lang="tr-TR" sz="2000">
              <a:solidFill>
                <a:srgbClr val="000000"/>
              </a:solidFill>
              <a:latin typeface="Courier New" pitchFamily="49" charset="0"/>
            </a:endParaRPr>
          </a:p>
          <a:p>
            <a:pPr marL="0" indent="0">
              <a:spcBef>
                <a:spcPct val="0"/>
              </a:spcBef>
              <a:tabLst>
                <a:tab pos="692150" algn="l"/>
                <a:tab pos="1200150" algn="l"/>
              </a:tabLst>
            </a:pPr>
            <a:endParaRPr lang="tr-TR" sz="2000">
              <a:solidFill>
                <a:srgbClr val="000000"/>
              </a:solidFill>
              <a:latin typeface="Courier New" pitchFamily="49" charset="0"/>
            </a:endParaRPr>
          </a:p>
          <a:p>
            <a:pPr marL="0" indent="0">
              <a:spcBef>
                <a:spcPct val="0"/>
              </a:spcBef>
              <a:tabLst>
                <a:tab pos="692150" algn="l"/>
                <a:tab pos="1200150" algn="l"/>
              </a:tabLst>
            </a:pPr>
            <a:endParaRPr lang="tr-TR" sz="2000">
              <a:solidFill>
                <a:srgbClr val="000000"/>
              </a:solidFill>
              <a:latin typeface="Courier New" pitchFamily="49" charset="0"/>
            </a:endParaRPr>
          </a:p>
          <a:p>
            <a:pPr marL="0" indent="0">
              <a:spcBef>
                <a:spcPct val="0"/>
              </a:spcBef>
              <a:tabLst>
                <a:tab pos="692150" algn="l"/>
                <a:tab pos="1200150" algn="l"/>
              </a:tabLst>
            </a:pPr>
            <a:endParaRPr lang="tr-TR" sz="2000">
              <a:solidFill>
                <a:srgbClr val="000000"/>
              </a:solidFill>
              <a:latin typeface="Courier New" pitchFamily="49" charset="0"/>
            </a:endParaRPr>
          </a:p>
          <a:p>
            <a:pPr marL="0" indent="0">
              <a:spcBef>
                <a:spcPct val="0"/>
              </a:spcBef>
              <a:tabLst>
                <a:tab pos="692150" algn="l"/>
                <a:tab pos="1200150" algn="l"/>
              </a:tabLst>
            </a:pPr>
            <a:endParaRPr lang="tr-TR" sz="2000">
              <a:solidFill>
                <a:srgbClr val="000000"/>
              </a:solidFill>
              <a:latin typeface="Courier New" pitchFamily="49" charset="0"/>
            </a:endParaRPr>
          </a:p>
          <a:p>
            <a:pPr marL="0" indent="0">
              <a:spcBef>
                <a:spcPct val="0"/>
              </a:spcBef>
              <a:tabLst>
                <a:tab pos="692150" algn="l"/>
                <a:tab pos="1200150" algn="l"/>
              </a:tabLst>
            </a:pPr>
            <a:endParaRPr lang="tr-TR" sz="2000">
              <a:solidFill>
                <a:srgbClr val="000000"/>
              </a:solidFill>
              <a:latin typeface="Courier New" pitchFamily="49" charset="0"/>
            </a:endParaRPr>
          </a:p>
        </p:txBody>
      </p:sp>
      <p:sp>
        <p:nvSpPr>
          <p:cNvPr id="289795" name="Rectangle 3"/>
          <p:cNvSpPr>
            <a:spLocks noChangeArrowheads="1"/>
          </p:cNvSpPr>
          <p:nvPr/>
        </p:nvSpPr>
        <p:spPr bwMode="ltGray">
          <a:xfrm>
            <a:off x="1905000" y="2278063"/>
            <a:ext cx="6457950" cy="846137"/>
          </a:xfrm>
          <a:prstGeom prst="rect">
            <a:avLst/>
          </a:prstGeom>
          <a:gradFill rotWithShape="0">
            <a:gsLst>
              <a:gs pos="0">
                <a:srgbClr val="FF9966"/>
              </a:gs>
              <a:gs pos="100000">
                <a:srgbClr val="FF9966">
                  <a:gamma/>
                  <a:shade val="100000"/>
                  <a:invGamma/>
                </a:srgbClr>
              </a:gs>
            </a:gsLst>
            <a:lin ang="5400000" scaled="1"/>
          </a:gra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89796" name="Rectangle 4"/>
          <p:cNvSpPr>
            <a:spLocks noChangeArrowheads="1"/>
          </p:cNvSpPr>
          <p:nvPr/>
        </p:nvSpPr>
        <p:spPr bwMode="blackWhite">
          <a:xfrm>
            <a:off x="884238" y="1674813"/>
            <a:ext cx="6805612" cy="1765300"/>
          </a:xfrm>
          <a:prstGeom prst="rect">
            <a:avLst/>
          </a:prstGeom>
          <a:noFill/>
          <a:ln w="9525">
            <a:noFill/>
            <a:miter lim="800000"/>
            <a:headEnd/>
            <a:tailEnd/>
          </a:ln>
          <a:effectLst/>
        </p:spPr>
        <p:txBody>
          <a:bodyPr wrap="none" lIns="92075" tIns="46038" rIns="92075" bIns="46038" anchor="ctr"/>
          <a:lstStyle/>
          <a:p>
            <a:pPr>
              <a:tabLst>
                <a:tab pos="692150" algn="l"/>
                <a:tab pos="971550" algn="l"/>
              </a:tabLst>
              <a:defRPr/>
            </a:pPr>
            <a:r>
              <a:rPr lang="tr-TR" sz="1800" b="1">
                <a:solidFill>
                  <a:srgbClr val="000000"/>
                </a:solidFill>
                <a:effectLst/>
                <a:latin typeface="Courier New" pitchFamily="49" charset="0"/>
              </a:rPr>
              <a:t>SQL&gt; CREATE TABLE 	dept30</a:t>
            </a:r>
          </a:p>
          <a:p>
            <a:pPr>
              <a:tabLst>
                <a:tab pos="692150" algn="l"/>
                <a:tab pos="971550" algn="l"/>
              </a:tabLst>
              <a:defRPr/>
            </a:pPr>
            <a:r>
              <a:rPr lang="tr-TR" sz="1800" b="1">
                <a:solidFill>
                  <a:srgbClr val="000000"/>
                </a:solidFill>
                <a:effectLst/>
                <a:latin typeface="Courier New" pitchFamily="49" charset="0"/>
              </a:rPr>
              <a:t>  2	AS </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3		SELECT	   empno, ename, sal*12 ANNSAL, hiredate</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4		FROM	   emp</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5		WHERE	   deptno = 30;</a:t>
            </a:r>
          </a:p>
          <a:p>
            <a:pPr>
              <a:tabLst>
                <a:tab pos="692150" algn="l"/>
                <a:tab pos="971550" algn="l"/>
              </a:tabLst>
              <a:defRPr/>
            </a:pPr>
            <a:r>
              <a:rPr lang="tr-TR" sz="1800" b="1">
                <a:solidFill>
                  <a:srgbClr val="FF3300"/>
                </a:solidFill>
                <a:effectLst>
                  <a:outerShdw blurRad="38100" dist="38100" dir="2700000" algn="tl">
                    <a:srgbClr val="C0C0C0"/>
                  </a:outerShdw>
                </a:effectLst>
                <a:latin typeface="Courier New" pitchFamily="49" charset="0"/>
              </a:rPr>
              <a:t>Table created.</a:t>
            </a:r>
          </a:p>
        </p:txBody>
      </p:sp>
      <p:sp>
        <p:nvSpPr>
          <p:cNvPr id="289797" name="Rectangle 5"/>
          <p:cNvSpPr>
            <a:spLocks noGrp="1" noChangeArrowheads="1"/>
          </p:cNvSpPr>
          <p:nvPr>
            <p:ph type="title"/>
          </p:nvPr>
        </p:nvSpPr>
        <p:spPr>
          <a:xfrm>
            <a:off x="922338" y="530225"/>
            <a:ext cx="7299325" cy="881063"/>
          </a:xfrm>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Creating a Table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by Using a Subquery</a:t>
            </a:r>
            <a:endParaRPr lang="tr-TR" sz="4300"/>
          </a:p>
        </p:txBody>
      </p:sp>
      <p:sp>
        <p:nvSpPr>
          <p:cNvPr id="289798" name="Rectangle 6"/>
          <p:cNvSpPr>
            <a:spLocks noChangeArrowheads="1"/>
          </p:cNvSpPr>
          <p:nvPr/>
        </p:nvSpPr>
        <p:spPr bwMode="blackWhite">
          <a:xfrm>
            <a:off x="914400" y="3694113"/>
            <a:ext cx="7510463" cy="388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p:txBody>
      </p:sp>
      <p:sp>
        <p:nvSpPr>
          <p:cNvPr id="289799" name="Rectangle 7"/>
          <p:cNvSpPr>
            <a:spLocks noChangeArrowheads="1"/>
          </p:cNvSpPr>
          <p:nvPr/>
        </p:nvSpPr>
        <p:spPr bwMode="blackWhite">
          <a:xfrm>
            <a:off x="908050" y="4294188"/>
            <a:ext cx="7516813"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200150" algn="l"/>
              </a:tabLst>
              <a:defRPr/>
            </a:pPr>
            <a:r>
              <a:rPr lang="tr-TR" sz="1800" b="1">
                <a:solidFill>
                  <a:srgbClr val="000000"/>
                </a:solidFill>
                <a:effectLst/>
                <a:latin typeface="Courier New" pitchFamily="49" charset="0"/>
              </a:rPr>
              <a:t> Name                         Null?    Type</a:t>
            </a:r>
          </a:p>
          <a:p>
            <a:pPr>
              <a:tabLst>
                <a:tab pos="1200150" algn="l"/>
              </a:tabLst>
              <a:defRPr/>
            </a:pPr>
            <a:r>
              <a:rPr lang="tr-TR" sz="1800" b="1">
                <a:solidFill>
                  <a:srgbClr val="000000"/>
                </a:solidFill>
                <a:effectLst/>
                <a:latin typeface="Courier New" pitchFamily="49" charset="0"/>
              </a:rPr>
              <a:t> ---------------------------- -------- -----</a:t>
            </a:r>
          </a:p>
          <a:p>
            <a:pPr>
              <a:tabLst>
                <a:tab pos="1200150" algn="l"/>
              </a:tabLst>
              <a:defRPr/>
            </a:pPr>
            <a:r>
              <a:rPr lang="tr-TR" sz="1800" b="1">
                <a:solidFill>
                  <a:srgbClr val="000000"/>
                </a:solidFill>
                <a:effectLst/>
                <a:latin typeface="Courier New" pitchFamily="49" charset="0"/>
              </a:rPr>
              <a:t> EMPNO                        NOT NULL NUMBER(4)</a:t>
            </a:r>
          </a:p>
          <a:p>
            <a:pPr>
              <a:tabLst>
                <a:tab pos="1200150" algn="l"/>
              </a:tabLst>
              <a:defRPr/>
            </a:pPr>
            <a:r>
              <a:rPr lang="tr-TR" sz="1800" b="1">
                <a:solidFill>
                  <a:srgbClr val="000000"/>
                </a:solidFill>
                <a:effectLst/>
                <a:latin typeface="Courier New" pitchFamily="49" charset="0"/>
              </a:rPr>
              <a:t> ENAME                                 VARCHAR2(10)</a:t>
            </a:r>
          </a:p>
          <a:p>
            <a:pPr>
              <a:tabLst>
                <a:tab pos="1200150" algn="l"/>
              </a:tabLst>
              <a:defRPr/>
            </a:pPr>
            <a:r>
              <a:rPr lang="tr-TR" sz="1800" b="1">
                <a:solidFill>
                  <a:srgbClr val="000000"/>
                </a:solidFill>
                <a:effectLst/>
                <a:latin typeface="Courier New" pitchFamily="49" charset="0"/>
              </a:rPr>
              <a:t> ANNSAL                                NUMBER</a:t>
            </a:r>
          </a:p>
          <a:p>
            <a:pPr>
              <a:tabLst>
                <a:tab pos="1200150" algn="l"/>
              </a:tabLst>
              <a:defRPr/>
            </a:pPr>
            <a:r>
              <a:rPr lang="tr-TR" sz="1800" b="1">
                <a:solidFill>
                  <a:srgbClr val="000000"/>
                </a:solidFill>
                <a:effectLst/>
                <a:latin typeface="Courier New" pitchFamily="49" charset="0"/>
              </a:rPr>
              <a:t> HIREDATE                              DATE</a:t>
            </a:r>
          </a:p>
        </p:txBody>
      </p:sp>
      <p:sp>
        <p:nvSpPr>
          <p:cNvPr id="147466" name="Rectangle 8"/>
          <p:cNvSpPr>
            <a:spLocks noChangeArrowheads="1"/>
          </p:cNvSpPr>
          <p:nvPr/>
        </p:nvSpPr>
        <p:spPr bwMode="blackWhite">
          <a:xfrm>
            <a:off x="1038225" y="3668713"/>
            <a:ext cx="7227888" cy="392112"/>
          </a:xfrm>
          <a:prstGeom prst="rect">
            <a:avLst/>
          </a:prstGeom>
          <a:noFill/>
          <a:ln w="9525">
            <a:noFill/>
            <a:miter lim="800000"/>
            <a:headEnd/>
            <a:tailEnd/>
          </a:ln>
        </p:spPr>
        <p:txBody>
          <a:bodyPr wrap="none" lIns="92075" tIns="46038" rIns="92075" bIns="46038" anchor="ctr"/>
          <a:lstStyle/>
          <a:p>
            <a:pPr>
              <a:tabLst>
                <a:tab pos="692150" algn="l"/>
                <a:tab pos="1200150" algn="l"/>
              </a:tabLst>
            </a:pPr>
            <a:r>
              <a:rPr lang="tr-TR" sz="1800" b="1">
                <a:solidFill>
                  <a:srgbClr val="000000"/>
                </a:solidFill>
                <a:effectLst/>
                <a:latin typeface="Courier New" pitchFamily="49" charset="0"/>
              </a:rPr>
              <a:t>SQL&gt; DESCRIBE dept30</a:t>
            </a:r>
          </a:p>
        </p:txBody>
      </p:sp>
      <p:grpSp>
        <p:nvGrpSpPr>
          <p:cNvPr id="2" name="Group 9"/>
          <p:cNvGrpSpPr>
            <a:grpSpLocks/>
          </p:cNvGrpSpPr>
          <p:nvPr/>
        </p:nvGrpSpPr>
        <p:grpSpPr bwMode="auto">
          <a:xfrm>
            <a:off x="8386763" y="6324600"/>
            <a:ext cx="414337" cy="292100"/>
            <a:chOff x="5283" y="3984"/>
            <a:chExt cx="261" cy="184"/>
          </a:xfrm>
        </p:grpSpPr>
        <p:sp>
          <p:nvSpPr>
            <p:cNvPr id="289802"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89803"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89804"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89805"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89806"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89807"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7902977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9795"/>
                                        </p:tgtEl>
                                        <p:attrNameLst>
                                          <p:attrName>style.visibility</p:attrName>
                                        </p:attrNameLst>
                                      </p:cBhvr>
                                      <p:to>
                                        <p:strVal val="visible"/>
                                      </p:to>
                                    </p:set>
                                    <p:animEffect transition="in" filter="wipe(up)">
                                      <p:cBhvr>
                                        <p:cTn id="7" dur="500"/>
                                        <p:tgtEl>
                                          <p:spTgt spid="28979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37890" name="Rectangle 2"/>
          <p:cNvSpPr>
            <a:spLocks noChangeArrowheads="1"/>
          </p:cNvSpPr>
          <p:nvPr/>
        </p:nvSpPr>
        <p:spPr bwMode="blackWhite">
          <a:xfrm>
            <a:off x="935038" y="2374900"/>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37891" name="Rectangle 3"/>
          <p:cNvSpPr>
            <a:spLocks noChangeArrowheads="1"/>
          </p:cNvSpPr>
          <p:nvPr/>
        </p:nvSpPr>
        <p:spPr bwMode="blackWhite">
          <a:xfrm>
            <a:off x="909638" y="3527425"/>
            <a:ext cx="7315200" cy="14906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3789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a:solidFill>
                  <a:schemeClr val="accent2"/>
                </a:solidFill>
                <a:effectLst>
                  <a:outerShdw blurRad="38100" dist="38100" dir="2700000" algn="tl">
                    <a:srgbClr val="C0C0C0"/>
                  </a:outerShdw>
                </a:effectLst>
                <a:latin typeface="Arial" charset="0"/>
              </a:rPr>
              <a:t>Eliminating Duplicate Rows</a:t>
            </a:r>
            <a:endParaRPr lang="tr-TR"/>
          </a:p>
        </p:txBody>
      </p:sp>
      <p:sp>
        <p:nvSpPr>
          <p:cNvPr id="37893" name="Rectangle 5"/>
          <p:cNvSpPr>
            <a:spLocks noChangeArrowheads="1"/>
          </p:cNvSpPr>
          <p:nvPr/>
        </p:nvSpPr>
        <p:spPr bwMode="auto">
          <a:xfrm>
            <a:off x="860425" y="1309688"/>
            <a:ext cx="7369175" cy="904875"/>
          </a:xfrm>
          <a:prstGeom prst="rect">
            <a:avLst/>
          </a:prstGeom>
          <a:noFill/>
          <a:ln w="9525">
            <a:noFill/>
            <a:miter lim="800000"/>
            <a:headEnd/>
            <a:tailEnd/>
          </a:ln>
          <a:effectLst/>
        </p:spPr>
        <p:txBody>
          <a:bodyPr lIns="92075" tIns="46038" rIns="92075" bIns="46038">
            <a:spAutoFit/>
          </a:bodyPr>
          <a:lstStyle/>
          <a:p>
            <a:pPr defTabSz="822325">
              <a:lnSpc>
                <a:spcPct val="95000"/>
              </a:lnSpc>
              <a:spcBef>
                <a:spcPct val="5000"/>
              </a:spcBef>
            </a:pPr>
            <a:r>
              <a:rPr lang="tr-TR" sz="2800" b="1">
                <a:solidFill>
                  <a:srgbClr val="FF0066"/>
                </a:solidFill>
                <a:effectLst>
                  <a:outerShdw blurRad="38100" dist="38100" dir="2700000" algn="tl">
                    <a:srgbClr val="C0C0C0"/>
                  </a:outerShdw>
                </a:effectLst>
                <a:latin typeface="Arial" charset="0"/>
              </a:rPr>
              <a:t>Eliminate duplicate rows by using the DISTINCT keyword in the SELECT clause.</a:t>
            </a:r>
            <a:endParaRPr lang="tr-TR" b="1">
              <a:solidFill>
                <a:srgbClr val="FF6600"/>
              </a:solidFill>
              <a:effectLst>
                <a:outerShdw blurRad="38100" dist="38100" dir="2700000" algn="tl">
                  <a:srgbClr val="C0C0C0"/>
                </a:outerShdw>
              </a:effectLst>
              <a:latin typeface="Arial" charset="0"/>
            </a:endParaRPr>
          </a:p>
        </p:txBody>
      </p:sp>
      <p:grpSp>
        <p:nvGrpSpPr>
          <p:cNvPr id="37894" name="Group 6"/>
          <p:cNvGrpSpPr>
            <a:grpSpLocks/>
          </p:cNvGrpSpPr>
          <p:nvPr/>
        </p:nvGrpSpPr>
        <p:grpSpPr bwMode="auto">
          <a:xfrm>
            <a:off x="971550" y="2403475"/>
            <a:ext cx="2871788" cy="2587625"/>
            <a:chOff x="612" y="1514"/>
            <a:chExt cx="1809" cy="1630"/>
          </a:xfrm>
        </p:grpSpPr>
        <p:sp>
          <p:nvSpPr>
            <p:cNvPr id="37895" name="Rectangle 7"/>
            <p:cNvSpPr>
              <a:spLocks noChangeArrowheads="1"/>
            </p:cNvSpPr>
            <p:nvPr/>
          </p:nvSpPr>
          <p:spPr bwMode="ltGray">
            <a:xfrm>
              <a:off x="1680" y="1514"/>
              <a:ext cx="741" cy="214"/>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37896" name="Rectangle 8"/>
            <p:cNvSpPr>
              <a:spLocks noChangeArrowheads="1"/>
            </p:cNvSpPr>
            <p:nvPr/>
          </p:nvSpPr>
          <p:spPr bwMode="ltGray">
            <a:xfrm>
              <a:off x="612" y="2256"/>
              <a:ext cx="864" cy="888"/>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37897" name="Rectangle 9"/>
          <p:cNvSpPr>
            <a:spLocks noChangeArrowheads="1"/>
          </p:cNvSpPr>
          <p:nvPr/>
        </p:nvSpPr>
        <p:spPr bwMode="blackWhite">
          <a:xfrm>
            <a:off x="941388" y="2362200"/>
            <a:ext cx="7315200" cy="72707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DISTINCT deptno</a:t>
            </a:r>
          </a:p>
          <a:p>
            <a:pPr>
              <a:tabLst>
                <a:tab pos="1200150" algn="l"/>
              </a:tabLst>
            </a:pPr>
            <a:r>
              <a:rPr lang="tr-TR" sz="1800" b="1">
                <a:solidFill>
                  <a:srgbClr val="000000"/>
                </a:solidFill>
                <a:effectLst/>
                <a:latin typeface="Courier New" pitchFamily="49" charset="0"/>
              </a:rPr>
              <a:t>  2  FROM   emp;</a:t>
            </a:r>
          </a:p>
        </p:txBody>
      </p:sp>
      <p:sp>
        <p:nvSpPr>
          <p:cNvPr id="37898" name="Rectangle 10"/>
          <p:cNvSpPr>
            <a:spLocks noChangeArrowheads="1"/>
          </p:cNvSpPr>
          <p:nvPr/>
        </p:nvSpPr>
        <p:spPr bwMode="blackWhite">
          <a:xfrm>
            <a:off x="941388" y="3540125"/>
            <a:ext cx="7289800" cy="1739900"/>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   DEPTNO</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       10</a:t>
            </a:r>
          </a:p>
          <a:p>
            <a:r>
              <a:rPr lang="tr-TR" sz="1800" b="1">
                <a:solidFill>
                  <a:srgbClr val="000000"/>
                </a:solidFill>
                <a:effectLst/>
                <a:latin typeface="Courier New" pitchFamily="49" charset="0"/>
              </a:rPr>
              <a:t>       20</a:t>
            </a:r>
          </a:p>
          <a:p>
            <a:r>
              <a:rPr lang="tr-TR" sz="1800" b="1">
                <a:solidFill>
                  <a:srgbClr val="000000"/>
                </a:solidFill>
                <a:effectLst/>
                <a:latin typeface="Courier New" pitchFamily="49" charset="0"/>
              </a:rPr>
              <a:t>       30</a:t>
            </a:r>
          </a:p>
          <a:p>
            <a:r>
              <a:rPr lang="tr-TR" sz="1800" b="1">
                <a:solidFill>
                  <a:srgbClr val="000000"/>
                </a:solidFill>
                <a:effectLst/>
                <a:latin typeface="Courier New" pitchFamily="49" charset="0"/>
              </a:rPr>
              <a:t>       </a:t>
            </a:r>
          </a:p>
        </p:txBody>
      </p:sp>
      <p:grpSp>
        <p:nvGrpSpPr>
          <p:cNvPr id="37899" name="Group 11"/>
          <p:cNvGrpSpPr>
            <a:grpSpLocks/>
          </p:cNvGrpSpPr>
          <p:nvPr/>
        </p:nvGrpSpPr>
        <p:grpSpPr bwMode="auto">
          <a:xfrm>
            <a:off x="8386763" y="6324600"/>
            <a:ext cx="414337" cy="292100"/>
            <a:chOff x="5283" y="3984"/>
            <a:chExt cx="261" cy="184"/>
          </a:xfrm>
        </p:grpSpPr>
        <p:sp>
          <p:nvSpPr>
            <p:cNvPr id="37900"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37901"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37902"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37903"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37904"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37905"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wipe(up)">
                                      <p:cBhvr>
                                        <p:cTn id="7" dur="500"/>
                                        <p:tgtEl>
                                          <p:spTgt spid="3789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7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918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The</a:t>
            </a:r>
            <a:r>
              <a:rPr lang="tr-TR" sz="4000" b="1" dirty="0">
                <a:solidFill>
                  <a:schemeClr val="accent2"/>
                </a:solidFill>
                <a:effectLst>
                  <a:outerShdw blurRad="38100" dist="38100" dir="2700000" algn="tl">
                    <a:srgbClr val="C0C0C0"/>
                  </a:outerShdw>
                </a:effectLst>
                <a:latin typeface="Arial" charset="0"/>
              </a:rPr>
              <a:t> ALTER TABLE Statement</a:t>
            </a:r>
            <a:endParaRPr lang="tr-TR" dirty="0"/>
          </a:p>
        </p:txBody>
      </p:sp>
      <p:sp>
        <p:nvSpPr>
          <p:cNvPr id="291843" name="Rectangle 3"/>
          <p:cNvSpPr>
            <a:spLocks noGrp="1" noChangeArrowheads="1"/>
          </p:cNvSpPr>
          <p:nvPr>
            <p:ph type="body" idx="1"/>
          </p:nvPr>
        </p:nvSpPr>
        <p:spPr>
          <a:xfrm>
            <a:off x="858838" y="1338263"/>
            <a:ext cx="7594600" cy="2117725"/>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b="1" dirty="0" err="1">
                <a:solidFill>
                  <a:srgbClr val="FF0066"/>
                </a:solidFill>
                <a:latin typeface="Arial" charset="0"/>
              </a:rPr>
              <a:t>Use</a:t>
            </a:r>
            <a:r>
              <a:rPr lang="tr-TR" b="1" dirty="0">
                <a:solidFill>
                  <a:srgbClr val="FF0066"/>
                </a:solidFill>
                <a:latin typeface="Arial" charset="0"/>
              </a:rPr>
              <a:t> </a:t>
            </a:r>
            <a:r>
              <a:rPr lang="tr-TR" b="1" dirty="0" err="1">
                <a:solidFill>
                  <a:srgbClr val="FF0066"/>
                </a:solidFill>
                <a:latin typeface="Arial" charset="0"/>
              </a:rPr>
              <a:t>the</a:t>
            </a:r>
            <a:r>
              <a:rPr lang="tr-TR" b="1" dirty="0">
                <a:solidFill>
                  <a:srgbClr val="FF0066"/>
                </a:solidFill>
                <a:latin typeface="Arial" charset="0"/>
              </a:rPr>
              <a:t> ALTER TABLE </a:t>
            </a:r>
            <a:r>
              <a:rPr lang="tr-TR" b="1" dirty="0" err="1">
                <a:solidFill>
                  <a:srgbClr val="FF0066"/>
                </a:solidFill>
                <a:latin typeface="Arial" charset="0"/>
              </a:rPr>
              <a:t>statement</a:t>
            </a:r>
            <a:r>
              <a:rPr lang="tr-TR" b="1" dirty="0">
                <a:solidFill>
                  <a:srgbClr val="FF0066"/>
                </a:solidFill>
                <a:latin typeface="Arial" charset="0"/>
              </a:rPr>
              <a:t> </a:t>
            </a:r>
            <a:r>
              <a:rPr lang="tr-TR" b="1" dirty="0" err="1">
                <a:solidFill>
                  <a:srgbClr val="FF0066"/>
                </a:solidFill>
                <a:latin typeface="Arial" charset="0"/>
              </a:rPr>
              <a:t>to</a:t>
            </a:r>
            <a:r>
              <a:rPr lang="tr-TR" b="1" dirty="0">
                <a:solidFill>
                  <a:srgbClr val="FF0066"/>
                </a:solidFill>
                <a:latin typeface="Arial" charset="0"/>
              </a:rPr>
              <a:t>:</a:t>
            </a:r>
          </a:p>
          <a:p>
            <a:pPr marL="341313" lvl="1" indent="-227013" defTabSz="346075">
              <a:tabLst>
                <a:tab pos="571500" algn="l"/>
              </a:tabLst>
            </a:pPr>
            <a:r>
              <a:rPr lang="tr-TR" b="1" dirty="0" err="1">
                <a:solidFill>
                  <a:srgbClr val="FF0066"/>
                </a:solidFill>
                <a:latin typeface="Arial" charset="0"/>
              </a:rPr>
              <a:t>Add</a:t>
            </a:r>
            <a:r>
              <a:rPr lang="tr-TR" b="1" dirty="0">
                <a:solidFill>
                  <a:srgbClr val="FF0066"/>
                </a:solidFill>
                <a:latin typeface="Arial" charset="0"/>
              </a:rPr>
              <a:t> a </a:t>
            </a:r>
            <a:r>
              <a:rPr lang="tr-TR" b="1" dirty="0" err="1">
                <a:solidFill>
                  <a:srgbClr val="FF0066"/>
                </a:solidFill>
                <a:latin typeface="Arial" charset="0"/>
              </a:rPr>
              <a:t>new</a:t>
            </a:r>
            <a:r>
              <a:rPr lang="tr-TR" b="1" dirty="0">
                <a:solidFill>
                  <a:srgbClr val="FF0066"/>
                </a:solidFill>
                <a:latin typeface="Arial" charset="0"/>
              </a:rPr>
              <a:t> </a:t>
            </a:r>
            <a:r>
              <a:rPr lang="tr-TR" b="1" dirty="0" err="1">
                <a:solidFill>
                  <a:srgbClr val="FF0066"/>
                </a:solidFill>
                <a:latin typeface="Arial" charset="0"/>
              </a:rPr>
              <a:t>column</a:t>
            </a:r>
            <a:endParaRPr lang="tr-TR" b="1" dirty="0">
              <a:solidFill>
                <a:srgbClr val="FF0066"/>
              </a:solidFill>
              <a:latin typeface="Arial" charset="0"/>
            </a:endParaRPr>
          </a:p>
          <a:p>
            <a:pPr marL="341313" lvl="1" indent="-227013" defTabSz="346075">
              <a:tabLst>
                <a:tab pos="571500" algn="l"/>
              </a:tabLst>
            </a:pPr>
            <a:r>
              <a:rPr lang="tr-TR" b="1" dirty="0" err="1">
                <a:solidFill>
                  <a:srgbClr val="FF0066"/>
                </a:solidFill>
                <a:latin typeface="Arial" charset="0"/>
              </a:rPr>
              <a:t>Modify</a:t>
            </a:r>
            <a:r>
              <a:rPr lang="tr-TR" b="1" dirty="0">
                <a:solidFill>
                  <a:srgbClr val="FF0066"/>
                </a:solidFill>
                <a:latin typeface="Arial" charset="0"/>
              </a:rPr>
              <a:t> an </a:t>
            </a:r>
            <a:r>
              <a:rPr lang="tr-TR" b="1" dirty="0" err="1">
                <a:solidFill>
                  <a:srgbClr val="FF0066"/>
                </a:solidFill>
                <a:latin typeface="Arial" charset="0"/>
              </a:rPr>
              <a:t>existing</a:t>
            </a:r>
            <a:r>
              <a:rPr lang="tr-TR" b="1" dirty="0">
                <a:solidFill>
                  <a:srgbClr val="FF0066"/>
                </a:solidFill>
                <a:latin typeface="Arial" charset="0"/>
              </a:rPr>
              <a:t> </a:t>
            </a:r>
            <a:r>
              <a:rPr lang="tr-TR" b="1" dirty="0" err="1">
                <a:solidFill>
                  <a:srgbClr val="FF0066"/>
                </a:solidFill>
                <a:latin typeface="Arial" charset="0"/>
              </a:rPr>
              <a:t>column</a:t>
            </a:r>
            <a:endParaRPr lang="tr-TR" b="1" dirty="0">
              <a:solidFill>
                <a:srgbClr val="FF0066"/>
              </a:solidFill>
              <a:latin typeface="Arial" charset="0"/>
            </a:endParaRPr>
          </a:p>
          <a:p>
            <a:pPr marL="341313" lvl="1" indent="-227013" defTabSz="346075">
              <a:tabLst>
                <a:tab pos="571500" algn="l"/>
              </a:tabLst>
            </a:pPr>
            <a:r>
              <a:rPr lang="tr-TR" b="1" dirty="0">
                <a:solidFill>
                  <a:srgbClr val="FF0066"/>
                </a:solidFill>
                <a:latin typeface="Arial" charset="0"/>
              </a:rPr>
              <a:t>Define a </a:t>
            </a:r>
            <a:r>
              <a:rPr lang="tr-TR" b="1" dirty="0" err="1">
                <a:solidFill>
                  <a:srgbClr val="FF0066"/>
                </a:solidFill>
                <a:latin typeface="Arial" charset="0"/>
              </a:rPr>
              <a:t>default</a:t>
            </a:r>
            <a:r>
              <a:rPr lang="tr-TR" b="1" dirty="0">
                <a:solidFill>
                  <a:srgbClr val="FF0066"/>
                </a:solidFill>
                <a:latin typeface="Arial" charset="0"/>
              </a:rPr>
              <a:t> </a:t>
            </a:r>
            <a:r>
              <a:rPr lang="tr-TR" b="1" dirty="0" err="1">
                <a:solidFill>
                  <a:srgbClr val="FF0066"/>
                </a:solidFill>
                <a:latin typeface="Arial" charset="0"/>
              </a:rPr>
              <a:t>value</a:t>
            </a:r>
            <a:r>
              <a:rPr lang="tr-TR" b="1" dirty="0">
                <a:solidFill>
                  <a:srgbClr val="FF0066"/>
                </a:solidFill>
                <a:latin typeface="Arial" charset="0"/>
              </a:rPr>
              <a:t> </a:t>
            </a:r>
            <a:r>
              <a:rPr lang="tr-TR" b="1" dirty="0" err="1">
                <a:solidFill>
                  <a:srgbClr val="FF0066"/>
                </a:solidFill>
                <a:latin typeface="Arial" charset="0"/>
              </a:rPr>
              <a:t>for</a:t>
            </a:r>
            <a:r>
              <a:rPr lang="tr-TR" b="1" dirty="0">
                <a:solidFill>
                  <a:srgbClr val="FF0066"/>
                </a:solidFill>
                <a:latin typeface="Arial" charset="0"/>
              </a:rPr>
              <a:t> </a:t>
            </a:r>
            <a:r>
              <a:rPr lang="tr-TR" b="1" dirty="0" err="1">
                <a:solidFill>
                  <a:srgbClr val="FF0066"/>
                </a:solidFill>
                <a:latin typeface="Arial" charset="0"/>
              </a:rPr>
              <a:t>the</a:t>
            </a:r>
            <a:r>
              <a:rPr lang="tr-TR" b="1" dirty="0">
                <a:solidFill>
                  <a:srgbClr val="FF0066"/>
                </a:solidFill>
                <a:latin typeface="Arial" charset="0"/>
              </a:rPr>
              <a:t> </a:t>
            </a:r>
            <a:r>
              <a:rPr lang="tr-TR" b="1" dirty="0" err="1">
                <a:solidFill>
                  <a:srgbClr val="FF0066"/>
                </a:solidFill>
                <a:latin typeface="Arial" charset="0"/>
              </a:rPr>
              <a:t>new</a:t>
            </a:r>
            <a:r>
              <a:rPr lang="tr-TR" b="1" dirty="0">
                <a:solidFill>
                  <a:srgbClr val="FF0066"/>
                </a:solidFill>
                <a:latin typeface="Arial" charset="0"/>
              </a:rPr>
              <a:t> </a:t>
            </a:r>
            <a:r>
              <a:rPr lang="tr-TR" b="1" dirty="0" err="1">
                <a:solidFill>
                  <a:srgbClr val="FF0066"/>
                </a:solidFill>
                <a:latin typeface="Arial" charset="0"/>
              </a:rPr>
              <a:t>column</a:t>
            </a:r>
            <a:endParaRPr lang="tr-TR" dirty="0"/>
          </a:p>
        </p:txBody>
      </p:sp>
      <p:sp>
        <p:nvSpPr>
          <p:cNvPr id="291844" name="Rectangle 4"/>
          <p:cNvSpPr>
            <a:spLocks noChangeArrowheads="1"/>
          </p:cNvSpPr>
          <p:nvPr/>
        </p:nvSpPr>
        <p:spPr bwMode="blackWhite">
          <a:xfrm>
            <a:off x="896938" y="3629025"/>
            <a:ext cx="7527925"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p:txBody>
      </p:sp>
      <p:sp>
        <p:nvSpPr>
          <p:cNvPr id="291845" name="Rectangle 5"/>
          <p:cNvSpPr>
            <a:spLocks noChangeArrowheads="1"/>
          </p:cNvSpPr>
          <p:nvPr/>
        </p:nvSpPr>
        <p:spPr bwMode="blackWhite">
          <a:xfrm>
            <a:off x="904875" y="4849813"/>
            <a:ext cx="7519988"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p:txBody>
      </p:sp>
      <p:sp>
        <p:nvSpPr>
          <p:cNvPr id="148488" name="Rectangle 6"/>
          <p:cNvSpPr>
            <a:spLocks noChangeArrowheads="1"/>
          </p:cNvSpPr>
          <p:nvPr/>
        </p:nvSpPr>
        <p:spPr bwMode="blackWhite">
          <a:xfrm>
            <a:off x="931863" y="3616325"/>
            <a:ext cx="7300912" cy="941388"/>
          </a:xfrm>
          <a:prstGeom prst="rect">
            <a:avLst/>
          </a:prstGeom>
          <a:noFill/>
          <a:ln w="9525">
            <a:noFill/>
            <a:miter lim="800000"/>
            <a:headEnd/>
            <a:tailEnd/>
          </a:ln>
        </p:spPr>
        <p:txBody>
          <a:bodyPr wrap="none" lIns="92075" tIns="46038" rIns="92075" bIns="46038" anchor="ctr"/>
          <a:lstStyle/>
          <a:p>
            <a:pPr>
              <a:tabLst>
                <a:tab pos="692150" algn="l"/>
                <a:tab pos="1200150" algn="l"/>
              </a:tabLst>
            </a:pPr>
            <a:r>
              <a:rPr lang="tr-TR" sz="1800" b="1" dirty="0">
                <a:solidFill>
                  <a:srgbClr val="000000"/>
                </a:solidFill>
                <a:effectLst/>
                <a:latin typeface="Courier New" pitchFamily="49" charset="0"/>
              </a:rPr>
              <a:t>ALTER TABLE </a:t>
            </a:r>
            <a:r>
              <a:rPr lang="tr-TR" sz="1800" b="1" i="1" dirty="0" err="1">
                <a:solidFill>
                  <a:srgbClr val="000000"/>
                </a:solidFill>
                <a:effectLst/>
                <a:latin typeface="Courier New" pitchFamily="49" charset="0"/>
              </a:rPr>
              <a:t>table</a:t>
            </a:r>
            <a:endParaRPr lang="tr-TR" sz="1800" b="1" dirty="0">
              <a:solidFill>
                <a:srgbClr val="000000"/>
              </a:solidFill>
              <a:effectLst/>
              <a:latin typeface="Courier New" pitchFamily="49" charset="0"/>
            </a:endParaRPr>
          </a:p>
          <a:p>
            <a:pPr>
              <a:tabLst>
                <a:tab pos="692150" algn="l"/>
                <a:tab pos="1200150" algn="l"/>
              </a:tabLst>
            </a:pPr>
            <a:r>
              <a:rPr lang="tr-TR" sz="1800" b="1" dirty="0">
                <a:solidFill>
                  <a:srgbClr val="000000"/>
                </a:solidFill>
                <a:effectLst/>
                <a:latin typeface="Courier New" pitchFamily="49" charset="0"/>
              </a:rPr>
              <a:t>ADD		   (</a:t>
            </a:r>
            <a:r>
              <a:rPr lang="tr-TR" sz="1800" b="1" i="1" dirty="0" err="1">
                <a:solidFill>
                  <a:srgbClr val="000000"/>
                </a:solidFill>
                <a:effectLst/>
                <a:latin typeface="Courier New" pitchFamily="49" charset="0"/>
              </a:rPr>
              <a:t>column</a:t>
            </a:r>
            <a:r>
              <a:rPr lang="tr-TR" sz="1800" b="1" i="1" dirty="0">
                <a:solidFill>
                  <a:srgbClr val="000000"/>
                </a:solidFill>
                <a:effectLst/>
                <a:latin typeface="Courier New" pitchFamily="49" charset="0"/>
              </a:rPr>
              <a:t> </a:t>
            </a:r>
            <a:r>
              <a:rPr lang="tr-TR" sz="1800" b="1" i="1" dirty="0" err="1">
                <a:solidFill>
                  <a:srgbClr val="000000"/>
                </a:solidFill>
                <a:effectLst/>
                <a:latin typeface="Courier New" pitchFamily="49" charset="0"/>
              </a:rPr>
              <a:t>datatype</a:t>
            </a:r>
            <a:r>
              <a:rPr lang="tr-TR" sz="1800" b="1" i="1" dirty="0">
                <a:solidFill>
                  <a:srgbClr val="000000"/>
                </a:solidFill>
                <a:effectLst/>
                <a:latin typeface="Courier New" pitchFamily="49" charset="0"/>
              </a:rPr>
              <a:t> </a:t>
            </a:r>
            <a:r>
              <a:rPr lang="tr-TR" sz="1800" b="1" dirty="0">
                <a:solidFill>
                  <a:srgbClr val="000000"/>
                </a:solidFill>
                <a:effectLst/>
                <a:latin typeface="Courier New" pitchFamily="49" charset="0"/>
              </a:rPr>
              <a:t>[DEFAULT </a:t>
            </a:r>
            <a:r>
              <a:rPr lang="tr-TR" sz="1800" b="1" i="1" dirty="0" err="1">
                <a:solidFill>
                  <a:srgbClr val="000000"/>
                </a:solidFill>
                <a:effectLst/>
                <a:latin typeface="Courier New" pitchFamily="49" charset="0"/>
              </a:rPr>
              <a:t>expr</a:t>
            </a:r>
            <a:r>
              <a:rPr lang="tr-TR" sz="1800" b="1" dirty="0">
                <a:solidFill>
                  <a:srgbClr val="000000"/>
                </a:solidFill>
                <a:effectLst/>
                <a:latin typeface="Courier New" pitchFamily="49" charset="0"/>
              </a:rPr>
              <a:t>]</a:t>
            </a:r>
          </a:p>
          <a:p>
            <a:pPr>
              <a:tabLst>
                <a:tab pos="692150" algn="l"/>
                <a:tab pos="1200150" algn="l"/>
              </a:tabLst>
            </a:pPr>
            <a:r>
              <a:rPr lang="tr-TR" sz="1800" b="1" dirty="0">
                <a:solidFill>
                  <a:srgbClr val="000000"/>
                </a:solidFill>
                <a:effectLst/>
                <a:latin typeface="Courier New" pitchFamily="49" charset="0"/>
              </a:rPr>
              <a:t>		   [, </a:t>
            </a:r>
            <a:r>
              <a:rPr lang="tr-TR" sz="1800" b="1" i="1" dirty="0" err="1">
                <a:solidFill>
                  <a:srgbClr val="000000"/>
                </a:solidFill>
                <a:effectLst/>
                <a:latin typeface="Courier New" pitchFamily="49" charset="0"/>
              </a:rPr>
              <a:t>column</a:t>
            </a:r>
            <a:r>
              <a:rPr lang="tr-TR" sz="1800" b="1" i="1" dirty="0">
                <a:solidFill>
                  <a:srgbClr val="000000"/>
                </a:solidFill>
                <a:effectLst/>
                <a:latin typeface="Courier New" pitchFamily="49" charset="0"/>
              </a:rPr>
              <a:t> </a:t>
            </a:r>
            <a:r>
              <a:rPr lang="tr-TR" sz="1800" b="1" i="1" dirty="0" err="1">
                <a:solidFill>
                  <a:srgbClr val="000000"/>
                </a:solidFill>
                <a:effectLst/>
                <a:latin typeface="Courier New" pitchFamily="49" charset="0"/>
              </a:rPr>
              <a:t>datatype</a:t>
            </a:r>
            <a:r>
              <a:rPr lang="tr-TR" sz="1800" b="1" dirty="0">
                <a:solidFill>
                  <a:srgbClr val="000000"/>
                </a:solidFill>
                <a:effectLst/>
                <a:latin typeface="Courier New" pitchFamily="49" charset="0"/>
              </a:rPr>
              <a:t>]...);</a:t>
            </a:r>
          </a:p>
        </p:txBody>
      </p:sp>
      <p:sp>
        <p:nvSpPr>
          <p:cNvPr id="148489" name="Rectangle 7"/>
          <p:cNvSpPr>
            <a:spLocks noChangeArrowheads="1"/>
          </p:cNvSpPr>
          <p:nvPr/>
        </p:nvSpPr>
        <p:spPr bwMode="blackWhite">
          <a:xfrm>
            <a:off x="949325" y="4846638"/>
            <a:ext cx="7300913" cy="941387"/>
          </a:xfrm>
          <a:prstGeom prst="rect">
            <a:avLst/>
          </a:prstGeom>
          <a:noFill/>
          <a:ln w="9525">
            <a:noFill/>
            <a:miter lim="800000"/>
            <a:headEnd/>
            <a:tailEnd/>
          </a:ln>
        </p:spPr>
        <p:txBody>
          <a:bodyPr wrap="none" lIns="92075" tIns="46038" rIns="92075" bIns="46038" anchor="ctr"/>
          <a:lstStyle/>
          <a:p>
            <a:pPr>
              <a:tabLst>
                <a:tab pos="692150" algn="l"/>
                <a:tab pos="1200150" algn="l"/>
              </a:tabLst>
            </a:pPr>
            <a:r>
              <a:rPr lang="tr-TR" sz="1800" b="1" dirty="0">
                <a:solidFill>
                  <a:srgbClr val="000000"/>
                </a:solidFill>
                <a:effectLst/>
                <a:latin typeface="Courier New" pitchFamily="49" charset="0"/>
              </a:rPr>
              <a:t>ALTER TABLE </a:t>
            </a:r>
            <a:r>
              <a:rPr lang="tr-TR" sz="1800" b="1" i="1" dirty="0" err="1">
                <a:solidFill>
                  <a:srgbClr val="000000"/>
                </a:solidFill>
                <a:effectLst/>
                <a:latin typeface="Courier New" pitchFamily="49" charset="0"/>
              </a:rPr>
              <a:t>table</a:t>
            </a:r>
            <a:endParaRPr lang="tr-TR" sz="1800" b="1" dirty="0">
              <a:solidFill>
                <a:srgbClr val="000000"/>
              </a:solidFill>
              <a:effectLst/>
              <a:latin typeface="Courier New" pitchFamily="49" charset="0"/>
            </a:endParaRPr>
          </a:p>
          <a:p>
            <a:pPr>
              <a:tabLst>
                <a:tab pos="692150" algn="l"/>
                <a:tab pos="1200150" algn="l"/>
              </a:tabLst>
            </a:pPr>
            <a:r>
              <a:rPr lang="tr-TR" sz="1800" b="1" dirty="0">
                <a:solidFill>
                  <a:srgbClr val="000000"/>
                </a:solidFill>
                <a:effectLst/>
                <a:latin typeface="Courier New" pitchFamily="49" charset="0"/>
              </a:rPr>
              <a:t>MODIFY	   (</a:t>
            </a:r>
            <a:r>
              <a:rPr lang="tr-TR" sz="1800" b="1" i="1" dirty="0" err="1">
                <a:solidFill>
                  <a:srgbClr val="000000"/>
                </a:solidFill>
                <a:effectLst/>
                <a:latin typeface="Courier New" pitchFamily="49" charset="0"/>
              </a:rPr>
              <a:t>column</a:t>
            </a:r>
            <a:r>
              <a:rPr lang="tr-TR" sz="1800" b="1" i="1" dirty="0">
                <a:solidFill>
                  <a:srgbClr val="000000"/>
                </a:solidFill>
                <a:effectLst/>
                <a:latin typeface="Courier New" pitchFamily="49" charset="0"/>
              </a:rPr>
              <a:t> </a:t>
            </a:r>
            <a:r>
              <a:rPr lang="tr-TR" sz="1800" b="1" i="1" dirty="0" err="1">
                <a:solidFill>
                  <a:srgbClr val="000000"/>
                </a:solidFill>
                <a:effectLst/>
                <a:latin typeface="Courier New" pitchFamily="49" charset="0"/>
              </a:rPr>
              <a:t>datatype</a:t>
            </a:r>
            <a:r>
              <a:rPr lang="tr-TR" sz="1800" b="1" i="1" dirty="0">
                <a:solidFill>
                  <a:srgbClr val="000000"/>
                </a:solidFill>
                <a:effectLst/>
                <a:latin typeface="Courier New" pitchFamily="49" charset="0"/>
              </a:rPr>
              <a:t> </a:t>
            </a:r>
            <a:r>
              <a:rPr lang="tr-TR" sz="1800" b="1" dirty="0">
                <a:solidFill>
                  <a:srgbClr val="000000"/>
                </a:solidFill>
                <a:effectLst/>
                <a:latin typeface="Courier New" pitchFamily="49" charset="0"/>
              </a:rPr>
              <a:t>[DEFAULT </a:t>
            </a:r>
            <a:r>
              <a:rPr lang="tr-TR" sz="1800" b="1" i="1" dirty="0" err="1">
                <a:solidFill>
                  <a:srgbClr val="000000"/>
                </a:solidFill>
                <a:effectLst/>
                <a:latin typeface="Courier New" pitchFamily="49" charset="0"/>
              </a:rPr>
              <a:t>expr</a:t>
            </a:r>
            <a:r>
              <a:rPr lang="tr-TR" sz="1800" b="1" dirty="0">
                <a:solidFill>
                  <a:srgbClr val="000000"/>
                </a:solidFill>
                <a:effectLst/>
                <a:latin typeface="Courier New" pitchFamily="49" charset="0"/>
              </a:rPr>
              <a:t>]</a:t>
            </a:r>
          </a:p>
          <a:p>
            <a:pPr>
              <a:tabLst>
                <a:tab pos="692150" algn="l"/>
                <a:tab pos="1200150" algn="l"/>
              </a:tabLst>
            </a:pPr>
            <a:r>
              <a:rPr lang="tr-TR" sz="1800" b="1" dirty="0">
                <a:solidFill>
                  <a:srgbClr val="000000"/>
                </a:solidFill>
                <a:effectLst/>
                <a:latin typeface="Courier New" pitchFamily="49" charset="0"/>
              </a:rPr>
              <a:t>		   [, </a:t>
            </a:r>
            <a:r>
              <a:rPr lang="tr-TR" sz="1800" b="1" i="1" dirty="0" err="1">
                <a:solidFill>
                  <a:srgbClr val="000000"/>
                </a:solidFill>
                <a:effectLst/>
                <a:latin typeface="Courier New" pitchFamily="49" charset="0"/>
              </a:rPr>
              <a:t>column</a:t>
            </a:r>
            <a:r>
              <a:rPr lang="tr-TR" sz="1800" b="1" i="1" dirty="0">
                <a:solidFill>
                  <a:srgbClr val="000000"/>
                </a:solidFill>
                <a:effectLst/>
                <a:latin typeface="Courier New" pitchFamily="49" charset="0"/>
              </a:rPr>
              <a:t> </a:t>
            </a:r>
            <a:r>
              <a:rPr lang="tr-TR" sz="1800" b="1" i="1" dirty="0" err="1">
                <a:solidFill>
                  <a:srgbClr val="000000"/>
                </a:solidFill>
                <a:effectLst/>
                <a:latin typeface="Courier New" pitchFamily="49" charset="0"/>
              </a:rPr>
              <a:t>datatype</a:t>
            </a:r>
            <a:r>
              <a:rPr lang="tr-TR" sz="1800" b="1" dirty="0">
                <a:solidFill>
                  <a:srgbClr val="000000"/>
                </a:solidFill>
                <a:effectLst/>
                <a:latin typeface="Courier New" pitchFamily="49" charset="0"/>
              </a:rPr>
              <a:t>]...);</a:t>
            </a:r>
          </a:p>
        </p:txBody>
      </p:sp>
      <p:grpSp>
        <p:nvGrpSpPr>
          <p:cNvPr id="2" name="Group 8"/>
          <p:cNvGrpSpPr>
            <a:grpSpLocks/>
          </p:cNvGrpSpPr>
          <p:nvPr/>
        </p:nvGrpSpPr>
        <p:grpSpPr bwMode="auto">
          <a:xfrm>
            <a:off x="8386763" y="6324600"/>
            <a:ext cx="414337" cy="292100"/>
            <a:chOff x="5283" y="3984"/>
            <a:chExt cx="261" cy="184"/>
          </a:xfrm>
        </p:grpSpPr>
        <p:sp>
          <p:nvSpPr>
            <p:cNvPr id="291849"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91850"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91851"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91852"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91853"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91854"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21622210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Footer Placeholder 3"/>
          <p:cNvSpPr>
            <a:spLocks noGrp="1"/>
          </p:cNvSpPr>
          <p:nvPr>
            <p:ph type="ftr" sz="quarter" idx="11"/>
          </p:nvPr>
        </p:nvSpPr>
        <p:spPr>
          <a:noFill/>
        </p:spPr>
        <p:txBody>
          <a:bodyPr/>
          <a:lstStyle/>
          <a:p>
            <a:r>
              <a:rPr lang="tr-TR">
                <a:solidFill>
                  <a:srgbClr val="000000"/>
                </a:solidFill>
              </a:rPr>
              <a:t>Information Management</a:t>
            </a:r>
          </a:p>
        </p:txBody>
      </p:sp>
      <p:sp>
        <p:nvSpPr>
          <p:cNvPr id="293890"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Adding a Column</a:t>
            </a:r>
            <a:endParaRPr lang="tr-TR"/>
          </a:p>
        </p:txBody>
      </p:sp>
      <p:sp>
        <p:nvSpPr>
          <p:cNvPr id="293891" name="Rectangle 3"/>
          <p:cNvSpPr>
            <a:spLocks noChangeArrowheads="1"/>
          </p:cNvSpPr>
          <p:nvPr/>
        </p:nvSpPr>
        <p:spPr bwMode="blackWhite">
          <a:xfrm>
            <a:off x="684213" y="1612900"/>
            <a:ext cx="5332412"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293892" name="Rectangle 4"/>
          <p:cNvSpPr>
            <a:spLocks noChangeArrowheads="1"/>
          </p:cNvSpPr>
          <p:nvPr/>
        </p:nvSpPr>
        <p:spPr bwMode="auto">
          <a:xfrm>
            <a:off x="596900" y="1249363"/>
            <a:ext cx="1144588"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DEPT30</a:t>
            </a:r>
          </a:p>
        </p:txBody>
      </p:sp>
      <p:sp>
        <p:nvSpPr>
          <p:cNvPr id="149511" name="Rectangle 5"/>
          <p:cNvSpPr>
            <a:spLocks noChangeArrowheads="1"/>
          </p:cNvSpPr>
          <p:nvPr/>
        </p:nvSpPr>
        <p:spPr bwMode="blackWhite">
          <a:xfrm>
            <a:off x="720725" y="1644650"/>
            <a:ext cx="5508625" cy="19145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EMPNO ENAME     	  ANNSAL	 HIREDATE     </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7698	BLAKE	   	   34200	01-MAY-81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7654	MARTIN	   	   15000	28-SEP-81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7499	ALLEN		   19200	20-FEB-81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7844	TURNER	   	   18000	08-SEP-81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a:t>
            </a:r>
          </a:p>
        </p:txBody>
      </p:sp>
      <p:sp>
        <p:nvSpPr>
          <p:cNvPr id="293894" name="Line 6"/>
          <p:cNvSpPr>
            <a:spLocks noChangeShapeType="1"/>
          </p:cNvSpPr>
          <p:nvPr/>
        </p:nvSpPr>
        <p:spPr bwMode="auto">
          <a:xfrm>
            <a:off x="685800" y="2076450"/>
            <a:ext cx="5343525" cy="0"/>
          </a:xfrm>
          <a:prstGeom prst="line">
            <a:avLst/>
          </a:prstGeom>
          <a:noFill/>
          <a:ln w="508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895" name="Line 7"/>
          <p:cNvSpPr>
            <a:spLocks noChangeShapeType="1"/>
          </p:cNvSpPr>
          <p:nvPr/>
        </p:nvSpPr>
        <p:spPr bwMode="auto">
          <a:xfrm>
            <a:off x="679450" y="2470150"/>
            <a:ext cx="5368925"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896" name="Line 8"/>
          <p:cNvSpPr>
            <a:spLocks noChangeShapeType="1"/>
          </p:cNvSpPr>
          <p:nvPr/>
        </p:nvSpPr>
        <p:spPr bwMode="auto">
          <a:xfrm>
            <a:off x="679450" y="2730500"/>
            <a:ext cx="5368925"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897" name="Line 9"/>
          <p:cNvSpPr>
            <a:spLocks noChangeShapeType="1"/>
          </p:cNvSpPr>
          <p:nvPr/>
        </p:nvSpPr>
        <p:spPr bwMode="auto">
          <a:xfrm>
            <a:off x="679450" y="2990850"/>
            <a:ext cx="5349875"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898" name="Line 10"/>
          <p:cNvSpPr>
            <a:spLocks noChangeShapeType="1"/>
          </p:cNvSpPr>
          <p:nvPr/>
        </p:nvSpPr>
        <p:spPr bwMode="auto">
          <a:xfrm>
            <a:off x="1682750" y="1612900"/>
            <a:ext cx="0" cy="198755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899" name="Line 11"/>
          <p:cNvSpPr>
            <a:spLocks noChangeShapeType="1"/>
          </p:cNvSpPr>
          <p:nvPr/>
        </p:nvSpPr>
        <p:spPr bwMode="auto">
          <a:xfrm>
            <a:off x="3181350" y="1612900"/>
            <a:ext cx="0" cy="196850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grpSp>
        <p:nvGrpSpPr>
          <p:cNvPr id="2" name="Group 12"/>
          <p:cNvGrpSpPr>
            <a:grpSpLocks/>
          </p:cNvGrpSpPr>
          <p:nvPr/>
        </p:nvGrpSpPr>
        <p:grpSpPr bwMode="auto">
          <a:xfrm>
            <a:off x="7046913" y="1098550"/>
            <a:ext cx="1658937" cy="2887663"/>
            <a:chOff x="4439" y="692"/>
            <a:chExt cx="1045" cy="1819"/>
          </a:xfrm>
        </p:grpSpPr>
        <p:sp>
          <p:nvSpPr>
            <p:cNvPr id="293901" name="Rectangle 13"/>
            <p:cNvSpPr>
              <a:spLocks noChangeArrowheads="1"/>
            </p:cNvSpPr>
            <p:nvPr/>
          </p:nvSpPr>
          <p:spPr bwMode="auto">
            <a:xfrm>
              <a:off x="4439" y="692"/>
              <a:ext cx="1045" cy="1234"/>
            </a:xfrm>
            <a:prstGeom prst="rect">
              <a:avLst/>
            </a:prstGeom>
            <a:noFill/>
            <a:ln w="9525">
              <a:noFill/>
              <a:miter lim="800000"/>
              <a:headEnd/>
              <a:tailEnd/>
            </a:ln>
            <a:effectLst/>
          </p:spPr>
          <p:txBody>
            <a:bodyPr lIns="92075" tIns="46038" rIns="92075" bIns="46038">
              <a:spAutoFit/>
            </a:bodyPr>
            <a:lstStyle/>
            <a:p>
              <a:pPr defTabSz="346075">
                <a:lnSpc>
                  <a:spcPct val="85000"/>
                </a:lnSpc>
                <a:spcBef>
                  <a:spcPct val="35000"/>
                </a:spcBef>
                <a:tabLst>
                  <a:tab pos="576263" algn="l"/>
                </a:tabLst>
              </a:pPr>
              <a:r>
                <a:rPr lang="tr-TR" b="1">
                  <a:solidFill>
                    <a:srgbClr val="FF6600"/>
                  </a:solidFill>
                  <a:effectLst>
                    <a:outerShdw blurRad="38100" dist="38100" dir="2700000" algn="tl">
                      <a:srgbClr val="C0C0C0"/>
                    </a:outerShdw>
                  </a:effectLst>
                  <a:latin typeface="Arial" charset="0"/>
                </a:rPr>
                <a:t>“…add a new</a:t>
              </a:r>
              <a:br>
                <a:rPr lang="tr-TR" b="1">
                  <a:solidFill>
                    <a:srgbClr val="FF6600"/>
                  </a:solidFill>
                  <a:effectLst>
                    <a:outerShdw blurRad="38100" dist="38100" dir="2700000" algn="tl">
                      <a:srgbClr val="C0C0C0"/>
                    </a:outerShdw>
                  </a:effectLst>
                  <a:latin typeface="Arial" charset="0"/>
                </a:rPr>
              </a:br>
              <a:r>
                <a:rPr lang="tr-TR" b="1">
                  <a:solidFill>
                    <a:srgbClr val="FF6600"/>
                  </a:solidFill>
                  <a:effectLst>
                    <a:outerShdw blurRad="38100" dist="38100" dir="2700000" algn="tl">
                      <a:srgbClr val="C0C0C0"/>
                    </a:outerShdw>
                  </a:effectLst>
                  <a:latin typeface="Arial" charset="0"/>
                </a:rPr>
                <a:t>column into</a:t>
              </a:r>
              <a:br>
                <a:rPr lang="tr-TR" b="1">
                  <a:solidFill>
                    <a:srgbClr val="FF6600"/>
                  </a:solidFill>
                  <a:effectLst>
                    <a:outerShdw blurRad="38100" dist="38100" dir="2700000" algn="tl">
                      <a:srgbClr val="C0C0C0"/>
                    </a:outerShdw>
                  </a:effectLst>
                  <a:latin typeface="Arial" charset="0"/>
                </a:rPr>
              </a:br>
              <a:r>
                <a:rPr lang="tr-TR" b="1">
                  <a:solidFill>
                    <a:srgbClr val="FF6600"/>
                  </a:solidFill>
                  <a:effectLst>
                    <a:outerShdw blurRad="38100" dist="38100" dir="2700000" algn="tl">
                      <a:srgbClr val="C0C0C0"/>
                    </a:outerShdw>
                  </a:effectLst>
                  <a:latin typeface="Arial" charset="0"/>
                </a:rPr>
                <a:t>DEPT30 table…”</a:t>
              </a:r>
              <a:endParaRPr lang="tr-TR" b="1">
                <a:solidFill>
                  <a:srgbClr val="FFFFCC"/>
                </a:solidFill>
                <a:effectLst>
                  <a:outerShdw blurRad="38100" dist="38100" dir="2700000" algn="tl">
                    <a:srgbClr val="C0C0C0"/>
                  </a:outerShdw>
                </a:effectLst>
                <a:latin typeface="Arial" charset="0"/>
              </a:endParaRPr>
            </a:p>
          </p:txBody>
        </p:sp>
        <p:sp>
          <p:nvSpPr>
            <p:cNvPr id="293902" name="Arc 14"/>
            <p:cNvSpPr>
              <a:spLocks/>
            </p:cNvSpPr>
            <p:nvPr/>
          </p:nvSpPr>
          <p:spPr bwMode="auto">
            <a:xfrm>
              <a:off x="4547" y="1917"/>
              <a:ext cx="685" cy="594"/>
            </a:xfrm>
            <a:custGeom>
              <a:avLst/>
              <a:gdLst>
                <a:gd name="G0" fmla="+- 32 0 0"/>
                <a:gd name="G1" fmla="+- 21600 0 0"/>
                <a:gd name="G2" fmla="+- 21600 0 0"/>
                <a:gd name="T0" fmla="*/ 0 w 21632"/>
                <a:gd name="T1" fmla="*/ 0 h 25060"/>
                <a:gd name="T2" fmla="*/ 21353 w 21632"/>
                <a:gd name="T3" fmla="*/ 25060 h 25060"/>
                <a:gd name="T4" fmla="*/ 32 w 21632"/>
                <a:gd name="T5" fmla="*/ 21600 h 25060"/>
              </a:gdLst>
              <a:ahLst/>
              <a:cxnLst>
                <a:cxn ang="0">
                  <a:pos x="T0" y="T1"/>
                </a:cxn>
                <a:cxn ang="0">
                  <a:pos x="T2" y="T3"/>
                </a:cxn>
                <a:cxn ang="0">
                  <a:pos x="T4" y="T5"/>
                </a:cxn>
              </a:cxnLst>
              <a:rect l="0" t="0" r="r" b="b"/>
              <a:pathLst>
                <a:path w="21632" h="25060" fill="none" extrusionOk="0">
                  <a:moveTo>
                    <a:pt x="0" y="0"/>
                  </a:moveTo>
                  <a:cubicBezTo>
                    <a:pt x="10" y="0"/>
                    <a:pt x="21" y="-1"/>
                    <a:pt x="32" y="0"/>
                  </a:cubicBezTo>
                  <a:cubicBezTo>
                    <a:pt x="11961" y="0"/>
                    <a:pt x="21632" y="9670"/>
                    <a:pt x="21632" y="21600"/>
                  </a:cubicBezTo>
                  <a:cubicBezTo>
                    <a:pt x="21632" y="22758"/>
                    <a:pt x="21538" y="23916"/>
                    <a:pt x="21353" y="25060"/>
                  </a:cubicBezTo>
                </a:path>
                <a:path w="21632" h="25060" stroke="0" extrusionOk="0">
                  <a:moveTo>
                    <a:pt x="0" y="0"/>
                  </a:moveTo>
                  <a:cubicBezTo>
                    <a:pt x="10" y="0"/>
                    <a:pt x="21" y="-1"/>
                    <a:pt x="32" y="0"/>
                  </a:cubicBezTo>
                  <a:cubicBezTo>
                    <a:pt x="11961" y="0"/>
                    <a:pt x="21632" y="9670"/>
                    <a:pt x="21632" y="21600"/>
                  </a:cubicBezTo>
                  <a:cubicBezTo>
                    <a:pt x="21632" y="22758"/>
                    <a:pt x="21538" y="23916"/>
                    <a:pt x="21353" y="25060"/>
                  </a:cubicBezTo>
                  <a:lnTo>
                    <a:pt x="32"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tr-TR">
                <a:solidFill>
                  <a:srgbClr val="000000"/>
                </a:solidFill>
              </a:endParaRPr>
            </a:p>
          </p:txBody>
        </p:sp>
      </p:grpSp>
      <p:sp>
        <p:nvSpPr>
          <p:cNvPr id="293903" name="Line 15"/>
          <p:cNvSpPr>
            <a:spLocks noChangeShapeType="1"/>
          </p:cNvSpPr>
          <p:nvPr/>
        </p:nvSpPr>
        <p:spPr bwMode="auto">
          <a:xfrm>
            <a:off x="679450" y="3267075"/>
            <a:ext cx="5397500"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04" name="Line 16"/>
          <p:cNvSpPr>
            <a:spLocks noChangeShapeType="1"/>
          </p:cNvSpPr>
          <p:nvPr/>
        </p:nvSpPr>
        <p:spPr bwMode="auto">
          <a:xfrm>
            <a:off x="4552950" y="1612900"/>
            <a:ext cx="0" cy="196850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05" name="Rectangle 17"/>
          <p:cNvSpPr>
            <a:spLocks noChangeArrowheads="1"/>
          </p:cNvSpPr>
          <p:nvPr/>
        </p:nvSpPr>
        <p:spPr bwMode="blackWhite">
          <a:xfrm>
            <a:off x="2398713" y="4129088"/>
            <a:ext cx="5332412"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293906" name="Rectangle 18"/>
          <p:cNvSpPr>
            <a:spLocks noChangeArrowheads="1"/>
          </p:cNvSpPr>
          <p:nvPr/>
        </p:nvSpPr>
        <p:spPr bwMode="auto">
          <a:xfrm>
            <a:off x="2311400" y="3765550"/>
            <a:ext cx="1144588"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DEPT30</a:t>
            </a:r>
          </a:p>
        </p:txBody>
      </p:sp>
      <p:sp>
        <p:nvSpPr>
          <p:cNvPr id="149523" name="Rectangle 19"/>
          <p:cNvSpPr>
            <a:spLocks noChangeArrowheads="1"/>
          </p:cNvSpPr>
          <p:nvPr/>
        </p:nvSpPr>
        <p:spPr bwMode="blackWhite">
          <a:xfrm>
            <a:off x="2435225" y="4160838"/>
            <a:ext cx="5508625" cy="19145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EMPNO ENAME     	  ANNSAL	 HIREDATE     </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7698	BLAKE	   	   34200	01-MAY-81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7654	MARTIN	   	   15000	28-SEP-81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7499	ALLEN		   19200	20-FEB-81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  7844	TURNER	   	   18000	08-SEP-81</a:t>
            </a:r>
          </a:p>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a:t>
            </a:r>
          </a:p>
        </p:txBody>
      </p:sp>
      <p:sp>
        <p:nvSpPr>
          <p:cNvPr id="293908" name="Line 20"/>
          <p:cNvSpPr>
            <a:spLocks noChangeShapeType="1"/>
          </p:cNvSpPr>
          <p:nvPr/>
        </p:nvSpPr>
        <p:spPr bwMode="auto">
          <a:xfrm>
            <a:off x="2400300" y="4592638"/>
            <a:ext cx="5343525" cy="0"/>
          </a:xfrm>
          <a:prstGeom prst="line">
            <a:avLst/>
          </a:prstGeom>
          <a:noFill/>
          <a:ln w="508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09" name="Line 21"/>
          <p:cNvSpPr>
            <a:spLocks noChangeShapeType="1"/>
          </p:cNvSpPr>
          <p:nvPr/>
        </p:nvSpPr>
        <p:spPr bwMode="auto">
          <a:xfrm>
            <a:off x="2393950" y="4986338"/>
            <a:ext cx="5368925"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10" name="Line 22"/>
          <p:cNvSpPr>
            <a:spLocks noChangeShapeType="1"/>
          </p:cNvSpPr>
          <p:nvPr/>
        </p:nvSpPr>
        <p:spPr bwMode="auto">
          <a:xfrm>
            <a:off x="2393950" y="5246688"/>
            <a:ext cx="5368925"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11" name="Line 23"/>
          <p:cNvSpPr>
            <a:spLocks noChangeShapeType="1"/>
          </p:cNvSpPr>
          <p:nvPr/>
        </p:nvSpPr>
        <p:spPr bwMode="auto">
          <a:xfrm>
            <a:off x="2393950" y="5507038"/>
            <a:ext cx="5349875"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12" name="Line 24"/>
          <p:cNvSpPr>
            <a:spLocks noChangeShapeType="1"/>
          </p:cNvSpPr>
          <p:nvPr/>
        </p:nvSpPr>
        <p:spPr bwMode="auto">
          <a:xfrm>
            <a:off x="3397250" y="4129088"/>
            <a:ext cx="0" cy="198755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13" name="Line 25"/>
          <p:cNvSpPr>
            <a:spLocks noChangeShapeType="1"/>
          </p:cNvSpPr>
          <p:nvPr/>
        </p:nvSpPr>
        <p:spPr bwMode="auto">
          <a:xfrm>
            <a:off x="4895850" y="4129088"/>
            <a:ext cx="0" cy="196850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14" name="Line 26"/>
          <p:cNvSpPr>
            <a:spLocks noChangeShapeType="1"/>
          </p:cNvSpPr>
          <p:nvPr/>
        </p:nvSpPr>
        <p:spPr bwMode="auto">
          <a:xfrm>
            <a:off x="2393950" y="5783263"/>
            <a:ext cx="5397500"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15" name="Line 27"/>
          <p:cNvSpPr>
            <a:spLocks noChangeShapeType="1"/>
          </p:cNvSpPr>
          <p:nvPr/>
        </p:nvSpPr>
        <p:spPr bwMode="auto">
          <a:xfrm>
            <a:off x="6267450" y="4129088"/>
            <a:ext cx="0" cy="196850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grpSp>
        <p:nvGrpSpPr>
          <p:cNvPr id="3" name="Group 28"/>
          <p:cNvGrpSpPr>
            <a:grpSpLocks/>
          </p:cNvGrpSpPr>
          <p:nvPr/>
        </p:nvGrpSpPr>
        <p:grpSpPr bwMode="auto">
          <a:xfrm>
            <a:off x="7753350" y="4129088"/>
            <a:ext cx="749300" cy="1939925"/>
            <a:chOff x="4884" y="2601"/>
            <a:chExt cx="472" cy="1222"/>
          </a:xfrm>
        </p:grpSpPr>
        <p:sp>
          <p:nvSpPr>
            <p:cNvPr id="293917" name="Rectangle 29"/>
            <p:cNvSpPr>
              <a:spLocks noChangeArrowheads="1"/>
            </p:cNvSpPr>
            <p:nvPr/>
          </p:nvSpPr>
          <p:spPr bwMode="blackWhite">
            <a:xfrm>
              <a:off x="4887" y="2601"/>
              <a:ext cx="449" cy="1222"/>
            </a:xfrm>
            <a:prstGeom prst="rect">
              <a:avLst/>
            </a:prstGeom>
            <a:solidFill>
              <a:srgbClr val="FF9966"/>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149550" name="Rectangle 30"/>
            <p:cNvSpPr>
              <a:spLocks noChangeArrowheads="1"/>
            </p:cNvSpPr>
            <p:nvPr/>
          </p:nvSpPr>
          <p:spPr bwMode="blackWhite">
            <a:xfrm>
              <a:off x="4910" y="2621"/>
              <a:ext cx="418" cy="222"/>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JOB</a:t>
              </a:r>
            </a:p>
          </p:txBody>
        </p:sp>
        <p:grpSp>
          <p:nvGrpSpPr>
            <p:cNvPr id="4" name="Group 31"/>
            <p:cNvGrpSpPr>
              <a:grpSpLocks/>
            </p:cNvGrpSpPr>
            <p:nvPr/>
          </p:nvGrpSpPr>
          <p:grpSpPr bwMode="auto">
            <a:xfrm>
              <a:off x="4884" y="2893"/>
              <a:ext cx="472" cy="750"/>
              <a:chOff x="4884" y="2893"/>
              <a:chExt cx="472" cy="750"/>
            </a:xfrm>
          </p:grpSpPr>
          <p:sp>
            <p:nvSpPr>
              <p:cNvPr id="293920" name="Line 32"/>
              <p:cNvSpPr>
                <a:spLocks noChangeShapeType="1"/>
              </p:cNvSpPr>
              <p:nvPr/>
            </p:nvSpPr>
            <p:spPr bwMode="auto">
              <a:xfrm>
                <a:off x="4885" y="2893"/>
                <a:ext cx="467" cy="0"/>
              </a:xfrm>
              <a:prstGeom prst="line">
                <a:avLst/>
              </a:prstGeom>
              <a:noFill/>
              <a:ln w="508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21" name="Line 33"/>
              <p:cNvSpPr>
                <a:spLocks noChangeShapeType="1"/>
              </p:cNvSpPr>
              <p:nvPr/>
            </p:nvSpPr>
            <p:spPr bwMode="auto">
              <a:xfrm>
                <a:off x="4884" y="3141"/>
                <a:ext cx="470"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22" name="Line 34"/>
              <p:cNvSpPr>
                <a:spLocks noChangeShapeType="1"/>
              </p:cNvSpPr>
              <p:nvPr/>
            </p:nvSpPr>
            <p:spPr bwMode="auto">
              <a:xfrm>
                <a:off x="4884" y="3305"/>
                <a:ext cx="470"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23" name="Line 35"/>
              <p:cNvSpPr>
                <a:spLocks noChangeShapeType="1"/>
              </p:cNvSpPr>
              <p:nvPr/>
            </p:nvSpPr>
            <p:spPr bwMode="auto">
              <a:xfrm>
                <a:off x="4884" y="3469"/>
                <a:ext cx="468"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24" name="Line 36"/>
              <p:cNvSpPr>
                <a:spLocks noChangeShapeType="1"/>
              </p:cNvSpPr>
              <p:nvPr/>
            </p:nvSpPr>
            <p:spPr bwMode="auto">
              <a:xfrm>
                <a:off x="4884" y="3643"/>
                <a:ext cx="472"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grpSp>
      </p:grpSp>
      <p:sp>
        <p:nvSpPr>
          <p:cNvPr id="293925" name="Rectangle 37"/>
          <p:cNvSpPr>
            <a:spLocks noChangeArrowheads="1"/>
          </p:cNvSpPr>
          <p:nvPr/>
        </p:nvSpPr>
        <p:spPr bwMode="blackWhite">
          <a:xfrm>
            <a:off x="6157913" y="1614488"/>
            <a:ext cx="712787" cy="1939925"/>
          </a:xfrm>
          <a:prstGeom prst="rect">
            <a:avLst/>
          </a:prstGeom>
          <a:solidFill>
            <a:srgbClr val="FF9966"/>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149534" name="Rectangle 38"/>
          <p:cNvSpPr>
            <a:spLocks noChangeArrowheads="1"/>
          </p:cNvSpPr>
          <p:nvPr/>
        </p:nvSpPr>
        <p:spPr bwMode="blackWhite">
          <a:xfrm>
            <a:off x="6194425" y="1646238"/>
            <a:ext cx="663575" cy="3524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886200" algn="l"/>
              </a:tabLst>
            </a:pPr>
            <a:r>
              <a:rPr lang="tr-TR" sz="1800" b="1">
                <a:solidFill>
                  <a:srgbClr val="000000"/>
                </a:solidFill>
                <a:effectLst/>
                <a:latin typeface="Courier New" pitchFamily="49" charset="0"/>
              </a:rPr>
              <a:t>JOB</a:t>
            </a:r>
          </a:p>
        </p:txBody>
      </p:sp>
      <p:grpSp>
        <p:nvGrpSpPr>
          <p:cNvPr id="5" name="Group 39"/>
          <p:cNvGrpSpPr>
            <a:grpSpLocks/>
          </p:cNvGrpSpPr>
          <p:nvPr/>
        </p:nvGrpSpPr>
        <p:grpSpPr bwMode="auto">
          <a:xfrm>
            <a:off x="6153150" y="2078038"/>
            <a:ext cx="749300" cy="1190625"/>
            <a:chOff x="3876" y="1309"/>
            <a:chExt cx="472" cy="750"/>
          </a:xfrm>
        </p:grpSpPr>
        <p:sp>
          <p:nvSpPr>
            <p:cNvPr id="293928" name="Line 40"/>
            <p:cNvSpPr>
              <a:spLocks noChangeShapeType="1"/>
            </p:cNvSpPr>
            <p:nvPr/>
          </p:nvSpPr>
          <p:spPr bwMode="auto">
            <a:xfrm>
              <a:off x="3877" y="1309"/>
              <a:ext cx="467" cy="0"/>
            </a:xfrm>
            <a:prstGeom prst="line">
              <a:avLst/>
            </a:prstGeom>
            <a:noFill/>
            <a:ln w="508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29" name="Line 41"/>
            <p:cNvSpPr>
              <a:spLocks noChangeShapeType="1"/>
            </p:cNvSpPr>
            <p:nvPr/>
          </p:nvSpPr>
          <p:spPr bwMode="auto">
            <a:xfrm>
              <a:off x="3876" y="1557"/>
              <a:ext cx="470"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30" name="Line 42"/>
            <p:cNvSpPr>
              <a:spLocks noChangeShapeType="1"/>
            </p:cNvSpPr>
            <p:nvPr/>
          </p:nvSpPr>
          <p:spPr bwMode="auto">
            <a:xfrm>
              <a:off x="3876" y="1721"/>
              <a:ext cx="470"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31" name="Line 43"/>
            <p:cNvSpPr>
              <a:spLocks noChangeShapeType="1"/>
            </p:cNvSpPr>
            <p:nvPr/>
          </p:nvSpPr>
          <p:spPr bwMode="auto">
            <a:xfrm>
              <a:off x="3876" y="1885"/>
              <a:ext cx="468"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sp>
          <p:nvSpPr>
            <p:cNvPr id="293932" name="Line 44"/>
            <p:cNvSpPr>
              <a:spLocks noChangeShapeType="1"/>
            </p:cNvSpPr>
            <p:nvPr/>
          </p:nvSpPr>
          <p:spPr bwMode="auto">
            <a:xfrm>
              <a:off x="3876" y="2059"/>
              <a:ext cx="472" cy="0"/>
            </a:xfrm>
            <a:prstGeom prst="line">
              <a:avLst/>
            </a:prstGeom>
            <a:noFill/>
            <a:ln w="25400">
              <a:solidFill>
                <a:srgbClr val="000000"/>
              </a:solidFill>
              <a:round/>
              <a:headEnd type="none" w="sm" len="sm"/>
              <a:tailEnd type="none" w="sm" len="sm"/>
            </a:ln>
            <a:effectLst/>
          </p:spPr>
          <p:txBody>
            <a:bodyPr wrap="none" anchor="ctr"/>
            <a:lstStyle/>
            <a:p>
              <a:pPr>
                <a:defRPr/>
              </a:pPr>
              <a:endParaRPr lang="tr-TR">
                <a:solidFill>
                  <a:srgbClr val="000000"/>
                </a:solidFill>
              </a:endParaRPr>
            </a:p>
          </p:txBody>
        </p:sp>
      </p:grpSp>
      <p:sp>
        <p:nvSpPr>
          <p:cNvPr id="293933" name="Rectangle 45"/>
          <p:cNvSpPr>
            <a:spLocks noChangeArrowheads="1"/>
          </p:cNvSpPr>
          <p:nvPr/>
        </p:nvSpPr>
        <p:spPr bwMode="auto">
          <a:xfrm>
            <a:off x="5283200" y="1249363"/>
            <a:ext cx="1679575"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New column</a:t>
            </a:r>
          </a:p>
        </p:txBody>
      </p:sp>
      <p:grpSp>
        <p:nvGrpSpPr>
          <p:cNvPr id="6" name="Group 46"/>
          <p:cNvGrpSpPr>
            <a:grpSpLocks/>
          </p:cNvGrpSpPr>
          <p:nvPr/>
        </p:nvGrpSpPr>
        <p:grpSpPr bwMode="auto">
          <a:xfrm>
            <a:off x="8386763" y="6324600"/>
            <a:ext cx="414337" cy="292100"/>
            <a:chOff x="5283" y="3984"/>
            <a:chExt cx="261" cy="184"/>
          </a:xfrm>
        </p:grpSpPr>
        <p:sp>
          <p:nvSpPr>
            <p:cNvPr id="293935" name="Rectangle 4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93936" name="Rectangle 4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93937" name="Rectangle 4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93938" name="Freeform 5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93939" name="Freeform 5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93940" name="Freeform 5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424490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9593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Adding a Column</a:t>
            </a:r>
            <a:endParaRPr lang="tr-TR"/>
          </a:p>
        </p:txBody>
      </p:sp>
      <p:sp>
        <p:nvSpPr>
          <p:cNvPr id="295939" name="Rectangle 3"/>
          <p:cNvSpPr>
            <a:spLocks noGrp="1" noChangeArrowheads="1"/>
          </p:cNvSpPr>
          <p:nvPr>
            <p:ph type="body" idx="1"/>
          </p:nvPr>
        </p:nvSpPr>
        <p:spPr>
          <a:xfrm>
            <a:off x="725488" y="1528763"/>
            <a:ext cx="7732712" cy="519112"/>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defRPr/>
            </a:pPr>
            <a:r>
              <a:rPr lang="tr-TR" b="1">
                <a:solidFill>
                  <a:srgbClr val="FF0066"/>
                </a:solidFill>
                <a:latin typeface="Arial" charset="0"/>
              </a:rPr>
              <a:t>You use the ADD clause to add columns.</a:t>
            </a:r>
          </a:p>
        </p:txBody>
      </p:sp>
      <p:sp>
        <p:nvSpPr>
          <p:cNvPr id="295940" name="Rectangle 4"/>
          <p:cNvSpPr>
            <a:spLocks noChangeArrowheads="1"/>
          </p:cNvSpPr>
          <p:nvPr/>
        </p:nvSpPr>
        <p:spPr bwMode="blackWhite">
          <a:xfrm>
            <a:off x="901700" y="2052638"/>
            <a:ext cx="7523163"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a:p>
            <a:pPr>
              <a:tabLst>
                <a:tab pos="692150" algn="l"/>
                <a:tab pos="1200150" algn="l"/>
              </a:tabLst>
            </a:pPr>
            <a:endParaRPr lang="tr-TR" sz="1800" b="1">
              <a:solidFill>
                <a:srgbClr val="000000"/>
              </a:solidFill>
              <a:effectLst/>
              <a:latin typeface="Courier New" pitchFamily="49" charset="0"/>
            </a:endParaRPr>
          </a:p>
        </p:txBody>
      </p:sp>
      <p:sp>
        <p:nvSpPr>
          <p:cNvPr id="295941" name="Rectangle 5"/>
          <p:cNvSpPr>
            <a:spLocks noChangeArrowheads="1"/>
          </p:cNvSpPr>
          <p:nvPr/>
        </p:nvSpPr>
        <p:spPr bwMode="auto">
          <a:xfrm>
            <a:off x="787400" y="3516313"/>
            <a:ext cx="7385050" cy="1066800"/>
          </a:xfrm>
          <a:prstGeom prst="rect">
            <a:avLst/>
          </a:prstGeom>
          <a:noFill/>
          <a:ln w="9525">
            <a:noFill/>
            <a:miter lim="800000"/>
            <a:headEnd/>
            <a:tailEnd/>
          </a:ln>
          <a:effectLst>
            <a:outerShdw dist="53882" dir="2700000" algn="ctr" rotWithShape="0">
              <a:schemeClr val="bg2"/>
            </a:outerShdw>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95942" name="Rectangle 6"/>
          <p:cNvSpPr>
            <a:spLocks noChangeArrowheads="1"/>
          </p:cNvSpPr>
          <p:nvPr/>
        </p:nvSpPr>
        <p:spPr bwMode="blackWhite">
          <a:xfrm>
            <a:off x="901700" y="3727450"/>
            <a:ext cx="7523163" cy="23764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92150" algn="l"/>
                <a:tab pos="1200150" algn="l"/>
              </a:tabLst>
              <a:defRPr/>
            </a:pPr>
            <a:r>
              <a:rPr lang="tr-TR" sz="1800" b="1">
                <a:solidFill>
                  <a:srgbClr val="000000"/>
                </a:solidFill>
                <a:effectLst/>
                <a:latin typeface="Courier New" pitchFamily="49" charset="0"/>
              </a:rPr>
              <a:t>    EMPNO ENAME         ANNSAL HIREDATE  JOB</a:t>
            </a:r>
          </a:p>
          <a:p>
            <a:pPr>
              <a:tabLst>
                <a:tab pos="692150" algn="l"/>
                <a:tab pos="1200150" algn="l"/>
              </a:tabLst>
              <a:defRPr/>
            </a:pPr>
            <a:r>
              <a:rPr lang="tr-TR" sz="1800" b="1">
                <a:solidFill>
                  <a:srgbClr val="000000"/>
                </a:solidFill>
                <a:effectLst/>
                <a:latin typeface="Courier New" pitchFamily="49" charset="0"/>
              </a:rPr>
              <a:t>--------- ---------- --------- --------- ----</a:t>
            </a:r>
          </a:p>
          <a:p>
            <a:pPr>
              <a:tabLst>
                <a:tab pos="692150" algn="l"/>
                <a:tab pos="1200150" algn="l"/>
              </a:tabLst>
              <a:defRPr/>
            </a:pPr>
            <a:r>
              <a:rPr lang="tr-TR" sz="1800" b="1">
                <a:solidFill>
                  <a:srgbClr val="000000"/>
                </a:solidFill>
                <a:effectLst/>
                <a:latin typeface="Courier New" pitchFamily="49" charset="0"/>
              </a:rPr>
              <a:t>     7698 BLAKE          34200 01-MAY-81</a:t>
            </a:r>
          </a:p>
          <a:p>
            <a:pPr>
              <a:tabLst>
                <a:tab pos="692150" algn="l"/>
                <a:tab pos="1200150" algn="l"/>
              </a:tabLst>
              <a:defRPr/>
            </a:pPr>
            <a:r>
              <a:rPr lang="tr-TR" sz="1800" b="1">
                <a:solidFill>
                  <a:srgbClr val="000000"/>
                </a:solidFill>
                <a:effectLst/>
                <a:latin typeface="Courier New" pitchFamily="49" charset="0"/>
              </a:rPr>
              <a:t>     7654 MARTIN         15000 28-SEP-81</a:t>
            </a:r>
          </a:p>
          <a:p>
            <a:pPr>
              <a:tabLst>
                <a:tab pos="692150" algn="l"/>
                <a:tab pos="1200150" algn="l"/>
              </a:tabLst>
              <a:defRPr/>
            </a:pPr>
            <a:r>
              <a:rPr lang="tr-TR" sz="1800" b="1">
                <a:solidFill>
                  <a:srgbClr val="000000"/>
                </a:solidFill>
                <a:effectLst/>
                <a:latin typeface="Courier New" pitchFamily="49" charset="0"/>
              </a:rPr>
              <a:t>     7499 ALLEN          19200 20-FEB-81</a:t>
            </a:r>
          </a:p>
          <a:p>
            <a:pPr>
              <a:tabLst>
                <a:tab pos="692150" algn="l"/>
                <a:tab pos="1200150" algn="l"/>
              </a:tabLst>
              <a:defRPr/>
            </a:pPr>
            <a:r>
              <a:rPr lang="tr-TR" sz="1800" b="1">
                <a:solidFill>
                  <a:srgbClr val="000000"/>
                </a:solidFill>
                <a:effectLst/>
                <a:latin typeface="Courier New" pitchFamily="49" charset="0"/>
              </a:rPr>
              <a:t>     7844 TURNER         18000 08-SEP-81</a:t>
            </a:r>
          </a:p>
          <a:p>
            <a:pPr>
              <a:tabLst>
                <a:tab pos="692150" algn="l"/>
                <a:tab pos="1200150" algn="l"/>
              </a:tabLst>
              <a:defRPr/>
            </a:pPr>
            <a:r>
              <a:rPr lang="tr-TR" sz="1800" b="1">
                <a:solidFill>
                  <a:srgbClr val="000000"/>
                </a:solidFill>
                <a:effectLst/>
                <a:latin typeface="Courier New" pitchFamily="49" charset="0"/>
              </a:rPr>
              <a:t>...</a:t>
            </a:r>
          </a:p>
          <a:p>
            <a:pPr>
              <a:tabLst>
                <a:tab pos="692150" algn="l"/>
                <a:tab pos="1200150" algn="l"/>
              </a:tabLst>
              <a:defRPr/>
            </a:pPr>
            <a:r>
              <a:rPr lang="tr-TR" sz="1800" b="1">
                <a:solidFill>
                  <a:srgbClr val="000000"/>
                </a:solidFill>
                <a:effectLst/>
                <a:latin typeface="Courier New" pitchFamily="49" charset="0"/>
              </a:rPr>
              <a:t>6 rows selected.</a:t>
            </a:r>
          </a:p>
        </p:txBody>
      </p:sp>
      <p:sp>
        <p:nvSpPr>
          <p:cNvPr id="295943" name="Rectangle 7"/>
          <p:cNvSpPr>
            <a:spLocks noChangeArrowheads="1"/>
          </p:cNvSpPr>
          <p:nvPr/>
        </p:nvSpPr>
        <p:spPr bwMode="blackWhite">
          <a:xfrm>
            <a:off x="915988" y="2058988"/>
            <a:ext cx="7205662" cy="941387"/>
          </a:xfrm>
          <a:prstGeom prst="rect">
            <a:avLst/>
          </a:prstGeom>
          <a:noFill/>
          <a:ln w="9525">
            <a:noFill/>
            <a:miter lim="800000"/>
            <a:headEnd/>
            <a:tailEnd/>
          </a:ln>
          <a:effectLst/>
        </p:spPr>
        <p:txBody>
          <a:bodyPr wrap="none" lIns="92075" tIns="46038" rIns="92075" bIns="46038" anchor="ctr"/>
          <a:lstStyle/>
          <a:p>
            <a:pPr>
              <a:tabLst>
                <a:tab pos="692150" algn="l"/>
                <a:tab pos="1200150" algn="l"/>
              </a:tabLst>
              <a:defRPr/>
            </a:pPr>
            <a:r>
              <a:rPr lang="tr-TR" sz="1800" b="1">
                <a:solidFill>
                  <a:srgbClr val="000000"/>
                </a:solidFill>
                <a:effectLst/>
                <a:latin typeface="Courier New" pitchFamily="49" charset="0"/>
              </a:rPr>
              <a:t>SQL&gt; ALTER TABLE dept30</a:t>
            </a:r>
          </a:p>
          <a:p>
            <a:pPr>
              <a:tabLst>
                <a:tab pos="692150" algn="l"/>
                <a:tab pos="1200150" algn="l"/>
              </a:tabLst>
              <a:defRPr/>
            </a:pPr>
            <a:r>
              <a:rPr lang="tr-TR" sz="1800" b="1">
                <a:solidFill>
                  <a:srgbClr val="000000"/>
                </a:solidFill>
                <a:effectLst/>
                <a:latin typeface="Courier New" pitchFamily="49" charset="0"/>
              </a:rPr>
              <a:t>  2  ADD		   (job VARCHAR2(9));</a:t>
            </a:r>
          </a:p>
          <a:p>
            <a:pPr>
              <a:tabLst>
                <a:tab pos="692150" algn="l"/>
                <a:tab pos="1200150" algn="l"/>
              </a:tabLst>
              <a:defRPr/>
            </a:pPr>
            <a:r>
              <a:rPr lang="tr-TR" sz="1800" b="1">
                <a:solidFill>
                  <a:srgbClr val="FF3300"/>
                </a:solidFill>
                <a:effectLst>
                  <a:outerShdw blurRad="38100" dist="38100" dir="2700000" algn="tl">
                    <a:srgbClr val="C0C0C0"/>
                  </a:outerShdw>
                </a:effectLst>
                <a:latin typeface="Courier New" pitchFamily="49" charset="0"/>
              </a:rPr>
              <a:t>Table altered.</a:t>
            </a:r>
          </a:p>
        </p:txBody>
      </p:sp>
      <p:sp>
        <p:nvSpPr>
          <p:cNvPr id="295944" name="Rectangle 8"/>
          <p:cNvSpPr>
            <a:spLocks noChangeArrowheads="1"/>
          </p:cNvSpPr>
          <p:nvPr/>
        </p:nvSpPr>
        <p:spPr bwMode="auto">
          <a:xfrm>
            <a:off x="733425" y="3219450"/>
            <a:ext cx="7842250" cy="498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defRPr/>
            </a:pPr>
            <a:r>
              <a:rPr lang="tr-TR" sz="2800" b="1">
                <a:solidFill>
                  <a:srgbClr val="FF6600"/>
                </a:solidFill>
                <a:effectLst/>
                <a:latin typeface="Arial" charset="0"/>
              </a:rPr>
              <a:t>The new column becomes the last column.</a:t>
            </a:r>
          </a:p>
        </p:txBody>
      </p:sp>
      <p:grpSp>
        <p:nvGrpSpPr>
          <p:cNvPr id="2" name="Group 9"/>
          <p:cNvGrpSpPr>
            <a:grpSpLocks/>
          </p:cNvGrpSpPr>
          <p:nvPr/>
        </p:nvGrpSpPr>
        <p:grpSpPr bwMode="auto">
          <a:xfrm>
            <a:off x="8386763" y="6324600"/>
            <a:ext cx="414337" cy="292100"/>
            <a:chOff x="5283" y="3984"/>
            <a:chExt cx="261" cy="184"/>
          </a:xfrm>
        </p:grpSpPr>
        <p:sp>
          <p:nvSpPr>
            <p:cNvPr id="295946"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95947"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95948"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95949"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95950"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95951"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3816172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297986"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Modifying a Column</a:t>
            </a:r>
            <a:endParaRPr lang="tr-TR"/>
          </a:p>
        </p:txBody>
      </p:sp>
      <p:sp>
        <p:nvSpPr>
          <p:cNvPr id="297987" name="Rectangle 3"/>
          <p:cNvSpPr>
            <a:spLocks noGrp="1" noChangeArrowheads="1"/>
          </p:cNvSpPr>
          <p:nvPr>
            <p:ph type="body" idx="1"/>
          </p:nvPr>
        </p:nvSpPr>
        <p:spPr>
          <a:xfrm>
            <a:off x="858838" y="1528763"/>
            <a:ext cx="7385050" cy="3424237"/>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6600"/>
                </a:solidFill>
                <a:latin typeface="Arial" charset="0"/>
              </a:rPr>
              <a:t>You can change a column’s datatype, size, and default value.</a:t>
            </a: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tabLst>
                <a:tab pos="571500" algn="l"/>
              </a:tabLst>
            </a:pPr>
            <a:endParaRPr lang="tr-TR" b="1">
              <a:solidFill>
                <a:srgbClr val="FF6600"/>
              </a:solidFill>
            </a:endParaRPr>
          </a:p>
          <a:p>
            <a:pPr marL="341313" lvl="1" indent="-227013" defTabSz="346075">
              <a:tabLst>
                <a:tab pos="571500" algn="l"/>
              </a:tabLst>
            </a:pPr>
            <a:r>
              <a:rPr lang="tr-TR" b="1">
                <a:solidFill>
                  <a:srgbClr val="FF6600"/>
                </a:solidFill>
                <a:latin typeface="Arial" charset="0"/>
              </a:rPr>
              <a:t>A change to the default value affects only subsequent insertions to the table.</a:t>
            </a:r>
            <a:endParaRPr lang="tr-TR">
              <a:latin typeface="Arial" charset="0"/>
            </a:endParaRPr>
          </a:p>
        </p:txBody>
      </p:sp>
      <p:grpSp>
        <p:nvGrpSpPr>
          <p:cNvPr id="2" name="Group 4"/>
          <p:cNvGrpSpPr>
            <a:grpSpLocks/>
          </p:cNvGrpSpPr>
          <p:nvPr/>
        </p:nvGrpSpPr>
        <p:grpSpPr bwMode="auto">
          <a:xfrm>
            <a:off x="914400" y="2667000"/>
            <a:ext cx="7510463" cy="946150"/>
            <a:chOff x="576" y="1611"/>
            <a:chExt cx="4731" cy="596"/>
          </a:xfrm>
        </p:grpSpPr>
        <p:sp>
          <p:nvSpPr>
            <p:cNvPr id="297989" name="Rectangle 5"/>
            <p:cNvSpPr>
              <a:spLocks noChangeArrowheads="1"/>
            </p:cNvSpPr>
            <p:nvPr/>
          </p:nvSpPr>
          <p:spPr bwMode="blackWhite">
            <a:xfrm>
              <a:off x="576" y="1611"/>
              <a:ext cx="4731" cy="5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5000"/>
                </a:lnSpc>
                <a:tabLst>
                  <a:tab pos="1200150" algn="l"/>
                </a:tabLst>
              </a:pPr>
              <a:endParaRPr lang="tr-TR" sz="1800" b="1">
                <a:solidFill>
                  <a:srgbClr val="000000"/>
                </a:solidFill>
                <a:effectLst/>
                <a:latin typeface="Courier New" pitchFamily="49" charset="0"/>
              </a:endParaRPr>
            </a:p>
            <a:p>
              <a:pPr>
                <a:lnSpc>
                  <a:spcPct val="95000"/>
                </a:lnSpc>
                <a:tabLst>
                  <a:tab pos="1200150" algn="l"/>
                </a:tabLst>
              </a:pPr>
              <a:endParaRPr lang="tr-TR" sz="1800" b="1">
                <a:solidFill>
                  <a:srgbClr val="000000"/>
                </a:solidFill>
                <a:effectLst/>
                <a:latin typeface="Courier New" pitchFamily="49" charset="0"/>
              </a:endParaRPr>
            </a:p>
            <a:p>
              <a:pPr>
                <a:lnSpc>
                  <a:spcPct val="95000"/>
                </a:lnSpc>
                <a:tabLst>
                  <a:tab pos="1200150" algn="l"/>
                </a:tabLst>
              </a:pPr>
              <a:endParaRPr lang="tr-TR" sz="1800" b="1">
                <a:solidFill>
                  <a:srgbClr val="000000"/>
                </a:solidFill>
                <a:effectLst/>
                <a:latin typeface="Courier New" pitchFamily="49" charset="0"/>
              </a:endParaRPr>
            </a:p>
            <a:p>
              <a:pPr>
                <a:lnSpc>
                  <a:spcPct val="95000"/>
                </a:lnSpc>
                <a:tabLst>
                  <a:tab pos="1200150" algn="l"/>
                </a:tabLst>
              </a:pPr>
              <a:endParaRPr lang="tr-TR" sz="1800" b="1">
                <a:solidFill>
                  <a:srgbClr val="000000"/>
                </a:solidFill>
                <a:effectLst/>
                <a:latin typeface="Courier New" pitchFamily="49" charset="0"/>
              </a:endParaRPr>
            </a:p>
          </p:txBody>
        </p:sp>
        <p:sp>
          <p:nvSpPr>
            <p:cNvPr id="297990" name="Rectangle 6"/>
            <p:cNvSpPr>
              <a:spLocks noChangeArrowheads="1"/>
            </p:cNvSpPr>
            <p:nvPr/>
          </p:nvSpPr>
          <p:spPr bwMode="blackWhite">
            <a:xfrm>
              <a:off x="627" y="1644"/>
              <a:ext cx="4144" cy="542"/>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ALTER TABLE	dept30</a:t>
              </a:r>
            </a:p>
            <a:p>
              <a:pPr>
                <a:tabLst>
                  <a:tab pos="1200150" algn="l"/>
                </a:tabLst>
                <a:defRPr/>
              </a:pPr>
              <a:r>
                <a:rPr lang="tr-TR" sz="1800" b="1">
                  <a:solidFill>
                    <a:srgbClr val="000000"/>
                  </a:solidFill>
                  <a:effectLst/>
                  <a:latin typeface="Courier New" pitchFamily="49" charset="0"/>
                </a:rPr>
                <a:t>  2  MODIFY		(ename VARCHAR2(15));</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Table altered.</a:t>
              </a:r>
            </a:p>
          </p:txBody>
        </p:sp>
      </p:grpSp>
      <p:grpSp>
        <p:nvGrpSpPr>
          <p:cNvPr id="3" name="Group 7"/>
          <p:cNvGrpSpPr>
            <a:grpSpLocks/>
          </p:cNvGrpSpPr>
          <p:nvPr/>
        </p:nvGrpSpPr>
        <p:grpSpPr bwMode="auto">
          <a:xfrm>
            <a:off x="8386763" y="6324600"/>
            <a:ext cx="414337" cy="292100"/>
            <a:chOff x="5283" y="3984"/>
            <a:chExt cx="261" cy="184"/>
          </a:xfrm>
        </p:grpSpPr>
        <p:sp>
          <p:nvSpPr>
            <p:cNvPr id="297992"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297993"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297994"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297995"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297996"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297997"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4071122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00034"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Dropping a Column</a:t>
            </a:r>
            <a:endParaRPr lang="tr-TR"/>
          </a:p>
        </p:txBody>
      </p:sp>
      <p:sp>
        <p:nvSpPr>
          <p:cNvPr id="300035" name="Rectangle 3"/>
          <p:cNvSpPr>
            <a:spLocks noGrp="1" noChangeArrowheads="1"/>
          </p:cNvSpPr>
          <p:nvPr>
            <p:ph type="body" idx="1"/>
          </p:nvPr>
        </p:nvSpPr>
        <p:spPr>
          <a:xfrm>
            <a:off x="858838" y="1528763"/>
            <a:ext cx="7385050" cy="1373187"/>
          </a:xfrm>
          <a:effectLst>
            <a:outerShdw dist="53882" dir="2700000" algn="ctr" rotWithShape="0">
              <a:srgbClr val="000000"/>
            </a:outerShdw>
          </a:effectLst>
        </p:spPr>
        <p:txBody>
          <a:bodyPr lIns="92075" tIns="46038" rIns="92075" bIns="46038">
            <a:spAutoFit/>
          </a:bodyPr>
          <a:lstStyle/>
          <a:p>
            <a:pPr marL="341313" lvl="1" indent="-227013" defTabSz="346075">
              <a:spcBef>
                <a:spcPct val="0"/>
              </a:spcBef>
              <a:buFontTx/>
              <a:buNone/>
              <a:tabLst>
                <a:tab pos="571500" algn="l"/>
              </a:tabLst>
            </a:pPr>
            <a:r>
              <a:rPr lang="tr-TR" b="1">
                <a:solidFill>
                  <a:srgbClr val="FF6600"/>
                </a:solidFill>
                <a:latin typeface="Arial" charset="0"/>
              </a:rPr>
              <a:t>You use the DROP COLUMN clause drop</a:t>
            </a:r>
          </a:p>
          <a:p>
            <a:pPr marL="341313" lvl="1" indent="-227013" defTabSz="346075">
              <a:spcBef>
                <a:spcPct val="0"/>
              </a:spcBef>
              <a:buFontTx/>
              <a:buNone/>
              <a:tabLst>
                <a:tab pos="571500" algn="l"/>
              </a:tabLst>
            </a:pPr>
            <a:r>
              <a:rPr lang="tr-TR" b="1">
                <a:solidFill>
                  <a:srgbClr val="FF6600"/>
                </a:solidFill>
                <a:latin typeface="Arial" charset="0"/>
              </a:rPr>
              <a:t>columns you no longer need from the</a:t>
            </a:r>
          </a:p>
          <a:p>
            <a:pPr marL="341313" lvl="1" indent="-227013" defTabSz="346075">
              <a:spcBef>
                <a:spcPct val="0"/>
              </a:spcBef>
              <a:buFontTx/>
              <a:buNone/>
              <a:tabLst>
                <a:tab pos="571500" algn="l"/>
              </a:tabLst>
            </a:pPr>
            <a:r>
              <a:rPr lang="tr-TR" b="1">
                <a:solidFill>
                  <a:srgbClr val="FF6600"/>
                </a:solidFill>
                <a:latin typeface="Arial" charset="0"/>
              </a:rPr>
              <a:t>table.</a:t>
            </a:r>
            <a:endParaRPr lang="tr-TR"/>
          </a:p>
        </p:txBody>
      </p:sp>
      <p:grpSp>
        <p:nvGrpSpPr>
          <p:cNvPr id="2" name="Group 4"/>
          <p:cNvGrpSpPr>
            <a:grpSpLocks/>
          </p:cNvGrpSpPr>
          <p:nvPr/>
        </p:nvGrpSpPr>
        <p:grpSpPr bwMode="auto">
          <a:xfrm>
            <a:off x="903288" y="3114675"/>
            <a:ext cx="7510462" cy="946150"/>
            <a:chOff x="569" y="1962"/>
            <a:chExt cx="4731" cy="596"/>
          </a:xfrm>
        </p:grpSpPr>
        <p:sp>
          <p:nvSpPr>
            <p:cNvPr id="300037" name="Rectangle 5"/>
            <p:cNvSpPr>
              <a:spLocks noChangeArrowheads="1"/>
            </p:cNvSpPr>
            <p:nvPr/>
          </p:nvSpPr>
          <p:spPr bwMode="blackWhite">
            <a:xfrm>
              <a:off x="569" y="1962"/>
              <a:ext cx="4731" cy="5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95000"/>
                </a:lnSpc>
                <a:tabLst>
                  <a:tab pos="1200150" algn="l"/>
                </a:tabLst>
              </a:pPr>
              <a:endParaRPr lang="tr-TR" sz="1800" b="1">
                <a:solidFill>
                  <a:srgbClr val="000000"/>
                </a:solidFill>
                <a:effectLst/>
                <a:latin typeface="Courier New" pitchFamily="49" charset="0"/>
              </a:endParaRPr>
            </a:p>
            <a:p>
              <a:pPr>
                <a:lnSpc>
                  <a:spcPct val="95000"/>
                </a:lnSpc>
                <a:tabLst>
                  <a:tab pos="1200150" algn="l"/>
                </a:tabLst>
              </a:pPr>
              <a:endParaRPr lang="tr-TR" sz="1800" b="1">
                <a:solidFill>
                  <a:srgbClr val="000000"/>
                </a:solidFill>
                <a:effectLst/>
                <a:latin typeface="Courier New" pitchFamily="49" charset="0"/>
              </a:endParaRPr>
            </a:p>
            <a:p>
              <a:pPr>
                <a:lnSpc>
                  <a:spcPct val="95000"/>
                </a:lnSpc>
                <a:tabLst>
                  <a:tab pos="1200150" algn="l"/>
                </a:tabLst>
              </a:pPr>
              <a:endParaRPr lang="tr-TR" sz="1800" b="1">
                <a:solidFill>
                  <a:srgbClr val="000000"/>
                </a:solidFill>
                <a:effectLst/>
                <a:latin typeface="Courier New" pitchFamily="49" charset="0"/>
              </a:endParaRPr>
            </a:p>
            <a:p>
              <a:pPr>
                <a:lnSpc>
                  <a:spcPct val="95000"/>
                </a:lnSpc>
                <a:tabLst>
                  <a:tab pos="1200150" algn="l"/>
                </a:tabLst>
              </a:pPr>
              <a:endParaRPr lang="tr-TR" sz="1800" b="1">
                <a:solidFill>
                  <a:srgbClr val="000000"/>
                </a:solidFill>
                <a:effectLst/>
                <a:latin typeface="Courier New" pitchFamily="49" charset="0"/>
              </a:endParaRPr>
            </a:p>
          </p:txBody>
        </p:sp>
        <p:sp>
          <p:nvSpPr>
            <p:cNvPr id="300038" name="Rectangle 6"/>
            <p:cNvSpPr>
              <a:spLocks noChangeArrowheads="1"/>
            </p:cNvSpPr>
            <p:nvPr/>
          </p:nvSpPr>
          <p:spPr bwMode="blackWhite">
            <a:xfrm>
              <a:off x="620" y="1995"/>
              <a:ext cx="4144" cy="542"/>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ALTER TABLE	dept30</a:t>
              </a:r>
            </a:p>
            <a:p>
              <a:pPr>
                <a:tabLst>
                  <a:tab pos="1200150" algn="l"/>
                </a:tabLst>
                <a:defRPr/>
              </a:pPr>
              <a:r>
                <a:rPr lang="tr-TR" sz="1800" b="1">
                  <a:solidFill>
                    <a:srgbClr val="000000"/>
                  </a:solidFill>
                  <a:effectLst/>
                  <a:latin typeface="Courier New" pitchFamily="49" charset="0"/>
                </a:rPr>
                <a:t>  2  DROP  COLUMN   job ;</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Table altered.</a:t>
              </a:r>
            </a:p>
          </p:txBody>
        </p:sp>
      </p:grpSp>
      <p:grpSp>
        <p:nvGrpSpPr>
          <p:cNvPr id="3" name="Group 7"/>
          <p:cNvGrpSpPr>
            <a:grpSpLocks/>
          </p:cNvGrpSpPr>
          <p:nvPr/>
        </p:nvGrpSpPr>
        <p:grpSpPr bwMode="auto">
          <a:xfrm>
            <a:off x="8386763" y="6324600"/>
            <a:ext cx="414337" cy="292100"/>
            <a:chOff x="5283" y="3984"/>
            <a:chExt cx="261" cy="184"/>
          </a:xfrm>
        </p:grpSpPr>
        <p:sp>
          <p:nvSpPr>
            <p:cNvPr id="300040"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300041"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300042"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300043"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300044"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300045"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2051874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04130"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Dropping a Table</a:t>
            </a:r>
            <a:endParaRPr lang="tr-TR"/>
          </a:p>
        </p:txBody>
      </p:sp>
      <p:sp>
        <p:nvSpPr>
          <p:cNvPr id="304131" name="Rectangle 3"/>
          <p:cNvSpPr>
            <a:spLocks noGrp="1" noChangeArrowheads="1"/>
          </p:cNvSpPr>
          <p:nvPr>
            <p:ph type="body" idx="1"/>
          </p:nvPr>
        </p:nvSpPr>
        <p:spPr>
          <a:xfrm>
            <a:off x="858838" y="1795463"/>
            <a:ext cx="7385050" cy="2484437"/>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a:solidFill>
                  <a:srgbClr val="FF0066"/>
                </a:solidFill>
                <a:latin typeface="Arial" charset="0"/>
              </a:rPr>
              <a:t>All data and structure in the table is deleted.</a:t>
            </a:r>
          </a:p>
          <a:p>
            <a:pPr marL="341313" lvl="1" indent="-227013" defTabSz="346075">
              <a:tabLst>
                <a:tab pos="571500" algn="l"/>
              </a:tabLst>
            </a:pPr>
            <a:r>
              <a:rPr lang="tr-TR">
                <a:solidFill>
                  <a:srgbClr val="FF0066"/>
                </a:solidFill>
                <a:latin typeface="Arial" charset="0"/>
              </a:rPr>
              <a:t>Any pending transactions are committed.</a:t>
            </a:r>
          </a:p>
          <a:p>
            <a:pPr marL="341313" lvl="1" indent="-227013" defTabSz="346075">
              <a:tabLst>
                <a:tab pos="571500" algn="l"/>
              </a:tabLst>
            </a:pPr>
            <a:r>
              <a:rPr lang="tr-TR">
                <a:solidFill>
                  <a:srgbClr val="FF0066"/>
                </a:solidFill>
                <a:latin typeface="Arial" charset="0"/>
              </a:rPr>
              <a:t>All indexes are dropped.</a:t>
            </a:r>
          </a:p>
          <a:p>
            <a:pPr marL="341313" lvl="1" indent="-227013" defTabSz="346075">
              <a:tabLst>
                <a:tab pos="571500" algn="l"/>
              </a:tabLst>
            </a:pPr>
            <a:r>
              <a:rPr lang="tr-TR">
                <a:solidFill>
                  <a:srgbClr val="FF0066"/>
                </a:solidFill>
                <a:latin typeface="Arial" charset="0"/>
              </a:rPr>
              <a:t>You </a:t>
            </a:r>
            <a:r>
              <a:rPr lang="tr-TR" i="1">
                <a:solidFill>
                  <a:srgbClr val="FF0066"/>
                </a:solidFill>
                <a:latin typeface="Arial" charset="0"/>
              </a:rPr>
              <a:t>cannot</a:t>
            </a:r>
            <a:r>
              <a:rPr lang="tr-TR">
                <a:solidFill>
                  <a:srgbClr val="FF0066"/>
                </a:solidFill>
                <a:latin typeface="Arial" charset="0"/>
              </a:rPr>
              <a:t> roll back this statement.</a:t>
            </a:r>
            <a:endParaRPr lang="tr-TR"/>
          </a:p>
        </p:txBody>
      </p:sp>
      <p:sp>
        <p:nvSpPr>
          <p:cNvPr id="304132" name="Rectangle 4"/>
          <p:cNvSpPr>
            <a:spLocks noChangeArrowheads="1"/>
          </p:cNvSpPr>
          <p:nvPr/>
        </p:nvSpPr>
        <p:spPr bwMode="blackWhite">
          <a:xfrm>
            <a:off x="895350" y="4943475"/>
            <a:ext cx="7529513" cy="7588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50000"/>
              </a:lnSpc>
              <a:tabLst>
                <a:tab pos="1200150" algn="l"/>
              </a:tabLst>
            </a:pPr>
            <a:endParaRPr lang="tr-TR" sz="1800" b="1">
              <a:solidFill>
                <a:srgbClr val="000000"/>
              </a:solidFill>
              <a:effectLst/>
              <a:latin typeface="Courier New" pitchFamily="49" charset="0"/>
            </a:endParaRPr>
          </a:p>
          <a:p>
            <a:pPr>
              <a:lnSpc>
                <a:spcPct val="150000"/>
              </a:lnSpc>
              <a:tabLst>
                <a:tab pos="1200150" algn="l"/>
              </a:tabLst>
            </a:pPr>
            <a:endParaRPr lang="tr-TR" sz="1800" b="1">
              <a:solidFill>
                <a:srgbClr val="000000"/>
              </a:solidFill>
              <a:effectLst/>
              <a:latin typeface="Courier New" pitchFamily="49" charset="0"/>
            </a:endParaRPr>
          </a:p>
          <a:p>
            <a:pPr>
              <a:lnSpc>
                <a:spcPct val="150000"/>
              </a:lnSpc>
              <a:tabLst>
                <a:tab pos="1200150" algn="l"/>
              </a:tabLst>
            </a:pPr>
            <a:endParaRPr lang="tr-TR" sz="1800" b="1">
              <a:solidFill>
                <a:srgbClr val="000000"/>
              </a:solidFill>
              <a:effectLst/>
              <a:latin typeface="Courier New" pitchFamily="49" charset="0"/>
            </a:endParaRPr>
          </a:p>
        </p:txBody>
      </p:sp>
      <p:sp>
        <p:nvSpPr>
          <p:cNvPr id="304133" name="Rectangle 5"/>
          <p:cNvSpPr>
            <a:spLocks noChangeArrowheads="1"/>
          </p:cNvSpPr>
          <p:nvPr/>
        </p:nvSpPr>
        <p:spPr bwMode="blackWhite">
          <a:xfrm>
            <a:off x="1039813" y="4840288"/>
            <a:ext cx="6446837" cy="995362"/>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DROP TABLE dept30;</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Table dropped.</a:t>
            </a:r>
          </a:p>
        </p:txBody>
      </p:sp>
      <p:grpSp>
        <p:nvGrpSpPr>
          <p:cNvPr id="2" name="Group 6"/>
          <p:cNvGrpSpPr>
            <a:grpSpLocks/>
          </p:cNvGrpSpPr>
          <p:nvPr/>
        </p:nvGrpSpPr>
        <p:grpSpPr bwMode="auto">
          <a:xfrm>
            <a:off x="8386763" y="6324600"/>
            <a:ext cx="414337" cy="292100"/>
            <a:chOff x="5283" y="3984"/>
            <a:chExt cx="261" cy="184"/>
          </a:xfrm>
        </p:grpSpPr>
        <p:sp>
          <p:nvSpPr>
            <p:cNvPr id="304135"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p:nvSpPr>
            <p:cNvPr id="304136"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solidFill>
                  <a:srgbClr val="000000"/>
                </a:solidFill>
                <a:effectLst>
                  <a:outerShdw blurRad="38100" dist="38100" dir="2700000" algn="tl">
                    <a:srgbClr val="FFFFFF"/>
                  </a:outerShdw>
                </a:effectLst>
              </a:endParaRPr>
            </a:p>
          </p:txBody>
        </p:sp>
        <p:sp useBgFill="1">
          <p:nvSpPr>
            <p:cNvPr id="304137"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solidFill>
                  <a:srgbClr val="000000"/>
                </a:solidFill>
                <a:effectLst>
                  <a:outerShdw blurRad="38100" dist="38100" dir="2700000" algn="tl">
                    <a:srgbClr val="C0C0C0"/>
                  </a:outerShdw>
                </a:effectLst>
              </a:endParaRPr>
            </a:p>
          </p:txBody>
        </p:sp>
        <p:sp>
          <p:nvSpPr>
            <p:cNvPr id="304138"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tr-TR">
                <a:solidFill>
                  <a:srgbClr val="000000"/>
                </a:solidFill>
              </a:endParaRPr>
            </a:p>
          </p:txBody>
        </p:sp>
        <p:sp>
          <p:nvSpPr>
            <p:cNvPr id="304139"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tr-TR">
                <a:solidFill>
                  <a:srgbClr val="000000"/>
                </a:solidFill>
              </a:endParaRPr>
            </a:p>
          </p:txBody>
        </p:sp>
        <p:sp useBgFill="1">
          <p:nvSpPr>
            <p:cNvPr id="304140"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tr-TR">
                <a:solidFill>
                  <a:srgbClr val="000000"/>
                </a:solidFill>
              </a:endParaRPr>
            </a:p>
          </p:txBody>
        </p:sp>
      </p:grpSp>
    </p:spTree>
    <p:extLst>
      <p:ext uri="{BB962C8B-B14F-4D97-AF65-F5344CB8AC3E}">
        <p14:creationId xmlns:p14="http://schemas.microsoft.com/office/powerpoint/2010/main" val="20397566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ctrTitle"/>
          </p:nvPr>
        </p:nvSpPr>
        <p:spPr>
          <a:xfrm>
            <a:off x="685800" y="2286000"/>
            <a:ext cx="7772400" cy="1143000"/>
          </a:xfrm>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10- Including Constraints</a:t>
            </a:r>
            <a:endParaRPr lang="tr-TR" sz="4800"/>
          </a:p>
        </p:txBody>
      </p:sp>
      <p:sp>
        <p:nvSpPr>
          <p:cNvPr id="306179" name="Rectangle 3"/>
          <p:cNvSpPr>
            <a:spLocks noGrp="1" noChangeArrowheads="1"/>
          </p:cNvSpPr>
          <p:nvPr>
            <p:ph type="subTitle" idx="1"/>
          </p:nvPr>
        </p:nvSpPr>
        <p:spPr>
          <a:xfrm>
            <a:off x="1371600" y="3886200"/>
            <a:ext cx="6400800" cy="701675"/>
          </a:xfrm>
          <a:effectLst>
            <a:outerShdw dist="53882" dir="2700000" algn="ctr" rotWithShape="0">
              <a:srgbClr val="000000"/>
            </a:outerShdw>
          </a:effectLst>
        </p:spPr>
        <p:txBody>
          <a:bodyPr lIns="92075" tIns="46038" rIns="92075" bIns="46038">
            <a:spAutoFit/>
          </a:bodyPr>
          <a:lstStyle/>
          <a:p>
            <a:pPr>
              <a:spcBef>
                <a:spcPct val="0"/>
              </a:spcBef>
            </a:pPr>
            <a:r>
              <a:rPr lang="tr-TR" sz="4000">
                <a:solidFill>
                  <a:srgbClr val="FFCC66"/>
                </a:solidFill>
              </a:rPr>
              <a:t> </a:t>
            </a:r>
          </a:p>
        </p:txBody>
      </p:sp>
      <p:grpSp>
        <p:nvGrpSpPr>
          <p:cNvPr id="2" name="Group 4"/>
          <p:cNvGrpSpPr>
            <a:grpSpLocks/>
          </p:cNvGrpSpPr>
          <p:nvPr/>
        </p:nvGrpSpPr>
        <p:grpSpPr bwMode="auto">
          <a:xfrm>
            <a:off x="8386763" y="6324600"/>
            <a:ext cx="414337" cy="292100"/>
            <a:chOff x="5283" y="3984"/>
            <a:chExt cx="261" cy="184"/>
          </a:xfrm>
        </p:grpSpPr>
        <p:sp>
          <p:nvSpPr>
            <p:cNvPr id="306181"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F8F8D3"/>
                </a:solidFill>
                <a:effectLst>
                  <a:outerShdw blurRad="38100" dist="38100" dir="2700000" algn="tl">
                    <a:srgbClr val="FFFFFF"/>
                  </a:outerShdw>
                </a:effectLst>
              </a:endParaRPr>
            </a:p>
          </p:txBody>
        </p:sp>
        <p:sp>
          <p:nvSpPr>
            <p:cNvPr id="306182"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useBgFill="1">
          <p:nvSpPr>
            <p:cNvPr id="306183"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F8F8D3"/>
                </a:solidFill>
                <a:effectLst>
                  <a:outerShdw blurRad="38100" dist="38100" dir="2700000" algn="tl">
                    <a:srgbClr val="000000"/>
                  </a:outerShdw>
                </a:effectLst>
              </a:endParaRPr>
            </a:p>
          </p:txBody>
        </p:sp>
        <p:sp>
          <p:nvSpPr>
            <p:cNvPr id="306184"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F8F8D3"/>
                </a:solidFill>
              </a:endParaRPr>
            </a:p>
          </p:txBody>
        </p:sp>
        <p:sp>
          <p:nvSpPr>
            <p:cNvPr id="306185"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F8F8D3"/>
                </a:solidFill>
              </a:endParaRPr>
            </a:p>
          </p:txBody>
        </p:sp>
        <p:sp useBgFill="1">
          <p:nvSpPr>
            <p:cNvPr id="306186"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F8F8D3"/>
                </a:solidFill>
              </a:endParaRPr>
            </a:p>
          </p:txBody>
        </p:sp>
      </p:grpSp>
    </p:spTree>
    <p:extLst>
      <p:ext uri="{BB962C8B-B14F-4D97-AF65-F5344CB8AC3E}">
        <p14:creationId xmlns:p14="http://schemas.microsoft.com/office/powerpoint/2010/main" val="3265878224"/>
      </p:ext>
    </p:extLst>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08226"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Defining Constraints</a:t>
            </a:r>
            <a:endParaRPr lang="tr-TR"/>
          </a:p>
        </p:txBody>
      </p:sp>
      <p:grpSp>
        <p:nvGrpSpPr>
          <p:cNvPr id="2" name="Group 3"/>
          <p:cNvGrpSpPr>
            <a:grpSpLocks/>
          </p:cNvGrpSpPr>
          <p:nvPr/>
        </p:nvGrpSpPr>
        <p:grpSpPr bwMode="auto">
          <a:xfrm>
            <a:off x="968375" y="1517650"/>
            <a:ext cx="7756525" cy="1606550"/>
            <a:chOff x="610" y="956"/>
            <a:chExt cx="4886" cy="1012"/>
          </a:xfrm>
        </p:grpSpPr>
        <p:sp>
          <p:nvSpPr>
            <p:cNvPr id="308228" name="Rectangle 4"/>
            <p:cNvSpPr>
              <a:spLocks noChangeArrowheads="1"/>
            </p:cNvSpPr>
            <p:nvPr/>
          </p:nvSpPr>
          <p:spPr bwMode="blackWhite">
            <a:xfrm>
              <a:off x="610" y="957"/>
              <a:ext cx="4766" cy="996"/>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155665" name="Rectangle 5"/>
            <p:cNvSpPr>
              <a:spLocks noChangeArrowheads="1"/>
            </p:cNvSpPr>
            <p:nvPr/>
          </p:nvSpPr>
          <p:spPr bwMode="blackWhite">
            <a:xfrm>
              <a:off x="687" y="956"/>
              <a:ext cx="4809" cy="1012"/>
            </a:xfrm>
            <a:prstGeom prst="rect">
              <a:avLst/>
            </a:prstGeom>
            <a:noFill/>
            <a:ln w="9525">
              <a:noFill/>
              <a:miter lim="800000"/>
              <a:headEnd/>
              <a:tailEnd/>
            </a:ln>
          </p:spPr>
          <p:txBody>
            <a:bodyPr wrap="none" lIns="92075" tIns="46038" rIns="92075" bIns="46038" anchor="ctr"/>
            <a:lstStyle/>
            <a:p>
              <a:pPr>
                <a:tabLst>
                  <a:tab pos="1200150" algn="l"/>
                </a:tabLst>
              </a:pPr>
              <a:r>
                <a:rPr lang="tr-TR" sz="1800" b="1">
                  <a:solidFill>
                    <a:srgbClr val="000000"/>
                  </a:solidFill>
                  <a:effectLst/>
                  <a:latin typeface="Courier New" pitchFamily="49" charset="0"/>
                </a:rPr>
                <a:t>CREATE TABLE [</a:t>
              </a:r>
              <a:r>
                <a:rPr lang="tr-TR" sz="1800" b="1" i="1">
                  <a:solidFill>
                    <a:srgbClr val="000000"/>
                  </a:solidFill>
                  <a:effectLst/>
                  <a:latin typeface="Courier New" pitchFamily="49" charset="0"/>
                </a:rPr>
                <a:t>schema</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table</a:t>
              </a:r>
            </a:p>
            <a:p>
              <a:pPr>
                <a:tabLst>
                  <a:tab pos="1200150" algn="l"/>
                </a:tabLst>
              </a:pP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datatype</a:t>
              </a:r>
              <a:r>
                <a:rPr lang="tr-TR" sz="1800" b="1">
                  <a:solidFill>
                    <a:srgbClr val="000000"/>
                  </a:solidFill>
                  <a:effectLst/>
                  <a:latin typeface="Courier New" pitchFamily="49" charset="0"/>
                </a:rPr>
                <a:t> [DEFAULT </a:t>
              </a:r>
              <a:r>
                <a:rPr lang="tr-TR" sz="1800" b="1" i="1">
                  <a:solidFill>
                    <a:srgbClr val="000000"/>
                  </a:solidFill>
                  <a:effectLst/>
                  <a:latin typeface="Courier New" pitchFamily="49" charset="0"/>
                </a:rPr>
                <a:t>expr</a:t>
              </a:r>
              <a:r>
                <a:rPr lang="tr-TR" sz="1800" b="1">
                  <a:solidFill>
                    <a:srgbClr val="000000"/>
                  </a:solidFill>
                  <a:effectLst/>
                  <a:latin typeface="Courier New" pitchFamily="49" charset="0"/>
                </a:rPr>
                <a:t>]</a:t>
              </a:r>
            </a:p>
            <a:p>
              <a:pPr>
                <a:tabLst>
                  <a:tab pos="1200150" algn="l"/>
                </a:tabLst>
              </a:pP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column_constraint</a:t>
              </a:r>
              <a:r>
                <a:rPr lang="tr-TR" sz="1800" b="1">
                  <a:solidFill>
                    <a:srgbClr val="000000"/>
                  </a:solidFill>
                  <a:effectLst/>
                  <a:latin typeface="Courier New" pitchFamily="49" charset="0"/>
                </a:rPr>
                <a:t>],</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table_constraint</a:t>
              </a:r>
              <a:r>
                <a:rPr lang="tr-TR" sz="1800" b="1">
                  <a:solidFill>
                    <a:srgbClr val="000000"/>
                  </a:solidFill>
                  <a:effectLst/>
                  <a:latin typeface="Courier New" pitchFamily="49" charset="0"/>
                </a:rPr>
                <a:t>][,...]);</a:t>
              </a:r>
            </a:p>
          </p:txBody>
        </p:sp>
      </p:grpSp>
      <p:grpSp>
        <p:nvGrpSpPr>
          <p:cNvPr id="3" name="Group 6"/>
          <p:cNvGrpSpPr>
            <a:grpSpLocks/>
          </p:cNvGrpSpPr>
          <p:nvPr/>
        </p:nvGrpSpPr>
        <p:grpSpPr bwMode="auto">
          <a:xfrm>
            <a:off x="987425" y="3479800"/>
            <a:ext cx="7737475" cy="2254250"/>
            <a:chOff x="622" y="2192"/>
            <a:chExt cx="4874" cy="1420"/>
          </a:xfrm>
        </p:grpSpPr>
        <p:sp>
          <p:nvSpPr>
            <p:cNvPr id="308231" name="Rectangle 7"/>
            <p:cNvSpPr>
              <a:spLocks noChangeArrowheads="1"/>
            </p:cNvSpPr>
            <p:nvPr/>
          </p:nvSpPr>
          <p:spPr bwMode="blackWhite">
            <a:xfrm>
              <a:off x="622" y="2192"/>
              <a:ext cx="4754" cy="140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155663" name="Rectangle 8"/>
            <p:cNvSpPr>
              <a:spLocks noChangeArrowheads="1"/>
            </p:cNvSpPr>
            <p:nvPr/>
          </p:nvSpPr>
          <p:spPr bwMode="blackWhite">
            <a:xfrm>
              <a:off x="698" y="2193"/>
              <a:ext cx="4798" cy="1419"/>
            </a:xfrm>
            <a:prstGeom prst="rect">
              <a:avLst/>
            </a:prstGeom>
            <a:noFill/>
            <a:ln w="9525">
              <a:noFill/>
              <a:miter lim="800000"/>
              <a:headEnd/>
              <a:tailEnd/>
            </a:ln>
          </p:spPr>
          <p:txBody>
            <a:bodyPr wrap="none" lIns="92075" tIns="46038" rIns="92075" bIns="46038" anchor="ctr"/>
            <a:lstStyle/>
            <a:p>
              <a:pPr>
                <a:tabLst>
                  <a:tab pos="1200150" algn="l"/>
                </a:tabLst>
              </a:pPr>
              <a:r>
                <a:rPr lang="tr-TR" sz="1800" b="1">
                  <a:solidFill>
                    <a:srgbClr val="000000"/>
                  </a:solidFill>
                  <a:effectLst/>
                  <a:latin typeface="Courier New" pitchFamily="49" charset="0"/>
                </a:rPr>
                <a:t>CREATE TABLE emp(</a:t>
              </a:r>
            </a:p>
            <a:p>
              <a:pPr>
                <a:tabLst>
                  <a:tab pos="1200150" algn="l"/>
                </a:tabLst>
              </a:pPr>
              <a:r>
                <a:rPr lang="tr-TR" sz="1800" b="1">
                  <a:solidFill>
                    <a:srgbClr val="000000"/>
                  </a:solidFill>
                  <a:effectLst/>
                  <a:latin typeface="Courier New" pitchFamily="49" charset="0"/>
                </a:rPr>
                <a:t>  	     empno  NUMBER(4),</a:t>
              </a:r>
            </a:p>
            <a:p>
              <a:pPr>
                <a:tabLst>
                  <a:tab pos="1200150" algn="l"/>
                </a:tabLst>
              </a:pPr>
              <a:r>
                <a:rPr lang="tr-TR" sz="1800" b="1">
                  <a:solidFill>
                    <a:srgbClr val="000000"/>
                  </a:solidFill>
                  <a:effectLst/>
                  <a:latin typeface="Courier New" pitchFamily="49" charset="0"/>
                </a:rPr>
                <a:t>    	     ename  VARCHAR2(10),</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  	     deptno  NUMBER(2) NOT NULL,</a:t>
              </a:r>
            </a:p>
            <a:p>
              <a:pPr>
                <a:tabLst>
                  <a:tab pos="1200150" algn="l"/>
                </a:tabLst>
              </a:pPr>
              <a:r>
                <a:rPr lang="tr-TR" sz="1800" b="1">
                  <a:solidFill>
                    <a:srgbClr val="000000"/>
                  </a:solidFill>
                  <a:effectLst/>
                  <a:latin typeface="Courier New" pitchFamily="49" charset="0"/>
                </a:rPr>
                <a:t>	     CONSTRAINT emp_empno_pk </a:t>
              </a:r>
            </a:p>
            <a:p>
              <a:pPr>
                <a:tabLst>
                  <a:tab pos="1200150" algn="l"/>
                </a:tabLst>
              </a:pPr>
              <a:r>
                <a:rPr lang="tr-TR" sz="1800" b="1">
                  <a:solidFill>
                    <a:srgbClr val="000000"/>
                  </a:solidFill>
                  <a:effectLst/>
                  <a:latin typeface="Courier New" pitchFamily="49" charset="0"/>
                </a:rPr>
                <a:t>		           	PRIMARY KEY (EMPNO));	</a:t>
              </a:r>
            </a:p>
          </p:txBody>
        </p:sp>
      </p:grpSp>
      <p:grpSp>
        <p:nvGrpSpPr>
          <p:cNvPr id="4" name="Group 9"/>
          <p:cNvGrpSpPr>
            <a:grpSpLocks/>
          </p:cNvGrpSpPr>
          <p:nvPr/>
        </p:nvGrpSpPr>
        <p:grpSpPr bwMode="auto">
          <a:xfrm>
            <a:off x="8386763" y="6324600"/>
            <a:ext cx="414337" cy="292100"/>
            <a:chOff x="5283" y="3984"/>
            <a:chExt cx="261" cy="184"/>
          </a:xfrm>
        </p:grpSpPr>
        <p:sp>
          <p:nvSpPr>
            <p:cNvPr id="308234"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08235"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08236"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08237"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08238"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08239"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7459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10274"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Defining Constraints</a:t>
            </a:r>
            <a:endParaRPr lang="tr-TR"/>
          </a:p>
        </p:txBody>
      </p:sp>
      <p:sp>
        <p:nvSpPr>
          <p:cNvPr id="310275" name="Rectangle 3"/>
          <p:cNvSpPr>
            <a:spLocks noGrp="1" noChangeArrowheads="1"/>
          </p:cNvSpPr>
          <p:nvPr>
            <p:ph type="body" idx="1"/>
          </p:nvPr>
        </p:nvSpPr>
        <p:spPr>
          <a:xfrm>
            <a:off x="685800" y="1600200"/>
            <a:ext cx="7772400" cy="1885950"/>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Column constraint level</a:t>
            </a:r>
            <a:br>
              <a:rPr lang="tr-TR" b="1">
                <a:solidFill>
                  <a:srgbClr val="FF0066"/>
                </a:solidFill>
                <a:effectLst>
                  <a:outerShdw blurRad="38100" dist="38100" dir="2700000" algn="tl">
                    <a:srgbClr val="C0C0C0"/>
                  </a:outerShdw>
                </a:effectLst>
                <a:latin typeface="Arial" charset="0"/>
              </a:rPr>
            </a:br>
            <a:br>
              <a:rPr lang="tr-TR" b="1">
                <a:effectLst>
                  <a:outerShdw blurRad="38100" dist="38100" dir="2700000" algn="tl">
                    <a:srgbClr val="C0C0C0"/>
                  </a:outerShdw>
                </a:effectLst>
              </a:rPr>
            </a:br>
            <a:endParaRPr lang="tr-TR" b="1">
              <a:effectLst>
                <a:outerShdw blurRad="38100" dist="38100" dir="2700000" algn="tl">
                  <a:srgbClr val="C0C0C0"/>
                </a:outerShdw>
              </a:effectLst>
            </a:endParaRPr>
          </a:p>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Table constraint level</a:t>
            </a:r>
            <a:endParaRPr lang="tr-TR" b="1">
              <a:effectLst>
                <a:outerShdw blurRad="38100" dist="38100" dir="2700000" algn="tl">
                  <a:srgbClr val="C0C0C0"/>
                </a:outerShdw>
              </a:effectLst>
            </a:endParaRPr>
          </a:p>
        </p:txBody>
      </p:sp>
      <p:sp>
        <p:nvSpPr>
          <p:cNvPr id="310276" name="Rectangle 4"/>
          <p:cNvSpPr>
            <a:spLocks noChangeArrowheads="1"/>
          </p:cNvSpPr>
          <p:nvPr/>
        </p:nvSpPr>
        <p:spPr bwMode="blackWhite">
          <a:xfrm>
            <a:off x="909638" y="2430463"/>
            <a:ext cx="7496175" cy="4333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[CONSTRAINT </a:t>
            </a:r>
            <a:r>
              <a:rPr lang="tr-TR" sz="1800" b="1" i="1">
                <a:solidFill>
                  <a:srgbClr val="000000"/>
                </a:solidFill>
                <a:effectLst/>
                <a:latin typeface="Courier New" pitchFamily="49" charset="0"/>
              </a:rPr>
              <a:t>constraint_name</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constraint_type</a:t>
            </a:r>
            <a:r>
              <a:rPr lang="tr-TR" sz="1800" b="1">
                <a:solidFill>
                  <a:srgbClr val="000000"/>
                </a:solidFill>
                <a:effectLst/>
                <a:latin typeface="Courier New" pitchFamily="49" charset="0"/>
              </a:rPr>
              <a:t>,</a:t>
            </a:r>
          </a:p>
        </p:txBody>
      </p:sp>
      <p:sp>
        <p:nvSpPr>
          <p:cNvPr id="310277" name="Rectangle 5"/>
          <p:cNvSpPr>
            <a:spLocks noChangeArrowheads="1"/>
          </p:cNvSpPr>
          <p:nvPr/>
        </p:nvSpPr>
        <p:spPr bwMode="blackWhite">
          <a:xfrm>
            <a:off x="950913" y="3916363"/>
            <a:ext cx="747395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i="1">
                <a:solidFill>
                  <a:srgbClr val="000000"/>
                </a:solidFill>
                <a:effectLst/>
                <a:latin typeface="Courier New" pitchFamily="49" charset="0"/>
              </a:rPr>
              <a:t>column,...</a:t>
            </a:r>
          </a:p>
          <a:p>
            <a:pPr>
              <a:tabLst>
                <a:tab pos="1200150" algn="l"/>
              </a:tabLst>
            </a:pPr>
            <a:r>
              <a:rPr lang="tr-TR" sz="1800" b="1" i="1">
                <a:solidFill>
                  <a:srgbClr val="000000"/>
                </a:solidFill>
                <a:effectLst/>
                <a:latin typeface="Courier New" pitchFamily="49" charset="0"/>
              </a:rPr>
              <a:t>  </a:t>
            </a:r>
            <a:r>
              <a:rPr lang="tr-TR" sz="1800" b="1">
                <a:solidFill>
                  <a:srgbClr val="000000"/>
                </a:solidFill>
                <a:effectLst/>
                <a:latin typeface="Courier New" pitchFamily="49" charset="0"/>
              </a:rPr>
              <a:t>[CONSTRAINT </a:t>
            </a:r>
            <a:r>
              <a:rPr lang="tr-TR" sz="1800" b="1" i="1">
                <a:solidFill>
                  <a:srgbClr val="000000"/>
                </a:solidFill>
                <a:effectLst/>
                <a:latin typeface="Courier New" pitchFamily="49" charset="0"/>
              </a:rPr>
              <a:t>constraint_name</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constraint_type</a:t>
            </a: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p>
        </p:txBody>
      </p:sp>
      <p:grpSp>
        <p:nvGrpSpPr>
          <p:cNvPr id="2" name="Group 6"/>
          <p:cNvGrpSpPr>
            <a:grpSpLocks/>
          </p:cNvGrpSpPr>
          <p:nvPr/>
        </p:nvGrpSpPr>
        <p:grpSpPr bwMode="auto">
          <a:xfrm>
            <a:off x="8386763" y="6324600"/>
            <a:ext cx="414337" cy="292100"/>
            <a:chOff x="5283" y="3984"/>
            <a:chExt cx="261" cy="184"/>
          </a:xfrm>
        </p:grpSpPr>
        <p:sp>
          <p:nvSpPr>
            <p:cNvPr id="310279"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10280"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10281"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10282"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10283"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10284"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712342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1232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NOT NULL Constraint</a:t>
            </a:r>
            <a:endParaRPr lang="tr-TR"/>
          </a:p>
        </p:txBody>
      </p:sp>
      <p:sp>
        <p:nvSpPr>
          <p:cNvPr id="312323" name="Rectangle 3"/>
          <p:cNvSpPr>
            <a:spLocks noGrp="1" noChangeArrowheads="1"/>
          </p:cNvSpPr>
          <p:nvPr>
            <p:ph type="body" idx="1"/>
          </p:nvPr>
        </p:nvSpPr>
        <p:spPr>
          <a:xfrm>
            <a:off x="974725" y="1357313"/>
            <a:ext cx="7385050" cy="9461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Ensures that null values are not permitted for the column</a:t>
            </a:r>
            <a:endParaRPr lang="tr-TR"/>
          </a:p>
        </p:txBody>
      </p:sp>
      <p:sp>
        <p:nvSpPr>
          <p:cNvPr id="312324" name="Rectangle 4"/>
          <p:cNvSpPr>
            <a:spLocks noChangeArrowheads="1"/>
          </p:cNvSpPr>
          <p:nvPr/>
        </p:nvSpPr>
        <p:spPr bwMode="blackWhite">
          <a:xfrm>
            <a:off x="1712913" y="2862263"/>
            <a:ext cx="5913437"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312325" name="Rectangle 5"/>
          <p:cNvSpPr>
            <a:spLocks noChangeArrowheads="1"/>
          </p:cNvSpPr>
          <p:nvPr/>
        </p:nvSpPr>
        <p:spPr bwMode="auto">
          <a:xfrm>
            <a:off x="1625600" y="2489200"/>
            <a:ext cx="73501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EMP</a:t>
            </a:r>
          </a:p>
        </p:txBody>
      </p:sp>
      <p:sp>
        <p:nvSpPr>
          <p:cNvPr id="312326" name="Line 6"/>
          <p:cNvSpPr>
            <a:spLocks noChangeShapeType="1"/>
          </p:cNvSpPr>
          <p:nvPr/>
        </p:nvSpPr>
        <p:spPr bwMode="auto">
          <a:xfrm>
            <a:off x="2711450" y="2852738"/>
            <a:ext cx="0" cy="198755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2327" name="Line 7"/>
          <p:cNvSpPr>
            <a:spLocks noChangeShapeType="1"/>
          </p:cNvSpPr>
          <p:nvPr/>
        </p:nvSpPr>
        <p:spPr bwMode="auto">
          <a:xfrm>
            <a:off x="3562350" y="2852738"/>
            <a:ext cx="0" cy="197802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2328" name="Line 8"/>
          <p:cNvSpPr>
            <a:spLocks noChangeShapeType="1"/>
          </p:cNvSpPr>
          <p:nvPr/>
        </p:nvSpPr>
        <p:spPr bwMode="auto">
          <a:xfrm>
            <a:off x="5057775" y="2852738"/>
            <a:ext cx="0" cy="195897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2329" name="Line 9"/>
          <p:cNvSpPr>
            <a:spLocks noChangeShapeType="1"/>
          </p:cNvSpPr>
          <p:nvPr/>
        </p:nvSpPr>
        <p:spPr bwMode="auto">
          <a:xfrm>
            <a:off x="5676900" y="2852738"/>
            <a:ext cx="0" cy="199707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157708" name="Rectangle 10"/>
          <p:cNvSpPr>
            <a:spLocks noChangeArrowheads="1"/>
          </p:cNvSpPr>
          <p:nvPr/>
        </p:nvSpPr>
        <p:spPr bwMode="blackWhite">
          <a:xfrm>
            <a:off x="1744663" y="2903538"/>
            <a:ext cx="7361237" cy="19145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EMPNO 	ENAME 	JOB		 ...  COMM  DEPTNO     </a:t>
            </a:r>
          </a:p>
          <a:p>
            <a:pPr>
              <a:lnSpc>
                <a:spcPct val="95000"/>
              </a:lnSpc>
              <a:tabLst>
                <a:tab pos="966788" algn="l"/>
                <a:tab pos="1885950" algn="l"/>
                <a:tab pos="2457450" algn="l"/>
                <a:tab pos="3200400" algn="l"/>
                <a:tab pos="457200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7839	KING	PRESIDENT		      10</a:t>
            </a: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7698	BLAKE	MANAGER		      30</a:t>
            </a: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7782	CLARK	MANAGER		      10</a:t>
            </a: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7566	JONES	MANAGER		      20</a:t>
            </a: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a:t>
            </a:r>
          </a:p>
        </p:txBody>
      </p:sp>
      <p:grpSp>
        <p:nvGrpSpPr>
          <p:cNvPr id="2" name="Group 11"/>
          <p:cNvGrpSpPr>
            <a:grpSpLocks/>
          </p:cNvGrpSpPr>
          <p:nvPr/>
        </p:nvGrpSpPr>
        <p:grpSpPr bwMode="auto">
          <a:xfrm>
            <a:off x="1708150" y="3316288"/>
            <a:ext cx="5930900" cy="1200150"/>
            <a:chOff x="1076" y="2089"/>
            <a:chExt cx="3736" cy="756"/>
          </a:xfrm>
        </p:grpSpPr>
        <p:sp>
          <p:nvSpPr>
            <p:cNvPr id="312332" name="Line 12"/>
            <p:cNvSpPr>
              <a:spLocks noChangeShapeType="1"/>
            </p:cNvSpPr>
            <p:nvPr/>
          </p:nvSpPr>
          <p:spPr bwMode="auto">
            <a:xfrm>
              <a:off x="1080" y="2089"/>
              <a:ext cx="3719"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2333" name="Line 13"/>
            <p:cNvSpPr>
              <a:spLocks noChangeShapeType="1"/>
            </p:cNvSpPr>
            <p:nvPr/>
          </p:nvSpPr>
          <p:spPr bwMode="auto">
            <a:xfrm>
              <a:off x="1076" y="2337"/>
              <a:ext cx="3736"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2334" name="Line 14"/>
            <p:cNvSpPr>
              <a:spLocks noChangeShapeType="1"/>
            </p:cNvSpPr>
            <p:nvPr/>
          </p:nvSpPr>
          <p:spPr bwMode="auto">
            <a:xfrm>
              <a:off x="1076" y="2845"/>
              <a:ext cx="3729"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2335" name="Line 15"/>
            <p:cNvSpPr>
              <a:spLocks noChangeShapeType="1"/>
            </p:cNvSpPr>
            <p:nvPr/>
          </p:nvSpPr>
          <p:spPr bwMode="auto">
            <a:xfrm>
              <a:off x="1076" y="2493"/>
              <a:ext cx="3736"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2336" name="Line 16"/>
            <p:cNvSpPr>
              <a:spLocks noChangeShapeType="1"/>
            </p:cNvSpPr>
            <p:nvPr/>
          </p:nvSpPr>
          <p:spPr bwMode="auto">
            <a:xfrm>
              <a:off x="1076" y="2661"/>
              <a:ext cx="3736"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sp>
        <p:nvSpPr>
          <p:cNvPr id="312337" name="Line 17"/>
          <p:cNvSpPr>
            <a:spLocks noChangeShapeType="1"/>
          </p:cNvSpPr>
          <p:nvPr/>
        </p:nvSpPr>
        <p:spPr bwMode="auto">
          <a:xfrm>
            <a:off x="6534150" y="2852738"/>
            <a:ext cx="0" cy="199707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3" name="Group 18"/>
          <p:cNvGrpSpPr>
            <a:grpSpLocks/>
          </p:cNvGrpSpPr>
          <p:nvPr/>
        </p:nvGrpSpPr>
        <p:grpSpPr bwMode="auto">
          <a:xfrm>
            <a:off x="1501775" y="4687888"/>
            <a:ext cx="7470775" cy="1360487"/>
            <a:chOff x="946" y="2953"/>
            <a:chExt cx="4706" cy="857"/>
          </a:xfrm>
        </p:grpSpPr>
        <p:grpSp>
          <p:nvGrpSpPr>
            <p:cNvPr id="4" name="Group 19"/>
            <p:cNvGrpSpPr>
              <a:grpSpLocks/>
            </p:cNvGrpSpPr>
            <p:nvPr/>
          </p:nvGrpSpPr>
          <p:grpSpPr bwMode="auto">
            <a:xfrm>
              <a:off x="946" y="2953"/>
              <a:ext cx="2030" cy="857"/>
              <a:chOff x="946" y="2953"/>
              <a:chExt cx="2030" cy="857"/>
            </a:xfrm>
          </p:grpSpPr>
          <p:sp>
            <p:nvSpPr>
              <p:cNvPr id="312340" name="Rectangle 20"/>
              <p:cNvSpPr>
                <a:spLocks noChangeArrowheads="1"/>
              </p:cNvSpPr>
              <p:nvPr/>
            </p:nvSpPr>
            <p:spPr bwMode="auto">
              <a:xfrm>
                <a:off x="946" y="3196"/>
                <a:ext cx="2030" cy="614"/>
              </a:xfrm>
              <a:prstGeom prst="rect">
                <a:avLst/>
              </a:prstGeom>
              <a:noFill/>
              <a:ln w="9525">
                <a:noFill/>
                <a:miter lim="800000"/>
                <a:headEnd/>
                <a:tailEnd/>
              </a:ln>
              <a:effectLst/>
            </p:spPr>
            <p:txBody>
              <a:bodyPr lIns="92075" tIns="46038" rIns="92075" bIns="46038">
                <a:spAutoFit/>
              </a:bodyPr>
              <a:lstStyle/>
              <a:p>
                <a:pPr>
                  <a:lnSpc>
                    <a:spcPct val="90000"/>
                  </a:lnSpc>
                </a:pPr>
                <a:r>
                  <a:rPr lang="tr-TR" sz="1600" b="1">
                    <a:solidFill>
                      <a:srgbClr val="FF6600"/>
                    </a:solidFill>
                    <a:effectLst>
                      <a:outerShdw blurRad="38100" dist="38100" dir="2700000" algn="tl">
                        <a:srgbClr val="C0C0C0"/>
                      </a:outerShdw>
                    </a:effectLst>
                    <a:latin typeface="Arial" charset="0"/>
                  </a:rPr>
                  <a:t>NOT NULL constraint</a:t>
                </a:r>
              </a:p>
              <a:p>
                <a:pPr>
                  <a:lnSpc>
                    <a:spcPct val="90000"/>
                  </a:lnSpc>
                </a:pPr>
                <a:r>
                  <a:rPr lang="tr-TR" sz="1600" b="1">
                    <a:solidFill>
                      <a:srgbClr val="FF6600"/>
                    </a:solidFill>
                    <a:effectLst>
                      <a:outerShdw blurRad="38100" dist="38100" dir="2700000" algn="tl">
                        <a:srgbClr val="C0C0C0"/>
                      </a:outerShdw>
                    </a:effectLst>
                    <a:latin typeface="Arial" charset="0"/>
                  </a:rPr>
                  <a:t>(no row can contain</a:t>
                </a:r>
                <a:br>
                  <a:rPr lang="tr-TR" sz="1600" b="1">
                    <a:solidFill>
                      <a:srgbClr val="FF6600"/>
                    </a:solidFill>
                    <a:effectLst>
                      <a:outerShdw blurRad="38100" dist="38100" dir="2700000" algn="tl">
                        <a:srgbClr val="C0C0C0"/>
                      </a:outerShdw>
                    </a:effectLst>
                    <a:latin typeface="Arial" charset="0"/>
                  </a:rPr>
                </a:br>
                <a:r>
                  <a:rPr lang="tr-TR" sz="1600" b="1">
                    <a:solidFill>
                      <a:srgbClr val="FF6600"/>
                    </a:solidFill>
                    <a:effectLst>
                      <a:outerShdw blurRad="38100" dist="38100" dir="2700000" algn="tl">
                        <a:srgbClr val="C0C0C0"/>
                      </a:outerShdw>
                    </a:effectLst>
                    <a:latin typeface="Arial" charset="0"/>
                  </a:rPr>
                  <a:t>a null value for</a:t>
                </a:r>
                <a:br>
                  <a:rPr lang="tr-TR" sz="1600" b="1">
                    <a:solidFill>
                      <a:srgbClr val="FF6600"/>
                    </a:solidFill>
                    <a:effectLst>
                      <a:outerShdw blurRad="38100" dist="38100" dir="2700000" algn="tl">
                        <a:srgbClr val="C0C0C0"/>
                      </a:outerShdw>
                    </a:effectLst>
                    <a:latin typeface="Arial" charset="0"/>
                  </a:rPr>
                </a:br>
                <a:r>
                  <a:rPr lang="tr-TR" sz="1600" b="1">
                    <a:solidFill>
                      <a:srgbClr val="FF6600"/>
                    </a:solidFill>
                    <a:effectLst>
                      <a:outerShdw blurRad="38100" dist="38100" dir="2700000" algn="tl">
                        <a:srgbClr val="C0C0C0"/>
                      </a:outerShdw>
                    </a:effectLst>
                    <a:latin typeface="Arial" charset="0"/>
                  </a:rPr>
                  <a:t>this column)</a:t>
                </a:r>
                <a:endParaRPr lang="tr-TR" sz="1600" b="1">
                  <a:solidFill>
                    <a:srgbClr val="FFFFCC"/>
                  </a:solidFill>
                  <a:effectLst>
                    <a:outerShdw blurRad="38100" dist="38100" dir="2700000" algn="tl">
                      <a:srgbClr val="C0C0C0"/>
                    </a:outerShdw>
                  </a:effectLst>
                  <a:latin typeface="Arial" charset="0"/>
                </a:endParaRPr>
              </a:p>
            </p:txBody>
          </p:sp>
          <p:sp>
            <p:nvSpPr>
              <p:cNvPr id="312341" name="Line 21"/>
              <p:cNvSpPr>
                <a:spLocks noChangeShapeType="1"/>
              </p:cNvSpPr>
              <p:nvPr/>
            </p:nvSpPr>
            <p:spPr bwMode="auto">
              <a:xfrm>
                <a:off x="1943" y="2953"/>
                <a:ext cx="1" cy="263"/>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sp>
          <p:nvSpPr>
            <p:cNvPr id="312342" name="Rectangle 22"/>
            <p:cNvSpPr>
              <a:spLocks noChangeArrowheads="1"/>
            </p:cNvSpPr>
            <p:nvPr/>
          </p:nvSpPr>
          <p:spPr bwMode="auto">
            <a:xfrm>
              <a:off x="2686" y="3196"/>
              <a:ext cx="1514" cy="614"/>
            </a:xfrm>
            <a:prstGeom prst="rect">
              <a:avLst/>
            </a:prstGeom>
            <a:noFill/>
            <a:ln w="9525">
              <a:noFill/>
              <a:miter lim="800000"/>
              <a:headEnd/>
              <a:tailEnd/>
            </a:ln>
            <a:effectLst/>
          </p:spPr>
          <p:txBody>
            <a:bodyPr lIns="92075" tIns="46038" rIns="92075" bIns="46038">
              <a:spAutoFit/>
            </a:bodyPr>
            <a:lstStyle/>
            <a:p>
              <a:pPr>
                <a:lnSpc>
                  <a:spcPct val="90000"/>
                </a:lnSpc>
              </a:pPr>
              <a:r>
                <a:rPr lang="tr-TR" sz="1600" b="1">
                  <a:solidFill>
                    <a:srgbClr val="FF6600"/>
                  </a:solidFill>
                  <a:effectLst>
                    <a:outerShdw blurRad="38100" dist="38100" dir="2700000" algn="tl">
                      <a:srgbClr val="C0C0C0"/>
                    </a:outerShdw>
                  </a:effectLst>
                  <a:latin typeface="Arial" charset="0"/>
                </a:rPr>
                <a:t>Absence of NOT NULL constraint</a:t>
              </a:r>
            </a:p>
            <a:p>
              <a:pPr>
                <a:lnSpc>
                  <a:spcPct val="90000"/>
                </a:lnSpc>
              </a:pPr>
              <a:r>
                <a:rPr lang="tr-TR" sz="1600" b="1">
                  <a:solidFill>
                    <a:srgbClr val="FF6600"/>
                  </a:solidFill>
                  <a:effectLst>
                    <a:outerShdw blurRad="38100" dist="38100" dir="2700000" algn="tl">
                      <a:srgbClr val="C0C0C0"/>
                    </a:outerShdw>
                  </a:effectLst>
                  <a:latin typeface="Arial" charset="0"/>
                </a:rPr>
                <a:t>(any row can contain</a:t>
              </a:r>
              <a:br>
                <a:rPr lang="tr-TR" sz="1600" b="1">
                  <a:solidFill>
                    <a:srgbClr val="FF6600"/>
                  </a:solidFill>
                  <a:effectLst>
                    <a:outerShdw blurRad="38100" dist="38100" dir="2700000" algn="tl">
                      <a:srgbClr val="C0C0C0"/>
                    </a:outerShdw>
                  </a:effectLst>
                  <a:latin typeface="Arial" charset="0"/>
                </a:rPr>
              </a:br>
              <a:r>
                <a:rPr lang="tr-TR" sz="1600" b="1">
                  <a:solidFill>
                    <a:srgbClr val="FF6600"/>
                  </a:solidFill>
                  <a:effectLst>
                    <a:outerShdw blurRad="38100" dist="38100" dir="2700000" algn="tl">
                      <a:srgbClr val="C0C0C0"/>
                    </a:outerShdw>
                  </a:effectLst>
                  <a:latin typeface="Arial" charset="0"/>
                </a:rPr>
                <a:t>null for this column)</a:t>
              </a:r>
              <a:endParaRPr lang="tr-TR" sz="1600" b="1">
                <a:solidFill>
                  <a:srgbClr val="FFFFCC"/>
                </a:solidFill>
                <a:effectLst>
                  <a:outerShdw blurRad="38100" dist="38100" dir="2700000" algn="tl">
                    <a:srgbClr val="C0C0C0"/>
                  </a:outerShdw>
                </a:effectLst>
                <a:latin typeface="Arial" charset="0"/>
              </a:endParaRPr>
            </a:p>
          </p:txBody>
        </p:sp>
        <p:sp>
          <p:nvSpPr>
            <p:cNvPr id="312343" name="Line 23"/>
            <p:cNvSpPr>
              <a:spLocks noChangeShapeType="1"/>
            </p:cNvSpPr>
            <p:nvPr/>
          </p:nvSpPr>
          <p:spPr bwMode="auto">
            <a:xfrm>
              <a:off x="3827" y="2953"/>
              <a:ext cx="1" cy="263"/>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312344" name="Rectangle 24"/>
            <p:cNvSpPr>
              <a:spLocks noChangeArrowheads="1"/>
            </p:cNvSpPr>
            <p:nvPr/>
          </p:nvSpPr>
          <p:spPr bwMode="auto">
            <a:xfrm>
              <a:off x="4197" y="3196"/>
              <a:ext cx="1455" cy="197"/>
            </a:xfrm>
            <a:prstGeom prst="rect">
              <a:avLst/>
            </a:prstGeom>
            <a:noFill/>
            <a:ln w="9525">
              <a:noFill/>
              <a:miter lim="800000"/>
              <a:headEnd/>
              <a:tailEnd/>
            </a:ln>
            <a:effectLst/>
          </p:spPr>
          <p:txBody>
            <a:bodyPr lIns="92075" tIns="46038" rIns="92075" bIns="46038">
              <a:spAutoFit/>
            </a:bodyPr>
            <a:lstStyle/>
            <a:p>
              <a:pPr>
                <a:lnSpc>
                  <a:spcPct val="90000"/>
                </a:lnSpc>
              </a:pPr>
              <a:r>
                <a:rPr lang="tr-TR" sz="1600" b="1">
                  <a:solidFill>
                    <a:srgbClr val="FF6600"/>
                  </a:solidFill>
                  <a:effectLst>
                    <a:outerShdw blurRad="38100" dist="38100" dir="2700000" algn="tl">
                      <a:srgbClr val="C0C0C0"/>
                    </a:outerShdw>
                  </a:effectLst>
                  <a:latin typeface="Arial" charset="0"/>
                </a:rPr>
                <a:t>NOT NULL constraint</a:t>
              </a:r>
              <a:endParaRPr lang="tr-TR" sz="1600" b="1">
                <a:solidFill>
                  <a:srgbClr val="FFFFCC"/>
                </a:solidFill>
                <a:effectLst>
                  <a:outerShdw blurRad="38100" dist="38100" dir="2700000" algn="tl">
                    <a:srgbClr val="C0C0C0"/>
                  </a:outerShdw>
                </a:effectLst>
                <a:latin typeface="Arial" charset="0"/>
              </a:endParaRPr>
            </a:p>
          </p:txBody>
        </p:sp>
        <p:sp>
          <p:nvSpPr>
            <p:cNvPr id="312345" name="Line 25"/>
            <p:cNvSpPr>
              <a:spLocks noChangeShapeType="1"/>
            </p:cNvSpPr>
            <p:nvPr/>
          </p:nvSpPr>
          <p:spPr bwMode="auto">
            <a:xfrm>
              <a:off x="4619" y="2953"/>
              <a:ext cx="1" cy="263"/>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grpSp>
        <p:nvGrpSpPr>
          <p:cNvPr id="5" name="Group 26"/>
          <p:cNvGrpSpPr>
            <a:grpSpLocks/>
          </p:cNvGrpSpPr>
          <p:nvPr/>
        </p:nvGrpSpPr>
        <p:grpSpPr bwMode="auto">
          <a:xfrm>
            <a:off x="8386763" y="6324600"/>
            <a:ext cx="414337" cy="292100"/>
            <a:chOff x="5283" y="3984"/>
            <a:chExt cx="261" cy="184"/>
          </a:xfrm>
        </p:grpSpPr>
        <p:sp>
          <p:nvSpPr>
            <p:cNvPr id="312347" name="Rectangle 2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12348" name="Rectangle 2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12349" name="Rectangle 2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12350" name="Freeform 3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12351" name="Freeform 3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12352" name="Freeform 3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9016497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1</a:t>
            </a:r>
            <a:endParaRPr lang="en-US" dirty="0"/>
          </a:p>
        </p:txBody>
      </p:sp>
      <p:sp>
        <p:nvSpPr>
          <p:cNvPr id="3" name="İçerik Yer Tutucusu 2"/>
          <p:cNvSpPr>
            <a:spLocks noGrp="1"/>
          </p:cNvSpPr>
          <p:nvPr>
            <p:ph idx="1"/>
          </p:nvPr>
        </p:nvSpPr>
        <p:spPr/>
        <p:txBody>
          <a:bodyPr/>
          <a:lstStyle/>
          <a:p>
            <a:r>
              <a:rPr lang="tr-TR" sz="3000" dirty="0"/>
              <a:t>D</a:t>
            </a:r>
            <a:r>
              <a:rPr lang="en-US" sz="3000" dirty="0" err="1"/>
              <a:t>isplay</a:t>
            </a:r>
            <a:r>
              <a:rPr lang="en-US" sz="3000" dirty="0"/>
              <a:t> the name and salary of </a:t>
            </a:r>
            <a:r>
              <a:rPr lang="tr-TR" sz="3000" dirty="0" err="1"/>
              <a:t>all</a:t>
            </a:r>
            <a:r>
              <a:rPr lang="tr-TR" sz="3000" dirty="0"/>
              <a:t> </a:t>
            </a:r>
            <a:r>
              <a:rPr lang="en-US" sz="3000" dirty="0"/>
              <a:t>employees</a:t>
            </a:r>
            <a:r>
              <a:rPr lang="tr-TR" sz="3000" dirty="0"/>
              <a:t>.</a:t>
            </a:r>
            <a:endParaRPr lang="en-US" sz="3000" dirty="0"/>
          </a:p>
        </p:txBody>
      </p:sp>
      <p:sp>
        <p:nvSpPr>
          <p:cNvPr id="4" name="Altbilgi Yer Tutucusu 3"/>
          <p:cNvSpPr>
            <a:spLocks noGrp="1"/>
          </p:cNvSpPr>
          <p:nvPr>
            <p:ph type="ftr" sz="quarter" idx="11"/>
          </p:nvPr>
        </p:nvSpPr>
        <p:spPr/>
        <p:txBody>
          <a:bodyPr/>
          <a:lstStyle/>
          <a:p>
            <a:r>
              <a:rPr lang="tr-TR"/>
              <a:t>Information Management</a:t>
            </a:r>
          </a:p>
        </p:txBody>
      </p:sp>
      <p:sp>
        <p:nvSpPr>
          <p:cNvPr id="5" name="Rectangle 3"/>
          <p:cNvSpPr>
            <a:spLocks noChangeArrowheads="1"/>
          </p:cNvSpPr>
          <p:nvPr/>
        </p:nvSpPr>
        <p:spPr bwMode="blackWhite">
          <a:xfrm>
            <a:off x="757443" y="2852936"/>
            <a:ext cx="7723187" cy="3762375"/>
          </a:xfrm>
          <a:prstGeom prst="rect">
            <a:avLst/>
          </a:prstGeom>
          <a:solidFill>
            <a:srgbClr val="99CCFF"/>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dirty="0">
                <a:solidFill>
                  <a:srgbClr val="000000"/>
                </a:solidFill>
                <a:effectLst/>
                <a:latin typeface="Courier New" pitchFamily="49" charset="0"/>
              </a:rPr>
              <a:t>    EMPNO ENAME      JOB             MGR HIREDATE        SAL      COMM    DEPTNO</a:t>
            </a:r>
          </a:p>
          <a:p>
            <a:pPr defTabSz="400050">
              <a:lnSpc>
                <a:spcPct val="125000"/>
              </a:lnSpc>
              <a:tabLst>
                <a:tab pos="400050" algn="r"/>
                <a:tab pos="685800" algn="l"/>
              </a:tabLst>
            </a:pPr>
            <a:r>
              <a:rPr lang="tr-TR" sz="1200" b="1" dirty="0">
                <a:solidFill>
                  <a:srgbClr val="000000"/>
                </a:solidFill>
                <a:effectLst/>
                <a:latin typeface="Courier New" pitchFamily="49" charset="0"/>
              </a:rPr>
              <a:t>--------- ---------- --------- --------- --------- --------- --------- ---------</a:t>
            </a:r>
          </a:p>
          <a:p>
            <a:pPr defTabSz="400050">
              <a:lnSpc>
                <a:spcPct val="125000"/>
              </a:lnSpc>
              <a:tabLst>
                <a:tab pos="400050" algn="r"/>
                <a:tab pos="685800" algn="l"/>
              </a:tabLst>
            </a:pPr>
            <a:r>
              <a:rPr lang="tr-TR" sz="1200" b="1" dirty="0">
                <a:solidFill>
                  <a:srgbClr val="000000"/>
                </a:solidFill>
                <a:effectLst/>
                <a:latin typeface="Courier New" pitchFamily="49" charset="0"/>
              </a:rPr>
              <a:t>     7839 KING       PRESIDENT           17-NOV-81      5000                  10</a:t>
            </a:r>
          </a:p>
          <a:p>
            <a:pPr defTabSz="400050">
              <a:lnSpc>
                <a:spcPct val="125000"/>
              </a:lnSpc>
              <a:tabLst>
                <a:tab pos="400050" algn="r"/>
                <a:tab pos="685800" algn="l"/>
              </a:tabLst>
            </a:pPr>
            <a:r>
              <a:rPr lang="tr-TR" sz="1200" b="1" dirty="0">
                <a:solidFill>
                  <a:srgbClr val="000000"/>
                </a:solidFill>
                <a:effectLst/>
                <a:latin typeface="Courier New" pitchFamily="49" charset="0"/>
              </a:rPr>
              <a:t>     7698 BLAKE      MANAGER        7839 01-MAY-81      2850                  30</a:t>
            </a:r>
          </a:p>
          <a:p>
            <a:pPr defTabSz="400050">
              <a:lnSpc>
                <a:spcPct val="125000"/>
              </a:lnSpc>
              <a:tabLst>
                <a:tab pos="400050" algn="r"/>
                <a:tab pos="685800" algn="l"/>
              </a:tabLst>
            </a:pPr>
            <a:r>
              <a:rPr lang="tr-TR" sz="1200" b="1" dirty="0">
                <a:solidFill>
                  <a:srgbClr val="000000"/>
                </a:solidFill>
                <a:effectLst/>
                <a:latin typeface="Courier New" pitchFamily="49" charset="0"/>
              </a:rPr>
              <a:t>     7782 CLARK      MANAGER        7839 09-JUN-81      2450                  10</a:t>
            </a:r>
          </a:p>
          <a:p>
            <a:pPr defTabSz="400050">
              <a:lnSpc>
                <a:spcPct val="125000"/>
              </a:lnSpc>
              <a:tabLst>
                <a:tab pos="400050" algn="r"/>
                <a:tab pos="685800" algn="l"/>
              </a:tabLst>
            </a:pPr>
            <a:r>
              <a:rPr lang="tr-TR" sz="1200" b="1" dirty="0">
                <a:solidFill>
                  <a:srgbClr val="000000"/>
                </a:solidFill>
                <a:effectLst/>
                <a:latin typeface="Courier New" pitchFamily="49" charset="0"/>
              </a:rPr>
              <a:t>     7566 JONES      MANAGER        7839 02-APR-81      2975                  20</a:t>
            </a:r>
          </a:p>
          <a:p>
            <a:pPr defTabSz="400050">
              <a:lnSpc>
                <a:spcPct val="125000"/>
              </a:lnSpc>
              <a:tabLst>
                <a:tab pos="400050" algn="r"/>
                <a:tab pos="685800" algn="l"/>
              </a:tabLst>
            </a:pPr>
            <a:r>
              <a:rPr lang="tr-TR" sz="1200" b="1" dirty="0">
                <a:solidFill>
                  <a:srgbClr val="000000"/>
                </a:solidFill>
                <a:effectLst/>
                <a:latin typeface="Courier New" pitchFamily="49" charset="0"/>
              </a:rPr>
              <a:t>     7654 MARTIN     SALESMAN       7698 28-SEP-81      1250      1400        30</a:t>
            </a:r>
          </a:p>
          <a:p>
            <a:pPr defTabSz="400050">
              <a:lnSpc>
                <a:spcPct val="125000"/>
              </a:lnSpc>
              <a:tabLst>
                <a:tab pos="400050" algn="r"/>
                <a:tab pos="685800" algn="l"/>
              </a:tabLst>
            </a:pPr>
            <a:r>
              <a:rPr lang="tr-TR" sz="1200" b="1" dirty="0">
                <a:solidFill>
                  <a:srgbClr val="000000"/>
                </a:solidFill>
                <a:effectLst/>
                <a:latin typeface="Courier New" pitchFamily="49" charset="0"/>
              </a:rPr>
              <a:t>     7499 ALLEN      SALESMAN       7698 20-FEB-81      1600       300        30</a:t>
            </a:r>
          </a:p>
          <a:p>
            <a:pPr defTabSz="400050">
              <a:lnSpc>
                <a:spcPct val="125000"/>
              </a:lnSpc>
              <a:tabLst>
                <a:tab pos="400050" algn="r"/>
                <a:tab pos="685800" algn="l"/>
              </a:tabLst>
            </a:pPr>
            <a:r>
              <a:rPr lang="tr-TR" sz="1200" b="1" dirty="0">
                <a:solidFill>
                  <a:srgbClr val="000000"/>
                </a:solidFill>
                <a:effectLst/>
                <a:latin typeface="Courier New" pitchFamily="49" charset="0"/>
              </a:rPr>
              <a:t>     7844 TURNER     SALESMAN       7698 08-SEP-81      1500         0        30</a:t>
            </a:r>
          </a:p>
          <a:p>
            <a:pPr defTabSz="400050">
              <a:lnSpc>
                <a:spcPct val="125000"/>
              </a:lnSpc>
              <a:tabLst>
                <a:tab pos="400050" algn="r"/>
                <a:tab pos="685800" algn="l"/>
              </a:tabLst>
            </a:pPr>
            <a:r>
              <a:rPr lang="tr-TR" sz="1200" b="1" dirty="0">
                <a:solidFill>
                  <a:srgbClr val="000000"/>
                </a:solidFill>
                <a:effectLst/>
                <a:latin typeface="Courier New" pitchFamily="49" charset="0"/>
              </a:rPr>
              <a:t>     7900 JAMES      CLERK          7698 03-DEC-81       950                  30</a:t>
            </a:r>
          </a:p>
          <a:p>
            <a:pPr defTabSz="400050">
              <a:lnSpc>
                <a:spcPct val="125000"/>
              </a:lnSpc>
              <a:tabLst>
                <a:tab pos="400050" algn="r"/>
                <a:tab pos="685800" algn="l"/>
              </a:tabLst>
            </a:pPr>
            <a:r>
              <a:rPr lang="tr-TR" sz="1200" b="1" dirty="0">
                <a:solidFill>
                  <a:srgbClr val="000000"/>
                </a:solidFill>
                <a:effectLst/>
                <a:latin typeface="Courier New" pitchFamily="49" charset="0"/>
              </a:rPr>
              <a:t>     7521 WARD       SALESMAN       7698 22-FEB-81      1250       500        30</a:t>
            </a:r>
          </a:p>
          <a:p>
            <a:pPr defTabSz="400050">
              <a:lnSpc>
                <a:spcPct val="125000"/>
              </a:lnSpc>
              <a:tabLst>
                <a:tab pos="400050" algn="r"/>
                <a:tab pos="685800" algn="l"/>
              </a:tabLst>
            </a:pPr>
            <a:r>
              <a:rPr lang="tr-TR" sz="1200" b="1" dirty="0">
                <a:solidFill>
                  <a:srgbClr val="000000"/>
                </a:solidFill>
                <a:effectLst/>
                <a:latin typeface="Courier New" pitchFamily="49" charset="0"/>
              </a:rPr>
              <a:t>     7902 FORD       ANALYST        7566 03-DEC-81      3000                  20</a:t>
            </a:r>
          </a:p>
          <a:p>
            <a:pPr defTabSz="400050">
              <a:lnSpc>
                <a:spcPct val="125000"/>
              </a:lnSpc>
              <a:tabLst>
                <a:tab pos="400050" algn="r"/>
                <a:tab pos="685800" algn="l"/>
              </a:tabLst>
            </a:pPr>
            <a:r>
              <a:rPr lang="tr-TR" sz="1200" b="1" dirty="0">
                <a:solidFill>
                  <a:srgbClr val="000000"/>
                </a:solidFill>
                <a:effectLst/>
                <a:latin typeface="Courier New" pitchFamily="49" charset="0"/>
              </a:rPr>
              <a:t>     7369 SMITH      CLERK          7902 17-DEC-80       800                  20</a:t>
            </a:r>
          </a:p>
          <a:p>
            <a:pPr defTabSz="400050">
              <a:lnSpc>
                <a:spcPct val="125000"/>
              </a:lnSpc>
              <a:tabLst>
                <a:tab pos="400050" algn="r"/>
                <a:tab pos="685800" algn="l"/>
              </a:tabLst>
            </a:pPr>
            <a:r>
              <a:rPr lang="tr-TR" sz="1200" b="1" dirty="0">
                <a:solidFill>
                  <a:srgbClr val="000000"/>
                </a:solidFill>
                <a:effectLst/>
                <a:latin typeface="Courier New" pitchFamily="49" charset="0"/>
              </a:rPr>
              <a:t>     7788 SCOTT      ANALYST        7566 09-DEC-82      3000                  20</a:t>
            </a:r>
          </a:p>
          <a:p>
            <a:pPr defTabSz="400050">
              <a:lnSpc>
                <a:spcPct val="125000"/>
              </a:lnSpc>
              <a:tabLst>
                <a:tab pos="400050" algn="r"/>
                <a:tab pos="685800" algn="l"/>
              </a:tabLst>
            </a:pPr>
            <a:r>
              <a:rPr lang="tr-TR" sz="1200" b="1" dirty="0">
                <a:solidFill>
                  <a:srgbClr val="000000"/>
                </a:solidFill>
                <a:effectLst/>
                <a:latin typeface="Courier New" pitchFamily="49" charset="0"/>
              </a:rPr>
              <a:t>     7876 ADAMS      CLERK          7788 12-JAN-83      1100                  20</a:t>
            </a:r>
          </a:p>
          <a:p>
            <a:pPr defTabSz="400050">
              <a:lnSpc>
                <a:spcPct val="125000"/>
              </a:lnSpc>
              <a:tabLst>
                <a:tab pos="400050" algn="r"/>
                <a:tab pos="685800" algn="l"/>
              </a:tabLst>
            </a:pPr>
            <a:r>
              <a:rPr lang="tr-TR" sz="1200" b="1" dirty="0">
                <a:solidFill>
                  <a:srgbClr val="000000"/>
                </a:solidFill>
                <a:effectLst/>
                <a:latin typeface="Courier New" pitchFamily="49" charset="0"/>
              </a:rPr>
              <a:t>     7934 MILLER     CLERK          7782 23-JAN-82      1300                  10</a:t>
            </a:r>
          </a:p>
        </p:txBody>
      </p:sp>
    </p:spTree>
    <p:extLst>
      <p:ext uri="{BB962C8B-B14F-4D97-AF65-F5344CB8AC3E}">
        <p14:creationId xmlns:p14="http://schemas.microsoft.com/office/powerpoint/2010/main" val="11979367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14370" name="Rectangle 2"/>
          <p:cNvSpPr>
            <a:spLocks noChangeArrowheads="1"/>
          </p:cNvSpPr>
          <p:nvPr/>
        </p:nvSpPr>
        <p:spPr bwMode="blackWhite">
          <a:xfrm>
            <a:off x="1212850" y="2184400"/>
            <a:ext cx="6794500" cy="26924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p:txBody>
      </p:sp>
      <p:sp>
        <p:nvSpPr>
          <p:cNvPr id="314371"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NOT NULL Constraint</a:t>
            </a:r>
            <a:endParaRPr lang="tr-TR"/>
          </a:p>
        </p:txBody>
      </p:sp>
      <p:sp>
        <p:nvSpPr>
          <p:cNvPr id="314372" name="Rectangle 4"/>
          <p:cNvSpPr>
            <a:spLocks noGrp="1" noChangeArrowheads="1"/>
          </p:cNvSpPr>
          <p:nvPr>
            <p:ph type="body" idx="1"/>
          </p:nvPr>
        </p:nvSpPr>
        <p:spPr>
          <a:xfrm>
            <a:off x="1108075" y="1471613"/>
            <a:ext cx="7385050" cy="519112"/>
          </a:xfrm>
          <a:effectLst>
            <a:outerShdw dist="53882" dir="2700000" algn="ctr" rotWithShape="0">
              <a:srgbClr val="000000"/>
            </a:outerShdw>
          </a:effectLst>
        </p:spPr>
        <p:txBody>
          <a:bodyPr lIns="92075" tIns="46038" rIns="92075" bIns="46038">
            <a:spAutoFit/>
          </a:bodyPr>
          <a:lstStyle/>
          <a:p>
            <a:pPr marL="0" indent="0" defTabSz="346075">
              <a:buFontTx/>
              <a:buNone/>
              <a:tabLst>
                <a:tab pos="571500" algn="l"/>
              </a:tabLst>
              <a:defRPr/>
            </a:pPr>
            <a:r>
              <a:rPr lang="tr-TR" sz="2800" b="1">
                <a:solidFill>
                  <a:srgbClr val="FF0066"/>
                </a:solidFill>
                <a:latin typeface="Arial" charset="0"/>
              </a:rPr>
              <a:t>Defined at the column level</a:t>
            </a:r>
          </a:p>
        </p:txBody>
      </p:sp>
      <p:grpSp>
        <p:nvGrpSpPr>
          <p:cNvPr id="2" name="Group 5"/>
          <p:cNvGrpSpPr>
            <a:grpSpLocks/>
          </p:cNvGrpSpPr>
          <p:nvPr/>
        </p:nvGrpSpPr>
        <p:grpSpPr bwMode="auto">
          <a:xfrm>
            <a:off x="2466975" y="2857500"/>
            <a:ext cx="4429125" cy="1924050"/>
            <a:chOff x="1554" y="1800"/>
            <a:chExt cx="2790" cy="1212"/>
          </a:xfrm>
        </p:grpSpPr>
        <p:sp>
          <p:nvSpPr>
            <p:cNvPr id="314374" name="Rectangle 6"/>
            <p:cNvSpPr>
              <a:spLocks noChangeArrowheads="1"/>
            </p:cNvSpPr>
            <p:nvPr/>
          </p:nvSpPr>
          <p:spPr bwMode="ltGray">
            <a:xfrm>
              <a:off x="1554" y="1800"/>
              <a:ext cx="2790" cy="180"/>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14375" name="Rectangle 7"/>
            <p:cNvSpPr>
              <a:spLocks noChangeArrowheads="1"/>
            </p:cNvSpPr>
            <p:nvPr/>
          </p:nvSpPr>
          <p:spPr bwMode="ltGray">
            <a:xfrm>
              <a:off x="1554" y="2832"/>
              <a:ext cx="2627" cy="180"/>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grpSp>
      <p:sp>
        <p:nvSpPr>
          <p:cNvPr id="158728" name="Rectangle 8"/>
          <p:cNvSpPr>
            <a:spLocks noChangeArrowheads="1"/>
          </p:cNvSpPr>
          <p:nvPr/>
        </p:nvSpPr>
        <p:spPr bwMode="blackWhite">
          <a:xfrm>
            <a:off x="1238250" y="3121025"/>
            <a:ext cx="7496175" cy="854075"/>
          </a:xfrm>
          <a:prstGeom prst="rect">
            <a:avLst/>
          </a:prstGeom>
          <a:noFill/>
          <a:ln w="9525">
            <a:noFill/>
            <a:miter lim="800000"/>
            <a:headEnd/>
            <a:tailEnd/>
          </a:ln>
        </p:spPr>
        <p:txBody>
          <a:bodyPr wrap="none" lIns="92075" tIns="46038" rIns="92075" bIns="46038" anchor="ctr"/>
          <a:lstStyle/>
          <a:p>
            <a:pPr>
              <a:tabLst>
                <a:tab pos="1200150" algn="l"/>
                <a:tab pos="2457450" algn="l"/>
              </a:tabLst>
            </a:pPr>
            <a:r>
              <a:rPr lang="tr-TR" sz="1800" b="1">
                <a:solidFill>
                  <a:srgbClr val="000000"/>
                </a:solidFill>
                <a:effectLst/>
                <a:latin typeface="Courier New" pitchFamily="49" charset="0"/>
              </a:rPr>
              <a:t>SQL&gt; CREATE TABLE emp(</a:t>
            </a:r>
          </a:p>
          <a:p>
            <a:pPr>
              <a:tabLst>
                <a:tab pos="1200150" algn="l"/>
                <a:tab pos="2457450" algn="l"/>
              </a:tabLst>
            </a:pPr>
            <a:r>
              <a:rPr lang="tr-TR" sz="1800" b="1">
                <a:solidFill>
                  <a:srgbClr val="000000"/>
                </a:solidFill>
                <a:effectLst/>
                <a:latin typeface="Courier New" pitchFamily="49" charset="0"/>
              </a:rPr>
              <a:t>  2  	empno 	NUMBER(4),</a:t>
            </a:r>
          </a:p>
          <a:p>
            <a:pPr>
              <a:tabLst>
                <a:tab pos="1200150" algn="l"/>
                <a:tab pos="2457450" algn="l"/>
              </a:tabLst>
            </a:pPr>
            <a:r>
              <a:rPr lang="tr-TR" sz="1800" b="1">
                <a:solidFill>
                  <a:srgbClr val="000000"/>
                </a:solidFill>
                <a:effectLst/>
                <a:latin typeface="Courier New" pitchFamily="49" charset="0"/>
              </a:rPr>
              <a:t>  3	ename	VARCHAR2(10) NOT NULL,</a:t>
            </a:r>
          </a:p>
          <a:p>
            <a:pPr>
              <a:tabLst>
                <a:tab pos="1200150" algn="l"/>
                <a:tab pos="2457450" algn="l"/>
              </a:tabLst>
            </a:pPr>
            <a:r>
              <a:rPr lang="tr-TR" sz="1800" b="1">
                <a:solidFill>
                  <a:srgbClr val="000000"/>
                </a:solidFill>
                <a:effectLst/>
                <a:latin typeface="Courier New" pitchFamily="49" charset="0"/>
              </a:rPr>
              <a:t>  4	job	VARCHAR2(9),</a:t>
            </a:r>
          </a:p>
          <a:p>
            <a:pPr>
              <a:tabLst>
                <a:tab pos="1200150" algn="l"/>
                <a:tab pos="2457450" algn="l"/>
              </a:tabLst>
            </a:pPr>
            <a:r>
              <a:rPr lang="tr-TR" sz="1800" b="1">
                <a:solidFill>
                  <a:srgbClr val="000000"/>
                </a:solidFill>
                <a:effectLst/>
                <a:latin typeface="Courier New" pitchFamily="49" charset="0"/>
              </a:rPr>
              <a:t>  5	mgr	NUMBER(4),</a:t>
            </a:r>
          </a:p>
          <a:p>
            <a:pPr>
              <a:tabLst>
                <a:tab pos="1200150" algn="l"/>
                <a:tab pos="2457450" algn="l"/>
              </a:tabLst>
            </a:pPr>
            <a:r>
              <a:rPr lang="tr-TR" sz="1800" b="1">
                <a:solidFill>
                  <a:srgbClr val="000000"/>
                </a:solidFill>
                <a:effectLst/>
                <a:latin typeface="Courier New" pitchFamily="49" charset="0"/>
              </a:rPr>
              <a:t>  6	hiredate	DATE,</a:t>
            </a:r>
          </a:p>
          <a:p>
            <a:pPr>
              <a:tabLst>
                <a:tab pos="1200150" algn="l"/>
                <a:tab pos="2457450" algn="l"/>
              </a:tabLst>
            </a:pPr>
            <a:r>
              <a:rPr lang="tr-TR" sz="1800" b="1">
                <a:solidFill>
                  <a:srgbClr val="000000"/>
                </a:solidFill>
                <a:effectLst/>
                <a:latin typeface="Courier New" pitchFamily="49" charset="0"/>
              </a:rPr>
              <a:t>  7	sal	NUMBER(7,2),</a:t>
            </a:r>
          </a:p>
          <a:p>
            <a:pPr>
              <a:tabLst>
                <a:tab pos="1200150" algn="l"/>
                <a:tab pos="2457450" algn="l"/>
              </a:tabLst>
            </a:pPr>
            <a:r>
              <a:rPr lang="tr-TR" sz="1800" b="1">
                <a:solidFill>
                  <a:srgbClr val="000000"/>
                </a:solidFill>
                <a:effectLst/>
                <a:latin typeface="Courier New" pitchFamily="49" charset="0"/>
              </a:rPr>
              <a:t>  8 	comm	NUMBER(7,2),</a:t>
            </a:r>
          </a:p>
          <a:p>
            <a:pPr>
              <a:tabLst>
                <a:tab pos="1200150" algn="l"/>
                <a:tab pos="2457450" algn="l"/>
              </a:tabLst>
            </a:pPr>
            <a:r>
              <a:rPr lang="tr-TR" sz="1800" b="1">
                <a:solidFill>
                  <a:srgbClr val="000000"/>
                </a:solidFill>
                <a:effectLst/>
                <a:latin typeface="Courier New" pitchFamily="49" charset="0"/>
              </a:rPr>
              <a:t>  9	deptno	NUMBER(7,2) NOT NULL);</a:t>
            </a:r>
          </a:p>
        </p:txBody>
      </p:sp>
      <p:grpSp>
        <p:nvGrpSpPr>
          <p:cNvPr id="3" name="Group 9"/>
          <p:cNvGrpSpPr>
            <a:grpSpLocks/>
          </p:cNvGrpSpPr>
          <p:nvPr/>
        </p:nvGrpSpPr>
        <p:grpSpPr bwMode="auto">
          <a:xfrm>
            <a:off x="8386763" y="6324600"/>
            <a:ext cx="414337" cy="292100"/>
            <a:chOff x="5283" y="3984"/>
            <a:chExt cx="261" cy="184"/>
          </a:xfrm>
        </p:grpSpPr>
        <p:sp>
          <p:nvSpPr>
            <p:cNvPr id="314378"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14379"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14380"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14381"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14382"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14383"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40455618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Footer Placeholder 3"/>
          <p:cNvSpPr>
            <a:spLocks noGrp="1"/>
          </p:cNvSpPr>
          <p:nvPr>
            <p:ph type="ftr" sz="quarter" idx="11"/>
          </p:nvPr>
        </p:nvSpPr>
        <p:spPr>
          <a:noFill/>
        </p:spPr>
        <p:txBody>
          <a:bodyPr/>
          <a:lstStyle/>
          <a:p>
            <a:r>
              <a:rPr lang="tr-TR">
                <a:solidFill>
                  <a:srgbClr val="000000"/>
                </a:solidFill>
              </a:rPr>
              <a:t>Information Management</a:t>
            </a:r>
          </a:p>
        </p:txBody>
      </p:sp>
      <p:sp>
        <p:nvSpPr>
          <p:cNvPr id="31641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UNIQUE KEY Constraint</a:t>
            </a:r>
            <a:endParaRPr lang="tr-TR"/>
          </a:p>
        </p:txBody>
      </p:sp>
      <p:sp>
        <p:nvSpPr>
          <p:cNvPr id="316419" name="Rectangle 3"/>
          <p:cNvSpPr>
            <a:spLocks noChangeArrowheads="1"/>
          </p:cNvSpPr>
          <p:nvPr/>
        </p:nvSpPr>
        <p:spPr bwMode="blackWhite">
          <a:xfrm>
            <a:off x="1179513" y="204787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316420" name="Rectangle 4"/>
          <p:cNvSpPr>
            <a:spLocks noChangeArrowheads="1"/>
          </p:cNvSpPr>
          <p:nvPr/>
        </p:nvSpPr>
        <p:spPr bwMode="auto">
          <a:xfrm>
            <a:off x="1092200" y="1684338"/>
            <a:ext cx="93186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 </a:t>
            </a:r>
          </a:p>
        </p:txBody>
      </p:sp>
      <p:sp>
        <p:nvSpPr>
          <p:cNvPr id="159751" name="Rectangle 5"/>
          <p:cNvSpPr>
            <a:spLocks noChangeArrowheads="1"/>
          </p:cNvSpPr>
          <p:nvPr/>
        </p:nvSpPr>
        <p:spPr bwMode="blackWhite">
          <a:xfrm>
            <a:off x="1192213" y="2079625"/>
            <a:ext cx="3836987" cy="165417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66788" algn="l"/>
                <a:tab pos="1885950" algn="l"/>
                <a:tab pos="2457450" algn="l"/>
              </a:tabLst>
            </a:pPr>
            <a:r>
              <a:rPr lang="tr-TR" sz="1800" b="1">
                <a:solidFill>
                  <a:srgbClr val="000000"/>
                </a:solidFill>
                <a:effectLst/>
                <a:latin typeface="Courier New" pitchFamily="49" charset="0"/>
              </a:rPr>
              <a:t>    40	OPERATIONS	BOSTON</a:t>
            </a:r>
          </a:p>
        </p:txBody>
      </p:sp>
      <p:sp>
        <p:nvSpPr>
          <p:cNvPr id="316422" name="Line 6"/>
          <p:cNvSpPr>
            <a:spLocks noChangeShapeType="1"/>
          </p:cNvSpPr>
          <p:nvPr/>
        </p:nvSpPr>
        <p:spPr bwMode="auto">
          <a:xfrm>
            <a:off x="1181100" y="2511425"/>
            <a:ext cx="387985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6423" name="Line 7"/>
          <p:cNvSpPr>
            <a:spLocks noChangeShapeType="1"/>
          </p:cNvSpPr>
          <p:nvPr/>
        </p:nvSpPr>
        <p:spPr bwMode="auto">
          <a:xfrm>
            <a:off x="1174750" y="290512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6424" name="Line 8"/>
          <p:cNvSpPr>
            <a:spLocks noChangeShapeType="1"/>
          </p:cNvSpPr>
          <p:nvPr/>
        </p:nvSpPr>
        <p:spPr bwMode="auto">
          <a:xfrm>
            <a:off x="1174750" y="316547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6425" name="Line 9"/>
          <p:cNvSpPr>
            <a:spLocks noChangeShapeType="1"/>
          </p:cNvSpPr>
          <p:nvPr/>
        </p:nvSpPr>
        <p:spPr bwMode="auto">
          <a:xfrm>
            <a:off x="1174750" y="342582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6426" name="Line 10"/>
          <p:cNvSpPr>
            <a:spLocks noChangeShapeType="1"/>
          </p:cNvSpPr>
          <p:nvPr/>
        </p:nvSpPr>
        <p:spPr bwMode="auto">
          <a:xfrm>
            <a:off x="2178050" y="2047875"/>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6427" name="Line 11"/>
          <p:cNvSpPr>
            <a:spLocks noChangeShapeType="1"/>
          </p:cNvSpPr>
          <p:nvPr/>
        </p:nvSpPr>
        <p:spPr bwMode="auto">
          <a:xfrm>
            <a:off x="3676650" y="2047875"/>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6428" name="Rectangle 12"/>
          <p:cNvSpPr>
            <a:spLocks noChangeArrowheads="1"/>
          </p:cNvSpPr>
          <p:nvPr/>
        </p:nvSpPr>
        <p:spPr bwMode="auto">
          <a:xfrm>
            <a:off x="2795588" y="1439863"/>
            <a:ext cx="2938462" cy="339725"/>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UNIQUE key constraint</a:t>
            </a:r>
          </a:p>
        </p:txBody>
      </p:sp>
      <p:sp>
        <p:nvSpPr>
          <p:cNvPr id="316429" name="Freeform 13"/>
          <p:cNvSpPr>
            <a:spLocks/>
          </p:cNvSpPr>
          <p:nvPr/>
        </p:nvSpPr>
        <p:spPr bwMode="auto">
          <a:xfrm>
            <a:off x="2457450" y="1581150"/>
            <a:ext cx="325438" cy="477838"/>
          </a:xfrm>
          <a:custGeom>
            <a:avLst/>
            <a:gdLst/>
            <a:ahLst/>
            <a:cxnLst>
              <a:cxn ang="0">
                <a:pos x="204" y="0"/>
              </a:cxn>
              <a:cxn ang="0">
                <a:pos x="0" y="0"/>
              </a:cxn>
              <a:cxn ang="0">
                <a:pos x="0" y="300"/>
              </a:cxn>
            </a:cxnLst>
            <a:rect l="0" t="0" r="r" b="b"/>
            <a:pathLst>
              <a:path w="205" h="301">
                <a:moveTo>
                  <a:pt x="204" y="0"/>
                </a:moveTo>
                <a:lnTo>
                  <a:pt x="0" y="0"/>
                </a:lnTo>
                <a:lnTo>
                  <a:pt x="0" y="30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pPr>
              <a:defRPr/>
            </a:pPr>
            <a:endParaRPr lang="en-US">
              <a:solidFill>
                <a:srgbClr val="000000"/>
              </a:solidFill>
            </a:endParaRPr>
          </a:p>
        </p:txBody>
      </p:sp>
      <p:grpSp>
        <p:nvGrpSpPr>
          <p:cNvPr id="2" name="Group 14"/>
          <p:cNvGrpSpPr>
            <a:grpSpLocks/>
          </p:cNvGrpSpPr>
          <p:nvPr/>
        </p:nvGrpSpPr>
        <p:grpSpPr bwMode="auto">
          <a:xfrm>
            <a:off x="1174750" y="3867150"/>
            <a:ext cx="4767263" cy="1619250"/>
            <a:chOff x="740" y="2436"/>
            <a:chExt cx="3003" cy="1020"/>
          </a:xfrm>
        </p:grpSpPr>
        <p:sp>
          <p:nvSpPr>
            <p:cNvPr id="316431" name="AutoShape 15"/>
            <p:cNvSpPr>
              <a:spLocks noChangeArrowheads="1"/>
            </p:cNvSpPr>
            <p:nvPr/>
          </p:nvSpPr>
          <p:spPr bwMode="auto">
            <a:xfrm>
              <a:off x="1764" y="2436"/>
              <a:ext cx="396" cy="444"/>
            </a:xfrm>
            <a:prstGeom prst="upArrow">
              <a:avLst>
                <a:gd name="adj1" fmla="val 50000"/>
                <a:gd name="adj2" fmla="val 56055"/>
              </a:avLst>
            </a:prstGeom>
            <a:solidFill>
              <a:srgbClr val="FFCC99"/>
            </a:solidFill>
            <a:ln w="9525">
              <a:noFill/>
              <a:miter lim="800000"/>
              <a:headEnd/>
              <a:tailEnd/>
            </a:ln>
            <a:effectLst>
              <a:outerShdw dist="53882"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16432" name="Rectangle 16"/>
            <p:cNvSpPr>
              <a:spLocks noChangeArrowheads="1"/>
            </p:cNvSpPr>
            <p:nvPr/>
          </p:nvSpPr>
          <p:spPr bwMode="blackWhite">
            <a:xfrm>
              <a:off x="743" y="2874"/>
              <a:ext cx="2433" cy="566"/>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159775" name="Rectangle 17"/>
            <p:cNvSpPr>
              <a:spLocks noChangeArrowheads="1"/>
            </p:cNvSpPr>
            <p:nvPr/>
          </p:nvSpPr>
          <p:spPr bwMode="blackWhite">
            <a:xfrm>
              <a:off x="751" y="2894"/>
              <a:ext cx="2417" cy="550"/>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50	SALES		DETROIT</a:t>
              </a:r>
            </a:p>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r>
                <a:rPr lang="tr-TR" sz="1800" b="1">
                  <a:solidFill>
                    <a:srgbClr val="000000"/>
                  </a:solidFill>
                  <a:effectLst/>
                  <a:latin typeface="Courier New" pitchFamily="49" charset="0"/>
                </a:rPr>
                <a:t>    60			BOSTON</a:t>
              </a:r>
            </a:p>
          </p:txBody>
        </p:sp>
        <p:grpSp>
          <p:nvGrpSpPr>
            <p:cNvPr id="3" name="Group 18"/>
            <p:cNvGrpSpPr>
              <a:grpSpLocks/>
            </p:cNvGrpSpPr>
            <p:nvPr/>
          </p:nvGrpSpPr>
          <p:grpSpPr bwMode="auto">
            <a:xfrm>
              <a:off x="1372" y="2874"/>
              <a:ext cx="944" cy="582"/>
              <a:chOff x="1372" y="2874"/>
              <a:chExt cx="944" cy="582"/>
            </a:xfrm>
          </p:grpSpPr>
          <p:sp>
            <p:nvSpPr>
              <p:cNvPr id="316435" name="Line 19"/>
              <p:cNvSpPr>
                <a:spLocks noChangeShapeType="1"/>
              </p:cNvSpPr>
              <p:nvPr/>
            </p:nvSpPr>
            <p:spPr bwMode="auto">
              <a:xfrm>
                <a:off x="1372" y="2874"/>
                <a:ext cx="0" cy="582"/>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16436" name="Line 20"/>
              <p:cNvSpPr>
                <a:spLocks noChangeShapeType="1"/>
              </p:cNvSpPr>
              <p:nvPr/>
            </p:nvSpPr>
            <p:spPr bwMode="auto">
              <a:xfrm>
                <a:off x="2316" y="2874"/>
                <a:ext cx="0" cy="582"/>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sp>
          <p:nvSpPr>
            <p:cNvPr id="316437" name="Rectangle 21"/>
            <p:cNvSpPr>
              <a:spLocks noChangeArrowheads="1"/>
            </p:cNvSpPr>
            <p:nvPr/>
          </p:nvSpPr>
          <p:spPr bwMode="auto">
            <a:xfrm>
              <a:off x="2109" y="2656"/>
              <a:ext cx="1634" cy="214"/>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Insert into</a:t>
              </a:r>
            </a:p>
          </p:txBody>
        </p:sp>
        <p:sp>
          <p:nvSpPr>
            <p:cNvPr id="316438" name="Line 22"/>
            <p:cNvSpPr>
              <a:spLocks noChangeShapeType="1"/>
            </p:cNvSpPr>
            <p:nvPr/>
          </p:nvSpPr>
          <p:spPr bwMode="auto">
            <a:xfrm>
              <a:off x="740" y="3154"/>
              <a:ext cx="2448"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grpSp>
        <p:nvGrpSpPr>
          <p:cNvPr id="4" name="Group 23"/>
          <p:cNvGrpSpPr>
            <a:grpSpLocks/>
          </p:cNvGrpSpPr>
          <p:nvPr/>
        </p:nvGrpSpPr>
        <p:grpSpPr bwMode="auto">
          <a:xfrm>
            <a:off x="5065713" y="4273550"/>
            <a:ext cx="3530600" cy="1196975"/>
            <a:chOff x="3191" y="2692"/>
            <a:chExt cx="2224" cy="754"/>
          </a:xfrm>
        </p:grpSpPr>
        <p:sp>
          <p:nvSpPr>
            <p:cNvPr id="316440" name="Rectangle 24"/>
            <p:cNvSpPr>
              <a:spLocks noChangeArrowheads="1"/>
            </p:cNvSpPr>
            <p:nvPr/>
          </p:nvSpPr>
          <p:spPr bwMode="auto">
            <a:xfrm>
              <a:off x="3694" y="2692"/>
              <a:ext cx="1721" cy="526"/>
            </a:xfrm>
            <a:prstGeom prst="rect">
              <a:avLst/>
            </a:prstGeom>
            <a:noFill/>
            <a:ln w="9525">
              <a:noFill/>
              <a:miter lim="800000"/>
              <a:headEnd/>
              <a:tailEnd/>
            </a:ln>
            <a:effectLst/>
          </p:spPr>
          <p:txBody>
            <a:bodyPr lIns="92075" tIns="46038" rIns="92075" bIns="46038">
              <a:spAutoFit/>
            </a:bodyPr>
            <a:lstStyle/>
            <a:p>
              <a:pPr>
                <a:lnSpc>
                  <a:spcPct val="90000"/>
                </a:lnSpc>
              </a:pPr>
              <a:r>
                <a:rPr lang="tr-TR" sz="1800" b="1">
                  <a:solidFill>
                    <a:srgbClr val="FF0066"/>
                  </a:solidFill>
                  <a:effectLst>
                    <a:outerShdw blurRad="38100" dist="38100" dir="2700000" algn="tl">
                      <a:srgbClr val="C0C0C0"/>
                    </a:outerShdw>
                  </a:effectLst>
                  <a:latin typeface="Arial" charset="0"/>
                </a:rPr>
                <a:t>Not allowed </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(DNAME</a:t>
              </a:r>
              <a:r>
                <a:rPr lang="tr-TR" sz="1800">
                  <a:solidFill>
                    <a:srgbClr val="FF0066"/>
                  </a:solidFill>
                  <a:effectLst/>
                  <a:latin typeface="Symbol" pitchFamily="18" charset="2"/>
                </a:rPr>
                <a:t>-</a:t>
              </a:r>
              <a:r>
                <a:rPr lang="tr-TR" sz="1800" b="1">
                  <a:solidFill>
                    <a:srgbClr val="FF0066"/>
                  </a:solidFill>
                  <a:effectLst/>
                  <a:latin typeface="Arial" charset="0"/>
                </a:rPr>
                <a:t>SALES</a:t>
              </a:r>
              <a:r>
                <a:rPr lang="tr-TR" sz="1800" b="1">
                  <a:solidFill>
                    <a:srgbClr val="FF0066"/>
                  </a:solidFill>
                  <a:effectLst>
                    <a:outerShdw blurRad="38100" dist="38100" dir="2700000" algn="tl">
                      <a:srgbClr val="C0C0C0"/>
                    </a:outerShdw>
                  </a:effectLst>
                  <a:latin typeface="Arial" charset="0"/>
                </a:rPr>
                <a:t> already exists)</a:t>
              </a:r>
              <a:endParaRPr lang="tr-TR" sz="1800" b="1">
                <a:solidFill>
                  <a:srgbClr val="FFFFCC"/>
                </a:solidFill>
                <a:effectLst>
                  <a:outerShdw blurRad="38100" dist="38100" dir="2700000" algn="tl">
                    <a:srgbClr val="C0C0C0"/>
                  </a:outerShdw>
                </a:effectLst>
                <a:latin typeface="Arial" charset="0"/>
              </a:endParaRPr>
            </a:p>
          </p:txBody>
        </p:sp>
        <p:sp>
          <p:nvSpPr>
            <p:cNvPr id="316441" name="Line 25"/>
            <p:cNvSpPr>
              <a:spLocks noChangeShapeType="1"/>
            </p:cNvSpPr>
            <p:nvPr/>
          </p:nvSpPr>
          <p:spPr bwMode="auto">
            <a:xfrm flipV="1">
              <a:off x="3191" y="2988"/>
              <a:ext cx="431" cy="1"/>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316442" name="Rectangle 26"/>
            <p:cNvSpPr>
              <a:spLocks noChangeArrowheads="1"/>
            </p:cNvSpPr>
            <p:nvPr/>
          </p:nvSpPr>
          <p:spPr bwMode="auto">
            <a:xfrm>
              <a:off x="3694" y="3232"/>
              <a:ext cx="1721" cy="214"/>
            </a:xfrm>
            <a:prstGeom prst="rect">
              <a:avLst/>
            </a:prstGeom>
            <a:noFill/>
            <a:ln w="9525">
              <a:noFill/>
              <a:miter lim="800000"/>
              <a:headEnd/>
              <a:tailEnd/>
            </a:ln>
            <a:effectLst/>
          </p:spPr>
          <p:txBody>
            <a:bodyPr lIns="92075" tIns="46038" rIns="92075" bIns="46038">
              <a:spAutoFit/>
            </a:bodyPr>
            <a:lstStyle/>
            <a:p>
              <a:pPr>
                <a:lnSpc>
                  <a:spcPct val="90000"/>
                </a:lnSpc>
              </a:pPr>
              <a:r>
                <a:rPr lang="tr-TR" sz="1800" b="1">
                  <a:solidFill>
                    <a:srgbClr val="FF0066"/>
                  </a:solidFill>
                  <a:effectLst>
                    <a:outerShdw blurRad="38100" dist="38100" dir="2700000" algn="tl">
                      <a:srgbClr val="C0C0C0"/>
                    </a:outerShdw>
                  </a:effectLst>
                  <a:latin typeface="Arial" charset="0"/>
                </a:rPr>
                <a:t>Allowed</a:t>
              </a:r>
              <a:endParaRPr lang="tr-TR" sz="1800" b="1">
                <a:solidFill>
                  <a:srgbClr val="FFFFCC"/>
                </a:solidFill>
                <a:effectLst>
                  <a:outerShdw blurRad="38100" dist="38100" dir="2700000" algn="tl">
                    <a:srgbClr val="C0C0C0"/>
                  </a:outerShdw>
                </a:effectLst>
                <a:latin typeface="Arial" charset="0"/>
              </a:endParaRPr>
            </a:p>
          </p:txBody>
        </p:sp>
        <p:sp>
          <p:nvSpPr>
            <p:cNvPr id="316443" name="Line 27"/>
            <p:cNvSpPr>
              <a:spLocks noChangeShapeType="1"/>
            </p:cNvSpPr>
            <p:nvPr/>
          </p:nvSpPr>
          <p:spPr bwMode="auto">
            <a:xfrm flipV="1">
              <a:off x="3191" y="3324"/>
              <a:ext cx="431" cy="1"/>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grpSp>
        <p:nvGrpSpPr>
          <p:cNvPr id="5" name="Group 28"/>
          <p:cNvGrpSpPr>
            <a:grpSpLocks/>
          </p:cNvGrpSpPr>
          <p:nvPr/>
        </p:nvGrpSpPr>
        <p:grpSpPr bwMode="auto">
          <a:xfrm>
            <a:off x="8386763" y="6324600"/>
            <a:ext cx="414337" cy="292100"/>
            <a:chOff x="5283" y="3984"/>
            <a:chExt cx="261" cy="184"/>
          </a:xfrm>
        </p:grpSpPr>
        <p:sp>
          <p:nvSpPr>
            <p:cNvPr id="316445" name="Rectangle 2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16446" name="Rectangle 3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16447" name="Rectangle 3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16448" name="Freeform 3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16449" name="Freeform 3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16450" name="Freeform 3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678745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18466"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UNIQUE KEY Constraint</a:t>
            </a:r>
            <a:endParaRPr lang="tr-TR"/>
          </a:p>
        </p:txBody>
      </p:sp>
      <p:sp>
        <p:nvSpPr>
          <p:cNvPr id="318467" name="Rectangle 3"/>
          <p:cNvSpPr>
            <a:spLocks noGrp="1" noChangeArrowheads="1"/>
          </p:cNvSpPr>
          <p:nvPr>
            <p:ph type="body" idx="1"/>
          </p:nvPr>
        </p:nvSpPr>
        <p:spPr>
          <a:xfrm>
            <a:off x="860425" y="1539875"/>
            <a:ext cx="8007350" cy="9461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defRPr/>
            </a:pPr>
            <a:r>
              <a:rPr lang="tr-TR" sz="2800" b="1">
                <a:solidFill>
                  <a:srgbClr val="FF0066"/>
                </a:solidFill>
                <a:latin typeface="Arial" charset="0"/>
              </a:rPr>
              <a:t>Defined at either the table level or the column level</a:t>
            </a:r>
            <a:r>
              <a:rPr lang="tr-TR"/>
              <a:t> </a:t>
            </a:r>
          </a:p>
        </p:txBody>
      </p:sp>
      <p:grpSp>
        <p:nvGrpSpPr>
          <p:cNvPr id="2" name="Group 4"/>
          <p:cNvGrpSpPr>
            <a:grpSpLocks/>
          </p:cNvGrpSpPr>
          <p:nvPr/>
        </p:nvGrpSpPr>
        <p:grpSpPr bwMode="auto">
          <a:xfrm>
            <a:off x="1325563" y="2566988"/>
            <a:ext cx="7521575" cy="1511300"/>
            <a:chOff x="835" y="1617"/>
            <a:chExt cx="4738" cy="952"/>
          </a:xfrm>
        </p:grpSpPr>
        <p:grpSp>
          <p:nvGrpSpPr>
            <p:cNvPr id="3" name="Group 5"/>
            <p:cNvGrpSpPr>
              <a:grpSpLocks/>
            </p:cNvGrpSpPr>
            <p:nvPr/>
          </p:nvGrpSpPr>
          <p:grpSpPr bwMode="auto">
            <a:xfrm>
              <a:off x="835" y="1617"/>
              <a:ext cx="4280" cy="952"/>
              <a:chOff x="835" y="1617"/>
              <a:chExt cx="4280" cy="952"/>
            </a:xfrm>
          </p:grpSpPr>
          <p:sp>
            <p:nvSpPr>
              <p:cNvPr id="318470" name="Rectangle 6"/>
              <p:cNvSpPr>
                <a:spLocks noChangeArrowheads="1"/>
              </p:cNvSpPr>
              <p:nvPr/>
            </p:nvSpPr>
            <p:spPr bwMode="blackWhite">
              <a:xfrm>
                <a:off x="835" y="1617"/>
                <a:ext cx="4280" cy="95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p:txBody>
          </p:sp>
          <p:sp>
            <p:nvSpPr>
              <p:cNvPr id="318471" name="Rectangle 7"/>
              <p:cNvSpPr>
                <a:spLocks noChangeArrowheads="1"/>
              </p:cNvSpPr>
              <p:nvPr/>
            </p:nvSpPr>
            <p:spPr bwMode="ltGray">
              <a:xfrm>
                <a:off x="1625" y="2341"/>
                <a:ext cx="3414" cy="204"/>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grpSp>
        <p:sp>
          <p:nvSpPr>
            <p:cNvPr id="160783" name="Rectangle 8"/>
            <p:cNvSpPr>
              <a:spLocks noChangeArrowheads="1"/>
            </p:cNvSpPr>
            <p:nvPr/>
          </p:nvSpPr>
          <p:spPr bwMode="blackWhite">
            <a:xfrm>
              <a:off x="851" y="1811"/>
              <a:ext cx="4722" cy="538"/>
            </a:xfrm>
            <a:prstGeom prst="rect">
              <a:avLst/>
            </a:prstGeom>
            <a:noFill/>
            <a:ln w="9525">
              <a:noFill/>
              <a:miter lim="800000"/>
              <a:headEnd/>
              <a:tailEnd/>
            </a:ln>
          </p:spPr>
          <p:txBody>
            <a:bodyPr wrap="none" lIns="92075" tIns="46038" rIns="92075" bIns="46038" anchor="ctr"/>
            <a:lstStyle/>
            <a:p>
              <a:pPr>
                <a:tabLst>
                  <a:tab pos="1200150" algn="l"/>
                  <a:tab pos="2457450" algn="l"/>
                </a:tabLst>
              </a:pPr>
              <a:r>
                <a:rPr lang="tr-TR" sz="1800" b="1">
                  <a:solidFill>
                    <a:srgbClr val="000000"/>
                  </a:solidFill>
                  <a:effectLst/>
                  <a:latin typeface="Courier New" pitchFamily="49" charset="0"/>
                </a:rPr>
                <a:t>SQL&gt; CREATE TABLE   dept(</a:t>
              </a:r>
            </a:p>
            <a:p>
              <a:pPr>
                <a:tabLst>
                  <a:tab pos="1200150" algn="l"/>
                  <a:tab pos="2457450" algn="l"/>
                </a:tabLst>
              </a:pPr>
              <a:r>
                <a:rPr lang="tr-TR" sz="1800" b="1">
                  <a:solidFill>
                    <a:srgbClr val="000000"/>
                  </a:solidFill>
                  <a:effectLst/>
                  <a:latin typeface="Courier New" pitchFamily="49" charset="0"/>
                </a:rPr>
                <a:t>  2  	deptno 	  NUMBER(2),</a:t>
              </a:r>
            </a:p>
            <a:p>
              <a:pPr>
                <a:tabLst>
                  <a:tab pos="1200150" algn="l"/>
                  <a:tab pos="2457450" algn="l"/>
                </a:tabLst>
              </a:pPr>
              <a:r>
                <a:rPr lang="tr-TR" sz="1800" b="1">
                  <a:solidFill>
                    <a:srgbClr val="000000"/>
                  </a:solidFill>
                  <a:effectLst/>
                  <a:latin typeface="Courier New" pitchFamily="49" charset="0"/>
                </a:rPr>
                <a:t>  3	dname	  VARCHAR2(14),</a:t>
              </a:r>
            </a:p>
            <a:p>
              <a:pPr>
                <a:tabLst>
                  <a:tab pos="1200150" algn="l"/>
                  <a:tab pos="2457450" algn="l"/>
                </a:tabLst>
              </a:pPr>
              <a:r>
                <a:rPr lang="tr-TR" sz="1800" b="1">
                  <a:solidFill>
                    <a:srgbClr val="000000"/>
                  </a:solidFill>
                  <a:effectLst/>
                  <a:latin typeface="Courier New" pitchFamily="49" charset="0"/>
                </a:rPr>
                <a:t>  4	loc	  VARCHAR2(13),</a:t>
              </a:r>
            </a:p>
            <a:p>
              <a:pPr>
                <a:tabLst>
                  <a:tab pos="1200150" algn="l"/>
                  <a:tab pos="2457450" algn="l"/>
                </a:tabLst>
              </a:pPr>
              <a:r>
                <a:rPr lang="tr-TR" sz="1800" b="1">
                  <a:solidFill>
                    <a:srgbClr val="000000"/>
                  </a:solidFill>
                  <a:effectLst/>
                  <a:latin typeface="Courier New" pitchFamily="49" charset="0"/>
                </a:rPr>
                <a:t>  5	CONSTRAINT dept_dname_uk UNIQUE(dname));</a:t>
              </a:r>
            </a:p>
          </p:txBody>
        </p:sp>
      </p:grpSp>
      <p:grpSp>
        <p:nvGrpSpPr>
          <p:cNvPr id="4" name="Group 9"/>
          <p:cNvGrpSpPr>
            <a:grpSpLocks/>
          </p:cNvGrpSpPr>
          <p:nvPr/>
        </p:nvGrpSpPr>
        <p:grpSpPr bwMode="auto">
          <a:xfrm>
            <a:off x="8386763" y="6324600"/>
            <a:ext cx="414337" cy="292100"/>
            <a:chOff x="5283" y="3984"/>
            <a:chExt cx="261" cy="184"/>
          </a:xfrm>
        </p:grpSpPr>
        <p:sp>
          <p:nvSpPr>
            <p:cNvPr id="318474"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18475"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18476"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18477"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18478"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18479"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0293573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Footer Placeholder 3"/>
          <p:cNvSpPr>
            <a:spLocks noGrp="1"/>
          </p:cNvSpPr>
          <p:nvPr>
            <p:ph type="ftr" sz="quarter" idx="11"/>
          </p:nvPr>
        </p:nvSpPr>
        <p:spPr>
          <a:noFill/>
        </p:spPr>
        <p:txBody>
          <a:bodyPr/>
          <a:lstStyle/>
          <a:p>
            <a:r>
              <a:rPr lang="tr-TR">
                <a:solidFill>
                  <a:srgbClr val="000000"/>
                </a:solidFill>
              </a:rPr>
              <a:t>Information Management</a:t>
            </a:r>
          </a:p>
        </p:txBody>
      </p:sp>
      <p:sp>
        <p:nvSpPr>
          <p:cNvPr id="320514"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The PRIMARY KEY Constraint</a:t>
            </a:r>
            <a:endParaRPr lang="tr-TR"/>
          </a:p>
        </p:txBody>
      </p:sp>
      <p:sp>
        <p:nvSpPr>
          <p:cNvPr id="320515" name="Rectangle 3"/>
          <p:cNvSpPr>
            <a:spLocks noChangeArrowheads="1"/>
          </p:cNvSpPr>
          <p:nvPr/>
        </p:nvSpPr>
        <p:spPr bwMode="blackWhite">
          <a:xfrm>
            <a:off x="1179513" y="204787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320516" name="Rectangle 4"/>
          <p:cNvSpPr>
            <a:spLocks noChangeArrowheads="1"/>
          </p:cNvSpPr>
          <p:nvPr/>
        </p:nvSpPr>
        <p:spPr bwMode="auto">
          <a:xfrm>
            <a:off x="1092200" y="1684338"/>
            <a:ext cx="93186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 </a:t>
            </a:r>
          </a:p>
        </p:txBody>
      </p:sp>
      <p:sp>
        <p:nvSpPr>
          <p:cNvPr id="161799" name="Rectangle 5"/>
          <p:cNvSpPr>
            <a:spLocks noChangeArrowheads="1"/>
          </p:cNvSpPr>
          <p:nvPr/>
        </p:nvSpPr>
        <p:spPr bwMode="blackWhite">
          <a:xfrm>
            <a:off x="1192213" y="2079625"/>
            <a:ext cx="3836987" cy="165417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66788" algn="l"/>
                <a:tab pos="1885950" algn="l"/>
                <a:tab pos="2457450" algn="l"/>
              </a:tabLst>
            </a:pPr>
            <a:r>
              <a:rPr lang="tr-TR" sz="1800" b="1">
                <a:solidFill>
                  <a:srgbClr val="000000"/>
                </a:solidFill>
                <a:effectLst/>
                <a:latin typeface="Courier New" pitchFamily="49" charset="0"/>
              </a:rPr>
              <a:t>    40	OPERATIONS	BOSTON</a:t>
            </a:r>
          </a:p>
        </p:txBody>
      </p:sp>
      <p:sp>
        <p:nvSpPr>
          <p:cNvPr id="320518" name="Line 6"/>
          <p:cNvSpPr>
            <a:spLocks noChangeShapeType="1"/>
          </p:cNvSpPr>
          <p:nvPr/>
        </p:nvSpPr>
        <p:spPr bwMode="auto">
          <a:xfrm>
            <a:off x="1181100" y="2511425"/>
            <a:ext cx="387985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0519" name="Line 7"/>
          <p:cNvSpPr>
            <a:spLocks noChangeShapeType="1"/>
          </p:cNvSpPr>
          <p:nvPr/>
        </p:nvSpPr>
        <p:spPr bwMode="auto">
          <a:xfrm>
            <a:off x="1174750" y="290512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0520" name="Line 8"/>
          <p:cNvSpPr>
            <a:spLocks noChangeShapeType="1"/>
          </p:cNvSpPr>
          <p:nvPr/>
        </p:nvSpPr>
        <p:spPr bwMode="auto">
          <a:xfrm>
            <a:off x="1174750" y="316547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0521" name="Line 9"/>
          <p:cNvSpPr>
            <a:spLocks noChangeShapeType="1"/>
          </p:cNvSpPr>
          <p:nvPr/>
        </p:nvSpPr>
        <p:spPr bwMode="auto">
          <a:xfrm>
            <a:off x="1174750" y="342582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0522" name="Line 10"/>
          <p:cNvSpPr>
            <a:spLocks noChangeShapeType="1"/>
          </p:cNvSpPr>
          <p:nvPr/>
        </p:nvSpPr>
        <p:spPr bwMode="auto">
          <a:xfrm>
            <a:off x="2178050" y="2047875"/>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0523" name="Line 11"/>
          <p:cNvSpPr>
            <a:spLocks noChangeShapeType="1"/>
          </p:cNvSpPr>
          <p:nvPr/>
        </p:nvSpPr>
        <p:spPr bwMode="auto">
          <a:xfrm>
            <a:off x="3676650" y="2047875"/>
            <a:ext cx="0" cy="171450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0524" name="Rectangle 12"/>
          <p:cNvSpPr>
            <a:spLocks noChangeArrowheads="1"/>
          </p:cNvSpPr>
          <p:nvPr/>
        </p:nvSpPr>
        <p:spPr bwMode="auto">
          <a:xfrm>
            <a:off x="2357438" y="1439863"/>
            <a:ext cx="2938462" cy="339725"/>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PRIMARY KEY</a:t>
            </a:r>
          </a:p>
        </p:txBody>
      </p:sp>
      <p:sp>
        <p:nvSpPr>
          <p:cNvPr id="320525" name="Freeform 13"/>
          <p:cNvSpPr>
            <a:spLocks/>
          </p:cNvSpPr>
          <p:nvPr/>
        </p:nvSpPr>
        <p:spPr bwMode="auto">
          <a:xfrm>
            <a:off x="2019300" y="1581150"/>
            <a:ext cx="325438" cy="477838"/>
          </a:xfrm>
          <a:custGeom>
            <a:avLst/>
            <a:gdLst/>
            <a:ahLst/>
            <a:cxnLst>
              <a:cxn ang="0">
                <a:pos x="204" y="0"/>
              </a:cxn>
              <a:cxn ang="0">
                <a:pos x="0" y="0"/>
              </a:cxn>
              <a:cxn ang="0">
                <a:pos x="0" y="300"/>
              </a:cxn>
            </a:cxnLst>
            <a:rect l="0" t="0" r="r" b="b"/>
            <a:pathLst>
              <a:path w="205" h="301">
                <a:moveTo>
                  <a:pt x="204" y="0"/>
                </a:moveTo>
                <a:lnTo>
                  <a:pt x="0" y="0"/>
                </a:lnTo>
                <a:lnTo>
                  <a:pt x="0" y="30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pPr>
              <a:defRPr/>
            </a:pPr>
            <a:endParaRPr lang="en-US">
              <a:solidFill>
                <a:srgbClr val="000000"/>
              </a:solidFill>
            </a:endParaRPr>
          </a:p>
        </p:txBody>
      </p:sp>
      <p:grpSp>
        <p:nvGrpSpPr>
          <p:cNvPr id="2" name="Group 14"/>
          <p:cNvGrpSpPr>
            <a:grpSpLocks/>
          </p:cNvGrpSpPr>
          <p:nvPr/>
        </p:nvGrpSpPr>
        <p:grpSpPr bwMode="auto">
          <a:xfrm>
            <a:off x="1174750" y="3848100"/>
            <a:ext cx="4843463" cy="1638300"/>
            <a:chOff x="740" y="2424"/>
            <a:chExt cx="3051" cy="1032"/>
          </a:xfrm>
        </p:grpSpPr>
        <p:sp>
          <p:nvSpPr>
            <p:cNvPr id="320527" name="Rectangle 15"/>
            <p:cNvSpPr>
              <a:spLocks noChangeArrowheads="1"/>
            </p:cNvSpPr>
            <p:nvPr/>
          </p:nvSpPr>
          <p:spPr bwMode="auto">
            <a:xfrm>
              <a:off x="2157" y="2668"/>
              <a:ext cx="1634" cy="214"/>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FFCC"/>
                  </a:solidFill>
                  <a:effectLst>
                    <a:outerShdw blurRad="38100" dist="38100" dir="2700000" algn="tl">
                      <a:srgbClr val="C0C0C0"/>
                    </a:outerShdw>
                  </a:effectLst>
                  <a:latin typeface="Arial" charset="0"/>
                </a:rPr>
                <a:t>Insert into</a:t>
              </a:r>
            </a:p>
          </p:txBody>
        </p:sp>
        <p:grpSp>
          <p:nvGrpSpPr>
            <p:cNvPr id="3" name="Group 16"/>
            <p:cNvGrpSpPr>
              <a:grpSpLocks/>
            </p:cNvGrpSpPr>
            <p:nvPr/>
          </p:nvGrpSpPr>
          <p:grpSpPr bwMode="auto">
            <a:xfrm>
              <a:off x="740" y="2424"/>
              <a:ext cx="2448" cy="1032"/>
              <a:chOff x="740" y="2424"/>
              <a:chExt cx="2448" cy="1032"/>
            </a:xfrm>
          </p:grpSpPr>
          <p:sp>
            <p:nvSpPr>
              <p:cNvPr id="320529" name="AutoShape 17"/>
              <p:cNvSpPr>
                <a:spLocks noChangeArrowheads="1"/>
              </p:cNvSpPr>
              <p:nvPr/>
            </p:nvSpPr>
            <p:spPr bwMode="auto">
              <a:xfrm>
                <a:off x="1752" y="2424"/>
                <a:ext cx="420" cy="456"/>
              </a:xfrm>
              <a:prstGeom prst="upArrow">
                <a:avLst>
                  <a:gd name="adj1" fmla="val 50000"/>
                  <a:gd name="adj2" fmla="val 54281"/>
                </a:avLst>
              </a:prstGeom>
              <a:solidFill>
                <a:srgbClr val="FFCC99"/>
              </a:solidFill>
              <a:ln w="9525">
                <a:noFill/>
                <a:miter lim="800000"/>
                <a:headEnd/>
                <a:tailEnd/>
              </a:ln>
              <a:effectLst>
                <a:outerShdw dist="53882"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20530" name="Rectangle 18"/>
              <p:cNvSpPr>
                <a:spLocks noChangeArrowheads="1"/>
              </p:cNvSpPr>
              <p:nvPr/>
            </p:nvSpPr>
            <p:spPr bwMode="blackWhite">
              <a:xfrm>
                <a:off x="743" y="2874"/>
                <a:ext cx="2433" cy="566"/>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161825" name="Rectangle 19"/>
              <p:cNvSpPr>
                <a:spLocks noChangeArrowheads="1"/>
              </p:cNvSpPr>
              <p:nvPr/>
            </p:nvSpPr>
            <p:spPr bwMode="blackWhite">
              <a:xfrm>
                <a:off x="751" y="2894"/>
                <a:ext cx="2417" cy="550"/>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20	MARKETING	DALLAS</a:t>
                </a:r>
              </a:p>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r>
                  <a:rPr lang="tr-TR" sz="1800" b="1">
                    <a:solidFill>
                      <a:srgbClr val="000000"/>
                    </a:solidFill>
                    <a:effectLst/>
                    <a:latin typeface="Courier New" pitchFamily="49" charset="0"/>
                  </a:rPr>
                  <a:t>	FINANCE	NEW YORK</a:t>
                </a:r>
              </a:p>
            </p:txBody>
          </p:sp>
          <p:grpSp>
            <p:nvGrpSpPr>
              <p:cNvPr id="4" name="Group 20"/>
              <p:cNvGrpSpPr>
                <a:grpSpLocks/>
              </p:cNvGrpSpPr>
              <p:nvPr/>
            </p:nvGrpSpPr>
            <p:grpSpPr bwMode="auto">
              <a:xfrm>
                <a:off x="1372" y="2874"/>
                <a:ext cx="944" cy="582"/>
                <a:chOff x="1372" y="2874"/>
                <a:chExt cx="944" cy="582"/>
              </a:xfrm>
            </p:grpSpPr>
            <p:sp>
              <p:nvSpPr>
                <p:cNvPr id="320533" name="Line 21"/>
                <p:cNvSpPr>
                  <a:spLocks noChangeShapeType="1"/>
                </p:cNvSpPr>
                <p:nvPr/>
              </p:nvSpPr>
              <p:spPr bwMode="auto">
                <a:xfrm>
                  <a:off x="1372" y="2874"/>
                  <a:ext cx="0" cy="582"/>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0534" name="Line 22"/>
                <p:cNvSpPr>
                  <a:spLocks noChangeShapeType="1"/>
                </p:cNvSpPr>
                <p:nvPr/>
              </p:nvSpPr>
              <p:spPr bwMode="auto">
                <a:xfrm>
                  <a:off x="2316" y="2874"/>
                  <a:ext cx="0" cy="582"/>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sp>
            <p:nvSpPr>
              <p:cNvPr id="320535" name="Line 23"/>
              <p:cNvSpPr>
                <a:spLocks noChangeShapeType="1"/>
              </p:cNvSpPr>
              <p:nvPr/>
            </p:nvSpPr>
            <p:spPr bwMode="auto">
              <a:xfrm>
                <a:off x="740" y="3154"/>
                <a:ext cx="2448"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grpSp>
      <p:grpSp>
        <p:nvGrpSpPr>
          <p:cNvPr id="5" name="Group 24"/>
          <p:cNvGrpSpPr>
            <a:grpSpLocks/>
          </p:cNvGrpSpPr>
          <p:nvPr/>
        </p:nvGrpSpPr>
        <p:grpSpPr bwMode="auto">
          <a:xfrm>
            <a:off x="5065713" y="4330700"/>
            <a:ext cx="3352800" cy="1387475"/>
            <a:chOff x="3191" y="2728"/>
            <a:chExt cx="2112" cy="874"/>
          </a:xfrm>
        </p:grpSpPr>
        <p:sp>
          <p:nvSpPr>
            <p:cNvPr id="320537" name="Rectangle 25"/>
            <p:cNvSpPr>
              <a:spLocks noChangeArrowheads="1"/>
            </p:cNvSpPr>
            <p:nvPr/>
          </p:nvSpPr>
          <p:spPr bwMode="auto">
            <a:xfrm>
              <a:off x="3669" y="2728"/>
              <a:ext cx="1634" cy="370"/>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Not allowed (DEPTNO</a:t>
              </a:r>
              <a:r>
                <a:rPr lang="tr-TR" sz="1800">
                  <a:solidFill>
                    <a:srgbClr val="FF0066"/>
                  </a:solidFill>
                  <a:effectLst/>
                  <a:latin typeface="Symbol" pitchFamily="18" charset="2"/>
                </a:rPr>
                <a:t> </a:t>
              </a:r>
              <a:r>
                <a:rPr lang="tr-TR" sz="1800" b="1">
                  <a:solidFill>
                    <a:srgbClr val="FF0066"/>
                  </a:solidFill>
                  <a:effectLst>
                    <a:outerShdw blurRad="38100" dist="38100" dir="2700000" algn="tl">
                      <a:srgbClr val="C0C0C0"/>
                    </a:outerShdw>
                  </a:effectLst>
                  <a:latin typeface="Arial" charset="0"/>
                </a:rPr>
                <a:t>20 already exists)</a:t>
              </a:r>
            </a:p>
          </p:txBody>
        </p:sp>
        <p:sp>
          <p:nvSpPr>
            <p:cNvPr id="320538" name="Line 26"/>
            <p:cNvSpPr>
              <a:spLocks noChangeShapeType="1"/>
            </p:cNvSpPr>
            <p:nvPr/>
          </p:nvSpPr>
          <p:spPr bwMode="auto">
            <a:xfrm flipV="1">
              <a:off x="3191" y="2988"/>
              <a:ext cx="409" cy="1"/>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320539" name="Rectangle 27"/>
            <p:cNvSpPr>
              <a:spLocks noChangeArrowheads="1"/>
            </p:cNvSpPr>
            <p:nvPr/>
          </p:nvSpPr>
          <p:spPr bwMode="auto">
            <a:xfrm>
              <a:off x="3669" y="3232"/>
              <a:ext cx="1634" cy="370"/>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Not allowed</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(DEPTNO is null)</a:t>
              </a:r>
            </a:p>
          </p:txBody>
        </p:sp>
        <p:sp>
          <p:nvSpPr>
            <p:cNvPr id="320540" name="Line 28"/>
            <p:cNvSpPr>
              <a:spLocks noChangeShapeType="1"/>
            </p:cNvSpPr>
            <p:nvPr/>
          </p:nvSpPr>
          <p:spPr bwMode="auto">
            <a:xfrm flipV="1">
              <a:off x="3191" y="3324"/>
              <a:ext cx="409" cy="1"/>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grpSp>
        <p:nvGrpSpPr>
          <p:cNvPr id="6" name="Group 29"/>
          <p:cNvGrpSpPr>
            <a:grpSpLocks/>
          </p:cNvGrpSpPr>
          <p:nvPr/>
        </p:nvGrpSpPr>
        <p:grpSpPr bwMode="auto">
          <a:xfrm>
            <a:off x="8386763" y="6324600"/>
            <a:ext cx="414337" cy="292100"/>
            <a:chOff x="5283" y="3984"/>
            <a:chExt cx="261" cy="184"/>
          </a:xfrm>
        </p:grpSpPr>
        <p:sp>
          <p:nvSpPr>
            <p:cNvPr id="320542" name="Rectangle 3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20543" name="Rectangle 3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20544" name="Rectangle 3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20545" name="Freeform 3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20546" name="Freeform 3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20547" name="Freeform 3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1656401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2256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The PRIMARY KEY Constraint</a:t>
            </a:r>
            <a:endParaRPr lang="tr-TR"/>
          </a:p>
        </p:txBody>
      </p:sp>
      <p:sp>
        <p:nvSpPr>
          <p:cNvPr id="322563" name="Rectangle 3"/>
          <p:cNvSpPr>
            <a:spLocks noGrp="1" noChangeArrowheads="1"/>
          </p:cNvSpPr>
          <p:nvPr>
            <p:ph type="body" idx="1"/>
          </p:nvPr>
        </p:nvSpPr>
        <p:spPr>
          <a:xfrm>
            <a:off x="860425" y="1539875"/>
            <a:ext cx="7926388" cy="9461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Defined at either the table level or the column level</a:t>
            </a:r>
            <a:endParaRPr lang="tr-TR"/>
          </a:p>
        </p:txBody>
      </p:sp>
      <p:sp>
        <p:nvSpPr>
          <p:cNvPr id="322564" name="Rectangle 4"/>
          <p:cNvSpPr>
            <a:spLocks noChangeArrowheads="1"/>
          </p:cNvSpPr>
          <p:nvPr/>
        </p:nvSpPr>
        <p:spPr bwMode="blackWhite">
          <a:xfrm>
            <a:off x="812800" y="2717800"/>
            <a:ext cx="7823200" cy="18986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p:txBody>
      </p:sp>
      <p:sp>
        <p:nvSpPr>
          <p:cNvPr id="322565" name="Rectangle 5"/>
          <p:cNvSpPr>
            <a:spLocks noChangeArrowheads="1"/>
          </p:cNvSpPr>
          <p:nvPr/>
        </p:nvSpPr>
        <p:spPr bwMode="ltGray">
          <a:xfrm>
            <a:off x="2066925" y="4210050"/>
            <a:ext cx="6334125" cy="304800"/>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162824" name="Rectangle 6"/>
          <p:cNvSpPr>
            <a:spLocks noChangeArrowheads="1"/>
          </p:cNvSpPr>
          <p:nvPr/>
        </p:nvSpPr>
        <p:spPr bwMode="blackWhite">
          <a:xfrm>
            <a:off x="838200" y="3216275"/>
            <a:ext cx="7496175" cy="854075"/>
          </a:xfrm>
          <a:prstGeom prst="rect">
            <a:avLst/>
          </a:prstGeom>
          <a:noFill/>
          <a:ln w="9525">
            <a:noFill/>
            <a:miter lim="800000"/>
            <a:headEnd/>
            <a:tailEnd/>
          </a:ln>
        </p:spPr>
        <p:txBody>
          <a:bodyPr wrap="none" lIns="92075" tIns="46038" rIns="92075" bIns="46038" anchor="ctr"/>
          <a:lstStyle/>
          <a:p>
            <a:pPr>
              <a:tabLst>
                <a:tab pos="1200150" algn="l"/>
                <a:tab pos="2457450" algn="l"/>
              </a:tabLst>
            </a:pPr>
            <a:r>
              <a:rPr lang="tr-TR" sz="1800" b="1">
                <a:solidFill>
                  <a:srgbClr val="000000"/>
                </a:solidFill>
                <a:effectLst/>
                <a:latin typeface="Courier New" pitchFamily="49" charset="0"/>
              </a:rPr>
              <a:t>SQL&gt; CREATE TABLE   dept(</a:t>
            </a:r>
          </a:p>
          <a:p>
            <a:pPr>
              <a:tabLst>
                <a:tab pos="1200150" algn="l"/>
                <a:tab pos="2457450" algn="l"/>
              </a:tabLst>
            </a:pPr>
            <a:r>
              <a:rPr lang="tr-TR" sz="1800" b="1">
                <a:solidFill>
                  <a:srgbClr val="000000"/>
                </a:solidFill>
                <a:effectLst/>
                <a:latin typeface="Courier New" pitchFamily="49" charset="0"/>
              </a:rPr>
              <a:t>  2  	deptno 	  NUMBER(2),</a:t>
            </a:r>
          </a:p>
          <a:p>
            <a:pPr>
              <a:tabLst>
                <a:tab pos="1200150" algn="l"/>
                <a:tab pos="2457450" algn="l"/>
              </a:tabLst>
            </a:pPr>
            <a:r>
              <a:rPr lang="tr-TR" sz="1800" b="1">
                <a:solidFill>
                  <a:srgbClr val="000000"/>
                </a:solidFill>
                <a:effectLst/>
                <a:latin typeface="Courier New" pitchFamily="49" charset="0"/>
              </a:rPr>
              <a:t>  3	dname	  VARCHAR2(14),</a:t>
            </a:r>
          </a:p>
          <a:p>
            <a:pPr>
              <a:tabLst>
                <a:tab pos="1200150" algn="l"/>
                <a:tab pos="2457450" algn="l"/>
              </a:tabLst>
            </a:pPr>
            <a:r>
              <a:rPr lang="tr-TR" sz="1800" b="1">
                <a:solidFill>
                  <a:srgbClr val="000000"/>
                </a:solidFill>
                <a:effectLst/>
                <a:latin typeface="Courier New" pitchFamily="49" charset="0"/>
              </a:rPr>
              <a:t>  4	loc	  VARCHAR2(13),</a:t>
            </a:r>
          </a:p>
          <a:p>
            <a:pPr>
              <a:tabLst>
                <a:tab pos="1200150" algn="l"/>
                <a:tab pos="2457450" algn="l"/>
              </a:tabLst>
            </a:pPr>
            <a:r>
              <a:rPr lang="tr-TR" sz="1800" b="1">
                <a:solidFill>
                  <a:srgbClr val="000000"/>
                </a:solidFill>
                <a:effectLst/>
                <a:latin typeface="Courier New" pitchFamily="49" charset="0"/>
              </a:rPr>
              <a:t>  5	CONSTRAINT dept_dname_uk UNIQUE (dname),</a:t>
            </a:r>
          </a:p>
          <a:p>
            <a:pPr>
              <a:tabLst>
                <a:tab pos="1200150" algn="l"/>
                <a:tab pos="2457450" algn="l"/>
              </a:tabLst>
            </a:pPr>
            <a:r>
              <a:rPr lang="tr-TR" sz="1800" b="1">
                <a:solidFill>
                  <a:srgbClr val="000000"/>
                </a:solidFill>
                <a:effectLst/>
                <a:latin typeface="Courier New" pitchFamily="49" charset="0"/>
              </a:rPr>
              <a:t>  6	CONSTRAINT dept_deptno_pk PRIMARY KEY(deptno));</a:t>
            </a:r>
          </a:p>
        </p:txBody>
      </p:sp>
      <p:grpSp>
        <p:nvGrpSpPr>
          <p:cNvPr id="2" name="Group 7"/>
          <p:cNvGrpSpPr>
            <a:grpSpLocks/>
          </p:cNvGrpSpPr>
          <p:nvPr/>
        </p:nvGrpSpPr>
        <p:grpSpPr bwMode="auto">
          <a:xfrm>
            <a:off x="8386763" y="6324600"/>
            <a:ext cx="414337" cy="292100"/>
            <a:chOff x="5283" y="3984"/>
            <a:chExt cx="261" cy="184"/>
          </a:xfrm>
        </p:grpSpPr>
        <p:sp>
          <p:nvSpPr>
            <p:cNvPr id="322568"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22569"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22570"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22571"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22572"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22573"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5987273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2565"/>
                                        </p:tgtEl>
                                        <p:attrNameLst>
                                          <p:attrName>style.visibility</p:attrName>
                                        </p:attrNameLst>
                                      </p:cBhvr>
                                      <p:to>
                                        <p:strVal val="visible"/>
                                      </p:to>
                                    </p:set>
                                    <p:animEffect transition="in" filter="wipe(up)">
                                      <p:cBhvr>
                                        <p:cTn id="7" dur="500"/>
                                        <p:tgtEl>
                                          <p:spTgt spid="3225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5"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Footer Placeholder 3"/>
          <p:cNvSpPr>
            <a:spLocks noGrp="1"/>
          </p:cNvSpPr>
          <p:nvPr>
            <p:ph type="ftr" sz="quarter" idx="11"/>
          </p:nvPr>
        </p:nvSpPr>
        <p:spPr>
          <a:noFill/>
        </p:spPr>
        <p:txBody>
          <a:bodyPr/>
          <a:lstStyle/>
          <a:p>
            <a:r>
              <a:rPr lang="tr-TR">
                <a:solidFill>
                  <a:srgbClr val="000000"/>
                </a:solidFill>
              </a:rPr>
              <a:t>Information Management</a:t>
            </a:r>
          </a:p>
        </p:txBody>
      </p:sp>
      <p:sp>
        <p:nvSpPr>
          <p:cNvPr id="324610"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FOREIGN KEY Constraint</a:t>
            </a:r>
            <a:endParaRPr lang="tr-TR"/>
          </a:p>
        </p:txBody>
      </p:sp>
      <p:sp>
        <p:nvSpPr>
          <p:cNvPr id="324611" name="Rectangle 3"/>
          <p:cNvSpPr>
            <a:spLocks noChangeArrowheads="1"/>
          </p:cNvSpPr>
          <p:nvPr/>
        </p:nvSpPr>
        <p:spPr bwMode="blackWhite">
          <a:xfrm>
            <a:off x="2760663" y="1495425"/>
            <a:ext cx="3862387" cy="14192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324612" name="Rectangle 4"/>
          <p:cNvSpPr>
            <a:spLocks noChangeArrowheads="1"/>
          </p:cNvSpPr>
          <p:nvPr/>
        </p:nvSpPr>
        <p:spPr bwMode="auto">
          <a:xfrm>
            <a:off x="2635250" y="1131888"/>
            <a:ext cx="931863"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DEPT </a:t>
            </a:r>
          </a:p>
        </p:txBody>
      </p:sp>
      <p:sp>
        <p:nvSpPr>
          <p:cNvPr id="163847" name="Rectangle 5"/>
          <p:cNvSpPr>
            <a:spLocks noChangeArrowheads="1"/>
          </p:cNvSpPr>
          <p:nvPr/>
        </p:nvSpPr>
        <p:spPr bwMode="blackWhite">
          <a:xfrm>
            <a:off x="2735263" y="1527175"/>
            <a:ext cx="3836987" cy="13938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a:solidFill>
                  <a:srgbClr val="000000"/>
                </a:solidFill>
                <a:effectLst/>
                <a:latin typeface="Courier New" pitchFamily="49" charset="0"/>
              </a:rPr>
              <a:t>------ ----------	--------</a:t>
            </a:r>
          </a:p>
          <a:p>
            <a:pPr>
              <a:lnSpc>
                <a:spcPct val="95000"/>
              </a:lnSpc>
              <a:tabLst>
                <a:tab pos="966788"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a:solidFill>
                  <a:srgbClr val="000000"/>
                </a:solidFill>
                <a:effectLst/>
                <a:latin typeface="Courier New" pitchFamily="49" charset="0"/>
              </a:rPr>
              <a:t>  ...</a:t>
            </a:r>
          </a:p>
        </p:txBody>
      </p:sp>
      <p:sp>
        <p:nvSpPr>
          <p:cNvPr id="324614" name="Line 6"/>
          <p:cNvSpPr>
            <a:spLocks noChangeShapeType="1"/>
          </p:cNvSpPr>
          <p:nvPr/>
        </p:nvSpPr>
        <p:spPr bwMode="auto">
          <a:xfrm>
            <a:off x="2743200" y="1958975"/>
            <a:ext cx="3879850"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15" name="Line 7"/>
          <p:cNvSpPr>
            <a:spLocks noChangeShapeType="1"/>
          </p:cNvSpPr>
          <p:nvPr/>
        </p:nvSpPr>
        <p:spPr bwMode="auto">
          <a:xfrm>
            <a:off x="2736850" y="235267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16" name="Line 8"/>
          <p:cNvSpPr>
            <a:spLocks noChangeShapeType="1"/>
          </p:cNvSpPr>
          <p:nvPr/>
        </p:nvSpPr>
        <p:spPr bwMode="auto">
          <a:xfrm>
            <a:off x="2736850" y="2613025"/>
            <a:ext cx="38862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2" name="Group 9"/>
          <p:cNvGrpSpPr>
            <a:grpSpLocks/>
          </p:cNvGrpSpPr>
          <p:nvPr/>
        </p:nvGrpSpPr>
        <p:grpSpPr bwMode="auto">
          <a:xfrm>
            <a:off x="3721100" y="1495425"/>
            <a:ext cx="1498600" cy="1438275"/>
            <a:chOff x="2344" y="942"/>
            <a:chExt cx="944" cy="906"/>
          </a:xfrm>
        </p:grpSpPr>
        <p:sp>
          <p:nvSpPr>
            <p:cNvPr id="324618" name="Line 10"/>
            <p:cNvSpPr>
              <a:spLocks noChangeShapeType="1"/>
            </p:cNvSpPr>
            <p:nvPr/>
          </p:nvSpPr>
          <p:spPr bwMode="auto">
            <a:xfrm>
              <a:off x="2344" y="942"/>
              <a:ext cx="0" cy="906"/>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19" name="Line 11"/>
            <p:cNvSpPr>
              <a:spLocks noChangeShapeType="1"/>
            </p:cNvSpPr>
            <p:nvPr/>
          </p:nvSpPr>
          <p:spPr bwMode="auto">
            <a:xfrm>
              <a:off x="3288" y="942"/>
              <a:ext cx="0" cy="906"/>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sp>
        <p:nvSpPr>
          <p:cNvPr id="324620" name="Rectangle 12"/>
          <p:cNvSpPr>
            <a:spLocks noChangeArrowheads="1"/>
          </p:cNvSpPr>
          <p:nvPr/>
        </p:nvSpPr>
        <p:spPr bwMode="auto">
          <a:xfrm>
            <a:off x="419100" y="1516063"/>
            <a:ext cx="1333500" cy="587375"/>
          </a:xfrm>
          <a:prstGeom prst="rect">
            <a:avLst/>
          </a:prstGeom>
          <a:noFill/>
          <a:ln w="9525">
            <a:noFill/>
            <a:miter lim="800000"/>
            <a:headEnd/>
            <a:tailEnd/>
          </a:ln>
          <a:effectLst/>
        </p:spPr>
        <p:txBody>
          <a:bodyPr lIns="92075" tIns="46038" rIns="92075" bIns="46038">
            <a:spAutoFit/>
          </a:bodyPr>
          <a:lstStyle/>
          <a:p>
            <a:pPr algn="r">
              <a:lnSpc>
                <a:spcPct val="90000"/>
              </a:lnSpc>
              <a:defRPr/>
            </a:pPr>
            <a:r>
              <a:rPr lang="tr-TR" sz="1800" b="1">
                <a:solidFill>
                  <a:srgbClr val="FF0066"/>
                </a:solidFill>
                <a:effectLst>
                  <a:outerShdw blurRad="38100" dist="38100" dir="2700000" algn="tl">
                    <a:srgbClr val="C0C0C0"/>
                  </a:outerShdw>
                </a:effectLst>
                <a:latin typeface="Arial" charset="0"/>
              </a:rPr>
              <a:t>PRIMARY</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KEY</a:t>
            </a:r>
          </a:p>
        </p:txBody>
      </p:sp>
      <p:sp>
        <p:nvSpPr>
          <p:cNvPr id="324621" name="Rectangle 13"/>
          <p:cNvSpPr>
            <a:spLocks noChangeArrowheads="1"/>
          </p:cNvSpPr>
          <p:nvPr/>
        </p:nvSpPr>
        <p:spPr bwMode="blackWhite">
          <a:xfrm>
            <a:off x="722313" y="3319463"/>
            <a:ext cx="5913437" cy="14192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324622" name="Rectangle 14"/>
          <p:cNvSpPr>
            <a:spLocks noChangeArrowheads="1"/>
          </p:cNvSpPr>
          <p:nvPr/>
        </p:nvSpPr>
        <p:spPr bwMode="auto">
          <a:xfrm>
            <a:off x="633413" y="2946400"/>
            <a:ext cx="735012" cy="396875"/>
          </a:xfrm>
          <a:prstGeom prst="rect">
            <a:avLst/>
          </a:prstGeom>
          <a:noFill/>
          <a:ln w="9525">
            <a:noFill/>
            <a:miter lim="800000"/>
            <a:headEnd/>
            <a:tailEnd/>
          </a:ln>
          <a:effectLst/>
        </p:spPr>
        <p:txBody>
          <a:bodyPr wrap="none" lIns="92075" tIns="46038" rIns="92075" bIns="46038">
            <a:spAutoFit/>
          </a:bodyPr>
          <a:lstStyle/>
          <a:p>
            <a:pPr>
              <a:defRPr/>
            </a:pPr>
            <a:r>
              <a:rPr lang="tr-TR" sz="2000" b="1">
                <a:solidFill>
                  <a:srgbClr val="000000"/>
                </a:solidFill>
                <a:effectLst>
                  <a:outerShdw blurRad="38100" dist="38100" dir="2700000" algn="tl">
                    <a:srgbClr val="C0C0C0"/>
                  </a:outerShdw>
                </a:effectLst>
                <a:latin typeface="Arial" charset="0"/>
              </a:rPr>
              <a:t>EMP</a:t>
            </a:r>
          </a:p>
        </p:txBody>
      </p:sp>
      <p:sp>
        <p:nvSpPr>
          <p:cNvPr id="163855" name="Rectangle 15"/>
          <p:cNvSpPr>
            <a:spLocks noChangeArrowheads="1"/>
          </p:cNvSpPr>
          <p:nvPr/>
        </p:nvSpPr>
        <p:spPr bwMode="blackWhite">
          <a:xfrm>
            <a:off x="714375" y="3360738"/>
            <a:ext cx="7361238" cy="1393825"/>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EMPNO 	ENAME 	JOB		 ...  COMM  DEPTNO     </a:t>
            </a:r>
          </a:p>
          <a:p>
            <a:pPr>
              <a:lnSpc>
                <a:spcPct val="95000"/>
              </a:lnSpc>
              <a:tabLst>
                <a:tab pos="966788" algn="l"/>
                <a:tab pos="1885950" algn="l"/>
                <a:tab pos="2457450" algn="l"/>
                <a:tab pos="3200400" algn="l"/>
                <a:tab pos="457200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7839	KING	PRESIDENT		      10</a:t>
            </a: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7698	BLAKE	MANAGER		      30</a:t>
            </a: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a:t>
            </a:r>
          </a:p>
        </p:txBody>
      </p:sp>
      <p:sp>
        <p:nvSpPr>
          <p:cNvPr id="324624" name="Line 16"/>
          <p:cNvSpPr>
            <a:spLocks noChangeShapeType="1"/>
          </p:cNvSpPr>
          <p:nvPr/>
        </p:nvSpPr>
        <p:spPr bwMode="auto">
          <a:xfrm>
            <a:off x="722313" y="3773488"/>
            <a:ext cx="5903912" cy="0"/>
          </a:xfrm>
          <a:prstGeom prst="line">
            <a:avLst/>
          </a:prstGeom>
          <a:noFill/>
          <a:ln w="508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25" name="Line 17"/>
          <p:cNvSpPr>
            <a:spLocks noChangeShapeType="1"/>
          </p:cNvSpPr>
          <p:nvPr/>
        </p:nvSpPr>
        <p:spPr bwMode="auto">
          <a:xfrm>
            <a:off x="715963" y="4167188"/>
            <a:ext cx="59309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26" name="Line 18"/>
          <p:cNvSpPr>
            <a:spLocks noChangeShapeType="1"/>
          </p:cNvSpPr>
          <p:nvPr/>
        </p:nvSpPr>
        <p:spPr bwMode="auto">
          <a:xfrm>
            <a:off x="715963" y="4414838"/>
            <a:ext cx="5930900"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nvGrpSpPr>
          <p:cNvPr id="3" name="Group 19"/>
          <p:cNvGrpSpPr>
            <a:grpSpLocks/>
          </p:cNvGrpSpPr>
          <p:nvPr/>
        </p:nvGrpSpPr>
        <p:grpSpPr bwMode="auto">
          <a:xfrm>
            <a:off x="1719263" y="3309938"/>
            <a:ext cx="3822700" cy="1471612"/>
            <a:chOff x="1083" y="2085"/>
            <a:chExt cx="2408" cy="927"/>
          </a:xfrm>
        </p:grpSpPr>
        <p:sp>
          <p:nvSpPr>
            <p:cNvPr id="324628" name="Line 20"/>
            <p:cNvSpPr>
              <a:spLocks noChangeShapeType="1"/>
            </p:cNvSpPr>
            <p:nvPr/>
          </p:nvSpPr>
          <p:spPr bwMode="auto">
            <a:xfrm>
              <a:off x="1083" y="2085"/>
              <a:ext cx="0" cy="923"/>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29" name="Line 21"/>
            <p:cNvSpPr>
              <a:spLocks noChangeShapeType="1"/>
            </p:cNvSpPr>
            <p:nvPr/>
          </p:nvSpPr>
          <p:spPr bwMode="auto">
            <a:xfrm>
              <a:off x="1619" y="2085"/>
              <a:ext cx="0" cy="918"/>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30" name="Line 22"/>
            <p:cNvSpPr>
              <a:spLocks noChangeShapeType="1"/>
            </p:cNvSpPr>
            <p:nvPr/>
          </p:nvSpPr>
          <p:spPr bwMode="auto">
            <a:xfrm>
              <a:off x="2561" y="2085"/>
              <a:ext cx="0" cy="909"/>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31" name="Line 23"/>
            <p:cNvSpPr>
              <a:spLocks noChangeShapeType="1"/>
            </p:cNvSpPr>
            <p:nvPr/>
          </p:nvSpPr>
          <p:spPr bwMode="auto">
            <a:xfrm>
              <a:off x="2951" y="2085"/>
              <a:ext cx="0" cy="927"/>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32" name="Line 24"/>
            <p:cNvSpPr>
              <a:spLocks noChangeShapeType="1"/>
            </p:cNvSpPr>
            <p:nvPr/>
          </p:nvSpPr>
          <p:spPr bwMode="auto">
            <a:xfrm>
              <a:off x="3491" y="2085"/>
              <a:ext cx="0" cy="927"/>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sp>
        <p:nvSpPr>
          <p:cNvPr id="324633" name="Line 25"/>
          <p:cNvSpPr>
            <a:spLocks noChangeShapeType="1"/>
          </p:cNvSpPr>
          <p:nvPr/>
        </p:nvSpPr>
        <p:spPr bwMode="auto">
          <a:xfrm>
            <a:off x="1752600" y="1657350"/>
            <a:ext cx="914400"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324634" name="Freeform 26"/>
          <p:cNvSpPr>
            <a:spLocks/>
          </p:cNvSpPr>
          <p:nvPr/>
        </p:nvSpPr>
        <p:spPr bwMode="auto">
          <a:xfrm>
            <a:off x="3506788" y="2652713"/>
            <a:ext cx="2608262" cy="928687"/>
          </a:xfrm>
          <a:custGeom>
            <a:avLst/>
            <a:gdLst/>
            <a:ahLst/>
            <a:cxnLst>
              <a:cxn ang="0">
                <a:pos x="0" y="0"/>
              </a:cxn>
              <a:cxn ang="0">
                <a:pos x="0" y="292"/>
              </a:cxn>
              <a:cxn ang="0">
                <a:pos x="1642" y="292"/>
              </a:cxn>
              <a:cxn ang="0">
                <a:pos x="1642" y="584"/>
              </a:cxn>
            </a:cxnLst>
            <a:rect l="0" t="0" r="r" b="b"/>
            <a:pathLst>
              <a:path w="1643" h="585">
                <a:moveTo>
                  <a:pt x="0" y="0"/>
                </a:moveTo>
                <a:lnTo>
                  <a:pt x="0" y="292"/>
                </a:lnTo>
                <a:lnTo>
                  <a:pt x="1642" y="292"/>
                </a:lnTo>
                <a:lnTo>
                  <a:pt x="1642" y="584"/>
                </a:lnTo>
              </a:path>
            </a:pathLst>
          </a:custGeom>
          <a:noFill/>
          <a:ln w="50800" cap="rnd" cmpd="sng">
            <a:solidFill>
              <a:srgbClr val="FFCC00"/>
            </a:solidFill>
            <a:prstDash val="solid"/>
            <a:round/>
            <a:headEnd type="stealth" w="med" len="lg"/>
            <a:tailEnd type="stealth" w="med" len="lg"/>
          </a:ln>
          <a:effectLst>
            <a:outerShdw dist="53882" dir="2700000" algn="ctr" rotWithShape="0">
              <a:srgbClr val="000000"/>
            </a:outerShdw>
          </a:effectLst>
        </p:spPr>
        <p:txBody>
          <a:bodyPr/>
          <a:lstStyle/>
          <a:p>
            <a:pPr>
              <a:defRPr/>
            </a:pPr>
            <a:endParaRPr lang="en-US">
              <a:solidFill>
                <a:srgbClr val="000000"/>
              </a:solidFill>
            </a:endParaRPr>
          </a:p>
        </p:txBody>
      </p:sp>
      <p:sp>
        <p:nvSpPr>
          <p:cNvPr id="324635" name="Line 27"/>
          <p:cNvSpPr>
            <a:spLocks noChangeShapeType="1"/>
          </p:cNvSpPr>
          <p:nvPr/>
        </p:nvSpPr>
        <p:spPr bwMode="auto">
          <a:xfrm flipH="1">
            <a:off x="6572250" y="3543300"/>
            <a:ext cx="455613"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324636" name="Rectangle 28"/>
          <p:cNvSpPr>
            <a:spLocks noChangeArrowheads="1"/>
          </p:cNvSpPr>
          <p:nvPr/>
        </p:nvSpPr>
        <p:spPr bwMode="auto">
          <a:xfrm>
            <a:off x="7046913" y="3382963"/>
            <a:ext cx="1333500" cy="587375"/>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FOREIGN</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KEY</a:t>
            </a:r>
          </a:p>
        </p:txBody>
      </p:sp>
      <p:grpSp>
        <p:nvGrpSpPr>
          <p:cNvPr id="4" name="Group 29"/>
          <p:cNvGrpSpPr>
            <a:grpSpLocks/>
          </p:cNvGrpSpPr>
          <p:nvPr/>
        </p:nvGrpSpPr>
        <p:grpSpPr bwMode="auto">
          <a:xfrm>
            <a:off x="714375" y="4857750"/>
            <a:ext cx="7361238" cy="1200150"/>
            <a:chOff x="450" y="3060"/>
            <a:chExt cx="4637" cy="756"/>
          </a:xfrm>
        </p:grpSpPr>
        <p:grpSp>
          <p:nvGrpSpPr>
            <p:cNvPr id="5" name="Group 30"/>
            <p:cNvGrpSpPr>
              <a:grpSpLocks/>
            </p:cNvGrpSpPr>
            <p:nvPr/>
          </p:nvGrpSpPr>
          <p:grpSpPr bwMode="auto">
            <a:xfrm>
              <a:off x="450" y="3060"/>
              <a:ext cx="4637" cy="731"/>
              <a:chOff x="450" y="3060"/>
              <a:chExt cx="4637" cy="731"/>
            </a:xfrm>
          </p:grpSpPr>
          <p:sp>
            <p:nvSpPr>
              <p:cNvPr id="324639" name="AutoShape 31"/>
              <p:cNvSpPr>
                <a:spLocks noChangeArrowheads="1"/>
              </p:cNvSpPr>
              <p:nvPr/>
            </p:nvSpPr>
            <p:spPr bwMode="auto">
              <a:xfrm>
                <a:off x="2124" y="3060"/>
                <a:ext cx="384" cy="324"/>
              </a:xfrm>
              <a:prstGeom prst="upArrow">
                <a:avLst>
                  <a:gd name="adj1" fmla="val 50000"/>
                  <a:gd name="adj2" fmla="val 49995"/>
                </a:avLst>
              </a:prstGeom>
              <a:solidFill>
                <a:srgbClr val="FFCC99"/>
              </a:solidFill>
              <a:ln w="9525">
                <a:noFill/>
                <a:miter lim="800000"/>
                <a:headEnd/>
                <a:tailEnd/>
              </a:ln>
              <a:effectLst>
                <a:outerShdw dist="53882"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24640" name="Rectangle 32"/>
              <p:cNvSpPr>
                <a:spLocks noChangeArrowheads="1"/>
              </p:cNvSpPr>
              <p:nvPr/>
            </p:nvSpPr>
            <p:spPr bwMode="blackWhite">
              <a:xfrm>
                <a:off x="455" y="3380"/>
                <a:ext cx="3725" cy="402"/>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163887" name="Rectangle 33"/>
              <p:cNvSpPr>
                <a:spLocks noChangeArrowheads="1"/>
              </p:cNvSpPr>
              <p:nvPr/>
            </p:nvSpPr>
            <p:spPr bwMode="blackWhite">
              <a:xfrm>
                <a:off x="450" y="3077"/>
                <a:ext cx="4637" cy="714"/>
              </a:xfrm>
              <a:prstGeom prst="rect">
                <a:avLst/>
              </a:prstGeom>
              <a:noFill/>
              <a:ln w="9525">
                <a:noFill/>
                <a:miter lim="800000"/>
                <a:headEnd/>
                <a:tailEnd/>
              </a:ln>
            </p:spPr>
            <p:txBody>
              <a:bodyPr lIns="92075" tIns="46038" rIns="92075" bIns="46038">
                <a:spAutoFit/>
              </a:bodyPr>
              <a:lstStyle/>
              <a:p>
                <a:pPr>
                  <a:lnSpc>
                    <a:spcPct val="95000"/>
                  </a:lnSpc>
                  <a:tabLst>
                    <a:tab pos="966788" algn="l"/>
                    <a:tab pos="1885950" algn="l"/>
                    <a:tab pos="2457450" algn="l"/>
                    <a:tab pos="3200400" algn="l"/>
                    <a:tab pos="457200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 pos="3200400" algn="l"/>
                    <a:tab pos="457200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7571	FORD	MANAGER	 ...  200	      9</a:t>
                </a:r>
              </a:p>
              <a:p>
                <a:pPr>
                  <a:lnSpc>
                    <a:spcPct val="95000"/>
                  </a:lnSpc>
                  <a:tabLst>
                    <a:tab pos="966788" algn="l"/>
                    <a:tab pos="1885950" algn="l"/>
                    <a:tab pos="2457450" algn="l"/>
                    <a:tab pos="3200400" algn="l"/>
                    <a:tab pos="4572000" algn="l"/>
                  </a:tabLst>
                </a:pPr>
                <a:r>
                  <a:rPr lang="tr-TR" sz="1800" b="1">
                    <a:solidFill>
                      <a:srgbClr val="000000"/>
                    </a:solidFill>
                    <a:effectLst/>
                    <a:latin typeface="Courier New" pitchFamily="49" charset="0"/>
                  </a:rPr>
                  <a:t>  7571	FORD	MANAGER	 ...  200      20</a:t>
                </a:r>
              </a:p>
            </p:txBody>
          </p:sp>
          <p:sp>
            <p:nvSpPr>
              <p:cNvPr id="324642" name="Line 34"/>
              <p:cNvSpPr>
                <a:spLocks noChangeShapeType="1"/>
              </p:cNvSpPr>
              <p:nvPr/>
            </p:nvSpPr>
            <p:spPr bwMode="auto">
              <a:xfrm>
                <a:off x="451" y="3585"/>
                <a:ext cx="3736" cy="0"/>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43" name="Rectangle 35"/>
              <p:cNvSpPr>
                <a:spLocks noChangeArrowheads="1"/>
              </p:cNvSpPr>
              <p:nvPr/>
            </p:nvSpPr>
            <p:spPr bwMode="auto">
              <a:xfrm>
                <a:off x="2529" y="3100"/>
                <a:ext cx="1634" cy="214"/>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Insert into</a:t>
                </a:r>
              </a:p>
            </p:txBody>
          </p:sp>
        </p:grpSp>
        <p:grpSp>
          <p:nvGrpSpPr>
            <p:cNvPr id="6" name="Group 36"/>
            <p:cNvGrpSpPr>
              <a:grpSpLocks/>
            </p:cNvGrpSpPr>
            <p:nvPr/>
          </p:nvGrpSpPr>
          <p:grpSpPr bwMode="auto">
            <a:xfrm>
              <a:off x="1083" y="3381"/>
              <a:ext cx="2408" cy="435"/>
              <a:chOff x="1083" y="3381"/>
              <a:chExt cx="2408" cy="435"/>
            </a:xfrm>
          </p:grpSpPr>
          <p:sp>
            <p:nvSpPr>
              <p:cNvPr id="324645" name="Line 37"/>
              <p:cNvSpPr>
                <a:spLocks noChangeShapeType="1"/>
              </p:cNvSpPr>
              <p:nvPr/>
            </p:nvSpPr>
            <p:spPr bwMode="auto">
              <a:xfrm>
                <a:off x="1083" y="3381"/>
                <a:ext cx="0" cy="433"/>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46" name="Line 38"/>
              <p:cNvSpPr>
                <a:spLocks noChangeShapeType="1"/>
              </p:cNvSpPr>
              <p:nvPr/>
            </p:nvSpPr>
            <p:spPr bwMode="auto">
              <a:xfrm>
                <a:off x="1619" y="3381"/>
                <a:ext cx="0" cy="431"/>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47" name="Line 39"/>
              <p:cNvSpPr>
                <a:spLocks noChangeShapeType="1"/>
              </p:cNvSpPr>
              <p:nvPr/>
            </p:nvSpPr>
            <p:spPr bwMode="auto">
              <a:xfrm>
                <a:off x="2561" y="3381"/>
                <a:ext cx="0" cy="427"/>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48" name="Line 40"/>
              <p:cNvSpPr>
                <a:spLocks noChangeShapeType="1"/>
              </p:cNvSpPr>
              <p:nvPr/>
            </p:nvSpPr>
            <p:spPr bwMode="auto">
              <a:xfrm>
                <a:off x="2951" y="3381"/>
                <a:ext cx="0" cy="43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sp>
            <p:nvSpPr>
              <p:cNvPr id="324649" name="Line 41"/>
              <p:cNvSpPr>
                <a:spLocks noChangeShapeType="1"/>
              </p:cNvSpPr>
              <p:nvPr/>
            </p:nvSpPr>
            <p:spPr bwMode="auto">
              <a:xfrm>
                <a:off x="3491" y="3381"/>
                <a:ext cx="0" cy="435"/>
              </a:xfrm>
              <a:prstGeom prst="line">
                <a:avLst/>
              </a:prstGeom>
              <a:noFill/>
              <a:ln w="25400">
                <a:solidFill>
                  <a:srgbClr val="000000"/>
                </a:solidFill>
                <a:round/>
                <a:headEnd type="none" w="sm" len="sm"/>
                <a:tailEnd type="none" w="sm" len="sm"/>
              </a:ln>
              <a:effectLst/>
            </p:spPr>
            <p:txBody>
              <a:bodyPr wrap="none" anchor="ctr"/>
              <a:lstStyle/>
              <a:p>
                <a:pPr>
                  <a:defRPr/>
                </a:pPr>
                <a:endParaRPr lang="en-US">
                  <a:solidFill>
                    <a:srgbClr val="000000"/>
                  </a:solidFill>
                </a:endParaRPr>
              </a:p>
            </p:txBody>
          </p:sp>
        </p:grpSp>
      </p:grpSp>
      <p:grpSp>
        <p:nvGrpSpPr>
          <p:cNvPr id="7" name="Group 42"/>
          <p:cNvGrpSpPr>
            <a:grpSpLocks/>
          </p:cNvGrpSpPr>
          <p:nvPr/>
        </p:nvGrpSpPr>
        <p:grpSpPr bwMode="auto">
          <a:xfrm>
            <a:off x="6570663" y="4521200"/>
            <a:ext cx="2344737" cy="1825625"/>
            <a:chOff x="4139" y="2848"/>
            <a:chExt cx="1477" cy="1150"/>
          </a:xfrm>
        </p:grpSpPr>
        <p:sp>
          <p:nvSpPr>
            <p:cNvPr id="324651" name="Rectangle 43"/>
            <p:cNvSpPr>
              <a:spLocks noChangeArrowheads="1"/>
            </p:cNvSpPr>
            <p:nvPr/>
          </p:nvSpPr>
          <p:spPr bwMode="auto">
            <a:xfrm>
              <a:off x="4437" y="2848"/>
              <a:ext cx="1179" cy="838"/>
            </a:xfrm>
            <a:prstGeom prst="rect">
              <a:avLst/>
            </a:prstGeom>
            <a:noFill/>
            <a:ln w="9525">
              <a:noFill/>
              <a:miter lim="800000"/>
              <a:headEnd/>
              <a:tailEnd/>
            </a:ln>
            <a:effectLst/>
          </p:spPr>
          <p:txBody>
            <a:bodyPr lIns="92075" tIns="46038" rIns="92075" bIns="46038">
              <a:spAutoFit/>
            </a:bodyPr>
            <a:lstStyle/>
            <a:p>
              <a:pPr>
                <a:lnSpc>
                  <a:spcPct val="90000"/>
                </a:lnSpc>
                <a:defRPr/>
              </a:pPr>
              <a:r>
                <a:rPr lang="tr-TR" sz="1800" b="1">
                  <a:solidFill>
                    <a:srgbClr val="FF0066"/>
                  </a:solidFill>
                  <a:effectLst>
                    <a:outerShdw blurRad="38100" dist="38100" dir="2700000" algn="tl">
                      <a:srgbClr val="C0C0C0"/>
                    </a:outerShdw>
                  </a:effectLst>
                  <a:latin typeface="Arial" charset="0"/>
                </a:rPr>
                <a:t>Not allowed</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(DEPTNO</a:t>
              </a:r>
              <a:r>
                <a:rPr lang="tr-TR" sz="1800" b="1">
                  <a:solidFill>
                    <a:srgbClr val="FF0066"/>
                  </a:solidFill>
                  <a:effectLst/>
                  <a:latin typeface="Symbol" pitchFamily="18" charset="2"/>
                </a:rPr>
                <a:t> </a:t>
              </a:r>
              <a:r>
                <a:rPr lang="tr-TR" sz="1800" b="1">
                  <a:solidFill>
                    <a:srgbClr val="FF0066"/>
                  </a:solidFill>
                  <a:effectLst>
                    <a:outerShdw blurRad="38100" dist="38100" dir="2700000" algn="tl">
                      <a:srgbClr val="C0C0C0"/>
                    </a:outerShdw>
                  </a:effectLst>
                  <a:latin typeface="Arial" charset="0"/>
                </a:rPr>
                <a:t>9 does not exist in the DEPT table)</a:t>
              </a:r>
            </a:p>
          </p:txBody>
        </p:sp>
        <p:grpSp>
          <p:nvGrpSpPr>
            <p:cNvPr id="8" name="Group 44"/>
            <p:cNvGrpSpPr>
              <a:grpSpLocks/>
            </p:cNvGrpSpPr>
            <p:nvPr/>
          </p:nvGrpSpPr>
          <p:grpSpPr bwMode="auto">
            <a:xfrm>
              <a:off x="4139" y="3492"/>
              <a:ext cx="1020" cy="506"/>
              <a:chOff x="4139" y="3492"/>
              <a:chExt cx="1020" cy="506"/>
            </a:xfrm>
          </p:grpSpPr>
          <p:sp>
            <p:nvSpPr>
              <p:cNvPr id="324653" name="Rectangle 45"/>
              <p:cNvSpPr>
                <a:spLocks noChangeArrowheads="1"/>
              </p:cNvSpPr>
              <p:nvPr/>
            </p:nvSpPr>
            <p:spPr bwMode="auto">
              <a:xfrm>
                <a:off x="4436" y="3628"/>
                <a:ext cx="723" cy="370"/>
              </a:xfrm>
              <a:prstGeom prst="rect">
                <a:avLst/>
              </a:prstGeom>
              <a:noFill/>
              <a:ln w="9525">
                <a:noFill/>
                <a:miter lim="800000"/>
                <a:headEnd/>
                <a:tailEnd/>
              </a:ln>
              <a:effectLst/>
            </p:spPr>
            <p:txBody>
              <a:bodyPr lIns="92075" tIns="46038" rIns="92075" bIns="46038">
                <a:spAutoFit/>
              </a:bodyPr>
              <a:lstStyle/>
              <a:p>
                <a:pPr>
                  <a:lnSpc>
                    <a:spcPct val="90000"/>
                  </a:lnSpc>
                </a:pPr>
                <a:r>
                  <a:rPr lang="tr-TR" sz="1800" b="1">
                    <a:solidFill>
                      <a:srgbClr val="FF0066"/>
                    </a:solidFill>
                    <a:effectLst>
                      <a:outerShdw blurRad="38100" dist="38100" dir="2700000" algn="tl">
                        <a:srgbClr val="C0C0C0"/>
                      </a:outerShdw>
                    </a:effectLst>
                    <a:latin typeface="Arial" charset="0"/>
                  </a:rPr>
                  <a:t>Allowed</a:t>
                </a:r>
                <a:br>
                  <a:rPr lang="tr-TR" sz="1800" b="1">
                    <a:solidFill>
                      <a:srgbClr val="FF0066"/>
                    </a:solidFill>
                    <a:effectLst>
                      <a:outerShdw blurRad="38100" dist="38100" dir="2700000" algn="tl">
                        <a:srgbClr val="C0C0C0"/>
                      </a:outerShdw>
                    </a:effectLst>
                    <a:latin typeface="Arial" charset="0"/>
                  </a:rPr>
                </a:br>
                <a:endParaRPr lang="tr-TR" sz="1800" b="1">
                  <a:solidFill>
                    <a:srgbClr val="FF0066"/>
                  </a:solidFill>
                  <a:effectLst>
                    <a:outerShdw blurRad="38100" dist="38100" dir="2700000" algn="tl">
                      <a:srgbClr val="C0C0C0"/>
                    </a:outerShdw>
                  </a:effectLst>
                  <a:latin typeface="Arial" charset="0"/>
                </a:endParaRPr>
              </a:p>
            </p:txBody>
          </p:sp>
          <p:sp>
            <p:nvSpPr>
              <p:cNvPr id="324654" name="Line 46"/>
              <p:cNvSpPr>
                <a:spLocks noChangeShapeType="1"/>
              </p:cNvSpPr>
              <p:nvPr/>
            </p:nvSpPr>
            <p:spPr bwMode="auto">
              <a:xfrm flipV="1">
                <a:off x="4139" y="3708"/>
                <a:ext cx="277" cy="1"/>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sp>
            <p:nvSpPr>
              <p:cNvPr id="324655" name="Line 47"/>
              <p:cNvSpPr>
                <a:spLocks noChangeShapeType="1"/>
              </p:cNvSpPr>
              <p:nvPr/>
            </p:nvSpPr>
            <p:spPr bwMode="auto">
              <a:xfrm flipV="1">
                <a:off x="4139" y="3492"/>
                <a:ext cx="277" cy="1"/>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pPr>
                  <a:defRPr/>
                </a:pPr>
                <a:endParaRPr lang="en-US">
                  <a:solidFill>
                    <a:srgbClr val="000000"/>
                  </a:solidFill>
                </a:endParaRPr>
              </a:p>
            </p:txBody>
          </p:sp>
        </p:grpSp>
      </p:grpSp>
      <p:grpSp>
        <p:nvGrpSpPr>
          <p:cNvPr id="9" name="Group 48"/>
          <p:cNvGrpSpPr>
            <a:grpSpLocks/>
          </p:cNvGrpSpPr>
          <p:nvPr/>
        </p:nvGrpSpPr>
        <p:grpSpPr bwMode="auto">
          <a:xfrm>
            <a:off x="8386763" y="6324600"/>
            <a:ext cx="414337" cy="292100"/>
            <a:chOff x="5283" y="3984"/>
            <a:chExt cx="261" cy="184"/>
          </a:xfrm>
        </p:grpSpPr>
        <p:sp>
          <p:nvSpPr>
            <p:cNvPr id="324657" name="Rectangle 4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24658" name="Rectangle 5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24659" name="Rectangle 5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24660" name="Freeform 5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24661" name="Freeform 5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24662" name="Freeform 5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4732680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2665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FOREIGN KEY Constraint</a:t>
            </a:r>
            <a:endParaRPr lang="tr-TR"/>
          </a:p>
        </p:txBody>
      </p:sp>
      <p:sp>
        <p:nvSpPr>
          <p:cNvPr id="326659" name="Rectangle 3"/>
          <p:cNvSpPr>
            <a:spLocks noGrp="1" noChangeArrowheads="1"/>
          </p:cNvSpPr>
          <p:nvPr>
            <p:ph type="body" idx="1"/>
          </p:nvPr>
        </p:nvSpPr>
        <p:spPr>
          <a:xfrm>
            <a:off x="860425" y="1524000"/>
            <a:ext cx="7385050" cy="9461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defRPr/>
            </a:pPr>
            <a:r>
              <a:rPr lang="tr-TR" sz="2800" b="1">
                <a:solidFill>
                  <a:srgbClr val="FF0066"/>
                </a:solidFill>
                <a:latin typeface="Arial" charset="0"/>
              </a:rPr>
              <a:t>Defined at either the table level or the column level</a:t>
            </a:r>
          </a:p>
        </p:txBody>
      </p:sp>
      <p:sp>
        <p:nvSpPr>
          <p:cNvPr id="326660" name="Rectangle 4"/>
          <p:cNvSpPr>
            <a:spLocks noChangeArrowheads="1"/>
          </p:cNvSpPr>
          <p:nvPr/>
        </p:nvSpPr>
        <p:spPr bwMode="blackWhite">
          <a:xfrm>
            <a:off x="812800" y="2565400"/>
            <a:ext cx="7537450" cy="31178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a:p>
            <a:pPr>
              <a:tabLst>
                <a:tab pos="1200150" algn="l"/>
                <a:tab pos="2457450" algn="l"/>
              </a:tabLst>
            </a:pPr>
            <a:endParaRPr lang="tr-TR" sz="1800" b="1">
              <a:solidFill>
                <a:srgbClr val="000000"/>
              </a:solidFill>
              <a:effectLst/>
              <a:latin typeface="Courier New" pitchFamily="49" charset="0"/>
            </a:endParaRPr>
          </a:p>
        </p:txBody>
      </p:sp>
      <p:sp>
        <p:nvSpPr>
          <p:cNvPr id="326661" name="Rectangle 5"/>
          <p:cNvSpPr>
            <a:spLocks noChangeArrowheads="1"/>
          </p:cNvSpPr>
          <p:nvPr/>
        </p:nvSpPr>
        <p:spPr bwMode="ltGray">
          <a:xfrm>
            <a:off x="2047875" y="5105400"/>
            <a:ext cx="6238875" cy="533400"/>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164872" name="Rectangle 6"/>
          <p:cNvSpPr>
            <a:spLocks noChangeArrowheads="1"/>
          </p:cNvSpPr>
          <p:nvPr/>
        </p:nvSpPr>
        <p:spPr bwMode="blackWhite">
          <a:xfrm>
            <a:off x="838200" y="3711575"/>
            <a:ext cx="7496175" cy="854075"/>
          </a:xfrm>
          <a:prstGeom prst="rect">
            <a:avLst/>
          </a:prstGeom>
          <a:noFill/>
          <a:ln w="9525">
            <a:noFill/>
            <a:miter lim="800000"/>
            <a:headEnd/>
            <a:tailEnd/>
          </a:ln>
        </p:spPr>
        <p:txBody>
          <a:bodyPr wrap="none" lIns="92075" tIns="46038" rIns="92075" bIns="46038" anchor="ctr"/>
          <a:lstStyle/>
          <a:p>
            <a:pPr>
              <a:tabLst>
                <a:tab pos="1200150" algn="l"/>
                <a:tab pos="2457450" algn="l"/>
              </a:tabLst>
            </a:pPr>
            <a:r>
              <a:rPr lang="tr-TR" sz="1800" b="1">
                <a:solidFill>
                  <a:srgbClr val="000000"/>
                </a:solidFill>
                <a:effectLst/>
                <a:latin typeface="Courier New" pitchFamily="49" charset="0"/>
              </a:rPr>
              <a:t>SQL&gt; CREATE TABLE emp(</a:t>
            </a:r>
          </a:p>
          <a:p>
            <a:pPr>
              <a:tabLst>
                <a:tab pos="1200150" algn="l"/>
                <a:tab pos="2457450" algn="l"/>
              </a:tabLst>
            </a:pPr>
            <a:r>
              <a:rPr lang="tr-TR" sz="1800" b="1">
                <a:solidFill>
                  <a:srgbClr val="000000"/>
                </a:solidFill>
                <a:effectLst/>
                <a:latin typeface="Courier New" pitchFamily="49" charset="0"/>
              </a:rPr>
              <a:t>  2  	empno 	NUMBER(4),</a:t>
            </a:r>
          </a:p>
          <a:p>
            <a:pPr>
              <a:tabLst>
                <a:tab pos="1200150" algn="l"/>
                <a:tab pos="2457450" algn="l"/>
              </a:tabLst>
            </a:pPr>
            <a:r>
              <a:rPr lang="tr-TR" sz="1800" b="1">
                <a:solidFill>
                  <a:srgbClr val="000000"/>
                </a:solidFill>
                <a:effectLst/>
                <a:latin typeface="Courier New" pitchFamily="49" charset="0"/>
              </a:rPr>
              <a:t>  3	ename	VARCHAR2(10) NOT NULL,</a:t>
            </a:r>
          </a:p>
          <a:p>
            <a:pPr>
              <a:tabLst>
                <a:tab pos="1200150" algn="l"/>
                <a:tab pos="2457450" algn="l"/>
              </a:tabLst>
            </a:pPr>
            <a:r>
              <a:rPr lang="tr-TR" sz="1800" b="1">
                <a:solidFill>
                  <a:srgbClr val="000000"/>
                </a:solidFill>
                <a:effectLst/>
                <a:latin typeface="Courier New" pitchFamily="49" charset="0"/>
              </a:rPr>
              <a:t>  4	job	VARCHAR2(9),</a:t>
            </a:r>
          </a:p>
          <a:p>
            <a:pPr>
              <a:tabLst>
                <a:tab pos="1200150" algn="l"/>
                <a:tab pos="2457450" algn="l"/>
              </a:tabLst>
            </a:pPr>
            <a:r>
              <a:rPr lang="tr-TR" sz="1800" b="1">
                <a:solidFill>
                  <a:srgbClr val="000000"/>
                </a:solidFill>
                <a:effectLst/>
                <a:latin typeface="Courier New" pitchFamily="49" charset="0"/>
              </a:rPr>
              <a:t>  5	mgr	NUMBER(4),</a:t>
            </a:r>
          </a:p>
          <a:p>
            <a:pPr>
              <a:tabLst>
                <a:tab pos="1200150" algn="l"/>
                <a:tab pos="2457450" algn="l"/>
              </a:tabLst>
            </a:pPr>
            <a:r>
              <a:rPr lang="tr-TR" sz="1800" b="1">
                <a:solidFill>
                  <a:srgbClr val="000000"/>
                </a:solidFill>
                <a:effectLst/>
                <a:latin typeface="Courier New" pitchFamily="49" charset="0"/>
              </a:rPr>
              <a:t>  6	hiredate	DATE,</a:t>
            </a:r>
          </a:p>
          <a:p>
            <a:pPr>
              <a:tabLst>
                <a:tab pos="1200150" algn="l"/>
                <a:tab pos="2457450" algn="l"/>
              </a:tabLst>
            </a:pPr>
            <a:r>
              <a:rPr lang="tr-TR" sz="1800" b="1">
                <a:solidFill>
                  <a:srgbClr val="000000"/>
                </a:solidFill>
                <a:effectLst/>
                <a:latin typeface="Courier New" pitchFamily="49" charset="0"/>
              </a:rPr>
              <a:t>  7	sal	NUMBER(7,2),</a:t>
            </a:r>
          </a:p>
          <a:p>
            <a:pPr>
              <a:tabLst>
                <a:tab pos="1200150" algn="l"/>
                <a:tab pos="2457450" algn="l"/>
              </a:tabLst>
            </a:pPr>
            <a:r>
              <a:rPr lang="tr-TR" sz="1800" b="1">
                <a:solidFill>
                  <a:srgbClr val="000000"/>
                </a:solidFill>
                <a:effectLst/>
                <a:latin typeface="Courier New" pitchFamily="49" charset="0"/>
              </a:rPr>
              <a:t>  8 	comm	NUMBER(7,2),</a:t>
            </a:r>
          </a:p>
          <a:p>
            <a:pPr>
              <a:tabLst>
                <a:tab pos="1200150" algn="l"/>
                <a:tab pos="2457450" algn="l"/>
              </a:tabLst>
            </a:pPr>
            <a:r>
              <a:rPr lang="tr-TR" sz="1800" b="1">
                <a:solidFill>
                  <a:srgbClr val="000000"/>
                </a:solidFill>
                <a:effectLst/>
                <a:latin typeface="Courier New" pitchFamily="49" charset="0"/>
              </a:rPr>
              <a:t>  9	deptno	NUMBER(7,2) NOT NULL,</a:t>
            </a:r>
          </a:p>
          <a:p>
            <a:pPr>
              <a:tabLst>
                <a:tab pos="1200150" algn="l"/>
                <a:tab pos="2457450" algn="l"/>
              </a:tabLst>
            </a:pPr>
            <a:r>
              <a:rPr lang="tr-TR" sz="1800" b="1">
                <a:solidFill>
                  <a:srgbClr val="000000"/>
                </a:solidFill>
                <a:effectLst/>
                <a:latin typeface="Courier New" pitchFamily="49" charset="0"/>
              </a:rPr>
              <a:t> 10	CONSTRAINT emp_deptno_fk FOREIGN KEY (deptno)</a:t>
            </a:r>
          </a:p>
          <a:p>
            <a:pPr>
              <a:tabLst>
                <a:tab pos="1200150" algn="l"/>
                <a:tab pos="2457450" algn="l"/>
              </a:tabLst>
            </a:pPr>
            <a:r>
              <a:rPr lang="tr-TR" sz="1800" b="1">
                <a:solidFill>
                  <a:srgbClr val="000000"/>
                </a:solidFill>
                <a:effectLst/>
                <a:latin typeface="Courier New" pitchFamily="49" charset="0"/>
              </a:rPr>
              <a:t> 11			REFERENCES dept (deptno));</a:t>
            </a:r>
          </a:p>
        </p:txBody>
      </p:sp>
      <p:grpSp>
        <p:nvGrpSpPr>
          <p:cNvPr id="2" name="Group 7"/>
          <p:cNvGrpSpPr>
            <a:grpSpLocks/>
          </p:cNvGrpSpPr>
          <p:nvPr/>
        </p:nvGrpSpPr>
        <p:grpSpPr bwMode="auto">
          <a:xfrm>
            <a:off x="8386763" y="6324600"/>
            <a:ext cx="414337" cy="292100"/>
            <a:chOff x="5283" y="3984"/>
            <a:chExt cx="261" cy="184"/>
          </a:xfrm>
        </p:grpSpPr>
        <p:sp>
          <p:nvSpPr>
            <p:cNvPr id="326664"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26665"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26666"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26667"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26668"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26669"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0584292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6661"/>
                                        </p:tgtEl>
                                        <p:attrNameLst>
                                          <p:attrName>style.visibility</p:attrName>
                                        </p:attrNameLst>
                                      </p:cBhvr>
                                      <p:to>
                                        <p:strVal val="visible"/>
                                      </p:to>
                                    </p:set>
                                    <p:animEffect transition="in" filter="wipe(up)">
                                      <p:cBhvr>
                                        <p:cTn id="7" dur="500"/>
                                        <p:tgtEl>
                                          <p:spTgt spid="32666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28706"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FOREIGN KEY Constraint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Keywords</a:t>
            </a:r>
            <a:endParaRPr lang="tr-TR"/>
          </a:p>
        </p:txBody>
      </p:sp>
      <p:sp>
        <p:nvSpPr>
          <p:cNvPr id="328707" name="Rectangle 3"/>
          <p:cNvSpPr>
            <a:spLocks noGrp="1" noChangeArrowheads="1"/>
          </p:cNvSpPr>
          <p:nvPr>
            <p:ph type="body" idx="1"/>
          </p:nvPr>
        </p:nvSpPr>
        <p:spPr>
          <a:xfrm>
            <a:off x="914400" y="2362200"/>
            <a:ext cx="7385050" cy="3611563"/>
          </a:xfrm>
          <a:effectLst>
            <a:outerShdw dist="53882" dir="2700000" algn="ctr" rotWithShape="0">
              <a:srgbClr val="000000"/>
            </a:outerShdw>
          </a:effectLst>
        </p:spPr>
        <p:txBody>
          <a:bodyPr lIns="92075" tIns="46038" rIns="92075" bIns="46038">
            <a:spAutoFit/>
          </a:bodyPr>
          <a:lstStyle/>
          <a:p>
            <a:pPr marL="341313" lvl="1" indent="-227013" defTabSz="346075">
              <a:lnSpc>
                <a:spcPct val="105000"/>
              </a:lnSpc>
              <a:tabLst>
                <a:tab pos="571500" algn="l"/>
                <a:tab pos="4762500" algn="l"/>
              </a:tabLst>
            </a:pPr>
            <a:r>
              <a:rPr lang="tr-TR">
                <a:solidFill>
                  <a:srgbClr val="FF0066"/>
                </a:solidFill>
                <a:effectLst>
                  <a:outerShdw blurRad="38100" dist="38100" dir="2700000" algn="tl">
                    <a:srgbClr val="C0C0C0"/>
                  </a:outerShdw>
                </a:effectLst>
                <a:latin typeface="Arial" charset="0"/>
              </a:rPr>
              <a:t>FOREIGN KEY: Defines the column in the child table at the table constraint level</a:t>
            </a:r>
          </a:p>
          <a:p>
            <a:pPr marL="341313" lvl="1" indent="-227013" defTabSz="346075">
              <a:lnSpc>
                <a:spcPct val="115000"/>
              </a:lnSpc>
              <a:tabLst>
                <a:tab pos="571500" algn="l"/>
                <a:tab pos="4762500" algn="l"/>
              </a:tabLst>
            </a:pPr>
            <a:r>
              <a:rPr lang="tr-TR">
                <a:solidFill>
                  <a:srgbClr val="FF0066"/>
                </a:solidFill>
                <a:effectLst>
                  <a:outerShdw blurRad="38100" dist="38100" dir="2700000" algn="tl">
                    <a:srgbClr val="C0C0C0"/>
                  </a:outerShdw>
                </a:effectLst>
                <a:latin typeface="Arial" charset="0"/>
              </a:rPr>
              <a:t>REFERENCES: Identifies the table and column in the parent table</a:t>
            </a:r>
          </a:p>
          <a:p>
            <a:pPr marL="341313" lvl="1" indent="-227013" defTabSz="346075">
              <a:lnSpc>
                <a:spcPct val="115000"/>
              </a:lnSpc>
              <a:tabLst>
                <a:tab pos="571500" algn="l"/>
                <a:tab pos="4762500" algn="l"/>
              </a:tabLst>
            </a:pPr>
            <a:r>
              <a:rPr lang="tr-TR">
                <a:solidFill>
                  <a:srgbClr val="FF0066"/>
                </a:solidFill>
                <a:effectLst>
                  <a:outerShdw blurRad="38100" dist="38100" dir="2700000" algn="tl">
                    <a:srgbClr val="C0C0C0"/>
                  </a:outerShdw>
                </a:effectLst>
                <a:latin typeface="Arial" charset="0"/>
              </a:rPr>
              <a:t>ON DELETE CASCADE: Allows deletion in the parent table and deletion of the dependent rows in the child table</a:t>
            </a:r>
            <a:endParaRPr lang="tr-TR"/>
          </a:p>
        </p:txBody>
      </p:sp>
      <p:grpSp>
        <p:nvGrpSpPr>
          <p:cNvPr id="2" name="Group 4"/>
          <p:cNvGrpSpPr>
            <a:grpSpLocks/>
          </p:cNvGrpSpPr>
          <p:nvPr/>
        </p:nvGrpSpPr>
        <p:grpSpPr bwMode="auto">
          <a:xfrm>
            <a:off x="8386763" y="6324600"/>
            <a:ext cx="414337" cy="292100"/>
            <a:chOff x="5283" y="3984"/>
            <a:chExt cx="261" cy="184"/>
          </a:xfrm>
        </p:grpSpPr>
        <p:sp>
          <p:nvSpPr>
            <p:cNvPr id="328709"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28710"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28711"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28712"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28713"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28714"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6380417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30754"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The CHECK Constraint</a:t>
            </a:r>
            <a:endParaRPr lang="tr-TR"/>
          </a:p>
        </p:txBody>
      </p:sp>
      <p:sp>
        <p:nvSpPr>
          <p:cNvPr id="330755" name="Rectangle 3"/>
          <p:cNvSpPr>
            <a:spLocks noGrp="1" noChangeArrowheads="1"/>
          </p:cNvSpPr>
          <p:nvPr>
            <p:ph type="body" idx="1"/>
          </p:nvPr>
        </p:nvSpPr>
        <p:spPr>
          <a:xfrm>
            <a:off x="546100" y="1463675"/>
            <a:ext cx="8169275" cy="3298825"/>
          </a:xfrm>
          <a:effectLst>
            <a:outerShdw dist="53882" dir="2700000" algn="ctr" rotWithShape="0">
              <a:srgbClr val="000000"/>
            </a:outerShdw>
          </a:effectLst>
        </p:spPr>
        <p:txBody>
          <a:bodyPr lIns="92075" tIns="46038" rIns="92075" bIns="46038">
            <a:spAutoFit/>
          </a:bodyPr>
          <a:lstStyle/>
          <a:p>
            <a:pPr marL="341313" lvl="1" indent="-227013" defTabSz="346075">
              <a:lnSpc>
                <a:spcPct val="85000"/>
              </a:lnSpc>
              <a:tabLst>
                <a:tab pos="571500" algn="l"/>
              </a:tabLst>
            </a:pPr>
            <a:r>
              <a:rPr lang="tr-TR" b="1" dirty="0" err="1">
                <a:solidFill>
                  <a:srgbClr val="FF0066"/>
                </a:solidFill>
                <a:effectLst>
                  <a:outerShdw blurRad="38100" dist="38100" dir="2700000" algn="tl">
                    <a:srgbClr val="C0C0C0"/>
                  </a:outerShdw>
                </a:effectLst>
                <a:latin typeface="Arial" charset="0"/>
              </a:rPr>
              <a:t>Defines</a:t>
            </a:r>
            <a:r>
              <a:rPr lang="tr-TR" b="1" dirty="0">
                <a:solidFill>
                  <a:srgbClr val="FF0066"/>
                </a:solidFill>
                <a:effectLst>
                  <a:outerShdw blurRad="38100" dist="38100" dir="2700000" algn="tl">
                    <a:srgbClr val="C0C0C0"/>
                  </a:outerShdw>
                </a:effectLst>
                <a:latin typeface="Arial" charset="0"/>
              </a:rPr>
              <a:t> a </a:t>
            </a:r>
            <a:r>
              <a:rPr lang="tr-TR" b="1" dirty="0" err="1">
                <a:solidFill>
                  <a:srgbClr val="FF0066"/>
                </a:solidFill>
                <a:effectLst>
                  <a:outerShdw blurRad="38100" dist="38100" dir="2700000" algn="tl">
                    <a:srgbClr val="C0C0C0"/>
                  </a:outerShdw>
                </a:effectLst>
                <a:latin typeface="Arial" charset="0"/>
              </a:rPr>
              <a:t>condition</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that</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each</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row</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must</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satisfy</a:t>
            </a:r>
            <a:endParaRPr lang="tr-TR" b="1" dirty="0">
              <a:solidFill>
                <a:srgbClr val="FF0066"/>
              </a:solidFill>
              <a:effectLst>
                <a:outerShdw blurRad="38100" dist="38100" dir="2700000" algn="tl">
                  <a:srgbClr val="C0C0C0"/>
                </a:outerShdw>
              </a:effectLst>
              <a:latin typeface="Arial" charset="0"/>
            </a:endParaRPr>
          </a:p>
          <a:p>
            <a:pPr marL="341313" lvl="1" indent="-227013" defTabSz="346075">
              <a:lnSpc>
                <a:spcPct val="85000"/>
              </a:lnSpc>
              <a:tabLst>
                <a:tab pos="571500" algn="l"/>
              </a:tabLst>
            </a:pPr>
            <a:r>
              <a:rPr lang="tr-TR" b="1" dirty="0" err="1">
                <a:solidFill>
                  <a:srgbClr val="FF0066"/>
                </a:solidFill>
                <a:effectLst>
                  <a:outerShdw blurRad="38100" dist="38100" dir="2700000" algn="tl">
                    <a:srgbClr val="C0C0C0"/>
                  </a:outerShdw>
                </a:effectLst>
                <a:latin typeface="Arial" charset="0"/>
              </a:rPr>
              <a:t>Expressions</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that</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are</a:t>
            </a:r>
            <a:r>
              <a:rPr lang="tr-TR" b="1" dirty="0">
                <a:solidFill>
                  <a:srgbClr val="FF0066"/>
                </a:solidFill>
                <a:effectLst>
                  <a:outerShdw blurRad="38100" dist="38100" dir="2700000" algn="tl">
                    <a:srgbClr val="C0C0C0"/>
                  </a:outerShdw>
                </a:effectLst>
                <a:latin typeface="Arial" charset="0"/>
              </a:rPr>
              <a:t> not </a:t>
            </a:r>
            <a:r>
              <a:rPr lang="tr-TR" b="1" dirty="0" err="1">
                <a:solidFill>
                  <a:srgbClr val="FF0066"/>
                </a:solidFill>
                <a:effectLst>
                  <a:outerShdw blurRad="38100" dist="38100" dir="2700000" algn="tl">
                    <a:srgbClr val="C0C0C0"/>
                  </a:outerShdw>
                </a:effectLst>
                <a:latin typeface="Arial" charset="0"/>
              </a:rPr>
              <a:t>allowed</a:t>
            </a:r>
            <a:r>
              <a:rPr lang="tr-TR" b="1" dirty="0">
                <a:solidFill>
                  <a:srgbClr val="FF0066"/>
                </a:solidFill>
                <a:effectLst>
                  <a:outerShdw blurRad="38100" dist="38100" dir="2700000" algn="tl">
                    <a:srgbClr val="C0C0C0"/>
                  </a:outerShdw>
                </a:effectLst>
                <a:latin typeface="Arial" charset="0"/>
              </a:rPr>
              <a:t>:</a:t>
            </a:r>
            <a:endParaRPr lang="tr-TR" dirty="0">
              <a:effectLst>
                <a:outerShdw blurRad="38100" dist="38100" dir="2700000" algn="tl">
                  <a:srgbClr val="C0C0C0"/>
                </a:outerShdw>
              </a:effectLst>
            </a:endParaRPr>
          </a:p>
          <a:p>
            <a:pPr marL="741363" lvl="2" indent="-285750" defTabSz="346075">
              <a:lnSpc>
                <a:spcPct val="135000"/>
              </a:lnSpc>
              <a:spcBef>
                <a:spcPct val="10000"/>
              </a:spcBef>
              <a:tabLst>
                <a:tab pos="571500" algn="l"/>
              </a:tabLst>
            </a:pPr>
            <a:r>
              <a:rPr lang="tr-TR" b="1" dirty="0" err="1">
                <a:solidFill>
                  <a:srgbClr val="FF6600"/>
                </a:solidFill>
                <a:effectLst>
                  <a:outerShdw blurRad="38100" dist="38100" dir="2700000" algn="tl">
                    <a:srgbClr val="C0C0C0"/>
                  </a:outerShdw>
                </a:effectLst>
                <a:latin typeface="Arial" charset="0"/>
              </a:rPr>
              <a:t>References</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to</a:t>
            </a:r>
            <a:r>
              <a:rPr lang="tr-TR" b="1" dirty="0">
                <a:solidFill>
                  <a:srgbClr val="FF6600"/>
                </a:solidFill>
                <a:effectLst>
                  <a:outerShdw blurRad="38100" dist="38100" dir="2700000" algn="tl">
                    <a:srgbClr val="C0C0C0"/>
                  </a:outerShdw>
                </a:effectLst>
                <a:latin typeface="Arial" charset="0"/>
              </a:rPr>
              <a:t> CURRVAL, NEXTVAL, LEVEL, </a:t>
            </a:r>
            <a:r>
              <a:rPr lang="tr-TR" b="1" dirty="0" err="1">
                <a:solidFill>
                  <a:srgbClr val="FF6600"/>
                </a:solidFill>
                <a:effectLst>
                  <a:outerShdw blurRad="38100" dist="38100" dir="2700000" algn="tl">
                    <a:srgbClr val="C0C0C0"/>
                  </a:outerShdw>
                </a:effectLst>
                <a:latin typeface="Arial" charset="0"/>
              </a:rPr>
              <a:t>and</a:t>
            </a:r>
            <a:r>
              <a:rPr lang="tr-TR" b="1" dirty="0">
                <a:solidFill>
                  <a:srgbClr val="FF6600"/>
                </a:solidFill>
                <a:effectLst>
                  <a:outerShdw blurRad="38100" dist="38100" dir="2700000" algn="tl">
                    <a:srgbClr val="C0C0C0"/>
                  </a:outerShdw>
                </a:effectLst>
                <a:latin typeface="Arial" charset="0"/>
              </a:rPr>
              <a:t> ROWNUM </a:t>
            </a:r>
            <a:r>
              <a:rPr lang="tr-TR" b="1" dirty="0" err="1">
                <a:solidFill>
                  <a:srgbClr val="FF6600"/>
                </a:solidFill>
                <a:effectLst>
                  <a:outerShdw blurRad="38100" dist="38100" dir="2700000" algn="tl">
                    <a:srgbClr val="C0C0C0"/>
                  </a:outerShdw>
                </a:effectLst>
                <a:latin typeface="Arial" charset="0"/>
              </a:rPr>
              <a:t>pseudocolumns</a:t>
            </a:r>
            <a:r>
              <a:rPr lang="tr-TR" b="1" dirty="0">
                <a:solidFill>
                  <a:srgbClr val="FF6600"/>
                </a:solidFill>
                <a:effectLst>
                  <a:outerShdw blurRad="38100" dist="38100" dir="2700000" algn="tl">
                    <a:srgbClr val="C0C0C0"/>
                  </a:outerShdw>
                </a:effectLst>
                <a:latin typeface="Arial" charset="0"/>
              </a:rPr>
              <a:t> </a:t>
            </a:r>
          </a:p>
          <a:p>
            <a:pPr marL="741363" lvl="2" indent="-285750" defTabSz="346075">
              <a:lnSpc>
                <a:spcPct val="85000"/>
              </a:lnSpc>
              <a:spcBef>
                <a:spcPct val="10000"/>
              </a:spcBef>
              <a:tabLst>
                <a:tab pos="571500" algn="l"/>
              </a:tabLst>
            </a:pPr>
            <a:r>
              <a:rPr lang="tr-TR" b="1" dirty="0" err="1">
                <a:solidFill>
                  <a:srgbClr val="FF6600"/>
                </a:solidFill>
                <a:effectLst>
                  <a:outerShdw blurRad="38100" dist="38100" dir="2700000" algn="tl">
                    <a:srgbClr val="C0C0C0"/>
                  </a:outerShdw>
                </a:effectLst>
                <a:latin typeface="Arial" charset="0"/>
              </a:rPr>
              <a:t>Calls</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to</a:t>
            </a:r>
            <a:r>
              <a:rPr lang="tr-TR" b="1" dirty="0">
                <a:solidFill>
                  <a:srgbClr val="FF6600"/>
                </a:solidFill>
                <a:effectLst>
                  <a:outerShdw blurRad="38100" dist="38100" dir="2700000" algn="tl">
                    <a:srgbClr val="C0C0C0"/>
                  </a:outerShdw>
                </a:effectLst>
                <a:latin typeface="Arial" charset="0"/>
              </a:rPr>
              <a:t> SYSDATE, UID, USER, </a:t>
            </a:r>
            <a:r>
              <a:rPr lang="tr-TR" b="1" dirty="0" err="1">
                <a:solidFill>
                  <a:srgbClr val="FF6600"/>
                </a:solidFill>
                <a:effectLst>
                  <a:outerShdw blurRad="38100" dist="38100" dir="2700000" algn="tl">
                    <a:srgbClr val="C0C0C0"/>
                  </a:outerShdw>
                </a:effectLst>
                <a:latin typeface="Arial" charset="0"/>
              </a:rPr>
              <a:t>and</a:t>
            </a:r>
            <a:r>
              <a:rPr lang="tr-TR" b="1" dirty="0">
                <a:solidFill>
                  <a:srgbClr val="FF6600"/>
                </a:solidFill>
                <a:effectLst>
                  <a:outerShdw blurRad="38100" dist="38100" dir="2700000" algn="tl">
                    <a:srgbClr val="C0C0C0"/>
                  </a:outerShdw>
                </a:effectLst>
                <a:latin typeface="Arial" charset="0"/>
              </a:rPr>
              <a:t> USERENV </a:t>
            </a:r>
            <a:r>
              <a:rPr lang="tr-TR" b="1" dirty="0" err="1">
                <a:solidFill>
                  <a:srgbClr val="FF6600"/>
                </a:solidFill>
                <a:effectLst>
                  <a:outerShdw blurRad="38100" dist="38100" dir="2700000" algn="tl">
                    <a:srgbClr val="C0C0C0"/>
                  </a:outerShdw>
                </a:effectLst>
                <a:latin typeface="Arial" charset="0"/>
              </a:rPr>
              <a:t>functions</a:t>
            </a:r>
            <a:endParaRPr lang="tr-TR" b="1" dirty="0">
              <a:solidFill>
                <a:srgbClr val="FF6600"/>
              </a:solidFill>
              <a:effectLst>
                <a:outerShdw blurRad="38100" dist="38100" dir="2700000" algn="tl">
                  <a:srgbClr val="C0C0C0"/>
                </a:outerShdw>
              </a:effectLst>
              <a:latin typeface="Arial" charset="0"/>
            </a:endParaRPr>
          </a:p>
          <a:p>
            <a:pPr marL="741363" lvl="2" indent="-285750" defTabSz="346075">
              <a:lnSpc>
                <a:spcPct val="85000"/>
              </a:lnSpc>
              <a:spcBef>
                <a:spcPct val="10000"/>
              </a:spcBef>
              <a:tabLst>
                <a:tab pos="571500" algn="l"/>
              </a:tabLst>
            </a:pPr>
            <a:r>
              <a:rPr lang="tr-TR" b="1" dirty="0" err="1">
                <a:solidFill>
                  <a:srgbClr val="FF6600"/>
                </a:solidFill>
                <a:effectLst>
                  <a:outerShdw blurRad="38100" dist="38100" dir="2700000" algn="tl">
                    <a:srgbClr val="C0C0C0"/>
                  </a:outerShdw>
                </a:effectLst>
                <a:latin typeface="Arial" charset="0"/>
              </a:rPr>
              <a:t>Queries</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that</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refer</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to</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other</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values</a:t>
            </a:r>
            <a:r>
              <a:rPr lang="tr-TR" b="1" dirty="0">
                <a:solidFill>
                  <a:srgbClr val="FF6600"/>
                </a:solidFill>
                <a:effectLst>
                  <a:outerShdw blurRad="38100" dist="38100" dir="2700000" algn="tl">
                    <a:srgbClr val="C0C0C0"/>
                  </a:outerShdw>
                </a:effectLst>
                <a:latin typeface="Arial" charset="0"/>
              </a:rPr>
              <a:t> in </a:t>
            </a:r>
            <a:r>
              <a:rPr lang="tr-TR" b="1" dirty="0" err="1">
                <a:solidFill>
                  <a:srgbClr val="FF6600"/>
                </a:solidFill>
                <a:effectLst>
                  <a:outerShdw blurRad="38100" dist="38100" dir="2700000" algn="tl">
                    <a:srgbClr val="C0C0C0"/>
                  </a:outerShdw>
                </a:effectLst>
                <a:latin typeface="Arial" charset="0"/>
              </a:rPr>
              <a:t>other</a:t>
            </a:r>
            <a:r>
              <a:rPr lang="tr-TR" b="1" dirty="0">
                <a:solidFill>
                  <a:srgbClr val="FF6600"/>
                </a:solidFill>
                <a:effectLst>
                  <a:outerShdw blurRad="38100" dist="38100" dir="2700000" algn="tl">
                    <a:srgbClr val="C0C0C0"/>
                  </a:outerShdw>
                </a:effectLst>
                <a:latin typeface="Arial" charset="0"/>
              </a:rPr>
              <a:t> </a:t>
            </a:r>
            <a:r>
              <a:rPr lang="tr-TR" b="1" dirty="0" err="1">
                <a:solidFill>
                  <a:srgbClr val="FF6600"/>
                </a:solidFill>
                <a:effectLst>
                  <a:outerShdw blurRad="38100" dist="38100" dir="2700000" algn="tl">
                    <a:srgbClr val="C0C0C0"/>
                  </a:outerShdw>
                </a:effectLst>
                <a:latin typeface="Arial" charset="0"/>
              </a:rPr>
              <a:t>rows</a:t>
            </a:r>
            <a:endParaRPr lang="tr-TR" dirty="0"/>
          </a:p>
        </p:txBody>
      </p:sp>
      <p:sp>
        <p:nvSpPr>
          <p:cNvPr id="330756" name="Rectangle 4"/>
          <p:cNvSpPr>
            <a:spLocks noChangeArrowheads="1"/>
          </p:cNvSpPr>
          <p:nvPr/>
        </p:nvSpPr>
        <p:spPr bwMode="blackWhite">
          <a:xfrm>
            <a:off x="931863" y="5186363"/>
            <a:ext cx="7473950" cy="835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30757" name="Rectangle 5"/>
          <p:cNvSpPr>
            <a:spLocks noChangeArrowheads="1"/>
          </p:cNvSpPr>
          <p:nvPr/>
        </p:nvSpPr>
        <p:spPr bwMode="ltGray">
          <a:xfrm>
            <a:off x="1755775" y="5480050"/>
            <a:ext cx="5932488" cy="520700"/>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166920" name="Rectangle 6"/>
          <p:cNvSpPr>
            <a:spLocks noChangeArrowheads="1"/>
          </p:cNvSpPr>
          <p:nvPr/>
        </p:nvSpPr>
        <p:spPr bwMode="blackWhite">
          <a:xfrm>
            <a:off x="900113" y="5192713"/>
            <a:ext cx="7910512" cy="860425"/>
          </a:xfrm>
          <a:prstGeom prst="rect">
            <a:avLst/>
          </a:prstGeom>
          <a:noFill/>
          <a:ln w="9525">
            <a:noFill/>
            <a:miter lim="800000"/>
            <a:headEnd/>
            <a:tailEnd/>
          </a:ln>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deptno	NUMBER(2),</a:t>
            </a:r>
          </a:p>
          <a:p>
            <a:pPr>
              <a:tabLst>
                <a:tab pos="1200150" algn="l"/>
              </a:tabLst>
            </a:pPr>
            <a:r>
              <a:rPr lang="tr-TR" sz="1800" b="1">
                <a:solidFill>
                  <a:srgbClr val="000000"/>
                </a:solidFill>
                <a:effectLst/>
                <a:latin typeface="Courier New" pitchFamily="49" charset="0"/>
              </a:rPr>
              <a:t>      CONSTRAINT emp_deptno_ck  </a:t>
            </a:r>
          </a:p>
          <a:p>
            <a:pPr>
              <a:tabLst>
                <a:tab pos="1200150" algn="l"/>
              </a:tabLst>
            </a:pPr>
            <a:r>
              <a:rPr lang="tr-TR" sz="1800" b="1">
                <a:solidFill>
                  <a:srgbClr val="000000"/>
                </a:solidFill>
                <a:effectLst/>
                <a:latin typeface="Courier New" pitchFamily="49" charset="0"/>
              </a:rPr>
              <a:t>            CHECK (DEPTNO BETWEEN 10 AND 99),...</a:t>
            </a:r>
          </a:p>
        </p:txBody>
      </p:sp>
      <p:grpSp>
        <p:nvGrpSpPr>
          <p:cNvPr id="2" name="Group 7"/>
          <p:cNvGrpSpPr>
            <a:grpSpLocks/>
          </p:cNvGrpSpPr>
          <p:nvPr/>
        </p:nvGrpSpPr>
        <p:grpSpPr bwMode="auto">
          <a:xfrm>
            <a:off x="8386763" y="6324600"/>
            <a:ext cx="414337" cy="292100"/>
            <a:chOff x="5283" y="3984"/>
            <a:chExt cx="261" cy="184"/>
          </a:xfrm>
        </p:grpSpPr>
        <p:sp>
          <p:nvSpPr>
            <p:cNvPr id="330760"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30761"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30762"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30763"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30764"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30765"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2692871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0757"/>
                                        </p:tgtEl>
                                        <p:attrNameLst>
                                          <p:attrName>style.visibility</p:attrName>
                                        </p:attrNameLst>
                                      </p:cBhvr>
                                      <p:to>
                                        <p:strVal val="visible"/>
                                      </p:to>
                                    </p:set>
                                    <p:animEffect transition="in" filter="wipe(up)">
                                      <p:cBhvr>
                                        <p:cTn id="7" dur="500"/>
                                        <p:tgtEl>
                                          <p:spTgt spid="33075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7"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3280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Adding a Constraint</a:t>
            </a:r>
            <a:endParaRPr lang="tr-TR"/>
          </a:p>
        </p:txBody>
      </p:sp>
      <p:sp>
        <p:nvSpPr>
          <p:cNvPr id="332803" name="Rectangle 3"/>
          <p:cNvSpPr>
            <a:spLocks noGrp="1" noChangeArrowheads="1"/>
          </p:cNvSpPr>
          <p:nvPr>
            <p:ph type="body" idx="1"/>
          </p:nvPr>
        </p:nvSpPr>
        <p:spPr>
          <a:xfrm>
            <a:off x="860425" y="2674938"/>
            <a:ext cx="7385050" cy="2398712"/>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Add or drop, but not modify, a constraint</a:t>
            </a:r>
          </a:p>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Enable or disable constraints</a:t>
            </a:r>
          </a:p>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Add a NOT NULL constraint by using the MODIFY clause</a:t>
            </a:r>
            <a:endParaRPr lang="tr-TR"/>
          </a:p>
        </p:txBody>
      </p:sp>
      <p:sp>
        <p:nvSpPr>
          <p:cNvPr id="332804" name="Rectangle 4"/>
          <p:cNvSpPr>
            <a:spLocks noChangeArrowheads="1"/>
          </p:cNvSpPr>
          <p:nvPr/>
        </p:nvSpPr>
        <p:spPr bwMode="blackWhite">
          <a:xfrm>
            <a:off x="931863" y="1792288"/>
            <a:ext cx="7493000" cy="6905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ALTER TABLE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  ADD [CONSTRAINT </a:t>
            </a:r>
            <a:r>
              <a:rPr lang="tr-TR" sz="1800" b="1" i="1">
                <a:solidFill>
                  <a:srgbClr val="000000"/>
                </a:solidFill>
                <a:effectLst/>
                <a:latin typeface="Courier New" pitchFamily="49" charset="0"/>
              </a:rPr>
              <a:t>constraint</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type </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a:t>
            </a:r>
          </a:p>
        </p:txBody>
      </p:sp>
      <p:grpSp>
        <p:nvGrpSpPr>
          <p:cNvPr id="2" name="Group 5"/>
          <p:cNvGrpSpPr>
            <a:grpSpLocks/>
          </p:cNvGrpSpPr>
          <p:nvPr/>
        </p:nvGrpSpPr>
        <p:grpSpPr bwMode="auto">
          <a:xfrm>
            <a:off x="8386763" y="6324600"/>
            <a:ext cx="414337" cy="292100"/>
            <a:chOff x="5283" y="3984"/>
            <a:chExt cx="261" cy="184"/>
          </a:xfrm>
        </p:grpSpPr>
        <p:sp>
          <p:nvSpPr>
            <p:cNvPr id="33280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3280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3280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3280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3281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3281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1359197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1</a:t>
            </a:r>
            <a:endParaRPr lang="en-US" dirty="0"/>
          </a:p>
        </p:txBody>
      </p:sp>
      <p:sp>
        <p:nvSpPr>
          <p:cNvPr id="3" name="İçerik Yer Tutucusu 2"/>
          <p:cNvSpPr>
            <a:spLocks noGrp="1"/>
          </p:cNvSpPr>
          <p:nvPr>
            <p:ph idx="1"/>
          </p:nvPr>
        </p:nvSpPr>
        <p:spPr/>
        <p:txBody>
          <a:bodyPr/>
          <a:lstStyle/>
          <a:p>
            <a:pPr marL="0" indent="0">
              <a:buNone/>
            </a:pPr>
            <a:r>
              <a:rPr lang="tr-TR" dirty="0">
                <a:solidFill>
                  <a:srgbClr val="FF0000"/>
                </a:solidFill>
              </a:rPr>
              <a:t>SELECT</a:t>
            </a:r>
            <a:r>
              <a:rPr lang="tr-TR" dirty="0"/>
              <a:t> ENAME, SAL</a:t>
            </a:r>
          </a:p>
          <a:p>
            <a:pPr marL="0" indent="0">
              <a:buNone/>
            </a:pPr>
            <a:r>
              <a:rPr lang="tr-TR" dirty="0">
                <a:solidFill>
                  <a:srgbClr val="FF0000"/>
                </a:solidFill>
              </a:rPr>
              <a:t>FROM</a:t>
            </a:r>
            <a:r>
              <a:rPr lang="tr-TR" dirty="0"/>
              <a:t> EMP;</a:t>
            </a:r>
            <a:endParaRPr lang="en-US" dirty="0"/>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05463128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34850"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b="1">
                <a:solidFill>
                  <a:schemeClr val="accent2"/>
                </a:solidFill>
                <a:effectLst>
                  <a:outerShdw blurRad="38100" dist="38100" dir="2700000" algn="tl">
                    <a:srgbClr val="C0C0C0"/>
                  </a:outerShdw>
                </a:effectLst>
                <a:latin typeface="Arial" charset="0"/>
              </a:rPr>
              <a:t>Adding a Constraint</a:t>
            </a:r>
            <a:endParaRPr lang="tr-TR"/>
          </a:p>
        </p:txBody>
      </p:sp>
      <p:sp>
        <p:nvSpPr>
          <p:cNvPr id="334851" name="Rectangle 3"/>
          <p:cNvSpPr>
            <a:spLocks noGrp="1" noChangeArrowheads="1"/>
          </p:cNvSpPr>
          <p:nvPr>
            <p:ph type="body" idx="1"/>
          </p:nvPr>
        </p:nvSpPr>
        <p:spPr>
          <a:xfrm>
            <a:off x="860425" y="1446213"/>
            <a:ext cx="7385050" cy="1800225"/>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effectLst>
                  <a:outerShdw blurRad="38100" dist="38100" dir="2700000" algn="tl">
                    <a:srgbClr val="C0C0C0"/>
                  </a:outerShdw>
                </a:effectLst>
                <a:latin typeface="Arial" charset="0"/>
              </a:rPr>
              <a:t>Add a FOREIGN KEY constraint to the EMP table indicating that a manager must already exist as a valid employee in the EMP table.</a:t>
            </a:r>
            <a:endParaRPr lang="tr-TR"/>
          </a:p>
        </p:txBody>
      </p:sp>
      <p:sp>
        <p:nvSpPr>
          <p:cNvPr id="334852" name="Rectangle 4"/>
          <p:cNvSpPr>
            <a:spLocks noChangeArrowheads="1"/>
          </p:cNvSpPr>
          <p:nvPr/>
        </p:nvSpPr>
        <p:spPr bwMode="blackWhite">
          <a:xfrm>
            <a:off x="930275" y="3389313"/>
            <a:ext cx="7494588" cy="12842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34853" name="Rectangle 5"/>
          <p:cNvSpPr>
            <a:spLocks noChangeArrowheads="1"/>
          </p:cNvSpPr>
          <p:nvPr/>
        </p:nvSpPr>
        <p:spPr bwMode="blackWhite">
          <a:xfrm>
            <a:off x="993775" y="3300413"/>
            <a:ext cx="7480300" cy="1462087"/>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ALTER TABLE     emp</a:t>
            </a:r>
          </a:p>
          <a:p>
            <a:pPr>
              <a:tabLst>
                <a:tab pos="1200150" algn="l"/>
              </a:tabLst>
              <a:defRPr/>
            </a:pPr>
            <a:r>
              <a:rPr lang="tr-TR" sz="1800" b="1">
                <a:solidFill>
                  <a:srgbClr val="000000"/>
                </a:solidFill>
                <a:effectLst/>
                <a:latin typeface="Courier New" pitchFamily="49" charset="0"/>
              </a:rPr>
              <a:t>  2  ADD CONSTRAINT  emp_mgr_fk </a:t>
            </a:r>
          </a:p>
          <a:p>
            <a:pPr>
              <a:tabLst>
                <a:tab pos="1200150" algn="l"/>
              </a:tabLst>
              <a:defRPr/>
            </a:pPr>
            <a:r>
              <a:rPr lang="tr-TR" sz="1800" b="1">
                <a:solidFill>
                  <a:srgbClr val="000000"/>
                </a:solidFill>
                <a:effectLst/>
                <a:latin typeface="Courier New" pitchFamily="49" charset="0"/>
              </a:rPr>
              <a:t>  3  		FOREIGN KEY(mgr) REFERENCES emp(empno);</a:t>
            </a:r>
          </a:p>
          <a:p>
            <a:pPr>
              <a:tabLst>
                <a:tab pos="1200150" algn="l"/>
              </a:tabLst>
              <a:defRPr/>
            </a:pPr>
            <a:r>
              <a:rPr lang="tr-TR" sz="1800" b="1">
                <a:solidFill>
                  <a:srgbClr val="FF3300"/>
                </a:solidFill>
                <a:effectLst>
                  <a:outerShdw blurRad="38100" dist="38100" dir="2700000" algn="tl">
                    <a:srgbClr val="C0C0C0"/>
                  </a:outerShdw>
                </a:effectLst>
                <a:latin typeface="Courier New" pitchFamily="49" charset="0"/>
              </a:rPr>
              <a:t>Table altered.</a:t>
            </a:r>
          </a:p>
        </p:txBody>
      </p:sp>
      <p:grpSp>
        <p:nvGrpSpPr>
          <p:cNvPr id="2" name="Group 6"/>
          <p:cNvGrpSpPr>
            <a:grpSpLocks/>
          </p:cNvGrpSpPr>
          <p:nvPr/>
        </p:nvGrpSpPr>
        <p:grpSpPr bwMode="auto">
          <a:xfrm>
            <a:off x="8386763" y="6324600"/>
            <a:ext cx="414337" cy="292100"/>
            <a:chOff x="5283" y="3984"/>
            <a:chExt cx="261" cy="184"/>
          </a:xfrm>
        </p:grpSpPr>
        <p:sp>
          <p:nvSpPr>
            <p:cNvPr id="334855"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34856"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34857"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34858"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34859"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34860"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687452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36898"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Dropping a Constraint</a:t>
            </a:r>
            <a:endParaRPr lang="tr-TR"/>
          </a:p>
        </p:txBody>
      </p:sp>
      <p:sp>
        <p:nvSpPr>
          <p:cNvPr id="336899" name="Rectangle 3"/>
          <p:cNvSpPr>
            <a:spLocks noGrp="1" noChangeArrowheads="1"/>
          </p:cNvSpPr>
          <p:nvPr>
            <p:ph type="body" idx="1"/>
          </p:nvPr>
        </p:nvSpPr>
        <p:spPr>
          <a:xfrm>
            <a:off x="860425" y="1428750"/>
            <a:ext cx="7385050" cy="946150"/>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6600"/>
                </a:solidFill>
                <a:latin typeface="Arial" charset="0"/>
              </a:rPr>
              <a:t>Remove the manager constraint from the EMP table.</a:t>
            </a:r>
            <a:endParaRPr lang="tr-TR"/>
          </a:p>
        </p:txBody>
      </p:sp>
      <p:sp>
        <p:nvSpPr>
          <p:cNvPr id="336900" name="Arc 4"/>
          <p:cNvSpPr>
            <a:spLocks/>
          </p:cNvSpPr>
          <p:nvPr/>
        </p:nvSpPr>
        <p:spPr bwMode="ltGray">
          <a:xfrm>
            <a:off x="5461000" y="2813050"/>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wrap="none" anchor="ctr"/>
          <a:lstStyle/>
          <a:p>
            <a:pPr>
              <a:defRPr/>
            </a:pPr>
            <a:endParaRPr lang="en-US">
              <a:solidFill>
                <a:srgbClr val="000000"/>
              </a:solidFill>
            </a:endParaRPr>
          </a:p>
        </p:txBody>
      </p:sp>
      <p:sp>
        <p:nvSpPr>
          <p:cNvPr id="336901" name="Rectangle 5"/>
          <p:cNvSpPr>
            <a:spLocks noChangeArrowheads="1"/>
          </p:cNvSpPr>
          <p:nvPr/>
        </p:nvSpPr>
        <p:spPr bwMode="blackWhite">
          <a:xfrm>
            <a:off x="901700" y="2371725"/>
            <a:ext cx="7496175" cy="828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ALTER TABLE	  emp</a:t>
            </a:r>
          </a:p>
          <a:p>
            <a:pPr>
              <a:tabLst>
                <a:tab pos="1200150" algn="l"/>
              </a:tabLst>
              <a:defRPr/>
            </a:pPr>
            <a:r>
              <a:rPr lang="tr-TR" sz="1800" b="1">
                <a:solidFill>
                  <a:srgbClr val="000000"/>
                </a:solidFill>
                <a:effectLst/>
                <a:latin typeface="Courier New" pitchFamily="49" charset="0"/>
              </a:rPr>
              <a:t>  2  DROP CONSTRAINT  emp_mgr_fk;</a:t>
            </a:r>
          </a:p>
          <a:p>
            <a:pPr>
              <a:tabLst>
                <a:tab pos="1200150" algn="l"/>
              </a:tabLst>
              <a:defRPr/>
            </a:pPr>
            <a:r>
              <a:rPr lang="tr-TR" sz="1800" b="1">
                <a:solidFill>
                  <a:srgbClr val="FF3300"/>
                </a:solidFill>
                <a:effectLst>
                  <a:outerShdw blurRad="38100" dist="38100" dir="2700000" algn="tl">
                    <a:srgbClr val="000000"/>
                  </a:outerShdw>
                </a:effectLst>
                <a:latin typeface="Courier New" pitchFamily="49" charset="0"/>
              </a:rPr>
              <a:t>Table altered.</a:t>
            </a:r>
          </a:p>
        </p:txBody>
      </p:sp>
      <p:sp>
        <p:nvSpPr>
          <p:cNvPr id="336902" name="Rectangle 6"/>
          <p:cNvSpPr>
            <a:spLocks noChangeArrowheads="1"/>
          </p:cNvSpPr>
          <p:nvPr/>
        </p:nvSpPr>
        <p:spPr bwMode="auto">
          <a:xfrm>
            <a:off x="874713" y="3270250"/>
            <a:ext cx="7385050" cy="18827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105000"/>
              </a:lnSpc>
              <a:spcBef>
                <a:spcPct val="35000"/>
              </a:spcBef>
              <a:buClr>
                <a:srgbClr val="FFCC66"/>
              </a:buClr>
              <a:buFontTx/>
              <a:buChar char="•"/>
              <a:tabLst>
                <a:tab pos="571500" algn="l"/>
              </a:tabLst>
            </a:pPr>
            <a:r>
              <a:rPr lang="tr-TR" sz="2800" b="1">
                <a:solidFill>
                  <a:srgbClr val="FF0066"/>
                </a:solidFill>
                <a:effectLst/>
                <a:latin typeface="Arial" charset="0"/>
              </a:rPr>
              <a:t>Remove the PRIMARY KEY constraint on the DEPT table and drop the associated FOREIGN KEY constraint on the EMP.DEPTNO column.</a:t>
            </a:r>
            <a:endParaRPr lang="tr-TR" sz="2800" b="1">
              <a:solidFill>
                <a:srgbClr val="F8F8D3"/>
              </a:solidFill>
              <a:effectLst/>
              <a:latin typeface="Arial" charset="0"/>
            </a:endParaRPr>
          </a:p>
        </p:txBody>
      </p:sp>
      <p:sp>
        <p:nvSpPr>
          <p:cNvPr id="336903" name="Rectangle 7"/>
          <p:cNvSpPr>
            <a:spLocks noChangeArrowheads="1"/>
          </p:cNvSpPr>
          <p:nvPr/>
        </p:nvSpPr>
        <p:spPr bwMode="blackWhite">
          <a:xfrm>
            <a:off x="914400" y="5181600"/>
            <a:ext cx="7470775" cy="828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ALTER TABLE	dept</a:t>
            </a:r>
          </a:p>
          <a:p>
            <a:pPr>
              <a:tabLst>
                <a:tab pos="1200150" algn="l"/>
              </a:tabLst>
              <a:defRPr/>
            </a:pPr>
            <a:r>
              <a:rPr lang="tr-TR" sz="1800" b="1">
                <a:solidFill>
                  <a:srgbClr val="000000"/>
                </a:solidFill>
                <a:effectLst/>
                <a:latin typeface="Courier New" pitchFamily="49" charset="0"/>
              </a:rPr>
              <a:t>  2  DROP PRIMARY KEY CASCADE;</a:t>
            </a:r>
          </a:p>
          <a:p>
            <a:pPr>
              <a:tabLst>
                <a:tab pos="1200150" algn="l"/>
              </a:tabLst>
              <a:defRPr/>
            </a:pPr>
            <a:r>
              <a:rPr lang="tr-TR" sz="1800" b="1">
                <a:solidFill>
                  <a:srgbClr val="FF3300"/>
                </a:solidFill>
                <a:effectLst>
                  <a:outerShdw blurRad="38100" dist="38100" dir="2700000" algn="tl">
                    <a:srgbClr val="000000"/>
                  </a:outerShdw>
                </a:effectLst>
                <a:latin typeface="Courier New" pitchFamily="49" charset="0"/>
              </a:rPr>
              <a:t>Table altered.</a:t>
            </a:r>
          </a:p>
        </p:txBody>
      </p:sp>
      <p:grpSp>
        <p:nvGrpSpPr>
          <p:cNvPr id="2" name="Group 8"/>
          <p:cNvGrpSpPr>
            <a:grpSpLocks/>
          </p:cNvGrpSpPr>
          <p:nvPr/>
        </p:nvGrpSpPr>
        <p:grpSpPr bwMode="auto">
          <a:xfrm>
            <a:off x="8386763" y="6324600"/>
            <a:ext cx="414337" cy="292100"/>
            <a:chOff x="5283" y="3984"/>
            <a:chExt cx="261" cy="184"/>
          </a:xfrm>
        </p:grpSpPr>
        <p:sp>
          <p:nvSpPr>
            <p:cNvPr id="336905"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36906"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36907"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36908"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36909"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36910"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7336961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38946"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Disabling Constraints</a:t>
            </a:r>
            <a:endParaRPr lang="tr-TR"/>
          </a:p>
        </p:txBody>
      </p:sp>
      <p:sp>
        <p:nvSpPr>
          <p:cNvPr id="338947" name="Rectangle 3"/>
          <p:cNvSpPr>
            <a:spLocks noGrp="1" noChangeArrowheads="1"/>
          </p:cNvSpPr>
          <p:nvPr>
            <p:ph type="body" idx="1"/>
          </p:nvPr>
        </p:nvSpPr>
        <p:spPr>
          <a:xfrm>
            <a:off x="860425" y="1428750"/>
            <a:ext cx="7385050" cy="2312988"/>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Execute the DISABLE clause of the ALTER TABLE statement to deactivate an integrity constraint.</a:t>
            </a:r>
          </a:p>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Apply the CASCADE option to disable dependent integrity constraints.</a:t>
            </a:r>
            <a:endParaRPr lang="tr-TR"/>
          </a:p>
        </p:txBody>
      </p:sp>
      <p:sp>
        <p:nvSpPr>
          <p:cNvPr id="338948" name="Rectangle 4"/>
          <p:cNvSpPr>
            <a:spLocks noChangeArrowheads="1"/>
          </p:cNvSpPr>
          <p:nvPr/>
        </p:nvSpPr>
        <p:spPr bwMode="blackWhite">
          <a:xfrm>
            <a:off x="931863" y="3844925"/>
            <a:ext cx="7493000" cy="1133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ALTER TABLE		emp</a:t>
            </a:r>
          </a:p>
          <a:p>
            <a:pPr>
              <a:tabLst>
                <a:tab pos="1200150" algn="l"/>
              </a:tabLst>
              <a:defRPr/>
            </a:pPr>
            <a:r>
              <a:rPr lang="tr-TR" sz="1800" b="1">
                <a:solidFill>
                  <a:srgbClr val="000000"/>
                </a:solidFill>
                <a:effectLst/>
                <a:latin typeface="Courier New" pitchFamily="49" charset="0"/>
              </a:rPr>
              <a:t>  2  DISABLE CONSTRAINT	emp_empno_pk CASCADE;</a:t>
            </a:r>
          </a:p>
          <a:p>
            <a:pPr>
              <a:tabLst>
                <a:tab pos="1200150" algn="l"/>
              </a:tabLst>
              <a:defRPr/>
            </a:pPr>
            <a:r>
              <a:rPr lang="tr-TR" sz="1800" b="1">
                <a:solidFill>
                  <a:srgbClr val="FF3300"/>
                </a:solidFill>
                <a:effectLst>
                  <a:outerShdw blurRad="38100" dist="38100" dir="2700000" algn="tl">
                    <a:srgbClr val="000000"/>
                  </a:outerShdw>
                </a:effectLst>
                <a:latin typeface="Courier New" pitchFamily="49" charset="0"/>
              </a:rPr>
              <a:t>Table altered.</a:t>
            </a:r>
          </a:p>
        </p:txBody>
      </p:sp>
      <p:grpSp>
        <p:nvGrpSpPr>
          <p:cNvPr id="2" name="Group 5"/>
          <p:cNvGrpSpPr>
            <a:grpSpLocks/>
          </p:cNvGrpSpPr>
          <p:nvPr/>
        </p:nvGrpSpPr>
        <p:grpSpPr bwMode="auto">
          <a:xfrm>
            <a:off x="8386763" y="6324600"/>
            <a:ext cx="414337" cy="292100"/>
            <a:chOff x="5283" y="3984"/>
            <a:chExt cx="261" cy="184"/>
          </a:xfrm>
        </p:grpSpPr>
        <p:sp>
          <p:nvSpPr>
            <p:cNvPr id="338950"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38951"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38952"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38953"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38954"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38955"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8099759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5"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0994"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Enabling Constraints</a:t>
            </a:r>
            <a:endParaRPr lang="tr-TR"/>
          </a:p>
        </p:txBody>
      </p:sp>
      <p:sp>
        <p:nvSpPr>
          <p:cNvPr id="340995" name="Rectangle 3"/>
          <p:cNvSpPr>
            <a:spLocks noGrp="1" noChangeArrowheads="1"/>
          </p:cNvSpPr>
          <p:nvPr>
            <p:ph type="body" idx="1"/>
          </p:nvPr>
        </p:nvSpPr>
        <p:spPr>
          <a:xfrm>
            <a:off x="860425" y="1446213"/>
            <a:ext cx="7385050" cy="4448175"/>
          </a:xfrm>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Activate an integrity constraint currently disabled in the table definition by using the ENABLE clause. </a:t>
            </a:r>
            <a:br>
              <a:rPr lang="tr-TR" b="1">
                <a:solidFill>
                  <a:srgbClr val="FF0066"/>
                </a:solidFill>
                <a:effectLst>
                  <a:outerShdw blurRad="38100" dist="38100" dir="2700000" algn="tl">
                    <a:srgbClr val="C0C0C0"/>
                  </a:outerShdw>
                </a:effectLst>
                <a:latin typeface="Arial" charset="0"/>
              </a:rPr>
            </a:br>
            <a:br>
              <a:rPr lang="tr-TR" b="1">
                <a:solidFill>
                  <a:srgbClr val="FF0066"/>
                </a:solidFill>
                <a:latin typeface="Arial" charset="0"/>
              </a:rPr>
            </a:br>
            <a:br>
              <a:rPr lang="tr-TR" b="1">
                <a:solidFill>
                  <a:srgbClr val="FF0066"/>
                </a:solidFill>
                <a:latin typeface="Arial" charset="0"/>
              </a:rPr>
            </a:br>
            <a:endParaRPr lang="tr-TR" b="1">
              <a:solidFill>
                <a:srgbClr val="FF0066"/>
              </a:solidFill>
              <a:latin typeface="Arial" charset="0"/>
            </a:endParaRPr>
          </a:p>
          <a:p>
            <a:pPr marL="341313" lvl="1" indent="-227013" defTabSz="346075">
              <a:tabLst>
                <a:tab pos="571500" algn="l"/>
              </a:tabLst>
            </a:pPr>
            <a:r>
              <a:rPr lang="tr-TR" b="1">
                <a:solidFill>
                  <a:srgbClr val="FF0066"/>
                </a:solidFill>
                <a:effectLst>
                  <a:outerShdw blurRad="38100" dist="38100" dir="2700000" algn="tl">
                    <a:srgbClr val="C0C0C0"/>
                  </a:outerShdw>
                </a:effectLst>
                <a:latin typeface="Arial" charset="0"/>
              </a:rPr>
              <a:t>A UNIQUE or PRIMARY KEY index is automatically created if you enable a UNIQUE key or PRIMARY KEY constraint.</a:t>
            </a:r>
            <a:endParaRPr lang="tr-TR">
              <a:solidFill>
                <a:srgbClr val="FF0066"/>
              </a:solidFill>
            </a:endParaRPr>
          </a:p>
        </p:txBody>
      </p:sp>
      <p:sp>
        <p:nvSpPr>
          <p:cNvPr id="340996" name="Rectangle 4"/>
          <p:cNvSpPr>
            <a:spLocks noChangeArrowheads="1"/>
          </p:cNvSpPr>
          <p:nvPr/>
        </p:nvSpPr>
        <p:spPr bwMode="blackWhite">
          <a:xfrm>
            <a:off x="931863" y="2860675"/>
            <a:ext cx="7483475"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tr-TR" sz="1800" b="1">
                <a:solidFill>
                  <a:srgbClr val="000000"/>
                </a:solidFill>
                <a:effectLst/>
                <a:latin typeface="Courier New" pitchFamily="49" charset="0"/>
              </a:rPr>
              <a:t>SQL&gt; ALTER TABLE		emp</a:t>
            </a:r>
          </a:p>
          <a:p>
            <a:pPr>
              <a:tabLst>
                <a:tab pos="1200150" algn="l"/>
              </a:tabLst>
              <a:defRPr/>
            </a:pPr>
            <a:r>
              <a:rPr lang="tr-TR" sz="1800" b="1">
                <a:solidFill>
                  <a:srgbClr val="000000"/>
                </a:solidFill>
                <a:effectLst/>
                <a:latin typeface="Courier New" pitchFamily="49" charset="0"/>
              </a:rPr>
              <a:t>  2  ENABLE CONSTRAINT	emp_empno_pk;</a:t>
            </a:r>
          </a:p>
          <a:p>
            <a:pPr>
              <a:tabLst>
                <a:tab pos="1200150" algn="l"/>
              </a:tabLst>
              <a:defRPr/>
            </a:pPr>
            <a:r>
              <a:rPr lang="tr-TR" sz="1800" b="1">
                <a:solidFill>
                  <a:srgbClr val="FF3300"/>
                </a:solidFill>
                <a:effectLst>
                  <a:outerShdw blurRad="38100" dist="38100" dir="2700000" algn="tl">
                    <a:srgbClr val="000000"/>
                  </a:outerShdw>
                </a:effectLst>
                <a:latin typeface="Courier New" pitchFamily="49" charset="0"/>
              </a:rPr>
              <a:t>Table altered.</a:t>
            </a:r>
          </a:p>
        </p:txBody>
      </p:sp>
      <p:grpSp>
        <p:nvGrpSpPr>
          <p:cNvPr id="2" name="Group 5"/>
          <p:cNvGrpSpPr>
            <a:grpSpLocks/>
          </p:cNvGrpSpPr>
          <p:nvPr/>
        </p:nvGrpSpPr>
        <p:grpSpPr bwMode="auto">
          <a:xfrm>
            <a:off x="8386763" y="6324600"/>
            <a:ext cx="414337" cy="292100"/>
            <a:chOff x="5283" y="3984"/>
            <a:chExt cx="261" cy="184"/>
          </a:xfrm>
        </p:grpSpPr>
        <p:sp>
          <p:nvSpPr>
            <p:cNvPr id="340998"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0999"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1000"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1001"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1002"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1003"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1268258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Cascading Constraints</a:t>
            </a:r>
            <a:endParaRPr lang="tr-TR"/>
          </a:p>
        </p:txBody>
      </p:sp>
      <p:sp>
        <p:nvSpPr>
          <p:cNvPr id="343043" name="Rectangle 3"/>
          <p:cNvSpPr>
            <a:spLocks noGrp="1" noChangeArrowheads="1"/>
          </p:cNvSpPr>
          <p:nvPr>
            <p:ph type="body" idx="1"/>
          </p:nvPr>
        </p:nvSpPr>
        <p:spPr>
          <a:xfrm>
            <a:off x="925513" y="1562100"/>
            <a:ext cx="7385050" cy="4067175"/>
          </a:xfrm>
          <a:effectLst>
            <a:outerShdw dist="53882" dir="2700000" algn="ctr" rotWithShape="0">
              <a:srgbClr val="000000"/>
            </a:outerShdw>
          </a:effectLst>
        </p:spPr>
        <p:txBody>
          <a:bodyPr lIns="92075" tIns="46038" rIns="92075" bIns="46038">
            <a:spAutoFit/>
          </a:bodyPr>
          <a:lstStyle/>
          <a:p>
            <a:pPr marL="341313" lvl="1" indent="-227013" defTabSz="346075">
              <a:lnSpc>
                <a:spcPct val="130000"/>
              </a:lnSpc>
              <a:tabLst>
                <a:tab pos="571500" algn="l"/>
              </a:tabLst>
            </a:pPr>
            <a:r>
              <a:rPr lang="tr-TR" b="1" dirty="0" err="1">
                <a:solidFill>
                  <a:srgbClr val="FF0066"/>
                </a:solidFill>
                <a:effectLst>
                  <a:outerShdw blurRad="38100" dist="38100" dir="2700000" algn="tl">
                    <a:srgbClr val="C0C0C0"/>
                  </a:outerShdw>
                </a:effectLst>
                <a:latin typeface="Arial" charset="0"/>
              </a:rPr>
              <a:t>The</a:t>
            </a:r>
            <a:r>
              <a:rPr lang="tr-TR" b="1" dirty="0">
                <a:solidFill>
                  <a:srgbClr val="FF0066"/>
                </a:solidFill>
                <a:effectLst>
                  <a:outerShdw blurRad="38100" dist="38100" dir="2700000" algn="tl">
                    <a:srgbClr val="C0C0C0"/>
                  </a:outerShdw>
                </a:effectLst>
                <a:latin typeface="Arial" charset="0"/>
              </a:rPr>
              <a:t> CASCADE CONSTRAINTS </a:t>
            </a:r>
            <a:r>
              <a:rPr lang="tr-TR" b="1" dirty="0" err="1">
                <a:solidFill>
                  <a:srgbClr val="FF0066"/>
                </a:solidFill>
                <a:effectLst>
                  <a:outerShdw blurRad="38100" dist="38100" dir="2700000" algn="tl">
                    <a:srgbClr val="C0C0C0"/>
                  </a:outerShdw>
                </a:effectLst>
                <a:latin typeface="Arial" charset="0"/>
              </a:rPr>
              <a:t>clause</a:t>
            </a:r>
            <a:r>
              <a:rPr lang="tr-TR" b="1" dirty="0">
                <a:solidFill>
                  <a:srgbClr val="FF0066"/>
                </a:solidFill>
                <a:effectLst>
                  <a:outerShdw blurRad="38100" dist="38100" dir="2700000" algn="tl">
                    <a:srgbClr val="C0C0C0"/>
                  </a:outerShdw>
                </a:effectLst>
                <a:latin typeface="Arial" charset="0"/>
              </a:rPr>
              <a:t> is </a:t>
            </a:r>
            <a:r>
              <a:rPr lang="tr-TR" b="1" dirty="0" err="1">
                <a:solidFill>
                  <a:srgbClr val="FF0066"/>
                </a:solidFill>
                <a:effectLst>
                  <a:outerShdw blurRad="38100" dist="38100" dir="2700000" algn="tl">
                    <a:srgbClr val="C0C0C0"/>
                  </a:outerShdw>
                </a:effectLst>
                <a:latin typeface="Arial" charset="0"/>
              </a:rPr>
              <a:t>used</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along</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with</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the</a:t>
            </a:r>
            <a:r>
              <a:rPr lang="tr-TR" b="1" dirty="0">
                <a:solidFill>
                  <a:srgbClr val="FF0066"/>
                </a:solidFill>
                <a:effectLst>
                  <a:outerShdw blurRad="38100" dist="38100" dir="2700000" algn="tl">
                    <a:srgbClr val="C0C0C0"/>
                  </a:outerShdw>
                </a:effectLst>
                <a:latin typeface="Arial" charset="0"/>
              </a:rPr>
              <a:t> DROP COLUMN </a:t>
            </a:r>
            <a:r>
              <a:rPr lang="tr-TR" b="1" dirty="0" err="1">
                <a:solidFill>
                  <a:srgbClr val="FF0066"/>
                </a:solidFill>
                <a:effectLst>
                  <a:outerShdw blurRad="38100" dist="38100" dir="2700000" algn="tl">
                    <a:srgbClr val="C0C0C0"/>
                  </a:outerShdw>
                </a:effectLst>
                <a:latin typeface="Arial" charset="0"/>
              </a:rPr>
              <a:t>clause</a:t>
            </a:r>
            <a:r>
              <a:rPr lang="tr-TR" b="1" dirty="0">
                <a:solidFill>
                  <a:srgbClr val="FF0066"/>
                </a:solidFill>
                <a:effectLst>
                  <a:outerShdw blurRad="38100" dist="38100" dir="2700000" algn="tl">
                    <a:srgbClr val="C0C0C0"/>
                  </a:outerShdw>
                </a:effectLst>
                <a:latin typeface="Arial" charset="0"/>
              </a:rPr>
              <a:t>.</a:t>
            </a:r>
          </a:p>
          <a:p>
            <a:pPr marL="341313" lvl="1" indent="-227013" defTabSz="346075">
              <a:lnSpc>
                <a:spcPct val="130000"/>
              </a:lnSpc>
              <a:tabLst>
                <a:tab pos="571500" algn="l"/>
              </a:tabLst>
            </a:pPr>
            <a:r>
              <a:rPr lang="tr-TR" b="1" dirty="0" err="1">
                <a:solidFill>
                  <a:srgbClr val="FF0066"/>
                </a:solidFill>
                <a:effectLst>
                  <a:outerShdw blurRad="38100" dist="38100" dir="2700000" algn="tl">
                    <a:srgbClr val="C0C0C0"/>
                  </a:outerShdw>
                </a:effectLst>
                <a:latin typeface="Arial" charset="0"/>
              </a:rPr>
              <a:t>The</a:t>
            </a:r>
            <a:r>
              <a:rPr lang="tr-TR" b="1" dirty="0">
                <a:solidFill>
                  <a:srgbClr val="FF0066"/>
                </a:solidFill>
                <a:effectLst>
                  <a:outerShdw blurRad="38100" dist="38100" dir="2700000" algn="tl">
                    <a:srgbClr val="C0C0C0"/>
                  </a:outerShdw>
                </a:effectLst>
                <a:latin typeface="Arial" charset="0"/>
              </a:rPr>
              <a:t> CASCADE CONSTRAINTS </a:t>
            </a:r>
            <a:r>
              <a:rPr lang="tr-TR" b="1" dirty="0" err="1">
                <a:solidFill>
                  <a:srgbClr val="FF0066"/>
                </a:solidFill>
                <a:effectLst>
                  <a:outerShdw blurRad="38100" dist="38100" dir="2700000" algn="tl">
                    <a:srgbClr val="C0C0C0"/>
                  </a:outerShdw>
                </a:effectLst>
                <a:latin typeface="Arial" charset="0"/>
              </a:rPr>
              <a:t>clause</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drops</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all</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referential</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integrity</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constraints</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that</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refer</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to</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the</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primary</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and</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unique</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keys</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defined</a:t>
            </a:r>
            <a:r>
              <a:rPr lang="tr-TR" b="1" dirty="0">
                <a:solidFill>
                  <a:srgbClr val="FF0066"/>
                </a:solidFill>
                <a:effectLst>
                  <a:outerShdw blurRad="38100" dist="38100" dir="2700000" algn="tl">
                    <a:srgbClr val="C0C0C0"/>
                  </a:outerShdw>
                </a:effectLst>
                <a:latin typeface="Arial" charset="0"/>
              </a:rPr>
              <a:t> on </a:t>
            </a:r>
            <a:r>
              <a:rPr lang="tr-TR" b="1" dirty="0" err="1">
                <a:solidFill>
                  <a:srgbClr val="FF0066"/>
                </a:solidFill>
                <a:effectLst>
                  <a:outerShdw blurRad="38100" dist="38100" dir="2700000" algn="tl">
                    <a:srgbClr val="C0C0C0"/>
                  </a:outerShdw>
                </a:effectLst>
                <a:latin typeface="Arial" charset="0"/>
              </a:rPr>
              <a:t>the</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dropped</a:t>
            </a:r>
            <a:r>
              <a:rPr lang="tr-TR" b="1" dirty="0">
                <a:solidFill>
                  <a:srgbClr val="FF0066"/>
                </a:solidFill>
                <a:effectLst>
                  <a:outerShdw blurRad="38100" dist="38100" dir="2700000" algn="tl">
                    <a:srgbClr val="C0C0C0"/>
                  </a:outerShdw>
                </a:effectLst>
                <a:latin typeface="Arial" charset="0"/>
              </a:rPr>
              <a:t> </a:t>
            </a:r>
            <a:r>
              <a:rPr lang="tr-TR" b="1" dirty="0" err="1">
                <a:solidFill>
                  <a:srgbClr val="FF0066"/>
                </a:solidFill>
                <a:effectLst>
                  <a:outerShdw blurRad="38100" dist="38100" dir="2700000" algn="tl">
                    <a:srgbClr val="C0C0C0"/>
                  </a:outerShdw>
                </a:effectLst>
                <a:latin typeface="Arial" charset="0"/>
              </a:rPr>
              <a:t>columns</a:t>
            </a:r>
            <a:r>
              <a:rPr lang="tr-TR" b="1" dirty="0">
                <a:solidFill>
                  <a:srgbClr val="FF0066"/>
                </a:solidFill>
                <a:effectLst>
                  <a:outerShdw blurRad="38100" dist="38100" dir="2700000" algn="tl">
                    <a:srgbClr val="C0C0C0"/>
                  </a:outerShdw>
                </a:effectLst>
                <a:latin typeface="Arial" charset="0"/>
              </a:rPr>
              <a:t>.</a:t>
            </a: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4267126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5090" name="Rectangle 2"/>
          <p:cNvSpPr>
            <a:spLocks noChangeArrowheads="1"/>
          </p:cNvSpPr>
          <p:nvPr/>
        </p:nvSpPr>
        <p:spPr bwMode="blackWhite">
          <a:xfrm>
            <a:off x="915988" y="2682875"/>
            <a:ext cx="7502525"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345091" name="Rectangle 3"/>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Viewing Constraints</a:t>
            </a:r>
            <a:endParaRPr lang="tr-TR"/>
          </a:p>
        </p:txBody>
      </p:sp>
      <p:sp>
        <p:nvSpPr>
          <p:cNvPr id="345092" name="Rectangle 4"/>
          <p:cNvSpPr>
            <a:spLocks noGrp="1" noChangeArrowheads="1"/>
          </p:cNvSpPr>
          <p:nvPr>
            <p:ph type="body" idx="1"/>
          </p:nvPr>
        </p:nvSpPr>
        <p:spPr>
          <a:xfrm>
            <a:off x="860425" y="1616075"/>
            <a:ext cx="7385050" cy="946150"/>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Query the USER_CONSTRAINTS table to view all constraint definitions and names.</a:t>
            </a:r>
            <a:endParaRPr lang="tr-TR"/>
          </a:p>
        </p:txBody>
      </p:sp>
      <p:sp>
        <p:nvSpPr>
          <p:cNvPr id="345093" name="Rectangle 5"/>
          <p:cNvSpPr>
            <a:spLocks noChangeArrowheads="1"/>
          </p:cNvSpPr>
          <p:nvPr/>
        </p:nvSpPr>
        <p:spPr bwMode="blackWhite">
          <a:xfrm>
            <a:off x="931863" y="4051300"/>
            <a:ext cx="74930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200150" algn="l"/>
              </a:tabLst>
              <a:defRPr/>
            </a:pPr>
            <a:r>
              <a:rPr lang="tr-TR" sz="1800" b="1">
                <a:solidFill>
                  <a:srgbClr val="000000"/>
                </a:solidFill>
                <a:effectLst/>
                <a:latin typeface="Courier New" pitchFamily="49" charset="0"/>
              </a:rPr>
              <a:t>CONSTRAINT_NAME          C SEARCH_CONDITION</a:t>
            </a:r>
          </a:p>
          <a:p>
            <a:pPr>
              <a:tabLst>
                <a:tab pos="1200150" algn="l"/>
              </a:tabLst>
              <a:defRPr/>
            </a:pPr>
            <a:r>
              <a:rPr lang="tr-TR" sz="1800" b="1">
                <a:solidFill>
                  <a:srgbClr val="000000"/>
                </a:solidFill>
                <a:effectLst/>
                <a:latin typeface="Courier New" pitchFamily="49" charset="0"/>
              </a:rPr>
              <a:t>------------------------ - ------------------------- </a:t>
            </a:r>
          </a:p>
          <a:p>
            <a:pPr>
              <a:tabLst>
                <a:tab pos="1200150" algn="l"/>
              </a:tabLst>
              <a:defRPr/>
            </a:pPr>
            <a:r>
              <a:rPr lang="tr-TR" sz="1800" b="1">
                <a:solidFill>
                  <a:srgbClr val="000000"/>
                </a:solidFill>
                <a:effectLst/>
                <a:latin typeface="Courier New" pitchFamily="49" charset="0"/>
              </a:rPr>
              <a:t>SYS_C00674               C EMPNO IS NOT NULL  </a:t>
            </a:r>
          </a:p>
          <a:p>
            <a:pPr>
              <a:tabLst>
                <a:tab pos="1200150" algn="l"/>
              </a:tabLst>
              <a:defRPr/>
            </a:pPr>
            <a:r>
              <a:rPr lang="tr-TR" sz="1800" b="1">
                <a:solidFill>
                  <a:srgbClr val="000000"/>
                </a:solidFill>
                <a:effectLst/>
                <a:latin typeface="Courier New" pitchFamily="49" charset="0"/>
              </a:rPr>
              <a:t>SYS_C00675               C DEPTNO IS NOT NULL</a:t>
            </a:r>
          </a:p>
          <a:p>
            <a:pPr>
              <a:tabLst>
                <a:tab pos="1200150" algn="l"/>
              </a:tabLst>
              <a:defRPr/>
            </a:pPr>
            <a:r>
              <a:rPr lang="tr-TR" sz="1800" b="1">
                <a:solidFill>
                  <a:srgbClr val="000000"/>
                </a:solidFill>
                <a:effectLst/>
                <a:latin typeface="Courier New" pitchFamily="49" charset="0"/>
              </a:rPr>
              <a:t>EMP_EMPNO_PK		     P</a:t>
            </a:r>
          </a:p>
          <a:p>
            <a:pPr>
              <a:tabLst>
                <a:tab pos="1200150" algn="l"/>
              </a:tabLst>
              <a:defRPr/>
            </a:pPr>
            <a:r>
              <a:rPr lang="tr-TR" sz="1800" b="1">
                <a:solidFill>
                  <a:srgbClr val="000000"/>
                </a:solidFill>
                <a:effectLst/>
                <a:latin typeface="Courier New" pitchFamily="49" charset="0"/>
              </a:rPr>
              <a:t>...</a:t>
            </a:r>
          </a:p>
        </p:txBody>
      </p:sp>
      <p:sp>
        <p:nvSpPr>
          <p:cNvPr id="345094" name="Rectangle 6"/>
          <p:cNvSpPr>
            <a:spLocks noChangeArrowheads="1"/>
          </p:cNvSpPr>
          <p:nvPr/>
        </p:nvSpPr>
        <p:spPr bwMode="ltGray">
          <a:xfrm>
            <a:off x="2813050" y="3319463"/>
            <a:ext cx="2268538" cy="246062"/>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174089" name="Rectangle 7"/>
          <p:cNvSpPr>
            <a:spLocks noChangeArrowheads="1"/>
          </p:cNvSpPr>
          <p:nvPr/>
        </p:nvSpPr>
        <p:spPr bwMode="blackWhite">
          <a:xfrm>
            <a:off x="895350" y="2682875"/>
            <a:ext cx="7527925" cy="1216025"/>
          </a:xfrm>
          <a:prstGeom prst="rect">
            <a:avLst/>
          </a:prstGeom>
          <a:noFill/>
          <a:ln w="9525">
            <a:noFill/>
            <a:miter lim="800000"/>
            <a:headEnd/>
            <a:tailEnd/>
          </a:ln>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constraint_name, constraint_type,</a:t>
            </a:r>
          </a:p>
          <a:p>
            <a:pPr>
              <a:tabLst>
                <a:tab pos="1200150" algn="l"/>
              </a:tabLst>
            </a:pPr>
            <a:r>
              <a:rPr lang="tr-TR" sz="1800" b="1">
                <a:solidFill>
                  <a:srgbClr val="000000"/>
                </a:solidFill>
                <a:effectLst/>
                <a:latin typeface="Courier New" pitchFamily="49" charset="0"/>
              </a:rPr>
              <a:t>  2		search_condition</a:t>
            </a:r>
          </a:p>
          <a:p>
            <a:pPr>
              <a:tabLst>
                <a:tab pos="1200150" algn="l"/>
              </a:tabLst>
            </a:pPr>
            <a:r>
              <a:rPr lang="tr-TR" sz="1800" b="1">
                <a:solidFill>
                  <a:srgbClr val="000000"/>
                </a:solidFill>
                <a:effectLst/>
                <a:latin typeface="Courier New" pitchFamily="49" charset="0"/>
              </a:rPr>
              <a:t>  3   FROM	user_constraints</a:t>
            </a:r>
          </a:p>
          <a:p>
            <a:pPr>
              <a:tabLst>
                <a:tab pos="1200150" algn="l"/>
              </a:tabLst>
            </a:pPr>
            <a:r>
              <a:rPr lang="tr-TR" sz="1800" b="1">
                <a:solidFill>
                  <a:srgbClr val="000000"/>
                </a:solidFill>
                <a:effectLst/>
                <a:latin typeface="Courier New" pitchFamily="49" charset="0"/>
              </a:rPr>
              <a:t>  4   WHERE	table_name = 'EMP';</a:t>
            </a:r>
          </a:p>
        </p:txBody>
      </p:sp>
      <p:grpSp>
        <p:nvGrpSpPr>
          <p:cNvPr id="2" name="Group 8"/>
          <p:cNvGrpSpPr>
            <a:grpSpLocks/>
          </p:cNvGrpSpPr>
          <p:nvPr/>
        </p:nvGrpSpPr>
        <p:grpSpPr bwMode="auto">
          <a:xfrm>
            <a:off x="8386763" y="6324600"/>
            <a:ext cx="414337" cy="292100"/>
            <a:chOff x="5283" y="3984"/>
            <a:chExt cx="261" cy="184"/>
          </a:xfrm>
        </p:grpSpPr>
        <p:sp>
          <p:nvSpPr>
            <p:cNvPr id="345097"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5098"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5099"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5100"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5101"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5102"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5354130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5094"/>
                                        </p:tgtEl>
                                        <p:attrNameLst>
                                          <p:attrName>style.visibility</p:attrName>
                                        </p:attrNameLst>
                                      </p:cBhvr>
                                      <p:to>
                                        <p:strVal val="visible"/>
                                      </p:to>
                                    </p:set>
                                    <p:animEffect transition="in" filter="wipe(up)">
                                      <p:cBhvr>
                                        <p:cTn id="7" dur="500"/>
                                        <p:tgtEl>
                                          <p:spTgt spid="34509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4"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7138" name="Rectangle 2"/>
          <p:cNvSpPr>
            <a:spLocks noGrp="1" noChangeArrowheads="1"/>
          </p:cNvSpPr>
          <p:nvPr>
            <p:ph type="title"/>
          </p:nvPr>
        </p:nvSpPr>
        <p:spPr>
          <a:xfrm>
            <a:off x="979488" y="301625"/>
            <a:ext cx="7299325" cy="881063"/>
          </a:xfrm>
          <a:effectLst>
            <a:outerShdw dist="53882" dir="2700000" algn="ctr" rotWithShape="0">
              <a:srgbClr val="000000"/>
            </a:outerShdw>
          </a:effectLst>
        </p:spPr>
        <p:txBody>
          <a:bodyPr lIns="92075" tIns="46038" rIns="92075" bIns="46038" anchor="t"/>
          <a:lstStyle/>
          <a:p>
            <a:r>
              <a:rPr lang="tr-TR" sz="3600" b="1" dirty="0" err="1">
                <a:solidFill>
                  <a:schemeClr val="accent2"/>
                </a:solidFill>
                <a:effectLst>
                  <a:outerShdw blurRad="38100" dist="38100" dir="2700000" algn="tl">
                    <a:srgbClr val="C0C0C0"/>
                  </a:outerShdw>
                </a:effectLst>
                <a:latin typeface="Arial" charset="0"/>
              </a:rPr>
              <a:t>Viewing</a:t>
            </a:r>
            <a:r>
              <a:rPr lang="tr-TR" sz="3600" b="1" dirty="0">
                <a:solidFill>
                  <a:schemeClr val="accent2"/>
                </a:solidFill>
                <a:effectLst>
                  <a:outerShdw blurRad="38100" dist="38100" dir="2700000" algn="tl">
                    <a:srgbClr val="C0C0C0"/>
                  </a:outerShdw>
                </a:effectLst>
                <a:latin typeface="Arial" charset="0"/>
              </a:rPr>
              <a:t> </a:t>
            </a:r>
            <a:r>
              <a:rPr lang="tr-TR" sz="3600" b="1" dirty="0" err="1">
                <a:solidFill>
                  <a:schemeClr val="accent2"/>
                </a:solidFill>
                <a:effectLst>
                  <a:outerShdw blurRad="38100" dist="38100" dir="2700000" algn="tl">
                    <a:srgbClr val="C0C0C0"/>
                  </a:outerShdw>
                </a:effectLst>
                <a:latin typeface="Arial" charset="0"/>
              </a:rPr>
              <a:t>the</a:t>
            </a:r>
            <a:r>
              <a:rPr lang="tr-TR" sz="3600" b="1" dirty="0">
                <a:solidFill>
                  <a:schemeClr val="accent2"/>
                </a:solidFill>
                <a:effectLst>
                  <a:outerShdw blurRad="38100" dist="38100" dir="2700000" algn="tl">
                    <a:srgbClr val="C0C0C0"/>
                  </a:outerShdw>
                </a:effectLst>
                <a:latin typeface="Arial" charset="0"/>
              </a:rPr>
              <a:t> </a:t>
            </a:r>
            <a:r>
              <a:rPr lang="tr-TR" sz="3600" b="1" dirty="0" err="1">
                <a:solidFill>
                  <a:schemeClr val="accent2"/>
                </a:solidFill>
                <a:effectLst>
                  <a:outerShdw blurRad="38100" dist="38100" dir="2700000" algn="tl">
                    <a:srgbClr val="C0C0C0"/>
                  </a:outerShdw>
                </a:effectLst>
                <a:latin typeface="Arial" charset="0"/>
              </a:rPr>
              <a:t>Columns</a:t>
            </a:r>
            <a:r>
              <a:rPr lang="tr-TR" sz="3600" b="1" dirty="0">
                <a:solidFill>
                  <a:schemeClr val="accent2"/>
                </a:solidFill>
                <a:effectLst>
                  <a:outerShdw blurRad="38100" dist="38100" dir="2700000" algn="tl">
                    <a:srgbClr val="C0C0C0"/>
                  </a:outerShdw>
                </a:effectLst>
                <a:latin typeface="Arial" charset="0"/>
              </a:rPr>
              <a:t> </a:t>
            </a:r>
            <a:r>
              <a:rPr lang="tr-TR" sz="3600" b="1" dirty="0" err="1">
                <a:solidFill>
                  <a:schemeClr val="accent2"/>
                </a:solidFill>
                <a:effectLst>
                  <a:outerShdw blurRad="38100" dist="38100" dir="2700000" algn="tl">
                    <a:srgbClr val="C0C0C0"/>
                  </a:outerShdw>
                </a:effectLst>
                <a:latin typeface="Arial" charset="0"/>
              </a:rPr>
              <a:t>Associated</a:t>
            </a:r>
            <a:r>
              <a:rPr lang="tr-TR" sz="3600" b="1" dirty="0">
                <a:solidFill>
                  <a:schemeClr val="accent2"/>
                </a:solidFill>
                <a:effectLst>
                  <a:outerShdw blurRad="38100" dist="38100" dir="2700000" algn="tl">
                    <a:srgbClr val="C0C0C0"/>
                  </a:outerShdw>
                </a:effectLst>
                <a:latin typeface="Arial" charset="0"/>
              </a:rPr>
              <a:t> </a:t>
            </a:r>
            <a:r>
              <a:rPr lang="tr-TR" sz="3600" b="1" dirty="0" err="1">
                <a:solidFill>
                  <a:schemeClr val="accent2"/>
                </a:solidFill>
                <a:effectLst>
                  <a:outerShdw blurRad="38100" dist="38100" dir="2700000" algn="tl">
                    <a:srgbClr val="C0C0C0"/>
                  </a:outerShdw>
                </a:effectLst>
                <a:latin typeface="Arial" charset="0"/>
              </a:rPr>
              <a:t>with</a:t>
            </a:r>
            <a:r>
              <a:rPr lang="tr-TR" sz="3600" b="1" dirty="0">
                <a:solidFill>
                  <a:schemeClr val="accent2"/>
                </a:solidFill>
                <a:effectLst>
                  <a:outerShdw blurRad="38100" dist="38100" dir="2700000" algn="tl">
                    <a:srgbClr val="C0C0C0"/>
                  </a:outerShdw>
                </a:effectLst>
                <a:latin typeface="Arial" charset="0"/>
              </a:rPr>
              <a:t> </a:t>
            </a:r>
            <a:r>
              <a:rPr lang="tr-TR" sz="3600" b="1" dirty="0" err="1">
                <a:solidFill>
                  <a:schemeClr val="accent2"/>
                </a:solidFill>
                <a:effectLst>
                  <a:outerShdw blurRad="38100" dist="38100" dir="2700000" algn="tl">
                    <a:srgbClr val="C0C0C0"/>
                  </a:outerShdw>
                </a:effectLst>
                <a:latin typeface="Arial" charset="0"/>
              </a:rPr>
              <a:t>Constraints</a:t>
            </a:r>
            <a:endParaRPr lang="tr-TR" dirty="0"/>
          </a:p>
        </p:txBody>
      </p:sp>
      <p:sp>
        <p:nvSpPr>
          <p:cNvPr id="347139" name="Rectangle 3"/>
          <p:cNvSpPr>
            <a:spLocks noChangeArrowheads="1"/>
          </p:cNvSpPr>
          <p:nvPr/>
        </p:nvSpPr>
        <p:spPr bwMode="blackWhite">
          <a:xfrm>
            <a:off x="925513" y="3005138"/>
            <a:ext cx="748982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7140" name="Rectangle 4"/>
          <p:cNvSpPr>
            <a:spLocks noChangeArrowheads="1"/>
          </p:cNvSpPr>
          <p:nvPr/>
        </p:nvSpPr>
        <p:spPr bwMode="blackWhite">
          <a:xfrm>
            <a:off x="935038" y="4125913"/>
            <a:ext cx="7489825" cy="2039937"/>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200150" algn="l"/>
              </a:tabLst>
              <a:defRPr/>
            </a:pPr>
            <a:r>
              <a:rPr lang="tr-TR" sz="1800" b="1">
                <a:solidFill>
                  <a:srgbClr val="000000"/>
                </a:solidFill>
                <a:effectLst/>
                <a:latin typeface="Courier New" pitchFamily="49" charset="0"/>
              </a:rPr>
              <a:t>CONSTRAINT_NAME           COLUMN_NAME</a:t>
            </a:r>
          </a:p>
          <a:p>
            <a:pPr>
              <a:tabLst>
                <a:tab pos="1200150" algn="l"/>
              </a:tabLst>
              <a:defRPr/>
            </a:pPr>
            <a:r>
              <a:rPr lang="tr-TR" sz="1800" b="1">
                <a:solidFill>
                  <a:srgbClr val="000000"/>
                </a:solidFill>
                <a:effectLst/>
                <a:latin typeface="Courier New" pitchFamily="49" charset="0"/>
              </a:rPr>
              <a:t>------------------------- ----------------------</a:t>
            </a:r>
          </a:p>
          <a:p>
            <a:pPr>
              <a:tabLst>
                <a:tab pos="1200150" algn="l"/>
              </a:tabLst>
              <a:defRPr/>
            </a:pPr>
            <a:r>
              <a:rPr lang="tr-TR" sz="1800" b="1">
                <a:solidFill>
                  <a:srgbClr val="000000"/>
                </a:solidFill>
                <a:effectLst/>
                <a:latin typeface="Courier New" pitchFamily="49" charset="0"/>
              </a:rPr>
              <a:t>EMP_DEPTNO_FK             DEPTNO</a:t>
            </a:r>
          </a:p>
          <a:p>
            <a:pPr>
              <a:tabLst>
                <a:tab pos="1200150" algn="l"/>
              </a:tabLst>
              <a:defRPr/>
            </a:pPr>
            <a:r>
              <a:rPr lang="tr-TR" sz="1800" b="1">
                <a:solidFill>
                  <a:srgbClr val="000000"/>
                </a:solidFill>
                <a:effectLst/>
                <a:latin typeface="Courier New" pitchFamily="49" charset="0"/>
              </a:rPr>
              <a:t>EMP_EMPNO_PK              EMPNO</a:t>
            </a:r>
          </a:p>
          <a:p>
            <a:pPr>
              <a:tabLst>
                <a:tab pos="1200150" algn="l"/>
              </a:tabLst>
              <a:defRPr/>
            </a:pPr>
            <a:r>
              <a:rPr lang="tr-TR" sz="1800" b="1">
                <a:solidFill>
                  <a:srgbClr val="000000"/>
                </a:solidFill>
                <a:effectLst/>
                <a:latin typeface="Courier New" pitchFamily="49" charset="0"/>
              </a:rPr>
              <a:t>EMP_MGR_FK                MGR</a:t>
            </a:r>
          </a:p>
          <a:p>
            <a:pPr>
              <a:tabLst>
                <a:tab pos="1200150" algn="l"/>
              </a:tabLst>
              <a:defRPr/>
            </a:pPr>
            <a:r>
              <a:rPr lang="tr-TR" sz="1800" b="1">
                <a:solidFill>
                  <a:srgbClr val="000000"/>
                </a:solidFill>
                <a:effectLst/>
                <a:latin typeface="Courier New" pitchFamily="49" charset="0"/>
              </a:rPr>
              <a:t>SYS_C00674                EMPNO</a:t>
            </a:r>
          </a:p>
          <a:p>
            <a:pPr>
              <a:tabLst>
                <a:tab pos="1200150" algn="l"/>
              </a:tabLst>
              <a:defRPr/>
            </a:pPr>
            <a:r>
              <a:rPr lang="tr-TR" sz="1800" b="1">
                <a:solidFill>
                  <a:srgbClr val="000000"/>
                </a:solidFill>
                <a:effectLst/>
                <a:latin typeface="Courier New" pitchFamily="49" charset="0"/>
              </a:rPr>
              <a:t>SYS_C00675                DEPTNO</a:t>
            </a:r>
          </a:p>
        </p:txBody>
      </p:sp>
      <p:sp>
        <p:nvSpPr>
          <p:cNvPr id="347141" name="Rectangle 5"/>
          <p:cNvSpPr>
            <a:spLocks noChangeArrowheads="1"/>
          </p:cNvSpPr>
          <p:nvPr/>
        </p:nvSpPr>
        <p:spPr bwMode="ltGray">
          <a:xfrm>
            <a:off x="2809875" y="3328988"/>
            <a:ext cx="2492375" cy="268287"/>
          </a:xfrm>
          <a:prstGeom prst="rect">
            <a:avLst/>
          </a:prstGeom>
          <a:solidFill>
            <a:srgbClr val="FF5050">
              <a:alpha val="50000"/>
            </a:srgbClr>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7142" name="Rectangle 6"/>
          <p:cNvSpPr>
            <a:spLocks noChangeArrowheads="1"/>
          </p:cNvSpPr>
          <p:nvPr/>
        </p:nvSpPr>
        <p:spPr bwMode="blackWhite">
          <a:xfrm>
            <a:off x="904875" y="2984500"/>
            <a:ext cx="7515225" cy="941388"/>
          </a:xfrm>
          <a:prstGeom prst="rect">
            <a:avLst/>
          </a:prstGeom>
          <a:noFill/>
          <a:ln w="9525">
            <a:noFill/>
            <a:miter lim="800000"/>
            <a:headEnd/>
            <a:tailEnd/>
          </a:ln>
          <a:effectLst/>
        </p:spPr>
        <p:txBody>
          <a:bodyPr wrap="none" lIns="92075" tIns="46038" rIns="92075" bIns="46038" anchor="ctr"/>
          <a:lstStyle/>
          <a:p>
            <a:pPr>
              <a:tabLst>
                <a:tab pos="1200150" algn="l"/>
              </a:tabLst>
              <a:defRPr/>
            </a:pPr>
            <a:r>
              <a:rPr lang="tr-TR" sz="1800" b="1" dirty="0">
                <a:solidFill>
                  <a:srgbClr val="000000"/>
                </a:solidFill>
                <a:effectLst/>
                <a:latin typeface="Courier New" pitchFamily="49" charset="0"/>
              </a:rPr>
              <a:t>SQL&gt; SELECT	</a:t>
            </a:r>
            <a:r>
              <a:rPr lang="tr-TR" sz="1800" b="1" dirty="0" err="1">
                <a:solidFill>
                  <a:srgbClr val="000000"/>
                </a:solidFill>
                <a:effectLst/>
                <a:latin typeface="Courier New" pitchFamily="49" charset="0"/>
              </a:rPr>
              <a:t>constraint_name</a:t>
            </a:r>
            <a:r>
              <a:rPr lang="tr-TR" sz="1800" b="1" dirty="0">
                <a:solidFill>
                  <a:srgbClr val="000000"/>
                </a:solidFill>
                <a:effectLst/>
                <a:latin typeface="Courier New" pitchFamily="49" charset="0"/>
              </a:rPr>
              <a:t>, </a:t>
            </a:r>
            <a:r>
              <a:rPr lang="tr-TR" sz="1800" b="1" dirty="0" err="1">
                <a:solidFill>
                  <a:srgbClr val="000000"/>
                </a:solidFill>
                <a:effectLst/>
                <a:latin typeface="Courier New" pitchFamily="49" charset="0"/>
              </a:rPr>
              <a:t>column_name</a:t>
            </a:r>
            <a:endParaRPr lang="tr-TR" sz="1800" b="1" dirty="0">
              <a:solidFill>
                <a:srgbClr val="000000"/>
              </a:solidFill>
              <a:effectLst/>
              <a:latin typeface="Courier New" pitchFamily="49" charset="0"/>
            </a:endParaRPr>
          </a:p>
          <a:p>
            <a:pPr>
              <a:tabLst>
                <a:tab pos="1200150" algn="l"/>
              </a:tabLst>
              <a:defRPr/>
            </a:pPr>
            <a:r>
              <a:rPr lang="tr-TR" sz="1800" b="1" dirty="0">
                <a:solidFill>
                  <a:srgbClr val="000000"/>
                </a:solidFill>
                <a:effectLst/>
                <a:latin typeface="Courier New" pitchFamily="49" charset="0"/>
              </a:rPr>
              <a:t>  2  FROM</a:t>
            </a:r>
            <a:r>
              <a:rPr lang="tr-TR" sz="1800" b="1" dirty="0">
                <a:solidFill>
                  <a:srgbClr val="000000"/>
                </a:solidFill>
                <a:effectLst>
                  <a:outerShdw blurRad="38100" dist="38100" dir="2700000" algn="tl">
                    <a:srgbClr val="C0C0C0"/>
                  </a:outerShdw>
                </a:effectLst>
                <a:latin typeface="Courier New" pitchFamily="49" charset="0"/>
              </a:rPr>
              <a:t>	</a:t>
            </a:r>
            <a:r>
              <a:rPr lang="tr-TR" sz="1800" b="1" dirty="0" err="1">
                <a:solidFill>
                  <a:srgbClr val="000000"/>
                </a:solidFill>
                <a:effectLst/>
                <a:latin typeface="Courier New" pitchFamily="49" charset="0"/>
              </a:rPr>
              <a:t>user_cons_columns</a:t>
            </a:r>
            <a:endParaRPr lang="tr-TR" sz="1800" b="1" dirty="0">
              <a:solidFill>
                <a:srgbClr val="000000"/>
              </a:solidFill>
              <a:effectLst/>
              <a:latin typeface="Courier New" pitchFamily="49" charset="0"/>
            </a:endParaRPr>
          </a:p>
          <a:p>
            <a:pPr>
              <a:tabLst>
                <a:tab pos="1200150" algn="l"/>
              </a:tabLst>
              <a:defRPr/>
            </a:pPr>
            <a:r>
              <a:rPr lang="tr-TR" sz="1800" b="1" dirty="0">
                <a:solidFill>
                  <a:srgbClr val="000000"/>
                </a:solidFill>
                <a:effectLst/>
                <a:latin typeface="Courier New" pitchFamily="49" charset="0"/>
              </a:rPr>
              <a:t>  3  WHERE	</a:t>
            </a:r>
            <a:r>
              <a:rPr lang="tr-TR" sz="1800" b="1" dirty="0" err="1">
                <a:solidFill>
                  <a:srgbClr val="000000"/>
                </a:solidFill>
                <a:effectLst/>
                <a:latin typeface="Courier New" pitchFamily="49" charset="0"/>
              </a:rPr>
              <a:t>table_name</a:t>
            </a:r>
            <a:r>
              <a:rPr lang="tr-TR" sz="1800" b="1" dirty="0">
                <a:solidFill>
                  <a:srgbClr val="000000"/>
                </a:solidFill>
                <a:effectLst/>
                <a:latin typeface="Courier New" pitchFamily="49" charset="0"/>
              </a:rPr>
              <a:t> = 'EMP';</a:t>
            </a:r>
          </a:p>
        </p:txBody>
      </p:sp>
      <p:sp>
        <p:nvSpPr>
          <p:cNvPr id="347143" name="Rectangle 7"/>
          <p:cNvSpPr>
            <a:spLocks noGrp="1" noChangeArrowheads="1"/>
          </p:cNvSpPr>
          <p:nvPr>
            <p:ph type="body" idx="1"/>
          </p:nvPr>
        </p:nvSpPr>
        <p:spPr>
          <a:xfrm>
            <a:off x="898525" y="1635125"/>
            <a:ext cx="7578725" cy="1373188"/>
          </a:xfrm>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dirty="0" err="1">
                <a:solidFill>
                  <a:srgbClr val="FF0066"/>
                </a:solidFill>
                <a:latin typeface="Arial" charset="0"/>
              </a:rPr>
              <a:t>View</a:t>
            </a:r>
            <a:r>
              <a:rPr lang="tr-TR" sz="2800" b="1" dirty="0">
                <a:solidFill>
                  <a:srgbClr val="FF0066"/>
                </a:solidFill>
                <a:latin typeface="Arial" charset="0"/>
              </a:rPr>
              <a:t> </a:t>
            </a:r>
            <a:r>
              <a:rPr lang="tr-TR" sz="2800" b="1" dirty="0" err="1">
                <a:solidFill>
                  <a:srgbClr val="FF0066"/>
                </a:solidFill>
                <a:latin typeface="Arial" charset="0"/>
              </a:rPr>
              <a:t>the</a:t>
            </a:r>
            <a:r>
              <a:rPr lang="tr-TR" sz="2800" b="1" dirty="0">
                <a:solidFill>
                  <a:srgbClr val="FF0066"/>
                </a:solidFill>
                <a:latin typeface="Arial" charset="0"/>
              </a:rPr>
              <a:t> </a:t>
            </a:r>
            <a:r>
              <a:rPr lang="tr-TR" sz="2800" b="1" dirty="0" err="1">
                <a:solidFill>
                  <a:srgbClr val="FF0066"/>
                </a:solidFill>
                <a:latin typeface="Arial" charset="0"/>
              </a:rPr>
              <a:t>columns</a:t>
            </a:r>
            <a:r>
              <a:rPr lang="tr-TR" sz="2800" b="1" dirty="0">
                <a:solidFill>
                  <a:srgbClr val="FF0066"/>
                </a:solidFill>
                <a:latin typeface="Arial" charset="0"/>
              </a:rPr>
              <a:t> </a:t>
            </a:r>
            <a:r>
              <a:rPr lang="tr-TR" sz="2800" b="1" dirty="0" err="1">
                <a:solidFill>
                  <a:srgbClr val="FF0066"/>
                </a:solidFill>
                <a:latin typeface="Arial" charset="0"/>
              </a:rPr>
              <a:t>associated</a:t>
            </a:r>
            <a:r>
              <a:rPr lang="tr-TR" sz="2800" b="1" dirty="0">
                <a:solidFill>
                  <a:srgbClr val="FF0066"/>
                </a:solidFill>
                <a:latin typeface="Arial" charset="0"/>
              </a:rPr>
              <a:t> </a:t>
            </a:r>
            <a:r>
              <a:rPr lang="tr-TR" sz="2800" b="1" dirty="0" err="1">
                <a:solidFill>
                  <a:srgbClr val="FF0066"/>
                </a:solidFill>
                <a:latin typeface="Arial" charset="0"/>
              </a:rPr>
              <a:t>with</a:t>
            </a:r>
            <a:r>
              <a:rPr lang="tr-TR" sz="2800" b="1" dirty="0">
                <a:solidFill>
                  <a:srgbClr val="FF0066"/>
                </a:solidFill>
                <a:latin typeface="Arial" charset="0"/>
              </a:rPr>
              <a:t> </a:t>
            </a:r>
            <a:r>
              <a:rPr lang="tr-TR" sz="2800" b="1" dirty="0" err="1">
                <a:solidFill>
                  <a:srgbClr val="FF0066"/>
                </a:solidFill>
                <a:latin typeface="Arial" charset="0"/>
              </a:rPr>
              <a:t>the</a:t>
            </a:r>
            <a:r>
              <a:rPr lang="tr-TR" sz="2800" b="1" dirty="0">
                <a:solidFill>
                  <a:srgbClr val="FF0066"/>
                </a:solidFill>
                <a:latin typeface="Arial" charset="0"/>
              </a:rPr>
              <a:t> </a:t>
            </a:r>
            <a:r>
              <a:rPr lang="tr-TR" sz="2800" b="1" dirty="0" err="1">
                <a:solidFill>
                  <a:srgbClr val="FF0066"/>
                </a:solidFill>
                <a:latin typeface="Arial" charset="0"/>
              </a:rPr>
              <a:t>constraint</a:t>
            </a:r>
            <a:r>
              <a:rPr lang="tr-TR" sz="2800" b="1" dirty="0">
                <a:solidFill>
                  <a:srgbClr val="FF0066"/>
                </a:solidFill>
                <a:latin typeface="Arial" charset="0"/>
              </a:rPr>
              <a:t> </a:t>
            </a:r>
            <a:r>
              <a:rPr lang="tr-TR" sz="2800" b="1" dirty="0" err="1">
                <a:solidFill>
                  <a:srgbClr val="FF0066"/>
                </a:solidFill>
                <a:latin typeface="Arial" charset="0"/>
              </a:rPr>
              <a:t>names</a:t>
            </a:r>
            <a:r>
              <a:rPr lang="tr-TR" sz="2800" b="1" dirty="0">
                <a:solidFill>
                  <a:srgbClr val="FF0066"/>
                </a:solidFill>
                <a:latin typeface="Arial" charset="0"/>
              </a:rPr>
              <a:t> in </a:t>
            </a:r>
            <a:r>
              <a:rPr lang="tr-TR" sz="2800" b="1" dirty="0" err="1">
                <a:solidFill>
                  <a:srgbClr val="FF0066"/>
                </a:solidFill>
                <a:latin typeface="Arial" charset="0"/>
              </a:rPr>
              <a:t>the</a:t>
            </a:r>
            <a:r>
              <a:rPr lang="tr-TR" sz="2800" b="1" dirty="0">
                <a:solidFill>
                  <a:srgbClr val="FF0066"/>
                </a:solidFill>
                <a:latin typeface="Arial" charset="0"/>
              </a:rPr>
              <a:t> USER_CONS_COLUMNS </a:t>
            </a:r>
            <a:r>
              <a:rPr lang="tr-TR" sz="2800" b="1" dirty="0" err="1">
                <a:solidFill>
                  <a:srgbClr val="FF0066"/>
                </a:solidFill>
                <a:latin typeface="Arial" charset="0"/>
              </a:rPr>
              <a:t>view</a:t>
            </a:r>
            <a:r>
              <a:rPr lang="tr-TR" sz="2800" b="1" dirty="0">
                <a:solidFill>
                  <a:srgbClr val="FF0066"/>
                </a:solidFill>
                <a:latin typeface="Arial" charset="0"/>
              </a:rPr>
              <a:t>.</a:t>
            </a:r>
            <a:endParaRPr lang="tr-TR" dirty="0"/>
          </a:p>
        </p:txBody>
      </p:sp>
      <p:grpSp>
        <p:nvGrpSpPr>
          <p:cNvPr id="2" name="Group 8"/>
          <p:cNvGrpSpPr>
            <a:grpSpLocks/>
          </p:cNvGrpSpPr>
          <p:nvPr/>
        </p:nvGrpSpPr>
        <p:grpSpPr bwMode="auto">
          <a:xfrm>
            <a:off x="8386763" y="6324600"/>
            <a:ext cx="414337" cy="292100"/>
            <a:chOff x="5283" y="3984"/>
            <a:chExt cx="261" cy="184"/>
          </a:xfrm>
        </p:grpSpPr>
        <p:sp>
          <p:nvSpPr>
            <p:cNvPr id="347145"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7146"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7147"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7148"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7149"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7150"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8677223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7141"/>
                                        </p:tgtEl>
                                        <p:attrNameLst>
                                          <p:attrName>style.visibility</p:attrName>
                                        </p:attrNameLst>
                                      </p:cBhvr>
                                      <p:to>
                                        <p:strVal val="visible"/>
                                      </p:to>
                                    </p:set>
                                    <p:animEffect transition="in" filter="wipe(up)">
                                      <p:cBhvr>
                                        <p:cTn id="7" dur="500"/>
                                        <p:tgtEl>
                                          <p:spTgt spid="34714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1"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ilgi Yer Tutucusu 3"/>
          <p:cNvSpPr>
            <a:spLocks noGrp="1"/>
          </p:cNvSpPr>
          <p:nvPr>
            <p:ph type="ftr" sz="quarter" idx="11"/>
          </p:nvPr>
        </p:nvSpPr>
        <p:spPr/>
        <p:txBody>
          <a:bodyPr/>
          <a:lstStyle/>
          <a:p>
            <a:pPr>
              <a:defRPr/>
            </a:pPr>
            <a:r>
              <a:rPr lang="tr-TR">
                <a:solidFill>
                  <a:srgbClr val="000000"/>
                </a:solidFill>
              </a:rPr>
              <a:t>Information Management</a:t>
            </a: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68" y="146959"/>
            <a:ext cx="7330248" cy="6112166"/>
          </a:xfrm>
          <a:prstGeom prst="rect">
            <a:avLst/>
          </a:prstGeom>
        </p:spPr>
      </p:pic>
    </p:spTree>
    <p:extLst>
      <p:ext uri="{BB962C8B-B14F-4D97-AF65-F5344CB8AC3E}">
        <p14:creationId xmlns:p14="http://schemas.microsoft.com/office/powerpoint/2010/main" val="87147586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Views</a:t>
            </a:r>
            <a:endParaRPr lang="tr-TR" dirty="0"/>
          </a:p>
        </p:txBody>
      </p:sp>
      <p:sp>
        <p:nvSpPr>
          <p:cNvPr id="343043" name="Rectangle 3"/>
          <p:cNvSpPr>
            <a:spLocks noGrp="1" noChangeArrowheads="1"/>
          </p:cNvSpPr>
          <p:nvPr>
            <p:ph type="body" idx="1"/>
          </p:nvPr>
        </p:nvSpPr>
        <p:spPr>
          <a:xfrm>
            <a:off x="925513" y="1562100"/>
            <a:ext cx="7385050" cy="4801957"/>
          </a:xfrm>
          <a:effectLst>
            <a:outerShdw blurRad="50800" dist="38100" dir="16200000" rotWithShape="0">
              <a:prstClr val="black">
                <a:alpha val="40000"/>
              </a:prstClr>
            </a:outerShdw>
          </a:effectLst>
        </p:spPr>
        <p:txBody>
          <a:bodyPr lIns="92075" tIns="46038" rIns="92075" bIns="46038">
            <a:spAutoFit/>
          </a:bodyPr>
          <a:lstStyle/>
          <a:p>
            <a:pPr marL="341313" lvl="1" indent="-227013" defTabSz="346075">
              <a:lnSpc>
                <a:spcPct val="130000"/>
              </a:lnSpc>
              <a:tabLst>
                <a:tab pos="571500" algn="l"/>
              </a:tabLst>
            </a:pPr>
            <a:r>
              <a:rPr lang="tr-TR" altLang="zh-TW" sz="2400" dirty="0">
                <a:solidFill>
                  <a:srgbClr val="FF0066"/>
                </a:solidFill>
                <a:latin typeface="Arial" panose="020B0604020202020204" pitchFamily="34" charset="0"/>
                <a:cs typeface="Arial" panose="020B0604020202020204" pitchFamily="34" charset="0"/>
              </a:rPr>
              <a:t>A </a:t>
            </a:r>
            <a:r>
              <a:rPr lang="en-US" altLang="zh-TW" sz="2400" dirty="0">
                <a:solidFill>
                  <a:srgbClr val="FF0066"/>
                </a:solidFill>
                <a:latin typeface="Arial" panose="020B0604020202020204" pitchFamily="34" charset="0"/>
                <a:cs typeface="Arial" panose="020B0604020202020204" pitchFamily="34" charset="0"/>
              </a:rPr>
              <a:t>V</a:t>
            </a:r>
            <a:r>
              <a:rPr lang="tr-TR" altLang="zh-TW" sz="2400" dirty="0" err="1">
                <a:solidFill>
                  <a:srgbClr val="FF0066"/>
                </a:solidFill>
                <a:latin typeface="Arial" panose="020B0604020202020204" pitchFamily="34" charset="0"/>
                <a:cs typeface="Arial" panose="020B0604020202020204" pitchFamily="34" charset="0"/>
              </a:rPr>
              <a:t>iew</a:t>
            </a:r>
            <a:r>
              <a:rPr lang="tr-TR" altLang="zh-TW" sz="2400" dirty="0">
                <a:solidFill>
                  <a:srgbClr val="FF0066"/>
                </a:solidFill>
                <a:latin typeface="Arial" panose="020B0604020202020204" pitchFamily="34" charset="0"/>
                <a:cs typeface="Arial" panose="020B0604020202020204" pitchFamily="34" charset="0"/>
              </a:rPr>
              <a:t> </a:t>
            </a:r>
            <a:r>
              <a:rPr lang="en-US" altLang="zh-TW" sz="2400" dirty="0">
                <a:solidFill>
                  <a:srgbClr val="FF0066"/>
                </a:solidFill>
                <a:latin typeface="Arial" panose="020B0604020202020204" pitchFamily="34" charset="0"/>
                <a:cs typeface="Arial" panose="020B0604020202020204" pitchFamily="34" charset="0"/>
              </a:rPr>
              <a:t>is a virtual relation based on the result-set of a SELECT statement.</a:t>
            </a:r>
            <a:endParaRPr lang="tr-TR" sz="2400" dirty="0">
              <a:solidFill>
                <a:srgbClr val="FF0066"/>
              </a:solidFill>
              <a:latin typeface="Arial" panose="020B0604020202020204" pitchFamily="34" charset="0"/>
              <a:cs typeface="Arial" panose="020B0604020202020204" pitchFamily="34" charset="0"/>
            </a:endParaRPr>
          </a:p>
          <a:p>
            <a:pPr marL="341313" lvl="1" indent="-227013" defTabSz="346075">
              <a:lnSpc>
                <a:spcPct val="130000"/>
              </a:lnSpc>
              <a:tabLst>
                <a:tab pos="571500" algn="l"/>
              </a:tabLst>
            </a:pPr>
            <a:r>
              <a:rPr lang="en-US" sz="2400" dirty="0">
                <a:solidFill>
                  <a:srgbClr val="FF0066"/>
                </a:solidFill>
                <a:latin typeface="Arial" charset="0"/>
              </a:rPr>
              <a:t>Views are customized presentations of data in one or more tables or other views. </a:t>
            </a:r>
          </a:p>
          <a:p>
            <a:pPr marL="341313" lvl="1" indent="-227013" defTabSz="346075">
              <a:lnSpc>
                <a:spcPct val="130000"/>
              </a:lnSpc>
              <a:tabLst>
                <a:tab pos="571500" algn="l"/>
              </a:tabLst>
            </a:pPr>
            <a:r>
              <a:rPr lang="en-US" sz="2400" dirty="0">
                <a:solidFill>
                  <a:srgbClr val="FF0066"/>
                </a:solidFill>
                <a:latin typeface="Arial" charset="0"/>
              </a:rPr>
              <a:t>You can think of them as stored queries. </a:t>
            </a:r>
          </a:p>
          <a:p>
            <a:pPr marL="341313" lvl="1" indent="-227013" defTabSz="346075">
              <a:lnSpc>
                <a:spcPct val="130000"/>
              </a:lnSpc>
              <a:tabLst>
                <a:tab pos="571500" algn="l"/>
              </a:tabLst>
            </a:pPr>
            <a:r>
              <a:rPr lang="en-US" sz="2400" dirty="0">
                <a:solidFill>
                  <a:srgbClr val="FF0066"/>
                </a:solidFill>
                <a:latin typeface="Arial" charset="0"/>
              </a:rPr>
              <a:t>Views do not actually contain data, but instead derive their data from the tables upon which they are based.</a:t>
            </a: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6071626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Views</a:t>
            </a:r>
            <a:endParaRPr lang="tr-TR" dirty="0"/>
          </a:p>
        </p:txBody>
      </p:sp>
      <p:sp>
        <p:nvSpPr>
          <p:cNvPr id="343043" name="Rectangle 3"/>
          <p:cNvSpPr>
            <a:spLocks noGrp="1" noChangeArrowheads="1"/>
          </p:cNvSpPr>
          <p:nvPr>
            <p:ph type="body" idx="1"/>
          </p:nvPr>
        </p:nvSpPr>
        <p:spPr>
          <a:xfrm>
            <a:off x="925513" y="1562100"/>
            <a:ext cx="7385050" cy="3435429"/>
          </a:xfrm>
          <a:effectLst>
            <a:outerShdw blurRad="50800" dist="38100" dir="16200000" rotWithShape="0">
              <a:prstClr val="black">
                <a:alpha val="40000"/>
              </a:prstClr>
            </a:outerShdw>
          </a:effectLst>
        </p:spPr>
        <p:txBody>
          <a:bodyPr lIns="92075" tIns="46038" rIns="92075" bIns="46038">
            <a:spAutoFit/>
          </a:bodyPr>
          <a:lstStyle/>
          <a:p>
            <a:pPr marL="114300" lvl="1" indent="0" defTabSz="346075">
              <a:lnSpc>
                <a:spcPct val="130000"/>
              </a:lnSpc>
              <a:buNone/>
              <a:tabLst>
                <a:tab pos="571500" algn="l"/>
              </a:tabLst>
            </a:pPr>
            <a:r>
              <a:rPr lang="en-US" sz="2400" dirty="0">
                <a:solidFill>
                  <a:schemeClr val="accent6">
                    <a:lumMod val="75000"/>
                  </a:schemeClr>
                </a:solidFill>
                <a:latin typeface="Arial" charset="0"/>
              </a:rPr>
              <a:t>Syntax:</a:t>
            </a:r>
          </a:p>
          <a:p>
            <a:pPr marL="114300" lvl="1" indent="0" defTabSz="346075">
              <a:lnSpc>
                <a:spcPct val="130000"/>
              </a:lnSpc>
              <a:buNone/>
              <a:tabLst>
                <a:tab pos="571500" algn="l"/>
              </a:tabLst>
            </a:pPr>
            <a:r>
              <a:rPr lang="en-US" sz="2400" dirty="0">
                <a:solidFill>
                  <a:srgbClr val="FF0066"/>
                </a:solidFill>
                <a:latin typeface="Arial" charset="0"/>
              </a:rPr>
              <a:t>CREATE VIEW </a:t>
            </a:r>
            <a:r>
              <a:rPr lang="en-US" sz="2400" dirty="0" err="1">
                <a:latin typeface="Arial" charset="0"/>
              </a:rPr>
              <a:t>view_name</a:t>
            </a:r>
            <a:r>
              <a:rPr lang="en-US" sz="2400" dirty="0">
                <a:solidFill>
                  <a:srgbClr val="FF0066"/>
                </a:solidFill>
                <a:latin typeface="Arial" charset="0"/>
              </a:rPr>
              <a:t> AS</a:t>
            </a:r>
          </a:p>
          <a:p>
            <a:pPr marL="114300" lvl="1" indent="0" defTabSz="346075">
              <a:lnSpc>
                <a:spcPct val="130000"/>
              </a:lnSpc>
              <a:buNone/>
              <a:tabLst>
                <a:tab pos="571500" algn="l"/>
              </a:tabLst>
            </a:pPr>
            <a:r>
              <a:rPr lang="en-US" sz="2400" dirty="0">
                <a:solidFill>
                  <a:srgbClr val="FF0066"/>
                </a:solidFill>
                <a:latin typeface="Arial" charset="0"/>
              </a:rPr>
              <a:t>SELECT </a:t>
            </a:r>
            <a:r>
              <a:rPr lang="en-US" sz="2400" dirty="0" err="1">
                <a:latin typeface="Arial" charset="0"/>
              </a:rPr>
              <a:t>column_name</a:t>
            </a:r>
            <a:r>
              <a:rPr lang="en-US" sz="2400" dirty="0">
                <a:latin typeface="Arial" charset="0"/>
              </a:rPr>
              <a:t>(s)</a:t>
            </a:r>
          </a:p>
          <a:p>
            <a:pPr marL="114300" lvl="1" indent="0" defTabSz="346075">
              <a:lnSpc>
                <a:spcPct val="130000"/>
              </a:lnSpc>
              <a:buNone/>
              <a:tabLst>
                <a:tab pos="571500" algn="l"/>
              </a:tabLst>
            </a:pPr>
            <a:r>
              <a:rPr lang="en-US" sz="2400" dirty="0">
                <a:solidFill>
                  <a:srgbClr val="FF0066"/>
                </a:solidFill>
                <a:latin typeface="Arial" charset="0"/>
              </a:rPr>
              <a:t>FROM </a:t>
            </a:r>
            <a:r>
              <a:rPr lang="en-US" sz="2400" dirty="0" err="1">
                <a:latin typeface="Arial" charset="0"/>
              </a:rPr>
              <a:t>table_name</a:t>
            </a:r>
            <a:endParaRPr lang="en-US" sz="2400" dirty="0">
              <a:latin typeface="Arial" charset="0"/>
            </a:endParaRPr>
          </a:p>
          <a:p>
            <a:pPr marL="114300" lvl="1" indent="0" defTabSz="346075">
              <a:lnSpc>
                <a:spcPct val="130000"/>
              </a:lnSpc>
              <a:buNone/>
              <a:tabLst>
                <a:tab pos="571500" algn="l"/>
              </a:tabLst>
            </a:pPr>
            <a:r>
              <a:rPr lang="en-US" sz="2400" dirty="0">
                <a:solidFill>
                  <a:srgbClr val="FF0066"/>
                </a:solidFill>
                <a:latin typeface="Arial" charset="0"/>
              </a:rPr>
              <a:t>WHERE </a:t>
            </a:r>
            <a:r>
              <a:rPr lang="en-US" sz="2400" dirty="0">
                <a:latin typeface="Arial" charset="0"/>
              </a:rPr>
              <a:t>condition</a:t>
            </a: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33023632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2</a:t>
            </a:r>
            <a:endParaRPr lang="en-US" dirty="0"/>
          </a:p>
        </p:txBody>
      </p:sp>
      <p:sp>
        <p:nvSpPr>
          <p:cNvPr id="3" name="İçerik Yer Tutucusu 2"/>
          <p:cNvSpPr>
            <a:spLocks noGrp="1"/>
          </p:cNvSpPr>
          <p:nvPr>
            <p:ph idx="1"/>
          </p:nvPr>
        </p:nvSpPr>
        <p:spPr/>
        <p:txBody>
          <a:bodyPr/>
          <a:lstStyle/>
          <a:p>
            <a:r>
              <a:rPr lang="en-US" dirty="0"/>
              <a:t>List </a:t>
            </a:r>
            <a:r>
              <a:rPr lang="tr-TR" dirty="0" err="1"/>
              <a:t>jobs</a:t>
            </a:r>
            <a:r>
              <a:rPr lang="en-US" dirty="0"/>
              <a:t> </a:t>
            </a:r>
            <a:r>
              <a:rPr lang="tr-TR" dirty="0" err="1"/>
              <a:t>from</a:t>
            </a:r>
            <a:r>
              <a:rPr lang="en-US" dirty="0"/>
              <a:t> the EMP table</a:t>
            </a:r>
            <a:r>
              <a:rPr lang="tr-TR" dirty="0"/>
              <a:t> </a:t>
            </a:r>
            <a:r>
              <a:rPr lang="tr-TR" dirty="0" err="1"/>
              <a:t>without</a:t>
            </a:r>
            <a:r>
              <a:rPr lang="tr-TR" dirty="0"/>
              <a:t> </a:t>
            </a:r>
            <a:r>
              <a:rPr lang="tr-TR" dirty="0" err="1"/>
              <a:t>duplicates</a:t>
            </a:r>
            <a:r>
              <a:rPr lang="en-US" dirty="0"/>
              <a:t>.</a:t>
            </a:r>
          </a:p>
        </p:txBody>
      </p:sp>
      <p:sp>
        <p:nvSpPr>
          <p:cNvPr id="4" name="Altbilgi Yer Tutucusu 3"/>
          <p:cNvSpPr>
            <a:spLocks noGrp="1"/>
          </p:cNvSpPr>
          <p:nvPr>
            <p:ph type="ftr" sz="quarter" idx="11"/>
          </p:nvPr>
        </p:nvSpPr>
        <p:spPr/>
        <p:txBody>
          <a:bodyPr/>
          <a:lstStyle/>
          <a:p>
            <a:r>
              <a:rPr lang="tr-TR"/>
              <a:t>Information Management</a:t>
            </a:r>
          </a:p>
        </p:txBody>
      </p:sp>
      <p:sp>
        <p:nvSpPr>
          <p:cNvPr id="5" name="Rectangle 3"/>
          <p:cNvSpPr>
            <a:spLocks noChangeArrowheads="1"/>
          </p:cNvSpPr>
          <p:nvPr/>
        </p:nvSpPr>
        <p:spPr bwMode="blackWhite">
          <a:xfrm>
            <a:off x="757443" y="3051001"/>
            <a:ext cx="7723187" cy="3762375"/>
          </a:xfrm>
          <a:prstGeom prst="rect">
            <a:avLst/>
          </a:prstGeom>
          <a:solidFill>
            <a:srgbClr val="99CCFF"/>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dirty="0">
                <a:solidFill>
                  <a:srgbClr val="000000"/>
                </a:solidFill>
                <a:effectLst/>
                <a:latin typeface="Courier New" pitchFamily="49" charset="0"/>
              </a:rPr>
              <a:t>    EMPNO ENAME      JOB             MGR HIREDATE        SAL      COMM    DEPTNO</a:t>
            </a:r>
          </a:p>
          <a:p>
            <a:pPr defTabSz="400050">
              <a:lnSpc>
                <a:spcPct val="125000"/>
              </a:lnSpc>
              <a:tabLst>
                <a:tab pos="400050" algn="r"/>
                <a:tab pos="685800" algn="l"/>
              </a:tabLst>
            </a:pPr>
            <a:r>
              <a:rPr lang="tr-TR" sz="1200" b="1" dirty="0">
                <a:solidFill>
                  <a:srgbClr val="000000"/>
                </a:solidFill>
                <a:effectLst/>
                <a:latin typeface="Courier New" pitchFamily="49" charset="0"/>
              </a:rPr>
              <a:t>--------- ---------- --------- --------- --------- --------- --------- ---------</a:t>
            </a:r>
          </a:p>
          <a:p>
            <a:pPr defTabSz="400050">
              <a:lnSpc>
                <a:spcPct val="125000"/>
              </a:lnSpc>
              <a:tabLst>
                <a:tab pos="400050" algn="r"/>
                <a:tab pos="685800" algn="l"/>
              </a:tabLst>
            </a:pPr>
            <a:r>
              <a:rPr lang="tr-TR" sz="1200" b="1" dirty="0">
                <a:solidFill>
                  <a:srgbClr val="000000"/>
                </a:solidFill>
                <a:effectLst/>
                <a:latin typeface="Courier New" pitchFamily="49" charset="0"/>
              </a:rPr>
              <a:t>     7839 KING       PRESIDENT           17-NOV-81      5000                  10</a:t>
            </a:r>
          </a:p>
          <a:p>
            <a:pPr defTabSz="400050">
              <a:lnSpc>
                <a:spcPct val="125000"/>
              </a:lnSpc>
              <a:tabLst>
                <a:tab pos="400050" algn="r"/>
                <a:tab pos="685800" algn="l"/>
              </a:tabLst>
            </a:pPr>
            <a:r>
              <a:rPr lang="tr-TR" sz="1200" b="1" dirty="0">
                <a:solidFill>
                  <a:srgbClr val="000000"/>
                </a:solidFill>
                <a:effectLst/>
                <a:latin typeface="Courier New" pitchFamily="49" charset="0"/>
              </a:rPr>
              <a:t>     7698 BLAKE      MANAGER        7839 01-MAY-81      2850                  30</a:t>
            </a:r>
          </a:p>
          <a:p>
            <a:pPr defTabSz="400050">
              <a:lnSpc>
                <a:spcPct val="125000"/>
              </a:lnSpc>
              <a:tabLst>
                <a:tab pos="400050" algn="r"/>
                <a:tab pos="685800" algn="l"/>
              </a:tabLst>
            </a:pPr>
            <a:r>
              <a:rPr lang="tr-TR" sz="1200" b="1" dirty="0">
                <a:solidFill>
                  <a:srgbClr val="000000"/>
                </a:solidFill>
                <a:effectLst/>
                <a:latin typeface="Courier New" pitchFamily="49" charset="0"/>
              </a:rPr>
              <a:t>     7782 CLARK      MANAGER        7839 09-JUN-81      2450                  10</a:t>
            </a:r>
          </a:p>
          <a:p>
            <a:pPr defTabSz="400050">
              <a:lnSpc>
                <a:spcPct val="125000"/>
              </a:lnSpc>
              <a:tabLst>
                <a:tab pos="400050" algn="r"/>
                <a:tab pos="685800" algn="l"/>
              </a:tabLst>
            </a:pPr>
            <a:r>
              <a:rPr lang="tr-TR" sz="1200" b="1" dirty="0">
                <a:solidFill>
                  <a:srgbClr val="000000"/>
                </a:solidFill>
                <a:effectLst/>
                <a:latin typeface="Courier New" pitchFamily="49" charset="0"/>
              </a:rPr>
              <a:t>     7566 JONES      MANAGER        7839 02-APR-81      2975                  20</a:t>
            </a:r>
          </a:p>
          <a:p>
            <a:pPr defTabSz="400050">
              <a:lnSpc>
                <a:spcPct val="125000"/>
              </a:lnSpc>
              <a:tabLst>
                <a:tab pos="400050" algn="r"/>
                <a:tab pos="685800" algn="l"/>
              </a:tabLst>
            </a:pPr>
            <a:r>
              <a:rPr lang="tr-TR" sz="1200" b="1" dirty="0">
                <a:solidFill>
                  <a:srgbClr val="000000"/>
                </a:solidFill>
                <a:effectLst/>
                <a:latin typeface="Courier New" pitchFamily="49" charset="0"/>
              </a:rPr>
              <a:t>     7654 MARTIN     SALESMAN       7698 28-SEP-81      1250      1400        30</a:t>
            </a:r>
          </a:p>
          <a:p>
            <a:pPr defTabSz="400050">
              <a:lnSpc>
                <a:spcPct val="125000"/>
              </a:lnSpc>
              <a:tabLst>
                <a:tab pos="400050" algn="r"/>
                <a:tab pos="685800" algn="l"/>
              </a:tabLst>
            </a:pPr>
            <a:r>
              <a:rPr lang="tr-TR" sz="1200" b="1" dirty="0">
                <a:solidFill>
                  <a:srgbClr val="000000"/>
                </a:solidFill>
                <a:effectLst/>
                <a:latin typeface="Courier New" pitchFamily="49" charset="0"/>
              </a:rPr>
              <a:t>     7499 ALLEN      SALESMAN       7698 20-FEB-81      1600       300        30</a:t>
            </a:r>
          </a:p>
          <a:p>
            <a:pPr defTabSz="400050">
              <a:lnSpc>
                <a:spcPct val="125000"/>
              </a:lnSpc>
              <a:tabLst>
                <a:tab pos="400050" algn="r"/>
                <a:tab pos="685800" algn="l"/>
              </a:tabLst>
            </a:pPr>
            <a:r>
              <a:rPr lang="tr-TR" sz="1200" b="1" dirty="0">
                <a:solidFill>
                  <a:srgbClr val="000000"/>
                </a:solidFill>
                <a:effectLst/>
                <a:latin typeface="Courier New" pitchFamily="49" charset="0"/>
              </a:rPr>
              <a:t>     7844 TURNER     SALESMAN       7698 08-SEP-81      1500         0        30</a:t>
            </a:r>
          </a:p>
          <a:p>
            <a:pPr defTabSz="400050">
              <a:lnSpc>
                <a:spcPct val="125000"/>
              </a:lnSpc>
              <a:tabLst>
                <a:tab pos="400050" algn="r"/>
                <a:tab pos="685800" algn="l"/>
              </a:tabLst>
            </a:pPr>
            <a:r>
              <a:rPr lang="tr-TR" sz="1200" b="1" dirty="0">
                <a:solidFill>
                  <a:srgbClr val="000000"/>
                </a:solidFill>
                <a:effectLst/>
                <a:latin typeface="Courier New" pitchFamily="49" charset="0"/>
              </a:rPr>
              <a:t>     7900 JAMES      CLERK          7698 03-DEC-81       950                  30</a:t>
            </a:r>
          </a:p>
          <a:p>
            <a:pPr defTabSz="400050">
              <a:lnSpc>
                <a:spcPct val="125000"/>
              </a:lnSpc>
              <a:tabLst>
                <a:tab pos="400050" algn="r"/>
                <a:tab pos="685800" algn="l"/>
              </a:tabLst>
            </a:pPr>
            <a:r>
              <a:rPr lang="tr-TR" sz="1200" b="1" dirty="0">
                <a:solidFill>
                  <a:srgbClr val="000000"/>
                </a:solidFill>
                <a:effectLst/>
                <a:latin typeface="Courier New" pitchFamily="49" charset="0"/>
              </a:rPr>
              <a:t>     7521 WARD       SALESMAN       7698 22-FEB-81      1250       500        30</a:t>
            </a:r>
          </a:p>
          <a:p>
            <a:pPr defTabSz="400050">
              <a:lnSpc>
                <a:spcPct val="125000"/>
              </a:lnSpc>
              <a:tabLst>
                <a:tab pos="400050" algn="r"/>
                <a:tab pos="685800" algn="l"/>
              </a:tabLst>
            </a:pPr>
            <a:r>
              <a:rPr lang="tr-TR" sz="1200" b="1" dirty="0">
                <a:solidFill>
                  <a:srgbClr val="000000"/>
                </a:solidFill>
                <a:effectLst/>
                <a:latin typeface="Courier New" pitchFamily="49" charset="0"/>
              </a:rPr>
              <a:t>     7902 FORD       ANALYST        7566 03-DEC-81      3000                  20</a:t>
            </a:r>
          </a:p>
          <a:p>
            <a:pPr defTabSz="400050">
              <a:lnSpc>
                <a:spcPct val="125000"/>
              </a:lnSpc>
              <a:tabLst>
                <a:tab pos="400050" algn="r"/>
                <a:tab pos="685800" algn="l"/>
              </a:tabLst>
            </a:pPr>
            <a:r>
              <a:rPr lang="tr-TR" sz="1200" b="1" dirty="0">
                <a:solidFill>
                  <a:srgbClr val="000000"/>
                </a:solidFill>
                <a:effectLst/>
                <a:latin typeface="Courier New" pitchFamily="49" charset="0"/>
              </a:rPr>
              <a:t>     7369 SMITH      CLERK          7902 17-DEC-80       800                  20</a:t>
            </a:r>
          </a:p>
          <a:p>
            <a:pPr defTabSz="400050">
              <a:lnSpc>
                <a:spcPct val="125000"/>
              </a:lnSpc>
              <a:tabLst>
                <a:tab pos="400050" algn="r"/>
                <a:tab pos="685800" algn="l"/>
              </a:tabLst>
            </a:pPr>
            <a:r>
              <a:rPr lang="tr-TR" sz="1200" b="1" dirty="0">
                <a:solidFill>
                  <a:srgbClr val="000000"/>
                </a:solidFill>
                <a:effectLst/>
                <a:latin typeface="Courier New" pitchFamily="49" charset="0"/>
              </a:rPr>
              <a:t>     7788 SCOTT      ANALYST        7566 09-DEC-82      3000                  20</a:t>
            </a:r>
          </a:p>
          <a:p>
            <a:pPr defTabSz="400050">
              <a:lnSpc>
                <a:spcPct val="125000"/>
              </a:lnSpc>
              <a:tabLst>
                <a:tab pos="400050" algn="r"/>
                <a:tab pos="685800" algn="l"/>
              </a:tabLst>
            </a:pPr>
            <a:r>
              <a:rPr lang="tr-TR" sz="1200" b="1" dirty="0">
                <a:solidFill>
                  <a:srgbClr val="000000"/>
                </a:solidFill>
                <a:effectLst/>
                <a:latin typeface="Courier New" pitchFamily="49" charset="0"/>
              </a:rPr>
              <a:t>     7876 ADAMS      CLERK          7788 12-JAN-83      1100                  20</a:t>
            </a:r>
          </a:p>
          <a:p>
            <a:pPr defTabSz="400050">
              <a:lnSpc>
                <a:spcPct val="125000"/>
              </a:lnSpc>
              <a:tabLst>
                <a:tab pos="400050" algn="r"/>
                <a:tab pos="685800" algn="l"/>
              </a:tabLst>
            </a:pPr>
            <a:r>
              <a:rPr lang="tr-TR" sz="1200" b="1" dirty="0">
                <a:solidFill>
                  <a:srgbClr val="000000"/>
                </a:solidFill>
                <a:effectLst/>
                <a:latin typeface="Courier New" pitchFamily="49" charset="0"/>
              </a:rPr>
              <a:t>     7934 MILLER     CLERK          7782 23-JAN-82      1300                  10</a:t>
            </a:r>
          </a:p>
        </p:txBody>
      </p:sp>
    </p:spTree>
    <p:extLst>
      <p:ext uri="{BB962C8B-B14F-4D97-AF65-F5344CB8AC3E}">
        <p14:creationId xmlns:p14="http://schemas.microsoft.com/office/powerpoint/2010/main" val="296819065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Properties</a:t>
            </a:r>
            <a:r>
              <a:rPr lang="tr-TR" sz="4000" b="1" dirty="0">
                <a:solidFill>
                  <a:schemeClr val="accent2"/>
                </a:solidFill>
                <a:effectLst>
                  <a:outerShdw blurRad="38100" dist="38100" dir="2700000" algn="tl">
                    <a:srgbClr val="C0C0C0"/>
                  </a:outerShdw>
                </a:effectLst>
                <a:latin typeface="Arial" charset="0"/>
              </a:rPr>
              <a:t> of </a:t>
            </a:r>
            <a:r>
              <a:rPr lang="tr-TR" sz="4000" b="1" dirty="0" err="1">
                <a:solidFill>
                  <a:schemeClr val="accent2"/>
                </a:solidFill>
                <a:effectLst>
                  <a:outerShdw blurRad="38100" dist="38100" dir="2700000" algn="tl">
                    <a:srgbClr val="C0C0C0"/>
                  </a:outerShdw>
                </a:effectLst>
                <a:latin typeface="Arial" charset="0"/>
              </a:rPr>
              <a:t>Views</a:t>
            </a:r>
            <a:endParaRPr lang="tr-TR" dirty="0"/>
          </a:p>
        </p:txBody>
      </p:sp>
      <p:sp>
        <p:nvSpPr>
          <p:cNvPr id="343043" name="Rectangle 3"/>
          <p:cNvSpPr>
            <a:spLocks noGrp="1" noChangeArrowheads="1"/>
          </p:cNvSpPr>
          <p:nvPr>
            <p:ph type="body" idx="1"/>
          </p:nvPr>
        </p:nvSpPr>
        <p:spPr>
          <a:xfrm>
            <a:off x="925513" y="1562100"/>
            <a:ext cx="7385050" cy="4247959"/>
          </a:xfrm>
          <a:effectLst>
            <a:outerShdw blurRad="50800" dist="38100" dir="16200000" rotWithShape="0">
              <a:prstClr val="black">
                <a:alpha val="40000"/>
              </a:prstClr>
            </a:outerShdw>
          </a:effectLst>
        </p:spPr>
        <p:txBody>
          <a:bodyPr lIns="92075" tIns="46038" rIns="92075" bIns="46038">
            <a:spAutoFit/>
          </a:bodyPr>
          <a:lstStyle/>
          <a:p>
            <a:pPr marL="341313" lvl="1" indent="-227013" defTabSz="346075">
              <a:lnSpc>
                <a:spcPct val="130000"/>
              </a:lnSpc>
              <a:tabLst>
                <a:tab pos="571500" algn="l"/>
              </a:tabLst>
            </a:pPr>
            <a:r>
              <a:rPr lang="en-US" sz="2400" dirty="0">
                <a:solidFill>
                  <a:srgbClr val="FF0066"/>
                </a:solidFill>
                <a:latin typeface="Arial" charset="0"/>
              </a:rPr>
              <a:t>Views can be queried, updated, inserted into, and deleted from, with some restrictions. </a:t>
            </a:r>
          </a:p>
          <a:p>
            <a:pPr marL="341313" lvl="1" indent="-227013" defTabSz="346075">
              <a:lnSpc>
                <a:spcPct val="130000"/>
              </a:lnSpc>
              <a:tabLst>
                <a:tab pos="571500" algn="l"/>
              </a:tabLst>
            </a:pPr>
            <a:r>
              <a:rPr lang="en-US" sz="2400" dirty="0">
                <a:solidFill>
                  <a:srgbClr val="FF0066"/>
                </a:solidFill>
                <a:latin typeface="Arial" charset="0"/>
              </a:rPr>
              <a:t>All operations performed on a view affect the base tables of the view. </a:t>
            </a:r>
          </a:p>
          <a:p>
            <a:pPr marL="341313" lvl="1" indent="-227013" defTabSz="346075">
              <a:lnSpc>
                <a:spcPct val="130000"/>
              </a:lnSpc>
              <a:tabLst>
                <a:tab pos="571500" algn="l"/>
              </a:tabLst>
            </a:pPr>
            <a:r>
              <a:rPr lang="en-US" sz="2400" dirty="0">
                <a:solidFill>
                  <a:srgbClr val="FF0066"/>
                </a:solidFill>
                <a:latin typeface="Arial" charset="0"/>
              </a:rPr>
              <a:t>Views provide an additional level of security by restricting access to a predetermined set of rows and columns of a table.</a:t>
            </a: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5040725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Create</a:t>
            </a:r>
            <a:r>
              <a:rPr lang="tr-TR" sz="4000" b="1" dirty="0">
                <a:solidFill>
                  <a:schemeClr val="accent2"/>
                </a:solidFill>
                <a:effectLst>
                  <a:outerShdw blurRad="38100" dist="38100" dir="2700000" algn="tl">
                    <a:srgbClr val="C0C0C0"/>
                  </a:outerShdw>
                </a:effectLst>
                <a:latin typeface="Arial" charset="0"/>
              </a:rPr>
              <a:t> a </a:t>
            </a:r>
            <a:r>
              <a:rPr lang="tr-TR" sz="4000" b="1" dirty="0" err="1">
                <a:solidFill>
                  <a:schemeClr val="accent2"/>
                </a:solidFill>
                <a:effectLst>
                  <a:outerShdw blurRad="38100" dist="38100" dir="2700000" algn="tl">
                    <a:srgbClr val="C0C0C0"/>
                  </a:outerShdw>
                </a:effectLst>
                <a:latin typeface="Arial" charset="0"/>
              </a:rPr>
              <a:t>View</a:t>
            </a:r>
            <a:endParaRPr lang="tr-TR" dirty="0"/>
          </a:p>
        </p:txBody>
      </p:sp>
      <p:sp>
        <p:nvSpPr>
          <p:cNvPr id="343043" name="Rectangle 3"/>
          <p:cNvSpPr>
            <a:spLocks noGrp="1" noChangeArrowheads="1"/>
          </p:cNvSpPr>
          <p:nvPr>
            <p:ph type="body" idx="1"/>
          </p:nvPr>
        </p:nvSpPr>
        <p:spPr>
          <a:xfrm>
            <a:off x="925513" y="1562100"/>
            <a:ext cx="7385050" cy="3921716"/>
          </a:xfrm>
          <a:effectLst>
            <a:outerShdw blurRad="50800" dist="38100" dir="16200000" rotWithShape="0">
              <a:prstClr val="black">
                <a:alpha val="40000"/>
              </a:prstClr>
            </a:outerShdw>
          </a:effectLst>
        </p:spPr>
        <p:txBody>
          <a:bodyPr lIns="92075" tIns="46038" rIns="92075" bIns="46038">
            <a:spAutoFit/>
          </a:bodyPr>
          <a:lstStyle/>
          <a:p>
            <a:pPr marL="114300" lvl="1" indent="0" defTabSz="346075">
              <a:lnSpc>
                <a:spcPct val="130000"/>
              </a:lnSpc>
              <a:buNone/>
              <a:tabLst>
                <a:tab pos="571500" algn="l"/>
              </a:tabLst>
            </a:pPr>
            <a:r>
              <a:rPr lang="en-US" sz="2000" dirty="0">
                <a:latin typeface="Arial" charset="0"/>
              </a:rPr>
              <a:t>Example: Create a view with name</a:t>
            </a:r>
            <a:r>
              <a:rPr lang="tr-TR" sz="2000" dirty="0">
                <a:latin typeface="Arial" charset="0"/>
              </a:rPr>
              <a:t>s</a:t>
            </a:r>
            <a:r>
              <a:rPr lang="en-US" sz="2000" dirty="0">
                <a:latin typeface="Arial" charset="0"/>
              </a:rPr>
              <a:t> and salaries of employees whose job title is clerk.</a:t>
            </a:r>
            <a:endParaRPr lang="tr-TR" sz="2000" dirty="0">
              <a:latin typeface="Arial" charset="0"/>
            </a:endParaRPr>
          </a:p>
          <a:p>
            <a:pPr marL="114300" lvl="1" indent="0" defTabSz="346075">
              <a:lnSpc>
                <a:spcPct val="130000"/>
              </a:lnSpc>
              <a:buNone/>
              <a:tabLst>
                <a:tab pos="571500" algn="l"/>
              </a:tabLst>
            </a:pPr>
            <a:endParaRPr lang="en-US" sz="2000" dirty="0">
              <a:latin typeface="Arial" charset="0"/>
            </a:endParaRPr>
          </a:p>
          <a:p>
            <a:pPr marL="114300" lvl="1" indent="0" defTabSz="346075">
              <a:lnSpc>
                <a:spcPct val="110000"/>
              </a:lnSpc>
              <a:buNone/>
              <a:tabLst>
                <a:tab pos="571500" algn="l"/>
              </a:tabLst>
            </a:pPr>
            <a:r>
              <a:rPr lang="en-US" sz="2400" dirty="0">
                <a:solidFill>
                  <a:srgbClr val="FF0066"/>
                </a:solidFill>
                <a:latin typeface="Arial" charset="0"/>
              </a:rPr>
              <a:t>CREATE VIEW </a:t>
            </a:r>
            <a:r>
              <a:rPr lang="en-US" sz="2400" dirty="0">
                <a:latin typeface="Arial" charset="0"/>
              </a:rPr>
              <a:t>Clerk </a:t>
            </a:r>
            <a:r>
              <a:rPr lang="en-US" sz="2400" dirty="0">
                <a:solidFill>
                  <a:srgbClr val="FF0066"/>
                </a:solidFill>
                <a:latin typeface="Arial" charset="0"/>
              </a:rPr>
              <a:t>AS</a:t>
            </a:r>
          </a:p>
          <a:p>
            <a:pPr marL="114300" lvl="1" indent="0" defTabSz="346075">
              <a:lnSpc>
                <a:spcPct val="110000"/>
              </a:lnSpc>
              <a:buNone/>
              <a:tabLst>
                <a:tab pos="571500" algn="l"/>
              </a:tabLst>
            </a:pPr>
            <a:r>
              <a:rPr lang="en-US" sz="2400" dirty="0">
                <a:solidFill>
                  <a:srgbClr val="FF0066"/>
                </a:solidFill>
                <a:latin typeface="Arial" charset="0"/>
              </a:rPr>
              <a:t>SELECT </a:t>
            </a:r>
            <a:r>
              <a:rPr lang="en-US" sz="2400" dirty="0" err="1">
                <a:latin typeface="Arial" charset="0"/>
              </a:rPr>
              <a:t>ename</a:t>
            </a:r>
            <a:r>
              <a:rPr lang="en-US" sz="2400" dirty="0">
                <a:latin typeface="Arial" charset="0"/>
              </a:rPr>
              <a:t>, </a:t>
            </a:r>
            <a:r>
              <a:rPr lang="en-US" sz="2400" dirty="0" err="1">
                <a:latin typeface="Arial" charset="0"/>
              </a:rPr>
              <a:t>sal</a:t>
            </a:r>
            <a:endParaRPr lang="en-US" sz="2400" dirty="0">
              <a:latin typeface="Arial" charset="0"/>
            </a:endParaRPr>
          </a:p>
          <a:p>
            <a:pPr marL="114300" lvl="1" indent="0" defTabSz="346075">
              <a:lnSpc>
                <a:spcPct val="110000"/>
              </a:lnSpc>
              <a:buNone/>
              <a:tabLst>
                <a:tab pos="571500" algn="l"/>
              </a:tabLst>
            </a:pPr>
            <a:r>
              <a:rPr lang="en-US" sz="2400" dirty="0">
                <a:solidFill>
                  <a:srgbClr val="FF0066"/>
                </a:solidFill>
                <a:latin typeface="Arial" charset="0"/>
              </a:rPr>
              <a:t>FROM </a:t>
            </a:r>
            <a:r>
              <a:rPr lang="en-US" sz="2400" dirty="0" err="1">
                <a:latin typeface="Arial" charset="0"/>
              </a:rPr>
              <a:t>emp</a:t>
            </a:r>
            <a:endParaRPr lang="en-US" sz="2400" dirty="0">
              <a:latin typeface="Arial" charset="0"/>
            </a:endParaRPr>
          </a:p>
          <a:p>
            <a:pPr marL="114300" lvl="1" indent="0" defTabSz="346075">
              <a:lnSpc>
                <a:spcPct val="110000"/>
              </a:lnSpc>
              <a:buNone/>
              <a:tabLst>
                <a:tab pos="571500" algn="l"/>
              </a:tabLst>
            </a:pPr>
            <a:r>
              <a:rPr lang="en-US" sz="2400" dirty="0">
                <a:solidFill>
                  <a:srgbClr val="FF0066"/>
                </a:solidFill>
                <a:latin typeface="Arial" charset="0"/>
              </a:rPr>
              <a:t>WHERE </a:t>
            </a:r>
            <a:r>
              <a:rPr lang="en-US" sz="2400" dirty="0">
                <a:latin typeface="Arial" charset="0"/>
              </a:rPr>
              <a:t>job = 'CLERK';</a:t>
            </a: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4143385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Querying</a:t>
            </a:r>
            <a:r>
              <a:rPr lang="tr-TR" sz="4000" b="1" dirty="0">
                <a:solidFill>
                  <a:schemeClr val="accent2"/>
                </a:solidFill>
                <a:effectLst>
                  <a:outerShdw blurRad="38100" dist="38100" dir="2700000" algn="tl">
                    <a:srgbClr val="C0C0C0"/>
                  </a:outerShdw>
                </a:effectLst>
                <a:latin typeface="Arial" charset="0"/>
              </a:rPr>
              <a:t> </a:t>
            </a:r>
            <a:r>
              <a:rPr lang="tr-TR" sz="4000" b="1" dirty="0" err="1">
                <a:solidFill>
                  <a:schemeClr val="accent2"/>
                </a:solidFill>
                <a:effectLst>
                  <a:outerShdw blurRad="38100" dist="38100" dir="2700000" algn="tl">
                    <a:srgbClr val="C0C0C0"/>
                  </a:outerShdw>
                </a:effectLst>
                <a:latin typeface="Arial" charset="0"/>
              </a:rPr>
              <a:t>View</a:t>
            </a:r>
            <a:endParaRPr lang="tr-TR" dirty="0"/>
          </a:p>
        </p:txBody>
      </p:sp>
      <p:sp>
        <p:nvSpPr>
          <p:cNvPr id="343043" name="Rectangle 3"/>
          <p:cNvSpPr>
            <a:spLocks noGrp="1" noChangeArrowheads="1"/>
          </p:cNvSpPr>
          <p:nvPr>
            <p:ph type="body" idx="1"/>
          </p:nvPr>
        </p:nvSpPr>
        <p:spPr>
          <a:xfrm>
            <a:off x="925513" y="1562100"/>
            <a:ext cx="7385050" cy="5208222"/>
          </a:xfrm>
          <a:effectLst>
            <a:outerShdw blurRad="50800" dist="38100" dir="16200000" rotWithShape="0">
              <a:prstClr val="black">
                <a:alpha val="40000"/>
              </a:prstClr>
            </a:outerShdw>
          </a:effectLst>
        </p:spPr>
        <p:txBody>
          <a:bodyPr lIns="92075" tIns="46038" rIns="92075" bIns="46038">
            <a:spAutoFit/>
          </a:bodyPr>
          <a:lstStyle/>
          <a:p>
            <a:pPr marL="341313" lvl="1" indent="-227013" defTabSz="346075">
              <a:lnSpc>
                <a:spcPct val="130000"/>
              </a:lnSpc>
              <a:tabLst>
                <a:tab pos="571500" algn="l"/>
              </a:tabLst>
            </a:pPr>
            <a:r>
              <a:rPr lang="en-US" altLang="zh-TW" sz="2200" dirty="0">
                <a:ea typeface="新細明體" pitchFamily="18" charset="-120"/>
              </a:rPr>
              <a:t>A view could be used from inside a query, a stored</a:t>
            </a:r>
            <a:r>
              <a:rPr lang="tr-TR" altLang="zh-TW" sz="2200" dirty="0">
                <a:ea typeface="新細明體" pitchFamily="18" charset="-120"/>
              </a:rPr>
              <a:t> </a:t>
            </a:r>
            <a:r>
              <a:rPr lang="en-US" altLang="zh-TW" sz="2200" dirty="0">
                <a:ea typeface="新細明體" pitchFamily="18" charset="-120"/>
              </a:rPr>
              <a:t>procedure, or from inside another view. By adding functions, joins, etc., to a view, it allows us to present exactly the data we want to the user.</a:t>
            </a:r>
          </a:p>
          <a:p>
            <a:pPr>
              <a:lnSpc>
                <a:spcPct val="90000"/>
              </a:lnSpc>
              <a:buClr>
                <a:srgbClr val="1409F7"/>
              </a:buClr>
              <a:buFontTx/>
              <a:buNone/>
            </a:pPr>
            <a:endParaRPr lang="en-US" altLang="zh-TW" sz="1000" dirty="0">
              <a:ea typeface="新細明體" pitchFamily="18" charset="-120"/>
            </a:endParaRPr>
          </a:p>
          <a:p>
            <a:pPr lvl="2">
              <a:lnSpc>
                <a:spcPct val="90000"/>
              </a:lnSpc>
              <a:buFontTx/>
              <a:buNone/>
            </a:pPr>
            <a:r>
              <a:rPr lang="en-US" altLang="zh-TW" sz="2000" b="1" dirty="0">
                <a:ea typeface="新細明體" pitchFamily="18" charset="-120"/>
              </a:rPr>
              <a:t>SELECT</a:t>
            </a:r>
            <a:r>
              <a:rPr lang="en-US" altLang="zh-TW" sz="2000" dirty="0">
                <a:ea typeface="新細明體" pitchFamily="18" charset="-120"/>
              </a:rPr>
              <a:t> </a:t>
            </a:r>
            <a:r>
              <a:rPr lang="tr-TR" altLang="zh-TW" sz="2000" dirty="0" err="1">
                <a:ea typeface="新細明體" pitchFamily="18" charset="-120"/>
              </a:rPr>
              <a:t>ename</a:t>
            </a:r>
            <a:endParaRPr lang="en-US" altLang="zh-TW" sz="2000" dirty="0">
              <a:ea typeface="新細明體" pitchFamily="18" charset="-120"/>
            </a:endParaRPr>
          </a:p>
          <a:p>
            <a:pPr lvl="2">
              <a:lnSpc>
                <a:spcPct val="90000"/>
              </a:lnSpc>
              <a:buFontTx/>
              <a:buNone/>
            </a:pPr>
            <a:r>
              <a:rPr lang="en-US" altLang="zh-TW" sz="2000" b="1" dirty="0">
                <a:ea typeface="新細明體" pitchFamily="18" charset="-120"/>
              </a:rPr>
              <a:t>FROM</a:t>
            </a:r>
            <a:r>
              <a:rPr lang="en-US" altLang="zh-TW" sz="2000" dirty="0">
                <a:ea typeface="新細明體" pitchFamily="18" charset="-120"/>
              </a:rPr>
              <a:t> </a:t>
            </a:r>
            <a:r>
              <a:rPr lang="tr-TR" altLang="zh-TW" sz="2000" dirty="0" err="1">
                <a:ea typeface="新細明體" pitchFamily="18" charset="-120"/>
              </a:rPr>
              <a:t>Clerk</a:t>
            </a:r>
            <a:endParaRPr lang="en-US" altLang="zh-TW" sz="2000" dirty="0">
              <a:ea typeface="新細明體" pitchFamily="18" charset="-120"/>
            </a:endParaRPr>
          </a:p>
          <a:p>
            <a:pPr lvl="2">
              <a:lnSpc>
                <a:spcPct val="90000"/>
              </a:lnSpc>
              <a:buFontTx/>
              <a:buNone/>
            </a:pPr>
            <a:r>
              <a:rPr lang="en-US" altLang="zh-TW" sz="2000" b="1" dirty="0">
                <a:ea typeface="新細明體" pitchFamily="18" charset="-120"/>
              </a:rPr>
              <a:t>WHERE</a:t>
            </a:r>
            <a:r>
              <a:rPr lang="en-US" altLang="zh-TW" sz="2000" dirty="0">
                <a:ea typeface="新細明體" pitchFamily="18" charset="-120"/>
              </a:rPr>
              <a:t> </a:t>
            </a:r>
            <a:r>
              <a:rPr lang="tr-TR" altLang="zh-TW" sz="2000" dirty="0">
                <a:ea typeface="新細明體" pitchFamily="18" charset="-120"/>
              </a:rPr>
              <a:t>sal</a:t>
            </a:r>
            <a:r>
              <a:rPr lang="en-US" altLang="zh-TW" sz="2000" dirty="0">
                <a:ea typeface="新細明體" pitchFamily="18" charset="-120"/>
              </a:rPr>
              <a:t> </a:t>
            </a:r>
            <a:r>
              <a:rPr lang="tr-TR" altLang="zh-TW" sz="2000" dirty="0">
                <a:ea typeface="新細明體" pitchFamily="18" charset="-120"/>
              </a:rPr>
              <a:t>&gt;</a:t>
            </a:r>
            <a:r>
              <a:rPr lang="en-US" altLang="zh-TW" sz="2000" dirty="0">
                <a:ea typeface="新細明體" pitchFamily="18" charset="-120"/>
              </a:rPr>
              <a:t> </a:t>
            </a:r>
            <a:r>
              <a:rPr lang="tr-TR" altLang="zh-TW" sz="2000" dirty="0">
                <a:ea typeface="新細明體" pitchFamily="18" charset="-120"/>
              </a:rPr>
              <a:t>1000</a:t>
            </a:r>
            <a:r>
              <a:rPr lang="en-US" altLang="zh-TW" sz="2000" dirty="0">
                <a:ea typeface="新細明體" pitchFamily="18" charset="-120"/>
              </a:rPr>
              <a:t>;</a:t>
            </a:r>
            <a:endParaRPr lang="tr-TR" altLang="zh-TW" sz="2000" dirty="0">
              <a:ea typeface="新細明體" pitchFamily="18" charset="-120"/>
            </a:endParaRPr>
          </a:p>
          <a:p>
            <a:pPr marL="341313" lvl="1" indent="-227013" defTabSz="346075">
              <a:lnSpc>
                <a:spcPct val="130000"/>
              </a:lnSpc>
              <a:tabLst>
                <a:tab pos="571500" algn="l"/>
              </a:tabLst>
            </a:pPr>
            <a:r>
              <a:rPr lang="en-US" altLang="zh-TW" sz="2200" dirty="0">
                <a:ea typeface="新細明體" pitchFamily="18" charset="-120"/>
              </a:rPr>
              <a:t>Have same result as</a:t>
            </a:r>
          </a:p>
          <a:p>
            <a:pPr lvl="2">
              <a:lnSpc>
                <a:spcPct val="90000"/>
              </a:lnSpc>
              <a:buFontTx/>
              <a:buNone/>
            </a:pPr>
            <a:r>
              <a:rPr lang="en-US" altLang="zh-TW" sz="2000" b="1" dirty="0">
                <a:ea typeface="新細明體" pitchFamily="18" charset="-120"/>
              </a:rPr>
              <a:t>SELECT</a:t>
            </a:r>
            <a:r>
              <a:rPr lang="en-US" altLang="zh-TW" sz="2000" dirty="0">
                <a:ea typeface="新細明體" pitchFamily="18" charset="-120"/>
              </a:rPr>
              <a:t> </a:t>
            </a:r>
            <a:r>
              <a:rPr lang="tr-TR" altLang="zh-TW" sz="2000" dirty="0" err="1">
                <a:ea typeface="新細明體" pitchFamily="18" charset="-120"/>
              </a:rPr>
              <a:t>ename</a:t>
            </a:r>
            <a:endParaRPr lang="en-US" altLang="zh-TW" sz="2000" dirty="0">
              <a:ea typeface="新細明體" pitchFamily="18" charset="-120"/>
            </a:endParaRPr>
          </a:p>
          <a:p>
            <a:pPr lvl="2">
              <a:lnSpc>
                <a:spcPct val="90000"/>
              </a:lnSpc>
              <a:buFontTx/>
              <a:buNone/>
            </a:pPr>
            <a:r>
              <a:rPr lang="en-US" altLang="zh-TW" sz="2000" b="1" dirty="0">
                <a:ea typeface="新細明體" pitchFamily="18" charset="-120"/>
              </a:rPr>
              <a:t>FROM</a:t>
            </a:r>
            <a:r>
              <a:rPr lang="en-US" altLang="zh-TW" sz="2000" dirty="0">
                <a:ea typeface="新細明體" pitchFamily="18" charset="-120"/>
              </a:rPr>
              <a:t> </a:t>
            </a:r>
            <a:r>
              <a:rPr lang="tr-TR" altLang="zh-TW" sz="2000" dirty="0" err="1">
                <a:ea typeface="新細明體" pitchFamily="18" charset="-120"/>
              </a:rPr>
              <a:t>emp</a:t>
            </a:r>
            <a:endParaRPr lang="en-US" altLang="zh-TW" sz="2000" dirty="0">
              <a:ea typeface="新細明體" pitchFamily="18" charset="-120"/>
            </a:endParaRPr>
          </a:p>
          <a:p>
            <a:pPr lvl="2">
              <a:lnSpc>
                <a:spcPct val="90000"/>
              </a:lnSpc>
              <a:buFontTx/>
              <a:buNone/>
            </a:pPr>
            <a:r>
              <a:rPr lang="en-US" altLang="zh-TW" sz="2000" b="1" dirty="0">
                <a:ea typeface="新細明體" pitchFamily="18" charset="-120"/>
              </a:rPr>
              <a:t>WHERE</a:t>
            </a:r>
            <a:r>
              <a:rPr lang="tr-TR" altLang="zh-TW" sz="2000" b="1" dirty="0">
                <a:ea typeface="新細明體" pitchFamily="18" charset="-120"/>
              </a:rPr>
              <a:t> </a:t>
            </a:r>
            <a:r>
              <a:rPr lang="tr-TR" altLang="zh-TW" sz="2000" dirty="0" err="1">
                <a:ea typeface="新細明體" pitchFamily="18" charset="-120"/>
              </a:rPr>
              <a:t>job</a:t>
            </a:r>
            <a:r>
              <a:rPr lang="tr-TR" altLang="zh-TW" sz="2000" dirty="0">
                <a:ea typeface="新細明體" pitchFamily="18" charset="-120"/>
              </a:rPr>
              <a:t> </a:t>
            </a:r>
            <a:r>
              <a:rPr lang="en-US" altLang="zh-TW" sz="2000" dirty="0">
                <a:ea typeface="新細明體" pitchFamily="18" charset="-120"/>
              </a:rPr>
              <a:t>= </a:t>
            </a:r>
            <a:r>
              <a:rPr lang="tr-TR" altLang="zh-TW" sz="2000" dirty="0">
                <a:ea typeface="新細明體" pitchFamily="18" charset="-120"/>
              </a:rPr>
              <a:t>'CLERK'</a:t>
            </a:r>
            <a:r>
              <a:rPr lang="en-US" altLang="zh-TW" sz="2000" dirty="0">
                <a:ea typeface="新細明體" pitchFamily="18" charset="-120"/>
              </a:rPr>
              <a:t> </a:t>
            </a:r>
            <a:r>
              <a:rPr lang="en-US" altLang="zh-TW" sz="2000" b="1" dirty="0">
                <a:ea typeface="新細明體" pitchFamily="18" charset="-120"/>
              </a:rPr>
              <a:t>AND</a:t>
            </a:r>
            <a:r>
              <a:rPr lang="en-US" altLang="zh-TW" sz="2000" dirty="0">
                <a:ea typeface="新細明體" pitchFamily="18" charset="-120"/>
              </a:rPr>
              <a:t> </a:t>
            </a:r>
            <a:r>
              <a:rPr lang="tr-TR" altLang="zh-TW" sz="2000" dirty="0">
                <a:ea typeface="新細明體" pitchFamily="18" charset="-120"/>
              </a:rPr>
              <a:t>sal</a:t>
            </a:r>
            <a:r>
              <a:rPr lang="en-US" altLang="zh-TW" sz="2000" dirty="0">
                <a:ea typeface="新細明體" pitchFamily="18" charset="-120"/>
              </a:rPr>
              <a:t> </a:t>
            </a:r>
            <a:r>
              <a:rPr lang="tr-TR" altLang="zh-TW" sz="2000" dirty="0">
                <a:ea typeface="新細明體" pitchFamily="18" charset="-120"/>
              </a:rPr>
              <a:t>&gt;</a:t>
            </a:r>
            <a:r>
              <a:rPr lang="en-US" altLang="zh-TW" sz="2000" dirty="0">
                <a:ea typeface="新細明體" pitchFamily="18" charset="-120"/>
              </a:rPr>
              <a:t> </a:t>
            </a:r>
            <a:r>
              <a:rPr lang="tr-TR" altLang="zh-TW" sz="2000" dirty="0">
                <a:ea typeface="新細明體" pitchFamily="18" charset="-120"/>
              </a:rPr>
              <a:t>1000</a:t>
            </a:r>
            <a:r>
              <a:rPr lang="en-US" altLang="zh-TW" sz="2000" dirty="0">
                <a:ea typeface="新細明體" pitchFamily="18" charset="-120"/>
              </a:rPr>
              <a:t>;</a:t>
            </a: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
        <p:nvSpPr>
          <p:cNvPr id="13" name="AutoShape 4"/>
          <p:cNvSpPr>
            <a:spLocks noChangeArrowheads="1"/>
          </p:cNvSpPr>
          <p:nvPr/>
        </p:nvSpPr>
        <p:spPr bwMode="auto">
          <a:xfrm>
            <a:off x="4788024" y="3440037"/>
            <a:ext cx="1081088" cy="431800"/>
          </a:xfrm>
          <a:prstGeom prst="wedgeRoundRectCallout">
            <a:avLst>
              <a:gd name="adj1" fmla="val -76431"/>
              <a:gd name="adj2" fmla="val 68014"/>
              <a:gd name="adj3" fmla="val 16667"/>
            </a:avLst>
          </a:prstGeom>
          <a:solidFill>
            <a:srgbClr val="FF66FF"/>
          </a:solidFill>
          <a:ln w="9525">
            <a:solidFill>
              <a:schemeClr val="tx1"/>
            </a:solidFill>
            <a:miter lim="800000"/>
            <a:headEnd/>
            <a:tailEnd/>
          </a:ln>
        </p:spPr>
        <p:txBody>
          <a:bodyPr/>
          <a:lstStyle/>
          <a:p>
            <a:pPr algn="ctr" eaLnBrk="1" hangingPunct="1"/>
            <a:r>
              <a:rPr kumimoji="1" lang="en-US" altLang="zh-TW" sz="1800" dirty="0">
                <a:solidFill>
                  <a:srgbClr val="000000"/>
                </a:solidFill>
                <a:effectLst/>
                <a:latin typeface="Arial" charset="0"/>
                <a:ea typeface="新細明體" pitchFamily="18" charset="-120"/>
              </a:rPr>
              <a:t>View</a:t>
            </a:r>
          </a:p>
        </p:txBody>
      </p:sp>
      <p:sp>
        <p:nvSpPr>
          <p:cNvPr id="14" name="AutoShape 5"/>
          <p:cNvSpPr>
            <a:spLocks noChangeArrowheads="1"/>
          </p:cNvSpPr>
          <p:nvPr/>
        </p:nvSpPr>
        <p:spPr bwMode="auto">
          <a:xfrm>
            <a:off x="4788024" y="4676699"/>
            <a:ext cx="1081088" cy="431800"/>
          </a:xfrm>
          <a:prstGeom prst="wedgeRoundRectCallout">
            <a:avLst>
              <a:gd name="adj1" fmla="val -77898"/>
              <a:gd name="adj2" fmla="val 76102"/>
              <a:gd name="adj3" fmla="val 16667"/>
            </a:avLst>
          </a:prstGeom>
          <a:solidFill>
            <a:srgbClr val="FF66FF"/>
          </a:solidFill>
          <a:ln w="9525">
            <a:solidFill>
              <a:schemeClr val="tx1"/>
            </a:solidFill>
            <a:miter lim="800000"/>
            <a:headEnd/>
            <a:tailEnd/>
          </a:ln>
        </p:spPr>
        <p:txBody>
          <a:bodyPr/>
          <a:lstStyle/>
          <a:p>
            <a:pPr algn="ctr" eaLnBrk="1" hangingPunct="1"/>
            <a:r>
              <a:rPr kumimoji="1" lang="en-US" altLang="zh-TW" sz="1800" dirty="0">
                <a:solidFill>
                  <a:srgbClr val="000000"/>
                </a:solidFill>
                <a:effectLst/>
                <a:latin typeface="Arial" charset="0"/>
                <a:ea typeface="新細明體" pitchFamily="18" charset="-120"/>
              </a:rPr>
              <a:t>Table</a:t>
            </a:r>
          </a:p>
        </p:txBody>
      </p:sp>
    </p:spTree>
    <p:extLst>
      <p:ext uri="{BB962C8B-B14F-4D97-AF65-F5344CB8AC3E}">
        <p14:creationId xmlns:p14="http://schemas.microsoft.com/office/powerpoint/2010/main" val="5010192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Querying</a:t>
            </a:r>
            <a:r>
              <a:rPr lang="tr-TR" sz="4000" b="1" dirty="0">
                <a:solidFill>
                  <a:schemeClr val="accent2"/>
                </a:solidFill>
                <a:effectLst>
                  <a:outerShdw blurRad="38100" dist="38100" dir="2700000" algn="tl">
                    <a:srgbClr val="C0C0C0"/>
                  </a:outerShdw>
                </a:effectLst>
                <a:latin typeface="Arial" charset="0"/>
              </a:rPr>
              <a:t> </a:t>
            </a:r>
            <a:r>
              <a:rPr lang="tr-TR" sz="4000" b="1" dirty="0" err="1">
                <a:solidFill>
                  <a:schemeClr val="accent2"/>
                </a:solidFill>
                <a:effectLst>
                  <a:outerShdw blurRad="38100" dist="38100" dir="2700000" algn="tl">
                    <a:srgbClr val="C0C0C0"/>
                  </a:outerShdw>
                </a:effectLst>
                <a:latin typeface="Arial" charset="0"/>
              </a:rPr>
              <a:t>View</a:t>
            </a:r>
            <a:endParaRPr lang="tr-TR" dirty="0"/>
          </a:p>
        </p:txBody>
      </p:sp>
      <p:sp>
        <p:nvSpPr>
          <p:cNvPr id="343043" name="Rectangle 3"/>
          <p:cNvSpPr>
            <a:spLocks noGrp="1" noChangeArrowheads="1"/>
          </p:cNvSpPr>
          <p:nvPr>
            <p:ph type="body" idx="1"/>
          </p:nvPr>
        </p:nvSpPr>
        <p:spPr>
          <a:xfrm>
            <a:off x="925512" y="1562100"/>
            <a:ext cx="7678935" cy="5202066"/>
          </a:xfrm>
          <a:effectLst>
            <a:outerShdw blurRad="50800" dist="38100" dir="16200000" rotWithShape="0">
              <a:prstClr val="black">
                <a:alpha val="40000"/>
              </a:prstClr>
            </a:outerShdw>
          </a:effectLst>
        </p:spPr>
        <p:txBody>
          <a:bodyPr wrap="square" lIns="92075" tIns="46038" rIns="92075" bIns="46038">
            <a:spAutoFit/>
          </a:bodyPr>
          <a:lstStyle/>
          <a:p>
            <a:pPr marL="114300" lvl="1" indent="0" defTabSz="346075">
              <a:lnSpc>
                <a:spcPct val="110000"/>
              </a:lnSpc>
              <a:spcBef>
                <a:spcPts val="0"/>
              </a:spcBef>
              <a:buNone/>
              <a:tabLst>
                <a:tab pos="571500" algn="l"/>
              </a:tabLst>
            </a:pPr>
            <a:r>
              <a:rPr lang="tr-TR" sz="2000" b="1" dirty="0">
                <a:latin typeface="Arial" charset="0"/>
              </a:rPr>
              <a:t>CREATE VIEW</a:t>
            </a:r>
            <a:r>
              <a:rPr lang="tr-TR" sz="2000" dirty="0">
                <a:latin typeface="Arial" charset="0"/>
              </a:rPr>
              <a:t> </a:t>
            </a:r>
            <a:r>
              <a:rPr lang="tr-TR" sz="2000" dirty="0" err="1">
                <a:latin typeface="Arial" charset="0"/>
              </a:rPr>
              <a:t>EmpDepartments</a:t>
            </a:r>
            <a:r>
              <a:rPr lang="tr-TR" sz="2000" dirty="0">
                <a:latin typeface="Arial" charset="0"/>
              </a:rPr>
              <a:t> </a:t>
            </a:r>
            <a:r>
              <a:rPr lang="tr-TR" sz="2000" b="1" dirty="0">
                <a:latin typeface="Arial" charset="0"/>
              </a:rPr>
              <a:t>AS</a:t>
            </a:r>
            <a:r>
              <a:rPr lang="tr-TR" sz="2000" dirty="0">
                <a:latin typeface="Arial" charset="0"/>
              </a:rPr>
              <a:t> </a:t>
            </a:r>
          </a:p>
          <a:p>
            <a:pPr marL="114300" lvl="1" indent="0" defTabSz="346075">
              <a:lnSpc>
                <a:spcPct val="110000"/>
              </a:lnSpc>
              <a:spcBef>
                <a:spcPts val="0"/>
              </a:spcBef>
              <a:buNone/>
              <a:tabLst>
                <a:tab pos="571500" algn="l"/>
              </a:tabLst>
            </a:pPr>
            <a:r>
              <a:rPr lang="tr-TR" sz="2000" b="1" dirty="0">
                <a:latin typeface="Arial" charset="0"/>
              </a:rPr>
              <a:t>SELECT</a:t>
            </a:r>
            <a:r>
              <a:rPr lang="tr-TR" sz="2000" dirty="0">
                <a:latin typeface="Arial" charset="0"/>
              </a:rPr>
              <a:t> </a:t>
            </a:r>
            <a:r>
              <a:rPr lang="tr-TR" sz="2000" dirty="0" err="1">
                <a:latin typeface="Arial" charset="0"/>
              </a:rPr>
              <a:t>emp.ename</a:t>
            </a:r>
            <a:r>
              <a:rPr lang="tr-TR" sz="2000" dirty="0">
                <a:latin typeface="Arial" charset="0"/>
              </a:rPr>
              <a:t>, </a:t>
            </a:r>
            <a:r>
              <a:rPr lang="tr-TR" sz="2000" dirty="0" err="1">
                <a:latin typeface="Arial" charset="0"/>
              </a:rPr>
              <a:t>dept.deptno</a:t>
            </a:r>
            <a:r>
              <a:rPr lang="tr-TR" sz="2000" dirty="0">
                <a:latin typeface="Arial" charset="0"/>
              </a:rPr>
              <a:t>, </a:t>
            </a:r>
            <a:r>
              <a:rPr lang="tr-TR" sz="2000" dirty="0" err="1">
                <a:latin typeface="Arial" charset="0"/>
              </a:rPr>
              <a:t>dept.dname</a:t>
            </a:r>
            <a:endParaRPr lang="tr-TR" sz="2000" dirty="0">
              <a:latin typeface="Arial" charset="0"/>
            </a:endParaRPr>
          </a:p>
          <a:p>
            <a:pPr marL="114300" lvl="1" indent="0" defTabSz="346075">
              <a:lnSpc>
                <a:spcPct val="110000"/>
              </a:lnSpc>
              <a:spcBef>
                <a:spcPts val="0"/>
              </a:spcBef>
              <a:buNone/>
              <a:tabLst>
                <a:tab pos="571500" algn="l"/>
              </a:tabLst>
            </a:pPr>
            <a:r>
              <a:rPr lang="tr-TR" sz="2000" b="1" dirty="0">
                <a:latin typeface="Arial" charset="0"/>
              </a:rPr>
              <a:t>FROM</a:t>
            </a:r>
            <a:r>
              <a:rPr lang="tr-TR" sz="2000" dirty="0">
                <a:latin typeface="Arial" charset="0"/>
              </a:rPr>
              <a:t> </a:t>
            </a:r>
            <a:r>
              <a:rPr lang="tr-TR" sz="2000" dirty="0" err="1">
                <a:latin typeface="Arial" charset="0"/>
              </a:rPr>
              <a:t>emp</a:t>
            </a:r>
            <a:r>
              <a:rPr lang="tr-TR" sz="2000" dirty="0">
                <a:latin typeface="Arial" charset="0"/>
              </a:rPr>
              <a:t>, </a:t>
            </a:r>
            <a:r>
              <a:rPr lang="tr-TR" sz="2000" dirty="0" err="1">
                <a:latin typeface="Arial" charset="0"/>
              </a:rPr>
              <a:t>dept</a:t>
            </a:r>
            <a:endParaRPr lang="tr-TR" sz="2000" dirty="0">
              <a:latin typeface="Arial" charset="0"/>
            </a:endParaRPr>
          </a:p>
          <a:p>
            <a:pPr marL="114300" lvl="1" indent="0" defTabSz="346075">
              <a:lnSpc>
                <a:spcPct val="110000"/>
              </a:lnSpc>
              <a:spcBef>
                <a:spcPts val="0"/>
              </a:spcBef>
              <a:buNone/>
              <a:tabLst>
                <a:tab pos="571500" algn="l"/>
              </a:tabLst>
            </a:pPr>
            <a:r>
              <a:rPr lang="tr-TR" sz="2000" b="1" dirty="0">
                <a:latin typeface="Arial" charset="0"/>
              </a:rPr>
              <a:t>WHERE</a:t>
            </a:r>
            <a:r>
              <a:rPr lang="tr-TR" sz="2000" dirty="0">
                <a:latin typeface="Arial" charset="0"/>
              </a:rPr>
              <a:t> </a:t>
            </a:r>
            <a:r>
              <a:rPr lang="tr-TR" sz="2000" dirty="0" err="1">
                <a:latin typeface="Arial" charset="0"/>
              </a:rPr>
              <a:t>emp.deptno</a:t>
            </a:r>
            <a:r>
              <a:rPr lang="tr-TR" sz="2000" dirty="0">
                <a:latin typeface="Arial" charset="0"/>
              </a:rPr>
              <a:t> = </a:t>
            </a:r>
            <a:r>
              <a:rPr lang="tr-TR" sz="2000" dirty="0" err="1">
                <a:latin typeface="Arial" charset="0"/>
              </a:rPr>
              <a:t>dept.deptno</a:t>
            </a:r>
            <a:r>
              <a:rPr lang="tr-TR" sz="2000" dirty="0">
                <a:latin typeface="Arial" charset="0"/>
              </a:rPr>
              <a:t>;</a:t>
            </a:r>
          </a:p>
          <a:p>
            <a:pPr marL="114300" lvl="1" indent="0" defTabSz="346075">
              <a:spcBef>
                <a:spcPts val="0"/>
              </a:spcBef>
              <a:buNone/>
              <a:tabLst>
                <a:tab pos="571500" algn="l"/>
              </a:tabLst>
            </a:pPr>
            <a:endParaRPr lang="tr-TR" sz="2000" dirty="0">
              <a:solidFill>
                <a:srgbClr val="FF0066"/>
              </a:solidFill>
              <a:latin typeface="Arial" charset="0"/>
            </a:endParaRPr>
          </a:p>
          <a:p>
            <a:pPr marL="114300" lvl="1" indent="0" defTabSz="346075">
              <a:lnSpc>
                <a:spcPct val="110000"/>
              </a:lnSpc>
              <a:spcBef>
                <a:spcPts val="0"/>
              </a:spcBef>
              <a:buNone/>
              <a:tabLst>
                <a:tab pos="571500" algn="l"/>
              </a:tabLst>
            </a:pPr>
            <a:r>
              <a:rPr lang="tr-TR" sz="2000" b="1" dirty="0">
                <a:latin typeface="Arial" charset="0"/>
              </a:rPr>
              <a:t>SELECT</a:t>
            </a:r>
            <a:r>
              <a:rPr lang="tr-TR" sz="2000" dirty="0">
                <a:latin typeface="Arial" charset="0"/>
              </a:rPr>
              <a:t> </a:t>
            </a:r>
            <a:r>
              <a:rPr lang="tr-TR" sz="2000" dirty="0" err="1">
                <a:latin typeface="Arial" charset="0"/>
              </a:rPr>
              <a:t>ename</a:t>
            </a:r>
            <a:endParaRPr lang="tr-TR" sz="2000" dirty="0">
              <a:latin typeface="Arial" charset="0"/>
            </a:endParaRPr>
          </a:p>
          <a:p>
            <a:pPr marL="114300" lvl="1" indent="0" defTabSz="346075">
              <a:lnSpc>
                <a:spcPct val="110000"/>
              </a:lnSpc>
              <a:spcBef>
                <a:spcPts val="0"/>
              </a:spcBef>
              <a:buNone/>
              <a:tabLst>
                <a:tab pos="571500" algn="l"/>
              </a:tabLst>
            </a:pPr>
            <a:r>
              <a:rPr lang="tr-TR" sz="2000" b="1" dirty="0">
                <a:latin typeface="Arial" charset="0"/>
              </a:rPr>
              <a:t>FROM</a:t>
            </a:r>
            <a:r>
              <a:rPr lang="tr-TR" sz="2000" dirty="0">
                <a:latin typeface="Arial" charset="0"/>
              </a:rPr>
              <a:t> </a:t>
            </a:r>
            <a:r>
              <a:rPr lang="tr-TR" sz="2000" dirty="0" err="1">
                <a:latin typeface="Arial" charset="0"/>
              </a:rPr>
              <a:t>EmpDepartments</a:t>
            </a:r>
            <a:r>
              <a:rPr lang="tr-TR" sz="2000" dirty="0">
                <a:latin typeface="Arial" charset="0"/>
              </a:rPr>
              <a:t> </a:t>
            </a:r>
          </a:p>
          <a:p>
            <a:pPr marL="114300" lvl="1" indent="0" defTabSz="346075">
              <a:lnSpc>
                <a:spcPct val="110000"/>
              </a:lnSpc>
              <a:spcBef>
                <a:spcPts val="0"/>
              </a:spcBef>
              <a:buNone/>
              <a:tabLst>
                <a:tab pos="571500" algn="l"/>
              </a:tabLst>
            </a:pPr>
            <a:r>
              <a:rPr lang="tr-TR" sz="2000" b="1" dirty="0">
                <a:latin typeface="Arial" charset="0"/>
              </a:rPr>
              <a:t>WHERE</a:t>
            </a:r>
            <a:r>
              <a:rPr lang="tr-TR" sz="2000" dirty="0">
                <a:latin typeface="Arial" charset="0"/>
              </a:rPr>
              <a:t> </a:t>
            </a:r>
            <a:r>
              <a:rPr lang="tr-TR" sz="2000" dirty="0" err="1">
                <a:latin typeface="Arial" charset="0"/>
              </a:rPr>
              <a:t>dname</a:t>
            </a:r>
            <a:r>
              <a:rPr lang="tr-TR" sz="2000" dirty="0">
                <a:latin typeface="Arial" charset="0"/>
              </a:rPr>
              <a:t> = 'RESEARCH';</a:t>
            </a:r>
          </a:p>
          <a:p>
            <a:pPr marL="114300" lvl="1" indent="0" defTabSz="346075">
              <a:lnSpc>
                <a:spcPct val="120000"/>
              </a:lnSpc>
              <a:spcBef>
                <a:spcPts val="0"/>
              </a:spcBef>
              <a:buNone/>
              <a:tabLst>
                <a:tab pos="571500" algn="l"/>
              </a:tabLst>
            </a:pPr>
            <a:endParaRPr lang="tr-TR" sz="2000" dirty="0">
              <a:solidFill>
                <a:srgbClr val="FF0066"/>
              </a:solidFill>
              <a:latin typeface="Arial" charset="0"/>
            </a:endParaRPr>
          </a:p>
          <a:p>
            <a:pPr marL="114300" lvl="1" indent="0" defTabSz="346075">
              <a:lnSpc>
                <a:spcPct val="110000"/>
              </a:lnSpc>
              <a:spcBef>
                <a:spcPts val="0"/>
              </a:spcBef>
              <a:buNone/>
              <a:tabLst>
                <a:tab pos="571500" algn="l"/>
              </a:tabLst>
            </a:pPr>
            <a:r>
              <a:rPr lang="tr-TR" sz="2000" dirty="0" err="1">
                <a:solidFill>
                  <a:srgbClr val="FF0066"/>
                </a:solidFill>
                <a:latin typeface="Arial" charset="0"/>
              </a:rPr>
              <a:t>Same</a:t>
            </a:r>
            <a:r>
              <a:rPr lang="tr-TR" sz="2000" dirty="0">
                <a:solidFill>
                  <a:srgbClr val="FF0066"/>
                </a:solidFill>
                <a:latin typeface="Arial" charset="0"/>
              </a:rPr>
              <a:t> </a:t>
            </a:r>
            <a:r>
              <a:rPr lang="tr-TR" sz="2000" dirty="0" err="1">
                <a:solidFill>
                  <a:srgbClr val="FF0066"/>
                </a:solidFill>
                <a:latin typeface="Arial" charset="0"/>
              </a:rPr>
              <a:t>result</a:t>
            </a:r>
            <a:r>
              <a:rPr lang="tr-TR" sz="2000" dirty="0">
                <a:solidFill>
                  <a:srgbClr val="FF0066"/>
                </a:solidFill>
                <a:latin typeface="Arial" charset="0"/>
              </a:rPr>
              <a:t> as </a:t>
            </a:r>
            <a:r>
              <a:rPr lang="tr-TR" sz="2000" dirty="0" err="1">
                <a:solidFill>
                  <a:srgbClr val="FF0066"/>
                </a:solidFill>
                <a:latin typeface="Arial" charset="0"/>
              </a:rPr>
              <a:t>query</a:t>
            </a:r>
            <a:r>
              <a:rPr lang="tr-TR" sz="2000" dirty="0">
                <a:solidFill>
                  <a:srgbClr val="FF0066"/>
                </a:solidFill>
                <a:latin typeface="Arial" charset="0"/>
              </a:rPr>
              <a:t> </a:t>
            </a:r>
            <a:r>
              <a:rPr lang="tr-TR" sz="2000" dirty="0" err="1">
                <a:solidFill>
                  <a:srgbClr val="FF0066"/>
                </a:solidFill>
                <a:latin typeface="Arial" charset="0"/>
              </a:rPr>
              <a:t>from</a:t>
            </a:r>
            <a:r>
              <a:rPr lang="tr-TR" sz="2000" dirty="0">
                <a:solidFill>
                  <a:srgbClr val="FF0066"/>
                </a:solidFill>
                <a:latin typeface="Arial" charset="0"/>
              </a:rPr>
              <a:t> </a:t>
            </a:r>
            <a:r>
              <a:rPr lang="tr-TR" sz="2000" dirty="0" err="1">
                <a:solidFill>
                  <a:srgbClr val="FF0066"/>
                </a:solidFill>
                <a:latin typeface="Arial" charset="0"/>
              </a:rPr>
              <a:t>tables</a:t>
            </a:r>
            <a:endParaRPr lang="tr-TR" sz="2000" dirty="0">
              <a:solidFill>
                <a:srgbClr val="FF0066"/>
              </a:solidFill>
              <a:latin typeface="Arial" charset="0"/>
            </a:endParaRPr>
          </a:p>
          <a:p>
            <a:pPr marL="114300" lvl="1" indent="0" defTabSz="346075">
              <a:lnSpc>
                <a:spcPct val="110000"/>
              </a:lnSpc>
              <a:spcBef>
                <a:spcPts val="0"/>
              </a:spcBef>
              <a:buNone/>
              <a:tabLst>
                <a:tab pos="571500" algn="l"/>
              </a:tabLst>
            </a:pPr>
            <a:endParaRPr lang="tr-TR" sz="2000" dirty="0">
              <a:latin typeface="Arial" charset="0"/>
            </a:endParaRPr>
          </a:p>
          <a:p>
            <a:pPr marL="114300" lvl="1" indent="0" defTabSz="346075">
              <a:lnSpc>
                <a:spcPct val="110000"/>
              </a:lnSpc>
              <a:spcBef>
                <a:spcPts val="0"/>
              </a:spcBef>
              <a:buNone/>
              <a:tabLst>
                <a:tab pos="571500" algn="l"/>
              </a:tabLst>
            </a:pPr>
            <a:r>
              <a:rPr lang="tr-TR" sz="2000" b="1" dirty="0">
                <a:latin typeface="Arial" charset="0"/>
              </a:rPr>
              <a:t>SELECT</a:t>
            </a:r>
            <a:r>
              <a:rPr lang="tr-TR" sz="2000" dirty="0">
                <a:latin typeface="Arial" charset="0"/>
              </a:rPr>
              <a:t> </a:t>
            </a:r>
            <a:r>
              <a:rPr lang="tr-TR" sz="2000" dirty="0" err="1">
                <a:latin typeface="Arial" charset="0"/>
              </a:rPr>
              <a:t>ename</a:t>
            </a:r>
            <a:endParaRPr lang="tr-TR" sz="2000" dirty="0">
              <a:latin typeface="Arial" charset="0"/>
            </a:endParaRPr>
          </a:p>
          <a:p>
            <a:pPr marL="114300" lvl="1" indent="0" defTabSz="346075">
              <a:lnSpc>
                <a:spcPct val="110000"/>
              </a:lnSpc>
              <a:spcBef>
                <a:spcPts val="0"/>
              </a:spcBef>
              <a:buNone/>
              <a:tabLst>
                <a:tab pos="571500" algn="l"/>
              </a:tabLst>
            </a:pPr>
            <a:r>
              <a:rPr lang="tr-TR" sz="2000" b="1" dirty="0">
                <a:latin typeface="Arial" charset="0"/>
              </a:rPr>
              <a:t>FROM</a:t>
            </a:r>
            <a:r>
              <a:rPr lang="tr-TR" sz="2000" dirty="0">
                <a:latin typeface="Arial" charset="0"/>
              </a:rPr>
              <a:t> </a:t>
            </a:r>
            <a:r>
              <a:rPr lang="tr-TR" sz="2000" dirty="0" err="1">
                <a:latin typeface="Arial" charset="0"/>
              </a:rPr>
              <a:t>emp</a:t>
            </a:r>
            <a:r>
              <a:rPr lang="tr-TR" sz="2000" dirty="0">
                <a:latin typeface="Arial" charset="0"/>
              </a:rPr>
              <a:t>, </a:t>
            </a:r>
            <a:r>
              <a:rPr lang="tr-TR" sz="2000" dirty="0" err="1">
                <a:latin typeface="Arial" charset="0"/>
              </a:rPr>
              <a:t>dept</a:t>
            </a:r>
            <a:endParaRPr lang="tr-TR" sz="2000" dirty="0">
              <a:latin typeface="Arial" charset="0"/>
            </a:endParaRPr>
          </a:p>
          <a:p>
            <a:pPr marL="114300" lvl="1" indent="0" defTabSz="346075">
              <a:lnSpc>
                <a:spcPct val="110000"/>
              </a:lnSpc>
              <a:spcBef>
                <a:spcPts val="0"/>
              </a:spcBef>
              <a:buNone/>
              <a:tabLst>
                <a:tab pos="571500" algn="l"/>
              </a:tabLst>
            </a:pPr>
            <a:r>
              <a:rPr lang="tr-TR" sz="2000" b="1" dirty="0">
                <a:latin typeface="Arial" charset="0"/>
              </a:rPr>
              <a:t>WHERE </a:t>
            </a:r>
            <a:r>
              <a:rPr lang="tr-TR" sz="2000" dirty="0" err="1">
                <a:latin typeface="Arial" charset="0"/>
              </a:rPr>
              <a:t>emp.deptno</a:t>
            </a:r>
            <a:r>
              <a:rPr lang="tr-TR" sz="2000" dirty="0">
                <a:latin typeface="Arial" charset="0"/>
              </a:rPr>
              <a:t> = </a:t>
            </a:r>
            <a:r>
              <a:rPr lang="tr-TR" sz="2000" dirty="0" err="1">
                <a:latin typeface="Arial" charset="0"/>
              </a:rPr>
              <a:t>dept.deptno</a:t>
            </a:r>
            <a:r>
              <a:rPr lang="tr-TR" sz="2000" dirty="0">
                <a:latin typeface="Arial" charset="0"/>
              </a:rPr>
              <a:t> </a:t>
            </a:r>
            <a:r>
              <a:rPr lang="tr-TR" sz="2000" b="1" dirty="0">
                <a:latin typeface="Arial" charset="0"/>
              </a:rPr>
              <a:t>AND</a:t>
            </a:r>
            <a:r>
              <a:rPr lang="tr-TR" sz="2000" dirty="0">
                <a:latin typeface="Arial" charset="0"/>
              </a:rPr>
              <a:t> </a:t>
            </a:r>
            <a:r>
              <a:rPr lang="tr-TR" sz="2000" dirty="0" err="1">
                <a:latin typeface="Arial" charset="0"/>
              </a:rPr>
              <a:t>dname</a:t>
            </a:r>
            <a:r>
              <a:rPr lang="tr-TR" sz="2000" dirty="0">
                <a:latin typeface="Arial" charset="0"/>
              </a:rPr>
              <a:t> = 'RESEARCH';</a:t>
            </a:r>
          </a:p>
          <a:p>
            <a:pPr marL="114300" lvl="1" indent="0" defTabSz="346075">
              <a:lnSpc>
                <a:spcPct val="120000"/>
              </a:lnSpc>
              <a:spcBef>
                <a:spcPts val="0"/>
              </a:spcBef>
              <a:buNone/>
              <a:tabLst>
                <a:tab pos="571500" algn="l"/>
              </a:tabLst>
            </a:pPr>
            <a:endParaRPr lang="tr-TR" sz="2000"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4855552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Renaming Attributes in View</a:t>
            </a:r>
            <a:endParaRPr lang="tr-TR" dirty="0"/>
          </a:p>
        </p:txBody>
      </p:sp>
      <p:sp>
        <p:nvSpPr>
          <p:cNvPr id="343043" name="Rectangle 3"/>
          <p:cNvSpPr>
            <a:spLocks noGrp="1" noChangeArrowheads="1"/>
          </p:cNvSpPr>
          <p:nvPr>
            <p:ph type="body" idx="1"/>
          </p:nvPr>
        </p:nvSpPr>
        <p:spPr>
          <a:xfrm>
            <a:off x="925513" y="1562100"/>
            <a:ext cx="7385050" cy="4432625"/>
          </a:xfrm>
          <a:effectLst>
            <a:outerShdw blurRad="50800" dist="38100" dir="16200000" rotWithShape="0">
              <a:prstClr val="black">
                <a:alpha val="40000"/>
              </a:prstClr>
            </a:outerShdw>
          </a:effectLst>
        </p:spPr>
        <p:txBody>
          <a:bodyPr lIns="92075" tIns="46038" rIns="92075" bIns="46038">
            <a:spAutoFit/>
          </a:bodyPr>
          <a:lstStyle/>
          <a:p>
            <a:pPr marL="341313" lvl="1" indent="-227013" defTabSz="346075">
              <a:lnSpc>
                <a:spcPct val="130000"/>
              </a:lnSpc>
              <a:tabLst>
                <a:tab pos="571500" algn="l"/>
              </a:tabLst>
            </a:pPr>
            <a:r>
              <a:rPr lang="tr-TR" altLang="zh-TW" sz="2200" dirty="0">
                <a:ea typeface="新細明體" pitchFamily="18" charset="-120"/>
              </a:rPr>
              <a:t> </a:t>
            </a:r>
            <a:r>
              <a:rPr lang="en-US" altLang="zh-TW" sz="2400" dirty="0">
                <a:ea typeface="新細明體" pitchFamily="18" charset="-120"/>
              </a:rPr>
              <a:t>Sometime, we might want to distinguish attributes by giving the different name.</a:t>
            </a:r>
            <a:endParaRPr lang="tr-TR" altLang="zh-TW" sz="2400" dirty="0">
              <a:ea typeface="新細明體" pitchFamily="18" charset="-120"/>
            </a:endParaRPr>
          </a:p>
          <a:p>
            <a:pPr marL="341313" lvl="1" indent="-227013" defTabSz="346075">
              <a:lnSpc>
                <a:spcPct val="130000"/>
              </a:lnSpc>
              <a:tabLst>
                <a:tab pos="571500" algn="l"/>
              </a:tabLst>
            </a:pPr>
            <a:endParaRPr lang="tr-TR" altLang="zh-TW" sz="2400" dirty="0">
              <a:ea typeface="新細明體" pitchFamily="18" charset="-120"/>
            </a:endParaRPr>
          </a:p>
          <a:p>
            <a:pPr lvl="1">
              <a:lnSpc>
                <a:spcPct val="90000"/>
              </a:lnSpc>
              <a:buFontTx/>
              <a:buNone/>
            </a:pPr>
            <a:r>
              <a:rPr lang="en-US" altLang="zh-TW" sz="2400" b="1" dirty="0">
                <a:ea typeface="新細明體" pitchFamily="18" charset="-120"/>
              </a:rPr>
              <a:t>CREATE VIEW</a:t>
            </a:r>
            <a:r>
              <a:rPr lang="en-US" altLang="zh-TW" sz="2400" dirty="0">
                <a:ea typeface="新細明體" pitchFamily="18" charset="-120"/>
              </a:rPr>
              <a:t> </a:t>
            </a:r>
            <a:r>
              <a:rPr lang="tr-TR" altLang="zh-TW" sz="2400" dirty="0" err="1">
                <a:ea typeface="新細明體" pitchFamily="18" charset="-120"/>
              </a:rPr>
              <a:t>Clerk</a:t>
            </a:r>
            <a:r>
              <a:rPr lang="tr-TR" altLang="zh-TW" sz="2400" dirty="0">
                <a:ea typeface="新細明體" pitchFamily="18" charset="-120"/>
              </a:rPr>
              <a:t> (</a:t>
            </a:r>
            <a:r>
              <a:rPr lang="tr-TR" altLang="zh-TW" sz="2400" dirty="0" err="1">
                <a:solidFill>
                  <a:srgbClr val="FF0066"/>
                </a:solidFill>
                <a:ea typeface="新細明體" pitchFamily="18" charset="-120"/>
              </a:rPr>
              <a:t>clerkName</a:t>
            </a:r>
            <a:r>
              <a:rPr lang="tr-TR" altLang="zh-TW" sz="2400" dirty="0">
                <a:ea typeface="新細明體" pitchFamily="18" charset="-120"/>
              </a:rPr>
              <a:t>,</a:t>
            </a:r>
            <a:r>
              <a:rPr lang="tr-TR" altLang="zh-TW" sz="2400" dirty="0">
                <a:solidFill>
                  <a:srgbClr val="C00000"/>
                </a:solidFill>
                <a:ea typeface="新細明體" pitchFamily="18" charset="-120"/>
              </a:rPr>
              <a:t> </a:t>
            </a:r>
            <a:r>
              <a:rPr lang="tr-TR" altLang="zh-TW" sz="2400" dirty="0" err="1">
                <a:solidFill>
                  <a:srgbClr val="FF0066"/>
                </a:solidFill>
                <a:ea typeface="新細明體" pitchFamily="18" charset="-120"/>
              </a:rPr>
              <a:t>clerkSalary</a:t>
            </a:r>
            <a:r>
              <a:rPr lang="tr-TR" altLang="zh-TW" sz="2400" dirty="0">
                <a:ea typeface="新細明體" pitchFamily="18" charset="-120"/>
              </a:rPr>
              <a:t>)</a:t>
            </a:r>
            <a:r>
              <a:rPr lang="en-US" altLang="zh-TW" sz="2400" dirty="0">
                <a:ea typeface="新細明體" pitchFamily="18" charset="-120"/>
              </a:rPr>
              <a:t> </a:t>
            </a:r>
            <a:r>
              <a:rPr lang="en-US" altLang="zh-TW" sz="2400" b="1" dirty="0">
                <a:ea typeface="新細明體" pitchFamily="18" charset="-120"/>
              </a:rPr>
              <a:t>AS</a:t>
            </a:r>
          </a:p>
          <a:p>
            <a:pPr lvl="1">
              <a:lnSpc>
                <a:spcPct val="90000"/>
              </a:lnSpc>
              <a:buFontTx/>
              <a:buNone/>
            </a:pPr>
            <a:r>
              <a:rPr lang="en-US" altLang="zh-TW" sz="2400" b="1" dirty="0">
                <a:ea typeface="新細明體" pitchFamily="18" charset="-120"/>
              </a:rPr>
              <a:t>SELECT</a:t>
            </a:r>
            <a:r>
              <a:rPr lang="en-US" altLang="zh-TW" sz="2400" dirty="0">
                <a:ea typeface="新細明體" pitchFamily="18" charset="-120"/>
              </a:rPr>
              <a:t> </a:t>
            </a:r>
            <a:r>
              <a:rPr lang="en-US" altLang="zh-TW" sz="2400" dirty="0" err="1">
                <a:ea typeface="新細明體" pitchFamily="18" charset="-120"/>
              </a:rPr>
              <a:t>ename</a:t>
            </a:r>
            <a:r>
              <a:rPr lang="en-US" altLang="zh-TW" sz="2400" dirty="0">
                <a:ea typeface="新細明體" pitchFamily="18" charset="-120"/>
              </a:rPr>
              <a:t>, </a:t>
            </a:r>
            <a:r>
              <a:rPr lang="en-US" altLang="zh-TW" sz="2400" dirty="0" err="1">
                <a:ea typeface="新細明體" pitchFamily="18" charset="-120"/>
              </a:rPr>
              <a:t>sal</a:t>
            </a:r>
            <a:endParaRPr lang="en-US" altLang="zh-TW" sz="2400" dirty="0">
              <a:ea typeface="新細明體" pitchFamily="18" charset="-120"/>
            </a:endParaRPr>
          </a:p>
          <a:p>
            <a:pPr lvl="1">
              <a:lnSpc>
                <a:spcPct val="90000"/>
              </a:lnSpc>
              <a:buFontTx/>
              <a:buNone/>
            </a:pPr>
            <a:r>
              <a:rPr lang="en-US" altLang="zh-TW" sz="2400" b="1" dirty="0">
                <a:ea typeface="新細明體" pitchFamily="18" charset="-120"/>
              </a:rPr>
              <a:t>FROM</a:t>
            </a:r>
            <a:r>
              <a:rPr lang="en-US" altLang="zh-TW" sz="2400" dirty="0">
                <a:ea typeface="新細明體" pitchFamily="18" charset="-120"/>
              </a:rPr>
              <a:t> </a:t>
            </a:r>
            <a:r>
              <a:rPr lang="tr-TR" altLang="zh-TW" sz="2400" dirty="0" err="1">
                <a:ea typeface="新細明體" pitchFamily="18" charset="-120"/>
              </a:rPr>
              <a:t>emp</a:t>
            </a:r>
            <a:endParaRPr lang="en-US" altLang="zh-TW" sz="2400" dirty="0">
              <a:ea typeface="新細明體" pitchFamily="18" charset="-120"/>
            </a:endParaRPr>
          </a:p>
          <a:p>
            <a:pPr lvl="1">
              <a:lnSpc>
                <a:spcPct val="90000"/>
              </a:lnSpc>
              <a:buFontTx/>
              <a:buNone/>
            </a:pPr>
            <a:r>
              <a:rPr lang="en-US" altLang="zh-TW" sz="2400" b="1" dirty="0">
                <a:ea typeface="新細明體" pitchFamily="18" charset="-120"/>
              </a:rPr>
              <a:t>WHERE</a:t>
            </a:r>
            <a:r>
              <a:rPr lang="en-US" altLang="zh-TW" sz="2400" dirty="0">
                <a:ea typeface="新細明體" pitchFamily="18" charset="-120"/>
              </a:rPr>
              <a:t> job</a:t>
            </a:r>
            <a:r>
              <a:rPr lang="tr-TR" altLang="zh-TW" sz="2400" dirty="0">
                <a:ea typeface="新細明體" pitchFamily="18" charset="-120"/>
              </a:rPr>
              <a:t> </a:t>
            </a:r>
            <a:r>
              <a:rPr lang="en-US" altLang="zh-TW" sz="2400" dirty="0">
                <a:ea typeface="新細明體" pitchFamily="18" charset="-120"/>
              </a:rPr>
              <a:t>=</a:t>
            </a:r>
            <a:r>
              <a:rPr lang="tr-TR" altLang="zh-TW" sz="2400" dirty="0">
                <a:ea typeface="新細明體" pitchFamily="18" charset="-120"/>
              </a:rPr>
              <a:t> </a:t>
            </a:r>
            <a:r>
              <a:rPr lang="en-US" altLang="zh-TW" sz="2400" dirty="0">
                <a:ea typeface="新細明體" pitchFamily="18" charset="-120"/>
              </a:rPr>
              <a:t>'CLERK';</a:t>
            </a:r>
            <a:endParaRPr lang="tr-TR" altLang="zh-TW" sz="2400" dirty="0">
              <a:ea typeface="新細明體" pitchFamily="18" charset="-120"/>
            </a:endParaRPr>
          </a:p>
          <a:p>
            <a:pPr marL="341313" lvl="1" indent="-227013" defTabSz="346075">
              <a:lnSpc>
                <a:spcPct val="130000"/>
              </a:lnSpc>
              <a:tabLst>
                <a:tab pos="571500" algn="l"/>
              </a:tabLst>
            </a:pPr>
            <a:endParaRPr lang="en-US" altLang="zh-TW" sz="24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638331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Modifying View</a:t>
            </a:r>
            <a:endParaRPr lang="tr-TR" dirty="0"/>
          </a:p>
        </p:txBody>
      </p:sp>
      <p:sp>
        <p:nvSpPr>
          <p:cNvPr id="343043" name="Rectangle 3"/>
          <p:cNvSpPr>
            <a:spLocks noGrp="1" noChangeArrowheads="1"/>
          </p:cNvSpPr>
          <p:nvPr>
            <p:ph type="body" idx="1"/>
          </p:nvPr>
        </p:nvSpPr>
        <p:spPr>
          <a:xfrm>
            <a:off x="925513" y="1562100"/>
            <a:ext cx="7385050" cy="4463402"/>
          </a:xfrm>
          <a:effectLst>
            <a:outerShdw blurRad="50800" dist="38100" dir="16200000" rotWithShape="0">
              <a:prstClr val="black">
                <a:alpha val="40000"/>
              </a:prstClr>
            </a:outerShdw>
          </a:effectLst>
        </p:spPr>
        <p:txBody>
          <a:bodyPr lIns="92075" tIns="46038" rIns="92075" bIns="46038">
            <a:spAutoFit/>
          </a:bodyPr>
          <a:lstStyle/>
          <a:p>
            <a:pPr marL="457200" lvl="1" defTabSz="346075">
              <a:lnSpc>
                <a:spcPct val="130000"/>
              </a:lnSpc>
              <a:tabLst>
                <a:tab pos="571500" algn="l"/>
              </a:tabLst>
            </a:pPr>
            <a:r>
              <a:rPr lang="en-US" altLang="zh-TW" sz="2200" dirty="0">
                <a:ea typeface="新細明體" pitchFamily="18" charset="-120"/>
              </a:rPr>
              <a:t>Some views are updatable and references to them can be used to specify tables to be updated in data change statements. </a:t>
            </a:r>
            <a:endParaRPr lang="tr-TR" altLang="zh-TW" sz="2200" dirty="0">
              <a:ea typeface="新細明體" pitchFamily="18" charset="-120"/>
            </a:endParaRPr>
          </a:p>
          <a:p>
            <a:pPr marL="457200" lvl="1" defTabSz="346075">
              <a:lnSpc>
                <a:spcPct val="130000"/>
              </a:lnSpc>
              <a:tabLst>
                <a:tab pos="571500" algn="l"/>
              </a:tabLst>
            </a:pPr>
            <a:r>
              <a:rPr lang="en-US" altLang="zh-TW" sz="2200" dirty="0">
                <a:ea typeface="新細明體" pitchFamily="18" charset="-120"/>
              </a:rPr>
              <a:t>For a view to be updatable, there must be a one-to-one relationship between the rows in the view and the rows in the underlying table. </a:t>
            </a:r>
            <a:endParaRPr lang="tr-TR" altLang="zh-TW" sz="2200" dirty="0">
              <a:ea typeface="新細明體" pitchFamily="18" charset="-120"/>
            </a:endParaRPr>
          </a:p>
          <a:p>
            <a:pPr marL="857250" lvl="2" defTabSz="346075">
              <a:lnSpc>
                <a:spcPct val="130000"/>
              </a:lnSpc>
              <a:tabLst>
                <a:tab pos="571500" algn="l"/>
              </a:tabLst>
            </a:pPr>
            <a:endParaRPr lang="tr-TR" altLang="zh-TW" sz="2000" dirty="0">
              <a:ea typeface="新細明體" pitchFamily="18" charset="-120"/>
            </a:endParaRPr>
          </a:p>
          <a:p>
            <a:pPr marL="341313" lvl="1" indent="-227013" defTabSz="346075">
              <a:lnSpc>
                <a:spcPct val="130000"/>
              </a:lnSpc>
              <a:tabLst>
                <a:tab pos="571500" algn="l"/>
              </a:tabLst>
            </a:pPr>
            <a:endParaRPr lang="en-US" altLang="zh-TW" sz="24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1764127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Modifying View</a:t>
            </a:r>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 </a:t>
            </a:r>
            <a:endParaRPr lang="tr-TR" dirty="0"/>
          </a:p>
        </p:txBody>
      </p:sp>
      <p:sp>
        <p:nvSpPr>
          <p:cNvPr id="343043" name="Rectangle 3"/>
          <p:cNvSpPr>
            <a:spLocks noGrp="1" noChangeArrowheads="1"/>
          </p:cNvSpPr>
          <p:nvPr>
            <p:ph type="body" idx="1"/>
          </p:nvPr>
        </p:nvSpPr>
        <p:spPr>
          <a:xfrm>
            <a:off x="925513" y="1562100"/>
            <a:ext cx="7385050" cy="4481869"/>
          </a:xfrm>
          <a:effectLst>
            <a:outerShdw blurRad="50800" dist="38100" dir="16200000" rotWithShape="0">
              <a:prstClr val="black">
                <a:alpha val="40000"/>
              </a:prstClr>
            </a:outerShdw>
          </a:effectLst>
        </p:spPr>
        <p:txBody>
          <a:bodyPr lIns="92075" tIns="46038" rIns="92075" bIns="46038">
            <a:spAutoFit/>
          </a:bodyPr>
          <a:lstStyle/>
          <a:p>
            <a:pPr marL="457200" lvl="1" defTabSz="346075">
              <a:lnSpc>
                <a:spcPct val="130000"/>
              </a:lnSpc>
              <a:tabLst>
                <a:tab pos="571500" algn="l"/>
              </a:tabLst>
            </a:pPr>
            <a:r>
              <a:rPr lang="en-US" altLang="zh-TW" sz="2200" dirty="0">
                <a:ea typeface="新細明體" pitchFamily="18" charset="-120"/>
              </a:rPr>
              <a:t>There are also certain other constructs that make a view non</a:t>
            </a:r>
            <a:r>
              <a:rPr lang="tr-TR" altLang="zh-TW" sz="2200" dirty="0">
                <a:ea typeface="新細明體" pitchFamily="18" charset="-120"/>
              </a:rPr>
              <a:t>-</a:t>
            </a:r>
            <a:r>
              <a:rPr lang="en-US" altLang="zh-TW" sz="2200" dirty="0">
                <a:ea typeface="新細明體" pitchFamily="18" charset="-120"/>
              </a:rPr>
              <a:t>updatable. </a:t>
            </a:r>
            <a:endParaRPr lang="tr-TR" altLang="zh-TW" sz="2200" dirty="0">
              <a:ea typeface="新細明體" pitchFamily="18" charset="-120"/>
            </a:endParaRPr>
          </a:p>
          <a:p>
            <a:pPr marL="857250" lvl="2" defTabSz="346075">
              <a:lnSpc>
                <a:spcPct val="130000"/>
              </a:lnSpc>
              <a:tabLst>
                <a:tab pos="571500" algn="l"/>
              </a:tabLst>
            </a:pPr>
            <a:r>
              <a:rPr lang="tr-TR" altLang="zh-TW" sz="2000" dirty="0" err="1">
                <a:ea typeface="新細明體" pitchFamily="18" charset="-120"/>
              </a:rPr>
              <a:t>Aggregate</a:t>
            </a:r>
            <a:r>
              <a:rPr lang="tr-TR" altLang="zh-TW" sz="2000" dirty="0">
                <a:ea typeface="新細明體" pitchFamily="18" charset="-120"/>
              </a:rPr>
              <a:t> </a:t>
            </a:r>
            <a:r>
              <a:rPr lang="tr-TR" altLang="zh-TW" sz="2000" dirty="0" err="1">
                <a:ea typeface="新細明體" pitchFamily="18" charset="-120"/>
              </a:rPr>
              <a:t>functions</a:t>
            </a:r>
            <a:endParaRPr lang="tr-TR" altLang="zh-TW" sz="2000" dirty="0">
              <a:ea typeface="新細明體" pitchFamily="18" charset="-120"/>
            </a:endParaRPr>
          </a:p>
          <a:p>
            <a:pPr marL="857250" lvl="2" defTabSz="346075">
              <a:lnSpc>
                <a:spcPct val="130000"/>
              </a:lnSpc>
              <a:tabLst>
                <a:tab pos="571500" algn="l"/>
              </a:tabLst>
            </a:pPr>
            <a:r>
              <a:rPr lang="tr-TR" altLang="zh-TW" sz="2000" dirty="0">
                <a:ea typeface="新細明體" pitchFamily="18" charset="-120"/>
              </a:rPr>
              <a:t>DISTINCT</a:t>
            </a:r>
          </a:p>
          <a:p>
            <a:pPr marL="857250" lvl="2" defTabSz="346075">
              <a:lnSpc>
                <a:spcPct val="130000"/>
              </a:lnSpc>
              <a:tabLst>
                <a:tab pos="571500" algn="l"/>
              </a:tabLst>
            </a:pPr>
            <a:r>
              <a:rPr lang="tr-TR" altLang="zh-TW" sz="2000" dirty="0">
                <a:ea typeface="新細明體" pitchFamily="18" charset="-120"/>
              </a:rPr>
              <a:t>GROUP BY</a:t>
            </a:r>
          </a:p>
          <a:p>
            <a:pPr marL="857250" lvl="2" defTabSz="346075">
              <a:lnSpc>
                <a:spcPct val="130000"/>
              </a:lnSpc>
              <a:tabLst>
                <a:tab pos="571500" algn="l"/>
              </a:tabLst>
            </a:pPr>
            <a:r>
              <a:rPr lang="tr-TR" altLang="zh-TW" sz="2000" dirty="0">
                <a:ea typeface="新細明體" pitchFamily="18" charset="-120"/>
              </a:rPr>
              <a:t>HAVING</a:t>
            </a:r>
          </a:p>
          <a:p>
            <a:pPr marL="857250" lvl="2" defTabSz="346075">
              <a:lnSpc>
                <a:spcPct val="130000"/>
              </a:lnSpc>
              <a:tabLst>
                <a:tab pos="571500" algn="l"/>
              </a:tabLst>
            </a:pPr>
            <a:r>
              <a:rPr lang="tr-TR" altLang="zh-TW" sz="2000" dirty="0">
                <a:ea typeface="新細明體" pitchFamily="18" charset="-120"/>
              </a:rPr>
              <a:t>….</a:t>
            </a:r>
          </a:p>
          <a:p>
            <a:pPr marL="341313" lvl="1" indent="-227013" defTabSz="346075">
              <a:lnSpc>
                <a:spcPct val="130000"/>
              </a:lnSpc>
              <a:tabLst>
                <a:tab pos="571500" algn="l"/>
              </a:tabLst>
            </a:pPr>
            <a:endParaRPr lang="en-US" altLang="zh-TW" sz="24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1524565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Modifying View (INSERT)</a:t>
            </a:r>
            <a:endParaRPr lang="tr-TR" dirty="0"/>
          </a:p>
        </p:txBody>
      </p:sp>
      <p:sp>
        <p:nvSpPr>
          <p:cNvPr id="343043" name="Rectangle 3"/>
          <p:cNvSpPr>
            <a:spLocks noGrp="1" noChangeArrowheads="1"/>
          </p:cNvSpPr>
          <p:nvPr>
            <p:ph type="body" idx="1"/>
          </p:nvPr>
        </p:nvSpPr>
        <p:spPr>
          <a:xfrm>
            <a:off x="925513" y="1562100"/>
            <a:ext cx="7385050" cy="5845319"/>
          </a:xfrm>
          <a:effectLst>
            <a:outerShdw blurRad="50800" dist="38100" dir="16200000" rotWithShape="0">
              <a:prstClr val="black">
                <a:alpha val="40000"/>
              </a:prstClr>
            </a:outerShdw>
          </a:effectLst>
        </p:spPr>
        <p:txBody>
          <a:bodyPr lIns="92075" tIns="46038" rIns="92075" bIns="46038">
            <a:spAutoFit/>
          </a:bodyPr>
          <a:lstStyle/>
          <a:p>
            <a:pPr>
              <a:lnSpc>
                <a:spcPct val="90000"/>
              </a:lnSpc>
              <a:buClr>
                <a:srgbClr val="1409F7"/>
              </a:buClr>
              <a:buFontTx/>
              <a:buNone/>
            </a:pPr>
            <a:r>
              <a:rPr lang="en-US" altLang="zh-TW" sz="1600" b="1" dirty="0">
                <a:ea typeface="新細明體" pitchFamily="18" charset="-120"/>
              </a:rPr>
              <a:t>INSERT INTO</a:t>
            </a:r>
            <a:r>
              <a:rPr lang="en-US" altLang="zh-TW" sz="1600" dirty="0">
                <a:ea typeface="新細明體" pitchFamily="18" charset="-120"/>
              </a:rPr>
              <a:t> </a:t>
            </a:r>
            <a:r>
              <a:rPr lang="tr-TR" altLang="zh-TW" sz="1600" dirty="0" err="1">
                <a:ea typeface="新細明體" pitchFamily="18" charset="-120"/>
              </a:rPr>
              <a:t>Clerk</a:t>
            </a:r>
            <a:endParaRPr lang="en-US" altLang="zh-TW" sz="1600" dirty="0">
              <a:ea typeface="新細明體" pitchFamily="18" charset="-120"/>
            </a:endParaRPr>
          </a:p>
          <a:p>
            <a:pPr>
              <a:lnSpc>
                <a:spcPct val="90000"/>
              </a:lnSpc>
              <a:buClr>
                <a:srgbClr val="1409F7"/>
              </a:buClr>
              <a:buFontTx/>
              <a:buNone/>
            </a:pPr>
            <a:r>
              <a:rPr lang="en-US" altLang="zh-TW" sz="1600" b="1" dirty="0">
                <a:ea typeface="新細明體" pitchFamily="18" charset="-120"/>
              </a:rPr>
              <a:t>VALUES</a:t>
            </a:r>
            <a:r>
              <a:rPr lang="en-US" altLang="zh-TW" sz="1600" dirty="0">
                <a:ea typeface="新細明體" pitchFamily="18" charset="-120"/>
              </a:rPr>
              <a:t> </a:t>
            </a:r>
            <a:r>
              <a:rPr lang="tr-TR" altLang="zh-TW" sz="1600" dirty="0">
                <a:ea typeface="新細明體" pitchFamily="18" charset="-120"/>
              </a:rPr>
              <a:t>(</a:t>
            </a:r>
            <a:r>
              <a:rPr lang="en-US" altLang="zh-TW" sz="1600" dirty="0">
                <a:ea typeface="新細明體" pitchFamily="18" charset="-120"/>
              </a:rPr>
              <a:t>'</a:t>
            </a:r>
            <a:r>
              <a:rPr lang="tr-TR" altLang="zh-TW" sz="1600" dirty="0">
                <a:ea typeface="新細明體" pitchFamily="18" charset="-120"/>
              </a:rPr>
              <a:t>SUE</a:t>
            </a:r>
            <a:r>
              <a:rPr lang="en-US" altLang="zh-TW" sz="1600" dirty="0">
                <a:ea typeface="新細明體" pitchFamily="18" charset="-120"/>
              </a:rPr>
              <a:t>', </a:t>
            </a:r>
            <a:r>
              <a:rPr lang="tr-TR" altLang="zh-TW" sz="1600" dirty="0">
                <a:ea typeface="新細明體" pitchFamily="18" charset="-120"/>
              </a:rPr>
              <a:t>8000</a:t>
            </a:r>
            <a:r>
              <a:rPr lang="en-US" altLang="zh-TW" sz="1600" dirty="0">
                <a:ea typeface="新細明體" pitchFamily="18" charset="-120"/>
              </a:rPr>
              <a:t>);</a:t>
            </a:r>
          </a:p>
          <a:p>
            <a:pPr>
              <a:lnSpc>
                <a:spcPct val="90000"/>
              </a:lnSpc>
              <a:buClr>
                <a:srgbClr val="1409F7"/>
              </a:buClr>
              <a:buFontTx/>
              <a:buNone/>
            </a:pPr>
            <a:r>
              <a:rPr lang="en-US" altLang="zh-TW" sz="1600" dirty="0">
                <a:ea typeface="新細明體" pitchFamily="18" charset="-120"/>
              </a:rPr>
              <a:t>To make the view </a:t>
            </a:r>
            <a:r>
              <a:rPr lang="tr-TR" altLang="zh-TW" sz="1600" dirty="0" err="1">
                <a:ea typeface="新細明體" pitchFamily="18" charset="-120"/>
              </a:rPr>
              <a:t>Clerk</a:t>
            </a:r>
            <a:r>
              <a:rPr lang="en-US" altLang="zh-TW" sz="1600" dirty="0">
                <a:ea typeface="新細明體" pitchFamily="18" charset="-120"/>
              </a:rPr>
              <a:t> updateable, we need to add attribute </a:t>
            </a:r>
            <a:r>
              <a:rPr lang="tr-TR" altLang="zh-TW" sz="1600" b="1" dirty="0" err="1">
                <a:solidFill>
                  <a:srgbClr val="CA020C"/>
                </a:solidFill>
                <a:ea typeface="新細明體" pitchFamily="18" charset="-120"/>
              </a:rPr>
              <a:t>empno</a:t>
            </a:r>
            <a:r>
              <a:rPr lang="en-US" altLang="zh-TW" sz="1600" dirty="0">
                <a:ea typeface="新細明體" pitchFamily="18" charset="-120"/>
              </a:rPr>
              <a:t> to it’s </a:t>
            </a:r>
            <a:r>
              <a:rPr lang="en-US" altLang="zh-TW" sz="1600" b="1" dirty="0">
                <a:ea typeface="新細明體" pitchFamily="18" charset="-120"/>
              </a:rPr>
              <a:t>SELECT</a:t>
            </a:r>
            <a:r>
              <a:rPr lang="en-US" altLang="zh-TW" sz="1600" dirty="0">
                <a:ea typeface="新細明體" pitchFamily="18" charset="-120"/>
              </a:rPr>
              <a:t> clause</a:t>
            </a:r>
            <a:r>
              <a:rPr lang="tr-TR" altLang="zh-TW" sz="1600" dirty="0">
                <a:ea typeface="新細明體" pitchFamily="18" charset="-120"/>
              </a:rPr>
              <a:t> </a:t>
            </a:r>
            <a:r>
              <a:rPr lang="en-US" altLang="zh-TW" sz="1600" dirty="0">
                <a:ea typeface="新細明體" pitchFamily="18" charset="-120"/>
              </a:rPr>
              <a:t>because </a:t>
            </a:r>
            <a:r>
              <a:rPr lang="tr-TR" altLang="zh-TW" sz="1600" dirty="0" err="1">
                <a:ea typeface="新細明體" pitchFamily="18" charset="-120"/>
              </a:rPr>
              <a:t>empno</a:t>
            </a:r>
            <a:r>
              <a:rPr lang="tr-TR" altLang="zh-TW" sz="1600" dirty="0">
                <a:ea typeface="新細明體" pitchFamily="18" charset="-120"/>
              </a:rPr>
              <a:t> </a:t>
            </a:r>
            <a:r>
              <a:rPr lang="tr-TR" altLang="zh-TW" sz="1600" dirty="0" err="1">
                <a:ea typeface="新細明體" pitchFamily="18" charset="-120"/>
              </a:rPr>
              <a:t>cannot</a:t>
            </a:r>
            <a:r>
              <a:rPr lang="tr-TR" altLang="zh-TW" sz="1600" dirty="0">
                <a:ea typeface="新細明體" pitchFamily="18" charset="-120"/>
              </a:rPr>
              <a:t> be </a:t>
            </a:r>
            <a:r>
              <a:rPr lang="tr-TR" altLang="zh-TW" sz="1600" dirty="0" err="1">
                <a:ea typeface="新細明體" pitchFamily="18" charset="-120"/>
              </a:rPr>
              <a:t>null</a:t>
            </a:r>
            <a:r>
              <a:rPr lang="tr-TR" altLang="zh-TW" sz="1600" dirty="0">
                <a:ea typeface="新細明體" pitchFamily="18" charset="-120"/>
              </a:rPr>
              <a:t> in </a:t>
            </a:r>
            <a:r>
              <a:rPr lang="tr-TR" altLang="zh-TW" sz="1600" dirty="0" err="1">
                <a:ea typeface="新細明體" pitchFamily="18" charset="-120"/>
              </a:rPr>
              <a:t>emp</a:t>
            </a:r>
            <a:r>
              <a:rPr lang="tr-TR" altLang="zh-TW" sz="1600" dirty="0">
                <a:ea typeface="新細明體" pitchFamily="18" charset="-120"/>
              </a:rPr>
              <a:t> </a:t>
            </a:r>
            <a:r>
              <a:rPr lang="tr-TR" altLang="zh-TW" sz="1600" dirty="0" err="1">
                <a:ea typeface="新細明體" pitchFamily="18" charset="-120"/>
              </a:rPr>
              <a:t>table</a:t>
            </a:r>
            <a:r>
              <a:rPr lang="tr-TR" altLang="zh-TW" sz="1600" dirty="0">
                <a:ea typeface="新細明體" pitchFamily="18" charset="-120"/>
              </a:rPr>
              <a:t> (NOT NULL </a:t>
            </a:r>
            <a:r>
              <a:rPr lang="tr-TR" altLang="zh-TW" sz="1600" dirty="0" err="1">
                <a:ea typeface="新細明體" pitchFamily="18" charset="-120"/>
              </a:rPr>
              <a:t>constraint</a:t>
            </a:r>
            <a:r>
              <a:rPr lang="tr-TR" altLang="zh-TW" sz="1600" dirty="0">
                <a:ea typeface="新細明體" pitchFamily="18" charset="-120"/>
              </a:rPr>
              <a:t>.)</a:t>
            </a:r>
            <a:endParaRPr lang="tr-TR" altLang="zh-TW" sz="2000" b="1" dirty="0">
              <a:ea typeface="新細明體" pitchFamily="18" charset="-120"/>
            </a:endParaRPr>
          </a:p>
          <a:p>
            <a:pPr>
              <a:lnSpc>
                <a:spcPct val="90000"/>
              </a:lnSpc>
              <a:buClr>
                <a:srgbClr val="1409F7"/>
              </a:buClr>
              <a:buFontTx/>
              <a:buNone/>
            </a:pPr>
            <a:r>
              <a:rPr lang="en-US" altLang="zh-TW" sz="1800" b="1" dirty="0">
                <a:ea typeface="新細明體" pitchFamily="18" charset="-120"/>
              </a:rPr>
              <a:t>CREATE VIEW</a:t>
            </a:r>
            <a:r>
              <a:rPr lang="en-US" altLang="zh-TW" sz="1800" dirty="0">
                <a:ea typeface="新細明體" pitchFamily="18" charset="-120"/>
              </a:rPr>
              <a:t> </a:t>
            </a:r>
            <a:r>
              <a:rPr lang="tr-TR" altLang="zh-TW" sz="1800" dirty="0" err="1">
                <a:ea typeface="新細明體" pitchFamily="18" charset="-120"/>
              </a:rPr>
              <a:t>Clerk</a:t>
            </a:r>
            <a:r>
              <a:rPr lang="tr-TR" altLang="zh-TW" sz="1800" dirty="0">
                <a:ea typeface="新細明體" pitchFamily="18" charset="-120"/>
              </a:rPr>
              <a:t> </a:t>
            </a:r>
            <a:r>
              <a:rPr lang="en-US" altLang="zh-TW" sz="1800" b="1" dirty="0">
                <a:ea typeface="新細明體" pitchFamily="18" charset="-120"/>
              </a:rPr>
              <a:t>AS</a:t>
            </a:r>
            <a:r>
              <a:rPr lang="en-US" altLang="zh-TW" sz="1800" dirty="0">
                <a:ea typeface="新細明體" pitchFamily="18" charset="-120"/>
              </a:rPr>
              <a:t> </a:t>
            </a:r>
          </a:p>
          <a:p>
            <a:pPr lvl="2">
              <a:lnSpc>
                <a:spcPct val="90000"/>
              </a:lnSpc>
              <a:buClr>
                <a:srgbClr val="1409F7"/>
              </a:buClr>
              <a:buFontTx/>
              <a:buNone/>
            </a:pPr>
            <a:r>
              <a:rPr lang="en-US" altLang="zh-TW" sz="1600" b="1" dirty="0">
                <a:ea typeface="新細明體" pitchFamily="18" charset="-120"/>
              </a:rPr>
              <a:t>SELECT</a:t>
            </a:r>
            <a:r>
              <a:rPr lang="en-US" altLang="zh-TW" sz="1600" dirty="0">
                <a:ea typeface="新細明體" pitchFamily="18" charset="-120"/>
              </a:rPr>
              <a:t> </a:t>
            </a:r>
            <a:r>
              <a:rPr lang="tr-TR" altLang="zh-TW" sz="1600" dirty="0" err="1">
                <a:ea typeface="新細明體" pitchFamily="18" charset="-120"/>
              </a:rPr>
              <a:t>empno</a:t>
            </a:r>
            <a:r>
              <a:rPr lang="tr-TR" altLang="zh-TW" sz="1600" dirty="0">
                <a:ea typeface="新細明體" pitchFamily="18" charset="-120"/>
              </a:rPr>
              <a:t>, </a:t>
            </a:r>
            <a:r>
              <a:rPr lang="tr-TR" altLang="zh-TW" sz="1600" dirty="0" err="1">
                <a:ea typeface="新細明體" pitchFamily="18" charset="-120"/>
              </a:rPr>
              <a:t>ename</a:t>
            </a:r>
            <a:r>
              <a:rPr lang="tr-TR" altLang="zh-TW" sz="1600" dirty="0">
                <a:ea typeface="新細明體" pitchFamily="18" charset="-120"/>
              </a:rPr>
              <a:t>, </a:t>
            </a:r>
            <a:r>
              <a:rPr lang="tr-TR" altLang="zh-TW" sz="1600" dirty="0" err="1">
                <a:ea typeface="新細明體" pitchFamily="18" charset="-120"/>
              </a:rPr>
              <a:t>job</a:t>
            </a:r>
            <a:r>
              <a:rPr lang="tr-TR" altLang="zh-TW" sz="1600" dirty="0">
                <a:ea typeface="新細明體" pitchFamily="18" charset="-120"/>
              </a:rPr>
              <a:t>, sal</a:t>
            </a:r>
            <a:endParaRPr lang="en-US" altLang="zh-TW" sz="1600" dirty="0">
              <a:ea typeface="新細明體" pitchFamily="18" charset="-120"/>
            </a:endParaRPr>
          </a:p>
          <a:p>
            <a:pPr lvl="2">
              <a:lnSpc>
                <a:spcPct val="90000"/>
              </a:lnSpc>
              <a:buClr>
                <a:srgbClr val="1409F7"/>
              </a:buClr>
              <a:buFontTx/>
              <a:buNone/>
            </a:pPr>
            <a:r>
              <a:rPr lang="en-US" altLang="zh-TW" sz="1600" b="1" dirty="0">
                <a:ea typeface="新細明體" pitchFamily="18" charset="-120"/>
              </a:rPr>
              <a:t>FROM</a:t>
            </a:r>
            <a:r>
              <a:rPr lang="en-US" altLang="zh-TW" sz="1600" dirty="0">
                <a:ea typeface="新細明體" pitchFamily="18" charset="-120"/>
              </a:rPr>
              <a:t> </a:t>
            </a:r>
            <a:r>
              <a:rPr lang="tr-TR" altLang="zh-TW" sz="1600" dirty="0" err="1">
                <a:ea typeface="新細明體" pitchFamily="18" charset="-120"/>
              </a:rPr>
              <a:t>emp</a:t>
            </a:r>
            <a:endParaRPr lang="en-US" altLang="zh-TW" sz="1600" dirty="0">
              <a:ea typeface="新細明體" pitchFamily="18" charset="-120"/>
            </a:endParaRPr>
          </a:p>
          <a:p>
            <a:pPr lvl="2">
              <a:lnSpc>
                <a:spcPct val="90000"/>
              </a:lnSpc>
              <a:buClr>
                <a:srgbClr val="1409F7"/>
              </a:buClr>
              <a:buFontTx/>
              <a:buNone/>
            </a:pPr>
            <a:r>
              <a:rPr lang="en-US" altLang="zh-TW" sz="1600" b="1" dirty="0">
                <a:ea typeface="新細明體" pitchFamily="18" charset="-120"/>
              </a:rPr>
              <a:t>WHERE</a:t>
            </a:r>
            <a:r>
              <a:rPr lang="en-US" altLang="zh-TW" sz="1600" dirty="0">
                <a:ea typeface="新細明體" pitchFamily="18" charset="-120"/>
              </a:rPr>
              <a:t> </a:t>
            </a:r>
            <a:r>
              <a:rPr lang="tr-TR" altLang="zh-TW" sz="1600" dirty="0" err="1">
                <a:ea typeface="新細明體" pitchFamily="18" charset="-120"/>
              </a:rPr>
              <a:t>job</a:t>
            </a:r>
            <a:r>
              <a:rPr lang="en-US" altLang="zh-TW" sz="1600" dirty="0">
                <a:ea typeface="新細明體" pitchFamily="18" charset="-120"/>
              </a:rPr>
              <a:t> = '</a:t>
            </a:r>
            <a:r>
              <a:rPr lang="tr-TR" altLang="zh-TW" sz="1600" dirty="0">
                <a:ea typeface="新細明體" pitchFamily="18" charset="-120"/>
              </a:rPr>
              <a:t>CLERK</a:t>
            </a:r>
            <a:r>
              <a:rPr lang="en-US" altLang="zh-TW" sz="1600" dirty="0">
                <a:ea typeface="新細明體" pitchFamily="18" charset="-120"/>
              </a:rPr>
              <a:t>';</a:t>
            </a:r>
          </a:p>
          <a:p>
            <a:pPr>
              <a:lnSpc>
                <a:spcPct val="90000"/>
              </a:lnSpc>
              <a:buClr>
                <a:srgbClr val="1409F7"/>
              </a:buClr>
              <a:buFontTx/>
              <a:buNone/>
            </a:pPr>
            <a:r>
              <a:rPr lang="en-US" altLang="zh-TW" sz="2000" dirty="0">
                <a:ea typeface="新細明體" pitchFamily="18" charset="-120"/>
              </a:rPr>
              <a:t>Then</a:t>
            </a:r>
          </a:p>
          <a:p>
            <a:pPr lvl="2">
              <a:lnSpc>
                <a:spcPct val="90000"/>
              </a:lnSpc>
              <a:buClr>
                <a:srgbClr val="1409F7"/>
              </a:buClr>
              <a:buFontTx/>
              <a:buNone/>
            </a:pPr>
            <a:r>
              <a:rPr lang="en-US" altLang="zh-TW" sz="1600" b="1" dirty="0">
                <a:ea typeface="新細明體" pitchFamily="18" charset="-120"/>
              </a:rPr>
              <a:t>INSERT INTO</a:t>
            </a:r>
            <a:r>
              <a:rPr lang="en-US" altLang="zh-TW" sz="1600" dirty="0">
                <a:ea typeface="新細明體" pitchFamily="18" charset="-120"/>
              </a:rPr>
              <a:t> </a:t>
            </a:r>
            <a:r>
              <a:rPr lang="tr-TR" altLang="zh-TW" sz="1600" dirty="0" err="1">
                <a:ea typeface="新細明體" pitchFamily="18" charset="-120"/>
              </a:rPr>
              <a:t>Clerk</a:t>
            </a:r>
            <a:endParaRPr lang="en-US" altLang="zh-TW" sz="1600" dirty="0">
              <a:ea typeface="新細明體" pitchFamily="18" charset="-120"/>
            </a:endParaRPr>
          </a:p>
          <a:p>
            <a:pPr lvl="2">
              <a:lnSpc>
                <a:spcPct val="90000"/>
              </a:lnSpc>
              <a:buClr>
                <a:srgbClr val="1409F7"/>
              </a:buClr>
              <a:buFontTx/>
              <a:buNone/>
            </a:pPr>
            <a:r>
              <a:rPr lang="en-US" altLang="zh-TW" sz="1600" b="1" dirty="0">
                <a:ea typeface="新細明體" pitchFamily="18" charset="-120"/>
              </a:rPr>
              <a:t>VALUES</a:t>
            </a:r>
            <a:r>
              <a:rPr lang="en-US" altLang="zh-TW" sz="1600" dirty="0">
                <a:ea typeface="新細明體" pitchFamily="18" charset="-120"/>
              </a:rPr>
              <a:t> </a:t>
            </a:r>
            <a:r>
              <a:rPr lang="tr-TR" altLang="zh-TW" sz="1600" dirty="0">
                <a:ea typeface="新細明體" pitchFamily="18" charset="-120"/>
              </a:rPr>
              <a:t>(1234, </a:t>
            </a:r>
            <a:r>
              <a:rPr lang="en-US" altLang="zh-TW" sz="1600" dirty="0">
                <a:ea typeface="新細明體" pitchFamily="18" charset="-120"/>
              </a:rPr>
              <a:t>'</a:t>
            </a:r>
            <a:r>
              <a:rPr lang="tr-TR" altLang="zh-TW" sz="1600" dirty="0">
                <a:ea typeface="新細明體" pitchFamily="18" charset="-120"/>
              </a:rPr>
              <a:t>SUE</a:t>
            </a:r>
            <a:r>
              <a:rPr lang="en-US" altLang="zh-TW" sz="1600" dirty="0">
                <a:ea typeface="新細明體" pitchFamily="18" charset="-120"/>
              </a:rPr>
              <a:t>',</a:t>
            </a:r>
            <a:r>
              <a:rPr lang="tr-TR" altLang="zh-TW" sz="1600" dirty="0">
                <a:ea typeface="新細明體" pitchFamily="18" charset="-120"/>
              </a:rPr>
              <a:t> </a:t>
            </a:r>
            <a:r>
              <a:rPr lang="en-US" altLang="zh-TW" sz="1600" dirty="0">
                <a:ea typeface="新細明體" pitchFamily="18" charset="-120"/>
              </a:rPr>
              <a:t>'</a:t>
            </a:r>
            <a:r>
              <a:rPr lang="tr-TR" altLang="zh-TW" sz="1600" dirty="0">
                <a:ea typeface="新細明體" pitchFamily="18" charset="-120"/>
              </a:rPr>
              <a:t>CLERK</a:t>
            </a:r>
            <a:r>
              <a:rPr lang="en-US" altLang="zh-TW" sz="1600" dirty="0">
                <a:ea typeface="新細明體" pitchFamily="18" charset="-120"/>
              </a:rPr>
              <a:t>'</a:t>
            </a:r>
            <a:r>
              <a:rPr lang="tr-TR" altLang="zh-TW" sz="1600" dirty="0">
                <a:ea typeface="新細明體" pitchFamily="18" charset="-120"/>
              </a:rPr>
              <a:t>, 8000</a:t>
            </a:r>
            <a:r>
              <a:rPr lang="en-US" altLang="zh-TW" sz="1600" dirty="0">
                <a:ea typeface="新細明體" pitchFamily="18" charset="-120"/>
              </a:rPr>
              <a:t>); </a:t>
            </a:r>
          </a:p>
          <a:p>
            <a:pPr marL="341313" lvl="1" indent="-227013" defTabSz="346075">
              <a:lnSpc>
                <a:spcPct val="130000"/>
              </a:lnSpc>
              <a:tabLst>
                <a:tab pos="571500" algn="l"/>
              </a:tabLst>
            </a:pPr>
            <a:endParaRPr lang="en-US" altLang="zh-TW" sz="2200" dirty="0">
              <a:ea typeface="新細明體" pitchFamily="18" charset="-120"/>
            </a:endParaRPr>
          </a:p>
          <a:p>
            <a:pPr marL="341313" lvl="1" indent="-227013" defTabSz="346075">
              <a:lnSpc>
                <a:spcPct val="130000"/>
              </a:lnSpc>
              <a:tabLst>
                <a:tab pos="571500" algn="l"/>
              </a:tabLst>
            </a:pPr>
            <a:endParaRPr lang="en-US" altLang="zh-TW" sz="2200" dirty="0">
              <a:ea typeface="新細明體" pitchFamily="18" charset="-120"/>
            </a:endParaRPr>
          </a:p>
          <a:p>
            <a:pPr marL="341313" lvl="1" indent="-227013" defTabSz="346075">
              <a:lnSpc>
                <a:spcPct val="130000"/>
              </a:lnSpc>
              <a:tabLst>
                <a:tab pos="571500" algn="l"/>
              </a:tabLst>
            </a:pPr>
            <a:endParaRPr lang="tr-TR" altLang="zh-TW" sz="2400" dirty="0">
              <a:ea typeface="新細明體" pitchFamily="18" charset="-120"/>
            </a:endParaRPr>
          </a:p>
          <a:p>
            <a:pPr marL="341313" lvl="1" indent="-227013" defTabSz="346075">
              <a:lnSpc>
                <a:spcPct val="130000"/>
              </a:lnSpc>
              <a:tabLst>
                <a:tab pos="571500" algn="l"/>
              </a:tabLst>
            </a:pPr>
            <a:endParaRPr lang="en-US" altLang="zh-TW" sz="24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graphicFrame>
        <p:nvGraphicFramePr>
          <p:cNvPr id="13" name="Tablo 12"/>
          <p:cNvGraphicFramePr>
            <a:graphicFrameLocks noGrp="1"/>
          </p:cNvGraphicFramePr>
          <p:nvPr>
            <p:extLst>
              <p:ext uri="{D42A27DB-BD31-4B8C-83A1-F6EECF244321}">
                <p14:modId xmlns:p14="http://schemas.microsoft.com/office/powerpoint/2010/main" val="908338720"/>
              </p:ext>
            </p:extLst>
          </p:nvPr>
        </p:nvGraphicFramePr>
        <p:xfrm>
          <a:off x="893762" y="5248786"/>
          <a:ext cx="7772400" cy="213360"/>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213360">
                <a:tc>
                  <a:txBody>
                    <a:bodyPr/>
                    <a:lstStyle/>
                    <a:p>
                      <a:r>
                        <a:rPr lang="en-US" sz="1400" dirty="0"/>
                        <a:t>1234</a:t>
                      </a:r>
                    </a:p>
                  </a:txBody>
                  <a:tcPr marL="0" marR="0" marT="0" marB="0" anchor="ctr">
                    <a:lnL>
                      <a:noFill/>
                    </a:lnL>
                    <a:lnR>
                      <a:noFill/>
                    </a:lnR>
                    <a:lnT>
                      <a:noFill/>
                    </a:lnT>
                    <a:lnB>
                      <a:noFill/>
                    </a:lnB>
                  </a:tcPr>
                </a:tc>
                <a:tc>
                  <a:txBody>
                    <a:bodyPr/>
                    <a:lstStyle/>
                    <a:p>
                      <a:r>
                        <a:rPr lang="en-US" sz="1400" dirty="0"/>
                        <a:t>SUE</a:t>
                      </a:r>
                    </a:p>
                  </a:txBody>
                  <a:tcPr marL="0" marR="0" marT="0" marB="0" anchor="ctr">
                    <a:lnL>
                      <a:noFill/>
                    </a:lnL>
                    <a:lnR>
                      <a:noFill/>
                    </a:lnR>
                    <a:lnT>
                      <a:noFill/>
                    </a:lnT>
                    <a:lnB>
                      <a:noFill/>
                    </a:lnB>
                  </a:tcPr>
                </a:tc>
                <a:tc>
                  <a:txBody>
                    <a:bodyPr/>
                    <a:lstStyle/>
                    <a:p>
                      <a:r>
                        <a:rPr lang="en-US" sz="1400" dirty="0"/>
                        <a:t>CLERK</a:t>
                      </a:r>
                    </a:p>
                  </a:txBody>
                  <a:tcPr marL="0" marR="0" marT="0" marB="0" anchor="ctr">
                    <a:lnL>
                      <a:noFill/>
                    </a:lnL>
                    <a:lnR>
                      <a:noFill/>
                    </a:lnR>
                    <a:lnT>
                      <a:noFill/>
                    </a:lnT>
                    <a:lnB>
                      <a:noFill/>
                    </a:lnB>
                  </a:tcPr>
                </a:tc>
                <a:tc>
                  <a:txBody>
                    <a:bodyPr/>
                    <a:lstStyle/>
                    <a:p>
                      <a:r>
                        <a:rPr lang="en-US" sz="1400" dirty="0"/>
                        <a:t>8000</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14" name="AutoShape 4"/>
          <p:cNvSpPr>
            <a:spLocks noChangeArrowheads="1"/>
          </p:cNvSpPr>
          <p:nvPr/>
        </p:nvSpPr>
        <p:spPr bwMode="auto">
          <a:xfrm>
            <a:off x="6926494" y="4364707"/>
            <a:ext cx="1081088" cy="431800"/>
          </a:xfrm>
          <a:prstGeom prst="wedgeRoundRectCallout">
            <a:avLst>
              <a:gd name="adj1" fmla="val -76431"/>
              <a:gd name="adj2" fmla="val 68014"/>
              <a:gd name="adj3" fmla="val 16667"/>
            </a:avLst>
          </a:prstGeom>
          <a:solidFill>
            <a:srgbClr val="FF66FF"/>
          </a:solidFill>
          <a:ln w="9525">
            <a:solidFill>
              <a:schemeClr val="tx1"/>
            </a:solidFill>
            <a:miter lim="800000"/>
            <a:headEnd/>
            <a:tailEnd/>
          </a:ln>
        </p:spPr>
        <p:txBody>
          <a:bodyPr/>
          <a:lstStyle/>
          <a:p>
            <a:pPr algn="ctr" eaLnBrk="1" hangingPunct="1"/>
            <a:r>
              <a:rPr kumimoji="1" lang="en-US" altLang="zh-TW" sz="1800" dirty="0">
                <a:solidFill>
                  <a:srgbClr val="000000"/>
                </a:solidFill>
                <a:effectLst/>
                <a:latin typeface="Arial" charset="0"/>
                <a:ea typeface="新細明體" pitchFamily="18" charset="-120"/>
              </a:rPr>
              <a:t>View</a:t>
            </a:r>
          </a:p>
        </p:txBody>
      </p:sp>
      <p:graphicFrame>
        <p:nvGraphicFramePr>
          <p:cNvPr id="15" name="Tablo 14"/>
          <p:cNvGraphicFramePr>
            <a:graphicFrameLocks noGrp="1"/>
          </p:cNvGraphicFramePr>
          <p:nvPr>
            <p:extLst>
              <p:ext uri="{D42A27DB-BD31-4B8C-83A1-F6EECF244321}">
                <p14:modId xmlns:p14="http://schemas.microsoft.com/office/powerpoint/2010/main" val="1298977067"/>
              </p:ext>
            </p:extLst>
          </p:nvPr>
        </p:nvGraphicFramePr>
        <p:xfrm>
          <a:off x="943987" y="5918676"/>
          <a:ext cx="7772400" cy="213360"/>
        </p:xfrm>
        <a:graphic>
          <a:graphicData uri="http://schemas.openxmlformats.org/drawingml/2006/table">
            <a:tbl>
              <a:tblPr/>
              <a:tblGrid>
                <a:gridCol w="97155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gridCol w="971550">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971550">
                  <a:extLst>
                    <a:ext uri="{9D8B030D-6E8A-4147-A177-3AD203B41FA5}">
                      <a16:colId xmlns:a16="http://schemas.microsoft.com/office/drawing/2014/main" val="20007"/>
                    </a:ext>
                  </a:extLst>
                </a:gridCol>
              </a:tblGrid>
              <a:tr h="213360">
                <a:tc>
                  <a:txBody>
                    <a:bodyPr/>
                    <a:lstStyle/>
                    <a:p>
                      <a:r>
                        <a:rPr lang="en-US" sz="1400" dirty="0"/>
                        <a:t>1234</a:t>
                      </a:r>
                    </a:p>
                  </a:txBody>
                  <a:tcPr marL="0" marR="0" marT="0" marB="0" anchor="ctr">
                    <a:lnL>
                      <a:noFill/>
                    </a:lnL>
                    <a:lnR>
                      <a:noFill/>
                    </a:lnR>
                    <a:lnT>
                      <a:noFill/>
                    </a:lnT>
                    <a:lnB>
                      <a:noFill/>
                    </a:lnB>
                  </a:tcPr>
                </a:tc>
                <a:tc>
                  <a:txBody>
                    <a:bodyPr/>
                    <a:lstStyle/>
                    <a:p>
                      <a:r>
                        <a:rPr lang="en-US" sz="1400"/>
                        <a:t>SUE</a:t>
                      </a:r>
                    </a:p>
                  </a:txBody>
                  <a:tcPr marL="0" marR="0" marT="0" marB="0" anchor="ctr">
                    <a:lnL>
                      <a:noFill/>
                    </a:lnL>
                    <a:lnR>
                      <a:noFill/>
                    </a:lnR>
                    <a:lnT>
                      <a:noFill/>
                    </a:lnT>
                    <a:lnB>
                      <a:noFill/>
                    </a:lnB>
                  </a:tcPr>
                </a:tc>
                <a:tc>
                  <a:txBody>
                    <a:bodyPr/>
                    <a:lstStyle/>
                    <a:p>
                      <a:r>
                        <a:rPr lang="en-US" sz="1400"/>
                        <a:t>CLERK</a:t>
                      </a:r>
                    </a:p>
                  </a:txBody>
                  <a:tcPr marL="0" marR="0" marT="0" marB="0" anchor="ctr">
                    <a:lnL>
                      <a:noFill/>
                    </a:lnL>
                    <a:lnR>
                      <a:noFill/>
                    </a:lnR>
                    <a:lnT>
                      <a:noFill/>
                    </a:lnT>
                    <a:lnB>
                      <a:noFill/>
                    </a:lnB>
                  </a:tcPr>
                </a:tc>
                <a:tc>
                  <a:txBody>
                    <a:bodyPr/>
                    <a:lstStyle/>
                    <a:p>
                      <a:r>
                        <a:rPr lang="en-US" sz="1400"/>
                        <a:t>- </a:t>
                      </a:r>
                    </a:p>
                  </a:txBody>
                  <a:tcPr marL="0" marR="0" marT="0" marB="0" anchor="ctr">
                    <a:lnL>
                      <a:noFill/>
                    </a:lnL>
                    <a:lnR>
                      <a:noFill/>
                    </a:lnR>
                    <a:lnT>
                      <a:noFill/>
                    </a:lnT>
                    <a:lnB>
                      <a:noFill/>
                    </a:lnB>
                  </a:tcPr>
                </a:tc>
                <a:tc>
                  <a:txBody>
                    <a:bodyPr/>
                    <a:lstStyle/>
                    <a:p>
                      <a:r>
                        <a:rPr lang="en-US" sz="1400" dirty="0"/>
                        <a:t>- </a:t>
                      </a:r>
                    </a:p>
                  </a:txBody>
                  <a:tcPr marL="0" marR="0" marT="0" marB="0" anchor="ctr">
                    <a:lnL>
                      <a:noFill/>
                    </a:lnL>
                    <a:lnR>
                      <a:noFill/>
                    </a:lnR>
                    <a:lnT>
                      <a:noFill/>
                    </a:lnT>
                    <a:lnB>
                      <a:noFill/>
                    </a:lnB>
                  </a:tcPr>
                </a:tc>
                <a:tc>
                  <a:txBody>
                    <a:bodyPr/>
                    <a:lstStyle/>
                    <a:p>
                      <a:r>
                        <a:rPr lang="en-US" sz="1400"/>
                        <a:t>8000</a:t>
                      </a:r>
                    </a:p>
                  </a:txBody>
                  <a:tcPr marL="0" marR="0" marT="0" marB="0" anchor="ctr">
                    <a:lnL>
                      <a:noFill/>
                    </a:lnL>
                    <a:lnR>
                      <a:noFill/>
                    </a:lnR>
                    <a:lnT>
                      <a:noFill/>
                    </a:lnT>
                    <a:lnB>
                      <a:noFill/>
                    </a:lnB>
                  </a:tcPr>
                </a:tc>
                <a:tc>
                  <a:txBody>
                    <a:bodyPr/>
                    <a:lstStyle/>
                    <a:p>
                      <a:r>
                        <a:rPr lang="en-US" sz="1400" dirty="0"/>
                        <a:t>- </a:t>
                      </a:r>
                    </a:p>
                  </a:txBody>
                  <a:tcPr marL="0" marR="0" marT="0" marB="0" anchor="ctr">
                    <a:lnL>
                      <a:noFill/>
                    </a:lnL>
                    <a:lnR>
                      <a:noFill/>
                    </a:lnR>
                    <a:lnT>
                      <a:noFill/>
                    </a:lnT>
                    <a:lnB>
                      <a:noFill/>
                    </a:lnB>
                  </a:tcPr>
                </a:tc>
                <a:tc>
                  <a:txBody>
                    <a:bodyPr/>
                    <a:lstStyle/>
                    <a:p>
                      <a:r>
                        <a:rPr lang="en-US" sz="1400" dirty="0"/>
                        <a:t>- </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3" name="Tablo 2"/>
          <p:cNvGraphicFramePr>
            <a:graphicFrameLocks noGrp="1"/>
          </p:cNvGraphicFramePr>
          <p:nvPr>
            <p:extLst>
              <p:ext uri="{D42A27DB-BD31-4B8C-83A1-F6EECF244321}">
                <p14:modId xmlns:p14="http://schemas.microsoft.com/office/powerpoint/2010/main" val="3572221927"/>
              </p:ext>
            </p:extLst>
          </p:nvPr>
        </p:nvGraphicFramePr>
        <p:xfrm>
          <a:off x="921700" y="5004946"/>
          <a:ext cx="7772400" cy="213360"/>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213360">
                <a:tc>
                  <a:txBody>
                    <a:bodyPr/>
                    <a:lstStyle/>
                    <a:p>
                      <a:r>
                        <a:rPr lang="en-US" sz="1400" dirty="0"/>
                        <a:t>EMPNO</a:t>
                      </a:r>
                    </a:p>
                  </a:txBody>
                  <a:tcPr marL="0" marR="0" marT="0" marB="0" anchor="ctr">
                    <a:lnL>
                      <a:noFill/>
                    </a:lnL>
                    <a:lnR>
                      <a:noFill/>
                    </a:lnR>
                    <a:lnT>
                      <a:noFill/>
                    </a:lnT>
                    <a:lnB>
                      <a:noFill/>
                    </a:lnB>
                  </a:tcPr>
                </a:tc>
                <a:tc>
                  <a:txBody>
                    <a:bodyPr/>
                    <a:lstStyle/>
                    <a:p>
                      <a:r>
                        <a:rPr lang="en-US" sz="1400" dirty="0"/>
                        <a:t>ENAME</a:t>
                      </a:r>
                    </a:p>
                  </a:txBody>
                  <a:tcPr marL="0" marR="0" marT="0" marB="0" anchor="ctr">
                    <a:lnL>
                      <a:noFill/>
                    </a:lnL>
                    <a:lnR>
                      <a:noFill/>
                    </a:lnR>
                    <a:lnT>
                      <a:noFill/>
                    </a:lnT>
                    <a:lnB>
                      <a:noFill/>
                    </a:lnB>
                  </a:tcPr>
                </a:tc>
                <a:tc>
                  <a:txBody>
                    <a:bodyPr/>
                    <a:lstStyle/>
                    <a:p>
                      <a:r>
                        <a:rPr lang="en-US" sz="1400" dirty="0"/>
                        <a:t>JOB</a:t>
                      </a:r>
                    </a:p>
                  </a:txBody>
                  <a:tcPr marL="0" marR="0" marT="0" marB="0" anchor="ctr">
                    <a:lnL>
                      <a:noFill/>
                    </a:lnL>
                    <a:lnR>
                      <a:noFill/>
                    </a:lnR>
                    <a:lnT>
                      <a:noFill/>
                    </a:lnT>
                    <a:lnB>
                      <a:noFill/>
                    </a:lnB>
                  </a:tcPr>
                </a:tc>
                <a:tc>
                  <a:txBody>
                    <a:bodyPr/>
                    <a:lstStyle/>
                    <a:p>
                      <a:r>
                        <a:rPr lang="en-US" sz="1400" dirty="0"/>
                        <a:t>SAL</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17" name="Tablo 16"/>
          <p:cNvGraphicFramePr>
            <a:graphicFrameLocks noGrp="1"/>
          </p:cNvGraphicFramePr>
          <p:nvPr>
            <p:extLst>
              <p:ext uri="{D42A27DB-BD31-4B8C-83A1-F6EECF244321}">
                <p14:modId xmlns:p14="http://schemas.microsoft.com/office/powerpoint/2010/main" val="3863643428"/>
              </p:ext>
            </p:extLst>
          </p:nvPr>
        </p:nvGraphicFramePr>
        <p:xfrm>
          <a:off x="849788" y="5688979"/>
          <a:ext cx="7772400" cy="213360"/>
        </p:xfrm>
        <a:graphic>
          <a:graphicData uri="http://schemas.openxmlformats.org/drawingml/2006/table">
            <a:tbl>
              <a:tblPr/>
              <a:tblGrid>
                <a:gridCol w="97155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gridCol w="971550">
                  <a:extLst>
                    <a:ext uri="{9D8B030D-6E8A-4147-A177-3AD203B41FA5}">
                      <a16:colId xmlns:a16="http://schemas.microsoft.com/office/drawing/2014/main" val="20004"/>
                    </a:ext>
                  </a:extLst>
                </a:gridCol>
                <a:gridCol w="971550">
                  <a:extLst>
                    <a:ext uri="{9D8B030D-6E8A-4147-A177-3AD203B41FA5}">
                      <a16:colId xmlns:a16="http://schemas.microsoft.com/office/drawing/2014/main" val="20005"/>
                    </a:ext>
                  </a:extLst>
                </a:gridCol>
                <a:gridCol w="971550">
                  <a:extLst>
                    <a:ext uri="{9D8B030D-6E8A-4147-A177-3AD203B41FA5}">
                      <a16:colId xmlns:a16="http://schemas.microsoft.com/office/drawing/2014/main" val="20006"/>
                    </a:ext>
                  </a:extLst>
                </a:gridCol>
                <a:gridCol w="971550">
                  <a:extLst>
                    <a:ext uri="{9D8B030D-6E8A-4147-A177-3AD203B41FA5}">
                      <a16:colId xmlns:a16="http://schemas.microsoft.com/office/drawing/2014/main" val="20007"/>
                    </a:ext>
                  </a:extLst>
                </a:gridCol>
              </a:tblGrid>
              <a:tr h="213360">
                <a:tc>
                  <a:txBody>
                    <a:bodyPr/>
                    <a:lstStyle/>
                    <a:p>
                      <a:r>
                        <a:rPr lang="en-US" sz="1400" dirty="0"/>
                        <a:t>EMPNO</a:t>
                      </a:r>
                    </a:p>
                  </a:txBody>
                  <a:tcPr marL="0" marR="0" marT="0" marB="0" anchor="ctr">
                    <a:lnL>
                      <a:noFill/>
                    </a:lnL>
                    <a:lnR>
                      <a:noFill/>
                    </a:lnR>
                    <a:lnT>
                      <a:noFill/>
                    </a:lnT>
                    <a:lnB>
                      <a:noFill/>
                    </a:lnB>
                  </a:tcPr>
                </a:tc>
                <a:tc>
                  <a:txBody>
                    <a:bodyPr/>
                    <a:lstStyle/>
                    <a:p>
                      <a:r>
                        <a:rPr lang="en-US" sz="1400" dirty="0"/>
                        <a:t>ENAME</a:t>
                      </a:r>
                    </a:p>
                  </a:txBody>
                  <a:tcPr marL="0" marR="0" marT="0" marB="0" anchor="ctr">
                    <a:lnL>
                      <a:noFill/>
                    </a:lnL>
                    <a:lnR>
                      <a:noFill/>
                    </a:lnR>
                    <a:lnT>
                      <a:noFill/>
                    </a:lnT>
                    <a:lnB>
                      <a:noFill/>
                    </a:lnB>
                  </a:tcPr>
                </a:tc>
                <a:tc>
                  <a:txBody>
                    <a:bodyPr/>
                    <a:lstStyle/>
                    <a:p>
                      <a:r>
                        <a:rPr lang="en-US" sz="1400" dirty="0"/>
                        <a:t>JOB</a:t>
                      </a:r>
                    </a:p>
                  </a:txBody>
                  <a:tcPr marL="0" marR="0" marT="0" marB="0" anchor="ctr">
                    <a:lnL>
                      <a:noFill/>
                    </a:lnL>
                    <a:lnR>
                      <a:noFill/>
                    </a:lnR>
                    <a:lnT>
                      <a:noFill/>
                    </a:lnT>
                    <a:lnB>
                      <a:noFill/>
                    </a:lnB>
                  </a:tcPr>
                </a:tc>
                <a:tc>
                  <a:txBody>
                    <a:bodyPr/>
                    <a:lstStyle/>
                    <a:p>
                      <a:r>
                        <a:rPr lang="en-US" sz="1400" dirty="0"/>
                        <a:t>MGR</a:t>
                      </a:r>
                    </a:p>
                  </a:txBody>
                  <a:tcPr marL="0" marR="0" marT="0" marB="0" anchor="ctr">
                    <a:lnL>
                      <a:noFill/>
                    </a:lnL>
                    <a:lnR>
                      <a:noFill/>
                    </a:lnR>
                    <a:lnT>
                      <a:noFill/>
                    </a:lnT>
                    <a:lnB>
                      <a:noFill/>
                    </a:lnB>
                  </a:tcPr>
                </a:tc>
                <a:tc>
                  <a:txBody>
                    <a:bodyPr/>
                    <a:lstStyle/>
                    <a:p>
                      <a:r>
                        <a:rPr lang="en-US" sz="1400" dirty="0"/>
                        <a:t>HIREDATE</a:t>
                      </a:r>
                    </a:p>
                  </a:txBody>
                  <a:tcPr marL="0" marR="0" marT="0" marB="0" anchor="ctr">
                    <a:lnL>
                      <a:noFill/>
                    </a:lnL>
                    <a:lnR>
                      <a:noFill/>
                    </a:lnR>
                    <a:lnT>
                      <a:noFill/>
                    </a:lnT>
                    <a:lnB>
                      <a:noFill/>
                    </a:lnB>
                  </a:tcPr>
                </a:tc>
                <a:tc>
                  <a:txBody>
                    <a:bodyPr/>
                    <a:lstStyle/>
                    <a:p>
                      <a:r>
                        <a:rPr lang="en-US" sz="1400" dirty="0"/>
                        <a:t>SAL</a:t>
                      </a:r>
                    </a:p>
                  </a:txBody>
                  <a:tcPr marL="0" marR="0" marT="0" marB="0" anchor="ctr">
                    <a:lnL>
                      <a:noFill/>
                    </a:lnL>
                    <a:lnR>
                      <a:noFill/>
                    </a:lnR>
                    <a:lnT>
                      <a:noFill/>
                    </a:lnT>
                    <a:lnB>
                      <a:noFill/>
                    </a:lnB>
                  </a:tcPr>
                </a:tc>
                <a:tc>
                  <a:txBody>
                    <a:bodyPr/>
                    <a:lstStyle/>
                    <a:p>
                      <a:r>
                        <a:rPr lang="en-US" sz="1400"/>
                        <a:t>COMM</a:t>
                      </a:r>
                    </a:p>
                  </a:txBody>
                  <a:tcPr marL="0" marR="0" marT="0" marB="0" anchor="ctr">
                    <a:lnL>
                      <a:noFill/>
                    </a:lnL>
                    <a:lnR>
                      <a:noFill/>
                    </a:lnR>
                    <a:lnT>
                      <a:noFill/>
                    </a:lnT>
                    <a:lnB>
                      <a:noFill/>
                    </a:lnB>
                  </a:tcPr>
                </a:tc>
                <a:tc>
                  <a:txBody>
                    <a:bodyPr/>
                    <a:lstStyle/>
                    <a:p>
                      <a:r>
                        <a:rPr lang="en-US" sz="1400" dirty="0"/>
                        <a:t>DEPTNO</a:t>
                      </a: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4" name="Dikdörtgen 3"/>
          <p:cNvSpPr/>
          <p:nvPr/>
        </p:nvSpPr>
        <p:spPr bwMode="auto">
          <a:xfrm>
            <a:off x="777876" y="5007000"/>
            <a:ext cx="6818460" cy="463260"/>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sp>
        <p:nvSpPr>
          <p:cNvPr id="19" name="Dikdörtgen 18"/>
          <p:cNvSpPr/>
          <p:nvPr/>
        </p:nvSpPr>
        <p:spPr bwMode="auto">
          <a:xfrm>
            <a:off x="777876" y="5650385"/>
            <a:ext cx="7916224" cy="49117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sp>
        <p:nvSpPr>
          <p:cNvPr id="20" name="AutoShape 5"/>
          <p:cNvSpPr>
            <a:spLocks noChangeArrowheads="1"/>
          </p:cNvSpPr>
          <p:nvPr/>
        </p:nvSpPr>
        <p:spPr bwMode="auto">
          <a:xfrm>
            <a:off x="777876" y="6337300"/>
            <a:ext cx="1081088" cy="431800"/>
          </a:xfrm>
          <a:prstGeom prst="wedgeRoundRectCallout">
            <a:avLst>
              <a:gd name="adj1" fmla="val 96687"/>
              <a:gd name="adj2" fmla="val -70505"/>
              <a:gd name="adj3" fmla="val 16667"/>
            </a:avLst>
          </a:prstGeom>
          <a:solidFill>
            <a:srgbClr val="FF66FF"/>
          </a:solidFill>
          <a:ln w="9525">
            <a:solidFill>
              <a:schemeClr val="tx1"/>
            </a:solidFill>
            <a:miter lim="800000"/>
            <a:headEnd/>
            <a:tailEnd/>
          </a:ln>
        </p:spPr>
        <p:txBody>
          <a:bodyPr/>
          <a:lstStyle/>
          <a:p>
            <a:pPr algn="ctr" eaLnBrk="1" hangingPunct="1"/>
            <a:r>
              <a:rPr kumimoji="1" lang="en-US" altLang="zh-TW" sz="1800" dirty="0">
                <a:solidFill>
                  <a:srgbClr val="000000"/>
                </a:solidFill>
                <a:effectLst/>
                <a:latin typeface="Arial" charset="0"/>
                <a:ea typeface="新細明體" pitchFamily="18" charset="-120"/>
              </a:rPr>
              <a:t>Table</a:t>
            </a:r>
          </a:p>
        </p:txBody>
      </p:sp>
    </p:spTree>
    <p:extLst>
      <p:ext uri="{BB962C8B-B14F-4D97-AF65-F5344CB8AC3E}">
        <p14:creationId xmlns:p14="http://schemas.microsoft.com/office/powerpoint/2010/main" val="3233142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Modifying View</a:t>
            </a:r>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 </a:t>
            </a:r>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(DELETE)</a:t>
            </a:r>
            <a:endParaRPr lang="tr-TR" sz="4000" dirty="0"/>
          </a:p>
        </p:txBody>
      </p:sp>
      <p:sp>
        <p:nvSpPr>
          <p:cNvPr id="343043" name="Rectangle 3"/>
          <p:cNvSpPr>
            <a:spLocks noGrp="1" noChangeArrowheads="1"/>
          </p:cNvSpPr>
          <p:nvPr>
            <p:ph type="body" idx="1"/>
          </p:nvPr>
        </p:nvSpPr>
        <p:spPr>
          <a:xfrm>
            <a:off x="925513" y="1562100"/>
            <a:ext cx="7385050" cy="6599372"/>
          </a:xfrm>
          <a:effectLst>
            <a:outerShdw blurRad="50800" dist="38100" dir="16200000" rotWithShape="0">
              <a:prstClr val="black">
                <a:alpha val="40000"/>
              </a:prstClr>
            </a:outerShdw>
          </a:effectLst>
        </p:spPr>
        <p:txBody>
          <a:bodyPr lIns="92075" tIns="46038" rIns="92075" bIns="46038">
            <a:spAutoFit/>
          </a:bodyPr>
          <a:lstStyle/>
          <a:p>
            <a:pPr marL="341313" lvl="1" indent="-227013" defTabSz="346075">
              <a:lnSpc>
                <a:spcPct val="130000"/>
              </a:lnSpc>
              <a:tabLst>
                <a:tab pos="571500" algn="l"/>
              </a:tabLst>
            </a:pPr>
            <a:r>
              <a:rPr lang="tr-TR" altLang="zh-TW" sz="2200" dirty="0">
                <a:ea typeface="新細明體" pitchFamily="18" charset="-120"/>
              </a:rPr>
              <a:t> </a:t>
            </a:r>
            <a:r>
              <a:rPr lang="en-US" altLang="zh-TW" sz="2200" dirty="0">
                <a:ea typeface="新細明體" pitchFamily="18" charset="-120"/>
              </a:rPr>
              <a:t>Suppose we wish to delete all employees with “</a:t>
            </a:r>
            <a:r>
              <a:rPr lang="tr-TR" altLang="zh-TW" sz="2200" dirty="0">
                <a:ea typeface="新細明體" pitchFamily="18" charset="-120"/>
              </a:rPr>
              <a:t>MS</a:t>
            </a:r>
            <a:r>
              <a:rPr lang="en-US" altLang="zh-TW" sz="2200" dirty="0">
                <a:ea typeface="新細明體" pitchFamily="18" charset="-120"/>
              </a:rPr>
              <a:t>” in their name from the updateable view Clerk.</a:t>
            </a:r>
            <a:endParaRPr lang="tr-TR" altLang="zh-TW" sz="2200" dirty="0">
              <a:ea typeface="新細明體" pitchFamily="18" charset="-120"/>
            </a:endParaRPr>
          </a:p>
          <a:p>
            <a:pPr marL="114300" lvl="1" indent="0" defTabSz="346075">
              <a:lnSpc>
                <a:spcPct val="130000"/>
              </a:lnSpc>
              <a:buNone/>
              <a:tabLst>
                <a:tab pos="571500" algn="l"/>
              </a:tabLst>
            </a:pPr>
            <a:endParaRPr lang="tr-TR" altLang="zh-TW" sz="2200" dirty="0">
              <a:ea typeface="新細明體" pitchFamily="18" charset="-120"/>
            </a:endParaRPr>
          </a:p>
          <a:p>
            <a:pPr lvl="1">
              <a:lnSpc>
                <a:spcPct val="80000"/>
              </a:lnSpc>
              <a:buClr>
                <a:srgbClr val="1409F7"/>
              </a:buClr>
              <a:buFontTx/>
              <a:buNone/>
            </a:pPr>
            <a:r>
              <a:rPr lang="tr-TR" altLang="zh-TW" sz="1800" b="1" dirty="0">
                <a:ea typeface="新細明體" pitchFamily="18" charset="-120"/>
              </a:rPr>
              <a:t>DELETE FROM</a:t>
            </a:r>
            <a:r>
              <a:rPr lang="en-US" altLang="zh-TW" sz="1800" dirty="0">
                <a:ea typeface="新細明體" pitchFamily="18" charset="-120"/>
              </a:rPr>
              <a:t> </a:t>
            </a:r>
            <a:r>
              <a:rPr lang="tr-TR" altLang="zh-TW" sz="1800" dirty="0" err="1">
                <a:ea typeface="新細明體" pitchFamily="18" charset="-120"/>
              </a:rPr>
              <a:t>Clerk</a:t>
            </a:r>
            <a:endParaRPr lang="en-US" altLang="zh-TW" sz="1800" dirty="0">
              <a:ea typeface="新細明體" pitchFamily="18" charset="-120"/>
            </a:endParaRPr>
          </a:p>
          <a:p>
            <a:pPr marL="114300" lvl="1" indent="0" defTabSz="346075">
              <a:lnSpc>
                <a:spcPct val="110000"/>
              </a:lnSpc>
              <a:buNone/>
              <a:tabLst>
                <a:tab pos="571500" algn="l"/>
              </a:tabLst>
            </a:pPr>
            <a:r>
              <a:rPr lang="tr-TR" altLang="zh-TW" sz="1800" b="1" dirty="0">
                <a:ea typeface="新細明體" pitchFamily="18" charset="-120"/>
              </a:rPr>
              <a:t>      </a:t>
            </a:r>
            <a:r>
              <a:rPr lang="en-US" altLang="zh-TW" sz="1800" b="1" dirty="0">
                <a:ea typeface="新細明體" pitchFamily="18" charset="-120"/>
              </a:rPr>
              <a:t>WHERE</a:t>
            </a:r>
            <a:r>
              <a:rPr lang="tr-TR" altLang="zh-TW" sz="1800" b="1" dirty="0">
                <a:ea typeface="新細明體" pitchFamily="18" charset="-120"/>
              </a:rPr>
              <a:t> </a:t>
            </a:r>
            <a:r>
              <a:rPr lang="tr-TR" altLang="zh-TW" sz="1800" dirty="0" err="1">
                <a:ea typeface="新細明體" pitchFamily="18" charset="-120"/>
              </a:rPr>
              <a:t>ename</a:t>
            </a:r>
            <a:r>
              <a:rPr lang="en-US" altLang="zh-TW" sz="1800" dirty="0">
                <a:ea typeface="新細明體" pitchFamily="18" charset="-120"/>
              </a:rPr>
              <a:t> </a:t>
            </a:r>
            <a:r>
              <a:rPr lang="en-US" altLang="zh-TW" sz="1800" b="1" dirty="0">
                <a:ea typeface="新細明體" pitchFamily="18" charset="-120"/>
              </a:rPr>
              <a:t>LIKE</a:t>
            </a:r>
            <a:r>
              <a:rPr lang="en-US" altLang="zh-TW" sz="1800" dirty="0">
                <a:ea typeface="新細明體" pitchFamily="18" charset="-120"/>
              </a:rPr>
              <a:t> '%MS%';</a:t>
            </a:r>
            <a:endParaRPr lang="tr-TR" altLang="zh-TW" sz="1800" dirty="0">
              <a:ea typeface="新細明體" pitchFamily="18" charset="-120"/>
            </a:endParaRPr>
          </a:p>
          <a:p>
            <a:pPr marL="114300" lvl="1" indent="0" defTabSz="346075">
              <a:lnSpc>
                <a:spcPct val="130000"/>
              </a:lnSpc>
              <a:buNone/>
              <a:tabLst>
                <a:tab pos="571500" algn="l"/>
              </a:tabLst>
            </a:pPr>
            <a:endParaRPr lang="tr-TR" altLang="zh-TW" sz="1800" dirty="0">
              <a:ea typeface="新細明體" pitchFamily="18" charset="-120"/>
            </a:endParaRPr>
          </a:p>
          <a:p>
            <a:pPr marL="114300" lvl="1" indent="0" defTabSz="346075">
              <a:lnSpc>
                <a:spcPct val="130000"/>
              </a:lnSpc>
              <a:buNone/>
              <a:tabLst>
                <a:tab pos="571500" algn="l"/>
              </a:tabLst>
            </a:pPr>
            <a:r>
              <a:rPr lang="en-US" altLang="zh-TW" sz="2200" dirty="0">
                <a:ea typeface="新細明體" pitchFamily="18" charset="-120"/>
              </a:rPr>
              <a:t>It is turned into the base table delete</a:t>
            </a:r>
            <a:endParaRPr lang="tr-TR" altLang="zh-TW" sz="2200" dirty="0">
              <a:ea typeface="新細明體" pitchFamily="18" charset="-120"/>
            </a:endParaRPr>
          </a:p>
          <a:p>
            <a:pPr marL="114300" lvl="1" indent="0" defTabSz="346075">
              <a:lnSpc>
                <a:spcPct val="130000"/>
              </a:lnSpc>
              <a:buNone/>
              <a:tabLst>
                <a:tab pos="571500" algn="l"/>
              </a:tabLst>
            </a:pPr>
            <a:endParaRPr lang="en-US" altLang="zh-TW" sz="1800" dirty="0">
              <a:ea typeface="新細明體" pitchFamily="18" charset="-120"/>
            </a:endParaRPr>
          </a:p>
          <a:p>
            <a:pPr marL="514350" lvl="2" indent="0" defTabSz="346075">
              <a:lnSpc>
                <a:spcPct val="110000"/>
              </a:lnSpc>
              <a:buNone/>
              <a:tabLst>
                <a:tab pos="571500" algn="l"/>
              </a:tabLst>
            </a:pPr>
            <a:r>
              <a:rPr lang="en-US" altLang="zh-TW" sz="1800" b="1" dirty="0">
                <a:ea typeface="新細明體" pitchFamily="18" charset="-120"/>
              </a:rPr>
              <a:t>DELETE FROM </a:t>
            </a:r>
            <a:r>
              <a:rPr lang="en-US" altLang="zh-TW" sz="1800" dirty="0" err="1">
                <a:ea typeface="新細明體" pitchFamily="18" charset="-120"/>
              </a:rPr>
              <a:t>emp</a:t>
            </a:r>
            <a:endParaRPr lang="en-US" altLang="zh-TW" sz="1800" dirty="0">
              <a:ea typeface="新細明體" pitchFamily="18" charset="-120"/>
            </a:endParaRPr>
          </a:p>
          <a:p>
            <a:pPr marL="514350" lvl="2" indent="0" defTabSz="346075">
              <a:lnSpc>
                <a:spcPct val="110000"/>
              </a:lnSpc>
              <a:buNone/>
              <a:tabLst>
                <a:tab pos="571500" algn="l"/>
              </a:tabLst>
            </a:pPr>
            <a:r>
              <a:rPr lang="en-US" altLang="zh-TW" sz="1800" b="1" dirty="0">
                <a:ea typeface="新細明體" pitchFamily="18" charset="-120"/>
              </a:rPr>
              <a:t>WHERE</a:t>
            </a:r>
            <a:r>
              <a:rPr lang="en-US" altLang="zh-TW" sz="1800" dirty="0">
                <a:ea typeface="新細明體" pitchFamily="18" charset="-120"/>
              </a:rPr>
              <a:t> </a:t>
            </a:r>
            <a:r>
              <a:rPr lang="en-US" altLang="zh-TW" sz="1800" dirty="0" err="1">
                <a:ea typeface="新細明體" pitchFamily="18" charset="-120"/>
              </a:rPr>
              <a:t>ename</a:t>
            </a:r>
            <a:r>
              <a:rPr lang="en-US" altLang="zh-TW" sz="1800" dirty="0">
                <a:ea typeface="新細明體" pitchFamily="18" charset="-120"/>
              </a:rPr>
              <a:t> </a:t>
            </a:r>
            <a:r>
              <a:rPr lang="en-US" altLang="zh-TW" sz="1800" b="1" dirty="0">
                <a:ea typeface="新細明體" pitchFamily="18" charset="-120"/>
              </a:rPr>
              <a:t>LIKE</a:t>
            </a:r>
            <a:r>
              <a:rPr lang="en-US" altLang="zh-TW" sz="1800" dirty="0">
                <a:ea typeface="新細明體" pitchFamily="18" charset="-120"/>
              </a:rPr>
              <a:t> '%MS% </a:t>
            </a:r>
            <a:r>
              <a:rPr lang="en-US" altLang="zh-TW" sz="1800" b="1" dirty="0">
                <a:ea typeface="新細明體" pitchFamily="18" charset="-120"/>
              </a:rPr>
              <a:t>AND</a:t>
            </a:r>
            <a:r>
              <a:rPr lang="en-US" altLang="zh-TW" sz="1800" dirty="0">
                <a:ea typeface="新細明體" pitchFamily="18" charset="-120"/>
              </a:rPr>
              <a:t> job = 'CLERK';</a:t>
            </a:r>
          </a:p>
          <a:p>
            <a:pPr marL="341313" lvl="1" indent="-227013" defTabSz="346075">
              <a:lnSpc>
                <a:spcPct val="130000"/>
              </a:lnSpc>
              <a:tabLst>
                <a:tab pos="571500" algn="l"/>
              </a:tabLst>
            </a:pPr>
            <a:endParaRPr lang="en-US" altLang="zh-TW" sz="2200" dirty="0">
              <a:ea typeface="新細明體" pitchFamily="18" charset="-120"/>
            </a:endParaRPr>
          </a:p>
          <a:p>
            <a:pPr marL="341313" lvl="1" indent="-227013" defTabSz="346075">
              <a:lnSpc>
                <a:spcPct val="130000"/>
              </a:lnSpc>
              <a:tabLst>
                <a:tab pos="571500" algn="l"/>
              </a:tabLst>
            </a:pPr>
            <a:endParaRPr lang="tr-TR" altLang="zh-TW" sz="2400" dirty="0">
              <a:ea typeface="新細明體" pitchFamily="18" charset="-120"/>
            </a:endParaRPr>
          </a:p>
          <a:p>
            <a:pPr marL="341313" lvl="1" indent="-227013" defTabSz="346075">
              <a:lnSpc>
                <a:spcPct val="130000"/>
              </a:lnSpc>
              <a:tabLst>
                <a:tab pos="571500" algn="l"/>
              </a:tabLst>
            </a:pPr>
            <a:endParaRPr lang="en-US" altLang="zh-TW" sz="24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268946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Modifying View</a:t>
            </a:r>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 </a:t>
            </a:r>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a:t>
            </a:r>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UPDATE</a:t>
            </a:r>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a:t>
            </a:r>
            <a:endParaRPr lang="tr-TR" sz="4000" dirty="0"/>
          </a:p>
        </p:txBody>
      </p:sp>
      <p:sp>
        <p:nvSpPr>
          <p:cNvPr id="343043" name="Rectangle 3"/>
          <p:cNvSpPr>
            <a:spLocks noGrp="1" noChangeArrowheads="1"/>
          </p:cNvSpPr>
          <p:nvPr>
            <p:ph type="body" idx="1"/>
          </p:nvPr>
        </p:nvSpPr>
        <p:spPr>
          <a:xfrm>
            <a:off x="925513" y="1562100"/>
            <a:ext cx="7385050" cy="5863786"/>
          </a:xfrm>
          <a:effectLst>
            <a:outerShdw blurRad="50800" dist="38100" dir="16200000" rotWithShape="0">
              <a:prstClr val="black">
                <a:alpha val="40000"/>
              </a:prstClr>
            </a:outerShdw>
          </a:effectLst>
        </p:spPr>
        <p:txBody>
          <a:bodyPr lIns="92075" tIns="46038" rIns="92075" bIns="46038">
            <a:spAutoFit/>
          </a:bodyPr>
          <a:lstStyle/>
          <a:p>
            <a:pPr marL="341313" lvl="1" indent="-227013" defTabSz="346075">
              <a:lnSpc>
                <a:spcPct val="130000"/>
              </a:lnSpc>
              <a:tabLst>
                <a:tab pos="571500" algn="l"/>
              </a:tabLst>
            </a:pPr>
            <a:r>
              <a:rPr lang="en-US" altLang="zh-TW" sz="2000" dirty="0">
                <a:ea typeface="新細明體" pitchFamily="18" charset="-120"/>
              </a:rPr>
              <a:t>UPDATE from an updateable view</a:t>
            </a:r>
            <a:endParaRPr lang="tr-TR" altLang="zh-TW" sz="2000" dirty="0">
              <a:ea typeface="新細明體" pitchFamily="18" charset="-120"/>
            </a:endParaRPr>
          </a:p>
          <a:p>
            <a:pPr lvl="1">
              <a:lnSpc>
                <a:spcPct val="80000"/>
              </a:lnSpc>
              <a:buClr>
                <a:srgbClr val="1409F7"/>
              </a:buClr>
              <a:buFontTx/>
              <a:buNone/>
            </a:pPr>
            <a:endParaRPr lang="tr-TR" altLang="zh-TW" sz="1800" b="1" dirty="0">
              <a:ea typeface="新細明體" pitchFamily="18" charset="-120"/>
            </a:endParaRPr>
          </a:p>
          <a:p>
            <a:pPr lvl="1">
              <a:lnSpc>
                <a:spcPct val="80000"/>
              </a:lnSpc>
              <a:buClr>
                <a:srgbClr val="1409F7"/>
              </a:buClr>
              <a:buFontTx/>
              <a:buNone/>
            </a:pPr>
            <a:r>
              <a:rPr lang="en-US" altLang="zh-TW" sz="2000" b="1" dirty="0">
                <a:ea typeface="新細明體" pitchFamily="18" charset="-120"/>
              </a:rPr>
              <a:t>UPDATE</a:t>
            </a:r>
            <a:r>
              <a:rPr lang="en-US" altLang="zh-TW" sz="2000" dirty="0">
                <a:ea typeface="新細明體" pitchFamily="18" charset="-120"/>
              </a:rPr>
              <a:t> </a:t>
            </a:r>
            <a:r>
              <a:rPr lang="tr-TR" altLang="zh-TW" sz="2000" dirty="0" err="1">
                <a:ea typeface="新細明體" pitchFamily="18" charset="-120"/>
              </a:rPr>
              <a:t>Clerk</a:t>
            </a:r>
            <a:endParaRPr lang="tr-TR" altLang="zh-TW" sz="2000" dirty="0">
              <a:ea typeface="新細明體" pitchFamily="18" charset="-120"/>
            </a:endParaRPr>
          </a:p>
          <a:p>
            <a:pPr lvl="1">
              <a:lnSpc>
                <a:spcPct val="80000"/>
              </a:lnSpc>
              <a:buClr>
                <a:srgbClr val="1409F7"/>
              </a:buClr>
              <a:buFontTx/>
              <a:buNone/>
            </a:pPr>
            <a:r>
              <a:rPr lang="en-US" altLang="zh-TW" sz="2000" b="1" dirty="0">
                <a:ea typeface="新細明體" pitchFamily="18" charset="-120"/>
              </a:rPr>
              <a:t>SET</a:t>
            </a:r>
            <a:r>
              <a:rPr lang="en-US" altLang="zh-TW" sz="2000" dirty="0">
                <a:ea typeface="新細明體" pitchFamily="18" charset="-120"/>
              </a:rPr>
              <a:t> </a:t>
            </a:r>
            <a:r>
              <a:rPr lang="tr-TR" altLang="zh-TW" sz="2000" dirty="0">
                <a:ea typeface="新細明體" pitchFamily="18" charset="-120"/>
              </a:rPr>
              <a:t>sal </a:t>
            </a:r>
            <a:r>
              <a:rPr lang="en-US" altLang="zh-TW" sz="2000" dirty="0">
                <a:ea typeface="新細明體" pitchFamily="18" charset="-120"/>
              </a:rPr>
              <a:t>= </a:t>
            </a:r>
            <a:r>
              <a:rPr lang="tr-TR" altLang="zh-TW" sz="2000" dirty="0">
                <a:ea typeface="新細明體" pitchFamily="18" charset="-120"/>
              </a:rPr>
              <a:t>1000</a:t>
            </a:r>
            <a:endParaRPr lang="en-US" altLang="zh-TW" sz="2000" dirty="0">
              <a:ea typeface="新細明體" pitchFamily="18" charset="-120"/>
            </a:endParaRPr>
          </a:p>
          <a:p>
            <a:pPr lvl="1">
              <a:lnSpc>
                <a:spcPct val="80000"/>
              </a:lnSpc>
              <a:buClr>
                <a:srgbClr val="1409F7"/>
              </a:buClr>
              <a:buFontTx/>
              <a:buNone/>
            </a:pPr>
            <a:r>
              <a:rPr lang="en-US" altLang="zh-TW" sz="2000" b="1" dirty="0">
                <a:ea typeface="新細明體" pitchFamily="18" charset="-120"/>
              </a:rPr>
              <a:t>WHERE</a:t>
            </a:r>
            <a:r>
              <a:rPr lang="en-US" altLang="zh-TW" sz="2000" dirty="0">
                <a:ea typeface="新細明體" pitchFamily="18" charset="-120"/>
              </a:rPr>
              <a:t> </a:t>
            </a:r>
            <a:r>
              <a:rPr lang="tr-TR" altLang="zh-TW" sz="2000" dirty="0" err="1">
                <a:ea typeface="新細明體" pitchFamily="18" charset="-120"/>
              </a:rPr>
              <a:t>ename</a:t>
            </a:r>
            <a:r>
              <a:rPr lang="en-US" altLang="zh-TW" sz="2000" dirty="0">
                <a:ea typeface="新細明體" pitchFamily="18" charset="-120"/>
              </a:rPr>
              <a:t> = </a:t>
            </a:r>
            <a:r>
              <a:rPr lang="tr-TR" altLang="zh-TW" sz="2000" dirty="0">
                <a:ea typeface="新細明體" pitchFamily="18" charset="-120"/>
              </a:rPr>
              <a:t>'JAMES';</a:t>
            </a:r>
            <a:endParaRPr lang="en-US" altLang="zh-TW" sz="2000" dirty="0">
              <a:ea typeface="新細明體" pitchFamily="18" charset="-120"/>
            </a:endParaRPr>
          </a:p>
          <a:p>
            <a:pPr lvl="1">
              <a:lnSpc>
                <a:spcPct val="80000"/>
              </a:lnSpc>
              <a:buClr>
                <a:srgbClr val="1409F7"/>
              </a:buClr>
              <a:buFontTx/>
              <a:buNone/>
            </a:pPr>
            <a:endParaRPr lang="en-US" altLang="zh-TW" sz="2400" dirty="0">
              <a:ea typeface="新細明體" pitchFamily="18" charset="-120"/>
            </a:endParaRPr>
          </a:p>
          <a:p>
            <a:pPr>
              <a:lnSpc>
                <a:spcPct val="80000"/>
              </a:lnSpc>
              <a:buClr>
                <a:srgbClr val="1409F7"/>
              </a:buClr>
              <a:buFontTx/>
              <a:buNone/>
            </a:pPr>
            <a:r>
              <a:rPr lang="en-US" altLang="zh-TW" sz="2000" dirty="0">
                <a:ea typeface="新細明體" pitchFamily="18" charset="-120"/>
              </a:rPr>
              <a:t>It is turned into the base table update</a:t>
            </a:r>
          </a:p>
          <a:p>
            <a:pPr>
              <a:lnSpc>
                <a:spcPct val="80000"/>
              </a:lnSpc>
              <a:buClr>
                <a:srgbClr val="1409F7"/>
              </a:buClr>
              <a:buFontTx/>
              <a:buNone/>
            </a:pPr>
            <a:endParaRPr lang="en-US" altLang="zh-TW" sz="2000" dirty="0">
              <a:ea typeface="新細明體" pitchFamily="18" charset="-120"/>
            </a:endParaRPr>
          </a:p>
          <a:p>
            <a:pPr lvl="1">
              <a:lnSpc>
                <a:spcPct val="80000"/>
              </a:lnSpc>
              <a:buClr>
                <a:srgbClr val="1409F7"/>
              </a:buClr>
              <a:buFontTx/>
              <a:buNone/>
            </a:pPr>
            <a:r>
              <a:rPr lang="en-US" altLang="zh-TW" sz="2000" b="1" dirty="0">
                <a:ea typeface="新細明體" pitchFamily="18" charset="-120"/>
              </a:rPr>
              <a:t>UPDATE</a:t>
            </a:r>
            <a:r>
              <a:rPr lang="en-US" altLang="zh-TW" sz="2000" dirty="0">
                <a:ea typeface="新細明體" pitchFamily="18" charset="-120"/>
              </a:rPr>
              <a:t> </a:t>
            </a:r>
            <a:r>
              <a:rPr lang="tr-TR" altLang="zh-TW" sz="2000" dirty="0" err="1">
                <a:ea typeface="新細明體" pitchFamily="18" charset="-120"/>
              </a:rPr>
              <a:t>emp</a:t>
            </a:r>
            <a:endParaRPr lang="en-US" altLang="zh-TW" sz="2000" dirty="0">
              <a:ea typeface="新細明體" pitchFamily="18" charset="-120"/>
            </a:endParaRPr>
          </a:p>
          <a:p>
            <a:pPr lvl="1">
              <a:lnSpc>
                <a:spcPct val="80000"/>
              </a:lnSpc>
              <a:buClr>
                <a:srgbClr val="1409F7"/>
              </a:buClr>
              <a:buFontTx/>
              <a:buNone/>
            </a:pPr>
            <a:r>
              <a:rPr lang="en-US" altLang="zh-TW" sz="2000" b="1" dirty="0">
                <a:ea typeface="新細明體" pitchFamily="18" charset="-120"/>
              </a:rPr>
              <a:t>SET</a:t>
            </a:r>
            <a:r>
              <a:rPr lang="en-US" altLang="zh-TW" sz="2000" dirty="0">
                <a:ea typeface="新細明體" pitchFamily="18" charset="-120"/>
              </a:rPr>
              <a:t> </a:t>
            </a:r>
            <a:r>
              <a:rPr lang="tr-TR" altLang="zh-TW" sz="2000" dirty="0">
                <a:ea typeface="新細明體" pitchFamily="18" charset="-120"/>
              </a:rPr>
              <a:t>sal </a:t>
            </a:r>
            <a:r>
              <a:rPr lang="en-US" altLang="zh-TW" sz="2000" dirty="0">
                <a:ea typeface="新細明體" pitchFamily="18" charset="-120"/>
              </a:rPr>
              <a:t>= </a:t>
            </a:r>
            <a:r>
              <a:rPr lang="tr-TR" altLang="zh-TW" sz="2000" dirty="0">
                <a:ea typeface="新細明體" pitchFamily="18" charset="-120"/>
              </a:rPr>
              <a:t>1000</a:t>
            </a:r>
            <a:endParaRPr lang="en-US" altLang="zh-TW" sz="2000" dirty="0">
              <a:ea typeface="新細明體" pitchFamily="18" charset="-120"/>
            </a:endParaRPr>
          </a:p>
          <a:p>
            <a:pPr lvl="1">
              <a:lnSpc>
                <a:spcPct val="80000"/>
              </a:lnSpc>
              <a:buClr>
                <a:srgbClr val="1409F7"/>
              </a:buClr>
              <a:buNone/>
            </a:pPr>
            <a:r>
              <a:rPr lang="en-US" altLang="zh-TW" sz="2000" b="1" dirty="0">
                <a:ea typeface="新細明體" pitchFamily="18" charset="-120"/>
              </a:rPr>
              <a:t>WHERE</a:t>
            </a:r>
            <a:r>
              <a:rPr lang="en-US" altLang="zh-TW" sz="2000" dirty="0">
                <a:ea typeface="新細明體" pitchFamily="18" charset="-120"/>
              </a:rPr>
              <a:t> </a:t>
            </a:r>
            <a:r>
              <a:rPr lang="tr-TR" altLang="zh-TW" sz="2000" dirty="0" err="1">
                <a:ea typeface="新細明體" pitchFamily="18" charset="-120"/>
              </a:rPr>
              <a:t>ename</a:t>
            </a:r>
            <a:r>
              <a:rPr lang="en-US" altLang="zh-TW" sz="2000" dirty="0">
                <a:ea typeface="新細明體" pitchFamily="18" charset="-120"/>
              </a:rPr>
              <a:t> = 'JAMES'</a:t>
            </a:r>
            <a:r>
              <a:rPr lang="tr-TR" altLang="zh-TW" sz="2000" dirty="0">
                <a:ea typeface="新細明體" pitchFamily="18" charset="-120"/>
              </a:rPr>
              <a:t> </a:t>
            </a:r>
            <a:r>
              <a:rPr lang="en-US" altLang="zh-TW" sz="2000" b="1" dirty="0">
                <a:ea typeface="新細明體" pitchFamily="18" charset="-120"/>
              </a:rPr>
              <a:t>AND</a:t>
            </a:r>
            <a:r>
              <a:rPr lang="en-US" altLang="zh-TW" sz="2000" dirty="0">
                <a:ea typeface="新細明體" pitchFamily="18" charset="-120"/>
              </a:rPr>
              <a:t> job</a:t>
            </a:r>
            <a:r>
              <a:rPr lang="tr-TR" altLang="zh-TW" sz="2000" dirty="0">
                <a:ea typeface="新細明體" pitchFamily="18" charset="-120"/>
              </a:rPr>
              <a:t> </a:t>
            </a:r>
            <a:r>
              <a:rPr lang="en-US" altLang="zh-TW" sz="2000" dirty="0">
                <a:ea typeface="新細明體" pitchFamily="18" charset="-120"/>
              </a:rPr>
              <a:t>=</a:t>
            </a:r>
            <a:r>
              <a:rPr lang="tr-TR" altLang="zh-TW" sz="2000" dirty="0">
                <a:ea typeface="新細明體" pitchFamily="18" charset="-120"/>
              </a:rPr>
              <a:t> </a:t>
            </a:r>
            <a:r>
              <a:rPr lang="en-US" altLang="zh-TW" sz="2000" dirty="0">
                <a:ea typeface="新細明體" pitchFamily="18" charset="-120"/>
              </a:rPr>
              <a:t>'CLERK';</a:t>
            </a:r>
            <a:endParaRPr lang="tr-TR" altLang="zh-TW" sz="2000" dirty="0">
              <a:ea typeface="新細明體" pitchFamily="18" charset="-120"/>
            </a:endParaRPr>
          </a:p>
          <a:p>
            <a:pPr marL="114300" lvl="1" indent="0" defTabSz="346075">
              <a:lnSpc>
                <a:spcPct val="130000"/>
              </a:lnSpc>
              <a:buNone/>
              <a:tabLst>
                <a:tab pos="571500" algn="l"/>
              </a:tabLst>
            </a:pPr>
            <a:endParaRPr lang="en-US" altLang="zh-TW" sz="2200" dirty="0">
              <a:ea typeface="新細明體" pitchFamily="18" charset="-120"/>
            </a:endParaRPr>
          </a:p>
          <a:p>
            <a:pPr marL="341313" lvl="1" indent="-227013" defTabSz="346075">
              <a:lnSpc>
                <a:spcPct val="130000"/>
              </a:lnSpc>
              <a:tabLst>
                <a:tab pos="571500" algn="l"/>
              </a:tabLst>
            </a:pPr>
            <a:endParaRPr lang="tr-TR" altLang="zh-TW" sz="2400" dirty="0">
              <a:ea typeface="新細明體" pitchFamily="18" charset="-120"/>
            </a:endParaRPr>
          </a:p>
          <a:p>
            <a:pPr marL="341313" lvl="1" indent="-227013" defTabSz="346075">
              <a:lnSpc>
                <a:spcPct val="130000"/>
              </a:lnSpc>
              <a:tabLst>
                <a:tab pos="571500" algn="l"/>
              </a:tabLst>
            </a:pPr>
            <a:endParaRPr lang="en-US" altLang="zh-TW" sz="24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802223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2</a:t>
            </a:r>
            <a:endParaRPr lang="en-US" dirty="0"/>
          </a:p>
        </p:txBody>
      </p:sp>
      <p:sp>
        <p:nvSpPr>
          <p:cNvPr id="3" name="İçerik Yer Tutucusu 2"/>
          <p:cNvSpPr>
            <a:spLocks noGrp="1"/>
          </p:cNvSpPr>
          <p:nvPr>
            <p:ph idx="1"/>
          </p:nvPr>
        </p:nvSpPr>
        <p:spPr/>
        <p:txBody>
          <a:bodyPr/>
          <a:lstStyle/>
          <a:p>
            <a:pPr marL="0" indent="0">
              <a:buNone/>
            </a:pPr>
            <a:r>
              <a:rPr lang="tr-TR" dirty="0">
                <a:solidFill>
                  <a:srgbClr val="FF0000"/>
                </a:solidFill>
              </a:rPr>
              <a:t>SELECT DISTINCT </a:t>
            </a:r>
            <a:r>
              <a:rPr lang="tr-TR" dirty="0"/>
              <a:t>JOB</a:t>
            </a:r>
          </a:p>
          <a:p>
            <a:pPr marL="0" indent="0">
              <a:buNone/>
            </a:pPr>
            <a:r>
              <a:rPr lang="tr-TR" dirty="0">
                <a:solidFill>
                  <a:srgbClr val="FF0000"/>
                </a:solidFill>
              </a:rPr>
              <a:t>FROM</a:t>
            </a:r>
            <a:r>
              <a:rPr lang="tr-TR" dirty="0"/>
              <a:t> EMP;</a:t>
            </a:r>
            <a:endParaRPr lang="en-US" dirty="0"/>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239671652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Modifying View</a:t>
            </a:r>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 </a:t>
            </a:r>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a:t>
            </a:r>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DROP</a:t>
            </a:r>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a:t>
            </a:r>
            <a:endParaRPr lang="tr-TR" sz="4000" dirty="0"/>
          </a:p>
        </p:txBody>
      </p:sp>
      <p:sp>
        <p:nvSpPr>
          <p:cNvPr id="343043" name="Rectangle 3"/>
          <p:cNvSpPr>
            <a:spLocks noGrp="1" noChangeArrowheads="1"/>
          </p:cNvSpPr>
          <p:nvPr>
            <p:ph type="body" idx="1"/>
          </p:nvPr>
        </p:nvSpPr>
        <p:spPr>
          <a:xfrm>
            <a:off x="925513" y="1562100"/>
            <a:ext cx="7385050" cy="5749908"/>
          </a:xfrm>
          <a:effectLst>
            <a:outerShdw blurRad="50800" dist="38100" dir="16200000" rotWithShape="0">
              <a:prstClr val="black">
                <a:alpha val="40000"/>
              </a:prstClr>
            </a:outerShdw>
          </a:effectLst>
        </p:spPr>
        <p:txBody>
          <a:bodyPr lIns="92075" tIns="46038" rIns="92075" bIns="46038">
            <a:spAutoFit/>
          </a:bodyPr>
          <a:lstStyle/>
          <a:p>
            <a:pPr marL="341313" lvl="1" indent="-227013" defTabSz="346075">
              <a:lnSpc>
                <a:spcPct val="130000"/>
              </a:lnSpc>
              <a:tabLst>
                <a:tab pos="571500" algn="l"/>
              </a:tabLst>
            </a:pPr>
            <a:r>
              <a:rPr lang="en-US" altLang="zh-TW" sz="2000" dirty="0">
                <a:ea typeface="新細明體" pitchFamily="18" charset="-120"/>
              </a:rPr>
              <a:t>DROP view: All views can be dropped, whether or not the view is updateable.</a:t>
            </a:r>
            <a:endParaRPr lang="tr-TR" altLang="zh-TW" sz="2000" dirty="0">
              <a:ea typeface="新細明體" pitchFamily="18" charset="-120"/>
            </a:endParaRPr>
          </a:p>
          <a:p>
            <a:pPr lvl="1">
              <a:lnSpc>
                <a:spcPct val="90000"/>
              </a:lnSpc>
              <a:buClr>
                <a:srgbClr val="1409F7"/>
              </a:buClr>
              <a:buFontTx/>
              <a:buNone/>
            </a:pPr>
            <a:endParaRPr lang="tr-TR" altLang="zh-TW" sz="2000" b="1" dirty="0">
              <a:ea typeface="新細明體" pitchFamily="18" charset="-120"/>
            </a:endParaRPr>
          </a:p>
          <a:p>
            <a:pPr lvl="1">
              <a:lnSpc>
                <a:spcPct val="90000"/>
              </a:lnSpc>
              <a:buClr>
                <a:srgbClr val="1409F7"/>
              </a:buClr>
              <a:buFontTx/>
              <a:buNone/>
            </a:pPr>
            <a:r>
              <a:rPr lang="en-US" altLang="zh-TW" sz="2000" b="1" dirty="0">
                <a:ea typeface="新細明體" pitchFamily="18" charset="-120"/>
              </a:rPr>
              <a:t>DROP VIEW</a:t>
            </a:r>
            <a:r>
              <a:rPr lang="en-US" altLang="zh-TW" sz="2000" dirty="0">
                <a:ea typeface="新細明體" pitchFamily="18" charset="-120"/>
              </a:rPr>
              <a:t> </a:t>
            </a:r>
            <a:r>
              <a:rPr lang="tr-TR" altLang="zh-TW" sz="2000" dirty="0" err="1">
                <a:ea typeface="新細明體" pitchFamily="18" charset="-120"/>
              </a:rPr>
              <a:t>Clerk</a:t>
            </a:r>
            <a:r>
              <a:rPr lang="en-US" altLang="zh-TW" sz="2000" dirty="0">
                <a:ea typeface="新細明體" pitchFamily="18" charset="-120"/>
              </a:rPr>
              <a:t>;</a:t>
            </a:r>
          </a:p>
          <a:p>
            <a:pPr lvl="1">
              <a:lnSpc>
                <a:spcPct val="90000"/>
              </a:lnSpc>
              <a:buClr>
                <a:srgbClr val="1409F7"/>
              </a:buClr>
              <a:buFontTx/>
              <a:buNone/>
            </a:pPr>
            <a:endParaRPr lang="en-US" altLang="zh-TW" sz="2000" dirty="0">
              <a:ea typeface="新細明體" pitchFamily="18" charset="-120"/>
            </a:endParaRPr>
          </a:p>
          <a:p>
            <a:pPr marL="341313" lvl="1" indent="-227013" defTabSz="346075">
              <a:lnSpc>
                <a:spcPct val="130000"/>
              </a:lnSpc>
              <a:tabLst>
                <a:tab pos="571500" algn="l"/>
              </a:tabLst>
            </a:pPr>
            <a:r>
              <a:rPr lang="en-US" altLang="zh-TW" sz="2000" b="1" dirty="0">
                <a:solidFill>
                  <a:srgbClr val="000000"/>
                </a:solidFill>
                <a:ea typeface="新細明體" pitchFamily="18" charset="-120"/>
              </a:rPr>
              <a:t>DROP VIEW</a:t>
            </a:r>
            <a:r>
              <a:rPr lang="en-US" altLang="zh-TW" sz="2000" dirty="0">
                <a:solidFill>
                  <a:srgbClr val="000000"/>
                </a:solidFill>
                <a:ea typeface="新細明體" pitchFamily="18" charset="-120"/>
              </a:rPr>
              <a:t> does not affect any tuples of the underlying relation (table) </a:t>
            </a:r>
            <a:r>
              <a:rPr lang="tr-TR" altLang="zh-TW" sz="2000" dirty="0" err="1">
                <a:solidFill>
                  <a:srgbClr val="000000"/>
                </a:solidFill>
                <a:ea typeface="新細明體" pitchFamily="18" charset="-120"/>
              </a:rPr>
              <a:t>emp</a:t>
            </a:r>
            <a:r>
              <a:rPr lang="en-US" altLang="zh-TW" sz="2000" dirty="0">
                <a:solidFill>
                  <a:srgbClr val="000000"/>
                </a:solidFill>
                <a:ea typeface="新細明體" pitchFamily="18" charset="-120"/>
              </a:rPr>
              <a:t>.</a:t>
            </a:r>
            <a:endParaRPr lang="tr-TR" altLang="zh-TW" sz="2000" dirty="0">
              <a:solidFill>
                <a:srgbClr val="000000"/>
              </a:solidFill>
              <a:ea typeface="新細明體" pitchFamily="18" charset="-120"/>
            </a:endParaRPr>
          </a:p>
          <a:p>
            <a:pPr marL="341313" lvl="1" indent="-227013" defTabSz="346075">
              <a:lnSpc>
                <a:spcPct val="130000"/>
              </a:lnSpc>
              <a:tabLst>
                <a:tab pos="571500" algn="l"/>
              </a:tabLst>
            </a:pPr>
            <a:r>
              <a:rPr lang="tr-TR" altLang="zh-TW" sz="2000" dirty="0" err="1">
                <a:solidFill>
                  <a:srgbClr val="000000"/>
                </a:solidFill>
                <a:ea typeface="新細明體" pitchFamily="18" charset="-120"/>
              </a:rPr>
              <a:t>However</a:t>
            </a:r>
            <a:r>
              <a:rPr lang="tr-TR" altLang="zh-TW" sz="2000" dirty="0">
                <a:solidFill>
                  <a:srgbClr val="000000"/>
                </a:solidFill>
                <a:ea typeface="新細明體" pitchFamily="18" charset="-120"/>
              </a:rPr>
              <a:t>, </a:t>
            </a:r>
            <a:r>
              <a:rPr lang="en-US" altLang="zh-TW" sz="2000" b="1" dirty="0">
                <a:ea typeface="新細明體" pitchFamily="18" charset="-120"/>
              </a:rPr>
              <a:t>DROP TABLE</a:t>
            </a:r>
            <a:r>
              <a:rPr lang="en-US" altLang="zh-TW" sz="2000" dirty="0">
                <a:ea typeface="新細明體" pitchFamily="18" charset="-120"/>
              </a:rPr>
              <a:t> will delete the table and also make the view </a:t>
            </a:r>
            <a:r>
              <a:rPr lang="tr-TR" altLang="zh-TW" sz="2000" dirty="0" err="1">
                <a:ea typeface="新細明體" pitchFamily="18" charset="-120"/>
              </a:rPr>
              <a:t>Clerk</a:t>
            </a:r>
            <a:r>
              <a:rPr lang="en-US" altLang="zh-TW" sz="2000" dirty="0">
                <a:ea typeface="新細明體" pitchFamily="18" charset="-120"/>
              </a:rPr>
              <a:t> unusable.</a:t>
            </a:r>
          </a:p>
          <a:p>
            <a:pPr>
              <a:lnSpc>
                <a:spcPct val="90000"/>
              </a:lnSpc>
              <a:buClr>
                <a:srgbClr val="1409F7"/>
              </a:buClr>
            </a:pPr>
            <a:endParaRPr lang="en-US" altLang="zh-TW" sz="2400" dirty="0">
              <a:ea typeface="新細明體" pitchFamily="18" charset="-120"/>
            </a:endParaRPr>
          </a:p>
          <a:p>
            <a:pPr lvl="1">
              <a:lnSpc>
                <a:spcPct val="90000"/>
              </a:lnSpc>
              <a:buClr>
                <a:srgbClr val="1409F7"/>
              </a:buClr>
              <a:buFontTx/>
              <a:buNone/>
            </a:pPr>
            <a:r>
              <a:rPr lang="en-US" altLang="zh-TW" sz="2000" b="1" dirty="0">
                <a:ea typeface="新細明體" pitchFamily="18" charset="-120"/>
              </a:rPr>
              <a:t>DROP TABLE</a:t>
            </a:r>
            <a:r>
              <a:rPr lang="en-US" altLang="zh-TW" sz="2000" dirty="0">
                <a:ea typeface="新細明體" pitchFamily="18" charset="-120"/>
              </a:rPr>
              <a:t> </a:t>
            </a:r>
            <a:r>
              <a:rPr lang="tr-TR" altLang="zh-TW" sz="2000" dirty="0" err="1">
                <a:ea typeface="新細明體" pitchFamily="18" charset="-120"/>
              </a:rPr>
              <a:t>emp</a:t>
            </a:r>
            <a:r>
              <a:rPr lang="tr-TR" altLang="zh-TW" sz="2000" dirty="0">
                <a:ea typeface="新細明體" pitchFamily="18" charset="-120"/>
              </a:rPr>
              <a:t>;</a:t>
            </a:r>
            <a:endParaRPr lang="en-US" altLang="zh-TW" sz="2000" dirty="0">
              <a:ea typeface="新細明體" pitchFamily="18" charset="-120"/>
            </a:endParaRPr>
          </a:p>
          <a:p>
            <a:pPr marL="341313" lvl="1" indent="-227013" defTabSz="346075">
              <a:lnSpc>
                <a:spcPct val="130000"/>
              </a:lnSpc>
              <a:tabLst>
                <a:tab pos="571500" algn="l"/>
              </a:tabLst>
            </a:pPr>
            <a:endParaRPr lang="en-US" altLang="zh-TW" sz="24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1125538" y="4557713"/>
            <a:ext cx="6578600"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Tree>
    <p:extLst>
      <p:ext uri="{BB962C8B-B14F-4D97-AF65-F5344CB8AC3E}">
        <p14:creationId xmlns:p14="http://schemas.microsoft.com/office/powerpoint/2010/main" val="1480809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Footer Placeholder 4"/>
          <p:cNvSpPr>
            <a:spLocks noGrp="1"/>
          </p:cNvSpPr>
          <p:nvPr>
            <p:ph type="ftr" sz="quarter" idx="11"/>
          </p:nvPr>
        </p:nvSpPr>
        <p:spPr>
          <a:noFill/>
        </p:spPr>
        <p:txBody>
          <a:bodyPr/>
          <a:lstStyle/>
          <a:p>
            <a:r>
              <a:rPr lang="tr-TR">
                <a:solidFill>
                  <a:srgbClr val="000000"/>
                </a:solidFill>
              </a:rPr>
              <a:t>Information Management</a:t>
            </a:r>
          </a:p>
        </p:txBody>
      </p:sp>
      <p:sp>
        <p:nvSpPr>
          <p:cNvPr id="343042" name="Rectangle 2"/>
          <p:cNvSpPr>
            <a:spLocks noGrp="1" noChangeArrowheads="1"/>
          </p:cNvSpPr>
          <p:nvPr>
            <p:ph type="title"/>
          </p:nvPr>
        </p:nvSpPr>
        <p:spPr>
          <a:effectLst>
            <a:outerShdw dist="53882" dir="2700000" algn="ctr" rotWithShape="0">
              <a:srgbClr val="000000"/>
            </a:outerShdw>
          </a:effectLst>
        </p:spPr>
        <p:txBody>
          <a:bodyPr lIns="92075" tIns="46038" rIns="92075" bIns="46038" anchor="t"/>
          <a:lstStyle/>
          <a:p>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Read </a:t>
            </a:r>
            <a:r>
              <a:rPr lang="tr-TR" altLang="zh-TW" sz="4000" b="1" dirty="0" err="1">
                <a:solidFill>
                  <a:schemeClr val="accent2"/>
                </a:solidFill>
                <a:effectLst>
                  <a:outerShdw blurRad="38100" dist="38100" dir="2700000" algn="tl">
                    <a:srgbClr val="C0C0C0"/>
                  </a:outerShdw>
                </a:effectLst>
                <a:latin typeface="Arial" charset="0"/>
                <a:ea typeface="新細明體" pitchFamily="18" charset="-120"/>
              </a:rPr>
              <a:t>Only</a:t>
            </a:r>
            <a:r>
              <a:rPr lang="en-US" altLang="zh-TW" sz="4000" b="1" dirty="0">
                <a:solidFill>
                  <a:schemeClr val="accent2"/>
                </a:solidFill>
                <a:effectLst>
                  <a:outerShdw blurRad="38100" dist="38100" dir="2700000" algn="tl">
                    <a:srgbClr val="C0C0C0"/>
                  </a:outerShdw>
                </a:effectLst>
                <a:latin typeface="Arial" charset="0"/>
                <a:ea typeface="新細明體" pitchFamily="18" charset="-120"/>
              </a:rPr>
              <a:t> View</a:t>
            </a:r>
            <a:r>
              <a:rPr lang="tr-TR" altLang="zh-TW" sz="4000" b="1" dirty="0">
                <a:solidFill>
                  <a:schemeClr val="accent2"/>
                </a:solidFill>
                <a:effectLst>
                  <a:outerShdw blurRad="38100" dist="38100" dir="2700000" algn="tl">
                    <a:srgbClr val="C0C0C0"/>
                  </a:outerShdw>
                </a:effectLst>
                <a:latin typeface="Arial" charset="0"/>
                <a:ea typeface="新細明體" pitchFamily="18" charset="-120"/>
              </a:rPr>
              <a:t> </a:t>
            </a:r>
            <a:endParaRPr lang="tr-TR" sz="4000" dirty="0"/>
          </a:p>
        </p:txBody>
      </p:sp>
      <p:sp>
        <p:nvSpPr>
          <p:cNvPr id="343043" name="Rectangle 3"/>
          <p:cNvSpPr>
            <a:spLocks noGrp="1" noChangeArrowheads="1"/>
          </p:cNvSpPr>
          <p:nvPr>
            <p:ph type="body" idx="1"/>
          </p:nvPr>
        </p:nvSpPr>
        <p:spPr>
          <a:xfrm>
            <a:off x="925513" y="1562100"/>
            <a:ext cx="7385050" cy="3601628"/>
          </a:xfrm>
          <a:effectLst>
            <a:outerShdw blurRad="50800" dist="38100" dir="16200000" rotWithShape="0">
              <a:prstClr val="black">
                <a:alpha val="40000"/>
              </a:prstClr>
            </a:outerShdw>
          </a:effectLst>
        </p:spPr>
        <p:txBody>
          <a:bodyPr lIns="92075" tIns="46038" rIns="92075" bIns="46038">
            <a:spAutoFit/>
          </a:bodyPr>
          <a:lstStyle/>
          <a:p>
            <a:pPr>
              <a:lnSpc>
                <a:spcPct val="90000"/>
              </a:lnSpc>
              <a:buClr>
                <a:srgbClr val="1409F7"/>
              </a:buClr>
              <a:buFontTx/>
              <a:buNone/>
            </a:pPr>
            <a:r>
              <a:rPr lang="en-US" altLang="zh-TW" sz="2000" b="1" dirty="0">
                <a:ea typeface="新細明體" pitchFamily="18" charset="-120"/>
              </a:rPr>
              <a:t>CREATE VIEW</a:t>
            </a:r>
            <a:r>
              <a:rPr lang="en-US" altLang="zh-TW" sz="2000" dirty="0">
                <a:ea typeface="新細明體" pitchFamily="18" charset="-120"/>
              </a:rPr>
              <a:t> </a:t>
            </a:r>
            <a:r>
              <a:rPr lang="tr-TR" altLang="zh-TW" sz="2000" dirty="0">
                <a:ea typeface="新細明體" pitchFamily="18" charset="-120"/>
              </a:rPr>
              <a:t>Manager </a:t>
            </a:r>
            <a:r>
              <a:rPr lang="en-US" altLang="zh-TW" sz="2000" b="1" dirty="0">
                <a:ea typeface="新細明體" pitchFamily="18" charset="-120"/>
              </a:rPr>
              <a:t>AS</a:t>
            </a:r>
            <a:r>
              <a:rPr lang="en-US" altLang="zh-TW" sz="2000" dirty="0">
                <a:ea typeface="新細明體" pitchFamily="18" charset="-120"/>
              </a:rPr>
              <a:t> </a:t>
            </a:r>
          </a:p>
          <a:p>
            <a:pPr lvl="2">
              <a:lnSpc>
                <a:spcPct val="90000"/>
              </a:lnSpc>
              <a:buClr>
                <a:srgbClr val="1409F7"/>
              </a:buClr>
              <a:buFontTx/>
              <a:buNone/>
            </a:pPr>
            <a:r>
              <a:rPr lang="en-US" altLang="zh-TW" sz="2000" b="1" dirty="0">
                <a:ea typeface="新細明體" pitchFamily="18" charset="-120"/>
              </a:rPr>
              <a:t>SELECT</a:t>
            </a:r>
            <a:r>
              <a:rPr lang="en-US" altLang="zh-TW" sz="2000" dirty="0">
                <a:ea typeface="新細明體" pitchFamily="18" charset="-120"/>
              </a:rPr>
              <a:t> </a:t>
            </a:r>
            <a:r>
              <a:rPr lang="tr-TR" altLang="zh-TW" sz="2000" dirty="0" err="1">
                <a:ea typeface="新細明體" pitchFamily="18" charset="-120"/>
              </a:rPr>
              <a:t>empno</a:t>
            </a:r>
            <a:r>
              <a:rPr lang="tr-TR" altLang="zh-TW" sz="2000" dirty="0">
                <a:ea typeface="新細明體" pitchFamily="18" charset="-120"/>
              </a:rPr>
              <a:t>, </a:t>
            </a:r>
            <a:r>
              <a:rPr lang="tr-TR" altLang="zh-TW" sz="2000" dirty="0" err="1">
                <a:ea typeface="新細明體" pitchFamily="18" charset="-120"/>
              </a:rPr>
              <a:t>ename</a:t>
            </a:r>
            <a:r>
              <a:rPr lang="tr-TR" altLang="zh-TW" sz="2000" dirty="0">
                <a:ea typeface="新細明體" pitchFamily="18" charset="-120"/>
              </a:rPr>
              <a:t>, sal</a:t>
            </a:r>
            <a:endParaRPr lang="en-US" altLang="zh-TW" sz="2000" dirty="0">
              <a:ea typeface="新細明體" pitchFamily="18" charset="-120"/>
            </a:endParaRPr>
          </a:p>
          <a:p>
            <a:pPr lvl="2">
              <a:lnSpc>
                <a:spcPct val="90000"/>
              </a:lnSpc>
              <a:buClr>
                <a:srgbClr val="1409F7"/>
              </a:buClr>
              <a:buFontTx/>
              <a:buNone/>
            </a:pPr>
            <a:r>
              <a:rPr lang="en-US" altLang="zh-TW" sz="2000" b="1" dirty="0">
                <a:ea typeface="新細明體" pitchFamily="18" charset="-120"/>
              </a:rPr>
              <a:t>FROM</a:t>
            </a:r>
            <a:r>
              <a:rPr lang="en-US" altLang="zh-TW" sz="2000" dirty="0">
                <a:ea typeface="新細明體" pitchFamily="18" charset="-120"/>
              </a:rPr>
              <a:t> </a:t>
            </a:r>
            <a:r>
              <a:rPr lang="tr-TR" altLang="zh-TW" sz="2000" dirty="0" err="1">
                <a:ea typeface="新細明體" pitchFamily="18" charset="-120"/>
              </a:rPr>
              <a:t>emp</a:t>
            </a:r>
            <a:endParaRPr lang="en-US" altLang="zh-TW" sz="2000" dirty="0">
              <a:ea typeface="新細明體" pitchFamily="18" charset="-120"/>
            </a:endParaRPr>
          </a:p>
          <a:p>
            <a:pPr lvl="2">
              <a:lnSpc>
                <a:spcPct val="90000"/>
              </a:lnSpc>
              <a:buClr>
                <a:srgbClr val="1409F7"/>
              </a:buClr>
              <a:buFontTx/>
              <a:buNone/>
            </a:pPr>
            <a:r>
              <a:rPr lang="en-US" altLang="zh-TW" sz="2000" b="1" dirty="0">
                <a:ea typeface="新細明體" pitchFamily="18" charset="-120"/>
              </a:rPr>
              <a:t>WHERE</a:t>
            </a:r>
            <a:r>
              <a:rPr lang="en-US" altLang="zh-TW" sz="2000" dirty="0">
                <a:ea typeface="新細明體" pitchFamily="18" charset="-120"/>
              </a:rPr>
              <a:t> </a:t>
            </a:r>
            <a:r>
              <a:rPr lang="tr-TR" altLang="zh-TW" sz="2000" dirty="0" err="1">
                <a:ea typeface="新細明體" pitchFamily="18" charset="-120"/>
              </a:rPr>
              <a:t>job</a:t>
            </a:r>
            <a:r>
              <a:rPr lang="en-US" altLang="zh-TW" sz="2000" dirty="0">
                <a:ea typeface="新細明體" pitchFamily="18" charset="-120"/>
              </a:rPr>
              <a:t> = 'MANAGER'</a:t>
            </a:r>
            <a:endParaRPr lang="tr-TR" altLang="zh-TW" sz="2000" dirty="0">
              <a:ea typeface="新細明體" pitchFamily="18" charset="-120"/>
            </a:endParaRPr>
          </a:p>
          <a:p>
            <a:pPr lvl="2">
              <a:lnSpc>
                <a:spcPct val="90000"/>
              </a:lnSpc>
              <a:buClr>
                <a:srgbClr val="1409F7"/>
              </a:buClr>
              <a:buFontTx/>
              <a:buNone/>
            </a:pPr>
            <a:r>
              <a:rPr lang="tr-TR" altLang="zh-TW" sz="2000" b="1" dirty="0">
                <a:solidFill>
                  <a:srgbClr val="FF0066"/>
                </a:solidFill>
                <a:ea typeface="新細明體" pitchFamily="18" charset="-120"/>
              </a:rPr>
              <a:t>WITH READ ONLY</a:t>
            </a:r>
            <a:r>
              <a:rPr lang="tr-TR" altLang="zh-TW" sz="2000" dirty="0">
                <a:ea typeface="新細明體" pitchFamily="18" charset="-120"/>
              </a:rPr>
              <a:t>;</a:t>
            </a:r>
            <a:endParaRPr lang="en-US" altLang="zh-TW" sz="2000" dirty="0">
              <a:ea typeface="新細明體" pitchFamily="18" charset="-120"/>
            </a:endParaRPr>
          </a:p>
          <a:p>
            <a:pPr marL="341313" lvl="1" indent="-227013" defTabSz="346075">
              <a:lnSpc>
                <a:spcPct val="130000"/>
              </a:lnSpc>
              <a:tabLst>
                <a:tab pos="571500" algn="l"/>
              </a:tabLst>
            </a:pPr>
            <a:endParaRPr lang="tr-TR" altLang="zh-TW" sz="2400" dirty="0">
              <a:ea typeface="新細明體" pitchFamily="18" charset="-120"/>
            </a:endParaRPr>
          </a:p>
          <a:p>
            <a:pPr marL="114300" lvl="1" indent="0" defTabSz="346075">
              <a:lnSpc>
                <a:spcPct val="90000"/>
              </a:lnSpc>
              <a:buNone/>
              <a:tabLst>
                <a:tab pos="571500" algn="l"/>
              </a:tabLst>
            </a:pPr>
            <a:r>
              <a:rPr lang="tr-TR" altLang="zh-TW" sz="2000" b="1" dirty="0">
                <a:ea typeface="新細明體" pitchFamily="18" charset="-120"/>
              </a:rPr>
              <a:t>DELETE</a:t>
            </a:r>
            <a:r>
              <a:rPr lang="en-US" altLang="zh-TW" sz="2000" b="1" dirty="0">
                <a:ea typeface="新細明體" pitchFamily="18" charset="-120"/>
              </a:rPr>
              <a:t> </a:t>
            </a:r>
            <a:r>
              <a:rPr lang="tr-TR" altLang="zh-TW" sz="2000" b="1" dirty="0">
                <a:ea typeface="新細明體" pitchFamily="18" charset="-120"/>
              </a:rPr>
              <a:t>FROM </a:t>
            </a:r>
            <a:r>
              <a:rPr lang="tr-TR" altLang="zh-TW" sz="2000" dirty="0">
                <a:ea typeface="新細明體" pitchFamily="18" charset="-120"/>
              </a:rPr>
              <a:t>M</a:t>
            </a:r>
            <a:r>
              <a:rPr lang="en-US" altLang="zh-TW" sz="2000" dirty="0" err="1">
                <a:ea typeface="新細明體" pitchFamily="18" charset="-120"/>
              </a:rPr>
              <a:t>anager</a:t>
            </a:r>
            <a:r>
              <a:rPr lang="en-US" altLang="zh-TW" sz="2000" dirty="0">
                <a:ea typeface="新細明體" pitchFamily="18" charset="-120"/>
              </a:rPr>
              <a:t> </a:t>
            </a:r>
            <a:endParaRPr lang="tr-TR" altLang="zh-TW" sz="2000" dirty="0">
              <a:ea typeface="新細明體" pitchFamily="18" charset="-120"/>
            </a:endParaRPr>
          </a:p>
          <a:p>
            <a:pPr marL="114300" lvl="1" indent="0" defTabSz="346075">
              <a:lnSpc>
                <a:spcPct val="90000"/>
              </a:lnSpc>
              <a:buNone/>
              <a:tabLst>
                <a:tab pos="571500" algn="l"/>
              </a:tabLst>
            </a:pPr>
            <a:r>
              <a:rPr lang="tr-TR" altLang="zh-TW" sz="2000" b="1" dirty="0">
                <a:ea typeface="新細明體" pitchFamily="18" charset="-120"/>
              </a:rPr>
              <a:t>WHERE </a:t>
            </a:r>
            <a:r>
              <a:rPr lang="en-US" altLang="zh-TW" sz="2000" dirty="0" err="1">
                <a:ea typeface="新細明體" pitchFamily="18" charset="-120"/>
              </a:rPr>
              <a:t>ename</a:t>
            </a:r>
            <a:r>
              <a:rPr lang="tr-TR" altLang="zh-TW" sz="2000" dirty="0">
                <a:ea typeface="新細明體" pitchFamily="18" charset="-120"/>
              </a:rPr>
              <a:t> </a:t>
            </a:r>
            <a:r>
              <a:rPr lang="en-US" altLang="zh-TW" sz="2000" dirty="0">
                <a:ea typeface="新細明體" pitchFamily="18" charset="-120"/>
              </a:rPr>
              <a:t>=</a:t>
            </a:r>
            <a:r>
              <a:rPr lang="tr-TR" altLang="zh-TW" sz="2000" dirty="0">
                <a:ea typeface="新細明體" pitchFamily="18" charset="-120"/>
              </a:rPr>
              <a:t> </a:t>
            </a:r>
            <a:r>
              <a:rPr lang="en-US" altLang="zh-TW" sz="2000" dirty="0">
                <a:ea typeface="新細明體" pitchFamily="18" charset="-120"/>
              </a:rPr>
              <a:t>'JONES'</a:t>
            </a:r>
            <a:r>
              <a:rPr lang="tr-TR" altLang="zh-TW" sz="2000" dirty="0">
                <a:ea typeface="新細明體" pitchFamily="18" charset="-120"/>
              </a:rPr>
              <a:t>;</a:t>
            </a:r>
            <a:endParaRPr lang="en-US" altLang="zh-TW" sz="2000" dirty="0">
              <a:ea typeface="新細明體" pitchFamily="18" charset="-120"/>
            </a:endParaRPr>
          </a:p>
          <a:p>
            <a:pPr marL="341313" lvl="1" indent="-227013" defTabSz="346075">
              <a:lnSpc>
                <a:spcPct val="130000"/>
              </a:lnSpc>
              <a:tabLst>
                <a:tab pos="571500" algn="l"/>
              </a:tabLst>
            </a:pPr>
            <a:endParaRPr lang="tr-TR" dirty="0">
              <a:solidFill>
                <a:srgbClr val="FF0066"/>
              </a:solidFill>
              <a:latin typeface="Arial" charset="0"/>
            </a:endParaRPr>
          </a:p>
        </p:txBody>
      </p:sp>
      <p:sp>
        <p:nvSpPr>
          <p:cNvPr id="343044" name="Rectangle 4"/>
          <p:cNvSpPr>
            <a:spLocks noChangeArrowheads="1"/>
          </p:cNvSpPr>
          <p:nvPr/>
        </p:nvSpPr>
        <p:spPr bwMode="blackWhite">
          <a:xfrm>
            <a:off x="801076" y="4710113"/>
            <a:ext cx="3108286" cy="1452562"/>
          </a:xfrm>
          <a:prstGeom prst="rect">
            <a:avLst/>
          </a:prstGeom>
          <a:noFill/>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grpSp>
        <p:nvGrpSpPr>
          <p:cNvPr id="2" name="Group 5"/>
          <p:cNvGrpSpPr>
            <a:grpSpLocks/>
          </p:cNvGrpSpPr>
          <p:nvPr/>
        </p:nvGrpSpPr>
        <p:grpSpPr bwMode="auto">
          <a:xfrm>
            <a:off x="8386763" y="6324600"/>
            <a:ext cx="414337" cy="292100"/>
            <a:chOff x="5283" y="3984"/>
            <a:chExt cx="261" cy="184"/>
          </a:xfrm>
        </p:grpSpPr>
        <p:sp>
          <p:nvSpPr>
            <p:cNvPr id="343046"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p:nvSpPr>
            <p:cNvPr id="343047"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en-US">
                <a:solidFill>
                  <a:srgbClr val="000000"/>
                </a:solidFill>
                <a:effectLst>
                  <a:outerShdw blurRad="38100" dist="38100" dir="2700000" algn="tl">
                    <a:srgbClr val="FFFFFF"/>
                  </a:outerShdw>
                </a:effectLst>
              </a:endParaRPr>
            </a:p>
          </p:txBody>
        </p:sp>
        <p:sp useBgFill="1">
          <p:nvSpPr>
            <p:cNvPr id="343048"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en-US">
                <a:solidFill>
                  <a:srgbClr val="000000"/>
                </a:solidFill>
                <a:effectLst>
                  <a:outerShdw blurRad="38100" dist="38100" dir="2700000" algn="tl">
                    <a:srgbClr val="C0C0C0"/>
                  </a:outerShdw>
                </a:effectLst>
              </a:endParaRPr>
            </a:p>
          </p:txBody>
        </p:sp>
        <p:sp>
          <p:nvSpPr>
            <p:cNvPr id="343049"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pPr>
                <a:defRPr/>
              </a:pPr>
              <a:endParaRPr lang="en-US">
                <a:solidFill>
                  <a:srgbClr val="000000"/>
                </a:solidFill>
              </a:endParaRPr>
            </a:p>
          </p:txBody>
        </p:sp>
        <p:sp>
          <p:nvSpPr>
            <p:cNvPr id="343050"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pPr>
                <a:defRPr/>
              </a:pPr>
              <a:endParaRPr lang="en-US">
                <a:solidFill>
                  <a:srgbClr val="000000"/>
                </a:solidFill>
              </a:endParaRPr>
            </a:p>
          </p:txBody>
        </p:sp>
        <p:sp useBgFill="1">
          <p:nvSpPr>
            <p:cNvPr id="343051"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pPr>
                <a:defRPr/>
              </a:pPr>
              <a:endParaRPr lang="en-US">
                <a:solidFill>
                  <a:srgbClr val="000000"/>
                </a:solidFill>
              </a:endParaRPr>
            </a:p>
          </p:txBody>
        </p:sp>
      </p:grpSp>
      <p:sp>
        <p:nvSpPr>
          <p:cNvPr id="5" name="Rectangle 3"/>
          <p:cNvSpPr>
            <a:spLocks noChangeArrowheads="1"/>
          </p:cNvSpPr>
          <p:nvPr/>
        </p:nvSpPr>
        <p:spPr bwMode="auto">
          <a:xfrm>
            <a:off x="1115616" y="4640475"/>
            <a:ext cx="669666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ORA-42399: cannot perform a DML operation on a read-only view</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Dikdörtgen 5"/>
          <p:cNvSpPr/>
          <p:nvPr/>
        </p:nvSpPr>
        <p:spPr bwMode="auto">
          <a:xfrm>
            <a:off x="1115616" y="4675294"/>
            <a:ext cx="6192688" cy="26891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ndParaRPr>
          </a:p>
        </p:txBody>
      </p:sp>
    </p:spTree>
    <p:extLst>
      <p:ext uri="{BB962C8B-B14F-4D97-AF65-F5344CB8AC3E}">
        <p14:creationId xmlns:p14="http://schemas.microsoft.com/office/powerpoint/2010/main" val="41965940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dirty="0"/>
              <a:t>Information Management</a:t>
            </a:r>
          </a:p>
        </p:txBody>
      </p:sp>
      <p:sp>
        <p:nvSpPr>
          <p:cNvPr id="4098"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err="1">
                <a:solidFill>
                  <a:schemeClr val="accent2"/>
                </a:solidFill>
                <a:effectLst>
                  <a:outerShdw blurRad="38100" dist="38100" dir="2700000" algn="tl">
                    <a:srgbClr val="C0C0C0"/>
                  </a:outerShdw>
                </a:effectLst>
                <a:latin typeface="Arial" charset="0"/>
              </a:rPr>
              <a:t>Table</a:t>
            </a:r>
            <a:r>
              <a:rPr lang="tr-TR" sz="4000" b="1" dirty="0">
                <a:solidFill>
                  <a:schemeClr val="accent2"/>
                </a:solidFill>
                <a:effectLst>
                  <a:outerShdw blurRad="38100" dist="38100" dir="2700000" algn="tl">
                    <a:srgbClr val="C0C0C0"/>
                  </a:outerShdw>
                </a:effectLst>
                <a:latin typeface="Arial" charset="0"/>
              </a:rPr>
              <a:t> </a:t>
            </a:r>
            <a:r>
              <a:rPr lang="tr-TR" sz="4000" b="1" dirty="0" err="1">
                <a:solidFill>
                  <a:schemeClr val="accent2"/>
                </a:solidFill>
                <a:effectLst>
                  <a:outerShdw blurRad="38100" dist="38100" dir="2700000" algn="tl">
                    <a:srgbClr val="C0C0C0"/>
                  </a:outerShdw>
                </a:effectLst>
                <a:latin typeface="Arial" charset="0"/>
              </a:rPr>
              <a:t>Structure</a:t>
            </a:r>
            <a:r>
              <a:rPr lang="tr-TR" sz="4000" b="1" dirty="0">
                <a:solidFill>
                  <a:schemeClr val="accent2"/>
                </a:solidFill>
                <a:effectLst>
                  <a:outerShdw blurRad="38100" dist="38100" dir="2700000" algn="tl">
                    <a:srgbClr val="C0C0C0"/>
                  </a:outerShdw>
                </a:effectLst>
                <a:latin typeface="Arial" charset="0"/>
              </a:rPr>
              <a:t> </a:t>
            </a:r>
            <a:r>
              <a:rPr lang="tr-TR" sz="4000" b="1" dirty="0" err="1">
                <a:solidFill>
                  <a:schemeClr val="accent2"/>
                </a:solidFill>
                <a:effectLst>
                  <a:outerShdw blurRad="38100" dist="38100" dir="2700000" algn="tl">
                    <a:srgbClr val="C0C0C0"/>
                  </a:outerShdw>
                </a:effectLst>
                <a:latin typeface="Arial" charset="0"/>
              </a:rPr>
              <a:t>Example</a:t>
            </a:r>
            <a:endParaRPr lang="tr-TR" dirty="0"/>
          </a:p>
        </p:txBody>
      </p:sp>
      <p:sp>
        <p:nvSpPr>
          <p:cNvPr id="4099" name="Rectangle 3"/>
          <p:cNvSpPr>
            <a:spLocks noChangeArrowheads="1"/>
          </p:cNvSpPr>
          <p:nvPr/>
        </p:nvSpPr>
        <p:spPr bwMode="blackWhite">
          <a:xfrm>
            <a:off x="842963" y="1416050"/>
            <a:ext cx="7723187" cy="3762375"/>
          </a:xfrm>
          <a:prstGeom prst="rect">
            <a:avLst/>
          </a:prstGeom>
          <a:solidFill>
            <a:srgbClr val="99CCFF"/>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dirty="0">
                <a:solidFill>
                  <a:srgbClr val="000000"/>
                </a:solidFill>
                <a:effectLst/>
                <a:latin typeface="Courier New" pitchFamily="49" charset="0"/>
              </a:rPr>
              <a:t>    EMPNO ENAME      JOB             MGR HIREDATE        SAL      COMM    DEPTNO</a:t>
            </a:r>
          </a:p>
          <a:p>
            <a:pPr defTabSz="400050">
              <a:lnSpc>
                <a:spcPct val="125000"/>
              </a:lnSpc>
              <a:tabLst>
                <a:tab pos="400050" algn="r"/>
                <a:tab pos="685800" algn="l"/>
              </a:tabLst>
            </a:pPr>
            <a:r>
              <a:rPr lang="tr-TR" sz="1200" b="1" dirty="0">
                <a:solidFill>
                  <a:srgbClr val="000000"/>
                </a:solidFill>
                <a:effectLst/>
                <a:latin typeface="Courier New" pitchFamily="49" charset="0"/>
              </a:rPr>
              <a:t>--------- ---------- --------- --------- --------- --------- --------- ---------</a:t>
            </a:r>
          </a:p>
          <a:p>
            <a:pPr defTabSz="400050">
              <a:lnSpc>
                <a:spcPct val="125000"/>
              </a:lnSpc>
              <a:tabLst>
                <a:tab pos="400050" algn="r"/>
                <a:tab pos="685800" algn="l"/>
              </a:tabLst>
            </a:pPr>
            <a:r>
              <a:rPr lang="tr-TR" sz="1200" b="1" dirty="0">
                <a:solidFill>
                  <a:srgbClr val="000000"/>
                </a:solidFill>
                <a:effectLst/>
                <a:latin typeface="Courier New" pitchFamily="49" charset="0"/>
              </a:rPr>
              <a:t>     7839 KING       PRESIDENT           17-NOV-81      5000                  10</a:t>
            </a:r>
          </a:p>
          <a:p>
            <a:pPr defTabSz="400050">
              <a:lnSpc>
                <a:spcPct val="125000"/>
              </a:lnSpc>
              <a:tabLst>
                <a:tab pos="400050" algn="r"/>
                <a:tab pos="685800" algn="l"/>
              </a:tabLst>
            </a:pPr>
            <a:r>
              <a:rPr lang="tr-TR" sz="1200" b="1" dirty="0">
                <a:solidFill>
                  <a:srgbClr val="000000"/>
                </a:solidFill>
                <a:effectLst/>
                <a:latin typeface="Courier New" pitchFamily="49" charset="0"/>
              </a:rPr>
              <a:t>     7698 BLAKE      MANAGER        7839 01-MAY-81      2850                  30</a:t>
            </a:r>
          </a:p>
          <a:p>
            <a:pPr defTabSz="400050">
              <a:lnSpc>
                <a:spcPct val="125000"/>
              </a:lnSpc>
              <a:tabLst>
                <a:tab pos="400050" algn="r"/>
                <a:tab pos="685800" algn="l"/>
              </a:tabLst>
            </a:pPr>
            <a:r>
              <a:rPr lang="tr-TR" sz="1200" b="1" dirty="0">
                <a:solidFill>
                  <a:srgbClr val="000000"/>
                </a:solidFill>
                <a:effectLst/>
                <a:latin typeface="Courier New" pitchFamily="49" charset="0"/>
              </a:rPr>
              <a:t>     7782 CLARK      MANAGER        7839 09-JUN-81      2450                  10</a:t>
            </a:r>
          </a:p>
          <a:p>
            <a:pPr defTabSz="400050">
              <a:lnSpc>
                <a:spcPct val="125000"/>
              </a:lnSpc>
              <a:tabLst>
                <a:tab pos="400050" algn="r"/>
                <a:tab pos="685800" algn="l"/>
              </a:tabLst>
            </a:pPr>
            <a:r>
              <a:rPr lang="tr-TR" sz="1200" b="1" dirty="0">
                <a:solidFill>
                  <a:srgbClr val="000000"/>
                </a:solidFill>
                <a:effectLst/>
                <a:latin typeface="Courier New" pitchFamily="49" charset="0"/>
              </a:rPr>
              <a:t>     7566 JONES      MANAGER        7839 02-APR-81      2975                  20</a:t>
            </a:r>
          </a:p>
          <a:p>
            <a:pPr defTabSz="400050">
              <a:lnSpc>
                <a:spcPct val="125000"/>
              </a:lnSpc>
              <a:tabLst>
                <a:tab pos="400050" algn="r"/>
                <a:tab pos="685800" algn="l"/>
              </a:tabLst>
            </a:pPr>
            <a:r>
              <a:rPr lang="tr-TR" sz="1200" b="1" dirty="0">
                <a:solidFill>
                  <a:srgbClr val="000000"/>
                </a:solidFill>
                <a:effectLst/>
                <a:latin typeface="Courier New" pitchFamily="49" charset="0"/>
              </a:rPr>
              <a:t>     7654 MARTIN     SALESMAN       7698 28-SEP-81      1250      1400        30</a:t>
            </a:r>
          </a:p>
          <a:p>
            <a:pPr defTabSz="400050">
              <a:lnSpc>
                <a:spcPct val="125000"/>
              </a:lnSpc>
              <a:tabLst>
                <a:tab pos="400050" algn="r"/>
                <a:tab pos="685800" algn="l"/>
              </a:tabLst>
            </a:pPr>
            <a:r>
              <a:rPr lang="tr-TR" sz="1200" b="1" dirty="0">
                <a:solidFill>
                  <a:srgbClr val="000000"/>
                </a:solidFill>
                <a:effectLst/>
                <a:latin typeface="Courier New" pitchFamily="49" charset="0"/>
              </a:rPr>
              <a:t>     7499 ALLEN      SALESMAN       7698 20-FEB-81      1600       300        30</a:t>
            </a:r>
          </a:p>
          <a:p>
            <a:pPr defTabSz="400050">
              <a:lnSpc>
                <a:spcPct val="125000"/>
              </a:lnSpc>
              <a:tabLst>
                <a:tab pos="400050" algn="r"/>
                <a:tab pos="685800" algn="l"/>
              </a:tabLst>
            </a:pPr>
            <a:r>
              <a:rPr lang="tr-TR" sz="1200" b="1" dirty="0">
                <a:solidFill>
                  <a:srgbClr val="000000"/>
                </a:solidFill>
                <a:effectLst/>
                <a:latin typeface="Courier New" pitchFamily="49" charset="0"/>
              </a:rPr>
              <a:t>     7844 TURNER     SALESMAN       7698 08-SEP-81      1500         0        30</a:t>
            </a:r>
          </a:p>
          <a:p>
            <a:pPr defTabSz="400050">
              <a:lnSpc>
                <a:spcPct val="125000"/>
              </a:lnSpc>
              <a:tabLst>
                <a:tab pos="400050" algn="r"/>
                <a:tab pos="685800" algn="l"/>
              </a:tabLst>
            </a:pPr>
            <a:r>
              <a:rPr lang="tr-TR" sz="1200" b="1" dirty="0">
                <a:solidFill>
                  <a:srgbClr val="000000"/>
                </a:solidFill>
                <a:effectLst/>
                <a:latin typeface="Courier New" pitchFamily="49" charset="0"/>
              </a:rPr>
              <a:t>     7900 JAMES      CLERK          7698 03-DEC-81       950                  30</a:t>
            </a:r>
          </a:p>
          <a:p>
            <a:pPr defTabSz="400050">
              <a:lnSpc>
                <a:spcPct val="125000"/>
              </a:lnSpc>
              <a:tabLst>
                <a:tab pos="400050" algn="r"/>
                <a:tab pos="685800" algn="l"/>
              </a:tabLst>
            </a:pPr>
            <a:r>
              <a:rPr lang="tr-TR" sz="1200" b="1" dirty="0">
                <a:solidFill>
                  <a:srgbClr val="000000"/>
                </a:solidFill>
                <a:effectLst/>
                <a:latin typeface="Courier New" pitchFamily="49" charset="0"/>
              </a:rPr>
              <a:t>     7521 WARD       SALESMAN       7698 22-FEB-81      1250       500        30</a:t>
            </a:r>
          </a:p>
          <a:p>
            <a:pPr defTabSz="400050">
              <a:lnSpc>
                <a:spcPct val="125000"/>
              </a:lnSpc>
              <a:tabLst>
                <a:tab pos="400050" algn="r"/>
                <a:tab pos="685800" algn="l"/>
              </a:tabLst>
            </a:pPr>
            <a:r>
              <a:rPr lang="tr-TR" sz="1200" b="1" dirty="0">
                <a:solidFill>
                  <a:srgbClr val="000000"/>
                </a:solidFill>
                <a:effectLst/>
                <a:latin typeface="Courier New" pitchFamily="49" charset="0"/>
              </a:rPr>
              <a:t>     7902 FORD       ANALYST        7566 03-DEC-81      3000                  20</a:t>
            </a:r>
          </a:p>
          <a:p>
            <a:pPr defTabSz="400050">
              <a:lnSpc>
                <a:spcPct val="125000"/>
              </a:lnSpc>
              <a:tabLst>
                <a:tab pos="400050" algn="r"/>
                <a:tab pos="685800" algn="l"/>
              </a:tabLst>
            </a:pPr>
            <a:r>
              <a:rPr lang="tr-TR" sz="1200" b="1" dirty="0">
                <a:solidFill>
                  <a:srgbClr val="000000"/>
                </a:solidFill>
                <a:effectLst/>
                <a:latin typeface="Courier New" pitchFamily="49" charset="0"/>
              </a:rPr>
              <a:t>     7369 SMITH      CLERK          7902 17-DEC-80       800                  20</a:t>
            </a:r>
          </a:p>
          <a:p>
            <a:pPr defTabSz="400050">
              <a:lnSpc>
                <a:spcPct val="125000"/>
              </a:lnSpc>
              <a:tabLst>
                <a:tab pos="400050" algn="r"/>
                <a:tab pos="685800" algn="l"/>
              </a:tabLst>
            </a:pPr>
            <a:r>
              <a:rPr lang="tr-TR" sz="1200" b="1" dirty="0">
                <a:solidFill>
                  <a:srgbClr val="000000"/>
                </a:solidFill>
                <a:effectLst/>
                <a:latin typeface="Courier New" pitchFamily="49" charset="0"/>
              </a:rPr>
              <a:t>     7788 SCOTT      ANALYST        7566 09-DEC-82      3000                  20</a:t>
            </a:r>
          </a:p>
          <a:p>
            <a:pPr defTabSz="400050">
              <a:lnSpc>
                <a:spcPct val="125000"/>
              </a:lnSpc>
              <a:tabLst>
                <a:tab pos="400050" algn="r"/>
                <a:tab pos="685800" algn="l"/>
              </a:tabLst>
            </a:pPr>
            <a:r>
              <a:rPr lang="tr-TR" sz="1200" b="1" dirty="0">
                <a:solidFill>
                  <a:srgbClr val="000000"/>
                </a:solidFill>
                <a:effectLst/>
                <a:latin typeface="Courier New" pitchFamily="49" charset="0"/>
              </a:rPr>
              <a:t>     7876 ADAMS      CLERK          7788 12-JAN-83      1100                  20</a:t>
            </a:r>
          </a:p>
          <a:p>
            <a:pPr defTabSz="400050">
              <a:lnSpc>
                <a:spcPct val="125000"/>
              </a:lnSpc>
              <a:tabLst>
                <a:tab pos="400050" algn="r"/>
                <a:tab pos="685800" algn="l"/>
              </a:tabLst>
            </a:pPr>
            <a:r>
              <a:rPr lang="tr-TR" sz="1200" b="1" dirty="0">
                <a:solidFill>
                  <a:srgbClr val="000000"/>
                </a:solidFill>
                <a:effectLst/>
                <a:latin typeface="Courier New" pitchFamily="49" charset="0"/>
              </a:rPr>
              <a:t>     7934 MILLER     CLERK          7782 23-JAN-82      1300                  10</a:t>
            </a:r>
          </a:p>
        </p:txBody>
      </p:sp>
      <p:sp>
        <p:nvSpPr>
          <p:cNvPr id="4100" name="Rectangle 4"/>
          <p:cNvSpPr>
            <a:spLocks noChangeArrowheads="1"/>
          </p:cNvSpPr>
          <p:nvPr/>
        </p:nvSpPr>
        <p:spPr bwMode="auto">
          <a:xfrm>
            <a:off x="769938" y="1079500"/>
            <a:ext cx="1689100" cy="357188"/>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a:solidFill>
                  <a:srgbClr val="FFCC00"/>
                </a:solidFill>
                <a:effectLst>
                  <a:outerShdw blurRad="38100" dist="38100" dir="2700000" algn="tl">
                    <a:srgbClr val="C0C0C0"/>
                  </a:outerShdw>
                </a:effectLst>
                <a:latin typeface="Arial" charset="0"/>
              </a:rPr>
              <a:t>EMP</a:t>
            </a:r>
          </a:p>
        </p:txBody>
      </p:sp>
      <p:grpSp>
        <p:nvGrpSpPr>
          <p:cNvPr id="4101" name="Group 5"/>
          <p:cNvGrpSpPr>
            <a:grpSpLocks/>
          </p:cNvGrpSpPr>
          <p:nvPr/>
        </p:nvGrpSpPr>
        <p:grpSpPr bwMode="auto">
          <a:xfrm>
            <a:off x="414338" y="3767138"/>
            <a:ext cx="3467100" cy="2103437"/>
            <a:chOff x="261" y="2373"/>
            <a:chExt cx="2184" cy="1325"/>
          </a:xfrm>
        </p:grpSpPr>
        <p:sp>
          <p:nvSpPr>
            <p:cNvPr id="4102" name="Rectangle 6"/>
            <p:cNvSpPr>
              <a:spLocks noChangeArrowheads="1"/>
            </p:cNvSpPr>
            <p:nvPr/>
          </p:nvSpPr>
          <p:spPr bwMode="auto">
            <a:xfrm>
              <a:off x="267" y="3473"/>
              <a:ext cx="1064" cy="225"/>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a:solidFill>
                    <a:srgbClr val="FFCC00"/>
                  </a:solidFill>
                  <a:effectLst>
                    <a:outerShdw blurRad="38100" dist="38100" dir="2700000" algn="tl">
                      <a:srgbClr val="C0C0C0"/>
                    </a:outerShdw>
                  </a:effectLst>
                  <a:latin typeface="Arial" charset="0"/>
                </a:rPr>
                <a:t>DEPT</a:t>
              </a:r>
            </a:p>
          </p:txBody>
        </p:sp>
        <p:sp>
          <p:nvSpPr>
            <p:cNvPr id="4103" name="Rectangle 7"/>
            <p:cNvSpPr>
              <a:spLocks noChangeArrowheads="1"/>
            </p:cNvSpPr>
            <p:nvPr/>
          </p:nvSpPr>
          <p:spPr bwMode="blackWhite">
            <a:xfrm>
              <a:off x="261" y="2373"/>
              <a:ext cx="2184" cy="1074"/>
            </a:xfrm>
            <a:prstGeom prst="rect">
              <a:avLst/>
            </a:prstGeom>
            <a:solidFill>
              <a:srgbClr val="FFCC99"/>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dirty="0">
                  <a:solidFill>
                    <a:srgbClr val="000000"/>
                  </a:solidFill>
                  <a:effectLst/>
                  <a:latin typeface="Courier New" pitchFamily="49" charset="0"/>
                </a:rPr>
                <a:t>   DEPTNO DNAME          LOC</a:t>
              </a:r>
            </a:p>
            <a:p>
              <a:pPr defTabSz="400050">
                <a:lnSpc>
                  <a:spcPct val="125000"/>
                </a:lnSpc>
                <a:tabLst>
                  <a:tab pos="400050" algn="r"/>
                  <a:tab pos="685800" algn="l"/>
                </a:tabLst>
              </a:pPr>
              <a:r>
                <a:rPr lang="tr-TR" sz="1200" b="1" dirty="0">
                  <a:solidFill>
                    <a:srgbClr val="000000"/>
                  </a:solidFill>
                  <a:effectLst/>
                  <a:latin typeface="Courier New" pitchFamily="49" charset="0"/>
                </a:rPr>
                <a:t>--------- -------------- ----------        	       10 ACCOUNTING     NEW YORK</a:t>
              </a:r>
            </a:p>
            <a:p>
              <a:pPr defTabSz="400050">
                <a:lnSpc>
                  <a:spcPct val="125000"/>
                </a:lnSpc>
                <a:tabLst>
                  <a:tab pos="400050" algn="r"/>
                  <a:tab pos="685800" algn="l"/>
                </a:tabLst>
              </a:pPr>
              <a:r>
                <a:rPr lang="tr-TR" sz="1200" b="1" dirty="0">
                  <a:solidFill>
                    <a:srgbClr val="000000"/>
                  </a:solidFill>
                  <a:effectLst/>
                  <a:latin typeface="Courier New" pitchFamily="49" charset="0"/>
                </a:rPr>
                <a:t>       20 RESEARCH       DALLAS</a:t>
              </a:r>
            </a:p>
            <a:p>
              <a:pPr defTabSz="400050">
                <a:lnSpc>
                  <a:spcPct val="125000"/>
                </a:lnSpc>
                <a:tabLst>
                  <a:tab pos="400050" algn="r"/>
                  <a:tab pos="685800" algn="l"/>
                </a:tabLst>
              </a:pPr>
              <a:r>
                <a:rPr lang="tr-TR" sz="1200" b="1" dirty="0">
                  <a:solidFill>
                    <a:srgbClr val="000000"/>
                  </a:solidFill>
                  <a:effectLst/>
                  <a:latin typeface="Courier New" pitchFamily="49" charset="0"/>
                </a:rPr>
                <a:t>       30 SALES          CHICAGO</a:t>
              </a:r>
            </a:p>
            <a:p>
              <a:pPr defTabSz="400050">
                <a:lnSpc>
                  <a:spcPct val="125000"/>
                </a:lnSpc>
                <a:tabLst>
                  <a:tab pos="400050" algn="r"/>
                  <a:tab pos="685800" algn="l"/>
                </a:tabLst>
              </a:pPr>
              <a:r>
                <a:rPr lang="tr-TR" sz="1200" b="1" dirty="0">
                  <a:solidFill>
                    <a:srgbClr val="000000"/>
                  </a:solidFill>
                  <a:effectLst/>
                  <a:latin typeface="Courier New" pitchFamily="49" charset="0"/>
                </a:rPr>
                <a:t>       40 OPERATIONS     BOSTON</a:t>
              </a:r>
            </a:p>
            <a:p>
              <a:pPr defTabSz="400050">
                <a:lnSpc>
                  <a:spcPct val="125000"/>
                </a:lnSpc>
                <a:tabLst>
                  <a:tab pos="400050" algn="r"/>
                  <a:tab pos="685800" algn="l"/>
                </a:tabLst>
              </a:pPr>
              <a:r>
                <a:rPr lang="tr-TR" sz="1200" b="1" dirty="0">
                  <a:solidFill>
                    <a:srgbClr val="000000"/>
                  </a:solidFill>
                  <a:effectLst/>
                  <a:latin typeface="Courier New" pitchFamily="49" charset="0"/>
                </a:rPr>
                <a:t>     </a:t>
              </a:r>
            </a:p>
          </p:txBody>
        </p:sp>
      </p:grpSp>
      <p:grpSp>
        <p:nvGrpSpPr>
          <p:cNvPr id="4104" name="Group 8"/>
          <p:cNvGrpSpPr>
            <a:grpSpLocks/>
          </p:cNvGrpSpPr>
          <p:nvPr/>
        </p:nvGrpSpPr>
        <p:grpSpPr bwMode="auto">
          <a:xfrm>
            <a:off x="5654675" y="4208463"/>
            <a:ext cx="3035300" cy="2084387"/>
            <a:chOff x="3562" y="2651"/>
            <a:chExt cx="1912" cy="1313"/>
          </a:xfrm>
        </p:grpSpPr>
        <p:sp>
          <p:nvSpPr>
            <p:cNvPr id="4105" name="Rectangle 9"/>
            <p:cNvSpPr>
              <a:spLocks noChangeArrowheads="1"/>
            </p:cNvSpPr>
            <p:nvPr/>
          </p:nvSpPr>
          <p:spPr bwMode="blackWhite">
            <a:xfrm>
              <a:off x="3562" y="2651"/>
              <a:ext cx="1912" cy="1074"/>
            </a:xfrm>
            <a:prstGeom prst="rect">
              <a:avLst/>
            </a:prstGeom>
            <a:solidFill>
              <a:srgbClr val="FF9966"/>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dirty="0">
                  <a:solidFill>
                    <a:srgbClr val="000000"/>
                  </a:solidFill>
                  <a:effectLst/>
                  <a:latin typeface="Courier New" pitchFamily="49" charset="0"/>
                </a:rPr>
                <a:t>    GRADE     LOSAL     HISAL</a:t>
              </a:r>
            </a:p>
            <a:p>
              <a:pPr defTabSz="400050">
                <a:lnSpc>
                  <a:spcPct val="125000"/>
                </a:lnSpc>
                <a:tabLst>
                  <a:tab pos="400050" algn="r"/>
                  <a:tab pos="685800" algn="l"/>
                </a:tabLst>
              </a:pPr>
              <a:r>
                <a:rPr lang="tr-TR" sz="1200" b="1" dirty="0">
                  <a:solidFill>
                    <a:srgbClr val="000000"/>
                  </a:solidFill>
                  <a:effectLst/>
                  <a:latin typeface="Courier New" pitchFamily="49" charset="0"/>
                </a:rPr>
                <a:t>--------- --------- ---------</a:t>
              </a:r>
            </a:p>
            <a:p>
              <a:pPr defTabSz="400050">
                <a:lnSpc>
                  <a:spcPct val="125000"/>
                </a:lnSpc>
                <a:tabLst>
                  <a:tab pos="400050" algn="r"/>
                  <a:tab pos="685800" algn="l"/>
                </a:tabLst>
              </a:pPr>
              <a:r>
                <a:rPr lang="tr-TR" sz="1200" b="1" dirty="0">
                  <a:solidFill>
                    <a:srgbClr val="000000"/>
                  </a:solidFill>
                  <a:effectLst/>
                  <a:latin typeface="Courier New" pitchFamily="49" charset="0"/>
                </a:rPr>
                <a:t>        1       700      1200</a:t>
              </a:r>
            </a:p>
            <a:p>
              <a:pPr defTabSz="400050">
                <a:lnSpc>
                  <a:spcPct val="125000"/>
                </a:lnSpc>
                <a:tabLst>
                  <a:tab pos="400050" algn="r"/>
                  <a:tab pos="685800" algn="l"/>
                </a:tabLst>
              </a:pPr>
              <a:r>
                <a:rPr lang="tr-TR" sz="1200" b="1" dirty="0">
                  <a:solidFill>
                    <a:srgbClr val="000000"/>
                  </a:solidFill>
                  <a:effectLst/>
                  <a:latin typeface="Courier New" pitchFamily="49" charset="0"/>
                </a:rPr>
                <a:t>        2      1201      1400</a:t>
              </a:r>
            </a:p>
            <a:p>
              <a:pPr defTabSz="400050">
                <a:lnSpc>
                  <a:spcPct val="125000"/>
                </a:lnSpc>
                <a:tabLst>
                  <a:tab pos="400050" algn="r"/>
                  <a:tab pos="685800" algn="l"/>
                </a:tabLst>
              </a:pPr>
              <a:r>
                <a:rPr lang="tr-TR" sz="1200" b="1" dirty="0">
                  <a:solidFill>
                    <a:srgbClr val="000000"/>
                  </a:solidFill>
                  <a:effectLst/>
                  <a:latin typeface="Courier New" pitchFamily="49" charset="0"/>
                </a:rPr>
                <a:t>        3      1401      2000</a:t>
              </a:r>
            </a:p>
            <a:p>
              <a:pPr defTabSz="400050">
                <a:lnSpc>
                  <a:spcPct val="125000"/>
                </a:lnSpc>
                <a:tabLst>
                  <a:tab pos="400050" algn="r"/>
                  <a:tab pos="685800" algn="l"/>
                </a:tabLst>
              </a:pPr>
              <a:r>
                <a:rPr lang="tr-TR" sz="1200" b="1" dirty="0">
                  <a:solidFill>
                    <a:srgbClr val="000000"/>
                  </a:solidFill>
                  <a:effectLst/>
                  <a:latin typeface="Courier New" pitchFamily="49" charset="0"/>
                </a:rPr>
                <a:t>        4      2001      3000</a:t>
              </a:r>
            </a:p>
            <a:p>
              <a:pPr defTabSz="400050">
                <a:lnSpc>
                  <a:spcPct val="125000"/>
                </a:lnSpc>
                <a:tabLst>
                  <a:tab pos="400050" algn="r"/>
                  <a:tab pos="685800" algn="l"/>
                </a:tabLst>
              </a:pPr>
              <a:r>
                <a:rPr lang="tr-TR" sz="1200" b="1" dirty="0">
                  <a:solidFill>
                    <a:srgbClr val="000000"/>
                  </a:solidFill>
                  <a:effectLst/>
                  <a:latin typeface="Courier New" pitchFamily="49" charset="0"/>
                </a:rPr>
                <a:t>        5      3001      9999</a:t>
              </a:r>
            </a:p>
          </p:txBody>
        </p:sp>
        <p:sp>
          <p:nvSpPr>
            <p:cNvPr id="4106" name="Rectangle 10"/>
            <p:cNvSpPr>
              <a:spLocks noChangeArrowheads="1"/>
            </p:cNvSpPr>
            <p:nvPr/>
          </p:nvSpPr>
          <p:spPr bwMode="auto">
            <a:xfrm>
              <a:off x="4058" y="3739"/>
              <a:ext cx="1064" cy="225"/>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dirty="0">
                  <a:solidFill>
                    <a:srgbClr val="FFCC00"/>
                  </a:solidFill>
                  <a:effectLst>
                    <a:outerShdw blurRad="38100" dist="38100" dir="2700000" algn="tl">
                      <a:srgbClr val="C0C0C0"/>
                    </a:outerShdw>
                  </a:effectLst>
                  <a:latin typeface="Arial" charset="0"/>
                </a:rPr>
                <a:t>SALGRADE</a:t>
              </a:r>
            </a:p>
          </p:txBody>
        </p:sp>
      </p:grpSp>
      <p:grpSp>
        <p:nvGrpSpPr>
          <p:cNvPr id="4107" name="Group 11"/>
          <p:cNvGrpSpPr>
            <a:grpSpLocks/>
          </p:cNvGrpSpPr>
          <p:nvPr/>
        </p:nvGrpSpPr>
        <p:grpSpPr bwMode="auto">
          <a:xfrm>
            <a:off x="8386763" y="6324600"/>
            <a:ext cx="414337" cy="292100"/>
            <a:chOff x="5283" y="3984"/>
            <a:chExt cx="261" cy="184"/>
          </a:xfrm>
        </p:grpSpPr>
        <p:sp>
          <p:nvSpPr>
            <p:cNvPr id="4108"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4109"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4110"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4111"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4112"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4113"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 calcmode="lin" valueType="num">
                                      <p:cBhvr additive="base">
                                        <p:cTn id="7" dur="500" fill="hold"/>
                                        <p:tgtEl>
                                          <p:spTgt spid="4101"/>
                                        </p:tgtEl>
                                        <p:attrNameLst>
                                          <p:attrName>ppt_x</p:attrName>
                                        </p:attrNameLst>
                                      </p:cBhvr>
                                      <p:tavLst>
                                        <p:tav tm="0">
                                          <p:val>
                                            <p:strVal val="0-#ppt_w/2"/>
                                          </p:val>
                                        </p:tav>
                                        <p:tav tm="100000">
                                          <p:val>
                                            <p:strVal val="#ppt_x"/>
                                          </p:val>
                                        </p:tav>
                                      </p:tavLst>
                                    </p:anim>
                                    <p:anim calcmode="lin" valueType="num">
                                      <p:cBhvr additive="base">
                                        <p:cTn id="8"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4104"/>
                                        </p:tgtEl>
                                        <p:attrNameLst>
                                          <p:attrName>style.visibility</p:attrName>
                                        </p:attrNameLst>
                                      </p:cBhvr>
                                      <p:to>
                                        <p:strVal val="visible"/>
                                      </p:to>
                                    </p:set>
                                    <p:anim calcmode="lin" valueType="num">
                                      <p:cBhvr additive="base">
                                        <p:cTn id="13" dur="500" fill="hold"/>
                                        <p:tgtEl>
                                          <p:spTgt spid="4104"/>
                                        </p:tgtEl>
                                        <p:attrNameLst>
                                          <p:attrName>ppt_x</p:attrName>
                                        </p:attrNameLst>
                                      </p:cBhvr>
                                      <p:tavLst>
                                        <p:tav tm="0">
                                          <p:val>
                                            <p:strVal val="1+#ppt_w/2"/>
                                          </p:val>
                                        </p:tav>
                                        <p:tav tm="100000">
                                          <p:val>
                                            <p:strVal val="#ppt_x"/>
                                          </p:val>
                                        </p:tav>
                                      </p:tavLst>
                                    </p:anim>
                                    <p:anim calcmode="lin" valueType="num">
                                      <p:cBhvr additive="base">
                                        <p:cTn id="14" dur="500" fill="hold"/>
                                        <p:tgtEl>
                                          <p:spTgt spid="410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499"/>
                                          </p:stCondLst>
                                        </p:cTn>
                                        <p:tgtEl>
                                          <p:spTgt spid="4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2- Restricting and Sorting Data</a:t>
            </a:r>
            <a:endParaRPr lang="tr-TR" sz="4800"/>
          </a:p>
        </p:txBody>
      </p:sp>
      <p:sp>
        <p:nvSpPr>
          <p:cNvPr id="41987" name="Rectangle 3"/>
          <p:cNvSpPr>
            <a:spLocks noGrp="1" noChangeArrowheads="1"/>
          </p:cNvSpPr>
          <p:nvPr>
            <p:ph type="subTitle" idx="1"/>
          </p:nvPr>
        </p:nvSpPr>
        <p:spPr>
          <a:xfrm>
            <a:off x="1371600" y="3886200"/>
            <a:ext cx="6400800" cy="701675"/>
          </a:xfrm>
          <a:noFill/>
          <a:ln/>
          <a:effectLst>
            <a:outerShdw dist="53882" dir="2700000" algn="ctr" rotWithShape="0">
              <a:srgbClr val="000000"/>
            </a:outerShdw>
          </a:effectLst>
        </p:spPr>
        <p:txBody>
          <a:bodyPr lIns="92075" tIns="46038" rIns="92075" bIns="46038">
            <a:spAutoFit/>
          </a:bodyPr>
          <a:lstStyle/>
          <a:p>
            <a:pPr>
              <a:spcBef>
                <a:spcPct val="0"/>
              </a:spcBef>
            </a:pPr>
            <a:r>
              <a:rPr lang="tr-TR" sz="4000">
                <a:solidFill>
                  <a:srgbClr val="FFCC66"/>
                </a:solidFill>
              </a:rPr>
              <a:t> </a:t>
            </a:r>
          </a:p>
        </p:txBody>
      </p:sp>
      <p:grpSp>
        <p:nvGrpSpPr>
          <p:cNvPr id="41988" name="Group 4"/>
          <p:cNvGrpSpPr>
            <a:grpSpLocks/>
          </p:cNvGrpSpPr>
          <p:nvPr/>
        </p:nvGrpSpPr>
        <p:grpSpPr bwMode="auto">
          <a:xfrm>
            <a:off x="8386763" y="6324600"/>
            <a:ext cx="414337" cy="292100"/>
            <a:chOff x="5283" y="3984"/>
            <a:chExt cx="261" cy="184"/>
          </a:xfrm>
        </p:grpSpPr>
        <p:sp>
          <p:nvSpPr>
            <p:cNvPr id="41989"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41990"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41991"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41992"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41993"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41994"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1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ooter Placeholder 4"/>
          <p:cNvSpPr>
            <a:spLocks noGrp="1"/>
          </p:cNvSpPr>
          <p:nvPr>
            <p:ph type="ftr" sz="quarter" idx="11"/>
          </p:nvPr>
        </p:nvSpPr>
        <p:spPr/>
        <p:txBody>
          <a:bodyPr/>
          <a:lstStyle/>
          <a:p>
            <a:r>
              <a:rPr lang="tr-TR"/>
              <a:t>Information Management</a:t>
            </a:r>
          </a:p>
        </p:txBody>
      </p:sp>
      <p:sp>
        <p:nvSpPr>
          <p:cNvPr id="4403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Limiting Rows Using a Selection</a:t>
            </a:r>
            <a:endParaRPr lang="tr-TR"/>
          </a:p>
        </p:txBody>
      </p:sp>
      <p:grpSp>
        <p:nvGrpSpPr>
          <p:cNvPr id="44035" name="Group 3"/>
          <p:cNvGrpSpPr>
            <a:grpSpLocks/>
          </p:cNvGrpSpPr>
          <p:nvPr/>
        </p:nvGrpSpPr>
        <p:grpSpPr bwMode="auto">
          <a:xfrm>
            <a:off x="5970588" y="1712913"/>
            <a:ext cx="2716212" cy="2228850"/>
            <a:chOff x="3761" y="1079"/>
            <a:chExt cx="1711" cy="1404"/>
          </a:xfrm>
        </p:grpSpPr>
        <p:sp>
          <p:nvSpPr>
            <p:cNvPr id="44036" name="Rectangle 4"/>
            <p:cNvSpPr>
              <a:spLocks noChangeArrowheads="1"/>
            </p:cNvSpPr>
            <p:nvPr/>
          </p:nvSpPr>
          <p:spPr bwMode="auto">
            <a:xfrm>
              <a:off x="3761" y="1079"/>
              <a:ext cx="1711" cy="658"/>
            </a:xfrm>
            <a:prstGeom prst="rect">
              <a:avLst/>
            </a:prstGeom>
            <a:noFill/>
            <a:ln w="9525">
              <a:noFill/>
              <a:miter lim="800000"/>
              <a:headEnd/>
              <a:tailEnd/>
            </a:ln>
            <a:effectLst/>
          </p:spPr>
          <p:txBody>
            <a:bodyPr lIns="92075" tIns="46038" rIns="92075" bIns="46038">
              <a:spAutoFit/>
            </a:bodyPr>
            <a:lstStyle/>
            <a:p>
              <a:pPr algn="ctr" defTabSz="346075">
                <a:lnSpc>
                  <a:spcPct val="95000"/>
                </a:lnSpc>
                <a:spcBef>
                  <a:spcPct val="35000"/>
                </a:spcBef>
                <a:tabLst>
                  <a:tab pos="576263" algn="l"/>
                </a:tabLst>
              </a:pPr>
              <a:r>
                <a:rPr lang="tr-TR" sz="2200" b="1">
                  <a:solidFill>
                    <a:srgbClr val="FF6600"/>
                  </a:solidFill>
                  <a:effectLst>
                    <a:outerShdw blurRad="38100" dist="38100" dir="2700000" algn="tl">
                      <a:srgbClr val="C0C0C0"/>
                    </a:outerShdw>
                  </a:effectLst>
                  <a:latin typeface="Arial" charset="0"/>
                </a:rPr>
                <a:t>"…retrieve all</a:t>
              </a:r>
              <a:br>
                <a:rPr lang="tr-TR" sz="2200" b="1">
                  <a:solidFill>
                    <a:srgbClr val="FF6600"/>
                  </a:solidFill>
                  <a:effectLst>
                    <a:outerShdw blurRad="38100" dist="38100" dir="2700000" algn="tl">
                      <a:srgbClr val="C0C0C0"/>
                    </a:outerShdw>
                  </a:effectLst>
                  <a:latin typeface="Arial" charset="0"/>
                </a:rPr>
              </a:br>
              <a:r>
                <a:rPr lang="tr-TR" sz="2200" b="1">
                  <a:solidFill>
                    <a:srgbClr val="FF6600"/>
                  </a:solidFill>
                  <a:effectLst>
                    <a:outerShdw blurRad="38100" dist="38100" dir="2700000" algn="tl">
                      <a:srgbClr val="C0C0C0"/>
                    </a:outerShdw>
                  </a:effectLst>
                  <a:latin typeface="Arial" charset="0"/>
                </a:rPr>
                <a:t>employees</a:t>
              </a:r>
              <a:br>
                <a:rPr lang="tr-TR" sz="2200" b="1">
                  <a:solidFill>
                    <a:srgbClr val="FF6600"/>
                  </a:solidFill>
                  <a:effectLst>
                    <a:outerShdw blurRad="38100" dist="38100" dir="2700000" algn="tl">
                      <a:srgbClr val="C0C0C0"/>
                    </a:outerShdw>
                  </a:effectLst>
                  <a:latin typeface="Arial" charset="0"/>
                </a:rPr>
              </a:br>
              <a:r>
                <a:rPr lang="tr-TR" sz="2200" b="1">
                  <a:solidFill>
                    <a:srgbClr val="FF6600"/>
                  </a:solidFill>
                  <a:effectLst>
                    <a:outerShdw blurRad="38100" dist="38100" dir="2700000" algn="tl">
                      <a:srgbClr val="C0C0C0"/>
                    </a:outerShdw>
                  </a:effectLst>
                  <a:latin typeface="Arial" charset="0"/>
                </a:rPr>
                <a:t>in department 10"</a:t>
              </a:r>
            </a:p>
          </p:txBody>
        </p:sp>
        <p:sp>
          <p:nvSpPr>
            <p:cNvPr id="44037" name="Arc 5"/>
            <p:cNvSpPr>
              <a:spLocks/>
            </p:cNvSpPr>
            <p:nvPr/>
          </p:nvSpPr>
          <p:spPr bwMode="auto">
            <a:xfrm>
              <a:off x="3875" y="1835"/>
              <a:ext cx="997" cy="648"/>
            </a:xfrm>
            <a:custGeom>
              <a:avLst/>
              <a:gdLst>
                <a:gd name="G0" fmla="+- 22 0 0"/>
                <a:gd name="G1" fmla="+- 21600 0 0"/>
                <a:gd name="G2" fmla="+- 21600 0 0"/>
                <a:gd name="T0" fmla="*/ 0 w 21608"/>
                <a:gd name="T1" fmla="*/ 0 h 21600"/>
                <a:gd name="T2" fmla="*/ 21608 w 21608"/>
                <a:gd name="T3" fmla="*/ 20833 h 21600"/>
                <a:gd name="T4" fmla="*/ 22 w 21608"/>
                <a:gd name="T5" fmla="*/ 21600 h 21600"/>
              </a:gdLst>
              <a:ahLst/>
              <a:cxnLst>
                <a:cxn ang="0">
                  <a:pos x="T0" y="T1"/>
                </a:cxn>
                <a:cxn ang="0">
                  <a:pos x="T2" y="T3"/>
                </a:cxn>
                <a:cxn ang="0">
                  <a:pos x="T4" y="T5"/>
                </a:cxn>
              </a:cxnLst>
              <a:rect l="0" t="0" r="r" b="b"/>
              <a:pathLst>
                <a:path w="21608" h="21600" fill="none" extrusionOk="0">
                  <a:moveTo>
                    <a:pt x="0" y="0"/>
                  </a:moveTo>
                  <a:cubicBezTo>
                    <a:pt x="7" y="0"/>
                    <a:pt x="14" y="-1"/>
                    <a:pt x="22" y="0"/>
                  </a:cubicBezTo>
                  <a:cubicBezTo>
                    <a:pt x="11652" y="0"/>
                    <a:pt x="21195" y="9209"/>
                    <a:pt x="21608" y="20832"/>
                  </a:cubicBezTo>
                </a:path>
                <a:path w="21608" h="21600" stroke="0" extrusionOk="0">
                  <a:moveTo>
                    <a:pt x="0" y="0"/>
                  </a:moveTo>
                  <a:cubicBezTo>
                    <a:pt x="7" y="0"/>
                    <a:pt x="14" y="-1"/>
                    <a:pt x="22" y="0"/>
                  </a:cubicBezTo>
                  <a:cubicBezTo>
                    <a:pt x="11652" y="0"/>
                    <a:pt x="21195" y="9209"/>
                    <a:pt x="21608" y="20832"/>
                  </a:cubicBezTo>
                  <a:lnTo>
                    <a:pt x="22"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tr-TR"/>
            </a:p>
          </p:txBody>
        </p:sp>
      </p:grpSp>
      <p:grpSp>
        <p:nvGrpSpPr>
          <p:cNvPr id="44038" name="Group 6"/>
          <p:cNvGrpSpPr>
            <a:grpSpLocks/>
          </p:cNvGrpSpPr>
          <p:nvPr/>
        </p:nvGrpSpPr>
        <p:grpSpPr bwMode="auto">
          <a:xfrm>
            <a:off x="596900" y="1193800"/>
            <a:ext cx="5746750" cy="2360613"/>
            <a:chOff x="376" y="752"/>
            <a:chExt cx="3620" cy="1487"/>
          </a:xfrm>
        </p:grpSpPr>
        <p:sp>
          <p:nvSpPr>
            <p:cNvPr id="44039" name="Rectangle 7"/>
            <p:cNvSpPr>
              <a:spLocks noChangeArrowheads="1"/>
            </p:cNvSpPr>
            <p:nvPr/>
          </p:nvSpPr>
          <p:spPr bwMode="blackWhite">
            <a:xfrm>
              <a:off x="431" y="987"/>
              <a:ext cx="3299" cy="1222"/>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44040" name="Rectangle 8"/>
            <p:cNvSpPr>
              <a:spLocks noChangeArrowheads="1"/>
            </p:cNvSpPr>
            <p:nvPr/>
          </p:nvSpPr>
          <p:spPr bwMode="auto">
            <a:xfrm>
              <a:off x="376" y="752"/>
              <a:ext cx="463" cy="250"/>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EMP</a:t>
              </a:r>
            </a:p>
          </p:txBody>
        </p:sp>
        <p:sp>
          <p:nvSpPr>
            <p:cNvPr id="44041" name="Line 9"/>
            <p:cNvSpPr>
              <a:spLocks noChangeShapeType="1"/>
            </p:cNvSpPr>
            <p:nvPr/>
          </p:nvSpPr>
          <p:spPr bwMode="auto">
            <a:xfrm>
              <a:off x="432" y="1273"/>
              <a:ext cx="3312" cy="0"/>
            </a:xfrm>
            <a:prstGeom prst="line">
              <a:avLst/>
            </a:prstGeom>
            <a:noFill/>
            <a:ln w="50800">
              <a:solidFill>
                <a:srgbClr val="000000"/>
              </a:solidFill>
              <a:round/>
              <a:headEnd type="none" w="sm" len="sm"/>
              <a:tailEnd type="none" w="sm" len="sm"/>
            </a:ln>
            <a:effectLst/>
          </p:spPr>
          <p:txBody>
            <a:bodyPr wrap="none" anchor="ctr"/>
            <a:lstStyle/>
            <a:p>
              <a:endParaRPr lang="tr-TR"/>
            </a:p>
          </p:txBody>
        </p:sp>
        <p:sp>
          <p:nvSpPr>
            <p:cNvPr id="44042" name="Line 10"/>
            <p:cNvSpPr>
              <a:spLocks noChangeShapeType="1"/>
            </p:cNvSpPr>
            <p:nvPr/>
          </p:nvSpPr>
          <p:spPr bwMode="auto">
            <a:xfrm>
              <a:off x="428" y="1521"/>
              <a:ext cx="3328"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43" name="Line 11"/>
            <p:cNvSpPr>
              <a:spLocks noChangeShapeType="1"/>
            </p:cNvSpPr>
            <p:nvPr/>
          </p:nvSpPr>
          <p:spPr bwMode="auto">
            <a:xfrm>
              <a:off x="1060" y="981"/>
              <a:ext cx="0" cy="125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44" name="Line 12"/>
            <p:cNvSpPr>
              <a:spLocks noChangeShapeType="1"/>
            </p:cNvSpPr>
            <p:nvPr/>
          </p:nvSpPr>
          <p:spPr bwMode="auto">
            <a:xfrm>
              <a:off x="1596" y="981"/>
              <a:ext cx="0" cy="1246"/>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45" name="Line 13"/>
            <p:cNvSpPr>
              <a:spLocks noChangeShapeType="1"/>
            </p:cNvSpPr>
            <p:nvPr/>
          </p:nvSpPr>
          <p:spPr bwMode="auto">
            <a:xfrm>
              <a:off x="2538" y="981"/>
              <a:ext cx="0" cy="1234"/>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46" name="Line 14"/>
            <p:cNvSpPr>
              <a:spLocks noChangeShapeType="1"/>
            </p:cNvSpPr>
            <p:nvPr/>
          </p:nvSpPr>
          <p:spPr bwMode="auto">
            <a:xfrm>
              <a:off x="2928" y="981"/>
              <a:ext cx="0" cy="1258"/>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47" name="Line 15"/>
            <p:cNvSpPr>
              <a:spLocks noChangeShapeType="1"/>
            </p:cNvSpPr>
            <p:nvPr/>
          </p:nvSpPr>
          <p:spPr bwMode="auto">
            <a:xfrm>
              <a:off x="428" y="2029"/>
              <a:ext cx="3322"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48" name="Rectangle 16"/>
            <p:cNvSpPr>
              <a:spLocks noChangeArrowheads="1"/>
            </p:cNvSpPr>
            <p:nvPr/>
          </p:nvSpPr>
          <p:spPr bwMode="blackWhite">
            <a:xfrm>
              <a:off x="451" y="1013"/>
              <a:ext cx="3545" cy="1206"/>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EMPNO 	ENAME 	JOB		 ...  DEPTNO     </a:t>
              </a:r>
            </a:p>
            <a:p>
              <a:pPr>
                <a:lnSpc>
                  <a:spcPct val="95000"/>
                </a:lnSpc>
                <a:tabLst>
                  <a:tab pos="966788" algn="l"/>
                  <a:tab pos="1885950" algn="l"/>
                  <a:tab pos="2457450" algn="l"/>
                  <a:tab pos="3200400" algn="l"/>
                  <a:tab pos="377190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7839	KING	PRESIDENT		      10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7698	BLAKE	MANAGER		      30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7782	CLARK	MANAGER		      10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7566	JONES	MANAGER		      20</a:t>
              </a:r>
            </a:p>
            <a:p>
              <a:pPr>
                <a:lnSpc>
                  <a:spcPct val="95000"/>
                </a:lnSpc>
                <a:tabLst>
                  <a:tab pos="966788" algn="l"/>
                  <a:tab pos="1885950" algn="l"/>
                  <a:tab pos="2457450" algn="l"/>
                  <a:tab pos="3200400" algn="l"/>
                  <a:tab pos="3771900" algn="l"/>
                </a:tabLst>
              </a:pPr>
              <a:r>
                <a:rPr lang="tr-TR" sz="1800" b="1">
                  <a:solidFill>
                    <a:srgbClr val="000000"/>
                  </a:solidFill>
                  <a:effectLst/>
                  <a:latin typeface="Courier New" pitchFamily="49" charset="0"/>
                </a:rPr>
                <a:t>  ...</a:t>
              </a:r>
            </a:p>
          </p:txBody>
        </p:sp>
        <p:sp>
          <p:nvSpPr>
            <p:cNvPr id="44049" name="Line 17"/>
            <p:cNvSpPr>
              <a:spLocks noChangeShapeType="1"/>
            </p:cNvSpPr>
            <p:nvPr/>
          </p:nvSpPr>
          <p:spPr bwMode="auto">
            <a:xfrm>
              <a:off x="428" y="1677"/>
              <a:ext cx="3328"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50" name="Line 18"/>
            <p:cNvSpPr>
              <a:spLocks noChangeShapeType="1"/>
            </p:cNvSpPr>
            <p:nvPr/>
          </p:nvSpPr>
          <p:spPr bwMode="auto">
            <a:xfrm>
              <a:off x="428" y="1845"/>
              <a:ext cx="3328" cy="0"/>
            </a:xfrm>
            <a:prstGeom prst="line">
              <a:avLst/>
            </a:prstGeom>
            <a:noFill/>
            <a:ln w="25400">
              <a:solidFill>
                <a:srgbClr val="000000"/>
              </a:solidFill>
              <a:round/>
              <a:headEnd type="none" w="sm" len="sm"/>
              <a:tailEnd type="none" w="sm" len="sm"/>
            </a:ln>
            <a:effectLst/>
          </p:spPr>
          <p:txBody>
            <a:bodyPr wrap="none" anchor="ctr"/>
            <a:lstStyle/>
            <a:p>
              <a:endParaRPr lang="tr-TR"/>
            </a:p>
          </p:txBody>
        </p:sp>
      </p:grpSp>
      <p:grpSp>
        <p:nvGrpSpPr>
          <p:cNvPr id="44051" name="Group 19"/>
          <p:cNvGrpSpPr>
            <a:grpSpLocks/>
          </p:cNvGrpSpPr>
          <p:nvPr/>
        </p:nvGrpSpPr>
        <p:grpSpPr bwMode="auto">
          <a:xfrm>
            <a:off x="3321050" y="3765550"/>
            <a:ext cx="5746750" cy="1808163"/>
            <a:chOff x="2092" y="2372"/>
            <a:chExt cx="3620" cy="1139"/>
          </a:xfrm>
        </p:grpSpPr>
        <p:sp>
          <p:nvSpPr>
            <p:cNvPr id="44052" name="Rectangle 20"/>
            <p:cNvSpPr>
              <a:spLocks noChangeArrowheads="1"/>
            </p:cNvSpPr>
            <p:nvPr/>
          </p:nvSpPr>
          <p:spPr bwMode="blackWhite">
            <a:xfrm>
              <a:off x="2147" y="2607"/>
              <a:ext cx="3299" cy="894"/>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44053" name="Rectangle 21"/>
            <p:cNvSpPr>
              <a:spLocks noChangeArrowheads="1"/>
            </p:cNvSpPr>
            <p:nvPr/>
          </p:nvSpPr>
          <p:spPr bwMode="auto">
            <a:xfrm>
              <a:off x="2092" y="2372"/>
              <a:ext cx="463" cy="250"/>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EMP</a:t>
              </a:r>
            </a:p>
          </p:txBody>
        </p:sp>
        <p:sp>
          <p:nvSpPr>
            <p:cNvPr id="44054" name="Line 22"/>
            <p:cNvSpPr>
              <a:spLocks noChangeShapeType="1"/>
            </p:cNvSpPr>
            <p:nvPr/>
          </p:nvSpPr>
          <p:spPr bwMode="auto">
            <a:xfrm>
              <a:off x="2148" y="2893"/>
              <a:ext cx="3312" cy="0"/>
            </a:xfrm>
            <a:prstGeom prst="line">
              <a:avLst/>
            </a:prstGeom>
            <a:noFill/>
            <a:ln w="50800">
              <a:solidFill>
                <a:srgbClr val="000000"/>
              </a:solidFill>
              <a:round/>
              <a:headEnd type="none" w="sm" len="sm"/>
              <a:tailEnd type="none" w="sm" len="sm"/>
            </a:ln>
            <a:effectLst/>
          </p:spPr>
          <p:txBody>
            <a:bodyPr wrap="none" anchor="ctr"/>
            <a:lstStyle/>
            <a:p>
              <a:endParaRPr lang="tr-TR"/>
            </a:p>
          </p:txBody>
        </p:sp>
        <p:sp>
          <p:nvSpPr>
            <p:cNvPr id="44055" name="Line 23"/>
            <p:cNvSpPr>
              <a:spLocks noChangeShapeType="1"/>
            </p:cNvSpPr>
            <p:nvPr/>
          </p:nvSpPr>
          <p:spPr bwMode="auto">
            <a:xfrm>
              <a:off x="2144" y="3141"/>
              <a:ext cx="3328" cy="0"/>
            </a:xfrm>
            <a:prstGeom prst="line">
              <a:avLst/>
            </a:prstGeom>
            <a:noFill/>
            <a:ln w="25400">
              <a:solidFill>
                <a:srgbClr val="000000"/>
              </a:solidFill>
              <a:round/>
              <a:headEnd type="none" w="sm" len="sm"/>
              <a:tailEnd type="none" w="sm" len="sm"/>
            </a:ln>
            <a:effectLst/>
          </p:spPr>
          <p:txBody>
            <a:bodyPr wrap="none" anchor="ctr"/>
            <a:lstStyle/>
            <a:p>
              <a:endParaRPr lang="tr-TR"/>
            </a:p>
          </p:txBody>
        </p:sp>
        <p:grpSp>
          <p:nvGrpSpPr>
            <p:cNvPr id="44056" name="Group 24"/>
            <p:cNvGrpSpPr>
              <a:grpSpLocks/>
            </p:cNvGrpSpPr>
            <p:nvPr/>
          </p:nvGrpSpPr>
          <p:grpSpPr bwMode="auto">
            <a:xfrm>
              <a:off x="2776" y="2601"/>
              <a:ext cx="1868" cy="903"/>
              <a:chOff x="2776" y="2601"/>
              <a:chExt cx="1868" cy="903"/>
            </a:xfrm>
          </p:grpSpPr>
          <p:sp>
            <p:nvSpPr>
              <p:cNvPr id="44057" name="Line 25"/>
              <p:cNvSpPr>
                <a:spLocks noChangeShapeType="1"/>
              </p:cNvSpPr>
              <p:nvPr/>
            </p:nvSpPr>
            <p:spPr bwMode="auto">
              <a:xfrm>
                <a:off x="2776" y="2601"/>
                <a:ext cx="0" cy="899"/>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58" name="Line 26"/>
              <p:cNvSpPr>
                <a:spLocks noChangeShapeType="1"/>
              </p:cNvSpPr>
              <p:nvPr/>
            </p:nvSpPr>
            <p:spPr bwMode="auto">
              <a:xfrm>
                <a:off x="3384" y="2601"/>
                <a:ext cx="0" cy="895"/>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59" name="Line 27"/>
              <p:cNvSpPr>
                <a:spLocks noChangeShapeType="1"/>
              </p:cNvSpPr>
              <p:nvPr/>
            </p:nvSpPr>
            <p:spPr bwMode="auto">
              <a:xfrm>
                <a:off x="4254" y="2601"/>
                <a:ext cx="0" cy="885"/>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44060" name="Line 28"/>
              <p:cNvSpPr>
                <a:spLocks noChangeShapeType="1"/>
              </p:cNvSpPr>
              <p:nvPr/>
            </p:nvSpPr>
            <p:spPr bwMode="auto">
              <a:xfrm>
                <a:off x="4644" y="2601"/>
                <a:ext cx="0" cy="903"/>
              </a:xfrm>
              <a:prstGeom prst="line">
                <a:avLst/>
              </a:prstGeom>
              <a:noFill/>
              <a:ln w="25400">
                <a:solidFill>
                  <a:srgbClr val="000000"/>
                </a:solidFill>
                <a:round/>
                <a:headEnd type="none" w="sm" len="sm"/>
                <a:tailEnd type="none" w="sm" len="sm"/>
              </a:ln>
              <a:effectLst/>
            </p:spPr>
            <p:txBody>
              <a:bodyPr wrap="none" anchor="ctr"/>
              <a:lstStyle/>
              <a:p>
                <a:endParaRPr lang="tr-TR"/>
              </a:p>
            </p:txBody>
          </p:sp>
        </p:grpSp>
        <p:sp>
          <p:nvSpPr>
            <p:cNvPr id="44061" name="Rectangle 29"/>
            <p:cNvSpPr>
              <a:spLocks noChangeArrowheads="1"/>
            </p:cNvSpPr>
            <p:nvPr/>
          </p:nvSpPr>
          <p:spPr bwMode="blackWhite">
            <a:xfrm>
              <a:off x="2167" y="2633"/>
              <a:ext cx="3545" cy="878"/>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1943100" algn="l"/>
                  <a:tab pos="2457450" algn="l"/>
                  <a:tab pos="3200400" algn="l"/>
                  <a:tab pos="3771900" algn="l"/>
                </a:tabLst>
              </a:pPr>
              <a:r>
                <a:rPr lang="tr-TR" sz="1800" b="1">
                  <a:solidFill>
                    <a:srgbClr val="000000"/>
                  </a:solidFill>
                  <a:effectLst/>
                  <a:latin typeface="Courier New" pitchFamily="49" charset="0"/>
                </a:rPr>
                <a:t> EMPNO 	ENAME 		JOB		 ...  DEPTNO     </a:t>
              </a:r>
            </a:p>
            <a:p>
              <a:pPr>
                <a:lnSpc>
                  <a:spcPct val="95000"/>
                </a:lnSpc>
                <a:tabLst>
                  <a:tab pos="966788" algn="l"/>
                  <a:tab pos="1885950" algn="l"/>
                  <a:tab pos="1943100" algn="l"/>
                  <a:tab pos="2457450" algn="l"/>
                  <a:tab pos="3200400" algn="l"/>
                  <a:tab pos="3771900" algn="l"/>
                </a:tabLst>
              </a:pPr>
              <a:endParaRPr lang="tr-TR" sz="1800" b="1">
                <a:solidFill>
                  <a:srgbClr val="000000"/>
                </a:solidFill>
                <a:effectLst/>
                <a:latin typeface="Courier New" pitchFamily="49" charset="0"/>
              </a:endParaRPr>
            </a:p>
            <a:p>
              <a:pPr>
                <a:lnSpc>
                  <a:spcPct val="95000"/>
                </a:lnSpc>
                <a:tabLst>
                  <a:tab pos="966788" algn="l"/>
                  <a:tab pos="1885950" algn="l"/>
                  <a:tab pos="1943100" algn="l"/>
                  <a:tab pos="2457450" algn="l"/>
                  <a:tab pos="3200400" algn="l"/>
                  <a:tab pos="3771900" algn="l"/>
                </a:tabLst>
              </a:pPr>
              <a:r>
                <a:rPr lang="tr-TR" sz="1800" b="1">
                  <a:solidFill>
                    <a:srgbClr val="000000"/>
                  </a:solidFill>
                  <a:effectLst/>
                  <a:latin typeface="Courier New" pitchFamily="49" charset="0"/>
                </a:rPr>
                <a:t>  7839	KING		PRESIDENT		      10</a:t>
              </a:r>
            </a:p>
            <a:p>
              <a:pPr>
                <a:lnSpc>
                  <a:spcPct val="95000"/>
                </a:lnSpc>
                <a:tabLst>
                  <a:tab pos="966788" algn="l"/>
                  <a:tab pos="1885950" algn="l"/>
                  <a:tab pos="1943100" algn="l"/>
                  <a:tab pos="2457450" algn="l"/>
                  <a:tab pos="3200400" algn="l"/>
                  <a:tab pos="3771900" algn="l"/>
                </a:tabLst>
              </a:pPr>
              <a:r>
                <a:rPr lang="tr-TR" sz="1800" b="1">
                  <a:solidFill>
                    <a:srgbClr val="000000"/>
                  </a:solidFill>
                  <a:effectLst/>
                  <a:latin typeface="Courier New" pitchFamily="49" charset="0"/>
                </a:rPr>
                <a:t>  7782	CLARK		MANAGER		      10</a:t>
              </a:r>
            </a:p>
            <a:p>
              <a:pPr>
                <a:lnSpc>
                  <a:spcPct val="95000"/>
                </a:lnSpc>
                <a:tabLst>
                  <a:tab pos="966788" algn="l"/>
                  <a:tab pos="1885950" algn="l"/>
                  <a:tab pos="1943100" algn="l"/>
                  <a:tab pos="2457450" algn="l"/>
                  <a:tab pos="3200400" algn="l"/>
                  <a:tab pos="3771900" algn="l"/>
                </a:tabLst>
              </a:pPr>
              <a:r>
                <a:rPr lang="tr-TR" sz="1800" b="1">
                  <a:solidFill>
                    <a:srgbClr val="000000"/>
                  </a:solidFill>
                  <a:effectLst/>
                  <a:latin typeface="Courier New" pitchFamily="49" charset="0"/>
                </a:rPr>
                <a:t>  7934	MILLER		CLERK		      10</a:t>
              </a:r>
            </a:p>
          </p:txBody>
        </p:sp>
        <p:sp>
          <p:nvSpPr>
            <p:cNvPr id="44062" name="Line 30"/>
            <p:cNvSpPr>
              <a:spLocks noChangeShapeType="1"/>
            </p:cNvSpPr>
            <p:nvPr/>
          </p:nvSpPr>
          <p:spPr bwMode="auto">
            <a:xfrm>
              <a:off x="2144" y="3297"/>
              <a:ext cx="3328" cy="0"/>
            </a:xfrm>
            <a:prstGeom prst="line">
              <a:avLst/>
            </a:prstGeom>
            <a:noFill/>
            <a:ln w="25400">
              <a:solidFill>
                <a:srgbClr val="000000"/>
              </a:solidFill>
              <a:round/>
              <a:headEnd type="none" w="sm" len="sm"/>
              <a:tailEnd type="none" w="sm" len="sm"/>
            </a:ln>
            <a:effectLst/>
          </p:spPr>
          <p:txBody>
            <a:bodyPr wrap="none" anchor="ctr"/>
            <a:lstStyle/>
            <a:p>
              <a:endParaRPr lang="tr-TR"/>
            </a:p>
          </p:txBody>
        </p:sp>
      </p:grpSp>
      <p:grpSp>
        <p:nvGrpSpPr>
          <p:cNvPr id="44063" name="Group 31"/>
          <p:cNvGrpSpPr>
            <a:grpSpLocks/>
          </p:cNvGrpSpPr>
          <p:nvPr/>
        </p:nvGrpSpPr>
        <p:grpSpPr bwMode="auto">
          <a:xfrm>
            <a:off x="8386763" y="6324600"/>
            <a:ext cx="414337" cy="292100"/>
            <a:chOff x="5283" y="3984"/>
            <a:chExt cx="261" cy="184"/>
          </a:xfrm>
        </p:grpSpPr>
        <p:sp>
          <p:nvSpPr>
            <p:cNvPr id="44064" name="Rectangle 3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44065" name="Rectangle 3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44066" name="Rectangle 3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44067" name="Freeform 3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44068" name="Freeform 3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44069" name="Freeform 3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wipe(left)">
                                      <p:cBhvr>
                                        <p:cTn id="7" dur="500"/>
                                        <p:tgtEl>
                                          <p:spTgt spid="4403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4051"/>
                                        </p:tgtEl>
                                        <p:attrNameLst>
                                          <p:attrName>style.visibility</p:attrName>
                                        </p:attrNameLst>
                                      </p:cBhvr>
                                      <p:to>
                                        <p:strVal val="visible"/>
                                      </p:to>
                                    </p:set>
                                    <p:animEffect transition="in" filter="wipe(up)">
                                      <p:cBhvr>
                                        <p:cTn id="11" dur="500"/>
                                        <p:tgtEl>
                                          <p:spTgt spid="44051"/>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44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tr-TR"/>
              <a:t>Information Management</a:t>
            </a:r>
          </a:p>
        </p:txBody>
      </p:sp>
      <p:sp>
        <p:nvSpPr>
          <p:cNvPr id="46082" name="Rectangle 2"/>
          <p:cNvSpPr>
            <a:spLocks noChangeArrowheads="1"/>
          </p:cNvSpPr>
          <p:nvPr/>
        </p:nvSpPr>
        <p:spPr bwMode="blackWhite">
          <a:xfrm>
            <a:off x="947738" y="2762250"/>
            <a:ext cx="7197725" cy="977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46083"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Limiting Rows Selected</a:t>
            </a:r>
            <a:endParaRPr lang="tr-TR"/>
          </a:p>
        </p:txBody>
      </p:sp>
      <p:sp>
        <p:nvSpPr>
          <p:cNvPr id="46084" name="Rectangle 4"/>
          <p:cNvSpPr>
            <a:spLocks noGrp="1" noChangeArrowheads="1"/>
          </p:cNvSpPr>
          <p:nvPr>
            <p:ph type="body" idx="1"/>
          </p:nvPr>
        </p:nvSpPr>
        <p:spPr>
          <a:xfrm>
            <a:off x="917575" y="1547813"/>
            <a:ext cx="7385050" cy="3424237"/>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Restrict the rows returned by using the WHERE clause.</a:t>
            </a: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tabLst>
                <a:tab pos="571500" algn="l"/>
              </a:tabLst>
            </a:pPr>
            <a:r>
              <a:rPr lang="tr-TR" b="1">
                <a:solidFill>
                  <a:srgbClr val="FF0066"/>
                </a:solidFill>
                <a:latin typeface="Arial" charset="0"/>
              </a:rPr>
              <a:t>The WHERE clause follows the FROM clause.</a:t>
            </a:r>
          </a:p>
        </p:txBody>
      </p:sp>
      <p:sp>
        <p:nvSpPr>
          <p:cNvPr id="46085" name="Rectangle 5"/>
          <p:cNvSpPr>
            <a:spLocks noChangeArrowheads="1"/>
          </p:cNvSpPr>
          <p:nvPr/>
        </p:nvSpPr>
        <p:spPr bwMode="ltGray">
          <a:xfrm>
            <a:off x="1014413" y="3416300"/>
            <a:ext cx="3709987" cy="26035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46086" name="Rectangle 6"/>
          <p:cNvSpPr>
            <a:spLocks noChangeArrowheads="1"/>
          </p:cNvSpPr>
          <p:nvPr/>
        </p:nvSpPr>
        <p:spPr bwMode="blackWhite">
          <a:xfrm>
            <a:off x="922338" y="2749550"/>
            <a:ext cx="7223125" cy="1003300"/>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SELECT		[DISTINCT] {*| </a:t>
            </a:r>
            <a:r>
              <a:rPr lang="tr-TR" sz="1800" b="1" i="1">
                <a:solidFill>
                  <a:srgbClr val="000000"/>
                </a:solidFill>
                <a:effectLst/>
                <a:latin typeface="Courier New" pitchFamily="49" charset="0"/>
              </a:rPr>
              <a:t>column </a:t>
            </a:r>
            <a:r>
              <a:rPr lang="tr-TR" sz="1800" b="1">
                <a:solidFill>
                  <a:srgbClr val="000000"/>
                </a:solidFill>
                <a:effectLst/>
                <a:latin typeface="Courier New" pitchFamily="49" charset="0"/>
              </a:rPr>
              <a:t>[</a:t>
            </a:r>
            <a:r>
              <a:rPr lang="tr-TR" sz="1800" b="1" i="1">
                <a:solidFill>
                  <a:srgbClr val="000000"/>
                </a:solidFill>
                <a:effectLst/>
                <a:latin typeface="Courier New" pitchFamily="49" charset="0"/>
              </a:rPr>
              <a:t>alias</a:t>
            </a: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FROM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condition(s)</a:t>
            </a:r>
            <a:r>
              <a:rPr lang="tr-TR" sz="1800" b="1">
                <a:solidFill>
                  <a:srgbClr val="000000"/>
                </a:solidFill>
                <a:effectLst/>
                <a:latin typeface="Courier New" pitchFamily="49" charset="0"/>
              </a:rPr>
              <a:t>];</a:t>
            </a:r>
          </a:p>
        </p:txBody>
      </p:sp>
      <p:grpSp>
        <p:nvGrpSpPr>
          <p:cNvPr id="46087" name="Group 7"/>
          <p:cNvGrpSpPr>
            <a:grpSpLocks/>
          </p:cNvGrpSpPr>
          <p:nvPr/>
        </p:nvGrpSpPr>
        <p:grpSpPr bwMode="auto">
          <a:xfrm>
            <a:off x="8386763" y="6324600"/>
            <a:ext cx="414337" cy="292100"/>
            <a:chOff x="5283" y="3984"/>
            <a:chExt cx="261" cy="184"/>
          </a:xfrm>
        </p:grpSpPr>
        <p:sp>
          <p:nvSpPr>
            <p:cNvPr id="46088"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46089"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46090"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46091"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46092"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46093"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wipe(up)">
                                      <p:cBhvr>
                                        <p:cTn id="7" dur="500"/>
                                        <p:tgtEl>
                                          <p:spTgt spid="4608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46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48130" name="Rectangle 2"/>
          <p:cNvSpPr>
            <a:spLocks noChangeArrowheads="1"/>
          </p:cNvSpPr>
          <p:nvPr/>
        </p:nvSpPr>
        <p:spPr bwMode="blackWhite">
          <a:xfrm>
            <a:off x="857250" y="1830388"/>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48131" name="Rectangle 3"/>
          <p:cNvSpPr>
            <a:spLocks noChangeArrowheads="1"/>
          </p:cNvSpPr>
          <p:nvPr/>
        </p:nvSpPr>
        <p:spPr bwMode="blackWhite">
          <a:xfrm>
            <a:off x="857250" y="3297238"/>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4813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b="1">
                <a:solidFill>
                  <a:schemeClr val="accent2"/>
                </a:solidFill>
                <a:latin typeface="Arial" charset="0"/>
              </a:rPr>
              <a:t>Using the WHERE Clause</a:t>
            </a:r>
            <a:endParaRPr lang="tr-TR"/>
          </a:p>
        </p:txBody>
      </p:sp>
      <p:grpSp>
        <p:nvGrpSpPr>
          <p:cNvPr id="48133" name="Group 5"/>
          <p:cNvGrpSpPr>
            <a:grpSpLocks/>
          </p:cNvGrpSpPr>
          <p:nvPr/>
        </p:nvGrpSpPr>
        <p:grpSpPr bwMode="auto">
          <a:xfrm>
            <a:off x="1592263" y="2408238"/>
            <a:ext cx="2687637" cy="2576512"/>
            <a:chOff x="1003" y="1517"/>
            <a:chExt cx="1693" cy="1623"/>
          </a:xfrm>
        </p:grpSpPr>
        <p:sp>
          <p:nvSpPr>
            <p:cNvPr id="48134" name="Rectangle 6"/>
            <p:cNvSpPr>
              <a:spLocks noChangeArrowheads="1"/>
            </p:cNvSpPr>
            <p:nvPr/>
          </p:nvSpPr>
          <p:spPr bwMode="ltGray">
            <a:xfrm>
              <a:off x="1003" y="1517"/>
              <a:ext cx="1693"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48135" name="Rectangle 7"/>
            <p:cNvSpPr>
              <a:spLocks noChangeArrowheads="1"/>
            </p:cNvSpPr>
            <p:nvPr/>
          </p:nvSpPr>
          <p:spPr bwMode="ltGray">
            <a:xfrm>
              <a:off x="1507" y="2101"/>
              <a:ext cx="845" cy="1039"/>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48136" name="Rectangle 8"/>
          <p:cNvSpPr>
            <a:spLocks noChangeArrowheads="1"/>
          </p:cNvSpPr>
          <p:nvPr/>
        </p:nvSpPr>
        <p:spPr bwMode="blackWhite">
          <a:xfrm>
            <a:off x="869950" y="1817688"/>
            <a:ext cx="7315200" cy="941387"/>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SQL&gt; SELECT ename, job, deptno</a:t>
            </a:r>
          </a:p>
          <a:p>
            <a:pPr>
              <a:tabLst>
                <a:tab pos="1200150" algn="l"/>
              </a:tabLst>
            </a:pPr>
            <a:r>
              <a:rPr lang="tr-TR" sz="1800" b="1" dirty="0">
                <a:solidFill>
                  <a:srgbClr val="000000"/>
                </a:solidFill>
                <a:effectLst/>
                <a:latin typeface="Courier New" pitchFamily="49" charset="0"/>
              </a:rPr>
              <a:t>  2  FROM   emp</a:t>
            </a:r>
          </a:p>
          <a:p>
            <a:pPr>
              <a:tabLst>
                <a:tab pos="1200150" algn="l"/>
              </a:tabLst>
            </a:pPr>
            <a:r>
              <a:rPr lang="tr-TR" sz="1800" b="1" dirty="0">
                <a:solidFill>
                  <a:srgbClr val="000000"/>
                </a:solidFill>
                <a:effectLst/>
                <a:latin typeface="Courier New" pitchFamily="49" charset="0"/>
              </a:rPr>
              <a:t>  3  WHERE  job='CLERK';</a:t>
            </a:r>
          </a:p>
        </p:txBody>
      </p:sp>
      <p:sp>
        <p:nvSpPr>
          <p:cNvPr id="48137" name="Rectangle 9"/>
          <p:cNvSpPr>
            <a:spLocks noChangeArrowheads="1"/>
          </p:cNvSpPr>
          <p:nvPr/>
        </p:nvSpPr>
        <p:spPr bwMode="blackWhite">
          <a:xfrm>
            <a:off x="869950" y="3284538"/>
            <a:ext cx="7340600" cy="1739900"/>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JOB          DEPTNO</a:t>
            </a:r>
          </a:p>
          <a:p>
            <a:r>
              <a:rPr lang="tr-TR" sz="1800" b="1">
                <a:solidFill>
                  <a:srgbClr val="000000"/>
                </a:solidFill>
                <a:effectLst/>
                <a:latin typeface="Courier New" pitchFamily="49" charset="0"/>
              </a:rPr>
              <a:t>---------- --------- ---------</a:t>
            </a:r>
          </a:p>
          <a:p>
            <a:r>
              <a:rPr lang="tr-TR" sz="1800" b="1">
                <a:solidFill>
                  <a:srgbClr val="000000"/>
                </a:solidFill>
                <a:effectLst/>
                <a:latin typeface="Courier New" pitchFamily="49" charset="0"/>
              </a:rPr>
              <a:t>JAMES      CLERK            30</a:t>
            </a:r>
          </a:p>
          <a:p>
            <a:r>
              <a:rPr lang="tr-TR" sz="1800" b="1">
                <a:solidFill>
                  <a:srgbClr val="000000"/>
                </a:solidFill>
                <a:effectLst/>
                <a:latin typeface="Courier New" pitchFamily="49" charset="0"/>
              </a:rPr>
              <a:t>SMITH      CLERK            20</a:t>
            </a:r>
          </a:p>
          <a:p>
            <a:r>
              <a:rPr lang="tr-TR" sz="1800" b="1">
                <a:solidFill>
                  <a:srgbClr val="000000"/>
                </a:solidFill>
                <a:effectLst/>
                <a:latin typeface="Courier New" pitchFamily="49" charset="0"/>
              </a:rPr>
              <a:t>ADAMS      CLERK            20</a:t>
            </a:r>
          </a:p>
          <a:p>
            <a:r>
              <a:rPr lang="tr-TR" sz="1800" b="1">
                <a:solidFill>
                  <a:srgbClr val="000000"/>
                </a:solidFill>
                <a:effectLst/>
                <a:latin typeface="Courier New" pitchFamily="49" charset="0"/>
              </a:rPr>
              <a:t>MILLER     CLERK            10</a:t>
            </a:r>
          </a:p>
        </p:txBody>
      </p:sp>
      <p:grpSp>
        <p:nvGrpSpPr>
          <p:cNvPr id="48138" name="Group 10"/>
          <p:cNvGrpSpPr>
            <a:grpSpLocks/>
          </p:cNvGrpSpPr>
          <p:nvPr/>
        </p:nvGrpSpPr>
        <p:grpSpPr bwMode="auto">
          <a:xfrm>
            <a:off x="8386763" y="6324600"/>
            <a:ext cx="414337" cy="292100"/>
            <a:chOff x="5283" y="3984"/>
            <a:chExt cx="261" cy="184"/>
          </a:xfrm>
        </p:grpSpPr>
        <p:sp>
          <p:nvSpPr>
            <p:cNvPr id="48139"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48140"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48141"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48142"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48143"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48144"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133"/>
                                        </p:tgtEl>
                                        <p:attrNameLst>
                                          <p:attrName>style.visibility</p:attrName>
                                        </p:attrNameLst>
                                      </p:cBhvr>
                                      <p:to>
                                        <p:strVal val="visible"/>
                                      </p:to>
                                    </p:set>
                                    <p:animEffect transition="in" filter="wipe(up)">
                                      <p:cBhvr>
                                        <p:cTn id="7" dur="500"/>
                                        <p:tgtEl>
                                          <p:spTgt spid="4813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48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tr-TR"/>
              <a:t>Information Management</a:t>
            </a:r>
          </a:p>
        </p:txBody>
      </p:sp>
      <p:sp>
        <p:nvSpPr>
          <p:cNvPr id="50178"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Character Strings and Dates</a:t>
            </a:r>
            <a:endParaRPr lang="tr-TR"/>
          </a:p>
        </p:txBody>
      </p:sp>
      <p:sp>
        <p:nvSpPr>
          <p:cNvPr id="50179" name="Rectangle 3"/>
          <p:cNvSpPr>
            <a:spLocks noGrp="1" noChangeArrowheads="1"/>
          </p:cNvSpPr>
          <p:nvPr>
            <p:ph type="body" idx="1"/>
          </p:nvPr>
        </p:nvSpPr>
        <p:spPr>
          <a:xfrm>
            <a:off x="847725" y="1516063"/>
            <a:ext cx="7385050" cy="2584450"/>
          </a:xfrm>
          <a:noFill/>
          <a:ln/>
          <a:effectLst>
            <a:outerShdw dist="53882" dir="2700000" algn="ctr" rotWithShape="0">
              <a:srgbClr val="000000"/>
            </a:outerShdw>
          </a:effectLst>
        </p:spPr>
        <p:txBody>
          <a:bodyPr lIns="92075" tIns="46038" rIns="92075" bIns="46038"/>
          <a:lstStyle/>
          <a:p>
            <a:pPr marL="341313" lvl="1" indent="-227013" defTabSz="346075">
              <a:tabLst>
                <a:tab pos="571500" algn="l"/>
              </a:tabLst>
            </a:pPr>
            <a:r>
              <a:rPr lang="tr-TR" b="1">
                <a:solidFill>
                  <a:srgbClr val="FF0066"/>
                </a:solidFill>
                <a:latin typeface="Arial" charset="0"/>
              </a:rPr>
              <a:t>Character strings and date values are enclosed in single quotation marks.</a:t>
            </a:r>
          </a:p>
          <a:p>
            <a:pPr marL="341313" lvl="1" indent="-227013" defTabSz="346075">
              <a:tabLst>
                <a:tab pos="571500" algn="l"/>
              </a:tabLst>
            </a:pPr>
            <a:r>
              <a:rPr lang="tr-TR" b="1">
                <a:solidFill>
                  <a:srgbClr val="FF0066"/>
                </a:solidFill>
                <a:latin typeface="Arial" charset="0"/>
              </a:rPr>
              <a:t>Character values are case sensitive and date values are format sensitive.</a:t>
            </a:r>
          </a:p>
          <a:p>
            <a:pPr marL="341313" lvl="1" indent="-227013" defTabSz="346075">
              <a:tabLst>
                <a:tab pos="571500" algn="l"/>
              </a:tabLst>
            </a:pPr>
            <a:r>
              <a:rPr lang="tr-TR" b="1">
                <a:solidFill>
                  <a:srgbClr val="FF0066"/>
                </a:solidFill>
                <a:latin typeface="Arial" charset="0"/>
              </a:rPr>
              <a:t>The default date format is DD-MON-YY.</a:t>
            </a:r>
            <a:endParaRPr lang="tr-TR">
              <a:latin typeface="Courier New" pitchFamily="49" charset="0"/>
            </a:endParaRPr>
          </a:p>
        </p:txBody>
      </p:sp>
      <p:sp>
        <p:nvSpPr>
          <p:cNvPr id="50180" name="Rectangle 4"/>
          <p:cNvSpPr>
            <a:spLocks noChangeArrowheads="1"/>
          </p:cNvSpPr>
          <p:nvPr/>
        </p:nvSpPr>
        <p:spPr bwMode="blackWhite">
          <a:xfrm>
            <a:off x="1043608" y="4149080"/>
            <a:ext cx="72390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SQL&gt; SELECT	ename, job, deptno</a:t>
            </a:r>
          </a:p>
          <a:p>
            <a:pPr>
              <a:tabLst>
                <a:tab pos="1200150" algn="l"/>
              </a:tabLst>
            </a:pPr>
            <a:r>
              <a:rPr lang="tr-TR" sz="1800" b="1" dirty="0">
                <a:solidFill>
                  <a:srgbClr val="000000"/>
                </a:solidFill>
                <a:effectLst/>
                <a:latin typeface="Courier New" pitchFamily="49" charset="0"/>
              </a:rPr>
              <a:t>  2  FROM 	emp</a:t>
            </a:r>
          </a:p>
          <a:p>
            <a:pPr>
              <a:tabLst>
                <a:tab pos="1200150" algn="l"/>
              </a:tabLst>
            </a:pPr>
            <a:r>
              <a:rPr lang="tr-TR" sz="1800" b="1" dirty="0">
                <a:solidFill>
                  <a:srgbClr val="000000"/>
                </a:solidFill>
                <a:effectLst/>
                <a:latin typeface="Courier New" pitchFamily="49" charset="0"/>
              </a:rPr>
              <a:t>  3  WHERE	ename =        ;</a:t>
            </a:r>
          </a:p>
        </p:txBody>
      </p:sp>
      <p:sp>
        <p:nvSpPr>
          <p:cNvPr id="50181" name="Rectangle 5"/>
          <p:cNvSpPr>
            <a:spLocks noChangeArrowheads="1"/>
          </p:cNvSpPr>
          <p:nvPr/>
        </p:nvSpPr>
        <p:spPr bwMode="auto">
          <a:xfrm>
            <a:off x="4211960" y="4725144"/>
            <a:ext cx="989012" cy="300037"/>
          </a:xfrm>
          <a:prstGeom prst="rect">
            <a:avLst/>
          </a:prstGeom>
          <a:solidFill>
            <a:srgbClr val="FC0128">
              <a:alpha val="50000"/>
            </a:srgbClr>
          </a:solidFill>
          <a:ln w="9525">
            <a:noFill/>
            <a:miter lim="800000"/>
            <a:headEnd/>
            <a:tailEnd/>
          </a:ln>
          <a:effectLst/>
        </p:spPr>
        <p:txBody>
          <a:bodyPr wrap="none" anchor="ctr"/>
          <a:lstStyle/>
          <a:p>
            <a:endParaRPr lang="tr-TR"/>
          </a:p>
        </p:txBody>
      </p:sp>
      <p:grpSp>
        <p:nvGrpSpPr>
          <p:cNvPr id="50182" name="Group 6"/>
          <p:cNvGrpSpPr>
            <a:grpSpLocks/>
          </p:cNvGrpSpPr>
          <p:nvPr/>
        </p:nvGrpSpPr>
        <p:grpSpPr bwMode="auto">
          <a:xfrm>
            <a:off x="8386763" y="6324600"/>
            <a:ext cx="414337" cy="292100"/>
            <a:chOff x="5283" y="3984"/>
            <a:chExt cx="261" cy="184"/>
          </a:xfrm>
        </p:grpSpPr>
        <p:sp>
          <p:nvSpPr>
            <p:cNvPr id="50183"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50184"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50185"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50186"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50187"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50188"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50189" name="Rectangle 13"/>
          <p:cNvSpPr>
            <a:spLocks noChangeArrowheads="1"/>
          </p:cNvSpPr>
          <p:nvPr/>
        </p:nvSpPr>
        <p:spPr bwMode="auto">
          <a:xfrm>
            <a:off x="3995936" y="4653136"/>
            <a:ext cx="1341437" cy="422275"/>
          </a:xfrm>
          <a:prstGeom prst="rect">
            <a:avLst/>
          </a:prstGeom>
          <a:noFill/>
          <a:ln w="9525">
            <a:noFill/>
            <a:miter lim="800000"/>
            <a:headEnd/>
            <a:tailEnd/>
          </a:ln>
          <a:effectLst/>
        </p:spPr>
        <p:txBody>
          <a:bodyPr lIns="92075" tIns="46038" rIns="92075" bIns="46038">
            <a:spAutoFit/>
          </a:bodyPr>
          <a:lstStyle/>
          <a:p>
            <a:pPr algn="ctr">
              <a:lnSpc>
                <a:spcPct val="120000"/>
              </a:lnSpc>
              <a:spcBef>
                <a:spcPct val="50000"/>
              </a:spcBef>
            </a:pPr>
            <a:r>
              <a:rPr lang="tr-TR" sz="1800" b="1" dirty="0">
                <a:solidFill>
                  <a:srgbClr val="000000"/>
                </a:solidFill>
                <a:effectLst/>
                <a:latin typeface="Courier New" pitchFamily="49" charset="0"/>
              </a:rPr>
              <a:t>'JAMES'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wipe(up)">
                                      <p:cBhvr>
                                        <p:cTn id="7" dur="500"/>
                                        <p:tgtEl>
                                          <p:spTgt spid="5018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50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54274" name="Rectangle 2"/>
          <p:cNvSpPr>
            <a:spLocks noChangeArrowheads="1"/>
          </p:cNvSpPr>
          <p:nvPr/>
        </p:nvSpPr>
        <p:spPr bwMode="blackWhite">
          <a:xfrm>
            <a:off x="928688" y="2368550"/>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54275" name="Rectangle 3"/>
          <p:cNvSpPr>
            <a:spLocks noChangeArrowheads="1"/>
          </p:cNvSpPr>
          <p:nvPr/>
        </p:nvSpPr>
        <p:spPr bwMode="blackWhite">
          <a:xfrm>
            <a:off x="928688" y="3860800"/>
            <a:ext cx="7289800"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5427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a:solidFill>
                  <a:schemeClr val="accent2"/>
                </a:solidFill>
                <a:latin typeface="Arial" charset="0"/>
              </a:rPr>
              <a:t>Using the Comparison Operators</a:t>
            </a:r>
            <a:endParaRPr lang="tr-TR" dirty="0"/>
          </a:p>
        </p:txBody>
      </p:sp>
      <p:grpSp>
        <p:nvGrpSpPr>
          <p:cNvPr id="54277" name="Group 5"/>
          <p:cNvGrpSpPr>
            <a:grpSpLocks/>
          </p:cNvGrpSpPr>
          <p:nvPr/>
        </p:nvGrpSpPr>
        <p:grpSpPr bwMode="auto">
          <a:xfrm>
            <a:off x="2468563" y="2960688"/>
            <a:ext cx="1582737" cy="1776412"/>
            <a:chOff x="1555" y="1865"/>
            <a:chExt cx="997" cy="1119"/>
          </a:xfrm>
        </p:grpSpPr>
        <p:sp>
          <p:nvSpPr>
            <p:cNvPr id="54278" name="Rectangle 6"/>
            <p:cNvSpPr>
              <a:spLocks noChangeArrowheads="1"/>
            </p:cNvSpPr>
            <p:nvPr/>
          </p:nvSpPr>
          <p:spPr bwMode="ltGray">
            <a:xfrm>
              <a:off x="1627" y="1865"/>
              <a:ext cx="925"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54279" name="Rectangle 7"/>
            <p:cNvSpPr>
              <a:spLocks noChangeArrowheads="1"/>
            </p:cNvSpPr>
            <p:nvPr/>
          </p:nvSpPr>
          <p:spPr bwMode="ltGray">
            <a:xfrm>
              <a:off x="1555" y="2465"/>
              <a:ext cx="845" cy="519"/>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54280" name="Rectangle 8"/>
          <p:cNvSpPr>
            <a:spLocks noChangeArrowheads="1"/>
          </p:cNvSpPr>
          <p:nvPr/>
        </p:nvSpPr>
        <p:spPr bwMode="blackWhite">
          <a:xfrm>
            <a:off x="903288" y="2355850"/>
            <a:ext cx="7315200"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sal, comm</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sal&lt;=comm;</a:t>
            </a:r>
          </a:p>
        </p:txBody>
      </p:sp>
      <p:sp>
        <p:nvSpPr>
          <p:cNvPr id="54281" name="Rectangle 9"/>
          <p:cNvSpPr>
            <a:spLocks noChangeArrowheads="1"/>
          </p:cNvSpPr>
          <p:nvPr/>
        </p:nvSpPr>
        <p:spPr bwMode="blackWhite">
          <a:xfrm>
            <a:off x="903288" y="3848100"/>
            <a:ext cx="7315200"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            SAL      COMM</a:t>
            </a:r>
          </a:p>
          <a:p>
            <a:pPr>
              <a:tabLst>
                <a:tab pos="1200150" algn="l"/>
              </a:tabLst>
            </a:pPr>
            <a:r>
              <a:rPr lang="tr-TR" sz="1800" b="1">
                <a:solidFill>
                  <a:srgbClr val="000000"/>
                </a:solidFill>
                <a:effectLst/>
                <a:latin typeface="Courier New" pitchFamily="49" charset="0"/>
              </a:rPr>
              <a:t>---------- --------- ---------</a:t>
            </a:r>
          </a:p>
          <a:p>
            <a:pPr>
              <a:tabLst>
                <a:tab pos="1200150" algn="l"/>
              </a:tabLst>
            </a:pPr>
            <a:r>
              <a:rPr lang="tr-TR" sz="1800" b="1">
                <a:solidFill>
                  <a:srgbClr val="000000"/>
                </a:solidFill>
                <a:effectLst/>
                <a:latin typeface="Courier New" pitchFamily="49" charset="0"/>
              </a:rPr>
              <a:t>MARTIN          1250      1400</a:t>
            </a:r>
          </a:p>
        </p:txBody>
      </p:sp>
      <p:sp>
        <p:nvSpPr>
          <p:cNvPr id="54282" name="Line 10"/>
          <p:cNvSpPr>
            <a:spLocks noChangeShapeType="1"/>
          </p:cNvSpPr>
          <p:nvPr/>
        </p:nvSpPr>
        <p:spPr bwMode="auto">
          <a:xfrm>
            <a:off x="3905250" y="4572000"/>
            <a:ext cx="552450" cy="0"/>
          </a:xfrm>
          <a:prstGeom prst="line">
            <a:avLst/>
          </a:prstGeom>
          <a:noFill/>
          <a:ln w="25400">
            <a:solidFill>
              <a:srgbClr val="FF0033"/>
            </a:solidFill>
            <a:round/>
            <a:headEnd type="stealth" w="med" len="lg"/>
            <a:tailEnd type="stealth" w="med" len="lg"/>
          </a:ln>
          <a:effectLst>
            <a:outerShdw dist="17961" dir="2700000" algn="ctr" rotWithShape="0">
              <a:srgbClr val="000000"/>
            </a:outerShdw>
          </a:effectLst>
        </p:spPr>
        <p:txBody>
          <a:bodyPr wrap="none" anchor="ctr"/>
          <a:lstStyle/>
          <a:p>
            <a:endParaRPr lang="tr-TR"/>
          </a:p>
        </p:txBody>
      </p:sp>
      <p:grpSp>
        <p:nvGrpSpPr>
          <p:cNvPr id="54283" name="Group 11"/>
          <p:cNvGrpSpPr>
            <a:grpSpLocks/>
          </p:cNvGrpSpPr>
          <p:nvPr/>
        </p:nvGrpSpPr>
        <p:grpSpPr bwMode="auto">
          <a:xfrm>
            <a:off x="8386763" y="6324600"/>
            <a:ext cx="414337" cy="292100"/>
            <a:chOff x="5283" y="3984"/>
            <a:chExt cx="261" cy="184"/>
          </a:xfrm>
        </p:grpSpPr>
        <p:sp>
          <p:nvSpPr>
            <p:cNvPr id="54284"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54285"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54286"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54287"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54288"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54289"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4277"/>
                                        </p:tgtEl>
                                        <p:attrNameLst>
                                          <p:attrName>style.visibility</p:attrName>
                                        </p:attrNameLst>
                                      </p:cBhvr>
                                      <p:to>
                                        <p:strVal val="visible"/>
                                      </p:to>
                                    </p:set>
                                    <p:animEffect transition="in" filter="wipe(up)">
                                      <p:cBhvr>
                                        <p:cTn id="7" dur="500"/>
                                        <p:tgtEl>
                                          <p:spTgt spid="5427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4282"/>
                                        </p:tgtEl>
                                        <p:attrNameLst>
                                          <p:attrName>style.visibility</p:attrName>
                                        </p:attrNameLst>
                                      </p:cBhvr>
                                      <p:to>
                                        <p:strVal val="visible"/>
                                      </p:to>
                                    </p:set>
                                    <p:animEffect transition="in" filter="wipe(left)">
                                      <p:cBhvr>
                                        <p:cTn id="11" dur="500"/>
                                        <p:tgtEl>
                                          <p:spTgt spid="54282"/>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54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r>
              <a:rPr lang="tr-TR"/>
              <a:t>Information Management</a:t>
            </a:r>
          </a:p>
        </p:txBody>
      </p:sp>
      <p:sp>
        <p:nvSpPr>
          <p:cNvPr id="56322"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a:solidFill>
                  <a:schemeClr val="accent2"/>
                </a:solidFill>
                <a:latin typeface="Arial" charset="0"/>
              </a:rPr>
              <a:t>Other Comparison Operators</a:t>
            </a:r>
            <a:endParaRPr lang="tr-TR" dirty="0"/>
          </a:p>
        </p:txBody>
      </p:sp>
      <p:sp>
        <p:nvSpPr>
          <p:cNvPr id="56323" name="Rectangle 3"/>
          <p:cNvSpPr>
            <a:spLocks noChangeArrowheads="1"/>
          </p:cNvSpPr>
          <p:nvPr/>
        </p:nvSpPr>
        <p:spPr bwMode="blackWhite">
          <a:xfrm>
            <a:off x="1682750" y="1897063"/>
            <a:ext cx="1673225" cy="27590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120000"/>
              </a:lnSpc>
              <a:spcBef>
                <a:spcPct val="60000"/>
              </a:spcBef>
            </a:pPr>
            <a:r>
              <a:rPr lang="tr-TR" sz="1800" b="1">
                <a:solidFill>
                  <a:srgbClr val="000000"/>
                </a:solidFill>
                <a:effectLst/>
                <a:latin typeface="Arial" charset="0"/>
              </a:rPr>
              <a:t>Operator</a:t>
            </a:r>
          </a:p>
          <a:p>
            <a:pPr>
              <a:lnSpc>
                <a:spcPct val="120000"/>
              </a:lnSpc>
              <a:spcBef>
                <a:spcPct val="60000"/>
              </a:spcBef>
            </a:pPr>
            <a:r>
              <a:rPr lang="tr-TR" sz="1800" b="1">
                <a:solidFill>
                  <a:srgbClr val="000000"/>
                </a:solidFill>
                <a:effectLst/>
                <a:latin typeface="Arial" charset="0"/>
              </a:rPr>
              <a:t>BETWEEN</a:t>
            </a:r>
            <a:br>
              <a:rPr lang="tr-TR" sz="1800" b="1">
                <a:solidFill>
                  <a:srgbClr val="000000"/>
                </a:solidFill>
                <a:effectLst/>
                <a:latin typeface="Arial" charset="0"/>
              </a:rPr>
            </a:br>
            <a:r>
              <a:rPr lang="tr-TR" sz="1800" b="1">
                <a:solidFill>
                  <a:srgbClr val="000000"/>
                </a:solidFill>
                <a:effectLst/>
                <a:latin typeface="Arial" charset="0"/>
              </a:rPr>
              <a:t>...AND...</a:t>
            </a:r>
          </a:p>
          <a:p>
            <a:pPr>
              <a:lnSpc>
                <a:spcPct val="120000"/>
              </a:lnSpc>
              <a:spcBef>
                <a:spcPct val="60000"/>
              </a:spcBef>
            </a:pPr>
            <a:r>
              <a:rPr lang="tr-TR" sz="1800" b="1">
                <a:solidFill>
                  <a:srgbClr val="000000"/>
                </a:solidFill>
                <a:effectLst/>
                <a:latin typeface="Arial" charset="0"/>
              </a:rPr>
              <a:t>IN(list)</a:t>
            </a:r>
          </a:p>
          <a:p>
            <a:pPr>
              <a:lnSpc>
                <a:spcPct val="120000"/>
              </a:lnSpc>
              <a:spcBef>
                <a:spcPct val="60000"/>
              </a:spcBef>
            </a:pPr>
            <a:r>
              <a:rPr lang="tr-TR" sz="1800" b="1">
                <a:solidFill>
                  <a:srgbClr val="000000"/>
                </a:solidFill>
                <a:effectLst/>
                <a:latin typeface="Arial" charset="0"/>
              </a:rPr>
              <a:t>LIKE</a:t>
            </a:r>
          </a:p>
          <a:p>
            <a:pPr>
              <a:lnSpc>
                <a:spcPct val="120000"/>
              </a:lnSpc>
              <a:spcBef>
                <a:spcPct val="60000"/>
              </a:spcBef>
            </a:pPr>
            <a:r>
              <a:rPr lang="tr-TR" sz="1800" b="1">
                <a:solidFill>
                  <a:srgbClr val="000000"/>
                </a:solidFill>
                <a:effectLst/>
                <a:latin typeface="Arial" charset="0"/>
              </a:rPr>
              <a:t>IS NULL</a:t>
            </a:r>
          </a:p>
        </p:txBody>
      </p:sp>
      <p:sp>
        <p:nvSpPr>
          <p:cNvPr id="56324" name="Rectangle 4"/>
          <p:cNvSpPr>
            <a:spLocks noChangeArrowheads="1"/>
          </p:cNvSpPr>
          <p:nvPr/>
        </p:nvSpPr>
        <p:spPr bwMode="blackWhite">
          <a:xfrm>
            <a:off x="3338513" y="1897063"/>
            <a:ext cx="4090987" cy="27590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120000"/>
              </a:lnSpc>
              <a:spcBef>
                <a:spcPct val="60000"/>
              </a:spcBef>
            </a:pPr>
            <a:r>
              <a:rPr lang="tr-TR" sz="1800" b="1" dirty="0">
                <a:solidFill>
                  <a:srgbClr val="000000"/>
                </a:solidFill>
                <a:effectLst/>
                <a:latin typeface="Arial" charset="0"/>
              </a:rPr>
              <a:t>Meaning</a:t>
            </a:r>
          </a:p>
          <a:p>
            <a:pPr>
              <a:lnSpc>
                <a:spcPct val="120000"/>
              </a:lnSpc>
              <a:spcBef>
                <a:spcPct val="60000"/>
              </a:spcBef>
            </a:pPr>
            <a:r>
              <a:rPr lang="tr-TR" sz="1800" b="1" dirty="0">
                <a:solidFill>
                  <a:srgbClr val="000000"/>
                </a:solidFill>
                <a:effectLst/>
                <a:latin typeface="Arial" charset="0"/>
              </a:rPr>
              <a:t>Between two values (inclusive)	</a:t>
            </a:r>
            <a:br>
              <a:rPr lang="tr-TR" sz="1800" b="1" dirty="0">
                <a:solidFill>
                  <a:srgbClr val="000000"/>
                </a:solidFill>
                <a:effectLst/>
                <a:latin typeface="Arial" charset="0"/>
              </a:rPr>
            </a:br>
            <a:endParaRPr lang="tr-TR" sz="1800" b="1" dirty="0">
              <a:solidFill>
                <a:srgbClr val="000000"/>
              </a:solidFill>
              <a:effectLst/>
              <a:latin typeface="Arial" charset="0"/>
            </a:endParaRPr>
          </a:p>
          <a:p>
            <a:pPr>
              <a:lnSpc>
                <a:spcPct val="120000"/>
              </a:lnSpc>
              <a:spcBef>
                <a:spcPct val="60000"/>
              </a:spcBef>
            </a:pPr>
            <a:r>
              <a:rPr lang="tr-TR" sz="1800" b="1" dirty="0">
                <a:solidFill>
                  <a:srgbClr val="000000"/>
                </a:solidFill>
                <a:effectLst/>
                <a:latin typeface="Arial" charset="0"/>
              </a:rPr>
              <a:t>Match any of a list of values </a:t>
            </a:r>
          </a:p>
          <a:p>
            <a:pPr>
              <a:lnSpc>
                <a:spcPct val="120000"/>
              </a:lnSpc>
              <a:spcBef>
                <a:spcPct val="60000"/>
              </a:spcBef>
            </a:pPr>
            <a:r>
              <a:rPr lang="tr-TR" sz="1800" b="1" dirty="0">
                <a:solidFill>
                  <a:srgbClr val="000000"/>
                </a:solidFill>
                <a:effectLst/>
                <a:latin typeface="Arial" charset="0"/>
              </a:rPr>
              <a:t>Match a character pattern </a:t>
            </a:r>
          </a:p>
          <a:p>
            <a:pPr>
              <a:lnSpc>
                <a:spcPct val="120000"/>
              </a:lnSpc>
              <a:spcBef>
                <a:spcPct val="60000"/>
              </a:spcBef>
            </a:pPr>
            <a:r>
              <a:rPr lang="tr-TR" sz="1800" b="1" dirty="0">
                <a:solidFill>
                  <a:srgbClr val="000000"/>
                </a:solidFill>
                <a:effectLst/>
                <a:latin typeface="Arial" charset="0"/>
              </a:rPr>
              <a:t>Is a null value </a:t>
            </a:r>
          </a:p>
        </p:txBody>
      </p:sp>
      <p:sp>
        <p:nvSpPr>
          <p:cNvPr id="56325" name="Line 5"/>
          <p:cNvSpPr>
            <a:spLocks noChangeShapeType="1"/>
          </p:cNvSpPr>
          <p:nvPr/>
        </p:nvSpPr>
        <p:spPr bwMode="auto">
          <a:xfrm>
            <a:off x="1685925" y="2316163"/>
            <a:ext cx="5735638" cy="7937"/>
          </a:xfrm>
          <a:prstGeom prst="line">
            <a:avLst/>
          </a:prstGeom>
          <a:noFill/>
          <a:ln w="50800">
            <a:solidFill>
              <a:srgbClr val="000000"/>
            </a:solidFill>
            <a:round/>
            <a:headEnd type="none" w="sm" len="sm"/>
            <a:tailEnd type="none" w="sm" len="sm"/>
          </a:ln>
          <a:effectLst/>
        </p:spPr>
        <p:txBody>
          <a:bodyPr wrap="none" anchor="ctr"/>
          <a:lstStyle/>
          <a:p>
            <a:endParaRPr lang="tr-TR"/>
          </a:p>
        </p:txBody>
      </p:sp>
      <p:sp>
        <p:nvSpPr>
          <p:cNvPr id="56326" name="Line 6"/>
          <p:cNvSpPr>
            <a:spLocks noChangeShapeType="1"/>
          </p:cNvSpPr>
          <p:nvPr/>
        </p:nvSpPr>
        <p:spPr bwMode="auto">
          <a:xfrm>
            <a:off x="1685925" y="3178175"/>
            <a:ext cx="5743575"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56327" name="Line 7"/>
          <p:cNvSpPr>
            <a:spLocks noChangeShapeType="1"/>
          </p:cNvSpPr>
          <p:nvPr/>
        </p:nvSpPr>
        <p:spPr bwMode="auto">
          <a:xfrm>
            <a:off x="1682750" y="3678238"/>
            <a:ext cx="574675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56328" name="Line 8"/>
          <p:cNvSpPr>
            <a:spLocks noChangeShapeType="1"/>
          </p:cNvSpPr>
          <p:nvPr/>
        </p:nvSpPr>
        <p:spPr bwMode="auto">
          <a:xfrm>
            <a:off x="1682750" y="4171950"/>
            <a:ext cx="5746750" cy="0"/>
          </a:xfrm>
          <a:prstGeom prst="line">
            <a:avLst/>
          </a:prstGeom>
          <a:noFill/>
          <a:ln w="25400">
            <a:solidFill>
              <a:srgbClr val="000000"/>
            </a:solidFill>
            <a:round/>
            <a:headEnd type="none" w="sm" len="sm"/>
            <a:tailEnd type="none" w="sm" len="sm"/>
          </a:ln>
          <a:effectLst/>
        </p:spPr>
        <p:txBody>
          <a:bodyPr wrap="none" anchor="ctr"/>
          <a:lstStyle/>
          <a:p>
            <a:endParaRPr lang="tr-TR"/>
          </a:p>
        </p:txBody>
      </p:sp>
      <p:grpSp>
        <p:nvGrpSpPr>
          <p:cNvPr id="56329" name="Group 9"/>
          <p:cNvGrpSpPr>
            <a:grpSpLocks/>
          </p:cNvGrpSpPr>
          <p:nvPr/>
        </p:nvGrpSpPr>
        <p:grpSpPr bwMode="auto">
          <a:xfrm>
            <a:off x="8386763" y="6324600"/>
            <a:ext cx="414337" cy="292100"/>
            <a:chOff x="5283" y="3984"/>
            <a:chExt cx="261" cy="184"/>
          </a:xfrm>
        </p:grpSpPr>
        <p:sp>
          <p:nvSpPr>
            <p:cNvPr id="56330"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56331"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56332"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56333"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56334"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56335"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56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4"/>
          <p:cNvSpPr>
            <a:spLocks noGrp="1"/>
          </p:cNvSpPr>
          <p:nvPr>
            <p:ph type="ftr" sz="quarter" idx="11"/>
          </p:nvPr>
        </p:nvSpPr>
        <p:spPr/>
        <p:txBody>
          <a:bodyPr/>
          <a:lstStyle/>
          <a:p>
            <a:r>
              <a:rPr lang="tr-TR"/>
              <a:t>Information Management</a:t>
            </a:r>
          </a:p>
        </p:txBody>
      </p:sp>
      <p:sp>
        <p:nvSpPr>
          <p:cNvPr id="58370" name="Rectangle 2"/>
          <p:cNvSpPr>
            <a:spLocks noChangeArrowheads="1"/>
          </p:cNvSpPr>
          <p:nvPr/>
        </p:nvSpPr>
        <p:spPr bwMode="blackWhite">
          <a:xfrm>
            <a:off x="925513" y="2393950"/>
            <a:ext cx="7265987"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58371" name="Rectangle 3"/>
          <p:cNvSpPr>
            <a:spLocks noChangeArrowheads="1"/>
          </p:cNvSpPr>
          <p:nvPr/>
        </p:nvSpPr>
        <p:spPr bwMode="blackWhite">
          <a:xfrm>
            <a:off x="925513" y="3487738"/>
            <a:ext cx="7289800" cy="213836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5837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Using the BETWEEN Operator</a:t>
            </a:r>
            <a:endParaRPr lang="tr-TR"/>
          </a:p>
        </p:txBody>
      </p:sp>
      <p:grpSp>
        <p:nvGrpSpPr>
          <p:cNvPr id="58373" name="Group 5"/>
          <p:cNvGrpSpPr>
            <a:grpSpLocks/>
          </p:cNvGrpSpPr>
          <p:nvPr/>
        </p:nvGrpSpPr>
        <p:grpSpPr bwMode="auto">
          <a:xfrm>
            <a:off x="2506663" y="2968625"/>
            <a:ext cx="3932237" cy="2536825"/>
            <a:chOff x="1579" y="1870"/>
            <a:chExt cx="2477" cy="1598"/>
          </a:xfrm>
        </p:grpSpPr>
        <p:sp>
          <p:nvSpPr>
            <p:cNvPr id="58374" name="Rectangle 6"/>
            <p:cNvSpPr>
              <a:spLocks noChangeArrowheads="1"/>
            </p:cNvSpPr>
            <p:nvPr/>
          </p:nvSpPr>
          <p:spPr bwMode="ltGray">
            <a:xfrm>
              <a:off x="1763" y="1870"/>
              <a:ext cx="2293"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58375" name="Rectangle 7"/>
            <p:cNvSpPr>
              <a:spLocks noChangeArrowheads="1"/>
            </p:cNvSpPr>
            <p:nvPr/>
          </p:nvSpPr>
          <p:spPr bwMode="ltGray">
            <a:xfrm>
              <a:off x="1579" y="2238"/>
              <a:ext cx="845" cy="1230"/>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58376" name="Rectangle 8"/>
          <p:cNvSpPr>
            <a:spLocks noChangeArrowheads="1"/>
          </p:cNvSpPr>
          <p:nvPr/>
        </p:nvSpPr>
        <p:spPr bwMode="blackWhite">
          <a:xfrm>
            <a:off x="925513" y="3246438"/>
            <a:ext cx="7315200" cy="2863850"/>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            SAL</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MARTIN          1250</a:t>
            </a:r>
          </a:p>
          <a:p>
            <a:pPr>
              <a:tabLst>
                <a:tab pos="1200150" algn="l"/>
              </a:tabLst>
            </a:pPr>
            <a:r>
              <a:rPr lang="tr-TR" sz="1800" b="1">
                <a:solidFill>
                  <a:srgbClr val="000000"/>
                </a:solidFill>
                <a:effectLst/>
                <a:latin typeface="Courier New" pitchFamily="49" charset="0"/>
              </a:rPr>
              <a:t>TURNER          1500</a:t>
            </a:r>
          </a:p>
          <a:p>
            <a:pPr>
              <a:tabLst>
                <a:tab pos="1200150" algn="l"/>
              </a:tabLst>
            </a:pPr>
            <a:r>
              <a:rPr lang="tr-TR" sz="1800" b="1">
                <a:solidFill>
                  <a:srgbClr val="000000"/>
                </a:solidFill>
                <a:effectLst/>
                <a:latin typeface="Courier New" pitchFamily="49" charset="0"/>
              </a:rPr>
              <a:t>WARD            1250</a:t>
            </a:r>
          </a:p>
          <a:p>
            <a:pPr>
              <a:tabLst>
                <a:tab pos="1200150" algn="l"/>
              </a:tabLst>
            </a:pPr>
            <a:r>
              <a:rPr lang="tr-TR" sz="1800" b="1">
                <a:solidFill>
                  <a:srgbClr val="000000"/>
                </a:solidFill>
                <a:effectLst/>
                <a:latin typeface="Courier New" pitchFamily="49" charset="0"/>
              </a:rPr>
              <a:t>ADAMS           1100</a:t>
            </a:r>
          </a:p>
          <a:p>
            <a:pPr>
              <a:tabLst>
                <a:tab pos="1200150" algn="l"/>
              </a:tabLst>
            </a:pPr>
            <a:r>
              <a:rPr lang="tr-TR" sz="1800" b="1">
                <a:solidFill>
                  <a:srgbClr val="000000"/>
                </a:solidFill>
                <a:effectLst/>
                <a:latin typeface="Courier New" pitchFamily="49" charset="0"/>
              </a:rPr>
              <a:t>MILLER          1300</a:t>
            </a:r>
          </a:p>
          <a:p>
            <a:pPr>
              <a:tabLst>
                <a:tab pos="1200150" algn="l"/>
              </a:tabLst>
            </a:pPr>
            <a:endParaRPr lang="tr-TR" sz="1800" b="1">
              <a:solidFill>
                <a:srgbClr val="000000"/>
              </a:solidFill>
              <a:effectLst/>
              <a:latin typeface="Courier New" pitchFamily="49" charset="0"/>
            </a:endParaRPr>
          </a:p>
        </p:txBody>
      </p:sp>
      <p:grpSp>
        <p:nvGrpSpPr>
          <p:cNvPr id="58377" name="Group 9"/>
          <p:cNvGrpSpPr>
            <a:grpSpLocks/>
          </p:cNvGrpSpPr>
          <p:nvPr/>
        </p:nvGrpSpPr>
        <p:grpSpPr bwMode="auto">
          <a:xfrm>
            <a:off x="3365500" y="2971800"/>
            <a:ext cx="2311400" cy="307975"/>
            <a:chOff x="2120" y="1872"/>
            <a:chExt cx="1456" cy="194"/>
          </a:xfrm>
        </p:grpSpPr>
        <p:sp>
          <p:nvSpPr>
            <p:cNvPr id="58378" name="Rectangle 10"/>
            <p:cNvSpPr>
              <a:spLocks noChangeArrowheads="1"/>
            </p:cNvSpPr>
            <p:nvPr/>
          </p:nvSpPr>
          <p:spPr bwMode="ltGray">
            <a:xfrm>
              <a:off x="2120" y="1872"/>
              <a:ext cx="664" cy="194"/>
            </a:xfrm>
            <a:prstGeom prst="rect">
              <a:avLst/>
            </a:prstGeom>
            <a:solidFill>
              <a:srgbClr val="FF0033"/>
            </a:solidFill>
            <a:ln w="9525">
              <a:noFill/>
              <a:miter lim="800000"/>
              <a:headEnd/>
              <a:tailEnd/>
            </a:ln>
            <a:effectLst/>
          </p:spPr>
          <p:txBody>
            <a:bodyPr wrap="none" anchor="ctr"/>
            <a:lstStyle/>
            <a:p>
              <a:endParaRPr lang="tr-TR"/>
            </a:p>
          </p:txBody>
        </p:sp>
        <p:sp>
          <p:nvSpPr>
            <p:cNvPr id="58379" name="Rectangle 11"/>
            <p:cNvSpPr>
              <a:spLocks noChangeArrowheads="1"/>
            </p:cNvSpPr>
            <p:nvPr/>
          </p:nvSpPr>
          <p:spPr bwMode="ltGray">
            <a:xfrm>
              <a:off x="3236" y="1872"/>
              <a:ext cx="340" cy="194"/>
            </a:xfrm>
            <a:prstGeom prst="rect">
              <a:avLst/>
            </a:prstGeom>
            <a:solidFill>
              <a:srgbClr val="FF0033"/>
            </a:solidFill>
            <a:ln w="9525">
              <a:noFill/>
              <a:miter lim="800000"/>
              <a:headEnd/>
              <a:tailEnd/>
            </a:ln>
            <a:effectLst/>
          </p:spPr>
          <p:txBody>
            <a:bodyPr wrap="none" anchor="ctr"/>
            <a:lstStyle/>
            <a:p>
              <a:endParaRPr lang="tr-TR"/>
            </a:p>
          </p:txBody>
        </p:sp>
      </p:grpSp>
      <p:sp>
        <p:nvSpPr>
          <p:cNvPr id="58380" name="Rectangle 12"/>
          <p:cNvSpPr>
            <a:spLocks noChangeArrowheads="1"/>
          </p:cNvSpPr>
          <p:nvPr/>
        </p:nvSpPr>
        <p:spPr bwMode="blackWhite">
          <a:xfrm>
            <a:off x="925513" y="2381250"/>
            <a:ext cx="7291387"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sal</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sal BETWEEN 1000 AND 1500;</a:t>
            </a:r>
          </a:p>
        </p:txBody>
      </p:sp>
      <p:grpSp>
        <p:nvGrpSpPr>
          <p:cNvPr id="58381" name="Group 13"/>
          <p:cNvGrpSpPr>
            <a:grpSpLocks/>
          </p:cNvGrpSpPr>
          <p:nvPr/>
        </p:nvGrpSpPr>
        <p:grpSpPr bwMode="auto">
          <a:xfrm>
            <a:off x="4316413" y="3200400"/>
            <a:ext cx="2139950" cy="1212850"/>
            <a:chOff x="2719" y="2016"/>
            <a:chExt cx="1348" cy="764"/>
          </a:xfrm>
        </p:grpSpPr>
        <p:grpSp>
          <p:nvGrpSpPr>
            <p:cNvPr id="58382" name="Group 14"/>
            <p:cNvGrpSpPr>
              <a:grpSpLocks/>
            </p:cNvGrpSpPr>
            <p:nvPr/>
          </p:nvGrpSpPr>
          <p:grpSpPr bwMode="auto">
            <a:xfrm>
              <a:off x="2719" y="2016"/>
              <a:ext cx="540" cy="764"/>
              <a:chOff x="2719" y="2016"/>
              <a:chExt cx="540" cy="764"/>
            </a:xfrm>
          </p:grpSpPr>
          <p:sp>
            <p:nvSpPr>
              <p:cNvPr id="58383" name="Rectangle 15"/>
              <p:cNvSpPr>
                <a:spLocks noChangeArrowheads="1"/>
              </p:cNvSpPr>
              <p:nvPr/>
            </p:nvSpPr>
            <p:spPr bwMode="auto">
              <a:xfrm>
                <a:off x="2719" y="2376"/>
                <a:ext cx="540" cy="404"/>
              </a:xfrm>
              <a:prstGeom prst="rect">
                <a:avLst/>
              </a:prstGeom>
              <a:noFill/>
              <a:ln w="9525">
                <a:noFill/>
                <a:miter lim="800000"/>
                <a:headEnd/>
                <a:tailEnd/>
              </a:ln>
              <a:effectLst/>
            </p:spPr>
            <p:txBody>
              <a:bodyPr wrap="none" lIns="92075" tIns="46038" rIns="92075" bIns="46038">
                <a:spAutoFit/>
              </a:bodyPr>
              <a:lstStyle/>
              <a:p>
                <a:pPr algn="ctr">
                  <a:spcBef>
                    <a:spcPct val="60000"/>
                  </a:spcBef>
                </a:pPr>
                <a:r>
                  <a:rPr lang="tr-TR" sz="1800" b="1">
                    <a:solidFill>
                      <a:srgbClr val="000000"/>
                    </a:solidFill>
                    <a:effectLst/>
                    <a:latin typeface="Arial" charset="0"/>
                  </a:rPr>
                  <a:t>Lower</a:t>
                </a:r>
                <a:br>
                  <a:rPr lang="tr-TR" sz="1800" b="1">
                    <a:solidFill>
                      <a:srgbClr val="000000"/>
                    </a:solidFill>
                    <a:effectLst/>
                    <a:latin typeface="Arial" charset="0"/>
                  </a:rPr>
                </a:br>
                <a:r>
                  <a:rPr lang="tr-TR" sz="1800" b="1">
                    <a:solidFill>
                      <a:srgbClr val="000000"/>
                    </a:solidFill>
                    <a:effectLst/>
                    <a:latin typeface="Arial" charset="0"/>
                  </a:rPr>
                  <a:t>limit</a:t>
                </a:r>
              </a:p>
            </p:txBody>
          </p:sp>
          <p:sp>
            <p:nvSpPr>
              <p:cNvPr id="58384" name="Line 16"/>
              <p:cNvSpPr>
                <a:spLocks noChangeShapeType="1"/>
              </p:cNvSpPr>
              <p:nvPr/>
            </p:nvSpPr>
            <p:spPr bwMode="auto">
              <a:xfrm>
                <a:off x="2976" y="2016"/>
                <a:ext cx="0" cy="324"/>
              </a:xfrm>
              <a:prstGeom prst="line">
                <a:avLst/>
              </a:prstGeom>
              <a:noFill/>
              <a:ln w="25400">
                <a:solidFill>
                  <a:srgbClr val="FF0033"/>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grpSp>
        <p:grpSp>
          <p:nvGrpSpPr>
            <p:cNvPr id="58385" name="Group 17"/>
            <p:cNvGrpSpPr>
              <a:grpSpLocks/>
            </p:cNvGrpSpPr>
            <p:nvPr/>
          </p:nvGrpSpPr>
          <p:grpSpPr bwMode="auto">
            <a:xfrm>
              <a:off x="3495" y="2016"/>
              <a:ext cx="572" cy="764"/>
              <a:chOff x="3495" y="2016"/>
              <a:chExt cx="572" cy="764"/>
            </a:xfrm>
          </p:grpSpPr>
          <p:sp>
            <p:nvSpPr>
              <p:cNvPr id="58386" name="Rectangle 18"/>
              <p:cNvSpPr>
                <a:spLocks noChangeArrowheads="1"/>
              </p:cNvSpPr>
              <p:nvPr/>
            </p:nvSpPr>
            <p:spPr bwMode="auto">
              <a:xfrm>
                <a:off x="3495" y="2376"/>
                <a:ext cx="572" cy="404"/>
              </a:xfrm>
              <a:prstGeom prst="rect">
                <a:avLst/>
              </a:prstGeom>
              <a:noFill/>
              <a:ln w="9525">
                <a:noFill/>
                <a:miter lim="800000"/>
                <a:headEnd/>
                <a:tailEnd/>
              </a:ln>
              <a:effectLst/>
            </p:spPr>
            <p:txBody>
              <a:bodyPr wrap="none" lIns="92075" tIns="46038" rIns="92075" bIns="46038">
                <a:spAutoFit/>
              </a:bodyPr>
              <a:lstStyle/>
              <a:p>
                <a:pPr algn="ctr">
                  <a:spcBef>
                    <a:spcPct val="60000"/>
                  </a:spcBef>
                </a:pPr>
                <a:r>
                  <a:rPr lang="tr-TR" sz="1800" b="1">
                    <a:solidFill>
                      <a:srgbClr val="000000"/>
                    </a:solidFill>
                    <a:effectLst/>
                    <a:latin typeface="Arial" charset="0"/>
                  </a:rPr>
                  <a:t>Higher</a:t>
                </a:r>
                <a:br>
                  <a:rPr lang="tr-TR" sz="1800" b="1">
                    <a:solidFill>
                      <a:srgbClr val="000000"/>
                    </a:solidFill>
                    <a:effectLst/>
                    <a:latin typeface="Arial" charset="0"/>
                  </a:rPr>
                </a:br>
                <a:r>
                  <a:rPr lang="tr-TR" sz="1800" b="1">
                    <a:solidFill>
                      <a:srgbClr val="000000"/>
                    </a:solidFill>
                    <a:effectLst/>
                    <a:latin typeface="Arial" charset="0"/>
                  </a:rPr>
                  <a:t>limit</a:t>
                </a:r>
              </a:p>
            </p:txBody>
          </p:sp>
          <p:sp>
            <p:nvSpPr>
              <p:cNvPr id="58387" name="Line 19"/>
              <p:cNvSpPr>
                <a:spLocks noChangeShapeType="1"/>
              </p:cNvSpPr>
              <p:nvPr/>
            </p:nvSpPr>
            <p:spPr bwMode="auto">
              <a:xfrm>
                <a:off x="3768" y="2016"/>
                <a:ext cx="0" cy="324"/>
              </a:xfrm>
              <a:prstGeom prst="line">
                <a:avLst/>
              </a:prstGeom>
              <a:noFill/>
              <a:ln w="25400">
                <a:solidFill>
                  <a:srgbClr val="FF0033"/>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grpSp>
      </p:grpSp>
      <p:sp>
        <p:nvSpPr>
          <p:cNvPr id="58388" name="Rectangle 20"/>
          <p:cNvSpPr>
            <a:spLocks noGrp="1" noChangeArrowheads="1"/>
          </p:cNvSpPr>
          <p:nvPr>
            <p:ph type="body" idx="1"/>
          </p:nvPr>
        </p:nvSpPr>
        <p:spPr>
          <a:xfrm>
            <a:off x="860425" y="1423988"/>
            <a:ext cx="7385050"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Use the BETWEEN operator to display rows based on a range of values.</a:t>
            </a:r>
          </a:p>
        </p:txBody>
      </p:sp>
      <p:grpSp>
        <p:nvGrpSpPr>
          <p:cNvPr id="58389" name="Group 21"/>
          <p:cNvGrpSpPr>
            <a:grpSpLocks/>
          </p:cNvGrpSpPr>
          <p:nvPr/>
        </p:nvGrpSpPr>
        <p:grpSpPr bwMode="auto">
          <a:xfrm>
            <a:off x="8386763" y="6324600"/>
            <a:ext cx="414337" cy="292100"/>
            <a:chOff x="5283" y="3984"/>
            <a:chExt cx="261" cy="184"/>
          </a:xfrm>
        </p:grpSpPr>
        <p:sp>
          <p:nvSpPr>
            <p:cNvPr id="58390" name="Rectangle 2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58391" name="Rectangle 2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58392" name="Rectangle 2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58393" name="Freeform 2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58394" name="Freeform 2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58395" name="Freeform 2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8373"/>
                                        </p:tgtEl>
                                        <p:attrNameLst>
                                          <p:attrName>style.visibility</p:attrName>
                                        </p:attrNameLst>
                                      </p:cBhvr>
                                      <p:to>
                                        <p:strVal val="visible"/>
                                      </p:to>
                                    </p:set>
                                    <p:animEffect transition="in" filter="wipe(up)">
                                      <p:cBhvr>
                                        <p:cTn id="7" dur="500"/>
                                        <p:tgtEl>
                                          <p:spTgt spid="5837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8377"/>
                                        </p:tgtEl>
                                        <p:attrNameLst>
                                          <p:attrName>style.visibility</p:attrName>
                                        </p:attrNameLst>
                                      </p:cBhvr>
                                      <p:to>
                                        <p:strVal val="visible"/>
                                      </p:to>
                                    </p:set>
                                    <p:animEffect transition="in" filter="wipe(left)">
                                      <p:cBhvr>
                                        <p:cTn id="11" dur="500"/>
                                        <p:tgtEl>
                                          <p:spTgt spid="58377"/>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58381"/>
                                        </p:tgtEl>
                                        <p:attrNameLst>
                                          <p:attrName>style.visibility</p:attrName>
                                        </p:attrNameLst>
                                      </p:cBhvr>
                                      <p:to>
                                        <p:strVal val="visible"/>
                                      </p:to>
                                    </p:set>
                                    <p:anim calcmode="lin" valueType="num">
                                      <p:cBhvr additive="base">
                                        <p:cTn id="15" dur="500" fill="hold"/>
                                        <p:tgtEl>
                                          <p:spTgt spid="58381"/>
                                        </p:tgtEl>
                                        <p:attrNameLst>
                                          <p:attrName>ppt_x</p:attrName>
                                        </p:attrNameLst>
                                      </p:cBhvr>
                                      <p:tavLst>
                                        <p:tav tm="0">
                                          <p:val>
                                            <p:strVal val="#ppt_x"/>
                                          </p:val>
                                        </p:tav>
                                        <p:tav tm="100000">
                                          <p:val>
                                            <p:strVal val="#ppt_x"/>
                                          </p:val>
                                        </p:tav>
                                      </p:tavLst>
                                    </p:anim>
                                    <p:anim calcmode="lin" valueType="num">
                                      <p:cBhvr additive="base">
                                        <p:cTn id="16" dur="500" fill="hold"/>
                                        <p:tgtEl>
                                          <p:spTgt spid="5838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 presetClass="entr" presetSubtype="0" fill="hold" nodeType="afterEffect">
                                  <p:stCondLst>
                                    <p:cond delay="0"/>
                                  </p:stCondLst>
                                  <p:childTnLst>
                                    <p:set>
                                      <p:cBhvr>
                                        <p:cTn id="19" dur="1" fill="hold">
                                          <p:stCondLst>
                                            <p:cond delay="499"/>
                                          </p:stCondLst>
                                        </p:cTn>
                                        <p:tgtEl>
                                          <p:spTgt spid="58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60418" name="Rectangle 2"/>
          <p:cNvSpPr>
            <a:spLocks noChangeArrowheads="1"/>
          </p:cNvSpPr>
          <p:nvPr/>
        </p:nvSpPr>
        <p:spPr bwMode="blackWhite">
          <a:xfrm>
            <a:off x="977900" y="2706688"/>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60419" name="Rectangle 3"/>
          <p:cNvSpPr>
            <a:spLocks noChangeArrowheads="1"/>
          </p:cNvSpPr>
          <p:nvPr/>
        </p:nvSpPr>
        <p:spPr bwMode="blackWhite">
          <a:xfrm>
            <a:off x="977900" y="4092575"/>
            <a:ext cx="7289800" cy="17399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6042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the IN Operator</a:t>
            </a:r>
            <a:endParaRPr lang="tr-TR"/>
          </a:p>
        </p:txBody>
      </p:sp>
      <p:sp>
        <p:nvSpPr>
          <p:cNvPr id="60421" name="Rectangle 5"/>
          <p:cNvSpPr>
            <a:spLocks noGrp="1" noChangeArrowheads="1"/>
          </p:cNvSpPr>
          <p:nvPr>
            <p:ph type="body" idx="1"/>
          </p:nvPr>
        </p:nvSpPr>
        <p:spPr>
          <a:xfrm>
            <a:off x="1006475" y="1408113"/>
            <a:ext cx="7385050"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Use the IN operator to test for values in a list.</a:t>
            </a:r>
          </a:p>
        </p:txBody>
      </p:sp>
      <p:grpSp>
        <p:nvGrpSpPr>
          <p:cNvPr id="60422" name="Group 6"/>
          <p:cNvGrpSpPr>
            <a:grpSpLocks/>
          </p:cNvGrpSpPr>
          <p:nvPr/>
        </p:nvGrpSpPr>
        <p:grpSpPr bwMode="auto">
          <a:xfrm>
            <a:off x="2773363" y="3290888"/>
            <a:ext cx="3843337" cy="2500312"/>
            <a:chOff x="1747" y="2073"/>
            <a:chExt cx="2421" cy="1575"/>
          </a:xfrm>
        </p:grpSpPr>
        <p:sp>
          <p:nvSpPr>
            <p:cNvPr id="60423" name="Rectangle 7"/>
            <p:cNvSpPr>
              <a:spLocks noChangeArrowheads="1"/>
            </p:cNvSpPr>
            <p:nvPr/>
          </p:nvSpPr>
          <p:spPr bwMode="ltGray">
            <a:xfrm>
              <a:off x="1747" y="2073"/>
              <a:ext cx="2229"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60424" name="Rectangle 8"/>
            <p:cNvSpPr>
              <a:spLocks noChangeArrowheads="1"/>
            </p:cNvSpPr>
            <p:nvPr/>
          </p:nvSpPr>
          <p:spPr bwMode="ltGray">
            <a:xfrm>
              <a:off x="3323" y="2609"/>
              <a:ext cx="845" cy="1039"/>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60425" name="Rectangle 9"/>
          <p:cNvSpPr>
            <a:spLocks noChangeArrowheads="1"/>
          </p:cNvSpPr>
          <p:nvPr/>
        </p:nvSpPr>
        <p:spPr bwMode="blackWhite">
          <a:xfrm>
            <a:off x="952500" y="2693988"/>
            <a:ext cx="7315200" cy="941387"/>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empno, ename, sal, mgr</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mgr IN (7902, 7566, 7788);</a:t>
            </a:r>
          </a:p>
        </p:txBody>
      </p:sp>
      <p:sp>
        <p:nvSpPr>
          <p:cNvPr id="60426" name="Rectangle 10"/>
          <p:cNvSpPr>
            <a:spLocks noChangeArrowheads="1"/>
          </p:cNvSpPr>
          <p:nvPr/>
        </p:nvSpPr>
        <p:spPr bwMode="blackWhite">
          <a:xfrm>
            <a:off x="952500" y="4079875"/>
            <a:ext cx="7315200" cy="1765300"/>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EMPNO ENAME            SAL       MGR</a:t>
            </a:r>
          </a:p>
          <a:p>
            <a:pPr>
              <a:tabLst>
                <a:tab pos="1200150" algn="l"/>
              </a:tabLst>
            </a:pPr>
            <a:r>
              <a:rPr lang="tr-TR" sz="1800" b="1">
                <a:solidFill>
                  <a:srgbClr val="000000"/>
                </a:solidFill>
                <a:effectLst/>
                <a:latin typeface="Courier New" pitchFamily="49" charset="0"/>
              </a:rPr>
              <a:t>--------- ---------- --------- ---------</a:t>
            </a:r>
          </a:p>
          <a:p>
            <a:pPr>
              <a:tabLst>
                <a:tab pos="1200150" algn="l"/>
              </a:tabLst>
            </a:pPr>
            <a:r>
              <a:rPr lang="tr-TR" sz="1800" b="1">
                <a:solidFill>
                  <a:srgbClr val="000000"/>
                </a:solidFill>
                <a:effectLst/>
                <a:latin typeface="Courier New" pitchFamily="49" charset="0"/>
              </a:rPr>
              <a:t>     7902 FORD            3000      7566</a:t>
            </a:r>
          </a:p>
          <a:p>
            <a:pPr>
              <a:tabLst>
                <a:tab pos="1200150" algn="l"/>
              </a:tabLst>
            </a:pPr>
            <a:r>
              <a:rPr lang="tr-TR" sz="1800" b="1">
                <a:solidFill>
                  <a:srgbClr val="000000"/>
                </a:solidFill>
                <a:effectLst/>
                <a:latin typeface="Courier New" pitchFamily="49" charset="0"/>
              </a:rPr>
              <a:t>     7369 SMITH            800      7902</a:t>
            </a:r>
          </a:p>
          <a:p>
            <a:pPr>
              <a:tabLst>
                <a:tab pos="1200150" algn="l"/>
              </a:tabLst>
            </a:pPr>
            <a:r>
              <a:rPr lang="tr-TR" sz="1800" b="1">
                <a:solidFill>
                  <a:srgbClr val="000000"/>
                </a:solidFill>
                <a:effectLst/>
                <a:latin typeface="Courier New" pitchFamily="49" charset="0"/>
              </a:rPr>
              <a:t>     7788 SCOTT           3000      7566</a:t>
            </a:r>
          </a:p>
          <a:p>
            <a:pPr>
              <a:tabLst>
                <a:tab pos="1200150" algn="l"/>
              </a:tabLst>
            </a:pPr>
            <a:r>
              <a:rPr lang="tr-TR" sz="1800" b="1">
                <a:solidFill>
                  <a:srgbClr val="000000"/>
                </a:solidFill>
                <a:effectLst/>
                <a:latin typeface="Courier New" pitchFamily="49" charset="0"/>
              </a:rPr>
              <a:t>     7876 ADAMS           1100      7788</a:t>
            </a:r>
          </a:p>
        </p:txBody>
      </p:sp>
      <p:grpSp>
        <p:nvGrpSpPr>
          <p:cNvPr id="60427" name="Group 11"/>
          <p:cNvGrpSpPr>
            <a:grpSpLocks/>
          </p:cNvGrpSpPr>
          <p:nvPr/>
        </p:nvGrpSpPr>
        <p:grpSpPr bwMode="auto">
          <a:xfrm>
            <a:off x="8386763" y="6324600"/>
            <a:ext cx="414337" cy="292100"/>
            <a:chOff x="5283" y="3984"/>
            <a:chExt cx="261" cy="184"/>
          </a:xfrm>
        </p:grpSpPr>
        <p:sp>
          <p:nvSpPr>
            <p:cNvPr id="60428"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60429"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60430"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60431"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60432"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60433"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0422"/>
                                        </p:tgtEl>
                                        <p:attrNameLst>
                                          <p:attrName>style.visibility</p:attrName>
                                        </p:attrNameLst>
                                      </p:cBhvr>
                                      <p:to>
                                        <p:strVal val="visible"/>
                                      </p:to>
                                    </p:set>
                                    <p:animEffect transition="in" filter="wipe(up)">
                                      <p:cBhvr>
                                        <p:cTn id="7" dur="500"/>
                                        <p:tgtEl>
                                          <p:spTgt spid="6042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60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4"/>
          <p:cNvSpPr>
            <a:spLocks noGrp="1"/>
          </p:cNvSpPr>
          <p:nvPr>
            <p:ph type="ftr" sz="quarter" idx="11"/>
          </p:nvPr>
        </p:nvSpPr>
        <p:spPr/>
        <p:txBody>
          <a:bodyPr/>
          <a:lstStyle/>
          <a:p>
            <a:r>
              <a:rPr lang="tr-TR"/>
              <a:t>Information Management</a:t>
            </a:r>
          </a:p>
        </p:txBody>
      </p:sp>
      <p:sp>
        <p:nvSpPr>
          <p:cNvPr id="62466" name="Rectangle 2"/>
          <p:cNvSpPr>
            <a:spLocks noChangeArrowheads="1"/>
          </p:cNvSpPr>
          <p:nvPr/>
        </p:nvSpPr>
        <p:spPr bwMode="blackWhite">
          <a:xfrm>
            <a:off x="925513" y="4860925"/>
            <a:ext cx="7278687"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62467"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the LIKE Operator</a:t>
            </a:r>
            <a:endParaRPr lang="tr-TR"/>
          </a:p>
        </p:txBody>
      </p:sp>
      <p:sp>
        <p:nvSpPr>
          <p:cNvPr id="62468" name="Rectangle 4"/>
          <p:cNvSpPr>
            <a:spLocks noChangeArrowheads="1"/>
          </p:cNvSpPr>
          <p:nvPr/>
        </p:nvSpPr>
        <p:spPr bwMode="auto">
          <a:xfrm>
            <a:off x="879475" y="6257925"/>
            <a:ext cx="184150" cy="427038"/>
          </a:xfrm>
          <a:prstGeom prst="rect">
            <a:avLst/>
          </a:prstGeom>
          <a:noFill/>
          <a:ln w="9525">
            <a:noFill/>
            <a:miter lim="800000"/>
            <a:headEnd/>
            <a:tailEnd/>
          </a:ln>
          <a:effectLst/>
        </p:spPr>
        <p:txBody>
          <a:bodyPr wrap="none" anchor="ctr"/>
          <a:lstStyle/>
          <a:p>
            <a:endParaRPr lang="tr-TR"/>
          </a:p>
        </p:txBody>
      </p:sp>
      <p:sp>
        <p:nvSpPr>
          <p:cNvPr id="62469" name="Rectangle 5"/>
          <p:cNvSpPr>
            <a:spLocks noChangeArrowheads="1"/>
          </p:cNvSpPr>
          <p:nvPr/>
        </p:nvSpPr>
        <p:spPr bwMode="auto">
          <a:xfrm>
            <a:off x="746125" y="1262063"/>
            <a:ext cx="7648575" cy="3384550"/>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pPr>
            <a:r>
              <a:rPr lang="tr-TR" sz="2800" b="1" dirty="0">
                <a:solidFill>
                  <a:srgbClr val="FF6600"/>
                </a:solidFill>
                <a:effectLst/>
                <a:latin typeface="Arial" charset="0"/>
              </a:rPr>
              <a:t>Use the LIKE operator to perform wildcard searches of valid search string values.</a:t>
            </a:r>
          </a:p>
          <a:p>
            <a:pPr marL="341313" lvl="1" indent="-227013" defTabSz="346075">
              <a:lnSpc>
                <a:spcPct val="95000"/>
              </a:lnSpc>
              <a:spcBef>
                <a:spcPct val="35000"/>
              </a:spcBef>
              <a:buClr>
                <a:srgbClr val="FFCC66"/>
              </a:buClr>
              <a:buFontTx/>
              <a:buChar char="•"/>
              <a:tabLst>
                <a:tab pos="571500" algn="l"/>
              </a:tabLst>
            </a:pPr>
            <a:r>
              <a:rPr lang="tr-TR" sz="2800" b="1" dirty="0">
                <a:solidFill>
                  <a:srgbClr val="FF6600"/>
                </a:solidFill>
                <a:effectLst/>
                <a:latin typeface="Arial" charset="0"/>
              </a:rPr>
              <a:t>Search conditions can contain either literal characters or numbers.</a:t>
            </a:r>
          </a:p>
          <a:p>
            <a:pPr marL="741363" lvl="2" indent="-285750" defTabSz="346075">
              <a:lnSpc>
                <a:spcPct val="95000"/>
              </a:lnSpc>
              <a:spcBef>
                <a:spcPct val="35000"/>
              </a:spcBef>
              <a:buClr>
                <a:srgbClr val="FFCC66"/>
              </a:buClr>
              <a:buSzPct val="90000"/>
              <a:buFontTx/>
              <a:buChar char="–"/>
              <a:tabLst>
                <a:tab pos="571500" algn="l"/>
              </a:tabLst>
            </a:pPr>
            <a:r>
              <a:rPr lang="tr-TR" sz="2800" b="1" dirty="0">
                <a:solidFill>
                  <a:srgbClr val="FF6600"/>
                </a:solidFill>
                <a:effectLst/>
                <a:latin typeface="Arial" charset="0"/>
              </a:rPr>
              <a:t>% denotes zero or many characters.</a:t>
            </a:r>
          </a:p>
          <a:p>
            <a:pPr marL="741363" lvl="2" indent="-285750" defTabSz="346075">
              <a:lnSpc>
                <a:spcPct val="95000"/>
              </a:lnSpc>
              <a:spcBef>
                <a:spcPct val="35000"/>
              </a:spcBef>
              <a:buClr>
                <a:srgbClr val="FFCC66"/>
              </a:buClr>
              <a:buSzPct val="90000"/>
              <a:buFontTx/>
              <a:buChar char="–"/>
              <a:tabLst>
                <a:tab pos="571500" algn="l"/>
              </a:tabLst>
            </a:pPr>
            <a:r>
              <a:rPr lang="tr-TR" sz="2800" b="1" dirty="0">
                <a:solidFill>
                  <a:srgbClr val="FF6600"/>
                </a:solidFill>
                <a:effectLst/>
                <a:latin typeface="Arial" charset="0"/>
              </a:rPr>
              <a:t> _ denotes one character.</a:t>
            </a:r>
            <a:endParaRPr lang="tr-TR" sz="2800" b="1" dirty="0">
              <a:solidFill>
                <a:srgbClr val="F8F8D3"/>
              </a:solidFill>
              <a:effectLst/>
              <a:latin typeface="Arial" charset="0"/>
            </a:endParaRPr>
          </a:p>
        </p:txBody>
      </p:sp>
      <p:sp>
        <p:nvSpPr>
          <p:cNvPr id="62470" name="Rectangle 6"/>
          <p:cNvSpPr>
            <a:spLocks noChangeArrowheads="1"/>
          </p:cNvSpPr>
          <p:nvPr/>
        </p:nvSpPr>
        <p:spPr bwMode="ltGray">
          <a:xfrm>
            <a:off x="3630613" y="5443538"/>
            <a:ext cx="1525587" cy="309562"/>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62471" name="Rectangle 7"/>
          <p:cNvSpPr>
            <a:spLocks noChangeArrowheads="1"/>
          </p:cNvSpPr>
          <p:nvPr/>
        </p:nvSpPr>
        <p:spPr bwMode="blackWhite">
          <a:xfrm>
            <a:off x="1001713" y="4886325"/>
            <a:ext cx="7304087"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SQL&gt; SELECT	ename</a:t>
            </a:r>
          </a:p>
          <a:p>
            <a:pPr>
              <a:tabLst>
                <a:tab pos="1200150" algn="l"/>
              </a:tabLst>
            </a:pPr>
            <a:r>
              <a:rPr lang="tr-TR" sz="1800" b="1" dirty="0">
                <a:solidFill>
                  <a:srgbClr val="000000"/>
                </a:solidFill>
                <a:effectLst/>
                <a:latin typeface="Courier New" pitchFamily="49" charset="0"/>
              </a:rPr>
              <a:t>  2  FROM 	emp</a:t>
            </a:r>
          </a:p>
          <a:p>
            <a:pPr>
              <a:tabLst>
                <a:tab pos="1200150" algn="l"/>
              </a:tabLst>
            </a:pPr>
            <a:r>
              <a:rPr lang="tr-TR" sz="1800" b="1" dirty="0">
                <a:solidFill>
                  <a:srgbClr val="000000"/>
                </a:solidFill>
                <a:effectLst/>
                <a:latin typeface="Courier New" pitchFamily="49" charset="0"/>
              </a:rPr>
              <a:t>  3  WHERE	ename LIKE 'S%';</a:t>
            </a:r>
          </a:p>
        </p:txBody>
      </p:sp>
      <p:grpSp>
        <p:nvGrpSpPr>
          <p:cNvPr id="62472" name="Group 8"/>
          <p:cNvGrpSpPr>
            <a:grpSpLocks/>
          </p:cNvGrpSpPr>
          <p:nvPr/>
        </p:nvGrpSpPr>
        <p:grpSpPr bwMode="auto">
          <a:xfrm>
            <a:off x="8386763" y="6324600"/>
            <a:ext cx="414337" cy="292100"/>
            <a:chOff x="5283" y="3984"/>
            <a:chExt cx="261" cy="184"/>
          </a:xfrm>
        </p:grpSpPr>
        <p:sp>
          <p:nvSpPr>
            <p:cNvPr id="62473"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62474"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62475"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62476"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62477"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62478"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2470"/>
                                        </p:tgtEl>
                                        <p:attrNameLst>
                                          <p:attrName>style.visibility</p:attrName>
                                        </p:attrNameLst>
                                      </p:cBhvr>
                                      <p:to>
                                        <p:strVal val="visible"/>
                                      </p:to>
                                    </p:set>
                                    <p:animEffect transition="in" filter="wipe(up)">
                                      <p:cBhvr>
                                        <p:cTn id="7" dur="500"/>
                                        <p:tgtEl>
                                          <p:spTgt spid="6247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62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tr-TR" sz="4800" b="1">
                <a:solidFill>
                  <a:schemeClr val="tx1"/>
                </a:solidFill>
                <a:effectLst>
                  <a:outerShdw blurRad="38100" dist="38100" dir="2700000" algn="tl">
                    <a:srgbClr val="000000"/>
                  </a:outerShdw>
                </a:effectLst>
                <a:latin typeface="Arial" charset="0"/>
              </a:rPr>
              <a:t>1- Writing Basic </a:t>
            </a:r>
            <a:br>
              <a:rPr lang="tr-TR" sz="4800" b="1">
                <a:solidFill>
                  <a:schemeClr val="tx1"/>
                </a:solidFill>
                <a:effectLst>
                  <a:outerShdw blurRad="38100" dist="38100" dir="2700000" algn="tl">
                    <a:srgbClr val="000000"/>
                  </a:outerShdw>
                </a:effectLst>
                <a:latin typeface="Arial" charset="0"/>
              </a:rPr>
            </a:br>
            <a:r>
              <a:rPr lang="tr-TR" sz="4800" b="1">
                <a:solidFill>
                  <a:schemeClr val="tx1"/>
                </a:solidFill>
                <a:effectLst>
                  <a:outerShdw blurRad="38100" dist="38100" dir="2700000" algn="tl">
                    <a:srgbClr val="000000"/>
                  </a:outerShdw>
                </a:effectLst>
                <a:latin typeface="Arial" charset="0"/>
              </a:rPr>
              <a:t>SQL Statements</a:t>
            </a:r>
            <a:endParaRPr lang="tr-TR" sz="4800"/>
          </a:p>
        </p:txBody>
      </p:sp>
      <p:grpSp>
        <p:nvGrpSpPr>
          <p:cNvPr id="7171" name="Group 3"/>
          <p:cNvGrpSpPr>
            <a:grpSpLocks/>
          </p:cNvGrpSpPr>
          <p:nvPr/>
        </p:nvGrpSpPr>
        <p:grpSpPr bwMode="auto">
          <a:xfrm>
            <a:off x="8386763" y="6324600"/>
            <a:ext cx="414337" cy="292100"/>
            <a:chOff x="5283" y="3984"/>
            <a:chExt cx="261" cy="184"/>
          </a:xfrm>
        </p:grpSpPr>
        <p:sp>
          <p:nvSpPr>
            <p:cNvPr id="7172" name="Rectangle 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7173" name="Rectangle 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7174" name="Rectangle 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7175" name="Freeform 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7176" name="Freeform 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7177" name="Freeform 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64514" name="Rectangle 2"/>
          <p:cNvSpPr>
            <a:spLocks noChangeArrowheads="1"/>
          </p:cNvSpPr>
          <p:nvPr/>
        </p:nvSpPr>
        <p:spPr bwMode="blackWhite">
          <a:xfrm>
            <a:off x="987425" y="2662238"/>
            <a:ext cx="7278688" cy="1196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64515" name="Rectangle 3"/>
          <p:cNvSpPr>
            <a:spLocks noChangeArrowheads="1"/>
          </p:cNvSpPr>
          <p:nvPr/>
        </p:nvSpPr>
        <p:spPr bwMode="blackWhite">
          <a:xfrm>
            <a:off x="989013" y="3998913"/>
            <a:ext cx="7278687" cy="1428750"/>
          </a:xfrm>
          <a:prstGeom prst="rect">
            <a:avLst/>
          </a:prstGeom>
          <a:solidFill>
            <a:srgbClr val="DDDDDD"/>
          </a:solidFill>
          <a:ln w="25400">
            <a:solidFill>
              <a:srgbClr val="000000"/>
            </a:solidFill>
            <a:miter lim="800000"/>
            <a:headEnd/>
            <a:tailEnd/>
          </a:ln>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grpSp>
        <p:nvGrpSpPr>
          <p:cNvPr id="64516" name="Group 4"/>
          <p:cNvGrpSpPr>
            <a:grpSpLocks/>
          </p:cNvGrpSpPr>
          <p:nvPr/>
        </p:nvGrpSpPr>
        <p:grpSpPr bwMode="auto">
          <a:xfrm>
            <a:off x="1114425" y="3386138"/>
            <a:ext cx="4237038" cy="2011362"/>
            <a:chOff x="702" y="2133"/>
            <a:chExt cx="2669" cy="1267"/>
          </a:xfrm>
        </p:grpSpPr>
        <p:sp>
          <p:nvSpPr>
            <p:cNvPr id="64517" name="Rectangle 5"/>
            <p:cNvSpPr>
              <a:spLocks noChangeArrowheads="1"/>
            </p:cNvSpPr>
            <p:nvPr/>
          </p:nvSpPr>
          <p:spPr bwMode="ltGray">
            <a:xfrm>
              <a:off x="2326" y="2133"/>
              <a:ext cx="1045"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64518" name="Rectangle 6"/>
            <p:cNvSpPr>
              <a:spLocks noChangeArrowheads="1"/>
            </p:cNvSpPr>
            <p:nvPr/>
          </p:nvSpPr>
          <p:spPr bwMode="ltGray">
            <a:xfrm>
              <a:off x="702" y="2559"/>
              <a:ext cx="914" cy="841"/>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64519" name="Rectangle 7"/>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LIKE Operator</a:t>
            </a:r>
            <a:endParaRPr lang="tr-TR"/>
          </a:p>
        </p:txBody>
      </p:sp>
      <p:sp>
        <p:nvSpPr>
          <p:cNvPr id="64520" name="Rectangle 8"/>
          <p:cNvSpPr>
            <a:spLocks noGrp="1" noChangeArrowheads="1"/>
          </p:cNvSpPr>
          <p:nvPr>
            <p:ph type="body" idx="1"/>
          </p:nvPr>
        </p:nvSpPr>
        <p:spPr>
          <a:xfrm>
            <a:off x="815975" y="1674813"/>
            <a:ext cx="7648575" cy="4057137"/>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dirty="0">
                <a:solidFill>
                  <a:srgbClr val="FF0066"/>
                </a:solidFill>
                <a:latin typeface="Arial" charset="0"/>
              </a:rPr>
              <a:t>You can combine pattern-matching characters.</a:t>
            </a:r>
          </a:p>
          <a:p>
            <a:pPr marL="341313" lvl="1" indent="-227013" defTabSz="346075">
              <a:buFontTx/>
              <a:buNone/>
              <a:tabLst>
                <a:tab pos="571500" algn="l"/>
              </a:tabLst>
            </a:pPr>
            <a:endParaRPr lang="tr-TR" dirty="0"/>
          </a:p>
          <a:p>
            <a:pPr marL="341313" lvl="1" indent="-227013" defTabSz="346075">
              <a:buFontTx/>
              <a:buNone/>
              <a:tabLst>
                <a:tab pos="571500" algn="l"/>
              </a:tabLst>
            </a:pPr>
            <a:endParaRPr lang="tr-TR" dirty="0"/>
          </a:p>
          <a:p>
            <a:pPr marL="341313" lvl="1" indent="-227013" defTabSz="346075">
              <a:buFontTx/>
              <a:buNone/>
              <a:tabLst>
                <a:tab pos="571500" algn="l"/>
              </a:tabLst>
            </a:pPr>
            <a:endParaRPr lang="tr-TR" dirty="0"/>
          </a:p>
          <a:p>
            <a:pPr marL="341313" lvl="1" indent="-227013" defTabSz="346075">
              <a:buFontTx/>
              <a:buNone/>
              <a:tabLst>
                <a:tab pos="571500" algn="l"/>
              </a:tabLst>
            </a:pPr>
            <a:endParaRPr lang="tr-TR" dirty="0"/>
          </a:p>
          <a:p>
            <a:pPr marL="341313" lvl="1" indent="-227013" defTabSz="346075">
              <a:buFontTx/>
              <a:buNone/>
              <a:tabLst>
                <a:tab pos="571500" algn="l"/>
              </a:tabLst>
            </a:pPr>
            <a:endParaRPr lang="tr-TR" dirty="0"/>
          </a:p>
          <a:p>
            <a:pPr marL="341313" lvl="1" indent="-227013" defTabSz="346075">
              <a:tabLst>
                <a:tab pos="571500" algn="l"/>
              </a:tabLst>
            </a:pPr>
            <a:endParaRPr lang="tr-TR" b="1" dirty="0">
              <a:solidFill>
                <a:srgbClr val="FF0066"/>
              </a:solidFill>
              <a:latin typeface="Arial" charset="0"/>
            </a:endParaRPr>
          </a:p>
        </p:txBody>
      </p:sp>
      <p:sp>
        <p:nvSpPr>
          <p:cNvPr id="64521" name="Rectangle 9"/>
          <p:cNvSpPr>
            <a:spLocks noChangeArrowheads="1"/>
          </p:cNvSpPr>
          <p:nvPr/>
        </p:nvSpPr>
        <p:spPr bwMode="auto">
          <a:xfrm>
            <a:off x="1028700" y="2789238"/>
            <a:ext cx="4344988" cy="915987"/>
          </a:xfrm>
          <a:prstGeom prst="rect">
            <a:avLst/>
          </a:prstGeom>
          <a:noFill/>
          <a:ln w="9525">
            <a:noFill/>
            <a:miter lim="800000"/>
            <a:headEnd/>
            <a:tailEnd/>
          </a:ln>
          <a:effectLst/>
        </p:spPr>
        <p:txBody>
          <a:bodyPr wrap="none" lIns="92075" tIns="46038" rIns="92075" bIns="46038">
            <a:spAutoFit/>
          </a:bodyPr>
          <a:lstStyle/>
          <a:p>
            <a:pPr>
              <a:tabLst>
                <a:tab pos="1200150" algn="l"/>
              </a:tabLst>
            </a:pPr>
            <a:r>
              <a:rPr lang="tr-TR" sz="1800" b="1" dirty="0">
                <a:solidFill>
                  <a:srgbClr val="000000"/>
                </a:solidFill>
                <a:effectLst/>
                <a:latin typeface="Courier New" pitchFamily="49" charset="0"/>
              </a:rPr>
              <a:t>SQL&gt; SELECT	ename</a:t>
            </a:r>
          </a:p>
          <a:p>
            <a:pPr>
              <a:tabLst>
                <a:tab pos="1200150" algn="l"/>
              </a:tabLst>
            </a:pPr>
            <a:r>
              <a:rPr lang="tr-TR" sz="1800" b="1" dirty="0">
                <a:solidFill>
                  <a:srgbClr val="000000"/>
                </a:solidFill>
                <a:effectLst/>
                <a:latin typeface="Courier New" pitchFamily="49" charset="0"/>
              </a:rPr>
              <a:t>  2  FROM	emp</a:t>
            </a:r>
          </a:p>
          <a:p>
            <a:pPr>
              <a:tabLst>
                <a:tab pos="1200150" algn="l"/>
              </a:tabLst>
            </a:pPr>
            <a:r>
              <a:rPr lang="tr-TR" sz="1800" b="1" dirty="0">
                <a:solidFill>
                  <a:srgbClr val="000000"/>
                </a:solidFill>
                <a:effectLst/>
                <a:latin typeface="Courier New" pitchFamily="49" charset="0"/>
              </a:rPr>
              <a:t>  3  WHERE	ename LIKE '_A%';</a:t>
            </a:r>
          </a:p>
        </p:txBody>
      </p:sp>
      <p:sp>
        <p:nvSpPr>
          <p:cNvPr id="64522" name="Rectangle 10"/>
          <p:cNvSpPr>
            <a:spLocks noChangeArrowheads="1"/>
          </p:cNvSpPr>
          <p:nvPr/>
        </p:nvSpPr>
        <p:spPr bwMode="auto">
          <a:xfrm>
            <a:off x="1093788" y="3976688"/>
            <a:ext cx="1693862" cy="1465262"/>
          </a:xfrm>
          <a:prstGeom prst="rect">
            <a:avLst/>
          </a:prstGeom>
          <a:noFill/>
          <a:ln w="9525">
            <a:noFill/>
            <a:miter lim="800000"/>
            <a:headEnd/>
            <a:tailEnd/>
          </a:ln>
          <a:effectLst/>
        </p:spPr>
        <p:txBody>
          <a:bodyPr wrap="none" lIns="92075" tIns="46038" rIns="92075" bIns="46038">
            <a:spAutoFit/>
          </a:bodyPr>
          <a:lstStyle/>
          <a:p>
            <a:pPr>
              <a:tabLst>
                <a:tab pos="1200150" algn="l"/>
              </a:tabLst>
            </a:pPr>
            <a:r>
              <a:rPr lang="tr-TR" sz="1800" b="1">
                <a:solidFill>
                  <a:srgbClr val="000000"/>
                </a:solidFill>
                <a:effectLst/>
                <a:latin typeface="Courier New" pitchFamily="49" charset="0"/>
              </a:rPr>
              <a:t>ENAME</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MARTIN</a:t>
            </a:r>
          </a:p>
          <a:p>
            <a:pPr>
              <a:tabLst>
                <a:tab pos="1200150" algn="l"/>
              </a:tabLst>
            </a:pPr>
            <a:r>
              <a:rPr lang="tr-TR" sz="1800" b="1">
                <a:solidFill>
                  <a:srgbClr val="000000"/>
                </a:solidFill>
                <a:effectLst/>
                <a:latin typeface="Courier New" pitchFamily="49" charset="0"/>
              </a:rPr>
              <a:t>JAMES   </a:t>
            </a:r>
          </a:p>
          <a:p>
            <a:pPr>
              <a:tabLst>
                <a:tab pos="1200150" algn="l"/>
              </a:tabLst>
            </a:pPr>
            <a:r>
              <a:rPr lang="tr-TR" sz="1800" b="1">
                <a:solidFill>
                  <a:srgbClr val="000000"/>
                </a:solidFill>
                <a:effectLst/>
                <a:latin typeface="Courier New" pitchFamily="49" charset="0"/>
              </a:rPr>
              <a:t>WARD</a:t>
            </a:r>
          </a:p>
        </p:txBody>
      </p:sp>
      <p:grpSp>
        <p:nvGrpSpPr>
          <p:cNvPr id="64523" name="Group 11"/>
          <p:cNvGrpSpPr>
            <a:grpSpLocks/>
          </p:cNvGrpSpPr>
          <p:nvPr/>
        </p:nvGrpSpPr>
        <p:grpSpPr bwMode="auto">
          <a:xfrm>
            <a:off x="8386763" y="6324600"/>
            <a:ext cx="414337" cy="292100"/>
            <a:chOff x="5283" y="3984"/>
            <a:chExt cx="261" cy="184"/>
          </a:xfrm>
        </p:grpSpPr>
        <p:sp>
          <p:nvSpPr>
            <p:cNvPr id="64524"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64525"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64526"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64527"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64528"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64529"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wipe(up)">
                                      <p:cBhvr>
                                        <p:cTn id="7" dur="500"/>
                                        <p:tgtEl>
                                          <p:spTgt spid="6451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64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66562" name="Rectangle 2"/>
          <p:cNvSpPr>
            <a:spLocks noChangeArrowheads="1"/>
          </p:cNvSpPr>
          <p:nvPr/>
        </p:nvSpPr>
        <p:spPr bwMode="blackWhite">
          <a:xfrm>
            <a:off x="976313" y="3054350"/>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66563" name="Rectangle 3"/>
          <p:cNvSpPr>
            <a:spLocks noChangeArrowheads="1"/>
          </p:cNvSpPr>
          <p:nvPr/>
        </p:nvSpPr>
        <p:spPr bwMode="blackWhite">
          <a:xfrm>
            <a:off x="976313" y="4505325"/>
            <a:ext cx="7289800" cy="915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6656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IS NULL Operator</a:t>
            </a:r>
            <a:endParaRPr lang="tr-TR"/>
          </a:p>
        </p:txBody>
      </p:sp>
      <p:sp>
        <p:nvSpPr>
          <p:cNvPr id="66565" name="Rectangle 5"/>
          <p:cNvSpPr>
            <a:spLocks noGrp="1" noChangeArrowheads="1"/>
          </p:cNvSpPr>
          <p:nvPr>
            <p:ph type="body" idx="1"/>
          </p:nvPr>
        </p:nvSpPr>
        <p:spPr>
          <a:xfrm>
            <a:off x="885825" y="1744663"/>
            <a:ext cx="7385050"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Test for null values with the IS NULL operator.</a:t>
            </a:r>
          </a:p>
        </p:txBody>
      </p:sp>
      <p:grpSp>
        <p:nvGrpSpPr>
          <p:cNvPr id="66566" name="Group 6"/>
          <p:cNvGrpSpPr>
            <a:grpSpLocks/>
          </p:cNvGrpSpPr>
          <p:nvPr/>
        </p:nvGrpSpPr>
        <p:grpSpPr bwMode="auto">
          <a:xfrm>
            <a:off x="2506663" y="3646488"/>
            <a:ext cx="2027237" cy="1712912"/>
            <a:chOff x="1579" y="2297"/>
            <a:chExt cx="1277" cy="1079"/>
          </a:xfrm>
        </p:grpSpPr>
        <p:sp>
          <p:nvSpPr>
            <p:cNvPr id="66567" name="Rectangle 7"/>
            <p:cNvSpPr>
              <a:spLocks noChangeArrowheads="1"/>
            </p:cNvSpPr>
            <p:nvPr/>
          </p:nvSpPr>
          <p:spPr bwMode="ltGray">
            <a:xfrm>
              <a:off x="1731" y="2297"/>
              <a:ext cx="1125"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66568" name="Rectangle 8"/>
            <p:cNvSpPr>
              <a:spLocks noChangeArrowheads="1"/>
            </p:cNvSpPr>
            <p:nvPr/>
          </p:nvSpPr>
          <p:spPr bwMode="ltGray">
            <a:xfrm>
              <a:off x="1579" y="2873"/>
              <a:ext cx="845" cy="503"/>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66569" name="Rectangle 9"/>
          <p:cNvSpPr>
            <a:spLocks noChangeArrowheads="1"/>
          </p:cNvSpPr>
          <p:nvPr/>
        </p:nvSpPr>
        <p:spPr bwMode="blackWhite">
          <a:xfrm>
            <a:off x="950913" y="3041650"/>
            <a:ext cx="7315200"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mgr</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mgr IS NULL;</a:t>
            </a:r>
          </a:p>
        </p:txBody>
      </p:sp>
      <p:sp>
        <p:nvSpPr>
          <p:cNvPr id="66570" name="Rectangle 10"/>
          <p:cNvSpPr>
            <a:spLocks noChangeArrowheads="1"/>
          </p:cNvSpPr>
          <p:nvPr/>
        </p:nvSpPr>
        <p:spPr bwMode="blackWhite">
          <a:xfrm>
            <a:off x="950913" y="4492625"/>
            <a:ext cx="7315200"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            MGR</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KING</a:t>
            </a:r>
          </a:p>
        </p:txBody>
      </p:sp>
      <p:grpSp>
        <p:nvGrpSpPr>
          <p:cNvPr id="66571" name="Group 11"/>
          <p:cNvGrpSpPr>
            <a:grpSpLocks/>
          </p:cNvGrpSpPr>
          <p:nvPr/>
        </p:nvGrpSpPr>
        <p:grpSpPr bwMode="auto">
          <a:xfrm>
            <a:off x="8386763" y="6324600"/>
            <a:ext cx="414337" cy="292100"/>
            <a:chOff x="5283" y="3984"/>
            <a:chExt cx="261" cy="184"/>
          </a:xfrm>
        </p:grpSpPr>
        <p:sp>
          <p:nvSpPr>
            <p:cNvPr id="66572"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66573"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66574"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66575"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66576"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66577"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6566"/>
                                        </p:tgtEl>
                                        <p:attrNameLst>
                                          <p:attrName>style.visibility</p:attrName>
                                        </p:attrNameLst>
                                      </p:cBhvr>
                                      <p:to>
                                        <p:strVal val="visible"/>
                                      </p:to>
                                    </p:set>
                                    <p:animEffect transition="in" filter="wipe(up)">
                                      <p:cBhvr>
                                        <p:cTn id="7" dur="500"/>
                                        <p:tgtEl>
                                          <p:spTgt spid="6656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66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4"/>
          <p:cNvSpPr>
            <a:spLocks noGrp="1"/>
          </p:cNvSpPr>
          <p:nvPr>
            <p:ph type="ftr" sz="quarter" idx="11"/>
          </p:nvPr>
        </p:nvSpPr>
        <p:spPr/>
        <p:txBody>
          <a:bodyPr/>
          <a:lstStyle/>
          <a:p>
            <a:r>
              <a:rPr lang="tr-TR"/>
              <a:t>Information Management</a:t>
            </a:r>
          </a:p>
        </p:txBody>
      </p:sp>
      <p:sp>
        <p:nvSpPr>
          <p:cNvPr id="6861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Logical Operators</a:t>
            </a:r>
            <a:endParaRPr lang="tr-TR"/>
          </a:p>
        </p:txBody>
      </p:sp>
      <p:sp>
        <p:nvSpPr>
          <p:cNvPr id="68611" name="Rectangle 3"/>
          <p:cNvSpPr>
            <a:spLocks noChangeArrowheads="1"/>
          </p:cNvSpPr>
          <p:nvPr/>
        </p:nvSpPr>
        <p:spPr bwMode="blackWhite">
          <a:xfrm>
            <a:off x="1473200" y="1897063"/>
            <a:ext cx="1758950" cy="2871787"/>
          </a:xfrm>
          <a:prstGeom prst="rect">
            <a:avLst/>
          </a:prstGeom>
          <a:solidFill>
            <a:srgbClr val="FFCC99"/>
          </a:solidFill>
          <a:ln w="25400">
            <a:solidFill>
              <a:srgbClr val="000000"/>
            </a:solidFill>
            <a:miter lim="800000"/>
            <a:headEnd/>
            <a:tailEnd/>
          </a:ln>
          <a:effectLst/>
        </p:spPr>
        <p:txBody>
          <a:bodyPr lIns="92075" tIns="46038" rIns="92075" bIns="46038"/>
          <a:lstStyle/>
          <a:p>
            <a:pPr>
              <a:lnSpc>
                <a:spcPct val="130000"/>
              </a:lnSpc>
              <a:spcBef>
                <a:spcPct val="60000"/>
              </a:spcBef>
            </a:pPr>
            <a:r>
              <a:rPr lang="tr-TR" sz="1800" b="1">
                <a:solidFill>
                  <a:srgbClr val="000000"/>
                </a:solidFill>
                <a:effectLst/>
                <a:latin typeface="Arial" charset="0"/>
              </a:rPr>
              <a:t>Operator</a:t>
            </a:r>
          </a:p>
          <a:p>
            <a:pPr>
              <a:lnSpc>
                <a:spcPct val="130000"/>
              </a:lnSpc>
              <a:spcBef>
                <a:spcPct val="60000"/>
              </a:spcBef>
            </a:pPr>
            <a:r>
              <a:rPr lang="tr-TR" sz="1800" b="1">
                <a:solidFill>
                  <a:srgbClr val="000000"/>
                </a:solidFill>
                <a:effectLst/>
                <a:latin typeface="Arial" charset="0"/>
              </a:rPr>
              <a:t>AND</a:t>
            </a:r>
            <a:br>
              <a:rPr lang="tr-TR" sz="1800" b="1">
                <a:solidFill>
                  <a:srgbClr val="000000"/>
                </a:solidFill>
                <a:effectLst/>
                <a:latin typeface="Arial" charset="0"/>
              </a:rPr>
            </a:br>
            <a:br>
              <a:rPr lang="tr-TR" sz="1800" b="1">
                <a:solidFill>
                  <a:srgbClr val="000000"/>
                </a:solidFill>
                <a:effectLst/>
                <a:latin typeface="Arial" charset="0"/>
              </a:rPr>
            </a:br>
            <a:r>
              <a:rPr lang="tr-TR" sz="1800" b="1">
                <a:solidFill>
                  <a:srgbClr val="000000"/>
                </a:solidFill>
                <a:effectLst/>
                <a:latin typeface="Arial" charset="0"/>
              </a:rPr>
              <a:t>OR</a:t>
            </a:r>
          </a:p>
          <a:p>
            <a:pPr>
              <a:lnSpc>
                <a:spcPct val="130000"/>
              </a:lnSpc>
              <a:spcBef>
                <a:spcPct val="60000"/>
              </a:spcBef>
            </a:pPr>
            <a:br>
              <a:rPr lang="tr-TR" sz="1800" b="1">
                <a:solidFill>
                  <a:srgbClr val="000000"/>
                </a:solidFill>
                <a:effectLst/>
                <a:latin typeface="Arial" charset="0"/>
              </a:rPr>
            </a:br>
            <a:r>
              <a:rPr lang="tr-TR" sz="1800" b="1">
                <a:solidFill>
                  <a:srgbClr val="000000"/>
                </a:solidFill>
                <a:effectLst/>
                <a:latin typeface="Arial" charset="0"/>
              </a:rPr>
              <a:t>NOT</a:t>
            </a:r>
          </a:p>
        </p:txBody>
      </p:sp>
      <p:sp>
        <p:nvSpPr>
          <p:cNvPr id="68612" name="Rectangle 4"/>
          <p:cNvSpPr>
            <a:spLocks noChangeArrowheads="1"/>
          </p:cNvSpPr>
          <p:nvPr/>
        </p:nvSpPr>
        <p:spPr bwMode="blackWhite">
          <a:xfrm>
            <a:off x="3213100" y="1897063"/>
            <a:ext cx="4298950" cy="286702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120000"/>
              </a:lnSpc>
              <a:spcBef>
                <a:spcPct val="60000"/>
              </a:spcBef>
            </a:pPr>
            <a:r>
              <a:rPr lang="tr-TR" sz="1800" b="1">
                <a:solidFill>
                  <a:srgbClr val="000000"/>
                </a:solidFill>
                <a:effectLst/>
                <a:latin typeface="Arial" charset="0"/>
              </a:rPr>
              <a:t>Meaning</a:t>
            </a:r>
          </a:p>
          <a:p>
            <a:pPr>
              <a:lnSpc>
                <a:spcPct val="120000"/>
              </a:lnSpc>
              <a:spcBef>
                <a:spcPct val="60000"/>
              </a:spcBef>
            </a:pPr>
            <a:r>
              <a:rPr lang="tr-TR" sz="1800" b="1">
                <a:solidFill>
                  <a:srgbClr val="000000"/>
                </a:solidFill>
                <a:effectLst/>
                <a:latin typeface="Arial" charset="0"/>
              </a:rPr>
              <a:t>Returns TRUE if </a:t>
            </a:r>
            <a:r>
              <a:rPr lang="tr-TR" sz="1800" b="1" i="1">
                <a:solidFill>
                  <a:srgbClr val="000000"/>
                </a:solidFill>
                <a:effectLst/>
                <a:latin typeface="Arial" charset="0"/>
              </a:rPr>
              <a:t>both </a:t>
            </a:r>
            <a:r>
              <a:rPr lang="tr-TR" sz="1800" b="1">
                <a:solidFill>
                  <a:srgbClr val="000000"/>
                </a:solidFill>
                <a:effectLst/>
                <a:latin typeface="Arial" charset="0"/>
              </a:rPr>
              <a:t>component conditions are TRUE	</a:t>
            </a:r>
          </a:p>
          <a:p>
            <a:pPr>
              <a:lnSpc>
                <a:spcPct val="120000"/>
              </a:lnSpc>
              <a:spcBef>
                <a:spcPct val="60000"/>
              </a:spcBef>
            </a:pPr>
            <a:r>
              <a:rPr lang="tr-TR" sz="1800" b="1">
                <a:solidFill>
                  <a:srgbClr val="000000"/>
                </a:solidFill>
                <a:effectLst/>
                <a:latin typeface="Arial" charset="0"/>
              </a:rPr>
              <a:t>Returns TRUE if </a:t>
            </a:r>
            <a:r>
              <a:rPr lang="tr-TR" sz="1800" b="1" i="1">
                <a:solidFill>
                  <a:srgbClr val="000000"/>
                </a:solidFill>
                <a:effectLst/>
                <a:latin typeface="Arial" charset="0"/>
              </a:rPr>
              <a:t>either </a:t>
            </a:r>
            <a:r>
              <a:rPr lang="tr-TR" sz="1800" b="1">
                <a:solidFill>
                  <a:srgbClr val="000000"/>
                </a:solidFill>
                <a:effectLst/>
                <a:latin typeface="Arial" charset="0"/>
              </a:rPr>
              <a:t>component condition is TRUE</a:t>
            </a:r>
          </a:p>
          <a:p>
            <a:pPr>
              <a:lnSpc>
                <a:spcPct val="110000"/>
              </a:lnSpc>
              <a:spcBef>
                <a:spcPct val="60000"/>
              </a:spcBef>
            </a:pPr>
            <a:r>
              <a:rPr lang="tr-TR" sz="1800" b="1">
                <a:solidFill>
                  <a:srgbClr val="000000"/>
                </a:solidFill>
                <a:effectLst/>
                <a:latin typeface="Arial" charset="0"/>
              </a:rPr>
              <a:t>Returns TRUE if the following  condition is FALSE</a:t>
            </a:r>
          </a:p>
        </p:txBody>
      </p:sp>
      <p:sp>
        <p:nvSpPr>
          <p:cNvPr id="68613" name="Line 5"/>
          <p:cNvSpPr>
            <a:spLocks noChangeShapeType="1"/>
          </p:cNvSpPr>
          <p:nvPr/>
        </p:nvSpPr>
        <p:spPr bwMode="auto">
          <a:xfrm>
            <a:off x="1471613" y="2316163"/>
            <a:ext cx="6032500" cy="7937"/>
          </a:xfrm>
          <a:prstGeom prst="line">
            <a:avLst/>
          </a:prstGeom>
          <a:noFill/>
          <a:ln w="50800">
            <a:solidFill>
              <a:srgbClr val="000000"/>
            </a:solidFill>
            <a:round/>
            <a:headEnd type="none" w="sm" len="sm"/>
            <a:tailEnd type="none" w="sm" len="sm"/>
          </a:ln>
          <a:effectLst/>
        </p:spPr>
        <p:txBody>
          <a:bodyPr wrap="none" anchor="ctr"/>
          <a:lstStyle/>
          <a:p>
            <a:endParaRPr lang="tr-TR"/>
          </a:p>
        </p:txBody>
      </p:sp>
      <p:sp>
        <p:nvSpPr>
          <p:cNvPr id="68614" name="Line 6"/>
          <p:cNvSpPr>
            <a:spLocks noChangeShapeType="1"/>
          </p:cNvSpPr>
          <p:nvPr/>
        </p:nvSpPr>
        <p:spPr bwMode="auto">
          <a:xfrm>
            <a:off x="1470025" y="3184525"/>
            <a:ext cx="6035675"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68615" name="Line 7"/>
          <p:cNvSpPr>
            <a:spLocks noChangeShapeType="1"/>
          </p:cNvSpPr>
          <p:nvPr/>
        </p:nvSpPr>
        <p:spPr bwMode="auto">
          <a:xfrm>
            <a:off x="1470025" y="4014788"/>
            <a:ext cx="6048375" cy="0"/>
          </a:xfrm>
          <a:prstGeom prst="line">
            <a:avLst/>
          </a:prstGeom>
          <a:noFill/>
          <a:ln w="25400">
            <a:solidFill>
              <a:srgbClr val="000000"/>
            </a:solidFill>
            <a:round/>
            <a:headEnd type="none" w="sm" len="sm"/>
            <a:tailEnd type="none" w="sm" len="sm"/>
          </a:ln>
          <a:effectLst/>
        </p:spPr>
        <p:txBody>
          <a:bodyPr wrap="none" anchor="ctr"/>
          <a:lstStyle/>
          <a:p>
            <a:endParaRPr lang="tr-TR"/>
          </a:p>
        </p:txBody>
      </p:sp>
      <p:grpSp>
        <p:nvGrpSpPr>
          <p:cNvPr id="68616" name="Group 8"/>
          <p:cNvGrpSpPr>
            <a:grpSpLocks/>
          </p:cNvGrpSpPr>
          <p:nvPr/>
        </p:nvGrpSpPr>
        <p:grpSpPr bwMode="auto">
          <a:xfrm>
            <a:off x="8386763" y="6324600"/>
            <a:ext cx="414337" cy="292100"/>
            <a:chOff x="5283" y="3984"/>
            <a:chExt cx="261" cy="184"/>
          </a:xfrm>
        </p:grpSpPr>
        <p:sp>
          <p:nvSpPr>
            <p:cNvPr id="68617"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68618"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68619"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68620"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68621"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68622"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68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3"/>
          <p:cNvSpPr>
            <a:spLocks noGrp="1"/>
          </p:cNvSpPr>
          <p:nvPr>
            <p:ph type="ftr" sz="quarter" idx="11"/>
          </p:nvPr>
        </p:nvSpPr>
        <p:spPr/>
        <p:txBody>
          <a:bodyPr/>
          <a:lstStyle/>
          <a:p>
            <a:r>
              <a:rPr lang="tr-TR"/>
              <a:t>Information Management</a:t>
            </a:r>
          </a:p>
        </p:txBody>
      </p:sp>
      <p:sp>
        <p:nvSpPr>
          <p:cNvPr id="70658" name="Rectangle 2"/>
          <p:cNvSpPr>
            <a:spLocks noChangeArrowheads="1"/>
          </p:cNvSpPr>
          <p:nvPr/>
        </p:nvSpPr>
        <p:spPr bwMode="blackWhite">
          <a:xfrm>
            <a:off x="990600" y="2346325"/>
            <a:ext cx="72898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70659" name="Rectangle 3"/>
          <p:cNvSpPr>
            <a:spLocks noChangeArrowheads="1"/>
          </p:cNvSpPr>
          <p:nvPr/>
        </p:nvSpPr>
        <p:spPr bwMode="blackWhite">
          <a:xfrm>
            <a:off x="990600" y="3938588"/>
            <a:ext cx="7289800" cy="11906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7066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AND Operator</a:t>
            </a:r>
            <a:endParaRPr lang="tr-TR"/>
          </a:p>
        </p:txBody>
      </p:sp>
      <p:sp>
        <p:nvSpPr>
          <p:cNvPr id="70661" name="Rectangle 5"/>
          <p:cNvSpPr>
            <a:spLocks noChangeArrowheads="1"/>
          </p:cNvSpPr>
          <p:nvPr/>
        </p:nvSpPr>
        <p:spPr bwMode="auto">
          <a:xfrm>
            <a:off x="936625" y="1401763"/>
            <a:ext cx="7342188" cy="498475"/>
          </a:xfrm>
          <a:prstGeom prst="rect">
            <a:avLst/>
          </a:prstGeom>
          <a:noFill/>
          <a:ln w="9525">
            <a:noFill/>
            <a:miter lim="800000"/>
            <a:headEnd/>
            <a:tailEnd/>
          </a:ln>
          <a:effectLst/>
        </p:spPr>
        <p:txBody>
          <a:bodyPr wrap="none" lIns="92075" tIns="46038" rIns="92075" bIns="46038">
            <a:spAutoFit/>
          </a:bodyPr>
          <a:lstStyle/>
          <a:p>
            <a:pPr defTabSz="346075">
              <a:lnSpc>
                <a:spcPct val="95000"/>
              </a:lnSpc>
              <a:spcBef>
                <a:spcPct val="35000"/>
              </a:spcBef>
              <a:tabLst>
                <a:tab pos="571500" algn="l"/>
              </a:tabLst>
            </a:pPr>
            <a:r>
              <a:rPr lang="tr-TR" sz="2800" b="1">
                <a:solidFill>
                  <a:srgbClr val="FF6600"/>
                </a:solidFill>
                <a:effectLst>
                  <a:outerShdw blurRad="38100" dist="38100" dir="2700000" algn="tl">
                    <a:srgbClr val="C0C0C0"/>
                  </a:outerShdw>
                </a:effectLst>
                <a:latin typeface="Arial" charset="0"/>
              </a:rPr>
              <a:t>AND requires both conditions to be TRUE.</a:t>
            </a:r>
          </a:p>
        </p:txBody>
      </p:sp>
      <p:grpSp>
        <p:nvGrpSpPr>
          <p:cNvPr id="70662" name="Group 6"/>
          <p:cNvGrpSpPr>
            <a:grpSpLocks/>
          </p:cNvGrpSpPr>
          <p:nvPr/>
        </p:nvGrpSpPr>
        <p:grpSpPr bwMode="auto">
          <a:xfrm>
            <a:off x="1701800" y="2967038"/>
            <a:ext cx="4940300" cy="2138362"/>
            <a:chOff x="1072" y="1869"/>
            <a:chExt cx="3112" cy="1347"/>
          </a:xfrm>
        </p:grpSpPr>
        <p:sp>
          <p:nvSpPr>
            <p:cNvPr id="70663" name="Rectangle 7"/>
            <p:cNvSpPr>
              <a:spLocks noChangeArrowheads="1"/>
            </p:cNvSpPr>
            <p:nvPr/>
          </p:nvSpPr>
          <p:spPr bwMode="ltGray">
            <a:xfrm>
              <a:off x="1072" y="1869"/>
              <a:ext cx="1616" cy="351"/>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70664" name="Rectangle 8"/>
            <p:cNvSpPr>
              <a:spLocks noChangeArrowheads="1"/>
            </p:cNvSpPr>
            <p:nvPr/>
          </p:nvSpPr>
          <p:spPr bwMode="ltGray">
            <a:xfrm>
              <a:off x="2451" y="2521"/>
              <a:ext cx="837" cy="6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70665" name="Rectangle 9"/>
            <p:cNvSpPr>
              <a:spLocks noChangeArrowheads="1"/>
            </p:cNvSpPr>
            <p:nvPr/>
          </p:nvSpPr>
          <p:spPr bwMode="ltGray">
            <a:xfrm>
              <a:off x="3347" y="2521"/>
              <a:ext cx="837" cy="695"/>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70666" name="Rectangle 10"/>
          <p:cNvSpPr>
            <a:spLocks noChangeArrowheads="1"/>
          </p:cNvSpPr>
          <p:nvPr/>
        </p:nvSpPr>
        <p:spPr bwMode="blackWhite">
          <a:xfrm>
            <a:off x="965200" y="2333625"/>
            <a:ext cx="7315200" cy="121602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empno, ename, job, sal</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sal&gt;=1100</a:t>
            </a:r>
          </a:p>
          <a:p>
            <a:pPr>
              <a:tabLst>
                <a:tab pos="1200150" algn="l"/>
              </a:tabLst>
            </a:pPr>
            <a:r>
              <a:rPr lang="tr-TR" sz="1800" b="1">
                <a:solidFill>
                  <a:srgbClr val="000000"/>
                </a:solidFill>
                <a:effectLst/>
                <a:latin typeface="Courier New" pitchFamily="49" charset="0"/>
              </a:rPr>
              <a:t>  4  AND    job='CLERK';</a:t>
            </a:r>
          </a:p>
        </p:txBody>
      </p:sp>
      <p:sp>
        <p:nvSpPr>
          <p:cNvPr id="70667" name="Rectangle 11"/>
          <p:cNvSpPr>
            <a:spLocks noChangeArrowheads="1"/>
          </p:cNvSpPr>
          <p:nvPr/>
        </p:nvSpPr>
        <p:spPr bwMode="blackWhite">
          <a:xfrm>
            <a:off x="965200" y="3925888"/>
            <a:ext cx="7315200" cy="121602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EMPNO ENAME      JOB             SAL</a:t>
            </a:r>
          </a:p>
          <a:p>
            <a:pPr>
              <a:tabLst>
                <a:tab pos="1200150" algn="l"/>
              </a:tabLst>
            </a:pPr>
            <a:r>
              <a:rPr lang="tr-TR" sz="1800" b="1">
                <a:solidFill>
                  <a:srgbClr val="000000"/>
                </a:solidFill>
                <a:effectLst/>
                <a:latin typeface="Courier New" pitchFamily="49" charset="0"/>
              </a:rPr>
              <a:t>--------- ---------- --------- ---------</a:t>
            </a:r>
          </a:p>
          <a:p>
            <a:pPr>
              <a:tabLst>
                <a:tab pos="1200150" algn="l"/>
              </a:tabLst>
            </a:pPr>
            <a:r>
              <a:rPr lang="tr-TR" sz="1800" b="1">
                <a:solidFill>
                  <a:srgbClr val="000000"/>
                </a:solidFill>
                <a:effectLst/>
                <a:latin typeface="Courier New" pitchFamily="49" charset="0"/>
              </a:rPr>
              <a:t>     7876 ADAMS      CLERK          1100</a:t>
            </a:r>
          </a:p>
          <a:p>
            <a:pPr>
              <a:tabLst>
                <a:tab pos="1200150" algn="l"/>
              </a:tabLst>
            </a:pPr>
            <a:r>
              <a:rPr lang="tr-TR" sz="1800" b="1">
                <a:solidFill>
                  <a:srgbClr val="000000"/>
                </a:solidFill>
                <a:effectLst/>
                <a:latin typeface="Courier New" pitchFamily="49" charset="0"/>
              </a:rPr>
              <a:t>     7934 MILLER     CLERK          1300</a:t>
            </a:r>
          </a:p>
        </p:txBody>
      </p:sp>
      <p:grpSp>
        <p:nvGrpSpPr>
          <p:cNvPr id="70668" name="Group 12"/>
          <p:cNvGrpSpPr>
            <a:grpSpLocks/>
          </p:cNvGrpSpPr>
          <p:nvPr/>
        </p:nvGrpSpPr>
        <p:grpSpPr bwMode="auto">
          <a:xfrm>
            <a:off x="8386763" y="6324600"/>
            <a:ext cx="414337" cy="292100"/>
            <a:chOff x="5283" y="3984"/>
            <a:chExt cx="261" cy="184"/>
          </a:xfrm>
        </p:grpSpPr>
        <p:sp>
          <p:nvSpPr>
            <p:cNvPr id="70669" name="Rectangle 13"/>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70670" name="Rectangle 14"/>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70671" name="Rectangle 15"/>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70672" name="Freeform 16"/>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70673" name="Freeform 17"/>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70674" name="Freeform 18"/>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0662"/>
                                        </p:tgtEl>
                                        <p:attrNameLst>
                                          <p:attrName>style.visibility</p:attrName>
                                        </p:attrNameLst>
                                      </p:cBhvr>
                                      <p:to>
                                        <p:strVal val="visible"/>
                                      </p:to>
                                    </p:set>
                                    <p:animEffect transition="in" filter="wipe(up)">
                                      <p:cBhvr>
                                        <p:cTn id="7" dur="500"/>
                                        <p:tgtEl>
                                          <p:spTgt spid="7066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70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3"/>
          <p:cNvSpPr>
            <a:spLocks noGrp="1"/>
          </p:cNvSpPr>
          <p:nvPr>
            <p:ph type="ftr" sz="quarter" idx="11"/>
          </p:nvPr>
        </p:nvSpPr>
        <p:spPr/>
        <p:txBody>
          <a:bodyPr/>
          <a:lstStyle/>
          <a:p>
            <a:r>
              <a:rPr lang="tr-TR"/>
              <a:t>Information Management</a:t>
            </a:r>
          </a:p>
        </p:txBody>
      </p:sp>
      <p:sp>
        <p:nvSpPr>
          <p:cNvPr id="72706" name="Rectangle 2"/>
          <p:cNvSpPr>
            <a:spLocks noChangeArrowheads="1"/>
          </p:cNvSpPr>
          <p:nvPr/>
        </p:nvSpPr>
        <p:spPr bwMode="blackWhite">
          <a:xfrm>
            <a:off x="990600" y="1862138"/>
            <a:ext cx="72898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72707" name="Rectangle 3"/>
          <p:cNvSpPr>
            <a:spLocks noChangeArrowheads="1"/>
          </p:cNvSpPr>
          <p:nvPr/>
        </p:nvSpPr>
        <p:spPr bwMode="blackWhite">
          <a:xfrm>
            <a:off x="990600" y="3098800"/>
            <a:ext cx="7289800" cy="312261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7270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OR Operator</a:t>
            </a:r>
            <a:endParaRPr lang="tr-TR"/>
          </a:p>
        </p:txBody>
      </p:sp>
      <p:sp>
        <p:nvSpPr>
          <p:cNvPr id="72709" name="Rectangle 5"/>
          <p:cNvSpPr>
            <a:spLocks noChangeArrowheads="1"/>
          </p:cNvSpPr>
          <p:nvPr/>
        </p:nvSpPr>
        <p:spPr bwMode="auto">
          <a:xfrm>
            <a:off x="796925" y="1411288"/>
            <a:ext cx="7724775" cy="498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tabLst>
                <a:tab pos="571500" algn="l"/>
              </a:tabLst>
            </a:pPr>
            <a:r>
              <a:rPr lang="tr-TR" sz="2800" b="1">
                <a:solidFill>
                  <a:srgbClr val="FF6600"/>
                </a:solidFill>
                <a:effectLst>
                  <a:outerShdw blurRad="38100" dist="38100" dir="2700000" algn="tl">
                    <a:srgbClr val="C0C0C0"/>
                  </a:outerShdw>
                </a:effectLst>
                <a:latin typeface="Arial" charset="0"/>
              </a:rPr>
              <a:t>OR requires either condition to be TRUE.</a:t>
            </a:r>
          </a:p>
        </p:txBody>
      </p:sp>
      <p:grpSp>
        <p:nvGrpSpPr>
          <p:cNvPr id="72710" name="Group 6"/>
          <p:cNvGrpSpPr>
            <a:grpSpLocks/>
          </p:cNvGrpSpPr>
          <p:nvPr/>
        </p:nvGrpSpPr>
        <p:grpSpPr bwMode="auto">
          <a:xfrm>
            <a:off x="1643063" y="2424113"/>
            <a:ext cx="5024437" cy="3362325"/>
            <a:chOff x="1035" y="1527"/>
            <a:chExt cx="3165" cy="2118"/>
          </a:xfrm>
        </p:grpSpPr>
        <p:sp>
          <p:nvSpPr>
            <p:cNvPr id="72711" name="Rectangle 7"/>
            <p:cNvSpPr>
              <a:spLocks noChangeArrowheads="1"/>
            </p:cNvSpPr>
            <p:nvPr/>
          </p:nvSpPr>
          <p:spPr bwMode="ltGray">
            <a:xfrm>
              <a:off x="1035" y="1527"/>
              <a:ext cx="1693" cy="35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72712" name="Rectangle 8"/>
            <p:cNvSpPr>
              <a:spLocks noChangeArrowheads="1"/>
            </p:cNvSpPr>
            <p:nvPr/>
          </p:nvSpPr>
          <p:spPr bwMode="ltGray">
            <a:xfrm>
              <a:off x="2451" y="2019"/>
              <a:ext cx="845" cy="1626"/>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72713" name="Rectangle 9"/>
            <p:cNvSpPr>
              <a:spLocks noChangeArrowheads="1"/>
            </p:cNvSpPr>
            <p:nvPr/>
          </p:nvSpPr>
          <p:spPr bwMode="ltGray">
            <a:xfrm>
              <a:off x="3355" y="2019"/>
              <a:ext cx="845" cy="1626"/>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72714" name="Rectangle 10"/>
          <p:cNvSpPr>
            <a:spLocks noChangeArrowheads="1"/>
          </p:cNvSpPr>
          <p:nvPr/>
        </p:nvSpPr>
        <p:spPr bwMode="blackWhite">
          <a:xfrm>
            <a:off x="969963" y="1849438"/>
            <a:ext cx="7315200" cy="121602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empno, ename, job, sal</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sal&gt;=1100</a:t>
            </a:r>
          </a:p>
          <a:p>
            <a:pPr>
              <a:tabLst>
                <a:tab pos="1200150" algn="l"/>
              </a:tabLst>
            </a:pPr>
            <a:r>
              <a:rPr lang="tr-TR" sz="1800" b="1">
                <a:solidFill>
                  <a:srgbClr val="000000"/>
                </a:solidFill>
                <a:effectLst/>
                <a:latin typeface="Courier New" pitchFamily="49" charset="0"/>
              </a:rPr>
              <a:t>  4  OR     job='CLERK';</a:t>
            </a:r>
          </a:p>
        </p:txBody>
      </p:sp>
      <p:sp>
        <p:nvSpPr>
          <p:cNvPr id="72715" name="Rectangle 11"/>
          <p:cNvSpPr>
            <a:spLocks noChangeArrowheads="1"/>
          </p:cNvSpPr>
          <p:nvPr/>
        </p:nvSpPr>
        <p:spPr bwMode="blackWhite">
          <a:xfrm>
            <a:off x="969963" y="3265488"/>
            <a:ext cx="7315200" cy="2863850"/>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EMPNO ENAME      JOB             SAL</a:t>
            </a:r>
          </a:p>
          <a:p>
            <a:pPr>
              <a:tabLst>
                <a:tab pos="1200150" algn="l"/>
              </a:tabLst>
            </a:pPr>
            <a:r>
              <a:rPr lang="tr-TR" sz="1800" b="1">
                <a:solidFill>
                  <a:srgbClr val="000000"/>
                </a:solidFill>
                <a:effectLst/>
                <a:latin typeface="Courier New" pitchFamily="49" charset="0"/>
              </a:rPr>
              <a:t>--------- ---------- --------- ---------</a:t>
            </a:r>
          </a:p>
          <a:p>
            <a:pPr>
              <a:tabLst>
                <a:tab pos="1200150" algn="l"/>
              </a:tabLst>
            </a:pPr>
            <a:r>
              <a:rPr lang="tr-TR" sz="1800" b="1">
                <a:solidFill>
                  <a:srgbClr val="000000"/>
                </a:solidFill>
                <a:effectLst/>
                <a:latin typeface="Courier New" pitchFamily="49" charset="0"/>
              </a:rPr>
              <a:t>     7839 KING       PRESIDENT      5000</a:t>
            </a:r>
          </a:p>
          <a:p>
            <a:pPr>
              <a:tabLst>
                <a:tab pos="1200150" algn="l"/>
              </a:tabLst>
            </a:pPr>
            <a:r>
              <a:rPr lang="tr-TR" sz="1800" b="1">
                <a:solidFill>
                  <a:srgbClr val="000000"/>
                </a:solidFill>
                <a:effectLst/>
                <a:latin typeface="Courier New" pitchFamily="49" charset="0"/>
              </a:rPr>
              <a:t>     7698 BLAKE      MANAGER        2850</a:t>
            </a:r>
          </a:p>
          <a:p>
            <a:pPr>
              <a:tabLst>
                <a:tab pos="1200150" algn="l"/>
              </a:tabLst>
            </a:pPr>
            <a:r>
              <a:rPr lang="tr-TR" sz="1800" b="1">
                <a:solidFill>
                  <a:srgbClr val="000000"/>
                </a:solidFill>
                <a:effectLst/>
                <a:latin typeface="Courier New" pitchFamily="49" charset="0"/>
              </a:rPr>
              <a:t>     7782 CLARK      MANAGER        2450</a:t>
            </a:r>
          </a:p>
          <a:p>
            <a:pPr>
              <a:tabLst>
                <a:tab pos="1200150" algn="l"/>
              </a:tabLst>
            </a:pPr>
            <a:r>
              <a:rPr lang="tr-TR" sz="1800" b="1">
                <a:solidFill>
                  <a:srgbClr val="000000"/>
                </a:solidFill>
                <a:effectLst/>
                <a:latin typeface="Courier New" pitchFamily="49" charset="0"/>
              </a:rPr>
              <a:t>     7566 JONES      MANAGER        2975</a:t>
            </a:r>
          </a:p>
          <a:p>
            <a:pPr>
              <a:tabLst>
                <a:tab pos="1200150" algn="l"/>
              </a:tabLst>
            </a:pPr>
            <a:r>
              <a:rPr lang="tr-TR" sz="1800" b="1">
                <a:solidFill>
                  <a:srgbClr val="000000"/>
                </a:solidFill>
                <a:effectLst/>
                <a:latin typeface="Courier New" pitchFamily="49" charset="0"/>
              </a:rPr>
              <a:t>     7654 MARTIN     SALESMAN       1250</a:t>
            </a:r>
          </a:p>
          <a:p>
            <a:pPr>
              <a:tabLst>
                <a:tab pos="1200150" algn="l"/>
              </a:tabLst>
            </a:pPr>
            <a:r>
              <a:rPr lang="tr-TR" sz="1800" b="1">
                <a:solidFill>
                  <a:srgbClr val="000000"/>
                </a:solidFill>
                <a:effectLst/>
                <a:latin typeface="Courier New" pitchFamily="49" charset="0"/>
              </a:rPr>
              <a:t>     ... </a:t>
            </a:r>
          </a:p>
          <a:p>
            <a:pPr>
              <a:tabLst>
                <a:tab pos="1200150" algn="l"/>
              </a:tabLst>
            </a:pPr>
            <a:r>
              <a:rPr lang="tr-TR" sz="1800" b="1">
                <a:solidFill>
                  <a:srgbClr val="000000"/>
                </a:solidFill>
                <a:effectLst/>
                <a:latin typeface="Courier New" pitchFamily="49" charset="0"/>
              </a:rPr>
              <a:t>     7900 JAMES      CLERK           950</a:t>
            </a:r>
          </a:p>
          <a:p>
            <a:pPr>
              <a:tabLst>
                <a:tab pos="1200150" algn="l"/>
              </a:tabLst>
            </a:pPr>
            <a:r>
              <a:rPr lang="tr-TR" sz="1800" b="1">
                <a:solidFill>
                  <a:srgbClr val="000000"/>
                </a:solidFill>
                <a:effectLst/>
                <a:latin typeface="Courier New" pitchFamily="49" charset="0"/>
              </a:rPr>
              <a:t>     ...</a:t>
            </a:r>
          </a:p>
          <a:p>
            <a:pPr>
              <a:tabLst>
                <a:tab pos="1200150" algn="l"/>
              </a:tabLst>
            </a:pPr>
            <a:r>
              <a:rPr lang="tr-TR" sz="1800" b="1">
                <a:solidFill>
                  <a:srgbClr val="000000"/>
                </a:solidFill>
                <a:effectLst/>
                <a:latin typeface="Courier New" pitchFamily="49" charset="0"/>
              </a:rPr>
              <a:t>14 rows selected.</a:t>
            </a:r>
          </a:p>
        </p:txBody>
      </p:sp>
      <p:grpSp>
        <p:nvGrpSpPr>
          <p:cNvPr id="72716" name="Group 12"/>
          <p:cNvGrpSpPr>
            <a:grpSpLocks/>
          </p:cNvGrpSpPr>
          <p:nvPr/>
        </p:nvGrpSpPr>
        <p:grpSpPr bwMode="auto">
          <a:xfrm>
            <a:off x="8386763" y="6324600"/>
            <a:ext cx="414337" cy="292100"/>
            <a:chOff x="5283" y="3984"/>
            <a:chExt cx="261" cy="184"/>
          </a:xfrm>
        </p:grpSpPr>
        <p:sp>
          <p:nvSpPr>
            <p:cNvPr id="72717" name="Rectangle 13"/>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72718" name="Rectangle 14"/>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72719" name="Rectangle 15"/>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72720" name="Freeform 16"/>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72721" name="Freeform 17"/>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72722" name="Freeform 18"/>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2710"/>
                                        </p:tgtEl>
                                        <p:attrNameLst>
                                          <p:attrName>style.visibility</p:attrName>
                                        </p:attrNameLst>
                                      </p:cBhvr>
                                      <p:to>
                                        <p:strVal val="visible"/>
                                      </p:to>
                                    </p:set>
                                    <p:animEffect transition="in" filter="wipe(up)">
                                      <p:cBhvr>
                                        <p:cTn id="7" dur="500"/>
                                        <p:tgtEl>
                                          <p:spTgt spid="7271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72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1"/>
          </p:nvPr>
        </p:nvSpPr>
        <p:spPr/>
        <p:txBody>
          <a:bodyPr/>
          <a:lstStyle/>
          <a:p>
            <a:r>
              <a:rPr lang="tr-TR"/>
              <a:t>Information Management</a:t>
            </a:r>
          </a:p>
        </p:txBody>
      </p:sp>
      <p:sp>
        <p:nvSpPr>
          <p:cNvPr id="74754" name="Rectangle 2"/>
          <p:cNvSpPr>
            <a:spLocks noChangeArrowheads="1"/>
          </p:cNvSpPr>
          <p:nvPr/>
        </p:nvSpPr>
        <p:spPr bwMode="blackWhite">
          <a:xfrm>
            <a:off x="857250" y="1716088"/>
            <a:ext cx="7507288"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74755" name="Rectangle 3"/>
          <p:cNvSpPr>
            <a:spLocks noChangeArrowheads="1"/>
          </p:cNvSpPr>
          <p:nvPr/>
        </p:nvSpPr>
        <p:spPr bwMode="blackWhite">
          <a:xfrm>
            <a:off x="857250" y="3305175"/>
            <a:ext cx="7499350" cy="201453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7475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the NOT Operator</a:t>
            </a:r>
            <a:endParaRPr lang="tr-TR"/>
          </a:p>
        </p:txBody>
      </p:sp>
      <p:grpSp>
        <p:nvGrpSpPr>
          <p:cNvPr id="74757" name="Group 5"/>
          <p:cNvGrpSpPr>
            <a:grpSpLocks/>
          </p:cNvGrpSpPr>
          <p:nvPr/>
        </p:nvGrpSpPr>
        <p:grpSpPr bwMode="auto">
          <a:xfrm>
            <a:off x="1541463" y="2300288"/>
            <a:ext cx="6688137" cy="2957512"/>
            <a:chOff x="971" y="1449"/>
            <a:chExt cx="4213" cy="1863"/>
          </a:xfrm>
        </p:grpSpPr>
        <p:sp>
          <p:nvSpPr>
            <p:cNvPr id="74758" name="Rectangle 6"/>
            <p:cNvSpPr>
              <a:spLocks noChangeArrowheads="1"/>
            </p:cNvSpPr>
            <p:nvPr/>
          </p:nvSpPr>
          <p:spPr bwMode="ltGray">
            <a:xfrm>
              <a:off x="971" y="1449"/>
              <a:ext cx="4213"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74759" name="Rectangle 7"/>
            <p:cNvSpPr>
              <a:spLocks noChangeArrowheads="1"/>
            </p:cNvSpPr>
            <p:nvPr/>
          </p:nvSpPr>
          <p:spPr bwMode="ltGray">
            <a:xfrm>
              <a:off x="1507" y="2111"/>
              <a:ext cx="845" cy="1201"/>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74760" name="Rectangle 8"/>
          <p:cNvSpPr>
            <a:spLocks noChangeArrowheads="1"/>
          </p:cNvSpPr>
          <p:nvPr/>
        </p:nvSpPr>
        <p:spPr bwMode="blackWhite">
          <a:xfrm>
            <a:off x="819150" y="1703388"/>
            <a:ext cx="7532688" cy="941387"/>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job</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job NOT IN ('CLERK','MANAGER','ANALYST');</a:t>
            </a:r>
          </a:p>
        </p:txBody>
      </p:sp>
      <p:sp>
        <p:nvSpPr>
          <p:cNvPr id="74761" name="Rectangle 9"/>
          <p:cNvSpPr>
            <a:spLocks noChangeArrowheads="1"/>
          </p:cNvSpPr>
          <p:nvPr/>
        </p:nvSpPr>
        <p:spPr bwMode="blackWhite">
          <a:xfrm>
            <a:off x="819150" y="3292475"/>
            <a:ext cx="7524750" cy="203993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ENAME      JOB</a:t>
            </a:r>
          </a:p>
          <a:p>
            <a:pPr>
              <a:tabLst>
                <a:tab pos="1200150" algn="l"/>
              </a:tabLst>
            </a:pPr>
            <a:r>
              <a:rPr lang="tr-TR" sz="1800" b="1" dirty="0">
                <a:solidFill>
                  <a:srgbClr val="000000"/>
                </a:solidFill>
                <a:effectLst/>
                <a:latin typeface="Courier New" pitchFamily="49" charset="0"/>
              </a:rPr>
              <a:t>---------- ---------</a:t>
            </a:r>
          </a:p>
          <a:p>
            <a:pPr>
              <a:tabLst>
                <a:tab pos="1200150" algn="l"/>
              </a:tabLst>
            </a:pPr>
            <a:r>
              <a:rPr lang="tr-TR" sz="1800" b="1" dirty="0">
                <a:solidFill>
                  <a:srgbClr val="000000"/>
                </a:solidFill>
                <a:effectLst/>
                <a:latin typeface="Courier New" pitchFamily="49" charset="0"/>
              </a:rPr>
              <a:t>KING       PRESIDENT</a:t>
            </a:r>
          </a:p>
          <a:p>
            <a:pPr>
              <a:tabLst>
                <a:tab pos="1200150" algn="l"/>
              </a:tabLst>
            </a:pPr>
            <a:r>
              <a:rPr lang="tr-TR" sz="1800" b="1" dirty="0">
                <a:solidFill>
                  <a:srgbClr val="000000"/>
                </a:solidFill>
                <a:effectLst/>
                <a:latin typeface="Courier New" pitchFamily="49" charset="0"/>
              </a:rPr>
              <a:t>MARTIN     SALESMAN</a:t>
            </a:r>
          </a:p>
          <a:p>
            <a:pPr>
              <a:tabLst>
                <a:tab pos="1200150" algn="l"/>
              </a:tabLst>
            </a:pPr>
            <a:r>
              <a:rPr lang="tr-TR" sz="1800" b="1" dirty="0">
                <a:solidFill>
                  <a:srgbClr val="000000"/>
                </a:solidFill>
                <a:effectLst/>
                <a:latin typeface="Courier New" pitchFamily="49" charset="0"/>
              </a:rPr>
              <a:t>ALLEN      SALESMAN</a:t>
            </a:r>
          </a:p>
          <a:p>
            <a:pPr>
              <a:tabLst>
                <a:tab pos="1200150" algn="l"/>
              </a:tabLst>
            </a:pPr>
            <a:r>
              <a:rPr lang="tr-TR" sz="1800" b="1" dirty="0">
                <a:solidFill>
                  <a:srgbClr val="000000"/>
                </a:solidFill>
                <a:effectLst/>
                <a:latin typeface="Courier New" pitchFamily="49" charset="0"/>
              </a:rPr>
              <a:t>TURNER     SALESMAN</a:t>
            </a:r>
          </a:p>
          <a:p>
            <a:pPr>
              <a:tabLst>
                <a:tab pos="1200150" algn="l"/>
              </a:tabLst>
            </a:pPr>
            <a:r>
              <a:rPr lang="tr-TR" sz="1800" b="1" dirty="0">
                <a:solidFill>
                  <a:srgbClr val="000000"/>
                </a:solidFill>
                <a:effectLst/>
                <a:latin typeface="Courier New" pitchFamily="49" charset="0"/>
              </a:rPr>
              <a:t>WARD       SALESMAN</a:t>
            </a:r>
          </a:p>
        </p:txBody>
      </p:sp>
      <p:grpSp>
        <p:nvGrpSpPr>
          <p:cNvPr id="74762" name="Group 10"/>
          <p:cNvGrpSpPr>
            <a:grpSpLocks/>
          </p:cNvGrpSpPr>
          <p:nvPr/>
        </p:nvGrpSpPr>
        <p:grpSpPr bwMode="auto">
          <a:xfrm>
            <a:off x="8386763" y="6324600"/>
            <a:ext cx="414337" cy="292100"/>
            <a:chOff x="5283" y="3984"/>
            <a:chExt cx="261" cy="184"/>
          </a:xfrm>
        </p:grpSpPr>
        <p:sp>
          <p:nvSpPr>
            <p:cNvPr id="74763"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74764"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74765"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74766"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74767"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74768"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19" name="Rectangle 18"/>
          <p:cNvSpPr/>
          <p:nvPr/>
        </p:nvSpPr>
        <p:spPr>
          <a:xfrm>
            <a:off x="503040" y="5517232"/>
            <a:ext cx="8640960" cy="707886"/>
          </a:xfrm>
          <a:prstGeom prst="rect">
            <a:avLst/>
          </a:prstGeom>
        </p:spPr>
        <p:txBody>
          <a:bodyPr wrap="square">
            <a:spAutoFit/>
          </a:bodyPr>
          <a:lstStyle/>
          <a:p>
            <a:r>
              <a:rPr lang="tr-TR" sz="2000" b="1" dirty="0"/>
              <a:t>Note: </a:t>
            </a:r>
            <a:r>
              <a:rPr lang="tr-TR" sz="2000" dirty="0"/>
              <a:t>The NOT operator can also be used with other SQL operators, such as BETWEEN, LIKE, and NULL.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wipe(up)">
                                      <p:cBhvr>
                                        <p:cTn id="7" dur="500"/>
                                        <p:tgtEl>
                                          <p:spTgt spid="7475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74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r>
              <a:rPr lang="tr-TR"/>
              <a:t>Information Management</a:t>
            </a:r>
          </a:p>
        </p:txBody>
      </p:sp>
      <p:sp>
        <p:nvSpPr>
          <p:cNvPr id="82946" name="Rectangle 2"/>
          <p:cNvSpPr>
            <a:spLocks noChangeArrowheads="1"/>
          </p:cNvSpPr>
          <p:nvPr/>
        </p:nvSpPr>
        <p:spPr bwMode="blackWhite">
          <a:xfrm>
            <a:off x="842963" y="3430588"/>
            <a:ext cx="7291387"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2947" name="Rectangle 3"/>
          <p:cNvSpPr>
            <a:spLocks noChangeArrowheads="1"/>
          </p:cNvSpPr>
          <p:nvPr/>
        </p:nvSpPr>
        <p:spPr bwMode="blackWhite">
          <a:xfrm>
            <a:off x="862013" y="4527550"/>
            <a:ext cx="7297737" cy="16319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2948" name="Rectangle 4"/>
          <p:cNvSpPr>
            <a:spLocks noGrp="1" noChangeArrowheads="1"/>
          </p:cNvSpPr>
          <p:nvPr>
            <p:ph type="title"/>
          </p:nvPr>
        </p:nvSpPr>
        <p:spPr>
          <a:xfrm>
            <a:off x="922338" y="473075"/>
            <a:ext cx="7299325" cy="881063"/>
          </a:xfrm>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ORDER BY Clause</a:t>
            </a:r>
            <a:endParaRPr lang="tr-TR"/>
          </a:p>
        </p:txBody>
      </p:sp>
      <p:sp>
        <p:nvSpPr>
          <p:cNvPr id="82949" name="Rectangle 5"/>
          <p:cNvSpPr>
            <a:spLocks noGrp="1" noChangeArrowheads="1"/>
          </p:cNvSpPr>
          <p:nvPr>
            <p:ph type="body" idx="1"/>
          </p:nvPr>
        </p:nvSpPr>
        <p:spPr>
          <a:xfrm>
            <a:off x="860425" y="1141413"/>
            <a:ext cx="7385050" cy="2669065"/>
          </a:xfrm>
          <a:noFill/>
          <a:ln/>
          <a:effectLst>
            <a:outerShdw dist="53882" dir="2700000" algn="ctr" rotWithShape="0">
              <a:srgbClr val="000000"/>
            </a:outerShdw>
          </a:effectLst>
        </p:spPr>
        <p:txBody>
          <a:bodyPr lIns="92075" tIns="46038" rIns="92075" bIns="46038">
            <a:spAutoFit/>
          </a:bodyPr>
          <a:lstStyle/>
          <a:p>
            <a:pPr marL="341313" lvl="1" indent="-227013" defTabSz="346075">
              <a:lnSpc>
                <a:spcPct val="75000"/>
              </a:lnSpc>
              <a:tabLst>
                <a:tab pos="571500" algn="l"/>
              </a:tabLst>
            </a:pPr>
            <a:endParaRPr lang="tr-TR" b="1" dirty="0">
              <a:solidFill>
                <a:srgbClr val="FF0066"/>
              </a:solidFill>
              <a:latin typeface="Arial" charset="0"/>
            </a:endParaRPr>
          </a:p>
          <a:p>
            <a:pPr marL="341313" lvl="1" indent="-227013" defTabSz="346075">
              <a:lnSpc>
                <a:spcPct val="75000"/>
              </a:lnSpc>
              <a:tabLst>
                <a:tab pos="571500" algn="l"/>
              </a:tabLst>
            </a:pPr>
            <a:r>
              <a:rPr lang="tr-TR" dirty="0"/>
              <a:t>The order of rows returned in a query result is undefined.</a:t>
            </a:r>
            <a:endParaRPr lang="tr-TR" b="1" dirty="0">
              <a:solidFill>
                <a:srgbClr val="FF0066"/>
              </a:solidFill>
              <a:latin typeface="Arial" charset="0"/>
            </a:endParaRPr>
          </a:p>
          <a:p>
            <a:pPr marL="341313" lvl="1" indent="-227013" defTabSz="346075">
              <a:lnSpc>
                <a:spcPct val="75000"/>
              </a:lnSpc>
              <a:tabLst>
                <a:tab pos="571500" algn="l"/>
              </a:tabLst>
            </a:pPr>
            <a:r>
              <a:rPr lang="tr-TR" b="1" dirty="0">
                <a:solidFill>
                  <a:srgbClr val="FF0066"/>
                </a:solidFill>
                <a:latin typeface="Arial" charset="0"/>
              </a:rPr>
              <a:t>Sort rows with the ORDER BY clause</a:t>
            </a:r>
          </a:p>
          <a:p>
            <a:pPr marL="741363" lvl="2" indent="-285750" defTabSz="346075">
              <a:lnSpc>
                <a:spcPct val="75000"/>
              </a:lnSpc>
              <a:tabLst>
                <a:tab pos="571500" algn="l"/>
              </a:tabLst>
            </a:pPr>
            <a:r>
              <a:rPr lang="tr-TR" b="1" dirty="0">
                <a:solidFill>
                  <a:srgbClr val="FF0066"/>
                </a:solidFill>
                <a:latin typeface="Arial" charset="0"/>
              </a:rPr>
              <a:t>ASC: ascending order, default</a:t>
            </a:r>
          </a:p>
          <a:p>
            <a:pPr marL="741363" lvl="2" indent="-285750" defTabSz="346075">
              <a:lnSpc>
                <a:spcPct val="75000"/>
              </a:lnSpc>
              <a:tabLst>
                <a:tab pos="571500" algn="l"/>
              </a:tabLst>
            </a:pPr>
            <a:r>
              <a:rPr lang="tr-TR" b="1" dirty="0">
                <a:solidFill>
                  <a:srgbClr val="FF0066"/>
                </a:solidFill>
                <a:latin typeface="Arial" charset="0"/>
              </a:rPr>
              <a:t>DESC: descending order</a:t>
            </a:r>
          </a:p>
          <a:p>
            <a:pPr marL="341313" lvl="1" indent="-227013" defTabSz="346075">
              <a:lnSpc>
                <a:spcPct val="75000"/>
              </a:lnSpc>
              <a:tabLst>
                <a:tab pos="571500" algn="l"/>
              </a:tabLst>
            </a:pPr>
            <a:endParaRPr lang="tr-TR" dirty="0">
              <a:solidFill>
                <a:srgbClr val="FF0066"/>
              </a:solidFill>
            </a:endParaRPr>
          </a:p>
        </p:txBody>
      </p:sp>
      <p:grpSp>
        <p:nvGrpSpPr>
          <p:cNvPr id="82950" name="Group 6"/>
          <p:cNvGrpSpPr>
            <a:grpSpLocks/>
          </p:cNvGrpSpPr>
          <p:nvPr/>
        </p:nvGrpSpPr>
        <p:grpSpPr bwMode="auto">
          <a:xfrm>
            <a:off x="1497013" y="4016375"/>
            <a:ext cx="5011737" cy="1622425"/>
            <a:chOff x="943" y="2530"/>
            <a:chExt cx="3157" cy="1022"/>
          </a:xfrm>
        </p:grpSpPr>
        <p:sp>
          <p:nvSpPr>
            <p:cNvPr id="82951" name="Rectangle 7"/>
            <p:cNvSpPr>
              <a:spLocks noChangeArrowheads="1"/>
            </p:cNvSpPr>
            <p:nvPr/>
          </p:nvSpPr>
          <p:spPr bwMode="ltGray">
            <a:xfrm>
              <a:off x="943" y="2530"/>
              <a:ext cx="1693"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82952" name="Rectangle 8"/>
            <p:cNvSpPr>
              <a:spLocks noChangeArrowheads="1"/>
            </p:cNvSpPr>
            <p:nvPr/>
          </p:nvSpPr>
          <p:spPr bwMode="ltGray">
            <a:xfrm>
              <a:off x="3255" y="2856"/>
              <a:ext cx="845" cy="696"/>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82953" name="Rectangle 9"/>
          <p:cNvSpPr>
            <a:spLocks noChangeArrowheads="1"/>
          </p:cNvSpPr>
          <p:nvPr/>
        </p:nvSpPr>
        <p:spPr bwMode="blackWhite">
          <a:xfrm>
            <a:off x="830263" y="3417888"/>
            <a:ext cx="7316787" cy="941387"/>
          </a:xfrm>
          <a:prstGeom prst="rect">
            <a:avLst/>
          </a:prstGeom>
          <a:noFill/>
          <a:ln w="9525">
            <a:noFill/>
            <a:miter lim="800000"/>
            <a:headEnd/>
            <a:tailEnd/>
          </a:ln>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SQL&gt; SELECT  	 ename, job, deptno, hiredate</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ORDER BY hiredate;</a:t>
            </a:r>
          </a:p>
          <a:p>
            <a:pPr>
              <a:tabLst>
                <a:tab pos="1200150" algn="l"/>
              </a:tabLst>
            </a:pPr>
            <a:endParaRPr lang="tr-TR" sz="1800" b="1">
              <a:solidFill>
                <a:srgbClr val="000000"/>
              </a:solidFill>
              <a:effectLst/>
              <a:latin typeface="Courier New" pitchFamily="49" charset="0"/>
            </a:endParaRPr>
          </a:p>
        </p:txBody>
      </p:sp>
      <p:sp>
        <p:nvSpPr>
          <p:cNvPr id="82954" name="Rectangle 10"/>
          <p:cNvSpPr>
            <a:spLocks noChangeArrowheads="1"/>
          </p:cNvSpPr>
          <p:nvPr/>
        </p:nvSpPr>
        <p:spPr bwMode="blackWhite">
          <a:xfrm>
            <a:off x="849313" y="4514850"/>
            <a:ext cx="7323137" cy="1657350"/>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ENAME      JOB          DEPTNO HIREDATE</a:t>
            </a:r>
          </a:p>
          <a:p>
            <a:pPr>
              <a:tabLst>
                <a:tab pos="1200150" algn="l"/>
              </a:tabLst>
            </a:pPr>
            <a:r>
              <a:rPr lang="tr-TR" sz="1800" b="1" dirty="0">
                <a:solidFill>
                  <a:srgbClr val="000000"/>
                </a:solidFill>
                <a:effectLst/>
                <a:latin typeface="Courier New" pitchFamily="49" charset="0"/>
              </a:rPr>
              <a:t>---------- --------- --------- ---------</a:t>
            </a:r>
          </a:p>
          <a:p>
            <a:pPr>
              <a:tabLst>
                <a:tab pos="1200150" algn="l"/>
              </a:tabLst>
            </a:pPr>
            <a:r>
              <a:rPr lang="tr-TR" sz="1800" b="1" dirty="0">
                <a:solidFill>
                  <a:srgbClr val="000000"/>
                </a:solidFill>
                <a:effectLst/>
                <a:latin typeface="Courier New" pitchFamily="49" charset="0"/>
              </a:rPr>
              <a:t>SMITH      CLERK            20 17-DEC-80</a:t>
            </a:r>
          </a:p>
          <a:p>
            <a:pPr>
              <a:tabLst>
                <a:tab pos="1200150" algn="l"/>
              </a:tabLst>
            </a:pPr>
            <a:r>
              <a:rPr lang="tr-TR" sz="1800" b="1" dirty="0">
                <a:solidFill>
                  <a:srgbClr val="000000"/>
                </a:solidFill>
                <a:effectLst/>
                <a:latin typeface="Courier New" pitchFamily="49" charset="0"/>
              </a:rPr>
              <a:t>ALLEN      SALESMAN         30 20-FEB-81</a:t>
            </a:r>
          </a:p>
          <a:p>
            <a:pPr>
              <a:tabLst>
                <a:tab pos="1200150" algn="l"/>
              </a:tabLst>
            </a:pPr>
            <a:r>
              <a:rPr lang="tr-TR" sz="1800" b="1" dirty="0">
                <a:solidFill>
                  <a:srgbClr val="000000"/>
                </a:solidFill>
                <a:effectLst/>
                <a:latin typeface="Courier New" pitchFamily="49" charset="0"/>
              </a:rPr>
              <a:t>...</a:t>
            </a:r>
          </a:p>
          <a:p>
            <a:pPr>
              <a:tabLst>
                <a:tab pos="1200150" algn="l"/>
              </a:tabLst>
            </a:pPr>
            <a:r>
              <a:rPr lang="tr-TR" sz="1800" b="1" dirty="0">
                <a:solidFill>
                  <a:srgbClr val="000000"/>
                </a:solidFill>
                <a:effectLst/>
                <a:latin typeface="Courier New" pitchFamily="49" charset="0"/>
              </a:rPr>
              <a:t>14 rows selected.</a:t>
            </a:r>
          </a:p>
        </p:txBody>
      </p:sp>
      <p:grpSp>
        <p:nvGrpSpPr>
          <p:cNvPr id="82955" name="Group 11"/>
          <p:cNvGrpSpPr>
            <a:grpSpLocks/>
          </p:cNvGrpSpPr>
          <p:nvPr/>
        </p:nvGrpSpPr>
        <p:grpSpPr bwMode="auto">
          <a:xfrm>
            <a:off x="8386763" y="6324600"/>
            <a:ext cx="414337" cy="292100"/>
            <a:chOff x="5283" y="3984"/>
            <a:chExt cx="261" cy="184"/>
          </a:xfrm>
        </p:grpSpPr>
        <p:sp>
          <p:nvSpPr>
            <p:cNvPr id="82956"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82957"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82958"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82959"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82960"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82961"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82962" name="Oval 18"/>
          <p:cNvSpPr>
            <a:spLocks noChangeArrowheads="1"/>
          </p:cNvSpPr>
          <p:nvPr/>
        </p:nvSpPr>
        <p:spPr bwMode="auto">
          <a:xfrm>
            <a:off x="1143000" y="3962400"/>
            <a:ext cx="3124200" cy="533400"/>
          </a:xfrm>
          <a:prstGeom prst="ellipse">
            <a:avLst/>
          </a:prstGeom>
          <a:noFill/>
          <a:ln w="38100">
            <a:solidFill>
              <a:srgbClr val="FF00FF"/>
            </a:solidFill>
            <a:round/>
            <a:headEnd/>
            <a:tailEnd/>
          </a:ln>
          <a:effectLst/>
        </p:spPr>
        <p:txBody>
          <a:bodyPr wrap="none" anchor="ctr"/>
          <a:lstStyle/>
          <a:p>
            <a:endParaRPr lang="tr-T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2950"/>
                                        </p:tgtEl>
                                        <p:attrNameLst>
                                          <p:attrName>style.visibility</p:attrName>
                                        </p:attrNameLst>
                                      </p:cBhvr>
                                      <p:to>
                                        <p:strVal val="visible"/>
                                      </p:to>
                                    </p:set>
                                    <p:animEffect transition="in" filter="wipe(up)">
                                      <p:cBhvr>
                                        <p:cTn id="7" dur="500"/>
                                        <p:tgtEl>
                                          <p:spTgt spid="8295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82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1"/>
          </p:nvPr>
        </p:nvSpPr>
        <p:spPr/>
        <p:txBody>
          <a:bodyPr/>
          <a:lstStyle/>
          <a:p>
            <a:r>
              <a:rPr lang="tr-TR"/>
              <a:t>Information Management</a:t>
            </a:r>
          </a:p>
        </p:txBody>
      </p:sp>
      <p:sp>
        <p:nvSpPr>
          <p:cNvPr id="84994" name="Rectangle 2"/>
          <p:cNvSpPr>
            <a:spLocks noChangeArrowheads="1"/>
          </p:cNvSpPr>
          <p:nvPr/>
        </p:nvSpPr>
        <p:spPr bwMode="blackWhite">
          <a:xfrm>
            <a:off x="889000" y="1546225"/>
            <a:ext cx="7291388"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4995" name="Rectangle 3"/>
          <p:cNvSpPr>
            <a:spLocks noChangeArrowheads="1"/>
          </p:cNvSpPr>
          <p:nvPr/>
        </p:nvSpPr>
        <p:spPr bwMode="blackWhite">
          <a:xfrm>
            <a:off x="906463" y="2828925"/>
            <a:ext cx="7289800" cy="31130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499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Sorting in Descending Order</a:t>
            </a:r>
            <a:endParaRPr lang="tr-TR"/>
          </a:p>
        </p:txBody>
      </p:sp>
      <p:grpSp>
        <p:nvGrpSpPr>
          <p:cNvPr id="84997" name="Group 5"/>
          <p:cNvGrpSpPr>
            <a:grpSpLocks/>
          </p:cNvGrpSpPr>
          <p:nvPr/>
        </p:nvGrpSpPr>
        <p:grpSpPr bwMode="auto">
          <a:xfrm>
            <a:off x="4064000" y="2109788"/>
            <a:ext cx="2501900" cy="3249612"/>
            <a:chOff x="2560" y="1329"/>
            <a:chExt cx="1576" cy="2047"/>
          </a:xfrm>
        </p:grpSpPr>
        <p:sp>
          <p:nvSpPr>
            <p:cNvPr id="84998" name="Rectangle 6"/>
            <p:cNvSpPr>
              <a:spLocks noChangeArrowheads="1"/>
            </p:cNvSpPr>
            <p:nvPr/>
          </p:nvSpPr>
          <p:spPr bwMode="ltGray">
            <a:xfrm>
              <a:off x="2560" y="1329"/>
              <a:ext cx="520"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84999" name="Rectangle 7"/>
            <p:cNvSpPr>
              <a:spLocks noChangeArrowheads="1"/>
            </p:cNvSpPr>
            <p:nvPr/>
          </p:nvSpPr>
          <p:spPr bwMode="ltGray">
            <a:xfrm>
              <a:off x="3291" y="1801"/>
              <a:ext cx="845" cy="1575"/>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85000" name="Rectangle 8"/>
          <p:cNvSpPr>
            <a:spLocks noChangeArrowheads="1"/>
          </p:cNvSpPr>
          <p:nvPr/>
        </p:nvSpPr>
        <p:spPr bwMode="blackWhite">
          <a:xfrm>
            <a:off x="901700" y="1533525"/>
            <a:ext cx="7316788"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job, deptno, hiredate</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ORDER BY hiredate DESC;</a:t>
            </a:r>
          </a:p>
        </p:txBody>
      </p:sp>
      <p:sp>
        <p:nvSpPr>
          <p:cNvPr id="85001" name="Rectangle 9"/>
          <p:cNvSpPr>
            <a:spLocks noChangeArrowheads="1"/>
          </p:cNvSpPr>
          <p:nvPr/>
        </p:nvSpPr>
        <p:spPr bwMode="blackWhite">
          <a:xfrm>
            <a:off x="919163" y="2816225"/>
            <a:ext cx="7315200" cy="31384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ENAME      JOB          DEPTNO HIREDATE</a:t>
            </a:r>
          </a:p>
          <a:p>
            <a:pPr>
              <a:tabLst>
                <a:tab pos="1200150" algn="l"/>
              </a:tabLst>
            </a:pPr>
            <a:r>
              <a:rPr lang="tr-TR" sz="1800" b="1" dirty="0">
                <a:solidFill>
                  <a:srgbClr val="000000"/>
                </a:solidFill>
                <a:effectLst/>
                <a:latin typeface="Courier New" pitchFamily="49" charset="0"/>
              </a:rPr>
              <a:t>---------- --------- --------- ---------</a:t>
            </a:r>
          </a:p>
          <a:p>
            <a:pPr>
              <a:tabLst>
                <a:tab pos="1200150" algn="l"/>
              </a:tabLst>
            </a:pPr>
            <a:r>
              <a:rPr lang="tr-TR" sz="1800" b="1" dirty="0">
                <a:solidFill>
                  <a:srgbClr val="000000"/>
                </a:solidFill>
                <a:effectLst/>
                <a:latin typeface="Courier New" pitchFamily="49" charset="0"/>
              </a:rPr>
              <a:t>ADAMS      CLERK            20 12-JAN-83</a:t>
            </a:r>
          </a:p>
          <a:p>
            <a:pPr>
              <a:tabLst>
                <a:tab pos="1200150" algn="l"/>
              </a:tabLst>
            </a:pPr>
            <a:r>
              <a:rPr lang="tr-TR" sz="1800" b="1" dirty="0">
                <a:solidFill>
                  <a:srgbClr val="000000"/>
                </a:solidFill>
                <a:effectLst/>
                <a:latin typeface="Courier New" pitchFamily="49" charset="0"/>
              </a:rPr>
              <a:t>SCOTT      ANALYST          20 09-DEC-82</a:t>
            </a:r>
          </a:p>
          <a:p>
            <a:pPr>
              <a:tabLst>
                <a:tab pos="1200150" algn="l"/>
              </a:tabLst>
            </a:pPr>
            <a:r>
              <a:rPr lang="tr-TR" sz="1800" b="1" dirty="0">
                <a:solidFill>
                  <a:srgbClr val="000000"/>
                </a:solidFill>
                <a:effectLst/>
                <a:latin typeface="Courier New" pitchFamily="49" charset="0"/>
              </a:rPr>
              <a:t>MILLER     CLERK            10 23-JAN-82</a:t>
            </a:r>
          </a:p>
          <a:p>
            <a:pPr>
              <a:tabLst>
                <a:tab pos="1200150" algn="l"/>
              </a:tabLst>
            </a:pPr>
            <a:r>
              <a:rPr lang="tr-TR" sz="1800" b="1" dirty="0">
                <a:solidFill>
                  <a:srgbClr val="000000"/>
                </a:solidFill>
                <a:effectLst/>
                <a:latin typeface="Courier New" pitchFamily="49" charset="0"/>
              </a:rPr>
              <a:t>JAMES      CLERK            30 03-DEC-81</a:t>
            </a:r>
          </a:p>
          <a:p>
            <a:pPr>
              <a:tabLst>
                <a:tab pos="1200150" algn="l"/>
              </a:tabLst>
            </a:pPr>
            <a:r>
              <a:rPr lang="tr-TR" sz="1800" b="1" dirty="0">
                <a:solidFill>
                  <a:srgbClr val="000000"/>
                </a:solidFill>
                <a:effectLst/>
                <a:latin typeface="Courier New" pitchFamily="49" charset="0"/>
              </a:rPr>
              <a:t>FORD       ANALYST          20 03-DEC-81</a:t>
            </a:r>
          </a:p>
          <a:p>
            <a:pPr>
              <a:tabLst>
                <a:tab pos="1200150" algn="l"/>
              </a:tabLst>
            </a:pPr>
            <a:r>
              <a:rPr lang="tr-TR" sz="1800" b="1" dirty="0">
                <a:solidFill>
                  <a:srgbClr val="000000"/>
                </a:solidFill>
                <a:effectLst/>
                <a:latin typeface="Courier New" pitchFamily="49" charset="0"/>
              </a:rPr>
              <a:t>KING       PRESIDENT        10 17-NOV-81</a:t>
            </a:r>
          </a:p>
          <a:p>
            <a:pPr>
              <a:tabLst>
                <a:tab pos="1200150" algn="l"/>
              </a:tabLst>
            </a:pPr>
            <a:r>
              <a:rPr lang="tr-TR" sz="1800" b="1" dirty="0">
                <a:solidFill>
                  <a:srgbClr val="000000"/>
                </a:solidFill>
                <a:effectLst/>
                <a:latin typeface="Courier New" pitchFamily="49" charset="0"/>
              </a:rPr>
              <a:t>MARTIN     SALESMAN         30 28-SEP-81</a:t>
            </a:r>
          </a:p>
          <a:p>
            <a:pPr>
              <a:tabLst>
                <a:tab pos="1200150" algn="l"/>
              </a:tabLst>
            </a:pPr>
            <a:r>
              <a:rPr lang="tr-TR" sz="1800" b="1" dirty="0">
                <a:solidFill>
                  <a:srgbClr val="000000"/>
                </a:solidFill>
                <a:effectLst/>
                <a:latin typeface="Courier New" pitchFamily="49" charset="0"/>
              </a:rPr>
              <a:t>...</a:t>
            </a:r>
          </a:p>
          <a:p>
            <a:pPr>
              <a:tabLst>
                <a:tab pos="1200150" algn="l"/>
              </a:tabLst>
            </a:pPr>
            <a:r>
              <a:rPr lang="tr-TR" sz="1800" b="1" dirty="0">
                <a:solidFill>
                  <a:srgbClr val="000000"/>
                </a:solidFill>
                <a:effectLst/>
                <a:latin typeface="Courier New" pitchFamily="49" charset="0"/>
              </a:rPr>
              <a:t>14 rows selected.</a:t>
            </a:r>
          </a:p>
        </p:txBody>
      </p:sp>
      <p:grpSp>
        <p:nvGrpSpPr>
          <p:cNvPr id="85002" name="Group 10"/>
          <p:cNvGrpSpPr>
            <a:grpSpLocks/>
          </p:cNvGrpSpPr>
          <p:nvPr/>
        </p:nvGrpSpPr>
        <p:grpSpPr bwMode="auto">
          <a:xfrm>
            <a:off x="8386763" y="6324600"/>
            <a:ext cx="414337" cy="292100"/>
            <a:chOff x="5283" y="3984"/>
            <a:chExt cx="261" cy="184"/>
          </a:xfrm>
        </p:grpSpPr>
        <p:sp>
          <p:nvSpPr>
            <p:cNvPr id="85003"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85004"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85005"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85006"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85007"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85008"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animEffect transition="in" filter="wipe(up)">
                                      <p:cBhvr>
                                        <p:cTn id="7" dur="500"/>
                                        <p:tgtEl>
                                          <p:spTgt spid="8499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85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sz="quarter" idx="11"/>
          </p:nvPr>
        </p:nvSpPr>
        <p:spPr/>
        <p:txBody>
          <a:bodyPr/>
          <a:lstStyle/>
          <a:p>
            <a:r>
              <a:rPr lang="tr-TR"/>
              <a:t>Information Management</a:t>
            </a:r>
          </a:p>
        </p:txBody>
      </p:sp>
      <p:sp>
        <p:nvSpPr>
          <p:cNvPr id="87042" name="Rectangle 2"/>
          <p:cNvSpPr>
            <a:spLocks noChangeArrowheads="1"/>
          </p:cNvSpPr>
          <p:nvPr/>
        </p:nvSpPr>
        <p:spPr bwMode="blackWhite">
          <a:xfrm>
            <a:off x="914400" y="1546225"/>
            <a:ext cx="7291388"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7043" name="Rectangle 3"/>
          <p:cNvSpPr>
            <a:spLocks noChangeArrowheads="1"/>
          </p:cNvSpPr>
          <p:nvPr/>
        </p:nvSpPr>
        <p:spPr bwMode="blackWhite">
          <a:xfrm>
            <a:off x="914400" y="2765425"/>
            <a:ext cx="7289800" cy="33877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704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Sorting by Column Alias</a:t>
            </a:r>
            <a:endParaRPr lang="tr-TR"/>
          </a:p>
        </p:txBody>
      </p:sp>
      <p:grpSp>
        <p:nvGrpSpPr>
          <p:cNvPr id="87045" name="Group 5"/>
          <p:cNvGrpSpPr>
            <a:grpSpLocks/>
          </p:cNvGrpSpPr>
          <p:nvPr/>
        </p:nvGrpSpPr>
        <p:grpSpPr bwMode="auto">
          <a:xfrm>
            <a:off x="2832100" y="1589088"/>
            <a:ext cx="3886200" cy="3973512"/>
            <a:chOff x="1784" y="1001"/>
            <a:chExt cx="2448" cy="2503"/>
          </a:xfrm>
        </p:grpSpPr>
        <p:sp>
          <p:nvSpPr>
            <p:cNvPr id="87046" name="Rectangle 6"/>
            <p:cNvSpPr>
              <a:spLocks noChangeArrowheads="1"/>
            </p:cNvSpPr>
            <p:nvPr/>
          </p:nvSpPr>
          <p:spPr bwMode="ltGray">
            <a:xfrm>
              <a:off x="1784" y="1337"/>
              <a:ext cx="696"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87047" name="Rectangle 7"/>
            <p:cNvSpPr>
              <a:spLocks noChangeArrowheads="1"/>
            </p:cNvSpPr>
            <p:nvPr/>
          </p:nvSpPr>
          <p:spPr bwMode="ltGray">
            <a:xfrm>
              <a:off x="2419" y="1775"/>
              <a:ext cx="845" cy="172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87048" name="Rectangle 8"/>
            <p:cNvSpPr>
              <a:spLocks noChangeArrowheads="1"/>
            </p:cNvSpPr>
            <p:nvPr/>
          </p:nvSpPr>
          <p:spPr bwMode="ltGray">
            <a:xfrm>
              <a:off x="3592" y="1001"/>
              <a:ext cx="640" cy="195"/>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87049" name="Rectangle 9"/>
          <p:cNvSpPr>
            <a:spLocks noChangeArrowheads="1"/>
          </p:cNvSpPr>
          <p:nvPr/>
        </p:nvSpPr>
        <p:spPr bwMode="blackWhite">
          <a:xfrm>
            <a:off x="901700" y="1533525"/>
            <a:ext cx="7316788"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empno, ename, sal*12 annsal</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ORDER BY annsal;</a:t>
            </a:r>
          </a:p>
        </p:txBody>
      </p:sp>
      <p:sp>
        <p:nvSpPr>
          <p:cNvPr id="87050" name="Rectangle 10"/>
          <p:cNvSpPr>
            <a:spLocks noChangeArrowheads="1"/>
          </p:cNvSpPr>
          <p:nvPr/>
        </p:nvSpPr>
        <p:spPr bwMode="blackWhite">
          <a:xfrm>
            <a:off x="901700" y="2752725"/>
            <a:ext cx="7315200" cy="341312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EMPNO ENAME         ANNSAL</a:t>
            </a:r>
          </a:p>
          <a:p>
            <a:pPr>
              <a:tabLst>
                <a:tab pos="1200150" algn="l"/>
              </a:tabLst>
            </a:pPr>
            <a:r>
              <a:rPr lang="tr-TR" sz="1800" b="1">
                <a:solidFill>
                  <a:srgbClr val="000000"/>
                </a:solidFill>
                <a:effectLst/>
                <a:latin typeface="Courier New" pitchFamily="49" charset="0"/>
              </a:rPr>
              <a:t>--------- ---------- ---------</a:t>
            </a:r>
          </a:p>
          <a:p>
            <a:pPr>
              <a:tabLst>
                <a:tab pos="1200150" algn="l"/>
              </a:tabLst>
            </a:pPr>
            <a:r>
              <a:rPr lang="tr-TR" sz="1800" b="1">
                <a:solidFill>
                  <a:srgbClr val="000000"/>
                </a:solidFill>
                <a:effectLst/>
                <a:latin typeface="Courier New" pitchFamily="49" charset="0"/>
              </a:rPr>
              <a:t>     7369 SMITH           9600</a:t>
            </a:r>
          </a:p>
          <a:p>
            <a:pPr>
              <a:tabLst>
                <a:tab pos="1200150" algn="l"/>
              </a:tabLst>
            </a:pPr>
            <a:r>
              <a:rPr lang="tr-TR" sz="1800" b="1">
                <a:solidFill>
                  <a:srgbClr val="000000"/>
                </a:solidFill>
                <a:effectLst/>
                <a:latin typeface="Courier New" pitchFamily="49" charset="0"/>
              </a:rPr>
              <a:t>     7900 JAMES          11400</a:t>
            </a:r>
          </a:p>
          <a:p>
            <a:pPr>
              <a:tabLst>
                <a:tab pos="1200150" algn="l"/>
              </a:tabLst>
            </a:pPr>
            <a:r>
              <a:rPr lang="tr-TR" sz="1800" b="1">
                <a:solidFill>
                  <a:srgbClr val="000000"/>
                </a:solidFill>
                <a:effectLst/>
                <a:latin typeface="Courier New" pitchFamily="49" charset="0"/>
              </a:rPr>
              <a:t>     7876 ADAMS          13200</a:t>
            </a:r>
          </a:p>
          <a:p>
            <a:pPr>
              <a:tabLst>
                <a:tab pos="1200150" algn="l"/>
              </a:tabLst>
            </a:pPr>
            <a:r>
              <a:rPr lang="tr-TR" sz="1800" b="1">
                <a:solidFill>
                  <a:srgbClr val="000000"/>
                </a:solidFill>
                <a:effectLst/>
                <a:latin typeface="Courier New" pitchFamily="49" charset="0"/>
              </a:rPr>
              <a:t>     7654 MARTIN         15000</a:t>
            </a:r>
          </a:p>
          <a:p>
            <a:pPr>
              <a:tabLst>
                <a:tab pos="1200150" algn="l"/>
              </a:tabLst>
            </a:pPr>
            <a:r>
              <a:rPr lang="tr-TR" sz="1800" b="1">
                <a:solidFill>
                  <a:srgbClr val="000000"/>
                </a:solidFill>
                <a:effectLst/>
                <a:latin typeface="Courier New" pitchFamily="49" charset="0"/>
              </a:rPr>
              <a:t>     7521 WARD           15000</a:t>
            </a:r>
          </a:p>
          <a:p>
            <a:pPr>
              <a:tabLst>
                <a:tab pos="1200150" algn="l"/>
              </a:tabLst>
            </a:pPr>
            <a:r>
              <a:rPr lang="tr-TR" sz="1800" b="1">
                <a:solidFill>
                  <a:srgbClr val="000000"/>
                </a:solidFill>
                <a:effectLst/>
                <a:latin typeface="Courier New" pitchFamily="49" charset="0"/>
              </a:rPr>
              <a:t>     7934 MILLER         15600</a:t>
            </a:r>
          </a:p>
          <a:p>
            <a:pPr>
              <a:tabLst>
                <a:tab pos="1200150" algn="l"/>
              </a:tabLst>
            </a:pPr>
            <a:r>
              <a:rPr lang="tr-TR" sz="1800" b="1">
                <a:solidFill>
                  <a:srgbClr val="000000"/>
                </a:solidFill>
                <a:effectLst/>
                <a:latin typeface="Courier New" pitchFamily="49" charset="0"/>
              </a:rPr>
              <a:t>     7844 TURNER         18000</a:t>
            </a:r>
          </a:p>
          <a:p>
            <a:pPr>
              <a:tabLst>
                <a:tab pos="1200150" algn="l"/>
              </a:tabLst>
            </a:pPr>
            <a:r>
              <a:rPr lang="tr-TR" sz="1800" b="1">
                <a:solidFill>
                  <a:srgbClr val="000000"/>
                </a:solidFill>
                <a:effectLst/>
                <a:latin typeface="Courier New" pitchFamily="49" charset="0"/>
              </a:rPr>
              <a:t>...</a:t>
            </a:r>
          </a:p>
          <a:p>
            <a:pPr>
              <a:tabLst>
                <a:tab pos="1200150" algn="l"/>
              </a:tabLst>
            </a:pPr>
            <a:r>
              <a:rPr lang="tr-TR" sz="1800" b="1">
                <a:solidFill>
                  <a:srgbClr val="000000"/>
                </a:solidFill>
                <a:effectLst/>
                <a:latin typeface="Courier New" pitchFamily="49" charset="0"/>
              </a:rPr>
              <a:t>14 rows selected.</a:t>
            </a:r>
          </a:p>
        </p:txBody>
      </p:sp>
      <p:grpSp>
        <p:nvGrpSpPr>
          <p:cNvPr id="87051" name="Group 11"/>
          <p:cNvGrpSpPr>
            <a:grpSpLocks/>
          </p:cNvGrpSpPr>
          <p:nvPr/>
        </p:nvGrpSpPr>
        <p:grpSpPr bwMode="auto">
          <a:xfrm>
            <a:off x="8386763" y="6324600"/>
            <a:ext cx="414337" cy="292100"/>
            <a:chOff x="5283" y="3984"/>
            <a:chExt cx="261" cy="184"/>
          </a:xfrm>
        </p:grpSpPr>
        <p:sp>
          <p:nvSpPr>
            <p:cNvPr id="87052"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87053"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87054"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87055"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87056"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87057"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7045"/>
                                        </p:tgtEl>
                                        <p:attrNameLst>
                                          <p:attrName>style.visibility</p:attrName>
                                        </p:attrNameLst>
                                      </p:cBhvr>
                                      <p:to>
                                        <p:strVal val="visible"/>
                                      </p:to>
                                    </p:set>
                                    <p:animEffect transition="in" filter="wipe(up)">
                                      <p:cBhvr>
                                        <p:cTn id="7" dur="500"/>
                                        <p:tgtEl>
                                          <p:spTgt spid="8704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87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4"/>
          <p:cNvSpPr>
            <a:spLocks noGrp="1"/>
          </p:cNvSpPr>
          <p:nvPr>
            <p:ph type="ftr" sz="quarter" idx="11"/>
          </p:nvPr>
        </p:nvSpPr>
        <p:spPr/>
        <p:txBody>
          <a:bodyPr/>
          <a:lstStyle/>
          <a:p>
            <a:r>
              <a:rPr lang="tr-TR"/>
              <a:t>Information Management</a:t>
            </a:r>
          </a:p>
        </p:txBody>
      </p:sp>
      <p:sp>
        <p:nvSpPr>
          <p:cNvPr id="89090" name="Rectangle 2"/>
          <p:cNvSpPr>
            <a:spLocks noChangeArrowheads="1"/>
          </p:cNvSpPr>
          <p:nvPr/>
        </p:nvSpPr>
        <p:spPr bwMode="blackWhite">
          <a:xfrm>
            <a:off x="1092200" y="2060575"/>
            <a:ext cx="687705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9091" name="Rectangle 3"/>
          <p:cNvSpPr>
            <a:spLocks noChangeArrowheads="1"/>
          </p:cNvSpPr>
          <p:nvPr/>
        </p:nvSpPr>
        <p:spPr bwMode="blackWhite">
          <a:xfrm>
            <a:off x="1092200" y="3098800"/>
            <a:ext cx="6877050" cy="24130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8909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Sorting by Multiple Columns</a:t>
            </a:r>
            <a:endParaRPr lang="tr-TR"/>
          </a:p>
        </p:txBody>
      </p:sp>
      <p:sp>
        <p:nvSpPr>
          <p:cNvPr id="89093" name="Rectangle 5"/>
          <p:cNvSpPr>
            <a:spLocks noGrp="1" noChangeArrowheads="1"/>
          </p:cNvSpPr>
          <p:nvPr>
            <p:ph type="body" idx="1"/>
          </p:nvPr>
        </p:nvSpPr>
        <p:spPr>
          <a:xfrm>
            <a:off x="663575" y="1179513"/>
            <a:ext cx="7832725" cy="946150"/>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The order of ORDER BY list is the order of sort.</a:t>
            </a:r>
          </a:p>
        </p:txBody>
      </p:sp>
      <p:sp>
        <p:nvSpPr>
          <p:cNvPr id="89094" name="Rectangle 6"/>
          <p:cNvSpPr>
            <a:spLocks noChangeArrowheads="1"/>
          </p:cNvSpPr>
          <p:nvPr/>
        </p:nvSpPr>
        <p:spPr bwMode="auto">
          <a:xfrm>
            <a:off x="663575" y="5522913"/>
            <a:ext cx="7832725" cy="9048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FontTx/>
              <a:buChar char="•"/>
              <a:tabLst>
                <a:tab pos="571500" algn="l"/>
              </a:tabLst>
            </a:pPr>
            <a:r>
              <a:rPr lang="tr-TR" sz="2800" b="1">
                <a:solidFill>
                  <a:srgbClr val="FF6600"/>
                </a:solidFill>
                <a:effectLst/>
                <a:latin typeface="Arial" charset="0"/>
              </a:rPr>
              <a:t>You can sort by a column that is not in the SELECT list.</a:t>
            </a:r>
          </a:p>
        </p:txBody>
      </p:sp>
      <p:grpSp>
        <p:nvGrpSpPr>
          <p:cNvPr id="89095" name="Group 7"/>
          <p:cNvGrpSpPr>
            <a:grpSpLocks/>
          </p:cNvGrpSpPr>
          <p:nvPr/>
        </p:nvGrpSpPr>
        <p:grpSpPr bwMode="auto">
          <a:xfrm>
            <a:off x="1746250" y="2655888"/>
            <a:ext cx="3721100" cy="2239962"/>
            <a:chOff x="1100" y="1673"/>
            <a:chExt cx="2344" cy="1411"/>
          </a:xfrm>
        </p:grpSpPr>
        <p:sp>
          <p:nvSpPr>
            <p:cNvPr id="89096" name="Rectangle 8"/>
            <p:cNvSpPr>
              <a:spLocks noChangeArrowheads="1"/>
            </p:cNvSpPr>
            <p:nvPr/>
          </p:nvSpPr>
          <p:spPr bwMode="ltGray">
            <a:xfrm>
              <a:off x="1100" y="1673"/>
              <a:ext cx="2344" cy="19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89097" name="Rectangle 9"/>
            <p:cNvSpPr>
              <a:spLocks noChangeArrowheads="1"/>
            </p:cNvSpPr>
            <p:nvPr/>
          </p:nvSpPr>
          <p:spPr bwMode="ltGray">
            <a:xfrm>
              <a:off x="1667" y="2016"/>
              <a:ext cx="845" cy="106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89098" name="Rectangle 10"/>
            <p:cNvSpPr>
              <a:spLocks noChangeArrowheads="1"/>
            </p:cNvSpPr>
            <p:nvPr/>
          </p:nvSpPr>
          <p:spPr bwMode="ltGray">
            <a:xfrm>
              <a:off x="2563" y="2016"/>
              <a:ext cx="845" cy="1068"/>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89099" name="Rectangle 11"/>
          <p:cNvSpPr>
            <a:spLocks noChangeArrowheads="1"/>
          </p:cNvSpPr>
          <p:nvPr/>
        </p:nvSpPr>
        <p:spPr bwMode="blackWhite">
          <a:xfrm>
            <a:off x="1089025" y="2047875"/>
            <a:ext cx="6902450" cy="9413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deptno, sal</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ORDER BY	 deptno, sal DESC;</a:t>
            </a:r>
          </a:p>
        </p:txBody>
      </p:sp>
      <p:sp>
        <p:nvSpPr>
          <p:cNvPr id="89100" name="Rectangle 12"/>
          <p:cNvSpPr>
            <a:spLocks noChangeArrowheads="1"/>
          </p:cNvSpPr>
          <p:nvPr/>
        </p:nvSpPr>
        <p:spPr bwMode="blackWhite">
          <a:xfrm>
            <a:off x="1089025" y="2805113"/>
            <a:ext cx="6902450" cy="3138487"/>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         DEPTNO       SAL</a:t>
            </a:r>
          </a:p>
          <a:p>
            <a:pPr>
              <a:tabLst>
                <a:tab pos="1200150" algn="l"/>
              </a:tabLst>
            </a:pPr>
            <a:r>
              <a:rPr lang="tr-TR" sz="1800" b="1">
                <a:solidFill>
                  <a:srgbClr val="000000"/>
                </a:solidFill>
                <a:effectLst/>
                <a:latin typeface="Courier New" pitchFamily="49" charset="0"/>
              </a:rPr>
              <a:t>---------- --------- ---------</a:t>
            </a:r>
          </a:p>
          <a:p>
            <a:pPr>
              <a:tabLst>
                <a:tab pos="1200150" algn="l"/>
              </a:tabLst>
            </a:pPr>
            <a:r>
              <a:rPr lang="tr-TR" sz="1800" b="1">
                <a:solidFill>
                  <a:srgbClr val="000000"/>
                </a:solidFill>
                <a:effectLst/>
                <a:latin typeface="Courier New" pitchFamily="49" charset="0"/>
              </a:rPr>
              <a:t>KING              10      5000</a:t>
            </a:r>
          </a:p>
          <a:p>
            <a:pPr>
              <a:tabLst>
                <a:tab pos="1200150" algn="l"/>
              </a:tabLst>
            </a:pPr>
            <a:r>
              <a:rPr lang="tr-TR" sz="1800" b="1">
                <a:solidFill>
                  <a:srgbClr val="000000"/>
                </a:solidFill>
                <a:effectLst/>
                <a:latin typeface="Courier New" pitchFamily="49" charset="0"/>
              </a:rPr>
              <a:t>CLARK             10      2450</a:t>
            </a:r>
          </a:p>
          <a:p>
            <a:pPr>
              <a:tabLst>
                <a:tab pos="1200150" algn="l"/>
              </a:tabLst>
            </a:pPr>
            <a:r>
              <a:rPr lang="tr-TR" sz="1800" b="1">
                <a:solidFill>
                  <a:srgbClr val="000000"/>
                </a:solidFill>
                <a:effectLst/>
                <a:latin typeface="Courier New" pitchFamily="49" charset="0"/>
              </a:rPr>
              <a:t>MILLER            10      1300</a:t>
            </a:r>
          </a:p>
          <a:p>
            <a:pPr>
              <a:tabLst>
                <a:tab pos="1200150" algn="l"/>
              </a:tabLst>
            </a:pPr>
            <a:r>
              <a:rPr lang="tr-TR" sz="1800" b="1">
                <a:solidFill>
                  <a:srgbClr val="000000"/>
                </a:solidFill>
                <a:effectLst/>
                <a:latin typeface="Courier New" pitchFamily="49" charset="0"/>
              </a:rPr>
              <a:t>FORD              20      3000</a:t>
            </a:r>
          </a:p>
          <a:p>
            <a:pPr>
              <a:tabLst>
                <a:tab pos="1200150" algn="l"/>
              </a:tabLst>
            </a:pPr>
            <a:r>
              <a:rPr lang="tr-TR" sz="1800" b="1">
                <a:solidFill>
                  <a:srgbClr val="000000"/>
                </a:solidFill>
                <a:effectLst/>
                <a:latin typeface="Courier New" pitchFamily="49" charset="0"/>
              </a:rPr>
              <a:t>...</a:t>
            </a:r>
          </a:p>
          <a:p>
            <a:pPr>
              <a:tabLst>
                <a:tab pos="1200150" algn="l"/>
              </a:tabLst>
            </a:pPr>
            <a:r>
              <a:rPr lang="tr-TR" sz="1800" b="1">
                <a:solidFill>
                  <a:srgbClr val="000000"/>
                </a:solidFill>
                <a:effectLst/>
                <a:latin typeface="Courier New" pitchFamily="49" charset="0"/>
              </a:rPr>
              <a:t>14 rows selected.</a:t>
            </a:r>
          </a:p>
        </p:txBody>
      </p:sp>
      <p:grpSp>
        <p:nvGrpSpPr>
          <p:cNvPr id="89101" name="Group 13"/>
          <p:cNvGrpSpPr>
            <a:grpSpLocks/>
          </p:cNvGrpSpPr>
          <p:nvPr/>
        </p:nvGrpSpPr>
        <p:grpSpPr bwMode="auto">
          <a:xfrm>
            <a:off x="8386763" y="6324600"/>
            <a:ext cx="414337" cy="292100"/>
            <a:chOff x="5283" y="3984"/>
            <a:chExt cx="261" cy="184"/>
          </a:xfrm>
        </p:grpSpPr>
        <p:sp>
          <p:nvSpPr>
            <p:cNvPr id="89102" name="Rectangle 1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89103" name="Rectangle 1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89104" name="Rectangle 1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89105" name="Freeform 1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89106" name="Freeform 1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89107" name="Freeform 1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9095"/>
                                        </p:tgtEl>
                                        <p:attrNameLst>
                                          <p:attrName>style.visibility</p:attrName>
                                        </p:attrNameLst>
                                      </p:cBhvr>
                                      <p:to>
                                        <p:strVal val="visible"/>
                                      </p:to>
                                    </p:set>
                                    <p:animEffect transition="in" filter="wipe(up)">
                                      <p:cBhvr>
                                        <p:cTn id="7" dur="500"/>
                                        <p:tgtEl>
                                          <p:spTgt spid="8909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89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Footer Placeholder 3"/>
          <p:cNvSpPr>
            <a:spLocks noGrp="1"/>
          </p:cNvSpPr>
          <p:nvPr>
            <p:ph type="ftr" sz="quarter" idx="11"/>
          </p:nvPr>
        </p:nvSpPr>
        <p:spPr/>
        <p:txBody>
          <a:bodyPr/>
          <a:lstStyle/>
          <a:p>
            <a:r>
              <a:rPr lang="tr-TR"/>
              <a:t>Information Management</a:t>
            </a:r>
          </a:p>
        </p:txBody>
      </p:sp>
      <p:sp>
        <p:nvSpPr>
          <p:cNvPr id="9218" name="Rectangle 2"/>
          <p:cNvSpPr>
            <a:spLocks noChangeArrowheads="1"/>
          </p:cNvSpPr>
          <p:nvPr/>
        </p:nvSpPr>
        <p:spPr bwMode="blackWhite">
          <a:xfrm>
            <a:off x="1641475" y="43910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9219" name="Rectangle 3"/>
          <p:cNvSpPr>
            <a:spLocks noChangeArrowheads="1"/>
          </p:cNvSpPr>
          <p:nvPr/>
        </p:nvSpPr>
        <p:spPr bwMode="blackWhite">
          <a:xfrm>
            <a:off x="16462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grpSp>
        <p:nvGrpSpPr>
          <p:cNvPr id="9220" name="Group 4"/>
          <p:cNvGrpSpPr>
            <a:grpSpLocks/>
          </p:cNvGrpSpPr>
          <p:nvPr/>
        </p:nvGrpSpPr>
        <p:grpSpPr bwMode="auto">
          <a:xfrm>
            <a:off x="1655763" y="2368550"/>
            <a:ext cx="1825625" cy="1066800"/>
            <a:chOff x="1043" y="1492"/>
            <a:chExt cx="1150" cy="672"/>
          </a:xfrm>
        </p:grpSpPr>
        <p:sp>
          <p:nvSpPr>
            <p:cNvPr id="9221" name="Rectangle 5"/>
            <p:cNvSpPr>
              <a:spLocks noChangeArrowheads="1"/>
            </p:cNvSpPr>
            <p:nvPr/>
          </p:nvSpPr>
          <p:spPr bwMode="ltGray">
            <a:xfrm>
              <a:off x="1043" y="1684"/>
              <a:ext cx="1150" cy="91"/>
            </a:xfrm>
            <a:prstGeom prst="rect">
              <a:avLst/>
            </a:prstGeom>
            <a:solidFill>
              <a:srgbClr val="CC3399"/>
            </a:solidFill>
            <a:ln w="9525">
              <a:noFill/>
              <a:miter lim="800000"/>
              <a:headEnd/>
              <a:tailEnd/>
            </a:ln>
            <a:effectLst/>
          </p:spPr>
          <p:txBody>
            <a:bodyPr wrap="none" anchor="ctr"/>
            <a:lstStyle/>
            <a:p>
              <a:endParaRPr lang="tr-TR"/>
            </a:p>
          </p:txBody>
        </p:sp>
        <p:sp>
          <p:nvSpPr>
            <p:cNvPr id="9222" name="Rectangle 6"/>
            <p:cNvSpPr>
              <a:spLocks noChangeArrowheads="1"/>
            </p:cNvSpPr>
            <p:nvPr/>
          </p:nvSpPr>
          <p:spPr bwMode="ltGray">
            <a:xfrm>
              <a:off x="1043" y="1969"/>
              <a:ext cx="1150" cy="195"/>
            </a:xfrm>
            <a:prstGeom prst="rect">
              <a:avLst/>
            </a:prstGeom>
            <a:solidFill>
              <a:srgbClr val="CC3399"/>
            </a:solidFill>
            <a:ln w="9525">
              <a:noFill/>
              <a:miter lim="800000"/>
              <a:headEnd/>
              <a:tailEnd/>
            </a:ln>
            <a:effectLst/>
          </p:spPr>
          <p:txBody>
            <a:bodyPr wrap="none" anchor="ctr"/>
            <a:lstStyle/>
            <a:p>
              <a:endParaRPr lang="tr-TR"/>
            </a:p>
          </p:txBody>
        </p:sp>
        <p:sp>
          <p:nvSpPr>
            <p:cNvPr id="9223" name="Rectangle 7"/>
            <p:cNvSpPr>
              <a:spLocks noChangeArrowheads="1"/>
            </p:cNvSpPr>
            <p:nvPr/>
          </p:nvSpPr>
          <p:spPr bwMode="ltGray">
            <a:xfrm>
              <a:off x="1043" y="1492"/>
              <a:ext cx="1150" cy="85"/>
            </a:xfrm>
            <a:prstGeom prst="rect">
              <a:avLst/>
            </a:prstGeom>
            <a:solidFill>
              <a:srgbClr val="CC3399"/>
            </a:solidFill>
            <a:ln w="9525">
              <a:noFill/>
              <a:miter lim="800000"/>
              <a:headEnd/>
              <a:tailEnd/>
            </a:ln>
            <a:effectLst/>
          </p:spPr>
          <p:txBody>
            <a:bodyPr wrap="none" anchor="ctr"/>
            <a:lstStyle/>
            <a:p>
              <a:endParaRPr lang="tr-TR"/>
            </a:p>
          </p:txBody>
        </p:sp>
      </p:grpSp>
      <p:sp>
        <p:nvSpPr>
          <p:cNvPr id="9224" name="Line 8"/>
          <p:cNvSpPr>
            <a:spLocks noChangeShapeType="1"/>
          </p:cNvSpPr>
          <p:nvPr/>
        </p:nvSpPr>
        <p:spPr bwMode="auto">
          <a:xfrm>
            <a:off x="2614613" y="2192338"/>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25" name="Line 9"/>
          <p:cNvSpPr>
            <a:spLocks noChangeShapeType="1"/>
          </p:cNvSpPr>
          <p:nvPr/>
        </p:nvSpPr>
        <p:spPr bwMode="auto">
          <a:xfrm>
            <a:off x="1919288" y="2192338"/>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26" name="Line 10"/>
          <p:cNvSpPr>
            <a:spLocks noChangeShapeType="1"/>
          </p:cNvSpPr>
          <p:nvPr/>
        </p:nvSpPr>
        <p:spPr bwMode="auto">
          <a:xfrm>
            <a:off x="1633538" y="23637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27" name="Line 11"/>
          <p:cNvSpPr>
            <a:spLocks noChangeShapeType="1"/>
          </p:cNvSpPr>
          <p:nvPr/>
        </p:nvSpPr>
        <p:spPr bwMode="auto">
          <a:xfrm>
            <a:off x="1633538" y="25161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28" name="Line 12"/>
          <p:cNvSpPr>
            <a:spLocks noChangeShapeType="1"/>
          </p:cNvSpPr>
          <p:nvPr/>
        </p:nvSpPr>
        <p:spPr bwMode="auto">
          <a:xfrm>
            <a:off x="1633538" y="26685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29" name="Line 13"/>
          <p:cNvSpPr>
            <a:spLocks noChangeShapeType="1"/>
          </p:cNvSpPr>
          <p:nvPr/>
        </p:nvSpPr>
        <p:spPr bwMode="auto">
          <a:xfrm>
            <a:off x="1633538" y="28209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30" name="Line 14"/>
          <p:cNvSpPr>
            <a:spLocks noChangeShapeType="1"/>
          </p:cNvSpPr>
          <p:nvPr/>
        </p:nvSpPr>
        <p:spPr bwMode="auto">
          <a:xfrm>
            <a:off x="1633538" y="29733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31" name="Line 15"/>
          <p:cNvSpPr>
            <a:spLocks noChangeShapeType="1"/>
          </p:cNvSpPr>
          <p:nvPr/>
        </p:nvSpPr>
        <p:spPr bwMode="auto">
          <a:xfrm>
            <a:off x="1633538" y="31257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32" name="Line 16"/>
          <p:cNvSpPr>
            <a:spLocks noChangeShapeType="1"/>
          </p:cNvSpPr>
          <p:nvPr/>
        </p:nvSpPr>
        <p:spPr bwMode="auto">
          <a:xfrm>
            <a:off x="1633538" y="32781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33" name="Line 17"/>
          <p:cNvSpPr>
            <a:spLocks noChangeShapeType="1"/>
          </p:cNvSpPr>
          <p:nvPr/>
        </p:nvSpPr>
        <p:spPr bwMode="auto">
          <a:xfrm>
            <a:off x="1633538" y="34305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34" name="Line 18"/>
          <p:cNvSpPr>
            <a:spLocks noChangeShapeType="1"/>
          </p:cNvSpPr>
          <p:nvPr/>
        </p:nvSpPr>
        <p:spPr bwMode="auto">
          <a:xfrm>
            <a:off x="2886075" y="2192338"/>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35" name="Line 19"/>
          <p:cNvSpPr>
            <a:spLocks noChangeShapeType="1"/>
          </p:cNvSpPr>
          <p:nvPr/>
        </p:nvSpPr>
        <p:spPr bwMode="auto">
          <a:xfrm>
            <a:off x="3211513" y="2190750"/>
            <a:ext cx="0" cy="1376363"/>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36" name="Rectangle 20"/>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a:solidFill>
                  <a:schemeClr val="accent2"/>
                </a:solidFill>
                <a:effectLst>
                  <a:outerShdw blurRad="38100" dist="38100" dir="2700000" algn="tl">
                    <a:srgbClr val="C0C0C0"/>
                  </a:outerShdw>
                </a:effectLst>
                <a:latin typeface="Arial" charset="0"/>
              </a:rPr>
              <a:t>Capabilities of SQL SELECT Statements</a:t>
            </a:r>
            <a:endParaRPr lang="tr-TR" dirty="0"/>
          </a:p>
        </p:txBody>
      </p:sp>
      <p:sp>
        <p:nvSpPr>
          <p:cNvPr id="9237" name="Rectangle 21"/>
          <p:cNvSpPr>
            <a:spLocks noChangeArrowheads="1"/>
          </p:cNvSpPr>
          <p:nvPr/>
        </p:nvSpPr>
        <p:spPr bwMode="blackWhite">
          <a:xfrm>
            <a:off x="56594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9238" name="Rectangle 22"/>
          <p:cNvSpPr>
            <a:spLocks noChangeArrowheads="1"/>
          </p:cNvSpPr>
          <p:nvPr/>
        </p:nvSpPr>
        <p:spPr bwMode="blackWhite">
          <a:xfrm>
            <a:off x="5651500" y="439261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grpSp>
        <p:nvGrpSpPr>
          <p:cNvPr id="9239" name="Group 23"/>
          <p:cNvGrpSpPr>
            <a:grpSpLocks/>
          </p:cNvGrpSpPr>
          <p:nvPr/>
        </p:nvGrpSpPr>
        <p:grpSpPr bwMode="auto">
          <a:xfrm>
            <a:off x="5942013" y="2216150"/>
            <a:ext cx="1274762" cy="1327150"/>
            <a:chOff x="3743" y="1396"/>
            <a:chExt cx="803" cy="836"/>
          </a:xfrm>
        </p:grpSpPr>
        <p:sp>
          <p:nvSpPr>
            <p:cNvPr id="9240" name="Rectangle 24"/>
            <p:cNvSpPr>
              <a:spLocks noChangeArrowheads="1"/>
            </p:cNvSpPr>
            <p:nvPr/>
          </p:nvSpPr>
          <p:spPr bwMode="ltGray">
            <a:xfrm>
              <a:off x="3743" y="1396"/>
              <a:ext cx="425" cy="836"/>
            </a:xfrm>
            <a:prstGeom prst="rect">
              <a:avLst/>
            </a:prstGeom>
            <a:solidFill>
              <a:srgbClr val="CC3399"/>
            </a:solidFill>
            <a:ln w="9525">
              <a:noFill/>
              <a:miter lim="800000"/>
              <a:headEnd/>
              <a:tailEnd/>
            </a:ln>
            <a:effectLst/>
          </p:spPr>
          <p:txBody>
            <a:bodyPr wrap="none" anchor="ctr"/>
            <a:lstStyle/>
            <a:p>
              <a:endParaRPr lang="tr-TR"/>
            </a:p>
          </p:txBody>
        </p:sp>
        <p:sp>
          <p:nvSpPr>
            <p:cNvPr id="9241" name="Rectangle 25"/>
            <p:cNvSpPr>
              <a:spLocks noChangeArrowheads="1"/>
            </p:cNvSpPr>
            <p:nvPr/>
          </p:nvSpPr>
          <p:spPr bwMode="ltGray">
            <a:xfrm>
              <a:off x="4351" y="1396"/>
              <a:ext cx="195" cy="836"/>
            </a:xfrm>
            <a:prstGeom prst="rect">
              <a:avLst/>
            </a:prstGeom>
            <a:solidFill>
              <a:srgbClr val="CC3399"/>
            </a:solidFill>
            <a:ln w="9525">
              <a:noFill/>
              <a:miter lim="800000"/>
              <a:headEnd/>
              <a:tailEnd/>
            </a:ln>
            <a:effectLst/>
          </p:spPr>
          <p:txBody>
            <a:bodyPr wrap="none" anchor="ctr"/>
            <a:lstStyle/>
            <a:p>
              <a:endParaRPr lang="tr-TR"/>
            </a:p>
          </p:txBody>
        </p:sp>
      </p:grpSp>
      <p:grpSp>
        <p:nvGrpSpPr>
          <p:cNvPr id="9242" name="Group 26"/>
          <p:cNvGrpSpPr>
            <a:grpSpLocks/>
          </p:cNvGrpSpPr>
          <p:nvPr/>
        </p:nvGrpSpPr>
        <p:grpSpPr bwMode="auto">
          <a:xfrm>
            <a:off x="3216275" y="4398963"/>
            <a:ext cx="2708275" cy="1330325"/>
            <a:chOff x="2026" y="2771"/>
            <a:chExt cx="1706" cy="838"/>
          </a:xfrm>
        </p:grpSpPr>
        <p:sp>
          <p:nvSpPr>
            <p:cNvPr id="9243" name="Rectangle 27"/>
            <p:cNvSpPr>
              <a:spLocks noChangeArrowheads="1"/>
            </p:cNvSpPr>
            <p:nvPr/>
          </p:nvSpPr>
          <p:spPr bwMode="ltGray">
            <a:xfrm>
              <a:off x="2026" y="2771"/>
              <a:ext cx="165" cy="835"/>
            </a:xfrm>
            <a:prstGeom prst="rect">
              <a:avLst/>
            </a:prstGeom>
            <a:solidFill>
              <a:srgbClr val="CC3399"/>
            </a:solidFill>
            <a:ln w="9525">
              <a:noFill/>
              <a:miter lim="800000"/>
              <a:headEnd/>
              <a:tailEnd/>
            </a:ln>
            <a:effectLst/>
          </p:spPr>
          <p:txBody>
            <a:bodyPr wrap="none" anchor="ctr"/>
            <a:lstStyle/>
            <a:p>
              <a:endParaRPr lang="tr-TR"/>
            </a:p>
          </p:txBody>
        </p:sp>
        <p:sp>
          <p:nvSpPr>
            <p:cNvPr id="9244" name="Rectangle 28"/>
            <p:cNvSpPr>
              <a:spLocks noChangeArrowheads="1"/>
            </p:cNvSpPr>
            <p:nvPr/>
          </p:nvSpPr>
          <p:spPr bwMode="ltGray">
            <a:xfrm>
              <a:off x="3567" y="2774"/>
              <a:ext cx="165" cy="835"/>
            </a:xfrm>
            <a:prstGeom prst="rect">
              <a:avLst/>
            </a:prstGeom>
            <a:solidFill>
              <a:srgbClr val="CC3399"/>
            </a:solidFill>
            <a:ln w="9525">
              <a:noFill/>
              <a:miter lim="800000"/>
              <a:headEnd/>
              <a:tailEnd/>
            </a:ln>
            <a:effectLst/>
          </p:spPr>
          <p:txBody>
            <a:bodyPr wrap="none" anchor="ctr"/>
            <a:lstStyle/>
            <a:p>
              <a:endParaRPr lang="tr-TR"/>
            </a:p>
          </p:txBody>
        </p:sp>
      </p:grpSp>
      <p:sp>
        <p:nvSpPr>
          <p:cNvPr id="9245" name="Rectangle 29"/>
          <p:cNvSpPr>
            <a:spLocks noChangeArrowheads="1"/>
          </p:cNvSpPr>
          <p:nvPr/>
        </p:nvSpPr>
        <p:spPr bwMode="auto">
          <a:xfrm>
            <a:off x="1525588" y="1668463"/>
            <a:ext cx="1766887" cy="519112"/>
          </a:xfrm>
          <a:prstGeom prst="rect">
            <a:avLst/>
          </a:prstGeom>
          <a:noFill/>
          <a:ln w="9525">
            <a:noFill/>
            <a:miter lim="800000"/>
            <a:headEnd/>
            <a:tailEnd/>
          </a:ln>
          <a:effectLst/>
        </p:spPr>
        <p:txBody>
          <a:bodyPr wrap="none" lIns="92075" tIns="46038" rIns="92075" bIns="46038">
            <a:spAutoFit/>
          </a:bodyPr>
          <a:lstStyle/>
          <a:p>
            <a:r>
              <a:rPr lang="tr-TR" sz="2800" b="1">
                <a:solidFill>
                  <a:srgbClr val="FF6600"/>
                </a:solidFill>
                <a:effectLst>
                  <a:outerShdw blurRad="38100" dist="38100" dir="2700000" algn="tl">
                    <a:srgbClr val="C0C0C0"/>
                  </a:outerShdw>
                </a:effectLst>
                <a:latin typeface="Arial" charset="0"/>
              </a:rPr>
              <a:t>Selection</a:t>
            </a:r>
          </a:p>
        </p:txBody>
      </p:sp>
      <p:sp>
        <p:nvSpPr>
          <p:cNvPr id="9246" name="Rectangle 30"/>
          <p:cNvSpPr>
            <a:spLocks noChangeArrowheads="1"/>
          </p:cNvSpPr>
          <p:nvPr/>
        </p:nvSpPr>
        <p:spPr bwMode="auto">
          <a:xfrm>
            <a:off x="5545138" y="1651000"/>
            <a:ext cx="1924050" cy="519113"/>
          </a:xfrm>
          <a:prstGeom prst="rect">
            <a:avLst/>
          </a:prstGeom>
          <a:noFill/>
          <a:ln w="9525">
            <a:noFill/>
            <a:miter lim="800000"/>
            <a:headEnd/>
            <a:tailEnd/>
          </a:ln>
          <a:effectLst/>
        </p:spPr>
        <p:txBody>
          <a:bodyPr wrap="none" lIns="92075" tIns="46038" rIns="92075" bIns="46038">
            <a:spAutoFit/>
          </a:bodyPr>
          <a:lstStyle/>
          <a:p>
            <a:r>
              <a:rPr lang="tr-TR" sz="2800" b="1">
                <a:solidFill>
                  <a:srgbClr val="FF6600"/>
                </a:solidFill>
                <a:effectLst>
                  <a:outerShdw blurRad="38100" dist="38100" dir="2700000" algn="tl">
                    <a:srgbClr val="C0C0C0"/>
                  </a:outerShdw>
                </a:effectLst>
                <a:latin typeface="Arial" charset="0"/>
              </a:rPr>
              <a:t>Projection</a:t>
            </a:r>
            <a:endParaRPr lang="tr-TR" sz="2800" b="1">
              <a:solidFill>
                <a:srgbClr val="CCECFF"/>
              </a:solidFill>
              <a:effectLst>
                <a:outerShdw blurRad="38100" dist="38100" dir="2700000" algn="tl">
                  <a:srgbClr val="C0C0C0"/>
                </a:outerShdw>
              </a:effectLst>
              <a:latin typeface="Arial" charset="0"/>
            </a:endParaRPr>
          </a:p>
        </p:txBody>
      </p:sp>
      <p:sp>
        <p:nvSpPr>
          <p:cNvPr id="9247" name="Line 31"/>
          <p:cNvSpPr>
            <a:spLocks noChangeShapeType="1"/>
          </p:cNvSpPr>
          <p:nvPr/>
        </p:nvSpPr>
        <p:spPr bwMode="auto">
          <a:xfrm>
            <a:off x="2609850" y="4378325"/>
            <a:ext cx="0" cy="1376363"/>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48" name="Line 32"/>
          <p:cNvSpPr>
            <a:spLocks noChangeShapeType="1"/>
          </p:cNvSpPr>
          <p:nvPr/>
        </p:nvSpPr>
        <p:spPr bwMode="auto">
          <a:xfrm>
            <a:off x="1914525" y="4378325"/>
            <a:ext cx="0" cy="1376363"/>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49" name="Line 33"/>
          <p:cNvSpPr>
            <a:spLocks noChangeShapeType="1"/>
          </p:cNvSpPr>
          <p:nvPr/>
        </p:nvSpPr>
        <p:spPr bwMode="auto">
          <a:xfrm>
            <a:off x="1628775" y="45497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0" name="Line 34"/>
          <p:cNvSpPr>
            <a:spLocks noChangeShapeType="1"/>
          </p:cNvSpPr>
          <p:nvPr/>
        </p:nvSpPr>
        <p:spPr bwMode="auto">
          <a:xfrm>
            <a:off x="1628775" y="47021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1" name="Line 35"/>
          <p:cNvSpPr>
            <a:spLocks noChangeShapeType="1"/>
          </p:cNvSpPr>
          <p:nvPr/>
        </p:nvSpPr>
        <p:spPr bwMode="auto">
          <a:xfrm>
            <a:off x="1628775" y="48545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2" name="Line 36"/>
          <p:cNvSpPr>
            <a:spLocks noChangeShapeType="1"/>
          </p:cNvSpPr>
          <p:nvPr/>
        </p:nvSpPr>
        <p:spPr bwMode="auto">
          <a:xfrm>
            <a:off x="1628775" y="50069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3" name="Line 37"/>
          <p:cNvSpPr>
            <a:spLocks noChangeShapeType="1"/>
          </p:cNvSpPr>
          <p:nvPr/>
        </p:nvSpPr>
        <p:spPr bwMode="auto">
          <a:xfrm>
            <a:off x="1628775" y="51593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4" name="Line 38"/>
          <p:cNvSpPr>
            <a:spLocks noChangeShapeType="1"/>
          </p:cNvSpPr>
          <p:nvPr/>
        </p:nvSpPr>
        <p:spPr bwMode="auto">
          <a:xfrm>
            <a:off x="1628775" y="53117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5" name="Line 39"/>
          <p:cNvSpPr>
            <a:spLocks noChangeShapeType="1"/>
          </p:cNvSpPr>
          <p:nvPr/>
        </p:nvSpPr>
        <p:spPr bwMode="auto">
          <a:xfrm>
            <a:off x="1628775" y="54641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6" name="Line 40"/>
          <p:cNvSpPr>
            <a:spLocks noChangeShapeType="1"/>
          </p:cNvSpPr>
          <p:nvPr/>
        </p:nvSpPr>
        <p:spPr bwMode="auto">
          <a:xfrm>
            <a:off x="1628775" y="5616575"/>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7" name="Line 41"/>
          <p:cNvSpPr>
            <a:spLocks noChangeShapeType="1"/>
          </p:cNvSpPr>
          <p:nvPr/>
        </p:nvSpPr>
        <p:spPr bwMode="auto">
          <a:xfrm>
            <a:off x="2881313" y="4378325"/>
            <a:ext cx="0" cy="1376363"/>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8" name="Line 42"/>
          <p:cNvSpPr>
            <a:spLocks noChangeShapeType="1"/>
          </p:cNvSpPr>
          <p:nvPr/>
        </p:nvSpPr>
        <p:spPr bwMode="auto">
          <a:xfrm>
            <a:off x="3206750" y="4376738"/>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59" name="Line 43"/>
          <p:cNvSpPr>
            <a:spLocks noChangeShapeType="1"/>
          </p:cNvSpPr>
          <p:nvPr/>
        </p:nvSpPr>
        <p:spPr bwMode="auto">
          <a:xfrm>
            <a:off x="6351588" y="4392613"/>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0" name="Line 44"/>
          <p:cNvSpPr>
            <a:spLocks noChangeShapeType="1"/>
          </p:cNvSpPr>
          <p:nvPr/>
        </p:nvSpPr>
        <p:spPr bwMode="auto">
          <a:xfrm>
            <a:off x="5924550" y="4379913"/>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1" name="Line 45"/>
          <p:cNvSpPr>
            <a:spLocks noChangeShapeType="1"/>
          </p:cNvSpPr>
          <p:nvPr/>
        </p:nvSpPr>
        <p:spPr bwMode="auto">
          <a:xfrm>
            <a:off x="5638800" y="45513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2" name="Line 46"/>
          <p:cNvSpPr>
            <a:spLocks noChangeShapeType="1"/>
          </p:cNvSpPr>
          <p:nvPr/>
        </p:nvSpPr>
        <p:spPr bwMode="auto">
          <a:xfrm>
            <a:off x="5638800" y="47037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3" name="Line 47"/>
          <p:cNvSpPr>
            <a:spLocks noChangeShapeType="1"/>
          </p:cNvSpPr>
          <p:nvPr/>
        </p:nvSpPr>
        <p:spPr bwMode="auto">
          <a:xfrm>
            <a:off x="5638800" y="48561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4" name="Line 48"/>
          <p:cNvSpPr>
            <a:spLocks noChangeShapeType="1"/>
          </p:cNvSpPr>
          <p:nvPr/>
        </p:nvSpPr>
        <p:spPr bwMode="auto">
          <a:xfrm>
            <a:off x="5638800" y="50085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5" name="Line 49"/>
          <p:cNvSpPr>
            <a:spLocks noChangeShapeType="1"/>
          </p:cNvSpPr>
          <p:nvPr/>
        </p:nvSpPr>
        <p:spPr bwMode="auto">
          <a:xfrm>
            <a:off x="5638800" y="51609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6" name="Line 50"/>
          <p:cNvSpPr>
            <a:spLocks noChangeShapeType="1"/>
          </p:cNvSpPr>
          <p:nvPr/>
        </p:nvSpPr>
        <p:spPr bwMode="auto">
          <a:xfrm>
            <a:off x="5638800" y="53133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7" name="Line 51"/>
          <p:cNvSpPr>
            <a:spLocks noChangeShapeType="1"/>
          </p:cNvSpPr>
          <p:nvPr/>
        </p:nvSpPr>
        <p:spPr bwMode="auto">
          <a:xfrm>
            <a:off x="5638800" y="54657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8" name="Line 52"/>
          <p:cNvSpPr>
            <a:spLocks noChangeShapeType="1"/>
          </p:cNvSpPr>
          <p:nvPr/>
        </p:nvSpPr>
        <p:spPr bwMode="auto">
          <a:xfrm>
            <a:off x="5638800" y="5618163"/>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69" name="Line 53"/>
          <p:cNvSpPr>
            <a:spLocks noChangeShapeType="1"/>
          </p:cNvSpPr>
          <p:nvPr/>
        </p:nvSpPr>
        <p:spPr bwMode="auto">
          <a:xfrm>
            <a:off x="6891338" y="4379913"/>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70" name="Line 54"/>
          <p:cNvSpPr>
            <a:spLocks noChangeShapeType="1"/>
          </p:cNvSpPr>
          <p:nvPr/>
        </p:nvSpPr>
        <p:spPr bwMode="auto">
          <a:xfrm>
            <a:off x="7216775" y="4378325"/>
            <a:ext cx="0" cy="1376363"/>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71" name="Line 55"/>
          <p:cNvSpPr>
            <a:spLocks noChangeShapeType="1"/>
          </p:cNvSpPr>
          <p:nvPr/>
        </p:nvSpPr>
        <p:spPr bwMode="auto">
          <a:xfrm>
            <a:off x="6643688" y="4375150"/>
            <a:ext cx="0" cy="1376363"/>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72" name="Rectangle 56"/>
          <p:cNvSpPr>
            <a:spLocks noChangeArrowheads="1"/>
          </p:cNvSpPr>
          <p:nvPr/>
        </p:nvSpPr>
        <p:spPr bwMode="auto">
          <a:xfrm>
            <a:off x="1541463" y="5800725"/>
            <a:ext cx="1233487" cy="457200"/>
          </a:xfrm>
          <a:prstGeom prst="rect">
            <a:avLst/>
          </a:prstGeom>
          <a:noFill/>
          <a:ln w="9525">
            <a:noFill/>
            <a:miter lim="800000"/>
            <a:headEnd/>
            <a:tailEnd/>
          </a:ln>
          <a:effectLst/>
        </p:spPr>
        <p:txBody>
          <a:bodyPr wrap="none" lIns="92075" tIns="46038" rIns="92075" bIns="46038">
            <a:spAutoFit/>
          </a:bodyPr>
          <a:lstStyle/>
          <a:p>
            <a:r>
              <a:rPr lang="tr-TR" b="1">
                <a:solidFill>
                  <a:srgbClr val="FF0066"/>
                </a:solidFill>
                <a:effectLst>
                  <a:outerShdw blurRad="38100" dist="38100" dir="2700000" algn="tl">
                    <a:srgbClr val="C0C0C0"/>
                  </a:outerShdw>
                </a:effectLst>
                <a:latin typeface="Arial" charset="0"/>
              </a:rPr>
              <a:t>Table 1</a:t>
            </a:r>
          </a:p>
        </p:txBody>
      </p:sp>
      <p:sp>
        <p:nvSpPr>
          <p:cNvPr id="9273" name="Rectangle 57"/>
          <p:cNvSpPr>
            <a:spLocks noChangeArrowheads="1"/>
          </p:cNvSpPr>
          <p:nvPr/>
        </p:nvSpPr>
        <p:spPr bwMode="auto">
          <a:xfrm>
            <a:off x="5561013" y="5795963"/>
            <a:ext cx="1233487" cy="457200"/>
          </a:xfrm>
          <a:prstGeom prst="rect">
            <a:avLst/>
          </a:prstGeom>
          <a:noFill/>
          <a:ln w="9525">
            <a:noFill/>
            <a:miter lim="800000"/>
            <a:headEnd/>
            <a:tailEnd/>
          </a:ln>
          <a:effectLst/>
        </p:spPr>
        <p:txBody>
          <a:bodyPr wrap="none" lIns="92075" tIns="46038" rIns="92075" bIns="46038">
            <a:spAutoFit/>
          </a:bodyPr>
          <a:lstStyle/>
          <a:p>
            <a:r>
              <a:rPr lang="tr-TR" b="1">
                <a:solidFill>
                  <a:srgbClr val="FF0066"/>
                </a:solidFill>
                <a:effectLst>
                  <a:outerShdw blurRad="38100" dist="38100" dir="2700000" algn="tl">
                    <a:srgbClr val="C0C0C0"/>
                  </a:outerShdw>
                </a:effectLst>
                <a:latin typeface="Arial" charset="0"/>
              </a:rPr>
              <a:t>Table 2</a:t>
            </a:r>
          </a:p>
        </p:txBody>
      </p:sp>
      <p:sp>
        <p:nvSpPr>
          <p:cNvPr id="9274" name="Rectangle 58"/>
          <p:cNvSpPr>
            <a:spLocks noChangeArrowheads="1"/>
          </p:cNvSpPr>
          <p:nvPr/>
        </p:nvSpPr>
        <p:spPr bwMode="auto">
          <a:xfrm>
            <a:off x="1543050" y="3606800"/>
            <a:ext cx="1233488" cy="457200"/>
          </a:xfrm>
          <a:prstGeom prst="rect">
            <a:avLst/>
          </a:prstGeom>
          <a:noFill/>
          <a:ln w="9525">
            <a:noFill/>
            <a:miter lim="800000"/>
            <a:headEnd/>
            <a:tailEnd/>
          </a:ln>
          <a:effectLst/>
        </p:spPr>
        <p:txBody>
          <a:bodyPr wrap="none" lIns="92075" tIns="46038" rIns="92075" bIns="46038">
            <a:spAutoFit/>
          </a:bodyPr>
          <a:lstStyle/>
          <a:p>
            <a:r>
              <a:rPr lang="tr-TR" b="1">
                <a:solidFill>
                  <a:srgbClr val="FF0066"/>
                </a:solidFill>
                <a:effectLst>
                  <a:outerShdw blurRad="38100" dist="38100" dir="2700000" algn="tl">
                    <a:srgbClr val="C0C0C0"/>
                  </a:outerShdw>
                </a:effectLst>
                <a:latin typeface="Arial" charset="0"/>
              </a:rPr>
              <a:t>Table 1</a:t>
            </a:r>
          </a:p>
        </p:txBody>
      </p:sp>
      <p:sp>
        <p:nvSpPr>
          <p:cNvPr id="9275" name="Rectangle 59"/>
          <p:cNvSpPr>
            <a:spLocks noChangeArrowheads="1"/>
          </p:cNvSpPr>
          <p:nvPr/>
        </p:nvSpPr>
        <p:spPr bwMode="auto">
          <a:xfrm>
            <a:off x="5551488" y="3598863"/>
            <a:ext cx="1233487" cy="457200"/>
          </a:xfrm>
          <a:prstGeom prst="rect">
            <a:avLst/>
          </a:prstGeom>
          <a:noFill/>
          <a:ln w="9525">
            <a:noFill/>
            <a:miter lim="800000"/>
            <a:headEnd/>
            <a:tailEnd/>
          </a:ln>
          <a:effectLst/>
        </p:spPr>
        <p:txBody>
          <a:bodyPr wrap="none" lIns="92075" tIns="46038" rIns="92075" bIns="46038">
            <a:spAutoFit/>
          </a:bodyPr>
          <a:lstStyle/>
          <a:p>
            <a:r>
              <a:rPr lang="tr-TR" b="1">
                <a:solidFill>
                  <a:srgbClr val="FF0066"/>
                </a:solidFill>
                <a:effectLst>
                  <a:outerShdw blurRad="38100" dist="38100" dir="2700000" algn="tl">
                    <a:srgbClr val="C0C0C0"/>
                  </a:outerShdw>
                </a:effectLst>
                <a:latin typeface="Arial" charset="0"/>
              </a:rPr>
              <a:t>Table 1</a:t>
            </a:r>
          </a:p>
        </p:txBody>
      </p:sp>
      <p:sp>
        <p:nvSpPr>
          <p:cNvPr id="9276" name="Line 60"/>
          <p:cNvSpPr>
            <a:spLocks noChangeShapeType="1"/>
          </p:cNvSpPr>
          <p:nvPr/>
        </p:nvSpPr>
        <p:spPr bwMode="auto">
          <a:xfrm>
            <a:off x="6627813" y="2192338"/>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77" name="Line 61"/>
          <p:cNvSpPr>
            <a:spLocks noChangeShapeType="1"/>
          </p:cNvSpPr>
          <p:nvPr/>
        </p:nvSpPr>
        <p:spPr bwMode="auto">
          <a:xfrm>
            <a:off x="5932488" y="2192338"/>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78" name="Line 62"/>
          <p:cNvSpPr>
            <a:spLocks noChangeShapeType="1"/>
          </p:cNvSpPr>
          <p:nvPr/>
        </p:nvSpPr>
        <p:spPr bwMode="auto">
          <a:xfrm>
            <a:off x="5646738" y="23637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79" name="Line 63"/>
          <p:cNvSpPr>
            <a:spLocks noChangeShapeType="1"/>
          </p:cNvSpPr>
          <p:nvPr/>
        </p:nvSpPr>
        <p:spPr bwMode="auto">
          <a:xfrm>
            <a:off x="5646738" y="25161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0" name="Line 64"/>
          <p:cNvSpPr>
            <a:spLocks noChangeShapeType="1"/>
          </p:cNvSpPr>
          <p:nvPr/>
        </p:nvSpPr>
        <p:spPr bwMode="auto">
          <a:xfrm>
            <a:off x="5646738" y="26685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1" name="Line 65"/>
          <p:cNvSpPr>
            <a:spLocks noChangeShapeType="1"/>
          </p:cNvSpPr>
          <p:nvPr/>
        </p:nvSpPr>
        <p:spPr bwMode="auto">
          <a:xfrm>
            <a:off x="5646738" y="28209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2" name="Line 66"/>
          <p:cNvSpPr>
            <a:spLocks noChangeShapeType="1"/>
          </p:cNvSpPr>
          <p:nvPr/>
        </p:nvSpPr>
        <p:spPr bwMode="auto">
          <a:xfrm>
            <a:off x="5646738" y="29733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3" name="Line 67"/>
          <p:cNvSpPr>
            <a:spLocks noChangeShapeType="1"/>
          </p:cNvSpPr>
          <p:nvPr/>
        </p:nvSpPr>
        <p:spPr bwMode="auto">
          <a:xfrm>
            <a:off x="5646738" y="31257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4" name="Line 68"/>
          <p:cNvSpPr>
            <a:spLocks noChangeShapeType="1"/>
          </p:cNvSpPr>
          <p:nvPr/>
        </p:nvSpPr>
        <p:spPr bwMode="auto">
          <a:xfrm>
            <a:off x="5646738" y="32781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5" name="Line 69"/>
          <p:cNvSpPr>
            <a:spLocks noChangeShapeType="1"/>
          </p:cNvSpPr>
          <p:nvPr/>
        </p:nvSpPr>
        <p:spPr bwMode="auto">
          <a:xfrm>
            <a:off x="5646738" y="3430588"/>
            <a:ext cx="1866900" cy="0"/>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6" name="Line 70"/>
          <p:cNvSpPr>
            <a:spLocks noChangeShapeType="1"/>
          </p:cNvSpPr>
          <p:nvPr/>
        </p:nvSpPr>
        <p:spPr bwMode="auto">
          <a:xfrm>
            <a:off x="6899275" y="2192338"/>
            <a:ext cx="0" cy="1376362"/>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7" name="Line 71"/>
          <p:cNvSpPr>
            <a:spLocks noChangeShapeType="1"/>
          </p:cNvSpPr>
          <p:nvPr/>
        </p:nvSpPr>
        <p:spPr bwMode="auto">
          <a:xfrm>
            <a:off x="7224713" y="2190750"/>
            <a:ext cx="0" cy="1376363"/>
          </a:xfrm>
          <a:prstGeom prst="line">
            <a:avLst/>
          </a:prstGeom>
          <a:noFill/>
          <a:ln w="25400">
            <a:solidFill>
              <a:srgbClr val="000000"/>
            </a:solidFill>
            <a:round/>
            <a:headEnd type="none" w="sm" len="sm"/>
            <a:tailEnd type="none" w="sm" len="sm"/>
          </a:ln>
          <a:effectLst/>
        </p:spPr>
        <p:txBody>
          <a:bodyPr wrap="none" anchor="ctr"/>
          <a:lstStyle/>
          <a:p>
            <a:endParaRPr lang="tr-TR"/>
          </a:p>
        </p:txBody>
      </p:sp>
      <p:sp>
        <p:nvSpPr>
          <p:cNvPr id="9288" name="Rectangle 72"/>
          <p:cNvSpPr>
            <a:spLocks noChangeArrowheads="1"/>
          </p:cNvSpPr>
          <p:nvPr/>
        </p:nvSpPr>
        <p:spPr bwMode="auto">
          <a:xfrm>
            <a:off x="4052888" y="3865563"/>
            <a:ext cx="915987" cy="519112"/>
          </a:xfrm>
          <a:prstGeom prst="rect">
            <a:avLst/>
          </a:prstGeom>
          <a:noFill/>
          <a:ln w="9525">
            <a:noFill/>
            <a:miter lim="800000"/>
            <a:headEnd/>
            <a:tailEnd/>
          </a:ln>
          <a:effectLst/>
        </p:spPr>
        <p:txBody>
          <a:bodyPr wrap="none" lIns="92075" tIns="46038" rIns="92075" bIns="46038">
            <a:spAutoFit/>
          </a:bodyPr>
          <a:lstStyle/>
          <a:p>
            <a:r>
              <a:rPr lang="tr-TR" sz="2800" b="1">
                <a:solidFill>
                  <a:schemeClr val="accent2"/>
                </a:solidFill>
                <a:effectLst>
                  <a:outerShdw blurRad="38100" dist="38100" dir="2700000" algn="tl">
                    <a:srgbClr val="C0C0C0"/>
                  </a:outerShdw>
                </a:effectLst>
                <a:latin typeface="Arial" charset="0"/>
              </a:rPr>
              <a:t>Join</a:t>
            </a:r>
            <a:endParaRPr lang="tr-TR" sz="2800" b="1">
              <a:solidFill>
                <a:srgbClr val="CCECFF"/>
              </a:solidFill>
              <a:effectLst>
                <a:outerShdw blurRad="38100" dist="38100" dir="2700000" algn="tl">
                  <a:srgbClr val="C0C0C0"/>
                </a:outerShdw>
              </a:effectLst>
              <a:latin typeface="Arial" charset="0"/>
            </a:endParaRPr>
          </a:p>
        </p:txBody>
      </p:sp>
      <p:sp>
        <p:nvSpPr>
          <p:cNvPr id="9289" name="Line 73"/>
          <p:cNvSpPr>
            <a:spLocks noChangeShapeType="1"/>
          </p:cNvSpPr>
          <p:nvPr/>
        </p:nvSpPr>
        <p:spPr bwMode="auto">
          <a:xfrm flipV="1">
            <a:off x="3619500" y="5080000"/>
            <a:ext cx="1962150" cy="6350"/>
          </a:xfrm>
          <a:prstGeom prst="line">
            <a:avLst/>
          </a:prstGeom>
          <a:noFill/>
          <a:ln w="50800">
            <a:solidFill>
              <a:srgbClr val="FFCC00"/>
            </a:solidFill>
            <a:round/>
            <a:headEnd type="stealth" w="med" len="lg"/>
            <a:tailEnd type="stealth" w="med" len="lg"/>
          </a:ln>
          <a:effectLst>
            <a:outerShdw dist="53882" dir="2700000" algn="ctr" rotWithShape="0">
              <a:srgbClr val="000000"/>
            </a:outerShdw>
          </a:effectLst>
        </p:spPr>
        <p:txBody>
          <a:bodyPr wrap="none" anchor="ctr"/>
          <a:lstStyle/>
          <a:p>
            <a:endParaRPr lang="tr-TR"/>
          </a:p>
        </p:txBody>
      </p:sp>
      <p:grpSp>
        <p:nvGrpSpPr>
          <p:cNvPr id="9290" name="Group 74"/>
          <p:cNvGrpSpPr>
            <a:grpSpLocks/>
          </p:cNvGrpSpPr>
          <p:nvPr/>
        </p:nvGrpSpPr>
        <p:grpSpPr bwMode="auto">
          <a:xfrm>
            <a:off x="8386763" y="6324600"/>
            <a:ext cx="414337" cy="292100"/>
            <a:chOff x="5283" y="3984"/>
            <a:chExt cx="261" cy="184"/>
          </a:xfrm>
        </p:grpSpPr>
        <p:sp>
          <p:nvSpPr>
            <p:cNvPr id="9291" name="Rectangle 7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9292" name="Rectangle 7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9293" name="Rectangle 7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9294" name="Freeform 7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9295" name="Freeform 7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9296" name="Freeform 8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left)">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239"/>
                                        </p:tgtEl>
                                        <p:attrNameLst>
                                          <p:attrName>style.visibility</p:attrName>
                                        </p:attrNameLst>
                                      </p:cBhvr>
                                      <p:to>
                                        <p:strVal val="visible"/>
                                      </p:to>
                                    </p:set>
                                    <p:animEffect transition="in" filter="wipe(up)">
                                      <p:cBhvr>
                                        <p:cTn id="12" dur="500"/>
                                        <p:tgtEl>
                                          <p:spTgt spid="92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242"/>
                                        </p:tgtEl>
                                        <p:attrNameLst>
                                          <p:attrName>style.visibility</p:attrName>
                                        </p:attrNameLst>
                                      </p:cBhvr>
                                      <p:to>
                                        <p:strVal val="visible"/>
                                      </p:to>
                                    </p:set>
                                    <p:animEffect transition="in" filter="wipe(up)">
                                      <p:cBhvr>
                                        <p:cTn id="17" dur="500"/>
                                        <p:tgtEl>
                                          <p:spTgt spid="9242"/>
                                        </p:tgtEl>
                                      </p:cBhvr>
                                    </p:animEffect>
                                  </p:child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9289"/>
                                        </p:tgtEl>
                                        <p:attrNameLst>
                                          <p:attrName>style.visibility</p:attrName>
                                        </p:attrNameLst>
                                      </p:cBhvr>
                                      <p:to>
                                        <p:strVal val="visible"/>
                                      </p:to>
                                    </p:set>
                                    <p:animEffect transition="in" filter="box(out)">
                                      <p:cBhvr>
                                        <p:cTn id="21" dur="500"/>
                                        <p:tgtEl>
                                          <p:spTgt spid="9289"/>
                                        </p:tgtEl>
                                      </p:cBhvr>
                                    </p:animEffec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499"/>
                                          </p:stCondLst>
                                        </p:cTn>
                                        <p:tgtEl>
                                          <p:spTgt spid="9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3</a:t>
            </a:r>
            <a:endParaRPr lang="en-US" dirty="0"/>
          </a:p>
        </p:txBody>
      </p:sp>
      <p:sp>
        <p:nvSpPr>
          <p:cNvPr id="3" name="İçerik Yer Tutucusu 2"/>
          <p:cNvSpPr>
            <a:spLocks noGrp="1"/>
          </p:cNvSpPr>
          <p:nvPr>
            <p:ph idx="1"/>
          </p:nvPr>
        </p:nvSpPr>
        <p:spPr/>
        <p:txBody>
          <a:bodyPr/>
          <a:lstStyle/>
          <a:p>
            <a:pPr marL="0" indent="0">
              <a:buNone/>
            </a:pPr>
            <a:r>
              <a:rPr lang="en-US" sz="2800" dirty="0"/>
              <a:t>List the name and salary of employees who can earn more than 1</a:t>
            </a:r>
            <a:r>
              <a:rPr lang="tr-TR" sz="2800" dirty="0"/>
              <a:t>0</a:t>
            </a:r>
            <a:r>
              <a:rPr lang="en-US" sz="2800" dirty="0"/>
              <a:t>00 and are in</a:t>
            </a:r>
            <a:r>
              <a:rPr lang="tr-TR" sz="2800" dirty="0"/>
              <a:t> </a:t>
            </a:r>
            <a:r>
              <a:rPr lang="en-US" sz="2800" dirty="0"/>
              <a:t>department 10 or </a:t>
            </a:r>
            <a:r>
              <a:rPr lang="tr-TR" sz="2800" dirty="0"/>
              <a:t>2</a:t>
            </a:r>
            <a:r>
              <a:rPr lang="en-US" sz="2800" dirty="0"/>
              <a:t>0. Label the columns </a:t>
            </a:r>
            <a:r>
              <a:rPr lang="tr-TR" sz="2800" dirty="0"/>
              <a:t>‘Name’</a:t>
            </a:r>
            <a:r>
              <a:rPr lang="en-US" sz="2800" dirty="0"/>
              <a:t> and</a:t>
            </a:r>
            <a:r>
              <a:rPr lang="tr-TR" sz="2800" dirty="0"/>
              <a:t> ‘</a:t>
            </a:r>
            <a:r>
              <a:rPr lang="en-US" sz="2800" dirty="0"/>
              <a:t>Monthly Salary</a:t>
            </a:r>
            <a:r>
              <a:rPr lang="tr-TR" sz="2800" dirty="0"/>
              <a:t>’</a:t>
            </a:r>
            <a:r>
              <a:rPr lang="en-US" sz="2800" dirty="0"/>
              <a:t> respectively.</a:t>
            </a:r>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81861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3</a:t>
            </a:r>
            <a:endParaRPr lang="en-US" dirty="0"/>
          </a:p>
        </p:txBody>
      </p:sp>
      <p:sp>
        <p:nvSpPr>
          <p:cNvPr id="3" name="İçerik Yer Tutucusu 2"/>
          <p:cNvSpPr>
            <a:spLocks noGrp="1"/>
          </p:cNvSpPr>
          <p:nvPr>
            <p:ph idx="1"/>
          </p:nvPr>
        </p:nvSpPr>
        <p:spPr/>
        <p:txBody>
          <a:bodyPr/>
          <a:lstStyle/>
          <a:p>
            <a:pPr marL="0" indent="0">
              <a:buNone/>
            </a:pPr>
            <a:r>
              <a:rPr lang="en-US" sz="2800" kern="1200" dirty="0">
                <a:solidFill>
                  <a:srgbClr val="FF0000"/>
                </a:solidFill>
                <a:latin typeface="Times New Roman" pitchFamily="18" charset="0"/>
              </a:rPr>
              <a:t>SELECT</a:t>
            </a:r>
            <a:r>
              <a:rPr lang="en-US" sz="2800" kern="1200" dirty="0">
                <a:latin typeface="Times New Roman" pitchFamily="18" charset="0"/>
              </a:rPr>
              <a:t> ENAME "NAME",</a:t>
            </a:r>
            <a:r>
              <a:rPr lang="tr-TR" sz="2800" kern="1200" dirty="0">
                <a:latin typeface="Times New Roman" pitchFamily="18" charset="0"/>
              </a:rPr>
              <a:t> </a:t>
            </a:r>
            <a:r>
              <a:rPr lang="en-US" sz="2800" kern="1200" dirty="0">
                <a:latin typeface="Times New Roman" pitchFamily="18" charset="0"/>
              </a:rPr>
              <a:t>SAL "MONTHLY SALARY" </a:t>
            </a:r>
            <a:endParaRPr lang="tr-TR" sz="2800" kern="1200" dirty="0">
              <a:latin typeface="Times New Roman" pitchFamily="18" charset="0"/>
            </a:endParaRPr>
          </a:p>
          <a:p>
            <a:pPr marL="0" indent="0">
              <a:buNone/>
            </a:pPr>
            <a:r>
              <a:rPr lang="en-US" sz="2800" kern="1200" dirty="0">
                <a:solidFill>
                  <a:srgbClr val="FF0000"/>
                </a:solidFill>
                <a:latin typeface="Times New Roman" pitchFamily="18" charset="0"/>
              </a:rPr>
              <a:t>FROM</a:t>
            </a:r>
            <a:r>
              <a:rPr lang="tr-TR" sz="2800" kern="1200" dirty="0">
                <a:latin typeface="Times New Roman" pitchFamily="18" charset="0"/>
              </a:rPr>
              <a:t> </a:t>
            </a:r>
            <a:r>
              <a:rPr lang="en-US" sz="2800" kern="1200" dirty="0">
                <a:latin typeface="Times New Roman" pitchFamily="18" charset="0"/>
              </a:rPr>
              <a:t>EMP </a:t>
            </a:r>
            <a:endParaRPr lang="tr-TR" sz="2800" kern="1200" dirty="0">
              <a:latin typeface="Times New Roman" pitchFamily="18" charset="0"/>
            </a:endParaRPr>
          </a:p>
          <a:p>
            <a:pPr marL="0" indent="0">
              <a:buNone/>
            </a:pPr>
            <a:r>
              <a:rPr lang="en-US" sz="2800" kern="1200" dirty="0">
                <a:solidFill>
                  <a:srgbClr val="FF0000"/>
                </a:solidFill>
                <a:latin typeface="Times New Roman" pitchFamily="18" charset="0"/>
              </a:rPr>
              <a:t>WHERE</a:t>
            </a:r>
            <a:r>
              <a:rPr lang="en-US" sz="2800" kern="1200" dirty="0">
                <a:latin typeface="Times New Roman" pitchFamily="18" charset="0"/>
              </a:rPr>
              <a:t> SAL&gt;1</a:t>
            </a:r>
            <a:r>
              <a:rPr lang="tr-TR" sz="2800" kern="1200" dirty="0">
                <a:latin typeface="Times New Roman" pitchFamily="18" charset="0"/>
              </a:rPr>
              <a:t>0</a:t>
            </a:r>
            <a:r>
              <a:rPr lang="en-US" sz="2800" kern="1200" dirty="0">
                <a:latin typeface="Times New Roman" pitchFamily="18" charset="0"/>
              </a:rPr>
              <a:t>00 AND DEPTNO</a:t>
            </a:r>
            <a:r>
              <a:rPr lang="tr-TR" sz="2800" kern="1200" dirty="0">
                <a:latin typeface="Times New Roman" pitchFamily="18" charset="0"/>
              </a:rPr>
              <a:t> </a:t>
            </a:r>
            <a:r>
              <a:rPr lang="en-US" sz="2800" kern="1200" dirty="0">
                <a:latin typeface="Times New Roman" pitchFamily="18" charset="0"/>
              </a:rPr>
              <a:t>IN(10,</a:t>
            </a:r>
            <a:r>
              <a:rPr lang="tr-TR" sz="2800" kern="1200" dirty="0">
                <a:latin typeface="Times New Roman" pitchFamily="18" charset="0"/>
              </a:rPr>
              <a:t>2</a:t>
            </a:r>
            <a:r>
              <a:rPr lang="en-US" sz="2800" kern="1200" dirty="0">
                <a:latin typeface="Times New Roman" pitchFamily="18" charset="0"/>
              </a:rPr>
              <a:t>0); </a:t>
            </a:r>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887410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4</a:t>
            </a:r>
            <a:endParaRPr lang="en-US" dirty="0"/>
          </a:p>
        </p:txBody>
      </p:sp>
      <p:sp>
        <p:nvSpPr>
          <p:cNvPr id="3" name="İçerik Yer Tutucusu 2"/>
          <p:cNvSpPr>
            <a:spLocks noGrp="1"/>
          </p:cNvSpPr>
          <p:nvPr>
            <p:ph idx="1"/>
          </p:nvPr>
        </p:nvSpPr>
        <p:spPr/>
        <p:txBody>
          <a:bodyPr/>
          <a:lstStyle/>
          <a:p>
            <a:r>
              <a:rPr lang="en-US" dirty="0"/>
              <a:t>Display the employee name and department number of presidents or managers in alphabetical order by name</a:t>
            </a:r>
            <a:r>
              <a:rPr lang="tr-TR" dirty="0"/>
              <a:t>.</a:t>
            </a:r>
            <a:endParaRPr lang="en-US" dirty="0"/>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480478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4</a:t>
            </a:r>
            <a:endParaRPr lang="en-US" dirty="0"/>
          </a:p>
        </p:txBody>
      </p:sp>
      <p:sp>
        <p:nvSpPr>
          <p:cNvPr id="3" name="İçerik Yer Tutucusu 2"/>
          <p:cNvSpPr>
            <a:spLocks noGrp="1"/>
          </p:cNvSpPr>
          <p:nvPr>
            <p:ph idx="1"/>
          </p:nvPr>
        </p:nvSpPr>
        <p:spPr/>
        <p:txBody>
          <a:bodyPr/>
          <a:lstStyle/>
          <a:p>
            <a:pPr marL="0" indent="0">
              <a:buNone/>
            </a:pPr>
            <a:r>
              <a:rPr lang="en-US" sz="2800" kern="1200" dirty="0">
                <a:solidFill>
                  <a:srgbClr val="FF0000"/>
                </a:solidFill>
                <a:latin typeface="Times New Roman" pitchFamily="18" charset="0"/>
              </a:rPr>
              <a:t>SELECT</a:t>
            </a:r>
            <a:r>
              <a:rPr lang="en-US" sz="2800" kern="1200" dirty="0">
                <a:latin typeface="Times New Roman" pitchFamily="18" charset="0"/>
              </a:rPr>
              <a:t> </a:t>
            </a:r>
            <a:r>
              <a:rPr lang="en-US" sz="2800" kern="1200" dirty="0" err="1">
                <a:latin typeface="Times New Roman" pitchFamily="18" charset="0"/>
              </a:rPr>
              <a:t>ename</a:t>
            </a:r>
            <a:r>
              <a:rPr lang="en-US" sz="2800" kern="1200" dirty="0">
                <a:latin typeface="Times New Roman" pitchFamily="18" charset="0"/>
              </a:rPr>
              <a:t>, </a:t>
            </a:r>
            <a:r>
              <a:rPr lang="en-US" sz="2800" kern="1200" dirty="0" err="1">
                <a:latin typeface="Times New Roman" pitchFamily="18" charset="0"/>
              </a:rPr>
              <a:t>deptno</a:t>
            </a:r>
            <a:endParaRPr lang="en-US" sz="2800" kern="1200" dirty="0">
              <a:latin typeface="Times New Roman" pitchFamily="18" charset="0"/>
            </a:endParaRPr>
          </a:p>
          <a:p>
            <a:pPr marL="0" indent="0">
              <a:buNone/>
            </a:pPr>
            <a:r>
              <a:rPr lang="en-US" sz="2800" kern="1200" dirty="0">
                <a:solidFill>
                  <a:srgbClr val="FF0000"/>
                </a:solidFill>
                <a:latin typeface="Times New Roman" pitchFamily="18" charset="0"/>
              </a:rPr>
              <a:t>FROM</a:t>
            </a:r>
            <a:r>
              <a:rPr lang="en-US" sz="2800" kern="1200" dirty="0">
                <a:latin typeface="Times New Roman" pitchFamily="18" charset="0"/>
              </a:rPr>
              <a:t> </a:t>
            </a:r>
            <a:r>
              <a:rPr lang="en-US" sz="2800" kern="1200" dirty="0" err="1">
                <a:latin typeface="Times New Roman" pitchFamily="18" charset="0"/>
              </a:rPr>
              <a:t>emp</a:t>
            </a:r>
            <a:endParaRPr lang="en-US" sz="2800" kern="1200" dirty="0">
              <a:latin typeface="Times New Roman" pitchFamily="18" charset="0"/>
            </a:endParaRPr>
          </a:p>
          <a:p>
            <a:pPr marL="0" indent="0">
              <a:buNone/>
            </a:pPr>
            <a:r>
              <a:rPr lang="en-US" sz="2800" kern="1200" dirty="0">
                <a:solidFill>
                  <a:srgbClr val="FF0000"/>
                </a:solidFill>
                <a:latin typeface="Times New Roman" pitchFamily="18" charset="0"/>
              </a:rPr>
              <a:t>WHERE</a:t>
            </a:r>
            <a:r>
              <a:rPr lang="en-US" sz="2800" kern="1200" dirty="0">
                <a:latin typeface="Times New Roman" pitchFamily="18" charset="0"/>
              </a:rPr>
              <a:t> </a:t>
            </a:r>
            <a:r>
              <a:rPr lang="tr-TR" sz="2800" kern="1200" dirty="0" err="1">
                <a:latin typeface="Times New Roman" pitchFamily="18" charset="0"/>
              </a:rPr>
              <a:t>job</a:t>
            </a:r>
            <a:r>
              <a:rPr lang="en-US" sz="2800" kern="1200" dirty="0">
                <a:latin typeface="Times New Roman" pitchFamily="18" charset="0"/>
              </a:rPr>
              <a:t> IN (</a:t>
            </a:r>
            <a:r>
              <a:rPr lang="tr-TR" sz="2800" kern="1200" dirty="0">
                <a:latin typeface="Times New Roman" pitchFamily="18" charset="0"/>
              </a:rPr>
              <a:t>‘PRESIDENT’</a:t>
            </a:r>
            <a:r>
              <a:rPr lang="en-US" sz="2800" kern="1200" dirty="0">
                <a:latin typeface="Times New Roman" pitchFamily="18" charset="0"/>
              </a:rPr>
              <a:t>, </a:t>
            </a:r>
            <a:r>
              <a:rPr lang="tr-TR" sz="2800" kern="1200" dirty="0">
                <a:latin typeface="Times New Roman" pitchFamily="18" charset="0"/>
              </a:rPr>
              <a:t>‘MANAGER’</a:t>
            </a:r>
            <a:r>
              <a:rPr lang="en-US" sz="2800" kern="1200" dirty="0">
                <a:latin typeface="Times New Roman" pitchFamily="18" charset="0"/>
              </a:rPr>
              <a:t>)</a:t>
            </a:r>
          </a:p>
          <a:p>
            <a:pPr marL="0" indent="0">
              <a:buNone/>
            </a:pPr>
            <a:r>
              <a:rPr lang="en-US" sz="2800" kern="1200" dirty="0">
                <a:solidFill>
                  <a:srgbClr val="FF0000"/>
                </a:solidFill>
                <a:latin typeface="Times New Roman" pitchFamily="18" charset="0"/>
              </a:rPr>
              <a:t>ORDER BY </a:t>
            </a:r>
            <a:r>
              <a:rPr lang="en-US" sz="2800" kern="1200" dirty="0" err="1">
                <a:latin typeface="Times New Roman" pitchFamily="18" charset="0"/>
              </a:rPr>
              <a:t>ename</a:t>
            </a:r>
            <a:r>
              <a:rPr lang="en-US" sz="2800" kern="1200" dirty="0">
                <a:latin typeface="Times New Roman" pitchFamily="18" charset="0"/>
              </a:rPr>
              <a:t>;</a:t>
            </a:r>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3344272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5</a:t>
            </a:r>
            <a:endParaRPr lang="en-US" dirty="0"/>
          </a:p>
        </p:txBody>
      </p:sp>
      <p:sp>
        <p:nvSpPr>
          <p:cNvPr id="3" name="İçerik Yer Tutucusu 2"/>
          <p:cNvSpPr>
            <a:spLocks noGrp="1"/>
          </p:cNvSpPr>
          <p:nvPr>
            <p:ph idx="1"/>
          </p:nvPr>
        </p:nvSpPr>
        <p:spPr/>
        <p:txBody>
          <a:bodyPr/>
          <a:lstStyle/>
          <a:p>
            <a:r>
              <a:rPr lang="en-US" dirty="0"/>
              <a:t>Display the name, job and salary for all employees whose salary is not equal to $1000, $3000, or $5000.</a:t>
            </a:r>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301009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5</a:t>
            </a:r>
            <a:endParaRPr lang="en-US" dirty="0"/>
          </a:p>
        </p:txBody>
      </p:sp>
      <p:sp>
        <p:nvSpPr>
          <p:cNvPr id="3" name="İçerik Yer Tutucusu 2"/>
          <p:cNvSpPr>
            <a:spLocks noGrp="1"/>
          </p:cNvSpPr>
          <p:nvPr>
            <p:ph idx="1"/>
          </p:nvPr>
        </p:nvSpPr>
        <p:spPr/>
        <p:txBody>
          <a:bodyPr/>
          <a:lstStyle/>
          <a:p>
            <a:pPr marL="0" indent="0">
              <a:buNone/>
            </a:pPr>
            <a:r>
              <a:rPr lang="tr-TR" kern="1200" dirty="0">
                <a:solidFill>
                  <a:srgbClr val="FF0000"/>
                </a:solidFill>
                <a:latin typeface="Times New Roman" pitchFamily="18" charset="0"/>
              </a:rPr>
              <a:t>S</a:t>
            </a:r>
            <a:r>
              <a:rPr lang="en-US" kern="1200" dirty="0">
                <a:solidFill>
                  <a:srgbClr val="FF0000"/>
                </a:solidFill>
                <a:latin typeface="Times New Roman" pitchFamily="18" charset="0"/>
              </a:rPr>
              <a:t>ELECT </a:t>
            </a:r>
            <a:r>
              <a:rPr lang="en-US" kern="1200" dirty="0" err="1">
                <a:latin typeface="Times New Roman" pitchFamily="18" charset="0"/>
              </a:rPr>
              <a:t>ename</a:t>
            </a:r>
            <a:r>
              <a:rPr lang="en-US" kern="1200" dirty="0">
                <a:latin typeface="Times New Roman" pitchFamily="18" charset="0"/>
              </a:rPr>
              <a:t>, job, </a:t>
            </a:r>
            <a:r>
              <a:rPr lang="en-US" kern="1200" dirty="0" err="1">
                <a:latin typeface="Times New Roman" pitchFamily="18" charset="0"/>
              </a:rPr>
              <a:t>sal</a:t>
            </a:r>
            <a:endParaRPr lang="en-US" kern="1200" dirty="0">
              <a:latin typeface="Times New Roman" pitchFamily="18" charset="0"/>
            </a:endParaRPr>
          </a:p>
          <a:p>
            <a:pPr marL="0" indent="0">
              <a:buNone/>
            </a:pPr>
            <a:r>
              <a:rPr lang="en-US" kern="1200" dirty="0">
                <a:solidFill>
                  <a:srgbClr val="FF0000"/>
                </a:solidFill>
                <a:latin typeface="Times New Roman" pitchFamily="18" charset="0"/>
              </a:rPr>
              <a:t>FROM</a:t>
            </a:r>
            <a:r>
              <a:rPr lang="en-US" kern="1200" dirty="0">
                <a:latin typeface="Times New Roman" pitchFamily="18" charset="0"/>
              </a:rPr>
              <a:t> </a:t>
            </a:r>
            <a:r>
              <a:rPr lang="en-US" kern="1200" dirty="0" err="1">
                <a:latin typeface="Times New Roman" pitchFamily="18" charset="0"/>
              </a:rPr>
              <a:t>emp</a:t>
            </a:r>
            <a:endParaRPr lang="en-US" kern="1200" dirty="0">
              <a:latin typeface="Times New Roman" pitchFamily="18" charset="0"/>
            </a:endParaRPr>
          </a:p>
          <a:p>
            <a:pPr marL="0" indent="0">
              <a:buNone/>
            </a:pPr>
            <a:r>
              <a:rPr lang="en-US" kern="1200" dirty="0">
                <a:solidFill>
                  <a:srgbClr val="FF0000"/>
                </a:solidFill>
                <a:latin typeface="Times New Roman" pitchFamily="18" charset="0"/>
              </a:rPr>
              <a:t>WHERE</a:t>
            </a:r>
            <a:r>
              <a:rPr lang="en-US" kern="1200" dirty="0">
                <a:latin typeface="Times New Roman" pitchFamily="18" charset="0"/>
              </a:rPr>
              <a:t> </a:t>
            </a:r>
            <a:r>
              <a:rPr lang="en-US" kern="1200" dirty="0" err="1">
                <a:latin typeface="Times New Roman" pitchFamily="18" charset="0"/>
              </a:rPr>
              <a:t>sal</a:t>
            </a:r>
            <a:r>
              <a:rPr lang="en-US" kern="1200" dirty="0">
                <a:latin typeface="Times New Roman" pitchFamily="18" charset="0"/>
              </a:rPr>
              <a:t> </a:t>
            </a:r>
            <a:r>
              <a:rPr lang="en-US" kern="1200" dirty="0">
                <a:solidFill>
                  <a:srgbClr val="FF0000"/>
                </a:solidFill>
                <a:latin typeface="Times New Roman" pitchFamily="18" charset="0"/>
              </a:rPr>
              <a:t>NOT IN </a:t>
            </a:r>
            <a:r>
              <a:rPr lang="en-US" kern="1200" dirty="0">
                <a:latin typeface="Times New Roman" pitchFamily="18" charset="0"/>
              </a:rPr>
              <a:t>(1000, 3000, 5000);</a:t>
            </a:r>
          </a:p>
          <a:p>
            <a:pPr marL="0" indent="0">
              <a:buNone/>
            </a:pPr>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42068558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3- Single-Row Functions</a:t>
            </a:r>
            <a:endParaRPr lang="tr-TR" sz="4800"/>
          </a:p>
        </p:txBody>
      </p:sp>
      <p:grpSp>
        <p:nvGrpSpPr>
          <p:cNvPr id="91139" name="Group 3"/>
          <p:cNvGrpSpPr>
            <a:grpSpLocks/>
          </p:cNvGrpSpPr>
          <p:nvPr/>
        </p:nvGrpSpPr>
        <p:grpSpPr bwMode="auto">
          <a:xfrm>
            <a:off x="8386763" y="6324600"/>
            <a:ext cx="414337" cy="292100"/>
            <a:chOff x="5283" y="3984"/>
            <a:chExt cx="261" cy="184"/>
          </a:xfrm>
        </p:grpSpPr>
        <p:sp>
          <p:nvSpPr>
            <p:cNvPr id="91140" name="Rectangle 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91141" name="Rectangle 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91142" name="Rectangle 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91143" name="Freeform 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91144" name="Freeform 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91145" name="Freeform 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91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r>
              <a:rPr lang="tr-TR"/>
              <a:t>Information Management</a:t>
            </a:r>
          </a:p>
        </p:txBody>
      </p:sp>
      <p:sp>
        <p:nvSpPr>
          <p:cNvPr id="93186" name="Rectangle 2"/>
          <p:cNvSpPr>
            <a:spLocks noGrp="1" noChangeArrowheads="1"/>
          </p:cNvSpPr>
          <p:nvPr>
            <p:ph type="title"/>
          </p:nvPr>
        </p:nvSpPr>
        <p:spPr>
          <a:xfrm>
            <a:off x="939800" y="368300"/>
            <a:ext cx="7712075" cy="881063"/>
          </a:xfrm>
          <a:noFill/>
          <a:ln/>
          <a:effectLst>
            <a:outerShdw dist="53882" dir="2700000" algn="ctr" rotWithShape="0">
              <a:srgbClr val="000000"/>
            </a:outerShdw>
          </a:effectLst>
        </p:spPr>
        <p:txBody>
          <a:bodyPr lIns="92075" tIns="46038" rIns="92075" bIns="46038" anchor="t"/>
          <a:lstStyle/>
          <a:p>
            <a:r>
              <a:rPr lang="tr-TR" sz="3600" b="1" dirty="0">
                <a:solidFill>
                  <a:schemeClr val="accent2"/>
                </a:solidFill>
                <a:effectLst>
                  <a:outerShdw blurRad="38100" dist="38100" dir="2700000" algn="tl">
                    <a:srgbClr val="C0C0C0"/>
                  </a:outerShdw>
                </a:effectLst>
                <a:latin typeface="Arial" charset="0"/>
              </a:rPr>
              <a:t>Using Case Conversion Functions</a:t>
            </a:r>
            <a:endParaRPr lang="tr-TR" dirty="0"/>
          </a:p>
        </p:txBody>
      </p:sp>
      <p:sp>
        <p:nvSpPr>
          <p:cNvPr id="93187" name="Rectangle 3"/>
          <p:cNvSpPr>
            <a:spLocks noGrp="1" noChangeArrowheads="1"/>
          </p:cNvSpPr>
          <p:nvPr>
            <p:ph type="body" idx="1"/>
          </p:nvPr>
        </p:nvSpPr>
        <p:spPr>
          <a:xfrm>
            <a:off x="968375" y="1250950"/>
            <a:ext cx="7385050"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a:solidFill>
                  <a:srgbClr val="FF0066"/>
                </a:solidFill>
                <a:latin typeface="Arial" charset="0"/>
              </a:rPr>
              <a:t>Display the employee number, name, and department number for employee Blake.</a:t>
            </a:r>
          </a:p>
        </p:txBody>
      </p:sp>
      <p:sp>
        <p:nvSpPr>
          <p:cNvPr id="93188" name="Rectangle 4"/>
          <p:cNvSpPr>
            <a:spLocks noChangeArrowheads="1"/>
          </p:cNvSpPr>
          <p:nvPr/>
        </p:nvSpPr>
        <p:spPr bwMode="blackWhite">
          <a:xfrm>
            <a:off x="917575" y="2336800"/>
            <a:ext cx="7399338" cy="1241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empno, ename, deptno         </a:t>
            </a:r>
          </a:p>
          <a:p>
            <a:pPr>
              <a:tabLst>
                <a:tab pos="1200150" algn="l"/>
              </a:tabLst>
            </a:pPr>
            <a:r>
              <a:rPr lang="tr-TR" sz="1800" b="1">
                <a:solidFill>
                  <a:srgbClr val="000000"/>
                </a:solidFill>
                <a:effectLst/>
                <a:latin typeface="Courier New" pitchFamily="49" charset="0"/>
              </a:rPr>
              <a:t>  2  FROM	emp</a:t>
            </a:r>
          </a:p>
          <a:p>
            <a:pPr>
              <a:tabLst>
                <a:tab pos="1200150" algn="l"/>
              </a:tabLst>
            </a:pPr>
            <a:r>
              <a:rPr lang="tr-TR" sz="1800" b="1">
                <a:solidFill>
                  <a:srgbClr val="000000"/>
                </a:solidFill>
                <a:effectLst/>
                <a:latin typeface="Courier New" pitchFamily="49" charset="0"/>
              </a:rPr>
              <a:t>  3  WHERE	ename = 'blake';</a:t>
            </a:r>
          </a:p>
          <a:p>
            <a:pPr>
              <a:tabLst>
                <a:tab pos="1200150" algn="l"/>
              </a:tabLst>
            </a:pPr>
            <a:r>
              <a:rPr lang="tr-TR" sz="1800" b="1">
                <a:solidFill>
                  <a:srgbClr val="FF3300"/>
                </a:solidFill>
                <a:effectLst>
                  <a:outerShdw blurRad="38100" dist="38100" dir="2700000" algn="tl">
                    <a:srgbClr val="000000"/>
                  </a:outerShdw>
                </a:effectLst>
                <a:latin typeface="Courier New" pitchFamily="49" charset="0"/>
              </a:rPr>
              <a:t>no rows selected</a:t>
            </a:r>
          </a:p>
        </p:txBody>
      </p:sp>
      <p:sp>
        <p:nvSpPr>
          <p:cNvPr id="93189" name="Rectangle 5"/>
          <p:cNvSpPr>
            <a:spLocks noChangeArrowheads="1"/>
          </p:cNvSpPr>
          <p:nvPr/>
        </p:nvSpPr>
        <p:spPr bwMode="blackWhite">
          <a:xfrm>
            <a:off x="914400" y="3813175"/>
            <a:ext cx="7356475" cy="10953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93190" name="Rectangle 6"/>
          <p:cNvSpPr>
            <a:spLocks noChangeArrowheads="1"/>
          </p:cNvSpPr>
          <p:nvPr/>
        </p:nvSpPr>
        <p:spPr bwMode="blackWhite">
          <a:xfrm>
            <a:off x="925513" y="5176838"/>
            <a:ext cx="7315200" cy="8604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pPr>
            <a:r>
              <a:rPr lang="tr-TR" sz="1800" b="1">
                <a:solidFill>
                  <a:srgbClr val="000000"/>
                </a:solidFill>
                <a:effectLst/>
                <a:latin typeface="Courier New" pitchFamily="49" charset="0"/>
              </a:rPr>
              <a:t>    EMPNO ENAME         DEPTNO</a:t>
            </a:r>
          </a:p>
          <a:p>
            <a:pPr>
              <a:lnSpc>
                <a:spcPct val="90000"/>
              </a:lnSpc>
              <a:tabLst>
                <a:tab pos="1200150" algn="l"/>
              </a:tabLst>
            </a:pPr>
            <a:r>
              <a:rPr lang="tr-TR" sz="1800" b="1">
                <a:solidFill>
                  <a:srgbClr val="000000"/>
                </a:solidFill>
                <a:effectLst/>
                <a:latin typeface="Courier New" pitchFamily="49" charset="0"/>
              </a:rPr>
              <a:t>--------- ---------- ---------</a:t>
            </a:r>
          </a:p>
          <a:p>
            <a:pPr>
              <a:lnSpc>
                <a:spcPct val="90000"/>
              </a:lnSpc>
              <a:tabLst>
                <a:tab pos="1200150" algn="l"/>
              </a:tabLst>
            </a:pPr>
            <a:r>
              <a:rPr lang="tr-TR" sz="1800" b="1">
                <a:solidFill>
                  <a:srgbClr val="000000"/>
                </a:solidFill>
                <a:effectLst/>
                <a:latin typeface="Courier New" pitchFamily="49" charset="0"/>
              </a:rPr>
              <a:t>     7698 BLAKE             30</a:t>
            </a:r>
          </a:p>
        </p:txBody>
      </p:sp>
      <p:sp>
        <p:nvSpPr>
          <p:cNvPr id="93191" name="Rectangle 7"/>
          <p:cNvSpPr>
            <a:spLocks noChangeArrowheads="1"/>
          </p:cNvSpPr>
          <p:nvPr/>
        </p:nvSpPr>
        <p:spPr bwMode="ltGray">
          <a:xfrm>
            <a:off x="2789238" y="4489450"/>
            <a:ext cx="3260725" cy="3048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93192" name="Rectangle 8"/>
          <p:cNvSpPr>
            <a:spLocks noChangeArrowheads="1"/>
          </p:cNvSpPr>
          <p:nvPr/>
        </p:nvSpPr>
        <p:spPr bwMode="blackWhite">
          <a:xfrm>
            <a:off x="928688" y="3800475"/>
            <a:ext cx="7381875" cy="112077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SQL&gt; SELECT	empno, ename, deptno</a:t>
            </a:r>
          </a:p>
          <a:p>
            <a:pPr>
              <a:tabLst>
                <a:tab pos="1200150" algn="l"/>
              </a:tabLst>
            </a:pPr>
            <a:r>
              <a:rPr lang="tr-TR" sz="1800" b="1" dirty="0">
                <a:solidFill>
                  <a:srgbClr val="000000"/>
                </a:solidFill>
                <a:effectLst/>
                <a:latin typeface="Courier New" pitchFamily="49" charset="0"/>
              </a:rPr>
              <a:t>  2  FROM	emp</a:t>
            </a:r>
          </a:p>
          <a:p>
            <a:pPr>
              <a:tabLst>
                <a:tab pos="1200150" algn="l"/>
              </a:tabLst>
            </a:pPr>
            <a:r>
              <a:rPr lang="tr-TR" sz="1800" b="1" dirty="0">
                <a:solidFill>
                  <a:srgbClr val="000000"/>
                </a:solidFill>
                <a:effectLst/>
                <a:latin typeface="Courier New" pitchFamily="49" charset="0"/>
              </a:rPr>
              <a:t>  3  WHERE 	ename = UPPER('blake');</a:t>
            </a:r>
          </a:p>
        </p:txBody>
      </p:sp>
      <p:grpSp>
        <p:nvGrpSpPr>
          <p:cNvPr id="93193" name="Group 9"/>
          <p:cNvGrpSpPr>
            <a:grpSpLocks/>
          </p:cNvGrpSpPr>
          <p:nvPr/>
        </p:nvGrpSpPr>
        <p:grpSpPr bwMode="auto">
          <a:xfrm>
            <a:off x="8386763" y="6324600"/>
            <a:ext cx="414337" cy="292100"/>
            <a:chOff x="5283" y="3984"/>
            <a:chExt cx="261" cy="184"/>
          </a:xfrm>
        </p:grpSpPr>
        <p:sp>
          <p:nvSpPr>
            <p:cNvPr id="93194"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93195"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93196"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93197"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93198"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93199"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931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3188"/>
                                        </p:tgtEl>
                                        <p:attrNameLst>
                                          <p:attrName>style.visibility</p:attrName>
                                        </p:attrNameLst>
                                      </p:cBhvr>
                                      <p:to>
                                        <p:strVal val="visible"/>
                                      </p:to>
                                    </p:set>
                                    <p:anim calcmode="lin" valueType="num">
                                      <p:cBhvr additive="base">
                                        <p:cTn id="11" dur="500" fill="hold"/>
                                        <p:tgtEl>
                                          <p:spTgt spid="93188"/>
                                        </p:tgtEl>
                                        <p:attrNameLst>
                                          <p:attrName>ppt_x</p:attrName>
                                        </p:attrNameLst>
                                      </p:cBhvr>
                                      <p:tavLst>
                                        <p:tav tm="0">
                                          <p:val>
                                            <p:strVal val="#ppt_x"/>
                                          </p:val>
                                        </p:tav>
                                        <p:tav tm="100000">
                                          <p:val>
                                            <p:strVal val="#ppt_x"/>
                                          </p:val>
                                        </p:tav>
                                      </p:tavLst>
                                    </p:anim>
                                    <p:anim calcmode="lin" valueType="num">
                                      <p:cBhvr additive="base">
                                        <p:cTn id="12" dur="500" fill="hold"/>
                                        <p:tgtEl>
                                          <p:spTgt spid="9318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3189"/>
                                        </p:tgtEl>
                                        <p:attrNameLst>
                                          <p:attrName>style.visibility</p:attrName>
                                        </p:attrNameLst>
                                      </p:cBhvr>
                                      <p:to>
                                        <p:strVal val="visible"/>
                                      </p:to>
                                    </p:set>
                                    <p:anim calcmode="lin" valueType="num">
                                      <p:cBhvr additive="base">
                                        <p:cTn id="17" dur="500" fill="hold"/>
                                        <p:tgtEl>
                                          <p:spTgt spid="93189"/>
                                        </p:tgtEl>
                                        <p:attrNameLst>
                                          <p:attrName>ppt_x</p:attrName>
                                        </p:attrNameLst>
                                      </p:cBhvr>
                                      <p:tavLst>
                                        <p:tav tm="0">
                                          <p:val>
                                            <p:strVal val="#ppt_x"/>
                                          </p:val>
                                        </p:tav>
                                        <p:tav tm="100000">
                                          <p:val>
                                            <p:strVal val="#ppt_x"/>
                                          </p:val>
                                        </p:tav>
                                      </p:tavLst>
                                    </p:anim>
                                    <p:anim calcmode="lin" valueType="num">
                                      <p:cBhvr additive="base">
                                        <p:cTn id="18" dur="500" fill="hold"/>
                                        <p:tgtEl>
                                          <p:spTgt spid="9318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3190"/>
                                        </p:tgtEl>
                                        <p:attrNameLst>
                                          <p:attrName>style.visibility</p:attrName>
                                        </p:attrNameLst>
                                      </p:cBhvr>
                                      <p:to>
                                        <p:strVal val="visible"/>
                                      </p:to>
                                    </p:set>
                                    <p:anim calcmode="lin" valueType="num">
                                      <p:cBhvr additive="base">
                                        <p:cTn id="23" dur="500" fill="hold"/>
                                        <p:tgtEl>
                                          <p:spTgt spid="93190"/>
                                        </p:tgtEl>
                                        <p:attrNameLst>
                                          <p:attrName>ppt_x</p:attrName>
                                        </p:attrNameLst>
                                      </p:cBhvr>
                                      <p:tavLst>
                                        <p:tav tm="0">
                                          <p:val>
                                            <p:strVal val="#ppt_x"/>
                                          </p:val>
                                        </p:tav>
                                        <p:tav tm="100000">
                                          <p:val>
                                            <p:strVal val="#ppt_x"/>
                                          </p:val>
                                        </p:tav>
                                      </p:tavLst>
                                    </p:anim>
                                    <p:anim calcmode="lin" valueType="num">
                                      <p:cBhvr additive="base">
                                        <p:cTn id="24" dur="500" fill="hold"/>
                                        <p:tgtEl>
                                          <p:spTgt spid="9319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3191"/>
                                        </p:tgtEl>
                                        <p:attrNameLst>
                                          <p:attrName>style.visibility</p:attrName>
                                        </p:attrNameLst>
                                      </p:cBhvr>
                                      <p:to>
                                        <p:strVal val="visible"/>
                                      </p:to>
                                    </p:set>
                                    <p:anim calcmode="lin" valueType="num">
                                      <p:cBhvr additive="base">
                                        <p:cTn id="29" dur="500" fill="hold"/>
                                        <p:tgtEl>
                                          <p:spTgt spid="93191"/>
                                        </p:tgtEl>
                                        <p:attrNameLst>
                                          <p:attrName>ppt_x</p:attrName>
                                        </p:attrNameLst>
                                      </p:cBhvr>
                                      <p:tavLst>
                                        <p:tav tm="0">
                                          <p:val>
                                            <p:strVal val="#ppt_x"/>
                                          </p:val>
                                        </p:tav>
                                        <p:tav tm="100000">
                                          <p:val>
                                            <p:strVal val="#ppt_x"/>
                                          </p:val>
                                        </p:tav>
                                      </p:tavLst>
                                    </p:anim>
                                    <p:anim calcmode="lin" valueType="num">
                                      <p:cBhvr additive="base">
                                        <p:cTn id="30" dur="500" fill="hold"/>
                                        <p:tgtEl>
                                          <p:spTgt spid="9319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3192"/>
                                        </p:tgtEl>
                                        <p:attrNameLst>
                                          <p:attrName>style.visibility</p:attrName>
                                        </p:attrNameLst>
                                      </p:cBhvr>
                                      <p:to>
                                        <p:strVal val="visible"/>
                                      </p:to>
                                    </p:set>
                                    <p:anim calcmode="lin" valueType="num">
                                      <p:cBhvr additive="base">
                                        <p:cTn id="35" dur="500" fill="hold"/>
                                        <p:tgtEl>
                                          <p:spTgt spid="93192"/>
                                        </p:tgtEl>
                                        <p:attrNameLst>
                                          <p:attrName>ppt_x</p:attrName>
                                        </p:attrNameLst>
                                      </p:cBhvr>
                                      <p:tavLst>
                                        <p:tav tm="0">
                                          <p:val>
                                            <p:strVal val="#ppt_x"/>
                                          </p:val>
                                        </p:tav>
                                        <p:tav tm="100000">
                                          <p:val>
                                            <p:strVal val="#ppt_x"/>
                                          </p:val>
                                        </p:tav>
                                      </p:tavLst>
                                    </p:anim>
                                    <p:anim calcmode="lin" valueType="num">
                                      <p:cBhvr additive="base">
                                        <p:cTn id="36" dur="500" fill="hold"/>
                                        <p:tgtEl>
                                          <p:spTgt spid="931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nimBg="1"/>
      <p:bldP spid="93189" grpId="0" animBg="1"/>
      <p:bldP spid="93190" grpId="0" animBg="1"/>
      <p:bldP spid="93191" grpId="0" animBg="1"/>
      <p:bldP spid="9319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11"/>
          </p:nvPr>
        </p:nvSpPr>
        <p:spPr/>
        <p:txBody>
          <a:bodyPr/>
          <a:lstStyle/>
          <a:p>
            <a:r>
              <a:rPr lang="tr-TR"/>
              <a:t>Information Management</a:t>
            </a:r>
          </a:p>
        </p:txBody>
      </p:sp>
      <p:sp>
        <p:nvSpPr>
          <p:cNvPr id="95234" name="Rectangle 2"/>
          <p:cNvSpPr>
            <a:spLocks noChangeArrowheads="1"/>
          </p:cNvSpPr>
          <p:nvPr/>
        </p:nvSpPr>
        <p:spPr bwMode="blackWhite">
          <a:xfrm>
            <a:off x="963613" y="3735388"/>
            <a:ext cx="7710487" cy="14636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p:txBody>
      </p:sp>
      <p:sp>
        <p:nvSpPr>
          <p:cNvPr id="95235" name="Rectangle 3"/>
          <p:cNvSpPr>
            <a:spLocks noChangeArrowheads="1"/>
          </p:cNvSpPr>
          <p:nvPr/>
        </p:nvSpPr>
        <p:spPr bwMode="blackWhite">
          <a:xfrm>
            <a:off x="963613" y="2168525"/>
            <a:ext cx="7691437" cy="1330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9523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the Character Manipulation Functions</a:t>
            </a:r>
            <a:endParaRPr lang="tr-TR"/>
          </a:p>
        </p:txBody>
      </p:sp>
      <p:grpSp>
        <p:nvGrpSpPr>
          <p:cNvPr id="95237" name="Group 5"/>
          <p:cNvGrpSpPr>
            <a:grpSpLocks/>
          </p:cNvGrpSpPr>
          <p:nvPr/>
        </p:nvGrpSpPr>
        <p:grpSpPr bwMode="auto">
          <a:xfrm>
            <a:off x="2374900" y="2192338"/>
            <a:ext cx="3860800" cy="2976562"/>
            <a:chOff x="1496" y="1381"/>
            <a:chExt cx="2432" cy="1875"/>
          </a:xfrm>
        </p:grpSpPr>
        <p:sp>
          <p:nvSpPr>
            <p:cNvPr id="95238" name="Rectangle 6"/>
            <p:cNvSpPr>
              <a:spLocks noChangeArrowheads="1"/>
            </p:cNvSpPr>
            <p:nvPr/>
          </p:nvSpPr>
          <p:spPr bwMode="ltGray">
            <a:xfrm>
              <a:off x="2256" y="1381"/>
              <a:ext cx="1672" cy="224"/>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95239" name="Rectangle 7"/>
            <p:cNvSpPr>
              <a:spLocks noChangeArrowheads="1"/>
            </p:cNvSpPr>
            <p:nvPr/>
          </p:nvSpPr>
          <p:spPr bwMode="ltGray">
            <a:xfrm>
              <a:off x="1496" y="2377"/>
              <a:ext cx="1519" cy="879"/>
            </a:xfrm>
            <a:prstGeom prst="rect">
              <a:avLst/>
            </a:prstGeom>
            <a:solidFill>
              <a:srgbClr val="FF5050">
                <a:alpha val="50000"/>
              </a:srgbClr>
            </a:solidFill>
            <a:ln w="9525">
              <a:noFill/>
              <a:miter lim="800000"/>
              <a:headEnd/>
              <a:tailEnd/>
            </a:ln>
            <a:effectLst/>
          </p:spPr>
          <p:txBody>
            <a:bodyPr wrap="none" anchor="ctr"/>
            <a:lstStyle/>
            <a:p>
              <a:endParaRPr lang="tr-TR"/>
            </a:p>
          </p:txBody>
        </p:sp>
      </p:grpSp>
      <p:grpSp>
        <p:nvGrpSpPr>
          <p:cNvPr id="95240" name="Group 8"/>
          <p:cNvGrpSpPr>
            <a:grpSpLocks/>
          </p:cNvGrpSpPr>
          <p:nvPr/>
        </p:nvGrpSpPr>
        <p:grpSpPr bwMode="auto">
          <a:xfrm>
            <a:off x="4838700" y="2190750"/>
            <a:ext cx="3479800" cy="2978150"/>
            <a:chOff x="3048" y="1380"/>
            <a:chExt cx="2192" cy="1876"/>
          </a:xfrm>
        </p:grpSpPr>
        <p:sp>
          <p:nvSpPr>
            <p:cNvPr id="95241" name="Rectangle 9"/>
            <p:cNvSpPr>
              <a:spLocks noChangeArrowheads="1"/>
            </p:cNvSpPr>
            <p:nvPr/>
          </p:nvSpPr>
          <p:spPr bwMode="ltGray">
            <a:xfrm>
              <a:off x="4048" y="1380"/>
              <a:ext cx="1192" cy="226"/>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95242" name="Rectangle 10"/>
            <p:cNvSpPr>
              <a:spLocks noChangeArrowheads="1"/>
            </p:cNvSpPr>
            <p:nvPr/>
          </p:nvSpPr>
          <p:spPr bwMode="ltGray">
            <a:xfrm>
              <a:off x="3048" y="2376"/>
              <a:ext cx="1040" cy="880"/>
            </a:xfrm>
            <a:prstGeom prst="rect">
              <a:avLst/>
            </a:prstGeom>
            <a:solidFill>
              <a:srgbClr val="009900">
                <a:alpha val="50000"/>
              </a:srgbClr>
            </a:solidFill>
            <a:ln w="9525">
              <a:noFill/>
              <a:miter lim="800000"/>
              <a:headEnd/>
              <a:tailEnd/>
            </a:ln>
            <a:effectLst/>
          </p:spPr>
          <p:txBody>
            <a:bodyPr wrap="none" anchor="ctr"/>
            <a:lstStyle/>
            <a:p>
              <a:endParaRPr lang="tr-TR"/>
            </a:p>
          </p:txBody>
        </p:sp>
      </p:grpSp>
      <p:grpSp>
        <p:nvGrpSpPr>
          <p:cNvPr id="95243" name="Group 11"/>
          <p:cNvGrpSpPr>
            <a:grpSpLocks/>
          </p:cNvGrpSpPr>
          <p:nvPr/>
        </p:nvGrpSpPr>
        <p:grpSpPr bwMode="auto">
          <a:xfrm>
            <a:off x="2654300" y="2587625"/>
            <a:ext cx="5918200" cy="2581275"/>
            <a:chOff x="1672" y="1630"/>
            <a:chExt cx="3728" cy="1626"/>
          </a:xfrm>
        </p:grpSpPr>
        <p:sp>
          <p:nvSpPr>
            <p:cNvPr id="95244" name="Rectangle 12"/>
            <p:cNvSpPr>
              <a:spLocks noChangeArrowheads="1"/>
            </p:cNvSpPr>
            <p:nvPr/>
          </p:nvSpPr>
          <p:spPr bwMode="ltGray">
            <a:xfrm>
              <a:off x="1672" y="1630"/>
              <a:ext cx="1512" cy="180"/>
            </a:xfrm>
            <a:prstGeom prst="rect">
              <a:avLst/>
            </a:prstGeom>
            <a:solidFill>
              <a:srgbClr val="0066CC">
                <a:alpha val="50000"/>
              </a:srgbClr>
            </a:solidFill>
            <a:ln w="9525">
              <a:noFill/>
              <a:miter lim="800000"/>
              <a:headEnd/>
              <a:tailEnd/>
            </a:ln>
            <a:effectLst/>
          </p:spPr>
          <p:txBody>
            <a:bodyPr wrap="none" anchor="ctr"/>
            <a:lstStyle/>
            <a:p>
              <a:endParaRPr lang="tr-TR"/>
            </a:p>
          </p:txBody>
        </p:sp>
        <p:sp>
          <p:nvSpPr>
            <p:cNvPr id="95245" name="Rectangle 13"/>
            <p:cNvSpPr>
              <a:spLocks noChangeArrowheads="1"/>
            </p:cNvSpPr>
            <p:nvPr/>
          </p:nvSpPr>
          <p:spPr bwMode="ltGray">
            <a:xfrm>
              <a:off x="4120" y="2376"/>
              <a:ext cx="1280" cy="880"/>
            </a:xfrm>
            <a:prstGeom prst="rect">
              <a:avLst/>
            </a:prstGeom>
            <a:solidFill>
              <a:srgbClr val="0066CC">
                <a:alpha val="50000"/>
              </a:srgbClr>
            </a:solidFill>
            <a:ln w="9525">
              <a:noFill/>
              <a:miter lim="800000"/>
              <a:headEnd/>
              <a:tailEnd/>
            </a:ln>
            <a:effectLst/>
          </p:spPr>
          <p:txBody>
            <a:bodyPr wrap="none" anchor="ctr"/>
            <a:lstStyle/>
            <a:p>
              <a:endParaRPr lang="tr-TR"/>
            </a:p>
          </p:txBody>
        </p:sp>
      </p:grpSp>
      <p:sp>
        <p:nvSpPr>
          <p:cNvPr id="95246" name="Rectangle 14"/>
          <p:cNvSpPr>
            <a:spLocks noChangeArrowheads="1"/>
          </p:cNvSpPr>
          <p:nvPr/>
        </p:nvSpPr>
        <p:spPr bwMode="blackWhite">
          <a:xfrm>
            <a:off x="950913" y="2155825"/>
            <a:ext cx="7315200" cy="1355725"/>
          </a:xfrm>
          <a:prstGeom prst="rect">
            <a:avLst/>
          </a:prstGeom>
          <a:noFill/>
          <a:ln w="9525">
            <a:noFill/>
            <a:miter lim="800000"/>
            <a:headEnd/>
            <a:tailEnd/>
          </a:ln>
          <a:effectLst/>
        </p:spPr>
        <p:txBody>
          <a:bodyPr wrap="none" lIns="92075" tIns="46038" rIns="92075" bIns="46038" anchor="ctr"/>
          <a:lstStyle/>
          <a:p>
            <a:pPr>
              <a:lnSpc>
                <a:spcPct val="110000"/>
              </a:lnSpc>
              <a:tabLst>
                <a:tab pos="1663700" algn="l"/>
              </a:tabLst>
            </a:pPr>
            <a:r>
              <a:rPr lang="tr-TR" sz="1800" b="1">
                <a:solidFill>
                  <a:srgbClr val="000000"/>
                </a:solidFill>
                <a:effectLst/>
                <a:latin typeface="Courier New" pitchFamily="49" charset="0"/>
              </a:rPr>
              <a:t>SQL&gt; SELECT ename, CONCAT (ename, job), LENGTH(ename),</a:t>
            </a:r>
          </a:p>
          <a:p>
            <a:pPr>
              <a:lnSpc>
                <a:spcPct val="110000"/>
              </a:lnSpc>
              <a:tabLst>
                <a:tab pos="1663700" algn="l"/>
              </a:tabLst>
            </a:pPr>
            <a:r>
              <a:rPr lang="tr-TR" sz="1800" b="1">
                <a:solidFill>
                  <a:srgbClr val="000000"/>
                </a:solidFill>
                <a:effectLst/>
                <a:latin typeface="Courier New" pitchFamily="49" charset="0"/>
              </a:rPr>
              <a:t>   2 	INSTR(ename, 'A')</a:t>
            </a:r>
          </a:p>
          <a:p>
            <a:pPr>
              <a:lnSpc>
                <a:spcPct val="110000"/>
              </a:lnSpc>
              <a:tabLst>
                <a:tab pos="1663700" algn="l"/>
              </a:tabLst>
            </a:pPr>
            <a:r>
              <a:rPr lang="tr-TR" sz="1800" b="1">
                <a:solidFill>
                  <a:srgbClr val="000000"/>
                </a:solidFill>
                <a:effectLst/>
                <a:latin typeface="Courier New" pitchFamily="49" charset="0"/>
              </a:rPr>
              <a:t>   3 FROM   emp</a:t>
            </a:r>
          </a:p>
          <a:p>
            <a:pPr>
              <a:lnSpc>
                <a:spcPct val="110000"/>
              </a:lnSpc>
              <a:tabLst>
                <a:tab pos="1663700" algn="l"/>
              </a:tabLst>
            </a:pPr>
            <a:r>
              <a:rPr lang="tr-TR" sz="1800" b="1">
                <a:solidFill>
                  <a:srgbClr val="000000"/>
                </a:solidFill>
                <a:effectLst/>
                <a:latin typeface="Courier New" pitchFamily="49" charset="0"/>
              </a:rPr>
              <a:t>   4 WHERE</a:t>
            </a:r>
          </a:p>
        </p:txBody>
      </p:sp>
      <p:sp>
        <p:nvSpPr>
          <p:cNvPr id="95247" name="Rectangle 15"/>
          <p:cNvSpPr>
            <a:spLocks noChangeArrowheads="1"/>
          </p:cNvSpPr>
          <p:nvPr/>
        </p:nvSpPr>
        <p:spPr bwMode="auto">
          <a:xfrm>
            <a:off x="2654300" y="3125788"/>
            <a:ext cx="3454400" cy="288925"/>
          </a:xfrm>
          <a:prstGeom prst="rect">
            <a:avLst/>
          </a:prstGeom>
          <a:solidFill>
            <a:srgbClr val="CC9900">
              <a:alpha val="50000"/>
            </a:srgbClr>
          </a:solidFill>
          <a:ln w="9525">
            <a:noFill/>
            <a:miter lim="800000"/>
            <a:headEnd/>
            <a:tailEnd/>
          </a:ln>
          <a:effectLst/>
        </p:spPr>
        <p:txBody>
          <a:bodyPr wrap="none" anchor="ctr"/>
          <a:lstStyle/>
          <a:p>
            <a:endParaRPr lang="tr-TR"/>
          </a:p>
        </p:txBody>
      </p:sp>
      <p:sp>
        <p:nvSpPr>
          <p:cNvPr id="95248" name="Rectangle 16"/>
          <p:cNvSpPr>
            <a:spLocks noChangeArrowheads="1"/>
          </p:cNvSpPr>
          <p:nvPr/>
        </p:nvSpPr>
        <p:spPr bwMode="auto">
          <a:xfrm>
            <a:off x="2597150" y="3048000"/>
            <a:ext cx="3751263" cy="422275"/>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pPr>
            <a:r>
              <a:rPr lang="tr-TR" sz="1800" b="1" dirty="0">
                <a:solidFill>
                  <a:srgbClr val="000000"/>
                </a:solidFill>
                <a:effectLst/>
                <a:latin typeface="Courier New" pitchFamily="49" charset="0"/>
              </a:rPr>
              <a:t>SUBSTR(job,1,5) = 'SALES';</a:t>
            </a:r>
          </a:p>
        </p:txBody>
      </p:sp>
      <p:sp>
        <p:nvSpPr>
          <p:cNvPr id="95249" name="Rectangle 17"/>
          <p:cNvSpPr>
            <a:spLocks noChangeArrowheads="1"/>
          </p:cNvSpPr>
          <p:nvPr/>
        </p:nvSpPr>
        <p:spPr bwMode="blackWhite">
          <a:xfrm>
            <a:off x="1014413" y="3692525"/>
            <a:ext cx="7653337" cy="1558925"/>
          </a:xfrm>
          <a:prstGeom prst="rect">
            <a:avLst/>
          </a:prstGeom>
          <a:noFill/>
          <a:ln w="9525">
            <a:noFill/>
            <a:miter lim="800000"/>
            <a:headEnd/>
            <a:tailEnd/>
          </a:ln>
          <a:effectLst/>
        </p:spPr>
        <p:txBody>
          <a:bodyPr lIns="92075" tIns="46038" rIns="92075" bIns="46038">
            <a:spAutoFit/>
          </a:bodyPr>
          <a:lstStyle/>
          <a:p>
            <a:pPr>
              <a:tabLst>
                <a:tab pos="1200150" algn="l"/>
              </a:tabLst>
            </a:pPr>
            <a:r>
              <a:rPr lang="tr-TR" sz="1600" b="1" dirty="0">
                <a:solidFill>
                  <a:srgbClr val="000000"/>
                </a:solidFill>
                <a:effectLst/>
                <a:latin typeface="Courier New" pitchFamily="49" charset="0"/>
              </a:rPr>
              <a:t>ENAME      CONCAT(ENAME,JOB)   LENGTH(ENAME) INSTR(ENAME,'A')</a:t>
            </a:r>
          </a:p>
          <a:p>
            <a:pPr>
              <a:tabLst>
                <a:tab pos="1200150" algn="l"/>
              </a:tabLst>
            </a:pPr>
            <a:r>
              <a:rPr lang="tr-TR" sz="1600" b="1" dirty="0">
                <a:solidFill>
                  <a:srgbClr val="000000"/>
                </a:solidFill>
                <a:effectLst/>
                <a:latin typeface="Courier New" pitchFamily="49" charset="0"/>
              </a:rPr>
              <a:t>---------- ------------------- ------------- ----------------</a:t>
            </a:r>
          </a:p>
          <a:p>
            <a:pPr>
              <a:tabLst>
                <a:tab pos="1200150" algn="l"/>
              </a:tabLst>
            </a:pPr>
            <a:r>
              <a:rPr lang="tr-TR" sz="1600" b="1" dirty="0">
                <a:solidFill>
                  <a:srgbClr val="000000"/>
                </a:solidFill>
                <a:effectLst/>
                <a:latin typeface="Courier New" pitchFamily="49" charset="0"/>
              </a:rPr>
              <a:t>MARTIN     MARTINSALESMAN                  6                2</a:t>
            </a:r>
          </a:p>
          <a:p>
            <a:pPr>
              <a:tabLst>
                <a:tab pos="1200150" algn="l"/>
              </a:tabLst>
            </a:pPr>
            <a:r>
              <a:rPr lang="tr-TR" sz="1600" b="1" dirty="0">
                <a:solidFill>
                  <a:srgbClr val="000000"/>
                </a:solidFill>
                <a:effectLst/>
                <a:latin typeface="Courier New" pitchFamily="49" charset="0"/>
              </a:rPr>
              <a:t>ALLEN      ALLENSALESMAN                   5                1</a:t>
            </a:r>
          </a:p>
          <a:p>
            <a:pPr>
              <a:tabLst>
                <a:tab pos="1200150" algn="l"/>
              </a:tabLst>
            </a:pPr>
            <a:r>
              <a:rPr lang="tr-TR" sz="1600" b="1" dirty="0">
                <a:solidFill>
                  <a:srgbClr val="000000"/>
                </a:solidFill>
                <a:effectLst/>
                <a:latin typeface="Courier New" pitchFamily="49" charset="0"/>
              </a:rPr>
              <a:t>TURNER     TURNERSALESMAN                  6                0</a:t>
            </a:r>
          </a:p>
          <a:p>
            <a:pPr>
              <a:tabLst>
                <a:tab pos="1200150" algn="l"/>
              </a:tabLst>
            </a:pPr>
            <a:r>
              <a:rPr lang="tr-TR" sz="1600" b="1" dirty="0">
                <a:solidFill>
                  <a:srgbClr val="000000"/>
                </a:solidFill>
                <a:effectLst/>
                <a:latin typeface="Courier New" pitchFamily="49" charset="0"/>
              </a:rPr>
              <a:t>WARD       WARDSALESMAN                    4                2</a:t>
            </a:r>
          </a:p>
        </p:txBody>
      </p:sp>
      <p:grpSp>
        <p:nvGrpSpPr>
          <p:cNvPr id="95250" name="Group 18"/>
          <p:cNvGrpSpPr>
            <a:grpSpLocks/>
          </p:cNvGrpSpPr>
          <p:nvPr/>
        </p:nvGrpSpPr>
        <p:grpSpPr bwMode="auto">
          <a:xfrm>
            <a:off x="8386763" y="6324600"/>
            <a:ext cx="414337" cy="292100"/>
            <a:chOff x="5283" y="3984"/>
            <a:chExt cx="261" cy="184"/>
          </a:xfrm>
        </p:grpSpPr>
        <p:sp>
          <p:nvSpPr>
            <p:cNvPr id="95251" name="Rectangle 1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95252" name="Rectangle 2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95253" name="Rectangle 2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95254" name="Freeform 2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95255" name="Freeform 2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95256" name="Freeform 2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animEffect transition="in" filter="wipe(up)">
                                      <p:cBhvr>
                                        <p:cTn id="7" dur="500"/>
                                        <p:tgtEl>
                                          <p:spTgt spid="9523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5240"/>
                                        </p:tgtEl>
                                        <p:attrNameLst>
                                          <p:attrName>style.visibility</p:attrName>
                                        </p:attrNameLst>
                                      </p:cBhvr>
                                      <p:to>
                                        <p:strVal val="visible"/>
                                      </p:to>
                                    </p:set>
                                    <p:animEffect transition="in" filter="wipe(up)">
                                      <p:cBhvr>
                                        <p:cTn id="11" dur="500"/>
                                        <p:tgtEl>
                                          <p:spTgt spid="9524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95243"/>
                                        </p:tgtEl>
                                        <p:attrNameLst>
                                          <p:attrName>style.visibility</p:attrName>
                                        </p:attrNameLst>
                                      </p:cBhvr>
                                      <p:to>
                                        <p:strVal val="visible"/>
                                      </p:to>
                                    </p:set>
                                    <p:animEffect transition="in" filter="wipe(up)">
                                      <p:cBhvr>
                                        <p:cTn id="15" dur="500"/>
                                        <p:tgtEl>
                                          <p:spTgt spid="9524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95247"/>
                                        </p:tgtEl>
                                        <p:attrNameLst>
                                          <p:attrName>style.visibility</p:attrName>
                                        </p:attrNameLst>
                                      </p:cBhvr>
                                      <p:to>
                                        <p:strVal val="visible"/>
                                      </p:to>
                                    </p:set>
                                    <p:animEffect transition="in" filter="wipe(up)">
                                      <p:cBhvr>
                                        <p:cTn id="19" dur="500"/>
                                        <p:tgtEl>
                                          <p:spTgt spid="95247"/>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499"/>
                                          </p:stCondLst>
                                        </p:cTn>
                                        <p:tgtEl>
                                          <p:spTgt spid="95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97282" name="Rectangle 2"/>
          <p:cNvSpPr>
            <a:spLocks noChangeArrowheads="1"/>
          </p:cNvSpPr>
          <p:nvPr/>
        </p:nvSpPr>
        <p:spPr bwMode="blackWhite">
          <a:xfrm>
            <a:off x="949325" y="2405063"/>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97283" name="Rectangle 3"/>
          <p:cNvSpPr>
            <a:spLocks noChangeArrowheads="1"/>
          </p:cNvSpPr>
          <p:nvPr/>
        </p:nvSpPr>
        <p:spPr bwMode="blackWhite">
          <a:xfrm>
            <a:off x="949325" y="3903663"/>
            <a:ext cx="7291388" cy="13557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a:p>
            <a:pPr>
              <a:lnSpc>
                <a:spcPct val="90000"/>
              </a:lnSpc>
              <a:tabLst>
                <a:tab pos="1200150" algn="l"/>
              </a:tabLst>
            </a:pPr>
            <a:endParaRPr lang="tr-TR" sz="1800" b="1">
              <a:solidFill>
                <a:srgbClr val="000000"/>
              </a:solidFill>
              <a:effectLst/>
              <a:latin typeface="Courier New" pitchFamily="49" charset="0"/>
            </a:endParaRPr>
          </a:p>
        </p:txBody>
      </p:sp>
      <p:sp>
        <p:nvSpPr>
          <p:cNvPr id="9728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Arithmetic Operators</a:t>
            </a:r>
            <a:br>
              <a:rPr lang="tr-TR" sz="4000" b="1">
                <a:solidFill>
                  <a:schemeClr val="accent2"/>
                </a:solidFill>
                <a:effectLst>
                  <a:outerShdw blurRad="38100" dist="38100" dir="2700000" algn="tl">
                    <a:srgbClr val="C0C0C0"/>
                  </a:outerShdw>
                </a:effectLst>
                <a:latin typeface="Arial" charset="0"/>
              </a:rPr>
            </a:br>
            <a:r>
              <a:rPr lang="tr-TR" sz="4000" b="1">
                <a:solidFill>
                  <a:schemeClr val="accent2"/>
                </a:solidFill>
                <a:effectLst>
                  <a:outerShdw blurRad="38100" dist="38100" dir="2700000" algn="tl">
                    <a:srgbClr val="C0C0C0"/>
                  </a:outerShdw>
                </a:effectLst>
                <a:latin typeface="Arial" charset="0"/>
              </a:rPr>
              <a:t>with Dates</a:t>
            </a:r>
            <a:endParaRPr lang="tr-TR"/>
          </a:p>
        </p:txBody>
      </p:sp>
      <p:grpSp>
        <p:nvGrpSpPr>
          <p:cNvPr id="97285" name="Group 5"/>
          <p:cNvGrpSpPr>
            <a:grpSpLocks/>
          </p:cNvGrpSpPr>
          <p:nvPr/>
        </p:nvGrpSpPr>
        <p:grpSpPr bwMode="auto">
          <a:xfrm>
            <a:off x="2400300" y="2441575"/>
            <a:ext cx="4076700" cy="2759075"/>
            <a:chOff x="1512" y="1538"/>
            <a:chExt cx="2568" cy="1738"/>
          </a:xfrm>
        </p:grpSpPr>
        <p:sp>
          <p:nvSpPr>
            <p:cNvPr id="97286" name="Rectangle 6"/>
            <p:cNvSpPr>
              <a:spLocks noChangeArrowheads="1"/>
            </p:cNvSpPr>
            <p:nvPr/>
          </p:nvSpPr>
          <p:spPr bwMode="ltGray">
            <a:xfrm>
              <a:off x="2292" y="1538"/>
              <a:ext cx="1788" cy="214"/>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97287" name="Rectangle 7"/>
            <p:cNvSpPr>
              <a:spLocks noChangeArrowheads="1"/>
            </p:cNvSpPr>
            <p:nvPr/>
          </p:nvSpPr>
          <p:spPr bwMode="ltGray">
            <a:xfrm>
              <a:off x="1512" y="2474"/>
              <a:ext cx="996" cy="802"/>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97288" name="Rectangle 8"/>
          <p:cNvSpPr>
            <a:spLocks noChangeArrowheads="1"/>
          </p:cNvSpPr>
          <p:nvPr/>
        </p:nvSpPr>
        <p:spPr bwMode="blackWhite">
          <a:xfrm>
            <a:off x="949325" y="2155825"/>
            <a:ext cx="7315200" cy="1436688"/>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SQL&gt; SELECT ename, (SYSDATE-hiredate)/7 WEEKS</a:t>
            </a:r>
          </a:p>
          <a:p>
            <a:pPr>
              <a:tabLst>
                <a:tab pos="1200150" algn="l"/>
              </a:tabLst>
            </a:pPr>
            <a:r>
              <a:rPr lang="tr-TR" sz="1800" b="1" dirty="0">
                <a:solidFill>
                  <a:srgbClr val="000000"/>
                </a:solidFill>
                <a:effectLst/>
                <a:latin typeface="Courier New" pitchFamily="49" charset="0"/>
              </a:rPr>
              <a:t>  2  FROM   emp</a:t>
            </a:r>
          </a:p>
          <a:p>
            <a:pPr>
              <a:tabLst>
                <a:tab pos="1200150" algn="l"/>
              </a:tabLst>
            </a:pPr>
            <a:r>
              <a:rPr lang="tr-TR" sz="1800" b="1" dirty="0">
                <a:solidFill>
                  <a:srgbClr val="000000"/>
                </a:solidFill>
                <a:effectLst/>
                <a:latin typeface="Courier New" pitchFamily="49" charset="0"/>
              </a:rPr>
              <a:t>  3  WHERE  deptno = 10;</a:t>
            </a:r>
          </a:p>
        </p:txBody>
      </p:sp>
      <p:sp>
        <p:nvSpPr>
          <p:cNvPr id="97289" name="Rectangle 9"/>
          <p:cNvSpPr>
            <a:spLocks noChangeArrowheads="1"/>
          </p:cNvSpPr>
          <p:nvPr/>
        </p:nvSpPr>
        <p:spPr bwMode="blackWhite">
          <a:xfrm>
            <a:off x="950913" y="3908425"/>
            <a:ext cx="7289800" cy="1330325"/>
          </a:xfrm>
          <a:prstGeom prst="rect">
            <a:avLst/>
          </a:prstGeom>
          <a:noFill/>
          <a:ln w="9525">
            <a:noFill/>
            <a:miter lim="800000"/>
            <a:headEnd/>
            <a:tailEnd/>
          </a:ln>
          <a:effectLst/>
        </p:spPr>
        <p:txBody>
          <a:bodyPr lIns="92075" tIns="46038" rIns="92075" bIns="46038">
            <a:spAutoFit/>
          </a:bodyPr>
          <a:lstStyle/>
          <a:p>
            <a:pPr>
              <a:lnSpc>
                <a:spcPct val="90000"/>
              </a:lnSpc>
              <a:tabLst>
                <a:tab pos="1200150" algn="l"/>
              </a:tabLst>
            </a:pPr>
            <a:r>
              <a:rPr lang="tr-TR" sz="1800" b="1">
                <a:solidFill>
                  <a:srgbClr val="000000"/>
                </a:solidFill>
                <a:effectLst/>
                <a:latin typeface="Courier New" pitchFamily="49" charset="0"/>
              </a:rPr>
              <a:t>ENAME          WEEKS</a:t>
            </a:r>
          </a:p>
          <a:p>
            <a:pPr>
              <a:lnSpc>
                <a:spcPct val="90000"/>
              </a:lnSpc>
              <a:tabLst>
                <a:tab pos="1200150" algn="l"/>
              </a:tabLst>
            </a:pPr>
            <a:r>
              <a:rPr lang="tr-TR" sz="1800" b="1">
                <a:solidFill>
                  <a:srgbClr val="000000"/>
                </a:solidFill>
                <a:effectLst/>
                <a:latin typeface="Courier New" pitchFamily="49" charset="0"/>
              </a:rPr>
              <a:t>---------- ---------</a:t>
            </a:r>
          </a:p>
          <a:p>
            <a:pPr>
              <a:lnSpc>
                <a:spcPct val="90000"/>
              </a:lnSpc>
              <a:tabLst>
                <a:tab pos="1200150" algn="l"/>
              </a:tabLst>
            </a:pPr>
            <a:r>
              <a:rPr lang="tr-TR" sz="1800" b="1">
                <a:solidFill>
                  <a:srgbClr val="000000"/>
                </a:solidFill>
                <a:effectLst/>
                <a:latin typeface="Courier New" pitchFamily="49" charset="0"/>
              </a:rPr>
              <a:t>KING       830.93709</a:t>
            </a:r>
          </a:p>
          <a:p>
            <a:pPr>
              <a:lnSpc>
                <a:spcPct val="90000"/>
              </a:lnSpc>
              <a:tabLst>
                <a:tab pos="1200150" algn="l"/>
              </a:tabLst>
            </a:pPr>
            <a:r>
              <a:rPr lang="tr-TR" sz="1800" b="1">
                <a:solidFill>
                  <a:srgbClr val="000000"/>
                </a:solidFill>
                <a:effectLst/>
                <a:latin typeface="Courier New" pitchFamily="49" charset="0"/>
              </a:rPr>
              <a:t>CLARK      853.93709</a:t>
            </a:r>
          </a:p>
          <a:p>
            <a:pPr>
              <a:lnSpc>
                <a:spcPct val="90000"/>
              </a:lnSpc>
              <a:tabLst>
                <a:tab pos="1200150" algn="l"/>
              </a:tabLst>
            </a:pPr>
            <a:r>
              <a:rPr lang="tr-TR" sz="1800" b="1">
                <a:solidFill>
                  <a:srgbClr val="000000"/>
                </a:solidFill>
                <a:effectLst/>
                <a:latin typeface="Courier New" pitchFamily="49" charset="0"/>
              </a:rPr>
              <a:t>MILLER     821.36566</a:t>
            </a:r>
          </a:p>
        </p:txBody>
      </p:sp>
      <p:grpSp>
        <p:nvGrpSpPr>
          <p:cNvPr id="97290" name="Group 10"/>
          <p:cNvGrpSpPr>
            <a:grpSpLocks/>
          </p:cNvGrpSpPr>
          <p:nvPr/>
        </p:nvGrpSpPr>
        <p:grpSpPr bwMode="auto">
          <a:xfrm>
            <a:off x="8386763" y="6324600"/>
            <a:ext cx="414337" cy="292100"/>
            <a:chOff x="5283" y="3984"/>
            <a:chExt cx="261" cy="184"/>
          </a:xfrm>
        </p:grpSpPr>
        <p:sp>
          <p:nvSpPr>
            <p:cNvPr id="97291"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97292"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97293"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97294"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97295"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97296"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7285"/>
                                        </p:tgtEl>
                                        <p:attrNameLst>
                                          <p:attrName>style.visibility</p:attrName>
                                        </p:attrNameLst>
                                      </p:cBhvr>
                                      <p:to>
                                        <p:strVal val="visible"/>
                                      </p:to>
                                    </p:set>
                                    <p:animEffect transition="in" filter="wipe(up)">
                                      <p:cBhvr>
                                        <p:cTn id="7" dur="500"/>
                                        <p:tgtEl>
                                          <p:spTgt spid="9728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97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Footer Placeholder 4"/>
          <p:cNvSpPr>
            <a:spLocks noGrp="1"/>
          </p:cNvSpPr>
          <p:nvPr>
            <p:ph type="ftr" sz="quarter" idx="11"/>
          </p:nvPr>
        </p:nvSpPr>
        <p:spPr/>
        <p:txBody>
          <a:bodyPr/>
          <a:lstStyle/>
          <a:p>
            <a:r>
              <a:rPr lang="tr-TR"/>
              <a:t>Information Management</a:t>
            </a:r>
          </a:p>
        </p:txBody>
      </p:sp>
      <p:sp>
        <p:nvSpPr>
          <p:cNvPr id="11266"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Basic SELECT Statement</a:t>
            </a:r>
            <a:endParaRPr lang="tr-TR"/>
          </a:p>
        </p:txBody>
      </p:sp>
      <p:sp>
        <p:nvSpPr>
          <p:cNvPr id="11267" name="Rectangle 3"/>
          <p:cNvSpPr>
            <a:spLocks noChangeArrowheads="1"/>
          </p:cNvSpPr>
          <p:nvPr/>
        </p:nvSpPr>
        <p:spPr bwMode="blackWhite">
          <a:xfrm>
            <a:off x="889000" y="1825625"/>
            <a:ext cx="7385050" cy="9239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SELECT	[DISTINCT] {*, </a:t>
            </a:r>
            <a:r>
              <a:rPr lang="tr-TR" sz="1800" b="1" i="1" dirty="0">
                <a:solidFill>
                  <a:srgbClr val="000000"/>
                </a:solidFill>
                <a:effectLst/>
                <a:latin typeface="Courier New" pitchFamily="49" charset="0"/>
              </a:rPr>
              <a:t>column</a:t>
            </a:r>
            <a:r>
              <a:rPr lang="tr-TR" sz="1800" b="1" dirty="0">
                <a:solidFill>
                  <a:srgbClr val="000000"/>
                </a:solidFill>
                <a:effectLst/>
                <a:latin typeface="Courier New" pitchFamily="49" charset="0"/>
              </a:rPr>
              <a:t> [</a:t>
            </a:r>
            <a:r>
              <a:rPr lang="tr-TR" sz="1800" b="1" i="1" dirty="0">
                <a:solidFill>
                  <a:srgbClr val="000000"/>
                </a:solidFill>
                <a:effectLst/>
                <a:latin typeface="Courier New" pitchFamily="49" charset="0"/>
              </a:rPr>
              <a:t>alias</a:t>
            </a:r>
            <a:r>
              <a:rPr lang="tr-TR" sz="1800" b="1" dirty="0">
                <a:solidFill>
                  <a:srgbClr val="000000"/>
                </a:solidFill>
                <a:effectLst/>
                <a:latin typeface="Courier New" pitchFamily="49" charset="0"/>
              </a:rPr>
              <a:t>],...}</a:t>
            </a:r>
          </a:p>
          <a:p>
            <a:pPr>
              <a:tabLst>
                <a:tab pos="1200150" algn="l"/>
              </a:tabLst>
            </a:pPr>
            <a:r>
              <a:rPr lang="tr-TR" sz="1800" b="1" dirty="0">
                <a:solidFill>
                  <a:srgbClr val="000000"/>
                </a:solidFill>
                <a:effectLst/>
                <a:latin typeface="Courier New" pitchFamily="49" charset="0"/>
              </a:rPr>
              <a:t>FROM	</a:t>
            </a:r>
            <a:r>
              <a:rPr lang="tr-TR" sz="1800" b="1" i="1" dirty="0">
                <a:solidFill>
                  <a:srgbClr val="000000"/>
                </a:solidFill>
                <a:effectLst/>
                <a:latin typeface="Courier New" pitchFamily="49" charset="0"/>
              </a:rPr>
              <a:t>table;</a:t>
            </a:r>
          </a:p>
        </p:txBody>
      </p:sp>
      <p:sp>
        <p:nvSpPr>
          <p:cNvPr id="11268" name="Rectangle 4"/>
          <p:cNvSpPr>
            <a:spLocks noGrp="1" noChangeArrowheads="1"/>
          </p:cNvSpPr>
          <p:nvPr>
            <p:ph type="body" idx="1"/>
          </p:nvPr>
        </p:nvSpPr>
        <p:spPr>
          <a:xfrm>
            <a:off x="914400" y="3276600"/>
            <a:ext cx="7385050" cy="1031875"/>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dirty="0">
                <a:solidFill>
                  <a:schemeClr val="accent2"/>
                </a:solidFill>
                <a:effectLst>
                  <a:outerShdw blurRad="38100" dist="38100" dir="2700000" algn="tl">
                    <a:srgbClr val="C0C0C0"/>
                  </a:outerShdw>
                </a:effectLst>
                <a:latin typeface="Arial" charset="0"/>
              </a:rPr>
              <a:t>SELECT identifies</a:t>
            </a:r>
            <a:r>
              <a:rPr lang="tr-TR" dirty="0">
                <a:latin typeface="Arial" charset="0"/>
              </a:rPr>
              <a:t> </a:t>
            </a:r>
            <a:r>
              <a:rPr lang="tr-TR" i="1" dirty="0">
                <a:solidFill>
                  <a:srgbClr val="FF0066"/>
                </a:solidFill>
                <a:effectLst>
                  <a:outerShdw blurRad="38100" dist="38100" dir="2700000" algn="tl">
                    <a:srgbClr val="C0C0C0"/>
                  </a:outerShdw>
                </a:effectLst>
                <a:latin typeface="Arial" charset="0"/>
              </a:rPr>
              <a:t>what</a:t>
            </a:r>
            <a:r>
              <a:rPr lang="tr-TR" dirty="0">
                <a:solidFill>
                  <a:schemeClr val="accent2"/>
                </a:solidFill>
                <a:effectLst>
                  <a:outerShdw blurRad="38100" dist="38100" dir="2700000" algn="tl">
                    <a:srgbClr val="C0C0C0"/>
                  </a:outerShdw>
                </a:effectLst>
                <a:latin typeface="Arial" charset="0"/>
              </a:rPr>
              <a:t> columns</a:t>
            </a:r>
            <a:r>
              <a:rPr lang="tr-TR" dirty="0">
                <a:latin typeface="Arial" charset="0"/>
              </a:rPr>
              <a:t>.</a:t>
            </a:r>
          </a:p>
          <a:p>
            <a:pPr marL="341313" lvl="1" indent="-227013" defTabSz="346075">
              <a:tabLst>
                <a:tab pos="571500" algn="l"/>
              </a:tabLst>
            </a:pPr>
            <a:r>
              <a:rPr lang="tr-TR" dirty="0">
                <a:solidFill>
                  <a:schemeClr val="accent2"/>
                </a:solidFill>
                <a:effectLst>
                  <a:outerShdw blurRad="38100" dist="38100" dir="2700000" algn="tl">
                    <a:srgbClr val="C0C0C0"/>
                  </a:outerShdw>
                </a:effectLst>
                <a:latin typeface="Arial" charset="0"/>
              </a:rPr>
              <a:t>FROM identifies</a:t>
            </a:r>
            <a:r>
              <a:rPr lang="tr-TR" dirty="0">
                <a:effectLst>
                  <a:outerShdw blurRad="38100" dist="38100" dir="2700000" algn="tl">
                    <a:srgbClr val="C0C0C0"/>
                  </a:outerShdw>
                </a:effectLst>
                <a:latin typeface="Arial" charset="0"/>
              </a:rPr>
              <a:t> </a:t>
            </a:r>
            <a:r>
              <a:rPr lang="tr-TR" i="1" dirty="0">
                <a:solidFill>
                  <a:srgbClr val="FF0066"/>
                </a:solidFill>
                <a:effectLst>
                  <a:outerShdw blurRad="38100" dist="38100" dir="2700000" algn="tl">
                    <a:srgbClr val="C0C0C0"/>
                  </a:outerShdw>
                </a:effectLst>
                <a:latin typeface="Arial" charset="0"/>
              </a:rPr>
              <a:t>which</a:t>
            </a:r>
            <a:r>
              <a:rPr lang="tr-TR" dirty="0">
                <a:effectLst>
                  <a:outerShdw blurRad="38100" dist="38100" dir="2700000" algn="tl">
                    <a:srgbClr val="C0C0C0"/>
                  </a:outerShdw>
                </a:effectLst>
                <a:latin typeface="Arial" charset="0"/>
              </a:rPr>
              <a:t> </a:t>
            </a:r>
            <a:r>
              <a:rPr lang="tr-TR" dirty="0">
                <a:solidFill>
                  <a:schemeClr val="accent2"/>
                </a:solidFill>
                <a:effectLst>
                  <a:outerShdw blurRad="38100" dist="38100" dir="2700000" algn="tl">
                    <a:srgbClr val="C0C0C0"/>
                  </a:outerShdw>
                </a:effectLst>
                <a:latin typeface="Arial" charset="0"/>
              </a:rPr>
              <a:t>table.</a:t>
            </a:r>
          </a:p>
        </p:txBody>
      </p:sp>
      <p:grpSp>
        <p:nvGrpSpPr>
          <p:cNvPr id="11269" name="Group 5"/>
          <p:cNvGrpSpPr>
            <a:grpSpLocks/>
          </p:cNvGrpSpPr>
          <p:nvPr/>
        </p:nvGrpSpPr>
        <p:grpSpPr bwMode="auto">
          <a:xfrm>
            <a:off x="8386763" y="6324600"/>
            <a:ext cx="414337" cy="292100"/>
            <a:chOff x="5283" y="3984"/>
            <a:chExt cx="261" cy="184"/>
          </a:xfrm>
        </p:grpSpPr>
        <p:sp>
          <p:nvSpPr>
            <p:cNvPr id="11270"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1271"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1272"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1273"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1274"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1275"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wipe(left)">
                                      <p:cBhvr>
                                        <p:cTn id="7" dur="500"/>
                                        <p:tgtEl>
                                          <p:spTgt spid="1126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1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685800" y="2286000"/>
            <a:ext cx="7772400" cy="1143000"/>
          </a:xfrm>
          <a:ln/>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4- Displaying Data </a:t>
            </a:r>
            <a:br>
              <a:rPr lang="tr-TR" sz="4800" b="1">
                <a:solidFill>
                  <a:schemeClr val="tx1"/>
                </a:solidFill>
                <a:latin typeface="Arial" charset="0"/>
              </a:rPr>
            </a:br>
            <a:r>
              <a:rPr lang="tr-TR" sz="4800" b="1">
                <a:solidFill>
                  <a:schemeClr val="tx1"/>
                </a:solidFill>
                <a:latin typeface="Arial" charset="0"/>
              </a:rPr>
              <a:t>from Multiple Tables</a:t>
            </a:r>
            <a:endParaRPr lang="tr-TR" sz="4800"/>
          </a:p>
        </p:txBody>
      </p:sp>
      <p:grpSp>
        <p:nvGrpSpPr>
          <p:cNvPr id="99331" name="Group 3"/>
          <p:cNvGrpSpPr>
            <a:grpSpLocks/>
          </p:cNvGrpSpPr>
          <p:nvPr/>
        </p:nvGrpSpPr>
        <p:grpSpPr bwMode="auto">
          <a:xfrm>
            <a:off x="8386763" y="6324600"/>
            <a:ext cx="414337" cy="292100"/>
            <a:chOff x="5283" y="3984"/>
            <a:chExt cx="261" cy="184"/>
          </a:xfrm>
        </p:grpSpPr>
        <p:sp>
          <p:nvSpPr>
            <p:cNvPr id="99332" name="Rectangle 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99333" name="Rectangle 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99334" name="Rectangle 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99335" name="Freeform 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99336" name="Freeform 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99337" name="Freeform 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99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p:cNvSpPr>
            <a:spLocks noGrp="1"/>
          </p:cNvSpPr>
          <p:nvPr>
            <p:ph type="ftr" sz="quarter" idx="11"/>
          </p:nvPr>
        </p:nvSpPr>
        <p:spPr/>
        <p:txBody>
          <a:bodyPr/>
          <a:lstStyle/>
          <a:p>
            <a:r>
              <a:rPr lang="tr-TR"/>
              <a:t>Information Management</a:t>
            </a:r>
          </a:p>
        </p:txBody>
      </p:sp>
      <p:sp>
        <p:nvSpPr>
          <p:cNvPr id="101378" name="Rectangle 2"/>
          <p:cNvSpPr>
            <a:spLocks noChangeArrowheads="1"/>
          </p:cNvSpPr>
          <p:nvPr/>
        </p:nvSpPr>
        <p:spPr bwMode="blackWhite">
          <a:xfrm>
            <a:off x="831850" y="1444625"/>
            <a:ext cx="3505200"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 </a:t>
            </a: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01379" name="Rectangle 3"/>
          <p:cNvSpPr>
            <a:spLocks noChangeArrowheads="1"/>
          </p:cNvSpPr>
          <p:nvPr/>
        </p:nvSpPr>
        <p:spPr bwMode="blackWhite">
          <a:xfrm>
            <a:off x="4506913" y="145097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66788" algn="l"/>
                <a:tab pos="1885950" algn="l"/>
                <a:tab pos="2457450" algn="l"/>
              </a:tabLst>
            </a:pPr>
            <a:r>
              <a:rPr lang="tr-TR" sz="1800" b="1">
                <a:solidFill>
                  <a:srgbClr val="000000"/>
                </a:solidFill>
                <a:effectLst/>
                <a:latin typeface="Courier New" pitchFamily="49" charset="0"/>
              </a:rPr>
              <a:t> </a:t>
            </a: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a:p>
            <a:pPr>
              <a:lnSpc>
                <a:spcPct val="95000"/>
              </a:lnSpc>
              <a:tabLst>
                <a:tab pos="966788" algn="l"/>
                <a:tab pos="1885950" algn="l"/>
                <a:tab pos="2457450" algn="l"/>
              </a:tabLst>
            </a:pPr>
            <a:endParaRPr lang="tr-TR" sz="1800" b="1">
              <a:solidFill>
                <a:srgbClr val="000000"/>
              </a:solidFill>
              <a:effectLst/>
              <a:latin typeface="Courier New" pitchFamily="49" charset="0"/>
            </a:endParaRPr>
          </a:p>
        </p:txBody>
      </p:sp>
      <p:sp>
        <p:nvSpPr>
          <p:cNvPr id="101380" name="Rectangle 4"/>
          <p:cNvSpPr>
            <a:spLocks noChangeArrowheads="1"/>
          </p:cNvSpPr>
          <p:nvPr/>
        </p:nvSpPr>
        <p:spPr bwMode="blackWhite">
          <a:xfrm>
            <a:off x="2357438" y="3708400"/>
            <a:ext cx="4113212" cy="2451100"/>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EMPNO 	DEPTNO 	LOC</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 ------- -------- </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 7839      	10 NEW YORK</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 7698 	    	30 CHICAGO</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 7782  	10 NEW YORK</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 7566  	20 DALLAS</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 7654 	    	30 CHICAGO</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 7499  	30 CHICAGO</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a:t>
            </a:r>
          </a:p>
          <a:p>
            <a:pPr>
              <a:lnSpc>
                <a:spcPct val="85000"/>
              </a:lnSpc>
              <a:tabLst>
                <a:tab pos="914400" algn="l"/>
                <a:tab pos="1544638" algn="l"/>
                <a:tab pos="1885950" algn="l"/>
                <a:tab pos="2457450" algn="l"/>
              </a:tabLst>
            </a:pPr>
            <a:r>
              <a:rPr lang="tr-TR" sz="1800" b="1">
                <a:solidFill>
                  <a:srgbClr val="000000"/>
                </a:solidFill>
                <a:effectLst/>
                <a:latin typeface="Courier New" pitchFamily="49" charset="0"/>
              </a:rPr>
              <a:t>14 rows selected.</a:t>
            </a:r>
          </a:p>
        </p:txBody>
      </p:sp>
      <p:sp>
        <p:nvSpPr>
          <p:cNvPr id="101381" name="Rectangle 5"/>
          <p:cNvSpPr>
            <a:spLocks noGrp="1" noChangeArrowheads="1"/>
          </p:cNvSpPr>
          <p:nvPr>
            <p:ph type="title"/>
          </p:nvPr>
        </p:nvSpPr>
        <p:spPr>
          <a:xfrm>
            <a:off x="0" y="511175"/>
            <a:ext cx="9142413" cy="881063"/>
          </a:xfrm>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Obtaining Data from Multiple Tables</a:t>
            </a:r>
            <a:endParaRPr lang="tr-TR" sz="4300"/>
          </a:p>
        </p:txBody>
      </p:sp>
      <p:sp>
        <p:nvSpPr>
          <p:cNvPr id="101382" name="Rectangle 6"/>
          <p:cNvSpPr>
            <a:spLocks noChangeArrowheads="1"/>
          </p:cNvSpPr>
          <p:nvPr/>
        </p:nvSpPr>
        <p:spPr bwMode="auto">
          <a:xfrm>
            <a:off x="742950" y="1087438"/>
            <a:ext cx="804863" cy="396875"/>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EMP </a:t>
            </a:r>
          </a:p>
        </p:txBody>
      </p:sp>
      <p:sp>
        <p:nvSpPr>
          <p:cNvPr id="101383" name="Rectangle 7"/>
          <p:cNvSpPr>
            <a:spLocks noChangeArrowheads="1"/>
          </p:cNvSpPr>
          <p:nvPr/>
        </p:nvSpPr>
        <p:spPr bwMode="auto">
          <a:xfrm>
            <a:off x="4419600" y="1087438"/>
            <a:ext cx="931863" cy="396875"/>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DEPT </a:t>
            </a:r>
          </a:p>
        </p:txBody>
      </p:sp>
      <p:grpSp>
        <p:nvGrpSpPr>
          <p:cNvPr id="101384" name="Group 8"/>
          <p:cNvGrpSpPr>
            <a:grpSpLocks/>
          </p:cNvGrpSpPr>
          <p:nvPr/>
        </p:nvGrpSpPr>
        <p:grpSpPr bwMode="auto">
          <a:xfrm>
            <a:off x="895350" y="1504950"/>
            <a:ext cx="7313613" cy="1573213"/>
            <a:chOff x="564" y="948"/>
            <a:chExt cx="4607" cy="991"/>
          </a:xfrm>
        </p:grpSpPr>
        <p:sp>
          <p:nvSpPr>
            <p:cNvPr id="101385" name="Rectangle 9"/>
            <p:cNvSpPr>
              <a:spLocks noChangeArrowheads="1"/>
            </p:cNvSpPr>
            <p:nvPr/>
          </p:nvSpPr>
          <p:spPr bwMode="ltGray">
            <a:xfrm>
              <a:off x="564" y="948"/>
              <a:ext cx="562" cy="991"/>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01386" name="Rectangle 10"/>
            <p:cNvSpPr>
              <a:spLocks noChangeArrowheads="1"/>
            </p:cNvSpPr>
            <p:nvPr/>
          </p:nvSpPr>
          <p:spPr bwMode="ltGray">
            <a:xfrm>
              <a:off x="2110" y="948"/>
              <a:ext cx="562" cy="991"/>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01387" name="Rectangle 11"/>
            <p:cNvSpPr>
              <a:spLocks noChangeArrowheads="1"/>
            </p:cNvSpPr>
            <p:nvPr/>
          </p:nvSpPr>
          <p:spPr bwMode="ltGray">
            <a:xfrm>
              <a:off x="4419" y="948"/>
              <a:ext cx="752" cy="991"/>
            </a:xfrm>
            <a:prstGeom prst="rect">
              <a:avLst/>
            </a:prstGeom>
            <a:solidFill>
              <a:srgbClr val="FF5050">
                <a:alpha val="50000"/>
              </a:srgbClr>
            </a:solidFill>
            <a:ln w="9525">
              <a:noFill/>
              <a:miter lim="800000"/>
              <a:headEnd/>
              <a:tailEnd/>
            </a:ln>
            <a:effectLst/>
          </p:spPr>
          <p:txBody>
            <a:bodyPr wrap="none" anchor="ctr"/>
            <a:lstStyle/>
            <a:p>
              <a:endParaRPr lang="tr-TR"/>
            </a:p>
          </p:txBody>
        </p:sp>
      </p:grpSp>
      <p:grpSp>
        <p:nvGrpSpPr>
          <p:cNvPr id="101388" name="Group 12"/>
          <p:cNvGrpSpPr>
            <a:grpSpLocks/>
          </p:cNvGrpSpPr>
          <p:nvPr/>
        </p:nvGrpSpPr>
        <p:grpSpPr bwMode="auto">
          <a:xfrm>
            <a:off x="3937000" y="3213100"/>
            <a:ext cx="966788" cy="473075"/>
            <a:chOff x="2480" y="2024"/>
            <a:chExt cx="609" cy="298"/>
          </a:xfrm>
        </p:grpSpPr>
        <p:sp>
          <p:nvSpPr>
            <p:cNvPr id="101389" name="Line 13"/>
            <p:cNvSpPr>
              <a:spLocks noChangeShapeType="1"/>
            </p:cNvSpPr>
            <p:nvPr/>
          </p:nvSpPr>
          <p:spPr bwMode="auto">
            <a:xfrm flipV="1">
              <a:off x="2480"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endParaRPr lang="tr-TR"/>
            </a:p>
          </p:txBody>
        </p:sp>
        <p:sp>
          <p:nvSpPr>
            <p:cNvPr id="101390" name="Line 14"/>
            <p:cNvSpPr>
              <a:spLocks noChangeShapeType="1"/>
            </p:cNvSpPr>
            <p:nvPr/>
          </p:nvSpPr>
          <p:spPr bwMode="auto">
            <a:xfrm flipV="1">
              <a:off x="3089"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wrap="none" anchor="ctr"/>
            <a:lstStyle/>
            <a:p>
              <a:endParaRPr lang="tr-TR"/>
            </a:p>
          </p:txBody>
        </p:sp>
      </p:grpSp>
      <p:sp>
        <p:nvSpPr>
          <p:cNvPr id="101391" name="Rectangle 15"/>
          <p:cNvSpPr>
            <a:spLocks noChangeArrowheads="1"/>
          </p:cNvSpPr>
          <p:nvPr/>
        </p:nvSpPr>
        <p:spPr bwMode="blackWhite">
          <a:xfrm>
            <a:off x="844550" y="1476375"/>
            <a:ext cx="3479800" cy="1654175"/>
          </a:xfrm>
          <a:prstGeom prst="rect">
            <a:avLst/>
          </a:prstGeom>
          <a:noFill/>
          <a:ln w="9525">
            <a:noFill/>
            <a:miter lim="800000"/>
            <a:headEnd/>
            <a:tailEnd/>
          </a:ln>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 EMPNO	ENAME	...	DEPTNO</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	...	------</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7839	KING	...	    10</a:t>
            </a:r>
          </a:p>
          <a:p>
            <a:pPr>
              <a:lnSpc>
                <a:spcPct val="95000"/>
              </a:lnSpc>
              <a:tabLst>
                <a:tab pos="914400" algn="l"/>
                <a:tab pos="1885950" algn="l"/>
                <a:tab pos="2457450" algn="l"/>
              </a:tabLst>
            </a:pPr>
            <a:r>
              <a:rPr lang="tr-TR" sz="1800" b="1">
                <a:solidFill>
                  <a:srgbClr val="000000"/>
                </a:solidFill>
                <a:effectLst/>
                <a:latin typeface="Courier New" pitchFamily="49" charset="0"/>
              </a:rPr>
              <a:t>  7698	BLAKE	...	    30</a:t>
            </a:r>
          </a:p>
          <a:p>
            <a:pPr>
              <a:lnSpc>
                <a:spcPct val="95000"/>
              </a:lnSpc>
              <a:tabLst>
                <a:tab pos="914400" algn="l"/>
                <a:tab pos="1885950" algn="l"/>
                <a:tab pos="2457450" algn="l"/>
              </a:tabLst>
            </a:pPr>
            <a:r>
              <a:rPr lang="tr-TR" sz="1800" b="1">
                <a:solidFill>
                  <a:srgbClr val="000000"/>
                </a:solidFill>
                <a:effectLst/>
                <a:latin typeface="Courier New" pitchFamily="49" charset="0"/>
              </a:rPr>
              <a:t>   ...	</a:t>
            </a:r>
          </a:p>
          <a:p>
            <a:pPr>
              <a:lnSpc>
                <a:spcPct val="95000"/>
              </a:lnSpc>
              <a:tabLst>
                <a:tab pos="914400" algn="l"/>
                <a:tab pos="1885950" algn="l"/>
                <a:tab pos="2457450" algn="l"/>
              </a:tabLst>
            </a:pPr>
            <a:r>
              <a:rPr lang="tr-TR" sz="1800" b="1">
                <a:solidFill>
                  <a:srgbClr val="000000"/>
                </a:solidFill>
                <a:effectLst/>
                <a:latin typeface="Courier New" pitchFamily="49" charset="0"/>
              </a:rPr>
              <a:t>  7934	MILLER	...	    10</a:t>
            </a:r>
          </a:p>
        </p:txBody>
      </p:sp>
      <p:sp>
        <p:nvSpPr>
          <p:cNvPr id="101392" name="Rectangle 16"/>
          <p:cNvSpPr>
            <a:spLocks noChangeArrowheads="1"/>
          </p:cNvSpPr>
          <p:nvPr/>
        </p:nvSpPr>
        <p:spPr bwMode="blackWhite">
          <a:xfrm>
            <a:off x="4519613" y="1482725"/>
            <a:ext cx="3836987" cy="1654175"/>
          </a:xfrm>
          <a:prstGeom prst="rect">
            <a:avLst/>
          </a:prstGeom>
          <a:noFill/>
          <a:ln w="9525">
            <a:noFill/>
            <a:miter lim="800000"/>
            <a:headEnd/>
            <a:tailEnd/>
          </a:ln>
          <a:effectLst/>
        </p:spPr>
        <p:txBody>
          <a:bodyPr lIns="92075" tIns="46038" rIns="92075" bIns="46038">
            <a:spAutoFit/>
          </a:bodyPr>
          <a:lstStyle/>
          <a:p>
            <a:pPr>
              <a:lnSpc>
                <a:spcPct val="95000"/>
              </a:lnSpc>
              <a:tabLst>
                <a:tab pos="966788" algn="l"/>
                <a:tab pos="1885950" algn="l"/>
                <a:tab pos="2457450" algn="l"/>
              </a:tabLst>
            </a:pPr>
            <a:r>
              <a:rPr lang="tr-TR" sz="1800" b="1" dirty="0">
                <a:solidFill>
                  <a:srgbClr val="000000"/>
                </a:solidFill>
                <a:effectLst/>
                <a:latin typeface="Courier New" pitchFamily="49" charset="0"/>
              </a:rPr>
              <a:t>DEPTNO DNAME     	LOC     </a:t>
            </a:r>
          </a:p>
          <a:p>
            <a:pPr>
              <a:lnSpc>
                <a:spcPct val="95000"/>
              </a:lnSpc>
              <a:tabLst>
                <a:tab pos="966788" algn="l"/>
                <a:tab pos="1885950" algn="l"/>
                <a:tab pos="2457450" algn="l"/>
              </a:tabLst>
            </a:pPr>
            <a:r>
              <a:rPr lang="tr-TR" sz="1800" b="1" dirty="0">
                <a:solidFill>
                  <a:srgbClr val="000000"/>
                </a:solidFill>
                <a:effectLst/>
                <a:latin typeface="Courier New" pitchFamily="49" charset="0"/>
              </a:rPr>
              <a:t>------ ----------	--------</a:t>
            </a:r>
          </a:p>
          <a:p>
            <a:pPr>
              <a:lnSpc>
                <a:spcPct val="95000"/>
              </a:lnSpc>
              <a:tabLst>
                <a:tab pos="966788" algn="l"/>
                <a:tab pos="1885950" algn="l"/>
                <a:tab pos="2457450" algn="l"/>
              </a:tabLst>
            </a:pPr>
            <a:r>
              <a:rPr lang="tr-TR" sz="1800" b="1" dirty="0">
                <a:solidFill>
                  <a:srgbClr val="000000"/>
                </a:solidFill>
                <a:effectLst/>
                <a:latin typeface="Courier New" pitchFamily="49" charset="0"/>
              </a:rPr>
              <a:t>    10	ACCOUNTING	NEW YORK</a:t>
            </a:r>
          </a:p>
          <a:p>
            <a:pPr>
              <a:lnSpc>
                <a:spcPct val="95000"/>
              </a:lnSpc>
              <a:tabLst>
                <a:tab pos="966788" algn="l"/>
                <a:tab pos="1885950" algn="l"/>
                <a:tab pos="2457450" algn="l"/>
              </a:tabLst>
            </a:pPr>
            <a:r>
              <a:rPr lang="tr-TR" sz="1800" b="1" dirty="0">
                <a:solidFill>
                  <a:srgbClr val="000000"/>
                </a:solidFill>
                <a:effectLst/>
                <a:latin typeface="Courier New" pitchFamily="49" charset="0"/>
              </a:rPr>
              <a:t>    20	RESEARCH	DALLAS</a:t>
            </a:r>
          </a:p>
          <a:p>
            <a:pPr>
              <a:lnSpc>
                <a:spcPct val="95000"/>
              </a:lnSpc>
              <a:tabLst>
                <a:tab pos="966788" algn="l"/>
                <a:tab pos="1885950" algn="l"/>
                <a:tab pos="2457450" algn="l"/>
              </a:tabLst>
            </a:pPr>
            <a:r>
              <a:rPr lang="tr-TR" sz="1800" b="1" dirty="0">
                <a:solidFill>
                  <a:srgbClr val="000000"/>
                </a:solidFill>
                <a:effectLst/>
                <a:latin typeface="Courier New" pitchFamily="49" charset="0"/>
              </a:rPr>
              <a:t>    30	SALES		CHICAGO</a:t>
            </a:r>
          </a:p>
          <a:p>
            <a:pPr>
              <a:lnSpc>
                <a:spcPct val="95000"/>
              </a:lnSpc>
              <a:tabLst>
                <a:tab pos="966788" algn="l"/>
                <a:tab pos="1885950" algn="l"/>
                <a:tab pos="2457450" algn="l"/>
              </a:tabLst>
            </a:pPr>
            <a:r>
              <a:rPr lang="tr-TR" sz="1800" b="1" dirty="0">
                <a:solidFill>
                  <a:srgbClr val="000000"/>
                </a:solidFill>
                <a:effectLst/>
                <a:latin typeface="Courier New" pitchFamily="49" charset="0"/>
              </a:rPr>
              <a:t>    40	OPERATIONS	BOSTON</a:t>
            </a:r>
          </a:p>
        </p:txBody>
      </p:sp>
      <p:grpSp>
        <p:nvGrpSpPr>
          <p:cNvPr id="101393" name="Group 17"/>
          <p:cNvGrpSpPr>
            <a:grpSpLocks/>
          </p:cNvGrpSpPr>
          <p:nvPr/>
        </p:nvGrpSpPr>
        <p:grpSpPr bwMode="auto">
          <a:xfrm>
            <a:off x="8386763" y="6324600"/>
            <a:ext cx="414337" cy="292100"/>
            <a:chOff x="5283" y="3984"/>
            <a:chExt cx="261" cy="184"/>
          </a:xfrm>
        </p:grpSpPr>
        <p:sp>
          <p:nvSpPr>
            <p:cNvPr id="101394" name="Rectangle 1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01395" name="Rectangle 1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01396" name="Rectangle 2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01397" name="Freeform 2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01398" name="Freeform 2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01399" name="Freeform 2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1384"/>
                                        </p:tgtEl>
                                        <p:attrNameLst>
                                          <p:attrName>style.visibility</p:attrName>
                                        </p:attrNameLst>
                                      </p:cBhvr>
                                      <p:to>
                                        <p:strVal val="visible"/>
                                      </p:to>
                                    </p:set>
                                    <p:animEffect transition="in" filter="wipe(up)">
                                      <p:cBhvr>
                                        <p:cTn id="7" dur="500"/>
                                        <p:tgtEl>
                                          <p:spTgt spid="10138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1388"/>
                                        </p:tgtEl>
                                        <p:attrNameLst>
                                          <p:attrName>style.visibility</p:attrName>
                                        </p:attrNameLst>
                                      </p:cBhvr>
                                      <p:to>
                                        <p:strVal val="visible"/>
                                      </p:to>
                                    </p:set>
                                    <p:animEffect transition="in" filter="wipe(up)">
                                      <p:cBhvr>
                                        <p:cTn id="11" dur="500"/>
                                        <p:tgtEl>
                                          <p:spTgt spid="101388"/>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101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4"/>
          <p:cNvSpPr>
            <a:spLocks noGrp="1"/>
          </p:cNvSpPr>
          <p:nvPr>
            <p:ph type="ftr" sz="quarter" idx="11"/>
          </p:nvPr>
        </p:nvSpPr>
        <p:spPr/>
        <p:txBody>
          <a:bodyPr/>
          <a:lstStyle/>
          <a:p>
            <a:r>
              <a:rPr lang="tr-TR"/>
              <a:t>Information Management</a:t>
            </a:r>
          </a:p>
        </p:txBody>
      </p:sp>
      <p:sp>
        <p:nvSpPr>
          <p:cNvPr id="103426"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b="1">
                <a:solidFill>
                  <a:schemeClr val="accent2"/>
                </a:solidFill>
                <a:effectLst>
                  <a:outerShdw blurRad="38100" dist="38100" dir="2700000" algn="tl">
                    <a:srgbClr val="C0C0C0"/>
                  </a:outerShdw>
                </a:effectLst>
                <a:latin typeface="Arial" charset="0"/>
              </a:rPr>
              <a:t>What Is a Join?</a:t>
            </a:r>
            <a:endParaRPr lang="tr-TR"/>
          </a:p>
        </p:txBody>
      </p:sp>
      <p:sp>
        <p:nvSpPr>
          <p:cNvPr id="103427" name="Rectangle 3"/>
          <p:cNvSpPr>
            <a:spLocks noGrp="1" noChangeArrowheads="1"/>
          </p:cNvSpPr>
          <p:nvPr>
            <p:ph type="body" idx="1"/>
          </p:nvPr>
        </p:nvSpPr>
        <p:spPr>
          <a:xfrm>
            <a:off x="898525" y="1328738"/>
            <a:ext cx="7385050" cy="5005387"/>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dirty="0">
                <a:solidFill>
                  <a:srgbClr val="FF0066"/>
                </a:solidFill>
                <a:latin typeface="Arial" charset="0"/>
              </a:rPr>
              <a:t>Use a join to query data from more than one table.</a:t>
            </a:r>
          </a:p>
          <a:p>
            <a:pPr marL="0" indent="0" defTabSz="346075">
              <a:tabLst>
                <a:tab pos="571500" algn="l"/>
              </a:tabLst>
            </a:pPr>
            <a:endParaRPr lang="tr-TR" dirty="0"/>
          </a:p>
          <a:p>
            <a:pPr marL="0" indent="0" defTabSz="346075">
              <a:tabLst>
                <a:tab pos="571500" algn="l"/>
              </a:tabLst>
            </a:pPr>
            <a:endParaRPr lang="tr-TR" dirty="0"/>
          </a:p>
          <a:p>
            <a:pPr marL="0" indent="0" defTabSz="346075">
              <a:tabLst>
                <a:tab pos="571500" algn="l"/>
              </a:tabLst>
            </a:pPr>
            <a:endParaRPr lang="tr-TR" dirty="0"/>
          </a:p>
          <a:p>
            <a:pPr marL="341313" lvl="1" indent="-227013" defTabSz="346075">
              <a:tabLst>
                <a:tab pos="571500" algn="l"/>
              </a:tabLst>
            </a:pPr>
            <a:r>
              <a:rPr lang="tr-TR" b="1" dirty="0">
                <a:solidFill>
                  <a:srgbClr val="FF0066"/>
                </a:solidFill>
                <a:latin typeface="Arial" charset="0"/>
              </a:rPr>
              <a:t>Write the join condition in the WHERE clause.</a:t>
            </a:r>
          </a:p>
          <a:p>
            <a:pPr marL="341313" lvl="1" indent="-227013" defTabSz="346075">
              <a:tabLst>
                <a:tab pos="571500" algn="l"/>
              </a:tabLst>
            </a:pPr>
            <a:r>
              <a:rPr lang="tr-TR" b="1" dirty="0">
                <a:solidFill>
                  <a:srgbClr val="FF0066"/>
                </a:solidFill>
                <a:latin typeface="Arial" charset="0"/>
              </a:rPr>
              <a:t>Prefix the column name with the table name when the same column name appears in more than one table.</a:t>
            </a:r>
          </a:p>
        </p:txBody>
      </p:sp>
      <p:sp>
        <p:nvSpPr>
          <p:cNvPr id="103428" name="Rectangle 4"/>
          <p:cNvSpPr>
            <a:spLocks noChangeArrowheads="1"/>
          </p:cNvSpPr>
          <p:nvPr/>
        </p:nvSpPr>
        <p:spPr bwMode="blackWhite">
          <a:xfrm>
            <a:off x="1030288" y="2397125"/>
            <a:ext cx="7091362" cy="1187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SELECT	</a:t>
            </a:r>
            <a:r>
              <a:rPr lang="tr-TR" sz="1800" b="1" i="1" dirty="0">
                <a:solidFill>
                  <a:srgbClr val="000000"/>
                </a:solidFill>
                <a:effectLst/>
                <a:latin typeface="Courier New" pitchFamily="49" charset="0"/>
              </a:rPr>
              <a:t>table1.column, table2.column</a:t>
            </a:r>
            <a:endParaRPr lang="tr-TR" sz="1800" b="1" dirty="0">
              <a:solidFill>
                <a:srgbClr val="000000"/>
              </a:solidFill>
              <a:effectLst/>
              <a:latin typeface="Courier New" pitchFamily="49" charset="0"/>
            </a:endParaRPr>
          </a:p>
          <a:p>
            <a:pPr>
              <a:tabLst>
                <a:tab pos="1200150" algn="l"/>
              </a:tabLst>
            </a:pPr>
            <a:r>
              <a:rPr lang="tr-TR" sz="1800" b="1" dirty="0">
                <a:solidFill>
                  <a:srgbClr val="000000"/>
                </a:solidFill>
                <a:effectLst/>
                <a:latin typeface="Courier New" pitchFamily="49" charset="0"/>
              </a:rPr>
              <a:t>FROM	</a:t>
            </a:r>
            <a:r>
              <a:rPr lang="tr-TR" sz="1800" b="1" i="1" dirty="0">
                <a:solidFill>
                  <a:srgbClr val="000000"/>
                </a:solidFill>
                <a:effectLst/>
                <a:latin typeface="Courier New" pitchFamily="49" charset="0"/>
              </a:rPr>
              <a:t>table1, table2</a:t>
            </a:r>
            <a:endParaRPr lang="tr-TR" sz="1800" b="1" dirty="0">
              <a:solidFill>
                <a:srgbClr val="000000"/>
              </a:solidFill>
              <a:effectLst/>
              <a:latin typeface="Courier New" pitchFamily="49" charset="0"/>
            </a:endParaRPr>
          </a:p>
          <a:p>
            <a:pPr>
              <a:tabLst>
                <a:tab pos="1200150" algn="l"/>
              </a:tabLst>
            </a:pPr>
            <a:r>
              <a:rPr lang="tr-TR" sz="1800" b="1" dirty="0">
                <a:solidFill>
                  <a:srgbClr val="000000"/>
                </a:solidFill>
                <a:effectLst/>
                <a:latin typeface="Courier New" pitchFamily="49" charset="0"/>
              </a:rPr>
              <a:t>WHERE	</a:t>
            </a:r>
            <a:r>
              <a:rPr lang="tr-TR" sz="1800" b="1" i="1" dirty="0">
                <a:solidFill>
                  <a:srgbClr val="000000"/>
                </a:solidFill>
                <a:effectLst/>
                <a:latin typeface="Courier New" pitchFamily="49" charset="0"/>
              </a:rPr>
              <a:t>table1.column1 </a:t>
            </a:r>
            <a:r>
              <a:rPr lang="tr-TR" sz="1800" b="1" dirty="0">
                <a:solidFill>
                  <a:srgbClr val="000000"/>
                </a:solidFill>
                <a:effectLst/>
                <a:latin typeface="Courier New" pitchFamily="49" charset="0"/>
              </a:rPr>
              <a:t>=</a:t>
            </a:r>
            <a:r>
              <a:rPr lang="tr-TR" sz="1800" b="1" i="1" dirty="0">
                <a:solidFill>
                  <a:srgbClr val="000000"/>
                </a:solidFill>
                <a:effectLst/>
                <a:latin typeface="Courier New" pitchFamily="49" charset="0"/>
              </a:rPr>
              <a:t> table2.column2</a:t>
            </a:r>
            <a:r>
              <a:rPr lang="tr-TR" sz="1800" b="1" dirty="0">
                <a:solidFill>
                  <a:srgbClr val="000000"/>
                </a:solidFill>
                <a:effectLst/>
                <a:latin typeface="Courier New" pitchFamily="49" charset="0"/>
              </a:rPr>
              <a:t>;</a:t>
            </a:r>
          </a:p>
        </p:txBody>
      </p:sp>
      <p:grpSp>
        <p:nvGrpSpPr>
          <p:cNvPr id="103429" name="Group 5"/>
          <p:cNvGrpSpPr>
            <a:grpSpLocks/>
          </p:cNvGrpSpPr>
          <p:nvPr/>
        </p:nvGrpSpPr>
        <p:grpSpPr bwMode="auto">
          <a:xfrm>
            <a:off x="8386763" y="6324600"/>
            <a:ext cx="414337" cy="292100"/>
            <a:chOff x="5283" y="3984"/>
            <a:chExt cx="261" cy="184"/>
          </a:xfrm>
        </p:grpSpPr>
        <p:sp>
          <p:nvSpPr>
            <p:cNvPr id="103430" name="Rectangle 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03431" name="Rectangle 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03432" name="Rectangle 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03433" name="Freeform 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03434" name="Freeform 1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03435" name="Freeform 1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03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p:cNvSpPr>
            <a:spLocks noGrp="1"/>
          </p:cNvSpPr>
          <p:nvPr>
            <p:ph type="ftr" sz="quarter" idx="11"/>
          </p:nvPr>
        </p:nvSpPr>
        <p:spPr/>
        <p:txBody>
          <a:bodyPr/>
          <a:lstStyle/>
          <a:p>
            <a:r>
              <a:rPr lang="tr-TR"/>
              <a:t>Information Management</a:t>
            </a:r>
          </a:p>
        </p:txBody>
      </p:sp>
      <p:sp>
        <p:nvSpPr>
          <p:cNvPr id="107522" name="Rectangle 2"/>
          <p:cNvSpPr>
            <a:spLocks noChangeArrowheads="1"/>
          </p:cNvSpPr>
          <p:nvPr/>
        </p:nvSpPr>
        <p:spPr bwMode="blackWhite">
          <a:xfrm>
            <a:off x="865188" y="1625600"/>
            <a:ext cx="3384550" cy="40227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 </a:t>
            </a: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07523" name="Rectangle 3"/>
          <p:cNvSpPr>
            <a:spLocks noChangeArrowheads="1"/>
          </p:cNvSpPr>
          <p:nvPr/>
        </p:nvSpPr>
        <p:spPr bwMode="blackWhite">
          <a:xfrm>
            <a:off x="4449763" y="1636713"/>
            <a:ext cx="3978275" cy="40227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a:p>
            <a:pPr>
              <a:lnSpc>
                <a:spcPct val="95000"/>
              </a:lnSpc>
              <a:tabLst>
                <a:tab pos="914400" algn="l"/>
                <a:tab pos="1885950" algn="l"/>
                <a:tab pos="2627313" algn="l"/>
              </a:tabLst>
            </a:pPr>
            <a:endParaRPr lang="tr-TR" sz="1800" b="1">
              <a:solidFill>
                <a:srgbClr val="000000"/>
              </a:solidFill>
              <a:effectLst/>
              <a:latin typeface="Courier New" pitchFamily="49" charset="0"/>
            </a:endParaRPr>
          </a:p>
        </p:txBody>
      </p:sp>
      <p:sp>
        <p:nvSpPr>
          <p:cNvPr id="10752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a:solidFill>
                  <a:schemeClr val="accent2"/>
                </a:solidFill>
                <a:latin typeface="Arial" charset="0"/>
              </a:rPr>
              <a:t>What Is an Equijoin? </a:t>
            </a:r>
            <a:endParaRPr lang="tr-TR" dirty="0"/>
          </a:p>
        </p:txBody>
      </p:sp>
      <p:sp>
        <p:nvSpPr>
          <p:cNvPr id="107525" name="Rectangle 5"/>
          <p:cNvSpPr>
            <a:spLocks noChangeArrowheads="1"/>
          </p:cNvSpPr>
          <p:nvPr/>
        </p:nvSpPr>
        <p:spPr bwMode="auto">
          <a:xfrm>
            <a:off x="766763" y="1230313"/>
            <a:ext cx="804862"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EMP </a:t>
            </a:r>
          </a:p>
        </p:txBody>
      </p:sp>
      <p:sp>
        <p:nvSpPr>
          <p:cNvPr id="107526" name="Rectangle 6"/>
          <p:cNvSpPr>
            <a:spLocks noChangeArrowheads="1"/>
          </p:cNvSpPr>
          <p:nvPr/>
        </p:nvSpPr>
        <p:spPr bwMode="auto">
          <a:xfrm>
            <a:off x="4386263" y="1254125"/>
            <a:ext cx="933450"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DEPT</a:t>
            </a:r>
            <a:r>
              <a:rPr lang="tr-TR" sz="2000" b="1">
                <a:solidFill>
                  <a:srgbClr val="FFFFCC"/>
                </a:solidFill>
                <a:effectLst>
                  <a:outerShdw blurRad="38100" dist="38100" dir="2700000" algn="tl">
                    <a:srgbClr val="C0C0C0"/>
                  </a:outerShdw>
                </a:effectLst>
                <a:latin typeface="Arial" charset="0"/>
              </a:rPr>
              <a:t> </a:t>
            </a:r>
          </a:p>
        </p:txBody>
      </p:sp>
      <p:grpSp>
        <p:nvGrpSpPr>
          <p:cNvPr id="107527" name="Group 7"/>
          <p:cNvGrpSpPr>
            <a:grpSpLocks/>
          </p:cNvGrpSpPr>
          <p:nvPr/>
        </p:nvGrpSpPr>
        <p:grpSpPr bwMode="auto">
          <a:xfrm>
            <a:off x="2960688" y="1682750"/>
            <a:ext cx="2601912" cy="3405188"/>
            <a:chOff x="1865" y="1060"/>
            <a:chExt cx="1639" cy="2145"/>
          </a:xfrm>
        </p:grpSpPr>
        <p:sp>
          <p:nvSpPr>
            <p:cNvPr id="107528" name="Rectangle 8"/>
            <p:cNvSpPr>
              <a:spLocks noChangeArrowheads="1"/>
            </p:cNvSpPr>
            <p:nvPr/>
          </p:nvSpPr>
          <p:spPr bwMode="ltGray">
            <a:xfrm>
              <a:off x="1865" y="1060"/>
              <a:ext cx="684" cy="214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07529" name="Rectangle 9"/>
            <p:cNvSpPr>
              <a:spLocks noChangeArrowheads="1"/>
            </p:cNvSpPr>
            <p:nvPr/>
          </p:nvSpPr>
          <p:spPr bwMode="ltGray">
            <a:xfrm>
              <a:off x="2820" y="1060"/>
              <a:ext cx="684" cy="2145"/>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07530" name="Rectangle 10"/>
          <p:cNvSpPr>
            <a:spLocks noChangeArrowheads="1"/>
          </p:cNvSpPr>
          <p:nvPr/>
        </p:nvSpPr>
        <p:spPr bwMode="blackWhite">
          <a:xfrm>
            <a:off x="877888" y="1619250"/>
            <a:ext cx="3359150" cy="3997325"/>
          </a:xfrm>
          <a:prstGeom prst="rect">
            <a:avLst/>
          </a:prstGeom>
          <a:noFill/>
          <a:ln w="9525">
            <a:noFill/>
            <a:miter lim="800000"/>
            <a:headEnd/>
            <a:tailEnd/>
          </a:ln>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 EMPNO ENAME    DEPTNO</a:t>
            </a:r>
          </a:p>
          <a:p>
            <a:pPr>
              <a:lnSpc>
                <a:spcPct val="95000"/>
              </a:lnSpc>
              <a:tabLst>
                <a:tab pos="914400" algn="l"/>
                <a:tab pos="1885950" algn="l"/>
                <a:tab pos="2457450" algn="l"/>
              </a:tabLst>
            </a:pPr>
            <a:r>
              <a:rPr lang="tr-TR" sz="1800" b="1">
                <a:solidFill>
                  <a:srgbClr val="000000"/>
                </a:solidFill>
                <a:effectLst/>
                <a:latin typeface="Courier New" pitchFamily="49" charset="0"/>
              </a:rPr>
              <a:t>------ ------- -------</a:t>
            </a:r>
          </a:p>
          <a:p>
            <a:pPr>
              <a:lnSpc>
                <a:spcPct val="95000"/>
              </a:lnSpc>
              <a:tabLst>
                <a:tab pos="914400" algn="l"/>
                <a:tab pos="1885950" algn="l"/>
                <a:tab pos="2457450" algn="l"/>
              </a:tabLst>
            </a:pPr>
            <a:r>
              <a:rPr lang="tr-TR" sz="1800" b="1">
                <a:solidFill>
                  <a:srgbClr val="000000"/>
                </a:solidFill>
                <a:effectLst/>
                <a:latin typeface="Courier New" pitchFamily="49" charset="0"/>
              </a:rPr>
              <a:t>  7839 KING         10</a:t>
            </a:r>
          </a:p>
          <a:p>
            <a:pPr>
              <a:lnSpc>
                <a:spcPct val="95000"/>
              </a:lnSpc>
              <a:tabLst>
                <a:tab pos="914400" algn="l"/>
                <a:tab pos="1885950" algn="l"/>
                <a:tab pos="2457450" algn="l"/>
              </a:tabLst>
            </a:pPr>
            <a:r>
              <a:rPr lang="tr-TR" sz="1800" b="1">
                <a:solidFill>
                  <a:srgbClr val="000000"/>
                </a:solidFill>
                <a:effectLst/>
                <a:latin typeface="Courier New" pitchFamily="49" charset="0"/>
              </a:rPr>
              <a:t>  7698 BLAKE        30</a:t>
            </a:r>
          </a:p>
          <a:p>
            <a:pPr>
              <a:lnSpc>
                <a:spcPct val="95000"/>
              </a:lnSpc>
              <a:tabLst>
                <a:tab pos="914400" algn="l"/>
                <a:tab pos="1885950" algn="l"/>
                <a:tab pos="2457450" algn="l"/>
              </a:tabLst>
            </a:pPr>
            <a:r>
              <a:rPr lang="tr-TR" sz="1800" b="1">
                <a:solidFill>
                  <a:srgbClr val="000000"/>
                </a:solidFill>
                <a:effectLst/>
                <a:latin typeface="Courier New" pitchFamily="49" charset="0"/>
              </a:rPr>
              <a:t>  7782 CLARK        10</a:t>
            </a:r>
          </a:p>
          <a:p>
            <a:pPr>
              <a:lnSpc>
                <a:spcPct val="95000"/>
              </a:lnSpc>
              <a:tabLst>
                <a:tab pos="914400" algn="l"/>
                <a:tab pos="1885950" algn="l"/>
                <a:tab pos="2457450" algn="l"/>
              </a:tabLst>
            </a:pPr>
            <a:r>
              <a:rPr lang="tr-TR" sz="1800" b="1">
                <a:solidFill>
                  <a:srgbClr val="000000"/>
                </a:solidFill>
                <a:effectLst/>
                <a:latin typeface="Courier New" pitchFamily="49" charset="0"/>
              </a:rPr>
              <a:t>  7566 JONES        20</a:t>
            </a:r>
          </a:p>
          <a:p>
            <a:pPr>
              <a:lnSpc>
                <a:spcPct val="95000"/>
              </a:lnSpc>
              <a:tabLst>
                <a:tab pos="914400" algn="l"/>
                <a:tab pos="1885950" algn="l"/>
                <a:tab pos="2457450" algn="l"/>
              </a:tabLst>
            </a:pPr>
            <a:r>
              <a:rPr lang="tr-TR" sz="1800" b="1">
                <a:solidFill>
                  <a:srgbClr val="000000"/>
                </a:solidFill>
                <a:effectLst/>
                <a:latin typeface="Courier New" pitchFamily="49" charset="0"/>
              </a:rPr>
              <a:t>  7654 MARTIN       30</a:t>
            </a:r>
          </a:p>
          <a:p>
            <a:pPr>
              <a:lnSpc>
                <a:spcPct val="95000"/>
              </a:lnSpc>
              <a:tabLst>
                <a:tab pos="914400" algn="l"/>
                <a:tab pos="1885950" algn="l"/>
                <a:tab pos="2457450" algn="l"/>
              </a:tabLst>
            </a:pPr>
            <a:r>
              <a:rPr lang="tr-TR" sz="1800" b="1">
                <a:solidFill>
                  <a:srgbClr val="000000"/>
                </a:solidFill>
                <a:effectLst/>
                <a:latin typeface="Courier New" pitchFamily="49" charset="0"/>
              </a:rPr>
              <a:t>  7499 ALLEN        30</a:t>
            </a:r>
          </a:p>
          <a:p>
            <a:pPr>
              <a:lnSpc>
                <a:spcPct val="95000"/>
              </a:lnSpc>
              <a:tabLst>
                <a:tab pos="914400" algn="l"/>
                <a:tab pos="1885950" algn="l"/>
                <a:tab pos="2457450" algn="l"/>
              </a:tabLst>
            </a:pPr>
            <a:r>
              <a:rPr lang="tr-TR" sz="1800" b="1">
                <a:solidFill>
                  <a:srgbClr val="000000"/>
                </a:solidFill>
                <a:effectLst/>
                <a:latin typeface="Courier New" pitchFamily="49" charset="0"/>
              </a:rPr>
              <a:t>  7844 TURNER       30</a:t>
            </a:r>
          </a:p>
          <a:p>
            <a:pPr>
              <a:lnSpc>
                <a:spcPct val="95000"/>
              </a:lnSpc>
              <a:tabLst>
                <a:tab pos="914400" algn="l"/>
                <a:tab pos="1885950" algn="l"/>
                <a:tab pos="2457450" algn="l"/>
              </a:tabLst>
            </a:pPr>
            <a:r>
              <a:rPr lang="tr-TR" sz="1800" b="1">
                <a:solidFill>
                  <a:srgbClr val="000000"/>
                </a:solidFill>
                <a:effectLst/>
                <a:latin typeface="Courier New" pitchFamily="49" charset="0"/>
              </a:rPr>
              <a:t>  7900 JAMES        30</a:t>
            </a:r>
          </a:p>
          <a:p>
            <a:pPr>
              <a:lnSpc>
                <a:spcPct val="95000"/>
              </a:lnSpc>
              <a:tabLst>
                <a:tab pos="914400" algn="l"/>
                <a:tab pos="1885950" algn="l"/>
                <a:tab pos="2457450" algn="l"/>
              </a:tabLst>
            </a:pPr>
            <a:r>
              <a:rPr lang="tr-TR" sz="1800" b="1">
                <a:solidFill>
                  <a:srgbClr val="000000"/>
                </a:solidFill>
                <a:effectLst/>
                <a:latin typeface="Courier New" pitchFamily="49" charset="0"/>
              </a:rPr>
              <a:t>  7521 WARD         30</a:t>
            </a:r>
          </a:p>
          <a:p>
            <a:pPr>
              <a:lnSpc>
                <a:spcPct val="95000"/>
              </a:lnSpc>
              <a:tabLst>
                <a:tab pos="914400" algn="l"/>
                <a:tab pos="1885950" algn="l"/>
                <a:tab pos="2457450" algn="l"/>
              </a:tabLst>
            </a:pPr>
            <a:r>
              <a:rPr lang="tr-TR" sz="1800" b="1">
                <a:solidFill>
                  <a:srgbClr val="000000"/>
                </a:solidFill>
                <a:effectLst/>
                <a:latin typeface="Courier New" pitchFamily="49" charset="0"/>
              </a:rPr>
              <a:t>  7902 FORD         20</a:t>
            </a:r>
          </a:p>
          <a:p>
            <a:pPr>
              <a:lnSpc>
                <a:spcPct val="95000"/>
              </a:lnSpc>
              <a:tabLst>
                <a:tab pos="914400" algn="l"/>
                <a:tab pos="1885950" algn="l"/>
                <a:tab pos="2457450" algn="l"/>
              </a:tabLst>
            </a:pPr>
            <a:r>
              <a:rPr lang="tr-TR" sz="1800" b="1">
                <a:solidFill>
                  <a:srgbClr val="000000"/>
                </a:solidFill>
                <a:effectLst/>
                <a:latin typeface="Courier New" pitchFamily="49" charset="0"/>
              </a:rPr>
              <a:t>  7369 SMITH        20</a:t>
            </a:r>
          </a:p>
          <a:p>
            <a:pPr>
              <a:lnSpc>
                <a:spcPct val="95000"/>
              </a:lnSpc>
              <a:tabLst>
                <a:tab pos="914400" algn="l"/>
                <a:tab pos="1885950" algn="l"/>
                <a:tab pos="2457450" algn="l"/>
              </a:tabLst>
            </a:pPr>
            <a:r>
              <a:rPr lang="tr-TR" sz="1800" b="1">
                <a:solidFill>
                  <a:srgbClr val="000000"/>
                </a:solidFill>
                <a:effectLst/>
                <a:latin typeface="Courier New" pitchFamily="49" charset="0"/>
              </a:rPr>
              <a:t>...</a:t>
            </a:r>
          </a:p>
          <a:p>
            <a:pPr>
              <a:lnSpc>
                <a:spcPct val="95000"/>
              </a:lnSpc>
              <a:tabLst>
                <a:tab pos="914400" algn="l"/>
                <a:tab pos="1885950" algn="l"/>
                <a:tab pos="2457450" algn="l"/>
              </a:tabLst>
            </a:pPr>
            <a:r>
              <a:rPr lang="tr-TR" sz="1800" b="1">
                <a:solidFill>
                  <a:srgbClr val="000000"/>
                </a:solidFill>
                <a:effectLst/>
                <a:latin typeface="Courier New" pitchFamily="49" charset="0"/>
              </a:rPr>
              <a:t>14 rows selected.</a:t>
            </a:r>
          </a:p>
        </p:txBody>
      </p:sp>
      <p:sp>
        <p:nvSpPr>
          <p:cNvPr id="107531" name="Rectangle 11"/>
          <p:cNvSpPr>
            <a:spLocks noChangeArrowheads="1"/>
          </p:cNvSpPr>
          <p:nvPr/>
        </p:nvSpPr>
        <p:spPr bwMode="blackWhite">
          <a:xfrm>
            <a:off x="4462463" y="1630363"/>
            <a:ext cx="3952875" cy="3997325"/>
          </a:xfrm>
          <a:prstGeom prst="rect">
            <a:avLst/>
          </a:prstGeom>
          <a:noFill/>
          <a:ln w="9525">
            <a:noFill/>
            <a:miter lim="800000"/>
            <a:headEnd/>
            <a:tailEnd/>
          </a:ln>
          <a:effectLst/>
        </p:spPr>
        <p:txBody>
          <a:bodyPr lIns="92075" tIns="46038" rIns="92075" bIns="46038">
            <a:spAutoFit/>
          </a:bodyPr>
          <a:lstStyle/>
          <a:p>
            <a:pPr>
              <a:lnSpc>
                <a:spcPct val="95000"/>
              </a:lnSpc>
              <a:tabLst>
                <a:tab pos="914400" algn="l"/>
                <a:tab pos="1885950" algn="l"/>
                <a:tab pos="2627313" algn="l"/>
              </a:tabLst>
            </a:pPr>
            <a:r>
              <a:rPr lang="tr-TR" sz="1800" b="1">
                <a:solidFill>
                  <a:srgbClr val="000000"/>
                </a:solidFill>
                <a:effectLst/>
                <a:latin typeface="Courier New" pitchFamily="49" charset="0"/>
              </a:rPr>
              <a:t> DEPTNO DNAME      LOC     </a:t>
            </a:r>
          </a:p>
          <a:p>
            <a:pPr>
              <a:lnSpc>
                <a:spcPct val="95000"/>
              </a:lnSpc>
              <a:tabLst>
                <a:tab pos="914400" algn="l"/>
                <a:tab pos="1885950" algn="l"/>
                <a:tab pos="2627313" algn="l"/>
              </a:tabLst>
            </a:pPr>
            <a:r>
              <a:rPr lang="tr-TR" sz="1800" b="1">
                <a:solidFill>
                  <a:srgbClr val="000000"/>
                </a:solidFill>
                <a:effectLst/>
                <a:latin typeface="Courier New" pitchFamily="49" charset="0"/>
              </a:rPr>
              <a:t>------- ---------- --------</a:t>
            </a:r>
          </a:p>
          <a:p>
            <a:pPr>
              <a:lnSpc>
                <a:spcPct val="95000"/>
              </a:lnSpc>
              <a:tabLst>
                <a:tab pos="914400" algn="l"/>
                <a:tab pos="1885950" algn="l"/>
                <a:tab pos="2627313" algn="l"/>
              </a:tabLst>
            </a:pPr>
            <a:r>
              <a:rPr lang="tr-TR" sz="1800" b="1">
                <a:solidFill>
                  <a:srgbClr val="000000"/>
                </a:solidFill>
                <a:effectLst/>
                <a:latin typeface="Courier New" pitchFamily="49" charset="0"/>
              </a:rPr>
              <a:t>     10 ACCOUNTING NEW YORK</a:t>
            </a:r>
          </a:p>
          <a:p>
            <a:pPr>
              <a:lnSpc>
                <a:spcPct val="95000"/>
              </a:lnSpc>
              <a:tabLst>
                <a:tab pos="914400" algn="l"/>
                <a:tab pos="1885950" algn="l"/>
                <a:tab pos="2627313"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627313" algn="l"/>
              </a:tabLst>
            </a:pPr>
            <a:r>
              <a:rPr lang="tr-TR" sz="1800" b="1">
                <a:solidFill>
                  <a:srgbClr val="000000"/>
                </a:solidFill>
                <a:effectLst/>
                <a:latin typeface="Courier New" pitchFamily="49" charset="0"/>
              </a:rPr>
              <a:t>     10 ACCOUNTING	NEW YORK </a:t>
            </a:r>
          </a:p>
          <a:p>
            <a:pPr>
              <a:lnSpc>
                <a:spcPct val="95000"/>
              </a:lnSpc>
              <a:tabLst>
                <a:tab pos="914400" algn="l"/>
                <a:tab pos="1885950" algn="l"/>
                <a:tab pos="2627313" algn="l"/>
              </a:tabLst>
            </a:pPr>
            <a:r>
              <a:rPr lang="tr-TR" sz="1800" b="1">
                <a:solidFill>
                  <a:srgbClr val="000000"/>
                </a:solidFill>
                <a:effectLst/>
                <a:latin typeface="Courier New" pitchFamily="49" charset="0"/>
              </a:rPr>
              <a:t>     20 RESEARCH	DALLAS</a:t>
            </a:r>
          </a:p>
          <a:p>
            <a:pPr>
              <a:lnSpc>
                <a:spcPct val="95000"/>
              </a:lnSpc>
              <a:tabLst>
                <a:tab pos="914400" algn="l"/>
                <a:tab pos="1885950" algn="l"/>
                <a:tab pos="2627313"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627313"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627313"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627313"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627313"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627313" algn="l"/>
              </a:tabLst>
            </a:pPr>
            <a:r>
              <a:rPr lang="tr-TR" sz="1800" b="1">
                <a:solidFill>
                  <a:srgbClr val="000000"/>
                </a:solidFill>
                <a:effectLst/>
                <a:latin typeface="Courier New" pitchFamily="49" charset="0"/>
              </a:rPr>
              <a:t>     20 RESEARCH	DALLAS</a:t>
            </a:r>
          </a:p>
          <a:p>
            <a:pPr>
              <a:lnSpc>
                <a:spcPct val="95000"/>
              </a:lnSpc>
              <a:tabLst>
                <a:tab pos="914400" algn="l"/>
                <a:tab pos="1885950" algn="l"/>
                <a:tab pos="2627313" algn="l"/>
              </a:tabLst>
            </a:pPr>
            <a:r>
              <a:rPr lang="tr-TR" sz="1800" b="1">
                <a:solidFill>
                  <a:srgbClr val="000000"/>
                </a:solidFill>
                <a:effectLst/>
                <a:latin typeface="Courier New" pitchFamily="49" charset="0"/>
              </a:rPr>
              <a:t>     20 RESEARCH	DALLAS</a:t>
            </a:r>
          </a:p>
          <a:p>
            <a:pPr>
              <a:lnSpc>
                <a:spcPct val="95000"/>
              </a:lnSpc>
              <a:tabLst>
                <a:tab pos="914400" algn="l"/>
                <a:tab pos="1885950" algn="l"/>
                <a:tab pos="2627313" algn="l"/>
              </a:tabLst>
            </a:pPr>
            <a:r>
              <a:rPr lang="tr-TR" sz="1800" b="1">
                <a:solidFill>
                  <a:srgbClr val="000000"/>
                </a:solidFill>
                <a:effectLst/>
                <a:latin typeface="Courier New" pitchFamily="49" charset="0"/>
              </a:rPr>
              <a:t>...</a:t>
            </a:r>
          </a:p>
          <a:p>
            <a:pPr>
              <a:lnSpc>
                <a:spcPct val="95000"/>
              </a:lnSpc>
              <a:tabLst>
                <a:tab pos="914400" algn="l"/>
                <a:tab pos="1885950" algn="l"/>
                <a:tab pos="2627313" algn="l"/>
              </a:tabLst>
            </a:pPr>
            <a:r>
              <a:rPr lang="tr-TR" sz="1800" b="1">
                <a:solidFill>
                  <a:srgbClr val="000000"/>
                </a:solidFill>
                <a:effectLst/>
                <a:latin typeface="Courier New" pitchFamily="49" charset="0"/>
              </a:rPr>
              <a:t>14 rows selected.</a:t>
            </a:r>
          </a:p>
        </p:txBody>
      </p:sp>
      <p:grpSp>
        <p:nvGrpSpPr>
          <p:cNvPr id="107532" name="Group 12"/>
          <p:cNvGrpSpPr>
            <a:grpSpLocks/>
          </p:cNvGrpSpPr>
          <p:nvPr/>
        </p:nvGrpSpPr>
        <p:grpSpPr bwMode="auto">
          <a:xfrm>
            <a:off x="2751138" y="5133975"/>
            <a:ext cx="3332162" cy="1089025"/>
            <a:chOff x="1733" y="3234"/>
            <a:chExt cx="2099" cy="686"/>
          </a:xfrm>
        </p:grpSpPr>
        <p:sp>
          <p:nvSpPr>
            <p:cNvPr id="107533" name="Rectangle 13"/>
            <p:cNvSpPr>
              <a:spLocks noChangeArrowheads="1"/>
            </p:cNvSpPr>
            <p:nvPr/>
          </p:nvSpPr>
          <p:spPr bwMode="auto">
            <a:xfrm>
              <a:off x="1733" y="3651"/>
              <a:ext cx="1014" cy="269"/>
            </a:xfrm>
            <a:prstGeom prst="rect">
              <a:avLst/>
            </a:prstGeom>
            <a:noFill/>
            <a:ln w="9525">
              <a:noFill/>
              <a:miter lim="800000"/>
              <a:headEnd/>
              <a:tailEnd/>
            </a:ln>
            <a:effectLst/>
          </p:spPr>
          <p:txBody>
            <a:bodyPr wrap="none" lIns="92075" tIns="46038" rIns="92075" bIns="46038">
              <a:spAutoFit/>
            </a:bodyPr>
            <a:lstStyle/>
            <a:p>
              <a:pPr algn="ctr">
                <a:lnSpc>
                  <a:spcPct val="110000"/>
                </a:lnSpc>
              </a:pPr>
              <a:r>
                <a:rPr lang="tr-TR" sz="2000" b="1">
                  <a:solidFill>
                    <a:srgbClr val="FF6600"/>
                  </a:solidFill>
                  <a:effectLst>
                    <a:outerShdw blurRad="38100" dist="38100" dir="2700000" algn="tl">
                      <a:srgbClr val="C0C0C0"/>
                    </a:outerShdw>
                  </a:effectLst>
                  <a:latin typeface="Arial" charset="0"/>
                </a:rPr>
                <a:t>Foreign key</a:t>
              </a:r>
            </a:p>
          </p:txBody>
        </p:sp>
        <p:sp>
          <p:nvSpPr>
            <p:cNvPr id="107534" name="Line 14"/>
            <p:cNvSpPr>
              <a:spLocks noChangeShapeType="1"/>
            </p:cNvSpPr>
            <p:nvPr/>
          </p:nvSpPr>
          <p:spPr bwMode="auto">
            <a:xfrm flipH="1" flipV="1">
              <a:off x="2230" y="3234"/>
              <a:ext cx="2" cy="414"/>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tr-TR"/>
            </a:p>
          </p:txBody>
        </p:sp>
        <p:sp>
          <p:nvSpPr>
            <p:cNvPr id="107535" name="Rectangle 15"/>
            <p:cNvSpPr>
              <a:spLocks noChangeArrowheads="1"/>
            </p:cNvSpPr>
            <p:nvPr/>
          </p:nvSpPr>
          <p:spPr bwMode="auto">
            <a:xfrm>
              <a:off x="2810" y="3651"/>
              <a:ext cx="1022" cy="269"/>
            </a:xfrm>
            <a:prstGeom prst="rect">
              <a:avLst/>
            </a:prstGeom>
            <a:noFill/>
            <a:ln w="9525">
              <a:noFill/>
              <a:miter lim="800000"/>
              <a:headEnd/>
              <a:tailEnd/>
            </a:ln>
            <a:effectLst/>
          </p:spPr>
          <p:txBody>
            <a:bodyPr wrap="none" lIns="92075" tIns="46038" rIns="92075" bIns="46038">
              <a:spAutoFit/>
            </a:bodyPr>
            <a:lstStyle/>
            <a:p>
              <a:pPr algn="ctr">
                <a:lnSpc>
                  <a:spcPct val="110000"/>
                </a:lnSpc>
              </a:pPr>
              <a:r>
                <a:rPr lang="tr-TR" sz="2000" b="1">
                  <a:solidFill>
                    <a:srgbClr val="FF6600"/>
                  </a:solidFill>
                  <a:effectLst>
                    <a:outerShdw blurRad="38100" dist="38100" dir="2700000" algn="tl">
                      <a:srgbClr val="C0C0C0"/>
                    </a:outerShdw>
                  </a:effectLst>
                  <a:latin typeface="Arial" charset="0"/>
                </a:rPr>
                <a:t>Primary key</a:t>
              </a:r>
            </a:p>
          </p:txBody>
        </p:sp>
        <p:sp>
          <p:nvSpPr>
            <p:cNvPr id="107536" name="Line 16"/>
            <p:cNvSpPr>
              <a:spLocks noChangeShapeType="1"/>
            </p:cNvSpPr>
            <p:nvPr/>
          </p:nvSpPr>
          <p:spPr bwMode="auto">
            <a:xfrm flipH="1" flipV="1">
              <a:off x="3298" y="3234"/>
              <a:ext cx="2" cy="414"/>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tr-TR"/>
            </a:p>
          </p:txBody>
        </p:sp>
      </p:grpSp>
      <p:grpSp>
        <p:nvGrpSpPr>
          <p:cNvPr id="107537" name="Group 17"/>
          <p:cNvGrpSpPr>
            <a:grpSpLocks/>
          </p:cNvGrpSpPr>
          <p:nvPr/>
        </p:nvGrpSpPr>
        <p:grpSpPr bwMode="auto">
          <a:xfrm>
            <a:off x="8386763" y="6324600"/>
            <a:ext cx="414337" cy="292100"/>
            <a:chOff x="5283" y="3984"/>
            <a:chExt cx="261" cy="184"/>
          </a:xfrm>
        </p:grpSpPr>
        <p:sp>
          <p:nvSpPr>
            <p:cNvPr id="107538" name="Rectangle 1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07539" name="Rectangle 1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07540" name="Rectangle 2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07541" name="Freeform 2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07542" name="Freeform 2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07543" name="Freeform 2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7527"/>
                                        </p:tgtEl>
                                        <p:attrNameLst>
                                          <p:attrName>style.visibility</p:attrName>
                                        </p:attrNameLst>
                                      </p:cBhvr>
                                      <p:to>
                                        <p:strVal val="visible"/>
                                      </p:to>
                                    </p:set>
                                    <p:animEffect transition="in" filter="wipe(up)">
                                      <p:cBhvr>
                                        <p:cTn id="7" dur="500"/>
                                        <p:tgtEl>
                                          <p:spTgt spid="10752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07532"/>
                                        </p:tgtEl>
                                        <p:attrNameLst>
                                          <p:attrName>style.visibility</p:attrName>
                                        </p:attrNameLst>
                                      </p:cBhvr>
                                      <p:to>
                                        <p:strVal val="visible"/>
                                      </p:to>
                                    </p:set>
                                    <p:anim calcmode="lin" valueType="num">
                                      <p:cBhvr additive="base">
                                        <p:cTn id="11" dur="500" fill="hold"/>
                                        <p:tgtEl>
                                          <p:spTgt spid="107532"/>
                                        </p:tgtEl>
                                        <p:attrNameLst>
                                          <p:attrName>ppt_x</p:attrName>
                                        </p:attrNameLst>
                                      </p:cBhvr>
                                      <p:tavLst>
                                        <p:tav tm="0">
                                          <p:val>
                                            <p:strVal val="#ppt_x"/>
                                          </p:val>
                                        </p:tav>
                                        <p:tav tm="100000">
                                          <p:val>
                                            <p:strVal val="#ppt_x"/>
                                          </p:val>
                                        </p:tav>
                                      </p:tavLst>
                                    </p:anim>
                                    <p:anim calcmode="lin" valueType="num">
                                      <p:cBhvr additive="base">
                                        <p:cTn id="12" dur="500" fill="hold"/>
                                        <p:tgtEl>
                                          <p:spTgt spid="10753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107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109570" name="Rectangle 2"/>
          <p:cNvSpPr>
            <a:spLocks noChangeArrowheads="1"/>
          </p:cNvSpPr>
          <p:nvPr/>
        </p:nvSpPr>
        <p:spPr bwMode="blackWhite">
          <a:xfrm>
            <a:off x="889000" y="1851025"/>
            <a:ext cx="7289800" cy="12795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109571" name="Rectangle 3"/>
          <p:cNvSpPr>
            <a:spLocks noChangeArrowheads="1"/>
          </p:cNvSpPr>
          <p:nvPr/>
        </p:nvSpPr>
        <p:spPr bwMode="blackWhite">
          <a:xfrm>
            <a:off x="887413" y="3494088"/>
            <a:ext cx="7304087" cy="23145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sp>
        <p:nvSpPr>
          <p:cNvPr id="10957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Retrieving Records </a:t>
            </a:r>
            <a:br>
              <a:rPr lang="tr-TR" sz="3600" b="1">
                <a:solidFill>
                  <a:schemeClr val="accent2"/>
                </a:solidFill>
                <a:latin typeface="Arial" charset="0"/>
              </a:rPr>
            </a:br>
            <a:r>
              <a:rPr lang="tr-TR" sz="3600" b="1">
                <a:solidFill>
                  <a:schemeClr val="accent2"/>
                </a:solidFill>
                <a:latin typeface="Arial" charset="0"/>
              </a:rPr>
              <a:t>with Equijoins</a:t>
            </a:r>
            <a:endParaRPr lang="tr-TR"/>
          </a:p>
        </p:txBody>
      </p:sp>
      <p:grpSp>
        <p:nvGrpSpPr>
          <p:cNvPr id="109573" name="Group 5"/>
          <p:cNvGrpSpPr>
            <a:grpSpLocks/>
          </p:cNvGrpSpPr>
          <p:nvPr/>
        </p:nvGrpSpPr>
        <p:grpSpPr bwMode="auto">
          <a:xfrm>
            <a:off x="2762250" y="2786063"/>
            <a:ext cx="3162300" cy="2446337"/>
            <a:chOff x="1740" y="1755"/>
            <a:chExt cx="1992" cy="1541"/>
          </a:xfrm>
        </p:grpSpPr>
        <p:sp>
          <p:nvSpPr>
            <p:cNvPr id="109574" name="Rectangle 6"/>
            <p:cNvSpPr>
              <a:spLocks noChangeArrowheads="1"/>
            </p:cNvSpPr>
            <p:nvPr/>
          </p:nvSpPr>
          <p:spPr bwMode="ltGray">
            <a:xfrm>
              <a:off x="1740" y="1755"/>
              <a:ext cx="1992" cy="177"/>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09575" name="Rectangle 7"/>
            <p:cNvSpPr>
              <a:spLocks noChangeArrowheads="1"/>
            </p:cNvSpPr>
            <p:nvPr/>
          </p:nvSpPr>
          <p:spPr bwMode="ltGray">
            <a:xfrm>
              <a:off x="1740" y="2245"/>
              <a:ext cx="1225" cy="1051"/>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09576" name="Rectangle 8"/>
          <p:cNvSpPr>
            <a:spLocks noChangeArrowheads="1"/>
          </p:cNvSpPr>
          <p:nvPr/>
        </p:nvSpPr>
        <p:spPr bwMode="blackWhite">
          <a:xfrm>
            <a:off x="895350" y="1838325"/>
            <a:ext cx="7315200" cy="130492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dirty="0">
                <a:solidFill>
                  <a:srgbClr val="000000"/>
                </a:solidFill>
                <a:effectLst/>
                <a:latin typeface="Courier New" pitchFamily="49" charset="0"/>
              </a:rPr>
              <a:t>SQL&gt; SELECT 	emp.empno,   emp.ename, emp.deptno,</a:t>
            </a:r>
            <a:br>
              <a:rPr lang="tr-TR" sz="1800" b="1" dirty="0">
                <a:solidFill>
                  <a:srgbClr val="000000"/>
                </a:solidFill>
                <a:effectLst/>
                <a:latin typeface="Courier New" pitchFamily="49" charset="0"/>
              </a:rPr>
            </a:br>
            <a:r>
              <a:rPr lang="tr-TR" sz="1800" b="1" dirty="0">
                <a:solidFill>
                  <a:srgbClr val="000000"/>
                </a:solidFill>
                <a:effectLst/>
                <a:latin typeface="Courier New" pitchFamily="49" charset="0"/>
              </a:rPr>
              <a:t>  2		dept.deptno, dept.loc</a:t>
            </a:r>
          </a:p>
          <a:p>
            <a:pPr>
              <a:tabLst>
                <a:tab pos="1200150" algn="l"/>
              </a:tabLst>
            </a:pPr>
            <a:r>
              <a:rPr lang="tr-TR" sz="1800" b="1" dirty="0">
                <a:solidFill>
                  <a:srgbClr val="000000"/>
                </a:solidFill>
                <a:effectLst/>
                <a:latin typeface="Courier New" pitchFamily="49" charset="0"/>
              </a:rPr>
              <a:t>  3  FROM   	emp, dept</a:t>
            </a:r>
          </a:p>
          <a:p>
            <a:pPr>
              <a:tabLst>
                <a:tab pos="1200150" algn="l"/>
              </a:tabLst>
            </a:pPr>
            <a:r>
              <a:rPr lang="tr-TR" sz="1800" b="1" dirty="0">
                <a:solidFill>
                  <a:srgbClr val="000000"/>
                </a:solidFill>
                <a:effectLst/>
                <a:latin typeface="Courier New" pitchFamily="49" charset="0"/>
              </a:rPr>
              <a:t>  4  WHERE  	emp.deptno=dept.deptno;</a:t>
            </a:r>
          </a:p>
        </p:txBody>
      </p:sp>
      <p:sp>
        <p:nvSpPr>
          <p:cNvPr id="109577" name="Rectangle 9"/>
          <p:cNvSpPr>
            <a:spLocks noChangeArrowheads="1"/>
          </p:cNvSpPr>
          <p:nvPr/>
        </p:nvSpPr>
        <p:spPr bwMode="blackWhite">
          <a:xfrm>
            <a:off x="919163" y="3506788"/>
            <a:ext cx="7278687" cy="2289175"/>
          </a:xfrm>
          <a:prstGeom prst="rect">
            <a:avLst/>
          </a:prstGeom>
          <a:noFill/>
          <a:ln w="9525">
            <a:noFill/>
            <a:miter lim="800000"/>
            <a:headEnd/>
            <a:tailEnd/>
          </a:ln>
          <a:effectLst/>
        </p:spPr>
        <p:txBody>
          <a:bodyPr lIns="92075" tIns="46038" rIns="92075" bIns="46038">
            <a:spAutoFit/>
          </a:bodyPr>
          <a:lstStyle/>
          <a:p>
            <a:pPr>
              <a:tabLst>
                <a:tab pos="1828800" algn="l"/>
                <a:tab pos="2400300" algn="l"/>
                <a:tab pos="3086100" algn="l"/>
                <a:tab pos="4229100" algn="l"/>
              </a:tabLst>
            </a:pPr>
            <a:r>
              <a:rPr lang="tr-TR" sz="1800" b="1">
                <a:solidFill>
                  <a:srgbClr val="000000"/>
                </a:solidFill>
                <a:effectLst/>
                <a:latin typeface="Courier New" pitchFamily="49" charset="0"/>
              </a:rPr>
              <a:t>EMPNO ENAME 	DEPTNO DEPTNO LOC</a:t>
            </a:r>
          </a:p>
          <a:p>
            <a:pPr>
              <a:tabLst>
                <a:tab pos="1828800" algn="l"/>
                <a:tab pos="2400300" algn="l"/>
                <a:tab pos="3086100" algn="l"/>
                <a:tab pos="4229100" algn="l"/>
              </a:tabLst>
            </a:pPr>
            <a:r>
              <a:rPr lang="tr-TR" sz="1800" b="1">
                <a:solidFill>
                  <a:srgbClr val="000000"/>
                </a:solidFill>
                <a:effectLst/>
                <a:latin typeface="Courier New" pitchFamily="49" charset="0"/>
              </a:rPr>
              <a:t>----- ------ ------ ------ ---------</a:t>
            </a:r>
          </a:p>
          <a:p>
            <a:pPr>
              <a:tabLst>
                <a:tab pos="1828800" algn="l"/>
                <a:tab pos="2400300" algn="l"/>
                <a:tab pos="3086100" algn="l"/>
                <a:tab pos="4229100" algn="l"/>
              </a:tabLst>
            </a:pPr>
            <a:r>
              <a:rPr lang="tr-TR" sz="1800" b="1">
                <a:solidFill>
                  <a:srgbClr val="000000"/>
                </a:solidFill>
                <a:effectLst/>
                <a:latin typeface="Courier New" pitchFamily="49" charset="0"/>
              </a:rPr>
              <a:t> 7839 KING	    	10     10 NEW YORK</a:t>
            </a:r>
          </a:p>
          <a:p>
            <a:pPr>
              <a:tabLst>
                <a:tab pos="1828800" algn="l"/>
                <a:tab pos="2400300" algn="l"/>
                <a:tab pos="3086100" algn="l"/>
                <a:tab pos="4229100" algn="l"/>
              </a:tabLst>
            </a:pPr>
            <a:r>
              <a:rPr lang="tr-TR" sz="1800" b="1">
                <a:solidFill>
                  <a:srgbClr val="000000"/>
                </a:solidFill>
                <a:effectLst/>
                <a:latin typeface="Courier New" pitchFamily="49" charset="0"/>
              </a:rPr>
              <a:t> 7698 BLAKE  	    	30     30 CHICAGO</a:t>
            </a:r>
          </a:p>
          <a:p>
            <a:pPr>
              <a:tabLst>
                <a:tab pos="1828800" algn="l"/>
                <a:tab pos="2400300" algn="l"/>
                <a:tab pos="3086100" algn="l"/>
                <a:tab pos="4229100" algn="l"/>
              </a:tabLst>
            </a:pPr>
            <a:r>
              <a:rPr lang="tr-TR" sz="1800" b="1">
                <a:solidFill>
                  <a:srgbClr val="000000"/>
                </a:solidFill>
                <a:effectLst/>
                <a:latin typeface="Courier New" pitchFamily="49" charset="0"/>
              </a:rPr>
              <a:t> 7782 CLARK	    	10     10 NEW YORK</a:t>
            </a:r>
          </a:p>
          <a:p>
            <a:pPr>
              <a:tabLst>
                <a:tab pos="1828800" algn="l"/>
                <a:tab pos="2400300" algn="l"/>
                <a:tab pos="3086100" algn="l"/>
                <a:tab pos="4229100" algn="l"/>
              </a:tabLst>
            </a:pPr>
            <a:r>
              <a:rPr lang="tr-TR" sz="1800" b="1">
                <a:solidFill>
                  <a:srgbClr val="000000"/>
                </a:solidFill>
                <a:effectLst/>
                <a:latin typeface="Courier New" pitchFamily="49" charset="0"/>
              </a:rPr>
              <a:t> 7566 JONES      	20     20 DALLAS</a:t>
            </a:r>
          </a:p>
          <a:p>
            <a:pPr>
              <a:tabLst>
                <a:tab pos="1828800" algn="l"/>
                <a:tab pos="2400300" algn="l"/>
                <a:tab pos="3086100" algn="l"/>
                <a:tab pos="4229100" algn="l"/>
              </a:tabLst>
            </a:pPr>
            <a:r>
              <a:rPr lang="tr-TR" sz="1800" b="1">
                <a:solidFill>
                  <a:srgbClr val="000000"/>
                </a:solidFill>
                <a:effectLst/>
                <a:latin typeface="Courier New" pitchFamily="49" charset="0"/>
              </a:rPr>
              <a:t>...</a:t>
            </a:r>
          </a:p>
          <a:p>
            <a:pPr>
              <a:tabLst>
                <a:tab pos="1828800" algn="l"/>
                <a:tab pos="2400300" algn="l"/>
                <a:tab pos="3086100" algn="l"/>
                <a:tab pos="4229100" algn="l"/>
              </a:tabLst>
            </a:pPr>
            <a:r>
              <a:rPr lang="tr-TR" sz="1800" b="1">
                <a:solidFill>
                  <a:srgbClr val="000000"/>
                </a:solidFill>
                <a:effectLst/>
                <a:latin typeface="Courier New" pitchFamily="49" charset="0"/>
              </a:rPr>
              <a:t>14 rows selected.</a:t>
            </a:r>
          </a:p>
        </p:txBody>
      </p:sp>
      <p:grpSp>
        <p:nvGrpSpPr>
          <p:cNvPr id="109578" name="Group 10"/>
          <p:cNvGrpSpPr>
            <a:grpSpLocks/>
          </p:cNvGrpSpPr>
          <p:nvPr/>
        </p:nvGrpSpPr>
        <p:grpSpPr bwMode="auto">
          <a:xfrm>
            <a:off x="8386763" y="6324600"/>
            <a:ext cx="414337" cy="292100"/>
            <a:chOff x="5283" y="3984"/>
            <a:chExt cx="261" cy="184"/>
          </a:xfrm>
        </p:grpSpPr>
        <p:sp>
          <p:nvSpPr>
            <p:cNvPr id="109579"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09580"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09581"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09582"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09583"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09584"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9573"/>
                                        </p:tgtEl>
                                        <p:attrNameLst>
                                          <p:attrName>style.visibility</p:attrName>
                                        </p:attrNameLst>
                                      </p:cBhvr>
                                      <p:to>
                                        <p:strVal val="visible"/>
                                      </p:to>
                                    </p:set>
                                    <p:animEffect transition="in" filter="wipe(up)">
                                      <p:cBhvr>
                                        <p:cTn id="7" dur="500"/>
                                        <p:tgtEl>
                                          <p:spTgt spid="10957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09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sz="quarter" idx="11"/>
          </p:nvPr>
        </p:nvSpPr>
        <p:spPr/>
        <p:txBody>
          <a:bodyPr/>
          <a:lstStyle/>
          <a:p>
            <a:r>
              <a:rPr lang="tr-TR"/>
              <a:t>Information Management</a:t>
            </a:r>
          </a:p>
        </p:txBody>
      </p:sp>
      <p:sp>
        <p:nvSpPr>
          <p:cNvPr id="111618" name="Rectangle 2"/>
          <p:cNvSpPr>
            <a:spLocks noChangeArrowheads="1"/>
          </p:cNvSpPr>
          <p:nvPr/>
        </p:nvSpPr>
        <p:spPr bwMode="blackWhite">
          <a:xfrm>
            <a:off x="987425" y="2060848"/>
            <a:ext cx="3384550" cy="40227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11619" name="Rectangle 3"/>
          <p:cNvSpPr>
            <a:spLocks noChangeArrowheads="1"/>
          </p:cNvSpPr>
          <p:nvPr/>
        </p:nvSpPr>
        <p:spPr bwMode="blackWhite">
          <a:xfrm>
            <a:off x="4572000" y="2060848"/>
            <a:ext cx="3836988" cy="40227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1162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Additional Search Conditions</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Using the AND Operator </a:t>
            </a:r>
            <a:endParaRPr lang="tr-TR"/>
          </a:p>
        </p:txBody>
      </p:sp>
      <p:sp>
        <p:nvSpPr>
          <p:cNvPr id="111621" name="Rectangle 5"/>
          <p:cNvSpPr>
            <a:spLocks noChangeArrowheads="1"/>
          </p:cNvSpPr>
          <p:nvPr/>
        </p:nvSpPr>
        <p:spPr bwMode="auto">
          <a:xfrm>
            <a:off x="931863" y="1703661"/>
            <a:ext cx="804862"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EMP</a:t>
            </a:r>
            <a:r>
              <a:rPr lang="tr-TR" sz="2000" b="1">
                <a:solidFill>
                  <a:srgbClr val="FFFFCC"/>
                </a:solidFill>
                <a:effectLst>
                  <a:outerShdw blurRad="38100" dist="38100" dir="2700000" algn="tl">
                    <a:srgbClr val="C0C0C0"/>
                  </a:outerShdw>
                </a:effectLst>
                <a:latin typeface="Arial" charset="0"/>
              </a:rPr>
              <a:t> </a:t>
            </a:r>
          </a:p>
        </p:txBody>
      </p:sp>
      <p:sp>
        <p:nvSpPr>
          <p:cNvPr id="111622" name="Rectangle 6"/>
          <p:cNvSpPr>
            <a:spLocks noChangeArrowheads="1"/>
          </p:cNvSpPr>
          <p:nvPr/>
        </p:nvSpPr>
        <p:spPr bwMode="auto">
          <a:xfrm>
            <a:off x="4479925" y="1703661"/>
            <a:ext cx="933450"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DEPT</a:t>
            </a:r>
            <a:r>
              <a:rPr lang="tr-TR" sz="2000" b="1">
                <a:solidFill>
                  <a:srgbClr val="FFFFCC"/>
                </a:solidFill>
                <a:effectLst>
                  <a:outerShdw blurRad="38100" dist="38100" dir="2700000" algn="tl">
                    <a:srgbClr val="C0C0C0"/>
                  </a:outerShdw>
                </a:effectLst>
                <a:latin typeface="Arial" charset="0"/>
              </a:rPr>
              <a:t> </a:t>
            </a:r>
          </a:p>
        </p:txBody>
      </p:sp>
      <p:sp>
        <p:nvSpPr>
          <p:cNvPr id="111623" name="Rectangle 7"/>
          <p:cNvSpPr>
            <a:spLocks noChangeArrowheads="1"/>
          </p:cNvSpPr>
          <p:nvPr/>
        </p:nvSpPr>
        <p:spPr bwMode="ltGray">
          <a:xfrm>
            <a:off x="3094038" y="2137048"/>
            <a:ext cx="2462212" cy="340518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1624" name="Rectangle 8"/>
          <p:cNvSpPr>
            <a:spLocks noChangeArrowheads="1"/>
          </p:cNvSpPr>
          <p:nvPr/>
        </p:nvSpPr>
        <p:spPr bwMode="ltGray">
          <a:xfrm>
            <a:off x="1095375" y="2616473"/>
            <a:ext cx="7216775" cy="314325"/>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11625" name="Rectangle 9"/>
          <p:cNvSpPr>
            <a:spLocks noChangeArrowheads="1"/>
          </p:cNvSpPr>
          <p:nvPr/>
        </p:nvSpPr>
        <p:spPr bwMode="blackWhite">
          <a:xfrm>
            <a:off x="1000125" y="2092598"/>
            <a:ext cx="3359150" cy="3997325"/>
          </a:xfrm>
          <a:prstGeom prst="rect">
            <a:avLst/>
          </a:prstGeom>
          <a:noFill/>
          <a:ln w="9525">
            <a:noFill/>
            <a:miter lim="800000"/>
            <a:headEnd/>
            <a:tailEnd/>
          </a:ln>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 EMPNO ENAME    DEPTNO</a:t>
            </a:r>
          </a:p>
          <a:p>
            <a:pPr>
              <a:lnSpc>
                <a:spcPct val="95000"/>
              </a:lnSpc>
              <a:tabLst>
                <a:tab pos="914400" algn="l"/>
                <a:tab pos="1885950" algn="l"/>
                <a:tab pos="2457450" algn="l"/>
              </a:tabLst>
            </a:pPr>
            <a:r>
              <a:rPr lang="tr-TR" sz="1800" b="1">
                <a:solidFill>
                  <a:srgbClr val="000000"/>
                </a:solidFill>
                <a:effectLst/>
                <a:latin typeface="Courier New" pitchFamily="49" charset="0"/>
              </a:rPr>
              <a:t>------ ------- -------</a:t>
            </a:r>
          </a:p>
          <a:p>
            <a:pPr>
              <a:lnSpc>
                <a:spcPct val="95000"/>
              </a:lnSpc>
              <a:tabLst>
                <a:tab pos="914400" algn="l"/>
                <a:tab pos="1885950" algn="l"/>
                <a:tab pos="2457450" algn="l"/>
              </a:tabLst>
            </a:pPr>
            <a:r>
              <a:rPr lang="tr-TR" sz="1800" b="1">
                <a:solidFill>
                  <a:srgbClr val="000000"/>
                </a:solidFill>
                <a:effectLst/>
                <a:latin typeface="Courier New" pitchFamily="49" charset="0"/>
              </a:rPr>
              <a:t>  7839 KING         10</a:t>
            </a:r>
          </a:p>
          <a:p>
            <a:pPr>
              <a:lnSpc>
                <a:spcPct val="95000"/>
              </a:lnSpc>
              <a:tabLst>
                <a:tab pos="914400" algn="l"/>
                <a:tab pos="1885950" algn="l"/>
                <a:tab pos="2457450" algn="l"/>
              </a:tabLst>
            </a:pPr>
            <a:r>
              <a:rPr lang="tr-TR" sz="1800" b="1">
                <a:solidFill>
                  <a:srgbClr val="000000"/>
                </a:solidFill>
                <a:effectLst/>
                <a:latin typeface="Courier New" pitchFamily="49" charset="0"/>
              </a:rPr>
              <a:t>  7698 BLAKE        30</a:t>
            </a:r>
          </a:p>
          <a:p>
            <a:pPr>
              <a:lnSpc>
                <a:spcPct val="95000"/>
              </a:lnSpc>
              <a:tabLst>
                <a:tab pos="914400" algn="l"/>
                <a:tab pos="1885950" algn="l"/>
                <a:tab pos="2457450" algn="l"/>
              </a:tabLst>
            </a:pPr>
            <a:r>
              <a:rPr lang="tr-TR" sz="1800" b="1">
                <a:solidFill>
                  <a:srgbClr val="000000"/>
                </a:solidFill>
                <a:effectLst/>
                <a:latin typeface="Courier New" pitchFamily="49" charset="0"/>
              </a:rPr>
              <a:t>  7782 CLARK        10</a:t>
            </a:r>
          </a:p>
          <a:p>
            <a:pPr>
              <a:lnSpc>
                <a:spcPct val="95000"/>
              </a:lnSpc>
              <a:tabLst>
                <a:tab pos="914400" algn="l"/>
                <a:tab pos="1885950" algn="l"/>
                <a:tab pos="2457450" algn="l"/>
              </a:tabLst>
            </a:pPr>
            <a:r>
              <a:rPr lang="tr-TR" sz="1800" b="1">
                <a:solidFill>
                  <a:srgbClr val="000000"/>
                </a:solidFill>
                <a:effectLst/>
                <a:latin typeface="Courier New" pitchFamily="49" charset="0"/>
              </a:rPr>
              <a:t>  7566 JONES        20</a:t>
            </a:r>
          </a:p>
          <a:p>
            <a:pPr>
              <a:lnSpc>
                <a:spcPct val="95000"/>
              </a:lnSpc>
              <a:tabLst>
                <a:tab pos="914400" algn="l"/>
                <a:tab pos="1885950" algn="l"/>
                <a:tab pos="2457450" algn="l"/>
              </a:tabLst>
            </a:pPr>
            <a:r>
              <a:rPr lang="tr-TR" sz="1800" b="1">
                <a:solidFill>
                  <a:srgbClr val="000000"/>
                </a:solidFill>
                <a:effectLst/>
                <a:latin typeface="Courier New" pitchFamily="49" charset="0"/>
              </a:rPr>
              <a:t>  7654 MARTIN       30</a:t>
            </a:r>
          </a:p>
          <a:p>
            <a:pPr>
              <a:lnSpc>
                <a:spcPct val="95000"/>
              </a:lnSpc>
              <a:tabLst>
                <a:tab pos="914400" algn="l"/>
                <a:tab pos="1885950" algn="l"/>
                <a:tab pos="2457450" algn="l"/>
              </a:tabLst>
            </a:pPr>
            <a:r>
              <a:rPr lang="tr-TR" sz="1800" b="1">
                <a:solidFill>
                  <a:srgbClr val="000000"/>
                </a:solidFill>
                <a:effectLst/>
                <a:latin typeface="Courier New" pitchFamily="49" charset="0"/>
              </a:rPr>
              <a:t>  7499 ALLEN        30</a:t>
            </a:r>
          </a:p>
          <a:p>
            <a:pPr>
              <a:lnSpc>
                <a:spcPct val="95000"/>
              </a:lnSpc>
              <a:tabLst>
                <a:tab pos="914400" algn="l"/>
                <a:tab pos="1885950" algn="l"/>
                <a:tab pos="2457450" algn="l"/>
              </a:tabLst>
            </a:pPr>
            <a:r>
              <a:rPr lang="tr-TR" sz="1800" b="1">
                <a:solidFill>
                  <a:srgbClr val="000000"/>
                </a:solidFill>
                <a:effectLst/>
                <a:latin typeface="Courier New" pitchFamily="49" charset="0"/>
              </a:rPr>
              <a:t>  7844 TURNER       30</a:t>
            </a:r>
          </a:p>
          <a:p>
            <a:pPr>
              <a:lnSpc>
                <a:spcPct val="95000"/>
              </a:lnSpc>
              <a:tabLst>
                <a:tab pos="914400" algn="l"/>
                <a:tab pos="1885950" algn="l"/>
                <a:tab pos="2457450" algn="l"/>
              </a:tabLst>
            </a:pPr>
            <a:r>
              <a:rPr lang="tr-TR" sz="1800" b="1">
                <a:solidFill>
                  <a:srgbClr val="000000"/>
                </a:solidFill>
                <a:effectLst/>
                <a:latin typeface="Courier New" pitchFamily="49" charset="0"/>
              </a:rPr>
              <a:t>  7900 JAMES        30</a:t>
            </a:r>
          </a:p>
          <a:p>
            <a:pPr>
              <a:lnSpc>
                <a:spcPct val="95000"/>
              </a:lnSpc>
              <a:tabLst>
                <a:tab pos="914400" algn="l"/>
                <a:tab pos="1885950" algn="l"/>
                <a:tab pos="2457450" algn="l"/>
              </a:tabLst>
            </a:pPr>
            <a:r>
              <a:rPr lang="tr-TR" sz="1800" b="1">
                <a:solidFill>
                  <a:srgbClr val="000000"/>
                </a:solidFill>
                <a:effectLst/>
                <a:latin typeface="Courier New" pitchFamily="49" charset="0"/>
              </a:rPr>
              <a:t>  7521 WARD         30</a:t>
            </a:r>
          </a:p>
          <a:p>
            <a:pPr>
              <a:lnSpc>
                <a:spcPct val="95000"/>
              </a:lnSpc>
              <a:tabLst>
                <a:tab pos="914400" algn="l"/>
                <a:tab pos="1885950" algn="l"/>
                <a:tab pos="2457450" algn="l"/>
              </a:tabLst>
            </a:pPr>
            <a:r>
              <a:rPr lang="tr-TR" sz="1800" b="1">
                <a:solidFill>
                  <a:srgbClr val="000000"/>
                </a:solidFill>
                <a:effectLst/>
                <a:latin typeface="Courier New" pitchFamily="49" charset="0"/>
              </a:rPr>
              <a:t>  7902 FORD         20</a:t>
            </a:r>
          </a:p>
          <a:p>
            <a:pPr>
              <a:lnSpc>
                <a:spcPct val="95000"/>
              </a:lnSpc>
              <a:tabLst>
                <a:tab pos="914400" algn="l"/>
                <a:tab pos="1885950" algn="l"/>
                <a:tab pos="2457450" algn="l"/>
              </a:tabLst>
            </a:pPr>
            <a:r>
              <a:rPr lang="tr-TR" sz="1800" b="1">
                <a:solidFill>
                  <a:srgbClr val="000000"/>
                </a:solidFill>
                <a:effectLst/>
                <a:latin typeface="Courier New" pitchFamily="49" charset="0"/>
              </a:rPr>
              <a:t>  7369 SMITH        20</a:t>
            </a:r>
          </a:p>
          <a:p>
            <a:pPr>
              <a:lnSpc>
                <a:spcPct val="95000"/>
              </a:lnSpc>
              <a:tabLst>
                <a:tab pos="914400" algn="l"/>
                <a:tab pos="1885950" algn="l"/>
                <a:tab pos="2457450" algn="l"/>
              </a:tabLst>
            </a:pPr>
            <a:r>
              <a:rPr lang="tr-TR" sz="1800" b="1">
                <a:solidFill>
                  <a:srgbClr val="000000"/>
                </a:solidFill>
                <a:effectLst/>
                <a:latin typeface="Courier New" pitchFamily="49" charset="0"/>
              </a:rPr>
              <a:t>...</a:t>
            </a:r>
          </a:p>
          <a:p>
            <a:pPr>
              <a:lnSpc>
                <a:spcPct val="95000"/>
              </a:lnSpc>
              <a:tabLst>
                <a:tab pos="914400" algn="l"/>
                <a:tab pos="1885950" algn="l"/>
                <a:tab pos="2457450" algn="l"/>
              </a:tabLst>
            </a:pPr>
            <a:r>
              <a:rPr lang="tr-TR" sz="1800" b="1">
                <a:solidFill>
                  <a:srgbClr val="000000"/>
                </a:solidFill>
                <a:effectLst/>
                <a:latin typeface="Courier New" pitchFamily="49" charset="0"/>
              </a:rPr>
              <a:t>14 rows selected.</a:t>
            </a:r>
          </a:p>
        </p:txBody>
      </p:sp>
      <p:sp>
        <p:nvSpPr>
          <p:cNvPr id="111626" name="Rectangle 10"/>
          <p:cNvSpPr>
            <a:spLocks noChangeArrowheads="1"/>
          </p:cNvSpPr>
          <p:nvPr/>
        </p:nvSpPr>
        <p:spPr bwMode="blackWhite">
          <a:xfrm>
            <a:off x="4584700" y="2092598"/>
            <a:ext cx="3811588" cy="3997325"/>
          </a:xfrm>
          <a:prstGeom prst="rect">
            <a:avLst/>
          </a:prstGeom>
          <a:noFill/>
          <a:ln w="9525">
            <a:noFill/>
            <a:miter lim="800000"/>
            <a:headEnd/>
            <a:tailEnd/>
          </a:ln>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DEPTNO DNAME     	LOC     </a:t>
            </a:r>
          </a:p>
          <a:p>
            <a:pPr>
              <a:lnSpc>
                <a:spcPct val="95000"/>
              </a:lnSpc>
              <a:tabLst>
                <a:tab pos="914400" algn="l"/>
                <a:tab pos="1885950" algn="l"/>
                <a:tab pos="2457450" algn="l"/>
              </a:tabLst>
            </a:pPr>
            <a:r>
              <a:rPr lang="tr-TR" sz="1800" b="1">
                <a:solidFill>
                  <a:srgbClr val="000000"/>
                </a:solidFill>
                <a:effectLst/>
                <a:latin typeface="Courier New" pitchFamily="49" charset="0"/>
              </a:rPr>
              <a:t>------ ---------	--------</a:t>
            </a:r>
          </a:p>
          <a:p>
            <a:pPr>
              <a:lnSpc>
                <a:spcPct val="95000"/>
              </a:lnSpc>
              <a:tabLst>
                <a:tab pos="914400" algn="l"/>
                <a:tab pos="1885950" algn="l"/>
                <a:tab pos="2457450" algn="l"/>
              </a:tabLst>
            </a:pPr>
            <a:r>
              <a:rPr lang="tr-TR" sz="1800" b="1">
                <a:solidFill>
                  <a:srgbClr val="000000"/>
                </a:solidFill>
                <a:effectLst/>
                <a:latin typeface="Courier New" pitchFamily="49" charset="0"/>
              </a:rPr>
              <a:t>    10 ACCOUNTING	NEW YORK</a:t>
            </a:r>
          </a:p>
          <a:p>
            <a:pPr>
              <a:lnSpc>
                <a:spcPct val="95000"/>
              </a:lnSpc>
              <a:tabLst>
                <a:tab pos="914400"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457450" algn="l"/>
              </a:tabLst>
            </a:pPr>
            <a:r>
              <a:rPr lang="tr-TR" sz="1800" b="1">
                <a:solidFill>
                  <a:srgbClr val="000000"/>
                </a:solidFill>
                <a:effectLst/>
                <a:latin typeface="Courier New" pitchFamily="49" charset="0"/>
              </a:rPr>
              <a:t>    10 ACCOUNTING	NEW YORK </a:t>
            </a:r>
          </a:p>
          <a:p>
            <a:pPr>
              <a:lnSpc>
                <a:spcPct val="95000"/>
              </a:lnSpc>
              <a:tabLst>
                <a:tab pos="914400"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14400"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457450" algn="l"/>
              </a:tabLst>
            </a:pPr>
            <a:r>
              <a:rPr lang="tr-TR" sz="1800" b="1">
                <a:solidFill>
                  <a:srgbClr val="000000"/>
                </a:solidFill>
                <a:effectLst/>
                <a:latin typeface="Courier New" pitchFamily="49" charset="0"/>
              </a:rPr>
              <a:t>    30 SALES	    CHICAGO</a:t>
            </a:r>
          </a:p>
          <a:p>
            <a:pPr>
              <a:lnSpc>
                <a:spcPct val="95000"/>
              </a:lnSpc>
              <a:tabLst>
                <a:tab pos="914400"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14400" algn="l"/>
                <a:tab pos="1885950" algn="l"/>
                <a:tab pos="2457450" algn="l"/>
              </a:tabLst>
            </a:pPr>
            <a:r>
              <a:rPr lang="tr-TR" sz="1800" b="1">
                <a:solidFill>
                  <a:srgbClr val="000000"/>
                </a:solidFill>
                <a:effectLst/>
                <a:latin typeface="Courier New" pitchFamily="49" charset="0"/>
              </a:rPr>
              <a:t>    20 RESEARCH	DALLAS</a:t>
            </a:r>
          </a:p>
          <a:p>
            <a:pPr>
              <a:lnSpc>
                <a:spcPct val="95000"/>
              </a:lnSpc>
              <a:tabLst>
                <a:tab pos="914400" algn="l"/>
                <a:tab pos="1885950" algn="l"/>
                <a:tab pos="2457450" algn="l"/>
              </a:tabLst>
            </a:pPr>
            <a:r>
              <a:rPr lang="tr-TR" sz="1800" b="1">
                <a:solidFill>
                  <a:srgbClr val="000000"/>
                </a:solidFill>
                <a:effectLst/>
                <a:latin typeface="Courier New" pitchFamily="49" charset="0"/>
              </a:rPr>
              <a:t>...</a:t>
            </a:r>
          </a:p>
          <a:p>
            <a:pPr>
              <a:lnSpc>
                <a:spcPct val="95000"/>
              </a:lnSpc>
              <a:tabLst>
                <a:tab pos="914400" algn="l"/>
                <a:tab pos="1885950" algn="l"/>
                <a:tab pos="2457450" algn="l"/>
              </a:tabLst>
            </a:pPr>
            <a:r>
              <a:rPr lang="tr-TR" sz="1800" b="1">
                <a:solidFill>
                  <a:srgbClr val="000000"/>
                </a:solidFill>
                <a:effectLst/>
                <a:latin typeface="Courier New" pitchFamily="49" charset="0"/>
              </a:rPr>
              <a:t>14 rows selected.</a:t>
            </a:r>
          </a:p>
        </p:txBody>
      </p:sp>
      <p:grpSp>
        <p:nvGrpSpPr>
          <p:cNvPr id="111627" name="Group 11"/>
          <p:cNvGrpSpPr>
            <a:grpSpLocks/>
          </p:cNvGrpSpPr>
          <p:nvPr/>
        </p:nvGrpSpPr>
        <p:grpSpPr bwMode="auto">
          <a:xfrm>
            <a:off x="8386763" y="6324600"/>
            <a:ext cx="414337" cy="292100"/>
            <a:chOff x="5283" y="3984"/>
            <a:chExt cx="261" cy="184"/>
          </a:xfrm>
        </p:grpSpPr>
        <p:sp>
          <p:nvSpPr>
            <p:cNvPr id="111628"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11629"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11630"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11631"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11632"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11633"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1623"/>
                                        </p:tgtEl>
                                        <p:attrNameLst>
                                          <p:attrName>style.visibility</p:attrName>
                                        </p:attrNameLst>
                                      </p:cBhvr>
                                      <p:to>
                                        <p:strVal val="visible"/>
                                      </p:to>
                                    </p:set>
                                    <p:animEffect transition="in" filter="wipe(up)">
                                      <p:cBhvr>
                                        <p:cTn id="7" dur="500"/>
                                        <p:tgtEl>
                                          <p:spTgt spid="1116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1624"/>
                                        </p:tgtEl>
                                        <p:attrNameLst>
                                          <p:attrName>style.visibility</p:attrName>
                                        </p:attrNameLst>
                                      </p:cBhvr>
                                      <p:to>
                                        <p:strVal val="visible"/>
                                      </p:to>
                                    </p:set>
                                    <p:animEffect transition="in" filter="wipe(left)">
                                      <p:cBhvr>
                                        <p:cTn id="11" dur="500"/>
                                        <p:tgtEl>
                                          <p:spTgt spid="111624"/>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111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animBg="1"/>
      <p:bldP spid="11162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4"/>
          <p:cNvSpPr>
            <a:spLocks noGrp="1"/>
          </p:cNvSpPr>
          <p:nvPr>
            <p:ph type="ftr" sz="quarter" idx="11"/>
          </p:nvPr>
        </p:nvSpPr>
        <p:spPr/>
        <p:txBody>
          <a:bodyPr/>
          <a:lstStyle/>
          <a:p>
            <a:r>
              <a:rPr lang="tr-TR"/>
              <a:t>Information Management</a:t>
            </a:r>
          </a:p>
        </p:txBody>
      </p:sp>
      <p:sp>
        <p:nvSpPr>
          <p:cNvPr id="113666" name="Rectangle 2"/>
          <p:cNvSpPr>
            <a:spLocks noChangeArrowheads="1"/>
          </p:cNvSpPr>
          <p:nvPr/>
        </p:nvSpPr>
        <p:spPr bwMode="blackWhite">
          <a:xfrm>
            <a:off x="906463" y="1982788"/>
            <a:ext cx="7316787" cy="13573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1200150" algn="l"/>
              </a:tabLst>
            </a:pPr>
            <a:endParaRPr lang="tr-TR" sz="1800" b="1">
              <a:solidFill>
                <a:srgbClr val="000000"/>
              </a:solidFill>
              <a:effectLst/>
              <a:latin typeface="Courier New" pitchFamily="49" charset="0"/>
            </a:endParaRPr>
          </a:p>
          <a:p>
            <a:pPr>
              <a:lnSpc>
                <a:spcPct val="120000"/>
              </a:lnSpc>
              <a:tabLst>
                <a:tab pos="1200150" algn="l"/>
              </a:tabLst>
            </a:pPr>
            <a:endParaRPr lang="tr-TR" sz="1800" b="1">
              <a:solidFill>
                <a:srgbClr val="000000"/>
              </a:solidFill>
              <a:effectLst/>
              <a:latin typeface="Courier New" pitchFamily="49" charset="0"/>
            </a:endParaRPr>
          </a:p>
        </p:txBody>
      </p:sp>
      <p:sp>
        <p:nvSpPr>
          <p:cNvPr id="113667" name="Rectangle 3"/>
          <p:cNvSpPr>
            <a:spLocks noChangeArrowheads="1"/>
          </p:cNvSpPr>
          <p:nvPr/>
        </p:nvSpPr>
        <p:spPr bwMode="blackWhite">
          <a:xfrm>
            <a:off x="909638" y="3833813"/>
            <a:ext cx="7294562" cy="13700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1200150" algn="l"/>
              </a:tabLst>
            </a:pPr>
            <a:endParaRPr lang="tr-TR" sz="1800" b="1">
              <a:solidFill>
                <a:srgbClr val="000000"/>
              </a:solidFill>
              <a:effectLst/>
              <a:latin typeface="Courier New" pitchFamily="49" charset="0"/>
            </a:endParaRPr>
          </a:p>
          <a:p>
            <a:pPr>
              <a:lnSpc>
                <a:spcPct val="120000"/>
              </a:lnSpc>
              <a:tabLst>
                <a:tab pos="1200150" algn="l"/>
              </a:tabLst>
            </a:pPr>
            <a:endParaRPr lang="tr-TR" sz="1800" b="1">
              <a:solidFill>
                <a:srgbClr val="000000"/>
              </a:solidFill>
              <a:effectLst/>
              <a:latin typeface="Courier New" pitchFamily="49" charset="0"/>
            </a:endParaRPr>
          </a:p>
        </p:txBody>
      </p:sp>
      <p:sp>
        <p:nvSpPr>
          <p:cNvPr id="11366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a:solidFill>
                  <a:schemeClr val="accent2"/>
                </a:solidFill>
                <a:latin typeface="Arial" charset="0"/>
              </a:rPr>
              <a:t>Using Table Aliases</a:t>
            </a:r>
            <a:endParaRPr lang="tr-TR" dirty="0"/>
          </a:p>
        </p:txBody>
      </p:sp>
      <p:sp>
        <p:nvSpPr>
          <p:cNvPr id="113669" name="Rectangle 5"/>
          <p:cNvSpPr>
            <a:spLocks noGrp="1" noChangeArrowheads="1"/>
          </p:cNvSpPr>
          <p:nvPr>
            <p:ph type="body" idx="1"/>
          </p:nvPr>
        </p:nvSpPr>
        <p:spPr>
          <a:xfrm>
            <a:off x="936625" y="1300163"/>
            <a:ext cx="7385050" cy="519112"/>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Simplify queries by using table aliases.</a:t>
            </a:r>
          </a:p>
        </p:txBody>
      </p:sp>
      <p:grpSp>
        <p:nvGrpSpPr>
          <p:cNvPr id="113670" name="Group 6"/>
          <p:cNvGrpSpPr>
            <a:grpSpLocks/>
          </p:cNvGrpSpPr>
          <p:nvPr/>
        </p:nvGrpSpPr>
        <p:grpSpPr bwMode="auto">
          <a:xfrm>
            <a:off x="2581275" y="2371725"/>
            <a:ext cx="2395538" cy="2825750"/>
            <a:chOff x="1626" y="1494"/>
            <a:chExt cx="1509" cy="1780"/>
          </a:xfrm>
        </p:grpSpPr>
        <p:sp>
          <p:nvSpPr>
            <p:cNvPr id="113671" name="Rectangle 7"/>
            <p:cNvSpPr>
              <a:spLocks noChangeArrowheads="1"/>
            </p:cNvSpPr>
            <p:nvPr/>
          </p:nvSpPr>
          <p:spPr bwMode="ltGray">
            <a:xfrm>
              <a:off x="1647" y="2660"/>
              <a:ext cx="129" cy="18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3672" name="Rectangle 8"/>
            <p:cNvSpPr>
              <a:spLocks noChangeArrowheads="1"/>
            </p:cNvSpPr>
            <p:nvPr/>
          </p:nvSpPr>
          <p:spPr bwMode="ltGray">
            <a:xfrm>
              <a:off x="2511" y="2660"/>
              <a:ext cx="129" cy="18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3673" name="Rectangle 9"/>
            <p:cNvSpPr>
              <a:spLocks noChangeArrowheads="1"/>
            </p:cNvSpPr>
            <p:nvPr/>
          </p:nvSpPr>
          <p:spPr bwMode="ltGray">
            <a:xfrm>
              <a:off x="2498" y="2876"/>
              <a:ext cx="552" cy="18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3674" name="Rectangle 10"/>
            <p:cNvSpPr>
              <a:spLocks noChangeArrowheads="1"/>
            </p:cNvSpPr>
            <p:nvPr/>
          </p:nvSpPr>
          <p:spPr bwMode="ltGray">
            <a:xfrm>
              <a:off x="2505" y="3094"/>
              <a:ext cx="114" cy="18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3675" name="Rectangle 11"/>
            <p:cNvSpPr>
              <a:spLocks noChangeArrowheads="1"/>
            </p:cNvSpPr>
            <p:nvPr/>
          </p:nvSpPr>
          <p:spPr bwMode="ltGray">
            <a:xfrm>
              <a:off x="1626" y="1494"/>
              <a:ext cx="384" cy="18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3676" name="Rectangle 12"/>
            <p:cNvSpPr>
              <a:spLocks noChangeArrowheads="1"/>
            </p:cNvSpPr>
            <p:nvPr/>
          </p:nvSpPr>
          <p:spPr bwMode="ltGray">
            <a:xfrm>
              <a:off x="2751" y="1494"/>
              <a:ext cx="384" cy="18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3677" name="Rectangle 13"/>
            <p:cNvSpPr>
              <a:spLocks noChangeArrowheads="1"/>
            </p:cNvSpPr>
            <p:nvPr/>
          </p:nvSpPr>
          <p:spPr bwMode="ltGray">
            <a:xfrm>
              <a:off x="2082" y="1707"/>
              <a:ext cx="384" cy="18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3678" name="Rectangle 14"/>
            <p:cNvSpPr>
              <a:spLocks noChangeArrowheads="1"/>
            </p:cNvSpPr>
            <p:nvPr/>
          </p:nvSpPr>
          <p:spPr bwMode="ltGray">
            <a:xfrm>
              <a:off x="2619" y="1908"/>
              <a:ext cx="366" cy="180"/>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13679" name="Rectangle 15"/>
          <p:cNvSpPr>
            <a:spLocks noChangeArrowheads="1"/>
          </p:cNvSpPr>
          <p:nvPr/>
        </p:nvSpPr>
        <p:spPr bwMode="blackWhite">
          <a:xfrm>
            <a:off x="885825" y="1982788"/>
            <a:ext cx="7342188" cy="1382712"/>
          </a:xfrm>
          <a:prstGeom prst="rect">
            <a:avLst/>
          </a:prstGeom>
          <a:noFill/>
          <a:ln w="9525">
            <a:noFill/>
            <a:miter lim="800000"/>
            <a:headEnd/>
            <a:tailEnd/>
          </a:ln>
          <a:effectLst/>
        </p:spPr>
        <p:txBody>
          <a:bodyPr wrap="none" lIns="92075" tIns="46038" rIns="92075" bIns="46038" anchor="ctr"/>
          <a:lstStyle/>
          <a:p>
            <a:pPr>
              <a:lnSpc>
                <a:spcPct val="120000"/>
              </a:lnSpc>
              <a:tabLst>
                <a:tab pos="1200150" algn="l"/>
              </a:tabLst>
            </a:pPr>
            <a:r>
              <a:rPr lang="tr-TR" sz="1800" b="1">
                <a:solidFill>
                  <a:srgbClr val="000000"/>
                </a:solidFill>
                <a:effectLst/>
                <a:latin typeface="Courier New" pitchFamily="49" charset="0"/>
              </a:rPr>
              <a:t>SQL&gt; SELECT emp.empno,   emp.ename, emp.deptno,  </a:t>
            </a:r>
          </a:p>
          <a:p>
            <a:pPr>
              <a:lnSpc>
                <a:spcPct val="120000"/>
              </a:lnSpc>
              <a:tabLst>
                <a:tab pos="1200150" algn="l"/>
              </a:tabLst>
            </a:pPr>
            <a:r>
              <a:rPr lang="tr-TR" sz="1800" b="1">
                <a:solidFill>
                  <a:srgbClr val="000000"/>
                </a:solidFill>
                <a:effectLst/>
                <a:latin typeface="Courier New" pitchFamily="49" charset="0"/>
              </a:rPr>
              <a:t>  2	   dept.deptno, dept.loc</a:t>
            </a:r>
          </a:p>
          <a:p>
            <a:pPr>
              <a:lnSpc>
                <a:spcPct val="120000"/>
              </a:lnSpc>
              <a:tabLst>
                <a:tab pos="1200150" algn="l"/>
              </a:tabLst>
            </a:pPr>
            <a:r>
              <a:rPr lang="tr-TR" sz="1800" b="1">
                <a:solidFill>
                  <a:srgbClr val="000000"/>
                </a:solidFill>
                <a:effectLst/>
                <a:latin typeface="Courier New" pitchFamily="49" charset="0"/>
              </a:rPr>
              <a:t>  3  FROM   emp, dept</a:t>
            </a:r>
          </a:p>
          <a:p>
            <a:pPr>
              <a:lnSpc>
                <a:spcPct val="120000"/>
              </a:lnSpc>
              <a:tabLst>
                <a:tab pos="1200150" algn="l"/>
              </a:tabLst>
            </a:pPr>
            <a:r>
              <a:rPr lang="tr-TR" sz="1800" b="1">
                <a:solidFill>
                  <a:srgbClr val="000000"/>
                </a:solidFill>
                <a:effectLst/>
                <a:latin typeface="Courier New" pitchFamily="49" charset="0"/>
              </a:rPr>
              <a:t>  4  WHERE  emp.deptno=dept.deptno;</a:t>
            </a:r>
          </a:p>
        </p:txBody>
      </p:sp>
      <p:sp>
        <p:nvSpPr>
          <p:cNvPr id="113680" name="Rectangle 16"/>
          <p:cNvSpPr>
            <a:spLocks noChangeArrowheads="1"/>
          </p:cNvSpPr>
          <p:nvPr/>
        </p:nvSpPr>
        <p:spPr bwMode="blackWhite">
          <a:xfrm>
            <a:off x="915988" y="3832225"/>
            <a:ext cx="7319962" cy="1395413"/>
          </a:xfrm>
          <a:prstGeom prst="rect">
            <a:avLst/>
          </a:prstGeom>
          <a:noFill/>
          <a:ln w="9525">
            <a:noFill/>
            <a:miter lim="800000"/>
            <a:headEnd/>
            <a:tailEnd/>
          </a:ln>
          <a:effectLst/>
        </p:spPr>
        <p:txBody>
          <a:bodyPr wrap="none" lIns="92075" tIns="46038" rIns="92075" bIns="46038" anchor="ctr"/>
          <a:lstStyle/>
          <a:p>
            <a:pPr>
              <a:lnSpc>
                <a:spcPct val="120000"/>
              </a:lnSpc>
              <a:tabLst>
                <a:tab pos="1200150" algn="l"/>
              </a:tabLst>
            </a:pPr>
            <a:r>
              <a:rPr lang="tr-TR" sz="1800" b="1">
                <a:solidFill>
                  <a:srgbClr val="000000"/>
                </a:solidFill>
                <a:effectLst/>
                <a:latin typeface="Courier New" pitchFamily="49" charset="0"/>
              </a:rPr>
              <a:t>SQL&gt; SELECT e.empno,  e.ename, e.deptno,   </a:t>
            </a:r>
          </a:p>
          <a:p>
            <a:pPr>
              <a:lnSpc>
                <a:spcPct val="120000"/>
              </a:lnSpc>
              <a:tabLst>
                <a:tab pos="1200150" algn="l"/>
              </a:tabLst>
            </a:pPr>
            <a:r>
              <a:rPr lang="tr-TR" sz="1800" b="1">
                <a:solidFill>
                  <a:srgbClr val="000000"/>
                </a:solidFill>
                <a:effectLst/>
                <a:latin typeface="Courier New" pitchFamily="49" charset="0"/>
              </a:rPr>
              <a:t>  2         d.deptno, d.loc</a:t>
            </a:r>
          </a:p>
          <a:p>
            <a:pPr>
              <a:lnSpc>
                <a:spcPct val="120000"/>
              </a:lnSpc>
              <a:tabLst>
                <a:tab pos="1200150" algn="l"/>
              </a:tabLst>
            </a:pPr>
            <a:r>
              <a:rPr lang="tr-TR" sz="1800" b="1">
                <a:solidFill>
                  <a:srgbClr val="000000"/>
                </a:solidFill>
                <a:effectLst/>
                <a:latin typeface="Courier New" pitchFamily="49" charset="0"/>
              </a:rPr>
              <a:t>  3  FROM   emp e,    dept d</a:t>
            </a:r>
          </a:p>
          <a:p>
            <a:pPr>
              <a:lnSpc>
                <a:spcPct val="120000"/>
              </a:lnSpc>
              <a:tabLst>
                <a:tab pos="1200150" algn="l"/>
              </a:tabLst>
            </a:pPr>
            <a:r>
              <a:rPr lang="tr-TR" sz="1800" b="1">
                <a:solidFill>
                  <a:srgbClr val="000000"/>
                </a:solidFill>
                <a:effectLst/>
                <a:latin typeface="Courier New" pitchFamily="49" charset="0"/>
              </a:rPr>
              <a:t>  4  WHERE  e.deptno= d.deptno;</a:t>
            </a:r>
          </a:p>
        </p:txBody>
      </p:sp>
      <p:grpSp>
        <p:nvGrpSpPr>
          <p:cNvPr id="113681" name="Group 17"/>
          <p:cNvGrpSpPr>
            <a:grpSpLocks/>
          </p:cNvGrpSpPr>
          <p:nvPr/>
        </p:nvGrpSpPr>
        <p:grpSpPr bwMode="auto">
          <a:xfrm>
            <a:off x="8386763" y="6324600"/>
            <a:ext cx="414337" cy="292100"/>
            <a:chOff x="5283" y="3984"/>
            <a:chExt cx="261" cy="184"/>
          </a:xfrm>
        </p:grpSpPr>
        <p:sp>
          <p:nvSpPr>
            <p:cNvPr id="113682" name="Rectangle 1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13683" name="Rectangle 1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13684" name="Rectangle 2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13685" name="Freeform 2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13686" name="Freeform 2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13687" name="Freeform 2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3670"/>
                                        </p:tgtEl>
                                        <p:attrNameLst>
                                          <p:attrName>style.visibility</p:attrName>
                                        </p:attrNameLst>
                                      </p:cBhvr>
                                      <p:to>
                                        <p:strVal val="visible"/>
                                      </p:to>
                                    </p:set>
                                    <p:animEffect transition="in" filter="wipe(up)">
                                      <p:cBhvr>
                                        <p:cTn id="7" dur="500"/>
                                        <p:tgtEl>
                                          <p:spTgt spid="11367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13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3"/>
          <p:cNvSpPr>
            <a:spLocks noGrp="1"/>
          </p:cNvSpPr>
          <p:nvPr>
            <p:ph type="ftr" sz="quarter" idx="11"/>
          </p:nvPr>
        </p:nvSpPr>
        <p:spPr/>
        <p:txBody>
          <a:bodyPr/>
          <a:lstStyle/>
          <a:p>
            <a:r>
              <a:rPr lang="tr-TR"/>
              <a:t>Information Management</a:t>
            </a:r>
          </a:p>
        </p:txBody>
      </p:sp>
      <p:sp>
        <p:nvSpPr>
          <p:cNvPr id="11571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a:solidFill>
                  <a:schemeClr val="accent2"/>
                </a:solidFill>
                <a:latin typeface="Arial" charset="0"/>
              </a:rPr>
              <a:t>Joining More Than Two Tables</a:t>
            </a:r>
            <a:endParaRPr lang="tr-TR" dirty="0"/>
          </a:p>
        </p:txBody>
      </p:sp>
      <p:sp>
        <p:nvSpPr>
          <p:cNvPr id="115715" name="Rectangle 3"/>
          <p:cNvSpPr>
            <a:spLocks noChangeArrowheads="1"/>
          </p:cNvSpPr>
          <p:nvPr/>
        </p:nvSpPr>
        <p:spPr bwMode="blackWhite">
          <a:xfrm>
            <a:off x="908050" y="1630363"/>
            <a:ext cx="3117850" cy="29813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2057400" algn="l"/>
              </a:tabLst>
            </a:pPr>
            <a:r>
              <a:rPr lang="tr-TR" sz="1800" b="1" dirty="0">
                <a:solidFill>
                  <a:srgbClr val="000000"/>
                </a:solidFill>
                <a:effectLst/>
                <a:latin typeface="Courier New" pitchFamily="49" charset="0"/>
              </a:rPr>
              <a:t>NAME	CUSTID</a:t>
            </a:r>
          </a:p>
          <a:p>
            <a:pPr>
              <a:lnSpc>
                <a:spcPct val="95000"/>
              </a:lnSpc>
              <a:tabLst>
                <a:tab pos="2057400" algn="l"/>
              </a:tabLst>
            </a:pPr>
            <a:r>
              <a:rPr lang="tr-TR" sz="1800" b="1" dirty="0">
                <a:solidFill>
                  <a:srgbClr val="000000"/>
                </a:solidFill>
                <a:effectLst/>
                <a:latin typeface="Courier New" pitchFamily="49" charset="0"/>
              </a:rPr>
              <a:t>-----------	------</a:t>
            </a:r>
          </a:p>
          <a:p>
            <a:pPr>
              <a:lnSpc>
                <a:spcPct val="95000"/>
              </a:lnSpc>
              <a:tabLst>
                <a:tab pos="2057400" algn="l"/>
              </a:tabLst>
            </a:pPr>
            <a:r>
              <a:rPr lang="tr-TR" sz="1800" b="1" dirty="0">
                <a:solidFill>
                  <a:srgbClr val="000000"/>
                </a:solidFill>
                <a:effectLst/>
                <a:latin typeface="Courier New" pitchFamily="49" charset="0"/>
              </a:rPr>
              <a:t>JOCKSPORTS	   100</a:t>
            </a:r>
          </a:p>
          <a:p>
            <a:pPr>
              <a:lnSpc>
                <a:spcPct val="95000"/>
              </a:lnSpc>
              <a:tabLst>
                <a:tab pos="2057400" algn="l"/>
              </a:tabLst>
            </a:pPr>
            <a:r>
              <a:rPr lang="tr-TR" sz="1800" b="1" dirty="0">
                <a:solidFill>
                  <a:srgbClr val="000000"/>
                </a:solidFill>
                <a:effectLst/>
                <a:latin typeface="Courier New" pitchFamily="49" charset="0"/>
              </a:rPr>
              <a:t>TKB SPORT SHOP	   101</a:t>
            </a:r>
          </a:p>
          <a:p>
            <a:pPr>
              <a:lnSpc>
                <a:spcPct val="95000"/>
              </a:lnSpc>
              <a:tabLst>
                <a:tab pos="2057400" algn="l"/>
              </a:tabLst>
            </a:pPr>
            <a:r>
              <a:rPr lang="tr-TR" sz="1800" b="1" dirty="0">
                <a:solidFill>
                  <a:srgbClr val="000000"/>
                </a:solidFill>
                <a:effectLst/>
                <a:latin typeface="Courier New" pitchFamily="49" charset="0"/>
              </a:rPr>
              <a:t>VOLLYRITE	   102</a:t>
            </a:r>
          </a:p>
          <a:p>
            <a:pPr>
              <a:lnSpc>
                <a:spcPct val="95000"/>
              </a:lnSpc>
              <a:tabLst>
                <a:tab pos="2057400" algn="l"/>
              </a:tabLst>
            </a:pPr>
            <a:r>
              <a:rPr lang="tr-TR" sz="1800" b="1" dirty="0">
                <a:solidFill>
                  <a:srgbClr val="000000"/>
                </a:solidFill>
                <a:effectLst/>
                <a:latin typeface="Courier New" pitchFamily="49" charset="0"/>
              </a:rPr>
              <a:t>JUST TENNIS	   103</a:t>
            </a:r>
          </a:p>
          <a:p>
            <a:pPr>
              <a:lnSpc>
                <a:spcPct val="95000"/>
              </a:lnSpc>
              <a:tabLst>
                <a:tab pos="2057400" algn="l"/>
              </a:tabLst>
            </a:pPr>
            <a:r>
              <a:rPr lang="tr-TR" sz="1800" b="1" dirty="0">
                <a:solidFill>
                  <a:srgbClr val="000000"/>
                </a:solidFill>
                <a:effectLst/>
                <a:latin typeface="Courier New" pitchFamily="49" charset="0"/>
              </a:rPr>
              <a:t>K+T SPORTS	   105</a:t>
            </a:r>
          </a:p>
          <a:p>
            <a:pPr>
              <a:lnSpc>
                <a:spcPct val="95000"/>
              </a:lnSpc>
              <a:tabLst>
                <a:tab pos="2057400" algn="l"/>
              </a:tabLst>
            </a:pPr>
            <a:r>
              <a:rPr lang="tr-TR" sz="1800" b="1" dirty="0">
                <a:solidFill>
                  <a:srgbClr val="000000"/>
                </a:solidFill>
                <a:effectLst/>
                <a:latin typeface="Courier New" pitchFamily="49" charset="0"/>
              </a:rPr>
              <a:t>SHAPE UP	   106</a:t>
            </a:r>
          </a:p>
          <a:p>
            <a:pPr>
              <a:lnSpc>
                <a:spcPct val="95000"/>
              </a:lnSpc>
              <a:tabLst>
                <a:tab pos="2057400" algn="l"/>
              </a:tabLst>
            </a:pPr>
            <a:r>
              <a:rPr lang="tr-TR" sz="1800" b="1" dirty="0">
                <a:solidFill>
                  <a:srgbClr val="000000"/>
                </a:solidFill>
                <a:effectLst/>
                <a:latin typeface="Courier New" pitchFamily="49" charset="0"/>
              </a:rPr>
              <a:t>WOMENS SPORTS     107</a:t>
            </a:r>
          </a:p>
          <a:p>
            <a:pPr>
              <a:lnSpc>
                <a:spcPct val="95000"/>
              </a:lnSpc>
              <a:tabLst>
                <a:tab pos="2057400" algn="l"/>
              </a:tabLst>
            </a:pPr>
            <a:r>
              <a:rPr lang="tr-TR" sz="1800" b="1" dirty="0">
                <a:solidFill>
                  <a:srgbClr val="000000"/>
                </a:solidFill>
                <a:effectLst/>
                <a:latin typeface="Courier New" pitchFamily="49" charset="0"/>
              </a:rPr>
              <a:t>...	...</a:t>
            </a:r>
          </a:p>
          <a:p>
            <a:pPr>
              <a:lnSpc>
                <a:spcPct val="95000"/>
              </a:lnSpc>
              <a:tabLst>
                <a:tab pos="2057400" algn="l"/>
              </a:tabLst>
            </a:pPr>
            <a:r>
              <a:rPr lang="tr-TR" sz="1800" b="1" dirty="0">
                <a:solidFill>
                  <a:srgbClr val="000000"/>
                </a:solidFill>
                <a:effectLst/>
                <a:latin typeface="Courier New" pitchFamily="49" charset="0"/>
              </a:rPr>
              <a:t>9 rows selected.</a:t>
            </a:r>
          </a:p>
        </p:txBody>
      </p:sp>
      <p:sp>
        <p:nvSpPr>
          <p:cNvPr id="115716" name="Rectangle 4"/>
          <p:cNvSpPr>
            <a:spLocks noChangeArrowheads="1"/>
          </p:cNvSpPr>
          <p:nvPr/>
        </p:nvSpPr>
        <p:spPr bwMode="auto">
          <a:xfrm>
            <a:off x="819150" y="1254125"/>
            <a:ext cx="1708150" cy="396875"/>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CUSTOMER </a:t>
            </a:r>
          </a:p>
        </p:txBody>
      </p:sp>
      <p:grpSp>
        <p:nvGrpSpPr>
          <p:cNvPr id="115717" name="Group 5"/>
          <p:cNvGrpSpPr>
            <a:grpSpLocks/>
          </p:cNvGrpSpPr>
          <p:nvPr/>
        </p:nvGrpSpPr>
        <p:grpSpPr bwMode="auto">
          <a:xfrm>
            <a:off x="4286250" y="1254125"/>
            <a:ext cx="2940050" cy="3357563"/>
            <a:chOff x="2700" y="790"/>
            <a:chExt cx="1852" cy="2115"/>
          </a:xfrm>
        </p:grpSpPr>
        <p:sp>
          <p:nvSpPr>
            <p:cNvPr id="115718" name="Rectangle 6"/>
            <p:cNvSpPr>
              <a:spLocks noChangeArrowheads="1"/>
            </p:cNvSpPr>
            <p:nvPr/>
          </p:nvSpPr>
          <p:spPr bwMode="blackWhite">
            <a:xfrm>
              <a:off x="2751" y="1027"/>
              <a:ext cx="1801" cy="1878"/>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1143000" algn="l"/>
                </a:tabLst>
              </a:pPr>
              <a:r>
                <a:rPr lang="tr-TR" sz="1800" b="1">
                  <a:solidFill>
                    <a:srgbClr val="000000"/>
                  </a:solidFill>
                  <a:effectLst/>
                  <a:latin typeface="Courier New" pitchFamily="49" charset="0"/>
                </a:rPr>
                <a:t> CUSTID   ORDID</a:t>
              </a:r>
            </a:p>
            <a:p>
              <a:pPr>
                <a:lnSpc>
                  <a:spcPct val="95000"/>
                </a:lnSpc>
                <a:tabLst>
                  <a:tab pos="1143000" algn="l"/>
                </a:tabLst>
              </a:pPr>
              <a:r>
                <a:rPr lang="tr-TR" sz="1800" b="1">
                  <a:solidFill>
                    <a:srgbClr val="000000"/>
                  </a:solidFill>
                  <a:effectLst/>
                  <a:latin typeface="Courier New" pitchFamily="49" charset="0"/>
                </a:rPr>
                <a:t>------- -------</a:t>
              </a:r>
            </a:p>
            <a:p>
              <a:pPr>
                <a:lnSpc>
                  <a:spcPct val="95000"/>
                </a:lnSpc>
                <a:tabLst>
                  <a:tab pos="1143000" algn="l"/>
                </a:tabLst>
              </a:pPr>
              <a:r>
                <a:rPr lang="tr-TR" sz="1800" b="1">
                  <a:solidFill>
                    <a:srgbClr val="000000"/>
                  </a:solidFill>
                  <a:effectLst/>
                  <a:latin typeface="Courier New" pitchFamily="49" charset="0"/>
                </a:rPr>
                <a:t>    101     610</a:t>
              </a:r>
            </a:p>
            <a:p>
              <a:pPr>
                <a:lnSpc>
                  <a:spcPct val="95000"/>
                </a:lnSpc>
                <a:tabLst>
                  <a:tab pos="1143000" algn="l"/>
                </a:tabLst>
              </a:pPr>
              <a:r>
                <a:rPr lang="tr-TR" sz="1800" b="1">
                  <a:solidFill>
                    <a:srgbClr val="000000"/>
                  </a:solidFill>
                  <a:effectLst/>
                  <a:latin typeface="Courier New" pitchFamily="49" charset="0"/>
                </a:rPr>
                <a:t>    102     611</a:t>
              </a:r>
            </a:p>
            <a:p>
              <a:pPr>
                <a:lnSpc>
                  <a:spcPct val="95000"/>
                </a:lnSpc>
                <a:tabLst>
                  <a:tab pos="1143000" algn="l"/>
                </a:tabLst>
              </a:pPr>
              <a:r>
                <a:rPr lang="tr-TR" sz="1800" b="1">
                  <a:solidFill>
                    <a:srgbClr val="000000"/>
                  </a:solidFill>
                  <a:effectLst/>
                  <a:latin typeface="Courier New" pitchFamily="49" charset="0"/>
                </a:rPr>
                <a:t>    104     612</a:t>
              </a:r>
            </a:p>
            <a:p>
              <a:pPr>
                <a:lnSpc>
                  <a:spcPct val="95000"/>
                </a:lnSpc>
                <a:tabLst>
                  <a:tab pos="1143000" algn="l"/>
                </a:tabLst>
              </a:pPr>
              <a:r>
                <a:rPr lang="tr-TR" sz="1800" b="1">
                  <a:solidFill>
                    <a:srgbClr val="000000"/>
                  </a:solidFill>
                  <a:effectLst/>
                  <a:latin typeface="Courier New" pitchFamily="49" charset="0"/>
                </a:rPr>
                <a:t>    106     601</a:t>
              </a:r>
            </a:p>
            <a:p>
              <a:pPr>
                <a:lnSpc>
                  <a:spcPct val="95000"/>
                </a:lnSpc>
                <a:tabLst>
                  <a:tab pos="1143000" algn="l"/>
                </a:tabLst>
              </a:pPr>
              <a:r>
                <a:rPr lang="tr-TR" sz="1800" b="1">
                  <a:solidFill>
                    <a:srgbClr val="000000"/>
                  </a:solidFill>
                  <a:effectLst/>
                  <a:latin typeface="Courier New" pitchFamily="49" charset="0"/>
                </a:rPr>
                <a:t>    102     602</a:t>
              </a:r>
            </a:p>
            <a:p>
              <a:pPr>
                <a:lnSpc>
                  <a:spcPct val="95000"/>
                </a:lnSpc>
                <a:tabLst>
                  <a:tab pos="1143000" algn="l"/>
                </a:tabLst>
              </a:pPr>
              <a:r>
                <a:rPr lang="tr-TR" sz="1800" b="1">
                  <a:solidFill>
                    <a:srgbClr val="000000"/>
                  </a:solidFill>
                  <a:effectLst/>
                  <a:latin typeface="Courier New" pitchFamily="49" charset="0"/>
                </a:rPr>
                <a:t>    106     604</a:t>
              </a:r>
            </a:p>
            <a:p>
              <a:pPr>
                <a:lnSpc>
                  <a:spcPct val="95000"/>
                </a:lnSpc>
                <a:tabLst>
                  <a:tab pos="1143000" algn="l"/>
                </a:tabLst>
              </a:pPr>
              <a:r>
                <a:rPr lang="tr-TR" sz="1800" b="1">
                  <a:solidFill>
                    <a:srgbClr val="000000"/>
                  </a:solidFill>
                  <a:effectLst/>
                  <a:latin typeface="Courier New" pitchFamily="49" charset="0"/>
                </a:rPr>
                <a:t>    106     605</a:t>
              </a:r>
            </a:p>
            <a:p>
              <a:pPr>
                <a:lnSpc>
                  <a:spcPct val="95000"/>
                </a:lnSpc>
                <a:tabLst>
                  <a:tab pos="1143000" algn="l"/>
                </a:tabLst>
              </a:pPr>
              <a:r>
                <a:rPr lang="tr-TR" sz="1800" b="1">
                  <a:solidFill>
                    <a:srgbClr val="000000"/>
                  </a:solidFill>
                  <a:effectLst/>
                  <a:latin typeface="Courier New" pitchFamily="49" charset="0"/>
                </a:rPr>
                <a:t>... </a:t>
              </a:r>
            </a:p>
            <a:p>
              <a:pPr>
                <a:lnSpc>
                  <a:spcPct val="95000"/>
                </a:lnSpc>
                <a:tabLst>
                  <a:tab pos="1143000" algn="l"/>
                </a:tabLst>
              </a:pPr>
              <a:r>
                <a:rPr lang="tr-TR" sz="1800" b="1">
                  <a:solidFill>
                    <a:srgbClr val="000000"/>
                  </a:solidFill>
                  <a:effectLst/>
                  <a:latin typeface="Courier New" pitchFamily="49" charset="0"/>
                </a:rPr>
                <a:t>21 rows selected.</a:t>
              </a:r>
            </a:p>
          </p:txBody>
        </p:sp>
        <p:sp>
          <p:nvSpPr>
            <p:cNvPr id="115719" name="Rectangle 7"/>
            <p:cNvSpPr>
              <a:spLocks noChangeArrowheads="1"/>
            </p:cNvSpPr>
            <p:nvPr/>
          </p:nvSpPr>
          <p:spPr bwMode="auto">
            <a:xfrm>
              <a:off x="2700" y="790"/>
              <a:ext cx="516" cy="250"/>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ORD </a:t>
              </a:r>
            </a:p>
          </p:txBody>
        </p:sp>
      </p:grpSp>
      <p:sp>
        <p:nvSpPr>
          <p:cNvPr id="115720" name="Rectangle 8"/>
          <p:cNvSpPr>
            <a:spLocks noChangeArrowheads="1"/>
          </p:cNvSpPr>
          <p:nvPr/>
        </p:nvSpPr>
        <p:spPr bwMode="ltGray">
          <a:xfrm>
            <a:off x="3009900" y="1643063"/>
            <a:ext cx="2457450" cy="2624137"/>
          </a:xfrm>
          <a:prstGeom prst="rect">
            <a:avLst/>
          </a:prstGeom>
          <a:solidFill>
            <a:srgbClr val="FF5050">
              <a:alpha val="50000"/>
            </a:srgbClr>
          </a:solidFill>
          <a:ln w="9525">
            <a:noFill/>
            <a:miter lim="800000"/>
            <a:headEnd/>
            <a:tailEnd/>
          </a:ln>
          <a:effectLst/>
        </p:spPr>
        <p:txBody>
          <a:bodyPr wrap="none" anchor="ctr"/>
          <a:lstStyle/>
          <a:p>
            <a:endParaRPr lang="tr-TR"/>
          </a:p>
        </p:txBody>
      </p:sp>
      <p:grpSp>
        <p:nvGrpSpPr>
          <p:cNvPr id="115721" name="Group 9"/>
          <p:cNvGrpSpPr>
            <a:grpSpLocks/>
          </p:cNvGrpSpPr>
          <p:nvPr/>
        </p:nvGrpSpPr>
        <p:grpSpPr bwMode="auto">
          <a:xfrm>
            <a:off x="5621338" y="3192463"/>
            <a:ext cx="2774950" cy="2838450"/>
            <a:chOff x="3541" y="2011"/>
            <a:chExt cx="1748" cy="1788"/>
          </a:xfrm>
        </p:grpSpPr>
        <p:sp>
          <p:nvSpPr>
            <p:cNvPr id="115722" name="Rectangle 10"/>
            <p:cNvSpPr>
              <a:spLocks noChangeArrowheads="1"/>
            </p:cNvSpPr>
            <p:nvPr/>
          </p:nvSpPr>
          <p:spPr bwMode="blackWhite">
            <a:xfrm>
              <a:off x="3541" y="2249"/>
              <a:ext cx="1645" cy="1550"/>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1143000" algn="l"/>
                </a:tabLst>
              </a:pPr>
              <a:r>
                <a:rPr lang="tr-TR" sz="1800" b="1">
                  <a:solidFill>
                    <a:srgbClr val="000000"/>
                  </a:solidFill>
                  <a:effectLst/>
                  <a:latin typeface="Courier New" pitchFamily="49" charset="0"/>
                </a:rPr>
                <a:t> ORDID  ITEMID</a:t>
              </a:r>
            </a:p>
            <a:p>
              <a:pPr>
                <a:lnSpc>
                  <a:spcPct val="95000"/>
                </a:lnSpc>
                <a:tabLst>
                  <a:tab pos="1143000" algn="l"/>
                </a:tabLst>
              </a:pPr>
              <a:r>
                <a:rPr lang="tr-TR" sz="1800" b="1">
                  <a:solidFill>
                    <a:srgbClr val="000000"/>
                  </a:solidFill>
                  <a:effectLst/>
                  <a:latin typeface="Courier New" pitchFamily="49" charset="0"/>
                </a:rPr>
                <a:t>------ -------</a:t>
              </a:r>
            </a:p>
            <a:p>
              <a:pPr>
                <a:lnSpc>
                  <a:spcPct val="95000"/>
                </a:lnSpc>
                <a:tabLst>
                  <a:tab pos="1143000" algn="l"/>
                </a:tabLst>
              </a:pPr>
              <a:r>
                <a:rPr lang="tr-TR" sz="1800" b="1">
                  <a:solidFill>
                    <a:srgbClr val="000000"/>
                  </a:solidFill>
                  <a:effectLst/>
                  <a:latin typeface="Courier New" pitchFamily="49" charset="0"/>
                </a:rPr>
                <a:t>   610       3</a:t>
              </a:r>
            </a:p>
            <a:p>
              <a:pPr>
                <a:lnSpc>
                  <a:spcPct val="95000"/>
                </a:lnSpc>
                <a:tabLst>
                  <a:tab pos="1143000" algn="l"/>
                </a:tabLst>
              </a:pPr>
              <a:r>
                <a:rPr lang="tr-TR" sz="1800" b="1">
                  <a:solidFill>
                    <a:srgbClr val="000000"/>
                  </a:solidFill>
                  <a:effectLst/>
                  <a:latin typeface="Courier New" pitchFamily="49" charset="0"/>
                </a:rPr>
                <a:t>   611       1</a:t>
              </a:r>
            </a:p>
            <a:p>
              <a:pPr>
                <a:lnSpc>
                  <a:spcPct val="95000"/>
                </a:lnSpc>
                <a:tabLst>
                  <a:tab pos="1143000" algn="l"/>
                </a:tabLst>
              </a:pPr>
              <a:r>
                <a:rPr lang="tr-TR" sz="1800" b="1">
                  <a:solidFill>
                    <a:srgbClr val="000000"/>
                  </a:solidFill>
                  <a:effectLst/>
                  <a:latin typeface="Courier New" pitchFamily="49" charset="0"/>
                </a:rPr>
                <a:t>   612       1</a:t>
              </a:r>
            </a:p>
            <a:p>
              <a:pPr>
                <a:lnSpc>
                  <a:spcPct val="95000"/>
                </a:lnSpc>
                <a:tabLst>
                  <a:tab pos="1143000" algn="l"/>
                </a:tabLst>
              </a:pPr>
              <a:r>
                <a:rPr lang="tr-TR" sz="1800" b="1">
                  <a:solidFill>
                    <a:srgbClr val="000000"/>
                  </a:solidFill>
                  <a:effectLst/>
                  <a:latin typeface="Courier New" pitchFamily="49" charset="0"/>
                </a:rPr>
                <a:t>   601       1</a:t>
              </a:r>
            </a:p>
            <a:p>
              <a:pPr>
                <a:lnSpc>
                  <a:spcPct val="95000"/>
                </a:lnSpc>
                <a:tabLst>
                  <a:tab pos="1143000" algn="l"/>
                </a:tabLst>
              </a:pPr>
              <a:r>
                <a:rPr lang="tr-TR" sz="1800" b="1">
                  <a:solidFill>
                    <a:srgbClr val="000000"/>
                  </a:solidFill>
                  <a:effectLst/>
                  <a:latin typeface="Courier New" pitchFamily="49" charset="0"/>
                </a:rPr>
                <a:t>   602       1</a:t>
              </a:r>
            </a:p>
            <a:p>
              <a:pPr>
                <a:lnSpc>
                  <a:spcPct val="95000"/>
                </a:lnSpc>
                <a:tabLst>
                  <a:tab pos="1143000" algn="l"/>
                </a:tabLst>
              </a:pPr>
              <a:r>
                <a:rPr lang="tr-TR" sz="1800" b="1">
                  <a:solidFill>
                    <a:srgbClr val="000000"/>
                  </a:solidFill>
                  <a:effectLst/>
                  <a:latin typeface="Courier New" pitchFamily="49" charset="0"/>
                </a:rPr>
                <a:t>...</a:t>
              </a:r>
            </a:p>
            <a:p>
              <a:pPr>
                <a:lnSpc>
                  <a:spcPct val="95000"/>
                </a:lnSpc>
                <a:tabLst>
                  <a:tab pos="1143000" algn="l"/>
                </a:tabLst>
              </a:pPr>
              <a:r>
                <a:rPr lang="tr-TR" sz="1800" b="1">
                  <a:solidFill>
                    <a:srgbClr val="000000"/>
                  </a:solidFill>
                  <a:effectLst/>
                  <a:latin typeface="Courier New" pitchFamily="49" charset="0"/>
                </a:rPr>
                <a:t>64 rows selected.     </a:t>
              </a:r>
            </a:p>
          </p:txBody>
        </p:sp>
        <p:sp>
          <p:nvSpPr>
            <p:cNvPr id="115723" name="Rectangle 11"/>
            <p:cNvSpPr>
              <a:spLocks noChangeArrowheads="1"/>
            </p:cNvSpPr>
            <p:nvPr/>
          </p:nvSpPr>
          <p:spPr bwMode="auto">
            <a:xfrm>
              <a:off x="4746" y="2011"/>
              <a:ext cx="543" cy="250"/>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ITEM </a:t>
              </a:r>
            </a:p>
          </p:txBody>
        </p:sp>
      </p:grpSp>
      <p:grpSp>
        <p:nvGrpSpPr>
          <p:cNvPr id="115724" name="Group 12"/>
          <p:cNvGrpSpPr>
            <a:grpSpLocks/>
          </p:cNvGrpSpPr>
          <p:nvPr/>
        </p:nvGrpSpPr>
        <p:grpSpPr bwMode="auto">
          <a:xfrm>
            <a:off x="5775325" y="1643063"/>
            <a:ext cx="965200" cy="4051300"/>
            <a:chOff x="3638" y="1035"/>
            <a:chExt cx="608" cy="2552"/>
          </a:xfrm>
        </p:grpSpPr>
        <p:sp>
          <p:nvSpPr>
            <p:cNvPr id="115725" name="Rectangle 13"/>
            <p:cNvSpPr>
              <a:spLocks noChangeArrowheads="1"/>
            </p:cNvSpPr>
            <p:nvPr/>
          </p:nvSpPr>
          <p:spPr bwMode="ltGray">
            <a:xfrm>
              <a:off x="3647" y="1035"/>
              <a:ext cx="576" cy="1198"/>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15726" name="Rectangle 14"/>
            <p:cNvSpPr>
              <a:spLocks noChangeArrowheads="1"/>
            </p:cNvSpPr>
            <p:nvPr/>
          </p:nvSpPr>
          <p:spPr bwMode="ltGray">
            <a:xfrm>
              <a:off x="3638" y="2262"/>
              <a:ext cx="608" cy="1325"/>
            </a:xfrm>
            <a:prstGeom prst="rect">
              <a:avLst/>
            </a:prstGeom>
            <a:solidFill>
              <a:srgbClr val="009900">
                <a:alpha val="50000"/>
              </a:srgbClr>
            </a:solidFill>
            <a:ln w="9525">
              <a:noFill/>
              <a:miter lim="800000"/>
              <a:headEnd/>
              <a:tailEnd/>
            </a:ln>
            <a:effectLst/>
          </p:spPr>
          <p:txBody>
            <a:bodyPr wrap="none" anchor="ctr"/>
            <a:lstStyle/>
            <a:p>
              <a:endParaRPr lang="tr-TR"/>
            </a:p>
          </p:txBody>
        </p:sp>
      </p:grpSp>
      <p:grpSp>
        <p:nvGrpSpPr>
          <p:cNvPr id="115727" name="Group 15"/>
          <p:cNvGrpSpPr>
            <a:grpSpLocks/>
          </p:cNvGrpSpPr>
          <p:nvPr/>
        </p:nvGrpSpPr>
        <p:grpSpPr bwMode="auto">
          <a:xfrm>
            <a:off x="8386763" y="6324600"/>
            <a:ext cx="414337" cy="292100"/>
            <a:chOff x="5283" y="3984"/>
            <a:chExt cx="261" cy="184"/>
          </a:xfrm>
        </p:grpSpPr>
        <p:sp>
          <p:nvSpPr>
            <p:cNvPr id="115728" name="Rectangle 1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15729" name="Rectangle 1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15730" name="Rectangle 1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15731" name="Freeform 1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15732" name="Freeform 2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15733" name="Freeform 2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24" name="Rectangle 23"/>
          <p:cNvSpPr/>
          <p:nvPr/>
        </p:nvSpPr>
        <p:spPr>
          <a:xfrm>
            <a:off x="611560" y="4797152"/>
            <a:ext cx="4572000" cy="1323439"/>
          </a:xfrm>
          <a:prstGeom prst="rect">
            <a:avLst/>
          </a:prstGeom>
        </p:spPr>
        <p:txBody>
          <a:bodyPr>
            <a:spAutoFit/>
          </a:bodyPr>
          <a:lstStyle/>
          <a:p>
            <a:r>
              <a:rPr lang="tr-TR" sz="2000" b="1" dirty="0"/>
              <a:t>Display the customer name, the orders placed, the item numbers, the total for each item, and the total for each order for customer.</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5717"/>
                                        </p:tgtEl>
                                        <p:attrNameLst>
                                          <p:attrName>style.visibility</p:attrName>
                                        </p:attrNameLst>
                                      </p:cBhvr>
                                      <p:to>
                                        <p:strVal val="visible"/>
                                      </p:to>
                                    </p:set>
                                    <p:animEffect transition="in" filter="wipe(up)">
                                      <p:cBhvr>
                                        <p:cTn id="7" dur="500"/>
                                        <p:tgtEl>
                                          <p:spTgt spid="1157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5720"/>
                                        </p:tgtEl>
                                        <p:attrNameLst>
                                          <p:attrName>style.visibility</p:attrName>
                                        </p:attrNameLst>
                                      </p:cBhvr>
                                      <p:to>
                                        <p:strVal val="visible"/>
                                      </p:to>
                                    </p:set>
                                    <p:animEffect transition="in" filter="wipe(up)">
                                      <p:cBhvr>
                                        <p:cTn id="12" dur="500"/>
                                        <p:tgtEl>
                                          <p:spTgt spid="1157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5721"/>
                                        </p:tgtEl>
                                        <p:attrNameLst>
                                          <p:attrName>style.visibility</p:attrName>
                                        </p:attrNameLst>
                                      </p:cBhvr>
                                      <p:to>
                                        <p:strVal val="visible"/>
                                      </p:to>
                                    </p:set>
                                    <p:animEffect transition="in" filter="wipe(up)">
                                      <p:cBhvr>
                                        <p:cTn id="17" dur="500"/>
                                        <p:tgtEl>
                                          <p:spTgt spid="1157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5724"/>
                                        </p:tgtEl>
                                        <p:attrNameLst>
                                          <p:attrName>style.visibility</p:attrName>
                                        </p:attrNameLst>
                                      </p:cBhvr>
                                      <p:to>
                                        <p:strVal val="visible"/>
                                      </p:to>
                                    </p:set>
                                    <p:animEffect transition="in" filter="wipe(up)">
                                      <p:cBhvr>
                                        <p:cTn id="22" dur="500"/>
                                        <p:tgtEl>
                                          <p:spTgt spid="115724"/>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499"/>
                                          </p:stCondLst>
                                        </p:cTn>
                                        <p:tgtEl>
                                          <p:spTgt spid="115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4"/>
          <p:cNvSpPr>
            <a:spLocks noGrp="1"/>
          </p:cNvSpPr>
          <p:nvPr>
            <p:ph type="ftr" sz="quarter" idx="11"/>
          </p:nvPr>
        </p:nvSpPr>
        <p:spPr/>
        <p:txBody>
          <a:bodyPr/>
          <a:lstStyle/>
          <a:p>
            <a:r>
              <a:rPr lang="tr-TR" dirty="0"/>
              <a:t>Information Management</a:t>
            </a:r>
          </a:p>
        </p:txBody>
      </p:sp>
      <p:sp>
        <p:nvSpPr>
          <p:cNvPr id="117762" name="Rectangle 2"/>
          <p:cNvSpPr>
            <a:spLocks noChangeArrowheads="1"/>
          </p:cNvSpPr>
          <p:nvPr/>
        </p:nvSpPr>
        <p:spPr bwMode="blackWhite">
          <a:xfrm>
            <a:off x="1190625" y="1733550"/>
            <a:ext cx="3263900" cy="32416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tr-TR" sz="1800" b="1">
              <a:solidFill>
                <a:srgbClr val="000000"/>
              </a:solidFill>
              <a:effectLst/>
              <a:latin typeface="Courier New" pitchFamily="49" charset="0"/>
            </a:endParaRPr>
          </a:p>
        </p:txBody>
      </p:sp>
      <p:sp>
        <p:nvSpPr>
          <p:cNvPr id="117763" name="Rectangle 3"/>
          <p:cNvSpPr>
            <a:spLocks noChangeArrowheads="1"/>
          </p:cNvSpPr>
          <p:nvPr/>
        </p:nvSpPr>
        <p:spPr bwMode="blackWhite">
          <a:xfrm>
            <a:off x="5187950" y="1733550"/>
            <a:ext cx="2847975"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1485900" algn="r"/>
                <a:tab pos="1885950" algn="l"/>
              </a:tabLst>
            </a:pPr>
            <a:endParaRPr lang="tr-TR" sz="1800" b="1">
              <a:solidFill>
                <a:srgbClr val="000000"/>
              </a:solidFill>
              <a:effectLst/>
              <a:latin typeface="Courier New" pitchFamily="49" charset="0"/>
            </a:endParaRPr>
          </a:p>
          <a:p>
            <a:pPr>
              <a:lnSpc>
                <a:spcPct val="95000"/>
              </a:lnSpc>
              <a:tabLst>
                <a:tab pos="1485900" algn="r"/>
                <a:tab pos="1885950" algn="l"/>
              </a:tabLst>
            </a:pPr>
            <a:endParaRPr lang="tr-TR" sz="1800" b="1">
              <a:solidFill>
                <a:srgbClr val="000000"/>
              </a:solidFill>
              <a:effectLst/>
              <a:latin typeface="Courier New" pitchFamily="49" charset="0"/>
            </a:endParaRPr>
          </a:p>
          <a:p>
            <a:pPr>
              <a:lnSpc>
                <a:spcPct val="95000"/>
              </a:lnSpc>
              <a:tabLst>
                <a:tab pos="1485900" algn="r"/>
                <a:tab pos="1885950" algn="l"/>
              </a:tabLst>
            </a:pPr>
            <a:endParaRPr lang="tr-TR" sz="1800" b="1">
              <a:solidFill>
                <a:srgbClr val="000000"/>
              </a:solidFill>
              <a:effectLst/>
              <a:latin typeface="Courier New" pitchFamily="49" charset="0"/>
            </a:endParaRPr>
          </a:p>
          <a:p>
            <a:pPr>
              <a:lnSpc>
                <a:spcPct val="95000"/>
              </a:lnSpc>
              <a:tabLst>
                <a:tab pos="1485900" algn="r"/>
                <a:tab pos="1885950" algn="l"/>
              </a:tabLst>
            </a:pPr>
            <a:endParaRPr lang="tr-TR" sz="1800" b="1">
              <a:solidFill>
                <a:srgbClr val="000000"/>
              </a:solidFill>
              <a:effectLst/>
              <a:latin typeface="Courier New" pitchFamily="49" charset="0"/>
            </a:endParaRPr>
          </a:p>
          <a:p>
            <a:pPr>
              <a:lnSpc>
                <a:spcPct val="95000"/>
              </a:lnSpc>
              <a:tabLst>
                <a:tab pos="1485900" algn="r"/>
                <a:tab pos="1885950" algn="l"/>
              </a:tabLst>
            </a:pPr>
            <a:endParaRPr lang="tr-TR" sz="1800" b="1">
              <a:solidFill>
                <a:srgbClr val="000000"/>
              </a:solidFill>
              <a:effectLst/>
              <a:latin typeface="Courier New" pitchFamily="49" charset="0"/>
            </a:endParaRPr>
          </a:p>
          <a:p>
            <a:pPr>
              <a:lnSpc>
                <a:spcPct val="95000"/>
              </a:lnSpc>
              <a:tabLst>
                <a:tab pos="1485900" algn="r"/>
                <a:tab pos="1885950" algn="l"/>
              </a:tabLst>
            </a:pPr>
            <a:endParaRPr lang="tr-TR" sz="1800" b="1">
              <a:solidFill>
                <a:srgbClr val="000000"/>
              </a:solidFill>
              <a:effectLst/>
              <a:latin typeface="Courier New" pitchFamily="49" charset="0"/>
            </a:endParaRPr>
          </a:p>
          <a:p>
            <a:pPr>
              <a:lnSpc>
                <a:spcPct val="95000"/>
              </a:lnSpc>
              <a:tabLst>
                <a:tab pos="1485900" algn="r"/>
                <a:tab pos="1885950" algn="l"/>
              </a:tabLst>
            </a:pPr>
            <a:endParaRPr lang="tr-TR" sz="1800" b="1">
              <a:solidFill>
                <a:srgbClr val="000000"/>
              </a:solidFill>
              <a:effectLst/>
              <a:latin typeface="Courier New" pitchFamily="49" charset="0"/>
            </a:endParaRPr>
          </a:p>
        </p:txBody>
      </p:sp>
      <p:sp>
        <p:nvSpPr>
          <p:cNvPr id="11776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Non-Equijoins</a:t>
            </a:r>
            <a:endParaRPr lang="tr-TR"/>
          </a:p>
        </p:txBody>
      </p:sp>
      <p:sp>
        <p:nvSpPr>
          <p:cNvPr id="117765" name="Rectangle 5"/>
          <p:cNvSpPr>
            <a:spLocks noChangeArrowheads="1"/>
          </p:cNvSpPr>
          <p:nvPr/>
        </p:nvSpPr>
        <p:spPr bwMode="auto">
          <a:xfrm>
            <a:off x="1157288" y="1325563"/>
            <a:ext cx="735012"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EMP</a:t>
            </a:r>
            <a:endParaRPr lang="tr-TR" sz="2000" b="1">
              <a:solidFill>
                <a:srgbClr val="FFFFCC"/>
              </a:solidFill>
              <a:effectLst>
                <a:outerShdw blurRad="38100" dist="38100" dir="2700000" algn="tl">
                  <a:srgbClr val="C0C0C0"/>
                </a:outerShdw>
              </a:effectLst>
              <a:latin typeface="Arial" charset="0"/>
            </a:endParaRPr>
          </a:p>
        </p:txBody>
      </p:sp>
      <p:sp>
        <p:nvSpPr>
          <p:cNvPr id="117766" name="Rectangle 6"/>
          <p:cNvSpPr>
            <a:spLocks noChangeArrowheads="1"/>
          </p:cNvSpPr>
          <p:nvPr/>
        </p:nvSpPr>
        <p:spPr bwMode="auto">
          <a:xfrm>
            <a:off x="5124450" y="1325563"/>
            <a:ext cx="1612900"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SALGRADE</a:t>
            </a:r>
          </a:p>
        </p:txBody>
      </p:sp>
      <p:grpSp>
        <p:nvGrpSpPr>
          <p:cNvPr id="117767" name="Group 7"/>
          <p:cNvGrpSpPr>
            <a:grpSpLocks/>
          </p:cNvGrpSpPr>
          <p:nvPr/>
        </p:nvGrpSpPr>
        <p:grpSpPr bwMode="auto">
          <a:xfrm>
            <a:off x="3422650" y="1773238"/>
            <a:ext cx="4395788" cy="2738437"/>
            <a:chOff x="2156" y="1117"/>
            <a:chExt cx="2769" cy="1725"/>
          </a:xfrm>
        </p:grpSpPr>
        <p:sp>
          <p:nvSpPr>
            <p:cNvPr id="117768" name="Rectangle 8"/>
            <p:cNvSpPr>
              <a:spLocks noChangeArrowheads="1"/>
            </p:cNvSpPr>
            <p:nvPr/>
          </p:nvSpPr>
          <p:spPr bwMode="ltGray">
            <a:xfrm>
              <a:off x="2156" y="1117"/>
              <a:ext cx="542" cy="172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7769" name="Rectangle 9"/>
            <p:cNvSpPr>
              <a:spLocks noChangeArrowheads="1"/>
            </p:cNvSpPr>
            <p:nvPr/>
          </p:nvSpPr>
          <p:spPr bwMode="ltGray">
            <a:xfrm>
              <a:off x="3792" y="1117"/>
              <a:ext cx="542" cy="117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7770" name="Rectangle 10"/>
            <p:cNvSpPr>
              <a:spLocks noChangeArrowheads="1"/>
            </p:cNvSpPr>
            <p:nvPr/>
          </p:nvSpPr>
          <p:spPr bwMode="ltGray">
            <a:xfrm>
              <a:off x="4383" y="1117"/>
              <a:ext cx="542" cy="1170"/>
            </a:xfrm>
            <a:prstGeom prst="rect">
              <a:avLst/>
            </a:prstGeom>
            <a:solidFill>
              <a:srgbClr val="FF5050">
                <a:alpha val="50000"/>
              </a:srgbClr>
            </a:solidFill>
            <a:ln w="9525">
              <a:noFill/>
              <a:miter lim="800000"/>
              <a:headEnd/>
              <a:tailEnd/>
            </a:ln>
            <a:effectLst/>
          </p:spPr>
          <p:txBody>
            <a:bodyPr wrap="none" anchor="ctr"/>
            <a:lstStyle/>
            <a:p>
              <a:endParaRPr lang="tr-TR"/>
            </a:p>
          </p:txBody>
        </p:sp>
      </p:grpSp>
      <p:grpSp>
        <p:nvGrpSpPr>
          <p:cNvPr id="117771" name="Group 11"/>
          <p:cNvGrpSpPr>
            <a:grpSpLocks/>
          </p:cNvGrpSpPr>
          <p:nvPr/>
        </p:nvGrpSpPr>
        <p:grpSpPr bwMode="auto">
          <a:xfrm>
            <a:off x="4225925" y="4195763"/>
            <a:ext cx="4154488" cy="1766887"/>
            <a:chOff x="2662" y="2643"/>
            <a:chExt cx="2617" cy="1113"/>
          </a:xfrm>
        </p:grpSpPr>
        <p:sp>
          <p:nvSpPr>
            <p:cNvPr id="117772" name="Rectangle 12"/>
            <p:cNvSpPr>
              <a:spLocks noChangeArrowheads="1"/>
            </p:cNvSpPr>
            <p:nvPr/>
          </p:nvSpPr>
          <p:spPr bwMode="auto">
            <a:xfrm>
              <a:off x="3287" y="2643"/>
              <a:ext cx="1992" cy="1113"/>
            </a:xfrm>
            <a:prstGeom prst="rect">
              <a:avLst/>
            </a:prstGeom>
            <a:noFill/>
            <a:ln w="9525">
              <a:noFill/>
              <a:miter lim="800000"/>
              <a:headEnd/>
              <a:tailEnd/>
            </a:ln>
            <a:effectLst/>
          </p:spPr>
          <p:txBody>
            <a:bodyPr wrap="none" lIns="92075" tIns="46038" rIns="92075" bIns="46038">
              <a:spAutoFit/>
            </a:bodyPr>
            <a:lstStyle/>
            <a:p>
              <a:pPr>
                <a:lnSpc>
                  <a:spcPct val="110000"/>
                </a:lnSpc>
              </a:pPr>
              <a:r>
                <a:rPr lang="tr-TR" sz="2000" b="1" dirty="0">
                  <a:solidFill>
                    <a:srgbClr val="FF6600"/>
                  </a:solidFill>
                  <a:effectLst>
                    <a:outerShdw blurRad="38100" dist="38100" dir="2700000" algn="tl">
                      <a:srgbClr val="C0C0C0"/>
                    </a:outerShdw>
                  </a:effectLst>
                  <a:latin typeface="Arial" charset="0"/>
                </a:rPr>
                <a:t>“salary in the EMP </a:t>
              </a:r>
            </a:p>
            <a:p>
              <a:pPr>
                <a:lnSpc>
                  <a:spcPct val="110000"/>
                </a:lnSpc>
              </a:pPr>
              <a:r>
                <a:rPr lang="tr-TR" sz="2000" b="1" dirty="0">
                  <a:solidFill>
                    <a:srgbClr val="FF6600"/>
                  </a:solidFill>
                  <a:effectLst>
                    <a:outerShdw blurRad="38100" dist="38100" dir="2700000" algn="tl">
                      <a:srgbClr val="C0C0C0"/>
                    </a:outerShdw>
                  </a:effectLst>
                  <a:latin typeface="Arial" charset="0"/>
                </a:rPr>
                <a:t>table is between </a:t>
              </a:r>
            </a:p>
            <a:p>
              <a:pPr>
                <a:lnSpc>
                  <a:spcPct val="110000"/>
                </a:lnSpc>
              </a:pPr>
              <a:r>
                <a:rPr lang="tr-TR" sz="2000" b="1" dirty="0">
                  <a:solidFill>
                    <a:srgbClr val="FF6600"/>
                  </a:solidFill>
                  <a:effectLst>
                    <a:outerShdw blurRad="38100" dist="38100" dir="2700000" algn="tl">
                      <a:srgbClr val="C0C0C0"/>
                    </a:outerShdw>
                  </a:effectLst>
                  <a:latin typeface="Arial" charset="0"/>
                </a:rPr>
                <a:t>low salary and high </a:t>
              </a:r>
            </a:p>
            <a:p>
              <a:pPr>
                <a:lnSpc>
                  <a:spcPct val="110000"/>
                </a:lnSpc>
              </a:pPr>
              <a:r>
                <a:rPr lang="tr-TR" sz="2000" b="1" dirty="0">
                  <a:solidFill>
                    <a:srgbClr val="FF6600"/>
                  </a:solidFill>
                  <a:effectLst>
                    <a:outerShdw blurRad="38100" dist="38100" dir="2700000" algn="tl">
                      <a:srgbClr val="C0C0C0"/>
                    </a:outerShdw>
                  </a:effectLst>
                  <a:latin typeface="Arial" charset="0"/>
                </a:rPr>
                <a:t>salary in the SALGRADE</a:t>
              </a:r>
            </a:p>
            <a:p>
              <a:pPr>
                <a:lnSpc>
                  <a:spcPct val="110000"/>
                </a:lnSpc>
              </a:pPr>
              <a:r>
                <a:rPr lang="tr-TR" sz="2000" b="1" dirty="0">
                  <a:solidFill>
                    <a:srgbClr val="FF6600"/>
                  </a:solidFill>
                  <a:effectLst>
                    <a:outerShdw blurRad="38100" dist="38100" dir="2700000" algn="tl">
                      <a:srgbClr val="C0C0C0"/>
                    </a:outerShdw>
                  </a:effectLst>
                  <a:latin typeface="Arial" charset="0"/>
                </a:rPr>
                <a:t>table”</a:t>
              </a:r>
              <a:endParaRPr lang="tr-TR" sz="2000" b="1" dirty="0">
                <a:solidFill>
                  <a:srgbClr val="FFFFCC"/>
                </a:solidFill>
                <a:effectLst>
                  <a:outerShdw blurRad="38100" dist="38100" dir="2700000" algn="tl">
                    <a:srgbClr val="C0C0C0"/>
                  </a:outerShdw>
                </a:effectLst>
                <a:latin typeface="Arial" charset="0"/>
              </a:endParaRPr>
            </a:p>
          </p:txBody>
        </p:sp>
        <p:sp>
          <p:nvSpPr>
            <p:cNvPr id="117773" name="Line 13"/>
            <p:cNvSpPr>
              <a:spLocks noChangeShapeType="1"/>
            </p:cNvSpPr>
            <p:nvPr/>
          </p:nvSpPr>
          <p:spPr bwMode="auto">
            <a:xfrm flipH="1">
              <a:off x="2662" y="2778"/>
              <a:ext cx="591"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wrap="none" anchor="ctr"/>
            <a:lstStyle/>
            <a:p>
              <a:endParaRPr lang="tr-TR"/>
            </a:p>
          </p:txBody>
        </p:sp>
      </p:grpSp>
      <p:sp>
        <p:nvSpPr>
          <p:cNvPr id="117774" name="Rectangle 14"/>
          <p:cNvSpPr>
            <a:spLocks noChangeArrowheads="1"/>
          </p:cNvSpPr>
          <p:nvPr/>
        </p:nvSpPr>
        <p:spPr bwMode="blackWhite">
          <a:xfrm>
            <a:off x="1203325" y="1733550"/>
            <a:ext cx="3238500" cy="3216275"/>
          </a:xfrm>
          <a:prstGeom prst="rect">
            <a:avLst/>
          </a:prstGeom>
          <a:noFill/>
          <a:ln w="9525">
            <a:noFill/>
            <a:miter lim="800000"/>
            <a:headEnd/>
            <a:tailEnd/>
          </a:ln>
          <a:effectLst/>
        </p:spPr>
        <p:txBody>
          <a:bodyPr lIns="92075" tIns="46038" rIns="92075" bIns="46038">
            <a:spAutoFit/>
          </a:bodyPr>
          <a:lstStyle/>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EMPNO ENAME      SAL</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 ------</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7839 KING      5000</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7698 BLAKE     2850</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7782 CLARK     2450</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7566 JONES     2975</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7654 MARTIN    1250</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7499 ALLEN     1600</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7844 TURNER    1500</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  7900 JAMES      950</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a:t>
            </a:r>
          </a:p>
          <a:p>
            <a:pPr>
              <a:lnSpc>
                <a:spcPct val="95000"/>
              </a:lnSpc>
              <a:tabLst>
                <a:tab pos="857250" algn="l"/>
                <a:tab pos="1771650" algn="l"/>
                <a:tab pos="2857500" algn="l"/>
                <a:tab pos="3486150" algn="l"/>
                <a:tab pos="4914900" algn="l"/>
                <a:tab pos="5600700" algn="l"/>
                <a:tab pos="6400800" algn="l"/>
              </a:tabLst>
            </a:pPr>
            <a:r>
              <a:rPr lang="tr-TR" sz="1800" b="1">
                <a:solidFill>
                  <a:srgbClr val="000000"/>
                </a:solidFill>
                <a:effectLst/>
                <a:latin typeface="Courier New" pitchFamily="49" charset="0"/>
              </a:rPr>
              <a:t>14 rows selected.</a:t>
            </a:r>
          </a:p>
        </p:txBody>
      </p:sp>
      <p:sp>
        <p:nvSpPr>
          <p:cNvPr id="117775" name="Rectangle 15"/>
          <p:cNvSpPr>
            <a:spLocks noChangeArrowheads="1"/>
          </p:cNvSpPr>
          <p:nvPr/>
        </p:nvSpPr>
        <p:spPr bwMode="blackWhite">
          <a:xfrm>
            <a:off x="5200650" y="1733550"/>
            <a:ext cx="2822575" cy="1914525"/>
          </a:xfrm>
          <a:prstGeom prst="rect">
            <a:avLst/>
          </a:prstGeom>
          <a:noFill/>
          <a:ln w="9525">
            <a:noFill/>
            <a:miter lim="800000"/>
            <a:headEnd/>
            <a:tailEnd/>
          </a:ln>
          <a:effectLst/>
        </p:spPr>
        <p:txBody>
          <a:bodyPr lIns="92075" tIns="46038" rIns="92075" bIns="46038">
            <a:spAutoFit/>
          </a:bodyPr>
          <a:lstStyle/>
          <a:p>
            <a:pPr>
              <a:lnSpc>
                <a:spcPct val="95000"/>
              </a:lnSpc>
              <a:tabLst>
                <a:tab pos="1485900" algn="r"/>
                <a:tab pos="1885950" algn="l"/>
              </a:tabLst>
            </a:pPr>
            <a:r>
              <a:rPr lang="tr-TR" sz="1800" b="1">
                <a:solidFill>
                  <a:srgbClr val="000000"/>
                </a:solidFill>
                <a:effectLst/>
                <a:latin typeface="Courier New" pitchFamily="49" charset="0"/>
              </a:rPr>
              <a:t>GRADE 	LOSAL  HISAL</a:t>
            </a:r>
          </a:p>
          <a:p>
            <a:pPr>
              <a:lnSpc>
                <a:spcPct val="95000"/>
              </a:lnSpc>
              <a:tabLst>
                <a:tab pos="1485900" algn="r"/>
                <a:tab pos="1885950" algn="l"/>
              </a:tabLst>
            </a:pPr>
            <a:r>
              <a:rPr lang="tr-TR" sz="1800" b="1">
                <a:solidFill>
                  <a:srgbClr val="000000"/>
                </a:solidFill>
                <a:effectLst/>
                <a:latin typeface="Courier New" pitchFamily="49" charset="0"/>
              </a:rPr>
              <a:t>----- ----- ------</a:t>
            </a:r>
          </a:p>
          <a:p>
            <a:pPr>
              <a:lnSpc>
                <a:spcPct val="95000"/>
              </a:lnSpc>
              <a:tabLst>
                <a:tab pos="1485900" algn="r"/>
                <a:tab pos="1885950" algn="l"/>
              </a:tabLst>
            </a:pPr>
            <a:r>
              <a:rPr lang="tr-TR" sz="1800" b="1">
                <a:solidFill>
                  <a:srgbClr val="000000"/>
                </a:solidFill>
                <a:effectLst/>
                <a:latin typeface="Courier New" pitchFamily="49" charset="0"/>
              </a:rPr>
              <a:t>1       700	1200</a:t>
            </a:r>
          </a:p>
          <a:p>
            <a:pPr>
              <a:lnSpc>
                <a:spcPct val="95000"/>
              </a:lnSpc>
              <a:tabLst>
                <a:tab pos="1485900" algn="r"/>
                <a:tab pos="1885950" algn="l"/>
              </a:tabLst>
            </a:pPr>
            <a:r>
              <a:rPr lang="tr-TR" sz="1800" b="1">
                <a:solidFill>
                  <a:srgbClr val="000000"/>
                </a:solidFill>
                <a:effectLst/>
                <a:latin typeface="Courier New" pitchFamily="49" charset="0"/>
              </a:rPr>
              <a:t>2      1201	1400</a:t>
            </a:r>
          </a:p>
          <a:p>
            <a:pPr>
              <a:lnSpc>
                <a:spcPct val="95000"/>
              </a:lnSpc>
              <a:tabLst>
                <a:tab pos="1485900" algn="r"/>
                <a:tab pos="1885950" algn="l"/>
              </a:tabLst>
            </a:pPr>
            <a:r>
              <a:rPr lang="tr-TR" sz="1800" b="1">
                <a:solidFill>
                  <a:srgbClr val="000000"/>
                </a:solidFill>
                <a:effectLst/>
                <a:latin typeface="Courier New" pitchFamily="49" charset="0"/>
              </a:rPr>
              <a:t>3      1401	2000</a:t>
            </a:r>
          </a:p>
          <a:p>
            <a:pPr>
              <a:lnSpc>
                <a:spcPct val="95000"/>
              </a:lnSpc>
              <a:tabLst>
                <a:tab pos="1485900" algn="r"/>
                <a:tab pos="1885950" algn="l"/>
              </a:tabLst>
            </a:pPr>
            <a:r>
              <a:rPr lang="tr-TR" sz="1800" b="1">
                <a:solidFill>
                  <a:srgbClr val="000000"/>
                </a:solidFill>
                <a:effectLst/>
                <a:latin typeface="Courier New" pitchFamily="49" charset="0"/>
              </a:rPr>
              <a:t>4	2001	3000</a:t>
            </a:r>
          </a:p>
          <a:p>
            <a:pPr>
              <a:lnSpc>
                <a:spcPct val="95000"/>
              </a:lnSpc>
              <a:tabLst>
                <a:tab pos="1485900" algn="r"/>
                <a:tab pos="1885950" algn="l"/>
              </a:tabLst>
            </a:pPr>
            <a:r>
              <a:rPr lang="tr-TR" sz="1800" b="1">
                <a:solidFill>
                  <a:srgbClr val="000000"/>
                </a:solidFill>
                <a:effectLst/>
                <a:latin typeface="Courier New" pitchFamily="49" charset="0"/>
              </a:rPr>
              <a:t>5      3001	9999</a:t>
            </a:r>
          </a:p>
        </p:txBody>
      </p:sp>
      <p:grpSp>
        <p:nvGrpSpPr>
          <p:cNvPr id="117776" name="Group 16"/>
          <p:cNvGrpSpPr>
            <a:grpSpLocks/>
          </p:cNvGrpSpPr>
          <p:nvPr/>
        </p:nvGrpSpPr>
        <p:grpSpPr bwMode="auto">
          <a:xfrm>
            <a:off x="8386763" y="6324600"/>
            <a:ext cx="414337" cy="292100"/>
            <a:chOff x="5283" y="3984"/>
            <a:chExt cx="261" cy="184"/>
          </a:xfrm>
        </p:grpSpPr>
        <p:sp>
          <p:nvSpPr>
            <p:cNvPr id="117777" name="Rectangle 1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17778" name="Rectangle 1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17779" name="Rectangle 1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17780" name="Freeform 2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17781" name="Freeform 2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17782" name="Freeform 2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25" name="Rectangle 24"/>
          <p:cNvSpPr/>
          <p:nvPr/>
        </p:nvSpPr>
        <p:spPr>
          <a:xfrm>
            <a:off x="539552" y="5085184"/>
            <a:ext cx="4572000" cy="1015663"/>
          </a:xfrm>
          <a:prstGeom prst="rect">
            <a:avLst/>
          </a:prstGeom>
        </p:spPr>
        <p:txBody>
          <a:bodyPr wrap="square">
            <a:spAutoFit/>
          </a:bodyPr>
          <a:lstStyle/>
          <a:p>
            <a:r>
              <a:rPr lang="tr-TR" sz="2000" b="1" dirty="0"/>
              <a:t>No column in the EMP table corresponds directly to a column in the SALGRADE table.</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7767"/>
                                        </p:tgtEl>
                                        <p:attrNameLst>
                                          <p:attrName>style.visibility</p:attrName>
                                        </p:attrNameLst>
                                      </p:cBhvr>
                                      <p:to>
                                        <p:strVal val="visible"/>
                                      </p:to>
                                    </p:set>
                                    <p:animEffect transition="in" filter="wipe(up)">
                                      <p:cBhvr>
                                        <p:cTn id="7" dur="500"/>
                                        <p:tgtEl>
                                          <p:spTgt spid="117767"/>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117771"/>
                                        </p:tgtEl>
                                        <p:attrNameLst>
                                          <p:attrName>style.visibility</p:attrName>
                                        </p:attrNameLst>
                                      </p:cBhvr>
                                      <p:to>
                                        <p:strVal val="visible"/>
                                      </p:to>
                                    </p:set>
                                    <p:anim calcmode="lin" valueType="num">
                                      <p:cBhvr additive="base">
                                        <p:cTn id="11" dur="500" fill="hold"/>
                                        <p:tgtEl>
                                          <p:spTgt spid="117771"/>
                                        </p:tgtEl>
                                        <p:attrNameLst>
                                          <p:attrName>ppt_x</p:attrName>
                                        </p:attrNameLst>
                                      </p:cBhvr>
                                      <p:tavLst>
                                        <p:tav tm="0">
                                          <p:val>
                                            <p:strVal val="1+#ppt_w/2"/>
                                          </p:val>
                                        </p:tav>
                                        <p:tav tm="100000">
                                          <p:val>
                                            <p:strVal val="#ppt_x"/>
                                          </p:val>
                                        </p:tav>
                                      </p:tavLst>
                                    </p:anim>
                                    <p:anim calcmode="lin" valueType="num">
                                      <p:cBhvr additive="base">
                                        <p:cTn id="12" dur="500" fill="hold"/>
                                        <p:tgtEl>
                                          <p:spTgt spid="11777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11777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119810" name="Rectangle 2"/>
          <p:cNvSpPr>
            <a:spLocks noChangeArrowheads="1"/>
          </p:cNvSpPr>
          <p:nvPr/>
        </p:nvSpPr>
        <p:spPr bwMode="blackWhite">
          <a:xfrm>
            <a:off x="895350" y="1838325"/>
            <a:ext cx="7264400" cy="1463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857250" algn="l"/>
                <a:tab pos="2063750" algn="l"/>
              </a:tabLst>
            </a:pPr>
            <a:endParaRPr lang="tr-TR" sz="1800" b="1">
              <a:solidFill>
                <a:srgbClr val="000000"/>
              </a:solidFill>
              <a:effectLst/>
              <a:latin typeface="Courier New" pitchFamily="49" charset="0"/>
            </a:endParaRPr>
          </a:p>
          <a:p>
            <a:pPr>
              <a:lnSpc>
                <a:spcPct val="120000"/>
              </a:lnSpc>
              <a:tabLst>
                <a:tab pos="857250" algn="l"/>
                <a:tab pos="2063750" algn="l"/>
              </a:tabLst>
            </a:pPr>
            <a:endParaRPr lang="tr-TR" sz="1800" b="1">
              <a:solidFill>
                <a:srgbClr val="000000"/>
              </a:solidFill>
              <a:effectLst/>
              <a:latin typeface="Courier New" pitchFamily="49" charset="0"/>
            </a:endParaRPr>
          </a:p>
        </p:txBody>
      </p:sp>
      <p:sp>
        <p:nvSpPr>
          <p:cNvPr id="119811" name="Rectangle 3"/>
          <p:cNvSpPr>
            <a:spLocks noChangeArrowheads="1"/>
          </p:cNvSpPr>
          <p:nvPr/>
        </p:nvSpPr>
        <p:spPr bwMode="blackWhite">
          <a:xfrm>
            <a:off x="911225" y="3763963"/>
            <a:ext cx="7270750" cy="2039937"/>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11981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Retrieving Records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with Non-Equijoins</a:t>
            </a:r>
            <a:endParaRPr lang="tr-TR"/>
          </a:p>
        </p:txBody>
      </p:sp>
      <p:grpSp>
        <p:nvGrpSpPr>
          <p:cNvPr id="119813" name="Group 5"/>
          <p:cNvGrpSpPr>
            <a:grpSpLocks/>
          </p:cNvGrpSpPr>
          <p:nvPr/>
        </p:nvGrpSpPr>
        <p:grpSpPr bwMode="auto">
          <a:xfrm>
            <a:off x="1765300" y="2593975"/>
            <a:ext cx="4025900" cy="2663825"/>
            <a:chOff x="1112" y="1634"/>
            <a:chExt cx="2536" cy="1678"/>
          </a:xfrm>
        </p:grpSpPr>
        <p:sp>
          <p:nvSpPr>
            <p:cNvPr id="119814" name="Rectangle 6"/>
            <p:cNvSpPr>
              <a:spLocks noChangeArrowheads="1"/>
            </p:cNvSpPr>
            <p:nvPr/>
          </p:nvSpPr>
          <p:spPr bwMode="ltGray">
            <a:xfrm>
              <a:off x="1112" y="1634"/>
              <a:ext cx="2536" cy="41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19815" name="Rectangle 7"/>
            <p:cNvSpPr>
              <a:spLocks noChangeArrowheads="1"/>
            </p:cNvSpPr>
            <p:nvPr/>
          </p:nvSpPr>
          <p:spPr bwMode="ltGray">
            <a:xfrm>
              <a:off x="1544" y="2390"/>
              <a:ext cx="856" cy="922"/>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19816" name="Rectangle 8"/>
          <p:cNvSpPr>
            <a:spLocks noChangeArrowheads="1"/>
          </p:cNvSpPr>
          <p:nvPr/>
        </p:nvSpPr>
        <p:spPr bwMode="blackWhite">
          <a:xfrm>
            <a:off x="923925" y="3776663"/>
            <a:ext cx="7245350" cy="2014537"/>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SAL     GRADE</a:t>
            </a:r>
          </a:p>
          <a:p>
            <a:r>
              <a:rPr lang="tr-TR" sz="1800" b="1">
                <a:solidFill>
                  <a:srgbClr val="000000"/>
                </a:solidFill>
                <a:effectLst/>
                <a:latin typeface="Courier New" pitchFamily="49" charset="0"/>
              </a:rPr>
              <a:t>---------- --------- ---------</a:t>
            </a:r>
          </a:p>
          <a:p>
            <a:r>
              <a:rPr lang="tr-TR" sz="1800" b="1">
                <a:solidFill>
                  <a:srgbClr val="000000"/>
                </a:solidFill>
                <a:effectLst/>
                <a:latin typeface="Courier New" pitchFamily="49" charset="0"/>
              </a:rPr>
              <a:t>JAMES            950         1</a:t>
            </a:r>
          </a:p>
          <a:p>
            <a:r>
              <a:rPr lang="tr-TR" sz="1800" b="1">
                <a:solidFill>
                  <a:srgbClr val="000000"/>
                </a:solidFill>
                <a:effectLst/>
                <a:latin typeface="Courier New" pitchFamily="49" charset="0"/>
              </a:rPr>
              <a:t>SMITH            800         1</a:t>
            </a:r>
          </a:p>
          <a:p>
            <a:r>
              <a:rPr lang="tr-TR" sz="1800" b="1">
                <a:solidFill>
                  <a:srgbClr val="000000"/>
                </a:solidFill>
                <a:effectLst/>
                <a:latin typeface="Courier New" pitchFamily="49" charset="0"/>
              </a:rPr>
              <a:t>ADAMS           1100         1</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14 rows selected.</a:t>
            </a:r>
          </a:p>
        </p:txBody>
      </p:sp>
      <p:sp>
        <p:nvSpPr>
          <p:cNvPr id="119817" name="Rectangle 9"/>
          <p:cNvSpPr>
            <a:spLocks noChangeArrowheads="1"/>
          </p:cNvSpPr>
          <p:nvPr/>
        </p:nvSpPr>
        <p:spPr bwMode="blackWhite">
          <a:xfrm>
            <a:off x="882650" y="1825625"/>
            <a:ext cx="7289800" cy="1489075"/>
          </a:xfrm>
          <a:prstGeom prst="rect">
            <a:avLst/>
          </a:prstGeom>
          <a:noFill/>
          <a:ln w="9525">
            <a:noFill/>
            <a:miter lim="800000"/>
            <a:headEnd/>
            <a:tailEnd/>
          </a:ln>
          <a:effectLst/>
        </p:spPr>
        <p:txBody>
          <a:bodyPr wrap="none" lIns="92075" tIns="46038" rIns="92075" bIns="46038" anchor="ctr"/>
          <a:lstStyle/>
          <a:p>
            <a:pPr>
              <a:lnSpc>
                <a:spcPct val="120000"/>
              </a:lnSpc>
              <a:tabLst>
                <a:tab pos="857250" algn="l"/>
                <a:tab pos="2063750" algn="l"/>
              </a:tabLst>
            </a:pPr>
            <a:r>
              <a:rPr lang="tr-TR" sz="1800" b="1" dirty="0">
                <a:solidFill>
                  <a:srgbClr val="000000"/>
                </a:solidFill>
                <a:effectLst/>
                <a:latin typeface="Courier New" pitchFamily="49" charset="0"/>
              </a:rPr>
              <a:t>SQL&gt; 	SELECT 	e.ename, e.sal, s.grade</a:t>
            </a:r>
          </a:p>
          <a:p>
            <a:pPr>
              <a:lnSpc>
                <a:spcPct val="120000"/>
              </a:lnSpc>
              <a:tabLst>
                <a:tab pos="857250" algn="l"/>
                <a:tab pos="2063750" algn="l"/>
              </a:tabLst>
            </a:pPr>
            <a:r>
              <a:rPr lang="tr-TR" sz="1800" b="1" dirty="0">
                <a:solidFill>
                  <a:srgbClr val="000000"/>
                </a:solidFill>
                <a:effectLst/>
                <a:latin typeface="Courier New" pitchFamily="49" charset="0"/>
              </a:rPr>
              <a:t>   2	FROM	emp e,   salgrade s</a:t>
            </a:r>
          </a:p>
          <a:p>
            <a:pPr>
              <a:lnSpc>
                <a:spcPct val="120000"/>
              </a:lnSpc>
              <a:tabLst>
                <a:tab pos="857250" algn="l"/>
                <a:tab pos="2063750" algn="l"/>
              </a:tabLst>
            </a:pPr>
            <a:r>
              <a:rPr lang="tr-TR" sz="1800" b="1" dirty="0">
                <a:solidFill>
                  <a:srgbClr val="000000"/>
                </a:solidFill>
                <a:effectLst/>
                <a:latin typeface="Courier New" pitchFamily="49" charset="0"/>
              </a:rPr>
              <a:t>   3	WHERE 	e.sal</a:t>
            </a:r>
          </a:p>
          <a:p>
            <a:pPr>
              <a:lnSpc>
                <a:spcPct val="120000"/>
              </a:lnSpc>
              <a:tabLst>
                <a:tab pos="857250" algn="l"/>
                <a:tab pos="2063750" algn="l"/>
              </a:tabLst>
            </a:pPr>
            <a:r>
              <a:rPr lang="tr-TR" sz="1800" b="1" dirty="0">
                <a:solidFill>
                  <a:srgbClr val="000000"/>
                </a:solidFill>
                <a:effectLst/>
                <a:latin typeface="Courier New" pitchFamily="49" charset="0"/>
              </a:rPr>
              <a:t>   4	</a:t>
            </a:r>
            <a:r>
              <a:rPr lang="tr-TR" sz="1800" b="1" dirty="0">
                <a:solidFill>
                  <a:srgbClr val="000000"/>
                </a:solidFill>
                <a:latin typeface="Courier New" pitchFamily="49" charset="0"/>
              </a:rPr>
              <a:t>BETWEEN</a:t>
            </a:r>
            <a:r>
              <a:rPr lang="tr-TR" sz="1800" b="1" dirty="0">
                <a:solidFill>
                  <a:srgbClr val="000000"/>
                </a:solidFill>
                <a:effectLst/>
                <a:latin typeface="Courier New" pitchFamily="49" charset="0"/>
              </a:rPr>
              <a:t> 	s.losal AND s.hisal;</a:t>
            </a:r>
          </a:p>
        </p:txBody>
      </p:sp>
      <p:grpSp>
        <p:nvGrpSpPr>
          <p:cNvPr id="119818" name="Group 10"/>
          <p:cNvGrpSpPr>
            <a:grpSpLocks/>
          </p:cNvGrpSpPr>
          <p:nvPr/>
        </p:nvGrpSpPr>
        <p:grpSpPr bwMode="auto">
          <a:xfrm>
            <a:off x="8386763" y="6324600"/>
            <a:ext cx="414337" cy="292100"/>
            <a:chOff x="5283" y="3984"/>
            <a:chExt cx="261" cy="184"/>
          </a:xfrm>
        </p:grpSpPr>
        <p:sp>
          <p:nvSpPr>
            <p:cNvPr id="119819"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19820"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19821"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19822"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19823"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19824"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9813"/>
                                        </p:tgtEl>
                                        <p:attrNameLst>
                                          <p:attrName>style.visibility</p:attrName>
                                        </p:attrNameLst>
                                      </p:cBhvr>
                                      <p:to>
                                        <p:strVal val="visible"/>
                                      </p:to>
                                    </p:set>
                                    <p:animEffect transition="in" filter="wipe(up)">
                                      <p:cBhvr>
                                        <p:cTn id="7" dur="500"/>
                                        <p:tgtEl>
                                          <p:spTgt spid="1198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198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r>
              <a:rPr lang="tr-TR" dirty="0"/>
              <a:t>Information Management</a:t>
            </a:r>
          </a:p>
        </p:txBody>
      </p:sp>
      <p:sp>
        <p:nvSpPr>
          <p:cNvPr id="13314" name="Rectangle 2"/>
          <p:cNvSpPr>
            <a:spLocks noChangeArrowheads="1"/>
          </p:cNvSpPr>
          <p:nvPr/>
        </p:nvSpPr>
        <p:spPr bwMode="blackWhite">
          <a:xfrm>
            <a:off x="904875" y="2949575"/>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13315" name="Rectangle 3"/>
          <p:cNvSpPr>
            <a:spLocks noChangeArrowheads="1"/>
          </p:cNvSpPr>
          <p:nvPr/>
        </p:nvSpPr>
        <p:spPr bwMode="blackWhite">
          <a:xfrm>
            <a:off x="900113" y="1831975"/>
            <a:ext cx="7319962"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pPr>
            <a:r>
              <a:rPr lang="tr-TR" sz="1800" b="1">
                <a:solidFill>
                  <a:srgbClr val="000000"/>
                </a:solidFill>
                <a:effectLst/>
                <a:latin typeface="Courier New" pitchFamily="49" charset="0"/>
              </a:rPr>
              <a:t> </a:t>
            </a:r>
          </a:p>
        </p:txBody>
      </p:sp>
      <p:sp>
        <p:nvSpPr>
          <p:cNvPr id="13316" name="Rectangle 4"/>
          <p:cNvSpPr>
            <a:spLocks noChangeArrowheads="1"/>
          </p:cNvSpPr>
          <p:nvPr/>
        </p:nvSpPr>
        <p:spPr bwMode="ltGray">
          <a:xfrm>
            <a:off x="2571750" y="1885950"/>
            <a:ext cx="280988" cy="35718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3317" name="Rectangle 5"/>
          <p:cNvSpPr>
            <a:spLocks noChangeArrowheads="1"/>
          </p:cNvSpPr>
          <p:nvPr/>
        </p:nvSpPr>
        <p:spPr bwMode="ltGray">
          <a:xfrm>
            <a:off x="952500" y="2990850"/>
            <a:ext cx="5314950" cy="16764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3318" name="Rectangle 6"/>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Selecting All Columns</a:t>
            </a:r>
            <a:endParaRPr lang="tr-TR"/>
          </a:p>
        </p:txBody>
      </p:sp>
      <p:sp>
        <p:nvSpPr>
          <p:cNvPr id="13319" name="Rectangle 7"/>
          <p:cNvSpPr>
            <a:spLocks noChangeArrowheads="1"/>
          </p:cNvSpPr>
          <p:nvPr/>
        </p:nvSpPr>
        <p:spPr bwMode="blackWhite">
          <a:xfrm>
            <a:off x="912813" y="2962275"/>
            <a:ext cx="7289800" cy="1739900"/>
          </a:xfrm>
          <a:prstGeom prst="rect">
            <a:avLst/>
          </a:prstGeom>
          <a:noFill/>
          <a:ln w="9525">
            <a:noFill/>
            <a:miter lim="800000"/>
            <a:headEnd/>
            <a:tailEnd/>
          </a:ln>
          <a:effectLst/>
        </p:spPr>
        <p:txBody>
          <a:bodyPr lIns="92075" tIns="46038" rIns="92075" bIns="46038">
            <a:spAutoFit/>
          </a:bodyPr>
          <a:lstStyle/>
          <a:p>
            <a:r>
              <a:rPr lang="tr-TR" sz="1800" b="1" dirty="0">
                <a:solidFill>
                  <a:srgbClr val="000000"/>
                </a:solidFill>
                <a:effectLst/>
                <a:latin typeface="Courier New" pitchFamily="49" charset="0"/>
              </a:rPr>
              <a:t>   DEPTNO DNAME          LOC</a:t>
            </a:r>
          </a:p>
          <a:p>
            <a:r>
              <a:rPr lang="tr-TR" sz="1800" b="1" dirty="0">
                <a:solidFill>
                  <a:srgbClr val="000000"/>
                </a:solidFill>
                <a:effectLst/>
                <a:latin typeface="Courier New" pitchFamily="49" charset="0"/>
              </a:rPr>
              <a:t>--------- -------------- -------------</a:t>
            </a:r>
          </a:p>
          <a:p>
            <a:r>
              <a:rPr lang="tr-TR" sz="1800" b="1" dirty="0">
                <a:solidFill>
                  <a:srgbClr val="000000"/>
                </a:solidFill>
                <a:effectLst/>
                <a:latin typeface="Courier New" pitchFamily="49" charset="0"/>
              </a:rPr>
              <a:t>       10 ACCOUNTING     NEW YORK</a:t>
            </a:r>
          </a:p>
          <a:p>
            <a:r>
              <a:rPr lang="tr-TR" sz="1800" b="1" dirty="0">
                <a:solidFill>
                  <a:srgbClr val="000000"/>
                </a:solidFill>
                <a:effectLst/>
                <a:latin typeface="Courier New" pitchFamily="49" charset="0"/>
              </a:rPr>
              <a:t>       20 RESEARCH       DALLAS</a:t>
            </a:r>
          </a:p>
          <a:p>
            <a:r>
              <a:rPr lang="tr-TR" sz="1800" b="1" dirty="0">
                <a:solidFill>
                  <a:srgbClr val="000000"/>
                </a:solidFill>
                <a:effectLst/>
                <a:latin typeface="Courier New" pitchFamily="49" charset="0"/>
              </a:rPr>
              <a:t>       30 SALES          CHICAGO</a:t>
            </a:r>
          </a:p>
          <a:p>
            <a:r>
              <a:rPr lang="tr-TR" sz="1800" b="1" dirty="0">
                <a:solidFill>
                  <a:srgbClr val="000000"/>
                </a:solidFill>
                <a:effectLst/>
                <a:latin typeface="Courier New" pitchFamily="49" charset="0"/>
              </a:rPr>
              <a:t>       40 OPERATIONS     BOSTON</a:t>
            </a:r>
          </a:p>
        </p:txBody>
      </p:sp>
      <p:sp>
        <p:nvSpPr>
          <p:cNvPr id="13320" name="Rectangle 8"/>
          <p:cNvSpPr>
            <a:spLocks noChangeArrowheads="1"/>
          </p:cNvSpPr>
          <p:nvPr/>
        </p:nvSpPr>
        <p:spPr bwMode="blackWhite">
          <a:xfrm>
            <a:off x="925513" y="1822450"/>
            <a:ext cx="7278687" cy="847725"/>
          </a:xfrm>
          <a:prstGeom prst="rect">
            <a:avLst/>
          </a:prstGeom>
          <a:noFill/>
          <a:ln w="9525">
            <a:noFill/>
            <a:miter lim="800000"/>
            <a:headEnd/>
            <a:tailEnd/>
          </a:ln>
          <a:effectLst/>
        </p:spPr>
        <p:txBody>
          <a:bodyPr wrap="none" lIns="92075" tIns="46038" rIns="92075" bIns="46038" anchor="ctr"/>
          <a:lstStyle/>
          <a:p>
            <a:pPr>
              <a:tabLst>
                <a:tab pos="1200150" algn="l"/>
                <a:tab pos="1658938" algn="l"/>
              </a:tabLst>
            </a:pPr>
            <a:r>
              <a:rPr lang="tr-TR" sz="1800" b="1" dirty="0">
                <a:solidFill>
                  <a:srgbClr val="000000"/>
                </a:solidFill>
                <a:effectLst/>
                <a:latin typeface="Courier New" pitchFamily="49" charset="0"/>
              </a:rPr>
              <a:t>SQL&gt; SELECT *</a:t>
            </a:r>
          </a:p>
          <a:p>
            <a:pPr>
              <a:tabLst>
                <a:tab pos="1200150" algn="l"/>
                <a:tab pos="1658938" algn="l"/>
              </a:tabLst>
            </a:pPr>
            <a:r>
              <a:rPr lang="tr-TR" sz="1800" b="1" dirty="0">
                <a:solidFill>
                  <a:srgbClr val="000000"/>
                </a:solidFill>
                <a:effectLst/>
                <a:latin typeface="Courier New" pitchFamily="49" charset="0"/>
              </a:rPr>
              <a:t>  2  FROM 	dept;</a:t>
            </a:r>
          </a:p>
        </p:txBody>
      </p:sp>
      <p:grpSp>
        <p:nvGrpSpPr>
          <p:cNvPr id="13321" name="Group 9"/>
          <p:cNvGrpSpPr>
            <a:grpSpLocks/>
          </p:cNvGrpSpPr>
          <p:nvPr/>
        </p:nvGrpSpPr>
        <p:grpSpPr bwMode="auto">
          <a:xfrm>
            <a:off x="8386763" y="6324600"/>
            <a:ext cx="414337" cy="292100"/>
            <a:chOff x="5283" y="3984"/>
            <a:chExt cx="261" cy="184"/>
          </a:xfrm>
        </p:grpSpPr>
        <p:sp>
          <p:nvSpPr>
            <p:cNvPr id="13322"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3323"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3324"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3325"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3326"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3327"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up)">
                                      <p:cBhvr>
                                        <p:cTn id="7" dur="500"/>
                                        <p:tgtEl>
                                          <p:spTgt spid="133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17"/>
                                        </p:tgtEl>
                                        <p:attrNameLst>
                                          <p:attrName>style.visibility</p:attrName>
                                        </p:attrNameLst>
                                      </p:cBhvr>
                                      <p:to>
                                        <p:strVal val="visible"/>
                                      </p:to>
                                    </p:set>
                                    <p:animEffect transition="in" filter="wipe(up)">
                                      <p:cBhvr>
                                        <p:cTn id="12" dur="500"/>
                                        <p:tgtEl>
                                          <p:spTgt spid="13317"/>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33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P spid="133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tr-TR"/>
              <a:t>Information Management</a:t>
            </a:r>
          </a:p>
        </p:txBody>
      </p:sp>
      <p:sp>
        <p:nvSpPr>
          <p:cNvPr id="121858" name="Rectangle 2"/>
          <p:cNvSpPr>
            <a:spLocks noChangeArrowheads="1"/>
          </p:cNvSpPr>
          <p:nvPr/>
        </p:nvSpPr>
        <p:spPr bwMode="blackWhite">
          <a:xfrm>
            <a:off x="2063750" y="1720850"/>
            <a:ext cx="1955800" cy="2200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r>
              <a:rPr lang="tr-TR" sz="1800" b="1">
                <a:solidFill>
                  <a:srgbClr val="000000"/>
                </a:solidFill>
                <a:effectLst/>
                <a:latin typeface="Courier New" pitchFamily="49" charset="0"/>
              </a:rPr>
              <a:t>	</a:t>
            </a: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21859" name="Rectangle 3"/>
          <p:cNvSpPr>
            <a:spLocks noChangeArrowheads="1"/>
          </p:cNvSpPr>
          <p:nvPr/>
        </p:nvSpPr>
        <p:spPr bwMode="blackWhite">
          <a:xfrm>
            <a:off x="4576763" y="1714500"/>
            <a:ext cx="2586037" cy="2200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2186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Outer Joins</a:t>
            </a:r>
            <a:endParaRPr lang="tr-TR"/>
          </a:p>
        </p:txBody>
      </p:sp>
      <p:sp>
        <p:nvSpPr>
          <p:cNvPr id="121861" name="Rectangle 5"/>
          <p:cNvSpPr>
            <a:spLocks noChangeArrowheads="1"/>
          </p:cNvSpPr>
          <p:nvPr/>
        </p:nvSpPr>
        <p:spPr bwMode="auto">
          <a:xfrm>
            <a:off x="1962150" y="1344613"/>
            <a:ext cx="804863" cy="396875"/>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EMP </a:t>
            </a:r>
          </a:p>
        </p:txBody>
      </p:sp>
      <p:sp>
        <p:nvSpPr>
          <p:cNvPr id="121862" name="Rectangle 6"/>
          <p:cNvSpPr>
            <a:spLocks noChangeArrowheads="1"/>
          </p:cNvSpPr>
          <p:nvPr/>
        </p:nvSpPr>
        <p:spPr bwMode="auto">
          <a:xfrm>
            <a:off x="4476750" y="1349375"/>
            <a:ext cx="931863" cy="396875"/>
          </a:xfrm>
          <a:prstGeom prst="rect">
            <a:avLst/>
          </a:prstGeom>
          <a:noFill/>
          <a:ln w="9525">
            <a:noFill/>
            <a:miter lim="800000"/>
            <a:headEnd/>
            <a:tailEnd/>
          </a:ln>
          <a:effectLst/>
        </p:spPr>
        <p:txBody>
          <a:bodyPr lIns="92075" tIns="46038" rIns="92075" bIns="46038">
            <a:spAutoFit/>
          </a:bodyPr>
          <a:lstStyle/>
          <a:p>
            <a:r>
              <a:rPr lang="tr-TR" sz="2000" b="1">
                <a:effectLst>
                  <a:outerShdw blurRad="38100" dist="38100" dir="2700000" algn="tl">
                    <a:srgbClr val="C0C0C0"/>
                  </a:outerShdw>
                </a:effectLst>
                <a:latin typeface="Arial" charset="0"/>
              </a:rPr>
              <a:t>DEPT </a:t>
            </a:r>
          </a:p>
        </p:txBody>
      </p:sp>
      <p:sp>
        <p:nvSpPr>
          <p:cNvPr id="121863" name="Rectangle 7"/>
          <p:cNvSpPr>
            <a:spLocks noChangeArrowheads="1"/>
          </p:cNvSpPr>
          <p:nvPr/>
        </p:nvSpPr>
        <p:spPr bwMode="ltGray">
          <a:xfrm>
            <a:off x="2971800" y="1733550"/>
            <a:ext cx="2552700" cy="2176463"/>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21864" name="Rectangle 8"/>
          <p:cNvSpPr>
            <a:spLocks noChangeArrowheads="1"/>
          </p:cNvSpPr>
          <p:nvPr/>
        </p:nvSpPr>
        <p:spPr bwMode="ltGray">
          <a:xfrm>
            <a:off x="2066925" y="3600450"/>
            <a:ext cx="5067300" cy="314325"/>
          </a:xfrm>
          <a:prstGeom prst="rect">
            <a:avLst/>
          </a:prstGeom>
          <a:solidFill>
            <a:srgbClr val="009900">
              <a:alpha val="50000"/>
            </a:srgbClr>
          </a:solidFill>
          <a:ln w="9525">
            <a:noFill/>
            <a:miter lim="800000"/>
            <a:headEnd/>
            <a:tailEnd/>
          </a:ln>
          <a:effectLst/>
        </p:spPr>
        <p:txBody>
          <a:bodyPr wrap="none" anchor="ctr"/>
          <a:lstStyle/>
          <a:p>
            <a:endParaRPr lang="tr-TR"/>
          </a:p>
        </p:txBody>
      </p:sp>
      <p:grpSp>
        <p:nvGrpSpPr>
          <p:cNvPr id="121865" name="Group 9"/>
          <p:cNvGrpSpPr>
            <a:grpSpLocks/>
          </p:cNvGrpSpPr>
          <p:nvPr/>
        </p:nvGrpSpPr>
        <p:grpSpPr bwMode="auto">
          <a:xfrm>
            <a:off x="2343150" y="3790950"/>
            <a:ext cx="5448300" cy="1447800"/>
            <a:chOff x="1476" y="2388"/>
            <a:chExt cx="3432" cy="912"/>
          </a:xfrm>
        </p:grpSpPr>
        <p:sp>
          <p:nvSpPr>
            <p:cNvPr id="121866" name="Rectangle 10"/>
            <p:cNvSpPr>
              <a:spLocks noChangeArrowheads="1"/>
            </p:cNvSpPr>
            <p:nvPr/>
          </p:nvSpPr>
          <p:spPr bwMode="auto">
            <a:xfrm>
              <a:off x="1973" y="2782"/>
              <a:ext cx="2935" cy="518"/>
            </a:xfrm>
            <a:prstGeom prst="rect">
              <a:avLst/>
            </a:prstGeom>
            <a:noFill/>
            <a:ln w="9525">
              <a:noFill/>
              <a:miter lim="800000"/>
              <a:headEnd/>
              <a:tailEnd/>
            </a:ln>
            <a:effectLst/>
          </p:spPr>
          <p:txBody>
            <a:bodyPr lIns="92075" tIns="46038" rIns="92075" bIns="46038">
              <a:spAutoFit/>
            </a:bodyPr>
            <a:lstStyle/>
            <a:p>
              <a:r>
                <a:rPr lang="tr-TR" b="1">
                  <a:solidFill>
                    <a:srgbClr val="FF6600"/>
                  </a:solidFill>
                  <a:effectLst>
                    <a:outerShdw blurRad="38100" dist="38100" dir="2700000" algn="tl">
                      <a:srgbClr val="C0C0C0"/>
                    </a:outerShdw>
                  </a:effectLst>
                  <a:latin typeface="Arial" charset="0"/>
                </a:rPr>
                <a:t>No employee in the</a:t>
              </a:r>
              <a:br>
                <a:rPr lang="tr-TR" b="1">
                  <a:solidFill>
                    <a:srgbClr val="FF6600"/>
                  </a:solidFill>
                  <a:effectLst>
                    <a:outerShdw blurRad="38100" dist="38100" dir="2700000" algn="tl">
                      <a:srgbClr val="C0C0C0"/>
                    </a:outerShdw>
                  </a:effectLst>
                  <a:latin typeface="Arial" charset="0"/>
                </a:rPr>
              </a:br>
              <a:r>
                <a:rPr lang="tr-TR" b="1">
                  <a:solidFill>
                    <a:srgbClr val="FF6600"/>
                  </a:solidFill>
                  <a:effectLst>
                    <a:outerShdw blurRad="38100" dist="38100" dir="2700000" algn="tl">
                      <a:srgbClr val="C0C0C0"/>
                    </a:outerShdw>
                  </a:effectLst>
                  <a:latin typeface="Arial" charset="0"/>
                </a:rPr>
                <a:t>OPERATIONS department</a:t>
              </a:r>
            </a:p>
          </p:txBody>
        </p:sp>
        <p:sp>
          <p:nvSpPr>
            <p:cNvPr id="121867" name="Freeform 11"/>
            <p:cNvSpPr>
              <a:spLocks/>
            </p:cNvSpPr>
            <p:nvPr/>
          </p:nvSpPr>
          <p:spPr bwMode="auto">
            <a:xfrm>
              <a:off x="1476" y="2388"/>
              <a:ext cx="458" cy="529"/>
            </a:xfrm>
            <a:custGeom>
              <a:avLst/>
              <a:gdLst/>
              <a:ahLst/>
              <a:cxnLst>
                <a:cxn ang="0">
                  <a:pos x="457" y="528"/>
                </a:cxn>
                <a:cxn ang="0">
                  <a:pos x="0" y="528"/>
                </a:cxn>
                <a:cxn ang="0">
                  <a:pos x="0" y="480"/>
                </a:cxn>
                <a:cxn ang="0">
                  <a:pos x="0" y="408"/>
                </a:cxn>
                <a:cxn ang="0">
                  <a:pos x="0" y="0"/>
                </a:cxn>
              </a:cxnLst>
              <a:rect l="0" t="0" r="r" b="b"/>
              <a:pathLst>
                <a:path w="458" h="529">
                  <a:moveTo>
                    <a:pt x="457" y="528"/>
                  </a:moveTo>
                  <a:lnTo>
                    <a:pt x="0" y="528"/>
                  </a:lnTo>
                  <a:lnTo>
                    <a:pt x="0" y="480"/>
                  </a:lnTo>
                  <a:lnTo>
                    <a:pt x="0" y="408"/>
                  </a:lnTo>
                  <a:lnTo>
                    <a:pt x="0"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endParaRPr lang="tr-TR"/>
            </a:p>
          </p:txBody>
        </p:sp>
      </p:grpSp>
      <p:sp>
        <p:nvSpPr>
          <p:cNvPr id="121868" name="Rectangle 12"/>
          <p:cNvSpPr>
            <a:spLocks noChangeArrowheads="1"/>
          </p:cNvSpPr>
          <p:nvPr/>
        </p:nvSpPr>
        <p:spPr bwMode="blackWhite">
          <a:xfrm>
            <a:off x="2038350" y="1720850"/>
            <a:ext cx="1981200" cy="2174875"/>
          </a:xfrm>
          <a:prstGeom prst="rect">
            <a:avLst/>
          </a:prstGeom>
          <a:noFill/>
          <a:ln w="9525">
            <a:noFill/>
            <a:miter lim="800000"/>
            <a:headEnd/>
            <a:tailEnd/>
          </a:ln>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ENAME	DEPTNO</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KING	10</a:t>
            </a:r>
          </a:p>
          <a:p>
            <a:pPr>
              <a:lnSpc>
                <a:spcPct val="95000"/>
              </a:lnSpc>
              <a:tabLst>
                <a:tab pos="914400" algn="l"/>
                <a:tab pos="1885950" algn="l"/>
                <a:tab pos="2457450" algn="l"/>
              </a:tabLst>
            </a:pPr>
            <a:r>
              <a:rPr lang="tr-TR" sz="1800" b="1">
                <a:solidFill>
                  <a:srgbClr val="000000"/>
                </a:solidFill>
                <a:effectLst/>
                <a:latin typeface="Courier New" pitchFamily="49" charset="0"/>
              </a:rPr>
              <a:t>BLAKE	30</a:t>
            </a:r>
          </a:p>
          <a:p>
            <a:pPr>
              <a:lnSpc>
                <a:spcPct val="95000"/>
              </a:lnSpc>
              <a:tabLst>
                <a:tab pos="914400" algn="l"/>
                <a:tab pos="1885950" algn="l"/>
                <a:tab pos="2457450" algn="l"/>
              </a:tabLst>
            </a:pPr>
            <a:r>
              <a:rPr lang="tr-TR" sz="1800" b="1">
                <a:solidFill>
                  <a:srgbClr val="000000"/>
                </a:solidFill>
                <a:effectLst/>
                <a:latin typeface="Courier New" pitchFamily="49" charset="0"/>
              </a:rPr>
              <a:t>CLARK	10</a:t>
            </a:r>
          </a:p>
          <a:p>
            <a:pPr>
              <a:lnSpc>
                <a:spcPct val="95000"/>
              </a:lnSpc>
              <a:tabLst>
                <a:tab pos="914400" algn="l"/>
                <a:tab pos="1885950" algn="l"/>
                <a:tab pos="2457450" algn="l"/>
              </a:tabLst>
            </a:pPr>
            <a:r>
              <a:rPr lang="tr-TR" sz="1800" b="1">
                <a:solidFill>
                  <a:srgbClr val="000000"/>
                </a:solidFill>
                <a:effectLst/>
                <a:latin typeface="Courier New" pitchFamily="49" charset="0"/>
              </a:rPr>
              <a:t>JONES	20</a:t>
            </a:r>
          </a:p>
          <a:p>
            <a:pPr>
              <a:lnSpc>
                <a:spcPct val="95000"/>
              </a:lnSpc>
              <a:tabLst>
                <a:tab pos="914400" algn="l"/>
                <a:tab pos="1885950" algn="l"/>
                <a:tab pos="2457450" algn="l"/>
              </a:tabLst>
            </a:pPr>
            <a:r>
              <a:rPr lang="tr-TR" sz="1800" b="1">
                <a:solidFill>
                  <a:srgbClr val="000000"/>
                </a:solidFill>
                <a:effectLst/>
                <a:latin typeface="Courier New" pitchFamily="49" charset="0"/>
              </a:rPr>
              <a:t>...	</a:t>
            </a: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21869" name="Rectangle 13"/>
          <p:cNvSpPr>
            <a:spLocks noChangeArrowheads="1"/>
          </p:cNvSpPr>
          <p:nvPr/>
        </p:nvSpPr>
        <p:spPr bwMode="blackWhite">
          <a:xfrm>
            <a:off x="4576763" y="1739900"/>
            <a:ext cx="2560637" cy="2174875"/>
          </a:xfrm>
          <a:prstGeom prst="rect">
            <a:avLst/>
          </a:prstGeom>
          <a:noFill/>
          <a:ln w="9525">
            <a:noFill/>
            <a:miter lim="800000"/>
            <a:headEnd/>
            <a:tailEnd/>
          </a:ln>
          <a:effectLst/>
        </p:spPr>
        <p:txBody>
          <a:bodyPr lIns="92075" tIns="46038" rIns="92075" bIns="46038">
            <a:spAutoFit/>
          </a:bodyPr>
          <a:lstStyle/>
          <a:p>
            <a:pPr>
              <a:lnSpc>
                <a:spcPct val="95000"/>
              </a:lnSpc>
              <a:tabLst>
                <a:tab pos="914400" algn="l"/>
                <a:tab pos="1885950" algn="l"/>
                <a:tab pos="2457450" algn="l"/>
              </a:tabLst>
            </a:pPr>
            <a:r>
              <a:rPr lang="tr-TR" sz="1800" b="1">
                <a:solidFill>
                  <a:srgbClr val="000000"/>
                </a:solidFill>
                <a:effectLst/>
                <a:latin typeface="Courier New" pitchFamily="49" charset="0"/>
              </a:rPr>
              <a:t>DEPTNO DNAME</a:t>
            </a:r>
          </a:p>
          <a:p>
            <a:pPr>
              <a:lnSpc>
                <a:spcPct val="95000"/>
              </a:lnSpc>
              <a:tabLst>
                <a:tab pos="914400" algn="l"/>
                <a:tab pos="1885950" algn="l"/>
                <a:tab pos="2457450" algn="l"/>
              </a:tabLst>
            </a:pPr>
            <a:r>
              <a:rPr lang="tr-TR" sz="1800" b="1">
                <a:solidFill>
                  <a:srgbClr val="000000"/>
                </a:solidFill>
                <a:effectLst/>
                <a:latin typeface="Courier New" pitchFamily="49" charset="0"/>
              </a:rPr>
              <a:t>------ ----------</a:t>
            </a:r>
          </a:p>
          <a:p>
            <a:pPr>
              <a:lnSpc>
                <a:spcPct val="95000"/>
              </a:lnSpc>
              <a:tabLst>
                <a:tab pos="914400" algn="l"/>
                <a:tab pos="1885950" algn="l"/>
                <a:tab pos="2457450" algn="l"/>
              </a:tabLst>
            </a:pPr>
            <a:r>
              <a:rPr lang="tr-TR" sz="1800" b="1">
                <a:solidFill>
                  <a:srgbClr val="000000"/>
                </a:solidFill>
                <a:effectLst/>
                <a:latin typeface="Courier New" pitchFamily="49" charset="0"/>
              </a:rPr>
              <a:t>10 	ACCOUNTING</a:t>
            </a:r>
          </a:p>
          <a:p>
            <a:pPr>
              <a:lnSpc>
                <a:spcPct val="95000"/>
              </a:lnSpc>
              <a:tabLst>
                <a:tab pos="914400" algn="l"/>
                <a:tab pos="1885950" algn="l"/>
                <a:tab pos="2457450" algn="l"/>
              </a:tabLst>
            </a:pPr>
            <a:r>
              <a:rPr lang="tr-TR" sz="1800" b="1">
                <a:solidFill>
                  <a:srgbClr val="000000"/>
                </a:solidFill>
                <a:effectLst/>
                <a:latin typeface="Courier New" pitchFamily="49" charset="0"/>
              </a:rPr>
              <a:t>30 	SALES</a:t>
            </a:r>
          </a:p>
          <a:p>
            <a:pPr>
              <a:lnSpc>
                <a:spcPct val="95000"/>
              </a:lnSpc>
              <a:tabLst>
                <a:tab pos="914400" algn="l"/>
                <a:tab pos="1885950" algn="l"/>
                <a:tab pos="2457450" algn="l"/>
              </a:tabLst>
            </a:pPr>
            <a:r>
              <a:rPr lang="tr-TR" sz="1800" b="1">
                <a:solidFill>
                  <a:srgbClr val="000000"/>
                </a:solidFill>
                <a:effectLst/>
                <a:latin typeface="Courier New" pitchFamily="49" charset="0"/>
              </a:rPr>
              <a:t>10 	ACCOUNTING</a:t>
            </a:r>
          </a:p>
          <a:p>
            <a:pPr>
              <a:lnSpc>
                <a:spcPct val="95000"/>
              </a:lnSpc>
              <a:tabLst>
                <a:tab pos="914400" algn="l"/>
                <a:tab pos="1885950" algn="l"/>
                <a:tab pos="2457450" algn="l"/>
              </a:tabLst>
            </a:pPr>
            <a:r>
              <a:rPr lang="tr-TR" sz="1800" b="1">
                <a:solidFill>
                  <a:srgbClr val="000000"/>
                </a:solidFill>
                <a:effectLst/>
                <a:latin typeface="Courier New" pitchFamily="49" charset="0"/>
              </a:rPr>
              <a:t>20	RESEARCH</a:t>
            </a:r>
          </a:p>
          <a:p>
            <a:pPr>
              <a:lnSpc>
                <a:spcPct val="95000"/>
              </a:lnSpc>
              <a:tabLst>
                <a:tab pos="914400" algn="l"/>
                <a:tab pos="1885950" algn="l"/>
                <a:tab pos="2457450" algn="l"/>
              </a:tabLst>
            </a:pPr>
            <a:r>
              <a:rPr lang="tr-TR" sz="1800" b="1">
                <a:solidFill>
                  <a:srgbClr val="000000"/>
                </a:solidFill>
                <a:effectLst/>
                <a:latin typeface="Courier New" pitchFamily="49" charset="0"/>
              </a:rPr>
              <a:t>...	</a:t>
            </a:r>
          </a:p>
          <a:p>
            <a:pPr>
              <a:lnSpc>
                <a:spcPct val="95000"/>
              </a:lnSpc>
              <a:tabLst>
                <a:tab pos="914400" algn="l"/>
                <a:tab pos="1885950" algn="l"/>
                <a:tab pos="2457450" algn="l"/>
              </a:tabLst>
            </a:pPr>
            <a:r>
              <a:rPr lang="tr-TR" sz="1800" b="1">
                <a:solidFill>
                  <a:srgbClr val="000000"/>
                </a:solidFill>
                <a:effectLst/>
                <a:latin typeface="Courier New" pitchFamily="49" charset="0"/>
              </a:rPr>
              <a:t>40	OPERATIONS</a:t>
            </a:r>
          </a:p>
        </p:txBody>
      </p:sp>
      <p:grpSp>
        <p:nvGrpSpPr>
          <p:cNvPr id="121870" name="Group 14"/>
          <p:cNvGrpSpPr>
            <a:grpSpLocks/>
          </p:cNvGrpSpPr>
          <p:nvPr/>
        </p:nvGrpSpPr>
        <p:grpSpPr bwMode="auto">
          <a:xfrm>
            <a:off x="8386763" y="6324600"/>
            <a:ext cx="414337" cy="292100"/>
            <a:chOff x="5283" y="3984"/>
            <a:chExt cx="261" cy="184"/>
          </a:xfrm>
        </p:grpSpPr>
        <p:sp>
          <p:nvSpPr>
            <p:cNvPr id="121871" name="Rectangle 1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21872" name="Rectangle 1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21873" name="Rectangle 1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21874" name="Freeform 1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21875" name="Freeform 1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21876" name="Freeform 2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24" name="Rectangle 23"/>
          <p:cNvSpPr/>
          <p:nvPr/>
        </p:nvSpPr>
        <p:spPr>
          <a:xfrm>
            <a:off x="683568" y="5301208"/>
            <a:ext cx="8064896" cy="707886"/>
          </a:xfrm>
          <a:prstGeom prst="rect">
            <a:avLst/>
          </a:prstGeom>
        </p:spPr>
        <p:txBody>
          <a:bodyPr wrap="square">
            <a:spAutoFit/>
          </a:bodyPr>
          <a:lstStyle/>
          <a:p>
            <a:r>
              <a:rPr lang="tr-TR" sz="2000" b="1" dirty="0"/>
              <a:t>If a row does not satisfy a join condition, the row will not appear in the query result.</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1863"/>
                                        </p:tgtEl>
                                        <p:attrNameLst>
                                          <p:attrName>style.visibility</p:attrName>
                                        </p:attrNameLst>
                                      </p:cBhvr>
                                      <p:to>
                                        <p:strVal val="visible"/>
                                      </p:to>
                                    </p:set>
                                    <p:animEffect transition="in" filter="wipe(up)">
                                      <p:cBhvr>
                                        <p:cTn id="7" dur="500"/>
                                        <p:tgtEl>
                                          <p:spTgt spid="1218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1864"/>
                                        </p:tgtEl>
                                        <p:attrNameLst>
                                          <p:attrName>style.visibility</p:attrName>
                                        </p:attrNameLst>
                                      </p:cBhvr>
                                      <p:to>
                                        <p:strVal val="visible"/>
                                      </p:to>
                                    </p:set>
                                    <p:animEffect transition="in" filter="wipe(left)">
                                      <p:cBhvr>
                                        <p:cTn id="12" dur="500"/>
                                        <p:tgtEl>
                                          <p:spTgt spid="121864"/>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121865"/>
                                        </p:tgtEl>
                                        <p:attrNameLst>
                                          <p:attrName>style.visibility</p:attrName>
                                        </p:attrNameLst>
                                      </p:cBhvr>
                                      <p:to>
                                        <p:strVal val="visible"/>
                                      </p:to>
                                    </p:set>
                                    <p:anim calcmode="lin" valueType="num">
                                      <p:cBhvr additive="base">
                                        <p:cTn id="16" dur="500" fill="hold"/>
                                        <p:tgtEl>
                                          <p:spTgt spid="121865"/>
                                        </p:tgtEl>
                                        <p:attrNameLst>
                                          <p:attrName>ppt_x</p:attrName>
                                        </p:attrNameLst>
                                      </p:cBhvr>
                                      <p:tavLst>
                                        <p:tav tm="0">
                                          <p:val>
                                            <p:strVal val="#ppt_x"/>
                                          </p:val>
                                        </p:tav>
                                        <p:tav tm="100000">
                                          <p:val>
                                            <p:strVal val="#ppt_x"/>
                                          </p:val>
                                        </p:tav>
                                      </p:tavLst>
                                    </p:anim>
                                    <p:anim calcmode="lin" valueType="num">
                                      <p:cBhvr additive="base">
                                        <p:cTn id="17" dur="500" fill="hold"/>
                                        <p:tgtEl>
                                          <p:spTgt spid="121865"/>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499"/>
                                          </p:stCondLst>
                                        </p:cTn>
                                        <p:tgtEl>
                                          <p:spTgt spid="1218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3" grpId="0" animBg="1"/>
      <p:bldP spid="121864" grpId="0" animBg="1"/>
      <p:bldP spid="24" grpId="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r>
              <a:rPr lang="tr-TR"/>
              <a:t>Information Management</a:t>
            </a:r>
          </a:p>
        </p:txBody>
      </p:sp>
      <p:sp>
        <p:nvSpPr>
          <p:cNvPr id="123906"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Outer Joins</a:t>
            </a:r>
            <a:endParaRPr lang="tr-TR"/>
          </a:p>
        </p:txBody>
      </p:sp>
      <p:sp>
        <p:nvSpPr>
          <p:cNvPr id="123907" name="Rectangle 3"/>
          <p:cNvSpPr>
            <a:spLocks noGrp="1" noChangeArrowheads="1"/>
          </p:cNvSpPr>
          <p:nvPr>
            <p:ph type="body" idx="1"/>
          </p:nvPr>
        </p:nvSpPr>
        <p:spPr>
          <a:xfrm>
            <a:off x="860425" y="1295400"/>
            <a:ext cx="7385050" cy="4008438"/>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You use an outer join to also see rows that do not usually meet the join condition.</a:t>
            </a:r>
          </a:p>
          <a:p>
            <a:pPr marL="341313" lvl="1" indent="-227013" defTabSz="346075">
              <a:tabLst>
                <a:tab pos="571500" algn="l"/>
              </a:tabLst>
            </a:pPr>
            <a:r>
              <a:rPr lang="tr-TR" b="1">
                <a:solidFill>
                  <a:srgbClr val="FF0066"/>
                </a:solidFill>
                <a:latin typeface="Arial" charset="0"/>
              </a:rPr>
              <a:t>Outer join operator is the plus sign (+).</a:t>
            </a: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341313" lvl="1" indent="-227013" defTabSz="346075">
              <a:buFontTx/>
              <a:buNone/>
              <a:tabLst>
                <a:tab pos="571500" algn="l"/>
              </a:tabLst>
            </a:pPr>
            <a:endParaRPr lang="tr-TR"/>
          </a:p>
          <a:p>
            <a:pPr marL="0" indent="0" defTabSz="346075">
              <a:tabLst>
                <a:tab pos="571500" algn="l"/>
              </a:tabLst>
            </a:pPr>
            <a:endParaRPr lang="tr-TR">
              <a:solidFill>
                <a:srgbClr val="F8F8D3"/>
              </a:solidFill>
            </a:endParaRPr>
          </a:p>
        </p:txBody>
      </p:sp>
      <p:sp>
        <p:nvSpPr>
          <p:cNvPr id="123908" name="Rectangle 4"/>
          <p:cNvSpPr>
            <a:spLocks noChangeArrowheads="1"/>
          </p:cNvSpPr>
          <p:nvPr/>
        </p:nvSpPr>
        <p:spPr bwMode="blackWhite">
          <a:xfrm>
            <a:off x="908050" y="3152775"/>
            <a:ext cx="7270750"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966788" algn="l"/>
              </a:tabLst>
            </a:pPr>
            <a:r>
              <a:rPr lang="tr-TR" sz="1800" b="1" dirty="0">
                <a:solidFill>
                  <a:srgbClr val="000000"/>
                </a:solidFill>
                <a:effectLst/>
                <a:latin typeface="Courier New" pitchFamily="49" charset="0"/>
              </a:rPr>
              <a:t>SELECT	</a:t>
            </a:r>
            <a:r>
              <a:rPr lang="tr-TR" sz="1800" b="1" i="1" dirty="0">
                <a:solidFill>
                  <a:srgbClr val="000000"/>
                </a:solidFill>
                <a:effectLst/>
                <a:latin typeface="Courier New" pitchFamily="49" charset="0"/>
              </a:rPr>
              <a:t>table1.column, table2.column</a:t>
            </a:r>
            <a:endParaRPr lang="tr-TR" sz="1800" b="1" dirty="0">
              <a:solidFill>
                <a:srgbClr val="000000"/>
              </a:solidFill>
              <a:effectLst/>
              <a:latin typeface="Courier New" pitchFamily="49" charset="0"/>
            </a:endParaRPr>
          </a:p>
          <a:p>
            <a:pPr>
              <a:lnSpc>
                <a:spcPct val="120000"/>
              </a:lnSpc>
              <a:tabLst>
                <a:tab pos="966788" algn="l"/>
              </a:tabLst>
            </a:pPr>
            <a:r>
              <a:rPr lang="tr-TR" sz="1800" b="1" dirty="0">
                <a:solidFill>
                  <a:srgbClr val="000000"/>
                </a:solidFill>
                <a:effectLst/>
                <a:latin typeface="Courier New" pitchFamily="49" charset="0"/>
              </a:rPr>
              <a:t>FROM	</a:t>
            </a:r>
            <a:r>
              <a:rPr lang="tr-TR" sz="1800" b="1" i="1" dirty="0">
                <a:solidFill>
                  <a:srgbClr val="000000"/>
                </a:solidFill>
                <a:effectLst/>
                <a:latin typeface="Courier New" pitchFamily="49" charset="0"/>
              </a:rPr>
              <a:t>table1, table2</a:t>
            </a:r>
            <a:endParaRPr lang="tr-TR" sz="1800" b="1" dirty="0">
              <a:solidFill>
                <a:srgbClr val="000000"/>
              </a:solidFill>
              <a:effectLst/>
              <a:latin typeface="Courier New" pitchFamily="49" charset="0"/>
            </a:endParaRPr>
          </a:p>
          <a:p>
            <a:pPr>
              <a:lnSpc>
                <a:spcPct val="120000"/>
              </a:lnSpc>
              <a:tabLst>
                <a:tab pos="966788" algn="l"/>
              </a:tabLst>
            </a:pPr>
            <a:r>
              <a:rPr lang="tr-TR" sz="1800" b="1" dirty="0">
                <a:solidFill>
                  <a:srgbClr val="000000"/>
                </a:solidFill>
                <a:effectLst/>
                <a:latin typeface="Courier New" pitchFamily="49" charset="0"/>
              </a:rPr>
              <a:t>WHERE	</a:t>
            </a:r>
            <a:r>
              <a:rPr lang="tr-TR" sz="1800" b="1" i="1" dirty="0">
                <a:solidFill>
                  <a:srgbClr val="000000"/>
                </a:solidFill>
                <a:effectLst/>
                <a:latin typeface="Courier New" pitchFamily="49" charset="0"/>
              </a:rPr>
              <a:t>table1.column</a:t>
            </a:r>
            <a:r>
              <a:rPr lang="tr-TR" sz="1800" b="1" i="1" dirty="0">
                <a:solidFill>
                  <a:srgbClr val="FF0033"/>
                </a:solidFill>
                <a:effectLst/>
                <a:latin typeface="Courier New" pitchFamily="49" charset="0"/>
              </a:rPr>
              <a:t>(+)</a:t>
            </a:r>
            <a:r>
              <a:rPr lang="tr-TR" sz="1800" b="1" i="1" dirty="0">
                <a:solidFill>
                  <a:srgbClr val="000000"/>
                </a:solidFill>
                <a:effectLst/>
                <a:latin typeface="Courier New" pitchFamily="49" charset="0"/>
              </a:rPr>
              <a:t> </a:t>
            </a:r>
            <a:r>
              <a:rPr lang="tr-TR" sz="1800" b="1" dirty="0">
                <a:solidFill>
                  <a:srgbClr val="000000"/>
                </a:solidFill>
                <a:effectLst/>
                <a:latin typeface="Courier New" pitchFamily="49" charset="0"/>
              </a:rPr>
              <a:t>=</a:t>
            </a:r>
            <a:r>
              <a:rPr lang="tr-TR" sz="1800" b="1" i="1" dirty="0">
                <a:solidFill>
                  <a:srgbClr val="000000"/>
                </a:solidFill>
                <a:effectLst/>
                <a:latin typeface="Courier New" pitchFamily="49" charset="0"/>
              </a:rPr>
              <a:t> table2.column</a:t>
            </a:r>
            <a:r>
              <a:rPr lang="tr-TR" sz="1800" b="1" dirty="0">
                <a:solidFill>
                  <a:srgbClr val="000000"/>
                </a:solidFill>
                <a:effectLst/>
                <a:latin typeface="Courier New" pitchFamily="49" charset="0"/>
              </a:rPr>
              <a:t>;</a:t>
            </a:r>
          </a:p>
        </p:txBody>
      </p:sp>
      <p:sp>
        <p:nvSpPr>
          <p:cNvPr id="123909" name="Rectangle 5"/>
          <p:cNvSpPr>
            <a:spLocks noChangeArrowheads="1"/>
          </p:cNvSpPr>
          <p:nvPr/>
        </p:nvSpPr>
        <p:spPr bwMode="blackWhite">
          <a:xfrm>
            <a:off x="920750" y="4524375"/>
            <a:ext cx="7270750"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966788" algn="l"/>
              </a:tabLst>
            </a:pPr>
            <a:r>
              <a:rPr lang="tr-TR" sz="1800" b="1">
                <a:solidFill>
                  <a:srgbClr val="000000"/>
                </a:solidFill>
                <a:effectLst/>
                <a:latin typeface="Courier New" pitchFamily="49" charset="0"/>
              </a:rPr>
              <a:t>SELECT	</a:t>
            </a:r>
            <a:r>
              <a:rPr lang="tr-TR" sz="1800" b="1" i="1">
                <a:solidFill>
                  <a:srgbClr val="000000"/>
                </a:solidFill>
                <a:effectLst/>
                <a:latin typeface="Courier New" pitchFamily="49" charset="0"/>
              </a:rPr>
              <a:t>table1.column, table2.column</a:t>
            </a:r>
            <a:endParaRPr lang="tr-TR" sz="1800" b="1">
              <a:solidFill>
                <a:srgbClr val="000000"/>
              </a:solidFill>
              <a:effectLst/>
              <a:latin typeface="Courier New" pitchFamily="49" charset="0"/>
            </a:endParaRPr>
          </a:p>
          <a:p>
            <a:pPr>
              <a:lnSpc>
                <a:spcPct val="120000"/>
              </a:lnSpc>
              <a:tabLst>
                <a:tab pos="966788" algn="l"/>
              </a:tabLst>
            </a:pPr>
            <a:r>
              <a:rPr lang="tr-TR" sz="1800" b="1">
                <a:solidFill>
                  <a:srgbClr val="000000"/>
                </a:solidFill>
                <a:effectLst/>
                <a:latin typeface="Courier New" pitchFamily="49" charset="0"/>
              </a:rPr>
              <a:t>FROM	</a:t>
            </a:r>
            <a:r>
              <a:rPr lang="tr-TR" sz="1800" b="1" i="1">
                <a:solidFill>
                  <a:srgbClr val="000000"/>
                </a:solidFill>
                <a:effectLst/>
                <a:latin typeface="Courier New" pitchFamily="49" charset="0"/>
              </a:rPr>
              <a:t>table1, table2</a:t>
            </a:r>
            <a:endParaRPr lang="tr-TR" sz="1800" b="1">
              <a:solidFill>
                <a:srgbClr val="000000"/>
              </a:solidFill>
              <a:effectLst/>
              <a:latin typeface="Courier New" pitchFamily="49" charset="0"/>
            </a:endParaRPr>
          </a:p>
          <a:p>
            <a:pPr>
              <a:lnSpc>
                <a:spcPct val="120000"/>
              </a:lnSpc>
              <a:tabLst>
                <a:tab pos="966788"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table1.column </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table2.column</a:t>
            </a:r>
            <a:r>
              <a:rPr lang="tr-TR" sz="1800" b="1" i="1">
                <a:solidFill>
                  <a:srgbClr val="FF0033"/>
                </a:solidFill>
                <a:effectLst/>
                <a:latin typeface="Courier New" pitchFamily="49" charset="0"/>
              </a:rPr>
              <a:t>(+)</a:t>
            </a:r>
            <a:r>
              <a:rPr lang="tr-TR" sz="1800" b="1">
                <a:solidFill>
                  <a:srgbClr val="000000"/>
                </a:solidFill>
                <a:effectLst/>
                <a:latin typeface="Courier New" pitchFamily="49" charset="0"/>
              </a:rPr>
              <a:t>;</a:t>
            </a:r>
          </a:p>
        </p:txBody>
      </p:sp>
      <p:grpSp>
        <p:nvGrpSpPr>
          <p:cNvPr id="123910" name="Group 6"/>
          <p:cNvGrpSpPr>
            <a:grpSpLocks/>
          </p:cNvGrpSpPr>
          <p:nvPr/>
        </p:nvGrpSpPr>
        <p:grpSpPr bwMode="auto">
          <a:xfrm>
            <a:off x="8386763" y="6324600"/>
            <a:ext cx="414337" cy="292100"/>
            <a:chOff x="5283" y="3984"/>
            <a:chExt cx="261" cy="184"/>
          </a:xfrm>
        </p:grpSpPr>
        <p:sp>
          <p:nvSpPr>
            <p:cNvPr id="123911"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23912"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23913"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23914"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23915"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23916"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3909"/>
                                        </p:tgtEl>
                                        <p:attrNameLst>
                                          <p:attrName>style.visibility</p:attrName>
                                        </p:attrNameLst>
                                      </p:cBhvr>
                                      <p:to>
                                        <p:strVal val="visible"/>
                                      </p:to>
                                    </p:set>
                                    <p:animEffect transition="in" filter="wipe(up)">
                                      <p:cBhvr>
                                        <p:cTn id="7" dur="500"/>
                                        <p:tgtEl>
                                          <p:spTgt spid="12390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239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9"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125954" name="Rectangle 2"/>
          <p:cNvSpPr>
            <a:spLocks noChangeArrowheads="1"/>
          </p:cNvSpPr>
          <p:nvPr/>
        </p:nvSpPr>
        <p:spPr bwMode="blackWhite">
          <a:xfrm>
            <a:off x="889000" y="1411288"/>
            <a:ext cx="7366000" cy="1412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857250" algn="l"/>
                <a:tab pos="1890713" algn="l"/>
              </a:tabLst>
            </a:pPr>
            <a:endParaRPr lang="tr-TR" sz="1800" b="1">
              <a:solidFill>
                <a:srgbClr val="000000"/>
              </a:solidFill>
              <a:effectLst/>
              <a:latin typeface="Courier New" pitchFamily="49" charset="0"/>
            </a:endParaRPr>
          </a:p>
          <a:p>
            <a:pPr>
              <a:lnSpc>
                <a:spcPct val="120000"/>
              </a:lnSpc>
              <a:tabLst>
                <a:tab pos="857250" algn="l"/>
                <a:tab pos="1890713" algn="l"/>
              </a:tabLst>
            </a:pPr>
            <a:endParaRPr lang="tr-TR" sz="1800" b="1">
              <a:solidFill>
                <a:srgbClr val="000000"/>
              </a:solidFill>
              <a:effectLst/>
              <a:latin typeface="Courier New" pitchFamily="49" charset="0"/>
            </a:endParaRPr>
          </a:p>
        </p:txBody>
      </p:sp>
      <p:sp>
        <p:nvSpPr>
          <p:cNvPr id="125955" name="Rectangle 3"/>
          <p:cNvSpPr>
            <a:spLocks noChangeArrowheads="1"/>
          </p:cNvSpPr>
          <p:nvPr/>
        </p:nvSpPr>
        <p:spPr bwMode="blackWhite">
          <a:xfrm>
            <a:off x="895350" y="3324225"/>
            <a:ext cx="7359650" cy="203993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12595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Outer Joins</a:t>
            </a:r>
            <a:endParaRPr lang="tr-TR"/>
          </a:p>
        </p:txBody>
      </p:sp>
      <p:grpSp>
        <p:nvGrpSpPr>
          <p:cNvPr id="125957" name="Group 5"/>
          <p:cNvGrpSpPr>
            <a:grpSpLocks/>
          </p:cNvGrpSpPr>
          <p:nvPr/>
        </p:nvGrpSpPr>
        <p:grpSpPr bwMode="auto">
          <a:xfrm>
            <a:off x="1604963" y="2155825"/>
            <a:ext cx="4357687" cy="2873375"/>
            <a:chOff x="1011" y="1358"/>
            <a:chExt cx="2745" cy="1810"/>
          </a:xfrm>
        </p:grpSpPr>
        <p:sp>
          <p:nvSpPr>
            <p:cNvPr id="125958" name="Rectangle 6"/>
            <p:cNvSpPr>
              <a:spLocks noChangeArrowheads="1"/>
            </p:cNvSpPr>
            <p:nvPr/>
          </p:nvSpPr>
          <p:spPr bwMode="ltGray">
            <a:xfrm>
              <a:off x="1011" y="1358"/>
              <a:ext cx="2745" cy="17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25959" name="Rectangle 7"/>
            <p:cNvSpPr>
              <a:spLocks noChangeArrowheads="1"/>
            </p:cNvSpPr>
            <p:nvPr/>
          </p:nvSpPr>
          <p:spPr bwMode="ltGray">
            <a:xfrm>
              <a:off x="2151" y="2964"/>
              <a:ext cx="1209" cy="204"/>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25960" name="Rectangle 8"/>
          <p:cNvSpPr>
            <a:spLocks noChangeArrowheads="1"/>
          </p:cNvSpPr>
          <p:nvPr/>
        </p:nvSpPr>
        <p:spPr bwMode="blackWhite">
          <a:xfrm>
            <a:off x="895350" y="1398588"/>
            <a:ext cx="7391400" cy="1438275"/>
          </a:xfrm>
          <a:prstGeom prst="rect">
            <a:avLst/>
          </a:prstGeom>
          <a:noFill/>
          <a:ln w="9525">
            <a:noFill/>
            <a:miter lim="800000"/>
            <a:headEnd/>
            <a:tailEnd/>
          </a:ln>
          <a:effectLst/>
        </p:spPr>
        <p:txBody>
          <a:bodyPr wrap="none" lIns="92075" tIns="46038" rIns="92075" bIns="46038" anchor="ctr"/>
          <a:lstStyle/>
          <a:p>
            <a:pPr>
              <a:lnSpc>
                <a:spcPct val="120000"/>
              </a:lnSpc>
              <a:tabLst>
                <a:tab pos="857250" algn="l"/>
                <a:tab pos="1890713" algn="l"/>
              </a:tabLst>
            </a:pPr>
            <a:r>
              <a:rPr lang="tr-TR" sz="1800" b="1" dirty="0">
                <a:solidFill>
                  <a:srgbClr val="000000"/>
                </a:solidFill>
                <a:effectLst/>
                <a:latin typeface="Courier New" pitchFamily="49" charset="0"/>
              </a:rPr>
              <a:t>SQL&gt; SELECT	e.ename, d.deptno, d.dname</a:t>
            </a:r>
          </a:p>
          <a:p>
            <a:pPr>
              <a:lnSpc>
                <a:spcPct val="120000"/>
              </a:lnSpc>
              <a:tabLst>
                <a:tab pos="857250" algn="l"/>
                <a:tab pos="1890713" algn="l"/>
              </a:tabLst>
            </a:pPr>
            <a:r>
              <a:rPr lang="tr-TR" sz="1800" b="1" dirty="0">
                <a:solidFill>
                  <a:srgbClr val="000000"/>
                </a:solidFill>
                <a:effectLst/>
                <a:latin typeface="Courier New" pitchFamily="49" charset="0"/>
              </a:rPr>
              <a:t>  2  FROM	emp e,   dept d</a:t>
            </a:r>
          </a:p>
          <a:p>
            <a:pPr>
              <a:lnSpc>
                <a:spcPct val="120000"/>
              </a:lnSpc>
              <a:tabLst>
                <a:tab pos="857250" algn="l"/>
                <a:tab pos="1890713" algn="l"/>
              </a:tabLst>
            </a:pPr>
            <a:r>
              <a:rPr lang="tr-TR" sz="1800" b="1" dirty="0">
                <a:solidFill>
                  <a:srgbClr val="000000"/>
                </a:solidFill>
                <a:effectLst/>
                <a:latin typeface="Courier New" pitchFamily="49" charset="0"/>
              </a:rPr>
              <a:t>  3  WHERE	e.deptno(+) = d.deptno</a:t>
            </a:r>
          </a:p>
          <a:p>
            <a:pPr>
              <a:lnSpc>
                <a:spcPct val="120000"/>
              </a:lnSpc>
              <a:tabLst>
                <a:tab pos="857250" algn="l"/>
                <a:tab pos="1890713" algn="l"/>
              </a:tabLst>
            </a:pPr>
            <a:r>
              <a:rPr lang="tr-TR" sz="1800" b="1" dirty="0">
                <a:solidFill>
                  <a:srgbClr val="000000"/>
                </a:solidFill>
                <a:effectLst/>
                <a:latin typeface="Courier New" pitchFamily="49" charset="0"/>
              </a:rPr>
              <a:t>  4  ORDER BY	e.deptno;</a:t>
            </a:r>
          </a:p>
        </p:txBody>
      </p:sp>
      <p:sp>
        <p:nvSpPr>
          <p:cNvPr id="125961" name="Rectangle 9"/>
          <p:cNvSpPr>
            <a:spLocks noChangeArrowheads="1"/>
          </p:cNvSpPr>
          <p:nvPr/>
        </p:nvSpPr>
        <p:spPr bwMode="blackWhite">
          <a:xfrm>
            <a:off x="927100" y="3336925"/>
            <a:ext cx="7334250" cy="2014538"/>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DEPTNO DNAME</a:t>
            </a:r>
          </a:p>
          <a:p>
            <a:r>
              <a:rPr lang="tr-TR" sz="1800" b="1">
                <a:solidFill>
                  <a:srgbClr val="000000"/>
                </a:solidFill>
                <a:effectLst/>
                <a:latin typeface="Courier New" pitchFamily="49" charset="0"/>
              </a:rPr>
              <a:t>---------- --------- -------------</a:t>
            </a:r>
          </a:p>
          <a:p>
            <a:r>
              <a:rPr lang="tr-TR" sz="1800" b="1">
                <a:solidFill>
                  <a:srgbClr val="000000"/>
                </a:solidFill>
                <a:effectLst/>
                <a:latin typeface="Courier New" pitchFamily="49" charset="0"/>
              </a:rPr>
              <a:t>KING              10 ACCOUNTING</a:t>
            </a:r>
          </a:p>
          <a:p>
            <a:r>
              <a:rPr lang="tr-TR" sz="1800" b="1">
                <a:solidFill>
                  <a:srgbClr val="000000"/>
                </a:solidFill>
                <a:effectLst/>
                <a:latin typeface="Courier New" pitchFamily="49" charset="0"/>
              </a:rPr>
              <a:t>CLARK             10 ACCOUNTING</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                  40 OPERATIONS</a:t>
            </a:r>
          </a:p>
          <a:p>
            <a:r>
              <a:rPr lang="tr-TR" sz="1800" b="1">
                <a:solidFill>
                  <a:srgbClr val="000000"/>
                </a:solidFill>
                <a:effectLst/>
                <a:latin typeface="Courier New" pitchFamily="49" charset="0"/>
              </a:rPr>
              <a:t>15 rows selected.</a:t>
            </a:r>
          </a:p>
        </p:txBody>
      </p:sp>
      <p:grpSp>
        <p:nvGrpSpPr>
          <p:cNvPr id="125962" name="Group 10"/>
          <p:cNvGrpSpPr>
            <a:grpSpLocks/>
          </p:cNvGrpSpPr>
          <p:nvPr/>
        </p:nvGrpSpPr>
        <p:grpSpPr bwMode="auto">
          <a:xfrm>
            <a:off x="8386763" y="6324600"/>
            <a:ext cx="414337" cy="292100"/>
            <a:chOff x="5283" y="3984"/>
            <a:chExt cx="261" cy="184"/>
          </a:xfrm>
        </p:grpSpPr>
        <p:sp>
          <p:nvSpPr>
            <p:cNvPr id="125963"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25964"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25965"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25966"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25967"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25968"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19" name="Rectangle 18"/>
          <p:cNvSpPr/>
          <p:nvPr/>
        </p:nvSpPr>
        <p:spPr>
          <a:xfrm>
            <a:off x="251520" y="5517232"/>
            <a:ext cx="8892480" cy="646331"/>
          </a:xfrm>
          <a:prstGeom prst="rect">
            <a:avLst/>
          </a:prstGeom>
        </p:spPr>
        <p:txBody>
          <a:bodyPr wrap="square">
            <a:spAutoFit/>
          </a:bodyPr>
          <a:lstStyle/>
          <a:p>
            <a:pPr lvl="1"/>
            <a:r>
              <a:rPr lang="tr-TR" sz="1800" dirty="0"/>
              <a:t>The example </a:t>
            </a:r>
            <a:r>
              <a:rPr lang="tr-TR" sz="1800" b="1" dirty="0"/>
              <a:t>displays numbers and names for all the departments. The OPERATIONS department, which does not have any employees, is also displayed.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wipe(up)">
                                      <p:cBhvr>
                                        <p:cTn id="7" dur="500"/>
                                        <p:tgtEl>
                                          <p:spTgt spid="12595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25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tr-TR"/>
              <a:t>Information Management</a:t>
            </a:r>
          </a:p>
        </p:txBody>
      </p:sp>
      <p:sp>
        <p:nvSpPr>
          <p:cNvPr id="128002" name="Rectangle 2"/>
          <p:cNvSpPr>
            <a:spLocks noChangeArrowheads="1"/>
          </p:cNvSpPr>
          <p:nvPr/>
        </p:nvSpPr>
        <p:spPr bwMode="blackWhite">
          <a:xfrm>
            <a:off x="1654175" y="1820863"/>
            <a:ext cx="2660650" cy="2200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850900" algn="l"/>
                <a:tab pos="1833563" algn="l"/>
                <a:tab pos="2457450" algn="l"/>
              </a:tabLst>
            </a:pPr>
            <a:endParaRPr lang="tr-TR" sz="1800" b="1">
              <a:solidFill>
                <a:srgbClr val="000000"/>
              </a:solidFill>
              <a:effectLst/>
              <a:latin typeface="Courier New" pitchFamily="49" charset="0"/>
            </a:endParaRPr>
          </a:p>
          <a:p>
            <a:pPr>
              <a:lnSpc>
                <a:spcPct val="95000"/>
              </a:lnSpc>
              <a:tabLst>
                <a:tab pos="850900" algn="l"/>
                <a:tab pos="1833563" algn="l"/>
                <a:tab pos="2457450" algn="l"/>
              </a:tabLst>
            </a:pPr>
            <a:endParaRPr lang="tr-TR" sz="1800" b="1">
              <a:solidFill>
                <a:srgbClr val="000000"/>
              </a:solidFill>
              <a:effectLst/>
              <a:latin typeface="Courier New" pitchFamily="49" charset="0"/>
            </a:endParaRPr>
          </a:p>
          <a:p>
            <a:pPr>
              <a:lnSpc>
                <a:spcPct val="95000"/>
              </a:lnSpc>
              <a:tabLst>
                <a:tab pos="850900" algn="l"/>
                <a:tab pos="1833563" algn="l"/>
                <a:tab pos="2457450" algn="l"/>
              </a:tabLst>
            </a:pPr>
            <a:endParaRPr lang="tr-TR" sz="1800" b="1">
              <a:solidFill>
                <a:srgbClr val="000000"/>
              </a:solidFill>
              <a:effectLst/>
              <a:latin typeface="Courier New" pitchFamily="49" charset="0"/>
            </a:endParaRPr>
          </a:p>
          <a:p>
            <a:pPr>
              <a:lnSpc>
                <a:spcPct val="95000"/>
              </a:lnSpc>
              <a:tabLst>
                <a:tab pos="850900" algn="l"/>
                <a:tab pos="1833563" algn="l"/>
                <a:tab pos="2457450" algn="l"/>
              </a:tabLst>
            </a:pPr>
            <a:endParaRPr lang="tr-TR" sz="1800" b="1">
              <a:solidFill>
                <a:srgbClr val="000000"/>
              </a:solidFill>
              <a:effectLst/>
              <a:latin typeface="Courier New" pitchFamily="49" charset="0"/>
            </a:endParaRPr>
          </a:p>
          <a:p>
            <a:pPr>
              <a:lnSpc>
                <a:spcPct val="95000"/>
              </a:lnSpc>
              <a:tabLst>
                <a:tab pos="850900" algn="l"/>
                <a:tab pos="1833563" algn="l"/>
                <a:tab pos="2457450" algn="l"/>
              </a:tabLst>
            </a:pPr>
            <a:endParaRPr lang="tr-TR" sz="1800" b="1">
              <a:solidFill>
                <a:srgbClr val="000000"/>
              </a:solidFill>
              <a:effectLst/>
              <a:latin typeface="Courier New" pitchFamily="49" charset="0"/>
            </a:endParaRPr>
          </a:p>
          <a:p>
            <a:pPr>
              <a:lnSpc>
                <a:spcPct val="95000"/>
              </a:lnSpc>
              <a:tabLst>
                <a:tab pos="850900" algn="l"/>
                <a:tab pos="1833563" algn="l"/>
                <a:tab pos="2457450" algn="l"/>
              </a:tabLst>
            </a:pPr>
            <a:endParaRPr lang="tr-TR" sz="1800" b="1">
              <a:solidFill>
                <a:srgbClr val="000000"/>
              </a:solidFill>
              <a:effectLst/>
              <a:latin typeface="Courier New" pitchFamily="49" charset="0"/>
            </a:endParaRPr>
          </a:p>
          <a:p>
            <a:pPr>
              <a:lnSpc>
                <a:spcPct val="95000"/>
              </a:lnSpc>
              <a:tabLst>
                <a:tab pos="850900" algn="l"/>
                <a:tab pos="1833563" algn="l"/>
                <a:tab pos="2457450" algn="l"/>
              </a:tabLst>
            </a:pPr>
            <a:endParaRPr lang="tr-TR" sz="1800" b="1">
              <a:solidFill>
                <a:srgbClr val="000000"/>
              </a:solidFill>
              <a:effectLst/>
              <a:latin typeface="Courier New" pitchFamily="49" charset="0"/>
            </a:endParaRPr>
          </a:p>
          <a:p>
            <a:pPr>
              <a:lnSpc>
                <a:spcPct val="95000"/>
              </a:lnSpc>
              <a:tabLst>
                <a:tab pos="850900" algn="l"/>
                <a:tab pos="1833563" algn="l"/>
                <a:tab pos="2457450" algn="l"/>
              </a:tabLst>
            </a:pPr>
            <a:endParaRPr lang="tr-TR" sz="1800" b="1">
              <a:solidFill>
                <a:srgbClr val="000000"/>
              </a:solidFill>
              <a:effectLst/>
              <a:latin typeface="Courier New" pitchFamily="49" charset="0"/>
            </a:endParaRPr>
          </a:p>
        </p:txBody>
      </p:sp>
      <p:sp>
        <p:nvSpPr>
          <p:cNvPr id="128003" name="Rectangle 3"/>
          <p:cNvSpPr>
            <a:spLocks noChangeArrowheads="1"/>
          </p:cNvSpPr>
          <p:nvPr/>
        </p:nvSpPr>
        <p:spPr bwMode="blackWhite">
          <a:xfrm>
            <a:off x="4911725" y="1820863"/>
            <a:ext cx="2241550" cy="2200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5000"/>
              </a:lnSpc>
              <a:tabLst>
                <a:tab pos="850900" algn="l"/>
                <a:tab pos="1885950" algn="l"/>
                <a:tab pos="2457450" algn="l"/>
              </a:tabLst>
            </a:pPr>
            <a:endParaRPr lang="tr-TR" sz="1800" b="1">
              <a:solidFill>
                <a:srgbClr val="000000"/>
              </a:solidFill>
              <a:effectLst/>
              <a:latin typeface="Courier New" pitchFamily="49" charset="0"/>
            </a:endParaRPr>
          </a:p>
          <a:p>
            <a:pPr>
              <a:lnSpc>
                <a:spcPct val="95000"/>
              </a:lnSpc>
              <a:tabLst>
                <a:tab pos="850900" algn="l"/>
                <a:tab pos="1885950" algn="l"/>
                <a:tab pos="2457450" algn="l"/>
              </a:tabLst>
            </a:pPr>
            <a:endParaRPr lang="tr-TR" sz="1800" b="1">
              <a:solidFill>
                <a:srgbClr val="000000"/>
              </a:solidFill>
              <a:effectLst/>
              <a:latin typeface="Courier New" pitchFamily="49" charset="0"/>
            </a:endParaRPr>
          </a:p>
          <a:p>
            <a:pPr>
              <a:lnSpc>
                <a:spcPct val="95000"/>
              </a:lnSpc>
              <a:tabLst>
                <a:tab pos="850900" algn="l"/>
                <a:tab pos="1885950" algn="l"/>
                <a:tab pos="2457450" algn="l"/>
              </a:tabLst>
            </a:pPr>
            <a:endParaRPr lang="tr-TR" sz="1800" b="1">
              <a:solidFill>
                <a:srgbClr val="000000"/>
              </a:solidFill>
              <a:effectLst/>
              <a:latin typeface="Courier New" pitchFamily="49" charset="0"/>
            </a:endParaRPr>
          </a:p>
          <a:p>
            <a:pPr>
              <a:lnSpc>
                <a:spcPct val="95000"/>
              </a:lnSpc>
              <a:tabLst>
                <a:tab pos="850900" algn="l"/>
                <a:tab pos="1885950" algn="l"/>
                <a:tab pos="2457450" algn="l"/>
              </a:tabLst>
            </a:pPr>
            <a:endParaRPr lang="tr-TR" sz="1800" b="1">
              <a:solidFill>
                <a:srgbClr val="000000"/>
              </a:solidFill>
              <a:effectLst/>
              <a:latin typeface="Courier New" pitchFamily="49" charset="0"/>
            </a:endParaRPr>
          </a:p>
          <a:p>
            <a:pPr>
              <a:lnSpc>
                <a:spcPct val="95000"/>
              </a:lnSpc>
              <a:tabLst>
                <a:tab pos="850900" algn="l"/>
                <a:tab pos="1885950" algn="l"/>
                <a:tab pos="2457450" algn="l"/>
              </a:tabLst>
            </a:pPr>
            <a:endParaRPr lang="tr-TR" sz="1800" b="1">
              <a:solidFill>
                <a:srgbClr val="000000"/>
              </a:solidFill>
              <a:effectLst/>
              <a:latin typeface="Courier New" pitchFamily="49" charset="0"/>
            </a:endParaRPr>
          </a:p>
          <a:p>
            <a:pPr>
              <a:lnSpc>
                <a:spcPct val="95000"/>
              </a:lnSpc>
              <a:tabLst>
                <a:tab pos="850900" algn="l"/>
                <a:tab pos="1885950" algn="l"/>
                <a:tab pos="2457450" algn="l"/>
              </a:tabLst>
            </a:pPr>
            <a:endParaRPr lang="tr-TR" sz="1800" b="1">
              <a:solidFill>
                <a:srgbClr val="000000"/>
              </a:solidFill>
              <a:effectLst/>
              <a:latin typeface="Courier New" pitchFamily="49" charset="0"/>
            </a:endParaRPr>
          </a:p>
          <a:p>
            <a:pPr>
              <a:lnSpc>
                <a:spcPct val="95000"/>
              </a:lnSpc>
              <a:tabLst>
                <a:tab pos="850900" algn="l"/>
                <a:tab pos="1885950" algn="l"/>
                <a:tab pos="2457450" algn="l"/>
              </a:tabLst>
            </a:pPr>
            <a:endParaRPr lang="tr-TR" sz="1800" b="1">
              <a:solidFill>
                <a:srgbClr val="000000"/>
              </a:solidFill>
              <a:effectLst/>
              <a:latin typeface="Courier New" pitchFamily="49" charset="0"/>
            </a:endParaRPr>
          </a:p>
          <a:p>
            <a:pPr>
              <a:lnSpc>
                <a:spcPct val="95000"/>
              </a:lnSpc>
              <a:tabLst>
                <a:tab pos="850900" algn="l"/>
                <a:tab pos="1885950" algn="l"/>
                <a:tab pos="2457450" algn="l"/>
              </a:tabLst>
            </a:pPr>
            <a:endParaRPr lang="tr-TR" sz="1800" b="1">
              <a:solidFill>
                <a:srgbClr val="000000"/>
              </a:solidFill>
              <a:effectLst/>
              <a:latin typeface="Courier New" pitchFamily="49" charset="0"/>
            </a:endParaRPr>
          </a:p>
        </p:txBody>
      </p:sp>
      <p:sp>
        <p:nvSpPr>
          <p:cNvPr id="12800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Self Joins</a:t>
            </a:r>
            <a:endParaRPr lang="tr-TR"/>
          </a:p>
        </p:txBody>
      </p:sp>
      <p:sp>
        <p:nvSpPr>
          <p:cNvPr id="128005" name="Rectangle 5"/>
          <p:cNvSpPr>
            <a:spLocks noChangeArrowheads="1"/>
          </p:cNvSpPr>
          <p:nvPr/>
        </p:nvSpPr>
        <p:spPr bwMode="auto">
          <a:xfrm>
            <a:off x="1576388" y="1417638"/>
            <a:ext cx="2132012"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EMP (WORKER)</a:t>
            </a:r>
          </a:p>
        </p:txBody>
      </p:sp>
      <p:sp>
        <p:nvSpPr>
          <p:cNvPr id="128006" name="Rectangle 6"/>
          <p:cNvSpPr>
            <a:spLocks noChangeArrowheads="1"/>
          </p:cNvSpPr>
          <p:nvPr/>
        </p:nvSpPr>
        <p:spPr bwMode="auto">
          <a:xfrm>
            <a:off x="4846638" y="1417638"/>
            <a:ext cx="2287587" cy="396875"/>
          </a:xfrm>
          <a:prstGeom prst="rect">
            <a:avLst/>
          </a:prstGeom>
          <a:noFill/>
          <a:ln w="9525">
            <a:noFill/>
            <a:miter lim="800000"/>
            <a:headEnd/>
            <a:tailEnd/>
          </a:ln>
          <a:effectLst/>
        </p:spPr>
        <p:txBody>
          <a:bodyPr wrap="none" lIns="92075" tIns="46038" rIns="92075" bIns="46038">
            <a:spAutoFit/>
          </a:bodyPr>
          <a:lstStyle/>
          <a:p>
            <a:r>
              <a:rPr lang="tr-TR" sz="2000" b="1">
                <a:solidFill>
                  <a:srgbClr val="FF6600"/>
                </a:solidFill>
                <a:effectLst>
                  <a:outerShdw blurRad="38100" dist="38100" dir="2700000" algn="tl">
                    <a:srgbClr val="C0C0C0"/>
                  </a:outerShdw>
                </a:effectLst>
                <a:latin typeface="Arial" charset="0"/>
              </a:rPr>
              <a:t>EMP (MANAGER)</a:t>
            </a:r>
          </a:p>
        </p:txBody>
      </p:sp>
      <p:sp>
        <p:nvSpPr>
          <p:cNvPr id="128007" name="Rectangle 7"/>
          <p:cNvSpPr>
            <a:spLocks noChangeArrowheads="1"/>
          </p:cNvSpPr>
          <p:nvPr/>
        </p:nvSpPr>
        <p:spPr bwMode="ltGray">
          <a:xfrm>
            <a:off x="3479800" y="1836738"/>
            <a:ext cx="2286000" cy="2176462"/>
          </a:xfrm>
          <a:prstGeom prst="rect">
            <a:avLst/>
          </a:prstGeom>
          <a:solidFill>
            <a:srgbClr val="FF5050">
              <a:alpha val="50000"/>
            </a:srgbClr>
          </a:solidFill>
          <a:ln w="9525">
            <a:noFill/>
            <a:miter lim="800000"/>
            <a:headEnd/>
            <a:tailEnd/>
          </a:ln>
          <a:effectLst/>
        </p:spPr>
        <p:txBody>
          <a:bodyPr wrap="none" anchor="ctr"/>
          <a:lstStyle/>
          <a:p>
            <a:endParaRPr lang="tr-TR"/>
          </a:p>
        </p:txBody>
      </p:sp>
      <p:grpSp>
        <p:nvGrpSpPr>
          <p:cNvPr id="128008" name="Group 8"/>
          <p:cNvGrpSpPr>
            <a:grpSpLocks/>
          </p:cNvGrpSpPr>
          <p:nvPr/>
        </p:nvGrpSpPr>
        <p:grpSpPr bwMode="auto">
          <a:xfrm>
            <a:off x="1336675" y="4019550"/>
            <a:ext cx="6686550" cy="1776413"/>
            <a:chOff x="842" y="2532"/>
            <a:chExt cx="4212" cy="1119"/>
          </a:xfrm>
        </p:grpSpPr>
        <p:sp>
          <p:nvSpPr>
            <p:cNvPr id="128009" name="Rectangle 9"/>
            <p:cNvSpPr>
              <a:spLocks noChangeArrowheads="1"/>
            </p:cNvSpPr>
            <p:nvPr/>
          </p:nvSpPr>
          <p:spPr bwMode="auto">
            <a:xfrm>
              <a:off x="842" y="3209"/>
              <a:ext cx="4212" cy="442"/>
            </a:xfrm>
            <a:prstGeom prst="rect">
              <a:avLst/>
            </a:prstGeom>
            <a:noFill/>
            <a:ln w="9525">
              <a:noFill/>
              <a:miter lim="800000"/>
              <a:headEnd/>
              <a:tailEnd/>
            </a:ln>
            <a:effectLst/>
          </p:spPr>
          <p:txBody>
            <a:bodyPr lIns="92075" tIns="46038" rIns="92075" bIns="46038">
              <a:spAutoFit/>
            </a:bodyPr>
            <a:lstStyle/>
            <a:p>
              <a:pPr algn="ctr" defTabSz="822325">
                <a:spcBef>
                  <a:spcPct val="50000"/>
                </a:spcBef>
              </a:pPr>
              <a:r>
                <a:rPr lang="tr-TR" sz="2000" b="1">
                  <a:solidFill>
                    <a:srgbClr val="FF6600"/>
                  </a:solidFill>
                  <a:effectLst>
                    <a:outerShdw blurRad="38100" dist="38100" dir="2700000" algn="tl">
                      <a:srgbClr val="C0C0C0"/>
                    </a:outerShdw>
                  </a:effectLst>
                  <a:latin typeface="Arial" charset="0"/>
                </a:rPr>
                <a:t>“MGR in the WORKER table is equal to EMPNO in the MANAGER table”</a:t>
              </a:r>
            </a:p>
          </p:txBody>
        </p:sp>
        <p:sp>
          <p:nvSpPr>
            <p:cNvPr id="128010" name="Freeform 10"/>
            <p:cNvSpPr>
              <a:spLocks/>
            </p:cNvSpPr>
            <p:nvPr/>
          </p:nvSpPr>
          <p:spPr bwMode="auto">
            <a:xfrm>
              <a:off x="2454" y="2532"/>
              <a:ext cx="946" cy="378"/>
            </a:xfrm>
            <a:custGeom>
              <a:avLst/>
              <a:gdLst/>
              <a:ahLst/>
              <a:cxnLst>
                <a:cxn ang="0">
                  <a:pos x="0" y="9"/>
                </a:cxn>
                <a:cxn ang="0">
                  <a:pos x="0" y="377"/>
                </a:cxn>
                <a:cxn ang="0">
                  <a:pos x="945" y="377"/>
                </a:cxn>
                <a:cxn ang="0">
                  <a:pos x="945" y="0"/>
                </a:cxn>
              </a:cxnLst>
              <a:rect l="0" t="0" r="r" b="b"/>
              <a:pathLst>
                <a:path w="946" h="378">
                  <a:moveTo>
                    <a:pt x="0" y="9"/>
                  </a:moveTo>
                  <a:lnTo>
                    <a:pt x="0" y="377"/>
                  </a:lnTo>
                  <a:lnTo>
                    <a:pt x="945" y="377"/>
                  </a:lnTo>
                  <a:lnTo>
                    <a:pt x="945" y="0"/>
                  </a:lnTo>
                </a:path>
              </a:pathLst>
            </a:custGeom>
            <a:noFill/>
            <a:ln w="50800" cap="rnd" cmpd="sng">
              <a:solidFill>
                <a:srgbClr val="FFCC00"/>
              </a:solidFill>
              <a:prstDash val="solid"/>
              <a:round/>
              <a:headEnd type="stealth" w="med" len="lg"/>
              <a:tailEnd type="stealth" w="med" len="lg"/>
            </a:ln>
            <a:effectLst>
              <a:outerShdw dist="53882" dir="2700000" algn="ctr" rotWithShape="0">
                <a:srgbClr val="000000"/>
              </a:outerShdw>
            </a:effectLst>
          </p:spPr>
          <p:txBody>
            <a:bodyPr/>
            <a:lstStyle/>
            <a:p>
              <a:endParaRPr lang="tr-TR"/>
            </a:p>
          </p:txBody>
        </p:sp>
        <p:sp>
          <p:nvSpPr>
            <p:cNvPr id="128011" name="Line 11"/>
            <p:cNvSpPr>
              <a:spLocks noChangeShapeType="1"/>
            </p:cNvSpPr>
            <p:nvPr/>
          </p:nvSpPr>
          <p:spPr bwMode="auto">
            <a:xfrm>
              <a:off x="2945" y="2905"/>
              <a:ext cx="0" cy="272"/>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wrap="none" anchor="ctr"/>
            <a:lstStyle/>
            <a:p>
              <a:endParaRPr lang="tr-TR"/>
            </a:p>
          </p:txBody>
        </p:sp>
      </p:grpSp>
      <p:sp>
        <p:nvSpPr>
          <p:cNvPr id="128012" name="Rectangle 12"/>
          <p:cNvSpPr>
            <a:spLocks noChangeArrowheads="1"/>
          </p:cNvSpPr>
          <p:nvPr/>
        </p:nvSpPr>
        <p:spPr bwMode="blackWhite">
          <a:xfrm>
            <a:off x="1666875" y="1833563"/>
            <a:ext cx="2635250" cy="2174875"/>
          </a:xfrm>
          <a:prstGeom prst="rect">
            <a:avLst/>
          </a:prstGeom>
          <a:noFill/>
          <a:ln w="9525">
            <a:noFill/>
            <a:miter lim="800000"/>
            <a:headEnd/>
            <a:tailEnd/>
          </a:ln>
          <a:effectLst/>
        </p:spPr>
        <p:txBody>
          <a:bodyPr lIns="92075" tIns="46038" rIns="92075" bIns="46038">
            <a:spAutoFit/>
          </a:bodyPr>
          <a:lstStyle/>
          <a:p>
            <a:pPr>
              <a:lnSpc>
                <a:spcPct val="95000"/>
              </a:lnSpc>
              <a:tabLst>
                <a:tab pos="850900" algn="l"/>
                <a:tab pos="1833563" algn="l"/>
                <a:tab pos="2457450" algn="l"/>
              </a:tabLst>
            </a:pPr>
            <a:r>
              <a:rPr lang="tr-TR" sz="1800" b="1" dirty="0">
                <a:solidFill>
                  <a:srgbClr val="000000"/>
                </a:solidFill>
                <a:effectLst/>
                <a:latin typeface="Courier New" pitchFamily="49" charset="0"/>
              </a:rPr>
              <a:t>EMPNO	ENAME	 MGR</a:t>
            </a:r>
            <a:br>
              <a:rPr lang="tr-TR" sz="1800" b="1" dirty="0">
                <a:solidFill>
                  <a:srgbClr val="000000"/>
                </a:solidFill>
                <a:effectLst/>
                <a:latin typeface="Courier New" pitchFamily="49" charset="0"/>
              </a:rPr>
            </a:br>
            <a:r>
              <a:rPr lang="tr-TR" sz="1800" b="1" dirty="0">
                <a:solidFill>
                  <a:srgbClr val="000000"/>
                </a:solidFill>
                <a:effectLst/>
                <a:latin typeface="Courier New" pitchFamily="49" charset="0"/>
              </a:rPr>
              <a:t>-----	------	----</a:t>
            </a:r>
            <a:br>
              <a:rPr lang="tr-TR" sz="1800" b="1" dirty="0">
                <a:solidFill>
                  <a:srgbClr val="000000"/>
                </a:solidFill>
                <a:effectLst/>
                <a:latin typeface="Courier New" pitchFamily="49" charset="0"/>
              </a:rPr>
            </a:br>
            <a:r>
              <a:rPr lang="tr-TR" sz="1800" b="1" dirty="0">
                <a:solidFill>
                  <a:srgbClr val="000000"/>
                </a:solidFill>
                <a:effectLst/>
                <a:latin typeface="Courier New" pitchFamily="49" charset="0"/>
              </a:rPr>
              <a:t> 7839	KING	</a:t>
            </a:r>
          </a:p>
          <a:p>
            <a:pPr>
              <a:lnSpc>
                <a:spcPct val="95000"/>
              </a:lnSpc>
              <a:tabLst>
                <a:tab pos="850900" algn="l"/>
                <a:tab pos="1833563" algn="l"/>
                <a:tab pos="2457450" algn="l"/>
              </a:tabLst>
            </a:pPr>
            <a:r>
              <a:rPr lang="tr-TR" sz="1800" b="1" dirty="0">
                <a:solidFill>
                  <a:srgbClr val="000000"/>
                </a:solidFill>
                <a:effectLst/>
                <a:latin typeface="Courier New" pitchFamily="49" charset="0"/>
              </a:rPr>
              <a:t> 7698	BLAKE	7839</a:t>
            </a:r>
          </a:p>
          <a:p>
            <a:pPr>
              <a:lnSpc>
                <a:spcPct val="95000"/>
              </a:lnSpc>
              <a:tabLst>
                <a:tab pos="850900" algn="l"/>
                <a:tab pos="1833563" algn="l"/>
                <a:tab pos="2457450" algn="l"/>
              </a:tabLst>
            </a:pPr>
            <a:r>
              <a:rPr lang="tr-TR" sz="1800" b="1" dirty="0">
                <a:solidFill>
                  <a:srgbClr val="000000"/>
                </a:solidFill>
                <a:effectLst/>
                <a:latin typeface="Courier New" pitchFamily="49" charset="0"/>
              </a:rPr>
              <a:t> 7782	CLARK	7839</a:t>
            </a:r>
          </a:p>
          <a:p>
            <a:pPr>
              <a:lnSpc>
                <a:spcPct val="95000"/>
              </a:lnSpc>
              <a:tabLst>
                <a:tab pos="850900" algn="l"/>
                <a:tab pos="1833563" algn="l"/>
                <a:tab pos="2457450" algn="l"/>
              </a:tabLst>
            </a:pPr>
            <a:r>
              <a:rPr lang="tr-TR" sz="1800" b="1" dirty="0">
                <a:solidFill>
                  <a:srgbClr val="000000"/>
                </a:solidFill>
                <a:effectLst/>
                <a:latin typeface="Courier New" pitchFamily="49" charset="0"/>
              </a:rPr>
              <a:t> 7566	JONES	7839</a:t>
            </a:r>
          </a:p>
          <a:p>
            <a:pPr>
              <a:lnSpc>
                <a:spcPct val="95000"/>
              </a:lnSpc>
              <a:tabLst>
                <a:tab pos="850900" algn="l"/>
                <a:tab pos="1833563" algn="l"/>
                <a:tab pos="2457450" algn="l"/>
              </a:tabLst>
            </a:pPr>
            <a:r>
              <a:rPr lang="tr-TR" sz="1800" b="1" dirty="0">
                <a:solidFill>
                  <a:srgbClr val="000000"/>
                </a:solidFill>
                <a:effectLst/>
                <a:latin typeface="Courier New" pitchFamily="49" charset="0"/>
              </a:rPr>
              <a:t> 7654	MARTIN	7698</a:t>
            </a:r>
          </a:p>
          <a:p>
            <a:pPr>
              <a:lnSpc>
                <a:spcPct val="95000"/>
              </a:lnSpc>
              <a:tabLst>
                <a:tab pos="850900" algn="l"/>
                <a:tab pos="1833563" algn="l"/>
                <a:tab pos="2457450" algn="l"/>
              </a:tabLst>
            </a:pPr>
            <a:r>
              <a:rPr lang="tr-TR" sz="1800" b="1" dirty="0">
                <a:solidFill>
                  <a:srgbClr val="000000"/>
                </a:solidFill>
                <a:effectLst/>
                <a:latin typeface="Courier New" pitchFamily="49" charset="0"/>
              </a:rPr>
              <a:t> 7499	ALLEN	7698</a:t>
            </a:r>
          </a:p>
        </p:txBody>
      </p:sp>
      <p:sp>
        <p:nvSpPr>
          <p:cNvPr id="128013" name="Rectangle 13"/>
          <p:cNvSpPr>
            <a:spLocks noChangeArrowheads="1"/>
          </p:cNvSpPr>
          <p:nvPr/>
        </p:nvSpPr>
        <p:spPr bwMode="blackWhite">
          <a:xfrm>
            <a:off x="4924425" y="1833563"/>
            <a:ext cx="2216150" cy="2174875"/>
          </a:xfrm>
          <a:prstGeom prst="rect">
            <a:avLst/>
          </a:prstGeom>
          <a:noFill/>
          <a:ln w="9525">
            <a:noFill/>
            <a:miter lim="800000"/>
            <a:headEnd/>
            <a:tailEnd/>
          </a:ln>
          <a:effectLst/>
        </p:spPr>
        <p:txBody>
          <a:bodyPr lIns="92075" tIns="46038" rIns="92075" bIns="46038">
            <a:spAutoFit/>
          </a:bodyPr>
          <a:lstStyle/>
          <a:p>
            <a:pPr>
              <a:lnSpc>
                <a:spcPct val="95000"/>
              </a:lnSpc>
              <a:tabLst>
                <a:tab pos="850900" algn="l"/>
                <a:tab pos="1885950" algn="l"/>
                <a:tab pos="2457450" algn="l"/>
              </a:tabLst>
            </a:pPr>
            <a:r>
              <a:rPr lang="tr-TR" sz="1800" b="1">
                <a:solidFill>
                  <a:srgbClr val="000000"/>
                </a:solidFill>
                <a:effectLst/>
                <a:latin typeface="Courier New" pitchFamily="49" charset="0"/>
              </a:rPr>
              <a:t>EMPNO	ENAME</a:t>
            </a:r>
            <a:br>
              <a:rPr lang="tr-TR" sz="1800" b="1">
                <a:solidFill>
                  <a:srgbClr val="000000"/>
                </a:solidFill>
                <a:effectLst/>
                <a:latin typeface="Courier New" pitchFamily="49" charset="0"/>
              </a:rPr>
            </a:br>
            <a:r>
              <a:rPr lang="tr-TR" sz="1800" b="1">
                <a:solidFill>
                  <a:srgbClr val="000000"/>
                </a:solidFill>
                <a:effectLst/>
                <a:latin typeface="Courier New" pitchFamily="49" charset="0"/>
              </a:rPr>
              <a:t>-----	--------</a:t>
            </a:r>
            <a:br>
              <a:rPr lang="tr-TR" sz="1800" b="1">
                <a:solidFill>
                  <a:srgbClr val="000000"/>
                </a:solidFill>
                <a:effectLst/>
                <a:latin typeface="Courier New" pitchFamily="49" charset="0"/>
              </a:rPr>
            </a:br>
            <a:endParaRPr lang="tr-TR" sz="1800" b="1">
              <a:solidFill>
                <a:srgbClr val="000000"/>
              </a:solidFill>
              <a:effectLst/>
              <a:latin typeface="Courier New" pitchFamily="49" charset="0"/>
            </a:endParaRPr>
          </a:p>
          <a:p>
            <a:pPr>
              <a:lnSpc>
                <a:spcPct val="95000"/>
              </a:lnSpc>
              <a:tabLst>
                <a:tab pos="850900" algn="l"/>
                <a:tab pos="1885950" algn="l"/>
                <a:tab pos="2457450" algn="l"/>
              </a:tabLst>
            </a:pPr>
            <a:r>
              <a:rPr lang="tr-TR" sz="1800" b="1">
                <a:solidFill>
                  <a:srgbClr val="000000"/>
                </a:solidFill>
                <a:effectLst/>
                <a:latin typeface="Courier New" pitchFamily="49" charset="0"/>
              </a:rPr>
              <a:t> 7839	KING</a:t>
            </a:r>
          </a:p>
          <a:p>
            <a:pPr>
              <a:lnSpc>
                <a:spcPct val="95000"/>
              </a:lnSpc>
              <a:tabLst>
                <a:tab pos="850900" algn="l"/>
                <a:tab pos="1885950" algn="l"/>
                <a:tab pos="2457450" algn="l"/>
              </a:tabLst>
            </a:pPr>
            <a:r>
              <a:rPr lang="tr-TR" sz="1800" b="1">
                <a:solidFill>
                  <a:srgbClr val="000000"/>
                </a:solidFill>
                <a:effectLst/>
                <a:latin typeface="Courier New" pitchFamily="49" charset="0"/>
              </a:rPr>
              <a:t> 7839	KING</a:t>
            </a:r>
          </a:p>
          <a:p>
            <a:pPr>
              <a:lnSpc>
                <a:spcPct val="95000"/>
              </a:lnSpc>
              <a:tabLst>
                <a:tab pos="850900" algn="l"/>
                <a:tab pos="1885950" algn="l"/>
                <a:tab pos="2457450" algn="l"/>
              </a:tabLst>
            </a:pPr>
            <a:r>
              <a:rPr lang="tr-TR" sz="1800" b="1">
                <a:solidFill>
                  <a:srgbClr val="000000"/>
                </a:solidFill>
                <a:effectLst/>
                <a:latin typeface="Courier New" pitchFamily="49" charset="0"/>
              </a:rPr>
              <a:t> 7839	KING</a:t>
            </a:r>
          </a:p>
          <a:p>
            <a:pPr>
              <a:lnSpc>
                <a:spcPct val="95000"/>
              </a:lnSpc>
              <a:tabLst>
                <a:tab pos="850900" algn="l"/>
                <a:tab pos="1885950" algn="l"/>
                <a:tab pos="2457450" algn="l"/>
              </a:tabLst>
            </a:pPr>
            <a:r>
              <a:rPr lang="tr-TR" sz="1800" b="1">
                <a:solidFill>
                  <a:srgbClr val="000000"/>
                </a:solidFill>
                <a:effectLst/>
                <a:latin typeface="Courier New" pitchFamily="49" charset="0"/>
              </a:rPr>
              <a:t> 7698	BLAKE</a:t>
            </a:r>
          </a:p>
          <a:p>
            <a:pPr>
              <a:lnSpc>
                <a:spcPct val="95000"/>
              </a:lnSpc>
              <a:tabLst>
                <a:tab pos="850900" algn="l"/>
                <a:tab pos="1885950" algn="l"/>
                <a:tab pos="2457450" algn="l"/>
              </a:tabLst>
            </a:pPr>
            <a:r>
              <a:rPr lang="tr-TR" sz="1800" b="1">
                <a:solidFill>
                  <a:srgbClr val="000000"/>
                </a:solidFill>
                <a:effectLst/>
                <a:latin typeface="Courier New" pitchFamily="49" charset="0"/>
              </a:rPr>
              <a:t> 7698	BLAKE</a:t>
            </a:r>
          </a:p>
        </p:txBody>
      </p:sp>
      <p:grpSp>
        <p:nvGrpSpPr>
          <p:cNvPr id="128014" name="Group 14"/>
          <p:cNvGrpSpPr>
            <a:grpSpLocks/>
          </p:cNvGrpSpPr>
          <p:nvPr/>
        </p:nvGrpSpPr>
        <p:grpSpPr bwMode="auto">
          <a:xfrm>
            <a:off x="8386763" y="6324600"/>
            <a:ext cx="414337" cy="292100"/>
            <a:chOff x="5283" y="3984"/>
            <a:chExt cx="261" cy="184"/>
          </a:xfrm>
        </p:grpSpPr>
        <p:sp>
          <p:nvSpPr>
            <p:cNvPr id="128015" name="Rectangle 1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28016" name="Rectangle 1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28017" name="Rectangle 1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28018" name="Freeform 1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28019" name="Freeform 1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28020" name="Freeform 2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8007"/>
                                        </p:tgtEl>
                                        <p:attrNameLst>
                                          <p:attrName>style.visibility</p:attrName>
                                        </p:attrNameLst>
                                      </p:cBhvr>
                                      <p:to>
                                        <p:strVal val="visible"/>
                                      </p:to>
                                    </p:set>
                                    <p:animEffect transition="in" filter="wipe(up)">
                                      <p:cBhvr>
                                        <p:cTn id="7" dur="500"/>
                                        <p:tgtEl>
                                          <p:spTgt spid="12800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28008"/>
                                        </p:tgtEl>
                                        <p:attrNameLst>
                                          <p:attrName>style.visibility</p:attrName>
                                        </p:attrNameLst>
                                      </p:cBhvr>
                                      <p:to>
                                        <p:strVal val="visible"/>
                                      </p:to>
                                    </p:set>
                                    <p:anim calcmode="lin" valueType="num">
                                      <p:cBhvr additive="base">
                                        <p:cTn id="11" dur="500" fill="hold"/>
                                        <p:tgtEl>
                                          <p:spTgt spid="128008"/>
                                        </p:tgtEl>
                                        <p:attrNameLst>
                                          <p:attrName>ppt_x</p:attrName>
                                        </p:attrNameLst>
                                      </p:cBhvr>
                                      <p:tavLst>
                                        <p:tav tm="0">
                                          <p:val>
                                            <p:strVal val="#ppt_x"/>
                                          </p:val>
                                        </p:tav>
                                        <p:tav tm="100000">
                                          <p:val>
                                            <p:strVal val="#ppt_x"/>
                                          </p:val>
                                        </p:tav>
                                      </p:tavLst>
                                    </p:anim>
                                    <p:anim calcmode="lin" valueType="num">
                                      <p:cBhvr additive="base">
                                        <p:cTn id="12" dur="500" fill="hold"/>
                                        <p:tgtEl>
                                          <p:spTgt spid="128008"/>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128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tr-TR"/>
              <a:t>Information Management</a:t>
            </a:r>
          </a:p>
        </p:txBody>
      </p:sp>
      <p:sp>
        <p:nvSpPr>
          <p:cNvPr id="130050" name="Rectangle 2"/>
          <p:cNvSpPr>
            <a:spLocks noChangeArrowheads="1"/>
          </p:cNvSpPr>
          <p:nvPr/>
        </p:nvSpPr>
        <p:spPr bwMode="blackWhite">
          <a:xfrm>
            <a:off x="822325" y="1584325"/>
            <a:ext cx="7618413"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857250" algn="l"/>
                <a:tab pos="1658938" algn="l"/>
              </a:tabLst>
            </a:pPr>
            <a:endParaRPr lang="tr-TR" sz="1800" b="1">
              <a:solidFill>
                <a:srgbClr val="000000"/>
              </a:solidFill>
              <a:effectLst/>
              <a:latin typeface="Courier New" pitchFamily="49" charset="0"/>
            </a:endParaRPr>
          </a:p>
          <a:p>
            <a:pPr>
              <a:lnSpc>
                <a:spcPct val="120000"/>
              </a:lnSpc>
              <a:tabLst>
                <a:tab pos="857250" algn="l"/>
                <a:tab pos="1658938" algn="l"/>
              </a:tabLst>
            </a:pPr>
            <a:endParaRPr lang="tr-TR" sz="1800" b="1">
              <a:solidFill>
                <a:srgbClr val="000000"/>
              </a:solidFill>
              <a:effectLst/>
              <a:latin typeface="Courier New" pitchFamily="49" charset="0"/>
            </a:endParaRPr>
          </a:p>
        </p:txBody>
      </p:sp>
      <p:sp>
        <p:nvSpPr>
          <p:cNvPr id="130051" name="Rectangle 3"/>
          <p:cNvSpPr>
            <a:spLocks noGrp="1" noChangeArrowheads="1"/>
          </p:cNvSpPr>
          <p:nvPr>
            <p:ph type="title"/>
          </p:nvPr>
        </p:nvSpPr>
        <p:spPr>
          <a:xfrm>
            <a:off x="579438" y="530225"/>
            <a:ext cx="8031162" cy="881063"/>
          </a:xfrm>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Joining a Table to Itself</a:t>
            </a:r>
            <a:endParaRPr lang="tr-TR"/>
          </a:p>
        </p:txBody>
      </p:sp>
      <p:sp>
        <p:nvSpPr>
          <p:cNvPr id="130052" name="Rectangle 4"/>
          <p:cNvSpPr>
            <a:spLocks noChangeArrowheads="1"/>
          </p:cNvSpPr>
          <p:nvPr/>
        </p:nvSpPr>
        <p:spPr bwMode="blackWhite">
          <a:xfrm>
            <a:off x="833438" y="3076575"/>
            <a:ext cx="7593012" cy="23145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tr-TR" sz="1800" b="1">
                <a:solidFill>
                  <a:srgbClr val="000000"/>
                </a:solidFill>
                <a:effectLst/>
                <a:latin typeface="Courier New" pitchFamily="49" charset="0"/>
              </a:rPr>
              <a:t>WORKER.ENAME||'WORKSFOR'||MANAG</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BLAKE works for KING</a:t>
            </a:r>
          </a:p>
          <a:p>
            <a:r>
              <a:rPr lang="tr-TR" sz="1800" b="1">
                <a:solidFill>
                  <a:srgbClr val="000000"/>
                </a:solidFill>
                <a:effectLst/>
                <a:latin typeface="Courier New" pitchFamily="49" charset="0"/>
              </a:rPr>
              <a:t>CLARK works for KING</a:t>
            </a:r>
          </a:p>
          <a:p>
            <a:r>
              <a:rPr lang="tr-TR" sz="1800" b="1">
                <a:solidFill>
                  <a:srgbClr val="000000"/>
                </a:solidFill>
                <a:effectLst/>
                <a:latin typeface="Courier New" pitchFamily="49" charset="0"/>
              </a:rPr>
              <a:t>JONES works for KING</a:t>
            </a:r>
          </a:p>
          <a:p>
            <a:r>
              <a:rPr lang="tr-TR" sz="1800" b="1">
                <a:solidFill>
                  <a:srgbClr val="000000"/>
                </a:solidFill>
                <a:effectLst/>
                <a:latin typeface="Courier New" pitchFamily="49" charset="0"/>
              </a:rPr>
              <a:t>MARTIN works for BLAKE</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13 rows selected.</a:t>
            </a:r>
          </a:p>
        </p:txBody>
      </p:sp>
      <p:sp>
        <p:nvSpPr>
          <p:cNvPr id="130053" name="Rectangle 5"/>
          <p:cNvSpPr>
            <a:spLocks noChangeArrowheads="1"/>
          </p:cNvSpPr>
          <p:nvPr/>
        </p:nvSpPr>
        <p:spPr bwMode="ltGray">
          <a:xfrm>
            <a:off x="2476500" y="2247900"/>
            <a:ext cx="3810000" cy="36195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30054" name="Rectangle 6"/>
          <p:cNvSpPr>
            <a:spLocks noChangeArrowheads="1"/>
          </p:cNvSpPr>
          <p:nvPr/>
        </p:nvSpPr>
        <p:spPr bwMode="blackWhite">
          <a:xfrm>
            <a:off x="809625" y="1533525"/>
            <a:ext cx="7643813" cy="1108075"/>
          </a:xfrm>
          <a:prstGeom prst="rect">
            <a:avLst/>
          </a:prstGeom>
          <a:noFill/>
          <a:ln w="9525">
            <a:noFill/>
            <a:miter lim="800000"/>
            <a:headEnd/>
            <a:tailEnd/>
          </a:ln>
          <a:effectLst/>
        </p:spPr>
        <p:txBody>
          <a:bodyPr wrap="none" lIns="92075" tIns="46038" rIns="92075" bIns="46038" anchor="ctr"/>
          <a:lstStyle/>
          <a:p>
            <a:pPr>
              <a:lnSpc>
                <a:spcPct val="120000"/>
              </a:lnSpc>
              <a:tabLst>
                <a:tab pos="857250" algn="l"/>
                <a:tab pos="1658938" algn="l"/>
              </a:tabLst>
            </a:pPr>
            <a:r>
              <a:rPr lang="tr-TR" sz="1800" b="1">
                <a:solidFill>
                  <a:srgbClr val="000000"/>
                </a:solidFill>
                <a:effectLst/>
                <a:latin typeface="Courier New" pitchFamily="49" charset="0"/>
              </a:rPr>
              <a:t>SQL&gt; SELECT worker.ename||' works for '||manager.ename</a:t>
            </a:r>
          </a:p>
          <a:p>
            <a:pPr>
              <a:lnSpc>
                <a:spcPct val="120000"/>
              </a:lnSpc>
              <a:tabLst>
                <a:tab pos="857250" algn="l"/>
                <a:tab pos="1658938" algn="l"/>
              </a:tabLst>
            </a:pPr>
            <a:r>
              <a:rPr lang="tr-TR" sz="1800" b="1">
                <a:solidFill>
                  <a:srgbClr val="000000"/>
                </a:solidFill>
                <a:effectLst/>
                <a:latin typeface="Courier New" pitchFamily="49" charset="0"/>
              </a:rPr>
              <a:t>  2  FROM 	emp worker, emp manager</a:t>
            </a:r>
          </a:p>
          <a:p>
            <a:pPr>
              <a:lnSpc>
                <a:spcPct val="120000"/>
              </a:lnSpc>
              <a:tabLst>
                <a:tab pos="857250" algn="l"/>
                <a:tab pos="1658938" algn="l"/>
              </a:tabLst>
            </a:pPr>
            <a:r>
              <a:rPr lang="tr-TR" sz="1800" b="1">
                <a:solidFill>
                  <a:srgbClr val="000000"/>
                </a:solidFill>
                <a:effectLst/>
                <a:latin typeface="Courier New" pitchFamily="49" charset="0"/>
              </a:rPr>
              <a:t>  3  WHERE 	worker.mgr = manager.empno;</a:t>
            </a:r>
          </a:p>
        </p:txBody>
      </p:sp>
      <p:grpSp>
        <p:nvGrpSpPr>
          <p:cNvPr id="130055" name="Group 7"/>
          <p:cNvGrpSpPr>
            <a:grpSpLocks/>
          </p:cNvGrpSpPr>
          <p:nvPr/>
        </p:nvGrpSpPr>
        <p:grpSpPr bwMode="auto">
          <a:xfrm>
            <a:off x="8386763" y="6324600"/>
            <a:ext cx="414337" cy="292100"/>
            <a:chOff x="5283" y="3984"/>
            <a:chExt cx="261" cy="184"/>
          </a:xfrm>
        </p:grpSpPr>
        <p:sp>
          <p:nvSpPr>
            <p:cNvPr id="130056"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30057"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30058"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30059"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30060"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30061"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0053"/>
                                        </p:tgtEl>
                                        <p:attrNameLst>
                                          <p:attrName>style.visibility</p:attrName>
                                        </p:attrNameLst>
                                      </p:cBhvr>
                                      <p:to>
                                        <p:strVal val="visible"/>
                                      </p:to>
                                    </p:set>
                                    <p:animEffect transition="in" filter="wipe(up)">
                                      <p:cBhvr>
                                        <p:cTn id="7" dur="500"/>
                                        <p:tgtEl>
                                          <p:spTgt spid="13005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30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6</a:t>
            </a:r>
            <a:endParaRPr lang="en-US" dirty="0"/>
          </a:p>
        </p:txBody>
      </p:sp>
      <p:sp>
        <p:nvSpPr>
          <p:cNvPr id="3" name="İçerik Yer Tutucusu 2"/>
          <p:cNvSpPr>
            <a:spLocks noGrp="1"/>
          </p:cNvSpPr>
          <p:nvPr>
            <p:ph idx="1"/>
          </p:nvPr>
        </p:nvSpPr>
        <p:spPr/>
        <p:txBody>
          <a:bodyPr/>
          <a:lstStyle/>
          <a:p>
            <a:r>
              <a:rPr lang="en-US" sz="2800" dirty="0"/>
              <a:t>Display employee name and department name for all employees who have a </a:t>
            </a:r>
            <a:r>
              <a:rPr lang="tr-TR" sz="2800" dirty="0"/>
              <a:t>‘K’</a:t>
            </a:r>
            <a:r>
              <a:rPr lang="en-US" sz="2800" dirty="0"/>
              <a:t> in their name</a:t>
            </a:r>
            <a:r>
              <a:rPr lang="tr-TR" sz="2800" dirty="0"/>
              <a:t>s.</a:t>
            </a:r>
            <a:endParaRPr lang="en-US" sz="2800"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9856134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6</a:t>
            </a:r>
            <a:endParaRPr lang="en-US" dirty="0"/>
          </a:p>
        </p:txBody>
      </p:sp>
      <p:sp>
        <p:nvSpPr>
          <p:cNvPr id="3" name="İçerik Yer Tutucusu 2"/>
          <p:cNvSpPr>
            <a:spLocks noGrp="1"/>
          </p:cNvSpPr>
          <p:nvPr>
            <p:ph idx="1"/>
          </p:nvPr>
        </p:nvSpPr>
        <p:spPr/>
        <p:txBody>
          <a:bodyPr/>
          <a:lstStyle/>
          <a:p>
            <a:r>
              <a:rPr lang="en-US" sz="2800" dirty="0"/>
              <a:t>Display employee name and department name for all employees who have a </a:t>
            </a:r>
            <a:r>
              <a:rPr lang="tr-TR" sz="2800" dirty="0"/>
              <a:t>‘K’</a:t>
            </a:r>
            <a:r>
              <a:rPr lang="en-US" sz="2800" dirty="0"/>
              <a:t> in their name</a:t>
            </a:r>
            <a:r>
              <a:rPr lang="tr-TR" sz="2800" dirty="0"/>
              <a:t>s.</a:t>
            </a:r>
            <a:endParaRPr lang="en-US" sz="2800" dirty="0"/>
          </a:p>
        </p:txBody>
      </p:sp>
      <p:sp>
        <p:nvSpPr>
          <p:cNvPr id="4" name="Altbilgi Yer Tutucusu 3"/>
          <p:cNvSpPr>
            <a:spLocks noGrp="1"/>
          </p:cNvSpPr>
          <p:nvPr>
            <p:ph type="ftr" sz="quarter" idx="11"/>
          </p:nvPr>
        </p:nvSpPr>
        <p:spPr/>
        <p:txBody>
          <a:bodyPr/>
          <a:lstStyle/>
          <a:p>
            <a:r>
              <a:rPr lang="tr-TR"/>
              <a:t>Information Management</a:t>
            </a:r>
          </a:p>
        </p:txBody>
      </p:sp>
      <p:sp>
        <p:nvSpPr>
          <p:cNvPr id="5" name="Rectangle 3"/>
          <p:cNvSpPr>
            <a:spLocks noChangeArrowheads="1"/>
          </p:cNvSpPr>
          <p:nvPr/>
        </p:nvSpPr>
        <p:spPr bwMode="blackWhite">
          <a:xfrm>
            <a:off x="735013" y="2943225"/>
            <a:ext cx="7723187" cy="3762375"/>
          </a:xfrm>
          <a:prstGeom prst="rect">
            <a:avLst/>
          </a:prstGeom>
          <a:solidFill>
            <a:srgbClr val="99CCFF"/>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dirty="0">
                <a:solidFill>
                  <a:srgbClr val="000000"/>
                </a:solidFill>
                <a:effectLst/>
                <a:latin typeface="Courier New" pitchFamily="49" charset="0"/>
              </a:rPr>
              <a:t>    EMPNO ENAME      JOB             MGR HIREDATE        SAL      COMM    DEPTNO</a:t>
            </a:r>
          </a:p>
          <a:p>
            <a:pPr defTabSz="400050">
              <a:lnSpc>
                <a:spcPct val="125000"/>
              </a:lnSpc>
              <a:tabLst>
                <a:tab pos="400050" algn="r"/>
                <a:tab pos="685800" algn="l"/>
              </a:tabLst>
            </a:pPr>
            <a:r>
              <a:rPr lang="tr-TR" sz="1200" b="1" dirty="0">
                <a:solidFill>
                  <a:srgbClr val="000000"/>
                </a:solidFill>
                <a:effectLst/>
                <a:latin typeface="Courier New" pitchFamily="49" charset="0"/>
              </a:rPr>
              <a:t>--------- ---------- --------- --------- --------- --------- --------- ---------</a:t>
            </a:r>
          </a:p>
          <a:p>
            <a:pPr defTabSz="400050">
              <a:lnSpc>
                <a:spcPct val="125000"/>
              </a:lnSpc>
              <a:tabLst>
                <a:tab pos="400050" algn="r"/>
                <a:tab pos="685800" algn="l"/>
              </a:tabLst>
            </a:pPr>
            <a:r>
              <a:rPr lang="tr-TR" sz="1200" b="1" dirty="0">
                <a:solidFill>
                  <a:srgbClr val="000000"/>
                </a:solidFill>
                <a:effectLst/>
                <a:latin typeface="Courier New" pitchFamily="49" charset="0"/>
              </a:rPr>
              <a:t>     7839 KING       PRESIDENT           17-NOV-81      5000                  10</a:t>
            </a:r>
          </a:p>
          <a:p>
            <a:pPr defTabSz="400050">
              <a:lnSpc>
                <a:spcPct val="125000"/>
              </a:lnSpc>
              <a:tabLst>
                <a:tab pos="400050" algn="r"/>
                <a:tab pos="685800" algn="l"/>
              </a:tabLst>
            </a:pPr>
            <a:r>
              <a:rPr lang="tr-TR" sz="1200" b="1" dirty="0">
                <a:solidFill>
                  <a:srgbClr val="000000"/>
                </a:solidFill>
                <a:effectLst/>
                <a:latin typeface="Courier New" pitchFamily="49" charset="0"/>
              </a:rPr>
              <a:t>     7698 BLAKE      MANAGER        7839 01-MAY-81      2850                  30</a:t>
            </a:r>
          </a:p>
          <a:p>
            <a:pPr defTabSz="400050">
              <a:lnSpc>
                <a:spcPct val="125000"/>
              </a:lnSpc>
              <a:tabLst>
                <a:tab pos="400050" algn="r"/>
                <a:tab pos="685800" algn="l"/>
              </a:tabLst>
            </a:pPr>
            <a:r>
              <a:rPr lang="tr-TR" sz="1200" b="1" dirty="0">
                <a:solidFill>
                  <a:srgbClr val="000000"/>
                </a:solidFill>
                <a:effectLst/>
                <a:latin typeface="Courier New" pitchFamily="49" charset="0"/>
              </a:rPr>
              <a:t>     7782 CLARK      MANAGER        7839 09-JUN-81      2450                  10</a:t>
            </a:r>
          </a:p>
          <a:p>
            <a:pPr defTabSz="400050">
              <a:lnSpc>
                <a:spcPct val="125000"/>
              </a:lnSpc>
              <a:tabLst>
                <a:tab pos="400050" algn="r"/>
                <a:tab pos="685800" algn="l"/>
              </a:tabLst>
            </a:pPr>
            <a:r>
              <a:rPr lang="tr-TR" sz="1200" b="1" dirty="0">
                <a:solidFill>
                  <a:srgbClr val="000000"/>
                </a:solidFill>
                <a:effectLst/>
                <a:latin typeface="Courier New" pitchFamily="49" charset="0"/>
              </a:rPr>
              <a:t>     7566 JONES      MANAGER        7839 02-APR-81      2975                  20</a:t>
            </a:r>
          </a:p>
          <a:p>
            <a:pPr defTabSz="400050">
              <a:lnSpc>
                <a:spcPct val="125000"/>
              </a:lnSpc>
              <a:tabLst>
                <a:tab pos="400050" algn="r"/>
                <a:tab pos="685800" algn="l"/>
              </a:tabLst>
            </a:pPr>
            <a:r>
              <a:rPr lang="tr-TR" sz="1200" b="1" dirty="0">
                <a:solidFill>
                  <a:srgbClr val="000000"/>
                </a:solidFill>
                <a:effectLst/>
                <a:latin typeface="Courier New" pitchFamily="49" charset="0"/>
              </a:rPr>
              <a:t>     7654 MARTIN     SALESMAN       7698 28-SEP-81      1250      1400        30</a:t>
            </a:r>
          </a:p>
          <a:p>
            <a:pPr defTabSz="400050">
              <a:lnSpc>
                <a:spcPct val="125000"/>
              </a:lnSpc>
              <a:tabLst>
                <a:tab pos="400050" algn="r"/>
                <a:tab pos="685800" algn="l"/>
              </a:tabLst>
            </a:pPr>
            <a:r>
              <a:rPr lang="tr-TR" sz="1200" b="1" dirty="0">
                <a:solidFill>
                  <a:srgbClr val="000000"/>
                </a:solidFill>
                <a:effectLst/>
                <a:latin typeface="Courier New" pitchFamily="49" charset="0"/>
              </a:rPr>
              <a:t>     7499 ALLEN      SALESMAN       7698 20-FEB-81      1600       300        30</a:t>
            </a:r>
          </a:p>
          <a:p>
            <a:pPr defTabSz="400050">
              <a:lnSpc>
                <a:spcPct val="125000"/>
              </a:lnSpc>
              <a:tabLst>
                <a:tab pos="400050" algn="r"/>
                <a:tab pos="685800" algn="l"/>
              </a:tabLst>
            </a:pPr>
            <a:r>
              <a:rPr lang="tr-TR" sz="1200" b="1" dirty="0">
                <a:solidFill>
                  <a:srgbClr val="000000"/>
                </a:solidFill>
                <a:effectLst/>
                <a:latin typeface="Courier New" pitchFamily="49" charset="0"/>
              </a:rPr>
              <a:t>     7844 TURNER     SALESMAN       7698 08-SEP-81      1500         0        30</a:t>
            </a:r>
          </a:p>
          <a:p>
            <a:pPr defTabSz="400050">
              <a:lnSpc>
                <a:spcPct val="125000"/>
              </a:lnSpc>
              <a:tabLst>
                <a:tab pos="400050" algn="r"/>
                <a:tab pos="685800" algn="l"/>
              </a:tabLst>
            </a:pPr>
            <a:r>
              <a:rPr lang="tr-TR" sz="1200" b="1" dirty="0">
                <a:solidFill>
                  <a:srgbClr val="000000"/>
                </a:solidFill>
                <a:effectLst/>
                <a:latin typeface="Courier New" pitchFamily="49" charset="0"/>
              </a:rPr>
              <a:t>     7900 JAMES      CLERK          7698 03-DEC-81       950                  30</a:t>
            </a:r>
          </a:p>
          <a:p>
            <a:pPr defTabSz="400050">
              <a:lnSpc>
                <a:spcPct val="125000"/>
              </a:lnSpc>
              <a:tabLst>
                <a:tab pos="400050" algn="r"/>
                <a:tab pos="685800" algn="l"/>
              </a:tabLst>
            </a:pPr>
            <a:r>
              <a:rPr lang="tr-TR" sz="1200" b="1" dirty="0">
                <a:solidFill>
                  <a:srgbClr val="000000"/>
                </a:solidFill>
                <a:effectLst/>
                <a:latin typeface="Courier New" pitchFamily="49" charset="0"/>
              </a:rPr>
              <a:t>     7521 WARD       SALESMAN       7698 22-FEB-81      1250       500        30</a:t>
            </a:r>
          </a:p>
          <a:p>
            <a:pPr defTabSz="400050">
              <a:lnSpc>
                <a:spcPct val="125000"/>
              </a:lnSpc>
              <a:tabLst>
                <a:tab pos="400050" algn="r"/>
                <a:tab pos="685800" algn="l"/>
              </a:tabLst>
            </a:pPr>
            <a:r>
              <a:rPr lang="tr-TR" sz="1200" b="1" dirty="0">
                <a:solidFill>
                  <a:srgbClr val="000000"/>
                </a:solidFill>
                <a:effectLst/>
                <a:latin typeface="Courier New" pitchFamily="49" charset="0"/>
              </a:rPr>
              <a:t>     7902 FORD       ANALYST        7566 03-DEC-81      3000                  20</a:t>
            </a:r>
          </a:p>
          <a:p>
            <a:pPr defTabSz="400050">
              <a:lnSpc>
                <a:spcPct val="125000"/>
              </a:lnSpc>
              <a:tabLst>
                <a:tab pos="400050" algn="r"/>
                <a:tab pos="685800" algn="l"/>
              </a:tabLst>
            </a:pPr>
            <a:r>
              <a:rPr lang="tr-TR" sz="1200" b="1" dirty="0">
                <a:solidFill>
                  <a:srgbClr val="000000"/>
                </a:solidFill>
                <a:effectLst/>
                <a:latin typeface="Courier New" pitchFamily="49" charset="0"/>
              </a:rPr>
              <a:t>     7369 SMITH      CLERK          7902 17-DEC-80       800                  20</a:t>
            </a:r>
          </a:p>
          <a:p>
            <a:pPr defTabSz="400050">
              <a:lnSpc>
                <a:spcPct val="125000"/>
              </a:lnSpc>
              <a:tabLst>
                <a:tab pos="400050" algn="r"/>
                <a:tab pos="685800" algn="l"/>
              </a:tabLst>
            </a:pPr>
            <a:r>
              <a:rPr lang="tr-TR" sz="1200" b="1" dirty="0">
                <a:solidFill>
                  <a:srgbClr val="000000"/>
                </a:solidFill>
                <a:effectLst/>
                <a:latin typeface="Courier New" pitchFamily="49" charset="0"/>
              </a:rPr>
              <a:t>     7788 SCOTT      ANALYST        7566 09-DEC-82      3000                  20</a:t>
            </a:r>
          </a:p>
          <a:p>
            <a:pPr defTabSz="400050">
              <a:lnSpc>
                <a:spcPct val="125000"/>
              </a:lnSpc>
              <a:tabLst>
                <a:tab pos="400050" algn="r"/>
                <a:tab pos="685800" algn="l"/>
              </a:tabLst>
            </a:pPr>
            <a:r>
              <a:rPr lang="tr-TR" sz="1200" b="1" dirty="0">
                <a:solidFill>
                  <a:srgbClr val="000000"/>
                </a:solidFill>
                <a:effectLst/>
                <a:latin typeface="Courier New" pitchFamily="49" charset="0"/>
              </a:rPr>
              <a:t>     7876 ADAMS      CLERK          7788 12-JAN-83      1100                  20</a:t>
            </a:r>
          </a:p>
          <a:p>
            <a:pPr defTabSz="400050">
              <a:lnSpc>
                <a:spcPct val="125000"/>
              </a:lnSpc>
              <a:tabLst>
                <a:tab pos="400050" algn="r"/>
                <a:tab pos="685800" algn="l"/>
              </a:tabLst>
            </a:pPr>
            <a:r>
              <a:rPr lang="tr-TR" sz="1200" b="1" dirty="0">
                <a:solidFill>
                  <a:srgbClr val="000000"/>
                </a:solidFill>
                <a:effectLst/>
                <a:latin typeface="Courier New" pitchFamily="49" charset="0"/>
              </a:rPr>
              <a:t>     7934 MILLER     CLERK          7782 23-JAN-82      1300                  10</a:t>
            </a:r>
          </a:p>
        </p:txBody>
      </p:sp>
      <p:grpSp>
        <p:nvGrpSpPr>
          <p:cNvPr id="6" name="Group 5"/>
          <p:cNvGrpSpPr>
            <a:grpSpLocks/>
          </p:cNvGrpSpPr>
          <p:nvPr/>
        </p:nvGrpSpPr>
        <p:grpSpPr bwMode="auto">
          <a:xfrm>
            <a:off x="0" y="4592640"/>
            <a:ext cx="3790950" cy="2087563"/>
            <a:chOff x="0" y="2893"/>
            <a:chExt cx="2388" cy="1315"/>
          </a:xfrm>
        </p:grpSpPr>
        <p:sp>
          <p:nvSpPr>
            <p:cNvPr id="7" name="Rectangle 6"/>
            <p:cNvSpPr>
              <a:spLocks noChangeArrowheads="1"/>
            </p:cNvSpPr>
            <p:nvPr/>
          </p:nvSpPr>
          <p:spPr bwMode="auto">
            <a:xfrm>
              <a:off x="0" y="2893"/>
              <a:ext cx="1064" cy="225"/>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dirty="0">
                  <a:solidFill>
                    <a:srgbClr val="FFCC00"/>
                  </a:solidFill>
                  <a:effectLst>
                    <a:outerShdw blurRad="38100" dist="38100" dir="2700000" algn="tl">
                      <a:srgbClr val="C0C0C0"/>
                    </a:outerShdw>
                  </a:effectLst>
                  <a:latin typeface="Arial" charset="0"/>
                </a:rPr>
                <a:t>DEPT</a:t>
              </a:r>
            </a:p>
          </p:txBody>
        </p:sp>
        <p:sp>
          <p:nvSpPr>
            <p:cNvPr id="8" name="Rectangle 7"/>
            <p:cNvSpPr>
              <a:spLocks noChangeArrowheads="1"/>
            </p:cNvSpPr>
            <p:nvPr/>
          </p:nvSpPr>
          <p:spPr bwMode="blackWhite">
            <a:xfrm>
              <a:off x="204" y="3134"/>
              <a:ext cx="2184" cy="1074"/>
            </a:xfrm>
            <a:prstGeom prst="rect">
              <a:avLst/>
            </a:prstGeom>
            <a:solidFill>
              <a:srgbClr val="FFCC99"/>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dirty="0">
                  <a:solidFill>
                    <a:srgbClr val="000000"/>
                  </a:solidFill>
                  <a:effectLst/>
                  <a:latin typeface="Courier New" pitchFamily="49" charset="0"/>
                </a:rPr>
                <a:t>   DEPTNO DNAME          LOC</a:t>
              </a:r>
            </a:p>
            <a:p>
              <a:pPr defTabSz="400050">
                <a:lnSpc>
                  <a:spcPct val="125000"/>
                </a:lnSpc>
                <a:tabLst>
                  <a:tab pos="400050" algn="r"/>
                  <a:tab pos="685800" algn="l"/>
                </a:tabLst>
              </a:pPr>
              <a:r>
                <a:rPr lang="tr-TR" sz="1200" b="1" dirty="0">
                  <a:solidFill>
                    <a:srgbClr val="000000"/>
                  </a:solidFill>
                  <a:effectLst/>
                  <a:latin typeface="Courier New" pitchFamily="49" charset="0"/>
                </a:rPr>
                <a:t>--------- -------------- ----------        	       10 ACCOUNTING     NEW YORK</a:t>
              </a:r>
            </a:p>
            <a:p>
              <a:pPr defTabSz="400050">
                <a:lnSpc>
                  <a:spcPct val="125000"/>
                </a:lnSpc>
                <a:tabLst>
                  <a:tab pos="400050" algn="r"/>
                  <a:tab pos="685800" algn="l"/>
                </a:tabLst>
              </a:pPr>
              <a:r>
                <a:rPr lang="tr-TR" sz="1200" b="1" dirty="0">
                  <a:solidFill>
                    <a:srgbClr val="000000"/>
                  </a:solidFill>
                  <a:effectLst/>
                  <a:latin typeface="Courier New" pitchFamily="49" charset="0"/>
                </a:rPr>
                <a:t>       20 RESEARCH       DALLAS</a:t>
              </a:r>
            </a:p>
            <a:p>
              <a:pPr defTabSz="400050">
                <a:lnSpc>
                  <a:spcPct val="125000"/>
                </a:lnSpc>
                <a:tabLst>
                  <a:tab pos="400050" algn="r"/>
                  <a:tab pos="685800" algn="l"/>
                </a:tabLst>
              </a:pPr>
              <a:r>
                <a:rPr lang="tr-TR" sz="1200" b="1" dirty="0">
                  <a:solidFill>
                    <a:srgbClr val="000000"/>
                  </a:solidFill>
                  <a:effectLst/>
                  <a:latin typeface="Courier New" pitchFamily="49" charset="0"/>
                </a:rPr>
                <a:t>       30 SALES          CHICAGO</a:t>
              </a:r>
            </a:p>
            <a:p>
              <a:pPr defTabSz="400050">
                <a:lnSpc>
                  <a:spcPct val="125000"/>
                </a:lnSpc>
                <a:tabLst>
                  <a:tab pos="400050" algn="r"/>
                  <a:tab pos="685800" algn="l"/>
                </a:tabLst>
              </a:pPr>
              <a:r>
                <a:rPr lang="tr-TR" sz="1200" b="1" dirty="0">
                  <a:solidFill>
                    <a:srgbClr val="000000"/>
                  </a:solidFill>
                  <a:effectLst/>
                  <a:latin typeface="Courier New" pitchFamily="49" charset="0"/>
                </a:rPr>
                <a:t>       40 OPERATIONS     BOSTON</a:t>
              </a:r>
            </a:p>
            <a:p>
              <a:pPr defTabSz="400050">
                <a:lnSpc>
                  <a:spcPct val="125000"/>
                </a:lnSpc>
                <a:tabLst>
                  <a:tab pos="400050" algn="r"/>
                  <a:tab pos="685800" algn="l"/>
                </a:tabLst>
              </a:pPr>
              <a:r>
                <a:rPr lang="tr-TR" sz="1200" b="1" dirty="0">
                  <a:solidFill>
                    <a:srgbClr val="000000"/>
                  </a:solidFill>
                  <a:effectLst/>
                  <a:latin typeface="Courier New" pitchFamily="49" charset="0"/>
                </a:rPr>
                <a:t>     </a:t>
              </a:r>
            </a:p>
          </p:txBody>
        </p:sp>
      </p:grpSp>
      <p:sp>
        <p:nvSpPr>
          <p:cNvPr id="12" name="Rectangle 6"/>
          <p:cNvSpPr>
            <a:spLocks noChangeArrowheads="1"/>
          </p:cNvSpPr>
          <p:nvPr/>
        </p:nvSpPr>
        <p:spPr bwMode="auto">
          <a:xfrm>
            <a:off x="107504" y="3021013"/>
            <a:ext cx="1689100" cy="357188"/>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dirty="0">
                <a:solidFill>
                  <a:srgbClr val="FFCC00"/>
                </a:solidFill>
                <a:effectLst>
                  <a:outerShdw blurRad="38100" dist="38100" dir="2700000" algn="tl">
                    <a:srgbClr val="C0C0C0"/>
                  </a:outerShdw>
                </a:effectLst>
                <a:latin typeface="Arial" charset="0"/>
              </a:rPr>
              <a:t>EMP</a:t>
            </a:r>
          </a:p>
        </p:txBody>
      </p:sp>
    </p:spTree>
    <p:extLst>
      <p:ext uri="{BB962C8B-B14F-4D97-AF65-F5344CB8AC3E}">
        <p14:creationId xmlns:p14="http://schemas.microsoft.com/office/powerpoint/2010/main" val="32089293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6</a:t>
            </a:r>
            <a:endParaRPr lang="en-US" dirty="0"/>
          </a:p>
        </p:txBody>
      </p:sp>
      <p:sp>
        <p:nvSpPr>
          <p:cNvPr id="3" name="İçerik Yer Tutucusu 2"/>
          <p:cNvSpPr>
            <a:spLocks noGrp="1"/>
          </p:cNvSpPr>
          <p:nvPr>
            <p:ph idx="1"/>
          </p:nvPr>
        </p:nvSpPr>
        <p:spPr/>
        <p:txBody>
          <a:bodyPr/>
          <a:lstStyle/>
          <a:p>
            <a:r>
              <a:rPr lang="en-US" dirty="0">
                <a:solidFill>
                  <a:srgbClr val="FF0000"/>
                </a:solidFill>
              </a:rPr>
              <a:t>SELECT</a:t>
            </a:r>
            <a:r>
              <a:rPr lang="en-US" dirty="0"/>
              <a:t> </a:t>
            </a:r>
            <a:r>
              <a:rPr lang="en-US" dirty="0" err="1"/>
              <a:t>e.ename</a:t>
            </a:r>
            <a:r>
              <a:rPr lang="en-US" dirty="0"/>
              <a:t>, </a:t>
            </a:r>
            <a:r>
              <a:rPr lang="en-US" dirty="0" err="1"/>
              <a:t>d.dname</a:t>
            </a:r>
            <a:r>
              <a:rPr lang="en-US" dirty="0"/>
              <a:t> </a:t>
            </a:r>
            <a:br>
              <a:rPr lang="en-US" dirty="0"/>
            </a:br>
            <a:r>
              <a:rPr lang="en-US" dirty="0">
                <a:solidFill>
                  <a:srgbClr val="FF0000"/>
                </a:solidFill>
              </a:rPr>
              <a:t>FROM</a:t>
            </a:r>
            <a:r>
              <a:rPr lang="en-US" dirty="0"/>
              <a:t>  </a:t>
            </a:r>
            <a:r>
              <a:rPr lang="tr-TR" dirty="0" err="1"/>
              <a:t>emp</a:t>
            </a:r>
            <a:r>
              <a:rPr lang="tr-TR" dirty="0"/>
              <a:t> </a:t>
            </a:r>
            <a:r>
              <a:rPr lang="en-US" dirty="0"/>
              <a:t>e, </a:t>
            </a:r>
            <a:r>
              <a:rPr lang="en-US" dirty="0" err="1"/>
              <a:t>dept</a:t>
            </a:r>
            <a:r>
              <a:rPr lang="en-US" dirty="0"/>
              <a:t> d </a:t>
            </a:r>
            <a:br>
              <a:rPr lang="en-US" dirty="0"/>
            </a:br>
            <a:r>
              <a:rPr lang="en-US" dirty="0">
                <a:solidFill>
                  <a:srgbClr val="FF0000"/>
                </a:solidFill>
              </a:rPr>
              <a:t>WHERE</a:t>
            </a:r>
            <a:r>
              <a:rPr lang="en-US" dirty="0"/>
              <a:t> </a:t>
            </a:r>
            <a:r>
              <a:rPr lang="en-US" dirty="0" err="1"/>
              <a:t>e.deptno</a:t>
            </a:r>
            <a:r>
              <a:rPr lang="en-US" dirty="0"/>
              <a:t> = </a:t>
            </a:r>
            <a:r>
              <a:rPr lang="en-US" dirty="0" err="1"/>
              <a:t>d.deptno</a:t>
            </a:r>
            <a:r>
              <a:rPr lang="en-US" dirty="0"/>
              <a:t> </a:t>
            </a:r>
            <a:br>
              <a:rPr lang="en-US" dirty="0"/>
            </a:br>
            <a:r>
              <a:rPr lang="en-US" dirty="0">
                <a:solidFill>
                  <a:srgbClr val="FF0000"/>
                </a:solidFill>
              </a:rPr>
              <a:t>AND</a:t>
            </a:r>
            <a:r>
              <a:rPr lang="en-US" dirty="0"/>
              <a:t> </a:t>
            </a:r>
            <a:r>
              <a:rPr lang="en-US" dirty="0" err="1"/>
              <a:t>e.ename</a:t>
            </a:r>
            <a:r>
              <a:rPr lang="en-US" dirty="0"/>
              <a:t> </a:t>
            </a:r>
            <a:r>
              <a:rPr lang="en-US" dirty="0">
                <a:solidFill>
                  <a:srgbClr val="FF0000"/>
                </a:solidFill>
              </a:rPr>
              <a:t>LIKE</a:t>
            </a:r>
            <a:r>
              <a:rPr lang="en-US" dirty="0"/>
              <a:t> '%</a:t>
            </a:r>
            <a:r>
              <a:rPr lang="tr-TR" dirty="0"/>
              <a:t>K</a:t>
            </a:r>
            <a:r>
              <a:rPr lang="en-US" dirty="0"/>
              <a:t>%'</a:t>
            </a:r>
            <a:r>
              <a:rPr lang="tr-TR" dirty="0"/>
              <a:t>;</a:t>
            </a:r>
            <a:endParaRPr lang="en-US" dirty="0"/>
          </a:p>
          <a:p>
            <a:endParaRPr lang="en-US"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9558187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7</a:t>
            </a:r>
            <a:endParaRPr lang="en-US" dirty="0"/>
          </a:p>
        </p:txBody>
      </p:sp>
      <p:sp>
        <p:nvSpPr>
          <p:cNvPr id="3" name="İçerik Yer Tutucusu 2"/>
          <p:cNvSpPr>
            <a:spLocks noGrp="1"/>
          </p:cNvSpPr>
          <p:nvPr>
            <p:ph idx="1"/>
          </p:nvPr>
        </p:nvSpPr>
        <p:spPr/>
        <p:txBody>
          <a:bodyPr/>
          <a:lstStyle/>
          <a:p>
            <a:r>
              <a:rPr lang="tr-TR" sz="2800" dirty="0"/>
              <a:t>D</a:t>
            </a:r>
            <a:r>
              <a:rPr lang="en-US" sz="2800" dirty="0" err="1"/>
              <a:t>isplay</a:t>
            </a:r>
            <a:r>
              <a:rPr lang="en-US" sz="2800" dirty="0"/>
              <a:t> </a:t>
            </a:r>
            <a:r>
              <a:rPr lang="tr-TR" sz="2800" dirty="0" err="1"/>
              <a:t>employee</a:t>
            </a:r>
            <a:r>
              <a:rPr lang="en-US" sz="2800" dirty="0"/>
              <a:t> name, job</a:t>
            </a:r>
            <a:r>
              <a:rPr lang="tr-TR" sz="2800" dirty="0"/>
              <a:t> </a:t>
            </a:r>
            <a:r>
              <a:rPr lang="tr-TR" sz="2800" dirty="0" err="1"/>
              <a:t>title</a:t>
            </a:r>
            <a:r>
              <a:rPr lang="en-US" sz="2800" dirty="0"/>
              <a:t>, department name, salary, and </a:t>
            </a:r>
            <a:r>
              <a:rPr lang="tr-TR" sz="2800" dirty="0" err="1"/>
              <a:t>salary</a:t>
            </a:r>
            <a:r>
              <a:rPr lang="tr-TR" sz="2800" dirty="0"/>
              <a:t> </a:t>
            </a:r>
            <a:r>
              <a:rPr lang="en-US" sz="2800" dirty="0"/>
              <a:t>grade for all employees.</a:t>
            </a:r>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21093498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7</a:t>
            </a:r>
            <a:endParaRPr lang="en-US" dirty="0"/>
          </a:p>
        </p:txBody>
      </p:sp>
      <p:sp>
        <p:nvSpPr>
          <p:cNvPr id="3" name="İçerik Yer Tutucusu 2"/>
          <p:cNvSpPr>
            <a:spLocks noGrp="1"/>
          </p:cNvSpPr>
          <p:nvPr>
            <p:ph idx="1"/>
          </p:nvPr>
        </p:nvSpPr>
        <p:spPr/>
        <p:txBody>
          <a:bodyPr/>
          <a:lstStyle/>
          <a:p>
            <a:r>
              <a:rPr lang="tr-TR" sz="2800" dirty="0"/>
              <a:t>D</a:t>
            </a:r>
            <a:r>
              <a:rPr lang="en-US" sz="2800" dirty="0" err="1"/>
              <a:t>isplay</a:t>
            </a:r>
            <a:r>
              <a:rPr lang="en-US" sz="2800" dirty="0"/>
              <a:t> </a:t>
            </a:r>
            <a:r>
              <a:rPr lang="tr-TR" sz="2800" dirty="0" err="1"/>
              <a:t>employee</a:t>
            </a:r>
            <a:r>
              <a:rPr lang="en-US" sz="2800" dirty="0"/>
              <a:t> name, job</a:t>
            </a:r>
            <a:r>
              <a:rPr lang="tr-TR" sz="2800" dirty="0"/>
              <a:t> </a:t>
            </a:r>
            <a:r>
              <a:rPr lang="tr-TR" sz="2800" dirty="0" err="1"/>
              <a:t>title</a:t>
            </a:r>
            <a:r>
              <a:rPr lang="en-US" sz="2800" dirty="0"/>
              <a:t>, department name, salary, and </a:t>
            </a:r>
            <a:r>
              <a:rPr lang="tr-TR" sz="2800" dirty="0" err="1"/>
              <a:t>salary</a:t>
            </a:r>
            <a:r>
              <a:rPr lang="tr-TR" sz="2800" dirty="0"/>
              <a:t> </a:t>
            </a:r>
            <a:r>
              <a:rPr lang="en-US" sz="2800" dirty="0"/>
              <a:t>grade for all employees.</a:t>
            </a:r>
          </a:p>
        </p:txBody>
      </p:sp>
      <p:sp>
        <p:nvSpPr>
          <p:cNvPr id="4" name="Altbilgi Yer Tutucusu 3"/>
          <p:cNvSpPr>
            <a:spLocks noGrp="1"/>
          </p:cNvSpPr>
          <p:nvPr>
            <p:ph type="ftr" sz="quarter" idx="11"/>
          </p:nvPr>
        </p:nvSpPr>
        <p:spPr/>
        <p:txBody>
          <a:bodyPr/>
          <a:lstStyle/>
          <a:p>
            <a:r>
              <a:rPr lang="tr-TR"/>
              <a:t>Information Management</a:t>
            </a:r>
          </a:p>
        </p:txBody>
      </p:sp>
      <p:sp>
        <p:nvSpPr>
          <p:cNvPr id="5" name="Rectangle 3"/>
          <p:cNvSpPr>
            <a:spLocks noChangeArrowheads="1"/>
          </p:cNvSpPr>
          <p:nvPr/>
        </p:nvSpPr>
        <p:spPr bwMode="blackWhite">
          <a:xfrm>
            <a:off x="735013" y="2943225"/>
            <a:ext cx="7723187" cy="3762375"/>
          </a:xfrm>
          <a:prstGeom prst="rect">
            <a:avLst/>
          </a:prstGeom>
          <a:solidFill>
            <a:srgbClr val="99CCFF"/>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dirty="0">
                <a:solidFill>
                  <a:srgbClr val="000000"/>
                </a:solidFill>
                <a:effectLst/>
                <a:latin typeface="Courier New" pitchFamily="49" charset="0"/>
              </a:rPr>
              <a:t>    EMPNO ENAME      JOB             MGR HIREDATE        SAL      COMM    DEPTNO</a:t>
            </a:r>
          </a:p>
          <a:p>
            <a:pPr defTabSz="400050">
              <a:lnSpc>
                <a:spcPct val="125000"/>
              </a:lnSpc>
              <a:tabLst>
                <a:tab pos="400050" algn="r"/>
                <a:tab pos="685800" algn="l"/>
              </a:tabLst>
            </a:pPr>
            <a:r>
              <a:rPr lang="tr-TR" sz="1200" b="1" dirty="0">
                <a:solidFill>
                  <a:srgbClr val="000000"/>
                </a:solidFill>
                <a:effectLst/>
                <a:latin typeface="Courier New" pitchFamily="49" charset="0"/>
              </a:rPr>
              <a:t>--------- ---------- --------- --------- --------- --------- --------- ---------</a:t>
            </a:r>
          </a:p>
          <a:p>
            <a:pPr defTabSz="400050">
              <a:lnSpc>
                <a:spcPct val="125000"/>
              </a:lnSpc>
              <a:tabLst>
                <a:tab pos="400050" algn="r"/>
                <a:tab pos="685800" algn="l"/>
              </a:tabLst>
            </a:pPr>
            <a:r>
              <a:rPr lang="tr-TR" sz="1200" b="1" dirty="0">
                <a:solidFill>
                  <a:srgbClr val="000000"/>
                </a:solidFill>
                <a:effectLst/>
                <a:latin typeface="Courier New" pitchFamily="49" charset="0"/>
              </a:rPr>
              <a:t>     7839 KING       PRESIDENT           17-NOV-81      5000                  10</a:t>
            </a:r>
          </a:p>
          <a:p>
            <a:pPr defTabSz="400050">
              <a:lnSpc>
                <a:spcPct val="125000"/>
              </a:lnSpc>
              <a:tabLst>
                <a:tab pos="400050" algn="r"/>
                <a:tab pos="685800" algn="l"/>
              </a:tabLst>
            </a:pPr>
            <a:r>
              <a:rPr lang="tr-TR" sz="1200" b="1" dirty="0">
                <a:solidFill>
                  <a:srgbClr val="000000"/>
                </a:solidFill>
                <a:effectLst/>
                <a:latin typeface="Courier New" pitchFamily="49" charset="0"/>
              </a:rPr>
              <a:t>     7698 BLAKE      MANAGER        7839 01-MAY-81      2850                  30</a:t>
            </a:r>
          </a:p>
          <a:p>
            <a:pPr defTabSz="400050">
              <a:lnSpc>
                <a:spcPct val="125000"/>
              </a:lnSpc>
              <a:tabLst>
                <a:tab pos="400050" algn="r"/>
                <a:tab pos="685800" algn="l"/>
              </a:tabLst>
            </a:pPr>
            <a:r>
              <a:rPr lang="tr-TR" sz="1200" b="1" dirty="0">
                <a:solidFill>
                  <a:srgbClr val="000000"/>
                </a:solidFill>
                <a:effectLst/>
                <a:latin typeface="Courier New" pitchFamily="49" charset="0"/>
              </a:rPr>
              <a:t>     7782 CLARK      MANAGER        7839 09-JUN-81      2450                  10</a:t>
            </a:r>
          </a:p>
          <a:p>
            <a:pPr defTabSz="400050">
              <a:lnSpc>
                <a:spcPct val="125000"/>
              </a:lnSpc>
              <a:tabLst>
                <a:tab pos="400050" algn="r"/>
                <a:tab pos="685800" algn="l"/>
              </a:tabLst>
            </a:pPr>
            <a:r>
              <a:rPr lang="tr-TR" sz="1200" b="1" dirty="0">
                <a:solidFill>
                  <a:srgbClr val="000000"/>
                </a:solidFill>
                <a:effectLst/>
                <a:latin typeface="Courier New" pitchFamily="49" charset="0"/>
              </a:rPr>
              <a:t>     7566 JONES      MANAGER        7839 02-APR-81      2975                  20</a:t>
            </a:r>
          </a:p>
          <a:p>
            <a:pPr defTabSz="400050">
              <a:lnSpc>
                <a:spcPct val="125000"/>
              </a:lnSpc>
              <a:tabLst>
                <a:tab pos="400050" algn="r"/>
                <a:tab pos="685800" algn="l"/>
              </a:tabLst>
            </a:pPr>
            <a:r>
              <a:rPr lang="tr-TR" sz="1200" b="1" dirty="0">
                <a:solidFill>
                  <a:srgbClr val="000000"/>
                </a:solidFill>
                <a:effectLst/>
                <a:latin typeface="Courier New" pitchFamily="49" charset="0"/>
              </a:rPr>
              <a:t>     7654 MARTIN     SALESMAN       7698 28-SEP-81      1250      1400        30</a:t>
            </a:r>
          </a:p>
          <a:p>
            <a:pPr defTabSz="400050">
              <a:lnSpc>
                <a:spcPct val="125000"/>
              </a:lnSpc>
              <a:tabLst>
                <a:tab pos="400050" algn="r"/>
                <a:tab pos="685800" algn="l"/>
              </a:tabLst>
            </a:pPr>
            <a:r>
              <a:rPr lang="tr-TR" sz="1200" b="1" dirty="0">
                <a:solidFill>
                  <a:srgbClr val="000000"/>
                </a:solidFill>
                <a:effectLst/>
                <a:latin typeface="Courier New" pitchFamily="49" charset="0"/>
              </a:rPr>
              <a:t>     7499 ALLEN      SALESMAN       7698 20-FEB-81      1600       300        30</a:t>
            </a:r>
          </a:p>
          <a:p>
            <a:pPr defTabSz="400050">
              <a:lnSpc>
                <a:spcPct val="125000"/>
              </a:lnSpc>
              <a:tabLst>
                <a:tab pos="400050" algn="r"/>
                <a:tab pos="685800" algn="l"/>
              </a:tabLst>
            </a:pPr>
            <a:r>
              <a:rPr lang="tr-TR" sz="1200" b="1" dirty="0">
                <a:solidFill>
                  <a:srgbClr val="000000"/>
                </a:solidFill>
                <a:effectLst/>
                <a:latin typeface="Courier New" pitchFamily="49" charset="0"/>
              </a:rPr>
              <a:t>     7844 TURNER     SALESMAN       7698 08-SEP-81      1500         0        30</a:t>
            </a:r>
          </a:p>
          <a:p>
            <a:pPr defTabSz="400050">
              <a:lnSpc>
                <a:spcPct val="125000"/>
              </a:lnSpc>
              <a:tabLst>
                <a:tab pos="400050" algn="r"/>
                <a:tab pos="685800" algn="l"/>
              </a:tabLst>
            </a:pPr>
            <a:r>
              <a:rPr lang="tr-TR" sz="1200" b="1" dirty="0">
                <a:solidFill>
                  <a:srgbClr val="000000"/>
                </a:solidFill>
                <a:effectLst/>
                <a:latin typeface="Courier New" pitchFamily="49" charset="0"/>
              </a:rPr>
              <a:t>     7900 JAMES      CLERK          7698 03-DEC-81       950                  30</a:t>
            </a:r>
          </a:p>
          <a:p>
            <a:pPr defTabSz="400050">
              <a:lnSpc>
                <a:spcPct val="125000"/>
              </a:lnSpc>
              <a:tabLst>
                <a:tab pos="400050" algn="r"/>
                <a:tab pos="685800" algn="l"/>
              </a:tabLst>
            </a:pPr>
            <a:r>
              <a:rPr lang="tr-TR" sz="1200" b="1" dirty="0">
                <a:solidFill>
                  <a:srgbClr val="000000"/>
                </a:solidFill>
                <a:effectLst/>
                <a:latin typeface="Courier New" pitchFamily="49" charset="0"/>
              </a:rPr>
              <a:t>     7521 WARD       SALESMAN       7698 22-FEB-81      1250       500        30</a:t>
            </a:r>
          </a:p>
          <a:p>
            <a:pPr defTabSz="400050">
              <a:lnSpc>
                <a:spcPct val="125000"/>
              </a:lnSpc>
              <a:tabLst>
                <a:tab pos="400050" algn="r"/>
                <a:tab pos="685800" algn="l"/>
              </a:tabLst>
            </a:pPr>
            <a:r>
              <a:rPr lang="tr-TR" sz="1200" b="1" dirty="0">
                <a:solidFill>
                  <a:srgbClr val="000000"/>
                </a:solidFill>
                <a:effectLst/>
                <a:latin typeface="Courier New" pitchFamily="49" charset="0"/>
              </a:rPr>
              <a:t>     7902 FORD       ANALYST        7566 03-DEC-81      3000                  20</a:t>
            </a:r>
          </a:p>
          <a:p>
            <a:pPr defTabSz="400050">
              <a:lnSpc>
                <a:spcPct val="125000"/>
              </a:lnSpc>
              <a:tabLst>
                <a:tab pos="400050" algn="r"/>
                <a:tab pos="685800" algn="l"/>
              </a:tabLst>
            </a:pPr>
            <a:r>
              <a:rPr lang="tr-TR" sz="1200" b="1" dirty="0">
                <a:solidFill>
                  <a:srgbClr val="000000"/>
                </a:solidFill>
                <a:effectLst/>
                <a:latin typeface="Courier New" pitchFamily="49" charset="0"/>
              </a:rPr>
              <a:t>     7369 SMITH      CLERK          7902 17-DEC-80       800                  20</a:t>
            </a:r>
          </a:p>
          <a:p>
            <a:pPr defTabSz="400050">
              <a:lnSpc>
                <a:spcPct val="125000"/>
              </a:lnSpc>
              <a:tabLst>
                <a:tab pos="400050" algn="r"/>
                <a:tab pos="685800" algn="l"/>
              </a:tabLst>
            </a:pPr>
            <a:r>
              <a:rPr lang="tr-TR" sz="1200" b="1" dirty="0">
                <a:solidFill>
                  <a:srgbClr val="000000"/>
                </a:solidFill>
                <a:effectLst/>
                <a:latin typeface="Courier New" pitchFamily="49" charset="0"/>
              </a:rPr>
              <a:t>     7788 SCOTT      ANALYST        7566 09-DEC-82      3000                  20</a:t>
            </a:r>
          </a:p>
          <a:p>
            <a:pPr defTabSz="400050">
              <a:lnSpc>
                <a:spcPct val="125000"/>
              </a:lnSpc>
              <a:tabLst>
                <a:tab pos="400050" algn="r"/>
                <a:tab pos="685800" algn="l"/>
              </a:tabLst>
            </a:pPr>
            <a:r>
              <a:rPr lang="tr-TR" sz="1200" b="1" dirty="0">
                <a:solidFill>
                  <a:srgbClr val="000000"/>
                </a:solidFill>
                <a:effectLst/>
                <a:latin typeface="Courier New" pitchFamily="49" charset="0"/>
              </a:rPr>
              <a:t>     7876 ADAMS      CLERK          7788 12-JAN-83      1100                  20</a:t>
            </a:r>
          </a:p>
          <a:p>
            <a:pPr defTabSz="400050">
              <a:lnSpc>
                <a:spcPct val="125000"/>
              </a:lnSpc>
              <a:tabLst>
                <a:tab pos="400050" algn="r"/>
                <a:tab pos="685800" algn="l"/>
              </a:tabLst>
            </a:pPr>
            <a:r>
              <a:rPr lang="tr-TR" sz="1200" b="1" dirty="0">
                <a:solidFill>
                  <a:srgbClr val="000000"/>
                </a:solidFill>
                <a:effectLst/>
                <a:latin typeface="Courier New" pitchFamily="49" charset="0"/>
              </a:rPr>
              <a:t>     7934 MILLER     CLERK          7782 23-JAN-82      1300                  10</a:t>
            </a:r>
          </a:p>
        </p:txBody>
      </p:sp>
      <p:grpSp>
        <p:nvGrpSpPr>
          <p:cNvPr id="6" name="Group 5"/>
          <p:cNvGrpSpPr>
            <a:grpSpLocks/>
          </p:cNvGrpSpPr>
          <p:nvPr/>
        </p:nvGrpSpPr>
        <p:grpSpPr bwMode="auto">
          <a:xfrm>
            <a:off x="0" y="4592640"/>
            <a:ext cx="3790950" cy="2087563"/>
            <a:chOff x="0" y="2893"/>
            <a:chExt cx="2388" cy="1315"/>
          </a:xfrm>
        </p:grpSpPr>
        <p:sp>
          <p:nvSpPr>
            <p:cNvPr id="7" name="Rectangle 6"/>
            <p:cNvSpPr>
              <a:spLocks noChangeArrowheads="1"/>
            </p:cNvSpPr>
            <p:nvPr/>
          </p:nvSpPr>
          <p:spPr bwMode="auto">
            <a:xfrm>
              <a:off x="0" y="2893"/>
              <a:ext cx="1064" cy="225"/>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dirty="0">
                  <a:solidFill>
                    <a:srgbClr val="FFCC00"/>
                  </a:solidFill>
                  <a:effectLst>
                    <a:outerShdw blurRad="38100" dist="38100" dir="2700000" algn="tl">
                      <a:srgbClr val="C0C0C0"/>
                    </a:outerShdw>
                  </a:effectLst>
                  <a:latin typeface="Arial" charset="0"/>
                </a:rPr>
                <a:t>DEPT</a:t>
              </a:r>
            </a:p>
          </p:txBody>
        </p:sp>
        <p:sp>
          <p:nvSpPr>
            <p:cNvPr id="8" name="Rectangle 7"/>
            <p:cNvSpPr>
              <a:spLocks noChangeArrowheads="1"/>
            </p:cNvSpPr>
            <p:nvPr/>
          </p:nvSpPr>
          <p:spPr bwMode="blackWhite">
            <a:xfrm>
              <a:off x="204" y="3134"/>
              <a:ext cx="2184" cy="1074"/>
            </a:xfrm>
            <a:prstGeom prst="rect">
              <a:avLst/>
            </a:prstGeom>
            <a:solidFill>
              <a:srgbClr val="FFCC99"/>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dirty="0">
                  <a:solidFill>
                    <a:srgbClr val="000000"/>
                  </a:solidFill>
                  <a:effectLst/>
                  <a:latin typeface="Courier New" pitchFamily="49" charset="0"/>
                </a:rPr>
                <a:t>   DEPTNO DNAME          LOC</a:t>
              </a:r>
            </a:p>
            <a:p>
              <a:pPr defTabSz="400050">
                <a:lnSpc>
                  <a:spcPct val="125000"/>
                </a:lnSpc>
                <a:tabLst>
                  <a:tab pos="400050" algn="r"/>
                  <a:tab pos="685800" algn="l"/>
                </a:tabLst>
              </a:pPr>
              <a:r>
                <a:rPr lang="tr-TR" sz="1200" b="1" dirty="0">
                  <a:solidFill>
                    <a:srgbClr val="000000"/>
                  </a:solidFill>
                  <a:effectLst/>
                  <a:latin typeface="Courier New" pitchFamily="49" charset="0"/>
                </a:rPr>
                <a:t>--------- -------------- ----------        	       10 ACCOUNTING     NEW YORK</a:t>
              </a:r>
            </a:p>
            <a:p>
              <a:pPr defTabSz="400050">
                <a:lnSpc>
                  <a:spcPct val="125000"/>
                </a:lnSpc>
                <a:tabLst>
                  <a:tab pos="400050" algn="r"/>
                  <a:tab pos="685800" algn="l"/>
                </a:tabLst>
              </a:pPr>
              <a:r>
                <a:rPr lang="tr-TR" sz="1200" b="1" dirty="0">
                  <a:solidFill>
                    <a:srgbClr val="000000"/>
                  </a:solidFill>
                  <a:effectLst/>
                  <a:latin typeface="Courier New" pitchFamily="49" charset="0"/>
                </a:rPr>
                <a:t>       20 RESEARCH       DALLAS</a:t>
              </a:r>
            </a:p>
            <a:p>
              <a:pPr defTabSz="400050">
                <a:lnSpc>
                  <a:spcPct val="125000"/>
                </a:lnSpc>
                <a:tabLst>
                  <a:tab pos="400050" algn="r"/>
                  <a:tab pos="685800" algn="l"/>
                </a:tabLst>
              </a:pPr>
              <a:r>
                <a:rPr lang="tr-TR" sz="1200" b="1" dirty="0">
                  <a:solidFill>
                    <a:srgbClr val="000000"/>
                  </a:solidFill>
                  <a:effectLst/>
                  <a:latin typeface="Courier New" pitchFamily="49" charset="0"/>
                </a:rPr>
                <a:t>       30 SALES          CHICAGO</a:t>
              </a:r>
            </a:p>
            <a:p>
              <a:pPr defTabSz="400050">
                <a:lnSpc>
                  <a:spcPct val="125000"/>
                </a:lnSpc>
                <a:tabLst>
                  <a:tab pos="400050" algn="r"/>
                  <a:tab pos="685800" algn="l"/>
                </a:tabLst>
              </a:pPr>
              <a:r>
                <a:rPr lang="tr-TR" sz="1200" b="1" dirty="0">
                  <a:solidFill>
                    <a:srgbClr val="000000"/>
                  </a:solidFill>
                  <a:effectLst/>
                  <a:latin typeface="Courier New" pitchFamily="49" charset="0"/>
                </a:rPr>
                <a:t>       40 OPERATIONS     BOSTON</a:t>
              </a:r>
            </a:p>
            <a:p>
              <a:pPr defTabSz="400050">
                <a:lnSpc>
                  <a:spcPct val="125000"/>
                </a:lnSpc>
                <a:tabLst>
                  <a:tab pos="400050" algn="r"/>
                  <a:tab pos="685800" algn="l"/>
                </a:tabLst>
              </a:pPr>
              <a:r>
                <a:rPr lang="tr-TR" sz="1200" b="1" dirty="0">
                  <a:solidFill>
                    <a:srgbClr val="000000"/>
                  </a:solidFill>
                  <a:effectLst/>
                  <a:latin typeface="Courier New" pitchFamily="49" charset="0"/>
                </a:rPr>
                <a:t>     </a:t>
              </a:r>
            </a:p>
          </p:txBody>
        </p:sp>
      </p:grpSp>
      <p:sp>
        <p:nvSpPr>
          <p:cNvPr id="9" name="Rectangle 6"/>
          <p:cNvSpPr>
            <a:spLocks noChangeArrowheads="1"/>
          </p:cNvSpPr>
          <p:nvPr/>
        </p:nvSpPr>
        <p:spPr bwMode="auto">
          <a:xfrm>
            <a:off x="107504" y="3021013"/>
            <a:ext cx="1689100" cy="357188"/>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dirty="0">
                <a:solidFill>
                  <a:srgbClr val="FFCC00"/>
                </a:solidFill>
                <a:effectLst>
                  <a:outerShdw blurRad="38100" dist="38100" dir="2700000" algn="tl">
                    <a:srgbClr val="C0C0C0"/>
                  </a:outerShdw>
                </a:effectLst>
                <a:latin typeface="Arial" charset="0"/>
              </a:rPr>
              <a:t>EMP</a:t>
            </a:r>
          </a:p>
        </p:txBody>
      </p:sp>
      <p:grpSp>
        <p:nvGrpSpPr>
          <p:cNvPr id="10" name="Group 8"/>
          <p:cNvGrpSpPr>
            <a:grpSpLocks/>
          </p:cNvGrpSpPr>
          <p:nvPr/>
        </p:nvGrpSpPr>
        <p:grpSpPr bwMode="auto">
          <a:xfrm>
            <a:off x="5866728" y="4411032"/>
            <a:ext cx="3035300" cy="2084387"/>
            <a:chOff x="3562" y="2651"/>
            <a:chExt cx="1912" cy="1313"/>
          </a:xfrm>
        </p:grpSpPr>
        <p:sp>
          <p:nvSpPr>
            <p:cNvPr id="11" name="Rectangle 9"/>
            <p:cNvSpPr>
              <a:spLocks noChangeArrowheads="1"/>
            </p:cNvSpPr>
            <p:nvPr/>
          </p:nvSpPr>
          <p:spPr bwMode="blackWhite">
            <a:xfrm>
              <a:off x="3562" y="2651"/>
              <a:ext cx="1912" cy="1074"/>
            </a:xfrm>
            <a:prstGeom prst="rect">
              <a:avLst/>
            </a:prstGeom>
            <a:solidFill>
              <a:srgbClr val="FF9966"/>
            </a:solidFill>
            <a:ln w="12700">
              <a:solidFill>
                <a:srgbClr val="000000"/>
              </a:solidFill>
              <a:miter lim="800000"/>
              <a:headEnd/>
              <a:tailEnd/>
            </a:ln>
            <a:effectLst>
              <a:outerShdw dist="53882" dir="2700000" algn="ctr" rotWithShape="0">
                <a:srgbClr val="000000"/>
              </a:outerShdw>
            </a:effectLst>
          </p:spPr>
          <p:txBody>
            <a:bodyPr lIns="92075" tIns="46038" rIns="92075" bIns="46038">
              <a:spAutoFit/>
            </a:bodyPr>
            <a:lstStyle/>
            <a:p>
              <a:pPr defTabSz="400050">
                <a:lnSpc>
                  <a:spcPct val="125000"/>
                </a:lnSpc>
                <a:tabLst>
                  <a:tab pos="400050" algn="r"/>
                  <a:tab pos="685800" algn="l"/>
                </a:tabLst>
              </a:pPr>
              <a:r>
                <a:rPr lang="tr-TR" sz="1200" b="1" dirty="0">
                  <a:solidFill>
                    <a:srgbClr val="000000"/>
                  </a:solidFill>
                  <a:effectLst/>
                  <a:latin typeface="Courier New" pitchFamily="49" charset="0"/>
                </a:rPr>
                <a:t>    GRADE     LOSAL     HISAL</a:t>
              </a:r>
            </a:p>
            <a:p>
              <a:pPr defTabSz="400050">
                <a:lnSpc>
                  <a:spcPct val="125000"/>
                </a:lnSpc>
                <a:tabLst>
                  <a:tab pos="400050" algn="r"/>
                  <a:tab pos="685800" algn="l"/>
                </a:tabLst>
              </a:pPr>
              <a:r>
                <a:rPr lang="tr-TR" sz="1200" b="1" dirty="0">
                  <a:solidFill>
                    <a:srgbClr val="000000"/>
                  </a:solidFill>
                  <a:effectLst/>
                  <a:latin typeface="Courier New" pitchFamily="49" charset="0"/>
                </a:rPr>
                <a:t>--------- --------- ---------</a:t>
              </a:r>
            </a:p>
            <a:p>
              <a:pPr defTabSz="400050">
                <a:lnSpc>
                  <a:spcPct val="125000"/>
                </a:lnSpc>
                <a:tabLst>
                  <a:tab pos="400050" algn="r"/>
                  <a:tab pos="685800" algn="l"/>
                </a:tabLst>
              </a:pPr>
              <a:r>
                <a:rPr lang="tr-TR" sz="1200" b="1" dirty="0">
                  <a:solidFill>
                    <a:srgbClr val="000000"/>
                  </a:solidFill>
                  <a:effectLst/>
                  <a:latin typeface="Courier New" pitchFamily="49" charset="0"/>
                </a:rPr>
                <a:t>        1       700      1200</a:t>
              </a:r>
            </a:p>
            <a:p>
              <a:pPr defTabSz="400050">
                <a:lnSpc>
                  <a:spcPct val="125000"/>
                </a:lnSpc>
                <a:tabLst>
                  <a:tab pos="400050" algn="r"/>
                  <a:tab pos="685800" algn="l"/>
                </a:tabLst>
              </a:pPr>
              <a:r>
                <a:rPr lang="tr-TR" sz="1200" b="1" dirty="0">
                  <a:solidFill>
                    <a:srgbClr val="000000"/>
                  </a:solidFill>
                  <a:effectLst/>
                  <a:latin typeface="Courier New" pitchFamily="49" charset="0"/>
                </a:rPr>
                <a:t>        2      1201      1400</a:t>
              </a:r>
            </a:p>
            <a:p>
              <a:pPr defTabSz="400050">
                <a:lnSpc>
                  <a:spcPct val="125000"/>
                </a:lnSpc>
                <a:tabLst>
                  <a:tab pos="400050" algn="r"/>
                  <a:tab pos="685800" algn="l"/>
                </a:tabLst>
              </a:pPr>
              <a:r>
                <a:rPr lang="tr-TR" sz="1200" b="1" dirty="0">
                  <a:solidFill>
                    <a:srgbClr val="000000"/>
                  </a:solidFill>
                  <a:effectLst/>
                  <a:latin typeface="Courier New" pitchFamily="49" charset="0"/>
                </a:rPr>
                <a:t>        3      1401      2000</a:t>
              </a:r>
            </a:p>
            <a:p>
              <a:pPr defTabSz="400050">
                <a:lnSpc>
                  <a:spcPct val="125000"/>
                </a:lnSpc>
                <a:tabLst>
                  <a:tab pos="400050" algn="r"/>
                  <a:tab pos="685800" algn="l"/>
                </a:tabLst>
              </a:pPr>
              <a:r>
                <a:rPr lang="tr-TR" sz="1200" b="1" dirty="0">
                  <a:solidFill>
                    <a:srgbClr val="000000"/>
                  </a:solidFill>
                  <a:effectLst/>
                  <a:latin typeface="Courier New" pitchFamily="49" charset="0"/>
                </a:rPr>
                <a:t>        4      2001      3000</a:t>
              </a:r>
            </a:p>
            <a:p>
              <a:pPr defTabSz="400050">
                <a:lnSpc>
                  <a:spcPct val="125000"/>
                </a:lnSpc>
                <a:tabLst>
                  <a:tab pos="400050" algn="r"/>
                  <a:tab pos="685800" algn="l"/>
                </a:tabLst>
              </a:pPr>
              <a:r>
                <a:rPr lang="tr-TR" sz="1200" b="1" dirty="0">
                  <a:solidFill>
                    <a:srgbClr val="000000"/>
                  </a:solidFill>
                  <a:effectLst/>
                  <a:latin typeface="Courier New" pitchFamily="49" charset="0"/>
                </a:rPr>
                <a:t>        5      3001      9999</a:t>
              </a:r>
            </a:p>
          </p:txBody>
        </p:sp>
        <p:sp>
          <p:nvSpPr>
            <p:cNvPr id="12" name="Rectangle 10"/>
            <p:cNvSpPr>
              <a:spLocks noChangeArrowheads="1"/>
            </p:cNvSpPr>
            <p:nvPr/>
          </p:nvSpPr>
          <p:spPr bwMode="auto">
            <a:xfrm>
              <a:off x="4058" y="3739"/>
              <a:ext cx="1064" cy="225"/>
            </a:xfrm>
            <a:prstGeom prst="rect">
              <a:avLst/>
            </a:prstGeom>
            <a:noFill/>
            <a:ln w="9525">
              <a:noFill/>
              <a:miter lim="800000"/>
              <a:headEnd/>
              <a:tailEnd/>
            </a:ln>
            <a:effectLst/>
          </p:spPr>
          <p:txBody>
            <a:bodyPr lIns="82550" tIns="41275" rIns="82550" bIns="41275">
              <a:spAutoFit/>
            </a:bodyPr>
            <a:lstStyle/>
            <a:p>
              <a:pPr defTabSz="822325">
                <a:spcBef>
                  <a:spcPct val="50000"/>
                </a:spcBef>
              </a:pPr>
              <a:r>
                <a:rPr lang="tr-TR" sz="1800" b="1" dirty="0">
                  <a:solidFill>
                    <a:srgbClr val="FFCC00"/>
                  </a:solidFill>
                  <a:effectLst>
                    <a:outerShdw blurRad="38100" dist="38100" dir="2700000" algn="tl">
                      <a:srgbClr val="C0C0C0"/>
                    </a:outerShdw>
                  </a:effectLst>
                  <a:latin typeface="Arial" charset="0"/>
                </a:rPr>
                <a:t>SALGRADE</a:t>
              </a:r>
            </a:p>
          </p:txBody>
        </p:sp>
      </p:grpSp>
    </p:spTree>
    <p:extLst>
      <p:ext uri="{BB962C8B-B14F-4D97-AF65-F5344CB8AC3E}">
        <p14:creationId xmlns:p14="http://schemas.microsoft.com/office/powerpoint/2010/main" val="2535132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r>
              <a:rPr lang="tr-TR"/>
              <a:t>Information Management</a:t>
            </a:r>
          </a:p>
        </p:txBody>
      </p:sp>
      <p:sp>
        <p:nvSpPr>
          <p:cNvPr id="15362" name="Rectangle 2"/>
          <p:cNvSpPr>
            <a:spLocks noChangeArrowheads="1"/>
          </p:cNvSpPr>
          <p:nvPr/>
        </p:nvSpPr>
        <p:spPr bwMode="blackWhite">
          <a:xfrm>
            <a:off x="935038" y="2887663"/>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15363" name="Rectangle 3"/>
          <p:cNvSpPr>
            <a:spLocks noChangeArrowheads="1"/>
          </p:cNvSpPr>
          <p:nvPr/>
        </p:nvSpPr>
        <p:spPr bwMode="blackWhite">
          <a:xfrm>
            <a:off x="927100" y="1831975"/>
            <a:ext cx="72898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pPr>
            <a:r>
              <a:rPr lang="tr-TR" sz="1800" b="1">
                <a:solidFill>
                  <a:srgbClr val="000000"/>
                </a:solidFill>
                <a:effectLst/>
                <a:latin typeface="Courier New" pitchFamily="49" charset="0"/>
              </a:rPr>
              <a:t> </a:t>
            </a:r>
          </a:p>
        </p:txBody>
      </p:sp>
      <p:sp>
        <p:nvSpPr>
          <p:cNvPr id="15364" name="Rectangle 4"/>
          <p:cNvSpPr>
            <a:spLocks noChangeArrowheads="1"/>
          </p:cNvSpPr>
          <p:nvPr/>
        </p:nvSpPr>
        <p:spPr bwMode="ltGray">
          <a:xfrm>
            <a:off x="2595563" y="1882775"/>
            <a:ext cx="1687512" cy="360363"/>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365" name="Rectangle 5"/>
          <p:cNvSpPr>
            <a:spLocks noChangeArrowheads="1"/>
          </p:cNvSpPr>
          <p:nvPr/>
        </p:nvSpPr>
        <p:spPr bwMode="ltGray">
          <a:xfrm>
            <a:off x="1014413" y="2930525"/>
            <a:ext cx="3214687" cy="167957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366" name="Rectangle 6"/>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Selecting Specific Columns</a:t>
            </a:r>
            <a:endParaRPr lang="tr-TR"/>
          </a:p>
        </p:txBody>
      </p:sp>
      <p:sp>
        <p:nvSpPr>
          <p:cNvPr id="15367" name="Rectangle 7"/>
          <p:cNvSpPr>
            <a:spLocks noChangeArrowheads="1"/>
          </p:cNvSpPr>
          <p:nvPr/>
        </p:nvSpPr>
        <p:spPr bwMode="blackWhite">
          <a:xfrm>
            <a:off x="928688" y="2900363"/>
            <a:ext cx="7289800" cy="1739900"/>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   DEPTNO LOC</a:t>
            </a:r>
          </a:p>
          <a:p>
            <a:r>
              <a:rPr lang="tr-TR" sz="1800" b="1">
                <a:solidFill>
                  <a:srgbClr val="000000"/>
                </a:solidFill>
                <a:effectLst/>
                <a:latin typeface="Courier New" pitchFamily="49" charset="0"/>
              </a:rPr>
              <a:t>--------- -------------</a:t>
            </a:r>
          </a:p>
          <a:p>
            <a:r>
              <a:rPr lang="tr-TR" sz="1800" b="1">
                <a:solidFill>
                  <a:srgbClr val="000000"/>
                </a:solidFill>
                <a:effectLst/>
                <a:latin typeface="Courier New" pitchFamily="49" charset="0"/>
              </a:rPr>
              <a:t>       10 NEW YORK</a:t>
            </a:r>
          </a:p>
          <a:p>
            <a:r>
              <a:rPr lang="tr-TR" sz="1800" b="1">
                <a:solidFill>
                  <a:srgbClr val="000000"/>
                </a:solidFill>
                <a:effectLst/>
                <a:latin typeface="Courier New" pitchFamily="49" charset="0"/>
              </a:rPr>
              <a:t>       20 DALLAS</a:t>
            </a:r>
          </a:p>
          <a:p>
            <a:r>
              <a:rPr lang="tr-TR" sz="1800" b="1">
                <a:solidFill>
                  <a:srgbClr val="000000"/>
                </a:solidFill>
                <a:effectLst/>
                <a:latin typeface="Courier New" pitchFamily="49" charset="0"/>
              </a:rPr>
              <a:t>       30 CHICAGO</a:t>
            </a:r>
          </a:p>
          <a:p>
            <a:r>
              <a:rPr lang="tr-TR" sz="1800" b="1">
                <a:solidFill>
                  <a:srgbClr val="000000"/>
                </a:solidFill>
                <a:effectLst/>
                <a:latin typeface="Courier New" pitchFamily="49" charset="0"/>
              </a:rPr>
              <a:t>       40 BOSTON</a:t>
            </a:r>
          </a:p>
        </p:txBody>
      </p:sp>
      <p:sp>
        <p:nvSpPr>
          <p:cNvPr id="15368" name="Rectangle 8"/>
          <p:cNvSpPr>
            <a:spLocks noChangeArrowheads="1"/>
          </p:cNvSpPr>
          <p:nvPr/>
        </p:nvSpPr>
        <p:spPr bwMode="blackWhite">
          <a:xfrm>
            <a:off x="914400" y="1792288"/>
            <a:ext cx="7315200" cy="847725"/>
          </a:xfrm>
          <a:prstGeom prst="rect">
            <a:avLst/>
          </a:prstGeom>
          <a:noFill/>
          <a:ln w="9525">
            <a:noFill/>
            <a:miter lim="800000"/>
            <a:headEnd/>
            <a:tailEnd/>
          </a:ln>
          <a:effectLst/>
        </p:spPr>
        <p:txBody>
          <a:bodyPr wrap="none" lIns="92075" tIns="46038" rIns="92075" bIns="46038" anchor="ctr"/>
          <a:lstStyle/>
          <a:p>
            <a:pPr>
              <a:tabLst>
                <a:tab pos="1200150" algn="l"/>
                <a:tab pos="1658938" algn="l"/>
              </a:tabLst>
            </a:pPr>
            <a:r>
              <a:rPr lang="tr-TR" sz="1800" b="1">
                <a:solidFill>
                  <a:srgbClr val="000000"/>
                </a:solidFill>
                <a:effectLst/>
                <a:latin typeface="Courier New" pitchFamily="49" charset="0"/>
              </a:rPr>
              <a:t>SQL&gt; SELECT deptno, loc</a:t>
            </a:r>
          </a:p>
          <a:p>
            <a:pPr>
              <a:tabLst>
                <a:tab pos="1200150" algn="l"/>
                <a:tab pos="1658938" algn="l"/>
              </a:tabLst>
            </a:pPr>
            <a:r>
              <a:rPr lang="tr-TR" sz="1800" b="1">
                <a:solidFill>
                  <a:srgbClr val="000000"/>
                </a:solidFill>
                <a:effectLst/>
                <a:latin typeface="Courier New" pitchFamily="49" charset="0"/>
              </a:rPr>
              <a:t>  2  FROM   dept;</a:t>
            </a:r>
          </a:p>
        </p:txBody>
      </p:sp>
      <p:grpSp>
        <p:nvGrpSpPr>
          <p:cNvPr id="15369" name="Group 9"/>
          <p:cNvGrpSpPr>
            <a:grpSpLocks/>
          </p:cNvGrpSpPr>
          <p:nvPr/>
        </p:nvGrpSpPr>
        <p:grpSpPr bwMode="auto">
          <a:xfrm>
            <a:off x="8386763" y="6324600"/>
            <a:ext cx="414337" cy="292100"/>
            <a:chOff x="5283" y="3984"/>
            <a:chExt cx="261" cy="184"/>
          </a:xfrm>
        </p:grpSpPr>
        <p:sp>
          <p:nvSpPr>
            <p:cNvPr id="15370" name="Rectangle 1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5371" name="Rectangle 1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5372" name="Rectangle 1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5373" name="Freeform 1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5374" name="Freeform 1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5375" name="Freeform 1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wipe(up)">
                                      <p:cBhvr>
                                        <p:cTn id="7" dur="5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wipe(up)">
                                      <p:cBhvr>
                                        <p:cTn id="12" dur="500"/>
                                        <p:tgtEl>
                                          <p:spTgt spid="15365"/>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5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7</a:t>
            </a:r>
            <a:endParaRPr lang="en-US" dirty="0"/>
          </a:p>
        </p:txBody>
      </p:sp>
      <p:sp>
        <p:nvSpPr>
          <p:cNvPr id="3" name="İçerik Yer Tutucusu 2"/>
          <p:cNvSpPr>
            <a:spLocks noGrp="1"/>
          </p:cNvSpPr>
          <p:nvPr>
            <p:ph idx="1"/>
          </p:nvPr>
        </p:nvSpPr>
        <p:spPr/>
        <p:txBody>
          <a:bodyPr/>
          <a:lstStyle/>
          <a:p>
            <a:r>
              <a:rPr lang="en-US" sz="2800" dirty="0">
                <a:solidFill>
                  <a:srgbClr val="FF0000"/>
                </a:solidFill>
              </a:rPr>
              <a:t>SELECT</a:t>
            </a:r>
            <a:r>
              <a:rPr lang="en-US" sz="2800" dirty="0"/>
              <a:t> </a:t>
            </a:r>
            <a:r>
              <a:rPr lang="en-US" sz="2800" dirty="0" err="1"/>
              <a:t>e.ename</a:t>
            </a:r>
            <a:r>
              <a:rPr lang="en-US" sz="2800" dirty="0"/>
              <a:t>, </a:t>
            </a:r>
            <a:r>
              <a:rPr lang="en-US" sz="2800" dirty="0" err="1"/>
              <a:t>e.job</a:t>
            </a:r>
            <a:r>
              <a:rPr lang="en-US" sz="2800" dirty="0"/>
              <a:t>, </a:t>
            </a:r>
            <a:r>
              <a:rPr lang="en-US" sz="2800" dirty="0" err="1"/>
              <a:t>d.dname</a:t>
            </a:r>
            <a:r>
              <a:rPr lang="en-US" sz="2800" dirty="0"/>
              <a:t>, </a:t>
            </a:r>
            <a:r>
              <a:rPr lang="en-US" sz="2800" dirty="0" err="1"/>
              <a:t>e.sal</a:t>
            </a:r>
            <a:r>
              <a:rPr lang="en-US" sz="2800" dirty="0"/>
              <a:t>, </a:t>
            </a:r>
            <a:r>
              <a:rPr lang="en-US" sz="2800" dirty="0" err="1"/>
              <a:t>s.grade</a:t>
            </a:r>
            <a:r>
              <a:rPr lang="en-US" sz="2800" dirty="0"/>
              <a:t> </a:t>
            </a:r>
            <a:br>
              <a:rPr lang="en-US" sz="2800" dirty="0"/>
            </a:br>
            <a:r>
              <a:rPr lang="en-US" sz="2800" dirty="0">
                <a:solidFill>
                  <a:srgbClr val="FF0000"/>
                </a:solidFill>
              </a:rPr>
              <a:t>FROM </a:t>
            </a:r>
            <a:r>
              <a:rPr lang="en-US" sz="2800" dirty="0" err="1"/>
              <a:t>emp</a:t>
            </a:r>
            <a:r>
              <a:rPr lang="en-US" sz="2800" dirty="0"/>
              <a:t> e, </a:t>
            </a:r>
            <a:r>
              <a:rPr lang="en-US" sz="2800" dirty="0" err="1"/>
              <a:t>dept</a:t>
            </a:r>
            <a:r>
              <a:rPr lang="en-US" sz="2800" dirty="0"/>
              <a:t> d, </a:t>
            </a:r>
            <a:r>
              <a:rPr lang="en-US" sz="2800" dirty="0" err="1"/>
              <a:t>salgrade</a:t>
            </a:r>
            <a:r>
              <a:rPr lang="en-US" sz="2800" dirty="0"/>
              <a:t> s </a:t>
            </a:r>
            <a:br>
              <a:rPr lang="en-US" sz="2800" dirty="0"/>
            </a:br>
            <a:r>
              <a:rPr lang="en-US" sz="2800" dirty="0">
                <a:solidFill>
                  <a:srgbClr val="FF0000"/>
                </a:solidFill>
              </a:rPr>
              <a:t>WHERE</a:t>
            </a:r>
            <a:r>
              <a:rPr lang="en-US" sz="2800" dirty="0"/>
              <a:t> </a:t>
            </a:r>
            <a:r>
              <a:rPr lang="en-US" sz="2800" dirty="0" err="1"/>
              <a:t>e.deptno</a:t>
            </a:r>
            <a:r>
              <a:rPr lang="en-US" sz="2800" dirty="0"/>
              <a:t> = </a:t>
            </a:r>
            <a:r>
              <a:rPr lang="en-US" sz="2800" dirty="0" err="1"/>
              <a:t>d.deptno</a:t>
            </a:r>
            <a:r>
              <a:rPr lang="en-US" sz="2800" dirty="0"/>
              <a:t> </a:t>
            </a:r>
            <a:br>
              <a:rPr lang="en-US" sz="2800" dirty="0"/>
            </a:br>
            <a:r>
              <a:rPr lang="en-US" sz="2800" dirty="0">
                <a:solidFill>
                  <a:srgbClr val="FF0000"/>
                </a:solidFill>
              </a:rPr>
              <a:t>AND</a:t>
            </a:r>
            <a:r>
              <a:rPr lang="en-US" sz="2800" dirty="0"/>
              <a:t> </a:t>
            </a:r>
            <a:r>
              <a:rPr lang="en-US" sz="2800" dirty="0" err="1"/>
              <a:t>e.sal</a:t>
            </a:r>
            <a:r>
              <a:rPr lang="en-US" sz="2800" dirty="0"/>
              <a:t> </a:t>
            </a:r>
            <a:r>
              <a:rPr lang="en-US" sz="2800" dirty="0">
                <a:solidFill>
                  <a:srgbClr val="FF0000"/>
                </a:solidFill>
              </a:rPr>
              <a:t>BETWEEN</a:t>
            </a:r>
            <a:r>
              <a:rPr lang="en-US" sz="2800" dirty="0"/>
              <a:t> </a:t>
            </a:r>
            <a:r>
              <a:rPr lang="en-US" sz="2800" dirty="0" err="1"/>
              <a:t>s.losal</a:t>
            </a:r>
            <a:r>
              <a:rPr lang="en-US" sz="2800" dirty="0"/>
              <a:t> </a:t>
            </a:r>
            <a:r>
              <a:rPr lang="en-US" sz="2800" dirty="0">
                <a:solidFill>
                  <a:srgbClr val="FF0000"/>
                </a:solidFill>
              </a:rPr>
              <a:t>AND</a:t>
            </a:r>
            <a:r>
              <a:rPr lang="en-US" sz="2800" dirty="0"/>
              <a:t> </a:t>
            </a:r>
            <a:r>
              <a:rPr lang="en-US" sz="2800" dirty="0" err="1"/>
              <a:t>s.hisal</a:t>
            </a:r>
            <a:r>
              <a:rPr lang="tr-TR" sz="2800" dirty="0"/>
              <a:t>;</a:t>
            </a:r>
            <a:endParaRPr lang="en-US" sz="2800" dirty="0"/>
          </a:p>
        </p:txBody>
      </p:sp>
      <p:sp>
        <p:nvSpPr>
          <p:cNvPr id="4" name="Alt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2189121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tr-TR" sz="4800" b="1">
                <a:solidFill>
                  <a:schemeClr val="tx1"/>
                </a:solidFill>
                <a:latin typeface="Arial" charset="0"/>
              </a:rPr>
              <a:t>5- Aggregating Data </a:t>
            </a:r>
            <a:br>
              <a:rPr lang="tr-TR" sz="4800" b="1">
                <a:solidFill>
                  <a:schemeClr val="tx1"/>
                </a:solidFill>
                <a:latin typeface="Arial" charset="0"/>
              </a:rPr>
            </a:br>
            <a:r>
              <a:rPr lang="tr-TR" sz="4800" b="1">
                <a:solidFill>
                  <a:schemeClr val="tx1"/>
                </a:solidFill>
                <a:latin typeface="Arial" charset="0"/>
              </a:rPr>
              <a:t>Using Group Functions</a:t>
            </a:r>
            <a:endParaRPr lang="tr-TR" sz="4800"/>
          </a:p>
        </p:txBody>
      </p:sp>
      <p:sp>
        <p:nvSpPr>
          <p:cNvPr id="132099" name="Rectangle 3"/>
          <p:cNvSpPr>
            <a:spLocks noGrp="1" noChangeArrowheads="1"/>
          </p:cNvSpPr>
          <p:nvPr>
            <p:ph type="subTitle" idx="1"/>
          </p:nvPr>
        </p:nvSpPr>
        <p:spPr>
          <a:xfrm>
            <a:off x="1371600" y="3886200"/>
            <a:ext cx="6400800" cy="701675"/>
          </a:xfrm>
          <a:noFill/>
          <a:ln/>
          <a:effectLst>
            <a:outerShdw dist="53882" dir="2700000" algn="ctr" rotWithShape="0">
              <a:srgbClr val="000000"/>
            </a:outerShdw>
          </a:effectLst>
        </p:spPr>
        <p:txBody>
          <a:bodyPr lIns="92075" tIns="46038" rIns="92075" bIns="46038">
            <a:spAutoFit/>
          </a:bodyPr>
          <a:lstStyle/>
          <a:p>
            <a:pPr>
              <a:spcBef>
                <a:spcPct val="0"/>
              </a:spcBef>
            </a:pPr>
            <a:r>
              <a:rPr lang="tr-TR" sz="4000">
                <a:solidFill>
                  <a:srgbClr val="FFCC66"/>
                </a:solidFill>
              </a:rPr>
              <a:t> </a:t>
            </a:r>
          </a:p>
        </p:txBody>
      </p:sp>
      <p:grpSp>
        <p:nvGrpSpPr>
          <p:cNvPr id="132100" name="Group 4"/>
          <p:cNvGrpSpPr>
            <a:grpSpLocks/>
          </p:cNvGrpSpPr>
          <p:nvPr/>
        </p:nvGrpSpPr>
        <p:grpSpPr bwMode="auto">
          <a:xfrm>
            <a:off x="8386763" y="6324600"/>
            <a:ext cx="414337" cy="292100"/>
            <a:chOff x="5283" y="3984"/>
            <a:chExt cx="261" cy="184"/>
          </a:xfrm>
        </p:grpSpPr>
        <p:sp>
          <p:nvSpPr>
            <p:cNvPr id="132101"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32102"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32103"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32104"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32105"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32106"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32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tr-TR"/>
              <a:t>Information Management</a:t>
            </a:r>
          </a:p>
        </p:txBody>
      </p:sp>
      <p:sp>
        <p:nvSpPr>
          <p:cNvPr id="134146" name="Rectangle 2"/>
          <p:cNvSpPr>
            <a:spLocks noChangeArrowheads="1"/>
          </p:cNvSpPr>
          <p:nvPr/>
        </p:nvSpPr>
        <p:spPr bwMode="blackWhite">
          <a:xfrm>
            <a:off x="6664325" y="3690938"/>
            <a:ext cx="1430338" cy="1162050"/>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tabLst>
                <a:tab pos="914400" algn="l"/>
                <a:tab pos="1885950" algn="l"/>
                <a:tab pos="2457450" algn="l"/>
              </a:tabLst>
            </a:pPr>
            <a:endParaRPr lang="tr-TR" sz="1800" b="1">
              <a:solidFill>
                <a:srgbClr val="000000"/>
              </a:solidFill>
              <a:effectLst/>
              <a:latin typeface="Courier New" pitchFamily="49" charset="0"/>
            </a:endParaRPr>
          </a:p>
          <a:p>
            <a:pPr>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p:txBody>
      </p:sp>
      <p:sp>
        <p:nvSpPr>
          <p:cNvPr id="134147" name="Rectangle 3"/>
          <p:cNvSpPr>
            <a:spLocks noChangeArrowheads="1"/>
          </p:cNvSpPr>
          <p:nvPr/>
        </p:nvSpPr>
        <p:spPr bwMode="blackWhite">
          <a:xfrm>
            <a:off x="1158875" y="2127250"/>
            <a:ext cx="2905125" cy="4092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5000"/>
              </a:lnSpc>
              <a:tabLst>
                <a:tab pos="914400" algn="l"/>
                <a:tab pos="1885950" algn="l"/>
                <a:tab pos="2457450" algn="l"/>
              </a:tabLst>
            </a:pPr>
            <a:endParaRPr lang="tr-TR" sz="1800" b="1">
              <a:solidFill>
                <a:srgbClr val="000000"/>
              </a:solidFill>
              <a:effectLst/>
              <a:latin typeface="Courier New" pitchFamily="49" charset="0"/>
            </a:endParaRPr>
          </a:p>
        </p:txBody>
      </p:sp>
      <p:sp>
        <p:nvSpPr>
          <p:cNvPr id="134148" name="Rectangle 4"/>
          <p:cNvSpPr>
            <a:spLocks noGrp="1" noChangeArrowheads="1"/>
          </p:cNvSpPr>
          <p:nvPr>
            <p:ph type="title"/>
          </p:nvPr>
        </p:nvSpPr>
        <p:spPr>
          <a:xfrm>
            <a:off x="685800" y="457200"/>
            <a:ext cx="7772400" cy="1295400"/>
          </a:xfrm>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What Are Group Functions?</a:t>
            </a:r>
            <a:endParaRPr lang="tr-TR"/>
          </a:p>
        </p:txBody>
      </p:sp>
      <p:sp>
        <p:nvSpPr>
          <p:cNvPr id="134149" name="Rectangle 5"/>
          <p:cNvSpPr>
            <a:spLocks noGrp="1" noChangeArrowheads="1"/>
          </p:cNvSpPr>
          <p:nvPr>
            <p:ph type="body" idx="1"/>
          </p:nvPr>
        </p:nvSpPr>
        <p:spPr>
          <a:xfrm>
            <a:off x="976313" y="1057275"/>
            <a:ext cx="7385050" cy="819150"/>
          </a:xfrm>
          <a:noFill/>
          <a:ln/>
          <a:effectLst>
            <a:outerShdw dist="53882" dir="2700000" algn="ctr" rotWithShape="0">
              <a:srgbClr val="000000"/>
            </a:outerShdw>
          </a:effectLst>
        </p:spPr>
        <p:txBody>
          <a:bodyPr lIns="92075" tIns="46038" rIns="92075" bIns="46038">
            <a:spAutoFit/>
          </a:bodyPr>
          <a:lstStyle/>
          <a:p>
            <a:pPr marL="0" indent="0" defTabSz="346075">
              <a:lnSpc>
                <a:spcPct val="85000"/>
              </a:lnSpc>
              <a:tabLst>
                <a:tab pos="571500" algn="l"/>
              </a:tabLst>
            </a:pPr>
            <a:r>
              <a:rPr lang="tr-TR" sz="2800" b="1">
                <a:solidFill>
                  <a:srgbClr val="FF6600"/>
                </a:solidFill>
                <a:latin typeface="Arial" charset="0"/>
              </a:rPr>
              <a:t>Group functions operate on sets of rows to give one result per group.</a:t>
            </a:r>
          </a:p>
        </p:txBody>
      </p:sp>
      <p:sp>
        <p:nvSpPr>
          <p:cNvPr id="134150" name="Rectangle 6"/>
          <p:cNvSpPr>
            <a:spLocks noChangeArrowheads="1"/>
          </p:cNvSpPr>
          <p:nvPr/>
        </p:nvSpPr>
        <p:spPr bwMode="auto">
          <a:xfrm>
            <a:off x="1058863" y="1771650"/>
            <a:ext cx="735012" cy="396875"/>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EMP</a:t>
            </a:r>
          </a:p>
        </p:txBody>
      </p:sp>
      <p:sp>
        <p:nvSpPr>
          <p:cNvPr id="134151" name="Freeform 7"/>
          <p:cNvSpPr>
            <a:spLocks/>
          </p:cNvSpPr>
          <p:nvPr/>
        </p:nvSpPr>
        <p:spPr bwMode="auto">
          <a:xfrm>
            <a:off x="4062413" y="2135188"/>
            <a:ext cx="2608262" cy="4079875"/>
          </a:xfrm>
          <a:custGeom>
            <a:avLst/>
            <a:gdLst/>
            <a:ahLst/>
            <a:cxnLst>
              <a:cxn ang="0">
                <a:pos x="0" y="2569"/>
              </a:cxn>
              <a:cxn ang="0">
                <a:pos x="0" y="0"/>
              </a:cxn>
              <a:cxn ang="0">
                <a:pos x="1642" y="973"/>
              </a:cxn>
              <a:cxn ang="0">
                <a:pos x="1642" y="1721"/>
              </a:cxn>
              <a:cxn ang="0">
                <a:pos x="0" y="2569"/>
              </a:cxn>
            </a:cxnLst>
            <a:rect l="0" t="0" r="r" b="b"/>
            <a:pathLst>
              <a:path w="1643" h="2570">
                <a:moveTo>
                  <a:pt x="0" y="2569"/>
                </a:moveTo>
                <a:lnTo>
                  <a:pt x="0" y="0"/>
                </a:lnTo>
                <a:lnTo>
                  <a:pt x="1642" y="973"/>
                </a:lnTo>
                <a:lnTo>
                  <a:pt x="1642" y="1721"/>
                </a:lnTo>
                <a:lnTo>
                  <a:pt x="0" y="2569"/>
                </a:lnTo>
              </a:path>
            </a:pathLst>
          </a:custGeom>
          <a:solidFill>
            <a:srgbClr val="FFCC99">
              <a:alpha val="50000"/>
            </a:srgbClr>
          </a:solidFill>
          <a:ln w="9525" cap="rnd">
            <a:noFill/>
            <a:round/>
            <a:headEnd/>
            <a:tailEnd/>
          </a:ln>
          <a:effectLst/>
        </p:spPr>
        <p:txBody>
          <a:bodyPr/>
          <a:lstStyle/>
          <a:p>
            <a:endParaRPr lang="tr-TR"/>
          </a:p>
        </p:txBody>
      </p:sp>
      <p:sp>
        <p:nvSpPr>
          <p:cNvPr id="134152" name="Rectangle 8"/>
          <p:cNvSpPr>
            <a:spLocks noChangeArrowheads="1"/>
          </p:cNvSpPr>
          <p:nvPr/>
        </p:nvSpPr>
        <p:spPr bwMode="auto">
          <a:xfrm>
            <a:off x="4392613" y="3736975"/>
            <a:ext cx="1974850" cy="1006475"/>
          </a:xfrm>
          <a:prstGeom prst="rect">
            <a:avLst/>
          </a:prstGeom>
          <a:noFill/>
          <a:ln w="9525">
            <a:noFill/>
            <a:miter lim="800000"/>
            <a:headEnd/>
            <a:tailEnd/>
          </a:ln>
          <a:effectLst/>
        </p:spPr>
        <p:txBody>
          <a:bodyPr wrap="none" lIns="92075" tIns="46038" rIns="92075" bIns="46038">
            <a:spAutoFit/>
          </a:bodyPr>
          <a:lstStyle/>
          <a:p>
            <a:pPr algn="ctr"/>
            <a:r>
              <a:rPr lang="tr-TR" sz="2000" b="1">
                <a:solidFill>
                  <a:srgbClr val="FF6600"/>
                </a:solidFill>
                <a:effectLst>
                  <a:outerShdw blurRad="38100" dist="38100" dir="2700000" algn="tl">
                    <a:srgbClr val="C0C0C0"/>
                  </a:outerShdw>
                </a:effectLst>
                <a:latin typeface="Arial" charset="0"/>
              </a:rPr>
              <a:t>“maximum  </a:t>
            </a:r>
          </a:p>
          <a:p>
            <a:pPr algn="ctr"/>
            <a:r>
              <a:rPr lang="tr-TR" sz="2000" b="1">
                <a:solidFill>
                  <a:srgbClr val="FF6600"/>
                </a:solidFill>
                <a:effectLst>
                  <a:outerShdw blurRad="38100" dist="38100" dir="2700000" algn="tl">
                    <a:srgbClr val="C0C0C0"/>
                  </a:outerShdw>
                </a:effectLst>
                <a:latin typeface="Arial" charset="0"/>
              </a:rPr>
              <a:t>  salary in </a:t>
            </a:r>
          </a:p>
          <a:p>
            <a:pPr algn="ctr"/>
            <a:r>
              <a:rPr lang="tr-TR" sz="2000" b="1">
                <a:solidFill>
                  <a:srgbClr val="FF6600"/>
                </a:solidFill>
                <a:effectLst>
                  <a:outerShdw blurRad="38100" dist="38100" dir="2700000" algn="tl">
                    <a:srgbClr val="C0C0C0"/>
                  </a:outerShdw>
                </a:effectLst>
                <a:latin typeface="Arial" charset="0"/>
              </a:rPr>
              <a:t>the EMP table”</a:t>
            </a:r>
            <a:endParaRPr lang="tr-TR" sz="2000" b="1">
              <a:solidFill>
                <a:srgbClr val="FFFFCC"/>
              </a:solidFill>
              <a:effectLst>
                <a:outerShdw blurRad="38100" dist="38100" dir="2700000" algn="tl">
                  <a:srgbClr val="C0C0C0"/>
                </a:outerShdw>
              </a:effectLst>
              <a:latin typeface="Arial" charset="0"/>
            </a:endParaRPr>
          </a:p>
        </p:txBody>
      </p:sp>
      <p:grpSp>
        <p:nvGrpSpPr>
          <p:cNvPr id="134153" name="Group 9"/>
          <p:cNvGrpSpPr>
            <a:grpSpLocks/>
          </p:cNvGrpSpPr>
          <p:nvPr/>
        </p:nvGrpSpPr>
        <p:grpSpPr bwMode="auto">
          <a:xfrm>
            <a:off x="2713038" y="2632075"/>
            <a:ext cx="5297487" cy="3525838"/>
            <a:chOff x="1709" y="1658"/>
            <a:chExt cx="3337" cy="2221"/>
          </a:xfrm>
        </p:grpSpPr>
        <p:sp>
          <p:nvSpPr>
            <p:cNvPr id="134154" name="Rectangle 10"/>
            <p:cNvSpPr>
              <a:spLocks noChangeArrowheads="1"/>
            </p:cNvSpPr>
            <p:nvPr/>
          </p:nvSpPr>
          <p:spPr bwMode="ltGray">
            <a:xfrm>
              <a:off x="1709" y="1658"/>
              <a:ext cx="786" cy="2221"/>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34155" name="Rectangle 11"/>
            <p:cNvSpPr>
              <a:spLocks noChangeArrowheads="1"/>
            </p:cNvSpPr>
            <p:nvPr/>
          </p:nvSpPr>
          <p:spPr bwMode="ltGray">
            <a:xfrm>
              <a:off x="4258" y="2820"/>
              <a:ext cx="788" cy="200"/>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34156" name="Rectangle 12"/>
          <p:cNvSpPr>
            <a:spLocks noChangeArrowheads="1"/>
          </p:cNvSpPr>
          <p:nvPr/>
        </p:nvSpPr>
        <p:spPr bwMode="auto">
          <a:xfrm>
            <a:off x="1219200" y="2157413"/>
            <a:ext cx="3192463" cy="4054475"/>
          </a:xfrm>
          <a:prstGeom prst="rect">
            <a:avLst/>
          </a:prstGeom>
          <a:noFill/>
          <a:ln w="9525">
            <a:noFill/>
            <a:miter lim="800000"/>
            <a:headEnd/>
            <a:tailEnd/>
          </a:ln>
          <a:effectLst/>
        </p:spPr>
        <p:txBody>
          <a:bodyPr lIns="92075" tIns="46038" rIns="92075" bIns="46038">
            <a:spAutoFit/>
          </a:bodyPr>
          <a:lstStyle/>
          <a:p>
            <a:pPr>
              <a:lnSpc>
                <a:spcPct val="90000"/>
              </a:lnSpc>
            </a:pPr>
            <a:r>
              <a:rPr lang="tr-TR" sz="1800" b="1">
                <a:solidFill>
                  <a:srgbClr val="000000"/>
                </a:solidFill>
                <a:effectLst/>
                <a:latin typeface="Courier New" pitchFamily="49" charset="0"/>
              </a:rPr>
              <a:t>   DEPTNO       SAL</a:t>
            </a:r>
          </a:p>
          <a:p>
            <a:pPr>
              <a:lnSpc>
                <a:spcPct val="90000"/>
              </a:lnSpc>
            </a:pPr>
            <a:r>
              <a:rPr lang="tr-TR" sz="1800" b="1">
                <a:solidFill>
                  <a:srgbClr val="000000"/>
                </a:solidFill>
                <a:effectLst/>
                <a:latin typeface="Courier New" pitchFamily="49" charset="0"/>
              </a:rPr>
              <a:t>--------- ---------</a:t>
            </a:r>
          </a:p>
          <a:p>
            <a:pPr>
              <a:lnSpc>
                <a:spcPct val="90000"/>
              </a:lnSpc>
            </a:pPr>
            <a:r>
              <a:rPr lang="tr-TR" sz="1800" b="1">
                <a:solidFill>
                  <a:srgbClr val="000000"/>
                </a:solidFill>
                <a:effectLst/>
                <a:latin typeface="Courier New" pitchFamily="49" charset="0"/>
              </a:rPr>
              <a:t>       10      2450</a:t>
            </a:r>
          </a:p>
          <a:p>
            <a:pPr>
              <a:lnSpc>
                <a:spcPct val="90000"/>
              </a:lnSpc>
            </a:pPr>
            <a:r>
              <a:rPr lang="tr-TR" sz="1800" b="1">
                <a:solidFill>
                  <a:srgbClr val="000000"/>
                </a:solidFill>
                <a:effectLst/>
                <a:latin typeface="Courier New" pitchFamily="49" charset="0"/>
              </a:rPr>
              <a:t>       10      5000</a:t>
            </a:r>
          </a:p>
          <a:p>
            <a:pPr>
              <a:lnSpc>
                <a:spcPct val="90000"/>
              </a:lnSpc>
            </a:pPr>
            <a:r>
              <a:rPr lang="tr-TR" sz="1800" b="1">
                <a:solidFill>
                  <a:srgbClr val="000000"/>
                </a:solidFill>
                <a:effectLst/>
                <a:latin typeface="Courier New" pitchFamily="49" charset="0"/>
              </a:rPr>
              <a:t>       10      1300</a:t>
            </a:r>
          </a:p>
          <a:p>
            <a:pPr>
              <a:lnSpc>
                <a:spcPct val="90000"/>
              </a:lnSpc>
            </a:pPr>
            <a:r>
              <a:rPr lang="tr-TR" sz="1800" b="1">
                <a:solidFill>
                  <a:srgbClr val="000000"/>
                </a:solidFill>
                <a:effectLst/>
                <a:latin typeface="Courier New" pitchFamily="49" charset="0"/>
              </a:rPr>
              <a:t>       20       800</a:t>
            </a:r>
          </a:p>
          <a:p>
            <a:pPr>
              <a:lnSpc>
                <a:spcPct val="90000"/>
              </a:lnSpc>
            </a:pPr>
            <a:r>
              <a:rPr lang="tr-TR" sz="1800" b="1">
                <a:solidFill>
                  <a:srgbClr val="000000"/>
                </a:solidFill>
                <a:effectLst/>
                <a:latin typeface="Courier New" pitchFamily="49" charset="0"/>
              </a:rPr>
              <a:t>       20      1100</a:t>
            </a:r>
          </a:p>
          <a:p>
            <a:pPr>
              <a:lnSpc>
                <a:spcPct val="90000"/>
              </a:lnSpc>
            </a:pPr>
            <a:r>
              <a:rPr lang="tr-TR" sz="1800" b="1">
                <a:solidFill>
                  <a:srgbClr val="000000"/>
                </a:solidFill>
                <a:effectLst/>
                <a:latin typeface="Courier New" pitchFamily="49" charset="0"/>
              </a:rPr>
              <a:t>       20      3000</a:t>
            </a:r>
          </a:p>
          <a:p>
            <a:pPr>
              <a:lnSpc>
                <a:spcPct val="90000"/>
              </a:lnSpc>
            </a:pPr>
            <a:r>
              <a:rPr lang="tr-TR" sz="1800" b="1">
                <a:solidFill>
                  <a:srgbClr val="000000"/>
                </a:solidFill>
                <a:effectLst/>
                <a:latin typeface="Courier New" pitchFamily="49" charset="0"/>
              </a:rPr>
              <a:t>       20      3000</a:t>
            </a:r>
          </a:p>
          <a:p>
            <a:pPr>
              <a:lnSpc>
                <a:spcPct val="90000"/>
              </a:lnSpc>
            </a:pPr>
            <a:r>
              <a:rPr lang="tr-TR" sz="1800" b="1">
                <a:solidFill>
                  <a:srgbClr val="000000"/>
                </a:solidFill>
                <a:effectLst/>
                <a:latin typeface="Courier New" pitchFamily="49" charset="0"/>
              </a:rPr>
              <a:t>       20      2975</a:t>
            </a:r>
          </a:p>
          <a:p>
            <a:pPr>
              <a:lnSpc>
                <a:spcPct val="90000"/>
              </a:lnSpc>
            </a:pPr>
            <a:r>
              <a:rPr lang="tr-TR" sz="1800" b="1">
                <a:solidFill>
                  <a:srgbClr val="000000"/>
                </a:solidFill>
                <a:effectLst/>
                <a:latin typeface="Courier New" pitchFamily="49" charset="0"/>
              </a:rPr>
              <a:t>       30      1600</a:t>
            </a:r>
          </a:p>
          <a:p>
            <a:pPr>
              <a:lnSpc>
                <a:spcPct val="90000"/>
              </a:lnSpc>
            </a:pPr>
            <a:r>
              <a:rPr lang="tr-TR" sz="1800" b="1">
                <a:solidFill>
                  <a:srgbClr val="000000"/>
                </a:solidFill>
                <a:effectLst/>
                <a:latin typeface="Courier New" pitchFamily="49" charset="0"/>
              </a:rPr>
              <a:t>       30      2850</a:t>
            </a:r>
          </a:p>
          <a:p>
            <a:pPr>
              <a:lnSpc>
                <a:spcPct val="90000"/>
              </a:lnSpc>
            </a:pPr>
            <a:r>
              <a:rPr lang="tr-TR" sz="1800" b="1">
                <a:solidFill>
                  <a:srgbClr val="000000"/>
                </a:solidFill>
                <a:effectLst/>
                <a:latin typeface="Courier New" pitchFamily="49" charset="0"/>
              </a:rPr>
              <a:t>       30      1250</a:t>
            </a:r>
          </a:p>
          <a:p>
            <a:pPr>
              <a:lnSpc>
                <a:spcPct val="90000"/>
              </a:lnSpc>
            </a:pPr>
            <a:r>
              <a:rPr lang="tr-TR" sz="1800" b="1">
                <a:solidFill>
                  <a:srgbClr val="000000"/>
                </a:solidFill>
                <a:effectLst/>
                <a:latin typeface="Courier New" pitchFamily="49" charset="0"/>
              </a:rPr>
              <a:t>       30       950</a:t>
            </a:r>
          </a:p>
          <a:p>
            <a:pPr>
              <a:lnSpc>
                <a:spcPct val="90000"/>
              </a:lnSpc>
            </a:pPr>
            <a:r>
              <a:rPr lang="tr-TR" sz="1800" b="1">
                <a:solidFill>
                  <a:srgbClr val="000000"/>
                </a:solidFill>
                <a:effectLst/>
                <a:latin typeface="Courier New" pitchFamily="49" charset="0"/>
              </a:rPr>
              <a:t>       30      1500</a:t>
            </a:r>
          </a:p>
          <a:p>
            <a:pPr>
              <a:lnSpc>
                <a:spcPct val="90000"/>
              </a:lnSpc>
            </a:pPr>
            <a:r>
              <a:rPr lang="tr-TR" sz="1800" b="1">
                <a:solidFill>
                  <a:srgbClr val="000000"/>
                </a:solidFill>
                <a:effectLst/>
                <a:latin typeface="Courier New" pitchFamily="49" charset="0"/>
              </a:rPr>
              <a:t>       30      1250</a:t>
            </a:r>
          </a:p>
        </p:txBody>
      </p:sp>
      <p:sp>
        <p:nvSpPr>
          <p:cNvPr id="134157" name="Rectangle 13"/>
          <p:cNvSpPr>
            <a:spLocks noChangeArrowheads="1"/>
          </p:cNvSpPr>
          <p:nvPr/>
        </p:nvSpPr>
        <p:spPr bwMode="auto">
          <a:xfrm>
            <a:off x="6659563" y="3697288"/>
            <a:ext cx="1419225" cy="1120775"/>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800" b="1">
                <a:solidFill>
                  <a:srgbClr val="000000"/>
                </a:solidFill>
                <a:effectLst/>
                <a:latin typeface="Courier New" pitchFamily="49" charset="0"/>
              </a:rPr>
              <a:t> MAX(SAL)</a:t>
            </a:r>
          </a:p>
          <a:p>
            <a:pPr>
              <a:lnSpc>
                <a:spcPct val="125000"/>
              </a:lnSpc>
            </a:pPr>
            <a:r>
              <a:rPr lang="tr-TR" sz="1800" b="1">
                <a:solidFill>
                  <a:srgbClr val="000000"/>
                </a:solidFill>
                <a:effectLst/>
                <a:latin typeface="Courier New" pitchFamily="49" charset="0"/>
              </a:rPr>
              <a:t>---------</a:t>
            </a:r>
          </a:p>
          <a:p>
            <a:pPr>
              <a:lnSpc>
                <a:spcPct val="125000"/>
              </a:lnSpc>
            </a:pPr>
            <a:r>
              <a:rPr lang="tr-TR" sz="1800" b="1">
                <a:solidFill>
                  <a:srgbClr val="000000"/>
                </a:solidFill>
                <a:effectLst/>
                <a:latin typeface="Courier New" pitchFamily="49" charset="0"/>
              </a:rPr>
              <a:t>     5000</a:t>
            </a:r>
          </a:p>
        </p:txBody>
      </p:sp>
      <p:grpSp>
        <p:nvGrpSpPr>
          <p:cNvPr id="134158" name="Group 14"/>
          <p:cNvGrpSpPr>
            <a:grpSpLocks/>
          </p:cNvGrpSpPr>
          <p:nvPr/>
        </p:nvGrpSpPr>
        <p:grpSpPr bwMode="auto">
          <a:xfrm>
            <a:off x="8386763" y="6324600"/>
            <a:ext cx="414337" cy="292100"/>
            <a:chOff x="5283" y="3984"/>
            <a:chExt cx="261" cy="184"/>
          </a:xfrm>
        </p:grpSpPr>
        <p:sp>
          <p:nvSpPr>
            <p:cNvPr id="134159" name="Rectangle 1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34160" name="Rectangle 1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34161" name="Rectangle 1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34162" name="Freeform 1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34163" name="Freeform 1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34164" name="Freeform 2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4153"/>
                                        </p:tgtEl>
                                        <p:attrNameLst>
                                          <p:attrName>style.visibility</p:attrName>
                                        </p:attrNameLst>
                                      </p:cBhvr>
                                      <p:to>
                                        <p:strVal val="visible"/>
                                      </p:to>
                                    </p:set>
                                    <p:animEffect transition="in" filter="wipe(left)">
                                      <p:cBhvr>
                                        <p:cTn id="7" dur="500"/>
                                        <p:tgtEl>
                                          <p:spTgt spid="13415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34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tr-TR"/>
              <a:t>Information Management</a:t>
            </a:r>
          </a:p>
        </p:txBody>
      </p:sp>
      <p:sp>
        <p:nvSpPr>
          <p:cNvPr id="13619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Types of Group Functions</a:t>
            </a:r>
            <a:endParaRPr lang="tr-TR"/>
          </a:p>
        </p:txBody>
      </p:sp>
      <p:sp>
        <p:nvSpPr>
          <p:cNvPr id="136195" name="Rectangle 3"/>
          <p:cNvSpPr>
            <a:spLocks noGrp="1" noChangeArrowheads="1"/>
          </p:cNvSpPr>
          <p:nvPr>
            <p:ph type="body" idx="1"/>
          </p:nvPr>
        </p:nvSpPr>
        <p:spPr>
          <a:xfrm>
            <a:off x="860425" y="1795463"/>
            <a:ext cx="7385050" cy="3595687"/>
          </a:xfrm>
          <a:noFill/>
          <a:ln/>
          <a:effectLst>
            <a:outerShdw dist="53882" dir="2700000" algn="ctr" rotWithShape="0">
              <a:srgbClr val="000000"/>
            </a:outerShdw>
          </a:effectLst>
        </p:spPr>
        <p:txBody>
          <a:bodyPr lIns="92075" tIns="46038" rIns="92075" bIns="46038">
            <a:spAutoFit/>
          </a:bodyPr>
          <a:lstStyle/>
          <a:p>
            <a:pPr marL="341313" lvl="1" indent="-227013" defTabSz="346075">
              <a:tabLst>
                <a:tab pos="571500" algn="l"/>
              </a:tabLst>
            </a:pPr>
            <a:r>
              <a:rPr lang="tr-TR" b="1">
                <a:solidFill>
                  <a:srgbClr val="FF0066"/>
                </a:solidFill>
                <a:latin typeface="Arial" charset="0"/>
              </a:rPr>
              <a:t>AVG </a:t>
            </a:r>
          </a:p>
          <a:p>
            <a:pPr marL="341313" lvl="1" indent="-227013" defTabSz="346075">
              <a:tabLst>
                <a:tab pos="571500" algn="l"/>
              </a:tabLst>
            </a:pPr>
            <a:r>
              <a:rPr lang="tr-TR" b="1">
                <a:solidFill>
                  <a:srgbClr val="FF0066"/>
                </a:solidFill>
                <a:latin typeface="Arial" charset="0"/>
              </a:rPr>
              <a:t>COUNT </a:t>
            </a:r>
          </a:p>
          <a:p>
            <a:pPr marL="341313" lvl="1" indent="-227013" defTabSz="346075">
              <a:tabLst>
                <a:tab pos="571500" algn="l"/>
              </a:tabLst>
            </a:pPr>
            <a:r>
              <a:rPr lang="tr-TR" b="1">
                <a:solidFill>
                  <a:srgbClr val="FF0066"/>
                </a:solidFill>
                <a:latin typeface="Arial" charset="0"/>
              </a:rPr>
              <a:t>MAX</a:t>
            </a:r>
          </a:p>
          <a:p>
            <a:pPr marL="341313" lvl="1" indent="-227013" defTabSz="346075">
              <a:tabLst>
                <a:tab pos="571500" algn="l"/>
              </a:tabLst>
            </a:pPr>
            <a:r>
              <a:rPr lang="tr-TR" b="1">
                <a:solidFill>
                  <a:srgbClr val="FF0066"/>
                </a:solidFill>
                <a:latin typeface="Arial" charset="0"/>
              </a:rPr>
              <a:t>MIN </a:t>
            </a:r>
          </a:p>
          <a:p>
            <a:pPr marL="341313" lvl="1" indent="-227013" defTabSz="346075">
              <a:tabLst>
                <a:tab pos="571500" algn="l"/>
              </a:tabLst>
            </a:pPr>
            <a:r>
              <a:rPr lang="tr-TR" b="1">
                <a:solidFill>
                  <a:srgbClr val="FF0066"/>
                </a:solidFill>
                <a:latin typeface="Arial" charset="0"/>
              </a:rPr>
              <a:t>STDDEV </a:t>
            </a:r>
          </a:p>
          <a:p>
            <a:pPr marL="341313" lvl="1" indent="-227013" defTabSz="346075">
              <a:tabLst>
                <a:tab pos="571500" algn="l"/>
              </a:tabLst>
            </a:pPr>
            <a:r>
              <a:rPr lang="tr-TR" b="1">
                <a:solidFill>
                  <a:srgbClr val="FF0066"/>
                </a:solidFill>
                <a:latin typeface="Arial" charset="0"/>
              </a:rPr>
              <a:t>SUM</a:t>
            </a:r>
          </a:p>
          <a:p>
            <a:pPr marL="341313" lvl="1" indent="-227013" defTabSz="346075">
              <a:tabLst>
                <a:tab pos="571500" algn="l"/>
              </a:tabLst>
            </a:pPr>
            <a:r>
              <a:rPr lang="tr-TR" b="1">
                <a:solidFill>
                  <a:srgbClr val="FF0066"/>
                </a:solidFill>
                <a:latin typeface="Arial" charset="0"/>
              </a:rPr>
              <a:t>VARIANCE</a:t>
            </a:r>
            <a:endParaRPr lang="tr-TR"/>
          </a:p>
        </p:txBody>
      </p:sp>
      <p:grpSp>
        <p:nvGrpSpPr>
          <p:cNvPr id="136196" name="Group 4"/>
          <p:cNvGrpSpPr>
            <a:grpSpLocks/>
          </p:cNvGrpSpPr>
          <p:nvPr/>
        </p:nvGrpSpPr>
        <p:grpSpPr bwMode="auto">
          <a:xfrm>
            <a:off x="8386763" y="6324600"/>
            <a:ext cx="414337" cy="292100"/>
            <a:chOff x="5283" y="3984"/>
            <a:chExt cx="261" cy="184"/>
          </a:xfrm>
        </p:grpSpPr>
        <p:sp>
          <p:nvSpPr>
            <p:cNvPr id="136197"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36198"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36199"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36200"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36201"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36202"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3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r>
              <a:rPr lang="tr-TR"/>
              <a:t>Information Management</a:t>
            </a:r>
          </a:p>
        </p:txBody>
      </p:sp>
      <p:sp>
        <p:nvSpPr>
          <p:cNvPr id="138242"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Group Functions</a:t>
            </a:r>
            <a:endParaRPr lang="tr-TR"/>
          </a:p>
        </p:txBody>
      </p:sp>
      <p:sp>
        <p:nvSpPr>
          <p:cNvPr id="138243" name="Rectangle 3"/>
          <p:cNvSpPr>
            <a:spLocks noChangeArrowheads="1"/>
          </p:cNvSpPr>
          <p:nvPr/>
        </p:nvSpPr>
        <p:spPr bwMode="blackWhite">
          <a:xfrm>
            <a:off x="1008063" y="2066925"/>
            <a:ext cx="7169150" cy="1719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38244" name="Rectangle 4"/>
          <p:cNvSpPr>
            <a:spLocks noChangeArrowheads="1"/>
          </p:cNvSpPr>
          <p:nvPr/>
        </p:nvSpPr>
        <p:spPr bwMode="ltGray">
          <a:xfrm>
            <a:off x="4187825" y="2222500"/>
            <a:ext cx="3130550" cy="265113"/>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38245" name="Rectangle 5"/>
          <p:cNvSpPr>
            <a:spLocks noChangeArrowheads="1"/>
          </p:cNvSpPr>
          <p:nvPr/>
        </p:nvSpPr>
        <p:spPr bwMode="blackWhite">
          <a:xfrm>
            <a:off x="982663" y="2166938"/>
            <a:ext cx="7194550" cy="1490662"/>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SELECT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group_function(column)</a:t>
            </a:r>
            <a:endParaRPr lang="tr-TR" sz="1800" b="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FROM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condition</a:t>
            </a: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[GROUP BY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[ORDER BY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a:t>
            </a:r>
          </a:p>
        </p:txBody>
      </p:sp>
      <p:grpSp>
        <p:nvGrpSpPr>
          <p:cNvPr id="138246" name="Group 6"/>
          <p:cNvGrpSpPr>
            <a:grpSpLocks/>
          </p:cNvGrpSpPr>
          <p:nvPr/>
        </p:nvGrpSpPr>
        <p:grpSpPr bwMode="auto">
          <a:xfrm>
            <a:off x="8386763" y="6324600"/>
            <a:ext cx="414337" cy="292100"/>
            <a:chOff x="5283" y="3984"/>
            <a:chExt cx="261" cy="184"/>
          </a:xfrm>
        </p:grpSpPr>
        <p:sp>
          <p:nvSpPr>
            <p:cNvPr id="138247" name="Rectangle 7"/>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38248" name="Rectangle 8"/>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38249" name="Rectangle 9"/>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38250" name="Freeform 10"/>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38251" name="Freeform 11"/>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38252" name="Freeform 12"/>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15" name="Rectangle 14"/>
          <p:cNvSpPr/>
          <p:nvPr/>
        </p:nvSpPr>
        <p:spPr>
          <a:xfrm>
            <a:off x="971600" y="4365104"/>
            <a:ext cx="7056784" cy="830997"/>
          </a:xfrm>
          <a:prstGeom prst="rect">
            <a:avLst/>
          </a:prstGeom>
        </p:spPr>
        <p:txBody>
          <a:bodyPr wrap="square">
            <a:spAutoFit/>
          </a:bodyPr>
          <a:lstStyle/>
          <a:p>
            <a:r>
              <a:rPr lang="tr-TR" b="1" dirty="0"/>
              <a:t>All group functions except COUNT(*) ignore null values.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wipe(up)">
                                      <p:cBhvr>
                                        <p:cTn id="7" dur="500"/>
                                        <p:tgtEl>
                                          <p:spTgt spid="13824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38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p:cNvSpPr>
            <a:spLocks noGrp="1"/>
          </p:cNvSpPr>
          <p:nvPr>
            <p:ph type="ftr" sz="quarter" idx="11"/>
          </p:nvPr>
        </p:nvSpPr>
        <p:spPr/>
        <p:txBody>
          <a:bodyPr/>
          <a:lstStyle/>
          <a:p>
            <a:r>
              <a:rPr lang="tr-TR"/>
              <a:t>Information Management</a:t>
            </a:r>
          </a:p>
        </p:txBody>
      </p:sp>
      <p:sp>
        <p:nvSpPr>
          <p:cNvPr id="140290" name="Rectangle 2"/>
          <p:cNvSpPr>
            <a:spLocks noChangeArrowheads="1"/>
          </p:cNvSpPr>
          <p:nvPr/>
        </p:nvSpPr>
        <p:spPr bwMode="blackWhite">
          <a:xfrm>
            <a:off x="968375" y="4090988"/>
            <a:ext cx="7265988"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sp>
        <p:nvSpPr>
          <p:cNvPr id="140291" name="Rectangle 3"/>
          <p:cNvSpPr>
            <a:spLocks noChangeArrowheads="1"/>
          </p:cNvSpPr>
          <p:nvPr/>
        </p:nvSpPr>
        <p:spPr bwMode="blackWhite">
          <a:xfrm>
            <a:off x="981075" y="2282825"/>
            <a:ext cx="7240588"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grpSp>
        <p:nvGrpSpPr>
          <p:cNvPr id="140292" name="Group 4"/>
          <p:cNvGrpSpPr>
            <a:grpSpLocks/>
          </p:cNvGrpSpPr>
          <p:nvPr/>
        </p:nvGrpSpPr>
        <p:grpSpPr bwMode="auto">
          <a:xfrm>
            <a:off x="1047750" y="2336800"/>
            <a:ext cx="2984500" cy="2644775"/>
            <a:chOff x="660" y="1472"/>
            <a:chExt cx="1880" cy="1666"/>
          </a:xfrm>
        </p:grpSpPr>
        <p:sp>
          <p:nvSpPr>
            <p:cNvPr id="140293" name="Rectangle 5"/>
            <p:cNvSpPr>
              <a:spLocks noChangeArrowheads="1"/>
            </p:cNvSpPr>
            <p:nvPr/>
          </p:nvSpPr>
          <p:spPr bwMode="ltGray">
            <a:xfrm>
              <a:off x="1776" y="1472"/>
              <a:ext cx="764"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40294" name="Rectangle 6"/>
            <p:cNvSpPr>
              <a:spLocks noChangeArrowheads="1"/>
            </p:cNvSpPr>
            <p:nvPr/>
          </p:nvSpPr>
          <p:spPr bwMode="ltGray">
            <a:xfrm>
              <a:off x="660" y="2610"/>
              <a:ext cx="726" cy="528"/>
            </a:xfrm>
            <a:prstGeom prst="rect">
              <a:avLst/>
            </a:prstGeom>
            <a:solidFill>
              <a:srgbClr val="FF5050">
                <a:alpha val="50000"/>
              </a:srgbClr>
            </a:solidFill>
            <a:ln w="9525">
              <a:noFill/>
              <a:miter lim="800000"/>
              <a:headEnd/>
              <a:tailEnd/>
            </a:ln>
            <a:effectLst/>
          </p:spPr>
          <p:txBody>
            <a:bodyPr wrap="none" anchor="ctr"/>
            <a:lstStyle/>
            <a:p>
              <a:endParaRPr lang="tr-TR"/>
            </a:p>
          </p:txBody>
        </p:sp>
      </p:grpSp>
      <p:grpSp>
        <p:nvGrpSpPr>
          <p:cNvPr id="140295" name="Group 7"/>
          <p:cNvGrpSpPr>
            <a:grpSpLocks/>
          </p:cNvGrpSpPr>
          <p:nvPr/>
        </p:nvGrpSpPr>
        <p:grpSpPr bwMode="auto">
          <a:xfrm>
            <a:off x="2314575" y="2336800"/>
            <a:ext cx="3076575" cy="2644775"/>
            <a:chOff x="1458" y="1472"/>
            <a:chExt cx="1938" cy="1666"/>
          </a:xfrm>
        </p:grpSpPr>
        <p:sp>
          <p:nvSpPr>
            <p:cNvPr id="140296" name="Rectangle 8"/>
            <p:cNvSpPr>
              <a:spLocks noChangeArrowheads="1"/>
            </p:cNvSpPr>
            <p:nvPr/>
          </p:nvSpPr>
          <p:spPr bwMode="ltGray">
            <a:xfrm>
              <a:off x="1458" y="2610"/>
              <a:ext cx="798" cy="528"/>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40297" name="Rectangle 9"/>
            <p:cNvSpPr>
              <a:spLocks noChangeArrowheads="1"/>
            </p:cNvSpPr>
            <p:nvPr/>
          </p:nvSpPr>
          <p:spPr bwMode="ltGray">
            <a:xfrm>
              <a:off x="2648" y="1472"/>
              <a:ext cx="748" cy="179"/>
            </a:xfrm>
            <a:prstGeom prst="rect">
              <a:avLst/>
            </a:prstGeom>
            <a:solidFill>
              <a:srgbClr val="009900">
                <a:alpha val="50000"/>
              </a:srgbClr>
            </a:solidFill>
            <a:ln w="9525">
              <a:noFill/>
              <a:miter lim="800000"/>
              <a:headEnd/>
              <a:tailEnd/>
            </a:ln>
            <a:effectLst/>
          </p:spPr>
          <p:txBody>
            <a:bodyPr wrap="none" anchor="ctr"/>
            <a:lstStyle/>
            <a:p>
              <a:endParaRPr lang="tr-TR"/>
            </a:p>
          </p:txBody>
        </p:sp>
      </p:grpSp>
      <p:grpSp>
        <p:nvGrpSpPr>
          <p:cNvPr id="140298" name="Group 10"/>
          <p:cNvGrpSpPr>
            <a:grpSpLocks/>
          </p:cNvGrpSpPr>
          <p:nvPr/>
        </p:nvGrpSpPr>
        <p:grpSpPr bwMode="auto">
          <a:xfrm>
            <a:off x="2819400" y="2628900"/>
            <a:ext cx="2114550" cy="2352675"/>
            <a:chOff x="1776" y="1656"/>
            <a:chExt cx="1332" cy="1482"/>
          </a:xfrm>
        </p:grpSpPr>
        <p:sp>
          <p:nvSpPr>
            <p:cNvPr id="140299" name="Rectangle 11"/>
            <p:cNvSpPr>
              <a:spLocks noChangeArrowheads="1"/>
            </p:cNvSpPr>
            <p:nvPr/>
          </p:nvSpPr>
          <p:spPr bwMode="ltGray">
            <a:xfrm>
              <a:off x="1776" y="1656"/>
              <a:ext cx="764" cy="179"/>
            </a:xfrm>
            <a:prstGeom prst="rect">
              <a:avLst/>
            </a:prstGeom>
            <a:solidFill>
              <a:srgbClr val="3399FF">
                <a:alpha val="50000"/>
              </a:srgbClr>
            </a:solidFill>
            <a:ln w="9525">
              <a:noFill/>
              <a:miter lim="800000"/>
              <a:headEnd/>
              <a:tailEnd/>
            </a:ln>
            <a:effectLst/>
          </p:spPr>
          <p:txBody>
            <a:bodyPr wrap="none" anchor="ctr"/>
            <a:lstStyle/>
            <a:p>
              <a:endParaRPr lang="tr-TR"/>
            </a:p>
          </p:txBody>
        </p:sp>
        <p:sp>
          <p:nvSpPr>
            <p:cNvPr id="140300" name="Rectangle 12"/>
            <p:cNvSpPr>
              <a:spLocks noChangeArrowheads="1"/>
            </p:cNvSpPr>
            <p:nvPr/>
          </p:nvSpPr>
          <p:spPr bwMode="ltGray">
            <a:xfrm>
              <a:off x="2310" y="2610"/>
              <a:ext cx="798" cy="528"/>
            </a:xfrm>
            <a:prstGeom prst="rect">
              <a:avLst/>
            </a:prstGeom>
            <a:solidFill>
              <a:srgbClr val="3399FF">
                <a:alpha val="50000"/>
              </a:srgbClr>
            </a:solidFill>
            <a:ln w="9525">
              <a:noFill/>
              <a:miter lim="800000"/>
              <a:headEnd/>
              <a:tailEnd/>
            </a:ln>
            <a:effectLst/>
          </p:spPr>
          <p:txBody>
            <a:bodyPr wrap="none" anchor="ctr"/>
            <a:lstStyle/>
            <a:p>
              <a:endParaRPr lang="tr-TR"/>
            </a:p>
          </p:txBody>
        </p:sp>
      </p:grpSp>
      <p:grpSp>
        <p:nvGrpSpPr>
          <p:cNvPr id="140301" name="Group 13"/>
          <p:cNvGrpSpPr>
            <a:grpSpLocks/>
          </p:cNvGrpSpPr>
          <p:nvPr/>
        </p:nvGrpSpPr>
        <p:grpSpPr bwMode="auto">
          <a:xfrm>
            <a:off x="4203700" y="2628900"/>
            <a:ext cx="2120900" cy="2352675"/>
            <a:chOff x="2648" y="1656"/>
            <a:chExt cx="1336" cy="1482"/>
          </a:xfrm>
        </p:grpSpPr>
        <p:sp>
          <p:nvSpPr>
            <p:cNvPr id="140302" name="Rectangle 14"/>
            <p:cNvSpPr>
              <a:spLocks noChangeArrowheads="1"/>
            </p:cNvSpPr>
            <p:nvPr/>
          </p:nvSpPr>
          <p:spPr bwMode="ltGray">
            <a:xfrm>
              <a:off x="2648" y="1656"/>
              <a:ext cx="748" cy="179"/>
            </a:xfrm>
            <a:prstGeom prst="rect">
              <a:avLst/>
            </a:prstGeom>
            <a:solidFill>
              <a:srgbClr val="FF9900">
                <a:alpha val="50000"/>
              </a:srgbClr>
            </a:solidFill>
            <a:ln w="9525">
              <a:noFill/>
              <a:miter lim="800000"/>
              <a:headEnd/>
              <a:tailEnd/>
            </a:ln>
            <a:effectLst/>
          </p:spPr>
          <p:txBody>
            <a:bodyPr wrap="none" anchor="ctr"/>
            <a:lstStyle/>
            <a:p>
              <a:endParaRPr lang="tr-TR"/>
            </a:p>
          </p:txBody>
        </p:sp>
        <p:sp>
          <p:nvSpPr>
            <p:cNvPr id="140303" name="Rectangle 15"/>
            <p:cNvSpPr>
              <a:spLocks noChangeArrowheads="1"/>
            </p:cNvSpPr>
            <p:nvPr/>
          </p:nvSpPr>
          <p:spPr bwMode="ltGray">
            <a:xfrm>
              <a:off x="3186" y="2610"/>
              <a:ext cx="798" cy="528"/>
            </a:xfrm>
            <a:prstGeom prst="rect">
              <a:avLst/>
            </a:prstGeom>
            <a:solidFill>
              <a:srgbClr val="FF9900">
                <a:alpha val="50000"/>
              </a:srgbClr>
            </a:solidFill>
            <a:ln w="9525">
              <a:noFill/>
              <a:miter lim="800000"/>
              <a:headEnd/>
              <a:tailEnd/>
            </a:ln>
            <a:effectLst/>
          </p:spPr>
          <p:txBody>
            <a:bodyPr wrap="none" anchor="ctr"/>
            <a:lstStyle/>
            <a:p>
              <a:endParaRPr lang="tr-TR"/>
            </a:p>
          </p:txBody>
        </p:sp>
      </p:grpSp>
      <p:sp>
        <p:nvSpPr>
          <p:cNvPr id="140304" name="Rectangle 16"/>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Using AVG and SUM Functions</a:t>
            </a:r>
            <a:endParaRPr lang="tr-TR"/>
          </a:p>
        </p:txBody>
      </p:sp>
      <p:sp>
        <p:nvSpPr>
          <p:cNvPr id="140305" name="Rectangle 17"/>
          <p:cNvSpPr>
            <a:spLocks noChangeArrowheads="1"/>
          </p:cNvSpPr>
          <p:nvPr/>
        </p:nvSpPr>
        <p:spPr bwMode="blackWhite">
          <a:xfrm>
            <a:off x="993775" y="4103688"/>
            <a:ext cx="7240588" cy="915987"/>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AVG(SAL)  MAX(SAL)  MIN(SAL)  SUM(SAL)</a:t>
            </a:r>
          </a:p>
          <a:p>
            <a:pPr>
              <a:tabLst>
                <a:tab pos="1828800" algn="l"/>
                <a:tab pos="3086100" algn="l"/>
                <a:tab pos="4229100" algn="l"/>
              </a:tabLst>
            </a:pPr>
            <a:r>
              <a:rPr lang="tr-TR" sz="1800" b="1">
                <a:solidFill>
                  <a:srgbClr val="000000"/>
                </a:solidFill>
                <a:effectLst/>
                <a:latin typeface="Courier New" pitchFamily="49" charset="0"/>
              </a:rPr>
              <a:t>-------- --------- --------- ---------</a:t>
            </a:r>
          </a:p>
          <a:p>
            <a:pPr>
              <a:tabLst>
                <a:tab pos="1828800" algn="l"/>
                <a:tab pos="3086100" algn="l"/>
                <a:tab pos="4229100" algn="l"/>
              </a:tabLst>
            </a:pPr>
            <a:r>
              <a:rPr lang="tr-TR" sz="1800" b="1">
                <a:solidFill>
                  <a:srgbClr val="000000"/>
                </a:solidFill>
                <a:effectLst/>
                <a:latin typeface="Courier New" pitchFamily="49" charset="0"/>
              </a:rPr>
              <a:t>    1400      1600      1250      5600</a:t>
            </a:r>
          </a:p>
        </p:txBody>
      </p:sp>
      <p:sp>
        <p:nvSpPr>
          <p:cNvPr id="140306" name="Rectangle 18"/>
          <p:cNvSpPr>
            <a:spLocks noGrp="1" noChangeArrowheads="1"/>
          </p:cNvSpPr>
          <p:nvPr>
            <p:ph type="body" idx="1"/>
          </p:nvPr>
        </p:nvSpPr>
        <p:spPr>
          <a:xfrm>
            <a:off x="0" y="1516063"/>
            <a:ext cx="9142413" cy="519112"/>
          </a:xfrm>
          <a:noFill/>
          <a:ln/>
          <a:effectLst>
            <a:outerShdw dist="53882" dir="2700000" algn="ctr" rotWithShape="0">
              <a:srgbClr val="000000"/>
            </a:outerShdw>
          </a:effectLst>
        </p:spPr>
        <p:txBody>
          <a:bodyPr lIns="92075" tIns="46038" rIns="92075" bIns="46038">
            <a:spAutoFit/>
          </a:bodyPr>
          <a:lstStyle/>
          <a:p>
            <a:pPr marL="0" indent="0" algn="ctr" defTabSz="346075">
              <a:tabLst>
                <a:tab pos="571500" algn="l"/>
              </a:tabLst>
            </a:pPr>
            <a:r>
              <a:rPr lang="tr-TR" sz="2800" b="1">
                <a:solidFill>
                  <a:srgbClr val="FF0066"/>
                </a:solidFill>
                <a:latin typeface="Arial" charset="0"/>
              </a:rPr>
              <a:t>You can use AVG and SUM for numeric data.</a:t>
            </a:r>
          </a:p>
        </p:txBody>
      </p:sp>
      <p:sp>
        <p:nvSpPr>
          <p:cNvPr id="140307" name="Rectangle 19"/>
          <p:cNvSpPr>
            <a:spLocks noChangeArrowheads="1"/>
          </p:cNvSpPr>
          <p:nvPr/>
        </p:nvSpPr>
        <p:spPr bwMode="blackWhite">
          <a:xfrm>
            <a:off x="981075" y="2270125"/>
            <a:ext cx="7265988"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dirty="0">
                <a:solidFill>
                  <a:srgbClr val="000000"/>
                </a:solidFill>
                <a:effectLst/>
                <a:latin typeface="Courier New" pitchFamily="49" charset="0"/>
              </a:rPr>
              <a:t>SQL&gt; SELECT	AVG(sal), MAX(sal),</a:t>
            </a:r>
          </a:p>
          <a:p>
            <a:pPr>
              <a:tabLst>
                <a:tab pos="682625" algn="l"/>
                <a:tab pos="1833563" algn="l"/>
              </a:tabLst>
            </a:pPr>
            <a:r>
              <a:rPr lang="tr-TR" sz="1800" b="1" dirty="0">
                <a:solidFill>
                  <a:srgbClr val="000000"/>
                </a:solidFill>
                <a:effectLst/>
                <a:latin typeface="Courier New" pitchFamily="49" charset="0"/>
              </a:rPr>
              <a:t>  2		MIN(sal), SUM(sal)</a:t>
            </a:r>
          </a:p>
          <a:p>
            <a:pPr>
              <a:tabLst>
                <a:tab pos="682625" algn="l"/>
                <a:tab pos="1833563" algn="l"/>
              </a:tabLst>
            </a:pPr>
            <a:r>
              <a:rPr lang="tr-TR" sz="1800" b="1" dirty="0">
                <a:solidFill>
                  <a:srgbClr val="000000"/>
                </a:solidFill>
                <a:effectLst/>
                <a:latin typeface="Courier New" pitchFamily="49" charset="0"/>
              </a:rPr>
              <a:t>  3	FROM	emp</a:t>
            </a:r>
          </a:p>
          <a:p>
            <a:pPr>
              <a:tabLst>
                <a:tab pos="682625" algn="l"/>
                <a:tab pos="1833563" algn="l"/>
              </a:tabLst>
            </a:pPr>
            <a:r>
              <a:rPr lang="tr-TR" sz="1800" b="1" dirty="0">
                <a:solidFill>
                  <a:srgbClr val="000000"/>
                </a:solidFill>
                <a:effectLst/>
                <a:latin typeface="Courier New" pitchFamily="49" charset="0"/>
              </a:rPr>
              <a:t>  4	WHERE	job LIKE 'SALES%';</a:t>
            </a:r>
          </a:p>
        </p:txBody>
      </p:sp>
      <p:grpSp>
        <p:nvGrpSpPr>
          <p:cNvPr id="140308" name="Group 20"/>
          <p:cNvGrpSpPr>
            <a:grpSpLocks/>
          </p:cNvGrpSpPr>
          <p:nvPr/>
        </p:nvGrpSpPr>
        <p:grpSpPr bwMode="auto">
          <a:xfrm>
            <a:off x="8386763" y="6324600"/>
            <a:ext cx="414337" cy="292100"/>
            <a:chOff x="5283" y="3984"/>
            <a:chExt cx="261" cy="184"/>
          </a:xfrm>
        </p:grpSpPr>
        <p:sp>
          <p:nvSpPr>
            <p:cNvPr id="140309" name="Rectangle 2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40310" name="Rectangle 2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40311" name="Rectangle 2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40312" name="Freeform 2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40313" name="Freeform 2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40314" name="Freeform 2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0292"/>
                                        </p:tgtEl>
                                        <p:attrNameLst>
                                          <p:attrName>style.visibility</p:attrName>
                                        </p:attrNameLst>
                                      </p:cBhvr>
                                      <p:to>
                                        <p:strVal val="visible"/>
                                      </p:to>
                                    </p:set>
                                    <p:animEffect transition="in" filter="wipe(up)">
                                      <p:cBhvr>
                                        <p:cTn id="7" dur="500"/>
                                        <p:tgtEl>
                                          <p:spTgt spid="14029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0295"/>
                                        </p:tgtEl>
                                        <p:attrNameLst>
                                          <p:attrName>style.visibility</p:attrName>
                                        </p:attrNameLst>
                                      </p:cBhvr>
                                      <p:to>
                                        <p:strVal val="visible"/>
                                      </p:to>
                                    </p:set>
                                    <p:animEffect transition="in" filter="wipe(up)">
                                      <p:cBhvr>
                                        <p:cTn id="11" dur="500"/>
                                        <p:tgtEl>
                                          <p:spTgt spid="14029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40298"/>
                                        </p:tgtEl>
                                        <p:attrNameLst>
                                          <p:attrName>style.visibility</p:attrName>
                                        </p:attrNameLst>
                                      </p:cBhvr>
                                      <p:to>
                                        <p:strVal val="visible"/>
                                      </p:to>
                                    </p:set>
                                    <p:animEffect transition="in" filter="wipe(up)">
                                      <p:cBhvr>
                                        <p:cTn id="15" dur="500"/>
                                        <p:tgtEl>
                                          <p:spTgt spid="140298"/>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40301"/>
                                        </p:tgtEl>
                                        <p:attrNameLst>
                                          <p:attrName>style.visibility</p:attrName>
                                        </p:attrNameLst>
                                      </p:cBhvr>
                                      <p:to>
                                        <p:strVal val="visible"/>
                                      </p:to>
                                    </p:set>
                                    <p:animEffect transition="in" filter="wipe(up)">
                                      <p:cBhvr>
                                        <p:cTn id="19" dur="500"/>
                                        <p:tgtEl>
                                          <p:spTgt spid="140301"/>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499"/>
                                          </p:stCondLst>
                                        </p:cTn>
                                        <p:tgtEl>
                                          <p:spTgt spid="140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1"/>
          </p:nvPr>
        </p:nvSpPr>
        <p:spPr/>
        <p:txBody>
          <a:bodyPr/>
          <a:lstStyle/>
          <a:p>
            <a:r>
              <a:rPr lang="tr-TR"/>
              <a:t>Information Management</a:t>
            </a:r>
          </a:p>
        </p:txBody>
      </p:sp>
      <p:sp>
        <p:nvSpPr>
          <p:cNvPr id="142338" name="Rectangle 2"/>
          <p:cNvSpPr>
            <a:spLocks noChangeArrowheads="1"/>
          </p:cNvSpPr>
          <p:nvPr/>
        </p:nvSpPr>
        <p:spPr bwMode="blackWhite">
          <a:xfrm>
            <a:off x="1149350" y="2335213"/>
            <a:ext cx="690245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42339" name="Rectangle 3"/>
          <p:cNvSpPr>
            <a:spLocks noChangeArrowheads="1"/>
          </p:cNvSpPr>
          <p:nvPr/>
        </p:nvSpPr>
        <p:spPr bwMode="blackWhite">
          <a:xfrm>
            <a:off x="1135063" y="3551238"/>
            <a:ext cx="6927850"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 </a:t>
            </a: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grpSp>
        <p:nvGrpSpPr>
          <p:cNvPr id="142340" name="Group 4"/>
          <p:cNvGrpSpPr>
            <a:grpSpLocks/>
          </p:cNvGrpSpPr>
          <p:nvPr/>
        </p:nvGrpSpPr>
        <p:grpSpPr bwMode="auto">
          <a:xfrm>
            <a:off x="1200150" y="2384425"/>
            <a:ext cx="3676650" cy="2073275"/>
            <a:chOff x="756" y="1502"/>
            <a:chExt cx="2316" cy="1306"/>
          </a:xfrm>
        </p:grpSpPr>
        <p:sp>
          <p:nvSpPr>
            <p:cNvPr id="142341" name="Rectangle 5"/>
            <p:cNvSpPr>
              <a:spLocks noChangeArrowheads="1"/>
            </p:cNvSpPr>
            <p:nvPr/>
          </p:nvSpPr>
          <p:spPr bwMode="ltGray">
            <a:xfrm>
              <a:off x="1914" y="1502"/>
              <a:ext cx="1158"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42342" name="Rectangle 6"/>
            <p:cNvSpPr>
              <a:spLocks noChangeArrowheads="1"/>
            </p:cNvSpPr>
            <p:nvPr/>
          </p:nvSpPr>
          <p:spPr bwMode="ltGray">
            <a:xfrm>
              <a:off x="756" y="2280"/>
              <a:ext cx="840" cy="528"/>
            </a:xfrm>
            <a:prstGeom prst="rect">
              <a:avLst/>
            </a:prstGeom>
            <a:solidFill>
              <a:srgbClr val="FF5050">
                <a:alpha val="50000"/>
              </a:srgbClr>
            </a:solidFill>
            <a:ln w="9525">
              <a:noFill/>
              <a:miter lim="800000"/>
              <a:headEnd/>
              <a:tailEnd/>
            </a:ln>
            <a:effectLst/>
          </p:spPr>
          <p:txBody>
            <a:bodyPr wrap="none" anchor="ctr"/>
            <a:lstStyle/>
            <a:p>
              <a:endParaRPr lang="tr-TR"/>
            </a:p>
          </p:txBody>
        </p:sp>
      </p:grpSp>
      <p:grpSp>
        <p:nvGrpSpPr>
          <p:cNvPr id="142343" name="Group 7"/>
          <p:cNvGrpSpPr>
            <a:grpSpLocks/>
          </p:cNvGrpSpPr>
          <p:nvPr/>
        </p:nvGrpSpPr>
        <p:grpSpPr bwMode="auto">
          <a:xfrm>
            <a:off x="2581275" y="2384425"/>
            <a:ext cx="4352925" cy="2073275"/>
            <a:chOff x="1626" y="1502"/>
            <a:chExt cx="2742" cy="1306"/>
          </a:xfrm>
        </p:grpSpPr>
        <p:sp>
          <p:nvSpPr>
            <p:cNvPr id="142344" name="Rectangle 8"/>
            <p:cNvSpPr>
              <a:spLocks noChangeArrowheads="1"/>
            </p:cNvSpPr>
            <p:nvPr/>
          </p:nvSpPr>
          <p:spPr bwMode="ltGray">
            <a:xfrm>
              <a:off x="3198" y="1502"/>
              <a:ext cx="1170" cy="179"/>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42345" name="Rectangle 9"/>
            <p:cNvSpPr>
              <a:spLocks noChangeArrowheads="1"/>
            </p:cNvSpPr>
            <p:nvPr/>
          </p:nvSpPr>
          <p:spPr bwMode="ltGray">
            <a:xfrm>
              <a:off x="1626" y="2280"/>
              <a:ext cx="846" cy="528"/>
            </a:xfrm>
            <a:prstGeom prst="rect">
              <a:avLst/>
            </a:prstGeom>
            <a:solidFill>
              <a:srgbClr val="009900">
                <a:alpha val="50000"/>
              </a:srgbClr>
            </a:solidFill>
            <a:ln w="9525">
              <a:noFill/>
              <a:miter lim="800000"/>
              <a:headEnd/>
              <a:tailEnd/>
            </a:ln>
            <a:effectLst/>
          </p:spPr>
          <p:txBody>
            <a:bodyPr wrap="none" anchor="ctr"/>
            <a:lstStyle/>
            <a:p>
              <a:endParaRPr lang="tr-TR"/>
            </a:p>
          </p:txBody>
        </p:sp>
      </p:grpSp>
      <p:sp>
        <p:nvSpPr>
          <p:cNvPr id="142346" name="Rectangle 10"/>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Using MIN and MAX Functions</a:t>
            </a:r>
            <a:endParaRPr lang="tr-TR"/>
          </a:p>
        </p:txBody>
      </p:sp>
      <p:sp>
        <p:nvSpPr>
          <p:cNvPr id="142347" name="Rectangle 11"/>
          <p:cNvSpPr>
            <a:spLocks noGrp="1" noChangeArrowheads="1"/>
          </p:cNvSpPr>
          <p:nvPr>
            <p:ph type="body" idx="1"/>
          </p:nvPr>
        </p:nvSpPr>
        <p:spPr>
          <a:xfrm>
            <a:off x="762000" y="1295400"/>
            <a:ext cx="7640638"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dirty="0">
                <a:solidFill>
                  <a:srgbClr val="FF0066"/>
                </a:solidFill>
                <a:effectLst>
                  <a:outerShdw blurRad="38100" dist="38100" dir="2700000" algn="tl">
                    <a:srgbClr val="C0C0C0"/>
                  </a:outerShdw>
                </a:effectLst>
                <a:latin typeface="Arial" charset="0"/>
              </a:rPr>
              <a:t>You can use MIN and MAX for any datatype.</a:t>
            </a:r>
          </a:p>
        </p:txBody>
      </p:sp>
      <p:sp>
        <p:nvSpPr>
          <p:cNvPr id="142348" name="Rectangle 12"/>
          <p:cNvSpPr>
            <a:spLocks noChangeArrowheads="1"/>
          </p:cNvSpPr>
          <p:nvPr/>
        </p:nvSpPr>
        <p:spPr bwMode="blackWhite">
          <a:xfrm>
            <a:off x="1162050" y="2322513"/>
            <a:ext cx="6927850" cy="666750"/>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MIN(hiredate), MAX(hiredate)</a:t>
            </a:r>
          </a:p>
          <a:p>
            <a:pPr>
              <a:tabLst>
                <a:tab pos="682625" algn="l"/>
                <a:tab pos="1833563" algn="l"/>
              </a:tabLst>
            </a:pPr>
            <a:r>
              <a:rPr lang="tr-TR" sz="1800" b="1">
                <a:solidFill>
                  <a:srgbClr val="000000"/>
                </a:solidFill>
                <a:effectLst/>
                <a:latin typeface="Courier New" pitchFamily="49" charset="0"/>
              </a:rPr>
              <a:t>  2  FROM	emp</a:t>
            </a:r>
            <a:r>
              <a:rPr lang="tr-TR" sz="1800" b="1" i="1">
                <a:solidFill>
                  <a:srgbClr val="000000"/>
                </a:solidFill>
                <a:effectLst/>
                <a:latin typeface="Courier New" pitchFamily="49" charset="0"/>
              </a:rPr>
              <a:t>;</a:t>
            </a:r>
          </a:p>
        </p:txBody>
      </p:sp>
      <p:sp>
        <p:nvSpPr>
          <p:cNvPr id="142349" name="Rectangle 13"/>
          <p:cNvSpPr>
            <a:spLocks noChangeArrowheads="1"/>
          </p:cNvSpPr>
          <p:nvPr/>
        </p:nvSpPr>
        <p:spPr bwMode="blackWhite">
          <a:xfrm>
            <a:off x="1173163" y="3563938"/>
            <a:ext cx="6902450" cy="915987"/>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MIN(HIRED MAX(HIRED</a:t>
            </a:r>
          </a:p>
          <a:p>
            <a:pPr>
              <a:tabLst>
                <a:tab pos="1828800" algn="l"/>
                <a:tab pos="3086100" algn="l"/>
                <a:tab pos="4229100" algn="l"/>
              </a:tabLst>
            </a:pPr>
            <a:r>
              <a:rPr lang="tr-TR" sz="1800" b="1">
                <a:solidFill>
                  <a:srgbClr val="000000"/>
                </a:solidFill>
                <a:effectLst/>
                <a:latin typeface="Courier New" pitchFamily="49" charset="0"/>
              </a:rPr>
              <a:t>--------- ---------</a:t>
            </a:r>
          </a:p>
          <a:p>
            <a:pPr>
              <a:tabLst>
                <a:tab pos="1828800" algn="l"/>
                <a:tab pos="3086100" algn="l"/>
                <a:tab pos="4229100" algn="l"/>
              </a:tabLst>
            </a:pPr>
            <a:r>
              <a:rPr lang="tr-TR" sz="1800" b="1">
                <a:solidFill>
                  <a:srgbClr val="000000"/>
                </a:solidFill>
                <a:effectLst/>
                <a:latin typeface="Courier New" pitchFamily="49" charset="0"/>
              </a:rPr>
              <a:t>17-DEC-80 12-JAN-83</a:t>
            </a:r>
          </a:p>
        </p:txBody>
      </p:sp>
      <p:grpSp>
        <p:nvGrpSpPr>
          <p:cNvPr id="142350" name="Group 14"/>
          <p:cNvGrpSpPr>
            <a:grpSpLocks/>
          </p:cNvGrpSpPr>
          <p:nvPr/>
        </p:nvGrpSpPr>
        <p:grpSpPr bwMode="auto">
          <a:xfrm>
            <a:off x="8386763" y="6324600"/>
            <a:ext cx="414337" cy="292100"/>
            <a:chOff x="5283" y="3984"/>
            <a:chExt cx="261" cy="184"/>
          </a:xfrm>
        </p:grpSpPr>
        <p:sp>
          <p:nvSpPr>
            <p:cNvPr id="142351" name="Rectangle 1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42352" name="Rectangle 1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42353" name="Rectangle 1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42354" name="Freeform 1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42355" name="Freeform 1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42356" name="Freeform 2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wipe(up)">
                                      <p:cBhvr>
                                        <p:cTn id="7" dur="500"/>
                                        <p:tgtEl>
                                          <p:spTgt spid="14234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2343"/>
                                        </p:tgtEl>
                                        <p:attrNameLst>
                                          <p:attrName>style.visibility</p:attrName>
                                        </p:attrNameLst>
                                      </p:cBhvr>
                                      <p:to>
                                        <p:strVal val="visible"/>
                                      </p:to>
                                    </p:set>
                                    <p:animEffect transition="in" filter="wipe(up)">
                                      <p:cBhvr>
                                        <p:cTn id="11" dur="500"/>
                                        <p:tgtEl>
                                          <p:spTgt spid="142343"/>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142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dirty="0"/>
              <a:t>Information Management</a:t>
            </a:r>
          </a:p>
        </p:txBody>
      </p:sp>
      <p:sp>
        <p:nvSpPr>
          <p:cNvPr id="144386" name="Rectangle 2"/>
          <p:cNvSpPr>
            <a:spLocks noChangeArrowheads="1"/>
          </p:cNvSpPr>
          <p:nvPr/>
        </p:nvSpPr>
        <p:spPr bwMode="blackWhite">
          <a:xfrm>
            <a:off x="1115616" y="3009652"/>
            <a:ext cx="68326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44387" name="Rectangle 3"/>
          <p:cNvSpPr>
            <a:spLocks noChangeArrowheads="1"/>
          </p:cNvSpPr>
          <p:nvPr/>
        </p:nvSpPr>
        <p:spPr bwMode="blackWhite">
          <a:xfrm>
            <a:off x="1112441" y="4251077"/>
            <a:ext cx="6858000"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 </a:t>
            </a: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sp>
        <p:nvSpPr>
          <p:cNvPr id="14438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dirty="0">
                <a:solidFill>
                  <a:schemeClr val="accent2"/>
                </a:solidFill>
                <a:effectLst>
                  <a:outerShdw blurRad="38100" dist="38100" dir="2700000" algn="tl">
                    <a:srgbClr val="C0C0C0"/>
                  </a:outerShdw>
                </a:effectLst>
                <a:latin typeface="Arial" charset="0"/>
              </a:rPr>
              <a:t>Using the COUNT Function</a:t>
            </a:r>
            <a:endParaRPr lang="tr-TR" dirty="0"/>
          </a:p>
        </p:txBody>
      </p:sp>
      <p:grpSp>
        <p:nvGrpSpPr>
          <p:cNvPr id="144389" name="Group 5"/>
          <p:cNvGrpSpPr>
            <a:grpSpLocks/>
          </p:cNvGrpSpPr>
          <p:nvPr/>
        </p:nvGrpSpPr>
        <p:grpSpPr bwMode="auto">
          <a:xfrm>
            <a:off x="1174353" y="3036639"/>
            <a:ext cx="3003550" cy="2084388"/>
            <a:chOff x="780" y="1490"/>
            <a:chExt cx="1892" cy="1313"/>
          </a:xfrm>
        </p:grpSpPr>
        <p:sp>
          <p:nvSpPr>
            <p:cNvPr id="144390" name="Rectangle 6"/>
            <p:cNvSpPr>
              <a:spLocks noChangeArrowheads="1"/>
            </p:cNvSpPr>
            <p:nvPr/>
          </p:nvSpPr>
          <p:spPr bwMode="ltGray">
            <a:xfrm>
              <a:off x="1908" y="1490"/>
              <a:ext cx="764"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44391" name="Rectangle 7"/>
            <p:cNvSpPr>
              <a:spLocks noChangeArrowheads="1"/>
            </p:cNvSpPr>
            <p:nvPr/>
          </p:nvSpPr>
          <p:spPr bwMode="ltGray">
            <a:xfrm>
              <a:off x="780" y="2275"/>
              <a:ext cx="864" cy="528"/>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44392" name="Rectangle 8"/>
          <p:cNvSpPr>
            <a:spLocks noChangeArrowheads="1"/>
          </p:cNvSpPr>
          <p:nvPr/>
        </p:nvSpPr>
        <p:spPr bwMode="blackWhite">
          <a:xfrm>
            <a:off x="1137841" y="4263777"/>
            <a:ext cx="6832600" cy="915987"/>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 COUNT(*)</a:t>
            </a:r>
          </a:p>
          <a:p>
            <a:pPr>
              <a:tabLst>
                <a:tab pos="1828800" algn="l"/>
                <a:tab pos="3086100" algn="l"/>
                <a:tab pos="4229100" algn="l"/>
              </a:tabLst>
            </a:pPr>
            <a:r>
              <a:rPr lang="tr-TR" sz="1800" b="1">
                <a:solidFill>
                  <a:srgbClr val="000000"/>
                </a:solidFill>
                <a:effectLst/>
                <a:latin typeface="Courier New" pitchFamily="49" charset="0"/>
              </a:rPr>
              <a:t>---------</a:t>
            </a:r>
          </a:p>
          <a:p>
            <a:pPr>
              <a:tabLst>
                <a:tab pos="1828800" algn="l"/>
                <a:tab pos="3086100" algn="l"/>
                <a:tab pos="4229100" algn="l"/>
              </a:tabLst>
            </a:pPr>
            <a:r>
              <a:rPr lang="tr-TR" sz="1800" b="1">
                <a:solidFill>
                  <a:srgbClr val="000000"/>
                </a:solidFill>
                <a:effectLst/>
                <a:latin typeface="Courier New" pitchFamily="49" charset="0"/>
              </a:rPr>
              <a:t>        6</a:t>
            </a:r>
          </a:p>
        </p:txBody>
      </p:sp>
      <p:sp>
        <p:nvSpPr>
          <p:cNvPr id="144393" name="Rectangle 9"/>
          <p:cNvSpPr>
            <a:spLocks noChangeArrowheads="1"/>
          </p:cNvSpPr>
          <p:nvPr/>
        </p:nvSpPr>
        <p:spPr bwMode="blackWhite">
          <a:xfrm>
            <a:off x="1115616" y="2996952"/>
            <a:ext cx="6858000" cy="941387"/>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COUNT(*)</a:t>
            </a:r>
          </a:p>
          <a:p>
            <a:pPr>
              <a:tabLst>
                <a:tab pos="682625" algn="l"/>
                <a:tab pos="1833563" algn="l"/>
              </a:tabLst>
            </a:pPr>
            <a:r>
              <a:rPr lang="tr-TR" sz="1800" b="1">
                <a:solidFill>
                  <a:srgbClr val="000000"/>
                </a:solidFill>
                <a:effectLst/>
                <a:latin typeface="Courier New" pitchFamily="49" charset="0"/>
              </a:rPr>
              <a:t>  2  FROM	emp</a:t>
            </a:r>
          </a:p>
          <a:p>
            <a:pPr>
              <a:tabLst>
                <a:tab pos="682625" algn="l"/>
                <a:tab pos="1833563" algn="l"/>
              </a:tabLst>
            </a:pPr>
            <a:r>
              <a:rPr lang="tr-TR" sz="1800" b="1">
                <a:solidFill>
                  <a:srgbClr val="000000"/>
                </a:solidFill>
                <a:effectLst/>
                <a:latin typeface="Courier New" pitchFamily="49" charset="0"/>
              </a:rPr>
              <a:t>  3  WHERE	deptno = 30;</a:t>
            </a:r>
          </a:p>
        </p:txBody>
      </p:sp>
      <p:grpSp>
        <p:nvGrpSpPr>
          <p:cNvPr id="144395" name="Group 11"/>
          <p:cNvGrpSpPr>
            <a:grpSpLocks/>
          </p:cNvGrpSpPr>
          <p:nvPr/>
        </p:nvGrpSpPr>
        <p:grpSpPr bwMode="auto">
          <a:xfrm>
            <a:off x="8386763" y="6324600"/>
            <a:ext cx="414337" cy="292100"/>
            <a:chOff x="5283" y="3984"/>
            <a:chExt cx="261" cy="184"/>
          </a:xfrm>
        </p:grpSpPr>
        <p:sp>
          <p:nvSpPr>
            <p:cNvPr id="144396"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44397"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44398"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44399"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44400"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44401"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26" name="Rectangle 10"/>
          <p:cNvSpPr txBox="1">
            <a:spLocks noChangeArrowheads="1"/>
          </p:cNvSpPr>
          <p:nvPr/>
        </p:nvSpPr>
        <p:spPr bwMode="auto">
          <a:xfrm>
            <a:off x="752475" y="1287463"/>
            <a:ext cx="7640638" cy="3878627"/>
          </a:xfrm>
          <a:prstGeom prst="rect">
            <a:avLst/>
          </a:prstGeom>
          <a:noFill/>
          <a:ln w="9525">
            <a:noFill/>
            <a:miter lim="800000"/>
            <a:headEnd/>
            <a:tailEnd/>
          </a:ln>
          <a:effectLst>
            <a:outerShdw dist="53882" dir="2700000" algn="ctr" rotWithShape="0">
              <a:srgbClr val="000000"/>
            </a:outerShdw>
          </a:effectLst>
        </p:spPr>
        <p:txBody>
          <a:bodyPr vert="horz" wrap="square" lIns="92075" tIns="46038" rIns="92075" bIns="46038" numCol="1" anchor="t" anchorCtr="0" compatLnSpc="1">
            <a:prstTxWarp prst="textNoShape">
              <a:avLst/>
            </a:prstTxWarp>
            <a:spAutoFit/>
          </a:bodyPr>
          <a:lstStyle/>
          <a:p>
            <a:pPr marL="0" marR="0" lvl="0" indent="0" algn="l" defTabSz="346075" rtl="0" eaLnBrk="0" fontAlgn="base" latinLnBrk="0" hangingPunct="0">
              <a:lnSpc>
                <a:spcPct val="100000"/>
              </a:lnSpc>
              <a:spcBef>
                <a:spcPct val="20000"/>
              </a:spcBef>
              <a:spcAft>
                <a:spcPct val="0"/>
              </a:spcAft>
              <a:buClrTx/>
              <a:buSzTx/>
              <a:buFontTx/>
              <a:buChar char="•"/>
              <a:tabLst>
                <a:tab pos="571500" algn="l"/>
              </a:tabLst>
              <a:defRPr/>
            </a:pPr>
            <a:r>
              <a:rPr kumimoji="0" lang="tr-TR" sz="2600" b="1" i="0" u="none" strike="noStrike" kern="0" cap="none" spc="0" normalizeH="0" baseline="0" noProof="0" dirty="0">
                <a:ln>
                  <a:noFill/>
                </a:ln>
                <a:solidFill>
                  <a:srgbClr val="FF0066"/>
                </a:solidFill>
                <a:effectLst/>
                <a:uLnTx/>
                <a:uFillTx/>
                <a:latin typeface="Arial" charset="0"/>
                <a:ea typeface="+mn-ea"/>
                <a:cs typeface="+mn-cs"/>
              </a:rPr>
              <a:t> COUNT(*) returns the number of rows in a table including duplicate rows and rows containing null values in any of the columns.</a:t>
            </a:r>
          </a:p>
          <a:p>
            <a:pPr marL="0" marR="0" lvl="0" indent="0" algn="l" defTabSz="346075" rtl="0" eaLnBrk="0" fontAlgn="base" latinLnBrk="0" hangingPunct="0">
              <a:lnSpc>
                <a:spcPct val="100000"/>
              </a:lnSpc>
              <a:spcBef>
                <a:spcPct val="20000"/>
              </a:spcBef>
              <a:spcAft>
                <a:spcPct val="0"/>
              </a:spcAft>
              <a:buClrTx/>
              <a:buSzTx/>
              <a:buFontTx/>
              <a:buChar char="•"/>
              <a:tabLst>
                <a:tab pos="571500" algn="l"/>
              </a:tabLst>
              <a:defRPr/>
            </a:pPr>
            <a:endParaRPr kumimoji="0" lang="tr-TR" sz="2800" b="1" i="0" u="none" strike="noStrike" kern="0" cap="none" spc="0" normalizeH="0" baseline="0" noProof="0" dirty="0">
              <a:ln>
                <a:noFill/>
              </a:ln>
              <a:solidFill>
                <a:srgbClr val="FF0066"/>
              </a:solidFill>
              <a:effectLst/>
              <a:uLnTx/>
              <a:uFillTx/>
              <a:latin typeface="Arial" charset="0"/>
              <a:ea typeface="+mn-ea"/>
              <a:cs typeface="+mn-cs"/>
            </a:endParaRPr>
          </a:p>
          <a:p>
            <a:pPr marL="0" marR="0" lvl="0" indent="0" algn="l" defTabSz="346075" rtl="0" eaLnBrk="0" fontAlgn="base" latinLnBrk="0" hangingPunct="0">
              <a:lnSpc>
                <a:spcPct val="100000"/>
              </a:lnSpc>
              <a:spcBef>
                <a:spcPct val="20000"/>
              </a:spcBef>
              <a:spcAft>
                <a:spcPct val="0"/>
              </a:spcAft>
              <a:buClrTx/>
              <a:buSzTx/>
              <a:buFontTx/>
              <a:buNone/>
              <a:tabLst>
                <a:tab pos="571500" algn="l"/>
              </a:tabLst>
              <a:defRPr/>
            </a:pPr>
            <a:endParaRPr kumimoji="0" lang="tr-TR" sz="2800" b="1" i="0" u="none" strike="noStrike" kern="0" cap="none" spc="0" normalizeH="0" baseline="0" noProof="0" dirty="0">
              <a:ln>
                <a:noFill/>
              </a:ln>
              <a:solidFill>
                <a:srgbClr val="FF0066"/>
              </a:solidFill>
              <a:effectLst/>
              <a:uLnTx/>
              <a:uFillTx/>
              <a:latin typeface="Arial" charset="0"/>
              <a:ea typeface="+mn-ea"/>
              <a:cs typeface="+mn-cs"/>
            </a:endParaRPr>
          </a:p>
          <a:p>
            <a:pPr marL="0" marR="0" lvl="0" indent="0" algn="l" defTabSz="346075" rtl="0" eaLnBrk="0" fontAlgn="base" latinLnBrk="0" hangingPunct="0">
              <a:lnSpc>
                <a:spcPct val="100000"/>
              </a:lnSpc>
              <a:spcBef>
                <a:spcPct val="20000"/>
              </a:spcBef>
              <a:spcAft>
                <a:spcPct val="0"/>
              </a:spcAft>
              <a:buClrTx/>
              <a:buSzTx/>
              <a:buFontTx/>
              <a:buChar char="•"/>
              <a:tabLst>
                <a:tab pos="571500" algn="l"/>
              </a:tabLst>
              <a:defRPr/>
            </a:pPr>
            <a:endParaRPr kumimoji="0" lang="tr-TR" sz="2800" b="1" i="0" u="none" strike="noStrike" kern="0" cap="none" spc="0" normalizeH="0" baseline="0" noProof="0" dirty="0">
              <a:ln>
                <a:noFill/>
              </a:ln>
              <a:solidFill>
                <a:srgbClr val="FF0066"/>
              </a:solidFill>
              <a:effectLst/>
              <a:uLnTx/>
              <a:uFillTx/>
              <a:latin typeface="Arial" charset="0"/>
              <a:ea typeface="+mn-ea"/>
              <a:cs typeface="+mn-cs"/>
            </a:endParaRPr>
          </a:p>
          <a:p>
            <a:pPr marL="0" marR="0" lvl="0" indent="0" algn="l" defTabSz="346075" rtl="0" eaLnBrk="0" fontAlgn="base" latinLnBrk="0" hangingPunct="0">
              <a:lnSpc>
                <a:spcPct val="100000"/>
              </a:lnSpc>
              <a:spcBef>
                <a:spcPct val="20000"/>
              </a:spcBef>
              <a:spcAft>
                <a:spcPct val="0"/>
              </a:spcAft>
              <a:buClrTx/>
              <a:buSzTx/>
              <a:buFontTx/>
              <a:buChar char="•"/>
              <a:tabLst>
                <a:tab pos="571500" algn="l"/>
              </a:tabLst>
              <a:defRPr/>
            </a:pPr>
            <a:endParaRPr kumimoji="0" lang="tr-TR" sz="2800" b="1" i="0" u="none" strike="noStrike" kern="0" cap="none" spc="0" normalizeH="0" baseline="0" noProof="0" dirty="0">
              <a:ln>
                <a:noFill/>
              </a:ln>
              <a:solidFill>
                <a:srgbClr val="FF0066"/>
              </a:solidFill>
              <a:effectLst/>
              <a:uLnTx/>
              <a:uFillTx/>
              <a:latin typeface="Arial" charset="0"/>
              <a:ea typeface="+mn-ea"/>
              <a:cs typeface="+mn-cs"/>
            </a:endParaRPr>
          </a:p>
          <a:p>
            <a:pPr marL="0" marR="0" lvl="0" indent="0" algn="l" defTabSz="346075" rtl="0" eaLnBrk="0" fontAlgn="base" latinLnBrk="0" hangingPunct="0">
              <a:lnSpc>
                <a:spcPct val="100000"/>
              </a:lnSpc>
              <a:spcBef>
                <a:spcPct val="20000"/>
              </a:spcBef>
              <a:spcAft>
                <a:spcPct val="0"/>
              </a:spcAft>
              <a:buClrTx/>
              <a:buSzTx/>
              <a:buFontTx/>
              <a:buNone/>
              <a:tabLst>
                <a:tab pos="571500" algn="l"/>
              </a:tabLst>
              <a:defRPr/>
            </a:pPr>
            <a:endParaRPr kumimoji="0" lang="tr-TR" sz="2800" b="1" i="0" u="none" strike="noStrike" kern="0" cap="none" spc="0" normalizeH="0" baseline="0" noProof="0" dirty="0">
              <a:ln>
                <a:noFill/>
              </a:ln>
              <a:solidFill>
                <a:srgbClr val="FF0066"/>
              </a:solidFill>
              <a:effectLst/>
              <a:uLnTx/>
              <a:uFillTx/>
              <a:latin typeface="Arial"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4389"/>
                                        </p:tgtEl>
                                        <p:attrNameLst>
                                          <p:attrName>style.visibility</p:attrName>
                                        </p:attrNameLst>
                                      </p:cBhvr>
                                      <p:to>
                                        <p:strVal val="visible"/>
                                      </p:to>
                                    </p:set>
                                    <p:animEffect transition="in" filter="wipe(up)">
                                      <p:cBhvr>
                                        <p:cTn id="7" dur="500"/>
                                        <p:tgtEl>
                                          <p:spTgt spid="14438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44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46434" name="Rectangle 2"/>
          <p:cNvSpPr>
            <a:spLocks noChangeArrowheads="1"/>
          </p:cNvSpPr>
          <p:nvPr/>
        </p:nvSpPr>
        <p:spPr bwMode="blackWhite">
          <a:xfrm>
            <a:off x="1169988" y="2601913"/>
            <a:ext cx="68326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46435" name="Rectangle 3"/>
          <p:cNvSpPr>
            <a:spLocks noChangeArrowheads="1"/>
          </p:cNvSpPr>
          <p:nvPr/>
        </p:nvSpPr>
        <p:spPr bwMode="blackWhite">
          <a:xfrm>
            <a:off x="1173163" y="3824288"/>
            <a:ext cx="6858000"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grpSp>
        <p:nvGrpSpPr>
          <p:cNvPr id="146436" name="Group 4"/>
          <p:cNvGrpSpPr>
            <a:grpSpLocks/>
          </p:cNvGrpSpPr>
          <p:nvPr/>
        </p:nvGrpSpPr>
        <p:grpSpPr bwMode="auto">
          <a:xfrm>
            <a:off x="1238250" y="2651125"/>
            <a:ext cx="3390900" cy="2063750"/>
            <a:chOff x="780" y="1670"/>
            <a:chExt cx="2136" cy="1300"/>
          </a:xfrm>
        </p:grpSpPr>
        <p:sp>
          <p:nvSpPr>
            <p:cNvPr id="146437" name="Rectangle 5"/>
            <p:cNvSpPr>
              <a:spLocks noChangeArrowheads="1"/>
            </p:cNvSpPr>
            <p:nvPr/>
          </p:nvSpPr>
          <p:spPr bwMode="ltGray">
            <a:xfrm>
              <a:off x="1932" y="1670"/>
              <a:ext cx="984"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46438" name="Rectangle 6"/>
            <p:cNvSpPr>
              <a:spLocks noChangeArrowheads="1"/>
            </p:cNvSpPr>
            <p:nvPr/>
          </p:nvSpPr>
          <p:spPr bwMode="ltGray">
            <a:xfrm>
              <a:off x="780" y="2442"/>
              <a:ext cx="1026" cy="528"/>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46439" name="Rectangle 7"/>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the COUNT Function</a:t>
            </a:r>
            <a:endParaRPr lang="tr-TR"/>
          </a:p>
        </p:txBody>
      </p:sp>
      <p:sp>
        <p:nvSpPr>
          <p:cNvPr id="146440" name="Rectangle 8"/>
          <p:cNvSpPr>
            <a:spLocks noGrp="1" noChangeArrowheads="1"/>
          </p:cNvSpPr>
          <p:nvPr>
            <p:ph type="body" idx="1"/>
          </p:nvPr>
        </p:nvSpPr>
        <p:spPr>
          <a:xfrm>
            <a:off x="1046163" y="1516063"/>
            <a:ext cx="7385050"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COUNT(</a:t>
            </a:r>
            <a:r>
              <a:rPr lang="tr-TR" sz="2800" b="1" i="1">
                <a:solidFill>
                  <a:srgbClr val="FF0066"/>
                </a:solidFill>
                <a:latin typeface="Arial" charset="0"/>
              </a:rPr>
              <a:t>expr</a:t>
            </a:r>
            <a:r>
              <a:rPr lang="tr-TR" sz="2800" b="1">
                <a:solidFill>
                  <a:srgbClr val="FF0066"/>
                </a:solidFill>
                <a:latin typeface="Arial" charset="0"/>
              </a:rPr>
              <a:t>) returns the number of nonnull rows.</a:t>
            </a:r>
          </a:p>
        </p:txBody>
      </p:sp>
      <p:sp>
        <p:nvSpPr>
          <p:cNvPr id="146441" name="Rectangle 9"/>
          <p:cNvSpPr>
            <a:spLocks noChangeArrowheads="1"/>
          </p:cNvSpPr>
          <p:nvPr/>
        </p:nvSpPr>
        <p:spPr bwMode="blackWhite">
          <a:xfrm>
            <a:off x="1182688" y="2589213"/>
            <a:ext cx="6858000" cy="941387"/>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dirty="0">
                <a:solidFill>
                  <a:srgbClr val="000000"/>
                </a:solidFill>
                <a:effectLst/>
                <a:latin typeface="Courier New" pitchFamily="49" charset="0"/>
              </a:rPr>
              <a:t>SQL&gt; SELECT	COUNT(</a:t>
            </a:r>
            <a:r>
              <a:rPr lang="tr-TR" sz="1800" b="1" dirty="0" err="1">
                <a:solidFill>
                  <a:srgbClr val="000000"/>
                </a:solidFill>
                <a:effectLst/>
                <a:latin typeface="Courier New" pitchFamily="49" charset="0"/>
              </a:rPr>
              <a:t>comm</a:t>
            </a:r>
            <a:r>
              <a:rPr lang="tr-TR" sz="1800" b="1" dirty="0">
                <a:solidFill>
                  <a:srgbClr val="000000"/>
                </a:solidFill>
                <a:effectLst/>
                <a:latin typeface="Courier New" pitchFamily="49" charset="0"/>
              </a:rPr>
              <a:t>)</a:t>
            </a:r>
          </a:p>
          <a:p>
            <a:pPr>
              <a:tabLst>
                <a:tab pos="682625" algn="l"/>
                <a:tab pos="1833563" algn="l"/>
              </a:tabLst>
            </a:pPr>
            <a:r>
              <a:rPr lang="tr-TR" sz="1800" b="1" dirty="0">
                <a:solidFill>
                  <a:srgbClr val="000000"/>
                </a:solidFill>
                <a:effectLst/>
                <a:latin typeface="Courier New" pitchFamily="49" charset="0"/>
              </a:rPr>
              <a:t>  2  FROM	</a:t>
            </a:r>
            <a:r>
              <a:rPr lang="tr-TR" sz="1800" b="1" dirty="0" err="1">
                <a:solidFill>
                  <a:srgbClr val="000000"/>
                </a:solidFill>
                <a:effectLst/>
                <a:latin typeface="Courier New" pitchFamily="49" charset="0"/>
              </a:rPr>
              <a:t>emp</a:t>
            </a:r>
            <a:endParaRPr lang="tr-TR" sz="1800" b="1" dirty="0">
              <a:solidFill>
                <a:srgbClr val="000000"/>
              </a:solidFill>
              <a:effectLst/>
              <a:latin typeface="Courier New" pitchFamily="49" charset="0"/>
            </a:endParaRPr>
          </a:p>
          <a:p>
            <a:pPr>
              <a:tabLst>
                <a:tab pos="682625" algn="l"/>
                <a:tab pos="1833563" algn="l"/>
              </a:tabLst>
            </a:pPr>
            <a:r>
              <a:rPr lang="tr-TR" sz="1800" b="1" dirty="0">
                <a:solidFill>
                  <a:srgbClr val="000000"/>
                </a:solidFill>
                <a:effectLst/>
                <a:latin typeface="Courier New" pitchFamily="49" charset="0"/>
              </a:rPr>
              <a:t>  3  WHERE	</a:t>
            </a:r>
            <a:r>
              <a:rPr lang="tr-TR" sz="1800" b="1" dirty="0" err="1">
                <a:solidFill>
                  <a:srgbClr val="000000"/>
                </a:solidFill>
                <a:effectLst/>
                <a:latin typeface="Courier New" pitchFamily="49" charset="0"/>
              </a:rPr>
              <a:t>deptno</a:t>
            </a:r>
            <a:r>
              <a:rPr lang="tr-TR" sz="1800" b="1" dirty="0">
                <a:solidFill>
                  <a:srgbClr val="000000"/>
                </a:solidFill>
                <a:effectLst/>
                <a:latin typeface="Courier New" pitchFamily="49" charset="0"/>
              </a:rPr>
              <a:t> = 30;</a:t>
            </a:r>
          </a:p>
        </p:txBody>
      </p:sp>
      <p:sp>
        <p:nvSpPr>
          <p:cNvPr id="146442" name="Rectangle 10"/>
          <p:cNvSpPr>
            <a:spLocks noChangeArrowheads="1"/>
          </p:cNvSpPr>
          <p:nvPr/>
        </p:nvSpPr>
        <p:spPr bwMode="blackWhite">
          <a:xfrm>
            <a:off x="1211263" y="3836988"/>
            <a:ext cx="6832600" cy="915987"/>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COUNT(COMM)</a:t>
            </a:r>
          </a:p>
          <a:p>
            <a:pPr>
              <a:tabLst>
                <a:tab pos="1828800" algn="l"/>
                <a:tab pos="3086100" algn="l"/>
                <a:tab pos="4229100" algn="l"/>
              </a:tabLst>
            </a:pPr>
            <a:r>
              <a:rPr lang="tr-TR" sz="1800" b="1">
                <a:solidFill>
                  <a:srgbClr val="000000"/>
                </a:solidFill>
                <a:effectLst/>
                <a:latin typeface="Courier New" pitchFamily="49" charset="0"/>
              </a:rPr>
              <a:t>-----------</a:t>
            </a:r>
          </a:p>
          <a:p>
            <a:pPr>
              <a:tabLst>
                <a:tab pos="1828800" algn="l"/>
                <a:tab pos="3086100" algn="l"/>
                <a:tab pos="4229100" algn="l"/>
              </a:tabLst>
            </a:pPr>
            <a:r>
              <a:rPr lang="tr-TR" sz="1800" b="1">
                <a:solidFill>
                  <a:srgbClr val="000000"/>
                </a:solidFill>
                <a:effectLst/>
                <a:latin typeface="Courier New" pitchFamily="49" charset="0"/>
              </a:rPr>
              <a:t>          4</a:t>
            </a:r>
          </a:p>
        </p:txBody>
      </p:sp>
      <p:grpSp>
        <p:nvGrpSpPr>
          <p:cNvPr id="146443" name="Group 11"/>
          <p:cNvGrpSpPr>
            <a:grpSpLocks/>
          </p:cNvGrpSpPr>
          <p:nvPr/>
        </p:nvGrpSpPr>
        <p:grpSpPr bwMode="auto">
          <a:xfrm>
            <a:off x="8386763" y="6324600"/>
            <a:ext cx="414337" cy="292100"/>
            <a:chOff x="5283" y="3984"/>
            <a:chExt cx="261" cy="184"/>
          </a:xfrm>
        </p:grpSpPr>
        <p:sp>
          <p:nvSpPr>
            <p:cNvPr id="146444"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46445"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46446"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46447"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46448"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46449"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6436"/>
                                        </p:tgtEl>
                                        <p:attrNameLst>
                                          <p:attrName>style.visibility</p:attrName>
                                        </p:attrNameLst>
                                      </p:cBhvr>
                                      <p:to>
                                        <p:strVal val="visible"/>
                                      </p:to>
                                    </p:set>
                                    <p:animEffect transition="in" filter="wipe(up)">
                                      <p:cBhvr>
                                        <p:cTn id="7" dur="500"/>
                                        <p:tgtEl>
                                          <p:spTgt spid="14643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46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8</a:t>
            </a:r>
            <a:endParaRPr lang="en-US" dirty="0"/>
          </a:p>
        </p:txBody>
      </p:sp>
      <p:sp>
        <p:nvSpPr>
          <p:cNvPr id="3" name="İçerik Yer Tutucusu 2"/>
          <p:cNvSpPr>
            <a:spLocks noGrp="1"/>
          </p:cNvSpPr>
          <p:nvPr>
            <p:ph idx="1"/>
          </p:nvPr>
        </p:nvSpPr>
        <p:spPr/>
        <p:txBody>
          <a:bodyPr/>
          <a:lstStyle/>
          <a:p>
            <a:r>
              <a:rPr lang="tr-TR" dirty="0" err="1"/>
              <a:t>Display</a:t>
            </a:r>
            <a:r>
              <a:rPr lang="tr-TR" dirty="0"/>
              <a:t> </a:t>
            </a:r>
            <a:r>
              <a:rPr lang="tr-TR" dirty="0" err="1"/>
              <a:t>the</a:t>
            </a:r>
            <a:r>
              <a:rPr lang="tr-TR" dirty="0"/>
              <a:t> </a:t>
            </a:r>
            <a:r>
              <a:rPr lang="tr-TR" dirty="0" err="1"/>
              <a:t>number</a:t>
            </a:r>
            <a:r>
              <a:rPr lang="tr-TR" dirty="0"/>
              <a:t> of </a:t>
            </a:r>
            <a:r>
              <a:rPr lang="tr-TR" dirty="0" err="1"/>
              <a:t>department</a:t>
            </a:r>
            <a:r>
              <a:rPr lang="tr-TR" dirty="0"/>
              <a:t> </a:t>
            </a:r>
            <a:r>
              <a:rPr lang="tr-TR" dirty="0" err="1"/>
              <a:t>numbers</a:t>
            </a:r>
            <a:r>
              <a:rPr lang="tr-TR" dirty="0"/>
              <a:t> </a:t>
            </a:r>
            <a:r>
              <a:rPr lang="tr-TR" dirty="0" err="1"/>
              <a:t>by</a:t>
            </a:r>
            <a:r>
              <a:rPr lang="tr-TR" dirty="0"/>
              <a:t> </a:t>
            </a:r>
            <a:r>
              <a:rPr lang="tr-TR" dirty="0" err="1"/>
              <a:t>using</a:t>
            </a:r>
            <a:r>
              <a:rPr lang="tr-TR" dirty="0"/>
              <a:t> </a:t>
            </a:r>
            <a:r>
              <a:rPr lang="tr-TR" dirty="0" err="1"/>
              <a:t>only</a:t>
            </a:r>
            <a:r>
              <a:rPr lang="tr-TR" dirty="0"/>
              <a:t> EMP </a:t>
            </a:r>
            <a:r>
              <a:rPr lang="tr-TR" dirty="0" err="1"/>
              <a:t>table</a:t>
            </a:r>
            <a:r>
              <a:rPr lang="tr-TR" dirty="0"/>
              <a:t>.</a:t>
            </a:r>
          </a:p>
          <a:p>
            <a:endParaRPr lang="en-US" dirty="0"/>
          </a:p>
        </p:txBody>
      </p:sp>
      <p:sp>
        <p:nvSpPr>
          <p:cNvPr id="4" name="Alt 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519209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19458" name="Rectangle 2"/>
          <p:cNvSpPr>
            <a:spLocks noChangeArrowheads="1"/>
          </p:cNvSpPr>
          <p:nvPr/>
        </p:nvSpPr>
        <p:spPr bwMode="blackWhite">
          <a:xfrm>
            <a:off x="922338" y="161607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pPr>
            <a:r>
              <a:rPr lang="tr-TR" sz="1800" b="1">
                <a:solidFill>
                  <a:srgbClr val="000000"/>
                </a:solidFill>
                <a:effectLst/>
                <a:latin typeface="Courier New" pitchFamily="49" charset="0"/>
              </a:rPr>
              <a:t> </a:t>
            </a:r>
          </a:p>
        </p:txBody>
      </p:sp>
      <p:sp>
        <p:nvSpPr>
          <p:cNvPr id="19459"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Arithmetic Operators</a:t>
            </a:r>
            <a:endParaRPr lang="tr-TR"/>
          </a:p>
        </p:txBody>
      </p:sp>
      <p:sp>
        <p:nvSpPr>
          <p:cNvPr id="19460" name="Arc 4"/>
          <p:cNvSpPr>
            <a:spLocks/>
          </p:cNvSpPr>
          <p:nvPr/>
        </p:nvSpPr>
        <p:spPr bwMode="ltGray">
          <a:xfrm>
            <a:off x="5461000" y="2508250"/>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wrap="none" anchor="ctr"/>
          <a:lstStyle/>
          <a:p>
            <a:endParaRPr lang="tr-TR"/>
          </a:p>
        </p:txBody>
      </p:sp>
      <p:sp>
        <p:nvSpPr>
          <p:cNvPr id="19461" name="Rectangle 5"/>
          <p:cNvSpPr>
            <a:spLocks noChangeArrowheads="1"/>
          </p:cNvSpPr>
          <p:nvPr/>
        </p:nvSpPr>
        <p:spPr bwMode="blackWhite">
          <a:xfrm>
            <a:off x="885825" y="2695575"/>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tr-TR" sz="1800" b="1">
                <a:solidFill>
                  <a:srgbClr val="000000"/>
                </a:solidFill>
                <a:effectLst/>
                <a:latin typeface="Courier New" pitchFamily="49" charset="0"/>
              </a:rPr>
              <a:t> </a:t>
            </a: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19462" name="Rectangle 6"/>
          <p:cNvSpPr>
            <a:spLocks noChangeArrowheads="1"/>
          </p:cNvSpPr>
          <p:nvPr/>
        </p:nvSpPr>
        <p:spPr bwMode="ltGray">
          <a:xfrm>
            <a:off x="4267200" y="1711325"/>
            <a:ext cx="1112838" cy="346075"/>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9463" name="Rectangle 7"/>
          <p:cNvSpPr>
            <a:spLocks noChangeArrowheads="1"/>
          </p:cNvSpPr>
          <p:nvPr/>
        </p:nvSpPr>
        <p:spPr bwMode="ltGray">
          <a:xfrm>
            <a:off x="3789363" y="2724150"/>
            <a:ext cx="1385887" cy="22479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9464" name="Rectangle 8"/>
          <p:cNvSpPr>
            <a:spLocks noChangeArrowheads="1"/>
          </p:cNvSpPr>
          <p:nvPr/>
        </p:nvSpPr>
        <p:spPr bwMode="blackWhite">
          <a:xfrm>
            <a:off x="925513" y="1603375"/>
            <a:ext cx="7291387" cy="847725"/>
          </a:xfrm>
          <a:prstGeom prst="rect">
            <a:avLst/>
          </a:prstGeom>
          <a:noFill/>
          <a:ln w="9525">
            <a:noFill/>
            <a:miter lim="800000"/>
            <a:headEnd/>
            <a:tailEnd/>
          </a:ln>
          <a:effectLst/>
        </p:spPr>
        <p:txBody>
          <a:bodyPr wrap="none" lIns="92075" tIns="46038" rIns="92075" bIns="46038" anchor="ctr"/>
          <a:lstStyle/>
          <a:p>
            <a:pPr>
              <a:tabLst>
                <a:tab pos="1200150" algn="l"/>
                <a:tab pos="1658938" algn="l"/>
              </a:tabLst>
            </a:pPr>
            <a:r>
              <a:rPr lang="tr-TR" sz="1800" b="1" dirty="0">
                <a:solidFill>
                  <a:srgbClr val="000000"/>
                </a:solidFill>
                <a:effectLst/>
                <a:latin typeface="Courier New" pitchFamily="49" charset="0"/>
              </a:rPr>
              <a:t>SQL&gt; SELECT ename, sal, sal+300</a:t>
            </a:r>
          </a:p>
          <a:p>
            <a:pPr>
              <a:tabLst>
                <a:tab pos="1200150" algn="l"/>
                <a:tab pos="1658938" algn="l"/>
              </a:tabLst>
            </a:pPr>
            <a:r>
              <a:rPr lang="tr-TR" sz="1800" b="1" dirty="0">
                <a:solidFill>
                  <a:srgbClr val="000000"/>
                </a:solidFill>
                <a:effectLst/>
                <a:latin typeface="Courier New" pitchFamily="49" charset="0"/>
              </a:rPr>
              <a:t>  2  FROM	emp;</a:t>
            </a:r>
          </a:p>
        </p:txBody>
      </p:sp>
      <p:sp>
        <p:nvSpPr>
          <p:cNvPr id="19465" name="Rectangle 9"/>
          <p:cNvSpPr>
            <a:spLocks noChangeArrowheads="1"/>
          </p:cNvSpPr>
          <p:nvPr/>
        </p:nvSpPr>
        <p:spPr bwMode="blackWhite">
          <a:xfrm>
            <a:off x="889000" y="2682875"/>
            <a:ext cx="7340600" cy="2838450"/>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SAL   SAL+300</a:t>
            </a:r>
          </a:p>
          <a:p>
            <a:r>
              <a:rPr lang="tr-TR" sz="1800" b="1">
                <a:solidFill>
                  <a:srgbClr val="000000"/>
                </a:solidFill>
                <a:effectLst/>
                <a:latin typeface="Courier New" pitchFamily="49" charset="0"/>
              </a:rPr>
              <a:t>---------- --------- ---------</a:t>
            </a:r>
          </a:p>
          <a:p>
            <a:r>
              <a:rPr lang="tr-TR" sz="1800" b="1">
                <a:solidFill>
                  <a:srgbClr val="000000"/>
                </a:solidFill>
                <a:effectLst/>
                <a:latin typeface="Courier New" pitchFamily="49" charset="0"/>
              </a:rPr>
              <a:t>KING            5000      5300</a:t>
            </a:r>
          </a:p>
          <a:p>
            <a:r>
              <a:rPr lang="tr-TR" sz="1800" b="1">
                <a:solidFill>
                  <a:srgbClr val="000000"/>
                </a:solidFill>
                <a:effectLst/>
                <a:latin typeface="Courier New" pitchFamily="49" charset="0"/>
              </a:rPr>
              <a:t>BLAKE           2850      3150</a:t>
            </a:r>
          </a:p>
          <a:p>
            <a:r>
              <a:rPr lang="tr-TR" sz="1800" b="1">
                <a:solidFill>
                  <a:srgbClr val="000000"/>
                </a:solidFill>
                <a:effectLst/>
                <a:latin typeface="Courier New" pitchFamily="49" charset="0"/>
              </a:rPr>
              <a:t>CLARK           2450      2750</a:t>
            </a:r>
          </a:p>
          <a:p>
            <a:r>
              <a:rPr lang="tr-TR" sz="1800" b="1">
                <a:solidFill>
                  <a:srgbClr val="000000"/>
                </a:solidFill>
                <a:effectLst/>
                <a:latin typeface="Courier New" pitchFamily="49" charset="0"/>
              </a:rPr>
              <a:t>JONES           2975      3275</a:t>
            </a:r>
          </a:p>
          <a:p>
            <a:r>
              <a:rPr lang="tr-TR" sz="1800" b="1">
                <a:solidFill>
                  <a:srgbClr val="000000"/>
                </a:solidFill>
                <a:effectLst/>
                <a:latin typeface="Courier New" pitchFamily="49" charset="0"/>
              </a:rPr>
              <a:t>MARTIN          1250      1550</a:t>
            </a:r>
          </a:p>
          <a:p>
            <a:r>
              <a:rPr lang="tr-TR" sz="1800" b="1">
                <a:solidFill>
                  <a:srgbClr val="000000"/>
                </a:solidFill>
                <a:effectLst/>
                <a:latin typeface="Courier New" pitchFamily="49" charset="0"/>
              </a:rPr>
              <a:t>ALLEN           1600      1900</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14 rows selected.</a:t>
            </a:r>
          </a:p>
        </p:txBody>
      </p:sp>
      <p:grpSp>
        <p:nvGrpSpPr>
          <p:cNvPr id="19466" name="Group 10"/>
          <p:cNvGrpSpPr>
            <a:grpSpLocks/>
          </p:cNvGrpSpPr>
          <p:nvPr/>
        </p:nvGrpSpPr>
        <p:grpSpPr bwMode="auto">
          <a:xfrm>
            <a:off x="8386763" y="6324600"/>
            <a:ext cx="414337" cy="292100"/>
            <a:chOff x="5283" y="3984"/>
            <a:chExt cx="261" cy="184"/>
          </a:xfrm>
        </p:grpSpPr>
        <p:sp>
          <p:nvSpPr>
            <p:cNvPr id="19467"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9468"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9469"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9470"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9471"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9472"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wipe(left)">
                                      <p:cBhvr>
                                        <p:cTn id="7" dur="500"/>
                                        <p:tgtEl>
                                          <p:spTgt spid="1946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463"/>
                                        </p:tgtEl>
                                        <p:attrNameLst>
                                          <p:attrName>style.visibility</p:attrName>
                                        </p:attrNameLst>
                                      </p:cBhvr>
                                      <p:to>
                                        <p:strVal val="visible"/>
                                      </p:to>
                                    </p:set>
                                    <p:animEffect transition="in" filter="wipe(up)">
                                      <p:cBhvr>
                                        <p:cTn id="11" dur="500"/>
                                        <p:tgtEl>
                                          <p:spTgt spid="19463"/>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19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P spid="1946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8</a:t>
            </a:r>
            <a:endParaRPr lang="en-US" dirty="0"/>
          </a:p>
        </p:txBody>
      </p:sp>
      <p:sp>
        <p:nvSpPr>
          <p:cNvPr id="3" name="İçerik Yer Tutucusu 2"/>
          <p:cNvSpPr>
            <a:spLocks noGrp="1"/>
          </p:cNvSpPr>
          <p:nvPr>
            <p:ph idx="1"/>
          </p:nvPr>
        </p:nvSpPr>
        <p:spPr/>
        <p:txBody>
          <a:bodyPr/>
          <a:lstStyle/>
          <a:p>
            <a:r>
              <a:rPr lang="en-US" dirty="0">
                <a:solidFill>
                  <a:srgbClr val="FF0000"/>
                </a:solidFill>
              </a:rPr>
              <a:t>SELECT</a:t>
            </a:r>
            <a:r>
              <a:rPr lang="tr-TR" dirty="0">
                <a:solidFill>
                  <a:srgbClr val="FF0000"/>
                </a:solidFill>
              </a:rPr>
              <a:t> </a:t>
            </a:r>
            <a:r>
              <a:rPr lang="en-US" dirty="0">
                <a:solidFill>
                  <a:srgbClr val="FF0000"/>
                </a:solidFill>
              </a:rPr>
              <a:t>COUNT</a:t>
            </a:r>
            <a:r>
              <a:rPr lang="en-US" dirty="0"/>
              <a:t>(</a:t>
            </a:r>
            <a:r>
              <a:rPr lang="en-US" dirty="0" err="1"/>
              <a:t>deptno</a:t>
            </a:r>
            <a:r>
              <a:rPr lang="en-US" dirty="0"/>
              <a:t>)</a:t>
            </a:r>
            <a:endParaRPr lang="tr-TR" dirty="0"/>
          </a:p>
          <a:p>
            <a:pPr marL="0" indent="0">
              <a:buNone/>
            </a:pPr>
            <a:r>
              <a:rPr lang="tr-TR" dirty="0"/>
              <a:t>    </a:t>
            </a:r>
            <a:r>
              <a:rPr lang="en-US" dirty="0">
                <a:solidFill>
                  <a:srgbClr val="FF0000"/>
                </a:solidFill>
              </a:rPr>
              <a:t>FROM</a:t>
            </a:r>
            <a:r>
              <a:rPr lang="tr-TR" dirty="0"/>
              <a:t> </a:t>
            </a:r>
            <a:r>
              <a:rPr lang="en-US" dirty="0" err="1"/>
              <a:t>emp</a:t>
            </a:r>
            <a:r>
              <a:rPr lang="tr-TR" dirty="0"/>
              <a:t>;</a:t>
            </a:r>
            <a:endParaRPr lang="en-US" dirty="0"/>
          </a:p>
        </p:txBody>
      </p:sp>
      <p:sp>
        <p:nvSpPr>
          <p:cNvPr id="4" name="Alt 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34822173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Exercise</a:t>
            </a:r>
            <a:r>
              <a:rPr lang="tr-TR" dirty="0"/>
              <a:t> 9</a:t>
            </a:r>
            <a:endParaRPr lang="en-US" dirty="0"/>
          </a:p>
        </p:txBody>
      </p:sp>
      <p:sp>
        <p:nvSpPr>
          <p:cNvPr id="3" name="İçerik Yer Tutucusu 2"/>
          <p:cNvSpPr>
            <a:spLocks noGrp="1"/>
          </p:cNvSpPr>
          <p:nvPr>
            <p:ph idx="1"/>
          </p:nvPr>
        </p:nvSpPr>
        <p:spPr/>
        <p:txBody>
          <a:bodyPr/>
          <a:lstStyle/>
          <a:p>
            <a:r>
              <a:rPr lang="tr-TR" dirty="0" err="1"/>
              <a:t>Display</a:t>
            </a:r>
            <a:r>
              <a:rPr lang="tr-TR" dirty="0"/>
              <a:t> </a:t>
            </a:r>
            <a:r>
              <a:rPr lang="tr-TR" dirty="0" err="1"/>
              <a:t>the</a:t>
            </a:r>
            <a:r>
              <a:rPr lang="tr-TR" dirty="0"/>
              <a:t> </a:t>
            </a:r>
            <a:r>
              <a:rPr lang="tr-TR" dirty="0" err="1"/>
              <a:t>number</a:t>
            </a:r>
            <a:r>
              <a:rPr lang="tr-TR" dirty="0"/>
              <a:t> of </a:t>
            </a:r>
            <a:r>
              <a:rPr lang="tr-TR" dirty="0" err="1"/>
              <a:t>unique</a:t>
            </a:r>
            <a:r>
              <a:rPr lang="tr-TR" dirty="0"/>
              <a:t> </a:t>
            </a:r>
            <a:r>
              <a:rPr lang="tr-TR" dirty="0" err="1"/>
              <a:t>department</a:t>
            </a:r>
            <a:r>
              <a:rPr lang="tr-TR" dirty="0"/>
              <a:t> </a:t>
            </a:r>
            <a:r>
              <a:rPr lang="tr-TR" dirty="0" err="1"/>
              <a:t>numbers</a:t>
            </a:r>
            <a:r>
              <a:rPr lang="tr-TR" dirty="0"/>
              <a:t> </a:t>
            </a:r>
            <a:r>
              <a:rPr lang="tr-TR" dirty="0" err="1"/>
              <a:t>by</a:t>
            </a:r>
            <a:r>
              <a:rPr lang="tr-TR" dirty="0"/>
              <a:t> </a:t>
            </a:r>
            <a:r>
              <a:rPr lang="tr-TR" dirty="0" err="1"/>
              <a:t>using</a:t>
            </a:r>
            <a:r>
              <a:rPr lang="tr-TR" dirty="0"/>
              <a:t> </a:t>
            </a:r>
            <a:r>
              <a:rPr lang="tr-TR" dirty="0" err="1"/>
              <a:t>only</a:t>
            </a:r>
            <a:r>
              <a:rPr lang="tr-TR" dirty="0"/>
              <a:t> EMP </a:t>
            </a:r>
            <a:r>
              <a:rPr lang="tr-TR" dirty="0" err="1"/>
              <a:t>table</a:t>
            </a:r>
            <a:r>
              <a:rPr lang="tr-TR" dirty="0"/>
              <a:t>.</a:t>
            </a:r>
          </a:p>
          <a:p>
            <a:endParaRPr lang="en-US" dirty="0"/>
          </a:p>
        </p:txBody>
      </p:sp>
      <p:sp>
        <p:nvSpPr>
          <p:cNvPr id="4" name="Alt 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40148459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Solution 9</a:t>
            </a:r>
            <a:endParaRPr lang="en-US" dirty="0"/>
          </a:p>
        </p:txBody>
      </p:sp>
      <p:sp>
        <p:nvSpPr>
          <p:cNvPr id="3" name="İçerik Yer Tutucusu 2"/>
          <p:cNvSpPr>
            <a:spLocks noGrp="1"/>
          </p:cNvSpPr>
          <p:nvPr>
            <p:ph idx="1"/>
          </p:nvPr>
        </p:nvSpPr>
        <p:spPr/>
        <p:txBody>
          <a:bodyPr/>
          <a:lstStyle/>
          <a:p>
            <a:r>
              <a:rPr lang="en-US" dirty="0">
                <a:solidFill>
                  <a:srgbClr val="FF0000"/>
                </a:solidFill>
              </a:rPr>
              <a:t>SELECT</a:t>
            </a:r>
            <a:r>
              <a:rPr lang="tr-TR" dirty="0">
                <a:solidFill>
                  <a:srgbClr val="FF0000"/>
                </a:solidFill>
              </a:rPr>
              <a:t> </a:t>
            </a:r>
            <a:r>
              <a:rPr lang="en-US" dirty="0">
                <a:solidFill>
                  <a:srgbClr val="FF0000"/>
                </a:solidFill>
              </a:rPr>
              <a:t>COUNT</a:t>
            </a:r>
            <a:r>
              <a:rPr lang="en-US" dirty="0"/>
              <a:t>(</a:t>
            </a:r>
            <a:r>
              <a:rPr lang="tr-TR" dirty="0">
                <a:solidFill>
                  <a:schemeClr val="accent2">
                    <a:lumMod val="75000"/>
                  </a:schemeClr>
                </a:solidFill>
              </a:rPr>
              <a:t>DISTINCT </a:t>
            </a:r>
            <a:r>
              <a:rPr lang="en-US" dirty="0" err="1"/>
              <a:t>deptno</a:t>
            </a:r>
            <a:r>
              <a:rPr lang="tr-TR" dirty="0"/>
              <a:t>)</a:t>
            </a:r>
          </a:p>
          <a:p>
            <a:pPr marL="0" indent="0">
              <a:buNone/>
            </a:pPr>
            <a:r>
              <a:rPr lang="tr-TR" dirty="0"/>
              <a:t>    </a:t>
            </a:r>
            <a:r>
              <a:rPr lang="en-US" dirty="0">
                <a:solidFill>
                  <a:srgbClr val="FF0000"/>
                </a:solidFill>
              </a:rPr>
              <a:t>FROM</a:t>
            </a:r>
            <a:r>
              <a:rPr lang="tr-TR" dirty="0"/>
              <a:t> </a:t>
            </a:r>
            <a:r>
              <a:rPr lang="en-US" dirty="0" err="1"/>
              <a:t>emp</a:t>
            </a:r>
            <a:r>
              <a:rPr lang="tr-TR" dirty="0"/>
              <a:t>;</a:t>
            </a:r>
            <a:endParaRPr lang="en-US" dirty="0"/>
          </a:p>
        </p:txBody>
      </p:sp>
      <p:sp>
        <p:nvSpPr>
          <p:cNvPr id="4" name="Alt Bilgi Yer Tutucusu 3"/>
          <p:cNvSpPr>
            <a:spLocks noGrp="1"/>
          </p:cNvSpPr>
          <p:nvPr>
            <p:ph type="ftr" sz="quarter" idx="11"/>
          </p:nvPr>
        </p:nvSpPr>
        <p:spPr/>
        <p:txBody>
          <a:bodyPr/>
          <a:lstStyle/>
          <a:p>
            <a:r>
              <a:rPr lang="tr-TR"/>
              <a:t>Information Management</a:t>
            </a:r>
          </a:p>
        </p:txBody>
      </p:sp>
    </p:spTree>
    <p:extLst>
      <p:ext uri="{BB962C8B-B14F-4D97-AF65-F5344CB8AC3E}">
        <p14:creationId xmlns:p14="http://schemas.microsoft.com/office/powerpoint/2010/main" val="10433724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48482" name="Rectangle 2"/>
          <p:cNvSpPr>
            <a:spLocks noChangeArrowheads="1"/>
          </p:cNvSpPr>
          <p:nvPr/>
        </p:nvSpPr>
        <p:spPr bwMode="blackWhite">
          <a:xfrm>
            <a:off x="966788" y="2613025"/>
            <a:ext cx="72898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48483" name="Rectangle 3"/>
          <p:cNvSpPr>
            <a:spLocks noChangeArrowheads="1"/>
          </p:cNvSpPr>
          <p:nvPr/>
        </p:nvSpPr>
        <p:spPr bwMode="blackWhite">
          <a:xfrm>
            <a:off x="962025" y="3816350"/>
            <a:ext cx="7289800" cy="941388"/>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grpSp>
        <p:nvGrpSpPr>
          <p:cNvPr id="148484" name="Group 4"/>
          <p:cNvGrpSpPr>
            <a:grpSpLocks/>
          </p:cNvGrpSpPr>
          <p:nvPr/>
        </p:nvGrpSpPr>
        <p:grpSpPr bwMode="auto">
          <a:xfrm>
            <a:off x="1023938" y="2659063"/>
            <a:ext cx="2909887" cy="2044700"/>
            <a:chOff x="645" y="1675"/>
            <a:chExt cx="1833" cy="1288"/>
          </a:xfrm>
        </p:grpSpPr>
        <p:sp>
          <p:nvSpPr>
            <p:cNvPr id="148485" name="Rectangle 5"/>
            <p:cNvSpPr>
              <a:spLocks noChangeArrowheads="1"/>
            </p:cNvSpPr>
            <p:nvPr/>
          </p:nvSpPr>
          <p:spPr bwMode="ltGray">
            <a:xfrm>
              <a:off x="1671" y="1675"/>
              <a:ext cx="807"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48486" name="Rectangle 6"/>
            <p:cNvSpPr>
              <a:spLocks noChangeArrowheads="1"/>
            </p:cNvSpPr>
            <p:nvPr/>
          </p:nvSpPr>
          <p:spPr bwMode="ltGray">
            <a:xfrm>
              <a:off x="645" y="2435"/>
              <a:ext cx="885" cy="528"/>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48487" name="Rectangle 7"/>
          <p:cNvSpPr>
            <a:spLocks noGrp="1" noChangeArrowheads="1"/>
          </p:cNvSpPr>
          <p:nvPr>
            <p:ph type="title"/>
          </p:nvPr>
        </p:nvSpPr>
        <p:spPr>
          <a:xfrm>
            <a:off x="666750" y="547688"/>
            <a:ext cx="7781925" cy="881062"/>
          </a:xfrm>
          <a:noFill/>
          <a:ln/>
          <a:effectLst>
            <a:outerShdw dist="53882" dir="2700000" algn="ctr" rotWithShape="0">
              <a:srgbClr val="000000"/>
            </a:outerShdw>
          </a:effectLst>
        </p:spPr>
        <p:txBody>
          <a:bodyPr lIns="92075" tIns="46038" rIns="92075" bIns="46038" anchor="t"/>
          <a:lstStyle/>
          <a:p>
            <a:r>
              <a:rPr lang="tr-TR" sz="3600" b="1">
                <a:solidFill>
                  <a:schemeClr val="accent2"/>
                </a:solidFill>
                <a:latin typeface="Arial" charset="0"/>
              </a:rPr>
              <a:t>Group Functions and Null Values</a:t>
            </a:r>
            <a:endParaRPr lang="tr-TR"/>
          </a:p>
        </p:txBody>
      </p:sp>
      <p:sp>
        <p:nvSpPr>
          <p:cNvPr id="148488" name="Rectangle 8"/>
          <p:cNvSpPr>
            <a:spLocks noGrp="1" noChangeArrowheads="1"/>
          </p:cNvSpPr>
          <p:nvPr>
            <p:ph type="body" idx="1"/>
          </p:nvPr>
        </p:nvSpPr>
        <p:spPr>
          <a:xfrm>
            <a:off x="860425" y="1536700"/>
            <a:ext cx="7385050"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a:solidFill>
                  <a:srgbClr val="FF0066"/>
                </a:solidFill>
                <a:latin typeface="Arial" charset="0"/>
              </a:rPr>
              <a:t>Group functions ignore null values in the column.</a:t>
            </a:r>
          </a:p>
        </p:txBody>
      </p:sp>
      <p:sp>
        <p:nvSpPr>
          <p:cNvPr id="148489" name="Rectangle 9"/>
          <p:cNvSpPr>
            <a:spLocks noChangeArrowheads="1"/>
          </p:cNvSpPr>
          <p:nvPr/>
        </p:nvSpPr>
        <p:spPr bwMode="blackWhite">
          <a:xfrm>
            <a:off x="941388" y="2600325"/>
            <a:ext cx="7315200" cy="666750"/>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AVG(comm)</a:t>
            </a:r>
          </a:p>
          <a:p>
            <a:pPr>
              <a:tabLst>
                <a:tab pos="682625" algn="l"/>
                <a:tab pos="1833563" algn="l"/>
              </a:tabLst>
            </a:pPr>
            <a:r>
              <a:rPr lang="tr-TR" sz="1800" b="1">
                <a:solidFill>
                  <a:srgbClr val="000000"/>
                </a:solidFill>
                <a:effectLst/>
                <a:latin typeface="Courier New" pitchFamily="49" charset="0"/>
              </a:rPr>
              <a:t>  2  FROM   emp;</a:t>
            </a:r>
          </a:p>
        </p:txBody>
      </p:sp>
      <p:sp>
        <p:nvSpPr>
          <p:cNvPr id="148490" name="Rectangle 10"/>
          <p:cNvSpPr>
            <a:spLocks noChangeArrowheads="1"/>
          </p:cNvSpPr>
          <p:nvPr/>
        </p:nvSpPr>
        <p:spPr bwMode="blackWhite">
          <a:xfrm>
            <a:off x="962025" y="3829050"/>
            <a:ext cx="7264400" cy="915988"/>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 AVG(COMM)</a:t>
            </a:r>
          </a:p>
          <a:p>
            <a:pPr>
              <a:tabLst>
                <a:tab pos="1828800" algn="l"/>
                <a:tab pos="3086100" algn="l"/>
                <a:tab pos="4229100" algn="l"/>
              </a:tabLst>
            </a:pPr>
            <a:r>
              <a:rPr lang="tr-TR" sz="1800" b="1">
                <a:solidFill>
                  <a:srgbClr val="000000"/>
                </a:solidFill>
                <a:effectLst/>
                <a:latin typeface="Courier New" pitchFamily="49" charset="0"/>
              </a:rPr>
              <a:t>---------</a:t>
            </a:r>
          </a:p>
          <a:p>
            <a:pPr>
              <a:tabLst>
                <a:tab pos="1828800" algn="l"/>
                <a:tab pos="3086100" algn="l"/>
                <a:tab pos="4229100" algn="l"/>
              </a:tabLst>
            </a:pPr>
            <a:r>
              <a:rPr lang="tr-TR" sz="1800" b="1">
                <a:solidFill>
                  <a:srgbClr val="000000"/>
                </a:solidFill>
                <a:effectLst/>
                <a:latin typeface="Courier New" pitchFamily="49" charset="0"/>
              </a:rPr>
              <a:t>      550</a:t>
            </a:r>
          </a:p>
        </p:txBody>
      </p:sp>
      <p:grpSp>
        <p:nvGrpSpPr>
          <p:cNvPr id="148491" name="Group 11"/>
          <p:cNvGrpSpPr>
            <a:grpSpLocks/>
          </p:cNvGrpSpPr>
          <p:nvPr/>
        </p:nvGrpSpPr>
        <p:grpSpPr bwMode="auto">
          <a:xfrm>
            <a:off x="8386763" y="6324600"/>
            <a:ext cx="414337" cy="292100"/>
            <a:chOff x="5283" y="3984"/>
            <a:chExt cx="261" cy="184"/>
          </a:xfrm>
        </p:grpSpPr>
        <p:sp>
          <p:nvSpPr>
            <p:cNvPr id="148492"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48493"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48494"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48495"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48496"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48497"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8484"/>
                                        </p:tgtEl>
                                        <p:attrNameLst>
                                          <p:attrName>style.visibility</p:attrName>
                                        </p:attrNameLst>
                                      </p:cBhvr>
                                      <p:to>
                                        <p:strVal val="visible"/>
                                      </p:to>
                                    </p:set>
                                    <p:animEffect transition="in" filter="wipe(up)">
                                      <p:cBhvr>
                                        <p:cTn id="7" dur="500"/>
                                        <p:tgtEl>
                                          <p:spTgt spid="14848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48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50530" name="Rectangle 2"/>
          <p:cNvSpPr>
            <a:spLocks noChangeArrowheads="1"/>
          </p:cNvSpPr>
          <p:nvPr/>
        </p:nvSpPr>
        <p:spPr bwMode="blackWhite">
          <a:xfrm>
            <a:off x="909638" y="3206750"/>
            <a:ext cx="72898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50531" name="Rectangle 3"/>
          <p:cNvSpPr>
            <a:spLocks noChangeArrowheads="1"/>
          </p:cNvSpPr>
          <p:nvPr/>
        </p:nvSpPr>
        <p:spPr bwMode="blackWhite">
          <a:xfrm>
            <a:off x="919163" y="4416425"/>
            <a:ext cx="7315200" cy="941388"/>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a:p>
            <a:pPr>
              <a:tabLst>
                <a:tab pos="1828800" algn="l"/>
                <a:tab pos="3086100" algn="l"/>
                <a:tab pos="4229100" algn="l"/>
              </a:tabLst>
            </a:pPr>
            <a:endParaRPr lang="tr-TR" sz="1800" b="1">
              <a:solidFill>
                <a:srgbClr val="000000"/>
              </a:solidFill>
              <a:effectLst/>
              <a:latin typeface="Courier New" pitchFamily="49" charset="0"/>
            </a:endParaRPr>
          </a:p>
        </p:txBody>
      </p:sp>
      <p:grpSp>
        <p:nvGrpSpPr>
          <p:cNvPr id="150532" name="Group 4"/>
          <p:cNvGrpSpPr>
            <a:grpSpLocks/>
          </p:cNvGrpSpPr>
          <p:nvPr/>
        </p:nvGrpSpPr>
        <p:grpSpPr bwMode="auto">
          <a:xfrm>
            <a:off x="984250" y="3244850"/>
            <a:ext cx="3848100" cy="2066925"/>
            <a:chOff x="620" y="2044"/>
            <a:chExt cx="2424" cy="1302"/>
          </a:xfrm>
        </p:grpSpPr>
        <p:sp>
          <p:nvSpPr>
            <p:cNvPr id="150533" name="Rectangle 5"/>
            <p:cNvSpPr>
              <a:spLocks noChangeArrowheads="1"/>
            </p:cNvSpPr>
            <p:nvPr/>
          </p:nvSpPr>
          <p:spPr bwMode="ltGray">
            <a:xfrm>
              <a:off x="620" y="2818"/>
              <a:ext cx="1428" cy="528"/>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0534" name="Rectangle 6"/>
            <p:cNvSpPr>
              <a:spLocks noChangeArrowheads="1"/>
            </p:cNvSpPr>
            <p:nvPr/>
          </p:nvSpPr>
          <p:spPr bwMode="ltGray">
            <a:xfrm>
              <a:off x="1640" y="2044"/>
              <a:ext cx="1404" cy="179"/>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50535" name="Rectangle 7"/>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NVL Function </a:t>
            </a:r>
            <a:br>
              <a:rPr lang="tr-TR" sz="4000" b="1">
                <a:solidFill>
                  <a:schemeClr val="accent2"/>
                </a:solidFill>
                <a:latin typeface="Arial" charset="0"/>
              </a:rPr>
            </a:br>
            <a:r>
              <a:rPr lang="tr-TR" sz="4000" b="1">
                <a:solidFill>
                  <a:schemeClr val="accent2"/>
                </a:solidFill>
                <a:latin typeface="Arial" charset="0"/>
              </a:rPr>
              <a:t>with Group Functions</a:t>
            </a:r>
            <a:endParaRPr lang="tr-TR"/>
          </a:p>
        </p:txBody>
      </p:sp>
      <p:sp>
        <p:nvSpPr>
          <p:cNvPr id="150536" name="Rectangle 8"/>
          <p:cNvSpPr>
            <a:spLocks noGrp="1" noChangeArrowheads="1"/>
          </p:cNvSpPr>
          <p:nvPr>
            <p:ph type="body" idx="1"/>
          </p:nvPr>
        </p:nvSpPr>
        <p:spPr>
          <a:xfrm>
            <a:off x="682625" y="2276475"/>
            <a:ext cx="7772400"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The NVL function forces group functions to include null values.</a:t>
            </a:r>
            <a:endParaRPr lang="tr-TR"/>
          </a:p>
        </p:txBody>
      </p:sp>
      <p:sp>
        <p:nvSpPr>
          <p:cNvPr id="150537" name="Rectangle 9"/>
          <p:cNvSpPr>
            <a:spLocks noChangeArrowheads="1"/>
          </p:cNvSpPr>
          <p:nvPr/>
        </p:nvSpPr>
        <p:spPr bwMode="blackWhite">
          <a:xfrm>
            <a:off x="896938" y="3194050"/>
            <a:ext cx="7315200" cy="666750"/>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AVG(NVL(comm,0))</a:t>
            </a:r>
          </a:p>
          <a:p>
            <a:pPr>
              <a:tabLst>
                <a:tab pos="682625" algn="l"/>
                <a:tab pos="1833563" algn="l"/>
              </a:tabLst>
            </a:pPr>
            <a:r>
              <a:rPr lang="tr-TR" sz="1800" b="1">
                <a:solidFill>
                  <a:srgbClr val="000000"/>
                </a:solidFill>
                <a:effectLst/>
                <a:latin typeface="Courier New" pitchFamily="49" charset="0"/>
              </a:rPr>
              <a:t>  2  FROM   emp;</a:t>
            </a:r>
          </a:p>
        </p:txBody>
      </p:sp>
      <p:sp>
        <p:nvSpPr>
          <p:cNvPr id="150538" name="Rectangle 10"/>
          <p:cNvSpPr>
            <a:spLocks noChangeArrowheads="1"/>
          </p:cNvSpPr>
          <p:nvPr/>
        </p:nvSpPr>
        <p:spPr bwMode="blackWhite">
          <a:xfrm>
            <a:off x="931863" y="4429125"/>
            <a:ext cx="7289800" cy="915988"/>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tr-TR" sz="1800" b="1">
                <a:solidFill>
                  <a:srgbClr val="000000"/>
                </a:solidFill>
                <a:effectLst/>
                <a:latin typeface="Courier New" pitchFamily="49" charset="0"/>
              </a:rPr>
              <a:t>AVG(NVL(COMM,0))</a:t>
            </a:r>
          </a:p>
          <a:p>
            <a:pPr>
              <a:tabLst>
                <a:tab pos="1828800" algn="l"/>
                <a:tab pos="3086100" algn="l"/>
                <a:tab pos="4229100" algn="l"/>
              </a:tabLst>
            </a:pPr>
            <a:r>
              <a:rPr lang="tr-TR" sz="1800" b="1">
                <a:solidFill>
                  <a:srgbClr val="000000"/>
                </a:solidFill>
                <a:effectLst/>
                <a:latin typeface="Courier New" pitchFamily="49" charset="0"/>
              </a:rPr>
              <a:t>----------------</a:t>
            </a:r>
          </a:p>
          <a:p>
            <a:pPr>
              <a:tabLst>
                <a:tab pos="1828800" algn="l"/>
                <a:tab pos="3086100" algn="l"/>
                <a:tab pos="4229100" algn="l"/>
              </a:tabLst>
            </a:pPr>
            <a:r>
              <a:rPr lang="tr-TR" sz="1800" b="1">
                <a:solidFill>
                  <a:srgbClr val="000000"/>
                </a:solidFill>
                <a:effectLst/>
                <a:latin typeface="Courier New" pitchFamily="49" charset="0"/>
              </a:rPr>
              <a:t>       157.14286</a:t>
            </a:r>
          </a:p>
        </p:txBody>
      </p:sp>
      <p:grpSp>
        <p:nvGrpSpPr>
          <p:cNvPr id="150539" name="Group 11"/>
          <p:cNvGrpSpPr>
            <a:grpSpLocks/>
          </p:cNvGrpSpPr>
          <p:nvPr/>
        </p:nvGrpSpPr>
        <p:grpSpPr bwMode="auto">
          <a:xfrm>
            <a:off x="8386763" y="6324600"/>
            <a:ext cx="414337" cy="292100"/>
            <a:chOff x="5283" y="3984"/>
            <a:chExt cx="261" cy="184"/>
          </a:xfrm>
        </p:grpSpPr>
        <p:sp>
          <p:nvSpPr>
            <p:cNvPr id="150540"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50541"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50542"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50543"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50544"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50545"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0532"/>
                                        </p:tgtEl>
                                        <p:attrNameLst>
                                          <p:attrName>style.visibility</p:attrName>
                                        </p:attrNameLst>
                                      </p:cBhvr>
                                      <p:to>
                                        <p:strVal val="visible"/>
                                      </p:to>
                                    </p:set>
                                    <p:animEffect transition="in" filter="wipe(up)">
                                      <p:cBhvr>
                                        <p:cTn id="7" dur="500"/>
                                        <p:tgtEl>
                                          <p:spTgt spid="15053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50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4"/>
          <p:cNvSpPr>
            <a:spLocks noGrp="1"/>
          </p:cNvSpPr>
          <p:nvPr>
            <p:ph type="ftr" sz="quarter" idx="11"/>
          </p:nvPr>
        </p:nvSpPr>
        <p:spPr/>
        <p:txBody>
          <a:bodyPr/>
          <a:lstStyle/>
          <a:p>
            <a:r>
              <a:rPr lang="tr-TR"/>
              <a:t>Information Management</a:t>
            </a:r>
          </a:p>
        </p:txBody>
      </p:sp>
      <p:sp>
        <p:nvSpPr>
          <p:cNvPr id="152578" name="Rectangle 2"/>
          <p:cNvSpPr>
            <a:spLocks noChangeArrowheads="1"/>
          </p:cNvSpPr>
          <p:nvPr/>
        </p:nvSpPr>
        <p:spPr bwMode="blackWhite">
          <a:xfrm>
            <a:off x="5956300" y="3079750"/>
            <a:ext cx="2546350" cy="17113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tabLst>
                <a:tab pos="914400" algn="l"/>
                <a:tab pos="1885950" algn="l"/>
                <a:tab pos="2457450" algn="l"/>
              </a:tabLst>
            </a:pPr>
            <a:endParaRPr lang="tr-TR" sz="1800" b="1">
              <a:solidFill>
                <a:srgbClr val="000000"/>
              </a:solidFill>
              <a:effectLst/>
              <a:latin typeface="Courier New" pitchFamily="49" charset="0"/>
            </a:endParaRPr>
          </a:p>
          <a:p>
            <a:pPr>
              <a:tabLst>
                <a:tab pos="914400" algn="l"/>
                <a:tab pos="1885950" algn="l"/>
                <a:tab pos="2457450" algn="l"/>
              </a:tabLst>
            </a:pPr>
            <a:endParaRPr lang="tr-TR" sz="1800" b="1">
              <a:solidFill>
                <a:srgbClr val="000000"/>
              </a:solidFill>
              <a:effectLst/>
              <a:latin typeface="Courier New" pitchFamily="49" charset="0"/>
            </a:endParaRPr>
          </a:p>
          <a:p>
            <a:pPr>
              <a:tabLst>
                <a:tab pos="914400" algn="l"/>
                <a:tab pos="1885950" algn="l"/>
                <a:tab pos="2457450" algn="l"/>
              </a:tabLst>
            </a:pPr>
            <a:endParaRPr lang="tr-TR" sz="1800" b="1">
              <a:solidFill>
                <a:srgbClr val="000000"/>
              </a:solidFill>
              <a:effectLst/>
              <a:latin typeface="Courier New" pitchFamily="49" charset="0"/>
            </a:endParaRPr>
          </a:p>
          <a:p>
            <a:pPr>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p:txBody>
      </p:sp>
      <p:sp>
        <p:nvSpPr>
          <p:cNvPr id="152579" name="Rectangle 3"/>
          <p:cNvSpPr>
            <a:spLocks noChangeArrowheads="1"/>
          </p:cNvSpPr>
          <p:nvPr/>
        </p:nvSpPr>
        <p:spPr bwMode="blackWhite">
          <a:xfrm>
            <a:off x="798513" y="1930400"/>
            <a:ext cx="3233737" cy="40798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p:txBody>
      </p:sp>
      <p:sp>
        <p:nvSpPr>
          <p:cNvPr id="152580" name="Rectangle 4"/>
          <p:cNvSpPr>
            <a:spLocks noGrp="1" noChangeArrowheads="1"/>
          </p:cNvSpPr>
          <p:nvPr>
            <p:ph type="title"/>
          </p:nvPr>
        </p:nvSpPr>
        <p:spPr>
          <a:xfrm>
            <a:off x="735013" y="530225"/>
            <a:ext cx="7612062" cy="881063"/>
          </a:xfrm>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Creating Groups of Data </a:t>
            </a:r>
            <a:endParaRPr lang="tr-TR"/>
          </a:p>
        </p:txBody>
      </p:sp>
      <p:sp>
        <p:nvSpPr>
          <p:cNvPr id="152581" name="Rectangle 5"/>
          <p:cNvSpPr>
            <a:spLocks noChangeArrowheads="1"/>
          </p:cNvSpPr>
          <p:nvPr/>
        </p:nvSpPr>
        <p:spPr bwMode="auto">
          <a:xfrm>
            <a:off x="703263" y="1544638"/>
            <a:ext cx="735012" cy="396875"/>
          </a:xfrm>
          <a:prstGeom prst="rect">
            <a:avLst/>
          </a:prstGeom>
          <a:noFill/>
          <a:ln w="9525">
            <a:noFill/>
            <a:miter lim="800000"/>
            <a:headEnd/>
            <a:tailEnd/>
          </a:ln>
          <a:effectLst/>
        </p:spPr>
        <p:txBody>
          <a:bodyPr wrap="none" lIns="92075" tIns="46038" rIns="92075" bIns="46038">
            <a:spAutoFit/>
          </a:bodyPr>
          <a:lstStyle/>
          <a:p>
            <a:r>
              <a:rPr lang="tr-TR" sz="2000" b="1">
                <a:effectLst>
                  <a:outerShdw blurRad="38100" dist="38100" dir="2700000" algn="tl">
                    <a:srgbClr val="C0C0C0"/>
                  </a:outerShdw>
                </a:effectLst>
                <a:latin typeface="Arial" charset="0"/>
              </a:rPr>
              <a:t>EMP</a:t>
            </a:r>
          </a:p>
        </p:txBody>
      </p:sp>
      <p:sp>
        <p:nvSpPr>
          <p:cNvPr id="152582" name="Freeform 6"/>
          <p:cNvSpPr>
            <a:spLocks/>
          </p:cNvSpPr>
          <p:nvPr/>
        </p:nvSpPr>
        <p:spPr bwMode="auto">
          <a:xfrm>
            <a:off x="4043363" y="1925638"/>
            <a:ext cx="1920875" cy="4079875"/>
          </a:xfrm>
          <a:custGeom>
            <a:avLst/>
            <a:gdLst/>
            <a:ahLst/>
            <a:cxnLst>
              <a:cxn ang="0">
                <a:pos x="0" y="2569"/>
              </a:cxn>
              <a:cxn ang="0">
                <a:pos x="0" y="0"/>
              </a:cxn>
              <a:cxn ang="0">
                <a:pos x="1209" y="731"/>
              </a:cxn>
              <a:cxn ang="0">
                <a:pos x="1209" y="1823"/>
              </a:cxn>
              <a:cxn ang="0">
                <a:pos x="0" y="2569"/>
              </a:cxn>
            </a:cxnLst>
            <a:rect l="0" t="0" r="r" b="b"/>
            <a:pathLst>
              <a:path w="1210" h="2570">
                <a:moveTo>
                  <a:pt x="0" y="2569"/>
                </a:moveTo>
                <a:lnTo>
                  <a:pt x="0" y="0"/>
                </a:lnTo>
                <a:lnTo>
                  <a:pt x="1209" y="731"/>
                </a:lnTo>
                <a:lnTo>
                  <a:pt x="1209" y="1823"/>
                </a:lnTo>
                <a:lnTo>
                  <a:pt x="0" y="2569"/>
                </a:lnTo>
              </a:path>
            </a:pathLst>
          </a:custGeom>
          <a:solidFill>
            <a:srgbClr val="FFCC99">
              <a:alpha val="50000"/>
            </a:srgbClr>
          </a:solidFill>
          <a:ln w="9525" cap="rnd">
            <a:noFill/>
            <a:round/>
            <a:headEnd/>
            <a:tailEnd/>
          </a:ln>
          <a:effectLst/>
        </p:spPr>
        <p:txBody>
          <a:bodyPr/>
          <a:lstStyle/>
          <a:p>
            <a:endParaRPr lang="tr-TR"/>
          </a:p>
        </p:txBody>
      </p:sp>
      <p:sp>
        <p:nvSpPr>
          <p:cNvPr id="152583" name="Rectangle 7"/>
          <p:cNvSpPr>
            <a:spLocks noChangeArrowheads="1"/>
          </p:cNvSpPr>
          <p:nvPr/>
        </p:nvSpPr>
        <p:spPr bwMode="auto">
          <a:xfrm>
            <a:off x="4443413" y="3051175"/>
            <a:ext cx="1543050" cy="1739900"/>
          </a:xfrm>
          <a:prstGeom prst="rect">
            <a:avLst/>
          </a:prstGeom>
          <a:noFill/>
          <a:ln w="9525">
            <a:noFill/>
            <a:miter lim="800000"/>
            <a:headEnd/>
            <a:tailEnd/>
          </a:ln>
          <a:effectLst/>
        </p:spPr>
        <p:txBody>
          <a:bodyPr wrap="none" lIns="92075" tIns="46038" rIns="92075" bIns="46038">
            <a:spAutoFit/>
          </a:bodyPr>
          <a:lstStyle/>
          <a:p>
            <a:pPr algn="ctr"/>
            <a:r>
              <a:rPr lang="tr-TR" sz="1800" b="1">
                <a:solidFill>
                  <a:srgbClr val="FF0066"/>
                </a:solidFill>
                <a:effectLst>
                  <a:outerShdw blurRad="38100" dist="38100" dir="2700000" algn="tl">
                    <a:srgbClr val="C0C0C0"/>
                  </a:outerShdw>
                </a:effectLst>
                <a:latin typeface="Arial" charset="0"/>
              </a:rPr>
              <a:t>“average</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salary </a:t>
            </a:r>
          </a:p>
          <a:p>
            <a:pPr algn="ctr"/>
            <a:r>
              <a:rPr lang="tr-TR" sz="1800" b="1">
                <a:solidFill>
                  <a:srgbClr val="FF0066"/>
                </a:solidFill>
                <a:effectLst>
                  <a:outerShdw blurRad="38100" dist="38100" dir="2700000" algn="tl">
                    <a:srgbClr val="C0C0C0"/>
                  </a:outerShdw>
                </a:effectLst>
                <a:latin typeface="Arial" charset="0"/>
              </a:rPr>
              <a:t>in EMP</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table </a:t>
            </a:r>
          </a:p>
          <a:p>
            <a:pPr algn="ctr"/>
            <a:r>
              <a:rPr lang="tr-TR" sz="1800" b="1">
                <a:solidFill>
                  <a:srgbClr val="FF0066"/>
                </a:solidFill>
                <a:effectLst>
                  <a:outerShdw blurRad="38100" dist="38100" dir="2700000" algn="tl">
                    <a:srgbClr val="C0C0C0"/>
                  </a:outerShdw>
                </a:effectLst>
                <a:latin typeface="Arial" charset="0"/>
              </a:rPr>
              <a:t>for each </a:t>
            </a:r>
          </a:p>
          <a:p>
            <a:pPr algn="ctr"/>
            <a:r>
              <a:rPr lang="tr-TR" sz="1800" b="1">
                <a:solidFill>
                  <a:srgbClr val="FF0066"/>
                </a:solidFill>
                <a:effectLst>
                  <a:outerShdw blurRad="38100" dist="38100" dir="2700000" algn="tl">
                    <a:srgbClr val="C0C0C0"/>
                  </a:outerShdw>
                </a:effectLst>
                <a:latin typeface="Arial" charset="0"/>
              </a:rPr>
              <a:t>department”</a:t>
            </a:r>
            <a:endParaRPr lang="tr-TR" sz="1800" b="1">
              <a:solidFill>
                <a:srgbClr val="FFFFCC"/>
              </a:solidFill>
              <a:effectLst>
                <a:outerShdw blurRad="38100" dist="38100" dir="2700000" algn="tl">
                  <a:srgbClr val="C0C0C0"/>
                </a:outerShdw>
              </a:effectLst>
              <a:latin typeface="Arial" charset="0"/>
            </a:endParaRPr>
          </a:p>
        </p:txBody>
      </p:sp>
      <p:sp>
        <p:nvSpPr>
          <p:cNvPr id="152584" name="Rectangle 8"/>
          <p:cNvSpPr>
            <a:spLocks noChangeArrowheads="1"/>
          </p:cNvSpPr>
          <p:nvPr/>
        </p:nvSpPr>
        <p:spPr bwMode="ltGray">
          <a:xfrm>
            <a:off x="868363" y="2436813"/>
            <a:ext cx="3119437" cy="776287"/>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2585" name="Rectangle 9"/>
          <p:cNvSpPr>
            <a:spLocks noChangeArrowheads="1"/>
          </p:cNvSpPr>
          <p:nvPr/>
        </p:nvSpPr>
        <p:spPr bwMode="auto">
          <a:xfrm>
            <a:off x="4025900" y="2713038"/>
            <a:ext cx="946150" cy="311150"/>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pPr>
            <a:r>
              <a:rPr lang="tr-TR" sz="1200" b="1">
                <a:solidFill>
                  <a:srgbClr val="FF5050"/>
                </a:solidFill>
                <a:effectLst>
                  <a:outerShdw blurRad="38100" dist="38100" dir="2700000" algn="tl">
                    <a:srgbClr val="C0C0C0"/>
                  </a:outerShdw>
                </a:effectLst>
                <a:latin typeface="Arial" charset="0"/>
              </a:rPr>
              <a:t> 2916.6667</a:t>
            </a:r>
          </a:p>
        </p:txBody>
      </p:sp>
      <p:sp>
        <p:nvSpPr>
          <p:cNvPr id="152586" name="Rectangle 10"/>
          <p:cNvSpPr>
            <a:spLocks noChangeArrowheads="1"/>
          </p:cNvSpPr>
          <p:nvPr/>
        </p:nvSpPr>
        <p:spPr bwMode="ltGray">
          <a:xfrm>
            <a:off x="6032500" y="3797300"/>
            <a:ext cx="2397125" cy="284163"/>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2587" name="Rectangle 11"/>
          <p:cNvSpPr>
            <a:spLocks noChangeArrowheads="1"/>
          </p:cNvSpPr>
          <p:nvPr/>
        </p:nvSpPr>
        <p:spPr bwMode="ltGray">
          <a:xfrm>
            <a:off x="868363" y="3224213"/>
            <a:ext cx="3119437" cy="1233487"/>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52588" name="Rectangle 12"/>
          <p:cNvSpPr>
            <a:spLocks noChangeArrowheads="1"/>
          </p:cNvSpPr>
          <p:nvPr/>
        </p:nvSpPr>
        <p:spPr bwMode="auto">
          <a:xfrm>
            <a:off x="4025900" y="3703638"/>
            <a:ext cx="565150" cy="311150"/>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pPr>
            <a:r>
              <a:rPr lang="tr-TR" sz="1200" b="1">
                <a:solidFill>
                  <a:srgbClr val="339933"/>
                </a:solidFill>
                <a:effectLst>
                  <a:outerShdw blurRad="38100" dist="38100" dir="2700000" algn="tl">
                    <a:srgbClr val="C0C0C0"/>
                  </a:outerShdw>
                </a:effectLst>
                <a:latin typeface="Arial" charset="0"/>
              </a:rPr>
              <a:t> 2175</a:t>
            </a:r>
          </a:p>
        </p:txBody>
      </p:sp>
      <p:sp>
        <p:nvSpPr>
          <p:cNvPr id="152589" name="Rectangle 13"/>
          <p:cNvSpPr>
            <a:spLocks noChangeArrowheads="1"/>
          </p:cNvSpPr>
          <p:nvPr/>
        </p:nvSpPr>
        <p:spPr bwMode="ltGray">
          <a:xfrm>
            <a:off x="6032500" y="4130675"/>
            <a:ext cx="2397125" cy="284163"/>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52590" name="Rectangle 14"/>
          <p:cNvSpPr>
            <a:spLocks noChangeArrowheads="1"/>
          </p:cNvSpPr>
          <p:nvPr/>
        </p:nvSpPr>
        <p:spPr bwMode="ltGray">
          <a:xfrm>
            <a:off x="868363" y="4468813"/>
            <a:ext cx="3119437" cy="1474787"/>
          </a:xfrm>
          <a:prstGeom prst="rect">
            <a:avLst/>
          </a:prstGeom>
          <a:solidFill>
            <a:srgbClr val="3399FF">
              <a:alpha val="50000"/>
            </a:srgbClr>
          </a:solidFill>
          <a:ln w="9525">
            <a:noFill/>
            <a:miter lim="800000"/>
            <a:headEnd/>
            <a:tailEnd/>
          </a:ln>
          <a:effectLst/>
        </p:spPr>
        <p:txBody>
          <a:bodyPr wrap="none" anchor="ctr"/>
          <a:lstStyle/>
          <a:p>
            <a:endParaRPr lang="tr-TR"/>
          </a:p>
        </p:txBody>
      </p:sp>
      <p:sp>
        <p:nvSpPr>
          <p:cNvPr id="152591" name="Rectangle 15"/>
          <p:cNvSpPr>
            <a:spLocks noChangeArrowheads="1"/>
          </p:cNvSpPr>
          <p:nvPr/>
        </p:nvSpPr>
        <p:spPr bwMode="auto">
          <a:xfrm>
            <a:off x="4025900" y="4960938"/>
            <a:ext cx="946150" cy="311150"/>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pPr>
            <a:r>
              <a:rPr lang="tr-TR" sz="1200" b="1">
                <a:solidFill>
                  <a:srgbClr val="66CCFF"/>
                </a:solidFill>
                <a:effectLst>
                  <a:outerShdw blurRad="38100" dist="38100" dir="2700000" algn="tl">
                    <a:srgbClr val="C0C0C0"/>
                  </a:outerShdw>
                </a:effectLst>
                <a:latin typeface="Arial" charset="0"/>
              </a:rPr>
              <a:t> 1566.6667</a:t>
            </a:r>
          </a:p>
        </p:txBody>
      </p:sp>
      <p:sp>
        <p:nvSpPr>
          <p:cNvPr id="152592" name="Rectangle 16"/>
          <p:cNvSpPr>
            <a:spLocks noChangeArrowheads="1"/>
          </p:cNvSpPr>
          <p:nvPr/>
        </p:nvSpPr>
        <p:spPr bwMode="ltGray">
          <a:xfrm>
            <a:off x="6032500" y="4464050"/>
            <a:ext cx="2397125" cy="284163"/>
          </a:xfrm>
          <a:prstGeom prst="rect">
            <a:avLst/>
          </a:prstGeom>
          <a:solidFill>
            <a:srgbClr val="3399FF">
              <a:alpha val="50000"/>
            </a:srgbClr>
          </a:solidFill>
          <a:ln w="9525">
            <a:noFill/>
            <a:miter lim="800000"/>
            <a:headEnd/>
            <a:tailEnd/>
          </a:ln>
          <a:effectLst/>
        </p:spPr>
        <p:txBody>
          <a:bodyPr wrap="none" anchor="ctr"/>
          <a:lstStyle/>
          <a:p>
            <a:endParaRPr lang="tr-TR"/>
          </a:p>
        </p:txBody>
      </p:sp>
      <p:sp>
        <p:nvSpPr>
          <p:cNvPr id="152593" name="Rectangle 17"/>
          <p:cNvSpPr>
            <a:spLocks noChangeArrowheads="1"/>
          </p:cNvSpPr>
          <p:nvPr/>
        </p:nvSpPr>
        <p:spPr bwMode="auto">
          <a:xfrm>
            <a:off x="1309688" y="1949450"/>
            <a:ext cx="2790825" cy="4576763"/>
          </a:xfrm>
          <a:prstGeom prst="rect">
            <a:avLst/>
          </a:prstGeom>
          <a:noFill/>
          <a:ln w="9525">
            <a:noFill/>
            <a:miter lim="800000"/>
            <a:headEnd/>
            <a:tailEnd/>
          </a:ln>
          <a:effectLst/>
        </p:spPr>
        <p:txBody>
          <a:bodyPr wrap="none" lIns="92075" tIns="46038" rIns="92075" bIns="46038">
            <a:spAutoFit/>
          </a:bodyPr>
          <a:lstStyle/>
          <a:p>
            <a:pPr>
              <a:lnSpc>
                <a:spcPct val="90000"/>
              </a:lnSpc>
            </a:pPr>
            <a:r>
              <a:rPr lang="tr-TR" sz="1800" b="1">
                <a:solidFill>
                  <a:srgbClr val="000000"/>
                </a:solidFill>
                <a:effectLst/>
                <a:latin typeface="Courier New" pitchFamily="49" charset="0"/>
              </a:rPr>
              <a:t>   DEPTNO       SAL</a:t>
            </a:r>
          </a:p>
          <a:p>
            <a:pPr>
              <a:lnSpc>
                <a:spcPct val="90000"/>
              </a:lnSpc>
            </a:pPr>
            <a:r>
              <a:rPr lang="tr-TR" sz="1800" b="1">
                <a:solidFill>
                  <a:srgbClr val="000000"/>
                </a:solidFill>
                <a:effectLst/>
                <a:latin typeface="Courier New" pitchFamily="49" charset="0"/>
              </a:rPr>
              <a:t>--------- ---------</a:t>
            </a:r>
          </a:p>
          <a:p>
            <a:pPr>
              <a:lnSpc>
                <a:spcPct val="90000"/>
              </a:lnSpc>
            </a:pPr>
            <a:r>
              <a:rPr lang="tr-TR" sz="1800" b="1">
                <a:solidFill>
                  <a:srgbClr val="000000"/>
                </a:solidFill>
                <a:effectLst/>
                <a:latin typeface="Courier New" pitchFamily="49" charset="0"/>
              </a:rPr>
              <a:t>       10      2450</a:t>
            </a:r>
          </a:p>
          <a:p>
            <a:pPr>
              <a:lnSpc>
                <a:spcPct val="90000"/>
              </a:lnSpc>
            </a:pPr>
            <a:r>
              <a:rPr lang="tr-TR" sz="1800" b="1">
                <a:solidFill>
                  <a:srgbClr val="000000"/>
                </a:solidFill>
                <a:effectLst/>
                <a:latin typeface="Courier New" pitchFamily="49" charset="0"/>
              </a:rPr>
              <a:t>       10      5000</a:t>
            </a:r>
          </a:p>
          <a:p>
            <a:pPr>
              <a:lnSpc>
                <a:spcPct val="90000"/>
              </a:lnSpc>
            </a:pPr>
            <a:r>
              <a:rPr lang="tr-TR" sz="1800" b="1">
                <a:solidFill>
                  <a:srgbClr val="000000"/>
                </a:solidFill>
                <a:effectLst/>
                <a:latin typeface="Courier New" pitchFamily="49" charset="0"/>
              </a:rPr>
              <a:t>       10      1300</a:t>
            </a:r>
          </a:p>
          <a:p>
            <a:pPr>
              <a:lnSpc>
                <a:spcPct val="90000"/>
              </a:lnSpc>
            </a:pPr>
            <a:r>
              <a:rPr lang="tr-TR" sz="1800" b="1">
                <a:solidFill>
                  <a:srgbClr val="000000"/>
                </a:solidFill>
                <a:effectLst/>
                <a:latin typeface="Courier New" pitchFamily="49" charset="0"/>
              </a:rPr>
              <a:t>       20       800</a:t>
            </a:r>
          </a:p>
          <a:p>
            <a:pPr>
              <a:lnSpc>
                <a:spcPct val="90000"/>
              </a:lnSpc>
            </a:pPr>
            <a:r>
              <a:rPr lang="tr-TR" sz="1800" b="1">
                <a:solidFill>
                  <a:srgbClr val="000000"/>
                </a:solidFill>
                <a:effectLst/>
                <a:latin typeface="Courier New" pitchFamily="49" charset="0"/>
              </a:rPr>
              <a:t>       20      1100</a:t>
            </a:r>
          </a:p>
          <a:p>
            <a:pPr>
              <a:lnSpc>
                <a:spcPct val="90000"/>
              </a:lnSpc>
            </a:pPr>
            <a:r>
              <a:rPr lang="tr-TR" sz="1800" b="1">
                <a:solidFill>
                  <a:srgbClr val="000000"/>
                </a:solidFill>
                <a:effectLst/>
                <a:latin typeface="Courier New" pitchFamily="49" charset="0"/>
              </a:rPr>
              <a:t>       20      3000</a:t>
            </a:r>
          </a:p>
          <a:p>
            <a:pPr>
              <a:lnSpc>
                <a:spcPct val="90000"/>
              </a:lnSpc>
            </a:pPr>
            <a:r>
              <a:rPr lang="tr-TR" sz="1800" b="1">
                <a:solidFill>
                  <a:srgbClr val="000000"/>
                </a:solidFill>
                <a:effectLst/>
                <a:latin typeface="Courier New" pitchFamily="49" charset="0"/>
              </a:rPr>
              <a:t>       20      3000</a:t>
            </a:r>
          </a:p>
          <a:p>
            <a:pPr>
              <a:lnSpc>
                <a:spcPct val="90000"/>
              </a:lnSpc>
            </a:pPr>
            <a:r>
              <a:rPr lang="tr-TR" sz="1800" b="1">
                <a:solidFill>
                  <a:srgbClr val="000000"/>
                </a:solidFill>
                <a:effectLst/>
                <a:latin typeface="Courier New" pitchFamily="49" charset="0"/>
              </a:rPr>
              <a:t>       20      2975</a:t>
            </a:r>
          </a:p>
          <a:p>
            <a:pPr>
              <a:lnSpc>
                <a:spcPct val="90000"/>
              </a:lnSpc>
            </a:pPr>
            <a:r>
              <a:rPr lang="tr-TR" sz="1800" b="1">
                <a:solidFill>
                  <a:srgbClr val="000000"/>
                </a:solidFill>
                <a:effectLst/>
                <a:latin typeface="Courier New" pitchFamily="49" charset="0"/>
              </a:rPr>
              <a:t>       30      1600</a:t>
            </a:r>
          </a:p>
          <a:p>
            <a:pPr>
              <a:lnSpc>
                <a:spcPct val="90000"/>
              </a:lnSpc>
            </a:pPr>
            <a:r>
              <a:rPr lang="tr-TR" sz="1800" b="1">
                <a:solidFill>
                  <a:srgbClr val="000000"/>
                </a:solidFill>
                <a:effectLst/>
                <a:latin typeface="Courier New" pitchFamily="49" charset="0"/>
              </a:rPr>
              <a:t>       30      2850</a:t>
            </a:r>
          </a:p>
          <a:p>
            <a:pPr>
              <a:lnSpc>
                <a:spcPct val="90000"/>
              </a:lnSpc>
            </a:pPr>
            <a:r>
              <a:rPr lang="tr-TR" sz="1800" b="1">
                <a:solidFill>
                  <a:srgbClr val="000000"/>
                </a:solidFill>
                <a:effectLst/>
                <a:latin typeface="Courier New" pitchFamily="49" charset="0"/>
              </a:rPr>
              <a:t>       30      1250</a:t>
            </a:r>
          </a:p>
          <a:p>
            <a:pPr>
              <a:lnSpc>
                <a:spcPct val="90000"/>
              </a:lnSpc>
            </a:pPr>
            <a:r>
              <a:rPr lang="tr-TR" sz="1800" b="1">
                <a:solidFill>
                  <a:srgbClr val="000000"/>
                </a:solidFill>
                <a:effectLst/>
                <a:latin typeface="Courier New" pitchFamily="49" charset="0"/>
              </a:rPr>
              <a:t>       30       950</a:t>
            </a:r>
          </a:p>
          <a:p>
            <a:pPr>
              <a:lnSpc>
                <a:spcPct val="90000"/>
              </a:lnSpc>
            </a:pPr>
            <a:r>
              <a:rPr lang="tr-TR" sz="1800" b="1">
                <a:solidFill>
                  <a:srgbClr val="000000"/>
                </a:solidFill>
                <a:effectLst/>
                <a:latin typeface="Courier New" pitchFamily="49" charset="0"/>
              </a:rPr>
              <a:t>       30      1500</a:t>
            </a:r>
          </a:p>
          <a:p>
            <a:pPr>
              <a:lnSpc>
                <a:spcPct val="90000"/>
              </a:lnSpc>
            </a:pPr>
            <a:r>
              <a:rPr lang="tr-TR" sz="1800" b="1">
                <a:solidFill>
                  <a:srgbClr val="000000"/>
                </a:solidFill>
                <a:effectLst/>
                <a:latin typeface="Courier New" pitchFamily="49" charset="0"/>
              </a:rPr>
              <a:t>       30      1250</a:t>
            </a:r>
          </a:p>
          <a:p>
            <a:pPr>
              <a:lnSpc>
                <a:spcPct val="90000"/>
              </a:lnSpc>
            </a:pPr>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152594" name="Rectangle 18"/>
          <p:cNvSpPr>
            <a:spLocks noChangeArrowheads="1"/>
          </p:cNvSpPr>
          <p:nvPr/>
        </p:nvSpPr>
        <p:spPr bwMode="auto">
          <a:xfrm>
            <a:off x="5705475" y="3068638"/>
            <a:ext cx="2790825" cy="1806575"/>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800" b="1">
                <a:solidFill>
                  <a:srgbClr val="000000"/>
                </a:solidFill>
                <a:effectLst/>
                <a:latin typeface="Courier New" pitchFamily="49" charset="0"/>
              </a:rPr>
              <a:t>   DEPTNO  AVG(SAL)</a:t>
            </a:r>
          </a:p>
          <a:p>
            <a:pPr>
              <a:lnSpc>
                <a:spcPct val="125000"/>
              </a:lnSpc>
            </a:pPr>
            <a:r>
              <a:rPr lang="tr-TR" sz="1800" b="1">
                <a:solidFill>
                  <a:srgbClr val="000000"/>
                </a:solidFill>
                <a:effectLst/>
                <a:latin typeface="Courier New" pitchFamily="49" charset="0"/>
              </a:rPr>
              <a:t>  ------- ---------</a:t>
            </a:r>
          </a:p>
          <a:p>
            <a:pPr>
              <a:lnSpc>
                <a:spcPct val="125000"/>
              </a:lnSpc>
            </a:pPr>
            <a:r>
              <a:rPr lang="tr-TR" sz="1800" b="1">
                <a:solidFill>
                  <a:srgbClr val="000000"/>
                </a:solidFill>
                <a:effectLst/>
                <a:latin typeface="Courier New" pitchFamily="49" charset="0"/>
              </a:rPr>
              <a:t>       10 2916.6667</a:t>
            </a:r>
          </a:p>
          <a:p>
            <a:pPr>
              <a:lnSpc>
                <a:spcPct val="125000"/>
              </a:lnSpc>
            </a:pPr>
            <a:r>
              <a:rPr lang="tr-TR" sz="1800" b="1">
                <a:solidFill>
                  <a:srgbClr val="000000"/>
                </a:solidFill>
                <a:effectLst/>
                <a:latin typeface="Courier New" pitchFamily="49" charset="0"/>
              </a:rPr>
              <a:t>       20      2175</a:t>
            </a:r>
          </a:p>
          <a:p>
            <a:pPr>
              <a:lnSpc>
                <a:spcPct val="125000"/>
              </a:lnSpc>
            </a:pPr>
            <a:r>
              <a:rPr lang="tr-TR" sz="1800" b="1">
                <a:solidFill>
                  <a:srgbClr val="000000"/>
                </a:solidFill>
                <a:effectLst/>
                <a:latin typeface="Courier New" pitchFamily="49" charset="0"/>
              </a:rPr>
              <a:t>       30 1566.6667</a:t>
            </a:r>
          </a:p>
        </p:txBody>
      </p:sp>
      <p:grpSp>
        <p:nvGrpSpPr>
          <p:cNvPr id="152595" name="Group 19"/>
          <p:cNvGrpSpPr>
            <a:grpSpLocks/>
          </p:cNvGrpSpPr>
          <p:nvPr/>
        </p:nvGrpSpPr>
        <p:grpSpPr bwMode="auto">
          <a:xfrm>
            <a:off x="8386763" y="6324600"/>
            <a:ext cx="414337" cy="292100"/>
            <a:chOff x="5283" y="3984"/>
            <a:chExt cx="261" cy="184"/>
          </a:xfrm>
        </p:grpSpPr>
        <p:sp>
          <p:nvSpPr>
            <p:cNvPr id="152596" name="Rectangle 20"/>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52597" name="Rectangle 21"/>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52598" name="Rectangle 22"/>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52599" name="Freeform 23"/>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52600" name="Freeform 24"/>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52601" name="Freeform 25"/>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584"/>
                                        </p:tgtEl>
                                        <p:attrNameLst>
                                          <p:attrName>style.visibility</p:attrName>
                                        </p:attrNameLst>
                                      </p:cBhvr>
                                      <p:to>
                                        <p:strVal val="visible"/>
                                      </p:to>
                                    </p:set>
                                    <p:animEffect transition="in" filter="wipe(up)">
                                      <p:cBhvr>
                                        <p:cTn id="7" dur="500"/>
                                        <p:tgtEl>
                                          <p:spTgt spid="1525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2585"/>
                                        </p:tgtEl>
                                        <p:attrNameLst>
                                          <p:attrName>style.visibility</p:attrName>
                                        </p:attrNameLst>
                                      </p:cBhvr>
                                      <p:to>
                                        <p:strVal val="visible"/>
                                      </p:to>
                                    </p:set>
                                    <p:animEffect transition="in" filter="wipe(up)">
                                      <p:cBhvr>
                                        <p:cTn id="12" dur="500"/>
                                        <p:tgtEl>
                                          <p:spTgt spid="1525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2586"/>
                                        </p:tgtEl>
                                        <p:attrNameLst>
                                          <p:attrName>style.visibility</p:attrName>
                                        </p:attrNameLst>
                                      </p:cBhvr>
                                      <p:to>
                                        <p:strVal val="visible"/>
                                      </p:to>
                                    </p:set>
                                    <p:animEffect transition="in" filter="wipe(up)">
                                      <p:cBhvr>
                                        <p:cTn id="17" dur="500"/>
                                        <p:tgtEl>
                                          <p:spTgt spid="1525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2587"/>
                                        </p:tgtEl>
                                        <p:attrNameLst>
                                          <p:attrName>style.visibility</p:attrName>
                                        </p:attrNameLst>
                                      </p:cBhvr>
                                      <p:to>
                                        <p:strVal val="visible"/>
                                      </p:to>
                                    </p:set>
                                    <p:animEffect transition="in" filter="wipe(up)">
                                      <p:cBhvr>
                                        <p:cTn id="22" dur="500"/>
                                        <p:tgtEl>
                                          <p:spTgt spid="1525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2588"/>
                                        </p:tgtEl>
                                        <p:attrNameLst>
                                          <p:attrName>style.visibility</p:attrName>
                                        </p:attrNameLst>
                                      </p:cBhvr>
                                      <p:to>
                                        <p:strVal val="visible"/>
                                      </p:to>
                                    </p:set>
                                    <p:animEffect transition="in" filter="wipe(up)">
                                      <p:cBhvr>
                                        <p:cTn id="27" dur="500"/>
                                        <p:tgtEl>
                                          <p:spTgt spid="1525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2589"/>
                                        </p:tgtEl>
                                        <p:attrNameLst>
                                          <p:attrName>style.visibility</p:attrName>
                                        </p:attrNameLst>
                                      </p:cBhvr>
                                      <p:to>
                                        <p:strVal val="visible"/>
                                      </p:to>
                                    </p:set>
                                    <p:animEffect transition="in" filter="wipe(up)">
                                      <p:cBhvr>
                                        <p:cTn id="32" dur="500"/>
                                        <p:tgtEl>
                                          <p:spTgt spid="15258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52590"/>
                                        </p:tgtEl>
                                        <p:attrNameLst>
                                          <p:attrName>style.visibility</p:attrName>
                                        </p:attrNameLst>
                                      </p:cBhvr>
                                      <p:to>
                                        <p:strVal val="visible"/>
                                      </p:to>
                                    </p:set>
                                    <p:animEffect transition="in" filter="wipe(up)">
                                      <p:cBhvr>
                                        <p:cTn id="37" dur="500"/>
                                        <p:tgtEl>
                                          <p:spTgt spid="15259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52591"/>
                                        </p:tgtEl>
                                        <p:attrNameLst>
                                          <p:attrName>style.visibility</p:attrName>
                                        </p:attrNameLst>
                                      </p:cBhvr>
                                      <p:to>
                                        <p:strVal val="visible"/>
                                      </p:to>
                                    </p:set>
                                    <p:animEffect transition="in" filter="wipe(up)">
                                      <p:cBhvr>
                                        <p:cTn id="42" dur="500"/>
                                        <p:tgtEl>
                                          <p:spTgt spid="15259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52592"/>
                                        </p:tgtEl>
                                        <p:attrNameLst>
                                          <p:attrName>style.visibility</p:attrName>
                                        </p:attrNameLst>
                                      </p:cBhvr>
                                      <p:to>
                                        <p:strVal val="visible"/>
                                      </p:to>
                                    </p:set>
                                    <p:animEffect transition="in" filter="wipe(up)">
                                      <p:cBhvr>
                                        <p:cTn id="47" dur="500"/>
                                        <p:tgtEl>
                                          <p:spTgt spid="152592"/>
                                        </p:tgtEl>
                                      </p:cBhvr>
                                    </p:animEffec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499"/>
                                          </p:stCondLst>
                                        </p:cTn>
                                        <p:tgtEl>
                                          <p:spTgt spid="152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4" grpId="0" animBg="1"/>
      <p:bldP spid="152585" grpId="0" autoUpdateAnimBg="0"/>
      <p:bldP spid="152586" grpId="0" animBg="1"/>
      <p:bldP spid="152587" grpId="0" animBg="1"/>
      <p:bldP spid="152588" grpId="0" autoUpdateAnimBg="0"/>
      <p:bldP spid="152589" grpId="0" animBg="1"/>
      <p:bldP spid="152590" grpId="0" animBg="1"/>
      <p:bldP spid="152591" grpId="0" autoUpdateAnimBg="0"/>
      <p:bldP spid="152592"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tr-TR"/>
              <a:t>Information Management</a:t>
            </a:r>
          </a:p>
        </p:txBody>
      </p:sp>
      <p:sp>
        <p:nvSpPr>
          <p:cNvPr id="154626" name="Rectangle 2"/>
          <p:cNvSpPr>
            <a:spLocks noChangeArrowheads="1"/>
          </p:cNvSpPr>
          <p:nvPr/>
        </p:nvSpPr>
        <p:spPr bwMode="blackWhite">
          <a:xfrm>
            <a:off x="1008063" y="2541588"/>
            <a:ext cx="7169150"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54627" name="Rectangle 3"/>
          <p:cNvSpPr>
            <a:spLocks noGrp="1" noChangeArrowheads="1"/>
          </p:cNvSpPr>
          <p:nvPr>
            <p:ph type="title"/>
          </p:nvPr>
        </p:nvSpPr>
        <p:spPr>
          <a:xfrm>
            <a:off x="574675" y="544513"/>
            <a:ext cx="8016875" cy="881062"/>
          </a:xfrm>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Creating Groups of Data: </a:t>
            </a:r>
            <a:br>
              <a:rPr lang="tr-TR" sz="4000" b="1">
                <a:solidFill>
                  <a:schemeClr val="accent2"/>
                </a:solidFill>
                <a:latin typeface="Arial" charset="0"/>
              </a:rPr>
            </a:br>
            <a:r>
              <a:rPr lang="tr-TR" sz="4000" b="1">
                <a:solidFill>
                  <a:schemeClr val="accent2"/>
                </a:solidFill>
                <a:latin typeface="Arial" charset="0"/>
              </a:rPr>
              <a:t>GROUP BY Clause</a:t>
            </a:r>
            <a:endParaRPr lang="tr-TR"/>
          </a:p>
        </p:txBody>
      </p:sp>
      <p:sp>
        <p:nvSpPr>
          <p:cNvPr id="154628" name="Rectangle 4"/>
          <p:cNvSpPr>
            <a:spLocks noChangeArrowheads="1"/>
          </p:cNvSpPr>
          <p:nvPr/>
        </p:nvSpPr>
        <p:spPr bwMode="ltGray">
          <a:xfrm>
            <a:off x="1092200" y="3429000"/>
            <a:ext cx="4648200" cy="284163"/>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4629" name="Rectangle 5"/>
          <p:cNvSpPr>
            <a:spLocks noChangeArrowheads="1"/>
          </p:cNvSpPr>
          <p:nvPr/>
        </p:nvSpPr>
        <p:spPr bwMode="blackWhite">
          <a:xfrm>
            <a:off x="982663" y="2528888"/>
            <a:ext cx="7194550" cy="1490662"/>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SELECT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group_function(column)</a:t>
            </a:r>
            <a:endParaRPr lang="tr-TR" sz="1800" b="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FROM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condition</a:t>
            </a: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[GROUP BY	</a:t>
            </a:r>
            <a:r>
              <a:rPr lang="tr-TR" sz="1800" b="1" i="1">
                <a:solidFill>
                  <a:srgbClr val="000000"/>
                </a:solidFill>
                <a:effectLst/>
                <a:latin typeface="Courier New" pitchFamily="49" charset="0"/>
              </a:rPr>
              <a:t>group_by_expression</a:t>
            </a:r>
            <a:r>
              <a:rPr lang="tr-TR" sz="1800" b="1">
                <a:solidFill>
                  <a:srgbClr val="000000"/>
                </a:solidFill>
                <a:effectLst/>
                <a:latin typeface="Courier New" pitchFamily="49" charset="0"/>
              </a:rPr>
              <a:t>]</a:t>
            </a:r>
            <a:endParaRPr lang="tr-TR" sz="1800" b="1" i="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[ORDER BY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a:t>
            </a:r>
          </a:p>
        </p:txBody>
      </p:sp>
      <p:sp>
        <p:nvSpPr>
          <p:cNvPr id="154630" name="Rectangle 6"/>
          <p:cNvSpPr>
            <a:spLocks noGrp="1" noChangeArrowheads="1"/>
          </p:cNvSpPr>
          <p:nvPr>
            <p:ph type="body" idx="1"/>
          </p:nvPr>
        </p:nvSpPr>
        <p:spPr>
          <a:xfrm>
            <a:off x="850900" y="4530725"/>
            <a:ext cx="7577138"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Divide rows in a table into smaller groups by using the GROUP BY clause.</a:t>
            </a:r>
          </a:p>
        </p:txBody>
      </p:sp>
      <p:grpSp>
        <p:nvGrpSpPr>
          <p:cNvPr id="154631" name="Group 7"/>
          <p:cNvGrpSpPr>
            <a:grpSpLocks/>
          </p:cNvGrpSpPr>
          <p:nvPr/>
        </p:nvGrpSpPr>
        <p:grpSpPr bwMode="auto">
          <a:xfrm>
            <a:off x="8386763" y="6324600"/>
            <a:ext cx="414337" cy="292100"/>
            <a:chOff x="5283" y="3984"/>
            <a:chExt cx="261" cy="184"/>
          </a:xfrm>
        </p:grpSpPr>
        <p:sp>
          <p:nvSpPr>
            <p:cNvPr id="154632"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54633"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54634"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54635"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54636"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54637"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wipe(up)">
                                      <p:cBhvr>
                                        <p:cTn id="7" dur="500"/>
                                        <p:tgtEl>
                                          <p:spTgt spid="15462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546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Footer Placeholder 4"/>
          <p:cNvSpPr>
            <a:spLocks noGrp="1"/>
          </p:cNvSpPr>
          <p:nvPr>
            <p:ph type="ftr" sz="quarter" idx="11"/>
          </p:nvPr>
        </p:nvSpPr>
        <p:spPr/>
        <p:txBody>
          <a:bodyPr/>
          <a:lstStyle/>
          <a:p>
            <a:r>
              <a:rPr lang="tr-TR"/>
              <a:t>Information Management</a:t>
            </a:r>
          </a:p>
        </p:txBody>
      </p:sp>
      <p:sp>
        <p:nvSpPr>
          <p:cNvPr id="156674" name="Rectangle 2"/>
          <p:cNvSpPr>
            <a:spLocks noChangeArrowheads="1"/>
          </p:cNvSpPr>
          <p:nvPr/>
        </p:nvSpPr>
        <p:spPr bwMode="blackWhite">
          <a:xfrm>
            <a:off x="923925" y="2919413"/>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56675" name="Rectangle 3"/>
          <p:cNvSpPr>
            <a:spLocks noChangeArrowheads="1"/>
          </p:cNvSpPr>
          <p:nvPr/>
        </p:nvSpPr>
        <p:spPr bwMode="blackWhite">
          <a:xfrm>
            <a:off x="938213" y="4425950"/>
            <a:ext cx="7289800" cy="1465263"/>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5667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the GROUP BY Clause </a:t>
            </a:r>
            <a:endParaRPr lang="tr-TR"/>
          </a:p>
        </p:txBody>
      </p:sp>
      <p:sp>
        <p:nvSpPr>
          <p:cNvPr id="156677" name="Rectangle 5"/>
          <p:cNvSpPr>
            <a:spLocks noGrp="1" noChangeArrowheads="1"/>
          </p:cNvSpPr>
          <p:nvPr>
            <p:ph type="body" idx="1"/>
          </p:nvPr>
        </p:nvSpPr>
        <p:spPr>
          <a:xfrm>
            <a:off x="869950" y="1362075"/>
            <a:ext cx="7577138" cy="1373188"/>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All columns in the SELECT list that are not in group functions must be in the GROUP BY clause.</a:t>
            </a:r>
            <a:endParaRPr lang="tr-TR" b="1">
              <a:latin typeface="Arial" charset="0"/>
            </a:endParaRPr>
          </a:p>
        </p:txBody>
      </p:sp>
      <p:grpSp>
        <p:nvGrpSpPr>
          <p:cNvPr id="156678" name="Group 6"/>
          <p:cNvGrpSpPr>
            <a:grpSpLocks/>
          </p:cNvGrpSpPr>
          <p:nvPr/>
        </p:nvGrpSpPr>
        <p:grpSpPr bwMode="auto">
          <a:xfrm>
            <a:off x="1016000" y="2944813"/>
            <a:ext cx="2895600" cy="2925762"/>
            <a:chOff x="640" y="1855"/>
            <a:chExt cx="1824" cy="1843"/>
          </a:xfrm>
        </p:grpSpPr>
        <p:grpSp>
          <p:nvGrpSpPr>
            <p:cNvPr id="156679" name="Group 7"/>
            <p:cNvGrpSpPr>
              <a:grpSpLocks/>
            </p:cNvGrpSpPr>
            <p:nvPr/>
          </p:nvGrpSpPr>
          <p:grpSpPr bwMode="auto">
            <a:xfrm>
              <a:off x="640" y="2210"/>
              <a:ext cx="1824" cy="1488"/>
              <a:chOff x="640" y="2210"/>
              <a:chExt cx="1824" cy="1488"/>
            </a:xfrm>
          </p:grpSpPr>
          <p:sp>
            <p:nvSpPr>
              <p:cNvPr id="156680" name="Rectangle 8"/>
              <p:cNvSpPr>
                <a:spLocks noChangeArrowheads="1"/>
              </p:cNvSpPr>
              <p:nvPr/>
            </p:nvSpPr>
            <p:spPr bwMode="ltGray">
              <a:xfrm>
                <a:off x="1016" y="2210"/>
                <a:ext cx="1448"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6681" name="Rectangle 9"/>
              <p:cNvSpPr>
                <a:spLocks noChangeArrowheads="1"/>
              </p:cNvSpPr>
              <p:nvPr/>
            </p:nvSpPr>
            <p:spPr bwMode="ltGray">
              <a:xfrm>
                <a:off x="640" y="3154"/>
                <a:ext cx="1664"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6682" name="Rectangle 10"/>
              <p:cNvSpPr>
                <a:spLocks noChangeArrowheads="1"/>
              </p:cNvSpPr>
              <p:nvPr/>
            </p:nvSpPr>
            <p:spPr bwMode="ltGray">
              <a:xfrm>
                <a:off x="640" y="3335"/>
                <a:ext cx="1664" cy="179"/>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56683" name="Rectangle 11"/>
              <p:cNvSpPr>
                <a:spLocks noChangeArrowheads="1"/>
              </p:cNvSpPr>
              <p:nvPr/>
            </p:nvSpPr>
            <p:spPr bwMode="ltGray">
              <a:xfrm>
                <a:off x="640" y="3519"/>
                <a:ext cx="1664" cy="179"/>
              </a:xfrm>
              <a:prstGeom prst="rect">
                <a:avLst/>
              </a:prstGeom>
              <a:solidFill>
                <a:srgbClr val="3399FF">
                  <a:alpha val="50000"/>
                </a:srgbClr>
              </a:solidFill>
              <a:ln w="9525">
                <a:noFill/>
                <a:miter lim="800000"/>
                <a:headEnd/>
                <a:tailEnd/>
              </a:ln>
              <a:effectLst/>
            </p:spPr>
            <p:txBody>
              <a:bodyPr wrap="none" anchor="ctr"/>
              <a:lstStyle/>
              <a:p>
                <a:endParaRPr lang="tr-TR"/>
              </a:p>
            </p:txBody>
          </p:sp>
        </p:grpSp>
        <p:sp>
          <p:nvSpPr>
            <p:cNvPr id="156684" name="Rectangle 12"/>
            <p:cNvSpPr>
              <a:spLocks noChangeArrowheads="1"/>
            </p:cNvSpPr>
            <p:nvPr/>
          </p:nvSpPr>
          <p:spPr bwMode="ltGray">
            <a:xfrm>
              <a:off x="1772" y="1855"/>
              <a:ext cx="588" cy="179"/>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56685" name="Rectangle 13"/>
          <p:cNvSpPr>
            <a:spLocks noChangeArrowheads="1"/>
          </p:cNvSpPr>
          <p:nvPr/>
        </p:nvSpPr>
        <p:spPr bwMode="blackWhite">
          <a:xfrm>
            <a:off x="889000" y="2906713"/>
            <a:ext cx="7315200" cy="941387"/>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deptno, AVG(sal)</a:t>
            </a:r>
          </a:p>
          <a:p>
            <a:pPr>
              <a:tabLst>
                <a:tab pos="682625" algn="l"/>
                <a:tab pos="1833563" algn="l"/>
              </a:tabLst>
            </a:pPr>
            <a:r>
              <a:rPr lang="tr-TR" sz="1800" b="1">
                <a:solidFill>
                  <a:srgbClr val="000000"/>
                </a:solidFill>
                <a:effectLst/>
                <a:latin typeface="Courier New" pitchFamily="49" charset="0"/>
              </a:rPr>
              <a:t>  2  FROM     emp</a:t>
            </a:r>
          </a:p>
          <a:p>
            <a:pPr>
              <a:tabLst>
                <a:tab pos="682625" algn="l"/>
                <a:tab pos="1833563" algn="l"/>
              </a:tabLst>
            </a:pPr>
            <a:r>
              <a:rPr lang="tr-TR" sz="1800" b="1">
                <a:solidFill>
                  <a:srgbClr val="000000"/>
                </a:solidFill>
                <a:effectLst/>
                <a:latin typeface="Courier New" pitchFamily="49" charset="0"/>
              </a:rPr>
              <a:t>  3  GROUP BY deptno;</a:t>
            </a:r>
          </a:p>
        </p:txBody>
      </p:sp>
      <p:sp>
        <p:nvSpPr>
          <p:cNvPr id="156686" name="Rectangle 14"/>
          <p:cNvSpPr>
            <a:spLocks noChangeArrowheads="1"/>
          </p:cNvSpPr>
          <p:nvPr/>
        </p:nvSpPr>
        <p:spPr bwMode="blackWhite">
          <a:xfrm>
            <a:off x="903288" y="4413250"/>
            <a:ext cx="7315200" cy="1490663"/>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dirty="0">
                <a:solidFill>
                  <a:srgbClr val="000000"/>
                </a:solidFill>
                <a:effectLst/>
                <a:latin typeface="Courier New" pitchFamily="49" charset="0"/>
              </a:rPr>
              <a:t>   DEPTNO  AVG(SAL)</a:t>
            </a:r>
          </a:p>
          <a:p>
            <a:pPr>
              <a:tabLst>
                <a:tab pos="682625" algn="l"/>
                <a:tab pos="1833563" algn="l"/>
              </a:tabLst>
            </a:pPr>
            <a:r>
              <a:rPr lang="tr-TR" sz="1800" b="1" dirty="0">
                <a:solidFill>
                  <a:srgbClr val="000000"/>
                </a:solidFill>
                <a:effectLst/>
                <a:latin typeface="Courier New" pitchFamily="49" charset="0"/>
              </a:rPr>
              <a:t>--------- ---------</a:t>
            </a:r>
          </a:p>
          <a:p>
            <a:pPr>
              <a:tabLst>
                <a:tab pos="682625" algn="l"/>
                <a:tab pos="1833563" algn="l"/>
              </a:tabLst>
            </a:pPr>
            <a:r>
              <a:rPr lang="tr-TR" sz="1800" b="1" dirty="0">
                <a:solidFill>
                  <a:srgbClr val="000000"/>
                </a:solidFill>
                <a:effectLst/>
                <a:latin typeface="Courier New" pitchFamily="49" charset="0"/>
              </a:rPr>
              <a:t>       10 2916.6667</a:t>
            </a:r>
          </a:p>
          <a:p>
            <a:pPr>
              <a:tabLst>
                <a:tab pos="682625" algn="l"/>
                <a:tab pos="1833563" algn="l"/>
              </a:tabLst>
            </a:pPr>
            <a:r>
              <a:rPr lang="tr-TR" sz="1800" b="1" dirty="0">
                <a:solidFill>
                  <a:srgbClr val="000000"/>
                </a:solidFill>
                <a:effectLst/>
                <a:latin typeface="Courier New" pitchFamily="49" charset="0"/>
              </a:rPr>
              <a:t>       20      2175</a:t>
            </a:r>
          </a:p>
          <a:p>
            <a:pPr>
              <a:tabLst>
                <a:tab pos="682625" algn="l"/>
                <a:tab pos="1833563" algn="l"/>
              </a:tabLst>
            </a:pPr>
            <a:r>
              <a:rPr lang="tr-TR" sz="1800" b="1" dirty="0">
                <a:solidFill>
                  <a:srgbClr val="000000"/>
                </a:solidFill>
                <a:effectLst/>
                <a:latin typeface="Courier New" pitchFamily="49" charset="0"/>
              </a:rPr>
              <a:t>       30 1566.6667</a:t>
            </a:r>
          </a:p>
        </p:txBody>
      </p:sp>
      <p:grpSp>
        <p:nvGrpSpPr>
          <p:cNvPr id="156687" name="Group 15"/>
          <p:cNvGrpSpPr>
            <a:grpSpLocks/>
          </p:cNvGrpSpPr>
          <p:nvPr/>
        </p:nvGrpSpPr>
        <p:grpSpPr bwMode="auto">
          <a:xfrm>
            <a:off x="8386763" y="6324600"/>
            <a:ext cx="414337" cy="292100"/>
            <a:chOff x="5283" y="3984"/>
            <a:chExt cx="261" cy="184"/>
          </a:xfrm>
        </p:grpSpPr>
        <p:sp>
          <p:nvSpPr>
            <p:cNvPr id="156688" name="Rectangle 16"/>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56689" name="Rectangle 17"/>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56690" name="Rectangle 18"/>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56691" name="Freeform 19"/>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56692" name="Freeform 20"/>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56693" name="Freeform 21"/>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6678"/>
                                        </p:tgtEl>
                                        <p:attrNameLst>
                                          <p:attrName>style.visibility</p:attrName>
                                        </p:attrNameLst>
                                      </p:cBhvr>
                                      <p:to>
                                        <p:strVal val="visible"/>
                                      </p:to>
                                    </p:set>
                                    <p:animEffect transition="in" filter="wipe(up)">
                                      <p:cBhvr>
                                        <p:cTn id="7" dur="500"/>
                                        <p:tgtEl>
                                          <p:spTgt spid="15667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56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Footer Placeholder 4"/>
          <p:cNvSpPr>
            <a:spLocks noGrp="1"/>
          </p:cNvSpPr>
          <p:nvPr>
            <p:ph type="ftr" sz="quarter" idx="11"/>
          </p:nvPr>
        </p:nvSpPr>
        <p:spPr/>
        <p:txBody>
          <a:bodyPr/>
          <a:lstStyle/>
          <a:p>
            <a:r>
              <a:rPr lang="tr-TR"/>
              <a:t>Information Management</a:t>
            </a:r>
          </a:p>
        </p:txBody>
      </p:sp>
      <p:sp>
        <p:nvSpPr>
          <p:cNvPr id="158722" name="Rectangle 2"/>
          <p:cNvSpPr>
            <a:spLocks noChangeArrowheads="1"/>
          </p:cNvSpPr>
          <p:nvPr/>
        </p:nvSpPr>
        <p:spPr bwMode="blackWhite">
          <a:xfrm>
            <a:off x="889000" y="2613025"/>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58723" name="Rectangle 3"/>
          <p:cNvSpPr>
            <a:spLocks noChangeArrowheads="1"/>
          </p:cNvSpPr>
          <p:nvPr/>
        </p:nvSpPr>
        <p:spPr bwMode="blackWhite">
          <a:xfrm>
            <a:off x="903288" y="4119563"/>
            <a:ext cx="7289800" cy="1465262"/>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5872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GROUP BY Clause </a:t>
            </a:r>
            <a:endParaRPr lang="tr-TR"/>
          </a:p>
        </p:txBody>
      </p:sp>
      <p:sp>
        <p:nvSpPr>
          <p:cNvPr id="158725" name="Rectangle 5"/>
          <p:cNvSpPr>
            <a:spLocks noGrp="1" noChangeArrowheads="1"/>
          </p:cNvSpPr>
          <p:nvPr>
            <p:ph type="body" idx="1"/>
          </p:nvPr>
        </p:nvSpPr>
        <p:spPr>
          <a:xfrm>
            <a:off x="803275" y="1501775"/>
            <a:ext cx="7577138" cy="946150"/>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latin typeface="Arial" charset="0"/>
              </a:rPr>
              <a:t>The GROUP BY column does not have to be in the SELECT list.</a:t>
            </a:r>
            <a:endParaRPr lang="tr-TR"/>
          </a:p>
        </p:txBody>
      </p:sp>
      <p:grpSp>
        <p:nvGrpSpPr>
          <p:cNvPr id="158726" name="Group 6"/>
          <p:cNvGrpSpPr>
            <a:grpSpLocks/>
          </p:cNvGrpSpPr>
          <p:nvPr/>
        </p:nvGrpSpPr>
        <p:grpSpPr bwMode="auto">
          <a:xfrm>
            <a:off x="952500" y="3189288"/>
            <a:ext cx="2895600" cy="2362200"/>
            <a:chOff x="600" y="2009"/>
            <a:chExt cx="1824" cy="1488"/>
          </a:xfrm>
        </p:grpSpPr>
        <p:sp>
          <p:nvSpPr>
            <p:cNvPr id="158727" name="Rectangle 7"/>
            <p:cNvSpPr>
              <a:spLocks noChangeArrowheads="1"/>
            </p:cNvSpPr>
            <p:nvPr/>
          </p:nvSpPr>
          <p:spPr bwMode="ltGray">
            <a:xfrm>
              <a:off x="976" y="2009"/>
              <a:ext cx="1448"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8728" name="Rectangle 8"/>
            <p:cNvSpPr>
              <a:spLocks noChangeArrowheads="1"/>
            </p:cNvSpPr>
            <p:nvPr/>
          </p:nvSpPr>
          <p:spPr bwMode="ltGray">
            <a:xfrm>
              <a:off x="600" y="2953"/>
              <a:ext cx="848"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58729" name="Rectangle 9"/>
            <p:cNvSpPr>
              <a:spLocks noChangeArrowheads="1"/>
            </p:cNvSpPr>
            <p:nvPr/>
          </p:nvSpPr>
          <p:spPr bwMode="ltGray">
            <a:xfrm>
              <a:off x="600" y="3134"/>
              <a:ext cx="848" cy="179"/>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58730" name="Rectangle 10"/>
            <p:cNvSpPr>
              <a:spLocks noChangeArrowheads="1"/>
            </p:cNvSpPr>
            <p:nvPr/>
          </p:nvSpPr>
          <p:spPr bwMode="ltGray">
            <a:xfrm>
              <a:off x="600" y="3318"/>
              <a:ext cx="848" cy="179"/>
            </a:xfrm>
            <a:prstGeom prst="rect">
              <a:avLst/>
            </a:prstGeom>
            <a:solidFill>
              <a:srgbClr val="3399FF">
                <a:alpha val="50000"/>
              </a:srgbClr>
            </a:solidFill>
            <a:ln w="9525">
              <a:noFill/>
              <a:miter lim="800000"/>
              <a:headEnd/>
              <a:tailEnd/>
            </a:ln>
            <a:effectLst/>
          </p:spPr>
          <p:txBody>
            <a:bodyPr wrap="none" anchor="ctr"/>
            <a:lstStyle/>
            <a:p>
              <a:endParaRPr lang="tr-TR"/>
            </a:p>
          </p:txBody>
        </p:sp>
      </p:grpSp>
      <p:sp>
        <p:nvSpPr>
          <p:cNvPr id="158731" name="Rectangle 11"/>
          <p:cNvSpPr>
            <a:spLocks noChangeArrowheads="1"/>
          </p:cNvSpPr>
          <p:nvPr/>
        </p:nvSpPr>
        <p:spPr bwMode="blackWhite">
          <a:xfrm>
            <a:off x="863600" y="2600325"/>
            <a:ext cx="7315200" cy="941388"/>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AVG(sal)</a:t>
            </a:r>
          </a:p>
          <a:p>
            <a:pPr>
              <a:tabLst>
                <a:tab pos="682625" algn="l"/>
                <a:tab pos="1833563" algn="l"/>
              </a:tabLst>
            </a:pPr>
            <a:r>
              <a:rPr lang="tr-TR" sz="1800" b="1">
                <a:solidFill>
                  <a:srgbClr val="000000"/>
                </a:solidFill>
                <a:effectLst/>
                <a:latin typeface="Courier New" pitchFamily="49" charset="0"/>
              </a:rPr>
              <a:t>  2  FROM     emp</a:t>
            </a:r>
          </a:p>
          <a:p>
            <a:pPr>
              <a:tabLst>
                <a:tab pos="682625" algn="l"/>
                <a:tab pos="1833563" algn="l"/>
              </a:tabLst>
            </a:pPr>
            <a:r>
              <a:rPr lang="tr-TR" sz="1800" b="1">
                <a:solidFill>
                  <a:srgbClr val="000000"/>
                </a:solidFill>
                <a:effectLst/>
                <a:latin typeface="Courier New" pitchFamily="49" charset="0"/>
              </a:rPr>
              <a:t>  3  GROUP BY deptno;</a:t>
            </a:r>
          </a:p>
        </p:txBody>
      </p:sp>
      <p:sp>
        <p:nvSpPr>
          <p:cNvPr id="158732" name="Rectangle 12"/>
          <p:cNvSpPr>
            <a:spLocks noChangeArrowheads="1"/>
          </p:cNvSpPr>
          <p:nvPr/>
        </p:nvSpPr>
        <p:spPr bwMode="blackWhite">
          <a:xfrm>
            <a:off x="877888" y="4106863"/>
            <a:ext cx="7315200" cy="1490662"/>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 AVG(SAL)</a:t>
            </a:r>
          </a:p>
          <a:p>
            <a:pPr>
              <a:tabLst>
                <a:tab pos="682625" algn="l"/>
                <a:tab pos="1833563" algn="l"/>
              </a:tabLst>
            </a:pPr>
            <a:r>
              <a:rPr lang="tr-TR" sz="1800" b="1">
                <a:solidFill>
                  <a:srgbClr val="000000"/>
                </a:solidFill>
                <a:effectLst/>
                <a:latin typeface="Courier New" pitchFamily="49" charset="0"/>
              </a:rPr>
              <a:t>--------- </a:t>
            </a:r>
          </a:p>
          <a:p>
            <a:pPr>
              <a:tabLst>
                <a:tab pos="682625" algn="l"/>
                <a:tab pos="1833563" algn="l"/>
              </a:tabLst>
            </a:pPr>
            <a:r>
              <a:rPr lang="tr-TR" sz="1800" b="1">
                <a:solidFill>
                  <a:srgbClr val="000000"/>
                </a:solidFill>
                <a:effectLst/>
                <a:latin typeface="Courier New" pitchFamily="49" charset="0"/>
              </a:rPr>
              <a:t>2916.6667</a:t>
            </a:r>
          </a:p>
          <a:p>
            <a:pPr>
              <a:tabLst>
                <a:tab pos="682625" algn="l"/>
                <a:tab pos="1833563" algn="l"/>
              </a:tabLst>
            </a:pPr>
            <a:r>
              <a:rPr lang="tr-TR" sz="1800" b="1">
                <a:solidFill>
                  <a:srgbClr val="000000"/>
                </a:solidFill>
                <a:effectLst/>
                <a:latin typeface="Courier New" pitchFamily="49" charset="0"/>
              </a:rPr>
              <a:t>     2175</a:t>
            </a:r>
          </a:p>
          <a:p>
            <a:pPr>
              <a:tabLst>
                <a:tab pos="682625" algn="l"/>
                <a:tab pos="1833563" algn="l"/>
              </a:tabLst>
            </a:pPr>
            <a:r>
              <a:rPr lang="tr-TR" sz="1800" b="1">
                <a:solidFill>
                  <a:srgbClr val="000000"/>
                </a:solidFill>
                <a:effectLst/>
                <a:latin typeface="Courier New" pitchFamily="49" charset="0"/>
              </a:rPr>
              <a:t>1566.6667</a:t>
            </a:r>
          </a:p>
        </p:txBody>
      </p:sp>
      <p:grpSp>
        <p:nvGrpSpPr>
          <p:cNvPr id="158733" name="Group 13"/>
          <p:cNvGrpSpPr>
            <a:grpSpLocks/>
          </p:cNvGrpSpPr>
          <p:nvPr/>
        </p:nvGrpSpPr>
        <p:grpSpPr bwMode="auto">
          <a:xfrm>
            <a:off x="8386763" y="6324600"/>
            <a:ext cx="414337" cy="292100"/>
            <a:chOff x="5283" y="3984"/>
            <a:chExt cx="261" cy="184"/>
          </a:xfrm>
        </p:grpSpPr>
        <p:sp>
          <p:nvSpPr>
            <p:cNvPr id="158734" name="Rectangle 1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58735" name="Rectangle 1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58736" name="Rectangle 1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58737" name="Freeform 1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58738" name="Freeform 1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58739" name="Freeform 1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8726"/>
                                        </p:tgtEl>
                                        <p:attrNameLst>
                                          <p:attrName>style.visibility</p:attrName>
                                        </p:attrNameLst>
                                      </p:cBhvr>
                                      <p:to>
                                        <p:strVal val="visible"/>
                                      </p:to>
                                    </p:set>
                                    <p:animEffect transition="in" filter="wipe(up)">
                                      <p:cBhvr>
                                        <p:cTn id="7" dur="500"/>
                                        <p:tgtEl>
                                          <p:spTgt spid="15872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58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4"/>
          <p:cNvSpPr>
            <a:spLocks noGrp="1"/>
          </p:cNvSpPr>
          <p:nvPr>
            <p:ph type="ftr" sz="quarter" idx="11"/>
          </p:nvPr>
        </p:nvSpPr>
        <p:spPr/>
        <p:txBody>
          <a:bodyPr/>
          <a:lstStyle/>
          <a:p>
            <a:r>
              <a:rPr lang="tr-TR"/>
              <a:t>Information Management</a:t>
            </a:r>
          </a:p>
        </p:txBody>
      </p:sp>
      <p:sp>
        <p:nvSpPr>
          <p:cNvPr id="160770" name="Rectangle 2"/>
          <p:cNvSpPr>
            <a:spLocks noChangeArrowheads="1"/>
          </p:cNvSpPr>
          <p:nvPr/>
        </p:nvSpPr>
        <p:spPr bwMode="blackWhite">
          <a:xfrm>
            <a:off x="5461000" y="2425700"/>
            <a:ext cx="3263900" cy="3089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p:txBody>
      </p:sp>
      <p:sp>
        <p:nvSpPr>
          <p:cNvPr id="160771"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1"/>
                </a:solidFill>
                <a:latin typeface="Arial" charset="0"/>
              </a:rPr>
              <a:t>Grouping by More </a:t>
            </a:r>
            <a:br>
              <a:rPr lang="tr-TR" sz="3600" b="1">
                <a:solidFill>
                  <a:schemeClr val="accent1"/>
                </a:solidFill>
                <a:latin typeface="Arial" charset="0"/>
              </a:rPr>
            </a:br>
            <a:r>
              <a:rPr lang="tr-TR" sz="3600" b="1">
                <a:solidFill>
                  <a:schemeClr val="accent1"/>
                </a:solidFill>
                <a:latin typeface="Arial" charset="0"/>
              </a:rPr>
              <a:t>Than One Column</a:t>
            </a:r>
            <a:endParaRPr lang="tr-TR"/>
          </a:p>
        </p:txBody>
      </p:sp>
      <p:sp>
        <p:nvSpPr>
          <p:cNvPr id="160772" name="Rectangle 4"/>
          <p:cNvSpPr>
            <a:spLocks noChangeArrowheads="1"/>
          </p:cNvSpPr>
          <p:nvPr/>
        </p:nvSpPr>
        <p:spPr bwMode="blackWhite">
          <a:xfrm>
            <a:off x="473075" y="1789113"/>
            <a:ext cx="3241675" cy="43275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p:txBody>
      </p:sp>
      <p:sp>
        <p:nvSpPr>
          <p:cNvPr id="160773" name="Rectangle 5"/>
          <p:cNvSpPr>
            <a:spLocks noChangeArrowheads="1"/>
          </p:cNvSpPr>
          <p:nvPr/>
        </p:nvSpPr>
        <p:spPr bwMode="auto">
          <a:xfrm>
            <a:off x="379413" y="1422400"/>
            <a:ext cx="679450" cy="366713"/>
          </a:xfrm>
          <a:prstGeom prst="rect">
            <a:avLst/>
          </a:prstGeom>
          <a:noFill/>
          <a:ln w="9525">
            <a:noFill/>
            <a:miter lim="800000"/>
            <a:headEnd/>
            <a:tailEnd/>
          </a:ln>
          <a:effectLst/>
        </p:spPr>
        <p:txBody>
          <a:bodyPr wrap="none" lIns="92075" tIns="46038" rIns="92075" bIns="46038">
            <a:spAutoFit/>
          </a:bodyPr>
          <a:lstStyle/>
          <a:p>
            <a:r>
              <a:rPr lang="tr-TR" sz="1800" b="1">
                <a:effectLst>
                  <a:outerShdw blurRad="38100" dist="38100" dir="2700000" algn="tl">
                    <a:srgbClr val="C0C0C0"/>
                  </a:outerShdw>
                </a:effectLst>
                <a:latin typeface="Arial" charset="0"/>
              </a:rPr>
              <a:t>EMP</a:t>
            </a:r>
          </a:p>
        </p:txBody>
      </p:sp>
      <p:sp>
        <p:nvSpPr>
          <p:cNvPr id="160774" name="Freeform 6"/>
          <p:cNvSpPr>
            <a:spLocks/>
          </p:cNvSpPr>
          <p:nvPr/>
        </p:nvSpPr>
        <p:spPr bwMode="auto">
          <a:xfrm>
            <a:off x="3719513" y="1801813"/>
            <a:ext cx="1730375" cy="4321175"/>
          </a:xfrm>
          <a:custGeom>
            <a:avLst/>
            <a:gdLst/>
            <a:ahLst/>
            <a:cxnLst>
              <a:cxn ang="0">
                <a:pos x="0" y="2721"/>
              </a:cxn>
              <a:cxn ang="0">
                <a:pos x="0" y="0"/>
              </a:cxn>
              <a:cxn ang="0">
                <a:pos x="1089" y="401"/>
              </a:cxn>
              <a:cxn ang="0">
                <a:pos x="1089" y="2336"/>
              </a:cxn>
              <a:cxn ang="0">
                <a:pos x="0" y="2721"/>
              </a:cxn>
            </a:cxnLst>
            <a:rect l="0" t="0" r="r" b="b"/>
            <a:pathLst>
              <a:path w="1090" h="2722">
                <a:moveTo>
                  <a:pt x="0" y="2721"/>
                </a:moveTo>
                <a:lnTo>
                  <a:pt x="0" y="0"/>
                </a:lnTo>
                <a:lnTo>
                  <a:pt x="1089" y="401"/>
                </a:lnTo>
                <a:lnTo>
                  <a:pt x="1089" y="2336"/>
                </a:lnTo>
                <a:lnTo>
                  <a:pt x="0" y="2721"/>
                </a:lnTo>
              </a:path>
            </a:pathLst>
          </a:custGeom>
          <a:solidFill>
            <a:srgbClr val="FFCC99">
              <a:alpha val="50000"/>
            </a:srgbClr>
          </a:solidFill>
          <a:ln w="9525" cap="rnd">
            <a:noFill/>
            <a:round/>
            <a:headEnd/>
            <a:tailEnd/>
          </a:ln>
          <a:effectLst/>
        </p:spPr>
        <p:txBody>
          <a:bodyPr/>
          <a:lstStyle/>
          <a:p>
            <a:endParaRPr lang="tr-TR"/>
          </a:p>
        </p:txBody>
      </p:sp>
      <p:sp>
        <p:nvSpPr>
          <p:cNvPr id="160775" name="Rectangle 7"/>
          <p:cNvSpPr>
            <a:spLocks noChangeArrowheads="1"/>
          </p:cNvSpPr>
          <p:nvPr/>
        </p:nvSpPr>
        <p:spPr bwMode="auto">
          <a:xfrm>
            <a:off x="3713163" y="3165475"/>
            <a:ext cx="1812925" cy="1314450"/>
          </a:xfrm>
          <a:prstGeom prst="rect">
            <a:avLst/>
          </a:prstGeom>
          <a:noFill/>
          <a:ln w="9525">
            <a:noFill/>
            <a:miter lim="800000"/>
            <a:headEnd/>
            <a:tailEnd/>
          </a:ln>
          <a:effectLst/>
        </p:spPr>
        <p:txBody>
          <a:bodyPr wrap="none" lIns="92075" tIns="46038" rIns="92075" bIns="46038">
            <a:spAutoFit/>
          </a:bodyPr>
          <a:lstStyle/>
          <a:p>
            <a:pPr algn="ctr"/>
            <a:r>
              <a:rPr lang="tr-TR" sz="1600" b="1" dirty="0">
                <a:solidFill>
                  <a:srgbClr val="FF0066"/>
                </a:solidFill>
                <a:effectLst>
                  <a:outerShdw blurRad="38100" dist="38100" dir="2700000" algn="tl">
                    <a:srgbClr val="C0C0C0"/>
                  </a:outerShdw>
                </a:effectLst>
                <a:latin typeface="Arial" charset="0"/>
              </a:rPr>
              <a:t>“sum salaries in </a:t>
            </a:r>
          </a:p>
          <a:p>
            <a:pPr algn="ctr"/>
            <a:r>
              <a:rPr lang="tr-TR" sz="1600" b="1" dirty="0">
                <a:solidFill>
                  <a:srgbClr val="FF0066"/>
                </a:solidFill>
                <a:effectLst>
                  <a:outerShdw blurRad="38100" dist="38100" dir="2700000" algn="tl">
                    <a:srgbClr val="C0C0C0"/>
                  </a:outerShdw>
                </a:effectLst>
                <a:latin typeface="Arial" charset="0"/>
              </a:rPr>
              <a:t>the EMP table</a:t>
            </a:r>
            <a:br>
              <a:rPr lang="tr-TR" sz="1600" b="1" dirty="0">
                <a:solidFill>
                  <a:srgbClr val="FF0066"/>
                </a:solidFill>
                <a:effectLst>
                  <a:outerShdw blurRad="38100" dist="38100" dir="2700000" algn="tl">
                    <a:srgbClr val="C0C0C0"/>
                  </a:outerShdw>
                </a:effectLst>
                <a:latin typeface="Arial" charset="0"/>
              </a:rPr>
            </a:br>
            <a:r>
              <a:rPr lang="tr-TR" sz="1600" b="1" dirty="0">
                <a:solidFill>
                  <a:srgbClr val="FF0066"/>
                </a:solidFill>
                <a:effectLst>
                  <a:outerShdw blurRad="38100" dist="38100" dir="2700000" algn="tl">
                    <a:srgbClr val="C0C0C0"/>
                  </a:outerShdw>
                </a:effectLst>
                <a:latin typeface="Arial" charset="0"/>
              </a:rPr>
              <a:t>for each job, </a:t>
            </a:r>
          </a:p>
          <a:p>
            <a:pPr algn="ctr"/>
            <a:r>
              <a:rPr lang="tr-TR" sz="1600" b="1" dirty="0">
                <a:solidFill>
                  <a:srgbClr val="FF0066"/>
                </a:solidFill>
                <a:effectLst>
                  <a:outerShdw blurRad="38100" dist="38100" dir="2700000" algn="tl">
                    <a:srgbClr val="C0C0C0"/>
                  </a:outerShdw>
                </a:effectLst>
                <a:latin typeface="Arial" charset="0"/>
              </a:rPr>
              <a:t>grouped by </a:t>
            </a:r>
          </a:p>
          <a:p>
            <a:pPr algn="ctr"/>
            <a:r>
              <a:rPr lang="tr-TR" sz="1600" b="1" dirty="0">
                <a:solidFill>
                  <a:srgbClr val="FF0066"/>
                </a:solidFill>
                <a:effectLst>
                  <a:outerShdw blurRad="38100" dist="38100" dir="2700000" algn="tl">
                    <a:srgbClr val="C0C0C0"/>
                  </a:outerShdw>
                </a:effectLst>
                <a:latin typeface="Arial" charset="0"/>
              </a:rPr>
              <a:t>department”</a:t>
            </a:r>
            <a:endParaRPr lang="tr-TR" sz="1600" b="1" dirty="0">
              <a:solidFill>
                <a:srgbClr val="FFFFCC"/>
              </a:solidFill>
              <a:effectLst>
                <a:outerShdw blurRad="38100" dist="38100" dir="2700000" algn="tl">
                  <a:srgbClr val="C0C0C0"/>
                </a:outerShdw>
              </a:effectLst>
              <a:latin typeface="Arial" charset="0"/>
            </a:endParaRPr>
          </a:p>
        </p:txBody>
      </p:sp>
      <p:grpSp>
        <p:nvGrpSpPr>
          <p:cNvPr id="160776" name="Group 8"/>
          <p:cNvGrpSpPr>
            <a:grpSpLocks/>
          </p:cNvGrpSpPr>
          <p:nvPr/>
        </p:nvGrpSpPr>
        <p:grpSpPr bwMode="auto">
          <a:xfrm>
            <a:off x="531813" y="2360613"/>
            <a:ext cx="8140700" cy="1411287"/>
            <a:chOff x="335" y="1487"/>
            <a:chExt cx="5128" cy="889"/>
          </a:xfrm>
        </p:grpSpPr>
        <p:sp>
          <p:nvSpPr>
            <p:cNvPr id="160777" name="Rectangle 9"/>
            <p:cNvSpPr>
              <a:spLocks noChangeArrowheads="1"/>
            </p:cNvSpPr>
            <p:nvPr/>
          </p:nvSpPr>
          <p:spPr bwMode="ltGray">
            <a:xfrm>
              <a:off x="335" y="1487"/>
              <a:ext cx="1965" cy="48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60778" name="Rectangle 10"/>
            <p:cNvSpPr>
              <a:spLocks noChangeArrowheads="1"/>
            </p:cNvSpPr>
            <p:nvPr/>
          </p:nvSpPr>
          <p:spPr bwMode="ltGray">
            <a:xfrm>
              <a:off x="3531" y="1896"/>
              <a:ext cx="1932" cy="480"/>
            </a:xfrm>
            <a:prstGeom prst="rect">
              <a:avLst/>
            </a:prstGeom>
            <a:solidFill>
              <a:srgbClr val="FF5050">
                <a:alpha val="50000"/>
              </a:srgbClr>
            </a:solidFill>
            <a:ln w="9525">
              <a:noFill/>
              <a:miter lim="800000"/>
              <a:headEnd/>
              <a:tailEnd/>
            </a:ln>
            <a:effectLst/>
          </p:spPr>
          <p:txBody>
            <a:bodyPr wrap="none" anchor="ctr"/>
            <a:lstStyle/>
            <a:p>
              <a:endParaRPr lang="tr-TR"/>
            </a:p>
          </p:txBody>
        </p:sp>
      </p:grpSp>
      <p:grpSp>
        <p:nvGrpSpPr>
          <p:cNvPr id="160779" name="Group 11"/>
          <p:cNvGrpSpPr>
            <a:grpSpLocks/>
          </p:cNvGrpSpPr>
          <p:nvPr/>
        </p:nvGrpSpPr>
        <p:grpSpPr bwMode="auto">
          <a:xfrm>
            <a:off x="531813" y="3143250"/>
            <a:ext cx="8140700" cy="1462088"/>
            <a:chOff x="335" y="1980"/>
            <a:chExt cx="5128" cy="921"/>
          </a:xfrm>
        </p:grpSpPr>
        <p:sp>
          <p:nvSpPr>
            <p:cNvPr id="160780" name="Rectangle 12"/>
            <p:cNvSpPr>
              <a:spLocks noChangeArrowheads="1"/>
            </p:cNvSpPr>
            <p:nvPr/>
          </p:nvSpPr>
          <p:spPr bwMode="ltGray">
            <a:xfrm>
              <a:off x="3531" y="2380"/>
              <a:ext cx="1932" cy="521"/>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60781" name="Rectangle 13"/>
            <p:cNvSpPr>
              <a:spLocks noChangeArrowheads="1"/>
            </p:cNvSpPr>
            <p:nvPr/>
          </p:nvSpPr>
          <p:spPr bwMode="ltGray">
            <a:xfrm>
              <a:off x="335" y="1980"/>
              <a:ext cx="1965" cy="852"/>
            </a:xfrm>
            <a:prstGeom prst="rect">
              <a:avLst/>
            </a:prstGeom>
            <a:solidFill>
              <a:srgbClr val="009900">
                <a:alpha val="50000"/>
              </a:srgbClr>
            </a:solidFill>
            <a:ln w="9525">
              <a:noFill/>
              <a:miter lim="800000"/>
              <a:headEnd/>
              <a:tailEnd/>
            </a:ln>
            <a:effectLst/>
          </p:spPr>
          <p:txBody>
            <a:bodyPr wrap="none" anchor="ctr"/>
            <a:lstStyle/>
            <a:p>
              <a:endParaRPr lang="tr-TR"/>
            </a:p>
          </p:txBody>
        </p:sp>
      </p:grpSp>
      <p:grpSp>
        <p:nvGrpSpPr>
          <p:cNvPr id="160782" name="Group 14"/>
          <p:cNvGrpSpPr>
            <a:grpSpLocks/>
          </p:cNvGrpSpPr>
          <p:nvPr/>
        </p:nvGrpSpPr>
        <p:grpSpPr bwMode="auto">
          <a:xfrm>
            <a:off x="534988" y="4502150"/>
            <a:ext cx="8137525" cy="1550988"/>
            <a:chOff x="337" y="2836"/>
            <a:chExt cx="5126" cy="977"/>
          </a:xfrm>
        </p:grpSpPr>
        <p:sp>
          <p:nvSpPr>
            <p:cNvPr id="160783" name="Rectangle 15"/>
            <p:cNvSpPr>
              <a:spLocks noChangeArrowheads="1"/>
            </p:cNvSpPr>
            <p:nvPr/>
          </p:nvSpPr>
          <p:spPr bwMode="ltGray">
            <a:xfrm>
              <a:off x="3531" y="2905"/>
              <a:ext cx="1932" cy="488"/>
            </a:xfrm>
            <a:prstGeom prst="rect">
              <a:avLst/>
            </a:prstGeom>
            <a:solidFill>
              <a:srgbClr val="3399FF">
                <a:alpha val="50000"/>
              </a:srgbClr>
            </a:solidFill>
            <a:ln w="9525">
              <a:noFill/>
              <a:miter lim="800000"/>
              <a:headEnd/>
              <a:tailEnd/>
            </a:ln>
            <a:effectLst/>
          </p:spPr>
          <p:txBody>
            <a:bodyPr wrap="none" anchor="ctr"/>
            <a:lstStyle/>
            <a:p>
              <a:endParaRPr lang="tr-TR"/>
            </a:p>
          </p:txBody>
        </p:sp>
        <p:sp>
          <p:nvSpPr>
            <p:cNvPr id="160784" name="Rectangle 16"/>
            <p:cNvSpPr>
              <a:spLocks noChangeArrowheads="1"/>
            </p:cNvSpPr>
            <p:nvPr/>
          </p:nvSpPr>
          <p:spPr bwMode="ltGray">
            <a:xfrm>
              <a:off x="337" y="2836"/>
              <a:ext cx="1965" cy="977"/>
            </a:xfrm>
            <a:prstGeom prst="rect">
              <a:avLst/>
            </a:prstGeom>
            <a:solidFill>
              <a:srgbClr val="3399FF">
                <a:alpha val="50000"/>
              </a:srgbClr>
            </a:solidFill>
            <a:ln w="9525">
              <a:noFill/>
              <a:miter lim="800000"/>
              <a:headEnd/>
              <a:tailEnd/>
            </a:ln>
            <a:effectLst/>
          </p:spPr>
          <p:txBody>
            <a:bodyPr wrap="none" anchor="ctr"/>
            <a:lstStyle/>
            <a:p>
              <a:endParaRPr lang="tr-TR"/>
            </a:p>
          </p:txBody>
        </p:sp>
      </p:grpSp>
      <p:sp>
        <p:nvSpPr>
          <p:cNvPr id="160785" name="Rectangle 17"/>
          <p:cNvSpPr>
            <a:spLocks noChangeArrowheads="1"/>
          </p:cNvSpPr>
          <p:nvPr/>
        </p:nvSpPr>
        <p:spPr bwMode="auto">
          <a:xfrm>
            <a:off x="430213" y="1774825"/>
            <a:ext cx="3278187" cy="4359275"/>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400" b="1">
                <a:solidFill>
                  <a:srgbClr val="000000"/>
                </a:solidFill>
                <a:effectLst/>
                <a:latin typeface="Courier New" pitchFamily="49" charset="0"/>
              </a:rPr>
              <a:t>   DEPTNO JOB             SAL</a:t>
            </a:r>
          </a:p>
          <a:p>
            <a:pPr>
              <a:lnSpc>
                <a:spcPct val="125000"/>
              </a:lnSpc>
            </a:pPr>
            <a:r>
              <a:rPr lang="tr-TR" sz="1400" b="1">
                <a:solidFill>
                  <a:srgbClr val="000000"/>
                </a:solidFill>
                <a:effectLst/>
                <a:latin typeface="Courier New" pitchFamily="49" charset="0"/>
              </a:rPr>
              <a:t>--------- --------- ---------</a:t>
            </a:r>
          </a:p>
          <a:p>
            <a:pPr>
              <a:lnSpc>
                <a:spcPct val="125000"/>
              </a:lnSpc>
            </a:pPr>
            <a:r>
              <a:rPr lang="tr-TR" sz="1400" b="1">
                <a:solidFill>
                  <a:srgbClr val="000000"/>
                </a:solidFill>
                <a:effectLst/>
                <a:latin typeface="Courier New" pitchFamily="49" charset="0"/>
              </a:rPr>
              <a:t>       10 MANAGER        2450</a:t>
            </a:r>
          </a:p>
          <a:p>
            <a:pPr>
              <a:lnSpc>
                <a:spcPct val="125000"/>
              </a:lnSpc>
            </a:pPr>
            <a:r>
              <a:rPr lang="tr-TR" sz="1400" b="1">
                <a:solidFill>
                  <a:srgbClr val="000000"/>
                </a:solidFill>
                <a:effectLst/>
                <a:latin typeface="Courier New" pitchFamily="49" charset="0"/>
              </a:rPr>
              <a:t>       10 PRESIDENT      5000</a:t>
            </a:r>
          </a:p>
          <a:p>
            <a:pPr>
              <a:lnSpc>
                <a:spcPct val="125000"/>
              </a:lnSpc>
            </a:pPr>
            <a:r>
              <a:rPr lang="tr-TR" sz="1400" b="1">
                <a:solidFill>
                  <a:srgbClr val="000000"/>
                </a:solidFill>
                <a:effectLst/>
                <a:latin typeface="Courier New" pitchFamily="49" charset="0"/>
              </a:rPr>
              <a:t>       10 CLERK          1300</a:t>
            </a:r>
          </a:p>
          <a:p>
            <a:pPr>
              <a:lnSpc>
                <a:spcPct val="125000"/>
              </a:lnSpc>
            </a:pPr>
            <a:r>
              <a:rPr lang="tr-TR" sz="1400" b="1">
                <a:solidFill>
                  <a:srgbClr val="000000"/>
                </a:solidFill>
                <a:effectLst/>
                <a:latin typeface="Courier New" pitchFamily="49" charset="0"/>
              </a:rPr>
              <a:t>       20 CLERK           800</a:t>
            </a:r>
          </a:p>
          <a:p>
            <a:pPr>
              <a:lnSpc>
                <a:spcPct val="125000"/>
              </a:lnSpc>
            </a:pPr>
            <a:r>
              <a:rPr lang="tr-TR" sz="1400" b="1">
                <a:solidFill>
                  <a:srgbClr val="000000"/>
                </a:solidFill>
                <a:effectLst/>
                <a:latin typeface="Courier New" pitchFamily="49" charset="0"/>
              </a:rPr>
              <a:t>       20 CLERK          1100</a:t>
            </a:r>
          </a:p>
          <a:p>
            <a:pPr>
              <a:lnSpc>
                <a:spcPct val="125000"/>
              </a:lnSpc>
            </a:pPr>
            <a:r>
              <a:rPr lang="tr-TR" sz="1400" b="1">
                <a:solidFill>
                  <a:srgbClr val="000000"/>
                </a:solidFill>
                <a:effectLst/>
                <a:latin typeface="Courier New" pitchFamily="49" charset="0"/>
              </a:rPr>
              <a:t>       20 ANALYST        3000</a:t>
            </a:r>
          </a:p>
          <a:p>
            <a:pPr>
              <a:lnSpc>
                <a:spcPct val="125000"/>
              </a:lnSpc>
            </a:pPr>
            <a:r>
              <a:rPr lang="tr-TR" sz="1400" b="1">
                <a:solidFill>
                  <a:srgbClr val="000000"/>
                </a:solidFill>
                <a:effectLst/>
                <a:latin typeface="Courier New" pitchFamily="49" charset="0"/>
              </a:rPr>
              <a:t>       20 ANALYST        3000</a:t>
            </a:r>
          </a:p>
          <a:p>
            <a:pPr>
              <a:lnSpc>
                <a:spcPct val="125000"/>
              </a:lnSpc>
            </a:pPr>
            <a:r>
              <a:rPr lang="tr-TR" sz="1400" b="1">
                <a:solidFill>
                  <a:srgbClr val="000000"/>
                </a:solidFill>
                <a:effectLst/>
                <a:latin typeface="Courier New" pitchFamily="49" charset="0"/>
              </a:rPr>
              <a:t>       20 MANAGER        2975</a:t>
            </a:r>
          </a:p>
          <a:p>
            <a:pPr>
              <a:lnSpc>
                <a:spcPct val="125000"/>
              </a:lnSpc>
            </a:pPr>
            <a:r>
              <a:rPr lang="tr-TR" sz="1400" b="1">
                <a:solidFill>
                  <a:srgbClr val="000000"/>
                </a:solidFill>
                <a:effectLst/>
                <a:latin typeface="Courier New" pitchFamily="49" charset="0"/>
              </a:rPr>
              <a:t>       30 SALESMAN       1600</a:t>
            </a:r>
          </a:p>
          <a:p>
            <a:pPr>
              <a:lnSpc>
                <a:spcPct val="125000"/>
              </a:lnSpc>
            </a:pPr>
            <a:r>
              <a:rPr lang="tr-TR" sz="1400" b="1">
                <a:solidFill>
                  <a:srgbClr val="000000"/>
                </a:solidFill>
                <a:effectLst/>
                <a:latin typeface="Courier New" pitchFamily="49" charset="0"/>
              </a:rPr>
              <a:t>       30 MANAGER        2850</a:t>
            </a:r>
          </a:p>
          <a:p>
            <a:pPr>
              <a:lnSpc>
                <a:spcPct val="125000"/>
              </a:lnSpc>
            </a:pPr>
            <a:r>
              <a:rPr lang="tr-TR" sz="1400" b="1">
                <a:solidFill>
                  <a:srgbClr val="000000"/>
                </a:solidFill>
                <a:effectLst/>
                <a:latin typeface="Courier New" pitchFamily="49" charset="0"/>
              </a:rPr>
              <a:t>       30 SALESMAN       1250</a:t>
            </a:r>
          </a:p>
          <a:p>
            <a:pPr>
              <a:lnSpc>
                <a:spcPct val="125000"/>
              </a:lnSpc>
            </a:pPr>
            <a:r>
              <a:rPr lang="tr-TR" sz="1400" b="1">
                <a:solidFill>
                  <a:srgbClr val="000000"/>
                </a:solidFill>
                <a:effectLst/>
                <a:latin typeface="Courier New" pitchFamily="49" charset="0"/>
              </a:rPr>
              <a:t>       30 CLERK           950</a:t>
            </a:r>
          </a:p>
          <a:p>
            <a:pPr>
              <a:lnSpc>
                <a:spcPct val="125000"/>
              </a:lnSpc>
            </a:pPr>
            <a:r>
              <a:rPr lang="tr-TR" sz="1400" b="1">
                <a:solidFill>
                  <a:srgbClr val="000000"/>
                </a:solidFill>
                <a:effectLst/>
                <a:latin typeface="Courier New" pitchFamily="49" charset="0"/>
              </a:rPr>
              <a:t>       30 SALESMAN       1500</a:t>
            </a:r>
          </a:p>
          <a:p>
            <a:pPr>
              <a:lnSpc>
                <a:spcPct val="125000"/>
              </a:lnSpc>
            </a:pPr>
            <a:r>
              <a:rPr lang="tr-TR" sz="1400" b="1">
                <a:solidFill>
                  <a:srgbClr val="000000"/>
                </a:solidFill>
                <a:effectLst/>
                <a:latin typeface="Courier New" pitchFamily="49" charset="0"/>
              </a:rPr>
              <a:t>       30 SALESMAN       1250</a:t>
            </a:r>
          </a:p>
        </p:txBody>
      </p:sp>
      <p:sp>
        <p:nvSpPr>
          <p:cNvPr id="160786" name="Rectangle 18"/>
          <p:cNvSpPr>
            <a:spLocks noChangeArrowheads="1"/>
          </p:cNvSpPr>
          <p:nvPr/>
        </p:nvSpPr>
        <p:spPr bwMode="auto">
          <a:xfrm>
            <a:off x="6505575" y="2422525"/>
            <a:ext cx="2211388" cy="3025775"/>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400" b="1">
                <a:solidFill>
                  <a:srgbClr val="000000"/>
                </a:solidFill>
                <a:effectLst/>
                <a:latin typeface="Courier New" pitchFamily="49" charset="0"/>
              </a:rPr>
              <a:t>JOB        SUM(SAL)</a:t>
            </a:r>
          </a:p>
          <a:p>
            <a:pPr>
              <a:lnSpc>
                <a:spcPct val="125000"/>
              </a:lnSpc>
            </a:pPr>
            <a:r>
              <a:rPr lang="tr-TR" sz="1400" b="1">
                <a:solidFill>
                  <a:srgbClr val="000000"/>
                </a:solidFill>
                <a:effectLst/>
                <a:latin typeface="Courier New" pitchFamily="49" charset="0"/>
              </a:rPr>
              <a:t>--------- ---------</a:t>
            </a:r>
          </a:p>
          <a:p>
            <a:pPr>
              <a:lnSpc>
                <a:spcPct val="125000"/>
              </a:lnSpc>
            </a:pPr>
            <a:r>
              <a:rPr lang="tr-TR" sz="1400" b="1">
                <a:solidFill>
                  <a:srgbClr val="000000"/>
                </a:solidFill>
                <a:effectLst/>
                <a:latin typeface="Courier New" pitchFamily="49" charset="0"/>
              </a:rPr>
              <a:t>CLERK          1300</a:t>
            </a:r>
          </a:p>
          <a:p>
            <a:pPr>
              <a:lnSpc>
                <a:spcPct val="125000"/>
              </a:lnSpc>
            </a:pPr>
            <a:r>
              <a:rPr lang="tr-TR" sz="1400" b="1">
                <a:solidFill>
                  <a:srgbClr val="000000"/>
                </a:solidFill>
                <a:effectLst/>
                <a:latin typeface="Courier New" pitchFamily="49" charset="0"/>
              </a:rPr>
              <a:t>MANAGER        2450</a:t>
            </a:r>
          </a:p>
          <a:p>
            <a:pPr>
              <a:lnSpc>
                <a:spcPct val="125000"/>
              </a:lnSpc>
            </a:pPr>
            <a:r>
              <a:rPr lang="tr-TR" sz="1400" b="1">
                <a:solidFill>
                  <a:srgbClr val="000000"/>
                </a:solidFill>
                <a:effectLst/>
                <a:latin typeface="Courier New" pitchFamily="49" charset="0"/>
              </a:rPr>
              <a:t>PRESIDENT      5000</a:t>
            </a:r>
          </a:p>
          <a:p>
            <a:pPr>
              <a:lnSpc>
                <a:spcPct val="125000"/>
              </a:lnSpc>
            </a:pPr>
            <a:r>
              <a:rPr lang="tr-TR" sz="1400" b="1">
                <a:solidFill>
                  <a:srgbClr val="000000"/>
                </a:solidFill>
                <a:effectLst/>
                <a:latin typeface="Courier New" pitchFamily="49" charset="0"/>
              </a:rPr>
              <a:t>ANALYST        6000</a:t>
            </a:r>
          </a:p>
          <a:p>
            <a:pPr>
              <a:lnSpc>
                <a:spcPct val="125000"/>
              </a:lnSpc>
            </a:pPr>
            <a:r>
              <a:rPr lang="tr-TR" sz="1400" b="1">
                <a:solidFill>
                  <a:srgbClr val="000000"/>
                </a:solidFill>
                <a:effectLst/>
                <a:latin typeface="Courier New" pitchFamily="49" charset="0"/>
              </a:rPr>
              <a:t>CLERK          1900</a:t>
            </a:r>
          </a:p>
          <a:p>
            <a:pPr>
              <a:lnSpc>
                <a:spcPct val="125000"/>
              </a:lnSpc>
            </a:pPr>
            <a:r>
              <a:rPr lang="tr-TR" sz="1400" b="1">
                <a:solidFill>
                  <a:srgbClr val="000000"/>
                </a:solidFill>
                <a:effectLst/>
                <a:latin typeface="Courier New" pitchFamily="49" charset="0"/>
              </a:rPr>
              <a:t>MANAGER        2975</a:t>
            </a:r>
          </a:p>
          <a:p>
            <a:pPr>
              <a:lnSpc>
                <a:spcPct val="125000"/>
              </a:lnSpc>
            </a:pPr>
            <a:r>
              <a:rPr lang="tr-TR" sz="1400" b="1">
                <a:solidFill>
                  <a:srgbClr val="000000"/>
                </a:solidFill>
                <a:effectLst/>
                <a:latin typeface="Courier New" pitchFamily="49" charset="0"/>
              </a:rPr>
              <a:t>CLERK           950</a:t>
            </a:r>
          </a:p>
          <a:p>
            <a:pPr>
              <a:lnSpc>
                <a:spcPct val="125000"/>
              </a:lnSpc>
            </a:pPr>
            <a:r>
              <a:rPr lang="tr-TR" sz="1400" b="1">
                <a:solidFill>
                  <a:srgbClr val="000000"/>
                </a:solidFill>
                <a:effectLst/>
                <a:latin typeface="Courier New" pitchFamily="49" charset="0"/>
              </a:rPr>
              <a:t>MANAGER        2850</a:t>
            </a:r>
          </a:p>
          <a:p>
            <a:pPr>
              <a:lnSpc>
                <a:spcPct val="125000"/>
              </a:lnSpc>
            </a:pPr>
            <a:r>
              <a:rPr lang="tr-TR" sz="1400" b="1">
                <a:solidFill>
                  <a:srgbClr val="000000"/>
                </a:solidFill>
                <a:effectLst/>
                <a:latin typeface="Courier New" pitchFamily="49" charset="0"/>
              </a:rPr>
              <a:t>SALESMAN       5600</a:t>
            </a:r>
          </a:p>
        </p:txBody>
      </p:sp>
      <p:sp>
        <p:nvSpPr>
          <p:cNvPr id="160787" name="Rectangle 19"/>
          <p:cNvSpPr>
            <a:spLocks noChangeArrowheads="1"/>
          </p:cNvSpPr>
          <p:nvPr/>
        </p:nvSpPr>
        <p:spPr bwMode="auto">
          <a:xfrm>
            <a:off x="5472113" y="2422525"/>
            <a:ext cx="1038225" cy="3025775"/>
          </a:xfrm>
          <a:prstGeom prst="rect">
            <a:avLst/>
          </a:prstGeom>
          <a:noFill/>
          <a:ln w="9525">
            <a:noFill/>
            <a:miter lim="800000"/>
            <a:headEnd/>
            <a:tailEnd/>
          </a:ln>
          <a:effectLst/>
        </p:spPr>
        <p:txBody>
          <a:bodyPr wrap="none" lIns="92075" tIns="46038" rIns="92075" bIns="46038">
            <a:spAutoFit/>
          </a:bodyPr>
          <a:lstStyle/>
          <a:p>
            <a:pPr algn="r">
              <a:lnSpc>
                <a:spcPct val="125000"/>
              </a:lnSpc>
            </a:pPr>
            <a:r>
              <a:rPr lang="tr-TR" sz="1400" b="1">
                <a:solidFill>
                  <a:srgbClr val="000000"/>
                </a:solidFill>
                <a:effectLst/>
                <a:latin typeface="Courier New" pitchFamily="49" charset="0"/>
              </a:rPr>
              <a:t>DEPTNO</a:t>
            </a:r>
          </a:p>
          <a:p>
            <a:pPr algn="r">
              <a:lnSpc>
                <a:spcPct val="125000"/>
              </a:lnSpc>
            </a:pPr>
            <a:r>
              <a:rPr lang="tr-TR" sz="1400" b="1">
                <a:solidFill>
                  <a:srgbClr val="000000"/>
                </a:solidFill>
                <a:effectLst/>
                <a:latin typeface="Courier New" pitchFamily="49" charset="0"/>
              </a:rPr>
              <a:t>--------</a:t>
            </a:r>
          </a:p>
          <a:p>
            <a:pPr algn="r">
              <a:lnSpc>
                <a:spcPct val="125000"/>
              </a:lnSpc>
            </a:pPr>
            <a:r>
              <a:rPr lang="tr-TR" sz="1400" b="1">
                <a:solidFill>
                  <a:srgbClr val="000000"/>
                </a:solidFill>
                <a:effectLst/>
                <a:latin typeface="Courier New" pitchFamily="49" charset="0"/>
              </a:rPr>
              <a:t>10</a:t>
            </a:r>
          </a:p>
          <a:p>
            <a:pPr algn="r">
              <a:lnSpc>
                <a:spcPct val="125000"/>
              </a:lnSpc>
            </a:pPr>
            <a:r>
              <a:rPr lang="tr-TR" sz="1400" b="1">
                <a:solidFill>
                  <a:srgbClr val="000000"/>
                </a:solidFill>
                <a:effectLst/>
                <a:latin typeface="Courier New" pitchFamily="49" charset="0"/>
              </a:rPr>
              <a:t>10</a:t>
            </a:r>
          </a:p>
          <a:p>
            <a:pPr algn="r">
              <a:lnSpc>
                <a:spcPct val="125000"/>
              </a:lnSpc>
            </a:pPr>
            <a:r>
              <a:rPr lang="tr-TR" sz="1400" b="1">
                <a:solidFill>
                  <a:srgbClr val="000000"/>
                </a:solidFill>
                <a:effectLst/>
                <a:latin typeface="Courier New" pitchFamily="49" charset="0"/>
              </a:rPr>
              <a:t>10</a:t>
            </a:r>
          </a:p>
          <a:p>
            <a:pPr algn="r">
              <a:lnSpc>
                <a:spcPct val="125000"/>
              </a:lnSpc>
            </a:pPr>
            <a:r>
              <a:rPr lang="tr-TR" sz="1400" b="1">
                <a:solidFill>
                  <a:srgbClr val="000000"/>
                </a:solidFill>
                <a:effectLst/>
                <a:latin typeface="Courier New" pitchFamily="49" charset="0"/>
              </a:rPr>
              <a:t>20</a:t>
            </a:r>
          </a:p>
          <a:p>
            <a:pPr algn="r">
              <a:lnSpc>
                <a:spcPct val="125000"/>
              </a:lnSpc>
            </a:pPr>
            <a:r>
              <a:rPr lang="tr-TR" sz="1400" b="1">
                <a:solidFill>
                  <a:srgbClr val="000000"/>
                </a:solidFill>
                <a:effectLst/>
                <a:latin typeface="Courier New" pitchFamily="49" charset="0"/>
              </a:rPr>
              <a:t>20</a:t>
            </a:r>
          </a:p>
          <a:p>
            <a:pPr algn="r">
              <a:lnSpc>
                <a:spcPct val="125000"/>
              </a:lnSpc>
            </a:pPr>
            <a:r>
              <a:rPr lang="tr-TR" sz="1400" b="1">
                <a:solidFill>
                  <a:srgbClr val="000000"/>
                </a:solidFill>
                <a:effectLst/>
                <a:latin typeface="Courier New" pitchFamily="49" charset="0"/>
              </a:rPr>
              <a:t>20</a:t>
            </a:r>
          </a:p>
          <a:p>
            <a:pPr algn="r">
              <a:lnSpc>
                <a:spcPct val="125000"/>
              </a:lnSpc>
            </a:pPr>
            <a:r>
              <a:rPr lang="tr-TR" sz="1400" b="1">
                <a:solidFill>
                  <a:srgbClr val="000000"/>
                </a:solidFill>
                <a:effectLst/>
                <a:latin typeface="Courier New" pitchFamily="49" charset="0"/>
              </a:rPr>
              <a:t>30</a:t>
            </a:r>
          </a:p>
          <a:p>
            <a:pPr algn="r">
              <a:lnSpc>
                <a:spcPct val="125000"/>
              </a:lnSpc>
            </a:pPr>
            <a:r>
              <a:rPr lang="tr-TR" sz="1400" b="1">
                <a:solidFill>
                  <a:srgbClr val="000000"/>
                </a:solidFill>
                <a:effectLst/>
                <a:latin typeface="Courier New" pitchFamily="49" charset="0"/>
              </a:rPr>
              <a:t>30</a:t>
            </a:r>
          </a:p>
          <a:p>
            <a:pPr algn="r">
              <a:lnSpc>
                <a:spcPct val="125000"/>
              </a:lnSpc>
            </a:pPr>
            <a:r>
              <a:rPr lang="tr-TR" sz="1400" b="1">
                <a:solidFill>
                  <a:srgbClr val="000000"/>
                </a:solidFill>
                <a:effectLst/>
                <a:latin typeface="Courier New" pitchFamily="49" charset="0"/>
              </a:rPr>
              <a:t>30</a:t>
            </a:r>
          </a:p>
        </p:txBody>
      </p:sp>
      <p:grpSp>
        <p:nvGrpSpPr>
          <p:cNvPr id="160788" name="Group 20"/>
          <p:cNvGrpSpPr>
            <a:grpSpLocks/>
          </p:cNvGrpSpPr>
          <p:nvPr/>
        </p:nvGrpSpPr>
        <p:grpSpPr bwMode="auto">
          <a:xfrm>
            <a:off x="8386763" y="6324600"/>
            <a:ext cx="414337" cy="292100"/>
            <a:chOff x="5283" y="3984"/>
            <a:chExt cx="261" cy="184"/>
          </a:xfrm>
        </p:grpSpPr>
        <p:sp>
          <p:nvSpPr>
            <p:cNvPr id="160789" name="Rectangle 2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60790" name="Rectangle 2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60791" name="Rectangle 2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60792" name="Freeform 2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60793" name="Freeform 2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60794" name="Freeform 2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cxnSp>
        <p:nvCxnSpPr>
          <p:cNvPr id="30" name="Straight Arrow Connector 29"/>
          <p:cNvCxnSpPr/>
          <p:nvPr/>
        </p:nvCxnSpPr>
        <p:spPr bwMode="auto">
          <a:xfrm rot="5400000">
            <a:off x="6733034" y="2132856"/>
            <a:ext cx="431254" cy="7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Straight Arrow Connector 31"/>
          <p:cNvCxnSpPr/>
          <p:nvPr/>
        </p:nvCxnSpPr>
        <p:spPr bwMode="auto">
          <a:xfrm rot="5400000">
            <a:off x="5796930" y="2132856"/>
            <a:ext cx="431254" cy="7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0776"/>
                                        </p:tgtEl>
                                        <p:attrNameLst>
                                          <p:attrName>style.visibility</p:attrName>
                                        </p:attrNameLst>
                                      </p:cBhvr>
                                      <p:to>
                                        <p:strVal val="visible"/>
                                      </p:to>
                                    </p:set>
                                    <p:animEffect transition="in" filter="wipe(left)">
                                      <p:cBhvr>
                                        <p:cTn id="7" dur="500"/>
                                        <p:tgtEl>
                                          <p:spTgt spid="16077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0779"/>
                                        </p:tgtEl>
                                        <p:attrNameLst>
                                          <p:attrName>style.visibility</p:attrName>
                                        </p:attrNameLst>
                                      </p:cBhvr>
                                      <p:to>
                                        <p:strVal val="visible"/>
                                      </p:to>
                                    </p:set>
                                    <p:animEffect transition="in" filter="wipe(left)">
                                      <p:cBhvr>
                                        <p:cTn id="11" dur="500"/>
                                        <p:tgtEl>
                                          <p:spTgt spid="16077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0782"/>
                                        </p:tgtEl>
                                        <p:attrNameLst>
                                          <p:attrName>style.visibility</p:attrName>
                                        </p:attrNameLst>
                                      </p:cBhvr>
                                      <p:to>
                                        <p:strVal val="visible"/>
                                      </p:to>
                                    </p:set>
                                    <p:animEffect transition="in" filter="wipe(left)">
                                      <p:cBhvr>
                                        <p:cTn id="15" dur="500"/>
                                        <p:tgtEl>
                                          <p:spTgt spid="160782"/>
                                        </p:tgtEl>
                                      </p:cBhvr>
                                    </p:animEffect>
                                  </p:childTnLst>
                                </p:cTn>
                              </p:par>
                            </p:childTnLst>
                          </p:cTn>
                        </p:par>
                        <p:par>
                          <p:cTn id="16" fill="hold">
                            <p:stCondLst>
                              <p:cond delay="1500"/>
                            </p:stCondLst>
                            <p:childTnLst>
                              <p:par>
                                <p:cTn id="17" presetID="1" presetClass="entr" presetSubtype="0" fill="hold" nodeType="afterEffect">
                                  <p:stCondLst>
                                    <p:cond delay="0"/>
                                  </p:stCondLst>
                                  <p:childTnLst>
                                    <p:set>
                                      <p:cBhvr>
                                        <p:cTn id="18" dur="1" fill="hold">
                                          <p:stCondLst>
                                            <p:cond delay="499"/>
                                          </p:stCondLst>
                                        </p:cTn>
                                        <p:tgtEl>
                                          <p:spTgt spid="160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21506" name="Rectangle 2"/>
          <p:cNvSpPr>
            <a:spLocks noChangeArrowheads="1"/>
          </p:cNvSpPr>
          <p:nvPr/>
        </p:nvSpPr>
        <p:spPr bwMode="blackWhite">
          <a:xfrm>
            <a:off x="927100" y="1616075"/>
            <a:ext cx="72898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 </a:t>
            </a:r>
          </a:p>
        </p:txBody>
      </p:sp>
      <p:sp>
        <p:nvSpPr>
          <p:cNvPr id="21507" name="Rectangle 3"/>
          <p:cNvSpPr>
            <a:spLocks noChangeArrowheads="1"/>
          </p:cNvSpPr>
          <p:nvPr/>
        </p:nvSpPr>
        <p:spPr bwMode="blackWhite">
          <a:xfrm>
            <a:off x="920750" y="2701925"/>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tr-TR" sz="1800" b="1">
                <a:solidFill>
                  <a:srgbClr val="000000"/>
                </a:solidFill>
                <a:effectLst/>
                <a:latin typeface="Courier New" pitchFamily="49" charset="0"/>
              </a:rPr>
              <a:t> </a:t>
            </a: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a:p>
            <a:endParaRPr lang="tr-TR" sz="1800" b="1">
              <a:solidFill>
                <a:srgbClr val="000000"/>
              </a:solidFill>
              <a:effectLst/>
              <a:latin typeface="Courier New" pitchFamily="49" charset="0"/>
            </a:endParaRPr>
          </a:p>
        </p:txBody>
      </p:sp>
      <p:sp>
        <p:nvSpPr>
          <p:cNvPr id="2150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Operator Precedence</a:t>
            </a:r>
            <a:endParaRPr lang="tr-TR"/>
          </a:p>
        </p:txBody>
      </p:sp>
      <p:grpSp>
        <p:nvGrpSpPr>
          <p:cNvPr id="21509" name="Group 5"/>
          <p:cNvGrpSpPr>
            <a:grpSpLocks/>
          </p:cNvGrpSpPr>
          <p:nvPr/>
        </p:nvGrpSpPr>
        <p:grpSpPr bwMode="auto">
          <a:xfrm>
            <a:off x="3894138" y="1711325"/>
            <a:ext cx="1919287" cy="3260725"/>
            <a:chOff x="2453" y="1078"/>
            <a:chExt cx="1209" cy="2054"/>
          </a:xfrm>
        </p:grpSpPr>
        <p:sp>
          <p:nvSpPr>
            <p:cNvPr id="21510" name="Rectangle 6"/>
            <p:cNvSpPr>
              <a:spLocks noChangeArrowheads="1"/>
            </p:cNvSpPr>
            <p:nvPr/>
          </p:nvSpPr>
          <p:spPr bwMode="ltGray">
            <a:xfrm>
              <a:off x="2672" y="1078"/>
              <a:ext cx="990" cy="2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21511" name="Rectangle 7"/>
            <p:cNvSpPr>
              <a:spLocks noChangeArrowheads="1"/>
            </p:cNvSpPr>
            <p:nvPr/>
          </p:nvSpPr>
          <p:spPr bwMode="ltGray">
            <a:xfrm>
              <a:off x="2453" y="1742"/>
              <a:ext cx="919" cy="1390"/>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21512" name="Rectangle 8"/>
          <p:cNvSpPr>
            <a:spLocks noChangeArrowheads="1"/>
          </p:cNvSpPr>
          <p:nvPr/>
        </p:nvSpPr>
        <p:spPr bwMode="blackWhite">
          <a:xfrm>
            <a:off x="933450" y="1603375"/>
            <a:ext cx="7315200" cy="847725"/>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SQL&gt; SELECT ename, sal, 12*sal+100</a:t>
            </a:r>
          </a:p>
          <a:p>
            <a:pPr>
              <a:tabLst>
                <a:tab pos="1200150" algn="l"/>
              </a:tabLst>
            </a:pPr>
            <a:r>
              <a:rPr lang="tr-TR" sz="1800" b="1">
                <a:solidFill>
                  <a:srgbClr val="000000"/>
                </a:solidFill>
                <a:effectLst/>
                <a:latin typeface="Courier New" pitchFamily="49" charset="0"/>
              </a:rPr>
              <a:t>  2  FROM   emp;</a:t>
            </a:r>
          </a:p>
        </p:txBody>
      </p:sp>
      <p:sp>
        <p:nvSpPr>
          <p:cNvPr id="21513" name="Rectangle 9"/>
          <p:cNvSpPr>
            <a:spLocks noChangeArrowheads="1"/>
          </p:cNvSpPr>
          <p:nvPr/>
        </p:nvSpPr>
        <p:spPr bwMode="blackWhite">
          <a:xfrm>
            <a:off x="952500" y="2714625"/>
            <a:ext cx="7289800" cy="2838450"/>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ENAME            SAL 12*SAL+100</a:t>
            </a:r>
          </a:p>
          <a:p>
            <a:r>
              <a:rPr lang="tr-TR" sz="1800" b="1">
                <a:solidFill>
                  <a:srgbClr val="000000"/>
                </a:solidFill>
                <a:effectLst/>
                <a:latin typeface="Courier New" pitchFamily="49" charset="0"/>
              </a:rPr>
              <a:t>---------- --------- ----------</a:t>
            </a:r>
          </a:p>
          <a:p>
            <a:r>
              <a:rPr lang="tr-TR" sz="1800" b="1">
                <a:solidFill>
                  <a:srgbClr val="000000"/>
                </a:solidFill>
                <a:effectLst/>
                <a:latin typeface="Courier New" pitchFamily="49" charset="0"/>
              </a:rPr>
              <a:t>KING            5000      60100</a:t>
            </a:r>
          </a:p>
          <a:p>
            <a:r>
              <a:rPr lang="tr-TR" sz="1800" b="1">
                <a:solidFill>
                  <a:srgbClr val="000000"/>
                </a:solidFill>
                <a:effectLst/>
                <a:latin typeface="Courier New" pitchFamily="49" charset="0"/>
              </a:rPr>
              <a:t>BLAKE           2850      34300</a:t>
            </a:r>
          </a:p>
          <a:p>
            <a:r>
              <a:rPr lang="tr-TR" sz="1800" b="1">
                <a:solidFill>
                  <a:srgbClr val="000000"/>
                </a:solidFill>
                <a:effectLst/>
                <a:latin typeface="Courier New" pitchFamily="49" charset="0"/>
              </a:rPr>
              <a:t>CLARK           2450      29500</a:t>
            </a:r>
          </a:p>
          <a:p>
            <a:r>
              <a:rPr lang="tr-TR" sz="1800" b="1">
                <a:solidFill>
                  <a:srgbClr val="000000"/>
                </a:solidFill>
                <a:effectLst/>
                <a:latin typeface="Courier New" pitchFamily="49" charset="0"/>
              </a:rPr>
              <a:t>JONES           2975      35800</a:t>
            </a:r>
          </a:p>
          <a:p>
            <a:r>
              <a:rPr lang="tr-TR" sz="1800" b="1">
                <a:solidFill>
                  <a:srgbClr val="000000"/>
                </a:solidFill>
                <a:effectLst/>
                <a:latin typeface="Courier New" pitchFamily="49" charset="0"/>
              </a:rPr>
              <a:t>MARTIN          1250      15100</a:t>
            </a:r>
          </a:p>
          <a:p>
            <a:r>
              <a:rPr lang="tr-TR" sz="1800" b="1">
                <a:solidFill>
                  <a:srgbClr val="000000"/>
                </a:solidFill>
                <a:effectLst/>
                <a:latin typeface="Courier New" pitchFamily="49" charset="0"/>
              </a:rPr>
              <a:t>ALLEN           1600      19300</a:t>
            </a:r>
          </a:p>
          <a:p>
            <a:r>
              <a:rPr lang="tr-TR" sz="1800" b="1">
                <a:solidFill>
                  <a:srgbClr val="000000"/>
                </a:solidFill>
                <a:effectLst/>
                <a:latin typeface="Courier New" pitchFamily="49" charset="0"/>
              </a:rPr>
              <a:t>...</a:t>
            </a:r>
          </a:p>
          <a:p>
            <a:r>
              <a:rPr lang="tr-TR" sz="1800" b="1">
                <a:solidFill>
                  <a:srgbClr val="000000"/>
                </a:solidFill>
                <a:effectLst/>
                <a:latin typeface="Courier New" pitchFamily="49" charset="0"/>
              </a:rPr>
              <a:t>14 rows selected.</a:t>
            </a:r>
          </a:p>
        </p:txBody>
      </p:sp>
      <p:grpSp>
        <p:nvGrpSpPr>
          <p:cNvPr id="21514" name="Group 10"/>
          <p:cNvGrpSpPr>
            <a:grpSpLocks/>
          </p:cNvGrpSpPr>
          <p:nvPr/>
        </p:nvGrpSpPr>
        <p:grpSpPr bwMode="auto">
          <a:xfrm>
            <a:off x="8386763" y="6324600"/>
            <a:ext cx="414337" cy="292100"/>
            <a:chOff x="5283" y="3984"/>
            <a:chExt cx="261" cy="184"/>
          </a:xfrm>
        </p:grpSpPr>
        <p:sp>
          <p:nvSpPr>
            <p:cNvPr id="21515"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21516"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21517"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21518"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21519"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21520"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wipe(up)">
                                      <p:cBhvr>
                                        <p:cTn id="7" dur="500"/>
                                        <p:tgtEl>
                                          <p:spTgt spid="2150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1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162818" name="Rectangle 2"/>
          <p:cNvSpPr>
            <a:spLocks noChangeArrowheads="1"/>
          </p:cNvSpPr>
          <p:nvPr/>
        </p:nvSpPr>
        <p:spPr bwMode="blackWhite">
          <a:xfrm>
            <a:off x="914400" y="1990725"/>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62819" name="Rectangle 3"/>
          <p:cNvSpPr>
            <a:spLocks noChangeArrowheads="1"/>
          </p:cNvSpPr>
          <p:nvPr/>
        </p:nvSpPr>
        <p:spPr bwMode="blackWhite">
          <a:xfrm>
            <a:off x="915988" y="3505200"/>
            <a:ext cx="7326312" cy="2566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6282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a:solidFill>
                  <a:schemeClr val="accent2"/>
                </a:solidFill>
                <a:effectLst>
                  <a:outerShdw blurRad="38100" dist="38100" dir="2700000" algn="tl">
                    <a:srgbClr val="C0C0C0"/>
                  </a:outerShdw>
                </a:effectLst>
                <a:latin typeface="Arial" charset="0"/>
              </a:rPr>
              <a:t>Using the GROUP BY Clause </a:t>
            </a:r>
            <a:br>
              <a:rPr lang="tr-TR" sz="3600" b="1">
                <a:solidFill>
                  <a:schemeClr val="accent2"/>
                </a:solidFill>
                <a:effectLst>
                  <a:outerShdw blurRad="38100" dist="38100" dir="2700000" algn="tl">
                    <a:srgbClr val="C0C0C0"/>
                  </a:outerShdw>
                </a:effectLst>
                <a:latin typeface="Arial" charset="0"/>
              </a:rPr>
            </a:br>
            <a:r>
              <a:rPr lang="tr-TR" sz="3600" b="1">
                <a:solidFill>
                  <a:schemeClr val="accent2"/>
                </a:solidFill>
                <a:effectLst>
                  <a:outerShdw blurRad="38100" dist="38100" dir="2700000" algn="tl">
                    <a:srgbClr val="C0C0C0"/>
                  </a:outerShdw>
                </a:effectLst>
                <a:latin typeface="Arial" charset="0"/>
              </a:rPr>
              <a:t>on Multiple Columns</a:t>
            </a:r>
            <a:endParaRPr lang="tr-TR"/>
          </a:p>
        </p:txBody>
      </p:sp>
      <p:grpSp>
        <p:nvGrpSpPr>
          <p:cNvPr id="162821" name="Group 5"/>
          <p:cNvGrpSpPr>
            <a:grpSpLocks/>
          </p:cNvGrpSpPr>
          <p:nvPr/>
        </p:nvGrpSpPr>
        <p:grpSpPr bwMode="auto">
          <a:xfrm>
            <a:off x="982663" y="2546350"/>
            <a:ext cx="3484562" cy="3198813"/>
            <a:chOff x="619" y="1604"/>
            <a:chExt cx="2195" cy="2015"/>
          </a:xfrm>
        </p:grpSpPr>
        <p:sp>
          <p:nvSpPr>
            <p:cNvPr id="162822" name="Rectangle 6"/>
            <p:cNvSpPr>
              <a:spLocks noChangeArrowheads="1"/>
            </p:cNvSpPr>
            <p:nvPr/>
          </p:nvSpPr>
          <p:spPr bwMode="ltGray">
            <a:xfrm>
              <a:off x="1024" y="1604"/>
              <a:ext cx="1790" cy="17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62823" name="Rectangle 7"/>
            <p:cNvSpPr>
              <a:spLocks noChangeArrowheads="1"/>
            </p:cNvSpPr>
            <p:nvPr/>
          </p:nvSpPr>
          <p:spPr bwMode="ltGray">
            <a:xfrm>
              <a:off x="619" y="2233"/>
              <a:ext cx="1701" cy="1386"/>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62824" name="Rectangle 8"/>
          <p:cNvSpPr>
            <a:spLocks noChangeArrowheads="1"/>
          </p:cNvSpPr>
          <p:nvPr/>
        </p:nvSpPr>
        <p:spPr bwMode="blackWhite">
          <a:xfrm>
            <a:off x="914400" y="1978025"/>
            <a:ext cx="7315200" cy="941388"/>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deptno, job, sum(sal)</a:t>
            </a:r>
          </a:p>
          <a:p>
            <a:pPr>
              <a:tabLst>
                <a:tab pos="682625" algn="l"/>
                <a:tab pos="1833563" algn="l"/>
              </a:tabLst>
            </a:pPr>
            <a:r>
              <a:rPr lang="tr-TR" sz="1800" b="1">
                <a:solidFill>
                  <a:srgbClr val="000000"/>
                </a:solidFill>
                <a:effectLst/>
                <a:latin typeface="Courier New" pitchFamily="49" charset="0"/>
              </a:rPr>
              <a:t>  2  FROM     emp</a:t>
            </a:r>
          </a:p>
          <a:p>
            <a:pPr>
              <a:tabLst>
                <a:tab pos="682625" algn="l"/>
                <a:tab pos="1833563" algn="l"/>
              </a:tabLst>
            </a:pPr>
            <a:r>
              <a:rPr lang="tr-TR" sz="1800" b="1">
                <a:solidFill>
                  <a:srgbClr val="000000"/>
                </a:solidFill>
                <a:effectLst/>
                <a:latin typeface="Courier New" pitchFamily="49" charset="0"/>
              </a:rPr>
              <a:t>  3  GROUP BY deptno, job;</a:t>
            </a:r>
          </a:p>
        </p:txBody>
      </p:sp>
      <p:sp>
        <p:nvSpPr>
          <p:cNvPr id="162825" name="Rectangle 9"/>
          <p:cNvSpPr>
            <a:spLocks noChangeArrowheads="1"/>
          </p:cNvSpPr>
          <p:nvPr/>
        </p:nvSpPr>
        <p:spPr bwMode="blackWhite">
          <a:xfrm>
            <a:off x="915988" y="3492500"/>
            <a:ext cx="7351712" cy="2592388"/>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   DEPTNO JOB        SUM(SAL)</a:t>
            </a:r>
          </a:p>
          <a:p>
            <a:pPr>
              <a:tabLst>
                <a:tab pos="682625" algn="l"/>
                <a:tab pos="1833563" algn="l"/>
              </a:tabLst>
            </a:pPr>
            <a:r>
              <a:rPr lang="tr-TR" sz="1800" b="1">
                <a:solidFill>
                  <a:srgbClr val="000000"/>
                </a:solidFill>
                <a:effectLst/>
                <a:latin typeface="Courier New" pitchFamily="49" charset="0"/>
              </a:rPr>
              <a:t>--------- --------- ---------</a:t>
            </a:r>
          </a:p>
          <a:p>
            <a:pPr>
              <a:tabLst>
                <a:tab pos="682625" algn="l"/>
                <a:tab pos="1833563" algn="l"/>
              </a:tabLst>
            </a:pPr>
            <a:r>
              <a:rPr lang="tr-TR" sz="1800" b="1">
                <a:solidFill>
                  <a:srgbClr val="000000"/>
                </a:solidFill>
                <a:effectLst/>
                <a:latin typeface="Courier New" pitchFamily="49" charset="0"/>
              </a:rPr>
              <a:t>       10 CLERK          1300</a:t>
            </a:r>
          </a:p>
          <a:p>
            <a:pPr>
              <a:tabLst>
                <a:tab pos="682625" algn="l"/>
                <a:tab pos="1833563" algn="l"/>
              </a:tabLst>
            </a:pPr>
            <a:r>
              <a:rPr lang="tr-TR" sz="1800" b="1">
                <a:solidFill>
                  <a:srgbClr val="000000"/>
                </a:solidFill>
                <a:effectLst/>
                <a:latin typeface="Courier New" pitchFamily="49" charset="0"/>
              </a:rPr>
              <a:t>       10 MANAGER        2450</a:t>
            </a:r>
          </a:p>
          <a:p>
            <a:pPr>
              <a:tabLst>
                <a:tab pos="682625" algn="l"/>
                <a:tab pos="1833563" algn="l"/>
              </a:tabLst>
            </a:pPr>
            <a:r>
              <a:rPr lang="tr-TR" sz="1800" b="1">
                <a:solidFill>
                  <a:srgbClr val="000000"/>
                </a:solidFill>
                <a:effectLst/>
                <a:latin typeface="Courier New" pitchFamily="49" charset="0"/>
              </a:rPr>
              <a:t>       10 PRESIDENT      5000</a:t>
            </a:r>
          </a:p>
          <a:p>
            <a:pPr>
              <a:tabLst>
                <a:tab pos="682625" algn="l"/>
                <a:tab pos="1833563" algn="l"/>
              </a:tabLst>
            </a:pPr>
            <a:r>
              <a:rPr lang="tr-TR" sz="1800" b="1">
                <a:solidFill>
                  <a:srgbClr val="000000"/>
                </a:solidFill>
                <a:effectLst/>
                <a:latin typeface="Courier New" pitchFamily="49" charset="0"/>
              </a:rPr>
              <a:t>       20 ANALYST        6000</a:t>
            </a:r>
          </a:p>
          <a:p>
            <a:pPr>
              <a:tabLst>
                <a:tab pos="682625" algn="l"/>
                <a:tab pos="1833563" algn="l"/>
              </a:tabLst>
            </a:pPr>
            <a:r>
              <a:rPr lang="tr-TR" sz="1800" b="1">
                <a:solidFill>
                  <a:srgbClr val="000000"/>
                </a:solidFill>
                <a:effectLst/>
                <a:latin typeface="Courier New" pitchFamily="49" charset="0"/>
              </a:rPr>
              <a:t>       20 CLERK          1900</a:t>
            </a:r>
          </a:p>
          <a:p>
            <a:pPr>
              <a:tabLst>
                <a:tab pos="682625" algn="l"/>
                <a:tab pos="1833563" algn="l"/>
              </a:tabLst>
            </a:pP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9 rows selected.</a:t>
            </a:r>
          </a:p>
        </p:txBody>
      </p:sp>
      <p:grpSp>
        <p:nvGrpSpPr>
          <p:cNvPr id="162826" name="Group 10"/>
          <p:cNvGrpSpPr>
            <a:grpSpLocks/>
          </p:cNvGrpSpPr>
          <p:nvPr/>
        </p:nvGrpSpPr>
        <p:grpSpPr bwMode="auto">
          <a:xfrm>
            <a:off x="8386763" y="6324600"/>
            <a:ext cx="414337" cy="292100"/>
            <a:chOff x="5283" y="3984"/>
            <a:chExt cx="261" cy="184"/>
          </a:xfrm>
        </p:grpSpPr>
        <p:sp>
          <p:nvSpPr>
            <p:cNvPr id="162827"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62828"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62829"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62830"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62831"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62832"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2821"/>
                                        </p:tgtEl>
                                        <p:attrNameLst>
                                          <p:attrName>style.visibility</p:attrName>
                                        </p:attrNameLst>
                                      </p:cBhvr>
                                      <p:to>
                                        <p:strVal val="visible"/>
                                      </p:to>
                                    </p:set>
                                    <p:animEffect transition="in" filter="wipe(up)">
                                      <p:cBhvr>
                                        <p:cTn id="7" dur="500"/>
                                        <p:tgtEl>
                                          <p:spTgt spid="1628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62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4"/>
          <p:cNvSpPr>
            <a:spLocks noGrp="1"/>
          </p:cNvSpPr>
          <p:nvPr>
            <p:ph type="ftr" sz="quarter" idx="11"/>
          </p:nvPr>
        </p:nvSpPr>
        <p:spPr/>
        <p:txBody>
          <a:bodyPr/>
          <a:lstStyle/>
          <a:p>
            <a:r>
              <a:rPr lang="tr-TR"/>
              <a:t>Information Management</a:t>
            </a:r>
          </a:p>
        </p:txBody>
      </p:sp>
      <p:sp>
        <p:nvSpPr>
          <p:cNvPr id="164866" name="Rectangle 2"/>
          <p:cNvSpPr>
            <a:spLocks noChangeArrowheads="1"/>
          </p:cNvSpPr>
          <p:nvPr/>
        </p:nvSpPr>
        <p:spPr bwMode="blackWhite">
          <a:xfrm>
            <a:off x="6083300" y="3225800"/>
            <a:ext cx="2209800" cy="11080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p:txBody>
      </p:sp>
      <p:sp>
        <p:nvSpPr>
          <p:cNvPr id="164867" name="Rectangle 3"/>
          <p:cNvSpPr>
            <a:spLocks noChangeArrowheads="1"/>
          </p:cNvSpPr>
          <p:nvPr/>
        </p:nvSpPr>
        <p:spPr bwMode="blackWhite">
          <a:xfrm>
            <a:off x="800100" y="1625600"/>
            <a:ext cx="2273300" cy="43275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a:p>
            <a:pPr>
              <a:lnSpc>
                <a:spcPct val="90000"/>
              </a:lnSpc>
              <a:tabLst>
                <a:tab pos="914400" algn="l"/>
                <a:tab pos="1885950" algn="l"/>
                <a:tab pos="2457450" algn="l"/>
              </a:tabLst>
            </a:pPr>
            <a:endParaRPr lang="tr-TR" sz="1800" b="1">
              <a:solidFill>
                <a:srgbClr val="000000"/>
              </a:solidFill>
              <a:effectLst/>
              <a:latin typeface="Courier New" pitchFamily="49" charset="0"/>
            </a:endParaRPr>
          </a:p>
        </p:txBody>
      </p:sp>
      <p:sp>
        <p:nvSpPr>
          <p:cNvPr id="164868" name="Freeform 4"/>
          <p:cNvSpPr>
            <a:spLocks/>
          </p:cNvSpPr>
          <p:nvPr/>
        </p:nvSpPr>
        <p:spPr bwMode="auto">
          <a:xfrm>
            <a:off x="3078163" y="1624013"/>
            <a:ext cx="3044825" cy="4321175"/>
          </a:xfrm>
          <a:custGeom>
            <a:avLst/>
            <a:gdLst/>
            <a:ahLst/>
            <a:cxnLst>
              <a:cxn ang="0">
                <a:pos x="0" y="2721"/>
              </a:cxn>
              <a:cxn ang="0">
                <a:pos x="0" y="0"/>
              </a:cxn>
              <a:cxn ang="0">
                <a:pos x="1917" y="1016"/>
              </a:cxn>
              <a:cxn ang="0">
                <a:pos x="1917" y="1705"/>
              </a:cxn>
              <a:cxn ang="0">
                <a:pos x="0" y="2721"/>
              </a:cxn>
            </a:cxnLst>
            <a:rect l="0" t="0" r="r" b="b"/>
            <a:pathLst>
              <a:path w="1918" h="2722">
                <a:moveTo>
                  <a:pt x="0" y="2721"/>
                </a:moveTo>
                <a:lnTo>
                  <a:pt x="0" y="0"/>
                </a:lnTo>
                <a:lnTo>
                  <a:pt x="1917" y="1016"/>
                </a:lnTo>
                <a:lnTo>
                  <a:pt x="1917" y="1705"/>
                </a:lnTo>
                <a:lnTo>
                  <a:pt x="0" y="2721"/>
                </a:lnTo>
              </a:path>
            </a:pathLst>
          </a:custGeom>
          <a:solidFill>
            <a:srgbClr val="FFCC99">
              <a:alpha val="50000"/>
            </a:srgbClr>
          </a:solidFill>
          <a:ln w="9525" cap="rnd">
            <a:noFill/>
            <a:round/>
            <a:headEnd/>
            <a:tailEnd/>
          </a:ln>
          <a:effectLst/>
        </p:spPr>
        <p:txBody>
          <a:bodyPr/>
          <a:lstStyle/>
          <a:p>
            <a:endParaRPr lang="tr-TR"/>
          </a:p>
        </p:txBody>
      </p:sp>
      <p:sp>
        <p:nvSpPr>
          <p:cNvPr id="164869" name="Rectangle 5"/>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Excluding Group Results</a:t>
            </a:r>
            <a:endParaRPr lang="tr-TR"/>
          </a:p>
        </p:txBody>
      </p:sp>
      <p:sp>
        <p:nvSpPr>
          <p:cNvPr id="164870" name="Rectangle 6"/>
          <p:cNvSpPr>
            <a:spLocks noChangeArrowheads="1"/>
          </p:cNvSpPr>
          <p:nvPr/>
        </p:nvSpPr>
        <p:spPr bwMode="auto">
          <a:xfrm>
            <a:off x="4068763" y="3133725"/>
            <a:ext cx="1847850" cy="1465263"/>
          </a:xfrm>
          <a:prstGeom prst="rect">
            <a:avLst/>
          </a:prstGeom>
          <a:noFill/>
          <a:ln w="9525">
            <a:noFill/>
            <a:miter lim="800000"/>
            <a:headEnd/>
            <a:tailEnd/>
          </a:ln>
          <a:effectLst/>
        </p:spPr>
        <p:txBody>
          <a:bodyPr wrap="none" lIns="92075" tIns="46038" rIns="92075" bIns="46038">
            <a:spAutoFit/>
          </a:bodyPr>
          <a:lstStyle/>
          <a:p>
            <a:pPr algn="ctr"/>
            <a:r>
              <a:rPr lang="tr-TR" sz="1800" b="1">
                <a:solidFill>
                  <a:srgbClr val="FF0066"/>
                </a:solidFill>
                <a:effectLst>
                  <a:outerShdw blurRad="38100" dist="38100" dir="2700000" algn="tl">
                    <a:srgbClr val="C0C0C0"/>
                  </a:outerShdw>
                </a:effectLst>
                <a:latin typeface="Arial" charset="0"/>
              </a:rPr>
              <a:t>“maximum</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salary</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per department</a:t>
            </a:r>
          </a:p>
          <a:p>
            <a:pPr algn="ctr"/>
            <a:r>
              <a:rPr lang="tr-TR" sz="1800" b="1">
                <a:solidFill>
                  <a:srgbClr val="FF0066"/>
                </a:solidFill>
                <a:effectLst>
                  <a:outerShdw blurRad="38100" dist="38100" dir="2700000" algn="tl">
                    <a:srgbClr val="C0C0C0"/>
                  </a:outerShdw>
                </a:effectLst>
                <a:latin typeface="Arial" charset="0"/>
              </a:rPr>
              <a:t>greater than</a:t>
            </a:r>
            <a:br>
              <a:rPr lang="tr-TR" sz="1800" b="1">
                <a:solidFill>
                  <a:srgbClr val="FF0066"/>
                </a:solidFill>
                <a:effectLst>
                  <a:outerShdw blurRad="38100" dist="38100" dir="2700000" algn="tl">
                    <a:srgbClr val="C0C0C0"/>
                  </a:outerShdw>
                </a:effectLst>
                <a:latin typeface="Arial" charset="0"/>
              </a:rPr>
            </a:br>
            <a:r>
              <a:rPr lang="tr-TR" sz="1800" b="1">
                <a:solidFill>
                  <a:srgbClr val="FF0066"/>
                </a:solidFill>
                <a:effectLst>
                  <a:outerShdw blurRad="38100" dist="38100" dir="2700000" algn="tl">
                    <a:srgbClr val="C0C0C0"/>
                  </a:outerShdw>
                </a:effectLst>
                <a:latin typeface="Arial" charset="0"/>
              </a:rPr>
              <a:t>$2900”</a:t>
            </a:r>
          </a:p>
        </p:txBody>
      </p:sp>
      <p:sp>
        <p:nvSpPr>
          <p:cNvPr id="164871" name="Rectangle 7"/>
          <p:cNvSpPr>
            <a:spLocks noChangeArrowheads="1"/>
          </p:cNvSpPr>
          <p:nvPr/>
        </p:nvSpPr>
        <p:spPr bwMode="auto">
          <a:xfrm>
            <a:off x="722313" y="1258888"/>
            <a:ext cx="679450" cy="366712"/>
          </a:xfrm>
          <a:prstGeom prst="rect">
            <a:avLst/>
          </a:prstGeom>
          <a:noFill/>
          <a:ln w="9525">
            <a:noFill/>
            <a:miter lim="800000"/>
            <a:headEnd/>
            <a:tailEnd/>
          </a:ln>
          <a:effectLst/>
        </p:spPr>
        <p:txBody>
          <a:bodyPr wrap="none" lIns="92075" tIns="46038" rIns="92075" bIns="46038">
            <a:spAutoFit/>
          </a:bodyPr>
          <a:lstStyle/>
          <a:p>
            <a:r>
              <a:rPr lang="tr-TR" sz="1800" b="1">
                <a:solidFill>
                  <a:srgbClr val="FF6600"/>
                </a:solidFill>
                <a:effectLst>
                  <a:outerShdw blurRad="38100" dist="38100" dir="2700000" algn="tl">
                    <a:srgbClr val="C0C0C0"/>
                  </a:outerShdw>
                </a:effectLst>
                <a:latin typeface="Arial" charset="0"/>
              </a:rPr>
              <a:t>EMP</a:t>
            </a:r>
          </a:p>
        </p:txBody>
      </p:sp>
      <p:grpSp>
        <p:nvGrpSpPr>
          <p:cNvPr id="164872" name="Group 8"/>
          <p:cNvGrpSpPr>
            <a:grpSpLocks/>
          </p:cNvGrpSpPr>
          <p:nvPr/>
        </p:nvGrpSpPr>
        <p:grpSpPr bwMode="auto">
          <a:xfrm>
            <a:off x="868363" y="2208213"/>
            <a:ext cx="7348537" cy="1843087"/>
            <a:chOff x="547" y="1391"/>
            <a:chExt cx="4629" cy="1161"/>
          </a:xfrm>
        </p:grpSpPr>
        <p:grpSp>
          <p:nvGrpSpPr>
            <p:cNvPr id="164873" name="Group 9"/>
            <p:cNvGrpSpPr>
              <a:grpSpLocks/>
            </p:cNvGrpSpPr>
            <p:nvPr/>
          </p:nvGrpSpPr>
          <p:grpSpPr bwMode="auto">
            <a:xfrm>
              <a:off x="547" y="1391"/>
              <a:ext cx="4629" cy="1161"/>
              <a:chOff x="547" y="1391"/>
              <a:chExt cx="4629" cy="1161"/>
            </a:xfrm>
          </p:grpSpPr>
          <p:sp>
            <p:nvSpPr>
              <p:cNvPr id="164874" name="Rectangle 10"/>
              <p:cNvSpPr>
                <a:spLocks noChangeArrowheads="1"/>
              </p:cNvSpPr>
              <p:nvPr/>
            </p:nvSpPr>
            <p:spPr bwMode="ltGray">
              <a:xfrm>
                <a:off x="547" y="1391"/>
                <a:ext cx="1333" cy="489"/>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64875" name="Rectangle 11"/>
              <p:cNvSpPr>
                <a:spLocks noChangeArrowheads="1"/>
              </p:cNvSpPr>
              <p:nvPr/>
            </p:nvSpPr>
            <p:spPr bwMode="ltGray">
              <a:xfrm>
                <a:off x="3873" y="2382"/>
                <a:ext cx="1303" cy="170"/>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64876" name="Rectangle 12"/>
            <p:cNvSpPr>
              <a:spLocks noChangeArrowheads="1"/>
            </p:cNvSpPr>
            <p:nvPr/>
          </p:nvSpPr>
          <p:spPr bwMode="auto">
            <a:xfrm>
              <a:off x="2026" y="1493"/>
              <a:ext cx="462" cy="274"/>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800" b="1">
                  <a:solidFill>
                    <a:srgbClr val="FF6633"/>
                  </a:solidFill>
                  <a:effectLst>
                    <a:outerShdw blurRad="38100" dist="38100" dir="2700000" algn="tl">
                      <a:srgbClr val="C0C0C0"/>
                    </a:outerShdw>
                  </a:effectLst>
                  <a:latin typeface="Courier New" pitchFamily="49" charset="0"/>
                </a:rPr>
                <a:t>5000</a:t>
              </a:r>
            </a:p>
          </p:txBody>
        </p:sp>
      </p:grpSp>
      <p:grpSp>
        <p:nvGrpSpPr>
          <p:cNvPr id="164877" name="Group 13"/>
          <p:cNvGrpSpPr>
            <a:grpSpLocks/>
          </p:cNvGrpSpPr>
          <p:nvPr/>
        </p:nvGrpSpPr>
        <p:grpSpPr bwMode="auto">
          <a:xfrm>
            <a:off x="868363" y="2990850"/>
            <a:ext cx="7348537" cy="1352550"/>
            <a:chOff x="547" y="1884"/>
            <a:chExt cx="4629" cy="852"/>
          </a:xfrm>
        </p:grpSpPr>
        <p:sp>
          <p:nvSpPr>
            <p:cNvPr id="164878" name="Rectangle 14"/>
            <p:cNvSpPr>
              <a:spLocks noChangeArrowheads="1"/>
            </p:cNvSpPr>
            <p:nvPr/>
          </p:nvSpPr>
          <p:spPr bwMode="auto">
            <a:xfrm>
              <a:off x="2026" y="2205"/>
              <a:ext cx="462" cy="274"/>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800" b="1">
                  <a:solidFill>
                    <a:srgbClr val="339933"/>
                  </a:solidFill>
                  <a:effectLst>
                    <a:outerShdw blurRad="38100" dist="38100" dir="2700000" algn="tl">
                      <a:srgbClr val="C0C0C0"/>
                    </a:outerShdw>
                  </a:effectLst>
                  <a:latin typeface="Courier New" pitchFamily="49" charset="0"/>
                </a:rPr>
                <a:t>3000</a:t>
              </a:r>
            </a:p>
          </p:txBody>
        </p:sp>
        <p:grpSp>
          <p:nvGrpSpPr>
            <p:cNvPr id="164879" name="Group 15"/>
            <p:cNvGrpSpPr>
              <a:grpSpLocks/>
            </p:cNvGrpSpPr>
            <p:nvPr/>
          </p:nvGrpSpPr>
          <p:grpSpPr bwMode="auto">
            <a:xfrm>
              <a:off x="547" y="1884"/>
              <a:ext cx="4629" cy="852"/>
              <a:chOff x="547" y="1884"/>
              <a:chExt cx="4629" cy="852"/>
            </a:xfrm>
          </p:grpSpPr>
          <p:sp>
            <p:nvSpPr>
              <p:cNvPr id="164880" name="Rectangle 16"/>
              <p:cNvSpPr>
                <a:spLocks noChangeArrowheads="1"/>
              </p:cNvSpPr>
              <p:nvPr/>
            </p:nvSpPr>
            <p:spPr bwMode="ltGray">
              <a:xfrm>
                <a:off x="3872" y="2555"/>
                <a:ext cx="1304" cy="160"/>
              </a:xfrm>
              <a:prstGeom prst="rect">
                <a:avLst/>
              </a:prstGeom>
              <a:solidFill>
                <a:srgbClr val="009900">
                  <a:alpha val="50000"/>
                </a:srgbClr>
              </a:solidFill>
              <a:ln w="9525">
                <a:noFill/>
                <a:miter lim="800000"/>
                <a:headEnd/>
                <a:tailEnd/>
              </a:ln>
              <a:effectLst/>
            </p:spPr>
            <p:txBody>
              <a:bodyPr wrap="none" anchor="ctr"/>
              <a:lstStyle/>
              <a:p>
                <a:endParaRPr lang="tr-TR"/>
              </a:p>
            </p:txBody>
          </p:sp>
          <p:sp>
            <p:nvSpPr>
              <p:cNvPr id="164881" name="Rectangle 17"/>
              <p:cNvSpPr>
                <a:spLocks noChangeArrowheads="1"/>
              </p:cNvSpPr>
              <p:nvPr/>
            </p:nvSpPr>
            <p:spPr bwMode="ltGray">
              <a:xfrm>
                <a:off x="547" y="1884"/>
                <a:ext cx="1333" cy="852"/>
              </a:xfrm>
              <a:prstGeom prst="rect">
                <a:avLst/>
              </a:prstGeom>
              <a:solidFill>
                <a:srgbClr val="009900">
                  <a:alpha val="50000"/>
                </a:srgbClr>
              </a:solidFill>
              <a:ln w="9525">
                <a:noFill/>
                <a:miter lim="800000"/>
                <a:headEnd/>
                <a:tailEnd/>
              </a:ln>
              <a:effectLst/>
            </p:spPr>
            <p:txBody>
              <a:bodyPr wrap="none" anchor="ctr"/>
              <a:lstStyle/>
              <a:p>
                <a:endParaRPr lang="tr-TR"/>
              </a:p>
            </p:txBody>
          </p:sp>
        </p:grpSp>
      </p:grpSp>
      <p:grpSp>
        <p:nvGrpSpPr>
          <p:cNvPr id="164882" name="Group 18"/>
          <p:cNvGrpSpPr>
            <a:grpSpLocks/>
          </p:cNvGrpSpPr>
          <p:nvPr/>
        </p:nvGrpSpPr>
        <p:grpSpPr bwMode="auto">
          <a:xfrm>
            <a:off x="871538" y="4349750"/>
            <a:ext cx="3078162" cy="1550988"/>
            <a:chOff x="549" y="2740"/>
            <a:chExt cx="1939" cy="977"/>
          </a:xfrm>
        </p:grpSpPr>
        <p:sp>
          <p:nvSpPr>
            <p:cNvPr id="164883" name="Rectangle 19"/>
            <p:cNvSpPr>
              <a:spLocks noChangeArrowheads="1"/>
            </p:cNvSpPr>
            <p:nvPr/>
          </p:nvSpPr>
          <p:spPr bwMode="ltGray">
            <a:xfrm>
              <a:off x="549" y="2740"/>
              <a:ext cx="1333" cy="977"/>
            </a:xfrm>
            <a:prstGeom prst="rect">
              <a:avLst/>
            </a:prstGeom>
            <a:solidFill>
              <a:srgbClr val="3399FF">
                <a:alpha val="50000"/>
              </a:srgbClr>
            </a:solidFill>
            <a:ln w="9525">
              <a:noFill/>
              <a:miter lim="800000"/>
              <a:headEnd/>
              <a:tailEnd/>
            </a:ln>
            <a:effectLst/>
          </p:spPr>
          <p:txBody>
            <a:bodyPr wrap="none" anchor="ctr"/>
            <a:lstStyle/>
            <a:p>
              <a:endParaRPr lang="tr-TR"/>
            </a:p>
          </p:txBody>
        </p:sp>
        <p:sp>
          <p:nvSpPr>
            <p:cNvPr id="164884" name="Rectangle 20"/>
            <p:cNvSpPr>
              <a:spLocks noChangeArrowheads="1"/>
            </p:cNvSpPr>
            <p:nvPr/>
          </p:nvSpPr>
          <p:spPr bwMode="auto">
            <a:xfrm>
              <a:off x="2026" y="3085"/>
              <a:ext cx="462" cy="274"/>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800" b="1">
                  <a:solidFill>
                    <a:srgbClr val="66CCFF"/>
                  </a:solidFill>
                  <a:effectLst>
                    <a:outerShdw blurRad="38100" dist="38100" dir="2700000" algn="tl">
                      <a:srgbClr val="C0C0C0"/>
                    </a:outerShdw>
                  </a:effectLst>
                  <a:latin typeface="Courier New" pitchFamily="49" charset="0"/>
                </a:rPr>
                <a:t>2850</a:t>
              </a:r>
            </a:p>
          </p:txBody>
        </p:sp>
      </p:grpSp>
      <p:sp>
        <p:nvSpPr>
          <p:cNvPr id="164885" name="Rectangle 21"/>
          <p:cNvSpPr>
            <a:spLocks noChangeArrowheads="1"/>
          </p:cNvSpPr>
          <p:nvPr/>
        </p:nvSpPr>
        <p:spPr bwMode="auto">
          <a:xfrm>
            <a:off x="820738" y="1611313"/>
            <a:ext cx="2211387" cy="4359275"/>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400" b="1">
                <a:solidFill>
                  <a:srgbClr val="000000"/>
                </a:solidFill>
                <a:effectLst/>
                <a:latin typeface="Courier New" pitchFamily="49" charset="0"/>
              </a:rPr>
              <a:t>   DEPTNO       SAL</a:t>
            </a:r>
          </a:p>
          <a:p>
            <a:pPr>
              <a:lnSpc>
                <a:spcPct val="125000"/>
              </a:lnSpc>
            </a:pPr>
            <a:r>
              <a:rPr lang="tr-TR" sz="1400" b="1">
                <a:solidFill>
                  <a:srgbClr val="000000"/>
                </a:solidFill>
                <a:effectLst/>
                <a:latin typeface="Courier New" pitchFamily="49" charset="0"/>
              </a:rPr>
              <a:t>--------- ---------</a:t>
            </a:r>
          </a:p>
          <a:p>
            <a:pPr>
              <a:lnSpc>
                <a:spcPct val="125000"/>
              </a:lnSpc>
            </a:pPr>
            <a:r>
              <a:rPr lang="tr-TR" sz="1400" b="1">
                <a:solidFill>
                  <a:srgbClr val="000000"/>
                </a:solidFill>
                <a:effectLst/>
                <a:latin typeface="Courier New" pitchFamily="49" charset="0"/>
              </a:rPr>
              <a:t>       10      2450</a:t>
            </a:r>
          </a:p>
          <a:p>
            <a:pPr>
              <a:lnSpc>
                <a:spcPct val="125000"/>
              </a:lnSpc>
            </a:pPr>
            <a:r>
              <a:rPr lang="tr-TR" sz="1400" b="1">
                <a:solidFill>
                  <a:srgbClr val="000000"/>
                </a:solidFill>
                <a:effectLst/>
                <a:latin typeface="Courier New" pitchFamily="49" charset="0"/>
              </a:rPr>
              <a:t>       10      5000</a:t>
            </a:r>
          </a:p>
          <a:p>
            <a:pPr>
              <a:lnSpc>
                <a:spcPct val="125000"/>
              </a:lnSpc>
            </a:pPr>
            <a:r>
              <a:rPr lang="tr-TR" sz="1400" b="1">
                <a:solidFill>
                  <a:srgbClr val="000000"/>
                </a:solidFill>
                <a:effectLst/>
                <a:latin typeface="Courier New" pitchFamily="49" charset="0"/>
              </a:rPr>
              <a:t>       10      1300</a:t>
            </a:r>
          </a:p>
          <a:p>
            <a:pPr>
              <a:lnSpc>
                <a:spcPct val="125000"/>
              </a:lnSpc>
            </a:pPr>
            <a:r>
              <a:rPr lang="tr-TR" sz="1400" b="1">
                <a:solidFill>
                  <a:srgbClr val="000000"/>
                </a:solidFill>
                <a:effectLst/>
                <a:latin typeface="Courier New" pitchFamily="49" charset="0"/>
              </a:rPr>
              <a:t>       20       800</a:t>
            </a:r>
          </a:p>
          <a:p>
            <a:pPr>
              <a:lnSpc>
                <a:spcPct val="125000"/>
              </a:lnSpc>
            </a:pPr>
            <a:r>
              <a:rPr lang="tr-TR" sz="1400" b="1">
                <a:solidFill>
                  <a:srgbClr val="000000"/>
                </a:solidFill>
                <a:effectLst/>
                <a:latin typeface="Courier New" pitchFamily="49" charset="0"/>
              </a:rPr>
              <a:t>       20      1100</a:t>
            </a:r>
          </a:p>
          <a:p>
            <a:pPr>
              <a:lnSpc>
                <a:spcPct val="125000"/>
              </a:lnSpc>
            </a:pPr>
            <a:r>
              <a:rPr lang="tr-TR" sz="1400" b="1">
                <a:solidFill>
                  <a:srgbClr val="000000"/>
                </a:solidFill>
                <a:effectLst/>
                <a:latin typeface="Courier New" pitchFamily="49" charset="0"/>
              </a:rPr>
              <a:t>       20      3000</a:t>
            </a:r>
          </a:p>
          <a:p>
            <a:pPr>
              <a:lnSpc>
                <a:spcPct val="125000"/>
              </a:lnSpc>
            </a:pPr>
            <a:r>
              <a:rPr lang="tr-TR" sz="1400" b="1">
                <a:solidFill>
                  <a:srgbClr val="000000"/>
                </a:solidFill>
                <a:effectLst/>
                <a:latin typeface="Courier New" pitchFamily="49" charset="0"/>
              </a:rPr>
              <a:t>       20      3000</a:t>
            </a:r>
          </a:p>
          <a:p>
            <a:pPr>
              <a:lnSpc>
                <a:spcPct val="125000"/>
              </a:lnSpc>
            </a:pPr>
            <a:r>
              <a:rPr lang="tr-TR" sz="1400" b="1">
                <a:solidFill>
                  <a:srgbClr val="000000"/>
                </a:solidFill>
                <a:effectLst/>
                <a:latin typeface="Courier New" pitchFamily="49" charset="0"/>
              </a:rPr>
              <a:t>       20      2975</a:t>
            </a:r>
          </a:p>
          <a:p>
            <a:pPr>
              <a:lnSpc>
                <a:spcPct val="125000"/>
              </a:lnSpc>
            </a:pPr>
            <a:r>
              <a:rPr lang="tr-TR" sz="1400" b="1">
                <a:solidFill>
                  <a:srgbClr val="000000"/>
                </a:solidFill>
                <a:effectLst/>
                <a:latin typeface="Courier New" pitchFamily="49" charset="0"/>
              </a:rPr>
              <a:t>       30      1600</a:t>
            </a:r>
          </a:p>
          <a:p>
            <a:pPr>
              <a:lnSpc>
                <a:spcPct val="125000"/>
              </a:lnSpc>
            </a:pPr>
            <a:r>
              <a:rPr lang="tr-TR" sz="1400" b="1">
                <a:solidFill>
                  <a:srgbClr val="000000"/>
                </a:solidFill>
                <a:effectLst/>
                <a:latin typeface="Courier New" pitchFamily="49" charset="0"/>
              </a:rPr>
              <a:t>       30      2850</a:t>
            </a:r>
          </a:p>
          <a:p>
            <a:pPr>
              <a:lnSpc>
                <a:spcPct val="125000"/>
              </a:lnSpc>
            </a:pPr>
            <a:r>
              <a:rPr lang="tr-TR" sz="1400" b="1">
                <a:solidFill>
                  <a:srgbClr val="000000"/>
                </a:solidFill>
                <a:effectLst/>
                <a:latin typeface="Courier New" pitchFamily="49" charset="0"/>
              </a:rPr>
              <a:t>       30      1250</a:t>
            </a:r>
          </a:p>
          <a:p>
            <a:pPr>
              <a:lnSpc>
                <a:spcPct val="125000"/>
              </a:lnSpc>
            </a:pPr>
            <a:r>
              <a:rPr lang="tr-TR" sz="1400" b="1">
                <a:solidFill>
                  <a:srgbClr val="000000"/>
                </a:solidFill>
                <a:effectLst/>
                <a:latin typeface="Courier New" pitchFamily="49" charset="0"/>
              </a:rPr>
              <a:t>       30       950</a:t>
            </a:r>
          </a:p>
          <a:p>
            <a:pPr>
              <a:lnSpc>
                <a:spcPct val="125000"/>
              </a:lnSpc>
            </a:pPr>
            <a:r>
              <a:rPr lang="tr-TR" sz="1400" b="1">
                <a:solidFill>
                  <a:srgbClr val="000000"/>
                </a:solidFill>
                <a:effectLst/>
                <a:latin typeface="Courier New" pitchFamily="49" charset="0"/>
              </a:rPr>
              <a:t>       30      1500</a:t>
            </a:r>
          </a:p>
          <a:p>
            <a:pPr>
              <a:lnSpc>
                <a:spcPct val="125000"/>
              </a:lnSpc>
            </a:pPr>
            <a:r>
              <a:rPr lang="tr-TR" sz="1400" b="1">
                <a:solidFill>
                  <a:srgbClr val="000000"/>
                </a:solidFill>
                <a:effectLst/>
                <a:latin typeface="Courier New" pitchFamily="49" charset="0"/>
              </a:rPr>
              <a:t>       30      1250</a:t>
            </a:r>
          </a:p>
        </p:txBody>
      </p:sp>
      <p:sp>
        <p:nvSpPr>
          <p:cNvPr id="164886" name="Rectangle 22"/>
          <p:cNvSpPr>
            <a:spLocks noChangeArrowheads="1"/>
          </p:cNvSpPr>
          <p:nvPr/>
        </p:nvSpPr>
        <p:spPr bwMode="auto">
          <a:xfrm>
            <a:off x="6073775" y="3197225"/>
            <a:ext cx="2211388" cy="1158875"/>
          </a:xfrm>
          <a:prstGeom prst="rect">
            <a:avLst/>
          </a:prstGeom>
          <a:noFill/>
          <a:ln w="9525">
            <a:noFill/>
            <a:miter lim="800000"/>
            <a:headEnd/>
            <a:tailEnd/>
          </a:ln>
          <a:effectLst/>
        </p:spPr>
        <p:txBody>
          <a:bodyPr wrap="none" lIns="92075" tIns="46038" rIns="92075" bIns="46038">
            <a:spAutoFit/>
          </a:bodyPr>
          <a:lstStyle/>
          <a:p>
            <a:pPr>
              <a:lnSpc>
                <a:spcPct val="125000"/>
              </a:lnSpc>
            </a:pPr>
            <a:r>
              <a:rPr lang="tr-TR" sz="1400" b="1">
                <a:solidFill>
                  <a:srgbClr val="000000"/>
                </a:solidFill>
                <a:effectLst/>
                <a:latin typeface="Courier New" pitchFamily="49" charset="0"/>
              </a:rPr>
              <a:t>   DEPTNO  MAX(SAL)</a:t>
            </a:r>
          </a:p>
          <a:p>
            <a:pPr>
              <a:lnSpc>
                <a:spcPct val="125000"/>
              </a:lnSpc>
            </a:pPr>
            <a:r>
              <a:rPr lang="tr-TR" sz="1400" b="1">
                <a:solidFill>
                  <a:srgbClr val="000000"/>
                </a:solidFill>
                <a:effectLst/>
                <a:latin typeface="Courier New" pitchFamily="49" charset="0"/>
              </a:rPr>
              <a:t>--------- ---------</a:t>
            </a:r>
          </a:p>
          <a:p>
            <a:pPr>
              <a:lnSpc>
                <a:spcPct val="125000"/>
              </a:lnSpc>
            </a:pPr>
            <a:r>
              <a:rPr lang="tr-TR" sz="1400" b="1">
                <a:solidFill>
                  <a:srgbClr val="000000"/>
                </a:solidFill>
                <a:effectLst/>
                <a:latin typeface="Courier New" pitchFamily="49" charset="0"/>
              </a:rPr>
              <a:t>       10      5000</a:t>
            </a:r>
          </a:p>
          <a:p>
            <a:pPr>
              <a:lnSpc>
                <a:spcPct val="125000"/>
              </a:lnSpc>
            </a:pPr>
            <a:r>
              <a:rPr lang="tr-TR" sz="1400" b="1">
                <a:solidFill>
                  <a:srgbClr val="000000"/>
                </a:solidFill>
                <a:effectLst/>
                <a:latin typeface="Courier New" pitchFamily="49" charset="0"/>
              </a:rPr>
              <a:t>       20      3000</a:t>
            </a:r>
          </a:p>
        </p:txBody>
      </p:sp>
      <p:grpSp>
        <p:nvGrpSpPr>
          <p:cNvPr id="164887" name="Group 23"/>
          <p:cNvGrpSpPr>
            <a:grpSpLocks/>
          </p:cNvGrpSpPr>
          <p:nvPr/>
        </p:nvGrpSpPr>
        <p:grpSpPr bwMode="auto">
          <a:xfrm>
            <a:off x="8386763" y="6324600"/>
            <a:ext cx="414337" cy="292100"/>
            <a:chOff x="5283" y="3984"/>
            <a:chExt cx="261" cy="184"/>
          </a:xfrm>
        </p:grpSpPr>
        <p:sp>
          <p:nvSpPr>
            <p:cNvPr id="164888" name="Rectangle 24"/>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64889" name="Rectangle 25"/>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64890" name="Rectangle 26"/>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64891" name="Freeform 27"/>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64892" name="Freeform 28"/>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64893" name="Freeform 29"/>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4872"/>
                                        </p:tgtEl>
                                        <p:attrNameLst>
                                          <p:attrName>style.visibility</p:attrName>
                                        </p:attrNameLst>
                                      </p:cBhvr>
                                      <p:to>
                                        <p:strVal val="visible"/>
                                      </p:to>
                                    </p:set>
                                    <p:animEffect transition="in" filter="wipe(left)">
                                      <p:cBhvr>
                                        <p:cTn id="7" dur="500"/>
                                        <p:tgtEl>
                                          <p:spTgt spid="16487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4877"/>
                                        </p:tgtEl>
                                        <p:attrNameLst>
                                          <p:attrName>style.visibility</p:attrName>
                                        </p:attrNameLst>
                                      </p:cBhvr>
                                      <p:to>
                                        <p:strVal val="visible"/>
                                      </p:to>
                                    </p:set>
                                    <p:animEffect transition="in" filter="wipe(left)">
                                      <p:cBhvr>
                                        <p:cTn id="11" dur="500"/>
                                        <p:tgtEl>
                                          <p:spTgt spid="16487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4882"/>
                                        </p:tgtEl>
                                        <p:attrNameLst>
                                          <p:attrName>style.visibility</p:attrName>
                                        </p:attrNameLst>
                                      </p:cBhvr>
                                      <p:to>
                                        <p:strVal val="visible"/>
                                      </p:to>
                                    </p:set>
                                    <p:animEffect transition="in" filter="wipe(left)">
                                      <p:cBhvr>
                                        <p:cTn id="15" dur="500"/>
                                        <p:tgtEl>
                                          <p:spTgt spid="164882"/>
                                        </p:tgtEl>
                                      </p:cBhvr>
                                    </p:animEffect>
                                  </p:childTnLst>
                                </p:cTn>
                              </p:par>
                            </p:childTnLst>
                          </p:cTn>
                        </p:par>
                        <p:par>
                          <p:cTn id="16" fill="hold">
                            <p:stCondLst>
                              <p:cond delay="1500"/>
                            </p:stCondLst>
                            <p:childTnLst>
                              <p:par>
                                <p:cTn id="17" presetID="1" presetClass="entr" presetSubtype="0" fill="hold" nodeType="afterEffect">
                                  <p:stCondLst>
                                    <p:cond delay="0"/>
                                  </p:stCondLst>
                                  <p:childTnLst>
                                    <p:set>
                                      <p:cBhvr>
                                        <p:cTn id="18" dur="1" fill="hold">
                                          <p:stCondLst>
                                            <p:cond delay="499"/>
                                          </p:stCondLst>
                                        </p:cTn>
                                        <p:tgtEl>
                                          <p:spTgt spid="1648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tr-TR"/>
              <a:t>Information Management</a:t>
            </a:r>
          </a:p>
        </p:txBody>
      </p:sp>
      <p:sp>
        <p:nvSpPr>
          <p:cNvPr id="166914" name="Rectangle 2"/>
          <p:cNvSpPr>
            <a:spLocks noChangeArrowheads="1"/>
          </p:cNvSpPr>
          <p:nvPr/>
        </p:nvSpPr>
        <p:spPr bwMode="blackWhite">
          <a:xfrm>
            <a:off x="968375" y="4389438"/>
            <a:ext cx="7213600" cy="1739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66915"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3600" b="1" dirty="0">
                <a:solidFill>
                  <a:schemeClr val="accent2"/>
                </a:solidFill>
                <a:latin typeface="Arial" charset="0"/>
              </a:rPr>
              <a:t>Excluding Group Results: HAVING Clause</a:t>
            </a:r>
            <a:endParaRPr lang="tr-TR" dirty="0"/>
          </a:p>
        </p:txBody>
      </p:sp>
      <p:sp>
        <p:nvSpPr>
          <p:cNvPr id="166916" name="Rectangle 4"/>
          <p:cNvSpPr>
            <a:spLocks noGrp="1" noChangeArrowheads="1"/>
          </p:cNvSpPr>
          <p:nvPr>
            <p:ph type="body" idx="1"/>
          </p:nvPr>
        </p:nvSpPr>
        <p:spPr>
          <a:xfrm>
            <a:off x="911225" y="1735138"/>
            <a:ext cx="7699375" cy="2198687"/>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dirty="0">
                <a:solidFill>
                  <a:srgbClr val="FF0066"/>
                </a:solidFill>
                <a:latin typeface="Arial" charset="0"/>
              </a:rPr>
              <a:t>Use the HAVING clause to restrict groups</a:t>
            </a:r>
            <a:endParaRPr lang="tr-TR" b="1" dirty="0">
              <a:solidFill>
                <a:srgbClr val="FF0066"/>
              </a:solidFill>
              <a:latin typeface="Arial" charset="0"/>
            </a:endParaRPr>
          </a:p>
          <a:p>
            <a:pPr marL="341313" lvl="1" indent="-227013" defTabSz="346075">
              <a:tabLst>
                <a:tab pos="571500" algn="l"/>
              </a:tabLst>
            </a:pPr>
            <a:r>
              <a:rPr lang="tr-TR" sz="2400" b="1" dirty="0">
                <a:solidFill>
                  <a:srgbClr val="FF0066"/>
                </a:solidFill>
                <a:latin typeface="Arial" charset="0"/>
              </a:rPr>
              <a:t>Rows are grouped.</a:t>
            </a:r>
          </a:p>
          <a:p>
            <a:pPr marL="341313" lvl="1" indent="-227013" defTabSz="346075">
              <a:tabLst>
                <a:tab pos="571500" algn="l"/>
              </a:tabLst>
            </a:pPr>
            <a:r>
              <a:rPr lang="tr-TR" sz="2400" b="1" dirty="0">
                <a:solidFill>
                  <a:srgbClr val="FF0066"/>
                </a:solidFill>
                <a:latin typeface="Arial" charset="0"/>
              </a:rPr>
              <a:t>The group function is applied.</a:t>
            </a:r>
          </a:p>
          <a:p>
            <a:pPr marL="341313" lvl="1" indent="-227013" defTabSz="346075">
              <a:tabLst>
                <a:tab pos="571500" algn="l"/>
              </a:tabLst>
            </a:pPr>
            <a:r>
              <a:rPr lang="tr-TR" sz="2400" b="1" dirty="0">
                <a:solidFill>
                  <a:srgbClr val="FF0066"/>
                </a:solidFill>
                <a:latin typeface="Arial" charset="0"/>
              </a:rPr>
              <a:t>Groups matching the HAVING clause are displayed.</a:t>
            </a:r>
            <a:endParaRPr lang="tr-TR" dirty="0"/>
          </a:p>
        </p:txBody>
      </p:sp>
      <p:sp>
        <p:nvSpPr>
          <p:cNvPr id="166917" name="Rectangle 5"/>
          <p:cNvSpPr>
            <a:spLocks noChangeArrowheads="1"/>
          </p:cNvSpPr>
          <p:nvPr/>
        </p:nvSpPr>
        <p:spPr bwMode="ltGray">
          <a:xfrm>
            <a:off x="1046163" y="5530850"/>
            <a:ext cx="4059237" cy="304800"/>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66918" name="Rectangle 6"/>
          <p:cNvSpPr>
            <a:spLocks noChangeArrowheads="1"/>
          </p:cNvSpPr>
          <p:nvPr/>
        </p:nvSpPr>
        <p:spPr bwMode="blackWhite">
          <a:xfrm>
            <a:off x="955675" y="4376738"/>
            <a:ext cx="7239000" cy="1765300"/>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SELECT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 </a:t>
            </a:r>
            <a:r>
              <a:rPr lang="tr-TR" sz="1800" b="1" i="1">
                <a:solidFill>
                  <a:srgbClr val="000000"/>
                </a:solidFill>
                <a:effectLst/>
                <a:latin typeface="Courier New" pitchFamily="49" charset="0"/>
              </a:rPr>
              <a:t>group_function</a:t>
            </a:r>
            <a:endParaRPr lang="tr-TR" sz="1800" b="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FROM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condition</a:t>
            </a: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[GROUP BY	</a:t>
            </a:r>
            <a:r>
              <a:rPr lang="tr-TR" sz="1800" b="1" i="1">
                <a:solidFill>
                  <a:srgbClr val="000000"/>
                </a:solidFill>
                <a:effectLst/>
                <a:latin typeface="Courier New" pitchFamily="49" charset="0"/>
              </a:rPr>
              <a:t>group_by_expression</a:t>
            </a:r>
            <a:r>
              <a:rPr lang="tr-TR" sz="1800" b="1">
                <a:solidFill>
                  <a:srgbClr val="000000"/>
                </a:solidFill>
                <a:effectLst/>
                <a:latin typeface="Courier New" pitchFamily="49" charset="0"/>
              </a:rPr>
              <a:t>]</a:t>
            </a:r>
            <a:endParaRPr lang="tr-TR" sz="1800" b="1" i="1">
              <a:solidFill>
                <a:srgbClr val="000000"/>
              </a:solidFill>
              <a:effectLst/>
              <a:latin typeface="Courier New" pitchFamily="49" charset="0"/>
            </a:endParaRPr>
          </a:p>
          <a:p>
            <a:pPr>
              <a:tabLst>
                <a:tab pos="682625" algn="l"/>
                <a:tab pos="1833563" algn="l"/>
              </a:tabLst>
            </a:pPr>
            <a:r>
              <a:rPr lang="tr-TR" sz="1800" b="1">
                <a:solidFill>
                  <a:srgbClr val="000000"/>
                </a:solidFill>
                <a:effectLst/>
                <a:latin typeface="Courier New" pitchFamily="49" charset="0"/>
              </a:rPr>
              <a:t>[HAVING	</a:t>
            </a:r>
            <a:r>
              <a:rPr lang="tr-TR" sz="1800" b="1" i="1">
                <a:solidFill>
                  <a:srgbClr val="000000"/>
                </a:solidFill>
                <a:effectLst/>
                <a:latin typeface="Courier New" pitchFamily="49" charset="0"/>
              </a:rPr>
              <a:t>group_condition</a:t>
            </a: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[ORDER BY	</a:t>
            </a:r>
            <a:r>
              <a:rPr lang="tr-TR" sz="1800" b="1" i="1">
                <a:solidFill>
                  <a:srgbClr val="000000"/>
                </a:solidFill>
                <a:effectLst/>
                <a:latin typeface="Courier New" pitchFamily="49" charset="0"/>
              </a:rPr>
              <a:t>column</a:t>
            </a:r>
            <a:r>
              <a:rPr lang="tr-TR" sz="1800" b="1">
                <a:solidFill>
                  <a:srgbClr val="000000"/>
                </a:solidFill>
                <a:effectLst/>
                <a:latin typeface="Courier New" pitchFamily="49" charset="0"/>
              </a:rPr>
              <a:t>];</a:t>
            </a:r>
          </a:p>
        </p:txBody>
      </p:sp>
      <p:grpSp>
        <p:nvGrpSpPr>
          <p:cNvPr id="166919" name="Group 7"/>
          <p:cNvGrpSpPr>
            <a:grpSpLocks/>
          </p:cNvGrpSpPr>
          <p:nvPr/>
        </p:nvGrpSpPr>
        <p:grpSpPr bwMode="auto">
          <a:xfrm>
            <a:off x="8386763" y="6324600"/>
            <a:ext cx="414337" cy="292100"/>
            <a:chOff x="5283" y="3984"/>
            <a:chExt cx="261" cy="184"/>
          </a:xfrm>
        </p:grpSpPr>
        <p:sp>
          <p:nvSpPr>
            <p:cNvPr id="166920"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66921"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66922"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66923"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66924"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66925"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17"/>
                                        </p:tgtEl>
                                        <p:attrNameLst>
                                          <p:attrName>style.visibility</p:attrName>
                                        </p:attrNameLst>
                                      </p:cBhvr>
                                      <p:to>
                                        <p:strVal val="visible"/>
                                      </p:to>
                                    </p:set>
                                    <p:animEffect transition="in" filter="wipe(left)">
                                      <p:cBhvr>
                                        <p:cTn id="7" dur="500"/>
                                        <p:tgtEl>
                                          <p:spTgt spid="16691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669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tr-TR"/>
              <a:t>Information Management</a:t>
            </a:r>
          </a:p>
        </p:txBody>
      </p:sp>
      <p:sp>
        <p:nvSpPr>
          <p:cNvPr id="168962" name="Rectangle 2"/>
          <p:cNvSpPr>
            <a:spLocks noChangeArrowheads="1"/>
          </p:cNvSpPr>
          <p:nvPr/>
        </p:nvSpPr>
        <p:spPr bwMode="blackWhite">
          <a:xfrm>
            <a:off x="927100" y="1965325"/>
            <a:ext cx="72898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68963" name="Rectangle 3"/>
          <p:cNvSpPr>
            <a:spLocks noChangeArrowheads="1"/>
          </p:cNvSpPr>
          <p:nvPr/>
        </p:nvSpPr>
        <p:spPr bwMode="blackWhite">
          <a:xfrm>
            <a:off x="954088" y="3800475"/>
            <a:ext cx="7289800" cy="1190625"/>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6896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HAVING Clause</a:t>
            </a:r>
            <a:endParaRPr lang="tr-TR"/>
          </a:p>
        </p:txBody>
      </p:sp>
      <p:grpSp>
        <p:nvGrpSpPr>
          <p:cNvPr id="168965" name="Group 5"/>
          <p:cNvGrpSpPr>
            <a:grpSpLocks/>
          </p:cNvGrpSpPr>
          <p:nvPr/>
        </p:nvGrpSpPr>
        <p:grpSpPr bwMode="auto">
          <a:xfrm>
            <a:off x="1643063" y="2792413"/>
            <a:ext cx="3259137" cy="2135187"/>
            <a:chOff x="1035" y="1759"/>
            <a:chExt cx="2053" cy="1345"/>
          </a:xfrm>
        </p:grpSpPr>
        <p:sp>
          <p:nvSpPr>
            <p:cNvPr id="168966" name="Rectangle 6"/>
            <p:cNvSpPr>
              <a:spLocks noChangeArrowheads="1"/>
            </p:cNvSpPr>
            <p:nvPr/>
          </p:nvSpPr>
          <p:spPr bwMode="ltGray">
            <a:xfrm>
              <a:off x="1035" y="1759"/>
              <a:ext cx="2053" cy="192"/>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68967" name="Rectangle 7"/>
            <p:cNvSpPr>
              <a:spLocks noChangeArrowheads="1"/>
            </p:cNvSpPr>
            <p:nvPr/>
          </p:nvSpPr>
          <p:spPr bwMode="ltGray">
            <a:xfrm>
              <a:off x="1539" y="2431"/>
              <a:ext cx="797" cy="673"/>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68968" name="Rectangle 8"/>
          <p:cNvSpPr>
            <a:spLocks noChangeArrowheads="1"/>
          </p:cNvSpPr>
          <p:nvPr/>
        </p:nvSpPr>
        <p:spPr bwMode="blackWhite">
          <a:xfrm>
            <a:off x="914400" y="195262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deptno, max(sal)</a:t>
            </a:r>
          </a:p>
          <a:p>
            <a:pPr>
              <a:tabLst>
                <a:tab pos="682625" algn="l"/>
                <a:tab pos="1833563" algn="l"/>
              </a:tabLst>
            </a:pPr>
            <a:r>
              <a:rPr lang="tr-TR" sz="1800" b="1">
                <a:solidFill>
                  <a:srgbClr val="000000"/>
                </a:solidFill>
                <a:effectLst/>
                <a:latin typeface="Courier New" pitchFamily="49" charset="0"/>
              </a:rPr>
              <a:t>  2  FROM     emp</a:t>
            </a:r>
          </a:p>
          <a:p>
            <a:pPr>
              <a:tabLst>
                <a:tab pos="682625" algn="l"/>
                <a:tab pos="1833563" algn="l"/>
              </a:tabLst>
            </a:pPr>
            <a:r>
              <a:rPr lang="tr-TR" sz="1800" b="1">
                <a:solidFill>
                  <a:srgbClr val="000000"/>
                </a:solidFill>
                <a:effectLst/>
                <a:latin typeface="Courier New" pitchFamily="49" charset="0"/>
              </a:rPr>
              <a:t>  3  GROUP BY deptno</a:t>
            </a:r>
          </a:p>
          <a:p>
            <a:pPr>
              <a:tabLst>
                <a:tab pos="682625" algn="l"/>
                <a:tab pos="1833563" algn="l"/>
              </a:tabLst>
            </a:pPr>
            <a:r>
              <a:rPr lang="tr-TR" sz="1800" b="1">
                <a:solidFill>
                  <a:srgbClr val="000000"/>
                </a:solidFill>
                <a:effectLst/>
                <a:latin typeface="Courier New" pitchFamily="49" charset="0"/>
              </a:rPr>
              <a:t>  4  HAVING   max(sal)&gt;2900;</a:t>
            </a:r>
          </a:p>
        </p:txBody>
      </p:sp>
      <p:sp>
        <p:nvSpPr>
          <p:cNvPr id="168969" name="Rectangle 9"/>
          <p:cNvSpPr>
            <a:spLocks noChangeArrowheads="1"/>
          </p:cNvSpPr>
          <p:nvPr/>
        </p:nvSpPr>
        <p:spPr bwMode="blackWhite">
          <a:xfrm>
            <a:off x="941388" y="378777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   DEPTNO  MAX(SAL)</a:t>
            </a:r>
          </a:p>
          <a:p>
            <a:pPr>
              <a:tabLst>
                <a:tab pos="682625" algn="l"/>
                <a:tab pos="1833563" algn="l"/>
              </a:tabLst>
            </a:pPr>
            <a:r>
              <a:rPr lang="tr-TR" sz="1800" b="1">
                <a:solidFill>
                  <a:srgbClr val="000000"/>
                </a:solidFill>
                <a:effectLst/>
                <a:latin typeface="Courier New" pitchFamily="49" charset="0"/>
              </a:rPr>
              <a:t>--------- ---------</a:t>
            </a:r>
          </a:p>
          <a:p>
            <a:pPr>
              <a:tabLst>
                <a:tab pos="682625" algn="l"/>
                <a:tab pos="1833563" algn="l"/>
              </a:tabLst>
            </a:pPr>
            <a:r>
              <a:rPr lang="tr-TR" sz="1800" b="1">
                <a:solidFill>
                  <a:srgbClr val="000000"/>
                </a:solidFill>
                <a:effectLst/>
                <a:latin typeface="Courier New" pitchFamily="49" charset="0"/>
              </a:rPr>
              <a:t>       10      5000</a:t>
            </a:r>
          </a:p>
          <a:p>
            <a:pPr>
              <a:tabLst>
                <a:tab pos="682625" algn="l"/>
                <a:tab pos="1833563" algn="l"/>
              </a:tabLst>
            </a:pPr>
            <a:r>
              <a:rPr lang="tr-TR" sz="1800" b="1">
                <a:solidFill>
                  <a:srgbClr val="000000"/>
                </a:solidFill>
                <a:effectLst/>
                <a:latin typeface="Courier New" pitchFamily="49" charset="0"/>
              </a:rPr>
              <a:t>       20      3000</a:t>
            </a:r>
          </a:p>
        </p:txBody>
      </p:sp>
      <p:grpSp>
        <p:nvGrpSpPr>
          <p:cNvPr id="168970" name="Group 10"/>
          <p:cNvGrpSpPr>
            <a:grpSpLocks/>
          </p:cNvGrpSpPr>
          <p:nvPr/>
        </p:nvGrpSpPr>
        <p:grpSpPr bwMode="auto">
          <a:xfrm>
            <a:off x="8386763" y="6324600"/>
            <a:ext cx="414337" cy="292100"/>
            <a:chOff x="5283" y="3984"/>
            <a:chExt cx="261" cy="184"/>
          </a:xfrm>
        </p:grpSpPr>
        <p:sp>
          <p:nvSpPr>
            <p:cNvPr id="168971" name="Rectangle 1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68972" name="Rectangle 1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68973" name="Rectangle 1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68974" name="Freeform 1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68975" name="Freeform 1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68976" name="Freeform 1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8965"/>
                                        </p:tgtEl>
                                        <p:attrNameLst>
                                          <p:attrName>style.visibility</p:attrName>
                                        </p:attrNameLst>
                                      </p:cBhvr>
                                      <p:to>
                                        <p:strVal val="visible"/>
                                      </p:to>
                                    </p:set>
                                    <p:animEffect transition="in" filter="wipe(up)">
                                      <p:cBhvr>
                                        <p:cTn id="7" dur="500"/>
                                        <p:tgtEl>
                                          <p:spTgt spid="1689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689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p:cNvSpPr>
            <a:spLocks noGrp="1"/>
          </p:cNvSpPr>
          <p:nvPr>
            <p:ph type="ftr" sz="quarter" idx="11"/>
          </p:nvPr>
        </p:nvSpPr>
        <p:spPr/>
        <p:txBody>
          <a:bodyPr/>
          <a:lstStyle/>
          <a:p>
            <a:r>
              <a:rPr lang="tr-TR"/>
              <a:t>Information Management</a:t>
            </a:r>
          </a:p>
        </p:txBody>
      </p:sp>
      <p:sp>
        <p:nvSpPr>
          <p:cNvPr id="17101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the HAVING Clause</a:t>
            </a:r>
            <a:endParaRPr lang="tr-TR"/>
          </a:p>
        </p:txBody>
      </p:sp>
      <p:sp>
        <p:nvSpPr>
          <p:cNvPr id="171011" name="Rectangle 3"/>
          <p:cNvSpPr>
            <a:spLocks noChangeArrowheads="1"/>
          </p:cNvSpPr>
          <p:nvPr/>
        </p:nvSpPr>
        <p:spPr bwMode="blackWhite">
          <a:xfrm>
            <a:off x="889000" y="1879600"/>
            <a:ext cx="7518400" cy="1955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71012" name="Rectangle 4"/>
          <p:cNvSpPr>
            <a:spLocks noChangeArrowheads="1"/>
          </p:cNvSpPr>
          <p:nvPr/>
        </p:nvSpPr>
        <p:spPr bwMode="blackWhite">
          <a:xfrm>
            <a:off x="952500" y="223837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dirty="0">
                <a:solidFill>
                  <a:srgbClr val="000000"/>
                </a:solidFill>
                <a:effectLst/>
                <a:latin typeface="Courier New" pitchFamily="49" charset="0"/>
              </a:rPr>
              <a:t>SQL&gt; SELECT    job, SUM(sal) PAYROLL</a:t>
            </a:r>
          </a:p>
          <a:p>
            <a:pPr>
              <a:tabLst>
                <a:tab pos="682625" algn="l"/>
                <a:tab pos="1833563" algn="l"/>
              </a:tabLst>
            </a:pPr>
            <a:r>
              <a:rPr lang="tr-TR" sz="1800" b="1" dirty="0">
                <a:solidFill>
                  <a:srgbClr val="000000"/>
                </a:solidFill>
                <a:effectLst/>
                <a:latin typeface="Courier New" pitchFamily="49" charset="0"/>
              </a:rPr>
              <a:t>  2  FROM      emp</a:t>
            </a:r>
          </a:p>
          <a:p>
            <a:pPr>
              <a:tabLst>
                <a:tab pos="682625" algn="l"/>
                <a:tab pos="1833563" algn="l"/>
              </a:tabLst>
            </a:pPr>
            <a:r>
              <a:rPr lang="tr-TR" sz="1800" b="1" dirty="0">
                <a:solidFill>
                  <a:srgbClr val="000000"/>
                </a:solidFill>
                <a:effectLst/>
                <a:latin typeface="Courier New" pitchFamily="49" charset="0"/>
              </a:rPr>
              <a:t>  3  WHERE	  job NOT LIKE 'SALES%'</a:t>
            </a:r>
          </a:p>
          <a:p>
            <a:pPr>
              <a:tabLst>
                <a:tab pos="682625" algn="l"/>
                <a:tab pos="1833563" algn="l"/>
              </a:tabLst>
            </a:pPr>
            <a:r>
              <a:rPr lang="tr-TR" sz="1800" b="1" dirty="0">
                <a:solidFill>
                  <a:srgbClr val="000000"/>
                </a:solidFill>
                <a:effectLst/>
                <a:latin typeface="Courier New" pitchFamily="49" charset="0"/>
              </a:rPr>
              <a:t>  4  GROUP BY  job</a:t>
            </a:r>
          </a:p>
          <a:p>
            <a:pPr>
              <a:tabLst>
                <a:tab pos="682625" algn="l"/>
                <a:tab pos="1833563" algn="l"/>
              </a:tabLst>
            </a:pPr>
            <a:r>
              <a:rPr lang="tr-TR" sz="1800" b="1" dirty="0">
                <a:solidFill>
                  <a:srgbClr val="000000"/>
                </a:solidFill>
                <a:effectLst/>
                <a:latin typeface="Courier New" pitchFamily="49" charset="0"/>
              </a:rPr>
              <a:t>  </a:t>
            </a:r>
          </a:p>
          <a:p>
            <a:pPr>
              <a:tabLst>
                <a:tab pos="682625" algn="l"/>
                <a:tab pos="1833563" algn="l"/>
              </a:tabLst>
            </a:pPr>
            <a:r>
              <a:rPr lang="tr-TR" sz="1800" b="1" dirty="0">
                <a:solidFill>
                  <a:srgbClr val="000000"/>
                </a:solidFill>
                <a:effectLst/>
                <a:latin typeface="Courier New" pitchFamily="49" charset="0"/>
              </a:rPr>
              <a:t>  6  ORDER BY  SUM(sal);</a:t>
            </a:r>
          </a:p>
        </p:txBody>
      </p:sp>
      <p:sp>
        <p:nvSpPr>
          <p:cNvPr id="171013" name="Rectangle 5"/>
          <p:cNvSpPr>
            <a:spLocks noChangeArrowheads="1"/>
          </p:cNvSpPr>
          <p:nvPr/>
        </p:nvSpPr>
        <p:spPr bwMode="blackWhite">
          <a:xfrm>
            <a:off x="896938" y="4124325"/>
            <a:ext cx="7515225" cy="1190625"/>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71014" name="Rectangle 6"/>
          <p:cNvSpPr>
            <a:spLocks noChangeArrowheads="1"/>
          </p:cNvSpPr>
          <p:nvPr/>
        </p:nvSpPr>
        <p:spPr bwMode="blackWhite">
          <a:xfrm>
            <a:off x="884238" y="411162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JOB         PAYROLL</a:t>
            </a:r>
          </a:p>
          <a:p>
            <a:pPr>
              <a:tabLst>
                <a:tab pos="682625" algn="l"/>
                <a:tab pos="1833563" algn="l"/>
              </a:tabLst>
            </a:pPr>
            <a:r>
              <a:rPr lang="tr-TR" sz="1800" b="1">
                <a:solidFill>
                  <a:srgbClr val="000000"/>
                </a:solidFill>
                <a:effectLst/>
                <a:latin typeface="Courier New" pitchFamily="49" charset="0"/>
              </a:rPr>
              <a:t>--------- ---------</a:t>
            </a:r>
          </a:p>
          <a:p>
            <a:pPr>
              <a:tabLst>
                <a:tab pos="682625" algn="l"/>
                <a:tab pos="1833563" algn="l"/>
              </a:tabLst>
            </a:pPr>
            <a:r>
              <a:rPr lang="tr-TR" sz="1800" b="1">
                <a:solidFill>
                  <a:srgbClr val="000000"/>
                </a:solidFill>
                <a:effectLst/>
                <a:latin typeface="Courier New" pitchFamily="49" charset="0"/>
              </a:rPr>
              <a:t>ANALYST        6000</a:t>
            </a:r>
          </a:p>
          <a:p>
            <a:pPr>
              <a:tabLst>
                <a:tab pos="682625" algn="l"/>
                <a:tab pos="1833563" algn="l"/>
              </a:tabLst>
            </a:pPr>
            <a:r>
              <a:rPr lang="tr-TR" sz="1800" b="1">
                <a:solidFill>
                  <a:srgbClr val="000000"/>
                </a:solidFill>
                <a:effectLst/>
                <a:latin typeface="Courier New" pitchFamily="49" charset="0"/>
              </a:rPr>
              <a:t>MANAGER        8275</a:t>
            </a:r>
          </a:p>
        </p:txBody>
      </p:sp>
      <p:sp>
        <p:nvSpPr>
          <p:cNvPr id="171015" name="Rectangle 7"/>
          <p:cNvSpPr>
            <a:spLocks noChangeArrowheads="1"/>
          </p:cNvSpPr>
          <p:nvPr/>
        </p:nvSpPr>
        <p:spPr bwMode="auto">
          <a:xfrm>
            <a:off x="1238250" y="3078163"/>
            <a:ext cx="4235450" cy="338137"/>
          </a:xfrm>
          <a:prstGeom prst="rect">
            <a:avLst/>
          </a:prstGeom>
          <a:solidFill>
            <a:srgbClr val="FC0128">
              <a:alpha val="50000"/>
            </a:srgbClr>
          </a:solidFill>
          <a:ln w="9525">
            <a:noFill/>
            <a:miter lim="800000"/>
            <a:headEnd/>
            <a:tailEnd/>
          </a:ln>
          <a:effectLst/>
        </p:spPr>
        <p:txBody>
          <a:bodyPr wrap="none" anchor="ctr"/>
          <a:lstStyle/>
          <a:p>
            <a:endParaRPr lang="tr-TR"/>
          </a:p>
        </p:txBody>
      </p:sp>
      <p:grpSp>
        <p:nvGrpSpPr>
          <p:cNvPr id="171016" name="Group 8"/>
          <p:cNvGrpSpPr>
            <a:grpSpLocks/>
          </p:cNvGrpSpPr>
          <p:nvPr/>
        </p:nvGrpSpPr>
        <p:grpSpPr bwMode="auto">
          <a:xfrm>
            <a:off x="8386763" y="6324600"/>
            <a:ext cx="414337" cy="292100"/>
            <a:chOff x="5283" y="3984"/>
            <a:chExt cx="261" cy="184"/>
          </a:xfrm>
        </p:grpSpPr>
        <p:sp>
          <p:nvSpPr>
            <p:cNvPr id="171017" name="Rectangle 9"/>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71018" name="Rectangle 10"/>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71019" name="Rectangle 11"/>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71020" name="Freeform 12"/>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71021" name="Freeform 13"/>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71022" name="Freeform 14"/>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
        <p:nvSpPr>
          <p:cNvPr id="171023" name="Rectangle 15"/>
          <p:cNvSpPr>
            <a:spLocks noChangeArrowheads="1"/>
          </p:cNvSpPr>
          <p:nvPr/>
        </p:nvSpPr>
        <p:spPr bwMode="auto">
          <a:xfrm>
            <a:off x="1243013" y="3052763"/>
            <a:ext cx="3751262" cy="1135062"/>
          </a:xfrm>
          <a:prstGeom prst="rect">
            <a:avLst/>
          </a:prstGeom>
          <a:noFill/>
          <a:ln w="9525">
            <a:noFill/>
            <a:miter lim="800000"/>
            <a:headEnd/>
            <a:tailEnd/>
          </a:ln>
          <a:effectLst/>
        </p:spPr>
        <p:txBody>
          <a:bodyPr lIns="92075" tIns="46038" rIns="92075" bIns="46038">
            <a:spAutoFit/>
          </a:bodyPr>
          <a:lstStyle/>
          <a:p>
            <a:pPr algn="ctr"/>
            <a:r>
              <a:rPr lang="tr-TR" sz="1800" b="1">
                <a:solidFill>
                  <a:srgbClr val="000000"/>
                </a:solidFill>
                <a:effectLst/>
                <a:latin typeface="Courier New" pitchFamily="49" charset="0"/>
              </a:rPr>
              <a:t>5  HAVING    SUM(sal)&gt;5000</a:t>
            </a:r>
          </a:p>
          <a:p>
            <a:pPr algn="ctr">
              <a:lnSpc>
                <a:spcPct val="120000"/>
              </a:lnSpc>
              <a:spcBef>
                <a:spcPct val="60000"/>
              </a:spcBef>
            </a:pPr>
            <a:endParaRPr lang="tr-TR" sz="1800" b="1">
              <a:solidFill>
                <a:srgbClr val="000000"/>
              </a:solidFill>
              <a:effectLst/>
              <a:latin typeface="Courier New" pitchFamily="49" charset="0"/>
            </a:endParaRPr>
          </a:p>
        </p:txBody>
      </p:sp>
      <p:sp>
        <p:nvSpPr>
          <p:cNvPr id="2" name="Metin kutusu 1"/>
          <p:cNvSpPr txBox="1"/>
          <p:nvPr/>
        </p:nvSpPr>
        <p:spPr>
          <a:xfrm>
            <a:off x="884238" y="5410626"/>
            <a:ext cx="7750174" cy="830997"/>
          </a:xfrm>
          <a:prstGeom prst="rect">
            <a:avLst/>
          </a:prstGeom>
          <a:noFill/>
        </p:spPr>
        <p:txBody>
          <a:bodyPr wrap="square" rtlCol="0">
            <a:spAutoFit/>
          </a:bodyPr>
          <a:lstStyle/>
          <a:p>
            <a:r>
              <a:rPr lang="tr-TR" b="1" dirty="0" err="1"/>
              <a:t>Job</a:t>
            </a:r>
            <a:r>
              <a:rPr lang="tr-TR" b="1" dirty="0"/>
              <a:t> </a:t>
            </a:r>
            <a:r>
              <a:rPr lang="tr-TR" b="1" dirty="0" err="1"/>
              <a:t>title</a:t>
            </a:r>
            <a:r>
              <a:rPr lang="tr-TR" b="1" dirty="0"/>
              <a:t> </a:t>
            </a:r>
            <a:r>
              <a:rPr lang="tr-TR" b="1" dirty="0" err="1"/>
              <a:t>and</a:t>
            </a:r>
            <a:r>
              <a:rPr lang="tr-TR" b="1" dirty="0"/>
              <a:t> total </a:t>
            </a:r>
            <a:r>
              <a:rPr lang="tr-TR" b="1" dirty="0" err="1"/>
              <a:t>monthly</a:t>
            </a:r>
            <a:r>
              <a:rPr lang="tr-TR" b="1" dirty="0"/>
              <a:t> </a:t>
            </a:r>
            <a:r>
              <a:rPr lang="tr-TR" b="1" dirty="0" err="1"/>
              <a:t>salary</a:t>
            </a:r>
            <a:r>
              <a:rPr lang="tr-TR" b="1" dirty="0"/>
              <a:t> </a:t>
            </a:r>
            <a:r>
              <a:rPr lang="tr-TR" b="1" dirty="0" err="1"/>
              <a:t>for</a:t>
            </a:r>
            <a:r>
              <a:rPr lang="tr-TR" b="1" dirty="0"/>
              <a:t> </a:t>
            </a:r>
            <a:r>
              <a:rPr lang="tr-TR" b="1" dirty="0" err="1"/>
              <a:t>each</a:t>
            </a:r>
            <a:r>
              <a:rPr lang="tr-TR" b="1" dirty="0"/>
              <a:t> </a:t>
            </a:r>
            <a:r>
              <a:rPr lang="tr-TR" b="1" dirty="0" err="1"/>
              <a:t>job</a:t>
            </a:r>
            <a:r>
              <a:rPr lang="tr-TR" b="1" dirty="0"/>
              <a:t> </a:t>
            </a:r>
            <a:r>
              <a:rPr lang="tr-TR" b="1" dirty="0" err="1"/>
              <a:t>title</a:t>
            </a:r>
            <a:r>
              <a:rPr lang="tr-TR" b="1" dirty="0"/>
              <a:t> </a:t>
            </a:r>
            <a:r>
              <a:rPr lang="tr-TR" b="1" dirty="0" err="1"/>
              <a:t>with</a:t>
            </a:r>
            <a:r>
              <a:rPr lang="tr-TR" b="1" dirty="0"/>
              <a:t> a total </a:t>
            </a:r>
            <a:r>
              <a:rPr lang="tr-TR" b="1" dirty="0" err="1"/>
              <a:t>payroll</a:t>
            </a:r>
            <a:r>
              <a:rPr lang="tr-TR" b="1" dirty="0"/>
              <a:t> </a:t>
            </a:r>
            <a:r>
              <a:rPr lang="tr-TR" b="1" dirty="0" err="1"/>
              <a:t>exceeding</a:t>
            </a:r>
            <a:r>
              <a:rPr lang="tr-TR" b="1" dirty="0"/>
              <a:t> $5000</a:t>
            </a:r>
            <a:r>
              <a:rPr lang="tr-TR" dirty="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1015"/>
                                        </p:tgtEl>
                                        <p:attrNameLst>
                                          <p:attrName>style.visibility</p:attrName>
                                        </p:attrNameLst>
                                      </p:cBhvr>
                                      <p:to>
                                        <p:strVal val="visible"/>
                                      </p:to>
                                    </p:set>
                                    <p:animEffect transition="in" filter="wipe(up)">
                                      <p:cBhvr>
                                        <p:cTn id="7" dur="500"/>
                                        <p:tgtEl>
                                          <p:spTgt spid="17101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710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73058" name="Rectangle 2"/>
          <p:cNvSpPr>
            <a:spLocks noChangeArrowheads="1"/>
          </p:cNvSpPr>
          <p:nvPr/>
        </p:nvSpPr>
        <p:spPr bwMode="blackWhite">
          <a:xfrm>
            <a:off x="927100" y="2470150"/>
            <a:ext cx="7289800" cy="9271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73059" name="Rectangle 3"/>
          <p:cNvSpPr>
            <a:spLocks noChangeArrowheads="1"/>
          </p:cNvSpPr>
          <p:nvPr/>
        </p:nvSpPr>
        <p:spPr bwMode="blackWhite">
          <a:xfrm>
            <a:off x="954088" y="3822700"/>
            <a:ext cx="7289800" cy="1003300"/>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tr-TR" sz="1800" b="1">
              <a:solidFill>
                <a:srgbClr val="000000"/>
              </a:solidFill>
              <a:effectLst/>
              <a:latin typeface="Courier New" pitchFamily="49" charset="0"/>
            </a:endParaRPr>
          </a:p>
          <a:p>
            <a:pPr>
              <a:tabLst>
                <a:tab pos="682625" algn="l"/>
                <a:tab pos="1833563" algn="l"/>
              </a:tabLst>
            </a:pPr>
            <a:endParaRPr lang="tr-TR" sz="1800" b="1">
              <a:solidFill>
                <a:srgbClr val="000000"/>
              </a:solidFill>
              <a:effectLst/>
              <a:latin typeface="Courier New" pitchFamily="49" charset="0"/>
            </a:endParaRPr>
          </a:p>
        </p:txBody>
      </p:sp>
      <p:sp>
        <p:nvSpPr>
          <p:cNvPr id="17306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Nesting Group Functions</a:t>
            </a:r>
            <a:endParaRPr lang="tr-TR"/>
          </a:p>
        </p:txBody>
      </p:sp>
      <p:grpSp>
        <p:nvGrpSpPr>
          <p:cNvPr id="173061" name="Group 5"/>
          <p:cNvGrpSpPr>
            <a:grpSpLocks/>
          </p:cNvGrpSpPr>
          <p:nvPr/>
        </p:nvGrpSpPr>
        <p:grpSpPr bwMode="auto">
          <a:xfrm>
            <a:off x="976313" y="2506663"/>
            <a:ext cx="3767137" cy="2274887"/>
            <a:chOff x="615" y="1579"/>
            <a:chExt cx="2373" cy="1433"/>
          </a:xfrm>
        </p:grpSpPr>
        <p:sp>
          <p:nvSpPr>
            <p:cNvPr id="173062" name="Rectangle 6"/>
            <p:cNvSpPr>
              <a:spLocks noChangeArrowheads="1"/>
            </p:cNvSpPr>
            <p:nvPr/>
          </p:nvSpPr>
          <p:spPr bwMode="ltGray">
            <a:xfrm>
              <a:off x="1803" y="1579"/>
              <a:ext cx="1185" cy="197"/>
            </a:xfrm>
            <a:prstGeom prst="rect">
              <a:avLst/>
            </a:prstGeom>
            <a:solidFill>
              <a:srgbClr val="FF5050">
                <a:alpha val="50000"/>
              </a:srgbClr>
            </a:solidFill>
            <a:ln w="9525">
              <a:noFill/>
              <a:miter lim="800000"/>
              <a:headEnd/>
              <a:tailEnd/>
            </a:ln>
            <a:effectLst/>
          </p:spPr>
          <p:txBody>
            <a:bodyPr wrap="none" anchor="ctr"/>
            <a:lstStyle/>
            <a:p>
              <a:endParaRPr lang="tr-TR"/>
            </a:p>
          </p:txBody>
        </p:sp>
        <p:sp>
          <p:nvSpPr>
            <p:cNvPr id="173063" name="Rectangle 7"/>
            <p:cNvSpPr>
              <a:spLocks noChangeArrowheads="1"/>
            </p:cNvSpPr>
            <p:nvPr/>
          </p:nvSpPr>
          <p:spPr bwMode="ltGray">
            <a:xfrm>
              <a:off x="615" y="2431"/>
              <a:ext cx="1173" cy="581"/>
            </a:xfrm>
            <a:prstGeom prst="rect">
              <a:avLst/>
            </a:prstGeom>
            <a:solidFill>
              <a:srgbClr val="FF5050">
                <a:alpha val="50000"/>
              </a:srgbClr>
            </a:solidFill>
            <a:ln w="9525">
              <a:noFill/>
              <a:miter lim="800000"/>
              <a:headEnd/>
              <a:tailEnd/>
            </a:ln>
            <a:effectLst/>
          </p:spPr>
          <p:txBody>
            <a:bodyPr wrap="none" anchor="ctr"/>
            <a:lstStyle/>
            <a:p>
              <a:endParaRPr lang="tr-TR"/>
            </a:p>
          </p:txBody>
        </p:sp>
      </p:grpSp>
      <p:sp>
        <p:nvSpPr>
          <p:cNvPr id="173064" name="Rectangle 8"/>
          <p:cNvSpPr>
            <a:spLocks noChangeArrowheads="1"/>
          </p:cNvSpPr>
          <p:nvPr/>
        </p:nvSpPr>
        <p:spPr bwMode="blackWhite">
          <a:xfrm>
            <a:off x="952500" y="233362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SQL&gt; SELECT   max(avg(sal))</a:t>
            </a:r>
          </a:p>
          <a:p>
            <a:pPr>
              <a:tabLst>
                <a:tab pos="682625" algn="l"/>
                <a:tab pos="1833563" algn="l"/>
              </a:tabLst>
            </a:pPr>
            <a:r>
              <a:rPr lang="tr-TR" sz="1800" b="1">
                <a:solidFill>
                  <a:srgbClr val="000000"/>
                </a:solidFill>
                <a:effectLst/>
                <a:latin typeface="Courier New" pitchFamily="49" charset="0"/>
              </a:rPr>
              <a:t>  2  FROM     emp</a:t>
            </a:r>
          </a:p>
          <a:p>
            <a:pPr>
              <a:tabLst>
                <a:tab pos="682625" algn="l"/>
                <a:tab pos="1833563" algn="l"/>
              </a:tabLst>
            </a:pPr>
            <a:r>
              <a:rPr lang="tr-TR" sz="1800" b="1">
                <a:solidFill>
                  <a:srgbClr val="000000"/>
                </a:solidFill>
                <a:effectLst/>
                <a:latin typeface="Courier New" pitchFamily="49" charset="0"/>
              </a:rPr>
              <a:t>  3  GROUP BY deptno;</a:t>
            </a:r>
          </a:p>
        </p:txBody>
      </p:sp>
      <p:sp>
        <p:nvSpPr>
          <p:cNvPr id="173065" name="Rectangle 9"/>
          <p:cNvSpPr>
            <a:spLocks noChangeArrowheads="1"/>
          </p:cNvSpPr>
          <p:nvPr/>
        </p:nvSpPr>
        <p:spPr bwMode="blackWhite">
          <a:xfrm>
            <a:off x="941388" y="371157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tr-TR" sz="1800" b="1">
                <a:solidFill>
                  <a:srgbClr val="000000"/>
                </a:solidFill>
                <a:effectLst/>
                <a:latin typeface="Courier New" pitchFamily="49" charset="0"/>
              </a:rPr>
              <a:t>MAX(AVG(SAL))</a:t>
            </a:r>
          </a:p>
          <a:p>
            <a:pPr>
              <a:tabLst>
                <a:tab pos="682625" algn="l"/>
                <a:tab pos="1833563" algn="l"/>
              </a:tabLst>
            </a:pPr>
            <a:r>
              <a:rPr lang="tr-TR" sz="1800" b="1">
                <a:solidFill>
                  <a:srgbClr val="000000"/>
                </a:solidFill>
                <a:effectLst/>
                <a:latin typeface="Courier New" pitchFamily="49" charset="0"/>
              </a:rPr>
              <a:t>-------------</a:t>
            </a:r>
          </a:p>
          <a:p>
            <a:pPr>
              <a:tabLst>
                <a:tab pos="682625" algn="l"/>
                <a:tab pos="1833563" algn="l"/>
              </a:tabLst>
            </a:pPr>
            <a:r>
              <a:rPr lang="tr-TR" sz="1800" b="1">
                <a:solidFill>
                  <a:srgbClr val="000000"/>
                </a:solidFill>
                <a:effectLst/>
                <a:latin typeface="Courier New" pitchFamily="49" charset="0"/>
              </a:rPr>
              <a:t>    2916.6667</a:t>
            </a:r>
          </a:p>
        </p:txBody>
      </p:sp>
      <p:sp>
        <p:nvSpPr>
          <p:cNvPr id="173066" name="Rectangle 10"/>
          <p:cNvSpPr>
            <a:spLocks noGrp="1" noChangeArrowheads="1"/>
          </p:cNvSpPr>
          <p:nvPr>
            <p:ph type="body" idx="1"/>
          </p:nvPr>
        </p:nvSpPr>
        <p:spPr>
          <a:xfrm>
            <a:off x="914400" y="1538288"/>
            <a:ext cx="7699375" cy="519112"/>
          </a:xfrm>
          <a:noFill/>
          <a:ln/>
          <a:effectLst>
            <a:outerShdw dist="53882" dir="2700000" algn="ctr" rotWithShape="0">
              <a:srgbClr val="000000"/>
            </a:outerShdw>
          </a:effectLst>
        </p:spPr>
        <p:txBody>
          <a:bodyPr lIns="92075" tIns="46038" rIns="92075" bIns="46038">
            <a:spAutoFit/>
          </a:bodyPr>
          <a:lstStyle/>
          <a:p>
            <a:pPr marL="0" indent="0" defTabSz="346075">
              <a:tabLst>
                <a:tab pos="571500" algn="l"/>
              </a:tabLst>
            </a:pPr>
            <a:r>
              <a:rPr lang="tr-TR" sz="2800" b="1">
                <a:solidFill>
                  <a:srgbClr val="FF0066"/>
                </a:solidFill>
                <a:effectLst>
                  <a:outerShdw blurRad="38100" dist="38100" dir="2700000" algn="tl">
                    <a:srgbClr val="C0C0C0"/>
                  </a:outerShdw>
                </a:effectLst>
                <a:latin typeface="Arial" charset="0"/>
              </a:rPr>
              <a:t>Display the maximum average salary. </a:t>
            </a:r>
          </a:p>
        </p:txBody>
      </p:sp>
      <p:grpSp>
        <p:nvGrpSpPr>
          <p:cNvPr id="173067" name="Group 11"/>
          <p:cNvGrpSpPr>
            <a:grpSpLocks/>
          </p:cNvGrpSpPr>
          <p:nvPr/>
        </p:nvGrpSpPr>
        <p:grpSpPr bwMode="auto">
          <a:xfrm>
            <a:off x="8386763" y="6324600"/>
            <a:ext cx="414337" cy="292100"/>
            <a:chOff x="5283" y="3984"/>
            <a:chExt cx="261" cy="184"/>
          </a:xfrm>
        </p:grpSpPr>
        <p:sp>
          <p:nvSpPr>
            <p:cNvPr id="173068"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73069"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73070"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73071"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73072"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73073"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3061"/>
                                        </p:tgtEl>
                                        <p:attrNameLst>
                                          <p:attrName>style.visibility</p:attrName>
                                        </p:attrNameLst>
                                      </p:cBhvr>
                                      <p:to>
                                        <p:strVal val="visible"/>
                                      </p:to>
                                    </p:set>
                                    <p:animEffect transition="in" filter="wipe(up)">
                                      <p:cBhvr>
                                        <p:cTn id="7" dur="500"/>
                                        <p:tgtEl>
                                          <p:spTgt spid="17306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730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tr-TR" b="1">
                <a:solidFill>
                  <a:schemeClr val="tx1"/>
                </a:solidFill>
                <a:latin typeface="Arial" charset="0"/>
              </a:rPr>
              <a:t>6- Subqueries</a:t>
            </a:r>
            <a:endParaRPr lang="tr-TR" sz="4800"/>
          </a:p>
        </p:txBody>
      </p:sp>
      <p:sp>
        <p:nvSpPr>
          <p:cNvPr id="175107" name="Rectangle 3"/>
          <p:cNvSpPr>
            <a:spLocks noGrp="1" noChangeArrowheads="1"/>
          </p:cNvSpPr>
          <p:nvPr>
            <p:ph type="subTitle" idx="1"/>
          </p:nvPr>
        </p:nvSpPr>
        <p:spPr>
          <a:xfrm>
            <a:off x="1371600" y="3886200"/>
            <a:ext cx="6400800" cy="701675"/>
          </a:xfrm>
          <a:noFill/>
          <a:ln/>
          <a:effectLst>
            <a:outerShdw dist="53882" dir="2700000" algn="ctr" rotWithShape="0">
              <a:srgbClr val="000000"/>
            </a:outerShdw>
          </a:effectLst>
        </p:spPr>
        <p:txBody>
          <a:bodyPr lIns="92075" tIns="46038" rIns="92075" bIns="46038">
            <a:spAutoFit/>
          </a:bodyPr>
          <a:lstStyle/>
          <a:p>
            <a:pPr>
              <a:spcBef>
                <a:spcPct val="0"/>
              </a:spcBef>
            </a:pPr>
            <a:r>
              <a:rPr lang="tr-TR" sz="4000">
                <a:solidFill>
                  <a:srgbClr val="FFCC66"/>
                </a:solidFill>
              </a:rPr>
              <a:t> </a:t>
            </a:r>
          </a:p>
        </p:txBody>
      </p:sp>
      <p:grpSp>
        <p:nvGrpSpPr>
          <p:cNvPr id="175108" name="Group 4"/>
          <p:cNvGrpSpPr>
            <a:grpSpLocks/>
          </p:cNvGrpSpPr>
          <p:nvPr/>
        </p:nvGrpSpPr>
        <p:grpSpPr bwMode="auto">
          <a:xfrm>
            <a:off x="8386763" y="6324600"/>
            <a:ext cx="414337" cy="292100"/>
            <a:chOff x="5283" y="3984"/>
            <a:chExt cx="261" cy="184"/>
          </a:xfrm>
        </p:grpSpPr>
        <p:sp>
          <p:nvSpPr>
            <p:cNvPr id="175109" name="Rectangle 5"/>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75110" name="Rectangle 6"/>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75111" name="Rectangle 7"/>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75112" name="Freeform 8"/>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75113" name="Freeform 9"/>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75114" name="Freeform 10"/>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overrideClrMapping bg1="dk2" tx1="lt1" bg2="dk1" tx2="lt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75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 name="Footer Placeholder 4"/>
          <p:cNvSpPr>
            <a:spLocks noGrp="1"/>
          </p:cNvSpPr>
          <p:nvPr>
            <p:ph type="ftr" sz="quarter" idx="11"/>
          </p:nvPr>
        </p:nvSpPr>
        <p:spPr/>
        <p:txBody>
          <a:bodyPr/>
          <a:lstStyle/>
          <a:p>
            <a:r>
              <a:rPr lang="tr-TR"/>
              <a:t>Information Management</a:t>
            </a:r>
          </a:p>
        </p:txBody>
      </p:sp>
      <p:sp>
        <p:nvSpPr>
          <p:cNvPr id="17715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effectLst>
                  <a:outerShdw blurRad="38100" dist="38100" dir="2700000" algn="tl">
                    <a:srgbClr val="C0C0C0"/>
                  </a:outerShdw>
                </a:effectLst>
                <a:latin typeface="Arial" charset="0"/>
              </a:rPr>
              <a:t>Using a Subquery </a:t>
            </a:r>
            <a:br>
              <a:rPr lang="tr-TR" sz="4000" b="1">
                <a:solidFill>
                  <a:schemeClr val="accent2"/>
                </a:solidFill>
                <a:effectLst>
                  <a:outerShdw blurRad="38100" dist="38100" dir="2700000" algn="tl">
                    <a:srgbClr val="C0C0C0"/>
                  </a:outerShdw>
                </a:effectLst>
                <a:latin typeface="Arial" charset="0"/>
              </a:rPr>
            </a:br>
            <a:r>
              <a:rPr lang="tr-TR" sz="4000" b="1">
                <a:solidFill>
                  <a:schemeClr val="accent2"/>
                </a:solidFill>
                <a:effectLst>
                  <a:outerShdw blurRad="38100" dist="38100" dir="2700000" algn="tl">
                    <a:srgbClr val="C0C0C0"/>
                  </a:outerShdw>
                </a:effectLst>
                <a:latin typeface="Arial" charset="0"/>
              </a:rPr>
              <a:t>to Solve a Problem</a:t>
            </a:r>
            <a:endParaRPr lang="tr-TR"/>
          </a:p>
        </p:txBody>
      </p:sp>
      <p:sp>
        <p:nvSpPr>
          <p:cNvPr id="177155" name="Rectangle 3"/>
          <p:cNvSpPr>
            <a:spLocks noGrp="1" noChangeArrowheads="1"/>
          </p:cNvSpPr>
          <p:nvPr>
            <p:ph type="body" idx="1"/>
          </p:nvPr>
        </p:nvSpPr>
        <p:spPr>
          <a:xfrm>
            <a:off x="912813" y="1795463"/>
            <a:ext cx="7385050" cy="519112"/>
          </a:xfrm>
          <a:noFill/>
          <a:ln/>
          <a:effectLst>
            <a:outerShdw dist="53882" dir="2700000" algn="ctr" rotWithShape="0">
              <a:srgbClr val="000000"/>
            </a:outerShdw>
          </a:effectLst>
        </p:spPr>
        <p:txBody>
          <a:bodyPr lIns="92075" tIns="46038" rIns="92075" bIns="46038">
            <a:spAutoFit/>
          </a:bodyPr>
          <a:lstStyle/>
          <a:p>
            <a:pPr marL="0" indent="0" algn="ctr">
              <a:spcBef>
                <a:spcPct val="0"/>
              </a:spcBef>
            </a:pPr>
            <a:r>
              <a:rPr lang="tr-TR" sz="2800" b="1">
                <a:solidFill>
                  <a:srgbClr val="FF0066"/>
                </a:solidFill>
                <a:latin typeface="Arial" charset="0"/>
              </a:rPr>
              <a:t>“Who has a salary greater than Jones’?”</a:t>
            </a:r>
            <a:endParaRPr lang="tr-TR" sz="2800"/>
          </a:p>
        </p:txBody>
      </p:sp>
      <p:grpSp>
        <p:nvGrpSpPr>
          <p:cNvPr id="177156" name="Group 4"/>
          <p:cNvGrpSpPr>
            <a:grpSpLocks/>
          </p:cNvGrpSpPr>
          <p:nvPr/>
        </p:nvGrpSpPr>
        <p:grpSpPr bwMode="auto">
          <a:xfrm>
            <a:off x="1277938" y="4170363"/>
            <a:ext cx="847725" cy="736600"/>
            <a:chOff x="805" y="2627"/>
            <a:chExt cx="534" cy="464"/>
          </a:xfrm>
        </p:grpSpPr>
        <p:sp>
          <p:nvSpPr>
            <p:cNvPr id="177157" name="Freeform 5"/>
            <p:cNvSpPr>
              <a:spLocks/>
            </p:cNvSpPr>
            <p:nvPr/>
          </p:nvSpPr>
          <p:spPr bwMode="auto">
            <a:xfrm>
              <a:off x="805" y="2633"/>
              <a:ext cx="525" cy="458"/>
            </a:xfrm>
            <a:custGeom>
              <a:avLst/>
              <a:gdLst/>
              <a:ahLst/>
              <a:cxnLst>
                <a:cxn ang="0">
                  <a:pos x="190" y="136"/>
                </a:cxn>
                <a:cxn ang="0">
                  <a:pos x="199" y="206"/>
                </a:cxn>
                <a:cxn ang="0">
                  <a:pos x="220" y="268"/>
                </a:cxn>
                <a:cxn ang="0">
                  <a:pos x="254" y="313"/>
                </a:cxn>
                <a:cxn ang="0">
                  <a:pos x="295" y="345"/>
                </a:cxn>
                <a:cxn ang="0">
                  <a:pos x="346" y="355"/>
                </a:cxn>
                <a:cxn ang="0">
                  <a:pos x="401" y="346"/>
                </a:cxn>
                <a:cxn ang="0">
                  <a:pos x="462" y="310"/>
                </a:cxn>
                <a:cxn ang="0">
                  <a:pos x="524" y="249"/>
                </a:cxn>
                <a:cxn ang="0">
                  <a:pos x="508" y="273"/>
                </a:cxn>
                <a:cxn ang="0">
                  <a:pos x="465" y="322"/>
                </a:cxn>
                <a:cxn ang="0">
                  <a:pos x="403" y="384"/>
                </a:cxn>
                <a:cxn ang="0">
                  <a:pos x="330" y="435"/>
                </a:cxn>
                <a:cxn ang="0">
                  <a:pos x="255" y="457"/>
                </a:cxn>
                <a:cxn ang="0">
                  <a:pos x="181" y="430"/>
                </a:cxn>
                <a:cxn ang="0">
                  <a:pos x="120" y="336"/>
                </a:cxn>
                <a:cxn ang="0">
                  <a:pos x="79" y="150"/>
                </a:cxn>
                <a:cxn ang="0">
                  <a:pos x="0" y="164"/>
                </a:cxn>
                <a:cxn ang="0">
                  <a:pos x="155" y="0"/>
                </a:cxn>
                <a:cxn ang="0">
                  <a:pos x="252" y="121"/>
                </a:cxn>
                <a:cxn ang="0">
                  <a:pos x="190" y="136"/>
                </a:cxn>
              </a:cxnLst>
              <a:rect l="0" t="0" r="r" b="b"/>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w="9525" cap="rnd">
              <a:noFill/>
              <a:round/>
              <a:headEnd/>
              <a:tailEnd/>
            </a:ln>
            <a:effectLst/>
          </p:spPr>
          <p:txBody>
            <a:bodyPr/>
            <a:lstStyle/>
            <a:p>
              <a:endParaRPr lang="tr-TR"/>
            </a:p>
          </p:txBody>
        </p:sp>
        <p:sp>
          <p:nvSpPr>
            <p:cNvPr id="177158" name="Freeform 6"/>
            <p:cNvSpPr>
              <a:spLocks/>
            </p:cNvSpPr>
            <p:nvPr/>
          </p:nvSpPr>
          <p:spPr bwMode="auto">
            <a:xfrm>
              <a:off x="813" y="2627"/>
              <a:ext cx="526" cy="459"/>
            </a:xfrm>
            <a:custGeom>
              <a:avLst/>
              <a:gdLst/>
              <a:ahLst/>
              <a:cxnLst>
                <a:cxn ang="0">
                  <a:pos x="190" y="137"/>
                </a:cxn>
                <a:cxn ang="0">
                  <a:pos x="200" y="208"/>
                </a:cxn>
                <a:cxn ang="0">
                  <a:pos x="221" y="268"/>
                </a:cxn>
                <a:cxn ang="0">
                  <a:pos x="254" y="315"/>
                </a:cxn>
                <a:cxn ang="0">
                  <a:pos x="296" y="344"/>
                </a:cxn>
                <a:cxn ang="0">
                  <a:pos x="347" y="354"/>
                </a:cxn>
                <a:cxn ang="0">
                  <a:pos x="403" y="345"/>
                </a:cxn>
                <a:cxn ang="0">
                  <a:pos x="464" y="309"/>
                </a:cxn>
                <a:cxn ang="0">
                  <a:pos x="525" y="249"/>
                </a:cxn>
                <a:cxn ang="0">
                  <a:pos x="510" y="271"/>
                </a:cxn>
                <a:cxn ang="0">
                  <a:pos x="467" y="322"/>
                </a:cxn>
                <a:cxn ang="0">
                  <a:pos x="405" y="384"/>
                </a:cxn>
                <a:cxn ang="0">
                  <a:pos x="331" y="435"/>
                </a:cxn>
                <a:cxn ang="0">
                  <a:pos x="256" y="458"/>
                </a:cxn>
                <a:cxn ang="0">
                  <a:pos x="182" y="431"/>
                </a:cxn>
                <a:cxn ang="0">
                  <a:pos x="122" y="335"/>
                </a:cxn>
                <a:cxn ang="0">
                  <a:pos x="80" y="153"/>
                </a:cxn>
                <a:cxn ang="0">
                  <a:pos x="0" y="166"/>
                </a:cxn>
                <a:cxn ang="0">
                  <a:pos x="157" y="0"/>
                </a:cxn>
                <a:cxn ang="0">
                  <a:pos x="253" y="122"/>
                </a:cxn>
                <a:cxn ang="0">
                  <a:pos x="190" y="137"/>
                </a:cxn>
              </a:cxnLst>
              <a:rect l="0" t="0" r="r" b="b"/>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w="9525" cap="rnd">
              <a:noFill/>
              <a:round/>
              <a:headEnd/>
              <a:tailEnd/>
            </a:ln>
            <a:effectLst/>
          </p:spPr>
          <p:txBody>
            <a:bodyPr/>
            <a:lstStyle/>
            <a:p>
              <a:endParaRPr lang="tr-TR"/>
            </a:p>
          </p:txBody>
        </p:sp>
      </p:grpSp>
      <p:sp>
        <p:nvSpPr>
          <p:cNvPr id="177159" name="Rectangle 7"/>
          <p:cNvSpPr>
            <a:spLocks noChangeArrowheads="1"/>
          </p:cNvSpPr>
          <p:nvPr/>
        </p:nvSpPr>
        <p:spPr bwMode="blackWhite">
          <a:xfrm>
            <a:off x="949325" y="2395538"/>
            <a:ext cx="7315200" cy="3479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sp>
        <p:nvSpPr>
          <p:cNvPr id="177160" name="Rectangle 8"/>
          <p:cNvSpPr>
            <a:spLocks noChangeArrowheads="1"/>
          </p:cNvSpPr>
          <p:nvPr/>
        </p:nvSpPr>
        <p:spPr bwMode="auto">
          <a:xfrm>
            <a:off x="2224088" y="3074988"/>
            <a:ext cx="5881687" cy="762000"/>
          </a:xfrm>
          <a:prstGeom prst="rect">
            <a:avLst/>
          </a:prstGeom>
          <a:noFill/>
          <a:ln w="9525">
            <a:noFill/>
            <a:miter lim="800000"/>
            <a:headEnd/>
            <a:tailEnd/>
          </a:ln>
          <a:effectLst/>
        </p:spPr>
        <p:txBody>
          <a:bodyPr lIns="92075" tIns="46038" rIns="92075" bIns="46038">
            <a:spAutoFit/>
          </a:bodyPr>
          <a:lstStyle/>
          <a:p>
            <a:r>
              <a:rPr lang="tr-TR" sz="2200" b="1">
                <a:solidFill>
                  <a:srgbClr val="000000"/>
                </a:solidFill>
                <a:effectLst/>
                <a:latin typeface="Arial" charset="0"/>
              </a:rPr>
              <a:t>“Which employees have a salary greater than Jones’ salary?”</a:t>
            </a:r>
          </a:p>
        </p:txBody>
      </p:sp>
      <p:sp>
        <p:nvSpPr>
          <p:cNvPr id="177161" name="Oval 9"/>
          <p:cNvSpPr>
            <a:spLocks noChangeArrowheads="1"/>
          </p:cNvSpPr>
          <p:nvPr/>
        </p:nvSpPr>
        <p:spPr bwMode="auto">
          <a:xfrm>
            <a:off x="1025525" y="2954338"/>
            <a:ext cx="1117600" cy="1079500"/>
          </a:xfrm>
          <a:prstGeom prst="ellipse">
            <a:avLst/>
          </a:prstGeom>
          <a:solidFill>
            <a:srgbClr val="FFCC66"/>
          </a:solidFill>
          <a:ln w="9525">
            <a:noFill/>
            <a:round/>
            <a:headEnd/>
            <a:tailEnd/>
          </a:ln>
          <a:effectLst/>
        </p:spPr>
        <p:txBody>
          <a:bodyPr wrap="none" anchor="ctr"/>
          <a:lstStyle/>
          <a:p>
            <a:endParaRPr lang="tr-TR"/>
          </a:p>
        </p:txBody>
      </p:sp>
      <p:sp>
        <p:nvSpPr>
          <p:cNvPr id="177162" name="Rectangle 10"/>
          <p:cNvSpPr>
            <a:spLocks noChangeArrowheads="1"/>
          </p:cNvSpPr>
          <p:nvPr/>
        </p:nvSpPr>
        <p:spPr bwMode="auto">
          <a:xfrm>
            <a:off x="1136650" y="2524125"/>
            <a:ext cx="1428750" cy="366713"/>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Main Query</a:t>
            </a:r>
          </a:p>
        </p:txBody>
      </p:sp>
      <p:sp>
        <p:nvSpPr>
          <p:cNvPr id="177163" name="Freeform 11"/>
          <p:cNvSpPr>
            <a:spLocks/>
          </p:cNvSpPr>
          <p:nvPr/>
        </p:nvSpPr>
        <p:spPr bwMode="auto">
          <a:xfrm>
            <a:off x="1446213" y="3049588"/>
            <a:ext cx="242887" cy="760412"/>
          </a:xfrm>
          <a:custGeom>
            <a:avLst/>
            <a:gdLst/>
            <a:ahLst/>
            <a:cxnLst>
              <a:cxn ang="0">
                <a:pos x="123" y="269"/>
              </a:cxn>
              <a:cxn ang="0">
                <a:pos x="138" y="198"/>
              </a:cxn>
              <a:cxn ang="0">
                <a:pos x="151" y="162"/>
              </a:cxn>
              <a:cxn ang="0">
                <a:pos x="147" y="148"/>
              </a:cxn>
              <a:cxn ang="0">
                <a:pos x="141" y="128"/>
              </a:cxn>
              <a:cxn ang="0">
                <a:pos x="135" y="108"/>
              </a:cxn>
              <a:cxn ang="0">
                <a:pos x="125" y="96"/>
              </a:cxn>
              <a:cxn ang="0">
                <a:pos x="111" y="85"/>
              </a:cxn>
              <a:cxn ang="0">
                <a:pos x="97" y="76"/>
              </a:cxn>
              <a:cxn ang="0">
                <a:pos x="87" y="70"/>
              </a:cxn>
              <a:cxn ang="0">
                <a:pos x="91" y="64"/>
              </a:cxn>
              <a:cxn ang="0">
                <a:pos x="92" y="45"/>
              </a:cxn>
              <a:cxn ang="0">
                <a:pos x="94" y="38"/>
              </a:cxn>
              <a:cxn ang="0">
                <a:pos x="95" y="29"/>
              </a:cxn>
              <a:cxn ang="0">
                <a:pos x="94" y="19"/>
              </a:cxn>
              <a:cxn ang="0">
                <a:pos x="89" y="12"/>
              </a:cxn>
              <a:cxn ang="0">
                <a:pos x="87" y="8"/>
              </a:cxn>
              <a:cxn ang="0">
                <a:pos x="86" y="7"/>
              </a:cxn>
              <a:cxn ang="0">
                <a:pos x="82" y="4"/>
              </a:cxn>
              <a:cxn ang="0">
                <a:pos x="70" y="0"/>
              </a:cxn>
              <a:cxn ang="0">
                <a:pos x="59" y="0"/>
              </a:cxn>
              <a:cxn ang="0">
                <a:pos x="53" y="2"/>
              </a:cxn>
              <a:cxn ang="0">
                <a:pos x="47" y="8"/>
              </a:cxn>
              <a:cxn ang="0">
                <a:pos x="40" y="15"/>
              </a:cxn>
              <a:cxn ang="0">
                <a:pos x="39" y="27"/>
              </a:cxn>
              <a:cxn ang="0">
                <a:pos x="40" y="42"/>
              </a:cxn>
              <a:cxn ang="0">
                <a:pos x="42" y="52"/>
              </a:cxn>
              <a:cxn ang="0">
                <a:pos x="51" y="61"/>
              </a:cxn>
              <a:cxn ang="0">
                <a:pos x="51" y="70"/>
              </a:cxn>
              <a:cxn ang="0">
                <a:pos x="39" y="76"/>
              </a:cxn>
              <a:cxn ang="0">
                <a:pos x="24" y="87"/>
              </a:cxn>
              <a:cxn ang="0">
                <a:pos x="13" y="95"/>
              </a:cxn>
              <a:cxn ang="0">
                <a:pos x="10" y="103"/>
              </a:cxn>
              <a:cxn ang="0">
                <a:pos x="8" y="124"/>
              </a:cxn>
              <a:cxn ang="0">
                <a:pos x="5" y="153"/>
              </a:cxn>
              <a:cxn ang="0">
                <a:pos x="2" y="176"/>
              </a:cxn>
              <a:cxn ang="0">
                <a:pos x="1" y="187"/>
              </a:cxn>
              <a:cxn ang="0">
                <a:pos x="0" y="207"/>
              </a:cxn>
              <a:cxn ang="0">
                <a:pos x="0" y="232"/>
              </a:cxn>
              <a:cxn ang="0">
                <a:pos x="0" y="256"/>
              </a:cxn>
              <a:cxn ang="0">
                <a:pos x="4" y="266"/>
              </a:cxn>
              <a:cxn ang="0">
                <a:pos x="9" y="269"/>
              </a:cxn>
              <a:cxn ang="0">
                <a:pos x="14" y="270"/>
              </a:cxn>
              <a:cxn ang="0">
                <a:pos x="17" y="270"/>
              </a:cxn>
              <a:cxn ang="0">
                <a:pos x="16" y="263"/>
              </a:cxn>
              <a:cxn ang="0">
                <a:pos x="23" y="264"/>
              </a:cxn>
              <a:cxn ang="0">
                <a:pos x="21" y="349"/>
              </a:cxn>
              <a:cxn ang="0">
                <a:pos x="18" y="440"/>
              </a:cxn>
              <a:cxn ang="0">
                <a:pos x="39" y="452"/>
              </a:cxn>
              <a:cxn ang="0">
                <a:pos x="70" y="453"/>
              </a:cxn>
              <a:cxn ang="0">
                <a:pos x="74" y="460"/>
              </a:cxn>
              <a:cxn ang="0">
                <a:pos x="81" y="468"/>
              </a:cxn>
              <a:cxn ang="0">
                <a:pos x="87" y="475"/>
              </a:cxn>
              <a:cxn ang="0">
                <a:pos x="93" y="478"/>
              </a:cxn>
              <a:cxn ang="0">
                <a:pos x="100" y="477"/>
              </a:cxn>
              <a:cxn ang="0">
                <a:pos x="106" y="475"/>
              </a:cxn>
              <a:cxn ang="0">
                <a:pos x="109" y="474"/>
              </a:cxn>
              <a:cxn ang="0">
                <a:pos x="104" y="457"/>
              </a:cxn>
              <a:cxn ang="0">
                <a:pos x="114" y="354"/>
              </a:cxn>
              <a:cxn ang="0">
                <a:pos x="121" y="247"/>
              </a:cxn>
            </a:cxnLst>
            <a:rect l="0" t="0" r="r" b="b"/>
            <a:pathLst>
              <a:path w="153" h="479">
                <a:moveTo>
                  <a:pt x="121" y="247"/>
                </a:moveTo>
                <a:lnTo>
                  <a:pt x="123" y="269"/>
                </a:lnTo>
                <a:lnTo>
                  <a:pt x="143" y="243"/>
                </a:lnTo>
                <a:lnTo>
                  <a:pt x="138" y="198"/>
                </a:lnTo>
                <a:lnTo>
                  <a:pt x="152" y="164"/>
                </a:lnTo>
                <a:lnTo>
                  <a:pt x="151" y="162"/>
                </a:lnTo>
                <a:lnTo>
                  <a:pt x="150" y="157"/>
                </a:lnTo>
                <a:lnTo>
                  <a:pt x="147" y="148"/>
                </a:lnTo>
                <a:lnTo>
                  <a:pt x="145" y="138"/>
                </a:lnTo>
                <a:lnTo>
                  <a:pt x="141" y="128"/>
                </a:lnTo>
                <a:lnTo>
                  <a:pt x="138" y="117"/>
                </a:lnTo>
                <a:lnTo>
                  <a:pt x="135" y="108"/>
                </a:lnTo>
                <a:lnTo>
                  <a:pt x="130" y="102"/>
                </a:lnTo>
                <a:lnTo>
                  <a:pt x="125" y="96"/>
                </a:lnTo>
                <a:lnTo>
                  <a:pt x="119" y="90"/>
                </a:lnTo>
                <a:lnTo>
                  <a:pt x="111" y="85"/>
                </a:lnTo>
                <a:lnTo>
                  <a:pt x="103" y="80"/>
                </a:lnTo>
                <a:lnTo>
                  <a:pt x="97" y="76"/>
                </a:lnTo>
                <a:lnTo>
                  <a:pt x="91" y="72"/>
                </a:lnTo>
                <a:lnTo>
                  <a:pt x="87" y="70"/>
                </a:lnTo>
                <a:lnTo>
                  <a:pt x="86" y="69"/>
                </a:lnTo>
                <a:lnTo>
                  <a:pt x="91" y="64"/>
                </a:lnTo>
                <a:lnTo>
                  <a:pt x="92" y="46"/>
                </a:lnTo>
                <a:lnTo>
                  <a:pt x="92" y="45"/>
                </a:lnTo>
                <a:lnTo>
                  <a:pt x="93" y="42"/>
                </a:lnTo>
                <a:lnTo>
                  <a:pt x="94" y="38"/>
                </a:lnTo>
                <a:lnTo>
                  <a:pt x="95" y="34"/>
                </a:lnTo>
                <a:lnTo>
                  <a:pt x="95" y="29"/>
                </a:lnTo>
                <a:lnTo>
                  <a:pt x="95" y="24"/>
                </a:lnTo>
                <a:lnTo>
                  <a:pt x="94" y="19"/>
                </a:lnTo>
                <a:lnTo>
                  <a:pt x="92" y="15"/>
                </a:lnTo>
                <a:lnTo>
                  <a:pt x="89" y="12"/>
                </a:lnTo>
                <a:lnTo>
                  <a:pt x="87" y="10"/>
                </a:lnTo>
                <a:lnTo>
                  <a:pt x="87" y="8"/>
                </a:lnTo>
                <a:lnTo>
                  <a:pt x="87" y="8"/>
                </a:lnTo>
                <a:lnTo>
                  <a:pt x="86" y="7"/>
                </a:lnTo>
                <a:lnTo>
                  <a:pt x="85" y="6"/>
                </a:lnTo>
                <a:lnTo>
                  <a:pt x="82" y="4"/>
                </a:lnTo>
                <a:lnTo>
                  <a:pt x="77" y="3"/>
                </a:lnTo>
                <a:lnTo>
                  <a:pt x="70" y="0"/>
                </a:lnTo>
                <a:lnTo>
                  <a:pt x="64" y="0"/>
                </a:lnTo>
                <a:lnTo>
                  <a:pt x="59" y="0"/>
                </a:lnTo>
                <a:lnTo>
                  <a:pt x="56" y="0"/>
                </a:lnTo>
                <a:lnTo>
                  <a:pt x="53" y="2"/>
                </a:lnTo>
                <a:lnTo>
                  <a:pt x="50" y="5"/>
                </a:lnTo>
                <a:lnTo>
                  <a:pt x="47" y="8"/>
                </a:lnTo>
                <a:lnTo>
                  <a:pt x="43" y="11"/>
                </a:lnTo>
                <a:lnTo>
                  <a:pt x="40" y="15"/>
                </a:lnTo>
                <a:lnTo>
                  <a:pt x="39" y="21"/>
                </a:lnTo>
                <a:lnTo>
                  <a:pt x="39" y="27"/>
                </a:lnTo>
                <a:lnTo>
                  <a:pt x="39" y="35"/>
                </a:lnTo>
                <a:lnTo>
                  <a:pt x="40" y="42"/>
                </a:lnTo>
                <a:lnTo>
                  <a:pt x="41" y="48"/>
                </a:lnTo>
                <a:lnTo>
                  <a:pt x="42" y="52"/>
                </a:lnTo>
                <a:lnTo>
                  <a:pt x="43" y="54"/>
                </a:lnTo>
                <a:lnTo>
                  <a:pt x="51" y="61"/>
                </a:lnTo>
                <a:lnTo>
                  <a:pt x="53" y="69"/>
                </a:lnTo>
                <a:lnTo>
                  <a:pt x="51" y="70"/>
                </a:lnTo>
                <a:lnTo>
                  <a:pt x="46" y="73"/>
                </a:lnTo>
                <a:lnTo>
                  <a:pt x="39" y="76"/>
                </a:lnTo>
                <a:lnTo>
                  <a:pt x="32" y="81"/>
                </a:lnTo>
                <a:lnTo>
                  <a:pt x="24" y="87"/>
                </a:lnTo>
                <a:lnTo>
                  <a:pt x="18" y="91"/>
                </a:lnTo>
                <a:lnTo>
                  <a:pt x="13" y="95"/>
                </a:lnTo>
                <a:lnTo>
                  <a:pt x="11" y="98"/>
                </a:lnTo>
                <a:lnTo>
                  <a:pt x="10" y="103"/>
                </a:lnTo>
                <a:lnTo>
                  <a:pt x="10" y="112"/>
                </a:lnTo>
                <a:lnTo>
                  <a:pt x="8" y="124"/>
                </a:lnTo>
                <a:lnTo>
                  <a:pt x="6" y="138"/>
                </a:lnTo>
                <a:lnTo>
                  <a:pt x="5" y="153"/>
                </a:lnTo>
                <a:lnTo>
                  <a:pt x="3" y="166"/>
                </a:lnTo>
                <a:lnTo>
                  <a:pt x="2" y="176"/>
                </a:lnTo>
                <a:lnTo>
                  <a:pt x="2" y="183"/>
                </a:lnTo>
                <a:lnTo>
                  <a:pt x="1" y="187"/>
                </a:lnTo>
                <a:lnTo>
                  <a:pt x="1" y="196"/>
                </a:lnTo>
                <a:lnTo>
                  <a:pt x="0" y="207"/>
                </a:lnTo>
                <a:lnTo>
                  <a:pt x="0" y="219"/>
                </a:lnTo>
                <a:lnTo>
                  <a:pt x="0" y="232"/>
                </a:lnTo>
                <a:lnTo>
                  <a:pt x="0" y="244"/>
                </a:lnTo>
                <a:lnTo>
                  <a:pt x="0" y="256"/>
                </a:lnTo>
                <a:lnTo>
                  <a:pt x="2" y="264"/>
                </a:lnTo>
                <a:lnTo>
                  <a:pt x="4" y="266"/>
                </a:lnTo>
                <a:lnTo>
                  <a:pt x="6" y="268"/>
                </a:lnTo>
                <a:lnTo>
                  <a:pt x="9" y="269"/>
                </a:lnTo>
                <a:lnTo>
                  <a:pt x="11" y="270"/>
                </a:lnTo>
                <a:lnTo>
                  <a:pt x="14" y="270"/>
                </a:lnTo>
                <a:lnTo>
                  <a:pt x="16" y="270"/>
                </a:lnTo>
                <a:lnTo>
                  <a:pt x="17" y="270"/>
                </a:lnTo>
                <a:lnTo>
                  <a:pt x="18" y="270"/>
                </a:lnTo>
                <a:lnTo>
                  <a:pt x="16" y="263"/>
                </a:lnTo>
                <a:lnTo>
                  <a:pt x="10" y="258"/>
                </a:lnTo>
                <a:lnTo>
                  <a:pt x="23" y="264"/>
                </a:lnTo>
                <a:lnTo>
                  <a:pt x="19" y="328"/>
                </a:lnTo>
                <a:lnTo>
                  <a:pt x="21" y="349"/>
                </a:lnTo>
                <a:lnTo>
                  <a:pt x="40" y="422"/>
                </a:lnTo>
                <a:lnTo>
                  <a:pt x="18" y="440"/>
                </a:lnTo>
                <a:lnTo>
                  <a:pt x="15" y="452"/>
                </a:lnTo>
                <a:lnTo>
                  <a:pt x="39" y="452"/>
                </a:lnTo>
                <a:lnTo>
                  <a:pt x="69" y="452"/>
                </a:lnTo>
                <a:lnTo>
                  <a:pt x="70" y="453"/>
                </a:lnTo>
                <a:lnTo>
                  <a:pt x="71" y="456"/>
                </a:lnTo>
                <a:lnTo>
                  <a:pt x="74" y="460"/>
                </a:lnTo>
                <a:lnTo>
                  <a:pt x="77" y="464"/>
                </a:lnTo>
                <a:lnTo>
                  <a:pt x="81" y="468"/>
                </a:lnTo>
                <a:lnTo>
                  <a:pt x="84" y="472"/>
                </a:lnTo>
                <a:lnTo>
                  <a:pt x="87" y="475"/>
                </a:lnTo>
                <a:lnTo>
                  <a:pt x="91" y="477"/>
                </a:lnTo>
                <a:lnTo>
                  <a:pt x="93" y="478"/>
                </a:lnTo>
                <a:lnTo>
                  <a:pt x="97" y="478"/>
                </a:lnTo>
                <a:lnTo>
                  <a:pt x="100" y="477"/>
                </a:lnTo>
                <a:lnTo>
                  <a:pt x="103" y="476"/>
                </a:lnTo>
                <a:lnTo>
                  <a:pt x="106" y="475"/>
                </a:lnTo>
                <a:lnTo>
                  <a:pt x="108" y="475"/>
                </a:lnTo>
                <a:lnTo>
                  <a:pt x="109" y="474"/>
                </a:lnTo>
                <a:lnTo>
                  <a:pt x="110" y="474"/>
                </a:lnTo>
                <a:lnTo>
                  <a:pt x="104" y="457"/>
                </a:lnTo>
                <a:lnTo>
                  <a:pt x="97" y="438"/>
                </a:lnTo>
                <a:lnTo>
                  <a:pt x="114" y="354"/>
                </a:lnTo>
                <a:lnTo>
                  <a:pt x="118" y="276"/>
                </a:lnTo>
                <a:lnTo>
                  <a:pt x="121" y="247"/>
                </a:lnTo>
              </a:path>
            </a:pathLst>
          </a:custGeom>
          <a:solidFill>
            <a:schemeClr val="bg2"/>
          </a:solidFill>
          <a:ln w="9525" cap="rnd">
            <a:noFill/>
            <a:round/>
            <a:headEnd/>
            <a:tailEnd/>
          </a:ln>
          <a:effectLst/>
        </p:spPr>
        <p:txBody>
          <a:bodyPr/>
          <a:lstStyle/>
          <a:p>
            <a:endParaRPr lang="tr-TR"/>
          </a:p>
        </p:txBody>
      </p:sp>
      <p:sp>
        <p:nvSpPr>
          <p:cNvPr id="177164" name="Freeform 12"/>
          <p:cNvSpPr>
            <a:spLocks/>
          </p:cNvSpPr>
          <p:nvPr/>
        </p:nvSpPr>
        <p:spPr bwMode="auto">
          <a:xfrm>
            <a:off x="1260475" y="3059113"/>
            <a:ext cx="233363" cy="714375"/>
          </a:xfrm>
          <a:custGeom>
            <a:avLst/>
            <a:gdLst/>
            <a:ahLst/>
            <a:cxnLst>
              <a:cxn ang="0">
                <a:pos x="70" y="212"/>
              </a:cxn>
              <a:cxn ang="0">
                <a:pos x="70" y="212"/>
              </a:cxn>
              <a:cxn ang="0">
                <a:pos x="72" y="211"/>
              </a:cxn>
              <a:cxn ang="0">
                <a:pos x="72" y="211"/>
              </a:cxn>
              <a:cxn ang="0">
                <a:pos x="134" y="423"/>
              </a:cxn>
              <a:cxn ang="0">
                <a:pos x="111" y="395"/>
              </a:cxn>
              <a:cxn ang="0">
                <a:pos x="116" y="332"/>
              </a:cxn>
              <a:cxn ang="0">
                <a:pos x="119" y="310"/>
              </a:cxn>
              <a:cxn ang="0">
                <a:pos x="126" y="295"/>
              </a:cxn>
              <a:cxn ang="0">
                <a:pos x="118" y="203"/>
              </a:cxn>
              <a:cxn ang="0">
                <a:pos x="126" y="216"/>
              </a:cxn>
              <a:cxn ang="0">
                <a:pos x="132" y="204"/>
              </a:cxn>
              <a:cxn ang="0">
                <a:pos x="124" y="178"/>
              </a:cxn>
              <a:cxn ang="0">
                <a:pos x="128" y="133"/>
              </a:cxn>
              <a:cxn ang="0">
                <a:pos x="108" y="76"/>
              </a:cxn>
              <a:cxn ang="0">
                <a:pos x="94" y="66"/>
              </a:cxn>
              <a:cxn ang="0">
                <a:pos x="100" y="64"/>
              </a:cxn>
              <a:cxn ang="0">
                <a:pos x="103" y="53"/>
              </a:cxn>
              <a:cxn ang="0">
                <a:pos x="97" y="46"/>
              </a:cxn>
              <a:cxn ang="0">
                <a:pos x="94" y="27"/>
              </a:cxn>
              <a:cxn ang="0">
                <a:pos x="97" y="17"/>
              </a:cxn>
              <a:cxn ang="0">
                <a:pos x="89" y="6"/>
              </a:cxn>
              <a:cxn ang="0">
                <a:pos x="80" y="0"/>
              </a:cxn>
              <a:cxn ang="0">
                <a:pos x="55" y="3"/>
              </a:cxn>
              <a:cxn ang="0">
                <a:pos x="42" y="22"/>
              </a:cxn>
              <a:cxn ang="0">
                <a:pos x="32" y="47"/>
              </a:cxn>
              <a:cxn ang="0">
                <a:pos x="23" y="59"/>
              </a:cxn>
              <a:cxn ang="0">
                <a:pos x="31" y="66"/>
              </a:cxn>
              <a:cxn ang="0">
                <a:pos x="28" y="76"/>
              </a:cxn>
              <a:cxn ang="0">
                <a:pos x="5" y="121"/>
              </a:cxn>
              <a:cxn ang="0">
                <a:pos x="0" y="152"/>
              </a:cxn>
              <a:cxn ang="0">
                <a:pos x="14" y="191"/>
              </a:cxn>
              <a:cxn ang="0">
                <a:pos x="14" y="256"/>
              </a:cxn>
              <a:cxn ang="0">
                <a:pos x="13" y="304"/>
              </a:cxn>
              <a:cxn ang="0">
                <a:pos x="29" y="313"/>
              </a:cxn>
              <a:cxn ang="0">
                <a:pos x="34" y="320"/>
              </a:cxn>
              <a:cxn ang="0">
                <a:pos x="41" y="338"/>
              </a:cxn>
              <a:cxn ang="0">
                <a:pos x="38" y="345"/>
              </a:cxn>
              <a:cxn ang="0">
                <a:pos x="37" y="368"/>
              </a:cxn>
              <a:cxn ang="0">
                <a:pos x="46" y="401"/>
              </a:cxn>
              <a:cxn ang="0">
                <a:pos x="43" y="443"/>
              </a:cxn>
              <a:cxn ang="0">
                <a:pos x="55" y="449"/>
              </a:cxn>
              <a:cxn ang="0">
                <a:pos x="64" y="437"/>
              </a:cxn>
              <a:cxn ang="0">
                <a:pos x="59" y="399"/>
              </a:cxn>
              <a:cxn ang="0">
                <a:pos x="84" y="328"/>
              </a:cxn>
              <a:cxn ang="0">
                <a:pos x="86" y="350"/>
              </a:cxn>
              <a:cxn ang="0">
                <a:pos x="92" y="385"/>
              </a:cxn>
              <a:cxn ang="0">
                <a:pos x="94" y="428"/>
              </a:cxn>
              <a:cxn ang="0">
                <a:pos x="107" y="429"/>
              </a:cxn>
              <a:cxn ang="0">
                <a:pos x="124" y="438"/>
              </a:cxn>
              <a:cxn ang="0">
                <a:pos x="141" y="440"/>
              </a:cxn>
              <a:cxn ang="0">
                <a:pos x="70" y="212"/>
              </a:cxn>
            </a:cxnLst>
            <a:rect l="0" t="0" r="r" b="b"/>
            <a:pathLst>
              <a:path w="147" h="450">
                <a:moveTo>
                  <a:pt x="70" y="212"/>
                </a:moveTo>
                <a:lnTo>
                  <a:pt x="70" y="212"/>
                </a:lnTo>
                <a:lnTo>
                  <a:pt x="70" y="212"/>
                </a:lnTo>
                <a:lnTo>
                  <a:pt x="70" y="212"/>
                </a:lnTo>
                <a:lnTo>
                  <a:pt x="70" y="212"/>
                </a:lnTo>
                <a:lnTo>
                  <a:pt x="70" y="212"/>
                </a:lnTo>
                <a:lnTo>
                  <a:pt x="70" y="212"/>
                </a:lnTo>
                <a:lnTo>
                  <a:pt x="70" y="212"/>
                </a:lnTo>
                <a:lnTo>
                  <a:pt x="70" y="212"/>
                </a:lnTo>
                <a:lnTo>
                  <a:pt x="70" y="212"/>
                </a:lnTo>
                <a:lnTo>
                  <a:pt x="72" y="211"/>
                </a:lnTo>
                <a:lnTo>
                  <a:pt x="73" y="211"/>
                </a:lnTo>
                <a:lnTo>
                  <a:pt x="73" y="211"/>
                </a:lnTo>
                <a:lnTo>
                  <a:pt x="73" y="211"/>
                </a:lnTo>
                <a:lnTo>
                  <a:pt x="72" y="211"/>
                </a:lnTo>
                <a:lnTo>
                  <a:pt x="72" y="211"/>
                </a:lnTo>
                <a:lnTo>
                  <a:pt x="72" y="211"/>
                </a:lnTo>
                <a:lnTo>
                  <a:pt x="72" y="211"/>
                </a:lnTo>
                <a:lnTo>
                  <a:pt x="72" y="211"/>
                </a:lnTo>
                <a:lnTo>
                  <a:pt x="72" y="211"/>
                </a:lnTo>
                <a:lnTo>
                  <a:pt x="70" y="212"/>
                </a:lnTo>
                <a:lnTo>
                  <a:pt x="145" y="430"/>
                </a:lnTo>
                <a:lnTo>
                  <a:pt x="143" y="429"/>
                </a:lnTo>
                <a:lnTo>
                  <a:pt x="140" y="427"/>
                </a:lnTo>
                <a:lnTo>
                  <a:pt x="134" y="423"/>
                </a:lnTo>
                <a:lnTo>
                  <a:pt x="128" y="418"/>
                </a:lnTo>
                <a:lnTo>
                  <a:pt x="122" y="414"/>
                </a:lnTo>
                <a:lnTo>
                  <a:pt x="116" y="408"/>
                </a:lnTo>
                <a:lnTo>
                  <a:pt x="113" y="401"/>
                </a:lnTo>
                <a:lnTo>
                  <a:pt x="111" y="395"/>
                </a:lnTo>
                <a:lnTo>
                  <a:pt x="112" y="387"/>
                </a:lnTo>
                <a:lnTo>
                  <a:pt x="113" y="375"/>
                </a:lnTo>
                <a:lnTo>
                  <a:pt x="113" y="361"/>
                </a:lnTo>
                <a:lnTo>
                  <a:pt x="115" y="346"/>
                </a:lnTo>
                <a:lnTo>
                  <a:pt x="116" y="332"/>
                </a:lnTo>
                <a:lnTo>
                  <a:pt x="118" y="321"/>
                </a:lnTo>
                <a:lnTo>
                  <a:pt x="118" y="314"/>
                </a:lnTo>
                <a:lnTo>
                  <a:pt x="118" y="310"/>
                </a:lnTo>
                <a:lnTo>
                  <a:pt x="118" y="310"/>
                </a:lnTo>
                <a:lnTo>
                  <a:pt x="119" y="310"/>
                </a:lnTo>
                <a:lnTo>
                  <a:pt x="121" y="309"/>
                </a:lnTo>
                <a:lnTo>
                  <a:pt x="123" y="307"/>
                </a:lnTo>
                <a:lnTo>
                  <a:pt x="124" y="304"/>
                </a:lnTo>
                <a:lnTo>
                  <a:pt x="125" y="301"/>
                </a:lnTo>
                <a:lnTo>
                  <a:pt x="126" y="295"/>
                </a:lnTo>
                <a:lnTo>
                  <a:pt x="127" y="288"/>
                </a:lnTo>
                <a:lnTo>
                  <a:pt x="118" y="201"/>
                </a:lnTo>
                <a:lnTo>
                  <a:pt x="118" y="200"/>
                </a:lnTo>
                <a:lnTo>
                  <a:pt x="118" y="201"/>
                </a:lnTo>
                <a:lnTo>
                  <a:pt x="118" y="203"/>
                </a:lnTo>
                <a:lnTo>
                  <a:pt x="119" y="207"/>
                </a:lnTo>
                <a:lnTo>
                  <a:pt x="121" y="210"/>
                </a:lnTo>
                <a:lnTo>
                  <a:pt x="123" y="213"/>
                </a:lnTo>
                <a:lnTo>
                  <a:pt x="124" y="215"/>
                </a:lnTo>
                <a:lnTo>
                  <a:pt x="126" y="216"/>
                </a:lnTo>
                <a:lnTo>
                  <a:pt x="127" y="215"/>
                </a:lnTo>
                <a:lnTo>
                  <a:pt x="129" y="213"/>
                </a:lnTo>
                <a:lnTo>
                  <a:pt x="130" y="210"/>
                </a:lnTo>
                <a:lnTo>
                  <a:pt x="131" y="207"/>
                </a:lnTo>
                <a:lnTo>
                  <a:pt x="132" y="204"/>
                </a:lnTo>
                <a:lnTo>
                  <a:pt x="132" y="200"/>
                </a:lnTo>
                <a:lnTo>
                  <a:pt x="131" y="196"/>
                </a:lnTo>
                <a:lnTo>
                  <a:pt x="129" y="192"/>
                </a:lnTo>
                <a:lnTo>
                  <a:pt x="127" y="186"/>
                </a:lnTo>
                <a:lnTo>
                  <a:pt x="124" y="178"/>
                </a:lnTo>
                <a:lnTo>
                  <a:pt x="123" y="172"/>
                </a:lnTo>
                <a:lnTo>
                  <a:pt x="124" y="165"/>
                </a:lnTo>
                <a:lnTo>
                  <a:pt x="126" y="158"/>
                </a:lnTo>
                <a:lnTo>
                  <a:pt x="128" y="147"/>
                </a:lnTo>
                <a:lnTo>
                  <a:pt x="128" y="133"/>
                </a:lnTo>
                <a:lnTo>
                  <a:pt x="124" y="114"/>
                </a:lnTo>
                <a:lnTo>
                  <a:pt x="118" y="87"/>
                </a:lnTo>
                <a:lnTo>
                  <a:pt x="115" y="83"/>
                </a:lnTo>
                <a:lnTo>
                  <a:pt x="112" y="79"/>
                </a:lnTo>
                <a:lnTo>
                  <a:pt x="108" y="76"/>
                </a:lnTo>
                <a:lnTo>
                  <a:pt x="104" y="73"/>
                </a:lnTo>
                <a:lnTo>
                  <a:pt x="100" y="70"/>
                </a:lnTo>
                <a:lnTo>
                  <a:pt x="97" y="68"/>
                </a:lnTo>
                <a:lnTo>
                  <a:pt x="95" y="67"/>
                </a:lnTo>
                <a:lnTo>
                  <a:pt x="94" y="66"/>
                </a:lnTo>
                <a:lnTo>
                  <a:pt x="94" y="66"/>
                </a:lnTo>
                <a:lnTo>
                  <a:pt x="95" y="66"/>
                </a:lnTo>
                <a:lnTo>
                  <a:pt x="97" y="65"/>
                </a:lnTo>
                <a:lnTo>
                  <a:pt x="98" y="65"/>
                </a:lnTo>
                <a:lnTo>
                  <a:pt x="100" y="64"/>
                </a:lnTo>
                <a:lnTo>
                  <a:pt x="102" y="63"/>
                </a:lnTo>
                <a:lnTo>
                  <a:pt x="102" y="60"/>
                </a:lnTo>
                <a:lnTo>
                  <a:pt x="103" y="58"/>
                </a:lnTo>
                <a:lnTo>
                  <a:pt x="104" y="55"/>
                </a:lnTo>
                <a:lnTo>
                  <a:pt x="103" y="53"/>
                </a:lnTo>
                <a:lnTo>
                  <a:pt x="102" y="51"/>
                </a:lnTo>
                <a:lnTo>
                  <a:pt x="102" y="51"/>
                </a:lnTo>
                <a:lnTo>
                  <a:pt x="100" y="49"/>
                </a:lnTo>
                <a:lnTo>
                  <a:pt x="98" y="48"/>
                </a:lnTo>
                <a:lnTo>
                  <a:pt x="97" y="46"/>
                </a:lnTo>
                <a:lnTo>
                  <a:pt x="95" y="43"/>
                </a:lnTo>
                <a:lnTo>
                  <a:pt x="94" y="40"/>
                </a:lnTo>
                <a:lnTo>
                  <a:pt x="93" y="36"/>
                </a:lnTo>
                <a:lnTo>
                  <a:pt x="93" y="31"/>
                </a:lnTo>
                <a:lnTo>
                  <a:pt x="94" y="27"/>
                </a:lnTo>
                <a:lnTo>
                  <a:pt x="96" y="23"/>
                </a:lnTo>
                <a:lnTo>
                  <a:pt x="97" y="20"/>
                </a:lnTo>
                <a:lnTo>
                  <a:pt x="97" y="18"/>
                </a:lnTo>
                <a:lnTo>
                  <a:pt x="97" y="17"/>
                </a:lnTo>
                <a:lnTo>
                  <a:pt x="97" y="17"/>
                </a:lnTo>
                <a:lnTo>
                  <a:pt x="96" y="16"/>
                </a:lnTo>
                <a:lnTo>
                  <a:pt x="94" y="13"/>
                </a:lnTo>
                <a:lnTo>
                  <a:pt x="92" y="11"/>
                </a:lnTo>
                <a:lnTo>
                  <a:pt x="91" y="8"/>
                </a:lnTo>
                <a:lnTo>
                  <a:pt x="89" y="6"/>
                </a:lnTo>
                <a:lnTo>
                  <a:pt x="88" y="4"/>
                </a:lnTo>
                <a:lnTo>
                  <a:pt x="87" y="2"/>
                </a:lnTo>
                <a:lnTo>
                  <a:pt x="86" y="0"/>
                </a:lnTo>
                <a:lnTo>
                  <a:pt x="84" y="0"/>
                </a:lnTo>
                <a:lnTo>
                  <a:pt x="80" y="0"/>
                </a:lnTo>
                <a:lnTo>
                  <a:pt x="74" y="0"/>
                </a:lnTo>
                <a:lnTo>
                  <a:pt x="69" y="0"/>
                </a:lnTo>
                <a:lnTo>
                  <a:pt x="64" y="1"/>
                </a:lnTo>
                <a:lnTo>
                  <a:pt x="59" y="2"/>
                </a:lnTo>
                <a:lnTo>
                  <a:pt x="55" y="3"/>
                </a:lnTo>
                <a:lnTo>
                  <a:pt x="53" y="4"/>
                </a:lnTo>
                <a:lnTo>
                  <a:pt x="49" y="8"/>
                </a:lnTo>
                <a:lnTo>
                  <a:pt x="47" y="12"/>
                </a:lnTo>
                <a:lnTo>
                  <a:pt x="44" y="17"/>
                </a:lnTo>
                <a:lnTo>
                  <a:pt x="42" y="22"/>
                </a:lnTo>
                <a:lnTo>
                  <a:pt x="39" y="28"/>
                </a:lnTo>
                <a:lnTo>
                  <a:pt x="37" y="34"/>
                </a:lnTo>
                <a:lnTo>
                  <a:pt x="36" y="38"/>
                </a:lnTo>
                <a:lnTo>
                  <a:pt x="34" y="43"/>
                </a:lnTo>
                <a:lnTo>
                  <a:pt x="32" y="47"/>
                </a:lnTo>
                <a:lnTo>
                  <a:pt x="30" y="51"/>
                </a:lnTo>
                <a:lnTo>
                  <a:pt x="28" y="54"/>
                </a:lnTo>
                <a:lnTo>
                  <a:pt x="26" y="56"/>
                </a:lnTo>
                <a:lnTo>
                  <a:pt x="25" y="58"/>
                </a:lnTo>
                <a:lnTo>
                  <a:pt x="23" y="59"/>
                </a:lnTo>
                <a:lnTo>
                  <a:pt x="23" y="59"/>
                </a:lnTo>
                <a:lnTo>
                  <a:pt x="28" y="64"/>
                </a:lnTo>
                <a:lnTo>
                  <a:pt x="28" y="64"/>
                </a:lnTo>
                <a:lnTo>
                  <a:pt x="30" y="64"/>
                </a:lnTo>
                <a:lnTo>
                  <a:pt x="31" y="66"/>
                </a:lnTo>
                <a:lnTo>
                  <a:pt x="32" y="68"/>
                </a:lnTo>
                <a:lnTo>
                  <a:pt x="33" y="69"/>
                </a:lnTo>
                <a:lnTo>
                  <a:pt x="32" y="71"/>
                </a:lnTo>
                <a:lnTo>
                  <a:pt x="32" y="73"/>
                </a:lnTo>
                <a:lnTo>
                  <a:pt x="28" y="76"/>
                </a:lnTo>
                <a:lnTo>
                  <a:pt x="24" y="80"/>
                </a:lnTo>
                <a:lnTo>
                  <a:pt x="19" y="88"/>
                </a:lnTo>
                <a:lnTo>
                  <a:pt x="14" y="99"/>
                </a:lnTo>
                <a:lnTo>
                  <a:pt x="10" y="110"/>
                </a:lnTo>
                <a:lnTo>
                  <a:pt x="5" y="121"/>
                </a:lnTo>
                <a:lnTo>
                  <a:pt x="2" y="132"/>
                </a:lnTo>
                <a:lnTo>
                  <a:pt x="0" y="139"/>
                </a:lnTo>
                <a:lnTo>
                  <a:pt x="0" y="143"/>
                </a:lnTo>
                <a:lnTo>
                  <a:pt x="0" y="146"/>
                </a:lnTo>
                <a:lnTo>
                  <a:pt x="0" y="152"/>
                </a:lnTo>
                <a:lnTo>
                  <a:pt x="2" y="160"/>
                </a:lnTo>
                <a:lnTo>
                  <a:pt x="4" y="169"/>
                </a:lnTo>
                <a:lnTo>
                  <a:pt x="6" y="178"/>
                </a:lnTo>
                <a:lnTo>
                  <a:pt x="10" y="185"/>
                </a:lnTo>
                <a:lnTo>
                  <a:pt x="14" y="191"/>
                </a:lnTo>
                <a:lnTo>
                  <a:pt x="18" y="194"/>
                </a:lnTo>
                <a:lnTo>
                  <a:pt x="17" y="204"/>
                </a:lnTo>
                <a:lnTo>
                  <a:pt x="16" y="220"/>
                </a:lnTo>
                <a:lnTo>
                  <a:pt x="15" y="237"/>
                </a:lnTo>
                <a:lnTo>
                  <a:pt x="14" y="256"/>
                </a:lnTo>
                <a:lnTo>
                  <a:pt x="13" y="274"/>
                </a:lnTo>
                <a:lnTo>
                  <a:pt x="12" y="289"/>
                </a:lnTo>
                <a:lnTo>
                  <a:pt x="12" y="299"/>
                </a:lnTo>
                <a:lnTo>
                  <a:pt x="12" y="303"/>
                </a:lnTo>
                <a:lnTo>
                  <a:pt x="13" y="304"/>
                </a:lnTo>
                <a:lnTo>
                  <a:pt x="15" y="306"/>
                </a:lnTo>
                <a:lnTo>
                  <a:pt x="18" y="307"/>
                </a:lnTo>
                <a:lnTo>
                  <a:pt x="21" y="310"/>
                </a:lnTo>
                <a:lnTo>
                  <a:pt x="26" y="311"/>
                </a:lnTo>
                <a:lnTo>
                  <a:pt x="29" y="313"/>
                </a:lnTo>
                <a:lnTo>
                  <a:pt x="31" y="312"/>
                </a:lnTo>
                <a:lnTo>
                  <a:pt x="32" y="310"/>
                </a:lnTo>
                <a:lnTo>
                  <a:pt x="32" y="312"/>
                </a:lnTo>
                <a:lnTo>
                  <a:pt x="33" y="315"/>
                </a:lnTo>
                <a:lnTo>
                  <a:pt x="34" y="320"/>
                </a:lnTo>
                <a:lnTo>
                  <a:pt x="36" y="325"/>
                </a:lnTo>
                <a:lnTo>
                  <a:pt x="37" y="330"/>
                </a:lnTo>
                <a:lnTo>
                  <a:pt x="39" y="334"/>
                </a:lnTo>
                <a:lnTo>
                  <a:pt x="40" y="336"/>
                </a:lnTo>
                <a:lnTo>
                  <a:pt x="41" y="338"/>
                </a:lnTo>
                <a:lnTo>
                  <a:pt x="40" y="338"/>
                </a:lnTo>
                <a:lnTo>
                  <a:pt x="40" y="339"/>
                </a:lnTo>
                <a:lnTo>
                  <a:pt x="39" y="341"/>
                </a:lnTo>
                <a:lnTo>
                  <a:pt x="39" y="342"/>
                </a:lnTo>
                <a:lnTo>
                  <a:pt x="38" y="345"/>
                </a:lnTo>
                <a:lnTo>
                  <a:pt x="37" y="348"/>
                </a:lnTo>
                <a:lnTo>
                  <a:pt x="37" y="352"/>
                </a:lnTo>
                <a:lnTo>
                  <a:pt x="37" y="356"/>
                </a:lnTo>
                <a:lnTo>
                  <a:pt x="37" y="361"/>
                </a:lnTo>
                <a:lnTo>
                  <a:pt x="37" y="368"/>
                </a:lnTo>
                <a:lnTo>
                  <a:pt x="39" y="375"/>
                </a:lnTo>
                <a:lnTo>
                  <a:pt x="41" y="384"/>
                </a:lnTo>
                <a:lnTo>
                  <a:pt x="43" y="391"/>
                </a:lnTo>
                <a:lnTo>
                  <a:pt x="45" y="397"/>
                </a:lnTo>
                <a:lnTo>
                  <a:pt x="46" y="401"/>
                </a:lnTo>
                <a:lnTo>
                  <a:pt x="47" y="402"/>
                </a:lnTo>
                <a:lnTo>
                  <a:pt x="39" y="418"/>
                </a:lnTo>
                <a:lnTo>
                  <a:pt x="42" y="441"/>
                </a:lnTo>
                <a:lnTo>
                  <a:pt x="43" y="442"/>
                </a:lnTo>
                <a:lnTo>
                  <a:pt x="43" y="443"/>
                </a:lnTo>
                <a:lnTo>
                  <a:pt x="45" y="444"/>
                </a:lnTo>
                <a:lnTo>
                  <a:pt x="48" y="446"/>
                </a:lnTo>
                <a:lnTo>
                  <a:pt x="50" y="448"/>
                </a:lnTo>
                <a:lnTo>
                  <a:pt x="53" y="449"/>
                </a:lnTo>
                <a:lnTo>
                  <a:pt x="55" y="449"/>
                </a:lnTo>
                <a:lnTo>
                  <a:pt x="58" y="448"/>
                </a:lnTo>
                <a:lnTo>
                  <a:pt x="60" y="445"/>
                </a:lnTo>
                <a:lnTo>
                  <a:pt x="62" y="443"/>
                </a:lnTo>
                <a:lnTo>
                  <a:pt x="63" y="440"/>
                </a:lnTo>
                <a:lnTo>
                  <a:pt x="64" y="437"/>
                </a:lnTo>
                <a:lnTo>
                  <a:pt x="64" y="434"/>
                </a:lnTo>
                <a:lnTo>
                  <a:pt x="64" y="431"/>
                </a:lnTo>
                <a:lnTo>
                  <a:pt x="65" y="430"/>
                </a:lnTo>
                <a:lnTo>
                  <a:pt x="65" y="430"/>
                </a:lnTo>
                <a:lnTo>
                  <a:pt x="59" y="399"/>
                </a:lnTo>
                <a:lnTo>
                  <a:pt x="70" y="336"/>
                </a:lnTo>
                <a:lnTo>
                  <a:pt x="71" y="325"/>
                </a:lnTo>
                <a:lnTo>
                  <a:pt x="84" y="325"/>
                </a:lnTo>
                <a:lnTo>
                  <a:pt x="84" y="325"/>
                </a:lnTo>
                <a:lnTo>
                  <a:pt x="84" y="328"/>
                </a:lnTo>
                <a:lnTo>
                  <a:pt x="84" y="331"/>
                </a:lnTo>
                <a:lnTo>
                  <a:pt x="84" y="334"/>
                </a:lnTo>
                <a:lnTo>
                  <a:pt x="85" y="339"/>
                </a:lnTo>
                <a:lnTo>
                  <a:pt x="85" y="345"/>
                </a:lnTo>
                <a:lnTo>
                  <a:pt x="86" y="350"/>
                </a:lnTo>
                <a:lnTo>
                  <a:pt x="86" y="356"/>
                </a:lnTo>
                <a:lnTo>
                  <a:pt x="87" y="363"/>
                </a:lnTo>
                <a:lnTo>
                  <a:pt x="89" y="371"/>
                </a:lnTo>
                <a:lnTo>
                  <a:pt x="91" y="378"/>
                </a:lnTo>
                <a:lnTo>
                  <a:pt x="92" y="385"/>
                </a:lnTo>
                <a:lnTo>
                  <a:pt x="94" y="392"/>
                </a:lnTo>
                <a:lnTo>
                  <a:pt x="95" y="397"/>
                </a:lnTo>
                <a:lnTo>
                  <a:pt x="96" y="400"/>
                </a:lnTo>
                <a:lnTo>
                  <a:pt x="97" y="401"/>
                </a:lnTo>
                <a:lnTo>
                  <a:pt x="94" y="428"/>
                </a:lnTo>
                <a:lnTo>
                  <a:pt x="102" y="431"/>
                </a:lnTo>
                <a:lnTo>
                  <a:pt x="102" y="427"/>
                </a:lnTo>
                <a:lnTo>
                  <a:pt x="102" y="427"/>
                </a:lnTo>
                <a:lnTo>
                  <a:pt x="104" y="428"/>
                </a:lnTo>
                <a:lnTo>
                  <a:pt x="107" y="429"/>
                </a:lnTo>
                <a:lnTo>
                  <a:pt x="109" y="431"/>
                </a:lnTo>
                <a:lnTo>
                  <a:pt x="113" y="432"/>
                </a:lnTo>
                <a:lnTo>
                  <a:pt x="116" y="435"/>
                </a:lnTo>
                <a:lnTo>
                  <a:pt x="119" y="436"/>
                </a:lnTo>
                <a:lnTo>
                  <a:pt x="124" y="438"/>
                </a:lnTo>
                <a:lnTo>
                  <a:pt x="127" y="440"/>
                </a:lnTo>
                <a:lnTo>
                  <a:pt x="131" y="440"/>
                </a:lnTo>
                <a:lnTo>
                  <a:pt x="135" y="440"/>
                </a:lnTo>
                <a:lnTo>
                  <a:pt x="139" y="440"/>
                </a:lnTo>
                <a:lnTo>
                  <a:pt x="141" y="440"/>
                </a:lnTo>
                <a:lnTo>
                  <a:pt x="144" y="439"/>
                </a:lnTo>
                <a:lnTo>
                  <a:pt x="146" y="438"/>
                </a:lnTo>
                <a:lnTo>
                  <a:pt x="146" y="438"/>
                </a:lnTo>
                <a:lnTo>
                  <a:pt x="145" y="430"/>
                </a:lnTo>
                <a:lnTo>
                  <a:pt x="70" y="212"/>
                </a:lnTo>
              </a:path>
            </a:pathLst>
          </a:custGeom>
          <a:solidFill>
            <a:srgbClr val="4C4C4C"/>
          </a:solidFill>
          <a:ln w="9525" cap="rnd">
            <a:noFill/>
            <a:round/>
            <a:headEnd/>
            <a:tailEnd/>
          </a:ln>
          <a:effectLst/>
        </p:spPr>
        <p:txBody>
          <a:bodyPr/>
          <a:lstStyle/>
          <a:p>
            <a:endParaRPr lang="tr-TR"/>
          </a:p>
        </p:txBody>
      </p:sp>
      <p:sp>
        <p:nvSpPr>
          <p:cNvPr id="177165" name="Freeform 13"/>
          <p:cNvSpPr>
            <a:spLocks/>
          </p:cNvSpPr>
          <p:nvPr/>
        </p:nvSpPr>
        <p:spPr bwMode="auto">
          <a:xfrm>
            <a:off x="1655763" y="3019425"/>
            <a:ext cx="236537" cy="744538"/>
          </a:xfrm>
          <a:custGeom>
            <a:avLst/>
            <a:gdLst/>
            <a:ahLst/>
            <a:cxnLst>
              <a:cxn ang="0">
                <a:pos x="148" y="393"/>
              </a:cxn>
              <a:cxn ang="0">
                <a:pos x="137" y="271"/>
              </a:cxn>
              <a:cxn ang="0">
                <a:pos x="141" y="267"/>
              </a:cxn>
              <a:cxn ang="0">
                <a:pos x="143" y="262"/>
              </a:cxn>
              <a:cxn ang="0">
                <a:pos x="141" y="248"/>
              </a:cxn>
              <a:cxn ang="0">
                <a:pos x="142" y="193"/>
              </a:cxn>
              <a:cxn ang="0">
                <a:pos x="140" y="154"/>
              </a:cxn>
              <a:cxn ang="0">
                <a:pos x="132" y="108"/>
              </a:cxn>
              <a:cxn ang="0">
                <a:pos x="117" y="90"/>
              </a:cxn>
              <a:cxn ang="0">
                <a:pos x="96" y="74"/>
              </a:cxn>
              <a:cxn ang="0">
                <a:pos x="84" y="68"/>
              </a:cxn>
              <a:cxn ang="0">
                <a:pos x="94" y="42"/>
              </a:cxn>
              <a:cxn ang="0">
                <a:pos x="95" y="32"/>
              </a:cxn>
              <a:cxn ang="0">
                <a:pos x="93" y="18"/>
              </a:cxn>
              <a:cxn ang="0">
                <a:pos x="86" y="8"/>
              </a:cxn>
              <a:cxn ang="0">
                <a:pos x="82" y="1"/>
              </a:cxn>
              <a:cxn ang="0">
                <a:pos x="67" y="0"/>
              </a:cxn>
              <a:cxn ang="0">
                <a:pos x="52" y="0"/>
              </a:cxn>
              <a:cxn ang="0">
                <a:pos x="47" y="4"/>
              </a:cxn>
              <a:cxn ang="0">
                <a:pos x="40" y="13"/>
              </a:cxn>
              <a:cxn ang="0">
                <a:pos x="38" y="27"/>
              </a:cxn>
              <a:cxn ang="0">
                <a:pos x="41" y="38"/>
              </a:cxn>
              <a:cxn ang="0">
                <a:pos x="52" y="68"/>
              </a:cxn>
              <a:cxn ang="0">
                <a:pos x="39" y="76"/>
              </a:cxn>
              <a:cxn ang="0">
                <a:pos x="17" y="90"/>
              </a:cxn>
              <a:cxn ang="0">
                <a:pos x="10" y="102"/>
              </a:cxn>
              <a:cxn ang="0">
                <a:pos x="6" y="137"/>
              </a:cxn>
              <a:cxn ang="0">
                <a:pos x="1" y="176"/>
              </a:cxn>
              <a:cxn ang="0">
                <a:pos x="0" y="195"/>
              </a:cxn>
              <a:cxn ang="0">
                <a:pos x="0" y="231"/>
              </a:cxn>
              <a:cxn ang="0">
                <a:pos x="2" y="262"/>
              </a:cxn>
              <a:cxn ang="0">
                <a:pos x="8" y="269"/>
              </a:cxn>
              <a:cxn ang="0">
                <a:pos x="15" y="270"/>
              </a:cxn>
              <a:cxn ang="0">
                <a:pos x="10" y="257"/>
              </a:cxn>
              <a:cxn ang="0">
                <a:pos x="42" y="436"/>
              </a:cxn>
              <a:cxn ang="0">
                <a:pos x="47" y="466"/>
              </a:cxn>
              <a:cxn ang="0">
                <a:pos x="72" y="454"/>
              </a:cxn>
              <a:cxn ang="0">
                <a:pos x="87" y="462"/>
              </a:cxn>
              <a:cxn ang="0">
                <a:pos x="100" y="468"/>
              </a:cxn>
              <a:cxn ang="0">
                <a:pos x="109" y="468"/>
              </a:cxn>
              <a:cxn ang="0">
                <a:pos x="117" y="465"/>
              </a:cxn>
              <a:cxn ang="0">
                <a:pos x="114" y="447"/>
              </a:cxn>
              <a:cxn ang="0">
                <a:pos x="120" y="256"/>
              </a:cxn>
              <a:cxn ang="0">
                <a:pos x="125" y="266"/>
              </a:cxn>
              <a:cxn ang="0">
                <a:pos x="125" y="267"/>
              </a:cxn>
              <a:cxn ang="0">
                <a:pos x="127" y="269"/>
              </a:cxn>
              <a:cxn ang="0">
                <a:pos x="129" y="280"/>
              </a:cxn>
            </a:cxnLst>
            <a:rect l="0" t="0" r="r" b="b"/>
            <a:pathLst>
              <a:path w="149" h="469">
                <a:moveTo>
                  <a:pt x="118" y="280"/>
                </a:moveTo>
                <a:lnTo>
                  <a:pt x="118" y="393"/>
                </a:lnTo>
                <a:lnTo>
                  <a:pt x="148" y="393"/>
                </a:lnTo>
                <a:lnTo>
                  <a:pt x="148" y="280"/>
                </a:lnTo>
                <a:lnTo>
                  <a:pt x="137" y="280"/>
                </a:lnTo>
                <a:lnTo>
                  <a:pt x="137" y="271"/>
                </a:lnTo>
                <a:lnTo>
                  <a:pt x="138" y="270"/>
                </a:lnTo>
                <a:lnTo>
                  <a:pt x="139" y="269"/>
                </a:lnTo>
                <a:lnTo>
                  <a:pt x="141" y="267"/>
                </a:lnTo>
                <a:lnTo>
                  <a:pt x="142" y="265"/>
                </a:lnTo>
                <a:lnTo>
                  <a:pt x="142" y="264"/>
                </a:lnTo>
                <a:lnTo>
                  <a:pt x="143" y="262"/>
                </a:lnTo>
                <a:lnTo>
                  <a:pt x="143" y="261"/>
                </a:lnTo>
                <a:lnTo>
                  <a:pt x="143" y="261"/>
                </a:lnTo>
                <a:lnTo>
                  <a:pt x="141" y="248"/>
                </a:lnTo>
                <a:lnTo>
                  <a:pt x="141" y="248"/>
                </a:lnTo>
                <a:lnTo>
                  <a:pt x="142" y="197"/>
                </a:lnTo>
                <a:lnTo>
                  <a:pt x="142" y="193"/>
                </a:lnTo>
                <a:lnTo>
                  <a:pt x="142" y="184"/>
                </a:lnTo>
                <a:lnTo>
                  <a:pt x="141" y="170"/>
                </a:lnTo>
                <a:lnTo>
                  <a:pt x="140" y="154"/>
                </a:lnTo>
                <a:lnTo>
                  <a:pt x="138" y="137"/>
                </a:lnTo>
                <a:lnTo>
                  <a:pt x="136" y="121"/>
                </a:lnTo>
                <a:lnTo>
                  <a:pt x="132" y="108"/>
                </a:lnTo>
                <a:lnTo>
                  <a:pt x="129" y="100"/>
                </a:lnTo>
                <a:lnTo>
                  <a:pt x="124" y="95"/>
                </a:lnTo>
                <a:lnTo>
                  <a:pt x="117" y="90"/>
                </a:lnTo>
                <a:lnTo>
                  <a:pt x="111" y="84"/>
                </a:lnTo>
                <a:lnTo>
                  <a:pt x="103" y="79"/>
                </a:lnTo>
                <a:lnTo>
                  <a:pt x="96" y="74"/>
                </a:lnTo>
                <a:lnTo>
                  <a:pt x="90" y="71"/>
                </a:lnTo>
                <a:lnTo>
                  <a:pt x="86" y="68"/>
                </a:lnTo>
                <a:lnTo>
                  <a:pt x="84" y="68"/>
                </a:lnTo>
                <a:lnTo>
                  <a:pt x="86" y="56"/>
                </a:lnTo>
                <a:lnTo>
                  <a:pt x="93" y="42"/>
                </a:lnTo>
                <a:lnTo>
                  <a:pt x="94" y="42"/>
                </a:lnTo>
                <a:lnTo>
                  <a:pt x="94" y="39"/>
                </a:lnTo>
                <a:lnTo>
                  <a:pt x="95" y="36"/>
                </a:lnTo>
                <a:lnTo>
                  <a:pt x="95" y="32"/>
                </a:lnTo>
                <a:lnTo>
                  <a:pt x="95" y="27"/>
                </a:lnTo>
                <a:lnTo>
                  <a:pt x="95" y="22"/>
                </a:lnTo>
                <a:lnTo>
                  <a:pt x="93" y="18"/>
                </a:lnTo>
                <a:lnTo>
                  <a:pt x="90" y="14"/>
                </a:lnTo>
                <a:lnTo>
                  <a:pt x="88" y="10"/>
                </a:lnTo>
                <a:lnTo>
                  <a:pt x="86" y="8"/>
                </a:lnTo>
                <a:lnTo>
                  <a:pt x="84" y="5"/>
                </a:lnTo>
                <a:lnTo>
                  <a:pt x="84" y="3"/>
                </a:lnTo>
                <a:lnTo>
                  <a:pt x="82" y="1"/>
                </a:lnTo>
                <a:lnTo>
                  <a:pt x="79" y="0"/>
                </a:lnTo>
                <a:lnTo>
                  <a:pt x="74" y="0"/>
                </a:lnTo>
                <a:lnTo>
                  <a:pt x="67" y="0"/>
                </a:lnTo>
                <a:lnTo>
                  <a:pt x="59" y="0"/>
                </a:lnTo>
                <a:lnTo>
                  <a:pt x="54" y="0"/>
                </a:lnTo>
                <a:lnTo>
                  <a:pt x="52" y="0"/>
                </a:lnTo>
                <a:lnTo>
                  <a:pt x="50" y="2"/>
                </a:lnTo>
                <a:lnTo>
                  <a:pt x="49" y="3"/>
                </a:lnTo>
                <a:lnTo>
                  <a:pt x="47" y="4"/>
                </a:lnTo>
                <a:lnTo>
                  <a:pt x="46" y="7"/>
                </a:lnTo>
                <a:lnTo>
                  <a:pt x="42" y="10"/>
                </a:lnTo>
                <a:lnTo>
                  <a:pt x="40" y="13"/>
                </a:lnTo>
                <a:lnTo>
                  <a:pt x="38" y="17"/>
                </a:lnTo>
                <a:lnTo>
                  <a:pt x="38" y="22"/>
                </a:lnTo>
                <a:lnTo>
                  <a:pt x="38" y="27"/>
                </a:lnTo>
                <a:lnTo>
                  <a:pt x="39" y="31"/>
                </a:lnTo>
                <a:lnTo>
                  <a:pt x="40" y="35"/>
                </a:lnTo>
                <a:lnTo>
                  <a:pt x="41" y="38"/>
                </a:lnTo>
                <a:lnTo>
                  <a:pt x="41" y="39"/>
                </a:lnTo>
                <a:lnTo>
                  <a:pt x="42" y="59"/>
                </a:lnTo>
                <a:lnTo>
                  <a:pt x="52" y="68"/>
                </a:lnTo>
                <a:lnTo>
                  <a:pt x="50" y="69"/>
                </a:lnTo>
                <a:lnTo>
                  <a:pt x="46" y="72"/>
                </a:lnTo>
                <a:lnTo>
                  <a:pt x="39" y="76"/>
                </a:lnTo>
                <a:lnTo>
                  <a:pt x="31" y="81"/>
                </a:lnTo>
                <a:lnTo>
                  <a:pt x="24" y="85"/>
                </a:lnTo>
                <a:lnTo>
                  <a:pt x="17" y="90"/>
                </a:lnTo>
                <a:lnTo>
                  <a:pt x="12" y="94"/>
                </a:lnTo>
                <a:lnTo>
                  <a:pt x="10" y="97"/>
                </a:lnTo>
                <a:lnTo>
                  <a:pt x="10" y="102"/>
                </a:lnTo>
                <a:lnTo>
                  <a:pt x="9" y="111"/>
                </a:lnTo>
                <a:lnTo>
                  <a:pt x="8" y="124"/>
                </a:lnTo>
                <a:lnTo>
                  <a:pt x="6" y="137"/>
                </a:lnTo>
                <a:lnTo>
                  <a:pt x="4" y="152"/>
                </a:lnTo>
                <a:lnTo>
                  <a:pt x="3" y="165"/>
                </a:lnTo>
                <a:lnTo>
                  <a:pt x="1" y="176"/>
                </a:lnTo>
                <a:lnTo>
                  <a:pt x="1" y="182"/>
                </a:lnTo>
                <a:lnTo>
                  <a:pt x="1" y="187"/>
                </a:lnTo>
                <a:lnTo>
                  <a:pt x="0" y="195"/>
                </a:lnTo>
                <a:lnTo>
                  <a:pt x="0" y="206"/>
                </a:lnTo>
                <a:lnTo>
                  <a:pt x="0" y="218"/>
                </a:lnTo>
                <a:lnTo>
                  <a:pt x="0" y="231"/>
                </a:lnTo>
                <a:lnTo>
                  <a:pt x="0" y="244"/>
                </a:lnTo>
                <a:lnTo>
                  <a:pt x="0" y="254"/>
                </a:lnTo>
                <a:lnTo>
                  <a:pt x="2" y="262"/>
                </a:lnTo>
                <a:lnTo>
                  <a:pt x="3" y="266"/>
                </a:lnTo>
                <a:lnTo>
                  <a:pt x="5" y="267"/>
                </a:lnTo>
                <a:lnTo>
                  <a:pt x="8" y="269"/>
                </a:lnTo>
                <a:lnTo>
                  <a:pt x="10" y="270"/>
                </a:lnTo>
                <a:lnTo>
                  <a:pt x="13" y="270"/>
                </a:lnTo>
                <a:lnTo>
                  <a:pt x="15" y="270"/>
                </a:lnTo>
                <a:lnTo>
                  <a:pt x="17" y="269"/>
                </a:lnTo>
                <a:lnTo>
                  <a:pt x="17" y="269"/>
                </a:lnTo>
                <a:lnTo>
                  <a:pt x="10" y="257"/>
                </a:lnTo>
                <a:lnTo>
                  <a:pt x="23" y="171"/>
                </a:lnTo>
                <a:lnTo>
                  <a:pt x="22" y="263"/>
                </a:lnTo>
                <a:lnTo>
                  <a:pt x="42" y="436"/>
                </a:lnTo>
                <a:lnTo>
                  <a:pt x="26" y="455"/>
                </a:lnTo>
                <a:lnTo>
                  <a:pt x="23" y="468"/>
                </a:lnTo>
                <a:lnTo>
                  <a:pt x="47" y="466"/>
                </a:lnTo>
                <a:lnTo>
                  <a:pt x="68" y="451"/>
                </a:lnTo>
                <a:lnTo>
                  <a:pt x="69" y="452"/>
                </a:lnTo>
                <a:lnTo>
                  <a:pt x="72" y="454"/>
                </a:lnTo>
                <a:lnTo>
                  <a:pt x="76" y="456"/>
                </a:lnTo>
                <a:lnTo>
                  <a:pt x="81" y="459"/>
                </a:lnTo>
                <a:lnTo>
                  <a:pt x="87" y="462"/>
                </a:lnTo>
                <a:lnTo>
                  <a:pt x="92" y="464"/>
                </a:lnTo>
                <a:lnTo>
                  <a:pt x="96" y="466"/>
                </a:lnTo>
                <a:lnTo>
                  <a:pt x="100" y="468"/>
                </a:lnTo>
                <a:lnTo>
                  <a:pt x="103" y="468"/>
                </a:lnTo>
                <a:lnTo>
                  <a:pt x="105" y="468"/>
                </a:lnTo>
                <a:lnTo>
                  <a:pt x="109" y="468"/>
                </a:lnTo>
                <a:lnTo>
                  <a:pt x="112" y="467"/>
                </a:lnTo>
                <a:lnTo>
                  <a:pt x="115" y="466"/>
                </a:lnTo>
                <a:lnTo>
                  <a:pt x="117" y="465"/>
                </a:lnTo>
                <a:lnTo>
                  <a:pt x="118" y="465"/>
                </a:lnTo>
                <a:lnTo>
                  <a:pt x="119" y="464"/>
                </a:lnTo>
                <a:lnTo>
                  <a:pt x="114" y="447"/>
                </a:lnTo>
                <a:lnTo>
                  <a:pt x="95" y="437"/>
                </a:lnTo>
                <a:lnTo>
                  <a:pt x="112" y="274"/>
                </a:lnTo>
                <a:lnTo>
                  <a:pt x="120" y="256"/>
                </a:lnTo>
                <a:lnTo>
                  <a:pt x="111" y="163"/>
                </a:lnTo>
                <a:lnTo>
                  <a:pt x="130" y="258"/>
                </a:lnTo>
                <a:lnTo>
                  <a:pt x="125" y="266"/>
                </a:lnTo>
                <a:lnTo>
                  <a:pt x="125" y="266"/>
                </a:lnTo>
                <a:lnTo>
                  <a:pt x="125" y="266"/>
                </a:lnTo>
                <a:lnTo>
                  <a:pt x="125" y="267"/>
                </a:lnTo>
                <a:lnTo>
                  <a:pt x="126" y="268"/>
                </a:lnTo>
                <a:lnTo>
                  <a:pt x="126" y="268"/>
                </a:lnTo>
                <a:lnTo>
                  <a:pt x="127" y="269"/>
                </a:lnTo>
                <a:lnTo>
                  <a:pt x="127" y="270"/>
                </a:lnTo>
                <a:lnTo>
                  <a:pt x="129" y="270"/>
                </a:lnTo>
                <a:lnTo>
                  <a:pt x="129" y="280"/>
                </a:lnTo>
                <a:lnTo>
                  <a:pt x="118" y="280"/>
                </a:lnTo>
              </a:path>
            </a:pathLst>
          </a:custGeom>
          <a:solidFill>
            <a:schemeClr val="bg2"/>
          </a:solidFill>
          <a:ln w="9525" cap="rnd">
            <a:noFill/>
            <a:round/>
            <a:headEnd/>
            <a:tailEnd/>
          </a:ln>
          <a:effectLst/>
        </p:spPr>
        <p:txBody>
          <a:bodyPr/>
          <a:lstStyle/>
          <a:p>
            <a:endParaRPr lang="tr-TR"/>
          </a:p>
        </p:txBody>
      </p:sp>
      <p:sp>
        <p:nvSpPr>
          <p:cNvPr id="177166" name="Freeform 14"/>
          <p:cNvSpPr>
            <a:spLocks/>
          </p:cNvSpPr>
          <p:nvPr/>
        </p:nvSpPr>
        <p:spPr bwMode="auto">
          <a:xfrm>
            <a:off x="1262063" y="3068638"/>
            <a:ext cx="234950" cy="712787"/>
          </a:xfrm>
          <a:custGeom>
            <a:avLst/>
            <a:gdLst/>
            <a:ahLst/>
            <a:cxnLst>
              <a:cxn ang="0">
                <a:pos x="80" y="211"/>
              </a:cxn>
              <a:cxn ang="0">
                <a:pos x="79" y="212"/>
              </a:cxn>
              <a:cxn ang="0">
                <a:pos x="82" y="210"/>
              </a:cxn>
              <a:cxn ang="0">
                <a:pos x="82" y="210"/>
              </a:cxn>
              <a:cxn ang="0">
                <a:pos x="135" y="422"/>
              </a:cxn>
              <a:cxn ang="0">
                <a:pos x="112" y="394"/>
              </a:cxn>
              <a:cxn ang="0">
                <a:pos x="117" y="332"/>
              </a:cxn>
              <a:cxn ang="0">
                <a:pos x="120" y="309"/>
              </a:cxn>
              <a:cxn ang="0">
                <a:pos x="127" y="294"/>
              </a:cxn>
              <a:cxn ang="0">
                <a:pos x="118" y="202"/>
              </a:cxn>
              <a:cxn ang="0">
                <a:pos x="126" y="216"/>
              </a:cxn>
              <a:cxn ang="0">
                <a:pos x="132" y="204"/>
              </a:cxn>
              <a:cxn ang="0">
                <a:pos x="124" y="178"/>
              </a:cxn>
              <a:cxn ang="0">
                <a:pos x="128" y="132"/>
              </a:cxn>
              <a:cxn ang="0">
                <a:pos x="108" y="76"/>
              </a:cxn>
              <a:cxn ang="0">
                <a:pos x="94" y="66"/>
              </a:cxn>
              <a:cxn ang="0">
                <a:pos x="101" y="64"/>
              </a:cxn>
              <a:cxn ang="0">
                <a:pos x="104" y="53"/>
              </a:cxn>
              <a:cxn ang="0">
                <a:pos x="97" y="46"/>
              </a:cxn>
              <a:cxn ang="0">
                <a:pos x="95" y="27"/>
              </a:cxn>
              <a:cxn ang="0">
                <a:pos x="97" y="17"/>
              </a:cxn>
              <a:cxn ang="0">
                <a:pos x="90" y="6"/>
              </a:cxn>
              <a:cxn ang="0">
                <a:pos x="79" y="0"/>
              </a:cxn>
              <a:cxn ang="0">
                <a:pos x="56" y="3"/>
              </a:cxn>
              <a:cxn ang="0">
                <a:pos x="41" y="22"/>
              </a:cxn>
              <a:cxn ang="0">
                <a:pos x="32" y="47"/>
              </a:cxn>
              <a:cxn ang="0">
                <a:pos x="23" y="59"/>
              </a:cxn>
              <a:cxn ang="0">
                <a:pos x="31" y="66"/>
              </a:cxn>
              <a:cxn ang="0">
                <a:pos x="28" y="76"/>
              </a:cxn>
              <a:cxn ang="0">
                <a:pos x="5" y="121"/>
              </a:cxn>
              <a:cxn ang="0">
                <a:pos x="0" y="152"/>
              </a:cxn>
              <a:cxn ang="0">
                <a:pos x="13" y="191"/>
              </a:cxn>
              <a:cxn ang="0">
                <a:pos x="14" y="256"/>
              </a:cxn>
              <a:cxn ang="0">
                <a:pos x="12" y="303"/>
              </a:cxn>
              <a:cxn ang="0">
                <a:pos x="28" y="311"/>
              </a:cxn>
              <a:cxn ang="0">
                <a:pos x="34" y="320"/>
              </a:cxn>
              <a:cxn ang="0">
                <a:pos x="40" y="337"/>
              </a:cxn>
              <a:cxn ang="0">
                <a:pos x="39" y="344"/>
              </a:cxn>
              <a:cxn ang="0">
                <a:pos x="38" y="367"/>
              </a:cxn>
              <a:cxn ang="0">
                <a:pos x="46" y="400"/>
              </a:cxn>
              <a:cxn ang="0">
                <a:pos x="43" y="442"/>
              </a:cxn>
              <a:cxn ang="0">
                <a:pos x="56" y="448"/>
              </a:cxn>
              <a:cxn ang="0">
                <a:pos x="64" y="435"/>
              </a:cxn>
              <a:cxn ang="0">
                <a:pos x="59" y="398"/>
              </a:cxn>
              <a:cxn ang="0">
                <a:pos x="84" y="327"/>
              </a:cxn>
              <a:cxn ang="0">
                <a:pos x="85" y="349"/>
              </a:cxn>
              <a:cxn ang="0">
                <a:pos x="93" y="384"/>
              </a:cxn>
              <a:cxn ang="0">
                <a:pos x="94" y="427"/>
              </a:cxn>
              <a:cxn ang="0">
                <a:pos x="107" y="428"/>
              </a:cxn>
              <a:cxn ang="0">
                <a:pos x="124" y="437"/>
              </a:cxn>
              <a:cxn ang="0">
                <a:pos x="142" y="438"/>
              </a:cxn>
              <a:cxn ang="0">
                <a:pos x="79" y="212"/>
              </a:cxn>
            </a:cxnLst>
            <a:rect l="0" t="0" r="r" b="b"/>
            <a:pathLst>
              <a:path w="148" h="449">
                <a:moveTo>
                  <a:pt x="79" y="212"/>
                </a:moveTo>
                <a:lnTo>
                  <a:pt x="80" y="211"/>
                </a:lnTo>
                <a:lnTo>
                  <a:pt x="80" y="211"/>
                </a:lnTo>
                <a:lnTo>
                  <a:pt x="80" y="211"/>
                </a:lnTo>
                <a:lnTo>
                  <a:pt x="80" y="211"/>
                </a:lnTo>
                <a:lnTo>
                  <a:pt x="80" y="211"/>
                </a:lnTo>
                <a:lnTo>
                  <a:pt x="80" y="211"/>
                </a:lnTo>
                <a:lnTo>
                  <a:pt x="80" y="211"/>
                </a:lnTo>
                <a:lnTo>
                  <a:pt x="80" y="212"/>
                </a:lnTo>
                <a:lnTo>
                  <a:pt x="79" y="212"/>
                </a:lnTo>
                <a:lnTo>
                  <a:pt x="82" y="210"/>
                </a:lnTo>
                <a:lnTo>
                  <a:pt x="83" y="210"/>
                </a:lnTo>
                <a:lnTo>
                  <a:pt x="82" y="210"/>
                </a:lnTo>
                <a:lnTo>
                  <a:pt x="82" y="210"/>
                </a:lnTo>
                <a:lnTo>
                  <a:pt x="82" y="210"/>
                </a:lnTo>
                <a:lnTo>
                  <a:pt x="82" y="210"/>
                </a:lnTo>
                <a:lnTo>
                  <a:pt x="82" y="210"/>
                </a:lnTo>
                <a:lnTo>
                  <a:pt x="82" y="210"/>
                </a:lnTo>
                <a:lnTo>
                  <a:pt x="82" y="210"/>
                </a:lnTo>
                <a:lnTo>
                  <a:pt x="82" y="210"/>
                </a:lnTo>
                <a:lnTo>
                  <a:pt x="79" y="212"/>
                </a:lnTo>
                <a:lnTo>
                  <a:pt x="145" y="429"/>
                </a:lnTo>
                <a:lnTo>
                  <a:pt x="144" y="428"/>
                </a:lnTo>
                <a:lnTo>
                  <a:pt x="140" y="426"/>
                </a:lnTo>
                <a:lnTo>
                  <a:pt x="135" y="422"/>
                </a:lnTo>
                <a:lnTo>
                  <a:pt x="129" y="418"/>
                </a:lnTo>
                <a:lnTo>
                  <a:pt x="122" y="413"/>
                </a:lnTo>
                <a:lnTo>
                  <a:pt x="117" y="406"/>
                </a:lnTo>
                <a:lnTo>
                  <a:pt x="113" y="401"/>
                </a:lnTo>
                <a:lnTo>
                  <a:pt x="112" y="394"/>
                </a:lnTo>
                <a:lnTo>
                  <a:pt x="112" y="386"/>
                </a:lnTo>
                <a:lnTo>
                  <a:pt x="113" y="374"/>
                </a:lnTo>
                <a:lnTo>
                  <a:pt x="114" y="360"/>
                </a:lnTo>
                <a:lnTo>
                  <a:pt x="115" y="345"/>
                </a:lnTo>
                <a:lnTo>
                  <a:pt x="117" y="332"/>
                </a:lnTo>
                <a:lnTo>
                  <a:pt x="118" y="320"/>
                </a:lnTo>
                <a:lnTo>
                  <a:pt x="118" y="312"/>
                </a:lnTo>
                <a:lnTo>
                  <a:pt x="119" y="310"/>
                </a:lnTo>
                <a:lnTo>
                  <a:pt x="119" y="310"/>
                </a:lnTo>
                <a:lnTo>
                  <a:pt x="120" y="309"/>
                </a:lnTo>
                <a:lnTo>
                  <a:pt x="121" y="308"/>
                </a:lnTo>
                <a:lnTo>
                  <a:pt x="123" y="307"/>
                </a:lnTo>
                <a:lnTo>
                  <a:pt x="124" y="303"/>
                </a:lnTo>
                <a:lnTo>
                  <a:pt x="126" y="299"/>
                </a:lnTo>
                <a:lnTo>
                  <a:pt x="127" y="294"/>
                </a:lnTo>
                <a:lnTo>
                  <a:pt x="128" y="287"/>
                </a:lnTo>
                <a:lnTo>
                  <a:pt x="118" y="200"/>
                </a:lnTo>
                <a:lnTo>
                  <a:pt x="118" y="199"/>
                </a:lnTo>
                <a:lnTo>
                  <a:pt x="118" y="200"/>
                </a:lnTo>
                <a:lnTo>
                  <a:pt x="118" y="202"/>
                </a:lnTo>
                <a:lnTo>
                  <a:pt x="120" y="205"/>
                </a:lnTo>
                <a:lnTo>
                  <a:pt x="121" y="209"/>
                </a:lnTo>
                <a:lnTo>
                  <a:pt x="123" y="213"/>
                </a:lnTo>
                <a:lnTo>
                  <a:pt x="124" y="215"/>
                </a:lnTo>
                <a:lnTo>
                  <a:pt x="126" y="216"/>
                </a:lnTo>
                <a:lnTo>
                  <a:pt x="128" y="214"/>
                </a:lnTo>
                <a:lnTo>
                  <a:pt x="129" y="212"/>
                </a:lnTo>
                <a:lnTo>
                  <a:pt x="130" y="209"/>
                </a:lnTo>
                <a:lnTo>
                  <a:pt x="131" y="207"/>
                </a:lnTo>
                <a:lnTo>
                  <a:pt x="132" y="204"/>
                </a:lnTo>
                <a:lnTo>
                  <a:pt x="132" y="200"/>
                </a:lnTo>
                <a:lnTo>
                  <a:pt x="132" y="196"/>
                </a:lnTo>
                <a:lnTo>
                  <a:pt x="130" y="191"/>
                </a:lnTo>
                <a:lnTo>
                  <a:pt x="128" y="186"/>
                </a:lnTo>
                <a:lnTo>
                  <a:pt x="124" y="178"/>
                </a:lnTo>
                <a:lnTo>
                  <a:pt x="124" y="171"/>
                </a:lnTo>
                <a:lnTo>
                  <a:pt x="125" y="165"/>
                </a:lnTo>
                <a:lnTo>
                  <a:pt x="127" y="157"/>
                </a:lnTo>
                <a:lnTo>
                  <a:pt x="129" y="147"/>
                </a:lnTo>
                <a:lnTo>
                  <a:pt x="128" y="132"/>
                </a:lnTo>
                <a:lnTo>
                  <a:pt x="125" y="114"/>
                </a:lnTo>
                <a:lnTo>
                  <a:pt x="118" y="87"/>
                </a:lnTo>
                <a:lnTo>
                  <a:pt x="116" y="83"/>
                </a:lnTo>
                <a:lnTo>
                  <a:pt x="113" y="79"/>
                </a:lnTo>
                <a:lnTo>
                  <a:pt x="108" y="76"/>
                </a:lnTo>
                <a:lnTo>
                  <a:pt x="104" y="72"/>
                </a:lnTo>
                <a:lnTo>
                  <a:pt x="101" y="69"/>
                </a:lnTo>
                <a:lnTo>
                  <a:pt x="97" y="68"/>
                </a:lnTo>
                <a:lnTo>
                  <a:pt x="95" y="66"/>
                </a:lnTo>
                <a:lnTo>
                  <a:pt x="94" y="66"/>
                </a:lnTo>
                <a:lnTo>
                  <a:pt x="95" y="66"/>
                </a:lnTo>
                <a:lnTo>
                  <a:pt x="96" y="66"/>
                </a:lnTo>
                <a:lnTo>
                  <a:pt x="97" y="65"/>
                </a:lnTo>
                <a:lnTo>
                  <a:pt x="99" y="65"/>
                </a:lnTo>
                <a:lnTo>
                  <a:pt x="101" y="64"/>
                </a:lnTo>
                <a:lnTo>
                  <a:pt x="101" y="63"/>
                </a:lnTo>
                <a:lnTo>
                  <a:pt x="103" y="60"/>
                </a:lnTo>
                <a:lnTo>
                  <a:pt x="104" y="58"/>
                </a:lnTo>
                <a:lnTo>
                  <a:pt x="104" y="55"/>
                </a:lnTo>
                <a:lnTo>
                  <a:pt x="104" y="53"/>
                </a:lnTo>
                <a:lnTo>
                  <a:pt x="103" y="51"/>
                </a:lnTo>
                <a:lnTo>
                  <a:pt x="102" y="51"/>
                </a:lnTo>
                <a:lnTo>
                  <a:pt x="101" y="49"/>
                </a:lnTo>
                <a:lnTo>
                  <a:pt x="99" y="48"/>
                </a:lnTo>
                <a:lnTo>
                  <a:pt x="97" y="46"/>
                </a:lnTo>
                <a:lnTo>
                  <a:pt x="96" y="43"/>
                </a:lnTo>
                <a:lnTo>
                  <a:pt x="94" y="40"/>
                </a:lnTo>
                <a:lnTo>
                  <a:pt x="94" y="36"/>
                </a:lnTo>
                <a:lnTo>
                  <a:pt x="94" y="31"/>
                </a:lnTo>
                <a:lnTo>
                  <a:pt x="95" y="27"/>
                </a:lnTo>
                <a:lnTo>
                  <a:pt x="96" y="23"/>
                </a:lnTo>
                <a:lnTo>
                  <a:pt x="96" y="20"/>
                </a:lnTo>
                <a:lnTo>
                  <a:pt x="97" y="18"/>
                </a:lnTo>
                <a:lnTo>
                  <a:pt x="98" y="17"/>
                </a:lnTo>
                <a:lnTo>
                  <a:pt x="97" y="17"/>
                </a:lnTo>
                <a:lnTo>
                  <a:pt x="96" y="15"/>
                </a:lnTo>
                <a:lnTo>
                  <a:pt x="95" y="13"/>
                </a:lnTo>
                <a:lnTo>
                  <a:pt x="93" y="11"/>
                </a:lnTo>
                <a:lnTo>
                  <a:pt x="91" y="8"/>
                </a:lnTo>
                <a:lnTo>
                  <a:pt x="90" y="6"/>
                </a:lnTo>
                <a:lnTo>
                  <a:pt x="88" y="4"/>
                </a:lnTo>
                <a:lnTo>
                  <a:pt x="88" y="2"/>
                </a:lnTo>
                <a:lnTo>
                  <a:pt x="87" y="0"/>
                </a:lnTo>
                <a:lnTo>
                  <a:pt x="84" y="0"/>
                </a:lnTo>
                <a:lnTo>
                  <a:pt x="79" y="0"/>
                </a:lnTo>
                <a:lnTo>
                  <a:pt x="74" y="0"/>
                </a:lnTo>
                <a:lnTo>
                  <a:pt x="69" y="0"/>
                </a:lnTo>
                <a:lnTo>
                  <a:pt x="63" y="1"/>
                </a:lnTo>
                <a:lnTo>
                  <a:pt x="59" y="2"/>
                </a:lnTo>
                <a:lnTo>
                  <a:pt x="56" y="3"/>
                </a:lnTo>
                <a:lnTo>
                  <a:pt x="52" y="4"/>
                </a:lnTo>
                <a:lnTo>
                  <a:pt x="50" y="8"/>
                </a:lnTo>
                <a:lnTo>
                  <a:pt x="46" y="12"/>
                </a:lnTo>
                <a:lnTo>
                  <a:pt x="44" y="17"/>
                </a:lnTo>
                <a:lnTo>
                  <a:pt x="41" y="22"/>
                </a:lnTo>
                <a:lnTo>
                  <a:pt x="39" y="28"/>
                </a:lnTo>
                <a:lnTo>
                  <a:pt x="37" y="34"/>
                </a:lnTo>
                <a:lnTo>
                  <a:pt x="35" y="38"/>
                </a:lnTo>
                <a:lnTo>
                  <a:pt x="33" y="43"/>
                </a:lnTo>
                <a:lnTo>
                  <a:pt x="32" y="47"/>
                </a:lnTo>
                <a:lnTo>
                  <a:pt x="30" y="51"/>
                </a:lnTo>
                <a:lnTo>
                  <a:pt x="28" y="54"/>
                </a:lnTo>
                <a:lnTo>
                  <a:pt x="26" y="55"/>
                </a:lnTo>
                <a:lnTo>
                  <a:pt x="24" y="57"/>
                </a:lnTo>
                <a:lnTo>
                  <a:pt x="23" y="59"/>
                </a:lnTo>
                <a:lnTo>
                  <a:pt x="23" y="59"/>
                </a:lnTo>
                <a:lnTo>
                  <a:pt x="28" y="64"/>
                </a:lnTo>
                <a:lnTo>
                  <a:pt x="28" y="64"/>
                </a:lnTo>
                <a:lnTo>
                  <a:pt x="29" y="64"/>
                </a:lnTo>
                <a:lnTo>
                  <a:pt x="31" y="66"/>
                </a:lnTo>
                <a:lnTo>
                  <a:pt x="32" y="68"/>
                </a:lnTo>
                <a:lnTo>
                  <a:pt x="33" y="69"/>
                </a:lnTo>
                <a:lnTo>
                  <a:pt x="33" y="71"/>
                </a:lnTo>
                <a:lnTo>
                  <a:pt x="31" y="73"/>
                </a:lnTo>
                <a:lnTo>
                  <a:pt x="28" y="76"/>
                </a:lnTo>
                <a:lnTo>
                  <a:pt x="23" y="80"/>
                </a:lnTo>
                <a:lnTo>
                  <a:pt x="19" y="88"/>
                </a:lnTo>
                <a:lnTo>
                  <a:pt x="14" y="98"/>
                </a:lnTo>
                <a:lnTo>
                  <a:pt x="10" y="110"/>
                </a:lnTo>
                <a:lnTo>
                  <a:pt x="5" y="121"/>
                </a:lnTo>
                <a:lnTo>
                  <a:pt x="2" y="132"/>
                </a:lnTo>
                <a:lnTo>
                  <a:pt x="0" y="139"/>
                </a:lnTo>
                <a:lnTo>
                  <a:pt x="0" y="143"/>
                </a:lnTo>
                <a:lnTo>
                  <a:pt x="0" y="146"/>
                </a:lnTo>
                <a:lnTo>
                  <a:pt x="0" y="152"/>
                </a:lnTo>
                <a:lnTo>
                  <a:pt x="1" y="160"/>
                </a:lnTo>
                <a:lnTo>
                  <a:pt x="4" y="169"/>
                </a:lnTo>
                <a:lnTo>
                  <a:pt x="6" y="178"/>
                </a:lnTo>
                <a:lnTo>
                  <a:pt x="10" y="185"/>
                </a:lnTo>
                <a:lnTo>
                  <a:pt x="13" y="191"/>
                </a:lnTo>
                <a:lnTo>
                  <a:pt x="18" y="193"/>
                </a:lnTo>
                <a:lnTo>
                  <a:pt x="16" y="204"/>
                </a:lnTo>
                <a:lnTo>
                  <a:pt x="16" y="219"/>
                </a:lnTo>
                <a:lnTo>
                  <a:pt x="15" y="237"/>
                </a:lnTo>
                <a:lnTo>
                  <a:pt x="14" y="256"/>
                </a:lnTo>
                <a:lnTo>
                  <a:pt x="13" y="273"/>
                </a:lnTo>
                <a:lnTo>
                  <a:pt x="12" y="288"/>
                </a:lnTo>
                <a:lnTo>
                  <a:pt x="11" y="298"/>
                </a:lnTo>
                <a:lnTo>
                  <a:pt x="11" y="302"/>
                </a:lnTo>
                <a:lnTo>
                  <a:pt x="12" y="303"/>
                </a:lnTo>
                <a:lnTo>
                  <a:pt x="15" y="305"/>
                </a:lnTo>
                <a:lnTo>
                  <a:pt x="18" y="307"/>
                </a:lnTo>
                <a:lnTo>
                  <a:pt x="22" y="309"/>
                </a:lnTo>
                <a:lnTo>
                  <a:pt x="25" y="311"/>
                </a:lnTo>
                <a:lnTo>
                  <a:pt x="28" y="311"/>
                </a:lnTo>
                <a:lnTo>
                  <a:pt x="31" y="311"/>
                </a:lnTo>
                <a:lnTo>
                  <a:pt x="32" y="310"/>
                </a:lnTo>
                <a:lnTo>
                  <a:pt x="32" y="311"/>
                </a:lnTo>
                <a:lnTo>
                  <a:pt x="33" y="315"/>
                </a:lnTo>
                <a:lnTo>
                  <a:pt x="34" y="320"/>
                </a:lnTo>
                <a:lnTo>
                  <a:pt x="36" y="324"/>
                </a:lnTo>
                <a:lnTo>
                  <a:pt x="38" y="329"/>
                </a:lnTo>
                <a:lnTo>
                  <a:pt x="39" y="333"/>
                </a:lnTo>
                <a:lnTo>
                  <a:pt x="40" y="336"/>
                </a:lnTo>
                <a:lnTo>
                  <a:pt x="40" y="337"/>
                </a:lnTo>
                <a:lnTo>
                  <a:pt x="40" y="337"/>
                </a:lnTo>
                <a:lnTo>
                  <a:pt x="40" y="338"/>
                </a:lnTo>
                <a:lnTo>
                  <a:pt x="39" y="340"/>
                </a:lnTo>
                <a:lnTo>
                  <a:pt x="39" y="341"/>
                </a:lnTo>
                <a:lnTo>
                  <a:pt x="39" y="344"/>
                </a:lnTo>
                <a:lnTo>
                  <a:pt x="38" y="347"/>
                </a:lnTo>
                <a:lnTo>
                  <a:pt x="37" y="350"/>
                </a:lnTo>
                <a:lnTo>
                  <a:pt x="37" y="355"/>
                </a:lnTo>
                <a:lnTo>
                  <a:pt x="37" y="360"/>
                </a:lnTo>
                <a:lnTo>
                  <a:pt x="38" y="367"/>
                </a:lnTo>
                <a:lnTo>
                  <a:pt x="39" y="375"/>
                </a:lnTo>
                <a:lnTo>
                  <a:pt x="41" y="383"/>
                </a:lnTo>
                <a:lnTo>
                  <a:pt x="43" y="390"/>
                </a:lnTo>
                <a:lnTo>
                  <a:pt x="45" y="396"/>
                </a:lnTo>
                <a:lnTo>
                  <a:pt x="46" y="400"/>
                </a:lnTo>
                <a:lnTo>
                  <a:pt x="46" y="401"/>
                </a:lnTo>
                <a:lnTo>
                  <a:pt x="39" y="417"/>
                </a:lnTo>
                <a:lnTo>
                  <a:pt x="42" y="440"/>
                </a:lnTo>
                <a:lnTo>
                  <a:pt x="42" y="441"/>
                </a:lnTo>
                <a:lnTo>
                  <a:pt x="43" y="442"/>
                </a:lnTo>
                <a:lnTo>
                  <a:pt x="45" y="443"/>
                </a:lnTo>
                <a:lnTo>
                  <a:pt x="47" y="445"/>
                </a:lnTo>
                <a:lnTo>
                  <a:pt x="50" y="447"/>
                </a:lnTo>
                <a:lnTo>
                  <a:pt x="52" y="448"/>
                </a:lnTo>
                <a:lnTo>
                  <a:pt x="56" y="448"/>
                </a:lnTo>
                <a:lnTo>
                  <a:pt x="58" y="447"/>
                </a:lnTo>
                <a:lnTo>
                  <a:pt x="60" y="444"/>
                </a:lnTo>
                <a:lnTo>
                  <a:pt x="62" y="442"/>
                </a:lnTo>
                <a:lnTo>
                  <a:pt x="63" y="439"/>
                </a:lnTo>
                <a:lnTo>
                  <a:pt x="64" y="435"/>
                </a:lnTo>
                <a:lnTo>
                  <a:pt x="65" y="433"/>
                </a:lnTo>
                <a:lnTo>
                  <a:pt x="65" y="430"/>
                </a:lnTo>
                <a:lnTo>
                  <a:pt x="65" y="429"/>
                </a:lnTo>
                <a:lnTo>
                  <a:pt x="65" y="429"/>
                </a:lnTo>
                <a:lnTo>
                  <a:pt x="59" y="398"/>
                </a:lnTo>
                <a:lnTo>
                  <a:pt x="69" y="336"/>
                </a:lnTo>
                <a:lnTo>
                  <a:pt x="72" y="324"/>
                </a:lnTo>
                <a:lnTo>
                  <a:pt x="84" y="324"/>
                </a:lnTo>
                <a:lnTo>
                  <a:pt x="84" y="324"/>
                </a:lnTo>
                <a:lnTo>
                  <a:pt x="84" y="327"/>
                </a:lnTo>
                <a:lnTo>
                  <a:pt x="84" y="329"/>
                </a:lnTo>
                <a:lnTo>
                  <a:pt x="84" y="333"/>
                </a:lnTo>
                <a:lnTo>
                  <a:pt x="84" y="338"/>
                </a:lnTo>
                <a:lnTo>
                  <a:pt x="85" y="344"/>
                </a:lnTo>
                <a:lnTo>
                  <a:pt x="85" y="349"/>
                </a:lnTo>
                <a:lnTo>
                  <a:pt x="86" y="355"/>
                </a:lnTo>
                <a:lnTo>
                  <a:pt x="88" y="362"/>
                </a:lnTo>
                <a:lnTo>
                  <a:pt x="90" y="370"/>
                </a:lnTo>
                <a:lnTo>
                  <a:pt x="91" y="377"/>
                </a:lnTo>
                <a:lnTo>
                  <a:pt x="93" y="384"/>
                </a:lnTo>
                <a:lnTo>
                  <a:pt x="94" y="391"/>
                </a:lnTo>
                <a:lnTo>
                  <a:pt x="96" y="396"/>
                </a:lnTo>
                <a:lnTo>
                  <a:pt x="96" y="399"/>
                </a:lnTo>
                <a:lnTo>
                  <a:pt x="96" y="400"/>
                </a:lnTo>
                <a:lnTo>
                  <a:pt x="94" y="427"/>
                </a:lnTo>
                <a:lnTo>
                  <a:pt x="102" y="430"/>
                </a:lnTo>
                <a:lnTo>
                  <a:pt x="102" y="426"/>
                </a:lnTo>
                <a:lnTo>
                  <a:pt x="103" y="426"/>
                </a:lnTo>
                <a:lnTo>
                  <a:pt x="105" y="427"/>
                </a:lnTo>
                <a:lnTo>
                  <a:pt x="107" y="428"/>
                </a:lnTo>
                <a:lnTo>
                  <a:pt x="110" y="430"/>
                </a:lnTo>
                <a:lnTo>
                  <a:pt x="113" y="431"/>
                </a:lnTo>
                <a:lnTo>
                  <a:pt x="117" y="433"/>
                </a:lnTo>
                <a:lnTo>
                  <a:pt x="120" y="435"/>
                </a:lnTo>
                <a:lnTo>
                  <a:pt x="124" y="437"/>
                </a:lnTo>
                <a:lnTo>
                  <a:pt x="128" y="439"/>
                </a:lnTo>
                <a:lnTo>
                  <a:pt x="132" y="439"/>
                </a:lnTo>
                <a:lnTo>
                  <a:pt x="135" y="439"/>
                </a:lnTo>
                <a:lnTo>
                  <a:pt x="139" y="439"/>
                </a:lnTo>
                <a:lnTo>
                  <a:pt x="142" y="438"/>
                </a:lnTo>
                <a:lnTo>
                  <a:pt x="144" y="438"/>
                </a:lnTo>
                <a:lnTo>
                  <a:pt x="146" y="437"/>
                </a:lnTo>
                <a:lnTo>
                  <a:pt x="147" y="437"/>
                </a:lnTo>
                <a:lnTo>
                  <a:pt x="145" y="429"/>
                </a:lnTo>
                <a:lnTo>
                  <a:pt x="79" y="212"/>
                </a:lnTo>
              </a:path>
            </a:pathLst>
          </a:custGeom>
          <a:solidFill>
            <a:srgbClr val="4C4C4C"/>
          </a:solidFill>
          <a:ln w="9525" cap="rnd">
            <a:noFill/>
            <a:round/>
            <a:headEnd/>
            <a:tailEnd/>
          </a:ln>
          <a:effectLst/>
        </p:spPr>
        <p:txBody>
          <a:bodyPr/>
          <a:lstStyle/>
          <a:p>
            <a:endParaRPr lang="tr-TR"/>
          </a:p>
        </p:txBody>
      </p:sp>
      <p:sp>
        <p:nvSpPr>
          <p:cNvPr id="177167" name="Freeform 15"/>
          <p:cNvSpPr>
            <a:spLocks/>
          </p:cNvSpPr>
          <p:nvPr/>
        </p:nvSpPr>
        <p:spPr bwMode="auto">
          <a:xfrm>
            <a:off x="1458913" y="3054350"/>
            <a:ext cx="242887" cy="762000"/>
          </a:xfrm>
          <a:custGeom>
            <a:avLst/>
            <a:gdLst/>
            <a:ahLst/>
            <a:cxnLst>
              <a:cxn ang="0">
                <a:pos x="123" y="270"/>
              </a:cxn>
              <a:cxn ang="0">
                <a:pos x="137" y="198"/>
              </a:cxn>
              <a:cxn ang="0">
                <a:pos x="151" y="163"/>
              </a:cxn>
              <a:cxn ang="0">
                <a:pos x="147" y="148"/>
              </a:cxn>
              <a:cxn ang="0">
                <a:pos x="141" y="128"/>
              </a:cxn>
              <a:cxn ang="0">
                <a:pos x="134" y="108"/>
              </a:cxn>
              <a:cxn ang="0">
                <a:pos x="124" y="96"/>
              </a:cxn>
              <a:cxn ang="0">
                <a:pos x="111" y="85"/>
              </a:cxn>
              <a:cxn ang="0">
                <a:pos x="97" y="76"/>
              </a:cxn>
              <a:cxn ang="0">
                <a:pos x="86" y="70"/>
              </a:cxn>
              <a:cxn ang="0">
                <a:pos x="91" y="64"/>
              </a:cxn>
              <a:cxn ang="0">
                <a:pos x="92" y="44"/>
              </a:cxn>
              <a:cxn ang="0">
                <a:pos x="93" y="38"/>
              </a:cxn>
              <a:cxn ang="0">
                <a:pos x="95" y="29"/>
              </a:cxn>
              <a:cxn ang="0">
                <a:pos x="93" y="19"/>
              </a:cxn>
              <a:cxn ang="0">
                <a:pos x="88" y="12"/>
              </a:cxn>
              <a:cxn ang="0">
                <a:pos x="86" y="8"/>
              </a:cxn>
              <a:cxn ang="0">
                <a:pos x="86" y="7"/>
              </a:cxn>
              <a:cxn ang="0">
                <a:pos x="81" y="4"/>
              </a:cxn>
              <a:cxn ang="0">
                <a:pos x="70" y="0"/>
              </a:cxn>
              <a:cxn ang="0">
                <a:pos x="59" y="0"/>
              </a:cxn>
              <a:cxn ang="0">
                <a:pos x="53" y="3"/>
              </a:cxn>
              <a:cxn ang="0">
                <a:pos x="47" y="8"/>
              </a:cxn>
              <a:cxn ang="0">
                <a:pos x="40" y="15"/>
              </a:cxn>
              <a:cxn ang="0">
                <a:pos x="38" y="27"/>
              </a:cxn>
              <a:cxn ang="0">
                <a:pos x="40" y="42"/>
              </a:cxn>
              <a:cxn ang="0">
                <a:pos x="42" y="52"/>
              </a:cxn>
              <a:cxn ang="0">
                <a:pos x="51" y="61"/>
              </a:cxn>
              <a:cxn ang="0">
                <a:pos x="50" y="70"/>
              </a:cxn>
              <a:cxn ang="0">
                <a:pos x="39" y="77"/>
              </a:cxn>
              <a:cxn ang="0">
                <a:pos x="24" y="87"/>
              </a:cxn>
              <a:cxn ang="0">
                <a:pos x="13" y="95"/>
              </a:cxn>
              <a:cxn ang="0">
                <a:pos x="10" y="103"/>
              </a:cxn>
              <a:cxn ang="0">
                <a:pos x="8" y="125"/>
              </a:cxn>
              <a:cxn ang="0">
                <a:pos x="5" y="153"/>
              </a:cxn>
              <a:cxn ang="0">
                <a:pos x="2" y="176"/>
              </a:cxn>
              <a:cxn ang="0">
                <a:pos x="1" y="188"/>
              </a:cxn>
              <a:cxn ang="0">
                <a:pos x="0" y="207"/>
              </a:cxn>
              <a:cxn ang="0">
                <a:pos x="0" y="233"/>
              </a:cxn>
              <a:cxn ang="0">
                <a:pos x="0" y="256"/>
              </a:cxn>
              <a:cxn ang="0">
                <a:pos x="4" y="267"/>
              </a:cxn>
              <a:cxn ang="0">
                <a:pos x="8" y="270"/>
              </a:cxn>
              <a:cxn ang="0">
                <a:pos x="14" y="271"/>
              </a:cxn>
              <a:cxn ang="0">
                <a:pos x="17" y="271"/>
              </a:cxn>
              <a:cxn ang="0">
                <a:pos x="16" y="263"/>
              </a:cxn>
              <a:cxn ang="0">
                <a:pos x="22" y="265"/>
              </a:cxn>
              <a:cxn ang="0">
                <a:pos x="21" y="349"/>
              </a:cxn>
              <a:cxn ang="0">
                <a:pos x="17" y="441"/>
              </a:cxn>
              <a:cxn ang="0">
                <a:pos x="39" y="453"/>
              </a:cxn>
              <a:cxn ang="0">
                <a:pos x="70" y="454"/>
              </a:cxn>
              <a:cxn ang="0">
                <a:pos x="74" y="461"/>
              </a:cxn>
              <a:cxn ang="0">
                <a:pos x="81" y="469"/>
              </a:cxn>
              <a:cxn ang="0">
                <a:pos x="87" y="476"/>
              </a:cxn>
              <a:cxn ang="0">
                <a:pos x="93" y="479"/>
              </a:cxn>
              <a:cxn ang="0">
                <a:pos x="100" y="478"/>
              </a:cxn>
              <a:cxn ang="0">
                <a:pos x="105" y="476"/>
              </a:cxn>
              <a:cxn ang="0">
                <a:pos x="109" y="475"/>
              </a:cxn>
              <a:cxn ang="0">
                <a:pos x="104" y="458"/>
              </a:cxn>
              <a:cxn ang="0">
                <a:pos x="114" y="355"/>
              </a:cxn>
              <a:cxn ang="0">
                <a:pos x="120" y="248"/>
              </a:cxn>
            </a:cxnLst>
            <a:rect l="0" t="0" r="r" b="b"/>
            <a:pathLst>
              <a:path w="153" h="480">
                <a:moveTo>
                  <a:pt x="120" y="248"/>
                </a:moveTo>
                <a:lnTo>
                  <a:pt x="123" y="270"/>
                </a:lnTo>
                <a:lnTo>
                  <a:pt x="142" y="243"/>
                </a:lnTo>
                <a:lnTo>
                  <a:pt x="137" y="198"/>
                </a:lnTo>
                <a:lnTo>
                  <a:pt x="152" y="164"/>
                </a:lnTo>
                <a:lnTo>
                  <a:pt x="151" y="163"/>
                </a:lnTo>
                <a:lnTo>
                  <a:pt x="149" y="157"/>
                </a:lnTo>
                <a:lnTo>
                  <a:pt x="147" y="148"/>
                </a:lnTo>
                <a:lnTo>
                  <a:pt x="145" y="138"/>
                </a:lnTo>
                <a:lnTo>
                  <a:pt x="141" y="128"/>
                </a:lnTo>
                <a:lnTo>
                  <a:pt x="138" y="117"/>
                </a:lnTo>
                <a:lnTo>
                  <a:pt x="134" y="108"/>
                </a:lnTo>
                <a:lnTo>
                  <a:pt x="130" y="102"/>
                </a:lnTo>
                <a:lnTo>
                  <a:pt x="124" y="96"/>
                </a:lnTo>
                <a:lnTo>
                  <a:pt x="118" y="90"/>
                </a:lnTo>
                <a:lnTo>
                  <a:pt x="111" y="85"/>
                </a:lnTo>
                <a:lnTo>
                  <a:pt x="103" y="80"/>
                </a:lnTo>
                <a:lnTo>
                  <a:pt x="97" y="76"/>
                </a:lnTo>
                <a:lnTo>
                  <a:pt x="91" y="73"/>
                </a:lnTo>
                <a:lnTo>
                  <a:pt x="86" y="70"/>
                </a:lnTo>
                <a:lnTo>
                  <a:pt x="86" y="69"/>
                </a:lnTo>
                <a:lnTo>
                  <a:pt x="91" y="64"/>
                </a:lnTo>
                <a:lnTo>
                  <a:pt x="92" y="46"/>
                </a:lnTo>
                <a:lnTo>
                  <a:pt x="92" y="44"/>
                </a:lnTo>
                <a:lnTo>
                  <a:pt x="92" y="42"/>
                </a:lnTo>
                <a:lnTo>
                  <a:pt x="93" y="38"/>
                </a:lnTo>
                <a:lnTo>
                  <a:pt x="94" y="34"/>
                </a:lnTo>
                <a:lnTo>
                  <a:pt x="95" y="29"/>
                </a:lnTo>
                <a:lnTo>
                  <a:pt x="94" y="24"/>
                </a:lnTo>
                <a:lnTo>
                  <a:pt x="93" y="19"/>
                </a:lnTo>
                <a:lnTo>
                  <a:pt x="91" y="15"/>
                </a:lnTo>
                <a:lnTo>
                  <a:pt x="88" y="12"/>
                </a:lnTo>
                <a:lnTo>
                  <a:pt x="87" y="9"/>
                </a:lnTo>
                <a:lnTo>
                  <a:pt x="86" y="8"/>
                </a:lnTo>
                <a:lnTo>
                  <a:pt x="86" y="8"/>
                </a:lnTo>
                <a:lnTo>
                  <a:pt x="86" y="7"/>
                </a:lnTo>
                <a:lnTo>
                  <a:pt x="85" y="6"/>
                </a:lnTo>
                <a:lnTo>
                  <a:pt x="81" y="4"/>
                </a:lnTo>
                <a:lnTo>
                  <a:pt x="77" y="3"/>
                </a:lnTo>
                <a:lnTo>
                  <a:pt x="70" y="0"/>
                </a:lnTo>
                <a:lnTo>
                  <a:pt x="64" y="0"/>
                </a:lnTo>
                <a:lnTo>
                  <a:pt x="59" y="0"/>
                </a:lnTo>
                <a:lnTo>
                  <a:pt x="55" y="0"/>
                </a:lnTo>
                <a:lnTo>
                  <a:pt x="53" y="3"/>
                </a:lnTo>
                <a:lnTo>
                  <a:pt x="49" y="5"/>
                </a:lnTo>
                <a:lnTo>
                  <a:pt x="47" y="8"/>
                </a:lnTo>
                <a:lnTo>
                  <a:pt x="43" y="11"/>
                </a:lnTo>
                <a:lnTo>
                  <a:pt x="40" y="15"/>
                </a:lnTo>
                <a:lnTo>
                  <a:pt x="38" y="21"/>
                </a:lnTo>
                <a:lnTo>
                  <a:pt x="38" y="27"/>
                </a:lnTo>
                <a:lnTo>
                  <a:pt x="39" y="35"/>
                </a:lnTo>
                <a:lnTo>
                  <a:pt x="40" y="42"/>
                </a:lnTo>
                <a:lnTo>
                  <a:pt x="41" y="48"/>
                </a:lnTo>
                <a:lnTo>
                  <a:pt x="42" y="52"/>
                </a:lnTo>
                <a:lnTo>
                  <a:pt x="42" y="54"/>
                </a:lnTo>
                <a:lnTo>
                  <a:pt x="51" y="61"/>
                </a:lnTo>
                <a:lnTo>
                  <a:pt x="52" y="69"/>
                </a:lnTo>
                <a:lnTo>
                  <a:pt x="50" y="70"/>
                </a:lnTo>
                <a:lnTo>
                  <a:pt x="46" y="73"/>
                </a:lnTo>
                <a:lnTo>
                  <a:pt x="39" y="77"/>
                </a:lnTo>
                <a:lnTo>
                  <a:pt x="32" y="81"/>
                </a:lnTo>
                <a:lnTo>
                  <a:pt x="24" y="87"/>
                </a:lnTo>
                <a:lnTo>
                  <a:pt x="17" y="91"/>
                </a:lnTo>
                <a:lnTo>
                  <a:pt x="13" y="95"/>
                </a:lnTo>
                <a:lnTo>
                  <a:pt x="11" y="99"/>
                </a:lnTo>
                <a:lnTo>
                  <a:pt x="10" y="103"/>
                </a:lnTo>
                <a:lnTo>
                  <a:pt x="10" y="112"/>
                </a:lnTo>
                <a:lnTo>
                  <a:pt x="8" y="125"/>
                </a:lnTo>
                <a:lnTo>
                  <a:pt x="6" y="138"/>
                </a:lnTo>
                <a:lnTo>
                  <a:pt x="5" y="153"/>
                </a:lnTo>
                <a:lnTo>
                  <a:pt x="3" y="166"/>
                </a:lnTo>
                <a:lnTo>
                  <a:pt x="2" y="176"/>
                </a:lnTo>
                <a:lnTo>
                  <a:pt x="1" y="183"/>
                </a:lnTo>
                <a:lnTo>
                  <a:pt x="1" y="188"/>
                </a:lnTo>
                <a:lnTo>
                  <a:pt x="0" y="196"/>
                </a:lnTo>
                <a:lnTo>
                  <a:pt x="0" y="207"/>
                </a:lnTo>
                <a:lnTo>
                  <a:pt x="0" y="220"/>
                </a:lnTo>
                <a:lnTo>
                  <a:pt x="0" y="233"/>
                </a:lnTo>
                <a:lnTo>
                  <a:pt x="0" y="245"/>
                </a:lnTo>
                <a:lnTo>
                  <a:pt x="0" y="256"/>
                </a:lnTo>
                <a:lnTo>
                  <a:pt x="2" y="264"/>
                </a:lnTo>
                <a:lnTo>
                  <a:pt x="4" y="267"/>
                </a:lnTo>
                <a:lnTo>
                  <a:pt x="5" y="269"/>
                </a:lnTo>
                <a:lnTo>
                  <a:pt x="8" y="270"/>
                </a:lnTo>
                <a:lnTo>
                  <a:pt x="10" y="271"/>
                </a:lnTo>
                <a:lnTo>
                  <a:pt x="14" y="271"/>
                </a:lnTo>
                <a:lnTo>
                  <a:pt x="16" y="271"/>
                </a:lnTo>
                <a:lnTo>
                  <a:pt x="17" y="271"/>
                </a:lnTo>
                <a:lnTo>
                  <a:pt x="18" y="271"/>
                </a:lnTo>
                <a:lnTo>
                  <a:pt x="16" y="263"/>
                </a:lnTo>
                <a:lnTo>
                  <a:pt x="10" y="258"/>
                </a:lnTo>
                <a:lnTo>
                  <a:pt x="22" y="265"/>
                </a:lnTo>
                <a:lnTo>
                  <a:pt x="19" y="329"/>
                </a:lnTo>
                <a:lnTo>
                  <a:pt x="21" y="349"/>
                </a:lnTo>
                <a:lnTo>
                  <a:pt x="39" y="423"/>
                </a:lnTo>
                <a:lnTo>
                  <a:pt x="17" y="441"/>
                </a:lnTo>
                <a:lnTo>
                  <a:pt x="14" y="453"/>
                </a:lnTo>
                <a:lnTo>
                  <a:pt x="39" y="453"/>
                </a:lnTo>
                <a:lnTo>
                  <a:pt x="69" y="453"/>
                </a:lnTo>
                <a:lnTo>
                  <a:pt x="70" y="454"/>
                </a:lnTo>
                <a:lnTo>
                  <a:pt x="71" y="457"/>
                </a:lnTo>
                <a:lnTo>
                  <a:pt x="74" y="461"/>
                </a:lnTo>
                <a:lnTo>
                  <a:pt x="76" y="465"/>
                </a:lnTo>
                <a:lnTo>
                  <a:pt x="81" y="469"/>
                </a:lnTo>
                <a:lnTo>
                  <a:pt x="84" y="473"/>
                </a:lnTo>
                <a:lnTo>
                  <a:pt x="87" y="476"/>
                </a:lnTo>
                <a:lnTo>
                  <a:pt x="90" y="478"/>
                </a:lnTo>
                <a:lnTo>
                  <a:pt x="93" y="479"/>
                </a:lnTo>
                <a:lnTo>
                  <a:pt x="97" y="478"/>
                </a:lnTo>
                <a:lnTo>
                  <a:pt x="100" y="478"/>
                </a:lnTo>
                <a:lnTo>
                  <a:pt x="103" y="477"/>
                </a:lnTo>
                <a:lnTo>
                  <a:pt x="105" y="476"/>
                </a:lnTo>
                <a:lnTo>
                  <a:pt x="108" y="476"/>
                </a:lnTo>
                <a:lnTo>
                  <a:pt x="109" y="475"/>
                </a:lnTo>
                <a:lnTo>
                  <a:pt x="109" y="475"/>
                </a:lnTo>
                <a:lnTo>
                  <a:pt x="104" y="458"/>
                </a:lnTo>
                <a:lnTo>
                  <a:pt x="97" y="439"/>
                </a:lnTo>
                <a:lnTo>
                  <a:pt x="114" y="355"/>
                </a:lnTo>
                <a:lnTo>
                  <a:pt x="118" y="276"/>
                </a:lnTo>
                <a:lnTo>
                  <a:pt x="120" y="248"/>
                </a:lnTo>
              </a:path>
            </a:pathLst>
          </a:custGeom>
          <a:solidFill>
            <a:srgbClr val="996633"/>
          </a:solidFill>
          <a:ln w="9525" cap="rnd">
            <a:noFill/>
            <a:round/>
            <a:headEnd/>
            <a:tailEnd/>
          </a:ln>
          <a:effectLst/>
        </p:spPr>
        <p:txBody>
          <a:bodyPr/>
          <a:lstStyle/>
          <a:p>
            <a:endParaRPr lang="tr-TR"/>
          </a:p>
        </p:txBody>
      </p:sp>
      <p:sp>
        <p:nvSpPr>
          <p:cNvPr id="177168" name="Freeform 16"/>
          <p:cNvSpPr>
            <a:spLocks/>
          </p:cNvSpPr>
          <p:nvPr/>
        </p:nvSpPr>
        <p:spPr bwMode="auto">
          <a:xfrm>
            <a:off x="1665288" y="3016250"/>
            <a:ext cx="238125" cy="746125"/>
          </a:xfrm>
          <a:custGeom>
            <a:avLst/>
            <a:gdLst/>
            <a:ahLst/>
            <a:cxnLst>
              <a:cxn ang="0">
                <a:pos x="149" y="393"/>
              </a:cxn>
              <a:cxn ang="0">
                <a:pos x="138" y="272"/>
              </a:cxn>
              <a:cxn ang="0">
                <a:pos x="141" y="267"/>
              </a:cxn>
              <a:cxn ang="0">
                <a:pos x="143" y="263"/>
              </a:cxn>
              <a:cxn ang="0">
                <a:pos x="141" y="249"/>
              </a:cxn>
              <a:cxn ang="0">
                <a:pos x="142" y="194"/>
              </a:cxn>
              <a:cxn ang="0">
                <a:pos x="140" y="154"/>
              </a:cxn>
              <a:cxn ang="0">
                <a:pos x="133" y="109"/>
              </a:cxn>
              <a:cxn ang="0">
                <a:pos x="118" y="90"/>
              </a:cxn>
              <a:cxn ang="0">
                <a:pos x="96" y="75"/>
              </a:cxn>
              <a:cxn ang="0">
                <a:pos x="85" y="68"/>
              </a:cxn>
              <a:cxn ang="0">
                <a:pos x="94" y="42"/>
              </a:cxn>
              <a:cxn ang="0">
                <a:pos x="95" y="32"/>
              </a:cxn>
              <a:cxn ang="0">
                <a:pos x="93" y="18"/>
              </a:cxn>
              <a:cxn ang="0">
                <a:pos x="86" y="8"/>
              </a:cxn>
              <a:cxn ang="0">
                <a:pos x="82" y="2"/>
              </a:cxn>
              <a:cxn ang="0">
                <a:pos x="67" y="0"/>
              </a:cxn>
              <a:cxn ang="0">
                <a:pos x="52" y="1"/>
              </a:cxn>
              <a:cxn ang="0">
                <a:pos x="48" y="5"/>
              </a:cxn>
              <a:cxn ang="0">
                <a:pos x="40" y="13"/>
              </a:cxn>
              <a:cxn ang="0">
                <a:pos x="38" y="27"/>
              </a:cxn>
              <a:cxn ang="0">
                <a:pos x="41" y="38"/>
              </a:cxn>
              <a:cxn ang="0">
                <a:pos x="52" y="68"/>
              </a:cxn>
              <a:cxn ang="0">
                <a:pos x="39" y="77"/>
              </a:cxn>
              <a:cxn ang="0">
                <a:pos x="17" y="91"/>
              </a:cxn>
              <a:cxn ang="0">
                <a:pos x="10" y="103"/>
              </a:cxn>
              <a:cxn ang="0">
                <a:pos x="6" y="138"/>
              </a:cxn>
              <a:cxn ang="0">
                <a:pos x="2" y="176"/>
              </a:cxn>
              <a:cxn ang="0">
                <a:pos x="0" y="195"/>
              </a:cxn>
              <a:cxn ang="0">
                <a:pos x="0" y="232"/>
              </a:cxn>
              <a:cxn ang="0">
                <a:pos x="2" y="263"/>
              </a:cxn>
              <a:cxn ang="0">
                <a:pos x="8" y="269"/>
              </a:cxn>
              <a:cxn ang="0">
                <a:pos x="15" y="270"/>
              </a:cxn>
              <a:cxn ang="0">
                <a:pos x="10" y="258"/>
              </a:cxn>
              <a:cxn ang="0">
                <a:pos x="42" y="436"/>
              </a:cxn>
              <a:cxn ang="0">
                <a:pos x="48" y="467"/>
              </a:cxn>
              <a:cxn ang="0">
                <a:pos x="73" y="454"/>
              </a:cxn>
              <a:cxn ang="0">
                <a:pos x="87" y="462"/>
              </a:cxn>
              <a:cxn ang="0">
                <a:pos x="101" y="468"/>
              </a:cxn>
              <a:cxn ang="0">
                <a:pos x="110" y="468"/>
              </a:cxn>
              <a:cxn ang="0">
                <a:pos x="117" y="466"/>
              </a:cxn>
              <a:cxn ang="0">
                <a:pos x="114" y="448"/>
              </a:cxn>
              <a:cxn ang="0">
                <a:pos x="120" y="257"/>
              </a:cxn>
              <a:cxn ang="0">
                <a:pos x="125" y="267"/>
              </a:cxn>
              <a:cxn ang="0">
                <a:pos x="126" y="268"/>
              </a:cxn>
              <a:cxn ang="0">
                <a:pos x="127" y="270"/>
              </a:cxn>
              <a:cxn ang="0">
                <a:pos x="129" y="281"/>
              </a:cxn>
            </a:cxnLst>
            <a:rect l="0" t="0" r="r" b="b"/>
            <a:pathLst>
              <a:path w="150" h="470">
                <a:moveTo>
                  <a:pt x="119" y="281"/>
                </a:moveTo>
                <a:lnTo>
                  <a:pt x="119" y="393"/>
                </a:lnTo>
                <a:lnTo>
                  <a:pt x="149" y="393"/>
                </a:lnTo>
                <a:lnTo>
                  <a:pt x="149" y="281"/>
                </a:lnTo>
                <a:lnTo>
                  <a:pt x="138" y="281"/>
                </a:lnTo>
                <a:lnTo>
                  <a:pt x="138" y="272"/>
                </a:lnTo>
                <a:lnTo>
                  <a:pt x="138" y="271"/>
                </a:lnTo>
                <a:lnTo>
                  <a:pt x="140" y="269"/>
                </a:lnTo>
                <a:lnTo>
                  <a:pt x="141" y="267"/>
                </a:lnTo>
                <a:lnTo>
                  <a:pt x="142" y="266"/>
                </a:lnTo>
                <a:lnTo>
                  <a:pt x="143" y="264"/>
                </a:lnTo>
                <a:lnTo>
                  <a:pt x="143" y="263"/>
                </a:lnTo>
                <a:lnTo>
                  <a:pt x="144" y="262"/>
                </a:lnTo>
                <a:lnTo>
                  <a:pt x="144" y="262"/>
                </a:lnTo>
                <a:lnTo>
                  <a:pt x="141" y="249"/>
                </a:lnTo>
                <a:lnTo>
                  <a:pt x="141" y="249"/>
                </a:lnTo>
                <a:lnTo>
                  <a:pt x="143" y="197"/>
                </a:lnTo>
                <a:lnTo>
                  <a:pt x="142" y="194"/>
                </a:lnTo>
                <a:lnTo>
                  <a:pt x="142" y="185"/>
                </a:lnTo>
                <a:lnTo>
                  <a:pt x="141" y="171"/>
                </a:lnTo>
                <a:lnTo>
                  <a:pt x="140" y="154"/>
                </a:lnTo>
                <a:lnTo>
                  <a:pt x="138" y="137"/>
                </a:lnTo>
                <a:lnTo>
                  <a:pt x="136" y="122"/>
                </a:lnTo>
                <a:lnTo>
                  <a:pt x="133" y="109"/>
                </a:lnTo>
                <a:lnTo>
                  <a:pt x="129" y="101"/>
                </a:lnTo>
                <a:lnTo>
                  <a:pt x="124" y="95"/>
                </a:lnTo>
                <a:lnTo>
                  <a:pt x="118" y="90"/>
                </a:lnTo>
                <a:lnTo>
                  <a:pt x="111" y="84"/>
                </a:lnTo>
                <a:lnTo>
                  <a:pt x="103" y="79"/>
                </a:lnTo>
                <a:lnTo>
                  <a:pt x="96" y="75"/>
                </a:lnTo>
                <a:lnTo>
                  <a:pt x="90" y="72"/>
                </a:lnTo>
                <a:lnTo>
                  <a:pt x="86" y="69"/>
                </a:lnTo>
                <a:lnTo>
                  <a:pt x="85" y="68"/>
                </a:lnTo>
                <a:lnTo>
                  <a:pt x="86" y="56"/>
                </a:lnTo>
                <a:lnTo>
                  <a:pt x="94" y="43"/>
                </a:lnTo>
                <a:lnTo>
                  <a:pt x="94" y="42"/>
                </a:lnTo>
                <a:lnTo>
                  <a:pt x="95" y="39"/>
                </a:lnTo>
                <a:lnTo>
                  <a:pt x="95" y="36"/>
                </a:lnTo>
                <a:lnTo>
                  <a:pt x="95" y="32"/>
                </a:lnTo>
                <a:lnTo>
                  <a:pt x="95" y="28"/>
                </a:lnTo>
                <a:lnTo>
                  <a:pt x="95" y="23"/>
                </a:lnTo>
                <a:lnTo>
                  <a:pt x="93" y="18"/>
                </a:lnTo>
                <a:lnTo>
                  <a:pt x="90" y="14"/>
                </a:lnTo>
                <a:lnTo>
                  <a:pt x="88" y="11"/>
                </a:lnTo>
                <a:lnTo>
                  <a:pt x="86" y="8"/>
                </a:lnTo>
                <a:lnTo>
                  <a:pt x="85" y="5"/>
                </a:lnTo>
                <a:lnTo>
                  <a:pt x="84" y="4"/>
                </a:lnTo>
                <a:lnTo>
                  <a:pt x="82" y="2"/>
                </a:lnTo>
                <a:lnTo>
                  <a:pt x="79" y="0"/>
                </a:lnTo>
                <a:lnTo>
                  <a:pt x="74" y="0"/>
                </a:lnTo>
                <a:lnTo>
                  <a:pt x="67" y="0"/>
                </a:lnTo>
                <a:lnTo>
                  <a:pt x="59" y="0"/>
                </a:lnTo>
                <a:lnTo>
                  <a:pt x="55" y="0"/>
                </a:lnTo>
                <a:lnTo>
                  <a:pt x="52" y="1"/>
                </a:lnTo>
                <a:lnTo>
                  <a:pt x="50" y="2"/>
                </a:lnTo>
                <a:lnTo>
                  <a:pt x="49" y="4"/>
                </a:lnTo>
                <a:lnTo>
                  <a:pt x="48" y="5"/>
                </a:lnTo>
                <a:lnTo>
                  <a:pt x="46" y="8"/>
                </a:lnTo>
                <a:lnTo>
                  <a:pt x="42" y="10"/>
                </a:lnTo>
                <a:lnTo>
                  <a:pt x="40" y="13"/>
                </a:lnTo>
                <a:lnTo>
                  <a:pt x="38" y="17"/>
                </a:lnTo>
                <a:lnTo>
                  <a:pt x="38" y="22"/>
                </a:lnTo>
                <a:lnTo>
                  <a:pt x="38" y="27"/>
                </a:lnTo>
                <a:lnTo>
                  <a:pt x="39" y="32"/>
                </a:lnTo>
                <a:lnTo>
                  <a:pt x="40" y="36"/>
                </a:lnTo>
                <a:lnTo>
                  <a:pt x="41" y="38"/>
                </a:lnTo>
                <a:lnTo>
                  <a:pt x="41" y="39"/>
                </a:lnTo>
                <a:lnTo>
                  <a:pt x="42" y="59"/>
                </a:lnTo>
                <a:lnTo>
                  <a:pt x="52" y="68"/>
                </a:lnTo>
                <a:lnTo>
                  <a:pt x="50" y="69"/>
                </a:lnTo>
                <a:lnTo>
                  <a:pt x="46" y="73"/>
                </a:lnTo>
                <a:lnTo>
                  <a:pt x="39" y="77"/>
                </a:lnTo>
                <a:lnTo>
                  <a:pt x="31" y="81"/>
                </a:lnTo>
                <a:lnTo>
                  <a:pt x="24" y="86"/>
                </a:lnTo>
                <a:lnTo>
                  <a:pt x="17" y="91"/>
                </a:lnTo>
                <a:lnTo>
                  <a:pt x="13" y="95"/>
                </a:lnTo>
                <a:lnTo>
                  <a:pt x="11" y="98"/>
                </a:lnTo>
                <a:lnTo>
                  <a:pt x="10" y="103"/>
                </a:lnTo>
                <a:lnTo>
                  <a:pt x="10" y="111"/>
                </a:lnTo>
                <a:lnTo>
                  <a:pt x="8" y="124"/>
                </a:lnTo>
                <a:lnTo>
                  <a:pt x="6" y="138"/>
                </a:lnTo>
                <a:lnTo>
                  <a:pt x="5" y="152"/>
                </a:lnTo>
                <a:lnTo>
                  <a:pt x="3" y="165"/>
                </a:lnTo>
                <a:lnTo>
                  <a:pt x="2" y="176"/>
                </a:lnTo>
                <a:lnTo>
                  <a:pt x="1" y="182"/>
                </a:lnTo>
                <a:lnTo>
                  <a:pt x="1" y="187"/>
                </a:lnTo>
                <a:lnTo>
                  <a:pt x="0" y="195"/>
                </a:lnTo>
                <a:lnTo>
                  <a:pt x="0" y="206"/>
                </a:lnTo>
                <a:lnTo>
                  <a:pt x="0" y="219"/>
                </a:lnTo>
                <a:lnTo>
                  <a:pt x="0" y="232"/>
                </a:lnTo>
                <a:lnTo>
                  <a:pt x="0" y="245"/>
                </a:lnTo>
                <a:lnTo>
                  <a:pt x="0" y="255"/>
                </a:lnTo>
                <a:lnTo>
                  <a:pt x="2" y="263"/>
                </a:lnTo>
                <a:lnTo>
                  <a:pt x="4" y="266"/>
                </a:lnTo>
                <a:lnTo>
                  <a:pt x="5" y="268"/>
                </a:lnTo>
                <a:lnTo>
                  <a:pt x="8" y="269"/>
                </a:lnTo>
                <a:lnTo>
                  <a:pt x="11" y="270"/>
                </a:lnTo>
                <a:lnTo>
                  <a:pt x="14" y="270"/>
                </a:lnTo>
                <a:lnTo>
                  <a:pt x="15" y="270"/>
                </a:lnTo>
                <a:lnTo>
                  <a:pt x="17" y="270"/>
                </a:lnTo>
                <a:lnTo>
                  <a:pt x="18" y="270"/>
                </a:lnTo>
                <a:lnTo>
                  <a:pt x="10" y="258"/>
                </a:lnTo>
                <a:lnTo>
                  <a:pt x="23" y="172"/>
                </a:lnTo>
                <a:lnTo>
                  <a:pt x="23" y="264"/>
                </a:lnTo>
                <a:lnTo>
                  <a:pt x="42" y="436"/>
                </a:lnTo>
                <a:lnTo>
                  <a:pt x="26" y="456"/>
                </a:lnTo>
                <a:lnTo>
                  <a:pt x="23" y="468"/>
                </a:lnTo>
                <a:lnTo>
                  <a:pt x="48" y="467"/>
                </a:lnTo>
                <a:lnTo>
                  <a:pt x="69" y="452"/>
                </a:lnTo>
                <a:lnTo>
                  <a:pt x="69" y="452"/>
                </a:lnTo>
                <a:lnTo>
                  <a:pt x="73" y="454"/>
                </a:lnTo>
                <a:lnTo>
                  <a:pt x="77" y="456"/>
                </a:lnTo>
                <a:lnTo>
                  <a:pt x="82" y="460"/>
                </a:lnTo>
                <a:lnTo>
                  <a:pt x="87" y="462"/>
                </a:lnTo>
                <a:lnTo>
                  <a:pt x="92" y="464"/>
                </a:lnTo>
                <a:lnTo>
                  <a:pt x="97" y="467"/>
                </a:lnTo>
                <a:lnTo>
                  <a:pt x="101" y="468"/>
                </a:lnTo>
                <a:lnTo>
                  <a:pt x="103" y="469"/>
                </a:lnTo>
                <a:lnTo>
                  <a:pt x="106" y="469"/>
                </a:lnTo>
                <a:lnTo>
                  <a:pt x="110" y="468"/>
                </a:lnTo>
                <a:lnTo>
                  <a:pt x="112" y="467"/>
                </a:lnTo>
                <a:lnTo>
                  <a:pt x="115" y="467"/>
                </a:lnTo>
                <a:lnTo>
                  <a:pt x="117" y="466"/>
                </a:lnTo>
                <a:lnTo>
                  <a:pt x="119" y="465"/>
                </a:lnTo>
                <a:lnTo>
                  <a:pt x="119" y="465"/>
                </a:lnTo>
                <a:lnTo>
                  <a:pt x="114" y="448"/>
                </a:lnTo>
                <a:lnTo>
                  <a:pt x="96" y="438"/>
                </a:lnTo>
                <a:lnTo>
                  <a:pt x="113" y="275"/>
                </a:lnTo>
                <a:lnTo>
                  <a:pt x="120" y="257"/>
                </a:lnTo>
                <a:lnTo>
                  <a:pt x="111" y="163"/>
                </a:lnTo>
                <a:lnTo>
                  <a:pt x="130" y="259"/>
                </a:lnTo>
                <a:lnTo>
                  <a:pt x="125" y="267"/>
                </a:lnTo>
                <a:lnTo>
                  <a:pt x="125" y="267"/>
                </a:lnTo>
                <a:lnTo>
                  <a:pt x="125" y="267"/>
                </a:lnTo>
                <a:lnTo>
                  <a:pt x="126" y="268"/>
                </a:lnTo>
                <a:lnTo>
                  <a:pt x="126" y="268"/>
                </a:lnTo>
                <a:lnTo>
                  <a:pt x="127" y="269"/>
                </a:lnTo>
                <a:lnTo>
                  <a:pt x="127" y="270"/>
                </a:lnTo>
                <a:lnTo>
                  <a:pt x="128" y="271"/>
                </a:lnTo>
                <a:lnTo>
                  <a:pt x="129" y="271"/>
                </a:lnTo>
                <a:lnTo>
                  <a:pt x="129" y="281"/>
                </a:lnTo>
                <a:lnTo>
                  <a:pt x="119" y="281"/>
                </a:lnTo>
              </a:path>
            </a:pathLst>
          </a:custGeom>
          <a:solidFill>
            <a:srgbClr val="00CCFF"/>
          </a:solidFill>
          <a:ln w="9525" cap="rnd">
            <a:noFill/>
            <a:round/>
            <a:headEnd/>
            <a:tailEnd/>
          </a:ln>
          <a:effectLst/>
        </p:spPr>
        <p:txBody>
          <a:bodyPr/>
          <a:lstStyle/>
          <a:p>
            <a:endParaRPr lang="tr-TR"/>
          </a:p>
        </p:txBody>
      </p:sp>
      <p:sp>
        <p:nvSpPr>
          <p:cNvPr id="177169" name="Freeform 17"/>
          <p:cNvSpPr>
            <a:spLocks/>
          </p:cNvSpPr>
          <p:nvPr/>
        </p:nvSpPr>
        <p:spPr bwMode="auto">
          <a:xfrm>
            <a:off x="1271588" y="3067050"/>
            <a:ext cx="233362" cy="712788"/>
          </a:xfrm>
          <a:custGeom>
            <a:avLst/>
            <a:gdLst/>
            <a:ahLst/>
            <a:cxnLst>
              <a:cxn ang="0">
                <a:pos x="80" y="211"/>
              </a:cxn>
              <a:cxn ang="0">
                <a:pos x="80" y="211"/>
              </a:cxn>
              <a:cxn ang="0">
                <a:pos x="82" y="210"/>
              </a:cxn>
              <a:cxn ang="0">
                <a:pos x="81" y="211"/>
              </a:cxn>
              <a:cxn ang="0">
                <a:pos x="134" y="422"/>
              </a:cxn>
              <a:cxn ang="0">
                <a:pos x="111" y="394"/>
              </a:cxn>
              <a:cxn ang="0">
                <a:pos x="116" y="332"/>
              </a:cxn>
              <a:cxn ang="0">
                <a:pos x="119" y="309"/>
              </a:cxn>
              <a:cxn ang="0">
                <a:pos x="126" y="294"/>
              </a:cxn>
              <a:cxn ang="0">
                <a:pos x="118" y="202"/>
              </a:cxn>
              <a:cxn ang="0">
                <a:pos x="125" y="215"/>
              </a:cxn>
              <a:cxn ang="0">
                <a:pos x="132" y="203"/>
              </a:cxn>
              <a:cxn ang="0">
                <a:pos x="124" y="178"/>
              </a:cxn>
              <a:cxn ang="0">
                <a:pos x="128" y="133"/>
              </a:cxn>
              <a:cxn ang="0">
                <a:pos x="108" y="76"/>
              </a:cxn>
              <a:cxn ang="0">
                <a:pos x="94" y="66"/>
              </a:cxn>
              <a:cxn ang="0">
                <a:pos x="100" y="64"/>
              </a:cxn>
              <a:cxn ang="0">
                <a:pos x="103" y="53"/>
              </a:cxn>
              <a:cxn ang="0">
                <a:pos x="97" y="46"/>
              </a:cxn>
              <a:cxn ang="0">
                <a:pos x="94" y="27"/>
              </a:cxn>
              <a:cxn ang="0">
                <a:pos x="97" y="17"/>
              </a:cxn>
              <a:cxn ang="0">
                <a:pos x="89" y="7"/>
              </a:cxn>
              <a:cxn ang="0">
                <a:pos x="79" y="0"/>
              </a:cxn>
              <a:cxn ang="0">
                <a:pos x="55" y="4"/>
              </a:cxn>
              <a:cxn ang="0">
                <a:pos x="42" y="22"/>
              </a:cxn>
              <a:cxn ang="0">
                <a:pos x="32" y="47"/>
              </a:cxn>
              <a:cxn ang="0">
                <a:pos x="23" y="59"/>
              </a:cxn>
              <a:cxn ang="0">
                <a:pos x="31" y="66"/>
              </a:cxn>
              <a:cxn ang="0">
                <a:pos x="28" y="76"/>
              </a:cxn>
              <a:cxn ang="0">
                <a:pos x="5" y="122"/>
              </a:cxn>
              <a:cxn ang="0">
                <a:pos x="0" y="152"/>
              </a:cxn>
              <a:cxn ang="0">
                <a:pos x="13" y="191"/>
              </a:cxn>
              <a:cxn ang="0">
                <a:pos x="14" y="256"/>
              </a:cxn>
              <a:cxn ang="0">
                <a:pos x="13" y="303"/>
              </a:cxn>
              <a:cxn ang="0">
                <a:pos x="28" y="312"/>
              </a:cxn>
              <a:cxn ang="0">
                <a:pos x="34" y="319"/>
              </a:cxn>
              <a:cxn ang="0">
                <a:pos x="40" y="337"/>
              </a:cxn>
              <a:cxn ang="0">
                <a:pos x="38" y="344"/>
              </a:cxn>
              <a:cxn ang="0">
                <a:pos x="37" y="367"/>
              </a:cxn>
              <a:cxn ang="0">
                <a:pos x="46" y="400"/>
              </a:cxn>
              <a:cxn ang="0">
                <a:pos x="43" y="442"/>
              </a:cxn>
              <a:cxn ang="0">
                <a:pos x="55" y="448"/>
              </a:cxn>
              <a:cxn ang="0">
                <a:pos x="64" y="435"/>
              </a:cxn>
              <a:cxn ang="0">
                <a:pos x="59" y="397"/>
              </a:cxn>
              <a:cxn ang="0">
                <a:pos x="84" y="326"/>
              </a:cxn>
              <a:cxn ang="0">
                <a:pos x="86" y="349"/>
              </a:cxn>
              <a:cxn ang="0">
                <a:pos x="92" y="384"/>
              </a:cxn>
              <a:cxn ang="0">
                <a:pos x="94" y="427"/>
              </a:cxn>
              <a:cxn ang="0">
                <a:pos x="107" y="428"/>
              </a:cxn>
              <a:cxn ang="0">
                <a:pos x="124" y="436"/>
              </a:cxn>
              <a:cxn ang="0">
                <a:pos x="141" y="438"/>
              </a:cxn>
              <a:cxn ang="0">
                <a:pos x="80" y="211"/>
              </a:cxn>
            </a:cxnLst>
            <a:rect l="0" t="0" r="r" b="b"/>
            <a:pathLst>
              <a:path w="147" h="449">
                <a:moveTo>
                  <a:pt x="80" y="211"/>
                </a:moveTo>
                <a:lnTo>
                  <a:pt x="81" y="211"/>
                </a:lnTo>
                <a:lnTo>
                  <a:pt x="81" y="211"/>
                </a:lnTo>
                <a:lnTo>
                  <a:pt x="80" y="211"/>
                </a:lnTo>
                <a:lnTo>
                  <a:pt x="80" y="211"/>
                </a:lnTo>
                <a:lnTo>
                  <a:pt x="80" y="211"/>
                </a:lnTo>
                <a:lnTo>
                  <a:pt x="80" y="211"/>
                </a:lnTo>
                <a:lnTo>
                  <a:pt x="80" y="211"/>
                </a:lnTo>
                <a:lnTo>
                  <a:pt x="80" y="211"/>
                </a:lnTo>
                <a:lnTo>
                  <a:pt x="80" y="211"/>
                </a:lnTo>
                <a:lnTo>
                  <a:pt x="81" y="211"/>
                </a:lnTo>
                <a:lnTo>
                  <a:pt x="82" y="210"/>
                </a:lnTo>
                <a:lnTo>
                  <a:pt x="82" y="210"/>
                </a:lnTo>
                <a:lnTo>
                  <a:pt x="82" y="210"/>
                </a:lnTo>
                <a:lnTo>
                  <a:pt x="82" y="210"/>
                </a:lnTo>
                <a:lnTo>
                  <a:pt x="81" y="211"/>
                </a:lnTo>
                <a:lnTo>
                  <a:pt x="81" y="211"/>
                </a:lnTo>
                <a:lnTo>
                  <a:pt x="81" y="211"/>
                </a:lnTo>
                <a:lnTo>
                  <a:pt x="81" y="211"/>
                </a:lnTo>
                <a:lnTo>
                  <a:pt x="81" y="211"/>
                </a:lnTo>
                <a:lnTo>
                  <a:pt x="80" y="211"/>
                </a:lnTo>
                <a:lnTo>
                  <a:pt x="145" y="428"/>
                </a:lnTo>
                <a:lnTo>
                  <a:pt x="143" y="427"/>
                </a:lnTo>
                <a:lnTo>
                  <a:pt x="140" y="425"/>
                </a:lnTo>
                <a:lnTo>
                  <a:pt x="134" y="422"/>
                </a:lnTo>
                <a:lnTo>
                  <a:pt x="128" y="418"/>
                </a:lnTo>
                <a:lnTo>
                  <a:pt x="122" y="412"/>
                </a:lnTo>
                <a:lnTo>
                  <a:pt x="116" y="406"/>
                </a:lnTo>
                <a:lnTo>
                  <a:pt x="113" y="400"/>
                </a:lnTo>
                <a:lnTo>
                  <a:pt x="111" y="394"/>
                </a:lnTo>
                <a:lnTo>
                  <a:pt x="111" y="385"/>
                </a:lnTo>
                <a:lnTo>
                  <a:pt x="113" y="374"/>
                </a:lnTo>
                <a:lnTo>
                  <a:pt x="113" y="360"/>
                </a:lnTo>
                <a:lnTo>
                  <a:pt x="115" y="346"/>
                </a:lnTo>
                <a:lnTo>
                  <a:pt x="116" y="332"/>
                </a:lnTo>
                <a:lnTo>
                  <a:pt x="117" y="321"/>
                </a:lnTo>
                <a:lnTo>
                  <a:pt x="118" y="312"/>
                </a:lnTo>
                <a:lnTo>
                  <a:pt x="118" y="309"/>
                </a:lnTo>
                <a:lnTo>
                  <a:pt x="118" y="309"/>
                </a:lnTo>
                <a:lnTo>
                  <a:pt x="119" y="309"/>
                </a:lnTo>
                <a:lnTo>
                  <a:pt x="121" y="308"/>
                </a:lnTo>
                <a:lnTo>
                  <a:pt x="122" y="306"/>
                </a:lnTo>
                <a:lnTo>
                  <a:pt x="124" y="304"/>
                </a:lnTo>
                <a:lnTo>
                  <a:pt x="125" y="300"/>
                </a:lnTo>
                <a:lnTo>
                  <a:pt x="126" y="294"/>
                </a:lnTo>
                <a:lnTo>
                  <a:pt x="127" y="287"/>
                </a:lnTo>
                <a:lnTo>
                  <a:pt x="117" y="200"/>
                </a:lnTo>
                <a:lnTo>
                  <a:pt x="118" y="199"/>
                </a:lnTo>
                <a:lnTo>
                  <a:pt x="118" y="200"/>
                </a:lnTo>
                <a:lnTo>
                  <a:pt x="118" y="202"/>
                </a:lnTo>
                <a:lnTo>
                  <a:pt x="119" y="206"/>
                </a:lnTo>
                <a:lnTo>
                  <a:pt x="121" y="209"/>
                </a:lnTo>
                <a:lnTo>
                  <a:pt x="123" y="212"/>
                </a:lnTo>
                <a:lnTo>
                  <a:pt x="124" y="215"/>
                </a:lnTo>
                <a:lnTo>
                  <a:pt x="125" y="215"/>
                </a:lnTo>
                <a:lnTo>
                  <a:pt x="127" y="215"/>
                </a:lnTo>
                <a:lnTo>
                  <a:pt x="129" y="212"/>
                </a:lnTo>
                <a:lnTo>
                  <a:pt x="129" y="210"/>
                </a:lnTo>
                <a:lnTo>
                  <a:pt x="131" y="207"/>
                </a:lnTo>
                <a:lnTo>
                  <a:pt x="132" y="203"/>
                </a:lnTo>
                <a:lnTo>
                  <a:pt x="132" y="200"/>
                </a:lnTo>
                <a:lnTo>
                  <a:pt x="131" y="196"/>
                </a:lnTo>
                <a:lnTo>
                  <a:pt x="129" y="191"/>
                </a:lnTo>
                <a:lnTo>
                  <a:pt x="127" y="186"/>
                </a:lnTo>
                <a:lnTo>
                  <a:pt x="124" y="178"/>
                </a:lnTo>
                <a:lnTo>
                  <a:pt x="123" y="171"/>
                </a:lnTo>
                <a:lnTo>
                  <a:pt x="124" y="165"/>
                </a:lnTo>
                <a:lnTo>
                  <a:pt x="126" y="157"/>
                </a:lnTo>
                <a:lnTo>
                  <a:pt x="128" y="147"/>
                </a:lnTo>
                <a:lnTo>
                  <a:pt x="128" y="133"/>
                </a:lnTo>
                <a:lnTo>
                  <a:pt x="124" y="114"/>
                </a:lnTo>
                <a:lnTo>
                  <a:pt x="117" y="88"/>
                </a:lnTo>
                <a:lnTo>
                  <a:pt x="115" y="84"/>
                </a:lnTo>
                <a:lnTo>
                  <a:pt x="112" y="80"/>
                </a:lnTo>
                <a:lnTo>
                  <a:pt x="108" y="76"/>
                </a:lnTo>
                <a:lnTo>
                  <a:pt x="104" y="72"/>
                </a:lnTo>
                <a:lnTo>
                  <a:pt x="100" y="70"/>
                </a:lnTo>
                <a:lnTo>
                  <a:pt x="97" y="68"/>
                </a:lnTo>
                <a:lnTo>
                  <a:pt x="95" y="67"/>
                </a:lnTo>
                <a:lnTo>
                  <a:pt x="94" y="66"/>
                </a:lnTo>
                <a:lnTo>
                  <a:pt x="94" y="66"/>
                </a:lnTo>
                <a:lnTo>
                  <a:pt x="95" y="66"/>
                </a:lnTo>
                <a:lnTo>
                  <a:pt x="97" y="66"/>
                </a:lnTo>
                <a:lnTo>
                  <a:pt x="98" y="65"/>
                </a:lnTo>
                <a:lnTo>
                  <a:pt x="100" y="64"/>
                </a:lnTo>
                <a:lnTo>
                  <a:pt x="102" y="63"/>
                </a:lnTo>
                <a:lnTo>
                  <a:pt x="102" y="61"/>
                </a:lnTo>
                <a:lnTo>
                  <a:pt x="103" y="58"/>
                </a:lnTo>
                <a:lnTo>
                  <a:pt x="104" y="55"/>
                </a:lnTo>
                <a:lnTo>
                  <a:pt x="103" y="53"/>
                </a:lnTo>
                <a:lnTo>
                  <a:pt x="102" y="52"/>
                </a:lnTo>
                <a:lnTo>
                  <a:pt x="102" y="50"/>
                </a:lnTo>
                <a:lnTo>
                  <a:pt x="100" y="50"/>
                </a:lnTo>
                <a:lnTo>
                  <a:pt x="98" y="48"/>
                </a:lnTo>
                <a:lnTo>
                  <a:pt x="97" y="46"/>
                </a:lnTo>
                <a:lnTo>
                  <a:pt x="95" y="43"/>
                </a:lnTo>
                <a:lnTo>
                  <a:pt x="93" y="40"/>
                </a:lnTo>
                <a:lnTo>
                  <a:pt x="93" y="36"/>
                </a:lnTo>
                <a:lnTo>
                  <a:pt x="93" y="32"/>
                </a:lnTo>
                <a:lnTo>
                  <a:pt x="94" y="27"/>
                </a:lnTo>
                <a:lnTo>
                  <a:pt x="95" y="24"/>
                </a:lnTo>
                <a:lnTo>
                  <a:pt x="97" y="21"/>
                </a:lnTo>
                <a:lnTo>
                  <a:pt x="97" y="18"/>
                </a:lnTo>
                <a:lnTo>
                  <a:pt x="97" y="17"/>
                </a:lnTo>
                <a:lnTo>
                  <a:pt x="97" y="17"/>
                </a:lnTo>
                <a:lnTo>
                  <a:pt x="96" y="16"/>
                </a:lnTo>
                <a:lnTo>
                  <a:pt x="94" y="14"/>
                </a:lnTo>
                <a:lnTo>
                  <a:pt x="92" y="12"/>
                </a:lnTo>
                <a:lnTo>
                  <a:pt x="91" y="9"/>
                </a:lnTo>
                <a:lnTo>
                  <a:pt x="89" y="7"/>
                </a:lnTo>
                <a:lnTo>
                  <a:pt x="88" y="4"/>
                </a:lnTo>
                <a:lnTo>
                  <a:pt x="87" y="2"/>
                </a:lnTo>
                <a:lnTo>
                  <a:pt x="86" y="0"/>
                </a:lnTo>
                <a:lnTo>
                  <a:pt x="83" y="0"/>
                </a:lnTo>
                <a:lnTo>
                  <a:pt x="79" y="0"/>
                </a:lnTo>
                <a:lnTo>
                  <a:pt x="74" y="0"/>
                </a:lnTo>
                <a:lnTo>
                  <a:pt x="69" y="0"/>
                </a:lnTo>
                <a:lnTo>
                  <a:pt x="64" y="1"/>
                </a:lnTo>
                <a:lnTo>
                  <a:pt x="59" y="2"/>
                </a:lnTo>
                <a:lnTo>
                  <a:pt x="55" y="4"/>
                </a:lnTo>
                <a:lnTo>
                  <a:pt x="53" y="5"/>
                </a:lnTo>
                <a:lnTo>
                  <a:pt x="49" y="8"/>
                </a:lnTo>
                <a:lnTo>
                  <a:pt x="47" y="12"/>
                </a:lnTo>
                <a:lnTo>
                  <a:pt x="44" y="17"/>
                </a:lnTo>
                <a:lnTo>
                  <a:pt x="42" y="22"/>
                </a:lnTo>
                <a:lnTo>
                  <a:pt x="39" y="28"/>
                </a:lnTo>
                <a:lnTo>
                  <a:pt x="37" y="33"/>
                </a:lnTo>
                <a:lnTo>
                  <a:pt x="36" y="39"/>
                </a:lnTo>
                <a:lnTo>
                  <a:pt x="34" y="43"/>
                </a:lnTo>
                <a:lnTo>
                  <a:pt x="32" y="47"/>
                </a:lnTo>
                <a:lnTo>
                  <a:pt x="30" y="51"/>
                </a:lnTo>
                <a:lnTo>
                  <a:pt x="28" y="54"/>
                </a:lnTo>
                <a:lnTo>
                  <a:pt x="26" y="56"/>
                </a:lnTo>
                <a:lnTo>
                  <a:pt x="24" y="58"/>
                </a:lnTo>
                <a:lnTo>
                  <a:pt x="23" y="59"/>
                </a:lnTo>
                <a:lnTo>
                  <a:pt x="23" y="59"/>
                </a:lnTo>
                <a:lnTo>
                  <a:pt x="28" y="63"/>
                </a:lnTo>
                <a:lnTo>
                  <a:pt x="28" y="64"/>
                </a:lnTo>
                <a:lnTo>
                  <a:pt x="30" y="65"/>
                </a:lnTo>
                <a:lnTo>
                  <a:pt x="31" y="66"/>
                </a:lnTo>
                <a:lnTo>
                  <a:pt x="32" y="67"/>
                </a:lnTo>
                <a:lnTo>
                  <a:pt x="33" y="69"/>
                </a:lnTo>
                <a:lnTo>
                  <a:pt x="32" y="71"/>
                </a:lnTo>
                <a:lnTo>
                  <a:pt x="31" y="73"/>
                </a:lnTo>
                <a:lnTo>
                  <a:pt x="28" y="76"/>
                </a:lnTo>
                <a:lnTo>
                  <a:pt x="23" y="80"/>
                </a:lnTo>
                <a:lnTo>
                  <a:pt x="19" y="88"/>
                </a:lnTo>
                <a:lnTo>
                  <a:pt x="14" y="98"/>
                </a:lnTo>
                <a:lnTo>
                  <a:pt x="10" y="110"/>
                </a:lnTo>
                <a:lnTo>
                  <a:pt x="5" y="122"/>
                </a:lnTo>
                <a:lnTo>
                  <a:pt x="2" y="131"/>
                </a:lnTo>
                <a:lnTo>
                  <a:pt x="0" y="139"/>
                </a:lnTo>
                <a:lnTo>
                  <a:pt x="0" y="143"/>
                </a:lnTo>
                <a:lnTo>
                  <a:pt x="0" y="146"/>
                </a:lnTo>
                <a:lnTo>
                  <a:pt x="0" y="152"/>
                </a:lnTo>
                <a:lnTo>
                  <a:pt x="2" y="160"/>
                </a:lnTo>
                <a:lnTo>
                  <a:pt x="4" y="169"/>
                </a:lnTo>
                <a:lnTo>
                  <a:pt x="6" y="177"/>
                </a:lnTo>
                <a:lnTo>
                  <a:pt x="10" y="185"/>
                </a:lnTo>
                <a:lnTo>
                  <a:pt x="13" y="191"/>
                </a:lnTo>
                <a:lnTo>
                  <a:pt x="18" y="193"/>
                </a:lnTo>
                <a:lnTo>
                  <a:pt x="17" y="204"/>
                </a:lnTo>
                <a:lnTo>
                  <a:pt x="16" y="219"/>
                </a:lnTo>
                <a:lnTo>
                  <a:pt x="15" y="236"/>
                </a:lnTo>
                <a:lnTo>
                  <a:pt x="14" y="256"/>
                </a:lnTo>
                <a:lnTo>
                  <a:pt x="13" y="274"/>
                </a:lnTo>
                <a:lnTo>
                  <a:pt x="12" y="288"/>
                </a:lnTo>
                <a:lnTo>
                  <a:pt x="12" y="299"/>
                </a:lnTo>
                <a:lnTo>
                  <a:pt x="12" y="302"/>
                </a:lnTo>
                <a:lnTo>
                  <a:pt x="13" y="303"/>
                </a:lnTo>
                <a:lnTo>
                  <a:pt x="15" y="304"/>
                </a:lnTo>
                <a:lnTo>
                  <a:pt x="18" y="307"/>
                </a:lnTo>
                <a:lnTo>
                  <a:pt x="21" y="308"/>
                </a:lnTo>
                <a:lnTo>
                  <a:pt x="26" y="311"/>
                </a:lnTo>
                <a:lnTo>
                  <a:pt x="28" y="312"/>
                </a:lnTo>
                <a:lnTo>
                  <a:pt x="31" y="312"/>
                </a:lnTo>
                <a:lnTo>
                  <a:pt x="32" y="309"/>
                </a:lnTo>
                <a:lnTo>
                  <a:pt x="32" y="312"/>
                </a:lnTo>
                <a:lnTo>
                  <a:pt x="33" y="315"/>
                </a:lnTo>
                <a:lnTo>
                  <a:pt x="34" y="319"/>
                </a:lnTo>
                <a:lnTo>
                  <a:pt x="36" y="324"/>
                </a:lnTo>
                <a:lnTo>
                  <a:pt x="37" y="329"/>
                </a:lnTo>
                <a:lnTo>
                  <a:pt x="39" y="333"/>
                </a:lnTo>
                <a:lnTo>
                  <a:pt x="40" y="336"/>
                </a:lnTo>
                <a:lnTo>
                  <a:pt x="40" y="337"/>
                </a:lnTo>
                <a:lnTo>
                  <a:pt x="40" y="337"/>
                </a:lnTo>
                <a:lnTo>
                  <a:pt x="40" y="338"/>
                </a:lnTo>
                <a:lnTo>
                  <a:pt x="39" y="339"/>
                </a:lnTo>
                <a:lnTo>
                  <a:pt x="39" y="342"/>
                </a:lnTo>
                <a:lnTo>
                  <a:pt x="38" y="344"/>
                </a:lnTo>
                <a:lnTo>
                  <a:pt x="37" y="346"/>
                </a:lnTo>
                <a:lnTo>
                  <a:pt x="37" y="350"/>
                </a:lnTo>
                <a:lnTo>
                  <a:pt x="37" y="355"/>
                </a:lnTo>
                <a:lnTo>
                  <a:pt x="37" y="360"/>
                </a:lnTo>
                <a:lnTo>
                  <a:pt x="37" y="367"/>
                </a:lnTo>
                <a:lnTo>
                  <a:pt x="39" y="375"/>
                </a:lnTo>
                <a:lnTo>
                  <a:pt x="41" y="382"/>
                </a:lnTo>
                <a:lnTo>
                  <a:pt x="43" y="389"/>
                </a:lnTo>
                <a:lnTo>
                  <a:pt x="45" y="396"/>
                </a:lnTo>
                <a:lnTo>
                  <a:pt x="46" y="400"/>
                </a:lnTo>
                <a:lnTo>
                  <a:pt x="47" y="401"/>
                </a:lnTo>
                <a:lnTo>
                  <a:pt x="39" y="416"/>
                </a:lnTo>
                <a:lnTo>
                  <a:pt x="42" y="440"/>
                </a:lnTo>
                <a:lnTo>
                  <a:pt x="42" y="440"/>
                </a:lnTo>
                <a:lnTo>
                  <a:pt x="43" y="442"/>
                </a:lnTo>
                <a:lnTo>
                  <a:pt x="45" y="443"/>
                </a:lnTo>
                <a:lnTo>
                  <a:pt x="48" y="445"/>
                </a:lnTo>
                <a:lnTo>
                  <a:pt x="50" y="446"/>
                </a:lnTo>
                <a:lnTo>
                  <a:pt x="53" y="448"/>
                </a:lnTo>
                <a:lnTo>
                  <a:pt x="55" y="448"/>
                </a:lnTo>
                <a:lnTo>
                  <a:pt x="58" y="446"/>
                </a:lnTo>
                <a:lnTo>
                  <a:pt x="59" y="444"/>
                </a:lnTo>
                <a:lnTo>
                  <a:pt x="61" y="441"/>
                </a:lnTo>
                <a:lnTo>
                  <a:pt x="63" y="439"/>
                </a:lnTo>
                <a:lnTo>
                  <a:pt x="64" y="435"/>
                </a:lnTo>
                <a:lnTo>
                  <a:pt x="64" y="433"/>
                </a:lnTo>
                <a:lnTo>
                  <a:pt x="64" y="431"/>
                </a:lnTo>
                <a:lnTo>
                  <a:pt x="65" y="429"/>
                </a:lnTo>
                <a:lnTo>
                  <a:pt x="65" y="428"/>
                </a:lnTo>
                <a:lnTo>
                  <a:pt x="59" y="397"/>
                </a:lnTo>
                <a:lnTo>
                  <a:pt x="69" y="336"/>
                </a:lnTo>
                <a:lnTo>
                  <a:pt x="71" y="324"/>
                </a:lnTo>
                <a:lnTo>
                  <a:pt x="84" y="324"/>
                </a:lnTo>
                <a:lnTo>
                  <a:pt x="84" y="325"/>
                </a:lnTo>
                <a:lnTo>
                  <a:pt x="84" y="326"/>
                </a:lnTo>
                <a:lnTo>
                  <a:pt x="84" y="329"/>
                </a:lnTo>
                <a:lnTo>
                  <a:pt x="84" y="333"/>
                </a:lnTo>
                <a:lnTo>
                  <a:pt x="84" y="338"/>
                </a:lnTo>
                <a:lnTo>
                  <a:pt x="85" y="343"/>
                </a:lnTo>
                <a:lnTo>
                  <a:pt x="86" y="349"/>
                </a:lnTo>
                <a:lnTo>
                  <a:pt x="86" y="355"/>
                </a:lnTo>
                <a:lnTo>
                  <a:pt x="87" y="362"/>
                </a:lnTo>
                <a:lnTo>
                  <a:pt x="89" y="369"/>
                </a:lnTo>
                <a:lnTo>
                  <a:pt x="91" y="377"/>
                </a:lnTo>
                <a:lnTo>
                  <a:pt x="92" y="384"/>
                </a:lnTo>
                <a:lnTo>
                  <a:pt x="94" y="390"/>
                </a:lnTo>
                <a:lnTo>
                  <a:pt x="95" y="395"/>
                </a:lnTo>
                <a:lnTo>
                  <a:pt x="96" y="398"/>
                </a:lnTo>
                <a:lnTo>
                  <a:pt x="96" y="400"/>
                </a:lnTo>
                <a:lnTo>
                  <a:pt x="94" y="427"/>
                </a:lnTo>
                <a:lnTo>
                  <a:pt x="102" y="430"/>
                </a:lnTo>
                <a:lnTo>
                  <a:pt x="102" y="426"/>
                </a:lnTo>
                <a:lnTo>
                  <a:pt x="102" y="426"/>
                </a:lnTo>
                <a:lnTo>
                  <a:pt x="104" y="426"/>
                </a:lnTo>
                <a:lnTo>
                  <a:pt x="107" y="428"/>
                </a:lnTo>
                <a:lnTo>
                  <a:pt x="109" y="430"/>
                </a:lnTo>
                <a:lnTo>
                  <a:pt x="113" y="431"/>
                </a:lnTo>
                <a:lnTo>
                  <a:pt x="116" y="433"/>
                </a:lnTo>
                <a:lnTo>
                  <a:pt x="119" y="435"/>
                </a:lnTo>
                <a:lnTo>
                  <a:pt x="124" y="436"/>
                </a:lnTo>
                <a:lnTo>
                  <a:pt x="127" y="438"/>
                </a:lnTo>
                <a:lnTo>
                  <a:pt x="131" y="439"/>
                </a:lnTo>
                <a:lnTo>
                  <a:pt x="135" y="439"/>
                </a:lnTo>
                <a:lnTo>
                  <a:pt x="138" y="439"/>
                </a:lnTo>
                <a:lnTo>
                  <a:pt x="141" y="438"/>
                </a:lnTo>
                <a:lnTo>
                  <a:pt x="144" y="437"/>
                </a:lnTo>
                <a:lnTo>
                  <a:pt x="146" y="437"/>
                </a:lnTo>
                <a:lnTo>
                  <a:pt x="146" y="436"/>
                </a:lnTo>
                <a:lnTo>
                  <a:pt x="145" y="428"/>
                </a:lnTo>
                <a:lnTo>
                  <a:pt x="80" y="211"/>
                </a:lnTo>
              </a:path>
            </a:pathLst>
          </a:custGeom>
          <a:solidFill>
            <a:srgbClr val="0099FF"/>
          </a:solidFill>
          <a:ln w="9525" cap="rnd">
            <a:noFill/>
            <a:round/>
            <a:headEnd/>
            <a:tailEnd/>
          </a:ln>
          <a:effectLst/>
        </p:spPr>
        <p:txBody>
          <a:bodyPr/>
          <a:lstStyle/>
          <a:p>
            <a:endParaRPr lang="tr-TR"/>
          </a:p>
        </p:txBody>
      </p:sp>
      <p:sp>
        <p:nvSpPr>
          <p:cNvPr id="177170" name="Freeform 18"/>
          <p:cNvSpPr>
            <a:spLocks/>
          </p:cNvSpPr>
          <p:nvPr/>
        </p:nvSpPr>
        <p:spPr bwMode="auto">
          <a:xfrm>
            <a:off x="1341438" y="3127375"/>
            <a:ext cx="242887" cy="760413"/>
          </a:xfrm>
          <a:custGeom>
            <a:avLst/>
            <a:gdLst/>
            <a:ahLst/>
            <a:cxnLst>
              <a:cxn ang="0">
                <a:pos x="28" y="269"/>
              </a:cxn>
              <a:cxn ang="0">
                <a:pos x="13" y="197"/>
              </a:cxn>
              <a:cxn ang="0">
                <a:pos x="0" y="161"/>
              </a:cxn>
              <a:cxn ang="0">
                <a:pos x="4" y="147"/>
              </a:cxn>
              <a:cxn ang="0">
                <a:pos x="10" y="126"/>
              </a:cxn>
              <a:cxn ang="0">
                <a:pos x="17" y="107"/>
              </a:cxn>
              <a:cxn ang="0">
                <a:pos x="27" y="95"/>
              </a:cxn>
              <a:cxn ang="0">
                <a:pos x="40" y="84"/>
              </a:cxn>
              <a:cxn ang="0">
                <a:pos x="54" y="74"/>
              </a:cxn>
              <a:cxn ang="0">
                <a:pos x="65" y="69"/>
              </a:cxn>
              <a:cxn ang="0">
                <a:pos x="65" y="56"/>
              </a:cxn>
              <a:cxn ang="0">
                <a:pos x="57" y="42"/>
              </a:cxn>
              <a:cxn ang="0">
                <a:pos x="56" y="36"/>
              </a:cxn>
              <a:cxn ang="0">
                <a:pos x="55" y="27"/>
              </a:cxn>
              <a:cxn ang="0">
                <a:pos x="58" y="18"/>
              </a:cxn>
              <a:cxn ang="0">
                <a:pos x="63" y="10"/>
              </a:cxn>
              <a:cxn ang="0">
                <a:pos x="65" y="4"/>
              </a:cxn>
              <a:cxn ang="0">
                <a:pos x="69" y="1"/>
              </a:cxn>
              <a:cxn ang="0">
                <a:pos x="76" y="0"/>
              </a:cxn>
              <a:cxn ang="0">
                <a:pos x="92" y="0"/>
              </a:cxn>
              <a:cxn ang="0">
                <a:pos x="99" y="0"/>
              </a:cxn>
              <a:cxn ang="0">
                <a:pos x="102" y="3"/>
              </a:cxn>
              <a:cxn ang="0">
                <a:pos x="105" y="7"/>
              </a:cxn>
              <a:cxn ang="0">
                <a:pos x="111" y="13"/>
              </a:cxn>
              <a:cxn ang="0">
                <a:pos x="113" y="22"/>
              </a:cxn>
              <a:cxn ang="0">
                <a:pos x="112" y="31"/>
              </a:cxn>
              <a:cxn ang="0">
                <a:pos x="110" y="38"/>
              </a:cxn>
              <a:cxn ang="0">
                <a:pos x="100" y="60"/>
              </a:cxn>
              <a:cxn ang="0">
                <a:pos x="101" y="69"/>
              </a:cxn>
              <a:cxn ang="0">
                <a:pos x="112" y="76"/>
              </a:cxn>
              <a:cxn ang="0">
                <a:pos x="127" y="86"/>
              </a:cxn>
              <a:cxn ang="0">
                <a:pos x="138" y="95"/>
              </a:cxn>
              <a:cxn ang="0">
                <a:pos x="141" y="102"/>
              </a:cxn>
              <a:cxn ang="0">
                <a:pos x="143" y="124"/>
              </a:cxn>
              <a:cxn ang="0">
                <a:pos x="146" y="152"/>
              </a:cxn>
              <a:cxn ang="0">
                <a:pos x="149" y="176"/>
              </a:cxn>
              <a:cxn ang="0">
                <a:pos x="150" y="186"/>
              </a:cxn>
              <a:cxn ang="0">
                <a:pos x="151" y="206"/>
              </a:cxn>
              <a:cxn ang="0">
                <a:pos x="152" y="232"/>
              </a:cxn>
              <a:cxn ang="0">
                <a:pos x="151" y="255"/>
              </a:cxn>
              <a:cxn ang="0">
                <a:pos x="147" y="266"/>
              </a:cxn>
              <a:cxn ang="0">
                <a:pos x="143" y="269"/>
              </a:cxn>
              <a:cxn ang="0">
                <a:pos x="137" y="270"/>
              </a:cxn>
              <a:cxn ang="0">
                <a:pos x="134" y="269"/>
              </a:cxn>
              <a:cxn ang="0">
                <a:pos x="135" y="263"/>
              </a:cxn>
              <a:cxn ang="0">
                <a:pos x="129" y="264"/>
              </a:cxn>
              <a:cxn ang="0">
                <a:pos x="130" y="348"/>
              </a:cxn>
              <a:cxn ang="0">
                <a:pos x="134" y="441"/>
              </a:cxn>
              <a:cxn ang="0">
                <a:pos x="112" y="451"/>
              </a:cxn>
              <a:cxn ang="0">
                <a:pos x="81" y="453"/>
              </a:cxn>
              <a:cxn ang="0">
                <a:pos x="77" y="460"/>
              </a:cxn>
              <a:cxn ang="0">
                <a:pos x="70" y="469"/>
              </a:cxn>
              <a:cxn ang="0">
                <a:pos x="64" y="476"/>
              </a:cxn>
              <a:cxn ang="0">
                <a:pos x="58" y="478"/>
              </a:cxn>
              <a:cxn ang="0">
                <a:pos x="51" y="477"/>
              </a:cxn>
              <a:cxn ang="0">
                <a:pos x="46" y="476"/>
              </a:cxn>
              <a:cxn ang="0">
                <a:pos x="42" y="475"/>
              </a:cxn>
              <a:cxn ang="0">
                <a:pos x="47" y="457"/>
              </a:cxn>
              <a:cxn ang="0">
                <a:pos x="37" y="355"/>
              </a:cxn>
              <a:cxn ang="0">
                <a:pos x="31" y="247"/>
              </a:cxn>
            </a:cxnLst>
            <a:rect l="0" t="0" r="r" b="b"/>
            <a:pathLst>
              <a:path w="153" h="479">
                <a:moveTo>
                  <a:pt x="31" y="247"/>
                </a:moveTo>
                <a:lnTo>
                  <a:pt x="28" y="269"/>
                </a:lnTo>
                <a:lnTo>
                  <a:pt x="9" y="243"/>
                </a:lnTo>
                <a:lnTo>
                  <a:pt x="13" y="197"/>
                </a:lnTo>
                <a:lnTo>
                  <a:pt x="0" y="164"/>
                </a:lnTo>
                <a:lnTo>
                  <a:pt x="0" y="161"/>
                </a:lnTo>
                <a:lnTo>
                  <a:pt x="1" y="156"/>
                </a:lnTo>
                <a:lnTo>
                  <a:pt x="4" y="147"/>
                </a:lnTo>
                <a:lnTo>
                  <a:pt x="6" y="138"/>
                </a:lnTo>
                <a:lnTo>
                  <a:pt x="10" y="126"/>
                </a:lnTo>
                <a:lnTo>
                  <a:pt x="13" y="117"/>
                </a:lnTo>
                <a:lnTo>
                  <a:pt x="17" y="107"/>
                </a:lnTo>
                <a:lnTo>
                  <a:pt x="21" y="100"/>
                </a:lnTo>
                <a:lnTo>
                  <a:pt x="27" y="95"/>
                </a:lnTo>
                <a:lnTo>
                  <a:pt x="32" y="90"/>
                </a:lnTo>
                <a:lnTo>
                  <a:pt x="40" y="84"/>
                </a:lnTo>
                <a:lnTo>
                  <a:pt x="48" y="79"/>
                </a:lnTo>
                <a:lnTo>
                  <a:pt x="54" y="74"/>
                </a:lnTo>
                <a:lnTo>
                  <a:pt x="60" y="71"/>
                </a:lnTo>
                <a:lnTo>
                  <a:pt x="65" y="69"/>
                </a:lnTo>
                <a:lnTo>
                  <a:pt x="65" y="68"/>
                </a:lnTo>
                <a:lnTo>
                  <a:pt x="65" y="56"/>
                </a:lnTo>
                <a:lnTo>
                  <a:pt x="57" y="42"/>
                </a:lnTo>
                <a:lnTo>
                  <a:pt x="57" y="42"/>
                </a:lnTo>
                <a:lnTo>
                  <a:pt x="56" y="39"/>
                </a:lnTo>
                <a:lnTo>
                  <a:pt x="56" y="36"/>
                </a:lnTo>
                <a:lnTo>
                  <a:pt x="55" y="32"/>
                </a:lnTo>
                <a:lnTo>
                  <a:pt x="55" y="27"/>
                </a:lnTo>
                <a:lnTo>
                  <a:pt x="56" y="22"/>
                </a:lnTo>
                <a:lnTo>
                  <a:pt x="58" y="18"/>
                </a:lnTo>
                <a:lnTo>
                  <a:pt x="60" y="13"/>
                </a:lnTo>
                <a:lnTo>
                  <a:pt x="63" y="10"/>
                </a:lnTo>
                <a:lnTo>
                  <a:pt x="65" y="8"/>
                </a:lnTo>
                <a:lnTo>
                  <a:pt x="65" y="4"/>
                </a:lnTo>
                <a:lnTo>
                  <a:pt x="67" y="3"/>
                </a:lnTo>
                <a:lnTo>
                  <a:pt x="69" y="1"/>
                </a:lnTo>
                <a:lnTo>
                  <a:pt x="72" y="0"/>
                </a:lnTo>
                <a:lnTo>
                  <a:pt x="76" y="0"/>
                </a:lnTo>
                <a:lnTo>
                  <a:pt x="84" y="0"/>
                </a:lnTo>
                <a:lnTo>
                  <a:pt x="92" y="0"/>
                </a:lnTo>
                <a:lnTo>
                  <a:pt x="96" y="0"/>
                </a:lnTo>
                <a:lnTo>
                  <a:pt x="99" y="0"/>
                </a:lnTo>
                <a:lnTo>
                  <a:pt x="101" y="1"/>
                </a:lnTo>
                <a:lnTo>
                  <a:pt x="102" y="3"/>
                </a:lnTo>
                <a:lnTo>
                  <a:pt x="103" y="4"/>
                </a:lnTo>
                <a:lnTo>
                  <a:pt x="105" y="7"/>
                </a:lnTo>
                <a:lnTo>
                  <a:pt x="108" y="10"/>
                </a:lnTo>
                <a:lnTo>
                  <a:pt x="111" y="13"/>
                </a:lnTo>
                <a:lnTo>
                  <a:pt x="113" y="17"/>
                </a:lnTo>
                <a:lnTo>
                  <a:pt x="113" y="22"/>
                </a:lnTo>
                <a:lnTo>
                  <a:pt x="113" y="27"/>
                </a:lnTo>
                <a:lnTo>
                  <a:pt x="112" y="31"/>
                </a:lnTo>
                <a:lnTo>
                  <a:pt x="111" y="35"/>
                </a:lnTo>
                <a:lnTo>
                  <a:pt x="110" y="38"/>
                </a:lnTo>
                <a:lnTo>
                  <a:pt x="110" y="39"/>
                </a:lnTo>
                <a:lnTo>
                  <a:pt x="100" y="60"/>
                </a:lnTo>
                <a:lnTo>
                  <a:pt x="99" y="68"/>
                </a:lnTo>
                <a:lnTo>
                  <a:pt x="101" y="69"/>
                </a:lnTo>
                <a:lnTo>
                  <a:pt x="105" y="72"/>
                </a:lnTo>
                <a:lnTo>
                  <a:pt x="112" y="76"/>
                </a:lnTo>
                <a:lnTo>
                  <a:pt x="119" y="81"/>
                </a:lnTo>
                <a:lnTo>
                  <a:pt x="127" y="86"/>
                </a:lnTo>
                <a:lnTo>
                  <a:pt x="134" y="91"/>
                </a:lnTo>
                <a:lnTo>
                  <a:pt x="138" y="95"/>
                </a:lnTo>
                <a:lnTo>
                  <a:pt x="140" y="97"/>
                </a:lnTo>
                <a:lnTo>
                  <a:pt x="141" y="102"/>
                </a:lnTo>
                <a:lnTo>
                  <a:pt x="141" y="111"/>
                </a:lnTo>
                <a:lnTo>
                  <a:pt x="143" y="124"/>
                </a:lnTo>
                <a:lnTo>
                  <a:pt x="145" y="138"/>
                </a:lnTo>
                <a:lnTo>
                  <a:pt x="146" y="152"/>
                </a:lnTo>
                <a:lnTo>
                  <a:pt x="148" y="165"/>
                </a:lnTo>
                <a:lnTo>
                  <a:pt x="149" y="176"/>
                </a:lnTo>
                <a:lnTo>
                  <a:pt x="150" y="182"/>
                </a:lnTo>
                <a:lnTo>
                  <a:pt x="150" y="186"/>
                </a:lnTo>
                <a:lnTo>
                  <a:pt x="151" y="195"/>
                </a:lnTo>
                <a:lnTo>
                  <a:pt x="151" y="206"/>
                </a:lnTo>
                <a:lnTo>
                  <a:pt x="152" y="219"/>
                </a:lnTo>
                <a:lnTo>
                  <a:pt x="152" y="232"/>
                </a:lnTo>
                <a:lnTo>
                  <a:pt x="152" y="244"/>
                </a:lnTo>
                <a:lnTo>
                  <a:pt x="151" y="255"/>
                </a:lnTo>
                <a:lnTo>
                  <a:pt x="149" y="263"/>
                </a:lnTo>
                <a:lnTo>
                  <a:pt x="147" y="266"/>
                </a:lnTo>
                <a:lnTo>
                  <a:pt x="146" y="268"/>
                </a:lnTo>
                <a:lnTo>
                  <a:pt x="143" y="269"/>
                </a:lnTo>
                <a:lnTo>
                  <a:pt x="140" y="269"/>
                </a:lnTo>
                <a:lnTo>
                  <a:pt x="137" y="270"/>
                </a:lnTo>
                <a:lnTo>
                  <a:pt x="135" y="269"/>
                </a:lnTo>
                <a:lnTo>
                  <a:pt x="134" y="269"/>
                </a:lnTo>
                <a:lnTo>
                  <a:pt x="133" y="269"/>
                </a:lnTo>
                <a:lnTo>
                  <a:pt x="135" y="263"/>
                </a:lnTo>
                <a:lnTo>
                  <a:pt x="141" y="257"/>
                </a:lnTo>
                <a:lnTo>
                  <a:pt x="129" y="264"/>
                </a:lnTo>
                <a:lnTo>
                  <a:pt x="132" y="328"/>
                </a:lnTo>
                <a:lnTo>
                  <a:pt x="130" y="348"/>
                </a:lnTo>
                <a:lnTo>
                  <a:pt x="112" y="422"/>
                </a:lnTo>
                <a:lnTo>
                  <a:pt x="134" y="441"/>
                </a:lnTo>
                <a:lnTo>
                  <a:pt x="137" y="453"/>
                </a:lnTo>
                <a:lnTo>
                  <a:pt x="112" y="451"/>
                </a:lnTo>
                <a:lnTo>
                  <a:pt x="82" y="452"/>
                </a:lnTo>
                <a:lnTo>
                  <a:pt x="81" y="453"/>
                </a:lnTo>
                <a:lnTo>
                  <a:pt x="80" y="456"/>
                </a:lnTo>
                <a:lnTo>
                  <a:pt x="77" y="460"/>
                </a:lnTo>
                <a:lnTo>
                  <a:pt x="74" y="464"/>
                </a:lnTo>
                <a:lnTo>
                  <a:pt x="70" y="469"/>
                </a:lnTo>
                <a:lnTo>
                  <a:pt x="67" y="473"/>
                </a:lnTo>
                <a:lnTo>
                  <a:pt x="64" y="476"/>
                </a:lnTo>
                <a:lnTo>
                  <a:pt x="60" y="478"/>
                </a:lnTo>
                <a:lnTo>
                  <a:pt x="58" y="478"/>
                </a:lnTo>
                <a:lnTo>
                  <a:pt x="54" y="478"/>
                </a:lnTo>
                <a:lnTo>
                  <a:pt x="51" y="477"/>
                </a:lnTo>
                <a:lnTo>
                  <a:pt x="48" y="477"/>
                </a:lnTo>
                <a:lnTo>
                  <a:pt x="46" y="476"/>
                </a:lnTo>
                <a:lnTo>
                  <a:pt x="43" y="475"/>
                </a:lnTo>
                <a:lnTo>
                  <a:pt x="42" y="475"/>
                </a:lnTo>
                <a:lnTo>
                  <a:pt x="42" y="474"/>
                </a:lnTo>
                <a:lnTo>
                  <a:pt x="47" y="457"/>
                </a:lnTo>
                <a:lnTo>
                  <a:pt x="54" y="438"/>
                </a:lnTo>
                <a:lnTo>
                  <a:pt x="37" y="355"/>
                </a:lnTo>
                <a:lnTo>
                  <a:pt x="33" y="276"/>
                </a:lnTo>
                <a:lnTo>
                  <a:pt x="31" y="247"/>
                </a:lnTo>
              </a:path>
            </a:pathLst>
          </a:custGeom>
          <a:solidFill>
            <a:srgbClr val="4C4C4C"/>
          </a:solidFill>
          <a:ln w="9525" cap="rnd">
            <a:noFill/>
            <a:round/>
            <a:headEnd/>
            <a:tailEnd/>
          </a:ln>
          <a:effectLst/>
        </p:spPr>
        <p:txBody>
          <a:bodyPr/>
          <a:lstStyle/>
          <a:p>
            <a:endParaRPr lang="tr-TR"/>
          </a:p>
        </p:txBody>
      </p:sp>
      <p:sp>
        <p:nvSpPr>
          <p:cNvPr id="177171" name="Freeform 19"/>
          <p:cNvSpPr>
            <a:spLocks/>
          </p:cNvSpPr>
          <p:nvPr/>
        </p:nvSpPr>
        <p:spPr bwMode="auto">
          <a:xfrm>
            <a:off x="1335088" y="3128963"/>
            <a:ext cx="241300" cy="762000"/>
          </a:xfrm>
          <a:custGeom>
            <a:avLst/>
            <a:gdLst/>
            <a:ahLst/>
            <a:cxnLst>
              <a:cxn ang="0">
                <a:pos x="27" y="269"/>
              </a:cxn>
              <a:cxn ang="0">
                <a:pos x="13" y="198"/>
              </a:cxn>
              <a:cxn ang="0">
                <a:pos x="0" y="162"/>
              </a:cxn>
              <a:cxn ang="0">
                <a:pos x="3" y="148"/>
              </a:cxn>
              <a:cxn ang="0">
                <a:pos x="9" y="127"/>
              </a:cxn>
              <a:cxn ang="0">
                <a:pos x="16" y="108"/>
              </a:cxn>
              <a:cxn ang="0">
                <a:pos x="26" y="95"/>
              </a:cxn>
              <a:cxn ang="0">
                <a:pos x="39" y="85"/>
              </a:cxn>
              <a:cxn ang="0">
                <a:pos x="53" y="75"/>
              </a:cxn>
              <a:cxn ang="0">
                <a:pos x="64" y="69"/>
              </a:cxn>
              <a:cxn ang="0">
                <a:pos x="64" y="56"/>
              </a:cxn>
              <a:cxn ang="0">
                <a:pos x="56" y="42"/>
              </a:cxn>
              <a:cxn ang="0">
                <a:pos x="55" y="36"/>
              </a:cxn>
              <a:cxn ang="0">
                <a:pos x="55" y="28"/>
              </a:cxn>
              <a:cxn ang="0">
                <a:pos x="57" y="18"/>
              </a:cxn>
              <a:cxn ang="0">
                <a:pos x="62" y="11"/>
              </a:cxn>
              <a:cxn ang="0">
                <a:pos x="64" y="5"/>
              </a:cxn>
              <a:cxn ang="0">
                <a:pos x="68" y="2"/>
              </a:cxn>
              <a:cxn ang="0">
                <a:pos x="76" y="0"/>
              </a:cxn>
              <a:cxn ang="0">
                <a:pos x="91" y="0"/>
              </a:cxn>
              <a:cxn ang="0">
                <a:pos x="98" y="1"/>
              </a:cxn>
              <a:cxn ang="0">
                <a:pos x="101" y="4"/>
              </a:cxn>
              <a:cxn ang="0">
                <a:pos x="104" y="8"/>
              </a:cxn>
              <a:cxn ang="0">
                <a:pos x="110" y="13"/>
              </a:cxn>
              <a:cxn ang="0">
                <a:pos x="112" y="22"/>
              </a:cxn>
              <a:cxn ang="0">
                <a:pos x="111" y="32"/>
              </a:cxn>
              <a:cxn ang="0">
                <a:pos x="109" y="39"/>
              </a:cxn>
              <a:cxn ang="0">
                <a:pos x="99" y="60"/>
              </a:cxn>
              <a:cxn ang="0">
                <a:pos x="100" y="69"/>
              </a:cxn>
              <a:cxn ang="0">
                <a:pos x="111" y="77"/>
              </a:cxn>
              <a:cxn ang="0">
                <a:pos x="126" y="87"/>
              </a:cxn>
              <a:cxn ang="0">
                <a:pos x="138" y="95"/>
              </a:cxn>
              <a:cxn ang="0">
                <a:pos x="140" y="103"/>
              </a:cxn>
              <a:cxn ang="0">
                <a:pos x="142" y="124"/>
              </a:cxn>
              <a:cxn ang="0">
                <a:pos x="145" y="152"/>
              </a:cxn>
              <a:cxn ang="0">
                <a:pos x="149" y="176"/>
              </a:cxn>
              <a:cxn ang="0">
                <a:pos x="149" y="187"/>
              </a:cxn>
              <a:cxn ang="0">
                <a:pos x="150" y="207"/>
              </a:cxn>
              <a:cxn ang="0">
                <a:pos x="151" y="232"/>
              </a:cxn>
              <a:cxn ang="0">
                <a:pos x="150" y="256"/>
              </a:cxn>
              <a:cxn ang="0">
                <a:pos x="147" y="267"/>
              </a:cxn>
              <a:cxn ang="0">
                <a:pos x="142" y="269"/>
              </a:cxn>
              <a:cxn ang="0">
                <a:pos x="137" y="270"/>
              </a:cxn>
              <a:cxn ang="0">
                <a:pos x="133" y="270"/>
              </a:cxn>
              <a:cxn ang="0">
                <a:pos x="134" y="263"/>
              </a:cxn>
              <a:cxn ang="0">
                <a:pos x="128" y="265"/>
              </a:cxn>
              <a:cxn ang="0">
                <a:pos x="129" y="349"/>
              </a:cxn>
              <a:cxn ang="0">
                <a:pos x="133" y="441"/>
              </a:cxn>
              <a:cxn ang="0">
                <a:pos x="112" y="452"/>
              </a:cxn>
              <a:cxn ang="0">
                <a:pos x="80" y="454"/>
              </a:cxn>
              <a:cxn ang="0">
                <a:pos x="76" y="461"/>
              </a:cxn>
              <a:cxn ang="0">
                <a:pos x="70" y="470"/>
              </a:cxn>
              <a:cxn ang="0">
                <a:pos x="63" y="476"/>
              </a:cxn>
              <a:cxn ang="0">
                <a:pos x="57" y="479"/>
              </a:cxn>
              <a:cxn ang="0">
                <a:pos x="51" y="478"/>
              </a:cxn>
              <a:cxn ang="0">
                <a:pos x="45" y="477"/>
              </a:cxn>
              <a:cxn ang="0">
                <a:pos x="41" y="475"/>
              </a:cxn>
              <a:cxn ang="0">
                <a:pos x="46" y="458"/>
              </a:cxn>
              <a:cxn ang="0">
                <a:pos x="37" y="356"/>
              </a:cxn>
              <a:cxn ang="0">
                <a:pos x="30" y="248"/>
              </a:cxn>
            </a:cxnLst>
            <a:rect l="0" t="0" r="r" b="b"/>
            <a:pathLst>
              <a:path w="152" h="480">
                <a:moveTo>
                  <a:pt x="30" y="248"/>
                </a:moveTo>
                <a:lnTo>
                  <a:pt x="27" y="269"/>
                </a:lnTo>
                <a:lnTo>
                  <a:pt x="8" y="243"/>
                </a:lnTo>
                <a:lnTo>
                  <a:pt x="13" y="198"/>
                </a:lnTo>
                <a:lnTo>
                  <a:pt x="0" y="165"/>
                </a:lnTo>
                <a:lnTo>
                  <a:pt x="0" y="162"/>
                </a:lnTo>
                <a:lnTo>
                  <a:pt x="1" y="156"/>
                </a:lnTo>
                <a:lnTo>
                  <a:pt x="3" y="148"/>
                </a:lnTo>
                <a:lnTo>
                  <a:pt x="5" y="138"/>
                </a:lnTo>
                <a:lnTo>
                  <a:pt x="9" y="127"/>
                </a:lnTo>
                <a:lnTo>
                  <a:pt x="12" y="117"/>
                </a:lnTo>
                <a:lnTo>
                  <a:pt x="16" y="108"/>
                </a:lnTo>
                <a:lnTo>
                  <a:pt x="21" y="101"/>
                </a:lnTo>
                <a:lnTo>
                  <a:pt x="26" y="95"/>
                </a:lnTo>
                <a:lnTo>
                  <a:pt x="32" y="90"/>
                </a:lnTo>
                <a:lnTo>
                  <a:pt x="39" y="85"/>
                </a:lnTo>
                <a:lnTo>
                  <a:pt x="47" y="79"/>
                </a:lnTo>
                <a:lnTo>
                  <a:pt x="53" y="75"/>
                </a:lnTo>
                <a:lnTo>
                  <a:pt x="59" y="72"/>
                </a:lnTo>
                <a:lnTo>
                  <a:pt x="64" y="69"/>
                </a:lnTo>
                <a:lnTo>
                  <a:pt x="65" y="69"/>
                </a:lnTo>
                <a:lnTo>
                  <a:pt x="64" y="56"/>
                </a:lnTo>
                <a:lnTo>
                  <a:pt x="57" y="43"/>
                </a:lnTo>
                <a:lnTo>
                  <a:pt x="56" y="42"/>
                </a:lnTo>
                <a:lnTo>
                  <a:pt x="56" y="39"/>
                </a:lnTo>
                <a:lnTo>
                  <a:pt x="55" y="36"/>
                </a:lnTo>
                <a:lnTo>
                  <a:pt x="55" y="32"/>
                </a:lnTo>
                <a:lnTo>
                  <a:pt x="55" y="28"/>
                </a:lnTo>
                <a:lnTo>
                  <a:pt x="55" y="23"/>
                </a:lnTo>
                <a:lnTo>
                  <a:pt x="57" y="18"/>
                </a:lnTo>
                <a:lnTo>
                  <a:pt x="59" y="14"/>
                </a:lnTo>
                <a:lnTo>
                  <a:pt x="62" y="11"/>
                </a:lnTo>
                <a:lnTo>
                  <a:pt x="64" y="8"/>
                </a:lnTo>
                <a:lnTo>
                  <a:pt x="64" y="5"/>
                </a:lnTo>
                <a:lnTo>
                  <a:pt x="66" y="4"/>
                </a:lnTo>
                <a:lnTo>
                  <a:pt x="68" y="2"/>
                </a:lnTo>
                <a:lnTo>
                  <a:pt x="71" y="0"/>
                </a:lnTo>
                <a:lnTo>
                  <a:pt x="76" y="0"/>
                </a:lnTo>
                <a:lnTo>
                  <a:pt x="83" y="0"/>
                </a:lnTo>
                <a:lnTo>
                  <a:pt x="91" y="0"/>
                </a:lnTo>
                <a:lnTo>
                  <a:pt x="96" y="0"/>
                </a:lnTo>
                <a:lnTo>
                  <a:pt x="98" y="1"/>
                </a:lnTo>
                <a:lnTo>
                  <a:pt x="100" y="2"/>
                </a:lnTo>
                <a:lnTo>
                  <a:pt x="101" y="4"/>
                </a:lnTo>
                <a:lnTo>
                  <a:pt x="102" y="5"/>
                </a:lnTo>
                <a:lnTo>
                  <a:pt x="104" y="8"/>
                </a:lnTo>
                <a:lnTo>
                  <a:pt x="107" y="10"/>
                </a:lnTo>
                <a:lnTo>
                  <a:pt x="110" y="13"/>
                </a:lnTo>
                <a:lnTo>
                  <a:pt x="112" y="17"/>
                </a:lnTo>
                <a:lnTo>
                  <a:pt x="112" y="22"/>
                </a:lnTo>
                <a:lnTo>
                  <a:pt x="112" y="27"/>
                </a:lnTo>
                <a:lnTo>
                  <a:pt x="111" y="32"/>
                </a:lnTo>
                <a:lnTo>
                  <a:pt x="110" y="36"/>
                </a:lnTo>
                <a:lnTo>
                  <a:pt x="109" y="39"/>
                </a:lnTo>
                <a:lnTo>
                  <a:pt x="109" y="39"/>
                </a:lnTo>
                <a:lnTo>
                  <a:pt x="99" y="60"/>
                </a:lnTo>
                <a:lnTo>
                  <a:pt x="98" y="69"/>
                </a:lnTo>
                <a:lnTo>
                  <a:pt x="100" y="69"/>
                </a:lnTo>
                <a:lnTo>
                  <a:pt x="104" y="73"/>
                </a:lnTo>
                <a:lnTo>
                  <a:pt x="111" y="77"/>
                </a:lnTo>
                <a:lnTo>
                  <a:pt x="118" y="82"/>
                </a:lnTo>
                <a:lnTo>
                  <a:pt x="126" y="87"/>
                </a:lnTo>
                <a:lnTo>
                  <a:pt x="133" y="91"/>
                </a:lnTo>
                <a:lnTo>
                  <a:pt x="138" y="95"/>
                </a:lnTo>
                <a:lnTo>
                  <a:pt x="140" y="98"/>
                </a:lnTo>
                <a:lnTo>
                  <a:pt x="140" y="103"/>
                </a:lnTo>
                <a:lnTo>
                  <a:pt x="140" y="112"/>
                </a:lnTo>
                <a:lnTo>
                  <a:pt x="142" y="124"/>
                </a:lnTo>
                <a:lnTo>
                  <a:pt x="144" y="139"/>
                </a:lnTo>
                <a:lnTo>
                  <a:pt x="145" y="152"/>
                </a:lnTo>
                <a:lnTo>
                  <a:pt x="147" y="165"/>
                </a:lnTo>
                <a:lnTo>
                  <a:pt x="149" y="176"/>
                </a:lnTo>
                <a:lnTo>
                  <a:pt x="149" y="182"/>
                </a:lnTo>
                <a:lnTo>
                  <a:pt x="149" y="187"/>
                </a:lnTo>
                <a:lnTo>
                  <a:pt x="150" y="195"/>
                </a:lnTo>
                <a:lnTo>
                  <a:pt x="150" y="207"/>
                </a:lnTo>
                <a:lnTo>
                  <a:pt x="151" y="219"/>
                </a:lnTo>
                <a:lnTo>
                  <a:pt x="151" y="232"/>
                </a:lnTo>
                <a:lnTo>
                  <a:pt x="151" y="245"/>
                </a:lnTo>
                <a:lnTo>
                  <a:pt x="150" y="256"/>
                </a:lnTo>
                <a:lnTo>
                  <a:pt x="148" y="264"/>
                </a:lnTo>
                <a:lnTo>
                  <a:pt x="147" y="267"/>
                </a:lnTo>
                <a:lnTo>
                  <a:pt x="145" y="269"/>
                </a:lnTo>
                <a:lnTo>
                  <a:pt x="142" y="269"/>
                </a:lnTo>
                <a:lnTo>
                  <a:pt x="140" y="270"/>
                </a:lnTo>
                <a:lnTo>
                  <a:pt x="137" y="270"/>
                </a:lnTo>
                <a:lnTo>
                  <a:pt x="134" y="270"/>
                </a:lnTo>
                <a:lnTo>
                  <a:pt x="133" y="270"/>
                </a:lnTo>
                <a:lnTo>
                  <a:pt x="133" y="270"/>
                </a:lnTo>
                <a:lnTo>
                  <a:pt x="134" y="263"/>
                </a:lnTo>
                <a:lnTo>
                  <a:pt x="140" y="258"/>
                </a:lnTo>
                <a:lnTo>
                  <a:pt x="128" y="265"/>
                </a:lnTo>
                <a:lnTo>
                  <a:pt x="131" y="329"/>
                </a:lnTo>
                <a:lnTo>
                  <a:pt x="129" y="349"/>
                </a:lnTo>
                <a:lnTo>
                  <a:pt x="111" y="423"/>
                </a:lnTo>
                <a:lnTo>
                  <a:pt x="133" y="441"/>
                </a:lnTo>
                <a:lnTo>
                  <a:pt x="136" y="453"/>
                </a:lnTo>
                <a:lnTo>
                  <a:pt x="112" y="452"/>
                </a:lnTo>
                <a:lnTo>
                  <a:pt x="81" y="453"/>
                </a:lnTo>
                <a:lnTo>
                  <a:pt x="80" y="454"/>
                </a:lnTo>
                <a:lnTo>
                  <a:pt x="79" y="457"/>
                </a:lnTo>
                <a:lnTo>
                  <a:pt x="76" y="461"/>
                </a:lnTo>
                <a:lnTo>
                  <a:pt x="74" y="465"/>
                </a:lnTo>
                <a:lnTo>
                  <a:pt x="70" y="470"/>
                </a:lnTo>
                <a:lnTo>
                  <a:pt x="66" y="474"/>
                </a:lnTo>
                <a:lnTo>
                  <a:pt x="63" y="476"/>
                </a:lnTo>
                <a:lnTo>
                  <a:pt x="60" y="478"/>
                </a:lnTo>
                <a:lnTo>
                  <a:pt x="57" y="479"/>
                </a:lnTo>
                <a:lnTo>
                  <a:pt x="53" y="479"/>
                </a:lnTo>
                <a:lnTo>
                  <a:pt x="51" y="478"/>
                </a:lnTo>
                <a:lnTo>
                  <a:pt x="48" y="477"/>
                </a:lnTo>
                <a:lnTo>
                  <a:pt x="45" y="477"/>
                </a:lnTo>
                <a:lnTo>
                  <a:pt x="43" y="476"/>
                </a:lnTo>
                <a:lnTo>
                  <a:pt x="41" y="475"/>
                </a:lnTo>
                <a:lnTo>
                  <a:pt x="41" y="475"/>
                </a:lnTo>
                <a:lnTo>
                  <a:pt x="46" y="458"/>
                </a:lnTo>
                <a:lnTo>
                  <a:pt x="54" y="439"/>
                </a:lnTo>
                <a:lnTo>
                  <a:pt x="37" y="356"/>
                </a:lnTo>
                <a:lnTo>
                  <a:pt x="32" y="277"/>
                </a:lnTo>
                <a:lnTo>
                  <a:pt x="30" y="248"/>
                </a:lnTo>
              </a:path>
            </a:pathLst>
          </a:custGeom>
          <a:solidFill>
            <a:srgbClr val="9933FF"/>
          </a:solidFill>
          <a:ln w="9525" cap="rnd">
            <a:noFill/>
            <a:round/>
            <a:headEnd/>
            <a:tailEnd/>
          </a:ln>
          <a:effectLst/>
        </p:spPr>
        <p:txBody>
          <a:bodyPr/>
          <a:lstStyle/>
          <a:p>
            <a:endParaRPr lang="tr-TR"/>
          </a:p>
        </p:txBody>
      </p:sp>
      <p:sp>
        <p:nvSpPr>
          <p:cNvPr id="177172" name="Freeform 20"/>
          <p:cNvSpPr>
            <a:spLocks/>
          </p:cNvSpPr>
          <p:nvPr/>
        </p:nvSpPr>
        <p:spPr bwMode="auto">
          <a:xfrm>
            <a:off x="1479550" y="3232150"/>
            <a:ext cx="252413" cy="714375"/>
          </a:xfrm>
          <a:custGeom>
            <a:avLst/>
            <a:gdLst/>
            <a:ahLst/>
            <a:cxnLst>
              <a:cxn ang="0">
                <a:pos x="146" y="423"/>
              </a:cxn>
              <a:cxn ang="0">
                <a:pos x="125" y="401"/>
              </a:cxn>
              <a:cxn ang="0">
                <a:pos x="125" y="361"/>
              </a:cxn>
              <a:cxn ang="0">
                <a:pos x="130" y="313"/>
              </a:cxn>
              <a:cxn ang="0">
                <a:pos x="133" y="309"/>
              </a:cxn>
              <a:cxn ang="0">
                <a:pos x="138" y="295"/>
              </a:cxn>
              <a:cxn ang="0">
                <a:pos x="130" y="200"/>
              </a:cxn>
              <a:cxn ang="0">
                <a:pos x="135" y="213"/>
              </a:cxn>
              <a:cxn ang="0">
                <a:pos x="141" y="213"/>
              </a:cxn>
              <a:cxn ang="0">
                <a:pos x="144" y="200"/>
              </a:cxn>
              <a:cxn ang="0">
                <a:pos x="136" y="179"/>
              </a:cxn>
              <a:cxn ang="0">
                <a:pos x="140" y="148"/>
              </a:cxn>
              <a:cxn ang="0">
                <a:pos x="127" y="84"/>
              </a:cxn>
              <a:cxn ang="0">
                <a:pos x="112" y="70"/>
              </a:cxn>
              <a:cxn ang="0">
                <a:pos x="106" y="67"/>
              </a:cxn>
              <a:cxn ang="0">
                <a:pos x="112" y="64"/>
              </a:cxn>
              <a:cxn ang="0">
                <a:pos x="116" y="55"/>
              </a:cxn>
              <a:cxn ang="0">
                <a:pos x="112" y="44"/>
              </a:cxn>
              <a:cxn ang="0">
                <a:pos x="105" y="32"/>
              </a:cxn>
              <a:cxn ang="0">
                <a:pos x="103" y="21"/>
              </a:cxn>
              <a:cxn ang="0">
                <a:pos x="102" y="16"/>
              </a:cxn>
              <a:cxn ang="0">
                <a:pos x="100" y="8"/>
              </a:cxn>
              <a:cxn ang="0">
                <a:pos x="98" y="1"/>
              </a:cxn>
              <a:cxn ang="0">
                <a:pos x="81" y="0"/>
              </a:cxn>
              <a:cxn ang="0">
                <a:pos x="65" y="5"/>
              </a:cxn>
              <a:cxn ang="0">
                <a:pos x="54" y="23"/>
              </a:cxn>
              <a:cxn ang="0">
                <a:pos x="46" y="44"/>
              </a:cxn>
              <a:cxn ang="0">
                <a:pos x="38" y="56"/>
              </a:cxn>
              <a:cxn ang="0">
                <a:pos x="40" y="64"/>
              </a:cxn>
              <a:cxn ang="0">
                <a:pos x="44" y="68"/>
              </a:cxn>
              <a:cxn ang="0">
                <a:pos x="40" y="76"/>
              </a:cxn>
              <a:cxn ang="0">
                <a:pos x="20" y="117"/>
              </a:cxn>
              <a:cxn ang="0">
                <a:pos x="8" y="157"/>
              </a:cxn>
              <a:cxn ang="0">
                <a:pos x="10" y="163"/>
              </a:cxn>
              <a:cxn ang="0">
                <a:pos x="16" y="173"/>
              </a:cxn>
              <a:cxn ang="0">
                <a:pos x="3" y="217"/>
              </a:cxn>
              <a:cxn ang="0">
                <a:pos x="0" y="256"/>
              </a:cxn>
              <a:cxn ang="0">
                <a:pos x="8" y="261"/>
              </a:cxn>
              <a:cxn ang="0">
                <a:pos x="24" y="265"/>
              </a:cxn>
              <a:cxn ang="0">
                <a:pos x="26" y="286"/>
              </a:cxn>
              <a:cxn ang="0">
                <a:pos x="24" y="303"/>
              </a:cxn>
              <a:cxn ang="0">
                <a:pos x="30" y="307"/>
              </a:cxn>
              <a:cxn ang="0">
                <a:pos x="43" y="312"/>
              </a:cxn>
              <a:cxn ang="0">
                <a:pos x="47" y="320"/>
              </a:cxn>
              <a:cxn ang="0">
                <a:pos x="52" y="337"/>
              </a:cxn>
              <a:cxn ang="0">
                <a:pos x="52" y="340"/>
              </a:cxn>
              <a:cxn ang="0">
                <a:pos x="49" y="351"/>
              </a:cxn>
              <a:cxn ang="0">
                <a:pos x="51" y="376"/>
              </a:cxn>
              <a:cxn ang="0">
                <a:pos x="58" y="401"/>
              </a:cxn>
              <a:cxn ang="0">
                <a:pos x="54" y="442"/>
              </a:cxn>
              <a:cxn ang="0">
                <a:pos x="62" y="448"/>
              </a:cxn>
              <a:cxn ang="0">
                <a:pos x="72" y="445"/>
              </a:cxn>
              <a:cxn ang="0">
                <a:pos x="76" y="434"/>
              </a:cxn>
              <a:cxn ang="0">
                <a:pos x="71" y="398"/>
              </a:cxn>
              <a:cxn ang="0">
                <a:pos x="96" y="325"/>
              </a:cxn>
              <a:cxn ang="0">
                <a:pos x="97" y="339"/>
              </a:cxn>
              <a:cxn ang="0">
                <a:pos x="99" y="363"/>
              </a:cxn>
              <a:cxn ang="0">
                <a:pos x="106" y="391"/>
              </a:cxn>
              <a:cxn ang="0">
                <a:pos x="106" y="428"/>
              </a:cxn>
              <a:cxn ang="0">
                <a:pos x="116" y="428"/>
              </a:cxn>
              <a:cxn ang="0">
                <a:pos x="128" y="434"/>
              </a:cxn>
              <a:cxn ang="0">
                <a:pos x="143" y="440"/>
              </a:cxn>
              <a:cxn ang="0">
                <a:pos x="156" y="438"/>
              </a:cxn>
            </a:cxnLst>
            <a:rect l="0" t="0" r="r" b="b"/>
            <a:pathLst>
              <a:path w="159" h="450">
                <a:moveTo>
                  <a:pt x="157" y="429"/>
                </a:moveTo>
                <a:lnTo>
                  <a:pt x="155" y="428"/>
                </a:lnTo>
                <a:lnTo>
                  <a:pt x="152" y="427"/>
                </a:lnTo>
                <a:lnTo>
                  <a:pt x="146" y="423"/>
                </a:lnTo>
                <a:lnTo>
                  <a:pt x="140" y="419"/>
                </a:lnTo>
                <a:lnTo>
                  <a:pt x="134" y="413"/>
                </a:lnTo>
                <a:lnTo>
                  <a:pt x="128" y="407"/>
                </a:lnTo>
                <a:lnTo>
                  <a:pt x="125" y="401"/>
                </a:lnTo>
                <a:lnTo>
                  <a:pt x="123" y="395"/>
                </a:lnTo>
                <a:lnTo>
                  <a:pt x="124" y="386"/>
                </a:lnTo>
                <a:lnTo>
                  <a:pt x="125" y="375"/>
                </a:lnTo>
                <a:lnTo>
                  <a:pt x="125" y="361"/>
                </a:lnTo>
                <a:lnTo>
                  <a:pt x="127" y="346"/>
                </a:lnTo>
                <a:lnTo>
                  <a:pt x="128" y="333"/>
                </a:lnTo>
                <a:lnTo>
                  <a:pt x="130" y="321"/>
                </a:lnTo>
                <a:lnTo>
                  <a:pt x="130" y="313"/>
                </a:lnTo>
                <a:lnTo>
                  <a:pt x="130" y="311"/>
                </a:lnTo>
                <a:lnTo>
                  <a:pt x="130" y="310"/>
                </a:lnTo>
                <a:lnTo>
                  <a:pt x="131" y="310"/>
                </a:lnTo>
                <a:lnTo>
                  <a:pt x="133" y="309"/>
                </a:lnTo>
                <a:lnTo>
                  <a:pt x="135" y="307"/>
                </a:lnTo>
                <a:lnTo>
                  <a:pt x="136" y="304"/>
                </a:lnTo>
                <a:lnTo>
                  <a:pt x="137" y="300"/>
                </a:lnTo>
                <a:lnTo>
                  <a:pt x="138" y="295"/>
                </a:lnTo>
                <a:lnTo>
                  <a:pt x="139" y="288"/>
                </a:lnTo>
                <a:lnTo>
                  <a:pt x="130" y="200"/>
                </a:lnTo>
                <a:lnTo>
                  <a:pt x="130" y="200"/>
                </a:lnTo>
                <a:lnTo>
                  <a:pt x="130" y="200"/>
                </a:lnTo>
                <a:lnTo>
                  <a:pt x="130" y="203"/>
                </a:lnTo>
                <a:lnTo>
                  <a:pt x="131" y="206"/>
                </a:lnTo>
                <a:lnTo>
                  <a:pt x="133" y="209"/>
                </a:lnTo>
                <a:lnTo>
                  <a:pt x="135" y="213"/>
                </a:lnTo>
                <a:lnTo>
                  <a:pt x="136" y="215"/>
                </a:lnTo>
                <a:lnTo>
                  <a:pt x="137" y="216"/>
                </a:lnTo>
                <a:lnTo>
                  <a:pt x="139" y="215"/>
                </a:lnTo>
                <a:lnTo>
                  <a:pt x="141" y="213"/>
                </a:lnTo>
                <a:lnTo>
                  <a:pt x="142" y="210"/>
                </a:lnTo>
                <a:lnTo>
                  <a:pt x="143" y="207"/>
                </a:lnTo>
                <a:lnTo>
                  <a:pt x="144" y="204"/>
                </a:lnTo>
                <a:lnTo>
                  <a:pt x="144" y="200"/>
                </a:lnTo>
                <a:lnTo>
                  <a:pt x="143" y="196"/>
                </a:lnTo>
                <a:lnTo>
                  <a:pt x="141" y="192"/>
                </a:lnTo>
                <a:lnTo>
                  <a:pt x="139" y="187"/>
                </a:lnTo>
                <a:lnTo>
                  <a:pt x="136" y="179"/>
                </a:lnTo>
                <a:lnTo>
                  <a:pt x="135" y="172"/>
                </a:lnTo>
                <a:lnTo>
                  <a:pt x="136" y="166"/>
                </a:lnTo>
                <a:lnTo>
                  <a:pt x="138" y="158"/>
                </a:lnTo>
                <a:lnTo>
                  <a:pt x="140" y="148"/>
                </a:lnTo>
                <a:lnTo>
                  <a:pt x="140" y="133"/>
                </a:lnTo>
                <a:lnTo>
                  <a:pt x="136" y="114"/>
                </a:lnTo>
                <a:lnTo>
                  <a:pt x="130" y="88"/>
                </a:lnTo>
                <a:lnTo>
                  <a:pt x="127" y="84"/>
                </a:lnTo>
                <a:lnTo>
                  <a:pt x="124" y="80"/>
                </a:lnTo>
                <a:lnTo>
                  <a:pt x="120" y="76"/>
                </a:lnTo>
                <a:lnTo>
                  <a:pt x="116" y="72"/>
                </a:lnTo>
                <a:lnTo>
                  <a:pt x="112" y="70"/>
                </a:lnTo>
                <a:lnTo>
                  <a:pt x="108" y="68"/>
                </a:lnTo>
                <a:lnTo>
                  <a:pt x="107" y="67"/>
                </a:lnTo>
                <a:lnTo>
                  <a:pt x="106" y="67"/>
                </a:lnTo>
                <a:lnTo>
                  <a:pt x="106" y="67"/>
                </a:lnTo>
                <a:lnTo>
                  <a:pt x="107" y="66"/>
                </a:lnTo>
                <a:lnTo>
                  <a:pt x="108" y="66"/>
                </a:lnTo>
                <a:lnTo>
                  <a:pt x="110" y="65"/>
                </a:lnTo>
                <a:lnTo>
                  <a:pt x="112" y="64"/>
                </a:lnTo>
                <a:lnTo>
                  <a:pt x="114" y="63"/>
                </a:lnTo>
                <a:lnTo>
                  <a:pt x="114" y="61"/>
                </a:lnTo>
                <a:lnTo>
                  <a:pt x="115" y="58"/>
                </a:lnTo>
                <a:lnTo>
                  <a:pt x="116" y="55"/>
                </a:lnTo>
                <a:lnTo>
                  <a:pt x="115" y="52"/>
                </a:lnTo>
                <a:lnTo>
                  <a:pt x="114" y="50"/>
                </a:lnTo>
                <a:lnTo>
                  <a:pt x="114" y="47"/>
                </a:lnTo>
                <a:lnTo>
                  <a:pt x="112" y="44"/>
                </a:lnTo>
                <a:lnTo>
                  <a:pt x="110" y="42"/>
                </a:lnTo>
                <a:lnTo>
                  <a:pt x="108" y="38"/>
                </a:lnTo>
                <a:lnTo>
                  <a:pt x="107" y="35"/>
                </a:lnTo>
                <a:lnTo>
                  <a:pt x="105" y="32"/>
                </a:lnTo>
                <a:lnTo>
                  <a:pt x="104" y="29"/>
                </a:lnTo>
                <a:lnTo>
                  <a:pt x="103" y="25"/>
                </a:lnTo>
                <a:lnTo>
                  <a:pt x="103" y="23"/>
                </a:lnTo>
                <a:lnTo>
                  <a:pt x="103" y="21"/>
                </a:lnTo>
                <a:lnTo>
                  <a:pt x="102" y="18"/>
                </a:lnTo>
                <a:lnTo>
                  <a:pt x="102" y="17"/>
                </a:lnTo>
                <a:lnTo>
                  <a:pt x="102" y="17"/>
                </a:lnTo>
                <a:lnTo>
                  <a:pt x="102" y="16"/>
                </a:lnTo>
                <a:lnTo>
                  <a:pt x="102" y="15"/>
                </a:lnTo>
                <a:lnTo>
                  <a:pt x="101" y="13"/>
                </a:lnTo>
                <a:lnTo>
                  <a:pt x="101" y="11"/>
                </a:lnTo>
                <a:lnTo>
                  <a:pt x="100" y="8"/>
                </a:lnTo>
                <a:lnTo>
                  <a:pt x="100" y="6"/>
                </a:lnTo>
                <a:lnTo>
                  <a:pt x="99" y="4"/>
                </a:lnTo>
                <a:lnTo>
                  <a:pt x="99" y="2"/>
                </a:lnTo>
                <a:lnTo>
                  <a:pt x="98" y="1"/>
                </a:lnTo>
                <a:lnTo>
                  <a:pt x="96" y="0"/>
                </a:lnTo>
                <a:lnTo>
                  <a:pt x="92" y="0"/>
                </a:lnTo>
                <a:lnTo>
                  <a:pt x="87" y="0"/>
                </a:lnTo>
                <a:lnTo>
                  <a:pt x="81" y="0"/>
                </a:lnTo>
                <a:lnTo>
                  <a:pt x="76" y="1"/>
                </a:lnTo>
                <a:lnTo>
                  <a:pt x="70" y="3"/>
                </a:lnTo>
                <a:lnTo>
                  <a:pt x="67" y="4"/>
                </a:lnTo>
                <a:lnTo>
                  <a:pt x="65" y="5"/>
                </a:lnTo>
                <a:lnTo>
                  <a:pt x="61" y="8"/>
                </a:lnTo>
                <a:lnTo>
                  <a:pt x="59" y="12"/>
                </a:lnTo>
                <a:lnTo>
                  <a:pt x="56" y="17"/>
                </a:lnTo>
                <a:lnTo>
                  <a:pt x="54" y="23"/>
                </a:lnTo>
                <a:lnTo>
                  <a:pt x="51" y="29"/>
                </a:lnTo>
                <a:lnTo>
                  <a:pt x="49" y="34"/>
                </a:lnTo>
                <a:lnTo>
                  <a:pt x="48" y="39"/>
                </a:lnTo>
                <a:lnTo>
                  <a:pt x="46" y="44"/>
                </a:lnTo>
                <a:lnTo>
                  <a:pt x="43" y="47"/>
                </a:lnTo>
                <a:lnTo>
                  <a:pt x="42" y="51"/>
                </a:lnTo>
                <a:lnTo>
                  <a:pt x="40" y="54"/>
                </a:lnTo>
                <a:lnTo>
                  <a:pt x="38" y="56"/>
                </a:lnTo>
                <a:lnTo>
                  <a:pt x="37" y="58"/>
                </a:lnTo>
                <a:lnTo>
                  <a:pt x="35" y="59"/>
                </a:lnTo>
                <a:lnTo>
                  <a:pt x="35" y="59"/>
                </a:lnTo>
                <a:lnTo>
                  <a:pt x="40" y="64"/>
                </a:lnTo>
                <a:lnTo>
                  <a:pt x="40" y="64"/>
                </a:lnTo>
                <a:lnTo>
                  <a:pt x="42" y="65"/>
                </a:lnTo>
                <a:lnTo>
                  <a:pt x="43" y="66"/>
                </a:lnTo>
                <a:lnTo>
                  <a:pt x="44" y="68"/>
                </a:lnTo>
                <a:lnTo>
                  <a:pt x="45" y="69"/>
                </a:lnTo>
                <a:lnTo>
                  <a:pt x="44" y="72"/>
                </a:lnTo>
                <a:lnTo>
                  <a:pt x="43" y="74"/>
                </a:lnTo>
                <a:lnTo>
                  <a:pt x="40" y="76"/>
                </a:lnTo>
                <a:lnTo>
                  <a:pt x="35" y="81"/>
                </a:lnTo>
                <a:lnTo>
                  <a:pt x="30" y="90"/>
                </a:lnTo>
                <a:lnTo>
                  <a:pt x="25" y="103"/>
                </a:lnTo>
                <a:lnTo>
                  <a:pt x="20" y="117"/>
                </a:lnTo>
                <a:lnTo>
                  <a:pt x="15" y="131"/>
                </a:lnTo>
                <a:lnTo>
                  <a:pt x="11" y="143"/>
                </a:lnTo>
                <a:lnTo>
                  <a:pt x="9" y="152"/>
                </a:lnTo>
                <a:lnTo>
                  <a:pt x="8" y="157"/>
                </a:lnTo>
                <a:lnTo>
                  <a:pt x="8" y="158"/>
                </a:lnTo>
                <a:lnTo>
                  <a:pt x="8" y="160"/>
                </a:lnTo>
                <a:lnTo>
                  <a:pt x="9" y="162"/>
                </a:lnTo>
                <a:lnTo>
                  <a:pt x="10" y="163"/>
                </a:lnTo>
                <a:lnTo>
                  <a:pt x="11" y="166"/>
                </a:lnTo>
                <a:lnTo>
                  <a:pt x="12" y="168"/>
                </a:lnTo>
                <a:lnTo>
                  <a:pt x="14" y="171"/>
                </a:lnTo>
                <a:lnTo>
                  <a:pt x="16" y="173"/>
                </a:lnTo>
                <a:lnTo>
                  <a:pt x="9" y="196"/>
                </a:lnTo>
                <a:lnTo>
                  <a:pt x="6" y="200"/>
                </a:lnTo>
                <a:lnTo>
                  <a:pt x="5" y="207"/>
                </a:lnTo>
                <a:lnTo>
                  <a:pt x="3" y="217"/>
                </a:lnTo>
                <a:lnTo>
                  <a:pt x="1" y="227"/>
                </a:lnTo>
                <a:lnTo>
                  <a:pt x="0" y="238"/>
                </a:lnTo>
                <a:lnTo>
                  <a:pt x="0" y="248"/>
                </a:lnTo>
                <a:lnTo>
                  <a:pt x="0" y="256"/>
                </a:lnTo>
                <a:lnTo>
                  <a:pt x="1" y="259"/>
                </a:lnTo>
                <a:lnTo>
                  <a:pt x="3" y="260"/>
                </a:lnTo>
                <a:lnTo>
                  <a:pt x="5" y="260"/>
                </a:lnTo>
                <a:lnTo>
                  <a:pt x="8" y="261"/>
                </a:lnTo>
                <a:lnTo>
                  <a:pt x="11" y="262"/>
                </a:lnTo>
                <a:lnTo>
                  <a:pt x="15" y="263"/>
                </a:lnTo>
                <a:lnTo>
                  <a:pt x="20" y="264"/>
                </a:lnTo>
                <a:lnTo>
                  <a:pt x="24" y="265"/>
                </a:lnTo>
                <a:lnTo>
                  <a:pt x="29" y="265"/>
                </a:lnTo>
                <a:lnTo>
                  <a:pt x="28" y="273"/>
                </a:lnTo>
                <a:lnTo>
                  <a:pt x="27" y="280"/>
                </a:lnTo>
                <a:lnTo>
                  <a:pt x="26" y="286"/>
                </a:lnTo>
                <a:lnTo>
                  <a:pt x="26" y="292"/>
                </a:lnTo>
                <a:lnTo>
                  <a:pt x="25" y="296"/>
                </a:lnTo>
                <a:lnTo>
                  <a:pt x="24" y="300"/>
                </a:lnTo>
                <a:lnTo>
                  <a:pt x="24" y="303"/>
                </a:lnTo>
                <a:lnTo>
                  <a:pt x="24" y="303"/>
                </a:lnTo>
                <a:lnTo>
                  <a:pt x="25" y="303"/>
                </a:lnTo>
                <a:lnTo>
                  <a:pt x="27" y="305"/>
                </a:lnTo>
                <a:lnTo>
                  <a:pt x="30" y="307"/>
                </a:lnTo>
                <a:lnTo>
                  <a:pt x="34" y="310"/>
                </a:lnTo>
                <a:lnTo>
                  <a:pt x="38" y="312"/>
                </a:lnTo>
                <a:lnTo>
                  <a:pt x="41" y="312"/>
                </a:lnTo>
                <a:lnTo>
                  <a:pt x="43" y="312"/>
                </a:lnTo>
                <a:lnTo>
                  <a:pt x="43" y="311"/>
                </a:lnTo>
                <a:lnTo>
                  <a:pt x="44" y="312"/>
                </a:lnTo>
                <a:lnTo>
                  <a:pt x="45" y="316"/>
                </a:lnTo>
                <a:lnTo>
                  <a:pt x="47" y="320"/>
                </a:lnTo>
                <a:lnTo>
                  <a:pt x="48" y="325"/>
                </a:lnTo>
                <a:lnTo>
                  <a:pt x="49" y="329"/>
                </a:lnTo>
                <a:lnTo>
                  <a:pt x="51" y="333"/>
                </a:lnTo>
                <a:lnTo>
                  <a:pt x="52" y="337"/>
                </a:lnTo>
                <a:lnTo>
                  <a:pt x="53" y="337"/>
                </a:lnTo>
                <a:lnTo>
                  <a:pt x="52" y="338"/>
                </a:lnTo>
                <a:lnTo>
                  <a:pt x="52" y="339"/>
                </a:lnTo>
                <a:lnTo>
                  <a:pt x="52" y="340"/>
                </a:lnTo>
                <a:lnTo>
                  <a:pt x="51" y="342"/>
                </a:lnTo>
                <a:lnTo>
                  <a:pt x="50" y="345"/>
                </a:lnTo>
                <a:lnTo>
                  <a:pt x="49" y="348"/>
                </a:lnTo>
                <a:lnTo>
                  <a:pt x="49" y="351"/>
                </a:lnTo>
                <a:lnTo>
                  <a:pt x="49" y="355"/>
                </a:lnTo>
                <a:lnTo>
                  <a:pt x="49" y="361"/>
                </a:lnTo>
                <a:lnTo>
                  <a:pt x="49" y="367"/>
                </a:lnTo>
                <a:lnTo>
                  <a:pt x="51" y="376"/>
                </a:lnTo>
                <a:lnTo>
                  <a:pt x="53" y="383"/>
                </a:lnTo>
                <a:lnTo>
                  <a:pt x="55" y="390"/>
                </a:lnTo>
                <a:lnTo>
                  <a:pt x="57" y="397"/>
                </a:lnTo>
                <a:lnTo>
                  <a:pt x="58" y="401"/>
                </a:lnTo>
                <a:lnTo>
                  <a:pt x="59" y="402"/>
                </a:lnTo>
                <a:lnTo>
                  <a:pt x="51" y="418"/>
                </a:lnTo>
                <a:lnTo>
                  <a:pt x="54" y="441"/>
                </a:lnTo>
                <a:lnTo>
                  <a:pt x="54" y="442"/>
                </a:lnTo>
                <a:lnTo>
                  <a:pt x="55" y="443"/>
                </a:lnTo>
                <a:lnTo>
                  <a:pt x="57" y="444"/>
                </a:lnTo>
                <a:lnTo>
                  <a:pt x="59" y="446"/>
                </a:lnTo>
                <a:lnTo>
                  <a:pt x="62" y="448"/>
                </a:lnTo>
                <a:lnTo>
                  <a:pt x="65" y="449"/>
                </a:lnTo>
                <a:lnTo>
                  <a:pt x="67" y="449"/>
                </a:lnTo>
                <a:lnTo>
                  <a:pt x="70" y="447"/>
                </a:lnTo>
                <a:lnTo>
                  <a:pt x="72" y="445"/>
                </a:lnTo>
                <a:lnTo>
                  <a:pt x="74" y="443"/>
                </a:lnTo>
                <a:lnTo>
                  <a:pt x="75" y="440"/>
                </a:lnTo>
                <a:lnTo>
                  <a:pt x="76" y="436"/>
                </a:lnTo>
                <a:lnTo>
                  <a:pt x="76" y="434"/>
                </a:lnTo>
                <a:lnTo>
                  <a:pt x="77" y="431"/>
                </a:lnTo>
                <a:lnTo>
                  <a:pt x="77" y="430"/>
                </a:lnTo>
                <a:lnTo>
                  <a:pt x="77" y="429"/>
                </a:lnTo>
                <a:lnTo>
                  <a:pt x="71" y="398"/>
                </a:lnTo>
                <a:lnTo>
                  <a:pt x="81" y="337"/>
                </a:lnTo>
                <a:lnTo>
                  <a:pt x="83" y="324"/>
                </a:lnTo>
                <a:lnTo>
                  <a:pt x="96" y="324"/>
                </a:lnTo>
                <a:lnTo>
                  <a:pt x="96" y="325"/>
                </a:lnTo>
                <a:lnTo>
                  <a:pt x="96" y="327"/>
                </a:lnTo>
                <a:lnTo>
                  <a:pt x="96" y="330"/>
                </a:lnTo>
                <a:lnTo>
                  <a:pt x="96" y="334"/>
                </a:lnTo>
                <a:lnTo>
                  <a:pt x="97" y="339"/>
                </a:lnTo>
                <a:lnTo>
                  <a:pt x="97" y="344"/>
                </a:lnTo>
                <a:lnTo>
                  <a:pt x="98" y="350"/>
                </a:lnTo>
                <a:lnTo>
                  <a:pt x="98" y="355"/>
                </a:lnTo>
                <a:lnTo>
                  <a:pt x="99" y="363"/>
                </a:lnTo>
                <a:lnTo>
                  <a:pt x="101" y="371"/>
                </a:lnTo>
                <a:lnTo>
                  <a:pt x="103" y="378"/>
                </a:lnTo>
                <a:lnTo>
                  <a:pt x="104" y="385"/>
                </a:lnTo>
                <a:lnTo>
                  <a:pt x="106" y="391"/>
                </a:lnTo>
                <a:lnTo>
                  <a:pt x="107" y="397"/>
                </a:lnTo>
                <a:lnTo>
                  <a:pt x="108" y="400"/>
                </a:lnTo>
                <a:lnTo>
                  <a:pt x="108" y="401"/>
                </a:lnTo>
                <a:lnTo>
                  <a:pt x="106" y="428"/>
                </a:lnTo>
                <a:lnTo>
                  <a:pt x="114" y="431"/>
                </a:lnTo>
                <a:lnTo>
                  <a:pt x="114" y="427"/>
                </a:lnTo>
                <a:lnTo>
                  <a:pt x="114" y="427"/>
                </a:lnTo>
                <a:lnTo>
                  <a:pt x="116" y="428"/>
                </a:lnTo>
                <a:lnTo>
                  <a:pt x="119" y="429"/>
                </a:lnTo>
                <a:lnTo>
                  <a:pt x="121" y="431"/>
                </a:lnTo>
                <a:lnTo>
                  <a:pt x="125" y="432"/>
                </a:lnTo>
                <a:lnTo>
                  <a:pt x="128" y="434"/>
                </a:lnTo>
                <a:lnTo>
                  <a:pt x="131" y="436"/>
                </a:lnTo>
                <a:lnTo>
                  <a:pt x="136" y="438"/>
                </a:lnTo>
                <a:lnTo>
                  <a:pt x="139" y="439"/>
                </a:lnTo>
                <a:lnTo>
                  <a:pt x="143" y="440"/>
                </a:lnTo>
                <a:lnTo>
                  <a:pt x="147" y="440"/>
                </a:lnTo>
                <a:lnTo>
                  <a:pt x="150" y="440"/>
                </a:lnTo>
                <a:lnTo>
                  <a:pt x="153" y="439"/>
                </a:lnTo>
                <a:lnTo>
                  <a:pt x="156" y="438"/>
                </a:lnTo>
                <a:lnTo>
                  <a:pt x="158" y="438"/>
                </a:lnTo>
                <a:lnTo>
                  <a:pt x="158" y="438"/>
                </a:lnTo>
                <a:lnTo>
                  <a:pt x="157" y="429"/>
                </a:lnTo>
              </a:path>
            </a:pathLst>
          </a:custGeom>
          <a:solidFill>
            <a:srgbClr val="4C4C4C"/>
          </a:solidFill>
          <a:ln w="9525" cap="rnd">
            <a:noFill/>
            <a:round/>
            <a:headEnd/>
            <a:tailEnd/>
          </a:ln>
          <a:effectLst/>
        </p:spPr>
        <p:txBody>
          <a:bodyPr/>
          <a:lstStyle/>
          <a:p>
            <a:endParaRPr lang="tr-TR"/>
          </a:p>
        </p:txBody>
      </p:sp>
      <p:sp>
        <p:nvSpPr>
          <p:cNvPr id="177173" name="Freeform 21"/>
          <p:cNvSpPr>
            <a:spLocks/>
          </p:cNvSpPr>
          <p:nvPr/>
        </p:nvSpPr>
        <p:spPr bwMode="auto">
          <a:xfrm>
            <a:off x="1492250" y="3222625"/>
            <a:ext cx="254000" cy="712788"/>
          </a:xfrm>
          <a:custGeom>
            <a:avLst/>
            <a:gdLst/>
            <a:ahLst/>
            <a:cxnLst>
              <a:cxn ang="0">
                <a:pos x="147" y="422"/>
              </a:cxn>
              <a:cxn ang="0">
                <a:pos x="125" y="401"/>
              </a:cxn>
              <a:cxn ang="0">
                <a:pos x="126" y="360"/>
              </a:cxn>
              <a:cxn ang="0">
                <a:pos x="131" y="313"/>
              </a:cxn>
              <a:cxn ang="0">
                <a:pos x="133" y="308"/>
              </a:cxn>
              <a:cxn ang="0">
                <a:pos x="139" y="294"/>
              </a:cxn>
              <a:cxn ang="0">
                <a:pos x="130" y="200"/>
              </a:cxn>
              <a:cxn ang="0">
                <a:pos x="135" y="213"/>
              </a:cxn>
              <a:cxn ang="0">
                <a:pos x="141" y="213"/>
              </a:cxn>
              <a:cxn ang="0">
                <a:pos x="144" y="200"/>
              </a:cxn>
              <a:cxn ang="0">
                <a:pos x="136" y="178"/>
              </a:cxn>
              <a:cxn ang="0">
                <a:pos x="140" y="147"/>
              </a:cxn>
              <a:cxn ang="0">
                <a:pos x="127" y="83"/>
              </a:cxn>
              <a:cxn ang="0">
                <a:pos x="113" y="70"/>
              </a:cxn>
              <a:cxn ang="0">
                <a:pos x="106" y="66"/>
              </a:cxn>
              <a:cxn ang="0">
                <a:pos x="112" y="64"/>
              </a:cxn>
              <a:cxn ang="0">
                <a:pos x="116" y="55"/>
              </a:cxn>
              <a:cxn ang="0">
                <a:pos x="113" y="44"/>
              </a:cxn>
              <a:cxn ang="0">
                <a:pos x="105" y="32"/>
              </a:cxn>
              <a:cxn ang="0">
                <a:pos x="103" y="20"/>
              </a:cxn>
              <a:cxn ang="0">
                <a:pos x="102" y="16"/>
              </a:cxn>
              <a:cxn ang="0">
                <a:pos x="100" y="8"/>
              </a:cxn>
              <a:cxn ang="0">
                <a:pos x="98" y="0"/>
              </a:cxn>
              <a:cxn ang="0">
                <a:pos x="81" y="0"/>
              </a:cxn>
              <a:cxn ang="0">
                <a:pos x="65" y="5"/>
              </a:cxn>
              <a:cxn ang="0">
                <a:pos x="54" y="22"/>
              </a:cxn>
              <a:cxn ang="0">
                <a:pos x="46" y="43"/>
              </a:cxn>
              <a:cxn ang="0">
                <a:pos x="38" y="56"/>
              </a:cxn>
              <a:cxn ang="0">
                <a:pos x="40" y="64"/>
              </a:cxn>
              <a:cxn ang="0">
                <a:pos x="44" y="68"/>
              </a:cxn>
              <a:cxn ang="0">
                <a:pos x="40" y="76"/>
              </a:cxn>
              <a:cxn ang="0">
                <a:pos x="20" y="116"/>
              </a:cxn>
              <a:cxn ang="0">
                <a:pos x="8" y="157"/>
              </a:cxn>
              <a:cxn ang="0">
                <a:pos x="10" y="163"/>
              </a:cxn>
              <a:cxn ang="0">
                <a:pos x="16" y="173"/>
              </a:cxn>
              <a:cxn ang="0">
                <a:pos x="3" y="216"/>
              </a:cxn>
              <a:cxn ang="0">
                <a:pos x="0" y="255"/>
              </a:cxn>
              <a:cxn ang="0">
                <a:pos x="8" y="261"/>
              </a:cxn>
              <a:cxn ang="0">
                <a:pos x="24" y="264"/>
              </a:cxn>
              <a:cxn ang="0">
                <a:pos x="27" y="285"/>
              </a:cxn>
              <a:cxn ang="0">
                <a:pos x="24" y="302"/>
              </a:cxn>
              <a:cxn ang="0">
                <a:pos x="30" y="307"/>
              </a:cxn>
              <a:cxn ang="0">
                <a:pos x="43" y="312"/>
              </a:cxn>
              <a:cxn ang="0">
                <a:pos x="47" y="320"/>
              </a:cxn>
              <a:cxn ang="0">
                <a:pos x="52" y="337"/>
              </a:cxn>
              <a:cxn ang="0">
                <a:pos x="52" y="340"/>
              </a:cxn>
              <a:cxn ang="0">
                <a:pos x="49" y="351"/>
              </a:cxn>
              <a:cxn ang="0">
                <a:pos x="51" y="375"/>
              </a:cxn>
              <a:cxn ang="0">
                <a:pos x="59" y="400"/>
              </a:cxn>
              <a:cxn ang="0">
                <a:pos x="54" y="441"/>
              </a:cxn>
              <a:cxn ang="0">
                <a:pos x="62" y="447"/>
              </a:cxn>
              <a:cxn ang="0">
                <a:pos x="72" y="444"/>
              </a:cxn>
              <a:cxn ang="0">
                <a:pos x="76" y="433"/>
              </a:cxn>
              <a:cxn ang="0">
                <a:pos x="71" y="398"/>
              </a:cxn>
              <a:cxn ang="0">
                <a:pos x="96" y="325"/>
              </a:cxn>
              <a:cxn ang="0">
                <a:pos x="97" y="339"/>
              </a:cxn>
              <a:cxn ang="0">
                <a:pos x="100" y="362"/>
              </a:cxn>
              <a:cxn ang="0">
                <a:pos x="106" y="391"/>
              </a:cxn>
              <a:cxn ang="0">
                <a:pos x="106" y="428"/>
              </a:cxn>
              <a:cxn ang="0">
                <a:pos x="116" y="427"/>
              </a:cxn>
              <a:cxn ang="0">
                <a:pos x="128" y="434"/>
              </a:cxn>
              <a:cxn ang="0">
                <a:pos x="143" y="439"/>
              </a:cxn>
              <a:cxn ang="0">
                <a:pos x="156" y="438"/>
              </a:cxn>
            </a:cxnLst>
            <a:rect l="0" t="0" r="r" b="b"/>
            <a:pathLst>
              <a:path w="160" h="449">
                <a:moveTo>
                  <a:pt x="157" y="429"/>
                </a:moveTo>
                <a:lnTo>
                  <a:pt x="155" y="428"/>
                </a:lnTo>
                <a:lnTo>
                  <a:pt x="152" y="426"/>
                </a:lnTo>
                <a:lnTo>
                  <a:pt x="147" y="422"/>
                </a:lnTo>
                <a:lnTo>
                  <a:pt x="140" y="418"/>
                </a:lnTo>
                <a:lnTo>
                  <a:pt x="134" y="413"/>
                </a:lnTo>
                <a:lnTo>
                  <a:pt x="129" y="407"/>
                </a:lnTo>
                <a:lnTo>
                  <a:pt x="125" y="401"/>
                </a:lnTo>
                <a:lnTo>
                  <a:pt x="124" y="394"/>
                </a:lnTo>
                <a:lnTo>
                  <a:pt x="124" y="386"/>
                </a:lnTo>
                <a:lnTo>
                  <a:pt x="125" y="374"/>
                </a:lnTo>
                <a:lnTo>
                  <a:pt x="126" y="360"/>
                </a:lnTo>
                <a:lnTo>
                  <a:pt x="127" y="346"/>
                </a:lnTo>
                <a:lnTo>
                  <a:pt x="128" y="332"/>
                </a:lnTo>
                <a:lnTo>
                  <a:pt x="130" y="321"/>
                </a:lnTo>
                <a:lnTo>
                  <a:pt x="131" y="313"/>
                </a:lnTo>
                <a:lnTo>
                  <a:pt x="131" y="310"/>
                </a:lnTo>
                <a:lnTo>
                  <a:pt x="131" y="310"/>
                </a:lnTo>
                <a:lnTo>
                  <a:pt x="132" y="310"/>
                </a:lnTo>
                <a:lnTo>
                  <a:pt x="133" y="308"/>
                </a:lnTo>
                <a:lnTo>
                  <a:pt x="135" y="307"/>
                </a:lnTo>
                <a:lnTo>
                  <a:pt x="137" y="304"/>
                </a:lnTo>
                <a:lnTo>
                  <a:pt x="137" y="300"/>
                </a:lnTo>
                <a:lnTo>
                  <a:pt x="139" y="294"/>
                </a:lnTo>
                <a:lnTo>
                  <a:pt x="140" y="287"/>
                </a:lnTo>
                <a:lnTo>
                  <a:pt x="130" y="200"/>
                </a:lnTo>
                <a:lnTo>
                  <a:pt x="130" y="200"/>
                </a:lnTo>
                <a:lnTo>
                  <a:pt x="130" y="200"/>
                </a:lnTo>
                <a:lnTo>
                  <a:pt x="131" y="203"/>
                </a:lnTo>
                <a:lnTo>
                  <a:pt x="131" y="206"/>
                </a:lnTo>
                <a:lnTo>
                  <a:pt x="133" y="209"/>
                </a:lnTo>
                <a:lnTo>
                  <a:pt x="135" y="213"/>
                </a:lnTo>
                <a:lnTo>
                  <a:pt x="137" y="215"/>
                </a:lnTo>
                <a:lnTo>
                  <a:pt x="138" y="216"/>
                </a:lnTo>
                <a:lnTo>
                  <a:pt x="140" y="215"/>
                </a:lnTo>
                <a:lnTo>
                  <a:pt x="141" y="213"/>
                </a:lnTo>
                <a:lnTo>
                  <a:pt x="142" y="210"/>
                </a:lnTo>
                <a:lnTo>
                  <a:pt x="143" y="207"/>
                </a:lnTo>
                <a:lnTo>
                  <a:pt x="144" y="204"/>
                </a:lnTo>
                <a:lnTo>
                  <a:pt x="144" y="200"/>
                </a:lnTo>
                <a:lnTo>
                  <a:pt x="143" y="196"/>
                </a:lnTo>
                <a:lnTo>
                  <a:pt x="142" y="192"/>
                </a:lnTo>
                <a:lnTo>
                  <a:pt x="140" y="186"/>
                </a:lnTo>
                <a:lnTo>
                  <a:pt x="136" y="178"/>
                </a:lnTo>
                <a:lnTo>
                  <a:pt x="136" y="171"/>
                </a:lnTo>
                <a:lnTo>
                  <a:pt x="137" y="165"/>
                </a:lnTo>
                <a:lnTo>
                  <a:pt x="139" y="157"/>
                </a:lnTo>
                <a:lnTo>
                  <a:pt x="140" y="147"/>
                </a:lnTo>
                <a:lnTo>
                  <a:pt x="140" y="133"/>
                </a:lnTo>
                <a:lnTo>
                  <a:pt x="137" y="114"/>
                </a:lnTo>
                <a:lnTo>
                  <a:pt x="130" y="88"/>
                </a:lnTo>
                <a:lnTo>
                  <a:pt x="127" y="83"/>
                </a:lnTo>
                <a:lnTo>
                  <a:pt x="125" y="80"/>
                </a:lnTo>
                <a:lnTo>
                  <a:pt x="120" y="76"/>
                </a:lnTo>
                <a:lnTo>
                  <a:pt x="116" y="72"/>
                </a:lnTo>
                <a:lnTo>
                  <a:pt x="113" y="70"/>
                </a:lnTo>
                <a:lnTo>
                  <a:pt x="109" y="68"/>
                </a:lnTo>
                <a:lnTo>
                  <a:pt x="107" y="67"/>
                </a:lnTo>
                <a:lnTo>
                  <a:pt x="106" y="66"/>
                </a:lnTo>
                <a:lnTo>
                  <a:pt x="106" y="66"/>
                </a:lnTo>
                <a:lnTo>
                  <a:pt x="108" y="66"/>
                </a:lnTo>
                <a:lnTo>
                  <a:pt x="109" y="66"/>
                </a:lnTo>
                <a:lnTo>
                  <a:pt x="110" y="65"/>
                </a:lnTo>
                <a:lnTo>
                  <a:pt x="112" y="64"/>
                </a:lnTo>
                <a:lnTo>
                  <a:pt x="114" y="63"/>
                </a:lnTo>
                <a:lnTo>
                  <a:pt x="115" y="60"/>
                </a:lnTo>
                <a:lnTo>
                  <a:pt x="116" y="58"/>
                </a:lnTo>
                <a:lnTo>
                  <a:pt x="116" y="55"/>
                </a:lnTo>
                <a:lnTo>
                  <a:pt x="116" y="52"/>
                </a:lnTo>
                <a:lnTo>
                  <a:pt x="115" y="49"/>
                </a:lnTo>
                <a:lnTo>
                  <a:pt x="114" y="46"/>
                </a:lnTo>
                <a:lnTo>
                  <a:pt x="113" y="44"/>
                </a:lnTo>
                <a:lnTo>
                  <a:pt x="111" y="41"/>
                </a:lnTo>
                <a:lnTo>
                  <a:pt x="109" y="38"/>
                </a:lnTo>
                <a:lnTo>
                  <a:pt x="107" y="35"/>
                </a:lnTo>
                <a:lnTo>
                  <a:pt x="105" y="32"/>
                </a:lnTo>
                <a:lnTo>
                  <a:pt x="104" y="29"/>
                </a:lnTo>
                <a:lnTo>
                  <a:pt x="104" y="25"/>
                </a:lnTo>
                <a:lnTo>
                  <a:pt x="103" y="22"/>
                </a:lnTo>
                <a:lnTo>
                  <a:pt x="103" y="20"/>
                </a:lnTo>
                <a:lnTo>
                  <a:pt x="103" y="18"/>
                </a:lnTo>
                <a:lnTo>
                  <a:pt x="103" y="17"/>
                </a:lnTo>
                <a:lnTo>
                  <a:pt x="103" y="17"/>
                </a:lnTo>
                <a:lnTo>
                  <a:pt x="102" y="16"/>
                </a:lnTo>
                <a:lnTo>
                  <a:pt x="102" y="15"/>
                </a:lnTo>
                <a:lnTo>
                  <a:pt x="102" y="13"/>
                </a:lnTo>
                <a:lnTo>
                  <a:pt x="101" y="11"/>
                </a:lnTo>
                <a:lnTo>
                  <a:pt x="100" y="8"/>
                </a:lnTo>
                <a:lnTo>
                  <a:pt x="100" y="6"/>
                </a:lnTo>
                <a:lnTo>
                  <a:pt x="100" y="4"/>
                </a:lnTo>
                <a:lnTo>
                  <a:pt x="100" y="2"/>
                </a:lnTo>
                <a:lnTo>
                  <a:pt x="98" y="0"/>
                </a:lnTo>
                <a:lnTo>
                  <a:pt x="96" y="0"/>
                </a:lnTo>
                <a:lnTo>
                  <a:pt x="92" y="0"/>
                </a:lnTo>
                <a:lnTo>
                  <a:pt x="87" y="0"/>
                </a:lnTo>
                <a:lnTo>
                  <a:pt x="81" y="0"/>
                </a:lnTo>
                <a:lnTo>
                  <a:pt x="76" y="1"/>
                </a:lnTo>
                <a:lnTo>
                  <a:pt x="71" y="2"/>
                </a:lnTo>
                <a:lnTo>
                  <a:pt x="67" y="3"/>
                </a:lnTo>
                <a:lnTo>
                  <a:pt x="65" y="5"/>
                </a:lnTo>
                <a:lnTo>
                  <a:pt x="62" y="8"/>
                </a:lnTo>
                <a:lnTo>
                  <a:pt x="59" y="12"/>
                </a:lnTo>
                <a:lnTo>
                  <a:pt x="56" y="17"/>
                </a:lnTo>
                <a:lnTo>
                  <a:pt x="54" y="22"/>
                </a:lnTo>
                <a:lnTo>
                  <a:pt x="51" y="28"/>
                </a:lnTo>
                <a:lnTo>
                  <a:pt x="49" y="34"/>
                </a:lnTo>
                <a:lnTo>
                  <a:pt x="48" y="38"/>
                </a:lnTo>
                <a:lnTo>
                  <a:pt x="46" y="43"/>
                </a:lnTo>
                <a:lnTo>
                  <a:pt x="44" y="47"/>
                </a:lnTo>
                <a:lnTo>
                  <a:pt x="42" y="51"/>
                </a:lnTo>
                <a:lnTo>
                  <a:pt x="40" y="54"/>
                </a:lnTo>
                <a:lnTo>
                  <a:pt x="38" y="56"/>
                </a:lnTo>
                <a:lnTo>
                  <a:pt x="37" y="58"/>
                </a:lnTo>
                <a:lnTo>
                  <a:pt x="36" y="59"/>
                </a:lnTo>
                <a:lnTo>
                  <a:pt x="35" y="59"/>
                </a:lnTo>
                <a:lnTo>
                  <a:pt x="40" y="64"/>
                </a:lnTo>
                <a:lnTo>
                  <a:pt x="41" y="64"/>
                </a:lnTo>
                <a:lnTo>
                  <a:pt x="42" y="65"/>
                </a:lnTo>
                <a:lnTo>
                  <a:pt x="43" y="66"/>
                </a:lnTo>
                <a:lnTo>
                  <a:pt x="44" y="68"/>
                </a:lnTo>
                <a:lnTo>
                  <a:pt x="45" y="69"/>
                </a:lnTo>
                <a:lnTo>
                  <a:pt x="45" y="72"/>
                </a:lnTo>
                <a:lnTo>
                  <a:pt x="43" y="73"/>
                </a:lnTo>
                <a:lnTo>
                  <a:pt x="40" y="76"/>
                </a:lnTo>
                <a:lnTo>
                  <a:pt x="36" y="81"/>
                </a:lnTo>
                <a:lnTo>
                  <a:pt x="31" y="90"/>
                </a:lnTo>
                <a:lnTo>
                  <a:pt x="25" y="102"/>
                </a:lnTo>
                <a:lnTo>
                  <a:pt x="20" y="116"/>
                </a:lnTo>
                <a:lnTo>
                  <a:pt x="16" y="131"/>
                </a:lnTo>
                <a:lnTo>
                  <a:pt x="11" y="143"/>
                </a:lnTo>
                <a:lnTo>
                  <a:pt x="9" y="152"/>
                </a:lnTo>
                <a:lnTo>
                  <a:pt x="8" y="157"/>
                </a:lnTo>
                <a:lnTo>
                  <a:pt x="8" y="157"/>
                </a:lnTo>
                <a:lnTo>
                  <a:pt x="9" y="159"/>
                </a:lnTo>
                <a:lnTo>
                  <a:pt x="10" y="162"/>
                </a:lnTo>
                <a:lnTo>
                  <a:pt x="10" y="163"/>
                </a:lnTo>
                <a:lnTo>
                  <a:pt x="11" y="166"/>
                </a:lnTo>
                <a:lnTo>
                  <a:pt x="13" y="168"/>
                </a:lnTo>
                <a:lnTo>
                  <a:pt x="14" y="170"/>
                </a:lnTo>
                <a:lnTo>
                  <a:pt x="16" y="173"/>
                </a:lnTo>
                <a:lnTo>
                  <a:pt x="9" y="196"/>
                </a:lnTo>
                <a:lnTo>
                  <a:pt x="7" y="200"/>
                </a:lnTo>
                <a:lnTo>
                  <a:pt x="5" y="206"/>
                </a:lnTo>
                <a:lnTo>
                  <a:pt x="3" y="216"/>
                </a:lnTo>
                <a:lnTo>
                  <a:pt x="1" y="227"/>
                </a:lnTo>
                <a:lnTo>
                  <a:pt x="0" y="238"/>
                </a:lnTo>
                <a:lnTo>
                  <a:pt x="0" y="247"/>
                </a:lnTo>
                <a:lnTo>
                  <a:pt x="0" y="255"/>
                </a:lnTo>
                <a:lnTo>
                  <a:pt x="2" y="259"/>
                </a:lnTo>
                <a:lnTo>
                  <a:pt x="3" y="260"/>
                </a:lnTo>
                <a:lnTo>
                  <a:pt x="5" y="260"/>
                </a:lnTo>
                <a:lnTo>
                  <a:pt x="8" y="261"/>
                </a:lnTo>
                <a:lnTo>
                  <a:pt x="11" y="262"/>
                </a:lnTo>
                <a:lnTo>
                  <a:pt x="16" y="263"/>
                </a:lnTo>
                <a:lnTo>
                  <a:pt x="20" y="264"/>
                </a:lnTo>
                <a:lnTo>
                  <a:pt x="24" y="264"/>
                </a:lnTo>
                <a:lnTo>
                  <a:pt x="29" y="264"/>
                </a:lnTo>
                <a:lnTo>
                  <a:pt x="28" y="272"/>
                </a:lnTo>
                <a:lnTo>
                  <a:pt x="27" y="279"/>
                </a:lnTo>
                <a:lnTo>
                  <a:pt x="27" y="285"/>
                </a:lnTo>
                <a:lnTo>
                  <a:pt x="26" y="291"/>
                </a:lnTo>
                <a:lnTo>
                  <a:pt x="25" y="296"/>
                </a:lnTo>
                <a:lnTo>
                  <a:pt x="24" y="300"/>
                </a:lnTo>
                <a:lnTo>
                  <a:pt x="24" y="302"/>
                </a:lnTo>
                <a:lnTo>
                  <a:pt x="24" y="302"/>
                </a:lnTo>
                <a:lnTo>
                  <a:pt x="25" y="303"/>
                </a:lnTo>
                <a:lnTo>
                  <a:pt x="27" y="305"/>
                </a:lnTo>
                <a:lnTo>
                  <a:pt x="30" y="307"/>
                </a:lnTo>
                <a:lnTo>
                  <a:pt x="34" y="309"/>
                </a:lnTo>
                <a:lnTo>
                  <a:pt x="38" y="311"/>
                </a:lnTo>
                <a:lnTo>
                  <a:pt x="41" y="312"/>
                </a:lnTo>
                <a:lnTo>
                  <a:pt x="43" y="312"/>
                </a:lnTo>
                <a:lnTo>
                  <a:pt x="44" y="310"/>
                </a:lnTo>
                <a:lnTo>
                  <a:pt x="44" y="312"/>
                </a:lnTo>
                <a:lnTo>
                  <a:pt x="45" y="315"/>
                </a:lnTo>
                <a:lnTo>
                  <a:pt x="47" y="320"/>
                </a:lnTo>
                <a:lnTo>
                  <a:pt x="49" y="324"/>
                </a:lnTo>
                <a:lnTo>
                  <a:pt x="50" y="329"/>
                </a:lnTo>
                <a:lnTo>
                  <a:pt x="51" y="333"/>
                </a:lnTo>
                <a:lnTo>
                  <a:pt x="52" y="337"/>
                </a:lnTo>
                <a:lnTo>
                  <a:pt x="53" y="337"/>
                </a:lnTo>
                <a:lnTo>
                  <a:pt x="53" y="337"/>
                </a:lnTo>
                <a:lnTo>
                  <a:pt x="52" y="338"/>
                </a:lnTo>
                <a:lnTo>
                  <a:pt x="52" y="340"/>
                </a:lnTo>
                <a:lnTo>
                  <a:pt x="51" y="341"/>
                </a:lnTo>
                <a:lnTo>
                  <a:pt x="50" y="345"/>
                </a:lnTo>
                <a:lnTo>
                  <a:pt x="50" y="347"/>
                </a:lnTo>
                <a:lnTo>
                  <a:pt x="49" y="351"/>
                </a:lnTo>
                <a:lnTo>
                  <a:pt x="49" y="355"/>
                </a:lnTo>
                <a:lnTo>
                  <a:pt x="49" y="361"/>
                </a:lnTo>
                <a:lnTo>
                  <a:pt x="50" y="367"/>
                </a:lnTo>
                <a:lnTo>
                  <a:pt x="51" y="375"/>
                </a:lnTo>
                <a:lnTo>
                  <a:pt x="54" y="383"/>
                </a:lnTo>
                <a:lnTo>
                  <a:pt x="55" y="390"/>
                </a:lnTo>
                <a:lnTo>
                  <a:pt x="57" y="396"/>
                </a:lnTo>
                <a:lnTo>
                  <a:pt x="59" y="400"/>
                </a:lnTo>
                <a:lnTo>
                  <a:pt x="59" y="401"/>
                </a:lnTo>
                <a:lnTo>
                  <a:pt x="51" y="417"/>
                </a:lnTo>
                <a:lnTo>
                  <a:pt x="54" y="441"/>
                </a:lnTo>
                <a:lnTo>
                  <a:pt x="54" y="441"/>
                </a:lnTo>
                <a:lnTo>
                  <a:pt x="55" y="443"/>
                </a:lnTo>
                <a:lnTo>
                  <a:pt x="57" y="444"/>
                </a:lnTo>
                <a:lnTo>
                  <a:pt x="60" y="446"/>
                </a:lnTo>
                <a:lnTo>
                  <a:pt x="62" y="447"/>
                </a:lnTo>
                <a:lnTo>
                  <a:pt x="65" y="448"/>
                </a:lnTo>
                <a:lnTo>
                  <a:pt x="67" y="448"/>
                </a:lnTo>
                <a:lnTo>
                  <a:pt x="70" y="447"/>
                </a:lnTo>
                <a:lnTo>
                  <a:pt x="72" y="444"/>
                </a:lnTo>
                <a:lnTo>
                  <a:pt x="74" y="442"/>
                </a:lnTo>
                <a:lnTo>
                  <a:pt x="75" y="439"/>
                </a:lnTo>
                <a:lnTo>
                  <a:pt x="76" y="436"/>
                </a:lnTo>
                <a:lnTo>
                  <a:pt x="76" y="433"/>
                </a:lnTo>
                <a:lnTo>
                  <a:pt x="77" y="431"/>
                </a:lnTo>
                <a:lnTo>
                  <a:pt x="77" y="430"/>
                </a:lnTo>
                <a:lnTo>
                  <a:pt x="77" y="429"/>
                </a:lnTo>
                <a:lnTo>
                  <a:pt x="71" y="398"/>
                </a:lnTo>
                <a:lnTo>
                  <a:pt x="82" y="337"/>
                </a:lnTo>
                <a:lnTo>
                  <a:pt x="84" y="324"/>
                </a:lnTo>
                <a:lnTo>
                  <a:pt x="96" y="324"/>
                </a:lnTo>
                <a:lnTo>
                  <a:pt x="96" y="325"/>
                </a:lnTo>
                <a:lnTo>
                  <a:pt x="96" y="327"/>
                </a:lnTo>
                <a:lnTo>
                  <a:pt x="96" y="330"/>
                </a:lnTo>
                <a:lnTo>
                  <a:pt x="97" y="334"/>
                </a:lnTo>
                <a:lnTo>
                  <a:pt x="97" y="339"/>
                </a:lnTo>
                <a:lnTo>
                  <a:pt x="97" y="344"/>
                </a:lnTo>
                <a:lnTo>
                  <a:pt x="98" y="349"/>
                </a:lnTo>
                <a:lnTo>
                  <a:pt x="98" y="355"/>
                </a:lnTo>
                <a:lnTo>
                  <a:pt x="100" y="362"/>
                </a:lnTo>
                <a:lnTo>
                  <a:pt x="101" y="370"/>
                </a:lnTo>
                <a:lnTo>
                  <a:pt x="103" y="378"/>
                </a:lnTo>
                <a:lnTo>
                  <a:pt x="104" y="384"/>
                </a:lnTo>
                <a:lnTo>
                  <a:pt x="106" y="391"/>
                </a:lnTo>
                <a:lnTo>
                  <a:pt x="108" y="396"/>
                </a:lnTo>
                <a:lnTo>
                  <a:pt x="108" y="399"/>
                </a:lnTo>
                <a:lnTo>
                  <a:pt x="109" y="401"/>
                </a:lnTo>
                <a:lnTo>
                  <a:pt x="106" y="428"/>
                </a:lnTo>
                <a:lnTo>
                  <a:pt x="115" y="430"/>
                </a:lnTo>
                <a:lnTo>
                  <a:pt x="115" y="426"/>
                </a:lnTo>
                <a:lnTo>
                  <a:pt x="115" y="426"/>
                </a:lnTo>
                <a:lnTo>
                  <a:pt x="116" y="427"/>
                </a:lnTo>
                <a:lnTo>
                  <a:pt x="119" y="429"/>
                </a:lnTo>
                <a:lnTo>
                  <a:pt x="121" y="430"/>
                </a:lnTo>
                <a:lnTo>
                  <a:pt x="125" y="432"/>
                </a:lnTo>
                <a:lnTo>
                  <a:pt x="128" y="434"/>
                </a:lnTo>
                <a:lnTo>
                  <a:pt x="132" y="435"/>
                </a:lnTo>
                <a:lnTo>
                  <a:pt x="136" y="437"/>
                </a:lnTo>
                <a:lnTo>
                  <a:pt x="140" y="439"/>
                </a:lnTo>
                <a:lnTo>
                  <a:pt x="143" y="439"/>
                </a:lnTo>
                <a:lnTo>
                  <a:pt x="148" y="439"/>
                </a:lnTo>
                <a:lnTo>
                  <a:pt x="151" y="439"/>
                </a:lnTo>
                <a:lnTo>
                  <a:pt x="153" y="439"/>
                </a:lnTo>
                <a:lnTo>
                  <a:pt x="156" y="438"/>
                </a:lnTo>
                <a:lnTo>
                  <a:pt x="158" y="438"/>
                </a:lnTo>
                <a:lnTo>
                  <a:pt x="159" y="437"/>
                </a:lnTo>
                <a:lnTo>
                  <a:pt x="157" y="429"/>
                </a:lnTo>
              </a:path>
            </a:pathLst>
          </a:custGeom>
          <a:solidFill>
            <a:schemeClr val="bg1"/>
          </a:solidFill>
          <a:ln w="9525" cap="rnd">
            <a:noFill/>
            <a:round/>
            <a:headEnd/>
            <a:tailEnd/>
          </a:ln>
          <a:effectLst/>
        </p:spPr>
        <p:txBody>
          <a:bodyPr/>
          <a:lstStyle/>
          <a:p>
            <a:endParaRPr lang="tr-TR"/>
          </a:p>
        </p:txBody>
      </p:sp>
      <p:sp>
        <p:nvSpPr>
          <p:cNvPr id="177174" name="Rectangle 22"/>
          <p:cNvSpPr>
            <a:spLocks noChangeArrowheads="1"/>
          </p:cNvSpPr>
          <p:nvPr/>
        </p:nvSpPr>
        <p:spPr bwMode="auto">
          <a:xfrm>
            <a:off x="1428750" y="3268663"/>
            <a:ext cx="369888" cy="457200"/>
          </a:xfrm>
          <a:prstGeom prst="rect">
            <a:avLst/>
          </a:prstGeom>
          <a:noFill/>
          <a:ln w="9525">
            <a:noFill/>
            <a:miter lim="800000"/>
            <a:headEnd/>
            <a:tailEnd/>
          </a:ln>
          <a:effectLst/>
        </p:spPr>
        <p:txBody>
          <a:bodyPr wrap="none" lIns="92075" tIns="46038" rIns="92075" bIns="46038">
            <a:spAutoFit/>
          </a:bodyPr>
          <a:lstStyle/>
          <a:p>
            <a:r>
              <a:rPr lang="tr-TR" b="1">
                <a:effectLst>
                  <a:outerShdw blurRad="38100" dist="38100" dir="2700000" algn="tl">
                    <a:srgbClr val="C0C0C0"/>
                  </a:outerShdw>
                </a:effectLst>
                <a:latin typeface="Arial" charset="0"/>
              </a:rPr>
              <a:t>?</a:t>
            </a:r>
          </a:p>
        </p:txBody>
      </p:sp>
      <p:sp>
        <p:nvSpPr>
          <p:cNvPr id="177175" name="Rectangle 23"/>
          <p:cNvSpPr>
            <a:spLocks noChangeArrowheads="1"/>
          </p:cNvSpPr>
          <p:nvPr/>
        </p:nvSpPr>
        <p:spPr bwMode="auto">
          <a:xfrm>
            <a:off x="2244725" y="4059238"/>
            <a:ext cx="5965825" cy="1770062"/>
          </a:xfrm>
          <a:prstGeom prst="rect">
            <a:avLst/>
          </a:prstGeom>
          <a:solidFill>
            <a:srgbClr val="FF9966"/>
          </a:solidFill>
          <a:ln w="9525">
            <a:noFill/>
            <a:miter lim="800000"/>
            <a:headEnd/>
            <a:tailEnd/>
          </a:ln>
          <a:effectLst/>
        </p:spPr>
        <p:txBody>
          <a:bodyPr wrap="none" anchor="ctr"/>
          <a:lstStyle/>
          <a:p>
            <a:endParaRPr lang="tr-TR"/>
          </a:p>
        </p:txBody>
      </p:sp>
      <p:sp>
        <p:nvSpPr>
          <p:cNvPr id="177176" name="Rectangle 24"/>
          <p:cNvSpPr>
            <a:spLocks noChangeArrowheads="1"/>
          </p:cNvSpPr>
          <p:nvPr/>
        </p:nvSpPr>
        <p:spPr bwMode="auto">
          <a:xfrm>
            <a:off x="3652838" y="4784725"/>
            <a:ext cx="4002087" cy="427038"/>
          </a:xfrm>
          <a:prstGeom prst="rect">
            <a:avLst/>
          </a:prstGeom>
          <a:noFill/>
          <a:ln w="9525">
            <a:noFill/>
            <a:miter lim="800000"/>
            <a:headEnd/>
            <a:tailEnd/>
          </a:ln>
          <a:effectLst/>
        </p:spPr>
        <p:txBody>
          <a:bodyPr lIns="92075" tIns="46038" rIns="92075" bIns="46038">
            <a:spAutoFit/>
          </a:bodyPr>
          <a:lstStyle/>
          <a:p>
            <a:r>
              <a:rPr lang="tr-TR" sz="2200" b="1">
                <a:solidFill>
                  <a:srgbClr val="000000"/>
                </a:solidFill>
                <a:effectLst/>
                <a:latin typeface="Arial" charset="0"/>
              </a:rPr>
              <a:t>“What is Jones’ salary?”</a:t>
            </a:r>
          </a:p>
        </p:txBody>
      </p:sp>
      <p:sp>
        <p:nvSpPr>
          <p:cNvPr id="177177" name="Oval 25"/>
          <p:cNvSpPr>
            <a:spLocks noChangeArrowheads="1"/>
          </p:cNvSpPr>
          <p:nvPr/>
        </p:nvSpPr>
        <p:spPr bwMode="auto">
          <a:xfrm>
            <a:off x="2422525" y="4484688"/>
            <a:ext cx="1117600" cy="1106487"/>
          </a:xfrm>
          <a:prstGeom prst="ellipse">
            <a:avLst/>
          </a:prstGeom>
          <a:solidFill>
            <a:srgbClr val="FFFFCC"/>
          </a:solidFill>
          <a:ln w="9525">
            <a:noFill/>
            <a:round/>
            <a:headEnd/>
            <a:tailEnd/>
          </a:ln>
          <a:effectLst/>
        </p:spPr>
        <p:txBody>
          <a:bodyPr wrap="none" anchor="ctr"/>
          <a:lstStyle/>
          <a:p>
            <a:endParaRPr lang="tr-TR"/>
          </a:p>
        </p:txBody>
      </p:sp>
      <p:grpSp>
        <p:nvGrpSpPr>
          <p:cNvPr id="177178" name="Group 26"/>
          <p:cNvGrpSpPr>
            <a:grpSpLocks/>
          </p:cNvGrpSpPr>
          <p:nvPr/>
        </p:nvGrpSpPr>
        <p:grpSpPr bwMode="auto">
          <a:xfrm>
            <a:off x="2695575" y="4648200"/>
            <a:ext cx="612775" cy="776288"/>
            <a:chOff x="1698" y="2928"/>
            <a:chExt cx="386" cy="489"/>
          </a:xfrm>
        </p:grpSpPr>
        <p:grpSp>
          <p:nvGrpSpPr>
            <p:cNvPr id="177179" name="Group 27"/>
            <p:cNvGrpSpPr>
              <a:grpSpLocks/>
            </p:cNvGrpSpPr>
            <p:nvPr/>
          </p:nvGrpSpPr>
          <p:grpSpPr bwMode="auto">
            <a:xfrm>
              <a:off x="1781" y="3018"/>
              <a:ext cx="303" cy="399"/>
              <a:chOff x="1781" y="3018"/>
              <a:chExt cx="303" cy="399"/>
            </a:xfrm>
          </p:grpSpPr>
          <p:sp>
            <p:nvSpPr>
              <p:cNvPr id="177180" name="Freeform 28"/>
              <p:cNvSpPr>
                <a:spLocks/>
              </p:cNvSpPr>
              <p:nvPr/>
            </p:nvSpPr>
            <p:spPr bwMode="auto">
              <a:xfrm>
                <a:off x="1788" y="3044"/>
                <a:ext cx="296" cy="373"/>
              </a:xfrm>
              <a:custGeom>
                <a:avLst/>
                <a:gdLst/>
                <a:ahLst/>
                <a:cxnLst>
                  <a:cxn ang="0">
                    <a:pos x="2" y="353"/>
                  </a:cxn>
                  <a:cxn ang="0">
                    <a:pos x="1" y="348"/>
                  </a:cxn>
                  <a:cxn ang="0">
                    <a:pos x="0" y="334"/>
                  </a:cxn>
                  <a:cxn ang="0">
                    <a:pos x="0" y="315"/>
                  </a:cxn>
                  <a:cxn ang="0">
                    <a:pos x="0" y="290"/>
                  </a:cxn>
                  <a:cxn ang="0">
                    <a:pos x="2" y="262"/>
                  </a:cxn>
                  <a:cxn ang="0">
                    <a:pos x="6" y="234"/>
                  </a:cxn>
                  <a:cxn ang="0">
                    <a:pos x="15" y="209"/>
                  </a:cxn>
                  <a:cxn ang="0">
                    <a:pos x="26" y="186"/>
                  </a:cxn>
                  <a:cxn ang="0">
                    <a:pos x="40" y="170"/>
                  </a:cxn>
                  <a:cxn ang="0">
                    <a:pos x="54" y="161"/>
                  </a:cxn>
                  <a:cxn ang="0">
                    <a:pos x="68" y="155"/>
                  </a:cxn>
                  <a:cxn ang="0">
                    <a:pos x="80" y="151"/>
                  </a:cxn>
                  <a:cxn ang="0">
                    <a:pos x="94" y="146"/>
                  </a:cxn>
                  <a:cxn ang="0">
                    <a:pos x="107" y="139"/>
                  </a:cxn>
                  <a:cxn ang="0">
                    <a:pos x="121" y="127"/>
                  </a:cxn>
                  <a:cxn ang="0">
                    <a:pos x="134" y="108"/>
                  </a:cxn>
                  <a:cxn ang="0">
                    <a:pos x="146" y="85"/>
                  </a:cxn>
                  <a:cxn ang="0">
                    <a:pos x="154" y="63"/>
                  </a:cxn>
                  <a:cxn ang="0">
                    <a:pos x="160" y="45"/>
                  </a:cxn>
                  <a:cxn ang="0">
                    <a:pos x="164" y="29"/>
                  </a:cxn>
                  <a:cxn ang="0">
                    <a:pos x="167" y="17"/>
                  </a:cxn>
                  <a:cxn ang="0">
                    <a:pos x="168" y="7"/>
                  </a:cxn>
                  <a:cxn ang="0">
                    <a:pos x="168" y="1"/>
                  </a:cxn>
                  <a:cxn ang="0">
                    <a:pos x="168" y="0"/>
                  </a:cxn>
                  <a:cxn ang="0">
                    <a:pos x="295" y="19"/>
                  </a:cxn>
                  <a:cxn ang="0">
                    <a:pos x="294" y="25"/>
                  </a:cxn>
                  <a:cxn ang="0">
                    <a:pos x="292" y="39"/>
                  </a:cxn>
                  <a:cxn ang="0">
                    <a:pos x="287" y="60"/>
                  </a:cxn>
                  <a:cxn ang="0">
                    <a:pos x="281" y="85"/>
                  </a:cxn>
                  <a:cxn ang="0">
                    <a:pos x="273" y="112"/>
                  </a:cxn>
                  <a:cxn ang="0">
                    <a:pos x="264" y="136"/>
                  </a:cxn>
                  <a:cxn ang="0">
                    <a:pos x="253" y="158"/>
                  </a:cxn>
                  <a:cxn ang="0">
                    <a:pos x="242" y="171"/>
                  </a:cxn>
                  <a:cxn ang="0">
                    <a:pos x="228" y="180"/>
                  </a:cxn>
                  <a:cxn ang="0">
                    <a:pos x="212" y="186"/>
                  </a:cxn>
                  <a:cxn ang="0">
                    <a:pos x="194" y="191"/>
                  </a:cxn>
                  <a:cxn ang="0">
                    <a:pos x="176" y="195"/>
                  </a:cxn>
                  <a:cxn ang="0">
                    <a:pos x="159" y="202"/>
                  </a:cxn>
                  <a:cxn ang="0">
                    <a:pos x="145" y="211"/>
                  </a:cxn>
                  <a:cxn ang="0">
                    <a:pos x="132" y="224"/>
                  </a:cxn>
                  <a:cxn ang="0">
                    <a:pos x="124" y="242"/>
                  </a:cxn>
                  <a:cxn ang="0">
                    <a:pos x="121" y="263"/>
                  </a:cxn>
                  <a:cxn ang="0">
                    <a:pos x="118" y="286"/>
                  </a:cxn>
                  <a:cxn ang="0">
                    <a:pos x="117" y="308"/>
                  </a:cxn>
                  <a:cxn ang="0">
                    <a:pos x="117" y="327"/>
                  </a:cxn>
                  <a:cxn ang="0">
                    <a:pos x="118" y="345"/>
                  </a:cxn>
                  <a:cxn ang="0">
                    <a:pos x="119" y="359"/>
                  </a:cxn>
                  <a:cxn ang="0">
                    <a:pos x="120" y="368"/>
                  </a:cxn>
                  <a:cxn ang="0">
                    <a:pos x="121" y="372"/>
                  </a:cxn>
                  <a:cxn ang="0">
                    <a:pos x="2" y="353"/>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w="9525" cap="rnd">
                <a:noFill/>
                <a:round/>
                <a:headEnd/>
                <a:tailEnd/>
              </a:ln>
              <a:effectLst/>
            </p:spPr>
            <p:txBody>
              <a:bodyPr/>
              <a:lstStyle/>
              <a:p>
                <a:endParaRPr lang="tr-TR"/>
              </a:p>
            </p:txBody>
          </p:sp>
          <p:sp>
            <p:nvSpPr>
              <p:cNvPr id="177181" name="Freeform 29"/>
              <p:cNvSpPr>
                <a:spLocks/>
              </p:cNvSpPr>
              <p:nvPr/>
            </p:nvSpPr>
            <p:spPr bwMode="auto">
              <a:xfrm>
                <a:off x="1781" y="3018"/>
                <a:ext cx="298" cy="374"/>
              </a:xfrm>
              <a:custGeom>
                <a:avLst/>
                <a:gdLst/>
                <a:ahLst/>
                <a:cxnLst>
                  <a:cxn ang="0">
                    <a:pos x="2" y="354"/>
                  </a:cxn>
                  <a:cxn ang="0">
                    <a:pos x="1" y="350"/>
                  </a:cxn>
                  <a:cxn ang="0">
                    <a:pos x="0" y="336"/>
                  </a:cxn>
                  <a:cxn ang="0">
                    <a:pos x="0" y="315"/>
                  </a:cxn>
                  <a:cxn ang="0">
                    <a:pos x="0" y="290"/>
                  </a:cxn>
                  <a:cxn ang="0">
                    <a:pos x="2" y="263"/>
                  </a:cxn>
                  <a:cxn ang="0">
                    <a:pos x="7" y="236"/>
                  </a:cxn>
                  <a:cxn ang="0">
                    <a:pos x="15" y="209"/>
                  </a:cxn>
                  <a:cxn ang="0">
                    <a:pos x="27" y="187"/>
                  </a:cxn>
                  <a:cxn ang="0">
                    <a:pos x="41" y="172"/>
                  </a:cxn>
                  <a:cxn ang="0">
                    <a:pos x="54" y="161"/>
                  </a:cxn>
                  <a:cxn ang="0">
                    <a:pos x="68" y="156"/>
                  </a:cxn>
                  <a:cxn ang="0">
                    <a:pos x="81" y="152"/>
                  </a:cxn>
                  <a:cxn ang="0">
                    <a:pos x="94" y="148"/>
                  </a:cxn>
                  <a:cxn ang="0">
                    <a:pos x="108" y="141"/>
                  </a:cxn>
                  <a:cxn ang="0">
                    <a:pos x="121" y="128"/>
                  </a:cxn>
                  <a:cxn ang="0">
                    <a:pos x="135" y="109"/>
                  </a:cxn>
                  <a:cxn ang="0">
                    <a:pos x="146" y="85"/>
                  </a:cxn>
                  <a:cxn ang="0">
                    <a:pos x="155" y="65"/>
                  </a:cxn>
                  <a:cxn ang="0">
                    <a:pos x="162" y="46"/>
                  </a:cxn>
                  <a:cxn ang="0">
                    <a:pos x="165" y="30"/>
                  </a:cxn>
                  <a:cxn ang="0">
                    <a:pos x="167" y="18"/>
                  </a:cxn>
                  <a:cxn ang="0">
                    <a:pos x="168" y="7"/>
                  </a:cxn>
                  <a:cxn ang="0">
                    <a:pos x="168" y="2"/>
                  </a:cxn>
                  <a:cxn ang="0">
                    <a:pos x="168" y="0"/>
                  </a:cxn>
                  <a:cxn ang="0">
                    <a:pos x="297" y="20"/>
                  </a:cxn>
                  <a:cxn ang="0">
                    <a:pos x="296" y="25"/>
                  </a:cxn>
                  <a:cxn ang="0">
                    <a:pos x="293" y="39"/>
                  </a:cxn>
                  <a:cxn ang="0">
                    <a:pos x="288" y="61"/>
                  </a:cxn>
                  <a:cxn ang="0">
                    <a:pos x="282" y="86"/>
                  </a:cxn>
                  <a:cxn ang="0">
                    <a:pos x="274" y="112"/>
                  </a:cxn>
                  <a:cxn ang="0">
                    <a:pos x="265" y="138"/>
                  </a:cxn>
                  <a:cxn ang="0">
                    <a:pos x="254" y="158"/>
                  </a:cxn>
                  <a:cxn ang="0">
                    <a:pos x="243" y="173"/>
                  </a:cxn>
                  <a:cxn ang="0">
                    <a:pos x="229" y="181"/>
                  </a:cxn>
                  <a:cxn ang="0">
                    <a:pos x="213" y="187"/>
                  </a:cxn>
                  <a:cxn ang="0">
                    <a:pos x="194" y="191"/>
                  </a:cxn>
                  <a:cxn ang="0">
                    <a:pos x="177" y="197"/>
                  </a:cxn>
                  <a:cxn ang="0">
                    <a:pos x="160" y="203"/>
                  </a:cxn>
                  <a:cxn ang="0">
                    <a:pos x="145" y="212"/>
                  </a:cxn>
                  <a:cxn ang="0">
                    <a:pos x="133" y="224"/>
                  </a:cxn>
                  <a:cxn ang="0">
                    <a:pos x="125" y="242"/>
                  </a:cxn>
                  <a:cxn ang="0">
                    <a:pos x="121" y="265"/>
                  </a:cxn>
                  <a:cxn ang="0">
                    <a:pos x="118" y="287"/>
                  </a:cxn>
                  <a:cxn ang="0">
                    <a:pos x="117" y="309"/>
                  </a:cxn>
                  <a:cxn ang="0">
                    <a:pos x="117" y="329"/>
                  </a:cxn>
                  <a:cxn ang="0">
                    <a:pos x="118" y="346"/>
                  </a:cxn>
                  <a:cxn ang="0">
                    <a:pos x="119" y="360"/>
                  </a:cxn>
                  <a:cxn ang="0">
                    <a:pos x="120" y="369"/>
                  </a:cxn>
                  <a:cxn ang="0">
                    <a:pos x="121" y="373"/>
                  </a:cxn>
                  <a:cxn ang="0">
                    <a:pos x="2" y="354"/>
                  </a:cxn>
                </a:cxnLst>
                <a:rect l="0" t="0" r="r" b="b"/>
                <a:pathLst>
                  <a:path w="298" h="374">
                    <a:moveTo>
                      <a:pt x="2" y="354"/>
                    </a:moveTo>
                    <a:lnTo>
                      <a:pt x="1" y="350"/>
                    </a:lnTo>
                    <a:lnTo>
                      <a:pt x="0" y="336"/>
                    </a:lnTo>
                    <a:lnTo>
                      <a:pt x="0" y="315"/>
                    </a:lnTo>
                    <a:lnTo>
                      <a:pt x="0" y="290"/>
                    </a:lnTo>
                    <a:lnTo>
                      <a:pt x="2" y="263"/>
                    </a:lnTo>
                    <a:lnTo>
                      <a:pt x="7" y="236"/>
                    </a:lnTo>
                    <a:lnTo>
                      <a:pt x="15" y="209"/>
                    </a:lnTo>
                    <a:lnTo>
                      <a:pt x="27" y="187"/>
                    </a:lnTo>
                    <a:lnTo>
                      <a:pt x="41" y="172"/>
                    </a:lnTo>
                    <a:lnTo>
                      <a:pt x="54" y="161"/>
                    </a:lnTo>
                    <a:lnTo>
                      <a:pt x="68" y="156"/>
                    </a:lnTo>
                    <a:lnTo>
                      <a:pt x="81" y="152"/>
                    </a:lnTo>
                    <a:lnTo>
                      <a:pt x="94" y="148"/>
                    </a:lnTo>
                    <a:lnTo>
                      <a:pt x="108" y="141"/>
                    </a:lnTo>
                    <a:lnTo>
                      <a:pt x="121" y="128"/>
                    </a:lnTo>
                    <a:lnTo>
                      <a:pt x="135" y="109"/>
                    </a:lnTo>
                    <a:lnTo>
                      <a:pt x="146" y="85"/>
                    </a:lnTo>
                    <a:lnTo>
                      <a:pt x="155" y="65"/>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8"/>
                    </a:lnTo>
                    <a:lnTo>
                      <a:pt x="254" y="158"/>
                    </a:lnTo>
                    <a:lnTo>
                      <a:pt x="243" y="173"/>
                    </a:lnTo>
                    <a:lnTo>
                      <a:pt x="229" y="181"/>
                    </a:lnTo>
                    <a:lnTo>
                      <a:pt x="213" y="187"/>
                    </a:lnTo>
                    <a:lnTo>
                      <a:pt x="194" y="191"/>
                    </a:lnTo>
                    <a:lnTo>
                      <a:pt x="177" y="197"/>
                    </a:lnTo>
                    <a:lnTo>
                      <a:pt x="160" y="203"/>
                    </a:lnTo>
                    <a:lnTo>
                      <a:pt x="145" y="212"/>
                    </a:lnTo>
                    <a:lnTo>
                      <a:pt x="133" y="224"/>
                    </a:lnTo>
                    <a:lnTo>
                      <a:pt x="125"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w="9525" cap="rnd">
                <a:noFill/>
                <a:round/>
                <a:headEnd/>
                <a:tailEnd/>
              </a:ln>
              <a:effectLst/>
            </p:spPr>
            <p:txBody>
              <a:bodyPr/>
              <a:lstStyle/>
              <a:p>
                <a:endParaRPr lang="tr-TR"/>
              </a:p>
            </p:txBody>
          </p:sp>
          <p:sp>
            <p:nvSpPr>
              <p:cNvPr id="177182" name="Freeform 30"/>
              <p:cNvSpPr>
                <a:spLocks/>
              </p:cNvSpPr>
              <p:nvPr/>
            </p:nvSpPr>
            <p:spPr bwMode="auto">
              <a:xfrm>
                <a:off x="1798" y="3048"/>
                <a:ext cx="259" cy="319"/>
              </a:xfrm>
              <a:custGeom>
                <a:avLst/>
                <a:gdLst/>
                <a:ahLst/>
                <a:cxnLst>
                  <a:cxn ang="0">
                    <a:pos x="1" y="303"/>
                  </a:cxn>
                  <a:cxn ang="0">
                    <a:pos x="1" y="299"/>
                  </a:cxn>
                  <a:cxn ang="0">
                    <a:pos x="0" y="287"/>
                  </a:cxn>
                  <a:cxn ang="0">
                    <a:pos x="0" y="270"/>
                  </a:cxn>
                  <a:cxn ang="0">
                    <a:pos x="0" y="248"/>
                  </a:cxn>
                  <a:cxn ang="0">
                    <a:pos x="0" y="226"/>
                  </a:cxn>
                  <a:cxn ang="0">
                    <a:pos x="4" y="203"/>
                  </a:cxn>
                  <a:cxn ang="0">
                    <a:pos x="11" y="181"/>
                  </a:cxn>
                  <a:cxn ang="0">
                    <a:pos x="22" y="164"/>
                  </a:cxn>
                  <a:cxn ang="0">
                    <a:pos x="35" y="152"/>
                  </a:cxn>
                  <a:cxn ang="0">
                    <a:pos x="50" y="143"/>
                  </a:cxn>
                  <a:cxn ang="0">
                    <a:pos x="66" y="135"/>
                  </a:cxn>
                  <a:cxn ang="0">
                    <a:pos x="83" y="128"/>
                  </a:cxn>
                  <a:cxn ang="0">
                    <a:pos x="99" y="120"/>
                  </a:cxn>
                  <a:cxn ang="0">
                    <a:pos x="114" y="107"/>
                  </a:cxn>
                  <a:cxn ang="0">
                    <a:pos x="127" y="91"/>
                  </a:cxn>
                  <a:cxn ang="0">
                    <a:pos x="139" y="68"/>
                  </a:cxn>
                  <a:cxn ang="0">
                    <a:pos x="145" y="48"/>
                  </a:cxn>
                  <a:cxn ang="0">
                    <a:pos x="151" y="34"/>
                  </a:cxn>
                  <a:cxn ang="0">
                    <a:pos x="155" y="21"/>
                  </a:cxn>
                  <a:cxn ang="0">
                    <a:pos x="159" y="12"/>
                  </a:cxn>
                  <a:cxn ang="0">
                    <a:pos x="161" y="6"/>
                  </a:cxn>
                  <a:cxn ang="0">
                    <a:pos x="162" y="2"/>
                  </a:cxn>
                  <a:cxn ang="0">
                    <a:pos x="163" y="0"/>
                  </a:cxn>
                  <a:cxn ang="0">
                    <a:pos x="163" y="0"/>
                  </a:cxn>
                  <a:cxn ang="0">
                    <a:pos x="258" y="17"/>
                  </a:cxn>
                  <a:cxn ang="0">
                    <a:pos x="257" y="21"/>
                  </a:cxn>
                  <a:cxn ang="0">
                    <a:pos x="254" y="32"/>
                  </a:cxn>
                  <a:cxn ang="0">
                    <a:pos x="250" y="48"/>
                  </a:cxn>
                  <a:cxn ang="0">
                    <a:pos x="245" y="68"/>
                  </a:cxn>
                  <a:cxn ang="0">
                    <a:pos x="238" y="88"/>
                  </a:cxn>
                  <a:cxn ang="0">
                    <a:pos x="230" y="107"/>
                  </a:cxn>
                  <a:cxn ang="0">
                    <a:pos x="222" y="123"/>
                  </a:cxn>
                  <a:cxn ang="0">
                    <a:pos x="212" y="134"/>
                  </a:cxn>
                  <a:cxn ang="0">
                    <a:pos x="200" y="140"/>
                  </a:cxn>
                  <a:cxn ang="0">
                    <a:pos x="184" y="146"/>
                  </a:cxn>
                  <a:cxn ang="0">
                    <a:pos x="167" y="152"/>
                  </a:cxn>
                  <a:cxn ang="0">
                    <a:pos x="148" y="157"/>
                  </a:cxn>
                  <a:cxn ang="0">
                    <a:pos x="130" y="165"/>
                  </a:cxn>
                  <a:cxn ang="0">
                    <a:pos x="114" y="176"/>
                  </a:cxn>
                  <a:cxn ang="0">
                    <a:pos x="100" y="189"/>
                  </a:cxn>
                  <a:cxn ang="0">
                    <a:pos x="90" y="206"/>
                  </a:cxn>
                  <a:cxn ang="0">
                    <a:pos x="86" y="223"/>
                  </a:cxn>
                  <a:cxn ang="0">
                    <a:pos x="83" y="241"/>
                  </a:cxn>
                  <a:cxn ang="0">
                    <a:pos x="83" y="260"/>
                  </a:cxn>
                  <a:cxn ang="0">
                    <a:pos x="83" y="278"/>
                  </a:cxn>
                  <a:cxn ang="0">
                    <a:pos x="85" y="293"/>
                  </a:cxn>
                  <a:cxn ang="0">
                    <a:pos x="86" y="305"/>
                  </a:cxn>
                  <a:cxn ang="0">
                    <a:pos x="88" y="314"/>
                  </a:cxn>
                  <a:cxn ang="0">
                    <a:pos x="88" y="318"/>
                  </a:cxn>
                  <a:cxn ang="0">
                    <a:pos x="1" y="303"/>
                  </a:cxn>
                </a:cxnLst>
                <a:rect l="0" t="0" r="r" b="b"/>
                <a:pathLst>
                  <a:path w="259"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3" y="128"/>
                    </a:lnTo>
                    <a:lnTo>
                      <a:pt x="99" y="120"/>
                    </a:lnTo>
                    <a:lnTo>
                      <a:pt x="114" y="107"/>
                    </a:lnTo>
                    <a:lnTo>
                      <a:pt x="127" y="91"/>
                    </a:lnTo>
                    <a:lnTo>
                      <a:pt x="139" y="68"/>
                    </a:lnTo>
                    <a:lnTo>
                      <a:pt x="145" y="48"/>
                    </a:lnTo>
                    <a:lnTo>
                      <a:pt x="151" y="34"/>
                    </a:lnTo>
                    <a:lnTo>
                      <a:pt x="155" y="21"/>
                    </a:lnTo>
                    <a:lnTo>
                      <a:pt x="159" y="12"/>
                    </a:lnTo>
                    <a:lnTo>
                      <a:pt x="161" y="6"/>
                    </a:lnTo>
                    <a:lnTo>
                      <a:pt x="162" y="2"/>
                    </a:lnTo>
                    <a:lnTo>
                      <a:pt x="163" y="0"/>
                    </a:lnTo>
                    <a:lnTo>
                      <a:pt x="163" y="0"/>
                    </a:lnTo>
                    <a:lnTo>
                      <a:pt x="258" y="17"/>
                    </a:lnTo>
                    <a:lnTo>
                      <a:pt x="257" y="21"/>
                    </a:lnTo>
                    <a:lnTo>
                      <a:pt x="254" y="32"/>
                    </a:lnTo>
                    <a:lnTo>
                      <a:pt x="250" y="48"/>
                    </a:lnTo>
                    <a:lnTo>
                      <a:pt x="245" y="68"/>
                    </a:lnTo>
                    <a:lnTo>
                      <a:pt x="238" y="88"/>
                    </a:lnTo>
                    <a:lnTo>
                      <a:pt x="230" y="107"/>
                    </a:lnTo>
                    <a:lnTo>
                      <a:pt x="222" y="123"/>
                    </a:lnTo>
                    <a:lnTo>
                      <a:pt x="212" y="134"/>
                    </a:lnTo>
                    <a:lnTo>
                      <a:pt x="200" y="140"/>
                    </a:lnTo>
                    <a:lnTo>
                      <a:pt x="184" y="146"/>
                    </a:lnTo>
                    <a:lnTo>
                      <a:pt x="167" y="152"/>
                    </a:lnTo>
                    <a:lnTo>
                      <a:pt x="148" y="157"/>
                    </a:lnTo>
                    <a:lnTo>
                      <a:pt x="130" y="165"/>
                    </a:lnTo>
                    <a:lnTo>
                      <a:pt x="114" y="176"/>
                    </a:lnTo>
                    <a:lnTo>
                      <a:pt x="100" y="189"/>
                    </a:lnTo>
                    <a:lnTo>
                      <a:pt x="90" y="206"/>
                    </a:lnTo>
                    <a:lnTo>
                      <a:pt x="86" y="223"/>
                    </a:lnTo>
                    <a:lnTo>
                      <a:pt x="83" y="241"/>
                    </a:lnTo>
                    <a:lnTo>
                      <a:pt x="83" y="260"/>
                    </a:lnTo>
                    <a:lnTo>
                      <a:pt x="83" y="278"/>
                    </a:lnTo>
                    <a:lnTo>
                      <a:pt x="85" y="293"/>
                    </a:lnTo>
                    <a:lnTo>
                      <a:pt x="86" y="305"/>
                    </a:lnTo>
                    <a:lnTo>
                      <a:pt x="88" y="314"/>
                    </a:lnTo>
                    <a:lnTo>
                      <a:pt x="88" y="318"/>
                    </a:lnTo>
                    <a:lnTo>
                      <a:pt x="1" y="303"/>
                    </a:lnTo>
                  </a:path>
                </a:pathLst>
              </a:custGeom>
              <a:solidFill>
                <a:srgbClr val="CCFFCC"/>
              </a:solidFill>
              <a:ln w="9525" cap="rnd">
                <a:noFill/>
                <a:round/>
                <a:headEnd/>
                <a:tailEnd/>
              </a:ln>
              <a:effectLst/>
            </p:spPr>
            <p:txBody>
              <a:bodyPr/>
              <a:lstStyle/>
              <a:p>
                <a:endParaRPr lang="tr-TR"/>
              </a:p>
            </p:txBody>
          </p:sp>
          <p:sp>
            <p:nvSpPr>
              <p:cNvPr id="177183" name="Freeform 31"/>
              <p:cNvSpPr>
                <a:spLocks/>
              </p:cNvSpPr>
              <p:nvPr/>
            </p:nvSpPr>
            <p:spPr bwMode="auto">
              <a:xfrm>
                <a:off x="1850" y="3166"/>
                <a:ext cx="123" cy="56"/>
              </a:xfrm>
              <a:custGeom>
                <a:avLst/>
                <a:gdLst/>
                <a:ahLst/>
                <a:cxnLst>
                  <a:cxn ang="0">
                    <a:pos x="64" y="52"/>
                  </a:cxn>
                  <a:cxn ang="0">
                    <a:pos x="76" y="49"/>
                  </a:cxn>
                  <a:cxn ang="0">
                    <a:pos x="88" y="45"/>
                  </a:cxn>
                  <a:cxn ang="0">
                    <a:pos x="97" y="41"/>
                  </a:cxn>
                  <a:cxn ang="0">
                    <a:pos x="106" y="36"/>
                  </a:cxn>
                  <a:cxn ang="0">
                    <a:pos x="113" y="30"/>
                  </a:cxn>
                  <a:cxn ang="0">
                    <a:pos x="118" y="26"/>
                  </a:cxn>
                  <a:cxn ang="0">
                    <a:pos x="121" y="20"/>
                  </a:cxn>
                  <a:cxn ang="0">
                    <a:pos x="122" y="14"/>
                  </a:cxn>
                  <a:cxn ang="0">
                    <a:pos x="120" y="10"/>
                  </a:cxn>
                  <a:cxn ang="0">
                    <a:pos x="116" y="6"/>
                  </a:cxn>
                  <a:cxn ang="0">
                    <a:pos x="109" y="3"/>
                  </a:cxn>
                  <a:cxn ang="0">
                    <a:pos x="101" y="1"/>
                  </a:cxn>
                  <a:cxn ang="0">
                    <a:pos x="91" y="0"/>
                  </a:cxn>
                  <a:cxn ang="0">
                    <a:pos x="81" y="0"/>
                  </a:cxn>
                  <a:cxn ang="0">
                    <a:pos x="69" y="0"/>
                  </a:cxn>
                  <a:cxn ang="0">
                    <a:pos x="57" y="2"/>
                  </a:cxn>
                  <a:cxn ang="0">
                    <a:pos x="45" y="5"/>
                  </a:cxn>
                  <a:cxn ang="0">
                    <a:pos x="33" y="9"/>
                  </a:cxn>
                  <a:cxn ang="0">
                    <a:pos x="24" y="13"/>
                  </a:cxn>
                  <a:cxn ang="0">
                    <a:pos x="15" y="18"/>
                  </a:cxn>
                  <a:cxn ang="0">
                    <a:pos x="8" y="22"/>
                  </a:cxn>
                  <a:cxn ang="0">
                    <a:pos x="3" y="28"/>
                  </a:cxn>
                  <a:cxn ang="0">
                    <a:pos x="0" y="34"/>
                  </a:cxn>
                  <a:cxn ang="0">
                    <a:pos x="0" y="38"/>
                  </a:cxn>
                  <a:cxn ang="0">
                    <a:pos x="1" y="44"/>
                  </a:cxn>
                  <a:cxn ang="0">
                    <a:pos x="5" y="48"/>
                  </a:cxn>
                  <a:cxn ang="0">
                    <a:pos x="12" y="51"/>
                  </a:cxn>
                  <a:cxn ang="0">
                    <a:pos x="20" y="53"/>
                  </a:cxn>
                  <a:cxn ang="0">
                    <a:pos x="30" y="55"/>
                  </a:cxn>
                  <a:cxn ang="0">
                    <a:pos x="40" y="55"/>
                  </a:cxn>
                  <a:cxn ang="0">
                    <a:pos x="52" y="53"/>
                  </a:cxn>
                  <a:cxn ang="0">
                    <a:pos x="64" y="52"/>
                  </a:cxn>
                </a:cxnLst>
                <a:rect l="0" t="0" r="r" b="b"/>
                <a:pathLst>
                  <a:path w="123" h="56">
                    <a:moveTo>
                      <a:pt x="64" y="52"/>
                    </a:moveTo>
                    <a:lnTo>
                      <a:pt x="76" y="49"/>
                    </a:lnTo>
                    <a:lnTo>
                      <a:pt x="88" y="45"/>
                    </a:lnTo>
                    <a:lnTo>
                      <a:pt x="97" y="41"/>
                    </a:lnTo>
                    <a:lnTo>
                      <a:pt x="106" y="36"/>
                    </a:lnTo>
                    <a:lnTo>
                      <a:pt x="113" y="30"/>
                    </a:lnTo>
                    <a:lnTo>
                      <a:pt x="118" y="26"/>
                    </a:lnTo>
                    <a:lnTo>
                      <a:pt x="121" y="20"/>
                    </a:lnTo>
                    <a:lnTo>
                      <a:pt x="122" y="14"/>
                    </a:lnTo>
                    <a:lnTo>
                      <a:pt x="120" y="10"/>
                    </a:lnTo>
                    <a:lnTo>
                      <a:pt x="116" y="6"/>
                    </a:lnTo>
                    <a:lnTo>
                      <a:pt x="109" y="3"/>
                    </a:lnTo>
                    <a:lnTo>
                      <a:pt x="101" y="1"/>
                    </a:lnTo>
                    <a:lnTo>
                      <a:pt x="91" y="0"/>
                    </a:lnTo>
                    <a:lnTo>
                      <a:pt x="81" y="0"/>
                    </a:lnTo>
                    <a:lnTo>
                      <a:pt x="69" y="0"/>
                    </a:lnTo>
                    <a:lnTo>
                      <a:pt x="57" y="2"/>
                    </a:lnTo>
                    <a:lnTo>
                      <a:pt x="45" y="5"/>
                    </a:lnTo>
                    <a:lnTo>
                      <a:pt x="33" y="9"/>
                    </a:lnTo>
                    <a:lnTo>
                      <a:pt x="24" y="13"/>
                    </a:lnTo>
                    <a:lnTo>
                      <a:pt x="15" y="18"/>
                    </a:lnTo>
                    <a:lnTo>
                      <a:pt x="8" y="22"/>
                    </a:lnTo>
                    <a:lnTo>
                      <a:pt x="3" y="28"/>
                    </a:lnTo>
                    <a:lnTo>
                      <a:pt x="0" y="34"/>
                    </a:lnTo>
                    <a:lnTo>
                      <a:pt x="0" y="38"/>
                    </a:lnTo>
                    <a:lnTo>
                      <a:pt x="1" y="44"/>
                    </a:lnTo>
                    <a:lnTo>
                      <a:pt x="5" y="48"/>
                    </a:lnTo>
                    <a:lnTo>
                      <a:pt x="12" y="51"/>
                    </a:lnTo>
                    <a:lnTo>
                      <a:pt x="20" y="53"/>
                    </a:lnTo>
                    <a:lnTo>
                      <a:pt x="30" y="55"/>
                    </a:lnTo>
                    <a:lnTo>
                      <a:pt x="40" y="55"/>
                    </a:lnTo>
                    <a:lnTo>
                      <a:pt x="52" y="53"/>
                    </a:lnTo>
                    <a:lnTo>
                      <a:pt x="64" y="52"/>
                    </a:lnTo>
                  </a:path>
                </a:pathLst>
              </a:custGeom>
              <a:solidFill>
                <a:srgbClr val="B2B2B2"/>
              </a:solidFill>
              <a:ln w="9525" cap="rnd">
                <a:noFill/>
                <a:round/>
                <a:headEnd/>
                <a:tailEnd/>
              </a:ln>
              <a:effectLst/>
            </p:spPr>
            <p:txBody>
              <a:bodyPr/>
              <a:lstStyle/>
              <a:p>
                <a:endParaRPr lang="tr-TR"/>
              </a:p>
            </p:txBody>
          </p:sp>
          <p:sp>
            <p:nvSpPr>
              <p:cNvPr id="177184" name="Freeform 32"/>
              <p:cNvSpPr>
                <a:spLocks/>
              </p:cNvSpPr>
              <p:nvPr/>
            </p:nvSpPr>
            <p:spPr bwMode="auto">
              <a:xfrm>
                <a:off x="1860" y="3170"/>
                <a:ext cx="103" cy="47"/>
              </a:xfrm>
              <a:custGeom>
                <a:avLst/>
                <a:gdLst/>
                <a:ahLst/>
                <a:cxnLst>
                  <a:cxn ang="0">
                    <a:pos x="53" y="43"/>
                  </a:cxn>
                  <a:cxn ang="0">
                    <a:pos x="64" y="41"/>
                  </a:cxn>
                  <a:cxn ang="0">
                    <a:pos x="73" y="37"/>
                  </a:cxn>
                  <a:cxn ang="0">
                    <a:pos x="81" y="34"/>
                  </a:cxn>
                  <a:cxn ang="0">
                    <a:pos x="88" y="29"/>
                  </a:cxn>
                  <a:cxn ang="0">
                    <a:pos x="94" y="26"/>
                  </a:cxn>
                  <a:cxn ang="0">
                    <a:pos x="99" y="21"/>
                  </a:cxn>
                  <a:cxn ang="0">
                    <a:pos x="101" y="17"/>
                  </a:cxn>
                  <a:cxn ang="0">
                    <a:pos x="102" y="12"/>
                  </a:cxn>
                  <a:cxn ang="0">
                    <a:pos x="100" y="9"/>
                  </a:cxn>
                  <a:cxn ang="0">
                    <a:pos x="96" y="5"/>
                  </a:cxn>
                  <a:cxn ang="0">
                    <a:pos x="91" y="2"/>
                  </a:cxn>
                  <a:cxn ang="0">
                    <a:pos x="84" y="1"/>
                  </a:cxn>
                  <a:cxn ang="0">
                    <a:pos x="76" y="0"/>
                  </a:cxn>
                  <a:cxn ang="0">
                    <a:pos x="68" y="0"/>
                  </a:cxn>
                  <a:cxn ang="0">
                    <a:pos x="58" y="0"/>
                  </a:cxn>
                  <a:cxn ang="0">
                    <a:pos x="48" y="2"/>
                  </a:cxn>
                  <a:cxn ang="0">
                    <a:pos x="37" y="4"/>
                  </a:cxn>
                  <a:cxn ang="0">
                    <a:pos x="28" y="6"/>
                  </a:cxn>
                  <a:cxn ang="0">
                    <a:pos x="20" y="11"/>
                  </a:cxn>
                  <a:cxn ang="0">
                    <a:pos x="13" y="14"/>
                  </a:cxn>
                  <a:cxn ang="0">
                    <a:pos x="7" y="19"/>
                  </a:cxn>
                  <a:cxn ang="0">
                    <a:pos x="2" y="24"/>
                  </a:cxn>
                  <a:cxn ang="0">
                    <a:pos x="0" y="28"/>
                  </a:cxn>
                  <a:cxn ang="0">
                    <a:pos x="0" y="33"/>
                  </a:cxn>
                  <a:cxn ang="0">
                    <a:pos x="1" y="36"/>
                  </a:cxn>
                  <a:cxn ang="0">
                    <a:pos x="5" y="40"/>
                  </a:cxn>
                  <a:cxn ang="0">
                    <a:pos x="10" y="42"/>
                  </a:cxn>
                  <a:cxn ang="0">
                    <a:pos x="17" y="44"/>
                  </a:cxn>
                  <a:cxn ang="0">
                    <a:pos x="25" y="46"/>
                  </a:cxn>
                  <a:cxn ang="0">
                    <a:pos x="33" y="46"/>
                  </a:cxn>
                  <a:cxn ang="0">
                    <a:pos x="43" y="44"/>
                  </a:cxn>
                  <a:cxn ang="0">
                    <a:pos x="53" y="43"/>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a:tailEnd/>
              </a:ln>
              <a:effectLst/>
            </p:spPr>
            <p:txBody>
              <a:bodyPr/>
              <a:lstStyle/>
              <a:p>
                <a:endParaRPr lang="tr-TR"/>
              </a:p>
            </p:txBody>
          </p:sp>
          <p:sp>
            <p:nvSpPr>
              <p:cNvPr id="177185" name="Freeform 33"/>
              <p:cNvSpPr>
                <a:spLocks/>
              </p:cNvSpPr>
              <p:nvPr/>
            </p:nvSpPr>
            <p:spPr bwMode="auto">
              <a:xfrm>
                <a:off x="1953" y="3034"/>
                <a:ext cx="26" cy="40"/>
              </a:xfrm>
              <a:custGeom>
                <a:avLst/>
                <a:gdLst/>
                <a:ahLst/>
                <a:cxnLst>
                  <a:cxn ang="0">
                    <a:pos x="2" y="14"/>
                  </a:cxn>
                  <a:cxn ang="0">
                    <a:pos x="0" y="17"/>
                  </a:cxn>
                  <a:cxn ang="0">
                    <a:pos x="0" y="21"/>
                  </a:cxn>
                  <a:cxn ang="0">
                    <a:pos x="0" y="25"/>
                  </a:cxn>
                  <a:cxn ang="0">
                    <a:pos x="0" y="28"/>
                  </a:cxn>
                  <a:cxn ang="0">
                    <a:pos x="0" y="31"/>
                  </a:cxn>
                  <a:cxn ang="0">
                    <a:pos x="1" y="34"/>
                  </a:cxn>
                  <a:cxn ang="0">
                    <a:pos x="2" y="36"/>
                  </a:cxn>
                  <a:cxn ang="0">
                    <a:pos x="4" y="37"/>
                  </a:cxn>
                  <a:cxn ang="0">
                    <a:pos x="6" y="39"/>
                  </a:cxn>
                  <a:cxn ang="0">
                    <a:pos x="8" y="39"/>
                  </a:cxn>
                  <a:cxn ang="0">
                    <a:pos x="11" y="37"/>
                  </a:cxn>
                  <a:cxn ang="0">
                    <a:pos x="13" y="36"/>
                  </a:cxn>
                  <a:cxn ang="0">
                    <a:pos x="16" y="34"/>
                  </a:cxn>
                  <a:cxn ang="0">
                    <a:pos x="18" y="31"/>
                  </a:cxn>
                  <a:cxn ang="0">
                    <a:pos x="20" y="27"/>
                  </a:cxn>
                  <a:cxn ang="0">
                    <a:pos x="22" y="24"/>
                  </a:cxn>
                  <a:cxn ang="0">
                    <a:pos x="23" y="21"/>
                  </a:cxn>
                  <a:cxn ang="0">
                    <a:pos x="24" y="16"/>
                  </a:cxn>
                  <a:cxn ang="0">
                    <a:pos x="25" y="13"/>
                  </a:cxn>
                  <a:cxn ang="0">
                    <a:pos x="24" y="10"/>
                  </a:cxn>
                  <a:cxn ang="0">
                    <a:pos x="24" y="6"/>
                  </a:cxn>
                  <a:cxn ang="0">
                    <a:pos x="23" y="4"/>
                  </a:cxn>
                  <a:cxn ang="0">
                    <a:pos x="22" y="2"/>
                  </a:cxn>
                  <a:cxn ang="0">
                    <a:pos x="20" y="1"/>
                  </a:cxn>
                  <a:cxn ang="0">
                    <a:pos x="18" y="0"/>
                  </a:cxn>
                  <a:cxn ang="0">
                    <a:pos x="15" y="0"/>
                  </a:cxn>
                  <a:cxn ang="0">
                    <a:pos x="13" y="1"/>
                  </a:cxn>
                  <a:cxn ang="0">
                    <a:pos x="10" y="2"/>
                  </a:cxn>
                  <a:cxn ang="0">
                    <a:pos x="8" y="4"/>
                  </a:cxn>
                  <a:cxn ang="0">
                    <a:pos x="6" y="7"/>
                  </a:cxn>
                  <a:cxn ang="0">
                    <a:pos x="4" y="10"/>
                  </a:cxn>
                  <a:cxn ang="0">
                    <a:pos x="2" y="14"/>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w="9525" cap="rnd">
                <a:noFill/>
                <a:round/>
                <a:headEnd/>
                <a:tailEnd/>
              </a:ln>
              <a:effectLst/>
            </p:spPr>
            <p:txBody>
              <a:bodyPr/>
              <a:lstStyle/>
              <a:p>
                <a:endParaRPr lang="tr-TR"/>
              </a:p>
            </p:txBody>
          </p:sp>
          <p:sp>
            <p:nvSpPr>
              <p:cNvPr id="177186" name="Freeform 34"/>
              <p:cNvSpPr>
                <a:spLocks/>
              </p:cNvSpPr>
              <p:nvPr/>
            </p:nvSpPr>
            <p:spPr bwMode="auto">
              <a:xfrm>
                <a:off x="2033" y="3046"/>
                <a:ext cx="26" cy="40"/>
              </a:xfrm>
              <a:custGeom>
                <a:avLst/>
                <a:gdLst/>
                <a:ahLst/>
                <a:cxnLst>
                  <a:cxn ang="0">
                    <a:pos x="2" y="13"/>
                  </a:cxn>
                  <a:cxn ang="0">
                    <a:pos x="1" y="18"/>
                  </a:cxn>
                  <a:cxn ang="0">
                    <a:pos x="0" y="21"/>
                  </a:cxn>
                  <a:cxn ang="0">
                    <a:pos x="0" y="26"/>
                  </a:cxn>
                  <a:cxn ang="0">
                    <a:pos x="0" y="29"/>
                  </a:cxn>
                  <a:cxn ang="0">
                    <a:pos x="0" y="32"/>
                  </a:cxn>
                  <a:cxn ang="0">
                    <a:pos x="1" y="35"/>
                  </a:cxn>
                  <a:cxn ang="0">
                    <a:pos x="2" y="36"/>
                  </a:cxn>
                  <a:cxn ang="0">
                    <a:pos x="4" y="39"/>
                  </a:cxn>
                  <a:cxn ang="0">
                    <a:pos x="6" y="39"/>
                  </a:cxn>
                  <a:cxn ang="0">
                    <a:pos x="8" y="39"/>
                  </a:cxn>
                  <a:cxn ang="0">
                    <a:pos x="11" y="39"/>
                  </a:cxn>
                  <a:cxn ang="0">
                    <a:pos x="13" y="36"/>
                  </a:cxn>
                  <a:cxn ang="0">
                    <a:pos x="16" y="34"/>
                  </a:cxn>
                  <a:cxn ang="0">
                    <a:pos x="18" y="32"/>
                  </a:cxn>
                  <a:cxn ang="0">
                    <a:pos x="20" y="28"/>
                  </a:cxn>
                  <a:cxn ang="0">
                    <a:pos x="22" y="25"/>
                  </a:cxn>
                  <a:cxn ang="0">
                    <a:pos x="23" y="21"/>
                  </a:cxn>
                  <a:cxn ang="0">
                    <a:pos x="24" y="17"/>
                  </a:cxn>
                  <a:cxn ang="0">
                    <a:pos x="25" y="13"/>
                  </a:cxn>
                  <a:cxn ang="0">
                    <a:pos x="25" y="10"/>
                  </a:cxn>
                  <a:cxn ang="0">
                    <a:pos x="24" y="6"/>
                  </a:cxn>
                  <a:cxn ang="0">
                    <a:pos x="23" y="4"/>
                  </a:cxn>
                  <a:cxn ang="0">
                    <a:pos x="22" y="2"/>
                  </a:cxn>
                  <a:cxn ang="0">
                    <a:pos x="20" y="1"/>
                  </a:cxn>
                  <a:cxn ang="0">
                    <a:pos x="18" y="0"/>
                  </a:cxn>
                  <a:cxn ang="0">
                    <a:pos x="15" y="0"/>
                  </a:cxn>
                  <a:cxn ang="0">
                    <a:pos x="13" y="1"/>
                  </a:cxn>
                  <a:cxn ang="0">
                    <a:pos x="11" y="2"/>
                  </a:cxn>
                  <a:cxn ang="0">
                    <a:pos x="8" y="4"/>
                  </a:cxn>
                  <a:cxn ang="0">
                    <a:pos x="6" y="6"/>
                  </a:cxn>
                  <a:cxn ang="0">
                    <a:pos x="4" y="10"/>
                  </a:cxn>
                  <a:cxn ang="0">
                    <a:pos x="2" y="13"/>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w="9525" cap="rnd">
                <a:noFill/>
                <a:round/>
                <a:headEnd/>
                <a:tailEnd/>
              </a:ln>
              <a:effectLst/>
            </p:spPr>
            <p:txBody>
              <a:bodyPr/>
              <a:lstStyle/>
              <a:p>
                <a:endParaRPr lang="tr-TR"/>
              </a:p>
            </p:txBody>
          </p:sp>
          <p:sp>
            <p:nvSpPr>
              <p:cNvPr id="177187" name="Freeform 35"/>
              <p:cNvSpPr>
                <a:spLocks/>
              </p:cNvSpPr>
              <p:nvPr/>
            </p:nvSpPr>
            <p:spPr bwMode="auto">
              <a:xfrm>
                <a:off x="1871" y="3338"/>
                <a:ext cx="23" cy="43"/>
              </a:xfrm>
              <a:custGeom>
                <a:avLst/>
                <a:gdLst/>
                <a:ahLst/>
                <a:cxnLst>
                  <a:cxn ang="0">
                    <a:pos x="0" y="20"/>
                  </a:cxn>
                  <a:cxn ang="0">
                    <a:pos x="0" y="23"/>
                  </a:cxn>
                  <a:cxn ang="0">
                    <a:pos x="0" y="28"/>
                  </a:cxn>
                  <a:cxn ang="0">
                    <a:pos x="1" y="31"/>
                  </a:cxn>
                  <a:cxn ang="0">
                    <a:pos x="2" y="35"/>
                  </a:cxn>
                  <a:cxn ang="0">
                    <a:pos x="3" y="37"/>
                  </a:cxn>
                  <a:cxn ang="0">
                    <a:pos x="5" y="39"/>
                  </a:cxn>
                  <a:cxn ang="0">
                    <a:pos x="7" y="40"/>
                  </a:cxn>
                  <a:cxn ang="0">
                    <a:pos x="9" y="42"/>
                  </a:cxn>
                  <a:cxn ang="0">
                    <a:pos x="12" y="42"/>
                  </a:cxn>
                  <a:cxn ang="0">
                    <a:pos x="14" y="40"/>
                  </a:cxn>
                  <a:cxn ang="0">
                    <a:pos x="16" y="38"/>
                  </a:cxn>
                  <a:cxn ang="0">
                    <a:pos x="18" y="36"/>
                  </a:cxn>
                  <a:cxn ang="0">
                    <a:pos x="19" y="32"/>
                  </a:cxn>
                  <a:cxn ang="0">
                    <a:pos x="20" y="29"/>
                  </a:cxn>
                  <a:cxn ang="0">
                    <a:pos x="21" y="26"/>
                  </a:cxn>
                  <a:cxn ang="0">
                    <a:pos x="22" y="21"/>
                  </a:cxn>
                  <a:cxn ang="0">
                    <a:pos x="21" y="17"/>
                  </a:cxn>
                  <a:cxn ang="0">
                    <a:pos x="21" y="13"/>
                  </a:cxn>
                  <a:cxn ang="0">
                    <a:pos x="20" y="10"/>
                  </a:cxn>
                  <a:cxn ang="0">
                    <a:pos x="19" y="6"/>
                  </a:cxn>
                  <a:cxn ang="0">
                    <a:pos x="18" y="4"/>
                  </a:cxn>
                  <a:cxn ang="0">
                    <a:pos x="16" y="2"/>
                  </a:cxn>
                  <a:cxn ang="0">
                    <a:pos x="14" y="1"/>
                  </a:cxn>
                  <a:cxn ang="0">
                    <a:pos x="12"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a:effectLst/>
            </p:spPr>
            <p:txBody>
              <a:bodyPr/>
              <a:lstStyle/>
              <a:p>
                <a:endParaRPr lang="tr-TR"/>
              </a:p>
            </p:txBody>
          </p:sp>
          <p:sp>
            <p:nvSpPr>
              <p:cNvPr id="177188" name="Freeform 36"/>
              <p:cNvSpPr>
                <a:spLocks/>
              </p:cNvSpPr>
              <p:nvPr/>
            </p:nvSpPr>
            <p:spPr bwMode="auto">
              <a:xfrm>
                <a:off x="1791" y="3324"/>
                <a:ext cx="23" cy="43"/>
              </a:xfrm>
              <a:custGeom>
                <a:avLst/>
                <a:gdLst/>
                <a:ahLst/>
                <a:cxnLst>
                  <a:cxn ang="0">
                    <a:pos x="0" y="20"/>
                  </a:cxn>
                  <a:cxn ang="0">
                    <a:pos x="0" y="24"/>
                  </a:cxn>
                  <a:cxn ang="0">
                    <a:pos x="0" y="28"/>
                  </a:cxn>
                  <a:cxn ang="0">
                    <a:pos x="1" y="31"/>
                  </a:cxn>
                  <a:cxn ang="0">
                    <a:pos x="2" y="35"/>
                  </a:cxn>
                  <a:cxn ang="0">
                    <a:pos x="4" y="37"/>
                  </a:cxn>
                  <a:cxn ang="0">
                    <a:pos x="6" y="39"/>
                  </a:cxn>
                  <a:cxn ang="0">
                    <a:pos x="8" y="40"/>
                  </a:cxn>
                  <a:cxn ang="0">
                    <a:pos x="10" y="42"/>
                  </a:cxn>
                  <a:cxn ang="0">
                    <a:pos x="12" y="40"/>
                  </a:cxn>
                  <a:cxn ang="0">
                    <a:pos x="14" y="39"/>
                  </a:cxn>
                  <a:cxn ang="0">
                    <a:pos x="16" y="38"/>
                  </a:cxn>
                  <a:cxn ang="0">
                    <a:pos x="18" y="35"/>
                  </a:cxn>
                  <a:cxn ang="0">
                    <a:pos x="19" y="32"/>
                  </a:cxn>
                  <a:cxn ang="0">
                    <a:pos x="20" y="29"/>
                  </a:cxn>
                  <a:cxn ang="0">
                    <a:pos x="21" y="24"/>
                  </a:cxn>
                  <a:cxn ang="0">
                    <a:pos x="22" y="21"/>
                  </a:cxn>
                  <a:cxn ang="0">
                    <a:pos x="21" y="17"/>
                  </a:cxn>
                  <a:cxn ang="0">
                    <a:pos x="21" y="13"/>
                  </a:cxn>
                  <a:cxn ang="0">
                    <a:pos x="20" y="9"/>
                  </a:cxn>
                  <a:cxn ang="0">
                    <a:pos x="19" y="6"/>
                  </a:cxn>
                  <a:cxn ang="0">
                    <a:pos x="17" y="3"/>
                  </a:cxn>
                  <a:cxn ang="0">
                    <a:pos x="15" y="2"/>
                  </a:cxn>
                  <a:cxn ang="0">
                    <a:pos x="13" y="0"/>
                  </a:cxn>
                  <a:cxn ang="0">
                    <a:pos x="11"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a:effectLst/>
            </p:spPr>
            <p:txBody>
              <a:bodyPr/>
              <a:lstStyle/>
              <a:p>
                <a:endParaRPr lang="tr-TR"/>
              </a:p>
            </p:txBody>
          </p:sp>
        </p:grpSp>
        <p:grpSp>
          <p:nvGrpSpPr>
            <p:cNvPr id="177189" name="Group 37"/>
            <p:cNvGrpSpPr>
              <a:grpSpLocks/>
            </p:cNvGrpSpPr>
            <p:nvPr/>
          </p:nvGrpSpPr>
          <p:grpSpPr bwMode="auto">
            <a:xfrm>
              <a:off x="1740" y="2985"/>
              <a:ext cx="303" cy="399"/>
              <a:chOff x="1740" y="2985"/>
              <a:chExt cx="303" cy="399"/>
            </a:xfrm>
          </p:grpSpPr>
          <p:sp>
            <p:nvSpPr>
              <p:cNvPr id="177190" name="Freeform 38"/>
              <p:cNvSpPr>
                <a:spLocks/>
              </p:cNvSpPr>
              <p:nvPr/>
            </p:nvSpPr>
            <p:spPr bwMode="auto">
              <a:xfrm>
                <a:off x="1746" y="3012"/>
                <a:ext cx="297" cy="372"/>
              </a:xfrm>
              <a:custGeom>
                <a:avLst/>
                <a:gdLst/>
                <a:ahLst/>
                <a:cxnLst>
                  <a:cxn ang="0">
                    <a:pos x="2" y="352"/>
                  </a:cxn>
                  <a:cxn ang="0">
                    <a:pos x="1" y="347"/>
                  </a:cxn>
                  <a:cxn ang="0">
                    <a:pos x="0" y="333"/>
                  </a:cxn>
                  <a:cxn ang="0">
                    <a:pos x="0" y="314"/>
                  </a:cxn>
                  <a:cxn ang="0">
                    <a:pos x="0" y="289"/>
                  </a:cxn>
                  <a:cxn ang="0">
                    <a:pos x="2" y="262"/>
                  </a:cxn>
                  <a:cxn ang="0">
                    <a:pos x="6" y="233"/>
                  </a:cxn>
                  <a:cxn ang="0">
                    <a:pos x="15" y="208"/>
                  </a:cxn>
                  <a:cxn ang="0">
                    <a:pos x="26" y="186"/>
                  </a:cxn>
                  <a:cxn ang="0">
                    <a:pos x="40" y="170"/>
                  </a:cxn>
                  <a:cxn ang="0">
                    <a:pos x="54" y="161"/>
                  </a:cxn>
                  <a:cxn ang="0">
                    <a:pos x="68" y="155"/>
                  </a:cxn>
                  <a:cxn ang="0">
                    <a:pos x="80" y="150"/>
                  </a:cxn>
                  <a:cxn ang="0">
                    <a:pos x="94" y="146"/>
                  </a:cxn>
                  <a:cxn ang="0">
                    <a:pos x="107" y="139"/>
                  </a:cxn>
                  <a:cxn ang="0">
                    <a:pos x="121" y="127"/>
                  </a:cxn>
                  <a:cxn ang="0">
                    <a:pos x="134" y="107"/>
                  </a:cxn>
                  <a:cxn ang="0">
                    <a:pos x="146" y="85"/>
                  </a:cxn>
                  <a:cxn ang="0">
                    <a:pos x="155" y="63"/>
                  </a:cxn>
                  <a:cxn ang="0">
                    <a:pos x="161" y="45"/>
                  </a:cxn>
                  <a:cxn ang="0">
                    <a:pos x="164" y="29"/>
                  </a:cxn>
                  <a:cxn ang="0">
                    <a:pos x="167" y="17"/>
                  </a:cxn>
                  <a:cxn ang="0">
                    <a:pos x="168" y="7"/>
                  </a:cxn>
                  <a:cxn ang="0">
                    <a:pos x="168" y="1"/>
                  </a:cxn>
                  <a:cxn ang="0">
                    <a:pos x="168" y="0"/>
                  </a:cxn>
                  <a:cxn ang="0">
                    <a:pos x="296" y="19"/>
                  </a:cxn>
                  <a:cxn ang="0">
                    <a:pos x="295" y="24"/>
                  </a:cxn>
                  <a:cxn ang="0">
                    <a:pos x="293" y="39"/>
                  </a:cxn>
                  <a:cxn ang="0">
                    <a:pos x="288" y="60"/>
                  </a:cxn>
                  <a:cxn ang="0">
                    <a:pos x="282" y="85"/>
                  </a:cxn>
                  <a:cxn ang="0">
                    <a:pos x="274" y="112"/>
                  </a:cxn>
                  <a:cxn ang="0">
                    <a:pos x="265" y="136"/>
                  </a:cxn>
                  <a:cxn ang="0">
                    <a:pos x="254" y="157"/>
                  </a:cxn>
                  <a:cxn ang="0">
                    <a:pos x="242" y="171"/>
                  </a:cxn>
                  <a:cxn ang="0">
                    <a:pos x="229" y="180"/>
                  </a:cxn>
                  <a:cxn ang="0">
                    <a:pos x="213" y="186"/>
                  </a:cxn>
                  <a:cxn ang="0">
                    <a:pos x="194" y="190"/>
                  </a:cxn>
                  <a:cxn ang="0">
                    <a:pos x="177" y="195"/>
                  </a:cxn>
                  <a:cxn ang="0">
                    <a:pos x="160" y="201"/>
                  </a:cxn>
                  <a:cxn ang="0">
                    <a:pos x="145" y="211"/>
                  </a:cxn>
                  <a:cxn ang="0">
                    <a:pos x="133" y="223"/>
                  </a:cxn>
                  <a:cxn ang="0">
                    <a:pos x="125" y="241"/>
                  </a:cxn>
                  <a:cxn ang="0">
                    <a:pos x="121" y="263"/>
                  </a:cxn>
                  <a:cxn ang="0">
                    <a:pos x="118" y="285"/>
                  </a:cxn>
                  <a:cxn ang="0">
                    <a:pos x="117" y="307"/>
                  </a:cxn>
                  <a:cxn ang="0">
                    <a:pos x="117" y="326"/>
                  </a:cxn>
                  <a:cxn ang="0">
                    <a:pos x="118" y="344"/>
                  </a:cxn>
                  <a:cxn ang="0">
                    <a:pos x="119" y="358"/>
                  </a:cxn>
                  <a:cxn ang="0">
                    <a:pos x="120" y="367"/>
                  </a:cxn>
                  <a:cxn ang="0">
                    <a:pos x="121" y="371"/>
                  </a:cxn>
                  <a:cxn ang="0">
                    <a:pos x="2" y="352"/>
                  </a:cxn>
                </a:cxnLst>
                <a:rect l="0" t="0" r="r" b="b"/>
                <a:pathLst>
                  <a:path w="297" h="372">
                    <a:moveTo>
                      <a:pt x="2" y="352"/>
                    </a:moveTo>
                    <a:lnTo>
                      <a:pt x="1" y="347"/>
                    </a:lnTo>
                    <a:lnTo>
                      <a:pt x="0" y="333"/>
                    </a:lnTo>
                    <a:lnTo>
                      <a:pt x="0" y="314"/>
                    </a:lnTo>
                    <a:lnTo>
                      <a:pt x="0" y="289"/>
                    </a:lnTo>
                    <a:lnTo>
                      <a:pt x="2" y="262"/>
                    </a:lnTo>
                    <a:lnTo>
                      <a:pt x="6" y="233"/>
                    </a:lnTo>
                    <a:lnTo>
                      <a:pt x="15" y="208"/>
                    </a:lnTo>
                    <a:lnTo>
                      <a:pt x="26" y="186"/>
                    </a:lnTo>
                    <a:lnTo>
                      <a:pt x="40" y="170"/>
                    </a:lnTo>
                    <a:lnTo>
                      <a:pt x="54" y="161"/>
                    </a:lnTo>
                    <a:lnTo>
                      <a:pt x="68" y="155"/>
                    </a:lnTo>
                    <a:lnTo>
                      <a:pt x="80" y="150"/>
                    </a:lnTo>
                    <a:lnTo>
                      <a:pt x="94" y="146"/>
                    </a:lnTo>
                    <a:lnTo>
                      <a:pt x="107" y="139"/>
                    </a:lnTo>
                    <a:lnTo>
                      <a:pt x="121" y="127"/>
                    </a:lnTo>
                    <a:lnTo>
                      <a:pt x="134" y="107"/>
                    </a:lnTo>
                    <a:lnTo>
                      <a:pt x="146" y="85"/>
                    </a:lnTo>
                    <a:lnTo>
                      <a:pt x="155" y="63"/>
                    </a:lnTo>
                    <a:lnTo>
                      <a:pt x="161" y="45"/>
                    </a:lnTo>
                    <a:lnTo>
                      <a:pt x="164" y="29"/>
                    </a:lnTo>
                    <a:lnTo>
                      <a:pt x="167" y="17"/>
                    </a:lnTo>
                    <a:lnTo>
                      <a:pt x="168" y="7"/>
                    </a:lnTo>
                    <a:lnTo>
                      <a:pt x="168" y="1"/>
                    </a:lnTo>
                    <a:lnTo>
                      <a:pt x="168" y="0"/>
                    </a:lnTo>
                    <a:lnTo>
                      <a:pt x="296" y="19"/>
                    </a:lnTo>
                    <a:lnTo>
                      <a:pt x="295" y="24"/>
                    </a:lnTo>
                    <a:lnTo>
                      <a:pt x="293" y="39"/>
                    </a:lnTo>
                    <a:lnTo>
                      <a:pt x="288" y="60"/>
                    </a:lnTo>
                    <a:lnTo>
                      <a:pt x="282" y="85"/>
                    </a:lnTo>
                    <a:lnTo>
                      <a:pt x="274" y="112"/>
                    </a:lnTo>
                    <a:lnTo>
                      <a:pt x="265" y="136"/>
                    </a:lnTo>
                    <a:lnTo>
                      <a:pt x="254" y="157"/>
                    </a:lnTo>
                    <a:lnTo>
                      <a:pt x="242" y="171"/>
                    </a:lnTo>
                    <a:lnTo>
                      <a:pt x="229" y="180"/>
                    </a:lnTo>
                    <a:lnTo>
                      <a:pt x="213" y="186"/>
                    </a:lnTo>
                    <a:lnTo>
                      <a:pt x="194" y="190"/>
                    </a:lnTo>
                    <a:lnTo>
                      <a:pt x="177" y="195"/>
                    </a:lnTo>
                    <a:lnTo>
                      <a:pt x="160" y="201"/>
                    </a:lnTo>
                    <a:lnTo>
                      <a:pt x="145" y="211"/>
                    </a:lnTo>
                    <a:lnTo>
                      <a:pt x="133" y="223"/>
                    </a:lnTo>
                    <a:lnTo>
                      <a:pt x="125" y="241"/>
                    </a:lnTo>
                    <a:lnTo>
                      <a:pt x="121" y="263"/>
                    </a:lnTo>
                    <a:lnTo>
                      <a:pt x="118" y="285"/>
                    </a:lnTo>
                    <a:lnTo>
                      <a:pt x="117" y="307"/>
                    </a:lnTo>
                    <a:lnTo>
                      <a:pt x="117" y="326"/>
                    </a:lnTo>
                    <a:lnTo>
                      <a:pt x="118" y="344"/>
                    </a:lnTo>
                    <a:lnTo>
                      <a:pt x="119" y="358"/>
                    </a:lnTo>
                    <a:lnTo>
                      <a:pt x="120" y="367"/>
                    </a:lnTo>
                    <a:lnTo>
                      <a:pt x="121" y="371"/>
                    </a:lnTo>
                    <a:lnTo>
                      <a:pt x="2" y="352"/>
                    </a:lnTo>
                  </a:path>
                </a:pathLst>
              </a:custGeom>
              <a:solidFill>
                <a:srgbClr val="000000"/>
              </a:solidFill>
              <a:ln w="9525" cap="rnd">
                <a:noFill/>
                <a:round/>
                <a:headEnd/>
                <a:tailEnd/>
              </a:ln>
              <a:effectLst/>
            </p:spPr>
            <p:txBody>
              <a:bodyPr/>
              <a:lstStyle/>
              <a:p>
                <a:endParaRPr lang="tr-TR"/>
              </a:p>
            </p:txBody>
          </p:sp>
          <p:sp>
            <p:nvSpPr>
              <p:cNvPr id="177191" name="Freeform 39"/>
              <p:cNvSpPr>
                <a:spLocks/>
              </p:cNvSpPr>
              <p:nvPr/>
            </p:nvSpPr>
            <p:spPr bwMode="auto">
              <a:xfrm>
                <a:off x="1740" y="2985"/>
                <a:ext cx="297" cy="374"/>
              </a:xfrm>
              <a:custGeom>
                <a:avLst/>
                <a:gdLst/>
                <a:ahLst/>
                <a:cxnLst>
                  <a:cxn ang="0">
                    <a:pos x="2" y="354"/>
                  </a:cxn>
                  <a:cxn ang="0">
                    <a:pos x="1" y="350"/>
                  </a:cxn>
                  <a:cxn ang="0">
                    <a:pos x="0" y="336"/>
                  </a:cxn>
                  <a:cxn ang="0">
                    <a:pos x="0" y="315"/>
                  </a:cxn>
                  <a:cxn ang="0">
                    <a:pos x="0" y="290"/>
                  </a:cxn>
                  <a:cxn ang="0">
                    <a:pos x="2" y="263"/>
                  </a:cxn>
                  <a:cxn ang="0">
                    <a:pos x="7" y="236"/>
                  </a:cxn>
                  <a:cxn ang="0">
                    <a:pos x="15" y="209"/>
                  </a:cxn>
                  <a:cxn ang="0">
                    <a:pos x="26" y="187"/>
                  </a:cxn>
                  <a:cxn ang="0">
                    <a:pos x="41" y="172"/>
                  </a:cxn>
                  <a:cxn ang="0">
                    <a:pos x="54" y="161"/>
                  </a:cxn>
                  <a:cxn ang="0">
                    <a:pos x="68" y="156"/>
                  </a:cxn>
                  <a:cxn ang="0">
                    <a:pos x="81" y="152"/>
                  </a:cxn>
                  <a:cxn ang="0">
                    <a:pos x="94" y="148"/>
                  </a:cxn>
                  <a:cxn ang="0">
                    <a:pos x="107" y="141"/>
                  </a:cxn>
                  <a:cxn ang="0">
                    <a:pos x="121" y="128"/>
                  </a:cxn>
                  <a:cxn ang="0">
                    <a:pos x="134" y="109"/>
                  </a:cxn>
                  <a:cxn ang="0">
                    <a:pos x="146" y="85"/>
                  </a:cxn>
                  <a:cxn ang="0">
                    <a:pos x="154" y="65"/>
                  </a:cxn>
                  <a:cxn ang="0">
                    <a:pos x="161" y="46"/>
                  </a:cxn>
                  <a:cxn ang="0">
                    <a:pos x="165" y="30"/>
                  </a:cxn>
                  <a:cxn ang="0">
                    <a:pos x="167" y="18"/>
                  </a:cxn>
                  <a:cxn ang="0">
                    <a:pos x="168" y="7"/>
                  </a:cxn>
                  <a:cxn ang="0">
                    <a:pos x="168" y="2"/>
                  </a:cxn>
                  <a:cxn ang="0">
                    <a:pos x="168" y="0"/>
                  </a:cxn>
                  <a:cxn ang="0">
                    <a:pos x="296" y="20"/>
                  </a:cxn>
                  <a:cxn ang="0">
                    <a:pos x="295" y="25"/>
                  </a:cxn>
                  <a:cxn ang="0">
                    <a:pos x="292" y="39"/>
                  </a:cxn>
                  <a:cxn ang="0">
                    <a:pos x="287" y="61"/>
                  </a:cxn>
                  <a:cxn ang="0">
                    <a:pos x="281" y="86"/>
                  </a:cxn>
                  <a:cxn ang="0">
                    <a:pos x="273" y="112"/>
                  </a:cxn>
                  <a:cxn ang="0">
                    <a:pos x="264" y="138"/>
                  </a:cxn>
                  <a:cxn ang="0">
                    <a:pos x="253" y="158"/>
                  </a:cxn>
                  <a:cxn ang="0">
                    <a:pos x="242" y="173"/>
                  </a:cxn>
                  <a:cxn ang="0">
                    <a:pos x="228" y="181"/>
                  </a:cxn>
                  <a:cxn ang="0">
                    <a:pos x="212" y="187"/>
                  </a:cxn>
                  <a:cxn ang="0">
                    <a:pos x="194" y="191"/>
                  </a:cxn>
                  <a:cxn ang="0">
                    <a:pos x="176" y="197"/>
                  </a:cxn>
                  <a:cxn ang="0">
                    <a:pos x="159" y="203"/>
                  </a:cxn>
                  <a:cxn ang="0">
                    <a:pos x="145" y="212"/>
                  </a:cxn>
                  <a:cxn ang="0">
                    <a:pos x="132" y="224"/>
                  </a:cxn>
                  <a:cxn ang="0">
                    <a:pos x="124" y="242"/>
                  </a:cxn>
                  <a:cxn ang="0">
                    <a:pos x="121" y="265"/>
                  </a:cxn>
                  <a:cxn ang="0">
                    <a:pos x="118" y="287"/>
                  </a:cxn>
                  <a:cxn ang="0">
                    <a:pos x="117" y="309"/>
                  </a:cxn>
                  <a:cxn ang="0">
                    <a:pos x="117" y="329"/>
                  </a:cxn>
                  <a:cxn ang="0">
                    <a:pos x="118" y="346"/>
                  </a:cxn>
                  <a:cxn ang="0">
                    <a:pos x="119" y="360"/>
                  </a:cxn>
                  <a:cxn ang="0">
                    <a:pos x="120" y="369"/>
                  </a:cxn>
                  <a:cxn ang="0">
                    <a:pos x="121" y="373"/>
                  </a:cxn>
                  <a:cxn ang="0">
                    <a:pos x="2" y="354"/>
                  </a:cxn>
                </a:cxnLst>
                <a:rect l="0" t="0" r="r" b="b"/>
                <a:pathLst>
                  <a:path w="297" h="374">
                    <a:moveTo>
                      <a:pt x="2" y="354"/>
                    </a:moveTo>
                    <a:lnTo>
                      <a:pt x="1" y="350"/>
                    </a:lnTo>
                    <a:lnTo>
                      <a:pt x="0" y="336"/>
                    </a:lnTo>
                    <a:lnTo>
                      <a:pt x="0" y="315"/>
                    </a:lnTo>
                    <a:lnTo>
                      <a:pt x="0" y="290"/>
                    </a:lnTo>
                    <a:lnTo>
                      <a:pt x="2" y="263"/>
                    </a:lnTo>
                    <a:lnTo>
                      <a:pt x="7" y="236"/>
                    </a:lnTo>
                    <a:lnTo>
                      <a:pt x="15" y="209"/>
                    </a:lnTo>
                    <a:lnTo>
                      <a:pt x="26" y="187"/>
                    </a:lnTo>
                    <a:lnTo>
                      <a:pt x="41" y="172"/>
                    </a:lnTo>
                    <a:lnTo>
                      <a:pt x="54" y="161"/>
                    </a:lnTo>
                    <a:lnTo>
                      <a:pt x="68" y="156"/>
                    </a:lnTo>
                    <a:lnTo>
                      <a:pt x="81" y="152"/>
                    </a:lnTo>
                    <a:lnTo>
                      <a:pt x="94" y="148"/>
                    </a:lnTo>
                    <a:lnTo>
                      <a:pt x="107" y="141"/>
                    </a:lnTo>
                    <a:lnTo>
                      <a:pt x="121" y="128"/>
                    </a:lnTo>
                    <a:lnTo>
                      <a:pt x="134" y="109"/>
                    </a:lnTo>
                    <a:lnTo>
                      <a:pt x="146" y="85"/>
                    </a:lnTo>
                    <a:lnTo>
                      <a:pt x="154" y="65"/>
                    </a:lnTo>
                    <a:lnTo>
                      <a:pt x="161" y="46"/>
                    </a:lnTo>
                    <a:lnTo>
                      <a:pt x="165" y="30"/>
                    </a:lnTo>
                    <a:lnTo>
                      <a:pt x="167" y="18"/>
                    </a:lnTo>
                    <a:lnTo>
                      <a:pt x="168" y="7"/>
                    </a:lnTo>
                    <a:lnTo>
                      <a:pt x="168" y="2"/>
                    </a:lnTo>
                    <a:lnTo>
                      <a:pt x="168" y="0"/>
                    </a:lnTo>
                    <a:lnTo>
                      <a:pt x="296" y="20"/>
                    </a:lnTo>
                    <a:lnTo>
                      <a:pt x="295" y="25"/>
                    </a:lnTo>
                    <a:lnTo>
                      <a:pt x="292" y="39"/>
                    </a:lnTo>
                    <a:lnTo>
                      <a:pt x="287" y="61"/>
                    </a:lnTo>
                    <a:lnTo>
                      <a:pt x="281" y="86"/>
                    </a:lnTo>
                    <a:lnTo>
                      <a:pt x="273" y="112"/>
                    </a:lnTo>
                    <a:lnTo>
                      <a:pt x="264" y="138"/>
                    </a:lnTo>
                    <a:lnTo>
                      <a:pt x="253" y="158"/>
                    </a:lnTo>
                    <a:lnTo>
                      <a:pt x="242" y="173"/>
                    </a:lnTo>
                    <a:lnTo>
                      <a:pt x="228" y="181"/>
                    </a:lnTo>
                    <a:lnTo>
                      <a:pt x="212" y="187"/>
                    </a:lnTo>
                    <a:lnTo>
                      <a:pt x="194" y="191"/>
                    </a:lnTo>
                    <a:lnTo>
                      <a:pt x="176" y="197"/>
                    </a:lnTo>
                    <a:lnTo>
                      <a:pt x="159" y="203"/>
                    </a:lnTo>
                    <a:lnTo>
                      <a:pt x="145" y="212"/>
                    </a:lnTo>
                    <a:lnTo>
                      <a:pt x="132" y="224"/>
                    </a:lnTo>
                    <a:lnTo>
                      <a:pt x="124"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w="9525" cap="rnd">
                <a:noFill/>
                <a:round/>
                <a:headEnd/>
                <a:tailEnd/>
              </a:ln>
              <a:effectLst/>
            </p:spPr>
            <p:txBody>
              <a:bodyPr/>
              <a:lstStyle/>
              <a:p>
                <a:endParaRPr lang="tr-TR"/>
              </a:p>
            </p:txBody>
          </p:sp>
          <p:sp>
            <p:nvSpPr>
              <p:cNvPr id="177192" name="Freeform 40"/>
              <p:cNvSpPr>
                <a:spLocks/>
              </p:cNvSpPr>
              <p:nvPr/>
            </p:nvSpPr>
            <p:spPr bwMode="auto">
              <a:xfrm>
                <a:off x="1757" y="3015"/>
                <a:ext cx="258" cy="319"/>
              </a:xfrm>
              <a:custGeom>
                <a:avLst/>
                <a:gdLst/>
                <a:ahLst/>
                <a:cxnLst>
                  <a:cxn ang="0">
                    <a:pos x="1" y="303"/>
                  </a:cxn>
                  <a:cxn ang="0">
                    <a:pos x="1" y="299"/>
                  </a:cxn>
                  <a:cxn ang="0">
                    <a:pos x="0" y="287"/>
                  </a:cxn>
                  <a:cxn ang="0">
                    <a:pos x="0" y="270"/>
                  </a:cxn>
                  <a:cxn ang="0">
                    <a:pos x="0" y="248"/>
                  </a:cxn>
                  <a:cxn ang="0">
                    <a:pos x="0" y="226"/>
                  </a:cxn>
                  <a:cxn ang="0">
                    <a:pos x="4" y="203"/>
                  </a:cxn>
                  <a:cxn ang="0">
                    <a:pos x="11" y="181"/>
                  </a:cxn>
                  <a:cxn ang="0">
                    <a:pos x="22" y="164"/>
                  </a:cxn>
                  <a:cxn ang="0">
                    <a:pos x="35" y="152"/>
                  </a:cxn>
                  <a:cxn ang="0">
                    <a:pos x="50" y="143"/>
                  </a:cxn>
                  <a:cxn ang="0">
                    <a:pos x="66" y="135"/>
                  </a:cxn>
                  <a:cxn ang="0">
                    <a:pos x="82" y="128"/>
                  </a:cxn>
                  <a:cxn ang="0">
                    <a:pos x="99" y="120"/>
                  </a:cxn>
                  <a:cxn ang="0">
                    <a:pos x="113" y="107"/>
                  </a:cxn>
                  <a:cxn ang="0">
                    <a:pos x="127" y="91"/>
                  </a:cxn>
                  <a:cxn ang="0">
                    <a:pos x="138" y="68"/>
                  </a:cxn>
                  <a:cxn ang="0">
                    <a:pos x="145" y="48"/>
                  </a:cxn>
                  <a:cxn ang="0">
                    <a:pos x="151" y="34"/>
                  </a:cxn>
                  <a:cxn ang="0">
                    <a:pos x="154" y="21"/>
                  </a:cxn>
                  <a:cxn ang="0">
                    <a:pos x="158" y="12"/>
                  </a:cxn>
                  <a:cxn ang="0">
                    <a:pos x="160" y="6"/>
                  </a:cxn>
                  <a:cxn ang="0">
                    <a:pos x="161" y="2"/>
                  </a:cxn>
                  <a:cxn ang="0">
                    <a:pos x="162" y="0"/>
                  </a:cxn>
                  <a:cxn ang="0">
                    <a:pos x="162" y="0"/>
                  </a:cxn>
                  <a:cxn ang="0">
                    <a:pos x="257" y="17"/>
                  </a:cxn>
                  <a:cxn ang="0">
                    <a:pos x="256" y="21"/>
                  </a:cxn>
                  <a:cxn ang="0">
                    <a:pos x="253" y="32"/>
                  </a:cxn>
                  <a:cxn ang="0">
                    <a:pos x="249" y="48"/>
                  </a:cxn>
                  <a:cxn ang="0">
                    <a:pos x="244" y="68"/>
                  </a:cxn>
                  <a:cxn ang="0">
                    <a:pos x="237" y="88"/>
                  </a:cxn>
                  <a:cxn ang="0">
                    <a:pos x="230" y="107"/>
                  </a:cxn>
                  <a:cxn ang="0">
                    <a:pos x="221" y="123"/>
                  </a:cxn>
                  <a:cxn ang="0">
                    <a:pos x="211" y="134"/>
                  </a:cxn>
                  <a:cxn ang="0">
                    <a:pos x="199" y="140"/>
                  </a:cxn>
                  <a:cxn ang="0">
                    <a:pos x="183" y="146"/>
                  </a:cxn>
                  <a:cxn ang="0">
                    <a:pos x="166" y="152"/>
                  </a:cxn>
                  <a:cxn ang="0">
                    <a:pos x="148" y="157"/>
                  </a:cxn>
                  <a:cxn ang="0">
                    <a:pos x="129" y="165"/>
                  </a:cxn>
                  <a:cxn ang="0">
                    <a:pos x="113" y="176"/>
                  </a:cxn>
                  <a:cxn ang="0">
                    <a:pos x="100" y="189"/>
                  </a:cxn>
                  <a:cxn ang="0">
                    <a:pos x="90" y="206"/>
                  </a:cxn>
                  <a:cxn ang="0">
                    <a:pos x="85" y="223"/>
                  </a:cxn>
                  <a:cxn ang="0">
                    <a:pos x="82" y="241"/>
                  </a:cxn>
                  <a:cxn ang="0">
                    <a:pos x="82" y="260"/>
                  </a:cxn>
                  <a:cxn ang="0">
                    <a:pos x="82" y="278"/>
                  </a:cxn>
                  <a:cxn ang="0">
                    <a:pos x="84" y="293"/>
                  </a:cxn>
                  <a:cxn ang="0">
                    <a:pos x="86" y="305"/>
                  </a:cxn>
                  <a:cxn ang="0">
                    <a:pos x="88" y="314"/>
                  </a:cxn>
                  <a:cxn ang="0">
                    <a:pos x="88" y="318"/>
                  </a:cxn>
                  <a:cxn ang="0">
                    <a:pos x="1" y="303"/>
                  </a:cxn>
                </a:cxnLst>
                <a:rect l="0" t="0" r="r" b="b"/>
                <a:pathLst>
                  <a:path w="258"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2" y="128"/>
                    </a:lnTo>
                    <a:lnTo>
                      <a:pt x="99" y="120"/>
                    </a:lnTo>
                    <a:lnTo>
                      <a:pt x="113" y="107"/>
                    </a:lnTo>
                    <a:lnTo>
                      <a:pt x="127" y="91"/>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2"/>
                    </a:lnTo>
                    <a:lnTo>
                      <a:pt x="249" y="48"/>
                    </a:lnTo>
                    <a:lnTo>
                      <a:pt x="244" y="68"/>
                    </a:lnTo>
                    <a:lnTo>
                      <a:pt x="237" y="88"/>
                    </a:lnTo>
                    <a:lnTo>
                      <a:pt x="230" y="107"/>
                    </a:lnTo>
                    <a:lnTo>
                      <a:pt x="221" y="123"/>
                    </a:lnTo>
                    <a:lnTo>
                      <a:pt x="211" y="134"/>
                    </a:lnTo>
                    <a:lnTo>
                      <a:pt x="199" y="140"/>
                    </a:lnTo>
                    <a:lnTo>
                      <a:pt x="183" y="146"/>
                    </a:lnTo>
                    <a:lnTo>
                      <a:pt x="166" y="152"/>
                    </a:lnTo>
                    <a:lnTo>
                      <a:pt x="148" y="157"/>
                    </a:lnTo>
                    <a:lnTo>
                      <a:pt x="129" y="165"/>
                    </a:lnTo>
                    <a:lnTo>
                      <a:pt x="113" y="176"/>
                    </a:lnTo>
                    <a:lnTo>
                      <a:pt x="100" y="189"/>
                    </a:lnTo>
                    <a:lnTo>
                      <a:pt x="90" y="206"/>
                    </a:lnTo>
                    <a:lnTo>
                      <a:pt x="85" y="223"/>
                    </a:lnTo>
                    <a:lnTo>
                      <a:pt x="82" y="241"/>
                    </a:lnTo>
                    <a:lnTo>
                      <a:pt x="82" y="260"/>
                    </a:lnTo>
                    <a:lnTo>
                      <a:pt x="82" y="278"/>
                    </a:lnTo>
                    <a:lnTo>
                      <a:pt x="84" y="293"/>
                    </a:lnTo>
                    <a:lnTo>
                      <a:pt x="86" y="305"/>
                    </a:lnTo>
                    <a:lnTo>
                      <a:pt x="88" y="314"/>
                    </a:lnTo>
                    <a:lnTo>
                      <a:pt x="88" y="318"/>
                    </a:lnTo>
                    <a:lnTo>
                      <a:pt x="1" y="303"/>
                    </a:lnTo>
                  </a:path>
                </a:pathLst>
              </a:custGeom>
              <a:solidFill>
                <a:srgbClr val="CCFFCC"/>
              </a:solidFill>
              <a:ln w="9525" cap="rnd">
                <a:noFill/>
                <a:round/>
                <a:headEnd/>
                <a:tailEnd/>
              </a:ln>
              <a:effectLst/>
            </p:spPr>
            <p:txBody>
              <a:bodyPr/>
              <a:lstStyle/>
              <a:p>
                <a:endParaRPr lang="tr-TR"/>
              </a:p>
            </p:txBody>
          </p:sp>
          <p:sp>
            <p:nvSpPr>
              <p:cNvPr id="177193" name="Freeform 41"/>
              <p:cNvSpPr>
                <a:spLocks/>
              </p:cNvSpPr>
              <p:nvPr/>
            </p:nvSpPr>
            <p:spPr bwMode="auto">
              <a:xfrm>
                <a:off x="1809" y="3134"/>
                <a:ext cx="122" cy="55"/>
              </a:xfrm>
              <a:custGeom>
                <a:avLst/>
                <a:gdLst/>
                <a:ahLst/>
                <a:cxnLst>
                  <a:cxn ang="0">
                    <a:pos x="64" y="51"/>
                  </a:cxn>
                  <a:cxn ang="0">
                    <a:pos x="75" y="48"/>
                  </a:cxn>
                  <a:cxn ang="0">
                    <a:pos x="87" y="45"/>
                  </a:cxn>
                  <a:cxn ang="0">
                    <a:pos x="96" y="40"/>
                  </a:cxn>
                  <a:cxn ang="0">
                    <a:pos x="105" y="36"/>
                  </a:cxn>
                  <a:cxn ang="0">
                    <a:pos x="112" y="30"/>
                  </a:cxn>
                  <a:cxn ang="0">
                    <a:pos x="117" y="25"/>
                  </a:cxn>
                  <a:cxn ang="0">
                    <a:pos x="120" y="20"/>
                  </a:cxn>
                  <a:cxn ang="0">
                    <a:pos x="121" y="14"/>
                  </a:cxn>
                  <a:cxn ang="0">
                    <a:pos x="119" y="10"/>
                  </a:cxn>
                  <a:cxn ang="0">
                    <a:pos x="115" y="6"/>
                  </a:cxn>
                  <a:cxn ang="0">
                    <a:pos x="108" y="3"/>
                  </a:cxn>
                  <a:cxn ang="0">
                    <a:pos x="100" y="1"/>
                  </a:cxn>
                  <a:cxn ang="0">
                    <a:pos x="91" y="0"/>
                  </a:cxn>
                  <a:cxn ang="0">
                    <a:pos x="80" y="0"/>
                  </a:cxn>
                  <a:cxn ang="0">
                    <a:pos x="69" y="0"/>
                  </a:cxn>
                  <a:cxn ang="0">
                    <a:pos x="56" y="2"/>
                  </a:cxn>
                  <a:cxn ang="0">
                    <a:pos x="45" y="5"/>
                  </a:cxn>
                  <a:cxn ang="0">
                    <a:pos x="33" y="9"/>
                  </a:cxn>
                  <a:cxn ang="0">
                    <a:pos x="24" y="13"/>
                  </a:cxn>
                  <a:cxn ang="0">
                    <a:pos x="15" y="18"/>
                  </a:cxn>
                  <a:cxn ang="0">
                    <a:pos x="8" y="22"/>
                  </a:cxn>
                  <a:cxn ang="0">
                    <a:pos x="3" y="28"/>
                  </a:cxn>
                  <a:cxn ang="0">
                    <a:pos x="0" y="33"/>
                  </a:cxn>
                  <a:cxn ang="0">
                    <a:pos x="0" y="38"/>
                  </a:cxn>
                  <a:cxn ang="0">
                    <a:pos x="1" y="43"/>
                  </a:cxn>
                  <a:cxn ang="0">
                    <a:pos x="5" y="47"/>
                  </a:cxn>
                  <a:cxn ang="0">
                    <a:pos x="12" y="50"/>
                  </a:cxn>
                  <a:cxn ang="0">
                    <a:pos x="20" y="52"/>
                  </a:cxn>
                  <a:cxn ang="0">
                    <a:pos x="29" y="54"/>
                  </a:cxn>
                  <a:cxn ang="0">
                    <a:pos x="40" y="54"/>
                  </a:cxn>
                  <a:cxn ang="0">
                    <a:pos x="51" y="52"/>
                  </a:cxn>
                  <a:cxn ang="0">
                    <a:pos x="64" y="51"/>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w="9525" cap="rnd">
                <a:noFill/>
                <a:round/>
                <a:headEnd/>
                <a:tailEnd/>
              </a:ln>
              <a:effectLst/>
            </p:spPr>
            <p:txBody>
              <a:bodyPr/>
              <a:lstStyle/>
              <a:p>
                <a:endParaRPr lang="tr-TR"/>
              </a:p>
            </p:txBody>
          </p:sp>
          <p:sp>
            <p:nvSpPr>
              <p:cNvPr id="177194" name="Freeform 42"/>
              <p:cNvSpPr>
                <a:spLocks/>
              </p:cNvSpPr>
              <p:nvPr/>
            </p:nvSpPr>
            <p:spPr bwMode="auto">
              <a:xfrm>
                <a:off x="1818" y="3138"/>
                <a:ext cx="103" cy="47"/>
              </a:xfrm>
              <a:custGeom>
                <a:avLst/>
                <a:gdLst/>
                <a:ahLst/>
                <a:cxnLst>
                  <a:cxn ang="0">
                    <a:pos x="53" y="43"/>
                  </a:cxn>
                  <a:cxn ang="0">
                    <a:pos x="64" y="41"/>
                  </a:cxn>
                  <a:cxn ang="0">
                    <a:pos x="73" y="37"/>
                  </a:cxn>
                  <a:cxn ang="0">
                    <a:pos x="81" y="34"/>
                  </a:cxn>
                  <a:cxn ang="0">
                    <a:pos x="88" y="29"/>
                  </a:cxn>
                  <a:cxn ang="0">
                    <a:pos x="94" y="26"/>
                  </a:cxn>
                  <a:cxn ang="0">
                    <a:pos x="99" y="21"/>
                  </a:cxn>
                  <a:cxn ang="0">
                    <a:pos x="101" y="17"/>
                  </a:cxn>
                  <a:cxn ang="0">
                    <a:pos x="102" y="12"/>
                  </a:cxn>
                  <a:cxn ang="0">
                    <a:pos x="100" y="9"/>
                  </a:cxn>
                  <a:cxn ang="0">
                    <a:pos x="96" y="5"/>
                  </a:cxn>
                  <a:cxn ang="0">
                    <a:pos x="91" y="2"/>
                  </a:cxn>
                  <a:cxn ang="0">
                    <a:pos x="84" y="1"/>
                  </a:cxn>
                  <a:cxn ang="0">
                    <a:pos x="76" y="0"/>
                  </a:cxn>
                  <a:cxn ang="0">
                    <a:pos x="68" y="0"/>
                  </a:cxn>
                  <a:cxn ang="0">
                    <a:pos x="58" y="0"/>
                  </a:cxn>
                  <a:cxn ang="0">
                    <a:pos x="48" y="2"/>
                  </a:cxn>
                  <a:cxn ang="0">
                    <a:pos x="37" y="4"/>
                  </a:cxn>
                  <a:cxn ang="0">
                    <a:pos x="28" y="6"/>
                  </a:cxn>
                  <a:cxn ang="0">
                    <a:pos x="20" y="11"/>
                  </a:cxn>
                  <a:cxn ang="0">
                    <a:pos x="13" y="14"/>
                  </a:cxn>
                  <a:cxn ang="0">
                    <a:pos x="7" y="19"/>
                  </a:cxn>
                  <a:cxn ang="0">
                    <a:pos x="2" y="24"/>
                  </a:cxn>
                  <a:cxn ang="0">
                    <a:pos x="0" y="28"/>
                  </a:cxn>
                  <a:cxn ang="0">
                    <a:pos x="0" y="33"/>
                  </a:cxn>
                  <a:cxn ang="0">
                    <a:pos x="1" y="36"/>
                  </a:cxn>
                  <a:cxn ang="0">
                    <a:pos x="5" y="40"/>
                  </a:cxn>
                  <a:cxn ang="0">
                    <a:pos x="10" y="42"/>
                  </a:cxn>
                  <a:cxn ang="0">
                    <a:pos x="17" y="44"/>
                  </a:cxn>
                  <a:cxn ang="0">
                    <a:pos x="25" y="46"/>
                  </a:cxn>
                  <a:cxn ang="0">
                    <a:pos x="33" y="46"/>
                  </a:cxn>
                  <a:cxn ang="0">
                    <a:pos x="43" y="44"/>
                  </a:cxn>
                  <a:cxn ang="0">
                    <a:pos x="53" y="43"/>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a:tailEnd/>
              </a:ln>
              <a:effectLst/>
            </p:spPr>
            <p:txBody>
              <a:bodyPr/>
              <a:lstStyle/>
              <a:p>
                <a:endParaRPr lang="tr-TR"/>
              </a:p>
            </p:txBody>
          </p:sp>
          <p:sp>
            <p:nvSpPr>
              <p:cNvPr id="177195" name="Freeform 43"/>
              <p:cNvSpPr>
                <a:spLocks/>
              </p:cNvSpPr>
              <p:nvPr/>
            </p:nvSpPr>
            <p:spPr bwMode="auto">
              <a:xfrm>
                <a:off x="1911" y="3001"/>
                <a:ext cx="26" cy="40"/>
              </a:xfrm>
              <a:custGeom>
                <a:avLst/>
                <a:gdLst/>
                <a:ahLst/>
                <a:cxnLst>
                  <a:cxn ang="0">
                    <a:pos x="2" y="14"/>
                  </a:cxn>
                  <a:cxn ang="0">
                    <a:pos x="0" y="17"/>
                  </a:cxn>
                  <a:cxn ang="0">
                    <a:pos x="0" y="21"/>
                  </a:cxn>
                  <a:cxn ang="0">
                    <a:pos x="0" y="25"/>
                  </a:cxn>
                  <a:cxn ang="0">
                    <a:pos x="0" y="28"/>
                  </a:cxn>
                  <a:cxn ang="0">
                    <a:pos x="0" y="31"/>
                  </a:cxn>
                  <a:cxn ang="0">
                    <a:pos x="1" y="34"/>
                  </a:cxn>
                  <a:cxn ang="0">
                    <a:pos x="2" y="36"/>
                  </a:cxn>
                  <a:cxn ang="0">
                    <a:pos x="4" y="37"/>
                  </a:cxn>
                  <a:cxn ang="0">
                    <a:pos x="6" y="39"/>
                  </a:cxn>
                  <a:cxn ang="0">
                    <a:pos x="8" y="39"/>
                  </a:cxn>
                  <a:cxn ang="0">
                    <a:pos x="11" y="37"/>
                  </a:cxn>
                  <a:cxn ang="0">
                    <a:pos x="13" y="36"/>
                  </a:cxn>
                  <a:cxn ang="0">
                    <a:pos x="16" y="34"/>
                  </a:cxn>
                  <a:cxn ang="0">
                    <a:pos x="18" y="31"/>
                  </a:cxn>
                  <a:cxn ang="0">
                    <a:pos x="20" y="27"/>
                  </a:cxn>
                  <a:cxn ang="0">
                    <a:pos x="22" y="24"/>
                  </a:cxn>
                  <a:cxn ang="0">
                    <a:pos x="23" y="21"/>
                  </a:cxn>
                  <a:cxn ang="0">
                    <a:pos x="24" y="16"/>
                  </a:cxn>
                  <a:cxn ang="0">
                    <a:pos x="25" y="13"/>
                  </a:cxn>
                  <a:cxn ang="0">
                    <a:pos x="24" y="10"/>
                  </a:cxn>
                  <a:cxn ang="0">
                    <a:pos x="24" y="6"/>
                  </a:cxn>
                  <a:cxn ang="0">
                    <a:pos x="23" y="4"/>
                  </a:cxn>
                  <a:cxn ang="0">
                    <a:pos x="22" y="2"/>
                  </a:cxn>
                  <a:cxn ang="0">
                    <a:pos x="20" y="1"/>
                  </a:cxn>
                  <a:cxn ang="0">
                    <a:pos x="18" y="0"/>
                  </a:cxn>
                  <a:cxn ang="0">
                    <a:pos x="15" y="0"/>
                  </a:cxn>
                  <a:cxn ang="0">
                    <a:pos x="13" y="1"/>
                  </a:cxn>
                  <a:cxn ang="0">
                    <a:pos x="10" y="2"/>
                  </a:cxn>
                  <a:cxn ang="0">
                    <a:pos x="8" y="4"/>
                  </a:cxn>
                  <a:cxn ang="0">
                    <a:pos x="6" y="7"/>
                  </a:cxn>
                  <a:cxn ang="0">
                    <a:pos x="4" y="10"/>
                  </a:cxn>
                  <a:cxn ang="0">
                    <a:pos x="2" y="14"/>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w="9525" cap="rnd">
                <a:noFill/>
                <a:round/>
                <a:headEnd/>
                <a:tailEnd/>
              </a:ln>
              <a:effectLst/>
            </p:spPr>
            <p:txBody>
              <a:bodyPr/>
              <a:lstStyle/>
              <a:p>
                <a:endParaRPr lang="tr-TR"/>
              </a:p>
            </p:txBody>
          </p:sp>
          <p:sp>
            <p:nvSpPr>
              <p:cNvPr id="177196" name="Freeform 44"/>
              <p:cNvSpPr>
                <a:spLocks/>
              </p:cNvSpPr>
              <p:nvPr/>
            </p:nvSpPr>
            <p:spPr bwMode="auto">
              <a:xfrm>
                <a:off x="1991" y="3014"/>
                <a:ext cx="27" cy="40"/>
              </a:xfrm>
              <a:custGeom>
                <a:avLst/>
                <a:gdLst/>
                <a:ahLst/>
                <a:cxnLst>
                  <a:cxn ang="0">
                    <a:pos x="3" y="13"/>
                  </a:cxn>
                  <a:cxn ang="0">
                    <a:pos x="2" y="18"/>
                  </a:cxn>
                  <a:cxn ang="0">
                    <a:pos x="1" y="21"/>
                  </a:cxn>
                  <a:cxn ang="0">
                    <a:pos x="0" y="26"/>
                  </a:cxn>
                  <a:cxn ang="0">
                    <a:pos x="0" y="29"/>
                  </a:cxn>
                  <a:cxn ang="0">
                    <a:pos x="1" y="32"/>
                  </a:cxn>
                  <a:cxn ang="0">
                    <a:pos x="2" y="35"/>
                  </a:cxn>
                  <a:cxn ang="0">
                    <a:pos x="3" y="36"/>
                  </a:cxn>
                  <a:cxn ang="0">
                    <a:pos x="5" y="39"/>
                  </a:cxn>
                  <a:cxn ang="0">
                    <a:pos x="7" y="39"/>
                  </a:cxn>
                  <a:cxn ang="0">
                    <a:pos x="9" y="39"/>
                  </a:cxn>
                  <a:cxn ang="0">
                    <a:pos x="12" y="39"/>
                  </a:cxn>
                  <a:cxn ang="0">
                    <a:pos x="14" y="36"/>
                  </a:cxn>
                  <a:cxn ang="0">
                    <a:pos x="17" y="34"/>
                  </a:cxn>
                  <a:cxn ang="0">
                    <a:pos x="19" y="32"/>
                  </a:cxn>
                  <a:cxn ang="0">
                    <a:pos x="21" y="28"/>
                  </a:cxn>
                  <a:cxn ang="0">
                    <a:pos x="23" y="25"/>
                  </a:cxn>
                  <a:cxn ang="0">
                    <a:pos x="24" y="21"/>
                  </a:cxn>
                  <a:cxn ang="0">
                    <a:pos x="25" y="17"/>
                  </a:cxn>
                  <a:cxn ang="0">
                    <a:pos x="26" y="13"/>
                  </a:cxn>
                  <a:cxn ang="0">
                    <a:pos x="26" y="10"/>
                  </a:cxn>
                  <a:cxn ang="0">
                    <a:pos x="25" y="6"/>
                  </a:cxn>
                  <a:cxn ang="0">
                    <a:pos x="24" y="4"/>
                  </a:cxn>
                  <a:cxn ang="0">
                    <a:pos x="23" y="2"/>
                  </a:cxn>
                  <a:cxn ang="0">
                    <a:pos x="21" y="1"/>
                  </a:cxn>
                  <a:cxn ang="0">
                    <a:pos x="19" y="0"/>
                  </a:cxn>
                  <a:cxn ang="0">
                    <a:pos x="16" y="0"/>
                  </a:cxn>
                  <a:cxn ang="0">
                    <a:pos x="14" y="1"/>
                  </a:cxn>
                  <a:cxn ang="0">
                    <a:pos x="12" y="2"/>
                  </a:cxn>
                  <a:cxn ang="0">
                    <a:pos x="9" y="4"/>
                  </a:cxn>
                  <a:cxn ang="0">
                    <a:pos x="7" y="6"/>
                  </a:cxn>
                  <a:cxn ang="0">
                    <a:pos x="5" y="10"/>
                  </a:cxn>
                  <a:cxn ang="0">
                    <a:pos x="3" y="13"/>
                  </a:cxn>
                </a:cxnLst>
                <a:rect l="0" t="0" r="r" b="b"/>
                <a:pathLst>
                  <a:path w="27" h="40">
                    <a:moveTo>
                      <a:pt x="3" y="13"/>
                    </a:moveTo>
                    <a:lnTo>
                      <a:pt x="2" y="18"/>
                    </a:lnTo>
                    <a:lnTo>
                      <a:pt x="1" y="21"/>
                    </a:lnTo>
                    <a:lnTo>
                      <a:pt x="0" y="26"/>
                    </a:lnTo>
                    <a:lnTo>
                      <a:pt x="0" y="29"/>
                    </a:lnTo>
                    <a:lnTo>
                      <a:pt x="1" y="32"/>
                    </a:lnTo>
                    <a:lnTo>
                      <a:pt x="2" y="35"/>
                    </a:lnTo>
                    <a:lnTo>
                      <a:pt x="3" y="36"/>
                    </a:lnTo>
                    <a:lnTo>
                      <a:pt x="5" y="39"/>
                    </a:lnTo>
                    <a:lnTo>
                      <a:pt x="7" y="39"/>
                    </a:lnTo>
                    <a:lnTo>
                      <a:pt x="9" y="39"/>
                    </a:lnTo>
                    <a:lnTo>
                      <a:pt x="12" y="39"/>
                    </a:lnTo>
                    <a:lnTo>
                      <a:pt x="14" y="36"/>
                    </a:lnTo>
                    <a:lnTo>
                      <a:pt x="17" y="34"/>
                    </a:lnTo>
                    <a:lnTo>
                      <a:pt x="19" y="32"/>
                    </a:lnTo>
                    <a:lnTo>
                      <a:pt x="21" y="28"/>
                    </a:lnTo>
                    <a:lnTo>
                      <a:pt x="23" y="25"/>
                    </a:lnTo>
                    <a:lnTo>
                      <a:pt x="24" y="21"/>
                    </a:lnTo>
                    <a:lnTo>
                      <a:pt x="25" y="17"/>
                    </a:lnTo>
                    <a:lnTo>
                      <a:pt x="26" y="13"/>
                    </a:lnTo>
                    <a:lnTo>
                      <a:pt x="26" y="10"/>
                    </a:lnTo>
                    <a:lnTo>
                      <a:pt x="25" y="6"/>
                    </a:lnTo>
                    <a:lnTo>
                      <a:pt x="24" y="4"/>
                    </a:lnTo>
                    <a:lnTo>
                      <a:pt x="23" y="2"/>
                    </a:lnTo>
                    <a:lnTo>
                      <a:pt x="21" y="1"/>
                    </a:lnTo>
                    <a:lnTo>
                      <a:pt x="19" y="0"/>
                    </a:lnTo>
                    <a:lnTo>
                      <a:pt x="16" y="0"/>
                    </a:lnTo>
                    <a:lnTo>
                      <a:pt x="14" y="1"/>
                    </a:lnTo>
                    <a:lnTo>
                      <a:pt x="12" y="2"/>
                    </a:lnTo>
                    <a:lnTo>
                      <a:pt x="9" y="4"/>
                    </a:lnTo>
                    <a:lnTo>
                      <a:pt x="7" y="6"/>
                    </a:lnTo>
                    <a:lnTo>
                      <a:pt x="5" y="10"/>
                    </a:lnTo>
                    <a:lnTo>
                      <a:pt x="3" y="13"/>
                    </a:lnTo>
                  </a:path>
                </a:pathLst>
              </a:custGeom>
              <a:solidFill>
                <a:srgbClr val="339933"/>
              </a:solidFill>
              <a:ln w="9525" cap="rnd">
                <a:noFill/>
                <a:round/>
                <a:headEnd/>
                <a:tailEnd/>
              </a:ln>
              <a:effectLst/>
            </p:spPr>
            <p:txBody>
              <a:bodyPr/>
              <a:lstStyle/>
              <a:p>
                <a:endParaRPr lang="tr-TR"/>
              </a:p>
            </p:txBody>
          </p:sp>
          <p:sp>
            <p:nvSpPr>
              <p:cNvPr id="177197" name="Freeform 45"/>
              <p:cNvSpPr>
                <a:spLocks/>
              </p:cNvSpPr>
              <p:nvPr/>
            </p:nvSpPr>
            <p:spPr bwMode="auto">
              <a:xfrm>
                <a:off x="1830" y="3306"/>
                <a:ext cx="22" cy="43"/>
              </a:xfrm>
              <a:custGeom>
                <a:avLst/>
                <a:gdLst/>
                <a:ahLst/>
                <a:cxnLst>
                  <a:cxn ang="0">
                    <a:pos x="0" y="20"/>
                  </a:cxn>
                  <a:cxn ang="0">
                    <a:pos x="0" y="23"/>
                  </a:cxn>
                  <a:cxn ang="0">
                    <a:pos x="0" y="28"/>
                  </a:cxn>
                  <a:cxn ang="0">
                    <a:pos x="0" y="31"/>
                  </a:cxn>
                  <a:cxn ang="0">
                    <a:pos x="1" y="35"/>
                  </a:cxn>
                  <a:cxn ang="0">
                    <a:pos x="2" y="37"/>
                  </a:cxn>
                  <a:cxn ang="0">
                    <a:pos x="4" y="39"/>
                  </a:cxn>
                  <a:cxn ang="0">
                    <a:pos x="6" y="40"/>
                  </a:cxn>
                  <a:cxn ang="0">
                    <a:pos x="8" y="42"/>
                  </a:cxn>
                  <a:cxn ang="0">
                    <a:pos x="11" y="42"/>
                  </a:cxn>
                  <a:cxn ang="0">
                    <a:pos x="13" y="40"/>
                  </a:cxn>
                  <a:cxn ang="0">
                    <a:pos x="15" y="38"/>
                  </a:cxn>
                  <a:cxn ang="0">
                    <a:pos x="17" y="36"/>
                  </a:cxn>
                  <a:cxn ang="0">
                    <a:pos x="18" y="32"/>
                  </a:cxn>
                  <a:cxn ang="0">
                    <a:pos x="19" y="29"/>
                  </a:cxn>
                  <a:cxn ang="0">
                    <a:pos x="20" y="26"/>
                  </a:cxn>
                  <a:cxn ang="0">
                    <a:pos x="21" y="21"/>
                  </a:cxn>
                  <a:cxn ang="0">
                    <a:pos x="20" y="17"/>
                  </a:cxn>
                  <a:cxn ang="0">
                    <a:pos x="20" y="13"/>
                  </a:cxn>
                  <a:cxn ang="0">
                    <a:pos x="19" y="10"/>
                  </a:cxn>
                  <a:cxn ang="0">
                    <a:pos x="18" y="6"/>
                  </a:cxn>
                  <a:cxn ang="0">
                    <a:pos x="17" y="4"/>
                  </a:cxn>
                  <a:cxn ang="0">
                    <a:pos x="15" y="2"/>
                  </a:cxn>
                  <a:cxn ang="0">
                    <a:pos x="13" y="1"/>
                  </a:cxn>
                  <a:cxn ang="0">
                    <a:pos x="11" y="0"/>
                  </a:cxn>
                  <a:cxn ang="0">
                    <a:pos x="8" y="0"/>
                  </a:cxn>
                  <a:cxn ang="0">
                    <a:pos x="6" y="1"/>
                  </a:cxn>
                  <a:cxn ang="0">
                    <a:pos x="4" y="3"/>
                  </a:cxn>
                  <a:cxn ang="0">
                    <a:pos x="2" y="5"/>
                  </a:cxn>
                  <a:cxn ang="0">
                    <a:pos x="1" y="9"/>
                  </a:cxn>
                  <a:cxn ang="0">
                    <a:pos x="0" y="12"/>
                  </a:cxn>
                  <a:cxn ang="0">
                    <a:pos x="0" y="15"/>
                  </a:cxn>
                  <a:cxn ang="0">
                    <a:pos x="0" y="20"/>
                  </a:cxn>
                </a:cxnLst>
                <a:rect l="0" t="0" r="r" b="b"/>
                <a:pathLst>
                  <a:path w="22" h="43">
                    <a:moveTo>
                      <a:pt x="0" y="20"/>
                    </a:moveTo>
                    <a:lnTo>
                      <a:pt x="0" y="23"/>
                    </a:lnTo>
                    <a:lnTo>
                      <a:pt x="0" y="28"/>
                    </a:lnTo>
                    <a:lnTo>
                      <a:pt x="0" y="31"/>
                    </a:lnTo>
                    <a:lnTo>
                      <a:pt x="1" y="35"/>
                    </a:lnTo>
                    <a:lnTo>
                      <a:pt x="2" y="37"/>
                    </a:lnTo>
                    <a:lnTo>
                      <a:pt x="4" y="39"/>
                    </a:lnTo>
                    <a:lnTo>
                      <a:pt x="6" y="40"/>
                    </a:lnTo>
                    <a:lnTo>
                      <a:pt x="8" y="42"/>
                    </a:lnTo>
                    <a:lnTo>
                      <a:pt x="11" y="42"/>
                    </a:lnTo>
                    <a:lnTo>
                      <a:pt x="13" y="40"/>
                    </a:lnTo>
                    <a:lnTo>
                      <a:pt x="15" y="38"/>
                    </a:lnTo>
                    <a:lnTo>
                      <a:pt x="17" y="36"/>
                    </a:lnTo>
                    <a:lnTo>
                      <a:pt x="18" y="32"/>
                    </a:lnTo>
                    <a:lnTo>
                      <a:pt x="19" y="29"/>
                    </a:lnTo>
                    <a:lnTo>
                      <a:pt x="20" y="26"/>
                    </a:lnTo>
                    <a:lnTo>
                      <a:pt x="21" y="21"/>
                    </a:lnTo>
                    <a:lnTo>
                      <a:pt x="20" y="17"/>
                    </a:lnTo>
                    <a:lnTo>
                      <a:pt x="20" y="13"/>
                    </a:lnTo>
                    <a:lnTo>
                      <a:pt x="19" y="10"/>
                    </a:lnTo>
                    <a:lnTo>
                      <a:pt x="18" y="6"/>
                    </a:lnTo>
                    <a:lnTo>
                      <a:pt x="17" y="4"/>
                    </a:lnTo>
                    <a:lnTo>
                      <a:pt x="15" y="2"/>
                    </a:lnTo>
                    <a:lnTo>
                      <a:pt x="13" y="1"/>
                    </a:lnTo>
                    <a:lnTo>
                      <a:pt x="11" y="0"/>
                    </a:lnTo>
                    <a:lnTo>
                      <a:pt x="8" y="0"/>
                    </a:lnTo>
                    <a:lnTo>
                      <a:pt x="6" y="1"/>
                    </a:lnTo>
                    <a:lnTo>
                      <a:pt x="4" y="3"/>
                    </a:lnTo>
                    <a:lnTo>
                      <a:pt x="2" y="5"/>
                    </a:lnTo>
                    <a:lnTo>
                      <a:pt x="1" y="9"/>
                    </a:lnTo>
                    <a:lnTo>
                      <a:pt x="0" y="12"/>
                    </a:lnTo>
                    <a:lnTo>
                      <a:pt x="0" y="15"/>
                    </a:lnTo>
                    <a:lnTo>
                      <a:pt x="0" y="20"/>
                    </a:lnTo>
                  </a:path>
                </a:pathLst>
              </a:custGeom>
              <a:solidFill>
                <a:srgbClr val="339933"/>
              </a:solidFill>
              <a:ln w="9525" cap="rnd">
                <a:noFill/>
                <a:round/>
                <a:headEnd/>
                <a:tailEnd/>
              </a:ln>
              <a:effectLst/>
            </p:spPr>
            <p:txBody>
              <a:bodyPr/>
              <a:lstStyle/>
              <a:p>
                <a:endParaRPr lang="tr-TR"/>
              </a:p>
            </p:txBody>
          </p:sp>
          <p:sp>
            <p:nvSpPr>
              <p:cNvPr id="177198" name="Freeform 46"/>
              <p:cNvSpPr>
                <a:spLocks/>
              </p:cNvSpPr>
              <p:nvPr/>
            </p:nvSpPr>
            <p:spPr bwMode="auto">
              <a:xfrm>
                <a:off x="1750" y="3291"/>
                <a:ext cx="23" cy="43"/>
              </a:xfrm>
              <a:custGeom>
                <a:avLst/>
                <a:gdLst/>
                <a:ahLst/>
                <a:cxnLst>
                  <a:cxn ang="0">
                    <a:pos x="0" y="20"/>
                  </a:cxn>
                  <a:cxn ang="0">
                    <a:pos x="0" y="24"/>
                  </a:cxn>
                  <a:cxn ang="0">
                    <a:pos x="0" y="28"/>
                  </a:cxn>
                  <a:cxn ang="0">
                    <a:pos x="1" y="31"/>
                  </a:cxn>
                  <a:cxn ang="0">
                    <a:pos x="2" y="35"/>
                  </a:cxn>
                  <a:cxn ang="0">
                    <a:pos x="4" y="37"/>
                  </a:cxn>
                  <a:cxn ang="0">
                    <a:pos x="6" y="39"/>
                  </a:cxn>
                  <a:cxn ang="0">
                    <a:pos x="8" y="40"/>
                  </a:cxn>
                  <a:cxn ang="0">
                    <a:pos x="10" y="42"/>
                  </a:cxn>
                  <a:cxn ang="0">
                    <a:pos x="12" y="40"/>
                  </a:cxn>
                  <a:cxn ang="0">
                    <a:pos x="14" y="39"/>
                  </a:cxn>
                  <a:cxn ang="0">
                    <a:pos x="16" y="38"/>
                  </a:cxn>
                  <a:cxn ang="0">
                    <a:pos x="18" y="35"/>
                  </a:cxn>
                  <a:cxn ang="0">
                    <a:pos x="19" y="32"/>
                  </a:cxn>
                  <a:cxn ang="0">
                    <a:pos x="20" y="29"/>
                  </a:cxn>
                  <a:cxn ang="0">
                    <a:pos x="21" y="24"/>
                  </a:cxn>
                  <a:cxn ang="0">
                    <a:pos x="22" y="21"/>
                  </a:cxn>
                  <a:cxn ang="0">
                    <a:pos x="21" y="17"/>
                  </a:cxn>
                  <a:cxn ang="0">
                    <a:pos x="21" y="13"/>
                  </a:cxn>
                  <a:cxn ang="0">
                    <a:pos x="20" y="9"/>
                  </a:cxn>
                  <a:cxn ang="0">
                    <a:pos x="19" y="6"/>
                  </a:cxn>
                  <a:cxn ang="0">
                    <a:pos x="17" y="3"/>
                  </a:cxn>
                  <a:cxn ang="0">
                    <a:pos x="15" y="2"/>
                  </a:cxn>
                  <a:cxn ang="0">
                    <a:pos x="13" y="0"/>
                  </a:cxn>
                  <a:cxn ang="0">
                    <a:pos x="11"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a:effectLst/>
            </p:spPr>
            <p:txBody>
              <a:bodyPr/>
              <a:lstStyle/>
              <a:p>
                <a:endParaRPr lang="tr-TR"/>
              </a:p>
            </p:txBody>
          </p:sp>
        </p:grpSp>
        <p:grpSp>
          <p:nvGrpSpPr>
            <p:cNvPr id="177199" name="Group 47"/>
            <p:cNvGrpSpPr>
              <a:grpSpLocks/>
            </p:cNvGrpSpPr>
            <p:nvPr/>
          </p:nvGrpSpPr>
          <p:grpSpPr bwMode="auto">
            <a:xfrm>
              <a:off x="1698" y="2928"/>
              <a:ext cx="303" cy="399"/>
              <a:chOff x="1698" y="2928"/>
              <a:chExt cx="303" cy="399"/>
            </a:xfrm>
          </p:grpSpPr>
          <p:sp>
            <p:nvSpPr>
              <p:cNvPr id="177200" name="Freeform 48"/>
              <p:cNvSpPr>
                <a:spLocks/>
              </p:cNvSpPr>
              <p:nvPr/>
            </p:nvSpPr>
            <p:spPr bwMode="auto">
              <a:xfrm>
                <a:off x="1705" y="2954"/>
                <a:ext cx="296" cy="373"/>
              </a:xfrm>
              <a:custGeom>
                <a:avLst/>
                <a:gdLst/>
                <a:ahLst/>
                <a:cxnLst>
                  <a:cxn ang="0">
                    <a:pos x="2" y="353"/>
                  </a:cxn>
                  <a:cxn ang="0">
                    <a:pos x="1" y="348"/>
                  </a:cxn>
                  <a:cxn ang="0">
                    <a:pos x="0" y="334"/>
                  </a:cxn>
                  <a:cxn ang="0">
                    <a:pos x="0" y="315"/>
                  </a:cxn>
                  <a:cxn ang="0">
                    <a:pos x="0" y="290"/>
                  </a:cxn>
                  <a:cxn ang="0">
                    <a:pos x="2" y="262"/>
                  </a:cxn>
                  <a:cxn ang="0">
                    <a:pos x="6" y="234"/>
                  </a:cxn>
                  <a:cxn ang="0">
                    <a:pos x="15" y="209"/>
                  </a:cxn>
                  <a:cxn ang="0">
                    <a:pos x="26" y="186"/>
                  </a:cxn>
                  <a:cxn ang="0">
                    <a:pos x="40" y="170"/>
                  </a:cxn>
                  <a:cxn ang="0">
                    <a:pos x="54" y="161"/>
                  </a:cxn>
                  <a:cxn ang="0">
                    <a:pos x="68" y="155"/>
                  </a:cxn>
                  <a:cxn ang="0">
                    <a:pos x="80" y="151"/>
                  </a:cxn>
                  <a:cxn ang="0">
                    <a:pos x="94" y="146"/>
                  </a:cxn>
                  <a:cxn ang="0">
                    <a:pos x="107" y="139"/>
                  </a:cxn>
                  <a:cxn ang="0">
                    <a:pos x="121" y="127"/>
                  </a:cxn>
                  <a:cxn ang="0">
                    <a:pos x="134" y="108"/>
                  </a:cxn>
                  <a:cxn ang="0">
                    <a:pos x="146" y="85"/>
                  </a:cxn>
                  <a:cxn ang="0">
                    <a:pos x="154" y="63"/>
                  </a:cxn>
                  <a:cxn ang="0">
                    <a:pos x="160" y="45"/>
                  </a:cxn>
                  <a:cxn ang="0">
                    <a:pos x="164" y="29"/>
                  </a:cxn>
                  <a:cxn ang="0">
                    <a:pos x="167" y="17"/>
                  </a:cxn>
                  <a:cxn ang="0">
                    <a:pos x="168" y="7"/>
                  </a:cxn>
                  <a:cxn ang="0">
                    <a:pos x="168" y="1"/>
                  </a:cxn>
                  <a:cxn ang="0">
                    <a:pos x="168" y="0"/>
                  </a:cxn>
                  <a:cxn ang="0">
                    <a:pos x="295" y="19"/>
                  </a:cxn>
                  <a:cxn ang="0">
                    <a:pos x="294" y="25"/>
                  </a:cxn>
                  <a:cxn ang="0">
                    <a:pos x="292" y="39"/>
                  </a:cxn>
                  <a:cxn ang="0">
                    <a:pos x="287" y="60"/>
                  </a:cxn>
                  <a:cxn ang="0">
                    <a:pos x="281" y="85"/>
                  </a:cxn>
                  <a:cxn ang="0">
                    <a:pos x="273" y="112"/>
                  </a:cxn>
                  <a:cxn ang="0">
                    <a:pos x="264" y="136"/>
                  </a:cxn>
                  <a:cxn ang="0">
                    <a:pos x="253" y="158"/>
                  </a:cxn>
                  <a:cxn ang="0">
                    <a:pos x="242" y="171"/>
                  </a:cxn>
                  <a:cxn ang="0">
                    <a:pos x="228" y="180"/>
                  </a:cxn>
                  <a:cxn ang="0">
                    <a:pos x="212" y="186"/>
                  </a:cxn>
                  <a:cxn ang="0">
                    <a:pos x="194" y="191"/>
                  </a:cxn>
                  <a:cxn ang="0">
                    <a:pos x="176" y="195"/>
                  </a:cxn>
                  <a:cxn ang="0">
                    <a:pos x="159" y="202"/>
                  </a:cxn>
                  <a:cxn ang="0">
                    <a:pos x="145" y="211"/>
                  </a:cxn>
                  <a:cxn ang="0">
                    <a:pos x="132" y="224"/>
                  </a:cxn>
                  <a:cxn ang="0">
                    <a:pos x="124" y="242"/>
                  </a:cxn>
                  <a:cxn ang="0">
                    <a:pos x="121" y="263"/>
                  </a:cxn>
                  <a:cxn ang="0">
                    <a:pos x="118" y="286"/>
                  </a:cxn>
                  <a:cxn ang="0">
                    <a:pos x="117" y="308"/>
                  </a:cxn>
                  <a:cxn ang="0">
                    <a:pos x="117" y="327"/>
                  </a:cxn>
                  <a:cxn ang="0">
                    <a:pos x="118" y="345"/>
                  </a:cxn>
                  <a:cxn ang="0">
                    <a:pos x="119" y="359"/>
                  </a:cxn>
                  <a:cxn ang="0">
                    <a:pos x="120" y="368"/>
                  </a:cxn>
                  <a:cxn ang="0">
                    <a:pos x="121" y="372"/>
                  </a:cxn>
                  <a:cxn ang="0">
                    <a:pos x="2" y="353"/>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w="9525" cap="rnd">
                <a:noFill/>
                <a:round/>
                <a:headEnd/>
                <a:tailEnd/>
              </a:ln>
              <a:effectLst/>
            </p:spPr>
            <p:txBody>
              <a:bodyPr/>
              <a:lstStyle/>
              <a:p>
                <a:endParaRPr lang="tr-TR"/>
              </a:p>
            </p:txBody>
          </p:sp>
          <p:sp>
            <p:nvSpPr>
              <p:cNvPr id="177201" name="Freeform 49"/>
              <p:cNvSpPr>
                <a:spLocks/>
              </p:cNvSpPr>
              <p:nvPr/>
            </p:nvSpPr>
            <p:spPr bwMode="auto">
              <a:xfrm>
                <a:off x="1698" y="2928"/>
                <a:ext cx="298" cy="373"/>
              </a:xfrm>
              <a:custGeom>
                <a:avLst/>
                <a:gdLst/>
                <a:ahLst/>
                <a:cxnLst>
                  <a:cxn ang="0">
                    <a:pos x="2" y="353"/>
                  </a:cxn>
                  <a:cxn ang="0">
                    <a:pos x="1" y="349"/>
                  </a:cxn>
                  <a:cxn ang="0">
                    <a:pos x="0" y="335"/>
                  </a:cxn>
                  <a:cxn ang="0">
                    <a:pos x="0" y="315"/>
                  </a:cxn>
                  <a:cxn ang="0">
                    <a:pos x="0" y="290"/>
                  </a:cxn>
                  <a:cxn ang="0">
                    <a:pos x="2" y="262"/>
                  </a:cxn>
                  <a:cxn ang="0">
                    <a:pos x="7" y="235"/>
                  </a:cxn>
                  <a:cxn ang="0">
                    <a:pos x="15" y="209"/>
                  </a:cxn>
                  <a:cxn ang="0">
                    <a:pos x="27" y="186"/>
                  </a:cxn>
                  <a:cxn ang="0">
                    <a:pos x="41" y="171"/>
                  </a:cxn>
                  <a:cxn ang="0">
                    <a:pos x="54" y="161"/>
                  </a:cxn>
                  <a:cxn ang="0">
                    <a:pos x="68" y="155"/>
                  </a:cxn>
                  <a:cxn ang="0">
                    <a:pos x="81" y="152"/>
                  </a:cxn>
                  <a:cxn ang="0">
                    <a:pos x="94" y="147"/>
                  </a:cxn>
                  <a:cxn ang="0">
                    <a:pos x="108" y="141"/>
                  </a:cxn>
                  <a:cxn ang="0">
                    <a:pos x="121" y="128"/>
                  </a:cxn>
                  <a:cxn ang="0">
                    <a:pos x="135" y="109"/>
                  </a:cxn>
                  <a:cxn ang="0">
                    <a:pos x="146" y="85"/>
                  </a:cxn>
                  <a:cxn ang="0">
                    <a:pos x="155" y="64"/>
                  </a:cxn>
                  <a:cxn ang="0">
                    <a:pos x="162" y="46"/>
                  </a:cxn>
                  <a:cxn ang="0">
                    <a:pos x="165" y="30"/>
                  </a:cxn>
                  <a:cxn ang="0">
                    <a:pos x="167" y="18"/>
                  </a:cxn>
                  <a:cxn ang="0">
                    <a:pos x="168" y="7"/>
                  </a:cxn>
                  <a:cxn ang="0">
                    <a:pos x="168" y="2"/>
                  </a:cxn>
                  <a:cxn ang="0">
                    <a:pos x="168" y="0"/>
                  </a:cxn>
                  <a:cxn ang="0">
                    <a:pos x="297" y="20"/>
                  </a:cxn>
                  <a:cxn ang="0">
                    <a:pos x="296" y="25"/>
                  </a:cxn>
                  <a:cxn ang="0">
                    <a:pos x="293" y="39"/>
                  </a:cxn>
                  <a:cxn ang="0">
                    <a:pos x="288" y="61"/>
                  </a:cxn>
                  <a:cxn ang="0">
                    <a:pos x="282" y="86"/>
                  </a:cxn>
                  <a:cxn ang="0">
                    <a:pos x="274" y="112"/>
                  </a:cxn>
                  <a:cxn ang="0">
                    <a:pos x="265" y="137"/>
                  </a:cxn>
                  <a:cxn ang="0">
                    <a:pos x="254" y="158"/>
                  </a:cxn>
                  <a:cxn ang="0">
                    <a:pos x="243" y="172"/>
                  </a:cxn>
                  <a:cxn ang="0">
                    <a:pos x="229" y="180"/>
                  </a:cxn>
                  <a:cxn ang="0">
                    <a:pos x="213" y="186"/>
                  </a:cxn>
                  <a:cxn ang="0">
                    <a:pos x="194" y="191"/>
                  </a:cxn>
                  <a:cxn ang="0">
                    <a:pos x="177" y="196"/>
                  </a:cxn>
                  <a:cxn ang="0">
                    <a:pos x="160" y="202"/>
                  </a:cxn>
                  <a:cxn ang="0">
                    <a:pos x="145" y="211"/>
                  </a:cxn>
                  <a:cxn ang="0">
                    <a:pos x="133" y="224"/>
                  </a:cxn>
                  <a:cxn ang="0">
                    <a:pos x="125" y="242"/>
                  </a:cxn>
                  <a:cxn ang="0">
                    <a:pos x="121" y="265"/>
                  </a:cxn>
                  <a:cxn ang="0">
                    <a:pos x="118" y="286"/>
                  </a:cxn>
                  <a:cxn ang="0">
                    <a:pos x="117" y="308"/>
                  </a:cxn>
                  <a:cxn ang="0">
                    <a:pos x="117" y="328"/>
                  </a:cxn>
                  <a:cxn ang="0">
                    <a:pos x="118" y="345"/>
                  </a:cxn>
                  <a:cxn ang="0">
                    <a:pos x="119" y="359"/>
                  </a:cxn>
                  <a:cxn ang="0">
                    <a:pos x="120" y="368"/>
                  </a:cxn>
                  <a:cxn ang="0">
                    <a:pos x="121" y="372"/>
                  </a:cxn>
                  <a:cxn ang="0">
                    <a:pos x="2" y="353"/>
                  </a:cxn>
                </a:cxnLst>
                <a:rect l="0" t="0" r="r" b="b"/>
                <a:pathLst>
                  <a:path w="298" h="373">
                    <a:moveTo>
                      <a:pt x="2" y="353"/>
                    </a:moveTo>
                    <a:lnTo>
                      <a:pt x="1" y="349"/>
                    </a:lnTo>
                    <a:lnTo>
                      <a:pt x="0" y="335"/>
                    </a:lnTo>
                    <a:lnTo>
                      <a:pt x="0" y="315"/>
                    </a:lnTo>
                    <a:lnTo>
                      <a:pt x="0" y="290"/>
                    </a:lnTo>
                    <a:lnTo>
                      <a:pt x="2" y="262"/>
                    </a:lnTo>
                    <a:lnTo>
                      <a:pt x="7" y="235"/>
                    </a:lnTo>
                    <a:lnTo>
                      <a:pt x="15" y="209"/>
                    </a:lnTo>
                    <a:lnTo>
                      <a:pt x="27" y="186"/>
                    </a:lnTo>
                    <a:lnTo>
                      <a:pt x="41" y="171"/>
                    </a:lnTo>
                    <a:lnTo>
                      <a:pt x="54" y="161"/>
                    </a:lnTo>
                    <a:lnTo>
                      <a:pt x="68" y="155"/>
                    </a:lnTo>
                    <a:lnTo>
                      <a:pt x="81" y="152"/>
                    </a:lnTo>
                    <a:lnTo>
                      <a:pt x="94" y="147"/>
                    </a:lnTo>
                    <a:lnTo>
                      <a:pt x="108" y="141"/>
                    </a:lnTo>
                    <a:lnTo>
                      <a:pt x="121" y="128"/>
                    </a:lnTo>
                    <a:lnTo>
                      <a:pt x="135" y="109"/>
                    </a:lnTo>
                    <a:lnTo>
                      <a:pt x="146" y="85"/>
                    </a:lnTo>
                    <a:lnTo>
                      <a:pt x="155" y="64"/>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7"/>
                    </a:lnTo>
                    <a:lnTo>
                      <a:pt x="254" y="158"/>
                    </a:lnTo>
                    <a:lnTo>
                      <a:pt x="243" y="172"/>
                    </a:lnTo>
                    <a:lnTo>
                      <a:pt x="229" y="180"/>
                    </a:lnTo>
                    <a:lnTo>
                      <a:pt x="213" y="186"/>
                    </a:lnTo>
                    <a:lnTo>
                      <a:pt x="194" y="191"/>
                    </a:lnTo>
                    <a:lnTo>
                      <a:pt x="177" y="196"/>
                    </a:lnTo>
                    <a:lnTo>
                      <a:pt x="160" y="202"/>
                    </a:lnTo>
                    <a:lnTo>
                      <a:pt x="145" y="211"/>
                    </a:lnTo>
                    <a:lnTo>
                      <a:pt x="133" y="224"/>
                    </a:lnTo>
                    <a:lnTo>
                      <a:pt x="125" y="242"/>
                    </a:lnTo>
                    <a:lnTo>
                      <a:pt x="121" y="265"/>
                    </a:lnTo>
                    <a:lnTo>
                      <a:pt x="118" y="286"/>
                    </a:lnTo>
                    <a:lnTo>
                      <a:pt x="117" y="308"/>
                    </a:lnTo>
                    <a:lnTo>
                      <a:pt x="117" y="328"/>
                    </a:lnTo>
                    <a:lnTo>
                      <a:pt x="118" y="345"/>
                    </a:lnTo>
                    <a:lnTo>
                      <a:pt x="119" y="359"/>
                    </a:lnTo>
                    <a:lnTo>
                      <a:pt x="120" y="368"/>
                    </a:lnTo>
                    <a:lnTo>
                      <a:pt x="121" y="372"/>
                    </a:lnTo>
                    <a:lnTo>
                      <a:pt x="2" y="353"/>
                    </a:lnTo>
                  </a:path>
                </a:pathLst>
              </a:custGeom>
              <a:solidFill>
                <a:srgbClr val="00CC66"/>
              </a:solidFill>
              <a:ln w="9525" cap="rnd">
                <a:noFill/>
                <a:round/>
                <a:headEnd/>
                <a:tailEnd/>
              </a:ln>
              <a:effectLst/>
            </p:spPr>
            <p:txBody>
              <a:bodyPr/>
              <a:lstStyle/>
              <a:p>
                <a:endParaRPr lang="tr-TR"/>
              </a:p>
            </p:txBody>
          </p:sp>
          <p:sp>
            <p:nvSpPr>
              <p:cNvPr id="177202" name="Freeform 50"/>
              <p:cNvSpPr>
                <a:spLocks/>
              </p:cNvSpPr>
              <p:nvPr/>
            </p:nvSpPr>
            <p:spPr bwMode="auto">
              <a:xfrm>
                <a:off x="1715" y="2957"/>
                <a:ext cx="258" cy="320"/>
              </a:xfrm>
              <a:custGeom>
                <a:avLst/>
                <a:gdLst/>
                <a:ahLst/>
                <a:cxnLst>
                  <a:cxn ang="0">
                    <a:pos x="1" y="304"/>
                  </a:cxn>
                  <a:cxn ang="0">
                    <a:pos x="1" y="300"/>
                  </a:cxn>
                  <a:cxn ang="0">
                    <a:pos x="0" y="288"/>
                  </a:cxn>
                  <a:cxn ang="0">
                    <a:pos x="0" y="271"/>
                  </a:cxn>
                  <a:cxn ang="0">
                    <a:pos x="0" y="249"/>
                  </a:cxn>
                  <a:cxn ang="0">
                    <a:pos x="0" y="226"/>
                  </a:cxn>
                  <a:cxn ang="0">
                    <a:pos x="4" y="203"/>
                  </a:cxn>
                  <a:cxn ang="0">
                    <a:pos x="11" y="182"/>
                  </a:cxn>
                  <a:cxn ang="0">
                    <a:pos x="22" y="165"/>
                  </a:cxn>
                  <a:cxn ang="0">
                    <a:pos x="35" y="152"/>
                  </a:cxn>
                  <a:cxn ang="0">
                    <a:pos x="50" y="143"/>
                  </a:cxn>
                  <a:cxn ang="0">
                    <a:pos x="66" y="135"/>
                  </a:cxn>
                  <a:cxn ang="0">
                    <a:pos x="82" y="128"/>
                  </a:cxn>
                  <a:cxn ang="0">
                    <a:pos x="99" y="120"/>
                  </a:cxn>
                  <a:cxn ang="0">
                    <a:pos x="113" y="108"/>
                  </a:cxn>
                  <a:cxn ang="0">
                    <a:pos x="127" y="92"/>
                  </a:cxn>
                  <a:cxn ang="0">
                    <a:pos x="138" y="68"/>
                  </a:cxn>
                  <a:cxn ang="0">
                    <a:pos x="145" y="48"/>
                  </a:cxn>
                  <a:cxn ang="0">
                    <a:pos x="151" y="34"/>
                  </a:cxn>
                  <a:cxn ang="0">
                    <a:pos x="154" y="21"/>
                  </a:cxn>
                  <a:cxn ang="0">
                    <a:pos x="158" y="12"/>
                  </a:cxn>
                  <a:cxn ang="0">
                    <a:pos x="160" y="6"/>
                  </a:cxn>
                  <a:cxn ang="0">
                    <a:pos x="161" y="2"/>
                  </a:cxn>
                  <a:cxn ang="0">
                    <a:pos x="162" y="0"/>
                  </a:cxn>
                  <a:cxn ang="0">
                    <a:pos x="162" y="0"/>
                  </a:cxn>
                  <a:cxn ang="0">
                    <a:pos x="257" y="17"/>
                  </a:cxn>
                  <a:cxn ang="0">
                    <a:pos x="256" y="21"/>
                  </a:cxn>
                  <a:cxn ang="0">
                    <a:pos x="253" y="33"/>
                  </a:cxn>
                  <a:cxn ang="0">
                    <a:pos x="249" y="48"/>
                  </a:cxn>
                  <a:cxn ang="0">
                    <a:pos x="244" y="68"/>
                  </a:cxn>
                  <a:cxn ang="0">
                    <a:pos x="237" y="88"/>
                  </a:cxn>
                  <a:cxn ang="0">
                    <a:pos x="230" y="108"/>
                  </a:cxn>
                  <a:cxn ang="0">
                    <a:pos x="221" y="124"/>
                  </a:cxn>
                  <a:cxn ang="0">
                    <a:pos x="211" y="134"/>
                  </a:cxn>
                  <a:cxn ang="0">
                    <a:pos x="199" y="141"/>
                  </a:cxn>
                  <a:cxn ang="0">
                    <a:pos x="183" y="146"/>
                  </a:cxn>
                  <a:cxn ang="0">
                    <a:pos x="166" y="152"/>
                  </a:cxn>
                  <a:cxn ang="0">
                    <a:pos x="148" y="158"/>
                  </a:cxn>
                  <a:cxn ang="0">
                    <a:pos x="129" y="166"/>
                  </a:cxn>
                  <a:cxn ang="0">
                    <a:pos x="113" y="176"/>
                  </a:cxn>
                  <a:cxn ang="0">
                    <a:pos x="100" y="190"/>
                  </a:cxn>
                  <a:cxn ang="0">
                    <a:pos x="90" y="207"/>
                  </a:cxn>
                  <a:cxn ang="0">
                    <a:pos x="85" y="224"/>
                  </a:cxn>
                  <a:cxn ang="0">
                    <a:pos x="82" y="242"/>
                  </a:cxn>
                  <a:cxn ang="0">
                    <a:pos x="82" y="260"/>
                  </a:cxn>
                  <a:cxn ang="0">
                    <a:pos x="82" y="279"/>
                  </a:cxn>
                  <a:cxn ang="0">
                    <a:pos x="84" y="293"/>
                  </a:cxn>
                  <a:cxn ang="0">
                    <a:pos x="86" y="306"/>
                  </a:cxn>
                  <a:cxn ang="0">
                    <a:pos x="88" y="315"/>
                  </a:cxn>
                  <a:cxn ang="0">
                    <a:pos x="88" y="319"/>
                  </a:cxn>
                  <a:cxn ang="0">
                    <a:pos x="1" y="304"/>
                  </a:cxn>
                </a:cxnLst>
                <a:rect l="0" t="0" r="r" b="b"/>
                <a:pathLst>
                  <a:path w="258" h="320">
                    <a:moveTo>
                      <a:pt x="1" y="304"/>
                    </a:moveTo>
                    <a:lnTo>
                      <a:pt x="1" y="300"/>
                    </a:lnTo>
                    <a:lnTo>
                      <a:pt x="0" y="288"/>
                    </a:lnTo>
                    <a:lnTo>
                      <a:pt x="0" y="271"/>
                    </a:lnTo>
                    <a:lnTo>
                      <a:pt x="0" y="249"/>
                    </a:lnTo>
                    <a:lnTo>
                      <a:pt x="0" y="226"/>
                    </a:lnTo>
                    <a:lnTo>
                      <a:pt x="4" y="203"/>
                    </a:lnTo>
                    <a:lnTo>
                      <a:pt x="11" y="182"/>
                    </a:lnTo>
                    <a:lnTo>
                      <a:pt x="22" y="165"/>
                    </a:lnTo>
                    <a:lnTo>
                      <a:pt x="35" y="152"/>
                    </a:lnTo>
                    <a:lnTo>
                      <a:pt x="50" y="143"/>
                    </a:lnTo>
                    <a:lnTo>
                      <a:pt x="66" y="135"/>
                    </a:lnTo>
                    <a:lnTo>
                      <a:pt x="82" y="128"/>
                    </a:lnTo>
                    <a:lnTo>
                      <a:pt x="99" y="120"/>
                    </a:lnTo>
                    <a:lnTo>
                      <a:pt x="113" y="108"/>
                    </a:lnTo>
                    <a:lnTo>
                      <a:pt x="127" y="92"/>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3"/>
                    </a:lnTo>
                    <a:lnTo>
                      <a:pt x="249" y="48"/>
                    </a:lnTo>
                    <a:lnTo>
                      <a:pt x="244" y="68"/>
                    </a:lnTo>
                    <a:lnTo>
                      <a:pt x="237" y="88"/>
                    </a:lnTo>
                    <a:lnTo>
                      <a:pt x="230" y="108"/>
                    </a:lnTo>
                    <a:lnTo>
                      <a:pt x="221" y="124"/>
                    </a:lnTo>
                    <a:lnTo>
                      <a:pt x="211" y="134"/>
                    </a:lnTo>
                    <a:lnTo>
                      <a:pt x="199" y="141"/>
                    </a:lnTo>
                    <a:lnTo>
                      <a:pt x="183" y="146"/>
                    </a:lnTo>
                    <a:lnTo>
                      <a:pt x="166" y="152"/>
                    </a:lnTo>
                    <a:lnTo>
                      <a:pt x="148" y="158"/>
                    </a:lnTo>
                    <a:lnTo>
                      <a:pt x="129" y="166"/>
                    </a:lnTo>
                    <a:lnTo>
                      <a:pt x="113" y="176"/>
                    </a:lnTo>
                    <a:lnTo>
                      <a:pt x="100" y="190"/>
                    </a:lnTo>
                    <a:lnTo>
                      <a:pt x="90" y="207"/>
                    </a:lnTo>
                    <a:lnTo>
                      <a:pt x="85" y="224"/>
                    </a:lnTo>
                    <a:lnTo>
                      <a:pt x="82" y="242"/>
                    </a:lnTo>
                    <a:lnTo>
                      <a:pt x="82" y="260"/>
                    </a:lnTo>
                    <a:lnTo>
                      <a:pt x="82" y="279"/>
                    </a:lnTo>
                    <a:lnTo>
                      <a:pt x="84" y="293"/>
                    </a:lnTo>
                    <a:lnTo>
                      <a:pt x="86" y="306"/>
                    </a:lnTo>
                    <a:lnTo>
                      <a:pt x="88" y="315"/>
                    </a:lnTo>
                    <a:lnTo>
                      <a:pt x="88" y="319"/>
                    </a:lnTo>
                    <a:lnTo>
                      <a:pt x="1" y="304"/>
                    </a:lnTo>
                  </a:path>
                </a:pathLst>
              </a:custGeom>
              <a:solidFill>
                <a:srgbClr val="CCFFCC"/>
              </a:solidFill>
              <a:ln w="9525" cap="rnd">
                <a:noFill/>
                <a:round/>
                <a:headEnd/>
                <a:tailEnd/>
              </a:ln>
              <a:effectLst/>
            </p:spPr>
            <p:txBody>
              <a:bodyPr/>
              <a:lstStyle/>
              <a:p>
                <a:endParaRPr lang="tr-TR"/>
              </a:p>
            </p:txBody>
          </p:sp>
          <p:sp>
            <p:nvSpPr>
              <p:cNvPr id="177203" name="Freeform 51"/>
              <p:cNvSpPr>
                <a:spLocks/>
              </p:cNvSpPr>
              <p:nvPr/>
            </p:nvSpPr>
            <p:spPr bwMode="auto">
              <a:xfrm>
                <a:off x="1767" y="3076"/>
                <a:ext cx="122" cy="55"/>
              </a:xfrm>
              <a:custGeom>
                <a:avLst/>
                <a:gdLst/>
                <a:ahLst/>
                <a:cxnLst>
                  <a:cxn ang="0">
                    <a:pos x="64" y="51"/>
                  </a:cxn>
                  <a:cxn ang="0">
                    <a:pos x="75" y="48"/>
                  </a:cxn>
                  <a:cxn ang="0">
                    <a:pos x="87" y="45"/>
                  </a:cxn>
                  <a:cxn ang="0">
                    <a:pos x="96" y="40"/>
                  </a:cxn>
                  <a:cxn ang="0">
                    <a:pos x="105" y="36"/>
                  </a:cxn>
                  <a:cxn ang="0">
                    <a:pos x="112" y="30"/>
                  </a:cxn>
                  <a:cxn ang="0">
                    <a:pos x="117" y="25"/>
                  </a:cxn>
                  <a:cxn ang="0">
                    <a:pos x="120" y="20"/>
                  </a:cxn>
                  <a:cxn ang="0">
                    <a:pos x="121" y="14"/>
                  </a:cxn>
                  <a:cxn ang="0">
                    <a:pos x="119" y="10"/>
                  </a:cxn>
                  <a:cxn ang="0">
                    <a:pos x="115" y="6"/>
                  </a:cxn>
                  <a:cxn ang="0">
                    <a:pos x="108" y="3"/>
                  </a:cxn>
                  <a:cxn ang="0">
                    <a:pos x="100" y="1"/>
                  </a:cxn>
                  <a:cxn ang="0">
                    <a:pos x="91" y="0"/>
                  </a:cxn>
                  <a:cxn ang="0">
                    <a:pos x="80" y="0"/>
                  </a:cxn>
                  <a:cxn ang="0">
                    <a:pos x="69" y="0"/>
                  </a:cxn>
                  <a:cxn ang="0">
                    <a:pos x="56" y="2"/>
                  </a:cxn>
                  <a:cxn ang="0">
                    <a:pos x="45" y="5"/>
                  </a:cxn>
                  <a:cxn ang="0">
                    <a:pos x="33" y="9"/>
                  </a:cxn>
                  <a:cxn ang="0">
                    <a:pos x="24" y="13"/>
                  </a:cxn>
                  <a:cxn ang="0">
                    <a:pos x="15" y="18"/>
                  </a:cxn>
                  <a:cxn ang="0">
                    <a:pos x="8" y="22"/>
                  </a:cxn>
                  <a:cxn ang="0">
                    <a:pos x="3" y="28"/>
                  </a:cxn>
                  <a:cxn ang="0">
                    <a:pos x="0" y="33"/>
                  </a:cxn>
                  <a:cxn ang="0">
                    <a:pos x="0" y="38"/>
                  </a:cxn>
                  <a:cxn ang="0">
                    <a:pos x="1" y="43"/>
                  </a:cxn>
                  <a:cxn ang="0">
                    <a:pos x="5" y="47"/>
                  </a:cxn>
                  <a:cxn ang="0">
                    <a:pos x="12" y="50"/>
                  </a:cxn>
                  <a:cxn ang="0">
                    <a:pos x="20" y="52"/>
                  </a:cxn>
                  <a:cxn ang="0">
                    <a:pos x="29" y="54"/>
                  </a:cxn>
                  <a:cxn ang="0">
                    <a:pos x="40" y="54"/>
                  </a:cxn>
                  <a:cxn ang="0">
                    <a:pos x="51" y="52"/>
                  </a:cxn>
                  <a:cxn ang="0">
                    <a:pos x="64" y="51"/>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w="9525" cap="rnd">
                <a:noFill/>
                <a:round/>
                <a:headEnd/>
                <a:tailEnd/>
              </a:ln>
              <a:effectLst/>
            </p:spPr>
            <p:txBody>
              <a:bodyPr/>
              <a:lstStyle/>
              <a:p>
                <a:endParaRPr lang="tr-TR"/>
              </a:p>
            </p:txBody>
          </p:sp>
          <p:sp>
            <p:nvSpPr>
              <p:cNvPr id="177204" name="Freeform 52"/>
              <p:cNvSpPr>
                <a:spLocks/>
              </p:cNvSpPr>
              <p:nvPr/>
            </p:nvSpPr>
            <p:spPr bwMode="auto">
              <a:xfrm>
                <a:off x="1777" y="3080"/>
                <a:ext cx="103" cy="47"/>
              </a:xfrm>
              <a:custGeom>
                <a:avLst/>
                <a:gdLst/>
                <a:ahLst/>
                <a:cxnLst>
                  <a:cxn ang="0">
                    <a:pos x="53" y="43"/>
                  </a:cxn>
                  <a:cxn ang="0">
                    <a:pos x="64" y="41"/>
                  </a:cxn>
                  <a:cxn ang="0">
                    <a:pos x="73" y="37"/>
                  </a:cxn>
                  <a:cxn ang="0">
                    <a:pos x="81" y="34"/>
                  </a:cxn>
                  <a:cxn ang="0">
                    <a:pos x="88" y="29"/>
                  </a:cxn>
                  <a:cxn ang="0">
                    <a:pos x="94" y="26"/>
                  </a:cxn>
                  <a:cxn ang="0">
                    <a:pos x="99" y="21"/>
                  </a:cxn>
                  <a:cxn ang="0">
                    <a:pos x="101" y="17"/>
                  </a:cxn>
                  <a:cxn ang="0">
                    <a:pos x="102" y="12"/>
                  </a:cxn>
                  <a:cxn ang="0">
                    <a:pos x="100" y="9"/>
                  </a:cxn>
                  <a:cxn ang="0">
                    <a:pos x="96" y="5"/>
                  </a:cxn>
                  <a:cxn ang="0">
                    <a:pos x="91" y="2"/>
                  </a:cxn>
                  <a:cxn ang="0">
                    <a:pos x="84" y="1"/>
                  </a:cxn>
                  <a:cxn ang="0">
                    <a:pos x="76" y="0"/>
                  </a:cxn>
                  <a:cxn ang="0">
                    <a:pos x="68" y="0"/>
                  </a:cxn>
                  <a:cxn ang="0">
                    <a:pos x="58" y="0"/>
                  </a:cxn>
                  <a:cxn ang="0">
                    <a:pos x="48" y="2"/>
                  </a:cxn>
                  <a:cxn ang="0">
                    <a:pos x="37" y="4"/>
                  </a:cxn>
                  <a:cxn ang="0">
                    <a:pos x="28" y="6"/>
                  </a:cxn>
                  <a:cxn ang="0">
                    <a:pos x="20" y="11"/>
                  </a:cxn>
                  <a:cxn ang="0">
                    <a:pos x="13" y="14"/>
                  </a:cxn>
                  <a:cxn ang="0">
                    <a:pos x="7" y="19"/>
                  </a:cxn>
                  <a:cxn ang="0">
                    <a:pos x="2" y="24"/>
                  </a:cxn>
                  <a:cxn ang="0">
                    <a:pos x="0" y="28"/>
                  </a:cxn>
                  <a:cxn ang="0">
                    <a:pos x="0" y="33"/>
                  </a:cxn>
                  <a:cxn ang="0">
                    <a:pos x="1" y="36"/>
                  </a:cxn>
                  <a:cxn ang="0">
                    <a:pos x="5" y="40"/>
                  </a:cxn>
                  <a:cxn ang="0">
                    <a:pos x="10" y="42"/>
                  </a:cxn>
                  <a:cxn ang="0">
                    <a:pos x="17" y="44"/>
                  </a:cxn>
                  <a:cxn ang="0">
                    <a:pos x="25" y="46"/>
                  </a:cxn>
                  <a:cxn ang="0">
                    <a:pos x="33" y="46"/>
                  </a:cxn>
                  <a:cxn ang="0">
                    <a:pos x="43" y="44"/>
                  </a:cxn>
                  <a:cxn ang="0">
                    <a:pos x="53" y="43"/>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a:tailEnd/>
              </a:ln>
              <a:effectLst/>
            </p:spPr>
            <p:txBody>
              <a:bodyPr/>
              <a:lstStyle/>
              <a:p>
                <a:endParaRPr lang="tr-TR"/>
              </a:p>
            </p:txBody>
          </p:sp>
          <p:sp>
            <p:nvSpPr>
              <p:cNvPr id="177205" name="Freeform 53"/>
              <p:cNvSpPr>
                <a:spLocks/>
              </p:cNvSpPr>
              <p:nvPr/>
            </p:nvSpPr>
            <p:spPr bwMode="auto">
              <a:xfrm>
                <a:off x="1869" y="2944"/>
                <a:ext cx="27" cy="40"/>
              </a:xfrm>
              <a:custGeom>
                <a:avLst/>
                <a:gdLst/>
                <a:ahLst/>
                <a:cxnLst>
                  <a:cxn ang="0">
                    <a:pos x="3" y="14"/>
                  </a:cxn>
                  <a:cxn ang="0">
                    <a:pos x="1" y="17"/>
                  </a:cxn>
                  <a:cxn ang="0">
                    <a:pos x="1" y="21"/>
                  </a:cxn>
                  <a:cxn ang="0">
                    <a:pos x="0" y="25"/>
                  </a:cxn>
                  <a:cxn ang="0">
                    <a:pos x="0" y="28"/>
                  </a:cxn>
                  <a:cxn ang="0">
                    <a:pos x="1" y="31"/>
                  </a:cxn>
                  <a:cxn ang="0">
                    <a:pos x="2" y="34"/>
                  </a:cxn>
                  <a:cxn ang="0">
                    <a:pos x="3" y="36"/>
                  </a:cxn>
                  <a:cxn ang="0">
                    <a:pos x="5" y="37"/>
                  </a:cxn>
                  <a:cxn ang="0">
                    <a:pos x="7" y="39"/>
                  </a:cxn>
                  <a:cxn ang="0">
                    <a:pos x="9" y="39"/>
                  </a:cxn>
                  <a:cxn ang="0">
                    <a:pos x="12" y="37"/>
                  </a:cxn>
                  <a:cxn ang="0">
                    <a:pos x="14" y="36"/>
                  </a:cxn>
                  <a:cxn ang="0">
                    <a:pos x="17" y="34"/>
                  </a:cxn>
                  <a:cxn ang="0">
                    <a:pos x="19" y="31"/>
                  </a:cxn>
                  <a:cxn ang="0">
                    <a:pos x="21" y="27"/>
                  </a:cxn>
                  <a:cxn ang="0">
                    <a:pos x="23" y="24"/>
                  </a:cxn>
                  <a:cxn ang="0">
                    <a:pos x="24" y="21"/>
                  </a:cxn>
                  <a:cxn ang="0">
                    <a:pos x="25" y="16"/>
                  </a:cxn>
                  <a:cxn ang="0">
                    <a:pos x="26" y="13"/>
                  </a:cxn>
                  <a:cxn ang="0">
                    <a:pos x="25" y="10"/>
                  </a:cxn>
                  <a:cxn ang="0">
                    <a:pos x="25" y="6"/>
                  </a:cxn>
                  <a:cxn ang="0">
                    <a:pos x="24" y="4"/>
                  </a:cxn>
                  <a:cxn ang="0">
                    <a:pos x="23" y="2"/>
                  </a:cxn>
                  <a:cxn ang="0">
                    <a:pos x="21" y="1"/>
                  </a:cxn>
                  <a:cxn ang="0">
                    <a:pos x="19" y="0"/>
                  </a:cxn>
                  <a:cxn ang="0">
                    <a:pos x="16" y="0"/>
                  </a:cxn>
                  <a:cxn ang="0">
                    <a:pos x="14" y="1"/>
                  </a:cxn>
                  <a:cxn ang="0">
                    <a:pos x="11" y="2"/>
                  </a:cxn>
                  <a:cxn ang="0">
                    <a:pos x="9" y="4"/>
                  </a:cxn>
                  <a:cxn ang="0">
                    <a:pos x="7" y="7"/>
                  </a:cxn>
                  <a:cxn ang="0">
                    <a:pos x="5" y="10"/>
                  </a:cxn>
                  <a:cxn ang="0">
                    <a:pos x="3" y="14"/>
                  </a:cxn>
                </a:cxnLst>
                <a:rect l="0" t="0" r="r" b="b"/>
                <a:pathLst>
                  <a:path w="27" h="40">
                    <a:moveTo>
                      <a:pt x="3" y="14"/>
                    </a:moveTo>
                    <a:lnTo>
                      <a:pt x="1" y="17"/>
                    </a:lnTo>
                    <a:lnTo>
                      <a:pt x="1" y="21"/>
                    </a:lnTo>
                    <a:lnTo>
                      <a:pt x="0" y="25"/>
                    </a:lnTo>
                    <a:lnTo>
                      <a:pt x="0" y="28"/>
                    </a:lnTo>
                    <a:lnTo>
                      <a:pt x="1" y="31"/>
                    </a:lnTo>
                    <a:lnTo>
                      <a:pt x="2" y="34"/>
                    </a:lnTo>
                    <a:lnTo>
                      <a:pt x="3" y="36"/>
                    </a:lnTo>
                    <a:lnTo>
                      <a:pt x="5" y="37"/>
                    </a:lnTo>
                    <a:lnTo>
                      <a:pt x="7" y="39"/>
                    </a:lnTo>
                    <a:lnTo>
                      <a:pt x="9" y="39"/>
                    </a:lnTo>
                    <a:lnTo>
                      <a:pt x="12" y="37"/>
                    </a:lnTo>
                    <a:lnTo>
                      <a:pt x="14" y="36"/>
                    </a:lnTo>
                    <a:lnTo>
                      <a:pt x="17" y="34"/>
                    </a:lnTo>
                    <a:lnTo>
                      <a:pt x="19" y="31"/>
                    </a:lnTo>
                    <a:lnTo>
                      <a:pt x="21" y="27"/>
                    </a:lnTo>
                    <a:lnTo>
                      <a:pt x="23" y="24"/>
                    </a:lnTo>
                    <a:lnTo>
                      <a:pt x="24" y="21"/>
                    </a:lnTo>
                    <a:lnTo>
                      <a:pt x="25" y="16"/>
                    </a:lnTo>
                    <a:lnTo>
                      <a:pt x="26" y="13"/>
                    </a:lnTo>
                    <a:lnTo>
                      <a:pt x="25" y="10"/>
                    </a:lnTo>
                    <a:lnTo>
                      <a:pt x="25" y="6"/>
                    </a:lnTo>
                    <a:lnTo>
                      <a:pt x="24" y="4"/>
                    </a:lnTo>
                    <a:lnTo>
                      <a:pt x="23" y="2"/>
                    </a:lnTo>
                    <a:lnTo>
                      <a:pt x="21" y="1"/>
                    </a:lnTo>
                    <a:lnTo>
                      <a:pt x="19" y="0"/>
                    </a:lnTo>
                    <a:lnTo>
                      <a:pt x="16" y="0"/>
                    </a:lnTo>
                    <a:lnTo>
                      <a:pt x="14" y="1"/>
                    </a:lnTo>
                    <a:lnTo>
                      <a:pt x="11" y="2"/>
                    </a:lnTo>
                    <a:lnTo>
                      <a:pt x="9" y="4"/>
                    </a:lnTo>
                    <a:lnTo>
                      <a:pt x="7" y="7"/>
                    </a:lnTo>
                    <a:lnTo>
                      <a:pt x="5" y="10"/>
                    </a:lnTo>
                    <a:lnTo>
                      <a:pt x="3" y="14"/>
                    </a:lnTo>
                  </a:path>
                </a:pathLst>
              </a:custGeom>
              <a:solidFill>
                <a:srgbClr val="339933"/>
              </a:solidFill>
              <a:ln w="9525" cap="rnd">
                <a:noFill/>
                <a:round/>
                <a:headEnd/>
                <a:tailEnd/>
              </a:ln>
              <a:effectLst/>
            </p:spPr>
            <p:txBody>
              <a:bodyPr/>
              <a:lstStyle/>
              <a:p>
                <a:endParaRPr lang="tr-TR"/>
              </a:p>
            </p:txBody>
          </p:sp>
          <p:sp>
            <p:nvSpPr>
              <p:cNvPr id="177206" name="Freeform 54"/>
              <p:cNvSpPr>
                <a:spLocks/>
              </p:cNvSpPr>
              <p:nvPr/>
            </p:nvSpPr>
            <p:spPr bwMode="auto">
              <a:xfrm>
                <a:off x="1950" y="2956"/>
                <a:ext cx="26" cy="40"/>
              </a:xfrm>
              <a:custGeom>
                <a:avLst/>
                <a:gdLst/>
                <a:ahLst/>
                <a:cxnLst>
                  <a:cxn ang="0">
                    <a:pos x="2" y="13"/>
                  </a:cxn>
                  <a:cxn ang="0">
                    <a:pos x="1" y="18"/>
                  </a:cxn>
                  <a:cxn ang="0">
                    <a:pos x="0" y="21"/>
                  </a:cxn>
                  <a:cxn ang="0">
                    <a:pos x="0" y="26"/>
                  </a:cxn>
                  <a:cxn ang="0">
                    <a:pos x="0" y="29"/>
                  </a:cxn>
                  <a:cxn ang="0">
                    <a:pos x="0" y="32"/>
                  </a:cxn>
                  <a:cxn ang="0">
                    <a:pos x="1" y="35"/>
                  </a:cxn>
                  <a:cxn ang="0">
                    <a:pos x="2" y="36"/>
                  </a:cxn>
                  <a:cxn ang="0">
                    <a:pos x="4" y="39"/>
                  </a:cxn>
                  <a:cxn ang="0">
                    <a:pos x="6" y="39"/>
                  </a:cxn>
                  <a:cxn ang="0">
                    <a:pos x="8" y="39"/>
                  </a:cxn>
                  <a:cxn ang="0">
                    <a:pos x="11" y="39"/>
                  </a:cxn>
                  <a:cxn ang="0">
                    <a:pos x="13" y="36"/>
                  </a:cxn>
                  <a:cxn ang="0">
                    <a:pos x="16" y="34"/>
                  </a:cxn>
                  <a:cxn ang="0">
                    <a:pos x="18" y="32"/>
                  </a:cxn>
                  <a:cxn ang="0">
                    <a:pos x="20" y="28"/>
                  </a:cxn>
                  <a:cxn ang="0">
                    <a:pos x="22" y="25"/>
                  </a:cxn>
                  <a:cxn ang="0">
                    <a:pos x="23" y="21"/>
                  </a:cxn>
                  <a:cxn ang="0">
                    <a:pos x="24" y="17"/>
                  </a:cxn>
                  <a:cxn ang="0">
                    <a:pos x="25" y="13"/>
                  </a:cxn>
                  <a:cxn ang="0">
                    <a:pos x="25" y="10"/>
                  </a:cxn>
                  <a:cxn ang="0">
                    <a:pos x="24" y="6"/>
                  </a:cxn>
                  <a:cxn ang="0">
                    <a:pos x="23" y="4"/>
                  </a:cxn>
                  <a:cxn ang="0">
                    <a:pos x="22" y="2"/>
                  </a:cxn>
                  <a:cxn ang="0">
                    <a:pos x="20" y="1"/>
                  </a:cxn>
                  <a:cxn ang="0">
                    <a:pos x="18" y="0"/>
                  </a:cxn>
                  <a:cxn ang="0">
                    <a:pos x="15" y="0"/>
                  </a:cxn>
                  <a:cxn ang="0">
                    <a:pos x="13" y="1"/>
                  </a:cxn>
                  <a:cxn ang="0">
                    <a:pos x="11" y="2"/>
                  </a:cxn>
                  <a:cxn ang="0">
                    <a:pos x="8" y="4"/>
                  </a:cxn>
                  <a:cxn ang="0">
                    <a:pos x="6" y="6"/>
                  </a:cxn>
                  <a:cxn ang="0">
                    <a:pos x="4" y="10"/>
                  </a:cxn>
                  <a:cxn ang="0">
                    <a:pos x="2" y="13"/>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w="9525" cap="rnd">
                <a:noFill/>
                <a:round/>
                <a:headEnd/>
                <a:tailEnd/>
              </a:ln>
              <a:effectLst/>
            </p:spPr>
            <p:txBody>
              <a:bodyPr/>
              <a:lstStyle/>
              <a:p>
                <a:endParaRPr lang="tr-TR"/>
              </a:p>
            </p:txBody>
          </p:sp>
          <p:sp>
            <p:nvSpPr>
              <p:cNvPr id="177207" name="Freeform 55"/>
              <p:cNvSpPr>
                <a:spLocks/>
              </p:cNvSpPr>
              <p:nvPr/>
            </p:nvSpPr>
            <p:spPr bwMode="auto">
              <a:xfrm>
                <a:off x="1788" y="3248"/>
                <a:ext cx="23" cy="43"/>
              </a:xfrm>
              <a:custGeom>
                <a:avLst/>
                <a:gdLst/>
                <a:ahLst/>
                <a:cxnLst>
                  <a:cxn ang="0">
                    <a:pos x="0" y="20"/>
                  </a:cxn>
                  <a:cxn ang="0">
                    <a:pos x="0" y="23"/>
                  </a:cxn>
                  <a:cxn ang="0">
                    <a:pos x="0" y="28"/>
                  </a:cxn>
                  <a:cxn ang="0">
                    <a:pos x="1" y="31"/>
                  </a:cxn>
                  <a:cxn ang="0">
                    <a:pos x="2" y="35"/>
                  </a:cxn>
                  <a:cxn ang="0">
                    <a:pos x="3" y="37"/>
                  </a:cxn>
                  <a:cxn ang="0">
                    <a:pos x="5" y="39"/>
                  </a:cxn>
                  <a:cxn ang="0">
                    <a:pos x="7" y="40"/>
                  </a:cxn>
                  <a:cxn ang="0">
                    <a:pos x="9" y="42"/>
                  </a:cxn>
                  <a:cxn ang="0">
                    <a:pos x="12" y="42"/>
                  </a:cxn>
                  <a:cxn ang="0">
                    <a:pos x="14" y="40"/>
                  </a:cxn>
                  <a:cxn ang="0">
                    <a:pos x="16" y="38"/>
                  </a:cxn>
                  <a:cxn ang="0">
                    <a:pos x="18" y="36"/>
                  </a:cxn>
                  <a:cxn ang="0">
                    <a:pos x="19" y="32"/>
                  </a:cxn>
                  <a:cxn ang="0">
                    <a:pos x="20" y="29"/>
                  </a:cxn>
                  <a:cxn ang="0">
                    <a:pos x="21" y="26"/>
                  </a:cxn>
                  <a:cxn ang="0">
                    <a:pos x="22" y="21"/>
                  </a:cxn>
                  <a:cxn ang="0">
                    <a:pos x="21" y="17"/>
                  </a:cxn>
                  <a:cxn ang="0">
                    <a:pos x="21" y="13"/>
                  </a:cxn>
                  <a:cxn ang="0">
                    <a:pos x="20" y="10"/>
                  </a:cxn>
                  <a:cxn ang="0">
                    <a:pos x="19" y="6"/>
                  </a:cxn>
                  <a:cxn ang="0">
                    <a:pos x="18" y="4"/>
                  </a:cxn>
                  <a:cxn ang="0">
                    <a:pos x="16" y="2"/>
                  </a:cxn>
                  <a:cxn ang="0">
                    <a:pos x="14" y="1"/>
                  </a:cxn>
                  <a:cxn ang="0">
                    <a:pos x="12"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a:effectLst/>
            </p:spPr>
            <p:txBody>
              <a:bodyPr/>
              <a:lstStyle/>
              <a:p>
                <a:endParaRPr lang="tr-TR"/>
              </a:p>
            </p:txBody>
          </p:sp>
          <p:sp>
            <p:nvSpPr>
              <p:cNvPr id="177208" name="Freeform 56"/>
              <p:cNvSpPr>
                <a:spLocks/>
              </p:cNvSpPr>
              <p:nvPr/>
            </p:nvSpPr>
            <p:spPr bwMode="auto">
              <a:xfrm>
                <a:off x="1708" y="3234"/>
                <a:ext cx="23" cy="43"/>
              </a:xfrm>
              <a:custGeom>
                <a:avLst/>
                <a:gdLst/>
                <a:ahLst/>
                <a:cxnLst>
                  <a:cxn ang="0">
                    <a:pos x="0" y="20"/>
                  </a:cxn>
                  <a:cxn ang="0">
                    <a:pos x="0" y="24"/>
                  </a:cxn>
                  <a:cxn ang="0">
                    <a:pos x="0" y="28"/>
                  </a:cxn>
                  <a:cxn ang="0">
                    <a:pos x="1" y="31"/>
                  </a:cxn>
                  <a:cxn ang="0">
                    <a:pos x="2" y="35"/>
                  </a:cxn>
                  <a:cxn ang="0">
                    <a:pos x="4" y="37"/>
                  </a:cxn>
                  <a:cxn ang="0">
                    <a:pos x="6" y="39"/>
                  </a:cxn>
                  <a:cxn ang="0">
                    <a:pos x="8" y="40"/>
                  </a:cxn>
                  <a:cxn ang="0">
                    <a:pos x="10" y="42"/>
                  </a:cxn>
                  <a:cxn ang="0">
                    <a:pos x="12" y="40"/>
                  </a:cxn>
                  <a:cxn ang="0">
                    <a:pos x="14" y="39"/>
                  </a:cxn>
                  <a:cxn ang="0">
                    <a:pos x="16" y="38"/>
                  </a:cxn>
                  <a:cxn ang="0">
                    <a:pos x="18" y="35"/>
                  </a:cxn>
                  <a:cxn ang="0">
                    <a:pos x="19" y="32"/>
                  </a:cxn>
                  <a:cxn ang="0">
                    <a:pos x="20" y="29"/>
                  </a:cxn>
                  <a:cxn ang="0">
                    <a:pos x="21" y="24"/>
                  </a:cxn>
                  <a:cxn ang="0">
                    <a:pos x="22" y="21"/>
                  </a:cxn>
                  <a:cxn ang="0">
                    <a:pos x="21" y="17"/>
                  </a:cxn>
                  <a:cxn ang="0">
                    <a:pos x="21" y="13"/>
                  </a:cxn>
                  <a:cxn ang="0">
                    <a:pos x="20" y="9"/>
                  </a:cxn>
                  <a:cxn ang="0">
                    <a:pos x="19" y="6"/>
                  </a:cxn>
                  <a:cxn ang="0">
                    <a:pos x="17" y="3"/>
                  </a:cxn>
                  <a:cxn ang="0">
                    <a:pos x="15" y="2"/>
                  </a:cxn>
                  <a:cxn ang="0">
                    <a:pos x="13" y="0"/>
                  </a:cxn>
                  <a:cxn ang="0">
                    <a:pos x="11"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a:tailEnd/>
              </a:ln>
              <a:effectLst/>
            </p:spPr>
            <p:txBody>
              <a:bodyPr/>
              <a:lstStyle/>
              <a:p>
                <a:endParaRPr lang="tr-TR"/>
              </a:p>
            </p:txBody>
          </p:sp>
        </p:grpSp>
      </p:grpSp>
      <p:sp>
        <p:nvSpPr>
          <p:cNvPr id="177209" name="Rectangle 57"/>
          <p:cNvSpPr>
            <a:spLocks noChangeArrowheads="1"/>
          </p:cNvSpPr>
          <p:nvPr/>
        </p:nvSpPr>
        <p:spPr bwMode="auto">
          <a:xfrm>
            <a:off x="2546350" y="4538663"/>
            <a:ext cx="369888" cy="457200"/>
          </a:xfrm>
          <a:prstGeom prst="rect">
            <a:avLst/>
          </a:prstGeom>
          <a:noFill/>
          <a:ln w="9525">
            <a:noFill/>
            <a:miter lim="800000"/>
            <a:headEnd/>
            <a:tailEnd/>
          </a:ln>
          <a:effectLst/>
        </p:spPr>
        <p:txBody>
          <a:bodyPr wrap="none" lIns="92075" tIns="46038" rIns="92075" bIns="46038">
            <a:spAutoFit/>
          </a:bodyPr>
          <a:lstStyle/>
          <a:p>
            <a:r>
              <a:rPr lang="tr-TR" b="1">
                <a:solidFill>
                  <a:srgbClr val="000000"/>
                </a:solidFill>
                <a:effectLst>
                  <a:outerShdw blurRad="38100" dist="38100" dir="2700000" algn="tl">
                    <a:srgbClr val="C0C0C0"/>
                  </a:outerShdw>
                </a:effectLst>
                <a:latin typeface="Arial" charset="0"/>
              </a:rPr>
              <a:t>?</a:t>
            </a:r>
          </a:p>
        </p:txBody>
      </p:sp>
      <p:sp>
        <p:nvSpPr>
          <p:cNvPr id="177210" name="Rectangle 58"/>
          <p:cNvSpPr>
            <a:spLocks noChangeArrowheads="1"/>
          </p:cNvSpPr>
          <p:nvPr/>
        </p:nvSpPr>
        <p:spPr bwMode="auto">
          <a:xfrm>
            <a:off x="2343150" y="4098925"/>
            <a:ext cx="1238250" cy="366713"/>
          </a:xfrm>
          <a:prstGeom prst="rect">
            <a:avLst/>
          </a:prstGeom>
          <a:noFill/>
          <a:ln w="9525">
            <a:noFill/>
            <a:miter lim="800000"/>
            <a:headEnd/>
            <a:tailEnd/>
          </a:ln>
          <a:effectLst/>
        </p:spPr>
        <p:txBody>
          <a:bodyPr wrap="none" lIns="92075" tIns="46038" rIns="92075" bIns="46038">
            <a:spAutoFit/>
          </a:bodyPr>
          <a:lstStyle/>
          <a:p>
            <a:r>
              <a:rPr lang="tr-TR" sz="1800" b="1">
                <a:solidFill>
                  <a:srgbClr val="000000"/>
                </a:solidFill>
                <a:effectLst/>
                <a:latin typeface="Arial" charset="0"/>
              </a:rPr>
              <a:t>Subquery</a:t>
            </a:r>
          </a:p>
        </p:txBody>
      </p:sp>
      <p:sp>
        <p:nvSpPr>
          <p:cNvPr id="177211" name="Arc 59"/>
          <p:cNvSpPr>
            <a:spLocks/>
          </p:cNvSpPr>
          <p:nvPr/>
        </p:nvSpPr>
        <p:spPr bwMode="auto">
          <a:xfrm rot="19620000">
            <a:off x="6019800" y="3638550"/>
            <a:ext cx="381000"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FF5050"/>
            </a:solidFill>
            <a:round/>
            <a:headEnd type="stealth" w="med" len="lg"/>
            <a:tailEnd type="none" w="sm" len="sm"/>
          </a:ln>
          <a:effectLst>
            <a:outerShdw dist="53882" dir="2700000" algn="ctr" rotWithShape="0">
              <a:srgbClr val="000000"/>
            </a:outerShdw>
          </a:effectLst>
        </p:spPr>
        <p:txBody>
          <a:bodyPr wrap="none" anchor="ctr"/>
          <a:lstStyle/>
          <a:p>
            <a:endParaRPr lang="tr-TR"/>
          </a:p>
        </p:txBody>
      </p:sp>
      <p:grpSp>
        <p:nvGrpSpPr>
          <p:cNvPr id="177212" name="Group 60"/>
          <p:cNvGrpSpPr>
            <a:grpSpLocks/>
          </p:cNvGrpSpPr>
          <p:nvPr/>
        </p:nvGrpSpPr>
        <p:grpSpPr bwMode="auto">
          <a:xfrm>
            <a:off x="8386763" y="6324600"/>
            <a:ext cx="414337" cy="292100"/>
            <a:chOff x="5283" y="3984"/>
            <a:chExt cx="261" cy="184"/>
          </a:xfrm>
        </p:grpSpPr>
        <p:sp>
          <p:nvSpPr>
            <p:cNvPr id="177213" name="Rectangle 61"/>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77214" name="Rectangle 62"/>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77215" name="Rectangle 63"/>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77216" name="Freeform 64"/>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77217" name="Freeform 65"/>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77218" name="Freeform 66"/>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7211"/>
                                        </p:tgtEl>
                                        <p:attrNameLst>
                                          <p:attrName>style.visibility</p:attrName>
                                        </p:attrNameLst>
                                      </p:cBhvr>
                                      <p:to>
                                        <p:strVal val="visible"/>
                                      </p:to>
                                    </p:set>
                                    <p:animEffect transition="in" filter="wipe(down)">
                                      <p:cBhvr>
                                        <p:cTn id="7" dur="500"/>
                                        <p:tgtEl>
                                          <p:spTgt spid="1772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77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211"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4"/>
          <p:cNvSpPr>
            <a:spLocks noGrp="1"/>
          </p:cNvSpPr>
          <p:nvPr>
            <p:ph type="ftr" sz="quarter" idx="11"/>
          </p:nvPr>
        </p:nvSpPr>
        <p:spPr/>
        <p:txBody>
          <a:bodyPr/>
          <a:lstStyle/>
          <a:p>
            <a:r>
              <a:rPr lang="tr-TR"/>
              <a:t>Information Management</a:t>
            </a:r>
          </a:p>
        </p:txBody>
      </p:sp>
      <p:sp>
        <p:nvSpPr>
          <p:cNvPr id="179202" name="Rectangle 2"/>
          <p:cNvSpPr>
            <a:spLocks noChangeArrowheads="1"/>
          </p:cNvSpPr>
          <p:nvPr/>
        </p:nvSpPr>
        <p:spPr bwMode="blackWhite">
          <a:xfrm>
            <a:off x="939800" y="1573213"/>
            <a:ext cx="7480300"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tr-TR" sz="1800" b="1">
              <a:solidFill>
                <a:srgbClr val="000000"/>
              </a:solidFill>
              <a:effectLst/>
              <a:latin typeface="Courier New" pitchFamily="49" charset="0"/>
            </a:endParaRPr>
          </a:p>
          <a:p>
            <a:pPr>
              <a:tabLst>
                <a:tab pos="1200150" algn="l"/>
              </a:tabLst>
            </a:pPr>
            <a:endParaRPr lang="tr-TR" sz="1800" b="1">
              <a:solidFill>
                <a:srgbClr val="000000"/>
              </a:solidFill>
              <a:effectLst/>
              <a:latin typeface="Courier New" pitchFamily="49" charset="0"/>
            </a:endParaRPr>
          </a:p>
        </p:txBody>
      </p:sp>
      <p:sp>
        <p:nvSpPr>
          <p:cNvPr id="179203"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Subqueries</a:t>
            </a:r>
            <a:endParaRPr lang="tr-TR"/>
          </a:p>
        </p:txBody>
      </p:sp>
      <p:sp>
        <p:nvSpPr>
          <p:cNvPr id="179204" name="Rectangle 4"/>
          <p:cNvSpPr>
            <a:spLocks noGrp="1" noChangeArrowheads="1"/>
          </p:cNvSpPr>
          <p:nvPr>
            <p:ph type="body" idx="1"/>
          </p:nvPr>
        </p:nvSpPr>
        <p:spPr>
          <a:xfrm>
            <a:off x="860425" y="3559175"/>
            <a:ext cx="7385050" cy="1066800"/>
          </a:xfrm>
          <a:noFill/>
          <a:ln/>
          <a:effectLst>
            <a:outerShdw dist="53882" dir="2700000" algn="ctr" rotWithShape="0">
              <a:srgbClr val="000000"/>
            </a:outerShdw>
          </a:effectLst>
        </p:spPr>
        <p:txBody>
          <a:bodyPr lIns="92075" tIns="46038" rIns="92075" bIns="46038"/>
          <a:lstStyle/>
          <a:p>
            <a:pPr marL="341313" lvl="1" indent="-227013" defTabSz="346075">
              <a:tabLst>
                <a:tab pos="571500" algn="l"/>
              </a:tabLst>
            </a:pPr>
            <a:r>
              <a:rPr lang="tr-TR" b="1">
                <a:solidFill>
                  <a:srgbClr val="FF0066"/>
                </a:solidFill>
                <a:latin typeface="Arial" charset="0"/>
              </a:rPr>
              <a:t>The subquery (inner query) executes once before the main query.</a:t>
            </a:r>
          </a:p>
          <a:p>
            <a:pPr marL="341313" lvl="1" indent="-227013" defTabSz="346075">
              <a:tabLst>
                <a:tab pos="571500" algn="l"/>
              </a:tabLst>
            </a:pPr>
            <a:r>
              <a:rPr lang="tr-TR" b="1">
                <a:solidFill>
                  <a:srgbClr val="FF0066"/>
                </a:solidFill>
                <a:latin typeface="Arial" charset="0"/>
              </a:rPr>
              <a:t>The result of the subquery is used by the main query (outer query).</a:t>
            </a:r>
            <a:endParaRPr lang="tr-TR"/>
          </a:p>
        </p:txBody>
      </p:sp>
      <p:sp>
        <p:nvSpPr>
          <p:cNvPr id="179205" name="Rectangle 5"/>
          <p:cNvSpPr>
            <a:spLocks noChangeArrowheads="1"/>
          </p:cNvSpPr>
          <p:nvPr/>
        </p:nvSpPr>
        <p:spPr bwMode="ltGray">
          <a:xfrm>
            <a:off x="3678238" y="2419350"/>
            <a:ext cx="4189412" cy="552450"/>
          </a:xfrm>
          <a:prstGeom prst="rect">
            <a:avLst/>
          </a:prstGeom>
          <a:solidFill>
            <a:srgbClr val="FF9966"/>
          </a:solidFill>
          <a:ln w="9525">
            <a:noFill/>
            <a:miter lim="800000"/>
            <a:headEnd/>
            <a:tailEnd/>
          </a:ln>
          <a:effectLst/>
        </p:spPr>
        <p:txBody>
          <a:bodyPr wrap="none" anchor="ctr"/>
          <a:lstStyle/>
          <a:p>
            <a:endParaRPr lang="tr-TR"/>
          </a:p>
        </p:txBody>
      </p:sp>
      <p:sp>
        <p:nvSpPr>
          <p:cNvPr id="179206" name="Rectangle 6"/>
          <p:cNvSpPr>
            <a:spLocks noChangeArrowheads="1"/>
          </p:cNvSpPr>
          <p:nvPr/>
        </p:nvSpPr>
        <p:spPr bwMode="blackWhite">
          <a:xfrm>
            <a:off x="1062038" y="1560513"/>
            <a:ext cx="7694612" cy="1490662"/>
          </a:xfrm>
          <a:prstGeom prst="rect">
            <a:avLst/>
          </a:prstGeom>
          <a:noFill/>
          <a:ln w="9525">
            <a:noFill/>
            <a:miter lim="800000"/>
            <a:headEnd/>
            <a:tailEnd/>
          </a:ln>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SELECT	</a:t>
            </a:r>
            <a:r>
              <a:rPr lang="tr-TR" sz="1800" b="1" i="1">
                <a:solidFill>
                  <a:srgbClr val="000000"/>
                </a:solidFill>
                <a:effectLst/>
                <a:latin typeface="Courier New" pitchFamily="49" charset="0"/>
              </a:rPr>
              <a:t>select_list</a:t>
            </a: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FROM	</a:t>
            </a:r>
            <a:r>
              <a:rPr lang="tr-TR" sz="1800" b="1" i="1">
                <a:solidFill>
                  <a:srgbClr val="000000"/>
                </a:solidFill>
                <a:effectLst/>
                <a:latin typeface="Courier New" pitchFamily="49" charset="0"/>
              </a:rPr>
              <a:t>table</a:t>
            </a:r>
            <a:endParaRPr lang="tr-TR" sz="1800" b="1">
              <a:solidFill>
                <a:srgbClr val="000000"/>
              </a:solidFill>
              <a:effectLst/>
              <a:latin typeface="Courier New" pitchFamily="49" charset="0"/>
            </a:endParaRPr>
          </a:p>
          <a:p>
            <a:pPr>
              <a:tabLst>
                <a:tab pos="1200150" algn="l"/>
              </a:tabLst>
            </a:pPr>
            <a:r>
              <a:rPr lang="tr-TR" sz="1800" b="1">
                <a:solidFill>
                  <a:srgbClr val="000000"/>
                </a:solidFill>
                <a:effectLst/>
                <a:latin typeface="Courier New" pitchFamily="49" charset="0"/>
              </a:rPr>
              <a:t>WHERE	</a:t>
            </a:r>
            <a:r>
              <a:rPr lang="tr-TR" sz="1800" b="1" i="1">
                <a:solidFill>
                  <a:srgbClr val="000000"/>
                </a:solidFill>
                <a:effectLst/>
                <a:latin typeface="Courier New" pitchFamily="49" charset="0"/>
              </a:rPr>
              <a:t>expr operator</a:t>
            </a:r>
          </a:p>
          <a:p>
            <a:pPr>
              <a:tabLst>
                <a:tab pos="1200150" algn="l"/>
              </a:tabLst>
            </a:pPr>
            <a:r>
              <a:rPr lang="tr-TR" sz="1800" b="1">
                <a:solidFill>
                  <a:srgbClr val="000000"/>
                </a:solidFill>
                <a:effectLst/>
                <a:latin typeface="Courier New" pitchFamily="49" charset="0"/>
              </a:rPr>
              <a:t>		 	(SELECT	</a:t>
            </a:r>
            <a:r>
              <a:rPr lang="tr-TR" sz="1800" b="1" i="1">
                <a:solidFill>
                  <a:srgbClr val="000000"/>
                </a:solidFill>
                <a:effectLst/>
                <a:latin typeface="Courier New" pitchFamily="49" charset="0"/>
              </a:rPr>
              <a:t>select_list</a:t>
            </a:r>
          </a:p>
          <a:p>
            <a:pPr>
              <a:tabLst>
                <a:tab pos="1200150" algn="l"/>
              </a:tabLst>
            </a:pPr>
            <a:r>
              <a:rPr lang="tr-TR" sz="1800" b="1">
                <a:solidFill>
                  <a:srgbClr val="000000"/>
                </a:solidFill>
                <a:effectLst/>
                <a:latin typeface="Courier New" pitchFamily="49" charset="0"/>
              </a:rPr>
              <a:t>		       FROM		</a:t>
            </a:r>
            <a:r>
              <a:rPr lang="tr-TR" sz="1800" b="1" i="1">
                <a:solidFill>
                  <a:srgbClr val="000000"/>
                </a:solidFill>
                <a:effectLst/>
                <a:latin typeface="Courier New" pitchFamily="49" charset="0"/>
              </a:rPr>
              <a:t>table</a:t>
            </a:r>
            <a:r>
              <a:rPr lang="tr-TR" sz="1800" b="1">
                <a:solidFill>
                  <a:srgbClr val="000000"/>
                </a:solidFill>
                <a:effectLst/>
                <a:latin typeface="Courier New" pitchFamily="49" charset="0"/>
              </a:rPr>
              <a:t>);</a:t>
            </a:r>
          </a:p>
        </p:txBody>
      </p:sp>
      <p:grpSp>
        <p:nvGrpSpPr>
          <p:cNvPr id="179207" name="Group 7"/>
          <p:cNvGrpSpPr>
            <a:grpSpLocks/>
          </p:cNvGrpSpPr>
          <p:nvPr/>
        </p:nvGrpSpPr>
        <p:grpSpPr bwMode="auto">
          <a:xfrm>
            <a:off x="8386763" y="6324600"/>
            <a:ext cx="414337" cy="292100"/>
            <a:chOff x="5283" y="3984"/>
            <a:chExt cx="261" cy="184"/>
          </a:xfrm>
        </p:grpSpPr>
        <p:sp>
          <p:nvSpPr>
            <p:cNvPr id="179208" name="Rectangle 8"/>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79209" name="Rectangle 9"/>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79210" name="Rectangle 10"/>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79211" name="Freeform 11"/>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79212" name="Freeform 12"/>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79213" name="Freeform 13"/>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9205"/>
                                        </p:tgtEl>
                                        <p:attrNameLst>
                                          <p:attrName>style.visibility</p:attrName>
                                        </p:attrNameLst>
                                      </p:cBhvr>
                                      <p:to>
                                        <p:strVal val="visible"/>
                                      </p:to>
                                    </p:set>
                                    <p:animEffect transition="in" filter="wipe(up)">
                                      <p:cBhvr>
                                        <p:cTn id="7" dur="500"/>
                                        <p:tgtEl>
                                          <p:spTgt spid="17920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79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5"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4"/>
          <p:cNvSpPr>
            <a:spLocks noGrp="1"/>
          </p:cNvSpPr>
          <p:nvPr>
            <p:ph type="ftr" sz="quarter" idx="11"/>
          </p:nvPr>
        </p:nvSpPr>
        <p:spPr/>
        <p:txBody>
          <a:bodyPr/>
          <a:lstStyle/>
          <a:p>
            <a:r>
              <a:rPr lang="tr-TR"/>
              <a:t>Information Management</a:t>
            </a:r>
          </a:p>
        </p:txBody>
      </p:sp>
      <p:sp>
        <p:nvSpPr>
          <p:cNvPr id="181250" name="Rectangle 2"/>
          <p:cNvSpPr>
            <a:spLocks noChangeArrowheads="1"/>
          </p:cNvSpPr>
          <p:nvPr/>
        </p:nvSpPr>
        <p:spPr bwMode="blackWhite">
          <a:xfrm>
            <a:off x="949325" y="1384300"/>
            <a:ext cx="7470775" cy="17621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tr-TR"/>
          </a:p>
        </p:txBody>
      </p:sp>
      <p:grpSp>
        <p:nvGrpSpPr>
          <p:cNvPr id="181251" name="Group 3"/>
          <p:cNvGrpSpPr>
            <a:grpSpLocks/>
          </p:cNvGrpSpPr>
          <p:nvPr/>
        </p:nvGrpSpPr>
        <p:grpSpPr bwMode="auto">
          <a:xfrm>
            <a:off x="3335338" y="1708150"/>
            <a:ext cx="4811712" cy="1379538"/>
            <a:chOff x="2101" y="1076"/>
            <a:chExt cx="3031" cy="869"/>
          </a:xfrm>
        </p:grpSpPr>
        <p:sp>
          <p:nvSpPr>
            <p:cNvPr id="181252" name="Rectangle 4"/>
            <p:cNvSpPr>
              <a:spLocks noChangeArrowheads="1"/>
            </p:cNvSpPr>
            <p:nvPr/>
          </p:nvSpPr>
          <p:spPr bwMode="ltGray">
            <a:xfrm>
              <a:off x="2101" y="1413"/>
              <a:ext cx="3031" cy="532"/>
            </a:xfrm>
            <a:prstGeom prst="rect">
              <a:avLst/>
            </a:prstGeom>
            <a:solidFill>
              <a:srgbClr val="FF9966"/>
            </a:solidFill>
            <a:ln w="9525">
              <a:noFill/>
              <a:miter lim="800000"/>
              <a:headEnd/>
              <a:tailEnd/>
            </a:ln>
            <a:effectLst/>
          </p:spPr>
          <p:txBody>
            <a:bodyPr wrap="none" anchor="ctr"/>
            <a:lstStyle/>
            <a:p>
              <a:endParaRPr lang="tr-TR"/>
            </a:p>
          </p:txBody>
        </p:sp>
        <p:sp>
          <p:nvSpPr>
            <p:cNvPr id="181253" name="Arc 5"/>
            <p:cNvSpPr>
              <a:spLocks/>
            </p:cNvSpPr>
            <p:nvPr/>
          </p:nvSpPr>
          <p:spPr bwMode="auto">
            <a:xfrm rot="10800000">
              <a:off x="2317" y="1290"/>
              <a:ext cx="1084" cy="248"/>
            </a:xfrm>
            <a:custGeom>
              <a:avLst/>
              <a:gdLst>
                <a:gd name="G0" fmla="+- 21600 0 0"/>
                <a:gd name="G1" fmla="+- 0 0 0"/>
                <a:gd name="G2" fmla="+- 21600 0 0"/>
                <a:gd name="T0" fmla="*/ 27008 w 27008"/>
                <a:gd name="T1" fmla="*/ 20912 h 21600"/>
                <a:gd name="T2" fmla="*/ 0 w 27008"/>
                <a:gd name="T3" fmla="*/ 0 h 21600"/>
                <a:gd name="T4" fmla="*/ 21600 w 27008"/>
                <a:gd name="T5" fmla="*/ 0 h 21600"/>
              </a:gdLst>
              <a:ahLst/>
              <a:cxnLst>
                <a:cxn ang="0">
                  <a:pos x="T0" y="T1"/>
                </a:cxn>
                <a:cxn ang="0">
                  <a:pos x="T2" y="T3"/>
                </a:cxn>
                <a:cxn ang="0">
                  <a:pos x="T4" y="T5"/>
                </a:cxn>
              </a:cxnLst>
              <a:rect l="0" t="0" r="r" b="b"/>
              <a:pathLst>
                <a:path w="27008" h="21600" fill="none" extrusionOk="0">
                  <a:moveTo>
                    <a:pt x="27008" y="20912"/>
                  </a:moveTo>
                  <a:cubicBezTo>
                    <a:pt x="25241" y="21368"/>
                    <a:pt x="23424" y="21599"/>
                    <a:pt x="21600" y="21600"/>
                  </a:cubicBezTo>
                  <a:cubicBezTo>
                    <a:pt x="9670" y="21600"/>
                    <a:pt x="0" y="11929"/>
                    <a:pt x="0" y="0"/>
                  </a:cubicBezTo>
                </a:path>
                <a:path w="27008" h="21600" stroke="0" extrusionOk="0">
                  <a:moveTo>
                    <a:pt x="27008" y="20912"/>
                  </a:moveTo>
                  <a:cubicBezTo>
                    <a:pt x="25241" y="21368"/>
                    <a:pt x="23424"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wrap="none" anchor="ctr"/>
            <a:lstStyle/>
            <a:p>
              <a:endParaRPr lang="tr-TR"/>
            </a:p>
          </p:txBody>
        </p:sp>
        <p:sp>
          <p:nvSpPr>
            <p:cNvPr id="181254" name="Rectangle 6"/>
            <p:cNvSpPr>
              <a:spLocks noChangeArrowheads="1"/>
            </p:cNvSpPr>
            <p:nvPr/>
          </p:nvSpPr>
          <p:spPr bwMode="auto">
            <a:xfrm>
              <a:off x="2379" y="1076"/>
              <a:ext cx="401" cy="243"/>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r>
                <a:rPr lang="tr-TR" sz="1600" b="1">
                  <a:solidFill>
                    <a:srgbClr val="FF5050"/>
                  </a:solidFill>
                  <a:effectLst/>
                  <a:latin typeface="Arial" charset="0"/>
                </a:rPr>
                <a:t>2975</a:t>
              </a:r>
            </a:p>
          </p:txBody>
        </p:sp>
      </p:grpSp>
      <p:sp>
        <p:nvSpPr>
          <p:cNvPr id="181255" name="Rectangle 7"/>
          <p:cNvSpPr>
            <a:spLocks noChangeArrowheads="1"/>
          </p:cNvSpPr>
          <p:nvPr/>
        </p:nvSpPr>
        <p:spPr bwMode="auto">
          <a:xfrm>
            <a:off x="1079500" y="1379538"/>
            <a:ext cx="5672138" cy="1739900"/>
          </a:xfrm>
          <a:prstGeom prst="rect">
            <a:avLst/>
          </a:prstGeom>
          <a:noFill/>
          <a:ln w="9525">
            <a:noFill/>
            <a:miter lim="800000"/>
            <a:headEnd/>
            <a:tailEnd/>
          </a:ln>
          <a:effectLst/>
        </p:spPr>
        <p:txBody>
          <a:bodyPr lIns="92075" tIns="46038" rIns="92075" bIns="46038">
            <a:spAutoFit/>
          </a:bodyPr>
          <a:lstStyle/>
          <a:p>
            <a:r>
              <a:rPr lang="tr-TR" sz="1800" b="1">
                <a:solidFill>
                  <a:srgbClr val="000000"/>
                </a:solidFill>
                <a:effectLst/>
                <a:latin typeface="Courier New" pitchFamily="49" charset="0"/>
              </a:rPr>
              <a:t>SQL&gt; SELECT ename</a:t>
            </a:r>
          </a:p>
          <a:p>
            <a:r>
              <a:rPr lang="tr-TR" sz="1800" b="1">
                <a:solidFill>
                  <a:srgbClr val="000000"/>
                </a:solidFill>
                <a:effectLst/>
                <a:latin typeface="Courier New" pitchFamily="49" charset="0"/>
              </a:rPr>
              <a:t>  2  FROM   emp</a:t>
            </a:r>
          </a:p>
          <a:p>
            <a:r>
              <a:rPr lang="tr-TR" sz="1800" b="1">
                <a:solidFill>
                  <a:srgbClr val="000000"/>
                </a:solidFill>
                <a:effectLst/>
                <a:latin typeface="Courier New" pitchFamily="49" charset="0"/>
              </a:rPr>
              <a:t>  3  WHERE  sal &gt; </a:t>
            </a:r>
          </a:p>
          <a:p>
            <a:r>
              <a:rPr lang="tr-TR" sz="1800" b="1">
                <a:solidFill>
                  <a:srgbClr val="000000"/>
                </a:solidFill>
                <a:effectLst/>
                <a:latin typeface="Courier New" pitchFamily="49" charset="0"/>
              </a:rPr>
              <a:t>  4		    (SELECT sal</a:t>
            </a:r>
          </a:p>
          <a:p>
            <a:r>
              <a:rPr lang="tr-TR" sz="1800" b="1">
                <a:solidFill>
                  <a:srgbClr val="000000"/>
                </a:solidFill>
                <a:effectLst/>
                <a:latin typeface="Courier New" pitchFamily="49" charset="0"/>
              </a:rPr>
              <a:t>  5               FROM   emp</a:t>
            </a:r>
          </a:p>
          <a:p>
            <a:r>
              <a:rPr lang="tr-TR" sz="1800" b="1">
                <a:solidFill>
                  <a:srgbClr val="000000"/>
                </a:solidFill>
                <a:effectLst/>
                <a:latin typeface="Courier New" pitchFamily="49" charset="0"/>
              </a:rPr>
              <a:t>  6               WHERE  empno=7566);</a:t>
            </a:r>
          </a:p>
        </p:txBody>
      </p:sp>
      <p:sp>
        <p:nvSpPr>
          <p:cNvPr id="181256" name="Rectangle 8"/>
          <p:cNvSpPr>
            <a:spLocks noChangeArrowheads="1"/>
          </p:cNvSpPr>
          <p:nvPr/>
        </p:nvSpPr>
        <p:spPr bwMode="auto">
          <a:xfrm>
            <a:off x="950913" y="1431925"/>
            <a:ext cx="7315200" cy="1806575"/>
          </a:xfrm>
          <a:prstGeom prst="rect">
            <a:avLst/>
          </a:prstGeom>
          <a:noFill/>
          <a:ln w="9525">
            <a:noFill/>
            <a:miter lim="800000"/>
            <a:headEnd/>
            <a:tailEnd/>
          </a:ln>
          <a:effectLst/>
        </p:spPr>
        <p:txBody>
          <a:bodyPr lIns="92075" tIns="46038" rIns="92075" bIns="46038">
            <a:spAutoFit/>
          </a:bodyPr>
          <a:lstStyle/>
          <a:p>
            <a:pPr defTabSz="400050">
              <a:lnSpc>
                <a:spcPct val="125000"/>
              </a:lnSpc>
              <a:tabLst>
                <a:tab pos="400050" algn="r"/>
                <a:tab pos="685800" algn="l"/>
              </a:tabLst>
            </a:pPr>
            <a:endParaRPr lang="tr-TR" sz="1800" b="1">
              <a:solidFill>
                <a:srgbClr val="000000"/>
              </a:solidFill>
              <a:effectLst/>
              <a:latin typeface="Courier New" pitchFamily="49" charset="0"/>
            </a:endParaRPr>
          </a:p>
          <a:p>
            <a:pPr defTabSz="400050">
              <a:lnSpc>
                <a:spcPct val="125000"/>
              </a:lnSpc>
              <a:tabLst>
                <a:tab pos="400050" algn="r"/>
                <a:tab pos="685800" algn="l"/>
              </a:tabLst>
            </a:pPr>
            <a:endParaRPr lang="tr-TR" sz="1800" b="1">
              <a:solidFill>
                <a:srgbClr val="000000"/>
              </a:solidFill>
              <a:effectLst/>
              <a:latin typeface="Courier New" pitchFamily="49" charset="0"/>
            </a:endParaRPr>
          </a:p>
          <a:p>
            <a:pPr defTabSz="400050">
              <a:lnSpc>
                <a:spcPct val="125000"/>
              </a:lnSpc>
              <a:tabLst>
                <a:tab pos="400050" algn="r"/>
                <a:tab pos="685800" algn="l"/>
              </a:tabLst>
            </a:pPr>
            <a:endParaRPr lang="tr-TR" sz="1800" b="1">
              <a:solidFill>
                <a:srgbClr val="000000"/>
              </a:solidFill>
              <a:effectLst/>
              <a:latin typeface="Courier New" pitchFamily="49" charset="0"/>
            </a:endParaRPr>
          </a:p>
          <a:p>
            <a:pPr defTabSz="400050">
              <a:lnSpc>
                <a:spcPct val="125000"/>
              </a:lnSpc>
              <a:tabLst>
                <a:tab pos="400050" algn="r"/>
                <a:tab pos="685800" algn="l"/>
              </a:tabLst>
            </a:pPr>
            <a:endParaRPr lang="tr-TR" sz="1800" b="1">
              <a:solidFill>
                <a:srgbClr val="000000"/>
              </a:solidFill>
              <a:effectLst/>
              <a:latin typeface="Courier New" pitchFamily="49" charset="0"/>
            </a:endParaRPr>
          </a:p>
          <a:p>
            <a:pPr defTabSz="400050">
              <a:lnSpc>
                <a:spcPct val="125000"/>
              </a:lnSpc>
              <a:tabLst>
                <a:tab pos="400050" algn="r"/>
                <a:tab pos="685800" algn="l"/>
              </a:tabLst>
            </a:pPr>
            <a:endParaRPr lang="tr-TR" sz="1800" b="1">
              <a:solidFill>
                <a:srgbClr val="000000"/>
              </a:solidFill>
              <a:effectLst/>
              <a:latin typeface="Courier New" pitchFamily="49" charset="0"/>
            </a:endParaRPr>
          </a:p>
        </p:txBody>
      </p:sp>
      <p:sp>
        <p:nvSpPr>
          <p:cNvPr id="181257" name="Rectangle 9"/>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tr-TR" sz="4000" b="1">
                <a:solidFill>
                  <a:schemeClr val="accent2"/>
                </a:solidFill>
                <a:latin typeface="Arial" charset="0"/>
              </a:rPr>
              <a:t>Using a Subquery</a:t>
            </a:r>
            <a:endParaRPr lang="tr-TR"/>
          </a:p>
        </p:txBody>
      </p:sp>
      <p:sp>
        <p:nvSpPr>
          <p:cNvPr id="181258" name="Rectangle 10"/>
          <p:cNvSpPr>
            <a:spLocks noChangeArrowheads="1"/>
          </p:cNvSpPr>
          <p:nvPr/>
        </p:nvSpPr>
        <p:spPr bwMode="blackWhite">
          <a:xfrm>
            <a:off x="920750" y="3543300"/>
            <a:ext cx="7499350" cy="14652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tr-TR" sz="1800" b="1">
                <a:solidFill>
                  <a:srgbClr val="000000"/>
                </a:solidFill>
                <a:effectLst/>
                <a:latin typeface="Courier New" pitchFamily="49" charset="0"/>
              </a:rPr>
              <a:t>ENAME</a:t>
            </a:r>
          </a:p>
          <a:p>
            <a:pPr>
              <a:tabLst>
                <a:tab pos="1200150" algn="l"/>
              </a:tabLst>
            </a:pPr>
            <a:r>
              <a:rPr lang="tr-TR" sz="1800" b="1">
                <a:solidFill>
                  <a:srgbClr val="000000"/>
                </a:solidFill>
                <a:effectLst/>
                <a:latin typeface="Courier New" pitchFamily="49" charset="0"/>
              </a:rPr>
              <a:t>----------</a:t>
            </a:r>
          </a:p>
          <a:p>
            <a:pPr>
              <a:tabLst>
                <a:tab pos="1200150" algn="l"/>
              </a:tabLst>
            </a:pPr>
            <a:r>
              <a:rPr lang="tr-TR" sz="1800" b="1">
                <a:solidFill>
                  <a:srgbClr val="000000"/>
                </a:solidFill>
                <a:effectLst/>
                <a:latin typeface="Courier New" pitchFamily="49" charset="0"/>
              </a:rPr>
              <a:t>KING</a:t>
            </a:r>
          </a:p>
          <a:p>
            <a:pPr>
              <a:tabLst>
                <a:tab pos="1200150" algn="l"/>
              </a:tabLst>
            </a:pPr>
            <a:r>
              <a:rPr lang="tr-TR" sz="1800" b="1">
                <a:solidFill>
                  <a:srgbClr val="000000"/>
                </a:solidFill>
                <a:effectLst/>
                <a:latin typeface="Courier New" pitchFamily="49" charset="0"/>
              </a:rPr>
              <a:t>FORD</a:t>
            </a:r>
          </a:p>
          <a:p>
            <a:pPr>
              <a:tabLst>
                <a:tab pos="1200150" algn="l"/>
              </a:tabLst>
            </a:pPr>
            <a:r>
              <a:rPr lang="tr-TR" sz="1800" b="1">
                <a:solidFill>
                  <a:srgbClr val="000000"/>
                </a:solidFill>
                <a:effectLst/>
                <a:latin typeface="Courier New" pitchFamily="49" charset="0"/>
              </a:rPr>
              <a:t>SCOTT</a:t>
            </a:r>
          </a:p>
        </p:txBody>
      </p:sp>
      <p:grpSp>
        <p:nvGrpSpPr>
          <p:cNvPr id="181259" name="Group 11"/>
          <p:cNvGrpSpPr>
            <a:grpSpLocks/>
          </p:cNvGrpSpPr>
          <p:nvPr/>
        </p:nvGrpSpPr>
        <p:grpSpPr bwMode="auto">
          <a:xfrm>
            <a:off x="8386763" y="6324600"/>
            <a:ext cx="414337" cy="292100"/>
            <a:chOff x="5283" y="3984"/>
            <a:chExt cx="261" cy="184"/>
          </a:xfrm>
        </p:grpSpPr>
        <p:sp>
          <p:nvSpPr>
            <p:cNvPr id="181260" name="Rectangle 12"/>
            <p:cNvSpPr>
              <a:spLocks noChangeArrowheads="1"/>
            </p:cNvSpPr>
            <p:nvPr/>
          </p:nvSpPr>
          <p:spPr bwMode="hidden">
            <a:xfrm>
              <a:off x="5297" y="4000"/>
              <a:ext cx="31" cy="168"/>
            </a:xfrm>
            <a:prstGeom prst="rect">
              <a:avLst/>
            </a:prstGeom>
            <a:solidFill>
              <a:srgbClr val="000000"/>
            </a:solidFill>
            <a:ln w="9525">
              <a:noFill/>
              <a:miter lim="800000"/>
              <a:headEnd/>
              <a:tailEnd/>
            </a:ln>
            <a:effectLst/>
          </p:spPr>
          <p:txBody>
            <a:bodyPr wrap="none" anchor="ctr"/>
            <a:lstStyle/>
            <a:p>
              <a:endParaRPr lang="tr-TR"/>
            </a:p>
          </p:txBody>
        </p:sp>
        <p:sp>
          <p:nvSpPr>
            <p:cNvPr id="181261" name="Rectangle 13"/>
            <p:cNvSpPr>
              <a:spLocks noChangeArrowheads="1"/>
            </p:cNvSpPr>
            <p:nvPr/>
          </p:nvSpPr>
          <p:spPr bwMode="hidden">
            <a:xfrm>
              <a:off x="5283" y="3984"/>
              <a:ext cx="31" cy="168"/>
            </a:xfrm>
            <a:prstGeom prst="rect">
              <a:avLst/>
            </a:prstGeom>
            <a:solidFill>
              <a:srgbClr val="7FC1EB"/>
            </a:solidFill>
            <a:ln w="9525">
              <a:noFill/>
              <a:miter lim="800000"/>
              <a:headEnd/>
              <a:tailEnd/>
            </a:ln>
            <a:effectLst/>
          </p:spPr>
          <p:txBody>
            <a:bodyPr wrap="none" anchor="ctr"/>
            <a:lstStyle/>
            <a:p>
              <a:endParaRPr lang="tr-TR"/>
            </a:p>
          </p:txBody>
        </p:sp>
        <p:sp useBgFill="1">
          <p:nvSpPr>
            <p:cNvPr id="181262" name="Rectangle 14"/>
            <p:cNvSpPr>
              <a:spLocks noChangeArrowheads="1"/>
            </p:cNvSpPr>
            <p:nvPr/>
          </p:nvSpPr>
          <p:spPr bwMode="hidden">
            <a:xfrm>
              <a:off x="5291" y="3992"/>
              <a:ext cx="31" cy="169"/>
            </a:xfrm>
            <a:prstGeom prst="rect">
              <a:avLst/>
            </a:prstGeom>
            <a:ln w="9525">
              <a:noFill/>
              <a:miter lim="800000"/>
              <a:headEnd/>
              <a:tailEnd/>
            </a:ln>
            <a:effectLst/>
          </p:spPr>
          <p:txBody>
            <a:bodyPr wrap="none" anchor="ctr"/>
            <a:lstStyle/>
            <a:p>
              <a:endParaRPr lang="tr-TR"/>
            </a:p>
          </p:txBody>
        </p:sp>
        <p:sp>
          <p:nvSpPr>
            <p:cNvPr id="181263" name="Freeform 15"/>
            <p:cNvSpPr>
              <a:spLocks/>
            </p:cNvSpPr>
            <p:nvPr/>
          </p:nvSpPr>
          <p:spPr bwMode="hidden">
            <a:xfrm>
              <a:off x="5374" y="3999"/>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a:tailEnd/>
            </a:ln>
            <a:effectLst/>
          </p:spPr>
          <p:txBody>
            <a:bodyPr/>
            <a:lstStyle/>
            <a:p>
              <a:endParaRPr lang="tr-TR"/>
            </a:p>
          </p:txBody>
        </p:sp>
        <p:sp>
          <p:nvSpPr>
            <p:cNvPr id="181264" name="Freeform 16"/>
            <p:cNvSpPr>
              <a:spLocks/>
            </p:cNvSpPr>
            <p:nvPr/>
          </p:nvSpPr>
          <p:spPr bwMode="hidden">
            <a:xfrm>
              <a:off x="5354" y="3984"/>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a:tailEnd/>
            </a:ln>
            <a:effectLst/>
          </p:spPr>
          <p:txBody>
            <a:bodyPr/>
            <a:lstStyle/>
            <a:p>
              <a:endParaRPr lang="tr-TR"/>
            </a:p>
          </p:txBody>
        </p:sp>
        <p:sp useBgFill="1">
          <p:nvSpPr>
            <p:cNvPr id="181265" name="Freeform 17"/>
            <p:cNvSpPr>
              <a:spLocks/>
            </p:cNvSpPr>
            <p:nvPr/>
          </p:nvSpPr>
          <p:spPr bwMode="auto">
            <a:xfrm>
              <a:off x="5361" y="3993"/>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a:tailEnd/>
            </a:ln>
            <a:effectLst/>
          </p:spPr>
          <p:txBody>
            <a:bodyPr/>
            <a:lstStyle/>
            <a:p>
              <a:endParaRPr lang="tr-T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1251"/>
                                        </p:tgtEl>
                                        <p:attrNameLst>
                                          <p:attrName>style.visibility</p:attrName>
                                        </p:attrNameLst>
                                      </p:cBhvr>
                                      <p:to>
                                        <p:strVal val="visible"/>
                                      </p:to>
                                    </p:set>
                                    <p:animEffect transition="in" filter="wipe(up)">
                                      <p:cBhvr>
                                        <p:cTn id="7" dur="500"/>
                                        <p:tgtEl>
                                          <p:spTgt spid="1812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1258"/>
                                        </p:tgtEl>
                                        <p:attrNameLst>
                                          <p:attrName>style.visibility</p:attrName>
                                        </p:attrNameLst>
                                      </p:cBhvr>
                                      <p:to>
                                        <p:strVal val="visible"/>
                                      </p:to>
                                    </p:set>
                                    <p:animEffect transition="in" filter="wipe(up)">
                                      <p:cBhvr>
                                        <p:cTn id="12" dur="500"/>
                                        <p:tgtEl>
                                          <p:spTgt spid="181258"/>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81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8" grpId="0" animBg="1" autoUpdateAnimBg="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10.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2.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3.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4.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5.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6.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7.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8.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ppt/theme/themeOverride9.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docProps/app.xml><?xml version="1.0" encoding="utf-8"?>
<Properties xmlns="http://schemas.openxmlformats.org/officeDocument/2006/extended-properties" xmlns:vt="http://schemas.openxmlformats.org/officeDocument/2006/docPropsVTypes">
  <TotalTime>8067</TotalTime>
  <Words>21526</Words>
  <Application>Microsoft Office PowerPoint</Application>
  <PresentationFormat>Ekran Gösterisi (4:3)</PresentationFormat>
  <Paragraphs>4449</Paragraphs>
  <Slides>191</Slides>
  <Notes>175</Notes>
  <HiddenSlides>1</HiddenSlides>
  <MMClips>0</MMClips>
  <ScaleCrop>false</ScaleCrop>
  <HeadingPairs>
    <vt:vector size="8" baseType="variant">
      <vt:variant>
        <vt:lpstr>Kullanılan Yazı Tipleri</vt:lpstr>
      </vt:variant>
      <vt:variant>
        <vt:i4>8</vt:i4>
      </vt:variant>
      <vt:variant>
        <vt:lpstr>Tema</vt:lpstr>
      </vt:variant>
      <vt:variant>
        <vt:i4>3</vt:i4>
      </vt:variant>
      <vt:variant>
        <vt:lpstr>Eklenmiş OLE Hizmet Programları</vt:lpstr>
      </vt:variant>
      <vt:variant>
        <vt:i4>1</vt:i4>
      </vt:variant>
      <vt:variant>
        <vt:lpstr>Slayt Başlıkları</vt:lpstr>
      </vt:variant>
      <vt:variant>
        <vt:i4>191</vt:i4>
      </vt:variant>
    </vt:vector>
  </HeadingPairs>
  <TitlesOfParts>
    <vt:vector size="203" baseType="lpstr">
      <vt:lpstr>Arial Unicode MS</vt:lpstr>
      <vt:lpstr>Arial</vt:lpstr>
      <vt:lpstr>Arial Narrow</vt:lpstr>
      <vt:lpstr>Courier New</vt:lpstr>
      <vt:lpstr>新細明體</vt:lpstr>
      <vt:lpstr>Symbol</vt:lpstr>
      <vt:lpstr>Times</vt:lpstr>
      <vt:lpstr>Times New Roman</vt:lpstr>
      <vt:lpstr>Default Design</vt:lpstr>
      <vt:lpstr>1_Default Design</vt:lpstr>
      <vt:lpstr>2_Default Design</vt:lpstr>
      <vt:lpstr>Document</vt:lpstr>
      <vt:lpstr>SQL  </vt:lpstr>
      <vt:lpstr>Table Structure Example</vt:lpstr>
      <vt:lpstr>1- Writing Basic  SQL Statements</vt:lpstr>
      <vt:lpstr>Capabilities of SQL SELECT Statements</vt:lpstr>
      <vt:lpstr>Basic SELECT Statement</vt:lpstr>
      <vt:lpstr>Selecting All Columns</vt:lpstr>
      <vt:lpstr>Selecting Specific Columns</vt:lpstr>
      <vt:lpstr>Using Arithmetic Operators</vt:lpstr>
      <vt:lpstr>Operator Precedence</vt:lpstr>
      <vt:lpstr>Using Parentheses</vt:lpstr>
      <vt:lpstr>Defining a Null Value</vt:lpstr>
      <vt:lpstr>Null Values  in Arithmetic Expressions</vt:lpstr>
      <vt:lpstr>Using Column Aliases</vt:lpstr>
      <vt:lpstr>Duplicate Rows</vt:lpstr>
      <vt:lpstr>Eliminating Duplicate Rows</vt:lpstr>
      <vt:lpstr>Exercise 1</vt:lpstr>
      <vt:lpstr>Solution 1</vt:lpstr>
      <vt:lpstr>Exercise 2</vt:lpstr>
      <vt:lpstr>Solution 2</vt:lpstr>
      <vt:lpstr>2- Restricting and Sorting Data</vt:lpstr>
      <vt:lpstr>Limiting Rows Using a Selection</vt:lpstr>
      <vt:lpstr>Limiting Rows Selected</vt:lpstr>
      <vt:lpstr>Using the WHERE Clause</vt:lpstr>
      <vt:lpstr>Character Strings and Dates</vt:lpstr>
      <vt:lpstr>Using the Comparison Operators</vt:lpstr>
      <vt:lpstr>Other Comparison Operators</vt:lpstr>
      <vt:lpstr>Using the BETWEEN Operator</vt:lpstr>
      <vt:lpstr>Using the IN Operator</vt:lpstr>
      <vt:lpstr>Using the LIKE Operator</vt:lpstr>
      <vt:lpstr>Using the LIKE Operator</vt:lpstr>
      <vt:lpstr>Using the IS NULL Operator</vt:lpstr>
      <vt:lpstr>Logical Operators</vt:lpstr>
      <vt:lpstr>Using the AND Operator</vt:lpstr>
      <vt:lpstr>Using the OR Operator</vt:lpstr>
      <vt:lpstr>Using the NOT Operator</vt:lpstr>
      <vt:lpstr>ORDER BY Clause</vt:lpstr>
      <vt:lpstr>Sorting in Descending Order</vt:lpstr>
      <vt:lpstr>Sorting by Column Alias</vt:lpstr>
      <vt:lpstr>Sorting by Multiple Columns</vt:lpstr>
      <vt:lpstr>Exercise 3</vt:lpstr>
      <vt:lpstr>Solution 3</vt:lpstr>
      <vt:lpstr>Exercise 4</vt:lpstr>
      <vt:lpstr>Solution 4</vt:lpstr>
      <vt:lpstr>Exercise 5</vt:lpstr>
      <vt:lpstr>Solution 5</vt:lpstr>
      <vt:lpstr>3- Single-Row Functions</vt:lpstr>
      <vt:lpstr>Using Case Conversion Functions</vt:lpstr>
      <vt:lpstr>Using the Character Manipulation Functions</vt:lpstr>
      <vt:lpstr>Using Arithmetic Operators with Dates</vt:lpstr>
      <vt:lpstr>4- Displaying Data  from Multiple Tables</vt:lpstr>
      <vt:lpstr>Obtaining Data from Multiple Tables</vt:lpstr>
      <vt:lpstr>What Is a Join?</vt:lpstr>
      <vt:lpstr>What Is an Equijoin? </vt:lpstr>
      <vt:lpstr>Retrieving Records  with Equijoins</vt:lpstr>
      <vt:lpstr>Additional Search Conditions Using the AND Operator </vt:lpstr>
      <vt:lpstr>Using Table Aliases</vt:lpstr>
      <vt:lpstr>Joining More Than Two Tables</vt:lpstr>
      <vt:lpstr>Non-Equijoins</vt:lpstr>
      <vt:lpstr>Retrieving Records  with Non-Equijoins</vt:lpstr>
      <vt:lpstr>Outer Joins</vt:lpstr>
      <vt:lpstr>Outer Joins</vt:lpstr>
      <vt:lpstr>Using Outer Joins</vt:lpstr>
      <vt:lpstr>Self Joins</vt:lpstr>
      <vt:lpstr>Joining a Table to Itself</vt:lpstr>
      <vt:lpstr>Exercise 6</vt:lpstr>
      <vt:lpstr>Exercise 6</vt:lpstr>
      <vt:lpstr>Solution 6</vt:lpstr>
      <vt:lpstr>Exercise 7</vt:lpstr>
      <vt:lpstr>Exercise 7</vt:lpstr>
      <vt:lpstr>Solution 7</vt:lpstr>
      <vt:lpstr>5- Aggregating Data  Using Group Functions</vt:lpstr>
      <vt:lpstr>What Are Group Functions?</vt:lpstr>
      <vt:lpstr>Types of Group Functions</vt:lpstr>
      <vt:lpstr>Using Group Functions</vt:lpstr>
      <vt:lpstr>Using AVG and SUM Functions</vt:lpstr>
      <vt:lpstr>Using MIN and MAX Functions</vt:lpstr>
      <vt:lpstr>Using the COUNT Function</vt:lpstr>
      <vt:lpstr>Using the COUNT Function</vt:lpstr>
      <vt:lpstr>Exercise 8</vt:lpstr>
      <vt:lpstr>Solution 8</vt:lpstr>
      <vt:lpstr>Exercise 9</vt:lpstr>
      <vt:lpstr>Solution 9</vt:lpstr>
      <vt:lpstr>Group Functions and Null Values</vt:lpstr>
      <vt:lpstr>Using the NVL Function  with Group Functions</vt:lpstr>
      <vt:lpstr>Creating Groups of Data </vt:lpstr>
      <vt:lpstr>Creating Groups of Data:  GROUP BY Clause</vt:lpstr>
      <vt:lpstr>Using the GROUP BY Clause </vt:lpstr>
      <vt:lpstr>Using the GROUP BY Clause </vt:lpstr>
      <vt:lpstr>Grouping by More  Than One Column</vt:lpstr>
      <vt:lpstr>Using the GROUP BY Clause  on Multiple Columns</vt:lpstr>
      <vt:lpstr>Excluding Group Results</vt:lpstr>
      <vt:lpstr>Excluding Group Results: HAVING Clause</vt:lpstr>
      <vt:lpstr>Using the HAVING Clause</vt:lpstr>
      <vt:lpstr>Using the HAVING Clause</vt:lpstr>
      <vt:lpstr>Nesting Group Functions</vt:lpstr>
      <vt:lpstr>6- Subqueries</vt:lpstr>
      <vt:lpstr>Using a Subquery  to Solve a Problem</vt:lpstr>
      <vt:lpstr>Subqueries</vt:lpstr>
      <vt:lpstr>Using a Subquery</vt:lpstr>
      <vt:lpstr>Types of Subqueries</vt:lpstr>
      <vt:lpstr>Executing Single-Row Subqueries</vt:lpstr>
      <vt:lpstr>Exercise 8</vt:lpstr>
      <vt:lpstr>Solution 8</vt:lpstr>
      <vt:lpstr>Using Group Functions  in a Subquery</vt:lpstr>
      <vt:lpstr>HAVING Clause with Subqueries</vt:lpstr>
      <vt:lpstr>What Is Wrong with This Statement?</vt:lpstr>
      <vt:lpstr>Will This Statement Work?</vt:lpstr>
      <vt:lpstr>Multiple-Row Subqueries</vt:lpstr>
      <vt:lpstr>Using ANY Operator  in Multiple-Row Subqueries</vt:lpstr>
      <vt:lpstr>Using ALL Operator  in Multiple-Row Subqueries</vt:lpstr>
      <vt:lpstr>Exercise 9</vt:lpstr>
      <vt:lpstr>Solution 9</vt:lpstr>
      <vt:lpstr>Exercise 10</vt:lpstr>
      <vt:lpstr>Solution 10</vt:lpstr>
      <vt:lpstr>7- Multiple-Column Subqueries</vt:lpstr>
      <vt:lpstr>Multiple-Column Subqueries</vt:lpstr>
      <vt:lpstr>Using Multiple-Column Subqueries</vt:lpstr>
      <vt:lpstr>Using Multiple-Column Subqueries</vt:lpstr>
      <vt:lpstr>Null Values in a Subquery</vt:lpstr>
      <vt:lpstr>Using a Subquery  in the FROM Clause</vt:lpstr>
      <vt:lpstr>8- Manipulating Data</vt:lpstr>
      <vt:lpstr>Adding a New Row to a Table</vt:lpstr>
      <vt:lpstr>The INSERT Statement</vt:lpstr>
      <vt:lpstr>Inserting New Rows</vt:lpstr>
      <vt:lpstr>Inserting Rows with Null Values</vt:lpstr>
      <vt:lpstr>Inserting Special Values</vt:lpstr>
      <vt:lpstr>Inserting Specific Date Values</vt:lpstr>
      <vt:lpstr>Copying Rows  from Another Table</vt:lpstr>
      <vt:lpstr>Changing Data in a Table</vt:lpstr>
      <vt:lpstr>The UPDATE Statement</vt:lpstr>
      <vt:lpstr>Updating Rows in a Table</vt:lpstr>
      <vt:lpstr>Updating with  Multiple-Column Subquery</vt:lpstr>
      <vt:lpstr>Updating Rows Based  on Another Table</vt:lpstr>
      <vt:lpstr>Removing a Row from a Table </vt:lpstr>
      <vt:lpstr>The DELETE Statement</vt:lpstr>
      <vt:lpstr>Deleting Rows from a Table</vt:lpstr>
      <vt:lpstr>Deleting Rows Based  on Another Table</vt:lpstr>
      <vt:lpstr>Advantages of COMMIT  and ROLLBACK Statements</vt:lpstr>
      <vt:lpstr>Controlling Transactions</vt:lpstr>
      <vt:lpstr>State of the Data Before  COMMIT or ROLLBACK</vt:lpstr>
      <vt:lpstr>State of the Data After COMMIT</vt:lpstr>
      <vt:lpstr>Committing Data</vt:lpstr>
      <vt:lpstr>State of the Data After ROLLBACK</vt:lpstr>
      <vt:lpstr>9- Creating and Managing Tables</vt:lpstr>
      <vt:lpstr>The CREATE TABLE Statement</vt:lpstr>
      <vt:lpstr>Creating Tables</vt:lpstr>
      <vt:lpstr>Datatypes</vt:lpstr>
      <vt:lpstr>Creating a Table  by Using a Subquery</vt:lpstr>
      <vt:lpstr>Creating a Table  by Using a Subquery</vt:lpstr>
      <vt:lpstr>The ALTER TABLE Statement</vt:lpstr>
      <vt:lpstr>Adding a Column</vt:lpstr>
      <vt:lpstr>Adding a Column</vt:lpstr>
      <vt:lpstr>Modifying a Column</vt:lpstr>
      <vt:lpstr>Dropping a Column</vt:lpstr>
      <vt:lpstr>Dropping a Table</vt:lpstr>
      <vt:lpstr>10- Including Constraints</vt:lpstr>
      <vt:lpstr>Defining Constraints</vt:lpstr>
      <vt:lpstr>Defining Constraints</vt:lpstr>
      <vt:lpstr>The NOT NULL Constraint</vt:lpstr>
      <vt:lpstr>The NOT NULL Constraint</vt:lpstr>
      <vt:lpstr>The UNIQUE KEY Constraint</vt:lpstr>
      <vt:lpstr>The UNIQUE KEY Constraint</vt:lpstr>
      <vt:lpstr>The PRIMARY KEY Constraint</vt:lpstr>
      <vt:lpstr>The PRIMARY KEY Constraint</vt:lpstr>
      <vt:lpstr>The FOREIGN KEY Constraint</vt:lpstr>
      <vt:lpstr>The FOREIGN KEY Constraint</vt:lpstr>
      <vt:lpstr>FOREIGN KEY Constraint  Keywords</vt:lpstr>
      <vt:lpstr>The CHECK Constraint</vt:lpstr>
      <vt:lpstr>Adding a Constraint</vt:lpstr>
      <vt:lpstr>Adding a Constraint</vt:lpstr>
      <vt:lpstr>Dropping a Constraint</vt:lpstr>
      <vt:lpstr>Disabling Constraints</vt:lpstr>
      <vt:lpstr>Enabling Constraints</vt:lpstr>
      <vt:lpstr>Cascading Constraints</vt:lpstr>
      <vt:lpstr>Viewing Constraints</vt:lpstr>
      <vt:lpstr>Viewing the Columns Associated with Constraints</vt:lpstr>
      <vt:lpstr>PowerPoint Sunusu</vt:lpstr>
      <vt:lpstr>Views</vt:lpstr>
      <vt:lpstr>Views</vt:lpstr>
      <vt:lpstr>Properties of Views</vt:lpstr>
      <vt:lpstr>Create a View</vt:lpstr>
      <vt:lpstr>Querying View</vt:lpstr>
      <vt:lpstr>Querying View</vt:lpstr>
      <vt:lpstr>Renaming Attributes in View</vt:lpstr>
      <vt:lpstr>Modifying View</vt:lpstr>
      <vt:lpstr>Modifying View </vt:lpstr>
      <vt:lpstr>Modifying View (INSERT)</vt:lpstr>
      <vt:lpstr>Modifying View (DELETE)</vt:lpstr>
      <vt:lpstr>Modifying View (UPDATE)</vt:lpstr>
      <vt:lpstr>Modifying View (DROP)</vt:lpstr>
      <vt:lpstr>Read Only View </vt:lpstr>
    </vt:vector>
  </TitlesOfParts>
  <Company>iyte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Başlığı Yok</dc:title>
  <dc:creator>PC25</dc:creator>
  <cp:lastModifiedBy>elife öztürk</cp:lastModifiedBy>
  <cp:revision>326</cp:revision>
  <dcterms:created xsi:type="dcterms:W3CDTF">2002-02-01T08:45:08Z</dcterms:created>
  <dcterms:modified xsi:type="dcterms:W3CDTF">2016-11-28T13:55:01Z</dcterms:modified>
</cp:coreProperties>
</file>