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4"/>
  </p:sldMasterIdLst>
  <p:notesMasterIdLst>
    <p:notesMasterId r:id="rId30"/>
  </p:notesMasterIdLst>
  <p:sldIdLst>
    <p:sldId id="314" r:id="rId5"/>
    <p:sldId id="281" r:id="rId6"/>
    <p:sldId id="303" r:id="rId7"/>
    <p:sldId id="290" r:id="rId8"/>
    <p:sldId id="282" r:id="rId9"/>
    <p:sldId id="306" r:id="rId10"/>
    <p:sldId id="291" r:id="rId11"/>
    <p:sldId id="283" r:id="rId12"/>
    <p:sldId id="320" r:id="rId13"/>
    <p:sldId id="308" r:id="rId14"/>
    <p:sldId id="307" r:id="rId15"/>
    <p:sldId id="292" r:id="rId16"/>
    <p:sldId id="297" r:id="rId17"/>
    <p:sldId id="315" r:id="rId18"/>
    <p:sldId id="293" r:id="rId19"/>
    <p:sldId id="298" r:id="rId20"/>
    <p:sldId id="318" r:id="rId21"/>
    <p:sldId id="311" r:id="rId22"/>
    <p:sldId id="310" r:id="rId23"/>
    <p:sldId id="294" r:id="rId24"/>
    <p:sldId id="299" r:id="rId25"/>
    <p:sldId id="319" r:id="rId26"/>
    <p:sldId id="312" r:id="rId27"/>
    <p:sldId id="296" r:id="rId28"/>
    <p:sldId id="317" r:id="rId2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BE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8" autoAdjust="0"/>
    <p:restoredTop sz="95135" autoAdjust="0"/>
  </p:normalViewPr>
  <p:slideViewPr>
    <p:cSldViewPr>
      <p:cViewPr>
        <p:scale>
          <a:sx n="100" d="100"/>
          <a:sy n="100" d="100"/>
        </p:scale>
        <p:origin x="1072" y="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C5C2A-6937-453B-913C-67E5A0D924E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F06D4B-B62C-4B85-AFAA-7322E0A2DF88}">
      <dgm:prSet/>
      <dgm:spPr>
        <a:solidFill>
          <a:srgbClr val="72BE2B"/>
        </a:solidFill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ingle Responsibility Principle</a:t>
          </a:r>
        </a:p>
      </dgm:t>
    </dgm:pt>
    <dgm:pt modelId="{852AB629-A092-4B85-83F2-4FF4EB83DFB6}" type="parTrans" cxnId="{CE1C7829-2E1E-46D2-A9C3-F2E2DC710BC6}">
      <dgm:prSet/>
      <dgm:spPr/>
      <dgm:t>
        <a:bodyPr/>
        <a:lstStyle/>
        <a:p>
          <a:endParaRPr lang="en-US"/>
        </a:p>
      </dgm:t>
    </dgm:pt>
    <dgm:pt modelId="{3B1AF659-B60D-4ADB-BA36-3711049CEE8A}" type="sibTrans" cxnId="{CE1C7829-2E1E-46D2-A9C3-F2E2DC710BC6}">
      <dgm:prSet/>
      <dgm:spPr/>
      <dgm:t>
        <a:bodyPr/>
        <a:lstStyle/>
        <a:p>
          <a:endParaRPr lang="en-US"/>
        </a:p>
      </dgm:t>
    </dgm:pt>
    <dgm:pt modelId="{6E17C624-7511-4725-838F-A4044FD114E8}">
      <dgm:prSet/>
      <dgm:spPr>
        <a:solidFill>
          <a:srgbClr val="72BE2B"/>
        </a:solidFill>
      </dgm:spPr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O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pen/Closed Principle</a:t>
          </a:r>
        </a:p>
      </dgm:t>
    </dgm:pt>
    <dgm:pt modelId="{2A361ED9-E7FC-4C57-BEF3-57B5C10B7E81}" type="parTrans" cxnId="{F866FCBD-7151-4111-A185-2FD7E9342336}">
      <dgm:prSet/>
      <dgm:spPr/>
      <dgm:t>
        <a:bodyPr/>
        <a:lstStyle/>
        <a:p>
          <a:endParaRPr lang="en-US"/>
        </a:p>
      </dgm:t>
    </dgm:pt>
    <dgm:pt modelId="{2A6F8A2C-8D27-4BD0-A112-A751606ABD6B}" type="sibTrans" cxnId="{F866FCBD-7151-4111-A185-2FD7E9342336}">
      <dgm:prSet/>
      <dgm:spPr/>
      <dgm:t>
        <a:bodyPr/>
        <a:lstStyle/>
        <a:p>
          <a:endParaRPr lang="en-US"/>
        </a:p>
      </dgm:t>
    </dgm:pt>
    <dgm:pt modelId="{DDB839BB-52CE-48FD-98EB-FDFDFBE95049}">
      <dgm:prSet/>
      <dgm:spPr>
        <a:solidFill>
          <a:srgbClr val="72BE2B"/>
        </a:solidFill>
      </dgm:spPr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L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iskov Substitution Principle</a:t>
          </a:r>
        </a:p>
      </dgm:t>
    </dgm:pt>
    <dgm:pt modelId="{7017E159-659C-4220-BB0B-44AB79BC6FA9}" type="parTrans" cxnId="{55B52A69-F33B-4504-98F6-9A5B8F1787A5}">
      <dgm:prSet/>
      <dgm:spPr/>
      <dgm:t>
        <a:bodyPr/>
        <a:lstStyle/>
        <a:p>
          <a:endParaRPr lang="en-US"/>
        </a:p>
      </dgm:t>
    </dgm:pt>
    <dgm:pt modelId="{A96E2651-9EA6-41DE-B6B3-7856478CF814}" type="sibTrans" cxnId="{55B52A69-F33B-4504-98F6-9A5B8F1787A5}">
      <dgm:prSet/>
      <dgm:spPr/>
      <dgm:t>
        <a:bodyPr/>
        <a:lstStyle/>
        <a:p>
          <a:endParaRPr lang="en-US"/>
        </a:p>
      </dgm:t>
    </dgm:pt>
    <dgm:pt modelId="{1B5AA48B-3198-4950-AB0F-1A1510E90C0E}">
      <dgm:prSet/>
      <dgm:spPr>
        <a:solidFill>
          <a:srgbClr val="72BE2B"/>
        </a:solidFill>
      </dgm:spPr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nterface Segregation Principle</a:t>
          </a:r>
        </a:p>
      </dgm:t>
    </dgm:pt>
    <dgm:pt modelId="{C79E2C1C-5574-4EA2-8C57-1FDEB2A6818B}" type="parTrans" cxnId="{A3F153F0-D0EE-4092-8ED8-C652136954E5}">
      <dgm:prSet/>
      <dgm:spPr/>
      <dgm:t>
        <a:bodyPr/>
        <a:lstStyle/>
        <a:p>
          <a:endParaRPr lang="en-US"/>
        </a:p>
      </dgm:t>
    </dgm:pt>
    <dgm:pt modelId="{391B1778-9DA5-46F3-BCF4-C4ED3C6C32B0}" type="sibTrans" cxnId="{A3F153F0-D0EE-4092-8ED8-C652136954E5}">
      <dgm:prSet/>
      <dgm:spPr/>
      <dgm:t>
        <a:bodyPr/>
        <a:lstStyle/>
        <a:p>
          <a:endParaRPr lang="en-US"/>
        </a:p>
      </dgm:t>
    </dgm:pt>
    <dgm:pt modelId="{BE5A5089-AF56-43B9-A362-86F58C462B23}">
      <dgm:prSet/>
      <dgm:spPr>
        <a:solidFill>
          <a:srgbClr val="72BE2B"/>
        </a:solidFill>
      </dgm:spPr>
      <dgm:t>
        <a:bodyPr/>
        <a:lstStyle/>
        <a:p>
          <a:pPr algn="l" rtl="0"/>
          <a:r>
            <a:rPr lang="en-US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</a:t>
          </a:r>
          <a:r>
            <a:rPr lang="en-US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ependency Inversion Principle</a:t>
          </a:r>
        </a:p>
      </dgm:t>
    </dgm:pt>
    <dgm:pt modelId="{AC91EB7F-FBBF-4F5D-8F96-3CAD80241258}" type="parTrans" cxnId="{8AE72BEE-3E35-4765-953B-5927BF9975D8}">
      <dgm:prSet/>
      <dgm:spPr/>
      <dgm:t>
        <a:bodyPr/>
        <a:lstStyle/>
        <a:p>
          <a:endParaRPr lang="en-US"/>
        </a:p>
      </dgm:t>
    </dgm:pt>
    <dgm:pt modelId="{52BCE82F-57DA-4942-8AC9-3B38639C2603}" type="sibTrans" cxnId="{8AE72BEE-3E35-4765-953B-5927BF9975D8}">
      <dgm:prSet/>
      <dgm:spPr/>
      <dgm:t>
        <a:bodyPr/>
        <a:lstStyle/>
        <a:p>
          <a:endParaRPr lang="en-US"/>
        </a:p>
      </dgm:t>
    </dgm:pt>
    <dgm:pt modelId="{A2585760-E462-4EB4-83AA-C5045AA28767}" type="pres">
      <dgm:prSet presAssocID="{79EC5C2A-6937-453B-913C-67E5A0D924E2}" presName="linearFlow" presStyleCnt="0">
        <dgm:presLayoutVars>
          <dgm:dir/>
          <dgm:resizeHandles val="exact"/>
        </dgm:presLayoutVars>
      </dgm:prSet>
      <dgm:spPr/>
    </dgm:pt>
    <dgm:pt modelId="{6A6928BB-4E19-4F2B-98A3-E5881F3FB18E}" type="pres">
      <dgm:prSet presAssocID="{93F06D4B-B62C-4B85-AFAA-7322E0A2DF88}" presName="composite" presStyleCnt="0"/>
      <dgm:spPr/>
    </dgm:pt>
    <dgm:pt modelId="{2D89753D-3145-485B-B546-927F55F42065}" type="pres">
      <dgm:prSet presAssocID="{93F06D4B-B62C-4B85-AFAA-7322E0A2DF88}" presName="imgShp" presStyleLbl="fgImgPlac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8D513954-B4D9-457E-8004-C48E93264F9F}" type="pres">
      <dgm:prSet presAssocID="{93F06D4B-B62C-4B85-AFAA-7322E0A2DF88}" presName="txShp" presStyleLbl="node1" presStyleIdx="0" presStyleCnt="5">
        <dgm:presLayoutVars>
          <dgm:bulletEnabled val="1"/>
        </dgm:presLayoutVars>
      </dgm:prSet>
      <dgm:spPr/>
    </dgm:pt>
    <dgm:pt modelId="{D9860E8A-6945-41F1-B7DC-D1742269B975}" type="pres">
      <dgm:prSet presAssocID="{3B1AF659-B60D-4ADB-BA36-3711049CEE8A}" presName="spacing" presStyleCnt="0"/>
      <dgm:spPr/>
    </dgm:pt>
    <dgm:pt modelId="{2C2434AE-EB15-49A8-83CB-5ED189BC3A16}" type="pres">
      <dgm:prSet presAssocID="{6E17C624-7511-4725-838F-A4044FD114E8}" presName="composite" presStyleCnt="0"/>
      <dgm:spPr/>
    </dgm:pt>
    <dgm:pt modelId="{76D5DEE4-8669-44EB-B9E3-65D6ACF08C49}" type="pres">
      <dgm:prSet presAssocID="{6E17C624-7511-4725-838F-A4044FD114E8}" presName="imgShp" presStyleLbl="fgImgPlace1" presStyleIdx="1" presStyleCnt="5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CF6025FA-47DD-4680-AA33-CD2388CC8FE2}" type="pres">
      <dgm:prSet presAssocID="{6E17C624-7511-4725-838F-A4044FD114E8}" presName="txShp" presStyleLbl="node1" presStyleIdx="1" presStyleCnt="5">
        <dgm:presLayoutVars>
          <dgm:bulletEnabled val="1"/>
        </dgm:presLayoutVars>
      </dgm:prSet>
      <dgm:spPr/>
    </dgm:pt>
    <dgm:pt modelId="{34BA2827-ACE1-481D-AEAC-9B89E9BFD644}" type="pres">
      <dgm:prSet presAssocID="{2A6F8A2C-8D27-4BD0-A112-A751606ABD6B}" presName="spacing" presStyleCnt="0"/>
      <dgm:spPr/>
    </dgm:pt>
    <dgm:pt modelId="{2468BDB7-C1B3-4E8B-B2D0-3387E87385A9}" type="pres">
      <dgm:prSet presAssocID="{DDB839BB-52CE-48FD-98EB-FDFDFBE95049}" presName="composite" presStyleCnt="0"/>
      <dgm:spPr/>
    </dgm:pt>
    <dgm:pt modelId="{1BA33D63-E490-4095-B8BC-AEAE4EB9FDA5}" type="pres">
      <dgm:prSet presAssocID="{DDB839BB-52CE-48FD-98EB-FDFDFBE95049}" presName="imgShp" presStyleLbl="fgImgPlace1" presStyleIdx="2" presStyleCnt="5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</dgm:spPr>
    </dgm:pt>
    <dgm:pt modelId="{CF7C40FB-57E4-488F-AF7D-29C991AAFFF9}" type="pres">
      <dgm:prSet presAssocID="{DDB839BB-52CE-48FD-98EB-FDFDFBE95049}" presName="txShp" presStyleLbl="node1" presStyleIdx="2" presStyleCnt="5">
        <dgm:presLayoutVars>
          <dgm:bulletEnabled val="1"/>
        </dgm:presLayoutVars>
      </dgm:prSet>
      <dgm:spPr/>
    </dgm:pt>
    <dgm:pt modelId="{38F6F984-D3F1-4CA9-AD39-0DF03EFA1C62}" type="pres">
      <dgm:prSet presAssocID="{A96E2651-9EA6-41DE-B6B3-7856478CF814}" presName="spacing" presStyleCnt="0"/>
      <dgm:spPr/>
    </dgm:pt>
    <dgm:pt modelId="{42F1FEE3-C684-4944-8ECF-639E4A44F398}" type="pres">
      <dgm:prSet presAssocID="{1B5AA48B-3198-4950-AB0F-1A1510E90C0E}" presName="composite" presStyleCnt="0"/>
      <dgm:spPr/>
    </dgm:pt>
    <dgm:pt modelId="{E00A42B8-C8A6-4016-A3C2-A36477FD7034}" type="pres">
      <dgm:prSet presAssocID="{1B5AA48B-3198-4950-AB0F-1A1510E90C0E}" presName="imgShp" presStyleLbl="fgImgPlace1" presStyleIdx="3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E7309319-A3FA-4487-B912-C769BAA9B6D1}" type="pres">
      <dgm:prSet presAssocID="{1B5AA48B-3198-4950-AB0F-1A1510E90C0E}" presName="txShp" presStyleLbl="node1" presStyleIdx="3" presStyleCnt="5">
        <dgm:presLayoutVars>
          <dgm:bulletEnabled val="1"/>
        </dgm:presLayoutVars>
      </dgm:prSet>
      <dgm:spPr/>
    </dgm:pt>
    <dgm:pt modelId="{3B0F0BA3-9B40-4764-9969-51EE1EC4E3AD}" type="pres">
      <dgm:prSet presAssocID="{391B1778-9DA5-46F3-BCF4-C4ED3C6C32B0}" presName="spacing" presStyleCnt="0"/>
      <dgm:spPr/>
    </dgm:pt>
    <dgm:pt modelId="{660DF083-CB6E-4402-BF1A-03FE990EB6FE}" type="pres">
      <dgm:prSet presAssocID="{BE5A5089-AF56-43B9-A362-86F58C462B23}" presName="composite" presStyleCnt="0"/>
      <dgm:spPr/>
    </dgm:pt>
    <dgm:pt modelId="{01B0DBE4-86C5-4D52-9E71-6409D4ABE312}" type="pres">
      <dgm:prSet presAssocID="{BE5A5089-AF56-43B9-A362-86F58C462B23}" presName="imgShp" presStyleLbl="fgImgPlace1" presStyleIdx="4" presStyleCnt="5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</dgm:pt>
    <dgm:pt modelId="{BFDA3A25-6D18-48A0-AB57-AA8707649031}" type="pres">
      <dgm:prSet presAssocID="{BE5A5089-AF56-43B9-A362-86F58C462B23}" presName="txShp" presStyleLbl="node1" presStyleIdx="4" presStyleCnt="5">
        <dgm:presLayoutVars>
          <dgm:bulletEnabled val="1"/>
        </dgm:presLayoutVars>
      </dgm:prSet>
      <dgm:spPr/>
    </dgm:pt>
  </dgm:ptLst>
  <dgm:cxnLst>
    <dgm:cxn modelId="{CE1C7829-2E1E-46D2-A9C3-F2E2DC710BC6}" srcId="{79EC5C2A-6937-453B-913C-67E5A0D924E2}" destId="{93F06D4B-B62C-4B85-AFAA-7322E0A2DF88}" srcOrd="0" destOrd="0" parTransId="{852AB629-A092-4B85-83F2-4FF4EB83DFB6}" sibTransId="{3B1AF659-B60D-4ADB-BA36-3711049CEE8A}"/>
    <dgm:cxn modelId="{DD10B430-33A7-4ECA-85BF-9FEBABF2107D}" type="presOf" srcId="{DDB839BB-52CE-48FD-98EB-FDFDFBE95049}" destId="{CF7C40FB-57E4-488F-AF7D-29C991AAFFF9}" srcOrd="0" destOrd="0" presId="urn:microsoft.com/office/officeart/2005/8/layout/vList3"/>
    <dgm:cxn modelId="{CFD9713F-E696-460F-8112-275844E82473}" type="presOf" srcId="{79EC5C2A-6937-453B-913C-67E5A0D924E2}" destId="{A2585760-E462-4EB4-83AA-C5045AA28767}" srcOrd="0" destOrd="0" presId="urn:microsoft.com/office/officeart/2005/8/layout/vList3"/>
    <dgm:cxn modelId="{55B52A69-F33B-4504-98F6-9A5B8F1787A5}" srcId="{79EC5C2A-6937-453B-913C-67E5A0D924E2}" destId="{DDB839BB-52CE-48FD-98EB-FDFDFBE95049}" srcOrd="2" destOrd="0" parTransId="{7017E159-659C-4220-BB0B-44AB79BC6FA9}" sibTransId="{A96E2651-9EA6-41DE-B6B3-7856478CF814}"/>
    <dgm:cxn modelId="{1F5986AB-837E-4E5A-8343-DDA812A97100}" type="presOf" srcId="{1B5AA48B-3198-4950-AB0F-1A1510E90C0E}" destId="{E7309319-A3FA-4487-B912-C769BAA9B6D1}" srcOrd="0" destOrd="0" presId="urn:microsoft.com/office/officeart/2005/8/layout/vList3"/>
    <dgm:cxn modelId="{87A4C2AF-6FCA-45F4-A54B-A3874C7F810C}" type="presOf" srcId="{BE5A5089-AF56-43B9-A362-86F58C462B23}" destId="{BFDA3A25-6D18-48A0-AB57-AA8707649031}" srcOrd="0" destOrd="0" presId="urn:microsoft.com/office/officeart/2005/8/layout/vList3"/>
    <dgm:cxn modelId="{F866FCBD-7151-4111-A185-2FD7E9342336}" srcId="{79EC5C2A-6937-453B-913C-67E5A0D924E2}" destId="{6E17C624-7511-4725-838F-A4044FD114E8}" srcOrd="1" destOrd="0" parTransId="{2A361ED9-E7FC-4C57-BEF3-57B5C10B7E81}" sibTransId="{2A6F8A2C-8D27-4BD0-A112-A751606ABD6B}"/>
    <dgm:cxn modelId="{E4EE0CCE-E6F2-4CCE-8B61-1B2B753D5558}" type="presOf" srcId="{93F06D4B-B62C-4B85-AFAA-7322E0A2DF88}" destId="{8D513954-B4D9-457E-8004-C48E93264F9F}" srcOrd="0" destOrd="0" presId="urn:microsoft.com/office/officeart/2005/8/layout/vList3"/>
    <dgm:cxn modelId="{8AE72BEE-3E35-4765-953B-5927BF9975D8}" srcId="{79EC5C2A-6937-453B-913C-67E5A0D924E2}" destId="{BE5A5089-AF56-43B9-A362-86F58C462B23}" srcOrd="4" destOrd="0" parTransId="{AC91EB7F-FBBF-4F5D-8F96-3CAD80241258}" sibTransId="{52BCE82F-57DA-4942-8AC9-3B38639C2603}"/>
    <dgm:cxn modelId="{A3F153F0-D0EE-4092-8ED8-C652136954E5}" srcId="{79EC5C2A-6937-453B-913C-67E5A0D924E2}" destId="{1B5AA48B-3198-4950-AB0F-1A1510E90C0E}" srcOrd="3" destOrd="0" parTransId="{C79E2C1C-5574-4EA2-8C57-1FDEB2A6818B}" sibTransId="{391B1778-9DA5-46F3-BCF4-C4ED3C6C32B0}"/>
    <dgm:cxn modelId="{C8C464F7-3582-43F6-BE2E-71DBD8E91750}" type="presOf" srcId="{6E17C624-7511-4725-838F-A4044FD114E8}" destId="{CF6025FA-47DD-4680-AA33-CD2388CC8FE2}" srcOrd="0" destOrd="0" presId="urn:microsoft.com/office/officeart/2005/8/layout/vList3"/>
    <dgm:cxn modelId="{118379FB-ED42-4D45-B1C5-63A470C98E81}" type="presParOf" srcId="{A2585760-E462-4EB4-83AA-C5045AA28767}" destId="{6A6928BB-4E19-4F2B-98A3-E5881F3FB18E}" srcOrd="0" destOrd="0" presId="urn:microsoft.com/office/officeart/2005/8/layout/vList3"/>
    <dgm:cxn modelId="{EF615171-4D70-42F1-BB33-EA317C123C69}" type="presParOf" srcId="{6A6928BB-4E19-4F2B-98A3-E5881F3FB18E}" destId="{2D89753D-3145-485B-B546-927F55F42065}" srcOrd="0" destOrd="0" presId="urn:microsoft.com/office/officeart/2005/8/layout/vList3"/>
    <dgm:cxn modelId="{F5E822FE-AA27-48BF-989B-A5E995CC93F1}" type="presParOf" srcId="{6A6928BB-4E19-4F2B-98A3-E5881F3FB18E}" destId="{8D513954-B4D9-457E-8004-C48E93264F9F}" srcOrd="1" destOrd="0" presId="urn:microsoft.com/office/officeart/2005/8/layout/vList3"/>
    <dgm:cxn modelId="{BD11300E-EC06-4B02-94B5-0A67F6E83DE5}" type="presParOf" srcId="{A2585760-E462-4EB4-83AA-C5045AA28767}" destId="{D9860E8A-6945-41F1-B7DC-D1742269B975}" srcOrd="1" destOrd="0" presId="urn:microsoft.com/office/officeart/2005/8/layout/vList3"/>
    <dgm:cxn modelId="{BCF51D7B-4222-481D-9699-A4FAB78968BF}" type="presParOf" srcId="{A2585760-E462-4EB4-83AA-C5045AA28767}" destId="{2C2434AE-EB15-49A8-83CB-5ED189BC3A16}" srcOrd="2" destOrd="0" presId="urn:microsoft.com/office/officeart/2005/8/layout/vList3"/>
    <dgm:cxn modelId="{557FC718-F7C4-420C-A2ED-129A5480E9C3}" type="presParOf" srcId="{2C2434AE-EB15-49A8-83CB-5ED189BC3A16}" destId="{76D5DEE4-8669-44EB-B9E3-65D6ACF08C49}" srcOrd="0" destOrd="0" presId="urn:microsoft.com/office/officeart/2005/8/layout/vList3"/>
    <dgm:cxn modelId="{33B57089-C9A7-4A51-856A-BFC91CDCEECA}" type="presParOf" srcId="{2C2434AE-EB15-49A8-83CB-5ED189BC3A16}" destId="{CF6025FA-47DD-4680-AA33-CD2388CC8FE2}" srcOrd="1" destOrd="0" presId="urn:microsoft.com/office/officeart/2005/8/layout/vList3"/>
    <dgm:cxn modelId="{D3F7332B-8BDE-43B8-8BBA-A1AFB44221B5}" type="presParOf" srcId="{A2585760-E462-4EB4-83AA-C5045AA28767}" destId="{34BA2827-ACE1-481D-AEAC-9B89E9BFD644}" srcOrd="3" destOrd="0" presId="urn:microsoft.com/office/officeart/2005/8/layout/vList3"/>
    <dgm:cxn modelId="{2E5BA2D9-96F3-4605-B83D-029C26F14160}" type="presParOf" srcId="{A2585760-E462-4EB4-83AA-C5045AA28767}" destId="{2468BDB7-C1B3-4E8B-B2D0-3387E87385A9}" srcOrd="4" destOrd="0" presId="urn:microsoft.com/office/officeart/2005/8/layout/vList3"/>
    <dgm:cxn modelId="{4759F30E-555B-4369-A408-B0A29D555485}" type="presParOf" srcId="{2468BDB7-C1B3-4E8B-B2D0-3387E87385A9}" destId="{1BA33D63-E490-4095-B8BC-AEAE4EB9FDA5}" srcOrd="0" destOrd="0" presId="urn:microsoft.com/office/officeart/2005/8/layout/vList3"/>
    <dgm:cxn modelId="{A0860EE1-AAE9-4C02-8FAB-38072FDDC493}" type="presParOf" srcId="{2468BDB7-C1B3-4E8B-B2D0-3387E87385A9}" destId="{CF7C40FB-57E4-488F-AF7D-29C991AAFFF9}" srcOrd="1" destOrd="0" presId="urn:microsoft.com/office/officeart/2005/8/layout/vList3"/>
    <dgm:cxn modelId="{A394644C-48D8-4A80-95B7-A6CFCE688CD4}" type="presParOf" srcId="{A2585760-E462-4EB4-83AA-C5045AA28767}" destId="{38F6F984-D3F1-4CA9-AD39-0DF03EFA1C62}" srcOrd="5" destOrd="0" presId="urn:microsoft.com/office/officeart/2005/8/layout/vList3"/>
    <dgm:cxn modelId="{653DBC93-118D-4088-8781-A19DAF5E7587}" type="presParOf" srcId="{A2585760-E462-4EB4-83AA-C5045AA28767}" destId="{42F1FEE3-C684-4944-8ECF-639E4A44F398}" srcOrd="6" destOrd="0" presId="urn:microsoft.com/office/officeart/2005/8/layout/vList3"/>
    <dgm:cxn modelId="{3FEA8E4C-1F4A-402E-8ABA-4D32012DA0DD}" type="presParOf" srcId="{42F1FEE3-C684-4944-8ECF-639E4A44F398}" destId="{E00A42B8-C8A6-4016-A3C2-A36477FD7034}" srcOrd="0" destOrd="0" presId="urn:microsoft.com/office/officeart/2005/8/layout/vList3"/>
    <dgm:cxn modelId="{4EEA46C4-0FB9-4136-8E01-B17555797D2C}" type="presParOf" srcId="{42F1FEE3-C684-4944-8ECF-639E4A44F398}" destId="{E7309319-A3FA-4487-B912-C769BAA9B6D1}" srcOrd="1" destOrd="0" presId="urn:microsoft.com/office/officeart/2005/8/layout/vList3"/>
    <dgm:cxn modelId="{4BC86DA2-260B-491C-B28C-3D476DEB568D}" type="presParOf" srcId="{A2585760-E462-4EB4-83AA-C5045AA28767}" destId="{3B0F0BA3-9B40-4764-9969-51EE1EC4E3AD}" srcOrd="7" destOrd="0" presId="urn:microsoft.com/office/officeart/2005/8/layout/vList3"/>
    <dgm:cxn modelId="{0D7BEA85-F1F5-4833-85E1-308E07C0A0EE}" type="presParOf" srcId="{A2585760-E462-4EB4-83AA-C5045AA28767}" destId="{660DF083-CB6E-4402-BF1A-03FE990EB6FE}" srcOrd="8" destOrd="0" presId="urn:microsoft.com/office/officeart/2005/8/layout/vList3"/>
    <dgm:cxn modelId="{9E0843D4-1CFA-4B38-B32B-FC95568A5C35}" type="presParOf" srcId="{660DF083-CB6E-4402-BF1A-03FE990EB6FE}" destId="{01B0DBE4-86C5-4D52-9E71-6409D4ABE312}" srcOrd="0" destOrd="0" presId="urn:microsoft.com/office/officeart/2005/8/layout/vList3"/>
    <dgm:cxn modelId="{6A08F26D-72D1-4DA7-9C8D-158A28A71CAB}" type="presParOf" srcId="{660DF083-CB6E-4402-BF1A-03FE990EB6FE}" destId="{BFDA3A25-6D18-48A0-AB57-AA8707649031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3954-B4D9-457E-8004-C48E93264F9F}">
      <dsp:nvSpPr>
        <dsp:cNvPr id="0" name=""/>
        <dsp:cNvSpPr/>
      </dsp:nvSpPr>
      <dsp:spPr>
        <a:xfrm rot="10800000">
          <a:off x="1507650" y="1847"/>
          <a:ext cx="5299827" cy="690924"/>
        </a:xfrm>
        <a:prstGeom prst="homePlate">
          <a:avLst/>
        </a:prstGeom>
        <a:solidFill>
          <a:srgbClr val="72BE2B"/>
        </a:solidFill>
        <a:ln w="25400" cap="flat" cmpd="sng" algn="ctr">
          <a:solidFill>
            <a:schemeClr val="l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79" tIns="106680" rIns="199136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S</a:t>
          </a:r>
          <a:r>
            <a:rPr lang="en-US" sz="2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ingle Responsibility Principle</a:t>
          </a:r>
        </a:p>
      </dsp:txBody>
      <dsp:txXfrm rot="10800000">
        <a:off x="1680381" y="1847"/>
        <a:ext cx="5127096" cy="690924"/>
      </dsp:txXfrm>
    </dsp:sp>
    <dsp:sp modelId="{2D89753D-3145-485B-B546-927F55F42065}">
      <dsp:nvSpPr>
        <dsp:cNvPr id="0" name=""/>
        <dsp:cNvSpPr/>
      </dsp:nvSpPr>
      <dsp:spPr>
        <a:xfrm>
          <a:off x="1162187" y="1847"/>
          <a:ext cx="690924" cy="690924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025FA-47DD-4680-AA33-CD2388CC8FE2}">
      <dsp:nvSpPr>
        <dsp:cNvPr id="0" name=""/>
        <dsp:cNvSpPr/>
      </dsp:nvSpPr>
      <dsp:spPr>
        <a:xfrm rot="10800000">
          <a:off x="1507650" y="899018"/>
          <a:ext cx="5299827" cy="690924"/>
        </a:xfrm>
        <a:prstGeom prst="homePlate">
          <a:avLst/>
        </a:prstGeom>
        <a:solidFill>
          <a:srgbClr val="72BE2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79" tIns="106680" rIns="199136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O</a:t>
          </a:r>
          <a:r>
            <a:rPr lang="en-US" sz="2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pen/Closed Principle</a:t>
          </a:r>
        </a:p>
      </dsp:txBody>
      <dsp:txXfrm rot="10800000">
        <a:off x="1680381" y="899018"/>
        <a:ext cx="5127096" cy="690924"/>
      </dsp:txXfrm>
    </dsp:sp>
    <dsp:sp modelId="{76D5DEE4-8669-44EB-B9E3-65D6ACF08C49}">
      <dsp:nvSpPr>
        <dsp:cNvPr id="0" name=""/>
        <dsp:cNvSpPr/>
      </dsp:nvSpPr>
      <dsp:spPr>
        <a:xfrm>
          <a:off x="1162187" y="899018"/>
          <a:ext cx="690924" cy="690924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7C40FB-57E4-488F-AF7D-29C991AAFFF9}">
      <dsp:nvSpPr>
        <dsp:cNvPr id="0" name=""/>
        <dsp:cNvSpPr/>
      </dsp:nvSpPr>
      <dsp:spPr>
        <a:xfrm rot="10800000">
          <a:off x="1507650" y="1796189"/>
          <a:ext cx="5299827" cy="690924"/>
        </a:xfrm>
        <a:prstGeom prst="homePlate">
          <a:avLst/>
        </a:prstGeom>
        <a:solidFill>
          <a:srgbClr val="72BE2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79" tIns="106680" rIns="199136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L</a:t>
          </a:r>
          <a:r>
            <a:rPr lang="en-US" sz="2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iskov Substitution Principle</a:t>
          </a:r>
        </a:p>
      </dsp:txBody>
      <dsp:txXfrm rot="10800000">
        <a:off x="1680381" y="1796189"/>
        <a:ext cx="5127096" cy="690924"/>
      </dsp:txXfrm>
    </dsp:sp>
    <dsp:sp modelId="{1BA33D63-E490-4095-B8BC-AEAE4EB9FDA5}">
      <dsp:nvSpPr>
        <dsp:cNvPr id="0" name=""/>
        <dsp:cNvSpPr/>
      </dsp:nvSpPr>
      <dsp:spPr>
        <a:xfrm>
          <a:off x="1162187" y="1796189"/>
          <a:ext cx="690924" cy="690924"/>
        </a:xfrm>
        <a:prstGeom prst="ellipse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7000" r="-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09319-A3FA-4487-B912-C769BAA9B6D1}">
      <dsp:nvSpPr>
        <dsp:cNvPr id="0" name=""/>
        <dsp:cNvSpPr/>
      </dsp:nvSpPr>
      <dsp:spPr>
        <a:xfrm rot="10800000">
          <a:off x="1507650" y="2693360"/>
          <a:ext cx="5299827" cy="690924"/>
        </a:xfrm>
        <a:prstGeom prst="homePlate">
          <a:avLst/>
        </a:prstGeom>
        <a:solidFill>
          <a:srgbClr val="72BE2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79" tIns="106680" rIns="199136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I</a:t>
          </a:r>
          <a:r>
            <a:rPr lang="en-US" sz="2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nterface Segregation Principle</a:t>
          </a:r>
        </a:p>
      </dsp:txBody>
      <dsp:txXfrm rot="10800000">
        <a:off x="1680381" y="2693360"/>
        <a:ext cx="5127096" cy="690924"/>
      </dsp:txXfrm>
    </dsp:sp>
    <dsp:sp modelId="{E00A42B8-C8A6-4016-A3C2-A36477FD7034}">
      <dsp:nvSpPr>
        <dsp:cNvPr id="0" name=""/>
        <dsp:cNvSpPr/>
      </dsp:nvSpPr>
      <dsp:spPr>
        <a:xfrm>
          <a:off x="1162187" y="2693360"/>
          <a:ext cx="690924" cy="690924"/>
        </a:xfrm>
        <a:prstGeom prst="ellipse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A3A25-6D18-48A0-AB57-AA8707649031}">
      <dsp:nvSpPr>
        <dsp:cNvPr id="0" name=""/>
        <dsp:cNvSpPr/>
      </dsp:nvSpPr>
      <dsp:spPr>
        <a:xfrm rot="10800000">
          <a:off x="1507650" y="3590531"/>
          <a:ext cx="5299827" cy="690924"/>
        </a:xfrm>
        <a:prstGeom prst="homePlate">
          <a:avLst/>
        </a:prstGeom>
        <a:solidFill>
          <a:srgbClr val="72BE2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679" tIns="106680" rIns="199136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D</a:t>
          </a:r>
          <a:r>
            <a:rPr lang="en-US" sz="2800" kern="1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rPr>
            <a:t>ependency Inversion Principle</a:t>
          </a:r>
        </a:p>
      </dsp:txBody>
      <dsp:txXfrm rot="10800000">
        <a:off x="1680381" y="3590531"/>
        <a:ext cx="5127096" cy="690924"/>
      </dsp:txXfrm>
    </dsp:sp>
    <dsp:sp modelId="{01B0DBE4-86C5-4D52-9E71-6409D4ABE312}">
      <dsp:nvSpPr>
        <dsp:cNvPr id="0" name=""/>
        <dsp:cNvSpPr/>
      </dsp:nvSpPr>
      <dsp:spPr>
        <a:xfrm>
          <a:off x="1162187" y="3590531"/>
          <a:ext cx="690924" cy="690924"/>
        </a:xfrm>
        <a:prstGeom prst="ellipse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FF0654-869F-4E7F-AD50-8695522B9AC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90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88B98-5BB3-4D3D-A816-BF2CE185C2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E156-6409-4B56-BE64-790871EBF4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0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58D6-0914-4EAE-8527-D0368552AA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862B-3C45-491C-ACE5-638492371FC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F3AD-31AA-4F48-9E8B-42F474FF7FD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258FB-DB35-4575-8172-4CF11D6F38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C9EC4-8F6C-406F-BAEE-79BFF8C44F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722B57-AC90-45C7-9266-05F0FDFE5A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BA3AE-9E7B-47FB-9893-F22DFA990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BF2B-CA8E-402E-94B8-A14F07064A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3BA8C-0510-4F32-9CF6-3C3240F8C1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E156-6409-4B56-BE64-790871EBF4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E156-6409-4B56-BE64-790871EBF48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199" cy="5181600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6" name="Diagram 5"/>
          <p:cNvGraphicFramePr/>
          <p:nvPr userDrawn="1">
            <p:extLst>
              <p:ext uri="{D42A27DB-BD31-4B8C-83A1-F6EECF244321}">
                <p14:modId xmlns:p14="http://schemas.microsoft.com/office/powerpoint/2010/main" val="2044436427"/>
              </p:ext>
            </p:extLst>
          </p:nvPr>
        </p:nvGraphicFramePr>
        <p:xfrm>
          <a:off x="457200" y="1113043"/>
          <a:ext cx="7969665" cy="428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  <a:noFill/>
          <a:ln/>
        </p:spPr>
        <p:txBody>
          <a:bodyPr/>
          <a:lstStyle/>
          <a:p>
            <a:pPr algn="l"/>
            <a:endParaRPr lang="en-US" sz="2800" dirty="0">
              <a:solidFill>
                <a:srgbClr val="72BE2B"/>
              </a:solidFill>
              <a:latin typeface="Arial Black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22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E156-6409-4B56-BE64-790871EBF48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title" hasCustomPrompt="1"/>
          </p:nvPr>
        </p:nvSpPr>
        <p:spPr>
          <a:xfrm>
            <a:off x="0" y="0"/>
            <a:ext cx="9144000" cy="762000"/>
          </a:xfrm>
          <a:noFill/>
          <a:ln/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Title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609600"/>
            <a:ext cx="8839199" cy="5181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Rectangle 7"/>
          <p:cNvSpPr/>
          <p:nvPr userDrawn="1"/>
        </p:nvSpPr>
        <p:spPr>
          <a:xfrm>
            <a:off x="76200" y="592567"/>
            <a:ext cx="9005129" cy="5257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154192" y="609599"/>
            <a:ext cx="4417806" cy="26118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4578764" y="609599"/>
            <a:ext cx="4412834" cy="2611867"/>
          </a:xfrm>
        </p:spPr>
        <p:txBody>
          <a:bodyPr>
            <a:normAutofit/>
          </a:bodyPr>
          <a:lstStyle>
            <a:lvl1pPr>
              <a:defRPr sz="2400" b="1" i="1"/>
            </a:lvl1pPr>
            <a:lvl2pPr>
              <a:defRPr sz="2400" b="1" i="1"/>
            </a:lvl2pPr>
            <a:lvl3pPr>
              <a:defRPr sz="2400" b="1" i="1"/>
            </a:lvl3pPr>
            <a:lvl4pPr>
              <a:defRPr sz="2400" b="1" i="1"/>
            </a:lvl4pPr>
            <a:lvl5pPr>
              <a:defRPr sz="2400" b="1" i="1"/>
            </a:lvl5pPr>
          </a:lstStyle>
          <a:p>
            <a:pPr lvl="0"/>
            <a:r>
              <a:rPr lang="en-US" dirty="0"/>
              <a:t>Phrase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152399" y="3200399"/>
            <a:ext cx="8839199" cy="2649967"/>
          </a:xfrm>
        </p:spPr>
        <p:txBody>
          <a:bodyPr/>
          <a:lstStyle>
            <a:lvl2pPr>
              <a:defRPr/>
            </a:lvl2pPr>
          </a:lstStyle>
          <a:p>
            <a:pPr lvl="1"/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Ideas</a:t>
            </a:r>
          </a:p>
        </p:txBody>
      </p:sp>
    </p:spTree>
    <p:extLst>
      <p:ext uri="{BB962C8B-B14F-4D97-AF65-F5344CB8AC3E}">
        <p14:creationId xmlns:p14="http://schemas.microsoft.com/office/powerpoint/2010/main" val="124540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BBC3A-8D50-4009-BB2C-24E1882147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02493"/>
            <a:ext cx="7802880" cy="58521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6" r:id="rId9"/>
    <p:sldLayoutId id="2147483685" r:id="rId10"/>
    <p:sldLayoutId id="2147483680" r:id="rId11"/>
    <p:sldLayoutId id="2147483681" r:id="rId12"/>
    <p:sldLayoutId id="2147483682" r:id="rId13"/>
    <p:sldLayoutId id="214748368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72BE2B"/>
                </a:solidFill>
                <a:latin typeface="Arial Black" pitchFamily="1" charset="0"/>
              </a:rPr>
              <a:t>Innovation, Creativity,  Real Solutions, and Tangible Results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695324"/>
            <a:ext cx="87498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Code quality is paramount!</a:t>
            </a:r>
            <a:br>
              <a:rPr lang="en-US" sz="2000" dirty="0"/>
            </a:br>
            <a:r>
              <a:rPr lang="en-US" sz="1600" dirty="0"/>
              <a:t>What the client can’t see will make or break their investment eventually</a:t>
            </a:r>
          </a:p>
          <a:p>
            <a:pPr marL="457200" indent="-457200">
              <a:buAutoNum type="arabicPeriod"/>
            </a:pPr>
            <a:endParaRPr lang="en-US" sz="1600" dirty="0"/>
          </a:p>
          <a:p>
            <a:pPr marL="457200" indent="-457200">
              <a:buAutoNum type="arabicPeriod"/>
            </a:pPr>
            <a:r>
              <a:rPr lang="en-US" sz="2000" dirty="0"/>
              <a:t>Develop in a way the team can maintain</a:t>
            </a:r>
            <a:br>
              <a:rPr lang="en-US" sz="2000" dirty="0"/>
            </a:br>
            <a:r>
              <a:rPr lang="en-US" sz="1600" dirty="0"/>
              <a:t>Understand where your team is at and where they are headed</a:t>
            </a:r>
          </a:p>
          <a:p>
            <a:pPr marL="457200" indent="-457200"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Knowledge exchange</a:t>
            </a:r>
            <a:br>
              <a:rPr lang="en-US" sz="2000" dirty="0"/>
            </a:br>
            <a:r>
              <a:rPr lang="en-US" sz="1600" dirty="0"/>
              <a:t>There is no time to waste thinking you have nothing to learn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Refactor early and often</a:t>
            </a:r>
            <a:br>
              <a:rPr lang="en-US" sz="2000" dirty="0"/>
            </a:br>
            <a:r>
              <a:rPr lang="en-US" sz="1600" dirty="0"/>
              <a:t>The earlier problems are detected and eliminated the less they cost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Never spend time on a work around, that you could spend on a fix</a:t>
            </a:r>
            <a:br>
              <a:rPr lang="en-US" sz="2000" dirty="0"/>
            </a:br>
            <a:r>
              <a:rPr lang="en-US" sz="1600" dirty="0"/>
              <a:t>Deadlines are not really met if you have built in depth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000" dirty="0"/>
              <a:t>Question everything</a:t>
            </a:r>
            <a:br>
              <a:rPr lang="en-US" sz="2000" dirty="0"/>
            </a:br>
            <a:r>
              <a:rPr lang="en-US" sz="1600" dirty="0"/>
              <a:t>Do not waist time writing code you know is wrong because you are afraid to ask</a:t>
            </a:r>
          </a:p>
          <a:p>
            <a:pPr marL="457200" indent="-457200">
              <a:buFontTx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467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All member variables should be private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2181225" cy="8667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143000" y="4724400"/>
            <a:ext cx="6625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 of Public Fields </a:t>
            </a:r>
          </a:p>
          <a:p>
            <a:r>
              <a:rPr lang="en-US" sz="2000" dirty="0"/>
              <a:t>Use Properties or Properties with Private Backing Fields</a:t>
            </a:r>
          </a:p>
        </p:txBody>
      </p:sp>
    </p:spTree>
    <p:extLst>
      <p:ext uri="{BB962C8B-B14F-4D97-AF65-F5344CB8AC3E}">
        <p14:creationId xmlns:p14="http://schemas.microsoft.com/office/powerpoint/2010/main" val="3216416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72BE2B"/>
                </a:solidFill>
                <a:latin typeface="Arial Black" pitchFamily="1" charset="0"/>
              </a:rPr>
              <a:t>Method parameters should be interfaces not specific classes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657600"/>
            <a:ext cx="4371975" cy="9715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609600" y="4800600"/>
            <a:ext cx="79592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Using interfaces for parameters, properties, and variables whenever </a:t>
            </a:r>
          </a:p>
          <a:p>
            <a:r>
              <a:rPr lang="en-US" sz="2000" dirty="0"/>
              <a:t>possible helps keep them “Open” to extension and also helps </a:t>
            </a:r>
          </a:p>
          <a:p>
            <a:r>
              <a:rPr lang="en-US" sz="2000" dirty="0"/>
              <a:t>keep the classes  “Closed” to modification because the abstraction.</a:t>
            </a:r>
          </a:p>
          <a:p>
            <a:r>
              <a:rPr lang="en-US" sz="2000" dirty="0"/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275" y="866774"/>
            <a:ext cx="3686175" cy="25622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8773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LSP the “L” in S.O.L.I.D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609600"/>
            <a:ext cx="9144000" cy="216337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3733800"/>
            <a:ext cx="9144000" cy="20574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1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199" cy="5181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1336" y="609600"/>
            <a:ext cx="9081329" cy="5257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3479800" cy="2324506"/>
          </a:xfrm>
          <a:prstGeom prst="rect">
            <a:avLst/>
          </a:prstGeom>
        </p:spPr>
      </p:pic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Liskov Substitution Principle (LSP)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7" b="5757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/>
              <a:t>“Objects in a program should be replaceable with instances of their subtypes without altering the correctness of that program”</a:t>
            </a:r>
          </a:p>
          <a:p>
            <a:pPr marL="0" indent="0">
              <a:buNone/>
            </a:pPr>
            <a:endParaRPr lang="en-US" sz="1400" b="0" dirty="0"/>
          </a:p>
          <a:p>
            <a:pPr marL="0" indent="0">
              <a:buNone/>
            </a:pPr>
            <a:r>
              <a:rPr lang="en-US" sz="1400" b="0" dirty="0"/>
              <a:t>“Functions that use pointers or references to base classes must be able to use objects of derived classes without knowing it.”</a:t>
            </a:r>
            <a:endParaRPr lang="en-US" sz="1200" b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Polymorphism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Test-Driven Development (TDD)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latin typeface="Verdana" pitchFamily="1" charset="0"/>
              </a:rPr>
              <a:t>Avoid Run-Time Type Information (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RTTI)</a:t>
            </a:r>
          </a:p>
          <a:p>
            <a:pPr lvl="1"/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lvl="1"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657600" y="2438400"/>
            <a:ext cx="5410200" cy="1958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As you extend objects the original functionality of the elements that makeup the object should not change. </a:t>
            </a:r>
          </a:p>
          <a:p>
            <a:endParaRPr lang="en-US" sz="1600" dirty="0"/>
          </a:p>
          <a:p>
            <a:pPr algn="ctr"/>
            <a:r>
              <a:rPr lang="en-US" sz="1600" dirty="0"/>
              <a:t>Any Base 10 calculator should produce a result of “4” when you press “2+2=“ regardless of the age or sophistication of the device. The original functionality of objects should preserved as you build on them.</a:t>
            </a:r>
          </a:p>
        </p:txBody>
      </p:sp>
    </p:spTree>
    <p:extLst>
      <p:ext uri="{BB962C8B-B14F-4D97-AF65-F5344CB8AC3E}">
        <p14:creationId xmlns:p14="http://schemas.microsoft.com/office/powerpoint/2010/main" val="95969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Avoid Run-Time Type Information (RTTI)</a:t>
            </a:r>
            <a:endParaRPr lang="en-US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3" y="914400"/>
            <a:ext cx="8688707" cy="2557462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2925" y="5236607"/>
            <a:ext cx="4066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Sometimes using RTTI is unavoidable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4446032"/>
            <a:ext cx="6981825" cy="79057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00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ISP the “I” in S.O.L.I.D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609600"/>
            <a:ext cx="9144000" cy="31242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4572000"/>
            <a:ext cx="9144000" cy="12192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7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199" cy="5181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1336" y="609600"/>
            <a:ext cx="9081329" cy="5257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Interface Segregation Principle (ISP)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600" b="0" dirty="0">
                <a:latin typeface="Arial" pitchFamily="34" charset="0"/>
                <a:cs typeface="Arial" pitchFamily="34" charset="0"/>
              </a:rPr>
              <a:t>“Many client specific interfaces are better than one general purpose interface”</a:t>
            </a:r>
          </a:p>
          <a:p>
            <a:endParaRPr lang="en-US" sz="1600" b="0" dirty="0">
              <a:latin typeface="Arial" pitchFamily="34" charset="0"/>
              <a:cs typeface="Arial" pitchFamily="34" charset="0"/>
            </a:endParaRPr>
          </a:p>
          <a:p>
            <a:r>
              <a:rPr lang="en-US" sz="1600" b="0" dirty="0">
                <a:latin typeface="Arial" pitchFamily="34" charset="0"/>
                <a:cs typeface="Arial" pitchFamily="34" charset="0"/>
              </a:rPr>
              <a:t>“Clients should not be forced to depend upon interfaces that they do not use.”</a:t>
            </a:r>
          </a:p>
          <a:p>
            <a:endParaRPr lang="en-US" sz="1600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Design by contract (</a:t>
            </a:r>
            <a:r>
              <a:rPr lang="en-US" sz="1400" b="1" dirty="0" err="1">
                <a:solidFill>
                  <a:srgbClr val="000000"/>
                </a:solidFill>
                <a:latin typeface="Verdana" pitchFamily="1" charset="0"/>
              </a:rPr>
              <a:t>DbC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) / Design to Interfaces</a:t>
            </a:r>
          </a:p>
          <a:p>
            <a:pPr lvl="1"/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Test-Driven Development (TDD)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4724400" cy="235982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419600" y="2438400"/>
            <a:ext cx="4495800" cy="7913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It is difficult to use a device that produces “HDMI Audio/Video” with a “Digital Optical” sound player. </a:t>
            </a:r>
          </a:p>
        </p:txBody>
      </p:sp>
    </p:spTree>
    <p:extLst>
      <p:ext uri="{BB962C8B-B14F-4D97-AF65-F5344CB8AC3E}">
        <p14:creationId xmlns:p14="http://schemas.microsoft.com/office/powerpoint/2010/main" val="105308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Abstract classes using interfaces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85800" y="4191000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http://blogs.msdn.com/b/steverowe/archive/2008/01/21/design-to-interfaces.aspx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581400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Steve Rowe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9384" y="2438400"/>
            <a:ext cx="79512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rgbClr val="FFC000"/>
                  </a:solidFill>
                </a:ln>
                <a:solidFill>
                  <a:srgbClr val="FFFF00"/>
                </a:solidFill>
                <a:effectLst>
                  <a:outerShdw blurRad="50800" dist="114300" dir="2700000" algn="tl" rotWithShape="0">
                    <a:prstClr val="black">
                      <a:alpha val="40000"/>
                    </a:prstClr>
                  </a:outerShdw>
                </a:effectLst>
              </a:rPr>
              <a:t>Use interfaces.  Even where you don't need them yet.</a:t>
            </a:r>
          </a:p>
          <a:p>
            <a:endParaRPr lang="en-US" b="1" dirty="0">
              <a:ln>
                <a:solidFill>
                  <a:srgbClr val="FFC000"/>
                </a:solidFill>
              </a:ln>
              <a:solidFill>
                <a:srgbClr val="FFFF00"/>
              </a:solidFill>
              <a:effectLst>
                <a:outerShdw blurRad="50800" dist="1143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93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72BE2B"/>
                </a:solidFill>
                <a:latin typeface="Arial Black" pitchFamily="1" charset="0"/>
              </a:rPr>
              <a:t>Many specific interfaces are better one general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990600"/>
            <a:ext cx="2266950" cy="7239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728920"/>
            <a:ext cx="3409950" cy="4900354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38349"/>
            <a:ext cx="2688456" cy="35147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4716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72BE2B"/>
                </a:solidFill>
                <a:latin typeface="Arial Black" pitchFamily="1" charset="0"/>
              </a:rPr>
              <a:t>Clients should not depend upon interfaces that they do not use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3748087"/>
            <a:ext cx="4371975" cy="97155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7" y="2238374"/>
            <a:ext cx="4267200" cy="6572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42974"/>
            <a:ext cx="2533650" cy="8477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49" y="1038224"/>
            <a:ext cx="1819275" cy="6477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133850" y="1790699"/>
            <a:ext cx="457200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2053" idx="2"/>
          </p:cNvCxnSpPr>
          <p:nvPr/>
        </p:nvCxnSpPr>
        <p:spPr>
          <a:xfrm flipH="1">
            <a:off x="5810251" y="1685924"/>
            <a:ext cx="223836" cy="461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38650" y="2895599"/>
            <a:ext cx="0" cy="776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85800" y="4953000"/>
            <a:ext cx="56156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Each interface should specifically describe only </a:t>
            </a:r>
          </a:p>
          <a:p>
            <a:r>
              <a:rPr lang="en-US" sz="2000" dirty="0"/>
              <a:t>what is needed and nothing  more.</a:t>
            </a:r>
          </a:p>
        </p:txBody>
      </p:sp>
    </p:spTree>
    <p:extLst>
      <p:ext uri="{BB962C8B-B14F-4D97-AF65-F5344CB8AC3E}">
        <p14:creationId xmlns:p14="http://schemas.microsoft.com/office/powerpoint/2010/main" val="10484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S.O.L.I.D Principles of Software Development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6434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DIP the “D” in S.O.L.I.D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609600"/>
            <a:ext cx="9144000" cy="39624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5486400"/>
            <a:ext cx="9144000" cy="3048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55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Dependency Inversion Principle (DIP)</a:t>
            </a:r>
            <a:endParaRPr lang="en-US" sz="2800" dirty="0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4" b="5494"/>
          <a:stretch>
            <a:fillRect/>
          </a:stretch>
        </p:blipFill>
        <p:spPr/>
      </p:pic>
      <p:sp>
        <p:nvSpPr>
          <p:cNvPr id="16" name="Text Placeholder 1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/>
              <a:t>“High level modules should not depend upon low level modules. Both should depend upon abstractions.” </a:t>
            </a:r>
          </a:p>
          <a:p>
            <a:pPr marL="0" indent="0">
              <a:buNone/>
            </a:pPr>
            <a:endParaRPr lang="en-US" sz="1600" b="0" dirty="0"/>
          </a:p>
          <a:p>
            <a:pPr marL="0" indent="0">
              <a:buNone/>
            </a:pPr>
            <a:r>
              <a:rPr lang="en-US" sz="1600" b="0" dirty="0"/>
              <a:t>“Abstractions should not depend upon details. Details should depend upon abstractions.”</a:t>
            </a:r>
          </a:p>
          <a:p>
            <a:endParaRPr lang="en-US" sz="1600" b="0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lvl="1"/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Loose Coupling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Dependency Injection / Inversion of Control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267200" y="2667000"/>
            <a:ext cx="4848225" cy="9489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Screwdriver bits do not care what brand or type of </a:t>
            </a:r>
            <a:r>
              <a:rPr lang="en-US" sz="1600"/>
              <a:t>Slotted Screwdriver they </a:t>
            </a:r>
            <a:r>
              <a:rPr lang="en-US" sz="1600" dirty="0"/>
              <a:t>are used with.</a:t>
            </a:r>
          </a:p>
        </p:txBody>
      </p:sp>
    </p:spTree>
    <p:extLst>
      <p:ext uri="{BB962C8B-B14F-4D97-AF65-F5344CB8AC3E}">
        <p14:creationId xmlns:p14="http://schemas.microsoft.com/office/powerpoint/2010/main" val="22700227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rgbClr val="72BE2B"/>
                </a:solidFill>
                <a:latin typeface="Arial Black" pitchFamily="1" charset="0"/>
              </a:rPr>
              <a:t>Dependency Injection / Inversion of Control</a:t>
            </a:r>
            <a:endParaRPr lang="en-US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614" y="4114800"/>
            <a:ext cx="1819275" cy="13049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627353"/>
            <a:ext cx="4164489" cy="333504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14" y="685800"/>
            <a:ext cx="4096986" cy="3286125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30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rgbClr val="72BE2B"/>
                </a:solidFill>
                <a:latin typeface="Arial Black" pitchFamily="1" charset="0"/>
              </a:rPr>
              <a:t>High &amp; low level modules should depend upon abstractions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6800"/>
            <a:ext cx="2419350" cy="1562100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3375" y="2895600"/>
            <a:ext cx="84850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 reference or dependency to a specific Data access technology should</a:t>
            </a:r>
          </a:p>
          <a:p>
            <a:r>
              <a:rPr lang="en-US" sz="2000" dirty="0"/>
              <a:t>ever exist outside of the Data Access Assembly.</a:t>
            </a:r>
          </a:p>
          <a:p>
            <a:endParaRPr lang="en-US" sz="2000" dirty="0"/>
          </a:p>
          <a:p>
            <a:r>
              <a:rPr lang="en-US" sz="2000" dirty="0"/>
              <a:t>Only Interfaces and POJO (Plain Old Java Objects) should be referenced</a:t>
            </a:r>
          </a:p>
          <a:p>
            <a:r>
              <a:rPr lang="en-US" sz="2000" dirty="0"/>
              <a:t>between assemblies and primarily they should reference an interface. </a:t>
            </a:r>
          </a:p>
        </p:txBody>
      </p:sp>
    </p:spTree>
    <p:extLst>
      <p:ext uri="{BB962C8B-B14F-4D97-AF65-F5344CB8AC3E}">
        <p14:creationId xmlns:p14="http://schemas.microsoft.com/office/powerpoint/2010/main" val="374867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S.O.L.I.D Principles of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528212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72BE2B"/>
                </a:solidFill>
                <a:latin typeface="Arial Black" pitchFamily="1" charset="0"/>
              </a:rPr>
              <a:t>S.O.L.I.D Principles of Software Development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600200" y="1600200"/>
            <a:ext cx="5867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stellar" pitchFamily="18" charset="0"/>
              </a:rPr>
              <a:t>The first sprint that involves actual programming should be a single vertical slice that demonstrates scope and strategy of the entire application from top to bottom.</a:t>
            </a:r>
          </a:p>
        </p:txBody>
      </p:sp>
    </p:spTree>
    <p:extLst>
      <p:ext uri="{BB962C8B-B14F-4D97-AF65-F5344CB8AC3E}">
        <p14:creationId xmlns:p14="http://schemas.microsoft.com/office/powerpoint/2010/main" val="332448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r="410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The S.O.L.I.D Principles of Software Development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SOLID was introduced by Robert C. Martin in the an article called the “Principles of Object Oriented Design” in the early 2000s</a:t>
            </a:r>
          </a:p>
          <a:p>
            <a:endParaRPr lang="en-US" sz="1800" dirty="0"/>
          </a:p>
          <a:p>
            <a:r>
              <a:rPr lang="en-US" sz="1200" dirty="0"/>
              <a:t>http://www.objectmentor.com/omTeam/martin_r.html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Agile Software Development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You Aren’t </a:t>
            </a:r>
            <a:r>
              <a:rPr lang="en-US" sz="1400" b="1" dirty="0" err="1">
                <a:solidFill>
                  <a:srgbClr val="000000"/>
                </a:solidFill>
                <a:latin typeface="Verdana" pitchFamily="1" charset="0"/>
              </a:rPr>
              <a:t>Gonna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 Need It (YAGNI)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Keep It Simple, Stupid (KISS) 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Vertical Slice 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Big Ball of Mud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SRP the “S” in S.O.L.I.D</a:t>
            </a:r>
          </a:p>
        </p:txBody>
      </p:sp>
      <p:sp>
        <p:nvSpPr>
          <p:cNvPr id="2" name="Rectangle 1"/>
          <p:cNvSpPr/>
          <p:nvPr/>
        </p:nvSpPr>
        <p:spPr>
          <a:xfrm>
            <a:off x="-1" y="1905000"/>
            <a:ext cx="9144001" cy="38862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" y="609600"/>
            <a:ext cx="9144000" cy="403225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1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975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199" cy="51816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1336" y="609600"/>
            <a:ext cx="9081329" cy="525780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Single Responsibility Principle (SRP)</a:t>
            </a:r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0" b="5490"/>
          <a:stretch>
            <a:fillRect/>
          </a:stretch>
        </p:blipFill>
        <p:spPr/>
      </p:pic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/>
              <a:t>“There should never be more than one reason for a class to change.”</a:t>
            </a:r>
            <a:br>
              <a:rPr lang="en-US" sz="800" b="0" dirty="0"/>
            </a:br>
            <a:endParaRPr lang="en-US" sz="800" b="0" dirty="0"/>
          </a:p>
          <a:p>
            <a:pPr marL="0" indent="0">
              <a:buNone/>
            </a:pPr>
            <a:r>
              <a:rPr lang="en-US" sz="1100" b="0" dirty="0"/>
              <a:t>Each responsibility should be a separate class, because each responsibility is an axis of change. </a:t>
            </a:r>
          </a:p>
          <a:p>
            <a:pPr marL="0" indent="0">
              <a:buNone/>
            </a:pPr>
            <a:endParaRPr lang="en-US" sz="1100" b="0" dirty="0"/>
          </a:p>
          <a:p>
            <a:pPr marL="0" indent="0">
              <a:buNone/>
            </a:pPr>
            <a:r>
              <a:rPr lang="en-US" sz="1100" b="0" dirty="0"/>
              <a:t>A class should have one, and only one, reason to change. </a:t>
            </a:r>
          </a:p>
          <a:p>
            <a:pPr marL="0" indent="0">
              <a:buNone/>
            </a:pPr>
            <a:endParaRPr lang="en-US" sz="1100" b="0" dirty="0"/>
          </a:p>
          <a:p>
            <a:pPr marL="0" indent="0">
              <a:buNone/>
            </a:pPr>
            <a:r>
              <a:rPr lang="en-US" sz="1100" b="0" dirty="0"/>
              <a:t>If a change to the business rules causes a class to change, then a change to the database schema, GUI, report format, or any other segment of the system should not force that class to change.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lvl="1"/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latin typeface="Verdana" pitchFamily="1" charset="0"/>
              </a:rPr>
              <a:t>Axis of Change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Separation of Concern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Test-Driven Development (TDD)</a:t>
            </a:r>
          </a:p>
          <a:p>
            <a:pPr marL="457200" lvl="1" indent="0">
              <a:buNone/>
            </a:pPr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latin typeface="Verdana" pitchFamily="1" charset="0"/>
              </a:rPr>
              <a:t>Logical Separation of Namespaces And Assemblies.</a:t>
            </a:r>
          </a:p>
          <a:p>
            <a:pPr marL="457200" lvl="1" indent="0">
              <a:buNone/>
            </a:pPr>
            <a:endParaRPr lang="en-US" sz="1400" b="1" dirty="0">
              <a:latin typeface="Verdana" pitchFamily="1" charset="0"/>
            </a:endParaRPr>
          </a:p>
          <a:p>
            <a:pPr lvl="1"/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77469" y="2838449"/>
            <a:ext cx="4921665" cy="9794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Robots on an assembly line are streamlined for the individual tasks they preform. This makes maintaining, upgrading, and replacing them easier and less expensive.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4392472"/>
            <a:ext cx="3230832" cy="255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0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Single Responsibility Principle (SRP)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838200"/>
            <a:ext cx="6477000" cy="474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0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1520825" y="860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OCP the “O” in S.O.L.I.D</a:t>
            </a:r>
          </a:p>
        </p:txBody>
      </p:sp>
      <p:sp>
        <p:nvSpPr>
          <p:cNvPr id="6" name="Rectangle 5"/>
          <p:cNvSpPr/>
          <p:nvPr/>
        </p:nvSpPr>
        <p:spPr>
          <a:xfrm>
            <a:off x="1" y="609600"/>
            <a:ext cx="9144000" cy="129540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" y="2772970"/>
            <a:ext cx="9144000" cy="3018230"/>
          </a:xfrm>
          <a:prstGeom prst="rect">
            <a:avLst/>
          </a:prstGeom>
          <a:solidFill>
            <a:schemeClr val="bg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7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72BE2B"/>
                </a:solidFill>
                <a:latin typeface="Arial Black" pitchFamily="1" charset="0"/>
              </a:rPr>
              <a:t>Open/Closed Principle (OCP)</a:t>
            </a:r>
            <a:endParaRPr lang="en-US" sz="28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962400" y="609599"/>
            <a:ext cx="5029198" cy="6096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600" dirty="0">
                <a:latin typeface="Arial" pitchFamily="34" charset="0"/>
                <a:cs typeface="Arial" pitchFamily="34" charset="0"/>
              </a:rPr>
              <a:t>« software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entities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 (classes, modules, </a:t>
            </a:r>
            <a:r>
              <a:rPr lang="fr-FR" sz="1600" dirty="0" err="1">
                <a:latin typeface="Arial" pitchFamily="34" charset="0"/>
                <a:cs typeface="Arial" pitchFamily="34" charset="0"/>
              </a:rPr>
              <a:t>functions</a:t>
            </a:r>
            <a:r>
              <a:rPr lang="fr-FR" sz="1600" dirty="0">
                <a:latin typeface="Arial" pitchFamily="34" charset="0"/>
                <a:cs typeface="Arial" pitchFamily="34" charset="0"/>
              </a:rPr>
              <a:t>, etc.)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should be open for extension, but closed for modification.”</a:t>
            </a:r>
          </a:p>
        </p:txBody>
      </p:sp>
      <p:sp>
        <p:nvSpPr>
          <p:cNvPr id="15" name="Text Placeholder 14"/>
          <p:cNvSpPr txBox="1">
            <a:spLocks noGrp="1"/>
          </p:cNvSpPr>
          <p:nvPr>
            <p:ph type="body" sz="quarter" idx="16"/>
          </p:nvPr>
        </p:nvSpPr>
        <p:spPr>
          <a:xfrm>
            <a:off x="152399" y="3200399"/>
            <a:ext cx="8839199" cy="2634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1400" b="1" dirty="0">
              <a:solidFill>
                <a:srgbClr val="72BE2B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Meyer's Open/Closed Principle</a:t>
            </a:r>
          </a:p>
          <a:p>
            <a:pPr lvl="1"/>
            <a:r>
              <a:rPr lang="en-US" sz="1400" dirty="0"/>
              <a:t>Implementation of a class should only be modified to correct errors. </a:t>
            </a: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lvl="1"/>
            <a:r>
              <a:rPr lang="en-US" sz="1400" dirty="0"/>
              <a:t>Changes or new features require that a different class be created (Interfaces) </a:t>
            </a:r>
          </a:p>
          <a:p>
            <a:pPr lvl="1"/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r>
              <a:rPr lang="en-US" sz="1400" b="1" dirty="0">
                <a:solidFill>
                  <a:srgbClr val="72BE2B"/>
                </a:solidFill>
                <a:latin typeface="Verdana" pitchFamily="1" charset="0"/>
              </a:rPr>
              <a:t>• </a:t>
            </a:r>
            <a:r>
              <a:rPr lang="en-US" sz="1400" b="1" dirty="0">
                <a:solidFill>
                  <a:srgbClr val="000000"/>
                </a:solidFill>
                <a:latin typeface="Verdana" pitchFamily="1" charset="0"/>
              </a:rPr>
              <a:t>Polymorphic Open/Closed Principle</a:t>
            </a:r>
            <a:endParaRPr lang="en-US" sz="1400" dirty="0"/>
          </a:p>
          <a:p>
            <a:pPr lvl="1"/>
            <a:r>
              <a:rPr lang="en-US" sz="1400" dirty="0"/>
              <a:t>All member variables should be private.</a:t>
            </a:r>
          </a:p>
          <a:p>
            <a:pPr lvl="1"/>
            <a:r>
              <a:rPr lang="en-US" sz="1400" dirty="0"/>
              <a:t>Global variables should be avoided.</a:t>
            </a:r>
          </a:p>
          <a:p>
            <a:pPr lvl="1"/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  <a:p>
            <a:pPr marL="457200" lvl="1" indent="0">
              <a:buNone/>
            </a:pPr>
            <a:endParaRPr lang="en-US" sz="1400" b="1" dirty="0">
              <a:solidFill>
                <a:srgbClr val="000000"/>
              </a:solidFill>
              <a:latin typeface="Verdana" pitchFamily="1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09600"/>
            <a:ext cx="3810000" cy="264414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657600" y="1676400"/>
            <a:ext cx="5410200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Objects should be design in such a way that it is easy to extend them without modifying them.</a:t>
            </a:r>
          </a:p>
          <a:p>
            <a:pPr algn="ctr"/>
            <a:endParaRPr lang="en-US" sz="1600" dirty="0"/>
          </a:p>
          <a:p>
            <a:r>
              <a:rPr lang="en-US" sz="1600" dirty="0"/>
              <a:t>You can easily change the lens of most SLR cameras without having to saw off the old lens and weld on a new one. You can add filters to most SLR camera lens by just screwing them on.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7600" y="1273373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 pitchFamily="34" charset="0"/>
                <a:cs typeface="Arial" pitchFamily="34" charset="0"/>
              </a:rPr>
              <a:t>-Bertrand Meyer</a:t>
            </a:r>
          </a:p>
        </p:txBody>
      </p:sp>
    </p:spTree>
    <p:extLst>
      <p:ext uri="{BB962C8B-B14F-4D97-AF65-F5344CB8AC3E}">
        <p14:creationId xmlns:p14="http://schemas.microsoft.com/office/powerpoint/2010/main" val="18817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rgbClr val="72BE2B"/>
                </a:solidFill>
                <a:latin typeface="Arial Black" pitchFamily="1" charset="0"/>
              </a:rPr>
              <a:t>Change Happens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90575" y="1968847"/>
            <a:ext cx="7928209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i="0" dirty="0"/>
              <a:t>“All systems change during their life cycles. This must be borne in mind when developing systems expected to last longer than the first version.”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9375" y="3747195"/>
            <a:ext cx="2289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Ivar</a:t>
            </a:r>
            <a:r>
              <a:rPr lang="en-US" dirty="0"/>
              <a:t> Jacobson</a:t>
            </a:r>
          </a:p>
        </p:txBody>
      </p:sp>
    </p:spTree>
    <p:extLst>
      <p:ext uri="{BB962C8B-B14F-4D97-AF65-F5344CB8AC3E}">
        <p14:creationId xmlns:p14="http://schemas.microsoft.com/office/powerpoint/2010/main" val="4175535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>
  <documentManagement>
    <Template xmlns="f6338647-68fd-4084-a65b-6b70825c688c">true</Template>
    <Presentation_x0020_Type xmlns="f6338647-68fd-4084-a65b-6b70825c688c">Project solutions</Presentation_x0020_Type>
    <Archive xmlns="f6338647-68fd-4084-a65b-6b70825c688c">false</Archiv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633F6FD688440A65B6B70825C688C" ma:contentTypeVersion="5" ma:contentTypeDescription="Create a new document." ma:contentTypeScope="" ma:versionID="6ca7437b30d0ed091d8afb334f663115">
  <xsd:schema xmlns:xsd="http://www.w3.org/2001/XMLSchema" xmlns:p="http://schemas.microsoft.com/office/2006/metadata/properties" xmlns:ns3="f6338647-68fd-4084-a65b-6b70825c688c" targetNamespace="http://schemas.microsoft.com/office/2006/metadata/properties" ma:root="true" ma:fieldsID="939ad5bdc6a4e98dc3f88866c7532cef" ns3:_="">
    <xsd:import namespace="f6338647-68fd-4084-a65b-6b70825c688c"/>
    <xsd:element name="properties">
      <xsd:complexType>
        <xsd:sequence>
          <xsd:element name="documentManagement">
            <xsd:complexType>
              <xsd:all>
                <xsd:element ref="ns3:Template" minOccurs="0"/>
                <xsd:element ref="ns3:Archive" minOccurs="0"/>
                <xsd:element ref="ns3:Presentation_x0020_Typ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f6338647-68fd-4084-a65b-6b70825c688c" elementFormDefault="qualified">
    <xsd:import namespace="http://schemas.microsoft.com/office/2006/documentManagement/types"/>
    <xsd:element name="Template" ma:index="10" nillable="true" ma:displayName="Template" ma:default="0" ma:internalName="Template">
      <xsd:simpleType>
        <xsd:restriction base="dms:Boolean"/>
      </xsd:simpleType>
    </xsd:element>
    <xsd:element name="Archive" ma:index="11" nillable="true" ma:displayName="Archive" ma:default="0" ma:internalName="Archive">
      <xsd:simpleType>
        <xsd:restriction base="dms:Boolean"/>
      </xsd:simpleType>
    </xsd:element>
    <xsd:element name="Presentation_x0020_Type" ma:index="12" nillable="true" ma:displayName="Presentation Type" ma:default="Project solutions" ma:format="Dropdown" ma:internalName="Presentation_x0020_Type">
      <xsd:simpleType>
        <xsd:restriction base="dms:Choice">
          <xsd:enumeration value="Project solutions"/>
          <xsd:enumeration value="Project servic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968A29E-B10C-4353-8F12-D25F0F1F4A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18A094-CD8E-4259-A495-8E2C32E8072B}">
  <ds:schemaRefs>
    <ds:schemaRef ds:uri="f6338647-68fd-4084-a65b-6b70825c688c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51D5A3A-5A3A-4BE1-BB48-4F19DB07F8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338647-68fd-4084-a65b-6b70825c688c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10480</TotalTime>
  <Words>926</Words>
  <Application>Microsoft Macintosh PowerPoint</Application>
  <PresentationFormat>On-screen Show (4:3)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Arial Black</vt:lpstr>
      <vt:lpstr>Calibri</vt:lpstr>
      <vt:lpstr>Castellar</vt:lpstr>
      <vt:lpstr>Verdana</vt:lpstr>
      <vt:lpstr>Office Theme</vt:lpstr>
      <vt:lpstr>Innovation, Creativity,  Real Solutions, and Tangible Results</vt:lpstr>
      <vt:lpstr>S.O.L.I.D Principles of Software Development</vt:lpstr>
      <vt:lpstr>The S.O.L.I.D Principles of Software Development</vt:lpstr>
      <vt:lpstr>SRP the “S” in S.O.L.I.D</vt:lpstr>
      <vt:lpstr>Single Responsibility Principle (SRP)</vt:lpstr>
      <vt:lpstr>Single Responsibility Principle (SRP)</vt:lpstr>
      <vt:lpstr>OCP the “O” in S.O.L.I.D</vt:lpstr>
      <vt:lpstr>Open/Closed Principle (OCP)</vt:lpstr>
      <vt:lpstr>Change Happens</vt:lpstr>
      <vt:lpstr>All member variables should be private</vt:lpstr>
      <vt:lpstr>Method parameters should be interfaces not specific classes</vt:lpstr>
      <vt:lpstr>LSP the “L” in S.O.L.I.D</vt:lpstr>
      <vt:lpstr>Liskov Substitution Principle (LSP)</vt:lpstr>
      <vt:lpstr>Avoid Run-Time Type Information (RTTI)</vt:lpstr>
      <vt:lpstr>ISP the “I” in S.O.L.I.D</vt:lpstr>
      <vt:lpstr>Interface Segregation Principle (ISP)</vt:lpstr>
      <vt:lpstr>Abstract classes using interfaces</vt:lpstr>
      <vt:lpstr>Many specific interfaces are better one general</vt:lpstr>
      <vt:lpstr>Clients should not depend upon interfaces that they do not use</vt:lpstr>
      <vt:lpstr>DIP the “D” in S.O.L.I.D</vt:lpstr>
      <vt:lpstr>Dependency Inversion Principle (DIP)</vt:lpstr>
      <vt:lpstr>Dependency Injection / Inversion of Control</vt:lpstr>
      <vt:lpstr>High &amp; low level modules should depend upon abstractions</vt:lpstr>
      <vt:lpstr>S.O.L.I.D Principles of Software Development</vt:lpstr>
      <vt:lpstr>S.O.L.I.D Principles of Software Development</vt:lpstr>
    </vt:vector>
  </TitlesOfParts>
  <Company>Dan Humphreys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Frankenfield</dc:creator>
  <cp:lastModifiedBy>Tuğkan Tuğlular</cp:lastModifiedBy>
  <cp:revision>340</cp:revision>
  <cp:lastPrinted>2018-04-08T08:05:17Z</cp:lastPrinted>
  <dcterms:created xsi:type="dcterms:W3CDTF">2010-03-12T21:00:13Z</dcterms:created>
  <dcterms:modified xsi:type="dcterms:W3CDTF">2018-04-08T08:05:52Z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0x010100478633F6FD688440A65B6B70825C688C</vt:lpwstr>
  </property>
</Properties>
</file>