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F77D4D-50E4-4D22-8E4A-DCD4C3D27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9CA81E-26F6-4437-B522-9663F9A6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C5026C-47F8-4BBC-90CD-7C31F7A9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B666AD-56D1-44A1-835F-E8F1BD8F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F77AC6-1D4C-445C-914D-9E4DF5E7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867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AB6673-D3ED-4C09-9E38-741A5B97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517245F-40CB-4A10-B3EF-3A07BFA30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79999C-AF4E-4BFB-819E-CEFD28E2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3A4A56-AC2C-44A9-8AFF-FB549488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F06687-5616-4C5F-918A-763437CE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275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222F969-1631-4AF2-9EAE-D3E87CC37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013BAAA-1E07-42C9-9249-76D8F27A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B3385B-1968-475D-9A85-2F2AA0BE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821180-4D52-4EFC-8A73-E0CAAB45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FCD34A-07DA-4E83-945C-12286A24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62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90A99F-BA80-4281-B6D8-BE6259CD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B4CE3A-0573-49BD-A788-EE0FF3FF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9E36D0-5B08-4433-ABA5-B5F1A1CA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01BC39-7CFD-4074-8940-82869251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A83BD3-3542-4290-A76F-96BFC6BD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68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5AD0A2-8D34-4DEC-AB14-BE22C764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662B5B-21CF-4CAB-BC8F-CEE20AC0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CF4C48-0241-43B7-AF1C-ED8DFC95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C49BC7-0931-498C-A730-601B9256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A61017-36C2-4FA1-8D87-088C0652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529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7F7F460-9BA6-409F-9CA2-D60FD364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15E8F1-EFFF-404D-947D-202A4D40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3B2C065-1C3B-4793-8581-BC5AEB588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5220DC-680D-4338-A87B-929C7152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84204F-BFE4-4005-AEFA-A56FBDCE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C02D2E-A4B7-4E53-BD1A-E4F83F35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324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4BEF52-E54F-4CBC-B5DA-546DDA2B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C33A77-DFB3-4203-90B7-0CD5F99C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DA40D8A-7D2F-4F87-A0FB-0C33D1505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944F73-F644-49F3-9950-EBD17368B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6289527-4109-46D1-B7E8-08D0F373C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C498D75-E03F-41F4-AC06-4C021E9C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4430A86-06A4-4B99-A063-B22EC1DE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2508368-C209-4643-BF1C-59D61E65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6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D17B2A-4FAF-4CB4-993E-F899052E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E01FD92-B389-40FB-A8D5-80101324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2EA703D-74B2-458B-B953-911D3522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1F39A5B-1F30-46EB-B3BE-2374980F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16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12AFF87-BC81-4219-AA01-E483FBE7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039E619-22B1-4316-AAC6-5051422C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60715B9-41BF-4540-B46E-274FDACA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58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545370D-C8AE-47CC-9559-A491DB2E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E75C7F-005F-426A-AE51-D8BB8A02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EF898D9-391D-487B-BD70-138A7065E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5F3C7E5-A3F2-44E1-BB63-CC92706A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25E5BD9-ADE9-46BE-A0CA-2A29DF66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BC59F6-3A3C-4A0B-A42D-8DA1A27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1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98C8A0-4BEB-4021-AEF6-95FD4949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3634E70-C79A-4126-8EEA-22B869D61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BB5443-6376-4001-A45C-A2DAC11C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AD7C79-30B3-4CBA-9361-2221DC8B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D7F991-5987-4A07-B8E2-43D8A47E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D730F20-1742-4326-A577-2C894CE7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99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A57A8DA-A073-41F4-A21C-26EF005E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DF262C8-0317-456F-9817-787CEA05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E0F051E-3B11-4566-A74F-ABCD6CD4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EFA0-4299-4BAA-8DD5-D00C1ECDE6C4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B20ED7-AA12-44D3-9FBB-1B27BE2E9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B8B8D5-02BA-4701-8DA0-67D31E1E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DB5B-4A95-46E9-82BB-4DB46971F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52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4DAA4A-A87C-498F-B541-5058187BB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Training as </a:t>
            </a:r>
            <a:r>
              <a:rPr lang="tr-TR" dirty="0" err="1"/>
              <a:t>Optimization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DFFB8EE-88B0-4EAF-A619-9BDD75040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Learning Basics</a:t>
            </a:r>
          </a:p>
        </p:txBody>
      </p:sp>
    </p:spTree>
    <p:extLst>
      <p:ext uri="{BB962C8B-B14F-4D97-AF65-F5344CB8AC3E}">
        <p14:creationId xmlns:p14="http://schemas.microsoft.com/office/powerpoint/2010/main" val="14104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45E7C0-6256-44D6-A229-FB94321B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Regularization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9637F2-7844-40F6-AE1A-9D149A20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complexity</a:t>
            </a:r>
            <a:r>
              <a:rPr lang="tr-TR" dirty="0"/>
              <a:t>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FB2A05-D30D-4B9F-BF16-058AD75D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15" y="2969104"/>
            <a:ext cx="6249770" cy="171492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CCBB4F7-37CF-40B1-A268-7EF5D0831BC4}"/>
              </a:ext>
            </a:extLst>
          </p:cNvPr>
          <p:cNvSpPr txBox="1"/>
          <p:nvPr/>
        </p:nvSpPr>
        <p:spPr>
          <a:xfrm>
            <a:off x="838200" y="4684026"/>
            <a:ext cx="6580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 </a:t>
            </a:r>
            <a:r>
              <a:rPr lang="tr-TR" dirty="0" err="1"/>
              <a:t>hyperparameter</a:t>
            </a:r>
            <a:r>
              <a:rPr lang="tr-TR" dirty="0"/>
              <a:t> </a:t>
            </a:r>
            <a:r>
              <a:rPr lang="el-GR" dirty="0"/>
              <a:t>λ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of </a:t>
            </a:r>
            <a:r>
              <a:rPr lang="tr-TR" dirty="0" err="1"/>
              <a:t>regularization</a:t>
            </a:r>
            <a:r>
              <a:rPr lang="tr-TR" dirty="0"/>
              <a:t>: </a:t>
            </a:r>
          </a:p>
          <a:p>
            <a:r>
              <a:rPr lang="tr-TR" dirty="0"/>
              <a:t>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favor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model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ones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vice</a:t>
            </a:r>
            <a:r>
              <a:rPr lang="tr-TR" dirty="0"/>
              <a:t> </a:t>
            </a:r>
            <a:r>
              <a:rPr lang="tr-TR" dirty="0" err="1"/>
              <a:t>versa</a:t>
            </a:r>
            <a:r>
              <a:rPr lang="tr-TR" dirty="0"/>
              <a:t>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9A085B5-8D21-462B-800C-6C093666C190}"/>
              </a:ext>
            </a:extLst>
          </p:cNvPr>
          <p:cNvSpPr txBox="1"/>
          <p:nvPr/>
        </p:nvSpPr>
        <p:spPr>
          <a:xfrm>
            <a:off x="838200" y="5640225"/>
            <a:ext cx="630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regularization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el-GR" dirty="0"/>
              <a:t>λ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E6AC209-050F-4909-AAD6-62D99D4A6201}"/>
              </a:ext>
            </a:extLst>
          </p:cNvPr>
          <p:cNvSpPr txBox="1"/>
          <p:nvPr/>
        </p:nvSpPr>
        <p:spPr>
          <a:xfrm>
            <a:off x="838200" y="6163665"/>
            <a:ext cx="99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 </a:t>
            </a:r>
            <a:r>
              <a:rPr lang="tr-TR" dirty="0" err="1"/>
              <a:t>hyperparameter</a:t>
            </a:r>
            <a:r>
              <a:rPr lang="tr-TR" dirty="0"/>
              <a:t> is a </a:t>
            </a:r>
            <a:r>
              <a:rPr lang="tr-TR" dirty="0" err="1"/>
              <a:t>parameter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which</a:t>
            </a:r>
            <a:r>
              <a:rPr lang="tr-TR" dirty="0"/>
              <a:t> is not </a:t>
            </a:r>
            <a:r>
              <a:rPr lang="tr-TR" dirty="0" err="1"/>
              <a:t>learned</a:t>
            </a:r>
            <a:r>
              <a:rPr lang="tr-TR" dirty="0"/>
              <a:t> as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, </a:t>
            </a:r>
          </a:p>
          <a:p>
            <a:r>
              <a:rPr lang="tr-TR" dirty="0"/>
              <a:t>but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set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hand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10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EE534A-102B-4FE9-9FE3-8779F32A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Regularizers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DCAF59-C725-49FF-A2F4-B8271BAD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the </a:t>
            </a:r>
            <a:r>
              <a:rPr lang="en-US" dirty="0" err="1"/>
              <a:t>regularizers</a:t>
            </a:r>
            <a:r>
              <a:rPr lang="en-US" dirty="0"/>
              <a:t> R equate complexity with large weights, and work to keep</a:t>
            </a:r>
            <a:r>
              <a:rPr lang="tr-TR" dirty="0"/>
              <a:t> </a:t>
            </a:r>
            <a:r>
              <a:rPr lang="en-US" dirty="0"/>
              <a:t>the parameter values low. In particular, the </a:t>
            </a:r>
            <a:r>
              <a:rPr lang="en-US" dirty="0" err="1"/>
              <a:t>regularizers</a:t>
            </a:r>
            <a:r>
              <a:rPr lang="en-US" dirty="0"/>
              <a:t> R measure the norms of the parameter</a:t>
            </a:r>
            <a:r>
              <a:rPr lang="tr-TR" dirty="0"/>
              <a:t> </a:t>
            </a:r>
            <a:r>
              <a:rPr lang="en-US" dirty="0"/>
              <a:t>matrices, and drive the learner toward solutions with low norms.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149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9DB1F5-11FE-4F24-BF99-D510B56F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L2 </a:t>
            </a:r>
            <a:r>
              <a:rPr lang="tr-TR" dirty="0" err="1"/>
              <a:t>Regularization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AF8FC2-9E2D-432C-83F5-B890AE6C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 </a:t>
            </a: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prior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decay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D98FEC0-6F00-44E5-A711-4181B385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3" y="3343907"/>
            <a:ext cx="6325986" cy="13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4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3FB62D-1392-4EFF-8B7E-78BDC46F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L1 </a:t>
            </a:r>
            <a:r>
              <a:rPr lang="tr-TR" dirty="0" err="1"/>
              <a:t>Regularization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99AF0A-F2BE-4441-9473-EF1C70FF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 a </a:t>
            </a:r>
            <a:r>
              <a:rPr lang="tr-TR" dirty="0" err="1"/>
              <a:t>sparse</a:t>
            </a:r>
            <a:r>
              <a:rPr lang="tr-TR" dirty="0"/>
              <a:t> </a:t>
            </a:r>
            <a:r>
              <a:rPr lang="tr-TR" dirty="0" err="1"/>
              <a:t>prior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lasso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5219D16-1DB3-4D50-82E9-BA0CB522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98" y="3153347"/>
            <a:ext cx="6402203" cy="12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5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384907-8DCD-4F33-A8F8-45E95274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Elastic</a:t>
            </a:r>
            <a:r>
              <a:rPr lang="tr-TR" dirty="0"/>
              <a:t> Net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A352A85-A24A-4AF5-BA2F-4ABBEB4F5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200" y="3681568"/>
            <a:ext cx="7621670" cy="1086117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8974298-B355-400A-9263-131487F1781F}"/>
              </a:ext>
            </a:extLst>
          </p:cNvPr>
          <p:cNvSpPr txBox="1"/>
          <p:nvPr/>
        </p:nvSpPr>
        <p:spPr>
          <a:xfrm>
            <a:off x="1012874" y="2110154"/>
            <a:ext cx="603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Combines</a:t>
            </a:r>
            <a:r>
              <a:rPr lang="tr-TR" sz="2800" dirty="0"/>
              <a:t> </a:t>
            </a:r>
            <a:r>
              <a:rPr lang="tr-TR" sz="2800" dirty="0" err="1"/>
              <a:t>both</a:t>
            </a:r>
            <a:r>
              <a:rPr lang="tr-TR" sz="2800" dirty="0"/>
              <a:t> L1 </a:t>
            </a:r>
            <a:r>
              <a:rPr lang="tr-TR" sz="2800" dirty="0" err="1"/>
              <a:t>and</a:t>
            </a:r>
            <a:r>
              <a:rPr lang="tr-TR" sz="2800" dirty="0"/>
              <a:t> L2 </a:t>
            </a:r>
            <a:r>
              <a:rPr lang="tr-TR" sz="2800" dirty="0" err="1"/>
              <a:t>regularization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60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C58035C-3CE9-4FC0-83AA-A3CAC16F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Corpus-wide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el-GR" dirty="0"/>
              <a:t>Θ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89D685E-A335-4FD8-9F33-E5B7B6A18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331" y="3062008"/>
            <a:ext cx="6097337" cy="1333829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92BDDE8-5D83-4281-992D-0A71EE7F477C}"/>
              </a:ext>
            </a:extLst>
          </p:cNvPr>
          <p:cNvSpPr txBox="1"/>
          <p:nvPr/>
        </p:nvSpPr>
        <p:spPr>
          <a:xfrm>
            <a:off x="1167618" y="5233182"/>
            <a:ext cx="452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L: a </a:t>
            </a:r>
            <a:r>
              <a:rPr lang="tr-TR" sz="2800" dirty="0" err="1"/>
              <a:t>per-instance</a:t>
            </a:r>
            <a:r>
              <a:rPr lang="tr-TR" sz="2800" dirty="0"/>
              <a:t> </a:t>
            </a:r>
            <a:r>
              <a:rPr lang="tr-TR" sz="2800" dirty="0" err="1"/>
              <a:t>loss</a:t>
            </a:r>
            <a:r>
              <a:rPr lang="tr-TR" sz="2800" dirty="0"/>
              <a:t> </a:t>
            </a:r>
            <a:r>
              <a:rPr lang="tr-TR" sz="2800" dirty="0" err="1"/>
              <a:t>function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5756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062D90-BDC7-46EE-9A9C-AA7E6C94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tr-TR" sz="4800" dirty="0" err="1"/>
              <a:t>Minimizing</a:t>
            </a:r>
            <a:r>
              <a:rPr lang="tr-TR" sz="4800" dirty="0"/>
              <a:t> </a:t>
            </a:r>
            <a:r>
              <a:rPr lang="tr-TR" sz="4800" dirty="0" err="1"/>
              <a:t>the</a:t>
            </a:r>
            <a:r>
              <a:rPr lang="tr-TR" sz="4800" dirty="0"/>
              <a:t> </a:t>
            </a:r>
            <a:r>
              <a:rPr lang="tr-TR" sz="4800" dirty="0" err="1"/>
              <a:t>loss</a:t>
            </a:r>
            <a:r>
              <a:rPr lang="tr-TR" sz="4800" dirty="0"/>
              <a:t> at </a:t>
            </a:r>
            <a:r>
              <a:rPr lang="tr-TR" sz="4800" dirty="0" err="1"/>
              <a:t>all</a:t>
            </a:r>
            <a:r>
              <a:rPr lang="tr-TR" sz="4800" dirty="0"/>
              <a:t> </a:t>
            </a:r>
            <a:r>
              <a:rPr lang="tr-TR" sz="4800" dirty="0" err="1"/>
              <a:t>costs</a:t>
            </a:r>
            <a:r>
              <a:rPr lang="tr-TR" sz="4800" dirty="0"/>
              <a:t> </a:t>
            </a:r>
            <a:r>
              <a:rPr lang="tr-TR" sz="4800" dirty="0" err="1"/>
              <a:t>results</a:t>
            </a:r>
            <a:r>
              <a:rPr lang="tr-TR" sz="4800" dirty="0"/>
              <a:t> in </a:t>
            </a:r>
            <a:r>
              <a:rPr lang="tr-TR" sz="4800" dirty="0" err="1"/>
              <a:t>overfitting</a:t>
            </a:r>
            <a:r>
              <a:rPr lang="tr-TR" sz="4800" dirty="0"/>
              <a:t> </a:t>
            </a:r>
            <a:r>
              <a:rPr lang="tr-TR" sz="4800" dirty="0" err="1"/>
              <a:t>the</a:t>
            </a:r>
            <a:r>
              <a:rPr lang="tr-TR" sz="4800" dirty="0"/>
              <a:t> </a:t>
            </a:r>
            <a:r>
              <a:rPr lang="tr-TR" sz="4800" dirty="0" err="1"/>
              <a:t>training</a:t>
            </a:r>
            <a:r>
              <a:rPr lang="tr-TR" sz="4800" dirty="0"/>
              <a:t> data.</a:t>
            </a:r>
          </a:p>
          <a:p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322821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45E7C0-6256-44D6-A229-FB94321B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Regularization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9637F2-7844-40F6-AE1A-9D149A20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complexity</a:t>
            </a:r>
            <a:r>
              <a:rPr lang="tr-TR" dirty="0"/>
              <a:t>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FB2A05-D30D-4B9F-BF16-058AD75D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72" y="2984094"/>
            <a:ext cx="9374655" cy="25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9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19C5804-1E2E-48E0-B1EB-A66351FB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Hinge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B2B23F-9E15-4314-B532-757531C8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Enforce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separate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margin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boundary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is </a:t>
            </a:r>
            <a:r>
              <a:rPr lang="tr-TR" dirty="0" err="1"/>
              <a:t>zero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estimate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sign</a:t>
            </a:r>
            <a:r>
              <a:rPr lang="tr-TR" dirty="0"/>
              <a:t>. </a:t>
            </a:r>
            <a:r>
              <a:rPr lang="tr-TR" dirty="0" err="1"/>
              <a:t>Otherwise</a:t>
            </a:r>
            <a:r>
              <a:rPr lang="tr-TR" dirty="0"/>
              <a:t> it is </a:t>
            </a:r>
            <a:r>
              <a:rPr lang="tr-TR" dirty="0" err="1"/>
              <a:t>linear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4609DBF-038F-4D85-955B-82FB79B0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98" y="4162641"/>
            <a:ext cx="6402203" cy="7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0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19C5804-1E2E-48E0-B1EB-A66351FB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Hinge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</p:txBody>
      </p:sp>
      <p:pic>
        <p:nvPicPr>
          <p:cNvPr id="1026" name="Picture 2" descr="hinge loss ile ilgili gÃ¶rsel sonucu">
            <a:extLst>
              <a:ext uri="{FF2B5EF4-FFF2-40B4-BE49-F238E27FC236}">
                <a16:creationId xmlns:a16="http://schemas.microsoft.com/office/drawing/2014/main" id="{A72E825E-FFAD-46FD-B019-B8BDC71D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09" y="1690688"/>
            <a:ext cx="62626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06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19C5804-1E2E-48E0-B1EB-A66351FB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Hinge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</p:txBody>
      </p:sp>
      <p:pic>
        <p:nvPicPr>
          <p:cNvPr id="1026" name="Picture 2" descr="hinge loss ile ilgili gÃ¶rsel sonucu">
            <a:extLst>
              <a:ext uri="{FF2B5EF4-FFF2-40B4-BE49-F238E27FC236}">
                <a16:creationId xmlns:a16="http://schemas.microsoft.com/office/drawing/2014/main" id="{A72E825E-FFAD-46FD-B019-B8BDC71D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09" y="1690688"/>
            <a:ext cx="62626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2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FDA15C-C755-4ABF-BB86-49B877CA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Binary</a:t>
            </a:r>
            <a:r>
              <a:rPr lang="tr-TR" dirty="0"/>
              <a:t> Cross </a:t>
            </a:r>
            <a:r>
              <a:rPr lang="tr-TR" dirty="0" err="1"/>
              <a:t>Entropy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CF0AEC7-445F-48C9-A4B2-F0126964C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773" y="3184466"/>
            <a:ext cx="7774104" cy="8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8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658DDD-EC81-4AE8-BA75-189B8D97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Cross </a:t>
            </a:r>
            <a:r>
              <a:rPr lang="tr-TR" dirty="0" err="1"/>
              <a:t>Entropy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EF45D69-024B-40DF-B771-A8E54F65B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564" y="3217243"/>
            <a:ext cx="7164371" cy="104800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10591F0-64EE-4388-BC7C-88758265BBC2}"/>
              </a:ext>
            </a:extLst>
          </p:cNvPr>
          <p:cNvSpPr txBox="1"/>
          <p:nvPr/>
        </p:nvSpPr>
        <p:spPr>
          <a:xfrm>
            <a:off x="838200" y="4707785"/>
            <a:ext cx="10100838" cy="10840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cross</a:t>
            </a:r>
            <a:r>
              <a:rPr lang="tr-TR" sz="2800" dirty="0"/>
              <a:t> </a:t>
            </a:r>
            <a:r>
              <a:rPr lang="tr-TR" sz="2800" dirty="0" err="1"/>
              <a:t>entropy</a:t>
            </a:r>
            <a:r>
              <a:rPr lang="tr-TR" sz="2800" dirty="0"/>
              <a:t> </a:t>
            </a:r>
            <a:r>
              <a:rPr lang="tr-TR" sz="2800" dirty="0" err="1"/>
              <a:t>loss</a:t>
            </a:r>
            <a:r>
              <a:rPr lang="tr-TR" sz="2800" dirty="0"/>
              <a:t> </a:t>
            </a:r>
            <a:r>
              <a:rPr lang="tr-TR" sz="2800" dirty="0" err="1"/>
              <a:t>does</a:t>
            </a:r>
            <a:r>
              <a:rPr lang="tr-TR" sz="2800" dirty="0"/>
              <a:t> not </a:t>
            </a:r>
            <a:r>
              <a:rPr lang="tr-TR" sz="2800" dirty="0" err="1"/>
              <a:t>only</a:t>
            </a:r>
            <a:r>
              <a:rPr lang="tr-TR" sz="2800" dirty="0"/>
              <a:t> </a:t>
            </a:r>
            <a:r>
              <a:rPr lang="tr-TR" sz="2800" dirty="0" err="1"/>
              <a:t>predict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one-best</a:t>
            </a:r>
            <a:r>
              <a:rPr lang="tr-TR" sz="2800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 </a:t>
            </a:r>
            <a:r>
              <a:rPr lang="tr-TR" sz="2800" dirty="0" err="1"/>
              <a:t>label</a:t>
            </a:r>
            <a:r>
              <a:rPr lang="tr-TR" sz="2800" dirty="0"/>
              <a:t> </a:t>
            </a:r>
          </a:p>
          <a:p>
            <a:r>
              <a:rPr lang="tr-TR" sz="2800" dirty="0"/>
              <a:t>but </a:t>
            </a:r>
            <a:r>
              <a:rPr lang="tr-TR" sz="2800" dirty="0" err="1"/>
              <a:t>also</a:t>
            </a:r>
            <a:r>
              <a:rPr lang="tr-TR" sz="2800" dirty="0"/>
              <a:t> </a:t>
            </a:r>
            <a:r>
              <a:rPr lang="tr-TR" sz="2800" dirty="0" err="1"/>
              <a:t>predicts</a:t>
            </a:r>
            <a:r>
              <a:rPr lang="tr-TR" sz="2800" dirty="0"/>
              <a:t> a </a:t>
            </a:r>
            <a:r>
              <a:rPr lang="tr-TR" sz="2800" dirty="0" err="1"/>
              <a:t>distribution</a:t>
            </a:r>
            <a:r>
              <a:rPr lang="tr-TR" sz="2800" dirty="0"/>
              <a:t> </a:t>
            </a:r>
            <a:r>
              <a:rPr lang="tr-TR" sz="2800" dirty="0" err="1"/>
              <a:t>over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possible</a:t>
            </a:r>
            <a:r>
              <a:rPr lang="tr-TR" sz="2800" dirty="0"/>
              <a:t> </a:t>
            </a:r>
            <a:r>
              <a:rPr lang="tr-TR" sz="2800" dirty="0" err="1"/>
              <a:t>labels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54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264</Words>
  <Application>Microsoft Office PowerPoint</Application>
  <PresentationFormat>Geniş ekran</PresentationFormat>
  <Paragraphs>31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Training as Optimization</vt:lpstr>
      <vt:lpstr>Corpus-wide Loss with respect to the parameters Θ</vt:lpstr>
      <vt:lpstr>PowerPoint Sunusu</vt:lpstr>
      <vt:lpstr>Regularization</vt:lpstr>
      <vt:lpstr>Hinge Loss</vt:lpstr>
      <vt:lpstr>Hinge Loss</vt:lpstr>
      <vt:lpstr>Hinge Loss</vt:lpstr>
      <vt:lpstr>Binary Cross Entropy</vt:lpstr>
      <vt:lpstr>Cross Entropy</vt:lpstr>
      <vt:lpstr>Regularization</vt:lpstr>
      <vt:lpstr>Regularizers</vt:lpstr>
      <vt:lpstr>L2 Regularization</vt:lpstr>
      <vt:lpstr>L1 Regularization</vt:lpstr>
      <vt:lpstr>Elastic 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as Optimization</dc:title>
  <dc:creator>selma</dc:creator>
  <cp:lastModifiedBy>selma</cp:lastModifiedBy>
  <cp:revision>8</cp:revision>
  <dcterms:created xsi:type="dcterms:W3CDTF">2019-03-25T17:14:21Z</dcterms:created>
  <dcterms:modified xsi:type="dcterms:W3CDTF">2019-03-25T18:07:37Z</dcterms:modified>
</cp:coreProperties>
</file>