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321" r:id="rId4"/>
    <p:sldId id="322" r:id="rId5"/>
    <p:sldId id="324" r:id="rId6"/>
    <p:sldId id="325" r:id="rId7"/>
    <p:sldId id="260" r:id="rId8"/>
    <p:sldId id="261" r:id="rId9"/>
    <p:sldId id="298" r:id="rId10"/>
    <p:sldId id="317" r:id="rId11"/>
    <p:sldId id="318" r:id="rId12"/>
    <p:sldId id="311" r:id="rId13"/>
    <p:sldId id="312" r:id="rId14"/>
    <p:sldId id="313" r:id="rId15"/>
    <p:sldId id="314" r:id="rId16"/>
    <p:sldId id="315" r:id="rId17"/>
    <p:sldId id="316" r:id="rId18"/>
    <p:sldId id="262" r:id="rId19"/>
    <p:sldId id="263" r:id="rId20"/>
    <p:sldId id="277" r:id="rId21"/>
    <p:sldId id="264" r:id="rId22"/>
    <p:sldId id="265" r:id="rId23"/>
    <p:sldId id="266" r:id="rId24"/>
    <p:sldId id="267" r:id="rId25"/>
    <p:sldId id="268" r:id="rId26"/>
    <p:sldId id="270" r:id="rId27"/>
    <p:sldId id="323" r:id="rId28"/>
    <p:sldId id="272" r:id="rId29"/>
    <p:sldId id="273" r:id="rId30"/>
    <p:sldId id="274" r:id="rId31"/>
    <p:sldId id="275" r:id="rId32"/>
    <p:sldId id="299" r:id="rId33"/>
    <p:sldId id="292" r:id="rId34"/>
    <p:sldId id="297" r:id="rId35"/>
    <p:sldId id="300" r:id="rId36"/>
    <p:sldId id="319" r:id="rId37"/>
    <p:sldId id="301" r:id="rId38"/>
    <p:sldId id="302" r:id="rId39"/>
    <p:sldId id="296"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BEAB"/>
    <a:srgbClr val="D5D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0" autoAdjust="0"/>
    <p:restoredTop sz="98488" autoAdjust="0"/>
  </p:normalViewPr>
  <p:slideViewPr>
    <p:cSldViewPr>
      <p:cViewPr varScale="1">
        <p:scale>
          <a:sx n="71" d="100"/>
          <a:sy n="71" d="100"/>
        </p:scale>
        <p:origin x="70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png"/><Relationship Id="rId5" Type="http://schemas.openxmlformats.org/officeDocument/2006/relationships/image" Target="../media/image26.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27.wmf"/><Relationship Id="rId1" Type="http://schemas.openxmlformats.org/officeDocument/2006/relationships/image" Target="../media/image7.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21.png"/></Relationships>
</file>

<file path=ppt/drawings/_rels/vmlDrawing8.v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30.wmf"/><Relationship Id="rId7" Type="http://schemas.openxmlformats.org/officeDocument/2006/relationships/image" Target="../media/image24.wmf"/><Relationship Id="rId12" Type="http://schemas.openxmlformats.org/officeDocument/2006/relationships/image" Target="../media/image20.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32.wmf"/><Relationship Id="rId11" Type="http://schemas.openxmlformats.org/officeDocument/2006/relationships/image" Target="../media/image19.wmf"/><Relationship Id="rId5" Type="http://schemas.openxmlformats.org/officeDocument/2006/relationships/image" Target="../media/image31.wmf"/><Relationship Id="rId10" Type="http://schemas.openxmlformats.org/officeDocument/2006/relationships/image" Target="../media/image18.wmf"/><Relationship Id="rId4" Type="http://schemas.openxmlformats.org/officeDocument/2006/relationships/image" Target="../media/image21.png"/><Relationship Id="rId9"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png"/><Relationship Id="rId4" Type="http://schemas.openxmlformats.org/officeDocument/2006/relationships/image" Target="../media/image36.wmf"/><Relationship Id="rId9" Type="http://schemas.openxmlformats.org/officeDocument/2006/relationships/image" Target="../media/image4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orme libre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r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17" name="Sous-titr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30" name="Espace réservé de la date 29"/>
          <p:cNvSpPr>
            <a:spLocks noGrp="1"/>
          </p:cNvSpPr>
          <p:nvPr>
            <p:ph type="dt" sz="half" idx="10"/>
          </p:nvPr>
        </p:nvSpPr>
        <p:spPr/>
        <p:txBody>
          <a:bodyPr/>
          <a:lstStyle/>
          <a:p>
            <a:pPr>
              <a:defRPr/>
            </a:pPr>
            <a:endParaRPr lang="en-US" altLang="en-US"/>
          </a:p>
        </p:txBody>
      </p:sp>
      <p:sp>
        <p:nvSpPr>
          <p:cNvPr id="19" name="Espace réservé du pied de page 18"/>
          <p:cNvSpPr>
            <a:spLocks noGrp="1"/>
          </p:cNvSpPr>
          <p:nvPr>
            <p:ph type="ftr" sz="quarter" idx="11"/>
          </p:nvPr>
        </p:nvSpPr>
        <p:spPr/>
        <p:txBody>
          <a:bodyPr/>
          <a:lstStyle/>
          <a:p>
            <a:pPr>
              <a:defRPr/>
            </a:pPr>
            <a:endParaRPr lang="en-US" altLang="en-US"/>
          </a:p>
        </p:txBody>
      </p:sp>
      <p:sp>
        <p:nvSpPr>
          <p:cNvPr id="27" name="Espace réservé du numéro de diapositive 26"/>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ltLang="en-US"/>
          </a:p>
        </p:txBody>
      </p:sp>
      <p:sp>
        <p:nvSpPr>
          <p:cNvPr id="5" name="Espace réservé du pied de page 4"/>
          <p:cNvSpPr>
            <a:spLocks noGrp="1"/>
          </p:cNvSpPr>
          <p:nvPr>
            <p:ph type="ftr" sz="quarter" idx="11"/>
          </p:nvPr>
        </p:nvSpPr>
        <p:spPr/>
        <p:txBody>
          <a:bodyPr/>
          <a:lstStyle/>
          <a:p>
            <a:pPr>
              <a:defRPr/>
            </a:pPr>
            <a:endParaRPr lang="en-US" altLang="en-US"/>
          </a:p>
        </p:txBody>
      </p:sp>
      <p:sp>
        <p:nvSpPr>
          <p:cNvPr id="6" name="Espace réservé du numéro de diapositive 5"/>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ltLang="en-US"/>
          </a:p>
        </p:txBody>
      </p:sp>
      <p:sp>
        <p:nvSpPr>
          <p:cNvPr id="5" name="Espace réservé du pied de page 4"/>
          <p:cNvSpPr>
            <a:spLocks noGrp="1"/>
          </p:cNvSpPr>
          <p:nvPr>
            <p:ph type="ftr" sz="quarter" idx="11"/>
          </p:nvPr>
        </p:nvSpPr>
        <p:spPr/>
        <p:txBody>
          <a:bodyPr/>
          <a:lstStyle/>
          <a:p>
            <a:pPr>
              <a:defRPr/>
            </a:pPr>
            <a:endParaRPr lang="en-US" altLang="en-US"/>
          </a:p>
        </p:txBody>
      </p:sp>
      <p:sp>
        <p:nvSpPr>
          <p:cNvPr id="6" name="Espace réservé du numéro de diapositive 5"/>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pPr>
              <a:defRPr/>
            </a:pPr>
            <a:fld id="{796B9F2C-8EA0-409D-ADC7-D76B8EF78415}" type="slidenum">
              <a:rPr lang="en-US" altLang="en-US"/>
              <a:pPr>
                <a:defRPr/>
              </a:pPr>
              <a:t>‹#›</a:t>
            </a:fld>
            <a:endParaRPr lang="en-US" altLang="en-US"/>
          </a:p>
        </p:txBody>
      </p:sp>
    </p:spTree>
    <p:extLst>
      <p:ext uri="{BB962C8B-B14F-4D97-AF65-F5344CB8AC3E}">
        <p14:creationId xmlns:p14="http://schemas.microsoft.com/office/powerpoint/2010/main" val="3843657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pPr>
              <a:defRPr/>
            </a:pPr>
            <a:fld id="{CCC8F147-B05B-4915-A89A-54DA9D068AEC}" type="slidenum">
              <a:rPr lang="en-US" altLang="en-US"/>
              <a:pPr>
                <a:defRPr/>
              </a:pPr>
              <a:t>‹#›</a:t>
            </a:fld>
            <a:endParaRPr lang="en-US" altLang="en-US"/>
          </a:p>
        </p:txBody>
      </p:sp>
    </p:spTree>
    <p:extLst>
      <p:ext uri="{BB962C8B-B14F-4D97-AF65-F5344CB8AC3E}">
        <p14:creationId xmlns:p14="http://schemas.microsoft.com/office/powerpoint/2010/main" val="28954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lgn="l">
              <a:defRPr/>
            </a:lvl1pPr>
          </a:lstStyle>
          <a:p>
            <a:r>
              <a:rPr kumimoji="0" lang="fr-FR" smtClean="0"/>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pPr>
              <a:defRPr/>
            </a:pPr>
            <a:endParaRPr lang="en-US" altLang="en-US"/>
          </a:p>
        </p:txBody>
      </p:sp>
      <p:sp>
        <p:nvSpPr>
          <p:cNvPr id="5" name="Espace réservé du pied de page 4"/>
          <p:cNvSpPr>
            <a:spLocks noGrp="1"/>
          </p:cNvSpPr>
          <p:nvPr>
            <p:ph type="ftr" sz="quarter" idx="11"/>
          </p:nvPr>
        </p:nvSpPr>
        <p:spPr/>
        <p:txBody>
          <a:bodyPr/>
          <a:lstStyle/>
          <a:p>
            <a:pPr>
              <a:defRPr/>
            </a:pPr>
            <a:endParaRPr lang="en-US" altLang="en-US"/>
          </a:p>
        </p:txBody>
      </p:sp>
      <p:sp>
        <p:nvSpPr>
          <p:cNvPr id="6" name="Espace réservé du numéro de diapositive 5"/>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Forme libre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orme libre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pPr>
              <a:defRPr/>
            </a:pPr>
            <a:endParaRPr lang="en-US" altLang="en-US"/>
          </a:p>
        </p:txBody>
      </p:sp>
      <p:sp>
        <p:nvSpPr>
          <p:cNvPr id="5" name="Espace réservé du pied de page 4"/>
          <p:cNvSpPr>
            <a:spLocks noGrp="1"/>
          </p:cNvSpPr>
          <p:nvPr>
            <p:ph type="ftr" sz="quarter" idx="11"/>
          </p:nvPr>
        </p:nvSpPr>
        <p:spPr/>
        <p:txBody>
          <a:bodyPr/>
          <a:lstStyle/>
          <a:p>
            <a:pPr>
              <a:defRPr/>
            </a:pPr>
            <a:endParaRPr lang="en-US" altLang="en-US"/>
          </a:p>
        </p:txBody>
      </p:sp>
      <p:sp>
        <p:nvSpPr>
          <p:cNvPr id="6" name="Espace réservé du numéro de diapositive 5"/>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7467600" cy="1143000"/>
          </a:xfrm>
        </p:spPr>
        <p:txBody>
          <a:bodyPr/>
          <a:lstStyle/>
          <a:p>
            <a:r>
              <a:rPr kumimoji="0" lang="fr-FR" smtClean="0"/>
              <a:t>Modifiez le style du titre</a:t>
            </a:r>
            <a:endParaRPr kumimoji="0" lang="en-US"/>
          </a:p>
        </p:txBody>
      </p:sp>
      <p:sp>
        <p:nvSpPr>
          <p:cNvPr id="3" name="Espace réservé du contenu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endParaRPr lang="en-US" altLang="en-US"/>
          </a:p>
        </p:txBody>
      </p:sp>
      <p:sp>
        <p:nvSpPr>
          <p:cNvPr id="6" name="Espace réservé du pied de page 5"/>
          <p:cNvSpPr>
            <a:spLocks noGrp="1"/>
          </p:cNvSpPr>
          <p:nvPr>
            <p:ph type="ftr" sz="quarter" idx="11"/>
          </p:nvPr>
        </p:nvSpPr>
        <p:spPr/>
        <p:txBody>
          <a:bodyPr/>
          <a:lstStyle/>
          <a:p>
            <a:pPr>
              <a:defRPr/>
            </a:pPr>
            <a:endParaRPr lang="en-US" altLang="en-US"/>
          </a:p>
        </p:txBody>
      </p:sp>
      <p:sp>
        <p:nvSpPr>
          <p:cNvPr id="7" name="Espace réservé du numéro de diapositive 6"/>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5" name="Espace réservé du contenu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pPr>
              <a:defRPr/>
            </a:pPr>
            <a:endParaRPr lang="en-US" altLang="en-US"/>
          </a:p>
        </p:txBody>
      </p:sp>
      <p:sp>
        <p:nvSpPr>
          <p:cNvPr id="8" name="Espace réservé du pied de page 7"/>
          <p:cNvSpPr>
            <a:spLocks noGrp="1"/>
          </p:cNvSpPr>
          <p:nvPr>
            <p:ph type="ftr" sz="quarter" idx="11"/>
          </p:nvPr>
        </p:nvSpPr>
        <p:spPr/>
        <p:txBody>
          <a:bodyPr/>
          <a:lstStyle/>
          <a:p>
            <a:pPr>
              <a:defRPr/>
            </a:pPr>
            <a:endParaRPr lang="en-US" altLang="en-US"/>
          </a:p>
        </p:txBody>
      </p:sp>
      <p:sp>
        <p:nvSpPr>
          <p:cNvPr id="9" name="Espace réservé du numéro de diapositive 8"/>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74320"/>
            <a:ext cx="7470648" cy="1143000"/>
          </a:xfrm>
        </p:spPr>
        <p:txBody>
          <a:bodyPr anchor="ctr"/>
          <a:lstStyle>
            <a:lvl1pPr algn="l">
              <a:defRPr sz="4600"/>
            </a:lvl1pPr>
          </a:lstStyle>
          <a:p>
            <a:r>
              <a:rPr kumimoji="0" lang="fr-FR" smtClean="0"/>
              <a:t>Modifiez le style du titre</a:t>
            </a:r>
            <a:endParaRPr kumimoji="0" lang="en-US"/>
          </a:p>
        </p:txBody>
      </p:sp>
      <p:sp>
        <p:nvSpPr>
          <p:cNvPr id="7" name="Espace réservé de la date 6"/>
          <p:cNvSpPr>
            <a:spLocks noGrp="1"/>
          </p:cNvSpPr>
          <p:nvPr>
            <p:ph type="dt" sz="half" idx="10"/>
          </p:nvPr>
        </p:nvSpPr>
        <p:spPr/>
        <p:txBody>
          <a:bodyPr/>
          <a:lstStyle/>
          <a:p>
            <a:pPr>
              <a:defRPr/>
            </a:pPr>
            <a:endParaRPr lang="en-US" altLang="en-US"/>
          </a:p>
        </p:txBody>
      </p:sp>
      <p:sp>
        <p:nvSpPr>
          <p:cNvPr id="8" name="Espace réservé du numéro de diapositive 7"/>
          <p:cNvSpPr>
            <a:spLocks noGrp="1"/>
          </p:cNvSpPr>
          <p:nvPr>
            <p:ph type="sldNum" sz="quarter" idx="11"/>
          </p:nvPr>
        </p:nvSpPr>
        <p:spPr/>
        <p:txBody>
          <a:bodyPr/>
          <a:lstStyle/>
          <a:p>
            <a:pPr>
              <a:defRPr/>
            </a:pPr>
            <a:fld id="{6FD8444C-8DB9-4954-87E1-DF31587667AB}" type="slidenum">
              <a:rPr lang="en-US" altLang="en-US" smtClean="0"/>
              <a:pPr>
                <a:defRPr/>
              </a:pPr>
              <a:t>‹#›</a:t>
            </a:fld>
            <a:endParaRPr lang="en-US" altLang="en-US"/>
          </a:p>
        </p:txBody>
      </p:sp>
      <p:sp>
        <p:nvSpPr>
          <p:cNvPr id="9" name="Espace réservé du pied de page 8"/>
          <p:cNvSpPr>
            <a:spLocks noGrp="1"/>
          </p:cNvSpPr>
          <p:nvPr>
            <p:ph type="ftr" sz="quarter" idx="12"/>
          </p:nvPr>
        </p:nvSpPr>
        <p:spPr/>
        <p:txBody>
          <a:bodyPr/>
          <a:lstStyle/>
          <a:p>
            <a:pPr>
              <a:defRPr/>
            </a:pPr>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a:defRPr/>
            </a:pPr>
            <a:endParaRPr lang="en-US" altLang="en-US"/>
          </a:p>
        </p:txBody>
      </p:sp>
      <p:sp>
        <p:nvSpPr>
          <p:cNvPr id="3" name="Espace réservé du pied de page 2"/>
          <p:cNvSpPr>
            <a:spLocks noGrp="1"/>
          </p:cNvSpPr>
          <p:nvPr>
            <p:ph type="ftr" sz="quarter" idx="11"/>
          </p:nvPr>
        </p:nvSpPr>
        <p:spPr/>
        <p:txBody>
          <a:bodyPr/>
          <a:lstStyle/>
          <a:p>
            <a:pPr>
              <a:defRPr/>
            </a:pPr>
            <a:endParaRPr lang="en-US" altLang="en-US"/>
          </a:p>
        </p:txBody>
      </p:sp>
      <p:sp>
        <p:nvSpPr>
          <p:cNvPr id="4" name="Espace réservé du numéro de diapositive 3"/>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4" name="Espace réservé du contenu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pPr>
              <a:defRPr/>
            </a:pPr>
            <a:endParaRPr lang="en-US" altLang="en-US"/>
          </a:p>
        </p:txBody>
      </p:sp>
      <p:sp>
        <p:nvSpPr>
          <p:cNvPr id="6" name="Espace réservé du pied de page 5"/>
          <p:cNvSpPr>
            <a:spLocks noGrp="1"/>
          </p:cNvSpPr>
          <p:nvPr>
            <p:ph type="ftr" sz="quarter" idx="11"/>
          </p:nvPr>
        </p:nvSpPr>
        <p:spPr/>
        <p:txBody>
          <a:bodyPr/>
          <a:lstStyle/>
          <a:p>
            <a:pPr>
              <a:defRPr/>
            </a:pPr>
            <a:endParaRPr lang="en-US" altLang="en-US"/>
          </a:p>
        </p:txBody>
      </p:sp>
      <p:sp>
        <p:nvSpPr>
          <p:cNvPr id="7" name="Espace réservé du numéro de diapositive 6"/>
          <p:cNvSpPr>
            <a:spLocks noGrp="1"/>
          </p:cNvSpPr>
          <p:nvPr>
            <p:ph type="sldNum" sz="quarter" idx="12"/>
          </p:nvPr>
        </p:nvSpPr>
        <p:spPr>
          <a:xfrm>
            <a:off x="8156448" y="6422064"/>
            <a:ext cx="762000" cy="365125"/>
          </a:xfrm>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a:xfrm>
            <a:off x="457200" y="6422064"/>
            <a:ext cx="2133600" cy="365125"/>
          </a:xfrm>
        </p:spPr>
        <p:txBody>
          <a:bodyPr/>
          <a:lstStyle/>
          <a:p>
            <a:pPr>
              <a:defRPr/>
            </a:pPr>
            <a:endParaRPr lang="en-US" altLang="en-US"/>
          </a:p>
        </p:txBody>
      </p:sp>
      <p:sp>
        <p:nvSpPr>
          <p:cNvPr id="6" name="Espace réservé du pied de page 5"/>
          <p:cNvSpPr>
            <a:spLocks noGrp="1"/>
          </p:cNvSpPr>
          <p:nvPr>
            <p:ph type="ftr" sz="quarter" idx="11"/>
          </p:nvPr>
        </p:nvSpPr>
        <p:spPr/>
        <p:txBody>
          <a:bodyPr/>
          <a:lstStyle/>
          <a:p>
            <a:pPr>
              <a:defRPr/>
            </a:pPr>
            <a:endParaRPr lang="en-US" altLang="en-US"/>
          </a:p>
        </p:txBody>
      </p:sp>
      <p:sp>
        <p:nvSpPr>
          <p:cNvPr id="7" name="Espace réservé du numéro de diapositive 6"/>
          <p:cNvSpPr>
            <a:spLocks noGrp="1"/>
          </p:cNvSpPr>
          <p:nvPr>
            <p:ph type="sldNum" sz="quarter" idx="12"/>
          </p:nvPr>
        </p:nvSpPr>
        <p:spPr/>
        <p:txBody>
          <a:bodyPr/>
          <a:lstStyle/>
          <a:p>
            <a:pPr>
              <a:defRPr/>
            </a:pPr>
            <a:fld id="{6FD8444C-8DB9-4954-87E1-DF31587667AB}" type="slidenum">
              <a:rPr lang="en-US" altLang="en-US" smtClean="0"/>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12" name="Forme libre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orme libre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Espace réservé du titre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fr-FR" smtClean="0"/>
              <a:t>Modifiez le style du titre</a:t>
            </a:r>
            <a:endParaRPr kumimoji="0" lang="en-US"/>
          </a:p>
        </p:txBody>
      </p:sp>
      <p:sp>
        <p:nvSpPr>
          <p:cNvPr id="30" name="Espace réservé du texte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0" name="Espace réservé de la date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ltLang="en-US"/>
          </a:p>
        </p:txBody>
      </p:sp>
      <p:sp>
        <p:nvSpPr>
          <p:cNvPr id="22" name="Espace réservé du pied de page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ltLang="en-US"/>
          </a:p>
        </p:txBody>
      </p:sp>
      <p:sp>
        <p:nvSpPr>
          <p:cNvPr id="18" name="Espace réservé du numéro de diapositive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defRPr/>
            </a:pPr>
            <a:fld id="{6FD8444C-8DB9-4954-87E1-DF31587667AB}" type="slidenum">
              <a:rPr lang="en-US" altLang="en-US" smtClean="0"/>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0.bin"/><Relationship Id="rId18" Type="http://schemas.openxmlformats.org/officeDocument/2006/relationships/image" Target="../media/image14.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1.wmf"/><Relationship Id="rId17" Type="http://schemas.openxmlformats.org/officeDocument/2006/relationships/oleObject" Target="../embeddings/oleObject12.bin"/><Relationship Id="rId2" Type="http://schemas.openxmlformats.org/officeDocument/2006/relationships/slideLayout" Target="../slideLayouts/slideLayout12.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0.wmf"/><Relationship Id="rId19" Type="http://schemas.openxmlformats.org/officeDocument/2006/relationships/oleObject" Target="../embeddings/oleObject13.bin"/><Relationship Id="rId4" Type="http://schemas.openxmlformats.org/officeDocument/2006/relationships/image" Target="../media/image7.wmf"/><Relationship Id="rId9" Type="http://schemas.openxmlformats.org/officeDocument/2006/relationships/oleObject" Target="../embeddings/oleObject8.bin"/><Relationship Id="rId14"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0.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6.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5.wmf"/><Relationship Id="rId4" Type="http://schemas.openxmlformats.org/officeDocument/2006/relationships/image" Target="../media/image16.wmf"/><Relationship Id="rId9" Type="http://schemas.openxmlformats.org/officeDocument/2006/relationships/oleObject" Target="../embeddings/oleObject26.bin"/><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29.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27.wmf"/><Relationship Id="rId11" Type="http://schemas.openxmlformats.org/officeDocument/2006/relationships/oleObject" Target="../embeddings/oleObject33.bin"/><Relationship Id="rId5" Type="http://schemas.openxmlformats.org/officeDocument/2006/relationships/oleObject" Target="../embeddings/oleObject30.bin"/><Relationship Id="rId10" Type="http://schemas.openxmlformats.org/officeDocument/2006/relationships/image" Target="../media/image28.wmf"/><Relationship Id="rId4" Type="http://schemas.openxmlformats.org/officeDocument/2006/relationships/image" Target="../media/image7.wmf"/><Relationship Id="rId9" Type="http://schemas.openxmlformats.org/officeDocument/2006/relationships/oleObject" Target="../embeddings/oleObject32.bin"/></Relationships>
</file>

<file path=ppt/slides/_rels/slide15.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39.bin"/><Relationship Id="rId3" Type="http://schemas.openxmlformats.org/officeDocument/2006/relationships/oleObject" Target="../embeddings/oleObject34.bin"/><Relationship Id="rId7" Type="http://schemas.openxmlformats.org/officeDocument/2006/relationships/oleObject" Target="../embeddings/oleObject36.bin"/><Relationship Id="rId12" Type="http://schemas.openxmlformats.org/officeDocument/2006/relationships/image" Target="../media/image31.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38.bin"/><Relationship Id="rId5" Type="http://schemas.openxmlformats.org/officeDocument/2006/relationships/oleObject" Target="../embeddings/oleObject35.bin"/><Relationship Id="rId10" Type="http://schemas.openxmlformats.org/officeDocument/2006/relationships/image" Target="../media/image21.png"/><Relationship Id="rId4" Type="http://schemas.openxmlformats.org/officeDocument/2006/relationships/image" Target="../media/image16.wmf"/><Relationship Id="rId9" Type="http://schemas.openxmlformats.org/officeDocument/2006/relationships/oleObject" Target="../embeddings/oleObject37.bin"/><Relationship Id="rId14" Type="http://schemas.openxmlformats.org/officeDocument/2006/relationships/image" Target="../media/image32.wmf"/></Relationships>
</file>

<file path=ppt/slides/_rels/slide16.xml.rels><?xml version="1.0" encoding="UTF-8" standalone="yes"?>
<Relationships xmlns="http://schemas.openxmlformats.org/package/2006/relationships"><Relationship Id="rId8" Type="http://schemas.openxmlformats.org/officeDocument/2006/relationships/image" Target="../media/image30.wmf"/><Relationship Id="rId13" Type="http://schemas.openxmlformats.org/officeDocument/2006/relationships/oleObject" Target="../embeddings/oleObject45.bin"/><Relationship Id="rId18" Type="http://schemas.openxmlformats.org/officeDocument/2006/relationships/image" Target="../media/image25.wmf"/><Relationship Id="rId26" Type="http://schemas.openxmlformats.org/officeDocument/2006/relationships/image" Target="../media/image20.wmf"/><Relationship Id="rId3" Type="http://schemas.openxmlformats.org/officeDocument/2006/relationships/oleObject" Target="../embeddings/oleObject40.bin"/><Relationship Id="rId21" Type="http://schemas.openxmlformats.org/officeDocument/2006/relationships/oleObject" Target="../embeddings/oleObject49.bin"/><Relationship Id="rId7" Type="http://schemas.openxmlformats.org/officeDocument/2006/relationships/oleObject" Target="../embeddings/oleObject42.bin"/><Relationship Id="rId12" Type="http://schemas.openxmlformats.org/officeDocument/2006/relationships/image" Target="../media/image31.wmf"/><Relationship Id="rId17" Type="http://schemas.openxmlformats.org/officeDocument/2006/relationships/oleObject" Target="../embeddings/oleObject47.bin"/><Relationship Id="rId25" Type="http://schemas.openxmlformats.org/officeDocument/2006/relationships/oleObject" Target="../embeddings/oleObject51.bin"/><Relationship Id="rId2" Type="http://schemas.openxmlformats.org/officeDocument/2006/relationships/slideLayout" Target="../slideLayouts/slideLayout12.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vmlDrawing" Target="../drawings/vmlDrawing8.vml"/><Relationship Id="rId6" Type="http://schemas.openxmlformats.org/officeDocument/2006/relationships/image" Target="../media/image17.wmf"/><Relationship Id="rId11" Type="http://schemas.openxmlformats.org/officeDocument/2006/relationships/oleObject" Target="../embeddings/oleObject44.bin"/><Relationship Id="rId24" Type="http://schemas.openxmlformats.org/officeDocument/2006/relationships/image" Target="../media/image19.wmf"/><Relationship Id="rId5" Type="http://schemas.openxmlformats.org/officeDocument/2006/relationships/oleObject" Target="../embeddings/oleObject41.bin"/><Relationship Id="rId15" Type="http://schemas.openxmlformats.org/officeDocument/2006/relationships/oleObject" Target="../embeddings/oleObject46.bin"/><Relationship Id="rId23" Type="http://schemas.openxmlformats.org/officeDocument/2006/relationships/oleObject" Target="../embeddings/oleObject50.bin"/><Relationship Id="rId10" Type="http://schemas.openxmlformats.org/officeDocument/2006/relationships/image" Target="../media/image21.png"/><Relationship Id="rId19" Type="http://schemas.openxmlformats.org/officeDocument/2006/relationships/oleObject" Target="../embeddings/oleObject48.bin"/><Relationship Id="rId4" Type="http://schemas.openxmlformats.org/officeDocument/2006/relationships/image" Target="../media/image16.wmf"/><Relationship Id="rId9" Type="http://schemas.openxmlformats.org/officeDocument/2006/relationships/oleObject" Target="../embeddings/oleObject43.bin"/><Relationship Id="rId14" Type="http://schemas.openxmlformats.org/officeDocument/2006/relationships/image" Target="../media/image32.wmf"/><Relationship Id="rId22" Type="http://schemas.openxmlformats.org/officeDocument/2006/relationships/image" Target="../media/image18.wmf"/></Relationships>
</file>

<file path=ppt/slides/_rels/slide17.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57.bin"/><Relationship Id="rId18" Type="http://schemas.openxmlformats.org/officeDocument/2006/relationships/image" Target="../media/image40.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37.wmf"/><Relationship Id="rId17" Type="http://schemas.openxmlformats.org/officeDocument/2006/relationships/oleObject" Target="../embeddings/oleObject59.bin"/><Relationship Id="rId2" Type="http://schemas.openxmlformats.org/officeDocument/2006/relationships/slideLayout" Target="../slideLayouts/slideLayout12.xml"/><Relationship Id="rId16" Type="http://schemas.openxmlformats.org/officeDocument/2006/relationships/image" Target="../media/image39.wmf"/><Relationship Id="rId20" Type="http://schemas.openxmlformats.org/officeDocument/2006/relationships/image" Target="../media/image41.wmf"/><Relationship Id="rId1" Type="http://schemas.openxmlformats.org/officeDocument/2006/relationships/vmlDrawing" Target="../drawings/vmlDrawing9.vml"/><Relationship Id="rId6" Type="http://schemas.openxmlformats.org/officeDocument/2006/relationships/image" Target="../media/image34.wmf"/><Relationship Id="rId11" Type="http://schemas.openxmlformats.org/officeDocument/2006/relationships/oleObject" Target="../embeddings/oleObject56.bin"/><Relationship Id="rId5" Type="http://schemas.openxmlformats.org/officeDocument/2006/relationships/oleObject" Target="../embeddings/oleObject53.bin"/><Relationship Id="rId15" Type="http://schemas.openxmlformats.org/officeDocument/2006/relationships/oleObject" Target="../embeddings/oleObject58.bin"/><Relationship Id="rId10" Type="http://schemas.openxmlformats.org/officeDocument/2006/relationships/image" Target="../media/image36.wmf"/><Relationship Id="rId19" Type="http://schemas.openxmlformats.org/officeDocument/2006/relationships/oleObject" Target="../embeddings/oleObject60.bin"/><Relationship Id="rId4" Type="http://schemas.openxmlformats.org/officeDocument/2006/relationships/image" Target="../media/image33.wmf"/><Relationship Id="rId9" Type="http://schemas.openxmlformats.org/officeDocument/2006/relationships/oleObject" Target="../embeddings/oleObject55.bin"/><Relationship Id="rId14" Type="http://schemas.openxmlformats.org/officeDocument/2006/relationships/image" Target="../media/image38.wmf"/><Relationship Id="rId22" Type="http://schemas.openxmlformats.org/officeDocument/2006/relationships/image" Target="../media/image42.png"/></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Data_clustering" TargetMode="External"/><Relationship Id="rId1" Type="http://schemas.openxmlformats.org/officeDocument/2006/relationships/slideLayout" Target="../slideLayouts/slideLayout2.xml"/><Relationship Id="rId6" Type="http://schemas.openxmlformats.org/officeDocument/2006/relationships/hyperlink" Target="http://en.wikipedia.org/wiki/Vector_space" TargetMode="External"/><Relationship Id="rId5" Type="http://schemas.openxmlformats.org/officeDocument/2006/relationships/hyperlink" Target="http://en.wikipedia.org/wiki/Gaussian_distribution" TargetMode="External"/><Relationship Id="rId4" Type="http://schemas.openxmlformats.org/officeDocument/2006/relationships/hyperlink" Target="http://en.wikipedia.org/wiki/Expectation-maximization_algorith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Partition_of_a_set" TargetMode="External"/><Relationship Id="rId2" Type="http://schemas.openxmlformats.org/officeDocument/2006/relationships/hyperlink" Target="http://en.wikipedia.org/wiki/Statistical_classification" TargetMode="External"/><Relationship Id="rId1" Type="http://schemas.openxmlformats.org/officeDocument/2006/relationships/slideLayout" Target="../slideLayouts/slideLayout2.xml"/><Relationship Id="rId6" Type="http://schemas.openxmlformats.org/officeDocument/2006/relationships/hyperlink" Target="http://en.wikipedia.org/wiki/Metric_(mathematics)" TargetMode="External"/><Relationship Id="rId5" Type="http://schemas.openxmlformats.org/officeDocument/2006/relationships/hyperlink" Target="http://en.wikipedia.org/wiki/Subset" TargetMode="External"/><Relationship Id="rId4" Type="http://schemas.openxmlformats.org/officeDocument/2006/relationships/hyperlink" Target="http://en.wikipedia.org/wiki/Data_se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people.revoledu.com/kardi/tutorial/Similarity/index.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mathworld.wolfram.com/GeometricCentroid.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en.wikipedia.org/wiki/K-means_clustering" TargetMode="Externa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Manhattan_distance" TargetMode="External"/><Relationship Id="rId2" Type="http://schemas.openxmlformats.org/officeDocument/2006/relationships/hyperlink" Target="http://en.wikipedia.org/wiki/Euclidean_distance"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hyperlink" Target="http://en.wikipedia.org/wiki/Mahalanobis_distance" TargetMode="External"/><Relationship Id="rId2" Type="http://schemas.openxmlformats.org/officeDocument/2006/relationships/hyperlink" Target="http://en.wikipedia.org/wiki/Maximum_norm"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en.wikipedia.org/wiki/Hamming_distance" TargetMode="External"/><Relationship Id="rId4" Type="http://schemas.openxmlformats.org/officeDocument/2006/relationships/hyperlink" Target="http://en.wikipedia.org/wiki/Inner_product_space"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2133600"/>
            <a:ext cx="7724336" cy="2301240"/>
          </a:xfrm>
        </p:spPr>
        <p:txBody>
          <a:bodyPr>
            <a:normAutofit/>
          </a:bodyPr>
          <a:lstStyle/>
          <a:p>
            <a:pPr algn="ctr" eaLnBrk="1" hangingPunct="1"/>
            <a:r>
              <a:rPr lang="en-US" sz="7200" dirty="0" smtClean="0">
                <a:latin typeface="Times New Roman" pitchFamily="18" charset="0"/>
              </a:rPr>
              <a:t>INTRODUCTION TO CLUSTERING</a:t>
            </a:r>
          </a:p>
        </p:txBody>
      </p:sp>
      <p:sp>
        <p:nvSpPr>
          <p:cNvPr id="2" name="TextBox 1"/>
          <p:cNvSpPr txBox="1"/>
          <p:nvPr/>
        </p:nvSpPr>
        <p:spPr>
          <a:xfrm>
            <a:off x="3066690" y="5181600"/>
            <a:ext cx="3114955" cy="1015663"/>
          </a:xfrm>
          <a:prstGeom prst="rect">
            <a:avLst/>
          </a:prstGeom>
          <a:noFill/>
        </p:spPr>
        <p:txBody>
          <a:bodyPr wrap="none" rtlCol="0">
            <a:spAutoFit/>
          </a:bodyPr>
          <a:lstStyle/>
          <a:p>
            <a:pPr algn="ctr"/>
            <a:r>
              <a:rPr lang="en-GB" sz="2400" dirty="0" smtClean="0"/>
              <a:t>Jean-Charles Lamirel</a:t>
            </a:r>
          </a:p>
          <a:p>
            <a:pPr algn="ctr"/>
            <a:r>
              <a:rPr lang="en-GB" dirty="0" err="1" smtClean="0"/>
              <a:t>Synalp</a:t>
            </a:r>
            <a:r>
              <a:rPr lang="en-GB" dirty="0" smtClean="0"/>
              <a:t> team – LORIA</a:t>
            </a:r>
          </a:p>
          <a:p>
            <a:pPr algn="ctr"/>
            <a:r>
              <a:rPr lang="en-GB" dirty="0" smtClean="0"/>
              <a:t>University of Strasbourg</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228600"/>
            <a:ext cx="7772400" cy="1143000"/>
          </a:xfrm>
        </p:spPr>
        <p:txBody>
          <a:bodyPr>
            <a:normAutofit/>
          </a:bodyPr>
          <a:lstStyle/>
          <a:p>
            <a:r>
              <a:rPr lang="en-US" dirty="0" smtClean="0"/>
              <a:t>SIMILARITY MEASUREMENTS</a:t>
            </a:r>
            <a:endParaRPr lang="en-US" dirty="0"/>
          </a:p>
        </p:txBody>
      </p:sp>
      <p:sp>
        <p:nvSpPr>
          <p:cNvPr id="73731" name="Rectangle 3"/>
          <p:cNvSpPr>
            <a:spLocks noGrp="1" noChangeArrowheads="1"/>
          </p:cNvSpPr>
          <p:nvPr>
            <p:ph type="body" sz="half" idx="1"/>
          </p:nvPr>
        </p:nvSpPr>
        <p:spPr>
          <a:xfrm>
            <a:off x="685800" y="1371600"/>
            <a:ext cx="3810000" cy="628650"/>
          </a:xfrm>
        </p:spPr>
        <p:txBody>
          <a:bodyPr/>
          <a:lstStyle/>
          <a:p>
            <a:r>
              <a:rPr lang="en-US" sz="2800"/>
              <a:t>Pearson Correlation</a:t>
            </a:r>
          </a:p>
        </p:txBody>
      </p:sp>
      <p:graphicFrame>
        <p:nvGraphicFramePr>
          <p:cNvPr id="73733" name="Object 5"/>
          <p:cNvGraphicFramePr>
            <a:graphicFrameLocks noGrp="1" noChangeAspect="1"/>
          </p:cNvGraphicFramePr>
          <p:nvPr>
            <p:ph sz="quarter" idx="2"/>
            <p:extLst>
              <p:ext uri="{D42A27DB-BD31-4B8C-83A1-F6EECF244321}">
                <p14:modId xmlns:p14="http://schemas.microsoft.com/office/powerpoint/2010/main" val="2053812715"/>
              </p:ext>
            </p:extLst>
          </p:nvPr>
        </p:nvGraphicFramePr>
        <p:xfrm>
          <a:off x="3784600" y="2008188"/>
          <a:ext cx="1089025" cy="1325562"/>
        </p:xfrm>
        <a:graphic>
          <a:graphicData uri="http://schemas.openxmlformats.org/presentationml/2006/ole">
            <mc:AlternateContent xmlns:mc="http://schemas.openxmlformats.org/markup-compatibility/2006">
              <mc:Choice xmlns:v="urn:schemas-microsoft-com:vml" Requires="v">
                <p:oleObj spid="_x0000_s55676" name="Equation" r:id="rId3" imgW="583920" imgH="711000" progId="Equation.3">
                  <p:embed/>
                </p:oleObj>
              </mc:Choice>
              <mc:Fallback>
                <p:oleObj name="Equation" r:id="rId3" imgW="58392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4600" y="2008188"/>
                        <a:ext cx="1089025" cy="1325562"/>
                      </a:xfrm>
                      <a:prstGeom prst="rect">
                        <a:avLst/>
                      </a:prstGeom>
                      <a:solidFill>
                        <a:schemeClr val="tx1"/>
                      </a:solidFill>
                      <a:ln>
                        <a:noFill/>
                      </a:ln>
                      <a:effectLst/>
                    </p:spPr>
                  </p:pic>
                </p:oleObj>
              </mc:Fallback>
            </mc:AlternateContent>
          </a:graphicData>
        </a:graphic>
      </p:graphicFrame>
      <p:sp>
        <p:nvSpPr>
          <p:cNvPr id="73732" name="Text Box 4"/>
          <p:cNvSpPr txBox="1">
            <a:spLocks noChangeArrowheads="1"/>
          </p:cNvSpPr>
          <p:nvPr/>
        </p:nvSpPr>
        <p:spPr bwMode="auto">
          <a:xfrm>
            <a:off x="841375" y="2441575"/>
            <a:ext cx="290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Two profiles (vectors)</a:t>
            </a:r>
          </a:p>
        </p:txBody>
      </p:sp>
      <p:sp>
        <p:nvSpPr>
          <p:cNvPr id="73736" name="Text Box 8"/>
          <p:cNvSpPr txBox="1">
            <a:spLocks noChangeArrowheads="1"/>
          </p:cNvSpPr>
          <p:nvPr/>
        </p:nvSpPr>
        <p:spPr bwMode="auto">
          <a:xfrm>
            <a:off x="4860925" y="2443163"/>
            <a:ext cx="623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and</a:t>
            </a:r>
          </a:p>
        </p:txBody>
      </p:sp>
      <p:graphicFrame>
        <p:nvGraphicFramePr>
          <p:cNvPr id="73737" name="Object 9"/>
          <p:cNvGraphicFramePr>
            <a:graphicFrameLocks noGrp="1" noChangeAspect="1"/>
          </p:cNvGraphicFramePr>
          <p:nvPr>
            <p:ph sz="quarter" idx="3"/>
            <p:extLst>
              <p:ext uri="{D42A27DB-BD31-4B8C-83A1-F6EECF244321}">
                <p14:modId xmlns:p14="http://schemas.microsoft.com/office/powerpoint/2010/main" val="2257906687"/>
              </p:ext>
            </p:extLst>
          </p:nvPr>
        </p:nvGraphicFramePr>
        <p:xfrm>
          <a:off x="828675" y="3551238"/>
          <a:ext cx="5645150" cy="1092200"/>
        </p:xfrm>
        <a:graphic>
          <a:graphicData uri="http://schemas.openxmlformats.org/presentationml/2006/ole">
            <mc:AlternateContent xmlns:mc="http://schemas.openxmlformats.org/markup-compatibility/2006">
              <mc:Choice xmlns:v="urn:schemas-microsoft-com:vml" Requires="v">
                <p:oleObj spid="_x0000_s55677" name="Equation" r:id="rId5" imgW="3085920" imgH="596880" progId="Equation.3">
                  <p:embed/>
                </p:oleObj>
              </mc:Choice>
              <mc:Fallback>
                <p:oleObj name="Equation" r:id="rId5" imgW="3085920" imgH="5968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3551238"/>
                        <a:ext cx="5645150" cy="1092200"/>
                      </a:xfrm>
                      <a:prstGeom prst="rect">
                        <a:avLst/>
                      </a:prstGeom>
                      <a:solidFill>
                        <a:schemeClr val="tx1"/>
                      </a:solidFill>
                      <a:ln>
                        <a:noFill/>
                      </a:ln>
                      <a:effectLst/>
                    </p:spPr>
                  </p:pic>
                </p:oleObj>
              </mc:Fallback>
            </mc:AlternateContent>
          </a:graphicData>
        </a:graphic>
      </p:graphicFrame>
      <p:graphicFrame>
        <p:nvGraphicFramePr>
          <p:cNvPr id="73739" name="Object 11"/>
          <p:cNvGraphicFramePr>
            <a:graphicFrameLocks noChangeAspect="1"/>
          </p:cNvGraphicFramePr>
          <p:nvPr>
            <p:extLst>
              <p:ext uri="{D42A27DB-BD31-4B8C-83A1-F6EECF244321}">
                <p14:modId xmlns:p14="http://schemas.microsoft.com/office/powerpoint/2010/main" val="3996930835"/>
              </p:ext>
            </p:extLst>
          </p:nvPr>
        </p:nvGraphicFramePr>
        <p:xfrm>
          <a:off x="5605463" y="1976438"/>
          <a:ext cx="1162050" cy="1389062"/>
        </p:xfrm>
        <a:graphic>
          <a:graphicData uri="http://schemas.openxmlformats.org/presentationml/2006/ole">
            <mc:AlternateContent xmlns:mc="http://schemas.openxmlformats.org/markup-compatibility/2006">
              <mc:Choice xmlns:v="urn:schemas-microsoft-com:vml" Requires="v">
                <p:oleObj spid="_x0000_s55678" name="Equation" r:id="rId7" imgW="596880" imgH="711000" progId="Equation.3">
                  <p:embed/>
                </p:oleObj>
              </mc:Choice>
              <mc:Fallback>
                <p:oleObj name="Equation" r:id="rId7" imgW="59688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05463" y="1976438"/>
                        <a:ext cx="1162050" cy="1389062"/>
                      </a:xfrm>
                      <a:prstGeom prst="rect">
                        <a:avLst/>
                      </a:prstGeom>
                      <a:solidFill>
                        <a:schemeClr val="tx1"/>
                      </a:solidFill>
                      <a:ln>
                        <a:noFill/>
                      </a:ln>
                      <a:effectLst/>
                    </p:spPr>
                  </p:pic>
                </p:oleObj>
              </mc:Fallback>
            </mc:AlternateContent>
          </a:graphicData>
        </a:graphic>
      </p:graphicFrame>
      <p:grpSp>
        <p:nvGrpSpPr>
          <p:cNvPr id="73802" name="Group 74"/>
          <p:cNvGrpSpPr>
            <a:grpSpLocks/>
          </p:cNvGrpSpPr>
          <p:nvPr/>
        </p:nvGrpSpPr>
        <p:grpSpPr bwMode="auto">
          <a:xfrm>
            <a:off x="723900" y="5048250"/>
            <a:ext cx="2000250" cy="1571625"/>
            <a:chOff x="456" y="3180"/>
            <a:chExt cx="1260" cy="990"/>
          </a:xfrm>
        </p:grpSpPr>
        <p:sp>
          <p:nvSpPr>
            <p:cNvPr id="73740" name="Line 12"/>
            <p:cNvSpPr>
              <a:spLocks noChangeShapeType="1"/>
            </p:cNvSpPr>
            <p:nvPr/>
          </p:nvSpPr>
          <p:spPr bwMode="auto">
            <a:xfrm>
              <a:off x="462" y="4170"/>
              <a:ext cx="12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41" name="Line 13"/>
            <p:cNvSpPr>
              <a:spLocks noChangeShapeType="1"/>
            </p:cNvSpPr>
            <p:nvPr/>
          </p:nvSpPr>
          <p:spPr bwMode="auto">
            <a:xfrm flipV="1">
              <a:off x="456" y="3180"/>
              <a:ext cx="0" cy="9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73750" name="Group 22"/>
            <p:cNvGrpSpPr>
              <a:grpSpLocks/>
            </p:cNvGrpSpPr>
            <p:nvPr/>
          </p:nvGrpSpPr>
          <p:grpSpPr bwMode="auto">
            <a:xfrm>
              <a:off x="546" y="3240"/>
              <a:ext cx="958" cy="462"/>
              <a:chOff x="546" y="3240"/>
              <a:chExt cx="958" cy="462"/>
            </a:xfrm>
          </p:grpSpPr>
          <p:sp>
            <p:nvSpPr>
              <p:cNvPr id="73742" name="Freeform 14"/>
              <p:cNvSpPr>
                <a:spLocks/>
              </p:cNvSpPr>
              <p:nvPr/>
            </p:nvSpPr>
            <p:spPr bwMode="auto">
              <a:xfrm>
                <a:off x="570" y="3249"/>
                <a:ext cx="906" cy="429"/>
              </a:xfrm>
              <a:custGeom>
                <a:avLst/>
                <a:gdLst>
                  <a:gd name="T0" fmla="*/ 0 w 906"/>
                  <a:gd name="T1" fmla="*/ 267 h 429"/>
                  <a:gd name="T2" fmla="*/ 186 w 906"/>
                  <a:gd name="T3" fmla="*/ 3 h 429"/>
                  <a:gd name="T4" fmla="*/ 420 w 906"/>
                  <a:gd name="T5" fmla="*/ 285 h 429"/>
                  <a:gd name="T6" fmla="*/ 666 w 906"/>
                  <a:gd name="T7" fmla="*/ 429 h 429"/>
                  <a:gd name="T8" fmla="*/ 792 w 906"/>
                  <a:gd name="T9" fmla="*/ 285 h 429"/>
                  <a:gd name="T10" fmla="*/ 906 w 906"/>
                  <a:gd name="T11" fmla="*/ 363 h 429"/>
                </a:gdLst>
                <a:ahLst/>
                <a:cxnLst>
                  <a:cxn ang="0">
                    <a:pos x="T0" y="T1"/>
                  </a:cxn>
                  <a:cxn ang="0">
                    <a:pos x="T2" y="T3"/>
                  </a:cxn>
                  <a:cxn ang="0">
                    <a:pos x="T4" y="T5"/>
                  </a:cxn>
                  <a:cxn ang="0">
                    <a:pos x="T6" y="T7"/>
                  </a:cxn>
                  <a:cxn ang="0">
                    <a:pos x="T8" y="T9"/>
                  </a:cxn>
                  <a:cxn ang="0">
                    <a:pos x="T10" y="T11"/>
                  </a:cxn>
                </a:cxnLst>
                <a:rect l="0" t="0" r="r" b="b"/>
                <a:pathLst>
                  <a:path w="906" h="429">
                    <a:moveTo>
                      <a:pt x="0" y="267"/>
                    </a:moveTo>
                    <a:cubicBezTo>
                      <a:pt x="58" y="133"/>
                      <a:pt x="116" y="0"/>
                      <a:pt x="186" y="3"/>
                    </a:cubicBezTo>
                    <a:cubicBezTo>
                      <a:pt x="256" y="6"/>
                      <a:pt x="340" y="214"/>
                      <a:pt x="420" y="285"/>
                    </a:cubicBezTo>
                    <a:cubicBezTo>
                      <a:pt x="500" y="356"/>
                      <a:pt x="604" y="429"/>
                      <a:pt x="666" y="429"/>
                    </a:cubicBezTo>
                    <a:cubicBezTo>
                      <a:pt x="728" y="429"/>
                      <a:pt x="752" y="296"/>
                      <a:pt x="792" y="285"/>
                    </a:cubicBezTo>
                    <a:cubicBezTo>
                      <a:pt x="832" y="274"/>
                      <a:pt x="869" y="318"/>
                      <a:pt x="906"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44" name="Oval 16"/>
              <p:cNvSpPr>
                <a:spLocks noChangeArrowheads="1"/>
              </p:cNvSpPr>
              <p:nvPr/>
            </p:nvSpPr>
            <p:spPr bwMode="auto">
              <a:xfrm>
                <a:off x="546" y="3468"/>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5" name="Oval 17"/>
              <p:cNvSpPr>
                <a:spLocks noChangeArrowheads="1"/>
              </p:cNvSpPr>
              <p:nvPr/>
            </p:nvSpPr>
            <p:spPr bwMode="auto">
              <a:xfrm>
                <a:off x="1458" y="359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6" name="Oval 18"/>
              <p:cNvSpPr>
                <a:spLocks noChangeArrowheads="1"/>
              </p:cNvSpPr>
              <p:nvPr/>
            </p:nvSpPr>
            <p:spPr bwMode="auto">
              <a:xfrm>
                <a:off x="930" y="347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7" name="Oval 19"/>
              <p:cNvSpPr>
                <a:spLocks noChangeArrowheads="1"/>
              </p:cNvSpPr>
              <p:nvPr/>
            </p:nvSpPr>
            <p:spPr bwMode="auto">
              <a:xfrm>
                <a:off x="720" y="3240"/>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8" name="Oval 20"/>
              <p:cNvSpPr>
                <a:spLocks noChangeArrowheads="1"/>
              </p:cNvSpPr>
              <p:nvPr/>
            </p:nvSpPr>
            <p:spPr bwMode="auto">
              <a:xfrm>
                <a:off x="1206" y="365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49" name="Oval 21"/>
              <p:cNvSpPr>
                <a:spLocks noChangeArrowheads="1"/>
              </p:cNvSpPr>
              <p:nvPr/>
            </p:nvSpPr>
            <p:spPr bwMode="auto">
              <a:xfrm>
                <a:off x="1356" y="3510"/>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3751" name="Group 23"/>
            <p:cNvGrpSpPr>
              <a:grpSpLocks/>
            </p:cNvGrpSpPr>
            <p:nvPr/>
          </p:nvGrpSpPr>
          <p:grpSpPr bwMode="auto">
            <a:xfrm>
              <a:off x="546" y="3498"/>
              <a:ext cx="958" cy="462"/>
              <a:chOff x="546" y="3240"/>
              <a:chExt cx="958" cy="462"/>
            </a:xfrm>
          </p:grpSpPr>
          <p:sp>
            <p:nvSpPr>
              <p:cNvPr id="73752" name="Freeform 24"/>
              <p:cNvSpPr>
                <a:spLocks/>
              </p:cNvSpPr>
              <p:nvPr/>
            </p:nvSpPr>
            <p:spPr bwMode="auto">
              <a:xfrm>
                <a:off x="570" y="3249"/>
                <a:ext cx="906" cy="429"/>
              </a:xfrm>
              <a:custGeom>
                <a:avLst/>
                <a:gdLst>
                  <a:gd name="T0" fmla="*/ 0 w 906"/>
                  <a:gd name="T1" fmla="*/ 267 h 429"/>
                  <a:gd name="T2" fmla="*/ 186 w 906"/>
                  <a:gd name="T3" fmla="*/ 3 h 429"/>
                  <a:gd name="T4" fmla="*/ 420 w 906"/>
                  <a:gd name="T5" fmla="*/ 285 h 429"/>
                  <a:gd name="T6" fmla="*/ 666 w 906"/>
                  <a:gd name="T7" fmla="*/ 429 h 429"/>
                  <a:gd name="T8" fmla="*/ 792 w 906"/>
                  <a:gd name="T9" fmla="*/ 285 h 429"/>
                  <a:gd name="T10" fmla="*/ 906 w 906"/>
                  <a:gd name="T11" fmla="*/ 363 h 429"/>
                </a:gdLst>
                <a:ahLst/>
                <a:cxnLst>
                  <a:cxn ang="0">
                    <a:pos x="T0" y="T1"/>
                  </a:cxn>
                  <a:cxn ang="0">
                    <a:pos x="T2" y="T3"/>
                  </a:cxn>
                  <a:cxn ang="0">
                    <a:pos x="T4" y="T5"/>
                  </a:cxn>
                  <a:cxn ang="0">
                    <a:pos x="T6" y="T7"/>
                  </a:cxn>
                  <a:cxn ang="0">
                    <a:pos x="T8" y="T9"/>
                  </a:cxn>
                  <a:cxn ang="0">
                    <a:pos x="T10" y="T11"/>
                  </a:cxn>
                </a:cxnLst>
                <a:rect l="0" t="0" r="r" b="b"/>
                <a:pathLst>
                  <a:path w="906" h="429">
                    <a:moveTo>
                      <a:pt x="0" y="267"/>
                    </a:moveTo>
                    <a:cubicBezTo>
                      <a:pt x="58" y="133"/>
                      <a:pt x="116" y="0"/>
                      <a:pt x="186" y="3"/>
                    </a:cubicBezTo>
                    <a:cubicBezTo>
                      <a:pt x="256" y="6"/>
                      <a:pt x="340" y="214"/>
                      <a:pt x="420" y="285"/>
                    </a:cubicBezTo>
                    <a:cubicBezTo>
                      <a:pt x="500" y="356"/>
                      <a:pt x="604" y="429"/>
                      <a:pt x="666" y="429"/>
                    </a:cubicBezTo>
                    <a:cubicBezTo>
                      <a:pt x="728" y="429"/>
                      <a:pt x="752" y="296"/>
                      <a:pt x="792" y="285"/>
                    </a:cubicBezTo>
                    <a:cubicBezTo>
                      <a:pt x="832" y="274"/>
                      <a:pt x="869" y="318"/>
                      <a:pt x="906" y="363"/>
                    </a:cubicBezTo>
                  </a:path>
                </a:pathLst>
              </a:custGeom>
              <a:noFill/>
              <a:ln w="952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53" name="Oval 25"/>
              <p:cNvSpPr>
                <a:spLocks noChangeArrowheads="1"/>
              </p:cNvSpPr>
              <p:nvPr/>
            </p:nvSpPr>
            <p:spPr bwMode="auto">
              <a:xfrm>
                <a:off x="546" y="3468"/>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4" name="Oval 26"/>
              <p:cNvSpPr>
                <a:spLocks noChangeArrowheads="1"/>
              </p:cNvSpPr>
              <p:nvPr/>
            </p:nvSpPr>
            <p:spPr bwMode="auto">
              <a:xfrm>
                <a:off x="1458" y="359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5" name="Oval 27"/>
              <p:cNvSpPr>
                <a:spLocks noChangeArrowheads="1"/>
              </p:cNvSpPr>
              <p:nvPr/>
            </p:nvSpPr>
            <p:spPr bwMode="auto">
              <a:xfrm>
                <a:off x="930" y="347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6" name="Oval 28"/>
              <p:cNvSpPr>
                <a:spLocks noChangeArrowheads="1"/>
              </p:cNvSpPr>
              <p:nvPr/>
            </p:nvSpPr>
            <p:spPr bwMode="auto">
              <a:xfrm>
                <a:off x="720" y="3240"/>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7" name="Oval 29"/>
              <p:cNvSpPr>
                <a:spLocks noChangeArrowheads="1"/>
              </p:cNvSpPr>
              <p:nvPr/>
            </p:nvSpPr>
            <p:spPr bwMode="auto">
              <a:xfrm>
                <a:off x="1206" y="365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58" name="Oval 30"/>
              <p:cNvSpPr>
                <a:spLocks noChangeArrowheads="1"/>
              </p:cNvSpPr>
              <p:nvPr/>
            </p:nvSpPr>
            <p:spPr bwMode="auto">
              <a:xfrm>
                <a:off x="1356" y="3510"/>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aphicFrame>
          <p:nvGraphicFramePr>
            <p:cNvPr id="73759" name="Object 31"/>
            <p:cNvGraphicFramePr>
              <a:graphicFrameLocks noChangeAspect="1"/>
            </p:cNvGraphicFramePr>
            <p:nvPr/>
          </p:nvGraphicFramePr>
          <p:xfrm>
            <a:off x="1542" y="3486"/>
            <a:ext cx="149" cy="209"/>
          </p:xfrm>
          <a:graphic>
            <a:graphicData uri="http://schemas.openxmlformats.org/presentationml/2006/ole">
              <mc:AlternateContent xmlns:mc="http://schemas.openxmlformats.org/markup-compatibility/2006">
                <mc:Choice xmlns:v="urn:schemas-microsoft-com:vml" Requires="v">
                  <p:oleObj spid="_x0000_s55679" name="Equation" r:id="rId9" imgW="126720" imgH="177480" progId="Equation.3">
                    <p:embed/>
                  </p:oleObj>
                </mc:Choice>
                <mc:Fallback>
                  <p:oleObj name="Equation" r:id="rId9" imgW="126720" imgH="177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2" y="3486"/>
                          <a:ext cx="14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760" name="Object 32"/>
            <p:cNvGraphicFramePr>
              <a:graphicFrameLocks noChangeAspect="1"/>
            </p:cNvGraphicFramePr>
            <p:nvPr/>
          </p:nvGraphicFramePr>
          <p:xfrm>
            <a:off x="1535" y="3753"/>
            <a:ext cx="164" cy="239"/>
          </p:xfrm>
          <a:graphic>
            <a:graphicData uri="http://schemas.openxmlformats.org/presentationml/2006/ole">
              <mc:AlternateContent xmlns:mc="http://schemas.openxmlformats.org/markup-compatibility/2006">
                <mc:Choice xmlns:v="urn:schemas-microsoft-com:vml" Requires="v">
                  <p:oleObj spid="_x0000_s55680" name="Equation" r:id="rId11" imgW="139680" imgH="203040" progId="Equation.3">
                    <p:embed/>
                  </p:oleObj>
                </mc:Choice>
                <mc:Fallback>
                  <p:oleObj name="Equation" r:id="rId11" imgW="13968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5" y="3753"/>
                          <a:ext cx="16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3803" name="Group 75"/>
          <p:cNvGrpSpPr>
            <a:grpSpLocks/>
          </p:cNvGrpSpPr>
          <p:nvPr/>
        </p:nvGrpSpPr>
        <p:grpSpPr bwMode="auto">
          <a:xfrm>
            <a:off x="6791325" y="5048250"/>
            <a:ext cx="2000250" cy="1581150"/>
            <a:chOff x="4278" y="3180"/>
            <a:chExt cx="1260" cy="996"/>
          </a:xfrm>
        </p:grpSpPr>
        <p:sp>
          <p:nvSpPr>
            <p:cNvPr id="73781" name="Line 53"/>
            <p:cNvSpPr>
              <a:spLocks noChangeShapeType="1"/>
            </p:cNvSpPr>
            <p:nvPr/>
          </p:nvSpPr>
          <p:spPr bwMode="auto">
            <a:xfrm>
              <a:off x="4284" y="4170"/>
              <a:ext cx="125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82" name="Line 54"/>
            <p:cNvSpPr>
              <a:spLocks noChangeShapeType="1"/>
            </p:cNvSpPr>
            <p:nvPr/>
          </p:nvSpPr>
          <p:spPr bwMode="auto">
            <a:xfrm flipV="1">
              <a:off x="4278" y="3180"/>
              <a:ext cx="0" cy="9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73783" name="Group 55"/>
            <p:cNvGrpSpPr>
              <a:grpSpLocks/>
            </p:cNvGrpSpPr>
            <p:nvPr/>
          </p:nvGrpSpPr>
          <p:grpSpPr bwMode="auto">
            <a:xfrm>
              <a:off x="4368" y="3210"/>
              <a:ext cx="958" cy="462"/>
              <a:chOff x="546" y="3240"/>
              <a:chExt cx="958" cy="462"/>
            </a:xfrm>
          </p:grpSpPr>
          <p:sp>
            <p:nvSpPr>
              <p:cNvPr id="73784" name="Freeform 56"/>
              <p:cNvSpPr>
                <a:spLocks/>
              </p:cNvSpPr>
              <p:nvPr/>
            </p:nvSpPr>
            <p:spPr bwMode="auto">
              <a:xfrm>
                <a:off x="570" y="3249"/>
                <a:ext cx="906" cy="429"/>
              </a:xfrm>
              <a:custGeom>
                <a:avLst/>
                <a:gdLst>
                  <a:gd name="T0" fmla="*/ 0 w 906"/>
                  <a:gd name="T1" fmla="*/ 267 h 429"/>
                  <a:gd name="T2" fmla="*/ 186 w 906"/>
                  <a:gd name="T3" fmla="*/ 3 h 429"/>
                  <a:gd name="T4" fmla="*/ 420 w 906"/>
                  <a:gd name="T5" fmla="*/ 285 h 429"/>
                  <a:gd name="T6" fmla="*/ 666 w 906"/>
                  <a:gd name="T7" fmla="*/ 429 h 429"/>
                  <a:gd name="T8" fmla="*/ 792 w 906"/>
                  <a:gd name="T9" fmla="*/ 285 h 429"/>
                  <a:gd name="T10" fmla="*/ 906 w 906"/>
                  <a:gd name="T11" fmla="*/ 363 h 429"/>
                </a:gdLst>
                <a:ahLst/>
                <a:cxnLst>
                  <a:cxn ang="0">
                    <a:pos x="T0" y="T1"/>
                  </a:cxn>
                  <a:cxn ang="0">
                    <a:pos x="T2" y="T3"/>
                  </a:cxn>
                  <a:cxn ang="0">
                    <a:pos x="T4" y="T5"/>
                  </a:cxn>
                  <a:cxn ang="0">
                    <a:pos x="T6" y="T7"/>
                  </a:cxn>
                  <a:cxn ang="0">
                    <a:pos x="T8" y="T9"/>
                  </a:cxn>
                  <a:cxn ang="0">
                    <a:pos x="T10" y="T11"/>
                  </a:cxn>
                </a:cxnLst>
                <a:rect l="0" t="0" r="r" b="b"/>
                <a:pathLst>
                  <a:path w="906" h="429">
                    <a:moveTo>
                      <a:pt x="0" y="267"/>
                    </a:moveTo>
                    <a:cubicBezTo>
                      <a:pt x="58" y="133"/>
                      <a:pt x="116" y="0"/>
                      <a:pt x="186" y="3"/>
                    </a:cubicBezTo>
                    <a:cubicBezTo>
                      <a:pt x="256" y="6"/>
                      <a:pt x="340" y="214"/>
                      <a:pt x="420" y="285"/>
                    </a:cubicBezTo>
                    <a:cubicBezTo>
                      <a:pt x="500" y="356"/>
                      <a:pt x="604" y="429"/>
                      <a:pt x="666" y="429"/>
                    </a:cubicBezTo>
                    <a:cubicBezTo>
                      <a:pt x="728" y="429"/>
                      <a:pt x="752" y="296"/>
                      <a:pt x="792" y="285"/>
                    </a:cubicBezTo>
                    <a:cubicBezTo>
                      <a:pt x="832" y="274"/>
                      <a:pt x="869" y="318"/>
                      <a:pt x="906" y="36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85" name="Oval 57"/>
              <p:cNvSpPr>
                <a:spLocks noChangeArrowheads="1"/>
              </p:cNvSpPr>
              <p:nvPr/>
            </p:nvSpPr>
            <p:spPr bwMode="auto">
              <a:xfrm>
                <a:off x="546" y="3468"/>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86" name="Oval 58"/>
              <p:cNvSpPr>
                <a:spLocks noChangeArrowheads="1"/>
              </p:cNvSpPr>
              <p:nvPr/>
            </p:nvSpPr>
            <p:spPr bwMode="auto">
              <a:xfrm>
                <a:off x="1458" y="359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87" name="Oval 59"/>
              <p:cNvSpPr>
                <a:spLocks noChangeArrowheads="1"/>
              </p:cNvSpPr>
              <p:nvPr/>
            </p:nvSpPr>
            <p:spPr bwMode="auto">
              <a:xfrm>
                <a:off x="930" y="347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88" name="Oval 60"/>
              <p:cNvSpPr>
                <a:spLocks noChangeArrowheads="1"/>
              </p:cNvSpPr>
              <p:nvPr/>
            </p:nvSpPr>
            <p:spPr bwMode="auto">
              <a:xfrm>
                <a:off x="720" y="3240"/>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89" name="Oval 61"/>
              <p:cNvSpPr>
                <a:spLocks noChangeArrowheads="1"/>
              </p:cNvSpPr>
              <p:nvPr/>
            </p:nvSpPr>
            <p:spPr bwMode="auto">
              <a:xfrm>
                <a:off x="1206" y="3654"/>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0" name="Oval 62"/>
              <p:cNvSpPr>
                <a:spLocks noChangeArrowheads="1"/>
              </p:cNvSpPr>
              <p:nvPr/>
            </p:nvSpPr>
            <p:spPr bwMode="auto">
              <a:xfrm>
                <a:off x="1356" y="3510"/>
                <a:ext cx="46" cy="48"/>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pSp>
          <p:nvGrpSpPr>
            <p:cNvPr id="73791" name="Group 63"/>
            <p:cNvGrpSpPr>
              <a:grpSpLocks/>
            </p:cNvGrpSpPr>
            <p:nvPr/>
          </p:nvGrpSpPr>
          <p:grpSpPr bwMode="auto">
            <a:xfrm flipV="1">
              <a:off x="4368" y="3714"/>
              <a:ext cx="958" cy="462"/>
              <a:chOff x="546" y="3240"/>
              <a:chExt cx="958" cy="462"/>
            </a:xfrm>
          </p:grpSpPr>
          <p:sp>
            <p:nvSpPr>
              <p:cNvPr id="73792" name="Freeform 64"/>
              <p:cNvSpPr>
                <a:spLocks/>
              </p:cNvSpPr>
              <p:nvPr/>
            </p:nvSpPr>
            <p:spPr bwMode="auto">
              <a:xfrm>
                <a:off x="570" y="3249"/>
                <a:ext cx="906" cy="429"/>
              </a:xfrm>
              <a:custGeom>
                <a:avLst/>
                <a:gdLst>
                  <a:gd name="T0" fmla="*/ 0 w 906"/>
                  <a:gd name="T1" fmla="*/ 267 h 429"/>
                  <a:gd name="T2" fmla="*/ 186 w 906"/>
                  <a:gd name="T3" fmla="*/ 3 h 429"/>
                  <a:gd name="T4" fmla="*/ 420 w 906"/>
                  <a:gd name="T5" fmla="*/ 285 h 429"/>
                  <a:gd name="T6" fmla="*/ 666 w 906"/>
                  <a:gd name="T7" fmla="*/ 429 h 429"/>
                  <a:gd name="T8" fmla="*/ 792 w 906"/>
                  <a:gd name="T9" fmla="*/ 285 h 429"/>
                  <a:gd name="T10" fmla="*/ 906 w 906"/>
                  <a:gd name="T11" fmla="*/ 363 h 429"/>
                </a:gdLst>
                <a:ahLst/>
                <a:cxnLst>
                  <a:cxn ang="0">
                    <a:pos x="T0" y="T1"/>
                  </a:cxn>
                  <a:cxn ang="0">
                    <a:pos x="T2" y="T3"/>
                  </a:cxn>
                  <a:cxn ang="0">
                    <a:pos x="T4" y="T5"/>
                  </a:cxn>
                  <a:cxn ang="0">
                    <a:pos x="T6" y="T7"/>
                  </a:cxn>
                  <a:cxn ang="0">
                    <a:pos x="T8" y="T9"/>
                  </a:cxn>
                  <a:cxn ang="0">
                    <a:pos x="T10" y="T11"/>
                  </a:cxn>
                </a:cxnLst>
                <a:rect l="0" t="0" r="r" b="b"/>
                <a:pathLst>
                  <a:path w="906" h="429">
                    <a:moveTo>
                      <a:pt x="0" y="267"/>
                    </a:moveTo>
                    <a:cubicBezTo>
                      <a:pt x="58" y="133"/>
                      <a:pt x="116" y="0"/>
                      <a:pt x="186" y="3"/>
                    </a:cubicBezTo>
                    <a:cubicBezTo>
                      <a:pt x="256" y="6"/>
                      <a:pt x="340" y="214"/>
                      <a:pt x="420" y="285"/>
                    </a:cubicBezTo>
                    <a:cubicBezTo>
                      <a:pt x="500" y="356"/>
                      <a:pt x="604" y="429"/>
                      <a:pt x="666" y="429"/>
                    </a:cubicBezTo>
                    <a:cubicBezTo>
                      <a:pt x="728" y="429"/>
                      <a:pt x="752" y="296"/>
                      <a:pt x="792" y="285"/>
                    </a:cubicBezTo>
                    <a:cubicBezTo>
                      <a:pt x="832" y="274"/>
                      <a:pt x="869" y="318"/>
                      <a:pt x="906" y="363"/>
                    </a:cubicBezTo>
                  </a:path>
                </a:pathLst>
              </a:custGeom>
              <a:noFill/>
              <a:ln w="952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3793" name="Oval 65"/>
              <p:cNvSpPr>
                <a:spLocks noChangeArrowheads="1"/>
              </p:cNvSpPr>
              <p:nvPr/>
            </p:nvSpPr>
            <p:spPr bwMode="auto">
              <a:xfrm>
                <a:off x="546" y="3468"/>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4" name="Oval 66"/>
              <p:cNvSpPr>
                <a:spLocks noChangeArrowheads="1"/>
              </p:cNvSpPr>
              <p:nvPr/>
            </p:nvSpPr>
            <p:spPr bwMode="auto">
              <a:xfrm>
                <a:off x="1458" y="359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5" name="Oval 67"/>
              <p:cNvSpPr>
                <a:spLocks noChangeArrowheads="1"/>
              </p:cNvSpPr>
              <p:nvPr/>
            </p:nvSpPr>
            <p:spPr bwMode="auto">
              <a:xfrm>
                <a:off x="930" y="347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6" name="Oval 68"/>
              <p:cNvSpPr>
                <a:spLocks noChangeArrowheads="1"/>
              </p:cNvSpPr>
              <p:nvPr/>
            </p:nvSpPr>
            <p:spPr bwMode="auto">
              <a:xfrm>
                <a:off x="720" y="3240"/>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7" name="Oval 69"/>
              <p:cNvSpPr>
                <a:spLocks noChangeArrowheads="1"/>
              </p:cNvSpPr>
              <p:nvPr/>
            </p:nvSpPr>
            <p:spPr bwMode="auto">
              <a:xfrm>
                <a:off x="1206" y="3654"/>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798" name="Oval 70"/>
              <p:cNvSpPr>
                <a:spLocks noChangeArrowheads="1"/>
              </p:cNvSpPr>
              <p:nvPr/>
            </p:nvSpPr>
            <p:spPr bwMode="auto">
              <a:xfrm>
                <a:off x="1356" y="3510"/>
                <a:ext cx="46" cy="48"/>
              </a:xfrm>
              <a:prstGeom prst="ellipse">
                <a:avLst/>
              </a:prstGeom>
              <a:solidFill>
                <a:srgbClr val="00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graphicFrame>
          <p:nvGraphicFramePr>
            <p:cNvPr id="73799" name="Object 71"/>
            <p:cNvGraphicFramePr>
              <a:graphicFrameLocks noChangeAspect="1"/>
            </p:cNvGraphicFramePr>
            <p:nvPr/>
          </p:nvGraphicFramePr>
          <p:xfrm>
            <a:off x="5364" y="3486"/>
            <a:ext cx="149" cy="209"/>
          </p:xfrm>
          <a:graphic>
            <a:graphicData uri="http://schemas.openxmlformats.org/presentationml/2006/ole">
              <mc:AlternateContent xmlns:mc="http://schemas.openxmlformats.org/markup-compatibility/2006">
                <mc:Choice xmlns:v="urn:schemas-microsoft-com:vml" Requires="v">
                  <p:oleObj spid="_x0000_s55681" name="Equation" r:id="rId13" imgW="126720" imgH="177480" progId="Equation.3">
                    <p:embed/>
                  </p:oleObj>
                </mc:Choice>
                <mc:Fallback>
                  <p:oleObj name="Equation" r:id="rId13" imgW="12672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 y="3486"/>
                          <a:ext cx="149"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3800" name="Object 72"/>
            <p:cNvGraphicFramePr>
              <a:graphicFrameLocks noChangeAspect="1"/>
            </p:cNvGraphicFramePr>
            <p:nvPr/>
          </p:nvGraphicFramePr>
          <p:xfrm>
            <a:off x="5357" y="3711"/>
            <a:ext cx="164" cy="239"/>
          </p:xfrm>
          <a:graphic>
            <a:graphicData uri="http://schemas.openxmlformats.org/presentationml/2006/ole">
              <mc:AlternateContent xmlns:mc="http://schemas.openxmlformats.org/markup-compatibility/2006">
                <mc:Choice xmlns:v="urn:schemas-microsoft-com:vml" Requires="v">
                  <p:oleObj spid="_x0000_s55682" name="Equation" r:id="rId15" imgW="139680" imgH="203040" progId="Equation.3">
                    <p:embed/>
                  </p:oleObj>
                </mc:Choice>
                <mc:Fallback>
                  <p:oleObj name="Equation" r:id="rId15" imgW="13968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57" y="3711"/>
                          <a:ext cx="16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3801" name="Text Box 73"/>
          <p:cNvSpPr txBox="1">
            <a:spLocks noChangeArrowheads="1"/>
          </p:cNvSpPr>
          <p:nvPr/>
        </p:nvSpPr>
        <p:spPr bwMode="auto">
          <a:xfrm>
            <a:off x="2994024" y="5655582"/>
            <a:ext cx="33258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ym typeface="Symbol" pitchFamily="18" charset="2"/>
              </a:rPr>
              <a:t>+1 </a:t>
            </a:r>
            <a:r>
              <a:rPr lang="en-US" sz="2000" dirty="0"/>
              <a:t> Pearson Correlation </a:t>
            </a:r>
            <a:r>
              <a:rPr lang="en-US" sz="2000" dirty="0">
                <a:sym typeface="Symbol" pitchFamily="18" charset="2"/>
              </a:rPr>
              <a:t></a:t>
            </a:r>
            <a:r>
              <a:rPr lang="en-US" sz="2000" dirty="0"/>
              <a:t> – </a:t>
            </a:r>
            <a:r>
              <a:rPr lang="en-US" sz="2000" dirty="0">
                <a:sym typeface="Symbol" pitchFamily="18" charset="2"/>
              </a:rPr>
              <a:t>1</a:t>
            </a:r>
          </a:p>
        </p:txBody>
      </p:sp>
      <p:graphicFrame>
        <p:nvGraphicFramePr>
          <p:cNvPr id="73804" name="Object 76"/>
          <p:cNvGraphicFramePr>
            <a:graphicFrameLocks noChangeAspect="1"/>
          </p:cNvGraphicFramePr>
          <p:nvPr>
            <p:extLst>
              <p:ext uri="{D42A27DB-BD31-4B8C-83A1-F6EECF244321}">
                <p14:modId xmlns:p14="http://schemas.microsoft.com/office/powerpoint/2010/main" val="4119496178"/>
              </p:ext>
            </p:extLst>
          </p:nvPr>
        </p:nvGraphicFramePr>
        <p:xfrm>
          <a:off x="6967538" y="3498850"/>
          <a:ext cx="1336675" cy="523875"/>
        </p:xfrm>
        <a:graphic>
          <a:graphicData uri="http://schemas.openxmlformats.org/presentationml/2006/ole">
            <mc:AlternateContent xmlns:mc="http://schemas.openxmlformats.org/markup-compatibility/2006">
              <mc:Choice xmlns:v="urn:schemas-microsoft-com:vml" Requires="v">
                <p:oleObj spid="_x0000_s55683" name="Equation" r:id="rId17" imgW="1002960" imgH="393480" progId="Equation.3">
                  <p:embed/>
                </p:oleObj>
              </mc:Choice>
              <mc:Fallback>
                <p:oleObj name="Equation" r:id="rId17" imgW="1002960" imgH="393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67538" y="3498850"/>
                        <a:ext cx="1336675" cy="523875"/>
                      </a:xfrm>
                      <a:prstGeom prst="rect">
                        <a:avLst/>
                      </a:prstGeom>
                      <a:solidFill>
                        <a:schemeClr val="tx1"/>
                      </a:solidFill>
                      <a:ln>
                        <a:noFill/>
                      </a:ln>
                      <a:effectLst/>
                    </p:spPr>
                  </p:pic>
                </p:oleObj>
              </mc:Fallback>
            </mc:AlternateContent>
          </a:graphicData>
        </a:graphic>
      </p:graphicFrame>
      <p:graphicFrame>
        <p:nvGraphicFramePr>
          <p:cNvPr id="73805" name="Object 77"/>
          <p:cNvGraphicFramePr>
            <a:graphicFrameLocks noChangeAspect="1"/>
          </p:cNvGraphicFramePr>
          <p:nvPr>
            <p:extLst>
              <p:ext uri="{D42A27DB-BD31-4B8C-83A1-F6EECF244321}">
                <p14:modId xmlns:p14="http://schemas.microsoft.com/office/powerpoint/2010/main" val="797870854"/>
              </p:ext>
            </p:extLst>
          </p:nvPr>
        </p:nvGraphicFramePr>
        <p:xfrm>
          <a:off x="6967538" y="4165600"/>
          <a:ext cx="1354137" cy="523875"/>
        </p:xfrm>
        <a:graphic>
          <a:graphicData uri="http://schemas.openxmlformats.org/presentationml/2006/ole">
            <mc:AlternateContent xmlns:mc="http://schemas.openxmlformats.org/markup-compatibility/2006">
              <mc:Choice xmlns:v="urn:schemas-microsoft-com:vml" Requires="v">
                <p:oleObj spid="_x0000_s55684" name="Equation" r:id="rId19" imgW="1015920" imgH="393480" progId="Equation.3">
                  <p:embed/>
                </p:oleObj>
              </mc:Choice>
              <mc:Fallback>
                <p:oleObj name="Equation" r:id="rId19" imgW="1015920" imgH="393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967538" y="4165600"/>
                        <a:ext cx="1354137" cy="523875"/>
                      </a:xfrm>
                      <a:prstGeom prst="rect">
                        <a:avLst/>
                      </a:prstGeom>
                      <a:solidFill>
                        <a:schemeClr val="tx1"/>
                      </a:solidFill>
                      <a:ln>
                        <a:noFill/>
                      </a:ln>
                      <a:effectLst/>
                    </p:spPr>
                  </p:pic>
                </p:oleObj>
              </mc:Fallback>
            </mc:AlternateContent>
          </a:graphicData>
        </a:graphic>
      </p:graphicFrame>
      <p:sp>
        <p:nvSpPr>
          <p:cNvPr id="73806" name="Rectangle 78"/>
          <p:cNvSpPr>
            <a:spLocks noChangeArrowheads="1"/>
          </p:cNvSpPr>
          <p:nvPr/>
        </p:nvSpPr>
        <p:spPr bwMode="auto">
          <a:xfrm>
            <a:off x="6838950" y="3429000"/>
            <a:ext cx="1733550" cy="1352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304517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8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80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38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sz="half" idx="1"/>
          </p:nvPr>
        </p:nvSpPr>
        <p:spPr>
          <a:xfrm>
            <a:off x="685800" y="1828800"/>
            <a:ext cx="6162675" cy="504825"/>
          </a:xfrm>
        </p:spPr>
        <p:txBody>
          <a:bodyPr>
            <a:normAutofit fontScale="92500"/>
          </a:bodyPr>
          <a:lstStyle/>
          <a:p>
            <a:pPr>
              <a:lnSpc>
                <a:spcPct val="90000"/>
              </a:lnSpc>
            </a:pPr>
            <a:r>
              <a:rPr lang="en-US" sz="2800" dirty="0"/>
              <a:t>Pearson Correlation: Trend Similarity</a:t>
            </a:r>
          </a:p>
        </p:txBody>
      </p:sp>
      <p:graphicFrame>
        <p:nvGraphicFramePr>
          <p:cNvPr id="76878" name="Object 78"/>
          <p:cNvGraphicFramePr>
            <a:graphicFrameLocks noGrp="1" noChangeAspect="1"/>
          </p:cNvGraphicFramePr>
          <p:nvPr>
            <p:ph sz="quarter" idx="3"/>
            <p:extLst>
              <p:ext uri="{D42A27DB-BD31-4B8C-83A1-F6EECF244321}">
                <p14:modId xmlns:p14="http://schemas.microsoft.com/office/powerpoint/2010/main" val="291585733"/>
              </p:ext>
            </p:extLst>
          </p:nvPr>
        </p:nvGraphicFramePr>
        <p:xfrm>
          <a:off x="5462588" y="2582863"/>
          <a:ext cx="1387475" cy="536575"/>
        </p:xfrm>
        <a:graphic>
          <a:graphicData uri="http://schemas.openxmlformats.org/presentationml/2006/ole">
            <mc:AlternateContent xmlns:mc="http://schemas.openxmlformats.org/markup-compatibility/2006">
              <mc:Choice xmlns:v="urn:schemas-microsoft-com:vml" Requires="v">
                <p:oleObj spid="_x0000_s56574" name="Equation" r:id="rId3" imgW="558720" imgH="215640" progId="Equation.3">
                  <p:embed/>
                </p:oleObj>
              </mc:Choice>
              <mc:Fallback>
                <p:oleObj name="Equation" r:id="rId3" imgW="558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2582863"/>
                        <a:ext cx="1387475" cy="536575"/>
                      </a:xfrm>
                      <a:prstGeom prst="rect">
                        <a:avLst/>
                      </a:prstGeom>
                      <a:solidFill>
                        <a:schemeClr val="tx1"/>
                      </a:solidFill>
                      <a:ln>
                        <a:noFill/>
                      </a:ln>
                      <a:effectLst/>
                    </p:spPr>
                  </p:pic>
                </p:oleObj>
              </mc:Fallback>
            </mc:AlternateContent>
          </a:graphicData>
        </a:graphic>
      </p:graphicFrame>
      <p:graphicFrame>
        <p:nvGraphicFramePr>
          <p:cNvPr id="76881" name="Object 81"/>
          <p:cNvGraphicFramePr>
            <a:graphicFrameLocks noChangeAspect="1"/>
          </p:cNvGraphicFramePr>
          <p:nvPr>
            <p:extLst>
              <p:ext uri="{D42A27DB-BD31-4B8C-83A1-F6EECF244321}">
                <p14:modId xmlns:p14="http://schemas.microsoft.com/office/powerpoint/2010/main" val="4206391575"/>
              </p:ext>
            </p:extLst>
          </p:nvPr>
        </p:nvGraphicFramePr>
        <p:xfrm>
          <a:off x="5462588" y="3259138"/>
          <a:ext cx="1733550" cy="441325"/>
        </p:xfrm>
        <a:graphic>
          <a:graphicData uri="http://schemas.openxmlformats.org/presentationml/2006/ole">
            <mc:AlternateContent xmlns:mc="http://schemas.openxmlformats.org/markup-compatibility/2006">
              <mc:Choice xmlns:v="urn:schemas-microsoft-com:vml" Requires="v">
                <p:oleObj spid="_x0000_s56575" name="Equation" r:id="rId5" imgW="698400" imgH="177480" progId="Equation.3">
                  <p:embed/>
                </p:oleObj>
              </mc:Choice>
              <mc:Fallback>
                <p:oleObj name="Equation" r:id="rId5" imgW="6984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3259138"/>
                        <a:ext cx="1733550" cy="441325"/>
                      </a:xfrm>
                      <a:prstGeom prst="rect">
                        <a:avLst/>
                      </a:prstGeom>
                      <a:solidFill>
                        <a:schemeClr val="tx1"/>
                      </a:solidFill>
                      <a:ln>
                        <a:noFill/>
                      </a:ln>
                      <a:effectLst/>
                    </p:spPr>
                  </p:pic>
                </p:oleObj>
              </mc:Fallback>
            </mc:AlternateContent>
          </a:graphicData>
        </a:graphic>
      </p:graphicFrame>
      <p:graphicFrame>
        <p:nvGraphicFramePr>
          <p:cNvPr id="76884" name="Object 84"/>
          <p:cNvGraphicFramePr>
            <a:graphicFrameLocks noChangeAspect="1"/>
          </p:cNvGraphicFramePr>
          <p:nvPr>
            <p:extLst>
              <p:ext uri="{D42A27DB-BD31-4B8C-83A1-F6EECF244321}">
                <p14:modId xmlns:p14="http://schemas.microsoft.com/office/powerpoint/2010/main" val="310874654"/>
              </p:ext>
            </p:extLst>
          </p:nvPr>
        </p:nvGraphicFramePr>
        <p:xfrm>
          <a:off x="5472113" y="4568825"/>
          <a:ext cx="2457450" cy="598488"/>
        </p:xfrm>
        <a:graphic>
          <a:graphicData uri="http://schemas.openxmlformats.org/presentationml/2006/ole">
            <mc:AlternateContent xmlns:mc="http://schemas.openxmlformats.org/markup-compatibility/2006">
              <mc:Choice xmlns:v="urn:schemas-microsoft-com:vml" Requires="v">
                <p:oleObj spid="_x0000_s56576" name="Equation" r:id="rId7" imgW="990360" imgH="241200" progId="Equation.3">
                  <p:embed/>
                </p:oleObj>
              </mc:Choice>
              <mc:Fallback>
                <p:oleObj name="Equation" r:id="rId7" imgW="990360" imgH="241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72113" y="4568825"/>
                        <a:ext cx="2457450" cy="598488"/>
                      </a:xfrm>
                      <a:prstGeom prst="rect">
                        <a:avLst/>
                      </a:prstGeom>
                      <a:solidFill>
                        <a:schemeClr val="tx1"/>
                      </a:solidFill>
                      <a:ln>
                        <a:noFill/>
                      </a:ln>
                      <a:effectLst/>
                    </p:spPr>
                  </p:pic>
                </p:oleObj>
              </mc:Fallback>
            </mc:AlternateContent>
          </a:graphicData>
        </a:graphic>
      </p:graphicFrame>
      <p:graphicFrame>
        <p:nvGraphicFramePr>
          <p:cNvPr id="76885" name="Object 85"/>
          <p:cNvGraphicFramePr>
            <a:graphicFrameLocks noChangeAspect="1"/>
          </p:cNvGraphicFramePr>
          <p:nvPr>
            <p:extLst>
              <p:ext uri="{D42A27DB-BD31-4B8C-83A1-F6EECF244321}">
                <p14:modId xmlns:p14="http://schemas.microsoft.com/office/powerpoint/2010/main" val="3911556656"/>
              </p:ext>
            </p:extLst>
          </p:nvPr>
        </p:nvGraphicFramePr>
        <p:xfrm>
          <a:off x="5472113" y="3910013"/>
          <a:ext cx="2457450" cy="663575"/>
        </p:xfrm>
        <a:graphic>
          <a:graphicData uri="http://schemas.openxmlformats.org/presentationml/2006/ole">
            <mc:AlternateContent xmlns:mc="http://schemas.openxmlformats.org/markup-compatibility/2006">
              <mc:Choice xmlns:v="urn:schemas-microsoft-com:vml" Requires="v">
                <p:oleObj spid="_x0000_s56577" name="Equation" r:id="rId9" imgW="990360" imgH="266400" progId="Equation.3">
                  <p:embed/>
                </p:oleObj>
              </mc:Choice>
              <mc:Fallback>
                <p:oleObj name="Equation" r:id="rId9" imgW="990360" imgH="26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113" y="3910013"/>
                        <a:ext cx="2457450" cy="663575"/>
                      </a:xfrm>
                      <a:prstGeom prst="rect">
                        <a:avLst/>
                      </a:prstGeom>
                      <a:solidFill>
                        <a:schemeClr val="tx1"/>
                      </a:solidFill>
                      <a:ln>
                        <a:noFill/>
                      </a:ln>
                      <a:effectLst/>
                    </p:spPr>
                  </p:pic>
                </p:oleObj>
              </mc:Fallback>
            </mc:AlternateContent>
          </a:graphicData>
        </a:graphic>
      </p:graphicFrame>
      <p:graphicFrame>
        <p:nvGraphicFramePr>
          <p:cNvPr id="76886" name="Object 86"/>
          <p:cNvGraphicFramePr>
            <a:graphicFrameLocks noChangeAspect="1"/>
          </p:cNvGraphicFramePr>
          <p:nvPr>
            <p:extLst>
              <p:ext uri="{D42A27DB-BD31-4B8C-83A1-F6EECF244321}">
                <p14:modId xmlns:p14="http://schemas.microsoft.com/office/powerpoint/2010/main" val="2456383503"/>
              </p:ext>
            </p:extLst>
          </p:nvPr>
        </p:nvGraphicFramePr>
        <p:xfrm>
          <a:off x="5472113" y="5113338"/>
          <a:ext cx="2457450" cy="660400"/>
        </p:xfrm>
        <a:graphic>
          <a:graphicData uri="http://schemas.openxmlformats.org/presentationml/2006/ole">
            <mc:AlternateContent xmlns:mc="http://schemas.openxmlformats.org/markup-compatibility/2006">
              <mc:Choice xmlns:v="urn:schemas-microsoft-com:vml" Requires="v">
                <p:oleObj spid="_x0000_s56578" name="Equation" r:id="rId11" imgW="990360" imgH="266400" progId="Equation.3">
                  <p:embed/>
                </p:oleObj>
              </mc:Choice>
              <mc:Fallback>
                <p:oleObj name="Equation" r:id="rId11" imgW="990360" imgH="266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2113" y="5113338"/>
                        <a:ext cx="2457450" cy="660400"/>
                      </a:xfrm>
                      <a:prstGeom prst="rect">
                        <a:avLst/>
                      </a:prstGeom>
                      <a:solidFill>
                        <a:schemeClr val="tx1"/>
                      </a:solidFill>
                      <a:ln>
                        <a:noFill/>
                      </a:ln>
                      <a:effectLst/>
                    </p:spPr>
                  </p:pic>
                </p:oleObj>
              </mc:Fallback>
            </mc:AlternateContent>
          </a:graphicData>
        </a:graphic>
      </p:graphicFrame>
      <p:graphicFrame>
        <p:nvGraphicFramePr>
          <p:cNvPr id="76888" name="Object 88"/>
          <p:cNvGraphicFramePr>
            <a:graphicFrameLocks noGrp="1" noChangeAspect="1"/>
          </p:cNvGraphicFramePr>
          <p:nvPr>
            <p:ph sz="quarter" idx="2"/>
          </p:nvPr>
        </p:nvGraphicFramePr>
        <p:xfrm>
          <a:off x="1011238" y="2581275"/>
          <a:ext cx="4127500" cy="3257550"/>
        </p:xfrm>
        <a:graphic>
          <a:graphicData uri="http://schemas.openxmlformats.org/presentationml/2006/ole">
            <mc:AlternateContent xmlns:mc="http://schemas.openxmlformats.org/markup-compatibility/2006">
              <mc:Choice xmlns:v="urn:schemas-microsoft-com:vml" Requires="v">
                <p:oleObj spid="_x0000_s56579" name="Bitmap Image" r:id="rId13" imgW="4476190" imgH="3533333" progId="Paint.Picture">
                  <p:embed/>
                </p:oleObj>
              </mc:Choice>
              <mc:Fallback>
                <p:oleObj name="Bitmap Image" r:id="rId13" imgW="4476190" imgH="3533333"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1238" y="2581275"/>
                        <a:ext cx="4127500" cy="3257550"/>
                      </a:xfrm>
                      <a:prstGeom prst="rect">
                        <a:avLst/>
                      </a:prstGeom>
                    </p:spPr>
                  </p:pic>
                </p:oleObj>
              </mc:Fallback>
            </mc:AlternateContent>
          </a:graphicData>
        </a:graphic>
      </p:graphicFrame>
      <p:sp>
        <p:nvSpPr>
          <p:cNvPr id="12"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35933409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3"/>
          <p:cNvSpPr>
            <a:spLocks noGrp="1" noChangeArrowheads="1"/>
          </p:cNvSpPr>
          <p:nvPr>
            <p:ph type="body" sz="half" idx="1"/>
          </p:nvPr>
        </p:nvSpPr>
        <p:spPr/>
        <p:txBody>
          <a:bodyPr/>
          <a:lstStyle/>
          <a:p>
            <a:r>
              <a:rPr lang="en-US" sz="2800"/>
              <a:t>Euclidean Distance</a:t>
            </a:r>
          </a:p>
        </p:txBody>
      </p:sp>
      <p:graphicFrame>
        <p:nvGraphicFramePr>
          <p:cNvPr id="89097" name="Object 9"/>
          <p:cNvGraphicFramePr>
            <a:graphicFrameLocks noGrp="1" noChangeAspect="1"/>
          </p:cNvGraphicFramePr>
          <p:nvPr>
            <p:ph sz="half" idx="2"/>
            <p:extLst>
              <p:ext uri="{D42A27DB-BD31-4B8C-83A1-F6EECF244321}">
                <p14:modId xmlns:p14="http://schemas.microsoft.com/office/powerpoint/2010/main" val="2430250180"/>
              </p:ext>
            </p:extLst>
          </p:nvPr>
        </p:nvGraphicFramePr>
        <p:xfrm>
          <a:off x="2268538" y="3535363"/>
          <a:ext cx="4265612" cy="879475"/>
        </p:xfrm>
        <a:graphic>
          <a:graphicData uri="http://schemas.openxmlformats.org/presentationml/2006/ole">
            <mc:AlternateContent xmlns:mc="http://schemas.openxmlformats.org/markup-compatibility/2006">
              <mc:Choice xmlns:v="urn:schemas-microsoft-com:vml" Requires="v">
                <p:oleObj spid="_x0000_s57472" name="Equation" r:id="rId3" imgW="1663560" imgH="342720" progId="Equation.3">
                  <p:embed/>
                </p:oleObj>
              </mc:Choice>
              <mc:Fallback>
                <p:oleObj name="Equation" r:id="rId3" imgW="1663560" imgH="342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535363"/>
                        <a:ext cx="4265612" cy="879475"/>
                      </a:xfrm>
                      <a:prstGeom prst="rect">
                        <a:avLst/>
                      </a:prstGeom>
                      <a:solidFill>
                        <a:schemeClr val="tx1"/>
                      </a:solidFill>
                      <a:ln>
                        <a:noFill/>
                      </a:ln>
                      <a:effectLst/>
                    </p:spPr>
                  </p:pic>
                </p:oleObj>
              </mc:Fallback>
            </mc:AlternateContent>
          </a:graphicData>
        </a:graphic>
      </p:graphicFrame>
      <p:graphicFrame>
        <p:nvGraphicFramePr>
          <p:cNvPr id="89099" name="Object 11"/>
          <p:cNvGraphicFramePr>
            <a:graphicFrameLocks noChangeAspect="1"/>
          </p:cNvGraphicFramePr>
          <p:nvPr>
            <p:extLst>
              <p:ext uri="{D42A27DB-BD31-4B8C-83A1-F6EECF244321}">
                <p14:modId xmlns:p14="http://schemas.microsoft.com/office/powerpoint/2010/main" val="1076766358"/>
              </p:ext>
            </p:extLst>
          </p:nvPr>
        </p:nvGraphicFramePr>
        <p:xfrm>
          <a:off x="5904132" y="1690688"/>
          <a:ext cx="1141194" cy="1389062"/>
        </p:xfrm>
        <a:graphic>
          <a:graphicData uri="http://schemas.openxmlformats.org/presentationml/2006/ole">
            <mc:AlternateContent xmlns:mc="http://schemas.openxmlformats.org/markup-compatibility/2006">
              <mc:Choice xmlns:v="urn:schemas-microsoft-com:vml" Requires="v">
                <p:oleObj spid="_x0000_s57473" name="Equation" r:id="rId5" imgW="583920" imgH="711000" progId="Equation.3">
                  <p:embed/>
                </p:oleObj>
              </mc:Choice>
              <mc:Fallback>
                <p:oleObj name="Equation" r:id="rId5" imgW="583920" imgH="711000" progId="Equation.3">
                  <p:embed/>
                  <p:pic>
                    <p:nvPicPr>
                      <p:cNvPr id="0" name=""/>
                      <p:cNvPicPr>
                        <a:picLocks noChangeAspect="1" noChangeArrowheads="1"/>
                      </p:cNvPicPr>
                      <p:nvPr/>
                    </p:nvPicPr>
                    <p:blipFill>
                      <a:blip r:embed="rId6"/>
                      <a:srcRect/>
                      <a:stretch>
                        <a:fillRect/>
                      </a:stretch>
                    </p:blipFill>
                    <p:spPr bwMode="auto">
                      <a:xfrm>
                        <a:off x="5904132" y="1690688"/>
                        <a:ext cx="1141194" cy="1389062"/>
                      </a:xfrm>
                      <a:prstGeom prst="rect">
                        <a:avLst/>
                      </a:prstGeom>
                      <a:solidFill>
                        <a:schemeClr val="tx1"/>
                      </a:solidFill>
                      <a:ln>
                        <a:noFill/>
                      </a:ln>
                      <a:effectLst/>
                    </p:spPr>
                  </p:pic>
                </p:oleObj>
              </mc:Fallback>
            </mc:AlternateContent>
          </a:graphicData>
        </a:graphic>
      </p:graphicFrame>
      <p:graphicFrame>
        <p:nvGraphicFramePr>
          <p:cNvPr id="89100" name="Object 12"/>
          <p:cNvGraphicFramePr>
            <a:graphicFrameLocks noChangeAspect="1"/>
          </p:cNvGraphicFramePr>
          <p:nvPr>
            <p:extLst>
              <p:ext uri="{D42A27DB-BD31-4B8C-83A1-F6EECF244321}">
                <p14:modId xmlns:p14="http://schemas.microsoft.com/office/powerpoint/2010/main" val="1250133567"/>
              </p:ext>
            </p:extLst>
          </p:nvPr>
        </p:nvGraphicFramePr>
        <p:xfrm>
          <a:off x="7143750" y="1690688"/>
          <a:ext cx="1162050" cy="1389062"/>
        </p:xfrm>
        <a:graphic>
          <a:graphicData uri="http://schemas.openxmlformats.org/presentationml/2006/ole">
            <mc:AlternateContent xmlns:mc="http://schemas.openxmlformats.org/markup-compatibility/2006">
              <mc:Choice xmlns:v="urn:schemas-microsoft-com:vml" Requires="v">
                <p:oleObj spid="_x0000_s57474" name="Equation" r:id="rId7" imgW="596880" imgH="711000" progId="Equation.3">
                  <p:embed/>
                </p:oleObj>
              </mc:Choice>
              <mc:Fallback>
                <p:oleObj name="Equation" r:id="rId7" imgW="59688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43750" y="1690688"/>
                        <a:ext cx="1162050" cy="1389062"/>
                      </a:xfrm>
                      <a:prstGeom prst="rect">
                        <a:avLst/>
                      </a:prstGeom>
                      <a:solidFill>
                        <a:schemeClr val="tx1"/>
                      </a:solidFill>
                      <a:ln>
                        <a:noFill/>
                      </a:ln>
                      <a:effectLst/>
                    </p:spPr>
                  </p:pic>
                </p:oleObj>
              </mc:Fallback>
            </mc:AlternateContent>
          </a:graphicData>
        </a:graphic>
      </p:graphicFrame>
      <p:sp>
        <p:nvSpPr>
          <p:cNvPr id="8"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3412932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sz="half" idx="1"/>
          </p:nvPr>
        </p:nvSpPr>
        <p:spPr>
          <a:xfrm>
            <a:off x="685800" y="1933575"/>
            <a:ext cx="6905625" cy="504825"/>
          </a:xfrm>
        </p:spPr>
        <p:txBody>
          <a:bodyPr/>
          <a:lstStyle/>
          <a:p>
            <a:pPr>
              <a:lnSpc>
                <a:spcPct val="90000"/>
              </a:lnSpc>
            </a:pPr>
            <a:r>
              <a:rPr lang="en-US" sz="2800" dirty="0"/>
              <a:t>Euclidean Distance: Absolute difference</a:t>
            </a:r>
          </a:p>
        </p:txBody>
      </p:sp>
      <p:graphicFrame>
        <p:nvGraphicFramePr>
          <p:cNvPr id="91140" name="Object 4"/>
          <p:cNvGraphicFramePr>
            <a:graphicFrameLocks noGrp="1" noChangeAspect="1"/>
          </p:cNvGraphicFramePr>
          <p:nvPr>
            <p:ph sz="quarter" idx="3"/>
            <p:extLst>
              <p:ext uri="{D42A27DB-BD31-4B8C-83A1-F6EECF244321}">
                <p14:modId xmlns:p14="http://schemas.microsoft.com/office/powerpoint/2010/main" val="2344148311"/>
              </p:ext>
            </p:extLst>
          </p:nvPr>
        </p:nvGraphicFramePr>
        <p:xfrm>
          <a:off x="5462588" y="2582863"/>
          <a:ext cx="1387475" cy="536575"/>
        </p:xfrm>
        <a:graphic>
          <a:graphicData uri="http://schemas.openxmlformats.org/presentationml/2006/ole">
            <mc:AlternateContent xmlns:mc="http://schemas.openxmlformats.org/markup-compatibility/2006">
              <mc:Choice xmlns:v="urn:schemas-microsoft-com:vml" Requires="v">
                <p:oleObj spid="_x0000_s58622" name="Equation" r:id="rId3" imgW="558720" imgH="215640" progId="Equation.3">
                  <p:embed/>
                </p:oleObj>
              </mc:Choice>
              <mc:Fallback>
                <p:oleObj name="Equation" r:id="rId3" imgW="558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2582863"/>
                        <a:ext cx="1387475" cy="536575"/>
                      </a:xfrm>
                      <a:prstGeom prst="rect">
                        <a:avLst/>
                      </a:prstGeom>
                      <a:solidFill>
                        <a:schemeClr val="tx1"/>
                      </a:solidFill>
                      <a:ln>
                        <a:noFill/>
                      </a:ln>
                      <a:effectLst/>
                    </p:spPr>
                  </p:pic>
                </p:oleObj>
              </mc:Fallback>
            </mc:AlternateContent>
          </a:graphicData>
        </a:graphic>
      </p:graphicFrame>
      <p:graphicFrame>
        <p:nvGraphicFramePr>
          <p:cNvPr id="91141" name="Object 5"/>
          <p:cNvGraphicFramePr>
            <a:graphicFrameLocks noChangeAspect="1"/>
          </p:cNvGraphicFramePr>
          <p:nvPr>
            <p:extLst>
              <p:ext uri="{D42A27DB-BD31-4B8C-83A1-F6EECF244321}">
                <p14:modId xmlns:p14="http://schemas.microsoft.com/office/powerpoint/2010/main" val="2885599668"/>
              </p:ext>
            </p:extLst>
          </p:nvPr>
        </p:nvGraphicFramePr>
        <p:xfrm>
          <a:off x="5462588" y="3259138"/>
          <a:ext cx="1733550" cy="441325"/>
        </p:xfrm>
        <a:graphic>
          <a:graphicData uri="http://schemas.openxmlformats.org/presentationml/2006/ole">
            <mc:AlternateContent xmlns:mc="http://schemas.openxmlformats.org/markup-compatibility/2006">
              <mc:Choice xmlns:v="urn:schemas-microsoft-com:vml" Requires="v">
                <p:oleObj spid="_x0000_s58623" name="Equation" r:id="rId5" imgW="698400" imgH="177480" progId="Equation.3">
                  <p:embed/>
                </p:oleObj>
              </mc:Choice>
              <mc:Fallback>
                <p:oleObj name="Equation" r:id="rId5" imgW="6984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3259138"/>
                        <a:ext cx="1733550" cy="441325"/>
                      </a:xfrm>
                      <a:prstGeom prst="rect">
                        <a:avLst/>
                      </a:prstGeom>
                      <a:solidFill>
                        <a:schemeClr val="tx1"/>
                      </a:solidFill>
                      <a:ln>
                        <a:noFill/>
                      </a:ln>
                      <a:effectLst/>
                    </p:spPr>
                  </p:pic>
                </p:oleObj>
              </mc:Fallback>
            </mc:AlternateContent>
          </a:graphicData>
        </a:graphic>
      </p:graphicFrame>
      <p:graphicFrame>
        <p:nvGraphicFramePr>
          <p:cNvPr id="91142" name="Object 6"/>
          <p:cNvGraphicFramePr>
            <a:graphicFrameLocks noChangeAspect="1"/>
          </p:cNvGraphicFramePr>
          <p:nvPr>
            <p:extLst>
              <p:ext uri="{D42A27DB-BD31-4B8C-83A1-F6EECF244321}">
                <p14:modId xmlns:p14="http://schemas.microsoft.com/office/powerpoint/2010/main" val="731267278"/>
              </p:ext>
            </p:extLst>
          </p:nvPr>
        </p:nvGraphicFramePr>
        <p:xfrm>
          <a:off x="5410200" y="4544007"/>
          <a:ext cx="2551113" cy="503238"/>
        </p:xfrm>
        <a:graphic>
          <a:graphicData uri="http://schemas.openxmlformats.org/presentationml/2006/ole">
            <mc:AlternateContent xmlns:mc="http://schemas.openxmlformats.org/markup-compatibility/2006">
              <mc:Choice xmlns:v="urn:schemas-microsoft-com:vml" Requires="v">
                <p:oleObj spid="_x0000_s58624" name="Equation" r:id="rId7" imgW="1015920" imgH="203040" progId="Equation.3">
                  <p:embed/>
                </p:oleObj>
              </mc:Choice>
              <mc:Fallback>
                <p:oleObj name="Equation" r:id="rId7" imgW="101592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4544007"/>
                        <a:ext cx="2551113" cy="503238"/>
                      </a:xfrm>
                      <a:prstGeom prst="rect">
                        <a:avLst/>
                      </a:prstGeom>
                      <a:solidFill>
                        <a:schemeClr val="tx1"/>
                      </a:solidFill>
                      <a:ln>
                        <a:noFill/>
                      </a:ln>
                      <a:effectLst/>
                    </p:spPr>
                  </p:pic>
                </p:oleObj>
              </mc:Fallback>
            </mc:AlternateContent>
          </a:graphicData>
        </a:graphic>
      </p:graphicFrame>
      <p:graphicFrame>
        <p:nvGraphicFramePr>
          <p:cNvPr id="91143" name="Object 7"/>
          <p:cNvGraphicFramePr>
            <a:graphicFrameLocks noChangeAspect="1"/>
          </p:cNvGraphicFramePr>
          <p:nvPr>
            <p:extLst>
              <p:ext uri="{D42A27DB-BD31-4B8C-83A1-F6EECF244321}">
                <p14:modId xmlns:p14="http://schemas.microsoft.com/office/powerpoint/2010/main" val="1688806197"/>
              </p:ext>
            </p:extLst>
          </p:nvPr>
        </p:nvGraphicFramePr>
        <p:xfrm>
          <a:off x="5410200" y="3940175"/>
          <a:ext cx="2551113" cy="601663"/>
        </p:xfrm>
        <a:graphic>
          <a:graphicData uri="http://schemas.openxmlformats.org/presentationml/2006/ole">
            <mc:AlternateContent xmlns:mc="http://schemas.openxmlformats.org/markup-compatibility/2006">
              <mc:Choice xmlns:v="urn:schemas-microsoft-com:vml" Requires="v">
                <p:oleObj spid="_x0000_s58625" name="Equation" r:id="rId9" imgW="1041120" imgH="241200" progId="Equation.3">
                  <p:embed/>
                </p:oleObj>
              </mc:Choice>
              <mc:Fallback>
                <p:oleObj name="Equation" r:id="rId9" imgW="104112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3940175"/>
                        <a:ext cx="2551113" cy="601663"/>
                      </a:xfrm>
                      <a:prstGeom prst="rect">
                        <a:avLst/>
                      </a:prstGeom>
                      <a:solidFill>
                        <a:schemeClr val="tx1"/>
                      </a:solidFill>
                      <a:ln>
                        <a:noFill/>
                      </a:ln>
                      <a:effectLst/>
                    </p:spPr>
                  </p:pic>
                </p:oleObj>
              </mc:Fallback>
            </mc:AlternateContent>
          </a:graphicData>
        </a:graphic>
      </p:graphicFrame>
      <p:graphicFrame>
        <p:nvGraphicFramePr>
          <p:cNvPr id="91144" name="Object 8"/>
          <p:cNvGraphicFramePr>
            <a:graphicFrameLocks noChangeAspect="1"/>
          </p:cNvGraphicFramePr>
          <p:nvPr>
            <p:extLst>
              <p:ext uri="{D42A27DB-BD31-4B8C-83A1-F6EECF244321}">
                <p14:modId xmlns:p14="http://schemas.microsoft.com/office/powerpoint/2010/main" val="680285354"/>
              </p:ext>
            </p:extLst>
          </p:nvPr>
        </p:nvGraphicFramePr>
        <p:xfrm>
          <a:off x="5410200" y="4984097"/>
          <a:ext cx="2551113" cy="598488"/>
        </p:xfrm>
        <a:graphic>
          <a:graphicData uri="http://schemas.openxmlformats.org/presentationml/2006/ole">
            <mc:AlternateContent xmlns:mc="http://schemas.openxmlformats.org/markup-compatibility/2006">
              <mc:Choice xmlns:v="urn:schemas-microsoft-com:vml" Requires="v">
                <p:oleObj spid="_x0000_s58626" name="Equation" r:id="rId11" imgW="1015920" imgH="241200" progId="Equation.3">
                  <p:embed/>
                </p:oleObj>
              </mc:Choice>
              <mc:Fallback>
                <p:oleObj name="Equation" r:id="rId11" imgW="10159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10200" y="4984097"/>
                        <a:ext cx="2551113" cy="598488"/>
                      </a:xfrm>
                      <a:prstGeom prst="rect">
                        <a:avLst/>
                      </a:prstGeom>
                      <a:solidFill>
                        <a:schemeClr val="tx1"/>
                      </a:solidFill>
                      <a:ln>
                        <a:noFill/>
                      </a:ln>
                      <a:effectLst/>
                    </p:spPr>
                  </p:pic>
                </p:oleObj>
              </mc:Fallback>
            </mc:AlternateContent>
          </a:graphicData>
        </a:graphic>
      </p:graphicFrame>
      <p:graphicFrame>
        <p:nvGraphicFramePr>
          <p:cNvPr id="91145" name="Object 9"/>
          <p:cNvGraphicFramePr>
            <a:graphicFrameLocks noGrp="1" noChangeAspect="1"/>
          </p:cNvGraphicFramePr>
          <p:nvPr>
            <p:ph sz="quarter" idx="2"/>
          </p:nvPr>
        </p:nvGraphicFramePr>
        <p:xfrm>
          <a:off x="1011238" y="2581275"/>
          <a:ext cx="4127500" cy="3257550"/>
        </p:xfrm>
        <a:graphic>
          <a:graphicData uri="http://schemas.openxmlformats.org/presentationml/2006/ole">
            <mc:AlternateContent xmlns:mc="http://schemas.openxmlformats.org/markup-compatibility/2006">
              <mc:Choice xmlns:v="urn:schemas-microsoft-com:vml" Requires="v">
                <p:oleObj spid="_x0000_s58627" name="Bitmap Image" r:id="rId13" imgW="4476190" imgH="3533333" progId="Paint.Picture">
                  <p:embed/>
                </p:oleObj>
              </mc:Choice>
              <mc:Fallback>
                <p:oleObj name="Bitmap Image" r:id="rId13" imgW="4476190" imgH="3533333" progId="Paint.Picture">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1238" y="2581275"/>
                        <a:ext cx="4127500" cy="3257550"/>
                      </a:xfrm>
                      <a:prstGeom prst="rect">
                        <a:avLst/>
                      </a:prstGeom>
                    </p:spPr>
                  </p:pic>
                </p:oleObj>
              </mc:Fallback>
            </mc:AlternateContent>
          </a:graphicData>
        </a:graphic>
      </p:graphicFrame>
      <p:sp>
        <p:nvSpPr>
          <p:cNvPr id="11"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40333531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p:cNvSpPr>
            <a:spLocks noGrp="1" noChangeArrowheads="1"/>
          </p:cNvSpPr>
          <p:nvPr>
            <p:ph type="body" sz="half" idx="1"/>
          </p:nvPr>
        </p:nvSpPr>
        <p:spPr>
          <a:xfrm>
            <a:off x="685800" y="1733550"/>
            <a:ext cx="3810000" cy="628650"/>
          </a:xfrm>
        </p:spPr>
        <p:txBody>
          <a:bodyPr/>
          <a:lstStyle/>
          <a:p>
            <a:r>
              <a:rPr lang="en-US" sz="2800" dirty="0"/>
              <a:t>Cosine Correlation</a:t>
            </a:r>
          </a:p>
        </p:txBody>
      </p:sp>
      <p:graphicFrame>
        <p:nvGraphicFramePr>
          <p:cNvPr id="93188" name="Object 4"/>
          <p:cNvGraphicFramePr>
            <a:graphicFrameLocks noGrp="1" noChangeAspect="1"/>
          </p:cNvGraphicFramePr>
          <p:nvPr>
            <p:ph sz="quarter" idx="2"/>
            <p:extLst>
              <p:ext uri="{D42A27DB-BD31-4B8C-83A1-F6EECF244321}">
                <p14:modId xmlns:p14="http://schemas.microsoft.com/office/powerpoint/2010/main" val="3710377435"/>
              </p:ext>
            </p:extLst>
          </p:nvPr>
        </p:nvGraphicFramePr>
        <p:xfrm>
          <a:off x="5761257" y="1797049"/>
          <a:ext cx="1141194" cy="1389063"/>
        </p:xfrm>
        <a:graphic>
          <a:graphicData uri="http://schemas.openxmlformats.org/presentationml/2006/ole">
            <mc:AlternateContent xmlns:mc="http://schemas.openxmlformats.org/markup-compatibility/2006">
              <mc:Choice xmlns:v="urn:schemas-microsoft-com:vml" Requires="v">
                <p:oleObj spid="_x0000_s59604" name="Equation" r:id="rId3" imgW="583920" imgH="711000" progId="Equation.3">
                  <p:embed/>
                </p:oleObj>
              </mc:Choice>
              <mc:Fallback>
                <p:oleObj name="Equation" r:id="rId3" imgW="583920" imgH="711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257" y="1797049"/>
                        <a:ext cx="1141194" cy="1389063"/>
                      </a:xfrm>
                      <a:prstGeom prst="rect">
                        <a:avLst/>
                      </a:prstGeom>
                      <a:solidFill>
                        <a:schemeClr val="tx1"/>
                      </a:solidFill>
                      <a:ln>
                        <a:noFill/>
                      </a:ln>
                      <a:effectLst/>
                    </p:spPr>
                  </p:pic>
                </p:oleObj>
              </mc:Fallback>
            </mc:AlternateContent>
          </a:graphicData>
        </a:graphic>
      </p:graphicFrame>
      <p:graphicFrame>
        <p:nvGraphicFramePr>
          <p:cNvPr id="93191" name="Object 7"/>
          <p:cNvGraphicFramePr>
            <a:graphicFrameLocks noGrp="1" noChangeAspect="1"/>
          </p:cNvGraphicFramePr>
          <p:nvPr>
            <p:ph sz="quarter" idx="3"/>
            <p:extLst>
              <p:ext uri="{D42A27DB-BD31-4B8C-83A1-F6EECF244321}">
                <p14:modId xmlns:p14="http://schemas.microsoft.com/office/powerpoint/2010/main" val="1612299246"/>
              </p:ext>
            </p:extLst>
          </p:nvPr>
        </p:nvGraphicFramePr>
        <p:xfrm>
          <a:off x="2019300" y="3386137"/>
          <a:ext cx="4381500" cy="1566863"/>
        </p:xfrm>
        <a:graphic>
          <a:graphicData uri="http://schemas.openxmlformats.org/presentationml/2006/ole">
            <mc:AlternateContent xmlns:mc="http://schemas.openxmlformats.org/markup-compatibility/2006">
              <mc:Choice xmlns:v="urn:schemas-microsoft-com:vml" Requires="v">
                <p:oleObj spid="_x0000_s59605" name="Equation" r:id="rId5" imgW="1739880" imgH="622080" progId="Equation.3">
                  <p:embed/>
                </p:oleObj>
              </mc:Choice>
              <mc:Fallback>
                <p:oleObj name="Equation" r:id="rId5" imgW="1739880" imgH="622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9300" y="3386137"/>
                        <a:ext cx="4381500" cy="1566863"/>
                      </a:xfrm>
                      <a:prstGeom prst="rect">
                        <a:avLst/>
                      </a:prstGeom>
                      <a:solidFill>
                        <a:schemeClr val="tx1"/>
                      </a:solidFill>
                      <a:ln>
                        <a:noFill/>
                      </a:ln>
                      <a:effectLst/>
                    </p:spPr>
                  </p:pic>
                </p:oleObj>
              </mc:Fallback>
            </mc:AlternateContent>
          </a:graphicData>
        </a:graphic>
      </p:graphicFrame>
      <p:graphicFrame>
        <p:nvGraphicFramePr>
          <p:cNvPr id="93192" name="Object 8"/>
          <p:cNvGraphicFramePr>
            <a:graphicFrameLocks noChangeAspect="1"/>
          </p:cNvGraphicFramePr>
          <p:nvPr>
            <p:extLst>
              <p:ext uri="{D42A27DB-BD31-4B8C-83A1-F6EECF244321}">
                <p14:modId xmlns:p14="http://schemas.microsoft.com/office/powerpoint/2010/main" val="3134102494"/>
              </p:ext>
            </p:extLst>
          </p:nvPr>
        </p:nvGraphicFramePr>
        <p:xfrm>
          <a:off x="6929438" y="1797050"/>
          <a:ext cx="1162050" cy="1389062"/>
        </p:xfrm>
        <a:graphic>
          <a:graphicData uri="http://schemas.openxmlformats.org/presentationml/2006/ole">
            <mc:AlternateContent xmlns:mc="http://schemas.openxmlformats.org/markup-compatibility/2006">
              <mc:Choice xmlns:v="urn:schemas-microsoft-com:vml" Requires="v">
                <p:oleObj spid="_x0000_s59606" name="Equation" r:id="rId7" imgW="596880" imgH="711000" progId="Equation.3">
                  <p:embed/>
                </p:oleObj>
              </mc:Choice>
              <mc:Fallback>
                <p:oleObj name="Equation" r:id="rId7" imgW="596880" imgH="711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9438" y="1797050"/>
                        <a:ext cx="1162050" cy="1389062"/>
                      </a:xfrm>
                      <a:prstGeom prst="rect">
                        <a:avLst/>
                      </a:prstGeom>
                      <a:solidFill>
                        <a:schemeClr val="tx1"/>
                      </a:solidFill>
                      <a:ln>
                        <a:noFill/>
                      </a:ln>
                      <a:effectLst/>
                    </p:spPr>
                  </p:pic>
                </p:oleObj>
              </mc:Fallback>
            </mc:AlternateContent>
          </a:graphicData>
        </a:graphic>
      </p:graphicFrame>
      <p:graphicFrame>
        <p:nvGraphicFramePr>
          <p:cNvPr id="93212" name="Object 28"/>
          <p:cNvGraphicFramePr>
            <a:graphicFrameLocks noChangeAspect="1"/>
          </p:cNvGraphicFramePr>
          <p:nvPr>
            <p:extLst>
              <p:ext uri="{D42A27DB-BD31-4B8C-83A1-F6EECF244321}">
                <p14:modId xmlns:p14="http://schemas.microsoft.com/office/powerpoint/2010/main" val="1521422904"/>
              </p:ext>
            </p:extLst>
          </p:nvPr>
        </p:nvGraphicFramePr>
        <p:xfrm>
          <a:off x="1447800" y="5691188"/>
          <a:ext cx="709612" cy="379412"/>
        </p:xfrm>
        <a:graphic>
          <a:graphicData uri="http://schemas.openxmlformats.org/presentationml/2006/ole">
            <mc:AlternateContent xmlns:mc="http://schemas.openxmlformats.org/markup-compatibility/2006">
              <mc:Choice xmlns:v="urn:schemas-microsoft-com:vml" Requires="v">
                <p:oleObj spid="_x0000_s59607" name="Equation" r:id="rId9" imgW="380880" imgH="203040" progId="Equation.3">
                  <p:embed/>
                </p:oleObj>
              </mc:Choice>
              <mc:Fallback>
                <p:oleObj name="Equation" r:id="rId9" imgW="3808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5691188"/>
                        <a:ext cx="709612" cy="379412"/>
                      </a:xfrm>
                      <a:prstGeom prst="rect">
                        <a:avLst/>
                      </a:prstGeom>
                      <a:solidFill>
                        <a:schemeClr val="tx1"/>
                      </a:solidFill>
                      <a:ln>
                        <a:noFill/>
                      </a:ln>
                      <a:effectLst/>
                    </p:spPr>
                  </p:pic>
                </p:oleObj>
              </mc:Fallback>
            </mc:AlternateContent>
          </a:graphicData>
        </a:graphic>
      </p:graphicFrame>
      <p:sp>
        <p:nvSpPr>
          <p:cNvPr id="93235" name="Text Box 51"/>
          <p:cNvSpPr txBox="1">
            <a:spLocks noChangeArrowheads="1"/>
          </p:cNvSpPr>
          <p:nvPr/>
        </p:nvSpPr>
        <p:spPr bwMode="auto">
          <a:xfrm>
            <a:off x="2532062" y="5656263"/>
            <a:ext cx="32273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sym typeface="Symbol" pitchFamily="18" charset="2"/>
              </a:rPr>
              <a:t>+1 </a:t>
            </a:r>
            <a:r>
              <a:rPr lang="en-US" sz="2000" dirty="0"/>
              <a:t> Cosine Correlation </a:t>
            </a:r>
            <a:r>
              <a:rPr lang="en-US" sz="2000" dirty="0">
                <a:sym typeface="Symbol" pitchFamily="18" charset="2"/>
              </a:rPr>
              <a:t></a:t>
            </a:r>
            <a:r>
              <a:rPr lang="en-US" sz="2000" dirty="0"/>
              <a:t> – </a:t>
            </a:r>
            <a:r>
              <a:rPr lang="en-US" sz="2000" dirty="0">
                <a:sym typeface="Symbol" pitchFamily="18" charset="2"/>
              </a:rPr>
              <a:t>1</a:t>
            </a:r>
          </a:p>
        </p:txBody>
      </p:sp>
      <p:graphicFrame>
        <p:nvGraphicFramePr>
          <p:cNvPr id="93239" name="Object 55"/>
          <p:cNvGraphicFramePr>
            <a:graphicFrameLocks noChangeAspect="1"/>
          </p:cNvGraphicFramePr>
          <p:nvPr>
            <p:extLst>
              <p:ext uri="{D42A27DB-BD31-4B8C-83A1-F6EECF244321}">
                <p14:modId xmlns:p14="http://schemas.microsoft.com/office/powerpoint/2010/main" val="2965648322"/>
              </p:ext>
            </p:extLst>
          </p:nvPr>
        </p:nvGraphicFramePr>
        <p:xfrm>
          <a:off x="6400800" y="5691188"/>
          <a:ext cx="852488" cy="379412"/>
        </p:xfrm>
        <a:graphic>
          <a:graphicData uri="http://schemas.openxmlformats.org/presentationml/2006/ole">
            <mc:AlternateContent xmlns:mc="http://schemas.openxmlformats.org/markup-compatibility/2006">
              <mc:Choice xmlns:v="urn:schemas-microsoft-com:vml" Requires="v">
                <p:oleObj spid="_x0000_s59608" name="Equation" r:id="rId11" imgW="457200" imgH="203040" progId="Equation.3">
                  <p:embed/>
                </p:oleObj>
              </mc:Choice>
              <mc:Fallback>
                <p:oleObj name="Equation" r:id="rId11" imgW="457200" imgH="2030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00800" y="5691188"/>
                        <a:ext cx="852488" cy="379412"/>
                      </a:xfrm>
                      <a:prstGeom prst="rect">
                        <a:avLst/>
                      </a:prstGeom>
                      <a:solidFill>
                        <a:schemeClr val="tx1"/>
                      </a:solidFill>
                      <a:ln>
                        <a:noFill/>
                      </a:ln>
                      <a:effectLst/>
                    </p:spPr>
                  </p:pic>
                </p:oleObj>
              </mc:Fallback>
            </mc:AlternateContent>
          </a:graphicData>
        </a:graphic>
      </p:graphicFrame>
      <p:sp>
        <p:nvSpPr>
          <p:cNvPr id="11"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279221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2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type="body" sz="half" idx="1"/>
          </p:nvPr>
        </p:nvSpPr>
        <p:spPr>
          <a:xfrm>
            <a:off x="685800" y="1981200"/>
            <a:ext cx="6905625" cy="504825"/>
          </a:xfrm>
        </p:spPr>
        <p:txBody>
          <a:bodyPr>
            <a:normAutofit fontScale="85000" lnSpcReduction="10000"/>
          </a:bodyPr>
          <a:lstStyle/>
          <a:p>
            <a:pPr>
              <a:lnSpc>
                <a:spcPct val="90000"/>
              </a:lnSpc>
            </a:pPr>
            <a:r>
              <a:rPr lang="en-US" sz="2800"/>
              <a:t>Cosine Correlation: Trend + Mean Distance</a:t>
            </a:r>
          </a:p>
        </p:txBody>
      </p:sp>
      <p:graphicFrame>
        <p:nvGraphicFramePr>
          <p:cNvPr id="92164" name="Object 4"/>
          <p:cNvGraphicFramePr>
            <a:graphicFrameLocks noGrp="1" noChangeAspect="1"/>
          </p:cNvGraphicFramePr>
          <p:nvPr>
            <p:ph sz="quarter" idx="3"/>
            <p:extLst>
              <p:ext uri="{D42A27DB-BD31-4B8C-83A1-F6EECF244321}">
                <p14:modId xmlns:p14="http://schemas.microsoft.com/office/powerpoint/2010/main" val="2520686354"/>
              </p:ext>
            </p:extLst>
          </p:nvPr>
        </p:nvGraphicFramePr>
        <p:xfrm>
          <a:off x="5462588" y="2582863"/>
          <a:ext cx="1387475" cy="536575"/>
        </p:xfrm>
        <a:graphic>
          <a:graphicData uri="http://schemas.openxmlformats.org/presentationml/2006/ole">
            <mc:AlternateContent xmlns:mc="http://schemas.openxmlformats.org/markup-compatibility/2006">
              <mc:Choice xmlns:v="urn:schemas-microsoft-com:vml" Requires="v">
                <p:oleObj spid="_x0000_s60670" name="Equation" r:id="rId3" imgW="558720" imgH="215640" progId="Equation.3">
                  <p:embed/>
                </p:oleObj>
              </mc:Choice>
              <mc:Fallback>
                <p:oleObj name="Equation" r:id="rId3" imgW="558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2588" y="2582863"/>
                        <a:ext cx="1387475" cy="536575"/>
                      </a:xfrm>
                      <a:prstGeom prst="rect">
                        <a:avLst/>
                      </a:prstGeom>
                      <a:solidFill>
                        <a:schemeClr val="tx1"/>
                      </a:solidFill>
                      <a:ln>
                        <a:noFill/>
                      </a:ln>
                      <a:effectLst/>
                    </p:spPr>
                  </p:pic>
                </p:oleObj>
              </mc:Fallback>
            </mc:AlternateContent>
          </a:graphicData>
        </a:graphic>
      </p:graphicFrame>
      <p:graphicFrame>
        <p:nvGraphicFramePr>
          <p:cNvPr id="92165" name="Object 5"/>
          <p:cNvGraphicFramePr>
            <a:graphicFrameLocks noChangeAspect="1"/>
          </p:cNvGraphicFramePr>
          <p:nvPr>
            <p:extLst>
              <p:ext uri="{D42A27DB-BD31-4B8C-83A1-F6EECF244321}">
                <p14:modId xmlns:p14="http://schemas.microsoft.com/office/powerpoint/2010/main" val="4206391973"/>
              </p:ext>
            </p:extLst>
          </p:nvPr>
        </p:nvGraphicFramePr>
        <p:xfrm>
          <a:off x="5462588" y="3259138"/>
          <a:ext cx="1733550" cy="441325"/>
        </p:xfrm>
        <a:graphic>
          <a:graphicData uri="http://schemas.openxmlformats.org/presentationml/2006/ole">
            <mc:AlternateContent xmlns:mc="http://schemas.openxmlformats.org/markup-compatibility/2006">
              <mc:Choice xmlns:v="urn:schemas-microsoft-com:vml" Requires="v">
                <p:oleObj spid="_x0000_s60671" name="Equation" r:id="rId5" imgW="698400" imgH="177480" progId="Equation.3">
                  <p:embed/>
                </p:oleObj>
              </mc:Choice>
              <mc:Fallback>
                <p:oleObj name="Equation" r:id="rId5" imgW="6984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2588" y="3259138"/>
                        <a:ext cx="1733550" cy="441325"/>
                      </a:xfrm>
                      <a:prstGeom prst="rect">
                        <a:avLst/>
                      </a:prstGeom>
                      <a:solidFill>
                        <a:schemeClr val="tx1"/>
                      </a:solidFill>
                      <a:ln>
                        <a:noFill/>
                      </a:ln>
                      <a:effectLst/>
                    </p:spPr>
                  </p:pic>
                </p:oleObj>
              </mc:Fallback>
            </mc:AlternateContent>
          </a:graphicData>
        </a:graphic>
      </p:graphicFrame>
      <p:graphicFrame>
        <p:nvGraphicFramePr>
          <p:cNvPr id="92167" name="Object 7"/>
          <p:cNvGraphicFramePr>
            <a:graphicFrameLocks noChangeAspect="1"/>
          </p:cNvGraphicFramePr>
          <p:nvPr>
            <p:extLst>
              <p:ext uri="{D42A27DB-BD31-4B8C-83A1-F6EECF244321}">
                <p14:modId xmlns:p14="http://schemas.microsoft.com/office/powerpoint/2010/main" val="18539606"/>
              </p:ext>
            </p:extLst>
          </p:nvPr>
        </p:nvGraphicFramePr>
        <p:xfrm>
          <a:off x="5486400" y="3924300"/>
          <a:ext cx="2298700" cy="633413"/>
        </p:xfrm>
        <a:graphic>
          <a:graphicData uri="http://schemas.openxmlformats.org/presentationml/2006/ole">
            <mc:AlternateContent xmlns:mc="http://schemas.openxmlformats.org/markup-compatibility/2006">
              <mc:Choice xmlns:v="urn:schemas-microsoft-com:vml" Requires="v">
                <p:oleObj spid="_x0000_s60672" name="Equation" r:id="rId7" imgW="927000" imgH="253800" progId="Equation.3">
                  <p:embed/>
                </p:oleObj>
              </mc:Choice>
              <mc:Fallback>
                <p:oleObj name="Equation" r:id="rId7" imgW="9270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6400" y="3924300"/>
                        <a:ext cx="2298700" cy="633413"/>
                      </a:xfrm>
                      <a:prstGeom prst="rect">
                        <a:avLst/>
                      </a:prstGeom>
                      <a:solidFill>
                        <a:schemeClr val="tx1"/>
                      </a:solidFill>
                      <a:ln>
                        <a:noFill/>
                      </a:ln>
                      <a:effectLst/>
                    </p:spPr>
                  </p:pic>
                </p:oleObj>
              </mc:Fallback>
            </mc:AlternateContent>
          </a:graphicData>
        </a:graphic>
      </p:graphicFrame>
      <p:graphicFrame>
        <p:nvGraphicFramePr>
          <p:cNvPr id="92169" name="Object 9"/>
          <p:cNvGraphicFramePr>
            <a:graphicFrameLocks noGrp="1" noChangeAspect="1"/>
          </p:cNvGraphicFramePr>
          <p:nvPr>
            <p:ph sz="quarter" idx="2"/>
          </p:nvPr>
        </p:nvGraphicFramePr>
        <p:xfrm>
          <a:off x="1011238" y="2581275"/>
          <a:ext cx="4127500" cy="3257550"/>
        </p:xfrm>
        <a:graphic>
          <a:graphicData uri="http://schemas.openxmlformats.org/presentationml/2006/ole">
            <mc:AlternateContent xmlns:mc="http://schemas.openxmlformats.org/markup-compatibility/2006">
              <mc:Choice xmlns:v="urn:schemas-microsoft-com:vml" Requires="v">
                <p:oleObj spid="_x0000_s60673" name="Bitmap Image" r:id="rId9" imgW="4476190" imgH="3533333" progId="Paint.Picture">
                  <p:embed/>
                </p:oleObj>
              </mc:Choice>
              <mc:Fallback>
                <p:oleObj name="Bitmap Image" r:id="rId9" imgW="4476190" imgH="353333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11238" y="2581275"/>
                        <a:ext cx="4127500" cy="3257550"/>
                      </a:xfrm>
                      <a:prstGeom prst="rect">
                        <a:avLst/>
                      </a:prstGeom>
                    </p:spPr>
                  </p:pic>
                </p:oleObj>
              </mc:Fallback>
            </mc:AlternateContent>
          </a:graphicData>
        </a:graphic>
      </p:graphicFrame>
      <p:graphicFrame>
        <p:nvGraphicFramePr>
          <p:cNvPr id="92170" name="Object 10"/>
          <p:cNvGraphicFramePr>
            <a:graphicFrameLocks noChangeAspect="1"/>
          </p:cNvGraphicFramePr>
          <p:nvPr>
            <p:extLst>
              <p:ext uri="{D42A27DB-BD31-4B8C-83A1-F6EECF244321}">
                <p14:modId xmlns:p14="http://schemas.microsoft.com/office/powerpoint/2010/main" val="1428467148"/>
              </p:ext>
            </p:extLst>
          </p:nvPr>
        </p:nvGraphicFramePr>
        <p:xfrm>
          <a:off x="5486400" y="4555701"/>
          <a:ext cx="3211512" cy="569913"/>
        </p:xfrm>
        <a:graphic>
          <a:graphicData uri="http://schemas.openxmlformats.org/presentationml/2006/ole">
            <mc:AlternateContent xmlns:mc="http://schemas.openxmlformats.org/markup-compatibility/2006">
              <mc:Choice xmlns:v="urn:schemas-microsoft-com:vml" Requires="v">
                <p:oleObj spid="_x0000_s60674" name="Equation" r:id="rId11" imgW="1295280" imgH="228600" progId="Equation.3">
                  <p:embed/>
                </p:oleObj>
              </mc:Choice>
              <mc:Fallback>
                <p:oleObj name="Equation" r:id="rId11" imgW="1295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4555701"/>
                        <a:ext cx="3211512" cy="569913"/>
                      </a:xfrm>
                      <a:prstGeom prst="rect">
                        <a:avLst/>
                      </a:prstGeom>
                      <a:solidFill>
                        <a:schemeClr val="tx1"/>
                      </a:solidFill>
                      <a:ln>
                        <a:noFill/>
                      </a:ln>
                      <a:effectLst/>
                    </p:spPr>
                  </p:pic>
                </p:oleObj>
              </mc:Fallback>
            </mc:AlternateContent>
          </a:graphicData>
        </a:graphic>
      </p:graphicFrame>
      <p:graphicFrame>
        <p:nvGraphicFramePr>
          <p:cNvPr id="92171" name="Object 11"/>
          <p:cNvGraphicFramePr>
            <a:graphicFrameLocks noChangeAspect="1"/>
          </p:cNvGraphicFramePr>
          <p:nvPr>
            <p:extLst>
              <p:ext uri="{D42A27DB-BD31-4B8C-83A1-F6EECF244321}">
                <p14:modId xmlns:p14="http://schemas.microsoft.com/office/powerpoint/2010/main" val="66869940"/>
              </p:ext>
            </p:extLst>
          </p:nvPr>
        </p:nvGraphicFramePr>
        <p:xfrm>
          <a:off x="5486400" y="5122015"/>
          <a:ext cx="3211512" cy="604838"/>
        </p:xfrm>
        <a:graphic>
          <a:graphicData uri="http://schemas.openxmlformats.org/presentationml/2006/ole">
            <mc:AlternateContent xmlns:mc="http://schemas.openxmlformats.org/markup-compatibility/2006">
              <mc:Choice xmlns:v="urn:schemas-microsoft-com:vml" Requires="v">
                <p:oleObj spid="_x0000_s60675" name="Equation" r:id="rId13" imgW="1295280" imgH="253800" progId="Equation.3">
                  <p:embed/>
                </p:oleObj>
              </mc:Choice>
              <mc:Fallback>
                <p:oleObj name="Equation" r:id="rId13" imgW="129528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6400" y="5122015"/>
                        <a:ext cx="3211512" cy="604838"/>
                      </a:xfrm>
                      <a:prstGeom prst="rect">
                        <a:avLst/>
                      </a:prstGeom>
                      <a:solidFill>
                        <a:schemeClr val="tx1"/>
                      </a:solidFill>
                      <a:ln>
                        <a:noFill/>
                      </a:ln>
                      <a:effectLst/>
                    </p:spPr>
                  </p:pic>
                </p:oleObj>
              </mc:Fallback>
            </mc:AlternateContent>
          </a:graphicData>
        </a:graphic>
      </p:graphicFrame>
      <p:sp>
        <p:nvSpPr>
          <p:cNvPr id="11"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42596349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2" name="Object 4"/>
          <p:cNvGraphicFramePr>
            <a:graphicFrameLocks noGrp="1" noChangeAspect="1"/>
          </p:cNvGraphicFramePr>
          <p:nvPr>
            <p:ph sz="quarter" idx="3"/>
            <p:extLst>
              <p:ext uri="{D42A27DB-BD31-4B8C-83A1-F6EECF244321}">
                <p14:modId xmlns:p14="http://schemas.microsoft.com/office/powerpoint/2010/main" val="1332168707"/>
              </p:ext>
            </p:extLst>
          </p:nvPr>
        </p:nvGraphicFramePr>
        <p:xfrm>
          <a:off x="6537325" y="1668463"/>
          <a:ext cx="1387475" cy="536575"/>
        </p:xfrm>
        <a:graphic>
          <a:graphicData uri="http://schemas.openxmlformats.org/presentationml/2006/ole">
            <mc:AlternateContent xmlns:mc="http://schemas.openxmlformats.org/markup-compatibility/2006">
              <mc:Choice xmlns:v="urn:schemas-microsoft-com:vml" Requires="v">
                <p:oleObj spid="_x0000_s61958" name="Equation" r:id="rId3" imgW="558720" imgH="215640" progId="Equation.3">
                  <p:embed/>
                </p:oleObj>
              </mc:Choice>
              <mc:Fallback>
                <p:oleObj name="Equation" r:id="rId3" imgW="558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25" y="1668463"/>
                        <a:ext cx="1387475" cy="536575"/>
                      </a:xfrm>
                      <a:prstGeom prst="rect">
                        <a:avLst/>
                      </a:prstGeom>
                      <a:solidFill>
                        <a:schemeClr val="tx1"/>
                      </a:solidFill>
                      <a:ln>
                        <a:noFill/>
                      </a:ln>
                      <a:effectLst/>
                    </p:spPr>
                  </p:pic>
                </p:oleObj>
              </mc:Fallback>
            </mc:AlternateContent>
          </a:graphicData>
        </a:graphic>
      </p:graphicFrame>
      <p:graphicFrame>
        <p:nvGraphicFramePr>
          <p:cNvPr id="94213" name="Object 5"/>
          <p:cNvGraphicFramePr>
            <a:graphicFrameLocks noChangeAspect="1"/>
          </p:cNvGraphicFramePr>
          <p:nvPr>
            <p:extLst>
              <p:ext uri="{D42A27DB-BD31-4B8C-83A1-F6EECF244321}">
                <p14:modId xmlns:p14="http://schemas.microsoft.com/office/powerpoint/2010/main" val="2738387012"/>
              </p:ext>
            </p:extLst>
          </p:nvPr>
        </p:nvGraphicFramePr>
        <p:xfrm>
          <a:off x="6572250" y="2344738"/>
          <a:ext cx="1733550" cy="441325"/>
        </p:xfrm>
        <a:graphic>
          <a:graphicData uri="http://schemas.openxmlformats.org/presentationml/2006/ole">
            <mc:AlternateContent xmlns:mc="http://schemas.openxmlformats.org/markup-compatibility/2006">
              <mc:Choice xmlns:v="urn:schemas-microsoft-com:vml" Requires="v">
                <p:oleObj spid="_x0000_s61959" name="Equation" r:id="rId5" imgW="698400" imgH="177480" progId="Equation.3">
                  <p:embed/>
                </p:oleObj>
              </mc:Choice>
              <mc:Fallback>
                <p:oleObj name="Equation" r:id="rId5" imgW="69840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2250" y="2344738"/>
                        <a:ext cx="1733550" cy="441325"/>
                      </a:xfrm>
                      <a:prstGeom prst="rect">
                        <a:avLst/>
                      </a:prstGeom>
                      <a:solidFill>
                        <a:schemeClr val="tx1"/>
                      </a:solidFill>
                      <a:ln>
                        <a:noFill/>
                      </a:ln>
                      <a:effectLst/>
                    </p:spPr>
                  </p:pic>
                </p:oleObj>
              </mc:Fallback>
            </mc:AlternateContent>
          </a:graphicData>
        </a:graphic>
      </p:graphicFrame>
      <p:graphicFrame>
        <p:nvGraphicFramePr>
          <p:cNvPr id="94214" name="Object 6"/>
          <p:cNvGraphicFramePr>
            <a:graphicFrameLocks noChangeAspect="1"/>
          </p:cNvGraphicFramePr>
          <p:nvPr>
            <p:extLst>
              <p:ext uri="{D42A27DB-BD31-4B8C-83A1-F6EECF244321}">
                <p14:modId xmlns:p14="http://schemas.microsoft.com/office/powerpoint/2010/main" val="1379025395"/>
              </p:ext>
            </p:extLst>
          </p:nvPr>
        </p:nvGraphicFramePr>
        <p:xfrm>
          <a:off x="6110288" y="4899025"/>
          <a:ext cx="1908175" cy="525463"/>
        </p:xfrm>
        <a:graphic>
          <a:graphicData uri="http://schemas.openxmlformats.org/presentationml/2006/ole">
            <mc:AlternateContent xmlns:mc="http://schemas.openxmlformats.org/markup-compatibility/2006">
              <mc:Choice xmlns:v="urn:schemas-microsoft-com:vml" Requires="v">
                <p:oleObj spid="_x0000_s61960" name="Equation" r:id="rId7" imgW="927000" imgH="253800" progId="Equation.3">
                  <p:embed/>
                </p:oleObj>
              </mc:Choice>
              <mc:Fallback>
                <p:oleObj name="Equation" r:id="rId7" imgW="9270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0288" y="4899025"/>
                        <a:ext cx="1908175" cy="525463"/>
                      </a:xfrm>
                      <a:prstGeom prst="rect">
                        <a:avLst/>
                      </a:prstGeom>
                      <a:solidFill>
                        <a:schemeClr val="tx1"/>
                      </a:solidFill>
                      <a:ln>
                        <a:noFill/>
                      </a:ln>
                      <a:effectLst/>
                    </p:spPr>
                  </p:pic>
                </p:oleObj>
              </mc:Fallback>
            </mc:AlternateContent>
          </a:graphicData>
        </a:graphic>
      </p:graphicFrame>
      <p:graphicFrame>
        <p:nvGraphicFramePr>
          <p:cNvPr id="94215" name="Object 7"/>
          <p:cNvGraphicFramePr>
            <a:graphicFrameLocks noGrp="1" noChangeAspect="1"/>
          </p:cNvGraphicFramePr>
          <p:nvPr>
            <p:ph sz="quarter" idx="2"/>
          </p:nvPr>
        </p:nvGraphicFramePr>
        <p:xfrm>
          <a:off x="2211388" y="1562100"/>
          <a:ext cx="4127500" cy="3257550"/>
        </p:xfrm>
        <a:graphic>
          <a:graphicData uri="http://schemas.openxmlformats.org/presentationml/2006/ole">
            <mc:AlternateContent xmlns:mc="http://schemas.openxmlformats.org/markup-compatibility/2006">
              <mc:Choice xmlns:v="urn:schemas-microsoft-com:vml" Requires="v">
                <p:oleObj spid="_x0000_s61961" name="Bitmap Image" r:id="rId9" imgW="4476190" imgH="3533333" progId="Paint.Picture">
                  <p:embed/>
                </p:oleObj>
              </mc:Choice>
              <mc:Fallback>
                <p:oleObj name="Bitmap Image" r:id="rId9" imgW="4476190" imgH="3533333"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11388" y="1562100"/>
                        <a:ext cx="4127500" cy="3257550"/>
                      </a:xfrm>
                      <a:prstGeom prst="rect">
                        <a:avLst/>
                      </a:prstGeom>
                    </p:spPr>
                  </p:pic>
                </p:oleObj>
              </mc:Fallback>
            </mc:AlternateContent>
          </a:graphicData>
        </a:graphic>
      </p:graphicFrame>
      <p:graphicFrame>
        <p:nvGraphicFramePr>
          <p:cNvPr id="94216" name="Object 8"/>
          <p:cNvGraphicFramePr>
            <a:graphicFrameLocks noChangeAspect="1"/>
          </p:cNvGraphicFramePr>
          <p:nvPr>
            <p:extLst>
              <p:ext uri="{D42A27DB-BD31-4B8C-83A1-F6EECF244321}">
                <p14:modId xmlns:p14="http://schemas.microsoft.com/office/powerpoint/2010/main" val="514325213"/>
              </p:ext>
            </p:extLst>
          </p:nvPr>
        </p:nvGraphicFramePr>
        <p:xfrm>
          <a:off x="6110288" y="5363545"/>
          <a:ext cx="2665412" cy="473075"/>
        </p:xfrm>
        <a:graphic>
          <a:graphicData uri="http://schemas.openxmlformats.org/presentationml/2006/ole">
            <mc:AlternateContent xmlns:mc="http://schemas.openxmlformats.org/markup-compatibility/2006">
              <mc:Choice xmlns:v="urn:schemas-microsoft-com:vml" Requires="v">
                <p:oleObj spid="_x0000_s61962" name="Equation" r:id="rId11" imgW="1295280" imgH="228600" progId="Equation.3">
                  <p:embed/>
                </p:oleObj>
              </mc:Choice>
              <mc:Fallback>
                <p:oleObj name="Equation" r:id="rId11" imgW="1295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0288" y="5363545"/>
                        <a:ext cx="2665412" cy="473075"/>
                      </a:xfrm>
                      <a:prstGeom prst="rect">
                        <a:avLst/>
                      </a:prstGeom>
                      <a:solidFill>
                        <a:schemeClr val="tx1"/>
                      </a:solidFill>
                      <a:ln>
                        <a:noFill/>
                      </a:ln>
                      <a:effectLst/>
                    </p:spPr>
                  </p:pic>
                </p:oleObj>
              </mc:Fallback>
            </mc:AlternateContent>
          </a:graphicData>
        </a:graphic>
      </p:graphicFrame>
      <p:graphicFrame>
        <p:nvGraphicFramePr>
          <p:cNvPr id="94217" name="Object 9"/>
          <p:cNvGraphicFramePr>
            <a:graphicFrameLocks noChangeAspect="1"/>
          </p:cNvGraphicFramePr>
          <p:nvPr>
            <p:extLst>
              <p:ext uri="{D42A27DB-BD31-4B8C-83A1-F6EECF244321}">
                <p14:modId xmlns:p14="http://schemas.microsoft.com/office/powerpoint/2010/main" val="1885643220"/>
              </p:ext>
            </p:extLst>
          </p:nvPr>
        </p:nvGraphicFramePr>
        <p:xfrm>
          <a:off x="6110288" y="5764759"/>
          <a:ext cx="2665412" cy="525463"/>
        </p:xfrm>
        <a:graphic>
          <a:graphicData uri="http://schemas.openxmlformats.org/presentationml/2006/ole">
            <mc:AlternateContent xmlns:mc="http://schemas.openxmlformats.org/markup-compatibility/2006">
              <mc:Choice xmlns:v="urn:schemas-microsoft-com:vml" Requires="v">
                <p:oleObj spid="_x0000_s61963" name="Equation" r:id="rId13" imgW="1295280" imgH="253800" progId="Equation.3">
                  <p:embed/>
                </p:oleObj>
              </mc:Choice>
              <mc:Fallback>
                <p:oleObj name="Equation" r:id="rId13" imgW="1295280" imgH="2538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0288" y="5764759"/>
                        <a:ext cx="2665412" cy="525463"/>
                      </a:xfrm>
                      <a:prstGeom prst="rect">
                        <a:avLst/>
                      </a:prstGeom>
                      <a:solidFill>
                        <a:schemeClr val="tx1"/>
                      </a:solidFill>
                      <a:ln>
                        <a:noFill/>
                      </a:ln>
                      <a:effectLst/>
                    </p:spPr>
                  </p:pic>
                </p:oleObj>
              </mc:Fallback>
            </mc:AlternateContent>
          </a:graphicData>
        </a:graphic>
      </p:graphicFrame>
      <p:graphicFrame>
        <p:nvGraphicFramePr>
          <p:cNvPr id="94219" name="Object 11"/>
          <p:cNvGraphicFramePr>
            <a:graphicFrameLocks noChangeAspect="1"/>
          </p:cNvGraphicFramePr>
          <p:nvPr>
            <p:extLst>
              <p:ext uri="{D42A27DB-BD31-4B8C-83A1-F6EECF244321}">
                <p14:modId xmlns:p14="http://schemas.microsoft.com/office/powerpoint/2010/main" val="2924237661"/>
              </p:ext>
            </p:extLst>
          </p:nvPr>
        </p:nvGraphicFramePr>
        <p:xfrm>
          <a:off x="3331030" y="5387164"/>
          <a:ext cx="2139496" cy="415926"/>
        </p:xfrm>
        <a:graphic>
          <a:graphicData uri="http://schemas.openxmlformats.org/presentationml/2006/ole">
            <mc:AlternateContent xmlns:mc="http://schemas.openxmlformats.org/markup-compatibility/2006">
              <mc:Choice xmlns:v="urn:schemas-microsoft-com:vml" Requires="v">
                <p:oleObj spid="_x0000_s61964" name="Equation" r:id="rId15" imgW="1015920" imgH="203040" progId="Equation.3">
                  <p:embed/>
                </p:oleObj>
              </mc:Choice>
              <mc:Fallback>
                <p:oleObj name="Equation" r:id="rId15" imgW="101592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1030" y="5387164"/>
                        <a:ext cx="2139496" cy="415926"/>
                      </a:xfrm>
                      <a:prstGeom prst="rect">
                        <a:avLst/>
                      </a:prstGeom>
                      <a:solidFill>
                        <a:schemeClr val="tx1"/>
                      </a:solidFill>
                      <a:ln>
                        <a:noFill/>
                      </a:ln>
                      <a:effectLst/>
                    </p:spPr>
                  </p:pic>
                </p:oleObj>
              </mc:Fallback>
            </mc:AlternateContent>
          </a:graphicData>
        </a:graphic>
      </p:graphicFrame>
      <p:graphicFrame>
        <p:nvGraphicFramePr>
          <p:cNvPr id="94220" name="Object 12"/>
          <p:cNvGraphicFramePr>
            <a:graphicFrameLocks noChangeAspect="1"/>
          </p:cNvGraphicFramePr>
          <p:nvPr>
            <p:extLst>
              <p:ext uri="{D42A27DB-BD31-4B8C-83A1-F6EECF244321}">
                <p14:modId xmlns:p14="http://schemas.microsoft.com/office/powerpoint/2010/main" val="3547944332"/>
              </p:ext>
            </p:extLst>
          </p:nvPr>
        </p:nvGraphicFramePr>
        <p:xfrm>
          <a:off x="3327400" y="4899025"/>
          <a:ext cx="2143125" cy="498475"/>
        </p:xfrm>
        <a:graphic>
          <a:graphicData uri="http://schemas.openxmlformats.org/presentationml/2006/ole">
            <mc:AlternateContent xmlns:mc="http://schemas.openxmlformats.org/markup-compatibility/2006">
              <mc:Choice xmlns:v="urn:schemas-microsoft-com:vml" Requires="v">
                <p:oleObj spid="_x0000_s61965" name="Equation" r:id="rId17" imgW="1041120" imgH="241200" progId="Equation.3">
                  <p:embed/>
                </p:oleObj>
              </mc:Choice>
              <mc:Fallback>
                <p:oleObj name="Equation" r:id="rId17" imgW="104112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327400" y="4899025"/>
                        <a:ext cx="2143125" cy="498475"/>
                      </a:xfrm>
                      <a:prstGeom prst="rect">
                        <a:avLst/>
                      </a:prstGeom>
                      <a:solidFill>
                        <a:schemeClr val="tx1"/>
                      </a:solidFill>
                      <a:ln>
                        <a:noFill/>
                      </a:ln>
                      <a:effectLst/>
                    </p:spPr>
                  </p:pic>
                </p:oleObj>
              </mc:Fallback>
            </mc:AlternateContent>
          </a:graphicData>
        </a:graphic>
      </p:graphicFrame>
      <p:graphicFrame>
        <p:nvGraphicFramePr>
          <p:cNvPr id="94221" name="Object 13"/>
          <p:cNvGraphicFramePr>
            <a:graphicFrameLocks noChangeAspect="1"/>
          </p:cNvGraphicFramePr>
          <p:nvPr>
            <p:extLst>
              <p:ext uri="{D42A27DB-BD31-4B8C-83A1-F6EECF244321}">
                <p14:modId xmlns:p14="http://schemas.microsoft.com/office/powerpoint/2010/main" val="3629295756"/>
              </p:ext>
            </p:extLst>
          </p:nvPr>
        </p:nvGraphicFramePr>
        <p:xfrm>
          <a:off x="3327400" y="5791940"/>
          <a:ext cx="2143125" cy="496888"/>
        </p:xfrm>
        <a:graphic>
          <a:graphicData uri="http://schemas.openxmlformats.org/presentationml/2006/ole">
            <mc:AlternateContent xmlns:mc="http://schemas.openxmlformats.org/markup-compatibility/2006">
              <mc:Choice xmlns:v="urn:schemas-microsoft-com:vml" Requires="v">
                <p:oleObj spid="_x0000_s61966" name="Equation" r:id="rId19" imgW="1015920" imgH="241200" progId="Equation.3">
                  <p:embed/>
                </p:oleObj>
              </mc:Choice>
              <mc:Fallback>
                <p:oleObj name="Equation" r:id="rId19" imgW="1015920" imgH="241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27400" y="5791940"/>
                        <a:ext cx="2143125" cy="496888"/>
                      </a:xfrm>
                      <a:prstGeom prst="rect">
                        <a:avLst/>
                      </a:prstGeom>
                      <a:solidFill>
                        <a:schemeClr val="tx1"/>
                      </a:solidFill>
                      <a:ln>
                        <a:noFill/>
                      </a:ln>
                      <a:effectLst/>
                    </p:spPr>
                  </p:pic>
                </p:oleObj>
              </mc:Fallback>
            </mc:AlternateContent>
          </a:graphicData>
        </a:graphic>
      </p:graphicFrame>
      <p:graphicFrame>
        <p:nvGraphicFramePr>
          <p:cNvPr id="94222" name="Object 14"/>
          <p:cNvGraphicFramePr>
            <a:graphicFrameLocks noChangeAspect="1"/>
          </p:cNvGraphicFramePr>
          <p:nvPr>
            <p:extLst>
              <p:ext uri="{D42A27DB-BD31-4B8C-83A1-F6EECF244321}">
                <p14:modId xmlns:p14="http://schemas.microsoft.com/office/powerpoint/2010/main" val="466859643"/>
              </p:ext>
            </p:extLst>
          </p:nvPr>
        </p:nvGraphicFramePr>
        <p:xfrm>
          <a:off x="754063" y="5354214"/>
          <a:ext cx="2039937" cy="496888"/>
        </p:xfrm>
        <a:graphic>
          <a:graphicData uri="http://schemas.openxmlformats.org/presentationml/2006/ole">
            <mc:AlternateContent xmlns:mc="http://schemas.openxmlformats.org/markup-compatibility/2006">
              <mc:Choice xmlns:v="urn:schemas-microsoft-com:vml" Requires="v">
                <p:oleObj spid="_x0000_s61967" name="Equation" r:id="rId21" imgW="990360" imgH="241200" progId="Equation.3">
                  <p:embed/>
                </p:oleObj>
              </mc:Choice>
              <mc:Fallback>
                <p:oleObj name="Equation" r:id="rId21" imgW="99036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4063" y="5354214"/>
                        <a:ext cx="2039937" cy="496888"/>
                      </a:xfrm>
                      <a:prstGeom prst="rect">
                        <a:avLst/>
                      </a:prstGeom>
                      <a:solidFill>
                        <a:schemeClr val="tx1"/>
                      </a:solidFill>
                      <a:ln>
                        <a:noFill/>
                      </a:ln>
                      <a:effectLst/>
                    </p:spPr>
                  </p:pic>
                </p:oleObj>
              </mc:Fallback>
            </mc:AlternateContent>
          </a:graphicData>
        </a:graphic>
      </p:graphicFrame>
      <p:graphicFrame>
        <p:nvGraphicFramePr>
          <p:cNvPr id="94223" name="Object 15"/>
          <p:cNvGraphicFramePr>
            <a:graphicFrameLocks noChangeAspect="1"/>
          </p:cNvGraphicFramePr>
          <p:nvPr>
            <p:extLst>
              <p:ext uri="{D42A27DB-BD31-4B8C-83A1-F6EECF244321}">
                <p14:modId xmlns:p14="http://schemas.microsoft.com/office/powerpoint/2010/main" val="1580130479"/>
              </p:ext>
            </p:extLst>
          </p:nvPr>
        </p:nvGraphicFramePr>
        <p:xfrm>
          <a:off x="754063" y="4899025"/>
          <a:ext cx="2039937" cy="550863"/>
        </p:xfrm>
        <a:graphic>
          <a:graphicData uri="http://schemas.openxmlformats.org/presentationml/2006/ole">
            <mc:AlternateContent xmlns:mc="http://schemas.openxmlformats.org/markup-compatibility/2006">
              <mc:Choice xmlns:v="urn:schemas-microsoft-com:vml" Requires="v">
                <p:oleObj spid="_x0000_s61968" name="Equation" r:id="rId23" imgW="990360" imgH="266400" progId="Equation.3">
                  <p:embed/>
                </p:oleObj>
              </mc:Choice>
              <mc:Fallback>
                <p:oleObj name="Equation" r:id="rId23" imgW="990360" imgH="2664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54063" y="4899025"/>
                        <a:ext cx="2039937" cy="550863"/>
                      </a:xfrm>
                      <a:prstGeom prst="rect">
                        <a:avLst/>
                      </a:prstGeom>
                      <a:solidFill>
                        <a:schemeClr val="tx1"/>
                      </a:solidFill>
                      <a:ln>
                        <a:noFill/>
                      </a:ln>
                      <a:effectLst/>
                    </p:spPr>
                  </p:pic>
                </p:oleObj>
              </mc:Fallback>
            </mc:AlternateContent>
          </a:graphicData>
        </a:graphic>
      </p:graphicFrame>
      <p:graphicFrame>
        <p:nvGraphicFramePr>
          <p:cNvPr id="94224" name="Object 16"/>
          <p:cNvGraphicFramePr>
            <a:graphicFrameLocks noChangeAspect="1"/>
          </p:cNvGraphicFramePr>
          <p:nvPr>
            <p:extLst>
              <p:ext uri="{D42A27DB-BD31-4B8C-83A1-F6EECF244321}">
                <p14:modId xmlns:p14="http://schemas.microsoft.com/office/powerpoint/2010/main" val="901351113"/>
              </p:ext>
            </p:extLst>
          </p:nvPr>
        </p:nvGraphicFramePr>
        <p:xfrm>
          <a:off x="754063" y="5750471"/>
          <a:ext cx="2039937" cy="547688"/>
        </p:xfrm>
        <a:graphic>
          <a:graphicData uri="http://schemas.openxmlformats.org/presentationml/2006/ole">
            <mc:AlternateContent xmlns:mc="http://schemas.openxmlformats.org/markup-compatibility/2006">
              <mc:Choice xmlns:v="urn:schemas-microsoft-com:vml" Requires="v">
                <p:oleObj spid="_x0000_s61969" name="Equation" r:id="rId25" imgW="990360" imgH="266400" progId="Equation.3">
                  <p:embed/>
                </p:oleObj>
              </mc:Choice>
              <mc:Fallback>
                <p:oleObj name="Equation" r:id="rId25" imgW="990360" imgH="2664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54063" y="5750471"/>
                        <a:ext cx="2039937" cy="547688"/>
                      </a:xfrm>
                      <a:prstGeom prst="rect">
                        <a:avLst/>
                      </a:prstGeom>
                      <a:solidFill>
                        <a:schemeClr val="tx1"/>
                      </a:solidFill>
                      <a:ln>
                        <a:noFill/>
                      </a:ln>
                      <a:effectLst/>
                    </p:spPr>
                  </p:pic>
                </p:oleObj>
              </mc:Fallback>
            </mc:AlternateContent>
          </a:graphicData>
        </a:graphic>
      </p:graphicFrame>
      <p:sp>
        <p:nvSpPr>
          <p:cNvPr id="16"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3209524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97" name="Group 17"/>
          <p:cNvGrpSpPr>
            <a:grpSpLocks/>
          </p:cNvGrpSpPr>
          <p:nvPr/>
        </p:nvGrpSpPr>
        <p:grpSpPr bwMode="auto">
          <a:xfrm>
            <a:off x="685800" y="4953000"/>
            <a:ext cx="7924800" cy="1711325"/>
            <a:chOff x="395" y="3086"/>
            <a:chExt cx="4992" cy="1078"/>
          </a:xfrm>
          <a:solidFill>
            <a:schemeClr val="tx1"/>
          </a:solidFill>
        </p:grpSpPr>
        <p:graphicFrame>
          <p:nvGraphicFramePr>
            <p:cNvPr id="97285" name="Object 5"/>
            <p:cNvGraphicFramePr>
              <a:graphicFrameLocks noChangeAspect="1"/>
            </p:cNvGraphicFramePr>
            <p:nvPr>
              <p:extLst>
                <p:ext uri="{D42A27DB-BD31-4B8C-83A1-F6EECF244321}">
                  <p14:modId xmlns:p14="http://schemas.microsoft.com/office/powerpoint/2010/main" val="2572691228"/>
                </p:ext>
              </p:extLst>
            </p:nvPr>
          </p:nvGraphicFramePr>
          <p:xfrm>
            <a:off x="3914" y="3086"/>
            <a:ext cx="1473" cy="287"/>
          </p:xfrm>
          <a:graphic>
            <a:graphicData uri="http://schemas.openxmlformats.org/presentationml/2006/ole">
              <mc:AlternateContent xmlns:mc="http://schemas.openxmlformats.org/markup-compatibility/2006">
                <mc:Choice xmlns:v="urn:schemas-microsoft-com:vml" Requires="v">
                  <p:oleObj spid="_x0000_s62886" name="Equation" r:id="rId3" imgW="1307880" imgH="253800" progId="Equation.3">
                    <p:embed/>
                  </p:oleObj>
                </mc:Choice>
                <mc:Fallback>
                  <p:oleObj name="Equation" r:id="rId3" imgW="1307880" imgH="253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4" y="3086"/>
                          <a:ext cx="1473" cy="287"/>
                        </a:xfrm>
                        <a:prstGeom prst="rect">
                          <a:avLst/>
                        </a:prstGeom>
                        <a:solidFill>
                          <a:schemeClr val="tx1"/>
                        </a:solidFill>
                        <a:ln>
                          <a:noFill/>
                        </a:ln>
                        <a:effectLst/>
                      </p:spPr>
                    </p:pic>
                  </p:oleObj>
                </mc:Fallback>
              </mc:AlternateContent>
            </a:graphicData>
          </a:graphic>
        </p:graphicFrame>
        <p:graphicFrame>
          <p:nvGraphicFramePr>
            <p:cNvPr id="97287" name="Object 7"/>
            <p:cNvGraphicFramePr>
              <a:graphicFrameLocks noChangeAspect="1"/>
            </p:cNvGraphicFramePr>
            <p:nvPr>
              <p:extLst>
                <p:ext uri="{D42A27DB-BD31-4B8C-83A1-F6EECF244321}">
                  <p14:modId xmlns:p14="http://schemas.microsoft.com/office/powerpoint/2010/main" val="789977438"/>
                </p:ext>
              </p:extLst>
            </p:nvPr>
          </p:nvGraphicFramePr>
          <p:xfrm>
            <a:off x="3914" y="3487"/>
            <a:ext cx="1458" cy="259"/>
          </p:xfrm>
          <a:graphic>
            <a:graphicData uri="http://schemas.openxmlformats.org/presentationml/2006/ole">
              <mc:AlternateContent xmlns:mc="http://schemas.openxmlformats.org/markup-compatibility/2006">
                <mc:Choice xmlns:v="urn:schemas-microsoft-com:vml" Requires="v">
                  <p:oleObj spid="_x0000_s62887" name="Equation" r:id="rId5" imgW="1295280" imgH="228600" progId="Equation.3">
                    <p:embed/>
                  </p:oleObj>
                </mc:Choice>
                <mc:Fallback>
                  <p:oleObj name="Equation" r:id="rId5" imgW="129528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14" y="3487"/>
                          <a:ext cx="1458" cy="259"/>
                        </a:xfrm>
                        <a:prstGeom prst="rect">
                          <a:avLst/>
                        </a:prstGeom>
                        <a:solidFill>
                          <a:schemeClr val="tx1"/>
                        </a:solidFill>
                        <a:ln>
                          <a:noFill/>
                        </a:ln>
                        <a:effectLst/>
                      </p:spPr>
                    </p:pic>
                  </p:oleObj>
                </mc:Fallback>
              </mc:AlternateContent>
            </a:graphicData>
          </a:graphic>
        </p:graphicFrame>
        <p:graphicFrame>
          <p:nvGraphicFramePr>
            <p:cNvPr id="97288" name="Object 8"/>
            <p:cNvGraphicFramePr>
              <a:graphicFrameLocks noChangeAspect="1"/>
            </p:cNvGraphicFramePr>
            <p:nvPr>
              <p:extLst>
                <p:ext uri="{D42A27DB-BD31-4B8C-83A1-F6EECF244321}">
                  <p14:modId xmlns:p14="http://schemas.microsoft.com/office/powerpoint/2010/main" val="56960058"/>
                </p:ext>
              </p:extLst>
            </p:nvPr>
          </p:nvGraphicFramePr>
          <p:xfrm>
            <a:off x="3914" y="3860"/>
            <a:ext cx="1372" cy="287"/>
          </p:xfrm>
          <a:graphic>
            <a:graphicData uri="http://schemas.openxmlformats.org/presentationml/2006/ole">
              <mc:AlternateContent xmlns:mc="http://schemas.openxmlformats.org/markup-compatibility/2006">
                <mc:Choice xmlns:v="urn:schemas-microsoft-com:vml" Requires="v">
                  <p:oleObj spid="_x0000_s62888" name="Equation" r:id="rId7" imgW="1218960" imgH="253800" progId="Equation.3">
                    <p:embed/>
                  </p:oleObj>
                </mc:Choice>
                <mc:Fallback>
                  <p:oleObj name="Equation" r:id="rId7" imgW="121896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14" y="3860"/>
                          <a:ext cx="1372" cy="287"/>
                        </a:xfrm>
                        <a:prstGeom prst="rect">
                          <a:avLst/>
                        </a:prstGeom>
                        <a:solidFill>
                          <a:schemeClr val="tx1"/>
                        </a:solidFill>
                        <a:ln>
                          <a:noFill/>
                        </a:ln>
                        <a:effectLst/>
                      </p:spPr>
                    </p:pic>
                  </p:oleObj>
                </mc:Fallback>
              </mc:AlternateContent>
            </a:graphicData>
          </a:graphic>
        </p:graphicFrame>
        <p:graphicFrame>
          <p:nvGraphicFramePr>
            <p:cNvPr id="97289" name="Object 9"/>
            <p:cNvGraphicFramePr>
              <a:graphicFrameLocks noChangeAspect="1"/>
            </p:cNvGraphicFramePr>
            <p:nvPr>
              <p:extLst>
                <p:ext uri="{D42A27DB-BD31-4B8C-83A1-F6EECF244321}">
                  <p14:modId xmlns:p14="http://schemas.microsoft.com/office/powerpoint/2010/main" val="2953765967"/>
                </p:ext>
              </p:extLst>
            </p:nvPr>
          </p:nvGraphicFramePr>
          <p:xfrm>
            <a:off x="2299" y="3498"/>
            <a:ext cx="1232" cy="243"/>
          </p:xfrm>
          <a:graphic>
            <a:graphicData uri="http://schemas.openxmlformats.org/presentationml/2006/ole">
              <mc:AlternateContent xmlns:mc="http://schemas.openxmlformats.org/markup-compatibility/2006">
                <mc:Choice xmlns:v="urn:schemas-microsoft-com:vml" Requires="v">
                  <p:oleObj spid="_x0000_s62889" name="Equation" r:id="rId9" imgW="1028520" imgH="203040" progId="Equation.3">
                    <p:embed/>
                  </p:oleObj>
                </mc:Choice>
                <mc:Fallback>
                  <p:oleObj name="Equation" r:id="rId9" imgW="102852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99" y="3498"/>
                          <a:ext cx="1232" cy="243"/>
                        </a:xfrm>
                        <a:prstGeom prst="rect">
                          <a:avLst/>
                        </a:prstGeom>
                        <a:solidFill>
                          <a:schemeClr val="tx1"/>
                        </a:solidFill>
                        <a:ln>
                          <a:noFill/>
                        </a:ln>
                        <a:effectLst/>
                      </p:spPr>
                    </p:pic>
                  </p:oleObj>
                </mc:Fallback>
              </mc:AlternateContent>
            </a:graphicData>
          </a:graphic>
        </p:graphicFrame>
        <p:graphicFrame>
          <p:nvGraphicFramePr>
            <p:cNvPr id="97290" name="Object 10"/>
            <p:cNvGraphicFramePr>
              <a:graphicFrameLocks noChangeAspect="1"/>
            </p:cNvGraphicFramePr>
            <p:nvPr>
              <p:extLst>
                <p:ext uri="{D42A27DB-BD31-4B8C-83A1-F6EECF244321}">
                  <p14:modId xmlns:p14="http://schemas.microsoft.com/office/powerpoint/2010/main" val="3489580578"/>
                </p:ext>
              </p:extLst>
            </p:nvPr>
          </p:nvGraphicFramePr>
          <p:xfrm>
            <a:off x="2288" y="3086"/>
            <a:ext cx="1246" cy="290"/>
          </p:xfrm>
          <a:graphic>
            <a:graphicData uri="http://schemas.openxmlformats.org/presentationml/2006/ole">
              <mc:AlternateContent xmlns:mc="http://schemas.openxmlformats.org/markup-compatibility/2006">
                <mc:Choice xmlns:v="urn:schemas-microsoft-com:vml" Requires="v">
                  <p:oleObj spid="_x0000_s62890" name="Equation" r:id="rId11" imgW="1041120" imgH="241200" progId="Equation.3">
                    <p:embed/>
                  </p:oleObj>
                </mc:Choice>
                <mc:Fallback>
                  <p:oleObj name="Equation" r:id="rId11" imgW="10411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8" y="3086"/>
                          <a:ext cx="1246" cy="290"/>
                        </a:xfrm>
                        <a:prstGeom prst="rect">
                          <a:avLst/>
                        </a:prstGeom>
                        <a:solidFill>
                          <a:schemeClr val="tx1"/>
                        </a:solidFill>
                        <a:ln>
                          <a:noFill/>
                        </a:ln>
                        <a:effectLst/>
                      </p:spPr>
                    </p:pic>
                  </p:oleObj>
                </mc:Fallback>
              </mc:AlternateContent>
            </a:graphicData>
          </a:graphic>
        </p:graphicFrame>
        <p:graphicFrame>
          <p:nvGraphicFramePr>
            <p:cNvPr id="97291" name="Object 11"/>
            <p:cNvGraphicFramePr>
              <a:graphicFrameLocks noChangeAspect="1"/>
            </p:cNvGraphicFramePr>
            <p:nvPr>
              <p:extLst>
                <p:ext uri="{D42A27DB-BD31-4B8C-83A1-F6EECF244321}">
                  <p14:modId xmlns:p14="http://schemas.microsoft.com/office/powerpoint/2010/main" val="2598552579"/>
                </p:ext>
              </p:extLst>
            </p:nvPr>
          </p:nvGraphicFramePr>
          <p:xfrm>
            <a:off x="2291" y="3860"/>
            <a:ext cx="1247" cy="289"/>
          </p:xfrm>
          <a:graphic>
            <a:graphicData uri="http://schemas.openxmlformats.org/presentationml/2006/ole">
              <mc:AlternateContent xmlns:mc="http://schemas.openxmlformats.org/markup-compatibility/2006">
                <mc:Choice xmlns:v="urn:schemas-microsoft-com:vml" Requires="v">
                  <p:oleObj spid="_x0000_s62891" name="Equation" r:id="rId13" imgW="1041120" imgH="241200" progId="Equation.3">
                    <p:embed/>
                  </p:oleObj>
                </mc:Choice>
                <mc:Fallback>
                  <p:oleObj name="Equation" r:id="rId13" imgW="1041120" imgH="2412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91" y="3860"/>
                          <a:ext cx="1247" cy="289"/>
                        </a:xfrm>
                        <a:prstGeom prst="rect">
                          <a:avLst/>
                        </a:prstGeom>
                        <a:solidFill>
                          <a:schemeClr val="tx1"/>
                        </a:solidFill>
                        <a:ln>
                          <a:noFill/>
                        </a:ln>
                        <a:effectLst/>
                      </p:spPr>
                    </p:pic>
                  </p:oleObj>
                </mc:Fallback>
              </mc:AlternateContent>
            </a:graphicData>
          </a:graphic>
        </p:graphicFrame>
        <p:graphicFrame>
          <p:nvGraphicFramePr>
            <p:cNvPr id="97292" name="Object 12"/>
            <p:cNvGraphicFramePr>
              <a:graphicFrameLocks noChangeAspect="1"/>
            </p:cNvGraphicFramePr>
            <p:nvPr>
              <p:extLst>
                <p:ext uri="{D42A27DB-BD31-4B8C-83A1-F6EECF244321}">
                  <p14:modId xmlns:p14="http://schemas.microsoft.com/office/powerpoint/2010/main" val="4078290102"/>
                </p:ext>
              </p:extLst>
            </p:nvPr>
          </p:nvGraphicFramePr>
          <p:xfrm>
            <a:off x="395" y="3506"/>
            <a:ext cx="1514" cy="269"/>
          </p:xfrm>
          <a:graphic>
            <a:graphicData uri="http://schemas.openxmlformats.org/presentationml/2006/ole">
              <mc:AlternateContent xmlns:mc="http://schemas.openxmlformats.org/markup-compatibility/2006">
                <mc:Choice xmlns:v="urn:schemas-microsoft-com:vml" Requires="v">
                  <p:oleObj spid="_x0000_s62892" name="Equation" r:id="rId15" imgW="1358640" imgH="241200" progId="Equation.3">
                    <p:embed/>
                  </p:oleObj>
                </mc:Choice>
                <mc:Fallback>
                  <p:oleObj name="Equation" r:id="rId15" imgW="1358640" imgH="241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5" y="3506"/>
                          <a:ext cx="1514" cy="269"/>
                        </a:xfrm>
                        <a:prstGeom prst="rect">
                          <a:avLst/>
                        </a:prstGeom>
                        <a:solidFill>
                          <a:schemeClr val="tx1"/>
                        </a:solidFill>
                        <a:ln>
                          <a:noFill/>
                        </a:ln>
                        <a:effectLst/>
                      </p:spPr>
                    </p:pic>
                  </p:oleObj>
                </mc:Fallback>
              </mc:AlternateContent>
            </a:graphicData>
          </a:graphic>
        </p:graphicFrame>
        <p:graphicFrame>
          <p:nvGraphicFramePr>
            <p:cNvPr id="97293" name="Object 13"/>
            <p:cNvGraphicFramePr>
              <a:graphicFrameLocks noChangeAspect="1"/>
            </p:cNvGraphicFramePr>
            <p:nvPr>
              <p:extLst>
                <p:ext uri="{D42A27DB-BD31-4B8C-83A1-F6EECF244321}">
                  <p14:modId xmlns:p14="http://schemas.microsoft.com/office/powerpoint/2010/main" val="3974404845"/>
                </p:ext>
              </p:extLst>
            </p:nvPr>
          </p:nvGraphicFramePr>
          <p:xfrm>
            <a:off x="395" y="3094"/>
            <a:ext cx="1614" cy="298"/>
          </p:xfrm>
          <a:graphic>
            <a:graphicData uri="http://schemas.openxmlformats.org/presentationml/2006/ole">
              <mc:AlternateContent xmlns:mc="http://schemas.openxmlformats.org/markup-compatibility/2006">
                <mc:Choice xmlns:v="urn:schemas-microsoft-com:vml" Requires="v">
                  <p:oleObj spid="_x0000_s62893" name="Equation" r:id="rId17" imgW="1447560" imgH="266400" progId="Equation.3">
                    <p:embed/>
                  </p:oleObj>
                </mc:Choice>
                <mc:Fallback>
                  <p:oleObj name="Equation" r:id="rId17" imgW="1447560" imgH="266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5" y="3094"/>
                          <a:ext cx="1614" cy="298"/>
                        </a:xfrm>
                        <a:prstGeom prst="rect">
                          <a:avLst/>
                        </a:prstGeom>
                        <a:solidFill>
                          <a:schemeClr val="tx1"/>
                        </a:solidFill>
                        <a:ln>
                          <a:noFill/>
                        </a:ln>
                        <a:effectLst/>
                      </p:spPr>
                    </p:pic>
                  </p:oleObj>
                </mc:Fallback>
              </mc:AlternateContent>
            </a:graphicData>
          </a:graphic>
        </p:graphicFrame>
        <p:graphicFrame>
          <p:nvGraphicFramePr>
            <p:cNvPr id="97294" name="Object 14"/>
            <p:cNvGraphicFramePr>
              <a:graphicFrameLocks noChangeAspect="1"/>
            </p:cNvGraphicFramePr>
            <p:nvPr>
              <p:extLst>
                <p:ext uri="{D42A27DB-BD31-4B8C-83A1-F6EECF244321}">
                  <p14:modId xmlns:p14="http://schemas.microsoft.com/office/powerpoint/2010/main" val="3354335537"/>
                </p:ext>
              </p:extLst>
            </p:nvPr>
          </p:nvGraphicFramePr>
          <p:xfrm>
            <a:off x="395" y="3868"/>
            <a:ext cx="1514" cy="296"/>
          </p:xfrm>
          <a:graphic>
            <a:graphicData uri="http://schemas.openxmlformats.org/presentationml/2006/ole">
              <mc:AlternateContent xmlns:mc="http://schemas.openxmlformats.org/markup-compatibility/2006">
                <mc:Choice xmlns:v="urn:schemas-microsoft-com:vml" Requires="v">
                  <p:oleObj spid="_x0000_s62894" name="Equation" r:id="rId19" imgW="1358640" imgH="266400" progId="Equation.3">
                    <p:embed/>
                  </p:oleObj>
                </mc:Choice>
                <mc:Fallback>
                  <p:oleObj name="Equation" r:id="rId19" imgW="1358640" imgH="2664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5" y="3868"/>
                          <a:ext cx="1514" cy="296"/>
                        </a:xfrm>
                        <a:prstGeom prst="rect">
                          <a:avLst/>
                        </a:prstGeom>
                        <a:solidFill>
                          <a:schemeClr val="tx1"/>
                        </a:solidFill>
                        <a:ln>
                          <a:noFill/>
                        </a:ln>
                        <a:effectLst/>
                      </p:spPr>
                    </p:pic>
                  </p:oleObj>
                </mc:Fallback>
              </mc:AlternateContent>
            </a:graphicData>
          </a:graphic>
        </p:graphicFrame>
      </p:grpSp>
      <p:graphicFrame>
        <p:nvGraphicFramePr>
          <p:cNvPr id="97296" name="Object 16"/>
          <p:cNvGraphicFramePr>
            <a:graphicFrameLocks noGrp="1" noChangeAspect="1"/>
          </p:cNvGraphicFramePr>
          <p:nvPr>
            <p:ph sz="quarter" idx="2"/>
          </p:nvPr>
        </p:nvGraphicFramePr>
        <p:xfrm>
          <a:off x="1219200" y="1616075"/>
          <a:ext cx="6604000" cy="3027363"/>
        </p:xfrm>
        <a:graphic>
          <a:graphicData uri="http://schemas.openxmlformats.org/presentationml/2006/ole">
            <mc:AlternateContent xmlns:mc="http://schemas.openxmlformats.org/markup-compatibility/2006">
              <mc:Choice xmlns:v="urn:schemas-microsoft-com:vml" Requires="v">
                <p:oleObj spid="_x0000_s62895" name="Bitmap Image" r:id="rId21" imgW="6152381" imgH="2819794" progId="Paint.Picture">
                  <p:embed/>
                </p:oleObj>
              </mc:Choice>
              <mc:Fallback>
                <p:oleObj name="Bitmap Image" r:id="rId21" imgW="6152381" imgH="2819794" progId="Paint.Picture">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19200" y="1616075"/>
                        <a:ext cx="6604000" cy="3027363"/>
                      </a:xfrm>
                      <a:prstGeom prst="rect">
                        <a:avLst/>
                      </a:prstGeom>
                    </p:spPr>
                  </p:pic>
                </p:oleObj>
              </mc:Fallback>
            </mc:AlternateContent>
          </a:graphicData>
        </a:graphic>
      </p:graphicFrame>
      <p:sp>
        <p:nvSpPr>
          <p:cNvPr id="97298" name="Text Box 18"/>
          <p:cNvSpPr txBox="1">
            <a:spLocks noChangeArrowheads="1"/>
          </p:cNvSpPr>
          <p:nvPr/>
        </p:nvSpPr>
        <p:spPr bwMode="auto">
          <a:xfrm>
            <a:off x="4060825" y="3749675"/>
            <a:ext cx="1214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Similar?</a:t>
            </a:r>
          </a:p>
        </p:txBody>
      </p:sp>
      <p:sp>
        <p:nvSpPr>
          <p:cNvPr id="16" name="Rectangle 2"/>
          <p:cNvSpPr>
            <a:spLocks noGrp="1" noChangeArrowheads="1"/>
          </p:cNvSpPr>
          <p:nvPr>
            <p:ph type="title"/>
          </p:nvPr>
        </p:nvSpPr>
        <p:spPr>
          <a:xfrm>
            <a:off x="685800" y="247650"/>
            <a:ext cx="7772400" cy="1143000"/>
          </a:xfrm>
        </p:spPr>
        <p:txBody>
          <a:bodyPr>
            <a:normAutofit/>
          </a:bodyPr>
          <a:lstStyle/>
          <a:p>
            <a:r>
              <a:rPr lang="en-US" dirty="0" smtClean="0"/>
              <a:t>SIMILARITY MEASUREMENTS</a:t>
            </a:r>
            <a:endParaRPr lang="en-US" dirty="0"/>
          </a:p>
        </p:txBody>
      </p:sp>
    </p:spTree>
    <p:extLst>
      <p:ext uri="{BB962C8B-B14F-4D97-AF65-F5344CB8AC3E}">
        <p14:creationId xmlns:p14="http://schemas.microsoft.com/office/powerpoint/2010/main" val="3260192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4800" dirty="0" smtClean="0"/>
              <a:t>K-MEANS CLUSTERING</a:t>
            </a:r>
          </a:p>
        </p:txBody>
      </p:sp>
      <p:sp>
        <p:nvSpPr>
          <p:cNvPr id="8195" name="Rectangle 3"/>
          <p:cNvSpPr>
            <a:spLocks noGrp="1" noChangeArrowheads="1"/>
          </p:cNvSpPr>
          <p:nvPr>
            <p:ph idx="1"/>
          </p:nvPr>
        </p:nvSpPr>
        <p:spPr>
          <a:xfrm>
            <a:off x="304800" y="1524000"/>
            <a:ext cx="8305800" cy="4910137"/>
          </a:xfrm>
        </p:spPr>
        <p:txBody>
          <a:bodyPr/>
          <a:lstStyle/>
          <a:p>
            <a:pPr algn="just" eaLnBrk="1" hangingPunct="1"/>
            <a:r>
              <a:rPr lang="en-US" dirty="0" smtClean="0"/>
              <a:t>The </a:t>
            </a:r>
            <a:r>
              <a:rPr lang="en-US" b="1" dirty="0" smtClean="0"/>
              <a:t>k-means algorithm</a:t>
            </a:r>
            <a:r>
              <a:rPr lang="en-US" dirty="0" smtClean="0"/>
              <a:t> is an algorithm to </a:t>
            </a:r>
            <a:r>
              <a:rPr lang="en-US" dirty="0" smtClean="0">
                <a:hlinkClick r:id="rId2" tooltip="Data clustering"/>
              </a:rPr>
              <a:t>cluster</a:t>
            </a:r>
            <a:r>
              <a:rPr lang="en-US" dirty="0" smtClean="0"/>
              <a:t> </a:t>
            </a:r>
            <a:r>
              <a:rPr lang="en-US" i="1" dirty="0" smtClean="0"/>
              <a:t>n</a:t>
            </a:r>
            <a:r>
              <a:rPr lang="en-US" dirty="0" smtClean="0"/>
              <a:t> objects based on attributes into </a:t>
            </a:r>
            <a:r>
              <a:rPr lang="en-US" i="1" dirty="0"/>
              <a:t>K</a:t>
            </a:r>
            <a:r>
              <a:rPr lang="en-US" dirty="0" smtClean="0"/>
              <a:t> </a:t>
            </a:r>
            <a:r>
              <a:rPr lang="en-US" dirty="0" smtClean="0">
                <a:hlinkClick r:id="rId3" tooltip="Partition of a set"/>
              </a:rPr>
              <a:t>partitions</a:t>
            </a:r>
            <a:r>
              <a:rPr lang="en-US" dirty="0" smtClean="0"/>
              <a:t>, where </a:t>
            </a:r>
            <a:r>
              <a:rPr lang="en-US" i="1" dirty="0"/>
              <a:t>K</a:t>
            </a:r>
            <a:r>
              <a:rPr lang="en-US" dirty="0" smtClean="0"/>
              <a:t> &lt; </a:t>
            </a:r>
            <a:r>
              <a:rPr lang="en-US" i="1" dirty="0" smtClean="0"/>
              <a:t>n</a:t>
            </a:r>
            <a:r>
              <a:rPr lang="en-US" dirty="0"/>
              <a:t>,</a:t>
            </a:r>
            <a:r>
              <a:rPr lang="en-US" dirty="0" smtClean="0"/>
              <a:t> </a:t>
            </a:r>
          </a:p>
          <a:p>
            <a:pPr algn="just" eaLnBrk="1" hangingPunct="1"/>
            <a:r>
              <a:rPr lang="en-US" dirty="0" smtClean="0"/>
              <a:t>It is similar to the </a:t>
            </a:r>
            <a:r>
              <a:rPr lang="en-US" dirty="0" smtClean="0">
                <a:hlinkClick r:id="rId4" tooltip="Expectation-maximization algorithm"/>
              </a:rPr>
              <a:t>expectation-maximization algorithm</a:t>
            </a:r>
            <a:r>
              <a:rPr lang="en-US" dirty="0" smtClean="0"/>
              <a:t> for mixtures of </a:t>
            </a:r>
            <a:r>
              <a:rPr lang="en-US" dirty="0" smtClean="0">
                <a:hlinkClick r:id="rId5" tooltip="Gaussian distribution"/>
              </a:rPr>
              <a:t>Gaussians</a:t>
            </a:r>
            <a:r>
              <a:rPr lang="en-US" dirty="0" smtClean="0"/>
              <a:t> in that they both attempt to find the centers of natural clusters in the data, </a:t>
            </a:r>
          </a:p>
          <a:p>
            <a:pPr algn="just" eaLnBrk="1" hangingPunct="1"/>
            <a:r>
              <a:rPr lang="en-US" dirty="0" smtClean="0"/>
              <a:t>It assumes that the object attributes form a </a:t>
            </a:r>
            <a:r>
              <a:rPr lang="en-US" dirty="0" smtClean="0">
                <a:hlinkClick r:id="rId6" tooltip="Vector space"/>
              </a:rPr>
              <a:t>vector space</a:t>
            </a:r>
            <a:r>
              <a:rPr lang="en-US" dirty="0" smtClean="0"/>
              <a:t>. </a:t>
            </a:r>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p:txBody>
              <a:bodyPr>
                <a:normAutofit fontScale="92500" lnSpcReduction="10000"/>
              </a:bodyPr>
              <a:lstStyle/>
              <a:p>
                <a:pPr algn="just" eaLnBrk="1" hangingPunct="1">
                  <a:lnSpc>
                    <a:spcPct val="90000"/>
                  </a:lnSpc>
                </a:pPr>
                <a:r>
                  <a:rPr lang="en-US" dirty="0" smtClean="0"/>
                  <a:t>An algorithm for partitioning N data points into </a:t>
                </a:r>
                <a:r>
                  <a:rPr lang="en-US" i="1" dirty="0" smtClean="0"/>
                  <a:t>K</a:t>
                </a:r>
                <a:r>
                  <a:rPr lang="en-US" dirty="0" smtClean="0"/>
                  <a:t> disjoint subsets </a:t>
                </a:r>
                <a:r>
                  <a:rPr lang="en-US" i="1" dirty="0" err="1" smtClean="0"/>
                  <a:t>S</a:t>
                </a:r>
                <a:r>
                  <a:rPr lang="en-US" i="1" baseline="-25000" dirty="0" err="1" smtClean="0"/>
                  <a:t>j</a:t>
                </a:r>
                <a:r>
                  <a:rPr lang="en-US" dirty="0" smtClean="0"/>
                  <a:t> containing data points so as to minimize the sum-of-squares criterion: </a:t>
                </a:r>
              </a:p>
              <a:p>
                <a:pPr algn="just" eaLnBrk="1" hangingPunct="1">
                  <a:lnSpc>
                    <a:spcPct val="90000"/>
                  </a:lnSpc>
                </a:pPr>
                <a:endParaRPr lang="en-US" dirty="0" smtClean="0"/>
              </a:p>
              <a:p>
                <a:pPr marL="36576" indent="0" algn="just">
                  <a:lnSpc>
                    <a:spcPct val="90000"/>
                  </a:lnSpc>
                  <a:buNone/>
                </a:pPr>
                <a14:m>
                  <m:oMathPara xmlns:m="http://schemas.openxmlformats.org/officeDocument/2006/math">
                    <m:oMathParaPr>
                      <m:jc m:val="centerGroup"/>
                    </m:oMathParaPr>
                    <m:oMath xmlns:m="http://schemas.openxmlformats.org/officeDocument/2006/math">
                      <m:r>
                        <a:rPr lang="fr-FR" sz="3500" b="0" i="1" smtClean="0">
                          <a:latin typeface="Cambria Math"/>
                        </a:rPr>
                        <m:t>𝐽</m:t>
                      </m:r>
                      <m:r>
                        <a:rPr lang="fr-FR" sz="3500" b="0" i="1" smtClean="0">
                          <a:latin typeface="Cambria Math"/>
                        </a:rPr>
                        <m:t>= </m:t>
                      </m:r>
                      <m:nary>
                        <m:naryPr>
                          <m:chr m:val="∑"/>
                          <m:limLoc m:val="subSup"/>
                          <m:ctrlPr>
                            <a:rPr lang="fr-FR" sz="3500" b="0" i="1" smtClean="0">
                              <a:latin typeface="Cambria Math" panose="02040503050406030204" pitchFamily="18" charset="0"/>
                            </a:rPr>
                          </m:ctrlPr>
                        </m:naryPr>
                        <m:sub>
                          <m:r>
                            <m:rPr>
                              <m:brk m:alnAt="25"/>
                            </m:rPr>
                            <a:rPr lang="fr-FR" sz="3500" b="0" i="1" smtClean="0">
                              <a:latin typeface="Cambria Math"/>
                            </a:rPr>
                            <m:t>𝑗</m:t>
                          </m:r>
                          <m:r>
                            <a:rPr lang="fr-FR" sz="3500" b="0" i="1" smtClean="0">
                              <a:latin typeface="Cambria Math"/>
                            </a:rPr>
                            <m:t>=1</m:t>
                          </m:r>
                        </m:sub>
                        <m:sup>
                          <m:r>
                            <a:rPr lang="fr-FR" sz="3500" b="0" i="1" smtClean="0">
                              <a:latin typeface="Cambria Math"/>
                            </a:rPr>
                            <m:t>𝐾</m:t>
                          </m:r>
                        </m:sup>
                        <m:e>
                          <m:nary>
                            <m:naryPr>
                              <m:chr m:val="∑"/>
                              <m:limLoc m:val="subSup"/>
                              <m:supHide m:val="on"/>
                              <m:ctrlPr>
                                <a:rPr lang="fr-FR" sz="3500" b="0" i="1" smtClean="0">
                                  <a:latin typeface="Cambria Math" panose="02040503050406030204" pitchFamily="18" charset="0"/>
                                </a:rPr>
                              </m:ctrlPr>
                            </m:naryPr>
                            <m:sub>
                              <m:r>
                                <m:rPr>
                                  <m:brk m:alnAt="9"/>
                                </m:rPr>
                                <a:rPr lang="fr-FR" sz="3500" b="0" i="1" smtClean="0">
                                  <a:latin typeface="Cambria Math"/>
                                </a:rPr>
                                <m:t>𝑛</m:t>
                              </m:r>
                              <m:r>
                                <a:rPr lang="fr-FR" sz="3500" b="0" i="1" smtClean="0">
                                  <a:latin typeface="Cambria Math"/>
                                  <a:ea typeface="Cambria Math"/>
                                </a:rPr>
                                <m:t>∈</m:t>
                              </m:r>
                              <m:r>
                                <a:rPr lang="fr-FR" sz="3500" b="0" i="1" smtClean="0">
                                  <a:latin typeface="Cambria Math"/>
                                  <a:ea typeface="Cambria Math"/>
                                </a:rPr>
                                <m:t>𝑆</m:t>
                              </m:r>
                            </m:sub>
                            <m:sup/>
                            <m:e>
                              <m:sSup>
                                <m:sSupPr>
                                  <m:ctrlPr>
                                    <a:rPr lang="fr-FR" sz="3500" b="0" i="1" smtClean="0">
                                      <a:latin typeface="Cambria Math" panose="02040503050406030204" pitchFamily="18" charset="0"/>
                                    </a:rPr>
                                  </m:ctrlPr>
                                </m:sSupPr>
                                <m:e>
                                  <m:d>
                                    <m:dPr>
                                      <m:begChr m:val="|"/>
                                      <m:endChr m:val="|"/>
                                      <m:ctrlPr>
                                        <a:rPr lang="fr-FR" sz="3500" i="1">
                                          <a:latin typeface="Cambria Math" panose="02040503050406030204" pitchFamily="18" charset="0"/>
                                        </a:rPr>
                                      </m:ctrlPr>
                                    </m:dPr>
                                    <m:e>
                                      <m:sSub>
                                        <m:sSubPr>
                                          <m:ctrlPr>
                                            <a:rPr lang="fr-FR" sz="3500" i="1">
                                              <a:latin typeface="Cambria Math" panose="02040503050406030204" pitchFamily="18" charset="0"/>
                                            </a:rPr>
                                          </m:ctrlPr>
                                        </m:sSubPr>
                                        <m:e>
                                          <m:r>
                                            <a:rPr lang="fr-FR" sz="3500" i="1">
                                              <a:latin typeface="Cambria Math"/>
                                            </a:rPr>
                                            <m:t>𝑥</m:t>
                                          </m:r>
                                        </m:e>
                                        <m:sub>
                                          <m:r>
                                            <a:rPr lang="fr-FR" sz="3500" i="1">
                                              <a:latin typeface="Cambria Math"/>
                                            </a:rPr>
                                            <m:t>𝑛</m:t>
                                          </m:r>
                                        </m:sub>
                                      </m:sSub>
                                      <m:r>
                                        <a:rPr lang="fr-FR" sz="3500" i="1">
                                          <a:latin typeface="Cambria Math"/>
                                        </a:rPr>
                                        <m:t>−</m:t>
                                      </m:r>
                                      <m:sSub>
                                        <m:sSubPr>
                                          <m:ctrlPr>
                                            <a:rPr lang="fr-FR" sz="3500" i="1">
                                              <a:latin typeface="Cambria Math" panose="02040503050406030204" pitchFamily="18" charset="0"/>
                                            </a:rPr>
                                          </m:ctrlPr>
                                        </m:sSubPr>
                                        <m:e>
                                          <m:r>
                                            <a:rPr lang="fr-FR" sz="3500" i="1">
                                              <a:latin typeface="Cambria Math"/>
                                              <a:ea typeface="Cambria Math"/>
                                            </a:rPr>
                                            <m:t>𝜇</m:t>
                                          </m:r>
                                        </m:e>
                                        <m:sub>
                                          <m:r>
                                            <a:rPr lang="fr-FR" sz="3500" i="1">
                                              <a:latin typeface="Cambria Math"/>
                                            </a:rPr>
                                            <m:t>𝑗</m:t>
                                          </m:r>
                                        </m:sub>
                                      </m:sSub>
                                    </m:e>
                                  </m:d>
                                </m:e>
                                <m:sup>
                                  <m:r>
                                    <a:rPr lang="fr-FR" sz="3500" b="0" i="1" smtClean="0">
                                      <a:latin typeface="Cambria Math"/>
                                    </a:rPr>
                                    <m:t>2</m:t>
                                  </m:r>
                                </m:sup>
                              </m:sSup>
                            </m:e>
                          </m:nary>
                        </m:e>
                      </m:nary>
                    </m:oMath>
                  </m:oMathPara>
                </a14:m>
                <a:endParaRPr lang="en-US" sz="3500" dirty="0" smtClean="0"/>
              </a:p>
              <a:p>
                <a:pPr algn="just" eaLnBrk="1" hangingPunct="1">
                  <a:lnSpc>
                    <a:spcPct val="90000"/>
                  </a:lnSpc>
                  <a:buFont typeface="Wingdings" pitchFamily="2" charset="2"/>
                  <a:buNone/>
                </a:pPr>
                <a:endParaRPr lang="en-US" dirty="0" smtClean="0"/>
              </a:p>
              <a:p>
                <a:pPr algn="just" eaLnBrk="1" hangingPunct="1">
                  <a:lnSpc>
                    <a:spcPct val="90000"/>
                  </a:lnSpc>
                  <a:buFont typeface="Wingdings" pitchFamily="2" charset="2"/>
                  <a:buNone/>
                </a:pPr>
                <a:r>
                  <a:rPr lang="en-US" dirty="0" smtClean="0"/>
                  <a:t>	where </a:t>
                </a:r>
                <a:r>
                  <a:rPr lang="en-US" i="1" dirty="0" err="1" smtClean="0"/>
                  <a:t>x</a:t>
                </a:r>
                <a:r>
                  <a:rPr lang="en-US" i="1" baseline="-25000" dirty="0" err="1" smtClean="0"/>
                  <a:t>n</a:t>
                </a:r>
                <a:r>
                  <a:rPr lang="en-US" baseline="-25000" dirty="0" smtClean="0"/>
                  <a:t> </a:t>
                </a:r>
                <a:r>
                  <a:rPr lang="en-US" dirty="0" smtClean="0"/>
                  <a:t>is a vector representing the </a:t>
                </a:r>
                <a:r>
                  <a:rPr lang="en-US" i="1" dirty="0" smtClean="0"/>
                  <a:t>n</a:t>
                </a:r>
                <a:r>
                  <a:rPr lang="en-US" i="1" baseline="30000" dirty="0" smtClean="0"/>
                  <a:t>th</a:t>
                </a:r>
                <a:r>
                  <a:rPr lang="en-US" dirty="0" smtClean="0"/>
                  <a:t> data point and </a:t>
                </a:r>
                <a:r>
                  <a:rPr lang="en-US" i="1" dirty="0" err="1" smtClean="0"/>
                  <a:t>u</a:t>
                </a:r>
                <a:r>
                  <a:rPr lang="en-US" i="1" baseline="-25000" dirty="0" err="1" smtClean="0"/>
                  <a:t>j</a:t>
                </a:r>
                <a:r>
                  <a:rPr lang="en-US" dirty="0" smtClean="0"/>
                  <a:t> is the </a:t>
                </a:r>
                <a:r>
                  <a:rPr lang="en-US" dirty="0" smtClean="0">
                    <a:hlinkClick r:id="rId2"/>
                  </a:rPr>
                  <a:t>geometric centroid</a:t>
                </a:r>
                <a:r>
                  <a:rPr lang="en-US" dirty="0" smtClean="0"/>
                  <a:t> of the data points in </a:t>
                </a:r>
                <a:r>
                  <a:rPr lang="en-US" i="1" dirty="0" err="1" smtClean="0"/>
                  <a:t>S</a:t>
                </a:r>
                <a:r>
                  <a:rPr lang="en-US" i="1" baseline="-25000" dirty="0" err="1" smtClean="0"/>
                  <a:t>j</a:t>
                </a:r>
                <a:r>
                  <a:rPr lang="en-US" dirty="0" smtClean="0"/>
                  <a:t>.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blipFill>
                <a:blip r:embed="rId3"/>
                <a:stretch>
                  <a:fillRect l="-327" t="-3369" r="-1633" b="-135"/>
                </a:stretch>
              </a:blipFill>
            </p:spPr>
            <p:txBody>
              <a:bodyPr/>
              <a:lstStyle/>
              <a:p>
                <a:r>
                  <a:rPr lang="en-GB">
                    <a:noFill/>
                  </a:rPr>
                  <a:t> </a:t>
                </a:r>
              </a:p>
            </p:txBody>
          </p:sp>
        </mc:Fallback>
      </mc:AlternateContent>
      <p:sp>
        <p:nvSpPr>
          <p:cNvPr id="5" name="Rectangle 2"/>
          <p:cNvSpPr>
            <a:spLocks noGrp="1" noChangeArrowheads="1"/>
          </p:cNvSpPr>
          <p:nvPr>
            <p:ph type="title"/>
          </p:nvPr>
        </p:nvSpPr>
        <p:spPr>
          <a:xfrm>
            <a:off x="457200" y="274638"/>
            <a:ext cx="7467600" cy="1143000"/>
          </a:xfrm>
        </p:spPr>
        <p:txBody>
          <a:bodyPr/>
          <a:lstStyle/>
          <a:p>
            <a:pPr eaLnBrk="1" hangingPunct="1"/>
            <a:r>
              <a:rPr lang="en-US" sz="4800" dirty="0" smtClean="0"/>
              <a:t>K-MEANS CLUSTERING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457200" y="152400"/>
            <a:ext cx="7467600" cy="1143000"/>
          </a:xfrm>
        </p:spPr>
        <p:txBody>
          <a:bodyPr/>
          <a:lstStyle/>
          <a:p>
            <a:pPr eaLnBrk="1" hangingPunct="1"/>
            <a:r>
              <a:rPr lang="en-US" sz="4800" dirty="0" smtClean="0"/>
              <a:t>WHAT IS CLUSTERING ?</a:t>
            </a:r>
          </a:p>
        </p:txBody>
      </p:sp>
      <p:sp>
        <p:nvSpPr>
          <p:cNvPr id="5" name="Rectangle 3"/>
          <p:cNvSpPr>
            <a:spLocks noGrp="1" noChangeArrowheads="1"/>
          </p:cNvSpPr>
          <p:nvPr>
            <p:ph idx="1"/>
          </p:nvPr>
        </p:nvSpPr>
        <p:spPr>
          <a:xfrm>
            <a:off x="457200" y="1295400"/>
            <a:ext cx="8153400" cy="4876800"/>
          </a:xfrm>
        </p:spPr>
        <p:txBody>
          <a:bodyPr>
            <a:normAutofit fontScale="92500" lnSpcReduction="20000"/>
          </a:bodyPr>
          <a:lstStyle/>
          <a:p>
            <a:pPr eaLnBrk="1" hangingPunct="1">
              <a:buFont typeface="Wingdings" pitchFamily="2" charset="2"/>
              <a:buNone/>
            </a:pPr>
            <a:endParaRPr lang="en-US" b="1" dirty="0" smtClean="0">
              <a:solidFill>
                <a:schemeClr val="bg1"/>
              </a:solidFill>
            </a:endParaRPr>
          </a:p>
          <a:p>
            <a:pPr algn="just" eaLnBrk="1" hangingPunct="1">
              <a:spcAft>
                <a:spcPts val="600"/>
              </a:spcAft>
            </a:pPr>
            <a:r>
              <a:rPr lang="en-US" b="1" dirty="0" smtClean="0"/>
              <a:t>Clustering</a:t>
            </a:r>
            <a:r>
              <a:rPr lang="en-US" dirty="0" smtClean="0"/>
              <a:t> relates to the unsupervised  </a:t>
            </a:r>
            <a:r>
              <a:rPr lang="en-US" dirty="0" smtClean="0">
                <a:hlinkClick r:id="rId2" tooltip="Statistical classification"/>
              </a:rPr>
              <a:t>classification</a:t>
            </a:r>
            <a:r>
              <a:rPr lang="en-US" dirty="0" smtClean="0"/>
              <a:t> of objects into different groups, or more precisely, the </a:t>
            </a:r>
            <a:r>
              <a:rPr lang="en-US" dirty="0" smtClean="0">
                <a:hlinkClick r:id="rId3" tooltip="Partition of a set"/>
              </a:rPr>
              <a:t>partitioning</a:t>
            </a:r>
            <a:r>
              <a:rPr lang="en-US" dirty="0" smtClean="0"/>
              <a:t> of a </a:t>
            </a:r>
            <a:r>
              <a:rPr lang="en-US" dirty="0" smtClean="0">
                <a:hlinkClick r:id="rId4" tooltip="Data set"/>
              </a:rPr>
              <a:t>data set</a:t>
            </a:r>
            <a:r>
              <a:rPr lang="en-US" dirty="0" smtClean="0"/>
              <a:t> into </a:t>
            </a:r>
            <a:r>
              <a:rPr lang="en-US" dirty="0" smtClean="0">
                <a:hlinkClick r:id="rId5" tooltip="Subset"/>
              </a:rPr>
              <a:t>subsets</a:t>
            </a:r>
            <a:r>
              <a:rPr lang="en-US" dirty="0" smtClean="0"/>
              <a:t> (clusters), so that the data in each subset (ideally) share some common characteristics - often according to some defined </a:t>
            </a:r>
            <a:r>
              <a:rPr lang="en-US" dirty="0" smtClean="0">
                <a:hlinkClick r:id="rId6" tooltip="Metric (mathematics)"/>
              </a:rPr>
              <a:t>distance measure</a:t>
            </a:r>
            <a:r>
              <a:rPr lang="en-US" dirty="0"/>
              <a:t>,</a:t>
            </a:r>
            <a:r>
              <a:rPr lang="en-US" dirty="0" smtClean="0"/>
              <a:t> </a:t>
            </a:r>
          </a:p>
          <a:p>
            <a:pPr algn="just"/>
            <a:r>
              <a:rPr lang="en-US" dirty="0" smtClean="0"/>
              <a:t>The clustering process goal is often considered to achieve two complementary goals, that are </a:t>
            </a:r>
            <a:r>
              <a:rPr lang="en-US" dirty="0" smtClean="0">
                <a:hlinkClick r:id="rId6" tooltip="Metric (mathematics)"/>
              </a:rPr>
              <a:t>maximizing the similarity</a:t>
            </a:r>
            <a:r>
              <a:rPr lang="en-US" dirty="0" smtClean="0"/>
              <a:t> of the objects </a:t>
            </a:r>
            <a:r>
              <a:rPr lang="en-US" dirty="0" smtClean="0">
                <a:hlinkClick r:id="rId6" tooltip="Metric (mathematics)"/>
              </a:rPr>
              <a:t>within clusters</a:t>
            </a:r>
            <a:r>
              <a:rPr lang="en-US" dirty="0"/>
              <a:t> </a:t>
            </a:r>
            <a:r>
              <a:rPr lang="en-US" dirty="0" smtClean="0"/>
              <a:t>whilst </a:t>
            </a:r>
            <a:r>
              <a:rPr lang="en-US" dirty="0">
                <a:hlinkClick r:id="rId6" tooltip="Metric (mathematics)"/>
              </a:rPr>
              <a:t>maximizing the </a:t>
            </a:r>
            <a:r>
              <a:rPr lang="en-US" dirty="0" smtClean="0">
                <a:hlinkClick r:id="rId6" tooltip="Metric (mathematics)"/>
              </a:rPr>
              <a:t>dissimilarity</a:t>
            </a:r>
            <a:r>
              <a:rPr lang="en-US" dirty="0" smtClean="0"/>
              <a:t> or the </a:t>
            </a:r>
            <a:r>
              <a:rPr lang="en-US" dirty="0" smtClean="0">
                <a:hlinkClick r:id="rId6" tooltip="Metric (mathematics)"/>
              </a:rPr>
              <a:t>distance between clusters</a:t>
            </a:r>
            <a:r>
              <a:rPr lang="en-US" dirty="0" smtClean="0"/>
              <a:t> themselves.</a:t>
            </a:r>
          </a:p>
          <a:p>
            <a:pPr marL="36576" indent="0" algn="just" eaLnBrk="1" hangingPunct="1">
              <a:buNone/>
            </a:pPr>
            <a:endParaRPr lang="en-US" dirty="0" smtClean="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457200" y="1798637"/>
            <a:ext cx="7772400" cy="4525963"/>
          </a:xfrm>
        </p:spPr>
        <p:txBody>
          <a:bodyPr/>
          <a:lstStyle/>
          <a:p>
            <a:pPr algn="just" eaLnBrk="1" hangingPunct="1"/>
            <a:r>
              <a:rPr lang="en-US" dirty="0" smtClean="0"/>
              <a:t>Simply speaking, k-means clustering is an algorithm to classify or to group the objects based on attributes/features into </a:t>
            </a:r>
            <a:r>
              <a:rPr lang="en-US" i="1" dirty="0" smtClean="0"/>
              <a:t>K</a:t>
            </a:r>
            <a:r>
              <a:rPr lang="en-US" dirty="0" smtClean="0"/>
              <a:t>  number of groups, </a:t>
            </a:r>
          </a:p>
          <a:p>
            <a:pPr algn="just" eaLnBrk="1" hangingPunct="1"/>
            <a:r>
              <a:rPr lang="en-US" i="1" dirty="0" smtClean="0"/>
              <a:t>K</a:t>
            </a:r>
            <a:r>
              <a:rPr lang="en-US" dirty="0" smtClean="0"/>
              <a:t> is positive integer number, </a:t>
            </a:r>
          </a:p>
          <a:p>
            <a:pPr algn="just" eaLnBrk="1" hangingPunct="1"/>
            <a:r>
              <a:rPr lang="en-US" dirty="0" smtClean="0"/>
              <a:t>The grouping is done by minimizing the sum of squares of distances between data and the corresponding cluster</a:t>
            </a:r>
            <a:r>
              <a:rPr lang="en-US" altLang="zh-CN" dirty="0" smtClean="0"/>
              <a:t>s</a:t>
            </a:r>
            <a:r>
              <a:rPr lang="en-US" dirty="0" smtClean="0"/>
              <a:t> centroid</a:t>
            </a:r>
            <a:r>
              <a:rPr lang="en-US" altLang="zh-CN" dirty="0" smtClean="0"/>
              <a:t>s</a:t>
            </a:r>
            <a:r>
              <a:rPr lang="en-US" dirty="0" smtClean="0"/>
              <a:t>.</a:t>
            </a:r>
          </a:p>
          <a:p>
            <a:pPr eaLnBrk="1" hangingPunct="1">
              <a:buFont typeface="Wingdings" pitchFamily="2" charset="2"/>
              <a:buNone/>
            </a:pPr>
            <a:endParaRPr lang="en-US" dirty="0" smtClean="0"/>
          </a:p>
        </p:txBody>
      </p:sp>
      <p:sp>
        <p:nvSpPr>
          <p:cNvPr id="4" name="Rectangle 2"/>
          <p:cNvSpPr>
            <a:spLocks noGrp="1" noChangeArrowheads="1"/>
          </p:cNvSpPr>
          <p:nvPr>
            <p:ph type="title"/>
          </p:nvPr>
        </p:nvSpPr>
        <p:spPr>
          <a:xfrm>
            <a:off x="457200" y="274638"/>
            <a:ext cx="7467600" cy="1143000"/>
          </a:xfrm>
        </p:spPr>
        <p:txBody>
          <a:bodyPr/>
          <a:lstStyle/>
          <a:p>
            <a:pPr eaLnBrk="1" hangingPunct="1"/>
            <a:r>
              <a:rPr lang="en-US" sz="4800" dirty="0" smtClean="0"/>
              <a:t>K-MEANS CLUSTERING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5" descr="K means clustering algorithm"/>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447800" y="1600200"/>
            <a:ext cx="6400800" cy="4660383"/>
          </a:xfrm>
          <a:noFill/>
        </p:spPr>
      </p:pic>
      <p:sp>
        <p:nvSpPr>
          <p:cNvPr id="2" name="Titre 1"/>
          <p:cNvSpPr>
            <a:spLocks noGrp="1"/>
          </p:cNvSpPr>
          <p:nvPr>
            <p:ph type="title"/>
          </p:nvPr>
        </p:nvSpPr>
        <p:spPr/>
        <p:txBody>
          <a:bodyPr/>
          <a:lstStyle/>
          <a:p>
            <a:r>
              <a:rPr lang="fr-FR" dirty="0" smtClean="0"/>
              <a:t>HOW IT WORKS ?</a:t>
            </a:r>
            <a:endParaRPr lang="fr-F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152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just"/>
            <a:endParaRPr lang="fr-FR" sz="2400"/>
          </a:p>
        </p:txBody>
      </p:sp>
      <p:sp>
        <p:nvSpPr>
          <p:cNvPr id="12291" name="Rectangle 9"/>
          <p:cNvSpPr>
            <a:spLocks noGrp="1" noChangeArrowheads="1"/>
          </p:cNvSpPr>
          <p:nvPr>
            <p:ph type="title"/>
          </p:nvPr>
        </p:nvSpPr>
        <p:spPr/>
        <p:txBody>
          <a:bodyPr/>
          <a:lstStyle/>
          <a:p>
            <a:pPr eaLnBrk="1" hangingPunct="1"/>
            <a:r>
              <a:rPr lang="fr-FR" dirty="0" smtClean="0"/>
              <a:t>ALGORITHM</a:t>
            </a:r>
          </a:p>
        </p:txBody>
      </p:sp>
      <p:sp>
        <p:nvSpPr>
          <p:cNvPr id="12292" name="Rectangle 10"/>
          <p:cNvSpPr>
            <a:spLocks noGrp="1" noChangeArrowheads="1"/>
          </p:cNvSpPr>
          <p:nvPr>
            <p:ph idx="1"/>
          </p:nvPr>
        </p:nvSpPr>
        <p:spPr>
          <a:xfrm>
            <a:off x="457200" y="1600200"/>
            <a:ext cx="8001000" cy="4343400"/>
          </a:xfrm>
        </p:spPr>
        <p:txBody>
          <a:bodyPr>
            <a:noAutofit/>
          </a:bodyPr>
          <a:lstStyle/>
          <a:p>
            <a:pPr marL="361950" indent="-325438" algn="just" eaLnBrk="1" hangingPunct="1">
              <a:lnSpc>
                <a:spcPct val="110000"/>
              </a:lnSpc>
            </a:pPr>
            <a:r>
              <a:rPr lang="en-US" sz="2800" b="1" u="sng" dirty="0" smtClean="0"/>
              <a:t>Step 1:</a:t>
            </a:r>
            <a:r>
              <a:rPr lang="en-US" sz="2800" dirty="0" smtClean="0"/>
              <a:t> Begin with a decision on the value of K= number of clusters,</a:t>
            </a:r>
          </a:p>
          <a:p>
            <a:pPr marL="361950" indent="-325438" algn="just" eaLnBrk="1" hangingPunct="1">
              <a:lnSpc>
                <a:spcPct val="80000"/>
              </a:lnSpc>
            </a:pPr>
            <a:endParaRPr lang="en-US" sz="1200" dirty="0" smtClean="0"/>
          </a:p>
          <a:p>
            <a:pPr algn="just" eaLnBrk="1" hangingPunct="1">
              <a:lnSpc>
                <a:spcPct val="110000"/>
              </a:lnSpc>
            </a:pPr>
            <a:r>
              <a:rPr lang="en-US" sz="2800" b="1" u="sng" dirty="0" smtClean="0"/>
              <a:t>Step 2</a:t>
            </a:r>
            <a:r>
              <a:rPr lang="en-US" sz="2800" dirty="0" smtClean="0"/>
              <a:t>: Put any initial partition that classifies the data into </a:t>
            </a:r>
            <a:r>
              <a:rPr lang="en-US" sz="2800" i="1" dirty="0" smtClean="0"/>
              <a:t>K</a:t>
            </a:r>
            <a:r>
              <a:rPr lang="en-US" sz="2800" dirty="0" smtClean="0"/>
              <a:t> clusters. You may  assign the training samples randomly, or systematically as the following: </a:t>
            </a:r>
          </a:p>
          <a:p>
            <a:pPr algn="just" eaLnBrk="1" hangingPunct="1">
              <a:lnSpc>
                <a:spcPct val="80000"/>
              </a:lnSpc>
            </a:pPr>
            <a:endParaRPr lang="en-US" sz="600" dirty="0" smtClean="0"/>
          </a:p>
          <a:p>
            <a:pPr marL="534988" indent="-534988" algn="just" eaLnBrk="1" hangingPunct="1">
              <a:lnSpc>
                <a:spcPct val="110000"/>
              </a:lnSpc>
              <a:buFont typeface="+mj-lt"/>
              <a:buAutoNum type="arabicPeriod"/>
            </a:pPr>
            <a:r>
              <a:rPr lang="en-US" sz="2200" dirty="0" smtClean="0"/>
              <a:t>Take the first </a:t>
            </a:r>
            <a:r>
              <a:rPr lang="en-US" sz="2200" i="1" dirty="0" smtClean="0"/>
              <a:t>K</a:t>
            </a:r>
            <a:r>
              <a:rPr lang="en-US" sz="2200" dirty="0" smtClean="0"/>
              <a:t> training sample as single element clusters,      </a:t>
            </a:r>
          </a:p>
          <a:p>
            <a:pPr marL="534988" indent="-498475" algn="just" eaLnBrk="1" hangingPunct="1">
              <a:lnSpc>
                <a:spcPct val="110000"/>
              </a:lnSpc>
              <a:buFont typeface="+mj-lt"/>
              <a:buAutoNum type="arabicPeriod"/>
            </a:pPr>
            <a:r>
              <a:rPr lang="en-US" sz="2200" dirty="0" smtClean="0"/>
              <a:t>Assign each of the remaining (</a:t>
            </a:r>
            <a:r>
              <a:rPr lang="en-US" sz="2200" i="1" dirty="0" smtClean="0"/>
              <a:t>N-K</a:t>
            </a:r>
            <a:r>
              <a:rPr lang="en-US" sz="2200" dirty="0" smtClean="0"/>
              <a:t>) training samples to the cluster with the nearest centroid. After each  assignment, </a:t>
            </a:r>
            <a:r>
              <a:rPr lang="en-US" sz="2200" dirty="0" err="1" smtClean="0"/>
              <a:t>recompute</a:t>
            </a:r>
            <a:r>
              <a:rPr lang="en-US" sz="2200" dirty="0" smtClean="0"/>
              <a:t> the centroid of the gaining  cluster.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304800" y="1524000"/>
            <a:ext cx="8305800" cy="4835525"/>
          </a:xfrm>
        </p:spPr>
        <p:txBody>
          <a:bodyPr>
            <a:normAutofit lnSpcReduction="10000"/>
          </a:bodyPr>
          <a:lstStyle/>
          <a:p>
            <a:pPr algn="just" eaLnBrk="1" hangingPunct="1"/>
            <a:r>
              <a:rPr lang="en-US" b="1" u="sng" dirty="0" smtClean="0"/>
              <a:t>Step 3:</a:t>
            </a:r>
            <a:r>
              <a:rPr lang="en-US" dirty="0" smtClean="0"/>
              <a:t> Take each sample in sequence and compute its </a:t>
            </a:r>
            <a:r>
              <a:rPr lang="en-US" dirty="0" smtClean="0">
                <a:hlinkClick r:id="rId2"/>
              </a:rPr>
              <a:t>distance</a:t>
            </a:r>
            <a:r>
              <a:rPr lang="en-US" dirty="0" smtClean="0"/>
              <a:t> from the centroid of each of the clusters. If a sample is not currently in the cluster with the closest centroid, switch this sample to that cluster and update the centroid of the cluster gaining the new sample and the cluster losing the sample</a:t>
            </a:r>
            <a:r>
              <a:rPr lang="en-US" dirty="0"/>
              <a:t>,</a:t>
            </a:r>
            <a:endParaRPr lang="en-US" dirty="0" smtClean="0"/>
          </a:p>
          <a:p>
            <a:pPr algn="just" eaLnBrk="1" hangingPunct="1"/>
            <a:r>
              <a:rPr lang="en-US" b="1" u="sng" dirty="0" smtClean="0"/>
              <a:t>Step 4:</a:t>
            </a:r>
            <a:r>
              <a:rPr lang="en-US" dirty="0" smtClean="0"/>
              <a:t> Repeat step 3 until convergence is achieved, that is until a pass through the training sample causes no new assignments. </a:t>
            </a:r>
          </a:p>
          <a:p>
            <a:pPr eaLnBrk="1" hangingPunct="1"/>
            <a:endParaRPr lang="en-US" sz="2600" dirty="0" smtClean="0"/>
          </a:p>
          <a:p>
            <a:pPr eaLnBrk="1" hangingPunct="1">
              <a:buFont typeface="Wingdings" pitchFamily="2" charset="2"/>
              <a:buNone/>
            </a:pPr>
            <a:endParaRPr lang="en-US" sz="2600" dirty="0" smtClean="0"/>
          </a:p>
        </p:txBody>
      </p:sp>
      <p:sp>
        <p:nvSpPr>
          <p:cNvPr id="4" name="Rectangle 9"/>
          <p:cNvSpPr>
            <a:spLocks noGrp="1" noChangeArrowheads="1"/>
          </p:cNvSpPr>
          <p:nvPr>
            <p:ph type="title"/>
          </p:nvPr>
        </p:nvSpPr>
        <p:spPr>
          <a:xfrm>
            <a:off x="457200" y="274638"/>
            <a:ext cx="7467600" cy="1143000"/>
          </a:xfrm>
        </p:spPr>
        <p:txBody>
          <a:bodyPr/>
          <a:lstStyle/>
          <a:p>
            <a:pPr eaLnBrk="1" hangingPunct="1"/>
            <a:r>
              <a:rPr lang="fr-FR" dirty="0" smtClean="0"/>
              <a:t>ALGORITHM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SG"/>
          </a:p>
        </p:txBody>
      </p:sp>
      <p:sp>
        <p:nvSpPr>
          <p:cNvPr id="7" name="Rectangle 9"/>
          <p:cNvSpPr>
            <a:spLocks noGrp="1" noChangeArrowheads="1"/>
          </p:cNvSpPr>
          <p:nvPr>
            <p:ph type="title"/>
          </p:nvPr>
        </p:nvSpPr>
        <p:spPr>
          <a:xfrm>
            <a:off x="457200" y="228600"/>
            <a:ext cx="7467600" cy="1143000"/>
          </a:xfrm>
        </p:spPr>
        <p:txBody>
          <a:bodyPr/>
          <a:lstStyle/>
          <a:p>
            <a:pPr eaLnBrk="1" hangingPunct="1"/>
            <a:r>
              <a:rPr lang="fr-FR" dirty="0" smtClean="0"/>
              <a:t>SIMPLE EXAMPLE (K=2)</a:t>
            </a:r>
          </a:p>
        </p:txBody>
      </p:sp>
      <p:graphicFrame>
        <p:nvGraphicFramePr>
          <p:cNvPr id="3" name="Tableau 2"/>
          <p:cNvGraphicFramePr>
            <a:graphicFrameLocks noGrp="1"/>
          </p:cNvGraphicFramePr>
          <p:nvPr>
            <p:extLst>
              <p:ext uri="{D42A27DB-BD31-4B8C-83A1-F6EECF244321}">
                <p14:modId xmlns:p14="http://schemas.microsoft.com/office/powerpoint/2010/main" val="2253420444"/>
              </p:ext>
            </p:extLst>
          </p:nvPr>
        </p:nvGraphicFramePr>
        <p:xfrm>
          <a:off x="1028700" y="1524000"/>
          <a:ext cx="7086600" cy="4867910"/>
        </p:xfrm>
        <a:graphic>
          <a:graphicData uri="http://schemas.openxmlformats.org/drawingml/2006/table">
            <a:tbl>
              <a:tblPr firstRow="1" bandRow="1">
                <a:tableStyleId>{073A0DAA-6AF3-43AB-8588-CEC1D06C72B9}</a:tableStyleId>
              </a:tblPr>
              <a:tblGrid>
                <a:gridCol w="2362200">
                  <a:extLst>
                    <a:ext uri="{9D8B030D-6E8A-4147-A177-3AD203B41FA5}">
                      <a16:colId xmlns:a16="http://schemas.microsoft.com/office/drawing/2014/main" xmlns="" val="20000"/>
                    </a:ext>
                  </a:extLst>
                </a:gridCol>
                <a:gridCol w="2362200">
                  <a:extLst>
                    <a:ext uri="{9D8B030D-6E8A-4147-A177-3AD203B41FA5}">
                      <a16:colId xmlns:a16="http://schemas.microsoft.com/office/drawing/2014/main" xmlns="" val="20001"/>
                    </a:ext>
                  </a:extLst>
                </a:gridCol>
                <a:gridCol w="2362200">
                  <a:extLst>
                    <a:ext uri="{9D8B030D-6E8A-4147-A177-3AD203B41FA5}">
                      <a16:colId xmlns:a16="http://schemas.microsoft.com/office/drawing/2014/main" xmlns="" val="20002"/>
                    </a:ext>
                  </a:extLst>
                </a:gridCol>
              </a:tblGrid>
              <a:tr h="577850">
                <a:tc>
                  <a:txBody>
                    <a:bodyPr/>
                    <a:lstStyle/>
                    <a:p>
                      <a:pPr algn="ctr"/>
                      <a:r>
                        <a:rPr lang="en-US" sz="2400" noProof="0" dirty="0" smtClean="0"/>
                        <a:t>Individual</a:t>
                      </a:r>
                    </a:p>
                    <a:p>
                      <a:pPr algn="ctr"/>
                      <a:r>
                        <a:rPr lang="en-US" sz="2400" noProof="0" dirty="0" smtClean="0"/>
                        <a:t>(data)</a:t>
                      </a:r>
                      <a:endParaRPr lang="en-US" sz="2400" noProof="0" dirty="0"/>
                    </a:p>
                  </a:txBody>
                  <a:tcPr/>
                </a:tc>
                <a:tc>
                  <a:txBody>
                    <a:bodyPr/>
                    <a:lstStyle/>
                    <a:p>
                      <a:pPr algn="ctr"/>
                      <a:r>
                        <a:rPr lang="fr-FR" sz="2400" dirty="0" smtClean="0"/>
                        <a:t>Variable 1</a:t>
                      </a:r>
                      <a:endParaRPr lang="fr-FR" sz="2400" dirty="0"/>
                    </a:p>
                  </a:txBody>
                  <a:tcPr/>
                </a:tc>
                <a:tc>
                  <a:txBody>
                    <a:bodyPr/>
                    <a:lstStyle/>
                    <a:p>
                      <a:pPr algn="ctr"/>
                      <a:r>
                        <a:rPr lang="fr-FR" sz="2400" dirty="0" smtClean="0"/>
                        <a:t>Variable 2</a:t>
                      </a:r>
                      <a:endParaRPr lang="fr-FR" sz="2400" dirty="0"/>
                    </a:p>
                  </a:txBody>
                  <a:tcPr/>
                </a:tc>
                <a:extLst>
                  <a:ext uri="{0D108BD9-81ED-4DB2-BD59-A6C34878D82A}">
                    <a16:rowId xmlns:a16="http://schemas.microsoft.com/office/drawing/2014/main" xmlns="" val="10000"/>
                  </a:ext>
                </a:extLst>
              </a:tr>
              <a:tr h="577850">
                <a:tc>
                  <a:txBody>
                    <a:bodyPr/>
                    <a:lstStyle/>
                    <a:p>
                      <a:pPr algn="ctr"/>
                      <a:r>
                        <a:rPr lang="fr-FR" sz="2400" dirty="0" smtClean="0"/>
                        <a:t>1</a:t>
                      </a:r>
                      <a:endParaRPr lang="fr-FR" sz="2400" dirty="0"/>
                    </a:p>
                  </a:txBody>
                  <a:tcPr/>
                </a:tc>
                <a:tc>
                  <a:txBody>
                    <a:bodyPr/>
                    <a:lstStyle/>
                    <a:p>
                      <a:pPr algn="ctr"/>
                      <a:r>
                        <a:rPr lang="fr-FR" sz="2400" dirty="0" smtClean="0"/>
                        <a:t>1.0</a:t>
                      </a:r>
                    </a:p>
                  </a:txBody>
                  <a:tcPr/>
                </a:tc>
                <a:tc>
                  <a:txBody>
                    <a:bodyPr/>
                    <a:lstStyle/>
                    <a:p>
                      <a:pPr algn="ctr"/>
                      <a:r>
                        <a:rPr lang="fr-FR" sz="2400" dirty="0" smtClean="0"/>
                        <a:t>1.0</a:t>
                      </a:r>
                      <a:endParaRPr lang="fr-FR" sz="2400" dirty="0"/>
                    </a:p>
                  </a:txBody>
                  <a:tcPr/>
                </a:tc>
                <a:extLst>
                  <a:ext uri="{0D108BD9-81ED-4DB2-BD59-A6C34878D82A}">
                    <a16:rowId xmlns:a16="http://schemas.microsoft.com/office/drawing/2014/main" xmlns="" val="10001"/>
                  </a:ext>
                </a:extLst>
              </a:tr>
              <a:tr h="577850">
                <a:tc>
                  <a:txBody>
                    <a:bodyPr/>
                    <a:lstStyle/>
                    <a:p>
                      <a:pPr algn="ctr"/>
                      <a:r>
                        <a:rPr lang="fr-FR" sz="2400" dirty="0" smtClean="0"/>
                        <a:t>2</a:t>
                      </a:r>
                      <a:endParaRPr lang="fr-FR" sz="2400" dirty="0"/>
                    </a:p>
                  </a:txBody>
                  <a:tcPr/>
                </a:tc>
                <a:tc>
                  <a:txBody>
                    <a:bodyPr/>
                    <a:lstStyle/>
                    <a:p>
                      <a:pPr algn="ctr"/>
                      <a:r>
                        <a:rPr lang="fr-FR" sz="2400" dirty="0" smtClean="0"/>
                        <a:t>1.5</a:t>
                      </a:r>
                      <a:endParaRPr lang="fr-FR" sz="2400" dirty="0"/>
                    </a:p>
                  </a:txBody>
                  <a:tcPr/>
                </a:tc>
                <a:tc>
                  <a:txBody>
                    <a:bodyPr/>
                    <a:lstStyle/>
                    <a:p>
                      <a:pPr algn="ctr"/>
                      <a:r>
                        <a:rPr lang="fr-FR" sz="2400" dirty="0" smtClean="0"/>
                        <a:t>2.0</a:t>
                      </a:r>
                      <a:endParaRPr lang="fr-FR" sz="2400" dirty="0"/>
                    </a:p>
                  </a:txBody>
                  <a:tcPr/>
                </a:tc>
                <a:extLst>
                  <a:ext uri="{0D108BD9-81ED-4DB2-BD59-A6C34878D82A}">
                    <a16:rowId xmlns:a16="http://schemas.microsoft.com/office/drawing/2014/main" xmlns="" val="10002"/>
                  </a:ext>
                </a:extLst>
              </a:tr>
              <a:tr h="577850">
                <a:tc>
                  <a:txBody>
                    <a:bodyPr/>
                    <a:lstStyle/>
                    <a:p>
                      <a:pPr algn="ctr"/>
                      <a:r>
                        <a:rPr lang="fr-FR" sz="2400" dirty="0" smtClean="0"/>
                        <a:t>3</a:t>
                      </a:r>
                      <a:endParaRPr lang="fr-FR" sz="2400" dirty="0"/>
                    </a:p>
                  </a:txBody>
                  <a:tcPr/>
                </a:tc>
                <a:tc>
                  <a:txBody>
                    <a:bodyPr/>
                    <a:lstStyle/>
                    <a:p>
                      <a:pPr algn="ctr"/>
                      <a:r>
                        <a:rPr lang="fr-FR" sz="2400" dirty="0" smtClean="0"/>
                        <a:t>3.0</a:t>
                      </a:r>
                      <a:endParaRPr lang="fr-FR" sz="2400" dirty="0"/>
                    </a:p>
                  </a:txBody>
                  <a:tcPr/>
                </a:tc>
                <a:tc>
                  <a:txBody>
                    <a:bodyPr/>
                    <a:lstStyle/>
                    <a:p>
                      <a:pPr algn="ctr"/>
                      <a:r>
                        <a:rPr lang="fr-FR" sz="2400" dirty="0" smtClean="0"/>
                        <a:t>4.0</a:t>
                      </a:r>
                      <a:endParaRPr lang="fr-FR" sz="2400" dirty="0"/>
                    </a:p>
                  </a:txBody>
                  <a:tcPr/>
                </a:tc>
                <a:extLst>
                  <a:ext uri="{0D108BD9-81ED-4DB2-BD59-A6C34878D82A}">
                    <a16:rowId xmlns:a16="http://schemas.microsoft.com/office/drawing/2014/main" xmlns="" val="10003"/>
                  </a:ext>
                </a:extLst>
              </a:tr>
              <a:tr h="577850">
                <a:tc>
                  <a:txBody>
                    <a:bodyPr/>
                    <a:lstStyle/>
                    <a:p>
                      <a:pPr algn="ctr"/>
                      <a:r>
                        <a:rPr lang="fr-FR" sz="2400" dirty="0" smtClean="0"/>
                        <a:t>4</a:t>
                      </a:r>
                      <a:endParaRPr lang="fr-FR" sz="2400" dirty="0"/>
                    </a:p>
                  </a:txBody>
                  <a:tcPr/>
                </a:tc>
                <a:tc>
                  <a:txBody>
                    <a:bodyPr/>
                    <a:lstStyle/>
                    <a:p>
                      <a:pPr algn="ctr"/>
                      <a:r>
                        <a:rPr lang="fr-FR" sz="2400" dirty="0" smtClean="0"/>
                        <a:t>5.0</a:t>
                      </a:r>
                      <a:endParaRPr lang="fr-FR" sz="2400" dirty="0"/>
                    </a:p>
                  </a:txBody>
                  <a:tcPr/>
                </a:tc>
                <a:tc>
                  <a:txBody>
                    <a:bodyPr/>
                    <a:lstStyle/>
                    <a:p>
                      <a:pPr algn="ctr"/>
                      <a:r>
                        <a:rPr lang="fr-FR" sz="2400" dirty="0" smtClean="0"/>
                        <a:t>7.0</a:t>
                      </a:r>
                      <a:endParaRPr lang="fr-FR" sz="2400" dirty="0"/>
                    </a:p>
                  </a:txBody>
                  <a:tcPr/>
                </a:tc>
                <a:extLst>
                  <a:ext uri="{0D108BD9-81ED-4DB2-BD59-A6C34878D82A}">
                    <a16:rowId xmlns:a16="http://schemas.microsoft.com/office/drawing/2014/main" xmlns="" val="10004"/>
                  </a:ext>
                </a:extLst>
              </a:tr>
              <a:tr h="577850">
                <a:tc>
                  <a:txBody>
                    <a:bodyPr/>
                    <a:lstStyle/>
                    <a:p>
                      <a:pPr algn="ctr"/>
                      <a:r>
                        <a:rPr lang="fr-FR" sz="2400" dirty="0" smtClean="0"/>
                        <a:t>5</a:t>
                      </a:r>
                      <a:endParaRPr lang="fr-FR" sz="2400" dirty="0"/>
                    </a:p>
                  </a:txBody>
                  <a:tcPr/>
                </a:tc>
                <a:tc>
                  <a:txBody>
                    <a:bodyPr/>
                    <a:lstStyle/>
                    <a:p>
                      <a:pPr algn="ctr"/>
                      <a:r>
                        <a:rPr lang="fr-FR" sz="2400" dirty="0" smtClean="0"/>
                        <a:t>3.5</a:t>
                      </a:r>
                      <a:endParaRPr lang="fr-FR" sz="2400" dirty="0"/>
                    </a:p>
                  </a:txBody>
                  <a:tcPr/>
                </a:tc>
                <a:tc>
                  <a:txBody>
                    <a:bodyPr/>
                    <a:lstStyle/>
                    <a:p>
                      <a:pPr algn="ctr"/>
                      <a:r>
                        <a:rPr lang="fr-FR" sz="2400" dirty="0" smtClean="0"/>
                        <a:t>5.0</a:t>
                      </a:r>
                      <a:endParaRPr lang="fr-FR" sz="2400" dirty="0"/>
                    </a:p>
                  </a:txBody>
                  <a:tcPr/>
                </a:tc>
                <a:extLst>
                  <a:ext uri="{0D108BD9-81ED-4DB2-BD59-A6C34878D82A}">
                    <a16:rowId xmlns:a16="http://schemas.microsoft.com/office/drawing/2014/main" xmlns="" val="10005"/>
                  </a:ext>
                </a:extLst>
              </a:tr>
              <a:tr h="577850">
                <a:tc>
                  <a:txBody>
                    <a:bodyPr/>
                    <a:lstStyle/>
                    <a:p>
                      <a:pPr algn="ctr"/>
                      <a:r>
                        <a:rPr lang="fr-FR" sz="2400" dirty="0" smtClean="0"/>
                        <a:t>6</a:t>
                      </a:r>
                      <a:endParaRPr lang="fr-FR" sz="2400" dirty="0"/>
                    </a:p>
                  </a:txBody>
                  <a:tcPr/>
                </a:tc>
                <a:tc>
                  <a:txBody>
                    <a:bodyPr/>
                    <a:lstStyle/>
                    <a:p>
                      <a:pPr algn="ctr"/>
                      <a:r>
                        <a:rPr lang="fr-FR" sz="2400" dirty="0" smtClean="0"/>
                        <a:t>4.5</a:t>
                      </a:r>
                      <a:endParaRPr lang="fr-FR" sz="2400" dirty="0"/>
                    </a:p>
                  </a:txBody>
                  <a:tcPr/>
                </a:tc>
                <a:tc>
                  <a:txBody>
                    <a:bodyPr/>
                    <a:lstStyle/>
                    <a:p>
                      <a:pPr algn="ctr"/>
                      <a:r>
                        <a:rPr lang="fr-FR" sz="2400" dirty="0" smtClean="0"/>
                        <a:t>5.0</a:t>
                      </a:r>
                      <a:endParaRPr lang="fr-FR" sz="2400" dirty="0"/>
                    </a:p>
                  </a:txBody>
                  <a:tcPr/>
                </a:tc>
                <a:extLst>
                  <a:ext uri="{0D108BD9-81ED-4DB2-BD59-A6C34878D82A}">
                    <a16:rowId xmlns:a16="http://schemas.microsoft.com/office/drawing/2014/main" xmlns="" val="10006"/>
                  </a:ext>
                </a:extLst>
              </a:tr>
              <a:tr h="577850">
                <a:tc>
                  <a:txBody>
                    <a:bodyPr/>
                    <a:lstStyle/>
                    <a:p>
                      <a:pPr algn="ctr"/>
                      <a:r>
                        <a:rPr lang="fr-FR" sz="2400" dirty="0" smtClean="0"/>
                        <a:t>7</a:t>
                      </a:r>
                      <a:endParaRPr lang="fr-FR" sz="2400" dirty="0"/>
                    </a:p>
                  </a:txBody>
                  <a:tcPr/>
                </a:tc>
                <a:tc>
                  <a:txBody>
                    <a:bodyPr/>
                    <a:lstStyle/>
                    <a:p>
                      <a:pPr algn="ctr"/>
                      <a:r>
                        <a:rPr lang="fr-FR" sz="2400" dirty="0" smtClean="0"/>
                        <a:t>3.5</a:t>
                      </a:r>
                      <a:endParaRPr lang="fr-FR" sz="2400" dirty="0"/>
                    </a:p>
                  </a:txBody>
                  <a:tcPr/>
                </a:tc>
                <a:tc>
                  <a:txBody>
                    <a:bodyPr/>
                    <a:lstStyle/>
                    <a:p>
                      <a:pPr algn="ctr"/>
                      <a:r>
                        <a:rPr lang="fr-FR" sz="2400" dirty="0" smtClean="0"/>
                        <a:t>4.5</a:t>
                      </a:r>
                      <a:endParaRPr lang="fr-FR" sz="2400" dirty="0"/>
                    </a:p>
                  </a:txBody>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609600" y="162342"/>
            <a:ext cx="80772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sz="2400" b="1" u="sng" dirty="0"/>
              <a:t>Step 1</a:t>
            </a:r>
            <a:r>
              <a:rPr lang="en-US" sz="2400" u="sng" dirty="0" smtClean="0"/>
              <a:t>:</a:t>
            </a:r>
          </a:p>
          <a:p>
            <a:endParaRPr lang="en-US" sz="1200" dirty="0"/>
          </a:p>
          <a:p>
            <a:pPr algn="just"/>
            <a:r>
              <a:rPr lang="en-US" sz="2400" u="sng" dirty="0"/>
              <a:t>Initialization</a:t>
            </a:r>
            <a:r>
              <a:rPr lang="en-US" sz="2400" dirty="0"/>
              <a:t>: Randomly we choose following two centroids (k=2) for two clusters.</a:t>
            </a:r>
          </a:p>
          <a:p>
            <a:pPr algn="just"/>
            <a:r>
              <a:rPr lang="en-US" sz="2400" dirty="0"/>
              <a:t>In this case the 2 centroid are: m1=(1.0,1.0) and m2=(5.0,7.0).</a:t>
            </a:r>
          </a:p>
        </p:txBody>
      </p:sp>
      <p:pic>
        <p:nvPicPr>
          <p:cNvPr id="1536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199" y="2209972"/>
            <a:ext cx="5275053" cy="27430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1536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198" y="5161546"/>
            <a:ext cx="5334001" cy="154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body" sz="half" idx="1"/>
          </p:nvPr>
        </p:nvSpPr>
        <p:spPr>
          <a:xfrm>
            <a:off x="0" y="0"/>
            <a:ext cx="4800600" cy="6130925"/>
          </a:xfrm>
        </p:spPr>
        <p:txBody>
          <a:bodyPr/>
          <a:lstStyle/>
          <a:p>
            <a:pPr eaLnBrk="1" hangingPunct="1">
              <a:buFont typeface="Wingdings" pitchFamily="2" charset="2"/>
              <a:buNone/>
            </a:pPr>
            <a:endParaRPr lang="en-US" sz="2600" dirty="0" smtClean="0"/>
          </a:p>
          <a:p>
            <a:pPr eaLnBrk="1" hangingPunct="1">
              <a:buFont typeface="Wingdings" pitchFamily="2" charset="2"/>
              <a:buNone/>
            </a:pPr>
            <a:r>
              <a:rPr lang="en-US" sz="2600" b="1" u="sng" dirty="0" smtClean="0"/>
              <a:t>Step 2</a:t>
            </a:r>
            <a:r>
              <a:rPr lang="en-US" sz="2600" u="sng" dirty="0" smtClean="0"/>
              <a:t>:</a:t>
            </a:r>
          </a:p>
          <a:p>
            <a:pPr eaLnBrk="1" hangingPunct="1">
              <a:buFont typeface="Wingdings" pitchFamily="2" charset="2"/>
              <a:buNone/>
            </a:pPr>
            <a:endParaRPr lang="en-US" sz="2600" b="1" u="sng" dirty="0" smtClean="0"/>
          </a:p>
          <a:p>
            <a:pPr eaLnBrk="1" hangingPunct="1"/>
            <a:r>
              <a:rPr lang="en-US" sz="2600" dirty="0" smtClean="0"/>
              <a:t>Thus, we obtain two clusters containing:</a:t>
            </a:r>
          </a:p>
          <a:p>
            <a:pPr eaLnBrk="1" hangingPunct="1">
              <a:buFont typeface="Wingdings" pitchFamily="2" charset="2"/>
              <a:buNone/>
            </a:pPr>
            <a:r>
              <a:rPr lang="en-US" sz="2600" dirty="0" smtClean="0"/>
              <a:t>	{1,2,3} and {4,5,6,7},</a:t>
            </a:r>
          </a:p>
          <a:p>
            <a:pPr eaLnBrk="1" hangingPunct="1"/>
            <a:r>
              <a:rPr lang="en-US" sz="2600" dirty="0" smtClean="0"/>
              <a:t>Their new centroids are:</a:t>
            </a:r>
          </a:p>
          <a:p>
            <a:pPr eaLnBrk="1" hangingPunct="1">
              <a:buFont typeface="Wingdings" pitchFamily="2" charset="2"/>
              <a:buNone/>
            </a:pPr>
            <a:r>
              <a:rPr lang="en-US" sz="2600" dirty="0" smtClean="0"/>
              <a:t>                                                         </a:t>
            </a:r>
          </a:p>
        </p:txBody>
      </p:sp>
      <p:pic>
        <p:nvPicPr>
          <p:cNvPr id="16388" name="Picture 12"/>
          <p:cNvPicPr>
            <a:picLocks noGrp="1" noChangeAspect="1" noChangeArrowheads="1"/>
          </p:cNvPicPr>
          <p:nvPr>
            <p:ph sz="quarter" idx="3"/>
          </p:nvPr>
        </p:nvPicPr>
        <p:blipFill>
          <a:blip r:embed="rId2">
            <a:extLst>
              <a:ext uri="{28A0092B-C50C-407E-A947-70E740481C1C}">
                <a14:useLocalDpi xmlns:a14="http://schemas.microsoft.com/office/drawing/2010/main" val="0"/>
              </a:ext>
            </a:extLst>
          </a:blip>
          <a:stretch>
            <a:fillRect/>
          </a:stretch>
        </p:blipFill>
        <p:spPr>
          <a:xfrm>
            <a:off x="5224203" y="4562475"/>
            <a:ext cx="3614997" cy="933450"/>
          </a:xfrm>
          <a:noFill/>
        </p:spPr>
      </p:pic>
      <p:pic>
        <p:nvPicPr>
          <p:cNvPr id="1638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29000"/>
            <a:ext cx="480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91000"/>
            <a:ext cx="4800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95300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1504315275"/>
              </p:ext>
            </p:extLst>
          </p:nvPr>
        </p:nvGraphicFramePr>
        <p:xfrm>
          <a:off x="4956371" y="228600"/>
          <a:ext cx="4150659" cy="4086231"/>
        </p:xfrm>
        <a:graphic>
          <a:graphicData uri="http://schemas.openxmlformats.org/drawingml/2006/table">
            <a:tbl>
              <a:tblPr firstRow="1" bandRow="1">
                <a:tableStyleId>{5C22544A-7EE6-4342-B048-85BDC9FD1C3A}</a:tableStyleId>
              </a:tblPr>
              <a:tblGrid>
                <a:gridCol w="1383553">
                  <a:extLst>
                    <a:ext uri="{9D8B030D-6E8A-4147-A177-3AD203B41FA5}">
                      <a16:colId xmlns:a16="http://schemas.microsoft.com/office/drawing/2014/main" xmlns="" val="20000"/>
                    </a:ext>
                  </a:extLst>
                </a:gridCol>
                <a:gridCol w="1383553">
                  <a:extLst>
                    <a:ext uri="{9D8B030D-6E8A-4147-A177-3AD203B41FA5}">
                      <a16:colId xmlns:a16="http://schemas.microsoft.com/office/drawing/2014/main" xmlns="" val="20001"/>
                    </a:ext>
                  </a:extLst>
                </a:gridCol>
                <a:gridCol w="1383553">
                  <a:extLst>
                    <a:ext uri="{9D8B030D-6E8A-4147-A177-3AD203B41FA5}">
                      <a16:colId xmlns:a16="http://schemas.microsoft.com/office/drawing/2014/main" xmlns="" val="20002"/>
                    </a:ext>
                  </a:extLst>
                </a:gridCol>
              </a:tblGrid>
              <a:tr h="403370">
                <a:tc>
                  <a:txBody>
                    <a:bodyPr/>
                    <a:lstStyle/>
                    <a:p>
                      <a:pPr algn="ctr"/>
                      <a:r>
                        <a:rPr lang="en-US" dirty="0" smtClean="0"/>
                        <a:t>Individual</a:t>
                      </a:r>
                      <a:endParaRPr lang="fr-FR" dirty="0"/>
                    </a:p>
                  </a:txBody>
                  <a:tcPr/>
                </a:tc>
                <a:tc>
                  <a:txBody>
                    <a:bodyPr/>
                    <a:lstStyle/>
                    <a:p>
                      <a:pPr algn="ctr"/>
                      <a:r>
                        <a:rPr lang="en-US" dirty="0" smtClean="0"/>
                        <a:t>Centroid 1</a:t>
                      </a:r>
                      <a:endParaRPr lang="fr-FR" dirty="0"/>
                    </a:p>
                  </a:txBody>
                  <a:tcPr/>
                </a:tc>
                <a:tc>
                  <a:txBody>
                    <a:bodyPr/>
                    <a:lstStyle/>
                    <a:p>
                      <a:pPr algn="ctr"/>
                      <a:r>
                        <a:rPr lang="en-US" dirty="0" smtClean="0"/>
                        <a:t>Centroid 2</a:t>
                      </a:r>
                      <a:endParaRPr lang="fr-FR" dirty="0"/>
                    </a:p>
                  </a:txBody>
                  <a:tcPr/>
                </a:tc>
                <a:extLst>
                  <a:ext uri="{0D108BD9-81ED-4DB2-BD59-A6C34878D82A}">
                    <a16:rowId xmlns:a16="http://schemas.microsoft.com/office/drawing/2014/main" xmlns="" val="10000"/>
                  </a:ext>
                </a:extLst>
              </a:tr>
              <a:tr h="526123">
                <a:tc>
                  <a:txBody>
                    <a:bodyPr/>
                    <a:lstStyle/>
                    <a:p>
                      <a:pPr algn="ctr"/>
                      <a:r>
                        <a:rPr lang="en-US" sz="2000" dirty="0" smtClean="0"/>
                        <a:t>1</a:t>
                      </a:r>
                      <a:endParaRPr lang="fr-FR" sz="2000" dirty="0"/>
                    </a:p>
                  </a:txBody>
                  <a:tcPr/>
                </a:tc>
                <a:tc>
                  <a:txBody>
                    <a:bodyPr/>
                    <a:lstStyle/>
                    <a:p>
                      <a:pPr algn="ctr"/>
                      <a:r>
                        <a:rPr lang="en-US" sz="2000" dirty="0" smtClean="0"/>
                        <a:t>0</a:t>
                      </a:r>
                      <a:endParaRPr lang="fr-FR" sz="2000" dirty="0"/>
                    </a:p>
                  </a:txBody>
                  <a:tcPr>
                    <a:solidFill>
                      <a:schemeClr val="accent5">
                        <a:lumMod val="60000"/>
                        <a:lumOff val="40000"/>
                      </a:schemeClr>
                    </a:solidFill>
                  </a:tcPr>
                </a:tc>
                <a:tc>
                  <a:txBody>
                    <a:bodyPr/>
                    <a:lstStyle/>
                    <a:p>
                      <a:pPr algn="ctr"/>
                      <a:r>
                        <a:rPr lang="en-US" sz="2000" dirty="0" smtClean="0"/>
                        <a:t>7.21</a:t>
                      </a:r>
                      <a:endParaRPr lang="fr-FR" sz="2000" dirty="0"/>
                    </a:p>
                  </a:txBody>
                  <a:tcPr/>
                </a:tc>
                <a:extLst>
                  <a:ext uri="{0D108BD9-81ED-4DB2-BD59-A6C34878D82A}">
                    <a16:rowId xmlns:a16="http://schemas.microsoft.com/office/drawing/2014/main" xmlns="" val="10001"/>
                  </a:ext>
                </a:extLst>
              </a:tr>
              <a:tr h="526123">
                <a:tc>
                  <a:txBody>
                    <a:bodyPr/>
                    <a:lstStyle/>
                    <a:p>
                      <a:pPr algn="ctr"/>
                      <a:r>
                        <a:rPr lang="en-US" sz="2000" dirty="0" smtClean="0"/>
                        <a:t>2(1.5,</a:t>
                      </a:r>
                      <a:r>
                        <a:rPr lang="en-US" sz="2000" baseline="0" dirty="0" smtClean="0"/>
                        <a:t> 2.0)</a:t>
                      </a:r>
                      <a:endParaRPr lang="fr-FR" sz="2000" dirty="0"/>
                    </a:p>
                  </a:txBody>
                  <a:tcPr/>
                </a:tc>
                <a:tc>
                  <a:txBody>
                    <a:bodyPr/>
                    <a:lstStyle/>
                    <a:p>
                      <a:pPr algn="ctr"/>
                      <a:r>
                        <a:rPr lang="en-US" sz="2000" dirty="0" smtClean="0"/>
                        <a:t>1.12</a:t>
                      </a:r>
                      <a:endParaRPr lang="fr-FR" sz="2000" dirty="0"/>
                    </a:p>
                  </a:txBody>
                  <a:tcPr>
                    <a:solidFill>
                      <a:schemeClr val="accent5">
                        <a:lumMod val="60000"/>
                        <a:lumOff val="40000"/>
                      </a:schemeClr>
                    </a:solidFill>
                  </a:tcPr>
                </a:tc>
                <a:tc>
                  <a:txBody>
                    <a:bodyPr/>
                    <a:lstStyle/>
                    <a:p>
                      <a:pPr algn="ctr"/>
                      <a:r>
                        <a:rPr lang="en-US" sz="2000" dirty="0" smtClean="0"/>
                        <a:t>6.10</a:t>
                      </a:r>
                      <a:endParaRPr lang="fr-FR" sz="2000" dirty="0"/>
                    </a:p>
                  </a:txBody>
                  <a:tcPr/>
                </a:tc>
                <a:extLst>
                  <a:ext uri="{0D108BD9-81ED-4DB2-BD59-A6C34878D82A}">
                    <a16:rowId xmlns:a16="http://schemas.microsoft.com/office/drawing/2014/main" xmlns="" val="10002"/>
                  </a:ext>
                </a:extLst>
              </a:tr>
              <a:tr h="526123">
                <a:tc>
                  <a:txBody>
                    <a:bodyPr/>
                    <a:lstStyle/>
                    <a:p>
                      <a:pPr algn="ctr"/>
                      <a:r>
                        <a:rPr lang="en-US" sz="2000" dirty="0" smtClean="0"/>
                        <a:t>3</a:t>
                      </a:r>
                      <a:endParaRPr lang="fr-FR" sz="2000" dirty="0"/>
                    </a:p>
                  </a:txBody>
                  <a:tcPr/>
                </a:tc>
                <a:tc>
                  <a:txBody>
                    <a:bodyPr/>
                    <a:lstStyle/>
                    <a:p>
                      <a:pPr algn="ctr"/>
                      <a:r>
                        <a:rPr lang="en-US" sz="2000" dirty="0" smtClean="0"/>
                        <a:t>3.61</a:t>
                      </a:r>
                      <a:endParaRPr lang="fr-FR" sz="2000" dirty="0"/>
                    </a:p>
                  </a:txBody>
                  <a:tcPr>
                    <a:solidFill>
                      <a:schemeClr val="accent5">
                        <a:lumMod val="60000"/>
                        <a:lumOff val="40000"/>
                      </a:schemeClr>
                    </a:solidFill>
                  </a:tcPr>
                </a:tc>
                <a:tc>
                  <a:txBody>
                    <a:bodyPr/>
                    <a:lstStyle/>
                    <a:p>
                      <a:pPr algn="ctr"/>
                      <a:r>
                        <a:rPr lang="en-US" sz="2000" dirty="0" smtClean="0"/>
                        <a:t>3.61</a:t>
                      </a:r>
                      <a:endParaRPr lang="fr-FR" sz="2000" dirty="0"/>
                    </a:p>
                  </a:txBody>
                  <a:tcPr/>
                </a:tc>
                <a:extLst>
                  <a:ext uri="{0D108BD9-81ED-4DB2-BD59-A6C34878D82A}">
                    <a16:rowId xmlns:a16="http://schemas.microsoft.com/office/drawing/2014/main" xmlns="" val="10003"/>
                  </a:ext>
                </a:extLst>
              </a:tr>
              <a:tr h="526123">
                <a:tc>
                  <a:txBody>
                    <a:bodyPr/>
                    <a:lstStyle/>
                    <a:p>
                      <a:pPr algn="ctr"/>
                      <a:r>
                        <a:rPr lang="en-US" sz="2000" dirty="0" smtClean="0"/>
                        <a:t>4</a:t>
                      </a:r>
                      <a:endParaRPr lang="fr-FR" sz="2000" dirty="0"/>
                    </a:p>
                  </a:txBody>
                  <a:tcPr/>
                </a:tc>
                <a:tc>
                  <a:txBody>
                    <a:bodyPr/>
                    <a:lstStyle/>
                    <a:p>
                      <a:pPr algn="ctr"/>
                      <a:r>
                        <a:rPr lang="en-US" sz="2000" dirty="0" smtClean="0"/>
                        <a:t>7.21</a:t>
                      </a:r>
                      <a:endParaRPr lang="fr-FR" sz="2000" dirty="0"/>
                    </a:p>
                  </a:txBody>
                  <a:tcPr/>
                </a:tc>
                <a:tc>
                  <a:txBody>
                    <a:bodyPr/>
                    <a:lstStyle/>
                    <a:p>
                      <a:pPr algn="ctr"/>
                      <a:r>
                        <a:rPr lang="en-US" sz="2000" dirty="0" smtClean="0"/>
                        <a:t>0</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4"/>
                  </a:ext>
                </a:extLst>
              </a:tr>
              <a:tr h="526123">
                <a:tc>
                  <a:txBody>
                    <a:bodyPr/>
                    <a:lstStyle/>
                    <a:p>
                      <a:pPr algn="ctr"/>
                      <a:r>
                        <a:rPr lang="en-US" sz="2000" dirty="0" smtClean="0"/>
                        <a:t>5</a:t>
                      </a:r>
                      <a:endParaRPr lang="fr-FR" sz="2000" dirty="0"/>
                    </a:p>
                  </a:txBody>
                  <a:tcPr/>
                </a:tc>
                <a:tc>
                  <a:txBody>
                    <a:bodyPr/>
                    <a:lstStyle/>
                    <a:p>
                      <a:pPr algn="ctr"/>
                      <a:r>
                        <a:rPr lang="en-US" sz="2000" dirty="0" smtClean="0"/>
                        <a:t>4.72</a:t>
                      </a:r>
                      <a:endParaRPr lang="fr-FR" sz="2000" dirty="0"/>
                    </a:p>
                  </a:txBody>
                  <a:tcPr/>
                </a:tc>
                <a:tc>
                  <a:txBody>
                    <a:bodyPr/>
                    <a:lstStyle/>
                    <a:p>
                      <a:pPr algn="ctr"/>
                      <a:r>
                        <a:rPr lang="en-US" sz="2000" dirty="0" smtClean="0"/>
                        <a:t>2.5</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5"/>
                  </a:ext>
                </a:extLst>
              </a:tr>
              <a:tr h="526123">
                <a:tc>
                  <a:txBody>
                    <a:bodyPr/>
                    <a:lstStyle/>
                    <a:p>
                      <a:pPr algn="ctr"/>
                      <a:r>
                        <a:rPr lang="en-US" sz="2000" dirty="0" smtClean="0"/>
                        <a:t>6</a:t>
                      </a:r>
                      <a:endParaRPr lang="fr-FR" sz="2000" dirty="0"/>
                    </a:p>
                  </a:txBody>
                  <a:tcPr/>
                </a:tc>
                <a:tc>
                  <a:txBody>
                    <a:bodyPr/>
                    <a:lstStyle/>
                    <a:p>
                      <a:pPr algn="ctr"/>
                      <a:r>
                        <a:rPr lang="en-US" sz="2000" dirty="0" smtClean="0"/>
                        <a:t>5.31</a:t>
                      </a:r>
                      <a:endParaRPr lang="fr-FR" sz="2000" dirty="0"/>
                    </a:p>
                  </a:txBody>
                  <a:tcPr/>
                </a:tc>
                <a:tc>
                  <a:txBody>
                    <a:bodyPr/>
                    <a:lstStyle/>
                    <a:p>
                      <a:pPr algn="ctr"/>
                      <a:r>
                        <a:rPr lang="en-US" sz="2000" dirty="0" smtClean="0"/>
                        <a:t>2.06</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6"/>
                  </a:ext>
                </a:extLst>
              </a:tr>
              <a:tr h="526123">
                <a:tc>
                  <a:txBody>
                    <a:bodyPr/>
                    <a:lstStyle/>
                    <a:p>
                      <a:pPr algn="ctr"/>
                      <a:r>
                        <a:rPr lang="en-US" sz="2000" dirty="0" smtClean="0"/>
                        <a:t>7</a:t>
                      </a:r>
                      <a:endParaRPr lang="fr-FR" sz="2000" dirty="0"/>
                    </a:p>
                  </a:txBody>
                  <a:tcPr/>
                </a:tc>
                <a:tc>
                  <a:txBody>
                    <a:bodyPr/>
                    <a:lstStyle/>
                    <a:p>
                      <a:pPr algn="ctr"/>
                      <a:r>
                        <a:rPr lang="en-US" sz="2000" dirty="0" smtClean="0"/>
                        <a:t>4.30</a:t>
                      </a:r>
                      <a:endParaRPr lang="fr-FR" sz="2000" dirty="0"/>
                    </a:p>
                  </a:txBody>
                  <a:tcPr/>
                </a:tc>
                <a:tc>
                  <a:txBody>
                    <a:bodyPr/>
                    <a:lstStyle/>
                    <a:p>
                      <a:pPr algn="ctr"/>
                      <a:r>
                        <a:rPr lang="en-US" sz="2000" dirty="0" smtClean="0"/>
                        <a:t>2.92</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p:cNvGraphicFramePr>
            <a:graphicFrameLocks noGrp="1"/>
          </p:cNvGraphicFramePr>
          <p:nvPr>
            <p:extLst>
              <p:ext uri="{D42A27DB-BD31-4B8C-83A1-F6EECF244321}">
                <p14:modId xmlns:p14="http://schemas.microsoft.com/office/powerpoint/2010/main" val="3690267733"/>
              </p:ext>
            </p:extLst>
          </p:nvPr>
        </p:nvGraphicFramePr>
        <p:xfrm>
          <a:off x="4800600" y="1447800"/>
          <a:ext cx="4150659" cy="4086231"/>
        </p:xfrm>
        <a:graphic>
          <a:graphicData uri="http://schemas.openxmlformats.org/drawingml/2006/table">
            <a:tbl>
              <a:tblPr firstRow="1" bandRow="1">
                <a:tableStyleId>{5C22544A-7EE6-4342-B048-85BDC9FD1C3A}</a:tableStyleId>
              </a:tblPr>
              <a:tblGrid>
                <a:gridCol w="1383553">
                  <a:extLst>
                    <a:ext uri="{9D8B030D-6E8A-4147-A177-3AD203B41FA5}">
                      <a16:colId xmlns:a16="http://schemas.microsoft.com/office/drawing/2014/main" xmlns="" val="20000"/>
                    </a:ext>
                  </a:extLst>
                </a:gridCol>
                <a:gridCol w="1383553">
                  <a:extLst>
                    <a:ext uri="{9D8B030D-6E8A-4147-A177-3AD203B41FA5}">
                      <a16:colId xmlns:a16="http://schemas.microsoft.com/office/drawing/2014/main" xmlns="" val="20001"/>
                    </a:ext>
                  </a:extLst>
                </a:gridCol>
                <a:gridCol w="1383553">
                  <a:extLst>
                    <a:ext uri="{9D8B030D-6E8A-4147-A177-3AD203B41FA5}">
                      <a16:colId xmlns:a16="http://schemas.microsoft.com/office/drawing/2014/main" xmlns="" val="20002"/>
                    </a:ext>
                  </a:extLst>
                </a:gridCol>
              </a:tblGrid>
              <a:tr h="403370">
                <a:tc>
                  <a:txBody>
                    <a:bodyPr/>
                    <a:lstStyle/>
                    <a:p>
                      <a:pPr algn="ctr"/>
                      <a:r>
                        <a:rPr lang="en-US" dirty="0" smtClean="0"/>
                        <a:t>Individual</a:t>
                      </a:r>
                      <a:endParaRPr lang="fr-FR" dirty="0"/>
                    </a:p>
                  </a:txBody>
                  <a:tcPr/>
                </a:tc>
                <a:tc>
                  <a:txBody>
                    <a:bodyPr/>
                    <a:lstStyle/>
                    <a:p>
                      <a:pPr algn="ctr"/>
                      <a:r>
                        <a:rPr lang="en-US" dirty="0" smtClean="0"/>
                        <a:t>Centroid 1</a:t>
                      </a:r>
                      <a:endParaRPr lang="fr-FR" dirty="0"/>
                    </a:p>
                  </a:txBody>
                  <a:tcPr/>
                </a:tc>
                <a:tc>
                  <a:txBody>
                    <a:bodyPr/>
                    <a:lstStyle/>
                    <a:p>
                      <a:pPr algn="ctr"/>
                      <a:r>
                        <a:rPr lang="en-US" dirty="0" smtClean="0"/>
                        <a:t>Centroid 2</a:t>
                      </a:r>
                      <a:endParaRPr lang="fr-FR" dirty="0"/>
                    </a:p>
                  </a:txBody>
                  <a:tcPr/>
                </a:tc>
                <a:extLst>
                  <a:ext uri="{0D108BD9-81ED-4DB2-BD59-A6C34878D82A}">
                    <a16:rowId xmlns:a16="http://schemas.microsoft.com/office/drawing/2014/main" xmlns="" val="10000"/>
                  </a:ext>
                </a:extLst>
              </a:tr>
              <a:tr h="526123">
                <a:tc>
                  <a:txBody>
                    <a:bodyPr/>
                    <a:lstStyle/>
                    <a:p>
                      <a:pPr algn="ctr"/>
                      <a:r>
                        <a:rPr lang="en-US" sz="2000" dirty="0" smtClean="0"/>
                        <a:t>1</a:t>
                      </a:r>
                      <a:endParaRPr lang="fr-FR" sz="2000" dirty="0"/>
                    </a:p>
                  </a:txBody>
                  <a:tcPr/>
                </a:tc>
                <a:tc>
                  <a:txBody>
                    <a:bodyPr/>
                    <a:lstStyle/>
                    <a:p>
                      <a:pPr algn="ctr"/>
                      <a:r>
                        <a:rPr lang="en-US" sz="2000" dirty="0" smtClean="0"/>
                        <a:t>1.57</a:t>
                      </a:r>
                      <a:endParaRPr lang="fr-FR" sz="2000" dirty="0"/>
                    </a:p>
                  </a:txBody>
                  <a:tcPr>
                    <a:solidFill>
                      <a:schemeClr val="accent5">
                        <a:lumMod val="60000"/>
                        <a:lumOff val="40000"/>
                      </a:schemeClr>
                    </a:solidFill>
                  </a:tcPr>
                </a:tc>
                <a:tc>
                  <a:txBody>
                    <a:bodyPr/>
                    <a:lstStyle/>
                    <a:p>
                      <a:pPr algn="ctr"/>
                      <a:r>
                        <a:rPr lang="fr-FR" sz="2000" smtClean="0"/>
                        <a:t>5.38</a:t>
                      </a:r>
                      <a:endParaRPr lang="fr-FR" sz="2000" dirty="0"/>
                    </a:p>
                  </a:txBody>
                  <a:tcPr/>
                </a:tc>
                <a:extLst>
                  <a:ext uri="{0D108BD9-81ED-4DB2-BD59-A6C34878D82A}">
                    <a16:rowId xmlns:a16="http://schemas.microsoft.com/office/drawing/2014/main" xmlns="" val="10001"/>
                  </a:ext>
                </a:extLst>
              </a:tr>
              <a:tr h="526123">
                <a:tc>
                  <a:txBody>
                    <a:bodyPr/>
                    <a:lstStyle/>
                    <a:p>
                      <a:pPr algn="ctr"/>
                      <a:r>
                        <a:rPr lang="en-US" sz="2000" dirty="0" smtClean="0"/>
                        <a:t>2</a:t>
                      </a:r>
                      <a:endParaRPr lang="fr-FR" sz="2000" dirty="0"/>
                    </a:p>
                  </a:txBody>
                  <a:tcPr/>
                </a:tc>
                <a:tc>
                  <a:txBody>
                    <a:bodyPr/>
                    <a:lstStyle/>
                    <a:p>
                      <a:pPr algn="ctr"/>
                      <a:r>
                        <a:rPr lang="en-US" sz="2000" dirty="0" smtClean="0"/>
                        <a:t>0.47</a:t>
                      </a:r>
                      <a:endParaRPr lang="fr-FR" sz="2000" dirty="0"/>
                    </a:p>
                  </a:txBody>
                  <a:tcPr>
                    <a:solidFill>
                      <a:schemeClr val="accent5">
                        <a:lumMod val="60000"/>
                        <a:lumOff val="40000"/>
                      </a:schemeClr>
                    </a:solidFill>
                  </a:tcPr>
                </a:tc>
                <a:tc>
                  <a:txBody>
                    <a:bodyPr/>
                    <a:lstStyle/>
                    <a:p>
                      <a:pPr algn="ctr"/>
                      <a:r>
                        <a:rPr lang="en-US" sz="2000" dirty="0" smtClean="0"/>
                        <a:t>4.28</a:t>
                      </a:r>
                      <a:endParaRPr lang="fr-FR" sz="2000" dirty="0"/>
                    </a:p>
                  </a:txBody>
                  <a:tcPr/>
                </a:tc>
                <a:extLst>
                  <a:ext uri="{0D108BD9-81ED-4DB2-BD59-A6C34878D82A}">
                    <a16:rowId xmlns:a16="http://schemas.microsoft.com/office/drawing/2014/main" xmlns="" val="10002"/>
                  </a:ext>
                </a:extLst>
              </a:tr>
              <a:tr h="526123">
                <a:tc>
                  <a:txBody>
                    <a:bodyPr/>
                    <a:lstStyle/>
                    <a:p>
                      <a:pPr algn="ctr"/>
                      <a:r>
                        <a:rPr lang="en-US" sz="2000" dirty="0" smtClean="0"/>
                        <a:t>3</a:t>
                      </a:r>
                      <a:endParaRPr lang="fr-FR" sz="2000" dirty="0"/>
                    </a:p>
                  </a:txBody>
                  <a:tcPr/>
                </a:tc>
                <a:tc>
                  <a:txBody>
                    <a:bodyPr/>
                    <a:lstStyle/>
                    <a:p>
                      <a:pPr algn="ctr"/>
                      <a:r>
                        <a:rPr lang="en-US" sz="2000" dirty="0" smtClean="0"/>
                        <a:t>2.04</a:t>
                      </a:r>
                      <a:endParaRPr lang="fr-FR" sz="2000" dirty="0"/>
                    </a:p>
                  </a:txBody>
                  <a:tcPr>
                    <a:solidFill>
                      <a:schemeClr val="accent5">
                        <a:lumMod val="60000"/>
                        <a:lumOff val="40000"/>
                      </a:schemeClr>
                    </a:solidFill>
                  </a:tcPr>
                </a:tc>
                <a:tc>
                  <a:txBody>
                    <a:bodyPr/>
                    <a:lstStyle/>
                    <a:p>
                      <a:pPr algn="ctr"/>
                      <a:r>
                        <a:rPr lang="en-US" sz="2000" dirty="0" smtClean="0"/>
                        <a:t>1.78</a:t>
                      </a:r>
                      <a:endParaRPr lang="fr-FR" sz="2000" dirty="0"/>
                    </a:p>
                  </a:txBody>
                  <a:tcPr>
                    <a:solidFill>
                      <a:schemeClr val="accent2">
                        <a:lumMod val="60000"/>
                        <a:lumOff val="40000"/>
                      </a:schemeClr>
                    </a:solidFill>
                  </a:tcPr>
                </a:tc>
                <a:extLst>
                  <a:ext uri="{0D108BD9-81ED-4DB2-BD59-A6C34878D82A}">
                    <a16:rowId xmlns:a16="http://schemas.microsoft.com/office/drawing/2014/main" xmlns="" val="10003"/>
                  </a:ext>
                </a:extLst>
              </a:tr>
              <a:tr h="526123">
                <a:tc>
                  <a:txBody>
                    <a:bodyPr/>
                    <a:lstStyle/>
                    <a:p>
                      <a:pPr algn="ctr"/>
                      <a:r>
                        <a:rPr lang="en-US" sz="2000" dirty="0" smtClean="0"/>
                        <a:t>4</a:t>
                      </a:r>
                      <a:endParaRPr lang="fr-FR" sz="2000" dirty="0"/>
                    </a:p>
                  </a:txBody>
                  <a:tcPr/>
                </a:tc>
                <a:tc>
                  <a:txBody>
                    <a:bodyPr/>
                    <a:lstStyle/>
                    <a:p>
                      <a:pPr algn="ctr"/>
                      <a:r>
                        <a:rPr lang="en-US" sz="2000" dirty="0" smtClean="0"/>
                        <a:t>5.64</a:t>
                      </a:r>
                      <a:endParaRPr lang="fr-FR" sz="2000" dirty="0"/>
                    </a:p>
                  </a:txBody>
                  <a:tcPr/>
                </a:tc>
                <a:tc>
                  <a:txBody>
                    <a:bodyPr/>
                    <a:lstStyle/>
                    <a:p>
                      <a:pPr algn="ctr"/>
                      <a:r>
                        <a:rPr lang="en-US" sz="2000" dirty="0" smtClean="0"/>
                        <a:t>1.84</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4"/>
                  </a:ext>
                </a:extLst>
              </a:tr>
              <a:tr h="526123">
                <a:tc>
                  <a:txBody>
                    <a:bodyPr/>
                    <a:lstStyle/>
                    <a:p>
                      <a:pPr algn="ctr"/>
                      <a:r>
                        <a:rPr lang="en-US" sz="2000" dirty="0" smtClean="0"/>
                        <a:t>5</a:t>
                      </a:r>
                      <a:endParaRPr lang="fr-FR" sz="2000" dirty="0"/>
                    </a:p>
                  </a:txBody>
                  <a:tcPr/>
                </a:tc>
                <a:tc>
                  <a:txBody>
                    <a:bodyPr/>
                    <a:lstStyle/>
                    <a:p>
                      <a:pPr algn="ctr"/>
                      <a:r>
                        <a:rPr lang="en-US" sz="2000" dirty="0" smtClean="0"/>
                        <a:t>3.15</a:t>
                      </a:r>
                      <a:endParaRPr lang="fr-FR" sz="2000" dirty="0"/>
                    </a:p>
                  </a:txBody>
                  <a:tcPr/>
                </a:tc>
                <a:tc>
                  <a:txBody>
                    <a:bodyPr/>
                    <a:lstStyle/>
                    <a:p>
                      <a:pPr algn="ctr"/>
                      <a:r>
                        <a:rPr lang="en-US" sz="2000" dirty="0" smtClean="0"/>
                        <a:t>0.73</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5"/>
                  </a:ext>
                </a:extLst>
              </a:tr>
              <a:tr h="526123">
                <a:tc>
                  <a:txBody>
                    <a:bodyPr/>
                    <a:lstStyle/>
                    <a:p>
                      <a:pPr algn="ctr"/>
                      <a:r>
                        <a:rPr lang="en-US" sz="2000" dirty="0" smtClean="0"/>
                        <a:t>6</a:t>
                      </a:r>
                      <a:endParaRPr lang="fr-FR" sz="2000" dirty="0"/>
                    </a:p>
                  </a:txBody>
                  <a:tcPr/>
                </a:tc>
                <a:tc>
                  <a:txBody>
                    <a:bodyPr/>
                    <a:lstStyle/>
                    <a:p>
                      <a:pPr algn="ctr"/>
                      <a:r>
                        <a:rPr lang="en-US" sz="2000" dirty="0" smtClean="0"/>
                        <a:t>3.78</a:t>
                      </a:r>
                      <a:endParaRPr lang="fr-FR" sz="2000" dirty="0"/>
                    </a:p>
                  </a:txBody>
                  <a:tcPr/>
                </a:tc>
                <a:tc>
                  <a:txBody>
                    <a:bodyPr/>
                    <a:lstStyle/>
                    <a:p>
                      <a:pPr algn="ctr"/>
                      <a:r>
                        <a:rPr lang="en-US" sz="2000" dirty="0" smtClean="0"/>
                        <a:t>0.54</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6"/>
                  </a:ext>
                </a:extLst>
              </a:tr>
              <a:tr h="526123">
                <a:tc>
                  <a:txBody>
                    <a:bodyPr/>
                    <a:lstStyle/>
                    <a:p>
                      <a:pPr algn="ctr"/>
                      <a:r>
                        <a:rPr lang="en-US" sz="2000" dirty="0" smtClean="0"/>
                        <a:t>7</a:t>
                      </a:r>
                      <a:endParaRPr lang="fr-FR" sz="2000" dirty="0"/>
                    </a:p>
                  </a:txBody>
                  <a:tcPr/>
                </a:tc>
                <a:tc>
                  <a:txBody>
                    <a:bodyPr/>
                    <a:lstStyle/>
                    <a:p>
                      <a:pPr algn="ctr"/>
                      <a:r>
                        <a:rPr lang="en-US" sz="2000" dirty="0" smtClean="0"/>
                        <a:t>2.74</a:t>
                      </a:r>
                      <a:endParaRPr lang="fr-FR" sz="2000" dirty="0"/>
                    </a:p>
                  </a:txBody>
                  <a:tcPr/>
                </a:tc>
                <a:tc>
                  <a:txBody>
                    <a:bodyPr/>
                    <a:lstStyle/>
                    <a:p>
                      <a:pPr algn="ctr"/>
                      <a:r>
                        <a:rPr lang="en-US" sz="2000" dirty="0" smtClean="0"/>
                        <a:t>1.08</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7"/>
                  </a:ext>
                </a:extLst>
              </a:tr>
            </a:tbl>
          </a:graphicData>
        </a:graphic>
      </p:graphicFrame>
      <p:sp>
        <p:nvSpPr>
          <p:cNvPr id="12" name="Rectangle 5"/>
          <p:cNvSpPr>
            <a:spLocks noGrp="1" noChangeArrowheads="1"/>
          </p:cNvSpPr>
          <p:nvPr>
            <p:ph type="body" sz="half" idx="1"/>
          </p:nvPr>
        </p:nvSpPr>
        <p:spPr>
          <a:xfrm>
            <a:off x="76200" y="346075"/>
            <a:ext cx="4419600" cy="5978525"/>
          </a:xfrm>
        </p:spPr>
        <p:txBody>
          <a:bodyPr>
            <a:normAutofit/>
          </a:bodyPr>
          <a:lstStyle/>
          <a:p>
            <a:pPr eaLnBrk="1" hangingPunct="1">
              <a:lnSpc>
                <a:spcPct val="90000"/>
              </a:lnSpc>
              <a:buFont typeface="Wingdings" pitchFamily="2" charset="2"/>
              <a:buNone/>
            </a:pPr>
            <a:endParaRPr lang="en-US" sz="2600" b="1" u="sng" dirty="0" smtClean="0"/>
          </a:p>
          <a:p>
            <a:pPr eaLnBrk="1" hangingPunct="1">
              <a:lnSpc>
                <a:spcPct val="90000"/>
              </a:lnSpc>
              <a:buFont typeface="Wingdings" pitchFamily="2" charset="2"/>
              <a:buNone/>
            </a:pPr>
            <a:r>
              <a:rPr lang="en-US" sz="2600" b="1" u="sng" dirty="0" smtClean="0"/>
              <a:t>Step 3</a:t>
            </a:r>
            <a:r>
              <a:rPr lang="en-US" sz="2600" u="sng" dirty="0" smtClean="0"/>
              <a:t>:</a:t>
            </a:r>
          </a:p>
          <a:p>
            <a:pPr eaLnBrk="1" hangingPunct="1">
              <a:lnSpc>
                <a:spcPct val="90000"/>
              </a:lnSpc>
              <a:buFont typeface="Wingdings" pitchFamily="2" charset="2"/>
              <a:buNone/>
            </a:pPr>
            <a:endParaRPr lang="en-US" sz="2600" b="1" u="sng" dirty="0" smtClean="0"/>
          </a:p>
          <a:p>
            <a:pPr algn="just" eaLnBrk="1" hangingPunct="1">
              <a:lnSpc>
                <a:spcPct val="90000"/>
              </a:lnSpc>
            </a:pPr>
            <a:r>
              <a:rPr lang="en-US" sz="2400" dirty="0" smtClean="0"/>
              <a:t>Now using these centroids we compute the Euclidean distance of each object, as shown in table,</a:t>
            </a:r>
          </a:p>
          <a:p>
            <a:pPr algn="just" eaLnBrk="1" hangingPunct="1">
              <a:lnSpc>
                <a:spcPct val="90000"/>
              </a:lnSpc>
            </a:pPr>
            <a:endParaRPr lang="en-US" sz="2400" dirty="0" smtClean="0"/>
          </a:p>
          <a:p>
            <a:pPr algn="just" eaLnBrk="1" hangingPunct="1">
              <a:lnSpc>
                <a:spcPct val="90000"/>
              </a:lnSpc>
            </a:pPr>
            <a:r>
              <a:rPr lang="en-US" sz="2400" dirty="0" smtClean="0"/>
              <a:t>Therefore, the new clusters are: {1,2} and {</a:t>
            </a:r>
            <a:r>
              <a:rPr lang="en-US" sz="2400" b="1" dirty="0" smtClean="0"/>
              <a:t>3</a:t>
            </a:r>
            <a:r>
              <a:rPr lang="en-US" sz="2400" dirty="0" smtClean="0"/>
              <a:t>,4,5,6,7},</a:t>
            </a:r>
          </a:p>
          <a:p>
            <a:pPr algn="just" eaLnBrk="1" hangingPunct="1">
              <a:lnSpc>
                <a:spcPct val="90000"/>
              </a:lnSpc>
            </a:pPr>
            <a:endParaRPr lang="en-US" sz="2400" dirty="0" smtClean="0"/>
          </a:p>
          <a:p>
            <a:pPr algn="just" eaLnBrk="1" hangingPunct="1">
              <a:lnSpc>
                <a:spcPct val="90000"/>
              </a:lnSpc>
            </a:pPr>
            <a:r>
              <a:rPr lang="en-US" sz="2400" dirty="0" smtClean="0"/>
              <a:t>Next centroids are: m1=(1.25,1.5) and </a:t>
            </a:r>
            <a:br>
              <a:rPr lang="en-US" sz="2400" dirty="0" smtClean="0"/>
            </a:br>
            <a:r>
              <a:rPr lang="en-US" sz="2400" dirty="0" smtClean="0"/>
              <a:t>m2 = (3.9,5.1).</a:t>
            </a:r>
          </a:p>
        </p:txBody>
      </p:sp>
      <p:sp>
        <p:nvSpPr>
          <p:cNvPr id="5" name="Oval 4"/>
          <p:cNvSpPr/>
          <p:nvPr/>
        </p:nvSpPr>
        <p:spPr>
          <a:xfrm>
            <a:off x="5257800" y="2971800"/>
            <a:ext cx="457200"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2840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228600" y="846137"/>
            <a:ext cx="4267200" cy="5859463"/>
          </a:xfrm>
        </p:spPr>
        <p:txBody>
          <a:bodyPr>
            <a:normAutofit/>
          </a:bodyPr>
          <a:lstStyle/>
          <a:p>
            <a:pPr marL="36576" indent="0" algn="just" eaLnBrk="1" hangingPunct="1">
              <a:buNone/>
            </a:pPr>
            <a:r>
              <a:rPr lang="en-US" sz="2600" b="1" u="sng" dirty="0" smtClean="0"/>
              <a:t>Step 4</a:t>
            </a:r>
            <a:r>
              <a:rPr lang="en-US" sz="2600" u="sng" dirty="0" smtClean="0"/>
              <a:t>:</a:t>
            </a:r>
          </a:p>
          <a:p>
            <a:pPr marL="36576" indent="0" algn="just" eaLnBrk="1" hangingPunct="1">
              <a:buNone/>
            </a:pPr>
            <a:endParaRPr lang="en-US" sz="2000" dirty="0" smtClean="0"/>
          </a:p>
          <a:p>
            <a:pPr algn="just" eaLnBrk="1" hangingPunct="1">
              <a:buFont typeface="Wingdings" pitchFamily="2" charset="2"/>
              <a:buNone/>
            </a:pPr>
            <a:r>
              <a:rPr lang="en-US" sz="2600" dirty="0" smtClean="0"/>
              <a:t>	</a:t>
            </a:r>
            <a:endParaRPr lang="en-US" sz="2400" dirty="0" smtClean="0"/>
          </a:p>
          <a:p>
            <a:pPr algn="just"/>
            <a:r>
              <a:rPr lang="en-US" sz="2400" dirty="0" smtClean="0"/>
              <a:t>The clusters obtained are: </a:t>
            </a:r>
            <a:r>
              <a:rPr lang="en-US" sz="2400" dirty="0"/>
              <a:t>{1,2} and {3,4,5,6,7},</a:t>
            </a:r>
            <a:endParaRPr lang="en-US" sz="2400" dirty="0" smtClean="0"/>
          </a:p>
          <a:p>
            <a:pPr algn="just" eaLnBrk="1" hangingPunct="1"/>
            <a:r>
              <a:rPr lang="en-US" sz="2400" dirty="0" smtClean="0"/>
              <a:t>Therefore, there is no change in the clusters, </a:t>
            </a:r>
          </a:p>
          <a:p>
            <a:pPr algn="just" eaLnBrk="1" hangingPunct="1"/>
            <a:r>
              <a:rPr lang="en-US" sz="2400" dirty="0" smtClean="0"/>
              <a:t>Thus, the algorithm comes to a halt here and final result consist of 2 clusters {1,2} and {3,4,5,6,7}. </a:t>
            </a:r>
          </a:p>
        </p:txBody>
      </p:sp>
      <p:graphicFrame>
        <p:nvGraphicFramePr>
          <p:cNvPr id="4" name="Table 3"/>
          <p:cNvGraphicFramePr>
            <a:graphicFrameLocks noGrp="1"/>
          </p:cNvGraphicFramePr>
          <p:nvPr>
            <p:extLst>
              <p:ext uri="{D42A27DB-BD31-4B8C-83A1-F6EECF244321}">
                <p14:modId xmlns:p14="http://schemas.microsoft.com/office/powerpoint/2010/main" val="3904242321"/>
              </p:ext>
            </p:extLst>
          </p:nvPr>
        </p:nvGraphicFramePr>
        <p:xfrm>
          <a:off x="4800600" y="1447800"/>
          <a:ext cx="4150659" cy="4086231"/>
        </p:xfrm>
        <a:graphic>
          <a:graphicData uri="http://schemas.openxmlformats.org/drawingml/2006/table">
            <a:tbl>
              <a:tblPr firstRow="1" bandRow="1">
                <a:tableStyleId>{5C22544A-7EE6-4342-B048-85BDC9FD1C3A}</a:tableStyleId>
              </a:tblPr>
              <a:tblGrid>
                <a:gridCol w="1383553">
                  <a:extLst>
                    <a:ext uri="{9D8B030D-6E8A-4147-A177-3AD203B41FA5}">
                      <a16:colId xmlns:a16="http://schemas.microsoft.com/office/drawing/2014/main" xmlns="" val="20000"/>
                    </a:ext>
                  </a:extLst>
                </a:gridCol>
                <a:gridCol w="1383553">
                  <a:extLst>
                    <a:ext uri="{9D8B030D-6E8A-4147-A177-3AD203B41FA5}">
                      <a16:colId xmlns:a16="http://schemas.microsoft.com/office/drawing/2014/main" xmlns="" val="20001"/>
                    </a:ext>
                  </a:extLst>
                </a:gridCol>
                <a:gridCol w="1383553">
                  <a:extLst>
                    <a:ext uri="{9D8B030D-6E8A-4147-A177-3AD203B41FA5}">
                      <a16:colId xmlns:a16="http://schemas.microsoft.com/office/drawing/2014/main" xmlns="" val="20002"/>
                    </a:ext>
                  </a:extLst>
                </a:gridCol>
              </a:tblGrid>
              <a:tr h="403370">
                <a:tc>
                  <a:txBody>
                    <a:bodyPr/>
                    <a:lstStyle/>
                    <a:p>
                      <a:pPr algn="ctr"/>
                      <a:r>
                        <a:rPr lang="en-US" dirty="0" smtClean="0"/>
                        <a:t>Individual</a:t>
                      </a:r>
                      <a:endParaRPr lang="fr-FR" dirty="0"/>
                    </a:p>
                  </a:txBody>
                  <a:tcPr/>
                </a:tc>
                <a:tc>
                  <a:txBody>
                    <a:bodyPr/>
                    <a:lstStyle/>
                    <a:p>
                      <a:pPr algn="ctr"/>
                      <a:r>
                        <a:rPr lang="en-US" dirty="0" smtClean="0"/>
                        <a:t>Centroid 1</a:t>
                      </a:r>
                      <a:endParaRPr lang="fr-FR" dirty="0"/>
                    </a:p>
                  </a:txBody>
                  <a:tcPr/>
                </a:tc>
                <a:tc>
                  <a:txBody>
                    <a:bodyPr/>
                    <a:lstStyle/>
                    <a:p>
                      <a:pPr algn="ctr"/>
                      <a:r>
                        <a:rPr lang="en-US" dirty="0" smtClean="0"/>
                        <a:t>Centroid 2</a:t>
                      </a:r>
                      <a:endParaRPr lang="fr-FR" dirty="0"/>
                    </a:p>
                  </a:txBody>
                  <a:tcPr/>
                </a:tc>
                <a:extLst>
                  <a:ext uri="{0D108BD9-81ED-4DB2-BD59-A6C34878D82A}">
                    <a16:rowId xmlns:a16="http://schemas.microsoft.com/office/drawing/2014/main" xmlns="" val="10000"/>
                  </a:ext>
                </a:extLst>
              </a:tr>
              <a:tr h="526123">
                <a:tc>
                  <a:txBody>
                    <a:bodyPr/>
                    <a:lstStyle/>
                    <a:p>
                      <a:pPr algn="ctr"/>
                      <a:r>
                        <a:rPr lang="en-US" sz="2000" dirty="0" smtClean="0"/>
                        <a:t>1</a:t>
                      </a:r>
                      <a:endParaRPr lang="fr-FR" sz="2000" dirty="0"/>
                    </a:p>
                  </a:txBody>
                  <a:tcPr/>
                </a:tc>
                <a:tc>
                  <a:txBody>
                    <a:bodyPr/>
                    <a:lstStyle/>
                    <a:p>
                      <a:pPr algn="ctr"/>
                      <a:r>
                        <a:rPr lang="en-US" sz="2000" dirty="0" smtClean="0"/>
                        <a:t>0.56</a:t>
                      </a:r>
                      <a:endParaRPr lang="fr-FR" sz="2000" dirty="0"/>
                    </a:p>
                  </a:txBody>
                  <a:tcPr>
                    <a:solidFill>
                      <a:schemeClr val="accent5">
                        <a:lumMod val="60000"/>
                        <a:lumOff val="40000"/>
                      </a:schemeClr>
                    </a:solidFill>
                  </a:tcPr>
                </a:tc>
                <a:tc>
                  <a:txBody>
                    <a:bodyPr/>
                    <a:lstStyle/>
                    <a:p>
                      <a:pPr algn="ctr"/>
                      <a:r>
                        <a:rPr lang="en-US" sz="2000" dirty="0" smtClean="0"/>
                        <a:t>5.02</a:t>
                      </a:r>
                      <a:endParaRPr lang="fr-FR" sz="2000" dirty="0"/>
                    </a:p>
                  </a:txBody>
                  <a:tcPr/>
                </a:tc>
                <a:extLst>
                  <a:ext uri="{0D108BD9-81ED-4DB2-BD59-A6C34878D82A}">
                    <a16:rowId xmlns:a16="http://schemas.microsoft.com/office/drawing/2014/main" xmlns="" val="10001"/>
                  </a:ext>
                </a:extLst>
              </a:tr>
              <a:tr h="526123">
                <a:tc>
                  <a:txBody>
                    <a:bodyPr/>
                    <a:lstStyle/>
                    <a:p>
                      <a:pPr algn="ctr"/>
                      <a:r>
                        <a:rPr lang="en-US" sz="2000" dirty="0" smtClean="0"/>
                        <a:t>2</a:t>
                      </a:r>
                      <a:endParaRPr lang="fr-FR" sz="2000" dirty="0"/>
                    </a:p>
                  </a:txBody>
                  <a:tcPr/>
                </a:tc>
                <a:tc>
                  <a:txBody>
                    <a:bodyPr/>
                    <a:lstStyle/>
                    <a:p>
                      <a:pPr algn="ctr"/>
                      <a:r>
                        <a:rPr lang="en-US" sz="2000" dirty="0" smtClean="0"/>
                        <a:t>0.56</a:t>
                      </a:r>
                      <a:endParaRPr lang="fr-FR" sz="2000" dirty="0"/>
                    </a:p>
                  </a:txBody>
                  <a:tcPr>
                    <a:solidFill>
                      <a:schemeClr val="accent5">
                        <a:lumMod val="60000"/>
                        <a:lumOff val="40000"/>
                      </a:schemeClr>
                    </a:solidFill>
                  </a:tcPr>
                </a:tc>
                <a:tc>
                  <a:txBody>
                    <a:bodyPr/>
                    <a:lstStyle/>
                    <a:p>
                      <a:pPr algn="ctr"/>
                      <a:r>
                        <a:rPr lang="en-US" sz="2000" dirty="0" smtClean="0"/>
                        <a:t>3.92</a:t>
                      </a:r>
                      <a:endParaRPr lang="fr-FR" sz="2000" dirty="0"/>
                    </a:p>
                  </a:txBody>
                  <a:tcPr/>
                </a:tc>
                <a:extLst>
                  <a:ext uri="{0D108BD9-81ED-4DB2-BD59-A6C34878D82A}">
                    <a16:rowId xmlns:a16="http://schemas.microsoft.com/office/drawing/2014/main" xmlns="" val="10002"/>
                  </a:ext>
                </a:extLst>
              </a:tr>
              <a:tr h="526123">
                <a:tc>
                  <a:txBody>
                    <a:bodyPr/>
                    <a:lstStyle/>
                    <a:p>
                      <a:pPr algn="ctr"/>
                      <a:r>
                        <a:rPr lang="en-US" sz="2000" dirty="0" smtClean="0"/>
                        <a:t>3</a:t>
                      </a:r>
                      <a:endParaRPr lang="fr-FR" sz="2000" dirty="0"/>
                    </a:p>
                  </a:txBody>
                  <a:tcPr/>
                </a:tc>
                <a:tc>
                  <a:txBody>
                    <a:bodyPr/>
                    <a:lstStyle/>
                    <a:p>
                      <a:pPr algn="ctr"/>
                      <a:r>
                        <a:rPr lang="en-US" sz="2000" dirty="0" smtClean="0"/>
                        <a:t>3.05</a:t>
                      </a:r>
                      <a:endParaRPr lang="fr-FR" sz="2000" dirty="0"/>
                    </a:p>
                  </a:txBody>
                  <a:tcPr>
                    <a:solidFill>
                      <a:srgbClr val="D5DFE4"/>
                    </a:solidFill>
                  </a:tcPr>
                </a:tc>
                <a:tc>
                  <a:txBody>
                    <a:bodyPr/>
                    <a:lstStyle/>
                    <a:p>
                      <a:pPr algn="ctr"/>
                      <a:r>
                        <a:rPr lang="en-US" sz="2000" dirty="0" smtClean="0"/>
                        <a:t>1.42</a:t>
                      </a:r>
                      <a:endParaRPr lang="fr-FR" sz="2000" dirty="0"/>
                    </a:p>
                  </a:txBody>
                  <a:tcPr>
                    <a:solidFill>
                      <a:srgbClr val="C5BEAB"/>
                    </a:solidFill>
                  </a:tcPr>
                </a:tc>
                <a:extLst>
                  <a:ext uri="{0D108BD9-81ED-4DB2-BD59-A6C34878D82A}">
                    <a16:rowId xmlns:a16="http://schemas.microsoft.com/office/drawing/2014/main" xmlns="" val="10003"/>
                  </a:ext>
                </a:extLst>
              </a:tr>
              <a:tr h="526123">
                <a:tc>
                  <a:txBody>
                    <a:bodyPr/>
                    <a:lstStyle/>
                    <a:p>
                      <a:pPr algn="ctr"/>
                      <a:r>
                        <a:rPr lang="en-US" sz="2000" dirty="0" smtClean="0"/>
                        <a:t>4</a:t>
                      </a:r>
                      <a:endParaRPr lang="fr-FR" sz="2000" dirty="0"/>
                    </a:p>
                  </a:txBody>
                  <a:tcPr/>
                </a:tc>
                <a:tc>
                  <a:txBody>
                    <a:bodyPr/>
                    <a:lstStyle/>
                    <a:p>
                      <a:pPr algn="ctr"/>
                      <a:r>
                        <a:rPr lang="en-US" sz="2000" dirty="0" smtClean="0"/>
                        <a:t>6.66</a:t>
                      </a:r>
                      <a:endParaRPr lang="fr-FR" sz="2000" dirty="0"/>
                    </a:p>
                  </a:txBody>
                  <a:tcPr/>
                </a:tc>
                <a:tc>
                  <a:txBody>
                    <a:bodyPr/>
                    <a:lstStyle/>
                    <a:p>
                      <a:pPr algn="ctr"/>
                      <a:r>
                        <a:rPr lang="en-US" sz="2000" dirty="0" smtClean="0"/>
                        <a:t>2.20</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4"/>
                  </a:ext>
                </a:extLst>
              </a:tr>
              <a:tr h="526123">
                <a:tc>
                  <a:txBody>
                    <a:bodyPr/>
                    <a:lstStyle/>
                    <a:p>
                      <a:pPr algn="ctr"/>
                      <a:r>
                        <a:rPr lang="en-US" sz="2000" dirty="0" smtClean="0"/>
                        <a:t>5</a:t>
                      </a:r>
                      <a:endParaRPr lang="fr-FR" sz="2000" dirty="0"/>
                    </a:p>
                  </a:txBody>
                  <a:tcPr/>
                </a:tc>
                <a:tc>
                  <a:txBody>
                    <a:bodyPr/>
                    <a:lstStyle/>
                    <a:p>
                      <a:pPr algn="ctr"/>
                      <a:r>
                        <a:rPr lang="en-US" sz="2000" dirty="0" smtClean="0"/>
                        <a:t>4.16</a:t>
                      </a:r>
                      <a:endParaRPr lang="fr-FR" sz="2000" dirty="0"/>
                    </a:p>
                  </a:txBody>
                  <a:tcPr/>
                </a:tc>
                <a:tc>
                  <a:txBody>
                    <a:bodyPr/>
                    <a:lstStyle/>
                    <a:p>
                      <a:pPr algn="ctr"/>
                      <a:r>
                        <a:rPr lang="en-US" sz="2000" dirty="0" smtClean="0"/>
                        <a:t>0.41</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5"/>
                  </a:ext>
                </a:extLst>
              </a:tr>
              <a:tr h="526123">
                <a:tc>
                  <a:txBody>
                    <a:bodyPr/>
                    <a:lstStyle/>
                    <a:p>
                      <a:pPr algn="ctr"/>
                      <a:r>
                        <a:rPr lang="en-US" sz="2000" dirty="0" smtClean="0"/>
                        <a:t>6</a:t>
                      </a:r>
                      <a:endParaRPr lang="fr-FR" sz="2000" dirty="0"/>
                    </a:p>
                  </a:txBody>
                  <a:tcPr/>
                </a:tc>
                <a:tc>
                  <a:txBody>
                    <a:bodyPr/>
                    <a:lstStyle/>
                    <a:p>
                      <a:pPr algn="ctr"/>
                      <a:r>
                        <a:rPr lang="en-US" sz="2000" dirty="0" smtClean="0"/>
                        <a:t>4.78</a:t>
                      </a:r>
                      <a:endParaRPr lang="fr-FR" sz="2000" dirty="0"/>
                    </a:p>
                  </a:txBody>
                  <a:tcPr/>
                </a:tc>
                <a:tc>
                  <a:txBody>
                    <a:bodyPr/>
                    <a:lstStyle/>
                    <a:p>
                      <a:pPr algn="ctr"/>
                      <a:r>
                        <a:rPr lang="en-US" sz="2000" dirty="0" smtClean="0"/>
                        <a:t>0.61</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6"/>
                  </a:ext>
                </a:extLst>
              </a:tr>
              <a:tr h="526123">
                <a:tc>
                  <a:txBody>
                    <a:bodyPr/>
                    <a:lstStyle/>
                    <a:p>
                      <a:pPr algn="ctr"/>
                      <a:r>
                        <a:rPr lang="en-US" sz="2000" dirty="0" smtClean="0"/>
                        <a:t>7</a:t>
                      </a:r>
                      <a:endParaRPr lang="fr-FR" sz="2000" dirty="0"/>
                    </a:p>
                  </a:txBody>
                  <a:tcPr/>
                </a:tc>
                <a:tc>
                  <a:txBody>
                    <a:bodyPr/>
                    <a:lstStyle/>
                    <a:p>
                      <a:pPr algn="ctr"/>
                      <a:r>
                        <a:rPr lang="en-US" sz="2000" dirty="0" smtClean="0"/>
                        <a:t>3.75</a:t>
                      </a:r>
                      <a:endParaRPr lang="fr-FR" sz="2000" dirty="0"/>
                    </a:p>
                  </a:txBody>
                  <a:tcPr/>
                </a:tc>
                <a:tc>
                  <a:txBody>
                    <a:bodyPr/>
                    <a:lstStyle/>
                    <a:p>
                      <a:pPr algn="ctr"/>
                      <a:r>
                        <a:rPr lang="en-US" sz="2000" dirty="0" smtClean="0"/>
                        <a:t>0.72</a:t>
                      </a:r>
                      <a:endParaRPr lang="fr-FR" sz="2000" dirty="0"/>
                    </a:p>
                  </a:txBody>
                  <a:tcPr>
                    <a:solidFill>
                      <a:schemeClr val="accent5">
                        <a:lumMod val="60000"/>
                        <a:lumOff val="40000"/>
                      </a:schemeClr>
                    </a:solidFill>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752600" y="1905000"/>
            <a:ext cx="5643113" cy="373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9"/>
          <p:cNvSpPr>
            <a:spLocks noGrp="1" noChangeArrowheads="1"/>
          </p:cNvSpPr>
          <p:nvPr>
            <p:ph type="title"/>
          </p:nvPr>
        </p:nvSpPr>
        <p:spPr>
          <a:xfrm>
            <a:off x="457200" y="228600"/>
            <a:ext cx="7467600" cy="1143000"/>
          </a:xfrm>
        </p:spPr>
        <p:txBody>
          <a:bodyPr/>
          <a:lstStyle/>
          <a:p>
            <a:pPr eaLnBrk="1" hangingPunct="1"/>
            <a:r>
              <a:rPr lang="fr-FR" dirty="0" smtClean="0"/>
              <a:t>CLUSTERS PLOT (K=2)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476922" y="1066800"/>
            <a:ext cx="8153400" cy="5334000"/>
          </a:xfrm>
        </p:spPr>
        <p:txBody>
          <a:bodyPr>
            <a:normAutofit fontScale="92500" lnSpcReduction="20000"/>
          </a:bodyPr>
          <a:lstStyle/>
          <a:p>
            <a:pPr eaLnBrk="1" hangingPunct="1">
              <a:buFont typeface="Wingdings" pitchFamily="2" charset="2"/>
              <a:buNone/>
            </a:pPr>
            <a:endParaRPr lang="en-US" b="1" dirty="0" smtClean="0"/>
          </a:p>
          <a:p>
            <a:pPr marL="36576" indent="0" algn="just" eaLnBrk="1" hangingPunct="1">
              <a:buNone/>
            </a:pPr>
            <a:r>
              <a:rPr lang="en-US" b="1" dirty="0" smtClean="0"/>
              <a:t>Clustering has many applications in many different domains</a:t>
            </a:r>
            <a:r>
              <a:rPr lang="en-US" dirty="0"/>
              <a:t> </a:t>
            </a:r>
            <a:r>
              <a:rPr lang="en-US" dirty="0" smtClean="0"/>
              <a:t>:</a:t>
            </a:r>
          </a:p>
          <a:p>
            <a:pPr marL="538163" lvl="1" indent="-269875" algn="just"/>
            <a:r>
              <a:rPr lang="en-US" sz="2800" dirty="0" smtClean="0"/>
              <a:t>Image processing and pattern recognition,</a:t>
            </a:r>
          </a:p>
          <a:p>
            <a:pPr marL="538163" lvl="1" indent="-269875" algn="just"/>
            <a:r>
              <a:rPr lang="en-US" sz="2800" dirty="0" smtClean="0"/>
              <a:t>Spatial data analysis,</a:t>
            </a:r>
          </a:p>
          <a:p>
            <a:pPr marL="538163" lvl="1" indent="-269875" algn="just"/>
            <a:r>
              <a:rPr lang="en-US" sz="2800" dirty="0" smtClean="0"/>
              <a:t>Recommender systems,</a:t>
            </a:r>
          </a:p>
          <a:p>
            <a:pPr marL="538163" lvl="1" indent="-269875" algn="just"/>
            <a:r>
              <a:rPr lang="en-US" sz="2800" dirty="0" smtClean="0"/>
              <a:t>Marketing and market analysis and segmentation,</a:t>
            </a:r>
          </a:p>
          <a:p>
            <a:pPr marL="538163" lvl="1" indent="-269875" algn="just"/>
            <a:r>
              <a:rPr lang="en-US" sz="2800" dirty="0" smtClean="0"/>
              <a:t>Text mining, natural language processing and information retrieval,</a:t>
            </a:r>
          </a:p>
          <a:p>
            <a:pPr marL="538163" lvl="1" indent="-269875" algn="just"/>
            <a:r>
              <a:rPr lang="en-US" sz="2800" dirty="0" smtClean="0"/>
              <a:t>Social networks analysis,</a:t>
            </a:r>
          </a:p>
          <a:p>
            <a:pPr marL="538163" lvl="1" indent="-269875" algn="just"/>
            <a:r>
              <a:rPr lang="en-US" sz="2800" dirty="0" smtClean="0"/>
              <a:t>Study of gene-pathology interaction in medicine,</a:t>
            </a:r>
          </a:p>
          <a:p>
            <a:pPr marL="538163" lvl="1" indent="-269875" algn="just"/>
            <a:r>
              <a:rPr lang="en-US" sz="2800" dirty="0" smtClean="0"/>
              <a:t>Anomaly, novelty and fraud detection (without predefined model).</a:t>
            </a:r>
          </a:p>
          <a:p>
            <a:pPr algn="just" eaLnBrk="1" hangingPunct="1"/>
            <a:endParaRPr lang="en-US" dirty="0" smtClean="0"/>
          </a:p>
        </p:txBody>
      </p:sp>
      <p:sp>
        <p:nvSpPr>
          <p:cNvPr id="8" name="Rectangle 2"/>
          <p:cNvSpPr>
            <a:spLocks noGrp="1" noChangeArrowheads="1"/>
          </p:cNvSpPr>
          <p:nvPr>
            <p:ph type="title"/>
          </p:nvPr>
        </p:nvSpPr>
        <p:spPr>
          <a:xfrm>
            <a:off x="457200" y="274638"/>
            <a:ext cx="7467600" cy="1143000"/>
          </a:xfrm>
        </p:spPr>
        <p:txBody>
          <a:bodyPr>
            <a:normAutofit fontScale="90000"/>
          </a:bodyPr>
          <a:lstStyle/>
          <a:p>
            <a:pPr eaLnBrk="1" hangingPunct="1"/>
            <a:r>
              <a:rPr lang="en-US" sz="4800" dirty="0" smtClean="0"/>
              <a:t>APPLICATIONS OF CLUSTERING</a:t>
            </a:r>
          </a:p>
        </p:txBody>
      </p:sp>
    </p:spTree>
    <p:extLst>
      <p:ext uri="{BB962C8B-B14F-4D97-AF65-F5344CB8AC3E}">
        <p14:creationId xmlns:p14="http://schemas.microsoft.com/office/powerpoint/2010/main" val="21275053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6"/>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228600" y="1447800"/>
            <a:ext cx="4191000" cy="4572000"/>
          </a:xfrm>
          <a:noFill/>
        </p:spPr>
      </p:pic>
      <p:pic>
        <p:nvPicPr>
          <p:cNvPr id="20484"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4724400" y="1752600"/>
            <a:ext cx="4114800" cy="3810000"/>
          </a:xfrm>
          <a:noFill/>
        </p:spPr>
      </p:pic>
      <p:sp>
        <p:nvSpPr>
          <p:cNvPr id="20485" name="Text Box 8"/>
          <p:cNvSpPr txBox="1">
            <a:spLocks noChangeArrowheads="1"/>
          </p:cNvSpPr>
          <p:nvPr/>
        </p:nvSpPr>
        <p:spPr bwMode="auto">
          <a:xfrm>
            <a:off x="7620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t>               </a:t>
            </a:r>
            <a:r>
              <a:rPr lang="en-US" sz="2400" b="1" u="sng" dirty="0"/>
              <a:t>Step 1</a:t>
            </a:r>
          </a:p>
        </p:txBody>
      </p:sp>
      <p:sp>
        <p:nvSpPr>
          <p:cNvPr id="20486" name="Text Box 9"/>
          <p:cNvSpPr txBox="1">
            <a:spLocks noChangeArrowheads="1"/>
          </p:cNvSpPr>
          <p:nvPr/>
        </p:nvSpPr>
        <p:spPr bwMode="auto">
          <a:xfrm>
            <a:off x="5562600" y="5638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dirty="0"/>
              <a:t>         </a:t>
            </a:r>
            <a:r>
              <a:rPr lang="en-US" sz="2400" b="1" u="sng" dirty="0"/>
              <a:t>Step 2</a:t>
            </a:r>
          </a:p>
        </p:txBody>
      </p:sp>
      <p:sp>
        <p:nvSpPr>
          <p:cNvPr id="8" name="Rectangle 9"/>
          <p:cNvSpPr>
            <a:spLocks noGrp="1" noChangeArrowheads="1"/>
          </p:cNvSpPr>
          <p:nvPr>
            <p:ph type="title"/>
          </p:nvPr>
        </p:nvSpPr>
        <p:spPr>
          <a:xfrm>
            <a:off x="457200" y="228600"/>
            <a:ext cx="7467600" cy="1143000"/>
          </a:xfrm>
        </p:spPr>
        <p:txBody>
          <a:bodyPr/>
          <a:lstStyle/>
          <a:p>
            <a:pPr eaLnBrk="1" hangingPunct="1"/>
            <a:r>
              <a:rPr lang="fr-FR" dirty="0" smtClean="0"/>
              <a:t>SIMPLE EXAMPLE (K=3)</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6"/>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828800" y="2057400"/>
            <a:ext cx="5644800" cy="3740400"/>
          </a:xfrm>
          <a:noFill/>
        </p:spPr>
      </p:pic>
      <p:sp>
        <p:nvSpPr>
          <p:cNvPr id="5" name="Rectangle 9"/>
          <p:cNvSpPr>
            <a:spLocks noGrp="1" noChangeArrowheads="1"/>
          </p:cNvSpPr>
          <p:nvPr>
            <p:ph type="title"/>
          </p:nvPr>
        </p:nvSpPr>
        <p:spPr>
          <a:xfrm>
            <a:off x="457200" y="228600"/>
            <a:ext cx="7467600" cy="1143000"/>
          </a:xfrm>
        </p:spPr>
        <p:txBody>
          <a:bodyPr/>
          <a:lstStyle/>
          <a:p>
            <a:pPr eaLnBrk="1" hangingPunct="1"/>
            <a:r>
              <a:rPr lang="fr-FR" dirty="0" smtClean="0"/>
              <a:t>CLUSTERS PLOT (K=3)</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53" t="21596" r="17667" b="43891"/>
          <a:stretch/>
        </p:blipFill>
        <p:spPr bwMode="auto">
          <a:xfrm>
            <a:off x="838200" y="1676400"/>
            <a:ext cx="7492890" cy="2192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813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2950" t="38943" r="14970" b="27679"/>
          <a:stretch/>
        </p:blipFill>
        <p:spPr bwMode="auto">
          <a:xfrm>
            <a:off x="914400" y="4525108"/>
            <a:ext cx="7492892" cy="2120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3173014" y="1260894"/>
            <a:ext cx="2859907" cy="369332"/>
          </a:xfrm>
          <a:prstGeom prst="rect">
            <a:avLst/>
          </a:prstGeom>
          <a:noFill/>
          <a:ln>
            <a:solidFill>
              <a:schemeClr val="tx1"/>
            </a:solidFill>
          </a:ln>
        </p:spPr>
        <p:txBody>
          <a:bodyPr wrap="square" rtlCol="0">
            <a:spAutoFit/>
          </a:bodyPr>
          <a:lstStyle/>
          <a:p>
            <a:r>
              <a:rPr lang="fr-FR" b="1" dirty="0" smtClean="0"/>
              <a:t>1- Data assignation </a:t>
            </a:r>
            <a:r>
              <a:rPr lang="fr-FR" b="1" dirty="0" err="1" smtClean="0"/>
              <a:t>step</a:t>
            </a:r>
            <a:endParaRPr lang="fr-FR" b="1" dirty="0"/>
          </a:p>
        </p:txBody>
      </p:sp>
      <p:sp>
        <p:nvSpPr>
          <p:cNvPr id="6" name="ZoneTexte 5"/>
          <p:cNvSpPr txBox="1"/>
          <p:nvPr/>
        </p:nvSpPr>
        <p:spPr>
          <a:xfrm>
            <a:off x="3124200" y="4097020"/>
            <a:ext cx="3025378" cy="369332"/>
          </a:xfrm>
          <a:prstGeom prst="rect">
            <a:avLst/>
          </a:prstGeom>
          <a:noFill/>
          <a:ln>
            <a:solidFill>
              <a:schemeClr val="tx1"/>
            </a:solidFill>
          </a:ln>
        </p:spPr>
        <p:txBody>
          <a:bodyPr wrap="square" rtlCol="0">
            <a:spAutoFit/>
          </a:bodyPr>
          <a:lstStyle/>
          <a:p>
            <a:r>
              <a:rPr lang="fr-FR" b="1" dirty="0" smtClean="0"/>
              <a:t>2- </a:t>
            </a:r>
            <a:r>
              <a:rPr lang="fr-FR" b="1" dirty="0" err="1" smtClean="0"/>
              <a:t>Moving</a:t>
            </a:r>
            <a:r>
              <a:rPr lang="fr-FR" b="1" dirty="0" smtClean="0"/>
              <a:t> </a:t>
            </a:r>
            <a:r>
              <a:rPr lang="fr-FR" b="1" dirty="0" err="1" smtClean="0"/>
              <a:t>centroids</a:t>
            </a:r>
            <a:r>
              <a:rPr lang="fr-FR" b="1" dirty="0" smtClean="0"/>
              <a:t> </a:t>
            </a:r>
            <a:r>
              <a:rPr lang="fr-FR" b="1" dirty="0" err="1" smtClean="0"/>
              <a:t>step</a:t>
            </a:r>
            <a:endParaRPr lang="fr-FR" b="1" dirty="0"/>
          </a:p>
        </p:txBody>
      </p:sp>
      <p:sp>
        <p:nvSpPr>
          <p:cNvPr id="7" name="Rectangle 9"/>
          <p:cNvSpPr>
            <a:spLocks noGrp="1" noChangeArrowheads="1"/>
          </p:cNvSpPr>
          <p:nvPr>
            <p:ph type="title"/>
          </p:nvPr>
        </p:nvSpPr>
        <p:spPr>
          <a:xfrm>
            <a:off x="457200" y="228600"/>
            <a:ext cx="7467600" cy="1143000"/>
          </a:xfrm>
        </p:spPr>
        <p:txBody>
          <a:bodyPr/>
          <a:lstStyle/>
          <a:p>
            <a:pPr eaLnBrk="1" hangingPunct="1"/>
            <a:r>
              <a:rPr lang="fr-FR" dirty="0" smtClean="0"/>
              <a:t>STEPWISE VIEW</a:t>
            </a:r>
          </a:p>
        </p:txBody>
      </p:sp>
    </p:spTree>
    <p:extLst>
      <p:ext uri="{BB962C8B-B14F-4D97-AF65-F5344CB8AC3E}">
        <p14:creationId xmlns:p14="http://schemas.microsoft.com/office/powerpoint/2010/main" val="37973981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0" y="1295400"/>
            <a:ext cx="8915400" cy="5410200"/>
          </a:xfrm>
        </p:spPr>
        <p:txBody>
          <a:bodyPr>
            <a:normAutofit fontScale="92500" lnSpcReduction="10000"/>
          </a:bodyPr>
          <a:lstStyle/>
          <a:p>
            <a:pPr algn="just"/>
            <a:r>
              <a:rPr lang="en-US" dirty="0"/>
              <a:t>K-means is the most general purpose </a:t>
            </a:r>
            <a:r>
              <a:rPr lang="en-US" dirty="0" smtClean="0"/>
              <a:t>clustering </a:t>
            </a:r>
            <a:r>
              <a:rPr lang="en-US" dirty="0"/>
              <a:t>algorithm with ascending hierarchical clustering (AHC</a:t>
            </a:r>
            <a:r>
              <a:rPr lang="en-US" dirty="0" smtClean="0"/>
              <a:t>),</a:t>
            </a:r>
            <a:endParaRPr lang="en-US" dirty="0"/>
          </a:p>
          <a:p>
            <a:pPr algn="just"/>
            <a:r>
              <a:rPr lang="en-US" dirty="0"/>
              <a:t>It is relatively efficient and fast </a:t>
            </a:r>
            <a:r>
              <a:rPr lang="en-US" dirty="0" smtClean="0"/>
              <a:t>(much faster </a:t>
            </a:r>
            <a:r>
              <a:rPr lang="en-US" dirty="0"/>
              <a:t>than AHC). It computes result at </a:t>
            </a:r>
            <a:r>
              <a:rPr lang="en-US" i="1" dirty="0" smtClean="0"/>
              <a:t>O(</a:t>
            </a:r>
            <a:r>
              <a:rPr lang="en-US" i="1" dirty="0" err="1" smtClean="0"/>
              <a:t>tKn</a:t>
            </a:r>
            <a:r>
              <a:rPr lang="en-US" i="1" dirty="0"/>
              <a:t>)</a:t>
            </a:r>
            <a:r>
              <a:rPr lang="en-US" dirty="0"/>
              <a:t>, where n is number of objects or points, </a:t>
            </a:r>
            <a:r>
              <a:rPr lang="en-US" i="1" dirty="0" smtClean="0"/>
              <a:t>K</a:t>
            </a:r>
            <a:r>
              <a:rPr lang="en-US" dirty="0" smtClean="0"/>
              <a:t> </a:t>
            </a:r>
            <a:r>
              <a:rPr lang="en-US" dirty="0"/>
              <a:t>is number of clusters and t is number of </a:t>
            </a:r>
            <a:r>
              <a:rPr lang="en-US" dirty="0" smtClean="0"/>
              <a:t>iterations, </a:t>
            </a:r>
            <a:endParaRPr lang="en-US" dirty="0"/>
          </a:p>
          <a:p>
            <a:pPr algn="just" eaLnBrk="1" hangingPunct="1"/>
            <a:r>
              <a:rPr lang="en-US" dirty="0" smtClean="0"/>
              <a:t>Used on acoustic data in speech understanding to convert waveforms into one of </a:t>
            </a:r>
            <a:r>
              <a:rPr lang="en-US" i="1" dirty="0" smtClean="0"/>
              <a:t>K</a:t>
            </a:r>
            <a:r>
              <a:rPr lang="en-US" dirty="0" smtClean="0"/>
              <a:t> categories (known as Vector Quantization or Image Segmentation),</a:t>
            </a:r>
          </a:p>
          <a:p>
            <a:pPr algn="just" eaLnBrk="1" hangingPunct="1"/>
            <a:r>
              <a:rPr lang="en-US" dirty="0" smtClean="0"/>
              <a:t>Also used for choosing color palettes on old fashioned graphical display devices and Image Quantization. </a:t>
            </a:r>
          </a:p>
        </p:txBody>
      </p:sp>
      <p:sp>
        <p:nvSpPr>
          <p:cNvPr id="6" name="Rectangle 9"/>
          <p:cNvSpPr>
            <a:spLocks noGrp="1" noChangeArrowheads="1"/>
          </p:cNvSpPr>
          <p:nvPr>
            <p:ph type="title"/>
          </p:nvPr>
        </p:nvSpPr>
        <p:spPr>
          <a:xfrm>
            <a:off x="457200" y="152400"/>
            <a:ext cx="7467600" cy="1143000"/>
          </a:xfrm>
        </p:spPr>
        <p:txBody>
          <a:bodyPr/>
          <a:lstStyle/>
          <a:p>
            <a:pPr eaLnBrk="1" hangingPunct="1"/>
            <a:r>
              <a:rPr lang="fr-FR" dirty="0" smtClean="0"/>
              <a:t>APPLICATIONS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title"/>
          </p:nvPr>
        </p:nvSpPr>
        <p:spPr>
          <a:xfrm>
            <a:off x="457200" y="152400"/>
            <a:ext cx="7467600" cy="1143000"/>
          </a:xfrm>
        </p:spPr>
        <p:txBody>
          <a:bodyPr/>
          <a:lstStyle/>
          <a:p>
            <a:pPr eaLnBrk="1" hangingPunct="1"/>
            <a:r>
              <a:rPr lang="fr-FR" dirty="0" smtClean="0"/>
              <a:t>WEAKNESSES</a:t>
            </a:r>
          </a:p>
        </p:txBody>
      </p:sp>
      <p:sp>
        <p:nvSpPr>
          <p:cNvPr id="5" name="Rectangle 3"/>
          <p:cNvSpPr>
            <a:spLocks noGrp="1" noChangeArrowheads="1"/>
          </p:cNvSpPr>
          <p:nvPr>
            <p:ph idx="1"/>
          </p:nvPr>
        </p:nvSpPr>
        <p:spPr>
          <a:xfrm>
            <a:off x="0" y="1371600"/>
            <a:ext cx="8915400" cy="5867400"/>
          </a:xfrm>
        </p:spPr>
        <p:txBody>
          <a:bodyPr>
            <a:normAutofit/>
          </a:bodyPr>
          <a:lstStyle/>
          <a:p>
            <a:pPr marL="571500" indent="-571500" algn="just">
              <a:buFont typeface="Wingdings" pitchFamily="2" charset="2"/>
              <a:buAutoNum type="arabicPeriod"/>
            </a:pPr>
            <a:r>
              <a:rPr lang="en-US" sz="2500" dirty="0"/>
              <a:t>It is sensitive to initial condition. Different initial condition may produce different result of </a:t>
            </a:r>
            <a:r>
              <a:rPr lang="en-US" sz="2500" dirty="0" smtClean="0"/>
              <a:t>clustering:</a:t>
            </a:r>
          </a:p>
          <a:p>
            <a:pPr marL="873252" lvl="1" indent="-571500" algn="just">
              <a:buFont typeface="Wingdings" pitchFamily="2" charset="2"/>
              <a:buAutoNum type="arabicPeriod"/>
            </a:pPr>
            <a:r>
              <a:rPr lang="en-US" sz="2200" dirty="0" smtClean="0"/>
              <a:t>The number of cluster, </a:t>
            </a:r>
            <a:r>
              <a:rPr lang="en-US" sz="2200" i="1" dirty="0" smtClean="0"/>
              <a:t>K</a:t>
            </a:r>
            <a:r>
              <a:rPr lang="en-US" sz="2200" dirty="0" smtClean="0"/>
              <a:t>, must be determined before hand. Its disadvantage is that it does not yield the same result with each run, since the resulting clusters depend on the initial random assignments,</a:t>
            </a:r>
          </a:p>
          <a:p>
            <a:pPr marL="873252" lvl="1" indent="-571500" algn="just">
              <a:buFont typeface="Wingdings" pitchFamily="2" charset="2"/>
              <a:buAutoNum type="arabicPeriod"/>
            </a:pPr>
            <a:r>
              <a:rPr lang="en-US" sz="2200" dirty="0"/>
              <a:t>Initial grouping will determine the cluster </a:t>
            </a:r>
            <a:r>
              <a:rPr lang="en-US" sz="2200" dirty="0" smtClean="0"/>
              <a:t>significantly.</a:t>
            </a:r>
          </a:p>
          <a:p>
            <a:pPr marL="571500" indent="-571500" algn="just">
              <a:buFont typeface="Wingdings" pitchFamily="2" charset="2"/>
              <a:buAutoNum type="arabicPeriod"/>
            </a:pPr>
            <a:r>
              <a:rPr lang="en-US" sz="2500" dirty="0" smtClean="0"/>
              <a:t>We never know the real cluster, using the same data, because if it is inputted in a different order it may produce different cluster,</a:t>
            </a:r>
          </a:p>
          <a:p>
            <a:pPr marL="571500" indent="-571500" algn="just">
              <a:buFont typeface="Wingdings" pitchFamily="2" charset="2"/>
              <a:buAutoNum type="arabicPeriod"/>
            </a:pPr>
            <a:r>
              <a:rPr lang="en-US" sz="2500" dirty="0"/>
              <a:t>The algorithm </a:t>
            </a:r>
            <a:r>
              <a:rPr lang="en-US" sz="2500" dirty="0" smtClean="0"/>
              <a:t>is easy to </a:t>
            </a:r>
            <a:r>
              <a:rPr lang="en-US" sz="2500" dirty="0"/>
              <a:t>be trapped in </a:t>
            </a:r>
            <a:r>
              <a:rPr lang="en-US" sz="2500" dirty="0" smtClean="0"/>
              <a:t>a </a:t>
            </a:r>
            <a:r>
              <a:rPr lang="en-US" sz="2500" dirty="0" smtClean="0">
                <a:hlinkClick r:id="rId2"/>
              </a:rPr>
              <a:t>local optimum</a:t>
            </a:r>
            <a:r>
              <a:rPr lang="en-US" sz="2500" dirty="0" smtClean="0"/>
              <a:t>, </a:t>
            </a:r>
          </a:p>
          <a:p>
            <a:pPr marL="571500" indent="-571500" algn="just">
              <a:buFont typeface="Wingdings" pitchFamily="2" charset="2"/>
              <a:buAutoNum type="arabicPeriod"/>
            </a:pPr>
            <a:r>
              <a:rPr lang="en-US" sz="2500" dirty="0" smtClean="0"/>
              <a:t>The min-square error criteria is no more working in high dimensional and sparse spaces.</a:t>
            </a:r>
            <a:endParaRPr lang="en-US" sz="2500" dirty="0"/>
          </a:p>
          <a:p>
            <a:pPr marL="873252" lvl="1" indent="-571500">
              <a:buFont typeface="Wingdings" pitchFamily="2" charset="2"/>
              <a:buAutoNum type="arabicPeriod"/>
            </a:pPr>
            <a:endParaRPr lang="en-US" sz="2200" dirty="0" smtClean="0"/>
          </a:p>
        </p:txBody>
      </p:sp>
    </p:spTree>
    <p:extLst>
      <p:ext uri="{BB962C8B-B14F-4D97-AF65-F5344CB8AC3E}">
        <p14:creationId xmlns:p14="http://schemas.microsoft.com/office/powerpoint/2010/main" val="2854551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txBox="1">
            <a:spLocks noChangeArrowheads="1"/>
          </p:cNvSpPr>
          <p:nvPr/>
        </p:nvSpPr>
        <p:spPr>
          <a:xfrm>
            <a:off x="457200" y="152400"/>
            <a:ext cx="7467600" cy="1143000"/>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pPr>
            <a:r>
              <a:rPr lang="fr-FR" dirty="0" smtClean="0"/>
              <a:t>LOCAL OPTIMA PROBLEM</a:t>
            </a:r>
          </a:p>
        </p:txBody>
      </p:sp>
      <p:grpSp>
        <p:nvGrpSpPr>
          <p:cNvPr id="5" name="Groupe 4"/>
          <p:cNvGrpSpPr/>
          <p:nvPr/>
        </p:nvGrpSpPr>
        <p:grpSpPr>
          <a:xfrm>
            <a:off x="287547" y="1410419"/>
            <a:ext cx="8601975" cy="4744528"/>
            <a:chOff x="304800" y="1410419"/>
            <a:chExt cx="8601975" cy="4744528"/>
          </a:xfrm>
        </p:grpSpPr>
        <p:pic>
          <p:nvPicPr>
            <p:cNvPr id="552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512" t="16277" r="16127" b="14444"/>
            <a:stretch/>
          </p:blipFill>
          <p:spPr bwMode="auto">
            <a:xfrm>
              <a:off x="314865" y="1410419"/>
              <a:ext cx="8591910" cy="4744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04800" y="1413294"/>
              <a:ext cx="2133600" cy="533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137707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txBox="1">
            <a:spLocks noGrp="1" noChangeArrowheads="1"/>
          </p:cNvSpPr>
          <p:nvPr>
            <p:ph type="title"/>
          </p:nvPr>
        </p:nvSpPr>
        <p:spPr>
          <a:xfrm>
            <a:off x="457200" y="228600"/>
            <a:ext cx="7470648" cy="1143000"/>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pPr>
            <a:r>
              <a:rPr lang="fr-FR" dirty="0" smtClean="0"/>
              <a:t>HOW TO OPTIMIZE SEEDING ?</a:t>
            </a:r>
          </a:p>
        </p:txBody>
      </p:sp>
      <p:sp>
        <p:nvSpPr>
          <p:cNvPr id="4" name="Rectangle 3"/>
          <p:cNvSpPr txBox="1">
            <a:spLocks noChangeArrowheads="1"/>
          </p:cNvSpPr>
          <p:nvPr/>
        </p:nvSpPr>
        <p:spPr>
          <a:xfrm>
            <a:off x="473439" y="1447800"/>
            <a:ext cx="8213361" cy="5410200"/>
          </a:xfrm>
          <a:prstGeom prst="rect">
            <a:avLst/>
          </a:prstGeom>
        </p:spPr>
        <p:txBody>
          <a:bodyPr>
            <a:normAutofit fontScale="77500" lnSpcReduction="2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36576" indent="0" algn="just" fontAlgn="auto">
              <a:spcAft>
                <a:spcPts val="0"/>
              </a:spcAft>
              <a:buNone/>
            </a:pPr>
            <a:r>
              <a:rPr lang="en-US" dirty="0" smtClean="0"/>
              <a:t>There are many alternatives. One interesting method has been proposed by Arthur and </a:t>
            </a:r>
            <a:r>
              <a:rPr lang="fr-FR" dirty="0" err="1"/>
              <a:t>Vassilvitskii</a:t>
            </a:r>
            <a:r>
              <a:rPr lang="fr-FR" dirty="0"/>
              <a:t> </a:t>
            </a:r>
            <a:r>
              <a:rPr lang="fr-FR" dirty="0" smtClean="0"/>
              <a:t>(K-</a:t>
            </a:r>
            <a:r>
              <a:rPr lang="fr-FR" dirty="0" err="1" smtClean="0"/>
              <a:t>means</a:t>
            </a:r>
            <a:r>
              <a:rPr lang="fr-FR" dirty="0" smtClean="0"/>
              <a:t>++):</a:t>
            </a:r>
          </a:p>
          <a:p>
            <a:pPr marL="36576" indent="0" algn="just" fontAlgn="auto">
              <a:spcAft>
                <a:spcPts val="0"/>
              </a:spcAft>
              <a:buNone/>
            </a:pPr>
            <a:endParaRPr lang="en-US" dirty="0"/>
          </a:p>
          <a:p>
            <a:pPr marL="550926" indent="-514350">
              <a:buFont typeface="+mj-lt"/>
              <a:buAutoNum type="arabicPeriod"/>
            </a:pPr>
            <a:r>
              <a:rPr lang="en-US" dirty="0" smtClean="0"/>
              <a:t>Choose </a:t>
            </a:r>
            <a:r>
              <a:rPr lang="en-US" dirty="0"/>
              <a:t>one center uniformly at random from among the data </a:t>
            </a:r>
            <a:r>
              <a:rPr lang="en-US" dirty="0" smtClean="0"/>
              <a:t>points,</a:t>
            </a:r>
            <a:endParaRPr lang="en-US" dirty="0"/>
          </a:p>
          <a:p>
            <a:pPr marL="550926" indent="-514350">
              <a:buFont typeface="+mj-lt"/>
              <a:buAutoNum type="arabicPeriod"/>
            </a:pPr>
            <a:r>
              <a:rPr lang="en-US" dirty="0"/>
              <a:t>For each data point </a:t>
            </a:r>
            <a:r>
              <a:rPr lang="en-US" i="1" dirty="0"/>
              <a:t>x</a:t>
            </a:r>
            <a:r>
              <a:rPr lang="en-US" dirty="0"/>
              <a:t>, compute </a:t>
            </a:r>
            <a:r>
              <a:rPr lang="en-US" i="1" dirty="0"/>
              <a:t>D(x)</a:t>
            </a:r>
            <a:r>
              <a:rPr lang="en-US" dirty="0"/>
              <a:t>, the distance between </a:t>
            </a:r>
            <a:r>
              <a:rPr lang="en-US" i="1" dirty="0"/>
              <a:t>x</a:t>
            </a:r>
            <a:r>
              <a:rPr lang="en-US" dirty="0"/>
              <a:t> and the nearest center that has already been </a:t>
            </a:r>
            <a:r>
              <a:rPr lang="en-US" dirty="0" smtClean="0"/>
              <a:t>chosen,</a:t>
            </a:r>
            <a:endParaRPr lang="en-US" dirty="0"/>
          </a:p>
          <a:p>
            <a:pPr marL="550926" indent="-514350">
              <a:buFont typeface="+mj-lt"/>
              <a:buAutoNum type="arabicPeriod"/>
            </a:pPr>
            <a:r>
              <a:rPr lang="en-US" dirty="0"/>
              <a:t>Choose one new data point at random as a new center, using a weighted probability distribution where a point </a:t>
            </a:r>
            <a:r>
              <a:rPr lang="en-US" i="1" dirty="0"/>
              <a:t>x</a:t>
            </a:r>
            <a:r>
              <a:rPr lang="en-US" dirty="0"/>
              <a:t> is chosen with probability proportional to </a:t>
            </a:r>
            <a:r>
              <a:rPr lang="en-US" i="1" dirty="0" smtClean="0"/>
              <a:t>D(x)</a:t>
            </a:r>
            <a:r>
              <a:rPr lang="en-US" i="1" baseline="30000" dirty="0" smtClean="0"/>
              <a:t>2</a:t>
            </a:r>
            <a:r>
              <a:rPr lang="en-US" dirty="0"/>
              <a:t>,</a:t>
            </a:r>
          </a:p>
          <a:p>
            <a:pPr marL="550926" indent="-514350">
              <a:buFont typeface="+mj-lt"/>
              <a:buAutoNum type="arabicPeriod"/>
            </a:pPr>
            <a:r>
              <a:rPr lang="en-US" dirty="0"/>
              <a:t>Repeat Steps 2 and 3 until </a:t>
            </a:r>
            <a:r>
              <a:rPr lang="en-US" i="1" dirty="0" smtClean="0"/>
              <a:t>K</a:t>
            </a:r>
            <a:r>
              <a:rPr lang="en-US" dirty="0"/>
              <a:t> centers have been </a:t>
            </a:r>
            <a:r>
              <a:rPr lang="en-US" dirty="0" smtClean="0"/>
              <a:t>chosen,</a:t>
            </a:r>
            <a:endParaRPr lang="en-US" dirty="0"/>
          </a:p>
          <a:p>
            <a:pPr marL="550926" indent="-514350">
              <a:buFont typeface="+mj-lt"/>
              <a:buAutoNum type="arabicPeriod"/>
            </a:pPr>
            <a:r>
              <a:rPr lang="en-US" dirty="0"/>
              <a:t>Now that the initial centers have been chosen, proceed using standard </a:t>
            </a:r>
            <a:r>
              <a:rPr lang="en-US" i="1" dirty="0">
                <a:hlinkClick r:id="rId2" tooltip="K-means clustering"/>
              </a:rPr>
              <a:t>k</a:t>
            </a:r>
            <a:r>
              <a:rPr lang="en-US" dirty="0">
                <a:hlinkClick r:id="rId2" tooltip="K-means clustering"/>
              </a:rPr>
              <a:t>-means clustering</a:t>
            </a:r>
            <a:r>
              <a:rPr lang="en-US" dirty="0" smtClean="0"/>
              <a:t>.</a:t>
            </a:r>
          </a:p>
          <a:p>
            <a:pPr marL="36576" indent="0">
              <a:buNone/>
            </a:pPr>
            <a:endParaRPr lang="en-US" dirty="0"/>
          </a:p>
          <a:p>
            <a:pPr marL="36576" indent="0">
              <a:buNone/>
            </a:pPr>
            <a:r>
              <a:rPr lang="en-US" dirty="0" smtClean="0"/>
              <a:t>This method remains however sensitive to outliers data.</a:t>
            </a:r>
            <a:endParaRPr lang="en-US" dirty="0"/>
          </a:p>
          <a:p>
            <a:pPr marL="36576" indent="0" algn="just" fontAlgn="auto">
              <a:spcAft>
                <a:spcPts val="0"/>
              </a:spcAft>
              <a:buNone/>
            </a:pPr>
            <a:endParaRPr lang="en-US" dirty="0" smtClean="0"/>
          </a:p>
          <a:p>
            <a:pPr marL="36576" indent="0" algn="just" fontAlgn="auto">
              <a:spcAft>
                <a:spcPts val="0"/>
              </a:spcAft>
              <a:buNone/>
            </a:pPr>
            <a:endParaRPr lang="en-US" dirty="0"/>
          </a:p>
          <a:p>
            <a:pPr algn="just" fontAlgn="auto">
              <a:spcAft>
                <a:spcPts val="0"/>
              </a:spcAft>
            </a:pPr>
            <a:endParaRPr lang="en-US" dirty="0" smtClean="0"/>
          </a:p>
        </p:txBody>
      </p:sp>
    </p:spTree>
    <p:extLst>
      <p:ext uri="{BB962C8B-B14F-4D97-AF65-F5344CB8AC3E}">
        <p14:creationId xmlns:p14="http://schemas.microsoft.com/office/powerpoint/2010/main" val="3128759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9"/>
          <p:cNvSpPr txBox="1">
            <a:spLocks noGrp="1" noChangeArrowheads="1"/>
          </p:cNvSpPr>
          <p:nvPr>
            <p:ph type="title"/>
          </p:nvPr>
        </p:nvSpPr>
        <p:spPr>
          <a:xfrm>
            <a:off x="482301" y="152400"/>
            <a:ext cx="7470648" cy="1143000"/>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pPr>
            <a:r>
              <a:rPr lang="fr-FR" dirty="0" smtClean="0"/>
              <a:t>HOW TO FIX K ?</a:t>
            </a:r>
          </a:p>
        </p:txBody>
      </p:sp>
      <p:sp>
        <p:nvSpPr>
          <p:cNvPr id="4" name="Rectangle 3"/>
          <p:cNvSpPr txBox="1">
            <a:spLocks noChangeArrowheads="1"/>
          </p:cNvSpPr>
          <p:nvPr/>
        </p:nvSpPr>
        <p:spPr>
          <a:xfrm>
            <a:off x="482301" y="1447800"/>
            <a:ext cx="8153400" cy="5410200"/>
          </a:xfrm>
          <a:prstGeom prst="rect">
            <a:avLst/>
          </a:prstGeom>
        </p:spPr>
        <p:txBody>
          <a:bodyPr>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fontAlgn="auto">
              <a:spcAft>
                <a:spcPts val="0"/>
              </a:spcAft>
            </a:pPr>
            <a:r>
              <a:rPr lang="en-US" dirty="0" smtClean="0"/>
              <a:t>A first way to fix </a:t>
            </a:r>
            <a:r>
              <a:rPr lang="en-US" i="1" dirty="0" smtClean="0"/>
              <a:t>K</a:t>
            </a:r>
            <a:r>
              <a:rPr lang="en-US" dirty="0" smtClean="0"/>
              <a:t> is to use the elbow method,</a:t>
            </a:r>
          </a:p>
          <a:p>
            <a:pPr algn="just" fontAlgn="auto">
              <a:spcAft>
                <a:spcPts val="0"/>
              </a:spcAft>
            </a:pPr>
            <a:r>
              <a:rPr lang="en-US" dirty="0" smtClean="0"/>
              <a:t>Another way is to make use of an external cost function.</a:t>
            </a:r>
          </a:p>
          <a:p>
            <a:pPr algn="just" fontAlgn="auto">
              <a:spcAft>
                <a:spcPts val="0"/>
              </a:spcAft>
            </a:pPr>
            <a:endParaRPr lang="en-US" sz="1500" dirty="0" smtClean="0"/>
          </a:p>
          <a:p>
            <a:pPr marL="36576" indent="0" algn="just" fontAlgn="auto">
              <a:spcAft>
                <a:spcPts val="0"/>
              </a:spcAft>
              <a:buNone/>
            </a:pPr>
            <a:r>
              <a:rPr lang="en-US" dirty="0" smtClean="0"/>
              <a:t>Ex:</a:t>
            </a:r>
          </a:p>
          <a:p>
            <a:pPr lvl="1" algn="just" fontAlgn="auto">
              <a:spcAft>
                <a:spcPts val="0"/>
              </a:spcAft>
            </a:pPr>
            <a:r>
              <a:rPr lang="en-US" dirty="0" smtClean="0"/>
              <a:t>A company went to manufacture and to sell tee-shirt,</a:t>
            </a:r>
          </a:p>
          <a:p>
            <a:pPr lvl="1" algn="just" fontAlgn="auto">
              <a:spcAft>
                <a:spcPts val="0"/>
              </a:spcAft>
            </a:pPr>
            <a:r>
              <a:rPr lang="en-US" dirty="0" smtClean="0"/>
              <a:t>It investigates to find out the number of sizes that must be taken into account,</a:t>
            </a:r>
          </a:p>
          <a:p>
            <a:pPr lvl="1" algn="just" fontAlgn="auto">
              <a:spcAft>
                <a:spcPts val="0"/>
              </a:spcAft>
            </a:pPr>
            <a:r>
              <a:rPr lang="en-US" dirty="0" smtClean="0"/>
              <a:t>K-means clustering is used for that purpose.</a:t>
            </a:r>
          </a:p>
          <a:p>
            <a:pPr algn="just" fontAlgn="auto">
              <a:spcAft>
                <a:spcPts val="0"/>
              </a:spcAft>
            </a:pPr>
            <a:endParaRPr lang="en-US" dirty="0" smtClean="0"/>
          </a:p>
        </p:txBody>
      </p:sp>
    </p:spTree>
    <p:extLst>
      <p:ext uri="{BB962C8B-B14F-4D97-AF65-F5344CB8AC3E}">
        <p14:creationId xmlns:p14="http://schemas.microsoft.com/office/powerpoint/2010/main" val="1785193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01" t="47544" r="38018" b="15928"/>
          <a:stretch/>
        </p:blipFill>
        <p:spPr bwMode="auto">
          <a:xfrm>
            <a:off x="685800" y="1295400"/>
            <a:ext cx="7884428" cy="32478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9"/>
          <p:cNvSpPr txBox="1">
            <a:spLocks noChangeArrowheads="1"/>
          </p:cNvSpPr>
          <p:nvPr/>
        </p:nvSpPr>
        <p:spPr>
          <a:xfrm>
            <a:off x="457200" y="274320"/>
            <a:ext cx="7470648" cy="1143000"/>
          </a:xfrm>
          <a:prstGeom prst="rect">
            <a:avLst/>
          </a:prstGeom>
        </p:spPr>
        <p:txBody>
          <a:bodyPr/>
          <a:lstStyle>
            <a:lvl1pPr algn="l" rtl="0" eaLnBrk="1" latinLnBrk="0" hangingPunct="1">
              <a:spcBef>
                <a:spcPct val="0"/>
              </a:spcBef>
              <a:buNone/>
              <a:defRPr kumimoji="0" sz="4600" kern="1200">
                <a:solidFill>
                  <a:schemeClr val="tx1"/>
                </a:solidFill>
                <a:latin typeface="+mj-lt"/>
                <a:ea typeface="+mj-ea"/>
                <a:cs typeface="+mj-cs"/>
              </a:defRPr>
            </a:lvl1pPr>
          </a:lstStyle>
          <a:p>
            <a:pPr fontAlgn="auto">
              <a:spcAft>
                <a:spcPts val="0"/>
              </a:spcAft>
            </a:pPr>
            <a:r>
              <a:rPr lang="fr-FR" dirty="0" smtClean="0"/>
              <a:t>HOW TO FIX K : EXAMPLE</a:t>
            </a:r>
          </a:p>
        </p:txBody>
      </p:sp>
      <p:sp>
        <p:nvSpPr>
          <p:cNvPr id="4" name="Rectangle 3"/>
          <p:cNvSpPr txBox="1">
            <a:spLocks noChangeArrowheads="1"/>
          </p:cNvSpPr>
          <p:nvPr/>
        </p:nvSpPr>
        <p:spPr>
          <a:xfrm>
            <a:off x="381000" y="4876800"/>
            <a:ext cx="8382000" cy="5410200"/>
          </a:xfrm>
          <a:prstGeom prst="rect">
            <a:avLst/>
          </a:prstGeom>
        </p:spPr>
        <p:txBody>
          <a:bodyPr>
            <a:normAutofit/>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algn="just" fontAlgn="auto">
              <a:spcAft>
                <a:spcPts val="0"/>
              </a:spcAft>
            </a:pPr>
            <a:r>
              <a:rPr lang="en-US" dirty="0" smtClean="0"/>
              <a:t>External criteria like additional manufacturing cost vs. diffusion increase or customer satisfaction analysis could be considered. </a:t>
            </a:r>
          </a:p>
        </p:txBody>
      </p:sp>
    </p:spTree>
    <p:extLst>
      <p:ext uri="{BB962C8B-B14F-4D97-AF65-F5344CB8AC3E}">
        <p14:creationId xmlns:p14="http://schemas.microsoft.com/office/powerpoint/2010/main" val="137244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04800" y="1371600"/>
            <a:ext cx="8534400" cy="5138737"/>
          </a:xfrm>
        </p:spPr>
        <p:txBody>
          <a:bodyPr>
            <a:normAutofit lnSpcReduction="10000"/>
          </a:bodyPr>
          <a:lstStyle/>
          <a:p>
            <a:pPr marL="571500" indent="-571500" eaLnBrk="1" hangingPunct="1">
              <a:lnSpc>
                <a:spcPct val="80000"/>
              </a:lnSpc>
            </a:pPr>
            <a:r>
              <a:rPr lang="en-US" sz="1700" dirty="0" smtClean="0">
                <a:hlinkClick r:id="rId2" tooltip="http://home.dei.polimi.it/matteucc/Clustering/tutorial_html/"/>
              </a:rPr>
              <a:t>Tutorial</a:t>
            </a:r>
            <a:r>
              <a:rPr lang="en-US" sz="1700" dirty="0" smtClean="0"/>
              <a:t> - Tutorial with introduction of Clustering Algorithms (k-means, fuzzy-c-means, hierarchical, mixture of </a:t>
            </a:r>
            <a:r>
              <a:rPr lang="en-US" sz="1700" dirty="0" err="1" smtClean="0"/>
              <a:t>gaussians</a:t>
            </a:r>
            <a:r>
              <a:rPr lang="en-US" sz="1700" dirty="0" smtClean="0"/>
              <a:t>) + some interactive demos (java applets).</a:t>
            </a:r>
            <a:br>
              <a:rPr lang="en-US" sz="1700" dirty="0" smtClean="0"/>
            </a:br>
            <a:r>
              <a:rPr lang="en-US" sz="1700" dirty="0" smtClean="0"/>
              <a:t/>
            </a:r>
            <a:br>
              <a:rPr lang="en-US" sz="1700" dirty="0" smtClean="0"/>
            </a:br>
            <a:r>
              <a:rPr lang="en-US" sz="1700" b="1" dirty="0" smtClean="0">
                <a:solidFill>
                  <a:srgbClr val="FF0000"/>
                </a:solidFill>
              </a:rPr>
              <a:t>http</a:t>
            </a:r>
            <a:r>
              <a:rPr lang="en-US" sz="1700" b="1" dirty="0">
                <a:solidFill>
                  <a:srgbClr val="FF0000"/>
                </a:solidFill>
              </a:rPr>
              <a:t>://home.deib.polimi.it/matteucc/Clustering/tutorial_html/AppletKM.html</a:t>
            </a:r>
            <a:endParaRPr lang="en-US" sz="1700" b="1" dirty="0" smtClean="0">
              <a:solidFill>
                <a:srgbClr val="FF0000"/>
              </a:solidFill>
            </a:endParaRPr>
          </a:p>
          <a:p>
            <a:pPr marL="571500" indent="-571500" eaLnBrk="1" hangingPunct="1">
              <a:lnSpc>
                <a:spcPct val="80000"/>
              </a:lnSpc>
            </a:pPr>
            <a:endParaRPr lang="en-US" sz="1700" dirty="0" smtClean="0"/>
          </a:p>
          <a:p>
            <a:pPr marL="571500" indent="-571500" eaLnBrk="1" hangingPunct="1">
              <a:lnSpc>
                <a:spcPct val="80000"/>
              </a:lnSpc>
            </a:pPr>
            <a:r>
              <a:rPr lang="en-US" sz="1700" dirty="0" smtClean="0"/>
              <a:t>Digital Image Processing and Analysis-</a:t>
            </a:r>
            <a:r>
              <a:rPr lang="en-US" sz="1700" dirty="0" err="1" smtClean="0"/>
              <a:t>byB.Chanda</a:t>
            </a:r>
            <a:r>
              <a:rPr lang="en-US" sz="1700" dirty="0" smtClean="0"/>
              <a:t> and </a:t>
            </a:r>
            <a:r>
              <a:rPr lang="en-US" sz="1700" dirty="0" err="1" smtClean="0"/>
              <a:t>D.Dutta</a:t>
            </a:r>
            <a:r>
              <a:rPr lang="en-US" sz="1700" dirty="0" smtClean="0"/>
              <a:t> </a:t>
            </a:r>
            <a:r>
              <a:rPr lang="en-US" sz="1700" dirty="0" err="1" smtClean="0"/>
              <a:t>Majumdar</a:t>
            </a:r>
            <a:r>
              <a:rPr lang="en-US" sz="1700" dirty="0" smtClean="0"/>
              <a:t>.</a:t>
            </a:r>
          </a:p>
          <a:p>
            <a:pPr marL="571500" indent="-571500" eaLnBrk="1" hangingPunct="1">
              <a:lnSpc>
                <a:spcPct val="80000"/>
              </a:lnSpc>
            </a:pPr>
            <a:endParaRPr lang="en-US" sz="1700" dirty="0" smtClean="0"/>
          </a:p>
          <a:p>
            <a:pPr marL="571500" indent="-571500" eaLnBrk="1" hangingPunct="1">
              <a:lnSpc>
                <a:spcPct val="80000"/>
              </a:lnSpc>
            </a:pPr>
            <a:r>
              <a:rPr lang="en-US" sz="1700" dirty="0" smtClean="0"/>
              <a:t>H. </a:t>
            </a:r>
            <a:r>
              <a:rPr lang="en-US" sz="1700" dirty="0" err="1" smtClean="0"/>
              <a:t>Zha</a:t>
            </a:r>
            <a:r>
              <a:rPr lang="en-US" sz="1700" dirty="0" smtClean="0"/>
              <a:t>, C. Ding, M. </a:t>
            </a:r>
            <a:r>
              <a:rPr lang="en-US" sz="1700" dirty="0" err="1" smtClean="0"/>
              <a:t>Gu</a:t>
            </a:r>
            <a:r>
              <a:rPr lang="en-US" sz="1700" dirty="0" smtClean="0"/>
              <a:t>, X. He and H.D. Simon. "Spectral Relaxation for K-means Clustering", Neural Information Processing Systems vol.14 (NIPS 2001). pp. 1057-1064, Vancouver, Canada. Dec. 2001. </a:t>
            </a:r>
          </a:p>
          <a:p>
            <a:pPr marL="571500" indent="-571500" eaLnBrk="1" hangingPunct="1">
              <a:lnSpc>
                <a:spcPct val="80000"/>
              </a:lnSpc>
            </a:pPr>
            <a:endParaRPr lang="en-US" sz="1700" dirty="0" smtClean="0"/>
          </a:p>
          <a:p>
            <a:pPr marL="571500" indent="-571500" eaLnBrk="1" hangingPunct="1">
              <a:lnSpc>
                <a:spcPct val="80000"/>
              </a:lnSpc>
            </a:pPr>
            <a:r>
              <a:rPr lang="en-US" sz="1700" dirty="0" smtClean="0"/>
              <a:t>J. A. </a:t>
            </a:r>
            <a:r>
              <a:rPr lang="en-US" sz="1700" dirty="0" err="1" smtClean="0"/>
              <a:t>Hartigan</a:t>
            </a:r>
            <a:r>
              <a:rPr lang="en-US" sz="1700" dirty="0" smtClean="0"/>
              <a:t> (1975) "Clustering Algorithms". Wiley. </a:t>
            </a:r>
          </a:p>
          <a:p>
            <a:pPr marL="571500" indent="-571500" eaLnBrk="1" hangingPunct="1">
              <a:lnSpc>
                <a:spcPct val="80000"/>
              </a:lnSpc>
            </a:pPr>
            <a:endParaRPr lang="en-US" sz="1700" dirty="0" smtClean="0"/>
          </a:p>
          <a:p>
            <a:pPr marL="571500" indent="-571500" eaLnBrk="1" hangingPunct="1">
              <a:lnSpc>
                <a:spcPct val="80000"/>
              </a:lnSpc>
            </a:pPr>
            <a:r>
              <a:rPr lang="en-US" sz="1700" dirty="0" smtClean="0"/>
              <a:t>J. A. </a:t>
            </a:r>
            <a:r>
              <a:rPr lang="en-US" sz="1700" dirty="0" err="1" smtClean="0"/>
              <a:t>Hartigan</a:t>
            </a:r>
            <a:r>
              <a:rPr lang="en-US" sz="1700" dirty="0" smtClean="0"/>
              <a:t> and M. A. Wong (1979) "A K-Means Clustering Algorithm", Applied Statistics, Vol. 28, No. 1, p100-108. </a:t>
            </a:r>
            <a:endParaRPr lang="en-US" sz="1700" dirty="0" smtClean="0">
              <a:hlinkClick r:id="rId3" tooltip="http://www.stanford.edu/~darthur"/>
            </a:endParaRPr>
          </a:p>
          <a:p>
            <a:pPr marL="571500" indent="-571500" eaLnBrk="1" hangingPunct="1">
              <a:lnSpc>
                <a:spcPct val="80000"/>
              </a:lnSpc>
            </a:pPr>
            <a:endParaRPr lang="en-US" sz="1700" dirty="0" smtClean="0">
              <a:hlinkClick r:id="rId3" tooltip="http://www.stanford.edu/~darthur"/>
            </a:endParaRPr>
          </a:p>
          <a:p>
            <a:pPr marL="571500" indent="-571500" eaLnBrk="1" hangingPunct="1">
              <a:lnSpc>
                <a:spcPct val="80000"/>
              </a:lnSpc>
            </a:pPr>
            <a:r>
              <a:rPr lang="en-US" sz="1700" dirty="0" smtClean="0">
                <a:hlinkClick r:id="rId3" tooltip="http://www.stanford.edu/~darthur"/>
              </a:rPr>
              <a:t>D. Arthur</a:t>
            </a:r>
            <a:r>
              <a:rPr lang="en-US" sz="1700" dirty="0" smtClean="0"/>
              <a:t>, </a:t>
            </a:r>
            <a:r>
              <a:rPr lang="en-US" sz="1700" dirty="0" smtClean="0">
                <a:hlinkClick r:id="rId4" tooltip="http://www.stanford.edu/~sergeiv"/>
              </a:rPr>
              <a:t>S. </a:t>
            </a:r>
            <a:r>
              <a:rPr lang="en-US" sz="1700" dirty="0" err="1" smtClean="0">
                <a:hlinkClick r:id="rId4" tooltip="http://www.stanford.edu/~sergeiv"/>
              </a:rPr>
              <a:t>Vassilvitskii</a:t>
            </a:r>
            <a:r>
              <a:rPr lang="en-US" sz="1700" dirty="0" smtClean="0"/>
              <a:t> (2006): "How Slow is the k-means Method?“.</a:t>
            </a:r>
          </a:p>
          <a:p>
            <a:pPr marL="571500" indent="-571500" eaLnBrk="1" hangingPunct="1">
              <a:lnSpc>
                <a:spcPct val="80000"/>
              </a:lnSpc>
            </a:pPr>
            <a:endParaRPr lang="en-US" sz="1700" dirty="0" smtClean="0"/>
          </a:p>
          <a:p>
            <a:pPr marL="571500" indent="-571500" eaLnBrk="1" hangingPunct="1">
              <a:lnSpc>
                <a:spcPct val="80000"/>
              </a:lnSpc>
            </a:pPr>
            <a:r>
              <a:rPr lang="en-US" sz="1700" dirty="0" smtClean="0"/>
              <a:t>D. Arthur, S. </a:t>
            </a:r>
            <a:r>
              <a:rPr lang="en-US" sz="1700" dirty="0" err="1" smtClean="0"/>
              <a:t>Vassilvitskii</a:t>
            </a:r>
            <a:r>
              <a:rPr lang="en-US" sz="1700" dirty="0" smtClean="0"/>
              <a:t>: </a:t>
            </a:r>
            <a:r>
              <a:rPr lang="en-US" sz="1700" dirty="0" smtClean="0">
                <a:hlinkClick r:id="rId5" tooltip="http://www.stanford.edu/~darthur/kMeansPlusPlus.pdf"/>
              </a:rPr>
              <a:t>"k-means++ The Advantages of Careful Seeding"</a:t>
            </a:r>
            <a:r>
              <a:rPr lang="en-US" sz="1700" dirty="0" smtClean="0"/>
              <a:t> 2007 Symposium on Discrete Algorithms (SODA).</a:t>
            </a:r>
          </a:p>
          <a:p>
            <a:pPr marL="571500" indent="-571500" eaLnBrk="1" hangingPunct="1">
              <a:lnSpc>
                <a:spcPct val="80000"/>
              </a:lnSpc>
            </a:pPr>
            <a:endParaRPr lang="en-US" sz="1700" dirty="0" smtClean="0"/>
          </a:p>
          <a:p>
            <a:pPr marL="571500" indent="-571500" eaLnBrk="1" hangingPunct="1">
              <a:lnSpc>
                <a:spcPct val="80000"/>
              </a:lnSpc>
            </a:pPr>
            <a:r>
              <a:rPr lang="en-US" sz="1700" b="1" dirty="0" smtClean="0">
                <a:solidFill>
                  <a:srgbClr val="FF0000"/>
                </a:solidFill>
              </a:rPr>
              <a:t>http://www.wikipedia.com</a:t>
            </a:r>
          </a:p>
        </p:txBody>
      </p:sp>
      <p:sp>
        <p:nvSpPr>
          <p:cNvPr id="2" name="Titre 1"/>
          <p:cNvSpPr>
            <a:spLocks noGrp="1"/>
          </p:cNvSpPr>
          <p:nvPr>
            <p:ph type="title"/>
          </p:nvPr>
        </p:nvSpPr>
        <p:spPr/>
        <p:txBody>
          <a:bodyPr/>
          <a:lstStyle/>
          <a:p>
            <a:r>
              <a:rPr lang="fr-FR" dirty="0" smtClean="0"/>
              <a:t>SOME REFERENCES</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274638"/>
            <a:ext cx="7467600" cy="1143000"/>
          </a:xfrm>
        </p:spPr>
        <p:txBody>
          <a:bodyPr>
            <a:normAutofit fontScale="90000"/>
          </a:bodyPr>
          <a:lstStyle/>
          <a:p>
            <a:pPr eaLnBrk="1" hangingPunct="1"/>
            <a:r>
              <a:rPr lang="en-US" sz="4800" dirty="0" smtClean="0"/>
              <a:t>APPLICATIONS OF CLUSTERING</a:t>
            </a:r>
          </a:p>
        </p:txBody>
      </p:sp>
      <p:sp>
        <p:nvSpPr>
          <p:cNvPr id="2" name="Content Placeholder 1"/>
          <p:cNvSpPr>
            <a:spLocks noGrp="1"/>
          </p:cNvSpPr>
          <p:nvPr>
            <p:ph idx="1"/>
          </p:nvPr>
        </p:nvSpPr>
        <p:spPr>
          <a:xfrm>
            <a:off x="762000" y="1417638"/>
            <a:ext cx="7848600" cy="4953000"/>
          </a:xfrm>
        </p:spPr>
        <p:txBody>
          <a:bodyPr>
            <a:normAutofit lnSpcReduction="10000"/>
          </a:bodyPr>
          <a:lstStyle/>
          <a:p>
            <a:pPr marL="36576" indent="0">
              <a:buNone/>
            </a:pPr>
            <a:r>
              <a:rPr lang="en-US" dirty="0" smtClean="0"/>
              <a:t>Applications in </a:t>
            </a:r>
            <a:r>
              <a:rPr lang="en-US" dirty="0" err="1" smtClean="0"/>
              <a:t>scientometrics</a:t>
            </a:r>
            <a:r>
              <a:rPr lang="en-US" dirty="0" smtClean="0"/>
              <a:t> and webometrics and </a:t>
            </a:r>
            <a:r>
              <a:rPr lang="en-US" dirty="0" err="1" smtClean="0"/>
              <a:t>patentometrics</a:t>
            </a:r>
            <a:r>
              <a:rPr lang="en-US" dirty="0" smtClean="0"/>
              <a:t> are also numerous:</a:t>
            </a:r>
          </a:p>
          <a:p>
            <a:pPr marL="538163" lvl="1" indent="-269875"/>
            <a:r>
              <a:rPr lang="en-US" dirty="0" smtClean="0"/>
              <a:t>Scientific communities, research groups and collaboration networks detection,</a:t>
            </a:r>
          </a:p>
          <a:p>
            <a:pPr marL="538163" lvl="1" indent="-269875"/>
            <a:r>
              <a:rPr lang="en-US" dirty="0"/>
              <a:t>Diachronic science </a:t>
            </a:r>
            <a:r>
              <a:rPr lang="en-US" dirty="0" smtClean="0"/>
              <a:t>and science topics analysis,</a:t>
            </a:r>
          </a:p>
          <a:p>
            <a:pPr marL="538163" lvl="1" indent="-269875"/>
            <a:r>
              <a:rPr lang="en-US" dirty="0" smtClean="0"/>
              <a:t>Emerging research and technologies identification,</a:t>
            </a:r>
          </a:p>
          <a:p>
            <a:pPr marL="538163" lvl="1" indent="-269875"/>
            <a:r>
              <a:rPr lang="en-US" dirty="0" smtClean="0"/>
              <a:t>Science policy analysis,</a:t>
            </a:r>
          </a:p>
          <a:p>
            <a:pPr marL="538163" lvl="1" indent="-269875"/>
            <a:r>
              <a:rPr lang="en-US" dirty="0" smtClean="0"/>
              <a:t>Citation content relationships identification (incl. Web data).</a:t>
            </a:r>
            <a:endParaRPr lang="fr-FR" dirty="0"/>
          </a:p>
        </p:txBody>
      </p:sp>
    </p:spTree>
    <p:extLst>
      <p:ext uri="{BB962C8B-B14F-4D97-AF65-F5344CB8AC3E}">
        <p14:creationId xmlns:p14="http://schemas.microsoft.com/office/powerpoint/2010/main" val="2829923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199016" y="762000"/>
            <a:ext cx="8534400" cy="5638800"/>
          </a:xfrm>
        </p:spPr>
        <p:txBody>
          <a:bodyPr>
            <a:normAutofit/>
          </a:bodyPr>
          <a:lstStyle/>
          <a:p>
            <a:pPr marL="571500" indent="-571500" eaLnBrk="1" hangingPunct="1">
              <a:buFont typeface="Wingdings" pitchFamily="2" charset="2"/>
              <a:buAutoNum type="arabicPeriod"/>
            </a:pPr>
            <a:endParaRPr lang="en-US" sz="2400" b="1" u="sng" dirty="0" smtClean="0"/>
          </a:p>
          <a:p>
            <a:pPr marL="571500" indent="-571500" algn="just" eaLnBrk="1" hangingPunct="1">
              <a:buFont typeface="Wingdings" pitchFamily="2" charset="2"/>
              <a:buAutoNum type="arabicPeriod"/>
            </a:pPr>
            <a:r>
              <a:rPr lang="en-US" sz="2400" b="1" u="sng" dirty="0" smtClean="0"/>
              <a:t>Hierarchical algorithms</a:t>
            </a:r>
            <a:r>
              <a:rPr lang="en-US" sz="2400" dirty="0" smtClean="0"/>
              <a:t>: these methods find successive clusters using previously established clusters.                                               </a:t>
            </a:r>
          </a:p>
          <a:p>
            <a:pPr marL="873252" lvl="1" indent="-571500" algn="just">
              <a:buFont typeface="+mj-lt"/>
              <a:buAutoNum type="arabicPeriod"/>
            </a:pPr>
            <a:r>
              <a:rPr lang="en-US" sz="2000" u="sng" dirty="0" smtClean="0"/>
              <a:t>Agglomerative ("bottom-up</a:t>
            </a:r>
            <a:r>
              <a:rPr lang="en-US" sz="2000" u="sng" dirty="0" smtClean="0"/>
              <a:t>") (AHC)</a:t>
            </a:r>
            <a:r>
              <a:rPr lang="en-US" sz="2000" dirty="0" smtClean="0"/>
              <a:t>: </a:t>
            </a:r>
            <a:r>
              <a:rPr lang="en-US" sz="2000" dirty="0" smtClean="0"/>
              <a:t>Agglomerative algorithms begin with each element as a separate cluster and merge them into successively larger clusters. </a:t>
            </a:r>
          </a:p>
          <a:p>
            <a:pPr marL="864000" lvl="1" indent="0" algn="just">
              <a:buNone/>
            </a:pPr>
            <a:r>
              <a:rPr lang="en-US" sz="2000" i="1" dirty="0" smtClean="0"/>
              <a:t>Usually these methods need computation of a matrix of distance between data</a:t>
            </a:r>
            <a:r>
              <a:rPr lang="en-US" sz="2000" i="1" dirty="0" smtClean="0"/>
              <a:t>.</a:t>
            </a:r>
          </a:p>
          <a:p>
            <a:pPr marL="864000" lvl="1" indent="0" algn="just">
              <a:buNone/>
            </a:pPr>
            <a:r>
              <a:rPr lang="en-US" sz="2000" i="1" dirty="0"/>
              <a:t>Graph-based clustering (based on community detection and exploiting specific criteria like modularity</a:t>
            </a:r>
            <a:r>
              <a:rPr lang="en-US" sz="2000" i="1" dirty="0" smtClean="0"/>
              <a:t>) is a variation of AHC,</a:t>
            </a:r>
            <a:endParaRPr lang="en-US" sz="2000" i="1" dirty="0" smtClean="0"/>
          </a:p>
          <a:p>
            <a:pPr marL="864000" lvl="1" indent="0" algn="just">
              <a:buNone/>
            </a:pPr>
            <a:r>
              <a:rPr lang="en-US" sz="2000" b="1" i="1" dirty="0" smtClean="0"/>
              <a:t>Single link clustering</a:t>
            </a:r>
            <a:r>
              <a:rPr lang="en-US" sz="2000" i="1" dirty="0" smtClean="0"/>
              <a:t> is a simplified version of agglomerative clustering that discard the use of such distance thanks to the exploitation of </a:t>
            </a:r>
            <a:r>
              <a:rPr lang="en-US" sz="2000" i="1" dirty="0" err="1" smtClean="0"/>
              <a:t>ultrametric</a:t>
            </a:r>
            <a:r>
              <a:rPr lang="en-US" sz="2000" i="1" dirty="0"/>
              <a:t>,</a:t>
            </a:r>
            <a:endParaRPr lang="en-US" sz="2000" i="1" dirty="0" smtClean="0"/>
          </a:p>
          <a:p>
            <a:pPr marL="873252" lvl="1" indent="-571500" algn="just">
              <a:buFont typeface="+mj-lt"/>
              <a:buAutoNum type="arabicPeriod" startAt="2"/>
            </a:pPr>
            <a:r>
              <a:rPr lang="en-US" sz="2000" u="sng" dirty="0" smtClean="0"/>
              <a:t>Divisive ("top-down")</a:t>
            </a:r>
            <a:r>
              <a:rPr lang="en-US" sz="2000" dirty="0" smtClean="0"/>
              <a:t>: Divisive algorithms begin with the whole set and proceed to divide it into successively  smaller clusters.</a:t>
            </a:r>
          </a:p>
          <a:p>
            <a:pPr marL="864000" lvl="1" indent="0" algn="just">
              <a:buNone/>
            </a:pPr>
            <a:r>
              <a:rPr lang="en-US" sz="2000" i="1" dirty="0" smtClean="0"/>
              <a:t>Usually these methods exploit entropy criteria to operate splitting.</a:t>
            </a:r>
          </a:p>
          <a:p>
            <a:pPr marL="873252" lvl="1" indent="-571500" algn="just">
              <a:buFont typeface="+mj-lt"/>
              <a:buAutoNum type="arabicPeriod"/>
            </a:pPr>
            <a:endParaRPr lang="en-US" sz="1300" dirty="0" smtClean="0">
              <a:solidFill>
                <a:schemeClr val="bg1"/>
              </a:solidFill>
            </a:endParaRPr>
          </a:p>
          <a:p>
            <a:pPr marL="571500" indent="-571500" eaLnBrk="1" hangingPunct="1">
              <a:buFont typeface="Symbol" pitchFamily="18" charset="2"/>
              <a:buNone/>
            </a:pPr>
            <a:endParaRPr lang="en-US" sz="2400" dirty="0" smtClean="0">
              <a:solidFill>
                <a:schemeClr val="bg1"/>
              </a:solidFill>
            </a:endParaRPr>
          </a:p>
          <a:p>
            <a:pPr marL="571500" indent="-571500" eaLnBrk="1" hangingPunct="1">
              <a:buFont typeface="Wingdings" pitchFamily="2" charset="2"/>
              <a:buNone/>
            </a:pPr>
            <a:endParaRPr lang="en-US" sz="2400" dirty="0" smtClean="0">
              <a:solidFill>
                <a:schemeClr val="bg1"/>
              </a:solidFill>
            </a:endParaRPr>
          </a:p>
        </p:txBody>
      </p:sp>
      <p:sp>
        <p:nvSpPr>
          <p:cNvPr id="5" name="Rectangle 2"/>
          <p:cNvSpPr>
            <a:spLocks noGrp="1" noChangeArrowheads="1"/>
          </p:cNvSpPr>
          <p:nvPr>
            <p:ph type="title"/>
          </p:nvPr>
        </p:nvSpPr>
        <p:spPr>
          <a:xfrm>
            <a:off x="329901" y="2689"/>
            <a:ext cx="8382000" cy="1143000"/>
          </a:xfrm>
        </p:spPr>
        <p:txBody>
          <a:bodyPr>
            <a:normAutofit/>
          </a:bodyPr>
          <a:lstStyle/>
          <a:p>
            <a:pPr eaLnBrk="1" hangingPunct="1"/>
            <a:r>
              <a:rPr lang="en-US" sz="4800" dirty="0" smtClean="0"/>
              <a:t>BASIC TYPES OF CLUSTERING</a:t>
            </a:r>
          </a:p>
        </p:txBody>
      </p:sp>
    </p:spTree>
    <p:extLst>
      <p:ext uri="{BB962C8B-B14F-4D97-AF65-F5344CB8AC3E}">
        <p14:creationId xmlns:p14="http://schemas.microsoft.com/office/powerpoint/2010/main" val="421935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76200" y="808168"/>
            <a:ext cx="8534400" cy="5638800"/>
          </a:xfrm>
        </p:spPr>
        <p:txBody>
          <a:bodyPr>
            <a:normAutofit/>
          </a:bodyPr>
          <a:lstStyle/>
          <a:p>
            <a:pPr marL="571500" indent="-571500" eaLnBrk="1" hangingPunct="1">
              <a:buFont typeface="Wingdings" pitchFamily="2" charset="2"/>
              <a:buAutoNum type="arabicPeriod"/>
            </a:pPr>
            <a:endParaRPr lang="en-US" sz="2400" b="1" u="sng" dirty="0" smtClean="0">
              <a:solidFill>
                <a:schemeClr val="bg1"/>
              </a:solidFill>
            </a:endParaRPr>
          </a:p>
          <a:p>
            <a:pPr marL="873252" lvl="1" indent="-571500" algn="just">
              <a:buFont typeface="+mj-lt"/>
              <a:buAutoNum type="arabicPeriod"/>
            </a:pPr>
            <a:endParaRPr lang="en-US" sz="1300" dirty="0" smtClean="0">
              <a:solidFill>
                <a:schemeClr val="bg1"/>
              </a:solidFill>
            </a:endParaRPr>
          </a:p>
          <a:p>
            <a:pPr marL="571500" indent="-571500" algn="just">
              <a:buFont typeface="+mj-lt"/>
              <a:buAutoNum type="arabicPeriod"/>
            </a:pPr>
            <a:r>
              <a:rPr lang="en-US" sz="2400" b="1" u="sng" dirty="0" smtClean="0"/>
              <a:t>Partitioned clustering</a:t>
            </a:r>
            <a:r>
              <a:rPr lang="en-US" sz="2400" dirty="0" smtClean="0"/>
              <a:t>: </a:t>
            </a:r>
            <a:r>
              <a:rPr lang="en-US" sz="2400" dirty="0" err="1" smtClean="0"/>
              <a:t>Partitional</a:t>
            </a:r>
            <a:r>
              <a:rPr lang="en-US" sz="2400" dirty="0" smtClean="0"/>
              <a:t> algorithms determine all clusters at once.  They include:</a:t>
            </a:r>
          </a:p>
          <a:p>
            <a:pPr marL="914400" lvl="1" indent="-569913" algn="just">
              <a:buFont typeface="+mj-lt"/>
              <a:buAutoNum type="arabicPeriod"/>
            </a:pPr>
            <a:r>
              <a:rPr lang="en-US" sz="2000" b="1" dirty="0" smtClean="0"/>
              <a:t>K-means and derivatives </a:t>
            </a:r>
            <a:r>
              <a:rPr lang="en-US" sz="2000" dirty="0" smtClean="0"/>
              <a:t>(K-</a:t>
            </a:r>
            <a:r>
              <a:rPr lang="en-US" sz="2000" dirty="0" err="1" smtClean="0"/>
              <a:t>medoid</a:t>
            </a:r>
            <a:r>
              <a:rPr lang="en-US" sz="2000" dirty="0" smtClean="0"/>
              <a:t>, AK-means, VQ, ….),</a:t>
            </a:r>
          </a:p>
          <a:p>
            <a:pPr marL="914400" lvl="1" indent="-569913" algn="just">
              <a:buFont typeface="+mj-lt"/>
              <a:buAutoNum type="arabicPeriod"/>
            </a:pPr>
            <a:r>
              <a:rPr lang="en-US" sz="2000" dirty="0" smtClean="0"/>
              <a:t>Fuzzy </a:t>
            </a:r>
            <a:r>
              <a:rPr lang="en-US" sz="2000" i="1" dirty="0" smtClean="0"/>
              <a:t>c</a:t>
            </a:r>
            <a:r>
              <a:rPr lang="en-US" sz="2000" dirty="0" smtClean="0"/>
              <a:t>-means clustering,</a:t>
            </a:r>
          </a:p>
          <a:p>
            <a:pPr marL="914400" lvl="1" indent="-569913" algn="just">
              <a:buFont typeface="+mj-lt"/>
              <a:buAutoNum type="arabicPeriod"/>
            </a:pPr>
            <a:r>
              <a:rPr lang="en-US" sz="2000" dirty="0" smtClean="0"/>
              <a:t>Density-based clustering,</a:t>
            </a:r>
          </a:p>
          <a:p>
            <a:pPr marL="914400" lvl="1" indent="-569913" algn="just">
              <a:buFont typeface="+mj-lt"/>
              <a:buAutoNum type="arabicPeriod"/>
            </a:pPr>
            <a:r>
              <a:rPr lang="en-US" sz="2000" dirty="0" smtClean="0"/>
              <a:t>Spectral </a:t>
            </a:r>
            <a:r>
              <a:rPr lang="en-US" sz="2000" dirty="0" smtClean="0"/>
              <a:t>clustering (based on similarity graphs and eigenvector decomposition),</a:t>
            </a:r>
          </a:p>
          <a:p>
            <a:pPr marL="914400" lvl="1" indent="-569913" algn="just">
              <a:buFont typeface="+mj-lt"/>
              <a:buAutoNum type="arabicPeriod"/>
            </a:pPr>
            <a:r>
              <a:rPr lang="en-US" sz="2000" dirty="0" smtClean="0"/>
              <a:t>Neural clustering (exploit neighborhood relationships during learning and novelty detection),</a:t>
            </a:r>
          </a:p>
          <a:p>
            <a:pPr marL="914400" lvl="1" indent="-569913" algn="just">
              <a:buFont typeface="+mj-lt"/>
              <a:buAutoNum type="arabicPeriod"/>
            </a:pPr>
            <a:r>
              <a:rPr lang="en-US" sz="2000" dirty="0" smtClean="0"/>
              <a:t>Minimal description length (MDL) method (based on information theory and optimal compression principle),</a:t>
            </a:r>
          </a:p>
          <a:p>
            <a:pPr marL="914400" lvl="1" indent="-569913" algn="just">
              <a:buFont typeface="+mj-lt"/>
              <a:buAutoNum type="arabicPeriod"/>
            </a:pPr>
            <a:r>
              <a:rPr lang="en-US" sz="2000" dirty="0" smtClean="0"/>
              <a:t>Latent </a:t>
            </a:r>
            <a:r>
              <a:rPr lang="en-US" sz="2000" dirty="0" err="1" smtClean="0"/>
              <a:t>Dirichlet</a:t>
            </a:r>
            <a:r>
              <a:rPr lang="en-US" sz="2000" dirty="0" smtClean="0"/>
              <a:t> Analysis (LDA) (use generative models and generally applied for text clustering and topic detection).</a:t>
            </a:r>
          </a:p>
          <a:p>
            <a:pPr marL="571500" indent="-571500" eaLnBrk="1" hangingPunct="1">
              <a:buFont typeface="Symbol" pitchFamily="18" charset="2"/>
              <a:buNone/>
            </a:pPr>
            <a:endParaRPr lang="en-US" sz="2400" dirty="0" smtClean="0">
              <a:solidFill>
                <a:schemeClr val="bg1"/>
              </a:solidFill>
            </a:endParaRPr>
          </a:p>
          <a:p>
            <a:pPr marL="571500" indent="-571500" eaLnBrk="1" hangingPunct="1">
              <a:buFont typeface="Wingdings" pitchFamily="2" charset="2"/>
              <a:buNone/>
            </a:pPr>
            <a:endParaRPr lang="en-US" sz="2400" dirty="0" smtClean="0">
              <a:solidFill>
                <a:schemeClr val="bg1"/>
              </a:solidFill>
            </a:endParaRPr>
          </a:p>
        </p:txBody>
      </p:sp>
      <p:sp>
        <p:nvSpPr>
          <p:cNvPr id="5" name="Rectangle 2"/>
          <p:cNvSpPr>
            <a:spLocks noGrp="1" noChangeArrowheads="1"/>
          </p:cNvSpPr>
          <p:nvPr>
            <p:ph type="title"/>
          </p:nvPr>
        </p:nvSpPr>
        <p:spPr>
          <a:xfrm>
            <a:off x="381000" y="228600"/>
            <a:ext cx="8382000" cy="1143000"/>
          </a:xfrm>
        </p:spPr>
        <p:txBody>
          <a:bodyPr>
            <a:normAutofit/>
          </a:bodyPr>
          <a:lstStyle/>
          <a:p>
            <a:pPr eaLnBrk="1" hangingPunct="1"/>
            <a:r>
              <a:rPr lang="en-US" sz="4800" dirty="0" smtClean="0"/>
              <a:t>BASIC TYPES OF CLUSTERING</a:t>
            </a:r>
          </a:p>
        </p:txBody>
      </p:sp>
    </p:spTree>
    <p:extLst>
      <p:ext uri="{BB962C8B-B14F-4D97-AF65-F5344CB8AC3E}">
        <p14:creationId xmlns:p14="http://schemas.microsoft.com/office/powerpoint/2010/main" val="3795901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228600" y="1236663"/>
                <a:ext cx="8534400" cy="5257800"/>
              </a:xfrm>
            </p:spPr>
            <p:txBody>
              <a:bodyPr>
                <a:normAutofit fontScale="85000" lnSpcReduction="20000"/>
              </a:bodyPr>
              <a:lstStyle/>
              <a:p>
                <a:pPr algn="just" eaLnBrk="1" hangingPunct="1">
                  <a:lnSpc>
                    <a:spcPct val="90000"/>
                  </a:lnSpc>
                </a:pPr>
                <a:r>
                  <a:rPr lang="en-US" sz="2600" i="1" dirty="0" smtClean="0"/>
                  <a:t>Distance measure</a:t>
                </a:r>
                <a:r>
                  <a:rPr lang="en-US" sz="2600" dirty="0" smtClean="0"/>
                  <a:t> will determine how the </a:t>
                </a:r>
                <a:r>
                  <a:rPr lang="en-US" sz="2600" i="1" dirty="0" smtClean="0"/>
                  <a:t>similarity</a:t>
                </a:r>
                <a:r>
                  <a:rPr lang="en-US" sz="2600" dirty="0" smtClean="0"/>
                  <a:t> of two elements is calculated and it will influence the shape of the clusters.</a:t>
                </a:r>
              </a:p>
              <a:p>
                <a:pPr eaLnBrk="1" hangingPunct="1">
                  <a:lnSpc>
                    <a:spcPct val="90000"/>
                  </a:lnSpc>
                </a:pPr>
                <a:endParaRPr lang="en-US" sz="2600" dirty="0" smtClean="0"/>
              </a:p>
              <a:p>
                <a:pPr eaLnBrk="1" hangingPunct="1">
                  <a:lnSpc>
                    <a:spcPct val="90000"/>
                  </a:lnSpc>
                  <a:buFont typeface="Wingdings" pitchFamily="2" charset="2"/>
                  <a:buNone/>
                </a:pPr>
                <a:r>
                  <a:rPr lang="en-US" sz="2600" dirty="0" smtClean="0"/>
                  <a:t>	They include:</a:t>
                </a:r>
              </a:p>
              <a:p>
                <a:pPr eaLnBrk="1" hangingPunct="1">
                  <a:lnSpc>
                    <a:spcPct val="90000"/>
                  </a:lnSpc>
                  <a:buFont typeface="Wingdings" pitchFamily="2" charset="2"/>
                  <a:buNone/>
                </a:pPr>
                <a:r>
                  <a:rPr lang="en-US" sz="2600" dirty="0" smtClean="0"/>
                  <a:t>1. The </a:t>
                </a:r>
                <a:r>
                  <a:rPr lang="en-US" sz="2600" u="sng" dirty="0" smtClean="0">
                    <a:hlinkClick r:id="rId2" tooltip="Euclidean distance"/>
                  </a:rPr>
                  <a:t>Euclidean distance</a:t>
                </a:r>
                <a:r>
                  <a:rPr lang="en-US" sz="2600" dirty="0" smtClean="0"/>
                  <a:t> (also called 2-norm distance) is given by: </a:t>
                </a:r>
              </a:p>
              <a:p>
                <a:pPr>
                  <a:lnSpc>
                    <a:spcPct val="90000"/>
                  </a:lnSpc>
                  <a:buNone/>
                </a:pPr>
                <a14:m>
                  <m:oMathPara xmlns:m="http://schemas.openxmlformats.org/officeDocument/2006/math">
                    <m:oMathParaPr>
                      <m:jc m:val="centerGroup"/>
                    </m:oMathParaPr>
                    <m:oMath xmlns:m="http://schemas.openxmlformats.org/officeDocument/2006/math">
                      <m:r>
                        <a:rPr lang="fr-FR" sz="2600" i="1">
                          <a:latin typeface="Cambria Math"/>
                        </a:rPr>
                        <m:t>𝑑</m:t>
                      </m:r>
                      <m:d>
                        <m:dPr>
                          <m:ctrlPr>
                            <a:rPr lang="fr-FR" sz="2600" i="1">
                              <a:latin typeface="Cambria Math" panose="02040503050406030204" pitchFamily="18" charset="0"/>
                            </a:rPr>
                          </m:ctrlPr>
                        </m:dPr>
                        <m:e>
                          <m:r>
                            <a:rPr lang="fr-FR" sz="2600" i="1">
                              <a:latin typeface="Cambria Math"/>
                            </a:rPr>
                            <m:t>𝑥</m:t>
                          </m:r>
                          <m:r>
                            <a:rPr lang="fr-FR" sz="2600" i="1">
                              <a:latin typeface="Cambria Math"/>
                            </a:rPr>
                            <m:t>,</m:t>
                          </m:r>
                          <m:r>
                            <a:rPr lang="fr-FR" sz="2600" i="1">
                              <a:latin typeface="Cambria Math"/>
                            </a:rPr>
                            <m:t>𝑦</m:t>
                          </m:r>
                        </m:e>
                      </m:d>
                      <m:r>
                        <a:rPr lang="fr-FR" sz="2600" i="1">
                          <a:latin typeface="Cambria Math"/>
                        </a:rPr>
                        <m:t>= </m:t>
                      </m:r>
                      <m:rad>
                        <m:radPr>
                          <m:ctrlPr>
                            <a:rPr lang="fr-FR" sz="2600" i="1" smtClean="0">
                              <a:latin typeface="Cambria Math" panose="02040503050406030204" pitchFamily="18" charset="0"/>
                            </a:rPr>
                          </m:ctrlPr>
                        </m:radPr>
                        <m:deg>
                          <m:r>
                            <a:rPr lang="fr-FR" sz="2600" i="1" smtClean="0">
                              <a:latin typeface="Cambria Math"/>
                            </a:rPr>
                            <m:t>2</m:t>
                          </m:r>
                        </m:deg>
                        <m:e>
                          <m:nary>
                            <m:naryPr>
                              <m:chr m:val="∑"/>
                              <m:ctrlPr>
                                <a:rPr lang="fr-FR" sz="2600" i="1">
                                  <a:latin typeface="Cambria Math" panose="02040503050406030204" pitchFamily="18" charset="0"/>
                                </a:rPr>
                              </m:ctrlPr>
                            </m:naryPr>
                            <m:sub>
                              <m:r>
                                <m:rPr>
                                  <m:brk m:alnAt="23"/>
                                </m:rPr>
                                <a:rPr lang="fr-FR" sz="2600" i="1">
                                  <a:latin typeface="Cambria Math"/>
                                </a:rPr>
                                <m:t>𝑙</m:t>
                              </m:r>
                              <m:r>
                                <a:rPr lang="fr-FR" sz="2600" i="1">
                                  <a:latin typeface="Cambria Math"/>
                                </a:rPr>
                                <m:t>=1</m:t>
                              </m:r>
                            </m:sub>
                            <m:sup>
                              <m:r>
                                <a:rPr lang="fr-FR" sz="2600" i="1">
                                  <a:latin typeface="Cambria Math"/>
                                </a:rPr>
                                <m:t>𝑝</m:t>
                              </m:r>
                            </m:sup>
                            <m:e>
                              <m:sSup>
                                <m:sSupPr>
                                  <m:ctrlPr>
                                    <a:rPr lang="fr-FR" sz="2600" i="1" smtClean="0">
                                      <a:latin typeface="Cambria Math" panose="02040503050406030204" pitchFamily="18" charset="0"/>
                                    </a:rPr>
                                  </m:ctrlPr>
                                </m:sSupPr>
                                <m:e>
                                  <m:d>
                                    <m:dPr>
                                      <m:begChr m:val="|"/>
                                      <m:endChr m:val="|"/>
                                      <m:ctrlPr>
                                        <a:rPr lang="fr-FR" sz="2600" i="1" smtClean="0">
                                          <a:latin typeface="Cambria Math" panose="02040503050406030204" pitchFamily="18" charset="0"/>
                                        </a:rPr>
                                      </m:ctrlPr>
                                    </m:dPr>
                                    <m:e>
                                      <m:sSub>
                                        <m:sSubPr>
                                          <m:ctrlPr>
                                            <a:rPr lang="fr-FR" sz="2600" i="1" smtClean="0">
                                              <a:latin typeface="Cambria Math" panose="02040503050406030204" pitchFamily="18" charset="0"/>
                                            </a:rPr>
                                          </m:ctrlPr>
                                        </m:sSubPr>
                                        <m:e>
                                          <m:r>
                                            <a:rPr lang="fr-FR" sz="2600" b="0" i="1" smtClean="0">
                                              <a:latin typeface="Cambria Math"/>
                                            </a:rPr>
                                            <m:t>𝑥</m:t>
                                          </m:r>
                                        </m:e>
                                        <m:sub>
                                          <m:r>
                                            <a:rPr lang="fr-FR" sz="2600" b="0" i="1" smtClean="0">
                                              <a:latin typeface="Cambria Math"/>
                                            </a:rPr>
                                            <m:t>𝑙</m:t>
                                          </m:r>
                                        </m:sub>
                                      </m:sSub>
                                      <m:r>
                                        <a:rPr lang="fr-FR" sz="2600" b="0" i="1" smtClean="0">
                                          <a:latin typeface="Cambria Math"/>
                                        </a:rPr>
                                        <m:t>−</m:t>
                                      </m:r>
                                      <m:sSub>
                                        <m:sSubPr>
                                          <m:ctrlPr>
                                            <a:rPr lang="fr-FR" sz="2600" b="0" i="1" smtClean="0">
                                              <a:latin typeface="Cambria Math" panose="02040503050406030204" pitchFamily="18" charset="0"/>
                                            </a:rPr>
                                          </m:ctrlPr>
                                        </m:sSubPr>
                                        <m:e>
                                          <m:r>
                                            <a:rPr lang="fr-FR" sz="2600" b="0" i="1" smtClean="0">
                                              <a:latin typeface="Cambria Math"/>
                                            </a:rPr>
                                            <m:t>𝑦</m:t>
                                          </m:r>
                                        </m:e>
                                        <m:sub>
                                          <m:r>
                                            <a:rPr lang="fr-FR" sz="2600" b="0" i="1" smtClean="0">
                                              <a:latin typeface="Cambria Math"/>
                                            </a:rPr>
                                            <m:t>𝑙</m:t>
                                          </m:r>
                                        </m:sub>
                                      </m:sSub>
                                    </m:e>
                                  </m:d>
                                </m:e>
                                <m:sup>
                                  <m:r>
                                    <a:rPr lang="fr-FR" sz="2600" b="0" i="1" smtClean="0">
                                      <a:latin typeface="Cambria Math"/>
                                    </a:rPr>
                                    <m:t>2</m:t>
                                  </m:r>
                                </m:sup>
                              </m:sSup>
                            </m:e>
                          </m:nary>
                        </m:e>
                      </m:rad>
                    </m:oMath>
                  </m:oMathPara>
                </a14:m>
                <a:endParaRPr lang="en-US" sz="2600" dirty="0" smtClean="0"/>
              </a:p>
              <a:p>
                <a:pPr eaLnBrk="1" hangingPunct="1">
                  <a:lnSpc>
                    <a:spcPct val="90000"/>
                  </a:lnSpc>
                  <a:buFont typeface="Wingdings" pitchFamily="2" charset="2"/>
                  <a:buNone/>
                </a:pPr>
                <a:endParaRPr lang="en-US" sz="2600" dirty="0" smtClean="0"/>
              </a:p>
              <a:p>
                <a:pPr eaLnBrk="1" hangingPunct="1">
                  <a:lnSpc>
                    <a:spcPct val="90000"/>
                  </a:lnSpc>
                  <a:buFont typeface="Wingdings" pitchFamily="2" charset="2"/>
                  <a:buNone/>
                </a:pPr>
                <a:r>
                  <a:rPr lang="en-US" sz="2600" dirty="0" smtClean="0"/>
                  <a:t>2. The </a:t>
                </a:r>
                <a:r>
                  <a:rPr lang="en-US" sz="2600" u="sng" dirty="0" smtClean="0">
                    <a:hlinkClick r:id="rId3" tooltip="Manhattan distance"/>
                  </a:rPr>
                  <a:t>Manhattan distance</a:t>
                </a:r>
                <a:r>
                  <a:rPr lang="en-US" sz="2600" dirty="0" smtClean="0"/>
                  <a:t> (also called taxicab norm or 1-norm) is given by:</a:t>
                </a:r>
              </a:p>
              <a:p>
                <a:pPr>
                  <a:lnSpc>
                    <a:spcPct val="90000"/>
                  </a:lnSpc>
                  <a:buNone/>
                </a:pPr>
                <a14:m>
                  <m:oMathPara xmlns:m="http://schemas.openxmlformats.org/officeDocument/2006/math">
                    <m:oMathParaPr>
                      <m:jc m:val="centerGroup"/>
                    </m:oMathParaPr>
                    <m:oMath xmlns:m="http://schemas.openxmlformats.org/officeDocument/2006/math">
                      <m:r>
                        <a:rPr lang="fr-FR" sz="2600" i="1">
                          <a:latin typeface="Cambria Math"/>
                        </a:rPr>
                        <m:t>𝑑</m:t>
                      </m:r>
                      <m:d>
                        <m:dPr>
                          <m:ctrlPr>
                            <a:rPr lang="fr-FR" sz="2600" i="1">
                              <a:latin typeface="Cambria Math" panose="02040503050406030204" pitchFamily="18" charset="0"/>
                            </a:rPr>
                          </m:ctrlPr>
                        </m:dPr>
                        <m:e>
                          <m:r>
                            <a:rPr lang="fr-FR" sz="2600" i="1">
                              <a:latin typeface="Cambria Math"/>
                            </a:rPr>
                            <m:t>𝑥</m:t>
                          </m:r>
                          <m:r>
                            <a:rPr lang="fr-FR" sz="2600" i="1">
                              <a:latin typeface="Cambria Math"/>
                            </a:rPr>
                            <m:t>,</m:t>
                          </m:r>
                          <m:r>
                            <a:rPr lang="fr-FR" sz="2600" i="1">
                              <a:latin typeface="Cambria Math"/>
                            </a:rPr>
                            <m:t>𝑦</m:t>
                          </m:r>
                        </m:e>
                      </m:d>
                      <m:r>
                        <a:rPr lang="fr-FR" sz="2600" i="1">
                          <a:latin typeface="Cambria Math"/>
                        </a:rPr>
                        <m:t>= </m:t>
                      </m:r>
                      <m:nary>
                        <m:naryPr>
                          <m:chr m:val="∑"/>
                          <m:ctrlPr>
                            <a:rPr lang="fr-FR" sz="2600" i="1">
                              <a:latin typeface="Cambria Math" panose="02040503050406030204" pitchFamily="18" charset="0"/>
                            </a:rPr>
                          </m:ctrlPr>
                        </m:naryPr>
                        <m:sub>
                          <m:r>
                            <m:rPr>
                              <m:brk m:alnAt="23"/>
                            </m:rPr>
                            <a:rPr lang="fr-FR" sz="2600" i="1">
                              <a:latin typeface="Cambria Math"/>
                            </a:rPr>
                            <m:t>𝑙</m:t>
                          </m:r>
                          <m:r>
                            <a:rPr lang="fr-FR" sz="2600" i="1">
                              <a:latin typeface="Cambria Math"/>
                            </a:rPr>
                            <m:t>=1</m:t>
                          </m:r>
                        </m:sub>
                        <m:sup>
                          <m:r>
                            <a:rPr lang="fr-FR" sz="2600" i="1">
                              <a:latin typeface="Cambria Math"/>
                            </a:rPr>
                            <m:t>𝑝</m:t>
                          </m:r>
                        </m:sup>
                        <m:e>
                          <m:d>
                            <m:dPr>
                              <m:begChr m:val="|"/>
                              <m:endChr m:val="|"/>
                              <m:ctrlPr>
                                <a:rPr lang="fr-FR" sz="2600" i="1">
                                  <a:latin typeface="Cambria Math" panose="02040503050406030204" pitchFamily="18" charset="0"/>
                                </a:rPr>
                              </m:ctrlPr>
                            </m:dPr>
                            <m:e>
                              <m:sSub>
                                <m:sSubPr>
                                  <m:ctrlPr>
                                    <a:rPr lang="fr-FR" sz="2600" i="1">
                                      <a:latin typeface="Cambria Math" panose="02040503050406030204" pitchFamily="18" charset="0"/>
                                    </a:rPr>
                                  </m:ctrlPr>
                                </m:sSubPr>
                                <m:e>
                                  <m:r>
                                    <a:rPr lang="fr-FR" sz="2600" i="1">
                                      <a:latin typeface="Cambria Math"/>
                                    </a:rPr>
                                    <m:t>𝑥</m:t>
                                  </m:r>
                                </m:e>
                                <m:sub>
                                  <m:r>
                                    <a:rPr lang="fr-FR" sz="2600" i="1">
                                      <a:latin typeface="Cambria Math"/>
                                    </a:rPr>
                                    <m:t>𝑙</m:t>
                                  </m:r>
                                </m:sub>
                              </m:sSub>
                              <m:r>
                                <a:rPr lang="fr-FR" sz="2600" i="1">
                                  <a:latin typeface="Cambria Math"/>
                                </a:rPr>
                                <m:t>−</m:t>
                              </m:r>
                              <m:sSub>
                                <m:sSubPr>
                                  <m:ctrlPr>
                                    <a:rPr lang="fr-FR" sz="2600" i="1">
                                      <a:latin typeface="Cambria Math" panose="02040503050406030204" pitchFamily="18" charset="0"/>
                                    </a:rPr>
                                  </m:ctrlPr>
                                </m:sSubPr>
                                <m:e>
                                  <m:r>
                                    <a:rPr lang="fr-FR" sz="2600" i="1">
                                      <a:latin typeface="Cambria Math"/>
                                    </a:rPr>
                                    <m:t>𝑦</m:t>
                                  </m:r>
                                </m:e>
                                <m:sub>
                                  <m:r>
                                    <a:rPr lang="fr-FR" sz="2600" i="1">
                                      <a:latin typeface="Cambria Math"/>
                                    </a:rPr>
                                    <m:t>𝑙</m:t>
                                  </m:r>
                                </m:sub>
                              </m:sSub>
                            </m:e>
                          </m:d>
                        </m:e>
                      </m:nary>
                    </m:oMath>
                  </m:oMathPara>
                </a14:m>
                <a:endParaRPr lang="en-US" sz="2600" dirty="0" smtClean="0"/>
              </a:p>
              <a:p>
                <a:pPr algn="just" eaLnBrk="1" hangingPunct="1">
                  <a:lnSpc>
                    <a:spcPct val="90000"/>
                  </a:lnSpc>
                  <a:buFont typeface="Wingdings" pitchFamily="2" charset="2"/>
                  <a:buNone/>
                </a:pPr>
                <a:r>
                  <a:rPr lang="en-US" sz="2600" dirty="0" smtClean="0"/>
                  <a:t> </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228600" y="1236663"/>
                <a:ext cx="8534400" cy="5257800"/>
              </a:xfrm>
              <a:blipFill>
                <a:blip r:embed="rId4"/>
                <a:stretch>
                  <a:fillRect l="-500" t="-2552" r="-857"/>
                </a:stretch>
              </a:blipFill>
            </p:spPr>
            <p:txBody>
              <a:bodyPr/>
              <a:lstStyle/>
              <a:p>
                <a:r>
                  <a:rPr lang="en-GB">
                    <a:noFill/>
                  </a:rPr>
                  <a:t> </a:t>
                </a:r>
              </a:p>
            </p:txBody>
          </p:sp>
        </mc:Fallback>
      </mc:AlternateContent>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6574" y="5029200"/>
            <a:ext cx="1638300" cy="1638300"/>
          </a:xfrm>
          <a:prstGeom prst="rect">
            <a:avLst/>
          </a:prstGeom>
        </p:spPr>
      </p:pic>
      <p:sp>
        <p:nvSpPr>
          <p:cNvPr id="3" name="Titre 2"/>
          <p:cNvSpPr>
            <a:spLocks noGrp="1"/>
          </p:cNvSpPr>
          <p:nvPr>
            <p:ph type="title"/>
          </p:nvPr>
        </p:nvSpPr>
        <p:spPr>
          <a:xfrm>
            <a:off x="457200" y="152400"/>
            <a:ext cx="8487674" cy="1143000"/>
          </a:xfrm>
        </p:spPr>
        <p:txBody>
          <a:bodyPr>
            <a:normAutofit/>
          </a:bodyPr>
          <a:lstStyle/>
          <a:p>
            <a:r>
              <a:rPr lang="fr-FR" dirty="0" smtClean="0"/>
              <a:t>COMMON DISTANCE MEASURES</a:t>
            </a:r>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71" name="Rectangle 3"/>
              <p:cNvSpPr>
                <a:spLocks noGrp="1" noChangeArrowheads="1"/>
              </p:cNvSpPr>
              <p:nvPr>
                <p:ph idx="1"/>
              </p:nvPr>
            </p:nvSpPr>
            <p:spPr>
              <a:xfrm>
                <a:off x="228600" y="457200"/>
                <a:ext cx="8458200" cy="6324600"/>
              </a:xfrm>
            </p:spPr>
            <p:txBody>
              <a:bodyPr>
                <a:normAutofit fontScale="92500"/>
              </a:bodyPr>
              <a:lstStyle/>
              <a:p>
                <a:pPr marL="550863" indent="-514350" algn="just" eaLnBrk="1" hangingPunct="1">
                  <a:buFont typeface="+mj-lt"/>
                  <a:buAutoNum type="arabicPeriod" startAt="3"/>
                </a:pPr>
                <a:r>
                  <a:rPr lang="en-US" sz="2900" dirty="0" smtClean="0"/>
                  <a:t>The </a:t>
                </a:r>
                <a:r>
                  <a:rPr lang="en-US" sz="2900" u="sng" dirty="0" smtClean="0">
                    <a:hlinkClick r:id="rId2" tooltip="Maximum norm"/>
                  </a:rPr>
                  <a:t>maximum norm</a:t>
                </a:r>
                <a:r>
                  <a:rPr lang="en-US" sz="2900" dirty="0" smtClean="0"/>
                  <a:t> is given by:</a:t>
                </a:r>
              </a:p>
              <a:p>
                <a:pPr marL="534988" indent="-498475" algn="just" eaLnBrk="1" hangingPunct="1">
                  <a:buSzTx/>
                  <a:buFont typeface="+mj-lt"/>
                  <a:buAutoNum type="arabicPeriod" startAt="3"/>
                </a:pPr>
                <a:endParaRPr lang="en-US" sz="1200" dirty="0" smtClean="0"/>
              </a:p>
              <a:p>
                <a:pPr marL="36513" indent="0" eaLnBrk="1" hangingPunct="1">
                  <a:buNone/>
                </a:pPr>
                <a14:m>
                  <m:oMathPara xmlns:m="http://schemas.openxmlformats.org/officeDocument/2006/math">
                    <m:oMathParaPr>
                      <m:jc m:val="centerGroup"/>
                    </m:oMathParaPr>
                    <m:oMath xmlns:m="http://schemas.openxmlformats.org/officeDocument/2006/math">
                      <m:r>
                        <a:rPr lang="fr-FR" sz="3600" b="0" i="1" smtClean="0">
                          <a:latin typeface="Cambria Math"/>
                        </a:rPr>
                        <m:t>𝑑</m:t>
                      </m:r>
                      <m:d>
                        <m:dPr>
                          <m:ctrlPr>
                            <a:rPr lang="fr-FR" sz="3600" b="0" i="1" smtClean="0">
                              <a:latin typeface="Cambria Math" panose="02040503050406030204" pitchFamily="18" charset="0"/>
                            </a:rPr>
                          </m:ctrlPr>
                        </m:dPr>
                        <m:e>
                          <m:r>
                            <a:rPr lang="fr-FR" sz="3600" b="0" i="1" smtClean="0">
                              <a:latin typeface="Cambria Math"/>
                            </a:rPr>
                            <m:t>𝑥</m:t>
                          </m:r>
                          <m:r>
                            <a:rPr lang="fr-FR" sz="3600" b="0" i="1" smtClean="0">
                              <a:latin typeface="Cambria Math"/>
                            </a:rPr>
                            <m:t>,</m:t>
                          </m:r>
                          <m:r>
                            <a:rPr lang="fr-FR" sz="3600" b="0" i="1" smtClean="0">
                              <a:latin typeface="Cambria Math"/>
                            </a:rPr>
                            <m:t>𝑦</m:t>
                          </m:r>
                        </m:e>
                      </m:d>
                      <m:r>
                        <a:rPr lang="fr-FR" sz="3600" b="0" i="1" smtClean="0">
                          <a:latin typeface="Cambria Math"/>
                        </a:rPr>
                        <m:t>=</m:t>
                      </m:r>
                      <m:sSub>
                        <m:sSubPr>
                          <m:ctrlPr>
                            <a:rPr lang="fr-FR" sz="3600" b="0" i="1" smtClean="0">
                              <a:latin typeface="Cambria Math" panose="02040503050406030204" pitchFamily="18" charset="0"/>
                            </a:rPr>
                          </m:ctrlPr>
                        </m:sSubPr>
                        <m:e>
                          <m:r>
                            <a:rPr lang="fr-FR" sz="3600" b="0" i="1" smtClean="0">
                              <a:latin typeface="Cambria Math"/>
                            </a:rPr>
                            <m:t>𝑚𝑎𝑥</m:t>
                          </m:r>
                        </m:e>
                        <m:sub>
                          <m:r>
                            <a:rPr lang="fr-FR" sz="3600" b="0" i="1" smtClean="0">
                              <a:latin typeface="Cambria Math"/>
                            </a:rPr>
                            <m:t>1≤</m:t>
                          </m:r>
                          <m:r>
                            <a:rPr lang="fr-FR" sz="3600" b="0" i="1" smtClean="0">
                              <a:latin typeface="Cambria Math"/>
                            </a:rPr>
                            <m:t>𝑙</m:t>
                          </m:r>
                          <m:r>
                            <a:rPr lang="fr-FR" sz="3600" b="0" i="1" smtClean="0">
                              <a:latin typeface="Cambria Math"/>
                            </a:rPr>
                            <m:t>≤</m:t>
                          </m:r>
                          <m:r>
                            <a:rPr lang="fr-FR" sz="3600" b="0" i="1" smtClean="0">
                              <a:latin typeface="Cambria Math"/>
                            </a:rPr>
                            <m:t>𝑝</m:t>
                          </m:r>
                        </m:sub>
                      </m:sSub>
                      <m:d>
                        <m:dPr>
                          <m:begChr m:val="|"/>
                          <m:endChr m:val="|"/>
                          <m:ctrlPr>
                            <a:rPr lang="fr-FR" sz="3600" b="0" i="1" smtClean="0">
                              <a:latin typeface="Cambria Math" panose="02040503050406030204" pitchFamily="18" charset="0"/>
                            </a:rPr>
                          </m:ctrlPr>
                        </m:dPr>
                        <m:e>
                          <m:sSub>
                            <m:sSubPr>
                              <m:ctrlPr>
                                <a:rPr lang="fr-FR" sz="3600" b="0" i="1" smtClean="0">
                                  <a:latin typeface="Cambria Math" panose="02040503050406030204" pitchFamily="18" charset="0"/>
                                </a:rPr>
                              </m:ctrlPr>
                            </m:sSubPr>
                            <m:e>
                              <m:r>
                                <a:rPr lang="fr-FR" sz="3600" b="0" i="1" smtClean="0">
                                  <a:latin typeface="Cambria Math"/>
                                </a:rPr>
                                <m:t>𝑥</m:t>
                              </m:r>
                            </m:e>
                            <m:sub>
                              <m:r>
                                <a:rPr lang="fr-FR" sz="3600" b="0" i="1" smtClean="0">
                                  <a:latin typeface="Cambria Math"/>
                                </a:rPr>
                                <m:t>𝑙</m:t>
                              </m:r>
                            </m:sub>
                          </m:sSub>
                          <m:r>
                            <a:rPr lang="fr-FR" sz="3600" b="0" i="1" smtClean="0">
                              <a:latin typeface="Cambria Math"/>
                            </a:rPr>
                            <m:t>−</m:t>
                          </m:r>
                          <m:sSub>
                            <m:sSubPr>
                              <m:ctrlPr>
                                <a:rPr lang="fr-FR" sz="3600" b="0" i="1" smtClean="0">
                                  <a:latin typeface="Cambria Math" panose="02040503050406030204" pitchFamily="18" charset="0"/>
                                </a:rPr>
                              </m:ctrlPr>
                            </m:sSubPr>
                            <m:e>
                              <m:r>
                                <a:rPr lang="fr-FR" sz="3600" b="0" i="1" smtClean="0">
                                  <a:latin typeface="Cambria Math"/>
                                </a:rPr>
                                <m:t>𝑦</m:t>
                              </m:r>
                            </m:e>
                            <m:sub>
                              <m:r>
                                <a:rPr lang="fr-FR" sz="3600" b="0" i="1" smtClean="0">
                                  <a:latin typeface="Cambria Math"/>
                                </a:rPr>
                                <m:t>𝑙</m:t>
                              </m:r>
                            </m:sub>
                          </m:sSub>
                        </m:e>
                      </m:d>
                    </m:oMath>
                  </m:oMathPara>
                </a14:m>
                <a:endParaRPr lang="en-US" sz="3600" dirty="0" smtClean="0"/>
              </a:p>
              <a:p>
                <a:pPr marL="550863" indent="-514350" algn="just" eaLnBrk="1" hangingPunct="1">
                  <a:buFont typeface="+mj-lt"/>
                  <a:buAutoNum type="arabicPeriod" startAt="4"/>
                </a:pPr>
                <a:r>
                  <a:rPr lang="en-US" sz="2900" dirty="0" smtClean="0"/>
                  <a:t>The </a:t>
                </a:r>
                <a:r>
                  <a:rPr lang="en-US" sz="2900" u="sng" dirty="0" smtClean="0">
                    <a:hlinkClick r:id="rId3" tooltip="Mahalanobis distance"/>
                  </a:rPr>
                  <a:t>Mahalanobis distance</a:t>
                </a:r>
                <a:r>
                  <a:rPr lang="en-US" sz="2900" dirty="0" smtClean="0"/>
                  <a:t> corrects data for different scales and correlations in the variables, </a:t>
                </a:r>
              </a:p>
              <a:p>
                <a:pPr marL="550863" indent="-514350" algn="just">
                  <a:buFont typeface="Wingdings" pitchFamily="2" charset="2"/>
                  <a:buAutoNum type="arabicPeriod" startAt="4"/>
                </a:pPr>
                <a:r>
                  <a:rPr lang="en-US" sz="2900" dirty="0" smtClean="0"/>
                  <a:t>The </a:t>
                </a:r>
                <a:r>
                  <a:rPr lang="en-US" sz="2900" u="sng" dirty="0" smtClean="0">
                    <a:hlinkClick r:id="rId3" tooltip="Mahalanobis distance"/>
                  </a:rPr>
                  <a:t>Pearson distance</a:t>
                </a:r>
                <a:r>
                  <a:rPr lang="en-US" sz="2900" dirty="0" smtClean="0"/>
                  <a:t> </a:t>
                </a:r>
                <a:r>
                  <a:rPr lang="en-US" sz="2900" dirty="0"/>
                  <a:t>is </a:t>
                </a:r>
                <a:r>
                  <a:rPr lang="en-US" sz="2900" dirty="0" smtClean="0"/>
                  <a:t>a simplified version a </a:t>
                </a:r>
                <a:r>
                  <a:rPr lang="en-US" sz="2900" dirty="0" err="1" smtClean="0"/>
                  <a:t>Mahalanobis</a:t>
                </a:r>
                <a:r>
                  <a:rPr lang="en-US" sz="2900" dirty="0" smtClean="0"/>
                  <a:t> distance,</a:t>
                </a:r>
              </a:p>
              <a:p>
                <a:pPr marL="550863" indent="-514350" algn="just" eaLnBrk="1" hangingPunct="1">
                  <a:buFont typeface="+mj-lt"/>
                  <a:buAutoNum type="arabicPeriod" startAt="4"/>
                </a:pPr>
                <a:r>
                  <a:rPr lang="en-US" sz="2900" u="sng" dirty="0" smtClean="0">
                    <a:hlinkClick r:id="rId4" tooltip="Inner product space"/>
                  </a:rPr>
                  <a:t>Inner product space</a:t>
                </a:r>
                <a:r>
                  <a:rPr lang="en-US" sz="2900" dirty="0" smtClean="0"/>
                  <a:t> The angle between two vectors can be used as a distance measure when clustering high dimensional data,</a:t>
                </a:r>
              </a:p>
              <a:p>
                <a:pPr marL="550863" indent="-514350" algn="just" eaLnBrk="1" hangingPunct="1">
                  <a:buFont typeface="+mj-lt"/>
                  <a:buAutoNum type="arabicPeriod" startAt="4"/>
                </a:pPr>
                <a:r>
                  <a:rPr lang="en-US" sz="2900" u="sng" dirty="0" smtClean="0">
                    <a:hlinkClick r:id="rId5" tooltip="Hamming distance"/>
                  </a:rPr>
                  <a:t>Hamming distance</a:t>
                </a:r>
                <a:r>
                  <a:rPr lang="en-US" sz="2900" dirty="0" smtClean="0"/>
                  <a:t> (sometimes edit distance) measures the minimum number of substitutions required to change one member into another. </a:t>
                </a:r>
              </a:p>
              <a:p>
                <a:pPr algn="just" eaLnBrk="1" hangingPunct="1">
                  <a:buSzTx/>
                  <a:buFont typeface="Symbol" pitchFamily="18" charset="2"/>
                  <a:buChar char=""/>
                </a:pPr>
                <a:endParaRPr lang="en-US" dirty="0" smtClean="0"/>
              </a:p>
            </p:txBody>
          </p:sp>
        </mc:Choice>
        <mc:Fallback xmlns="">
          <p:sp>
            <p:nvSpPr>
              <p:cNvPr id="7171" name="Rectangle 3"/>
              <p:cNvSpPr>
                <a:spLocks noGrp="1" noRot="1" noChangeAspect="1" noMove="1" noResize="1" noEditPoints="1" noAdjustHandles="1" noChangeArrowheads="1" noChangeShapeType="1" noTextEdit="1"/>
              </p:cNvSpPr>
              <p:nvPr>
                <p:ph idx="1"/>
              </p:nvPr>
            </p:nvSpPr>
            <p:spPr>
              <a:xfrm>
                <a:off x="228600" y="457200"/>
                <a:ext cx="8458200" cy="6324600"/>
              </a:xfrm>
              <a:blipFill>
                <a:blip r:embed="rId6"/>
                <a:stretch>
                  <a:fillRect l="-360" t="-867" r="-1298"/>
                </a:stretch>
              </a:blipFill>
            </p:spPr>
            <p:txBody>
              <a:bodyPr/>
              <a:lstStyle/>
              <a:p>
                <a:r>
                  <a:rPr lang="en-GB">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0"/>
          <p:cNvGrpSpPr>
            <a:grpSpLocks/>
          </p:cNvGrpSpPr>
          <p:nvPr/>
        </p:nvGrpSpPr>
        <p:grpSpPr bwMode="auto">
          <a:xfrm>
            <a:off x="5340350" y="2012950"/>
            <a:ext cx="2640013" cy="2401888"/>
            <a:chOff x="3364" y="1300"/>
            <a:chExt cx="1382" cy="1301"/>
          </a:xfrm>
        </p:grpSpPr>
        <p:sp>
          <p:nvSpPr>
            <p:cNvPr id="7" name="Line 6"/>
            <p:cNvSpPr>
              <a:spLocks noChangeShapeType="1"/>
            </p:cNvSpPr>
            <p:nvPr/>
          </p:nvSpPr>
          <p:spPr bwMode="auto">
            <a:xfrm>
              <a:off x="3364" y="1300"/>
              <a:ext cx="0" cy="129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 name="Line 7"/>
            <p:cNvSpPr>
              <a:spLocks noChangeShapeType="1"/>
            </p:cNvSpPr>
            <p:nvPr/>
          </p:nvSpPr>
          <p:spPr bwMode="auto">
            <a:xfrm flipH="1" flipV="1">
              <a:off x="3364" y="2596"/>
              <a:ext cx="1382" cy="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sp>
        <p:nvSpPr>
          <p:cNvPr id="9" name="Line 21"/>
          <p:cNvSpPr>
            <a:spLocks noChangeShapeType="1"/>
          </p:cNvSpPr>
          <p:nvPr/>
        </p:nvSpPr>
        <p:spPr bwMode="auto">
          <a:xfrm flipV="1">
            <a:off x="5253038" y="2282825"/>
            <a:ext cx="160337" cy="63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 name="Line 22"/>
          <p:cNvSpPr>
            <a:spLocks noChangeShapeType="1"/>
          </p:cNvSpPr>
          <p:nvPr/>
        </p:nvSpPr>
        <p:spPr bwMode="auto">
          <a:xfrm>
            <a:off x="7739063" y="4308475"/>
            <a:ext cx="0" cy="1825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 name="Text Box 23"/>
          <p:cNvSpPr txBox="1">
            <a:spLocks noChangeArrowheads="1"/>
          </p:cNvSpPr>
          <p:nvPr/>
        </p:nvSpPr>
        <p:spPr bwMode="auto">
          <a:xfrm>
            <a:off x="7632700" y="444182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t>1</a:t>
            </a:r>
          </a:p>
        </p:txBody>
      </p:sp>
      <p:sp>
        <p:nvSpPr>
          <p:cNvPr id="12" name="Text Box 30"/>
          <p:cNvSpPr txBox="1">
            <a:spLocks noChangeArrowheads="1"/>
          </p:cNvSpPr>
          <p:nvPr/>
        </p:nvSpPr>
        <p:spPr bwMode="auto">
          <a:xfrm>
            <a:off x="4897438" y="2124075"/>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t>1</a:t>
            </a:r>
          </a:p>
        </p:txBody>
      </p:sp>
      <p:grpSp>
        <p:nvGrpSpPr>
          <p:cNvPr id="13" name="Group 54"/>
          <p:cNvGrpSpPr>
            <a:grpSpLocks/>
          </p:cNvGrpSpPr>
          <p:nvPr/>
        </p:nvGrpSpPr>
        <p:grpSpPr bwMode="auto">
          <a:xfrm>
            <a:off x="304800" y="3657600"/>
            <a:ext cx="7912100" cy="2686050"/>
            <a:chOff x="179" y="2332"/>
            <a:chExt cx="4984" cy="1692"/>
          </a:xfrm>
        </p:grpSpPr>
        <p:graphicFrame>
          <p:nvGraphicFramePr>
            <p:cNvPr id="14" name="Object 18"/>
            <p:cNvGraphicFramePr>
              <a:graphicFrameLocks noChangeAspect="1"/>
            </p:cNvGraphicFramePr>
            <p:nvPr>
              <p:extLst>
                <p:ext uri="{D42A27DB-BD31-4B8C-83A1-F6EECF244321}">
                  <p14:modId xmlns:p14="http://schemas.microsoft.com/office/powerpoint/2010/main" val="1975996033"/>
                </p:ext>
              </p:extLst>
            </p:nvPr>
          </p:nvGraphicFramePr>
          <p:xfrm>
            <a:off x="240" y="3744"/>
            <a:ext cx="1648" cy="280"/>
          </p:xfrm>
          <a:graphic>
            <a:graphicData uri="http://schemas.openxmlformats.org/presentationml/2006/ole">
              <mc:AlternateContent xmlns:mc="http://schemas.openxmlformats.org/markup-compatibility/2006">
                <mc:Choice xmlns:v="urn:schemas-microsoft-com:vml" Requires="v">
                  <p:oleObj spid="_x0000_s54482" name="Equation" r:id="rId3" imgW="1269720" imgH="215640" progId="Equation.3">
                    <p:embed/>
                  </p:oleObj>
                </mc:Choice>
                <mc:Fallback>
                  <p:oleObj name="Equation" r:id="rId3" imgW="12697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 y="3744"/>
                          <a:ext cx="1648" cy="280"/>
                        </a:xfrm>
                        <a:prstGeom prst="rect">
                          <a:avLst/>
                        </a:prstGeom>
                        <a:solidFill>
                          <a:schemeClr val="tx1"/>
                        </a:solidFill>
                        <a:ln w="9525">
                          <a:solidFill>
                            <a:schemeClr val="accent1"/>
                          </a:solidFill>
                          <a:miter lim="800000"/>
                          <a:headEnd/>
                          <a:tailEnd/>
                        </a:ln>
                        <a:effectLst/>
                        <a:extLst/>
                      </p:spPr>
                    </p:pic>
                  </p:oleObj>
                </mc:Fallback>
              </mc:AlternateContent>
            </a:graphicData>
          </a:graphic>
        </p:graphicFrame>
        <p:sp>
          <p:nvSpPr>
            <p:cNvPr id="15" name="Text Box 29"/>
            <p:cNvSpPr txBox="1">
              <a:spLocks noChangeArrowheads="1"/>
            </p:cNvSpPr>
            <p:nvPr/>
          </p:nvSpPr>
          <p:spPr bwMode="auto">
            <a:xfrm>
              <a:off x="179" y="3554"/>
              <a:ext cx="53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b="1" dirty="0" err="1" smtClean="0"/>
                <a:t>Query</a:t>
              </a:r>
              <a:r>
                <a:rPr lang="fr-FR" sz="1600" b="1" dirty="0" smtClean="0"/>
                <a:t>:</a:t>
              </a:r>
              <a:endParaRPr lang="fr-FR" sz="1600" b="1" dirty="0"/>
            </a:p>
          </p:txBody>
        </p:sp>
        <p:sp>
          <p:nvSpPr>
            <p:cNvPr id="16" name="Line 33"/>
            <p:cNvSpPr>
              <a:spLocks noChangeShapeType="1"/>
            </p:cNvSpPr>
            <p:nvPr/>
          </p:nvSpPr>
          <p:spPr bwMode="auto">
            <a:xfrm flipV="1">
              <a:off x="3361" y="2440"/>
              <a:ext cx="1506" cy="33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 name="Text Box 34"/>
            <p:cNvSpPr txBox="1">
              <a:spLocks noChangeArrowheads="1"/>
            </p:cNvSpPr>
            <p:nvPr/>
          </p:nvSpPr>
          <p:spPr bwMode="auto">
            <a:xfrm>
              <a:off x="4955" y="2332"/>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olidFill>
                    <a:srgbClr val="FF0000"/>
                  </a:solidFill>
                </a:rPr>
                <a:t>Q</a:t>
              </a:r>
            </a:p>
          </p:txBody>
        </p:sp>
      </p:grpSp>
      <p:grpSp>
        <p:nvGrpSpPr>
          <p:cNvPr id="18" name="Group 53"/>
          <p:cNvGrpSpPr>
            <a:grpSpLocks/>
          </p:cNvGrpSpPr>
          <p:nvPr/>
        </p:nvGrpSpPr>
        <p:grpSpPr bwMode="auto">
          <a:xfrm>
            <a:off x="374650" y="3073400"/>
            <a:ext cx="7913688" cy="2387600"/>
            <a:chOff x="236" y="1936"/>
            <a:chExt cx="4985" cy="1504"/>
          </a:xfrm>
        </p:grpSpPr>
        <p:graphicFrame>
          <p:nvGraphicFramePr>
            <p:cNvPr id="19" name="Object 17"/>
            <p:cNvGraphicFramePr>
              <a:graphicFrameLocks noChangeAspect="1"/>
            </p:cNvGraphicFramePr>
            <p:nvPr>
              <p:extLst>
                <p:ext uri="{D42A27DB-BD31-4B8C-83A1-F6EECF244321}">
                  <p14:modId xmlns:p14="http://schemas.microsoft.com/office/powerpoint/2010/main" val="2215224148"/>
                </p:ext>
              </p:extLst>
            </p:nvPr>
          </p:nvGraphicFramePr>
          <p:xfrm>
            <a:off x="236" y="3160"/>
            <a:ext cx="1631" cy="280"/>
          </p:xfrm>
          <a:graphic>
            <a:graphicData uri="http://schemas.openxmlformats.org/presentationml/2006/ole">
              <mc:AlternateContent xmlns:mc="http://schemas.openxmlformats.org/markup-compatibility/2006">
                <mc:Choice xmlns:v="urn:schemas-microsoft-com:vml" Requires="v">
                  <p:oleObj spid="_x0000_s54483" name="Equation" r:id="rId5" imgW="1257120" imgH="215640" progId="Equation.3">
                    <p:embed/>
                  </p:oleObj>
                </mc:Choice>
                <mc:Fallback>
                  <p:oleObj name="Equation" r:id="rId5" imgW="125712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 y="3160"/>
                          <a:ext cx="1631" cy="280"/>
                        </a:xfrm>
                        <a:prstGeom prst="rect">
                          <a:avLst/>
                        </a:prstGeom>
                        <a:solidFill>
                          <a:schemeClr val="tx1"/>
                        </a:solidFill>
                        <a:ln w="9525">
                          <a:solidFill>
                            <a:schemeClr val="accent1"/>
                          </a:solidFill>
                          <a:miter lim="800000"/>
                          <a:headEnd/>
                          <a:tailEnd/>
                        </a:ln>
                        <a:effectLst/>
                        <a:extLst/>
                      </p:spPr>
                    </p:pic>
                  </p:oleObj>
                </mc:Fallback>
              </mc:AlternateContent>
            </a:graphicData>
          </a:graphic>
        </p:graphicFrame>
        <p:sp>
          <p:nvSpPr>
            <p:cNvPr id="20" name="Line 31"/>
            <p:cNvSpPr>
              <a:spLocks noChangeShapeType="1"/>
            </p:cNvSpPr>
            <p:nvPr/>
          </p:nvSpPr>
          <p:spPr bwMode="auto">
            <a:xfrm flipV="1">
              <a:off x="3382" y="2074"/>
              <a:ext cx="1475" cy="672"/>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1" name="Text Box 35"/>
            <p:cNvSpPr txBox="1">
              <a:spLocks noChangeArrowheads="1"/>
            </p:cNvSpPr>
            <p:nvPr/>
          </p:nvSpPr>
          <p:spPr bwMode="auto">
            <a:xfrm>
              <a:off x="4969" y="1936"/>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olidFill>
                    <a:schemeClr val="accent2"/>
                  </a:solidFill>
                </a:rPr>
                <a:t>D</a:t>
              </a:r>
              <a:r>
                <a:rPr lang="fr-FR" sz="1600" baseline="-25000">
                  <a:solidFill>
                    <a:schemeClr val="accent2"/>
                  </a:solidFill>
                </a:rPr>
                <a:t>2</a:t>
              </a:r>
              <a:endParaRPr lang="fr-FR" sz="1600">
                <a:solidFill>
                  <a:schemeClr val="accent2"/>
                </a:solidFill>
              </a:endParaRPr>
            </a:p>
          </p:txBody>
        </p:sp>
      </p:grpSp>
      <p:grpSp>
        <p:nvGrpSpPr>
          <p:cNvPr id="22" name="Group 52"/>
          <p:cNvGrpSpPr>
            <a:grpSpLocks/>
          </p:cNvGrpSpPr>
          <p:nvPr/>
        </p:nvGrpSpPr>
        <p:grpSpPr bwMode="auto">
          <a:xfrm>
            <a:off x="403225" y="2058988"/>
            <a:ext cx="6811963" cy="2746375"/>
            <a:chOff x="254" y="1297"/>
            <a:chExt cx="4291" cy="1730"/>
          </a:xfrm>
        </p:grpSpPr>
        <p:graphicFrame>
          <p:nvGraphicFramePr>
            <p:cNvPr id="23" name="Object 12"/>
            <p:cNvGraphicFramePr>
              <a:graphicFrameLocks noChangeAspect="1"/>
            </p:cNvGraphicFramePr>
            <p:nvPr>
              <p:extLst>
                <p:ext uri="{D42A27DB-BD31-4B8C-83A1-F6EECF244321}">
                  <p14:modId xmlns:p14="http://schemas.microsoft.com/office/powerpoint/2010/main" val="2946535111"/>
                </p:ext>
              </p:extLst>
            </p:nvPr>
          </p:nvGraphicFramePr>
          <p:xfrm>
            <a:off x="254" y="2747"/>
            <a:ext cx="1598" cy="280"/>
          </p:xfrm>
          <a:graphic>
            <a:graphicData uri="http://schemas.openxmlformats.org/presentationml/2006/ole">
              <mc:AlternateContent xmlns:mc="http://schemas.openxmlformats.org/markup-compatibility/2006">
                <mc:Choice xmlns:v="urn:schemas-microsoft-com:vml" Requires="v">
                  <p:oleObj spid="_x0000_s54484" name="Equation" r:id="rId7" imgW="1231560" imgH="215640" progId="Equation.3">
                    <p:embed/>
                  </p:oleObj>
                </mc:Choice>
                <mc:Fallback>
                  <p:oleObj name="Equation" r:id="rId7" imgW="123156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 y="2747"/>
                          <a:ext cx="1598" cy="280"/>
                        </a:xfrm>
                        <a:prstGeom prst="rect">
                          <a:avLst/>
                        </a:prstGeom>
                        <a:solidFill>
                          <a:schemeClr val="tx1"/>
                        </a:solidFill>
                        <a:ln w="9525">
                          <a:solidFill>
                            <a:schemeClr val="accent1"/>
                          </a:solidFill>
                          <a:miter lim="800000"/>
                          <a:headEnd/>
                          <a:tailEnd/>
                        </a:ln>
                        <a:effectLst/>
                        <a:extLst/>
                      </p:spPr>
                    </p:pic>
                  </p:oleObj>
                </mc:Fallback>
              </mc:AlternateContent>
            </a:graphicData>
          </a:graphic>
        </p:graphicFrame>
        <p:sp>
          <p:nvSpPr>
            <p:cNvPr id="24" name="Line 32"/>
            <p:cNvSpPr>
              <a:spLocks noChangeShapeType="1"/>
            </p:cNvSpPr>
            <p:nvPr/>
          </p:nvSpPr>
          <p:spPr bwMode="auto">
            <a:xfrm flipV="1">
              <a:off x="3376" y="1394"/>
              <a:ext cx="797" cy="1358"/>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5" name="Text Box 36"/>
            <p:cNvSpPr txBox="1">
              <a:spLocks noChangeArrowheads="1"/>
            </p:cNvSpPr>
            <p:nvPr/>
          </p:nvSpPr>
          <p:spPr bwMode="auto">
            <a:xfrm>
              <a:off x="4293" y="1297"/>
              <a:ext cx="25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olidFill>
                    <a:schemeClr val="accent2"/>
                  </a:solidFill>
                </a:rPr>
                <a:t>D</a:t>
              </a:r>
              <a:r>
                <a:rPr lang="fr-FR" sz="1600" baseline="-25000">
                  <a:solidFill>
                    <a:schemeClr val="accent2"/>
                  </a:solidFill>
                </a:rPr>
                <a:t>1</a:t>
              </a:r>
              <a:endParaRPr lang="fr-FR" sz="1600">
                <a:solidFill>
                  <a:schemeClr val="accent2"/>
                </a:solidFill>
              </a:endParaRPr>
            </a:p>
          </p:txBody>
        </p:sp>
      </p:grpSp>
      <p:sp>
        <p:nvSpPr>
          <p:cNvPr id="26" name="Line 37"/>
          <p:cNvSpPr>
            <a:spLocks noChangeShapeType="1"/>
          </p:cNvSpPr>
          <p:nvPr/>
        </p:nvSpPr>
        <p:spPr bwMode="auto">
          <a:xfrm flipV="1">
            <a:off x="5353050" y="4248150"/>
            <a:ext cx="141288" cy="79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7" name="Line 38"/>
          <p:cNvSpPr>
            <a:spLocks noChangeShapeType="1"/>
          </p:cNvSpPr>
          <p:nvPr/>
        </p:nvSpPr>
        <p:spPr bwMode="auto">
          <a:xfrm>
            <a:off x="5502275" y="4256088"/>
            <a:ext cx="0" cy="141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8" name="Text Box 39"/>
          <p:cNvSpPr txBox="1">
            <a:spLocks noChangeArrowheads="1"/>
          </p:cNvSpPr>
          <p:nvPr/>
        </p:nvSpPr>
        <p:spPr bwMode="auto">
          <a:xfrm>
            <a:off x="8137525" y="4337050"/>
            <a:ext cx="311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olidFill>
                  <a:schemeClr val="tx2"/>
                </a:solidFill>
              </a:rPr>
              <a:t>t</a:t>
            </a:r>
            <a:r>
              <a:rPr lang="fr-FR" sz="1600" baseline="-25000">
                <a:solidFill>
                  <a:schemeClr val="tx2"/>
                </a:solidFill>
              </a:rPr>
              <a:t>1</a:t>
            </a:r>
            <a:endParaRPr lang="fr-FR" sz="1600">
              <a:solidFill>
                <a:schemeClr val="tx2"/>
              </a:solidFill>
            </a:endParaRPr>
          </a:p>
        </p:txBody>
      </p:sp>
      <p:sp>
        <p:nvSpPr>
          <p:cNvPr id="29" name="Text Box 41"/>
          <p:cNvSpPr txBox="1">
            <a:spLocks noChangeArrowheads="1"/>
          </p:cNvSpPr>
          <p:nvPr/>
        </p:nvSpPr>
        <p:spPr bwMode="auto">
          <a:xfrm>
            <a:off x="3657600" y="5692775"/>
            <a:ext cx="311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olidFill>
                  <a:schemeClr val="tx2"/>
                </a:solidFill>
              </a:rPr>
              <a:t>t</a:t>
            </a:r>
            <a:r>
              <a:rPr lang="fr-FR" sz="1600" baseline="-25000">
                <a:solidFill>
                  <a:schemeClr val="tx2"/>
                </a:solidFill>
              </a:rPr>
              <a:t>3</a:t>
            </a:r>
            <a:endParaRPr lang="fr-FR" sz="1600">
              <a:solidFill>
                <a:schemeClr val="tx2"/>
              </a:solidFill>
            </a:endParaRPr>
          </a:p>
        </p:txBody>
      </p:sp>
      <p:sp>
        <p:nvSpPr>
          <p:cNvPr id="30" name="Line 42"/>
          <p:cNvSpPr>
            <a:spLocks noChangeShapeType="1"/>
          </p:cNvSpPr>
          <p:nvPr/>
        </p:nvSpPr>
        <p:spPr bwMode="auto">
          <a:xfrm flipH="1">
            <a:off x="3900488" y="4398963"/>
            <a:ext cx="1446212" cy="12128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31" name="Group 51"/>
          <p:cNvGrpSpPr>
            <a:grpSpLocks/>
          </p:cNvGrpSpPr>
          <p:nvPr/>
        </p:nvGrpSpPr>
        <p:grpSpPr bwMode="auto">
          <a:xfrm>
            <a:off x="5327651" y="3825877"/>
            <a:ext cx="2424112" cy="2582864"/>
            <a:chOff x="3356" y="2410"/>
            <a:chExt cx="1527" cy="1627"/>
          </a:xfrm>
        </p:grpSpPr>
        <p:graphicFrame>
          <p:nvGraphicFramePr>
            <p:cNvPr id="32" name="Object 27"/>
            <p:cNvGraphicFramePr>
              <a:graphicFrameLocks noChangeAspect="1"/>
            </p:cNvGraphicFramePr>
            <p:nvPr>
              <p:extLst>
                <p:ext uri="{D42A27DB-BD31-4B8C-83A1-F6EECF244321}">
                  <p14:modId xmlns:p14="http://schemas.microsoft.com/office/powerpoint/2010/main" val="2583682355"/>
                </p:ext>
              </p:extLst>
            </p:nvPr>
          </p:nvGraphicFramePr>
          <p:xfrm>
            <a:off x="3356" y="3406"/>
            <a:ext cx="1527" cy="631"/>
          </p:xfrm>
          <a:graphic>
            <a:graphicData uri="http://schemas.openxmlformats.org/presentationml/2006/ole">
              <mc:AlternateContent xmlns:mc="http://schemas.openxmlformats.org/markup-compatibility/2006">
                <mc:Choice xmlns:v="urn:schemas-microsoft-com:vml" Requires="v">
                  <p:oleObj spid="_x0000_s54485" name="Equation" r:id="rId9" imgW="952200" imgH="393480" progId="Equation.3">
                    <p:embed/>
                  </p:oleObj>
                </mc:Choice>
                <mc:Fallback>
                  <p:oleObj name="Equation" r:id="rId9" imgW="952200" imgH="3934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56" y="3406"/>
                          <a:ext cx="1527" cy="631"/>
                        </a:xfrm>
                        <a:prstGeom prst="rect">
                          <a:avLst/>
                        </a:prstGeom>
                        <a:solidFill>
                          <a:schemeClr val="tx1"/>
                        </a:solidFill>
                        <a:ln w="9525">
                          <a:solidFill>
                            <a:schemeClr val="accent1"/>
                          </a:solidFill>
                          <a:miter lim="800000"/>
                          <a:headEnd/>
                          <a:tailEnd/>
                        </a:ln>
                        <a:effectLst/>
                        <a:extLst/>
                      </p:spPr>
                    </p:pic>
                  </p:oleObj>
                </mc:Fallback>
              </mc:AlternateContent>
            </a:graphicData>
          </a:graphic>
        </p:graphicFrame>
        <p:grpSp>
          <p:nvGrpSpPr>
            <p:cNvPr id="33" name="Group 49"/>
            <p:cNvGrpSpPr>
              <a:grpSpLocks/>
            </p:cNvGrpSpPr>
            <p:nvPr/>
          </p:nvGrpSpPr>
          <p:grpSpPr bwMode="auto">
            <a:xfrm>
              <a:off x="3833" y="2410"/>
              <a:ext cx="345" cy="245"/>
              <a:chOff x="3833" y="2410"/>
              <a:chExt cx="345" cy="245"/>
            </a:xfrm>
          </p:grpSpPr>
          <p:sp>
            <p:nvSpPr>
              <p:cNvPr id="34" name="Arc 44"/>
              <p:cNvSpPr>
                <a:spLocks/>
              </p:cNvSpPr>
              <p:nvPr/>
            </p:nvSpPr>
            <p:spPr bwMode="auto">
              <a:xfrm>
                <a:off x="3833" y="2535"/>
                <a:ext cx="58" cy="1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35" name="Text Box 46"/>
              <p:cNvSpPr txBox="1">
                <a:spLocks noChangeArrowheads="1"/>
              </p:cNvSpPr>
              <p:nvPr/>
            </p:nvSpPr>
            <p:spPr bwMode="auto">
              <a:xfrm>
                <a:off x="3932" y="2410"/>
                <a:ext cx="246"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sz="1600">
                    <a:sym typeface="Symbol" pitchFamily="18" charset="2"/>
                  </a:rPr>
                  <a:t></a:t>
                </a:r>
                <a:r>
                  <a:rPr lang="fr-FR" sz="1600" baseline="-25000">
                    <a:sym typeface="Symbol" pitchFamily="18" charset="2"/>
                  </a:rPr>
                  <a:t>2</a:t>
                </a:r>
                <a:endParaRPr lang="fr-FR" sz="1600">
                  <a:sym typeface="Symbol" pitchFamily="18" charset="2"/>
                </a:endParaRPr>
              </a:p>
            </p:txBody>
          </p:sp>
        </p:grpSp>
      </p:grpSp>
      <p:sp>
        <p:nvSpPr>
          <p:cNvPr id="36" name="Text Box 47"/>
          <p:cNvSpPr txBox="1">
            <a:spLocks noChangeArrowheads="1"/>
          </p:cNvSpPr>
          <p:nvPr/>
        </p:nvSpPr>
        <p:spPr bwMode="auto">
          <a:xfrm>
            <a:off x="5237163" y="5029200"/>
            <a:ext cx="11801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b="1" dirty="0" smtClean="0"/>
              <a:t>Similarity:</a:t>
            </a:r>
            <a:endParaRPr lang="en-US" sz="1600" b="1" dirty="0"/>
          </a:p>
        </p:txBody>
      </p:sp>
      <p:sp>
        <p:nvSpPr>
          <p:cNvPr id="37" name="Rectangle 2"/>
          <p:cNvSpPr txBox="1">
            <a:spLocks noChangeArrowheads="1"/>
          </p:cNvSpPr>
          <p:nvPr/>
        </p:nvSpPr>
        <p:spPr>
          <a:xfrm>
            <a:off x="533400" y="1590675"/>
            <a:ext cx="3810000" cy="1700213"/>
          </a:xfrm>
          <a:prstGeom prst="rect">
            <a:avLst/>
          </a:prstGeom>
          <a:ln>
            <a:solidFill>
              <a:schemeClr val="tx1">
                <a:lumMod val="95000"/>
              </a:schemeClr>
            </a:solidFill>
            <a:miter lim="800000"/>
            <a:headEnd/>
            <a:tailEnd/>
          </a:ln>
        </p:spPr>
        <p:txBody>
          <a:bodyPr vert="horz">
            <a:normAutofit lnSpcReduction="10000"/>
          </a:bodyPr>
          <a:lst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fontAlgn="auto">
              <a:lnSpc>
                <a:spcPct val="80000"/>
              </a:lnSpc>
              <a:spcAft>
                <a:spcPts val="0"/>
              </a:spcAft>
            </a:pPr>
            <a:endParaRPr lang="en-US" sz="2400" dirty="0" smtClean="0"/>
          </a:p>
          <a:p>
            <a:pPr fontAlgn="auto">
              <a:lnSpc>
                <a:spcPct val="80000"/>
              </a:lnSpc>
              <a:spcAft>
                <a:spcPts val="0"/>
              </a:spcAft>
            </a:pPr>
            <a:r>
              <a:rPr lang="en-US" sz="2400" dirty="0" smtClean="0"/>
              <a:t>Distance also known as cosine correlation,</a:t>
            </a:r>
          </a:p>
          <a:p>
            <a:pPr fontAlgn="auto">
              <a:lnSpc>
                <a:spcPct val="80000"/>
              </a:lnSpc>
              <a:spcAft>
                <a:spcPts val="0"/>
              </a:spcAft>
            </a:pPr>
            <a:r>
              <a:rPr lang="en-US" sz="2400" dirty="0" smtClean="0"/>
              <a:t>Widely used by search engines.</a:t>
            </a:r>
            <a:endParaRPr lang="en-US" sz="2400" dirty="0"/>
          </a:p>
        </p:txBody>
      </p:sp>
      <p:sp>
        <p:nvSpPr>
          <p:cNvPr id="39" name="Titre 2"/>
          <p:cNvSpPr>
            <a:spLocks noGrp="1"/>
          </p:cNvSpPr>
          <p:nvPr>
            <p:ph type="title"/>
          </p:nvPr>
        </p:nvSpPr>
        <p:spPr>
          <a:xfrm>
            <a:off x="457200" y="152400"/>
            <a:ext cx="8487674" cy="1143000"/>
          </a:xfrm>
        </p:spPr>
        <p:txBody>
          <a:bodyPr>
            <a:normAutofit/>
          </a:bodyPr>
          <a:lstStyle/>
          <a:p>
            <a:r>
              <a:rPr lang="fr-FR" dirty="0" smtClean="0"/>
              <a:t>INNER PRODUCT SPACE</a:t>
            </a:r>
            <a:endParaRPr lang="fr-FR" dirty="0"/>
          </a:p>
        </p:txBody>
      </p:sp>
    </p:spTree>
    <p:extLst>
      <p:ext uri="{BB962C8B-B14F-4D97-AF65-F5344CB8AC3E}">
        <p14:creationId xmlns:p14="http://schemas.microsoft.com/office/powerpoint/2010/main" val="20464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ppt_x-#ppt_w/2"/>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anim calcmode="lin" valueType="num">
                                      <p:cBhvr>
                                        <p:cTn id="9" dur="500" fill="hold"/>
                                        <p:tgtEl>
                                          <p:spTgt spid="22"/>
                                        </p:tgtEl>
                                        <p:attrNameLst>
                                          <p:attrName>ppt_w</p:attrName>
                                        </p:attrNameLst>
                                      </p:cBhvr>
                                      <p:tavLst>
                                        <p:tav tm="0">
                                          <p:val>
                                            <p:fltVal val="0"/>
                                          </p:val>
                                        </p:tav>
                                        <p:tav tm="100000">
                                          <p:val>
                                            <p:strVal val="#ppt_w"/>
                                          </p:val>
                                        </p:tav>
                                      </p:tavLst>
                                    </p:anim>
                                    <p:anim calcmode="lin" valueType="num">
                                      <p:cBhvr>
                                        <p:cTn id="10" dur="5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ppt_x</p:attrName>
                                        </p:attrNameLst>
                                      </p:cBhvr>
                                      <p:tavLst>
                                        <p:tav tm="0">
                                          <p:val>
                                            <p:strVal val="#ppt_x-#ppt_w/2"/>
                                          </p:val>
                                        </p:tav>
                                        <p:tav tm="100000">
                                          <p:val>
                                            <p:strVal val="#ppt_x"/>
                                          </p:val>
                                        </p:tav>
                                      </p:tavLst>
                                    </p:anim>
                                    <p:anim calcmode="lin" valueType="num">
                                      <p:cBhvr>
                                        <p:cTn id="16" dur="500" fill="hold"/>
                                        <p:tgtEl>
                                          <p:spTgt spid="18"/>
                                        </p:tgtEl>
                                        <p:attrNameLst>
                                          <p:attrName>ppt_y</p:attrName>
                                        </p:attrNameLst>
                                      </p:cBhvr>
                                      <p:tavLst>
                                        <p:tav tm="0">
                                          <p:val>
                                            <p:strVal val="#ppt_y"/>
                                          </p:val>
                                        </p:tav>
                                        <p:tav tm="100000">
                                          <p:val>
                                            <p:strVal val="#ppt_y"/>
                                          </p:val>
                                        </p:tav>
                                      </p:tavLst>
                                    </p:anim>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ppt_x</p:attrName>
                                        </p:attrNameLst>
                                      </p:cBhvr>
                                      <p:tavLst>
                                        <p:tav tm="0">
                                          <p:val>
                                            <p:strVal val="#ppt_x-#ppt_w/2"/>
                                          </p:val>
                                        </p:tav>
                                        <p:tav tm="100000">
                                          <p:val>
                                            <p:strVal val="#ppt_x"/>
                                          </p:val>
                                        </p:tav>
                                      </p:tavLst>
                                    </p:anim>
                                    <p:anim calcmode="lin" valueType="num">
                                      <p:cBhvr>
                                        <p:cTn id="24" dur="500" fill="hold"/>
                                        <p:tgtEl>
                                          <p:spTgt spid="13"/>
                                        </p:tgtEl>
                                        <p:attrNameLst>
                                          <p:attrName>ppt_y</p:attrName>
                                        </p:attrNameLst>
                                      </p:cBhvr>
                                      <p:tavLst>
                                        <p:tav tm="0">
                                          <p:val>
                                            <p:strVal val="#ppt_y"/>
                                          </p:val>
                                        </p:tav>
                                        <p:tav tm="100000">
                                          <p:val>
                                            <p:strVal val="#ppt_y"/>
                                          </p:val>
                                        </p:tav>
                                      </p:tavLst>
                                    </p:anim>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ppt_x</p:attrName>
                                        </p:attrNameLst>
                                      </p:cBhvr>
                                      <p:tavLst>
                                        <p:tav tm="0">
                                          <p:val>
                                            <p:strVal val="#ppt_x"/>
                                          </p:val>
                                        </p:tav>
                                        <p:tav tm="100000">
                                          <p:val>
                                            <p:strVal val="#ppt_x"/>
                                          </p:val>
                                        </p:tav>
                                      </p:tavLst>
                                    </p:anim>
                                    <p:anim calcmode="lin" valueType="num">
                                      <p:cBhvr>
                                        <p:cTn id="32" dur="500" fill="hold"/>
                                        <p:tgtEl>
                                          <p:spTgt spid="31"/>
                                        </p:tgtEl>
                                        <p:attrNameLst>
                                          <p:attrName>ppt_y</p:attrName>
                                        </p:attrNameLst>
                                      </p:cBhvr>
                                      <p:tavLst>
                                        <p:tav tm="0">
                                          <p:val>
                                            <p:strVal val="#ppt_y-#ppt_h/2"/>
                                          </p:val>
                                        </p:tav>
                                        <p:tav tm="100000">
                                          <p:val>
                                            <p:strVal val="#ppt_y"/>
                                          </p:val>
                                        </p:tav>
                                      </p:tavLst>
                                    </p:anim>
                                    <p:anim calcmode="lin" valueType="num">
                                      <p:cBhvr>
                                        <p:cTn id="33" dur="500" fill="hold"/>
                                        <p:tgtEl>
                                          <p:spTgt spid="31"/>
                                        </p:tgtEl>
                                        <p:attrNameLst>
                                          <p:attrName>ppt_w</p:attrName>
                                        </p:attrNameLst>
                                      </p:cBhvr>
                                      <p:tavLst>
                                        <p:tav tm="0">
                                          <p:val>
                                            <p:strVal val="#ppt_w"/>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que">
  <a:themeElements>
    <a:clrScheme name="Technique">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que">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que">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3001</TotalTime>
  <Words>1479</Words>
  <Application>Microsoft Office PowerPoint</Application>
  <PresentationFormat>On-screen Show (4:3)</PresentationFormat>
  <Paragraphs>303</Paragraphs>
  <Slides>39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39</vt:i4>
      </vt:variant>
    </vt:vector>
  </HeadingPairs>
  <TitlesOfParts>
    <vt:vector size="50" baseType="lpstr">
      <vt:lpstr>Arial</vt:lpstr>
      <vt:lpstr>Cambria Math</vt:lpstr>
      <vt:lpstr>Franklin Gothic Book</vt:lpstr>
      <vt:lpstr>黑体</vt:lpstr>
      <vt:lpstr>Symbol</vt:lpstr>
      <vt:lpstr>Times New Roman</vt:lpstr>
      <vt:lpstr>Wingdings</vt:lpstr>
      <vt:lpstr>Wingdings 2</vt:lpstr>
      <vt:lpstr>Technique</vt:lpstr>
      <vt:lpstr>Equation</vt:lpstr>
      <vt:lpstr>Bitmap Image</vt:lpstr>
      <vt:lpstr>INTRODUCTION TO CLUSTERING</vt:lpstr>
      <vt:lpstr>WHAT IS CLUSTERING ?</vt:lpstr>
      <vt:lpstr>APPLICATIONS OF CLUSTERING</vt:lpstr>
      <vt:lpstr>APPLICATIONS OF CLUSTERING</vt:lpstr>
      <vt:lpstr>BASIC TYPES OF CLUSTERING</vt:lpstr>
      <vt:lpstr>BASIC TYPES OF CLUSTERING</vt:lpstr>
      <vt:lpstr>COMMON DISTANCE MEASURES</vt:lpstr>
      <vt:lpstr>PowerPoint Presentation</vt:lpstr>
      <vt:lpstr>INNER PRODUCT SPACE</vt:lpstr>
      <vt:lpstr>SIMILARITY MEASUREMENTS</vt:lpstr>
      <vt:lpstr>SIMILARITY MEASUREMENTS</vt:lpstr>
      <vt:lpstr>SIMILARITY MEASUREMENTS</vt:lpstr>
      <vt:lpstr>SIMILARITY MEASUREMENTS</vt:lpstr>
      <vt:lpstr>SIMILARITY MEASUREMENTS</vt:lpstr>
      <vt:lpstr>SIMILARITY MEASUREMENTS</vt:lpstr>
      <vt:lpstr>SIMILARITY MEASUREMENTS</vt:lpstr>
      <vt:lpstr>SIMILARITY MEASUREMENTS</vt:lpstr>
      <vt:lpstr>K-MEANS CLUSTERING</vt:lpstr>
      <vt:lpstr>K-MEANS CLUSTERING</vt:lpstr>
      <vt:lpstr>K-MEANS CLUSTERING</vt:lpstr>
      <vt:lpstr>HOW IT WORKS ?</vt:lpstr>
      <vt:lpstr>ALGORITHM</vt:lpstr>
      <vt:lpstr>ALGORITHM</vt:lpstr>
      <vt:lpstr>SIMPLE EXAMPLE (K=2)</vt:lpstr>
      <vt:lpstr>PowerPoint Presentation</vt:lpstr>
      <vt:lpstr>PowerPoint Presentation</vt:lpstr>
      <vt:lpstr>PowerPoint Presentation</vt:lpstr>
      <vt:lpstr>PowerPoint Presentation</vt:lpstr>
      <vt:lpstr>CLUSTERS PLOT (K=2)</vt:lpstr>
      <vt:lpstr>SIMPLE EXAMPLE (K=3)</vt:lpstr>
      <vt:lpstr>CLUSTERS PLOT (K=3)</vt:lpstr>
      <vt:lpstr>STEPWISE VIEW</vt:lpstr>
      <vt:lpstr>APPLICATIONS</vt:lpstr>
      <vt:lpstr>WEAKNESSES</vt:lpstr>
      <vt:lpstr>PowerPoint Presentation</vt:lpstr>
      <vt:lpstr>HOW TO OPTIMIZE SEEDING ?</vt:lpstr>
      <vt:lpstr>HOW TO FIX K ?</vt:lpstr>
      <vt:lpstr>PowerPoint Presentation</vt:lpstr>
      <vt:lpstr>SOME REFERENCES</vt:lpstr>
    </vt:vector>
  </TitlesOfParts>
  <Company>&lt;arabianhorse&gt;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dc:creator>
  <cp:lastModifiedBy>Juan Carlos</cp:lastModifiedBy>
  <cp:revision>96</cp:revision>
  <dcterms:created xsi:type="dcterms:W3CDTF">2008-04-11T19:10:11Z</dcterms:created>
  <dcterms:modified xsi:type="dcterms:W3CDTF">2017-10-12T23:23:25Z</dcterms:modified>
</cp:coreProperties>
</file>