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2"/>
  </p:notesMasterIdLst>
  <p:handoutMasterIdLst>
    <p:handoutMasterId r:id="rId43"/>
  </p:handoutMasterIdLst>
  <p:sldIdLst>
    <p:sldId id="694" r:id="rId2"/>
    <p:sldId id="727" r:id="rId3"/>
    <p:sldId id="728" r:id="rId4"/>
    <p:sldId id="765" r:id="rId5"/>
    <p:sldId id="766" r:id="rId6"/>
    <p:sldId id="767" r:id="rId7"/>
    <p:sldId id="768" r:id="rId8"/>
    <p:sldId id="769" r:id="rId9"/>
    <p:sldId id="770" r:id="rId10"/>
    <p:sldId id="771" r:id="rId11"/>
    <p:sldId id="772" r:id="rId12"/>
    <p:sldId id="773" r:id="rId13"/>
    <p:sldId id="774" r:id="rId14"/>
    <p:sldId id="775" r:id="rId15"/>
    <p:sldId id="729" r:id="rId16"/>
    <p:sldId id="730" r:id="rId17"/>
    <p:sldId id="776" r:id="rId18"/>
    <p:sldId id="777" r:id="rId19"/>
    <p:sldId id="778" r:id="rId20"/>
    <p:sldId id="779" r:id="rId21"/>
    <p:sldId id="780" r:id="rId22"/>
    <p:sldId id="781" r:id="rId23"/>
    <p:sldId id="782" r:id="rId24"/>
    <p:sldId id="783" r:id="rId25"/>
    <p:sldId id="784" r:id="rId26"/>
    <p:sldId id="792" r:id="rId27"/>
    <p:sldId id="731" r:id="rId28"/>
    <p:sldId id="732" r:id="rId29"/>
    <p:sldId id="786" r:id="rId30"/>
    <p:sldId id="733" r:id="rId31"/>
    <p:sldId id="734" r:id="rId32"/>
    <p:sldId id="735" r:id="rId33"/>
    <p:sldId id="736" r:id="rId34"/>
    <p:sldId id="737" r:id="rId35"/>
    <p:sldId id="745" r:id="rId36"/>
    <p:sldId id="748" r:id="rId37"/>
    <p:sldId id="742" r:id="rId38"/>
    <p:sldId id="743" r:id="rId39"/>
    <p:sldId id="746" r:id="rId40"/>
    <p:sldId id="741" r:id="rId41"/>
  </p:sldIdLst>
  <p:sldSz cx="9144000" cy="6858000" type="screen4x3"/>
  <p:notesSz cx="7099300" cy="10234613"/>
  <p:defaultTextStyle>
    <a:defPPr>
      <a:defRPr lang="en-US"/>
    </a:defPPr>
    <a:lvl1pPr algn="l" rtl="0" fontAlgn="base">
      <a:spcBef>
        <a:spcPct val="0"/>
      </a:spcBef>
      <a:spcAft>
        <a:spcPct val="0"/>
      </a:spcAft>
      <a:defRPr sz="2000" kern="1200">
        <a:solidFill>
          <a:schemeClr val="tx1"/>
        </a:solidFill>
        <a:latin typeface="Times New Roman" pitchFamily="18" charset="0"/>
        <a:ea typeface="+mn-ea"/>
        <a:cs typeface="+mn-cs"/>
      </a:defRPr>
    </a:lvl1pPr>
    <a:lvl2pPr marL="457200" algn="l" rtl="0" fontAlgn="base">
      <a:spcBef>
        <a:spcPct val="0"/>
      </a:spcBef>
      <a:spcAft>
        <a:spcPct val="0"/>
      </a:spcAft>
      <a:defRPr sz="2000" kern="1200">
        <a:solidFill>
          <a:schemeClr val="tx1"/>
        </a:solidFill>
        <a:latin typeface="Times New Roman" pitchFamily="18" charset="0"/>
        <a:ea typeface="+mn-ea"/>
        <a:cs typeface="+mn-cs"/>
      </a:defRPr>
    </a:lvl2pPr>
    <a:lvl3pPr marL="914400" algn="l" rtl="0" fontAlgn="base">
      <a:spcBef>
        <a:spcPct val="0"/>
      </a:spcBef>
      <a:spcAft>
        <a:spcPct val="0"/>
      </a:spcAft>
      <a:defRPr sz="2000" kern="1200">
        <a:solidFill>
          <a:schemeClr val="tx1"/>
        </a:solidFill>
        <a:latin typeface="Times New Roman" pitchFamily="18" charset="0"/>
        <a:ea typeface="+mn-ea"/>
        <a:cs typeface="+mn-cs"/>
      </a:defRPr>
    </a:lvl3pPr>
    <a:lvl4pPr marL="1371600" algn="l" rtl="0" fontAlgn="base">
      <a:spcBef>
        <a:spcPct val="0"/>
      </a:spcBef>
      <a:spcAft>
        <a:spcPct val="0"/>
      </a:spcAft>
      <a:defRPr sz="2000" kern="1200">
        <a:solidFill>
          <a:schemeClr val="tx1"/>
        </a:solidFill>
        <a:latin typeface="Times New Roman" pitchFamily="18" charset="0"/>
        <a:ea typeface="+mn-ea"/>
        <a:cs typeface="+mn-cs"/>
      </a:defRPr>
    </a:lvl4pPr>
    <a:lvl5pPr marL="1828800" algn="l"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000"/>
    <a:srgbClr val="FF66FF"/>
    <a:srgbClr val="D60093"/>
    <a:srgbClr val="800000"/>
    <a:srgbClr val="FFCCFF"/>
    <a:srgbClr val="6600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20" autoAdjust="0"/>
    <p:restoredTop sz="99901" autoAdjust="0"/>
  </p:normalViewPr>
  <p:slideViewPr>
    <p:cSldViewPr>
      <p:cViewPr varScale="1">
        <p:scale>
          <a:sx n="78" d="100"/>
          <a:sy n="78" d="100"/>
        </p:scale>
        <p:origin x="2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26"/>
    </p:cViewPr>
  </p:sorterViewPr>
  <p:notesViewPr>
    <p:cSldViewPr>
      <p:cViewPr varScale="1">
        <p:scale>
          <a:sx n="74" d="100"/>
          <a:sy n="74" d="100"/>
        </p:scale>
        <p:origin x="-219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3105114" cy="549685"/>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a:lvl1pPr>
          </a:lstStyle>
          <a:p>
            <a:endParaRPr lang="en-US"/>
          </a:p>
        </p:txBody>
      </p:sp>
      <p:sp>
        <p:nvSpPr>
          <p:cNvPr id="288771" name="Rectangle 3"/>
          <p:cNvSpPr>
            <a:spLocks noGrp="1" noChangeArrowheads="1"/>
          </p:cNvSpPr>
          <p:nvPr>
            <p:ph type="dt" sz="quarter" idx="1"/>
          </p:nvPr>
        </p:nvSpPr>
        <p:spPr bwMode="auto">
          <a:xfrm>
            <a:off x="4060534" y="0"/>
            <a:ext cx="3025496" cy="549685"/>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a:lvl1pPr>
          </a:lstStyle>
          <a:p>
            <a:endParaRPr lang="en-US"/>
          </a:p>
        </p:txBody>
      </p:sp>
      <p:sp>
        <p:nvSpPr>
          <p:cNvPr id="288772" name="Rectangle 4"/>
          <p:cNvSpPr>
            <a:spLocks noGrp="1" noChangeArrowheads="1"/>
          </p:cNvSpPr>
          <p:nvPr>
            <p:ph type="ftr" sz="quarter" idx="2"/>
          </p:nvPr>
        </p:nvSpPr>
        <p:spPr bwMode="auto">
          <a:xfrm>
            <a:off x="0" y="9737279"/>
            <a:ext cx="3105114" cy="471159"/>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a:lvl1pPr>
          </a:lstStyle>
          <a:p>
            <a:endParaRPr lang="en-US"/>
          </a:p>
        </p:txBody>
      </p:sp>
      <p:sp>
        <p:nvSpPr>
          <p:cNvPr id="288773" name="Rectangle 5"/>
          <p:cNvSpPr>
            <a:spLocks noGrp="1" noChangeArrowheads="1"/>
          </p:cNvSpPr>
          <p:nvPr>
            <p:ph type="sldNum" sz="quarter" idx="3"/>
          </p:nvPr>
        </p:nvSpPr>
        <p:spPr bwMode="auto">
          <a:xfrm>
            <a:off x="4060534" y="9737279"/>
            <a:ext cx="3025496" cy="471159"/>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a:cs typeface="Times New Roman" pitchFamily="18" charset="0"/>
              </a:defRPr>
            </a:lvl1pPr>
          </a:lstStyle>
          <a:p>
            <a:fld id="{798409B8-F119-4E74-80F0-5805FD8EDFB9}" type="slidenum">
              <a:rPr lang="en-US"/>
              <a:pPr/>
              <a:t>‹#›</a:t>
            </a:fld>
            <a:endParaRPr lang="en-US"/>
          </a:p>
        </p:txBody>
      </p:sp>
    </p:spTree>
    <p:extLst>
      <p:ext uri="{BB962C8B-B14F-4D97-AF65-F5344CB8AC3E}">
        <p14:creationId xmlns:p14="http://schemas.microsoft.com/office/powerpoint/2010/main" val="2334023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917" cy="512058"/>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defRPr sz="1200"/>
            </a:lvl1pPr>
          </a:lstStyle>
          <a:p>
            <a:endParaRPr lang="en-US"/>
          </a:p>
        </p:txBody>
      </p:sp>
      <p:sp>
        <p:nvSpPr>
          <p:cNvPr id="19459" name="Rectangle 3"/>
          <p:cNvSpPr>
            <a:spLocks noGrp="1" noChangeArrowheads="1"/>
          </p:cNvSpPr>
          <p:nvPr>
            <p:ph type="dt" idx="1"/>
          </p:nvPr>
        </p:nvSpPr>
        <p:spPr bwMode="auto">
          <a:xfrm>
            <a:off x="4022384" y="0"/>
            <a:ext cx="3076916" cy="512058"/>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lvl1pPr algn="r">
              <a:defRPr sz="1200"/>
            </a:lvl1pPr>
          </a:lstStyle>
          <a:p>
            <a:endParaRPr lang="en-US"/>
          </a:p>
        </p:txBody>
      </p:sp>
      <p:sp>
        <p:nvSpPr>
          <p:cNvPr id="1946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47127" y="4862096"/>
            <a:ext cx="5205048" cy="4605249"/>
          </a:xfrm>
          <a:prstGeom prst="rect">
            <a:avLst/>
          </a:prstGeom>
          <a:noFill/>
          <a:ln w="9525">
            <a:noFill/>
            <a:miter lim="800000"/>
            <a:headEnd/>
            <a:tailEnd/>
          </a:ln>
          <a:effectLst/>
        </p:spPr>
        <p:txBody>
          <a:bodyPr vert="horz" wrap="square" lIns="94759" tIns="47380" rIns="94759" bIns="47380" numCol="1" anchor="t" anchorCtr="0" compatLnSpc="1">
            <a:prstTxWarp prst="textNoShape">
              <a:avLst/>
            </a:prstTxWarp>
          </a:bodyPr>
          <a:lstStyle/>
          <a:p>
            <a:pPr lvl="0"/>
            <a:r>
              <a:rPr lang="en-US" smtClean="0"/>
              <a:t>Cliquez pour modifier les styles du texte du masque</a:t>
            </a:r>
          </a:p>
          <a:p>
            <a:pPr lvl="1"/>
            <a:r>
              <a:rPr lang="en-US" smtClean="0"/>
              <a:t>Deuxième niveau</a:t>
            </a:r>
          </a:p>
          <a:p>
            <a:pPr lvl="2"/>
            <a:r>
              <a:rPr lang="en-US" smtClean="0"/>
              <a:t>Troisième niveau</a:t>
            </a:r>
          </a:p>
          <a:p>
            <a:pPr lvl="3"/>
            <a:r>
              <a:rPr lang="en-US" smtClean="0"/>
              <a:t>Quatrième niveau</a:t>
            </a:r>
          </a:p>
          <a:p>
            <a:pPr lvl="4"/>
            <a:r>
              <a:rPr lang="en-US" smtClean="0"/>
              <a:t>Cinquième niveau</a:t>
            </a:r>
          </a:p>
        </p:txBody>
      </p:sp>
      <p:sp>
        <p:nvSpPr>
          <p:cNvPr id="19462" name="Rectangle 6"/>
          <p:cNvSpPr>
            <a:spLocks noGrp="1" noChangeArrowheads="1"/>
          </p:cNvSpPr>
          <p:nvPr>
            <p:ph type="ftr" sz="quarter" idx="4"/>
          </p:nvPr>
        </p:nvSpPr>
        <p:spPr bwMode="auto">
          <a:xfrm>
            <a:off x="0" y="9722556"/>
            <a:ext cx="3076917" cy="512057"/>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defRPr sz="1200"/>
            </a:lvl1pPr>
          </a:lstStyle>
          <a:p>
            <a:endParaRPr lang="en-US"/>
          </a:p>
        </p:txBody>
      </p:sp>
      <p:sp>
        <p:nvSpPr>
          <p:cNvPr id="19463" name="Rectangle 7"/>
          <p:cNvSpPr>
            <a:spLocks noGrp="1" noChangeArrowheads="1"/>
          </p:cNvSpPr>
          <p:nvPr>
            <p:ph type="sldNum" sz="quarter" idx="5"/>
          </p:nvPr>
        </p:nvSpPr>
        <p:spPr bwMode="auto">
          <a:xfrm>
            <a:off x="4022384" y="9722556"/>
            <a:ext cx="3076916" cy="512057"/>
          </a:xfrm>
          <a:prstGeom prst="rect">
            <a:avLst/>
          </a:prstGeom>
          <a:noFill/>
          <a:ln w="9525">
            <a:noFill/>
            <a:miter lim="800000"/>
            <a:headEnd/>
            <a:tailEnd/>
          </a:ln>
          <a:effectLst/>
        </p:spPr>
        <p:txBody>
          <a:bodyPr vert="horz" wrap="square" lIns="94759" tIns="47380" rIns="94759" bIns="47380" numCol="1" anchor="b" anchorCtr="0" compatLnSpc="1">
            <a:prstTxWarp prst="textNoShape">
              <a:avLst/>
            </a:prstTxWarp>
          </a:bodyPr>
          <a:lstStyle>
            <a:lvl1pPr algn="r">
              <a:defRPr sz="1200">
                <a:cs typeface="Times New Roman" pitchFamily="18" charset="0"/>
              </a:defRPr>
            </a:lvl1pPr>
          </a:lstStyle>
          <a:p>
            <a:fld id="{848D53BF-D09E-4B8D-84E9-FB77356E39E4}" type="slidenum">
              <a:rPr lang="en-US"/>
              <a:pPr/>
              <a:t>‹#›</a:t>
            </a:fld>
            <a:endParaRPr lang="en-US"/>
          </a:p>
        </p:txBody>
      </p:sp>
    </p:spTree>
    <p:extLst>
      <p:ext uri="{BB962C8B-B14F-4D97-AF65-F5344CB8AC3E}">
        <p14:creationId xmlns:p14="http://schemas.microsoft.com/office/powerpoint/2010/main" val="26756934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91224" eaLnBrk="0" hangingPunct="0">
              <a:defRPr>
                <a:solidFill>
                  <a:schemeClr val="tx1"/>
                </a:solidFill>
                <a:latin typeface="Arial" charset="0"/>
              </a:defRPr>
            </a:lvl1pPr>
            <a:lvl2pPr marL="790278" indent="-303954" defTabSz="991224" eaLnBrk="0" hangingPunct="0">
              <a:defRPr>
                <a:solidFill>
                  <a:schemeClr val="tx1"/>
                </a:solidFill>
                <a:latin typeface="Arial" charset="0"/>
              </a:defRPr>
            </a:lvl2pPr>
            <a:lvl3pPr marL="1215812" indent="-243162" defTabSz="991224" eaLnBrk="0" hangingPunct="0">
              <a:defRPr>
                <a:solidFill>
                  <a:schemeClr val="tx1"/>
                </a:solidFill>
                <a:latin typeface="Arial" charset="0"/>
              </a:defRPr>
            </a:lvl3pPr>
            <a:lvl4pPr marL="1702136" indent="-243162" defTabSz="991224" eaLnBrk="0" hangingPunct="0">
              <a:defRPr>
                <a:solidFill>
                  <a:schemeClr val="tx1"/>
                </a:solidFill>
                <a:latin typeface="Arial" charset="0"/>
              </a:defRPr>
            </a:lvl4pPr>
            <a:lvl5pPr marL="2188462" indent="-243162" defTabSz="991224" eaLnBrk="0" hangingPunct="0">
              <a:defRPr>
                <a:solidFill>
                  <a:schemeClr val="tx1"/>
                </a:solidFill>
                <a:latin typeface="Arial" charset="0"/>
              </a:defRPr>
            </a:lvl5pPr>
            <a:lvl6pPr marL="2674786" indent="-243162" defTabSz="991224" eaLnBrk="0" fontAlgn="base" hangingPunct="0">
              <a:spcBef>
                <a:spcPct val="0"/>
              </a:spcBef>
              <a:spcAft>
                <a:spcPct val="0"/>
              </a:spcAft>
              <a:defRPr>
                <a:solidFill>
                  <a:schemeClr val="tx1"/>
                </a:solidFill>
                <a:latin typeface="Arial" charset="0"/>
              </a:defRPr>
            </a:lvl6pPr>
            <a:lvl7pPr marL="3161111" indent="-243162" defTabSz="991224" eaLnBrk="0" fontAlgn="base" hangingPunct="0">
              <a:spcBef>
                <a:spcPct val="0"/>
              </a:spcBef>
              <a:spcAft>
                <a:spcPct val="0"/>
              </a:spcAft>
              <a:defRPr>
                <a:solidFill>
                  <a:schemeClr val="tx1"/>
                </a:solidFill>
                <a:latin typeface="Arial" charset="0"/>
              </a:defRPr>
            </a:lvl7pPr>
            <a:lvl8pPr marL="3647436" indent="-243162" defTabSz="991224" eaLnBrk="0" fontAlgn="base" hangingPunct="0">
              <a:spcBef>
                <a:spcPct val="0"/>
              </a:spcBef>
              <a:spcAft>
                <a:spcPct val="0"/>
              </a:spcAft>
              <a:defRPr>
                <a:solidFill>
                  <a:schemeClr val="tx1"/>
                </a:solidFill>
                <a:latin typeface="Arial" charset="0"/>
              </a:defRPr>
            </a:lvl8pPr>
            <a:lvl9pPr marL="4133760" indent="-243162" defTabSz="991224" eaLnBrk="0" fontAlgn="base" hangingPunct="0">
              <a:spcBef>
                <a:spcPct val="0"/>
              </a:spcBef>
              <a:spcAft>
                <a:spcPct val="0"/>
              </a:spcAft>
              <a:defRPr>
                <a:solidFill>
                  <a:schemeClr val="tx1"/>
                </a:solidFill>
                <a:latin typeface="Arial" charset="0"/>
              </a:defRPr>
            </a:lvl9pPr>
          </a:lstStyle>
          <a:p>
            <a:pPr eaLnBrk="1" hangingPunct="1"/>
            <a:fld id="{BD688D79-8BF5-4604-BB1E-BADDE5DFCE90}" type="slidenum">
              <a:rPr lang="en-US"/>
              <a:pPr eaLnBrk="1" hangingPunct="1"/>
              <a:t>1</a:t>
            </a:fld>
            <a:endParaRPr lang="en-US"/>
          </a:p>
        </p:txBody>
      </p:sp>
      <p:sp>
        <p:nvSpPr>
          <p:cNvPr id="67587" name="Rectangle 2"/>
          <p:cNvSpPr>
            <a:spLocks noGrp="1" noRot="1" noChangeAspect="1" noChangeArrowheads="1" noTextEdit="1"/>
          </p:cNvSpPr>
          <p:nvPr>
            <p:ph type="sldImg"/>
          </p:nvPr>
        </p:nvSpPr>
        <p:spPr>
          <a:xfrm>
            <a:off x="995363" y="771525"/>
            <a:ext cx="5111750" cy="3833813"/>
          </a:xfrm>
          <a:ln/>
        </p:spPr>
      </p:sp>
      <p:sp>
        <p:nvSpPr>
          <p:cNvPr id="67588" name="Rectangle 3"/>
          <p:cNvSpPr>
            <a:spLocks noGrp="1" noChangeArrowheads="1"/>
          </p:cNvSpPr>
          <p:nvPr>
            <p:ph type="body" idx="1"/>
          </p:nvPr>
        </p:nvSpPr>
        <p:spPr>
          <a:xfrm>
            <a:off x="947755" y="4861966"/>
            <a:ext cx="5203793" cy="4601379"/>
          </a:xfrm>
          <a:noFill/>
        </p:spPr>
        <p:txBody>
          <a:bodyPr lIns="97326" tIns="48660" rIns="97326" bIns="48660"/>
          <a:lstStyle/>
          <a:p>
            <a:pPr eaLnBrk="1" hangingPunct="1"/>
            <a:endParaRPr lang="en-US" smtClean="0"/>
          </a:p>
        </p:txBody>
      </p:sp>
    </p:spTree>
    <p:extLst>
      <p:ext uri="{BB962C8B-B14F-4D97-AF65-F5344CB8AC3E}">
        <p14:creationId xmlns:p14="http://schemas.microsoft.com/office/powerpoint/2010/main" val="285564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91224" eaLnBrk="0" hangingPunct="0">
              <a:defRPr>
                <a:solidFill>
                  <a:schemeClr val="tx1"/>
                </a:solidFill>
                <a:latin typeface="Arial" charset="0"/>
              </a:defRPr>
            </a:lvl1pPr>
            <a:lvl2pPr marL="790278" indent="-303954" defTabSz="991224" eaLnBrk="0" hangingPunct="0">
              <a:defRPr>
                <a:solidFill>
                  <a:schemeClr val="tx1"/>
                </a:solidFill>
                <a:latin typeface="Arial" charset="0"/>
              </a:defRPr>
            </a:lvl2pPr>
            <a:lvl3pPr marL="1215812" indent="-243162" defTabSz="991224" eaLnBrk="0" hangingPunct="0">
              <a:defRPr>
                <a:solidFill>
                  <a:schemeClr val="tx1"/>
                </a:solidFill>
                <a:latin typeface="Arial" charset="0"/>
              </a:defRPr>
            </a:lvl3pPr>
            <a:lvl4pPr marL="1702136" indent="-243162" defTabSz="991224" eaLnBrk="0" hangingPunct="0">
              <a:defRPr>
                <a:solidFill>
                  <a:schemeClr val="tx1"/>
                </a:solidFill>
                <a:latin typeface="Arial" charset="0"/>
              </a:defRPr>
            </a:lvl4pPr>
            <a:lvl5pPr marL="2188462" indent="-243162" defTabSz="991224" eaLnBrk="0" hangingPunct="0">
              <a:defRPr>
                <a:solidFill>
                  <a:schemeClr val="tx1"/>
                </a:solidFill>
                <a:latin typeface="Arial" charset="0"/>
              </a:defRPr>
            </a:lvl5pPr>
            <a:lvl6pPr marL="2674786" indent="-243162" defTabSz="991224" eaLnBrk="0" fontAlgn="base" hangingPunct="0">
              <a:spcBef>
                <a:spcPct val="0"/>
              </a:spcBef>
              <a:spcAft>
                <a:spcPct val="0"/>
              </a:spcAft>
              <a:defRPr>
                <a:solidFill>
                  <a:schemeClr val="tx1"/>
                </a:solidFill>
                <a:latin typeface="Arial" charset="0"/>
              </a:defRPr>
            </a:lvl6pPr>
            <a:lvl7pPr marL="3161111" indent="-243162" defTabSz="991224" eaLnBrk="0" fontAlgn="base" hangingPunct="0">
              <a:spcBef>
                <a:spcPct val="0"/>
              </a:spcBef>
              <a:spcAft>
                <a:spcPct val="0"/>
              </a:spcAft>
              <a:defRPr>
                <a:solidFill>
                  <a:schemeClr val="tx1"/>
                </a:solidFill>
                <a:latin typeface="Arial" charset="0"/>
              </a:defRPr>
            </a:lvl7pPr>
            <a:lvl8pPr marL="3647436" indent="-243162" defTabSz="991224" eaLnBrk="0" fontAlgn="base" hangingPunct="0">
              <a:spcBef>
                <a:spcPct val="0"/>
              </a:spcBef>
              <a:spcAft>
                <a:spcPct val="0"/>
              </a:spcAft>
              <a:defRPr>
                <a:solidFill>
                  <a:schemeClr val="tx1"/>
                </a:solidFill>
                <a:latin typeface="Arial" charset="0"/>
              </a:defRPr>
            </a:lvl8pPr>
            <a:lvl9pPr marL="4133760" indent="-243162" defTabSz="991224" eaLnBrk="0" fontAlgn="base" hangingPunct="0">
              <a:spcBef>
                <a:spcPct val="0"/>
              </a:spcBef>
              <a:spcAft>
                <a:spcPct val="0"/>
              </a:spcAft>
              <a:defRPr>
                <a:solidFill>
                  <a:schemeClr val="tx1"/>
                </a:solidFill>
                <a:latin typeface="Arial" charset="0"/>
              </a:defRPr>
            </a:lvl9pPr>
          </a:lstStyle>
          <a:p>
            <a:pPr eaLnBrk="1" hangingPunct="1"/>
            <a:fld id="{9D9BA7E7-1B68-4378-925A-9572CB299584}" type="slidenum">
              <a:rPr lang="en-US"/>
              <a:pPr eaLnBrk="1" hangingPunct="1"/>
              <a:t>2</a:t>
            </a:fld>
            <a:endParaRPr lang="en-US"/>
          </a:p>
        </p:txBody>
      </p:sp>
      <p:sp>
        <p:nvSpPr>
          <p:cNvPr id="70659" name="Rectangle 2"/>
          <p:cNvSpPr>
            <a:spLocks noGrp="1" noRot="1" noChangeAspect="1" noChangeArrowheads="1" noTextEdit="1"/>
          </p:cNvSpPr>
          <p:nvPr>
            <p:ph type="sldImg"/>
          </p:nvPr>
        </p:nvSpPr>
        <p:spPr>
          <a:xfrm>
            <a:off x="995363" y="769938"/>
            <a:ext cx="5113337" cy="3835400"/>
          </a:xfrm>
          <a:ln/>
        </p:spPr>
      </p:sp>
      <p:sp>
        <p:nvSpPr>
          <p:cNvPr id="70660" name="Rectangle 3"/>
          <p:cNvSpPr>
            <a:spLocks noGrp="1" noChangeArrowheads="1"/>
          </p:cNvSpPr>
          <p:nvPr>
            <p:ph type="body" idx="1"/>
          </p:nvPr>
        </p:nvSpPr>
        <p:spPr>
          <a:xfrm>
            <a:off x="947755" y="4860218"/>
            <a:ext cx="5203793" cy="4604875"/>
          </a:xfrm>
          <a:noFill/>
        </p:spPr>
        <p:txBody>
          <a:bodyPr lIns="97354" tIns="48676" rIns="97354" bIns="48676"/>
          <a:lstStyle/>
          <a:p>
            <a:pPr eaLnBrk="1" hangingPunct="1"/>
            <a:endParaRPr lang="en-US" smtClean="0"/>
          </a:p>
        </p:txBody>
      </p:sp>
    </p:spTree>
    <p:extLst>
      <p:ext uri="{BB962C8B-B14F-4D97-AF65-F5344CB8AC3E}">
        <p14:creationId xmlns:p14="http://schemas.microsoft.com/office/powerpoint/2010/main" val="4088371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91224" eaLnBrk="0" hangingPunct="0">
              <a:defRPr>
                <a:solidFill>
                  <a:schemeClr val="tx1"/>
                </a:solidFill>
                <a:latin typeface="Arial" charset="0"/>
              </a:defRPr>
            </a:lvl1pPr>
            <a:lvl2pPr marL="790278" indent="-303954" defTabSz="991224" eaLnBrk="0" hangingPunct="0">
              <a:defRPr>
                <a:solidFill>
                  <a:schemeClr val="tx1"/>
                </a:solidFill>
                <a:latin typeface="Arial" charset="0"/>
              </a:defRPr>
            </a:lvl2pPr>
            <a:lvl3pPr marL="1215812" indent="-243162" defTabSz="991224" eaLnBrk="0" hangingPunct="0">
              <a:defRPr>
                <a:solidFill>
                  <a:schemeClr val="tx1"/>
                </a:solidFill>
                <a:latin typeface="Arial" charset="0"/>
              </a:defRPr>
            </a:lvl3pPr>
            <a:lvl4pPr marL="1702136" indent="-243162" defTabSz="991224" eaLnBrk="0" hangingPunct="0">
              <a:defRPr>
                <a:solidFill>
                  <a:schemeClr val="tx1"/>
                </a:solidFill>
                <a:latin typeface="Arial" charset="0"/>
              </a:defRPr>
            </a:lvl4pPr>
            <a:lvl5pPr marL="2188462" indent="-243162" defTabSz="991224" eaLnBrk="0" hangingPunct="0">
              <a:defRPr>
                <a:solidFill>
                  <a:schemeClr val="tx1"/>
                </a:solidFill>
                <a:latin typeface="Arial" charset="0"/>
              </a:defRPr>
            </a:lvl5pPr>
            <a:lvl6pPr marL="2674786" indent="-243162" defTabSz="991224" eaLnBrk="0" fontAlgn="base" hangingPunct="0">
              <a:spcBef>
                <a:spcPct val="0"/>
              </a:spcBef>
              <a:spcAft>
                <a:spcPct val="0"/>
              </a:spcAft>
              <a:defRPr>
                <a:solidFill>
                  <a:schemeClr val="tx1"/>
                </a:solidFill>
                <a:latin typeface="Arial" charset="0"/>
              </a:defRPr>
            </a:lvl6pPr>
            <a:lvl7pPr marL="3161111" indent="-243162" defTabSz="991224" eaLnBrk="0" fontAlgn="base" hangingPunct="0">
              <a:spcBef>
                <a:spcPct val="0"/>
              </a:spcBef>
              <a:spcAft>
                <a:spcPct val="0"/>
              </a:spcAft>
              <a:defRPr>
                <a:solidFill>
                  <a:schemeClr val="tx1"/>
                </a:solidFill>
                <a:latin typeface="Arial" charset="0"/>
              </a:defRPr>
            </a:lvl7pPr>
            <a:lvl8pPr marL="3647436" indent="-243162" defTabSz="991224" eaLnBrk="0" fontAlgn="base" hangingPunct="0">
              <a:spcBef>
                <a:spcPct val="0"/>
              </a:spcBef>
              <a:spcAft>
                <a:spcPct val="0"/>
              </a:spcAft>
              <a:defRPr>
                <a:solidFill>
                  <a:schemeClr val="tx1"/>
                </a:solidFill>
                <a:latin typeface="Arial" charset="0"/>
              </a:defRPr>
            </a:lvl8pPr>
            <a:lvl9pPr marL="4133760" indent="-243162" defTabSz="991224" eaLnBrk="0" fontAlgn="base" hangingPunct="0">
              <a:spcBef>
                <a:spcPct val="0"/>
              </a:spcBef>
              <a:spcAft>
                <a:spcPct val="0"/>
              </a:spcAft>
              <a:defRPr>
                <a:solidFill>
                  <a:schemeClr val="tx1"/>
                </a:solidFill>
                <a:latin typeface="Arial" charset="0"/>
              </a:defRPr>
            </a:lvl9pPr>
          </a:lstStyle>
          <a:p>
            <a:pPr eaLnBrk="1" hangingPunct="1"/>
            <a:fld id="{4A1ECDC2-BF06-4C1B-AE08-8655146DC262}" type="slidenum">
              <a:rPr lang="en-US"/>
              <a:pPr eaLnBrk="1" hangingPunct="1"/>
              <a:t>3</a:t>
            </a:fld>
            <a:endParaRPr lang="en-US"/>
          </a:p>
        </p:txBody>
      </p:sp>
      <p:sp>
        <p:nvSpPr>
          <p:cNvPr id="73731" name="Rectangle 2"/>
          <p:cNvSpPr>
            <a:spLocks noGrp="1" noRot="1" noChangeAspect="1" noChangeArrowheads="1" noTextEdit="1"/>
          </p:cNvSpPr>
          <p:nvPr>
            <p:ph type="sldImg"/>
          </p:nvPr>
        </p:nvSpPr>
        <p:spPr>
          <a:xfrm>
            <a:off x="995363" y="769938"/>
            <a:ext cx="5113337" cy="3835400"/>
          </a:xfrm>
          <a:ln/>
        </p:spPr>
      </p:sp>
      <p:sp>
        <p:nvSpPr>
          <p:cNvPr id="73732" name="Rectangle 3"/>
          <p:cNvSpPr>
            <a:spLocks noGrp="1" noChangeArrowheads="1"/>
          </p:cNvSpPr>
          <p:nvPr>
            <p:ph type="body" idx="1"/>
          </p:nvPr>
        </p:nvSpPr>
        <p:spPr>
          <a:xfrm>
            <a:off x="947755" y="4860218"/>
            <a:ext cx="5203793" cy="4604875"/>
          </a:xfrm>
          <a:noFill/>
        </p:spPr>
        <p:txBody>
          <a:bodyPr lIns="97354" tIns="48676" rIns="97354" bIns="48676"/>
          <a:lstStyle/>
          <a:p>
            <a:pPr eaLnBrk="1" hangingPunct="1"/>
            <a:endParaRPr lang="en-US" smtClean="0"/>
          </a:p>
        </p:txBody>
      </p:sp>
    </p:spTree>
    <p:extLst>
      <p:ext uri="{BB962C8B-B14F-4D97-AF65-F5344CB8AC3E}">
        <p14:creationId xmlns:p14="http://schemas.microsoft.com/office/powerpoint/2010/main" val="163683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91224" eaLnBrk="0" hangingPunct="0">
              <a:defRPr>
                <a:solidFill>
                  <a:schemeClr val="tx1"/>
                </a:solidFill>
                <a:latin typeface="Arial" charset="0"/>
              </a:defRPr>
            </a:lvl1pPr>
            <a:lvl2pPr marL="790278" indent="-303954" defTabSz="991224" eaLnBrk="0" hangingPunct="0">
              <a:defRPr>
                <a:solidFill>
                  <a:schemeClr val="tx1"/>
                </a:solidFill>
                <a:latin typeface="Arial" charset="0"/>
              </a:defRPr>
            </a:lvl2pPr>
            <a:lvl3pPr marL="1215812" indent="-243162" defTabSz="991224" eaLnBrk="0" hangingPunct="0">
              <a:defRPr>
                <a:solidFill>
                  <a:schemeClr val="tx1"/>
                </a:solidFill>
                <a:latin typeface="Arial" charset="0"/>
              </a:defRPr>
            </a:lvl3pPr>
            <a:lvl4pPr marL="1702136" indent="-243162" defTabSz="991224" eaLnBrk="0" hangingPunct="0">
              <a:defRPr>
                <a:solidFill>
                  <a:schemeClr val="tx1"/>
                </a:solidFill>
                <a:latin typeface="Arial" charset="0"/>
              </a:defRPr>
            </a:lvl4pPr>
            <a:lvl5pPr marL="2188462" indent="-243162" defTabSz="991224" eaLnBrk="0" hangingPunct="0">
              <a:defRPr>
                <a:solidFill>
                  <a:schemeClr val="tx1"/>
                </a:solidFill>
                <a:latin typeface="Arial" charset="0"/>
              </a:defRPr>
            </a:lvl5pPr>
            <a:lvl6pPr marL="2674786" indent="-243162" defTabSz="991224" eaLnBrk="0" fontAlgn="base" hangingPunct="0">
              <a:spcBef>
                <a:spcPct val="0"/>
              </a:spcBef>
              <a:spcAft>
                <a:spcPct val="0"/>
              </a:spcAft>
              <a:defRPr>
                <a:solidFill>
                  <a:schemeClr val="tx1"/>
                </a:solidFill>
                <a:latin typeface="Arial" charset="0"/>
              </a:defRPr>
            </a:lvl6pPr>
            <a:lvl7pPr marL="3161111" indent="-243162" defTabSz="991224" eaLnBrk="0" fontAlgn="base" hangingPunct="0">
              <a:spcBef>
                <a:spcPct val="0"/>
              </a:spcBef>
              <a:spcAft>
                <a:spcPct val="0"/>
              </a:spcAft>
              <a:defRPr>
                <a:solidFill>
                  <a:schemeClr val="tx1"/>
                </a:solidFill>
                <a:latin typeface="Arial" charset="0"/>
              </a:defRPr>
            </a:lvl7pPr>
            <a:lvl8pPr marL="3647436" indent="-243162" defTabSz="991224" eaLnBrk="0" fontAlgn="base" hangingPunct="0">
              <a:spcBef>
                <a:spcPct val="0"/>
              </a:spcBef>
              <a:spcAft>
                <a:spcPct val="0"/>
              </a:spcAft>
              <a:defRPr>
                <a:solidFill>
                  <a:schemeClr val="tx1"/>
                </a:solidFill>
                <a:latin typeface="Arial" charset="0"/>
              </a:defRPr>
            </a:lvl8pPr>
            <a:lvl9pPr marL="4133760" indent="-243162" defTabSz="991224" eaLnBrk="0" fontAlgn="base" hangingPunct="0">
              <a:spcBef>
                <a:spcPct val="0"/>
              </a:spcBef>
              <a:spcAft>
                <a:spcPct val="0"/>
              </a:spcAft>
              <a:defRPr>
                <a:solidFill>
                  <a:schemeClr val="tx1"/>
                </a:solidFill>
                <a:latin typeface="Arial" charset="0"/>
              </a:defRPr>
            </a:lvl9pPr>
          </a:lstStyle>
          <a:p>
            <a:pPr eaLnBrk="1" hangingPunct="1"/>
            <a:fld id="{7F3A6D70-F6EC-4C6D-B487-9359D1B87817}" type="slidenum">
              <a:rPr lang="en-US"/>
              <a:pPr eaLnBrk="1" hangingPunct="1"/>
              <a:t>15</a:t>
            </a:fld>
            <a:endParaRPr lang="en-US"/>
          </a:p>
        </p:txBody>
      </p:sp>
      <p:sp>
        <p:nvSpPr>
          <p:cNvPr id="74755" name="Rectangle 2"/>
          <p:cNvSpPr>
            <a:spLocks noGrp="1" noRot="1" noChangeAspect="1" noChangeArrowheads="1" noTextEdit="1"/>
          </p:cNvSpPr>
          <p:nvPr>
            <p:ph type="sldImg"/>
          </p:nvPr>
        </p:nvSpPr>
        <p:spPr>
          <a:xfrm>
            <a:off x="998538" y="769938"/>
            <a:ext cx="5111750" cy="3835400"/>
          </a:xfrm>
          <a:ln/>
        </p:spPr>
      </p:sp>
      <p:sp>
        <p:nvSpPr>
          <p:cNvPr id="74756" name="Rectangle 3"/>
          <p:cNvSpPr>
            <a:spLocks noGrp="1" noChangeArrowheads="1"/>
          </p:cNvSpPr>
          <p:nvPr>
            <p:ph type="body" idx="1"/>
          </p:nvPr>
        </p:nvSpPr>
        <p:spPr>
          <a:xfrm>
            <a:off x="947755" y="4860218"/>
            <a:ext cx="5203793" cy="4604875"/>
          </a:xfrm>
          <a:noFill/>
        </p:spPr>
        <p:txBody>
          <a:bodyPr lIns="97345" tIns="48673" rIns="97345" bIns="48673"/>
          <a:lstStyle/>
          <a:p>
            <a:pPr eaLnBrk="1" hangingPunct="1"/>
            <a:endParaRPr lang="en-US" smtClean="0"/>
          </a:p>
        </p:txBody>
      </p:sp>
    </p:spTree>
    <p:extLst>
      <p:ext uri="{BB962C8B-B14F-4D97-AF65-F5344CB8AC3E}">
        <p14:creationId xmlns:p14="http://schemas.microsoft.com/office/powerpoint/2010/main" val="2232638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91224" eaLnBrk="0" hangingPunct="0">
              <a:defRPr>
                <a:solidFill>
                  <a:schemeClr val="tx1"/>
                </a:solidFill>
                <a:latin typeface="Arial" charset="0"/>
              </a:defRPr>
            </a:lvl1pPr>
            <a:lvl2pPr marL="790278" indent="-303954" defTabSz="991224" eaLnBrk="0" hangingPunct="0">
              <a:defRPr>
                <a:solidFill>
                  <a:schemeClr val="tx1"/>
                </a:solidFill>
                <a:latin typeface="Arial" charset="0"/>
              </a:defRPr>
            </a:lvl2pPr>
            <a:lvl3pPr marL="1215812" indent="-243162" defTabSz="991224" eaLnBrk="0" hangingPunct="0">
              <a:defRPr>
                <a:solidFill>
                  <a:schemeClr val="tx1"/>
                </a:solidFill>
                <a:latin typeface="Arial" charset="0"/>
              </a:defRPr>
            </a:lvl3pPr>
            <a:lvl4pPr marL="1702136" indent="-243162" defTabSz="991224" eaLnBrk="0" hangingPunct="0">
              <a:defRPr>
                <a:solidFill>
                  <a:schemeClr val="tx1"/>
                </a:solidFill>
                <a:latin typeface="Arial" charset="0"/>
              </a:defRPr>
            </a:lvl4pPr>
            <a:lvl5pPr marL="2188462" indent="-243162" defTabSz="991224" eaLnBrk="0" hangingPunct="0">
              <a:defRPr>
                <a:solidFill>
                  <a:schemeClr val="tx1"/>
                </a:solidFill>
                <a:latin typeface="Arial" charset="0"/>
              </a:defRPr>
            </a:lvl5pPr>
            <a:lvl6pPr marL="2674786" indent="-243162" defTabSz="991224" eaLnBrk="0" fontAlgn="base" hangingPunct="0">
              <a:spcBef>
                <a:spcPct val="0"/>
              </a:spcBef>
              <a:spcAft>
                <a:spcPct val="0"/>
              </a:spcAft>
              <a:defRPr>
                <a:solidFill>
                  <a:schemeClr val="tx1"/>
                </a:solidFill>
                <a:latin typeface="Arial" charset="0"/>
              </a:defRPr>
            </a:lvl6pPr>
            <a:lvl7pPr marL="3161111" indent="-243162" defTabSz="991224" eaLnBrk="0" fontAlgn="base" hangingPunct="0">
              <a:spcBef>
                <a:spcPct val="0"/>
              </a:spcBef>
              <a:spcAft>
                <a:spcPct val="0"/>
              </a:spcAft>
              <a:defRPr>
                <a:solidFill>
                  <a:schemeClr val="tx1"/>
                </a:solidFill>
                <a:latin typeface="Arial" charset="0"/>
              </a:defRPr>
            </a:lvl7pPr>
            <a:lvl8pPr marL="3647436" indent="-243162" defTabSz="991224" eaLnBrk="0" fontAlgn="base" hangingPunct="0">
              <a:spcBef>
                <a:spcPct val="0"/>
              </a:spcBef>
              <a:spcAft>
                <a:spcPct val="0"/>
              </a:spcAft>
              <a:defRPr>
                <a:solidFill>
                  <a:schemeClr val="tx1"/>
                </a:solidFill>
                <a:latin typeface="Arial" charset="0"/>
              </a:defRPr>
            </a:lvl8pPr>
            <a:lvl9pPr marL="4133760" indent="-243162" defTabSz="991224" eaLnBrk="0" fontAlgn="base" hangingPunct="0">
              <a:spcBef>
                <a:spcPct val="0"/>
              </a:spcBef>
              <a:spcAft>
                <a:spcPct val="0"/>
              </a:spcAft>
              <a:defRPr>
                <a:solidFill>
                  <a:schemeClr val="tx1"/>
                </a:solidFill>
                <a:latin typeface="Arial" charset="0"/>
              </a:defRPr>
            </a:lvl9pPr>
          </a:lstStyle>
          <a:p>
            <a:pPr eaLnBrk="1" hangingPunct="1"/>
            <a:fld id="{5A19A007-FC4B-43AB-83D8-81813F47DC52}" type="slidenum">
              <a:rPr lang="en-US"/>
              <a:pPr eaLnBrk="1" hangingPunct="1"/>
              <a:t>31</a:t>
            </a:fld>
            <a:endParaRPr lang="en-US"/>
          </a:p>
        </p:txBody>
      </p:sp>
      <p:sp>
        <p:nvSpPr>
          <p:cNvPr id="79875" name="Rectangle 2"/>
          <p:cNvSpPr>
            <a:spLocks noGrp="1" noRot="1" noChangeAspect="1" noChangeArrowheads="1" noTextEdit="1"/>
          </p:cNvSpPr>
          <p:nvPr>
            <p:ph type="sldImg"/>
          </p:nvPr>
        </p:nvSpPr>
        <p:spPr>
          <a:xfrm>
            <a:off x="996950" y="769938"/>
            <a:ext cx="5113338" cy="3835400"/>
          </a:xfrm>
          <a:ln/>
        </p:spPr>
      </p:sp>
      <p:sp>
        <p:nvSpPr>
          <p:cNvPr id="79876" name="Rectangle 3"/>
          <p:cNvSpPr>
            <a:spLocks noGrp="1" noChangeArrowheads="1"/>
          </p:cNvSpPr>
          <p:nvPr>
            <p:ph type="body" idx="1"/>
          </p:nvPr>
        </p:nvSpPr>
        <p:spPr>
          <a:xfrm>
            <a:off x="947755" y="4860218"/>
            <a:ext cx="5203793" cy="4604875"/>
          </a:xfrm>
          <a:noFill/>
        </p:spPr>
        <p:txBody>
          <a:bodyPr lIns="97345" tIns="48673" rIns="97345" bIns="48673"/>
          <a:lstStyle/>
          <a:p>
            <a:pPr lvl="2"/>
            <a:r>
              <a:rPr lang="en-US" dirty="0" smtClean="0"/>
              <a:t>If a customer buys diaper and milk, then he is very likely to buy beer.</a:t>
            </a:r>
          </a:p>
          <a:p>
            <a:pPr lvl="2"/>
            <a:r>
              <a:rPr lang="en-US" dirty="0" smtClean="0"/>
              <a:t>So, don’t be surprised if you find six-packs stacked next to diapers!</a:t>
            </a:r>
            <a:endParaRPr lang="en-US" sz="2600" dirty="0"/>
          </a:p>
          <a:p>
            <a:pPr eaLnBrk="1" hangingPunct="1"/>
            <a:endParaRPr lang="en-US" dirty="0" smtClean="0"/>
          </a:p>
        </p:txBody>
      </p:sp>
    </p:spTree>
    <p:extLst>
      <p:ext uri="{BB962C8B-B14F-4D97-AF65-F5344CB8AC3E}">
        <p14:creationId xmlns:p14="http://schemas.microsoft.com/office/powerpoint/2010/main" val="56019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2BE097D3-7044-4CCD-83CD-9F643AC30FF4}" type="slidenum">
              <a:rPr lang="en-US" smtClean="0"/>
              <a:pPr/>
              <a:t>36</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fr-FR" smtClean="0"/>
              <a:t>L’idée de l’algorithme de recherche de classification optimale est celui de trouver le point d’équilibre entre le rappel et la précision et puis d’appliquer une phase d’amélioration autour du point d’équilibre pour augmenter la qualité globale de résultats en augmentant la précision pour un rappel similaire.</a:t>
            </a:r>
          </a:p>
        </p:txBody>
      </p:sp>
    </p:spTree>
    <p:extLst>
      <p:ext uri="{BB962C8B-B14F-4D97-AF65-F5344CB8AC3E}">
        <p14:creationId xmlns:p14="http://schemas.microsoft.com/office/powerpoint/2010/main" val="1592695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435AE-69DD-4640-B6C8-B6638034C0E4}" type="slidenum">
              <a:rPr lang="en-US"/>
              <a:pPr/>
              <a:t>39</a:t>
            </a:fld>
            <a:endParaRPr 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a:xfrm>
            <a:off x="945468" y="4860460"/>
            <a:ext cx="5208365" cy="4606885"/>
          </a:xfrm>
        </p:spPr>
        <p:txBody>
          <a:bodyPr/>
          <a:lstStyle/>
          <a:p>
            <a:endParaRPr lang="fr-FR"/>
          </a:p>
        </p:txBody>
      </p:sp>
    </p:spTree>
    <p:extLst>
      <p:ext uri="{BB962C8B-B14F-4D97-AF65-F5344CB8AC3E}">
        <p14:creationId xmlns:p14="http://schemas.microsoft.com/office/powerpoint/2010/main" val="253311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endParaRPr lang="en-US"/>
          </a:p>
        </p:txBody>
      </p:sp>
      <p:sp>
        <p:nvSpPr>
          <p:cNvPr id="19" name="Espace réservé du pied de page 18"/>
          <p:cNvSpPr>
            <a:spLocks noGrp="1"/>
          </p:cNvSpPr>
          <p:nvPr>
            <p:ph type="ftr" sz="quarter" idx="11"/>
          </p:nvPr>
        </p:nvSpPr>
        <p:spPr/>
        <p:txBody>
          <a:bodyPr/>
          <a:lstStyle/>
          <a:p>
            <a:endParaRPr lang="en-US"/>
          </a:p>
        </p:txBody>
      </p:sp>
      <p:sp>
        <p:nvSpPr>
          <p:cNvPr id="27" name="Espace réservé du numéro de diapositive 26"/>
          <p:cNvSpPr>
            <a:spLocks noGrp="1"/>
          </p:cNvSpPr>
          <p:nvPr>
            <p:ph type="sldNum" sz="quarter" idx="12"/>
          </p:nvPr>
        </p:nvSpPr>
        <p:spPr/>
        <p:txBody>
          <a:bodyPr/>
          <a:lstStyle/>
          <a:p>
            <a:fld id="{F29862C4-3DBA-4A61-8E65-FA7996DB4D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E74D2B2A-E775-45C5-A613-94574FD53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FCBD4BA-21CC-4756-BC5D-07E4AFDAD94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671513" y="569913"/>
            <a:ext cx="7807325" cy="1143000"/>
          </a:xfrm>
        </p:spPr>
        <p:txBody>
          <a:bodyPr/>
          <a:lstStyle/>
          <a:p>
            <a:r>
              <a:rPr lang="fr-FR" smtClean="0"/>
              <a:t>Cliquez pour modifier le style du titre</a:t>
            </a:r>
            <a:endParaRPr lang="fr-FR"/>
          </a:p>
        </p:txBody>
      </p:sp>
    </p:spTree>
    <p:extLst>
      <p:ext uri="{BB962C8B-B14F-4D97-AF65-F5344CB8AC3E}">
        <p14:creationId xmlns:p14="http://schemas.microsoft.com/office/powerpoint/2010/main" val="104735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2BABD5E-DFF3-4F3E-9AC3-AC54EE38C1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7A836449-5AE8-4ACB-B76E-6884236F93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13A6C4F-BEE0-4372-87B1-B839DF530C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EDD37A08-AFF3-41B1-9073-CE56842419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2A588690-8A4C-4FD2-B289-0EF85B102D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BCF2E9E7-7197-46ED-B125-9E781DBAB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2C6F1347-FE9B-4DA1-8180-97CC37B6A4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A838BBBC-97A8-4DA7-9128-8A878CA190CD}" type="slidenum">
              <a:rPr lang="en-US" smtClean="0"/>
              <a:pPr/>
              <a:t>‹#›</a:t>
            </a:fld>
            <a:endParaRPr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D7CA81E-4EE2-4338-874E-68FD8AF7328E}" type="slidenum">
              <a:rPr lang="en-US" smtClean="0"/>
              <a:pPr/>
              <a:t>‹#›</a:t>
            </a:fld>
            <a:endParaRPr lang="en-US"/>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02" r:id="rId12"/>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304800" y="3068960"/>
            <a:ext cx="8763000" cy="838200"/>
          </a:xfrm>
        </p:spPr>
        <p:txBody>
          <a:bodyPr>
            <a:normAutofit fontScale="90000"/>
          </a:bodyPr>
          <a:lstStyle/>
          <a:p>
            <a:pPr algn="ctr" fontAlgn="auto">
              <a:spcAft>
                <a:spcPts val="0"/>
              </a:spcAft>
              <a:defRPr/>
            </a:pPr>
            <a:r>
              <a:rPr lang="en-US" b="1" dirty="0" smtClean="0">
                <a:latin typeface="+mn-lt"/>
              </a:rPr>
              <a:t>Introduction to Data Mining</a:t>
            </a:r>
            <a:br>
              <a:rPr lang="en-US" b="1" dirty="0" smtClean="0">
                <a:latin typeface="+mn-lt"/>
              </a:rPr>
            </a:br>
            <a:r>
              <a:rPr lang="en-US" b="1" dirty="0" smtClean="0">
                <a:latin typeface="+mn-lt"/>
              </a:rPr>
              <a:t>and Machine Learning</a:t>
            </a:r>
          </a:p>
        </p:txBody>
      </p:sp>
    </p:spTree>
    <p:extLst>
      <p:ext uri="{BB962C8B-B14F-4D97-AF65-F5344CB8AC3E}">
        <p14:creationId xmlns:p14="http://schemas.microsoft.com/office/powerpoint/2010/main" val="275164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143000"/>
          </a:xfrm>
        </p:spPr>
        <p:txBody>
          <a:bodyPr>
            <a:normAutofit/>
          </a:bodyPr>
          <a:lstStyle/>
          <a:p>
            <a:pPr algn="ctr">
              <a:defRPr/>
            </a:pPr>
            <a:r>
              <a:rPr lang="en-US" sz="4500" b="1" dirty="0">
                <a:latin typeface="+mn-lt"/>
              </a:rPr>
              <a:t>Types of </a:t>
            </a:r>
            <a:r>
              <a:rPr lang="en-US" sz="4500" b="1" dirty="0" smtClean="0">
                <a:latin typeface="+mn-lt"/>
              </a:rPr>
              <a:t>Learning </a:t>
            </a:r>
            <a:r>
              <a:rPr lang="en-US" sz="4500" b="1" dirty="0">
                <a:latin typeface="+mn-lt"/>
              </a:rPr>
              <a:t>A</a:t>
            </a:r>
            <a:r>
              <a:rPr lang="en-US" sz="4500" b="1" dirty="0" smtClean="0">
                <a:latin typeface="+mn-lt"/>
              </a:rPr>
              <a:t>lgorithms</a:t>
            </a:r>
            <a:endParaRPr lang="fr-FR" sz="4500" b="1" dirty="0">
              <a:latin typeface="+mn-lt"/>
            </a:endParaRPr>
          </a:p>
        </p:txBody>
      </p:sp>
      <p:sp>
        <p:nvSpPr>
          <p:cNvPr id="3" name="Espace réservé du contenu 2"/>
          <p:cNvSpPr>
            <a:spLocks noGrp="1"/>
          </p:cNvSpPr>
          <p:nvPr>
            <p:ph idx="1"/>
          </p:nvPr>
        </p:nvSpPr>
        <p:spPr/>
        <p:txBody>
          <a:bodyPr>
            <a:normAutofit/>
          </a:bodyPr>
          <a:lstStyle/>
          <a:p>
            <a:endParaRPr lang="en-US" dirty="0" smtClean="0"/>
          </a:p>
          <a:p>
            <a:pPr lvl="1"/>
            <a:r>
              <a:rPr lang="en-US" b="1" dirty="0" smtClean="0"/>
              <a:t>Supervised learning</a:t>
            </a:r>
            <a:endParaRPr lang="en-US" dirty="0" smtClean="0"/>
          </a:p>
          <a:p>
            <a:pPr lvl="2"/>
            <a:r>
              <a:rPr lang="en-US" dirty="0" smtClean="0"/>
              <a:t>Teach the computer how to do something, then let it use </a:t>
            </a:r>
            <a:r>
              <a:rPr lang="en-US" dirty="0" err="1" smtClean="0"/>
              <a:t>it;s</a:t>
            </a:r>
            <a:r>
              <a:rPr lang="en-US" dirty="0" smtClean="0"/>
              <a:t> new found knowledge to do it</a:t>
            </a:r>
          </a:p>
          <a:p>
            <a:pPr lvl="1"/>
            <a:r>
              <a:rPr lang="en-US" b="1" dirty="0" smtClean="0"/>
              <a:t>Unsupervised learning</a:t>
            </a:r>
            <a:endParaRPr lang="en-US" dirty="0" smtClean="0"/>
          </a:p>
          <a:p>
            <a:pPr lvl="2"/>
            <a:r>
              <a:rPr lang="en-US" dirty="0" smtClean="0"/>
              <a:t>Let the computer learn how to do something, and use this to determine structure and patterns in data</a:t>
            </a:r>
          </a:p>
          <a:p>
            <a:pPr lvl="1"/>
            <a:r>
              <a:rPr lang="en-US" b="1" dirty="0" smtClean="0"/>
              <a:t>Reinforcement learning</a:t>
            </a:r>
          </a:p>
          <a:p>
            <a:pPr lvl="1"/>
            <a:r>
              <a:rPr lang="en-US" dirty="0" smtClean="0"/>
              <a:t>Recommender systems</a:t>
            </a:r>
          </a:p>
          <a:p>
            <a:pPr marL="0" indent="0">
              <a:buNone/>
            </a:pPr>
            <a:endParaRPr lang="fr-FR" dirty="0"/>
          </a:p>
        </p:txBody>
      </p:sp>
    </p:spTree>
    <p:extLst>
      <p:ext uri="{BB962C8B-B14F-4D97-AF65-F5344CB8AC3E}">
        <p14:creationId xmlns:p14="http://schemas.microsoft.com/office/powerpoint/2010/main" val="1083042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143000"/>
          </a:xfrm>
        </p:spPr>
        <p:txBody>
          <a:bodyPr>
            <a:normAutofit/>
          </a:bodyPr>
          <a:lstStyle/>
          <a:p>
            <a:pPr algn="ctr">
              <a:defRPr/>
            </a:pPr>
            <a:r>
              <a:rPr lang="fr-FR" sz="4500" b="1" dirty="0" err="1">
                <a:latin typeface="+mn-lt"/>
              </a:rPr>
              <a:t>Supervised</a:t>
            </a:r>
            <a:r>
              <a:rPr lang="fr-FR" sz="4500" b="1" dirty="0">
                <a:latin typeface="+mn-lt"/>
              </a:rPr>
              <a:t> L</a:t>
            </a:r>
            <a:r>
              <a:rPr lang="fr-FR" sz="4500" b="1" dirty="0" smtClean="0">
                <a:latin typeface="+mn-lt"/>
              </a:rPr>
              <a:t>earning</a:t>
            </a:r>
            <a:endParaRPr lang="fr-FR" sz="4500" b="1" dirty="0">
              <a:latin typeface="+mn-lt"/>
            </a:endParaRPr>
          </a:p>
        </p:txBody>
      </p:sp>
      <p:sp>
        <p:nvSpPr>
          <p:cNvPr id="3" name="Espace réservé du contenu 2"/>
          <p:cNvSpPr>
            <a:spLocks noGrp="1"/>
          </p:cNvSpPr>
          <p:nvPr>
            <p:ph idx="1"/>
          </p:nvPr>
        </p:nvSpPr>
        <p:spPr>
          <a:xfrm>
            <a:off x="601216" y="2280240"/>
            <a:ext cx="7931224" cy="3092976"/>
          </a:xfrm>
        </p:spPr>
        <p:txBody>
          <a:bodyPr>
            <a:normAutofit lnSpcReduction="10000"/>
          </a:bodyPr>
          <a:lstStyle/>
          <a:p>
            <a:r>
              <a:rPr lang="en-US" dirty="0" smtClean="0"/>
              <a:t>Probably the most common problem type in machine learning</a:t>
            </a:r>
          </a:p>
          <a:p>
            <a:r>
              <a:rPr lang="en-US" dirty="0" smtClean="0"/>
              <a:t>Starting with an example</a:t>
            </a:r>
          </a:p>
          <a:p>
            <a:endParaRPr lang="en-US" dirty="0" smtClean="0"/>
          </a:p>
          <a:p>
            <a:pPr marL="0" indent="0">
              <a:buNone/>
            </a:pPr>
            <a:r>
              <a:rPr lang="en-US" dirty="0" smtClean="0"/>
              <a:t>How do we predict housing prices</a:t>
            </a:r>
          </a:p>
          <a:p>
            <a:pPr lvl="1"/>
            <a:r>
              <a:rPr lang="en-US" dirty="0" smtClean="0"/>
              <a:t>Collect data regarding housing prices and how they relate to size in feet</a:t>
            </a:r>
          </a:p>
          <a:p>
            <a:endParaRPr lang="fr-FR" dirty="0"/>
          </a:p>
        </p:txBody>
      </p:sp>
    </p:spTree>
    <p:extLst>
      <p:ext uri="{BB962C8B-B14F-4D97-AF65-F5344CB8AC3E}">
        <p14:creationId xmlns:p14="http://schemas.microsoft.com/office/powerpoint/2010/main" val="2676589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69776"/>
            <a:ext cx="8229600" cy="1143000"/>
          </a:xfrm>
        </p:spPr>
        <p:txBody>
          <a:bodyPr>
            <a:normAutofit/>
          </a:bodyPr>
          <a:lstStyle/>
          <a:p>
            <a:pPr algn="ctr">
              <a:defRPr/>
            </a:pPr>
            <a:r>
              <a:rPr lang="fr-FR" sz="4500" b="1" dirty="0" err="1" smtClean="0">
                <a:latin typeface="+mn-lt"/>
              </a:rPr>
              <a:t>Supervised</a:t>
            </a:r>
            <a:r>
              <a:rPr lang="fr-FR" sz="4500" b="1" dirty="0" smtClean="0">
                <a:latin typeface="+mn-lt"/>
              </a:rPr>
              <a:t>: </a:t>
            </a:r>
            <a:r>
              <a:rPr lang="fr-FR" sz="4500" b="1" dirty="0" err="1" smtClean="0">
                <a:latin typeface="+mn-lt"/>
              </a:rPr>
              <a:t>Prediction</a:t>
            </a:r>
            <a:endParaRPr lang="fr-FR" sz="4500" b="1" dirty="0">
              <a:latin typeface="+mn-lt"/>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98" t="27955" r="30372" b="12446"/>
          <a:stretch/>
        </p:blipFill>
        <p:spPr bwMode="auto">
          <a:xfrm>
            <a:off x="766242" y="2204864"/>
            <a:ext cx="7622182"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169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1143000"/>
          </a:xfrm>
        </p:spPr>
        <p:txBody>
          <a:bodyPr>
            <a:normAutofit/>
          </a:bodyPr>
          <a:lstStyle/>
          <a:p>
            <a:pPr algn="ctr">
              <a:defRPr/>
            </a:pPr>
            <a:r>
              <a:rPr lang="fr-FR" sz="4500" b="1" dirty="0" err="1" smtClean="0">
                <a:latin typeface="+mn-lt"/>
              </a:rPr>
              <a:t>Supervised</a:t>
            </a:r>
            <a:r>
              <a:rPr lang="fr-FR" sz="4500" b="1" dirty="0" smtClean="0">
                <a:latin typeface="+mn-lt"/>
              </a:rPr>
              <a:t>: </a:t>
            </a:r>
            <a:r>
              <a:rPr lang="fr-FR" sz="4500" b="1" dirty="0" err="1" smtClean="0">
                <a:latin typeface="+mn-lt"/>
              </a:rPr>
              <a:t>Prediction</a:t>
            </a:r>
            <a:endParaRPr lang="fr-FR" sz="4500" b="1" dirty="0">
              <a:latin typeface="+mn-lt"/>
            </a:endParaRPr>
          </a:p>
        </p:txBody>
      </p:sp>
      <p:sp>
        <p:nvSpPr>
          <p:cNvPr id="3" name="Espace réservé du contenu 2"/>
          <p:cNvSpPr>
            <a:spLocks noGrp="1"/>
          </p:cNvSpPr>
          <p:nvPr>
            <p:ph idx="1"/>
          </p:nvPr>
        </p:nvSpPr>
        <p:spPr/>
        <p:txBody>
          <a:bodyPr>
            <a:normAutofit lnSpcReduction="10000"/>
          </a:bodyPr>
          <a:lstStyle/>
          <a:p>
            <a:pPr marL="0" indent="0">
              <a:buNone/>
            </a:pPr>
            <a:r>
              <a:rPr lang="en-US" dirty="0"/>
              <a:t>"Given this data, a friend has a house 750 square feet - how much can they be expected to get</a:t>
            </a:r>
            <a:r>
              <a:rPr lang="en-US" dirty="0" smtClean="0"/>
              <a:t>?“</a:t>
            </a:r>
          </a:p>
          <a:p>
            <a:pPr marL="0" indent="0">
              <a:buNone/>
            </a:pPr>
            <a:endParaRPr lang="en-US" dirty="0" smtClean="0"/>
          </a:p>
          <a:p>
            <a:r>
              <a:rPr lang="en-US" dirty="0" smtClean="0"/>
              <a:t>What </a:t>
            </a:r>
            <a:r>
              <a:rPr lang="en-US" dirty="0"/>
              <a:t>approaches can we use to solve this?</a:t>
            </a:r>
          </a:p>
          <a:p>
            <a:pPr lvl="1"/>
            <a:r>
              <a:rPr lang="en-US" dirty="0"/>
              <a:t>Straight line through data</a:t>
            </a:r>
          </a:p>
          <a:p>
            <a:pPr lvl="2"/>
            <a:r>
              <a:rPr lang="en-US" dirty="0"/>
              <a:t>Maybe $150 000</a:t>
            </a:r>
          </a:p>
          <a:p>
            <a:pPr lvl="1"/>
            <a:r>
              <a:rPr lang="en-US" dirty="0"/>
              <a:t>Second order polynomial</a:t>
            </a:r>
          </a:p>
          <a:p>
            <a:pPr lvl="2"/>
            <a:r>
              <a:rPr lang="en-US" dirty="0"/>
              <a:t>Maybe $200 000</a:t>
            </a:r>
          </a:p>
          <a:p>
            <a:pPr lvl="1"/>
            <a:r>
              <a:rPr lang="en-US" dirty="0" smtClean="0"/>
              <a:t>How </a:t>
            </a:r>
            <a:r>
              <a:rPr lang="en-US" dirty="0"/>
              <a:t>to chose straight or curved line?</a:t>
            </a:r>
          </a:p>
          <a:p>
            <a:pPr lvl="1"/>
            <a:r>
              <a:rPr lang="en-US" dirty="0"/>
              <a:t>Each of these approaches represent a way of doing supervised learning</a:t>
            </a:r>
          </a:p>
          <a:p>
            <a:endParaRPr lang="fr-FR" dirty="0"/>
          </a:p>
        </p:txBody>
      </p:sp>
    </p:spTree>
    <p:extLst>
      <p:ext uri="{BB962C8B-B14F-4D97-AF65-F5344CB8AC3E}">
        <p14:creationId xmlns:p14="http://schemas.microsoft.com/office/powerpoint/2010/main" val="2725455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pPr algn="ctr">
              <a:defRPr/>
            </a:pPr>
            <a:r>
              <a:rPr lang="fr-FR" sz="4500" b="1" dirty="0" err="1" smtClean="0">
                <a:latin typeface="+mn-lt"/>
              </a:rPr>
              <a:t>Supervised</a:t>
            </a:r>
            <a:r>
              <a:rPr lang="fr-FR" sz="4500" b="1" dirty="0" smtClean="0">
                <a:latin typeface="+mn-lt"/>
              </a:rPr>
              <a:t>: </a:t>
            </a:r>
            <a:r>
              <a:rPr lang="fr-FR" sz="4500" b="1" dirty="0" err="1" smtClean="0">
                <a:latin typeface="+mn-lt"/>
              </a:rPr>
              <a:t>Prediction</a:t>
            </a:r>
            <a:endParaRPr lang="fr-FR" sz="4500" b="1" dirty="0">
              <a:latin typeface="+mn-lt"/>
            </a:endParaRPr>
          </a:p>
        </p:txBody>
      </p:sp>
      <p:sp>
        <p:nvSpPr>
          <p:cNvPr id="3" name="Espace réservé du contenu 2"/>
          <p:cNvSpPr>
            <a:spLocks noGrp="1"/>
          </p:cNvSpPr>
          <p:nvPr>
            <p:ph idx="1"/>
          </p:nvPr>
        </p:nvSpPr>
        <p:spPr/>
        <p:txBody>
          <a:bodyPr>
            <a:normAutofit fontScale="92500" lnSpcReduction="10000"/>
          </a:bodyPr>
          <a:lstStyle/>
          <a:p>
            <a:r>
              <a:rPr lang="en-US" i="1" dirty="0" smtClean="0"/>
              <a:t>What does this mean? </a:t>
            </a:r>
            <a:endParaRPr lang="en-US" dirty="0" smtClean="0"/>
          </a:p>
          <a:p>
            <a:pPr lvl="1"/>
            <a:r>
              <a:rPr lang="en-US" dirty="0" smtClean="0"/>
              <a:t>We gave the algorithm a data set where a "right answer" was provided</a:t>
            </a:r>
          </a:p>
          <a:p>
            <a:pPr lvl="1"/>
            <a:r>
              <a:rPr lang="en-US" dirty="0" smtClean="0"/>
              <a:t>So we know actual prices for houses</a:t>
            </a:r>
          </a:p>
          <a:p>
            <a:pPr lvl="2"/>
            <a:r>
              <a:rPr lang="en-US" dirty="0" smtClean="0"/>
              <a:t>The idea is we can learn what makes the price a certain value from the </a:t>
            </a:r>
            <a:r>
              <a:rPr lang="en-US" b="1" dirty="0" smtClean="0"/>
              <a:t>training data</a:t>
            </a:r>
            <a:endParaRPr lang="en-US" dirty="0" smtClean="0"/>
          </a:p>
          <a:p>
            <a:pPr lvl="2"/>
            <a:r>
              <a:rPr lang="en-US" dirty="0" smtClean="0"/>
              <a:t>The algorithm should then produce more right answers based on new training data where we don't know the price already</a:t>
            </a:r>
            <a:br>
              <a:rPr lang="en-US" dirty="0" smtClean="0"/>
            </a:br>
            <a:r>
              <a:rPr lang="en-US" dirty="0" smtClean="0"/>
              <a:t>(i.e. predict the price)</a:t>
            </a:r>
          </a:p>
          <a:p>
            <a:r>
              <a:rPr lang="en-US" dirty="0" smtClean="0"/>
              <a:t>We also call this a </a:t>
            </a:r>
            <a:r>
              <a:rPr lang="en-US" b="1" dirty="0" smtClean="0"/>
              <a:t>regression problem</a:t>
            </a:r>
            <a:endParaRPr lang="en-US" dirty="0" smtClean="0"/>
          </a:p>
          <a:p>
            <a:pPr lvl="1"/>
            <a:r>
              <a:rPr lang="en-US" dirty="0" smtClean="0"/>
              <a:t>Predict continuous valued output (price)</a:t>
            </a:r>
          </a:p>
          <a:p>
            <a:pPr lvl="1"/>
            <a:r>
              <a:rPr lang="en-US" dirty="0" smtClean="0"/>
              <a:t>No real discrete delineation </a:t>
            </a:r>
          </a:p>
          <a:p>
            <a:endParaRPr lang="fr-FR" dirty="0"/>
          </a:p>
        </p:txBody>
      </p:sp>
    </p:spTree>
    <p:extLst>
      <p:ext uri="{BB962C8B-B14F-4D97-AF65-F5344CB8AC3E}">
        <p14:creationId xmlns:p14="http://schemas.microsoft.com/office/powerpoint/2010/main" val="2492132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332656"/>
            <a:ext cx="8229600" cy="1143000"/>
          </a:xfrm>
        </p:spPr>
        <p:txBody>
          <a:bodyPr>
            <a:normAutofit/>
          </a:bodyPr>
          <a:lstStyle/>
          <a:p>
            <a:pPr algn="ctr" fontAlgn="auto">
              <a:spcAft>
                <a:spcPts val="0"/>
              </a:spcAft>
              <a:defRPr/>
            </a:pPr>
            <a:r>
              <a:rPr lang="en-US" sz="4500" b="1" dirty="0">
                <a:latin typeface="+mn-lt"/>
              </a:rPr>
              <a:t>Classification: Definition</a:t>
            </a:r>
          </a:p>
        </p:txBody>
      </p:sp>
      <p:sp>
        <p:nvSpPr>
          <p:cNvPr id="26627" name="Rectangle 3"/>
          <p:cNvSpPr>
            <a:spLocks noGrp="1" noChangeArrowheads="1"/>
          </p:cNvSpPr>
          <p:nvPr>
            <p:ph idx="1"/>
          </p:nvPr>
        </p:nvSpPr>
        <p:spPr>
          <a:xfrm>
            <a:off x="467544" y="1988840"/>
            <a:ext cx="7840663" cy="3863975"/>
          </a:xfrm>
        </p:spPr>
        <p:txBody>
          <a:bodyPr>
            <a:normAutofit lnSpcReduction="10000"/>
          </a:bodyPr>
          <a:lstStyle/>
          <a:p>
            <a:pPr>
              <a:lnSpc>
                <a:spcPct val="90000"/>
              </a:lnSpc>
            </a:pPr>
            <a:r>
              <a:rPr lang="en-US" dirty="0" smtClean="0"/>
              <a:t>Given a collection of records (</a:t>
            </a:r>
            <a:r>
              <a:rPr lang="en-US" i="1" dirty="0" smtClean="0">
                <a:solidFill>
                  <a:srgbClr val="CC0000"/>
                </a:solidFill>
              </a:rPr>
              <a:t>training set</a:t>
            </a:r>
            <a:r>
              <a:rPr lang="en-US" dirty="0" smtClean="0"/>
              <a:t>)</a:t>
            </a:r>
          </a:p>
          <a:p>
            <a:pPr lvl="1">
              <a:lnSpc>
                <a:spcPct val="90000"/>
              </a:lnSpc>
            </a:pPr>
            <a:r>
              <a:rPr lang="en-US" dirty="0" smtClean="0"/>
              <a:t>Each record contains a set of </a:t>
            </a:r>
            <a:r>
              <a:rPr lang="en-US" i="1" dirty="0" smtClean="0">
                <a:solidFill>
                  <a:srgbClr val="CC0000"/>
                </a:solidFill>
              </a:rPr>
              <a:t>attributes</a:t>
            </a:r>
            <a:r>
              <a:rPr lang="en-US" dirty="0" smtClean="0"/>
              <a:t>, one of the attributes is the </a:t>
            </a:r>
            <a:r>
              <a:rPr lang="en-US" i="1" dirty="0" smtClean="0">
                <a:solidFill>
                  <a:srgbClr val="CC0000"/>
                </a:solidFill>
              </a:rPr>
              <a:t>class</a:t>
            </a:r>
            <a:r>
              <a:rPr lang="en-US" dirty="0" smtClean="0"/>
              <a:t>.</a:t>
            </a:r>
          </a:p>
          <a:p>
            <a:pPr>
              <a:lnSpc>
                <a:spcPct val="90000"/>
              </a:lnSpc>
            </a:pPr>
            <a:r>
              <a:rPr lang="en-US" dirty="0" smtClean="0"/>
              <a:t>Find a </a:t>
            </a:r>
            <a:r>
              <a:rPr lang="en-US" i="1" dirty="0" smtClean="0">
                <a:solidFill>
                  <a:srgbClr val="CC0000"/>
                </a:solidFill>
              </a:rPr>
              <a:t>model</a:t>
            </a:r>
            <a:r>
              <a:rPr lang="en-US" dirty="0" smtClean="0"/>
              <a:t>  for class attribute as a function of the values of other attributes.</a:t>
            </a:r>
          </a:p>
          <a:p>
            <a:pPr>
              <a:lnSpc>
                <a:spcPct val="90000"/>
              </a:lnSpc>
            </a:pPr>
            <a:r>
              <a:rPr lang="en-US" dirty="0" smtClean="0"/>
              <a:t>Goal: </a:t>
            </a:r>
            <a:r>
              <a:rPr lang="en-US" u="sng" dirty="0" smtClean="0"/>
              <a:t>previously unseen</a:t>
            </a:r>
            <a:r>
              <a:rPr lang="en-US" dirty="0" smtClean="0"/>
              <a:t> records should be assigned a class as accurately as possible.</a:t>
            </a:r>
          </a:p>
          <a:p>
            <a:pPr lvl="1">
              <a:lnSpc>
                <a:spcPct val="90000"/>
              </a:lnSpc>
            </a:pPr>
            <a:r>
              <a:rPr lang="en-US" dirty="0" smtClean="0"/>
              <a:t>A </a:t>
            </a:r>
            <a:r>
              <a:rPr lang="en-US" i="1" dirty="0" smtClean="0">
                <a:solidFill>
                  <a:srgbClr val="CC0000"/>
                </a:solidFill>
              </a:rPr>
              <a:t>test set</a:t>
            </a:r>
            <a:r>
              <a:rPr lang="en-US" dirty="0" smtClean="0"/>
              <a:t> is used to determine the accuracy of the model. Usually, the given data set is divided into training and test sets, with training set used to build the model and test set used to validate it.</a:t>
            </a:r>
          </a:p>
        </p:txBody>
      </p:sp>
    </p:spTree>
    <p:extLst>
      <p:ext uri="{BB962C8B-B14F-4D97-AF65-F5344CB8AC3E}">
        <p14:creationId xmlns:p14="http://schemas.microsoft.com/office/powerpoint/2010/main" val="3330595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2"/>
          </p:nvPr>
        </p:nvSpPr>
        <p:spPr/>
        <p:txBody>
          <a:bodyPr/>
          <a:lstStyle/>
          <a:p>
            <a:pPr>
              <a:defRPr/>
            </a:pPr>
            <a:fld id="{0100732E-9EA1-439E-876C-CEBE47E05653}" type="slidenum">
              <a:rPr lang="en-US"/>
              <a:pPr>
                <a:defRPr/>
              </a:pPr>
              <a:t>16</a:t>
            </a:fld>
            <a:endParaRPr lang="en-US"/>
          </a:p>
        </p:txBody>
      </p:sp>
      <p:graphicFrame>
        <p:nvGraphicFramePr>
          <p:cNvPr id="19460" name="Object 3"/>
          <p:cNvGraphicFramePr>
            <a:graphicFrameLocks/>
          </p:cNvGraphicFramePr>
          <p:nvPr>
            <p:extLst>
              <p:ext uri="{D42A27DB-BD31-4B8C-83A1-F6EECF244321}">
                <p14:modId xmlns:p14="http://schemas.microsoft.com/office/powerpoint/2010/main" val="3536214153"/>
              </p:ext>
            </p:extLst>
          </p:nvPr>
        </p:nvGraphicFramePr>
        <p:xfrm>
          <a:off x="1828800" y="4250804"/>
          <a:ext cx="4819650" cy="1914525"/>
        </p:xfrm>
        <a:graphic>
          <a:graphicData uri="http://schemas.openxmlformats.org/presentationml/2006/ole">
            <mc:AlternateContent xmlns:mc="http://schemas.openxmlformats.org/markup-compatibility/2006">
              <mc:Choice xmlns:v="urn:schemas-microsoft-com:vml" Requires="v">
                <p:oleObj spid="_x0000_s8229" name="Worksheet" r:id="rId3" imgW="4591202" imgH="1809902" progId="Excel.Sheet.8">
                  <p:embed/>
                </p:oleObj>
              </mc:Choice>
              <mc:Fallback>
                <p:oleObj name="Worksheet" r:id="rId3" imgW="4591202" imgH="1809902"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50804"/>
                        <a:ext cx="481965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1" name="Text Box 4"/>
          <p:cNvSpPr txBox="1">
            <a:spLocks noChangeArrowheads="1"/>
          </p:cNvSpPr>
          <p:nvPr/>
        </p:nvSpPr>
        <p:spPr bwMode="auto">
          <a:xfrm>
            <a:off x="317500" y="2060848"/>
            <a:ext cx="84508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pPr>
              <a:buFontTx/>
              <a:buChar char="•"/>
            </a:pPr>
            <a:r>
              <a:rPr lang="en-US" sz="2800" dirty="0" smtClean="0">
                <a:latin typeface="Arial" charset="0"/>
              </a:rPr>
              <a:t> </a:t>
            </a:r>
            <a:r>
              <a:rPr lang="en-US" sz="2800" dirty="0">
                <a:latin typeface="Arial" charset="0"/>
              </a:rPr>
              <a:t>Conducted survey to see what customers were</a:t>
            </a:r>
            <a:br>
              <a:rPr lang="en-US" sz="2800" dirty="0">
                <a:latin typeface="Arial" charset="0"/>
              </a:rPr>
            </a:br>
            <a:r>
              <a:rPr lang="en-US" sz="2800" dirty="0">
                <a:latin typeface="Arial" charset="0"/>
              </a:rPr>
              <a:t>   interested in new model car</a:t>
            </a:r>
          </a:p>
          <a:p>
            <a:pPr>
              <a:buFontTx/>
              <a:buChar char="•"/>
            </a:pPr>
            <a:r>
              <a:rPr lang="en-US" sz="2800" dirty="0">
                <a:latin typeface="Arial" charset="0"/>
              </a:rPr>
              <a:t> Want to select customers for advertising campaign</a:t>
            </a:r>
            <a:endParaRPr lang="en-US" sz="2400" dirty="0">
              <a:latin typeface="Arial" charset="0"/>
            </a:endParaRPr>
          </a:p>
        </p:txBody>
      </p:sp>
      <p:sp>
        <p:nvSpPr>
          <p:cNvPr id="19462" name="AutoShape 5"/>
          <p:cNvSpPr>
            <a:spLocks noChangeArrowheads="1"/>
          </p:cNvSpPr>
          <p:nvPr/>
        </p:nvSpPr>
        <p:spPr bwMode="auto">
          <a:xfrm>
            <a:off x="7239000" y="4199409"/>
            <a:ext cx="1600200" cy="914400"/>
          </a:xfrm>
          <a:prstGeom prst="wedgeRoundRectCallout">
            <a:avLst>
              <a:gd name="adj1" fmla="val -86606"/>
              <a:gd name="adj2" fmla="val 4690"/>
              <a:gd name="adj3" fmla="val 16667"/>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tx2"/>
                </a:solidFill>
                <a:latin typeface="Arial" charset="0"/>
              </a:rPr>
              <a:t>training</a:t>
            </a:r>
          </a:p>
          <a:p>
            <a:pPr algn="ctr"/>
            <a:r>
              <a:rPr lang="en-US" sz="2400">
                <a:solidFill>
                  <a:schemeClr val="tx2"/>
                </a:solidFill>
                <a:latin typeface="Arial" charset="0"/>
              </a:rPr>
              <a:t>set</a:t>
            </a:r>
          </a:p>
        </p:txBody>
      </p:sp>
      <p:sp>
        <p:nvSpPr>
          <p:cNvPr id="8" name="Titre 1"/>
          <p:cNvSpPr>
            <a:spLocks noGrp="1"/>
          </p:cNvSpPr>
          <p:nvPr>
            <p:ph type="title"/>
          </p:nvPr>
        </p:nvSpPr>
        <p:spPr>
          <a:xfrm>
            <a:off x="457200" y="260648"/>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1</a:t>
            </a:r>
            <a:endParaRPr lang="fr-FR" sz="4500" b="1" dirty="0">
              <a:latin typeface="+mn-lt"/>
            </a:endParaRPr>
          </a:p>
        </p:txBody>
      </p:sp>
    </p:spTree>
    <p:extLst>
      <p:ext uri="{BB962C8B-B14F-4D97-AF65-F5344CB8AC3E}">
        <p14:creationId xmlns:p14="http://schemas.microsoft.com/office/powerpoint/2010/main" val="707688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2</a:t>
            </a:r>
            <a:endParaRPr lang="fr-FR" sz="4500" b="1" dirty="0">
              <a:latin typeface="+mn-lt"/>
            </a:endParaRPr>
          </a:p>
        </p:txBody>
      </p:sp>
      <p:sp>
        <p:nvSpPr>
          <p:cNvPr id="3" name="Espace réservé du contenu 2"/>
          <p:cNvSpPr>
            <a:spLocks noGrp="1"/>
          </p:cNvSpPr>
          <p:nvPr>
            <p:ph idx="1"/>
          </p:nvPr>
        </p:nvSpPr>
        <p:spPr/>
        <p:txBody>
          <a:bodyPr/>
          <a:lstStyle/>
          <a:p>
            <a:pPr marL="0" indent="0">
              <a:buNone/>
            </a:pPr>
            <a:r>
              <a:rPr lang="en-US" dirty="0"/>
              <a:t>Can we </a:t>
            </a:r>
            <a:r>
              <a:rPr lang="en-US" dirty="0" smtClean="0"/>
              <a:t>define</a:t>
            </a:r>
            <a:r>
              <a:rPr lang="en-US" dirty="0"/>
              <a:t> breast cancer as malignant or benign based on </a:t>
            </a:r>
            <a:r>
              <a:rPr lang="en-US" dirty="0" smtClean="0"/>
              <a:t>tumor size ?</a:t>
            </a:r>
            <a:endParaRPr lang="en-US" dirty="0"/>
          </a:p>
          <a:p>
            <a:endParaRPr lang="fr-FR"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56" t="39435" r="32903" b="22618"/>
          <a:stretch/>
        </p:blipFill>
        <p:spPr bwMode="auto">
          <a:xfrm>
            <a:off x="827584" y="3232372"/>
            <a:ext cx="7334547" cy="2428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66716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a:t>
            </a:r>
            <a:r>
              <a:rPr lang="fr-FR" sz="4500" b="1" dirty="0">
                <a:latin typeface="+mn-lt"/>
              </a:rPr>
              <a:t>2</a:t>
            </a:r>
          </a:p>
        </p:txBody>
      </p:sp>
      <p:sp>
        <p:nvSpPr>
          <p:cNvPr id="3" name="Espace réservé du contenu 2"/>
          <p:cNvSpPr>
            <a:spLocks noGrp="1"/>
          </p:cNvSpPr>
          <p:nvPr>
            <p:ph idx="1"/>
          </p:nvPr>
        </p:nvSpPr>
        <p:spPr/>
        <p:txBody>
          <a:bodyPr>
            <a:normAutofit fontScale="92500" lnSpcReduction="20000"/>
          </a:bodyPr>
          <a:lstStyle/>
          <a:p>
            <a:r>
              <a:rPr lang="en-US" dirty="0" smtClean="0"/>
              <a:t>Looking at data</a:t>
            </a:r>
            <a:br>
              <a:rPr lang="en-US" dirty="0" smtClean="0"/>
            </a:br>
            <a:endParaRPr lang="en-US" dirty="0" smtClean="0"/>
          </a:p>
          <a:p>
            <a:pPr lvl="1"/>
            <a:r>
              <a:rPr lang="en-US" dirty="0" smtClean="0"/>
              <a:t>Five of each</a:t>
            </a:r>
          </a:p>
          <a:p>
            <a:pPr lvl="1"/>
            <a:r>
              <a:rPr lang="en-US" dirty="0" smtClean="0"/>
              <a:t>Can you estimate prognosis based on tumor size?</a:t>
            </a:r>
          </a:p>
          <a:p>
            <a:pPr lvl="1"/>
            <a:r>
              <a:rPr lang="en-US" dirty="0" smtClean="0"/>
              <a:t>This is an example of a </a:t>
            </a:r>
            <a:r>
              <a:rPr lang="en-US" b="1" dirty="0" smtClean="0"/>
              <a:t>classification problem</a:t>
            </a:r>
            <a:endParaRPr lang="en-US" dirty="0" smtClean="0"/>
          </a:p>
          <a:p>
            <a:pPr lvl="2"/>
            <a:r>
              <a:rPr lang="en-US" dirty="0" smtClean="0"/>
              <a:t>Classify data into one of two discrete classes - no in between, either malignant or not</a:t>
            </a:r>
          </a:p>
          <a:p>
            <a:pPr lvl="2"/>
            <a:r>
              <a:rPr lang="en-US" dirty="0" smtClean="0"/>
              <a:t>In classification problems, can have a discrete number of possible values for the output</a:t>
            </a:r>
          </a:p>
          <a:p>
            <a:pPr lvl="3"/>
            <a:r>
              <a:rPr lang="en-US" dirty="0" smtClean="0"/>
              <a:t>e.g. maybe have four values</a:t>
            </a:r>
          </a:p>
          <a:p>
            <a:pPr lvl="4"/>
            <a:r>
              <a:rPr lang="en-US" dirty="0" smtClean="0"/>
              <a:t>0 - benign</a:t>
            </a:r>
          </a:p>
          <a:p>
            <a:pPr lvl="4"/>
            <a:r>
              <a:rPr lang="en-US" dirty="0" smtClean="0"/>
              <a:t>1 - type 1</a:t>
            </a:r>
          </a:p>
          <a:p>
            <a:pPr lvl="4"/>
            <a:r>
              <a:rPr lang="en-US" dirty="0" smtClean="0"/>
              <a:t>2 - type 2</a:t>
            </a:r>
          </a:p>
          <a:p>
            <a:pPr lvl="4"/>
            <a:r>
              <a:rPr lang="en-US" dirty="0" smtClean="0"/>
              <a:t>3 - type 4</a:t>
            </a:r>
          </a:p>
          <a:p>
            <a:endParaRPr lang="fr-FR" dirty="0"/>
          </a:p>
        </p:txBody>
      </p:sp>
    </p:spTree>
    <p:extLst>
      <p:ext uri="{BB962C8B-B14F-4D97-AF65-F5344CB8AC3E}">
        <p14:creationId xmlns:p14="http://schemas.microsoft.com/office/powerpoint/2010/main" val="3898300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352248"/>
            <a:ext cx="8229600" cy="4389120"/>
          </a:xfrm>
        </p:spPr>
        <p:txBody>
          <a:bodyPr/>
          <a:lstStyle/>
          <a:p>
            <a:r>
              <a:rPr lang="en-US" dirty="0" smtClean="0"/>
              <a:t>In classification problems we can plot in different ways</a:t>
            </a:r>
          </a:p>
          <a:p>
            <a:endParaRPr lang="en-US" dirty="0" smtClean="0"/>
          </a:p>
          <a:p>
            <a:endParaRPr lang="en-US" dirty="0" smtClean="0"/>
          </a:p>
          <a:p>
            <a:endParaRPr lang="en-US" dirty="0" smtClean="0"/>
          </a:p>
          <a:p>
            <a:pPr marL="0" indent="0" algn="ctr">
              <a:buNone/>
            </a:pPr>
            <a:r>
              <a:rPr lang="en-US" dirty="0" smtClean="0"/>
              <a:t>Using one single attribute</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72" t="50000" r="46436" b="37054"/>
          <a:stretch/>
        </p:blipFill>
        <p:spPr bwMode="auto">
          <a:xfrm>
            <a:off x="1342703" y="3176389"/>
            <a:ext cx="5796433"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a:t>
            </a:r>
            <a:r>
              <a:rPr lang="fr-FR" sz="4500" b="1" dirty="0">
                <a:latin typeface="+mn-lt"/>
              </a:rPr>
              <a:t>C</a:t>
            </a:r>
            <a:r>
              <a:rPr lang="fr-FR" sz="4500" b="1" dirty="0" smtClean="0">
                <a:latin typeface="+mn-lt"/>
              </a:rPr>
              <a:t>lassification 2</a:t>
            </a:r>
            <a:endParaRPr lang="fr-FR" sz="4500" b="1" dirty="0">
              <a:latin typeface="+mn-lt"/>
            </a:endParaRPr>
          </a:p>
        </p:txBody>
      </p:sp>
    </p:spTree>
    <p:extLst>
      <p:ext uri="{BB962C8B-B14F-4D97-AF65-F5344CB8AC3E}">
        <p14:creationId xmlns:p14="http://schemas.microsoft.com/office/powerpoint/2010/main" val="3513829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203200" y="914400"/>
            <a:ext cx="8280400" cy="533400"/>
          </a:xfrm>
        </p:spPr>
        <p:txBody>
          <a:bodyPr>
            <a:noAutofit/>
          </a:bodyPr>
          <a:lstStyle/>
          <a:p>
            <a:pPr algn="ctr" fontAlgn="auto">
              <a:spcAft>
                <a:spcPts val="0"/>
              </a:spcAft>
              <a:defRPr/>
            </a:pPr>
            <a:r>
              <a:rPr lang="en-US" sz="4500" b="1" dirty="0">
                <a:latin typeface="+mn-lt"/>
              </a:rPr>
              <a:t>What is Data Mining?</a:t>
            </a:r>
          </a:p>
        </p:txBody>
      </p:sp>
      <p:sp>
        <p:nvSpPr>
          <p:cNvPr id="21508" name="Rectangle 4"/>
          <p:cNvSpPr>
            <a:spLocks noGrp="1" noChangeArrowheads="1"/>
          </p:cNvSpPr>
          <p:nvPr>
            <p:ph idx="1"/>
          </p:nvPr>
        </p:nvSpPr>
        <p:spPr>
          <a:xfrm>
            <a:off x="374650" y="2000200"/>
            <a:ext cx="8540750" cy="5029200"/>
          </a:xfrm>
        </p:spPr>
        <p:txBody>
          <a:bodyPr/>
          <a:lstStyle/>
          <a:p>
            <a:pPr marL="400050">
              <a:lnSpc>
                <a:spcPct val="95000"/>
              </a:lnSpc>
            </a:pPr>
            <a:r>
              <a:rPr lang="en-US" dirty="0" smtClean="0"/>
              <a:t>Discovery of useful, possibly unexpected, patterns in data</a:t>
            </a:r>
            <a:endParaRPr lang="en-US" b="1" dirty="0" smtClean="0"/>
          </a:p>
          <a:p>
            <a:pPr marL="400050">
              <a:lnSpc>
                <a:spcPct val="95000"/>
              </a:lnSpc>
            </a:pPr>
            <a:r>
              <a:rPr lang="en-US" dirty="0"/>
              <a:t>Non-trivial extraction of implicit, previously unknown and potentially useful information from data</a:t>
            </a:r>
          </a:p>
          <a:p>
            <a:pPr marL="400050">
              <a:lnSpc>
                <a:spcPct val="95000"/>
              </a:lnSpc>
            </a:pPr>
            <a:r>
              <a:rPr lang="en-US" dirty="0"/>
              <a:t>Exploration &amp; analysis, by automatic or </a:t>
            </a:r>
            <a:br>
              <a:rPr lang="en-US" dirty="0"/>
            </a:br>
            <a:r>
              <a:rPr lang="en-US" dirty="0"/>
              <a:t>semi-automatic means, of  large quantities of data in order to discover meaningful patterns </a:t>
            </a:r>
            <a:endParaRPr lang="en-US" dirty="0" smtClean="0"/>
          </a:p>
          <a:p>
            <a:pPr marL="400050">
              <a:lnSpc>
                <a:spcPct val="95000"/>
              </a:lnSpc>
            </a:pPr>
            <a:r>
              <a:rPr lang="en-US" dirty="0" smtClean="0"/>
              <a:t>Data mining mostly using</a:t>
            </a:r>
            <a:r>
              <a:rPr lang="en-US" b="1" dirty="0" smtClean="0"/>
              <a:t> machine learning techniques</a:t>
            </a:r>
            <a:br>
              <a:rPr lang="en-US" b="1" dirty="0" smtClean="0"/>
            </a:br>
            <a:endParaRPr lang="en-US" b="1" dirty="0" smtClean="0"/>
          </a:p>
        </p:txBody>
      </p:sp>
    </p:spTree>
    <p:extLst>
      <p:ext uri="{BB962C8B-B14F-4D97-AF65-F5344CB8AC3E}">
        <p14:creationId xmlns:p14="http://schemas.microsoft.com/office/powerpoint/2010/main" val="1061784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a:t>In other problems may have multiple </a:t>
            </a:r>
            <a:r>
              <a:rPr lang="en-US" dirty="0" smtClean="0"/>
              <a:t>attributes: for </a:t>
            </a:r>
            <a:r>
              <a:rPr lang="en-US" dirty="0"/>
              <a:t>example, know age and tumor size</a:t>
            </a:r>
          </a:p>
          <a:p>
            <a:endParaRPr lang="fr-FR"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58" t="38369" r="52063" b="4016"/>
          <a:stretch/>
        </p:blipFill>
        <p:spPr bwMode="auto">
          <a:xfrm>
            <a:off x="1691680" y="3048000"/>
            <a:ext cx="5162078" cy="3613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a:t>
            </a:r>
            <a:r>
              <a:rPr lang="fr-FR" sz="4500" b="1" dirty="0">
                <a:latin typeface="+mn-lt"/>
              </a:rPr>
              <a:t>C</a:t>
            </a:r>
            <a:r>
              <a:rPr lang="fr-FR" sz="4500" b="1" dirty="0" smtClean="0">
                <a:latin typeface="+mn-lt"/>
              </a:rPr>
              <a:t>lassification 2</a:t>
            </a:r>
            <a:endParaRPr lang="fr-FR" sz="4500" b="1" dirty="0">
              <a:latin typeface="+mn-lt"/>
            </a:endParaRPr>
          </a:p>
        </p:txBody>
      </p:sp>
    </p:spTree>
    <p:extLst>
      <p:ext uri="{BB962C8B-B14F-4D97-AF65-F5344CB8AC3E}">
        <p14:creationId xmlns:p14="http://schemas.microsoft.com/office/powerpoint/2010/main" val="2786877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064216"/>
            <a:ext cx="8229600" cy="4389120"/>
          </a:xfrm>
        </p:spPr>
        <p:txBody>
          <a:bodyPr>
            <a:normAutofit/>
          </a:bodyPr>
          <a:lstStyle/>
          <a:p>
            <a:r>
              <a:rPr lang="en-US" dirty="0" smtClean="0"/>
              <a:t>Based on that data, you can try and define separate classes by </a:t>
            </a:r>
          </a:p>
          <a:p>
            <a:pPr lvl="1"/>
            <a:r>
              <a:rPr lang="en-US" dirty="0" smtClean="0"/>
              <a:t>Drawing a straight line between the two groups</a:t>
            </a:r>
          </a:p>
          <a:p>
            <a:pPr lvl="1"/>
            <a:r>
              <a:rPr lang="en-US" dirty="0" smtClean="0"/>
              <a:t>Using a more complex function to define the two groups (which we'll discuss later)</a:t>
            </a:r>
          </a:p>
          <a:p>
            <a:pPr lvl="1"/>
            <a:r>
              <a:rPr lang="en-US" dirty="0" smtClean="0"/>
              <a:t>Then, when you have an individual with a specific tumor size and who is a specific age, you can hopefully use that information to place them into one of your classes</a:t>
            </a:r>
          </a:p>
          <a:p>
            <a:endParaRPr lang="fr-FR" dirty="0"/>
          </a:p>
        </p:txBody>
      </p:sp>
      <p:sp>
        <p:nvSpPr>
          <p:cNvPr id="5"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2</a:t>
            </a:r>
            <a:endParaRPr lang="fr-FR" sz="4500" b="1" dirty="0">
              <a:latin typeface="+mn-lt"/>
            </a:endParaRPr>
          </a:p>
        </p:txBody>
      </p:sp>
    </p:spTree>
    <p:extLst>
      <p:ext uri="{BB962C8B-B14F-4D97-AF65-F5344CB8AC3E}">
        <p14:creationId xmlns:p14="http://schemas.microsoft.com/office/powerpoint/2010/main" val="1714179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en-US" dirty="0" smtClean="0"/>
              <a:t>You might have many features to consider</a:t>
            </a:r>
          </a:p>
          <a:p>
            <a:pPr lvl="1"/>
            <a:r>
              <a:rPr lang="en-US" dirty="0" smtClean="0"/>
              <a:t>Clump thickness</a:t>
            </a:r>
          </a:p>
          <a:p>
            <a:pPr lvl="1"/>
            <a:r>
              <a:rPr lang="en-US" dirty="0" smtClean="0"/>
              <a:t>Uniformity of cell size</a:t>
            </a:r>
          </a:p>
          <a:p>
            <a:pPr lvl="1"/>
            <a:r>
              <a:rPr lang="en-US" dirty="0" smtClean="0"/>
              <a:t>Uniformity of cell shape</a:t>
            </a:r>
          </a:p>
          <a:p>
            <a:endParaRPr lang="fr-FR" dirty="0"/>
          </a:p>
        </p:txBody>
      </p:sp>
      <p:sp>
        <p:nvSpPr>
          <p:cNvPr id="5"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2</a:t>
            </a:r>
            <a:endParaRPr lang="fr-FR" sz="4500" b="1" dirty="0">
              <a:latin typeface="+mn-lt"/>
            </a:endParaRPr>
          </a:p>
        </p:txBody>
      </p:sp>
    </p:spTree>
    <p:extLst>
      <p:ext uri="{BB962C8B-B14F-4D97-AF65-F5344CB8AC3E}">
        <p14:creationId xmlns:p14="http://schemas.microsoft.com/office/powerpoint/2010/main" val="9716591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424256"/>
            <a:ext cx="8229600" cy="2876952"/>
          </a:xfrm>
        </p:spPr>
        <p:txBody>
          <a:bodyPr>
            <a:normAutofit/>
          </a:bodyPr>
          <a:lstStyle/>
          <a:p>
            <a:r>
              <a:rPr lang="en-US" dirty="0" smtClean="0"/>
              <a:t>Some preprocessing methods permit to characterize the most important features (feature selection)</a:t>
            </a:r>
          </a:p>
          <a:p>
            <a:r>
              <a:rPr lang="en-US" dirty="0" smtClean="0"/>
              <a:t>The most exciting algorithms can deal with an infinite number of features</a:t>
            </a:r>
          </a:p>
          <a:p>
            <a:endParaRPr lang="fr-FR" dirty="0"/>
          </a:p>
        </p:txBody>
      </p:sp>
      <p:sp>
        <p:nvSpPr>
          <p:cNvPr id="5" name="Titre 1"/>
          <p:cNvSpPr>
            <a:spLocks noGrp="1"/>
          </p:cNvSpPr>
          <p:nvPr>
            <p:ph type="title"/>
          </p:nvPr>
        </p:nvSpPr>
        <p:spPr>
          <a:xfrm>
            <a:off x="457200" y="404664"/>
            <a:ext cx="8229600" cy="1143000"/>
          </a:xfrm>
        </p:spPr>
        <p:txBody>
          <a:bodyPr>
            <a:normAutofit/>
          </a:bodyPr>
          <a:lstStyle/>
          <a:p>
            <a:pPr algn="ctr">
              <a:defRPr/>
            </a:pPr>
            <a:r>
              <a:rPr lang="fr-FR" sz="4500" b="1" dirty="0" err="1" smtClean="0">
                <a:latin typeface="+mn-lt"/>
              </a:rPr>
              <a:t>Supervised</a:t>
            </a:r>
            <a:r>
              <a:rPr lang="fr-FR" sz="4500" b="1" dirty="0" smtClean="0">
                <a:latin typeface="+mn-lt"/>
              </a:rPr>
              <a:t>: Classification 2</a:t>
            </a:r>
            <a:endParaRPr lang="fr-FR" sz="4500" b="1" dirty="0">
              <a:latin typeface="+mn-lt"/>
            </a:endParaRPr>
          </a:p>
        </p:txBody>
      </p:sp>
    </p:spTree>
    <p:extLst>
      <p:ext uri="{BB962C8B-B14F-4D97-AF65-F5344CB8AC3E}">
        <p14:creationId xmlns:p14="http://schemas.microsoft.com/office/powerpoint/2010/main" val="19590803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48680"/>
            <a:ext cx="8229600" cy="1143000"/>
          </a:xfrm>
        </p:spPr>
        <p:txBody>
          <a:bodyPr>
            <a:normAutofit/>
          </a:bodyPr>
          <a:lstStyle/>
          <a:p>
            <a:pPr algn="ctr">
              <a:defRPr/>
            </a:pPr>
            <a:r>
              <a:rPr lang="fr-FR" sz="4500" b="1" dirty="0" err="1">
                <a:latin typeface="+mn-lt"/>
              </a:rPr>
              <a:t>Summary</a:t>
            </a:r>
            <a:endParaRPr lang="fr-FR" sz="4500" b="1" dirty="0">
              <a:latin typeface="+mn-lt"/>
            </a:endParaRPr>
          </a:p>
        </p:txBody>
      </p:sp>
      <p:sp>
        <p:nvSpPr>
          <p:cNvPr id="3" name="Espace réservé du contenu 2"/>
          <p:cNvSpPr>
            <a:spLocks noGrp="1"/>
          </p:cNvSpPr>
          <p:nvPr>
            <p:ph idx="1"/>
          </p:nvPr>
        </p:nvSpPr>
        <p:spPr>
          <a:xfrm>
            <a:off x="251520" y="2280240"/>
            <a:ext cx="8712968" cy="2228880"/>
          </a:xfrm>
        </p:spPr>
        <p:txBody>
          <a:bodyPr/>
          <a:lstStyle/>
          <a:p>
            <a:pPr lvl="1"/>
            <a:r>
              <a:rPr lang="en-US" sz="3200" dirty="0" smtClean="0"/>
              <a:t>Supervised learning lets you get the "right" data a</a:t>
            </a:r>
          </a:p>
          <a:p>
            <a:pPr lvl="2"/>
            <a:r>
              <a:rPr lang="en-US" sz="2800" dirty="0" smtClean="0"/>
              <a:t>Regression problem</a:t>
            </a:r>
          </a:p>
          <a:p>
            <a:pPr lvl="2"/>
            <a:r>
              <a:rPr lang="en-US" sz="2800" dirty="0" smtClean="0"/>
              <a:t>Classification problem</a:t>
            </a:r>
          </a:p>
          <a:p>
            <a:endParaRPr lang="fr-FR" dirty="0"/>
          </a:p>
        </p:txBody>
      </p:sp>
    </p:spTree>
    <p:extLst>
      <p:ext uri="{BB962C8B-B14F-4D97-AF65-F5344CB8AC3E}">
        <p14:creationId xmlns:p14="http://schemas.microsoft.com/office/powerpoint/2010/main" val="2991372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defRPr/>
            </a:pPr>
            <a:r>
              <a:rPr lang="fr-FR" sz="4500" b="1" dirty="0" err="1">
                <a:latin typeface="+mn-lt"/>
              </a:rPr>
              <a:t>Unsupervised</a:t>
            </a:r>
            <a:r>
              <a:rPr lang="fr-FR" sz="4500" b="1" dirty="0">
                <a:latin typeface="+mn-lt"/>
              </a:rPr>
              <a:t> L</a:t>
            </a:r>
            <a:r>
              <a:rPr lang="fr-FR" sz="4500" b="1" dirty="0" smtClean="0">
                <a:latin typeface="+mn-lt"/>
              </a:rPr>
              <a:t>earning</a:t>
            </a:r>
            <a:endParaRPr lang="fr-FR" sz="4500" b="1" dirty="0">
              <a:latin typeface="+mn-lt"/>
            </a:endParaRPr>
          </a:p>
        </p:txBody>
      </p:sp>
      <p:sp>
        <p:nvSpPr>
          <p:cNvPr id="3" name="Espace réservé du contenu 2"/>
          <p:cNvSpPr>
            <a:spLocks noGrp="1"/>
          </p:cNvSpPr>
          <p:nvPr>
            <p:ph idx="1"/>
          </p:nvPr>
        </p:nvSpPr>
        <p:spPr>
          <a:xfrm>
            <a:off x="457200" y="2640280"/>
            <a:ext cx="8229600" cy="3236992"/>
          </a:xfrm>
        </p:spPr>
        <p:txBody>
          <a:bodyPr/>
          <a:lstStyle/>
          <a:p>
            <a:r>
              <a:rPr lang="en-US" dirty="0"/>
              <a:t>Second major problem type</a:t>
            </a:r>
          </a:p>
          <a:p>
            <a:r>
              <a:rPr lang="en-US" dirty="0"/>
              <a:t>In unsupervised learning, we get unlabeled data</a:t>
            </a:r>
          </a:p>
          <a:p>
            <a:pPr lvl="1"/>
            <a:r>
              <a:rPr lang="en-US" dirty="0"/>
              <a:t>Just told - here is a data set, can you structure it</a:t>
            </a:r>
          </a:p>
          <a:p>
            <a:r>
              <a:rPr lang="en-US" dirty="0"/>
              <a:t>One way of doing this would be to cluster data into to groups</a:t>
            </a:r>
          </a:p>
          <a:p>
            <a:pPr lvl="1"/>
            <a:r>
              <a:rPr lang="en-US" dirty="0"/>
              <a:t>This is a </a:t>
            </a:r>
            <a:r>
              <a:rPr lang="en-US" b="1" dirty="0"/>
              <a:t>clustering algorithm</a:t>
            </a:r>
            <a:endParaRPr lang="en-US" dirty="0"/>
          </a:p>
          <a:p>
            <a:endParaRPr lang="fr-FR" dirty="0"/>
          </a:p>
        </p:txBody>
      </p:sp>
    </p:spTree>
    <p:extLst>
      <p:ext uri="{BB962C8B-B14F-4D97-AF65-F5344CB8AC3E}">
        <p14:creationId xmlns:p14="http://schemas.microsoft.com/office/powerpoint/2010/main" val="42906239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04664"/>
            <a:ext cx="8229600" cy="1143000"/>
          </a:xfrm>
        </p:spPr>
        <p:txBody>
          <a:bodyPr>
            <a:noAutofit/>
          </a:bodyPr>
          <a:lstStyle/>
          <a:p>
            <a:pPr algn="ctr">
              <a:defRPr/>
            </a:pPr>
            <a:r>
              <a:rPr lang="fr-FR" sz="4500" b="1" dirty="0" smtClean="0">
                <a:latin typeface="+mn-lt"/>
              </a:rPr>
              <a:t>Clustering: </a:t>
            </a:r>
            <a:r>
              <a:rPr lang="fr-FR" sz="4500" b="1" dirty="0" err="1" smtClean="0">
                <a:latin typeface="+mn-lt"/>
              </a:rPr>
              <a:t>Examples</a:t>
            </a:r>
            <a:endParaRPr lang="fr-FR" sz="4500" b="1" dirty="0">
              <a:latin typeface="+mn-lt"/>
            </a:endParaRPr>
          </a:p>
        </p:txBody>
      </p:sp>
      <p:sp>
        <p:nvSpPr>
          <p:cNvPr id="3" name="Espace réservé du contenu 2"/>
          <p:cNvSpPr>
            <a:spLocks noGrp="1"/>
          </p:cNvSpPr>
          <p:nvPr>
            <p:ph idx="1"/>
          </p:nvPr>
        </p:nvSpPr>
        <p:spPr>
          <a:xfrm>
            <a:off x="457200" y="1700808"/>
            <a:ext cx="8229600" cy="4525963"/>
          </a:xfrm>
        </p:spPr>
        <p:txBody>
          <a:bodyPr>
            <a:normAutofit fontScale="92500" lnSpcReduction="10000"/>
          </a:bodyPr>
          <a:lstStyle/>
          <a:p>
            <a:endParaRPr lang="en-US" dirty="0"/>
          </a:p>
          <a:p>
            <a:r>
              <a:rPr lang="en-US" dirty="0"/>
              <a:t>Organize computer clusters</a:t>
            </a:r>
          </a:p>
          <a:p>
            <a:pPr lvl="1"/>
            <a:r>
              <a:rPr lang="en-US" dirty="0"/>
              <a:t>Identify potential weak spots or distribute workload effectively</a:t>
            </a:r>
          </a:p>
          <a:p>
            <a:r>
              <a:rPr lang="en-US" dirty="0"/>
              <a:t>Social network analysis</a:t>
            </a:r>
          </a:p>
          <a:p>
            <a:pPr lvl="1"/>
            <a:r>
              <a:rPr lang="en-US" dirty="0"/>
              <a:t>Customer data</a:t>
            </a:r>
          </a:p>
          <a:p>
            <a:r>
              <a:rPr lang="en-US" dirty="0"/>
              <a:t>Astronomical data analysis</a:t>
            </a:r>
          </a:p>
          <a:p>
            <a:pPr lvl="1"/>
            <a:r>
              <a:rPr lang="en-US" dirty="0"/>
              <a:t>Algorithms give amazing </a:t>
            </a:r>
            <a:r>
              <a:rPr lang="en-US" dirty="0" smtClean="0"/>
              <a:t>results</a:t>
            </a:r>
          </a:p>
          <a:p>
            <a:pPr lvl="3"/>
            <a:endParaRPr lang="en-US" dirty="0"/>
          </a:p>
          <a:p>
            <a:r>
              <a:rPr lang="en-US" dirty="0"/>
              <a:t>Basically</a:t>
            </a:r>
          </a:p>
          <a:p>
            <a:pPr lvl="1"/>
            <a:r>
              <a:rPr lang="en-US" dirty="0"/>
              <a:t>Can you automatically generate structure</a:t>
            </a:r>
          </a:p>
          <a:p>
            <a:pPr lvl="1"/>
            <a:r>
              <a:rPr lang="en-US" dirty="0"/>
              <a:t>Because we don't give it the answer, it's unsupervised learning</a:t>
            </a:r>
          </a:p>
          <a:p>
            <a:endParaRPr lang="fr-FR" dirty="0"/>
          </a:p>
        </p:txBody>
      </p:sp>
    </p:spTree>
    <p:extLst>
      <p:ext uri="{BB962C8B-B14F-4D97-AF65-F5344CB8AC3E}">
        <p14:creationId xmlns:p14="http://schemas.microsoft.com/office/powerpoint/2010/main" val="404990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95536" y="260648"/>
            <a:ext cx="8229600" cy="1143000"/>
          </a:xfrm>
        </p:spPr>
        <p:txBody>
          <a:bodyPr>
            <a:normAutofit/>
          </a:bodyPr>
          <a:lstStyle/>
          <a:p>
            <a:pPr algn="ctr">
              <a:defRPr/>
            </a:pPr>
            <a:r>
              <a:rPr lang="en-US" sz="4500" b="1" dirty="0" smtClean="0">
                <a:latin typeface="+mn-lt"/>
              </a:rPr>
              <a:t>Clustering: algorithm</a:t>
            </a:r>
            <a:endParaRPr lang="en-US" sz="4500" b="1" dirty="0">
              <a:latin typeface="+mn-lt"/>
            </a:endParaRPr>
          </a:p>
        </p:txBody>
      </p:sp>
      <p:sp>
        <p:nvSpPr>
          <p:cNvPr id="28" name="Slide Number Placeholder 3"/>
          <p:cNvSpPr>
            <a:spLocks noGrp="1"/>
          </p:cNvSpPr>
          <p:nvPr>
            <p:ph type="sldNum" sz="quarter" idx="12"/>
          </p:nvPr>
        </p:nvSpPr>
        <p:spPr/>
        <p:txBody>
          <a:bodyPr/>
          <a:lstStyle/>
          <a:p>
            <a:pPr>
              <a:defRPr/>
            </a:pPr>
            <a:fld id="{844EB8A5-7788-4657-8EB3-5E067918D8FC}" type="slidenum">
              <a:rPr lang="en-US"/>
              <a:pPr>
                <a:defRPr/>
              </a:pPr>
              <a:t>27</a:t>
            </a:fld>
            <a:endParaRPr lang="en-US"/>
          </a:p>
        </p:txBody>
      </p:sp>
      <p:sp>
        <p:nvSpPr>
          <p:cNvPr id="23556" name="AutoShape 3"/>
          <p:cNvSpPr>
            <a:spLocks noChangeArrowheads="1"/>
          </p:cNvSpPr>
          <p:nvPr/>
        </p:nvSpPr>
        <p:spPr bwMode="auto">
          <a:xfrm>
            <a:off x="2895600" y="2264568"/>
            <a:ext cx="2971800" cy="2895600"/>
          </a:xfrm>
          <a:prstGeom prst="cube">
            <a:avLst>
              <a:gd name="adj" fmla="val 25000"/>
            </a:avLst>
          </a:prstGeom>
          <a:noFill/>
          <a:ln w="28575">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Text Box 4"/>
          <p:cNvSpPr txBox="1">
            <a:spLocks noChangeArrowheads="1"/>
          </p:cNvSpPr>
          <p:nvPr/>
        </p:nvSpPr>
        <p:spPr bwMode="auto">
          <a:xfrm>
            <a:off x="3413125" y="5276056"/>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age</a:t>
            </a:r>
          </a:p>
        </p:txBody>
      </p:sp>
      <p:sp>
        <p:nvSpPr>
          <p:cNvPr id="23558" name="Text Box 5"/>
          <p:cNvSpPr txBox="1">
            <a:spLocks noChangeArrowheads="1"/>
          </p:cNvSpPr>
          <p:nvPr/>
        </p:nvSpPr>
        <p:spPr bwMode="auto">
          <a:xfrm>
            <a:off x="1431925" y="3752056"/>
            <a:ext cx="116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income</a:t>
            </a:r>
          </a:p>
        </p:txBody>
      </p:sp>
      <p:sp>
        <p:nvSpPr>
          <p:cNvPr id="23559" name="Text Box 6"/>
          <p:cNvSpPr txBox="1">
            <a:spLocks noChangeArrowheads="1"/>
          </p:cNvSpPr>
          <p:nvPr/>
        </p:nvSpPr>
        <p:spPr bwMode="auto">
          <a:xfrm>
            <a:off x="5775325" y="4590256"/>
            <a:ext cx="150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a:solidFill>
                  <a:schemeClr val="tx1"/>
                </a:solidFill>
                <a:latin typeface="Helvetica" charset="0"/>
              </a:defRPr>
            </a:lvl1pPr>
            <a:lvl2pPr marL="742950" indent="-285750">
              <a:defRPr sz="1600">
                <a:solidFill>
                  <a:schemeClr val="tx1"/>
                </a:solidFill>
                <a:latin typeface="Helvetica" charset="0"/>
              </a:defRPr>
            </a:lvl2pPr>
            <a:lvl3pPr marL="1143000" indent="-228600">
              <a:defRPr sz="1600">
                <a:solidFill>
                  <a:schemeClr val="tx1"/>
                </a:solidFill>
                <a:latin typeface="Helvetica" charset="0"/>
              </a:defRPr>
            </a:lvl3pPr>
            <a:lvl4pPr marL="1600200" indent="-228600">
              <a:defRPr sz="1600">
                <a:solidFill>
                  <a:schemeClr val="tx1"/>
                </a:solidFill>
                <a:latin typeface="Helvetica" charset="0"/>
              </a:defRPr>
            </a:lvl4pPr>
            <a:lvl5pPr marL="2057400" indent="-228600">
              <a:defRPr sz="1600">
                <a:solidFill>
                  <a:schemeClr val="tx1"/>
                </a:solidFill>
                <a:latin typeface="Helvetica" charset="0"/>
              </a:defRPr>
            </a:lvl5pPr>
            <a:lvl6pPr marL="2514600" indent="-228600" eaLnBrk="0" fontAlgn="base" hangingPunct="0">
              <a:spcBef>
                <a:spcPct val="0"/>
              </a:spcBef>
              <a:spcAft>
                <a:spcPct val="0"/>
              </a:spcAft>
              <a:defRPr sz="1600">
                <a:solidFill>
                  <a:schemeClr val="tx1"/>
                </a:solidFill>
                <a:latin typeface="Helvetica" charset="0"/>
              </a:defRPr>
            </a:lvl6pPr>
            <a:lvl7pPr marL="2971800" indent="-228600" eaLnBrk="0" fontAlgn="base" hangingPunct="0">
              <a:spcBef>
                <a:spcPct val="0"/>
              </a:spcBef>
              <a:spcAft>
                <a:spcPct val="0"/>
              </a:spcAft>
              <a:defRPr sz="1600">
                <a:solidFill>
                  <a:schemeClr val="tx1"/>
                </a:solidFill>
                <a:latin typeface="Helvetica" charset="0"/>
              </a:defRPr>
            </a:lvl7pPr>
            <a:lvl8pPr marL="3429000" indent="-228600" eaLnBrk="0" fontAlgn="base" hangingPunct="0">
              <a:spcBef>
                <a:spcPct val="0"/>
              </a:spcBef>
              <a:spcAft>
                <a:spcPct val="0"/>
              </a:spcAft>
              <a:defRPr sz="1600">
                <a:solidFill>
                  <a:schemeClr val="tx1"/>
                </a:solidFill>
                <a:latin typeface="Helvetica" charset="0"/>
              </a:defRPr>
            </a:lvl8pPr>
            <a:lvl9pPr marL="3886200" indent="-228600" eaLnBrk="0" fontAlgn="base" hangingPunct="0">
              <a:spcBef>
                <a:spcPct val="0"/>
              </a:spcBef>
              <a:spcAft>
                <a:spcPct val="0"/>
              </a:spcAft>
              <a:defRPr sz="1600">
                <a:solidFill>
                  <a:schemeClr val="tx1"/>
                </a:solidFill>
                <a:latin typeface="Helvetica" charset="0"/>
              </a:defRPr>
            </a:lvl9pPr>
          </a:lstStyle>
          <a:p>
            <a:r>
              <a:rPr lang="en-US" sz="2400">
                <a:solidFill>
                  <a:schemeClr val="tx2"/>
                </a:solidFill>
                <a:latin typeface="Arial" charset="0"/>
              </a:rPr>
              <a:t>education</a:t>
            </a:r>
          </a:p>
        </p:txBody>
      </p:sp>
      <p:sp>
        <p:nvSpPr>
          <p:cNvPr id="23560" name="AutoShape 7"/>
          <p:cNvSpPr>
            <a:spLocks noChangeArrowheads="1"/>
          </p:cNvSpPr>
          <p:nvPr/>
        </p:nvSpPr>
        <p:spPr bwMode="auto">
          <a:xfrm>
            <a:off x="4419600" y="3712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AutoShape 8"/>
          <p:cNvSpPr>
            <a:spLocks noChangeArrowheads="1"/>
          </p:cNvSpPr>
          <p:nvPr/>
        </p:nvSpPr>
        <p:spPr bwMode="auto">
          <a:xfrm>
            <a:off x="4953000" y="2569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AutoShape 9"/>
          <p:cNvSpPr>
            <a:spLocks noChangeArrowheads="1"/>
          </p:cNvSpPr>
          <p:nvPr/>
        </p:nvSpPr>
        <p:spPr bwMode="auto">
          <a:xfrm>
            <a:off x="5486400" y="2950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AutoShape 10"/>
          <p:cNvSpPr>
            <a:spLocks noChangeArrowheads="1"/>
          </p:cNvSpPr>
          <p:nvPr/>
        </p:nvSpPr>
        <p:spPr bwMode="auto">
          <a:xfrm>
            <a:off x="5257800" y="2569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4" name="AutoShape 11"/>
          <p:cNvSpPr>
            <a:spLocks noChangeArrowheads="1"/>
          </p:cNvSpPr>
          <p:nvPr/>
        </p:nvSpPr>
        <p:spPr bwMode="auto">
          <a:xfrm>
            <a:off x="5562600" y="26455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5" name="AutoShape 12"/>
          <p:cNvSpPr>
            <a:spLocks noChangeArrowheads="1"/>
          </p:cNvSpPr>
          <p:nvPr/>
        </p:nvSpPr>
        <p:spPr bwMode="auto">
          <a:xfrm>
            <a:off x="5257800" y="23407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6" name="AutoShape 13"/>
          <p:cNvSpPr>
            <a:spLocks noChangeArrowheads="1"/>
          </p:cNvSpPr>
          <p:nvPr/>
        </p:nvSpPr>
        <p:spPr bwMode="auto">
          <a:xfrm>
            <a:off x="3581400" y="4855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7" name="AutoShape 14"/>
          <p:cNvSpPr>
            <a:spLocks noChangeArrowheads="1"/>
          </p:cNvSpPr>
          <p:nvPr/>
        </p:nvSpPr>
        <p:spPr bwMode="auto">
          <a:xfrm>
            <a:off x="3505200" y="4474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8" name="AutoShape 15"/>
          <p:cNvSpPr>
            <a:spLocks noChangeArrowheads="1"/>
          </p:cNvSpPr>
          <p:nvPr/>
        </p:nvSpPr>
        <p:spPr bwMode="auto">
          <a:xfrm>
            <a:off x="3276600" y="48553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9" name="AutoShape 16"/>
          <p:cNvSpPr>
            <a:spLocks noChangeArrowheads="1"/>
          </p:cNvSpPr>
          <p:nvPr/>
        </p:nvSpPr>
        <p:spPr bwMode="auto">
          <a:xfrm>
            <a:off x="3048000" y="47029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0" name="Line 17"/>
          <p:cNvSpPr>
            <a:spLocks noChangeShapeType="1"/>
          </p:cNvSpPr>
          <p:nvPr/>
        </p:nvSpPr>
        <p:spPr bwMode="auto">
          <a:xfrm>
            <a:off x="3657600" y="2264568"/>
            <a:ext cx="0" cy="21336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1" name="Line 18"/>
          <p:cNvSpPr>
            <a:spLocks noChangeShapeType="1"/>
          </p:cNvSpPr>
          <p:nvPr/>
        </p:nvSpPr>
        <p:spPr bwMode="auto">
          <a:xfrm flipH="1">
            <a:off x="2895600" y="4398168"/>
            <a:ext cx="762000" cy="762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2" name="Line 19"/>
          <p:cNvSpPr>
            <a:spLocks noChangeShapeType="1"/>
          </p:cNvSpPr>
          <p:nvPr/>
        </p:nvSpPr>
        <p:spPr bwMode="auto">
          <a:xfrm>
            <a:off x="3581400" y="4398168"/>
            <a:ext cx="2286000" cy="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3" name="AutoShape 20"/>
          <p:cNvSpPr>
            <a:spLocks noChangeArrowheads="1"/>
          </p:cNvSpPr>
          <p:nvPr/>
        </p:nvSpPr>
        <p:spPr bwMode="auto">
          <a:xfrm>
            <a:off x="3352800" y="27217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4" name="AutoShape 21"/>
          <p:cNvSpPr>
            <a:spLocks noChangeArrowheads="1"/>
          </p:cNvSpPr>
          <p:nvPr/>
        </p:nvSpPr>
        <p:spPr bwMode="auto">
          <a:xfrm>
            <a:off x="3429000" y="47029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AutoShape 22"/>
          <p:cNvSpPr>
            <a:spLocks noChangeArrowheads="1"/>
          </p:cNvSpPr>
          <p:nvPr/>
        </p:nvSpPr>
        <p:spPr bwMode="auto">
          <a:xfrm>
            <a:off x="5410200" y="24931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AutoShape 23"/>
          <p:cNvSpPr>
            <a:spLocks noChangeArrowheads="1"/>
          </p:cNvSpPr>
          <p:nvPr/>
        </p:nvSpPr>
        <p:spPr bwMode="auto">
          <a:xfrm>
            <a:off x="5257800" y="30265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AutoShape 24"/>
          <p:cNvSpPr>
            <a:spLocks noChangeArrowheads="1"/>
          </p:cNvSpPr>
          <p:nvPr/>
        </p:nvSpPr>
        <p:spPr bwMode="auto">
          <a:xfrm>
            <a:off x="3352800" y="49315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AutoShape 25"/>
          <p:cNvSpPr>
            <a:spLocks noChangeArrowheads="1"/>
          </p:cNvSpPr>
          <p:nvPr/>
        </p:nvSpPr>
        <p:spPr bwMode="auto">
          <a:xfrm>
            <a:off x="3276600" y="4550568"/>
            <a:ext cx="152400" cy="152400"/>
          </a:xfrm>
          <a:prstGeom prst="star4">
            <a:avLst>
              <a:gd name="adj" fmla="val 12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6" name="Freeform 26"/>
          <p:cNvSpPr>
            <a:spLocks/>
          </p:cNvSpPr>
          <p:nvPr/>
        </p:nvSpPr>
        <p:spPr bwMode="auto">
          <a:xfrm>
            <a:off x="2581275" y="4088606"/>
            <a:ext cx="1660525" cy="1312862"/>
          </a:xfrm>
          <a:custGeom>
            <a:avLst/>
            <a:gdLst>
              <a:gd name="T0" fmla="*/ 1869955938 w 1046"/>
              <a:gd name="T1" fmla="*/ 309978307 h 827"/>
              <a:gd name="T2" fmla="*/ 1547375938 w 1046"/>
              <a:gd name="T3" fmla="*/ 168849611 h 827"/>
              <a:gd name="T4" fmla="*/ 378023438 w 1046"/>
              <a:gd name="T5" fmla="*/ 189010853 h 827"/>
              <a:gd name="T6" fmla="*/ 257055938 w 1046"/>
              <a:gd name="T7" fmla="*/ 269655822 h 827"/>
              <a:gd name="T8" fmla="*/ 136088438 w 1046"/>
              <a:gd name="T9" fmla="*/ 511590730 h 827"/>
              <a:gd name="T10" fmla="*/ 357862188 w 1046"/>
              <a:gd name="T11" fmla="*/ 1741426512 h 827"/>
              <a:gd name="T12" fmla="*/ 942538438 w 1046"/>
              <a:gd name="T13" fmla="*/ 2023683904 h 827"/>
              <a:gd name="T14" fmla="*/ 1144150938 w 1046"/>
              <a:gd name="T15" fmla="*/ 2043845147 h 827"/>
              <a:gd name="T16" fmla="*/ 1345763438 w 1046"/>
              <a:gd name="T17" fmla="*/ 2084167631 h 827"/>
              <a:gd name="T18" fmla="*/ 2051407188 w 1046"/>
              <a:gd name="T19" fmla="*/ 2064006389 h 827"/>
              <a:gd name="T20" fmla="*/ 2147483647 w 1046"/>
              <a:gd name="T21" fmla="*/ 2003522662 h 827"/>
              <a:gd name="T22" fmla="*/ 2147483647 w 1046"/>
              <a:gd name="T23" fmla="*/ 1519652846 h 827"/>
              <a:gd name="T24" fmla="*/ 2147483647 w 1046"/>
              <a:gd name="T25" fmla="*/ 1318040423 h 827"/>
              <a:gd name="T26" fmla="*/ 2147483647 w 1046"/>
              <a:gd name="T27" fmla="*/ 1217234211 h 827"/>
              <a:gd name="T28" fmla="*/ 2147483647 w 1046"/>
              <a:gd name="T29" fmla="*/ 814009365 h 827"/>
              <a:gd name="T30" fmla="*/ 2147483647 w 1046"/>
              <a:gd name="T31" fmla="*/ 572074457 h 827"/>
              <a:gd name="T32" fmla="*/ 1910278438 w 1046"/>
              <a:gd name="T33" fmla="*/ 47882157 h 827"/>
              <a:gd name="T34" fmla="*/ 1345763438 w 1046"/>
              <a:gd name="T35" fmla="*/ 108365884 h 827"/>
              <a:gd name="T36" fmla="*/ 1244957188 w 1046"/>
              <a:gd name="T37" fmla="*/ 269655822 h 827"/>
              <a:gd name="T38" fmla="*/ 1224795938 w 1046"/>
              <a:gd name="T39" fmla="*/ 330139549 h 8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046" h="827">
                <a:moveTo>
                  <a:pt x="742" y="123"/>
                </a:moveTo>
                <a:cubicBezTo>
                  <a:pt x="636" y="70"/>
                  <a:pt x="681" y="84"/>
                  <a:pt x="614" y="67"/>
                </a:cubicBezTo>
                <a:cubicBezTo>
                  <a:pt x="459" y="70"/>
                  <a:pt x="304" y="63"/>
                  <a:pt x="150" y="75"/>
                </a:cubicBezTo>
                <a:cubicBezTo>
                  <a:pt x="131" y="76"/>
                  <a:pt x="102" y="107"/>
                  <a:pt x="102" y="107"/>
                </a:cubicBezTo>
                <a:cubicBezTo>
                  <a:pt x="86" y="139"/>
                  <a:pt x="65" y="169"/>
                  <a:pt x="54" y="203"/>
                </a:cubicBezTo>
                <a:cubicBezTo>
                  <a:pt x="59" y="444"/>
                  <a:pt x="0" y="549"/>
                  <a:pt x="142" y="691"/>
                </a:cubicBezTo>
                <a:cubicBezTo>
                  <a:pt x="195" y="744"/>
                  <a:pt x="300" y="792"/>
                  <a:pt x="374" y="803"/>
                </a:cubicBezTo>
                <a:cubicBezTo>
                  <a:pt x="400" y="807"/>
                  <a:pt x="427" y="807"/>
                  <a:pt x="454" y="811"/>
                </a:cubicBezTo>
                <a:cubicBezTo>
                  <a:pt x="481" y="815"/>
                  <a:pt x="534" y="827"/>
                  <a:pt x="534" y="827"/>
                </a:cubicBezTo>
                <a:cubicBezTo>
                  <a:pt x="627" y="824"/>
                  <a:pt x="721" y="824"/>
                  <a:pt x="814" y="819"/>
                </a:cubicBezTo>
                <a:cubicBezTo>
                  <a:pt x="834" y="818"/>
                  <a:pt x="846" y="804"/>
                  <a:pt x="862" y="795"/>
                </a:cubicBezTo>
                <a:cubicBezTo>
                  <a:pt x="942" y="749"/>
                  <a:pt x="976" y="680"/>
                  <a:pt x="1022" y="603"/>
                </a:cubicBezTo>
                <a:cubicBezTo>
                  <a:pt x="1027" y="576"/>
                  <a:pt x="1033" y="550"/>
                  <a:pt x="1038" y="523"/>
                </a:cubicBezTo>
                <a:cubicBezTo>
                  <a:pt x="1041" y="510"/>
                  <a:pt x="1046" y="483"/>
                  <a:pt x="1046" y="483"/>
                </a:cubicBezTo>
                <a:cubicBezTo>
                  <a:pt x="1043" y="430"/>
                  <a:pt x="1044" y="376"/>
                  <a:pt x="1038" y="323"/>
                </a:cubicBezTo>
                <a:cubicBezTo>
                  <a:pt x="1034" y="289"/>
                  <a:pt x="1006" y="256"/>
                  <a:pt x="990" y="227"/>
                </a:cubicBezTo>
                <a:cubicBezTo>
                  <a:pt x="946" y="150"/>
                  <a:pt x="847" y="37"/>
                  <a:pt x="758" y="19"/>
                </a:cubicBezTo>
                <a:cubicBezTo>
                  <a:pt x="756" y="19"/>
                  <a:pt x="586" y="0"/>
                  <a:pt x="534" y="43"/>
                </a:cubicBezTo>
                <a:cubicBezTo>
                  <a:pt x="515" y="59"/>
                  <a:pt x="505" y="84"/>
                  <a:pt x="494" y="107"/>
                </a:cubicBezTo>
                <a:cubicBezTo>
                  <a:pt x="490" y="115"/>
                  <a:pt x="486" y="131"/>
                  <a:pt x="486" y="131"/>
                </a:cubicBezTo>
              </a:path>
            </a:pathLst>
          </a:custGeom>
          <a:noFill/>
          <a:ln w="38100" cap="flat" cmpd="sng">
            <a:solidFill>
              <a:srgbClr val="FF3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27" name="Freeform 27"/>
          <p:cNvSpPr>
            <a:spLocks/>
          </p:cNvSpPr>
          <p:nvPr/>
        </p:nvSpPr>
        <p:spPr bwMode="auto">
          <a:xfrm>
            <a:off x="4645025" y="2026443"/>
            <a:ext cx="1552575" cy="1447800"/>
          </a:xfrm>
          <a:custGeom>
            <a:avLst/>
            <a:gdLst>
              <a:gd name="T0" fmla="*/ 831651563 w 978"/>
              <a:gd name="T1" fmla="*/ 95765938 h 912"/>
              <a:gd name="T2" fmla="*/ 388104063 w 978"/>
              <a:gd name="T3" fmla="*/ 136088438 h 912"/>
              <a:gd name="T4" fmla="*/ 246975313 w 978"/>
              <a:gd name="T5" fmla="*/ 216733438 h 912"/>
              <a:gd name="T6" fmla="*/ 85685313 w 978"/>
              <a:gd name="T7" fmla="*/ 378023438 h 912"/>
              <a:gd name="T8" fmla="*/ 5040313 w 978"/>
              <a:gd name="T9" fmla="*/ 599797188 h 912"/>
              <a:gd name="T10" fmla="*/ 65524063 w 978"/>
              <a:gd name="T11" fmla="*/ 1265118438 h 912"/>
              <a:gd name="T12" fmla="*/ 549394063 w 978"/>
              <a:gd name="T13" fmla="*/ 2091729688 h 912"/>
              <a:gd name="T14" fmla="*/ 1033264063 w 978"/>
              <a:gd name="T15" fmla="*/ 2147483647 h 912"/>
              <a:gd name="T16" fmla="*/ 1759069063 w 978"/>
              <a:gd name="T17" fmla="*/ 2147483647 h 912"/>
              <a:gd name="T18" fmla="*/ 2147483647 w 978"/>
              <a:gd name="T19" fmla="*/ 1708665938 h 912"/>
              <a:gd name="T20" fmla="*/ 2147483647 w 978"/>
              <a:gd name="T21" fmla="*/ 1446569688 h 912"/>
              <a:gd name="T22" fmla="*/ 2147483647 w 978"/>
              <a:gd name="T23" fmla="*/ 1023183438 h 912"/>
              <a:gd name="T24" fmla="*/ 2147483647 w 978"/>
              <a:gd name="T25" fmla="*/ 942538438 h 912"/>
              <a:gd name="T26" fmla="*/ 2001004063 w 978"/>
              <a:gd name="T27" fmla="*/ 398184688 h 912"/>
              <a:gd name="T28" fmla="*/ 1638101563 w 978"/>
              <a:gd name="T29" fmla="*/ 216733438 h 912"/>
              <a:gd name="T30" fmla="*/ 1033264063 w 978"/>
              <a:gd name="T31" fmla="*/ 55443438 h 912"/>
              <a:gd name="T32" fmla="*/ 630039063 w 978"/>
              <a:gd name="T33" fmla="*/ 236894688 h 9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78" h="912">
                <a:moveTo>
                  <a:pt x="330" y="38"/>
                </a:moveTo>
                <a:cubicBezTo>
                  <a:pt x="271" y="44"/>
                  <a:pt x="212" y="42"/>
                  <a:pt x="154" y="54"/>
                </a:cubicBezTo>
                <a:cubicBezTo>
                  <a:pt x="133" y="58"/>
                  <a:pt x="117" y="76"/>
                  <a:pt x="98" y="86"/>
                </a:cubicBezTo>
                <a:cubicBezTo>
                  <a:pt x="80" y="113"/>
                  <a:pt x="57" y="127"/>
                  <a:pt x="34" y="150"/>
                </a:cubicBezTo>
                <a:cubicBezTo>
                  <a:pt x="24" y="180"/>
                  <a:pt x="12" y="208"/>
                  <a:pt x="2" y="238"/>
                </a:cubicBezTo>
                <a:cubicBezTo>
                  <a:pt x="8" y="401"/>
                  <a:pt x="0" y="399"/>
                  <a:pt x="26" y="502"/>
                </a:cubicBezTo>
                <a:cubicBezTo>
                  <a:pt x="40" y="629"/>
                  <a:pt x="109" y="757"/>
                  <a:pt x="218" y="830"/>
                </a:cubicBezTo>
                <a:cubicBezTo>
                  <a:pt x="278" y="870"/>
                  <a:pt x="342" y="887"/>
                  <a:pt x="410" y="910"/>
                </a:cubicBezTo>
                <a:cubicBezTo>
                  <a:pt x="506" y="907"/>
                  <a:pt x="603" y="912"/>
                  <a:pt x="698" y="902"/>
                </a:cubicBezTo>
                <a:cubicBezTo>
                  <a:pt x="807" y="890"/>
                  <a:pt x="916" y="772"/>
                  <a:pt x="954" y="678"/>
                </a:cubicBezTo>
                <a:cubicBezTo>
                  <a:pt x="967" y="646"/>
                  <a:pt x="970" y="608"/>
                  <a:pt x="978" y="574"/>
                </a:cubicBezTo>
                <a:cubicBezTo>
                  <a:pt x="975" y="518"/>
                  <a:pt x="977" y="462"/>
                  <a:pt x="970" y="406"/>
                </a:cubicBezTo>
                <a:cubicBezTo>
                  <a:pt x="969" y="394"/>
                  <a:pt x="958" y="385"/>
                  <a:pt x="954" y="374"/>
                </a:cubicBezTo>
                <a:cubicBezTo>
                  <a:pt x="928" y="308"/>
                  <a:pt x="867" y="182"/>
                  <a:pt x="794" y="158"/>
                </a:cubicBezTo>
                <a:cubicBezTo>
                  <a:pt x="757" y="121"/>
                  <a:pt x="701" y="96"/>
                  <a:pt x="650" y="86"/>
                </a:cubicBezTo>
                <a:cubicBezTo>
                  <a:pt x="593" y="48"/>
                  <a:pt x="481" y="32"/>
                  <a:pt x="410" y="22"/>
                </a:cubicBezTo>
                <a:cubicBezTo>
                  <a:pt x="327" y="27"/>
                  <a:pt x="250" y="0"/>
                  <a:pt x="250" y="94"/>
                </a:cubicBezTo>
              </a:path>
            </a:pathLst>
          </a:custGeom>
          <a:noFill/>
          <a:ln w="38100" cap="flat" cmpd="sng">
            <a:solidFill>
              <a:srgbClr val="FF33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208771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26"/>
                                        </p:tgtEl>
                                        <p:attrNameLst>
                                          <p:attrName>style.visibility</p:attrName>
                                        </p:attrNameLst>
                                      </p:cBhvr>
                                      <p:to>
                                        <p:strVal val="visible"/>
                                      </p:to>
                                    </p:set>
                                    <p:anim calcmode="lin" valueType="num">
                                      <p:cBhvr additive="base">
                                        <p:cTn id="7" dur="500" fill="hold"/>
                                        <p:tgtEl>
                                          <p:spTgt spid="409626"/>
                                        </p:tgtEl>
                                        <p:attrNameLst>
                                          <p:attrName>ppt_x</p:attrName>
                                        </p:attrNameLst>
                                      </p:cBhvr>
                                      <p:tavLst>
                                        <p:tav tm="0">
                                          <p:val>
                                            <p:strVal val="0-#ppt_w/2"/>
                                          </p:val>
                                        </p:tav>
                                        <p:tav tm="100000">
                                          <p:val>
                                            <p:strVal val="#ppt_x"/>
                                          </p:val>
                                        </p:tav>
                                      </p:tavLst>
                                    </p:anim>
                                    <p:anim calcmode="lin" valueType="num">
                                      <p:cBhvr additive="base">
                                        <p:cTn id="8" dur="500" fill="hold"/>
                                        <p:tgtEl>
                                          <p:spTgt spid="4096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9627"/>
                                        </p:tgtEl>
                                        <p:attrNameLst>
                                          <p:attrName>style.visibility</p:attrName>
                                        </p:attrNameLst>
                                      </p:cBhvr>
                                      <p:to>
                                        <p:strVal val="visible"/>
                                      </p:to>
                                    </p:set>
                                    <p:anim calcmode="lin" valueType="num">
                                      <p:cBhvr additive="base">
                                        <p:cTn id="13" dur="500" fill="hold"/>
                                        <p:tgtEl>
                                          <p:spTgt spid="409627"/>
                                        </p:tgtEl>
                                        <p:attrNameLst>
                                          <p:attrName>ppt_x</p:attrName>
                                        </p:attrNameLst>
                                      </p:cBhvr>
                                      <p:tavLst>
                                        <p:tav tm="0">
                                          <p:val>
                                            <p:strVal val="1+#ppt_w/2"/>
                                          </p:val>
                                        </p:tav>
                                        <p:tav tm="100000">
                                          <p:val>
                                            <p:strVal val="#ppt_x"/>
                                          </p:val>
                                        </p:tav>
                                      </p:tavLst>
                                    </p:anim>
                                    <p:anim calcmode="lin" valueType="num">
                                      <p:cBhvr additive="base">
                                        <p:cTn id="14" dur="500" fill="hold"/>
                                        <p:tgtEl>
                                          <p:spTgt spid="409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6" grpId="0" animBg="1"/>
      <p:bldP spid="4096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title"/>
          </p:nvPr>
        </p:nvSpPr>
        <p:spPr>
          <a:xfrm>
            <a:off x="495300" y="-171400"/>
            <a:ext cx="8229600" cy="1143000"/>
          </a:xfrm>
        </p:spPr>
        <p:txBody>
          <a:bodyPr>
            <a:normAutofit/>
          </a:bodyPr>
          <a:lstStyle/>
          <a:p>
            <a:pPr algn="ctr">
              <a:defRPr/>
            </a:pPr>
            <a:r>
              <a:rPr lang="en-US" sz="4500" b="1" dirty="0" smtClean="0">
                <a:latin typeface="+mn-lt"/>
              </a:rPr>
              <a:t>Clustering: K-means</a:t>
            </a:r>
            <a:endParaRPr lang="en-US" sz="4500" b="1" dirty="0">
              <a:latin typeface="+mn-lt"/>
            </a:endParaRPr>
          </a:p>
        </p:txBody>
      </p:sp>
      <p:sp>
        <p:nvSpPr>
          <p:cNvPr id="27" name="Slide Number Placeholder 3"/>
          <p:cNvSpPr>
            <a:spLocks noGrp="1"/>
          </p:cNvSpPr>
          <p:nvPr>
            <p:ph type="sldNum" sz="quarter" idx="12"/>
          </p:nvPr>
        </p:nvSpPr>
        <p:spPr/>
        <p:txBody>
          <a:bodyPr/>
          <a:lstStyle/>
          <a:p>
            <a:pPr>
              <a:defRPr/>
            </a:pPr>
            <a:fld id="{BCD0FD39-B6B1-45C3-986C-3866844B4411}" type="slidenum">
              <a:rPr lang="en-US"/>
              <a:pPr>
                <a:defRPr/>
              </a:pPr>
              <a:t>28</a:t>
            </a:fld>
            <a:endParaRPr lang="en-US"/>
          </a:p>
        </p:txBody>
      </p:sp>
      <p:sp>
        <p:nvSpPr>
          <p:cNvPr id="57348" name="Rectangle 2"/>
          <p:cNvSpPr>
            <a:spLocks noChangeArrowheads="1"/>
          </p:cNvSpPr>
          <p:nvPr/>
        </p:nvSpPr>
        <p:spPr bwMode="auto">
          <a:xfrm>
            <a:off x="914400" y="1284312"/>
            <a:ext cx="7391400" cy="4953000"/>
          </a:xfrm>
          <a:prstGeom prst="rect">
            <a:avLst/>
          </a:prstGeom>
          <a:solidFill>
            <a:srgbClr val="FFFFFF"/>
          </a:solidFill>
          <a:ln w="12700">
            <a:solidFill>
              <a:schemeClr val="bg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734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55912"/>
            <a:ext cx="2620963"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665312"/>
            <a:ext cx="4495800"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933850"/>
            <a:ext cx="37338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087" name="Line 7"/>
          <p:cNvSpPr>
            <a:spLocks noChangeShapeType="1"/>
          </p:cNvSpPr>
          <p:nvPr/>
        </p:nvSpPr>
        <p:spPr bwMode="auto">
          <a:xfrm>
            <a:off x="2438400" y="1284312"/>
            <a:ext cx="1219200" cy="3200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88" name="Line 8"/>
          <p:cNvSpPr>
            <a:spLocks noChangeShapeType="1"/>
          </p:cNvSpPr>
          <p:nvPr/>
        </p:nvSpPr>
        <p:spPr bwMode="auto">
          <a:xfrm flipV="1">
            <a:off x="3657600" y="4484712"/>
            <a:ext cx="464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89" name="Line 9"/>
          <p:cNvSpPr>
            <a:spLocks noChangeShapeType="1"/>
          </p:cNvSpPr>
          <p:nvPr/>
        </p:nvSpPr>
        <p:spPr bwMode="auto">
          <a:xfrm>
            <a:off x="1905000" y="3798912"/>
            <a:ext cx="609600" cy="685800"/>
          </a:xfrm>
          <a:prstGeom prst="line">
            <a:avLst/>
          </a:prstGeom>
          <a:noFill/>
          <a:ln w="25400">
            <a:solidFill>
              <a:srgbClr val="00FF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5" name="Oval 10"/>
          <p:cNvSpPr>
            <a:spLocks noChangeArrowheads="1"/>
          </p:cNvSpPr>
          <p:nvPr/>
        </p:nvSpPr>
        <p:spPr bwMode="auto">
          <a:xfrm>
            <a:off x="1752600" y="3646512"/>
            <a:ext cx="152400" cy="152400"/>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1" name="Oval 11"/>
          <p:cNvSpPr>
            <a:spLocks noChangeArrowheads="1"/>
          </p:cNvSpPr>
          <p:nvPr/>
        </p:nvSpPr>
        <p:spPr bwMode="auto">
          <a:xfrm>
            <a:off x="5638800" y="31131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2" name="Line 12"/>
          <p:cNvSpPr>
            <a:spLocks noChangeShapeType="1"/>
          </p:cNvSpPr>
          <p:nvPr/>
        </p:nvSpPr>
        <p:spPr bwMode="auto">
          <a:xfrm flipH="1">
            <a:off x="2362200" y="4484712"/>
            <a:ext cx="1295400" cy="1752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93" name="Oval 13"/>
          <p:cNvSpPr>
            <a:spLocks noChangeArrowheads="1"/>
          </p:cNvSpPr>
          <p:nvPr/>
        </p:nvSpPr>
        <p:spPr bwMode="auto">
          <a:xfrm>
            <a:off x="5943600" y="50943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4" name="Oval 14"/>
          <p:cNvSpPr>
            <a:spLocks noChangeArrowheads="1"/>
          </p:cNvSpPr>
          <p:nvPr/>
        </p:nvSpPr>
        <p:spPr bwMode="auto">
          <a:xfrm>
            <a:off x="2514600" y="44847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0" name="Oval 15"/>
          <p:cNvSpPr>
            <a:spLocks noChangeArrowheads="1"/>
          </p:cNvSpPr>
          <p:nvPr/>
        </p:nvSpPr>
        <p:spPr bwMode="auto">
          <a:xfrm>
            <a:off x="4191000" y="25035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61" name="Oval 16"/>
          <p:cNvSpPr>
            <a:spLocks noChangeArrowheads="1"/>
          </p:cNvSpPr>
          <p:nvPr/>
        </p:nvSpPr>
        <p:spPr bwMode="auto">
          <a:xfrm>
            <a:off x="4572000" y="57801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97" name="Line 17"/>
          <p:cNvSpPr>
            <a:spLocks noChangeShapeType="1"/>
          </p:cNvSpPr>
          <p:nvPr/>
        </p:nvSpPr>
        <p:spPr bwMode="auto">
          <a:xfrm>
            <a:off x="4267200" y="2579712"/>
            <a:ext cx="1371600" cy="533400"/>
          </a:xfrm>
          <a:prstGeom prst="line">
            <a:avLst/>
          </a:prstGeom>
          <a:noFill/>
          <a:ln w="25400">
            <a:solidFill>
              <a:srgbClr val="00FF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098" name="Line 18"/>
          <p:cNvSpPr>
            <a:spLocks noChangeShapeType="1"/>
          </p:cNvSpPr>
          <p:nvPr/>
        </p:nvSpPr>
        <p:spPr bwMode="auto">
          <a:xfrm flipV="1">
            <a:off x="4724400" y="5170512"/>
            <a:ext cx="1219200" cy="609600"/>
          </a:xfrm>
          <a:prstGeom prst="line">
            <a:avLst/>
          </a:prstGeom>
          <a:noFill/>
          <a:ln w="25400">
            <a:solidFill>
              <a:srgbClr val="00FF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5" name="Oval 65"/>
          <p:cNvSpPr>
            <a:spLocks noChangeArrowheads="1"/>
          </p:cNvSpPr>
          <p:nvPr/>
        </p:nvSpPr>
        <p:spPr bwMode="auto">
          <a:xfrm>
            <a:off x="2667000" y="44847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6" name="Oval 66"/>
          <p:cNvSpPr>
            <a:spLocks noChangeArrowheads="1"/>
          </p:cNvSpPr>
          <p:nvPr/>
        </p:nvSpPr>
        <p:spPr bwMode="auto">
          <a:xfrm>
            <a:off x="5562600" y="28083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7" name="Line 67"/>
          <p:cNvSpPr>
            <a:spLocks noChangeShapeType="1"/>
          </p:cNvSpPr>
          <p:nvPr/>
        </p:nvSpPr>
        <p:spPr bwMode="auto">
          <a:xfrm flipH="1" flipV="1">
            <a:off x="5638800" y="2884512"/>
            <a:ext cx="76200" cy="304800"/>
          </a:xfrm>
          <a:prstGeom prst="line">
            <a:avLst/>
          </a:prstGeom>
          <a:noFill/>
          <a:ln w="25400">
            <a:solidFill>
              <a:srgbClr val="00FF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8" name="Oval 68"/>
          <p:cNvSpPr>
            <a:spLocks noChangeArrowheads="1"/>
          </p:cNvSpPr>
          <p:nvPr/>
        </p:nvSpPr>
        <p:spPr bwMode="auto">
          <a:xfrm>
            <a:off x="6019800" y="4789512"/>
            <a:ext cx="152400" cy="152400"/>
          </a:xfrm>
          <a:prstGeom prst="ellipse">
            <a:avLst/>
          </a:prstGeom>
          <a:solidFill>
            <a:schemeClr val="accent2"/>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9" name="Line 69"/>
          <p:cNvSpPr>
            <a:spLocks noChangeShapeType="1"/>
          </p:cNvSpPr>
          <p:nvPr/>
        </p:nvSpPr>
        <p:spPr bwMode="auto">
          <a:xfrm flipV="1">
            <a:off x="6019800" y="4865712"/>
            <a:ext cx="76200" cy="228600"/>
          </a:xfrm>
          <a:prstGeom prst="line">
            <a:avLst/>
          </a:prstGeom>
          <a:noFill/>
          <a:ln w="25400">
            <a:solidFill>
              <a:srgbClr val="00FF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51" name="Line 71"/>
          <p:cNvSpPr>
            <a:spLocks noChangeShapeType="1"/>
          </p:cNvSpPr>
          <p:nvPr/>
        </p:nvSpPr>
        <p:spPr bwMode="auto">
          <a:xfrm>
            <a:off x="3074988" y="1360512"/>
            <a:ext cx="1247775" cy="29781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52" name="Line 72"/>
          <p:cNvSpPr>
            <a:spLocks noChangeShapeType="1"/>
          </p:cNvSpPr>
          <p:nvPr/>
        </p:nvSpPr>
        <p:spPr bwMode="auto">
          <a:xfrm flipH="1">
            <a:off x="3768725" y="4338662"/>
            <a:ext cx="525463" cy="1816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30153" name="Line 73"/>
          <p:cNvSpPr>
            <a:spLocks noChangeShapeType="1"/>
          </p:cNvSpPr>
          <p:nvPr/>
        </p:nvSpPr>
        <p:spPr bwMode="auto">
          <a:xfrm flipV="1">
            <a:off x="4281488" y="3729062"/>
            <a:ext cx="3894137"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740923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089"/>
                                        </p:tgtEl>
                                        <p:attrNameLst>
                                          <p:attrName>style.visibility</p:attrName>
                                        </p:attrNameLst>
                                      </p:cBhvr>
                                      <p:to>
                                        <p:strVal val="visible"/>
                                      </p:to>
                                    </p:set>
                                    <p:animEffect transition="in" filter="box(in)">
                                      <p:cBhvr>
                                        <p:cTn id="7" dur="500"/>
                                        <p:tgtEl>
                                          <p:spTgt spid="43008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30094"/>
                                        </p:tgtEl>
                                        <p:attrNameLst>
                                          <p:attrName>style.visibility</p:attrName>
                                        </p:attrNameLst>
                                      </p:cBhvr>
                                      <p:to>
                                        <p:strVal val="visible"/>
                                      </p:to>
                                    </p:set>
                                    <p:animEffect transition="in" filter="box(in)">
                                      <p:cBhvr>
                                        <p:cTn id="10" dur="500"/>
                                        <p:tgtEl>
                                          <p:spTgt spid="43009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30098"/>
                                        </p:tgtEl>
                                        <p:attrNameLst>
                                          <p:attrName>style.visibility</p:attrName>
                                        </p:attrNameLst>
                                      </p:cBhvr>
                                      <p:to>
                                        <p:strVal val="visible"/>
                                      </p:to>
                                    </p:set>
                                    <p:animEffect transition="in" filter="box(in)">
                                      <p:cBhvr>
                                        <p:cTn id="13" dur="500"/>
                                        <p:tgtEl>
                                          <p:spTgt spid="430098"/>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30093"/>
                                        </p:tgtEl>
                                        <p:attrNameLst>
                                          <p:attrName>style.visibility</p:attrName>
                                        </p:attrNameLst>
                                      </p:cBhvr>
                                      <p:to>
                                        <p:strVal val="visible"/>
                                      </p:to>
                                    </p:set>
                                    <p:animEffect transition="in" filter="box(in)">
                                      <p:cBhvr>
                                        <p:cTn id="16" dur="500"/>
                                        <p:tgtEl>
                                          <p:spTgt spid="43009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30091"/>
                                        </p:tgtEl>
                                        <p:attrNameLst>
                                          <p:attrName>style.visibility</p:attrName>
                                        </p:attrNameLst>
                                      </p:cBhvr>
                                      <p:to>
                                        <p:strVal val="visible"/>
                                      </p:to>
                                    </p:set>
                                    <p:animEffect transition="in" filter="box(in)">
                                      <p:cBhvr>
                                        <p:cTn id="19" dur="500"/>
                                        <p:tgtEl>
                                          <p:spTgt spid="43009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30097"/>
                                        </p:tgtEl>
                                        <p:attrNameLst>
                                          <p:attrName>style.visibility</p:attrName>
                                        </p:attrNameLst>
                                      </p:cBhvr>
                                      <p:to>
                                        <p:strVal val="visible"/>
                                      </p:to>
                                    </p:set>
                                    <p:animEffect transition="in" filter="box(in)">
                                      <p:cBhvr>
                                        <p:cTn id="22" dur="500"/>
                                        <p:tgtEl>
                                          <p:spTgt spid="430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xit" presetSubtype="4" fill="hold" grpId="0" nodeType="clickEffect">
                                  <p:stCondLst>
                                    <p:cond delay="0"/>
                                  </p:stCondLst>
                                  <p:childTnLst>
                                    <p:anim calcmode="lin" valueType="num">
                                      <p:cBhvr additive="base">
                                        <p:cTn id="26" dur="500"/>
                                        <p:tgtEl>
                                          <p:spTgt spid="430087"/>
                                        </p:tgtEl>
                                        <p:attrNameLst>
                                          <p:attrName>ppt_x</p:attrName>
                                        </p:attrNameLst>
                                      </p:cBhvr>
                                      <p:tavLst>
                                        <p:tav tm="0">
                                          <p:val>
                                            <p:strVal val="ppt_x"/>
                                          </p:val>
                                        </p:tav>
                                        <p:tav tm="100000">
                                          <p:val>
                                            <p:strVal val="ppt_x"/>
                                          </p:val>
                                        </p:tav>
                                      </p:tavLst>
                                    </p:anim>
                                    <p:anim calcmode="lin" valueType="num">
                                      <p:cBhvr additive="base">
                                        <p:cTn id="27" dur="500"/>
                                        <p:tgtEl>
                                          <p:spTgt spid="430087"/>
                                        </p:tgtEl>
                                        <p:attrNameLst>
                                          <p:attrName>ppt_y</p:attrName>
                                        </p:attrNameLst>
                                      </p:cBhvr>
                                      <p:tavLst>
                                        <p:tav tm="0">
                                          <p:val>
                                            <p:strVal val="ppt_y"/>
                                          </p:val>
                                        </p:tav>
                                        <p:tav tm="100000">
                                          <p:val>
                                            <p:strVal val="1+ppt_h/2"/>
                                          </p:val>
                                        </p:tav>
                                      </p:tavLst>
                                    </p:anim>
                                    <p:set>
                                      <p:cBhvr>
                                        <p:cTn id="28" dur="1" fill="hold">
                                          <p:stCondLst>
                                            <p:cond delay="499"/>
                                          </p:stCondLst>
                                        </p:cTn>
                                        <p:tgtEl>
                                          <p:spTgt spid="430087"/>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430088"/>
                                        </p:tgtEl>
                                        <p:attrNameLst>
                                          <p:attrName>ppt_x</p:attrName>
                                        </p:attrNameLst>
                                      </p:cBhvr>
                                      <p:tavLst>
                                        <p:tav tm="0">
                                          <p:val>
                                            <p:strVal val="ppt_x"/>
                                          </p:val>
                                        </p:tav>
                                        <p:tav tm="100000">
                                          <p:val>
                                            <p:strVal val="ppt_x"/>
                                          </p:val>
                                        </p:tav>
                                      </p:tavLst>
                                    </p:anim>
                                    <p:anim calcmode="lin" valueType="num">
                                      <p:cBhvr additive="base">
                                        <p:cTn id="31" dur="500"/>
                                        <p:tgtEl>
                                          <p:spTgt spid="430088"/>
                                        </p:tgtEl>
                                        <p:attrNameLst>
                                          <p:attrName>ppt_y</p:attrName>
                                        </p:attrNameLst>
                                      </p:cBhvr>
                                      <p:tavLst>
                                        <p:tav tm="0">
                                          <p:val>
                                            <p:strVal val="ppt_y"/>
                                          </p:val>
                                        </p:tav>
                                        <p:tav tm="100000">
                                          <p:val>
                                            <p:strVal val="1+ppt_h/2"/>
                                          </p:val>
                                        </p:tav>
                                      </p:tavLst>
                                    </p:anim>
                                    <p:set>
                                      <p:cBhvr>
                                        <p:cTn id="32" dur="1" fill="hold">
                                          <p:stCondLst>
                                            <p:cond delay="499"/>
                                          </p:stCondLst>
                                        </p:cTn>
                                        <p:tgtEl>
                                          <p:spTgt spid="430088"/>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430092"/>
                                        </p:tgtEl>
                                        <p:attrNameLst>
                                          <p:attrName>ppt_x</p:attrName>
                                        </p:attrNameLst>
                                      </p:cBhvr>
                                      <p:tavLst>
                                        <p:tav tm="0">
                                          <p:val>
                                            <p:strVal val="ppt_x"/>
                                          </p:val>
                                        </p:tav>
                                        <p:tav tm="100000">
                                          <p:val>
                                            <p:strVal val="ppt_x"/>
                                          </p:val>
                                        </p:tav>
                                      </p:tavLst>
                                    </p:anim>
                                    <p:anim calcmode="lin" valueType="num">
                                      <p:cBhvr additive="base">
                                        <p:cTn id="35" dur="500"/>
                                        <p:tgtEl>
                                          <p:spTgt spid="430092"/>
                                        </p:tgtEl>
                                        <p:attrNameLst>
                                          <p:attrName>ppt_y</p:attrName>
                                        </p:attrNameLst>
                                      </p:cBhvr>
                                      <p:tavLst>
                                        <p:tav tm="0">
                                          <p:val>
                                            <p:strVal val="ppt_y"/>
                                          </p:val>
                                        </p:tav>
                                        <p:tav tm="100000">
                                          <p:val>
                                            <p:strVal val="1+ppt_h/2"/>
                                          </p:val>
                                        </p:tav>
                                      </p:tavLst>
                                    </p:anim>
                                    <p:set>
                                      <p:cBhvr>
                                        <p:cTn id="36" dur="1" fill="hold">
                                          <p:stCondLst>
                                            <p:cond delay="499"/>
                                          </p:stCondLst>
                                        </p:cTn>
                                        <p:tgtEl>
                                          <p:spTgt spid="430092"/>
                                        </p:tgtEl>
                                        <p:attrNameLst>
                                          <p:attrName>style.visibility</p:attrName>
                                        </p:attrNameLst>
                                      </p:cBhvr>
                                      <p:to>
                                        <p:strVal val="hidden"/>
                                      </p:to>
                                    </p:set>
                                  </p:childTnLst>
                                </p:cTn>
                              </p:par>
                            </p:childTnLst>
                          </p:cTn>
                        </p:par>
                        <p:par>
                          <p:cTn id="37" fill="hold" nodeType="afterGroup">
                            <p:stCondLst>
                              <p:cond delay="500"/>
                            </p:stCondLst>
                            <p:childTnLst>
                              <p:par>
                                <p:cTn id="38" presetID="8" presetClass="entr" presetSubtype="16" fill="hold" grpId="0" nodeType="afterEffect">
                                  <p:stCondLst>
                                    <p:cond delay="0"/>
                                  </p:stCondLst>
                                  <p:childTnLst>
                                    <p:set>
                                      <p:cBhvr>
                                        <p:cTn id="39" dur="1" fill="hold">
                                          <p:stCondLst>
                                            <p:cond delay="0"/>
                                          </p:stCondLst>
                                        </p:cTn>
                                        <p:tgtEl>
                                          <p:spTgt spid="430151"/>
                                        </p:tgtEl>
                                        <p:attrNameLst>
                                          <p:attrName>style.visibility</p:attrName>
                                        </p:attrNameLst>
                                      </p:cBhvr>
                                      <p:to>
                                        <p:strVal val="visible"/>
                                      </p:to>
                                    </p:set>
                                    <p:animEffect transition="in" filter="diamond(in)">
                                      <p:cBhvr>
                                        <p:cTn id="40" dur="2000"/>
                                        <p:tgtEl>
                                          <p:spTgt spid="430151"/>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430152"/>
                                        </p:tgtEl>
                                        <p:attrNameLst>
                                          <p:attrName>style.visibility</p:attrName>
                                        </p:attrNameLst>
                                      </p:cBhvr>
                                      <p:to>
                                        <p:strVal val="visible"/>
                                      </p:to>
                                    </p:set>
                                    <p:animEffect transition="in" filter="diamond(in)">
                                      <p:cBhvr>
                                        <p:cTn id="43" dur="2000"/>
                                        <p:tgtEl>
                                          <p:spTgt spid="430152"/>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430153"/>
                                        </p:tgtEl>
                                        <p:attrNameLst>
                                          <p:attrName>style.visibility</p:attrName>
                                        </p:attrNameLst>
                                      </p:cBhvr>
                                      <p:to>
                                        <p:strVal val="visible"/>
                                      </p:to>
                                    </p:set>
                                    <p:animEffect transition="in" filter="diamond(in)">
                                      <p:cBhvr>
                                        <p:cTn id="46" dur="2000"/>
                                        <p:tgtEl>
                                          <p:spTgt spid="4301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30145"/>
                                        </p:tgtEl>
                                        <p:attrNameLst>
                                          <p:attrName>style.visibility</p:attrName>
                                        </p:attrNameLst>
                                      </p:cBhvr>
                                      <p:to>
                                        <p:strVal val="visible"/>
                                      </p:to>
                                    </p:set>
                                    <p:animEffect transition="in" filter="box(in)">
                                      <p:cBhvr>
                                        <p:cTn id="51" dur="500"/>
                                        <p:tgtEl>
                                          <p:spTgt spid="430145"/>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30147"/>
                                        </p:tgtEl>
                                        <p:attrNameLst>
                                          <p:attrName>style.visibility</p:attrName>
                                        </p:attrNameLst>
                                      </p:cBhvr>
                                      <p:to>
                                        <p:strVal val="visible"/>
                                      </p:to>
                                    </p:set>
                                    <p:animEffect transition="in" filter="box(in)">
                                      <p:cBhvr>
                                        <p:cTn id="54" dur="500"/>
                                        <p:tgtEl>
                                          <p:spTgt spid="430147"/>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30146"/>
                                        </p:tgtEl>
                                        <p:attrNameLst>
                                          <p:attrName>style.visibility</p:attrName>
                                        </p:attrNameLst>
                                      </p:cBhvr>
                                      <p:to>
                                        <p:strVal val="visible"/>
                                      </p:to>
                                    </p:set>
                                    <p:animEffect transition="in" filter="box(in)">
                                      <p:cBhvr>
                                        <p:cTn id="57" dur="500"/>
                                        <p:tgtEl>
                                          <p:spTgt spid="430146"/>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430149"/>
                                        </p:tgtEl>
                                        <p:attrNameLst>
                                          <p:attrName>style.visibility</p:attrName>
                                        </p:attrNameLst>
                                      </p:cBhvr>
                                      <p:to>
                                        <p:strVal val="visible"/>
                                      </p:to>
                                    </p:set>
                                    <p:animEffect transition="in" filter="box(in)">
                                      <p:cBhvr>
                                        <p:cTn id="60" dur="500"/>
                                        <p:tgtEl>
                                          <p:spTgt spid="430149"/>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430148"/>
                                        </p:tgtEl>
                                        <p:attrNameLst>
                                          <p:attrName>style.visibility</p:attrName>
                                        </p:attrNameLst>
                                      </p:cBhvr>
                                      <p:to>
                                        <p:strVal val="visible"/>
                                      </p:to>
                                    </p:set>
                                    <p:animEffect transition="in" filter="box(in)">
                                      <p:cBhvr>
                                        <p:cTn id="63" dur="500"/>
                                        <p:tgtEl>
                                          <p:spTgt spid="430148"/>
                                        </p:tgtEl>
                                      </p:cBhvr>
                                    </p:animEffect>
                                  </p:childTnLst>
                                </p:cTn>
                              </p:par>
                            </p:childTnLst>
                          </p:cTn>
                        </p:par>
                        <p:par>
                          <p:cTn id="64" fill="hold" nodeType="afterGroup">
                            <p:stCondLst>
                              <p:cond delay="500"/>
                            </p:stCondLst>
                            <p:childTnLst>
                              <p:par>
                                <p:cTn id="65" presetID="8" presetClass="exit" presetSubtype="16" fill="hold" grpId="1" nodeType="afterEffect">
                                  <p:stCondLst>
                                    <p:cond delay="0"/>
                                  </p:stCondLst>
                                  <p:childTnLst>
                                    <p:animEffect transition="out" filter="diamond(in)">
                                      <p:cBhvr>
                                        <p:cTn id="66" dur="500"/>
                                        <p:tgtEl>
                                          <p:spTgt spid="430152"/>
                                        </p:tgtEl>
                                      </p:cBhvr>
                                    </p:animEffect>
                                    <p:set>
                                      <p:cBhvr>
                                        <p:cTn id="67" dur="1" fill="hold">
                                          <p:stCondLst>
                                            <p:cond delay="499"/>
                                          </p:stCondLst>
                                        </p:cTn>
                                        <p:tgtEl>
                                          <p:spTgt spid="430152"/>
                                        </p:tgtEl>
                                        <p:attrNameLst>
                                          <p:attrName>style.visibility</p:attrName>
                                        </p:attrNameLst>
                                      </p:cBhvr>
                                      <p:to>
                                        <p:strVal val="hidden"/>
                                      </p:to>
                                    </p:set>
                                  </p:childTnLst>
                                </p:cTn>
                              </p:par>
                              <p:par>
                                <p:cTn id="68" presetID="8" presetClass="exit" presetSubtype="16" fill="hold" grpId="1" nodeType="withEffect">
                                  <p:stCondLst>
                                    <p:cond delay="0"/>
                                  </p:stCondLst>
                                  <p:childTnLst>
                                    <p:animEffect transition="out" filter="diamond(in)">
                                      <p:cBhvr>
                                        <p:cTn id="69" dur="500"/>
                                        <p:tgtEl>
                                          <p:spTgt spid="430151"/>
                                        </p:tgtEl>
                                      </p:cBhvr>
                                    </p:animEffect>
                                    <p:set>
                                      <p:cBhvr>
                                        <p:cTn id="70" dur="1" fill="hold">
                                          <p:stCondLst>
                                            <p:cond delay="499"/>
                                          </p:stCondLst>
                                        </p:cTn>
                                        <p:tgtEl>
                                          <p:spTgt spid="430151"/>
                                        </p:tgtEl>
                                        <p:attrNameLst>
                                          <p:attrName>style.visibility</p:attrName>
                                        </p:attrNameLst>
                                      </p:cBhvr>
                                      <p:to>
                                        <p:strVal val="hidden"/>
                                      </p:to>
                                    </p:set>
                                  </p:childTnLst>
                                </p:cTn>
                              </p:par>
                              <p:par>
                                <p:cTn id="71" presetID="8" presetClass="exit" presetSubtype="16" fill="hold" grpId="1" nodeType="withEffect">
                                  <p:stCondLst>
                                    <p:cond delay="0"/>
                                  </p:stCondLst>
                                  <p:childTnLst>
                                    <p:animEffect transition="out" filter="diamond(in)">
                                      <p:cBhvr>
                                        <p:cTn id="72" dur="500"/>
                                        <p:tgtEl>
                                          <p:spTgt spid="430153"/>
                                        </p:tgtEl>
                                      </p:cBhvr>
                                    </p:animEffect>
                                    <p:set>
                                      <p:cBhvr>
                                        <p:cTn id="73" dur="1" fill="hold">
                                          <p:stCondLst>
                                            <p:cond delay="499"/>
                                          </p:stCondLst>
                                        </p:cTn>
                                        <p:tgtEl>
                                          <p:spTgt spid="4301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7" grpId="0" animBg="1"/>
      <p:bldP spid="430088" grpId="0" animBg="1"/>
      <p:bldP spid="430089" grpId="0" animBg="1"/>
      <p:bldP spid="430091" grpId="0" animBg="1"/>
      <p:bldP spid="430092" grpId="0" animBg="1"/>
      <p:bldP spid="430093" grpId="0" animBg="1"/>
      <p:bldP spid="430094" grpId="0" animBg="1"/>
      <p:bldP spid="430097" grpId="0" animBg="1"/>
      <p:bldP spid="430098" grpId="0" animBg="1"/>
      <p:bldP spid="430145" grpId="0" animBg="1"/>
      <p:bldP spid="430146" grpId="0" animBg="1"/>
      <p:bldP spid="430147" grpId="0" animBg="1"/>
      <p:bldP spid="430148" grpId="0" animBg="1"/>
      <p:bldP spid="430149" grpId="0" animBg="1"/>
      <p:bldP spid="430151" grpId="0" animBg="1"/>
      <p:bldP spid="430151" grpId="1" animBg="1"/>
      <p:bldP spid="430152" grpId="0" animBg="1"/>
      <p:bldP spid="430152" grpId="1" animBg="1"/>
      <p:bldP spid="430153" grpId="0" animBg="1"/>
      <p:bldP spid="43015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pPr algn="ctr">
              <a:defRPr/>
            </a:pPr>
            <a:r>
              <a:rPr lang="fr-FR" sz="4500" b="1" dirty="0" smtClean="0">
                <a:latin typeface="+mn-lt"/>
              </a:rPr>
              <a:t>Clustering: Application</a:t>
            </a:r>
            <a:endParaRPr lang="fr-FR" sz="4500" b="1" dirty="0">
              <a:latin typeface="+mn-lt"/>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07" t="26935" r="5263" b="19792"/>
          <a:stretch/>
        </p:blipFill>
        <p:spPr bwMode="auto">
          <a:xfrm>
            <a:off x="611560" y="2516307"/>
            <a:ext cx="7891958" cy="2928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7568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404664"/>
            <a:ext cx="8229600" cy="1143000"/>
          </a:xfrm>
        </p:spPr>
        <p:txBody>
          <a:bodyPr>
            <a:normAutofit/>
          </a:bodyPr>
          <a:lstStyle/>
          <a:p>
            <a:pPr algn="ctr">
              <a:defRPr/>
            </a:pPr>
            <a:r>
              <a:rPr lang="en-US" sz="4500" b="1" dirty="0">
                <a:latin typeface="+mn-lt"/>
              </a:rPr>
              <a:t>Data Mining Tasks</a:t>
            </a:r>
          </a:p>
        </p:txBody>
      </p:sp>
      <p:sp>
        <p:nvSpPr>
          <p:cNvPr id="25603" name="Rectangle 3"/>
          <p:cNvSpPr>
            <a:spLocks noGrp="1" noChangeArrowheads="1"/>
          </p:cNvSpPr>
          <p:nvPr>
            <p:ph idx="1"/>
          </p:nvPr>
        </p:nvSpPr>
        <p:spPr>
          <a:xfrm>
            <a:off x="457200" y="2208232"/>
            <a:ext cx="8229600" cy="4389120"/>
          </a:xfrm>
        </p:spPr>
        <p:txBody>
          <a:bodyPr>
            <a:normAutofit/>
          </a:bodyPr>
          <a:lstStyle/>
          <a:p>
            <a:r>
              <a:rPr lang="en-US" dirty="0" smtClean="0"/>
              <a:t>Classification </a:t>
            </a:r>
            <a:r>
              <a:rPr lang="en-US" sz="2000" dirty="0" smtClean="0"/>
              <a:t>[Predictive]</a:t>
            </a:r>
            <a:endParaRPr lang="en-US" dirty="0" smtClean="0"/>
          </a:p>
          <a:p>
            <a:r>
              <a:rPr lang="en-US" dirty="0" smtClean="0"/>
              <a:t>Clustering </a:t>
            </a:r>
            <a:r>
              <a:rPr lang="en-US" sz="2000" dirty="0" smtClean="0"/>
              <a:t>[Descriptive]</a:t>
            </a:r>
            <a:endParaRPr lang="en-US" dirty="0" smtClean="0"/>
          </a:p>
          <a:p>
            <a:r>
              <a:rPr lang="en-US" dirty="0" smtClean="0"/>
              <a:t>Association Rule Discovery </a:t>
            </a:r>
            <a:r>
              <a:rPr lang="en-US" sz="2000" dirty="0" smtClean="0"/>
              <a:t>[Descriptive]</a:t>
            </a:r>
            <a:endParaRPr lang="en-US" dirty="0" smtClean="0"/>
          </a:p>
          <a:p>
            <a:r>
              <a:rPr lang="en-US" dirty="0" smtClean="0"/>
              <a:t>Sequential Pattern Discovery </a:t>
            </a:r>
            <a:r>
              <a:rPr lang="en-US" sz="2000" dirty="0" smtClean="0"/>
              <a:t>[Descriptive]</a:t>
            </a:r>
            <a:endParaRPr lang="en-US" dirty="0" smtClean="0"/>
          </a:p>
          <a:p>
            <a:r>
              <a:rPr lang="en-US" dirty="0" smtClean="0"/>
              <a:t>Regression </a:t>
            </a:r>
            <a:r>
              <a:rPr lang="en-US" sz="2000" dirty="0" smtClean="0"/>
              <a:t>[Predictive]</a:t>
            </a:r>
            <a:endParaRPr lang="en-US" dirty="0" smtClean="0"/>
          </a:p>
          <a:p>
            <a:pPr lvl="0"/>
            <a:r>
              <a:rPr lang="en-US" dirty="0" smtClean="0"/>
              <a:t>Deviation </a:t>
            </a:r>
            <a:r>
              <a:rPr lang="en-US" smtClean="0"/>
              <a:t>and Anomaly Detection </a:t>
            </a:r>
            <a:r>
              <a:rPr lang="en-US" sz="2000" dirty="0">
                <a:solidFill>
                  <a:prstClr val="black"/>
                </a:solidFill>
              </a:rPr>
              <a:t>[Predictive</a:t>
            </a:r>
            <a:r>
              <a:rPr lang="en-US" sz="2000" dirty="0" smtClean="0">
                <a:solidFill>
                  <a:prstClr val="black"/>
                </a:solidFill>
              </a:rPr>
              <a:t>]</a:t>
            </a:r>
            <a:endParaRPr lang="en-US" dirty="0" smtClean="0"/>
          </a:p>
          <a:p>
            <a:r>
              <a:rPr lang="en-US" dirty="0" smtClean="0"/>
              <a:t>Collaborative Filtering </a:t>
            </a:r>
            <a:r>
              <a:rPr lang="en-US" sz="2000" dirty="0" smtClean="0"/>
              <a:t>[Predictive]</a:t>
            </a:r>
          </a:p>
          <a:p>
            <a:endParaRPr lang="en-US" sz="2000" dirty="0" smtClean="0"/>
          </a:p>
        </p:txBody>
      </p:sp>
    </p:spTree>
    <p:extLst>
      <p:ext uri="{BB962C8B-B14F-4D97-AF65-F5344CB8AC3E}">
        <p14:creationId xmlns:p14="http://schemas.microsoft.com/office/powerpoint/2010/main" val="2591393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60648"/>
            <a:ext cx="8305800" cy="114300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ormAutofit/>
          </a:bodyPr>
          <a:lstStyle/>
          <a:p>
            <a:pPr algn="ctr">
              <a:defRPr/>
            </a:pPr>
            <a:r>
              <a:rPr lang="en-US" sz="4500" b="1" dirty="0">
                <a:latin typeface="+mn-lt"/>
              </a:rPr>
              <a:t>Association Rule Mining</a:t>
            </a:r>
          </a:p>
        </p:txBody>
      </p:sp>
      <p:sp>
        <p:nvSpPr>
          <p:cNvPr id="12" name="Slide Number Placeholder 2"/>
          <p:cNvSpPr>
            <a:spLocks noGrp="1"/>
          </p:cNvSpPr>
          <p:nvPr>
            <p:ph type="sldNum" sz="quarter" idx="12"/>
          </p:nvPr>
        </p:nvSpPr>
        <p:spPr/>
        <p:txBody>
          <a:bodyPr/>
          <a:lstStyle/>
          <a:p>
            <a:pPr>
              <a:defRPr/>
            </a:pPr>
            <a:fld id="{5ECC9829-074C-4A1A-8B16-E8A22B037796}" type="slidenum">
              <a:rPr lang="en-US"/>
              <a:pPr>
                <a:defRPr/>
              </a:pPr>
              <a:t>30</a:t>
            </a:fld>
            <a:endParaRPr lang="en-US"/>
          </a:p>
        </p:txBody>
      </p:sp>
      <p:graphicFrame>
        <p:nvGraphicFramePr>
          <p:cNvPr id="26628" name="Object 3"/>
          <p:cNvGraphicFramePr>
            <a:graphicFrameLocks/>
          </p:cNvGraphicFramePr>
          <p:nvPr/>
        </p:nvGraphicFramePr>
        <p:xfrm>
          <a:off x="2397125" y="2557463"/>
          <a:ext cx="3125788" cy="1939925"/>
        </p:xfrm>
        <a:graphic>
          <a:graphicData uri="http://schemas.openxmlformats.org/presentationml/2006/ole">
            <mc:AlternateContent xmlns:mc="http://schemas.openxmlformats.org/markup-compatibility/2006">
              <mc:Choice xmlns:v="urn:schemas-microsoft-com:vml" Requires="v">
                <p:oleObj spid="_x0000_s9249" name="Worksheet" r:id="rId3" imgW="2971800" imgH="1838249" progId="Excel.Sheet.8">
                  <p:embed/>
                </p:oleObj>
              </mc:Choice>
              <mc:Fallback>
                <p:oleObj name="Worksheet" r:id="rId3" imgW="2971800" imgH="1838249" progId="Excel.Shee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557463"/>
                        <a:ext cx="3125788"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4"/>
          <p:cNvSpPr>
            <a:spLocks noChangeArrowheads="1"/>
          </p:cNvSpPr>
          <p:nvPr/>
        </p:nvSpPr>
        <p:spPr bwMode="auto">
          <a:xfrm rot="-1980000">
            <a:off x="2532063" y="1804988"/>
            <a:ext cx="130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transaction</a:t>
            </a:r>
          </a:p>
          <a:p>
            <a:pPr algn="ctr"/>
            <a:r>
              <a:rPr lang="en-US" sz="1800">
                <a:solidFill>
                  <a:schemeClr val="tx2"/>
                </a:solidFill>
                <a:latin typeface="Arial" charset="0"/>
              </a:rPr>
              <a:t>id</a:t>
            </a:r>
          </a:p>
        </p:txBody>
      </p:sp>
      <p:sp>
        <p:nvSpPr>
          <p:cNvPr id="26630" name="Rectangle 5"/>
          <p:cNvSpPr>
            <a:spLocks noChangeArrowheads="1"/>
          </p:cNvSpPr>
          <p:nvPr/>
        </p:nvSpPr>
        <p:spPr bwMode="auto">
          <a:xfrm rot="-2100000">
            <a:off x="3570288" y="1881188"/>
            <a:ext cx="1123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customer</a:t>
            </a:r>
          </a:p>
          <a:p>
            <a:pPr algn="ctr"/>
            <a:r>
              <a:rPr lang="en-US" sz="1800">
                <a:solidFill>
                  <a:schemeClr val="tx2"/>
                </a:solidFill>
                <a:latin typeface="Arial" charset="0"/>
              </a:rPr>
              <a:t>id</a:t>
            </a:r>
          </a:p>
        </p:txBody>
      </p:sp>
      <p:sp>
        <p:nvSpPr>
          <p:cNvPr id="26631" name="Rectangle 6"/>
          <p:cNvSpPr>
            <a:spLocks noChangeArrowheads="1"/>
          </p:cNvSpPr>
          <p:nvPr/>
        </p:nvSpPr>
        <p:spPr bwMode="auto">
          <a:xfrm rot="-2280000">
            <a:off x="4854575" y="1879600"/>
            <a:ext cx="106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800">
                <a:solidFill>
                  <a:schemeClr val="tx2"/>
                </a:solidFill>
                <a:latin typeface="Arial" charset="0"/>
              </a:rPr>
              <a:t>products</a:t>
            </a:r>
          </a:p>
          <a:p>
            <a:pPr algn="ctr"/>
            <a:r>
              <a:rPr lang="en-US" sz="1800">
                <a:solidFill>
                  <a:schemeClr val="tx2"/>
                </a:solidFill>
                <a:latin typeface="Arial" charset="0"/>
              </a:rPr>
              <a:t>bought</a:t>
            </a:r>
          </a:p>
        </p:txBody>
      </p:sp>
      <p:sp>
        <p:nvSpPr>
          <p:cNvPr id="26632" name="Line 7"/>
          <p:cNvSpPr>
            <a:spLocks noChangeShapeType="1"/>
          </p:cNvSpPr>
          <p:nvPr/>
        </p:nvSpPr>
        <p:spPr bwMode="auto">
          <a:xfrm flipV="1">
            <a:off x="3178175" y="1624013"/>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3" name="Line 8"/>
          <p:cNvSpPr>
            <a:spLocks noChangeShapeType="1"/>
          </p:cNvSpPr>
          <p:nvPr/>
        </p:nvSpPr>
        <p:spPr bwMode="auto">
          <a:xfrm flipV="1">
            <a:off x="4213225" y="1654175"/>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4" name="Rectangle 9"/>
          <p:cNvSpPr>
            <a:spLocks noChangeArrowheads="1"/>
          </p:cNvSpPr>
          <p:nvPr/>
        </p:nvSpPr>
        <p:spPr bwMode="auto">
          <a:xfrm>
            <a:off x="746125" y="2727325"/>
            <a:ext cx="12858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400">
                <a:solidFill>
                  <a:schemeClr val="tx2"/>
                </a:solidFill>
                <a:latin typeface="Arial" charset="0"/>
              </a:rPr>
              <a:t>sales</a:t>
            </a:r>
          </a:p>
          <a:p>
            <a:r>
              <a:rPr lang="en-US" sz="2400">
                <a:solidFill>
                  <a:schemeClr val="tx2"/>
                </a:solidFill>
                <a:latin typeface="Arial" charset="0"/>
              </a:rPr>
              <a:t>records:</a:t>
            </a:r>
          </a:p>
        </p:txBody>
      </p:sp>
      <p:sp>
        <p:nvSpPr>
          <p:cNvPr id="412682" name="Rectangle 10"/>
          <p:cNvSpPr>
            <a:spLocks noChangeArrowheads="1"/>
          </p:cNvSpPr>
          <p:nvPr/>
        </p:nvSpPr>
        <p:spPr bwMode="auto">
          <a:xfrm>
            <a:off x="1584325" y="4860925"/>
            <a:ext cx="6373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buFontTx/>
              <a:buChar char="•"/>
            </a:pPr>
            <a:r>
              <a:rPr lang="en-US" sz="2400">
                <a:solidFill>
                  <a:srgbClr val="FF0000"/>
                </a:solidFill>
                <a:latin typeface="Arial" charset="0"/>
              </a:rPr>
              <a:t> Trend: Products p5, p8 often bough together</a:t>
            </a:r>
          </a:p>
          <a:p>
            <a:pPr>
              <a:buFontTx/>
              <a:buChar char="•"/>
            </a:pPr>
            <a:r>
              <a:rPr lang="en-US" sz="2400">
                <a:solidFill>
                  <a:srgbClr val="FF0000"/>
                </a:solidFill>
                <a:latin typeface="Arial" charset="0"/>
              </a:rPr>
              <a:t> Trend: Customer 12 likes product p9</a:t>
            </a:r>
          </a:p>
        </p:txBody>
      </p:sp>
      <p:sp>
        <p:nvSpPr>
          <p:cNvPr id="26636" name="AutoShape 11"/>
          <p:cNvSpPr>
            <a:spLocks noChangeArrowheads="1"/>
          </p:cNvSpPr>
          <p:nvPr/>
        </p:nvSpPr>
        <p:spPr bwMode="auto">
          <a:xfrm>
            <a:off x="6324600" y="2819400"/>
            <a:ext cx="2133600" cy="990600"/>
          </a:xfrm>
          <a:prstGeom prst="wedgeRoundRectCallout">
            <a:avLst>
              <a:gd name="adj1" fmla="val -87204"/>
              <a:gd name="adj2" fmla="val 45671"/>
              <a:gd name="adj3" fmla="val 16667"/>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tx2"/>
                </a:solidFill>
                <a:latin typeface="Arial" charset="0"/>
              </a:rPr>
              <a:t>market-basket</a:t>
            </a:r>
          </a:p>
          <a:p>
            <a:pPr algn="ctr"/>
            <a:r>
              <a:rPr lang="en-US" sz="2400">
                <a:solidFill>
                  <a:schemeClr val="tx2"/>
                </a:solidFill>
                <a:latin typeface="Arial" charset="0"/>
              </a:rPr>
              <a:t>data</a:t>
            </a:r>
          </a:p>
        </p:txBody>
      </p:sp>
    </p:spTree>
    <p:extLst>
      <p:ext uri="{BB962C8B-B14F-4D97-AF65-F5344CB8AC3E}">
        <p14:creationId xmlns:p14="http://schemas.microsoft.com/office/powerpoint/2010/main" val="2738320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12682">
                                            <p:txEl>
                                              <p:pRg st="0" end="0"/>
                                            </p:txEl>
                                          </p:spTgt>
                                        </p:tgtEl>
                                        <p:attrNameLst>
                                          <p:attrName>style.visibility</p:attrName>
                                        </p:attrNameLst>
                                      </p:cBhvr>
                                      <p:to>
                                        <p:strVal val="visible"/>
                                      </p:to>
                                    </p:set>
                                    <p:animEffect transition="in" filter="box(in)">
                                      <p:cBhvr>
                                        <p:cTn id="7" dur="500"/>
                                        <p:tgtEl>
                                          <p:spTgt spid="412682">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2682">
                                            <p:txEl>
                                              <p:pRg st="1" end="1"/>
                                            </p:txEl>
                                          </p:spTgt>
                                        </p:tgtEl>
                                        <p:attrNameLst>
                                          <p:attrName>style.visibility</p:attrName>
                                        </p:attrNameLst>
                                      </p:cBhvr>
                                      <p:to>
                                        <p:strVal val="visible"/>
                                      </p:to>
                                    </p:set>
                                    <p:animEffect transition="in" filter="box(in)">
                                      <p:cBhvr>
                                        <p:cTn id="10" dur="500"/>
                                        <p:tgtEl>
                                          <p:spTgt spid="4126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 y="277813"/>
            <a:ext cx="8915400" cy="1139825"/>
          </a:xfrm>
        </p:spPr>
        <p:txBody>
          <a:bodyPr>
            <a:normAutofit/>
          </a:bodyPr>
          <a:lstStyle/>
          <a:p>
            <a:pPr algn="ctr" fontAlgn="auto">
              <a:spcAft>
                <a:spcPts val="0"/>
              </a:spcAft>
              <a:defRPr/>
            </a:pPr>
            <a:r>
              <a:rPr lang="en-US" sz="4500" b="1" dirty="0">
                <a:latin typeface="+mn-lt"/>
              </a:rPr>
              <a:t>Association Rule Discovery</a:t>
            </a:r>
          </a:p>
        </p:txBody>
      </p:sp>
      <p:sp>
        <p:nvSpPr>
          <p:cNvPr id="40963" name="Rectangle 3"/>
          <p:cNvSpPr>
            <a:spLocks noGrp="1" noChangeArrowheads="1"/>
          </p:cNvSpPr>
          <p:nvPr>
            <p:ph idx="1"/>
          </p:nvPr>
        </p:nvSpPr>
        <p:spPr>
          <a:xfrm>
            <a:off x="381000" y="1619250"/>
            <a:ext cx="8178800" cy="4781550"/>
          </a:xfrm>
        </p:spPr>
        <p:txBody>
          <a:bodyPr>
            <a:normAutofit lnSpcReduction="10000"/>
          </a:bodyPr>
          <a:lstStyle/>
          <a:p>
            <a:pPr>
              <a:lnSpc>
                <a:spcPct val="90000"/>
              </a:lnSpc>
            </a:pPr>
            <a:r>
              <a:rPr lang="en-US" dirty="0" smtClean="0"/>
              <a:t>Marketing and Sales Promotion:</a:t>
            </a:r>
            <a:endParaRPr lang="en-US" sz="2000" dirty="0" smtClean="0"/>
          </a:p>
          <a:p>
            <a:pPr lvl="1">
              <a:lnSpc>
                <a:spcPct val="90000"/>
              </a:lnSpc>
            </a:pPr>
            <a:r>
              <a:rPr lang="en-US" dirty="0" smtClean="0">
                <a:solidFill>
                  <a:srgbClr val="FF0066"/>
                </a:solidFill>
              </a:rPr>
              <a:t>Let the rule discovered be</a:t>
            </a:r>
            <a:r>
              <a:rPr lang="en-US" i="1" dirty="0" smtClean="0">
                <a:solidFill>
                  <a:srgbClr val="FF0066"/>
                </a:solidFill>
              </a:rPr>
              <a:t> </a:t>
            </a:r>
          </a:p>
          <a:p>
            <a:pPr lvl="1">
              <a:lnSpc>
                <a:spcPct val="90000"/>
              </a:lnSpc>
              <a:buFont typeface="Wingdings" pitchFamily="2" charset="2"/>
              <a:buNone/>
            </a:pPr>
            <a:r>
              <a:rPr lang="en-US" i="1" dirty="0" smtClean="0">
                <a:solidFill>
                  <a:srgbClr val="FF0066"/>
                </a:solidFill>
              </a:rPr>
              <a:t> 			{Bagels, … } --&gt; {Potato Chips}</a:t>
            </a:r>
            <a:endParaRPr lang="en-US" dirty="0" smtClean="0"/>
          </a:p>
          <a:p>
            <a:pPr lvl="1">
              <a:lnSpc>
                <a:spcPct val="90000"/>
              </a:lnSpc>
            </a:pPr>
            <a:r>
              <a:rPr lang="en-US" u="sng" dirty="0" smtClean="0">
                <a:solidFill>
                  <a:srgbClr val="0000FF"/>
                </a:solidFill>
              </a:rPr>
              <a:t>Potato Chips</a:t>
            </a:r>
            <a:r>
              <a:rPr lang="en-US" u="sng" dirty="0" smtClean="0"/>
              <a:t> </a:t>
            </a:r>
            <a:r>
              <a:rPr lang="en-US" u="sng" dirty="0" smtClean="0">
                <a:solidFill>
                  <a:srgbClr val="0000FF"/>
                </a:solidFill>
              </a:rPr>
              <a:t>as consequent</a:t>
            </a:r>
            <a:r>
              <a:rPr lang="en-US" sz="1800" dirty="0" smtClean="0"/>
              <a:t> =&gt; </a:t>
            </a:r>
            <a:r>
              <a:rPr lang="en-US" dirty="0" smtClean="0"/>
              <a:t>Can be used to determine what should be done to boost its sales.</a:t>
            </a:r>
          </a:p>
          <a:p>
            <a:pPr lvl="1">
              <a:lnSpc>
                <a:spcPct val="90000"/>
              </a:lnSpc>
            </a:pPr>
            <a:r>
              <a:rPr lang="en-US" u="sng" dirty="0" smtClean="0">
                <a:solidFill>
                  <a:srgbClr val="0000FF"/>
                </a:solidFill>
              </a:rPr>
              <a:t>Bagels in the antecedent</a:t>
            </a:r>
            <a:r>
              <a:rPr lang="en-US" sz="1800" dirty="0" smtClean="0"/>
              <a:t> =&gt; </a:t>
            </a:r>
            <a:r>
              <a:rPr lang="en-US" dirty="0" smtClean="0"/>
              <a:t>can be used to see which products would be affected if the store discontinues selling bagels.</a:t>
            </a:r>
          </a:p>
          <a:p>
            <a:pPr lvl="1">
              <a:lnSpc>
                <a:spcPct val="90000"/>
              </a:lnSpc>
            </a:pPr>
            <a:r>
              <a:rPr lang="en-US" u="sng" dirty="0" smtClean="0">
                <a:solidFill>
                  <a:srgbClr val="0000FF"/>
                </a:solidFill>
              </a:rPr>
              <a:t>Bagels in antecedent</a:t>
            </a:r>
            <a:r>
              <a:rPr lang="en-US" u="sng" dirty="0" smtClean="0"/>
              <a:t> </a:t>
            </a:r>
            <a:r>
              <a:rPr lang="en-US" i="1" u="sng" dirty="0" smtClean="0">
                <a:solidFill>
                  <a:srgbClr val="0000FF"/>
                </a:solidFill>
              </a:rPr>
              <a:t>and</a:t>
            </a:r>
            <a:r>
              <a:rPr lang="en-US" u="sng" dirty="0" smtClean="0"/>
              <a:t> </a:t>
            </a:r>
            <a:r>
              <a:rPr lang="en-US" u="sng" dirty="0" smtClean="0">
                <a:solidFill>
                  <a:srgbClr val="0000FF"/>
                </a:solidFill>
              </a:rPr>
              <a:t>Potato chips in consequent</a:t>
            </a:r>
            <a:r>
              <a:rPr lang="en-US" sz="1800" u="sng" dirty="0" smtClean="0">
                <a:solidFill>
                  <a:srgbClr val="0000FF"/>
                </a:solidFill>
              </a:rPr>
              <a:t> </a:t>
            </a:r>
            <a:r>
              <a:rPr lang="en-US" sz="1800" dirty="0" smtClean="0">
                <a:solidFill>
                  <a:schemeClr val="tx2"/>
                </a:solidFill>
              </a:rPr>
              <a:t>=&gt; </a:t>
            </a:r>
            <a:r>
              <a:rPr lang="en-US" dirty="0" smtClean="0"/>
              <a:t>Can be used to see what products should be sold with Bagels to promote sale of Potato chips!</a:t>
            </a:r>
          </a:p>
          <a:p>
            <a:pPr>
              <a:lnSpc>
                <a:spcPct val="90000"/>
              </a:lnSpc>
            </a:pPr>
            <a:r>
              <a:rPr lang="en-US" dirty="0" smtClean="0"/>
              <a:t>Supermarket shelf management.</a:t>
            </a:r>
          </a:p>
          <a:p>
            <a:pPr>
              <a:lnSpc>
                <a:spcPct val="90000"/>
              </a:lnSpc>
            </a:pPr>
            <a:r>
              <a:rPr lang="en-US" dirty="0" smtClean="0"/>
              <a:t>Inventory Management.</a:t>
            </a:r>
          </a:p>
        </p:txBody>
      </p:sp>
    </p:spTree>
    <p:extLst>
      <p:ext uri="{BB962C8B-B14F-4D97-AF65-F5344CB8AC3E}">
        <p14:creationId xmlns:p14="http://schemas.microsoft.com/office/powerpoint/2010/main" val="3419097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95536" y="0"/>
            <a:ext cx="8229600" cy="1143000"/>
          </a:xfrm>
        </p:spPr>
        <p:txBody>
          <a:bodyPr>
            <a:normAutofit/>
          </a:bodyPr>
          <a:lstStyle/>
          <a:p>
            <a:pPr algn="ctr">
              <a:defRPr/>
            </a:pPr>
            <a:r>
              <a:rPr lang="en-US" sz="4500" b="1" dirty="0">
                <a:latin typeface="+mn-lt"/>
              </a:rPr>
              <a:t>Collaborative Filtering</a:t>
            </a:r>
          </a:p>
        </p:txBody>
      </p:sp>
      <p:sp>
        <p:nvSpPr>
          <p:cNvPr id="59395" name="Rectangle 3"/>
          <p:cNvSpPr>
            <a:spLocks noGrp="1" noChangeArrowheads="1"/>
          </p:cNvSpPr>
          <p:nvPr>
            <p:ph idx="1"/>
          </p:nvPr>
        </p:nvSpPr>
        <p:spPr>
          <a:xfrm>
            <a:off x="457200" y="1770781"/>
            <a:ext cx="8229600" cy="4754563"/>
          </a:xfrm>
        </p:spPr>
        <p:txBody>
          <a:bodyPr>
            <a:normAutofit fontScale="92500" lnSpcReduction="10000"/>
          </a:bodyPr>
          <a:lstStyle/>
          <a:p>
            <a:pPr eaLnBrk="1" hangingPunct="1">
              <a:lnSpc>
                <a:spcPct val="90000"/>
              </a:lnSpc>
            </a:pPr>
            <a:r>
              <a:rPr lang="en-US" sz="2400" dirty="0" smtClean="0"/>
              <a:t>Goal: predict what movies/books/… a person may be interested in, on the basis of</a:t>
            </a:r>
          </a:p>
          <a:p>
            <a:pPr lvl="1" eaLnBrk="1" hangingPunct="1">
              <a:lnSpc>
                <a:spcPct val="90000"/>
              </a:lnSpc>
            </a:pPr>
            <a:r>
              <a:rPr lang="en-US" sz="2000" dirty="0" smtClean="0"/>
              <a:t>Past preferences of the person</a:t>
            </a:r>
          </a:p>
          <a:p>
            <a:pPr lvl="1" eaLnBrk="1" hangingPunct="1">
              <a:lnSpc>
                <a:spcPct val="90000"/>
              </a:lnSpc>
            </a:pPr>
            <a:r>
              <a:rPr lang="en-US" sz="2000" dirty="0" smtClean="0"/>
              <a:t>Other people with similar past preferences</a:t>
            </a:r>
          </a:p>
          <a:p>
            <a:pPr lvl="1" eaLnBrk="1" hangingPunct="1">
              <a:lnSpc>
                <a:spcPct val="90000"/>
              </a:lnSpc>
            </a:pPr>
            <a:r>
              <a:rPr lang="en-US" sz="2000" dirty="0" smtClean="0"/>
              <a:t>The preferences of such people for a new movie/book/…</a:t>
            </a:r>
          </a:p>
          <a:p>
            <a:pPr eaLnBrk="1" hangingPunct="1">
              <a:lnSpc>
                <a:spcPct val="90000"/>
              </a:lnSpc>
            </a:pPr>
            <a:r>
              <a:rPr lang="en-US" sz="2400" dirty="0" smtClean="0"/>
              <a:t>One approach based on repeated clustering</a:t>
            </a:r>
          </a:p>
          <a:p>
            <a:pPr lvl="1" eaLnBrk="1" hangingPunct="1">
              <a:lnSpc>
                <a:spcPct val="90000"/>
              </a:lnSpc>
            </a:pPr>
            <a:r>
              <a:rPr lang="en-US" sz="2000" dirty="0" smtClean="0"/>
              <a:t>Cluster people on the basis of preferences for movies</a:t>
            </a:r>
          </a:p>
          <a:p>
            <a:pPr lvl="1" eaLnBrk="1" hangingPunct="1">
              <a:lnSpc>
                <a:spcPct val="90000"/>
              </a:lnSpc>
            </a:pPr>
            <a:r>
              <a:rPr lang="en-US" sz="2000" dirty="0" smtClean="0"/>
              <a:t>Then cluster movies on the basis of being liked by the same clusters of people</a:t>
            </a:r>
          </a:p>
          <a:p>
            <a:pPr lvl="1" eaLnBrk="1" hangingPunct="1">
              <a:lnSpc>
                <a:spcPct val="90000"/>
              </a:lnSpc>
            </a:pPr>
            <a:r>
              <a:rPr lang="en-US" sz="2000" dirty="0" smtClean="0"/>
              <a:t>Again cluster people based on their preferences for (the newly created clusters of) movies</a:t>
            </a:r>
          </a:p>
          <a:p>
            <a:pPr lvl="1" eaLnBrk="1" hangingPunct="1">
              <a:lnSpc>
                <a:spcPct val="90000"/>
              </a:lnSpc>
            </a:pPr>
            <a:r>
              <a:rPr lang="en-US" sz="2000" dirty="0" smtClean="0"/>
              <a:t>Repeat above till equilibrium</a:t>
            </a:r>
          </a:p>
          <a:p>
            <a:pPr eaLnBrk="1" hangingPunct="1">
              <a:lnSpc>
                <a:spcPct val="90000"/>
              </a:lnSpc>
            </a:pPr>
            <a:r>
              <a:rPr lang="en-US" sz="2400" dirty="0" smtClean="0"/>
              <a:t>Above problem is an instance of </a:t>
            </a:r>
            <a:r>
              <a:rPr lang="en-US" sz="2400" b="1" dirty="0" smtClean="0">
                <a:solidFill>
                  <a:schemeClr val="tx2"/>
                </a:solidFill>
              </a:rPr>
              <a:t>collaborative filtering</a:t>
            </a:r>
            <a:r>
              <a:rPr lang="en-US" sz="2400" dirty="0" smtClean="0"/>
              <a:t>, where users collaborate in the task of filtering information to find information of interest</a:t>
            </a:r>
          </a:p>
        </p:txBody>
      </p:sp>
      <p:sp>
        <p:nvSpPr>
          <p:cNvPr id="4" name="Slide Number Placeholder 3"/>
          <p:cNvSpPr>
            <a:spLocks noGrp="1"/>
          </p:cNvSpPr>
          <p:nvPr>
            <p:ph type="sldNum" sz="quarter" idx="12"/>
          </p:nvPr>
        </p:nvSpPr>
        <p:spPr/>
        <p:txBody>
          <a:bodyPr/>
          <a:lstStyle/>
          <a:p>
            <a:pPr>
              <a:defRPr/>
            </a:pPr>
            <a:fld id="{633B943F-15A1-49D3-BC6A-75F65D3406DB}" type="slidenum">
              <a:rPr lang="en-US"/>
              <a:pPr>
                <a:defRPr/>
              </a:pPr>
              <a:t>32</a:t>
            </a:fld>
            <a:endParaRPr lang="en-US"/>
          </a:p>
        </p:txBody>
      </p:sp>
    </p:spTree>
    <p:extLst>
      <p:ext uri="{BB962C8B-B14F-4D97-AF65-F5344CB8AC3E}">
        <p14:creationId xmlns:p14="http://schemas.microsoft.com/office/powerpoint/2010/main" val="2861345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48680"/>
            <a:ext cx="8229600" cy="1143000"/>
          </a:xfrm>
        </p:spPr>
        <p:txBody>
          <a:bodyPr>
            <a:normAutofit/>
          </a:bodyPr>
          <a:lstStyle/>
          <a:p>
            <a:pPr algn="ctr">
              <a:defRPr/>
            </a:pPr>
            <a:r>
              <a:rPr lang="en-US" sz="4500" b="1" dirty="0">
                <a:latin typeface="+mn-lt"/>
              </a:rPr>
              <a:t>Other Types of Mining</a:t>
            </a:r>
          </a:p>
        </p:txBody>
      </p:sp>
      <p:sp>
        <p:nvSpPr>
          <p:cNvPr id="60419" name="Rectangle 3"/>
          <p:cNvSpPr>
            <a:spLocks noGrp="1" noChangeArrowheads="1"/>
          </p:cNvSpPr>
          <p:nvPr>
            <p:ph idx="1"/>
          </p:nvPr>
        </p:nvSpPr>
        <p:spPr/>
        <p:txBody>
          <a:bodyPr>
            <a:normAutofit/>
          </a:bodyPr>
          <a:lstStyle/>
          <a:p>
            <a:pPr eaLnBrk="1" hangingPunct="1"/>
            <a:r>
              <a:rPr lang="en-US" sz="2800" b="1" dirty="0" smtClean="0">
                <a:solidFill>
                  <a:schemeClr val="tx2"/>
                </a:solidFill>
              </a:rPr>
              <a:t>Text mining</a:t>
            </a:r>
            <a:r>
              <a:rPr lang="en-US" sz="2800" dirty="0" smtClean="0"/>
              <a:t>: application of data mining to textual documents</a:t>
            </a:r>
          </a:p>
          <a:p>
            <a:pPr lvl="1" eaLnBrk="1" hangingPunct="1"/>
            <a:r>
              <a:rPr lang="en-US" sz="2400" dirty="0" smtClean="0"/>
              <a:t>cluster Web pages to find related pages</a:t>
            </a:r>
          </a:p>
          <a:p>
            <a:pPr lvl="1" eaLnBrk="1" hangingPunct="1"/>
            <a:r>
              <a:rPr lang="en-US" sz="2400" dirty="0" smtClean="0"/>
              <a:t>cluster pages a user has visited to organize their visit history</a:t>
            </a:r>
          </a:p>
          <a:p>
            <a:pPr lvl="1" eaLnBrk="1" hangingPunct="1"/>
            <a:r>
              <a:rPr lang="en-US" sz="2400" dirty="0" smtClean="0"/>
              <a:t>classify Web pages automatically into a Web directory</a:t>
            </a:r>
          </a:p>
          <a:p>
            <a:r>
              <a:rPr lang="en-US" sz="2800" b="1" dirty="0">
                <a:solidFill>
                  <a:schemeClr val="tx2"/>
                </a:solidFill>
              </a:rPr>
              <a:t>Graph Mining</a:t>
            </a:r>
            <a:r>
              <a:rPr lang="en-US" sz="2800" dirty="0" smtClean="0"/>
              <a:t>: </a:t>
            </a:r>
          </a:p>
          <a:p>
            <a:pPr lvl="1"/>
            <a:r>
              <a:rPr lang="en-US" sz="2400" dirty="0" smtClean="0"/>
              <a:t>Deal with graph data</a:t>
            </a:r>
          </a:p>
        </p:txBody>
      </p:sp>
      <p:sp>
        <p:nvSpPr>
          <p:cNvPr id="4" name="Slide Number Placeholder 3"/>
          <p:cNvSpPr>
            <a:spLocks noGrp="1"/>
          </p:cNvSpPr>
          <p:nvPr>
            <p:ph type="sldNum" sz="quarter" idx="12"/>
          </p:nvPr>
        </p:nvSpPr>
        <p:spPr/>
        <p:txBody>
          <a:bodyPr/>
          <a:lstStyle/>
          <a:p>
            <a:pPr>
              <a:defRPr/>
            </a:pPr>
            <a:fld id="{2656B787-4F81-4122-AE49-978CD277FA17}" type="slidenum">
              <a:rPr lang="en-US"/>
              <a:pPr>
                <a:defRPr/>
              </a:pPr>
              <a:t>33</a:t>
            </a:fld>
            <a:endParaRPr lang="en-US"/>
          </a:p>
        </p:txBody>
      </p:sp>
    </p:spTree>
    <p:extLst>
      <p:ext uri="{BB962C8B-B14F-4D97-AF65-F5344CB8AC3E}">
        <p14:creationId xmlns:p14="http://schemas.microsoft.com/office/powerpoint/2010/main" val="3348073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44624"/>
            <a:ext cx="8229600" cy="1143000"/>
          </a:xfrm>
        </p:spPr>
        <p:txBody>
          <a:bodyPr>
            <a:normAutofit/>
          </a:bodyPr>
          <a:lstStyle/>
          <a:p>
            <a:pPr algn="ctr">
              <a:defRPr/>
            </a:pPr>
            <a:r>
              <a:rPr lang="en-US" sz="4500" b="1" dirty="0">
                <a:latin typeface="+mn-lt"/>
              </a:rPr>
              <a:t>Data Streams</a:t>
            </a:r>
          </a:p>
        </p:txBody>
      </p:sp>
      <p:sp>
        <p:nvSpPr>
          <p:cNvPr id="61443" name="Rectangle 3"/>
          <p:cNvSpPr>
            <a:spLocks noGrp="1" noChangeArrowheads="1"/>
          </p:cNvSpPr>
          <p:nvPr>
            <p:ph idx="1"/>
          </p:nvPr>
        </p:nvSpPr>
        <p:spPr>
          <a:xfrm>
            <a:off x="914400" y="1517104"/>
            <a:ext cx="7391400" cy="4648200"/>
          </a:xfrm>
        </p:spPr>
        <p:txBody>
          <a:bodyPr/>
          <a:lstStyle/>
          <a:p>
            <a:pPr eaLnBrk="1" hangingPunct="1"/>
            <a:r>
              <a:rPr lang="en-US" sz="2000" dirty="0" smtClean="0"/>
              <a:t>What are Data Streams?</a:t>
            </a:r>
          </a:p>
          <a:p>
            <a:pPr lvl="1" eaLnBrk="1" hangingPunct="1"/>
            <a:r>
              <a:rPr lang="en-US" sz="2000" dirty="0" smtClean="0"/>
              <a:t>Continuous streams</a:t>
            </a:r>
          </a:p>
          <a:p>
            <a:pPr lvl="1" eaLnBrk="1" hangingPunct="1"/>
            <a:r>
              <a:rPr lang="en-US" sz="2000" dirty="0" smtClean="0"/>
              <a:t>Huge, Fast, and Changing</a:t>
            </a:r>
          </a:p>
          <a:p>
            <a:pPr eaLnBrk="1" hangingPunct="1"/>
            <a:r>
              <a:rPr lang="en-US" sz="2000" dirty="0" smtClean="0"/>
              <a:t>Why Data Streams?</a:t>
            </a:r>
          </a:p>
          <a:p>
            <a:pPr lvl="1" eaLnBrk="1" hangingPunct="1"/>
            <a:r>
              <a:rPr lang="en-US" sz="2000" dirty="0" smtClean="0"/>
              <a:t>The arriving speed of streams and the huge amount of data are beyond our capability to store them. </a:t>
            </a:r>
          </a:p>
          <a:p>
            <a:pPr lvl="1" eaLnBrk="1" hangingPunct="1"/>
            <a:r>
              <a:rPr lang="en-US" sz="2000" dirty="0" smtClean="0"/>
              <a:t>“Real-time” processing</a:t>
            </a:r>
          </a:p>
          <a:p>
            <a:pPr eaLnBrk="1" hangingPunct="1"/>
            <a:r>
              <a:rPr lang="en-US" sz="2000" dirty="0" smtClean="0"/>
              <a:t>Window Models</a:t>
            </a:r>
          </a:p>
          <a:p>
            <a:pPr lvl="1" eaLnBrk="1" hangingPunct="1"/>
            <a:r>
              <a:rPr lang="en-US" sz="2000" dirty="0" smtClean="0"/>
              <a:t>Landscape window (Entire Data Stream)</a:t>
            </a:r>
          </a:p>
          <a:p>
            <a:pPr lvl="1" eaLnBrk="1" hangingPunct="1"/>
            <a:r>
              <a:rPr lang="en-US" sz="2000" dirty="0" smtClean="0"/>
              <a:t>Sliding Window</a:t>
            </a:r>
          </a:p>
          <a:p>
            <a:pPr lvl="1" eaLnBrk="1" hangingPunct="1"/>
            <a:r>
              <a:rPr lang="en-US" sz="2000" dirty="0" smtClean="0"/>
              <a:t>Damped Window</a:t>
            </a:r>
          </a:p>
          <a:p>
            <a:pPr eaLnBrk="1" hangingPunct="1"/>
            <a:r>
              <a:rPr lang="en-US" sz="2000" dirty="0" smtClean="0"/>
              <a:t>Mining Data Stream</a:t>
            </a:r>
          </a:p>
          <a:p>
            <a:pPr lvl="1" eaLnBrk="1" hangingPunct="1"/>
            <a:endParaRPr lang="en-US" sz="2000" dirty="0" smtClean="0"/>
          </a:p>
          <a:p>
            <a:pPr lvl="1" eaLnBrk="1" hangingPunct="1"/>
            <a:endParaRPr lang="en-US" sz="2000" dirty="0" smtClean="0"/>
          </a:p>
          <a:p>
            <a:pPr eaLnBrk="1" hangingPunct="1"/>
            <a:endParaRPr lang="en-US" sz="2000" dirty="0" smtClean="0"/>
          </a:p>
        </p:txBody>
      </p:sp>
      <p:sp>
        <p:nvSpPr>
          <p:cNvPr id="4" name="Slide Number Placeholder 3"/>
          <p:cNvSpPr>
            <a:spLocks noGrp="1"/>
          </p:cNvSpPr>
          <p:nvPr>
            <p:ph type="sldNum" sz="quarter" idx="12"/>
          </p:nvPr>
        </p:nvSpPr>
        <p:spPr/>
        <p:txBody>
          <a:bodyPr/>
          <a:lstStyle/>
          <a:p>
            <a:pPr>
              <a:defRPr/>
            </a:pPr>
            <a:fld id="{0E6840C3-ED38-433A-9897-A42799561326}" type="slidenum">
              <a:rPr lang="en-US"/>
              <a:pPr>
                <a:defRPr/>
              </a:pPr>
              <a:t>34</a:t>
            </a:fld>
            <a:endParaRPr lang="en-US"/>
          </a:p>
        </p:txBody>
      </p:sp>
    </p:spTree>
    <p:extLst>
      <p:ext uri="{BB962C8B-B14F-4D97-AF65-F5344CB8AC3E}">
        <p14:creationId xmlns:p14="http://schemas.microsoft.com/office/powerpoint/2010/main" val="980359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341784"/>
            <a:ext cx="8229600" cy="1143000"/>
          </a:xfrm>
        </p:spPr>
        <p:txBody>
          <a:bodyPr>
            <a:normAutofit fontScale="90000"/>
          </a:bodyPr>
          <a:lstStyle/>
          <a:p>
            <a:pPr algn="ctr">
              <a:defRPr/>
            </a:pPr>
            <a:r>
              <a:rPr lang="en-US" sz="4500" b="1" dirty="0" smtClean="0">
                <a:latin typeface="+mn-lt"/>
              </a:rPr>
              <a:t>Open Problems in </a:t>
            </a:r>
            <a:r>
              <a:rPr lang="en-US" sz="4500" b="1" dirty="0">
                <a:latin typeface="+mn-lt"/>
              </a:rPr>
              <a:t>M</a:t>
            </a:r>
            <a:r>
              <a:rPr lang="en-US" sz="4500" b="1" dirty="0" smtClean="0">
                <a:latin typeface="+mn-lt"/>
              </a:rPr>
              <a:t>achine </a:t>
            </a:r>
            <a:r>
              <a:rPr lang="en-US" sz="4500" b="1" dirty="0">
                <a:latin typeface="+mn-lt"/>
              </a:rPr>
              <a:t>L</a:t>
            </a:r>
            <a:r>
              <a:rPr lang="en-US" sz="4500" b="1" dirty="0" smtClean="0">
                <a:latin typeface="+mn-lt"/>
              </a:rPr>
              <a:t>earning</a:t>
            </a:r>
            <a:endParaRPr lang="en-US" sz="4500" b="1" dirty="0">
              <a:latin typeface="+mn-lt"/>
            </a:endParaRPr>
          </a:p>
        </p:txBody>
      </p:sp>
      <p:sp>
        <p:nvSpPr>
          <p:cNvPr id="61443" name="Rectangle 3"/>
          <p:cNvSpPr>
            <a:spLocks noGrp="1" noChangeArrowheads="1"/>
          </p:cNvSpPr>
          <p:nvPr>
            <p:ph idx="1"/>
          </p:nvPr>
        </p:nvSpPr>
        <p:spPr>
          <a:xfrm>
            <a:off x="914400" y="2453208"/>
            <a:ext cx="7391400" cy="2415952"/>
          </a:xfrm>
        </p:spPr>
        <p:txBody>
          <a:bodyPr>
            <a:normAutofit fontScale="92500" lnSpcReduction="20000"/>
          </a:bodyPr>
          <a:lstStyle/>
          <a:p>
            <a:pPr eaLnBrk="1" hangingPunct="1"/>
            <a:r>
              <a:rPr lang="en-US" sz="2800" dirty="0" smtClean="0"/>
              <a:t>Computation complexity</a:t>
            </a:r>
          </a:p>
          <a:p>
            <a:pPr eaLnBrk="1" hangingPunct="1"/>
            <a:r>
              <a:rPr lang="en-US" sz="2800" dirty="0" smtClean="0"/>
              <a:t>Multi-dimensionality</a:t>
            </a:r>
          </a:p>
          <a:p>
            <a:pPr eaLnBrk="1" hangingPunct="1"/>
            <a:r>
              <a:rPr lang="en-US" sz="2800" dirty="0" smtClean="0"/>
              <a:t>Multiple sources</a:t>
            </a:r>
            <a:endParaRPr lang="en-US" sz="2800" dirty="0"/>
          </a:p>
          <a:p>
            <a:pPr eaLnBrk="1" hangingPunct="1"/>
            <a:r>
              <a:rPr lang="en-US" sz="2800" dirty="0" smtClean="0"/>
              <a:t>Evolving data </a:t>
            </a:r>
          </a:p>
          <a:p>
            <a:pPr eaLnBrk="1" hangingPunct="1"/>
            <a:r>
              <a:rPr lang="en-US" sz="2800" dirty="0" smtClean="0"/>
              <a:t>Visualization and labeling of the results</a:t>
            </a:r>
          </a:p>
          <a:p>
            <a:pPr eaLnBrk="1" hangingPunct="1"/>
            <a:r>
              <a:rPr lang="en-US" sz="2800" dirty="0" smtClean="0"/>
              <a:t>Text mining</a:t>
            </a:r>
          </a:p>
          <a:p>
            <a:pPr lvl="1" eaLnBrk="1" hangingPunct="1"/>
            <a:endParaRPr lang="en-US" sz="2000" dirty="0" smtClean="0"/>
          </a:p>
          <a:p>
            <a:pPr eaLnBrk="1" hangingPunct="1"/>
            <a:endParaRPr lang="en-US" sz="2000" dirty="0" smtClean="0"/>
          </a:p>
        </p:txBody>
      </p:sp>
      <p:sp>
        <p:nvSpPr>
          <p:cNvPr id="4" name="Slide Number Placeholder 3"/>
          <p:cNvSpPr>
            <a:spLocks noGrp="1"/>
          </p:cNvSpPr>
          <p:nvPr>
            <p:ph type="sldNum" sz="quarter" idx="12"/>
          </p:nvPr>
        </p:nvSpPr>
        <p:spPr/>
        <p:txBody>
          <a:bodyPr/>
          <a:lstStyle/>
          <a:p>
            <a:pPr>
              <a:defRPr/>
            </a:pPr>
            <a:fld id="{0E6840C3-ED38-433A-9897-A42799561326}" type="slidenum">
              <a:rPr lang="en-US"/>
              <a:pPr>
                <a:defRPr/>
              </a:pPr>
              <a:t>35</a:t>
            </a:fld>
            <a:endParaRPr lang="en-US"/>
          </a:p>
        </p:txBody>
      </p:sp>
    </p:spTree>
    <p:extLst>
      <p:ext uri="{BB962C8B-B14F-4D97-AF65-F5344CB8AC3E}">
        <p14:creationId xmlns:p14="http://schemas.microsoft.com/office/powerpoint/2010/main" val="3302369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2114" name="Picture 2" descr="C:\Users\Lamirel\Desktop\Papiers2009-2010\BERLIN2010\BerlinPrésentation\MICROFC.JPG"/>
          <p:cNvPicPr>
            <a:picLocks noChangeAspect="1" noChangeArrowheads="1"/>
          </p:cNvPicPr>
          <p:nvPr/>
        </p:nvPicPr>
        <p:blipFill>
          <a:blip r:embed="rId3" cstate="print"/>
          <a:srcRect/>
          <a:stretch>
            <a:fillRect/>
          </a:stretch>
        </p:blipFill>
        <p:spPr bwMode="auto">
          <a:xfrm>
            <a:off x="101598" y="3156630"/>
            <a:ext cx="3627465" cy="2550633"/>
          </a:xfrm>
          <a:prstGeom prst="rect">
            <a:avLst/>
          </a:prstGeom>
          <a:noFill/>
        </p:spPr>
      </p:pic>
      <p:sp>
        <p:nvSpPr>
          <p:cNvPr id="3077" name="Rectangle 3"/>
          <p:cNvSpPr>
            <a:spLocks noChangeArrowheads="1"/>
          </p:cNvSpPr>
          <p:nvPr/>
        </p:nvSpPr>
        <p:spPr bwMode="auto">
          <a:xfrm>
            <a:off x="3357563" y="2386013"/>
            <a:ext cx="9144000" cy="0"/>
          </a:xfrm>
          <a:prstGeom prst="rect">
            <a:avLst/>
          </a:prstGeom>
          <a:noFill/>
          <a:ln w="9525">
            <a:noFill/>
            <a:miter lim="800000"/>
            <a:headEnd/>
            <a:tailEnd/>
          </a:ln>
        </p:spPr>
        <p:txBody>
          <a:bodyPr>
            <a:spAutoFit/>
          </a:bodyPr>
          <a:lstStyle/>
          <a:p>
            <a:endParaRPr lang="fr-FR"/>
          </a:p>
        </p:txBody>
      </p:sp>
      <p:sp>
        <p:nvSpPr>
          <p:cNvPr id="3078" name="Rectangle 4"/>
          <p:cNvSpPr>
            <a:spLocks noChangeArrowheads="1"/>
          </p:cNvSpPr>
          <p:nvPr/>
        </p:nvSpPr>
        <p:spPr bwMode="auto">
          <a:xfrm>
            <a:off x="3009900" y="2562225"/>
            <a:ext cx="9144000" cy="0"/>
          </a:xfrm>
          <a:prstGeom prst="rect">
            <a:avLst/>
          </a:prstGeom>
          <a:noFill/>
          <a:ln w="9525">
            <a:noFill/>
            <a:miter lim="800000"/>
            <a:headEnd/>
            <a:tailEnd/>
          </a:ln>
        </p:spPr>
        <p:txBody>
          <a:bodyPr>
            <a:spAutoFit/>
          </a:bodyPr>
          <a:lstStyle/>
          <a:p>
            <a:endParaRPr lang="fr-FR"/>
          </a:p>
        </p:txBody>
      </p:sp>
      <p:sp>
        <p:nvSpPr>
          <p:cNvPr id="3079" name="Rectangle 5"/>
          <p:cNvSpPr>
            <a:spLocks noChangeArrowheads="1"/>
          </p:cNvSpPr>
          <p:nvPr/>
        </p:nvSpPr>
        <p:spPr bwMode="auto">
          <a:xfrm>
            <a:off x="1728788" y="2366963"/>
            <a:ext cx="9144000" cy="0"/>
          </a:xfrm>
          <a:prstGeom prst="rect">
            <a:avLst/>
          </a:prstGeom>
          <a:noFill/>
          <a:ln w="9525">
            <a:noFill/>
            <a:miter lim="800000"/>
            <a:headEnd/>
            <a:tailEnd/>
          </a:ln>
        </p:spPr>
        <p:txBody>
          <a:bodyPr>
            <a:spAutoFit/>
          </a:bodyPr>
          <a:lstStyle/>
          <a:p>
            <a:endParaRPr lang="fr-FR"/>
          </a:p>
        </p:txBody>
      </p:sp>
      <p:sp>
        <p:nvSpPr>
          <p:cNvPr id="3080" name="Rectangle 6"/>
          <p:cNvSpPr>
            <a:spLocks noChangeArrowheads="1"/>
          </p:cNvSpPr>
          <p:nvPr/>
        </p:nvSpPr>
        <p:spPr bwMode="auto">
          <a:xfrm>
            <a:off x="1709738" y="2257425"/>
            <a:ext cx="9144000" cy="0"/>
          </a:xfrm>
          <a:prstGeom prst="rect">
            <a:avLst/>
          </a:prstGeom>
          <a:noFill/>
          <a:ln w="9525">
            <a:noFill/>
            <a:miter lim="800000"/>
            <a:headEnd/>
            <a:tailEnd/>
          </a:ln>
        </p:spPr>
        <p:txBody>
          <a:bodyPr>
            <a:spAutoFit/>
          </a:bodyPr>
          <a:lstStyle/>
          <a:p>
            <a:endParaRPr lang="fr-FR"/>
          </a:p>
        </p:txBody>
      </p:sp>
      <p:pic>
        <p:nvPicPr>
          <p:cNvPr id="17" name="Image 16"/>
          <p:cNvPicPr/>
          <p:nvPr/>
        </p:nvPicPr>
        <p:blipFill>
          <a:blip r:embed="rId4" cstate="print"/>
          <a:srcRect l="8095" r="8468" b="8333"/>
          <a:stretch>
            <a:fillRect/>
          </a:stretch>
        </p:blipFill>
        <p:spPr bwMode="auto">
          <a:xfrm>
            <a:off x="3857620" y="2428868"/>
            <a:ext cx="5005686" cy="18067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Image 18"/>
          <p:cNvPicPr/>
          <p:nvPr/>
        </p:nvPicPr>
        <p:blipFill>
          <a:blip r:embed="rId5" cstate="print"/>
          <a:srcRect l="7970" t="9949" r="8219" b="5867"/>
          <a:stretch>
            <a:fillRect/>
          </a:stretch>
        </p:blipFill>
        <p:spPr bwMode="auto">
          <a:xfrm>
            <a:off x="3872134" y="4342048"/>
            <a:ext cx="5001768" cy="24288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5" name="Connecteur droit 24"/>
          <p:cNvCxnSpPr/>
          <p:nvPr/>
        </p:nvCxnSpPr>
        <p:spPr>
          <a:xfrm rot="5400000" flipH="1" flipV="1">
            <a:off x="607191" y="4036223"/>
            <a:ext cx="23574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cteur droit avec flèche 26"/>
          <p:cNvCxnSpPr/>
          <p:nvPr/>
        </p:nvCxnSpPr>
        <p:spPr>
          <a:xfrm>
            <a:off x="1785918" y="2857496"/>
            <a:ext cx="200026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5400000">
            <a:off x="1500166" y="5143512"/>
            <a:ext cx="2143140"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a:off x="2571736" y="6215082"/>
            <a:ext cx="1285884" cy="1588"/>
          </a:xfrm>
          <a:prstGeom prst="straightConnector1">
            <a:avLst/>
          </a:prstGeom>
          <a:ln w="28575">
            <a:solidFill>
              <a:schemeClr val="accent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
          <p:cNvSpPr>
            <a:spLocks noGrp="1" noChangeArrowheads="1"/>
          </p:cNvSpPr>
          <p:nvPr>
            <p:ph type="title"/>
          </p:nvPr>
        </p:nvSpPr>
        <p:spPr>
          <a:xfrm>
            <a:off x="457200" y="413792"/>
            <a:ext cx="8229600" cy="1143000"/>
          </a:xfrm>
        </p:spPr>
        <p:txBody>
          <a:bodyPr>
            <a:normAutofit fontScale="90000"/>
          </a:bodyPr>
          <a:lstStyle/>
          <a:p>
            <a:pPr algn="ctr">
              <a:defRPr/>
            </a:pPr>
            <a:r>
              <a:rPr lang="en-US" sz="4500" b="1" dirty="0" smtClean="0">
                <a:latin typeface="+mn-lt"/>
              </a:rPr>
              <a:t>Clustering: Problem with Usual </a:t>
            </a:r>
            <a:r>
              <a:rPr lang="en-US" sz="4500" b="1" dirty="0">
                <a:latin typeface="+mn-lt"/>
              </a:rPr>
              <a:t>D</a:t>
            </a:r>
            <a:r>
              <a:rPr lang="en-US" sz="4500" b="1" dirty="0" smtClean="0">
                <a:latin typeface="+mn-lt"/>
              </a:rPr>
              <a:t>istances</a:t>
            </a:r>
            <a:endParaRPr lang="en-US" sz="4500" b="1" dirty="0">
              <a:latin typeface="+mn-lt"/>
            </a:endParaRPr>
          </a:p>
        </p:txBody>
      </p:sp>
    </p:spTree>
    <p:extLst>
      <p:ext uri="{BB962C8B-B14F-4D97-AF65-F5344CB8AC3E}">
        <p14:creationId xmlns:p14="http://schemas.microsoft.com/office/powerpoint/2010/main" val="206476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611560" y="2350333"/>
            <a:ext cx="2350713" cy="2364612"/>
          </a:xfrm>
          <a:prstGeom prst="rect">
            <a:avLst/>
          </a:prstGeom>
          <a:solidFill>
            <a:schemeClr val="bg1"/>
          </a:solidFill>
          <a:ln w="9525" algn="ctr">
            <a:solidFill>
              <a:schemeClr val="tx1"/>
            </a:solidFill>
            <a:round/>
            <a:headEnd/>
            <a:tailEnd/>
          </a:ln>
        </p:spPr>
        <p:txBody>
          <a:bodyPr/>
          <a:lstStyle/>
          <a:p>
            <a:pPr eaLnBrk="0" hangingPunct="0"/>
            <a:endParaRPr lang="fr-FR">
              <a:effectLst/>
            </a:endParaRPr>
          </a:p>
        </p:txBody>
      </p:sp>
      <p:sp>
        <p:nvSpPr>
          <p:cNvPr id="9" name="Rectangle 33"/>
          <p:cNvSpPr>
            <a:spLocks noChangeArrowheads="1"/>
          </p:cNvSpPr>
          <p:nvPr/>
        </p:nvSpPr>
        <p:spPr bwMode="auto">
          <a:xfrm>
            <a:off x="4885583" y="2348880"/>
            <a:ext cx="2350713" cy="2364612"/>
          </a:xfrm>
          <a:prstGeom prst="rect">
            <a:avLst/>
          </a:prstGeom>
          <a:solidFill>
            <a:schemeClr val="bg1"/>
          </a:solidFill>
          <a:ln w="9525" algn="ctr">
            <a:solidFill>
              <a:schemeClr val="tx1"/>
            </a:solidFill>
            <a:round/>
            <a:headEnd/>
            <a:tailEnd/>
          </a:ln>
        </p:spPr>
        <p:txBody>
          <a:bodyPr/>
          <a:lstStyle/>
          <a:p>
            <a:pPr eaLnBrk="0" hangingPunct="0"/>
            <a:endParaRPr lang="fr-FR">
              <a:effectLst/>
            </a:endParaRPr>
          </a:p>
        </p:txBody>
      </p:sp>
      <p:grpSp>
        <p:nvGrpSpPr>
          <p:cNvPr id="10" name="Group 65"/>
          <p:cNvGrpSpPr>
            <a:grpSpLocks/>
          </p:cNvGrpSpPr>
          <p:nvPr/>
        </p:nvGrpSpPr>
        <p:grpSpPr bwMode="auto">
          <a:xfrm>
            <a:off x="825262" y="2808666"/>
            <a:ext cx="1709609" cy="1707775"/>
            <a:chOff x="1214414" y="3143248"/>
            <a:chExt cx="1714512" cy="1857388"/>
          </a:xfrm>
        </p:grpSpPr>
        <p:sp>
          <p:nvSpPr>
            <p:cNvPr id="70" name="Oval 10"/>
            <p:cNvSpPr>
              <a:spLocks noChangeArrowheads="1"/>
            </p:cNvSpPr>
            <p:nvPr/>
          </p:nvSpPr>
          <p:spPr bwMode="auto">
            <a:xfrm>
              <a:off x="1785918" y="4714884"/>
              <a:ext cx="357190" cy="285752"/>
            </a:xfrm>
            <a:prstGeom prst="ellipse">
              <a:avLst/>
            </a:prstGeom>
            <a:solidFill>
              <a:srgbClr val="00B8FF"/>
            </a:solidFill>
            <a:ln w="9525" algn="ctr">
              <a:solidFill>
                <a:schemeClr val="tx1"/>
              </a:solidFill>
              <a:round/>
              <a:headEnd/>
              <a:tailEnd/>
            </a:ln>
          </p:spPr>
          <p:txBody>
            <a:bodyPr/>
            <a:lstStyle/>
            <a:p>
              <a:pPr eaLnBrk="0" hangingPunct="0"/>
              <a:endParaRPr lang="fr-FR">
                <a:effectLst/>
              </a:endParaRPr>
            </a:p>
          </p:txBody>
        </p:sp>
        <p:sp>
          <p:nvSpPr>
            <p:cNvPr id="71" name="Oval 11"/>
            <p:cNvSpPr>
              <a:spLocks noChangeArrowheads="1"/>
            </p:cNvSpPr>
            <p:nvPr/>
          </p:nvSpPr>
          <p:spPr bwMode="auto">
            <a:xfrm>
              <a:off x="1214414" y="4143380"/>
              <a:ext cx="500066" cy="500066"/>
            </a:xfrm>
            <a:prstGeom prst="ellipse">
              <a:avLst/>
            </a:prstGeom>
            <a:solidFill>
              <a:srgbClr val="00B8FF"/>
            </a:solidFill>
            <a:ln w="9525" algn="ctr">
              <a:solidFill>
                <a:schemeClr val="tx1"/>
              </a:solidFill>
              <a:round/>
              <a:headEnd/>
              <a:tailEnd/>
            </a:ln>
          </p:spPr>
          <p:txBody>
            <a:bodyPr/>
            <a:lstStyle/>
            <a:p>
              <a:pPr eaLnBrk="0" hangingPunct="0"/>
              <a:endParaRPr lang="fr-FR">
                <a:effectLst/>
              </a:endParaRPr>
            </a:p>
          </p:txBody>
        </p:sp>
        <p:sp>
          <p:nvSpPr>
            <p:cNvPr id="72" name="Oval 12"/>
            <p:cNvSpPr>
              <a:spLocks noChangeArrowheads="1"/>
            </p:cNvSpPr>
            <p:nvPr/>
          </p:nvSpPr>
          <p:spPr bwMode="auto">
            <a:xfrm>
              <a:off x="2500298" y="4071942"/>
              <a:ext cx="428628" cy="428628"/>
            </a:xfrm>
            <a:prstGeom prst="ellipse">
              <a:avLst/>
            </a:prstGeom>
            <a:solidFill>
              <a:srgbClr val="00B8FF"/>
            </a:solidFill>
            <a:ln w="9525" algn="ctr">
              <a:solidFill>
                <a:schemeClr val="tx1"/>
              </a:solidFill>
              <a:round/>
              <a:headEnd/>
              <a:tailEnd/>
            </a:ln>
          </p:spPr>
          <p:txBody>
            <a:bodyPr/>
            <a:lstStyle/>
            <a:p>
              <a:pPr eaLnBrk="0" hangingPunct="0"/>
              <a:endParaRPr lang="fr-FR">
                <a:effectLst/>
              </a:endParaRPr>
            </a:p>
          </p:txBody>
        </p:sp>
        <p:sp>
          <p:nvSpPr>
            <p:cNvPr id="73" name="Oval 13"/>
            <p:cNvSpPr>
              <a:spLocks noChangeArrowheads="1"/>
            </p:cNvSpPr>
            <p:nvPr/>
          </p:nvSpPr>
          <p:spPr bwMode="auto">
            <a:xfrm>
              <a:off x="2428860" y="3143248"/>
              <a:ext cx="428628" cy="428628"/>
            </a:xfrm>
            <a:prstGeom prst="ellipse">
              <a:avLst/>
            </a:prstGeom>
            <a:solidFill>
              <a:srgbClr val="00B8FF"/>
            </a:solidFill>
            <a:ln w="9525" algn="ctr">
              <a:solidFill>
                <a:schemeClr val="tx1"/>
              </a:solidFill>
              <a:round/>
              <a:headEnd/>
              <a:tailEnd/>
            </a:ln>
          </p:spPr>
          <p:txBody>
            <a:bodyPr/>
            <a:lstStyle/>
            <a:p>
              <a:pPr eaLnBrk="0" hangingPunct="0"/>
              <a:endParaRPr lang="fr-FR">
                <a:effectLst/>
              </a:endParaRPr>
            </a:p>
          </p:txBody>
        </p:sp>
        <p:sp>
          <p:nvSpPr>
            <p:cNvPr id="74" name="Oval 9"/>
            <p:cNvSpPr>
              <a:spLocks noChangeArrowheads="1"/>
            </p:cNvSpPr>
            <p:nvPr/>
          </p:nvSpPr>
          <p:spPr bwMode="auto">
            <a:xfrm>
              <a:off x="1571604" y="3173121"/>
              <a:ext cx="357190" cy="428628"/>
            </a:xfrm>
            <a:prstGeom prst="ellipse">
              <a:avLst/>
            </a:prstGeom>
            <a:solidFill>
              <a:srgbClr val="00B8FF"/>
            </a:solidFill>
            <a:ln w="9525" algn="ctr">
              <a:solidFill>
                <a:schemeClr val="tx1"/>
              </a:solidFill>
              <a:round/>
              <a:headEnd/>
              <a:tailEnd/>
            </a:ln>
          </p:spPr>
          <p:txBody>
            <a:bodyPr/>
            <a:lstStyle/>
            <a:p>
              <a:pPr eaLnBrk="0" hangingPunct="0"/>
              <a:endParaRPr lang="fr-FR">
                <a:effectLst/>
              </a:endParaRPr>
            </a:p>
          </p:txBody>
        </p:sp>
      </p:grpSp>
      <p:grpSp>
        <p:nvGrpSpPr>
          <p:cNvPr id="11" name="Group 64"/>
          <p:cNvGrpSpPr>
            <a:grpSpLocks/>
          </p:cNvGrpSpPr>
          <p:nvPr/>
        </p:nvGrpSpPr>
        <p:grpSpPr bwMode="auto">
          <a:xfrm>
            <a:off x="5241752" y="2545931"/>
            <a:ext cx="1638375" cy="1988026"/>
            <a:chOff x="5643570" y="2857496"/>
            <a:chExt cx="1643074" cy="2161776"/>
          </a:xfrm>
        </p:grpSpPr>
        <p:sp>
          <p:nvSpPr>
            <p:cNvPr id="64" name="Oval 60"/>
            <p:cNvSpPr>
              <a:spLocks noChangeArrowheads="1"/>
            </p:cNvSpPr>
            <p:nvPr/>
          </p:nvSpPr>
          <p:spPr bwMode="auto">
            <a:xfrm>
              <a:off x="6912828" y="2857496"/>
              <a:ext cx="340564" cy="285752"/>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sp>
          <p:nvSpPr>
            <p:cNvPr id="65" name="Oval 35"/>
            <p:cNvSpPr>
              <a:spLocks noChangeArrowheads="1"/>
            </p:cNvSpPr>
            <p:nvPr/>
          </p:nvSpPr>
          <p:spPr bwMode="auto">
            <a:xfrm>
              <a:off x="6215074" y="4733520"/>
              <a:ext cx="357190" cy="285752"/>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sp>
          <p:nvSpPr>
            <p:cNvPr id="66" name="Oval 36"/>
            <p:cNvSpPr>
              <a:spLocks noChangeArrowheads="1"/>
            </p:cNvSpPr>
            <p:nvPr/>
          </p:nvSpPr>
          <p:spPr bwMode="auto">
            <a:xfrm>
              <a:off x="5643570" y="4162016"/>
              <a:ext cx="500066" cy="500066"/>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sp>
          <p:nvSpPr>
            <p:cNvPr id="67" name="Oval 37"/>
            <p:cNvSpPr>
              <a:spLocks noChangeArrowheads="1"/>
            </p:cNvSpPr>
            <p:nvPr/>
          </p:nvSpPr>
          <p:spPr bwMode="auto">
            <a:xfrm>
              <a:off x="6858016" y="4090578"/>
              <a:ext cx="428628" cy="428628"/>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sp>
          <p:nvSpPr>
            <p:cNvPr id="68" name="Oval 38"/>
            <p:cNvSpPr>
              <a:spLocks noChangeArrowheads="1"/>
            </p:cNvSpPr>
            <p:nvPr/>
          </p:nvSpPr>
          <p:spPr bwMode="auto">
            <a:xfrm>
              <a:off x="6858016" y="3286124"/>
              <a:ext cx="340564" cy="285752"/>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sp>
          <p:nvSpPr>
            <p:cNvPr id="69" name="Oval 34"/>
            <p:cNvSpPr>
              <a:spLocks noChangeArrowheads="1"/>
            </p:cNvSpPr>
            <p:nvPr/>
          </p:nvSpPr>
          <p:spPr bwMode="auto">
            <a:xfrm>
              <a:off x="6151949" y="3571875"/>
              <a:ext cx="332251" cy="285753"/>
            </a:xfrm>
            <a:prstGeom prst="ellipse">
              <a:avLst/>
            </a:prstGeom>
            <a:solidFill>
              <a:srgbClr val="00B050"/>
            </a:solidFill>
            <a:ln w="9525" algn="ctr">
              <a:solidFill>
                <a:schemeClr val="tx1"/>
              </a:solidFill>
              <a:round/>
              <a:headEnd/>
              <a:tailEnd/>
            </a:ln>
          </p:spPr>
          <p:txBody>
            <a:bodyPr/>
            <a:lstStyle/>
            <a:p>
              <a:pPr eaLnBrk="0" hangingPunct="0"/>
              <a:endParaRPr lang="fr-FR">
                <a:effectLst/>
              </a:endParaRPr>
            </a:p>
          </p:txBody>
        </p:sp>
      </p:grpSp>
      <p:sp>
        <p:nvSpPr>
          <p:cNvPr id="12" name="TextBox 14"/>
          <p:cNvSpPr txBox="1">
            <a:spLocks noChangeArrowheads="1"/>
          </p:cNvSpPr>
          <p:nvPr/>
        </p:nvSpPr>
        <p:spPr bwMode="auto">
          <a:xfrm>
            <a:off x="800208" y="4779176"/>
            <a:ext cx="1546193" cy="338554"/>
          </a:xfrm>
          <a:prstGeom prst="rect">
            <a:avLst/>
          </a:prstGeom>
          <a:noFill/>
          <a:ln w="9525">
            <a:noFill/>
            <a:miter lim="800000"/>
            <a:headEnd/>
            <a:tailEnd/>
          </a:ln>
        </p:spPr>
        <p:txBody>
          <a:bodyPr wrap="none">
            <a:spAutoFit/>
          </a:bodyPr>
          <a:lstStyle/>
          <a:p>
            <a:pPr eaLnBrk="0" hangingPunct="0"/>
            <a:r>
              <a:rPr lang="fr-FR" sz="1600" b="1" dirty="0" smtClean="0"/>
              <a:t>Time </a:t>
            </a:r>
            <a:r>
              <a:rPr lang="fr-FR" sz="1600" b="1" dirty="0" err="1" smtClean="0"/>
              <a:t>period</a:t>
            </a:r>
            <a:r>
              <a:rPr lang="fr-FR" sz="1600" b="1" dirty="0" smtClean="0">
                <a:solidFill>
                  <a:schemeClr val="tx1"/>
                </a:solidFill>
                <a:effectLst/>
              </a:rPr>
              <a:t> T1</a:t>
            </a:r>
            <a:endParaRPr lang="fr-FR" sz="1600" b="1" dirty="0">
              <a:solidFill>
                <a:schemeClr val="tx1"/>
              </a:solidFill>
              <a:effectLst/>
            </a:endParaRPr>
          </a:p>
        </p:txBody>
      </p:sp>
      <p:sp>
        <p:nvSpPr>
          <p:cNvPr id="13" name="Oval 15"/>
          <p:cNvSpPr>
            <a:spLocks noChangeArrowheads="1"/>
          </p:cNvSpPr>
          <p:nvPr/>
        </p:nvSpPr>
        <p:spPr bwMode="auto">
          <a:xfrm flipV="1">
            <a:off x="2392403" y="3793921"/>
            <a:ext cx="45906"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4" name="Oval 16"/>
          <p:cNvSpPr>
            <a:spLocks noChangeArrowheads="1"/>
          </p:cNvSpPr>
          <p:nvPr/>
        </p:nvSpPr>
        <p:spPr bwMode="auto">
          <a:xfrm flipV="1">
            <a:off x="2249936" y="3934046"/>
            <a:ext cx="45906"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5" name="Oval 17"/>
          <p:cNvSpPr>
            <a:spLocks noChangeArrowheads="1"/>
          </p:cNvSpPr>
          <p:nvPr/>
        </p:nvSpPr>
        <p:spPr bwMode="auto">
          <a:xfrm flipV="1">
            <a:off x="2249936" y="3751592"/>
            <a:ext cx="45906"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6" name="Oval 20"/>
          <p:cNvSpPr>
            <a:spLocks noChangeArrowheads="1"/>
          </p:cNvSpPr>
          <p:nvPr/>
        </p:nvSpPr>
        <p:spPr bwMode="auto">
          <a:xfrm flipV="1">
            <a:off x="1562926" y="4385074"/>
            <a:ext cx="45906"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7" name="Oval 21"/>
          <p:cNvSpPr>
            <a:spLocks noChangeArrowheads="1"/>
          </p:cNvSpPr>
          <p:nvPr/>
        </p:nvSpPr>
        <p:spPr bwMode="auto">
          <a:xfrm flipV="1">
            <a:off x="1064290" y="3793921"/>
            <a:ext cx="45907"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8" name="Oval 22"/>
          <p:cNvSpPr>
            <a:spLocks noChangeArrowheads="1"/>
          </p:cNvSpPr>
          <p:nvPr/>
        </p:nvSpPr>
        <p:spPr bwMode="auto">
          <a:xfrm flipV="1">
            <a:off x="1181430" y="3990972"/>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19" name="Oval 18"/>
          <p:cNvSpPr>
            <a:spLocks noChangeArrowheads="1"/>
          </p:cNvSpPr>
          <p:nvPr/>
        </p:nvSpPr>
        <p:spPr bwMode="auto">
          <a:xfrm flipV="1">
            <a:off x="2321169" y="2874349"/>
            <a:ext cx="45907"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0" name="Oval 19"/>
          <p:cNvSpPr>
            <a:spLocks noChangeArrowheads="1"/>
          </p:cNvSpPr>
          <p:nvPr/>
        </p:nvSpPr>
        <p:spPr bwMode="auto">
          <a:xfrm flipV="1">
            <a:off x="2275263" y="3029071"/>
            <a:ext cx="45906"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1" name="Oval 23"/>
          <p:cNvSpPr>
            <a:spLocks noChangeArrowheads="1"/>
          </p:cNvSpPr>
          <p:nvPr/>
        </p:nvSpPr>
        <p:spPr bwMode="auto">
          <a:xfrm flipV="1">
            <a:off x="2132796" y="3005717"/>
            <a:ext cx="45906"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2" name="Oval 27"/>
          <p:cNvSpPr>
            <a:spLocks noChangeArrowheads="1"/>
          </p:cNvSpPr>
          <p:nvPr/>
        </p:nvSpPr>
        <p:spPr bwMode="auto">
          <a:xfrm flipV="1">
            <a:off x="1038962" y="3925288"/>
            <a:ext cx="45907"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3" name="Oval 28"/>
          <p:cNvSpPr>
            <a:spLocks noChangeArrowheads="1"/>
          </p:cNvSpPr>
          <p:nvPr/>
        </p:nvSpPr>
        <p:spPr bwMode="auto">
          <a:xfrm flipV="1">
            <a:off x="1181430" y="3859605"/>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4" name="Oval 29"/>
          <p:cNvSpPr>
            <a:spLocks noChangeArrowheads="1"/>
          </p:cNvSpPr>
          <p:nvPr/>
        </p:nvSpPr>
        <p:spPr bwMode="auto">
          <a:xfrm flipV="1">
            <a:off x="921822" y="3882959"/>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5" name="Oval 30"/>
          <p:cNvSpPr>
            <a:spLocks noChangeArrowheads="1"/>
          </p:cNvSpPr>
          <p:nvPr/>
        </p:nvSpPr>
        <p:spPr bwMode="auto">
          <a:xfrm flipV="1">
            <a:off x="967729" y="4065413"/>
            <a:ext cx="45906"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6" name="Oval 24"/>
          <p:cNvSpPr>
            <a:spLocks noChangeArrowheads="1"/>
          </p:cNvSpPr>
          <p:nvPr/>
        </p:nvSpPr>
        <p:spPr bwMode="auto">
          <a:xfrm flipV="1">
            <a:off x="1244749" y="3094755"/>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7" name="Oval 25"/>
          <p:cNvSpPr>
            <a:spLocks noChangeArrowheads="1"/>
          </p:cNvSpPr>
          <p:nvPr/>
        </p:nvSpPr>
        <p:spPr bwMode="auto">
          <a:xfrm flipV="1">
            <a:off x="1412544" y="2897704"/>
            <a:ext cx="45907" cy="42330"/>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8" name="Oval 26"/>
          <p:cNvSpPr>
            <a:spLocks noChangeArrowheads="1"/>
          </p:cNvSpPr>
          <p:nvPr/>
        </p:nvSpPr>
        <p:spPr bwMode="auto">
          <a:xfrm flipV="1">
            <a:off x="1387216" y="3094755"/>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29" name="Oval 31"/>
          <p:cNvSpPr>
            <a:spLocks noChangeArrowheads="1"/>
          </p:cNvSpPr>
          <p:nvPr/>
        </p:nvSpPr>
        <p:spPr bwMode="auto">
          <a:xfrm flipV="1">
            <a:off x="1244749" y="2963388"/>
            <a:ext cx="45907" cy="42329"/>
          </a:xfrm>
          <a:prstGeom prst="ellipse">
            <a:avLst/>
          </a:prstGeom>
          <a:solidFill>
            <a:schemeClr val="tx1"/>
          </a:solidFill>
          <a:ln w="9525" algn="ctr">
            <a:solidFill>
              <a:schemeClr val="tx1"/>
            </a:solidFill>
            <a:round/>
            <a:headEnd/>
            <a:tailEnd/>
          </a:ln>
        </p:spPr>
        <p:txBody>
          <a:bodyPr rot="10800000"/>
          <a:lstStyle/>
          <a:p>
            <a:pPr eaLnBrk="0" hangingPunct="0"/>
            <a:endParaRPr lang="fr-FR">
              <a:effectLst/>
            </a:endParaRPr>
          </a:p>
        </p:txBody>
      </p:sp>
      <p:sp>
        <p:nvSpPr>
          <p:cNvPr id="30" name="TextBox 39"/>
          <p:cNvSpPr txBox="1">
            <a:spLocks noChangeArrowheads="1"/>
          </p:cNvSpPr>
          <p:nvPr/>
        </p:nvSpPr>
        <p:spPr bwMode="auto">
          <a:xfrm>
            <a:off x="5074261" y="4779176"/>
            <a:ext cx="1597489" cy="338554"/>
          </a:xfrm>
          <a:prstGeom prst="rect">
            <a:avLst/>
          </a:prstGeom>
          <a:noFill/>
          <a:ln w="9525">
            <a:noFill/>
            <a:miter lim="800000"/>
            <a:headEnd/>
            <a:tailEnd/>
          </a:ln>
        </p:spPr>
        <p:txBody>
          <a:bodyPr wrap="none">
            <a:spAutoFit/>
          </a:bodyPr>
          <a:lstStyle/>
          <a:p>
            <a:pPr eaLnBrk="0" hangingPunct="0"/>
            <a:r>
              <a:rPr lang="fr-FR" sz="1600" b="1" dirty="0" smtClean="0"/>
              <a:t>Time </a:t>
            </a:r>
            <a:r>
              <a:rPr lang="fr-FR" sz="1600" b="1" dirty="0" err="1" smtClean="0"/>
              <a:t>period</a:t>
            </a:r>
            <a:r>
              <a:rPr lang="fr-FR" sz="1600" b="1" dirty="0" smtClean="0">
                <a:solidFill>
                  <a:schemeClr val="tx1"/>
                </a:solidFill>
                <a:effectLst/>
              </a:rPr>
              <a:t> T2</a:t>
            </a:r>
            <a:endParaRPr lang="fr-FR" sz="1600" b="1" dirty="0">
              <a:solidFill>
                <a:schemeClr val="tx1"/>
              </a:solidFill>
              <a:effectLst/>
            </a:endParaRPr>
          </a:p>
        </p:txBody>
      </p:sp>
      <p:sp>
        <p:nvSpPr>
          <p:cNvPr id="31" name="Oval 40"/>
          <p:cNvSpPr>
            <a:spLocks noChangeArrowheads="1"/>
          </p:cNvSpPr>
          <p:nvPr/>
        </p:nvSpPr>
        <p:spPr bwMode="auto">
          <a:xfrm flipV="1">
            <a:off x="6753489" y="3948642"/>
            <a:ext cx="45907"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2" name="Oval 41"/>
          <p:cNvSpPr>
            <a:spLocks noChangeArrowheads="1"/>
          </p:cNvSpPr>
          <p:nvPr/>
        </p:nvSpPr>
        <p:spPr bwMode="auto">
          <a:xfrm flipV="1">
            <a:off x="6611022" y="3951562"/>
            <a:ext cx="45907"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3" name="Oval 42"/>
          <p:cNvSpPr>
            <a:spLocks noChangeArrowheads="1"/>
          </p:cNvSpPr>
          <p:nvPr/>
        </p:nvSpPr>
        <p:spPr bwMode="auto">
          <a:xfrm flipV="1">
            <a:off x="6620520" y="3793921"/>
            <a:ext cx="45907"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4" name="Oval 43"/>
          <p:cNvSpPr>
            <a:spLocks noChangeArrowheads="1"/>
          </p:cNvSpPr>
          <p:nvPr/>
        </p:nvSpPr>
        <p:spPr bwMode="auto">
          <a:xfrm flipV="1">
            <a:off x="6691754" y="2611615"/>
            <a:ext cx="45906"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5" name="Oval 44"/>
          <p:cNvSpPr>
            <a:spLocks noChangeArrowheads="1"/>
          </p:cNvSpPr>
          <p:nvPr/>
        </p:nvSpPr>
        <p:spPr bwMode="auto">
          <a:xfrm flipV="1">
            <a:off x="6691754" y="3046587"/>
            <a:ext cx="45906"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6" name="Oval 45"/>
          <p:cNvSpPr>
            <a:spLocks noChangeArrowheads="1"/>
          </p:cNvSpPr>
          <p:nvPr/>
        </p:nvSpPr>
        <p:spPr bwMode="auto">
          <a:xfrm flipV="1">
            <a:off x="5996829" y="4402590"/>
            <a:ext cx="44323"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7" name="Oval 46"/>
          <p:cNvSpPr>
            <a:spLocks noChangeArrowheads="1"/>
          </p:cNvSpPr>
          <p:nvPr/>
        </p:nvSpPr>
        <p:spPr bwMode="auto">
          <a:xfrm flipV="1">
            <a:off x="5498193" y="3811436"/>
            <a:ext cx="44323"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8" name="Oval 47"/>
          <p:cNvSpPr>
            <a:spLocks noChangeArrowheads="1"/>
          </p:cNvSpPr>
          <p:nvPr/>
        </p:nvSpPr>
        <p:spPr bwMode="auto">
          <a:xfrm flipV="1">
            <a:off x="5613750" y="4008488"/>
            <a:ext cx="45907"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39" name="Oval 48"/>
          <p:cNvSpPr>
            <a:spLocks noChangeArrowheads="1"/>
          </p:cNvSpPr>
          <p:nvPr/>
        </p:nvSpPr>
        <p:spPr bwMode="auto">
          <a:xfrm flipV="1">
            <a:off x="6566699" y="3023232"/>
            <a:ext cx="44323"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0" name="Oval 52"/>
          <p:cNvSpPr>
            <a:spLocks noChangeArrowheads="1"/>
          </p:cNvSpPr>
          <p:nvPr/>
        </p:nvSpPr>
        <p:spPr bwMode="auto">
          <a:xfrm flipV="1">
            <a:off x="5471282" y="3942804"/>
            <a:ext cx="45907"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1" name="Oval 53"/>
          <p:cNvSpPr>
            <a:spLocks noChangeArrowheads="1"/>
          </p:cNvSpPr>
          <p:nvPr/>
        </p:nvSpPr>
        <p:spPr bwMode="auto">
          <a:xfrm flipV="1">
            <a:off x="5613750" y="3877121"/>
            <a:ext cx="45907"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2" name="Oval 54"/>
          <p:cNvSpPr>
            <a:spLocks noChangeArrowheads="1"/>
          </p:cNvSpPr>
          <p:nvPr/>
        </p:nvSpPr>
        <p:spPr bwMode="auto">
          <a:xfrm flipV="1">
            <a:off x="5355726" y="3900475"/>
            <a:ext cx="44323"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3" name="Oval 55"/>
          <p:cNvSpPr>
            <a:spLocks noChangeArrowheads="1"/>
          </p:cNvSpPr>
          <p:nvPr/>
        </p:nvSpPr>
        <p:spPr bwMode="auto">
          <a:xfrm flipV="1">
            <a:off x="5400049" y="4082929"/>
            <a:ext cx="45906"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4" name="Oval 49"/>
          <p:cNvSpPr>
            <a:spLocks noChangeArrowheads="1"/>
          </p:cNvSpPr>
          <p:nvPr/>
        </p:nvSpPr>
        <p:spPr bwMode="auto">
          <a:xfrm flipV="1">
            <a:off x="5811622" y="3375005"/>
            <a:ext cx="45906"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5" name="Oval 50"/>
          <p:cNvSpPr>
            <a:spLocks noChangeArrowheads="1"/>
          </p:cNvSpPr>
          <p:nvPr/>
        </p:nvSpPr>
        <p:spPr bwMode="auto">
          <a:xfrm flipV="1">
            <a:off x="5938259" y="3268451"/>
            <a:ext cx="44323" cy="42330"/>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6" name="Oval 51"/>
          <p:cNvSpPr>
            <a:spLocks noChangeArrowheads="1"/>
          </p:cNvSpPr>
          <p:nvPr/>
        </p:nvSpPr>
        <p:spPr bwMode="auto">
          <a:xfrm flipV="1">
            <a:off x="5954089" y="3375005"/>
            <a:ext cx="45906"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7" name="Oval 56"/>
          <p:cNvSpPr>
            <a:spLocks noChangeArrowheads="1"/>
          </p:cNvSpPr>
          <p:nvPr/>
        </p:nvSpPr>
        <p:spPr bwMode="auto">
          <a:xfrm flipV="1">
            <a:off x="5811622" y="3243638"/>
            <a:ext cx="45906"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8" name="Oval 58"/>
          <p:cNvSpPr>
            <a:spLocks noChangeArrowheads="1"/>
          </p:cNvSpPr>
          <p:nvPr/>
        </p:nvSpPr>
        <p:spPr bwMode="auto">
          <a:xfrm flipV="1">
            <a:off x="6595192" y="2700653"/>
            <a:ext cx="45907"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sp>
        <p:nvSpPr>
          <p:cNvPr id="49" name="Oval 59"/>
          <p:cNvSpPr>
            <a:spLocks noChangeArrowheads="1"/>
          </p:cNvSpPr>
          <p:nvPr/>
        </p:nvSpPr>
        <p:spPr bwMode="auto">
          <a:xfrm flipV="1">
            <a:off x="6753489" y="2677299"/>
            <a:ext cx="45907" cy="42329"/>
          </a:xfrm>
          <a:prstGeom prst="ellipse">
            <a:avLst/>
          </a:prstGeom>
          <a:solidFill>
            <a:srgbClr val="FF0000"/>
          </a:solidFill>
          <a:ln w="9525" algn="ctr">
            <a:solidFill>
              <a:schemeClr val="tx1"/>
            </a:solidFill>
            <a:round/>
            <a:headEnd/>
            <a:tailEnd/>
          </a:ln>
        </p:spPr>
        <p:txBody>
          <a:bodyPr rot="10800000"/>
          <a:lstStyle/>
          <a:p>
            <a:pPr eaLnBrk="0" hangingPunct="0"/>
            <a:endParaRPr lang="fr-FR">
              <a:effectLst/>
            </a:endParaRPr>
          </a:p>
        </p:txBody>
      </p:sp>
      <p:grpSp>
        <p:nvGrpSpPr>
          <p:cNvPr id="50" name="Group 88"/>
          <p:cNvGrpSpPr>
            <a:grpSpLocks/>
          </p:cNvGrpSpPr>
          <p:nvPr/>
        </p:nvGrpSpPr>
        <p:grpSpPr bwMode="auto">
          <a:xfrm>
            <a:off x="2534871" y="2677299"/>
            <a:ext cx="3917854" cy="459605"/>
            <a:chOff x="2928926" y="3000372"/>
            <a:chExt cx="3929090" cy="499870"/>
          </a:xfrm>
        </p:grpSpPr>
        <p:grpSp>
          <p:nvGrpSpPr>
            <p:cNvPr id="60" name="Group 70"/>
            <p:cNvGrpSpPr>
              <a:grpSpLocks/>
            </p:cNvGrpSpPr>
            <p:nvPr/>
          </p:nvGrpSpPr>
          <p:grpSpPr bwMode="auto">
            <a:xfrm>
              <a:off x="2928926" y="3000372"/>
              <a:ext cx="3929090" cy="430216"/>
              <a:chOff x="2928926" y="3000372"/>
              <a:chExt cx="3929090" cy="430216"/>
            </a:xfrm>
          </p:grpSpPr>
          <p:cxnSp>
            <p:nvCxnSpPr>
              <p:cNvPr id="62" name="Straight Arrow Connector 67"/>
              <p:cNvCxnSpPr>
                <a:cxnSpLocks noChangeShapeType="1"/>
              </p:cNvCxnSpPr>
              <p:nvPr/>
            </p:nvCxnSpPr>
            <p:spPr bwMode="auto">
              <a:xfrm flipV="1">
                <a:off x="2928926" y="3000372"/>
                <a:ext cx="3929090" cy="357190"/>
              </a:xfrm>
              <a:prstGeom prst="straightConnector1">
                <a:avLst/>
              </a:prstGeom>
              <a:noFill/>
              <a:ln w="25400" algn="ctr">
                <a:solidFill>
                  <a:schemeClr val="tx1"/>
                </a:solidFill>
                <a:round/>
                <a:headEnd/>
                <a:tailEnd type="arrow" w="med" len="med"/>
              </a:ln>
            </p:spPr>
          </p:cxnSp>
          <p:cxnSp>
            <p:nvCxnSpPr>
              <p:cNvPr id="63" name="Straight Arrow Connector 69"/>
              <p:cNvCxnSpPr>
                <a:cxnSpLocks noChangeShapeType="1"/>
              </p:cNvCxnSpPr>
              <p:nvPr/>
            </p:nvCxnSpPr>
            <p:spPr bwMode="auto">
              <a:xfrm>
                <a:off x="2928926" y="3429000"/>
                <a:ext cx="3857652" cy="1588"/>
              </a:xfrm>
              <a:prstGeom prst="straightConnector1">
                <a:avLst/>
              </a:prstGeom>
              <a:noFill/>
              <a:ln w="25400" algn="ctr">
                <a:solidFill>
                  <a:schemeClr val="tx1"/>
                </a:solidFill>
                <a:round/>
                <a:headEnd/>
                <a:tailEnd type="arrow" w="med" len="med"/>
              </a:ln>
            </p:spPr>
          </p:cxnSp>
        </p:grpSp>
        <p:sp>
          <p:nvSpPr>
            <p:cNvPr id="61" name="TextBox 74"/>
            <p:cNvSpPr txBox="1"/>
            <p:nvPr/>
          </p:nvSpPr>
          <p:spPr>
            <a:xfrm>
              <a:off x="3786181" y="3192462"/>
              <a:ext cx="1046470" cy="307780"/>
            </a:xfrm>
            <a:prstGeom prst="rect">
              <a:avLst/>
            </a:prstGeom>
            <a:solidFill>
              <a:schemeClr val="bg1">
                <a:lumMod val="85000"/>
              </a:schemeClr>
            </a:solidFill>
            <a:ln>
              <a:solidFill>
                <a:schemeClr val="tx1"/>
              </a:solidFill>
            </a:ln>
          </p:spPr>
          <p:txBody>
            <a:bodyPr wrap="square">
              <a:spAutoFit/>
            </a:bodyPr>
            <a:lstStyle/>
            <a:p>
              <a:pPr algn="ctr" eaLnBrk="0" hangingPunct="0">
                <a:defRPr/>
              </a:pPr>
              <a:r>
                <a:rPr lang="en-US" sz="1400" b="1" dirty="0" smtClean="0"/>
                <a:t>Divergence</a:t>
              </a:r>
              <a:endParaRPr lang="fr-FR" sz="1400" b="1" dirty="0">
                <a:solidFill>
                  <a:schemeClr val="tx1"/>
                </a:solidFill>
                <a:effectLst/>
                <a:cs typeface="+mn-cs"/>
              </a:endParaRPr>
            </a:p>
          </p:txBody>
        </p:sp>
      </p:grpSp>
      <p:sp>
        <p:nvSpPr>
          <p:cNvPr id="56" name="TextBox 84"/>
          <p:cNvSpPr txBox="1">
            <a:spLocks noChangeArrowheads="1"/>
          </p:cNvSpPr>
          <p:nvPr/>
        </p:nvSpPr>
        <p:spPr bwMode="auto">
          <a:xfrm>
            <a:off x="5028050" y="3334136"/>
            <a:ext cx="319761" cy="420376"/>
          </a:xfrm>
          <a:prstGeom prst="rect">
            <a:avLst/>
          </a:prstGeom>
          <a:noFill/>
          <a:ln w="9525">
            <a:noFill/>
            <a:miter lim="800000"/>
            <a:headEnd/>
            <a:tailEnd/>
          </a:ln>
        </p:spPr>
        <p:txBody>
          <a:bodyPr>
            <a:spAutoFit/>
          </a:bodyPr>
          <a:lstStyle/>
          <a:p>
            <a:pPr eaLnBrk="0" hangingPunct="0"/>
            <a:r>
              <a:rPr lang="en-US">
                <a:solidFill>
                  <a:schemeClr val="tx1"/>
                </a:solidFill>
                <a:effectLst/>
              </a:rPr>
              <a:t>?</a:t>
            </a:r>
            <a:endParaRPr lang="fr-FR">
              <a:solidFill>
                <a:schemeClr val="tx1"/>
              </a:solidFill>
              <a:effectLst/>
            </a:endParaRPr>
          </a:p>
        </p:txBody>
      </p:sp>
      <p:grpSp>
        <p:nvGrpSpPr>
          <p:cNvPr id="85" name="Groupe 84"/>
          <p:cNvGrpSpPr/>
          <p:nvPr/>
        </p:nvGrpSpPr>
        <p:grpSpPr>
          <a:xfrm>
            <a:off x="1322315" y="3334867"/>
            <a:ext cx="3634205" cy="372729"/>
            <a:chOff x="1322315" y="4049669"/>
            <a:chExt cx="3634205" cy="372729"/>
          </a:xfrm>
        </p:grpSpPr>
        <p:grpSp>
          <p:nvGrpSpPr>
            <p:cNvPr id="55" name="Group 82"/>
            <p:cNvGrpSpPr>
              <a:grpSpLocks/>
            </p:cNvGrpSpPr>
            <p:nvPr/>
          </p:nvGrpSpPr>
          <p:grpSpPr bwMode="auto">
            <a:xfrm>
              <a:off x="1322315" y="4049669"/>
              <a:ext cx="3634205" cy="197910"/>
              <a:chOff x="1713686" y="3715546"/>
              <a:chExt cx="1858182" cy="215108"/>
            </a:xfrm>
          </p:grpSpPr>
          <p:cxnSp>
            <p:nvCxnSpPr>
              <p:cNvPr id="58" name="Straight Connector 79"/>
              <p:cNvCxnSpPr>
                <a:cxnSpLocks noChangeShapeType="1"/>
              </p:cNvCxnSpPr>
              <p:nvPr/>
            </p:nvCxnSpPr>
            <p:spPr bwMode="auto">
              <a:xfrm rot="5400000">
                <a:off x="1607323" y="3821909"/>
                <a:ext cx="214314" cy="1588"/>
              </a:xfrm>
              <a:prstGeom prst="line">
                <a:avLst/>
              </a:prstGeom>
              <a:noFill/>
              <a:ln w="25400" algn="ctr">
                <a:solidFill>
                  <a:schemeClr val="tx1"/>
                </a:solidFill>
                <a:round/>
                <a:headEnd/>
                <a:tailEnd/>
              </a:ln>
            </p:spPr>
          </p:cxnSp>
          <p:cxnSp>
            <p:nvCxnSpPr>
              <p:cNvPr id="59" name="Straight Arrow Connector 81"/>
              <p:cNvCxnSpPr>
                <a:cxnSpLocks noChangeShapeType="1"/>
              </p:cNvCxnSpPr>
              <p:nvPr/>
            </p:nvCxnSpPr>
            <p:spPr bwMode="auto">
              <a:xfrm>
                <a:off x="1714480" y="3929066"/>
                <a:ext cx="1857388" cy="1588"/>
              </a:xfrm>
              <a:prstGeom prst="straightConnector1">
                <a:avLst/>
              </a:prstGeom>
              <a:noFill/>
              <a:ln w="25400" algn="ctr">
                <a:solidFill>
                  <a:schemeClr val="tx1"/>
                </a:solidFill>
                <a:round/>
                <a:headEnd/>
                <a:tailEnd type="arrow" w="med" len="med"/>
              </a:ln>
            </p:spPr>
          </p:cxnSp>
        </p:grpSp>
        <p:sp>
          <p:nvSpPr>
            <p:cNvPr id="57" name="TextBox 76"/>
            <p:cNvSpPr txBox="1"/>
            <p:nvPr/>
          </p:nvSpPr>
          <p:spPr bwMode="auto">
            <a:xfrm>
              <a:off x="3389676" y="4114621"/>
              <a:ext cx="1139740" cy="307777"/>
            </a:xfrm>
            <a:prstGeom prst="rect">
              <a:avLst/>
            </a:prstGeom>
            <a:solidFill>
              <a:schemeClr val="bg1">
                <a:lumMod val="85000"/>
              </a:schemeClr>
            </a:solidFill>
            <a:ln>
              <a:solidFill>
                <a:schemeClr val="tx1"/>
              </a:solidFill>
            </a:ln>
          </p:spPr>
          <p:txBody>
            <a:bodyPr>
              <a:spAutoFit/>
            </a:bodyPr>
            <a:lstStyle/>
            <a:p>
              <a:pPr algn="ctr" eaLnBrk="0" hangingPunct="0">
                <a:defRPr/>
              </a:pPr>
              <a:r>
                <a:rPr lang="fr-FR" sz="1400" b="1" dirty="0" err="1" smtClean="0">
                  <a:solidFill>
                    <a:schemeClr val="tx1"/>
                  </a:solidFill>
                  <a:effectLst/>
                  <a:cs typeface="+mn-cs"/>
                </a:rPr>
                <a:t>Disapearing</a:t>
              </a:r>
              <a:endParaRPr lang="fr-FR" sz="1400" b="1" dirty="0">
                <a:solidFill>
                  <a:schemeClr val="tx1"/>
                </a:solidFill>
                <a:effectLst/>
                <a:cs typeface="+mn-cs"/>
              </a:endParaRPr>
            </a:p>
          </p:txBody>
        </p:sp>
      </p:grpSp>
      <p:grpSp>
        <p:nvGrpSpPr>
          <p:cNvPr id="84" name="Groupe 83"/>
          <p:cNvGrpSpPr/>
          <p:nvPr/>
        </p:nvGrpSpPr>
        <p:grpSpPr>
          <a:xfrm>
            <a:off x="1751300" y="4268348"/>
            <a:ext cx="4060321" cy="307777"/>
            <a:chOff x="1751300" y="4983150"/>
            <a:chExt cx="4060321" cy="307777"/>
          </a:xfrm>
        </p:grpSpPr>
        <p:cxnSp>
          <p:nvCxnSpPr>
            <p:cNvPr id="53" name="Straight Arrow Connector 86"/>
            <p:cNvCxnSpPr>
              <a:cxnSpLocks noChangeShapeType="1"/>
            </p:cNvCxnSpPr>
            <p:nvPr/>
          </p:nvCxnSpPr>
          <p:spPr bwMode="auto">
            <a:xfrm>
              <a:off x="1751300" y="5109533"/>
              <a:ext cx="4060321" cy="11946"/>
            </a:xfrm>
            <a:prstGeom prst="straightConnector1">
              <a:avLst/>
            </a:prstGeom>
            <a:noFill/>
            <a:ln w="25400" algn="ctr">
              <a:solidFill>
                <a:schemeClr val="tx1"/>
              </a:solidFill>
              <a:round/>
              <a:headEnd/>
              <a:tailEnd type="arrow" w="med" len="med"/>
            </a:ln>
          </p:spPr>
        </p:cxnSp>
        <p:sp>
          <p:nvSpPr>
            <p:cNvPr id="54" name="TextBox 77"/>
            <p:cNvSpPr txBox="1"/>
            <p:nvPr/>
          </p:nvSpPr>
          <p:spPr bwMode="auto">
            <a:xfrm>
              <a:off x="3460908" y="4983150"/>
              <a:ext cx="854804" cy="307777"/>
            </a:xfrm>
            <a:prstGeom prst="rect">
              <a:avLst/>
            </a:prstGeom>
            <a:solidFill>
              <a:schemeClr val="bg1">
                <a:lumMod val="85000"/>
              </a:schemeClr>
            </a:solidFill>
            <a:ln>
              <a:solidFill>
                <a:schemeClr val="tx1"/>
              </a:solidFill>
            </a:ln>
          </p:spPr>
          <p:txBody>
            <a:bodyPr>
              <a:spAutoFit/>
            </a:bodyPr>
            <a:lstStyle/>
            <a:p>
              <a:pPr eaLnBrk="0" hangingPunct="0">
                <a:defRPr/>
              </a:pPr>
              <a:r>
                <a:rPr lang="fr-FR" sz="1400" b="1" dirty="0" err="1" smtClean="0">
                  <a:solidFill>
                    <a:schemeClr val="tx1"/>
                  </a:solidFill>
                  <a:effectLst/>
                  <a:cs typeface="+mn-cs"/>
                </a:rPr>
                <a:t>Stability</a:t>
              </a:r>
              <a:endParaRPr lang="fr-FR" sz="1400" b="1" dirty="0">
                <a:solidFill>
                  <a:schemeClr val="tx1"/>
                </a:solidFill>
                <a:effectLst/>
                <a:cs typeface="+mn-cs"/>
              </a:endParaRPr>
            </a:p>
          </p:txBody>
        </p:sp>
      </p:grpSp>
      <p:grpSp>
        <p:nvGrpSpPr>
          <p:cNvPr id="83" name="Groupe 82"/>
          <p:cNvGrpSpPr/>
          <p:nvPr/>
        </p:nvGrpSpPr>
        <p:grpSpPr>
          <a:xfrm>
            <a:off x="6167790" y="3225128"/>
            <a:ext cx="2424270" cy="307777"/>
            <a:chOff x="6167790" y="3939930"/>
            <a:chExt cx="2424270" cy="307777"/>
          </a:xfrm>
        </p:grpSpPr>
        <p:sp>
          <p:nvSpPr>
            <p:cNvPr id="77" name="TextBox 76"/>
            <p:cNvSpPr txBox="1"/>
            <p:nvPr/>
          </p:nvSpPr>
          <p:spPr bwMode="auto">
            <a:xfrm>
              <a:off x="7452320" y="3939930"/>
              <a:ext cx="1139740" cy="307777"/>
            </a:xfrm>
            <a:prstGeom prst="rect">
              <a:avLst/>
            </a:prstGeom>
            <a:solidFill>
              <a:schemeClr val="bg1">
                <a:lumMod val="85000"/>
              </a:schemeClr>
            </a:solidFill>
            <a:ln>
              <a:solidFill>
                <a:schemeClr val="tx1"/>
              </a:solidFill>
            </a:ln>
          </p:spPr>
          <p:txBody>
            <a:bodyPr>
              <a:spAutoFit/>
            </a:bodyPr>
            <a:lstStyle/>
            <a:p>
              <a:pPr algn="ctr" eaLnBrk="0" hangingPunct="0">
                <a:defRPr/>
              </a:pPr>
              <a:r>
                <a:rPr lang="fr-FR" sz="1400" b="1" dirty="0" err="1" smtClean="0"/>
                <a:t>Apparing</a:t>
              </a:r>
              <a:endParaRPr lang="fr-FR" sz="1400" b="1" dirty="0">
                <a:solidFill>
                  <a:schemeClr val="tx1"/>
                </a:solidFill>
                <a:effectLst/>
                <a:cs typeface="+mn-cs"/>
              </a:endParaRPr>
            </a:p>
          </p:txBody>
        </p:sp>
        <p:cxnSp>
          <p:nvCxnSpPr>
            <p:cNvPr id="78" name="Straight Arrow Connector 86"/>
            <p:cNvCxnSpPr>
              <a:cxnSpLocks noChangeShapeType="1"/>
            </p:cNvCxnSpPr>
            <p:nvPr/>
          </p:nvCxnSpPr>
          <p:spPr bwMode="auto">
            <a:xfrm>
              <a:off x="6167790" y="4074444"/>
              <a:ext cx="1285372" cy="10254"/>
            </a:xfrm>
            <a:prstGeom prst="straightConnector1">
              <a:avLst/>
            </a:prstGeom>
            <a:noFill/>
            <a:ln w="25400" algn="ctr">
              <a:solidFill>
                <a:schemeClr val="tx1"/>
              </a:solidFill>
              <a:round/>
              <a:headEnd type="arrow"/>
              <a:tailEnd type="none" w="med" len="med"/>
            </a:ln>
          </p:spPr>
        </p:cxnSp>
      </p:grpSp>
      <p:sp>
        <p:nvSpPr>
          <p:cNvPr id="79" name="Rectangle 1026"/>
          <p:cNvSpPr>
            <a:spLocks noGrp="1" noChangeArrowheads="1"/>
          </p:cNvSpPr>
          <p:nvPr>
            <p:ph type="title"/>
          </p:nvPr>
        </p:nvSpPr>
        <p:spPr>
          <a:xfrm>
            <a:off x="179512" y="-99392"/>
            <a:ext cx="8753182" cy="1368152"/>
          </a:xfrm>
        </p:spPr>
        <p:txBody>
          <a:bodyPr>
            <a:noAutofit/>
          </a:bodyPr>
          <a:lstStyle/>
          <a:p>
            <a:pPr algn="ctr" fontAlgn="base">
              <a:lnSpc>
                <a:spcPct val="90000"/>
              </a:lnSpc>
              <a:spcAft>
                <a:spcPct val="0"/>
              </a:spcAft>
              <a:buClr>
                <a:schemeClr val="accent2"/>
              </a:buClr>
              <a:buSzPct val="110000"/>
              <a:defRPr/>
            </a:pPr>
            <a:r>
              <a:rPr lang="en-US" sz="4100" b="1" dirty="0" smtClean="0">
                <a:latin typeface="+mn-lt"/>
              </a:rPr>
              <a:t>Example: Diachronic </a:t>
            </a:r>
            <a:r>
              <a:rPr lang="en-US" sz="4100" b="1" dirty="0">
                <a:latin typeface="+mn-lt"/>
              </a:rPr>
              <a:t>M</a:t>
            </a:r>
            <a:r>
              <a:rPr lang="en-US" sz="4100" b="1" dirty="0" smtClean="0">
                <a:latin typeface="+mn-lt"/>
              </a:rPr>
              <a:t>ining</a:t>
            </a:r>
            <a:endParaRPr lang="en-US" sz="4100" b="1" dirty="0">
              <a:latin typeface="+mn-lt"/>
            </a:endParaRPr>
          </a:p>
        </p:txBody>
      </p:sp>
    </p:spTree>
    <p:extLst>
      <p:ext uri="{BB962C8B-B14F-4D97-AF65-F5344CB8AC3E}">
        <p14:creationId xmlns:p14="http://schemas.microsoft.com/office/powerpoint/2010/main" val="215371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down)">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animEffect transition="in" filter="wipe(right)">
                                      <p:cBhvr>
                                        <p:cTn id="17" dur="500"/>
                                        <p:tgtEl>
                                          <p:spTgt spid="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3" name="Picture 3"/>
          <p:cNvPicPr>
            <a:picLocks noChangeArrowheads="1"/>
          </p:cNvPicPr>
          <p:nvPr/>
        </p:nvPicPr>
        <p:blipFill>
          <a:blip r:embed="rId2" cstate="print"/>
          <a:srcRect l="18945" t="37788" r="17773" b="38806"/>
          <a:stretch>
            <a:fillRect/>
          </a:stretch>
        </p:blipFill>
        <p:spPr bwMode="auto">
          <a:xfrm>
            <a:off x="714348" y="5098294"/>
            <a:ext cx="7653528" cy="1643074"/>
          </a:xfrm>
          <a:prstGeom prst="rect">
            <a:avLst/>
          </a:prstGeom>
          <a:noFill/>
          <a:ln w="9525">
            <a:solidFill>
              <a:schemeClr val="tx1"/>
            </a:solidFill>
            <a:miter lim="800000"/>
            <a:headEnd/>
            <a:tailEnd/>
          </a:ln>
          <a:effectLst/>
        </p:spPr>
      </p:pic>
      <p:grpSp>
        <p:nvGrpSpPr>
          <p:cNvPr id="21" name="Groupe 20"/>
          <p:cNvGrpSpPr/>
          <p:nvPr/>
        </p:nvGrpSpPr>
        <p:grpSpPr>
          <a:xfrm>
            <a:off x="728862" y="1467412"/>
            <a:ext cx="7649028" cy="3473756"/>
            <a:chOff x="728862" y="1427290"/>
            <a:chExt cx="7649028" cy="3473756"/>
          </a:xfrm>
        </p:grpSpPr>
        <p:pic>
          <p:nvPicPr>
            <p:cNvPr id="609282" name="Picture 2"/>
            <p:cNvPicPr>
              <a:picLocks noChangeAspect="1" noChangeArrowheads="1"/>
            </p:cNvPicPr>
            <p:nvPr/>
          </p:nvPicPr>
          <p:blipFill>
            <a:blip r:embed="rId3" cstate="print"/>
            <a:srcRect l="19048" t="34115" r="18214" b="16470"/>
            <a:stretch>
              <a:fillRect/>
            </a:stretch>
          </p:blipFill>
          <p:spPr bwMode="auto">
            <a:xfrm>
              <a:off x="728862" y="1432132"/>
              <a:ext cx="7649028" cy="3468914"/>
            </a:xfrm>
            <a:prstGeom prst="rect">
              <a:avLst/>
            </a:prstGeom>
            <a:noFill/>
            <a:ln w="9525">
              <a:solidFill>
                <a:schemeClr val="tx1"/>
              </a:solidFill>
              <a:miter lim="800000"/>
              <a:headEnd/>
              <a:tailEnd/>
            </a:ln>
            <a:effectLst/>
          </p:spPr>
        </p:pic>
        <p:sp>
          <p:nvSpPr>
            <p:cNvPr id="5" name="Rectangle 4"/>
            <p:cNvSpPr/>
            <p:nvPr/>
          </p:nvSpPr>
          <p:spPr>
            <a:xfrm>
              <a:off x="4644571" y="3222171"/>
              <a:ext cx="3715658" cy="1669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4672583" y="4641989"/>
              <a:ext cx="1717137" cy="246221"/>
            </a:xfrm>
            <a:prstGeom prst="rect">
              <a:avLst/>
            </a:prstGeom>
            <a:solidFill>
              <a:schemeClr val="bg1"/>
            </a:solidFill>
            <a:ln w="28575">
              <a:solidFill>
                <a:schemeClr val="accent1"/>
              </a:solidFill>
            </a:ln>
          </p:spPr>
          <p:txBody>
            <a:bodyPr wrap="none" rtlCol="0">
              <a:spAutoFit/>
            </a:bodyPr>
            <a:lstStyle/>
            <a:p>
              <a:r>
                <a:rPr lang="fr-FR" sz="1000" b="1" dirty="0" smtClean="0">
                  <a:solidFill>
                    <a:schemeClr val="accent1">
                      <a:lumMod val="75000"/>
                    </a:schemeClr>
                  </a:solidFill>
                </a:rPr>
                <a:t>Changement de vocabulaire</a:t>
              </a:r>
              <a:endParaRPr lang="fr-FR" sz="1000" b="1" dirty="0">
                <a:solidFill>
                  <a:schemeClr val="accent1">
                    <a:lumMod val="75000"/>
                  </a:schemeClr>
                </a:solidFill>
              </a:endParaRPr>
            </a:p>
          </p:txBody>
        </p:sp>
        <p:sp>
          <p:nvSpPr>
            <p:cNvPr id="10" name="Rectangle 9"/>
            <p:cNvSpPr/>
            <p:nvPr/>
          </p:nvSpPr>
          <p:spPr>
            <a:xfrm>
              <a:off x="755576" y="3227490"/>
              <a:ext cx="3715658" cy="166914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765101" y="4647322"/>
              <a:ext cx="1375698" cy="246221"/>
            </a:xfrm>
            <a:prstGeom prst="rect">
              <a:avLst/>
            </a:prstGeom>
            <a:solidFill>
              <a:schemeClr val="bg1"/>
            </a:solidFill>
            <a:ln w="28575">
              <a:solidFill>
                <a:schemeClr val="accent5">
                  <a:lumMod val="75000"/>
                </a:schemeClr>
              </a:solidFill>
            </a:ln>
          </p:spPr>
          <p:txBody>
            <a:bodyPr wrap="none" rtlCol="0">
              <a:spAutoFit/>
            </a:bodyPr>
            <a:lstStyle/>
            <a:p>
              <a:r>
                <a:rPr lang="fr-FR" sz="1000" b="1" dirty="0" smtClean="0">
                  <a:solidFill>
                    <a:schemeClr val="accent5">
                      <a:lumMod val="75000"/>
                    </a:schemeClr>
                  </a:solidFill>
                </a:rPr>
                <a:t>Théorie vers pratique</a:t>
              </a:r>
              <a:endParaRPr lang="fr-FR" sz="1000" b="1" dirty="0">
                <a:solidFill>
                  <a:schemeClr val="accent5">
                    <a:lumMod val="75000"/>
                  </a:schemeClr>
                </a:solidFill>
              </a:endParaRPr>
            </a:p>
          </p:txBody>
        </p:sp>
        <p:sp>
          <p:nvSpPr>
            <p:cNvPr id="14" name="Rectangle 13"/>
            <p:cNvSpPr/>
            <p:nvPr/>
          </p:nvSpPr>
          <p:spPr>
            <a:xfrm>
              <a:off x="755576" y="1443358"/>
              <a:ext cx="3715658" cy="166914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658522" y="1427290"/>
              <a:ext cx="3715658" cy="1669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p:cNvSpPr txBox="1"/>
            <p:nvPr/>
          </p:nvSpPr>
          <p:spPr>
            <a:xfrm>
              <a:off x="4671772" y="2842653"/>
              <a:ext cx="1292341" cy="246221"/>
            </a:xfrm>
            <a:prstGeom prst="rect">
              <a:avLst/>
            </a:prstGeom>
            <a:solidFill>
              <a:schemeClr val="bg1"/>
            </a:solidFill>
            <a:ln w="28575">
              <a:solidFill>
                <a:srgbClr val="FF0000"/>
              </a:solidFill>
            </a:ln>
          </p:spPr>
          <p:txBody>
            <a:bodyPr wrap="none" rtlCol="0">
              <a:spAutoFit/>
            </a:bodyPr>
            <a:lstStyle/>
            <a:p>
              <a:r>
                <a:rPr lang="fr-FR" sz="1000" b="1" dirty="0" smtClean="0">
                  <a:solidFill>
                    <a:srgbClr val="FF0000"/>
                  </a:solidFill>
                </a:rPr>
                <a:t>Nouveau composant</a:t>
              </a:r>
              <a:endParaRPr lang="fr-FR" sz="1000" b="1" dirty="0">
                <a:solidFill>
                  <a:srgbClr val="FF0000"/>
                </a:solidFill>
              </a:endParaRPr>
            </a:p>
          </p:txBody>
        </p:sp>
        <p:sp>
          <p:nvSpPr>
            <p:cNvPr id="20" name="ZoneTexte 19"/>
            <p:cNvSpPr txBox="1"/>
            <p:nvPr/>
          </p:nvSpPr>
          <p:spPr>
            <a:xfrm>
              <a:off x="755576" y="2852936"/>
              <a:ext cx="1375698" cy="246221"/>
            </a:xfrm>
            <a:prstGeom prst="rect">
              <a:avLst/>
            </a:prstGeom>
            <a:solidFill>
              <a:schemeClr val="bg1"/>
            </a:solidFill>
            <a:ln w="28575">
              <a:solidFill>
                <a:schemeClr val="accent5">
                  <a:lumMod val="75000"/>
                </a:schemeClr>
              </a:solidFill>
            </a:ln>
          </p:spPr>
          <p:txBody>
            <a:bodyPr wrap="none" rtlCol="0">
              <a:spAutoFit/>
            </a:bodyPr>
            <a:lstStyle/>
            <a:p>
              <a:r>
                <a:rPr lang="fr-FR" sz="1000" b="1" dirty="0" smtClean="0">
                  <a:solidFill>
                    <a:schemeClr val="accent5">
                      <a:lumMod val="75000"/>
                    </a:schemeClr>
                  </a:solidFill>
                </a:rPr>
                <a:t>Théorie vers pratique</a:t>
              </a:r>
              <a:endParaRPr lang="fr-FR" sz="1000" b="1" dirty="0">
                <a:solidFill>
                  <a:schemeClr val="accent5">
                    <a:lumMod val="75000"/>
                  </a:schemeClr>
                </a:solidFill>
              </a:endParaRPr>
            </a:p>
          </p:txBody>
        </p:sp>
      </p:grpSp>
      <p:sp>
        <p:nvSpPr>
          <p:cNvPr id="15" name="Rectangle 1026"/>
          <p:cNvSpPr>
            <a:spLocks noGrp="1" noChangeArrowheads="1"/>
          </p:cNvSpPr>
          <p:nvPr>
            <p:ph type="title"/>
          </p:nvPr>
        </p:nvSpPr>
        <p:spPr>
          <a:xfrm>
            <a:off x="179512" y="-171400"/>
            <a:ext cx="8753182" cy="1368152"/>
          </a:xfrm>
        </p:spPr>
        <p:txBody>
          <a:bodyPr>
            <a:noAutofit/>
          </a:bodyPr>
          <a:lstStyle/>
          <a:p>
            <a:pPr algn="ctr" fontAlgn="base">
              <a:lnSpc>
                <a:spcPct val="90000"/>
              </a:lnSpc>
              <a:spcAft>
                <a:spcPct val="0"/>
              </a:spcAft>
              <a:buClr>
                <a:schemeClr val="accent2"/>
              </a:buClr>
              <a:buSzPct val="110000"/>
              <a:defRPr/>
            </a:pPr>
            <a:r>
              <a:rPr lang="en-US" sz="4100" b="1" dirty="0" smtClean="0">
                <a:latin typeface="+mn-lt"/>
              </a:rPr>
              <a:t>Example: Diachronic </a:t>
            </a:r>
            <a:r>
              <a:rPr lang="en-US" sz="4100" b="1" dirty="0">
                <a:latin typeface="+mn-lt"/>
              </a:rPr>
              <a:t>M</a:t>
            </a:r>
            <a:r>
              <a:rPr lang="en-US" sz="4100" b="1" dirty="0" smtClean="0">
                <a:latin typeface="+mn-lt"/>
              </a:rPr>
              <a:t>ining</a:t>
            </a:r>
            <a:endParaRPr lang="en-US" sz="4100" b="1" dirty="0">
              <a:latin typeface="+mn-lt"/>
            </a:endParaRPr>
          </a:p>
        </p:txBody>
      </p:sp>
    </p:spTree>
    <p:extLst>
      <p:ext uri="{BB962C8B-B14F-4D97-AF65-F5344CB8AC3E}">
        <p14:creationId xmlns:p14="http://schemas.microsoft.com/office/powerpoint/2010/main" val="29024570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Espace réservé du numéro de diapositive 5"/>
          <p:cNvSpPr>
            <a:spLocks noGrp="1"/>
          </p:cNvSpPr>
          <p:nvPr>
            <p:ph type="sldNum" sz="quarter" idx="12"/>
          </p:nvPr>
        </p:nvSpPr>
        <p:spPr/>
        <p:txBody>
          <a:bodyPr/>
          <a:lstStyle/>
          <a:p>
            <a:fld id="{C55A0A9F-9C8F-4B1B-A36F-32DC86C8017D}" type="slidenum">
              <a:rPr lang="en-US"/>
              <a:pPr/>
              <a:t>39</a:t>
            </a:fld>
            <a:endParaRPr lang="en-US"/>
          </a:p>
        </p:txBody>
      </p:sp>
      <p:pic>
        <p:nvPicPr>
          <p:cNvPr id="412676" name="Picture 4"/>
          <p:cNvPicPr>
            <a:picLocks noChangeAspect="1" noChangeArrowheads="1"/>
          </p:cNvPicPr>
          <p:nvPr/>
        </p:nvPicPr>
        <p:blipFill>
          <a:blip r:embed="rId3" cstate="print"/>
          <a:srcRect/>
          <a:stretch>
            <a:fillRect/>
          </a:stretch>
        </p:blipFill>
        <p:spPr bwMode="auto">
          <a:xfrm>
            <a:off x="457200" y="3130550"/>
            <a:ext cx="2255838" cy="2362200"/>
          </a:xfrm>
          <a:prstGeom prst="rect">
            <a:avLst/>
          </a:prstGeom>
          <a:noFill/>
          <a:ln w="9525">
            <a:noFill/>
            <a:miter lim="800000"/>
            <a:headEnd/>
            <a:tailEnd/>
          </a:ln>
          <a:effectLst/>
        </p:spPr>
      </p:pic>
      <p:sp>
        <p:nvSpPr>
          <p:cNvPr id="412677" name="Text Box 5"/>
          <p:cNvSpPr txBox="1">
            <a:spLocks noChangeArrowheads="1"/>
          </p:cNvSpPr>
          <p:nvPr/>
        </p:nvSpPr>
        <p:spPr bwMode="auto">
          <a:xfrm>
            <a:off x="927100" y="5568950"/>
            <a:ext cx="1009650" cy="336550"/>
          </a:xfrm>
          <a:prstGeom prst="rect">
            <a:avLst/>
          </a:prstGeom>
          <a:noFill/>
          <a:ln w="9525">
            <a:noFill/>
            <a:miter lim="800000"/>
            <a:headEnd/>
            <a:tailEnd/>
          </a:ln>
          <a:effectLst/>
        </p:spPr>
        <p:txBody>
          <a:bodyPr wrap="none">
            <a:spAutoFit/>
          </a:bodyPr>
          <a:lstStyle/>
          <a:p>
            <a:r>
              <a:rPr lang="fr-FR" sz="1600" b="1"/>
              <a:t>Patentees</a:t>
            </a:r>
            <a:endParaRPr lang="fr-FR" sz="2400"/>
          </a:p>
        </p:txBody>
      </p:sp>
      <p:grpSp>
        <p:nvGrpSpPr>
          <p:cNvPr id="412693" name="Group 21"/>
          <p:cNvGrpSpPr>
            <a:grpSpLocks/>
          </p:cNvGrpSpPr>
          <p:nvPr/>
        </p:nvGrpSpPr>
        <p:grpSpPr bwMode="auto">
          <a:xfrm>
            <a:off x="254000" y="1255713"/>
            <a:ext cx="8686800" cy="3895725"/>
            <a:chOff x="160" y="1520"/>
            <a:chExt cx="5472" cy="2454"/>
          </a:xfrm>
        </p:grpSpPr>
        <p:sp>
          <p:nvSpPr>
            <p:cNvPr id="412679" name="Text Box 7"/>
            <p:cNvSpPr txBox="1">
              <a:spLocks noChangeArrowheads="1"/>
            </p:cNvSpPr>
            <p:nvPr/>
          </p:nvSpPr>
          <p:spPr bwMode="auto">
            <a:xfrm>
              <a:off x="4848" y="3762"/>
              <a:ext cx="315" cy="212"/>
            </a:xfrm>
            <a:prstGeom prst="rect">
              <a:avLst/>
            </a:prstGeom>
            <a:noFill/>
            <a:ln w="9525">
              <a:noFill/>
              <a:miter lim="800000"/>
              <a:headEnd/>
              <a:tailEnd/>
            </a:ln>
            <a:effectLst/>
          </p:spPr>
          <p:txBody>
            <a:bodyPr wrap="none">
              <a:spAutoFit/>
            </a:bodyPr>
            <a:lstStyle/>
            <a:p>
              <a:r>
                <a:rPr lang="fr-FR" sz="1600" b="1"/>
                <a:t>Use</a:t>
              </a:r>
              <a:endParaRPr lang="fr-FR" sz="2400"/>
            </a:p>
          </p:txBody>
        </p:sp>
        <p:sp>
          <p:nvSpPr>
            <p:cNvPr id="412681" name="Line 9"/>
            <p:cNvSpPr>
              <a:spLocks noChangeShapeType="1"/>
            </p:cNvSpPr>
            <p:nvPr/>
          </p:nvSpPr>
          <p:spPr bwMode="auto">
            <a:xfrm>
              <a:off x="680" y="3406"/>
              <a:ext cx="1109" cy="2"/>
            </a:xfrm>
            <a:prstGeom prst="line">
              <a:avLst/>
            </a:prstGeom>
            <a:noFill/>
            <a:ln w="57150">
              <a:solidFill>
                <a:srgbClr val="FF0066"/>
              </a:solidFill>
              <a:round/>
              <a:headEnd/>
              <a:tailEnd type="triangle" w="med" len="med"/>
            </a:ln>
            <a:effectLst/>
          </p:spPr>
          <p:txBody>
            <a:bodyPr wrap="none" anchor="ctr"/>
            <a:lstStyle/>
            <a:p>
              <a:endParaRPr lang="fr-FR"/>
            </a:p>
          </p:txBody>
        </p:sp>
        <p:sp>
          <p:nvSpPr>
            <p:cNvPr id="412682" name="Text Box 10"/>
            <p:cNvSpPr txBox="1">
              <a:spLocks noChangeArrowheads="1"/>
            </p:cNvSpPr>
            <p:nvPr/>
          </p:nvSpPr>
          <p:spPr bwMode="auto">
            <a:xfrm>
              <a:off x="160" y="1520"/>
              <a:ext cx="5472" cy="520"/>
            </a:xfrm>
            <a:prstGeom prst="rect">
              <a:avLst/>
            </a:prstGeom>
            <a:solidFill>
              <a:schemeClr val="bg1"/>
            </a:solidFill>
            <a:ln w="317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spcBef>
                  <a:spcPct val="50000"/>
                </a:spcBef>
              </a:pPr>
              <a:r>
                <a:rPr lang="en-US">
                  <a:solidFill>
                    <a:srgbClr val="D60093"/>
                  </a:solidFill>
                </a:rPr>
                <a:t>"</a:t>
              </a:r>
              <a:r>
                <a:rPr lang="en-US"/>
                <a:t> </a:t>
              </a:r>
              <a:r>
                <a:rPr lang="en-US" sz="2400" b="1">
                  <a:solidFill>
                    <a:srgbClr val="D60093"/>
                  </a:solidFill>
                </a:rPr>
                <a:t>TONEN CORP.</a:t>
              </a:r>
              <a:r>
                <a:rPr lang="en-US" sz="2400">
                  <a:solidFill>
                    <a:srgbClr val="D60093"/>
                  </a:solidFill>
                  <a:cs typeface="Times New Roman" pitchFamily="18" charset="0"/>
                </a:rPr>
                <a:t>"</a:t>
              </a:r>
              <a:r>
                <a:rPr lang="en-US" sz="2400">
                  <a:solidFill>
                    <a:srgbClr val="D60093"/>
                  </a:solidFill>
                </a:rPr>
                <a:t> patentee is specialized on oils used in   </a:t>
              </a:r>
              <a:br>
                <a:rPr lang="en-US" sz="2400">
                  <a:solidFill>
                    <a:srgbClr val="D60093"/>
                  </a:solidFill>
                </a:rPr>
              </a:br>
              <a:r>
                <a:rPr lang="en-US">
                  <a:solidFill>
                    <a:srgbClr val="D60093"/>
                  </a:solidFill>
                </a:rPr>
                <a:t> "</a:t>
              </a:r>
              <a:r>
                <a:rPr lang="en-US"/>
                <a:t> </a:t>
              </a:r>
              <a:r>
                <a:rPr lang="en-US" sz="2400" b="1">
                  <a:solidFill>
                    <a:srgbClr val="D60093"/>
                  </a:solidFill>
                </a:rPr>
                <a:t>automatic</a:t>
              </a:r>
              <a:r>
                <a:rPr lang="en-US" sz="2400">
                  <a:solidFill>
                    <a:srgbClr val="D60093"/>
                  </a:solidFill>
                </a:rPr>
                <a:t> </a:t>
              </a:r>
              <a:r>
                <a:rPr lang="en-US" sz="2400" b="1">
                  <a:solidFill>
                    <a:srgbClr val="D60093"/>
                  </a:solidFill>
                </a:rPr>
                <a:t>transmissions</a:t>
              </a:r>
              <a:r>
                <a:rPr lang="en-US" sz="2400">
                  <a:solidFill>
                    <a:srgbClr val="D60093"/>
                  </a:solidFill>
                </a:rPr>
                <a:t> </a:t>
              </a:r>
              <a:r>
                <a:rPr lang="en-US">
                  <a:solidFill>
                    <a:srgbClr val="D60093"/>
                  </a:solidFill>
                </a:rPr>
                <a:t>"</a:t>
              </a:r>
              <a:r>
                <a:rPr lang="en-US" sz="2400">
                  <a:solidFill>
                    <a:srgbClr val="D60093"/>
                  </a:solidFill>
                </a:rPr>
                <a:t>.</a:t>
              </a:r>
            </a:p>
          </p:txBody>
        </p:sp>
        <p:pic>
          <p:nvPicPr>
            <p:cNvPr id="412683" name="Picture 11"/>
            <p:cNvPicPr>
              <a:picLocks noChangeAspect="1" noChangeArrowheads="1"/>
            </p:cNvPicPr>
            <p:nvPr/>
          </p:nvPicPr>
          <p:blipFill>
            <a:blip r:embed="rId4" cstate="print"/>
            <a:srcRect/>
            <a:stretch>
              <a:fillRect/>
            </a:stretch>
          </p:blipFill>
          <p:spPr bwMode="auto">
            <a:xfrm>
              <a:off x="3848" y="2226"/>
              <a:ext cx="1403" cy="1470"/>
            </a:xfrm>
            <a:prstGeom prst="rect">
              <a:avLst/>
            </a:prstGeom>
            <a:noFill/>
            <a:ln w="9525">
              <a:noFill/>
              <a:miter lim="800000"/>
              <a:headEnd/>
              <a:tailEnd/>
            </a:ln>
            <a:effectLst/>
          </p:spPr>
        </p:pic>
        <p:sp>
          <p:nvSpPr>
            <p:cNvPr id="412684" name="Line 12"/>
            <p:cNvSpPr>
              <a:spLocks noChangeShapeType="1"/>
            </p:cNvSpPr>
            <p:nvPr/>
          </p:nvSpPr>
          <p:spPr bwMode="auto">
            <a:xfrm flipV="1">
              <a:off x="1840" y="3262"/>
              <a:ext cx="2400" cy="144"/>
            </a:xfrm>
            <a:prstGeom prst="line">
              <a:avLst/>
            </a:prstGeom>
            <a:noFill/>
            <a:ln w="57150">
              <a:solidFill>
                <a:srgbClr val="FF0066"/>
              </a:solidFill>
              <a:round/>
              <a:headEnd/>
              <a:tailEnd type="triangle" w="med" len="med"/>
            </a:ln>
            <a:effectLst/>
          </p:spPr>
          <p:txBody>
            <a:bodyPr wrap="none" anchor="ctr"/>
            <a:lstStyle/>
            <a:p>
              <a:endParaRPr lang="fr-FR"/>
            </a:p>
          </p:txBody>
        </p:sp>
      </p:grpSp>
      <p:grpSp>
        <p:nvGrpSpPr>
          <p:cNvPr id="412694" name="Group 22"/>
          <p:cNvGrpSpPr>
            <a:grpSpLocks/>
          </p:cNvGrpSpPr>
          <p:nvPr/>
        </p:nvGrpSpPr>
        <p:grpSpPr bwMode="auto">
          <a:xfrm>
            <a:off x="250825" y="1125538"/>
            <a:ext cx="8686800" cy="5715000"/>
            <a:chOff x="158" y="720"/>
            <a:chExt cx="5472" cy="3600"/>
          </a:xfrm>
        </p:grpSpPr>
        <p:sp>
          <p:nvSpPr>
            <p:cNvPr id="412686" name="Text Box 14"/>
            <p:cNvSpPr txBox="1">
              <a:spLocks noChangeArrowheads="1"/>
            </p:cNvSpPr>
            <p:nvPr/>
          </p:nvSpPr>
          <p:spPr bwMode="auto">
            <a:xfrm>
              <a:off x="158" y="720"/>
              <a:ext cx="5472" cy="750"/>
            </a:xfrm>
            <a:prstGeom prst="rect">
              <a:avLst/>
            </a:prstGeom>
            <a:solidFill>
              <a:schemeClr val="bg1"/>
            </a:solidFill>
            <a:ln w="3175">
              <a:solidFill>
                <a:schemeClr val="tx1"/>
              </a:solidFill>
              <a:miter lim="800000"/>
              <a:headEnd/>
              <a:tailEnd/>
            </a:ln>
            <a:effectLst>
              <a:outerShdw dist="107763" dir="18900000" algn="ctr" rotWithShape="0">
                <a:schemeClr val="bg2">
                  <a:alpha val="50000"/>
                </a:schemeClr>
              </a:outerShdw>
            </a:effectLst>
          </p:spPr>
          <p:txBody>
            <a:bodyPr>
              <a:spAutoFit/>
            </a:bodyPr>
            <a:lstStyle/>
            <a:p>
              <a:pPr algn="ctr">
                <a:spcBef>
                  <a:spcPct val="50000"/>
                </a:spcBef>
              </a:pPr>
              <a:r>
                <a:rPr lang="en-US" sz="2400" dirty="0">
                  <a:solidFill>
                    <a:srgbClr val="D60093"/>
                  </a:solidFill>
                  <a:latin typeface="Constantia" pitchFamily="18" charset="0"/>
                </a:rPr>
                <a:t>It is also specialized on oils based on « </a:t>
              </a:r>
              <a:r>
                <a:rPr lang="en-US" sz="2400" b="1" dirty="0" err="1">
                  <a:solidFill>
                    <a:srgbClr val="D60093"/>
                  </a:solidFill>
                  <a:latin typeface="Constantia" pitchFamily="18" charset="0"/>
                </a:rPr>
                <a:t>organo-molybdenic</a:t>
              </a:r>
              <a:r>
                <a:rPr lang="en-US" sz="2400" b="1" dirty="0">
                  <a:solidFill>
                    <a:srgbClr val="D60093"/>
                  </a:solidFill>
                  <a:latin typeface="Constantia" pitchFamily="18" charset="0"/>
                </a:rPr>
                <a:t> compounds</a:t>
              </a:r>
              <a:r>
                <a:rPr lang="en-US" sz="2400" dirty="0">
                  <a:solidFill>
                    <a:srgbClr val="D60093"/>
                  </a:solidFill>
                  <a:latin typeface="Constantia" pitchFamily="18" charset="0"/>
                </a:rPr>
                <a:t> » whose main property is « </a:t>
              </a:r>
              <a:r>
                <a:rPr lang="en-US" sz="2400" b="1" dirty="0">
                  <a:solidFill>
                    <a:srgbClr val="D60093"/>
                  </a:solidFill>
                  <a:latin typeface="Constantia" pitchFamily="18" charset="0"/>
                </a:rPr>
                <a:t>stability of friction coefficient on a wide range of temperatures</a:t>
              </a:r>
              <a:r>
                <a:rPr lang="en-US" sz="2400" dirty="0">
                  <a:solidFill>
                    <a:srgbClr val="D60093"/>
                  </a:solidFill>
                  <a:latin typeface="Constantia" pitchFamily="18" charset="0"/>
                </a:rPr>
                <a:t> ».</a:t>
              </a:r>
            </a:p>
          </p:txBody>
        </p:sp>
        <p:sp>
          <p:nvSpPr>
            <p:cNvPr id="412687" name="Text Box 15"/>
            <p:cNvSpPr txBox="1">
              <a:spLocks noChangeArrowheads="1"/>
            </p:cNvSpPr>
            <p:nvPr/>
          </p:nvSpPr>
          <p:spPr bwMode="auto">
            <a:xfrm>
              <a:off x="1950" y="3092"/>
              <a:ext cx="423" cy="212"/>
            </a:xfrm>
            <a:prstGeom prst="rect">
              <a:avLst/>
            </a:prstGeom>
            <a:noFill/>
            <a:ln w="9525">
              <a:noFill/>
              <a:miter lim="800000"/>
              <a:headEnd/>
              <a:tailEnd/>
            </a:ln>
            <a:effectLst/>
          </p:spPr>
          <p:txBody>
            <a:bodyPr wrap="none">
              <a:spAutoFit/>
            </a:bodyPr>
            <a:lstStyle/>
            <a:p>
              <a:r>
                <a:rPr lang="fr-FR" sz="1600" b="1"/>
                <a:t>Titles</a:t>
              </a:r>
              <a:endParaRPr lang="fr-FR" sz="2400"/>
            </a:p>
          </p:txBody>
        </p:sp>
        <p:pic>
          <p:nvPicPr>
            <p:cNvPr id="412688" name="Picture 16"/>
            <p:cNvPicPr>
              <a:picLocks noChangeAspect="1" noChangeArrowheads="1"/>
            </p:cNvPicPr>
            <p:nvPr/>
          </p:nvPicPr>
          <p:blipFill>
            <a:blip r:embed="rId5" cstate="print"/>
            <a:srcRect/>
            <a:stretch>
              <a:fillRect/>
            </a:stretch>
          </p:blipFill>
          <p:spPr bwMode="auto">
            <a:xfrm>
              <a:off x="2046" y="1557"/>
              <a:ext cx="1406" cy="1471"/>
            </a:xfrm>
            <a:prstGeom prst="rect">
              <a:avLst/>
            </a:prstGeom>
            <a:noFill/>
            <a:ln w="9525">
              <a:noFill/>
              <a:miter lim="800000"/>
              <a:headEnd/>
              <a:tailEnd/>
            </a:ln>
            <a:effectLst/>
          </p:spPr>
        </p:pic>
        <p:sp>
          <p:nvSpPr>
            <p:cNvPr id="412689" name="Line 17"/>
            <p:cNvSpPr>
              <a:spLocks noChangeShapeType="1"/>
            </p:cNvSpPr>
            <p:nvPr/>
          </p:nvSpPr>
          <p:spPr bwMode="auto">
            <a:xfrm flipV="1">
              <a:off x="1838" y="2341"/>
              <a:ext cx="672" cy="336"/>
            </a:xfrm>
            <a:prstGeom prst="line">
              <a:avLst/>
            </a:prstGeom>
            <a:noFill/>
            <a:ln w="57150">
              <a:solidFill>
                <a:srgbClr val="FF0066"/>
              </a:solidFill>
              <a:round/>
              <a:headEnd/>
              <a:tailEnd type="triangle" w="med" len="med"/>
            </a:ln>
            <a:effectLst/>
          </p:spPr>
          <p:txBody>
            <a:bodyPr wrap="none" anchor="ctr"/>
            <a:lstStyle/>
            <a:p>
              <a:endParaRPr lang="fr-FR"/>
            </a:p>
          </p:txBody>
        </p:sp>
        <p:sp>
          <p:nvSpPr>
            <p:cNvPr id="412690" name="Text Box 18"/>
            <p:cNvSpPr txBox="1">
              <a:spLocks noChangeArrowheads="1"/>
            </p:cNvSpPr>
            <p:nvPr/>
          </p:nvSpPr>
          <p:spPr bwMode="auto">
            <a:xfrm>
              <a:off x="3222" y="4108"/>
              <a:ext cx="756" cy="212"/>
            </a:xfrm>
            <a:prstGeom prst="rect">
              <a:avLst/>
            </a:prstGeom>
            <a:noFill/>
            <a:ln w="9525">
              <a:noFill/>
              <a:miter lim="800000"/>
              <a:headEnd/>
              <a:tailEnd/>
            </a:ln>
            <a:effectLst/>
          </p:spPr>
          <p:txBody>
            <a:bodyPr wrap="none">
              <a:spAutoFit/>
            </a:bodyPr>
            <a:lstStyle/>
            <a:p>
              <a:r>
                <a:rPr lang="fr-FR" sz="1600" b="1"/>
                <a:t>Advantages</a:t>
              </a:r>
              <a:endParaRPr lang="fr-FR" sz="2400"/>
            </a:p>
          </p:txBody>
        </p:sp>
        <p:pic>
          <p:nvPicPr>
            <p:cNvPr id="412691" name="Picture 19"/>
            <p:cNvPicPr>
              <a:picLocks noChangeAspect="1" noChangeArrowheads="1"/>
            </p:cNvPicPr>
            <p:nvPr/>
          </p:nvPicPr>
          <p:blipFill>
            <a:blip r:embed="rId6" cstate="print"/>
            <a:srcRect/>
            <a:stretch>
              <a:fillRect/>
            </a:stretch>
          </p:blipFill>
          <p:spPr bwMode="auto">
            <a:xfrm>
              <a:off x="2886" y="2612"/>
              <a:ext cx="1404" cy="1470"/>
            </a:xfrm>
            <a:prstGeom prst="rect">
              <a:avLst/>
            </a:prstGeom>
            <a:noFill/>
            <a:ln w="9525">
              <a:noFill/>
              <a:miter lim="800000"/>
              <a:headEnd/>
              <a:tailEnd/>
            </a:ln>
            <a:effectLst/>
          </p:spPr>
        </p:pic>
        <p:sp>
          <p:nvSpPr>
            <p:cNvPr id="412692" name="Line 20"/>
            <p:cNvSpPr>
              <a:spLocks noChangeShapeType="1"/>
            </p:cNvSpPr>
            <p:nvPr/>
          </p:nvSpPr>
          <p:spPr bwMode="auto">
            <a:xfrm>
              <a:off x="1838" y="2684"/>
              <a:ext cx="1392" cy="576"/>
            </a:xfrm>
            <a:prstGeom prst="line">
              <a:avLst/>
            </a:prstGeom>
            <a:noFill/>
            <a:ln w="57150">
              <a:solidFill>
                <a:srgbClr val="FF0066"/>
              </a:solidFill>
              <a:round/>
              <a:headEnd/>
              <a:tailEnd type="triangle" w="med" len="med"/>
            </a:ln>
            <a:effectLst/>
          </p:spPr>
          <p:txBody>
            <a:bodyPr wrap="none" anchor="ctr"/>
            <a:lstStyle/>
            <a:p>
              <a:endParaRPr lang="fr-FR"/>
            </a:p>
          </p:txBody>
        </p:sp>
      </p:grpSp>
      <p:sp>
        <p:nvSpPr>
          <p:cNvPr id="23" name="Rectangle 1026"/>
          <p:cNvSpPr>
            <a:spLocks noGrp="1" noChangeArrowheads="1"/>
          </p:cNvSpPr>
          <p:nvPr>
            <p:ph type="title"/>
          </p:nvPr>
        </p:nvSpPr>
        <p:spPr>
          <a:xfrm>
            <a:off x="179512" y="-459432"/>
            <a:ext cx="8753182" cy="1368152"/>
          </a:xfrm>
        </p:spPr>
        <p:txBody>
          <a:bodyPr>
            <a:noAutofit/>
          </a:bodyPr>
          <a:lstStyle/>
          <a:p>
            <a:pPr algn="ctr" fontAlgn="base">
              <a:lnSpc>
                <a:spcPct val="90000"/>
              </a:lnSpc>
              <a:spcAft>
                <a:spcPct val="0"/>
              </a:spcAft>
              <a:buClr>
                <a:schemeClr val="accent2"/>
              </a:buClr>
              <a:buSzPct val="110000"/>
              <a:defRPr/>
            </a:pPr>
            <a:r>
              <a:rPr lang="en-US" sz="4100" b="1" dirty="0" smtClean="0">
                <a:latin typeface="+mn-lt"/>
              </a:rPr>
              <a:t>Example: Multiple </a:t>
            </a:r>
            <a:r>
              <a:rPr lang="en-US" sz="4100" b="1" dirty="0">
                <a:latin typeface="+mn-lt"/>
              </a:rPr>
              <a:t>S</a:t>
            </a:r>
            <a:r>
              <a:rPr lang="en-US" sz="4100" b="1" dirty="0" smtClean="0">
                <a:latin typeface="+mn-lt"/>
              </a:rPr>
              <a:t>ource </a:t>
            </a:r>
            <a:r>
              <a:rPr lang="en-US" sz="4100" b="1" dirty="0">
                <a:latin typeface="+mn-lt"/>
              </a:rPr>
              <a:t>M</a:t>
            </a:r>
            <a:r>
              <a:rPr lang="en-US" sz="4100" b="1" dirty="0" smtClean="0">
                <a:latin typeface="+mn-lt"/>
              </a:rPr>
              <a:t>ining</a:t>
            </a:r>
            <a:endParaRPr lang="en-US" sz="4100" b="1" dirty="0">
              <a:latin typeface="+mn-lt"/>
            </a:endParaRPr>
          </a:p>
        </p:txBody>
      </p:sp>
    </p:spTree>
    <p:extLst>
      <p:ext uri="{BB962C8B-B14F-4D97-AF65-F5344CB8AC3E}">
        <p14:creationId xmlns:p14="http://schemas.microsoft.com/office/powerpoint/2010/main" val="267319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12693"/>
                                        </p:tgtEl>
                                        <p:attrNameLst>
                                          <p:attrName>style.visibility</p:attrName>
                                        </p:attrNameLst>
                                      </p:cBhvr>
                                      <p:to>
                                        <p:strVal val="visible"/>
                                      </p:to>
                                    </p:set>
                                    <p:animEffect transition="in" filter="strips(upRight)">
                                      <p:cBhvr>
                                        <p:cTn id="7" dur="500"/>
                                        <p:tgtEl>
                                          <p:spTgt spid="41269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12694"/>
                                        </p:tgtEl>
                                        <p:attrNameLst>
                                          <p:attrName>style.visibility</p:attrName>
                                        </p:attrNameLst>
                                      </p:cBhvr>
                                      <p:to>
                                        <p:strVal val="visible"/>
                                      </p:to>
                                    </p:set>
                                    <p:animEffect transition="in" filter="strips(upRight)">
                                      <p:cBhvr>
                                        <p:cTn id="12" dur="500"/>
                                        <p:tgtEl>
                                          <p:spTgt spid="412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71400"/>
            <a:ext cx="8229600" cy="1143000"/>
          </a:xfrm>
        </p:spPr>
        <p:txBody>
          <a:bodyPr>
            <a:normAutofit/>
          </a:bodyPr>
          <a:lstStyle/>
          <a:p>
            <a:pPr algn="ctr">
              <a:defRPr/>
            </a:pPr>
            <a:r>
              <a:rPr lang="fr-FR" sz="4500" b="1" dirty="0" smtClean="0">
                <a:latin typeface="+mn-lt"/>
              </a:rPr>
              <a:t>Machine </a:t>
            </a:r>
            <a:r>
              <a:rPr lang="fr-FR" sz="4500" b="1" dirty="0">
                <a:latin typeface="+mn-lt"/>
              </a:rPr>
              <a:t>L</a:t>
            </a:r>
            <a:r>
              <a:rPr lang="fr-FR" sz="4500" b="1" dirty="0" smtClean="0">
                <a:latin typeface="+mn-lt"/>
              </a:rPr>
              <a:t>earning</a:t>
            </a:r>
            <a:endParaRPr lang="fr-FR" sz="4500" b="1" dirty="0">
              <a:latin typeface="+mn-lt"/>
            </a:endParaRPr>
          </a:p>
        </p:txBody>
      </p:sp>
      <p:sp>
        <p:nvSpPr>
          <p:cNvPr id="3" name="Espace réservé du contenu 2"/>
          <p:cNvSpPr>
            <a:spLocks noGrp="1"/>
          </p:cNvSpPr>
          <p:nvPr>
            <p:ph idx="1"/>
          </p:nvPr>
        </p:nvSpPr>
        <p:spPr>
          <a:xfrm>
            <a:off x="179512" y="1196752"/>
            <a:ext cx="8507288" cy="4695800"/>
          </a:xfrm>
        </p:spPr>
        <p:txBody>
          <a:bodyPr>
            <a:normAutofit lnSpcReduction="10000"/>
          </a:bodyPr>
          <a:lstStyle/>
          <a:p>
            <a:pPr lvl="1"/>
            <a:r>
              <a:rPr lang="en-US" dirty="0" smtClean="0"/>
              <a:t>Machine learning has recently become so big party because of the huge amount of data being generated</a:t>
            </a:r>
          </a:p>
          <a:p>
            <a:pPr lvl="1"/>
            <a:r>
              <a:rPr lang="en-US" dirty="0" smtClean="0"/>
              <a:t>Sources of data include</a:t>
            </a:r>
          </a:p>
          <a:p>
            <a:pPr lvl="2"/>
            <a:r>
              <a:rPr lang="en-US" sz="2150" dirty="0" smtClean="0"/>
              <a:t>Web data (click-stream or click through data)</a:t>
            </a:r>
          </a:p>
          <a:p>
            <a:pPr lvl="3"/>
            <a:r>
              <a:rPr lang="en-US" sz="2150" dirty="0" smtClean="0"/>
              <a:t>Mine to understand users better</a:t>
            </a:r>
          </a:p>
          <a:p>
            <a:pPr lvl="2"/>
            <a:r>
              <a:rPr lang="en-US" sz="2150" dirty="0" smtClean="0"/>
              <a:t>Medical records</a:t>
            </a:r>
          </a:p>
          <a:p>
            <a:pPr lvl="3"/>
            <a:r>
              <a:rPr lang="en-US" sz="2150" dirty="0" smtClean="0"/>
              <a:t>Electronic records -&gt; turn records into knowledge</a:t>
            </a:r>
          </a:p>
          <a:p>
            <a:pPr lvl="2"/>
            <a:r>
              <a:rPr lang="en-US" sz="2150" dirty="0" smtClean="0"/>
              <a:t>Biological data</a:t>
            </a:r>
          </a:p>
          <a:p>
            <a:pPr lvl="3"/>
            <a:r>
              <a:rPr lang="en-US" sz="2150" dirty="0" smtClean="0"/>
              <a:t>Gene sequences, ML algorithms give a better understanding of human genome</a:t>
            </a:r>
          </a:p>
          <a:p>
            <a:pPr lvl="2"/>
            <a:r>
              <a:rPr lang="en-US" sz="2150" dirty="0" smtClean="0"/>
              <a:t>Astronomical data</a:t>
            </a:r>
          </a:p>
          <a:p>
            <a:pPr lvl="3"/>
            <a:r>
              <a:rPr lang="en-US" sz="2150" dirty="0" smtClean="0"/>
              <a:t>Telescopes </a:t>
            </a:r>
            <a:r>
              <a:rPr lang="en-US" sz="2150" dirty="0"/>
              <a:t>data -&gt; </a:t>
            </a:r>
            <a:r>
              <a:rPr lang="en-US" sz="2150" dirty="0" smtClean="0"/>
              <a:t>tracking</a:t>
            </a:r>
            <a:r>
              <a:rPr lang="en-US" sz="2150" dirty="0" smtClean="0"/>
              <a:t> known </a:t>
            </a:r>
            <a:r>
              <a:rPr lang="en-US" sz="2150" dirty="0" smtClean="0"/>
              <a:t>stars, finding new stars</a:t>
            </a:r>
          </a:p>
          <a:p>
            <a:pPr lvl="2"/>
            <a:r>
              <a:rPr lang="en-US" sz="2150" dirty="0" smtClean="0"/>
              <a:t>Engineering info</a:t>
            </a:r>
          </a:p>
          <a:p>
            <a:pPr lvl="3"/>
            <a:r>
              <a:rPr lang="en-US" sz="2150" dirty="0" smtClean="0"/>
              <a:t>Data from sensors, log reports, photos, </a:t>
            </a:r>
            <a:r>
              <a:rPr lang="en-US" sz="2150" dirty="0" smtClean="0"/>
              <a:t>…</a:t>
            </a:r>
          </a:p>
          <a:p>
            <a:pPr lvl="2"/>
            <a:r>
              <a:rPr lang="en-US" dirty="0" smtClean="0"/>
              <a:t>Social data ..</a:t>
            </a:r>
            <a:endParaRPr lang="fr-FR" dirty="0"/>
          </a:p>
        </p:txBody>
      </p:sp>
    </p:spTree>
    <p:extLst>
      <p:ext uri="{BB962C8B-B14F-4D97-AF65-F5344CB8AC3E}">
        <p14:creationId xmlns:p14="http://schemas.microsoft.com/office/powerpoint/2010/main" val="23272960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179512" y="-387424"/>
            <a:ext cx="8753182" cy="1368152"/>
          </a:xfrm>
        </p:spPr>
        <p:txBody>
          <a:bodyPr>
            <a:noAutofit/>
          </a:bodyPr>
          <a:lstStyle/>
          <a:p>
            <a:pPr algn="ctr" fontAlgn="base">
              <a:lnSpc>
                <a:spcPct val="90000"/>
              </a:lnSpc>
              <a:spcAft>
                <a:spcPct val="0"/>
              </a:spcAft>
              <a:buClr>
                <a:schemeClr val="accent2"/>
              </a:buClr>
              <a:buSzPct val="110000"/>
              <a:defRPr/>
            </a:pPr>
            <a:r>
              <a:rPr lang="en-US" sz="4100" b="1" dirty="0" smtClean="0">
                <a:latin typeface="+mn-lt"/>
              </a:rPr>
              <a:t>Example: Enhanced </a:t>
            </a:r>
            <a:r>
              <a:rPr lang="en-US" sz="4100" b="1" dirty="0">
                <a:latin typeface="+mn-lt"/>
              </a:rPr>
              <a:t>G</a:t>
            </a:r>
            <a:r>
              <a:rPr lang="en-US" sz="4100" b="1" dirty="0" smtClean="0">
                <a:latin typeface="+mn-lt"/>
              </a:rPr>
              <a:t>raph </a:t>
            </a:r>
            <a:r>
              <a:rPr lang="en-US" sz="4100" b="1" dirty="0">
                <a:latin typeface="+mn-lt"/>
              </a:rPr>
              <a:t>M</a:t>
            </a:r>
            <a:r>
              <a:rPr lang="en-US" sz="4100" b="1" dirty="0" smtClean="0">
                <a:latin typeface="+mn-lt"/>
              </a:rPr>
              <a:t>ining</a:t>
            </a:r>
            <a:endParaRPr lang="en-US" sz="4100" b="1" dirty="0">
              <a:latin typeface="+mn-lt"/>
            </a:endParaRPr>
          </a:p>
        </p:txBody>
      </p:sp>
      <p:sp>
        <p:nvSpPr>
          <p:cNvPr id="7" name="Rectangle 1027"/>
          <p:cNvSpPr txBox="1">
            <a:spLocks noChangeArrowheads="1"/>
          </p:cNvSpPr>
          <p:nvPr/>
        </p:nvSpPr>
        <p:spPr>
          <a:xfrm>
            <a:off x="5183560" y="1432193"/>
            <a:ext cx="3677448" cy="5028694"/>
          </a:xfrm>
          <a:prstGeom prst="rect">
            <a:avLst/>
          </a:prstGeom>
          <a:ln>
            <a:solidFill>
              <a:schemeClr val="tx1"/>
            </a:solidFill>
          </a:ln>
        </p:spPr>
        <p:txBody>
          <a:bodyPr/>
          <a:lstStyle/>
          <a:p>
            <a:pPr marR="0" lvl="0" defTabSz="914400" rtl="0" eaLnBrk="1" fontAlgn="base" latinLnBrk="0" hangingPunct="1">
              <a:lnSpc>
                <a:spcPct val="80000"/>
              </a:lnSpc>
              <a:spcBef>
                <a:spcPts val="600"/>
              </a:spcBef>
              <a:spcAft>
                <a:spcPct val="0"/>
              </a:spcAft>
              <a:buClrTx/>
              <a:buSzTx/>
              <a:tabLst/>
              <a:defRPr/>
            </a:pPr>
            <a:endParaRPr lang="fr-FR" sz="900" kern="0" dirty="0" smtClean="0">
              <a:latin typeface="+mn-lt"/>
              <a:cs typeface="Arial" pitchFamily="34" charset="0"/>
            </a:endParaRPr>
          </a:p>
          <a:p>
            <a:pPr marL="342900" marR="0" lvl="0" indent="20638" defTabSz="914400" rtl="0" eaLnBrk="1" fontAlgn="base" latinLnBrk="0" hangingPunct="1">
              <a:lnSpc>
                <a:spcPct val="80000"/>
              </a:lnSpc>
              <a:spcBef>
                <a:spcPct val="20000"/>
              </a:spcBef>
              <a:spcAft>
                <a:spcPct val="0"/>
              </a:spcAft>
              <a:buClrTx/>
              <a:buSzTx/>
              <a:tabLst/>
              <a:defRPr/>
            </a:pPr>
            <a:r>
              <a:rPr lang="en-US" sz="2800" kern="0" dirty="0" smtClean="0">
                <a:latin typeface="+mn-lt"/>
                <a:cs typeface="Arial" pitchFamily="34" charset="0"/>
              </a:rPr>
              <a:t>Principle is: </a:t>
            </a:r>
          </a:p>
          <a:p>
            <a:pPr marL="342900" marR="0" lvl="0" indent="20638" defTabSz="914400" rtl="0" eaLnBrk="1" fontAlgn="base" latinLnBrk="0" hangingPunct="1">
              <a:lnSpc>
                <a:spcPct val="80000"/>
              </a:lnSpc>
              <a:spcBef>
                <a:spcPct val="20000"/>
              </a:spcBef>
              <a:spcAft>
                <a:spcPct val="0"/>
              </a:spcAft>
              <a:buClrTx/>
              <a:buSzTx/>
              <a:tabLst/>
              <a:defRPr/>
            </a:pPr>
            <a:endParaRPr lang="en-US" sz="1000" kern="0" dirty="0" smtClean="0">
              <a:latin typeface="+mn-lt"/>
              <a:cs typeface="Arial" pitchFamily="34" charset="0"/>
            </a:endParaRPr>
          </a:p>
          <a:p>
            <a:pPr marL="857250" marR="0" lvl="0" indent="-514350" defTabSz="914400" rtl="0" eaLnBrk="1" fontAlgn="base" latinLnBrk="0" hangingPunct="1">
              <a:lnSpc>
                <a:spcPct val="80000"/>
              </a:lnSpc>
              <a:spcBef>
                <a:spcPct val="20000"/>
              </a:spcBef>
              <a:spcAft>
                <a:spcPct val="0"/>
              </a:spcAft>
              <a:buClrTx/>
              <a:buSzTx/>
              <a:buAutoNum type="arabicParenBoth"/>
              <a:tabLst/>
              <a:defRPr/>
            </a:pPr>
            <a:r>
              <a:rPr lang="en-US" sz="2400" kern="0" dirty="0" smtClean="0">
                <a:latin typeface="+mn-lt"/>
                <a:cs typeface="Arial" pitchFamily="34" charset="0"/>
              </a:rPr>
              <a:t>Classifying data </a:t>
            </a:r>
            <a:r>
              <a:rPr lang="en-US" sz="2400" kern="0" dirty="0" err="1" smtClean="0">
                <a:latin typeface="+mn-lt"/>
                <a:cs typeface="Arial" pitchFamily="34" charset="0"/>
              </a:rPr>
              <a:t>fisrt</a:t>
            </a:r>
            <a:r>
              <a:rPr lang="en-US" sz="2400" kern="0" dirty="0" smtClean="0">
                <a:latin typeface="+mn-lt"/>
                <a:cs typeface="Arial" pitchFamily="34" charset="0"/>
              </a:rPr>
              <a:t> and exploiting existing classes,</a:t>
            </a:r>
          </a:p>
          <a:p>
            <a:pPr marL="857250" marR="0" lvl="0" indent="-514350" defTabSz="914400" rtl="0" eaLnBrk="1" fontAlgn="base" latinLnBrk="0" hangingPunct="1">
              <a:lnSpc>
                <a:spcPct val="80000"/>
              </a:lnSpc>
              <a:spcBef>
                <a:spcPct val="20000"/>
              </a:spcBef>
              <a:spcAft>
                <a:spcPct val="0"/>
              </a:spcAft>
              <a:buClrTx/>
              <a:buSzTx/>
              <a:buAutoNum type="arabicParenBoth"/>
              <a:tabLst/>
              <a:defRPr/>
            </a:pPr>
            <a:r>
              <a:rPr lang="en-US" sz="2400" kern="0" dirty="0" smtClean="0">
                <a:latin typeface="+mn-lt"/>
                <a:cs typeface="Arial" pitchFamily="34" charset="0"/>
              </a:rPr>
              <a:t>Operating feature selection on class data descriptions,</a:t>
            </a:r>
          </a:p>
          <a:p>
            <a:pPr marL="857250" marR="0" lvl="0" indent="-514350" defTabSz="914400" rtl="0" eaLnBrk="1" fontAlgn="base" latinLnBrk="0" hangingPunct="1">
              <a:lnSpc>
                <a:spcPct val="80000"/>
              </a:lnSpc>
              <a:spcBef>
                <a:spcPct val="20000"/>
              </a:spcBef>
              <a:spcAft>
                <a:spcPct val="0"/>
              </a:spcAft>
              <a:buClrTx/>
              <a:buSzTx/>
              <a:buAutoNum type="arabicParenBoth"/>
              <a:tabLst/>
              <a:defRPr/>
            </a:pPr>
            <a:r>
              <a:rPr lang="en-US" sz="2400" kern="0" dirty="0" smtClean="0">
                <a:latin typeface="+mn-lt"/>
                <a:cs typeface="Arial" pitchFamily="34" charset="0"/>
              </a:rPr>
              <a:t>Exploiting gain between selected features and classes,</a:t>
            </a:r>
          </a:p>
          <a:p>
            <a:pPr marL="857250" marR="0" lvl="0" indent="-514350" defTabSz="914400" rtl="0" eaLnBrk="1" fontAlgn="base" latinLnBrk="0" hangingPunct="1">
              <a:lnSpc>
                <a:spcPct val="80000"/>
              </a:lnSpc>
              <a:spcBef>
                <a:spcPct val="20000"/>
              </a:spcBef>
              <a:spcAft>
                <a:spcPct val="0"/>
              </a:spcAft>
              <a:buClrTx/>
              <a:buSzTx/>
              <a:buAutoNum type="arabicParenBoth"/>
              <a:tabLst/>
              <a:defRPr/>
            </a:pPr>
            <a:r>
              <a:rPr lang="en-US" sz="2400" kern="0" dirty="0" smtClean="0">
                <a:latin typeface="+mn-lt"/>
                <a:cs typeface="Arial" pitchFamily="34" charset="0"/>
              </a:rPr>
              <a:t>Visualizing results.</a:t>
            </a:r>
          </a:p>
          <a:p>
            <a:pPr marL="342900" marR="0" lvl="0" indent="20638" defTabSz="914400" rtl="0" eaLnBrk="1" fontAlgn="base" latinLnBrk="0" hangingPunct="1">
              <a:lnSpc>
                <a:spcPct val="80000"/>
              </a:lnSpc>
              <a:spcBef>
                <a:spcPct val="20000"/>
              </a:spcBef>
              <a:spcAft>
                <a:spcPct val="0"/>
              </a:spcAft>
              <a:buClrTx/>
              <a:buSzTx/>
              <a:tabLst/>
              <a:defRPr/>
            </a:pPr>
            <a:endParaRPr kumimoji="0" lang="fr-FR" sz="2800" b="0" i="0" u="none" strike="noStrike" kern="0" cap="none" spc="0" normalizeH="0" baseline="0" noProof="0" dirty="0">
              <a:ln>
                <a:noFill/>
              </a:ln>
              <a:solidFill>
                <a:schemeClr val="tx1"/>
              </a:solidFill>
              <a:effectLst/>
              <a:uLnTx/>
              <a:uFillTx/>
              <a:latin typeface="+mn-lt"/>
              <a:cs typeface="Arial" pitchFamily="34" charset="0"/>
            </a:endParaRPr>
          </a:p>
          <a:p>
            <a:pPr marL="342900" marR="0" lvl="0" indent="20638" defTabSz="914400" rtl="0" eaLnBrk="1" fontAlgn="base" latinLnBrk="0" hangingPunct="1">
              <a:lnSpc>
                <a:spcPct val="80000"/>
              </a:lnSpc>
              <a:spcBef>
                <a:spcPct val="20000"/>
              </a:spcBef>
              <a:spcAft>
                <a:spcPct val="0"/>
              </a:spcAft>
              <a:buClrTx/>
              <a:buSzTx/>
              <a:tabLst/>
              <a:defRPr/>
            </a:pPr>
            <a:endParaRPr kumimoji="0" lang="en-US" sz="2800" b="0" i="0" u="none" strike="noStrike" kern="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Char char="w"/>
              <a:tabLst/>
              <a:defRPr/>
            </a:pPr>
            <a:endParaRPr kumimoji="0" lang="en-US" sz="20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Char char="w"/>
              <a:tabLst/>
              <a:defRPr/>
            </a:pPr>
            <a:endParaRPr kumimoji="0" lang="en-US" sz="20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Char char="w"/>
              <a:tabLst/>
              <a:defRPr/>
            </a:pPr>
            <a:endParaRPr kumimoji="0" lang="en-US" sz="20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grpSp>
        <p:nvGrpSpPr>
          <p:cNvPr id="6" name="Groupe 5"/>
          <p:cNvGrpSpPr/>
          <p:nvPr/>
        </p:nvGrpSpPr>
        <p:grpSpPr>
          <a:xfrm>
            <a:off x="602244" y="1432193"/>
            <a:ext cx="4355976" cy="4904095"/>
            <a:chOff x="576064" y="1556792"/>
            <a:chExt cx="4355976" cy="4904095"/>
          </a:xfrm>
        </p:grpSpPr>
        <p:pic>
          <p:nvPicPr>
            <p:cNvPr id="4" name="Image 3"/>
            <p:cNvPicPr/>
            <p:nvPr/>
          </p:nvPicPr>
          <p:blipFill>
            <a:blip r:embed="rId2" cstate="print">
              <a:extLst>
                <a:ext uri="{28A0092B-C50C-407E-A947-70E740481C1C}">
                  <a14:useLocalDpi xmlns:a14="http://schemas.microsoft.com/office/drawing/2010/main" val="0"/>
                </a:ext>
              </a:extLst>
            </a:blip>
            <a:stretch>
              <a:fillRect/>
            </a:stretch>
          </p:blipFill>
          <p:spPr>
            <a:xfrm>
              <a:off x="611560" y="1556792"/>
              <a:ext cx="4320480" cy="3744416"/>
            </a:xfrm>
            <a:prstGeom prst="rect">
              <a:avLst/>
            </a:prstGeom>
            <a:ln>
              <a:solidFill>
                <a:schemeClr val="accent1"/>
              </a:solidFill>
            </a:ln>
          </p:spPr>
        </p:pic>
        <p:sp>
          <p:nvSpPr>
            <p:cNvPr id="2" name="Rectangle 1"/>
            <p:cNvSpPr/>
            <p:nvPr/>
          </p:nvSpPr>
          <p:spPr>
            <a:xfrm>
              <a:off x="576064" y="5445224"/>
              <a:ext cx="4355976" cy="1015663"/>
            </a:xfrm>
            <a:prstGeom prst="rect">
              <a:avLst/>
            </a:prstGeom>
            <a:ln>
              <a:solidFill>
                <a:schemeClr val="tx1"/>
              </a:solidFill>
            </a:ln>
          </p:spPr>
          <p:txBody>
            <a:bodyPr wrap="square">
              <a:spAutoFit/>
            </a:bodyPr>
            <a:lstStyle/>
            <a:p>
              <a:pPr algn="ctr"/>
              <a:r>
                <a:rPr lang="en-US" b="1" dirty="0" smtClean="0"/>
                <a:t>Graph classes-mots/</a:t>
              </a:r>
              <a:r>
                <a:rPr lang="en-US" b="1" dirty="0" err="1" smtClean="0"/>
                <a:t>domaines</a:t>
              </a:r>
              <a:r>
                <a:rPr lang="en-US" b="1" dirty="0"/>
                <a:t/>
              </a:r>
              <a:br>
                <a:rPr lang="en-US" b="1" dirty="0"/>
              </a:br>
              <a:r>
                <a:rPr lang="en-US" dirty="0"/>
                <a:t>(</a:t>
              </a:r>
              <a:r>
                <a:rPr lang="en-US" dirty="0" smtClean="0"/>
                <a:t>P=Physics; E=Electronics; M=Medicine</a:t>
              </a:r>
              <a:r>
                <a:rPr lang="en-GB" dirty="0"/>
                <a:t>; 12=2012; 95=1995)</a:t>
              </a:r>
              <a:endParaRPr lang="fr-FR" dirty="0"/>
            </a:p>
          </p:txBody>
        </p:sp>
      </p:grpSp>
      <p:grpSp>
        <p:nvGrpSpPr>
          <p:cNvPr id="10" name="Groupe 9"/>
          <p:cNvGrpSpPr/>
          <p:nvPr/>
        </p:nvGrpSpPr>
        <p:grpSpPr>
          <a:xfrm>
            <a:off x="576064" y="1532436"/>
            <a:ext cx="4355976" cy="4907252"/>
            <a:chOff x="4355976" y="1715322"/>
            <a:chExt cx="4355976" cy="4907252"/>
          </a:xfrm>
        </p:grpSpPr>
        <p:sp>
          <p:nvSpPr>
            <p:cNvPr id="8" name="Rectangle 7"/>
            <p:cNvSpPr/>
            <p:nvPr/>
          </p:nvSpPr>
          <p:spPr>
            <a:xfrm>
              <a:off x="4355976" y="5606911"/>
              <a:ext cx="4355976" cy="1015663"/>
            </a:xfrm>
            <a:prstGeom prst="rect">
              <a:avLst/>
            </a:prstGeom>
            <a:ln>
              <a:solidFill>
                <a:schemeClr val="tx1"/>
              </a:solidFill>
            </a:ln>
          </p:spPr>
          <p:txBody>
            <a:bodyPr wrap="square">
              <a:spAutoFit/>
            </a:bodyPr>
            <a:lstStyle/>
            <a:p>
              <a:pPr algn="ctr"/>
              <a:r>
                <a:rPr lang="en-US" b="1" dirty="0" smtClean="0"/>
                <a:t>Graph </a:t>
              </a:r>
              <a:r>
                <a:rPr lang="en-US" b="1" dirty="0" err="1" smtClean="0"/>
                <a:t>classe</a:t>
              </a:r>
              <a:r>
                <a:rPr lang="en-US" b="1" dirty="0" smtClean="0"/>
                <a:t>-authors/domains</a:t>
              </a:r>
              <a:r>
                <a:rPr lang="en-US" b="1" dirty="0"/>
                <a:t/>
              </a:r>
              <a:br>
                <a:rPr lang="en-US" b="1" dirty="0"/>
              </a:br>
              <a:r>
                <a:rPr lang="en-US" dirty="0"/>
                <a:t>(</a:t>
              </a:r>
              <a:r>
                <a:rPr lang="en-US" dirty="0" smtClean="0"/>
                <a:t>P=Physics; E=Electronics; M=Medicine</a:t>
              </a:r>
              <a:r>
                <a:rPr lang="en-GB" dirty="0" smtClean="0"/>
                <a:t>; </a:t>
              </a:r>
              <a:r>
                <a:rPr lang="en-GB" dirty="0"/>
                <a:t>12=2012; 95=1995)</a:t>
              </a:r>
              <a:endParaRPr lang="fr-FR" dirty="0"/>
            </a:p>
          </p:txBody>
        </p:sp>
        <p:pic>
          <p:nvPicPr>
            <p:cNvPr id="9" name="Image 8"/>
            <p:cNvPicPr/>
            <p:nvPr/>
          </p:nvPicPr>
          <p:blipFill>
            <a:blip r:embed="rId3" cstate="print">
              <a:extLst>
                <a:ext uri="{28A0092B-C50C-407E-A947-70E740481C1C}">
                  <a14:useLocalDpi xmlns:a14="http://schemas.microsoft.com/office/drawing/2010/main" val="0"/>
                </a:ext>
              </a:extLst>
            </a:blip>
            <a:stretch>
              <a:fillRect/>
            </a:stretch>
          </p:blipFill>
          <p:spPr>
            <a:xfrm>
              <a:off x="4370490" y="1715322"/>
              <a:ext cx="4320000" cy="3744000"/>
            </a:xfrm>
            <a:prstGeom prst="rect">
              <a:avLst/>
            </a:prstGeom>
            <a:ln>
              <a:solidFill>
                <a:schemeClr val="accent1"/>
              </a:solidFill>
            </a:ln>
          </p:spPr>
        </p:pic>
      </p:grpSp>
    </p:spTree>
    <p:extLst>
      <p:ext uri="{BB962C8B-B14F-4D97-AF65-F5344CB8AC3E}">
        <p14:creationId xmlns:p14="http://schemas.microsoft.com/office/powerpoint/2010/main" val="107206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81625" y="1988840"/>
            <a:ext cx="8229600" cy="4389120"/>
          </a:xfrm>
        </p:spPr>
        <p:txBody>
          <a:bodyPr>
            <a:normAutofit lnSpcReduction="10000"/>
          </a:bodyPr>
          <a:lstStyle/>
          <a:p>
            <a:r>
              <a:rPr lang="en-US" dirty="0" smtClean="0"/>
              <a:t>Applications that we cannot program by </a:t>
            </a:r>
            <a:r>
              <a:rPr lang="en-US" dirty="0" smtClean="0"/>
              <a:t>hand </a:t>
            </a:r>
            <a:br>
              <a:rPr lang="en-US" dirty="0" smtClean="0"/>
            </a:br>
            <a:r>
              <a:rPr lang="en-US" dirty="0" smtClean="0"/>
              <a:t>(non deterministic)</a:t>
            </a:r>
            <a:endParaRPr lang="en-US" dirty="0"/>
          </a:p>
          <a:p>
            <a:r>
              <a:rPr lang="en-US" dirty="0" smtClean="0"/>
              <a:t>Some examples :</a:t>
            </a:r>
            <a:endParaRPr lang="en-US" dirty="0" smtClean="0"/>
          </a:p>
          <a:p>
            <a:pPr lvl="1"/>
            <a:r>
              <a:rPr lang="en-US" dirty="0" smtClean="0"/>
              <a:t>Autonomous </a:t>
            </a:r>
            <a:r>
              <a:rPr lang="en-US" dirty="0" smtClean="0"/>
              <a:t>drones</a:t>
            </a:r>
            <a:endParaRPr lang="en-US" dirty="0" smtClean="0"/>
          </a:p>
          <a:p>
            <a:pPr lvl="1"/>
            <a:r>
              <a:rPr lang="en-US" dirty="0" smtClean="0"/>
              <a:t>Handwriting recognition</a:t>
            </a:r>
          </a:p>
          <a:p>
            <a:pPr lvl="2"/>
            <a:r>
              <a:rPr lang="en-US" dirty="0" smtClean="0"/>
              <a:t>This is very inexpensive because when you write an envelope, algorithms can automatically route envelopes through the post</a:t>
            </a:r>
          </a:p>
          <a:p>
            <a:pPr lvl="1"/>
            <a:r>
              <a:rPr lang="en-US" dirty="0" smtClean="0"/>
              <a:t>Natural language processing (NLP)</a:t>
            </a:r>
          </a:p>
          <a:p>
            <a:pPr lvl="2"/>
            <a:r>
              <a:rPr lang="en-US" dirty="0" smtClean="0"/>
              <a:t>AI pertaining to language</a:t>
            </a:r>
          </a:p>
          <a:p>
            <a:pPr lvl="1"/>
            <a:r>
              <a:rPr lang="en-US" dirty="0" smtClean="0"/>
              <a:t>Computer vision</a:t>
            </a:r>
          </a:p>
          <a:p>
            <a:pPr lvl="2"/>
            <a:r>
              <a:rPr lang="en-US" dirty="0" smtClean="0"/>
              <a:t>AI pertaining vision</a:t>
            </a:r>
          </a:p>
          <a:p>
            <a:endParaRPr lang="fr-FR" dirty="0"/>
          </a:p>
        </p:txBody>
      </p:sp>
      <p:sp>
        <p:nvSpPr>
          <p:cNvPr id="5" name="Titre 1"/>
          <p:cNvSpPr>
            <a:spLocks noGrp="1"/>
          </p:cNvSpPr>
          <p:nvPr>
            <p:ph type="title"/>
          </p:nvPr>
        </p:nvSpPr>
        <p:spPr>
          <a:xfrm>
            <a:off x="395536" y="404664"/>
            <a:ext cx="8229600" cy="1143000"/>
          </a:xfrm>
        </p:spPr>
        <p:txBody>
          <a:bodyPr>
            <a:normAutofit/>
          </a:bodyPr>
          <a:lstStyle/>
          <a:p>
            <a:pPr algn="ctr">
              <a:defRPr/>
            </a:pPr>
            <a:r>
              <a:rPr lang="fr-FR" sz="4500" b="1" dirty="0" smtClean="0">
                <a:latin typeface="+mn-lt"/>
              </a:rPr>
              <a:t>Machine </a:t>
            </a:r>
            <a:r>
              <a:rPr lang="fr-FR" sz="4500" b="1" dirty="0">
                <a:latin typeface="+mn-lt"/>
              </a:rPr>
              <a:t>L</a:t>
            </a:r>
            <a:r>
              <a:rPr lang="fr-FR" sz="4500" b="1" dirty="0" smtClean="0">
                <a:latin typeface="+mn-lt"/>
              </a:rPr>
              <a:t>earning </a:t>
            </a:r>
            <a:r>
              <a:rPr lang="fr-FR" sz="4500" b="1" dirty="0">
                <a:latin typeface="+mn-lt"/>
              </a:rPr>
              <a:t>S</a:t>
            </a:r>
            <a:r>
              <a:rPr lang="fr-FR" sz="4500" b="1" dirty="0" smtClean="0">
                <a:latin typeface="+mn-lt"/>
              </a:rPr>
              <a:t>cope</a:t>
            </a:r>
            <a:endParaRPr lang="fr-FR" sz="4500" b="1" dirty="0">
              <a:latin typeface="+mn-lt"/>
            </a:endParaRPr>
          </a:p>
        </p:txBody>
      </p:sp>
    </p:spTree>
    <p:extLst>
      <p:ext uri="{BB962C8B-B14F-4D97-AF65-F5344CB8AC3E}">
        <p14:creationId xmlns:p14="http://schemas.microsoft.com/office/powerpoint/2010/main" val="3517482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11447" y="2132856"/>
            <a:ext cx="8229600" cy="4389120"/>
          </a:xfrm>
        </p:spPr>
        <p:txBody>
          <a:bodyPr>
            <a:normAutofit/>
          </a:bodyPr>
          <a:lstStyle/>
          <a:p>
            <a:r>
              <a:rPr lang="en-US" dirty="0" smtClean="0"/>
              <a:t>Self customizing programs</a:t>
            </a:r>
          </a:p>
          <a:p>
            <a:pPr lvl="1"/>
            <a:r>
              <a:rPr lang="en-US" dirty="0" smtClean="0"/>
              <a:t>Netflix</a:t>
            </a:r>
          </a:p>
          <a:p>
            <a:pPr lvl="1"/>
            <a:r>
              <a:rPr lang="en-US" dirty="0" smtClean="0"/>
              <a:t>Amazon</a:t>
            </a:r>
          </a:p>
          <a:p>
            <a:pPr lvl="1"/>
            <a:r>
              <a:rPr lang="en-US" dirty="0" smtClean="0"/>
              <a:t>iTunes genius</a:t>
            </a:r>
          </a:p>
          <a:p>
            <a:pPr lvl="1">
              <a:spcAft>
                <a:spcPts val="1500"/>
              </a:spcAft>
            </a:pPr>
            <a:r>
              <a:rPr lang="en-US" dirty="0" smtClean="0"/>
              <a:t>Take users </a:t>
            </a:r>
            <a:r>
              <a:rPr lang="en-US" dirty="0" err="1" smtClean="0"/>
              <a:t>infos</a:t>
            </a:r>
            <a:r>
              <a:rPr lang="en-US" dirty="0" smtClean="0"/>
              <a:t>: behavior based learning</a:t>
            </a:r>
            <a:endParaRPr lang="en-US" dirty="0" smtClean="0"/>
          </a:p>
          <a:p>
            <a:r>
              <a:rPr lang="en-US" dirty="0" smtClean="0"/>
              <a:t>Understand human learning and the brain</a:t>
            </a:r>
          </a:p>
          <a:p>
            <a:pPr lvl="1"/>
            <a:r>
              <a:rPr lang="en-US" dirty="0" smtClean="0"/>
              <a:t>If we can build systems that mimic (or try to mimic) how the brain works, this may push our own understanding of the associated neurobiology</a:t>
            </a:r>
            <a:endParaRPr lang="fr-FR" dirty="0"/>
          </a:p>
        </p:txBody>
      </p:sp>
      <p:sp>
        <p:nvSpPr>
          <p:cNvPr id="5" name="Titre 1"/>
          <p:cNvSpPr>
            <a:spLocks noGrp="1"/>
          </p:cNvSpPr>
          <p:nvPr>
            <p:ph type="title"/>
          </p:nvPr>
        </p:nvSpPr>
        <p:spPr>
          <a:xfrm>
            <a:off x="395536" y="404664"/>
            <a:ext cx="8229600" cy="1143000"/>
          </a:xfrm>
        </p:spPr>
        <p:txBody>
          <a:bodyPr>
            <a:normAutofit/>
          </a:bodyPr>
          <a:lstStyle/>
          <a:p>
            <a:pPr algn="ctr">
              <a:defRPr/>
            </a:pPr>
            <a:r>
              <a:rPr lang="fr-FR" sz="4500" b="1" dirty="0" smtClean="0">
                <a:latin typeface="+mn-lt"/>
              </a:rPr>
              <a:t>Machine </a:t>
            </a:r>
            <a:r>
              <a:rPr lang="fr-FR" sz="4500" b="1" dirty="0">
                <a:latin typeface="+mn-lt"/>
              </a:rPr>
              <a:t>L</a:t>
            </a:r>
            <a:r>
              <a:rPr lang="fr-FR" sz="4500" b="1" dirty="0" smtClean="0">
                <a:latin typeface="+mn-lt"/>
              </a:rPr>
              <a:t>earning </a:t>
            </a:r>
            <a:r>
              <a:rPr lang="fr-FR" sz="4500" b="1" dirty="0">
                <a:latin typeface="+mn-lt"/>
              </a:rPr>
              <a:t>A</a:t>
            </a:r>
            <a:r>
              <a:rPr lang="fr-FR" sz="4500" b="1" dirty="0" smtClean="0">
                <a:latin typeface="+mn-lt"/>
              </a:rPr>
              <a:t>rea</a:t>
            </a:r>
            <a:endParaRPr lang="fr-FR" sz="4500" b="1" dirty="0">
              <a:latin typeface="+mn-lt"/>
            </a:endParaRPr>
          </a:p>
        </p:txBody>
      </p:sp>
    </p:spTree>
    <p:extLst>
      <p:ext uri="{BB962C8B-B14F-4D97-AF65-F5344CB8AC3E}">
        <p14:creationId xmlns:p14="http://schemas.microsoft.com/office/powerpoint/2010/main" val="1178125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defRPr/>
            </a:pPr>
            <a:r>
              <a:rPr lang="fr-FR" sz="4500" b="1" dirty="0" err="1">
                <a:latin typeface="+mn-lt"/>
              </a:rPr>
              <a:t>What</a:t>
            </a:r>
            <a:r>
              <a:rPr lang="fr-FR" sz="4500" b="1" dirty="0">
                <a:latin typeface="+mn-lt"/>
              </a:rPr>
              <a:t> </a:t>
            </a:r>
            <a:r>
              <a:rPr lang="fr-FR" sz="4500" b="1" dirty="0" err="1">
                <a:latin typeface="+mn-lt"/>
              </a:rPr>
              <a:t>is</a:t>
            </a:r>
            <a:r>
              <a:rPr lang="fr-FR" sz="4500" b="1" dirty="0">
                <a:latin typeface="+mn-lt"/>
              </a:rPr>
              <a:t> </a:t>
            </a:r>
            <a:r>
              <a:rPr lang="fr-FR" sz="4500" b="1" dirty="0" smtClean="0">
                <a:latin typeface="+mn-lt"/>
              </a:rPr>
              <a:t>Machine Learning </a:t>
            </a:r>
            <a:r>
              <a:rPr lang="fr-FR" sz="4500" b="1" dirty="0">
                <a:latin typeface="+mn-lt"/>
              </a:rPr>
              <a:t>?</a:t>
            </a:r>
          </a:p>
        </p:txBody>
      </p:sp>
      <p:sp>
        <p:nvSpPr>
          <p:cNvPr id="3" name="Espace réservé du contenu 2"/>
          <p:cNvSpPr>
            <a:spLocks noGrp="1"/>
          </p:cNvSpPr>
          <p:nvPr>
            <p:ph idx="1"/>
          </p:nvPr>
        </p:nvSpPr>
        <p:spPr>
          <a:xfrm>
            <a:off x="457200" y="2712288"/>
            <a:ext cx="8229600" cy="4389120"/>
          </a:xfrm>
        </p:spPr>
        <p:txBody>
          <a:bodyPr>
            <a:normAutofit/>
          </a:bodyPr>
          <a:lstStyle/>
          <a:p>
            <a:pPr lvl="1"/>
            <a:r>
              <a:rPr lang="en-US" dirty="0" smtClean="0"/>
              <a:t>Define what it is</a:t>
            </a:r>
          </a:p>
          <a:p>
            <a:pPr lvl="1"/>
            <a:r>
              <a:rPr lang="en-US" dirty="0" smtClean="0"/>
              <a:t>When to use it</a:t>
            </a:r>
          </a:p>
          <a:p>
            <a:pPr lvl="1"/>
            <a:endParaRPr lang="en-US" dirty="0" smtClean="0"/>
          </a:p>
          <a:p>
            <a:r>
              <a:rPr lang="en-US" dirty="0" smtClean="0"/>
              <a:t>Not a well defined definition</a:t>
            </a:r>
          </a:p>
          <a:p>
            <a:pPr lvl="1"/>
            <a:r>
              <a:rPr lang="en-US" dirty="0" smtClean="0"/>
              <a:t>Couple of examples of how people have tried to define it</a:t>
            </a:r>
          </a:p>
        </p:txBody>
      </p:sp>
    </p:spTree>
    <p:extLst>
      <p:ext uri="{BB962C8B-B14F-4D97-AF65-F5344CB8AC3E}">
        <p14:creationId xmlns:p14="http://schemas.microsoft.com/office/powerpoint/2010/main" val="4160221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defRPr/>
            </a:pPr>
            <a:r>
              <a:rPr lang="fr-FR" sz="4500" b="1" dirty="0" err="1">
                <a:latin typeface="+mn-lt"/>
              </a:rPr>
              <a:t>What</a:t>
            </a:r>
            <a:r>
              <a:rPr lang="fr-FR" sz="4500" b="1" dirty="0">
                <a:latin typeface="+mn-lt"/>
              </a:rPr>
              <a:t> </a:t>
            </a:r>
            <a:r>
              <a:rPr lang="fr-FR" sz="4500" b="1" dirty="0" err="1">
                <a:latin typeface="+mn-lt"/>
              </a:rPr>
              <a:t>is</a:t>
            </a:r>
            <a:r>
              <a:rPr lang="fr-FR" sz="4500" b="1" dirty="0">
                <a:latin typeface="+mn-lt"/>
              </a:rPr>
              <a:t> </a:t>
            </a:r>
            <a:r>
              <a:rPr lang="fr-FR" sz="4500" b="1" dirty="0" smtClean="0">
                <a:latin typeface="+mn-lt"/>
              </a:rPr>
              <a:t>Machine Learning </a:t>
            </a:r>
            <a:r>
              <a:rPr lang="fr-FR" sz="4500" b="1" dirty="0">
                <a:latin typeface="+mn-lt"/>
              </a:rPr>
              <a:t>?</a:t>
            </a:r>
          </a:p>
        </p:txBody>
      </p:sp>
      <p:sp>
        <p:nvSpPr>
          <p:cNvPr id="3" name="Espace réservé du contenu 2"/>
          <p:cNvSpPr>
            <a:spLocks noGrp="1"/>
          </p:cNvSpPr>
          <p:nvPr>
            <p:ph idx="1"/>
          </p:nvPr>
        </p:nvSpPr>
        <p:spPr>
          <a:xfrm>
            <a:off x="457200" y="2352248"/>
            <a:ext cx="8229600" cy="4389120"/>
          </a:xfrm>
        </p:spPr>
        <p:txBody>
          <a:bodyPr/>
          <a:lstStyle/>
          <a:p>
            <a:r>
              <a:rPr lang="en-US" dirty="0" smtClean="0"/>
              <a:t>Arthur Samuel (1959)</a:t>
            </a:r>
          </a:p>
          <a:p>
            <a:pPr lvl="1"/>
            <a:r>
              <a:rPr lang="en-US" b="1" i="1" dirty="0" smtClean="0"/>
              <a:t>Machine learning:</a:t>
            </a:r>
            <a:r>
              <a:rPr lang="en-US" b="1" dirty="0" smtClean="0"/>
              <a:t> "Field of study that gives computers the ability to learn without being explicitly programmed"</a:t>
            </a:r>
            <a:endParaRPr lang="en-US" dirty="0" smtClean="0"/>
          </a:p>
          <a:p>
            <a:pPr lvl="1"/>
            <a:r>
              <a:rPr lang="en-US" b="1" i="1" dirty="0"/>
              <a:t>Samuels wrote a checkers playing program</a:t>
            </a:r>
          </a:p>
          <a:p>
            <a:pPr lvl="2"/>
            <a:r>
              <a:rPr lang="en-US" dirty="0" smtClean="0"/>
              <a:t>Had the program play 10000 games against itself</a:t>
            </a:r>
          </a:p>
          <a:p>
            <a:pPr lvl="2"/>
            <a:r>
              <a:rPr lang="en-US" dirty="0" smtClean="0"/>
              <a:t>Work out which board positions were good and bad depending on wins/losses</a:t>
            </a:r>
          </a:p>
          <a:p>
            <a:endParaRPr lang="fr-FR" dirty="0"/>
          </a:p>
        </p:txBody>
      </p:sp>
    </p:spTree>
    <p:extLst>
      <p:ext uri="{BB962C8B-B14F-4D97-AF65-F5344CB8AC3E}">
        <p14:creationId xmlns:p14="http://schemas.microsoft.com/office/powerpoint/2010/main" val="1139022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32656"/>
            <a:ext cx="8229600" cy="1143000"/>
          </a:xfrm>
        </p:spPr>
        <p:txBody>
          <a:bodyPr>
            <a:normAutofit/>
          </a:bodyPr>
          <a:lstStyle/>
          <a:p>
            <a:pPr algn="ctr">
              <a:defRPr/>
            </a:pPr>
            <a:r>
              <a:rPr lang="fr-FR" sz="4500" b="1" dirty="0" err="1">
                <a:latin typeface="+mn-lt"/>
              </a:rPr>
              <a:t>What</a:t>
            </a:r>
            <a:r>
              <a:rPr lang="fr-FR" sz="4500" b="1" dirty="0">
                <a:latin typeface="+mn-lt"/>
              </a:rPr>
              <a:t> </a:t>
            </a:r>
            <a:r>
              <a:rPr lang="fr-FR" sz="4500" b="1" dirty="0" err="1">
                <a:latin typeface="+mn-lt"/>
              </a:rPr>
              <a:t>is</a:t>
            </a:r>
            <a:r>
              <a:rPr lang="fr-FR" sz="4500" b="1" dirty="0">
                <a:latin typeface="+mn-lt"/>
              </a:rPr>
              <a:t> </a:t>
            </a:r>
            <a:r>
              <a:rPr lang="fr-FR" sz="4500" b="1" dirty="0" smtClean="0">
                <a:latin typeface="+mn-lt"/>
              </a:rPr>
              <a:t>Machine Learning </a:t>
            </a:r>
            <a:r>
              <a:rPr lang="fr-FR" sz="4500" b="1" dirty="0">
                <a:latin typeface="+mn-lt"/>
              </a:rPr>
              <a:t>?</a:t>
            </a:r>
          </a:p>
        </p:txBody>
      </p:sp>
      <p:sp>
        <p:nvSpPr>
          <p:cNvPr id="3" name="Espace réservé du contenu 2"/>
          <p:cNvSpPr>
            <a:spLocks noGrp="1"/>
          </p:cNvSpPr>
          <p:nvPr>
            <p:ph idx="1"/>
          </p:nvPr>
        </p:nvSpPr>
        <p:spPr/>
        <p:txBody>
          <a:bodyPr>
            <a:normAutofit/>
          </a:bodyPr>
          <a:lstStyle/>
          <a:p>
            <a:r>
              <a:rPr lang="en-US" dirty="0" smtClean="0"/>
              <a:t>Tom Michel (1999)</a:t>
            </a:r>
          </a:p>
          <a:p>
            <a:pPr lvl="1" algn="just"/>
            <a:r>
              <a:rPr lang="en-US" b="1" i="1" dirty="0" smtClean="0"/>
              <a:t>Well posed learning problem:</a:t>
            </a:r>
            <a:r>
              <a:rPr lang="en-US" i="1" dirty="0" smtClean="0"/>
              <a:t> "</a:t>
            </a:r>
            <a:r>
              <a:rPr lang="en-US" b="1" dirty="0" smtClean="0"/>
              <a:t>A computer program is said to learn from experience E with respect to some class of tasks T and performance measure P, if its performance at tasks in T, as measured by P, improves with experience E."</a:t>
            </a:r>
            <a:endParaRPr lang="en-US" dirty="0" smtClean="0"/>
          </a:p>
          <a:p>
            <a:pPr lvl="1"/>
            <a:r>
              <a:rPr lang="en-US" dirty="0" smtClean="0"/>
              <a:t>The checkers example, </a:t>
            </a:r>
          </a:p>
          <a:p>
            <a:pPr lvl="3"/>
            <a:r>
              <a:rPr lang="en-US" dirty="0" smtClean="0"/>
              <a:t>E = 10000s games</a:t>
            </a:r>
          </a:p>
          <a:p>
            <a:pPr lvl="3"/>
            <a:r>
              <a:rPr lang="en-US" dirty="0" smtClean="0"/>
              <a:t>T is playing checkers</a:t>
            </a:r>
          </a:p>
          <a:p>
            <a:pPr lvl="3"/>
            <a:r>
              <a:rPr lang="en-US" dirty="0" smtClean="0"/>
              <a:t>P if you win or not</a:t>
            </a:r>
            <a:endParaRPr lang="fr-FR" dirty="0" smtClean="0"/>
          </a:p>
          <a:p>
            <a:endParaRPr lang="fr-FR" dirty="0"/>
          </a:p>
        </p:txBody>
      </p:sp>
    </p:spTree>
    <p:extLst>
      <p:ext uri="{BB962C8B-B14F-4D97-AF65-F5344CB8AC3E}">
        <p14:creationId xmlns:p14="http://schemas.microsoft.com/office/powerpoint/2010/main" val="1266897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TC101859861[[fn=Salon]]</Template>
  <TotalTime>37829</TotalTime>
  <Words>1117</Words>
  <Application>Microsoft Office PowerPoint</Application>
  <PresentationFormat>On-screen Show (4:3)</PresentationFormat>
  <Paragraphs>286</Paragraphs>
  <Slides>40</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8" baseType="lpstr">
      <vt:lpstr>Arial</vt:lpstr>
      <vt:lpstr>Calibri</vt:lpstr>
      <vt:lpstr>Constantia</vt:lpstr>
      <vt:lpstr>Times New Roman</vt:lpstr>
      <vt:lpstr>Wingdings</vt:lpstr>
      <vt:lpstr>Wingdings 2</vt:lpstr>
      <vt:lpstr>Débit</vt:lpstr>
      <vt:lpstr>Worksheet</vt:lpstr>
      <vt:lpstr>Introduction to Data Mining and Machine Learning</vt:lpstr>
      <vt:lpstr>What is Data Mining?</vt:lpstr>
      <vt:lpstr>Data Mining Tasks</vt:lpstr>
      <vt:lpstr>Machine Learning</vt:lpstr>
      <vt:lpstr>Machine Learning Scope</vt:lpstr>
      <vt:lpstr>Machine Learning Area</vt:lpstr>
      <vt:lpstr>What is Machine Learning ?</vt:lpstr>
      <vt:lpstr>What is Machine Learning ?</vt:lpstr>
      <vt:lpstr>What is Machine Learning ?</vt:lpstr>
      <vt:lpstr>Types of Learning Algorithms</vt:lpstr>
      <vt:lpstr>Supervised Learning</vt:lpstr>
      <vt:lpstr>Supervised: Prediction</vt:lpstr>
      <vt:lpstr>Supervised: Prediction</vt:lpstr>
      <vt:lpstr>Supervised: Prediction</vt:lpstr>
      <vt:lpstr>Classification: Definition</vt:lpstr>
      <vt:lpstr>Supervised: Classification 1</vt:lpstr>
      <vt:lpstr>Supervised: Classification 2</vt:lpstr>
      <vt:lpstr>Supervised: Classification 2</vt:lpstr>
      <vt:lpstr>Supervised: Classification 2</vt:lpstr>
      <vt:lpstr>Supervised: Classification 2</vt:lpstr>
      <vt:lpstr>Supervised: Classification 2</vt:lpstr>
      <vt:lpstr>Supervised: Classification 2</vt:lpstr>
      <vt:lpstr>Supervised: Classification 2</vt:lpstr>
      <vt:lpstr>Summary</vt:lpstr>
      <vt:lpstr>Unsupervised Learning</vt:lpstr>
      <vt:lpstr>Clustering: Examples</vt:lpstr>
      <vt:lpstr>Clustering: algorithm</vt:lpstr>
      <vt:lpstr>Clustering: K-means</vt:lpstr>
      <vt:lpstr>Clustering: Application</vt:lpstr>
      <vt:lpstr>Association Rule Mining</vt:lpstr>
      <vt:lpstr>Association Rule Discovery</vt:lpstr>
      <vt:lpstr>Collaborative Filtering</vt:lpstr>
      <vt:lpstr>Other Types of Mining</vt:lpstr>
      <vt:lpstr>Data Streams</vt:lpstr>
      <vt:lpstr>Open Problems in Machine Learning</vt:lpstr>
      <vt:lpstr>Clustering: Problem with Usual Distances</vt:lpstr>
      <vt:lpstr>Example: Diachronic Mining</vt:lpstr>
      <vt:lpstr>Example: Diachronic Mining</vt:lpstr>
      <vt:lpstr>Example: Multiple Source Mining</vt:lpstr>
      <vt:lpstr>Example: Enhanced Graph Mining</vt:lpstr>
    </vt:vector>
  </TitlesOfParts>
  <Company>LORIA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Modèles neuronaux non supervisés cartographiques pour le traitement des données documentaires multimedia:  Application à l'analyse du Web</dc:title>
  <dc:creator>Shadi AL SHEHABI</dc:creator>
  <cp:lastModifiedBy>Juan Carlos</cp:lastModifiedBy>
  <cp:revision>2077</cp:revision>
  <dcterms:created xsi:type="dcterms:W3CDTF">2006-05-24T11:28:02Z</dcterms:created>
  <dcterms:modified xsi:type="dcterms:W3CDTF">2018-06-06T18:46:47Z</dcterms:modified>
</cp:coreProperties>
</file>