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61" r:id="rId4"/>
    <p:sldId id="259" r:id="rId5"/>
    <p:sldId id="260" r:id="rId6"/>
    <p:sldId id="269" r:id="rId7"/>
    <p:sldId id="319" r:id="rId8"/>
    <p:sldId id="320" r:id="rId9"/>
    <p:sldId id="339" r:id="rId10"/>
    <p:sldId id="340" r:id="rId11"/>
    <p:sldId id="341" r:id="rId12"/>
    <p:sldId id="342" r:id="rId13"/>
    <p:sldId id="343" r:id="rId14"/>
    <p:sldId id="344" r:id="rId15"/>
    <p:sldId id="345" r:id="rId16"/>
    <p:sldId id="346" r:id="rId17"/>
    <p:sldId id="328" r:id="rId18"/>
    <p:sldId id="329" r:id="rId19"/>
    <p:sldId id="330" r:id="rId20"/>
    <p:sldId id="331" r:id="rId21"/>
    <p:sldId id="332" r:id="rId22"/>
    <p:sldId id="333" r:id="rId23"/>
    <p:sldId id="334" r:id="rId24"/>
    <p:sldId id="335" r:id="rId25"/>
    <p:sldId id="336" r:id="rId26"/>
    <p:sldId id="337" r:id="rId27"/>
    <p:sldId id="327" r:id="rId28"/>
    <p:sldId id="272" r:id="rId29"/>
    <p:sldId id="326" r:id="rId30"/>
    <p:sldId id="275" r:id="rId31"/>
    <p:sldId id="276" r:id="rId32"/>
    <p:sldId id="321" r:id="rId33"/>
    <p:sldId id="277" r:id="rId34"/>
    <p:sldId id="323" r:id="rId35"/>
    <p:sldId id="324" r:id="rId36"/>
    <p:sldId id="278" r:id="rId37"/>
    <p:sldId id="279" r:id="rId38"/>
    <p:sldId id="325" r:id="rId39"/>
    <p:sldId id="347" r:id="rId40"/>
    <p:sldId id="302" r:id="rId41"/>
    <p:sldId id="303" r:id="rId42"/>
    <p:sldId id="304" r:id="rId43"/>
    <p:sldId id="273" r:id="rId44"/>
    <p:sldId id="309" r:id="rId45"/>
    <p:sldId id="280" r:id="rId46"/>
    <p:sldId id="281" r:id="rId47"/>
    <p:sldId id="282" r:id="rId48"/>
    <p:sldId id="283" r:id="rId49"/>
    <p:sldId id="28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96" autoAdjust="0"/>
    <p:restoredTop sz="94495" autoAdjust="0"/>
  </p:normalViewPr>
  <p:slideViewPr>
    <p:cSldViewPr>
      <p:cViewPr varScale="1">
        <p:scale>
          <a:sx n="69" d="100"/>
          <a:sy n="69" d="100"/>
        </p:scale>
        <p:origin x="11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36481-6395-473F-9457-B8EF0DE54C12}" type="datetimeFigureOut">
              <a:rPr lang="en-US" smtClean="0"/>
              <a:pPr/>
              <a:t>3/8/2018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5CAF13-B7F5-4793-B077-38BF06BAF2EF}" type="slidenum">
              <a:rPr lang="en-US" smtClean="0"/>
              <a:pPr/>
              <a:t>‹#›</a:t>
            </a:fld>
            <a:endParaRPr lang="en-US"/>
          </a:p>
        </p:txBody>
      </p:sp>
    </p:spTree>
    <p:extLst>
      <p:ext uri="{BB962C8B-B14F-4D97-AF65-F5344CB8AC3E}">
        <p14:creationId xmlns:p14="http://schemas.microsoft.com/office/powerpoint/2010/main" val="419565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5CAF13-B7F5-4793-B077-38BF06BAF2EF}" type="slidenum">
              <a:rPr lang="en-US" smtClean="0"/>
              <a:pPr/>
              <a:t>2</a:t>
            </a:fld>
            <a:endParaRPr lang="en-US"/>
          </a:p>
        </p:txBody>
      </p:sp>
    </p:spTree>
    <p:extLst>
      <p:ext uri="{BB962C8B-B14F-4D97-AF65-F5344CB8AC3E}">
        <p14:creationId xmlns:p14="http://schemas.microsoft.com/office/powerpoint/2010/main" val="341973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5CAF13-B7F5-4793-B077-38BF06BAF2EF}" type="slidenum">
              <a:rPr lang="en-US" smtClean="0"/>
              <a:pPr/>
              <a:t>9</a:t>
            </a:fld>
            <a:endParaRPr lang="en-US"/>
          </a:p>
        </p:txBody>
      </p:sp>
    </p:spTree>
    <p:extLst>
      <p:ext uri="{BB962C8B-B14F-4D97-AF65-F5344CB8AC3E}">
        <p14:creationId xmlns:p14="http://schemas.microsoft.com/office/powerpoint/2010/main" val="352011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5CAF13-B7F5-4793-B077-38BF06BAF2EF}" type="slidenum">
              <a:rPr lang="en-US" smtClean="0"/>
              <a:pPr/>
              <a:t>45</a:t>
            </a:fld>
            <a:endParaRPr lang="en-US"/>
          </a:p>
        </p:txBody>
      </p:sp>
    </p:spTree>
    <p:extLst>
      <p:ext uri="{BB962C8B-B14F-4D97-AF65-F5344CB8AC3E}">
        <p14:creationId xmlns:p14="http://schemas.microsoft.com/office/powerpoint/2010/main" val="47816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err="1" smtClean="0"/>
              <a:t>Ceng</a:t>
            </a:r>
            <a:r>
              <a:rPr lang="tr-TR" dirty="0" smtClean="0"/>
              <a:t> 471 - </a:t>
            </a:r>
            <a:r>
              <a:rPr lang="tr-TR" dirty="0" err="1" smtClean="0"/>
              <a:t>Cryptography</a:t>
            </a:r>
            <a:endParaRPr lang="en-US" dirty="0"/>
          </a:p>
        </p:txBody>
      </p:sp>
      <p:sp>
        <p:nvSpPr>
          <p:cNvPr id="3" name="Subtitle 2"/>
          <p:cNvSpPr>
            <a:spLocks noGrp="1"/>
          </p:cNvSpPr>
          <p:nvPr>
            <p:ph type="subTitle" idx="1"/>
          </p:nvPr>
        </p:nvSpPr>
        <p:spPr/>
        <p:txBody>
          <a:bodyPr>
            <a:normAutofit fontScale="92500"/>
          </a:bodyPr>
          <a:lstStyle/>
          <a:p>
            <a:r>
              <a:rPr lang="tr-TR" dirty="0" err="1" smtClean="0"/>
              <a:t>Asst</a:t>
            </a:r>
            <a:r>
              <a:rPr lang="tr-TR" dirty="0" smtClean="0"/>
              <a:t>. Prof. Dr. </a:t>
            </a:r>
            <a:r>
              <a:rPr lang="tr-TR" smtClean="0"/>
              <a:t>Serap Şahin</a:t>
            </a:r>
            <a:endParaRPr lang="tr-TR" dirty="0" smtClean="0"/>
          </a:p>
          <a:p>
            <a:r>
              <a:rPr lang="tr-TR" dirty="0" err="1" smtClean="0"/>
              <a:t>Izmir</a:t>
            </a:r>
            <a:r>
              <a:rPr lang="tr-TR" dirty="0" smtClean="0"/>
              <a:t> </a:t>
            </a:r>
            <a:r>
              <a:rPr lang="tr-TR" dirty="0" err="1" smtClean="0"/>
              <a:t>Institute</a:t>
            </a:r>
            <a:r>
              <a:rPr lang="tr-TR" dirty="0" smtClean="0"/>
              <a:t> of </a:t>
            </a:r>
            <a:r>
              <a:rPr lang="tr-TR" dirty="0" err="1" smtClean="0"/>
              <a:t>Technology</a:t>
            </a:r>
            <a:endParaRPr lang="tr-TR" dirty="0" smtClean="0"/>
          </a:p>
          <a:p>
            <a:r>
              <a:rPr lang="tr-TR" dirty="0" err="1" smtClean="0"/>
              <a:t>Department</a:t>
            </a:r>
            <a:r>
              <a:rPr lang="tr-TR" dirty="0" smtClean="0"/>
              <a:t> of </a:t>
            </a:r>
            <a:r>
              <a:rPr lang="tr-TR" dirty="0" err="1" smtClean="0"/>
              <a:t>Computer</a:t>
            </a:r>
            <a:r>
              <a:rPr lang="tr-TR" dirty="0" smtClean="0"/>
              <a:t> </a:t>
            </a:r>
            <a:r>
              <a:rPr lang="tr-TR" dirty="0" err="1" smtClean="0"/>
              <a:t>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0" y="1757363"/>
            <a:ext cx="9144000" cy="4313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Goals</a:t>
            </a:r>
            <a:endParaRPr lang="en-US" dirty="0"/>
          </a:p>
        </p:txBody>
      </p:sp>
      <p:sp>
        <p:nvSpPr>
          <p:cNvPr id="3" name="Content Placeholder 2"/>
          <p:cNvSpPr>
            <a:spLocks noGrp="1"/>
          </p:cNvSpPr>
          <p:nvPr>
            <p:ph idx="1"/>
          </p:nvPr>
        </p:nvSpPr>
        <p:spPr/>
        <p:txBody>
          <a:bodyPr/>
          <a:lstStyle/>
          <a:p>
            <a:r>
              <a:rPr lang="en-US" dirty="0" smtClean="0">
                <a:solidFill>
                  <a:srgbClr val="FF0000"/>
                </a:solidFill>
              </a:rPr>
              <a:t>Data integrity </a:t>
            </a:r>
            <a:r>
              <a:rPr lang="en-US" dirty="0" smtClean="0"/>
              <a:t>is a service which addresses the unauthorized alteration of data. </a:t>
            </a:r>
          </a:p>
          <a:p>
            <a:pPr lvl="1"/>
            <a:r>
              <a:rPr lang="en-US" dirty="0" smtClean="0"/>
              <a:t>To assure data integrity, one must have the ability to detect data manipulation by unauthorized parties. </a:t>
            </a:r>
            <a:endParaRPr lang="tr-TR" dirty="0" smtClean="0"/>
          </a:p>
          <a:p>
            <a:pPr lvl="1"/>
            <a:r>
              <a:rPr lang="en-US" dirty="0" smtClean="0"/>
              <a:t>Data manipulation includes such things as </a:t>
            </a:r>
            <a:r>
              <a:rPr lang="en-US" dirty="0" smtClean="0">
                <a:solidFill>
                  <a:schemeClr val="tx2"/>
                </a:solidFill>
              </a:rPr>
              <a:t>insertion</a:t>
            </a:r>
            <a:r>
              <a:rPr lang="en-US" dirty="0" smtClean="0"/>
              <a:t>, </a:t>
            </a:r>
            <a:r>
              <a:rPr lang="en-US" dirty="0" smtClean="0">
                <a:solidFill>
                  <a:schemeClr val="tx2"/>
                </a:solidFill>
              </a:rPr>
              <a:t>deletion</a:t>
            </a:r>
            <a:r>
              <a:rPr lang="en-US" dirty="0" smtClean="0"/>
              <a:t>, and </a:t>
            </a:r>
            <a:r>
              <a:rPr lang="en-US" dirty="0" smtClean="0">
                <a:solidFill>
                  <a:schemeClr val="tx2"/>
                </a:solidFill>
              </a:rPr>
              <a:t>substitution</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of Messages</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63507" y="1724024"/>
            <a:ext cx="8524132" cy="4371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Goals</a:t>
            </a:r>
            <a:endParaRPr lang="en-US" dirty="0"/>
          </a:p>
        </p:txBody>
      </p:sp>
      <p:sp>
        <p:nvSpPr>
          <p:cNvPr id="3" name="Content Placeholder 2"/>
          <p:cNvSpPr>
            <a:spLocks noGrp="1"/>
          </p:cNvSpPr>
          <p:nvPr>
            <p:ph idx="1"/>
          </p:nvPr>
        </p:nvSpPr>
        <p:spPr>
          <a:xfrm>
            <a:off x="457200" y="1295400"/>
            <a:ext cx="8229600" cy="4525963"/>
          </a:xfrm>
          <a:ln>
            <a:noFill/>
          </a:ln>
        </p:spPr>
        <p:txBody>
          <a:bodyPr>
            <a:noAutofit/>
          </a:bodyPr>
          <a:lstStyle/>
          <a:p>
            <a:r>
              <a:rPr lang="en-US" dirty="0">
                <a:solidFill>
                  <a:srgbClr val="FF0000"/>
                </a:solidFill>
              </a:rPr>
              <a:t>Authentication</a:t>
            </a:r>
            <a:r>
              <a:rPr lang="en-US" sz="2800" dirty="0" smtClean="0"/>
              <a:t> is a service related to identification. </a:t>
            </a:r>
          </a:p>
          <a:p>
            <a:pPr lvl="1"/>
            <a:r>
              <a:rPr lang="en-US" dirty="0" smtClean="0">
                <a:solidFill>
                  <a:schemeClr val="tx2"/>
                </a:solidFill>
              </a:rPr>
              <a:t>Two parties </a:t>
            </a:r>
            <a:r>
              <a:rPr lang="en-US" dirty="0" smtClean="0"/>
              <a:t>entering into a communication should identify each other. </a:t>
            </a:r>
          </a:p>
          <a:p>
            <a:pPr lvl="1"/>
            <a:r>
              <a:rPr lang="en-US" dirty="0" smtClean="0">
                <a:solidFill>
                  <a:schemeClr val="tx2"/>
                </a:solidFill>
              </a:rPr>
              <a:t>Information</a:t>
            </a:r>
            <a:r>
              <a:rPr lang="en-US" dirty="0" smtClean="0"/>
              <a:t> delivered over a channel should be authenticated as to </a:t>
            </a:r>
            <a:r>
              <a:rPr lang="en-US" dirty="0" smtClean="0">
                <a:solidFill>
                  <a:schemeClr val="tx2"/>
                </a:solidFill>
              </a:rPr>
              <a:t>origin, date of origin, data content, time sent, etc. </a:t>
            </a:r>
          </a:p>
          <a:p>
            <a:pPr>
              <a:buNone/>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Goals</a:t>
            </a:r>
            <a:endParaRPr lang="en-US" dirty="0"/>
          </a:p>
        </p:txBody>
      </p:sp>
      <p:sp>
        <p:nvSpPr>
          <p:cNvPr id="3" name="Content Placeholder 2"/>
          <p:cNvSpPr>
            <a:spLocks noGrp="1"/>
          </p:cNvSpPr>
          <p:nvPr>
            <p:ph idx="1"/>
          </p:nvPr>
        </p:nvSpPr>
        <p:spPr/>
        <p:txBody>
          <a:bodyPr>
            <a:normAutofit/>
          </a:bodyPr>
          <a:lstStyle/>
          <a:p>
            <a:r>
              <a:rPr lang="en-US" sz="3500" dirty="0">
                <a:solidFill>
                  <a:srgbClr val="FF0000"/>
                </a:solidFill>
              </a:rPr>
              <a:t>Non-repudiation</a:t>
            </a:r>
            <a:r>
              <a:rPr lang="en-US" i="1" dirty="0" smtClean="0"/>
              <a:t> is a service which prevents an entity from denying previous commitments </a:t>
            </a:r>
            <a:r>
              <a:rPr lang="en-US" dirty="0" smtClean="0"/>
              <a:t>or actions. </a:t>
            </a:r>
          </a:p>
          <a:p>
            <a:pPr lvl="1"/>
            <a:r>
              <a:rPr lang="en-US" dirty="0" smtClean="0"/>
              <a:t>When disputes arise due to an entity denying that certain actions were taken, a means to resolve the situation is necessary. </a:t>
            </a:r>
          </a:p>
          <a:p>
            <a:pPr lvl="2"/>
            <a:r>
              <a:rPr lang="en-US" dirty="0" smtClean="0"/>
              <a:t>For example, one entity may authorize the purchase of property by another entity and later deny such authorization was granted. A procedure involving a trusted third party is needed to resolve the dispute.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Non-Repudiation: Why we need it?</a:t>
            </a:r>
            <a:endParaRPr lang="en-US"/>
          </a:p>
        </p:txBody>
      </p:sp>
      <p:pic>
        <p:nvPicPr>
          <p:cNvPr id="12290" name="Picture 2"/>
          <p:cNvPicPr>
            <a:picLocks noChangeAspect="1" noChangeArrowheads="1"/>
          </p:cNvPicPr>
          <p:nvPr/>
        </p:nvPicPr>
        <p:blipFill>
          <a:blip r:embed="rId2" cstate="print"/>
          <a:srcRect/>
          <a:stretch>
            <a:fillRect/>
          </a:stretch>
        </p:blipFill>
        <p:spPr bwMode="auto">
          <a:xfrm>
            <a:off x="685800" y="2057400"/>
            <a:ext cx="8082324" cy="4352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Non-Repudiation: How it works?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72586" y="1671638"/>
            <a:ext cx="8321158" cy="442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a:xfrm>
            <a:off x="304800" y="1371600"/>
            <a:ext cx="8305800" cy="5029200"/>
          </a:xfrm>
        </p:spPr>
        <p:txBody>
          <a:bodyPr>
            <a:noAutofit/>
          </a:bodyPr>
          <a:lstStyle/>
          <a:p>
            <a:pPr>
              <a:lnSpc>
                <a:spcPct val="120000"/>
              </a:lnSpc>
              <a:buNone/>
            </a:pPr>
            <a:r>
              <a:rPr lang="en-US" sz="2200" b="1" dirty="0" smtClean="0"/>
              <a:t>Encryption domains and </a:t>
            </a:r>
            <a:r>
              <a:rPr lang="en-US" sz="2200" b="1" dirty="0" err="1" smtClean="0"/>
              <a:t>codomains</a:t>
            </a:r>
            <a:endParaRPr lang="en-US" sz="2200" b="1" dirty="0" smtClean="0"/>
          </a:p>
          <a:p>
            <a:pPr>
              <a:lnSpc>
                <a:spcPct val="120000"/>
              </a:lnSpc>
            </a:pPr>
            <a:r>
              <a:rPr lang="en-US" sz="2200" dirty="0" smtClean="0"/>
              <a:t> </a:t>
            </a:r>
            <a:r>
              <a:rPr lang="tr-TR" sz="2200" dirty="0" smtClean="0"/>
              <a:t>“</a:t>
            </a:r>
            <a:r>
              <a:rPr lang="en-US" sz="2200" dirty="0" smtClean="0"/>
              <a:t>A</a:t>
            </a:r>
            <a:r>
              <a:rPr lang="tr-TR" sz="2200" dirty="0" smtClean="0"/>
              <a:t>”</a:t>
            </a:r>
            <a:r>
              <a:rPr lang="en-US" sz="2200" dirty="0" smtClean="0"/>
              <a:t> denotes a finite set called the </a:t>
            </a:r>
            <a:r>
              <a:rPr lang="en-US" sz="2200" i="1" dirty="0" smtClean="0">
                <a:solidFill>
                  <a:srgbClr val="FF0000"/>
                </a:solidFill>
              </a:rPr>
              <a:t>alphabet</a:t>
            </a:r>
            <a:r>
              <a:rPr lang="en-US" sz="2200" i="1" dirty="0" smtClean="0"/>
              <a:t> of definition. For example, A = {0; 1}, the binary alphabet, is a frequently used alphabet of definition. Note that any alphabet </a:t>
            </a:r>
            <a:r>
              <a:rPr lang="en-US" sz="2200" dirty="0" smtClean="0"/>
              <a:t>can be encoded in terms of the binary alphabet</a:t>
            </a:r>
            <a:r>
              <a:rPr lang="tr-TR" sz="2200" dirty="0" smtClean="0"/>
              <a:t>.</a:t>
            </a:r>
            <a:endParaRPr lang="en-US" sz="2200" dirty="0" smtClean="0"/>
          </a:p>
          <a:p>
            <a:pPr>
              <a:lnSpc>
                <a:spcPct val="120000"/>
              </a:lnSpc>
            </a:pPr>
            <a:r>
              <a:rPr lang="tr-TR" sz="2200" dirty="0" smtClean="0"/>
              <a:t>“</a:t>
            </a:r>
            <a:r>
              <a:rPr lang="en-US" sz="2200" dirty="0" smtClean="0"/>
              <a:t>M</a:t>
            </a:r>
            <a:r>
              <a:rPr lang="tr-TR" sz="2200" dirty="0" smtClean="0"/>
              <a:t>”</a:t>
            </a:r>
            <a:r>
              <a:rPr lang="en-US" sz="2200" dirty="0" smtClean="0"/>
              <a:t> denotes a set called the </a:t>
            </a:r>
            <a:r>
              <a:rPr lang="en-US" sz="2200" i="1" dirty="0" smtClean="0">
                <a:solidFill>
                  <a:srgbClr val="FF0000"/>
                </a:solidFill>
              </a:rPr>
              <a:t>message space</a:t>
            </a:r>
            <a:r>
              <a:rPr lang="en-US" sz="2200" i="1" dirty="0" smtClean="0"/>
              <a:t>. M consists of strings of symbols from </a:t>
            </a:r>
            <a:r>
              <a:rPr lang="en-US" sz="2200" dirty="0" smtClean="0"/>
              <a:t>an alphabet of definition. An element of M is called a </a:t>
            </a:r>
            <a:r>
              <a:rPr lang="en-US" sz="2200" i="1" dirty="0" smtClean="0">
                <a:solidFill>
                  <a:srgbClr val="FF0000"/>
                </a:solidFill>
              </a:rPr>
              <a:t>plaintext message </a:t>
            </a:r>
            <a:r>
              <a:rPr lang="en-US" sz="2200" i="1" dirty="0" smtClean="0"/>
              <a:t>or simply </a:t>
            </a:r>
            <a:r>
              <a:rPr lang="en-US" sz="2200" dirty="0" smtClean="0"/>
              <a:t>a </a:t>
            </a:r>
            <a:r>
              <a:rPr lang="en-US" sz="2200" i="1" dirty="0" smtClean="0">
                <a:solidFill>
                  <a:srgbClr val="FF0000"/>
                </a:solidFill>
              </a:rPr>
              <a:t>plaintext</a:t>
            </a:r>
            <a:r>
              <a:rPr lang="en-US" sz="2200" i="1" dirty="0" smtClean="0"/>
              <a:t>. For example, M may consist of binary strings, English text, computer </a:t>
            </a:r>
            <a:r>
              <a:rPr lang="en-US" sz="2200" dirty="0" smtClean="0"/>
              <a:t>code, etc.</a:t>
            </a:r>
          </a:p>
          <a:p>
            <a:pPr>
              <a:lnSpc>
                <a:spcPct val="120000"/>
              </a:lnSpc>
            </a:pPr>
            <a:r>
              <a:rPr lang="en-US" sz="2200" dirty="0" smtClean="0"/>
              <a:t> </a:t>
            </a:r>
            <a:r>
              <a:rPr lang="tr-TR" sz="2200" dirty="0" smtClean="0"/>
              <a:t>“</a:t>
            </a:r>
            <a:r>
              <a:rPr lang="en-US" sz="2200" dirty="0" smtClean="0"/>
              <a:t>C</a:t>
            </a:r>
            <a:r>
              <a:rPr lang="tr-TR" sz="2200" dirty="0" smtClean="0"/>
              <a:t>”</a:t>
            </a:r>
            <a:r>
              <a:rPr lang="en-US" sz="2200" dirty="0" smtClean="0"/>
              <a:t> denotes a set called the </a:t>
            </a:r>
            <a:r>
              <a:rPr lang="en-US" sz="2200" i="1" dirty="0" err="1" smtClean="0">
                <a:solidFill>
                  <a:srgbClr val="FF0000"/>
                </a:solidFill>
              </a:rPr>
              <a:t>ciphertext</a:t>
            </a:r>
            <a:r>
              <a:rPr lang="en-US" sz="2200" i="1" dirty="0" smtClean="0"/>
              <a:t> space. C consists of strings of symbols from an </a:t>
            </a:r>
            <a:r>
              <a:rPr lang="en-US" sz="2200" dirty="0" smtClean="0"/>
              <a:t>alphabet of definition, which may differ from the alphabet of definition for M. An element of C is called a </a:t>
            </a:r>
            <a:r>
              <a:rPr lang="en-US" sz="2200" i="1" dirty="0" err="1" smtClean="0"/>
              <a:t>ciphertext</a:t>
            </a:r>
            <a:r>
              <a:rPr lang="en-US" sz="2200" i="1" dirty="0" smtClean="0"/>
              <a:t>.</a:t>
            </a:r>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a:xfrm>
            <a:off x="457200" y="1600200"/>
            <a:ext cx="8458200" cy="4876800"/>
          </a:xfrm>
        </p:spPr>
        <p:txBody>
          <a:bodyPr>
            <a:normAutofit fontScale="70000" lnSpcReduction="20000"/>
          </a:bodyPr>
          <a:lstStyle/>
          <a:p>
            <a:pPr>
              <a:lnSpc>
                <a:spcPct val="120000"/>
              </a:lnSpc>
              <a:buNone/>
            </a:pPr>
            <a:r>
              <a:rPr lang="en-US" b="1" dirty="0" smtClean="0"/>
              <a:t>Encryption and decryption transformations</a:t>
            </a:r>
          </a:p>
          <a:p>
            <a:pPr>
              <a:lnSpc>
                <a:spcPct val="120000"/>
              </a:lnSpc>
            </a:pPr>
            <a:r>
              <a:rPr lang="en-US" dirty="0" smtClean="0"/>
              <a:t>K denotes a set called the </a:t>
            </a:r>
            <a:r>
              <a:rPr lang="en-US" i="1" dirty="0" smtClean="0">
                <a:solidFill>
                  <a:srgbClr val="FF0000"/>
                </a:solidFill>
              </a:rPr>
              <a:t>key space</a:t>
            </a:r>
            <a:r>
              <a:rPr lang="en-US" i="1" dirty="0" smtClean="0"/>
              <a:t>. </a:t>
            </a:r>
            <a:r>
              <a:rPr lang="en-US" i="1" dirty="0" smtClean="0">
                <a:solidFill>
                  <a:schemeClr val="tx2"/>
                </a:solidFill>
              </a:rPr>
              <a:t>An element of K is called a key</a:t>
            </a:r>
            <a:r>
              <a:rPr lang="en-US" i="1" dirty="0" smtClean="0"/>
              <a:t>.</a:t>
            </a:r>
          </a:p>
          <a:p>
            <a:pPr>
              <a:lnSpc>
                <a:spcPct val="120000"/>
              </a:lnSpc>
            </a:pPr>
            <a:r>
              <a:rPr lang="en-US" dirty="0" smtClean="0"/>
              <a:t>Each element e Є K uniquely determines a bi</a:t>
            </a:r>
            <a:r>
              <a:rPr lang="tr-TR" dirty="0" smtClean="0"/>
              <a:t>j</a:t>
            </a:r>
            <a:r>
              <a:rPr lang="en-US" dirty="0" err="1" smtClean="0"/>
              <a:t>ection</a:t>
            </a:r>
            <a:r>
              <a:rPr lang="en-US" dirty="0" smtClean="0"/>
              <a:t> from M to C, denoted by </a:t>
            </a:r>
            <a:r>
              <a:rPr lang="en-US" dirty="0" err="1" smtClean="0"/>
              <a:t>E</a:t>
            </a:r>
            <a:r>
              <a:rPr lang="en-US" baseline="-25000" dirty="0" err="1" smtClean="0"/>
              <a:t>e</a:t>
            </a:r>
            <a:r>
              <a:rPr lang="en-US" dirty="0" smtClean="0"/>
              <a:t>.</a:t>
            </a:r>
          </a:p>
          <a:p>
            <a:pPr>
              <a:lnSpc>
                <a:spcPct val="120000"/>
              </a:lnSpc>
            </a:pPr>
            <a:r>
              <a:rPr lang="en-US" dirty="0" err="1" smtClean="0"/>
              <a:t>E</a:t>
            </a:r>
            <a:r>
              <a:rPr lang="en-US" baseline="-25000" dirty="0" err="1" smtClean="0"/>
              <a:t>e</a:t>
            </a:r>
            <a:r>
              <a:rPr lang="en-US" dirty="0" smtClean="0"/>
              <a:t> is called an </a:t>
            </a:r>
            <a:r>
              <a:rPr lang="en-US" i="1" dirty="0" smtClean="0">
                <a:solidFill>
                  <a:srgbClr val="FF0000"/>
                </a:solidFill>
              </a:rPr>
              <a:t>encryption function </a:t>
            </a:r>
            <a:r>
              <a:rPr lang="en-US" i="1" dirty="0" smtClean="0"/>
              <a:t>or an </a:t>
            </a:r>
            <a:r>
              <a:rPr lang="en-US" i="1" dirty="0" smtClean="0">
                <a:solidFill>
                  <a:srgbClr val="FF0000"/>
                </a:solidFill>
              </a:rPr>
              <a:t>encryption transformation</a:t>
            </a:r>
            <a:r>
              <a:rPr lang="en-US" i="1" dirty="0" smtClean="0"/>
              <a:t>. Note that </a:t>
            </a:r>
            <a:r>
              <a:rPr lang="en-US" i="1" dirty="0" err="1" smtClean="0"/>
              <a:t>E</a:t>
            </a:r>
            <a:r>
              <a:rPr lang="en-US" i="1" baseline="-25000" dirty="0" err="1" smtClean="0"/>
              <a:t>e</a:t>
            </a:r>
            <a:r>
              <a:rPr lang="en-US" i="1" baseline="-25000" dirty="0" smtClean="0"/>
              <a:t> </a:t>
            </a:r>
            <a:r>
              <a:rPr lang="en-US" dirty="0" smtClean="0"/>
              <a:t>must be a bi</a:t>
            </a:r>
            <a:r>
              <a:rPr lang="tr-TR" dirty="0" smtClean="0"/>
              <a:t>j</a:t>
            </a:r>
            <a:r>
              <a:rPr lang="en-US" dirty="0" err="1" smtClean="0"/>
              <a:t>ection</a:t>
            </a:r>
            <a:r>
              <a:rPr lang="en-US" dirty="0" smtClean="0"/>
              <a:t> if the process is to be reversed and a unique plaintext message recovered for each distinct </a:t>
            </a:r>
            <a:r>
              <a:rPr lang="en-US" dirty="0" err="1" smtClean="0"/>
              <a:t>ciphertext</a:t>
            </a:r>
            <a:r>
              <a:rPr lang="en-US" dirty="0" smtClean="0"/>
              <a:t>.</a:t>
            </a:r>
          </a:p>
          <a:p>
            <a:pPr>
              <a:lnSpc>
                <a:spcPct val="120000"/>
              </a:lnSpc>
            </a:pPr>
            <a:r>
              <a:rPr lang="en-US" dirty="0" smtClean="0"/>
              <a:t>For each d Є K, </a:t>
            </a:r>
            <a:r>
              <a:rPr lang="en-US" dirty="0" err="1" smtClean="0"/>
              <a:t>D</a:t>
            </a:r>
            <a:r>
              <a:rPr lang="en-US" baseline="-25000" dirty="0" err="1" smtClean="0"/>
              <a:t>d</a:t>
            </a:r>
            <a:r>
              <a:rPr lang="en-US" dirty="0" smtClean="0"/>
              <a:t> denotes a bi</a:t>
            </a:r>
            <a:r>
              <a:rPr lang="tr-TR" dirty="0" smtClean="0"/>
              <a:t>j</a:t>
            </a:r>
            <a:r>
              <a:rPr lang="en-US" dirty="0" err="1" smtClean="0"/>
              <a:t>ection</a:t>
            </a:r>
            <a:r>
              <a:rPr lang="en-US" dirty="0" smtClean="0"/>
              <a:t> from C to M (i.e., </a:t>
            </a:r>
            <a:r>
              <a:rPr lang="en-US" dirty="0" err="1" smtClean="0"/>
              <a:t>D</a:t>
            </a:r>
            <a:r>
              <a:rPr lang="en-US" baseline="-25000" dirty="0" err="1" smtClean="0"/>
              <a:t>d</a:t>
            </a:r>
            <a:r>
              <a:rPr lang="en-US" dirty="0" smtClean="0"/>
              <a:t> : C </a:t>
            </a:r>
            <a:r>
              <a:rPr lang="en-US" dirty="0" smtClean="0">
                <a:sym typeface="Wingdings" pitchFamily="2" charset="2"/>
              </a:rPr>
              <a:t></a:t>
            </a:r>
            <a:r>
              <a:rPr lang="en-US" dirty="0" smtClean="0"/>
              <a:t>M). </a:t>
            </a:r>
            <a:r>
              <a:rPr lang="en-US" dirty="0" err="1" smtClean="0"/>
              <a:t>D</a:t>
            </a:r>
            <a:r>
              <a:rPr lang="en-US" baseline="-25000" dirty="0" err="1" smtClean="0"/>
              <a:t>d</a:t>
            </a:r>
            <a:r>
              <a:rPr lang="en-US" dirty="0" smtClean="0"/>
              <a:t> is called a </a:t>
            </a:r>
            <a:r>
              <a:rPr lang="en-US" i="1" dirty="0" smtClean="0">
                <a:solidFill>
                  <a:srgbClr val="FF0000"/>
                </a:solidFill>
              </a:rPr>
              <a:t>decryption function </a:t>
            </a:r>
            <a:r>
              <a:rPr lang="en-US" i="1" dirty="0" smtClean="0"/>
              <a:t>or </a:t>
            </a:r>
            <a:r>
              <a:rPr lang="en-US" i="1" dirty="0" smtClean="0">
                <a:solidFill>
                  <a:srgbClr val="FF0000"/>
                </a:solidFill>
              </a:rPr>
              <a:t>decryption transformation</a:t>
            </a:r>
            <a:r>
              <a:rPr lang="en-US" i="1" dirty="0" smtClean="0"/>
              <a:t>.</a:t>
            </a:r>
          </a:p>
          <a:p>
            <a:pPr>
              <a:lnSpc>
                <a:spcPct val="120000"/>
              </a:lnSpc>
            </a:pPr>
            <a:r>
              <a:rPr lang="en-US" dirty="0" smtClean="0"/>
              <a:t>The process of applying the transformation </a:t>
            </a:r>
            <a:r>
              <a:rPr lang="en-US" dirty="0" err="1" smtClean="0"/>
              <a:t>E</a:t>
            </a:r>
            <a:r>
              <a:rPr lang="en-US" baseline="-25000" dirty="0" err="1" smtClean="0"/>
              <a:t>e</a:t>
            </a:r>
            <a:r>
              <a:rPr lang="en-US" dirty="0" smtClean="0"/>
              <a:t> to a message m  Є  M is usually referred to as </a:t>
            </a:r>
            <a:r>
              <a:rPr lang="en-US" i="1" dirty="0" smtClean="0">
                <a:solidFill>
                  <a:srgbClr val="FF0000"/>
                </a:solidFill>
              </a:rPr>
              <a:t>encrypting m</a:t>
            </a:r>
            <a:r>
              <a:rPr lang="en-US" i="1" dirty="0" smtClean="0"/>
              <a:t> or the encryption of m.</a:t>
            </a:r>
          </a:p>
          <a:p>
            <a:pPr>
              <a:lnSpc>
                <a:spcPct val="120000"/>
              </a:lnSpc>
            </a:pPr>
            <a:r>
              <a:rPr lang="en-US" dirty="0" smtClean="0"/>
              <a:t>The process of applying the transformation </a:t>
            </a:r>
            <a:r>
              <a:rPr lang="en-US" dirty="0" err="1" smtClean="0"/>
              <a:t>D</a:t>
            </a:r>
            <a:r>
              <a:rPr lang="en-US" baseline="-25000" dirty="0" err="1" smtClean="0"/>
              <a:t>d</a:t>
            </a:r>
            <a:r>
              <a:rPr lang="en-US" dirty="0" smtClean="0"/>
              <a:t> to a </a:t>
            </a:r>
            <a:r>
              <a:rPr lang="en-US" dirty="0" err="1" smtClean="0"/>
              <a:t>ciphertext</a:t>
            </a:r>
            <a:r>
              <a:rPr lang="en-US" dirty="0" smtClean="0"/>
              <a:t> c is usually referred to as </a:t>
            </a:r>
            <a:r>
              <a:rPr lang="en-US" i="1" dirty="0" smtClean="0">
                <a:solidFill>
                  <a:srgbClr val="FF0000"/>
                </a:solidFill>
              </a:rPr>
              <a:t>decrypting c</a:t>
            </a:r>
            <a:r>
              <a:rPr lang="en-US" i="1" dirty="0" smtClean="0"/>
              <a:t> or the decryption of c.</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1600200"/>
            <a:ext cx="9082257" cy="4401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150000"/>
              </a:lnSpc>
            </a:pPr>
            <a:r>
              <a:rPr lang="en-US" smtClean="0"/>
              <a:t>What is the Cryptography?</a:t>
            </a:r>
          </a:p>
          <a:p>
            <a:pPr>
              <a:lnSpc>
                <a:spcPct val="150000"/>
              </a:lnSpc>
            </a:pPr>
            <a:r>
              <a:rPr lang="en-US" smtClean="0"/>
              <a:t>A Brief History</a:t>
            </a:r>
          </a:p>
          <a:p>
            <a:pPr>
              <a:lnSpc>
                <a:spcPct val="150000"/>
              </a:lnSpc>
            </a:pPr>
            <a:r>
              <a:rPr lang="en-US" smtClean="0"/>
              <a:t>Cryptographic Goals and Evaluation Criteria for Cryptographic Tools</a:t>
            </a:r>
          </a:p>
          <a:p>
            <a:pPr>
              <a:lnSpc>
                <a:spcPct val="150000"/>
              </a:lnSpc>
            </a:pPr>
            <a:r>
              <a:rPr lang="en-US" smtClean="0"/>
              <a:t>Basic Terminology and Concepts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Basic Terminology and Concepts</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838200" y="939434"/>
            <a:ext cx="7467600" cy="55535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p:txBody>
          <a:bodyPr/>
          <a:lstStyle/>
          <a:p>
            <a:r>
              <a:rPr lang="en-US" smtClean="0"/>
              <a:t>In cryptography, the set M is typically of astronomical proportions and, in these cases,  new mathematical algorithms should use to describe the encryption and decryption transformations.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b="1" dirty="0"/>
          </a:p>
        </p:txBody>
      </p:sp>
      <p:sp>
        <p:nvSpPr>
          <p:cNvPr id="3" name="Content Placeholder 2"/>
          <p:cNvSpPr>
            <a:spLocks noGrp="1"/>
          </p:cNvSpPr>
          <p:nvPr>
            <p:ph idx="1"/>
          </p:nvPr>
        </p:nvSpPr>
        <p:spPr>
          <a:xfrm>
            <a:off x="457200" y="1600201"/>
            <a:ext cx="8229600" cy="990599"/>
          </a:xfrm>
        </p:spPr>
        <p:txBody>
          <a:bodyPr>
            <a:normAutofit lnSpcReduction="10000"/>
          </a:bodyPr>
          <a:lstStyle/>
          <a:p>
            <a:r>
              <a:rPr lang="en-US" i="1" dirty="0" smtClean="0"/>
              <a:t>Schematic of a two-party communication using encryption.</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2514600"/>
            <a:ext cx="666549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Basic Terminology and Concepts</a:t>
            </a:r>
            <a:endParaRPr lang="en-US" dirty="0"/>
          </a:p>
        </p:txBody>
      </p:sp>
      <p:sp>
        <p:nvSpPr>
          <p:cNvPr id="3" name="Content Placeholder 2"/>
          <p:cNvSpPr>
            <a:spLocks noGrp="1"/>
          </p:cNvSpPr>
          <p:nvPr>
            <p:ph idx="1"/>
          </p:nvPr>
        </p:nvSpPr>
        <p:spPr>
          <a:xfrm>
            <a:off x="228600" y="1371600"/>
            <a:ext cx="8229600" cy="4648200"/>
          </a:xfrm>
        </p:spPr>
        <p:txBody>
          <a:bodyPr>
            <a:noAutofit/>
          </a:bodyPr>
          <a:lstStyle/>
          <a:p>
            <a:pPr>
              <a:buNone/>
            </a:pPr>
            <a:r>
              <a:rPr lang="en-US" sz="2400" b="1" dirty="0" smtClean="0"/>
              <a:t>Communication participants</a:t>
            </a:r>
          </a:p>
          <a:p>
            <a:r>
              <a:rPr lang="en-US" sz="2000" dirty="0" smtClean="0"/>
              <a:t>An </a:t>
            </a:r>
            <a:r>
              <a:rPr lang="en-US" sz="2000" i="1" dirty="0" smtClean="0">
                <a:solidFill>
                  <a:srgbClr val="FF0000"/>
                </a:solidFill>
              </a:rPr>
              <a:t>entity</a:t>
            </a:r>
            <a:r>
              <a:rPr lang="en-US" sz="2000" i="1" dirty="0" smtClean="0"/>
              <a:t> or </a:t>
            </a:r>
            <a:r>
              <a:rPr lang="en-US" sz="2000" i="1" dirty="0" smtClean="0">
                <a:solidFill>
                  <a:srgbClr val="FF0000"/>
                </a:solidFill>
              </a:rPr>
              <a:t>party</a:t>
            </a:r>
            <a:r>
              <a:rPr lang="en-US" sz="2000" i="1" dirty="0" smtClean="0"/>
              <a:t> is someone or something which sends, receives, or manipulates </a:t>
            </a:r>
            <a:r>
              <a:rPr lang="en-US" sz="2000" dirty="0" smtClean="0"/>
              <a:t>information. Alice and Bob are entities. An entity may be a person, a computer terminal, etc.</a:t>
            </a:r>
          </a:p>
          <a:p>
            <a:r>
              <a:rPr lang="en-US" sz="2000" dirty="0" smtClean="0"/>
              <a:t> A </a:t>
            </a:r>
            <a:r>
              <a:rPr lang="en-US" sz="2000" i="1" dirty="0" smtClean="0">
                <a:solidFill>
                  <a:srgbClr val="FF0000"/>
                </a:solidFill>
              </a:rPr>
              <a:t>sender</a:t>
            </a:r>
            <a:r>
              <a:rPr lang="en-US" sz="2000" i="1" dirty="0" smtClean="0"/>
              <a:t> is an entity in a two-party communication which is the </a:t>
            </a:r>
            <a:r>
              <a:rPr lang="en-US" sz="2000" i="1" dirty="0" smtClean="0">
                <a:solidFill>
                  <a:schemeClr val="accent1"/>
                </a:solidFill>
              </a:rPr>
              <a:t>legitimate transmitter </a:t>
            </a:r>
            <a:r>
              <a:rPr lang="en-US" sz="2000" dirty="0" smtClean="0">
                <a:solidFill>
                  <a:schemeClr val="accent1"/>
                </a:solidFill>
              </a:rPr>
              <a:t>of information.</a:t>
            </a:r>
            <a:r>
              <a:rPr lang="en-US" sz="2000" dirty="0" smtClean="0"/>
              <a:t> In figure,  the sender is Alice.</a:t>
            </a:r>
          </a:p>
          <a:p>
            <a:r>
              <a:rPr lang="en-US" sz="2000" dirty="0" smtClean="0"/>
              <a:t> A </a:t>
            </a:r>
            <a:r>
              <a:rPr lang="en-US" sz="2000" i="1" dirty="0" smtClean="0">
                <a:solidFill>
                  <a:srgbClr val="FF0000"/>
                </a:solidFill>
              </a:rPr>
              <a:t>receiver</a:t>
            </a:r>
            <a:r>
              <a:rPr lang="en-US" sz="2000" i="1" dirty="0" smtClean="0"/>
              <a:t> is an entity in a two-party communication which is the intended recipient </a:t>
            </a:r>
            <a:r>
              <a:rPr lang="en-US" sz="2000" dirty="0" smtClean="0"/>
              <a:t>of information. In Figure, the receiver is Bob.</a:t>
            </a:r>
          </a:p>
          <a:p>
            <a:r>
              <a:rPr lang="en-US" sz="2000" dirty="0" smtClean="0"/>
              <a:t> An </a:t>
            </a:r>
            <a:r>
              <a:rPr lang="en-US" sz="2000" i="1" dirty="0" smtClean="0">
                <a:solidFill>
                  <a:srgbClr val="FF0000"/>
                </a:solidFill>
              </a:rPr>
              <a:t>adversary</a:t>
            </a:r>
            <a:r>
              <a:rPr lang="en-US" sz="2000" i="1" dirty="0" smtClean="0"/>
              <a:t> is an entity in a two-party communication which is neither the sender </a:t>
            </a:r>
            <a:r>
              <a:rPr lang="en-US" sz="2000" dirty="0" smtClean="0"/>
              <a:t>nor receiver. Various other names are synonymous with adversary such as </a:t>
            </a:r>
            <a:r>
              <a:rPr lang="en-US" sz="2000" dirty="0" smtClean="0">
                <a:solidFill>
                  <a:srgbClr val="FF0000"/>
                </a:solidFill>
              </a:rPr>
              <a:t>enemy, attacker, opponent, tapper, eavesdropper, intruder, and interloper</a:t>
            </a:r>
            <a:r>
              <a:rPr lang="en-US" sz="2000" dirty="0" smtClean="0"/>
              <a:t>.</a:t>
            </a:r>
          </a:p>
          <a:p>
            <a:pPr lvl="1"/>
            <a:r>
              <a:rPr lang="en-US" sz="2000" dirty="0" smtClean="0"/>
              <a:t>An adversary will often attempt to play the role of either the legitimate sender or the legitimate receiver.</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Channels</a:t>
            </a:r>
          </a:p>
          <a:p>
            <a:r>
              <a:rPr lang="en-US" dirty="0" smtClean="0"/>
              <a:t> A </a:t>
            </a:r>
            <a:r>
              <a:rPr lang="en-US" i="1" dirty="0" smtClean="0">
                <a:solidFill>
                  <a:srgbClr val="FF0000"/>
                </a:solidFill>
              </a:rPr>
              <a:t>channel</a:t>
            </a:r>
            <a:r>
              <a:rPr lang="en-US" i="1" dirty="0" smtClean="0"/>
              <a:t> is a means of conveying information from one entity to another.</a:t>
            </a:r>
          </a:p>
          <a:p>
            <a:r>
              <a:rPr lang="en-US" dirty="0" smtClean="0"/>
              <a:t> A </a:t>
            </a:r>
            <a:r>
              <a:rPr lang="en-US" i="1" dirty="0" smtClean="0">
                <a:solidFill>
                  <a:srgbClr val="FF0000"/>
                </a:solidFill>
              </a:rPr>
              <a:t>physically secure channel </a:t>
            </a:r>
            <a:r>
              <a:rPr lang="en-US" i="1" dirty="0" smtClean="0"/>
              <a:t>or secure channel is one which </a:t>
            </a:r>
            <a:r>
              <a:rPr lang="en-US" i="1" dirty="0" smtClean="0">
                <a:solidFill>
                  <a:schemeClr val="accent1"/>
                </a:solidFill>
              </a:rPr>
              <a:t>is not physically accessible</a:t>
            </a:r>
            <a:r>
              <a:rPr lang="tr-TR" i="1" dirty="0" smtClean="0">
                <a:solidFill>
                  <a:schemeClr val="accent1"/>
                </a:solidFill>
              </a:rPr>
              <a:t> </a:t>
            </a:r>
            <a:r>
              <a:rPr lang="en-US" dirty="0" smtClean="0"/>
              <a:t>to the adversary.</a:t>
            </a:r>
          </a:p>
          <a:p>
            <a:r>
              <a:rPr lang="en-US" dirty="0" smtClean="0"/>
              <a:t> An </a:t>
            </a:r>
            <a:r>
              <a:rPr lang="en-US" i="1" dirty="0" smtClean="0">
                <a:solidFill>
                  <a:srgbClr val="FF0000"/>
                </a:solidFill>
              </a:rPr>
              <a:t>unsecured channel </a:t>
            </a:r>
            <a:r>
              <a:rPr lang="en-US" i="1" dirty="0" smtClean="0"/>
              <a:t>is one from which parties other than those for which the information</a:t>
            </a:r>
            <a:r>
              <a:rPr lang="tr-TR" i="1" dirty="0" smtClean="0"/>
              <a:t> </a:t>
            </a:r>
            <a:r>
              <a:rPr lang="en-US" dirty="0" smtClean="0"/>
              <a:t>is intended can reorder, delete, insert, or read.</a:t>
            </a:r>
          </a:p>
          <a:p>
            <a:r>
              <a:rPr lang="en-US" dirty="0" smtClean="0"/>
              <a:t> A</a:t>
            </a:r>
            <a:r>
              <a:rPr lang="tr-TR" dirty="0" smtClean="0"/>
              <a:t> </a:t>
            </a:r>
            <a:r>
              <a:rPr lang="en-US" i="1" dirty="0" smtClean="0">
                <a:solidFill>
                  <a:srgbClr val="FF0000"/>
                </a:solidFill>
              </a:rPr>
              <a:t>secured channel </a:t>
            </a:r>
            <a:r>
              <a:rPr lang="en-US" i="1" dirty="0" smtClean="0"/>
              <a:t>is one from</a:t>
            </a:r>
            <a:r>
              <a:rPr lang="tr-TR" i="1" dirty="0" smtClean="0"/>
              <a:t> </a:t>
            </a:r>
            <a:r>
              <a:rPr lang="en-US" i="1" dirty="0" smtClean="0"/>
              <a:t>which an adversary does not have the ability to reorder,</a:t>
            </a:r>
            <a:r>
              <a:rPr lang="tr-TR" i="1" dirty="0" smtClean="0"/>
              <a:t> </a:t>
            </a:r>
            <a:r>
              <a:rPr lang="en-US" dirty="0" smtClean="0"/>
              <a:t>delete, insert, or read.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lnSpc>
                <a:spcPct val="120000"/>
              </a:lnSpc>
            </a:pPr>
            <a:r>
              <a:rPr lang="en-US" dirty="0" smtClean="0"/>
              <a:t>An </a:t>
            </a:r>
            <a:r>
              <a:rPr lang="en-US" i="1" dirty="0" smtClean="0">
                <a:solidFill>
                  <a:srgbClr val="FF0000"/>
                </a:solidFill>
              </a:rPr>
              <a:t>information security service</a:t>
            </a:r>
            <a:r>
              <a:rPr lang="en-US" i="1" dirty="0" smtClean="0"/>
              <a:t> is a method to provide some specific aspect of security.</a:t>
            </a:r>
            <a:r>
              <a:rPr lang="tr-TR" i="1" dirty="0" smtClean="0"/>
              <a:t> </a:t>
            </a:r>
          </a:p>
          <a:p>
            <a:pPr lvl="1">
              <a:lnSpc>
                <a:spcPct val="120000"/>
              </a:lnSpc>
            </a:pPr>
            <a:r>
              <a:rPr lang="en-US" dirty="0" smtClean="0"/>
              <a:t>For example, integrity of transmitted data is a security objective, and a method</a:t>
            </a:r>
            <a:r>
              <a:rPr lang="tr-TR" dirty="0" smtClean="0"/>
              <a:t> </a:t>
            </a:r>
            <a:r>
              <a:rPr lang="en-US" dirty="0" smtClean="0"/>
              <a:t>to ensure this aspect is an information security service.</a:t>
            </a:r>
            <a:endParaRPr lang="tr-TR" dirty="0" smtClean="0"/>
          </a:p>
          <a:p>
            <a:pPr>
              <a:lnSpc>
                <a:spcPct val="120000"/>
              </a:lnSpc>
            </a:pPr>
            <a:r>
              <a:rPr lang="en-US" i="1" dirty="0" smtClean="0">
                <a:solidFill>
                  <a:srgbClr val="FF0000"/>
                </a:solidFill>
              </a:rPr>
              <a:t>Breaking an information security service </a:t>
            </a:r>
            <a:r>
              <a:rPr lang="en-US" i="1" dirty="0" smtClean="0"/>
              <a:t>(which often involves</a:t>
            </a:r>
            <a:r>
              <a:rPr lang="tr-TR" i="1" dirty="0" smtClean="0"/>
              <a:t> </a:t>
            </a:r>
            <a:r>
              <a:rPr lang="en-US" i="1" dirty="0" smtClean="0"/>
              <a:t>more than simply encryption)</a:t>
            </a:r>
            <a:r>
              <a:rPr lang="tr-TR" i="1" dirty="0" smtClean="0"/>
              <a:t> </a:t>
            </a:r>
            <a:r>
              <a:rPr lang="en-US" dirty="0" smtClean="0"/>
              <a:t>implies defeating the objective of the intended service.</a:t>
            </a:r>
            <a:r>
              <a:rPr lang="tr-TR" dirty="0" smtClean="0"/>
              <a:t> </a:t>
            </a:r>
            <a:endParaRPr lang="en-US" dirty="0" smtClean="0"/>
          </a:p>
          <a:p>
            <a:pPr>
              <a:lnSpc>
                <a:spcPct val="120000"/>
              </a:lnSpc>
            </a:pPr>
            <a:r>
              <a:rPr lang="en-US" dirty="0" smtClean="0"/>
              <a:t> A </a:t>
            </a:r>
            <a:r>
              <a:rPr lang="en-US" i="1" dirty="0" smtClean="0">
                <a:solidFill>
                  <a:srgbClr val="FF0000"/>
                </a:solidFill>
              </a:rPr>
              <a:t>passive adversary </a:t>
            </a:r>
            <a:r>
              <a:rPr lang="en-US" i="1" dirty="0" smtClean="0"/>
              <a:t>is an adversary</a:t>
            </a:r>
            <a:r>
              <a:rPr lang="tr-TR" i="1" dirty="0" smtClean="0"/>
              <a:t> </a:t>
            </a:r>
            <a:r>
              <a:rPr lang="en-US" i="1" dirty="0" smtClean="0"/>
              <a:t>who </a:t>
            </a:r>
            <a:r>
              <a:rPr lang="en-US" i="1" dirty="0" smtClean="0">
                <a:solidFill>
                  <a:schemeClr val="accent1"/>
                </a:solidFill>
              </a:rPr>
              <a:t>is capable only of reading information</a:t>
            </a:r>
            <a:r>
              <a:rPr lang="en-US" i="1" dirty="0" smtClean="0"/>
              <a:t> from</a:t>
            </a:r>
            <a:r>
              <a:rPr lang="tr-TR" i="1" dirty="0" smtClean="0"/>
              <a:t> </a:t>
            </a:r>
            <a:r>
              <a:rPr lang="en-US" dirty="0" smtClean="0"/>
              <a:t>an unsecured channel.</a:t>
            </a:r>
          </a:p>
          <a:p>
            <a:pPr>
              <a:lnSpc>
                <a:spcPct val="120000"/>
              </a:lnSpc>
            </a:pPr>
            <a:r>
              <a:rPr lang="en-US" dirty="0" smtClean="0"/>
              <a:t> An </a:t>
            </a:r>
            <a:r>
              <a:rPr lang="en-US" i="1" dirty="0" smtClean="0">
                <a:solidFill>
                  <a:srgbClr val="FF0000"/>
                </a:solidFill>
              </a:rPr>
              <a:t>active adversary </a:t>
            </a:r>
            <a:r>
              <a:rPr lang="en-US" i="1" dirty="0" smtClean="0"/>
              <a:t>is an adversary </a:t>
            </a:r>
            <a:r>
              <a:rPr lang="en-US" i="1" dirty="0" smtClean="0">
                <a:solidFill>
                  <a:schemeClr val="accent1"/>
                </a:solidFill>
              </a:rPr>
              <a:t>who may also transmit, alter, or delete information</a:t>
            </a:r>
            <a:r>
              <a:rPr lang="tr-TR" i="1" dirty="0" smtClean="0"/>
              <a:t> </a:t>
            </a:r>
            <a:r>
              <a:rPr lang="en-US" dirty="0" smtClean="0"/>
              <a:t>on an unsecured channel.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 and Concepts</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buNone/>
            </a:pPr>
            <a:r>
              <a:rPr lang="en-US" sz="3600" b="1" dirty="0" smtClean="0"/>
              <a:t>Cryptology</a:t>
            </a:r>
            <a:endParaRPr lang="en-US" b="1" dirty="0" smtClean="0"/>
          </a:p>
          <a:p>
            <a:pPr>
              <a:lnSpc>
                <a:spcPct val="120000"/>
              </a:lnSpc>
            </a:pPr>
            <a:r>
              <a:rPr lang="en-US" dirty="0" smtClean="0"/>
              <a:t> </a:t>
            </a:r>
            <a:r>
              <a:rPr lang="en-US" dirty="0" smtClean="0">
                <a:solidFill>
                  <a:srgbClr val="FF0000"/>
                </a:solidFill>
              </a:rPr>
              <a:t>Cryptanalysis</a:t>
            </a:r>
            <a:r>
              <a:rPr lang="en-US" dirty="0" smtClean="0"/>
              <a:t> is the study of mathematical techniques for attempting to defeat cryptographic techniques, and, more generally, information security services.</a:t>
            </a:r>
          </a:p>
          <a:p>
            <a:pPr>
              <a:lnSpc>
                <a:spcPct val="120000"/>
              </a:lnSpc>
            </a:pPr>
            <a:r>
              <a:rPr lang="en-US" dirty="0" smtClean="0"/>
              <a:t> A </a:t>
            </a:r>
            <a:r>
              <a:rPr lang="en-US" dirty="0" smtClean="0">
                <a:solidFill>
                  <a:srgbClr val="FF0000"/>
                </a:solidFill>
              </a:rPr>
              <a:t>cryptanalyst</a:t>
            </a:r>
            <a:r>
              <a:rPr lang="en-US" dirty="0" smtClean="0"/>
              <a:t> is someone who engages in cryptanalysis.</a:t>
            </a:r>
          </a:p>
          <a:p>
            <a:pPr>
              <a:lnSpc>
                <a:spcPct val="120000"/>
              </a:lnSpc>
            </a:pPr>
            <a:r>
              <a:rPr lang="en-US" dirty="0" smtClean="0"/>
              <a:t> </a:t>
            </a:r>
            <a:r>
              <a:rPr lang="en-US" dirty="0" smtClean="0">
                <a:solidFill>
                  <a:srgbClr val="FF0000"/>
                </a:solidFill>
              </a:rPr>
              <a:t>Cryptology</a:t>
            </a:r>
            <a:r>
              <a:rPr lang="en-US" dirty="0" smtClean="0"/>
              <a:t> is the study of cryptography and cryptanalysis.</a:t>
            </a:r>
          </a:p>
          <a:p>
            <a:pPr>
              <a:lnSpc>
                <a:spcPct val="120000"/>
              </a:lnSpc>
            </a:pPr>
            <a:r>
              <a:rPr lang="en-US" dirty="0" smtClean="0"/>
              <a:t> A </a:t>
            </a:r>
            <a:r>
              <a:rPr lang="en-US" dirty="0" smtClean="0">
                <a:solidFill>
                  <a:srgbClr val="FF0000"/>
                </a:solidFill>
              </a:rPr>
              <a:t>cryptosystem</a:t>
            </a:r>
            <a:r>
              <a:rPr lang="en-US" dirty="0" smtClean="0"/>
              <a:t> is a general term referring to a set of cryptographic tools used to </a:t>
            </a:r>
            <a:r>
              <a:rPr lang="en-US" b="1" dirty="0" smtClean="0"/>
              <a:t>provide information security services</a:t>
            </a:r>
            <a:r>
              <a:rPr lang="en-US" dirty="0" smtClean="0"/>
              <a:t>. Most often the term is used in conjunction with primitives providing confidentiality, i.e., encryption.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5800" y="1295400"/>
            <a:ext cx="7879798" cy="510540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962400"/>
            <a:ext cx="3886742" cy="1257475"/>
          </a:xfrm>
          <a:prstGeom prst="rect">
            <a:avLst/>
          </a:prstGeom>
        </p:spPr>
      </p:pic>
      <p:sp>
        <p:nvSpPr>
          <p:cNvPr id="5" name="TextBox 4"/>
          <p:cNvSpPr txBox="1"/>
          <p:nvPr/>
        </p:nvSpPr>
        <p:spPr>
          <a:xfrm>
            <a:off x="4919958" y="5035209"/>
            <a:ext cx="4105226" cy="369332"/>
          </a:xfrm>
          <a:prstGeom prst="rect">
            <a:avLst/>
          </a:prstGeom>
          <a:noFill/>
        </p:spPr>
        <p:txBody>
          <a:bodyPr wrap="none" rtlCol="0">
            <a:spAutoFit/>
          </a:bodyPr>
          <a:lstStyle/>
          <a:p>
            <a:r>
              <a:rPr lang="en-US" dirty="0" smtClean="0"/>
              <a:t>THE SCYTALE IS A TRANSPOSITION CIPHER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p:txBody>
          <a:bodyPr>
            <a:normAutofit/>
          </a:bodyPr>
          <a:lstStyle/>
          <a:p>
            <a:r>
              <a:rPr lang="pt-BR" sz="2400" b="1" dirty="0" smtClean="0"/>
              <a:t>Old cryptography </a:t>
            </a:r>
            <a:r>
              <a:rPr lang="pt-BR" sz="2400" dirty="0" smtClean="0"/>
              <a:t>methods relied on elementary </a:t>
            </a:r>
            <a:r>
              <a:rPr lang="en-US" sz="2400" dirty="0" smtClean="0"/>
              <a:t>operations</a:t>
            </a:r>
            <a:r>
              <a:rPr lang="tr-TR" sz="2400" dirty="0" smtClean="0"/>
              <a:t> </a:t>
            </a:r>
            <a:r>
              <a:rPr lang="en-US" sz="2400" dirty="0" smtClean="0"/>
              <a:t>on the symbols of the initial text, </a:t>
            </a:r>
            <a:r>
              <a:rPr lang="en-US" sz="2400" u="sng" dirty="0" smtClean="0"/>
              <a:t>a simple example </a:t>
            </a:r>
            <a:r>
              <a:rPr lang="en-US" sz="2400" dirty="0" smtClean="0"/>
              <a:t>being to replace each letter by another one following a given rule which was supposed to be known only by the sender and the receiver. (</a:t>
            </a:r>
            <a:r>
              <a:rPr lang="pt-BR" sz="2400" dirty="0" smtClean="0">
                <a:solidFill>
                  <a:schemeClr val="tx2"/>
                </a:solidFill>
              </a:rPr>
              <a:t>Julius Caesar</a:t>
            </a:r>
            <a:r>
              <a:rPr lang="pt-BR" sz="2400" dirty="0" smtClean="0"/>
              <a:t>)</a:t>
            </a:r>
          </a:p>
          <a:p>
            <a:r>
              <a:rPr lang="en-US" sz="2400" dirty="0" smtClean="0"/>
              <a:t>it is easy to decipher such messages without knowing the key, and one </a:t>
            </a:r>
            <a:r>
              <a:rPr lang="en-US" sz="2400" u="sng" dirty="0" smtClean="0"/>
              <a:t>can even recover the key from an encoded message</a:t>
            </a:r>
            <a:r>
              <a:rPr lang="en-US" sz="2400" dirty="0" smtClean="0"/>
              <a:t>.</a:t>
            </a:r>
          </a:p>
          <a:p>
            <a:r>
              <a:rPr lang="en-US" sz="2400" dirty="0" smtClean="0"/>
              <a:t>To break such a code, one efficient process is to perform</a:t>
            </a:r>
            <a:r>
              <a:rPr lang="it-IT" sz="2400" dirty="0" smtClean="0"/>
              <a:t> a </a:t>
            </a:r>
            <a:r>
              <a:rPr lang="it-IT" sz="2400" dirty="0" smtClean="0">
                <a:solidFill>
                  <a:schemeClr val="tx2"/>
                </a:solidFill>
              </a:rPr>
              <a:t>statistical study </a:t>
            </a:r>
            <a:r>
              <a:rPr lang="it-IT" sz="2400" dirty="0" smtClean="0"/>
              <a:t>of occurrences of the different </a:t>
            </a:r>
            <a:r>
              <a:rPr lang="en-US" sz="2400" dirty="0" smtClean="0"/>
              <a:t>letters. This idea was used as early as </a:t>
            </a:r>
            <a:r>
              <a:rPr lang="en-US" sz="2400" dirty="0" smtClean="0">
                <a:solidFill>
                  <a:schemeClr val="tx2"/>
                </a:solidFill>
              </a:rPr>
              <a:t>IX </a:t>
            </a:r>
            <a:r>
              <a:rPr lang="en-US" sz="2400" dirty="0" err="1" smtClean="0">
                <a:solidFill>
                  <a:schemeClr val="tx2"/>
                </a:solidFill>
              </a:rPr>
              <a:t>th</a:t>
            </a:r>
            <a:r>
              <a:rPr lang="en-US" sz="2400" dirty="0" smtClean="0">
                <a:solidFill>
                  <a:schemeClr val="tx2"/>
                </a:solidFill>
              </a:rPr>
              <a:t>. century by Abu </a:t>
            </a:r>
            <a:r>
              <a:rPr lang="en-US" sz="2400" dirty="0" err="1" smtClean="0">
                <a:solidFill>
                  <a:schemeClr val="tx2"/>
                </a:solidFill>
              </a:rPr>
              <a:t>Youssouf</a:t>
            </a:r>
            <a:r>
              <a:rPr lang="en-US" sz="2400" dirty="0" smtClean="0">
                <a:solidFill>
                  <a:schemeClr val="tx2"/>
                </a:solidFill>
              </a:rPr>
              <a:t>  </a:t>
            </a:r>
            <a:r>
              <a:rPr lang="en-US" sz="2400" dirty="0" err="1" smtClean="0">
                <a:solidFill>
                  <a:schemeClr val="tx2"/>
                </a:solidFill>
              </a:rPr>
              <a:t>Yaqub</a:t>
            </a:r>
            <a:r>
              <a:rPr lang="en-US" sz="2400" dirty="0" smtClean="0">
                <a:solidFill>
                  <a:schemeClr val="tx2"/>
                </a:solidFill>
              </a:rPr>
              <a:t> </a:t>
            </a:r>
            <a:r>
              <a:rPr lang="en-US" sz="2400" dirty="0" err="1" smtClean="0">
                <a:solidFill>
                  <a:schemeClr val="tx2"/>
                </a:solidFill>
              </a:rPr>
              <a:t>Ishaq</a:t>
            </a:r>
            <a:r>
              <a:rPr lang="en-US" sz="2400" dirty="0" smtClean="0">
                <a:solidFill>
                  <a:schemeClr val="tx2"/>
                </a:solidFill>
              </a:rPr>
              <a:t> Al </a:t>
            </a:r>
            <a:r>
              <a:rPr lang="en-US" sz="2400" dirty="0" err="1" smtClean="0">
                <a:solidFill>
                  <a:schemeClr val="tx2"/>
                </a:solidFill>
              </a:rPr>
              <a:t>Kindi</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Some Historical Examples</a:t>
            </a:r>
          </a:p>
        </p:txBody>
      </p:sp>
      <p:sp>
        <p:nvSpPr>
          <p:cNvPr id="17411" name="Rectangle 3"/>
          <p:cNvSpPr>
            <a:spLocks noGrp="1" noChangeArrowheads="1"/>
          </p:cNvSpPr>
          <p:nvPr>
            <p:ph type="body" idx="1"/>
          </p:nvPr>
        </p:nvSpPr>
        <p:spPr/>
        <p:txBody>
          <a:bodyPr>
            <a:normAutofit fontScale="92500" lnSpcReduction="20000"/>
          </a:bodyPr>
          <a:lstStyle/>
          <a:p>
            <a:r>
              <a:rPr lang="en-US" b="1" dirty="0"/>
              <a:t>Shift Cipher: </a:t>
            </a:r>
          </a:p>
          <a:p>
            <a:pPr lvl="1"/>
            <a:r>
              <a:rPr lang="en-US" dirty="0"/>
              <a:t>For an n-letter alphabet,  </a:t>
            </a:r>
            <a:br>
              <a:rPr lang="en-US" dirty="0"/>
            </a:br>
            <a:r>
              <a:rPr lang="en-US" dirty="0"/>
              <a:t>   P,C,K </a:t>
            </a:r>
            <a:r>
              <a:rPr lang="en-US" dirty="0">
                <a:sym typeface="Symbol" pitchFamily="18" charset="2"/>
              </a:rPr>
              <a:t> Z</a:t>
            </a:r>
            <a:r>
              <a:rPr lang="en-US" baseline="-25000" dirty="0">
                <a:sym typeface="Symbol" pitchFamily="18" charset="2"/>
              </a:rPr>
              <a:t>n</a:t>
            </a:r>
            <a:r>
              <a:rPr lang="en-US" dirty="0">
                <a:sym typeface="Math A" pitchFamily="18" charset="2"/>
              </a:rPr>
              <a:t> </a:t>
            </a:r>
            <a:br>
              <a:rPr lang="en-US" dirty="0">
                <a:sym typeface="Math A" pitchFamily="18" charset="2"/>
              </a:rPr>
            </a:br>
            <a:r>
              <a:rPr lang="en-US" dirty="0">
                <a:sym typeface="Math A" pitchFamily="18" charset="2"/>
              </a:rPr>
              <a:t>   E</a:t>
            </a:r>
            <a:r>
              <a:rPr lang="en-US" baseline="-25000" dirty="0">
                <a:sym typeface="Math A" pitchFamily="18" charset="2"/>
              </a:rPr>
              <a:t>K</a:t>
            </a:r>
            <a:r>
              <a:rPr lang="en-US" dirty="0">
                <a:sym typeface="Math A" pitchFamily="18" charset="2"/>
              </a:rPr>
              <a:t>(P) = P + K mod n</a:t>
            </a:r>
            <a:br>
              <a:rPr lang="en-US" dirty="0">
                <a:sym typeface="Math A" pitchFamily="18" charset="2"/>
              </a:rPr>
            </a:br>
            <a:r>
              <a:rPr lang="en-US" dirty="0">
                <a:sym typeface="Math A" pitchFamily="18" charset="2"/>
              </a:rPr>
              <a:t>   D</a:t>
            </a:r>
            <a:r>
              <a:rPr lang="en-US" baseline="-25000" dirty="0">
                <a:sym typeface="Math A" pitchFamily="18" charset="2"/>
              </a:rPr>
              <a:t>K</a:t>
            </a:r>
            <a:r>
              <a:rPr lang="en-US" dirty="0">
                <a:sym typeface="Math A" pitchFamily="18" charset="2"/>
              </a:rPr>
              <a:t>(C) = C - K mod n.</a:t>
            </a:r>
          </a:p>
          <a:p>
            <a:pPr lvl="1"/>
            <a:r>
              <a:rPr lang="en-US" dirty="0">
                <a:sym typeface="Math A" pitchFamily="18" charset="2"/>
              </a:rPr>
              <a:t>Cryptanalysis:  exhaustive key search</a:t>
            </a:r>
          </a:p>
          <a:p>
            <a:r>
              <a:rPr lang="en-US" b="1" dirty="0">
                <a:sym typeface="Math A" pitchFamily="18" charset="2"/>
              </a:rPr>
              <a:t>Substitution Cipher:</a:t>
            </a:r>
          </a:p>
          <a:p>
            <a:pPr lvl="1"/>
            <a:r>
              <a:rPr lang="en-US" dirty="0"/>
              <a:t>  P,C </a:t>
            </a:r>
            <a:r>
              <a:rPr lang="en-US" dirty="0">
                <a:sym typeface="Symbol" pitchFamily="18" charset="2"/>
              </a:rPr>
              <a:t> </a:t>
            </a:r>
            <a:r>
              <a:rPr lang="en-US" dirty="0">
                <a:sym typeface="Math A" pitchFamily="18" charset="2"/>
              </a:rPr>
              <a:t>Z</a:t>
            </a:r>
            <a:r>
              <a:rPr lang="en-US" baseline="-25000" dirty="0">
                <a:sym typeface="Math A" pitchFamily="18" charset="2"/>
              </a:rPr>
              <a:t>n</a:t>
            </a:r>
            <a:r>
              <a:rPr lang="en-US" dirty="0">
                <a:sym typeface="Math A" pitchFamily="18" charset="2"/>
              </a:rPr>
              <a:t>; K is a </a:t>
            </a:r>
            <a:r>
              <a:rPr lang="en-US" dirty="0" err="1">
                <a:sym typeface="Math A" pitchFamily="18" charset="2"/>
              </a:rPr>
              <a:t>bijection</a:t>
            </a:r>
            <a:r>
              <a:rPr lang="en-US" dirty="0">
                <a:sym typeface="Math A" pitchFamily="18" charset="2"/>
              </a:rPr>
              <a:t>, f, over Z</a:t>
            </a:r>
            <a:r>
              <a:rPr lang="en-US" baseline="-25000" dirty="0">
                <a:sym typeface="Math A" pitchFamily="18" charset="2"/>
              </a:rPr>
              <a:t>n</a:t>
            </a:r>
            <a:r>
              <a:rPr lang="en-US" dirty="0">
                <a:sym typeface="Math A" pitchFamily="18" charset="2"/>
              </a:rPr>
              <a:t/>
            </a:r>
            <a:br>
              <a:rPr lang="en-US" dirty="0">
                <a:sym typeface="Math A" pitchFamily="18" charset="2"/>
              </a:rPr>
            </a:br>
            <a:r>
              <a:rPr lang="en-US" dirty="0">
                <a:sym typeface="Math A" pitchFamily="18" charset="2"/>
              </a:rPr>
              <a:t>  E</a:t>
            </a:r>
            <a:r>
              <a:rPr lang="en-US" baseline="-25000" dirty="0">
                <a:sym typeface="Math A" pitchFamily="18" charset="2"/>
              </a:rPr>
              <a:t>K</a:t>
            </a:r>
            <a:r>
              <a:rPr lang="en-US" dirty="0">
                <a:sym typeface="Math A" pitchFamily="18" charset="2"/>
              </a:rPr>
              <a:t>(P) = f(P)</a:t>
            </a:r>
            <a:br>
              <a:rPr lang="en-US" dirty="0">
                <a:sym typeface="Math A" pitchFamily="18" charset="2"/>
              </a:rPr>
            </a:br>
            <a:r>
              <a:rPr lang="en-US" dirty="0">
                <a:sym typeface="Math A" pitchFamily="18" charset="2"/>
              </a:rPr>
              <a:t>  D</a:t>
            </a:r>
            <a:r>
              <a:rPr lang="en-US" baseline="-25000" dirty="0">
                <a:sym typeface="Math A" pitchFamily="18" charset="2"/>
              </a:rPr>
              <a:t>K</a:t>
            </a:r>
            <a:r>
              <a:rPr lang="en-US" dirty="0">
                <a:sym typeface="Math A" pitchFamily="18" charset="2"/>
              </a:rPr>
              <a:t>(C) = f</a:t>
            </a:r>
            <a:r>
              <a:rPr lang="en-US" baseline="30000" dirty="0">
                <a:sym typeface="Math A" pitchFamily="18" charset="2"/>
              </a:rPr>
              <a:t> -1</a:t>
            </a:r>
            <a:r>
              <a:rPr lang="en-US" dirty="0">
                <a:sym typeface="Math A" pitchFamily="18" charset="2"/>
              </a:rPr>
              <a:t>(C).</a:t>
            </a:r>
          </a:p>
          <a:p>
            <a:pPr lvl="1"/>
            <a:r>
              <a:rPr lang="en-US" dirty="0">
                <a:sym typeface="Math A" pitchFamily="18" charset="2"/>
              </a:rPr>
              <a:t>Cryptanalysis:  frequency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590800"/>
            <a:ext cx="8229600" cy="1295400"/>
          </a:xfrm>
        </p:spPr>
        <p:txBody>
          <a:bodyPr>
            <a:noAutofit/>
          </a:bodyPr>
          <a:lstStyle/>
          <a:p>
            <a:r>
              <a:rPr lang="en-US" sz="4400" smtClean="0"/>
              <a:t>What is the Cryptography for your daily life?</a:t>
            </a:r>
            <a:endParaRPr lang="en-US" sz="4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During the </a:t>
            </a:r>
            <a:r>
              <a:rPr lang="en-US" dirty="0" smtClean="0">
                <a:solidFill>
                  <a:schemeClr val="tx2"/>
                </a:solidFill>
              </a:rPr>
              <a:t>XIII-</a:t>
            </a:r>
            <a:r>
              <a:rPr lang="en-US" dirty="0" err="1" smtClean="0">
                <a:solidFill>
                  <a:schemeClr val="tx2"/>
                </a:solidFill>
              </a:rPr>
              <a:t>th</a:t>
            </a:r>
            <a:r>
              <a:rPr lang="en-US" dirty="0" smtClean="0">
                <a:solidFill>
                  <a:schemeClr val="tx2"/>
                </a:solidFill>
              </a:rPr>
              <a:t> century</a:t>
            </a:r>
            <a:r>
              <a:rPr lang="en-US" dirty="0" smtClean="0"/>
              <a:t>, in his Letter concerning the Marvelous Power of Art and Nature and the Nullity of Magic, </a:t>
            </a:r>
            <a:r>
              <a:rPr lang="en-US" dirty="0" smtClean="0">
                <a:solidFill>
                  <a:schemeClr val="tx2"/>
                </a:solidFill>
              </a:rPr>
              <a:t>Roger Bacon described seven methods to encrypt messages</a:t>
            </a:r>
            <a:r>
              <a:rPr lang="tr-TR" dirty="0" smtClean="0">
                <a:solidFill>
                  <a:schemeClr val="tx2"/>
                </a:solidFill>
              </a:rPr>
              <a:t> </a:t>
            </a:r>
            <a:r>
              <a:rPr lang="en-US" dirty="0"/>
              <a:t>in 1200s</a:t>
            </a:r>
            <a:r>
              <a:rPr lang="en-US" dirty="0" smtClean="0"/>
              <a:t>.</a:t>
            </a:r>
          </a:p>
          <a:p>
            <a:r>
              <a:rPr lang="en-US" dirty="0" smtClean="0"/>
              <a:t>In </a:t>
            </a:r>
            <a:r>
              <a:rPr lang="en-US" dirty="0" smtClean="0">
                <a:solidFill>
                  <a:schemeClr val="tx2"/>
                </a:solidFill>
              </a:rPr>
              <a:t>the XVI-</a:t>
            </a:r>
            <a:r>
              <a:rPr lang="en-US" dirty="0" err="1" smtClean="0">
                <a:solidFill>
                  <a:schemeClr val="tx2"/>
                </a:solidFill>
              </a:rPr>
              <a:t>th</a:t>
            </a:r>
            <a:r>
              <a:rPr lang="en-US" dirty="0" smtClean="0">
                <a:solidFill>
                  <a:schemeClr val="tx2"/>
                </a:solidFill>
              </a:rPr>
              <a:t> century</a:t>
            </a:r>
            <a:r>
              <a:rPr lang="en-US" dirty="0" smtClean="0"/>
              <a:t>, the French diplomat </a:t>
            </a:r>
            <a:r>
              <a:rPr lang="en-US" dirty="0" err="1" smtClean="0">
                <a:solidFill>
                  <a:schemeClr val="tx2"/>
                </a:solidFill>
              </a:rPr>
              <a:t>Blaisede</a:t>
            </a:r>
            <a:r>
              <a:rPr lang="en-US" dirty="0" smtClean="0">
                <a:solidFill>
                  <a:schemeClr val="tx2"/>
                </a:solidFill>
              </a:rPr>
              <a:t> </a:t>
            </a:r>
            <a:r>
              <a:rPr lang="en-US" dirty="0" err="1" smtClean="0">
                <a:solidFill>
                  <a:schemeClr val="tx2"/>
                </a:solidFill>
              </a:rPr>
              <a:t>Vigenere</a:t>
            </a:r>
            <a:r>
              <a:rPr lang="en-US" dirty="0" smtClean="0">
                <a:solidFill>
                  <a:schemeClr val="tx2"/>
                </a:solidFill>
              </a:rPr>
              <a:t> </a:t>
            </a:r>
            <a:r>
              <a:rPr lang="en-US" dirty="0" smtClean="0"/>
              <a:t>was also a cryptographer.</a:t>
            </a:r>
            <a:r>
              <a:rPr lang="tr-TR" dirty="0" smtClean="0"/>
              <a:t> He </a:t>
            </a:r>
            <a:r>
              <a:rPr lang="tr-TR" dirty="0" err="1" smtClean="0"/>
              <a:t>invented</a:t>
            </a:r>
            <a:r>
              <a:rPr lang="tr-TR" dirty="0" smtClean="0"/>
              <a:t> </a:t>
            </a:r>
            <a:r>
              <a:rPr lang="tr-TR" dirty="0" err="1" smtClean="0"/>
              <a:t>Vigenere</a:t>
            </a:r>
            <a:r>
              <a:rPr lang="tr-TR" dirty="0" smtClean="0"/>
              <a:t> </a:t>
            </a:r>
            <a:r>
              <a:rPr lang="tr-TR" dirty="0" err="1" smtClean="0"/>
              <a:t>cyphering</a:t>
            </a:r>
            <a:r>
              <a:rPr lang="tr-TR" dirty="0" smtClean="0"/>
              <a:t>.</a:t>
            </a:r>
            <a:endParaRPr lang="en-US" dirty="0" smtClean="0"/>
          </a:p>
          <a:p>
            <a:r>
              <a:rPr lang="en-US" dirty="0" smtClean="0">
                <a:solidFill>
                  <a:schemeClr val="tx2"/>
                </a:solidFill>
              </a:rPr>
              <a:t>C. Babbage (1791-1871 )</a:t>
            </a:r>
            <a:r>
              <a:rPr lang="en-US" dirty="0" smtClean="0"/>
              <a:t>, who </a:t>
            </a:r>
            <a:r>
              <a:rPr lang="en-US" dirty="0" smtClean="0">
                <a:solidFill>
                  <a:schemeClr val="tx2"/>
                </a:solidFill>
              </a:rPr>
              <a:t>invented the computer</a:t>
            </a:r>
            <a:r>
              <a:rPr lang="en-US" dirty="0" smtClean="0"/>
              <a:t>, pointed out </a:t>
            </a:r>
            <a:r>
              <a:rPr lang="en-US" dirty="0" smtClean="0">
                <a:solidFill>
                  <a:schemeClr val="tx2"/>
                </a:solidFill>
              </a:rPr>
              <a:t>the usefulness of statistics for deciphering </a:t>
            </a:r>
            <a:r>
              <a:rPr lang="en-US" dirty="0" smtClean="0"/>
              <a:t>encrypted messages.</a:t>
            </a:r>
          </a:p>
          <a:p>
            <a:r>
              <a:rPr lang="en-US" dirty="0" smtClean="0">
                <a:solidFill>
                  <a:schemeClr val="tx2"/>
                </a:solidFill>
              </a:rPr>
              <a:t>After the war in 1870 between France and Germany</a:t>
            </a:r>
            <a:r>
              <a:rPr lang="en-US" dirty="0" smtClean="0"/>
              <a:t>, the French Government realized that one strong point of the German army was communication; it was decided </a:t>
            </a:r>
            <a:r>
              <a:rPr lang="en-US" dirty="0" smtClean="0">
                <a:solidFill>
                  <a:schemeClr val="tx2"/>
                </a:solidFill>
              </a:rPr>
              <a:t>to create military centers for the study of carrier-pigeons. </a:t>
            </a:r>
          </a:p>
          <a:p>
            <a:r>
              <a:rPr lang="en-US" dirty="0" smtClean="0"/>
              <a:t>At the same time, James C. Maxwell was developing electromagnetism theory, and H. H. </a:t>
            </a:r>
            <a:r>
              <a:rPr lang="en-US" dirty="0" err="1" smtClean="0"/>
              <a:t>Herz</a:t>
            </a:r>
            <a:r>
              <a:rPr lang="en-US" dirty="0" smtClean="0"/>
              <a:t> and </a:t>
            </a:r>
            <a:r>
              <a:rPr lang="en-US" dirty="0" err="1" smtClean="0"/>
              <a:t>Acharya</a:t>
            </a:r>
            <a:r>
              <a:rPr lang="en-US" dirty="0" smtClean="0"/>
              <a:t> J. C. Bose, was going to give rise </a:t>
            </a:r>
            <a:r>
              <a:rPr lang="en-US" dirty="0" smtClean="0">
                <a:solidFill>
                  <a:schemeClr val="tx2"/>
                </a:solidFill>
              </a:rPr>
              <a:t>to radio and modern means of transmitting data.</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p:txBody>
          <a:bodyPr>
            <a:normAutofit/>
          </a:bodyPr>
          <a:lstStyle/>
          <a:p>
            <a:r>
              <a:rPr lang="en-US" smtClean="0"/>
              <a:t>In a visionary paper on the military cryptography published in the Journal of Military Sciences in 1883, A. Kerckhoffs proposed a number of principles which are still valid . </a:t>
            </a:r>
          </a:p>
          <a:p>
            <a:pPr lvl="1"/>
            <a:r>
              <a:rPr lang="en-US" smtClean="0"/>
              <a:t>Such as; the security of the system must rely only on the choice of the keys, which should be renewed on a regular basis.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Cryptographic Fundamentals</a:t>
            </a:r>
          </a:p>
        </p:txBody>
      </p:sp>
      <p:sp>
        <p:nvSpPr>
          <p:cNvPr id="16387" name="Rectangle 3"/>
          <p:cNvSpPr>
            <a:spLocks noGrp="1" noChangeArrowheads="1"/>
          </p:cNvSpPr>
          <p:nvPr>
            <p:ph type="body" idx="1"/>
          </p:nvPr>
        </p:nvSpPr>
        <p:spPr>
          <a:xfrm>
            <a:off x="457200" y="1295400"/>
            <a:ext cx="8229600" cy="4876800"/>
          </a:xfrm>
        </p:spPr>
        <p:txBody>
          <a:bodyPr>
            <a:normAutofit fontScale="92500"/>
          </a:bodyPr>
          <a:lstStyle/>
          <a:p>
            <a:r>
              <a:rPr lang="en-US"/>
              <a:t>Basic encryption:</a:t>
            </a:r>
            <a:br>
              <a:rPr lang="en-US"/>
            </a:br>
            <a:r>
              <a:rPr lang="en-US"/>
              <a:t/>
            </a:r>
            <a:br>
              <a:rPr lang="en-US"/>
            </a:br>
            <a:r>
              <a:rPr lang="en-US"/>
              <a:t/>
            </a:r>
            <a:br>
              <a:rPr lang="en-US"/>
            </a:br>
            <a:r>
              <a:rPr lang="en-US"/>
              <a:t/>
            </a:r>
            <a:br>
              <a:rPr lang="en-US"/>
            </a:br>
            <a:r>
              <a:rPr lang="en-US"/>
              <a:t/>
            </a:r>
            <a:br>
              <a:rPr lang="en-US"/>
            </a:br>
            <a:r>
              <a:rPr lang="en-US" sz="2400"/>
              <a:t>Key: An easy-to-change, variable parameter of the encryption algorithm.</a:t>
            </a:r>
            <a:br>
              <a:rPr lang="en-US" sz="2400"/>
            </a:br>
            <a:endParaRPr lang="en-US" sz="2400"/>
          </a:p>
          <a:p>
            <a:r>
              <a:rPr lang="en-US" u="sng"/>
              <a:t>Kerckhoffs’ principle (1883):</a:t>
            </a:r>
            <a:r>
              <a:rPr lang="en-US"/>
              <a:t>  </a:t>
            </a:r>
            <a:br>
              <a:rPr lang="en-US"/>
            </a:br>
            <a:r>
              <a:rPr lang="en-US"/>
              <a:t>Security should not rely on the secrecy of the algorithm; everything may be known but the key.</a:t>
            </a:r>
          </a:p>
        </p:txBody>
      </p:sp>
      <p:sp>
        <p:nvSpPr>
          <p:cNvPr id="16388" name="Rectangle 4"/>
          <p:cNvSpPr>
            <a:spLocks noChangeArrowheads="1"/>
          </p:cNvSpPr>
          <p:nvPr/>
        </p:nvSpPr>
        <p:spPr bwMode="auto">
          <a:xfrm>
            <a:off x="2711450" y="2438400"/>
            <a:ext cx="609600" cy="457200"/>
          </a:xfrm>
          <a:prstGeom prst="rect">
            <a:avLst/>
          </a:prstGeom>
          <a:noFill/>
          <a:ln w="9525">
            <a:solidFill>
              <a:schemeClr val="tx1"/>
            </a:solidFill>
            <a:miter lim="800000"/>
            <a:headEnd/>
            <a:tailEnd/>
          </a:ln>
          <a:effectLst/>
        </p:spPr>
        <p:txBody>
          <a:bodyPr wrap="none" anchor="ctr"/>
          <a:lstStyle/>
          <a:p>
            <a:endParaRPr lang="tr-TR"/>
          </a:p>
        </p:txBody>
      </p:sp>
      <p:sp>
        <p:nvSpPr>
          <p:cNvPr id="16389" name="Text Box 5"/>
          <p:cNvSpPr txBox="1">
            <a:spLocks noChangeArrowheads="1"/>
          </p:cNvSpPr>
          <p:nvPr/>
        </p:nvSpPr>
        <p:spPr bwMode="auto">
          <a:xfrm>
            <a:off x="2832100" y="2474913"/>
            <a:ext cx="336550" cy="366712"/>
          </a:xfrm>
          <a:prstGeom prst="rect">
            <a:avLst/>
          </a:prstGeom>
          <a:noFill/>
          <a:ln w="9525" algn="ctr">
            <a:noFill/>
            <a:miter lim="800000"/>
            <a:headEnd/>
            <a:tailEnd/>
          </a:ln>
          <a:effectLst/>
        </p:spPr>
        <p:txBody>
          <a:bodyPr wrap="none">
            <a:spAutoFit/>
          </a:bodyPr>
          <a:lstStyle/>
          <a:p>
            <a:r>
              <a:rPr lang="en-US"/>
              <a:t>E</a:t>
            </a:r>
          </a:p>
        </p:txBody>
      </p:sp>
      <p:sp>
        <p:nvSpPr>
          <p:cNvPr id="16390" name="Rectangle 6"/>
          <p:cNvSpPr>
            <a:spLocks noChangeArrowheads="1"/>
          </p:cNvSpPr>
          <p:nvPr/>
        </p:nvSpPr>
        <p:spPr bwMode="auto">
          <a:xfrm>
            <a:off x="6064250" y="2438400"/>
            <a:ext cx="609600" cy="457200"/>
          </a:xfrm>
          <a:prstGeom prst="rect">
            <a:avLst/>
          </a:prstGeom>
          <a:noFill/>
          <a:ln w="9525">
            <a:solidFill>
              <a:schemeClr val="tx1"/>
            </a:solidFill>
            <a:miter lim="800000"/>
            <a:headEnd/>
            <a:tailEnd/>
          </a:ln>
          <a:effectLst/>
        </p:spPr>
        <p:txBody>
          <a:bodyPr wrap="none" anchor="ctr"/>
          <a:lstStyle/>
          <a:p>
            <a:endParaRPr lang="tr-TR"/>
          </a:p>
        </p:txBody>
      </p:sp>
      <p:sp>
        <p:nvSpPr>
          <p:cNvPr id="16391" name="Text Box 7"/>
          <p:cNvSpPr txBox="1">
            <a:spLocks noChangeArrowheads="1"/>
          </p:cNvSpPr>
          <p:nvPr/>
        </p:nvSpPr>
        <p:spPr bwMode="auto">
          <a:xfrm>
            <a:off x="6178550" y="2474913"/>
            <a:ext cx="349250" cy="366712"/>
          </a:xfrm>
          <a:prstGeom prst="rect">
            <a:avLst/>
          </a:prstGeom>
          <a:noFill/>
          <a:ln w="9525" algn="ctr">
            <a:noFill/>
            <a:miter lim="800000"/>
            <a:headEnd/>
            <a:tailEnd/>
          </a:ln>
          <a:effectLst/>
        </p:spPr>
        <p:txBody>
          <a:bodyPr wrap="none">
            <a:spAutoFit/>
          </a:bodyPr>
          <a:lstStyle/>
          <a:p>
            <a:r>
              <a:rPr lang="en-US"/>
              <a:t>D</a:t>
            </a:r>
          </a:p>
        </p:txBody>
      </p:sp>
      <p:sp>
        <p:nvSpPr>
          <p:cNvPr id="16392" name="Line 8"/>
          <p:cNvSpPr>
            <a:spLocks noChangeShapeType="1"/>
          </p:cNvSpPr>
          <p:nvPr/>
        </p:nvSpPr>
        <p:spPr bwMode="auto">
          <a:xfrm>
            <a:off x="2406650" y="2667000"/>
            <a:ext cx="3048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6393" name="Text Box 9"/>
          <p:cNvSpPr txBox="1">
            <a:spLocks noChangeArrowheads="1"/>
          </p:cNvSpPr>
          <p:nvPr/>
        </p:nvSpPr>
        <p:spPr bwMode="auto">
          <a:xfrm>
            <a:off x="1447800" y="2330450"/>
            <a:ext cx="1035050" cy="641350"/>
          </a:xfrm>
          <a:prstGeom prst="rect">
            <a:avLst/>
          </a:prstGeom>
          <a:noFill/>
          <a:ln w="9525" algn="ctr">
            <a:noFill/>
            <a:miter lim="800000"/>
            <a:headEnd/>
            <a:tailEnd/>
          </a:ln>
          <a:effectLst/>
        </p:spPr>
        <p:txBody>
          <a:bodyPr wrap="none">
            <a:spAutoFit/>
          </a:bodyPr>
          <a:lstStyle/>
          <a:p>
            <a:r>
              <a:rPr lang="en-US"/>
              <a:t>plaintext</a:t>
            </a:r>
          </a:p>
          <a:p>
            <a:r>
              <a:rPr lang="en-US"/>
              <a:t>P</a:t>
            </a:r>
          </a:p>
        </p:txBody>
      </p:sp>
      <p:sp>
        <p:nvSpPr>
          <p:cNvPr id="16394" name="Line 10"/>
          <p:cNvSpPr>
            <a:spLocks noChangeShapeType="1"/>
          </p:cNvSpPr>
          <p:nvPr/>
        </p:nvSpPr>
        <p:spPr bwMode="auto">
          <a:xfrm>
            <a:off x="3321050" y="2667000"/>
            <a:ext cx="2743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6395" name="Text Box 11"/>
          <p:cNvSpPr txBox="1">
            <a:spLocks noChangeArrowheads="1"/>
          </p:cNvSpPr>
          <p:nvPr/>
        </p:nvSpPr>
        <p:spPr bwMode="auto">
          <a:xfrm>
            <a:off x="4051300" y="2330450"/>
            <a:ext cx="1174750" cy="641350"/>
          </a:xfrm>
          <a:prstGeom prst="rect">
            <a:avLst/>
          </a:prstGeom>
          <a:noFill/>
          <a:ln w="9525" algn="ctr">
            <a:noFill/>
            <a:miter lim="800000"/>
            <a:headEnd/>
            <a:tailEnd/>
          </a:ln>
          <a:effectLst/>
        </p:spPr>
        <p:txBody>
          <a:bodyPr wrap="none">
            <a:spAutoFit/>
          </a:bodyPr>
          <a:lstStyle/>
          <a:p>
            <a:r>
              <a:rPr lang="en-US"/>
              <a:t>ciphertext</a:t>
            </a:r>
          </a:p>
          <a:p>
            <a:r>
              <a:rPr lang="en-US"/>
              <a:t>C = E</a:t>
            </a:r>
            <a:r>
              <a:rPr lang="en-US" baseline="-25000"/>
              <a:t>K</a:t>
            </a:r>
            <a:r>
              <a:rPr lang="en-US"/>
              <a:t>(P)</a:t>
            </a:r>
          </a:p>
        </p:txBody>
      </p:sp>
      <p:sp>
        <p:nvSpPr>
          <p:cNvPr id="16396" name="Text Box 12"/>
          <p:cNvSpPr txBox="1">
            <a:spLocks noChangeArrowheads="1"/>
          </p:cNvSpPr>
          <p:nvPr/>
        </p:nvSpPr>
        <p:spPr bwMode="auto">
          <a:xfrm>
            <a:off x="2635250" y="1766888"/>
            <a:ext cx="755650" cy="366712"/>
          </a:xfrm>
          <a:prstGeom prst="rect">
            <a:avLst/>
          </a:prstGeom>
          <a:noFill/>
          <a:ln w="9525" algn="ctr">
            <a:noFill/>
            <a:miter lim="800000"/>
            <a:headEnd/>
            <a:tailEnd/>
          </a:ln>
          <a:effectLst/>
        </p:spPr>
        <p:txBody>
          <a:bodyPr wrap="none">
            <a:spAutoFit/>
          </a:bodyPr>
          <a:lstStyle/>
          <a:p>
            <a:r>
              <a:rPr lang="en-US"/>
              <a:t>key K</a:t>
            </a:r>
          </a:p>
        </p:txBody>
      </p:sp>
      <p:sp>
        <p:nvSpPr>
          <p:cNvPr id="16397" name="Line 13"/>
          <p:cNvSpPr>
            <a:spLocks noChangeShapeType="1"/>
          </p:cNvSpPr>
          <p:nvPr/>
        </p:nvSpPr>
        <p:spPr bwMode="auto">
          <a:xfrm>
            <a:off x="6673850" y="2667000"/>
            <a:ext cx="3048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6398" name="Text Box 14"/>
          <p:cNvSpPr txBox="1">
            <a:spLocks noChangeArrowheads="1"/>
          </p:cNvSpPr>
          <p:nvPr/>
        </p:nvSpPr>
        <p:spPr bwMode="auto">
          <a:xfrm>
            <a:off x="6902450" y="2330450"/>
            <a:ext cx="1181100" cy="641350"/>
          </a:xfrm>
          <a:prstGeom prst="rect">
            <a:avLst/>
          </a:prstGeom>
          <a:noFill/>
          <a:ln w="9525" algn="ctr">
            <a:noFill/>
            <a:miter lim="800000"/>
            <a:headEnd/>
            <a:tailEnd/>
          </a:ln>
          <a:effectLst/>
        </p:spPr>
        <p:txBody>
          <a:bodyPr wrap="none">
            <a:spAutoFit/>
          </a:bodyPr>
          <a:lstStyle/>
          <a:p>
            <a:r>
              <a:rPr lang="en-US"/>
              <a:t>plaintext</a:t>
            </a:r>
          </a:p>
          <a:p>
            <a:r>
              <a:rPr lang="en-US"/>
              <a:t>P = D</a:t>
            </a:r>
            <a:r>
              <a:rPr lang="en-US" baseline="-25000"/>
              <a:t>K</a:t>
            </a:r>
            <a:r>
              <a:rPr lang="en-US"/>
              <a:t>(C)</a:t>
            </a:r>
          </a:p>
        </p:txBody>
      </p:sp>
      <p:sp>
        <p:nvSpPr>
          <p:cNvPr id="16399" name="Line 15"/>
          <p:cNvSpPr>
            <a:spLocks noChangeShapeType="1"/>
          </p:cNvSpPr>
          <p:nvPr/>
        </p:nvSpPr>
        <p:spPr bwMode="auto">
          <a:xfrm rot="5400000" flipV="1">
            <a:off x="2863850" y="2286000"/>
            <a:ext cx="3048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6400" name="Text Box 16"/>
          <p:cNvSpPr txBox="1">
            <a:spLocks noChangeArrowheads="1"/>
          </p:cNvSpPr>
          <p:nvPr/>
        </p:nvSpPr>
        <p:spPr bwMode="auto">
          <a:xfrm>
            <a:off x="6197600" y="1752600"/>
            <a:ext cx="336550" cy="366713"/>
          </a:xfrm>
          <a:prstGeom prst="rect">
            <a:avLst/>
          </a:prstGeom>
          <a:noFill/>
          <a:ln w="9525" algn="ctr">
            <a:noFill/>
            <a:miter lim="800000"/>
            <a:headEnd/>
            <a:tailEnd/>
          </a:ln>
          <a:effectLst/>
        </p:spPr>
        <p:txBody>
          <a:bodyPr wrap="none">
            <a:spAutoFit/>
          </a:bodyPr>
          <a:lstStyle/>
          <a:p>
            <a:r>
              <a:rPr lang="en-US"/>
              <a:t>K</a:t>
            </a:r>
          </a:p>
        </p:txBody>
      </p:sp>
      <p:sp>
        <p:nvSpPr>
          <p:cNvPr id="16401" name="Line 17"/>
          <p:cNvSpPr>
            <a:spLocks noChangeShapeType="1"/>
          </p:cNvSpPr>
          <p:nvPr/>
        </p:nvSpPr>
        <p:spPr bwMode="auto">
          <a:xfrm rot="5400000" flipV="1">
            <a:off x="6216650" y="2271713"/>
            <a:ext cx="304800" cy="0"/>
          </a:xfrm>
          <a:prstGeom prst="line">
            <a:avLst/>
          </a:prstGeom>
          <a:noFill/>
          <a:ln w="9525">
            <a:solidFill>
              <a:schemeClr val="tx1"/>
            </a:solidFill>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388" grpId="0" animBg="1"/>
      <p:bldP spid="16389" grpId="0"/>
      <p:bldP spid="16390" grpId="0" animBg="1"/>
      <p:bldP spid="16391" grpId="0"/>
      <p:bldP spid="16392" grpId="0" animBg="1"/>
      <p:bldP spid="16393" grpId="0"/>
      <p:bldP spid="16394" grpId="0" animBg="1"/>
      <p:bldP spid="16395" grpId="0"/>
      <p:bldP spid="16396" grpId="0"/>
      <p:bldP spid="16397" grpId="0" animBg="1"/>
      <p:bldP spid="16398" grpId="0"/>
      <p:bldP spid="16399" grpId="0" animBg="1"/>
      <p:bldP spid="16400" grpId="0"/>
      <p:bldP spid="164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a:xfrm>
            <a:off x="457200" y="1600200"/>
            <a:ext cx="5562600" cy="4525963"/>
          </a:xfrm>
        </p:spPr>
        <p:txBody>
          <a:bodyPr>
            <a:normAutofit lnSpcReduction="10000"/>
          </a:bodyPr>
          <a:lstStyle/>
          <a:p>
            <a:r>
              <a:rPr lang="en-US" sz="2400" dirty="0" smtClean="0"/>
              <a:t>The red phone (which was a fax ) between White House </a:t>
            </a:r>
            <a:r>
              <a:rPr lang="pt-BR" sz="2400" dirty="0" smtClean="0"/>
              <a:t>and Kremlin during the cold war used the disposable </a:t>
            </a:r>
            <a:r>
              <a:rPr lang="pl-PL" sz="2400" dirty="0" smtClean="0"/>
              <a:t>mask technique</a:t>
            </a:r>
            <a:r>
              <a:rPr lang="en-US" sz="2400" dirty="0" smtClean="0"/>
              <a:t> </a:t>
            </a:r>
            <a:r>
              <a:rPr lang="pl-PL" sz="2400" dirty="0" smtClean="0"/>
              <a:t>which had been invented by G</a:t>
            </a:r>
            <a:r>
              <a:rPr lang="en-US" sz="2400" dirty="0" smtClean="0"/>
              <a:t>.</a:t>
            </a:r>
            <a:r>
              <a:rPr lang="pl-PL" sz="2400" dirty="0" smtClean="0"/>
              <a:t> Vernam</a:t>
            </a:r>
            <a:r>
              <a:rPr lang="en-US" sz="2400" dirty="0" smtClean="0"/>
              <a:t> in 1917.</a:t>
            </a:r>
          </a:p>
          <a:p>
            <a:r>
              <a:rPr lang="en-US" sz="2400" dirty="0" smtClean="0"/>
              <a:t>During World War II</a:t>
            </a:r>
            <a:r>
              <a:rPr lang="tr-TR" sz="2400" dirty="0" smtClean="0"/>
              <a:t> (1940)</a:t>
            </a:r>
            <a:r>
              <a:rPr lang="en-US" sz="2400" dirty="0" smtClean="0"/>
              <a:t>, most German communications were enciphered on the Enigma cipher machine. It was comprised </a:t>
            </a:r>
            <a:r>
              <a:rPr lang="en-US" sz="2400" dirty="0"/>
              <a:t>a series of rotor wheels with internal cross-connections, providing a substitution using a </a:t>
            </a:r>
            <a:r>
              <a:rPr lang="tr-TR" sz="2400" dirty="0" smtClean="0"/>
              <a:t>continuously </a:t>
            </a:r>
            <a:r>
              <a:rPr lang="en-US" sz="2400" dirty="0" smtClean="0"/>
              <a:t>changing </a:t>
            </a:r>
            <a:r>
              <a:rPr lang="en-US" sz="2400" dirty="0"/>
              <a:t>alphabet</a:t>
            </a:r>
            <a:r>
              <a:rPr lang="pt-BR" sz="2400" dirty="0" smtClean="0"/>
              <a:t>.</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5953125" y="1771650"/>
            <a:ext cx="3190875" cy="508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Some Historical Examples</a:t>
            </a:r>
          </a:p>
        </p:txBody>
      </p:sp>
      <p:sp>
        <p:nvSpPr>
          <p:cNvPr id="19459" name="Rectangle 3"/>
          <p:cNvSpPr>
            <a:spLocks noGrp="1" noChangeArrowheads="1"/>
          </p:cNvSpPr>
          <p:nvPr>
            <p:ph type="body" idx="1"/>
          </p:nvPr>
        </p:nvSpPr>
        <p:spPr/>
        <p:txBody>
          <a:bodyPr/>
          <a:lstStyle/>
          <a:p>
            <a:r>
              <a:rPr lang="en-US"/>
              <a:t>Vernam Cipher (1917):</a:t>
            </a:r>
          </a:p>
          <a:p>
            <a:pPr lvl="1"/>
            <a:r>
              <a:rPr lang="en-US"/>
              <a:t> P, C, K </a:t>
            </a:r>
            <a:r>
              <a:rPr lang="en-US">
                <a:sym typeface="Symbol" pitchFamily="18" charset="2"/>
              </a:rPr>
              <a:t> {0,1}</a:t>
            </a:r>
            <a:r>
              <a:rPr lang="en-US" baseline="30000">
                <a:sym typeface="Symbol" pitchFamily="18" charset="2"/>
              </a:rPr>
              <a:t>n</a:t>
            </a:r>
            <a:r>
              <a:rPr lang="en-US">
                <a:sym typeface="Symbol" pitchFamily="18" charset="2"/>
              </a:rPr>
              <a:t>, for some n  1.</a:t>
            </a:r>
            <a:r>
              <a:rPr lang="en-US">
                <a:sym typeface="Math A" pitchFamily="18" charset="2"/>
              </a:rPr>
              <a:t> </a:t>
            </a:r>
            <a:r>
              <a:rPr lang="en-US" baseline="30000">
                <a:sym typeface="Math A" pitchFamily="18" charset="2"/>
              </a:rPr>
              <a:t/>
            </a:r>
            <a:br>
              <a:rPr lang="en-US" baseline="30000">
                <a:sym typeface="Math A" pitchFamily="18" charset="2"/>
              </a:rPr>
            </a:br>
            <a:r>
              <a:rPr lang="en-US">
                <a:sym typeface="Math A" pitchFamily="18" charset="2"/>
              </a:rPr>
              <a:t> E</a:t>
            </a:r>
            <a:r>
              <a:rPr lang="en-US" baseline="-25000">
                <a:sym typeface="Math A" pitchFamily="18" charset="2"/>
              </a:rPr>
              <a:t>K</a:t>
            </a:r>
            <a:r>
              <a:rPr lang="en-US">
                <a:sym typeface="Math A" pitchFamily="18" charset="2"/>
              </a:rPr>
              <a:t>(P) = P </a:t>
            </a:r>
            <a:r>
              <a:rPr lang="en-US">
                <a:sym typeface="Symbol" pitchFamily="18" charset="2"/>
              </a:rPr>
              <a:t></a:t>
            </a:r>
            <a:r>
              <a:rPr lang="en-US">
                <a:sym typeface="Math A" pitchFamily="18" charset="2"/>
              </a:rPr>
              <a:t> K</a:t>
            </a:r>
            <a:br>
              <a:rPr lang="en-US">
                <a:sym typeface="Math A" pitchFamily="18" charset="2"/>
              </a:rPr>
            </a:br>
            <a:r>
              <a:rPr lang="en-US">
                <a:sym typeface="Math A" pitchFamily="18" charset="2"/>
              </a:rPr>
              <a:t> D</a:t>
            </a:r>
            <a:r>
              <a:rPr lang="en-US" baseline="-25000">
                <a:sym typeface="Math A" pitchFamily="18" charset="2"/>
              </a:rPr>
              <a:t>K</a:t>
            </a:r>
            <a:r>
              <a:rPr lang="en-US">
                <a:sym typeface="Math A" pitchFamily="18" charset="2"/>
              </a:rPr>
              <a:t>(C) = C </a:t>
            </a:r>
            <a:r>
              <a:rPr lang="en-US">
                <a:sym typeface="Symbol" pitchFamily="18" charset="2"/>
              </a:rPr>
              <a:t></a:t>
            </a:r>
            <a:r>
              <a:rPr lang="en-US">
                <a:sym typeface="Math A" pitchFamily="18" charset="2"/>
              </a:rPr>
              <a:t> K</a:t>
            </a:r>
          </a:p>
          <a:p>
            <a:pPr lvl="1"/>
            <a:r>
              <a:rPr lang="en-US">
                <a:sym typeface="Math A" pitchFamily="18" charset="2"/>
              </a:rPr>
              <a:t>Problem: Key needs to be transmitted, which is as long as the message.</a:t>
            </a:r>
          </a:p>
          <a:p>
            <a:pPr lvl="1"/>
            <a:r>
              <a:rPr lang="en-US">
                <a:sym typeface="Math A" pitchFamily="18" charset="2"/>
              </a:rPr>
              <a:t>Used for top-secret applications (E.g., Washington-Moscow red line)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Vernam Cipher (cont.)</a:t>
            </a:r>
          </a:p>
        </p:txBody>
      </p:sp>
      <p:sp>
        <p:nvSpPr>
          <p:cNvPr id="18435" name="Rectangle 3"/>
          <p:cNvSpPr>
            <a:spLocks noGrp="1" noChangeArrowheads="1"/>
          </p:cNvSpPr>
          <p:nvPr>
            <p:ph type="body" idx="1"/>
          </p:nvPr>
        </p:nvSpPr>
        <p:spPr/>
        <p:txBody>
          <a:bodyPr/>
          <a:lstStyle/>
          <a:p>
            <a:pPr>
              <a:buFontTx/>
              <a:buNone/>
            </a:pPr>
            <a:r>
              <a:rPr lang="en-US" u="sng" dirty="0"/>
              <a:t>Perfect Secrecy (Shannon, 1949):</a:t>
            </a:r>
            <a:r>
              <a:rPr lang="en-US" dirty="0"/>
              <a:t> </a:t>
            </a:r>
            <a:r>
              <a:rPr lang="en-US" dirty="0" err="1"/>
              <a:t>Ciphertext</a:t>
            </a:r>
            <a:r>
              <a:rPr lang="en-US" dirty="0"/>
              <a:t> leaks no information about the message.</a:t>
            </a:r>
          </a:p>
          <a:p>
            <a:pPr>
              <a:buFontTx/>
              <a:buNone/>
            </a:pPr>
            <a:r>
              <a:rPr lang="en-US" u="sng" dirty="0"/>
              <a:t>Theorem:</a:t>
            </a:r>
            <a:r>
              <a:rPr lang="en-US" dirty="0"/>
              <a:t> </a:t>
            </a:r>
            <a:r>
              <a:rPr lang="en-US" dirty="0" err="1"/>
              <a:t>Vernam</a:t>
            </a:r>
            <a:r>
              <a:rPr lang="en-US" dirty="0"/>
              <a:t> cipher has perfect secrecy if each key bit is generated uniformly randomly.</a:t>
            </a:r>
          </a:p>
          <a:p>
            <a:pPr>
              <a:buFontTx/>
              <a:buNone/>
            </a:pPr>
            <a:r>
              <a:rPr lang="en-US" u="sng" dirty="0"/>
              <a:t>Theorem:</a:t>
            </a:r>
            <a:r>
              <a:rPr lang="en-US" dirty="0"/>
              <a:t> For perfect secrecy, the entropy of the key has to be at least as high as the entropy of the message. (i.e. the key has to be at least as long as the message.)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p:txBody>
          <a:bodyPr>
            <a:normAutofit fontScale="92500"/>
          </a:bodyPr>
          <a:lstStyle/>
          <a:p>
            <a:r>
              <a:rPr lang="pt-BR" dirty="0" smtClean="0"/>
              <a:t>The mathematician </a:t>
            </a:r>
            <a:r>
              <a:rPr lang="pt-BR" dirty="0" smtClean="0">
                <a:solidFill>
                  <a:schemeClr val="tx2"/>
                </a:solidFill>
              </a:rPr>
              <a:t>A.Turing </a:t>
            </a:r>
            <a:r>
              <a:rPr lang="en-US" dirty="0" smtClean="0">
                <a:solidFill>
                  <a:schemeClr val="tx2"/>
                </a:solidFill>
              </a:rPr>
              <a:t>invented a code breaking machine, the Bomb</a:t>
            </a:r>
            <a:r>
              <a:rPr lang="en-US" dirty="0" smtClean="0"/>
              <a:t>, which gave birth to the first electronic programmable computer by </a:t>
            </a:r>
            <a:r>
              <a:rPr lang="pt-BR" dirty="0" smtClean="0">
                <a:solidFill>
                  <a:schemeClr val="tx2"/>
                </a:solidFill>
              </a:rPr>
              <a:t>Max Newman</a:t>
            </a:r>
            <a:r>
              <a:rPr lang="pt-BR" dirty="0" smtClean="0"/>
              <a:t>. </a:t>
            </a:r>
          </a:p>
          <a:p>
            <a:pPr lvl="1"/>
            <a:r>
              <a:rPr lang="pt-BR" dirty="0" smtClean="0"/>
              <a:t>The work done  by him and his colleagues </a:t>
            </a:r>
            <a:r>
              <a:rPr lang="en-US" dirty="0" smtClean="0"/>
              <a:t>at Bletchley Park brought cryptology in to the modern world .</a:t>
            </a:r>
          </a:p>
          <a:p>
            <a:r>
              <a:rPr lang="en-US" dirty="0" smtClean="0"/>
              <a:t>It required in </a:t>
            </a:r>
            <a:r>
              <a:rPr lang="en-US" dirty="0" smtClean="0">
                <a:solidFill>
                  <a:schemeClr val="tx2"/>
                </a:solidFill>
              </a:rPr>
              <a:t>genius logic, statistical theory, the beginnings of information theory, advanced technology, and superb organization</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for Cryptography</a:t>
            </a:r>
            <a:endParaRPr lang="en-US" dirty="0"/>
          </a:p>
        </p:txBody>
      </p:sp>
      <p:sp>
        <p:nvSpPr>
          <p:cNvPr id="3" name="Content Placeholder 2"/>
          <p:cNvSpPr>
            <a:spLocks noGrp="1"/>
          </p:cNvSpPr>
          <p:nvPr>
            <p:ph idx="1"/>
          </p:nvPr>
        </p:nvSpPr>
        <p:spPr/>
        <p:txBody>
          <a:bodyPr>
            <a:noAutofit/>
          </a:bodyPr>
          <a:lstStyle/>
          <a:p>
            <a:r>
              <a:rPr lang="en-US" sz="2800" dirty="0" smtClean="0"/>
              <a:t>C. </a:t>
            </a:r>
            <a:r>
              <a:rPr lang="en-US" sz="2800" dirty="0" smtClean="0">
                <a:solidFill>
                  <a:schemeClr val="tx2"/>
                </a:solidFill>
              </a:rPr>
              <a:t>Shannon</a:t>
            </a:r>
            <a:r>
              <a:rPr lang="en-US" sz="2800" dirty="0" smtClean="0"/>
              <a:t>, an American electrical engineer and mathematician, has been called `the father of information theory':</a:t>
            </a:r>
          </a:p>
          <a:p>
            <a:pPr lvl="1"/>
            <a:r>
              <a:rPr lang="en-US" sz="2400" dirty="0" smtClean="0"/>
              <a:t>He pioneered the modern mathematical theory of </a:t>
            </a:r>
            <a:r>
              <a:rPr lang="pt-BR" sz="2400" dirty="0" smtClean="0"/>
              <a:t>data transmission.</a:t>
            </a:r>
          </a:p>
          <a:p>
            <a:r>
              <a:rPr lang="en-US" sz="2800" dirty="0" smtClean="0"/>
              <a:t>The principles </a:t>
            </a:r>
            <a:r>
              <a:rPr lang="en-US" sz="2800" dirty="0" smtClean="0">
                <a:solidFill>
                  <a:schemeClr val="tx2"/>
                </a:solidFill>
              </a:rPr>
              <a:t>of using public keys for enciphering </a:t>
            </a:r>
            <a:r>
              <a:rPr lang="en-US" sz="2800" dirty="0" smtClean="0"/>
              <a:t>messages was suggested by W. </a:t>
            </a:r>
            <a:r>
              <a:rPr lang="en-US" sz="2800" dirty="0" err="1" smtClean="0">
                <a:solidFill>
                  <a:schemeClr val="tx2"/>
                </a:solidFill>
              </a:rPr>
              <a:t>Diffie</a:t>
            </a:r>
            <a:r>
              <a:rPr lang="en-US" sz="2800" dirty="0" smtClean="0"/>
              <a:t> and M. E. </a:t>
            </a:r>
            <a:r>
              <a:rPr lang="en-US" sz="2800" dirty="0" smtClean="0">
                <a:solidFill>
                  <a:schemeClr val="tx2"/>
                </a:solidFill>
              </a:rPr>
              <a:t>Hellman</a:t>
            </a:r>
            <a:r>
              <a:rPr lang="en-US" sz="2800" dirty="0" smtClean="0"/>
              <a:t> in </a:t>
            </a:r>
            <a:r>
              <a:rPr lang="pt-BR" sz="2800" dirty="0" smtClean="0">
                <a:solidFill>
                  <a:schemeClr val="tx2"/>
                </a:solidFill>
              </a:rPr>
              <a:t>1976</a:t>
            </a:r>
            <a:r>
              <a:rPr lang="pt-BR" sz="2800" dirty="0" smtClean="0"/>
              <a:t> ;</a:t>
            </a:r>
          </a:p>
          <a:p>
            <a:r>
              <a:rPr lang="pt-BR" sz="2800" dirty="0" smtClean="0"/>
              <a:t>Its first realization in </a:t>
            </a:r>
            <a:r>
              <a:rPr lang="pt-BR" sz="2800" dirty="0" smtClean="0">
                <a:solidFill>
                  <a:schemeClr val="tx2"/>
                </a:solidFill>
              </a:rPr>
              <a:t>1978</a:t>
            </a:r>
            <a:r>
              <a:rPr lang="pt-BR" sz="2800" dirty="0" smtClean="0"/>
              <a:t> by R. L. Rivest, A.</a:t>
            </a:r>
            <a:r>
              <a:rPr lang="en-US" sz="2800" dirty="0" smtClean="0"/>
              <a:t>Shamir and </a:t>
            </a:r>
            <a:r>
              <a:rPr lang="en-US" sz="2800" dirty="0" err="1" smtClean="0"/>
              <a:t>L.M.Adleman</a:t>
            </a:r>
            <a:r>
              <a:rPr lang="en-US" sz="2800" dirty="0" smtClean="0"/>
              <a:t> produced the </a:t>
            </a:r>
            <a:r>
              <a:rPr lang="en-US" sz="2800" dirty="0" smtClean="0">
                <a:solidFill>
                  <a:schemeClr val="tx2"/>
                </a:solidFill>
              </a:rPr>
              <a:t>RSA</a:t>
            </a:r>
            <a:r>
              <a:rPr lang="en-US" sz="2800" dirty="0" smtClean="0"/>
              <a:t> system which is now a days the most efficient.</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Modern Ciphers</a:t>
            </a:r>
          </a:p>
        </p:txBody>
      </p:sp>
      <p:sp>
        <p:nvSpPr>
          <p:cNvPr id="20483" name="Rectangle 3"/>
          <p:cNvSpPr>
            <a:spLocks noGrp="1" noChangeArrowheads="1"/>
          </p:cNvSpPr>
          <p:nvPr>
            <p:ph type="body" idx="1"/>
          </p:nvPr>
        </p:nvSpPr>
        <p:spPr/>
        <p:txBody>
          <a:bodyPr>
            <a:normAutofit lnSpcReduction="10000"/>
          </a:bodyPr>
          <a:lstStyle/>
          <a:p>
            <a:pPr>
              <a:buFontTx/>
              <a:buNone/>
            </a:pPr>
            <a:r>
              <a:rPr lang="en-US"/>
              <a:t>Shortcomings of historical systems:</a:t>
            </a:r>
          </a:p>
          <a:p>
            <a:pPr lvl="1"/>
            <a:r>
              <a:rPr lang="en-US"/>
              <a:t>Substitution cipher: Small size of the input domain, which enables frequency analysis.</a:t>
            </a:r>
          </a:p>
          <a:p>
            <a:pPr lvl="1"/>
            <a:r>
              <a:rPr lang="en-US"/>
              <a:t>Vernam cipher: Unlimited key size, which makes key generation and exchange a problem.</a:t>
            </a:r>
          </a:p>
          <a:p>
            <a:pPr>
              <a:buFontTx/>
              <a:buNone/>
            </a:pPr>
            <a:r>
              <a:rPr lang="en-US"/>
              <a:t>Modern ciphers:</a:t>
            </a:r>
          </a:p>
          <a:p>
            <a:pPr lvl="1"/>
            <a:r>
              <a:rPr lang="en-US"/>
              <a:t>Block ciphers: Increasing the size of the input alphabet (i.e. blocks) for substitution</a:t>
            </a:r>
          </a:p>
          <a:p>
            <a:pPr lvl="1"/>
            <a:r>
              <a:rPr lang="en-US"/>
              <a:t>Stream ciphers: Using a PRNG for generating the key stream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Cryptographic Toolkit</a:t>
            </a:r>
            <a:endParaRPr lang="en-US"/>
          </a:p>
        </p:txBody>
      </p:sp>
      <p:pic>
        <p:nvPicPr>
          <p:cNvPr id="10243" name="Picture 3"/>
          <p:cNvPicPr>
            <a:picLocks noChangeAspect="1" noChangeArrowheads="1"/>
          </p:cNvPicPr>
          <p:nvPr/>
        </p:nvPicPr>
        <p:blipFill>
          <a:blip r:embed="rId2" cstate="print"/>
          <a:srcRect/>
          <a:stretch>
            <a:fillRect/>
          </a:stretch>
        </p:blipFill>
        <p:spPr bwMode="auto">
          <a:xfrm>
            <a:off x="533400" y="2438400"/>
            <a:ext cx="8331864" cy="2824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Cryptography?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Computer security is an important field of study for most day-to-day transactions.</a:t>
            </a:r>
          </a:p>
          <a:p>
            <a:pPr lvl="1"/>
            <a:r>
              <a:rPr lang="en-US" dirty="0" smtClean="0"/>
              <a:t>Our cellular phones, check our voice mail and e-mail, use </a:t>
            </a:r>
            <a:r>
              <a:rPr lang="en-US" dirty="0" err="1" smtClean="0"/>
              <a:t>debitor</a:t>
            </a:r>
            <a:r>
              <a:rPr lang="en-US" dirty="0" smtClean="0"/>
              <a:t> credit cards, order a pay-per view movie, use a transponder through EZ-Pass,</a:t>
            </a:r>
            <a:r>
              <a:rPr lang="tr-TR" dirty="0" smtClean="0"/>
              <a:t> login to social services,</a:t>
            </a:r>
            <a:r>
              <a:rPr lang="en-US" dirty="0" smtClean="0"/>
              <a:t> sign on to online video games, and even during visits to the doctor.</a:t>
            </a:r>
          </a:p>
          <a:p>
            <a:pPr lvl="1"/>
            <a:r>
              <a:rPr lang="en-US" dirty="0" smtClean="0"/>
              <a:t>It is also often used to establish virtual private networks (VPNs) and Secure Shell connections (SSH),  which allows employees to telecommute and access computers remotely.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254002" y="1843087"/>
            <a:ext cx="7975598" cy="422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533400" y="1690688"/>
            <a:ext cx="7899930" cy="4252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72673" y="1143001"/>
            <a:ext cx="9071327" cy="54732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 Security and Cryptography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2057400"/>
            <a:ext cx="7834282"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Criteria for Cryptographic Tools</a:t>
            </a:r>
            <a:endParaRPr lang="en-US" dirty="0"/>
          </a:p>
        </p:txBody>
      </p:sp>
      <p:sp>
        <p:nvSpPr>
          <p:cNvPr id="3" name="Content Placeholder 2"/>
          <p:cNvSpPr>
            <a:spLocks noGrp="1"/>
          </p:cNvSpPr>
          <p:nvPr>
            <p:ph idx="1"/>
          </p:nvPr>
        </p:nvSpPr>
        <p:spPr>
          <a:xfrm>
            <a:off x="457200" y="1828800"/>
            <a:ext cx="8229600" cy="4525963"/>
          </a:xfrm>
        </p:spPr>
        <p:txBody>
          <a:bodyPr anchor="ctr">
            <a:normAutofit fontScale="77500" lnSpcReduction="20000"/>
          </a:bodyPr>
          <a:lstStyle/>
          <a:p>
            <a:pPr algn="ctr"/>
            <a:r>
              <a:rPr lang="en-US" dirty="0" smtClean="0">
                <a:solidFill>
                  <a:schemeClr val="tx2"/>
                </a:solidFill>
              </a:rPr>
              <a:t>Level of Security</a:t>
            </a:r>
          </a:p>
          <a:p>
            <a:pPr algn="ctr"/>
            <a:r>
              <a:rPr lang="en-US" dirty="0" smtClean="0">
                <a:solidFill>
                  <a:schemeClr val="tx2"/>
                </a:solidFill>
              </a:rPr>
              <a:t>Functionality</a:t>
            </a:r>
          </a:p>
          <a:p>
            <a:pPr algn="ctr"/>
            <a:r>
              <a:rPr lang="en-US" dirty="0" smtClean="0">
                <a:solidFill>
                  <a:schemeClr val="tx2"/>
                </a:solidFill>
              </a:rPr>
              <a:t>Methods of Operation</a:t>
            </a:r>
          </a:p>
          <a:p>
            <a:pPr algn="ctr"/>
            <a:r>
              <a:rPr lang="en-US" dirty="0" smtClean="0">
                <a:solidFill>
                  <a:schemeClr val="tx2"/>
                </a:solidFill>
              </a:rPr>
              <a:t>Performance</a:t>
            </a:r>
          </a:p>
          <a:p>
            <a:pPr algn="ctr">
              <a:spcAft>
                <a:spcPts val="1200"/>
              </a:spcAft>
            </a:pPr>
            <a:r>
              <a:rPr lang="en-US" dirty="0" smtClean="0">
                <a:solidFill>
                  <a:schemeClr val="tx2"/>
                </a:solidFill>
              </a:rPr>
              <a:t>Easy of Implementation</a:t>
            </a:r>
          </a:p>
          <a:p>
            <a:pPr>
              <a:buNone/>
            </a:pPr>
            <a:r>
              <a:rPr lang="en-US" b="1" dirty="0" smtClean="0"/>
              <a:t>The relative importance of various criteria is very much dependent on the application and resources available. </a:t>
            </a:r>
            <a:endParaRPr lang="tr-TR" b="1" dirty="0" smtClean="0"/>
          </a:p>
          <a:p>
            <a:pPr>
              <a:buNone/>
            </a:pPr>
            <a:r>
              <a:rPr lang="en-US" dirty="0" smtClean="0"/>
              <a:t>For example, in an environment where computing power is limited one may have to trade off a very high level of security for better performance of the system as a whole.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Evaluation Criteria for Cryptographic Tools: </a:t>
            </a:r>
            <a:br>
              <a:rPr lang="en-US" sz="3600" dirty="0" smtClean="0"/>
            </a:br>
            <a:r>
              <a:rPr lang="en-US" sz="3600" dirty="0" smtClean="0">
                <a:solidFill>
                  <a:srgbClr val="FF0000"/>
                </a:solidFill>
              </a:rPr>
              <a:t>Level of Security</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This is usually difficult to quantify. Often it is given in terms of the number of operations required (using the best methods currently known) to defeat the intended objective.</a:t>
            </a:r>
          </a:p>
          <a:p>
            <a:pPr lvl="1"/>
            <a:r>
              <a:rPr lang="en-US" dirty="0" smtClean="0"/>
              <a:t>Typically the level of security is defined by an upper bound on the amount of work necessary to defeat the objective.(Work Factor, W</a:t>
            </a:r>
            <a:r>
              <a:rPr lang="en-US" baseline="-25000" dirty="0" smtClean="0"/>
              <a:t>d</a:t>
            </a: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Evaluation Criteria for Cryptographic Tools: </a:t>
            </a:r>
            <a:br>
              <a:rPr lang="en-US" sz="3600" dirty="0" smtClean="0"/>
            </a:br>
            <a:r>
              <a:rPr lang="en-US" sz="3600" dirty="0" smtClean="0">
                <a:solidFill>
                  <a:srgbClr val="FF0000"/>
                </a:solidFill>
              </a:rPr>
              <a:t>Functionality</a:t>
            </a:r>
            <a:endParaRPr lang="en-US" sz="3600" dirty="0"/>
          </a:p>
        </p:txBody>
      </p:sp>
      <p:sp>
        <p:nvSpPr>
          <p:cNvPr id="3" name="Content Placeholder 2"/>
          <p:cNvSpPr>
            <a:spLocks noGrp="1"/>
          </p:cNvSpPr>
          <p:nvPr>
            <p:ph idx="1"/>
          </p:nvPr>
        </p:nvSpPr>
        <p:spPr/>
        <p:txBody>
          <a:bodyPr/>
          <a:lstStyle/>
          <a:p>
            <a:r>
              <a:rPr lang="en-US" dirty="0" smtClean="0"/>
              <a:t>Tools will need to be combined to meet various information security objectives. </a:t>
            </a:r>
            <a:endParaRPr lang="tr-TR" dirty="0" smtClean="0"/>
          </a:p>
          <a:p>
            <a:r>
              <a:rPr lang="en-US" dirty="0" smtClean="0"/>
              <a:t>Which tools are most effective for a given objective will be determined by the basic properties of the tools.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Evaluation Criteria for Cryptographic Tools:</a:t>
            </a:r>
            <a:br>
              <a:rPr lang="en-US" sz="3600" dirty="0" smtClean="0"/>
            </a:br>
            <a:r>
              <a:rPr lang="en-US" sz="3600" dirty="0" smtClean="0">
                <a:solidFill>
                  <a:srgbClr val="FF0000"/>
                </a:solidFill>
              </a:rPr>
              <a:t>Methods of Operation</a:t>
            </a:r>
            <a:endParaRPr lang="en-US" sz="3600" dirty="0"/>
          </a:p>
        </p:txBody>
      </p:sp>
      <p:sp>
        <p:nvSpPr>
          <p:cNvPr id="3" name="Content Placeholder 2"/>
          <p:cNvSpPr>
            <a:spLocks noGrp="1"/>
          </p:cNvSpPr>
          <p:nvPr>
            <p:ph idx="1"/>
          </p:nvPr>
        </p:nvSpPr>
        <p:spPr>
          <a:xfrm>
            <a:off x="457200" y="1570037"/>
            <a:ext cx="8229600" cy="4525963"/>
          </a:xfrm>
        </p:spPr>
        <p:txBody>
          <a:bodyPr/>
          <a:lstStyle/>
          <a:p>
            <a:r>
              <a:rPr lang="en-US" dirty="0" smtClean="0"/>
              <a:t>Tools, when applied in various ways and with various inputs, will typically exhibit different characteristics;</a:t>
            </a:r>
          </a:p>
          <a:p>
            <a:pPr lvl="1"/>
            <a:r>
              <a:rPr lang="en-US" dirty="0" smtClean="0"/>
              <a:t> thus, one tool could </a:t>
            </a:r>
            <a:r>
              <a:rPr lang="en-US" b="1" dirty="0" smtClean="0"/>
              <a:t>provide very different functionality depending on its mode of operation or usage.</a:t>
            </a:r>
            <a:endParaRPr 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Evaluation Criteria for Cryptographic Tools:</a:t>
            </a:r>
            <a:br>
              <a:rPr lang="en-US" sz="3600" dirty="0" smtClean="0"/>
            </a:br>
            <a:r>
              <a:rPr lang="en-US" sz="3600" dirty="0" smtClean="0">
                <a:solidFill>
                  <a:srgbClr val="FF0000"/>
                </a:solidFill>
              </a:rPr>
              <a:t>Performance</a:t>
            </a:r>
            <a:endParaRPr lang="en-US" sz="3600" dirty="0"/>
          </a:p>
        </p:txBody>
      </p:sp>
      <p:sp>
        <p:nvSpPr>
          <p:cNvPr id="3" name="Content Placeholder 2"/>
          <p:cNvSpPr>
            <a:spLocks noGrp="1"/>
          </p:cNvSpPr>
          <p:nvPr>
            <p:ph idx="1"/>
          </p:nvPr>
        </p:nvSpPr>
        <p:spPr/>
        <p:txBody>
          <a:bodyPr/>
          <a:lstStyle/>
          <a:p>
            <a:r>
              <a:rPr lang="en-US" dirty="0" smtClean="0"/>
              <a:t>This refers to the efficiency of a tool in a particular mode of operation.</a:t>
            </a:r>
          </a:p>
          <a:p>
            <a:pPr lvl="1"/>
            <a:r>
              <a:rPr lang="en-US" dirty="0" smtClean="0"/>
              <a:t>For example, an encryption algorithm may be rated by the number of bits per second which it can encrypt.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Evaluation Criteria for Cryptographic Tools:</a:t>
            </a:r>
            <a:br>
              <a:rPr lang="en-US" sz="3600" dirty="0" smtClean="0"/>
            </a:br>
            <a:r>
              <a:rPr lang="en-US" sz="3600" dirty="0" smtClean="0">
                <a:solidFill>
                  <a:srgbClr val="FF0000"/>
                </a:solidFill>
              </a:rPr>
              <a:t>Easy of Implementation</a:t>
            </a:r>
            <a:endParaRPr lang="en-US" sz="3600" dirty="0"/>
          </a:p>
        </p:txBody>
      </p:sp>
      <p:sp>
        <p:nvSpPr>
          <p:cNvPr id="3" name="Content Placeholder 2"/>
          <p:cNvSpPr>
            <a:spLocks noGrp="1"/>
          </p:cNvSpPr>
          <p:nvPr>
            <p:ph idx="1"/>
          </p:nvPr>
        </p:nvSpPr>
        <p:spPr/>
        <p:txBody>
          <a:bodyPr/>
          <a:lstStyle/>
          <a:p>
            <a:r>
              <a:rPr lang="en-US" dirty="0" smtClean="0"/>
              <a:t>This refers to the difficulty of realizing the tool in a practical instantiation. </a:t>
            </a:r>
            <a:endParaRPr lang="tr-TR" dirty="0" smtClean="0"/>
          </a:p>
          <a:p>
            <a:r>
              <a:rPr lang="en-US" dirty="0" smtClean="0"/>
              <a:t>This might include </a:t>
            </a:r>
            <a:r>
              <a:rPr lang="en-US" b="1" dirty="0" smtClean="0"/>
              <a:t>the complexity of implementing the tool in either a software or hardware environment</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Cryptography?</a:t>
            </a:r>
            <a:endParaRPr lang="en-US" dirty="0"/>
          </a:p>
        </p:txBody>
      </p:sp>
      <p:sp>
        <p:nvSpPr>
          <p:cNvPr id="3" name="Content Placeholder 2"/>
          <p:cNvSpPr>
            <a:spLocks noGrp="1"/>
          </p:cNvSpPr>
          <p:nvPr>
            <p:ph idx="1"/>
          </p:nvPr>
        </p:nvSpPr>
        <p:spPr/>
        <p:txBody>
          <a:bodyPr>
            <a:normAutofit/>
          </a:bodyPr>
          <a:lstStyle/>
          <a:p>
            <a:r>
              <a:rPr lang="en-US" sz="2400" dirty="0" smtClean="0"/>
              <a:t>Cryptography is the automated (or algorithmic) method in which security goals are accomplished.</a:t>
            </a:r>
            <a:endParaRPr lang="tr-TR" sz="2400" dirty="0" smtClean="0"/>
          </a:p>
          <a:p>
            <a:r>
              <a:rPr lang="en-US" sz="2400" dirty="0" smtClean="0"/>
              <a:t>Typically, when we say "crypto algorithm" we are discussing an algorithm meant to</a:t>
            </a:r>
            <a:r>
              <a:rPr lang="tr-TR" sz="2400" dirty="0" smtClean="0"/>
              <a:t> </a:t>
            </a:r>
            <a:r>
              <a:rPr lang="en-US" sz="2400" dirty="0" smtClean="0"/>
              <a:t>be executed on a computer. These algorithms operate on messages in the form of groups</a:t>
            </a:r>
            <a:r>
              <a:rPr lang="tr-TR" sz="2400" dirty="0" smtClean="0"/>
              <a:t> </a:t>
            </a:r>
            <a:r>
              <a:rPr lang="en-US" sz="2400" dirty="0" smtClean="0"/>
              <a:t>of bits.</a:t>
            </a:r>
            <a:endParaRPr lang="tr-TR" sz="2400" dirty="0" smtClean="0"/>
          </a:p>
          <a:p>
            <a:r>
              <a:rPr lang="en-US" sz="2400" dirty="0" smtClean="0"/>
              <a:t>It is perhaps</a:t>
            </a:r>
            <a:r>
              <a:rPr lang="tr-TR" sz="2400" dirty="0" smtClean="0"/>
              <a:t> </a:t>
            </a:r>
            <a:r>
              <a:rPr lang="en-US" sz="2400" dirty="0" smtClean="0"/>
              <a:t>most popular, as it is the oldest cryptography related security goal and feeds into our natural</a:t>
            </a:r>
            <a:r>
              <a:rPr lang="tr-TR" sz="2400" dirty="0" smtClean="0"/>
              <a:t> </a:t>
            </a:r>
            <a:r>
              <a:rPr lang="en-US" sz="2400" dirty="0" smtClean="0"/>
              <a:t>desire to have secrets. Secrets in the form of desires, wants, faults, and fears are natural emotions</a:t>
            </a:r>
            <a:r>
              <a:rPr lang="tr-TR" sz="2400" dirty="0" smtClean="0"/>
              <a:t> </a:t>
            </a:r>
            <a:r>
              <a:rPr lang="en-US" sz="2400" dirty="0" smtClean="0"/>
              <a:t>and thoughts all people have. It of course helps that modern Hollywood plays into this</a:t>
            </a:r>
            <a:r>
              <a:rPr lang="tr-TR" sz="2400" dirty="0" smtClean="0"/>
              <a:t> </a:t>
            </a:r>
            <a:r>
              <a:rPr lang="en-US" sz="2400" dirty="0" smtClean="0"/>
              <a:t>with movies such as Swordfish and Mercury Rising.</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Cryptography?</a:t>
            </a:r>
            <a:endParaRPr lang="en-US" dirty="0"/>
          </a:p>
        </p:txBody>
      </p:sp>
      <p:sp>
        <p:nvSpPr>
          <p:cNvPr id="3" name="Content Placeholder 2"/>
          <p:cNvSpPr>
            <a:spLocks noGrp="1"/>
          </p:cNvSpPr>
          <p:nvPr>
            <p:ph idx="1"/>
          </p:nvPr>
        </p:nvSpPr>
        <p:spPr/>
        <p:txBody>
          <a:bodyPr/>
          <a:lstStyle/>
          <a:p>
            <a:r>
              <a:rPr lang="en-US" dirty="0" smtClean="0"/>
              <a:t>Definition of Cryptography</a:t>
            </a:r>
          </a:p>
          <a:p>
            <a:pPr lvl="1"/>
            <a:r>
              <a:rPr lang="en-US" i="1" dirty="0" smtClean="0">
                <a:solidFill>
                  <a:srgbClr val="FF0000"/>
                </a:solidFill>
              </a:rPr>
              <a:t>Cryptography</a:t>
            </a:r>
            <a:r>
              <a:rPr lang="en-US" i="1" dirty="0" smtClean="0"/>
              <a:t> is the study of mathematical techniques related to aspects of information </a:t>
            </a:r>
            <a:r>
              <a:rPr lang="en-US" dirty="0" smtClean="0"/>
              <a:t>security such as </a:t>
            </a:r>
            <a:r>
              <a:rPr lang="en-US" u="sng" dirty="0" smtClean="0"/>
              <a:t>confidentiality, data integrity, entity authentication, and data origin authentication</a:t>
            </a:r>
            <a:r>
              <a:rPr lang="en-US" dirty="0" smtClean="0"/>
              <a:t>.</a:t>
            </a:r>
          </a:p>
          <a:p>
            <a:pPr lvl="1"/>
            <a:r>
              <a:rPr lang="en-US" dirty="0" smtClean="0"/>
              <a:t>Cryptography is about the prevention and detection of cheating and other malicious activities.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Information Security</a:t>
            </a:r>
          </a:p>
        </p:txBody>
      </p:sp>
      <p:sp>
        <p:nvSpPr>
          <p:cNvPr id="14339" name="Rectangle 3"/>
          <p:cNvSpPr>
            <a:spLocks noGrp="1" noChangeArrowheads="1"/>
          </p:cNvSpPr>
          <p:nvPr>
            <p:ph type="body" idx="1"/>
          </p:nvPr>
        </p:nvSpPr>
        <p:spPr>
          <a:xfrm>
            <a:off x="457200" y="1447800"/>
            <a:ext cx="8382000" cy="4678363"/>
          </a:xfrm>
        </p:spPr>
        <p:txBody>
          <a:bodyPr>
            <a:normAutofit/>
          </a:bodyPr>
          <a:lstStyle/>
          <a:p>
            <a:pPr>
              <a:buFontTx/>
              <a:buNone/>
            </a:pPr>
            <a:r>
              <a:rPr lang="en-US" sz="2800" b="1" dirty="0" err="1"/>
              <a:t>InfoSec</a:t>
            </a:r>
            <a:r>
              <a:rPr lang="en-US" sz="2800" b="1" dirty="0"/>
              <a:t>:</a:t>
            </a:r>
          </a:p>
          <a:p>
            <a:pPr lvl="1"/>
            <a:r>
              <a:rPr lang="en-US" sz="2400" dirty="0"/>
              <a:t>Computer Security:  deals mostly with </a:t>
            </a:r>
            <a:r>
              <a:rPr lang="en-US" sz="2400" u="sng" dirty="0"/>
              <a:t>access control</a:t>
            </a:r>
          </a:p>
          <a:p>
            <a:pPr lvl="1"/>
            <a:r>
              <a:rPr lang="en-US" sz="2400" dirty="0"/>
              <a:t>Network Security:  deals with </a:t>
            </a:r>
            <a:r>
              <a:rPr lang="en-US" sz="2400" u="sng" dirty="0"/>
              <a:t>communications security</a:t>
            </a:r>
          </a:p>
          <a:p>
            <a:pPr lvl="1"/>
            <a:endParaRPr lang="en-US" sz="2400" dirty="0"/>
          </a:p>
          <a:p>
            <a:pPr>
              <a:buFontTx/>
              <a:buNone/>
            </a:pPr>
            <a:r>
              <a:rPr lang="en-US" sz="2800" b="1" dirty="0"/>
              <a:t>Layers of a Security System:</a:t>
            </a:r>
          </a:p>
        </p:txBody>
      </p:sp>
      <p:sp>
        <p:nvSpPr>
          <p:cNvPr id="14340" name="Rectangle 4"/>
          <p:cNvSpPr>
            <a:spLocks noChangeArrowheads="1"/>
          </p:cNvSpPr>
          <p:nvPr/>
        </p:nvSpPr>
        <p:spPr bwMode="auto">
          <a:xfrm>
            <a:off x="1447800" y="4191000"/>
            <a:ext cx="2667000" cy="381000"/>
          </a:xfrm>
          <a:prstGeom prst="rect">
            <a:avLst/>
          </a:prstGeom>
          <a:noFill/>
          <a:ln w="9525" algn="ctr">
            <a:solidFill>
              <a:schemeClr val="tx1"/>
            </a:solidFill>
            <a:miter lim="800000"/>
            <a:headEnd/>
            <a:tailEnd/>
          </a:ln>
          <a:effectLst/>
        </p:spPr>
        <p:txBody>
          <a:bodyPr wrap="none" anchor="ctr"/>
          <a:lstStyle/>
          <a:p>
            <a:endParaRPr lang="tr-TR"/>
          </a:p>
        </p:txBody>
      </p:sp>
      <p:sp>
        <p:nvSpPr>
          <p:cNvPr id="14341" name="Text Box 5"/>
          <p:cNvSpPr txBox="1">
            <a:spLocks noChangeArrowheads="1"/>
          </p:cNvSpPr>
          <p:nvPr/>
        </p:nvSpPr>
        <p:spPr bwMode="auto">
          <a:xfrm>
            <a:off x="1447800" y="4191000"/>
            <a:ext cx="2667000" cy="366713"/>
          </a:xfrm>
          <a:prstGeom prst="rect">
            <a:avLst/>
          </a:prstGeom>
          <a:solidFill>
            <a:srgbClr val="00B0F0"/>
          </a:solidFill>
          <a:ln w="9525" algn="ctr">
            <a:noFill/>
            <a:miter lim="800000"/>
            <a:headEnd/>
            <a:tailEnd/>
          </a:ln>
          <a:effectLst/>
        </p:spPr>
        <p:txBody>
          <a:bodyPr wrap="square">
            <a:spAutoFit/>
          </a:bodyPr>
          <a:lstStyle/>
          <a:p>
            <a:pPr algn="ctr"/>
            <a:r>
              <a:rPr lang="en-US" dirty="0"/>
              <a:t>Whole system security</a:t>
            </a:r>
          </a:p>
        </p:txBody>
      </p:sp>
      <p:sp>
        <p:nvSpPr>
          <p:cNvPr id="14342" name="Rectangle 6"/>
          <p:cNvSpPr>
            <a:spLocks noChangeArrowheads="1"/>
          </p:cNvSpPr>
          <p:nvPr/>
        </p:nvSpPr>
        <p:spPr bwMode="auto">
          <a:xfrm>
            <a:off x="1447800" y="4572000"/>
            <a:ext cx="2667000" cy="381000"/>
          </a:xfrm>
          <a:prstGeom prst="rect">
            <a:avLst/>
          </a:prstGeom>
          <a:noFill/>
          <a:ln w="9525" algn="ctr">
            <a:solidFill>
              <a:schemeClr val="tx1"/>
            </a:solidFill>
            <a:miter lim="800000"/>
            <a:headEnd/>
            <a:tailEnd/>
          </a:ln>
          <a:effectLst/>
        </p:spPr>
        <p:txBody>
          <a:bodyPr wrap="none" anchor="ctr"/>
          <a:lstStyle/>
          <a:p>
            <a:endParaRPr lang="tr-TR"/>
          </a:p>
        </p:txBody>
      </p:sp>
      <p:sp>
        <p:nvSpPr>
          <p:cNvPr id="14343" name="Rectangle 7"/>
          <p:cNvSpPr>
            <a:spLocks noChangeArrowheads="1"/>
          </p:cNvSpPr>
          <p:nvPr/>
        </p:nvSpPr>
        <p:spPr bwMode="auto">
          <a:xfrm>
            <a:off x="1447800" y="4953000"/>
            <a:ext cx="2667000" cy="381000"/>
          </a:xfrm>
          <a:prstGeom prst="rect">
            <a:avLst/>
          </a:prstGeom>
          <a:noFill/>
          <a:ln w="9525" algn="ctr">
            <a:solidFill>
              <a:schemeClr val="tx1"/>
            </a:solidFill>
            <a:miter lim="800000"/>
            <a:headEnd/>
            <a:tailEnd/>
          </a:ln>
          <a:effectLst/>
        </p:spPr>
        <p:txBody>
          <a:bodyPr wrap="none" anchor="ctr"/>
          <a:lstStyle/>
          <a:p>
            <a:endParaRPr lang="tr-TR"/>
          </a:p>
        </p:txBody>
      </p:sp>
      <p:sp>
        <p:nvSpPr>
          <p:cNvPr id="14344" name="Text Box 8"/>
          <p:cNvSpPr txBox="1">
            <a:spLocks noChangeArrowheads="1"/>
          </p:cNvSpPr>
          <p:nvPr/>
        </p:nvSpPr>
        <p:spPr bwMode="auto">
          <a:xfrm>
            <a:off x="1447800" y="4586288"/>
            <a:ext cx="2667000" cy="366712"/>
          </a:xfrm>
          <a:prstGeom prst="rect">
            <a:avLst/>
          </a:prstGeom>
          <a:solidFill>
            <a:srgbClr val="92D050"/>
          </a:solidFill>
          <a:ln w="9525" algn="ctr">
            <a:noFill/>
            <a:miter lim="800000"/>
            <a:headEnd/>
            <a:tailEnd/>
          </a:ln>
          <a:effectLst/>
        </p:spPr>
        <p:txBody>
          <a:bodyPr wrap="square">
            <a:spAutoFit/>
          </a:bodyPr>
          <a:lstStyle/>
          <a:p>
            <a:pPr algn="ctr"/>
            <a:r>
              <a:rPr lang="en-US" dirty="0"/>
              <a:t>Security protocols</a:t>
            </a:r>
          </a:p>
        </p:txBody>
      </p:sp>
      <p:sp>
        <p:nvSpPr>
          <p:cNvPr id="14345" name="Text Box 9"/>
          <p:cNvSpPr txBox="1">
            <a:spLocks noChangeArrowheads="1"/>
          </p:cNvSpPr>
          <p:nvPr/>
        </p:nvSpPr>
        <p:spPr bwMode="auto">
          <a:xfrm>
            <a:off x="1447800" y="4967288"/>
            <a:ext cx="2667000" cy="366712"/>
          </a:xfrm>
          <a:prstGeom prst="rect">
            <a:avLst/>
          </a:prstGeom>
          <a:solidFill>
            <a:srgbClr val="C00000"/>
          </a:solidFill>
          <a:ln w="9525" algn="ctr">
            <a:noFill/>
            <a:miter lim="800000"/>
            <a:headEnd/>
            <a:tailEnd/>
          </a:ln>
          <a:effectLst/>
        </p:spPr>
        <p:txBody>
          <a:bodyPr wrap="square">
            <a:spAutoFit/>
          </a:bodyPr>
          <a:lstStyle/>
          <a:p>
            <a:pPr algn="ctr"/>
            <a:r>
              <a:rPr lang="en-US" dirty="0">
                <a:solidFill>
                  <a:schemeClr val="bg1"/>
                </a:solidFill>
              </a:rPr>
              <a:t>Crypto algorithms</a:t>
            </a:r>
          </a:p>
        </p:txBody>
      </p:sp>
      <p:sp>
        <p:nvSpPr>
          <p:cNvPr id="14346" name="Text Box 10"/>
          <p:cNvSpPr txBox="1">
            <a:spLocks noChangeArrowheads="1"/>
          </p:cNvSpPr>
          <p:nvPr/>
        </p:nvSpPr>
        <p:spPr bwMode="auto">
          <a:xfrm>
            <a:off x="4475163" y="5257800"/>
            <a:ext cx="2687637" cy="336550"/>
          </a:xfrm>
          <a:prstGeom prst="rect">
            <a:avLst/>
          </a:prstGeom>
          <a:noFill/>
          <a:ln w="9525" algn="ctr">
            <a:noFill/>
            <a:miter lim="800000"/>
            <a:headEnd/>
            <a:tailEnd/>
          </a:ln>
          <a:effectLst/>
        </p:spPr>
        <p:txBody>
          <a:bodyPr wrap="none">
            <a:spAutoFit/>
          </a:bodyPr>
          <a:lstStyle/>
          <a:p>
            <a:r>
              <a:rPr lang="en-US" sz="1600" b="1" dirty="0"/>
              <a:t>fundamental building blocks</a:t>
            </a:r>
          </a:p>
        </p:txBody>
      </p:sp>
      <p:sp>
        <p:nvSpPr>
          <p:cNvPr id="14347" name="Text Box 11"/>
          <p:cNvSpPr txBox="1">
            <a:spLocks noChangeArrowheads="1"/>
          </p:cNvSpPr>
          <p:nvPr/>
        </p:nvSpPr>
        <p:spPr bwMode="auto">
          <a:xfrm>
            <a:off x="4516438" y="4572000"/>
            <a:ext cx="3560762" cy="581025"/>
          </a:xfrm>
          <a:prstGeom prst="rect">
            <a:avLst/>
          </a:prstGeom>
          <a:noFill/>
          <a:ln w="9525" algn="ctr">
            <a:noFill/>
            <a:miter lim="800000"/>
            <a:headEnd/>
            <a:tailEnd/>
          </a:ln>
          <a:effectLst/>
        </p:spPr>
        <p:txBody>
          <a:bodyPr wrap="none">
            <a:spAutoFit/>
          </a:bodyPr>
          <a:lstStyle/>
          <a:p>
            <a:r>
              <a:rPr lang="en-US" sz="1600" b="1"/>
              <a:t>how to achieve a certain functionality </a:t>
            </a:r>
          </a:p>
          <a:p>
            <a:r>
              <a:rPr lang="en-US" sz="1600" b="1"/>
              <a:t>using the crypto algorithms</a:t>
            </a:r>
          </a:p>
        </p:txBody>
      </p:sp>
      <p:sp>
        <p:nvSpPr>
          <p:cNvPr id="14348" name="Text Box 12"/>
          <p:cNvSpPr txBox="1">
            <a:spLocks noChangeArrowheads="1"/>
          </p:cNvSpPr>
          <p:nvPr/>
        </p:nvSpPr>
        <p:spPr bwMode="auto">
          <a:xfrm>
            <a:off x="4516438" y="3935247"/>
            <a:ext cx="3725379" cy="584775"/>
          </a:xfrm>
          <a:prstGeom prst="rect">
            <a:avLst/>
          </a:prstGeom>
          <a:noFill/>
          <a:ln w="9525" algn="ctr">
            <a:noFill/>
            <a:miter lim="800000"/>
            <a:headEnd/>
            <a:tailEnd/>
          </a:ln>
          <a:effectLst/>
        </p:spPr>
        <p:txBody>
          <a:bodyPr wrap="none">
            <a:spAutoFit/>
          </a:bodyPr>
          <a:lstStyle/>
          <a:p>
            <a:r>
              <a:rPr lang="en-US" sz="1600" b="1" dirty="0"/>
              <a:t>includes everything: policy management, </a:t>
            </a:r>
          </a:p>
          <a:p>
            <a:r>
              <a:rPr lang="en-US" sz="1600" b="1" dirty="0"/>
              <a:t>administration, personnel training, etc.</a:t>
            </a:r>
          </a:p>
        </p:txBody>
      </p:sp>
      <p:sp>
        <p:nvSpPr>
          <p:cNvPr id="14349" name="Line 13"/>
          <p:cNvSpPr>
            <a:spLocks noChangeShapeType="1"/>
          </p:cNvSpPr>
          <p:nvPr/>
        </p:nvSpPr>
        <p:spPr bwMode="auto">
          <a:xfrm flipV="1">
            <a:off x="4038600" y="4191000"/>
            <a:ext cx="381000" cy="152400"/>
          </a:xfrm>
          <a:prstGeom prst="line">
            <a:avLst/>
          </a:prstGeom>
          <a:noFill/>
          <a:ln w="0">
            <a:solidFill>
              <a:schemeClr val="tx1"/>
            </a:solidFill>
            <a:round/>
            <a:headEnd/>
            <a:tailEnd/>
          </a:ln>
          <a:effectLst/>
        </p:spPr>
        <p:txBody>
          <a:bodyPr wrap="none" anchor="ctr"/>
          <a:lstStyle/>
          <a:p>
            <a:endParaRPr lang="tr-TR"/>
          </a:p>
        </p:txBody>
      </p:sp>
      <p:sp>
        <p:nvSpPr>
          <p:cNvPr id="14350" name="Line 14"/>
          <p:cNvSpPr>
            <a:spLocks noChangeShapeType="1"/>
          </p:cNvSpPr>
          <p:nvPr/>
        </p:nvSpPr>
        <p:spPr bwMode="auto">
          <a:xfrm>
            <a:off x="3962400" y="4800600"/>
            <a:ext cx="457200" cy="0"/>
          </a:xfrm>
          <a:prstGeom prst="line">
            <a:avLst/>
          </a:prstGeom>
          <a:noFill/>
          <a:ln w="0">
            <a:solidFill>
              <a:schemeClr val="tx1"/>
            </a:solidFill>
            <a:round/>
            <a:headEnd/>
            <a:tailEnd/>
          </a:ln>
          <a:effectLst/>
        </p:spPr>
        <p:txBody>
          <a:bodyPr wrap="none" anchor="ctr"/>
          <a:lstStyle/>
          <a:p>
            <a:endParaRPr lang="tr-TR"/>
          </a:p>
        </p:txBody>
      </p:sp>
      <p:sp>
        <p:nvSpPr>
          <p:cNvPr id="14351" name="Line 15"/>
          <p:cNvSpPr>
            <a:spLocks noChangeShapeType="1"/>
          </p:cNvSpPr>
          <p:nvPr/>
        </p:nvSpPr>
        <p:spPr bwMode="auto">
          <a:xfrm>
            <a:off x="3962400" y="5181600"/>
            <a:ext cx="457200" cy="152400"/>
          </a:xfrm>
          <a:prstGeom prst="line">
            <a:avLst/>
          </a:prstGeom>
          <a:noFill/>
          <a:ln w="0">
            <a:solidFill>
              <a:schemeClr val="tx1"/>
            </a:solidFill>
            <a:round/>
            <a:headEnd/>
            <a:tailEnd/>
          </a:ln>
          <a:effectLst/>
        </p:spPr>
        <p:txBody>
          <a:bodyPr wrap="none" anchor="ct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Main Issues</a:t>
            </a:r>
          </a:p>
        </p:txBody>
      </p:sp>
      <p:sp>
        <p:nvSpPr>
          <p:cNvPr id="15363" name="Rectangle 3"/>
          <p:cNvSpPr>
            <a:spLocks noGrp="1" noChangeArrowheads="1"/>
          </p:cNvSpPr>
          <p:nvPr>
            <p:ph type="body" idx="1"/>
          </p:nvPr>
        </p:nvSpPr>
        <p:spPr/>
        <p:txBody>
          <a:bodyPr>
            <a:normAutofit/>
          </a:bodyPr>
          <a:lstStyle/>
          <a:p>
            <a:pPr lvl="1"/>
            <a:r>
              <a:rPr lang="en-US" dirty="0" smtClean="0"/>
              <a:t>confidentiality</a:t>
            </a:r>
            <a:r>
              <a:rPr lang="tr-TR" dirty="0" smtClean="0"/>
              <a:t>, </a:t>
            </a:r>
            <a:r>
              <a:rPr lang="en-US" dirty="0" smtClean="0"/>
              <a:t>privacy</a:t>
            </a:r>
            <a:r>
              <a:rPr lang="tr-TR" dirty="0" smtClean="0"/>
              <a:t>, secrecy</a:t>
            </a:r>
            <a:endParaRPr lang="en-US" dirty="0"/>
          </a:p>
          <a:p>
            <a:pPr lvl="1"/>
            <a:r>
              <a:rPr lang="en-US" dirty="0"/>
              <a:t>authentication</a:t>
            </a:r>
          </a:p>
          <a:p>
            <a:pPr lvl="1"/>
            <a:r>
              <a:rPr lang="en-US" dirty="0"/>
              <a:t>data integrity</a:t>
            </a:r>
          </a:p>
          <a:p>
            <a:pPr lvl="1"/>
            <a:r>
              <a:rPr lang="en-US" dirty="0" smtClean="0"/>
              <a:t>anonymity</a:t>
            </a:r>
            <a:endParaRPr lang="en-US" dirty="0"/>
          </a:p>
          <a:p>
            <a:pPr lvl="1"/>
            <a:r>
              <a:rPr lang="en-US" dirty="0"/>
              <a:t>non-repudiation</a:t>
            </a:r>
          </a:p>
          <a:p>
            <a:pPr lvl="1"/>
            <a:r>
              <a:rPr lang="en-US" dirty="0"/>
              <a:t>availability</a:t>
            </a:r>
          </a:p>
          <a:p>
            <a:pPr lvl="1"/>
            <a:r>
              <a:rPr lang="en-US" dirty="0"/>
              <a:t>traceability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Goals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Confidentiality</a:t>
            </a:r>
            <a:r>
              <a:rPr lang="en-US" dirty="0" smtClean="0"/>
              <a:t> is a service used to keep the content of information from all but those authorized to have it. </a:t>
            </a:r>
            <a:r>
              <a:rPr lang="en-US" dirty="0" smtClean="0">
                <a:solidFill>
                  <a:schemeClr val="tx2"/>
                </a:solidFill>
              </a:rPr>
              <a:t>Secrecy</a:t>
            </a:r>
            <a:r>
              <a:rPr lang="en-US" dirty="0" smtClean="0"/>
              <a:t> is a term  synonymous with </a:t>
            </a:r>
            <a:r>
              <a:rPr lang="en-US" dirty="0" smtClean="0">
                <a:solidFill>
                  <a:schemeClr val="tx2"/>
                </a:solidFill>
              </a:rPr>
              <a:t>confidentiality</a:t>
            </a:r>
            <a:r>
              <a:rPr lang="en-US" dirty="0" smtClean="0"/>
              <a:t> and </a:t>
            </a:r>
            <a:r>
              <a:rPr lang="en-US" dirty="0" smtClean="0">
                <a:solidFill>
                  <a:schemeClr val="tx2"/>
                </a:solidFill>
              </a:rPr>
              <a:t>privacy</a:t>
            </a:r>
            <a:r>
              <a:rPr lang="en-US" dirty="0" smtClean="0"/>
              <a:t>. </a:t>
            </a:r>
          </a:p>
          <a:p>
            <a:pPr lvl="1"/>
            <a:r>
              <a:rPr lang="en-US" dirty="0" smtClean="0"/>
              <a:t>There are numerous approaches to providing confidentiality, ranging from physical protection to mathematical algorithms which render data unintelligible.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1516</TotalTime>
  <Words>2544</Words>
  <Application>Microsoft Office PowerPoint</Application>
  <PresentationFormat>On-screen Show (4:3)</PresentationFormat>
  <Paragraphs>198</Paragraphs>
  <Slides>49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Math A</vt:lpstr>
      <vt:lpstr>Symbol</vt:lpstr>
      <vt:lpstr>Wingdings</vt:lpstr>
      <vt:lpstr>Office Theme</vt:lpstr>
      <vt:lpstr>Ceng 471 - Cryptography</vt:lpstr>
      <vt:lpstr>Outline</vt:lpstr>
      <vt:lpstr>PowerPoint Presentation</vt:lpstr>
      <vt:lpstr>What is the Cryptography?</vt:lpstr>
      <vt:lpstr>What is the Cryptography?</vt:lpstr>
      <vt:lpstr>What is the Cryptography?</vt:lpstr>
      <vt:lpstr>Information Security</vt:lpstr>
      <vt:lpstr>Main Issues</vt:lpstr>
      <vt:lpstr>Cryptographic Goals</vt:lpstr>
      <vt:lpstr>Confidentiality</vt:lpstr>
      <vt:lpstr>Cryptographic Goals</vt:lpstr>
      <vt:lpstr>Integrity of Messages</vt:lpstr>
      <vt:lpstr>Cryptographic Goals</vt:lpstr>
      <vt:lpstr>Cryptographic Goals</vt:lpstr>
      <vt:lpstr>Non-Repudiation: Why we need it?</vt:lpstr>
      <vt:lpstr>Non-Repudiation: How it works?</vt:lpstr>
      <vt:lpstr>Basic Terminology and Concepts</vt:lpstr>
      <vt:lpstr>Basic Terminology and Concepts</vt:lpstr>
      <vt:lpstr>Basic Terminology and Concepts</vt:lpstr>
      <vt:lpstr>Basic Terminology and Concepts</vt:lpstr>
      <vt:lpstr>Basic Terminology and Concepts</vt:lpstr>
      <vt:lpstr>Basic Terminology and Concepts</vt:lpstr>
      <vt:lpstr>Basic Terminology and Concepts</vt:lpstr>
      <vt:lpstr>Basic Terminology and Concepts</vt:lpstr>
      <vt:lpstr>Basic Terminology and Concepts</vt:lpstr>
      <vt:lpstr>Basic Terminology and Concepts</vt:lpstr>
      <vt:lpstr>A Brief History for Cryptography</vt:lpstr>
      <vt:lpstr>A Brief History for Cryptography</vt:lpstr>
      <vt:lpstr>Some Historical Examples</vt:lpstr>
      <vt:lpstr>A Brief History for Cryptography</vt:lpstr>
      <vt:lpstr>A Brief History for Cryptography</vt:lpstr>
      <vt:lpstr>Cryptographic Fundamentals</vt:lpstr>
      <vt:lpstr>A Brief History for Cryptography</vt:lpstr>
      <vt:lpstr>Some Historical Examples</vt:lpstr>
      <vt:lpstr>Vernam Cipher (cont.)</vt:lpstr>
      <vt:lpstr>A Brief History for Cryptography</vt:lpstr>
      <vt:lpstr>A Brief History for Cryptography</vt:lpstr>
      <vt:lpstr>Modern Ciphers</vt:lpstr>
      <vt:lpstr>Cryptographic Toolkit</vt:lpstr>
      <vt:lpstr>PowerPoint Presentation</vt:lpstr>
      <vt:lpstr>PowerPoint Presentation</vt:lpstr>
      <vt:lpstr>PowerPoint Presentation</vt:lpstr>
      <vt:lpstr>IT Security and Cryptography</vt:lpstr>
      <vt:lpstr>Evaluation Criteria for Cryptographic Tools</vt:lpstr>
      <vt:lpstr>Evaluation Criteria for Cryptographic Tools:  Level of Security</vt:lpstr>
      <vt:lpstr>Evaluation Criteria for Cryptographic Tools:  Functionality</vt:lpstr>
      <vt:lpstr>Evaluation Criteria for Cryptographic Tools: Methods of Operation</vt:lpstr>
      <vt:lpstr>Evaluation Criteria for Cryptographic Tools: Performance</vt:lpstr>
      <vt:lpstr>Evaluation Criteria for Cryptographic Tools: Easy of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Ceng 471 - Cryptography</dc:title>
  <dc:creator>PC</dc:creator>
  <cp:lastModifiedBy>Windows User</cp:lastModifiedBy>
  <cp:revision>71</cp:revision>
  <dcterms:created xsi:type="dcterms:W3CDTF">2006-08-16T00:00:00Z</dcterms:created>
  <dcterms:modified xsi:type="dcterms:W3CDTF">2018-03-08T20:30:13Z</dcterms:modified>
</cp:coreProperties>
</file>