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5" r:id="rId2"/>
    <p:sldId id="259" r:id="rId3"/>
    <p:sldId id="262" r:id="rId4"/>
    <p:sldId id="264" r:id="rId5"/>
    <p:sldId id="265" r:id="rId6"/>
    <p:sldId id="268" r:id="rId7"/>
    <p:sldId id="270" r:id="rId8"/>
    <p:sldId id="272" r:id="rId9"/>
    <p:sldId id="275" r:id="rId10"/>
    <p:sldId id="276" r:id="rId11"/>
    <p:sldId id="277" r:id="rId12"/>
    <p:sldId id="279" r:id="rId1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19" autoAdjust="0"/>
    <p:restoredTop sz="79749" autoAdjust="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B3807-3CCB-4D09-80AB-B30307FFAA60}" type="datetimeFigureOut">
              <a:rPr lang="tr-TR" smtClean="0"/>
              <a:t>23.12.2019</a:t>
            </a:fld>
            <a:endParaRPr lang="en-US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0C08E-9602-4F57-A449-057AD528F2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0C08E-9602-4F57-A449-057AD528F24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B079-E0A3-45A7-BE3E-6C9102BEAF11}" type="datetimeFigureOut">
              <a:rPr lang="en-US" smtClean="0"/>
              <a:pPr/>
              <a:t>23-Dec-19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9959-6DC2-4FBF-B995-10D104DBB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903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B079-E0A3-45A7-BE3E-6C9102BEAF11}" type="datetimeFigureOut">
              <a:rPr lang="en-US" smtClean="0"/>
              <a:pPr/>
              <a:t>23-Dec-19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9959-6DC2-4FBF-B995-10D104DBB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74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B079-E0A3-45A7-BE3E-6C9102BEAF11}" type="datetimeFigureOut">
              <a:rPr lang="en-US" smtClean="0"/>
              <a:pPr/>
              <a:t>23-Dec-19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9959-6DC2-4FBF-B995-10D104DBB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003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B079-E0A3-45A7-BE3E-6C9102BEAF11}" type="datetimeFigureOut">
              <a:rPr lang="en-US" smtClean="0"/>
              <a:pPr/>
              <a:t>23-Dec-19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9959-6DC2-4FBF-B995-10D104DBB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769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B079-E0A3-45A7-BE3E-6C9102BEAF11}" type="datetimeFigureOut">
              <a:rPr lang="en-US" smtClean="0"/>
              <a:pPr/>
              <a:t>23-Dec-19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9959-6DC2-4FBF-B995-10D104DBB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41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B079-E0A3-45A7-BE3E-6C9102BEAF11}" type="datetimeFigureOut">
              <a:rPr lang="en-US" smtClean="0"/>
              <a:pPr/>
              <a:t>23-Dec-19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9959-6DC2-4FBF-B995-10D104DBB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212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B079-E0A3-45A7-BE3E-6C9102BEAF11}" type="datetimeFigureOut">
              <a:rPr lang="en-US" smtClean="0"/>
              <a:pPr/>
              <a:t>23-Dec-19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9959-6DC2-4FBF-B995-10D104DBB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471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B079-E0A3-45A7-BE3E-6C9102BEAF11}" type="datetimeFigureOut">
              <a:rPr lang="en-US" smtClean="0"/>
              <a:pPr/>
              <a:t>23-Dec-19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9959-6DC2-4FBF-B995-10D104DBB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907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B079-E0A3-45A7-BE3E-6C9102BEAF11}" type="datetimeFigureOut">
              <a:rPr lang="en-US" smtClean="0"/>
              <a:pPr/>
              <a:t>23-Dec-19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9959-6DC2-4FBF-B995-10D104DBB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827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B079-E0A3-45A7-BE3E-6C9102BEAF11}" type="datetimeFigureOut">
              <a:rPr lang="en-US" smtClean="0"/>
              <a:pPr/>
              <a:t>23-Dec-19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9959-6DC2-4FBF-B995-10D104DBB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935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B079-E0A3-45A7-BE3E-6C9102BEAF11}" type="datetimeFigureOut">
              <a:rPr lang="en-US" smtClean="0"/>
              <a:pPr/>
              <a:t>23-Dec-19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9959-6DC2-4FBF-B995-10D104DBB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553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BB079-E0A3-45A7-BE3E-6C9102BEAF11}" type="datetimeFigureOut">
              <a:rPr lang="en-US" smtClean="0"/>
              <a:pPr/>
              <a:t>23-Dec-19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49959-6DC2-4FBF-B995-10D104DBB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158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b="1" dirty="0" smtClean="0"/>
              <a:t>MOTIVATION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496944" cy="6336704"/>
          </a:xfrm>
        </p:spPr>
        <p:txBody>
          <a:bodyPr/>
          <a:lstStyle/>
          <a:p>
            <a:pPr>
              <a:buNone/>
            </a:pPr>
            <a:r>
              <a:rPr lang="en-GB" b="1" dirty="0" smtClean="0"/>
              <a:t>Intangible rewards</a:t>
            </a:r>
          </a:p>
          <a:p>
            <a:r>
              <a:rPr lang="en-GB" sz="2800" dirty="0" smtClean="0"/>
              <a:t>No financial or material gain</a:t>
            </a:r>
          </a:p>
          <a:p>
            <a:r>
              <a:rPr lang="en-GB" sz="2800" dirty="0" smtClean="0"/>
              <a:t>In many times, highly valued by employee</a:t>
            </a:r>
          </a:p>
          <a:p>
            <a:pPr lvl="2"/>
            <a:endParaRPr lang="en-GB" sz="1000" dirty="0" smtClean="0"/>
          </a:p>
          <a:p>
            <a:pPr marL="1428750" lvl="2" indent="-514350">
              <a:buFont typeface="+mj-lt"/>
              <a:buAutoNum type="arabicParenR"/>
            </a:pPr>
            <a:r>
              <a:rPr lang="en-GB" sz="2800" dirty="0" smtClean="0"/>
              <a:t>Recognition and awards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GB" sz="2800" dirty="0" smtClean="0"/>
              <a:t>Praise</a:t>
            </a:r>
          </a:p>
          <a:p>
            <a:pPr marL="1885950" lvl="3" indent="-514350">
              <a:buFont typeface="Arial" pitchFamily="34" charset="0"/>
              <a:buChar char="•"/>
            </a:pPr>
            <a:r>
              <a:rPr lang="tr-TR" sz="2400" dirty="0" smtClean="0"/>
              <a:t>T</a:t>
            </a:r>
            <a:r>
              <a:rPr lang="en-GB" sz="2400" dirty="0" err="1" smtClean="0"/>
              <a:t>iming</a:t>
            </a:r>
            <a:endParaRPr lang="en-GB" sz="2400" dirty="0" smtClean="0"/>
          </a:p>
          <a:p>
            <a:pPr marL="1885950" lvl="3" indent="-514350">
              <a:buFont typeface="Arial" pitchFamily="34" charset="0"/>
              <a:buChar char="•"/>
            </a:pPr>
            <a:r>
              <a:rPr lang="en-GB" sz="2400" dirty="0" smtClean="0"/>
              <a:t>Sincerity of supervisory praise</a:t>
            </a:r>
          </a:p>
          <a:p>
            <a:pPr marL="1885950" lvl="3" indent="-514350">
              <a:buFont typeface="Arial" pitchFamily="34" charset="0"/>
              <a:buChar char="•"/>
            </a:pPr>
            <a:r>
              <a:rPr lang="en-GB" sz="2400" dirty="0" smtClean="0"/>
              <a:t>Level of performance 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GB" sz="2800" dirty="0" smtClean="0"/>
              <a:t>Status symbols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GB" sz="2800" dirty="0" smtClean="0"/>
              <a:t>Increased autonomy and freedom</a:t>
            </a:r>
          </a:p>
          <a:p>
            <a:pPr marL="1428750" lvl="2" indent="-514350">
              <a:buFont typeface="+mj-lt"/>
              <a:buAutoNum type="arabicParenR"/>
            </a:pPr>
            <a:endParaRPr lang="en-GB" sz="2800" dirty="0" smtClean="0"/>
          </a:p>
          <a:p>
            <a:pPr marL="1428750" lvl="2" indent="-514350">
              <a:buNone/>
            </a:pPr>
            <a:endParaRPr lang="en-GB" sz="2400" dirty="0" smtClean="0"/>
          </a:p>
          <a:p>
            <a:pPr marL="1428750" lvl="2" indent="-514350">
              <a:buFont typeface="+mj-lt"/>
              <a:buAutoNum type="arabicParenR"/>
            </a:pP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812360" y="3861048"/>
            <a:ext cx="1130424" cy="1058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Social cycle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76672"/>
            <a:ext cx="8640960" cy="638132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b="1" dirty="0" smtClean="0"/>
              <a:t>EXECUTIVE COMPENSATION</a:t>
            </a:r>
          </a:p>
          <a:p>
            <a:r>
              <a:rPr lang="en-GB" sz="2400" dirty="0" smtClean="0"/>
              <a:t>Amount of compensation</a:t>
            </a:r>
          </a:p>
          <a:p>
            <a:r>
              <a:rPr lang="en-GB" sz="2400" dirty="0" smtClean="0"/>
              <a:t>Based on performance of organization</a:t>
            </a:r>
          </a:p>
          <a:p>
            <a:endParaRPr lang="en-GB" sz="2400" dirty="0" smtClean="0"/>
          </a:p>
          <a:p>
            <a:endParaRPr lang="en-GB" sz="900" dirty="0" smtClean="0"/>
          </a:p>
          <a:p>
            <a:pPr>
              <a:buNone/>
            </a:pPr>
            <a:r>
              <a:rPr lang="en-GB" sz="2400" b="1" u="sng" dirty="0" smtClean="0"/>
              <a:t>Very high executive salaries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Their skills are rare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Their decisions have enormous financial impact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Determined  by negotiation with board members aided by  consultant </a:t>
            </a:r>
          </a:p>
          <a:p>
            <a:pPr marL="514350" indent="-514350">
              <a:buFont typeface="+mj-lt"/>
              <a:buAutoNum type="arabicPeriod"/>
            </a:pPr>
            <a:endParaRPr lang="en-GB" sz="2400" dirty="0" smtClean="0"/>
          </a:p>
          <a:p>
            <a:pPr marL="514350" indent="-514350">
              <a:buFont typeface="+mj-lt"/>
              <a:buAutoNum type="arabicPeriod"/>
            </a:pPr>
            <a:endParaRPr lang="en-GB" sz="2400" dirty="0" smtClean="0"/>
          </a:p>
          <a:p>
            <a:endParaRPr lang="en-GB" sz="1000" dirty="0" smtClean="0"/>
          </a:p>
          <a:p>
            <a:pPr>
              <a:buFont typeface="Courier New" pitchFamily="49" charset="0"/>
              <a:buChar char="o"/>
            </a:pPr>
            <a:r>
              <a:rPr lang="en-GB" sz="2400" dirty="0" smtClean="0">
                <a:solidFill>
                  <a:srgbClr val="FF0000"/>
                </a:solidFill>
              </a:rPr>
              <a:t>Amount of executive compensation ↔ performance of organization</a:t>
            </a:r>
          </a:p>
          <a:p>
            <a:pPr lvl="1">
              <a:buFont typeface="Courier New" pitchFamily="49" charset="0"/>
              <a:buChar char="o"/>
            </a:pPr>
            <a:r>
              <a:rPr lang="en-GB" sz="2400" dirty="0" smtClean="0">
                <a:solidFill>
                  <a:srgbClr val="00B050"/>
                </a:solidFill>
              </a:rPr>
              <a:t>Compensation motivate executive</a:t>
            </a:r>
          </a:p>
          <a:p>
            <a:pPr lvl="1">
              <a:buNone/>
            </a:pPr>
            <a:endParaRPr lang="en-GB" sz="1100" dirty="0" smtClean="0">
              <a:solidFill>
                <a:srgbClr val="00B050"/>
              </a:solidFill>
            </a:endParaRPr>
          </a:p>
          <a:p>
            <a:pPr>
              <a:buFont typeface="Courier New" pitchFamily="49" charset="0"/>
              <a:buChar char="o"/>
            </a:pPr>
            <a:endParaRPr lang="en-GB" sz="2400" b="1" u="sng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472518" cy="509546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Motivation through the </a:t>
            </a:r>
            <a:r>
              <a:rPr lang="en-US" b="1" u="sng" dirty="0" smtClean="0"/>
              <a:t>design of work</a:t>
            </a:r>
          </a:p>
          <a:p>
            <a:endParaRPr lang="tr-TR" sz="2800" dirty="0" smtClean="0"/>
          </a:p>
          <a:p>
            <a:endParaRPr lang="tr-TR" sz="2800" dirty="0" smtClean="0"/>
          </a:p>
          <a:p>
            <a:r>
              <a:rPr lang="en-US" sz="2800" dirty="0" smtClean="0"/>
              <a:t>Design employee's job	        . </a:t>
            </a:r>
            <a:r>
              <a:rPr lang="en-US" sz="2400" dirty="0" smtClean="0"/>
              <a:t>higher employee involvement</a:t>
            </a:r>
          </a:p>
          <a:p>
            <a:r>
              <a:rPr lang="en-US" sz="2800" dirty="0" smtClean="0"/>
              <a:t>Departmental structure       . </a:t>
            </a:r>
            <a:r>
              <a:rPr lang="en-US" sz="2400" dirty="0" smtClean="0"/>
              <a:t>motivation</a:t>
            </a:r>
          </a:p>
          <a:p>
            <a:r>
              <a:rPr lang="en-US" sz="2800" dirty="0" smtClean="0"/>
              <a:t>Whole organization</a:t>
            </a:r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 marL="514350" indent="-514350">
              <a:buNone/>
            </a:pPr>
            <a:endParaRPr lang="en-US" sz="2800" dirty="0"/>
          </a:p>
        </p:txBody>
      </p:sp>
      <p:sp>
        <p:nvSpPr>
          <p:cNvPr id="4" name="3 Sağ Ayraç"/>
          <p:cNvSpPr/>
          <p:nvPr/>
        </p:nvSpPr>
        <p:spPr>
          <a:xfrm>
            <a:off x="4286248" y="3000372"/>
            <a:ext cx="571504" cy="135732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087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SOME BASIC ASSUMPTIONS</a:t>
            </a:r>
          </a:p>
          <a:p>
            <a:pPr>
              <a:buNone/>
            </a:pPr>
            <a:r>
              <a:rPr lang="en-US" dirty="0" smtClean="0"/>
              <a:t>	Is that an organization has the right to influence the behavior of its employees?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800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Psychological contract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Freedom of choice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dirty="0" smtClean="0"/>
              <a:t>No internal or external constraints on behavior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 smtClean="0"/>
              <a:t>Behaviour is amenable to change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142984"/>
            <a:ext cx="6372201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42844" y="214290"/>
            <a:ext cx="8715436" cy="635798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Behaviors organizations attempt to influence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3579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Organizational reward systems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Tangible rewards</a:t>
            </a:r>
            <a:endParaRPr lang="en-US" sz="2400" dirty="0" smtClean="0"/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/>
              <a:t>Pay</a:t>
            </a:r>
          </a:p>
          <a:p>
            <a:pPr marL="1314450" lvl="2" indent="-514350">
              <a:spcBef>
                <a:spcPts val="0"/>
              </a:spcBef>
              <a:buFont typeface="+mj-lt"/>
              <a:buAutoNum type="alphaLcParenR"/>
            </a:pPr>
            <a:r>
              <a:rPr lang="en-US" sz="2000" dirty="0" smtClean="0"/>
              <a:t>Merit pay</a:t>
            </a:r>
          </a:p>
          <a:p>
            <a:pPr marL="1314450" lvl="2" indent="-514350">
              <a:spcBef>
                <a:spcPts val="0"/>
              </a:spcBef>
              <a:buFont typeface="+mj-lt"/>
              <a:buAutoNum type="alphaLcParenR"/>
            </a:pPr>
            <a:r>
              <a:rPr lang="en-US" sz="2000" dirty="0" smtClean="0"/>
              <a:t>Incentive pay</a:t>
            </a:r>
          </a:p>
          <a:p>
            <a:pPr marL="1314450" lvl="2" indent="-514350">
              <a:spcBef>
                <a:spcPts val="0"/>
              </a:spcBef>
              <a:buFont typeface="+mj-lt"/>
              <a:buAutoNum type="alphaLcParenR"/>
            </a:pPr>
            <a:r>
              <a:rPr lang="en-US" sz="2000" dirty="0" smtClean="0"/>
              <a:t>Bonus</a:t>
            </a:r>
          </a:p>
          <a:p>
            <a:pPr marL="1314450" lvl="2" indent="-514350">
              <a:spcBef>
                <a:spcPts val="0"/>
              </a:spcBef>
              <a:buFont typeface="+mj-lt"/>
              <a:buAutoNum type="alphaLcParenR"/>
            </a:pPr>
            <a:r>
              <a:rPr lang="en-US" sz="2000" dirty="0" smtClean="0"/>
              <a:t>Employee stock ownership plans EOSPs</a:t>
            </a:r>
          </a:p>
          <a:p>
            <a:pPr marL="1314450" lvl="2" indent="-514350">
              <a:spcBef>
                <a:spcPts val="0"/>
              </a:spcBef>
              <a:buFont typeface="+mj-lt"/>
              <a:buAutoNum type="alphaLcParenR"/>
            </a:pPr>
            <a:r>
              <a:rPr lang="en-US" sz="2000" dirty="0" smtClean="0"/>
              <a:t>Profit sharing</a:t>
            </a:r>
          </a:p>
          <a:p>
            <a:pPr marL="1314450" lvl="2" indent="-514350">
              <a:spcBef>
                <a:spcPts val="0"/>
              </a:spcBef>
              <a:buFont typeface="+mj-lt"/>
              <a:buAutoNum type="alphaLcParenR"/>
            </a:pPr>
            <a:r>
              <a:rPr lang="en-US" sz="2000" dirty="0" smtClean="0"/>
              <a:t>Gain sharing</a:t>
            </a:r>
            <a:endParaRPr lang="tr-TR" sz="2000" dirty="0" smtClean="0"/>
          </a:p>
          <a:p>
            <a:pPr marL="914400" lvl="1" indent="-457200">
              <a:buFont typeface="+mj-lt"/>
              <a:buAutoNum type="alphaUcPeriod"/>
            </a:pPr>
            <a:r>
              <a:rPr lang="en-GB" sz="2000" b="1" dirty="0" smtClean="0"/>
              <a:t>Non-</a:t>
            </a:r>
            <a:r>
              <a:rPr lang="tr-TR" sz="2000" b="1" dirty="0" err="1" smtClean="0"/>
              <a:t>cash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payment</a:t>
            </a:r>
            <a:endParaRPr lang="tr-TR" sz="2000" b="1" dirty="0" smtClean="0"/>
          </a:p>
          <a:p>
            <a:pPr marL="1314450" lvl="2" indent="-457200">
              <a:buFont typeface="+mj-lt"/>
              <a:buAutoNum type="alphaLcParenR"/>
            </a:pPr>
            <a:r>
              <a:rPr lang="en-US" sz="2000" dirty="0" smtClean="0"/>
              <a:t>Fringe benefits</a:t>
            </a:r>
          </a:p>
          <a:p>
            <a:pPr marL="1314450" lvl="2" indent="-457200">
              <a:buFont typeface="+mj-lt"/>
              <a:buAutoNum type="alphaLcParenR"/>
            </a:pPr>
            <a:r>
              <a:rPr lang="en-US" sz="2000" dirty="0" smtClean="0"/>
              <a:t>Perquisites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Intangible rewards</a:t>
            </a:r>
          </a:p>
          <a:p>
            <a:pPr marL="1314450" lvl="2" indent="-514350">
              <a:spcBef>
                <a:spcPts val="0"/>
              </a:spcBef>
              <a:buFont typeface="+mj-lt"/>
              <a:buAutoNum type="alphaLcParenR"/>
            </a:pPr>
            <a:r>
              <a:rPr lang="en-GB" sz="2000" dirty="0" smtClean="0"/>
              <a:t>Recognition and awards</a:t>
            </a:r>
          </a:p>
          <a:p>
            <a:pPr marL="1314450" lvl="2" indent="-514350">
              <a:spcBef>
                <a:spcPts val="0"/>
              </a:spcBef>
              <a:buFont typeface="+mj-lt"/>
              <a:buAutoNum type="alphaLcParenR"/>
            </a:pPr>
            <a:r>
              <a:rPr lang="en-GB" sz="2000" dirty="0" smtClean="0"/>
              <a:t>Praise</a:t>
            </a:r>
          </a:p>
          <a:p>
            <a:pPr marL="1314450" lvl="2" indent="-514350">
              <a:spcBef>
                <a:spcPts val="0"/>
              </a:spcBef>
              <a:buFont typeface="+mj-lt"/>
              <a:buAutoNum type="alphaLcParenR"/>
            </a:pPr>
            <a:r>
              <a:rPr lang="en-GB" sz="2000" dirty="0" smtClean="0"/>
              <a:t>Status symbols</a:t>
            </a:r>
          </a:p>
          <a:p>
            <a:pPr marL="1314450" lvl="2" indent="-514350">
              <a:spcBef>
                <a:spcPts val="0"/>
              </a:spcBef>
              <a:buFont typeface="+mj-lt"/>
              <a:buAutoNum type="alphaLcParenR"/>
            </a:pPr>
            <a:r>
              <a:rPr lang="en-GB" sz="2000" dirty="0" smtClean="0"/>
              <a:t>Increased autonomy and freedom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85720" y="214290"/>
            <a:ext cx="8572560" cy="65008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Tangible Rewards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2200" dirty="0" smtClean="0"/>
              <a:t>Employee’s value to the organization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2200" dirty="0" smtClean="0"/>
              <a:t>Indirect barometer of career success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600" dirty="0" smtClean="0"/>
          </a:p>
          <a:p>
            <a:pPr marL="342900" lvl="1" indent="-342900">
              <a:buFont typeface="Wingdings" pitchFamily="2" charset="2"/>
              <a:buChar char="v"/>
            </a:pPr>
            <a:r>
              <a:rPr lang="en-US" sz="2600" dirty="0" smtClean="0"/>
              <a:t>money linked to employee performance and retention</a:t>
            </a:r>
          </a:p>
          <a:p>
            <a:pPr marL="114300" indent="-514350"/>
            <a:endParaRPr lang="en-US" sz="2600" dirty="0" smtClean="0"/>
          </a:p>
          <a:p>
            <a:pPr marL="914400" lvl="2" indent="-514350">
              <a:buNone/>
            </a:pPr>
            <a:endParaRPr lang="en-US" sz="2600" dirty="0" smtClean="0"/>
          </a:p>
          <a:p>
            <a:pPr marL="514350" lvl="1" indent="-514350">
              <a:buFont typeface="+mj-lt"/>
              <a:buAutoNum type="arabicPeriod"/>
            </a:pPr>
            <a:endParaRPr lang="en-US" dirty="0" smtClean="0"/>
          </a:p>
          <a:p>
            <a:pPr lvl="1"/>
            <a:endParaRPr lang="en-US" sz="2400" dirty="0" smtClean="0"/>
          </a:p>
          <a:p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51520" y="214290"/>
            <a:ext cx="8749636" cy="6500858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GB" sz="2800" b="1" dirty="0" smtClean="0"/>
              <a:t>A) PAY</a:t>
            </a:r>
          </a:p>
          <a:p>
            <a:pPr marL="514350" indent="-514350">
              <a:buAutoNum type="arabicParenR"/>
            </a:pPr>
            <a:r>
              <a:rPr lang="en-GB" sz="2800" b="1" dirty="0" smtClean="0"/>
              <a:t>Merit Pay </a:t>
            </a:r>
            <a:endParaRPr lang="en-US" sz="2800" dirty="0" smtClean="0"/>
          </a:p>
          <a:p>
            <a:pPr marL="514350" indent="-514350">
              <a:buNone/>
            </a:pPr>
            <a:r>
              <a:rPr lang="en-US" sz="2800" b="1" dirty="0" smtClean="0"/>
              <a:t>	% ↑</a:t>
            </a:r>
            <a:r>
              <a:rPr lang="en-US" sz="2800" dirty="0" smtClean="0"/>
              <a:t>in annual pay based on outcome of performance</a:t>
            </a:r>
          </a:p>
          <a:p>
            <a:pPr marL="914400" lvl="1" indent="-514350">
              <a:buNone/>
            </a:pPr>
            <a:endParaRPr lang="tr-TR" sz="2400" dirty="0" smtClean="0"/>
          </a:p>
          <a:p>
            <a:pPr marL="914400" lvl="1" indent="-514350">
              <a:buNone/>
            </a:pPr>
            <a:endParaRPr lang="tr-TR" sz="2400" dirty="0" smtClean="0"/>
          </a:p>
          <a:p>
            <a:pPr marL="914400" lvl="1" indent="-514350">
              <a:buNone/>
            </a:pPr>
            <a:endParaRPr lang="en-GB" sz="2400" dirty="0" smtClean="0"/>
          </a:p>
          <a:p>
            <a:pPr marL="914400" lvl="1" indent="-514350">
              <a:buFont typeface="Wingdings" pitchFamily="2" charset="2"/>
              <a:buChar char="Ø"/>
            </a:pPr>
            <a:endParaRPr lang="en-GB" sz="2400" dirty="0" smtClean="0"/>
          </a:p>
          <a:p>
            <a:pPr marL="914400" lvl="1" indent="-514350"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None/>
            </a:pPr>
            <a:r>
              <a:rPr lang="en-US" sz="2800" b="1" dirty="0" smtClean="0"/>
              <a:t>2) Incentive Pay 	    - </a:t>
            </a:r>
            <a:r>
              <a:rPr lang="en-US" sz="2400" dirty="0" smtClean="0"/>
              <a:t>concretely tie to performance</a:t>
            </a:r>
          </a:p>
          <a:p>
            <a:pPr>
              <a:buNone/>
            </a:pPr>
            <a:r>
              <a:rPr lang="en-US" sz="2800" b="1" dirty="0" smtClean="0"/>
              <a:t>3) Bonuses  		    - </a:t>
            </a:r>
            <a:r>
              <a:rPr lang="en-US" sz="2400" dirty="0" smtClean="0"/>
              <a:t>amount of money is more meaningful</a:t>
            </a:r>
          </a:p>
          <a:p>
            <a:pPr marL="514350" indent="-514350">
              <a:buNone/>
            </a:pPr>
            <a:r>
              <a:rPr lang="en-GB" sz="2400" dirty="0" smtClean="0"/>
              <a:t>				     - linked to financial state of organization</a:t>
            </a:r>
          </a:p>
          <a:p>
            <a:pPr marL="514350" indent="-514350">
              <a:buNone/>
            </a:pPr>
            <a:endParaRPr lang="en-GB" sz="2400" dirty="0" smtClean="0"/>
          </a:p>
          <a:p>
            <a:pPr marL="514350" indent="-514350">
              <a:buNone/>
            </a:pPr>
            <a:r>
              <a:rPr lang="en-GB" sz="2400" dirty="0" smtClean="0"/>
              <a:t>	</a:t>
            </a:r>
            <a:endParaRPr lang="en-US" sz="2400" dirty="0" smtClean="0"/>
          </a:p>
          <a:p>
            <a:pPr lvl="1"/>
            <a:endParaRPr lang="en-US" sz="1000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2786050" y="3857628"/>
            <a:ext cx="50405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42844" y="214290"/>
            <a:ext cx="8858312" cy="6643710"/>
          </a:xfrm>
        </p:spPr>
        <p:txBody>
          <a:bodyPr>
            <a:normAutofit/>
          </a:bodyPr>
          <a:lstStyle/>
          <a:p>
            <a:pPr lvl="1">
              <a:spcBef>
                <a:spcPts val="0"/>
              </a:spcBef>
            </a:pPr>
            <a:endParaRPr lang="en-US" sz="800" dirty="0" smtClean="0"/>
          </a:p>
          <a:p>
            <a:pPr marL="342900" lvl="1" indent="-342900">
              <a:spcBef>
                <a:spcPts val="0"/>
              </a:spcBef>
              <a:buNone/>
            </a:pPr>
            <a:r>
              <a:rPr lang="tr-TR" b="1" dirty="0" smtClean="0"/>
              <a:t>4) </a:t>
            </a:r>
            <a:r>
              <a:rPr lang="en-US" b="1" dirty="0" smtClean="0"/>
              <a:t>Employee stock ownership plans </a:t>
            </a:r>
            <a:r>
              <a:rPr lang="en-US" dirty="0" smtClean="0"/>
              <a:t>EOSPs</a:t>
            </a:r>
          </a:p>
          <a:p>
            <a:pPr marL="342900" lvl="1" indent="-342900">
              <a:spcBef>
                <a:spcPts val="0"/>
              </a:spcBef>
              <a:buNone/>
            </a:pPr>
            <a:endParaRPr lang="en-US" dirty="0" smtClean="0"/>
          </a:p>
          <a:p>
            <a:pPr marL="342900" lvl="1" indent="-342900">
              <a:spcBef>
                <a:spcPts val="0"/>
              </a:spcBef>
            </a:pPr>
            <a:r>
              <a:rPr lang="en-US" sz="2400" dirty="0" smtClean="0"/>
              <a:t>Often with executive compensation</a:t>
            </a:r>
            <a:endParaRPr lang="en-GB" sz="2400" dirty="0" smtClean="0"/>
          </a:p>
          <a:p>
            <a:pPr marL="342900" lvl="1" indent="-342900">
              <a:spcBef>
                <a:spcPts val="0"/>
              </a:spcBef>
            </a:pPr>
            <a:r>
              <a:rPr lang="en-US" sz="2400" dirty="0" smtClean="0"/>
              <a:t>Wal-Mart, UPS</a:t>
            </a:r>
            <a:r>
              <a:rPr lang="tr-TR" sz="2400" dirty="0" smtClean="0"/>
              <a:t>’</a:t>
            </a:r>
            <a:r>
              <a:rPr lang="en-US" sz="2400" dirty="0" smtClean="0"/>
              <a:t> employees may purchase ownership stake/stock</a:t>
            </a:r>
            <a:endParaRPr lang="en-GB" sz="2400" dirty="0" smtClean="0"/>
          </a:p>
          <a:p>
            <a:pPr marL="742950" lvl="2" indent="-342900">
              <a:spcBef>
                <a:spcPts val="0"/>
              </a:spcBef>
            </a:pPr>
            <a:endParaRPr lang="en-US" sz="800" dirty="0" smtClean="0"/>
          </a:p>
          <a:p>
            <a:pPr marL="742950" lvl="2" indent="-342900">
              <a:spcBef>
                <a:spcPts val="0"/>
              </a:spcBef>
              <a:buNone/>
            </a:pPr>
            <a:r>
              <a:rPr lang="en-US" b="1" dirty="0" smtClean="0"/>
              <a:t>» pros</a:t>
            </a:r>
          </a:p>
          <a:p>
            <a:pPr marL="742950" lvl="2" indent="-342900">
              <a:spcBef>
                <a:spcPts val="0"/>
              </a:spcBef>
            </a:pPr>
            <a:r>
              <a:rPr lang="en-US" dirty="0" smtClean="0"/>
              <a:t>Excellent way to attract talented employees</a:t>
            </a:r>
          </a:p>
          <a:p>
            <a:pPr marL="742950" lvl="2" indent="-342900">
              <a:spcBef>
                <a:spcPts val="0"/>
              </a:spcBef>
            </a:pPr>
            <a:r>
              <a:rPr lang="en-US" dirty="0" smtClean="0"/>
              <a:t>T</a:t>
            </a:r>
            <a:r>
              <a:rPr lang="tr-TR" dirty="0" smtClean="0"/>
              <a:t>ime </a:t>
            </a:r>
            <a:r>
              <a:rPr lang="en-US" baseline="-25000" dirty="0" smtClean="0"/>
              <a:t>value of stock</a:t>
            </a:r>
            <a:r>
              <a:rPr lang="en-US" dirty="0" smtClean="0"/>
              <a:t> </a:t>
            </a:r>
            <a:r>
              <a:rPr lang="en-US" b="1" dirty="0" smtClean="0"/>
              <a:t>↑</a:t>
            </a:r>
            <a:r>
              <a:rPr lang="en-US" dirty="0" smtClean="0"/>
              <a:t>     leads   Retention </a:t>
            </a:r>
            <a:r>
              <a:rPr lang="en-US" b="1" dirty="0" smtClean="0"/>
              <a:t>↑</a:t>
            </a:r>
          </a:p>
          <a:p>
            <a:pPr marL="742950" lvl="2" indent="-342900">
              <a:spcBef>
                <a:spcPts val="0"/>
              </a:spcBef>
            </a:pPr>
            <a:r>
              <a:rPr lang="en-US" dirty="0" smtClean="0"/>
              <a:t>Responsibility of employees </a:t>
            </a:r>
            <a:r>
              <a:rPr lang="en-US" b="1" dirty="0" smtClean="0"/>
              <a:t>↑</a:t>
            </a:r>
          </a:p>
          <a:p>
            <a:pPr marL="742950" lvl="2" indent="-342900">
              <a:spcBef>
                <a:spcPts val="0"/>
              </a:spcBef>
            </a:pPr>
            <a:r>
              <a:rPr lang="en-US" dirty="0" smtClean="0"/>
              <a:t>Raise capital and avoid hostile takeovers/ investors</a:t>
            </a:r>
          </a:p>
          <a:p>
            <a:pPr marL="742950" lvl="2" indent="-342900">
              <a:buNone/>
            </a:pPr>
            <a:endParaRPr lang="en-US" dirty="0" smtClean="0"/>
          </a:p>
          <a:p>
            <a:pPr marL="742950" lvl="2" indent="-342900">
              <a:buNone/>
            </a:pPr>
            <a:endParaRPr lang="en-US" dirty="0" smtClean="0"/>
          </a:p>
          <a:p>
            <a:pPr marL="742950" lvl="2" indent="-342900">
              <a:buFont typeface="Wingdings" pitchFamily="2" charset="2"/>
              <a:buChar char="Ø"/>
            </a:pPr>
            <a:r>
              <a:rPr lang="en-US" dirty="0" smtClean="0"/>
              <a:t>Low connection is seen between their individual performance and organization performance</a:t>
            </a:r>
            <a:endParaRPr lang="tr-TR" dirty="0" smtClean="0"/>
          </a:p>
          <a:p>
            <a:pPr marL="742950" lvl="2" indent="-342900">
              <a:buNone/>
            </a:pPr>
            <a:endParaRPr lang="en-US" dirty="0" smtClean="0"/>
          </a:p>
          <a:p>
            <a:pPr marL="742950" lvl="2" indent="-342900"/>
            <a:endParaRPr lang="en-US" dirty="0" smtClean="0"/>
          </a:p>
          <a:p>
            <a:pPr marL="742950" lvl="2" indent="-342900">
              <a:buNone/>
            </a:pP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39552" y="285728"/>
            <a:ext cx="8461604" cy="635798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/>
              <a:t>5) Profit sharing</a:t>
            </a:r>
            <a:endParaRPr lang="tr-TR" sz="2400" dirty="0" smtClean="0"/>
          </a:p>
          <a:p>
            <a:pPr marL="914400" lvl="1" indent="-514350">
              <a:spcBef>
                <a:spcPts val="0"/>
              </a:spcBef>
              <a:buNone/>
            </a:pPr>
            <a:endParaRPr lang="en-US" sz="800" dirty="0" smtClean="0"/>
          </a:p>
          <a:p>
            <a:pPr marL="914400" lvl="1" indent="-514350">
              <a:spcBef>
                <a:spcPts val="600"/>
              </a:spcBef>
              <a:buNone/>
            </a:pPr>
            <a:r>
              <a:rPr lang="en-US" sz="2400" b="1" dirty="0" smtClean="0"/>
              <a:t>» pros</a:t>
            </a:r>
          </a:p>
          <a:p>
            <a:pPr marL="514350" indent="-514350">
              <a:spcBef>
                <a:spcPts val="600"/>
              </a:spcBef>
            </a:pPr>
            <a:r>
              <a:rPr lang="en-US" sz="2400" dirty="0" smtClean="0"/>
              <a:t>Competition ↓</a:t>
            </a:r>
          </a:p>
          <a:p>
            <a:pPr marL="514350" lvl="1" indent="-5143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Cooperation among employees ↑</a:t>
            </a:r>
          </a:p>
          <a:p>
            <a:pPr marL="514350" lvl="1" indent="-5143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Attract and retain high- quality employees</a:t>
            </a:r>
          </a:p>
          <a:p>
            <a:pPr marL="514350" lvl="1" indent="-5143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Enhance productivity and  employee attitudes</a:t>
            </a:r>
          </a:p>
          <a:p>
            <a:pPr marL="514350" lvl="1" indent="-514350">
              <a:spcBef>
                <a:spcPts val="600"/>
              </a:spcBef>
              <a:buNone/>
            </a:pPr>
            <a:endParaRPr lang="en-GB" sz="800" dirty="0" smtClean="0"/>
          </a:p>
          <a:p>
            <a:pPr marL="514350" lvl="1" indent="-51435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/>
              <a:t>Unlikely to be a powerful motivator</a:t>
            </a:r>
          </a:p>
          <a:p>
            <a:pPr>
              <a:buNone/>
            </a:pPr>
            <a:endParaRPr lang="en-US" sz="1400" b="1" dirty="0" smtClean="0"/>
          </a:p>
          <a:p>
            <a:pPr>
              <a:buNone/>
            </a:pPr>
            <a:r>
              <a:rPr lang="en-US" b="1" dirty="0" smtClean="0"/>
              <a:t>6) Gain sharing</a:t>
            </a:r>
          </a:p>
          <a:p>
            <a:pPr>
              <a:buNone/>
            </a:pPr>
            <a:endParaRPr lang="en-US" sz="800" b="1" dirty="0" smtClean="0"/>
          </a:p>
          <a:p>
            <a:pPr>
              <a:buNone/>
            </a:pPr>
            <a:r>
              <a:rPr lang="en-US" sz="2400" dirty="0" smtClean="0"/>
              <a:t>Gain sharing difference from profit sharing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/>
              <a:t>Based on cost savings rather than on profits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 smtClean="0"/>
              <a:t>Cost reduction requires efforts of all individuals</a:t>
            </a:r>
            <a:endParaRPr lang="tr-TR" sz="2400" dirty="0" smtClean="0"/>
          </a:p>
          <a:p>
            <a:pPr marL="514350" lvl="1" indent="-514350">
              <a:spcBef>
                <a:spcPts val="600"/>
              </a:spcBef>
              <a:buNone/>
            </a:pPr>
            <a:endParaRPr lang="en-US" sz="2400" dirty="0" smtClean="0"/>
          </a:p>
          <a:p>
            <a:pPr marL="914400" lvl="1" indent="-514350"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23528" y="285728"/>
            <a:ext cx="8606190" cy="6357982"/>
          </a:xfrm>
        </p:spPr>
        <p:txBody>
          <a:bodyPr>
            <a:normAutofit/>
          </a:bodyPr>
          <a:lstStyle/>
          <a:p>
            <a:pPr marL="342900" lvl="1" indent="-342900">
              <a:buNone/>
            </a:pPr>
            <a:r>
              <a:rPr lang="en-GB" sz="3500" b="1" dirty="0" smtClean="0"/>
              <a:t>B) Non-</a:t>
            </a:r>
            <a:r>
              <a:rPr lang="tr-TR" sz="3500" b="1" dirty="0" err="1" smtClean="0"/>
              <a:t>cash</a:t>
            </a:r>
            <a:r>
              <a:rPr lang="tr-TR" sz="3500" b="1" dirty="0" smtClean="0"/>
              <a:t> </a:t>
            </a:r>
            <a:r>
              <a:rPr lang="tr-TR" sz="3500" b="1" dirty="0" err="1" smtClean="0"/>
              <a:t>payment</a:t>
            </a:r>
            <a:endParaRPr lang="tr-TR" sz="3500" b="1" dirty="0" smtClean="0"/>
          </a:p>
          <a:p>
            <a:pPr>
              <a:buNone/>
            </a:pPr>
            <a:endParaRPr lang="en-GB" b="1" dirty="0" smtClean="0"/>
          </a:p>
          <a:p>
            <a:pPr>
              <a:buNone/>
            </a:pPr>
            <a:r>
              <a:rPr lang="en-GB" b="1" dirty="0" smtClean="0"/>
              <a:t>7) Fringe benefits</a:t>
            </a:r>
          </a:p>
          <a:p>
            <a:pPr>
              <a:buNone/>
            </a:pPr>
            <a:r>
              <a:rPr lang="en-GB" sz="2800" dirty="0" smtClean="0"/>
              <a:t>	health, dental, life insurance</a:t>
            </a:r>
            <a:r>
              <a:rPr lang="tr-TR" sz="2800" dirty="0" smtClean="0"/>
              <a:t>, </a:t>
            </a:r>
            <a:r>
              <a:rPr lang="en-GB" sz="2800" dirty="0" smtClean="0"/>
              <a:t>pension benefits</a:t>
            </a:r>
          </a:p>
          <a:p>
            <a:pPr>
              <a:buNone/>
            </a:pPr>
            <a:endParaRPr lang="en-GB" dirty="0" smtClean="0"/>
          </a:p>
          <a:p>
            <a:pPr>
              <a:buFont typeface="Wingdings" pitchFamily="2" charset="2"/>
              <a:buChar char="ü"/>
            </a:pPr>
            <a:r>
              <a:rPr lang="en-GB" sz="2800" dirty="0" smtClean="0"/>
              <a:t>Has impact on attraction and retention of employee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b="1" dirty="0" smtClean="0"/>
              <a:t>8) Perquisites (perks)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sz="2800" dirty="0" smtClean="0"/>
              <a:t>high-level executive perks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210</Words>
  <Application>Microsoft Office PowerPoint</Application>
  <PresentationFormat>Ekran Gösterisi (4:3)</PresentationFormat>
  <Paragraphs>128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Ofis Teması</vt:lpstr>
      <vt:lpstr>Slayt 1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ORGANIZATIONAL APPLICATIONS of MOTIVATION THEORY</dc:title>
  <dc:creator>ebru aslan</dc:creator>
  <cp:lastModifiedBy>dell</cp:lastModifiedBy>
  <cp:revision>360</cp:revision>
  <dcterms:created xsi:type="dcterms:W3CDTF">2013-05-10T13:13:58Z</dcterms:created>
  <dcterms:modified xsi:type="dcterms:W3CDTF">2019-12-23T08:26:48Z</dcterms:modified>
</cp:coreProperties>
</file>