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1" r:id="rId5"/>
    <p:sldId id="259" r:id="rId6"/>
    <p:sldId id="260" r:id="rId7"/>
    <p:sldId id="261" r:id="rId8"/>
    <p:sldId id="272" r:id="rId9"/>
    <p:sldId id="273" r:id="rId10"/>
    <p:sldId id="277" r:id="rId11"/>
    <p:sldId id="275" r:id="rId12"/>
    <p:sldId id="276" r:id="rId13"/>
    <p:sldId id="262" r:id="rId14"/>
    <p:sldId id="263" r:id="rId15"/>
    <p:sldId id="264" r:id="rId16"/>
    <p:sldId id="288" r:id="rId17"/>
    <p:sldId id="265" r:id="rId18"/>
    <p:sldId id="281" r:id="rId19"/>
    <p:sldId id="282" r:id="rId20"/>
    <p:sldId id="266" r:id="rId21"/>
    <p:sldId id="267" r:id="rId22"/>
    <p:sldId id="268" r:id="rId23"/>
    <p:sldId id="283" r:id="rId24"/>
    <p:sldId id="269" r:id="rId25"/>
    <p:sldId id="284" r:id="rId26"/>
    <p:sldId id="270" r:id="rId27"/>
    <p:sldId id="289" r:id="rId28"/>
    <p:sldId id="29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434" autoAdjust="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D4A1A-CE30-4F96-BCA2-4A134F4C43A7}"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1C6DE-0A1E-4642-8002-6E6792D5A2E2}" type="slidenum">
              <a:rPr lang="en-US" smtClean="0"/>
              <a:t>‹#›</a:t>
            </a:fld>
            <a:endParaRPr lang="en-US"/>
          </a:p>
        </p:txBody>
      </p:sp>
    </p:spTree>
    <p:extLst>
      <p:ext uri="{BB962C8B-B14F-4D97-AF65-F5344CB8AC3E}">
        <p14:creationId xmlns:p14="http://schemas.microsoft.com/office/powerpoint/2010/main" val="3963927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978BC3-8EE2-49BC-A0D6-7C45C8807740}"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109051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ＭＳ Ｐゴシック" panose="020B0600070205080204" pitchFamily="34" charset="-128"/>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16A855-3EEF-434E-9B85-5AD0CAC49767}"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148054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ＭＳ Ｐゴシック" panose="020B0600070205080204" pitchFamily="34" charset="-128"/>
              </a:rPr>
              <a:t>The stronger an organization’s culture, the less managers need to be concerned with developing formal rules and regulations. Instead, those guides will be internalized in employees when they accept the organization’s culture. </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If, on the other hand, an organization’s culture is weak—if no dominant shared values are present— its effect on employee behavior is less clear.</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13350C-0BDA-4B76-B85C-8ADCA7813E9A}"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2045332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ＭＳ Ｐゴシック" panose="020B0600070205080204" pitchFamily="34" charset="-128"/>
              </a:rPr>
              <a:t>In a recent survey of management and employees that reflects changes in both internal and external organizational environments, 32 percent of workers surveyed said that </a:t>
            </a:r>
            <a:r>
              <a:rPr lang="en-US" altLang="en-US" i="1" dirty="0" smtClean="0">
                <a:ea typeface="ＭＳ Ｐゴシック" panose="020B0600070205080204" pitchFamily="34" charset="-128"/>
              </a:rPr>
              <a:t>acclimating to a different corporate culture could pose the greatest challenge when reentering the workforce</a:t>
            </a:r>
            <a:r>
              <a:rPr lang="en-US" altLang="en-US" dirty="0" smtClean="0">
                <a:ea typeface="ＭＳ Ｐゴシック" panose="020B0600070205080204" pitchFamily="34" charset="-128"/>
              </a:rPr>
              <a:t>.</a:t>
            </a:r>
          </a:p>
          <a:p>
            <a:endParaRPr lang="en-US" altLang="en-US" dirty="0" smtClean="0">
              <a:ea typeface="ＭＳ Ｐゴシック" panose="020B0600070205080204" pitchFamily="34" charset="-128"/>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AFB34E-5F96-485C-ABD4-9A5AA4063E64}"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82669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ＭＳ Ｐゴシック" panose="020B0600070205080204" pitchFamily="34" charset="-128"/>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226E8E-5783-4552-9051-2CC5374FD0D8}"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379192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01C6DE-0A1E-4642-8002-6E6792D5A2E2}" type="slidenum">
              <a:rPr lang="en-US" smtClean="0"/>
              <a:t>23</a:t>
            </a:fld>
            <a:endParaRPr lang="en-US"/>
          </a:p>
        </p:txBody>
      </p:sp>
    </p:spTree>
    <p:extLst>
      <p:ext uri="{BB962C8B-B14F-4D97-AF65-F5344CB8AC3E}">
        <p14:creationId xmlns:p14="http://schemas.microsoft.com/office/powerpoint/2010/main" val="155693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ＭＳ Ｐゴシック" panose="020B0600070205080204" pitchFamily="34" charset="-128"/>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E27F80-2A05-47BE-8CD7-F720A97B45A4}"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152642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en-US" altLang="en-US" dirty="0" smtClean="0">
              <a:ea typeface="ＭＳ Ｐゴシック" panose="020B0600070205080204" pitchFamily="34" charset="-128"/>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C1B215-CAF4-431F-B920-CB70922C0EA2}"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106912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ＭＳ Ｐゴシック" panose="020B0600070205080204"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E302E6-BA62-419D-A439-75DC1F861356}"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377318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ea typeface="ＭＳ Ｐゴシック" panose="020B0600070205080204" pitchFamily="34" charset="-128"/>
              </a:rPr>
              <a:t>Organizational culture </a:t>
            </a:r>
            <a:r>
              <a:rPr lang="en-US" altLang="en-US" smtClean="0">
                <a:ea typeface="ＭＳ Ｐゴシック" panose="020B0600070205080204" pitchFamily="34" charset="-128"/>
              </a:rPr>
              <a:t>has been described as the shared values, principles, traditions, and ways of doing things that influence the way organizational members act.</a:t>
            </a:r>
          </a:p>
          <a:p>
            <a:pPr eaLnBrk="1" hangingPunct="1">
              <a:spcBef>
                <a:spcPct val="0"/>
              </a:spcBef>
              <a:buFontTx/>
              <a:buChar char="•"/>
            </a:pPr>
            <a:endParaRPr lang="en-US" altLang="en-US" smtClean="0">
              <a:ea typeface="ＭＳ Ｐゴシック" panose="020B0600070205080204" pitchFamily="34" charset="-128"/>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91EF88F-868F-4CEF-9E8C-C39B1F408B82}"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429269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r>
              <a:rPr lang="en-US" altLang="en-US" smtClean="0">
                <a:ea typeface="ＭＳ Ｐゴシック" panose="020B0600070205080204" pitchFamily="34" charset="-128"/>
              </a:rPr>
              <a:t>1. Culture is perceived. It’s not something that can be physically touched or seen, but employees perceive it on the basis of what they experience within the organization.</a:t>
            </a:r>
          </a:p>
          <a:p>
            <a:pPr marL="228600" indent="-228600">
              <a:buFontTx/>
              <a:buAutoNum type="arabicPeriod"/>
            </a:pPr>
            <a:endParaRPr lang="en-US" altLang="en-US" smtClean="0">
              <a:ea typeface="ＭＳ Ｐゴシック" panose="020B0600070205080204" pitchFamily="34" charset="-128"/>
            </a:endParaRPr>
          </a:p>
          <a:p>
            <a:pPr marL="228600" indent="-228600"/>
            <a:r>
              <a:rPr lang="en-US" altLang="en-US" smtClean="0">
                <a:ea typeface="ＭＳ Ｐゴシック" panose="020B0600070205080204" pitchFamily="34" charset="-128"/>
              </a:rPr>
              <a:t>2. Culture is descriptive. It’s concerned with how members perceive or describe the culture, not with whether they like it. </a:t>
            </a:r>
          </a:p>
          <a:p>
            <a:pPr marL="228600" indent="-228600"/>
            <a:endParaRPr lang="en-US" altLang="en-US" smtClean="0">
              <a:ea typeface="ＭＳ Ｐゴシック" panose="020B0600070205080204" pitchFamily="34" charset="-128"/>
            </a:endParaRPr>
          </a:p>
          <a:p>
            <a:pPr marL="228600" indent="-228600"/>
            <a:r>
              <a:rPr lang="en-US" altLang="en-US" smtClean="0">
                <a:ea typeface="ＭＳ Ｐゴシック" panose="020B0600070205080204" pitchFamily="34" charset="-128"/>
              </a:rPr>
              <a:t>3. Culture is shared. Even though individuals may have different backgrounds or work at different organizational levels, they tend to describe the organization’s culture in similar terms.</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77B0E7-12AC-4364-A419-423FBF2E1A1A}"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356722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ea typeface="ＭＳ Ｐゴシック" panose="020B0600070205080204" pitchFamily="34" charset="-128"/>
              </a:rPr>
              <a:t>These seven dimensions shown in Exhibit 2–4:</a:t>
            </a:r>
          </a:p>
          <a:p>
            <a:r>
              <a:rPr lang="en-US" altLang="en-US" dirty="0" smtClean="0">
                <a:ea typeface="ＭＳ Ｐゴシック" panose="020B0600070205080204" pitchFamily="34" charset="-128"/>
              </a:rPr>
              <a:t>•  Range from low (not typical of the culture) to high (especially typical of the culture).</a:t>
            </a:r>
          </a:p>
          <a:p>
            <a:r>
              <a:rPr lang="en-US" altLang="en-US" dirty="0" smtClean="0">
                <a:ea typeface="ＭＳ Ｐゴシック" panose="020B0600070205080204" pitchFamily="34" charset="-128"/>
              </a:rPr>
              <a:t>•  Provide a composite picture of the organization’s culture.</a:t>
            </a:r>
          </a:p>
          <a:p>
            <a:r>
              <a:rPr lang="en-US" altLang="en-US" dirty="0" smtClean="0">
                <a:ea typeface="ＭＳ Ｐゴシック" panose="020B0600070205080204" pitchFamily="34" charset="-128"/>
              </a:rPr>
              <a:t>•  May emphasize one cultural dimension more than the others, essentially shaping the organization’s personality and the way organizational members work.</a:t>
            </a: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63AAD2-F61F-4165-8F95-2A3211F0D398}"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33557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01C6DE-0A1E-4642-8002-6E6792D5A2E2}" type="slidenum">
              <a:rPr lang="en-US" smtClean="0"/>
              <a:t>10</a:t>
            </a:fld>
            <a:endParaRPr lang="en-US"/>
          </a:p>
        </p:txBody>
      </p:sp>
    </p:spTree>
    <p:extLst>
      <p:ext uri="{BB962C8B-B14F-4D97-AF65-F5344CB8AC3E}">
        <p14:creationId xmlns:p14="http://schemas.microsoft.com/office/powerpoint/2010/main" val="175524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buFont typeface="+mj-lt" charset="0"/>
              <a:buNone/>
            </a:pPr>
            <a:r>
              <a:rPr lang="en-US" altLang="en-US" dirty="0" smtClean="0">
                <a:ea typeface="ＭＳ Ｐゴシック" panose="020B0600070205080204" pitchFamily="34" charset="-128"/>
              </a:rPr>
              <a:t>An organization’s culture generally reflects the vision or mission of its founders, who establish the early culture by projecting an image of what the organization should be and what its values are. </a:t>
            </a:r>
          </a:p>
          <a:p>
            <a:pPr>
              <a:lnSpc>
                <a:spcPct val="80000"/>
              </a:lnSpc>
              <a:buFont typeface="+mj-lt" charset="0"/>
              <a:buNone/>
            </a:pPr>
            <a:endParaRPr lang="en-US" altLang="en-US" dirty="0" smtClean="0">
              <a:ea typeface="ＭＳ Ｐゴシック" panose="020B0600070205080204" pitchFamily="34" charset="-128"/>
            </a:endParaRPr>
          </a:p>
          <a:p>
            <a:pPr>
              <a:lnSpc>
                <a:spcPct val="80000"/>
              </a:lnSpc>
              <a:buFont typeface="+mj-lt" charset="0"/>
              <a:buNone/>
            </a:pPr>
            <a:r>
              <a:rPr lang="en-US" altLang="en-US" dirty="0" smtClean="0">
                <a:ea typeface="ＭＳ Ｐゴシック" panose="020B0600070205080204" pitchFamily="34" charset="-128"/>
              </a:rPr>
              <a:t>Employees most commonly learn an organization’s culture through its stories, rituals, material symbols, and language.</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94FDB2-2EF0-41ED-8FF4-6D6D19F460AA}"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161080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D96053-8379-4C68-99C6-D54CDBD9A23F}"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217107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US" altLang="en-US" dirty="0" smtClean="0">
                <a:ea typeface="ＭＳ Ｐゴシック" panose="020B0600070205080204" pitchFamily="34" charset="-128"/>
              </a:rPr>
              <a:t>Organizational culture affects managers in two primary ways: </a:t>
            </a:r>
          </a:p>
          <a:p>
            <a:pPr marL="628650" lvl="1" indent="-171450">
              <a:lnSpc>
                <a:spcPct val="90000"/>
              </a:lnSpc>
              <a:buFontTx/>
              <a:buChar char="•"/>
            </a:pPr>
            <a:r>
              <a:rPr lang="en-US" altLang="en-US" dirty="0" smtClean="0">
                <a:ea typeface="ＭＳ Ｐゴシック" panose="020B0600070205080204" pitchFamily="34" charset="-128"/>
              </a:rPr>
              <a:t>Through its effect on what employees do and how they behave, and </a:t>
            </a:r>
          </a:p>
          <a:p>
            <a:pPr marL="628650" lvl="1" indent="-171450">
              <a:lnSpc>
                <a:spcPct val="90000"/>
              </a:lnSpc>
              <a:buFontTx/>
              <a:buChar char="•"/>
            </a:pPr>
            <a:r>
              <a:rPr lang="en-US" altLang="en-US" dirty="0" smtClean="0">
                <a:ea typeface="ＭＳ Ｐゴシック" panose="020B0600070205080204" pitchFamily="34" charset="-128"/>
              </a:rPr>
              <a:t>Through its effect on what managers do as they plan, organize, lead, and control.</a:t>
            </a:r>
          </a:p>
          <a:p>
            <a:pPr>
              <a:lnSpc>
                <a:spcPct val="90000"/>
              </a:lnSpc>
            </a:pPr>
            <a:endParaRPr lang="en-US" altLang="en-US" dirty="0" smtClean="0">
              <a:ea typeface="ＭＳ Ｐゴシック" panose="020B0600070205080204" pitchFamily="34" charset="-128"/>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CDBD1E-37FF-4E18-AA2A-43CAF4097364}"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188401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C8FD08-6B2D-480E-B75B-E06DCC816DD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6606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8FD08-6B2D-480E-B75B-E06DCC816DD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250808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8FD08-6B2D-480E-B75B-E06DCC816DD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96056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8FD08-6B2D-480E-B75B-E06DCC816DD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119752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C8FD08-6B2D-480E-B75B-E06DCC816DD3}"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423451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C8FD08-6B2D-480E-B75B-E06DCC816DD3}"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218724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8FD08-6B2D-480E-B75B-E06DCC816DD3}"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290899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C8FD08-6B2D-480E-B75B-E06DCC816DD3}"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179263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8FD08-6B2D-480E-B75B-E06DCC816DD3}"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188824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8FD08-6B2D-480E-B75B-E06DCC816DD3}"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69499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8FD08-6B2D-480E-B75B-E06DCC816DD3}"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6E0BB-2623-4704-A19E-CA6D7A301F41}" type="slidenum">
              <a:rPr lang="en-US" smtClean="0"/>
              <a:t>‹#›</a:t>
            </a:fld>
            <a:endParaRPr lang="en-US"/>
          </a:p>
        </p:txBody>
      </p:sp>
    </p:spTree>
    <p:extLst>
      <p:ext uri="{BB962C8B-B14F-4D97-AF65-F5344CB8AC3E}">
        <p14:creationId xmlns:p14="http://schemas.microsoft.com/office/powerpoint/2010/main" val="39723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8FD08-6B2D-480E-B75B-E06DCC816DD3}"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6E0BB-2623-4704-A19E-CA6D7A301F41}" type="slidenum">
              <a:rPr lang="en-US" smtClean="0"/>
              <a:t>‹#›</a:t>
            </a:fld>
            <a:endParaRPr lang="en-US"/>
          </a:p>
        </p:txBody>
      </p:sp>
    </p:spTree>
    <p:extLst>
      <p:ext uri="{BB962C8B-B14F-4D97-AF65-F5344CB8AC3E}">
        <p14:creationId xmlns:p14="http://schemas.microsoft.com/office/powerpoint/2010/main" val="372048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patagonia.com/culture.html"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 </a:t>
            </a:r>
            <a:r>
              <a:rPr lang="tr-TR" sz="4400" dirty="0" smtClean="0"/>
              <a:t>Chapter 4</a:t>
            </a:r>
            <a:endParaRPr lang="en-US" sz="4400" dirty="0"/>
          </a:p>
        </p:txBody>
      </p:sp>
      <p:sp>
        <p:nvSpPr>
          <p:cNvPr id="3" name="Subtitle 2"/>
          <p:cNvSpPr>
            <a:spLocks noGrp="1"/>
          </p:cNvSpPr>
          <p:nvPr>
            <p:ph type="subTitle" idx="1"/>
          </p:nvPr>
        </p:nvSpPr>
        <p:spPr/>
        <p:txBody>
          <a:bodyPr>
            <a:normAutofit/>
          </a:bodyPr>
          <a:lstStyle/>
          <a:p>
            <a:r>
              <a:rPr lang="tr-TR" sz="3600" dirty="0" smtClean="0"/>
              <a:t>ORGANIZATIONAL CULTURE</a:t>
            </a:r>
            <a:endParaRPr lang="en-US" sz="3600" dirty="0"/>
          </a:p>
        </p:txBody>
      </p:sp>
    </p:spTree>
    <p:extLst>
      <p:ext uri="{BB962C8B-B14F-4D97-AF65-F5344CB8AC3E}">
        <p14:creationId xmlns:p14="http://schemas.microsoft.com/office/powerpoint/2010/main" val="209646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6219" y="215153"/>
            <a:ext cx="7945829" cy="2432797"/>
          </a:xfrm>
          <a:prstGeom prst="rect">
            <a:avLst/>
          </a:prstGeom>
        </p:spPr>
      </p:pic>
      <p:pic>
        <p:nvPicPr>
          <p:cNvPr id="3" name="Picture 2"/>
          <p:cNvPicPr>
            <a:picLocks noChangeAspect="1"/>
          </p:cNvPicPr>
          <p:nvPr/>
        </p:nvPicPr>
        <p:blipFill>
          <a:blip r:embed="rId4"/>
          <a:stretch>
            <a:fillRect/>
          </a:stretch>
        </p:blipFill>
        <p:spPr>
          <a:xfrm>
            <a:off x="8092049" y="215153"/>
            <a:ext cx="3536016" cy="2581835"/>
          </a:xfrm>
          <a:prstGeom prst="rect">
            <a:avLst/>
          </a:prstGeom>
        </p:spPr>
      </p:pic>
      <p:pic>
        <p:nvPicPr>
          <p:cNvPr id="4" name="Picture 3"/>
          <p:cNvPicPr>
            <a:picLocks noChangeAspect="1"/>
          </p:cNvPicPr>
          <p:nvPr/>
        </p:nvPicPr>
        <p:blipFill>
          <a:blip r:embed="rId5"/>
          <a:stretch>
            <a:fillRect/>
          </a:stretch>
        </p:blipFill>
        <p:spPr>
          <a:xfrm>
            <a:off x="0" y="2719549"/>
            <a:ext cx="3939988" cy="2951188"/>
          </a:xfrm>
          <a:prstGeom prst="rect">
            <a:avLst/>
          </a:prstGeom>
        </p:spPr>
      </p:pic>
      <p:pic>
        <p:nvPicPr>
          <p:cNvPr id="5" name="Picture 4"/>
          <p:cNvPicPr>
            <a:picLocks noChangeAspect="1"/>
          </p:cNvPicPr>
          <p:nvPr/>
        </p:nvPicPr>
        <p:blipFill>
          <a:blip r:embed="rId6"/>
          <a:stretch>
            <a:fillRect/>
          </a:stretch>
        </p:blipFill>
        <p:spPr>
          <a:xfrm>
            <a:off x="3939988" y="2757487"/>
            <a:ext cx="3851462" cy="2527207"/>
          </a:xfrm>
          <a:prstGeom prst="rect">
            <a:avLst/>
          </a:prstGeom>
        </p:spPr>
      </p:pic>
      <p:pic>
        <p:nvPicPr>
          <p:cNvPr id="6" name="Picture 5"/>
          <p:cNvPicPr>
            <a:picLocks noChangeAspect="1"/>
          </p:cNvPicPr>
          <p:nvPr/>
        </p:nvPicPr>
        <p:blipFill>
          <a:blip r:embed="rId7"/>
          <a:stretch>
            <a:fillRect/>
          </a:stretch>
        </p:blipFill>
        <p:spPr>
          <a:xfrm>
            <a:off x="7793132" y="2906525"/>
            <a:ext cx="4398868" cy="2708463"/>
          </a:xfrm>
          <a:prstGeom prst="rect">
            <a:avLst/>
          </a:prstGeom>
        </p:spPr>
      </p:pic>
    </p:spTree>
    <p:extLst>
      <p:ext uri="{BB962C8B-B14F-4D97-AF65-F5344CB8AC3E}">
        <p14:creationId xmlns:p14="http://schemas.microsoft.com/office/powerpoint/2010/main" val="240610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228600"/>
            <a:ext cx="12192001" cy="7315200"/>
          </a:xfrm>
          <a:prstGeom prst="rect">
            <a:avLst/>
          </a:prstGeom>
        </p:spPr>
      </p:pic>
    </p:spTree>
    <p:extLst>
      <p:ext uri="{BB962C8B-B14F-4D97-AF65-F5344CB8AC3E}">
        <p14:creationId xmlns:p14="http://schemas.microsoft.com/office/powerpoint/2010/main" val="378404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575" y="-228600"/>
            <a:ext cx="13011150" cy="7315200"/>
          </a:xfrm>
          <a:prstGeom prst="rect">
            <a:avLst/>
          </a:prstGeom>
        </p:spPr>
      </p:pic>
      <p:sp>
        <p:nvSpPr>
          <p:cNvPr id="3" name="Rectangle 2"/>
          <p:cNvSpPr/>
          <p:nvPr/>
        </p:nvSpPr>
        <p:spPr>
          <a:xfrm>
            <a:off x="8364036" y="2437511"/>
            <a:ext cx="3989362" cy="646331"/>
          </a:xfrm>
          <a:prstGeom prst="rect">
            <a:avLst/>
          </a:prstGeom>
        </p:spPr>
        <p:txBody>
          <a:bodyPr wrap="none">
            <a:spAutoFit/>
          </a:bodyPr>
          <a:lstStyle/>
          <a:p>
            <a:r>
              <a:rPr lang="en-US" dirty="0">
                <a:hlinkClick r:id="rId3"/>
              </a:rPr>
              <a:t>http://</a:t>
            </a:r>
            <a:r>
              <a:rPr lang="en-US" dirty="0" smtClean="0">
                <a:hlinkClick r:id="rId3"/>
              </a:rPr>
              <a:t>www.patagonia.com/culture.html</a:t>
            </a:r>
            <a:endParaRPr lang="tr-TR" dirty="0" smtClean="0"/>
          </a:p>
          <a:p>
            <a:endParaRPr lang="en-US" dirty="0"/>
          </a:p>
        </p:txBody>
      </p:sp>
    </p:spTree>
    <p:extLst>
      <p:ext uri="{BB962C8B-B14F-4D97-AF65-F5344CB8AC3E}">
        <p14:creationId xmlns:p14="http://schemas.microsoft.com/office/powerpoint/2010/main" val="2574431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072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8910FF12-1CBE-4121-8281-E51883ED4345}" type="slidenum">
              <a:rPr lang="en-US" altLang="en-US">
                <a:latin typeface="Calibri" panose="020F0502020204030204" pitchFamily="34" charset="0"/>
              </a:rPr>
              <a:pPr/>
              <a:t>13</a:t>
            </a:fld>
            <a:endParaRPr lang="en-US" altLang="en-US">
              <a:latin typeface="Calibri" panose="020F0502020204030204" pitchFamily="34" charset="0"/>
            </a:endParaRPr>
          </a:p>
        </p:txBody>
      </p:sp>
      <p:pic>
        <p:nvPicPr>
          <p:cNvPr id="30724"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524000"/>
            <a:ext cx="84185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96000" y="700423"/>
            <a:ext cx="6096000" cy="535531"/>
          </a:xfrm>
          <a:prstGeom prst="rect">
            <a:avLst/>
          </a:prstGeom>
        </p:spPr>
        <p:txBody>
          <a:bodyPr>
            <a:spAutoFit/>
          </a:bodyPr>
          <a:lstStyle/>
          <a:p>
            <a:pPr>
              <a:lnSpc>
                <a:spcPct val="80000"/>
              </a:lnSpc>
              <a:buFont typeface="+mj-lt" charset="0"/>
              <a:buNone/>
            </a:pPr>
            <a:r>
              <a:rPr lang="en-US" altLang="en-US" dirty="0">
                <a:ea typeface="ＭＳ Ｐゴシック" panose="020B0600070205080204" pitchFamily="34" charset="-128"/>
              </a:rPr>
              <a:t>Employees most commonly learn an organization’s culture through its stories, rituals, material symbols, and language.</a:t>
            </a:r>
          </a:p>
        </p:txBody>
      </p:sp>
    </p:spTree>
    <p:extLst>
      <p:ext uri="{BB962C8B-B14F-4D97-AF65-F5344CB8AC3E}">
        <p14:creationId xmlns:p14="http://schemas.microsoft.com/office/powerpoint/2010/main" val="1795412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174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2F7D9B97-DE68-40B4-9BC5-BE63BCA3B69B}" type="slidenum">
              <a:rPr lang="en-US" altLang="en-US">
                <a:latin typeface="Calibri" panose="020F0502020204030204" pitchFamily="34" charset="0"/>
              </a:rPr>
              <a:pPr/>
              <a:t>14</a:t>
            </a:fld>
            <a:endParaRPr lang="en-US" altLang="en-US">
              <a:latin typeface="Calibri" panose="020F0502020204030204" pitchFamily="34" charset="0"/>
            </a:endParaRPr>
          </a:p>
        </p:txBody>
      </p:sp>
      <p:sp>
        <p:nvSpPr>
          <p:cNvPr id="31748" name="TextBox 5"/>
          <p:cNvSpPr txBox="1">
            <a:spLocks noChangeArrowheads="1"/>
          </p:cNvSpPr>
          <p:nvPr/>
        </p:nvSpPr>
        <p:spPr bwMode="auto">
          <a:xfrm>
            <a:off x="4876800" y="1905001"/>
            <a:ext cx="121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5400" b="1" dirty="0">
                <a:solidFill>
                  <a:srgbClr val="AC2D2B"/>
                </a:solidFill>
              </a:rPr>
              <a:t>4</a:t>
            </a:r>
            <a:r>
              <a:rPr lang="tr-TR" altLang="en-US" sz="5400" b="1" dirty="0" smtClean="0">
                <a:solidFill>
                  <a:srgbClr val="AC2D2B"/>
                </a:solidFill>
              </a:rPr>
              <a:t>.2</a:t>
            </a:r>
            <a:endParaRPr lang="tr-TR" altLang="en-US" sz="5400" b="1" dirty="0" smtClean="0">
              <a:solidFill>
                <a:srgbClr val="AC2D2B"/>
              </a:solidFill>
            </a:endParaRPr>
          </a:p>
        </p:txBody>
      </p:sp>
      <p:sp>
        <p:nvSpPr>
          <p:cNvPr id="31749" name="TextBox 7"/>
          <p:cNvSpPr txBox="1">
            <a:spLocks noChangeArrowheads="1"/>
          </p:cNvSpPr>
          <p:nvPr/>
        </p:nvSpPr>
        <p:spPr bwMode="auto">
          <a:xfrm>
            <a:off x="6019800" y="2468563"/>
            <a:ext cx="38100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dirty="0"/>
              <a:t>Describe how organizational culture affects managers.  </a:t>
            </a:r>
          </a:p>
        </p:txBody>
      </p:sp>
    </p:spTree>
    <p:extLst>
      <p:ext uri="{BB962C8B-B14F-4D97-AF65-F5344CB8AC3E}">
        <p14:creationId xmlns:p14="http://schemas.microsoft.com/office/powerpoint/2010/main" val="2563334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p>
            <a:r>
              <a:rPr lang="en-US" altLang="en-US" sz="4200" dirty="0">
                <a:ea typeface="ＭＳ Ｐゴシック" panose="020B0600070205080204" pitchFamily="34" charset="-128"/>
                <a:cs typeface="Arial" panose="020B0604020202020204" pitchFamily="34" charset="0"/>
              </a:rPr>
              <a:t>How Does Organizational Culture Affect Managers</a:t>
            </a:r>
          </a:p>
        </p:txBody>
      </p:sp>
      <p:sp>
        <p:nvSpPr>
          <p:cNvPr id="32771" name="Content Placeholder 4"/>
          <p:cNvSpPr>
            <a:spLocks noGrp="1"/>
          </p:cNvSpPr>
          <p:nvPr>
            <p:ph idx="1"/>
          </p:nvPr>
        </p:nvSpPr>
        <p:spPr>
          <a:xfrm>
            <a:off x="2286000" y="1570038"/>
            <a:ext cx="8229600" cy="4754562"/>
          </a:xfrm>
        </p:spPr>
        <p:txBody>
          <a:bodyPr/>
          <a:lstStyle/>
          <a:p>
            <a:pPr>
              <a:buFont typeface="Arial" panose="020B0604020202020204" pitchFamily="34" charset="0"/>
              <a:buNone/>
            </a:pPr>
            <a:endParaRPr lang="en-US" altLang="en-US" sz="3000" dirty="0">
              <a:ea typeface="ＭＳ Ｐゴシック" panose="020B0600070205080204" pitchFamily="34" charset="-128"/>
            </a:endParaRPr>
          </a:p>
          <a:p>
            <a:r>
              <a:rPr lang="en-US" altLang="en-US" sz="3200" dirty="0">
                <a:ea typeface="ＭＳ Ｐゴシック" panose="020B0600070205080204" pitchFamily="34" charset="-128"/>
              </a:rPr>
              <a:t>Organizational culture affects managers in two primary ways: </a:t>
            </a:r>
          </a:p>
          <a:p>
            <a:endParaRPr lang="tr-TR" altLang="en-US" sz="3000" dirty="0" smtClean="0">
              <a:ea typeface="ＭＳ Ｐゴシック" panose="020B0600070205080204" pitchFamily="34" charset="-128"/>
            </a:endParaRPr>
          </a:p>
          <a:p>
            <a:pPr marL="514350" indent="-514350">
              <a:buFont typeface="+mj-lt"/>
              <a:buAutoNum type="arabicPeriod"/>
            </a:pPr>
            <a:r>
              <a:rPr lang="tr-TR" altLang="en-US" sz="3000" dirty="0" smtClean="0">
                <a:ea typeface="ＭＳ Ｐゴシック" panose="020B0600070205080204" pitchFamily="34" charset="-128"/>
              </a:rPr>
              <a:t>Through its e</a:t>
            </a:r>
            <a:r>
              <a:rPr lang="en-US" altLang="en-US" sz="3000" dirty="0" err="1" smtClean="0">
                <a:ea typeface="ＭＳ Ｐゴシック" panose="020B0600070205080204" pitchFamily="34" charset="-128"/>
              </a:rPr>
              <a:t>ffect</a:t>
            </a:r>
            <a:r>
              <a:rPr lang="en-US" altLang="en-US" sz="3000" dirty="0" smtClean="0">
                <a:ea typeface="ＭＳ Ｐゴシック" panose="020B0600070205080204" pitchFamily="34" charset="-128"/>
              </a:rPr>
              <a:t> </a:t>
            </a:r>
            <a:r>
              <a:rPr lang="en-US" altLang="en-US" sz="3000" dirty="0">
                <a:ea typeface="ＭＳ Ｐゴシック" panose="020B0600070205080204" pitchFamily="34" charset="-128"/>
              </a:rPr>
              <a:t>on what employees do and how they behave</a:t>
            </a:r>
          </a:p>
          <a:p>
            <a:pPr marL="514350" indent="-514350">
              <a:buFont typeface="+mj-lt"/>
              <a:buAutoNum type="arabicPeriod"/>
            </a:pPr>
            <a:r>
              <a:rPr lang="tr-TR" altLang="en-US" sz="3000" dirty="0">
                <a:ea typeface="ＭＳ Ｐゴシック" panose="020B0600070205080204" pitchFamily="34" charset="-128"/>
              </a:rPr>
              <a:t>Through its </a:t>
            </a:r>
            <a:r>
              <a:rPr lang="tr-TR" altLang="en-US" sz="3000" dirty="0" smtClean="0">
                <a:ea typeface="ＭＳ Ｐゴシック" panose="020B0600070205080204" pitchFamily="34" charset="-128"/>
              </a:rPr>
              <a:t>e</a:t>
            </a:r>
            <a:r>
              <a:rPr lang="en-US" altLang="en-US" sz="3000" dirty="0" err="1" smtClean="0">
                <a:ea typeface="ＭＳ Ｐゴシック" panose="020B0600070205080204" pitchFamily="34" charset="-128"/>
              </a:rPr>
              <a:t>ffect</a:t>
            </a:r>
            <a:r>
              <a:rPr lang="en-US" altLang="en-US" sz="3000" dirty="0" smtClean="0">
                <a:ea typeface="ＭＳ Ｐゴシック" panose="020B0600070205080204" pitchFamily="34" charset="-128"/>
              </a:rPr>
              <a:t> </a:t>
            </a:r>
            <a:r>
              <a:rPr lang="en-US" altLang="en-US" sz="3000" dirty="0">
                <a:ea typeface="ＭＳ Ｐゴシック" panose="020B0600070205080204" pitchFamily="34" charset="-128"/>
              </a:rPr>
              <a:t>on what managers </a:t>
            </a:r>
            <a:r>
              <a:rPr lang="en-US" altLang="en-US" sz="3000" dirty="0" smtClean="0">
                <a:ea typeface="ＭＳ Ｐゴシック" panose="020B0600070205080204" pitchFamily="34" charset="-128"/>
              </a:rPr>
              <a:t>do</a:t>
            </a:r>
            <a:r>
              <a:rPr lang="tr-TR" altLang="en-US" sz="3000" dirty="0" smtClean="0">
                <a:ea typeface="ＭＳ Ｐゴシック" panose="020B0600070205080204" pitchFamily="34" charset="-128"/>
              </a:rPr>
              <a:t> </a:t>
            </a:r>
            <a:r>
              <a:rPr lang="en-US" altLang="en-US" sz="3200" dirty="0">
                <a:ea typeface="ＭＳ Ｐゴシック" panose="020B0600070205080204" pitchFamily="34" charset="-128"/>
              </a:rPr>
              <a:t>as they plan, organize, lead, and control.</a:t>
            </a:r>
          </a:p>
          <a:p>
            <a:pPr marL="514350" indent="-514350">
              <a:buFont typeface="+mj-lt"/>
              <a:buAutoNum type="arabicPeriod"/>
            </a:pPr>
            <a:endParaRPr lang="en-US" altLang="en-US" sz="3000" dirty="0">
              <a:ea typeface="ＭＳ Ｐゴシック" panose="020B0600070205080204" pitchFamily="34" charset="-128"/>
            </a:endParaRPr>
          </a:p>
        </p:txBody>
      </p:sp>
      <p:sp>
        <p:nvSpPr>
          <p:cNvPr id="3277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277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C75F899D-701C-4D74-8E77-5D1C103C0B04}"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1631450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6518"/>
            <a:ext cx="10515600" cy="5800445"/>
          </a:xfrm>
        </p:spPr>
        <p:txBody>
          <a:bodyPr/>
          <a:lstStyle/>
          <a:p>
            <a:pPr marL="0" indent="0">
              <a:buNone/>
            </a:pPr>
            <a:r>
              <a:rPr lang="en-US" altLang="en-US" dirty="0">
                <a:ea typeface="ＭＳ Ｐゴシック" panose="020B0600070205080204" pitchFamily="34" charset="-128"/>
              </a:rPr>
              <a:t>Marjorie Kaplan, president of the Animal Planet and Science television networks, </a:t>
            </a:r>
            <a:r>
              <a:rPr lang="en-US" altLang="en-US" dirty="0" smtClean="0">
                <a:ea typeface="ＭＳ Ｐゴシック" panose="020B0600070205080204" pitchFamily="34" charset="-128"/>
              </a:rPr>
              <a:t>describes </a:t>
            </a:r>
            <a:r>
              <a:rPr lang="en-US" altLang="en-US" dirty="0">
                <a:ea typeface="ＭＳ Ｐゴシック" panose="020B0600070205080204" pitchFamily="34" charset="-128"/>
              </a:rPr>
              <a:t>how the power of organizational culture affects her as a manager. </a:t>
            </a:r>
            <a:endParaRPr lang="tr-TR" altLang="en-US" dirty="0" smtClean="0">
              <a:ea typeface="ＭＳ Ｐゴシック" panose="020B0600070205080204" pitchFamily="34" charset="-128"/>
            </a:endParaRPr>
          </a:p>
          <a:p>
            <a:pPr marL="0" indent="0">
              <a:buNone/>
            </a:pPr>
            <a:r>
              <a:rPr lang="en-US" altLang="en-US" dirty="0" smtClean="0">
                <a:ea typeface="ＭＳ Ｐゴシック" panose="020B0600070205080204" pitchFamily="34" charset="-128"/>
              </a:rPr>
              <a:t>She </a:t>
            </a:r>
            <a:r>
              <a:rPr lang="en-US" altLang="en-US" dirty="0">
                <a:ea typeface="ＭＳ Ｐゴシック" panose="020B0600070205080204" pitchFamily="34" charset="-128"/>
              </a:rPr>
              <a:t>says that one of her company’s stated goals is “to make it the place where, when you come to work, you feel like you have the </a:t>
            </a:r>
            <a:r>
              <a:rPr lang="en-US" altLang="en-US" i="1" dirty="0">
                <a:ea typeface="ＭＳ Ｐゴシック" panose="020B0600070205080204" pitchFamily="34" charset="-128"/>
              </a:rPr>
              <a:t>opportunity </a:t>
            </a:r>
            <a:r>
              <a:rPr lang="en-US" altLang="en-US" dirty="0">
                <a:ea typeface="ＭＳ Ｐゴシック" panose="020B0600070205080204" pitchFamily="34" charset="-128"/>
              </a:rPr>
              <a:t>to bring your best self—and you’re also </a:t>
            </a:r>
            <a:r>
              <a:rPr lang="en-US" altLang="en-US" i="1" dirty="0">
                <a:ea typeface="ＭＳ Ｐゴシック" panose="020B0600070205080204" pitchFamily="34" charset="-128"/>
              </a:rPr>
              <a:t>challenged</a:t>
            </a:r>
            <a:r>
              <a:rPr lang="en-US" altLang="en-US" dirty="0">
                <a:ea typeface="ＭＳ Ｐゴシック" panose="020B0600070205080204" pitchFamily="34" charset="-128"/>
              </a:rPr>
              <a:t> to bring your best self</a:t>
            </a:r>
            <a:r>
              <a:rPr lang="en-US" altLang="en-US" dirty="0" smtClean="0">
                <a:ea typeface="ＭＳ Ｐゴシック" panose="020B0600070205080204" pitchFamily="34" charset="-128"/>
              </a:rPr>
              <a:t>.”</a:t>
            </a:r>
            <a:endParaRPr lang="tr-TR" altLang="en-US" dirty="0" smtClean="0">
              <a:ea typeface="ＭＳ Ｐゴシック" panose="020B0600070205080204" pitchFamily="34" charset="-128"/>
            </a:endParaRPr>
          </a:p>
          <a:p>
            <a:pPr marL="0" indent="0">
              <a:buNone/>
            </a:pPr>
            <a:endParaRPr lang="tr-TR"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endParaRPr lang="en-US" dirty="0"/>
          </a:p>
        </p:txBody>
      </p:sp>
      <p:pic>
        <p:nvPicPr>
          <p:cNvPr id="4" name="Picture 3"/>
          <p:cNvPicPr>
            <a:picLocks noChangeAspect="1"/>
          </p:cNvPicPr>
          <p:nvPr/>
        </p:nvPicPr>
        <p:blipFill>
          <a:blip r:embed="rId2"/>
          <a:stretch>
            <a:fillRect/>
          </a:stretch>
        </p:blipFill>
        <p:spPr>
          <a:xfrm>
            <a:off x="2846293" y="3048000"/>
            <a:ext cx="2716587" cy="3673726"/>
          </a:xfrm>
          <a:prstGeom prst="rect">
            <a:avLst/>
          </a:prstGeom>
        </p:spPr>
      </p:pic>
      <p:pic>
        <p:nvPicPr>
          <p:cNvPr id="5" name="Picture 4"/>
          <p:cNvPicPr>
            <a:picLocks noChangeAspect="1"/>
          </p:cNvPicPr>
          <p:nvPr/>
        </p:nvPicPr>
        <p:blipFill>
          <a:blip r:embed="rId3"/>
          <a:stretch>
            <a:fillRect/>
          </a:stretch>
        </p:blipFill>
        <p:spPr>
          <a:xfrm>
            <a:off x="6325368" y="3602630"/>
            <a:ext cx="5028432" cy="2134160"/>
          </a:xfrm>
          <a:prstGeom prst="rect">
            <a:avLst/>
          </a:prstGeom>
        </p:spPr>
      </p:pic>
    </p:spTree>
    <p:extLst>
      <p:ext uri="{BB962C8B-B14F-4D97-AF65-F5344CB8AC3E}">
        <p14:creationId xmlns:p14="http://schemas.microsoft.com/office/powerpoint/2010/main" val="25328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4200" dirty="0">
                <a:ea typeface="ＭＳ Ｐゴシック" panose="020B0600070205080204" pitchFamily="34" charset="-128"/>
                <a:cs typeface="Arial" panose="020B0604020202020204" pitchFamily="34" charset="0"/>
              </a:rPr>
              <a:t>How Does Culture Affect What Employees Do?</a:t>
            </a:r>
          </a:p>
        </p:txBody>
      </p:sp>
      <p:sp>
        <p:nvSpPr>
          <p:cNvPr id="33795" name="Content Placeholder 3"/>
          <p:cNvSpPr>
            <a:spLocks noGrp="1"/>
          </p:cNvSpPr>
          <p:nvPr>
            <p:ph idx="1"/>
          </p:nvPr>
        </p:nvSpPr>
        <p:spPr>
          <a:xfrm>
            <a:off x="376517" y="1371601"/>
            <a:ext cx="11497235" cy="4754563"/>
          </a:xfrm>
        </p:spPr>
        <p:txBody>
          <a:bodyPr>
            <a:normAutofit/>
          </a:bodyPr>
          <a:lstStyle/>
          <a:p>
            <a:pPr>
              <a:buFont typeface="Arial" panose="020B0604020202020204" pitchFamily="34" charset="0"/>
              <a:buNone/>
            </a:pPr>
            <a:endParaRPr lang="en-US" altLang="en-US" sz="3000" dirty="0">
              <a:ea typeface="ＭＳ Ｐゴシック" panose="020B0600070205080204" pitchFamily="34" charset="-128"/>
            </a:endParaRPr>
          </a:p>
          <a:p>
            <a:pPr>
              <a:buFont typeface="Arial" panose="020B0604020202020204" pitchFamily="34" charset="0"/>
              <a:buNone/>
            </a:pPr>
            <a:r>
              <a:rPr lang="tr-TR" altLang="en-US" sz="3000" dirty="0" smtClean="0">
                <a:ea typeface="ＭＳ Ｐゴシック" panose="020B0600070205080204" pitchFamily="34" charset="-128"/>
              </a:rPr>
              <a:t>An organization’s culture has an effect on what employees do, depending on how strong, or weak, the culture is.</a:t>
            </a:r>
          </a:p>
          <a:p>
            <a:pPr>
              <a:buFont typeface="Arial" panose="020B0604020202020204" pitchFamily="34" charset="0"/>
              <a:buNone/>
            </a:pPr>
            <a:r>
              <a:rPr lang="en-US" altLang="en-US" sz="3000" dirty="0">
                <a:ea typeface="ＭＳ Ｐゴシック" panose="020B0600070205080204" pitchFamily="34" charset="-128"/>
              </a:rPr>
              <a:t>	</a:t>
            </a:r>
            <a:endParaRPr lang="tr-TR" altLang="en-US" sz="3000" dirty="0" smtClean="0">
              <a:ea typeface="ＭＳ Ｐゴシック" panose="020B0600070205080204" pitchFamily="34" charset="-128"/>
            </a:endParaRPr>
          </a:p>
          <a:p>
            <a:pPr>
              <a:buFont typeface="Arial" panose="020B0604020202020204" pitchFamily="34" charset="0"/>
              <a:buNone/>
            </a:pPr>
            <a:r>
              <a:rPr lang="en-US" altLang="en-US" sz="3000" b="1" dirty="0" smtClean="0">
                <a:solidFill>
                  <a:srgbClr val="648596"/>
                </a:solidFill>
                <a:ea typeface="ＭＳ Ｐゴシック" panose="020B0600070205080204" pitchFamily="34" charset="-128"/>
              </a:rPr>
              <a:t>Strong </a:t>
            </a:r>
            <a:r>
              <a:rPr lang="en-US" altLang="en-US" sz="3000" b="1" dirty="0">
                <a:solidFill>
                  <a:srgbClr val="648596"/>
                </a:solidFill>
                <a:ea typeface="ＭＳ Ｐゴシック" panose="020B0600070205080204" pitchFamily="34" charset="-128"/>
              </a:rPr>
              <a:t>cultures: </a:t>
            </a:r>
          </a:p>
          <a:p>
            <a:pPr>
              <a:buFont typeface="Arial" panose="020B0604020202020204" pitchFamily="34" charset="0"/>
              <a:buNone/>
            </a:pPr>
            <a:r>
              <a:rPr lang="en-US" altLang="en-US" sz="3000" b="1" dirty="0">
                <a:solidFill>
                  <a:srgbClr val="648596"/>
                </a:solidFill>
                <a:ea typeface="ＭＳ Ｐゴシック" panose="020B0600070205080204" pitchFamily="34" charset="-128"/>
              </a:rPr>
              <a:t>	</a:t>
            </a:r>
            <a:r>
              <a:rPr lang="en-US" altLang="en-US" sz="3000" dirty="0">
                <a:ea typeface="ＭＳ Ｐゴシック" panose="020B0600070205080204" pitchFamily="34" charset="-128"/>
              </a:rPr>
              <a:t>cultures in which the key values are deeply held and widely </a:t>
            </a:r>
            <a:r>
              <a:rPr lang="en-US" altLang="en-US" sz="3000" dirty="0" smtClean="0">
                <a:ea typeface="ＭＳ Ｐゴシック" panose="020B0600070205080204" pitchFamily="34" charset="-128"/>
              </a:rPr>
              <a:t>shared</a:t>
            </a:r>
            <a:r>
              <a:rPr lang="tr-TR" altLang="en-US" sz="3000" dirty="0" smtClean="0">
                <a:ea typeface="ＭＳ Ｐゴシック" panose="020B0600070205080204" pitchFamily="34" charset="-128"/>
              </a:rPr>
              <a:t>- have a greater influence on employees than do weaker cultures.</a:t>
            </a:r>
            <a:endParaRPr lang="en-US" altLang="en-US" sz="3000" dirty="0">
              <a:ea typeface="ＭＳ Ｐゴシック" panose="020B0600070205080204" pitchFamily="34" charset="-128"/>
            </a:endParaRPr>
          </a:p>
          <a:p>
            <a:pPr>
              <a:buFont typeface="Arial" panose="020B0604020202020204" pitchFamily="34" charset="0"/>
              <a:buNone/>
            </a:pPr>
            <a:endParaRPr lang="tr-TR" altLang="en-US" sz="3000" dirty="0" smtClean="0">
              <a:ea typeface="ＭＳ Ｐゴシック" panose="020B0600070205080204" pitchFamily="34" charset="-128"/>
            </a:endParaRPr>
          </a:p>
        </p:txBody>
      </p:sp>
      <p:sp>
        <p:nvSpPr>
          <p:cNvPr id="33796" name="Footer Placeholder 7"/>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3797"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BEF95A8F-76AC-4B4E-B73C-C511CBFC2F39}"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892467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12" y="365125"/>
            <a:ext cx="10950388" cy="1325563"/>
          </a:xfrm>
        </p:spPr>
        <p:txBody>
          <a:bodyPr/>
          <a:lstStyle/>
          <a:p>
            <a:r>
              <a:rPr lang="en-US" altLang="en-US" dirty="0">
                <a:ea typeface="ＭＳ Ｐゴシック" panose="020B0600070205080204" pitchFamily="34" charset="-128"/>
                <a:cs typeface="Arial" panose="020B0604020202020204" pitchFamily="34" charset="0"/>
              </a:rPr>
              <a:t>How Does Culture Affect What Employees Do?</a:t>
            </a:r>
            <a:endParaRPr lang="en-US" dirty="0"/>
          </a:p>
        </p:txBody>
      </p:sp>
      <p:sp>
        <p:nvSpPr>
          <p:cNvPr id="3" name="Content Placeholder 2"/>
          <p:cNvSpPr>
            <a:spLocks noGrp="1"/>
          </p:cNvSpPr>
          <p:nvPr>
            <p:ph idx="1"/>
          </p:nvPr>
        </p:nvSpPr>
        <p:spPr/>
        <p:txBody>
          <a:bodyPr/>
          <a:lstStyle/>
          <a:p>
            <a:pPr>
              <a:buNone/>
            </a:pPr>
            <a:r>
              <a:rPr lang="en-US" altLang="en-US" dirty="0">
                <a:ea typeface="ＭＳ Ｐゴシック" panose="020B0600070205080204" pitchFamily="34" charset="-128"/>
              </a:rPr>
              <a:t>The more employees accept the organization’s key values and the greater their commitment to those values, the stronger the culture is. </a:t>
            </a:r>
          </a:p>
          <a:p>
            <a:pPr>
              <a:buNone/>
            </a:pPr>
            <a:endParaRPr lang="en-US" altLang="en-US"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248993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tr-TR" dirty="0" smtClean="0"/>
              <a:t>In organization with a strong culture, that culture can substitute for the rules and regulations that formally guide employees.</a:t>
            </a:r>
          </a:p>
          <a:p>
            <a:pPr marL="0" indent="0">
              <a:buNone/>
            </a:pPr>
            <a:endParaRPr lang="tr-TR" dirty="0"/>
          </a:p>
          <a:p>
            <a:pPr marL="0" indent="0">
              <a:buNone/>
            </a:pPr>
            <a:r>
              <a:rPr lang="tr-TR" dirty="0" smtClean="0"/>
              <a:t>Stronger an organization’s culture – less formal rules and regulations – guides are internalized in employees</a:t>
            </a:r>
          </a:p>
          <a:p>
            <a:endParaRPr lang="tr-TR" dirty="0" smtClean="0"/>
          </a:p>
          <a:p>
            <a:r>
              <a:rPr lang="tr-TR" dirty="0"/>
              <a:t>In organization with a </a:t>
            </a:r>
            <a:r>
              <a:rPr lang="tr-TR" dirty="0" smtClean="0"/>
              <a:t>weak culture, no dominant shared values are present- its effect on employee behavior is less clear</a:t>
            </a:r>
            <a:endParaRPr lang="tr-TR" dirty="0"/>
          </a:p>
          <a:p>
            <a:pPr marL="0" indent="0">
              <a:buNone/>
            </a:pPr>
            <a:endParaRPr lang="tr-TR" dirty="0" smtClean="0"/>
          </a:p>
        </p:txBody>
      </p:sp>
    </p:spTree>
    <p:extLst>
      <p:ext uri="{BB962C8B-B14F-4D97-AF65-F5344CB8AC3E}">
        <p14:creationId xmlns:p14="http://schemas.microsoft.com/office/powerpoint/2010/main" val="354967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2560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96473EEB-9A9F-4F33-BFCD-F509D886483D}" type="slidenum">
              <a:rPr lang="en-US" altLang="en-US">
                <a:latin typeface="Calibri" panose="020F0502020204030204" pitchFamily="34" charset="0"/>
              </a:rPr>
              <a:pPr/>
              <a:t>2</a:t>
            </a:fld>
            <a:endParaRPr lang="en-US" altLang="en-US">
              <a:latin typeface="Calibri" panose="020F0502020204030204" pitchFamily="34" charset="0"/>
            </a:endParaRPr>
          </a:p>
        </p:txBody>
      </p:sp>
      <p:sp>
        <p:nvSpPr>
          <p:cNvPr id="25605" name="TextBox 7"/>
          <p:cNvSpPr txBox="1">
            <a:spLocks noChangeArrowheads="1"/>
          </p:cNvSpPr>
          <p:nvPr/>
        </p:nvSpPr>
        <p:spPr bwMode="auto">
          <a:xfrm>
            <a:off x="6019800" y="2209800"/>
            <a:ext cx="3886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dirty="0"/>
              <a:t>Define what organizational culture is and explain why it’s important. </a:t>
            </a:r>
          </a:p>
        </p:txBody>
      </p:sp>
      <p:sp>
        <p:nvSpPr>
          <p:cNvPr id="6" name="TextBox 5"/>
          <p:cNvSpPr txBox="1">
            <a:spLocks noChangeArrowheads="1"/>
          </p:cNvSpPr>
          <p:nvPr/>
        </p:nvSpPr>
        <p:spPr bwMode="auto">
          <a:xfrm>
            <a:off x="4876800" y="1905001"/>
            <a:ext cx="121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5400" b="1" dirty="0" smtClean="0">
                <a:solidFill>
                  <a:srgbClr val="AC2D2B"/>
                </a:solidFill>
              </a:rPr>
              <a:t>4</a:t>
            </a:r>
            <a:r>
              <a:rPr lang="tr-TR" altLang="en-US" sz="5400" b="1" dirty="0" smtClean="0">
                <a:solidFill>
                  <a:srgbClr val="AC2D2B"/>
                </a:solidFill>
              </a:rPr>
              <a:t>.1</a:t>
            </a:r>
            <a:endParaRPr lang="tr-TR" altLang="en-US" sz="5400" b="1" dirty="0" smtClean="0">
              <a:solidFill>
                <a:srgbClr val="AC2D2B"/>
              </a:solidFill>
            </a:endParaRPr>
          </a:p>
        </p:txBody>
      </p:sp>
    </p:spTree>
    <p:extLst>
      <p:ext uri="{BB962C8B-B14F-4D97-AF65-F5344CB8AC3E}">
        <p14:creationId xmlns:p14="http://schemas.microsoft.com/office/powerpoint/2010/main" val="664201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4200">
                <a:ea typeface="ＭＳ Ｐゴシック" panose="020B0600070205080204" pitchFamily="34" charset="-128"/>
                <a:cs typeface="Arial" panose="020B0604020202020204" pitchFamily="34" charset="0"/>
              </a:rPr>
              <a:t>Strong Cultures Can:</a:t>
            </a:r>
          </a:p>
        </p:txBody>
      </p:sp>
      <p:sp>
        <p:nvSpPr>
          <p:cNvPr id="34819" name="Content Placeholder 3"/>
          <p:cNvSpPr>
            <a:spLocks noGrp="1"/>
          </p:cNvSpPr>
          <p:nvPr>
            <p:ph idx="1"/>
          </p:nvPr>
        </p:nvSpPr>
        <p:spPr>
          <a:xfrm>
            <a:off x="2209800" y="1341438"/>
            <a:ext cx="8229600" cy="4754562"/>
          </a:xfrm>
        </p:spPr>
        <p:txBody>
          <a:bodyPr/>
          <a:lstStyle/>
          <a:p>
            <a:pPr>
              <a:buFont typeface="Arial" panose="020B0604020202020204" pitchFamily="34" charset="0"/>
              <a:buNone/>
            </a:pPr>
            <a:endParaRPr lang="en-US" altLang="en-US" sz="3000">
              <a:ea typeface="ＭＳ Ｐゴシック" panose="020B0600070205080204" pitchFamily="34" charset="-128"/>
            </a:endParaRPr>
          </a:p>
          <a:p>
            <a:r>
              <a:rPr lang="en-US" altLang="en-US" sz="3000">
                <a:ea typeface="ＭＳ Ｐゴシック" panose="020B0600070205080204" pitchFamily="34" charset="-128"/>
              </a:rPr>
              <a:t>Substitute for formal rules and regulations</a:t>
            </a:r>
          </a:p>
          <a:p>
            <a:r>
              <a:rPr lang="en-US" altLang="en-US" sz="3000">
                <a:ea typeface="ＭＳ Ｐゴシック" panose="020B0600070205080204" pitchFamily="34" charset="-128"/>
              </a:rPr>
              <a:t>Create predictability, orderliness, and consistency</a:t>
            </a:r>
          </a:p>
          <a:p>
            <a:pPr>
              <a:buFont typeface="Arial" panose="020B0604020202020204" pitchFamily="34" charset="0"/>
              <a:buNone/>
            </a:pPr>
            <a:endParaRPr lang="en-US" altLang="en-US" sz="3000">
              <a:ea typeface="ＭＳ Ｐゴシック" panose="020B0600070205080204" pitchFamily="34" charset="-128"/>
            </a:endParaRPr>
          </a:p>
        </p:txBody>
      </p:sp>
      <p:sp>
        <p:nvSpPr>
          <p:cNvPr id="34820" name="Footer Placeholder 7"/>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4821"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020B68AE-3847-41A5-8448-76FA232C3A90}"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1258135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58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49AA9B41-3D93-4E63-8CEB-4DA453D56B6E}" type="slidenum">
              <a:rPr lang="en-US" altLang="en-US">
                <a:latin typeface="Calibri" panose="020F0502020204030204" pitchFamily="34" charset="0"/>
              </a:rPr>
              <a:pPr/>
              <a:t>21</a:t>
            </a:fld>
            <a:endParaRPr lang="en-US" altLang="en-US">
              <a:latin typeface="Calibri" panose="020F0502020204030204" pitchFamily="34" charset="0"/>
            </a:endParaRPr>
          </a:p>
        </p:txBody>
      </p:sp>
      <p:sp>
        <p:nvSpPr>
          <p:cNvPr id="35844" name="Title 1"/>
          <p:cNvSpPr>
            <a:spLocks noGrp="1"/>
          </p:cNvSpPr>
          <p:nvPr>
            <p:ph type="title" idx="4294967295"/>
          </p:nvPr>
        </p:nvSpPr>
        <p:spPr>
          <a:xfrm>
            <a:off x="117989" y="-76200"/>
            <a:ext cx="8229600" cy="1219200"/>
          </a:xfrm>
        </p:spPr>
        <p:txBody>
          <a:bodyPr/>
          <a:lstStyle/>
          <a:p>
            <a:r>
              <a:rPr lang="en-US" altLang="en-US" sz="4200" dirty="0">
                <a:ea typeface="ＭＳ Ｐゴシック" panose="020B0600070205080204" pitchFamily="34" charset="-128"/>
                <a:cs typeface="Arial" panose="020B0604020202020204" pitchFamily="34" charset="0"/>
              </a:rPr>
              <a:t>Acclimating to Corporate Culture</a:t>
            </a:r>
          </a:p>
        </p:txBody>
      </p:sp>
      <p:pic>
        <p:nvPicPr>
          <p:cNvPr id="3584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0803" y="389965"/>
            <a:ext cx="3851927" cy="633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38200" y="941685"/>
            <a:ext cx="5254626" cy="923330"/>
          </a:xfrm>
          <a:prstGeom prst="rect">
            <a:avLst/>
          </a:prstGeom>
        </p:spPr>
        <p:txBody>
          <a:bodyPr wrap="square">
            <a:spAutoFit/>
          </a:bodyPr>
          <a:lstStyle/>
          <a:p>
            <a:r>
              <a:rPr lang="en-US" altLang="en-US" dirty="0">
                <a:ea typeface="ＭＳ Ｐゴシック" panose="020B0600070205080204" pitchFamily="34" charset="-128"/>
              </a:rPr>
              <a:t>In a recent survey of management and employees that reflects changes in both internal and external organizational environments,</a:t>
            </a:r>
            <a:endParaRPr lang="en-US" dirty="0"/>
          </a:p>
        </p:txBody>
      </p:sp>
    </p:spTree>
    <p:extLst>
      <p:ext uri="{BB962C8B-B14F-4D97-AF65-F5344CB8AC3E}">
        <p14:creationId xmlns:p14="http://schemas.microsoft.com/office/powerpoint/2010/main" val="311423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286000" y="304800"/>
            <a:ext cx="8229600" cy="1219200"/>
          </a:xfrm>
        </p:spPr>
        <p:txBody>
          <a:bodyPr>
            <a:normAutofit fontScale="90000"/>
          </a:bodyPr>
          <a:lstStyle/>
          <a:p>
            <a:r>
              <a:rPr lang="en-US" altLang="en-US" sz="4200">
                <a:ea typeface="ＭＳ Ｐゴシック" panose="020B0600070205080204" pitchFamily="34" charset="-128"/>
                <a:cs typeface="Arial" panose="020B0604020202020204" pitchFamily="34" charset="0"/>
              </a:rPr>
              <a:t>How Does Culture Affect What Managers Do?</a:t>
            </a:r>
          </a:p>
        </p:txBody>
      </p:sp>
      <p:pic>
        <p:nvPicPr>
          <p:cNvPr id="36867" name="Content Placeholder 5" descr="PH_02_004.eps"/>
          <p:cNvPicPr>
            <a:picLocks noGrp="1" noChangeAspect="1"/>
          </p:cNvPicPr>
          <p:nvPr>
            <p:ph idx="1"/>
          </p:nvPr>
        </p:nvPicPr>
        <p:blipFill>
          <a:blip r:embed="rId3">
            <a:extLst>
              <a:ext uri="{28A0092B-C50C-407E-A947-70E740481C1C}">
                <a14:useLocalDpi xmlns:a14="http://schemas.microsoft.com/office/drawing/2010/main" val="0"/>
              </a:ext>
            </a:extLst>
          </a:blip>
          <a:srcRect l="-19235" r="-19235"/>
          <a:stretch>
            <a:fillRect/>
          </a:stretch>
        </p:blipFill>
        <p:spPr>
          <a:xfrm>
            <a:off x="4849906" y="1784349"/>
            <a:ext cx="8229600" cy="4754563"/>
          </a:xfrm>
        </p:spPr>
      </p:pic>
      <p:sp>
        <p:nvSpPr>
          <p:cNvPr id="36868"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686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FFD37936-C3C6-4CE8-ABED-8EF2EBDE73A9}" type="slidenum">
              <a:rPr lang="en-US" altLang="en-US">
                <a:latin typeface="Calibri" panose="020F0502020204030204" pitchFamily="34" charset="0"/>
              </a:rPr>
              <a:pPr/>
              <a:t>22</a:t>
            </a:fld>
            <a:endParaRPr lang="en-US" altLang="en-US">
              <a:latin typeface="Calibri" panose="020F0502020204030204" pitchFamily="34" charset="0"/>
            </a:endParaRPr>
          </a:p>
        </p:txBody>
      </p:sp>
      <p:sp>
        <p:nvSpPr>
          <p:cNvPr id="2" name="Rectangle 1"/>
          <p:cNvSpPr/>
          <p:nvPr/>
        </p:nvSpPr>
        <p:spPr>
          <a:xfrm>
            <a:off x="304800" y="2600236"/>
            <a:ext cx="6096000" cy="1200329"/>
          </a:xfrm>
          <a:prstGeom prst="rect">
            <a:avLst/>
          </a:prstGeom>
        </p:spPr>
        <p:txBody>
          <a:bodyPr>
            <a:spAutoFit/>
          </a:bodyPr>
          <a:lstStyle/>
          <a:p>
            <a:r>
              <a:rPr lang="tr-TR" dirty="0"/>
              <a:t>Mattel’s </a:t>
            </a:r>
            <a:r>
              <a:rPr lang="tr-TR" u="sng" dirty="0"/>
              <a:t>culture of play </a:t>
            </a:r>
            <a:r>
              <a:rPr lang="tr-TR" dirty="0"/>
              <a:t>reflects the </a:t>
            </a:r>
            <a:r>
              <a:rPr lang="tr-TR" u="sng" dirty="0"/>
              <a:t>toymaker’s value of positive impact on children’s lives</a:t>
            </a:r>
            <a:r>
              <a:rPr lang="tr-TR" dirty="0">
                <a:effectLst>
                  <a:outerShdw blurRad="38100" dist="38100" dir="2700000" algn="tl">
                    <a:srgbClr val="000000">
                      <a:alpha val="43137"/>
                    </a:srgbClr>
                  </a:outerShdw>
                </a:effectLst>
              </a:rPr>
              <a:t> </a:t>
            </a:r>
            <a:r>
              <a:rPr lang="tr-TR" dirty="0"/>
              <a:t>by creating products that foster the joy of play and by involving managers and employees in volunteer programs that help kids.</a:t>
            </a:r>
            <a:endParaRPr lang="en-US" dirty="0"/>
          </a:p>
        </p:txBody>
      </p:sp>
    </p:spTree>
    <p:extLst>
      <p:ext uri="{BB962C8B-B14F-4D97-AF65-F5344CB8AC3E}">
        <p14:creationId xmlns:p14="http://schemas.microsoft.com/office/powerpoint/2010/main" val="1049997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9247"/>
            <a:ext cx="10515600" cy="5477716"/>
          </a:xfrm>
        </p:spPr>
        <p:txBody>
          <a:bodyPr>
            <a:normAutofit fontScale="92500" lnSpcReduction="20000"/>
          </a:bodyPr>
          <a:lstStyle/>
          <a:p>
            <a:r>
              <a:rPr lang="en-US" altLang="en-US" dirty="0">
                <a:ea typeface="ＭＳ Ｐゴシック" panose="020B0600070205080204" pitchFamily="34" charset="-128"/>
              </a:rPr>
              <a:t>Because an organization’s culture constrains </a:t>
            </a:r>
            <a:r>
              <a:rPr lang="en-US" altLang="en-US" u="sng" dirty="0">
                <a:ea typeface="ＭＳ Ｐゴシック" panose="020B0600070205080204" pitchFamily="34" charset="-128"/>
              </a:rPr>
              <a:t>what they can </a:t>
            </a:r>
            <a:r>
              <a:rPr lang="en-US" altLang="en-US" dirty="0">
                <a:ea typeface="ＭＳ Ｐゴシック" panose="020B0600070205080204" pitchFamily="34" charset="-128"/>
              </a:rPr>
              <a:t>and </a:t>
            </a:r>
            <a:r>
              <a:rPr lang="en-US" altLang="en-US" u="sng" dirty="0">
                <a:ea typeface="ＭＳ Ｐゴシック" panose="020B0600070205080204" pitchFamily="34" charset="-128"/>
              </a:rPr>
              <a:t>cannot do</a:t>
            </a:r>
            <a:r>
              <a:rPr lang="en-US" altLang="en-US" dirty="0">
                <a:ea typeface="ＭＳ Ｐゴシック" panose="020B0600070205080204" pitchFamily="34" charset="-128"/>
              </a:rPr>
              <a:t> and how they manage, it’s particularly relevant </a:t>
            </a:r>
            <a:r>
              <a:rPr lang="en-US" altLang="en-US" dirty="0" smtClean="0">
                <a:ea typeface="ＭＳ Ｐゴシック" panose="020B0600070205080204" pitchFamily="34" charset="-128"/>
              </a:rPr>
              <a:t>to </a:t>
            </a:r>
            <a:r>
              <a:rPr lang="en-US" altLang="en-US" dirty="0">
                <a:ea typeface="ＭＳ Ｐゴシック" panose="020B0600070205080204" pitchFamily="34" charset="-128"/>
              </a:rPr>
              <a:t>managers. </a:t>
            </a:r>
            <a:endParaRPr lang="tr-TR" altLang="en-US" dirty="0" smtClean="0">
              <a:ea typeface="ＭＳ Ｐゴシック" panose="020B0600070205080204" pitchFamily="34" charset="-128"/>
            </a:endParaRPr>
          </a:p>
          <a:p>
            <a:r>
              <a:rPr lang="en-US" altLang="en-US" dirty="0" smtClean="0">
                <a:ea typeface="ＭＳ Ｐゴシック" panose="020B0600070205080204" pitchFamily="34" charset="-128"/>
              </a:rPr>
              <a:t>Such </a:t>
            </a:r>
            <a:r>
              <a:rPr lang="en-US" altLang="en-US" dirty="0">
                <a:ea typeface="ＭＳ Ｐゴシック" panose="020B0600070205080204" pitchFamily="34" charset="-128"/>
              </a:rPr>
              <a:t>constraints are rarely explicit. They’re not written down. It’s unlikely they’ll even be spoken. But they’re there, and all managers quickly learn what to do and not do in their organization. </a:t>
            </a:r>
            <a:endParaRPr lang="tr-TR" altLang="en-US" dirty="0" smtClean="0">
              <a:ea typeface="ＭＳ Ｐゴシック" panose="020B0600070205080204" pitchFamily="34" charset="-128"/>
            </a:endParaRPr>
          </a:p>
          <a:p>
            <a:pPr marL="0" indent="0">
              <a:buNone/>
            </a:pPr>
            <a:r>
              <a:rPr lang="tr-TR" altLang="en-US" dirty="0">
                <a:ea typeface="ＭＳ Ｐゴシック" panose="020B0600070205080204" pitchFamily="34" charset="-128"/>
              </a:rPr>
              <a:t> </a:t>
            </a:r>
            <a:r>
              <a:rPr lang="en-US" altLang="en-US" dirty="0" smtClean="0">
                <a:ea typeface="ＭＳ Ｐゴシック" panose="020B0600070205080204" pitchFamily="34" charset="-128"/>
              </a:rPr>
              <a:t>For </a:t>
            </a:r>
            <a:r>
              <a:rPr lang="en-US" altLang="en-US" dirty="0">
                <a:ea typeface="ＭＳ Ｐゴシック" panose="020B0600070205080204" pitchFamily="34" charset="-128"/>
              </a:rPr>
              <a:t>instance, you won’t find the following values written down, but each </a:t>
            </a:r>
            <a:r>
              <a:rPr lang="tr-TR" altLang="en-US" dirty="0" smtClean="0">
                <a:ea typeface="ＭＳ Ｐゴシック" panose="020B0600070205080204" pitchFamily="34" charset="-128"/>
              </a:rPr>
              <a:t>        </a:t>
            </a:r>
            <a:r>
              <a:rPr lang="en-US" altLang="en-US" dirty="0" smtClean="0">
                <a:ea typeface="ＭＳ Ｐゴシック" panose="020B0600070205080204" pitchFamily="34" charset="-128"/>
              </a:rPr>
              <a:t>comes </a:t>
            </a:r>
            <a:r>
              <a:rPr lang="en-US" altLang="en-US" dirty="0">
                <a:ea typeface="ＭＳ Ｐゴシック" panose="020B0600070205080204" pitchFamily="34" charset="-128"/>
              </a:rPr>
              <a:t>from a real organization:</a:t>
            </a:r>
          </a:p>
          <a:p>
            <a:endParaRPr lang="en-US" altLang="en-US" dirty="0">
              <a:ea typeface="ＭＳ Ｐゴシック" panose="020B0600070205080204" pitchFamily="34" charset="-128"/>
            </a:endParaRPr>
          </a:p>
          <a:p>
            <a:pPr>
              <a:buFontTx/>
              <a:buChar char="•"/>
            </a:pPr>
            <a:r>
              <a:rPr lang="en-US" altLang="en-US" dirty="0">
                <a:ea typeface="ＭＳ Ｐゴシック" panose="020B0600070205080204" pitchFamily="34" charset="-128"/>
              </a:rPr>
              <a:t> Look busy even if you’re not.</a:t>
            </a:r>
          </a:p>
          <a:p>
            <a:pPr marL="0" indent="0">
              <a:buNone/>
            </a:pPr>
            <a:r>
              <a:rPr lang="en-US" altLang="en-US" dirty="0">
                <a:ea typeface="ＭＳ Ｐゴシック" panose="020B0600070205080204" pitchFamily="34" charset="-128"/>
              </a:rPr>
              <a:t>• If you take risks and fail around here, you’ll pay dearly for it.</a:t>
            </a:r>
          </a:p>
          <a:p>
            <a:pPr marL="0" indent="0">
              <a:buNone/>
            </a:pPr>
            <a:r>
              <a:rPr lang="en-US" altLang="en-US" dirty="0">
                <a:ea typeface="ＭＳ Ｐゴシック" panose="020B0600070205080204" pitchFamily="34" charset="-128"/>
              </a:rPr>
              <a:t>• Before you make a decision, run it by your boss so that he or she is never surprised.</a:t>
            </a:r>
          </a:p>
          <a:p>
            <a:pPr marL="0" indent="0">
              <a:buNone/>
            </a:pPr>
            <a:r>
              <a:rPr lang="en-US" altLang="en-US" dirty="0">
                <a:ea typeface="ＭＳ Ｐゴシック" panose="020B0600070205080204" pitchFamily="34" charset="-128"/>
              </a:rPr>
              <a:t>• We make our product only as good as the competition forces us to.</a:t>
            </a:r>
          </a:p>
          <a:p>
            <a:pPr marL="0" indent="0">
              <a:buNone/>
            </a:pPr>
            <a:r>
              <a:rPr lang="en-US" altLang="en-US" dirty="0">
                <a:ea typeface="ＭＳ Ｐゴシック" panose="020B0600070205080204" pitchFamily="34" charset="-128"/>
              </a:rPr>
              <a:t>• What made us successful in the past will make us successful in the future.</a:t>
            </a:r>
          </a:p>
          <a:p>
            <a:pPr marL="0" indent="0">
              <a:buNone/>
            </a:pPr>
            <a:r>
              <a:rPr lang="en-US" altLang="en-US" dirty="0">
                <a:ea typeface="ＭＳ Ｐゴシック" panose="020B0600070205080204" pitchFamily="34" charset="-128"/>
              </a:rPr>
              <a:t>• If you want to get to the top here, you have to be a team player</a:t>
            </a:r>
          </a:p>
          <a:p>
            <a:endParaRPr lang="en-US" dirty="0"/>
          </a:p>
        </p:txBody>
      </p:sp>
    </p:spTree>
    <p:extLst>
      <p:ext uri="{BB962C8B-B14F-4D97-AF65-F5344CB8AC3E}">
        <p14:creationId xmlns:p14="http://schemas.microsoft.com/office/powerpoint/2010/main" val="241401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z="4200">
                <a:ea typeface="ＭＳ Ｐゴシック" panose="020B0600070205080204" pitchFamily="34" charset="-128"/>
                <a:cs typeface="Arial" panose="020B0604020202020204" pitchFamily="34" charset="0"/>
              </a:rPr>
              <a:t>Company Values Affect Managers’ Behavior</a:t>
            </a:r>
          </a:p>
        </p:txBody>
      </p:sp>
      <p:sp>
        <p:nvSpPr>
          <p:cNvPr id="37891" name="Content Placeholder 2"/>
          <p:cNvSpPr>
            <a:spLocks noGrp="1"/>
          </p:cNvSpPr>
          <p:nvPr>
            <p:ph idx="1"/>
          </p:nvPr>
        </p:nvSpPr>
        <p:spPr>
          <a:xfrm>
            <a:off x="1129553" y="1570038"/>
            <a:ext cx="9386047" cy="4754562"/>
          </a:xfrm>
        </p:spPr>
        <p:txBody>
          <a:bodyPr/>
          <a:lstStyle/>
          <a:p>
            <a:pPr algn="ctr">
              <a:buFont typeface="Arial" panose="020B0604020202020204" pitchFamily="34" charset="0"/>
              <a:buNone/>
            </a:pPr>
            <a:endParaRPr lang="en-US" altLang="en-US" sz="3000" dirty="0">
              <a:ea typeface="ＭＳ Ｐゴシック" panose="020B0600070205080204" pitchFamily="34" charset="-128"/>
            </a:endParaRPr>
          </a:p>
          <a:p>
            <a:pPr algn="ctr">
              <a:buFont typeface="Arial" panose="020B0604020202020204" pitchFamily="34" charset="0"/>
              <a:buNone/>
            </a:pPr>
            <a:r>
              <a:rPr lang="en-US" altLang="en-US" sz="3000" dirty="0">
                <a:solidFill>
                  <a:srgbClr val="335D6F"/>
                </a:solidFill>
                <a:ea typeface="ＭＳ Ｐゴシック" panose="020B0600070205080204" pitchFamily="34" charset="-128"/>
              </a:rPr>
              <a:t>“Ready-aim-fire” versus “Ready-fire-aim</a:t>
            </a:r>
            <a:r>
              <a:rPr lang="en-US" altLang="en-US" sz="3000" dirty="0" smtClean="0">
                <a:solidFill>
                  <a:srgbClr val="335D6F"/>
                </a:solidFill>
                <a:ea typeface="ＭＳ Ｐゴシック" panose="020B0600070205080204" pitchFamily="34" charset="-128"/>
              </a:rPr>
              <a:t>”</a:t>
            </a:r>
            <a:endParaRPr lang="tr-TR" altLang="en-US" sz="3000" dirty="0" smtClean="0">
              <a:solidFill>
                <a:srgbClr val="335D6F"/>
              </a:solidFill>
              <a:ea typeface="ＭＳ Ｐゴシック" panose="020B0600070205080204" pitchFamily="34" charset="-128"/>
            </a:endParaRPr>
          </a:p>
          <a:p>
            <a:pPr algn="just">
              <a:buFont typeface="Wingdings" panose="05000000000000000000" pitchFamily="2" charset="2"/>
              <a:buChar char="Ø"/>
            </a:pPr>
            <a:r>
              <a:rPr lang="en-US" altLang="en-US" sz="3200" dirty="0">
                <a:ea typeface="ＭＳ Ｐゴシック" panose="020B0600070205080204" pitchFamily="34" charset="-128"/>
              </a:rPr>
              <a:t>“ready-aim-fire” </a:t>
            </a:r>
            <a:r>
              <a:rPr lang="en-US" altLang="en-US" sz="3200" dirty="0" smtClean="0">
                <a:ea typeface="ＭＳ Ｐゴシック" panose="020B0600070205080204" pitchFamily="34" charset="-128"/>
              </a:rPr>
              <a:t>culture</a:t>
            </a:r>
            <a:r>
              <a:rPr lang="tr-TR" altLang="en-US" sz="3200" dirty="0" smtClean="0">
                <a:ea typeface="ＭＳ Ｐゴシック" panose="020B0600070205080204" pitchFamily="34" charset="-128"/>
              </a:rPr>
              <a:t>;</a:t>
            </a:r>
            <a:r>
              <a:rPr lang="en-US" altLang="en-US" sz="3200" dirty="0" smtClean="0">
                <a:ea typeface="ＭＳ Ｐゴシック" panose="020B0600070205080204" pitchFamily="34" charset="-128"/>
              </a:rPr>
              <a:t> </a:t>
            </a:r>
            <a:r>
              <a:rPr lang="en-US" altLang="en-US" sz="3200" dirty="0">
                <a:ea typeface="ＭＳ Ｐゴシック" panose="020B0600070205080204" pitchFamily="34" charset="-128"/>
              </a:rPr>
              <a:t>In such an organization, managers will study and analyze proposed projects endlessly before committing to them</a:t>
            </a:r>
            <a:r>
              <a:rPr lang="en-US" altLang="en-US" sz="3200" dirty="0" smtClean="0">
                <a:ea typeface="ＭＳ Ｐゴシック" panose="020B0600070205080204" pitchFamily="34" charset="-128"/>
              </a:rPr>
              <a:t>.</a:t>
            </a:r>
            <a:endParaRPr lang="tr-TR" altLang="en-US" sz="3200" dirty="0" smtClean="0">
              <a:ea typeface="ＭＳ Ｐゴシック" panose="020B0600070205080204" pitchFamily="34" charset="-128"/>
            </a:endParaRPr>
          </a:p>
          <a:p>
            <a:pPr algn="just">
              <a:buFont typeface="Wingdings" panose="05000000000000000000" pitchFamily="2" charset="2"/>
              <a:buChar char="Ø"/>
            </a:pPr>
            <a:r>
              <a:rPr lang="en-US" altLang="en-US" sz="3200" dirty="0" smtClean="0">
                <a:ea typeface="ＭＳ Ｐゴシック" panose="020B0600070205080204" pitchFamily="34" charset="-128"/>
              </a:rPr>
              <a:t> </a:t>
            </a:r>
            <a:r>
              <a:rPr lang="en-US" altLang="en-US" sz="3200" dirty="0">
                <a:ea typeface="ＭＳ Ｐゴシック" panose="020B0600070205080204" pitchFamily="34" charset="-128"/>
              </a:rPr>
              <a:t>However, in a “ready-fire-aim” culture, managers take action and then analyze what has been done.</a:t>
            </a:r>
            <a:endParaRPr lang="en-US" altLang="en-US" sz="3000" dirty="0">
              <a:solidFill>
                <a:srgbClr val="335D6F"/>
              </a:solidFill>
              <a:ea typeface="ＭＳ Ｐゴシック" panose="020B0600070205080204" pitchFamily="34" charset="-128"/>
            </a:endParaRPr>
          </a:p>
        </p:txBody>
      </p:sp>
      <p:sp>
        <p:nvSpPr>
          <p:cNvPr id="3789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789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B221F5BD-B790-4618-99E1-9D0D0040C2C4}"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3116912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If an organization’s culture supports the belief that profits can be increased by cost cutting and that the company’s best interests are </a:t>
            </a:r>
            <a:r>
              <a:rPr lang="en-US" altLang="en-US" dirty="0" err="1" smtClean="0">
                <a:ea typeface="ＭＳ Ｐゴシック" panose="020B0600070205080204" pitchFamily="34" charset="-128"/>
              </a:rPr>
              <a:t>achiev</a:t>
            </a:r>
            <a:r>
              <a:rPr lang="tr-TR" altLang="en-US" dirty="0" smtClean="0">
                <a:ea typeface="ＭＳ Ｐゴシック" panose="020B0600070205080204" pitchFamily="34" charset="-128"/>
              </a:rPr>
              <a:t>ed</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slow but steady increases in quarterly earnings. </a:t>
            </a:r>
            <a:endParaRPr lang="tr-TR" altLang="en-US" dirty="0" smtClean="0">
              <a:ea typeface="ＭＳ Ｐゴシック" panose="020B0600070205080204" pitchFamily="34" charset="-128"/>
            </a:endParaRPr>
          </a:p>
          <a:p>
            <a:pPr marL="0" indent="0">
              <a:buNone/>
            </a:pPr>
            <a:r>
              <a:rPr lang="tr-TR" altLang="en-US" dirty="0">
                <a:ea typeface="ＭＳ Ｐゴシック" panose="020B0600070205080204" pitchFamily="34" charset="-128"/>
              </a:rPr>
              <a:t> </a:t>
            </a:r>
            <a:r>
              <a:rPr lang="tr-TR" altLang="en-US" dirty="0" smtClean="0">
                <a:ea typeface="ＭＳ Ｐゴシック" panose="020B0600070205080204" pitchFamily="34" charset="-128"/>
              </a:rPr>
              <a:t>M</a:t>
            </a:r>
            <a:r>
              <a:rPr lang="en-US" altLang="en-US" dirty="0" err="1" smtClean="0">
                <a:ea typeface="ＭＳ Ｐゴシック" panose="020B0600070205080204" pitchFamily="34" charset="-128"/>
              </a:rPr>
              <a:t>anagers</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are unlikely to pursue programs that are innovative, risky, </a:t>
            </a:r>
            <a:r>
              <a:rPr lang="tr-TR" altLang="en-US" dirty="0" smtClean="0">
                <a:ea typeface="ＭＳ Ｐゴシック" panose="020B0600070205080204" pitchFamily="34" charset="-128"/>
              </a:rPr>
              <a:t> </a:t>
            </a:r>
            <a:r>
              <a:rPr lang="en-US" altLang="en-US" dirty="0" smtClean="0">
                <a:ea typeface="ＭＳ Ｐゴシック" panose="020B0600070205080204" pitchFamily="34" charset="-128"/>
              </a:rPr>
              <a:t>long </a:t>
            </a:r>
            <a:r>
              <a:rPr lang="en-US" altLang="en-US" dirty="0">
                <a:ea typeface="ＭＳ Ｐゴシック" panose="020B0600070205080204" pitchFamily="34" charset="-128"/>
              </a:rPr>
              <a:t>term or expansionary.</a:t>
            </a:r>
          </a:p>
          <a:p>
            <a:r>
              <a:rPr lang="en-US" altLang="en-US" dirty="0">
                <a:ea typeface="ＭＳ Ｐゴシック" panose="020B0600070205080204" pitchFamily="34" charset="-128"/>
              </a:rPr>
              <a:t>In an organization whose culture </a:t>
            </a:r>
            <a:r>
              <a:rPr lang="tr-TR" altLang="en-US" dirty="0" smtClean="0">
                <a:ea typeface="ＭＳ Ｐゴシック" panose="020B0600070205080204" pitchFamily="34" charset="-128"/>
              </a:rPr>
              <a:t>has </a:t>
            </a:r>
            <a:r>
              <a:rPr lang="en-US" altLang="en-US" dirty="0" smtClean="0">
                <a:ea typeface="ＭＳ Ｐゴシック" panose="020B0600070205080204" pitchFamily="34" charset="-128"/>
              </a:rPr>
              <a:t>distrust </a:t>
            </a:r>
            <a:r>
              <a:rPr lang="en-US" altLang="en-US" dirty="0">
                <a:ea typeface="ＭＳ Ｐゴシック" panose="020B0600070205080204" pitchFamily="34" charset="-128"/>
              </a:rPr>
              <a:t>of employees, managers are more likely to use an authoritarian leadership style than a democratic one.</a:t>
            </a:r>
          </a:p>
          <a:p>
            <a:endParaRPr lang="en-US" dirty="0"/>
          </a:p>
        </p:txBody>
      </p:sp>
    </p:spTree>
    <p:extLst>
      <p:ext uri="{BB962C8B-B14F-4D97-AF65-F5344CB8AC3E}">
        <p14:creationId xmlns:p14="http://schemas.microsoft.com/office/powerpoint/2010/main" val="187654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1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38915" name="Slide Number Placeholder 1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DB3C6AC9-8E53-4114-A856-37F7F0181B66}" type="slidenum">
              <a:rPr lang="en-US" altLang="en-US">
                <a:latin typeface="Calibri" panose="020F0502020204030204" pitchFamily="34" charset="0"/>
              </a:rPr>
              <a:pPr/>
              <a:t>26</a:t>
            </a:fld>
            <a:endParaRPr lang="en-US" altLang="en-US">
              <a:latin typeface="Calibri" panose="020F0502020204030204" pitchFamily="34" charset="0"/>
            </a:endParaRPr>
          </a:p>
        </p:txBody>
      </p:sp>
      <p:sp>
        <p:nvSpPr>
          <p:cNvPr id="38916" name="Title 1"/>
          <p:cNvSpPr>
            <a:spLocks noGrp="1"/>
          </p:cNvSpPr>
          <p:nvPr>
            <p:ph type="title" idx="4294967295"/>
          </p:nvPr>
        </p:nvSpPr>
        <p:spPr>
          <a:xfrm>
            <a:off x="2438400" y="76200"/>
            <a:ext cx="8229600" cy="1143000"/>
          </a:xfrm>
        </p:spPr>
        <p:txBody>
          <a:bodyPr>
            <a:normAutofit fontScale="90000"/>
          </a:bodyPr>
          <a:lstStyle/>
          <a:p>
            <a:r>
              <a:rPr lang="en-US" altLang="en-US" sz="4200">
                <a:ea typeface="ＭＳ Ｐゴシック" panose="020B0600070205080204" pitchFamily="34" charset="-128"/>
                <a:cs typeface="Arial" panose="020B0604020202020204" pitchFamily="34" charset="0"/>
              </a:rPr>
              <a:t>Managerial Decisions Influenced by Culture</a:t>
            </a:r>
          </a:p>
        </p:txBody>
      </p:sp>
      <p:pic>
        <p:nvPicPr>
          <p:cNvPr id="3891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24001"/>
            <a:ext cx="7086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2809045"/>
            <a:ext cx="2438400" cy="2529923"/>
          </a:xfrm>
          <a:prstGeom prst="rect">
            <a:avLst/>
          </a:prstGeom>
        </p:spPr>
        <p:txBody>
          <a:bodyPr wrap="square">
            <a:spAutoFit/>
          </a:bodyPr>
          <a:lstStyle/>
          <a:p>
            <a:pPr>
              <a:lnSpc>
                <a:spcPct val="80000"/>
              </a:lnSpc>
            </a:pPr>
            <a:r>
              <a:rPr lang="tr-TR" altLang="en-US" dirty="0" smtClean="0">
                <a:ea typeface="ＭＳ Ｐゴシック" panose="020B0600070205080204" pitchFamily="34" charset="-128"/>
              </a:rPr>
              <a:t>A</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manager’s decisions are influenced by the culture in which he or she operates. An organization’s culture, especially a strong one, influences and constrains the way managers plan, organize, lead, and control.</a:t>
            </a:r>
          </a:p>
        </p:txBody>
      </p:sp>
    </p:spTree>
    <p:extLst>
      <p:ext uri="{BB962C8B-B14F-4D97-AF65-F5344CB8AC3E}">
        <p14:creationId xmlns:p14="http://schemas.microsoft.com/office/powerpoint/2010/main" val="112117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31800"/>
            <a:ext cx="11023600" cy="6019800"/>
          </a:xfrm>
        </p:spPr>
        <p:txBody>
          <a:bodyPr/>
          <a:lstStyle/>
          <a:p>
            <a:r>
              <a:rPr lang="tr-TR" altLang="en-US" dirty="0" smtClean="0">
                <a:ea typeface="ＭＳ Ｐゴシック" panose="020B0600070205080204" pitchFamily="34" charset="-128"/>
              </a:rPr>
              <a:t>T</a:t>
            </a:r>
            <a:r>
              <a:rPr lang="en-US" altLang="en-US" dirty="0" smtClean="0">
                <a:ea typeface="ＭＳ Ｐゴシック" panose="020B0600070205080204" pitchFamily="34" charset="-128"/>
              </a:rPr>
              <a:t>he </a:t>
            </a:r>
            <a:r>
              <a:rPr lang="en-US" altLang="en-US" dirty="0">
                <a:ea typeface="ＭＳ Ｐゴシック" panose="020B0600070205080204" pitchFamily="34" charset="-128"/>
              </a:rPr>
              <a:t>culture influences managerial </a:t>
            </a:r>
            <a:r>
              <a:rPr lang="en-US" altLang="en-US" b="1" dirty="0">
                <a:ea typeface="ＭＳ Ｐゴシック" panose="020B0600070205080204" pitchFamily="34" charset="-128"/>
              </a:rPr>
              <a:t>planning </a:t>
            </a:r>
            <a:r>
              <a:rPr lang="en-US" altLang="en-US" dirty="0">
                <a:ea typeface="ＭＳ Ｐゴシック" panose="020B0600070205080204" pitchFamily="34" charset="-128"/>
              </a:rPr>
              <a:t>about the degree of risk that plans should contain, whether plans should be developed by individuals or teams, or the amount of environmental scanning in which management will engage</a:t>
            </a:r>
            <a:r>
              <a:rPr lang="en-US" altLang="en-US" dirty="0" smtClean="0">
                <a:ea typeface="ＭＳ Ｐゴシック" panose="020B0600070205080204" pitchFamily="34" charset="-128"/>
              </a:rPr>
              <a:t>.</a:t>
            </a:r>
            <a:endParaRPr lang="tr-TR" altLang="en-US" dirty="0" smtClean="0">
              <a:ea typeface="ＭＳ Ｐゴシック" panose="020B0600070205080204" pitchFamily="34" charset="-128"/>
            </a:endParaRPr>
          </a:p>
          <a:p>
            <a:endParaRPr lang="tr-TR" altLang="en-US" dirty="0" smtClean="0">
              <a:ea typeface="ＭＳ Ｐゴシック" panose="020B0600070205080204" pitchFamily="34" charset="-128"/>
            </a:endParaRPr>
          </a:p>
          <a:p>
            <a:r>
              <a:rPr lang="tr-TR" altLang="en-US" b="1" dirty="0" smtClean="0">
                <a:ea typeface="ＭＳ Ｐゴシック" panose="020B0600070205080204" pitchFamily="34" charset="-128"/>
              </a:rPr>
              <a:t>O</a:t>
            </a:r>
            <a:r>
              <a:rPr lang="en-US" altLang="en-US" b="1" dirty="0" err="1" smtClean="0">
                <a:ea typeface="ＭＳ Ｐゴシック" panose="020B0600070205080204" pitchFamily="34" charset="-128"/>
              </a:rPr>
              <a:t>rganizing</a:t>
            </a:r>
            <a:r>
              <a:rPr lang="en-US" altLang="en-US" b="1" dirty="0" smtClean="0">
                <a:ea typeface="ＭＳ Ｐゴシック" panose="020B0600070205080204" pitchFamily="34" charset="-128"/>
              </a:rPr>
              <a:t> </a:t>
            </a:r>
            <a:r>
              <a:rPr lang="en-US" altLang="en-US" dirty="0" smtClean="0">
                <a:ea typeface="ＭＳ Ｐゴシック" panose="020B0600070205080204" pitchFamily="34" charset="-128"/>
              </a:rPr>
              <a:t>activities</a:t>
            </a:r>
            <a:r>
              <a:rPr lang="tr-TR" altLang="en-US" dirty="0" smtClean="0">
                <a:ea typeface="ＭＳ Ｐゴシック" panose="020B0600070205080204" pitchFamily="34" charset="-128"/>
              </a:rPr>
              <a:t>;</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culture influences how much autonomy should be designed into employees’ jobs, whether tasks should be done by individuals or in teams, and the degree to which department managers interact with each other.</a:t>
            </a:r>
          </a:p>
          <a:p>
            <a:endParaRPr lang="en-US" altLang="en-US"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1149096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lstStyle/>
          <a:p>
            <a:r>
              <a:rPr lang="tr-TR" altLang="en-US" b="1" dirty="0" smtClean="0">
                <a:ea typeface="ＭＳ Ｐゴシック" panose="020B0600070205080204" pitchFamily="34" charset="-128"/>
              </a:rPr>
              <a:t>L</a:t>
            </a:r>
            <a:r>
              <a:rPr lang="en-US" altLang="en-US" b="1" dirty="0" err="1" smtClean="0">
                <a:ea typeface="ＭＳ Ｐゴシック" panose="020B0600070205080204" pitchFamily="34" charset="-128"/>
              </a:rPr>
              <a:t>eading</a:t>
            </a:r>
            <a:r>
              <a:rPr lang="en-US" altLang="en-US" dirty="0">
                <a:ea typeface="ＭＳ Ｐゴシック" panose="020B0600070205080204" pitchFamily="34" charset="-128"/>
              </a:rPr>
              <a:t>, organization culture helps determine the degree to which managers try to increase employee job satisfaction, appropriate leadership styles, and whether all disagreements—even constructive ones—should be eliminated</a:t>
            </a:r>
            <a:r>
              <a:rPr lang="en-US" altLang="en-US" dirty="0" smtClean="0">
                <a:ea typeface="ＭＳ Ｐゴシック" panose="020B0600070205080204" pitchFamily="34" charset="-128"/>
              </a:rPr>
              <a:t>.</a:t>
            </a:r>
            <a:endParaRPr lang="tr-TR" altLang="en-US" dirty="0" smtClean="0">
              <a:ea typeface="ＭＳ Ｐゴシック" panose="020B0600070205080204" pitchFamily="34" charset="-128"/>
            </a:endParaRPr>
          </a:p>
          <a:p>
            <a:endParaRPr lang="tr-TR" altLang="en-US" dirty="0">
              <a:ea typeface="ＭＳ Ｐゴシック" panose="020B0600070205080204" pitchFamily="34" charset="-128"/>
            </a:endParaRPr>
          </a:p>
          <a:p>
            <a:r>
              <a:rPr lang="tr-TR" altLang="en-US" b="1" dirty="0" smtClean="0">
                <a:ea typeface="ＭＳ Ｐゴシック" panose="020B0600070205080204" pitchFamily="34" charset="-128"/>
              </a:rPr>
              <a:t>C</a:t>
            </a:r>
            <a:r>
              <a:rPr lang="en-US" altLang="en-US" b="1" dirty="0" err="1" smtClean="0">
                <a:ea typeface="ＭＳ Ｐゴシック" panose="020B0600070205080204" pitchFamily="34" charset="-128"/>
              </a:rPr>
              <a:t>ontrolling</a:t>
            </a:r>
            <a:r>
              <a:rPr lang="en-US" altLang="en-US" dirty="0" smtClean="0">
                <a:ea typeface="ＭＳ Ｐゴシック" panose="020B0600070205080204" pitchFamily="34" charset="-128"/>
              </a:rPr>
              <a:t> </a:t>
            </a:r>
            <a:r>
              <a:rPr lang="en-US" altLang="en-US" dirty="0">
                <a:ea typeface="ＭＳ Ｐゴシック" panose="020B0600070205080204" pitchFamily="34" charset="-128"/>
              </a:rPr>
              <a:t>activities: for example, whether they impose external controls or to allow employees to control their own actions, which criteria should be emphasized in employee performance </a:t>
            </a:r>
            <a:r>
              <a:rPr lang="en-US" altLang="en-US" dirty="0" smtClean="0">
                <a:ea typeface="ＭＳ Ｐゴシック" panose="020B0600070205080204" pitchFamily="34" charset="-128"/>
              </a:rPr>
              <a:t>evaluations</a:t>
            </a:r>
            <a:r>
              <a:rPr lang="tr-TR" altLang="en-US" dirty="0" smtClean="0">
                <a:ea typeface="ＭＳ Ｐゴシック" panose="020B0600070205080204" pitchFamily="34" charset="-128"/>
              </a:rPr>
              <a:t>.</a:t>
            </a:r>
            <a:r>
              <a:rPr lang="en-US" altLang="en-US" smtClean="0">
                <a:ea typeface="ＭＳ Ｐゴシック" panose="020B0600070205080204" pitchFamily="34" charset="-128"/>
              </a:rPr>
              <a:t> </a:t>
            </a:r>
            <a:endParaRPr lang="en-US" altLang="en-US"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172338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362200" y="-51619"/>
            <a:ext cx="8229600" cy="1219200"/>
          </a:xfrm>
        </p:spPr>
        <p:txBody>
          <a:bodyPr/>
          <a:lstStyle/>
          <a:p>
            <a:r>
              <a:rPr lang="en-US" altLang="en-US" sz="4200" dirty="0">
                <a:ea typeface="ＭＳ Ｐゴシック" panose="020B0600070205080204" pitchFamily="34" charset="-128"/>
                <a:cs typeface="Arial" panose="020B0604020202020204" pitchFamily="34" charset="0"/>
              </a:rPr>
              <a:t>What is Organizational Culture?</a:t>
            </a:r>
          </a:p>
        </p:txBody>
      </p:sp>
      <p:pic>
        <p:nvPicPr>
          <p:cNvPr id="26627" name="Content Placeholder 5" descr="spread_02c.eps"/>
          <p:cNvPicPr>
            <a:picLocks noGrp="1" noChangeAspect="1"/>
          </p:cNvPicPr>
          <p:nvPr>
            <p:ph sz="half" idx="1"/>
          </p:nvPr>
        </p:nvPicPr>
        <p:blipFill>
          <a:blip r:embed="rId3">
            <a:extLst>
              <a:ext uri="{28A0092B-C50C-407E-A947-70E740481C1C}">
                <a14:useLocalDpi xmlns:a14="http://schemas.microsoft.com/office/drawing/2010/main" val="0"/>
              </a:ext>
            </a:extLst>
          </a:blip>
          <a:srcRect l="-16656" r="-16656"/>
          <a:stretch>
            <a:fillRect/>
          </a:stretch>
        </p:blipFill>
        <p:spPr>
          <a:xfrm>
            <a:off x="4621306" y="1385242"/>
            <a:ext cx="8229600" cy="4419600"/>
          </a:xfrm>
        </p:spPr>
      </p:pic>
      <p:sp>
        <p:nvSpPr>
          <p:cNvPr id="26628" name="Footer Placeholder 1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26629"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BD11829A-6019-480E-83B9-F4973BA08881}" type="slidenum">
              <a:rPr lang="en-US" altLang="en-US">
                <a:latin typeface="Calibri" panose="020F0502020204030204" pitchFamily="34" charset="0"/>
              </a:rPr>
              <a:pPr/>
              <a:t>3</a:t>
            </a:fld>
            <a:endParaRPr lang="en-US" altLang="en-US">
              <a:latin typeface="Calibri" panose="020F0502020204030204" pitchFamily="34" charset="0"/>
            </a:endParaRPr>
          </a:p>
        </p:txBody>
      </p:sp>
      <p:sp>
        <p:nvSpPr>
          <p:cNvPr id="2" name="Rectangle 1"/>
          <p:cNvSpPr/>
          <p:nvPr/>
        </p:nvSpPr>
        <p:spPr>
          <a:xfrm>
            <a:off x="381000" y="833735"/>
            <a:ext cx="6096000" cy="923330"/>
          </a:xfrm>
          <a:prstGeom prst="rect">
            <a:avLst/>
          </a:prstGeom>
        </p:spPr>
        <p:txBody>
          <a:bodyPr>
            <a:spAutoFit/>
          </a:bodyPr>
          <a:lstStyle/>
          <a:p>
            <a:r>
              <a:rPr lang="en-US" altLang="en-US" dirty="0">
                <a:ea typeface="ＭＳ Ｐゴシック" panose="020B0600070205080204" pitchFamily="34" charset="-128"/>
              </a:rPr>
              <a:t>Each of us has a unique personality that influences the way we act and interact. An organization has a personality too—we call it CULTURE.</a:t>
            </a:r>
          </a:p>
        </p:txBody>
      </p:sp>
    </p:spTree>
    <p:extLst>
      <p:ext uri="{BB962C8B-B14F-4D97-AF65-F5344CB8AC3E}">
        <p14:creationId xmlns:p14="http://schemas.microsoft.com/office/powerpoint/2010/main" val="1746716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10853" y="92492"/>
            <a:ext cx="3854116" cy="2605088"/>
          </a:xfrm>
          <a:prstGeom prst="rect">
            <a:avLst/>
          </a:prstGeom>
        </p:spPr>
      </p:pic>
      <p:pic>
        <p:nvPicPr>
          <p:cNvPr id="3" name="Picture 2"/>
          <p:cNvPicPr>
            <a:picLocks noChangeAspect="1"/>
          </p:cNvPicPr>
          <p:nvPr/>
        </p:nvPicPr>
        <p:blipFill>
          <a:blip r:embed="rId3"/>
          <a:stretch>
            <a:fillRect/>
          </a:stretch>
        </p:blipFill>
        <p:spPr>
          <a:xfrm>
            <a:off x="1" y="3073817"/>
            <a:ext cx="4610852" cy="2540417"/>
          </a:xfrm>
          <a:prstGeom prst="rect">
            <a:avLst/>
          </a:prstGeom>
        </p:spPr>
      </p:pic>
      <p:pic>
        <p:nvPicPr>
          <p:cNvPr id="4" name="Picture 3"/>
          <p:cNvPicPr>
            <a:picLocks noChangeAspect="1"/>
          </p:cNvPicPr>
          <p:nvPr/>
        </p:nvPicPr>
        <p:blipFill>
          <a:blip r:embed="rId4"/>
          <a:stretch>
            <a:fillRect/>
          </a:stretch>
        </p:blipFill>
        <p:spPr>
          <a:xfrm>
            <a:off x="8807116" y="2261936"/>
            <a:ext cx="3384884" cy="3040732"/>
          </a:xfrm>
          <a:prstGeom prst="rect">
            <a:avLst/>
          </a:prstGeom>
        </p:spPr>
      </p:pic>
      <p:pic>
        <p:nvPicPr>
          <p:cNvPr id="5" name="Picture 4"/>
          <p:cNvPicPr>
            <a:picLocks noChangeAspect="1"/>
          </p:cNvPicPr>
          <p:nvPr/>
        </p:nvPicPr>
        <p:blipFill>
          <a:blip r:embed="rId5"/>
          <a:stretch>
            <a:fillRect/>
          </a:stretch>
        </p:blipFill>
        <p:spPr>
          <a:xfrm>
            <a:off x="0" y="0"/>
            <a:ext cx="4395537" cy="2697580"/>
          </a:xfrm>
          <a:prstGeom prst="rect">
            <a:avLst/>
          </a:prstGeom>
        </p:spPr>
      </p:pic>
      <p:pic>
        <p:nvPicPr>
          <p:cNvPr id="7" name="Picture 6"/>
          <p:cNvPicPr>
            <a:picLocks noChangeAspect="1"/>
          </p:cNvPicPr>
          <p:nvPr/>
        </p:nvPicPr>
        <p:blipFill>
          <a:blip r:embed="rId6"/>
          <a:stretch>
            <a:fillRect/>
          </a:stretch>
        </p:blipFill>
        <p:spPr>
          <a:xfrm>
            <a:off x="8867789" y="0"/>
            <a:ext cx="3324211" cy="2117558"/>
          </a:xfrm>
          <a:prstGeom prst="rect">
            <a:avLst/>
          </a:prstGeom>
        </p:spPr>
      </p:pic>
      <p:pic>
        <p:nvPicPr>
          <p:cNvPr id="8" name="Picture 7"/>
          <p:cNvPicPr>
            <a:picLocks noChangeAspect="1"/>
          </p:cNvPicPr>
          <p:nvPr/>
        </p:nvPicPr>
        <p:blipFill>
          <a:blip r:embed="rId7"/>
          <a:stretch>
            <a:fillRect/>
          </a:stretch>
        </p:blipFill>
        <p:spPr>
          <a:xfrm>
            <a:off x="4610853" y="3481138"/>
            <a:ext cx="4256936" cy="3336006"/>
          </a:xfrm>
          <a:prstGeom prst="rect">
            <a:avLst/>
          </a:prstGeom>
        </p:spPr>
      </p:pic>
      <p:pic>
        <p:nvPicPr>
          <p:cNvPr id="9" name="Picture 8"/>
          <p:cNvPicPr>
            <a:picLocks noChangeAspect="1"/>
          </p:cNvPicPr>
          <p:nvPr/>
        </p:nvPicPr>
        <p:blipFill>
          <a:blip r:embed="rId8"/>
          <a:stretch>
            <a:fillRect/>
          </a:stretch>
        </p:blipFill>
        <p:spPr>
          <a:xfrm>
            <a:off x="397109" y="4989095"/>
            <a:ext cx="5182049" cy="1810502"/>
          </a:xfrm>
          <a:prstGeom prst="rect">
            <a:avLst/>
          </a:prstGeom>
        </p:spPr>
      </p:pic>
      <p:sp>
        <p:nvSpPr>
          <p:cNvPr id="10" name="Rectangle 9"/>
          <p:cNvSpPr/>
          <p:nvPr/>
        </p:nvSpPr>
        <p:spPr>
          <a:xfrm>
            <a:off x="236091" y="5990471"/>
            <a:ext cx="4176208" cy="369332"/>
          </a:xfrm>
          <a:prstGeom prst="rect">
            <a:avLst/>
          </a:prstGeom>
        </p:spPr>
        <p:txBody>
          <a:bodyPr wrap="none">
            <a:spAutoFit/>
          </a:bodyPr>
          <a:lstStyle/>
          <a:p>
            <a:r>
              <a:rPr lang="tr-TR" dirty="0"/>
              <a:t>Google has creative and innovative culture</a:t>
            </a:r>
            <a:endParaRPr lang="en-US" dirty="0"/>
          </a:p>
        </p:txBody>
      </p:sp>
    </p:spTree>
    <p:extLst>
      <p:ext uri="{BB962C8B-B14F-4D97-AF65-F5344CB8AC3E}">
        <p14:creationId xmlns:p14="http://schemas.microsoft.com/office/powerpoint/2010/main" val="116190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z="4200" dirty="0">
                <a:ea typeface="ＭＳ Ｐゴシック" panose="020B0600070205080204" pitchFamily="34" charset="-128"/>
                <a:cs typeface="Arial" panose="020B0604020202020204" pitchFamily="34" charset="0"/>
              </a:rPr>
              <a:t>Organizational Culture</a:t>
            </a:r>
          </a:p>
        </p:txBody>
      </p:sp>
      <p:sp>
        <p:nvSpPr>
          <p:cNvPr id="27651" name="Content Placeholder 2"/>
          <p:cNvSpPr>
            <a:spLocks noGrp="1"/>
          </p:cNvSpPr>
          <p:nvPr>
            <p:ph idx="1"/>
          </p:nvPr>
        </p:nvSpPr>
        <p:spPr>
          <a:xfrm>
            <a:off x="2286000" y="1570038"/>
            <a:ext cx="8229600" cy="4754562"/>
          </a:xfrm>
        </p:spPr>
        <p:txBody>
          <a:bodyPr/>
          <a:lstStyle/>
          <a:p>
            <a:pPr>
              <a:buFont typeface="Arial" panose="020B0604020202020204" pitchFamily="34" charset="0"/>
              <a:buNone/>
            </a:pPr>
            <a:endParaRPr lang="en-US" altLang="en-US" sz="3000" dirty="0">
              <a:ea typeface="ＭＳ Ｐゴシック" panose="020B0600070205080204" pitchFamily="34" charset="-128"/>
            </a:endParaRPr>
          </a:p>
          <a:p>
            <a:r>
              <a:rPr lang="en-US" altLang="en-US" sz="3000" dirty="0">
                <a:ea typeface="ＭＳ Ｐゴシック" panose="020B0600070205080204" pitchFamily="34" charset="-128"/>
              </a:rPr>
              <a:t>Shared </a:t>
            </a:r>
            <a:r>
              <a:rPr lang="en-US" altLang="en-US" sz="3000" dirty="0" smtClean="0">
                <a:ea typeface="ＭＳ Ｐゴシック" panose="020B0600070205080204" pitchFamily="34" charset="-128"/>
              </a:rPr>
              <a:t>values</a:t>
            </a:r>
            <a:endParaRPr lang="tr-TR" altLang="en-US" sz="3000" dirty="0" smtClean="0">
              <a:ea typeface="ＭＳ Ｐゴシック" panose="020B0600070205080204" pitchFamily="34" charset="-128"/>
            </a:endParaRPr>
          </a:p>
          <a:p>
            <a:r>
              <a:rPr lang="en-US" altLang="en-US" sz="3000" dirty="0" smtClean="0">
                <a:ea typeface="ＭＳ Ｐゴシック" panose="020B0600070205080204" pitchFamily="34" charset="-128"/>
              </a:rPr>
              <a:t>Principles</a:t>
            </a:r>
            <a:endParaRPr lang="tr-TR" altLang="en-US" sz="3000" dirty="0" smtClean="0">
              <a:ea typeface="ＭＳ Ｐゴシック" panose="020B0600070205080204" pitchFamily="34" charset="-128"/>
            </a:endParaRPr>
          </a:p>
          <a:p>
            <a:r>
              <a:rPr lang="tr-TR" altLang="en-US" sz="3000" dirty="0" smtClean="0">
                <a:ea typeface="ＭＳ Ｐゴシック" panose="020B0600070205080204" pitchFamily="34" charset="-128"/>
              </a:rPr>
              <a:t>T</a:t>
            </a:r>
            <a:r>
              <a:rPr lang="en-US" altLang="en-US" sz="3000" dirty="0" err="1" smtClean="0">
                <a:ea typeface="ＭＳ Ｐゴシック" panose="020B0600070205080204" pitchFamily="34" charset="-128"/>
              </a:rPr>
              <a:t>raditions</a:t>
            </a:r>
            <a:endParaRPr lang="en-US" altLang="en-US" sz="3000" dirty="0">
              <a:ea typeface="ＭＳ Ｐゴシック" panose="020B0600070205080204" pitchFamily="34" charset="-128"/>
            </a:endParaRPr>
          </a:p>
          <a:p>
            <a:r>
              <a:rPr lang="en-US" altLang="en-US" sz="3000" dirty="0">
                <a:ea typeface="ＭＳ Ｐゴシック" panose="020B0600070205080204" pitchFamily="34" charset="-128"/>
              </a:rPr>
              <a:t>and ways of doing things that influence the</a:t>
            </a:r>
          </a:p>
          <a:p>
            <a:pPr>
              <a:buFont typeface="Arial" panose="020B0604020202020204" pitchFamily="34" charset="0"/>
              <a:buNone/>
            </a:pPr>
            <a:r>
              <a:rPr lang="en-US" altLang="en-US" sz="3000" dirty="0">
                <a:ea typeface="ＭＳ Ｐゴシック" panose="020B0600070205080204" pitchFamily="34" charset="-128"/>
              </a:rPr>
              <a:t>way an organization’s members act.</a:t>
            </a:r>
          </a:p>
        </p:txBody>
      </p:sp>
      <p:sp>
        <p:nvSpPr>
          <p:cNvPr id="27652" name="Footer Placeholder 1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27653"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FC73ED90-3624-4016-BA57-2E4EB5B84608}"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06762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38200" y="0"/>
            <a:ext cx="10515600" cy="1325563"/>
          </a:xfrm>
        </p:spPr>
        <p:txBody>
          <a:bodyPr/>
          <a:lstStyle/>
          <a:p>
            <a:r>
              <a:rPr lang="en-US" altLang="en-US" sz="4200" dirty="0">
                <a:ea typeface="ＭＳ Ｐゴシック" panose="020B0600070205080204" pitchFamily="34" charset="-128"/>
                <a:cs typeface="Arial" panose="020B0604020202020204" pitchFamily="34" charset="0"/>
              </a:rPr>
              <a:t>Culture is:</a:t>
            </a:r>
          </a:p>
        </p:txBody>
      </p:sp>
      <p:sp>
        <p:nvSpPr>
          <p:cNvPr id="28675" name="Content Placeholder 8"/>
          <p:cNvSpPr>
            <a:spLocks noGrp="1"/>
          </p:cNvSpPr>
          <p:nvPr>
            <p:ph idx="1"/>
          </p:nvPr>
        </p:nvSpPr>
        <p:spPr>
          <a:xfrm>
            <a:off x="2286000" y="365125"/>
            <a:ext cx="8229600" cy="5959475"/>
          </a:xfrm>
        </p:spPr>
        <p:txBody>
          <a:bodyPr/>
          <a:lstStyle/>
          <a:p>
            <a:pPr>
              <a:buFont typeface="Arial" panose="020B0604020202020204" pitchFamily="34" charset="0"/>
              <a:buNone/>
            </a:pPr>
            <a:r>
              <a:rPr lang="en-US" altLang="en-US" sz="3000" dirty="0">
                <a:ea typeface="ＭＳ Ｐゴシック" panose="020B0600070205080204" pitchFamily="34" charset="-128"/>
              </a:rPr>
              <a:t>	</a:t>
            </a:r>
          </a:p>
          <a:p>
            <a:pPr marL="914400" lvl="1" indent="-514350">
              <a:buFont typeface="Calibri" panose="020F0502020204030204" pitchFamily="34" charset="0"/>
              <a:buAutoNum type="arabicPeriod"/>
            </a:pPr>
            <a:r>
              <a:rPr lang="en-US" altLang="en-US" sz="3000" dirty="0" smtClean="0">
                <a:solidFill>
                  <a:srgbClr val="000000"/>
                </a:solidFill>
                <a:ea typeface="ＭＳ Ｐゴシック" panose="020B0600070205080204" pitchFamily="34" charset="-128"/>
              </a:rPr>
              <a:t>Perceived</a:t>
            </a:r>
            <a:endParaRPr lang="tr-TR" altLang="en-US" sz="3000" dirty="0" smtClean="0">
              <a:solidFill>
                <a:srgbClr val="000000"/>
              </a:solidFill>
              <a:ea typeface="ＭＳ Ｐゴシック" panose="020B0600070205080204" pitchFamily="34" charset="-128"/>
            </a:endParaRPr>
          </a:p>
          <a:p>
            <a:pPr marL="857250" lvl="2" indent="0">
              <a:buNone/>
            </a:pPr>
            <a:r>
              <a:rPr lang="tr-TR" altLang="en-US" sz="2600" dirty="0" smtClean="0">
                <a:solidFill>
                  <a:srgbClr val="000000"/>
                </a:solidFill>
                <a:ea typeface="ＭＳ Ｐゴシック" panose="020B0600070205080204" pitchFamily="34" charset="-128"/>
              </a:rPr>
              <a:t>It is not something that can be seen or physically touched.</a:t>
            </a:r>
          </a:p>
          <a:p>
            <a:pPr marL="857250" lvl="2" indent="0">
              <a:buNone/>
            </a:pPr>
            <a:r>
              <a:rPr lang="tr-TR" altLang="en-US" sz="2600" dirty="0" smtClean="0">
                <a:solidFill>
                  <a:srgbClr val="000000"/>
                </a:solidFill>
                <a:ea typeface="ＭＳ Ｐゴシック" panose="020B0600070205080204" pitchFamily="34" charset="-128"/>
              </a:rPr>
              <a:t>But employees perceive it on the basis of what they experience within the organization</a:t>
            </a:r>
            <a:endParaRPr lang="en-US" altLang="en-US" sz="2600" dirty="0">
              <a:solidFill>
                <a:srgbClr val="000000"/>
              </a:solidFill>
              <a:ea typeface="ＭＳ Ｐゴシック" panose="020B0600070205080204" pitchFamily="34" charset="-128"/>
            </a:endParaRPr>
          </a:p>
          <a:p>
            <a:pPr marL="914400" lvl="1" indent="-514350">
              <a:buFont typeface="Calibri" panose="020F0502020204030204" pitchFamily="34" charset="0"/>
              <a:buAutoNum type="arabicPeriod"/>
            </a:pPr>
            <a:r>
              <a:rPr lang="en-US" altLang="en-US" sz="3000" dirty="0" smtClean="0">
                <a:solidFill>
                  <a:srgbClr val="000000"/>
                </a:solidFill>
                <a:ea typeface="ＭＳ Ｐゴシック" panose="020B0600070205080204" pitchFamily="34" charset="-128"/>
              </a:rPr>
              <a:t>Descriptive</a:t>
            </a:r>
            <a:endParaRPr lang="tr-TR" altLang="en-US" sz="3000" dirty="0" smtClean="0">
              <a:solidFill>
                <a:srgbClr val="000000"/>
              </a:solidFill>
              <a:ea typeface="ＭＳ Ｐゴシック" panose="020B0600070205080204" pitchFamily="34" charset="-128"/>
            </a:endParaRPr>
          </a:p>
          <a:p>
            <a:pPr marL="857250" lvl="2" indent="0">
              <a:buNone/>
            </a:pPr>
            <a:r>
              <a:rPr lang="tr-TR" altLang="en-US" sz="2600" dirty="0" smtClean="0">
                <a:solidFill>
                  <a:srgbClr val="000000"/>
                </a:solidFill>
                <a:ea typeface="ＭＳ Ｐゴシック" panose="020B0600070205080204" pitchFamily="34" charset="-128"/>
              </a:rPr>
              <a:t>It is concerned with how members perceive or describe the culture, not with whether they like it</a:t>
            </a:r>
            <a:endParaRPr lang="en-US" altLang="en-US" sz="2600" dirty="0">
              <a:solidFill>
                <a:srgbClr val="000000"/>
              </a:solidFill>
              <a:ea typeface="ＭＳ Ｐゴシック" panose="020B0600070205080204" pitchFamily="34" charset="-128"/>
            </a:endParaRPr>
          </a:p>
          <a:p>
            <a:pPr marL="914400" lvl="1" indent="-514350">
              <a:buFont typeface="Calibri" panose="020F0502020204030204" pitchFamily="34" charset="0"/>
              <a:buAutoNum type="arabicPeriod"/>
            </a:pPr>
            <a:r>
              <a:rPr lang="en-US" altLang="en-US" sz="3000" dirty="0" smtClean="0">
                <a:solidFill>
                  <a:srgbClr val="000000"/>
                </a:solidFill>
                <a:ea typeface="ＭＳ Ｐゴシック" panose="020B0600070205080204" pitchFamily="34" charset="-128"/>
              </a:rPr>
              <a:t>Shared</a:t>
            </a:r>
            <a:endParaRPr lang="tr-TR" altLang="en-US" sz="3000" dirty="0" smtClean="0">
              <a:solidFill>
                <a:srgbClr val="000000"/>
              </a:solidFill>
              <a:ea typeface="ＭＳ Ｐゴシック" panose="020B0600070205080204" pitchFamily="34" charset="-128"/>
            </a:endParaRPr>
          </a:p>
          <a:p>
            <a:pPr marL="857250" lvl="2" indent="0">
              <a:buNone/>
            </a:pPr>
            <a:r>
              <a:rPr lang="tr-TR" altLang="en-US" sz="2600" dirty="0" smtClean="0">
                <a:solidFill>
                  <a:srgbClr val="000000"/>
                </a:solidFill>
                <a:ea typeface="ＭＳ Ｐゴシック" panose="020B0600070205080204" pitchFamily="34" charset="-128"/>
              </a:rPr>
              <a:t>Even though individuals may have different backgrounds or work at different levels, they tend to describe the organization’s in similar terms.</a:t>
            </a:r>
            <a:endParaRPr lang="en-US" altLang="en-US" sz="2600" dirty="0">
              <a:solidFill>
                <a:srgbClr val="000000"/>
              </a:solidFill>
              <a:ea typeface="ＭＳ Ｐゴシック" panose="020B0600070205080204" pitchFamily="34" charset="-128"/>
            </a:endParaRPr>
          </a:p>
          <a:p>
            <a:pPr marL="1771650" lvl="3" indent="-514350">
              <a:buFont typeface="Calibri" panose="020F0502020204030204" pitchFamily="34" charset="0"/>
              <a:buAutoNum type="arabicPeriod"/>
            </a:pPr>
            <a:endParaRPr lang="en-US" altLang="en-US" sz="3000" dirty="0">
              <a:solidFill>
                <a:srgbClr val="335D6F"/>
              </a:solidFill>
              <a:ea typeface="ＭＳ Ｐゴシック" panose="020B0600070205080204" pitchFamily="34" charset="-128"/>
            </a:endParaRPr>
          </a:p>
        </p:txBody>
      </p:sp>
      <p:sp>
        <p:nvSpPr>
          <p:cNvPr id="28676"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2867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989C6B62-DD82-4330-9AB1-53B76DE6088E}"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227008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0"/>
          <p:cNvSpPr>
            <a:spLocks noGrp="1"/>
          </p:cNvSpPr>
          <p:nvPr>
            <p:ph type="title"/>
          </p:nvPr>
        </p:nvSpPr>
        <p:spPr/>
        <p:txBody>
          <a:bodyPr/>
          <a:lstStyle/>
          <a:p>
            <a:r>
              <a:rPr lang="en-US" altLang="en-US" sz="4200">
                <a:ea typeface="ＭＳ Ｐゴシック" panose="020B0600070205080204" pitchFamily="34" charset="-128"/>
                <a:cs typeface="Arial" panose="020B0604020202020204" pitchFamily="34" charset="0"/>
              </a:rPr>
              <a:t>Dimensions of Culture</a:t>
            </a:r>
          </a:p>
        </p:txBody>
      </p:sp>
      <p:pic>
        <p:nvPicPr>
          <p:cNvPr id="29699" name="Content Placeholder 6" descr="EX_02_004.eps"/>
          <p:cNvPicPr>
            <a:picLocks noGrp="1" noChangeAspect="1"/>
          </p:cNvPicPr>
          <p:nvPr>
            <p:ph idx="1"/>
          </p:nvPr>
        </p:nvPicPr>
        <p:blipFill>
          <a:blip r:embed="rId3">
            <a:extLst>
              <a:ext uri="{28A0092B-C50C-407E-A947-70E740481C1C}">
                <a14:useLocalDpi xmlns:a14="http://schemas.microsoft.com/office/drawing/2010/main" val="0"/>
              </a:ext>
            </a:extLst>
          </a:blip>
          <a:srcRect l="-14389" r="-14389"/>
          <a:stretch>
            <a:fillRect/>
          </a:stretch>
        </p:blipFill>
        <p:spPr>
          <a:xfrm>
            <a:off x="2286000" y="1570038"/>
            <a:ext cx="8229600" cy="4754562"/>
          </a:xfrm>
        </p:spPr>
      </p:pic>
      <p:sp>
        <p:nvSpPr>
          <p:cNvPr id="297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 Pearson Education Limited 2015</a:t>
            </a:r>
          </a:p>
        </p:txBody>
      </p:sp>
      <p:sp>
        <p:nvSpPr>
          <p:cNvPr id="2970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Calibri" panose="020F0502020204030204" pitchFamily="34" charset="0"/>
              </a:rPr>
              <a:t>2-</a:t>
            </a:r>
            <a:fld id="{4A5B07F2-FC0C-458D-8634-3808B8F0544A}"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113016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tr-TR" dirty="0" smtClean="0"/>
              <a:t>How can culture be described?</a:t>
            </a:r>
          </a:p>
          <a:p>
            <a:pPr lvl="1"/>
            <a:r>
              <a:rPr lang="tr-TR" dirty="0" smtClean="0"/>
              <a:t>Seven dimensions</a:t>
            </a:r>
          </a:p>
          <a:p>
            <a:pPr lvl="1"/>
            <a:r>
              <a:rPr lang="tr-TR" dirty="0" smtClean="0"/>
              <a:t>Range from low (not typical of the culture) to high (especially typical of the culture)</a:t>
            </a:r>
          </a:p>
          <a:p>
            <a:pPr lvl="1"/>
            <a:r>
              <a:rPr lang="tr-TR" dirty="0" smtClean="0"/>
              <a:t>Provide a composite picture of the organization’s culture</a:t>
            </a:r>
          </a:p>
          <a:p>
            <a:pPr lvl="1"/>
            <a:r>
              <a:rPr lang="tr-TR" dirty="0" smtClean="0"/>
              <a:t>May emphasize one cultural dimension more than the others, essentially shaping the organization’s personality and the way organizational members work</a:t>
            </a:r>
            <a:endParaRPr lang="en-US" dirty="0"/>
          </a:p>
        </p:txBody>
      </p:sp>
    </p:spTree>
    <p:extLst>
      <p:ext uri="{BB962C8B-B14F-4D97-AF65-F5344CB8AC3E}">
        <p14:creationId xmlns:p14="http://schemas.microsoft.com/office/powerpoint/2010/main" val="2816603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b="1" dirty="0">
                <a:ea typeface="ＭＳ Ｐゴシック" panose="020B0600070205080204" pitchFamily="34" charset="-128"/>
              </a:rPr>
              <a:t>Sony Corporation</a:t>
            </a:r>
            <a:r>
              <a:rPr lang="en-US" altLang="en-US" dirty="0">
                <a:ea typeface="ＭＳ Ｐゴシック" panose="020B0600070205080204" pitchFamily="34" charset="-128"/>
              </a:rPr>
              <a:t>—focus is product innovation (innovation and risk taking). The company “lives and breathes” new product development and employees’ work behaviors support that goal.</a:t>
            </a:r>
          </a:p>
          <a:p>
            <a:r>
              <a:rPr lang="en-US" altLang="en-US" b="1" dirty="0" smtClean="0">
                <a:ea typeface="ＭＳ Ｐゴシック" panose="020B0600070205080204" pitchFamily="34" charset="-128"/>
              </a:rPr>
              <a:t>Southwest </a:t>
            </a:r>
            <a:r>
              <a:rPr lang="en-US" altLang="en-US" b="1" dirty="0">
                <a:ea typeface="ＭＳ Ｐゴシック" panose="020B0600070205080204" pitchFamily="34" charset="-128"/>
              </a:rPr>
              <a:t>Airlines </a:t>
            </a:r>
            <a:r>
              <a:rPr lang="en-US" altLang="en-US" dirty="0">
                <a:ea typeface="ＭＳ Ｐゴシック" panose="020B0600070205080204" pitchFamily="34" charset="-128"/>
              </a:rPr>
              <a:t>has made its employees a central part of its culture (people orientation) and shows this through the way it treats them.</a:t>
            </a:r>
          </a:p>
        </p:txBody>
      </p:sp>
    </p:spTree>
    <p:extLst>
      <p:ext uri="{BB962C8B-B14F-4D97-AF65-F5344CB8AC3E}">
        <p14:creationId xmlns:p14="http://schemas.microsoft.com/office/powerpoint/2010/main" val="15037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1512</Words>
  <Application>Microsoft Office PowerPoint</Application>
  <PresentationFormat>Widescreen</PresentationFormat>
  <Paragraphs>157</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ＭＳ Ｐゴシック</vt:lpstr>
      <vt:lpstr>Arial</vt:lpstr>
      <vt:lpstr>Calibri</vt:lpstr>
      <vt:lpstr>Calibri Light</vt:lpstr>
      <vt:lpstr>Wingdings</vt:lpstr>
      <vt:lpstr>Office Theme</vt:lpstr>
      <vt:lpstr> Chapter 4</vt:lpstr>
      <vt:lpstr>PowerPoint Presentation</vt:lpstr>
      <vt:lpstr>What is Organizational Culture?</vt:lpstr>
      <vt:lpstr>PowerPoint Presentation</vt:lpstr>
      <vt:lpstr>Organizational Culture</vt:lpstr>
      <vt:lpstr>Culture is:</vt:lpstr>
      <vt:lpstr>Dimensions of Culture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Organizational Culture Affect Managers</vt:lpstr>
      <vt:lpstr>PowerPoint Presentation</vt:lpstr>
      <vt:lpstr>How Does Culture Affect What Employees Do?</vt:lpstr>
      <vt:lpstr>How Does Culture Affect What Employees Do?</vt:lpstr>
      <vt:lpstr>PowerPoint Presentation</vt:lpstr>
      <vt:lpstr>Strong Cultures Can:</vt:lpstr>
      <vt:lpstr>Acclimating to Corporate Culture</vt:lpstr>
      <vt:lpstr>How Does Culture Affect What Managers Do?</vt:lpstr>
      <vt:lpstr>PowerPoint Presentation</vt:lpstr>
      <vt:lpstr>Company Values Affect Managers’ Behavior</vt:lpstr>
      <vt:lpstr>PowerPoint Presentation</vt:lpstr>
      <vt:lpstr>Managerial Decisions Influenced by Culture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ebru aslan</dc:creator>
  <cp:lastModifiedBy>ebru aslan</cp:lastModifiedBy>
  <cp:revision>37</cp:revision>
  <dcterms:created xsi:type="dcterms:W3CDTF">2016-10-21T10:32:51Z</dcterms:created>
  <dcterms:modified xsi:type="dcterms:W3CDTF">2019-11-01T13:29:53Z</dcterms:modified>
</cp:coreProperties>
</file>