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 id="277" r:id="rId21"/>
    <p:sldId id="276" r:id="rId22"/>
    <p:sldId id="278" r:id="rId23"/>
    <p:sldId id="279"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2.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02.03.2012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02.03.2012</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02.03.2012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02.03.2012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02.03.2012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02.03.2012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02.03.2012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02.03.2012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02.03.2012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02.03.2012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02.03.2012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02.03.2012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02.03.2012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3.bin"/><Relationship Id="rId18" Type="http://schemas.openxmlformats.org/officeDocument/2006/relationships/oleObject" Target="../embeddings/oleObject18.bin"/><Relationship Id="rId3" Type="http://schemas.openxmlformats.org/officeDocument/2006/relationships/oleObject" Target="../embeddings/oleObject3.bin"/><Relationship Id="rId21" Type="http://schemas.openxmlformats.org/officeDocument/2006/relationships/oleObject" Target="../embeddings/oleObject21.bin"/><Relationship Id="rId7" Type="http://schemas.openxmlformats.org/officeDocument/2006/relationships/oleObject" Target="../embeddings/oleObject7.bin"/><Relationship Id="rId12" Type="http://schemas.openxmlformats.org/officeDocument/2006/relationships/oleObject" Target="../embeddings/oleObject12.bin"/><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20.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5" Type="http://schemas.openxmlformats.org/officeDocument/2006/relationships/oleObject" Target="../embeddings/oleObject15.bin"/><Relationship Id="rId10" Type="http://schemas.openxmlformats.org/officeDocument/2006/relationships/oleObject" Target="../embeddings/oleObject10.bin"/><Relationship Id="rId19" Type="http://schemas.openxmlformats.org/officeDocument/2006/relationships/oleObject" Target="../embeddings/oleObject19.bin"/><Relationship Id="rId4" Type="http://schemas.openxmlformats.org/officeDocument/2006/relationships/oleObject" Target="../embeddings/oleObject4.bin"/><Relationship Id="rId9" Type="http://schemas.openxmlformats.org/officeDocument/2006/relationships/oleObject" Target="../embeddings/oleObject9.bin"/><Relationship Id="rId1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85000" lnSpcReduction="20000"/>
          </a:bodyPr>
          <a:lstStyle/>
          <a:p>
            <a:r>
              <a:rPr lang="tr-TR" dirty="0" smtClean="0"/>
              <a:t>LECTURE </a:t>
            </a:r>
            <a:r>
              <a:rPr lang="tr-TR" dirty="0" smtClean="0"/>
              <a:t>1</a:t>
            </a:r>
          </a:p>
          <a:p>
            <a:r>
              <a:rPr lang="tr-TR" smtClean="0"/>
              <a:t>CIRCUIT VARIABLES</a:t>
            </a:r>
            <a:endParaRPr lang="tr-TR" dirty="0" smtClean="0"/>
          </a:p>
          <a:p>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2400" dirty="0" smtClean="0"/>
              <a:t>                 </a:t>
            </a:r>
            <a:r>
              <a:rPr lang="tr-TR" sz="2400" noProof="1" smtClean="0"/>
              <a:t>Stardized Prefixes to Signify Powers of 10</a:t>
            </a:r>
            <a:endParaRPr lang="tr-TR" sz="2400" noProof="1"/>
          </a:p>
        </p:txBody>
      </p:sp>
      <p:sp>
        <p:nvSpPr>
          <p:cNvPr id="3" name="2 İçerik Yer Tutucusu"/>
          <p:cNvSpPr>
            <a:spLocks noGrp="1"/>
          </p:cNvSpPr>
          <p:nvPr>
            <p:ph idx="1"/>
          </p:nvPr>
        </p:nvSpPr>
        <p:spPr/>
        <p:txBody>
          <a:bodyPr>
            <a:normAutofit lnSpcReduction="10000"/>
          </a:bodyPr>
          <a:lstStyle/>
          <a:p>
            <a:r>
              <a:rPr lang="tr-TR" sz="1600" b="1" noProof="1" smtClean="0">
                <a:solidFill>
                  <a:schemeClr val="accent2">
                    <a:lumMod val="75000"/>
                  </a:schemeClr>
                </a:solidFill>
              </a:rPr>
              <a:t>Prefix               Symbol       Power</a:t>
            </a:r>
          </a:p>
          <a:p>
            <a:r>
              <a:rPr lang="tr-TR" sz="1600" noProof="1" smtClean="0"/>
              <a:t>atto                        a</a:t>
            </a:r>
          </a:p>
          <a:p>
            <a:r>
              <a:rPr lang="tr-TR" sz="1600" noProof="1" smtClean="0"/>
              <a:t>Femto                     f</a:t>
            </a:r>
          </a:p>
          <a:p>
            <a:r>
              <a:rPr lang="tr-TR" sz="1600" noProof="1" smtClean="0"/>
              <a:t>pico                        p</a:t>
            </a:r>
          </a:p>
          <a:p>
            <a:r>
              <a:rPr lang="tr-TR" sz="1600" noProof="1" smtClean="0"/>
              <a:t>nano                      n</a:t>
            </a:r>
          </a:p>
          <a:p>
            <a:r>
              <a:rPr lang="tr-TR" sz="1600" noProof="1" smtClean="0"/>
              <a:t>Micro                    </a:t>
            </a:r>
          </a:p>
          <a:p>
            <a:r>
              <a:rPr lang="tr-TR" sz="1600" noProof="1" smtClean="0"/>
              <a:t>Milli                        m</a:t>
            </a:r>
          </a:p>
          <a:p>
            <a:r>
              <a:rPr lang="tr-TR" sz="1600" noProof="1" smtClean="0"/>
              <a:t>Centi                     c</a:t>
            </a:r>
          </a:p>
          <a:p>
            <a:r>
              <a:rPr lang="tr-TR" sz="1600" noProof="1" smtClean="0"/>
              <a:t>Deci                      d</a:t>
            </a:r>
          </a:p>
          <a:p>
            <a:r>
              <a:rPr lang="tr-TR" sz="1600" noProof="1" smtClean="0"/>
              <a:t>Deca                    da</a:t>
            </a:r>
          </a:p>
          <a:p>
            <a:r>
              <a:rPr lang="tr-TR" sz="1600" noProof="1" smtClean="0"/>
              <a:t>Hecto                    h</a:t>
            </a:r>
          </a:p>
          <a:p>
            <a:r>
              <a:rPr lang="tr-TR" sz="1600" noProof="1" smtClean="0"/>
              <a:t>Kilo                         k</a:t>
            </a:r>
          </a:p>
          <a:p>
            <a:r>
              <a:rPr lang="tr-TR" sz="1600" noProof="1" smtClean="0"/>
              <a:t>Mega                    M</a:t>
            </a:r>
          </a:p>
          <a:p>
            <a:r>
              <a:rPr lang="tr-TR" sz="1600" noProof="1" smtClean="0"/>
              <a:t>Giga                      G</a:t>
            </a:r>
          </a:p>
          <a:p>
            <a:r>
              <a:rPr lang="tr-TR" sz="1600" noProof="1" smtClean="0"/>
              <a:t>Tera                        T</a:t>
            </a:r>
          </a:p>
          <a:p>
            <a:pPr>
              <a:buNone/>
            </a:pPr>
            <a:endParaRPr lang="tr-TR" sz="1600" noProof="1" smtClean="0"/>
          </a:p>
          <a:p>
            <a:endParaRPr lang="tr-TR" dirty="0" smtClean="0"/>
          </a:p>
          <a:p>
            <a:endParaRPr lang="tr-TR" dirty="0"/>
          </a:p>
        </p:txBody>
      </p:sp>
      <p:graphicFrame>
        <p:nvGraphicFramePr>
          <p:cNvPr id="4" name="3 Nesne"/>
          <p:cNvGraphicFramePr>
            <a:graphicFrameLocks noChangeAspect="1"/>
          </p:cNvGraphicFramePr>
          <p:nvPr/>
        </p:nvGraphicFramePr>
        <p:xfrm>
          <a:off x="4514850" y="3321050"/>
          <a:ext cx="114300" cy="215900"/>
        </p:xfrm>
        <a:graphic>
          <a:graphicData uri="http://schemas.openxmlformats.org/presentationml/2006/ole">
            <p:oleObj spid="_x0000_s2050" name="Denklem" r:id="rId3" imgW="114120" imgH="215640" progId="Equation.3">
              <p:embed/>
            </p:oleObj>
          </a:graphicData>
        </a:graphic>
      </p:graphicFrame>
      <p:graphicFrame>
        <p:nvGraphicFramePr>
          <p:cNvPr id="6" name="5 Nesne"/>
          <p:cNvGraphicFramePr>
            <a:graphicFrameLocks noChangeAspect="1"/>
          </p:cNvGraphicFramePr>
          <p:nvPr/>
        </p:nvGraphicFramePr>
        <p:xfrm>
          <a:off x="4514850" y="3321050"/>
          <a:ext cx="114300" cy="215900"/>
        </p:xfrm>
        <a:graphic>
          <a:graphicData uri="http://schemas.openxmlformats.org/presentationml/2006/ole">
            <p:oleObj spid="_x0000_s2052" name="Denklem" r:id="rId4" imgW="114120" imgH="215640" progId="Equation.3">
              <p:embed/>
            </p:oleObj>
          </a:graphicData>
        </a:graphic>
      </p:graphicFrame>
      <p:graphicFrame>
        <p:nvGraphicFramePr>
          <p:cNvPr id="7" name="6 Nesne"/>
          <p:cNvGraphicFramePr>
            <a:graphicFrameLocks noChangeAspect="1"/>
          </p:cNvGraphicFramePr>
          <p:nvPr/>
        </p:nvGraphicFramePr>
        <p:xfrm>
          <a:off x="4514850" y="3321050"/>
          <a:ext cx="114300" cy="215900"/>
        </p:xfrm>
        <a:graphic>
          <a:graphicData uri="http://schemas.openxmlformats.org/presentationml/2006/ole">
            <p:oleObj spid="_x0000_s2053" name="Denklem" r:id="rId5" imgW="114120" imgH="215640" progId="Equation.3">
              <p:embed/>
            </p:oleObj>
          </a:graphicData>
        </a:graphic>
      </p:graphicFrame>
      <p:graphicFrame>
        <p:nvGraphicFramePr>
          <p:cNvPr id="8" name="7 Nesne"/>
          <p:cNvGraphicFramePr>
            <a:graphicFrameLocks noChangeAspect="1"/>
          </p:cNvGraphicFramePr>
          <p:nvPr/>
        </p:nvGraphicFramePr>
        <p:xfrm>
          <a:off x="4514850" y="2996952"/>
          <a:ext cx="993254" cy="539998"/>
        </p:xfrm>
        <a:graphic>
          <a:graphicData uri="http://schemas.openxmlformats.org/presentationml/2006/ole">
            <p:oleObj spid="_x0000_s2054" name="Denklem" r:id="rId6" imgW="114120" imgH="215640" progId="Equation.3">
              <p:embed/>
            </p:oleObj>
          </a:graphicData>
        </a:graphic>
      </p:graphicFrame>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5" name="Object 7"/>
          <p:cNvGraphicFramePr>
            <a:graphicFrameLocks noChangeAspect="1"/>
          </p:cNvGraphicFramePr>
          <p:nvPr/>
        </p:nvGraphicFramePr>
        <p:xfrm>
          <a:off x="3275856" y="2276872"/>
          <a:ext cx="457200" cy="276225"/>
        </p:xfrm>
        <a:graphic>
          <a:graphicData uri="http://schemas.openxmlformats.org/presentationml/2006/ole">
            <p:oleObj spid="_x0000_s2055" name="Denklem" r:id="rId7" imgW="330057" imgH="203112" progId="Equation.3">
              <p:embed/>
            </p:oleObj>
          </a:graphicData>
        </a:graphic>
      </p:graphicFrame>
      <p:graphicFrame>
        <p:nvGraphicFramePr>
          <p:cNvPr id="2057" name="Object 9"/>
          <p:cNvGraphicFramePr>
            <a:graphicFrameLocks noChangeAspect="1"/>
          </p:cNvGraphicFramePr>
          <p:nvPr/>
        </p:nvGraphicFramePr>
        <p:xfrm>
          <a:off x="3275856" y="2564904"/>
          <a:ext cx="457200" cy="276225"/>
        </p:xfrm>
        <a:graphic>
          <a:graphicData uri="http://schemas.openxmlformats.org/presentationml/2006/ole">
            <p:oleObj spid="_x0000_s2057" name="Denklem" r:id="rId8" imgW="330120" imgH="203040" progId="Equation.3">
              <p:embed/>
            </p:oleObj>
          </a:graphicData>
        </a:graphic>
      </p:graphicFrame>
      <p:graphicFrame>
        <p:nvGraphicFramePr>
          <p:cNvPr id="2058" name="Object 10"/>
          <p:cNvGraphicFramePr>
            <a:graphicFrameLocks noChangeAspect="1"/>
          </p:cNvGraphicFramePr>
          <p:nvPr/>
        </p:nvGraphicFramePr>
        <p:xfrm>
          <a:off x="3275856" y="2780928"/>
          <a:ext cx="457200" cy="276225"/>
        </p:xfrm>
        <a:graphic>
          <a:graphicData uri="http://schemas.openxmlformats.org/presentationml/2006/ole">
            <p:oleObj spid="_x0000_s2058" name="Denklem" r:id="rId9" imgW="330120" imgH="203040" progId="Equation.3">
              <p:embed/>
            </p:oleObj>
          </a:graphicData>
        </a:graphic>
      </p:graphicFrame>
      <p:graphicFrame>
        <p:nvGraphicFramePr>
          <p:cNvPr id="2060" name="Object 12"/>
          <p:cNvGraphicFramePr>
            <a:graphicFrameLocks noChangeAspect="1"/>
          </p:cNvGraphicFramePr>
          <p:nvPr/>
        </p:nvGraphicFramePr>
        <p:xfrm>
          <a:off x="3275856" y="2996952"/>
          <a:ext cx="385762" cy="276225"/>
        </p:xfrm>
        <a:graphic>
          <a:graphicData uri="http://schemas.openxmlformats.org/presentationml/2006/ole">
            <p:oleObj spid="_x0000_s2060" name="Denklem" r:id="rId10" imgW="279360" imgH="203040" progId="Equation.3">
              <p:embed/>
            </p:oleObj>
          </a:graphicData>
        </a:graphic>
      </p:graphicFrame>
      <p:graphicFrame>
        <p:nvGraphicFramePr>
          <p:cNvPr id="2061" name="Object 13"/>
          <p:cNvGraphicFramePr>
            <a:graphicFrameLocks noChangeAspect="1"/>
          </p:cNvGraphicFramePr>
          <p:nvPr/>
        </p:nvGraphicFramePr>
        <p:xfrm>
          <a:off x="3275856" y="3284984"/>
          <a:ext cx="385762" cy="276225"/>
        </p:xfrm>
        <a:graphic>
          <a:graphicData uri="http://schemas.openxmlformats.org/presentationml/2006/ole">
            <p:oleObj spid="_x0000_s2061" name="Denklem" r:id="rId11" imgW="279360" imgH="203040" progId="Equation.3">
              <p:embed/>
            </p:oleObj>
          </a:graphicData>
        </a:graphic>
      </p:graphicFrame>
      <p:graphicFrame>
        <p:nvGraphicFramePr>
          <p:cNvPr id="2062" name="Object 14"/>
          <p:cNvGraphicFramePr>
            <a:graphicFrameLocks noChangeAspect="1"/>
          </p:cNvGraphicFramePr>
          <p:nvPr/>
        </p:nvGraphicFramePr>
        <p:xfrm>
          <a:off x="3275856" y="3573016"/>
          <a:ext cx="385762" cy="276225"/>
        </p:xfrm>
        <a:graphic>
          <a:graphicData uri="http://schemas.openxmlformats.org/presentationml/2006/ole">
            <p:oleObj spid="_x0000_s2062" name="Denklem" r:id="rId12" imgW="279360" imgH="203040" progId="Equation.3">
              <p:embed/>
            </p:oleObj>
          </a:graphicData>
        </a:graphic>
      </p:graphicFrame>
      <p:graphicFrame>
        <p:nvGraphicFramePr>
          <p:cNvPr id="2063" name="Object 15"/>
          <p:cNvGraphicFramePr>
            <a:graphicFrameLocks noChangeAspect="1"/>
          </p:cNvGraphicFramePr>
          <p:nvPr/>
        </p:nvGraphicFramePr>
        <p:xfrm>
          <a:off x="3275856" y="3861048"/>
          <a:ext cx="385762" cy="276225"/>
        </p:xfrm>
        <a:graphic>
          <a:graphicData uri="http://schemas.openxmlformats.org/presentationml/2006/ole">
            <p:oleObj spid="_x0000_s2063" name="Denklem" r:id="rId13" imgW="279360" imgH="203040" progId="Equation.3">
              <p:embed/>
            </p:oleObj>
          </a:graphicData>
        </a:graphic>
      </p:graphicFrame>
      <p:graphicFrame>
        <p:nvGraphicFramePr>
          <p:cNvPr id="2064" name="Object 16"/>
          <p:cNvGraphicFramePr>
            <a:graphicFrameLocks noChangeAspect="1"/>
          </p:cNvGraphicFramePr>
          <p:nvPr/>
        </p:nvGraphicFramePr>
        <p:xfrm>
          <a:off x="3275856" y="4077072"/>
          <a:ext cx="385762" cy="276225"/>
        </p:xfrm>
        <a:graphic>
          <a:graphicData uri="http://schemas.openxmlformats.org/presentationml/2006/ole">
            <p:oleObj spid="_x0000_s2064" name="Denklem" r:id="rId14" imgW="279360" imgH="203040" progId="Equation.3">
              <p:embed/>
            </p:oleObj>
          </a:graphicData>
        </a:graphic>
      </p:graphicFrame>
      <p:graphicFrame>
        <p:nvGraphicFramePr>
          <p:cNvPr id="2065" name="Object 17"/>
          <p:cNvGraphicFramePr>
            <a:graphicFrameLocks noChangeAspect="1"/>
          </p:cNvGraphicFramePr>
          <p:nvPr/>
        </p:nvGraphicFramePr>
        <p:xfrm>
          <a:off x="3275856" y="4365104"/>
          <a:ext cx="246062" cy="241300"/>
        </p:xfrm>
        <a:graphic>
          <a:graphicData uri="http://schemas.openxmlformats.org/presentationml/2006/ole">
            <p:oleObj spid="_x0000_s2065" name="Denklem" r:id="rId15" imgW="177480" imgH="177480" progId="Equation.3">
              <p:embed/>
            </p:oleObj>
          </a:graphicData>
        </a:graphic>
      </p:graphicFrame>
      <p:graphicFrame>
        <p:nvGraphicFramePr>
          <p:cNvPr id="2067" name="Object 19"/>
          <p:cNvGraphicFramePr>
            <a:graphicFrameLocks noChangeAspect="1"/>
          </p:cNvGraphicFramePr>
          <p:nvPr/>
        </p:nvGraphicFramePr>
        <p:xfrm>
          <a:off x="3275856" y="4653136"/>
          <a:ext cx="334962" cy="276225"/>
        </p:xfrm>
        <a:graphic>
          <a:graphicData uri="http://schemas.openxmlformats.org/presentationml/2006/ole">
            <p:oleObj spid="_x0000_s2067" name="Denklem" r:id="rId16" imgW="241200" imgH="203040" progId="Equation.3">
              <p:embed/>
            </p:oleObj>
          </a:graphicData>
        </a:graphic>
      </p:graphicFrame>
      <p:graphicFrame>
        <p:nvGraphicFramePr>
          <p:cNvPr id="2069" name="Object 21"/>
          <p:cNvGraphicFramePr>
            <a:graphicFrameLocks noChangeAspect="1"/>
          </p:cNvGraphicFramePr>
          <p:nvPr/>
        </p:nvGraphicFramePr>
        <p:xfrm>
          <a:off x="3275856" y="4869160"/>
          <a:ext cx="317500" cy="276225"/>
        </p:xfrm>
        <a:graphic>
          <a:graphicData uri="http://schemas.openxmlformats.org/presentationml/2006/ole">
            <p:oleObj spid="_x0000_s2069" name="Denklem" r:id="rId17" imgW="228600" imgH="203040" progId="Equation.3">
              <p:embed/>
            </p:oleObj>
          </a:graphicData>
        </a:graphic>
      </p:graphicFrame>
      <p:graphicFrame>
        <p:nvGraphicFramePr>
          <p:cNvPr id="2070" name="Object 22"/>
          <p:cNvGraphicFramePr>
            <a:graphicFrameLocks noChangeAspect="1"/>
          </p:cNvGraphicFramePr>
          <p:nvPr/>
        </p:nvGraphicFramePr>
        <p:xfrm>
          <a:off x="3275856" y="5157192"/>
          <a:ext cx="317500" cy="276225"/>
        </p:xfrm>
        <a:graphic>
          <a:graphicData uri="http://schemas.openxmlformats.org/presentationml/2006/ole">
            <p:oleObj spid="_x0000_s2070" name="Denklem" r:id="rId18" imgW="228600" imgH="203040" progId="Equation.3">
              <p:embed/>
            </p:oleObj>
          </a:graphicData>
        </a:graphic>
      </p:graphicFrame>
      <p:graphicFrame>
        <p:nvGraphicFramePr>
          <p:cNvPr id="2072" name="Object 24"/>
          <p:cNvGraphicFramePr>
            <a:graphicFrameLocks noChangeAspect="1"/>
          </p:cNvGraphicFramePr>
          <p:nvPr/>
        </p:nvGraphicFramePr>
        <p:xfrm>
          <a:off x="3275856" y="5445224"/>
          <a:ext cx="317500" cy="276225"/>
        </p:xfrm>
        <a:graphic>
          <a:graphicData uri="http://schemas.openxmlformats.org/presentationml/2006/ole">
            <p:oleObj spid="_x0000_s2072" name="Denklem" r:id="rId19" imgW="228600" imgH="203040" progId="Equation.3">
              <p:embed/>
            </p:oleObj>
          </a:graphicData>
        </a:graphic>
      </p:graphicFrame>
      <p:graphicFrame>
        <p:nvGraphicFramePr>
          <p:cNvPr id="2073" name="Object 25"/>
          <p:cNvGraphicFramePr>
            <a:graphicFrameLocks noChangeAspect="1"/>
          </p:cNvGraphicFramePr>
          <p:nvPr/>
        </p:nvGraphicFramePr>
        <p:xfrm>
          <a:off x="3275856" y="5733256"/>
          <a:ext cx="369888" cy="276225"/>
        </p:xfrm>
        <a:graphic>
          <a:graphicData uri="http://schemas.openxmlformats.org/presentationml/2006/ole">
            <p:oleObj spid="_x0000_s2073" name="Denklem" r:id="rId20" imgW="266400" imgH="203040" progId="Equation.3">
              <p:embed/>
            </p:oleObj>
          </a:graphicData>
        </a:graphic>
      </p:graphicFrame>
      <p:sp>
        <p:nvSpPr>
          <p:cNvPr id="2075"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74" name="Object 26"/>
          <p:cNvGraphicFramePr>
            <a:graphicFrameLocks noChangeAspect="1"/>
          </p:cNvGraphicFramePr>
          <p:nvPr/>
        </p:nvGraphicFramePr>
        <p:xfrm>
          <a:off x="2483768" y="3284984"/>
          <a:ext cx="360040" cy="216024"/>
        </p:xfrm>
        <a:graphic>
          <a:graphicData uri="http://schemas.openxmlformats.org/presentationml/2006/ole">
            <p:oleObj spid="_x0000_s2074" name="Denklem" r:id="rId21" imgW="152280" imgH="164880" progId="Equation.3">
              <p:embed/>
            </p:oleObj>
          </a:graphicData>
        </a:graphic>
      </p:graphicFrame>
      <p:sp>
        <p:nvSpPr>
          <p:cNvPr id="25" name="24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                       </a:t>
            </a:r>
            <a:endParaRPr lang="tr-TR" sz="3200" dirty="0"/>
          </a:p>
        </p:txBody>
      </p:sp>
      <p:sp>
        <p:nvSpPr>
          <p:cNvPr id="3" name="2 İçerik Yer Tutucusu"/>
          <p:cNvSpPr>
            <a:spLocks noGrp="1"/>
          </p:cNvSpPr>
          <p:nvPr>
            <p:ph idx="1"/>
          </p:nvPr>
        </p:nvSpPr>
        <p:spPr/>
        <p:txBody>
          <a:bodyPr/>
          <a:lstStyle/>
          <a:p>
            <a:r>
              <a:rPr lang="tr-TR" noProof="1" smtClean="0"/>
              <a:t>Circuit design starts with design specifications.</a:t>
            </a:r>
          </a:p>
          <a:p>
            <a:r>
              <a:rPr lang="tr-TR" noProof="1" smtClean="0"/>
              <a:t>Mathematical model for  electrical systems is a circuit model.</a:t>
            </a:r>
          </a:p>
          <a:p>
            <a:r>
              <a:rPr lang="tr-TR" noProof="1" smtClean="0"/>
              <a:t>Elements of the circuit model are ideal circuit elements.</a:t>
            </a:r>
          </a:p>
          <a:p>
            <a:r>
              <a:rPr lang="tr-TR" noProof="1" smtClean="0"/>
              <a:t>An ideal circuit element should represent the behaviour of the actual electrical component to an acceptable accuracy.</a:t>
            </a:r>
            <a:endParaRPr lang="tr-TR" noProof="1"/>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6" name="1 Başlık"/>
          <p:cNvSpPr txBox="1">
            <a:spLocks/>
          </p:cNvSpPr>
          <p:nvPr/>
        </p:nvSpPr>
        <p:spPr>
          <a:xfrm>
            <a:off x="609600" y="8564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smtClean="0">
                <a:ln>
                  <a:noFill/>
                </a:ln>
                <a:solidFill>
                  <a:schemeClr val="tx2"/>
                </a:solidFill>
                <a:effectLst/>
                <a:uLnTx/>
                <a:uFillTx/>
                <a:latin typeface="+mj-lt"/>
                <a:ea typeface="+mj-ea"/>
                <a:cs typeface="+mj-cs"/>
              </a:rPr>
              <a:t>                         CIRCUIT ANALYSIS</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                         CIRCUIT ANALYSIS</a:t>
            </a:r>
            <a:endParaRPr lang="tr-TR" sz="3200" dirty="0"/>
          </a:p>
        </p:txBody>
      </p:sp>
      <p:sp>
        <p:nvSpPr>
          <p:cNvPr id="3" name="2 İçerik Yer Tutucusu"/>
          <p:cNvSpPr>
            <a:spLocks noGrp="1"/>
          </p:cNvSpPr>
          <p:nvPr>
            <p:ph idx="1"/>
          </p:nvPr>
        </p:nvSpPr>
        <p:spPr/>
        <p:txBody>
          <a:bodyPr>
            <a:normAutofit fontScale="92500"/>
          </a:bodyPr>
          <a:lstStyle/>
          <a:p>
            <a:r>
              <a:rPr lang="tr-TR" noProof="1" smtClean="0"/>
              <a:t>1-Design specifications  =&gt; Desired Circuit Behaviour</a:t>
            </a:r>
          </a:p>
          <a:p>
            <a:r>
              <a:rPr lang="tr-TR" noProof="1" smtClean="0"/>
              <a:t>2-Circuit Analysis =&gt; Predicted (Theoretical Behaviour)</a:t>
            </a:r>
          </a:p>
          <a:p>
            <a:r>
              <a:rPr lang="tr-TR" noProof="1" smtClean="0"/>
              <a:t>1 and 2 are compared, if they are in agreement a physical prototype can be constructed.The physical prototype is an actual electrical system, constructed from physical electrical components.</a:t>
            </a:r>
          </a:p>
          <a:p>
            <a:r>
              <a:rPr lang="tr-TR" noProof="1" smtClean="0"/>
              <a:t>If the behaviour of the physical prototype is in agreement with the design specifications and the the predicted circuit behaviour of circuit analysis,the physical system is implemented.</a:t>
            </a:r>
          </a:p>
          <a:p>
            <a:pPr>
              <a:buNone/>
            </a:pPr>
            <a:endParaRPr lang="tr-TR" dirty="0" smtClean="0"/>
          </a:p>
          <a:p>
            <a:pPr>
              <a:buNone/>
            </a:pPr>
            <a:endParaRPr lang="tr-TR"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3553" name="Object 1"/>
          <p:cNvGraphicFramePr>
            <a:graphicFrameLocks noChangeAspect="1"/>
          </p:cNvGraphicFramePr>
          <p:nvPr/>
        </p:nvGraphicFramePr>
        <p:xfrm>
          <a:off x="0" y="0"/>
          <a:ext cx="152400" cy="161925"/>
        </p:xfrm>
        <a:graphic>
          <a:graphicData uri="http://schemas.openxmlformats.org/presentationml/2006/ole">
            <p:oleObj spid="_x0000_s23553" name="Denklem" r:id="rId3" imgW="152268" imgH="164957" progId="Equation.3">
              <p:embed/>
            </p:oleObj>
          </a:graphicData>
        </a:graphic>
      </p:graphicFrame>
      <p:sp>
        <p:nvSpPr>
          <p:cNvPr id="6" name="5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                         CIRCUIT ANALYSIS</a:t>
            </a:r>
            <a:endParaRPr lang="tr-TR" sz="3200" dirty="0"/>
          </a:p>
        </p:txBody>
      </p:sp>
      <p:sp>
        <p:nvSpPr>
          <p:cNvPr id="3" name="2 İçerik Yer Tutucusu"/>
          <p:cNvSpPr>
            <a:spLocks noGrp="1"/>
          </p:cNvSpPr>
          <p:nvPr>
            <p:ph idx="1"/>
          </p:nvPr>
        </p:nvSpPr>
        <p:spPr/>
        <p:txBody>
          <a:bodyPr/>
          <a:lstStyle/>
          <a:p>
            <a:r>
              <a:rPr lang="tr-TR" noProof="1" smtClean="0"/>
              <a:t>If the circuit analysis results do not agree with the design specifications, refinements may be needed in the physical prototype, the circuit model or both.</a:t>
            </a:r>
          </a:p>
          <a:p>
            <a:r>
              <a:rPr lang="tr-TR" noProof="1" smtClean="0"/>
              <a:t>The iteration between the physical prototype and the design spefications  and the circuit analysis  continues until the behaviour of the physical prototype meets both the design requirement specifications and the circuit analysis results.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5400" dirty="0" smtClean="0"/>
              <a:t>        CIRCUIT ANALYSIS</a:t>
            </a:r>
            <a:endParaRPr lang="tr-TR" dirty="0"/>
          </a:p>
        </p:txBody>
      </p:sp>
      <p:sp>
        <p:nvSpPr>
          <p:cNvPr id="3" name="2 İçerik Yer Tutucusu"/>
          <p:cNvSpPr>
            <a:spLocks noGrp="1"/>
          </p:cNvSpPr>
          <p:nvPr>
            <p:ph idx="1"/>
          </p:nvPr>
        </p:nvSpPr>
        <p:spPr/>
        <p:txBody>
          <a:bodyPr/>
          <a:lstStyle/>
          <a:p>
            <a:r>
              <a:rPr lang="tr-TR" dirty="0" smtClean="0"/>
              <a:t> </a:t>
            </a:r>
            <a:endParaRPr lang="tr-TR" dirty="0"/>
          </a:p>
        </p:txBody>
      </p:sp>
      <p:sp>
        <p:nvSpPr>
          <p:cNvPr id="4" name="3 Dikdörtgen"/>
          <p:cNvSpPr/>
          <p:nvPr/>
        </p:nvSpPr>
        <p:spPr>
          <a:xfrm>
            <a:off x="2987824" y="2420888"/>
            <a:ext cx="21602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DESIGN SPECIFICATIONS</a:t>
            </a:r>
            <a:endParaRPr lang="tr-TR" dirty="0"/>
          </a:p>
        </p:txBody>
      </p:sp>
      <p:sp>
        <p:nvSpPr>
          <p:cNvPr id="5" name="4 Dikdörtgen"/>
          <p:cNvSpPr/>
          <p:nvPr/>
        </p:nvSpPr>
        <p:spPr>
          <a:xfrm>
            <a:off x="2987824" y="3356992"/>
            <a:ext cx="2160240" cy="6480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CIRCUIT MODEL</a:t>
            </a:r>
            <a:endParaRPr lang="tr-TR" dirty="0"/>
          </a:p>
        </p:txBody>
      </p:sp>
      <p:sp>
        <p:nvSpPr>
          <p:cNvPr id="6" name="5 Dikdörtgen"/>
          <p:cNvSpPr/>
          <p:nvPr/>
        </p:nvSpPr>
        <p:spPr>
          <a:xfrm>
            <a:off x="2987824" y="4437112"/>
            <a:ext cx="2160240" cy="72008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PHYSICAL PROTOTYPE</a:t>
            </a:r>
            <a:endParaRPr lang="tr-TR" dirty="0"/>
          </a:p>
        </p:txBody>
      </p:sp>
      <p:sp>
        <p:nvSpPr>
          <p:cNvPr id="8" name="7 Aşağı Ok"/>
          <p:cNvSpPr/>
          <p:nvPr/>
        </p:nvSpPr>
        <p:spPr>
          <a:xfrm>
            <a:off x="3923928" y="3068960"/>
            <a:ext cx="360040" cy="28803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Aşağı Ok"/>
          <p:cNvSpPr/>
          <p:nvPr/>
        </p:nvSpPr>
        <p:spPr>
          <a:xfrm>
            <a:off x="3923928" y="4077072"/>
            <a:ext cx="360040" cy="28803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Sol Ok"/>
          <p:cNvSpPr/>
          <p:nvPr/>
        </p:nvSpPr>
        <p:spPr>
          <a:xfrm>
            <a:off x="5220072" y="2492896"/>
            <a:ext cx="1008112" cy="432048"/>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6 Sol Ok"/>
          <p:cNvSpPr/>
          <p:nvPr/>
        </p:nvSpPr>
        <p:spPr>
          <a:xfrm>
            <a:off x="5292080" y="3429000"/>
            <a:ext cx="576064" cy="432048"/>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17 Dikdörtgen"/>
          <p:cNvSpPr/>
          <p:nvPr/>
        </p:nvSpPr>
        <p:spPr>
          <a:xfrm>
            <a:off x="5652120" y="3789040"/>
            <a:ext cx="216024" cy="8640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18 Dikdörtgen"/>
          <p:cNvSpPr/>
          <p:nvPr/>
        </p:nvSpPr>
        <p:spPr>
          <a:xfrm>
            <a:off x="5292080" y="4437112"/>
            <a:ext cx="360040" cy="21602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19 Dikdörtgen"/>
          <p:cNvSpPr/>
          <p:nvPr/>
        </p:nvSpPr>
        <p:spPr>
          <a:xfrm>
            <a:off x="5292080" y="4869160"/>
            <a:ext cx="936104" cy="21602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20 Dikdörtgen"/>
          <p:cNvSpPr/>
          <p:nvPr/>
        </p:nvSpPr>
        <p:spPr>
          <a:xfrm>
            <a:off x="6012160" y="2780928"/>
            <a:ext cx="216024" cy="20882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15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VOLTAGE AND CURRENT</a:t>
            </a:r>
            <a:endParaRPr lang="tr-TR" dirty="0"/>
          </a:p>
        </p:txBody>
      </p:sp>
      <p:sp>
        <p:nvSpPr>
          <p:cNvPr id="3" name="2 İçerik Yer Tutucusu"/>
          <p:cNvSpPr>
            <a:spLocks noGrp="1"/>
          </p:cNvSpPr>
          <p:nvPr>
            <p:ph idx="1"/>
          </p:nvPr>
        </p:nvSpPr>
        <p:spPr/>
        <p:txBody>
          <a:bodyPr>
            <a:normAutofit fontScale="92500" lnSpcReduction="10000"/>
          </a:bodyPr>
          <a:lstStyle/>
          <a:p>
            <a:r>
              <a:rPr lang="tr-TR" noProof="1" smtClean="0"/>
              <a:t>Electrical charge is the basis for understanding the current.</a:t>
            </a:r>
          </a:p>
          <a:p>
            <a:r>
              <a:rPr lang="tr-TR" noProof="1" smtClean="0"/>
              <a:t>Characteristics of Electrical Charge</a:t>
            </a:r>
          </a:p>
          <a:p>
            <a:r>
              <a:rPr lang="tr-TR" noProof="1" smtClean="0"/>
              <a:t>1-Charge is bipolar, it is either positive or negative.</a:t>
            </a:r>
          </a:p>
          <a:p>
            <a:r>
              <a:rPr lang="tr-TR" noProof="1" smtClean="0"/>
              <a:t>2-Charge is quantized,meaning that it can exist only as integer multiples of unit charge,the magnitude of the electron charge:                   C. </a:t>
            </a:r>
          </a:p>
          <a:p>
            <a:r>
              <a:rPr lang="tr-TR" noProof="1" smtClean="0"/>
              <a:t>3-Electrical effects are caused either by the seperation or motion of charges.Seperation of charge causes an electric force and a voltage.The motion of charge causes an electric fluid (current).</a:t>
            </a:r>
            <a:endParaRPr lang="tr-TR" noProof="1"/>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5601" name="Object 1"/>
          <p:cNvGraphicFramePr>
            <a:graphicFrameLocks noChangeAspect="1"/>
          </p:cNvGraphicFramePr>
          <p:nvPr/>
        </p:nvGraphicFramePr>
        <p:xfrm>
          <a:off x="4211960" y="4149080"/>
          <a:ext cx="1080119" cy="360040"/>
        </p:xfrm>
        <a:graphic>
          <a:graphicData uri="http://schemas.openxmlformats.org/presentationml/2006/ole">
            <p:oleObj spid="_x0000_s25601" name="Denklem" r:id="rId3" imgW="596641" imgH="203112" progId="Equation.3">
              <p:embed/>
            </p:oleObj>
          </a:graphicData>
        </a:graphic>
      </p:graphicFrame>
      <p:sp>
        <p:nvSpPr>
          <p:cNvPr id="6" name="5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noProof="1" smtClean="0"/>
              <a:t>The Ideal Basic Circuit Elements</a:t>
            </a:r>
            <a:endParaRPr lang="tr-TR" dirty="0"/>
          </a:p>
        </p:txBody>
      </p:sp>
      <p:sp>
        <p:nvSpPr>
          <p:cNvPr id="3" name="2 İçerik Yer Tutucusu"/>
          <p:cNvSpPr>
            <a:spLocks noGrp="1"/>
          </p:cNvSpPr>
          <p:nvPr>
            <p:ph idx="1"/>
          </p:nvPr>
        </p:nvSpPr>
        <p:spPr/>
        <p:txBody>
          <a:bodyPr>
            <a:normAutofit fontScale="92500" lnSpcReduction="10000"/>
          </a:bodyPr>
          <a:lstStyle/>
          <a:p>
            <a:r>
              <a:rPr lang="tr-TR" noProof="1" smtClean="0"/>
              <a:t>The assignment of the reference polarity for voltage and current and their reference direction are arbitrary.However,once you have assigned the references,you must write all subsequent equations accordingly.</a:t>
            </a:r>
          </a:p>
          <a:p>
            <a:r>
              <a:rPr lang="tr-TR" noProof="1" smtClean="0"/>
              <a:t>Widely used convention is the passive sign convention : when the current is assigned in the direction from positive to negative terminal,the sign of the voltage must be positive,which also implies that  when the voltage polarity is given,the current must be assigned in the direction from positive to negative terminal. </a:t>
            </a:r>
            <a:r>
              <a:rPr lang="tr-TR" noProof="1" smtClean="0">
                <a:solidFill>
                  <a:srgbClr val="FF0000"/>
                </a:solidFill>
              </a:rPr>
              <a:t>Example 1.3 – 1.4</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VOLTAGE AND CURRENT</a:t>
            </a:r>
            <a:endParaRPr lang="tr-TR" dirty="0"/>
          </a:p>
        </p:txBody>
      </p:sp>
      <p:sp>
        <p:nvSpPr>
          <p:cNvPr id="3" name="2 İçerik Yer Tutucusu"/>
          <p:cNvSpPr>
            <a:spLocks noGrp="1"/>
          </p:cNvSpPr>
          <p:nvPr>
            <p:ph idx="1"/>
          </p:nvPr>
        </p:nvSpPr>
        <p:spPr/>
        <p:txBody>
          <a:bodyPr>
            <a:normAutofit fontScale="92500"/>
          </a:bodyPr>
          <a:lstStyle/>
          <a:p>
            <a:r>
              <a:rPr lang="tr-TR" noProof="1" smtClean="0"/>
              <a:t>Voltage : The Energy per unit charge created by the separation.We express this ratio as  v=dw/dq</a:t>
            </a:r>
          </a:p>
          <a:p>
            <a:pPr>
              <a:buNone/>
            </a:pPr>
            <a:r>
              <a:rPr lang="tr-TR" noProof="1" smtClean="0"/>
              <a:t>       v = The voltage in volts</a:t>
            </a:r>
          </a:p>
          <a:p>
            <a:pPr>
              <a:buNone/>
            </a:pPr>
            <a:r>
              <a:rPr lang="tr-TR" noProof="1" smtClean="0"/>
              <a:t>       w = The energy in joules</a:t>
            </a:r>
          </a:p>
          <a:p>
            <a:pPr>
              <a:buNone/>
            </a:pPr>
            <a:r>
              <a:rPr lang="tr-TR" noProof="1" smtClean="0"/>
              <a:t>       q = The  charge in coulombs</a:t>
            </a:r>
          </a:p>
          <a:p>
            <a:r>
              <a:rPr lang="tr-TR" noProof="1" smtClean="0"/>
              <a:t>Current  : The rate of charge flow is the electrical current:   i = dq/dt</a:t>
            </a:r>
          </a:p>
          <a:p>
            <a:pPr>
              <a:buNone/>
            </a:pPr>
            <a:r>
              <a:rPr lang="tr-TR" noProof="1" smtClean="0"/>
              <a:t>       i = The current in amperes</a:t>
            </a:r>
          </a:p>
          <a:p>
            <a:pPr>
              <a:buNone/>
            </a:pPr>
            <a:r>
              <a:rPr lang="tr-TR" noProof="1" smtClean="0"/>
              <a:t>       q = The charge in coulombs</a:t>
            </a:r>
          </a:p>
          <a:p>
            <a:pPr>
              <a:buNone/>
            </a:pPr>
            <a:r>
              <a:rPr lang="tr-TR" noProof="1" smtClean="0"/>
              <a:t>       t = The  time in seconds.</a:t>
            </a:r>
          </a:p>
          <a:p>
            <a:pPr>
              <a:buNone/>
            </a:pPr>
            <a:endParaRPr lang="tr-TR" dirty="0" smtClean="0"/>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VOLTAGE AND CURRENT</a:t>
            </a:r>
            <a:endParaRPr lang="tr-TR" dirty="0"/>
          </a:p>
        </p:txBody>
      </p:sp>
      <p:sp>
        <p:nvSpPr>
          <p:cNvPr id="3" name="2 İçerik Yer Tutucusu"/>
          <p:cNvSpPr>
            <a:spLocks noGrp="1"/>
          </p:cNvSpPr>
          <p:nvPr>
            <p:ph idx="1"/>
          </p:nvPr>
        </p:nvSpPr>
        <p:spPr/>
        <p:txBody>
          <a:bodyPr>
            <a:normAutofit lnSpcReduction="10000"/>
          </a:bodyPr>
          <a:lstStyle/>
          <a:p>
            <a:r>
              <a:rPr lang="tr-TR" noProof="1" smtClean="0"/>
              <a:t>Polarity reference + or – should be assigned to these variables due to the bipolar nature of the charge.</a:t>
            </a:r>
          </a:p>
          <a:p>
            <a:r>
              <a:rPr lang="tr-TR" noProof="1" smtClean="0"/>
              <a:t>Allthough current contains large number of descrete electrons, it is considered continous.Physical components are modeled based on the voltage and current at their terminals,thus two physically diferent components which have the same voltage and current at their terminals are considered identical in the circuit model.</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noProof="1" smtClean="0"/>
              <a:t>The Ideal Basic Circuit Elements</a:t>
            </a:r>
            <a:endParaRPr lang="tr-TR" noProof="1"/>
          </a:p>
        </p:txBody>
      </p:sp>
      <p:sp>
        <p:nvSpPr>
          <p:cNvPr id="3" name="2 İçerik Yer Tutucusu"/>
          <p:cNvSpPr>
            <a:spLocks noGrp="1"/>
          </p:cNvSpPr>
          <p:nvPr>
            <p:ph idx="1"/>
          </p:nvPr>
        </p:nvSpPr>
        <p:spPr/>
        <p:txBody>
          <a:bodyPr>
            <a:normAutofit fontScale="92500"/>
          </a:bodyPr>
          <a:lstStyle/>
          <a:p>
            <a:r>
              <a:rPr lang="tr-TR" noProof="1" smtClean="0"/>
              <a:t>An ideal circuit element has three attributes</a:t>
            </a:r>
          </a:p>
          <a:p>
            <a:r>
              <a:rPr lang="tr-TR" noProof="1" smtClean="0"/>
              <a:t>1-It has only two terminals</a:t>
            </a:r>
          </a:p>
          <a:p>
            <a:r>
              <a:rPr lang="tr-TR" noProof="1" smtClean="0"/>
              <a:t>2-It is described in terms of its voltage and current</a:t>
            </a:r>
          </a:p>
          <a:p>
            <a:r>
              <a:rPr lang="tr-TR" noProof="1" smtClean="0"/>
              <a:t>3-It is the basic unit,it cannot be divided further into smaller  components.</a:t>
            </a:r>
          </a:p>
          <a:p>
            <a:pPr>
              <a:buNone/>
            </a:pPr>
            <a:endParaRPr lang="tr-TR" noProof="1" smtClean="0"/>
          </a:p>
          <a:p>
            <a:pPr>
              <a:buNone/>
            </a:pPr>
            <a:r>
              <a:rPr lang="tr-TR" noProof="1" smtClean="0"/>
              <a:t>    Basic circuit elements are the building blocks for constructing circuit  models, they themselves however cannot be modeled with any other type of element.</a:t>
            </a:r>
            <a:endParaRPr lang="tr-TR" noProof="1"/>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ELECTRICAL SYSTEMS</a:t>
            </a:r>
            <a:endParaRPr lang="tr-TR" dirty="0"/>
          </a:p>
        </p:txBody>
      </p:sp>
      <p:sp>
        <p:nvSpPr>
          <p:cNvPr id="3" name="2 İçerik Yer Tutucusu"/>
          <p:cNvSpPr>
            <a:spLocks noGrp="1"/>
          </p:cNvSpPr>
          <p:nvPr>
            <p:ph idx="1"/>
          </p:nvPr>
        </p:nvSpPr>
        <p:spPr/>
        <p:txBody>
          <a:bodyPr>
            <a:normAutofit/>
          </a:bodyPr>
          <a:lstStyle/>
          <a:p>
            <a:endParaRPr lang="tr-TR" sz="4000" noProof="1" smtClean="0"/>
          </a:p>
          <a:p>
            <a:r>
              <a:rPr lang="tr-TR" sz="4000" noProof="1" smtClean="0"/>
              <a:t>Communication Systems</a:t>
            </a:r>
          </a:p>
          <a:p>
            <a:r>
              <a:rPr lang="tr-TR" sz="4000" noProof="1" smtClean="0"/>
              <a:t>Computer  Systems</a:t>
            </a:r>
          </a:p>
          <a:p>
            <a:r>
              <a:rPr lang="tr-TR" sz="4000" noProof="1" smtClean="0"/>
              <a:t>Control  Systems</a:t>
            </a:r>
          </a:p>
          <a:p>
            <a:r>
              <a:rPr lang="tr-TR" sz="4000" noProof="1" smtClean="0"/>
              <a:t>Power  Systems</a:t>
            </a:r>
            <a:endParaRPr lang="tr-TR" sz="4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POWER AND ENERGY </a:t>
            </a:r>
            <a:endParaRPr lang="tr-TR" dirty="0"/>
          </a:p>
        </p:txBody>
      </p:sp>
      <p:sp>
        <p:nvSpPr>
          <p:cNvPr id="3" name="2 İçerik Yer Tutucusu"/>
          <p:cNvSpPr>
            <a:spLocks noGrp="1"/>
          </p:cNvSpPr>
          <p:nvPr>
            <p:ph idx="1"/>
          </p:nvPr>
        </p:nvSpPr>
        <p:spPr/>
        <p:txBody>
          <a:bodyPr>
            <a:normAutofit/>
          </a:bodyPr>
          <a:lstStyle/>
          <a:p>
            <a:r>
              <a:rPr lang="tr-TR" noProof="1" smtClean="0"/>
              <a:t>Since all electrical devices have power limitationsi in the circuit design process in addition to the voltage and current,we need to compute the power as well.Power is the time rate of change of energy.</a:t>
            </a:r>
          </a:p>
          <a:p>
            <a:pPr>
              <a:buNone/>
            </a:pPr>
            <a:r>
              <a:rPr lang="tr-TR" noProof="1" smtClean="0"/>
              <a:t>     P=dw/dt     p:   Power in watts</a:t>
            </a:r>
          </a:p>
          <a:p>
            <a:pPr>
              <a:buNone/>
            </a:pPr>
            <a:r>
              <a:rPr lang="tr-TR" noProof="1" smtClean="0"/>
              <a:t>                         w : The energy in joules</a:t>
            </a:r>
          </a:p>
          <a:p>
            <a:pPr>
              <a:buNone/>
            </a:pPr>
            <a:r>
              <a:rPr lang="tr-TR" noProof="1" smtClean="0"/>
              <a:t>                         t   : The time in seconds.</a:t>
            </a:r>
          </a:p>
          <a:p>
            <a:pPr>
              <a:buNone/>
            </a:pPr>
            <a:r>
              <a:rPr lang="tr-TR" noProof="1" smtClean="0"/>
              <a:t>Thus 1 W = 1 J/s.     </a:t>
            </a:r>
            <a:endParaRPr lang="tr-TR" noProof="1"/>
          </a:p>
        </p:txBody>
      </p:sp>
      <p:graphicFrame>
        <p:nvGraphicFramePr>
          <p:cNvPr id="28674" name="Object 2"/>
          <p:cNvGraphicFramePr>
            <a:graphicFrameLocks noChangeAspect="1"/>
          </p:cNvGraphicFramePr>
          <p:nvPr/>
        </p:nvGraphicFramePr>
        <p:xfrm>
          <a:off x="3347864" y="5373216"/>
          <a:ext cx="3528392" cy="720080"/>
        </p:xfrm>
        <a:graphic>
          <a:graphicData uri="http://schemas.openxmlformats.org/presentationml/2006/ole">
            <p:oleObj spid="_x0000_s33794" name="Denklem" r:id="rId3" imgW="1612900" imgH="457200" progId="Equation.3">
              <p:embed/>
            </p:oleObj>
          </a:graphicData>
        </a:graphic>
      </p:graphicFrame>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POWER AND ENERGY </a:t>
            </a:r>
            <a:endParaRPr lang="tr-TR" dirty="0"/>
          </a:p>
        </p:txBody>
      </p:sp>
      <p:sp>
        <p:nvSpPr>
          <p:cNvPr id="3" name="2 İçerik Yer Tutucusu"/>
          <p:cNvSpPr>
            <a:spLocks noGrp="1"/>
          </p:cNvSpPr>
          <p:nvPr>
            <p:ph idx="1"/>
          </p:nvPr>
        </p:nvSpPr>
        <p:spPr/>
        <p:txBody>
          <a:bodyPr/>
          <a:lstStyle/>
          <a:p>
            <a:r>
              <a:rPr lang="tr-TR" noProof="1" smtClean="0"/>
              <a:t>Power is associated with a pair of terminals,its sign indicates whether the power is delivered to the circuit element or whether the power is absorbed from the circuit element.This information automatically comes when the passive sign convention is followed.</a:t>
            </a:r>
          </a:p>
          <a:p>
            <a:r>
              <a:rPr lang="tr-TR" noProof="1" smtClean="0"/>
              <a:t>The sign of power is related to the movement of the charges through the terminals of a circuit element.</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fontScale="90000"/>
          </a:bodyPr>
          <a:lstStyle/>
          <a:p>
            <a:r>
              <a:rPr lang="tr-TR" dirty="0" smtClean="0"/>
              <a:t>   POWER AND ENERGY </a:t>
            </a:r>
            <a:endParaRPr lang="tr-TR" dirty="0"/>
          </a:p>
        </p:txBody>
      </p:sp>
      <p:sp>
        <p:nvSpPr>
          <p:cNvPr id="3" name="2 İçerik Yer Tutucusu"/>
          <p:cNvSpPr>
            <a:spLocks noGrp="1"/>
          </p:cNvSpPr>
          <p:nvPr>
            <p:ph idx="1"/>
          </p:nvPr>
        </p:nvSpPr>
        <p:spPr>
          <a:xfrm>
            <a:off x="457200" y="1556792"/>
            <a:ext cx="8229600" cy="5040560"/>
          </a:xfrm>
        </p:spPr>
        <p:txBody>
          <a:bodyPr/>
          <a:lstStyle/>
          <a:p>
            <a:r>
              <a:rPr lang="tr-TR" noProof="1" smtClean="0"/>
              <a:t>Power and energy of a circuit element</a:t>
            </a:r>
          </a:p>
          <a:p>
            <a:endParaRPr lang="tr-TR" dirty="0" smtClean="0"/>
          </a:p>
          <a:p>
            <a:pPr>
              <a:buNone/>
            </a:pPr>
            <a:endParaRPr lang="tr-TR" dirty="0"/>
          </a:p>
        </p:txBody>
      </p:sp>
      <p:sp>
        <p:nvSpPr>
          <p:cNvPr id="11" name="10 Dikdörtgen"/>
          <p:cNvSpPr/>
          <p:nvPr/>
        </p:nvSpPr>
        <p:spPr>
          <a:xfrm>
            <a:off x="4788024" y="2564904"/>
            <a:ext cx="1008112"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13 Dikdörtgen"/>
          <p:cNvSpPr/>
          <p:nvPr/>
        </p:nvSpPr>
        <p:spPr>
          <a:xfrm>
            <a:off x="4788024" y="4581128"/>
            <a:ext cx="1008112" cy="144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Dikdörtgen"/>
          <p:cNvSpPr/>
          <p:nvPr/>
        </p:nvSpPr>
        <p:spPr>
          <a:xfrm>
            <a:off x="2699792" y="4581128"/>
            <a:ext cx="1080120"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15 Dikdörtgen"/>
          <p:cNvSpPr/>
          <p:nvPr/>
        </p:nvSpPr>
        <p:spPr>
          <a:xfrm>
            <a:off x="2699792" y="2564904"/>
            <a:ext cx="1080120"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8" name="17 Düz Bağlayıcı"/>
          <p:cNvCxnSpPr/>
          <p:nvPr/>
        </p:nvCxnSpPr>
        <p:spPr>
          <a:xfrm>
            <a:off x="2123728" y="2996952"/>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a:off x="2123728" y="357301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a:off x="4211960" y="2996952"/>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a:off x="4211960" y="357301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a:off x="1979712" y="501317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a:off x="1979712" y="5589240"/>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a:off x="4211960" y="501317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a:off x="4067944" y="5589240"/>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Düz Ok Bağlayıcısı"/>
          <p:cNvCxnSpPr/>
          <p:nvPr/>
        </p:nvCxnSpPr>
        <p:spPr>
          <a:xfrm>
            <a:off x="2195736" y="2780928"/>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Düz Ok Bağlayıcısı"/>
          <p:cNvCxnSpPr/>
          <p:nvPr/>
        </p:nvCxnSpPr>
        <p:spPr>
          <a:xfrm>
            <a:off x="2267744" y="4797152"/>
            <a:ext cx="2880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rot="10800000">
            <a:off x="4283968" y="2852936"/>
            <a:ext cx="432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Düz Ok Bağlayıcısı"/>
          <p:cNvCxnSpPr/>
          <p:nvPr/>
        </p:nvCxnSpPr>
        <p:spPr>
          <a:xfrm rot="10800000">
            <a:off x="4211960" y="4725144"/>
            <a:ext cx="432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Metin kutusu"/>
          <p:cNvSpPr txBox="1"/>
          <p:nvPr/>
        </p:nvSpPr>
        <p:spPr>
          <a:xfrm flipH="1">
            <a:off x="2195736" y="2420888"/>
            <a:ext cx="288032" cy="369332"/>
          </a:xfrm>
          <a:prstGeom prst="rect">
            <a:avLst/>
          </a:prstGeom>
          <a:noFill/>
        </p:spPr>
        <p:txBody>
          <a:bodyPr wrap="square" rtlCol="0">
            <a:spAutoFit/>
          </a:bodyPr>
          <a:lstStyle/>
          <a:p>
            <a:r>
              <a:rPr lang="tr-TR" dirty="0" smtClean="0"/>
              <a:t>i</a:t>
            </a:r>
            <a:endParaRPr lang="tr-TR" dirty="0"/>
          </a:p>
        </p:txBody>
      </p:sp>
      <p:sp>
        <p:nvSpPr>
          <p:cNvPr id="37" name="36 Metin kutusu"/>
          <p:cNvSpPr txBox="1"/>
          <p:nvPr/>
        </p:nvSpPr>
        <p:spPr>
          <a:xfrm flipH="1">
            <a:off x="4355976" y="2492896"/>
            <a:ext cx="288032" cy="369332"/>
          </a:xfrm>
          <a:prstGeom prst="rect">
            <a:avLst/>
          </a:prstGeom>
          <a:noFill/>
        </p:spPr>
        <p:txBody>
          <a:bodyPr wrap="square" rtlCol="0">
            <a:spAutoFit/>
          </a:bodyPr>
          <a:lstStyle/>
          <a:p>
            <a:r>
              <a:rPr lang="tr-TR" dirty="0" smtClean="0"/>
              <a:t>i</a:t>
            </a:r>
            <a:endParaRPr lang="tr-TR" dirty="0"/>
          </a:p>
        </p:txBody>
      </p:sp>
      <p:sp>
        <p:nvSpPr>
          <p:cNvPr id="38" name="37 Metin kutusu"/>
          <p:cNvSpPr txBox="1"/>
          <p:nvPr/>
        </p:nvSpPr>
        <p:spPr>
          <a:xfrm flipH="1">
            <a:off x="2267744" y="4293096"/>
            <a:ext cx="288032" cy="369332"/>
          </a:xfrm>
          <a:prstGeom prst="rect">
            <a:avLst/>
          </a:prstGeom>
          <a:noFill/>
        </p:spPr>
        <p:txBody>
          <a:bodyPr wrap="square" rtlCol="0">
            <a:spAutoFit/>
          </a:bodyPr>
          <a:lstStyle/>
          <a:p>
            <a:r>
              <a:rPr lang="tr-TR" dirty="0" smtClean="0"/>
              <a:t>i</a:t>
            </a:r>
            <a:endParaRPr lang="tr-TR" dirty="0"/>
          </a:p>
        </p:txBody>
      </p:sp>
      <p:sp>
        <p:nvSpPr>
          <p:cNvPr id="39" name="38 Metin kutusu"/>
          <p:cNvSpPr txBox="1"/>
          <p:nvPr/>
        </p:nvSpPr>
        <p:spPr>
          <a:xfrm>
            <a:off x="4283968" y="4293096"/>
            <a:ext cx="432048" cy="369332"/>
          </a:xfrm>
          <a:prstGeom prst="rect">
            <a:avLst/>
          </a:prstGeom>
          <a:noFill/>
        </p:spPr>
        <p:txBody>
          <a:bodyPr wrap="square" rtlCol="0">
            <a:spAutoFit/>
          </a:bodyPr>
          <a:lstStyle/>
          <a:p>
            <a:r>
              <a:rPr lang="tr-TR" dirty="0" smtClean="0"/>
              <a:t>i</a:t>
            </a:r>
            <a:endParaRPr lang="tr-TR" dirty="0"/>
          </a:p>
        </p:txBody>
      </p:sp>
      <p:sp>
        <p:nvSpPr>
          <p:cNvPr id="40" name="39 Oval"/>
          <p:cNvSpPr/>
          <p:nvPr/>
        </p:nvSpPr>
        <p:spPr>
          <a:xfrm>
            <a:off x="2987824" y="29249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40 Oval"/>
          <p:cNvSpPr/>
          <p:nvPr/>
        </p:nvSpPr>
        <p:spPr>
          <a:xfrm>
            <a:off x="2987824" y="3501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41 Oval"/>
          <p:cNvSpPr/>
          <p:nvPr/>
        </p:nvSpPr>
        <p:spPr>
          <a:xfrm>
            <a:off x="5076056" y="29249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42 Oval"/>
          <p:cNvSpPr/>
          <p:nvPr/>
        </p:nvSpPr>
        <p:spPr>
          <a:xfrm flipH="1" flipV="1">
            <a:off x="5076056" y="3501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43 Oval"/>
          <p:cNvSpPr/>
          <p:nvPr/>
        </p:nvSpPr>
        <p:spPr>
          <a:xfrm flipH="1">
            <a:off x="2987824" y="494116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44 Oval"/>
          <p:cNvSpPr/>
          <p:nvPr/>
        </p:nvSpPr>
        <p:spPr>
          <a:xfrm>
            <a:off x="2987824" y="55172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47 Oval"/>
          <p:cNvSpPr/>
          <p:nvPr/>
        </p:nvSpPr>
        <p:spPr>
          <a:xfrm>
            <a:off x="5004048" y="494116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9" name="48 Oval"/>
          <p:cNvSpPr/>
          <p:nvPr/>
        </p:nvSpPr>
        <p:spPr>
          <a:xfrm>
            <a:off x="4932040" y="55172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49 Metin kutusu"/>
          <p:cNvSpPr txBox="1"/>
          <p:nvPr/>
        </p:nvSpPr>
        <p:spPr>
          <a:xfrm>
            <a:off x="2771800" y="4005064"/>
            <a:ext cx="936104" cy="369332"/>
          </a:xfrm>
          <a:prstGeom prst="rect">
            <a:avLst/>
          </a:prstGeom>
          <a:noFill/>
        </p:spPr>
        <p:txBody>
          <a:bodyPr wrap="square" rtlCol="0">
            <a:spAutoFit/>
          </a:bodyPr>
          <a:lstStyle/>
          <a:p>
            <a:r>
              <a:rPr lang="tr-TR" dirty="0" smtClean="0"/>
              <a:t>a) </a:t>
            </a:r>
            <a:r>
              <a:rPr lang="tr-TR" noProof="1" smtClean="0"/>
              <a:t>P=vi</a:t>
            </a:r>
            <a:endParaRPr lang="tr-TR" noProof="1"/>
          </a:p>
        </p:txBody>
      </p:sp>
      <p:sp>
        <p:nvSpPr>
          <p:cNvPr id="51" name="50 Metin kutusu"/>
          <p:cNvSpPr txBox="1"/>
          <p:nvPr/>
        </p:nvSpPr>
        <p:spPr>
          <a:xfrm>
            <a:off x="4716016" y="4005064"/>
            <a:ext cx="1296144" cy="369332"/>
          </a:xfrm>
          <a:prstGeom prst="rect">
            <a:avLst/>
          </a:prstGeom>
          <a:noFill/>
        </p:spPr>
        <p:txBody>
          <a:bodyPr wrap="square" rtlCol="0">
            <a:spAutoFit/>
          </a:bodyPr>
          <a:lstStyle/>
          <a:p>
            <a:r>
              <a:rPr lang="tr-TR" dirty="0" smtClean="0"/>
              <a:t>b) </a:t>
            </a:r>
            <a:r>
              <a:rPr lang="tr-TR" noProof="1" smtClean="0"/>
              <a:t>P=-vi</a:t>
            </a:r>
            <a:endParaRPr lang="tr-TR" noProof="1"/>
          </a:p>
        </p:txBody>
      </p:sp>
      <p:sp>
        <p:nvSpPr>
          <p:cNvPr id="52" name="51 Metin kutusu"/>
          <p:cNvSpPr txBox="1"/>
          <p:nvPr/>
        </p:nvSpPr>
        <p:spPr>
          <a:xfrm>
            <a:off x="2627784" y="6021288"/>
            <a:ext cx="1296144" cy="369332"/>
          </a:xfrm>
          <a:prstGeom prst="rect">
            <a:avLst/>
          </a:prstGeom>
          <a:noFill/>
        </p:spPr>
        <p:txBody>
          <a:bodyPr wrap="square" rtlCol="0">
            <a:spAutoFit/>
          </a:bodyPr>
          <a:lstStyle/>
          <a:p>
            <a:r>
              <a:rPr lang="tr-TR" dirty="0" smtClean="0"/>
              <a:t>c) </a:t>
            </a:r>
            <a:r>
              <a:rPr lang="tr-TR" noProof="1" smtClean="0"/>
              <a:t>P=-vi</a:t>
            </a:r>
            <a:endParaRPr lang="tr-TR" noProof="1"/>
          </a:p>
        </p:txBody>
      </p:sp>
      <p:sp>
        <p:nvSpPr>
          <p:cNvPr id="53" name="52 Metin kutusu"/>
          <p:cNvSpPr txBox="1"/>
          <p:nvPr/>
        </p:nvSpPr>
        <p:spPr>
          <a:xfrm>
            <a:off x="4644008" y="6093296"/>
            <a:ext cx="1440160" cy="369332"/>
          </a:xfrm>
          <a:prstGeom prst="rect">
            <a:avLst/>
          </a:prstGeom>
          <a:noFill/>
        </p:spPr>
        <p:txBody>
          <a:bodyPr wrap="square" rtlCol="0">
            <a:spAutoFit/>
          </a:bodyPr>
          <a:lstStyle/>
          <a:p>
            <a:r>
              <a:rPr lang="tr-TR" dirty="0" smtClean="0"/>
              <a:t>d) </a:t>
            </a:r>
            <a:r>
              <a:rPr lang="tr-TR" noProof="1" smtClean="0"/>
              <a:t>P=vi</a:t>
            </a:r>
            <a:endParaRPr lang="tr-TR" noProof="1"/>
          </a:p>
        </p:txBody>
      </p:sp>
      <p:sp>
        <p:nvSpPr>
          <p:cNvPr id="54" name="5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
        <p:nvSpPr>
          <p:cNvPr id="55" name="54 Metin kutusu"/>
          <p:cNvSpPr txBox="1"/>
          <p:nvPr/>
        </p:nvSpPr>
        <p:spPr>
          <a:xfrm>
            <a:off x="1691680" y="2780928"/>
            <a:ext cx="288032" cy="369332"/>
          </a:xfrm>
          <a:prstGeom prst="rect">
            <a:avLst/>
          </a:prstGeom>
          <a:noFill/>
        </p:spPr>
        <p:txBody>
          <a:bodyPr wrap="square" rtlCol="0">
            <a:spAutoFit/>
          </a:bodyPr>
          <a:lstStyle/>
          <a:p>
            <a:r>
              <a:rPr lang="tr-TR" dirty="0" smtClean="0"/>
              <a:t>+</a:t>
            </a:r>
            <a:endParaRPr lang="tr-TR" dirty="0"/>
          </a:p>
        </p:txBody>
      </p:sp>
      <p:sp>
        <p:nvSpPr>
          <p:cNvPr id="56" name="55 Metin kutusu"/>
          <p:cNvSpPr txBox="1"/>
          <p:nvPr/>
        </p:nvSpPr>
        <p:spPr>
          <a:xfrm>
            <a:off x="3851920" y="2780928"/>
            <a:ext cx="360040" cy="369332"/>
          </a:xfrm>
          <a:prstGeom prst="rect">
            <a:avLst/>
          </a:prstGeom>
          <a:noFill/>
        </p:spPr>
        <p:txBody>
          <a:bodyPr wrap="square" rtlCol="0">
            <a:spAutoFit/>
          </a:bodyPr>
          <a:lstStyle/>
          <a:p>
            <a:r>
              <a:rPr lang="tr-TR" dirty="0" smtClean="0"/>
              <a:t>+</a:t>
            </a:r>
            <a:endParaRPr lang="tr-TR" dirty="0"/>
          </a:p>
        </p:txBody>
      </p:sp>
      <p:sp>
        <p:nvSpPr>
          <p:cNvPr id="57" name="56 Metin kutusu"/>
          <p:cNvSpPr txBox="1"/>
          <p:nvPr/>
        </p:nvSpPr>
        <p:spPr>
          <a:xfrm flipV="1">
            <a:off x="1547664" y="5517232"/>
            <a:ext cx="360040" cy="369332"/>
          </a:xfrm>
          <a:prstGeom prst="rect">
            <a:avLst/>
          </a:prstGeom>
          <a:noFill/>
        </p:spPr>
        <p:txBody>
          <a:bodyPr wrap="square" rtlCol="0">
            <a:spAutoFit/>
          </a:bodyPr>
          <a:lstStyle/>
          <a:p>
            <a:r>
              <a:rPr lang="tr-TR" dirty="0" smtClean="0"/>
              <a:t>+</a:t>
            </a:r>
            <a:endParaRPr lang="tr-TR" dirty="0"/>
          </a:p>
        </p:txBody>
      </p:sp>
      <p:sp>
        <p:nvSpPr>
          <p:cNvPr id="58" name="57 Metin kutusu"/>
          <p:cNvSpPr txBox="1"/>
          <p:nvPr/>
        </p:nvSpPr>
        <p:spPr>
          <a:xfrm flipV="1">
            <a:off x="3995936" y="5661248"/>
            <a:ext cx="360040" cy="369332"/>
          </a:xfrm>
          <a:prstGeom prst="rect">
            <a:avLst/>
          </a:prstGeom>
          <a:noFill/>
        </p:spPr>
        <p:txBody>
          <a:bodyPr wrap="square" rtlCol="0">
            <a:spAutoFit/>
          </a:bodyPr>
          <a:lstStyle/>
          <a:p>
            <a:r>
              <a:rPr lang="tr-TR" dirty="0" smtClean="0"/>
              <a:t>+</a:t>
            </a:r>
            <a:endParaRPr lang="tr-TR" dirty="0"/>
          </a:p>
        </p:txBody>
      </p:sp>
      <p:sp>
        <p:nvSpPr>
          <p:cNvPr id="60" name="59 Metin kutusu"/>
          <p:cNvSpPr txBox="1"/>
          <p:nvPr/>
        </p:nvSpPr>
        <p:spPr>
          <a:xfrm>
            <a:off x="1619672" y="3429000"/>
            <a:ext cx="432048" cy="369332"/>
          </a:xfrm>
          <a:prstGeom prst="rect">
            <a:avLst/>
          </a:prstGeom>
          <a:noFill/>
        </p:spPr>
        <p:txBody>
          <a:bodyPr wrap="square" rtlCol="0">
            <a:spAutoFit/>
          </a:bodyPr>
          <a:lstStyle/>
          <a:p>
            <a:r>
              <a:rPr lang="tr-TR" dirty="0" smtClean="0"/>
              <a:t> -</a:t>
            </a:r>
            <a:endParaRPr lang="tr-TR" dirty="0"/>
          </a:p>
        </p:txBody>
      </p:sp>
      <p:sp>
        <p:nvSpPr>
          <p:cNvPr id="61" name="60 Metin kutusu"/>
          <p:cNvSpPr txBox="1"/>
          <p:nvPr/>
        </p:nvSpPr>
        <p:spPr>
          <a:xfrm>
            <a:off x="3851920" y="3429000"/>
            <a:ext cx="432048" cy="369332"/>
          </a:xfrm>
          <a:prstGeom prst="rect">
            <a:avLst/>
          </a:prstGeom>
          <a:noFill/>
        </p:spPr>
        <p:txBody>
          <a:bodyPr wrap="square" rtlCol="0">
            <a:spAutoFit/>
          </a:bodyPr>
          <a:lstStyle/>
          <a:p>
            <a:r>
              <a:rPr lang="tr-TR" dirty="0" smtClean="0"/>
              <a:t> -</a:t>
            </a:r>
            <a:endParaRPr lang="tr-TR" dirty="0"/>
          </a:p>
        </p:txBody>
      </p:sp>
      <p:sp>
        <p:nvSpPr>
          <p:cNvPr id="62" name="61 Metin kutusu"/>
          <p:cNvSpPr txBox="1"/>
          <p:nvPr/>
        </p:nvSpPr>
        <p:spPr>
          <a:xfrm flipH="1">
            <a:off x="3923928" y="4797152"/>
            <a:ext cx="423664" cy="369332"/>
          </a:xfrm>
          <a:prstGeom prst="rect">
            <a:avLst/>
          </a:prstGeom>
          <a:noFill/>
        </p:spPr>
        <p:txBody>
          <a:bodyPr wrap="square" rtlCol="0">
            <a:spAutoFit/>
          </a:bodyPr>
          <a:lstStyle/>
          <a:p>
            <a:r>
              <a:rPr lang="tr-TR" dirty="0" smtClean="0"/>
              <a:t> -</a:t>
            </a:r>
            <a:endParaRPr lang="tr-TR" dirty="0"/>
          </a:p>
        </p:txBody>
      </p:sp>
      <p:sp>
        <p:nvSpPr>
          <p:cNvPr id="63" name="62 Metin kutusu"/>
          <p:cNvSpPr txBox="1"/>
          <p:nvPr/>
        </p:nvSpPr>
        <p:spPr>
          <a:xfrm>
            <a:off x="1547664" y="4797152"/>
            <a:ext cx="432048" cy="369332"/>
          </a:xfrm>
          <a:prstGeom prst="rect">
            <a:avLst/>
          </a:prstGeom>
          <a:noFill/>
        </p:spPr>
        <p:txBody>
          <a:bodyPr wrap="square" rtlCol="0">
            <a:spAutoFit/>
          </a:bodyPr>
          <a:lstStyle/>
          <a:p>
            <a:r>
              <a:rPr lang="tr-TR" dirty="0" smtClean="0"/>
              <a:t> -</a:t>
            </a:r>
            <a:endParaRPr lang="tr-TR" dirty="0"/>
          </a:p>
        </p:txBody>
      </p:sp>
      <p:sp>
        <p:nvSpPr>
          <p:cNvPr id="64" name="63 Metin kutusu"/>
          <p:cNvSpPr txBox="1"/>
          <p:nvPr/>
        </p:nvSpPr>
        <p:spPr>
          <a:xfrm>
            <a:off x="1619672" y="3140969"/>
            <a:ext cx="504056" cy="369332"/>
          </a:xfrm>
          <a:prstGeom prst="rect">
            <a:avLst/>
          </a:prstGeom>
          <a:noFill/>
        </p:spPr>
        <p:txBody>
          <a:bodyPr wrap="square" rtlCol="0">
            <a:spAutoFit/>
          </a:bodyPr>
          <a:lstStyle/>
          <a:p>
            <a:r>
              <a:rPr lang="tr-TR" dirty="0" smtClean="0"/>
              <a:t>  v</a:t>
            </a:r>
            <a:endParaRPr lang="tr-TR" dirty="0"/>
          </a:p>
        </p:txBody>
      </p:sp>
      <p:sp>
        <p:nvSpPr>
          <p:cNvPr id="65" name="64 Metin kutusu"/>
          <p:cNvSpPr txBox="1"/>
          <p:nvPr/>
        </p:nvSpPr>
        <p:spPr>
          <a:xfrm flipH="1">
            <a:off x="3995936" y="3140969"/>
            <a:ext cx="504056" cy="369332"/>
          </a:xfrm>
          <a:prstGeom prst="rect">
            <a:avLst/>
          </a:prstGeom>
          <a:noFill/>
        </p:spPr>
        <p:txBody>
          <a:bodyPr wrap="square" rtlCol="0">
            <a:spAutoFit/>
          </a:bodyPr>
          <a:lstStyle/>
          <a:p>
            <a:r>
              <a:rPr lang="tr-TR" dirty="0" smtClean="0"/>
              <a:t>  v</a:t>
            </a:r>
            <a:endParaRPr lang="tr-TR" dirty="0"/>
          </a:p>
        </p:txBody>
      </p:sp>
      <p:sp>
        <p:nvSpPr>
          <p:cNvPr id="67" name="66 Metin kutusu"/>
          <p:cNvSpPr txBox="1"/>
          <p:nvPr/>
        </p:nvSpPr>
        <p:spPr>
          <a:xfrm>
            <a:off x="1475656" y="5157192"/>
            <a:ext cx="504056" cy="369332"/>
          </a:xfrm>
          <a:prstGeom prst="rect">
            <a:avLst/>
          </a:prstGeom>
          <a:noFill/>
        </p:spPr>
        <p:txBody>
          <a:bodyPr wrap="square" rtlCol="0">
            <a:spAutoFit/>
          </a:bodyPr>
          <a:lstStyle/>
          <a:p>
            <a:r>
              <a:rPr lang="tr-TR" dirty="0" smtClean="0"/>
              <a:t>  v</a:t>
            </a:r>
            <a:endParaRPr lang="tr-TR" dirty="0"/>
          </a:p>
        </p:txBody>
      </p:sp>
      <p:sp>
        <p:nvSpPr>
          <p:cNvPr id="69" name="68 Metin kutusu"/>
          <p:cNvSpPr txBox="1"/>
          <p:nvPr/>
        </p:nvSpPr>
        <p:spPr>
          <a:xfrm>
            <a:off x="3995936" y="5085184"/>
            <a:ext cx="504056" cy="369332"/>
          </a:xfrm>
          <a:prstGeom prst="rect">
            <a:avLst/>
          </a:prstGeom>
          <a:noFill/>
        </p:spPr>
        <p:txBody>
          <a:bodyPr wrap="square" rtlCol="0">
            <a:spAutoFit/>
          </a:bodyPr>
          <a:lstStyle/>
          <a:p>
            <a:r>
              <a:rPr lang="tr-TR" dirty="0" smtClean="0"/>
              <a:t>  v</a:t>
            </a:r>
            <a:endParaRPr lang="tr-TR" dirty="0"/>
          </a:p>
        </p:txBody>
      </p:sp>
      <p:sp>
        <p:nvSpPr>
          <p:cNvPr id="70" name="69 Metin kutusu"/>
          <p:cNvSpPr txBox="1"/>
          <p:nvPr/>
        </p:nvSpPr>
        <p:spPr>
          <a:xfrm>
            <a:off x="3203848" y="2708920"/>
            <a:ext cx="288032" cy="369332"/>
          </a:xfrm>
          <a:prstGeom prst="rect">
            <a:avLst/>
          </a:prstGeom>
          <a:noFill/>
        </p:spPr>
        <p:txBody>
          <a:bodyPr wrap="square" rtlCol="0">
            <a:spAutoFit/>
          </a:bodyPr>
          <a:lstStyle/>
          <a:p>
            <a:r>
              <a:rPr lang="tr-TR" dirty="0" smtClean="0"/>
              <a:t>1</a:t>
            </a:r>
            <a:endParaRPr lang="tr-TR" dirty="0"/>
          </a:p>
        </p:txBody>
      </p:sp>
      <p:sp>
        <p:nvSpPr>
          <p:cNvPr id="71" name="70 Metin kutusu"/>
          <p:cNvSpPr txBox="1"/>
          <p:nvPr/>
        </p:nvSpPr>
        <p:spPr>
          <a:xfrm flipH="1">
            <a:off x="5220072" y="2780928"/>
            <a:ext cx="360040" cy="369332"/>
          </a:xfrm>
          <a:prstGeom prst="rect">
            <a:avLst/>
          </a:prstGeom>
          <a:noFill/>
        </p:spPr>
        <p:txBody>
          <a:bodyPr wrap="square" rtlCol="0">
            <a:spAutoFit/>
          </a:bodyPr>
          <a:lstStyle/>
          <a:p>
            <a:r>
              <a:rPr lang="tr-TR" dirty="0" smtClean="0"/>
              <a:t>1</a:t>
            </a:r>
            <a:endParaRPr lang="tr-TR" dirty="0"/>
          </a:p>
        </p:txBody>
      </p:sp>
      <p:sp>
        <p:nvSpPr>
          <p:cNvPr id="72" name="71 Metin kutusu"/>
          <p:cNvSpPr txBox="1"/>
          <p:nvPr/>
        </p:nvSpPr>
        <p:spPr>
          <a:xfrm>
            <a:off x="3203848" y="4869160"/>
            <a:ext cx="288032" cy="369332"/>
          </a:xfrm>
          <a:prstGeom prst="rect">
            <a:avLst/>
          </a:prstGeom>
          <a:noFill/>
        </p:spPr>
        <p:txBody>
          <a:bodyPr wrap="square" rtlCol="0">
            <a:spAutoFit/>
          </a:bodyPr>
          <a:lstStyle/>
          <a:p>
            <a:r>
              <a:rPr lang="tr-TR" dirty="0" smtClean="0"/>
              <a:t>1</a:t>
            </a:r>
            <a:endParaRPr lang="tr-TR" dirty="0"/>
          </a:p>
        </p:txBody>
      </p:sp>
      <p:sp>
        <p:nvSpPr>
          <p:cNvPr id="73" name="72 Metin kutusu"/>
          <p:cNvSpPr txBox="1"/>
          <p:nvPr/>
        </p:nvSpPr>
        <p:spPr>
          <a:xfrm>
            <a:off x="5148064" y="4869160"/>
            <a:ext cx="360040" cy="369332"/>
          </a:xfrm>
          <a:prstGeom prst="rect">
            <a:avLst/>
          </a:prstGeom>
          <a:noFill/>
        </p:spPr>
        <p:txBody>
          <a:bodyPr wrap="square" rtlCol="0">
            <a:spAutoFit/>
          </a:bodyPr>
          <a:lstStyle/>
          <a:p>
            <a:r>
              <a:rPr lang="tr-TR" dirty="0" smtClean="0"/>
              <a:t>1</a:t>
            </a:r>
            <a:endParaRPr lang="tr-TR" dirty="0"/>
          </a:p>
        </p:txBody>
      </p:sp>
      <p:sp>
        <p:nvSpPr>
          <p:cNvPr id="74" name="73 Metin kutusu"/>
          <p:cNvSpPr txBox="1"/>
          <p:nvPr/>
        </p:nvSpPr>
        <p:spPr>
          <a:xfrm rot="10800000" flipV="1">
            <a:off x="3203848" y="3401834"/>
            <a:ext cx="360040" cy="369332"/>
          </a:xfrm>
          <a:prstGeom prst="rect">
            <a:avLst/>
          </a:prstGeom>
          <a:noFill/>
        </p:spPr>
        <p:txBody>
          <a:bodyPr wrap="square" rtlCol="0">
            <a:spAutoFit/>
          </a:bodyPr>
          <a:lstStyle/>
          <a:p>
            <a:r>
              <a:rPr lang="tr-TR" dirty="0" smtClean="0"/>
              <a:t>2</a:t>
            </a:r>
            <a:endParaRPr lang="tr-TR" dirty="0"/>
          </a:p>
        </p:txBody>
      </p:sp>
      <p:sp>
        <p:nvSpPr>
          <p:cNvPr id="75" name="74 Metin kutusu"/>
          <p:cNvSpPr txBox="1"/>
          <p:nvPr/>
        </p:nvSpPr>
        <p:spPr>
          <a:xfrm rot="10800000" flipV="1">
            <a:off x="5220072" y="3409901"/>
            <a:ext cx="360040" cy="369332"/>
          </a:xfrm>
          <a:prstGeom prst="rect">
            <a:avLst/>
          </a:prstGeom>
          <a:noFill/>
        </p:spPr>
        <p:txBody>
          <a:bodyPr wrap="square" rtlCol="0">
            <a:spAutoFit/>
          </a:bodyPr>
          <a:lstStyle/>
          <a:p>
            <a:r>
              <a:rPr lang="tr-TR" dirty="0" smtClean="0"/>
              <a:t>2</a:t>
            </a:r>
            <a:endParaRPr lang="tr-TR" dirty="0"/>
          </a:p>
        </p:txBody>
      </p:sp>
      <p:sp>
        <p:nvSpPr>
          <p:cNvPr id="76" name="75 Metin kutusu"/>
          <p:cNvSpPr txBox="1"/>
          <p:nvPr/>
        </p:nvSpPr>
        <p:spPr>
          <a:xfrm rot="10800000" flipV="1">
            <a:off x="3203848" y="5445224"/>
            <a:ext cx="288032" cy="369332"/>
          </a:xfrm>
          <a:prstGeom prst="rect">
            <a:avLst/>
          </a:prstGeom>
          <a:noFill/>
        </p:spPr>
        <p:txBody>
          <a:bodyPr wrap="square" rtlCol="0">
            <a:spAutoFit/>
          </a:bodyPr>
          <a:lstStyle/>
          <a:p>
            <a:r>
              <a:rPr lang="tr-TR" dirty="0" smtClean="0"/>
              <a:t>2</a:t>
            </a:r>
            <a:endParaRPr lang="tr-TR" dirty="0"/>
          </a:p>
        </p:txBody>
      </p:sp>
      <p:sp>
        <p:nvSpPr>
          <p:cNvPr id="77" name="76 Metin kutusu"/>
          <p:cNvSpPr txBox="1"/>
          <p:nvPr/>
        </p:nvSpPr>
        <p:spPr>
          <a:xfrm rot="10800000" flipH="1" flipV="1">
            <a:off x="5148064" y="5468629"/>
            <a:ext cx="288032" cy="369332"/>
          </a:xfrm>
          <a:prstGeom prst="rect">
            <a:avLst/>
          </a:prstGeom>
          <a:noFill/>
        </p:spPr>
        <p:txBody>
          <a:bodyPr wrap="square" rtlCol="0">
            <a:spAutoFit/>
          </a:bodyPr>
          <a:lstStyle/>
          <a:p>
            <a:r>
              <a:rPr lang="tr-TR" dirty="0" smtClean="0"/>
              <a:t>2</a:t>
            </a: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POWER AND ENERGY </a:t>
            </a:r>
            <a:endParaRPr lang="tr-TR" dirty="0"/>
          </a:p>
        </p:txBody>
      </p:sp>
      <p:sp>
        <p:nvSpPr>
          <p:cNvPr id="3" name="2 İçerik Yer Tutucusu"/>
          <p:cNvSpPr>
            <a:spLocks noGrp="1"/>
          </p:cNvSpPr>
          <p:nvPr>
            <p:ph idx="1"/>
          </p:nvPr>
        </p:nvSpPr>
        <p:spPr/>
        <p:txBody>
          <a:bodyPr>
            <a:normAutofit fontScale="92500" lnSpcReduction="20000"/>
          </a:bodyPr>
          <a:lstStyle/>
          <a:p>
            <a:r>
              <a:rPr lang="tr-TR" noProof="1" smtClean="0"/>
              <a:t>If positive charges move from positive to negative terminal of a circuit element a voltage drop occurs,thus leading to an energy loss in the charges.If the positive charges move from negative to positive terminal of a circuit element,a voltage rise occurs resulting in an energy gain in the charges.</a:t>
            </a:r>
          </a:p>
          <a:p>
            <a:r>
              <a:rPr lang="tr-TR" noProof="1" smtClean="0"/>
              <a:t>Energy loss of charges means, energy is being transferred or delivered to the circuit element,resulting in a positive power with respect to the circuit element.Energy gain of charges means that the power is absorbed from the circuit element resulting in  a negative power with respect to the circuit element. </a:t>
            </a:r>
            <a:r>
              <a:rPr lang="tr-TR" noProof="1" smtClean="0">
                <a:solidFill>
                  <a:srgbClr val="FF0000"/>
                </a:solidFill>
              </a:rPr>
              <a:t>Example 1.5 Example 1.6</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t>Communication Sytems</a:t>
            </a:r>
            <a:endParaRPr lang="tr-TR" noProof="1"/>
          </a:p>
        </p:txBody>
      </p:sp>
      <p:sp>
        <p:nvSpPr>
          <p:cNvPr id="3" name="2 İçerik Yer Tutucusu"/>
          <p:cNvSpPr>
            <a:spLocks noGrp="1"/>
          </p:cNvSpPr>
          <p:nvPr>
            <p:ph idx="1"/>
          </p:nvPr>
        </p:nvSpPr>
        <p:spPr/>
        <p:txBody>
          <a:bodyPr/>
          <a:lstStyle/>
          <a:p>
            <a:r>
              <a:rPr lang="tr-TR" noProof="1" smtClean="0"/>
              <a:t>Communication Systems  enable transfer of information between different users. </a:t>
            </a:r>
          </a:p>
          <a:p>
            <a:r>
              <a:rPr lang="tr-TR" noProof="1" smtClean="0"/>
              <a:t>Examples of communication systems are TV’s,VCR’s,radios,DVD players,Digital video receivers,mobile phones and radar systems. </a:t>
            </a:r>
          </a:p>
          <a:p>
            <a:r>
              <a:rPr lang="tr-TR" noProof="1" smtClean="0"/>
              <a:t>Communication systems include a  coder, a transmitter ,a communication channel ,a receiver and a decoder.</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t>Computer Systems</a:t>
            </a:r>
            <a:endParaRPr lang="tr-TR" noProof="1"/>
          </a:p>
        </p:txBody>
      </p:sp>
      <p:sp>
        <p:nvSpPr>
          <p:cNvPr id="3" name="2 İçerik Yer Tutucusu"/>
          <p:cNvSpPr>
            <a:spLocks noGrp="1"/>
          </p:cNvSpPr>
          <p:nvPr>
            <p:ph idx="1"/>
          </p:nvPr>
        </p:nvSpPr>
        <p:spPr/>
        <p:txBody>
          <a:bodyPr/>
          <a:lstStyle/>
          <a:p>
            <a:endParaRPr lang="tr-TR" noProof="1" smtClean="0"/>
          </a:p>
          <a:p>
            <a:endParaRPr lang="tr-TR" noProof="1" smtClean="0"/>
          </a:p>
          <a:p>
            <a:r>
              <a:rPr lang="tr-TR" sz="2800" noProof="1" smtClean="0"/>
              <a:t>Computer systems make use of electric signals to process information for  various purposes such as word processing,computer  aided design,accounting ,climate simulations and mathematical operations.</a:t>
            </a:r>
            <a:endParaRPr lang="tr-TR" sz="28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t>Control Systems</a:t>
            </a:r>
            <a:endParaRPr lang="tr-TR" noProof="1"/>
          </a:p>
        </p:txBody>
      </p:sp>
      <p:sp>
        <p:nvSpPr>
          <p:cNvPr id="3" name="2 İçerik Yer Tutucusu"/>
          <p:cNvSpPr>
            <a:spLocks noGrp="1"/>
          </p:cNvSpPr>
          <p:nvPr>
            <p:ph idx="1"/>
          </p:nvPr>
        </p:nvSpPr>
        <p:spPr/>
        <p:txBody>
          <a:bodyPr/>
          <a:lstStyle/>
          <a:p>
            <a:endParaRPr lang="tr-TR" noProof="1" smtClean="0"/>
          </a:p>
          <a:p>
            <a:endParaRPr lang="tr-TR" noProof="1" smtClean="0"/>
          </a:p>
          <a:p>
            <a:r>
              <a:rPr lang="tr-TR" sz="2800" noProof="1" smtClean="0"/>
              <a:t>Control systems use electric signals to control processes such as the control of temperatures and pressures in chemical plants,aircraft and missile guidance,motor speed control .</a:t>
            </a:r>
            <a:endParaRPr lang="tr-TR" sz="28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t>Signal Processing Systems</a:t>
            </a:r>
            <a:endParaRPr lang="tr-TR" noProof="1"/>
          </a:p>
        </p:txBody>
      </p:sp>
      <p:sp>
        <p:nvSpPr>
          <p:cNvPr id="3" name="2 İçerik Yer Tutucusu"/>
          <p:cNvSpPr>
            <a:spLocks noGrp="1"/>
          </p:cNvSpPr>
          <p:nvPr>
            <p:ph idx="1"/>
          </p:nvPr>
        </p:nvSpPr>
        <p:spPr/>
        <p:txBody>
          <a:bodyPr/>
          <a:lstStyle/>
          <a:p>
            <a:endParaRPr lang="tr-TR" noProof="1" smtClean="0"/>
          </a:p>
          <a:p>
            <a:r>
              <a:rPr lang="tr-TR" sz="2800" noProof="1" smtClean="0"/>
              <a:t>Signal processing systems convert electric signals into more useful forms.Signal processing is applied in a wide range of areas such as human speech processing,image and video processing,radar signal processing,seismic signal processing.</a:t>
            </a:r>
            <a:endParaRPr lang="tr-TR" sz="28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CIRCUIT THEORY</a:t>
            </a:r>
            <a:endParaRPr lang="tr-TR" dirty="0"/>
          </a:p>
        </p:txBody>
      </p:sp>
      <p:sp>
        <p:nvSpPr>
          <p:cNvPr id="3" name="2 İçerik Yer Tutucusu"/>
          <p:cNvSpPr>
            <a:spLocks noGrp="1"/>
          </p:cNvSpPr>
          <p:nvPr>
            <p:ph idx="1"/>
          </p:nvPr>
        </p:nvSpPr>
        <p:spPr/>
        <p:txBody>
          <a:bodyPr>
            <a:normAutofit fontScale="92500"/>
          </a:bodyPr>
          <a:lstStyle/>
          <a:p>
            <a:r>
              <a:rPr lang="tr-TR" noProof="1" smtClean="0"/>
              <a:t>An electric circuit is a mathematical model of an electrical system.</a:t>
            </a:r>
          </a:p>
          <a:p>
            <a:r>
              <a:rPr lang="tr-TR" noProof="1" smtClean="0"/>
              <a:t>An electric circuit can physically  represent  a  tiny circuit in an integrated circuit on a silicon chip or a power distribution  system km’s long.</a:t>
            </a:r>
          </a:p>
          <a:p>
            <a:r>
              <a:rPr lang="tr-TR" noProof="1" smtClean="0"/>
              <a:t>Cicuit theory can also be used to model mechanical systems by replacing the electrical components with their  mechanical  equivalents.</a:t>
            </a:r>
          </a:p>
          <a:p>
            <a:r>
              <a:rPr lang="tr-TR" noProof="1" smtClean="0"/>
              <a:t>Commonly the term electric circuit is used to refer to both the physical electrical system and its mathematical model.</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t>
            </a:r>
            <a:r>
              <a:rPr lang="tr-TR" sz="4000" dirty="0" smtClean="0"/>
              <a:t>CIRCUIT THEORY ASSUMPTIONS</a:t>
            </a:r>
            <a:endParaRPr lang="tr-TR" sz="4000" dirty="0"/>
          </a:p>
        </p:txBody>
      </p:sp>
      <p:sp>
        <p:nvSpPr>
          <p:cNvPr id="3" name="2 İçerik Yer Tutucusu"/>
          <p:cNvSpPr>
            <a:spLocks noGrp="1"/>
          </p:cNvSpPr>
          <p:nvPr>
            <p:ph idx="1"/>
          </p:nvPr>
        </p:nvSpPr>
        <p:spPr/>
        <p:txBody>
          <a:bodyPr>
            <a:normAutofit fontScale="92500"/>
          </a:bodyPr>
          <a:lstStyle/>
          <a:p>
            <a:pPr>
              <a:buNone/>
            </a:pPr>
            <a:endParaRPr lang="tr-TR" noProof="1" smtClean="0"/>
          </a:p>
          <a:p>
            <a:r>
              <a:rPr lang="tr-TR" sz="2400" noProof="1" smtClean="0"/>
              <a:t>1-Electrical effects happen almost  instantaneously due to the fact that electrical signals travel near the speed of light.Thus,if the system is small relative to the wavelength of electric signals,we can assume the same effect everywhere in the circuit.These systems are called lumped-parameter systems.</a:t>
            </a:r>
          </a:p>
          <a:p>
            <a:r>
              <a:rPr lang="tr-TR" sz="2400" noProof="1" smtClean="0"/>
              <a:t>2-No component can collect net charge. A capacitor collects charge,but its charge is zero.It holds equal and opposite charge.</a:t>
            </a:r>
          </a:p>
          <a:p>
            <a:r>
              <a:rPr lang="tr-TR" sz="2400" noProof="1" smtClean="0"/>
              <a:t>Magnetic  coupling can only occur within a component not between  the components in a circuit.</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rmAutofit fontScale="90000"/>
          </a:bodyPr>
          <a:lstStyle/>
          <a:p>
            <a:r>
              <a:rPr lang="tr-TR" sz="3200" dirty="0" smtClean="0"/>
              <a:t>       </a:t>
            </a:r>
            <a:r>
              <a:rPr lang="tr-TR" sz="3200" noProof="1" smtClean="0"/>
              <a:t>The International System Of Units</a:t>
            </a:r>
            <a:endParaRPr lang="tr-TR" sz="3200" noProof="1"/>
          </a:p>
        </p:txBody>
      </p:sp>
      <p:sp>
        <p:nvSpPr>
          <p:cNvPr id="3" name="2 İçerik Yer Tutucusu"/>
          <p:cNvSpPr>
            <a:spLocks noGrp="1"/>
          </p:cNvSpPr>
          <p:nvPr>
            <p:ph idx="1"/>
          </p:nvPr>
        </p:nvSpPr>
        <p:spPr/>
        <p:txBody>
          <a:bodyPr>
            <a:normAutofit/>
          </a:bodyPr>
          <a:lstStyle/>
          <a:p>
            <a:r>
              <a:rPr lang="tr-TR" sz="1200" noProof="1" smtClean="0"/>
              <a:t>Quantity      		        Basic Unit        	            Symbol</a:t>
            </a:r>
          </a:p>
          <a:p>
            <a:r>
              <a:rPr lang="tr-TR" sz="1200" noProof="1" smtClean="0"/>
              <a:t>Length               		           meter              	                 m</a:t>
            </a:r>
          </a:p>
          <a:p>
            <a:r>
              <a:rPr lang="tr-TR" sz="1200" noProof="1" smtClean="0"/>
              <a:t>Mass                                                            kilogram                                  kg</a:t>
            </a:r>
          </a:p>
          <a:p>
            <a:r>
              <a:rPr lang="tr-TR" sz="1200" noProof="1" smtClean="0"/>
              <a:t>Time                                                             second                                      s</a:t>
            </a:r>
          </a:p>
          <a:p>
            <a:r>
              <a:rPr lang="tr-TR" sz="1200" noProof="1" smtClean="0"/>
              <a:t>Electric Current                                          ampere                                     A</a:t>
            </a:r>
          </a:p>
          <a:p>
            <a:r>
              <a:rPr lang="tr-TR" sz="1200" noProof="1" smtClean="0"/>
              <a:t>Thermodynamic temperature                  kelvin                                         K</a:t>
            </a:r>
          </a:p>
          <a:p>
            <a:r>
              <a:rPr lang="tr-TR" sz="1200" noProof="1" smtClean="0"/>
              <a:t>Amount of Substance                               mole                                        mol</a:t>
            </a:r>
          </a:p>
          <a:p>
            <a:r>
              <a:rPr lang="tr-TR" sz="1200" noProof="1" smtClean="0"/>
              <a:t>Luminous Intensity                                      candela                                   cd</a:t>
            </a:r>
          </a:p>
          <a:p>
            <a:r>
              <a:rPr lang="tr-TR" sz="1200" noProof="1" smtClean="0"/>
              <a:t>Frequency                                                  hertz(Hz)                                   1/s</a:t>
            </a:r>
          </a:p>
          <a:p>
            <a:r>
              <a:rPr lang="tr-TR" sz="1200" noProof="1" smtClean="0"/>
              <a:t>Force                                                           newton(N)                          kg.m/s*s</a:t>
            </a:r>
          </a:p>
          <a:p>
            <a:r>
              <a:rPr lang="tr-TR" sz="1200" noProof="1" smtClean="0"/>
              <a:t>Energy or Work                                           joule (J)                                  N.m</a:t>
            </a:r>
          </a:p>
          <a:p>
            <a:r>
              <a:rPr lang="tr-TR" sz="1200" noProof="1" smtClean="0"/>
              <a:t>Power                                                          watts(w)                                 J/s</a:t>
            </a:r>
          </a:p>
          <a:p>
            <a:r>
              <a:rPr lang="tr-TR" sz="1200" noProof="1" smtClean="0"/>
              <a:t>Electric Charge                                          coulombs(C)                         A.s</a:t>
            </a:r>
          </a:p>
          <a:p>
            <a:r>
              <a:rPr lang="tr-TR" sz="1200" noProof="1" smtClean="0"/>
              <a:t>Electric Potential                                        Volt(V)                                   J/C</a:t>
            </a:r>
          </a:p>
          <a:p>
            <a:r>
              <a:rPr lang="tr-TR" sz="1200" noProof="1" smtClean="0"/>
              <a:t>Electric Resistance                                     ohm                                       V/A</a:t>
            </a:r>
          </a:p>
          <a:p>
            <a:r>
              <a:rPr lang="tr-TR" sz="1200" noProof="1" smtClean="0"/>
              <a:t>Electric Conductance                              siemens(s)                              A/V</a:t>
            </a:r>
          </a:p>
          <a:p>
            <a:r>
              <a:rPr lang="tr-TR" sz="1200" noProof="1" smtClean="0"/>
              <a:t>Electric Capacitance                               farad(F)                                  C/V</a:t>
            </a:r>
          </a:p>
          <a:p>
            <a:r>
              <a:rPr lang="tr-TR" sz="1200" noProof="1" smtClean="0"/>
              <a:t>Magnetic Flux                                            Weber(wb)                              V.s</a:t>
            </a:r>
          </a:p>
          <a:p>
            <a:r>
              <a:rPr lang="tr-TR" sz="1200" noProof="1" smtClean="0"/>
              <a:t>Inductance                                                henry(H)                                wb/A</a:t>
            </a:r>
          </a:p>
          <a:p>
            <a:pPr>
              <a:buNone/>
            </a:pPr>
            <a:endParaRPr lang="tr-TR" sz="1600" noProof="1"/>
          </a:p>
        </p:txBody>
      </p:sp>
      <p:graphicFrame>
        <p:nvGraphicFramePr>
          <p:cNvPr id="4" name="3 Nesne"/>
          <p:cNvGraphicFramePr>
            <a:graphicFrameLocks noChangeAspect="1"/>
          </p:cNvGraphicFramePr>
          <p:nvPr/>
        </p:nvGraphicFramePr>
        <p:xfrm>
          <a:off x="4514850" y="3321050"/>
          <a:ext cx="114300" cy="215900"/>
        </p:xfrm>
        <a:graphic>
          <a:graphicData uri="http://schemas.openxmlformats.org/presentationml/2006/ole">
            <p:oleObj spid="_x0000_s1026" name="Denklem" r:id="rId3" imgW="114120" imgH="215640" progId="Equation.3">
              <p:embed/>
            </p:oleObj>
          </a:graphicData>
        </a:graphic>
      </p:graphicFrame>
      <p:sp>
        <p:nvSpPr>
          <p:cNvPr id="5" name="4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27" name="Object 3"/>
          <p:cNvGraphicFramePr>
            <a:graphicFrameLocks noChangeAspect="1"/>
          </p:cNvGraphicFramePr>
          <p:nvPr/>
        </p:nvGraphicFramePr>
        <p:xfrm>
          <a:off x="4139952" y="5085184"/>
          <a:ext cx="161925" cy="161925"/>
        </p:xfrm>
        <a:graphic>
          <a:graphicData uri="http://schemas.openxmlformats.org/presentationml/2006/ole">
            <p:oleObj spid="_x0000_s1027" name="Denklem" r:id="rId4" imgW="164885" imgH="164885" progId="Equation.3">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259</TotalTime>
  <Words>1280</Words>
  <Application>Microsoft Office PowerPoint</Application>
  <PresentationFormat>Ekran Gösterisi (4:3)</PresentationFormat>
  <Paragraphs>186</Paragraphs>
  <Slides>23</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23</vt:i4>
      </vt:variant>
    </vt:vector>
  </HeadingPairs>
  <TitlesOfParts>
    <vt:vector size="25" baseType="lpstr">
      <vt:lpstr>Akış</vt:lpstr>
      <vt:lpstr>Denklem</vt:lpstr>
      <vt:lpstr>EE 210 </vt:lpstr>
      <vt:lpstr>       ELECTRICAL SYSTEMS</vt:lpstr>
      <vt:lpstr>Communication Sytems</vt:lpstr>
      <vt:lpstr>Computer Systems</vt:lpstr>
      <vt:lpstr>Control Systems</vt:lpstr>
      <vt:lpstr>Signal Processing Systems</vt:lpstr>
      <vt:lpstr>           CIRCUIT THEORY</vt:lpstr>
      <vt:lpstr>        CIRCUIT THEORY ASSUMPTIONS</vt:lpstr>
      <vt:lpstr>       The International System Of Units</vt:lpstr>
      <vt:lpstr>                 Stardized Prefixes to Signify Powers of 10</vt:lpstr>
      <vt:lpstr>                       </vt:lpstr>
      <vt:lpstr>                         CIRCUIT ANALYSIS</vt:lpstr>
      <vt:lpstr>                         CIRCUIT ANALYSIS</vt:lpstr>
      <vt:lpstr>        CIRCUIT ANALYSIS</vt:lpstr>
      <vt:lpstr>      VOLTAGE AND CURRENT</vt:lpstr>
      <vt:lpstr>The Ideal Basic Circuit Elements</vt:lpstr>
      <vt:lpstr>      VOLTAGE AND CURRENT</vt:lpstr>
      <vt:lpstr>    VOLTAGE AND CURRENT</vt:lpstr>
      <vt:lpstr>The Ideal Basic Circuit Elements</vt:lpstr>
      <vt:lpstr>POWER AND ENERGY </vt:lpstr>
      <vt:lpstr>POWER AND ENERGY </vt:lpstr>
      <vt:lpstr>   POWER AND ENERGY </vt:lpstr>
      <vt:lpstr>  POWER AND ENERGY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hp</cp:lastModifiedBy>
  <cp:revision>58</cp:revision>
  <dcterms:created xsi:type="dcterms:W3CDTF">2012-02-20T11:45:44Z</dcterms:created>
  <dcterms:modified xsi:type="dcterms:W3CDTF">2012-03-02T10:51:52Z</dcterms:modified>
</cp:coreProperties>
</file>