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6"/>
  </p:notesMasterIdLst>
  <p:sldIdLst>
    <p:sldId id="280" r:id="rId2"/>
    <p:sldId id="281" r:id="rId3"/>
    <p:sldId id="282" r:id="rId4"/>
    <p:sldId id="283" r:id="rId5"/>
    <p:sldId id="284" r:id="rId6"/>
    <p:sldId id="285" r:id="rId7"/>
    <p:sldId id="286" r:id="rId8"/>
    <p:sldId id="287" r:id="rId9"/>
    <p:sldId id="295" r:id="rId10"/>
    <p:sldId id="296" r:id="rId11"/>
    <p:sldId id="297" r:id="rId12"/>
    <p:sldId id="288" r:id="rId13"/>
    <p:sldId id="289" r:id="rId14"/>
    <p:sldId id="290" r:id="rId15"/>
    <p:sldId id="291" r:id="rId16"/>
    <p:sldId id="292" r:id="rId17"/>
    <p:sldId id="293" r:id="rId18"/>
    <p:sldId id="294"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34578" autoAdjust="0"/>
    <p:restoredTop sz="86343" autoAdjust="0"/>
  </p:normalViewPr>
  <p:slideViewPr>
    <p:cSldViewPr>
      <p:cViewPr varScale="1">
        <p:scale>
          <a:sx n="117" d="100"/>
          <a:sy n="117" d="100"/>
        </p:scale>
        <p:origin x="-2196" y="-102"/>
      </p:cViewPr>
      <p:guideLst>
        <p:guide orient="horz" pos="2160"/>
        <p:guide pos="2880"/>
      </p:guideLst>
    </p:cSldViewPr>
  </p:slideViewPr>
  <p:outlineViewPr>
    <p:cViewPr>
      <p:scale>
        <a:sx n="33" d="100"/>
        <a:sy n="33" d="100"/>
      </p:scale>
      <p:origin x="216" y="0"/>
    </p:cViewPr>
  </p:outlineViewPr>
  <p:notesTextViewPr>
    <p:cViewPr>
      <p:scale>
        <a:sx n="100" d="100"/>
        <a:sy n="100" d="100"/>
      </p:scale>
      <p:origin x="0" y="0"/>
    </p:cViewPr>
  </p:notesTextViewPr>
  <p:notesViewPr>
    <p:cSldViewPr>
      <p:cViewPr varScale="1">
        <p:scale>
          <a:sx n="63" d="100"/>
          <a:sy n="63"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6.wmf"/><Relationship Id="rId1" Type="http://schemas.openxmlformats.org/officeDocument/2006/relationships/image" Target="../media/image39.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0.wmf"/><Relationship Id="rId1" Type="http://schemas.openxmlformats.org/officeDocument/2006/relationships/image" Target="../media/image44.wmf"/><Relationship Id="rId5" Type="http://schemas.openxmlformats.org/officeDocument/2006/relationships/image" Target="../media/image47.wmf"/><Relationship Id="rId4" Type="http://schemas.openxmlformats.org/officeDocument/2006/relationships/image" Target="../media/image4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C75EDE-19EC-4EEE-B0D9-45E6DF5E16E7}" type="datetimeFigureOut">
              <a:rPr lang="tr-TR" smtClean="0"/>
              <a:pPr/>
              <a:t>20.10.2015</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FF616B-B4AA-4AA1-870C-83E76D0ECADC}" type="slidenum">
              <a:rPr lang="tr-TR" smtClean="0"/>
              <a:pPr/>
              <a:t>‹#›</a:t>
            </a:fld>
            <a:endParaRPr lang="tr-TR"/>
          </a:p>
        </p:txBody>
      </p:sp>
    </p:spTree>
    <p:extLst>
      <p:ext uri="{BB962C8B-B14F-4D97-AF65-F5344CB8AC3E}">
        <p14:creationId xmlns:p14="http://schemas.microsoft.com/office/powerpoint/2010/main" val="3142019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5572E8F5-752B-4337-A607-0441BE4E7708}" type="datetime1">
              <a:rPr lang="tr-TR" smtClean="0"/>
              <a:pPr/>
              <a:t>20.10.2015</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0B8295AD-E0D6-4ACF-9D7D-4A02C978A0D2}" type="datetime1">
              <a:rPr lang="tr-TR" smtClean="0"/>
              <a:pPr/>
              <a:t>20.10.2015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B495E691-87F7-4228-A25B-21E97C3B2F74}" type="datetime1">
              <a:rPr lang="tr-TR" smtClean="0"/>
              <a:pPr/>
              <a:t>20.10.2015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AC6CB206-CE81-424C-BA92-C531F4BEDE33}" type="datetime1">
              <a:rPr lang="tr-TR" smtClean="0"/>
              <a:pPr/>
              <a:t>20.10.2015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D989F47E-6F02-444D-A857-CBB43328F562}" type="datetime1">
              <a:rPr lang="tr-TR" smtClean="0"/>
              <a:pPr/>
              <a:t>20.10.2015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F8F834F2-B2BA-443B-AFA4-F05F2720671D}" type="datetime1">
              <a:rPr lang="tr-TR" smtClean="0"/>
              <a:pPr/>
              <a:t>20.10.2015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474CA485-3D49-440D-A822-752E9FC4C145}" type="datetime1">
              <a:rPr lang="tr-TR" smtClean="0"/>
              <a:pPr/>
              <a:t>20.10.2015</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D033749F-C06C-4B79-90C0-8CA81FD09240}" type="datetime1">
              <a:rPr lang="tr-TR" smtClean="0"/>
              <a:pPr/>
              <a:t>20.10.2015</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ED51A014-CD14-48B2-859F-257EC40AF777}" type="datetime1">
              <a:rPr lang="tr-TR" smtClean="0"/>
              <a:pPr/>
              <a:t>20.10.2015</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A620378B-D082-444A-A69A-E7721C8336FB}" type="datetime1">
              <a:rPr lang="tr-TR" smtClean="0"/>
              <a:pPr/>
              <a:t>20.10.2015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988F74F2-0212-4B92-B17B-6F960014001B}" type="datetime1">
              <a:rPr lang="tr-TR" smtClean="0"/>
              <a:pPr/>
              <a:t>20.10.2015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B1DEFA8C-F947-479F-BE07-76B6B3F80BF1}"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85AFD01-0B8D-4D22-B51B-316886892685}" type="datetime1">
              <a:rPr lang="tr-TR" smtClean="0"/>
              <a:pPr/>
              <a:t>20.10.2015</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DEFA8C-F947-479F-BE07-76B6B3F80BF1}"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4.wmf"/><Relationship Id="rId18" Type="http://schemas.openxmlformats.org/officeDocument/2006/relationships/oleObject" Target="../embeddings/oleObject24.bin"/><Relationship Id="rId3" Type="http://schemas.openxmlformats.org/officeDocument/2006/relationships/image" Target="../media/image28.png"/><Relationship Id="rId7" Type="http://schemas.openxmlformats.org/officeDocument/2006/relationships/image" Target="../media/image21.wmf"/><Relationship Id="rId12" Type="http://schemas.openxmlformats.org/officeDocument/2006/relationships/oleObject" Target="../embeddings/oleObject21.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23.bin"/><Relationship Id="rId1" Type="http://schemas.openxmlformats.org/officeDocument/2006/relationships/vmlDrawing" Target="../drawings/vmlDrawing7.vml"/><Relationship Id="rId6" Type="http://schemas.openxmlformats.org/officeDocument/2006/relationships/oleObject" Target="../embeddings/oleObject18.bin"/><Relationship Id="rId11" Type="http://schemas.openxmlformats.org/officeDocument/2006/relationships/image" Target="../media/image23.wmf"/><Relationship Id="rId5" Type="http://schemas.openxmlformats.org/officeDocument/2006/relationships/image" Target="../media/image20.wmf"/><Relationship Id="rId15" Type="http://schemas.openxmlformats.org/officeDocument/2006/relationships/image" Target="../media/image25.wmf"/><Relationship Id="rId10" Type="http://schemas.openxmlformats.org/officeDocument/2006/relationships/oleObject" Target="../embeddings/oleObject20.bin"/><Relationship Id="rId19" Type="http://schemas.openxmlformats.org/officeDocument/2006/relationships/image" Target="../media/image27.wmf"/><Relationship Id="rId4" Type="http://schemas.openxmlformats.org/officeDocument/2006/relationships/oleObject" Target="../embeddings/oleObject17.bin"/><Relationship Id="rId9" Type="http://schemas.openxmlformats.org/officeDocument/2006/relationships/image" Target="../media/image22.wmf"/><Relationship Id="rId14"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0.wmf"/><Relationship Id="rId5" Type="http://schemas.openxmlformats.org/officeDocument/2006/relationships/oleObject" Target="../embeddings/oleObject26.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8.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4.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3.bin"/><Relationship Id="rId13" Type="http://schemas.openxmlformats.org/officeDocument/2006/relationships/image" Target="../media/image39.wmf"/><Relationship Id="rId3" Type="http://schemas.openxmlformats.org/officeDocument/2006/relationships/image" Target="../media/image28.png"/><Relationship Id="rId7" Type="http://schemas.openxmlformats.org/officeDocument/2006/relationships/image" Target="../media/image36.wmf"/><Relationship Id="rId12"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2.bin"/><Relationship Id="rId11" Type="http://schemas.openxmlformats.org/officeDocument/2006/relationships/image" Target="../media/image38.wmf"/><Relationship Id="rId5" Type="http://schemas.openxmlformats.org/officeDocument/2006/relationships/image" Target="../media/image35.wmf"/><Relationship Id="rId15" Type="http://schemas.openxmlformats.org/officeDocument/2006/relationships/image" Target="../media/image40.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7.wmf"/><Relationship Id="rId14" Type="http://schemas.openxmlformats.org/officeDocument/2006/relationships/oleObject" Target="../embeddings/oleObject3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image" Target="../media/image42.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6.wmf"/><Relationship Id="rId11" Type="http://schemas.openxmlformats.org/officeDocument/2006/relationships/image" Target="../media/image41.wmf"/><Relationship Id="rId5" Type="http://schemas.openxmlformats.org/officeDocument/2006/relationships/oleObject" Target="../embeddings/oleObject38.bin"/><Relationship Id="rId15" Type="http://schemas.openxmlformats.org/officeDocument/2006/relationships/image" Target="../media/image43.wmf"/><Relationship Id="rId10" Type="http://schemas.openxmlformats.org/officeDocument/2006/relationships/oleObject" Target="../embeddings/oleObject41.bin"/><Relationship Id="rId4" Type="http://schemas.openxmlformats.org/officeDocument/2006/relationships/image" Target="../media/image39.wmf"/><Relationship Id="rId9" Type="http://schemas.openxmlformats.org/officeDocument/2006/relationships/oleObject" Target="../embeddings/oleObject40.bin"/><Relationship Id="rId14" Type="http://schemas.openxmlformats.org/officeDocument/2006/relationships/oleObject" Target="../embeddings/oleObject43.bin"/></Relationships>
</file>

<file path=ppt/slides/_rels/slide31.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44.bin"/><Relationship Id="rId7" Type="http://schemas.openxmlformats.org/officeDocument/2006/relationships/oleObject" Target="../embeddings/oleObject46.bin"/><Relationship Id="rId12"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0.wmf"/><Relationship Id="rId11" Type="http://schemas.openxmlformats.org/officeDocument/2006/relationships/oleObject" Target="../embeddings/oleObject48.bin"/><Relationship Id="rId5" Type="http://schemas.openxmlformats.org/officeDocument/2006/relationships/oleObject" Target="../embeddings/oleObject45.bin"/><Relationship Id="rId10" Type="http://schemas.openxmlformats.org/officeDocument/2006/relationships/image" Target="../media/image46.wmf"/><Relationship Id="rId4" Type="http://schemas.openxmlformats.org/officeDocument/2006/relationships/image" Target="../media/image44.wmf"/><Relationship Id="rId9" Type="http://schemas.openxmlformats.org/officeDocument/2006/relationships/oleObject" Target="../embeddings/oleObject47.bin"/></Relationships>
</file>

<file path=ppt/slides/_rels/slide32.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54.bin"/><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2.wmf"/><Relationship Id="rId2" Type="http://schemas.openxmlformats.org/officeDocument/2006/relationships/slideLayout" Target="../slideLayouts/slideLayout2.xml"/><Relationship Id="rId16" Type="http://schemas.openxmlformats.org/officeDocument/2006/relationships/image" Target="../media/image54.wmf"/><Relationship Id="rId1" Type="http://schemas.openxmlformats.org/officeDocument/2006/relationships/vmlDrawing" Target="../drawings/vmlDrawing14.vml"/><Relationship Id="rId6" Type="http://schemas.openxmlformats.org/officeDocument/2006/relationships/image" Target="../media/image49.w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oleObject" Target="../embeddings/oleObject55.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52.bin"/><Relationship Id="rId14" Type="http://schemas.openxmlformats.org/officeDocument/2006/relationships/image" Target="../media/image5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8.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smtClean="0"/>
              <a:t>EE 210 </a:t>
            </a:r>
            <a:endParaRPr lang="tr-TR" dirty="0"/>
          </a:p>
        </p:txBody>
      </p:sp>
      <p:sp>
        <p:nvSpPr>
          <p:cNvPr id="3" name="2 Alt Başlık"/>
          <p:cNvSpPr>
            <a:spLocks noGrp="1"/>
          </p:cNvSpPr>
          <p:nvPr>
            <p:ph type="subTitle" idx="1"/>
          </p:nvPr>
        </p:nvSpPr>
        <p:spPr/>
        <p:txBody>
          <a:bodyPr>
            <a:normAutofit fontScale="85000" lnSpcReduction="20000"/>
          </a:bodyPr>
          <a:lstStyle/>
          <a:p>
            <a:r>
              <a:rPr lang="tr-TR" dirty="0" smtClean="0"/>
              <a:t>LECTURE 2</a:t>
            </a:r>
          </a:p>
          <a:p>
            <a:r>
              <a:rPr lang="tr-TR" dirty="0" smtClean="0"/>
              <a:t>CIRCUIT ELEMENTS</a:t>
            </a:r>
          </a:p>
          <a:p>
            <a:r>
              <a:rPr lang="tr-TR" dirty="0" smtClean="0"/>
              <a:t>Cenk Efeler</a:t>
            </a:r>
          </a:p>
          <a:p>
            <a:r>
              <a:rPr lang="tr-TR" noProof="1" smtClean="0"/>
              <a:t>Reference Book :Electric Cırcuits</a:t>
            </a:r>
          </a:p>
          <a:p>
            <a:r>
              <a:rPr lang="tr-TR" noProof="1" smtClean="0"/>
              <a:t>James W.Nielson &amp; Susan A.Riedel </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a:t>
            </a:fld>
            <a:endParaRPr lang="tr-T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     ACTIVE DEVICES</a:t>
            </a:r>
            <a:endParaRPr lang="tr-TR" dirty="0"/>
          </a:p>
        </p:txBody>
      </p:sp>
      <p:sp>
        <p:nvSpPr>
          <p:cNvPr id="3" name="2 İçerik Yer Tutucusu"/>
          <p:cNvSpPr>
            <a:spLocks noGrp="1"/>
          </p:cNvSpPr>
          <p:nvPr>
            <p:ph idx="1"/>
          </p:nvPr>
        </p:nvSpPr>
        <p:spPr/>
        <p:txBody>
          <a:bodyPr/>
          <a:lstStyle/>
          <a:p>
            <a:r>
              <a:rPr lang="en-US" dirty="0" smtClean="0"/>
              <a:t>An active device is any type of circuit component with the ability to electrically control electron flow (electricity controlling electricity). In order for a circuit to be properly called </a:t>
            </a:r>
            <a:r>
              <a:rPr lang="tr-TR" dirty="0" err="1" smtClean="0"/>
              <a:t>active</a:t>
            </a:r>
            <a:r>
              <a:rPr lang="en-US" dirty="0" smtClean="0"/>
              <a:t>, it must contain at least one active device. Active devices include, but are not limited to, vacuum tubes, transistors, silicon-controlled rectifiers (SCRs), and TRIACs.</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     PASSIVE DEVICES</a:t>
            </a:r>
            <a:endParaRPr lang="tr-TR" dirty="0"/>
          </a:p>
        </p:txBody>
      </p:sp>
      <p:sp>
        <p:nvSpPr>
          <p:cNvPr id="3" name="2 İçerik Yer Tutucusu"/>
          <p:cNvSpPr>
            <a:spLocks noGrp="1"/>
          </p:cNvSpPr>
          <p:nvPr>
            <p:ph idx="1"/>
          </p:nvPr>
        </p:nvSpPr>
        <p:spPr/>
        <p:txBody>
          <a:bodyPr/>
          <a:lstStyle/>
          <a:p>
            <a:r>
              <a:rPr lang="en-US" dirty="0" smtClean="0"/>
              <a:t>Components incapable of controlling current by means of another electrical signal are called passive devices. Resistors, capacitors, inductors, transformers, and even diodes are all considered passive devices.</a:t>
            </a:r>
            <a:r>
              <a:rPr lang="tr-TR" dirty="0" smtClean="0"/>
              <a:t> </a:t>
            </a:r>
            <a:r>
              <a:rPr lang="tr-TR" noProof="1" smtClean="0"/>
              <a:t>A diode is shown below.</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11</a:t>
            </a:fld>
            <a:endParaRPr lang="tr-TR"/>
          </a:p>
        </p:txBody>
      </p:sp>
      <p:pic>
        <p:nvPicPr>
          <p:cNvPr id="5" name="4 Resim" descr="http://s4.hubimg.com/u/170667_f260.jpg"/>
          <p:cNvPicPr/>
          <p:nvPr/>
        </p:nvPicPr>
        <p:blipFill>
          <a:blip r:embed="rId2" cstate="print"/>
          <a:srcRect/>
          <a:stretch>
            <a:fillRect/>
          </a:stretch>
        </p:blipFill>
        <p:spPr bwMode="auto">
          <a:xfrm>
            <a:off x="2339752" y="4365104"/>
            <a:ext cx="2808312" cy="165618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ELECTRICAL RESISTANCE</a:t>
            </a:r>
            <a:endParaRPr lang="tr-TR" dirty="0"/>
          </a:p>
        </p:txBody>
      </p:sp>
      <p:sp>
        <p:nvSpPr>
          <p:cNvPr id="3" name="2 İçerik Yer Tutucusu"/>
          <p:cNvSpPr>
            <a:spLocks noGrp="1"/>
          </p:cNvSpPr>
          <p:nvPr>
            <p:ph idx="1"/>
          </p:nvPr>
        </p:nvSpPr>
        <p:spPr/>
        <p:txBody>
          <a:bodyPr>
            <a:normAutofit lnSpcReduction="10000"/>
          </a:bodyPr>
          <a:lstStyle/>
          <a:p>
            <a:r>
              <a:rPr lang="tr-TR" noProof="1" smtClean="0"/>
              <a:t>Resistance is the capability of materials to withstand the flow of electric current, or the flow of electronic charges. The circuit element that models the resistance of a material is called resistor.The symbol of resistance is R.</a:t>
            </a:r>
          </a:p>
          <a:p>
            <a:endParaRPr lang="tr-TR" noProof="1" smtClean="0"/>
          </a:p>
          <a:p>
            <a:pPr>
              <a:buNone/>
            </a:pPr>
            <a:r>
              <a:rPr lang="tr-TR" noProof="1" smtClean="0"/>
              <a:t>                    </a:t>
            </a:r>
          </a:p>
          <a:p>
            <a:pPr>
              <a:buNone/>
            </a:pPr>
            <a:endParaRPr lang="tr-TR" dirty="0" smtClean="0"/>
          </a:p>
          <a:p>
            <a:pPr>
              <a:buNone/>
            </a:pPr>
            <a:r>
              <a:rPr lang="tr-TR" dirty="0" smtClean="0"/>
              <a:t>                     </a:t>
            </a:r>
          </a:p>
          <a:p>
            <a:pPr>
              <a:buNone/>
            </a:pPr>
            <a:r>
              <a:rPr lang="tr-TR" dirty="0" smtClean="0"/>
              <a:t>                        </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12</a:t>
            </a:fld>
            <a:endParaRPr lang="tr-TR"/>
          </a:p>
        </p:txBody>
      </p:sp>
      <p:cxnSp>
        <p:nvCxnSpPr>
          <p:cNvPr id="6" name="5 Düz Bağlayıcı"/>
          <p:cNvCxnSpPr/>
          <p:nvPr/>
        </p:nvCxnSpPr>
        <p:spPr>
          <a:xfrm>
            <a:off x="1979712" y="4653136"/>
            <a:ext cx="93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7 Düz Bağlayıcı"/>
          <p:cNvCxnSpPr/>
          <p:nvPr/>
        </p:nvCxnSpPr>
        <p:spPr>
          <a:xfrm rot="5400000" flipH="1" flipV="1">
            <a:off x="2843808" y="4509120"/>
            <a:ext cx="216024"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9 Düz Bağlayıcı"/>
          <p:cNvCxnSpPr/>
          <p:nvPr/>
        </p:nvCxnSpPr>
        <p:spPr>
          <a:xfrm rot="5400000" flipH="1" flipV="1">
            <a:off x="3023828" y="4545124"/>
            <a:ext cx="36004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17 Düz Bağlayıcı"/>
          <p:cNvCxnSpPr/>
          <p:nvPr/>
        </p:nvCxnSpPr>
        <p:spPr>
          <a:xfrm rot="16200000" flipH="1">
            <a:off x="2879812" y="4545124"/>
            <a:ext cx="36004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Düz Bağlayıcı"/>
          <p:cNvCxnSpPr/>
          <p:nvPr/>
        </p:nvCxnSpPr>
        <p:spPr>
          <a:xfrm rot="16200000" flipH="1">
            <a:off x="3167844" y="4545124"/>
            <a:ext cx="36004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Düz Bağlayıcı"/>
          <p:cNvCxnSpPr/>
          <p:nvPr/>
        </p:nvCxnSpPr>
        <p:spPr>
          <a:xfrm rot="5400000" flipH="1" flipV="1">
            <a:off x="3311860" y="4545124"/>
            <a:ext cx="36004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21 Düz Bağlayıcı"/>
          <p:cNvCxnSpPr/>
          <p:nvPr/>
        </p:nvCxnSpPr>
        <p:spPr>
          <a:xfrm rot="16200000" flipH="1">
            <a:off x="3455876" y="4545124"/>
            <a:ext cx="36004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22 Düz Bağlayıcı"/>
          <p:cNvCxnSpPr/>
          <p:nvPr/>
        </p:nvCxnSpPr>
        <p:spPr>
          <a:xfrm rot="5400000" flipH="1" flipV="1">
            <a:off x="3599892" y="4545124"/>
            <a:ext cx="36004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Düz Bağlayıcı"/>
          <p:cNvCxnSpPr/>
          <p:nvPr/>
        </p:nvCxnSpPr>
        <p:spPr>
          <a:xfrm rot="16200000" flipH="1">
            <a:off x="3743908" y="4545124"/>
            <a:ext cx="36004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24 Düz Bağlayıcı"/>
          <p:cNvCxnSpPr/>
          <p:nvPr/>
        </p:nvCxnSpPr>
        <p:spPr>
          <a:xfrm rot="5400000" flipH="1" flipV="1">
            <a:off x="3887924" y="4545124"/>
            <a:ext cx="36004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Düz Bağlayıcı"/>
          <p:cNvCxnSpPr/>
          <p:nvPr/>
        </p:nvCxnSpPr>
        <p:spPr>
          <a:xfrm rot="16200000" flipH="1">
            <a:off x="4031940" y="4545124"/>
            <a:ext cx="36004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26 Düz Bağlayıcı"/>
          <p:cNvCxnSpPr/>
          <p:nvPr/>
        </p:nvCxnSpPr>
        <p:spPr>
          <a:xfrm rot="5400000" flipH="1" flipV="1">
            <a:off x="4216152" y="4648944"/>
            <a:ext cx="207640"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30 Düz Bağlayıcı"/>
          <p:cNvCxnSpPr/>
          <p:nvPr/>
        </p:nvCxnSpPr>
        <p:spPr>
          <a:xfrm>
            <a:off x="4355976" y="4581128"/>
            <a:ext cx="108012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34 Metin kutusu"/>
          <p:cNvSpPr txBox="1"/>
          <p:nvPr/>
        </p:nvSpPr>
        <p:spPr>
          <a:xfrm>
            <a:off x="3059832" y="3861048"/>
            <a:ext cx="1224136" cy="369332"/>
          </a:xfrm>
          <a:prstGeom prst="rect">
            <a:avLst/>
          </a:prstGeom>
          <a:noFill/>
        </p:spPr>
        <p:txBody>
          <a:bodyPr wrap="square" rtlCol="0">
            <a:spAutoFit/>
          </a:bodyPr>
          <a:lstStyle/>
          <a:p>
            <a:r>
              <a:rPr lang="tr-TR" dirty="0" smtClean="0"/>
              <a:t>       R</a:t>
            </a:r>
            <a:endParaRPr lang="tr-T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ELECTRICAL RESISTANCE</a:t>
            </a:r>
            <a:endParaRPr lang="tr-TR" dirty="0"/>
          </a:p>
        </p:txBody>
      </p:sp>
      <p:sp>
        <p:nvSpPr>
          <p:cNvPr id="3" name="2 İçerik Yer Tutucusu"/>
          <p:cNvSpPr>
            <a:spLocks noGrp="1"/>
          </p:cNvSpPr>
          <p:nvPr>
            <p:ph idx="1"/>
          </p:nvPr>
        </p:nvSpPr>
        <p:spPr/>
        <p:txBody>
          <a:bodyPr>
            <a:normAutofit lnSpcReduction="10000"/>
          </a:bodyPr>
          <a:lstStyle/>
          <a:p>
            <a:r>
              <a:rPr lang="tr-TR" noProof="1" smtClean="0"/>
              <a:t>As current flows through a circuit element,electrons collide with the atoms of the material in which they travel and their  kinetic energy  is converted to thermal energy.As different materials have different atomic structures,  the number of collisions the same number of electrons experience per unit distance varies from material to material.Therefore,resistance  varies from material to material,it is a material specific parameter.</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ELECTRICAL RESISTANCE</a:t>
            </a:r>
            <a:endParaRPr lang="tr-TR" dirty="0"/>
          </a:p>
        </p:txBody>
      </p:sp>
      <p:sp>
        <p:nvSpPr>
          <p:cNvPr id="3" name="2 İçerik Yer Tutucusu"/>
          <p:cNvSpPr>
            <a:spLocks noGrp="1"/>
          </p:cNvSpPr>
          <p:nvPr>
            <p:ph idx="1"/>
          </p:nvPr>
        </p:nvSpPr>
        <p:spPr>
          <a:xfrm>
            <a:off x="467544" y="2132856"/>
            <a:ext cx="8229600" cy="4389120"/>
          </a:xfrm>
        </p:spPr>
        <p:txBody>
          <a:bodyPr/>
          <a:lstStyle/>
          <a:p>
            <a:r>
              <a:rPr lang="tr-TR" noProof="1" smtClean="0"/>
              <a:t>Two possible reference choices  for the current and voltage at the terminals of a resistor.</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cxnSp>
        <p:nvCxnSpPr>
          <p:cNvPr id="6" name="5 Düz Bağlayıcı"/>
          <p:cNvCxnSpPr/>
          <p:nvPr/>
        </p:nvCxnSpPr>
        <p:spPr>
          <a:xfrm rot="5400000" flipH="1" flipV="1">
            <a:off x="1871700" y="3609020"/>
            <a:ext cx="7920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8 Düz Bağlayıcı"/>
          <p:cNvCxnSpPr/>
          <p:nvPr/>
        </p:nvCxnSpPr>
        <p:spPr>
          <a:xfrm rot="5400000" flipH="1" flipV="1">
            <a:off x="3995936" y="3573016"/>
            <a:ext cx="7200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9 Düz Bağlayıcı"/>
          <p:cNvCxnSpPr/>
          <p:nvPr/>
        </p:nvCxnSpPr>
        <p:spPr>
          <a:xfrm rot="5400000" flipH="1" flipV="1">
            <a:off x="1763688" y="5589240"/>
            <a:ext cx="8640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10 Düz Bağlayıcı"/>
          <p:cNvCxnSpPr/>
          <p:nvPr/>
        </p:nvCxnSpPr>
        <p:spPr>
          <a:xfrm rot="5400000" flipH="1" flipV="1">
            <a:off x="3815916" y="5553236"/>
            <a:ext cx="9361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14 Düz Bağlayıcı"/>
          <p:cNvCxnSpPr/>
          <p:nvPr/>
        </p:nvCxnSpPr>
        <p:spPr>
          <a:xfrm rot="10800000" flipV="1">
            <a:off x="1979712" y="4005064"/>
            <a:ext cx="288032"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15 Düz Bağlayıcı"/>
          <p:cNvCxnSpPr/>
          <p:nvPr/>
        </p:nvCxnSpPr>
        <p:spPr>
          <a:xfrm rot="10800000" flipV="1">
            <a:off x="4067944" y="3933056"/>
            <a:ext cx="288032"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19 Düz Bağlayıcı"/>
          <p:cNvCxnSpPr/>
          <p:nvPr/>
        </p:nvCxnSpPr>
        <p:spPr>
          <a:xfrm>
            <a:off x="1979712" y="4149080"/>
            <a:ext cx="504056"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Düz Bağlayıcı"/>
          <p:cNvCxnSpPr/>
          <p:nvPr/>
        </p:nvCxnSpPr>
        <p:spPr>
          <a:xfrm>
            <a:off x="4067944" y="4077072"/>
            <a:ext cx="504056"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23 Düz Bağlayıcı"/>
          <p:cNvCxnSpPr/>
          <p:nvPr/>
        </p:nvCxnSpPr>
        <p:spPr>
          <a:xfrm rot="10800000" flipV="1">
            <a:off x="2051720" y="4293096"/>
            <a:ext cx="43204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Düz Bağlayıcı"/>
          <p:cNvCxnSpPr/>
          <p:nvPr/>
        </p:nvCxnSpPr>
        <p:spPr>
          <a:xfrm rot="10800000" flipV="1">
            <a:off x="4139952" y="4221088"/>
            <a:ext cx="43204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Düz Bağlayıcı"/>
          <p:cNvCxnSpPr/>
          <p:nvPr/>
        </p:nvCxnSpPr>
        <p:spPr>
          <a:xfrm>
            <a:off x="2051720" y="4509120"/>
            <a:ext cx="43204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28 Düz Bağlayıcı"/>
          <p:cNvCxnSpPr/>
          <p:nvPr/>
        </p:nvCxnSpPr>
        <p:spPr>
          <a:xfrm>
            <a:off x="4139952" y="4437112"/>
            <a:ext cx="43204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34 Düz Bağlayıcı"/>
          <p:cNvCxnSpPr/>
          <p:nvPr/>
        </p:nvCxnSpPr>
        <p:spPr>
          <a:xfrm rot="10800000" flipV="1">
            <a:off x="4139952" y="4581128"/>
            <a:ext cx="43204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36 Düz Bağlayıcı"/>
          <p:cNvCxnSpPr/>
          <p:nvPr/>
        </p:nvCxnSpPr>
        <p:spPr>
          <a:xfrm rot="10800000" flipV="1">
            <a:off x="2051720" y="4653136"/>
            <a:ext cx="432048"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37 Düz Bağlayıcı"/>
          <p:cNvCxnSpPr/>
          <p:nvPr/>
        </p:nvCxnSpPr>
        <p:spPr>
          <a:xfrm>
            <a:off x="4139952" y="4797152"/>
            <a:ext cx="504056"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38 Düz Bağlayıcı"/>
          <p:cNvCxnSpPr/>
          <p:nvPr/>
        </p:nvCxnSpPr>
        <p:spPr>
          <a:xfrm>
            <a:off x="2051720" y="4869160"/>
            <a:ext cx="432048"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39 Düz Bağlayıcı"/>
          <p:cNvCxnSpPr/>
          <p:nvPr/>
        </p:nvCxnSpPr>
        <p:spPr>
          <a:xfrm rot="10800000" flipV="1">
            <a:off x="4283968" y="4941168"/>
            <a:ext cx="36004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40 Düz Bağlayıcı"/>
          <p:cNvCxnSpPr/>
          <p:nvPr/>
        </p:nvCxnSpPr>
        <p:spPr>
          <a:xfrm rot="10800000" flipV="1">
            <a:off x="2195736" y="5013176"/>
            <a:ext cx="288032"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48" name="47 Metin kutusu"/>
          <p:cNvSpPr txBox="1"/>
          <p:nvPr/>
        </p:nvSpPr>
        <p:spPr>
          <a:xfrm>
            <a:off x="1259632" y="3284984"/>
            <a:ext cx="576064" cy="369332"/>
          </a:xfrm>
          <a:prstGeom prst="rect">
            <a:avLst/>
          </a:prstGeom>
          <a:noFill/>
        </p:spPr>
        <p:txBody>
          <a:bodyPr wrap="square" rtlCol="0">
            <a:spAutoFit/>
          </a:bodyPr>
          <a:lstStyle/>
          <a:p>
            <a:r>
              <a:rPr lang="tr-TR" dirty="0" smtClean="0"/>
              <a:t>   +</a:t>
            </a:r>
            <a:endParaRPr lang="tr-TR" dirty="0"/>
          </a:p>
        </p:txBody>
      </p:sp>
      <p:sp>
        <p:nvSpPr>
          <p:cNvPr id="49" name="48 Metin kutusu"/>
          <p:cNvSpPr txBox="1"/>
          <p:nvPr/>
        </p:nvSpPr>
        <p:spPr>
          <a:xfrm>
            <a:off x="3275856" y="3284984"/>
            <a:ext cx="720080" cy="369332"/>
          </a:xfrm>
          <a:prstGeom prst="rect">
            <a:avLst/>
          </a:prstGeom>
          <a:noFill/>
        </p:spPr>
        <p:txBody>
          <a:bodyPr wrap="square" rtlCol="0">
            <a:spAutoFit/>
          </a:bodyPr>
          <a:lstStyle/>
          <a:p>
            <a:r>
              <a:rPr lang="tr-TR" dirty="0" smtClean="0"/>
              <a:t>   +</a:t>
            </a:r>
            <a:endParaRPr lang="tr-TR" dirty="0"/>
          </a:p>
        </p:txBody>
      </p:sp>
      <p:sp>
        <p:nvSpPr>
          <p:cNvPr id="50" name="49 Metin kutusu"/>
          <p:cNvSpPr txBox="1"/>
          <p:nvPr/>
        </p:nvSpPr>
        <p:spPr>
          <a:xfrm>
            <a:off x="1259632" y="5661248"/>
            <a:ext cx="720080" cy="369333"/>
          </a:xfrm>
          <a:prstGeom prst="rect">
            <a:avLst/>
          </a:prstGeom>
          <a:noFill/>
        </p:spPr>
        <p:txBody>
          <a:bodyPr wrap="square" rtlCol="0">
            <a:spAutoFit/>
          </a:bodyPr>
          <a:lstStyle/>
          <a:p>
            <a:r>
              <a:rPr lang="tr-TR" dirty="0" smtClean="0"/>
              <a:t>   _</a:t>
            </a:r>
            <a:endParaRPr lang="tr-TR" dirty="0"/>
          </a:p>
        </p:txBody>
      </p:sp>
      <p:sp>
        <p:nvSpPr>
          <p:cNvPr id="51" name="50 Metin kutusu"/>
          <p:cNvSpPr txBox="1"/>
          <p:nvPr/>
        </p:nvSpPr>
        <p:spPr>
          <a:xfrm>
            <a:off x="2987824" y="5733256"/>
            <a:ext cx="1008112" cy="369332"/>
          </a:xfrm>
          <a:prstGeom prst="rect">
            <a:avLst/>
          </a:prstGeom>
          <a:noFill/>
        </p:spPr>
        <p:txBody>
          <a:bodyPr wrap="square" rtlCol="0">
            <a:spAutoFit/>
          </a:bodyPr>
          <a:lstStyle/>
          <a:p>
            <a:r>
              <a:rPr lang="tr-TR" dirty="0" smtClean="0"/>
              <a:t>       _</a:t>
            </a:r>
            <a:endParaRPr lang="tr-TR" dirty="0"/>
          </a:p>
        </p:txBody>
      </p:sp>
      <p:cxnSp>
        <p:nvCxnSpPr>
          <p:cNvPr id="53" name="52 Düz Ok Bağlayıcısı"/>
          <p:cNvCxnSpPr/>
          <p:nvPr/>
        </p:nvCxnSpPr>
        <p:spPr>
          <a:xfrm rot="5400000">
            <a:off x="1079612" y="4545124"/>
            <a:ext cx="108012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54 Düz Ok Bağlayıcısı"/>
          <p:cNvCxnSpPr/>
          <p:nvPr/>
        </p:nvCxnSpPr>
        <p:spPr>
          <a:xfrm rot="5400000" flipH="1" flipV="1">
            <a:off x="3059832" y="4509120"/>
            <a:ext cx="11521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55 Metin kutusu"/>
          <p:cNvSpPr txBox="1"/>
          <p:nvPr/>
        </p:nvSpPr>
        <p:spPr>
          <a:xfrm>
            <a:off x="899592" y="3933056"/>
            <a:ext cx="576064" cy="369332"/>
          </a:xfrm>
          <a:prstGeom prst="rect">
            <a:avLst/>
          </a:prstGeom>
          <a:noFill/>
        </p:spPr>
        <p:txBody>
          <a:bodyPr wrap="square" rtlCol="0">
            <a:spAutoFit/>
          </a:bodyPr>
          <a:lstStyle/>
          <a:p>
            <a:r>
              <a:rPr lang="tr-TR" dirty="0" smtClean="0"/>
              <a:t>    i</a:t>
            </a:r>
            <a:endParaRPr lang="tr-TR" dirty="0"/>
          </a:p>
        </p:txBody>
      </p:sp>
      <p:sp>
        <p:nvSpPr>
          <p:cNvPr id="57" name="56 Metin kutusu"/>
          <p:cNvSpPr txBox="1"/>
          <p:nvPr/>
        </p:nvSpPr>
        <p:spPr>
          <a:xfrm>
            <a:off x="2771800" y="4077072"/>
            <a:ext cx="792088" cy="377716"/>
          </a:xfrm>
          <a:prstGeom prst="rect">
            <a:avLst/>
          </a:prstGeom>
          <a:noFill/>
        </p:spPr>
        <p:txBody>
          <a:bodyPr wrap="square" rtlCol="0">
            <a:spAutoFit/>
          </a:bodyPr>
          <a:lstStyle/>
          <a:p>
            <a:r>
              <a:rPr lang="tr-TR" dirty="0" smtClean="0"/>
              <a:t>    i</a:t>
            </a:r>
            <a:endParaRPr lang="tr-TR" dirty="0"/>
          </a:p>
        </p:txBody>
      </p:sp>
      <p:sp>
        <p:nvSpPr>
          <p:cNvPr id="58" name="57 Metin kutusu"/>
          <p:cNvSpPr txBox="1"/>
          <p:nvPr/>
        </p:nvSpPr>
        <p:spPr>
          <a:xfrm>
            <a:off x="1691680" y="4437112"/>
            <a:ext cx="360040" cy="369332"/>
          </a:xfrm>
          <a:prstGeom prst="rect">
            <a:avLst/>
          </a:prstGeom>
          <a:noFill/>
        </p:spPr>
        <p:txBody>
          <a:bodyPr wrap="square" rtlCol="0">
            <a:spAutoFit/>
          </a:bodyPr>
          <a:lstStyle/>
          <a:p>
            <a:r>
              <a:rPr lang="tr-TR" dirty="0" smtClean="0"/>
              <a:t>v</a:t>
            </a:r>
            <a:endParaRPr lang="tr-TR" dirty="0"/>
          </a:p>
        </p:txBody>
      </p:sp>
      <p:sp>
        <p:nvSpPr>
          <p:cNvPr id="59" name="58 Metin kutusu"/>
          <p:cNvSpPr txBox="1"/>
          <p:nvPr/>
        </p:nvSpPr>
        <p:spPr>
          <a:xfrm flipH="1">
            <a:off x="3707904" y="4437112"/>
            <a:ext cx="432048" cy="369332"/>
          </a:xfrm>
          <a:prstGeom prst="rect">
            <a:avLst/>
          </a:prstGeom>
          <a:noFill/>
        </p:spPr>
        <p:txBody>
          <a:bodyPr wrap="square" rtlCol="0">
            <a:spAutoFit/>
          </a:bodyPr>
          <a:lstStyle/>
          <a:p>
            <a:r>
              <a:rPr lang="tr-TR" dirty="0" smtClean="0"/>
              <a:t>v</a:t>
            </a:r>
            <a:endParaRPr lang="tr-TR" dirty="0"/>
          </a:p>
        </p:txBody>
      </p:sp>
      <p:sp>
        <p:nvSpPr>
          <p:cNvPr id="60" name="59 Metin kutusu"/>
          <p:cNvSpPr txBox="1"/>
          <p:nvPr/>
        </p:nvSpPr>
        <p:spPr>
          <a:xfrm>
            <a:off x="2555776" y="4221088"/>
            <a:ext cx="504056" cy="369332"/>
          </a:xfrm>
          <a:prstGeom prst="rect">
            <a:avLst/>
          </a:prstGeom>
          <a:noFill/>
        </p:spPr>
        <p:txBody>
          <a:bodyPr wrap="square" rtlCol="0">
            <a:spAutoFit/>
          </a:bodyPr>
          <a:lstStyle/>
          <a:p>
            <a:r>
              <a:rPr lang="tr-TR" dirty="0" smtClean="0"/>
              <a:t>R</a:t>
            </a:r>
            <a:endParaRPr lang="tr-TR" dirty="0"/>
          </a:p>
        </p:txBody>
      </p:sp>
      <p:sp>
        <p:nvSpPr>
          <p:cNvPr id="61" name="60 Metin kutusu"/>
          <p:cNvSpPr txBox="1"/>
          <p:nvPr/>
        </p:nvSpPr>
        <p:spPr>
          <a:xfrm flipH="1">
            <a:off x="4788024" y="4293096"/>
            <a:ext cx="360040" cy="369332"/>
          </a:xfrm>
          <a:prstGeom prst="rect">
            <a:avLst/>
          </a:prstGeom>
          <a:noFill/>
        </p:spPr>
        <p:txBody>
          <a:bodyPr wrap="square" rtlCol="0">
            <a:spAutoFit/>
          </a:bodyPr>
          <a:lstStyle/>
          <a:p>
            <a:r>
              <a:rPr lang="tr-TR" dirty="0" smtClean="0"/>
              <a:t>R</a:t>
            </a:r>
            <a:endParaRPr lang="tr-TR" dirty="0"/>
          </a:p>
        </p:txBody>
      </p:sp>
      <p:sp>
        <p:nvSpPr>
          <p:cNvPr id="62" name="61 Metin kutusu"/>
          <p:cNvSpPr txBox="1"/>
          <p:nvPr/>
        </p:nvSpPr>
        <p:spPr>
          <a:xfrm>
            <a:off x="1259632" y="6165304"/>
            <a:ext cx="1800200" cy="369332"/>
          </a:xfrm>
          <a:prstGeom prst="rect">
            <a:avLst/>
          </a:prstGeom>
          <a:noFill/>
        </p:spPr>
        <p:txBody>
          <a:bodyPr wrap="square" rtlCol="0">
            <a:spAutoFit/>
          </a:bodyPr>
          <a:lstStyle/>
          <a:p>
            <a:r>
              <a:rPr lang="tr-TR" dirty="0" smtClean="0"/>
              <a:t>       V=iR</a:t>
            </a:r>
            <a:endParaRPr lang="tr-TR" dirty="0"/>
          </a:p>
        </p:txBody>
      </p:sp>
      <p:sp>
        <p:nvSpPr>
          <p:cNvPr id="63" name="62 Metin kutusu"/>
          <p:cNvSpPr txBox="1"/>
          <p:nvPr/>
        </p:nvSpPr>
        <p:spPr>
          <a:xfrm>
            <a:off x="3347864" y="6093296"/>
            <a:ext cx="1872208" cy="369332"/>
          </a:xfrm>
          <a:prstGeom prst="rect">
            <a:avLst/>
          </a:prstGeom>
          <a:noFill/>
        </p:spPr>
        <p:txBody>
          <a:bodyPr wrap="square" rtlCol="0">
            <a:spAutoFit/>
          </a:bodyPr>
          <a:lstStyle/>
          <a:p>
            <a:r>
              <a:rPr lang="tr-TR" dirty="0" smtClean="0"/>
              <a:t>       V=-iR</a:t>
            </a:r>
            <a:endParaRPr lang="tr-TR" dirty="0"/>
          </a:p>
        </p:txBody>
      </p:sp>
      <p:sp>
        <p:nvSpPr>
          <p:cNvPr id="64" name="63 Metin kutusu"/>
          <p:cNvSpPr txBox="1"/>
          <p:nvPr/>
        </p:nvSpPr>
        <p:spPr>
          <a:xfrm>
            <a:off x="395536" y="4653136"/>
            <a:ext cx="1080120" cy="369332"/>
          </a:xfrm>
          <a:prstGeom prst="rect">
            <a:avLst/>
          </a:prstGeom>
          <a:noFill/>
        </p:spPr>
        <p:txBody>
          <a:bodyPr wrap="square" rtlCol="0">
            <a:spAutoFit/>
          </a:bodyPr>
          <a:lstStyle/>
          <a:p>
            <a:r>
              <a:rPr lang="tr-TR" dirty="0" smtClean="0"/>
              <a:t>Figure1</a:t>
            </a:r>
            <a:endParaRPr lang="tr-TR" dirty="0"/>
          </a:p>
        </p:txBody>
      </p:sp>
      <p:sp>
        <p:nvSpPr>
          <p:cNvPr id="65" name="64 Metin kutusu"/>
          <p:cNvSpPr txBox="1"/>
          <p:nvPr/>
        </p:nvSpPr>
        <p:spPr>
          <a:xfrm>
            <a:off x="4860032" y="4581128"/>
            <a:ext cx="2088232" cy="369332"/>
          </a:xfrm>
          <a:prstGeom prst="rect">
            <a:avLst/>
          </a:prstGeom>
          <a:noFill/>
        </p:spPr>
        <p:txBody>
          <a:bodyPr wrap="square" rtlCol="0">
            <a:spAutoFit/>
          </a:bodyPr>
          <a:lstStyle/>
          <a:p>
            <a:r>
              <a:rPr lang="tr-TR" dirty="0" smtClean="0"/>
              <a:t>     Figure2</a:t>
            </a:r>
            <a:endParaRPr lang="tr-T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ELECTRICAL RESISTANCE</a:t>
            </a:r>
            <a:endParaRPr lang="tr-TR" dirty="0"/>
          </a:p>
        </p:txBody>
      </p:sp>
      <p:sp>
        <p:nvSpPr>
          <p:cNvPr id="3" name="2 İçerik Yer Tutucusu"/>
          <p:cNvSpPr>
            <a:spLocks noGrp="1"/>
          </p:cNvSpPr>
          <p:nvPr>
            <p:ph idx="1"/>
          </p:nvPr>
        </p:nvSpPr>
        <p:spPr/>
        <p:txBody>
          <a:bodyPr/>
          <a:lstStyle/>
          <a:p>
            <a:r>
              <a:rPr lang="tr-TR" noProof="1" smtClean="0"/>
              <a:t>The current in the resistor must be referenced  to the terminal voltage.We can do this either as in Figure 1,by assigning the current in the direction of the voltage drop or as in Figure 2,by assigning it in the direction of voltage rise.</a:t>
            </a:r>
          </a:p>
          <a:p>
            <a:r>
              <a:rPr lang="tr-TR" noProof="1" smtClean="0"/>
              <a:t>In the first case the voltage is:  1-v=iR and in the second case 2-v=-iR.</a:t>
            </a:r>
          </a:p>
          <a:p>
            <a:r>
              <a:rPr lang="tr-TR" noProof="1" smtClean="0"/>
              <a:t>Where v = The voltage in volts,</a:t>
            </a:r>
          </a:p>
          <a:p>
            <a:pPr>
              <a:buNone/>
            </a:pPr>
            <a:r>
              <a:rPr lang="tr-TR" noProof="1" smtClean="0"/>
              <a:t>                i = The current in amperes</a:t>
            </a:r>
          </a:p>
          <a:p>
            <a:pPr>
              <a:buNone/>
            </a:pPr>
            <a:r>
              <a:rPr lang="tr-TR" noProof="1" smtClean="0"/>
              <a:t>                R = The reistance in ohms.</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15</a:t>
            </a:fld>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         OHM’S LAW </a:t>
            </a:r>
            <a:endParaRPr lang="tr-TR" dirty="0"/>
          </a:p>
        </p:txBody>
      </p:sp>
      <p:sp>
        <p:nvSpPr>
          <p:cNvPr id="3" name="2 İçerik Yer Tutucusu"/>
          <p:cNvSpPr>
            <a:spLocks noGrp="1"/>
          </p:cNvSpPr>
          <p:nvPr>
            <p:ph idx="1"/>
          </p:nvPr>
        </p:nvSpPr>
        <p:spPr/>
        <p:txBody>
          <a:bodyPr/>
          <a:lstStyle/>
          <a:p>
            <a:r>
              <a:rPr lang="tr-TR" noProof="1" smtClean="0"/>
              <a:t>These algebraic signs for both cases above are the direct results of passive sign convention and the above equations  1 and 2 are known as Ohm’s law.</a:t>
            </a:r>
          </a:p>
          <a:p>
            <a:r>
              <a:rPr lang="tr-TR" noProof="1" smtClean="0"/>
              <a:t>Expressing the current as the function of voltage:</a:t>
            </a:r>
          </a:p>
          <a:p>
            <a:pPr>
              <a:buNone/>
            </a:pPr>
            <a:endParaRPr lang="tr-TR" noProof="1" smtClean="0"/>
          </a:p>
          <a:p>
            <a:endParaRPr lang="tr-TR" dirty="0" smtClean="0"/>
          </a:p>
          <a:p>
            <a:pPr>
              <a:buNone/>
            </a:pPr>
            <a:r>
              <a:rPr lang="tr-TR" dirty="0" smtClean="0"/>
              <a:t> </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sp>
        <p:nvSpPr>
          <p:cNvPr id="225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2529" name="Object 1"/>
          <p:cNvGraphicFramePr>
            <a:graphicFrameLocks noChangeAspect="1"/>
          </p:cNvGraphicFramePr>
          <p:nvPr/>
        </p:nvGraphicFramePr>
        <p:xfrm>
          <a:off x="2411760" y="4941168"/>
          <a:ext cx="864096" cy="885698"/>
        </p:xfrm>
        <a:graphic>
          <a:graphicData uri="http://schemas.openxmlformats.org/presentationml/2006/ole">
            <mc:AlternateContent xmlns:mc="http://schemas.openxmlformats.org/markup-compatibility/2006">
              <mc:Choice xmlns:v="urn:schemas-microsoft-com:vml" Requires="v">
                <p:oleObj spid="_x0000_s22532" name="Denklem" r:id="rId3" imgW="380835" imgH="393529" progId="Equation.3">
                  <p:embed/>
                </p:oleObj>
              </mc:Choice>
              <mc:Fallback>
                <p:oleObj name="Denklem" r:id="rId3" imgW="380835" imgH="393529"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4941168"/>
                        <a:ext cx="864096" cy="8856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3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2531" name="Object 3"/>
          <p:cNvGraphicFramePr>
            <a:graphicFrameLocks noChangeAspect="1"/>
          </p:cNvGraphicFramePr>
          <p:nvPr/>
        </p:nvGraphicFramePr>
        <p:xfrm>
          <a:off x="4211960" y="5013175"/>
          <a:ext cx="1008112" cy="810443"/>
        </p:xfrm>
        <a:graphic>
          <a:graphicData uri="http://schemas.openxmlformats.org/presentationml/2006/ole">
            <mc:AlternateContent xmlns:mc="http://schemas.openxmlformats.org/markup-compatibility/2006">
              <mc:Choice xmlns:v="urn:schemas-microsoft-com:vml" Requires="v">
                <p:oleObj spid="_x0000_s22533" name="Denklem" r:id="rId5" imgW="482391" imgH="393529" progId="Equation.3">
                  <p:embed/>
                </p:oleObj>
              </mc:Choice>
              <mc:Fallback>
                <p:oleObj name="Denklem" r:id="rId5" imgW="482391" imgH="393529"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960" y="5013175"/>
                        <a:ext cx="1008112" cy="8104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          OHM’S LAW </a:t>
            </a:r>
            <a:endParaRPr lang="tr-TR" dirty="0"/>
          </a:p>
        </p:txBody>
      </p:sp>
      <p:sp>
        <p:nvSpPr>
          <p:cNvPr id="3" name="2 İçerik Yer Tutucusu"/>
          <p:cNvSpPr>
            <a:spLocks noGrp="1"/>
          </p:cNvSpPr>
          <p:nvPr>
            <p:ph idx="1"/>
          </p:nvPr>
        </p:nvSpPr>
        <p:spPr/>
        <p:txBody>
          <a:bodyPr>
            <a:normAutofit fontScale="40000" lnSpcReduction="20000"/>
          </a:bodyPr>
          <a:lstStyle/>
          <a:p>
            <a:endParaRPr lang="tr-TR" sz="6000" noProof="1" smtClean="0"/>
          </a:p>
          <a:p>
            <a:r>
              <a:rPr lang="tr-TR" sz="6000" noProof="1" smtClean="0"/>
              <a:t>The reciprocal of the resistance i s referred to a conductance,it is symbolized by G,and is measured in the units of Siemens (S).</a:t>
            </a:r>
          </a:p>
          <a:p>
            <a:pPr>
              <a:buNone/>
            </a:pPr>
            <a:endParaRPr lang="tr-TR" sz="6000" noProof="1" smtClean="0"/>
          </a:p>
          <a:p>
            <a:pPr>
              <a:buNone/>
            </a:pPr>
            <a:r>
              <a:rPr lang="tr-TR" sz="6000" noProof="1" smtClean="0"/>
              <a:t>                       S</a:t>
            </a:r>
          </a:p>
          <a:p>
            <a:pPr>
              <a:buNone/>
            </a:pPr>
            <a:endParaRPr lang="tr-TR" sz="6000" noProof="1" smtClean="0"/>
          </a:p>
          <a:p>
            <a:pPr>
              <a:buNone/>
            </a:pPr>
            <a:endParaRPr lang="tr-TR" sz="6000" noProof="1" smtClean="0"/>
          </a:p>
          <a:p>
            <a:r>
              <a:rPr lang="tr-TR" sz="6000" noProof="1" smtClean="0"/>
              <a:t>In circuit analysis ideal resistors are used.An ideal resistor is a resistor whose resistance value does not change with time.Most actual devices have resistance values that change with time.</a:t>
            </a:r>
          </a:p>
          <a:p>
            <a:endParaRPr lang="tr-TR" dirty="0" smtClean="0"/>
          </a:p>
          <a:p>
            <a:pPr>
              <a:buNone/>
            </a:pPr>
            <a:r>
              <a:rPr lang="tr-TR" dirty="0" smtClean="0"/>
              <a:t>                          </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17</a:t>
            </a:fld>
            <a:endParaRPr lang="tr-TR"/>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8673" name="Object 1"/>
          <p:cNvGraphicFramePr>
            <a:graphicFrameLocks noChangeAspect="1"/>
          </p:cNvGraphicFramePr>
          <p:nvPr/>
        </p:nvGraphicFramePr>
        <p:xfrm>
          <a:off x="1259632" y="3429000"/>
          <a:ext cx="825457" cy="720080"/>
        </p:xfrm>
        <a:graphic>
          <a:graphicData uri="http://schemas.openxmlformats.org/presentationml/2006/ole">
            <mc:AlternateContent xmlns:mc="http://schemas.openxmlformats.org/markup-compatibility/2006">
              <mc:Choice xmlns:v="urn:schemas-microsoft-com:vml" Requires="v">
                <p:oleObj spid="_x0000_s28674" name="Denklem" r:id="rId3" imgW="444307" imgH="393529" progId="Equation.3">
                  <p:embed/>
                </p:oleObj>
              </mc:Choice>
              <mc:Fallback>
                <p:oleObj name="Denklem" r:id="rId3" imgW="444307" imgH="393529"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3429000"/>
                        <a:ext cx="825457"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08688"/>
          </a:xfrm>
        </p:spPr>
        <p:txBody>
          <a:bodyPr>
            <a:normAutofit fontScale="90000"/>
          </a:bodyPr>
          <a:lstStyle/>
          <a:p>
            <a:r>
              <a:rPr lang="tr-TR" sz="3600" dirty="0" smtClean="0"/>
              <a:t/>
            </a:r>
            <a:br>
              <a:rPr lang="tr-TR" sz="3600" dirty="0" smtClean="0"/>
            </a:br>
            <a:r>
              <a:rPr lang="tr-TR" sz="3600" dirty="0" smtClean="0"/>
              <a:t> </a:t>
            </a:r>
            <a:endParaRPr lang="tr-TR" sz="2700" dirty="0"/>
          </a:p>
        </p:txBody>
      </p:sp>
      <p:sp>
        <p:nvSpPr>
          <p:cNvPr id="3" name="2 İçerik Yer Tutucusu"/>
          <p:cNvSpPr>
            <a:spLocks noGrp="1"/>
          </p:cNvSpPr>
          <p:nvPr>
            <p:ph idx="1"/>
          </p:nvPr>
        </p:nvSpPr>
        <p:spPr>
          <a:xfrm>
            <a:off x="457200" y="1484784"/>
            <a:ext cx="8229600" cy="4839816"/>
          </a:xfrm>
        </p:spPr>
        <p:txBody>
          <a:bodyPr/>
          <a:lstStyle/>
          <a:p>
            <a:r>
              <a:rPr lang="tr-TR" noProof="1" smtClean="0"/>
              <a:t>The power at the terminals of a resistor  (power consumed by the resistor) can be computed in several ways.</a:t>
            </a:r>
          </a:p>
          <a:p>
            <a:r>
              <a:rPr lang="tr-TR" noProof="1" smtClean="0"/>
              <a:t>1- p = vi ,when v=iR or p=-vi  when v=-iR depending  on the reference.</a:t>
            </a:r>
          </a:p>
          <a:p>
            <a:r>
              <a:rPr lang="tr-TR" noProof="1" smtClean="0"/>
              <a:t>2-Expressing the power at the terminals of a resistor in terms of the current and the resistance.</a:t>
            </a:r>
          </a:p>
          <a:p>
            <a:pPr>
              <a:buNone/>
            </a:pP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18</a:t>
            </a:fld>
            <a:endParaRPr lang="tr-TR"/>
          </a:p>
        </p:txBody>
      </p:sp>
      <p:sp>
        <p:nvSpPr>
          <p:cNvPr id="327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2769" name="Object 1"/>
          <p:cNvGraphicFramePr>
            <a:graphicFrameLocks noChangeAspect="1"/>
          </p:cNvGraphicFramePr>
          <p:nvPr/>
        </p:nvGraphicFramePr>
        <p:xfrm>
          <a:off x="971600" y="5589240"/>
          <a:ext cx="3130144" cy="432048"/>
        </p:xfrm>
        <a:graphic>
          <a:graphicData uri="http://schemas.openxmlformats.org/presentationml/2006/ole">
            <mc:AlternateContent xmlns:mc="http://schemas.openxmlformats.org/markup-compatibility/2006">
              <mc:Choice xmlns:v="urn:schemas-microsoft-com:vml" Requires="v">
                <p:oleObj spid="_x0000_s32772" name="Denklem" r:id="rId3" imgW="1244600" imgH="228600" progId="Equation.3">
                  <p:embed/>
                </p:oleObj>
              </mc:Choice>
              <mc:Fallback>
                <p:oleObj name="Denklem" r:id="rId3" imgW="1244600" imgH="2286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5589240"/>
                        <a:ext cx="3130144"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2771" name="Object 3"/>
          <p:cNvGraphicFramePr>
            <a:graphicFrameLocks noChangeAspect="1"/>
          </p:cNvGraphicFramePr>
          <p:nvPr/>
        </p:nvGraphicFramePr>
        <p:xfrm>
          <a:off x="4644008" y="5589240"/>
          <a:ext cx="2664296" cy="391289"/>
        </p:xfrm>
        <a:graphic>
          <a:graphicData uri="http://schemas.openxmlformats.org/presentationml/2006/ole">
            <mc:AlternateContent xmlns:mc="http://schemas.openxmlformats.org/markup-compatibility/2006">
              <mc:Choice xmlns:v="urn:schemas-microsoft-com:vml" Requires="v">
                <p:oleObj spid="_x0000_s32773" name="Denklem" r:id="rId5" imgW="1511300" imgH="228600" progId="Equation.3">
                  <p:embed/>
                </p:oleObj>
              </mc:Choice>
              <mc:Fallback>
                <p:oleObj name="Denklem" r:id="rId5" imgW="15113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008" y="5589240"/>
                        <a:ext cx="2664296" cy="391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1" name="10 Metin kutusu"/>
          <p:cNvSpPr txBox="1"/>
          <p:nvPr/>
        </p:nvSpPr>
        <p:spPr>
          <a:xfrm>
            <a:off x="539552" y="476672"/>
            <a:ext cx="7848872" cy="461665"/>
          </a:xfrm>
          <a:prstGeom prst="rect">
            <a:avLst/>
          </a:prstGeom>
          <a:noFill/>
        </p:spPr>
        <p:txBody>
          <a:bodyPr wrap="square" rtlCol="0">
            <a:spAutoFit/>
          </a:bodyPr>
          <a:lstStyle/>
          <a:p>
            <a:r>
              <a:rPr lang="tr-TR" sz="2400" dirty="0" smtClean="0"/>
              <a:t>THE POWER AT THE TERMINALS OF A RESISTOR</a:t>
            </a:r>
            <a:endParaRPr lang="tr-TR"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924712"/>
          </a:xfrm>
        </p:spPr>
        <p:txBody>
          <a:bodyPr>
            <a:normAutofit fontScale="90000"/>
          </a:bodyPr>
          <a:lstStyle/>
          <a:p>
            <a:r>
              <a:rPr lang="tr-TR" sz="2700" dirty="0" smtClean="0"/>
              <a:t>      THE POWER AT THE TERMINALS OF A RESISTOR</a:t>
            </a:r>
            <a:r>
              <a:rPr lang="tr-TR" sz="5400" dirty="0" smtClean="0"/>
              <a:t/>
            </a:r>
            <a:br>
              <a:rPr lang="tr-TR" sz="5400" dirty="0" smtClean="0"/>
            </a:br>
            <a:endParaRPr lang="tr-TR" dirty="0"/>
          </a:p>
        </p:txBody>
      </p:sp>
      <p:sp>
        <p:nvSpPr>
          <p:cNvPr id="3" name="2 İçerik Yer Tutucusu"/>
          <p:cNvSpPr>
            <a:spLocks noGrp="1"/>
          </p:cNvSpPr>
          <p:nvPr>
            <p:ph idx="1"/>
          </p:nvPr>
        </p:nvSpPr>
        <p:spPr>
          <a:xfrm>
            <a:off x="457200" y="1412776"/>
            <a:ext cx="8229600" cy="4911824"/>
          </a:xfrm>
        </p:spPr>
        <p:txBody>
          <a:bodyPr/>
          <a:lstStyle/>
          <a:p>
            <a:r>
              <a:rPr lang="tr-TR" noProof="1" smtClean="0"/>
              <a:t>The above results indicate that regardless of voltage polarity and current direction,the power at the terminals of a resistor is positive.Therefore,a resistor always absorbs power from the circuit.</a:t>
            </a:r>
          </a:p>
          <a:p>
            <a:r>
              <a:rPr lang="tr-TR" noProof="1" smtClean="0"/>
              <a:t>3- The power at the terminals of a resistor  can also be expressed in terms of the voltage and resistance:</a:t>
            </a:r>
          </a:p>
          <a:p>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19</a:t>
            </a:fld>
            <a:endParaRPr lang="tr-TR"/>
          </a:p>
        </p:txBody>
      </p:sp>
      <p:sp>
        <p:nvSpPr>
          <p:cNvPr id="348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4817" name="Object 1"/>
          <p:cNvGraphicFramePr>
            <a:graphicFrameLocks noChangeAspect="1"/>
          </p:cNvGraphicFramePr>
          <p:nvPr/>
        </p:nvGraphicFramePr>
        <p:xfrm>
          <a:off x="3347864" y="4797152"/>
          <a:ext cx="1008112" cy="869744"/>
        </p:xfrm>
        <a:graphic>
          <a:graphicData uri="http://schemas.openxmlformats.org/presentationml/2006/ole">
            <mc:AlternateContent xmlns:mc="http://schemas.openxmlformats.org/markup-compatibility/2006">
              <mc:Choice xmlns:v="urn:schemas-microsoft-com:vml" Requires="v">
                <p:oleObj spid="_x0000_s34818" name="Denklem" r:id="rId3" imgW="482391" imgH="418918" progId="Equation.3">
                  <p:embed/>
                </p:oleObj>
              </mc:Choice>
              <mc:Fallback>
                <p:oleObj name="Denklem" r:id="rId3" imgW="482391" imgH="418918"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4797152"/>
                        <a:ext cx="1008112" cy="8697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        </a:t>
            </a:r>
            <a:r>
              <a:rPr lang="tr-TR" sz="3600" dirty="0" smtClean="0"/>
              <a:t>ELECTRICAL SOURCES</a:t>
            </a:r>
            <a:endParaRPr lang="tr-TR" sz="3600" dirty="0"/>
          </a:p>
        </p:txBody>
      </p:sp>
      <p:sp>
        <p:nvSpPr>
          <p:cNvPr id="3" name="2 İçerik Yer Tutucusu"/>
          <p:cNvSpPr>
            <a:spLocks noGrp="1"/>
          </p:cNvSpPr>
          <p:nvPr>
            <p:ph idx="1"/>
          </p:nvPr>
        </p:nvSpPr>
        <p:spPr/>
        <p:txBody>
          <a:bodyPr/>
          <a:lstStyle/>
          <a:p>
            <a:r>
              <a:rPr lang="tr-TR" noProof="1" smtClean="0"/>
              <a:t>An electrical source is a device that can convert any form of energy other than the electrical energy to electrical energy and the electrical energy to other forms of energy.</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2700" dirty="0" smtClean="0"/>
              <a:t>    THE POWER AT THE TERMINALS OF A RESISTOR</a:t>
            </a:r>
            <a:r>
              <a:rPr lang="tr-TR" sz="9600" dirty="0" smtClean="0"/>
              <a:t/>
            </a:r>
            <a:br>
              <a:rPr lang="tr-TR" sz="9600" dirty="0" smtClean="0"/>
            </a:br>
            <a:endParaRPr lang="tr-TR" dirty="0"/>
          </a:p>
        </p:txBody>
      </p:sp>
      <p:sp>
        <p:nvSpPr>
          <p:cNvPr id="3" name="2 İçerik Yer Tutucusu"/>
          <p:cNvSpPr>
            <a:spLocks noGrp="1"/>
          </p:cNvSpPr>
          <p:nvPr>
            <p:ph idx="1"/>
          </p:nvPr>
        </p:nvSpPr>
        <p:spPr/>
        <p:txBody>
          <a:bodyPr>
            <a:normAutofit lnSpcReduction="10000"/>
          </a:bodyPr>
          <a:lstStyle/>
          <a:p>
            <a:r>
              <a:rPr lang="tr-TR" noProof="1" smtClean="0"/>
              <a:t>It is also possible to express the resistor value as a conductance rather than a resistance.In that case the power becomes:</a:t>
            </a:r>
          </a:p>
          <a:p>
            <a:endParaRPr lang="tr-TR" noProof="1" smtClean="0"/>
          </a:p>
          <a:p>
            <a:endParaRPr lang="tr-TR" noProof="1" smtClean="0"/>
          </a:p>
          <a:p>
            <a:endParaRPr lang="tr-TR" noProof="1" smtClean="0"/>
          </a:p>
          <a:p>
            <a:endParaRPr lang="tr-TR" noProof="1" smtClean="0"/>
          </a:p>
          <a:p>
            <a:r>
              <a:rPr lang="tr-TR" noProof="1" smtClean="0"/>
              <a:t>Depending on the type of information available in the problem one of the above equations can be used. </a:t>
            </a:r>
            <a:r>
              <a:rPr lang="tr-TR" noProof="1" smtClean="0">
                <a:solidFill>
                  <a:srgbClr val="FF0000"/>
                </a:solidFill>
              </a:rPr>
              <a:t>Example 2.3-Assessing Object 2.3</a:t>
            </a:r>
            <a:endParaRPr lang="tr-TR" noProof="1">
              <a:solidFill>
                <a:srgbClr val="FF0000"/>
              </a:solidFill>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20</a:t>
            </a:fld>
            <a:endParaRPr lang="tr-TR"/>
          </a:p>
        </p:txBody>
      </p:sp>
      <p:sp>
        <p:nvSpPr>
          <p:cNvPr id="358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5841" name="Object 1"/>
          <p:cNvGraphicFramePr>
            <a:graphicFrameLocks noChangeAspect="1"/>
          </p:cNvGraphicFramePr>
          <p:nvPr/>
        </p:nvGraphicFramePr>
        <p:xfrm>
          <a:off x="2051720" y="3501007"/>
          <a:ext cx="1080120" cy="990110"/>
        </p:xfrm>
        <a:graphic>
          <a:graphicData uri="http://schemas.openxmlformats.org/presentationml/2006/ole">
            <mc:AlternateContent xmlns:mc="http://schemas.openxmlformats.org/markup-compatibility/2006">
              <mc:Choice xmlns:v="urn:schemas-microsoft-com:vml" Requires="v">
                <p:oleObj spid="_x0000_s35844" name="Denklem" r:id="rId3" imgW="457200" imgH="419100" progId="Equation.3">
                  <p:embed/>
                </p:oleObj>
              </mc:Choice>
              <mc:Fallback>
                <p:oleObj name="Denklem" r:id="rId3" imgW="457200" imgH="4191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501007"/>
                        <a:ext cx="1080120" cy="990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5843" name="Object 3"/>
          <p:cNvGraphicFramePr>
            <a:graphicFrameLocks noChangeAspect="1"/>
          </p:cNvGraphicFramePr>
          <p:nvPr/>
        </p:nvGraphicFramePr>
        <p:xfrm>
          <a:off x="4139953" y="3573016"/>
          <a:ext cx="1512167" cy="636702"/>
        </p:xfrm>
        <a:graphic>
          <a:graphicData uri="http://schemas.openxmlformats.org/presentationml/2006/ole">
            <mc:AlternateContent xmlns:mc="http://schemas.openxmlformats.org/markup-compatibility/2006">
              <mc:Choice xmlns:v="urn:schemas-microsoft-com:vml" Requires="v">
                <p:oleObj spid="_x0000_s35845" name="Denklem" r:id="rId5" imgW="558800" imgH="228600" progId="Equation.3">
                  <p:embed/>
                </p:oleObj>
              </mc:Choice>
              <mc:Fallback>
                <p:oleObj name="Denklem" r:id="rId5" imgW="5588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953" y="3573016"/>
                        <a:ext cx="1512167" cy="6367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48680"/>
            <a:ext cx="8229600" cy="1152128"/>
          </a:xfrm>
        </p:spPr>
        <p:txBody>
          <a:bodyPr/>
          <a:lstStyle/>
          <a:p>
            <a:r>
              <a:rPr lang="tr-TR" dirty="0" smtClean="0"/>
              <a:t>    KIRCHOFF’S LAWS</a:t>
            </a:r>
            <a:endParaRPr lang="tr-TR" dirty="0"/>
          </a:p>
        </p:txBody>
      </p:sp>
      <p:sp>
        <p:nvSpPr>
          <p:cNvPr id="3" name="2 İçerik Yer Tutucusu"/>
          <p:cNvSpPr>
            <a:spLocks noGrp="1"/>
          </p:cNvSpPr>
          <p:nvPr>
            <p:ph idx="1"/>
          </p:nvPr>
        </p:nvSpPr>
        <p:spPr>
          <a:xfrm>
            <a:off x="395536" y="1844824"/>
            <a:ext cx="8352928" cy="4389120"/>
          </a:xfrm>
        </p:spPr>
        <p:txBody>
          <a:bodyPr>
            <a:normAutofit lnSpcReduction="10000"/>
          </a:bodyPr>
          <a:lstStyle/>
          <a:p>
            <a:r>
              <a:rPr lang="tr-TR" noProof="1" smtClean="0"/>
              <a:t>Ohm’s law may not always provide a complete solution for the circuit.In that case we apply Kirchoff’s laws.</a:t>
            </a:r>
          </a:p>
          <a:p>
            <a:r>
              <a:rPr lang="tr-TR" noProof="1" smtClean="0"/>
              <a:t>                                                   Definition of Node:</a:t>
            </a:r>
          </a:p>
          <a:p>
            <a:r>
              <a:rPr lang="tr-TR" noProof="1" smtClean="0"/>
              <a:t>                                                   A node is a point</a:t>
            </a:r>
          </a:p>
          <a:p>
            <a:r>
              <a:rPr lang="tr-TR" noProof="1" smtClean="0"/>
              <a:t>                                                   where two or more</a:t>
            </a:r>
          </a:p>
          <a:p>
            <a:r>
              <a:rPr lang="tr-TR" noProof="1" smtClean="0"/>
              <a:t>                                                   circuit elements</a:t>
            </a:r>
          </a:p>
          <a:p>
            <a:r>
              <a:rPr lang="tr-TR" noProof="1" smtClean="0"/>
              <a:t>                                                   meet. In the circuit </a:t>
            </a:r>
          </a:p>
          <a:p>
            <a:r>
              <a:rPr lang="tr-TR" noProof="1" smtClean="0"/>
              <a:t>                                                   a,b,c,d are </a:t>
            </a:r>
          </a:p>
          <a:p>
            <a:r>
              <a:rPr lang="tr-TR" noProof="1" smtClean="0"/>
              <a:t>                                                   nodes</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21</a:t>
            </a:fld>
            <a:endParaRPr lang="tr-TR"/>
          </a:p>
        </p:txBody>
      </p:sp>
      <p:cxnSp>
        <p:nvCxnSpPr>
          <p:cNvPr id="6" name="5 Düz Bağlayıcı"/>
          <p:cNvCxnSpPr/>
          <p:nvPr/>
        </p:nvCxnSpPr>
        <p:spPr>
          <a:xfrm>
            <a:off x="1475656" y="3356992"/>
            <a:ext cx="26642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7 Düz Bağlayıcı"/>
          <p:cNvCxnSpPr/>
          <p:nvPr/>
        </p:nvCxnSpPr>
        <p:spPr>
          <a:xfrm rot="5400000">
            <a:off x="4608004" y="3681028"/>
            <a:ext cx="6480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8 Düz Bağlayıcı"/>
          <p:cNvCxnSpPr/>
          <p:nvPr/>
        </p:nvCxnSpPr>
        <p:spPr>
          <a:xfrm rot="5400000">
            <a:off x="4535996" y="5337212"/>
            <a:ext cx="79208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9 Düz Bağlayıcı"/>
          <p:cNvCxnSpPr>
            <a:endCxn id="13" idx="0"/>
          </p:cNvCxnSpPr>
          <p:nvPr/>
        </p:nvCxnSpPr>
        <p:spPr>
          <a:xfrm rot="5400000">
            <a:off x="1187624" y="3645024"/>
            <a:ext cx="5760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11 Düz Bağlayıcı"/>
          <p:cNvCxnSpPr>
            <a:stCxn id="13" idx="4"/>
          </p:cNvCxnSpPr>
          <p:nvPr/>
        </p:nvCxnSpPr>
        <p:spPr>
          <a:xfrm rot="5400000">
            <a:off x="1043608" y="5229200"/>
            <a:ext cx="86409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12 Oval"/>
          <p:cNvSpPr/>
          <p:nvPr/>
        </p:nvSpPr>
        <p:spPr>
          <a:xfrm>
            <a:off x="1115616" y="3933056"/>
            <a:ext cx="720080" cy="864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6" name="15 Düz Bağlayıcı"/>
          <p:cNvCxnSpPr/>
          <p:nvPr/>
        </p:nvCxnSpPr>
        <p:spPr>
          <a:xfrm>
            <a:off x="1475656" y="5733256"/>
            <a:ext cx="50405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17 Düz Bağlayıcı"/>
          <p:cNvCxnSpPr/>
          <p:nvPr/>
        </p:nvCxnSpPr>
        <p:spPr>
          <a:xfrm>
            <a:off x="2843808" y="5733256"/>
            <a:ext cx="6480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18 Düz Bağlayıcı"/>
          <p:cNvCxnSpPr/>
          <p:nvPr/>
        </p:nvCxnSpPr>
        <p:spPr>
          <a:xfrm>
            <a:off x="4355976" y="5733256"/>
            <a:ext cx="5760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23 Oval"/>
          <p:cNvSpPr/>
          <p:nvPr/>
        </p:nvSpPr>
        <p:spPr>
          <a:xfrm>
            <a:off x="4067944" y="328498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24 Oval"/>
          <p:cNvSpPr/>
          <p:nvPr/>
        </p:nvSpPr>
        <p:spPr>
          <a:xfrm flipV="1">
            <a:off x="1403648" y="5661248"/>
            <a:ext cx="144016" cy="144016"/>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25 Oval"/>
          <p:cNvSpPr/>
          <p:nvPr/>
        </p:nvSpPr>
        <p:spPr>
          <a:xfrm>
            <a:off x="3275856" y="5661248"/>
            <a:ext cx="144016" cy="144016"/>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36866"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a:off x="1979712" y="5085184"/>
            <a:ext cx="936104" cy="1323975"/>
          </a:xfrm>
          <a:prstGeom prst="rect">
            <a:avLst/>
          </a:prstGeom>
          <a:noFill/>
        </p:spPr>
      </p:pic>
      <p:pic>
        <p:nvPicPr>
          <p:cNvPr id="63"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a:off x="3491880" y="5085184"/>
            <a:ext cx="936104" cy="1323975"/>
          </a:xfrm>
          <a:prstGeom prst="rect">
            <a:avLst/>
          </a:prstGeom>
          <a:noFill/>
        </p:spPr>
      </p:pic>
      <p:pic>
        <p:nvPicPr>
          <p:cNvPr id="65"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rot="5400000">
            <a:off x="4477904" y="3811129"/>
            <a:ext cx="936104" cy="1323975"/>
          </a:xfrm>
          <a:prstGeom prst="rect">
            <a:avLst/>
          </a:prstGeom>
          <a:noFill/>
        </p:spPr>
      </p:pic>
      <p:cxnSp>
        <p:nvCxnSpPr>
          <p:cNvPr id="68" name="67 Düz Bağlayıcı"/>
          <p:cNvCxnSpPr/>
          <p:nvPr/>
        </p:nvCxnSpPr>
        <p:spPr>
          <a:xfrm>
            <a:off x="4211960" y="3356992"/>
            <a:ext cx="7200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71 Metin kutusu"/>
          <p:cNvSpPr txBox="1"/>
          <p:nvPr/>
        </p:nvSpPr>
        <p:spPr>
          <a:xfrm>
            <a:off x="1259632" y="4077072"/>
            <a:ext cx="504056" cy="646331"/>
          </a:xfrm>
          <a:prstGeom prst="rect">
            <a:avLst/>
          </a:prstGeom>
          <a:noFill/>
        </p:spPr>
        <p:txBody>
          <a:bodyPr wrap="square" rtlCol="0">
            <a:spAutoFit/>
          </a:bodyPr>
          <a:lstStyle/>
          <a:p>
            <a:r>
              <a:rPr lang="tr-TR" dirty="0" smtClean="0"/>
              <a:t> +</a:t>
            </a:r>
          </a:p>
          <a:p>
            <a:r>
              <a:rPr lang="tr-TR" dirty="0" smtClean="0"/>
              <a:t> _</a:t>
            </a:r>
            <a:endParaRPr lang="tr-TR" dirty="0"/>
          </a:p>
        </p:txBody>
      </p:sp>
      <p:sp>
        <p:nvSpPr>
          <p:cNvPr id="81" name="80 Metin kutusu"/>
          <p:cNvSpPr txBox="1"/>
          <p:nvPr/>
        </p:nvSpPr>
        <p:spPr>
          <a:xfrm>
            <a:off x="1187624" y="5949280"/>
            <a:ext cx="648072" cy="369332"/>
          </a:xfrm>
          <a:prstGeom prst="rect">
            <a:avLst/>
          </a:prstGeom>
          <a:noFill/>
        </p:spPr>
        <p:txBody>
          <a:bodyPr wrap="square" rtlCol="0">
            <a:spAutoFit/>
          </a:bodyPr>
          <a:lstStyle/>
          <a:p>
            <a:r>
              <a:rPr lang="tr-TR" dirty="0" smtClean="0"/>
              <a:t>a</a:t>
            </a:r>
            <a:endParaRPr lang="tr-TR" dirty="0"/>
          </a:p>
        </p:txBody>
      </p:sp>
      <p:sp>
        <p:nvSpPr>
          <p:cNvPr id="82" name="81 Metin kutusu"/>
          <p:cNvSpPr txBox="1"/>
          <p:nvPr/>
        </p:nvSpPr>
        <p:spPr>
          <a:xfrm flipH="1">
            <a:off x="4283968" y="5949280"/>
            <a:ext cx="720080" cy="369332"/>
          </a:xfrm>
          <a:prstGeom prst="rect">
            <a:avLst/>
          </a:prstGeom>
          <a:noFill/>
        </p:spPr>
        <p:txBody>
          <a:bodyPr wrap="square" rtlCol="0">
            <a:spAutoFit/>
          </a:bodyPr>
          <a:lstStyle/>
          <a:p>
            <a:r>
              <a:rPr lang="tr-TR" dirty="0" smtClean="0"/>
              <a:t>    c</a:t>
            </a:r>
            <a:endParaRPr lang="tr-TR" dirty="0"/>
          </a:p>
        </p:txBody>
      </p:sp>
      <p:sp>
        <p:nvSpPr>
          <p:cNvPr id="83" name="82 Metin kutusu"/>
          <p:cNvSpPr txBox="1"/>
          <p:nvPr/>
        </p:nvSpPr>
        <p:spPr>
          <a:xfrm flipH="1">
            <a:off x="2996208" y="5949280"/>
            <a:ext cx="720080" cy="369332"/>
          </a:xfrm>
          <a:prstGeom prst="rect">
            <a:avLst/>
          </a:prstGeom>
          <a:noFill/>
        </p:spPr>
        <p:txBody>
          <a:bodyPr wrap="square" rtlCol="0">
            <a:spAutoFit/>
          </a:bodyPr>
          <a:lstStyle/>
          <a:p>
            <a:r>
              <a:rPr lang="tr-TR" dirty="0" smtClean="0"/>
              <a:t>    b</a:t>
            </a:r>
            <a:endParaRPr lang="tr-TR" dirty="0"/>
          </a:p>
        </p:txBody>
      </p:sp>
      <p:sp>
        <p:nvSpPr>
          <p:cNvPr id="84" name="83 Oval"/>
          <p:cNvSpPr/>
          <p:nvPr/>
        </p:nvSpPr>
        <p:spPr>
          <a:xfrm>
            <a:off x="4572000" y="566124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6" name="85 Metin kutusu"/>
          <p:cNvSpPr txBox="1"/>
          <p:nvPr/>
        </p:nvSpPr>
        <p:spPr>
          <a:xfrm>
            <a:off x="1907704" y="5229200"/>
            <a:ext cx="216024" cy="369332"/>
          </a:xfrm>
          <a:prstGeom prst="rect">
            <a:avLst/>
          </a:prstGeom>
          <a:noFill/>
        </p:spPr>
        <p:txBody>
          <a:bodyPr wrap="square" rtlCol="0">
            <a:spAutoFit/>
          </a:bodyPr>
          <a:lstStyle/>
          <a:p>
            <a:r>
              <a:rPr lang="tr-TR" dirty="0" smtClean="0"/>
              <a:t>_</a:t>
            </a:r>
            <a:endParaRPr lang="tr-TR" dirty="0"/>
          </a:p>
        </p:txBody>
      </p:sp>
      <p:sp>
        <p:nvSpPr>
          <p:cNvPr id="87" name="86 Metin kutusu"/>
          <p:cNvSpPr txBox="1"/>
          <p:nvPr/>
        </p:nvSpPr>
        <p:spPr>
          <a:xfrm>
            <a:off x="2699792" y="5301208"/>
            <a:ext cx="504056" cy="369332"/>
          </a:xfrm>
          <a:prstGeom prst="rect">
            <a:avLst/>
          </a:prstGeom>
          <a:noFill/>
        </p:spPr>
        <p:txBody>
          <a:bodyPr wrap="square" rtlCol="0">
            <a:spAutoFit/>
          </a:bodyPr>
          <a:lstStyle/>
          <a:p>
            <a:r>
              <a:rPr lang="tr-TR" dirty="0" smtClean="0"/>
              <a:t>+</a:t>
            </a:r>
            <a:endParaRPr lang="tr-TR" dirty="0"/>
          </a:p>
        </p:txBody>
      </p:sp>
      <p:sp>
        <p:nvSpPr>
          <p:cNvPr id="89" name="88 Metin kutusu"/>
          <p:cNvSpPr txBox="1"/>
          <p:nvPr/>
        </p:nvSpPr>
        <p:spPr>
          <a:xfrm>
            <a:off x="3347864" y="5301208"/>
            <a:ext cx="360040" cy="369332"/>
          </a:xfrm>
          <a:prstGeom prst="rect">
            <a:avLst/>
          </a:prstGeom>
          <a:noFill/>
        </p:spPr>
        <p:txBody>
          <a:bodyPr wrap="square" rtlCol="0">
            <a:spAutoFit/>
          </a:bodyPr>
          <a:lstStyle/>
          <a:p>
            <a:r>
              <a:rPr lang="tr-TR" dirty="0" smtClean="0"/>
              <a:t>+</a:t>
            </a:r>
            <a:endParaRPr lang="tr-TR" dirty="0"/>
          </a:p>
        </p:txBody>
      </p:sp>
      <p:sp>
        <p:nvSpPr>
          <p:cNvPr id="90" name="89 Metin kutusu"/>
          <p:cNvSpPr txBox="1"/>
          <p:nvPr/>
        </p:nvSpPr>
        <p:spPr>
          <a:xfrm>
            <a:off x="4067944" y="5157192"/>
            <a:ext cx="576064" cy="369332"/>
          </a:xfrm>
          <a:prstGeom prst="rect">
            <a:avLst/>
          </a:prstGeom>
          <a:noFill/>
        </p:spPr>
        <p:txBody>
          <a:bodyPr wrap="square" rtlCol="0">
            <a:spAutoFit/>
          </a:bodyPr>
          <a:lstStyle/>
          <a:p>
            <a:r>
              <a:rPr lang="tr-TR" dirty="0" smtClean="0"/>
              <a:t>   _</a:t>
            </a:r>
            <a:endParaRPr lang="tr-TR" dirty="0"/>
          </a:p>
        </p:txBody>
      </p:sp>
      <p:sp>
        <p:nvSpPr>
          <p:cNvPr id="91" name="90 Metin kutusu"/>
          <p:cNvSpPr txBox="1"/>
          <p:nvPr/>
        </p:nvSpPr>
        <p:spPr>
          <a:xfrm>
            <a:off x="4572000" y="3789040"/>
            <a:ext cx="288032" cy="369332"/>
          </a:xfrm>
          <a:prstGeom prst="rect">
            <a:avLst/>
          </a:prstGeom>
          <a:noFill/>
        </p:spPr>
        <p:txBody>
          <a:bodyPr wrap="square" rtlCol="0">
            <a:spAutoFit/>
          </a:bodyPr>
          <a:lstStyle/>
          <a:p>
            <a:r>
              <a:rPr lang="tr-TR" dirty="0" smtClean="0"/>
              <a:t>+</a:t>
            </a:r>
            <a:endParaRPr lang="tr-TR" dirty="0"/>
          </a:p>
        </p:txBody>
      </p:sp>
      <p:sp>
        <p:nvSpPr>
          <p:cNvPr id="92" name="91 Metin kutusu"/>
          <p:cNvSpPr txBox="1"/>
          <p:nvPr/>
        </p:nvSpPr>
        <p:spPr>
          <a:xfrm>
            <a:off x="3923928" y="4869160"/>
            <a:ext cx="936104" cy="369332"/>
          </a:xfrm>
          <a:prstGeom prst="rect">
            <a:avLst/>
          </a:prstGeom>
          <a:noFill/>
        </p:spPr>
        <p:txBody>
          <a:bodyPr wrap="square" rtlCol="0">
            <a:spAutoFit/>
          </a:bodyPr>
          <a:lstStyle/>
          <a:p>
            <a:r>
              <a:rPr lang="tr-TR" dirty="0" smtClean="0"/>
              <a:t>         _</a:t>
            </a:r>
            <a:endParaRPr lang="tr-TR" dirty="0"/>
          </a:p>
        </p:txBody>
      </p:sp>
      <p:cxnSp>
        <p:nvCxnSpPr>
          <p:cNvPr id="94" name="93 Düz Ok Bağlayıcısı"/>
          <p:cNvCxnSpPr/>
          <p:nvPr/>
        </p:nvCxnSpPr>
        <p:spPr>
          <a:xfrm rot="5400000" flipH="1" flipV="1">
            <a:off x="1835696" y="4365104"/>
            <a:ext cx="720080" cy="1588"/>
          </a:xfrm>
          <a:prstGeom prst="straightConnector1">
            <a:avLst/>
          </a:prstGeom>
          <a:ln w="254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95 Düz Ok Bağlayıcısı"/>
          <p:cNvCxnSpPr/>
          <p:nvPr/>
        </p:nvCxnSpPr>
        <p:spPr>
          <a:xfrm rot="5400000">
            <a:off x="3635896" y="4365104"/>
            <a:ext cx="864096" cy="1588"/>
          </a:xfrm>
          <a:prstGeom prst="straightConnector1">
            <a:avLst/>
          </a:prstGeom>
          <a:ln w="254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9" name="98 Düz Ok Bağlayıcısı"/>
          <p:cNvCxnSpPr/>
          <p:nvPr/>
        </p:nvCxnSpPr>
        <p:spPr>
          <a:xfrm>
            <a:off x="3563888" y="5157192"/>
            <a:ext cx="648072" cy="1588"/>
          </a:xfrm>
          <a:prstGeom prst="straightConnector1">
            <a:avLst/>
          </a:prstGeom>
          <a:ln w="254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1" name="100 Düz Ok Bağlayıcısı"/>
          <p:cNvCxnSpPr/>
          <p:nvPr/>
        </p:nvCxnSpPr>
        <p:spPr>
          <a:xfrm rot="10800000">
            <a:off x="2195736" y="5157192"/>
            <a:ext cx="720080" cy="158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6867" name="Object 3"/>
          <p:cNvGraphicFramePr>
            <a:graphicFrameLocks noChangeAspect="1"/>
          </p:cNvGraphicFramePr>
          <p:nvPr/>
        </p:nvGraphicFramePr>
        <p:xfrm>
          <a:off x="2339752" y="6021288"/>
          <a:ext cx="360040" cy="435838"/>
        </p:xfrm>
        <a:graphic>
          <a:graphicData uri="http://schemas.openxmlformats.org/presentationml/2006/ole">
            <mc:AlternateContent xmlns:mc="http://schemas.openxmlformats.org/markup-compatibility/2006">
              <mc:Choice xmlns:v="urn:schemas-microsoft-com:vml" Requires="v">
                <p:oleObj spid="_x0000_s36884" name="Denklem" r:id="rId4" imgW="177569" imgH="215619" progId="Equation.3">
                  <p:embed/>
                </p:oleObj>
              </mc:Choice>
              <mc:Fallback>
                <p:oleObj name="Denklem" r:id="rId4" imgW="177569" imgH="215619"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6021288"/>
                        <a:ext cx="360040" cy="43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68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6871" name="Object 7"/>
          <p:cNvGraphicFramePr>
            <a:graphicFrameLocks noChangeAspect="1"/>
          </p:cNvGraphicFramePr>
          <p:nvPr/>
        </p:nvGraphicFramePr>
        <p:xfrm>
          <a:off x="3851920" y="6021287"/>
          <a:ext cx="288032" cy="544373"/>
        </p:xfrm>
        <a:graphic>
          <a:graphicData uri="http://schemas.openxmlformats.org/presentationml/2006/ole">
            <mc:AlternateContent xmlns:mc="http://schemas.openxmlformats.org/markup-compatibility/2006">
              <mc:Choice xmlns:v="urn:schemas-microsoft-com:vml" Requires="v">
                <p:oleObj spid="_x0000_s36885" name="Denklem" r:id="rId6" imgW="190500" imgH="228600" progId="Equation.3">
                  <p:embed/>
                </p:oleObj>
              </mc:Choice>
              <mc:Fallback>
                <p:oleObj name="Denklem" r:id="rId6" imgW="190500" imgH="22860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920" y="6021287"/>
                        <a:ext cx="288032" cy="54437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6873" name="Object 9"/>
          <p:cNvGraphicFramePr>
            <a:graphicFrameLocks noChangeAspect="1"/>
          </p:cNvGraphicFramePr>
          <p:nvPr/>
        </p:nvGraphicFramePr>
        <p:xfrm>
          <a:off x="5148064" y="4365104"/>
          <a:ext cx="360040" cy="360040"/>
        </p:xfrm>
        <a:graphic>
          <a:graphicData uri="http://schemas.openxmlformats.org/presentationml/2006/ole">
            <mc:AlternateContent xmlns:mc="http://schemas.openxmlformats.org/markup-compatibility/2006">
              <mc:Choice xmlns:v="urn:schemas-microsoft-com:vml" Requires="v">
                <p:oleObj spid="_x0000_s36886" name="Denklem" r:id="rId8" imgW="177646" imgH="228402" progId="Equation.3">
                  <p:embed/>
                </p:oleObj>
              </mc:Choice>
              <mc:Fallback>
                <p:oleObj name="Denklem" r:id="rId8" imgW="177646" imgH="228402"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8064" y="4365104"/>
                        <a:ext cx="36004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6875" name="Object 11"/>
          <p:cNvGraphicFramePr>
            <a:graphicFrameLocks noChangeAspect="1"/>
          </p:cNvGraphicFramePr>
          <p:nvPr/>
        </p:nvGraphicFramePr>
        <p:xfrm>
          <a:off x="2483768" y="4653136"/>
          <a:ext cx="288032" cy="363092"/>
        </p:xfrm>
        <a:graphic>
          <a:graphicData uri="http://schemas.openxmlformats.org/presentationml/2006/ole">
            <mc:AlternateContent xmlns:mc="http://schemas.openxmlformats.org/markup-compatibility/2006">
              <mc:Choice xmlns:v="urn:schemas-microsoft-com:vml" Requires="v">
                <p:oleObj spid="_x0000_s36887" name="Denklem" r:id="rId10" imgW="152268" imgH="215713" progId="Equation.3">
                  <p:embed/>
                </p:oleObj>
              </mc:Choice>
              <mc:Fallback>
                <p:oleObj name="Denklem" r:id="rId10" imgW="152268" imgH="215713" progId="Equation.3">
                  <p:embed/>
                  <p:pic>
                    <p:nvPicPr>
                      <p:cNvPr id="0"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3768" y="4653136"/>
                        <a:ext cx="288032" cy="3630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6877" name="Object 13"/>
          <p:cNvGraphicFramePr>
            <a:graphicFrameLocks noChangeAspect="1"/>
          </p:cNvGraphicFramePr>
          <p:nvPr/>
        </p:nvGraphicFramePr>
        <p:xfrm>
          <a:off x="3419872" y="4725144"/>
          <a:ext cx="360040" cy="354951"/>
        </p:xfrm>
        <a:graphic>
          <a:graphicData uri="http://schemas.openxmlformats.org/presentationml/2006/ole">
            <mc:AlternateContent xmlns:mc="http://schemas.openxmlformats.org/markup-compatibility/2006">
              <mc:Choice xmlns:v="urn:schemas-microsoft-com:vml" Requires="v">
                <p:oleObj spid="_x0000_s36888" name="Denklem" r:id="rId12" imgW="165028" imgH="228501" progId="Equation.3">
                  <p:embed/>
                </p:oleObj>
              </mc:Choice>
              <mc:Fallback>
                <p:oleObj name="Denklem" r:id="rId12" imgW="165028" imgH="228501" progId="Equation.3">
                  <p:embed/>
                  <p:pic>
                    <p:nvPicPr>
                      <p:cNvPr id="0"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19872" y="4725144"/>
                        <a:ext cx="360040" cy="35495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6879" name="Object 15"/>
          <p:cNvGraphicFramePr>
            <a:graphicFrameLocks noChangeAspect="1"/>
          </p:cNvGraphicFramePr>
          <p:nvPr/>
        </p:nvGraphicFramePr>
        <p:xfrm>
          <a:off x="4211960" y="4221088"/>
          <a:ext cx="246504" cy="438342"/>
        </p:xfrm>
        <a:graphic>
          <a:graphicData uri="http://schemas.openxmlformats.org/presentationml/2006/ole">
            <mc:AlternateContent xmlns:mc="http://schemas.openxmlformats.org/markup-compatibility/2006">
              <mc:Choice xmlns:v="urn:schemas-microsoft-com:vml" Requires="v">
                <p:oleObj spid="_x0000_s36889" name="Denklem" r:id="rId14" imgW="152334" imgH="228501" progId="Equation.3">
                  <p:embed/>
                </p:oleObj>
              </mc:Choice>
              <mc:Fallback>
                <p:oleObj name="Denklem" r:id="rId14" imgW="152334" imgH="228501" progId="Equation.3">
                  <p:embed/>
                  <p:pic>
                    <p:nvPicPr>
                      <p:cNvPr id="0"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11960" y="4221088"/>
                        <a:ext cx="246504" cy="4383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6881" name="Object 17"/>
          <p:cNvGraphicFramePr>
            <a:graphicFrameLocks noChangeAspect="1"/>
          </p:cNvGraphicFramePr>
          <p:nvPr/>
        </p:nvGraphicFramePr>
        <p:xfrm>
          <a:off x="2182549" y="4005064"/>
          <a:ext cx="687629" cy="432048"/>
        </p:xfrm>
        <a:graphic>
          <a:graphicData uri="http://schemas.openxmlformats.org/presentationml/2006/ole">
            <mc:AlternateContent xmlns:mc="http://schemas.openxmlformats.org/markup-compatibility/2006">
              <mc:Choice xmlns:v="urn:schemas-microsoft-com:vml" Requires="v">
                <p:oleObj spid="_x0000_s36890" name="Denklem" r:id="rId16" imgW="164814" imgH="177492" progId="Equation.3">
                  <p:embed/>
                </p:oleObj>
              </mc:Choice>
              <mc:Fallback>
                <p:oleObj name="Denklem" r:id="rId16" imgW="164814" imgH="177492" progId="Equation.3">
                  <p:embed/>
                  <p:pic>
                    <p:nvPicPr>
                      <p:cNvPr id="0"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82549" y="4005064"/>
                        <a:ext cx="687629"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8" name="117 Metin kutusu"/>
          <p:cNvSpPr txBox="1"/>
          <p:nvPr/>
        </p:nvSpPr>
        <p:spPr>
          <a:xfrm flipH="1">
            <a:off x="3779912" y="2852936"/>
            <a:ext cx="648072" cy="369332"/>
          </a:xfrm>
          <a:prstGeom prst="rect">
            <a:avLst/>
          </a:prstGeom>
          <a:noFill/>
        </p:spPr>
        <p:txBody>
          <a:bodyPr wrap="square" rtlCol="0">
            <a:spAutoFit/>
          </a:bodyPr>
          <a:lstStyle/>
          <a:p>
            <a:r>
              <a:rPr lang="tr-TR" dirty="0" smtClean="0"/>
              <a:t>   d</a:t>
            </a:r>
            <a:endParaRPr lang="tr-TR" dirty="0"/>
          </a:p>
        </p:txBody>
      </p:sp>
      <p:sp>
        <p:nvSpPr>
          <p:cNvPr id="3688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6883" name="Object 19"/>
          <p:cNvGraphicFramePr>
            <a:graphicFrameLocks noChangeAspect="1"/>
          </p:cNvGraphicFramePr>
          <p:nvPr/>
        </p:nvGraphicFramePr>
        <p:xfrm>
          <a:off x="683567" y="4149080"/>
          <a:ext cx="378989" cy="360040"/>
        </p:xfrm>
        <a:graphic>
          <a:graphicData uri="http://schemas.openxmlformats.org/presentationml/2006/ole">
            <mc:AlternateContent xmlns:mc="http://schemas.openxmlformats.org/markup-compatibility/2006">
              <mc:Choice xmlns:v="urn:schemas-microsoft-com:vml" Requires="v">
                <p:oleObj spid="_x0000_s36891" name="Denklem" r:id="rId18" imgW="190335" imgH="177646" progId="Equation.3">
                  <p:embed/>
                </p:oleObj>
              </mc:Choice>
              <mc:Fallback>
                <p:oleObj name="Denklem" r:id="rId18" imgW="190335" imgH="177646" progId="Equation.3">
                  <p:embed/>
                  <p:pic>
                    <p:nvPicPr>
                      <p:cNvPr id="0" name="Picture 1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83567" y="4149080"/>
                        <a:ext cx="378989"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KIRCHOFF’S LAWS</a:t>
            </a:r>
            <a:endParaRPr lang="tr-TR" dirty="0"/>
          </a:p>
        </p:txBody>
      </p:sp>
      <p:sp>
        <p:nvSpPr>
          <p:cNvPr id="3" name="2 İçerik Yer Tutucusu"/>
          <p:cNvSpPr>
            <a:spLocks noGrp="1"/>
          </p:cNvSpPr>
          <p:nvPr>
            <p:ph idx="1"/>
          </p:nvPr>
        </p:nvSpPr>
        <p:spPr/>
        <p:txBody>
          <a:bodyPr>
            <a:normAutofit lnSpcReduction="10000"/>
          </a:bodyPr>
          <a:lstStyle/>
          <a:p>
            <a:r>
              <a:rPr lang="tr-TR" noProof="1" smtClean="0"/>
              <a:t>For the above circuit there are 7 unknowns.7 equations are needed to solve for these unknowns.3 of these equations comes from Ohm’s law.</a:t>
            </a:r>
          </a:p>
          <a:p>
            <a:r>
              <a:rPr lang="tr-TR" noProof="1" smtClean="0"/>
              <a:t>The remaining four equations come from Kirchoff’s current law.</a:t>
            </a:r>
          </a:p>
          <a:p>
            <a:r>
              <a:rPr lang="tr-TR" noProof="1" smtClean="0"/>
              <a:t>Kirchoff’s Current Law : The algebraic sum of all the currents at any node in a circuit equals zero.A reference direction must be assigned to every current prior to applying Kitchoff’s current law.</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22</a:t>
            </a:fld>
            <a:endParaRPr lang="tr-T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KIRCHOFF’S LAWS</a:t>
            </a:r>
            <a:endParaRPr lang="tr-TR" dirty="0"/>
          </a:p>
        </p:txBody>
      </p:sp>
      <p:sp>
        <p:nvSpPr>
          <p:cNvPr id="3" name="2 İçerik Yer Tutucusu"/>
          <p:cNvSpPr>
            <a:spLocks noGrp="1"/>
          </p:cNvSpPr>
          <p:nvPr>
            <p:ph idx="1"/>
          </p:nvPr>
        </p:nvSpPr>
        <p:spPr/>
        <p:txBody>
          <a:bodyPr/>
          <a:lstStyle/>
          <a:p>
            <a:r>
              <a:rPr lang="tr-TR" noProof="1" smtClean="0"/>
              <a:t>When entering currents are assigned a positive sign,then leaving currents must be assigned a negative sign and when leaving currents are assigned a positive sign,then entering currents must be assigned a negative sign.</a:t>
            </a:r>
            <a:endParaRPr lang="tr-TR" dirty="0" smtClean="0"/>
          </a:p>
          <a:p>
            <a:pPr>
              <a:buNone/>
            </a:pPr>
            <a:r>
              <a:rPr lang="tr-TR" dirty="0" smtClean="0"/>
              <a:t>           </a:t>
            </a:r>
            <a:r>
              <a:rPr lang="tr-TR" noProof="1" smtClean="0"/>
              <a:t>node a : </a:t>
            </a:r>
          </a:p>
          <a:p>
            <a:pPr>
              <a:buNone/>
            </a:pPr>
            <a:r>
              <a:rPr lang="tr-TR" noProof="1" smtClean="0"/>
              <a:t>           node b :   </a:t>
            </a:r>
          </a:p>
          <a:p>
            <a:pPr>
              <a:buNone/>
            </a:pPr>
            <a:r>
              <a:rPr lang="tr-TR" noProof="1" smtClean="0"/>
              <a:t>           node c :                 </a:t>
            </a:r>
          </a:p>
          <a:p>
            <a:pPr>
              <a:buNone/>
            </a:pPr>
            <a:r>
              <a:rPr lang="tr-TR" noProof="1" smtClean="0"/>
              <a:t>           node d :</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23</a:t>
            </a:fld>
            <a:endParaRPr lang="tr-TR"/>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7889" name="Object 1"/>
          <p:cNvGraphicFramePr>
            <a:graphicFrameLocks noChangeAspect="1"/>
          </p:cNvGraphicFramePr>
          <p:nvPr/>
        </p:nvGraphicFramePr>
        <p:xfrm>
          <a:off x="3203848" y="4077072"/>
          <a:ext cx="1296144" cy="360040"/>
        </p:xfrm>
        <a:graphic>
          <a:graphicData uri="http://schemas.openxmlformats.org/presentationml/2006/ole">
            <mc:AlternateContent xmlns:mc="http://schemas.openxmlformats.org/markup-compatibility/2006">
              <mc:Choice xmlns:v="urn:schemas-microsoft-com:vml" Requires="v">
                <p:oleObj spid="_x0000_s37896" name="Denklem" r:id="rId3" imgW="622030" imgH="228501" progId="Equation.3">
                  <p:embed/>
                </p:oleObj>
              </mc:Choice>
              <mc:Fallback>
                <p:oleObj name="Denklem" r:id="rId3" imgW="622030" imgH="228501"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4077072"/>
                        <a:ext cx="1296144"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7891" name="Object 3"/>
          <p:cNvGraphicFramePr>
            <a:graphicFrameLocks noChangeAspect="1"/>
          </p:cNvGraphicFramePr>
          <p:nvPr/>
        </p:nvGraphicFramePr>
        <p:xfrm>
          <a:off x="3131841" y="4509120"/>
          <a:ext cx="1440159" cy="360040"/>
        </p:xfrm>
        <a:graphic>
          <a:graphicData uri="http://schemas.openxmlformats.org/presentationml/2006/ole">
            <mc:AlternateContent xmlns:mc="http://schemas.openxmlformats.org/markup-compatibility/2006">
              <mc:Choice xmlns:v="urn:schemas-microsoft-com:vml" Requires="v">
                <p:oleObj spid="_x0000_s37897" name="Denklem" r:id="rId5" imgW="571252" imgH="228501" progId="Equation.3">
                  <p:embed/>
                </p:oleObj>
              </mc:Choice>
              <mc:Fallback>
                <p:oleObj name="Denklem" r:id="rId5" imgW="571252" imgH="228501"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1841" y="4509120"/>
                        <a:ext cx="1440159"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7893" name="Object 5"/>
          <p:cNvGraphicFramePr>
            <a:graphicFrameLocks noChangeAspect="1"/>
          </p:cNvGraphicFramePr>
          <p:nvPr/>
        </p:nvGraphicFramePr>
        <p:xfrm>
          <a:off x="3131840" y="5085184"/>
          <a:ext cx="1368152" cy="360040"/>
        </p:xfrm>
        <a:graphic>
          <a:graphicData uri="http://schemas.openxmlformats.org/presentationml/2006/ole">
            <mc:AlternateContent xmlns:mc="http://schemas.openxmlformats.org/markup-compatibility/2006">
              <mc:Choice xmlns:v="urn:schemas-microsoft-com:vml" Requires="v">
                <p:oleObj spid="_x0000_s37898" name="Denklem" r:id="rId7" imgW="736600" imgH="228600" progId="Equation.3">
                  <p:embed/>
                </p:oleObj>
              </mc:Choice>
              <mc:Fallback>
                <p:oleObj name="Denklem" r:id="rId7" imgW="736600" imgH="2286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1840" y="5085184"/>
                        <a:ext cx="1368152"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7895" name="Object 7"/>
          <p:cNvGraphicFramePr>
            <a:graphicFrameLocks noChangeAspect="1"/>
          </p:cNvGraphicFramePr>
          <p:nvPr/>
        </p:nvGraphicFramePr>
        <p:xfrm>
          <a:off x="3203848" y="5517232"/>
          <a:ext cx="1080120" cy="360040"/>
        </p:xfrm>
        <a:graphic>
          <a:graphicData uri="http://schemas.openxmlformats.org/presentationml/2006/ole">
            <mc:AlternateContent xmlns:mc="http://schemas.openxmlformats.org/markup-compatibility/2006">
              <mc:Choice xmlns:v="urn:schemas-microsoft-com:vml" Requires="v">
                <p:oleObj spid="_x0000_s37899" name="Denklem" r:id="rId9" imgW="736600" imgH="228600" progId="Equation.3">
                  <p:embed/>
                </p:oleObj>
              </mc:Choice>
              <mc:Fallback>
                <p:oleObj name="Denklem" r:id="rId9" imgW="736600" imgH="22860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848" y="5517232"/>
                        <a:ext cx="108012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KIRCHOFF’S LAWS</a:t>
            </a:r>
            <a:endParaRPr lang="tr-TR" dirty="0"/>
          </a:p>
        </p:txBody>
      </p:sp>
      <p:sp>
        <p:nvSpPr>
          <p:cNvPr id="3" name="2 İçerik Yer Tutucusu"/>
          <p:cNvSpPr>
            <a:spLocks noGrp="1"/>
          </p:cNvSpPr>
          <p:nvPr>
            <p:ph idx="1"/>
          </p:nvPr>
        </p:nvSpPr>
        <p:spPr/>
        <p:txBody>
          <a:bodyPr>
            <a:normAutofit fontScale="92500"/>
          </a:bodyPr>
          <a:lstStyle/>
          <a:p>
            <a:r>
              <a:rPr lang="tr-TR" noProof="1" smtClean="0"/>
              <a:t>Only three of the above equations are independent,that is any one of the  above equations can be written as a linear combination of the remaining three.</a:t>
            </a:r>
          </a:p>
          <a:p>
            <a:r>
              <a:rPr lang="tr-TR" noProof="1" smtClean="0"/>
              <a:t>Kırchoff’s  Voltage Law : Prior to defining Kirchoff’s  voltage law,we must define what a closed path is.A closed path (a loop) is generated by starting at an arbitrary node of the circuit and returning to the original node without passing through any intermediate node more than once.The circuit given above has one close path.</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24</a:t>
            </a:fld>
            <a:endParaRPr lang="tr-T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KIRCHOFF’S LAWS</a:t>
            </a:r>
            <a:endParaRPr lang="tr-TR" dirty="0"/>
          </a:p>
        </p:txBody>
      </p:sp>
      <p:sp>
        <p:nvSpPr>
          <p:cNvPr id="3" name="2 İçerik Yer Tutucusu"/>
          <p:cNvSpPr>
            <a:spLocks noGrp="1"/>
          </p:cNvSpPr>
          <p:nvPr>
            <p:ph idx="1"/>
          </p:nvPr>
        </p:nvSpPr>
        <p:spPr/>
        <p:txBody>
          <a:bodyPr/>
          <a:lstStyle/>
          <a:p>
            <a:r>
              <a:rPr lang="tr-TR" noProof="1" smtClean="0"/>
              <a:t>Kirchoff’s Voltage Law : The algebraic sum of all the voltages around any closed path in a circuit equals zero.</a:t>
            </a:r>
          </a:p>
          <a:p>
            <a:r>
              <a:rPr lang="tr-TR" noProof="1" smtClean="0"/>
              <a:t>In order to use Kirchoff’s voltage law,we must assign an algebraic sign (reference polarity) to each voltage in the closed path.(loop)</a:t>
            </a:r>
          </a:p>
          <a:p>
            <a:r>
              <a:rPr lang="tr-TR" noProof="1" smtClean="0"/>
              <a:t>Applying Kirchoff’s voltage law to the circuit example above:</a:t>
            </a:r>
          </a:p>
          <a:p>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25</a:t>
            </a:fld>
            <a:endParaRPr lang="tr-TR"/>
          </a:p>
        </p:txBody>
      </p:sp>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9937" name="Object 1"/>
          <p:cNvGraphicFramePr>
            <a:graphicFrameLocks noChangeAspect="1"/>
          </p:cNvGraphicFramePr>
          <p:nvPr/>
        </p:nvGraphicFramePr>
        <p:xfrm>
          <a:off x="2051720" y="5445224"/>
          <a:ext cx="2016224" cy="516632"/>
        </p:xfrm>
        <a:graphic>
          <a:graphicData uri="http://schemas.openxmlformats.org/presentationml/2006/ole">
            <mc:AlternateContent xmlns:mc="http://schemas.openxmlformats.org/markup-compatibility/2006">
              <mc:Choice xmlns:v="urn:schemas-microsoft-com:vml" Requires="v">
                <p:oleObj spid="_x0000_s39938" name="Denklem" r:id="rId3" imgW="1219200" imgH="228600" progId="Equation.3">
                  <p:embed/>
                </p:oleObj>
              </mc:Choice>
              <mc:Fallback>
                <p:oleObj name="Denklem" r:id="rId3" imgW="1219200" imgH="2286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5445224"/>
                        <a:ext cx="2016224" cy="516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KIRCHOFF’S LAWS</a:t>
            </a:r>
            <a:endParaRPr lang="tr-TR" dirty="0"/>
          </a:p>
        </p:txBody>
      </p:sp>
      <p:sp>
        <p:nvSpPr>
          <p:cNvPr id="3" name="2 İçerik Yer Tutucusu"/>
          <p:cNvSpPr>
            <a:spLocks noGrp="1"/>
          </p:cNvSpPr>
          <p:nvPr>
            <p:ph idx="1"/>
          </p:nvPr>
        </p:nvSpPr>
        <p:spPr/>
        <p:txBody>
          <a:bodyPr/>
          <a:lstStyle/>
          <a:p>
            <a:r>
              <a:rPr lang="tr-TR" noProof="1" smtClean="0"/>
              <a:t>Now we have 7 equations,but we can simplify these equations first by using Ohm’s law,which says that if either the current  or voltage is known across a known resistor,the other quantity voltage or current can be determined.This enables the elimination of the unknown voltages: v1,vc and vl.</a:t>
            </a:r>
          </a:p>
          <a:p>
            <a:r>
              <a:rPr lang="tr-TR" noProof="1" smtClean="0"/>
              <a:t>We are now left with 4 equations and 4 unknowns.One more simplification helps reduce the number of unknowns.</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26</a:t>
            </a:fld>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476672"/>
            <a:ext cx="8229600" cy="936104"/>
          </a:xfrm>
        </p:spPr>
        <p:txBody>
          <a:bodyPr/>
          <a:lstStyle/>
          <a:p>
            <a:r>
              <a:rPr lang="tr-TR" dirty="0" smtClean="0"/>
              <a:t>KIRCHOFF’S LAWS</a:t>
            </a:r>
            <a:endParaRPr lang="tr-TR" dirty="0"/>
          </a:p>
        </p:txBody>
      </p:sp>
      <p:sp>
        <p:nvSpPr>
          <p:cNvPr id="3" name="2 İçerik Yer Tutucusu"/>
          <p:cNvSpPr>
            <a:spLocks noGrp="1"/>
          </p:cNvSpPr>
          <p:nvPr>
            <p:ph idx="1"/>
          </p:nvPr>
        </p:nvSpPr>
        <p:spPr/>
        <p:txBody>
          <a:bodyPr/>
          <a:lstStyle/>
          <a:p>
            <a:r>
              <a:rPr lang="tr-TR" noProof="1" smtClean="0"/>
              <a:t>Kirchoff’s current law says that when only two elements are connected to a node,if the current in one element is known,the current in the other element can be computed.</a:t>
            </a:r>
          </a:p>
          <a:p>
            <a:r>
              <a:rPr lang="tr-TR" noProof="1" smtClean="0"/>
              <a:t>This implies that only one unknown current is defined for the two elements.Such  elements connected to a single node are said to be connected in series.With this simplification the four equations involving the four unknown currents reduce to a single equation.</a:t>
            </a:r>
          </a:p>
          <a:p>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27</a:t>
            </a:fld>
            <a:endParaRPr lang="tr-TR"/>
          </a:p>
        </p:txBody>
      </p:sp>
      <p:sp>
        <p:nvSpPr>
          <p:cNvPr id="419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1985" name="Object 1"/>
          <p:cNvGraphicFramePr>
            <a:graphicFrameLocks noChangeAspect="1"/>
          </p:cNvGraphicFramePr>
          <p:nvPr/>
        </p:nvGraphicFramePr>
        <p:xfrm>
          <a:off x="2843807" y="6093296"/>
          <a:ext cx="2496277" cy="576064"/>
        </p:xfrm>
        <a:graphic>
          <a:graphicData uri="http://schemas.openxmlformats.org/presentationml/2006/ole">
            <mc:AlternateContent xmlns:mc="http://schemas.openxmlformats.org/markup-compatibility/2006">
              <mc:Choice xmlns:v="urn:schemas-microsoft-com:vml" Requires="v">
                <p:oleObj spid="_x0000_s41986" name="Denklem" r:id="rId3" imgW="990600" imgH="228600" progId="Equation.3">
                  <p:embed/>
                </p:oleObj>
              </mc:Choice>
              <mc:Fallback>
                <p:oleObj name="Denklem" r:id="rId3" imgW="990600" imgH="2286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7" y="6093296"/>
                        <a:ext cx="2496277"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noProof="1" smtClean="0"/>
              <a:t>Examples</a:t>
            </a:r>
            <a:endParaRPr lang="tr-TR" noProof="1"/>
          </a:p>
        </p:txBody>
      </p:sp>
      <p:sp>
        <p:nvSpPr>
          <p:cNvPr id="3" name="2 İçerik Yer Tutucusu"/>
          <p:cNvSpPr>
            <a:spLocks noGrp="1"/>
          </p:cNvSpPr>
          <p:nvPr>
            <p:ph idx="1"/>
          </p:nvPr>
        </p:nvSpPr>
        <p:spPr/>
        <p:txBody>
          <a:bodyPr/>
          <a:lstStyle/>
          <a:p>
            <a:r>
              <a:rPr lang="tr-TR" noProof="1" smtClean="0">
                <a:solidFill>
                  <a:srgbClr val="FF0000"/>
                </a:solidFill>
              </a:rPr>
              <a:t>Example 2.6 Using Kirchoff’s Laws – KCL</a:t>
            </a:r>
          </a:p>
          <a:p>
            <a:r>
              <a:rPr lang="tr-TR" noProof="1" smtClean="0">
                <a:solidFill>
                  <a:srgbClr val="FF0000"/>
                </a:solidFill>
              </a:rPr>
              <a:t>Example 2.7 Using Kirchoff’s Laws – KVL</a:t>
            </a:r>
          </a:p>
          <a:p>
            <a:r>
              <a:rPr lang="tr-TR" noProof="1" smtClean="0">
                <a:solidFill>
                  <a:srgbClr val="FF0000"/>
                </a:solidFill>
              </a:rPr>
              <a:t>Example 2.8 Application of Kirchoff’s Laws </a:t>
            </a:r>
          </a:p>
          <a:p>
            <a:r>
              <a:rPr lang="tr-TR" noProof="1" smtClean="0">
                <a:solidFill>
                  <a:srgbClr val="FF0000"/>
                </a:solidFill>
              </a:rPr>
              <a:t>Assessing Objective 2</a:t>
            </a:r>
          </a:p>
          <a:p>
            <a:endParaRPr lang="tr-TR"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28</a:t>
            </a:fld>
            <a:endParaRPr lang="tr-T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ANALYSIS OF CIRCUITS CONTAINING DEPENDENT SOURCES</a:t>
            </a:r>
            <a:endParaRPr lang="tr-TR" sz="3600" dirty="0"/>
          </a:p>
        </p:txBody>
      </p:sp>
      <p:sp>
        <p:nvSpPr>
          <p:cNvPr id="3" name="2 İçerik Yer Tutucusu"/>
          <p:cNvSpPr>
            <a:spLocks noGrp="1"/>
          </p:cNvSpPr>
          <p:nvPr>
            <p:ph idx="1"/>
          </p:nvPr>
        </p:nvSpPr>
        <p:spPr/>
        <p:txBody>
          <a:bodyPr/>
          <a:lstStyle/>
          <a:p>
            <a:r>
              <a:rPr lang="tr-TR" noProof="1" smtClean="0"/>
              <a:t>Dependent Sources:Consider  the circuit below:</a:t>
            </a:r>
          </a:p>
          <a:p>
            <a:pPr>
              <a:buNone/>
            </a:pPr>
            <a:endParaRPr lang="tr-TR" noProof="1" smtClean="0"/>
          </a:p>
          <a:p>
            <a:endParaRPr lang="tr-TR" noProof="1" smtClean="0"/>
          </a:p>
          <a:p>
            <a:pPr>
              <a:buNone/>
            </a:pPr>
            <a:r>
              <a:rPr lang="tr-TR" noProof="1" smtClean="0"/>
              <a:t> </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29</a:t>
            </a:fld>
            <a:endParaRPr lang="tr-TR"/>
          </a:p>
        </p:txBody>
      </p:sp>
      <p:cxnSp>
        <p:nvCxnSpPr>
          <p:cNvPr id="6" name="5 Düz Bağlayıcı"/>
          <p:cNvCxnSpPr/>
          <p:nvPr/>
        </p:nvCxnSpPr>
        <p:spPr>
          <a:xfrm rot="5400000">
            <a:off x="1295636" y="3320988"/>
            <a:ext cx="792088"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7" name="6 Düz Bağlayıcı"/>
          <p:cNvCxnSpPr/>
          <p:nvPr/>
        </p:nvCxnSpPr>
        <p:spPr>
          <a:xfrm rot="5400000">
            <a:off x="1259632" y="5013176"/>
            <a:ext cx="864096"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8" name="7 Oval"/>
          <p:cNvSpPr/>
          <p:nvPr/>
        </p:nvSpPr>
        <p:spPr>
          <a:xfrm>
            <a:off x="1331640" y="3717032"/>
            <a:ext cx="720080" cy="86409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0" name="9 Düz Bağlayıcı"/>
          <p:cNvCxnSpPr/>
          <p:nvPr/>
        </p:nvCxnSpPr>
        <p:spPr>
          <a:xfrm>
            <a:off x="1691680" y="2924944"/>
            <a:ext cx="1296144"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12 Düz Bağlayıcı"/>
          <p:cNvCxnSpPr/>
          <p:nvPr/>
        </p:nvCxnSpPr>
        <p:spPr>
          <a:xfrm>
            <a:off x="1691680" y="5445224"/>
            <a:ext cx="3456384"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4" name="13 Düz Bağlayıcı"/>
          <p:cNvCxnSpPr/>
          <p:nvPr/>
        </p:nvCxnSpPr>
        <p:spPr>
          <a:xfrm>
            <a:off x="3851920" y="2924944"/>
            <a:ext cx="1296144"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15"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a:off x="2987824" y="2276872"/>
            <a:ext cx="936104" cy="1323975"/>
          </a:xfrm>
          <a:prstGeom prst="rect">
            <a:avLst/>
          </a:prstGeom>
          <a:noFill/>
        </p:spPr>
      </p:pic>
      <p:pic>
        <p:nvPicPr>
          <p:cNvPr id="16" name="Picture 2" descr="http://images1.wikia.nocookie.net/__cb20080120233121/en.futurama/images/0/0d/200px-Resistor_symbol_America.svg.png"/>
          <p:cNvPicPr>
            <a:picLocks noChangeAspect="1" noChangeArrowheads="1"/>
          </p:cNvPicPr>
          <p:nvPr/>
        </p:nvPicPr>
        <p:blipFill>
          <a:blip r:embed="rId3" cstate="print"/>
          <a:srcRect/>
          <a:stretch>
            <a:fillRect/>
          </a:stretch>
        </p:blipFill>
        <p:spPr bwMode="auto">
          <a:xfrm rot="5400000">
            <a:off x="4693927" y="3379081"/>
            <a:ext cx="936104" cy="1323975"/>
          </a:xfrm>
          <a:prstGeom prst="rect">
            <a:avLst/>
          </a:prstGeom>
          <a:noFill/>
        </p:spPr>
      </p:pic>
      <p:cxnSp>
        <p:nvCxnSpPr>
          <p:cNvPr id="17" name="16 Düz Bağlayıcı"/>
          <p:cNvCxnSpPr/>
          <p:nvPr/>
        </p:nvCxnSpPr>
        <p:spPr>
          <a:xfrm rot="5400000">
            <a:off x="4824028" y="3248980"/>
            <a:ext cx="648072"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9" name="18 Düz Bağlayıcı"/>
          <p:cNvCxnSpPr/>
          <p:nvPr/>
        </p:nvCxnSpPr>
        <p:spPr>
          <a:xfrm rot="5400000">
            <a:off x="4644008" y="4941168"/>
            <a:ext cx="1008112"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3" name="22 Düz Bağlayıcı"/>
          <p:cNvCxnSpPr/>
          <p:nvPr/>
        </p:nvCxnSpPr>
        <p:spPr>
          <a:xfrm>
            <a:off x="5148064" y="2924944"/>
            <a:ext cx="1296144"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4" name="23 Düz Bağlayıcı"/>
          <p:cNvCxnSpPr/>
          <p:nvPr/>
        </p:nvCxnSpPr>
        <p:spPr>
          <a:xfrm>
            <a:off x="5148064" y="5445224"/>
            <a:ext cx="1296144"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24 Düz Bağlayıcı"/>
          <p:cNvCxnSpPr/>
          <p:nvPr/>
        </p:nvCxnSpPr>
        <p:spPr>
          <a:xfrm rot="5400000">
            <a:off x="6048164" y="3320988"/>
            <a:ext cx="792088"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6" name="25 Düz Bağlayıcı"/>
          <p:cNvCxnSpPr/>
          <p:nvPr/>
        </p:nvCxnSpPr>
        <p:spPr>
          <a:xfrm rot="5400000">
            <a:off x="6048164" y="5049180"/>
            <a:ext cx="792088"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8" name="27 Düz Bağlayıcı"/>
          <p:cNvCxnSpPr/>
          <p:nvPr/>
        </p:nvCxnSpPr>
        <p:spPr>
          <a:xfrm rot="5400000">
            <a:off x="6048164" y="3825044"/>
            <a:ext cx="504056" cy="288032"/>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9" name="28 Düz Bağlayıcı"/>
          <p:cNvCxnSpPr/>
          <p:nvPr/>
        </p:nvCxnSpPr>
        <p:spPr>
          <a:xfrm rot="5400000">
            <a:off x="6336196" y="4329100"/>
            <a:ext cx="504056" cy="288032"/>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1" name="30 Düz Bağlayıcı"/>
          <p:cNvCxnSpPr/>
          <p:nvPr/>
        </p:nvCxnSpPr>
        <p:spPr>
          <a:xfrm rot="16200000" flipV="1">
            <a:off x="6336196" y="3825044"/>
            <a:ext cx="504056" cy="288032"/>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6" name="35 Düz Bağlayıcı"/>
          <p:cNvCxnSpPr/>
          <p:nvPr/>
        </p:nvCxnSpPr>
        <p:spPr>
          <a:xfrm rot="16200000" flipV="1">
            <a:off x="6048164" y="4329100"/>
            <a:ext cx="504056" cy="288032"/>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5" name="44 Düz Ok Bağlayıcısı"/>
          <p:cNvCxnSpPr/>
          <p:nvPr/>
        </p:nvCxnSpPr>
        <p:spPr>
          <a:xfrm rot="5400000" flipH="1" flipV="1">
            <a:off x="6228184" y="4149080"/>
            <a:ext cx="432048" cy="1588"/>
          </a:xfrm>
          <a:prstGeom prst="straightConnector1">
            <a:avLst/>
          </a:prstGeom>
          <a:ln w="254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46 Düz Ok Bağlayıcısı"/>
          <p:cNvCxnSpPr/>
          <p:nvPr/>
        </p:nvCxnSpPr>
        <p:spPr>
          <a:xfrm>
            <a:off x="3059832" y="3429000"/>
            <a:ext cx="792088" cy="1588"/>
          </a:xfrm>
          <a:prstGeom prst="straightConnector1">
            <a:avLst/>
          </a:prstGeom>
          <a:ln w="254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48 Düz Ok Bağlayıcısı"/>
          <p:cNvCxnSpPr/>
          <p:nvPr/>
        </p:nvCxnSpPr>
        <p:spPr>
          <a:xfrm rot="5400000">
            <a:off x="5184862" y="3465004"/>
            <a:ext cx="647278" cy="794"/>
          </a:xfrm>
          <a:prstGeom prst="straightConnector1">
            <a:avLst/>
          </a:prstGeom>
          <a:ln w="25400">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50 Metin kutusu"/>
          <p:cNvSpPr txBox="1"/>
          <p:nvPr/>
        </p:nvSpPr>
        <p:spPr>
          <a:xfrm>
            <a:off x="467544" y="3933056"/>
            <a:ext cx="792088" cy="369332"/>
          </a:xfrm>
          <a:prstGeom prst="rect">
            <a:avLst/>
          </a:prstGeom>
          <a:noFill/>
        </p:spPr>
        <p:txBody>
          <a:bodyPr wrap="square" rtlCol="0">
            <a:spAutoFit/>
          </a:bodyPr>
          <a:lstStyle/>
          <a:p>
            <a:r>
              <a:rPr lang="tr-TR" dirty="0" smtClean="0"/>
              <a:t>500 V</a:t>
            </a:r>
            <a:endParaRPr lang="tr-TR" dirty="0"/>
          </a:p>
        </p:txBody>
      </p:sp>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4033" name="Object 1"/>
          <p:cNvGraphicFramePr>
            <a:graphicFrameLocks noChangeAspect="1"/>
          </p:cNvGraphicFramePr>
          <p:nvPr/>
        </p:nvGraphicFramePr>
        <p:xfrm>
          <a:off x="3203575" y="2359025"/>
          <a:ext cx="687388" cy="266700"/>
        </p:xfrm>
        <a:graphic>
          <a:graphicData uri="http://schemas.openxmlformats.org/presentationml/2006/ole">
            <mc:AlternateContent xmlns:mc="http://schemas.openxmlformats.org/markup-compatibility/2006">
              <mc:Choice xmlns:v="urn:schemas-microsoft-com:vml" Requires="v">
                <p:oleObj spid="_x0000_s44044" name="Denklem" r:id="rId4" imgW="241200" imgH="164880" progId="Equation.3">
                  <p:embed/>
                </p:oleObj>
              </mc:Choice>
              <mc:Fallback>
                <p:oleObj name="Denklem" r:id="rId4" imgW="241200" imgH="16488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2359025"/>
                        <a:ext cx="687388"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4035" name="Object 3"/>
          <p:cNvGraphicFramePr>
            <a:graphicFrameLocks noChangeAspect="1"/>
          </p:cNvGraphicFramePr>
          <p:nvPr/>
        </p:nvGraphicFramePr>
        <p:xfrm>
          <a:off x="5436096" y="4005064"/>
          <a:ext cx="500266" cy="288032"/>
        </p:xfrm>
        <a:graphic>
          <a:graphicData uri="http://schemas.openxmlformats.org/presentationml/2006/ole">
            <mc:AlternateContent xmlns:mc="http://schemas.openxmlformats.org/markup-compatibility/2006">
              <mc:Choice xmlns:v="urn:schemas-microsoft-com:vml" Requires="v">
                <p:oleObj spid="_x0000_s44045" name="Denklem" r:id="rId6" imgW="317087" imgH="177569" progId="Equation.3">
                  <p:embed/>
                </p:oleObj>
              </mc:Choice>
              <mc:Fallback>
                <p:oleObj name="Denklem" r:id="rId6" imgW="317087" imgH="177569"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6096" y="4005064"/>
                        <a:ext cx="500266"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4037" name="Object 5"/>
          <p:cNvGraphicFramePr>
            <a:graphicFrameLocks noChangeAspect="1"/>
          </p:cNvGraphicFramePr>
          <p:nvPr/>
        </p:nvGraphicFramePr>
        <p:xfrm>
          <a:off x="6948264" y="3933056"/>
          <a:ext cx="511636" cy="360040"/>
        </p:xfrm>
        <a:graphic>
          <a:graphicData uri="http://schemas.openxmlformats.org/presentationml/2006/ole">
            <mc:AlternateContent xmlns:mc="http://schemas.openxmlformats.org/markup-compatibility/2006">
              <mc:Choice xmlns:v="urn:schemas-microsoft-com:vml" Requires="v">
                <p:oleObj spid="_x0000_s44046" name="Denklem" r:id="rId8" imgW="253670" imgH="177569" progId="Equation.3">
                  <p:embed/>
                </p:oleObj>
              </mc:Choice>
              <mc:Fallback>
                <p:oleObj name="Denklem" r:id="rId8" imgW="253670" imgH="177569"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48264" y="3933056"/>
                        <a:ext cx="511636"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4039" name="Object 7"/>
          <p:cNvGraphicFramePr>
            <a:graphicFrameLocks noChangeAspect="1"/>
          </p:cNvGraphicFramePr>
          <p:nvPr/>
        </p:nvGraphicFramePr>
        <p:xfrm>
          <a:off x="3345129" y="3542572"/>
          <a:ext cx="290767" cy="360040"/>
        </p:xfrm>
        <a:graphic>
          <a:graphicData uri="http://schemas.openxmlformats.org/presentationml/2006/ole">
            <mc:AlternateContent xmlns:mc="http://schemas.openxmlformats.org/markup-compatibility/2006">
              <mc:Choice xmlns:v="urn:schemas-microsoft-com:vml" Requires="v">
                <p:oleObj spid="_x0000_s44047" name="Denklem" r:id="rId10" imgW="177492" imgH="177492" progId="Equation.3">
                  <p:embed/>
                </p:oleObj>
              </mc:Choice>
              <mc:Fallback>
                <p:oleObj name="Denklem" r:id="rId10" imgW="177492" imgH="177492" progId="Equation.3">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5129" y="3542572"/>
                        <a:ext cx="290767"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4041" name="Object 9"/>
          <p:cNvGraphicFramePr>
            <a:graphicFrameLocks noChangeAspect="1"/>
          </p:cNvGraphicFramePr>
          <p:nvPr/>
        </p:nvGraphicFramePr>
        <p:xfrm>
          <a:off x="4355976" y="3861048"/>
          <a:ext cx="432048" cy="432048"/>
        </p:xfrm>
        <a:graphic>
          <a:graphicData uri="http://schemas.openxmlformats.org/presentationml/2006/ole">
            <mc:AlternateContent xmlns:mc="http://schemas.openxmlformats.org/markup-compatibility/2006">
              <mc:Choice xmlns:v="urn:schemas-microsoft-com:vml" Requires="v">
                <p:oleObj spid="_x0000_s44048" name="Denklem" r:id="rId12" imgW="165028" imgH="228501" progId="Equation.3">
                  <p:embed/>
                </p:oleObj>
              </mc:Choice>
              <mc:Fallback>
                <p:oleObj name="Denklem" r:id="rId12" imgW="165028" imgH="228501" progId="Equation.3">
                  <p:embed/>
                  <p:pic>
                    <p:nvPicPr>
                      <p:cNvPr id="0" name="Picture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55976" y="3861048"/>
                        <a:ext cx="432048"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4043" name="Object 11"/>
          <p:cNvGraphicFramePr>
            <a:graphicFrameLocks noChangeAspect="1"/>
          </p:cNvGraphicFramePr>
          <p:nvPr/>
        </p:nvGraphicFramePr>
        <p:xfrm>
          <a:off x="5652120" y="3284984"/>
          <a:ext cx="288032" cy="432048"/>
        </p:xfrm>
        <a:graphic>
          <a:graphicData uri="http://schemas.openxmlformats.org/presentationml/2006/ole">
            <mc:AlternateContent xmlns:mc="http://schemas.openxmlformats.org/markup-compatibility/2006">
              <mc:Choice xmlns:v="urn:schemas-microsoft-com:vml" Requires="v">
                <p:oleObj spid="_x0000_s44049" name="Denklem" r:id="rId14" imgW="139700" imgH="228600" progId="Equation.3">
                  <p:embed/>
                </p:oleObj>
              </mc:Choice>
              <mc:Fallback>
                <p:oleObj name="Denklem" r:id="rId14" imgW="139700" imgH="228600" progId="Equation.3">
                  <p:embed/>
                  <p:pic>
                    <p:nvPicPr>
                      <p:cNvPr id="0" name="Picture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52120" y="3284984"/>
                        <a:ext cx="288032"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67" name="66 Metin kutusu"/>
          <p:cNvSpPr txBox="1"/>
          <p:nvPr/>
        </p:nvSpPr>
        <p:spPr>
          <a:xfrm rot="10800000" flipV="1">
            <a:off x="1547663" y="3789040"/>
            <a:ext cx="363038" cy="660585"/>
          </a:xfrm>
          <a:prstGeom prst="rect">
            <a:avLst/>
          </a:prstGeom>
          <a:noFill/>
        </p:spPr>
        <p:txBody>
          <a:bodyPr wrap="square" rtlCol="0">
            <a:spAutoFit/>
          </a:bodyPr>
          <a:lstStyle/>
          <a:p>
            <a:r>
              <a:rPr lang="tr-TR" dirty="0" smtClean="0"/>
              <a:t>+</a:t>
            </a:r>
          </a:p>
          <a:p>
            <a:r>
              <a:rPr lang="tr-TR" dirty="0" smtClean="0"/>
              <a:t>_</a:t>
            </a:r>
            <a:endParaRPr lang="tr-TR" dirty="0"/>
          </a:p>
        </p:txBody>
      </p:sp>
      <p:sp>
        <p:nvSpPr>
          <p:cNvPr id="68" name="67 Metin kutusu"/>
          <p:cNvSpPr txBox="1"/>
          <p:nvPr/>
        </p:nvSpPr>
        <p:spPr>
          <a:xfrm>
            <a:off x="4355976" y="3356992"/>
            <a:ext cx="432048" cy="369332"/>
          </a:xfrm>
          <a:prstGeom prst="rect">
            <a:avLst/>
          </a:prstGeom>
          <a:noFill/>
        </p:spPr>
        <p:txBody>
          <a:bodyPr wrap="square" rtlCol="0">
            <a:spAutoFit/>
          </a:bodyPr>
          <a:lstStyle/>
          <a:p>
            <a:r>
              <a:rPr lang="tr-TR" dirty="0" smtClean="0"/>
              <a:t> +</a:t>
            </a:r>
            <a:endParaRPr lang="tr-TR" dirty="0"/>
          </a:p>
        </p:txBody>
      </p:sp>
      <p:sp>
        <p:nvSpPr>
          <p:cNvPr id="69" name="68 Metin kutusu"/>
          <p:cNvSpPr txBox="1"/>
          <p:nvPr/>
        </p:nvSpPr>
        <p:spPr>
          <a:xfrm>
            <a:off x="4355976" y="4293096"/>
            <a:ext cx="584448" cy="369332"/>
          </a:xfrm>
          <a:prstGeom prst="rect">
            <a:avLst/>
          </a:prstGeom>
          <a:noFill/>
        </p:spPr>
        <p:txBody>
          <a:bodyPr wrap="square" rtlCol="0">
            <a:spAutoFit/>
          </a:bodyPr>
          <a:lstStyle/>
          <a:p>
            <a:r>
              <a:rPr lang="tr-TR" dirty="0" smtClean="0"/>
              <a:t> _</a:t>
            </a:r>
            <a:endParaRPr lang="tr-TR" dirty="0"/>
          </a:p>
        </p:txBody>
      </p:sp>
      <p:sp>
        <p:nvSpPr>
          <p:cNvPr id="70" name="69 Metin kutusu"/>
          <p:cNvSpPr txBox="1"/>
          <p:nvPr/>
        </p:nvSpPr>
        <p:spPr>
          <a:xfrm>
            <a:off x="4860032" y="2492896"/>
            <a:ext cx="576064" cy="369332"/>
          </a:xfrm>
          <a:prstGeom prst="rect">
            <a:avLst/>
          </a:prstGeom>
          <a:noFill/>
        </p:spPr>
        <p:txBody>
          <a:bodyPr wrap="square" rtlCol="0">
            <a:spAutoFit/>
          </a:bodyPr>
          <a:lstStyle/>
          <a:p>
            <a:r>
              <a:rPr lang="tr-TR" dirty="0" smtClean="0"/>
              <a:t>  b</a:t>
            </a:r>
            <a:endParaRPr lang="tr-TR" dirty="0"/>
          </a:p>
        </p:txBody>
      </p:sp>
      <p:sp>
        <p:nvSpPr>
          <p:cNvPr id="71" name="70 Metin kutusu"/>
          <p:cNvSpPr txBox="1"/>
          <p:nvPr/>
        </p:nvSpPr>
        <p:spPr>
          <a:xfrm>
            <a:off x="4860032" y="5733256"/>
            <a:ext cx="576064" cy="369332"/>
          </a:xfrm>
          <a:prstGeom prst="rect">
            <a:avLst/>
          </a:prstGeom>
          <a:noFill/>
        </p:spPr>
        <p:txBody>
          <a:bodyPr wrap="square" rtlCol="0">
            <a:spAutoFit/>
          </a:bodyPr>
          <a:lstStyle/>
          <a:p>
            <a:r>
              <a:rPr lang="tr-TR" dirty="0" smtClean="0"/>
              <a:t>  c</a:t>
            </a:r>
            <a:endParaRPr lang="tr-T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          ELECTRICAL SOURCES </a:t>
            </a:r>
            <a:endParaRPr lang="tr-TR" sz="3600" dirty="0"/>
          </a:p>
        </p:txBody>
      </p:sp>
      <p:sp>
        <p:nvSpPr>
          <p:cNvPr id="3" name="2 İçerik Yer Tutucusu"/>
          <p:cNvSpPr>
            <a:spLocks noGrp="1"/>
          </p:cNvSpPr>
          <p:nvPr>
            <p:ph idx="1"/>
          </p:nvPr>
        </p:nvSpPr>
        <p:spPr/>
        <p:txBody>
          <a:bodyPr>
            <a:normAutofit lnSpcReduction="10000"/>
          </a:bodyPr>
          <a:lstStyle/>
          <a:p>
            <a:r>
              <a:rPr lang="tr-TR" noProof="1" smtClean="0"/>
              <a:t>DYNAMO : A dynamo can convert mechanical energy to electrical energy or electrical energy to mechanical energy.</a:t>
            </a:r>
          </a:p>
          <a:p>
            <a:endParaRPr lang="tr-TR" noProof="1" smtClean="0"/>
          </a:p>
          <a:p>
            <a:pPr>
              <a:buNone/>
            </a:pPr>
            <a:r>
              <a:rPr lang="tr-TR" sz="2400" noProof="1" smtClean="0"/>
              <a:t>       Mechanical                                    Electrical</a:t>
            </a:r>
          </a:p>
          <a:p>
            <a:pPr>
              <a:buNone/>
            </a:pPr>
            <a:r>
              <a:rPr lang="tr-TR" sz="2400" noProof="1" smtClean="0"/>
              <a:t>       Energy                                             Energy</a:t>
            </a:r>
          </a:p>
          <a:p>
            <a:pPr>
              <a:buNone/>
            </a:pPr>
            <a:endParaRPr lang="tr-TR" sz="2400" noProof="1" smtClean="0"/>
          </a:p>
          <a:p>
            <a:pPr>
              <a:buNone/>
            </a:pPr>
            <a:r>
              <a:rPr lang="tr-TR" sz="2400" noProof="1" smtClean="0"/>
              <a:t>    If a dynamo is operated in the mechanical to electric mode,it is called a generator.If converting from electrical to mechanical energy,it is called motor.</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a:t>
            </a:fld>
            <a:endParaRPr lang="tr-TR"/>
          </a:p>
        </p:txBody>
      </p:sp>
      <p:sp>
        <p:nvSpPr>
          <p:cNvPr id="5" name="4 Dikdörtgen"/>
          <p:cNvSpPr/>
          <p:nvPr/>
        </p:nvSpPr>
        <p:spPr>
          <a:xfrm>
            <a:off x="3923928" y="3429000"/>
            <a:ext cx="1368152" cy="93610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smtClean="0"/>
              <a:t>DYNAMO</a:t>
            </a:r>
            <a:endParaRPr lang="tr-TR" dirty="0"/>
          </a:p>
        </p:txBody>
      </p:sp>
      <p:sp>
        <p:nvSpPr>
          <p:cNvPr id="6" name="5 Sağ Ok"/>
          <p:cNvSpPr/>
          <p:nvPr/>
        </p:nvSpPr>
        <p:spPr>
          <a:xfrm>
            <a:off x="3563888" y="3645024"/>
            <a:ext cx="216024"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6 Sağ Ok"/>
          <p:cNvSpPr/>
          <p:nvPr/>
        </p:nvSpPr>
        <p:spPr>
          <a:xfrm flipV="1">
            <a:off x="5436096" y="3645024"/>
            <a:ext cx="216024" cy="1440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7 Sol Ok"/>
          <p:cNvSpPr/>
          <p:nvPr/>
        </p:nvSpPr>
        <p:spPr>
          <a:xfrm>
            <a:off x="3491880" y="4005064"/>
            <a:ext cx="216024" cy="14401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Sol Ok"/>
          <p:cNvSpPr/>
          <p:nvPr/>
        </p:nvSpPr>
        <p:spPr>
          <a:xfrm>
            <a:off x="5436096" y="4005064"/>
            <a:ext cx="216024" cy="144016"/>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ANALYSIS OF CIRCUITS CONTAINING DEPENDENT SOURCES</a:t>
            </a:r>
            <a:endParaRPr lang="tr-TR" sz="3600" dirty="0"/>
          </a:p>
        </p:txBody>
      </p:sp>
      <p:sp>
        <p:nvSpPr>
          <p:cNvPr id="3" name="2 İçerik Yer Tutucusu"/>
          <p:cNvSpPr>
            <a:spLocks noGrp="1"/>
          </p:cNvSpPr>
          <p:nvPr>
            <p:ph idx="1"/>
          </p:nvPr>
        </p:nvSpPr>
        <p:spPr/>
        <p:txBody>
          <a:bodyPr>
            <a:normAutofit lnSpcReduction="10000"/>
          </a:bodyPr>
          <a:lstStyle/>
          <a:p>
            <a:r>
              <a:rPr lang="tr-TR" noProof="1" smtClean="0"/>
              <a:t>Our goal is to determine the unknown voltage  </a:t>
            </a:r>
          </a:p>
          <a:p>
            <a:r>
              <a:rPr lang="tr-TR" noProof="1" smtClean="0"/>
              <a:t>        across the                   resistor,using Kirchoff’s laws and Ohm’s law.</a:t>
            </a:r>
          </a:p>
          <a:p>
            <a:r>
              <a:rPr lang="tr-TR" noProof="1" smtClean="0"/>
              <a:t>We make the following  observation to develop a strategy to solve the circuit.</a:t>
            </a:r>
          </a:p>
          <a:p>
            <a:r>
              <a:rPr lang="tr-TR" noProof="1" smtClean="0"/>
              <a:t>Once        is determined,        can be computed from Ohm’s law.</a:t>
            </a:r>
          </a:p>
          <a:p>
            <a:r>
              <a:rPr lang="tr-TR" noProof="1" smtClean="0"/>
              <a:t>Once           is computed,the value of the dependent  source           can be determined.</a:t>
            </a:r>
          </a:p>
          <a:p>
            <a:r>
              <a:rPr lang="tr-TR" noProof="1" smtClean="0"/>
              <a:t>The current in the 500V source is  </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30</a:t>
            </a:fld>
            <a:endParaRPr lang="tr-TR"/>
          </a:p>
        </p:txBody>
      </p:sp>
      <p:sp>
        <p:nvSpPr>
          <p:cNvPr id="48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8129" name="Object 1"/>
          <p:cNvGraphicFramePr>
            <a:graphicFrameLocks noChangeAspect="1"/>
          </p:cNvGraphicFramePr>
          <p:nvPr/>
        </p:nvGraphicFramePr>
        <p:xfrm>
          <a:off x="899592" y="2276872"/>
          <a:ext cx="504056" cy="576064"/>
        </p:xfrm>
        <a:graphic>
          <a:graphicData uri="http://schemas.openxmlformats.org/presentationml/2006/ole">
            <mc:AlternateContent xmlns:mc="http://schemas.openxmlformats.org/markup-compatibility/2006">
              <mc:Choice xmlns:v="urn:schemas-microsoft-com:vml" Requires="v">
                <p:oleObj spid="_x0000_s48147" name="Denklem" r:id="rId3" imgW="165028" imgH="228501" progId="Equation.3">
                  <p:embed/>
                </p:oleObj>
              </mc:Choice>
              <mc:Fallback>
                <p:oleObj name="Denklem" r:id="rId3" imgW="165028" imgH="228501"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276872"/>
                        <a:ext cx="504056" cy="5760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2" name="Object 4"/>
          <p:cNvGraphicFramePr>
            <a:graphicFrameLocks noChangeAspect="1"/>
          </p:cNvGraphicFramePr>
          <p:nvPr/>
        </p:nvGraphicFramePr>
        <p:xfrm>
          <a:off x="3635896" y="2348880"/>
          <a:ext cx="936104" cy="467923"/>
        </p:xfrm>
        <a:graphic>
          <a:graphicData uri="http://schemas.openxmlformats.org/presentationml/2006/ole">
            <mc:AlternateContent xmlns:mc="http://schemas.openxmlformats.org/markup-compatibility/2006">
              <mc:Choice xmlns:v="urn:schemas-microsoft-com:vml" Requires="v">
                <p:oleObj spid="_x0000_s48148" name="Denklem" r:id="rId5" imgW="317087" imgH="177569" progId="Equation.3">
                  <p:embed/>
                </p:oleObj>
              </mc:Choice>
              <mc:Fallback>
                <p:oleObj name="Denklem" r:id="rId5" imgW="317087" imgH="177569"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896" y="2348880"/>
                        <a:ext cx="936104" cy="4679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8133" name="Object 5"/>
          <p:cNvGraphicFramePr>
            <a:graphicFrameLocks noChangeAspect="1"/>
          </p:cNvGraphicFramePr>
          <p:nvPr/>
        </p:nvGraphicFramePr>
        <p:xfrm>
          <a:off x="1907704" y="3933056"/>
          <a:ext cx="504056" cy="504056"/>
        </p:xfrm>
        <a:graphic>
          <a:graphicData uri="http://schemas.openxmlformats.org/presentationml/2006/ole">
            <mc:AlternateContent xmlns:mc="http://schemas.openxmlformats.org/markup-compatibility/2006">
              <mc:Choice xmlns:v="urn:schemas-microsoft-com:vml" Requires="v">
                <p:oleObj spid="_x0000_s48149" name="Denklem" r:id="rId7" imgW="139700" imgH="228600" progId="Equation.3">
                  <p:embed/>
                </p:oleObj>
              </mc:Choice>
              <mc:Fallback>
                <p:oleObj name="Denklem" r:id="rId7" imgW="139700" imgH="2286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7704" y="3933056"/>
                        <a:ext cx="504056"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7"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8136" name="Object 8"/>
          <p:cNvGraphicFramePr>
            <a:graphicFrameLocks noChangeAspect="1"/>
          </p:cNvGraphicFramePr>
          <p:nvPr/>
        </p:nvGraphicFramePr>
        <p:xfrm>
          <a:off x="4860031" y="3861049"/>
          <a:ext cx="556623" cy="648072"/>
        </p:xfrm>
        <a:graphic>
          <a:graphicData uri="http://schemas.openxmlformats.org/presentationml/2006/ole">
            <mc:AlternateContent xmlns:mc="http://schemas.openxmlformats.org/markup-compatibility/2006">
              <mc:Choice xmlns:v="urn:schemas-microsoft-com:vml" Requires="v">
                <p:oleObj spid="_x0000_s48150" name="Denklem" r:id="rId9" imgW="165028" imgH="228501" progId="Equation.3">
                  <p:embed/>
                </p:oleObj>
              </mc:Choice>
              <mc:Fallback>
                <p:oleObj name="Denklem" r:id="rId9" imgW="165028" imgH="228501"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1" y="3861049"/>
                        <a:ext cx="556623"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4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814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8142" name="Object 14"/>
          <p:cNvGraphicFramePr>
            <a:graphicFrameLocks noChangeAspect="1"/>
          </p:cNvGraphicFramePr>
          <p:nvPr/>
        </p:nvGraphicFramePr>
        <p:xfrm>
          <a:off x="2051720" y="4653136"/>
          <a:ext cx="360040" cy="504056"/>
        </p:xfrm>
        <a:graphic>
          <a:graphicData uri="http://schemas.openxmlformats.org/presentationml/2006/ole">
            <mc:AlternateContent xmlns:mc="http://schemas.openxmlformats.org/markup-compatibility/2006">
              <mc:Choice xmlns:v="urn:schemas-microsoft-com:vml" Requires="v">
                <p:oleObj spid="_x0000_s48151" name="Denklem" r:id="rId10" imgW="152268" imgH="215713" progId="Equation.3">
                  <p:embed/>
                </p:oleObj>
              </mc:Choice>
              <mc:Fallback>
                <p:oleObj name="Denklem" r:id="rId10" imgW="152268" imgH="215713" progId="Equation.3">
                  <p:embed/>
                  <p:pic>
                    <p:nvPicPr>
                      <p:cNvPr id="0"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1720" y="4653136"/>
                        <a:ext cx="360040"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4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8144" name="Object 16"/>
          <p:cNvGraphicFramePr>
            <a:graphicFrameLocks noChangeAspect="1"/>
          </p:cNvGraphicFramePr>
          <p:nvPr/>
        </p:nvGraphicFramePr>
        <p:xfrm>
          <a:off x="4067943" y="5157192"/>
          <a:ext cx="777685" cy="432048"/>
        </p:xfrm>
        <a:graphic>
          <a:graphicData uri="http://schemas.openxmlformats.org/presentationml/2006/ole">
            <mc:AlternateContent xmlns:mc="http://schemas.openxmlformats.org/markup-compatibility/2006">
              <mc:Choice xmlns:v="urn:schemas-microsoft-com:vml" Requires="v">
                <p:oleObj spid="_x0000_s48152" name="Denklem" r:id="rId12" imgW="215619" imgH="215619" progId="Equation.3">
                  <p:embed/>
                </p:oleObj>
              </mc:Choice>
              <mc:Fallback>
                <p:oleObj name="Denklem" r:id="rId12" imgW="215619" imgH="215619" progId="Equation.3">
                  <p:embed/>
                  <p:pic>
                    <p:nvPicPr>
                      <p:cNvPr id="0" name="Picture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7943" y="5157192"/>
                        <a:ext cx="777685"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47"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8146" name="Object 18"/>
          <p:cNvGraphicFramePr>
            <a:graphicFrameLocks noChangeAspect="1"/>
          </p:cNvGraphicFramePr>
          <p:nvPr/>
        </p:nvGraphicFramePr>
        <p:xfrm>
          <a:off x="5940153" y="5517232"/>
          <a:ext cx="518456" cy="504056"/>
        </p:xfrm>
        <a:graphic>
          <a:graphicData uri="http://schemas.openxmlformats.org/presentationml/2006/ole">
            <mc:AlternateContent xmlns:mc="http://schemas.openxmlformats.org/markup-compatibility/2006">
              <mc:Choice xmlns:v="urn:schemas-microsoft-com:vml" Requires="v">
                <p:oleObj spid="_x0000_s48153" name="Denklem" r:id="rId14" imgW="152268" imgH="215713" progId="Equation.3">
                  <p:embed/>
                </p:oleObj>
              </mc:Choice>
              <mc:Fallback>
                <p:oleObj name="Denklem" r:id="rId14" imgW="152268" imgH="215713" progId="Equation.3">
                  <p:embed/>
                  <p:pic>
                    <p:nvPicPr>
                      <p:cNvPr id="0" name="Picture 1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40153" y="5517232"/>
                        <a:ext cx="518456"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ANALYSIS OF CIRCUITS CONTAINING DEPENDENT SOURCES</a:t>
            </a:r>
            <a:endParaRPr lang="tr-TR" sz="2400" dirty="0"/>
          </a:p>
        </p:txBody>
      </p:sp>
      <p:sp>
        <p:nvSpPr>
          <p:cNvPr id="3" name="2 İçerik Yer Tutucusu"/>
          <p:cNvSpPr>
            <a:spLocks noGrp="1"/>
          </p:cNvSpPr>
          <p:nvPr>
            <p:ph idx="1"/>
          </p:nvPr>
        </p:nvSpPr>
        <p:spPr>
          <a:xfrm>
            <a:off x="467544" y="1916832"/>
            <a:ext cx="8229600" cy="4389120"/>
          </a:xfrm>
        </p:spPr>
        <p:txBody>
          <a:bodyPr>
            <a:normAutofit lnSpcReduction="10000"/>
          </a:bodyPr>
          <a:lstStyle/>
          <a:p>
            <a:r>
              <a:rPr lang="tr-TR" noProof="1" smtClean="0"/>
              <a:t>There are  two  unknown currents        and    .Two linearly independent equations containing these unknown currents are needed.</a:t>
            </a:r>
          </a:p>
          <a:p>
            <a:r>
              <a:rPr lang="tr-TR" noProof="1" smtClean="0"/>
              <a:t>Applying Kirchof’s voltage law around the closed path a,b,c</a:t>
            </a:r>
          </a:p>
          <a:p>
            <a:pPr>
              <a:buNone/>
            </a:pPr>
            <a:r>
              <a:rPr lang="tr-TR" noProof="1" smtClean="0"/>
              <a:t>      Equation 1: </a:t>
            </a:r>
          </a:p>
          <a:p>
            <a:r>
              <a:rPr lang="tr-TR" noProof="1" smtClean="0"/>
              <a:t>Now if we if we attempt to write a second Kirchoff’s voltage law equation for the closed path b,c,we see that the resulting equation will contain two unknowns       and     v    and thus will not lead to a solution.</a:t>
            </a:r>
          </a:p>
          <a:p>
            <a:endParaRPr lang="tr-TR"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31</a:t>
            </a:fld>
            <a:endParaRPr lang="tr-TR"/>
          </a:p>
        </p:txBody>
      </p:sp>
      <p:graphicFrame>
        <p:nvGraphicFramePr>
          <p:cNvPr id="47105" name="Object 1"/>
          <p:cNvGraphicFramePr>
            <a:graphicFrameLocks noChangeAspect="1"/>
          </p:cNvGraphicFramePr>
          <p:nvPr/>
        </p:nvGraphicFramePr>
        <p:xfrm>
          <a:off x="6228184" y="1988840"/>
          <a:ext cx="360040" cy="360040"/>
        </p:xfrm>
        <a:graphic>
          <a:graphicData uri="http://schemas.openxmlformats.org/presentationml/2006/ole">
            <mc:AlternateContent xmlns:mc="http://schemas.openxmlformats.org/markup-compatibility/2006">
              <mc:Choice xmlns:v="urn:schemas-microsoft-com:vml" Requires="v">
                <p:oleObj spid="_x0000_s47115" name="Denklem" r:id="rId3" imgW="177480" imgH="177480" progId="Equation.3">
                  <p:embed/>
                </p:oleObj>
              </mc:Choice>
              <mc:Fallback>
                <p:oleObj name="Denklem" r:id="rId3" imgW="177480" imgH="17748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1988840"/>
                        <a:ext cx="360040"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7106" name="Object 2"/>
          <p:cNvGraphicFramePr>
            <a:graphicFrameLocks noChangeAspect="1"/>
          </p:cNvGraphicFramePr>
          <p:nvPr/>
        </p:nvGraphicFramePr>
        <p:xfrm>
          <a:off x="7524328" y="1988840"/>
          <a:ext cx="417466" cy="432048"/>
        </p:xfrm>
        <a:graphic>
          <a:graphicData uri="http://schemas.openxmlformats.org/presentationml/2006/ole">
            <mc:AlternateContent xmlns:mc="http://schemas.openxmlformats.org/markup-compatibility/2006">
              <mc:Choice xmlns:v="urn:schemas-microsoft-com:vml" Requires="v">
                <p:oleObj spid="_x0000_s47116" name="Denklem" r:id="rId5" imgW="139700" imgH="228600" progId="Equation.3">
                  <p:embed/>
                </p:oleObj>
              </mc:Choice>
              <mc:Fallback>
                <p:oleObj name="Denklem" r:id="rId5" imgW="139700" imgH="2286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24328" y="1988840"/>
                        <a:ext cx="417466"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7111" name="Object 7"/>
          <p:cNvGraphicFramePr>
            <a:graphicFrameLocks noChangeAspect="1"/>
          </p:cNvGraphicFramePr>
          <p:nvPr/>
        </p:nvGraphicFramePr>
        <p:xfrm>
          <a:off x="3491880" y="3861048"/>
          <a:ext cx="2304256" cy="538501"/>
        </p:xfrm>
        <a:graphic>
          <a:graphicData uri="http://schemas.openxmlformats.org/presentationml/2006/ole">
            <mc:AlternateContent xmlns:mc="http://schemas.openxmlformats.org/markup-compatibility/2006">
              <mc:Choice xmlns:v="urn:schemas-microsoft-com:vml" Requires="v">
                <p:oleObj spid="_x0000_s47117" name="Denklem" r:id="rId7" imgW="1016000" imgH="228600" progId="Equation.3">
                  <p:embed/>
                </p:oleObj>
              </mc:Choice>
              <mc:Fallback>
                <p:oleObj name="Denklem" r:id="rId7" imgW="1016000" imgH="22860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1880" y="3861048"/>
                        <a:ext cx="2304256" cy="5385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7112" name="Object 8"/>
          <p:cNvGraphicFramePr>
            <a:graphicFrameLocks noChangeAspect="1"/>
          </p:cNvGraphicFramePr>
          <p:nvPr/>
        </p:nvGraphicFramePr>
        <p:xfrm>
          <a:off x="4644007" y="5445224"/>
          <a:ext cx="345639" cy="360040"/>
        </p:xfrm>
        <a:graphic>
          <a:graphicData uri="http://schemas.openxmlformats.org/presentationml/2006/ole">
            <mc:AlternateContent xmlns:mc="http://schemas.openxmlformats.org/markup-compatibility/2006">
              <mc:Choice xmlns:v="urn:schemas-microsoft-com:vml" Requires="v">
                <p:oleObj spid="_x0000_s47118" name="Denklem" r:id="rId9" imgW="139700" imgH="228600" progId="Equation.3">
                  <p:embed/>
                </p:oleObj>
              </mc:Choice>
              <mc:Fallback>
                <p:oleObj name="Denklem" r:id="rId9" imgW="139700" imgH="228600" progId="Equation.3">
                  <p:embed/>
                  <p:pic>
                    <p:nvPicPr>
                      <p:cNvPr id="0" name="Picture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4007" y="5445224"/>
                        <a:ext cx="345639" cy="3600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7114" name="Object 10"/>
          <p:cNvGraphicFramePr>
            <a:graphicFrameLocks noChangeAspect="1"/>
          </p:cNvGraphicFramePr>
          <p:nvPr/>
        </p:nvGraphicFramePr>
        <p:xfrm>
          <a:off x="6372200" y="5517232"/>
          <a:ext cx="265112" cy="360363"/>
        </p:xfrm>
        <a:graphic>
          <a:graphicData uri="http://schemas.openxmlformats.org/presentationml/2006/ole">
            <mc:AlternateContent xmlns:mc="http://schemas.openxmlformats.org/markup-compatibility/2006">
              <mc:Choice xmlns:v="urn:schemas-microsoft-com:vml" Requires="v">
                <p:oleObj spid="_x0000_s47119" name="Denklem" r:id="rId11" imgW="139680" imgH="215640" progId="Equation.3">
                  <p:embed/>
                </p:oleObj>
              </mc:Choice>
              <mc:Fallback>
                <p:oleObj name="Denklem" r:id="rId11" imgW="139680" imgH="215640" progId="Equation.3">
                  <p:embed/>
                  <p:pic>
                    <p:nvPicPr>
                      <p:cNvPr id="0" name="Picture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72200" y="5517232"/>
                        <a:ext cx="265112"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936104"/>
          </a:xfrm>
        </p:spPr>
        <p:txBody>
          <a:bodyPr>
            <a:normAutofit/>
          </a:bodyPr>
          <a:lstStyle/>
          <a:p>
            <a:r>
              <a:rPr lang="tr-TR" sz="2400" dirty="0" smtClean="0"/>
              <a:t>ANALYSIS OF CIRCUITS CONTAINING DEPENDENT SOURCES</a:t>
            </a:r>
            <a:endParaRPr lang="tr-TR" sz="2400" dirty="0"/>
          </a:p>
        </p:txBody>
      </p:sp>
      <p:sp>
        <p:nvSpPr>
          <p:cNvPr id="3" name="2 İçerik Yer Tutucusu"/>
          <p:cNvSpPr>
            <a:spLocks noGrp="1"/>
          </p:cNvSpPr>
          <p:nvPr>
            <p:ph idx="1"/>
          </p:nvPr>
        </p:nvSpPr>
        <p:spPr>
          <a:xfrm>
            <a:off x="457200" y="1484784"/>
            <a:ext cx="8229600" cy="4839816"/>
          </a:xfrm>
        </p:spPr>
        <p:txBody>
          <a:bodyPr>
            <a:normAutofit/>
          </a:bodyPr>
          <a:lstStyle/>
          <a:p>
            <a:r>
              <a:rPr lang="tr-TR" noProof="1" smtClean="0"/>
              <a:t>Instead we write Kirchoff’s current law equation at either node b or node c.Selecting node b,we obtain a second equation involving the two unknown currents.</a:t>
            </a:r>
            <a:endParaRPr lang="tr-TR" dirty="0" smtClean="0"/>
          </a:p>
          <a:p>
            <a:r>
              <a:rPr lang="tr-TR" noProof="1" smtClean="0"/>
              <a:t>Equation 2 : </a:t>
            </a:r>
          </a:p>
          <a:p>
            <a:r>
              <a:rPr lang="tr-TR" noProof="1" smtClean="0"/>
              <a:t>Solving the equations 1 and 2  for        and       we get  </a:t>
            </a:r>
          </a:p>
          <a:p>
            <a:r>
              <a:rPr lang="tr-TR" noProof="1" smtClean="0"/>
              <a:t>                         A                       A</a:t>
            </a:r>
          </a:p>
          <a:p>
            <a:r>
              <a:rPr lang="tr-TR" noProof="1" smtClean="0"/>
              <a:t>We use Ohm’s law to find the voltage</a:t>
            </a:r>
          </a:p>
          <a:p>
            <a:pPr>
              <a:buNone/>
            </a:pPr>
            <a:r>
              <a:rPr lang="tr-TR" noProof="1" smtClean="0"/>
              <a:t>                                                   V                                      </a:t>
            </a:r>
          </a:p>
          <a:p>
            <a:pPr>
              <a:buNone/>
            </a:pPr>
            <a:endParaRPr lang="tr-TR" dirty="0"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32</a:t>
            </a:fld>
            <a:endParaRPr lang="tr-TR"/>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6081" name="Object 1"/>
          <p:cNvGraphicFramePr>
            <a:graphicFrameLocks noChangeAspect="1"/>
          </p:cNvGraphicFramePr>
          <p:nvPr/>
        </p:nvGraphicFramePr>
        <p:xfrm>
          <a:off x="2843808" y="3212976"/>
          <a:ext cx="2520280" cy="432048"/>
        </p:xfrm>
        <a:graphic>
          <a:graphicData uri="http://schemas.openxmlformats.org/presentationml/2006/ole">
            <mc:AlternateContent xmlns:mc="http://schemas.openxmlformats.org/markup-compatibility/2006">
              <mc:Choice xmlns:v="urn:schemas-microsoft-com:vml" Requires="v">
                <p:oleObj spid="_x0000_s46095" name="Denklem" r:id="rId3" imgW="1104900" imgH="228600" progId="Equation.3">
                  <p:embed/>
                </p:oleObj>
              </mc:Choice>
              <mc:Fallback>
                <p:oleObj name="Denklem" r:id="rId3" imgW="1104900" imgH="22860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3212976"/>
                        <a:ext cx="2520280"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6083" name="Object 3"/>
          <p:cNvGraphicFramePr>
            <a:graphicFrameLocks noChangeAspect="1"/>
          </p:cNvGraphicFramePr>
          <p:nvPr/>
        </p:nvGraphicFramePr>
        <p:xfrm>
          <a:off x="6372200" y="3645024"/>
          <a:ext cx="550540" cy="432048"/>
        </p:xfrm>
        <a:graphic>
          <a:graphicData uri="http://schemas.openxmlformats.org/presentationml/2006/ole">
            <mc:AlternateContent xmlns:mc="http://schemas.openxmlformats.org/markup-compatibility/2006">
              <mc:Choice xmlns:v="urn:schemas-microsoft-com:vml" Requires="v">
                <p:oleObj spid="_x0000_s46096" name="Denklem" r:id="rId5" imgW="152268" imgH="215713" progId="Equation.3">
                  <p:embed/>
                </p:oleObj>
              </mc:Choice>
              <mc:Fallback>
                <p:oleObj name="Denklem" r:id="rId5" imgW="152268" imgH="215713"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2200" y="3645024"/>
                        <a:ext cx="550540"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6085" name="Object 5"/>
          <p:cNvGraphicFramePr>
            <a:graphicFrameLocks noChangeAspect="1"/>
          </p:cNvGraphicFramePr>
          <p:nvPr/>
        </p:nvGraphicFramePr>
        <p:xfrm>
          <a:off x="7668344" y="3645024"/>
          <a:ext cx="288032" cy="432048"/>
        </p:xfrm>
        <a:graphic>
          <a:graphicData uri="http://schemas.openxmlformats.org/presentationml/2006/ole">
            <mc:AlternateContent xmlns:mc="http://schemas.openxmlformats.org/markup-compatibility/2006">
              <mc:Choice xmlns:v="urn:schemas-microsoft-com:vml" Requires="v">
                <p:oleObj spid="_x0000_s46097" name="Denklem" r:id="rId7" imgW="139700" imgH="228600" progId="Equation.3">
                  <p:embed/>
                </p:oleObj>
              </mc:Choice>
              <mc:Fallback>
                <p:oleObj name="Denklem" r:id="rId7" imgW="139700" imgH="2286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8344" y="3645024"/>
                        <a:ext cx="288032"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609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6089" name="Object 9"/>
          <p:cNvGraphicFramePr>
            <a:graphicFrameLocks noChangeAspect="1"/>
          </p:cNvGraphicFramePr>
          <p:nvPr/>
        </p:nvGraphicFramePr>
        <p:xfrm>
          <a:off x="2123728" y="4509120"/>
          <a:ext cx="942366" cy="504056"/>
        </p:xfrm>
        <a:graphic>
          <a:graphicData uri="http://schemas.openxmlformats.org/presentationml/2006/ole">
            <mc:AlternateContent xmlns:mc="http://schemas.openxmlformats.org/markup-compatibility/2006">
              <mc:Choice xmlns:v="urn:schemas-microsoft-com:vml" Requires="v">
                <p:oleObj spid="_x0000_s46098" name="Denklem" r:id="rId9" imgW="406048" imgH="215713" progId="Equation.3">
                  <p:embed/>
                </p:oleObj>
              </mc:Choice>
              <mc:Fallback>
                <p:oleObj name="Denklem" r:id="rId9" imgW="406048" imgH="215713" progId="Equation.3">
                  <p:embed/>
                  <p:pic>
                    <p:nvPicPr>
                      <p:cNvPr id="0"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3728" y="4509120"/>
                        <a:ext cx="942366"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6091" name="Object 11"/>
          <p:cNvGraphicFramePr>
            <a:graphicFrameLocks noChangeAspect="1"/>
          </p:cNvGraphicFramePr>
          <p:nvPr/>
        </p:nvGraphicFramePr>
        <p:xfrm>
          <a:off x="4355976" y="4509120"/>
          <a:ext cx="1008112" cy="458233"/>
        </p:xfrm>
        <a:graphic>
          <a:graphicData uri="http://schemas.openxmlformats.org/presentationml/2006/ole">
            <mc:AlternateContent xmlns:mc="http://schemas.openxmlformats.org/markup-compatibility/2006">
              <mc:Choice xmlns:v="urn:schemas-microsoft-com:vml" Requires="v">
                <p:oleObj spid="_x0000_s46099" name="Denklem" r:id="rId11" imgW="469900" imgH="228600" progId="Equation.3">
                  <p:embed/>
                </p:oleObj>
              </mc:Choice>
              <mc:Fallback>
                <p:oleObj name="Denklem" r:id="rId11" imgW="469900" imgH="228600" progId="Equation.3">
                  <p:embed/>
                  <p:pic>
                    <p:nvPicPr>
                      <p:cNvPr id="0"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55976" y="4509120"/>
                        <a:ext cx="1008112" cy="458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93" name="Object 13"/>
          <p:cNvGraphicFramePr>
            <a:graphicFrameLocks noChangeAspect="1"/>
          </p:cNvGraphicFramePr>
          <p:nvPr/>
        </p:nvGraphicFramePr>
        <p:xfrm>
          <a:off x="7020272" y="4869160"/>
          <a:ext cx="648072" cy="648072"/>
        </p:xfrm>
        <a:graphic>
          <a:graphicData uri="http://schemas.openxmlformats.org/presentationml/2006/ole">
            <mc:AlternateContent xmlns:mc="http://schemas.openxmlformats.org/markup-compatibility/2006">
              <mc:Choice xmlns:v="urn:schemas-microsoft-com:vml" Requires="v">
                <p:oleObj spid="_x0000_s46100" name="Denklem" r:id="rId13" imgW="164880" imgH="228600" progId="Equation.3">
                  <p:embed/>
                </p:oleObj>
              </mc:Choice>
              <mc:Fallback>
                <p:oleObj name="Denklem" r:id="rId13" imgW="164880" imgH="228600" progId="Equation.3">
                  <p:embed/>
                  <p:pic>
                    <p:nvPicPr>
                      <p:cNvPr id="0"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20272" y="4869160"/>
                        <a:ext cx="648072" cy="6480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95"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6094" name="Object 14"/>
          <p:cNvGraphicFramePr>
            <a:graphicFrameLocks noChangeAspect="1"/>
          </p:cNvGraphicFramePr>
          <p:nvPr/>
        </p:nvGraphicFramePr>
        <p:xfrm>
          <a:off x="2843808" y="5445224"/>
          <a:ext cx="2184243" cy="504056"/>
        </p:xfrm>
        <a:graphic>
          <a:graphicData uri="http://schemas.openxmlformats.org/presentationml/2006/ole">
            <mc:AlternateContent xmlns:mc="http://schemas.openxmlformats.org/markup-compatibility/2006">
              <mc:Choice xmlns:v="urn:schemas-microsoft-com:vml" Requires="v">
                <p:oleObj spid="_x0000_s46101" name="Denklem" r:id="rId15" imgW="990600" imgH="228600" progId="Equation.3">
                  <p:embed/>
                </p:oleObj>
              </mc:Choice>
              <mc:Fallback>
                <p:oleObj name="Denklem" r:id="rId15" imgW="990600" imgH="228600" progId="Equation.3">
                  <p:embed/>
                  <p:pic>
                    <p:nvPicPr>
                      <p:cNvPr id="0" name="Picture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43808" y="5445224"/>
                        <a:ext cx="2184243" cy="504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ANALYSIS OF CIRCUITS CONTAINING DEPENDENT SOURCES</a:t>
            </a:r>
            <a:endParaRPr lang="tr-TR" sz="2400" dirty="0"/>
          </a:p>
        </p:txBody>
      </p:sp>
      <p:sp>
        <p:nvSpPr>
          <p:cNvPr id="3" name="2 İçerik Yer Tutucusu"/>
          <p:cNvSpPr>
            <a:spLocks noGrp="1"/>
          </p:cNvSpPr>
          <p:nvPr>
            <p:ph idx="1"/>
          </p:nvPr>
        </p:nvSpPr>
        <p:spPr/>
        <p:txBody>
          <a:bodyPr/>
          <a:lstStyle/>
          <a:p>
            <a:r>
              <a:rPr lang="tr-TR" noProof="1" smtClean="0"/>
              <a:t>Important result of this problem:Not every closed path and not every node provides a useful equation to reach the solution,we must think and analyze the circuit before writing Kirchoff’s voltage law and Kirchoff’s current law equations.</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33</a:t>
            </a:fld>
            <a:endParaRPr lang="tr-T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2700" noProof="1" smtClean="0">
                <a:solidFill>
                  <a:srgbClr val="FF0000"/>
                </a:solidFill>
              </a:rPr>
              <a:t/>
            </a:r>
            <a:br>
              <a:rPr lang="tr-TR" sz="2700" noProof="1" smtClean="0">
                <a:solidFill>
                  <a:srgbClr val="FF0000"/>
                </a:solidFill>
              </a:rPr>
            </a:br>
            <a:r>
              <a:rPr lang="tr-TR" sz="2700" noProof="1" smtClean="0">
                <a:solidFill>
                  <a:srgbClr val="FF0000"/>
                </a:solidFill>
              </a:rPr>
              <a:t>          </a:t>
            </a:r>
            <a:r>
              <a:rPr lang="tr-TR" dirty="0" smtClean="0"/>
              <a:t/>
            </a:r>
            <a:br>
              <a:rPr lang="tr-TR" dirty="0" smtClean="0"/>
            </a:br>
            <a:endParaRPr lang="tr-TR" dirty="0"/>
          </a:p>
        </p:txBody>
      </p:sp>
      <p:sp>
        <p:nvSpPr>
          <p:cNvPr id="3" name="2 İçerik Yer Tutucusu"/>
          <p:cNvSpPr>
            <a:spLocks noGrp="1"/>
          </p:cNvSpPr>
          <p:nvPr>
            <p:ph idx="1"/>
          </p:nvPr>
        </p:nvSpPr>
        <p:spPr/>
        <p:txBody>
          <a:bodyPr/>
          <a:lstStyle/>
          <a:p>
            <a:r>
              <a:rPr lang="tr-TR" sz="2400" noProof="1" smtClean="0">
                <a:solidFill>
                  <a:srgbClr val="FF0000"/>
                </a:solidFill>
              </a:rPr>
              <a:t>Example 2.10 </a:t>
            </a:r>
            <a:br>
              <a:rPr lang="tr-TR" sz="2400" noProof="1" smtClean="0">
                <a:solidFill>
                  <a:srgbClr val="FF0000"/>
                </a:solidFill>
              </a:rPr>
            </a:br>
            <a:r>
              <a:rPr lang="tr-TR" sz="2400" noProof="1" smtClean="0">
                <a:solidFill>
                  <a:srgbClr val="FF0000"/>
                </a:solidFill>
              </a:rPr>
              <a:t>Assessing Objective 2.9-2.10</a:t>
            </a:r>
            <a:r>
              <a:rPr lang="tr-TR" dirty="0" smtClean="0"/>
              <a:t/>
            </a:r>
            <a:br>
              <a:rPr lang="tr-TR" dirty="0" smtClean="0"/>
            </a:b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34</a:t>
            </a:fld>
            <a:endParaRPr lang="tr-T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       ELECTRICAL SOURCES </a:t>
            </a:r>
            <a:endParaRPr lang="tr-TR" sz="3600" dirty="0"/>
          </a:p>
        </p:txBody>
      </p:sp>
      <p:sp>
        <p:nvSpPr>
          <p:cNvPr id="3" name="2 İçerik Yer Tutucusu"/>
          <p:cNvSpPr>
            <a:spLocks noGrp="1"/>
          </p:cNvSpPr>
          <p:nvPr>
            <p:ph idx="1"/>
          </p:nvPr>
        </p:nvSpPr>
        <p:spPr/>
        <p:txBody>
          <a:bodyPr/>
          <a:lstStyle/>
          <a:p>
            <a:endParaRPr lang="tr-TR" dirty="0" smtClean="0"/>
          </a:p>
          <a:p>
            <a:r>
              <a:rPr lang="tr-TR" noProof="1" smtClean="0"/>
              <a:t>These electrical sources either deliver or absorb electric power,generally maintaining either a constant voltage or current.This leads to the creation of ideal voltage  or current sources as the basic circuit elements.</a:t>
            </a:r>
          </a:p>
          <a:p>
            <a:pPr>
              <a:buNone/>
            </a:pP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      IDEAL ELECTRICAL SOURCES </a:t>
            </a:r>
            <a:endParaRPr lang="tr-TR" sz="3600" dirty="0"/>
          </a:p>
        </p:txBody>
      </p:sp>
      <p:sp>
        <p:nvSpPr>
          <p:cNvPr id="3" name="2 İçerik Yer Tutucusu"/>
          <p:cNvSpPr>
            <a:spLocks noGrp="1"/>
          </p:cNvSpPr>
          <p:nvPr>
            <p:ph idx="1"/>
          </p:nvPr>
        </p:nvSpPr>
        <p:spPr/>
        <p:txBody>
          <a:bodyPr>
            <a:normAutofit/>
          </a:bodyPr>
          <a:lstStyle/>
          <a:p>
            <a:r>
              <a:rPr lang="tr-TR" sz="2400" noProof="1" smtClean="0"/>
              <a:t>An ideal  voltage source is a circuit element that maintains a constant voltage across its terminals irrespective of the current that flows through it.An ideal current source is a circuit element that maintains a constant current through its terminals irrespective of the voltage across its terminals. </a:t>
            </a:r>
          </a:p>
          <a:p>
            <a:endParaRPr lang="tr-TR" sz="2400" noProof="1" smtClean="0"/>
          </a:p>
          <a:p>
            <a:pPr>
              <a:buNone/>
            </a:pPr>
            <a:r>
              <a:rPr lang="tr-TR" sz="2400" noProof="1" smtClean="0"/>
              <a:t>               vs                     is</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sp>
        <p:nvSpPr>
          <p:cNvPr id="5" name="4 Oval"/>
          <p:cNvSpPr/>
          <p:nvPr/>
        </p:nvSpPr>
        <p:spPr>
          <a:xfrm>
            <a:off x="2195736" y="4869160"/>
            <a:ext cx="648072" cy="72008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400" dirty="0" smtClean="0">
                <a:solidFill>
                  <a:schemeClr val="tx1"/>
                </a:solidFill>
              </a:rPr>
              <a:t>+</a:t>
            </a:r>
          </a:p>
          <a:p>
            <a:pPr algn="ctr"/>
            <a:r>
              <a:rPr lang="tr-TR" sz="1400" dirty="0" smtClean="0">
                <a:solidFill>
                  <a:schemeClr val="tx1"/>
                </a:solidFill>
              </a:rPr>
              <a:t>_</a:t>
            </a:r>
            <a:endParaRPr lang="tr-TR" sz="1400" dirty="0">
              <a:solidFill>
                <a:schemeClr val="tx1"/>
              </a:solidFill>
            </a:endParaRPr>
          </a:p>
        </p:txBody>
      </p:sp>
      <p:sp>
        <p:nvSpPr>
          <p:cNvPr id="6" name="5 Oval"/>
          <p:cNvSpPr/>
          <p:nvPr/>
        </p:nvSpPr>
        <p:spPr>
          <a:xfrm>
            <a:off x="3995936" y="4941168"/>
            <a:ext cx="576064" cy="6480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9" name="18 Düz Bağlayıcı"/>
          <p:cNvCxnSpPr/>
          <p:nvPr/>
        </p:nvCxnSpPr>
        <p:spPr>
          <a:xfrm rot="5400000">
            <a:off x="2303748" y="4689140"/>
            <a:ext cx="36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Düz Bağlayıcı"/>
          <p:cNvCxnSpPr>
            <a:endCxn id="6" idx="0"/>
          </p:cNvCxnSpPr>
          <p:nvPr/>
        </p:nvCxnSpPr>
        <p:spPr>
          <a:xfrm rot="5400000">
            <a:off x="4067944" y="4725144"/>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25 Düz Bağlayıcı"/>
          <p:cNvCxnSpPr/>
          <p:nvPr/>
        </p:nvCxnSpPr>
        <p:spPr>
          <a:xfrm rot="5400000">
            <a:off x="2159732" y="5913276"/>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Düz Bağlayıcı"/>
          <p:cNvCxnSpPr/>
          <p:nvPr/>
        </p:nvCxnSpPr>
        <p:spPr>
          <a:xfrm rot="5400000">
            <a:off x="3995936" y="5877272"/>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Düz Ok Bağlayıcısı"/>
          <p:cNvCxnSpPr>
            <a:endCxn id="6" idx="0"/>
          </p:cNvCxnSpPr>
          <p:nvPr/>
        </p:nvCxnSpPr>
        <p:spPr>
          <a:xfrm rot="5400000" flipH="1" flipV="1">
            <a:off x="4031940" y="5193196"/>
            <a:ext cx="5040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11 Metin kutusu"/>
          <p:cNvSpPr txBox="1"/>
          <p:nvPr/>
        </p:nvSpPr>
        <p:spPr>
          <a:xfrm>
            <a:off x="1403648" y="6021288"/>
            <a:ext cx="432048" cy="369332"/>
          </a:xfrm>
          <a:prstGeom prst="rect">
            <a:avLst/>
          </a:prstGeom>
          <a:noFill/>
        </p:spPr>
        <p:txBody>
          <a:bodyPr wrap="square" rtlCol="0">
            <a:spAutoFit/>
          </a:bodyPr>
          <a:lstStyle/>
          <a:p>
            <a:r>
              <a:rPr lang="tr-TR" dirty="0" smtClean="0"/>
              <a:t>a)</a:t>
            </a:r>
            <a:endParaRPr lang="tr-TR" dirty="0"/>
          </a:p>
        </p:txBody>
      </p:sp>
      <p:sp>
        <p:nvSpPr>
          <p:cNvPr id="13" name="12 Metin kutusu"/>
          <p:cNvSpPr txBox="1"/>
          <p:nvPr/>
        </p:nvSpPr>
        <p:spPr>
          <a:xfrm>
            <a:off x="3203848" y="6021288"/>
            <a:ext cx="576064" cy="369332"/>
          </a:xfrm>
          <a:prstGeom prst="rect">
            <a:avLst/>
          </a:prstGeom>
          <a:noFill/>
        </p:spPr>
        <p:txBody>
          <a:bodyPr wrap="square" rtlCol="0">
            <a:spAutoFit/>
          </a:bodyPr>
          <a:lstStyle/>
          <a:p>
            <a:r>
              <a:rPr lang="tr-TR" dirty="0" smtClean="0"/>
              <a:t>b)</a:t>
            </a:r>
            <a:endParaRPr lang="tr-T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         DEPENDENT &amp; INDEPENDENT  </a:t>
            </a:r>
            <a:br>
              <a:rPr lang="tr-TR" sz="3600" dirty="0" smtClean="0"/>
            </a:br>
            <a:r>
              <a:rPr lang="tr-TR" sz="3600" dirty="0" smtClean="0"/>
              <a:t>                      SOURCES</a:t>
            </a:r>
            <a:endParaRPr lang="tr-TR" sz="3600" dirty="0"/>
          </a:p>
        </p:txBody>
      </p:sp>
      <p:sp>
        <p:nvSpPr>
          <p:cNvPr id="3" name="2 İçerik Yer Tutucusu"/>
          <p:cNvSpPr>
            <a:spLocks noGrp="1"/>
          </p:cNvSpPr>
          <p:nvPr>
            <p:ph idx="1"/>
          </p:nvPr>
        </p:nvSpPr>
        <p:spPr/>
        <p:txBody>
          <a:bodyPr/>
          <a:lstStyle/>
          <a:p>
            <a:r>
              <a:rPr lang="tr-TR" noProof="1" smtClean="0"/>
              <a:t>Ideal voltage and current sources can further be classified as dependent or independent sources.</a:t>
            </a:r>
          </a:p>
          <a:p>
            <a:r>
              <a:rPr lang="tr-TR" noProof="1" smtClean="0"/>
              <a:t>An independent source supplies a voltage or a current that does not depend on any of the voltages and currents elsewhere in the circuit.A dependent source,however,supplies a voltage or current whose value depends on the value of a voltage or current elsewhere in the circuit.</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0736"/>
          </a:xfrm>
        </p:spPr>
        <p:txBody>
          <a:bodyPr>
            <a:normAutofit fontScale="90000"/>
          </a:bodyPr>
          <a:lstStyle/>
          <a:p>
            <a:r>
              <a:rPr lang="tr-TR" sz="3600" dirty="0" smtClean="0"/>
              <a:t>DEPENDENT &amp; INDEPENDENT  </a:t>
            </a:r>
            <a:br>
              <a:rPr lang="tr-TR" sz="3600" dirty="0" smtClean="0"/>
            </a:br>
            <a:r>
              <a:rPr lang="tr-TR" sz="3600" dirty="0" smtClean="0"/>
              <a:t>                      SOURCES</a:t>
            </a:r>
            <a:endParaRPr lang="tr-TR" sz="3600" dirty="0"/>
          </a:p>
        </p:txBody>
      </p:sp>
      <p:sp>
        <p:nvSpPr>
          <p:cNvPr id="3" name="2 İçerik Yer Tutucusu"/>
          <p:cNvSpPr>
            <a:spLocks noGrp="1"/>
          </p:cNvSpPr>
          <p:nvPr>
            <p:ph idx="1"/>
          </p:nvPr>
        </p:nvSpPr>
        <p:spPr>
          <a:xfrm>
            <a:off x="457200" y="1772816"/>
            <a:ext cx="8229600" cy="4551784"/>
          </a:xfrm>
        </p:spPr>
        <p:txBody>
          <a:bodyPr>
            <a:normAutofit/>
          </a:bodyPr>
          <a:lstStyle/>
          <a:p>
            <a:r>
              <a:rPr lang="tr-TR" sz="2400" noProof="1" smtClean="0"/>
              <a:t>A dependent source is shown with a diamond symbol and can be controlled either by a voltage source or by a current source.</a:t>
            </a:r>
          </a:p>
          <a:p>
            <a:r>
              <a:rPr lang="tr-TR" sz="2400" noProof="1" smtClean="0"/>
              <a:t>As there two types of sources:voltage and current there are four possible combinations.</a:t>
            </a:r>
          </a:p>
          <a:p>
            <a:endParaRPr lang="tr-TR" sz="24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sp>
        <p:nvSpPr>
          <p:cNvPr id="6" name="5 Elmas"/>
          <p:cNvSpPr/>
          <p:nvPr/>
        </p:nvSpPr>
        <p:spPr>
          <a:xfrm>
            <a:off x="1331640" y="4221088"/>
            <a:ext cx="576064" cy="9144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6 Elmas"/>
          <p:cNvSpPr/>
          <p:nvPr/>
        </p:nvSpPr>
        <p:spPr>
          <a:xfrm>
            <a:off x="2915816" y="4221088"/>
            <a:ext cx="720080" cy="93610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7 Elmas"/>
          <p:cNvSpPr/>
          <p:nvPr/>
        </p:nvSpPr>
        <p:spPr>
          <a:xfrm>
            <a:off x="4644008" y="4221088"/>
            <a:ext cx="720080" cy="936104"/>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8 Elmas"/>
          <p:cNvSpPr/>
          <p:nvPr/>
        </p:nvSpPr>
        <p:spPr>
          <a:xfrm>
            <a:off x="6300192" y="4293096"/>
            <a:ext cx="576064" cy="914400"/>
          </a:xfrm>
          <a:prstGeom prst="diamon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1" name="10 Düz Ok Bağlayıcısı"/>
          <p:cNvCxnSpPr/>
          <p:nvPr/>
        </p:nvCxnSpPr>
        <p:spPr>
          <a:xfrm rot="5400000" flipH="1" flipV="1">
            <a:off x="4752814" y="4688346"/>
            <a:ext cx="5040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12 Düz Ok Bağlayıcısı"/>
          <p:cNvCxnSpPr/>
          <p:nvPr/>
        </p:nvCxnSpPr>
        <p:spPr>
          <a:xfrm rot="5400000" flipH="1" flipV="1">
            <a:off x="6336990" y="4760354"/>
            <a:ext cx="5040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Metin kutusu"/>
          <p:cNvSpPr txBox="1"/>
          <p:nvPr/>
        </p:nvSpPr>
        <p:spPr>
          <a:xfrm>
            <a:off x="1475656" y="4365104"/>
            <a:ext cx="288032" cy="369332"/>
          </a:xfrm>
          <a:prstGeom prst="rect">
            <a:avLst/>
          </a:prstGeom>
          <a:noFill/>
        </p:spPr>
        <p:txBody>
          <a:bodyPr wrap="square" rtlCol="0">
            <a:spAutoFit/>
          </a:bodyPr>
          <a:lstStyle/>
          <a:p>
            <a:r>
              <a:rPr lang="tr-TR" dirty="0" smtClean="0"/>
              <a:t>+</a:t>
            </a:r>
            <a:endParaRPr lang="tr-TR" dirty="0"/>
          </a:p>
        </p:txBody>
      </p:sp>
      <p:sp>
        <p:nvSpPr>
          <p:cNvPr id="15" name="14 Metin kutusu"/>
          <p:cNvSpPr txBox="1"/>
          <p:nvPr/>
        </p:nvSpPr>
        <p:spPr>
          <a:xfrm flipV="1">
            <a:off x="1475656" y="4797152"/>
            <a:ext cx="288032" cy="369332"/>
          </a:xfrm>
          <a:prstGeom prst="rect">
            <a:avLst/>
          </a:prstGeom>
          <a:noFill/>
        </p:spPr>
        <p:txBody>
          <a:bodyPr wrap="square" rtlCol="0">
            <a:spAutoFit/>
          </a:bodyPr>
          <a:lstStyle/>
          <a:p>
            <a:r>
              <a:rPr lang="tr-TR" dirty="0" smtClean="0"/>
              <a:t>_</a:t>
            </a:r>
            <a:endParaRPr lang="tr-TR" dirty="0"/>
          </a:p>
        </p:txBody>
      </p:sp>
      <p:sp>
        <p:nvSpPr>
          <p:cNvPr id="16" name="15 Metin kutusu"/>
          <p:cNvSpPr txBox="1"/>
          <p:nvPr/>
        </p:nvSpPr>
        <p:spPr>
          <a:xfrm>
            <a:off x="3131840" y="4365104"/>
            <a:ext cx="216024" cy="369332"/>
          </a:xfrm>
          <a:prstGeom prst="rect">
            <a:avLst/>
          </a:prstGeom>
          <a:noFill/>
        </p:spPr>
        <p:txBody>
          <a:bodyPr wrap="square" rtlCol="0">
            <a:spAutoFit/>
          </a:bodyPr>
          <a:lstStyle/>
          <a:p>
            <a:r>
              <a:rPr lang="tr-TR" dirty="0" smtClean="0"/>
              <a:t>+</a:t>
            </a:r>
            <a:endParaRPr lang="tr-TR" dirty="0"/>
          </a:p>
        </p:txBody>
      </p:sp>
      <p:sp>
        <p:nvSpPr>
          <p:cNvPr id="17" name="16 Metin kutusu"/>
          <p:cNvSpPr txBox="1"/>
          <p:nvPr/>
        </p:nvSpPr>
        <p:spPr>
          <a:xfrm flipV="1">
            <a:off x="3131840" y="4725144"/>
            <a:ext cx="288032" cy="369332"/>
          </a:xfrm>
          <a:prstGeom prst="rect">
            <a:avLst/>
          </a:prstGeom>
          <a:noFill/>
        </p:spPr>
        <p:txBody>
          <a:bodyPr wrap="square" rtlCol="0">
            <a:spAutoFit/>
          </a:bodyPr>
          <a:lstStyle/>
          <a:p>
            <a:r>
              <a:rPr lang="tr-TR" dirty="0" smtClean="0"/>
              <a:t>_</a:t>
            </a:r>
            <a:endParaRPr lang="tr-TR" dirty="0"/>
          </a:p>
        </p:txBody>
      </p:sp>
      <p:cxnSp>
        <p:nvCxnSpPr>
          <p:cNvPr id="19" name="18 Düz Bağlayıcı"/>
          <p:cNvCxnSpPr>
            <a:endCxn id="6" idx="0"/>
          </p:cNvCxnSpPr>
          <p:nvPr/>
        </p:nvCxnSpPr>
        <p:spPr>
          <a:xfrm rot="5400000">
            <a:off x="1367644" y="3969060"/>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20 Düz Bağlayıcı"/>
          <p:cNvCxnSpPr>
            <a:endCxn id="7" idx="0"/>
          </p:cNvCxnSpPr>
          <p:nvPr/>
        </p:nvCxnSpPr>
        <p:spPr>
          <a:xfrm rot="5400000">
            <a:off x="3023828" y="3969060"/>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22 Düz Bağlayıcı"/>
          <p:cNvCxnSpPr>
            <a:endCxn id="8" idx="0"/>
          </p:cNvCxnSpPr>
          <p:nvPr/>
        </p:nvCxnSpPr>
        <p:spPr>
          <a:xfrm rot="5400000">
            <a:off x="4788024" y="4005064"/>
            <a:ext cx="432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24 Düz Bağlayıcı"/>
          <p:cNvCxnSpPr>
            <a:endCxn id="9" idx="0"/>
          </p:cNvCxnSpPr>
          <p:nvPr/>
        </p:nvCxnSpPr>
        <p:spPr>
          <a:xfrm rot="5400000">
            <a:off x="6336196" y="4041068"/>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27 Düz Bağlayıcı"/>
          <p:cNvCxnSpPr>
            <a:stCxn id="15" idx="0"/>
          </p:cNvCxnSpPr>
          <p:nvPr/>
        </p:nvCxnSpPr>
        <p:spPr>
          <a:xfrm rot="5400000">
            <a:off x="1336286" y="5449870"/>
            <a:ext cx="5667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29 Düz Bağlayıcı"/>
          <p:cNvCxnSpPr>
            <a:stCxn id="7" idx="2"/>
          </p:cNvCxnSpPr>
          <p:nvPr/>
        </p:nvCxnSpPr>
        <p:spPr>
          <a:xfrm rot="5400000">
            <a:off x="2951820" y="5481228"/>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31 Düz Bağlayıcı"/>
          <p:cNvCxnSpPr>
            <a:stCxn id="8" idx="2"/>
          </p:cNvCxnSpPr>
          <p:nvPr/>
        </p:nvCxnSpPr>
        <p:spPr>
          <a:xfrm rot="5400000">
            <a:off x="4716016" y="5445224"/>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33 Düz Bağlayıcı"/>
          <p:cNvCxnSpPr>
            <a:stCxn id="9" idx="2"/>
          </p:cNvCxnSpPr>
          <p:nvPr/>
        </p:nvCxnSpPr>
        <p:spPr>
          <a:xfrm rot="5400000">
            <a:off x="6325344" y="5470376"/>
            <a:ext cx="525760" cy="0"/>
          </a:xfrm>
          <a:prstGeom prst="line">
            <a:avLst/>
          </a:prstGeom>
        </p:spPr>
        <p:style>
          <a:lnRef idx="1">
            <a:schemeClr val="accent1"/>
          </a:lnRef>
          <a:fillRef idx="0">
            <a:schemeClr val="accent1"/>
          </a:fillRef>
          <a:effectRef idx="0">
            <a:schemeClr val="accent1"/>
          </a:effectRef>
          <a:fontRef idx="minor">
            <a:schemeClr val="tx1"/>
          </a:fontRef>
        </p:style>
      </p:cxn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049" name="Object 1"/>
          <p:cNvGraphicFramePr>
            <a:graphicFrameLocks noChangeAspect="1"/>
          </p:cNvGraphicFramePr>
          <p:nvPr/>
        </p:nvGraphicFramePr>
        <p:xfrm>
          <a:off x="557554" y="3861048"/>
          <a:ext cx="884963" cy="372616"/>
        </p:xfrm>
        <a:graphic>
          <a:graphicData uri="http://schemas.openxmlformats.org/presentationml/2006/ole">
            <mc:AlternateContent xmlns:mc="http://schemas.openxmlformats.org/markup-compatibility/2006">
              <mc:Choice xmlns:v="urn:schemas-microsoft-com:vml" Requires="v">
                <p:oleObj spid="_x0000_s2064" name="Denklem" r:id="rId3" imgW="545863" imgH="228501" progId="Equation.3">
                  <p:embed/>
                </p:oleObj>
              </mc:Choice>
              <mc:Fallback>
                <p:oleObj name="Denklem" r:id="rId3" imgW="545863" imgH="228501"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554" y="3861048"/>
                        <a:ext cx="884963" cy="3726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051" name="Object 3"/>
          <p:cNvGraphicFramePr>
            <a:graphicFrameLocks noChangeAspect="1"/>
          </p:cNvGraphicFramePr>
          <p:nvPr/>
        </p:nvGraphicFramePr>
        <p:xfrm>
          <a:off x="3995936" y="3879377"/>
          <a:ext cx="811907" cy="354287"/>
        </p:xfrm>
        <a:graphic>
          <a:graphicData uri="http://schemas.openxmlformats.org/presentationml/2006/ole">
            <mc:AlternateContent xmlns:mc="http://schemas.openxmlformats.org/markup-compatibility/2006">
              <mc:Choice xmlns:v="urn:schemas-microsoft-com:vml" Requires="v">
                <p:oleObj spid="_x0000_s2065" name="Denklem" r:id="rId5" imgW="520700" imgH="228600" progId="Equation.3">
                  <p:embed/>
                </p:oleObj>
              </mc:Choice>
              <mc:Fallback>
                <p:oleObj name="Denklem" r:id="rId5" imgW="5207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936" y="3879377"/>
                        <a:ext cx="811907" cy="354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053" name="Object 5"/>
          <p:cNvGraphicFramePr>
            <a:graphicFrameLocks noChangeAspect="1"/>
          </p:cNvGraphicFramePr>
          <p:nvPr/>
        </p:nvGraphicFramePr>
        <p:xfrm>
          <a:off x="1873622" y="3861048"/>
          <a:ext cx="1206029" cy="372616"/>
        </p:xfrm>
        <a:graphic>
          <a:graphicData uri="http://schemas.openxmlformats.org/presentationml/2006/ole">
            <mc:AlternateContent xmlns:mc="http://schemas.openxmlformats.org/markup-compatibility/2006">
              <mc:Choice xmlns:v="urn:schemas-microsoft-com:vml" Requires="v">
                <p:oleObj spid="_x0000_s2066" name="Denklem" r:id="rId7" imgW="520700" imgH="228600" progId="Equation.3">
                  <p:embed/>
                </p:oleObj>
              </mc:Choice>
              <mc:Fallback>
                <p:oleObj name="Denklem" r:id="rId7" imgW="520700" imgH="2286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73622" y="3861048"/>
                        <a:ext cx="1206029" cy="3726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055" name="Object 7"/>
          <p:cNvGraphicFramePr>
            <a:graphicFrameLocks noChangeAspect="1"/>
          </p:cNvGraphicFramePr>
          <p:nvPr/>
        </p:nvGraphicFramePr>
        <p:xfrm>
          <a:off x="5364088" y="3838892"/>
          <a:ext cx="855340" cy="394772"/>
        </p:xfrm>
        <a:graphic>
          <a:graphicData uri="http://schemas.openxmlformats.org/presentationml/2006/ole">
            <mc:AlternateContent xmlns:mc="http://schemas.openxmlformats.org/markup-compatibility/2006">
              <mc:Choice xmlns:v="urn:schemas-microsoft-com:vml" Requires="v">
                <p:oleObj spid="_x0000_s2067" name="Denklem" r:id="rId9" imgW="495085" imgH="228501" progId="Equation.3">
                  <p:embed/>
                </p:oleObj>
              </mc:Choice>
              <mc:Fallback>
                <p:oleObj name="Denklem" r:id="rId9" imgW="495085" imgH="228501"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088" y="3838892"/>
                        <a:ext cx="855340" cy="394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057" name="Object 9"/>
          <p:cNvGraphicFramePr>
            <a:graphicFrameLocks noChangeAspect="1"/>
          </p:cNvGraphicFramePr>
          <p:nvPr/>
        </p:nvGraphicFramePr>
        <p:xfrm>
          <a:off x="611560" y="4941168"/>
          <a:ext cx="296416" cy="314942"/>
        </p:xfrm>
        <a:graphic>
          <a:graphicData uri="http://schemas.openxmlformats.org/presentationml/2006/ole">
            <mc:AlternateContent xmlns:mc="http://schemas.openxmlformats.org/markup-compatibility/2006">
              <mc:Choice xmlns:v="urn:schemas-microsoft-com:vml" Requires="v">
                <p:oleObj spid="_x0000_s2068" name="Denklem" r:id="rId11" imgW="152268" imgH="164957" progId="Equation.3">
                  <p:embed/>
                </p:oleObj>
              </mc:Choice>
              <mc:Fallback>
                <p:oleObj name="Denklem" r:id="rId11" imgW="152268" imgH="164957" progId="Equation.3">
                  <p:embed/>
                  <p:pic>
                    <p:nvPicPr>
                      <p:cNvPr id="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560" y="4941168"/>
                        <a:ext cx="296416" cy="3149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059" name="Object 11"/>
          <p:cNvGraphicFramePr>
            <a:graphicFrameLocks noChangeAspect="1"/>
          </p:cNvGraphicFramePr>
          <p:nvPr/>
        </p:nvGraphicFramePr>
        <p:xfrm>
          <a:off x="3923928" y="4941168"/>
          <a:ext cx="723530" cy="286891"/>
        </p:xfrm>
        <a:graphic>
          <a:graphicData uri="http://schemas.openxmlformats.org/presentationml/2006/ole">
            <mc:AlternateContent xmlns:mc="http://schemas.openxmlformats.org/markup-compatibility/2006">
              <mc:Choice xmlns:v="urn:schemas-microsoft-com:vml" Requires="v">
                <p:oleObj spid="_x0000_s2069" name="Denklem" r:id="rId13" imgW="152334" imgH="139639" progId="Equation.3">
                  <p:embed/>
                </p:oleObj>
              </mc:Choice>
              <mc:Fallback>
                <p:oleObj name="Denklem" r:id="rId13" imgW="152334" imgH="139639" progId="Equation.3">
                  <p:embed/>
                  <p:pic>
                    <p:nvPicPr>
                      <p:cNvPr id="0" name="Picture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3928" y="4941168"/>
                        <a:ext cx="723530" cy="28689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2"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061" name="Object 13"/>
          <p:cNvGraphicFramePr>
            <a:graphicFrameLocks noChangeAspect="1"/>
          </p:cNvGraphicFramePr>
          <p:nvPr/>
        </p:nvGraphicFramePr>
        <p:xfrm>
          <a:off x="2123728" y="4941168"/>
          <a:ext cx="288032" cy="305941"/>
        </p:xfrm>
        <a:graphic>
          <a:graphicData uri="http://schemas.openxmlformats.org/presentationml/2006/ole">
            <mc:AlternateContent xmlns:mc="http://schemas.openxmlformats.org/markup-compatibility/2006">
              <mc:Choice xmlns:v="urn:schemas-microsoft-com:vml" Requires="v">
                <p:oleObj spid="_x0000_s2070" name="Denklem" r:id="rId15" imgW="152268" imgH="164957" progId="Equation.3">
                  <p:embed/>
                </p:oleObj>
              </mc:Choice>
              <mc:Fallback>
                <p:oleObj name="Denklem" r:id="rId15" imgW="152268" imgH="164957" progId="Equation.3">
                  <p:embed/>
                  <p:pic>
                    <p:nvPicPr>
                      <p:cNvPr id="0" name="Picture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23728" y="4941168"/>
                        <a:ext cx="288032" cy="3059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4"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2063" name="Object 15"/>
          <p:cNvGraphicFramePr>
            <a:graphicFrameLocks noChangeAspect="1"/>
          </p:cNvGraphicFramePr>
          <p:nvPr/>
        </p:nvGraphicFramePr>
        <p:xfrm>
          <a:off x="5508104" y="4941168"/>
          <a:ext cx="440432" cy="344041"/>
        </p:xfrm>
        <a:graphic>
          <a:graphicData uri="http://schemas.openxmlformats.org/presentationml/2006/ole">
            <mc:AlternateContent xmlns:mc="http://schemas.openxmlformats.org/markup-compatibility/2006">
              <mc:Choice xmlns:v="urn:schemas-microsoft-com:vml" Requires="v">
                <p:oleObj spid="_x0000_s2071" name="Denklem" r:id="rId17" imgW="152268" imgH="203024" progId="Equation.3">
                  <p:embed/>
                </p:oleObj>
              </mc:Choice>
              <mc:Fallback>
                <p:oleObj name="Denklem" r:id="rId17" imgW="152268" imgH="203024" progId="Equation.3">
                  <p:embed/>
                  <p:pic>
                    <p:nvPicPr>
                      <p:cNvPr id="0" name="Picture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08104" y="4941168"/>
                        <a:ext cx="440432" cy="3440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 name="50 Metin kutusu"/>
          <p:cNvSpPr txBox="1"/>
          <p:nvPr/>
        </p:nvSpPr>
        <p:spPr>
          <a:xfrm>
            <a:off x="539552" y="5301208"/>
            <a:ext cx="1224136" cy="646331"/>
          </a:xfrm>
          <a:prstGeom prst="rect">
            <a:avLst/>
          </a:prstGeom>
          <a:noFill/>
        </p:spPr>
        <p:txBody>
          <a:bodyPr wrap="square" rtlCol="0">
            <a:spAutoFit/>
          </a:bodyPr>
          <a:lstStyle/>
          <a:p>
            <a:r>
              <a:rPr lang="tr-TR" sz="1200" noProof="1" smtClean="0"/>
              <a:t>is a dimensionless constant</a:t>
            </a:r>
            <a:endParaRPr lang="tr-TR" sz="1200" noProof="1"/>
          </a:p>
        </p:txBody>
      </p:sp>
      <p:sp>
        <p:nvSpPr>
          <p:cNvPr id="52" name="51 Metin kutusu"/>
          <p:cNvSpPr txBox="1"/>
          <p:nvPr/>
        </p:nvSpPr>
        <p:spPr>
          <a:xfrm>
            <a:off x="3707904" y="5373216"/>
            <a:ext cx="1512168" cy="461665"/>
          </a:xfrm>
          <a:prstGeom prst="rect">
            <a:avLst/>
          </a:prstGeom>
          <a:noFill/>
        </p:spPr>
        <p:txBody>
          <a:bodyPr wrap="square" rtlCol="0">
            <a:spAutoFit/>
          </a:bodyPr>
          <a:lstStyle/>
          <a:p>
            <a:r>
              <a:rPr lang="tr-TR" sz="1200" noProof="1" smtClean="0"/>
              <a:t>has dimensions  amperes per volt</a:t>
            </a:r>
            <a:endParaRPr lang="tr-TR" sz="1200" noProof="1"/>
          </a:p>
        </p:txBody>
      </p:sp>
      <p:sp>
        <p:nvSpPr>
          <p:cNvPr id="53" name="52 Metin kutusu"/>
          <p:cNvSpPr txBox="1"/>
          <p:nvPr/>
        </p:nvSpPr>
        <p:spPr>
          <a:xfrm>
            <a:off x="5364088" y="5373217"/>
            <a:ext cx="2160240" cy="461665"/>
          </a:xfrm>
          <a:prstGeom prst="rect">
            <a:avLst/>
          </a:prstGeom>
          <a:noFill/>
        </p:spPr>
        <p:txBody>
          <a:bodyPr wrap="square" rtlCol="0">
            <a:spAutoFit/>
          </a:bodyPr>
          <a:lstStyle/>
          <a:p>
            <a:r>
              <a:rPr lang="tr-TR" sz="1200" noProof="1" smtClean="0"/>
              <a:t>is a dimensionless </a:t>
            </a:r>
          </a:p>
          <a:p>
            <a:r>
              <a:rPr lang="tr-TR" sz="1200" noProof="1" smtClean="0"/>
              <a:t>constant</a:t>
            </a:r>
            <a:endParaRPr lang="tr-TR" sz="1200" noProof="1"/>
          </a:p>
        </p:txBody>
      </p:sp>
      <p:sp>
        <p:nvSpPr>
          <p:cNvPr id="54" name="53 Metin kutusu"/>
          <p:cNvSpPr txBox="1"/>
          <p:nvPr/>
        </p:nvSpPr>
        <p:spPr>
          <a:xfrm>
            <a:off x="1835696" y="5373216"/>
            <a:ext cx="1800200" cy="461665"/>
          </a:xfrm>
          <a:prstGeom prst="rect">
            <a:avLst/>
          </a:prstGeom>
          <a:noFill/>
        </p:spPr>
        <p:txBody>
          <a:bodyPr wrap="square" rtlCol="0">
            <a:spAutoFit/>
          </a:bodyPr>
          <a:lstStyle/>
          <a:p>
            <a:r>
              <a:rPr lang="tr-TR" sz="1200" noProof="1" smtClean="0"/>
              <a:t>has dimensions  volts per ampere</a:t>
            </a:r>
            <a:endParaRPr lang="tr-TR" sz="1200" noProof="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     ACTIVE AND PASSIVE CIRCUIT   </a:t>
            </a:r>
            <a:br>
              <a:rPr lang="tr-TR" sz="3600" dirty="0" smtClean="0"/>
            </a:br>
            <a:r>
              <a:rPr lang="tr-TR" sz="3600" dirty="0" smtClean="0"/>
              <a:t>                       ELEMENTS</a:t>
            </a:r>
            <a:endParaRPr lang="tr-TR" sz="3600" dirty="0"/>
          </a:p>
        </p:txBody>
      </p:sp>
      <p:sp>
        <p:nvSpPr>
          <p:cNvPr id="3" name="2 İçerik Yer Tutucusu"/>
          <p:cNvSpPr>
            <a:spLocks noGrp="1"/>
          </p:cNvSpPr>
          <p:nvPr>
            <p:ph idx="1"/>
          </p:nvPr>
        </p:nvSpPr>
        <p:spPr/>
        <p:txBody>
          <a:bodyPr>
            <a:normAutofit lnSpcReduction="10000"/>
          </a:bodyPr>
          <a:lstStyle/>
          <a:p>
            <a:r>
              <a:rPr lang="tr-TR" noProof="1" smtClean="0"/>
              <a:t>Ideal circuit elements are active circuit elements.An active circuit element represents a device that provides energy and a passive element represents a device that is either consuming energy or simply storing and releasing back the existing energy in the circuit.Resistors dissipate energy,capacitors and inductors store or give back the energy.Resistors,capacitors and inductors are passive circuit elements.Voltage and current sources are active circuit elements.</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SAMPLE ELECTRONIC DEVISES(CIRCUIT ELEMENTS)</a:t>
            </a:r>
            <a:endParaRPr lang="tr-TR" sz="36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9</a:t>
            </a:fld>
            <a:endParaRPr lang="tr-TR"/>
          </a:p>
        </p:txBody>
      </p:sp>
      <p:pic>
        <p:nvPicPr>
          <p:cNvPr id="5" name="4 İçerik Yer Tutucusu" descr="http://s4.hubimg.com/u/170655_f520.jpg"/>
          <p:cNvPicPr>
            <a:picLocks noGrp="1"/>
          </p:cNvPicPr>
          <p:nvPr>
            <p:ph idx="1"/>
          </p:nvPr>
        </p:nvPicPr>
        <p:blipFill>
          <a:blip r:embed="rId2" cstate="print"/>
          <a:srcRect/>
          <a:stretch>
            <a:fillRect/>
          </a:stretch>
        </p:blipFill>
        <p:spPr bwMode="auto">
          <a:xfrm>
            <a:off x="1043608" y="2276872"/>
            <a:ext cx="6984776" cy="32403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1089</TotalTime>
  <Words>1850</Words>
  <Application>Microsoft Office PowerPoint</Application>
  <PresentationFormat>On-screen Show (4:3)</PresentationFormat>
  <Paragraphs>230</Paragraphs>
  <Slides>34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Akış</vt:lpstr>
      <vt:lpstr>Denklem</vt:lpstr>
      <vt:lpstr>EE 210 </vt:lpstr>
      <vt:lpstr>        ELECTRICAL SOURCES</vt:lpstr>
      <vt:lpstr>          ELECTRICAL SOURCES </vt:lpstr>
      <vt:lpstr>       ELECTRICAL SOURCES </vt:lpstr>
      <vt:lpstr>      IDEAL ELECTRICAL SOURCES </vt:lpstr>
      <vt:lpstr>         DEPENDENT &amp; INDEPENDENT                         SOURCES</vt:lpstr>
      <vt:lpstr>DEPENDENT &amp; INDEPENDENT                         SOURCES</vt:lpstr>
      <vt:lpstr>     ACTIVE AND PASSIVE CIRCUIT                           ELEMENTS</vt:lpstr>
      <vt:lpstr>SAMPLE ELECTRONIC DEVISES(CIRCUIT ELEMENTS)</vt:lpstr>
      <vt:lpstr>     ACTIVE DEVICES</vt:lpstr>
      <vt:lpstr>     PASSIVE DEVICES</vt:lpstr>
      <vt:lpstr>ELECTRICAL RESISTANCE</vt:lpstr>
      <vt:lpstr>ELECTRICAL RESISTANCE</vt:lpstr>
      <vt:lpstr>ELECTRICAL RESISTANCE</vt:lpstr>
      <vt:lpstr>ELECTRICAL RESISTANCE</vt:lpstr>
      <vt:lpstr>         OHM’S LAW </vt:lpstr>
      <vt:lpstr>          OHM’S LAW </vt:lpstr>
      <vt:lpstr>  </vt:lpstr>
      <vt:lpstr>      THE POWER AT THE TERMINALS OF A RESISTOR </vt:lpstr>
      <vt:lpstr>    THE POWER AT THE TERMINALS OF A RESISTOR </vt:lpstr>
      <vt:lpstr>    KIRCHOFF’S LAWS</vt:lpstr>
      <vt:lpstr>KIRCHOFF’S LAWS</vt:lpstr>
      <vt:lpstr>KIRCHOFF’S LAWS</vt:lpstr>
      <vt:lpstr>KIRCHOFF’S LAWS</vt:lpstr>
      <vt:lpstr>KIRCHOFF’S LAWS</vt:lpstr>
      <vt:lpstr>KIRCHOFF’S LAWS</vt:lpstr>
      <vt:lpstr>KIRCHOFF’S LAWS</vt:lpstr>
      <vt:lpstr>Examples</vt:lpstr>
      <vt:lpstr>ANALYSIS OF CIRCUITS CONTAINING DEPENDENT SOURCES</vt:lpstr>
      <vt:lpstr>ANALYSIS OF CIRCUITS CONTAINING DEPENDENT SOURCES</vt:lpstr>
      <vt:lpstr>ANALYSIS OF CIRCUITS CONTAINING DEPENDENT SOURCES</vt:lpstr>
      <vt:lpstr>ANALYSIS OF CIRCUITS CONTAINING DEPENDENT SOURCES</vt:lpstr>
      <vt:lpstr>ANALYSIS OF CIRCUITS CONTAINING DEPENDENT SOURCES</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210</dc:title>
  <dc:creator>hp</dc:creator>
  <cp:lastModifiedBy>Mahmut Cenk Efeler</cp:lastModifiedBy>
  <cp:revision>169</cp:revision>
  <dcterms:created xsi:type="dcterms:W3CDTF">2012-02-20T11:45:44Z</dcterms:created>
  <dcterms:modified xsi:type="dcterms:W3CDTF">2015-10-20T07:04:01Z</dcterms:modified>
</cp:coreProperties>
</file>