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50"/>
  </p:notesMasterIdLst>
  <p:sldIdLst>
    <p:sldId id="280" r:id="rId2"/>
    <p:sldId id="281" r:id="rId3"/>
    <p:sldId id="313" r:id="rId4"/>
    <p:sldId id="314" r:id="rId5"/>
    <p:sldId id="315" r:id="rId6"/>
    <p:sldId id="322" r:id="rId7"/>
    <p:sldId id="323" r:id="rId8"/>
    <p:sldId id="316" r:id="rId9"/>
    <p:sldId id="318" r:id="rId10"/>
    <p:sldId id="319" r:id="rId11"/>
    <p:sldId id="324" r:id="rId12"/>
    <p:sldId id="317" r:id="rId13"/>
    <p:sldId id="325" r:id="rId14"/>
    <p:sldId id="328" r:id="rId15"/>
    <p:sldId id="327" r:id="rId16"/>
    <p:sldId id="339" r:id="rId17"/>
    <p:sldId id="329" r:id="rId18"/>
    <p:sldId id="330" r:id="rId19"/>
    <p:sldId id="331" r:id="rId20"/>
    <p:sldId id="332" r:id="rId21"/>
    <p:sldId id="340" r:id="rId22"/>
    <p:sldId id="333" r:id="rId23"/>
    <p:sldId id="341" r:id="rId24"/>
    <p:sldId id="334" r:id="rId25"/>
    <p:sldId id="335" r:id="rId26"/>
    <p:sldId id="342" r:id="rId27"/>
    <p:sldId id="362" r:id="rId28"/>
    <p:sldId id="337" r:id="rId29"/>
    <p:sldId id="338" r:id="rId30"/>
    <p:sldId id="343" r:id="rId31"/>
    <p:sldId id="344" r:id="rId32"/>
    <p:sldId id="346" r:id="rId33"/>
    <p:sldId id="348" r:id="rId34"/>
    <p:sldId id="345" r:id="rId35"/>
    <p:sldId id="349" r:id="rId36"/>
    <p:sldId id="350" r:id="rId37"/>
    <p:sldId id="351" r:id="rId38"/>
    <p:sldId id="352" r:id="rId39"/>
    <p:sldId id="353" r:id="rId40"/>
    <p:sldId id="354" r:id="rId41"/>
    <p:sldId id="355" r:id="rId42"/>
    <p:sldId id="356" r:id="rId43"/>
    <p:sldId id="357" r:id="rId44"/>
    <p:sldId id="358" r:id="rId45"/>
    <p:sldId id="359" r:id="rId46"/>
    <p:sldId id="360" r:id="rId47"/>
    <p:sldId id="361" r:id="rId48"/>
    <p:sldId id="364" r:id="rId4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89" autoAdjust="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5.w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 Id="rId14"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31.wmf"/><Relationship Id="rId1" Type="http://schemas.openxmlformats.org/officeDocument/2006/relationships/image" Target="../media/image59.wmf"/><Relationship Id="rId4" Type="http://schemas.openxmlformats.org/officeDocument/2006/relationships/image" Target="../media/image6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5" Type="http://schemas.openxmlformats.org/officeDocument/2006/relationships/image" Target="../media/image70.wmf"/><Relationship Id="rId4" Type="http://schemas.openxmlformats.org/officeDocument/2006/relationships/image" Target="../media/image6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5" Type="http://schemas.openxmlformats.org/officeDocument/2006/relationships/image" Target="../media/image75.wmf"/><Relationship Id="rId4"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image" Target="../media/image78.wmf"/><Relationship Id="rId7" Type="http://schemas.openxmlformats.org/officeDocument/2006/relationships/image" Target="../media/image82.wmf"/><Relationship Id="rId12" Type="http://schemas.openxmlformats.org/officeDocument/2006/relationships/image" Target="../media/image87.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11" Type="http://schemas.openxmlformats.org/officeDocument/2006/relationships/image" Target="../media/image86.wmf"/><Relationship Id="rId5" Type="http://schemas.openxmlformats.org/officeDocument/2006/relationships/image" Target="../media/image80.wmf"/><Relationship Id="rId10" Type="http://schemas.openxmlformats.org/officeDocument/2006/relationships/image" Target="../media/image85.wmf"/><Relationship Id="rId4" Type="http://schemas.openxmlformats.org/officeDocument/2006/relationships/image" Target="../media/image79.wmf"/><Relationship Id="rId9" Type="http://schemas.openxmlformats.org/officeDocument/2006/relationships/image" Target="../media/image8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4" Type="http://schemas.openxmlformats.org/officeDocument/2006/relationships/image" Target="../media/image7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C75EDE-19EC-4EEE-B0D9-45E6DF5E16E7}" type="datetimeFigureOut">
              <a:rPr lang="tr-TR" smtClean="0"/>
              <a:pPr/>
              <a:t>24.10.2013</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FF616B-B4AA-4AA1-870C-83E76D0ECADC}" type="slidenum">
              <a:rPr lang="tr-TR" smtClean="0"/>
              <a:pPr/>
              <a:t>‹#›</a:t>
            </a:fld>
            <a:endParaRPr lang="tr-TR"/>
          </a:p>
        </p:txBody>
      </p:sp>
    </p:spTree>
    <p:extLst>
      <p:ext uri="{BB962C8B-B14F-4D97-AF65-F5344CB8AC3E}">
        <p14:creationId xmlns:p14="http://schemas.microsoft.com/office/powerpoint/2010/main" val="3252762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5572E8F5-752B-4337-A607-0441BE4E7708}" type="datetime1">
              <a:rPr lang="tr-TR" smtClean="0"/>
              <a:pPr/>
              <a:t>24.10.2013</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0B8295AD-E0D6-4ACF-9D7D-4A02C978A0D2}" type="datetime1">
              <a:rPr lang="tr-TR" smtClean="0"/>
              <a:pPr/>
              <a:t>24.10.2013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B495E691-87F7-4228-A25B-21E97C3B2F74}" type="datetime1">
              <a:rPr lang="tr-TR" smtClean="0"/>
              <a:pPr/>
              <a:t>24.10.2013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AC6CB206-CE81-424C-BA92-C531F4BEDE33}" type="datetime1">
              <a:rPr lang="tr-TR" smtClean="0"/>
              <a:pPr/>
              <a:t>24.10.2013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D989F47E-6F02-444D-A857-CBB43328F562}" type="datetime1">
              <a:rPr lang="tr-TR" smtClean="0"/>
              <a:pPr/>
              <a:t>24.10.2013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F8F834F2-B2BA-443B-AFA4-F05F2720671D}" type="datetime1">
              <a:rPr lang="tr-TR" smtClean="0"/>
              <a:pPr/>
              <a:t>24.10.2013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474CA485-3D49-440D-A822-752E9FC4C145}" type="datetime1">
              <a:rPr lang="tr-TR" smtClean="0"/>
              <a:pPr/>
              <a:t>24.10.2013</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D033749F-C06C-4B79-90C0-8CA81FD09240}" type="datetime1">
              <a:rPr lang="tr-TR" smtClean="0"/>
              <a:pPr/>
              <a:t>24.10.2013</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ED51A014-CD14-48B2-859F-257EC40AF777}" type="datetime1">
              <a:rPr lang="tr-TR" smtClean="0"/>
              <a:pPr/>
              <a:t>24.10.2013</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A620378B-D082-444A-A69A-E7721C8336FB}" type="datetime1">
              <a:rPr lang="tr-TR" smtClean="0"/>
              <a:pPr/>
              <a:t>24.10.2013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988F74F2-0212-4B92-B17B-6F960014001B}" type="datetime1">
              <a:rPr lang="tr-TR" smtClean="0"/>
              <a:pPr/>
              <a:t>24.10.2013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B1DEFA8C-F947-479F-BE07-76B6B3F80BF1}"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85AFD01-0B8D-4D22-B51B-316886892685}" type="datetime1">
              <a:rPr lang="tr-TR" smtClean="0"/>
              <a:pPr/>
              <a:t>24.10.2013</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DEFA8C-F947-479F-BE07-76B6B3F80BF1}"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5.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5.bin"/><Relationship Id="rId14" Type="http://schemas.openxmlformats.org/officeDocument/2006/relationships/image" Target="../media/image29.wmf"/></Relationships>
</file>

<file path=ppt/slides/_rels/slide12.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1.wmf"/><Relationship Id="rId5" Type="http://schemas.openxmlformats.org/officeDocument/2006/relationships/oleObject" Target="../embeddings/oleObject29.bin"/><Relationship Id="rId4" Type="http://schemas.openxmlformats.org/officeDocument/2006/relationships/image" Target="../media/image30.wm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32.bin"/><Relationship Id="rId5" Type="http://schemas.openxmlformats.org/officeDocument/2006/relationships/image" Target="../media/image33.wmf"/><Relationship Id="rId4" Type="http://schemas.openxmlformats.org/officeDocument/2006/relationships/oleObject" Target="../embeddings/oleObject31.bin"/></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4.bin"/><Relationship Id="rId5" Type="http://schemas.openxmlformats.org/officeDocument/2006/relationships/image" Target="../media/image35.wmf"/><Relationship Id="rId4" Type="http://schemas.openxmlformats.org/officeDocument/2006/relationships/oleObject" Target="../embeddings/oleObject33.bin"/></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6.bin"/><Relationship Id="rId5" Type="http://schemas.openxmlformats.org/officeDocument/2006/relationships/image" Target="../media/image37.wmf"/><Relationship Id="rId4" Type="http://schemas.openxmlformats.org/officeDocument/2006/relationships/oleObject" Target="../embeddings/oleObject35.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image" Target="../media/image2.png"/><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8.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4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47.wmf"/><Relationship Id="rId2" Type="http://schemas.openxmlformats.org/officeDocument/2006/relationships/slideLayout" Target="../slideLayouts/slideLayout2.xml"/><Relationship Id="rId16" Type="http://schemas.openxmlformats.org/officeDocument/2006/relationships/image" Target="../media/image49.wmf"/><Relationship Id="rId1" Type="http://schemas.openxmlformats.org/officeDocument/2006/relationships/vmlDrawing" Target="../drawings/vmlDrawing11.vml"/><Relationship Id="rId6" Type="http://schemas.openxmlformats.org/officeDocument/2006/relationships/image" Target="../media/image44.wmf"/><Relationship Id="rId11" Type="http://schemas.openxmlformats.org/officeDocument/2006/relationships/oleObject" Target="../embeddings/oleObject45.bin"/><Relationship Id="rId5" Type="http://schemas.openxmlformats.org/officeDocument/2006/relationships/oleObject" Target="../embeddings/oleObject42.bin"/><Relationship Id="rId15" Type="http://schemas.openxmlformats.org/officeDocument/2006/relationships/oleObject" Target="../embeddings/oleObject47.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4.bin"/><Relationship Id="rId14" Type="http://schemas.openxmlformats.org/officeDocument/2006/relationships/image" Target="../media/image48.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image" Target="../media/image2.png"/><Relationship Id="rId7"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9.bin"/><Relationship Id="rId5" Type="http://schemas.openxmlformats.org/officeDocument/2006/relationships/image" Target="../media/image50.wmf"/><Relationship Id="rId4" Type="http://schemas.openxmlformats.org/officeDocument/2006/relationships/oleObject" Target="../embeddings/oleObject48.bin"/><Relationship Id="rId9" Type="http://schemas.openxmlformats.org/officeDocument/2006/relationships/image" Target="../media/image52.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4.wmf"/><Relationship Id="rId5" Type="http://schemas.openxmlformats.org/officeDocument/2006/relationships/oleObject" Target="../embeddings/oleObject52.bin"/><Relationship Id="rId4" Type="http://schemas.openxmlformats.org/officeDocument/2006/relationships/image" Target="../media/image5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7.wmf"/><Relationship Id="rId5" Type="http://schemas.openxmlformats.org/officeDocument/2006/relationships/oleObject" Target="../embeddings/oleObject55.bin"/><Relationship Id="rId4" Type="http://schemas.openxmlformats.org/officeDocument/2006/relationships/image" Target="../media/image56.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58.w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1.wmf"/><Relationship Id="rId5" Type="http://schemas.openxmlformats.org/officeDocument/2006/relationships/oleObject" Target="../embeddings/oleObject58.bin"/><Relationship Id="rId10" Type="http://schemas.openxmlformats.org/officeDocument/2006/relationships/image" Target="../media/image61.wmf"/><Relationship Id="rId4" Type="http://schemas.openxmlformats.org/officeDocument/2006/relationships/image" Target="../media/image59.wmf"/><Relationship Id="rId9" Type="http://schemas.openxmlformats.org/officeDocument/2006/relationships/oleObject" Target="../embeddings/oleObject60.bin"/></Relationships>
</file>

<file path=ppt/slides/_rels/slide37.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3.wmf"/><Relationship Id="rId5" Type="http://schemas.openxmlformats.org/officeDocument/2006/relationships/oleObject" Target="../embeddings/oleObject62.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64.bin"/></Relationships>
</file>

<file path=ppt/slides/_rels/slide38.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7.wmf"/><Relationship Id="rId11" Type="http://schemas.openxmlformats.org/officeDocument/2006/relationships/oleObject" Target="../embeddings/oleObject69.bin"/><Relationship Id="rId5" Type="http://schemas.openxmlformats.org/officeDocument/2006/relationships/oleObject" Target="../embeddings/oleObject66.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68.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18" Type="http://schemas.openxmlformats.org/officeDocument/2006/relationships/image" Target="../media/image10.wmf"/><Relationship Id="rId26" Type="http://schemas.openxmlformats.org/officeDocument/2006/relationships/image" Target="../media/image14.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7.wmf"/><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image" Target="../media/image9.wmf"/><Relationship Id="rId20" Type="http://schemas.openxmlformats.org/officeDocument/2006/relationships/image" Target="../media/image11.wmf"/><Relationship Id="rId29"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24" Type="http://schemas.openxmlformats.org/officeDocument/2006/relationships/image" Target="../media/image13.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5.wmf"/><Relationship Id="rId10" Type="http://schemas.openxmlformats.org/officeDocument/2006/relationships/image" Target="../media/image6.wmf"/><Relationship Id="rId19" Type="http://schemas.openxmlformats.org/officeDocument/2006/relationships/oleObject" Target="../embeddings/oleObject9.bin"/><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 Id="rId22" Type="http://schemas.openxmlformats.org/officeDocument/2006/relationships/image" Target="../media/image12.wmf"/><Relationship Id="rId27" Type="http://schemas.openxmlformats.org/officeDocument/2006/relationships/oleObject" Target="../embeddings/oleObject13.bin"/><Relationship Id="rId30" Type="http://schemas.openxmlformats.org/officeDocument/2006/relationships/image" Target="../media/image16.wmf"/></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image" Target="../media/image75.wmf"/><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2.wmf"/><Relationship Id="rId11" Type="http://schemas.openxmlformats.org/officeDocument/2006/relationships/oleObject" Target="../embeddings/oleObject74.bin"/><Relationship Id="rId5" Type="http://schemas.openxmlformats.org/officeDocument/2006/relationships/oleObject" Target="../embeddings/oleObject71.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73.bin"/></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5.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77.bin"/><Relationship Id="rId5" Type="http://schemas.openxmlformats.org/officeDocument/2006/relationships/image" Target="../media/image73.wmf"/><Relationship Id="rId4" Type="http://schemas.openxmlformats.org/officeDocument/2006/relationships/oleObject" Target="../embeddings/oleObject76.bin"/></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png"/><Relationship Id="rId4" Type="http://schemas.openxmlformats.org/officeDocument/2006/relationships/image" Target="../media/image73.wmf"/></Relationships>
</file>

<file path=ppt/slides/_rels/slide45.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oleObject" Target="../embeddings/oleObject84.bin"/><Relationship Id="rId18" Type="http://schemas.openxmlformats.org/officeDocument/2006/relationships/image" Target="../media/image83.wmf"/><Relationship Id="rId26" Type="http://schemas.openxmlformats.org/officeDocument/2006/relationships/image" Target="../media/image87.wmf"/><Relationship Id="rId3" Type="http://schemas.openxmlformats.org/officeDocument/2006/relationships/oleObject" Target="../embeddings/oleObject79.bin"/><Relationship Id="rId21" Type="http://schemas.openxmlformats.org/officeDocument/2006/relationships/oleObject" Target="../embeddings/oleObject88.bin"/><Relationship Id="rId7" Type="http://schemas.openxmlformats.org/officeDocument/2006/relationships/oleObject" Target="../embeddings/oleObject81.bin"/><Relationship Id="rId12" Type="http://schemas.openxmlformats.org/officeDocument/2006/relationships/image" Target="../media/image80.wmf"/><Relationship Id="rId17" Type="http://schemas.openxmlformats.org/officeDocument/2006/relationships/oleObject" Target="../embeddings/oleObject86.bin"/><Relationship Id="rId25" Type="http://schemas.openxmlformats.org/officeDocument/2006/relationships/oleObject" Target="../embeddings/oleObject90.bin"/><Relationship Id="rId2" Type="http://schemas.openxmlformats.org/officeDocument/2006/relationships/slideLayout" Target="../slideLayouts/slideLayout2.xml"/><Relationship Id="rId16" Type="http://schemas.openxmlformats.org/officeDocument/2006/relationships/image" Target="../media/image82.wmf"/><Relationship Id="rId20" Type="http://schemas.openxmlformats.org/officeDocument/2006/relationships/image" Target="../media/image84.wmf"/><Relationship Id="rId1" Type="http://schemas.openxmlformats.org/officeDocument/2006/relationships/vmlDrawing" Target="../drawings/vmlDrawing22.vml"/><Relationship Id="rId6" Type="http://schemas.openxmlformats.org/officeDocument/2006/relationships/image" Target="../media/image77.wmf"/><Relationship Id="rId11" Type="http://schemas.openxmlformats.org/officeDocument/2006/relationships/oleObject" Target="../embeddings/oleObject83.bin"/><Relationship Id="rId24" Type="http://schemas.openxmlformats.org/officeDocument/2006/relationships/image" Target="../media/image86.wmf"/><Relationship Id="rId5" Type="http://schemas.openxmlformats.org/officeDocument/2006/relationships/oleObject" Target="../embeddings/oleObject80.bin"/><Relationship Id="rId15" Type="http://schemas.openxmlformats.org/officeDocument/2006/relationships/oleObject" Target="../embeddings/oleObject85.bin"/><Relationship Id="rId23" Type="http://schemas.openxmlformats.org/officeDocument/2006/relationships/oleObject" Target="../embeddings/oleObject89.bin"/><Relationship Id="rId10" Type="http://schemas.openxmlformats.org/officeDocument/2006/relationships/image" Target="../media/image79.wmf"/><Relationship Id="rId19" Type="http://schemas.openxmlformats.org/officeDocument/2006/relationships/oleObject" Target="../embeddings/oleObject87.bin"/><Relationship Id="rId4" Type="http://schemas.openxmlformats.org/officeDocument/2006/relationships/image" Target="../media/image76.wmf"/><Relationship Id="rId9" Type="http://schemas.openxmlformats.org/officeDocument/2006/relationships/oleObject" Target="../embeddings/oleObject82.bin"/><Relationship Id="rId14" Type="http://schemas.openxmlformats.org/officeDocument/2006/relationships/image" Target="../media/image81.wmf"/><Relationship Id="rId22" Type="http://schemas.openxmlformats.org/officeDocument/2006/relationships/image" Target="../media/image85.wmf"/></Relationships>
</file>

<file path=ppt/slides/_rels/slide46.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91.bin"/><Relationship Id="rId7" Type="http://schemas.openxmlformats.org/officeDocument/2006/relationships/oleObject" Target="../embeddings/oleObject93.bin"/><Relationship Id="rId12"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89.wmf"/><Relationship Id="rId11" Type="http://schemas.openxmlformats.org/officeDocument/2006/relationships/oleObject" Target="../embeddings/oleObject95.bin"/><Relationship Id="rId5" Type="http://schemas.openxmlformats.org/officeDocument/2006/relationships/oleObject" Target="../embeddings/oleObject92.bin"/><Relationship Id="rId10" Type="http://schemas.openxmlformats.org/officeDocument/2006/relationships/image" Target="../media/image73.wmf"/><Relationship Id="rId4" Type="http://schemas.openxmlformats.org/officeDocument/2006/relationships/image" Target="../media/image88.wmf"/><Relationship Id="rId9" Type="http://schemas.openxmlformats.org/officeDocument/2006/relationships/oleObject" Target="../embeddings/oleObject94.bin"/></Relationships>
</file>

<file path=ppt/slides/_rels/slide47.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92.wmf"/><Relationship Id="rId5" Type="http://schemas.openxmlformats.org/officeDocument/2006/relationships/oleObject" Target="../embeddings/oleObject98.bin"/><Relationship Id="rId4" Type="http://schemas.openxmlformats.org/officeDocument/2006/relationships/image" Target="../media/image91.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wmf"/></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7.bin"/><Relationship Id="rId5" Type="http://schemas.openxmlformats.org/officeDocument/2006/relationships/image" Target="../media/image18.wmf"/><Relationship Id="rId4" Type="http://schemas.openxmlformats.org/officeDocument/2006/relationships/oleObject" Target="../embeddings/oleObject16.bin"/></Relationships>
</file>

<file path=ppt/slides/_rels/slide8.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1.wmf"/><Relationship Id="rId5" Type="http://schemas.openxmlformats.org/officeDocument/2006/relationships/oleObject" Target="../embeddings/oleObject19.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1.bin"/></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smtClean="0"/>
              <a:t>EE 210 </a:t>
            </a:r>
            <a:endParaRPr lang="tr-TR" dirty="0"/>
          </a:p>
        </p:txBody>
      </p:sp>
      <p:sp>
        <p:nvSpPr>
          <p:cNvPr id="3" name="2 Alt Başlık"/>
          <p:cNvSpPr>
            <a:spLocks noGrp="1"/>
          </p:cNvSpPr>
          <p:nvPr>
            <p:ph type="subTitle" idx="1"/>
          </p:nvPr>
        </p:nvSpPr>
        <p:spPr/>
        <p:txBody>
          <a:bodyPr>
            <a:normAutofit fontScale="85000" lnSpcReduction="20000"/>
          </a:bodyPr>
          <a:lstStyle/>
          <a:p>
            <a:r>
              <a:rPr lang="tr-TR" dirty="0" smtClean="0"/>
              <a:t>LECTURE 3</a:t>
            </a:r>
          </a:p>
          <a:p>
            <a:r>
              <a:rPr lang="tr-TR" dirty="0" smtClean="0"/>
              <a:t>SIMPLE RESISTIVE  CIRCUITS</a:t>
            </a:r>
          </a:p>
          <a:p>
            <a:r>
              <a:rPr lang="tr-TR" dirty="0" smtClean="0"/>
              <a:t>Cenk Efeler</a:t>
            </a:r>
          </a:p>
          <a:p>
            <a:r>
              <a:rPr lang="tr-TR" noProof="1" smtClean="0"/>
              <a:t>Reference Book :Electric Cırcuits</a:t>
            </a:r>
          </a:p>
          <a:p>
            <a:r>
              <a:rPr lang="tr-TR" noProof="1" smtClean="0"/>
              <a:t>James W.Nielson &amp; Susan A.Riedel </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a:t>
            </a:fld>
            <a:endParaRPr lang="tr-T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RESISTORS IN PARALLEL</a:t>
            </a:r>
            <a:endParaRPr lang="tr-TR" dirty="0"/>
          </a:p>
        </p:txBody>
      </p:sp>
      <p:sp>
        <p:nvSpPr>
          <p:cNvPr id="3" name="2 İçerik Yer Tutucusu"/>
          <p:cNvSpPr>
            <a:spLocks noGrp="1"/>
          </p:cNvSpPr>
          <p:nvPr>
            <p:ph idx="1"/>
          </p:nvPr>
        </p:nvSpPr>
        <p:spPr/>
        <p:txBody>
          <a:bodyPr>
            <a:normAutofit lnSpcReduction="10000"/>
          </a:bodyPr>
          <a:lstStyle/>
          <a:p>
            <a:r>
              <a:rPr lang="tr-TR" sz="2000" noProof="1" smtClean="0"/>
              <a:t>In order to be connected in parallel the same voltage must exists across the two circuit elements</a:t>
            </a:r>
          </a:p>
          <a:p>
            <a:endParaRPr lang="tr-TR" dirty="0" smtClean="0"/>
          </a:p>
          <a:p>
            <a:endParaRPr lang="tr-TR" dirty="0" smtClean="0"/>
          </a:p>
          <a:p>
            <a:endParaRPr lang="tr-TR" dirty="0" smtClean="0"/>
          </a:p>
          <a:p>
            <a:endParaRPr lang="tr-TR" dirty="0" smtClean="0"/>
          </a:p>
          <a:p>
            <a:pPr>
              <a:buNone/>
            </a:pPr>
            <a:r>
              <a:rPr lang="tr-TR" dirty="0" smtClean="0"/>
              <a:t>        </a:t>
            </a:r>
          </a:p>
          <a:p>
            <a:pPr>
              <a:buNone/>
            </a:pPr>
            <a:r>
              <a:rPr lang="tr-TR" sz="2000" noProof="1" smtClean="0"/>
              <a:t>          Circuit 1                       Circuit 2</a:t>
            </a:r>
          </a:p>
          <a:p>
            <a:pPr>
              <a:buNone/>
            </a:pPr>
            <a:r>
              <a:rPr lang="tr-TR" sz="2000" noProof="1" smtClean="0"/>
              <a:t>      Figure 5</a:t>
            </a:r>
          </a:p>
          <a:p>
            <a:r>
              <a:rPr lang="tr-TR" sz="2000" noProof="1" smtClean="0"/>
              <a:t>R1 and R2 in circuit 1 are connected in parallel,but R1 and R2 or R1 and R3 in circuit 2 are not connected in parallel, as the voltages across them are different.</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10</a:t>
            </a:fld>
            <a:endParaRPr lang="tr-TR"/>
          </a:p>
        </p:txBody>
      </p:sp>
      <p:cxnSp>
        <p:nvCxnSpPr>
          <p:cNvPr id="5" name="4 Düz Bağlayıcı"/>
          <p:cNvCxnSpPr/>
          <p:nvPr/>
        </p:nvCxnSpPr>
        <p:spPr>
          <a:xfrm rot="5400000">
            <a:off x="2303748" y="3753036"/>
            <a:ext cx="15121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5 Düz Bağlayıcı"/>
          <p:cNvCxnSpPr/>
          <p:nvPr/>
        </p:nvCxnSpPr>
        <p:spPr>
          <a:xfrm>
            <a:off x="1043608" y="4509120"/>
            <a:ext cx="20162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9 Düz Bağlayıcı"/>
          <p:cNvCxnSpPr/>
          <p:nvPr/>
        </p:nvCxnSpPr>
        <p:spPr>
          <a:xfrm rot="5400000">
            <a:off x="1835696" y="4293096"/>
            <a:ext cx="4320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12 Düz Bağlayıcı"/>
          <p:cNvCxnSpPr/>
          <p:nvPr/>
        </p:nvCxnSpPr>
        <p:spPr>
          <a:xfrm rot="5400000">
            <a:off x="1763688" y="3284984"/>
            <a:ext cx="5760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5400000">
            <a:off x="1763688" y="3501008"/>
            <a:ext cx="576064" cy="576064"/>
          </a:xfrm>
          <a:prstGeom prst="rect">
            <a:avLst/>
          </a:prstGeom>
          <a:noFill/>
        </p:spPr>
      </p:pic>
      <p:pic>
        <p:nvPicPr>
          <p:cNvPr id="16"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a:off x="2339752" y="2708920"/>
            <a:ext cx="407300" cy="576064"/>
          </a:xfrm>
          <a:prstGeom prst="rect">
            <a:avLst/>
          </a:prstGeom>
          <a:noFill/>
        </p:spPr>
      </p:pic>
      <p:cxnSp>
        <p:nvCxnSpPr>
          <p:cNvPr id="17" name="16 Düz Bağlayıcı"/>
          <p:cNvCxnSpPr>
            <a:stCxn id="16" idx="1"/>
          </p:cNvCxnSpPr>
          <p:nvPr/>
        </p:nvCxnSpPr>
        <p:spPr>
          <a:xfrm rot="10800000">
            <a:off x="2051720" y="2996952"/>
            <a:ext cx="2880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22 Düz Bağlayıcı"/>
          <p:cNvCxnSpPr/>
          <p:nvPr/>
        </p:nvCxnSpPr>
        <p:spPr>
          <a:xfrm rot="10800000">
            <a:off x="2699792" y="2996952"/>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24 Düz Bağlayıcı"/>
          <p:cNvCxnSpPr/>
          <p:nvPr/>
        </p:nvCxnSpPr>
        <p:spPr>
          <a:xfrm rot="10800000">
            <a:off x="1403648" y="2996952"/>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28 Metin kutusu"/>
          <p:cNvSpPr txBox="1"/>
          <p:nvPr/>
        </p:nvSpPr>
        <p:spPr>
          <a:xfrm>
            <a:off x="1259632" y="3645024"/>
            <a:ext cx="504056" cy="369332"/>
          </a:xfrm>
          <a:prstGeom prst="rect">
            <a:avLst/>
          </a:prstGeom>
          <a:noFill/>
        </p:spPr>
        <p:txBody>
          <a:bodyPr wrap="square" rtlCol="0">
            <a:spAutoFit/>
          </a:bodyPr>
          <a:lstStyle/>
          <a:p>
            <a:r>
              <a:rPr lang="tr-TR" dirty="0" smtClean="0"/>
              <a:t>R1</a:t>
            </a:r>
            <a:endParaRPr lang="tr-TR" dirty="0"/>
          </a:p>
        </p:txBody>
      </p:sp>
      <p:sp>
        <p:nvSpPr>
          <p:cNvPr id="30" name="29 Metin kutusu"/>
          <p:cNvSpPr txBox="1"/>
          <p:nvPr/>
        </p:nvSpPr>
        <p:spPr>
          <a:xfrm>
            <a:off x="2339752" y="3140968"/>
            <a:ext cx="504056" cy="369332"/>
          </a:xfrm>
          <a:prstGeom prst="rect">
            <a:avLst/>
          </a:prstGeom>
          <a:noFill/>
        </p:spPr>
        <p:txBody>
          <a:bodyPr wrap="square" rtlCol="0">
            <a:spAutoFit/>
          </a:bodyPr>
          <a:lstStyle/>
          <a:p>
            <a:r>
              <a:rPr lang="tr-TR" dirty="0" smtClean="0"/>
              <a:t>R2</a:t>
            </a:r>
            <a:endParaRPr lang="tr-TR" dirty="0"/>
          </a:p>
        </p:txBody>
      </p:sp>
      <p:cxnSp>
        <p:nvCxnSpPr>
          <p:cNvPr id="31" name="30 Düz Bağlayıcı"/>
          <p:cNvCxnSpPr/>
          <p:nvPr/>
        </p:nvCxnSpPr>
        <p:spPr>
          <a:xfrm rot="5400000">
            <a:off x="4427984" y="3284984"/>
            <a:ext cx="5760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31 Düz Bağlayıcı"/>
          <p:cNvCxnSpPr/>
          <p:nvPr/>
        </p:nvCxnSpPr>
        <p:spPr>
          <a:xfrm rot="5400000">
            <a:off x="4499992" y="4365104"/>
            <a:ext cx="4320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5400000">
            <a:off x="4427984" y="3573016"/>
            <a:ext cx="576064" cy="576064"/>
          </a:xfrm>
          <a:prstGeom prst="rect">
            <a:avLst/>
          </a:prstGeom>
          <a:noFill/>
        </p:spPr>
      </p:pic>
      <p:pic>
        <p:nvPicPr>
          <p:cNvPr id="37"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a:off x="4932040" y="2708920"/>
            <a:ext cx="407300" cy="576064"/>
          </a:xfrm>
          <a:prstGeom prst="rect">
            <a:avLst/>
          </a:prstGeom>
          <a:noFill/>
        </p:spPr>
      </p:pic>
      <p:cxnSp>
        <p:nvCxnSpPr>
          <p:cNvPr id="38" name="37 Düz Bağlayıcı"/>
          <p:cNvCxnSpPr/>
          <p:nvPr/>
        </p:nvCxnSpPr>
        <p:spPr>
          <a:xfrm rot="10800000">
            <a:off x="5292080" y="2996952"/>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9"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5400000">
            <a:off x="5364088" y="3573016"/>
            <a:ext cx="576064" cy="576064"/>
          </a:xfrm>
          <a:prstGeom prst="rect">
            <a:avLst/>
          </a:prstGeom>
          <a:noFill/>
        </p:spPr>
      </p:pic>
      <p:cxnSp>
        <p:nvCxnSpPr>
          <p:cNvPr id="40" name="39 Düz Bağlayıcı"/>
          <p:cNvCxnSpPr/>
          <p:nvPr/>
        </p:nvCxnSpPr>
        <p:spPr>
          <a:xfrm rot="5400000">
            <a:off x="5364088" y="3284984"/>
            <a:ext cx="5760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40 Düz Bağlayıcı"/>
          <p:cNvCxnSpPr/>
          <p:nvPr/>
        </p:nvCxnSpPr>
        <p:spPr>
          <a:xfrm rot="5400000">
            <a:off x="5400092" y="4329100"/>
            <a:ext cx="504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42 Düz Bağlayıcı"/>
          <p:cNvCxnSpPr/>
          <p:nvPr/>
        </p:nvCxnSpPr>
        <p:spPr>
          <a:xfrm>
            <a:off x="3635896" y="4581128"/>
            <a:ext cx="20162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43 Düz Bağlayıcı"/>
          <p:cNvCxnSpPr/>
          <p:nvPr/>
        </p:nvCxnSpPr>
        <p:spPr>
          <a:xfrm rot="10800000">
            <a:off x="3923928" y="2996952"/>
            <a:ext cx="1016496" cy="83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45 Metin kutusu"/>
          <p:cNvSpPr txBox="1"/>
          <p:nvPr/>
        </p:nvSpPr>
        <p:spPr>
          <a:xfrm>
            <a:off x="5868144" y="3645024"/>
            <a:ext cx="504056" cy="369332"/>
          </a:xfrm>
          <a:prstGeom prst="rect">
            <a:avLst/>
          </a:prstGeom>
          <a:noFill/>
        </p:spPr>
        <p:txBody>
          <a:bodyPr wrap="square" rtlCol="0">
            <a:spAutoFit/>
          </a:bodyPr>
          <a:lstStyle/>
          <a:p>
            <a:r>
              <a:rPr lang="tr-TR" dirty="0" smtClean="0"/>
              <a:t>R3</a:t>
            </a:r>
            <a:endParaRPr lang="tr-TR" dirty="0"/>
          </a:p>
        </p:txBody>
      </p:sp>
      <p:sp>
        <p:nvSpPr>
          <p:cNvPr id="47" name="46 Metin kutusu"/>
          <p:cNvSpPr txBox="1"/>
          <p:nvPr/>
        </p:nvSpPr>
        <p:spPr>
          <a:xfrm>
            <a:off x="5004048" y="3140968"/>
            <a:ext cx="504056" cy="369332"/>
          </a:xfrm>
          <a:prstGeom prst="rect">
            <a:avLst/>
          </a:prstGeom>
          <a:noFill/>
        </p:spPr>
        <p:txBody>
          <a:bodyPr wrap="square" rtlCol="0">
            <a:spAutoFit/>
          </a:bodyPr>
          <a:lstStyle/>
          <a:p>
            <a:r>
              <a:rPr lang="tr-TR" dirty="0" smtClean="0"/>
              <a:t>R2</a:t>
            </a:r>
            <a:endParaRPr lang="tr-TR" dirty="0"/>
          </a:p>
        </p:txBody>
      </p:sp>
      <p:sp>
        <p:nvSpPr>
          <p:cNvPr id="48" name="47 Metin kutusu"/>
          <p:cNvSpPr txBox="1"/>
          <p:nvPr/>
        </p:nvSpPr>
        <p:spPr>
          <a:xfrm>
            <a:off x="4788024" y="3645024"/>
            <a:ext cx="504056" cy="369332"/>
          </a:xfrm>
          <a:prstGeom prst="rect">
            <a:avLst/>
          </a:prstGeom>
          <a:noFill/>
        </p:spPr>
        <p:txBody>
          <a:bodyPr wrap="square" rtlCol="0">
            <a:spAutoFit/>
          </a:bodyPr>
          <a:lstStyle/>
          <a:p>
            <a:r>
              <a:rPr lang="tr-TR" dirty="0" smtClean="0"/>
              <a:t>R1</a:t>
            </a:r>
            <a:endParaRPr lang="tr-T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3528" y="548680"/>
            <a:ext cx="8229600" cy="1143000"/>
          </a:xfrm>
        </p:spPr>
        <p:txBody>
          <a:bodyPr/>
          <a:lstStyle/>
          <a:p>
            <a:r>
              <a:rPr lang="tr-TR" dirty="0" smtClean="0"/>
              <a:t>RESISTORS IN PARALLEL</a:t>
            </a:r>
            <a:endParaRPr lang="tr-TR" dirty="0"/>
          </a:p>
        </p:txBody>
      </p:sp>
      <p:sp>
        <p:nvSpPr>
          <p:cNvPr id="3" name="2 İçerik Yer Tutucusu"/>
          <p:cNvSpPr>
            <a:spLocks noGrp="1"/>
          </p:cNvSpPr>
          <p:nvPr>
            <p:ph idx="1"/>
          </p:nvPr>
        </p:nvSpPr>
        <p:spPr>
          <a:xfrm>
            <a:off x="457200" y="1772816"/>
            <a:ext cx="8229600" cy="4551784"/>
          </a:xfrm>
        </p:spPr>
        <p:txBody>
          <a:bodyPr>
            <a:normAutofit/>
          </a:bodyPr>
          <a:lstStyle/>
          <a:p>
            <a:r>
              <a:rPr lang="tr-TR" sz="2000" noProof="1" smtClean="0"/>
              <a:t>Using Kirchoff’s current law and Ohm’s law,resistors in parallel can be reduced to a single equivalent circuit.</a:t>
            </a:r>
          </a:p>
          <a:p>
            <a:r>
              <a:rPr lang="tr-TR" sz="2000" noProof="1" smtClean="0"/>
              <a:t>Writing Kirchoff’s current law equation at node a :</a:t>
            </a:r>
          </a:p>
          <a:p>
            <a:pPr>
              <a:buNone/>
            </a:pPr>
            <a:endParaRPr lang="tr-TR" sz="2000" noProof="1" smtClean="0"/>
          </a:p>
          <a:p>
            <a:pPr>
              <a:buNone/>
            </a:pPr>
            <a:endParaRPr lang="tr-TR" sz="2000" noProof="1" smtClean="0"/>
          </a:p>
          <a:p>
            <a:r>
              <a:rPr lang="tr-TR" sz="2000" noProof="1" smtClean="0"/>
              <a:t>As the voltage across each resistance is the same,applying Ohm’s law </a:t>
            </a:r>
          </a:p>
          <a:p>
            <a:endParaRPr lang="tr-TR" sz="2000" noProof="1" smtClean="0"/>
          </a:p>
          <a:p>
            <a:endParaRPr lang="tr-TR" sz="2000" noProof="1" smtClean="0"/>
          </a:p>
          <a:p>
            <a:r>
              <a:rPr lang="tr-TR" sz="2000" noProof="1" smtClean="0"/>
              <a:t>Thus                           </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11</a:t>
            </a:fld>
            <a:endParaRPr lang="tr-TR"/>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1441" name="Object 1"/>
          <p:cNvGraphicFramePr>
            <a:graphicFrameLocks noChangeAspect="1"/>
          </p:cNvGraphicFramePr>
          <p:nvPr/>
        </p:nvGraphicFramePr>
        <p:xfrm>
          <a:off x="2411760" y="2996952"/>
          <a:ext cx="2016224" cy="432048"/>
        </p:xfrm>
        <a:graphic>
          <a:graphicData uri="http://schemas.openxmlformats.org/presentationml/2006/ole">
            <mc:AlternateContent xmlns:mc="http://schemas.openxmlformats.org/markup-compatibility/2006">
              <mc:Choice xmlns:v="urn:schemas-microsoft-com:vml" Requires="v">
                <p:oleObj spid="_x0000_s61456" name="Denklem" r:id="rId3" imgW="1066800" imgH="228600" progId="Equation.3">
                  <p:embed/>
                </p:oleObj>
              </mc:Choice>
              <mc:Fallback>
                <p:oleObj name="Denklem" r:id="rId3" imgW="1066800" imgH="2286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996952"/>
                        <a:ext cx="2016224"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1443" name="Object 3"/>
          <p:cNvGraphicFramePr>
            <a:graphicFrameLocks noChangeAspect="1"/>
          </p:cNvGraphicFramePr>
          <p:nvPr/>
        </p:nvGraphicFramePr>
        <p:xfrm>
          <a:off x="2411760" y="4221088"/>
          <a:ext cx="4082797" cy="432048"/>
        </p:xfrm>
        <a:graphic>
          <a:graphicData uri="http://schemas.openxmlformats.org/presentationml/2006/ole">
            <mc:AlternateContent xmlns:mc="http://schemas.openxmlformats.org/markup-compatibility/2006">
              <mc:Choice xmlns:v="urn:schemas-microsoft-com:vml" Requires="v">
                <p:oleObj spid="_x0000_s61457" name="Denklem" r:id="rId5" imgW="1816100" imgH="228600" progId="Equation.3">
                  <p:embed/>
                </p:oleObj>
              </mc:Choice>
              <mc:Fallback>
                <p:oleObj name="Denklem" r:id="rId5" imgW="18161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4221088"/>
                        <a:ext cx="4082797"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1445" name="Object 5"/>
          <p:cNvGraphicFramePr>
            <a:graphicFrameLocks noChangeAspect="1"/>
          </p:cNvGraphicFramePr>
          <p:nvPr/>
        </p:nvGraphicFramePr>
        <p:xfrm>
          <a:off x="1547664" y="4869160"/>
          <a:ext cx="723144" cy="693628"/>
        </p:xfrm>
        <a:graphic>
          <a:graphicData uri="http://schemas.openxmlformats.org/presentationml/2006/ole">
            <mc:AlternateContent xmlns:mc="http://schemas.openxmlformats.org/markup-compatibility/2006">
              <mc:Choice xmlns:v="urn:schemas-microsoft-com:vml" Requires="v">
                <p:oleObj spid="_x0000_s61458" name="Denklem" r:id="rId7" imgW="469696" imgH="444307" progId="Equation.3">
                  <p:embed/>
                </p:oleObj>
              </mc:Choice>
              <mc:Fallback>
                <p:oleObj name="Denklem" r:id="rId7" imgW="469696" imgH="444307"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4869160"/>
                        <a:ext cx="723144" cy="693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6145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6145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1451" name="Object 11"/>
          <p:cNvGraphicFramePr>
            <a:graphicFrameLocks noChangeAspect="1"/>
          </p:cNvGraphicFramePr>
          <p:nvPr/>
        </p:nvGraphicFramePr>
        <p:xfrm>
          <a:off x="3563888" y="4869160"/>
          <a:ext cx="864096" cy="717638"/>
        </p:xfrm>
        <a:graphic>
          <a:graphicData uri="http://schemas.openxmlformats.org/presentationml/2006/ole">
            <mc:AlternateContent xmlns:mc="http://schemas.openxmlformats.org/markup-compatibility/2006">
              <mc:Choice xmlns:v="urn:schemas-microsoft-com:vml" Requires="v">
                <p:oleObj spid="_x0000_s61459" name="Denklem" r:id="rId9" imgW="558800" imgH="469900" progId="Equation.3">
                  <p:embed/>
                </p:oleObj>
              </mc:Choice>
              <mc:Fallback>
                <p:oleObj name="Denklem" r:id="rId9" imgW="558800" imgH="469900" progId="Equation.3">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3888" y="4869160"/>
                        <a:ext cx="864096" cy="717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1453" name="Object 13"/>
          <p:cNvGraphicFramePr>
            <a:graphicFrameLocks noChangeAspect="1"/>
          </p:cNvGraphicFramePr>
          <p:nvPr/>
        </p:nvGraphicFramePr>
        <p:xfrm>
          <a:off x="2555776" y="4869160"/>
          <a:ext cx="777392" cy="634871"/>
        </p:xfrm>
        <a:graphic>
          <a:graphicData uri="http://schemas.openxmlformats.org/presentationml/2006/ole">
            <mc:AlternateContent xmlns:mc="http://schemas.openxmlformats.org/markup-compatibility/2006">
              <mc:Choice xmlns:v="urn:schemas-microsoft-com:vml" Requires="v">
                <p:oleObj spid="_x0000_s61460" name="Denklem" r:id="rId11" imgW="571252" imgH="469696" progId="Equation.3">
                  <p:embed/>
                </p:oleObj>
              </mc:Choice>
              <mc:Fallback>
                <p:oleObj name="Denklem" r:id="rId11" imgW="571252" imgH="469696" progId="Equation.3">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5776" y="4869160"/>
                        <a:ext cx="777392" cy="6348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1455" name="Object 15"/>
          <p:cNvGraphicFramePr>
            <a:graphicFrameLocks noChangeAspect="1"/>
          </p:cNvGraphicFramePr>
          <p:nvPr/>
        </p:nvGraphicFramePr>
        <p:xfrm>
          <a:off x="4644008" y="4941168"/>
          <a:ext cx="792088" cy="646872"/>
        </p:xfrm>
        <a:graphic>
          <a:graphicData uri="http://schemas.openxmlformats.org/presentationml/2006/ole">
            <mc:AlternateContent xmlns:mc="http://schemas.openxmlformats.org/markup-compatibility/2006">
              <mc:Choice xmlns:v="urn:schemas-microsoft-com:vml" Requires="v">
                <p:oleObj spid="_x0000_s61461" name="Denklem" r:id="rId13" imgW="571252" imgH="469696" progId="Equation.3">
                  <p:embed/>
                </p:oleObj>
              </mc:Choice>
              <mc:Fallback>
                <p:oleObj name="Denklem" r:id="rId13" imgW="571252" imgH="469696" progId="Equation.3">
                  <p:embed/>
                  <p:pic>
                    <p:nvPicPr>
                      <p:cNvPr id="0" name="Picture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44008" y="4941168"/>
                        <a:ext cx="792088" cy="6468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RESISTORS IN  PARALLEL</a:t>
            </a:r>
            <a:endParaRPr lang="tr-TR" dirty="0"/>
          </a:p>
        </p:txBody>
      </p:sp>
      <p:sp>
        <p:nvSpPr>
          <p:cNvPr id="3" name="2 İçerik Yer Tutucusu"/>
          <p:cNvSpPr>
            <a:spLocks noGrp="1"/>
          </p:cNvSpPr>
          <p:nvPr>
            <p:ph idx="1"/>
          </p:nvPr>
        </p:nvSpPr>
        <p:spPr>
          <a:xfrm>
            <a:off x="467544" y="2060848"/>
            <a:ext cx="8229600" cy="4389120"/>
          </a:xfrm>
        </p:spPr>
        <p:txBody>
          <a:bodyPr/>
          <a:lstStyle/>
          <a:p>
            <a:r>
              <a:rPr lang="tr-TR" noProof="1" smtClean="0"/>
              <a:t>Substitiuting  these relationships for currents into the kirchoff’s current law equation:</a:t>
            </a:r>
          </a:p>
          <a:p>
            <a:pPr>
              <a:buNone/>
            </a:pPr>
            <a:endParaRPr lang="tr-TR" dirty="0" smtClean="0"/>
          </a:p>
          <a:p>
            <a:pPr>
              <a:buNone/>
            </a:pPr>
            <a:endParaRPr lang="tr-TR" dirty="0"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12</a:t>
            </a:fld>
            <a:endParaRPr lang="tr-TR"/>
          </a:p>
        </p:txBody>
      </p:sp>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53249" name="Object 1"/>
          <p:cNvGraphicFramePr>
            <a:graphicFrameLocks noChangeAspect="1"/>
          </p:cNvGraphicFramePr>
          <p:nvPr/>
        </p:nvGraphicFramePr>
        <p:xfrm>
          <a:off x="2483768" y="3356992"/>
          <a:ext cx="2350849" cy="648072"/>
        </p:xfrm>
        <a:graphic>
          <a:graphicData uri="http://schemas.openxmlformats.org/presentationml/2006/ole">
            <mc:AlternateContent xmlns:mc="http://schemas.openxmlformats.org/markup-compatibility/2006">
              <mc:Choice xmlns:v="urn:schemas-microsoft-com:vml" Requires="v">
                <p:oleObj spid="_x0000_s53254" name="Denklem" r:id="rId3" imgW="1765300" imgH="482600" progId="Equation.3">
                  <p:embed/>
                </p:oleObj>
              </mc:Choice>
              <mc:Fallback>
                <p:oleObj name="Denklem" r:id="rId3" imgW="1765300" imgH="4826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3356992"/>
                        <a:ext cx="2350849"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53251" name="Object 3"/>
          <p:cNvGraphicFramePr>
            <a:graphicFrameLocks noChangeAspect="1"/>
          </p:cNvGraphicFramePr>
          <p:nvPr/>
        </p:nvGraphicFramePr>
        <p:xfrm>
          <a:off x="3622675" y="4702175"/>
          <a:ext cx="165100" cy="314325"/>
        </p:xfrm>
        <a:graphic>
          <a:graphicData uri="http://schemas.openxmlformats.org/presentationml/2006/ole">
            <mc:AlternateContent xmlns:mc="http://schemas.openxmlformats.org/markup-compatibility/2006">
              <mc:Choice xmlns:v="urn:schemas-microsoft-com:vml" Requires="v">
                <p:oleObj spid="_x0000_s53255" name="Denklem" r:id="rId5" imgW="114120" imgH="215640" progId="Equation.3">
                  <p:embed/>
                </p:oleObj>
              </mc:Choice>
              <mc:Fallback>
                <p:oleObj name="Denklem" r:id="rId5" imgW="114120" imgH="215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2675" y="4702175"/>
                        <a:ext cx="165100"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53253" name="Object 5"/>
          <p:cNvGraphicFramePr>
            <a:graphicFrameLocks noChangeAspect="1"/>
          </p:cNvGraphicFramePr>
          <p:nvPr/>
        </p:nvGraphicFramePr>
        <p:xfrm>
          <a:off x="2411760" y="4509120"/>
          <a:ext cx="3672409" cy="737264"/>
        </p:xfrm>
        <a:graphic>
          <a:graphicData uri="http://schemas.openxmlformats.org/presentationml/2006/ole">
            <mc:AlternateContent xmlns:mc="http://schemas.openxmlformats.org/markup-compatibility/2006">
              <mc:Choice xmlns:v="urn:schemas-microsoft-com:vml" Requires="v">
                <p:oleObj spid="_x0000_s53256" name="Denklem" r:id="rId7" imgW="2514600" imgH="508000" progId="Equation.3">
                  <p:embed/>
                </p:oleObj>
              </mc:Choice>
              <mc:Fallback>
                <p:oleObj name="Denklem" r:id="rId7" imgW="2514600" imgH="5080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760" y="4509120"/>
                        <a:ext cx="3672409" cy="737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RESISTORS IN  PARALLEL</a:t>
            </a:r>
            <a:endParaRPr lang="tr-TR" dirty="0"/>
          </a:p>
        </p:txBody>
      </p:sp>
      <p:sp>
        <p:nvSpPr>
          <p:cNvPr id="3" name="2 İçerik Yer Tutucusu"/>
          <p:cNvSpPr>
            <a:spLocks noGrp="1"/>
          </p:cNvSpPr>
          <p:nvPr>
            <p:ph idx="1"/>
          </p:nvPr>
        </p:nvSpPr>
        <p:spPr/>
        <p:txBody>
          <a:bodyPr/>
          <a:lstStyle/>
          <a:p>
            <a:r>
              <a:rPr lang="tr-TR" sz="2000" noProof="1" smtClean="0"/>
              <a:t>Thus the four resistors in parallel can be replaced by a single equivalent resistor and an equivalent circuit can be drawn.</a:t>
            </a:r>
          </a:p>
          <a:p>
            <a:r>
              <a:rPr lang="tr-TR" noProof="1" smtClean="0"/>
              <a:t>Figure 6</a:t>
            </a:r>
          </a:p>
          <a:p>
            <a:endParaRPr lang="tr-TR" noProof="1" smtClean="0"/>
          </a:p>
          <a:p>
            <a:endParaRPr lang="tr-TR" noProof="1" smtClean="0"/>
          </a:p>
          <a:p>
            <a:pPr>
              <a:buNone/>
            </a:pPr>
            <a:r>
              <a:rPr lang="tr-TR" noProof="1" smtClean="0"/>
              <a:t>                                              </a:t>
            </a:r>
            <a:r>
              <a:rPr lang="tr-TR" sz="2000" noProof="1" smtClean="0"/>
              <a:t>In terms of conductances</a:t>
            </a:r>
          </a:p>
          <a:p>
            <a:endParaRPr lang="tr-TR" sz="2000" noProof="1" smtClean="0"/>
          </a:p>
          <a:p>
            <a:pPr>
              <a:buNone/>
            </a:pPr>
            <a:r>
              <a:rPr lang="tr-TR" sz="2000" noProof="1" smtClean="0"/>
              <a:t>                                                       </a:t>
            </a:r>
          </a:p>
          <a:p>
            <a:pPr>
              <a:buNone/>
            </a:pPr>
            <a:r>
              <a:rPr lang="tr-TR" sz="2000" noProof="1" smtClean="0"/>
              <a:t>                                                          </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13</a:t>
            </a:fld>
            <a:endParaRPr lang="tr-TR"/>
          </a:p>
        </p:txBody>
      </p:sp>
      <p:cxnSp>
        <p:nvCxnSpPr>
          <p:cNvPr id="5" name="4 Düz Bağlayıcı"/>
          <p:cNvCxnSpPr/>
          <p:nvPr/>
        </p:nvCxnSpPr>
        <p:spPr>
          <a:xfrm>
            <a:off x="1547664" y="3717032"/>
            <a:ext cx="15121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5 Düz Bağlayıcı"/>
          <p:cNvCxnSpPr/>
          <p:nvPr/>
        </p:nvCxnSpPr>
        <p:spPr>
          <a:xfrm>
            <a:off x="1547664" y="5589240"/>
            <a:ext cx="15121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2" descr="http://images1.wikia.nocookie.net/__cb20080120233121/en.futurama/images/0/0d/200px-Resistor_symbol_America.svg.png"/>
          <p:cNvPicPr>
            <a:picLocks noChangeAspect="1" noChangeArrowheads="1"/>
          </p:cNvPicPr>
          <p:nvPr/>
        </p:nvPicPr>
        <p:blipFill>
          <a:blip r:embed="rId3" cstate="print"/>
          <a:srcRect/>
          <a:stretch>
            <a:fillRect/>
          </a:stretch>
        </p:blipFill>
        <p:spPr bwMode="auto">
          <a:xfrm rot="5400000">
            <a:off x="2663787" y="4329101"/>
            <a:ext cx="792090" cy="576064"/>
          </a:xfrm>
          <a:prstGeom prst="rect">
            <a:avLst/>
          </a:prstGeom>
          <a:noFill/>
        </p:spPr>
      </p:pic>
      <p:cxnSp>
        <p:nvCxnSpPr>
          <p:cNvPr id="8" name="7 Düz Bağlayıcı"/>
          <p:cNvCxnSpPr/>
          <p:nvPr/>
        </p:nvCxnSpPr>
        <p:spPr>
          <a:xfrm rot="5400000">
            <a:off x="2771800" y="4005064"/>
            <a:ext cx="5760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8 Düz Bağlayıcı"/>
          <p:cNvCxnSpPr/>
          <p:nvPr/>
        </p:nvCxnSpPr>
        <p:spPr>
          <a:xfrm rot="5400000">
            <a:off x="2771800" y="5301208"/>
            <a:ext cx="5760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9 Düz Bağlayıcı"/>
          <p:cNvCxnSpPr/>
          <p:nvPr/>
        </p:nvCxnSpPr>
        <p:spPr>
          <a:xfrm rot="5400000">
            <a:off x="1223628" y="4041068"/>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10 Düz Bağlayıcı"/>
          <p:cNvCxnSpPr>
            <a:stCxn id="14" idx="4"/>
          </p:cNvCxnSpPr>
          <p:nvPr/>
        </p:nvCxnSpPr>
        <p:spPr>
          <a:xfrm rot="5400000">
            <a:off x="1187624" y="5229200"/>
            <a:ext cx="7200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13 Oval"/>
          <p:cNvSpPr/>
          <p:nvPr/>
        </p:nvSpPr>
        <p:spPr>
          <a:xfrm>
            <a:off x="1331640" y="4365104"/>
            <a:ext cx="432048" cy="5040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6" name="15 Metin kutusu"/>
          <p:cNvSpPr txBox="1"/>
          <p:nvPr/>
        </p:nvSpPr>
        <p:spPr>
          <a:xfrm>
            <a:off x="1331640" y="4509120"/>
            <a:ext cx="432048" cy="276999"/>
          </a:xfrm>
          <a:prstGeom prst="rect">
            <a:avLst/>
          </a:prstGeom>
          <a:noFill/>
        </p:spPr>
        <p:txBody>
          <a:bodyPr wrap="square" rtlCol="0">
            <a:spAutoFit/>
          </a:bodyPr>
          <a:lstStyle/>
          <a:p>
            <a:r>
              <a:rPr lang="tr-TR" sz="1200" dirty="0" smtClean="0"/>
              <a:t>  _</a:t>
            </a:r>
            <a:endParaRPr lang="tr-TR" sz="1200" dirty="0"/>
          </a:p>
        </p:txBody>
      </p:sp>
      <p:sp>
        <p:nvSpPr>
          <p:cNvPr id="18" name="17 Metin kutusu"/>
          <p:cNvSpPr txBox="1"/>
          <p:nvPr/>
        </p:nvSpPr>
        <p:spPr>
          <a:xfrm>
            <a:off x="1331640" y="4365104"/>
            <a:ext cx="432048" cy="276999"/>
          </a:xfrm>
          <a:prstGeom prst="rect">
            <a:avLst/>
          </a:prstGeom>
          <a:noFill/>
        </p:spPr>
        <p:txBody>
          <a:bodyPr wrap="square" rtlCol="0">
            <a:spAutoFit/>
          </a:bodyPr>
          <a:lstStyle/>
          <a:p>
            <a:r>
              <a:rPr lang="tr-TR" sz="1200" dirty="0" smtClean="0"/>
              <a:t>  +</a:t>
            </a:r>
            <a:endParaRPr lang="tr-TR" sz="1200" dirty="0"/>
          </a:p>
        </p:txBody>
      </p:sp>
      <p:sp>
        <p:nvSpPr>
          <p:cNvPr id="21" name="20 Metin kutusu"/>
          <p:cNvSpPr txBox="1"/>
          <p:nvPr/>
        </p:nvSpPr>
        <p:spPr>
          <a:xfrm>
            <a:off x="899592" y="4221088"/>
            <a:ext cx="576064" cy="369332"/>
          </a:xfrm>
          <a:prstGeom prst="rect">
            <a:avLst/>
          </a:prstGeom>
          <a:noFill/>
        </p:spPr>
        <p:txBody>
          <a:bodyPr wrap="square" rtlCol="0">
            <a:spAutoFit/>
          </a:bodyPr>
          <a:lstStyle/>
          <a:p>
            <a:r>
              <a:rPr lang="tr-TR" dirty="0" smtClean="0"/>
              <a:t>vs</a:t>
            </a:r>
            <a:endParaRPr lang="tr-TR" dirty="0"/>
          </a:p>
        </p:txBody>
      </p:sp>
      <p:sp>
        <p:nvSpPr>
          <p:cNvPr id="22" name="21 Oval"/>
          <p:cNvSpPr/>
          <p:nvPr/>
        </p:nvSpPr>
        <p:spPr>
          <a:xfrm>
            <a:off x="2339752" y="364502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22 Oval"/>
          <p:cNvSpPr/>
          <p:nvPr/>
        </p:nvSpPr>
        <p:spPr>
          <a:xfrm>
            <a:off x="2411760" y="5517232"/>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4" name="23 Düz Ok Bağlayıcısı"/>
          <p:cNvCxnSpPr/>
          <p:nvPr/>
        </p:nvCxnSpPr>
        <p:spPr>
          <a:xfrm flipV="1">
            <a:off x="2123728" y="3933056"/>
            <a:ext cx="432048"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24 Metin kutusu"/>
          <p:cNvSpPr txBox="1"/>
          <p:nvPr/>
        </p:nvSpPr>
        <p:spPr>
          <a:xfrm>
            <a:off x="2267744" y="3284984"/>
            <a:ext cx="288032" cy="276999"/>
          </a:xfrm>
          <a:prstGeom prst="rect">
            <a:avLst/>
          </a:prstGeom>
          <a:noFill/>
        </p:spPr>
        <p:txBody>
          <a:bodyPr wrap="square" rtlCol="0">
            <a:spAutoFit/>
          </a:bodyPr>
          <a:lstStyle/>
          <a:p>
            <a:r>
              <a:rPr lang="tr-TR" sz="1200" dirty="0" smtClean="0"/>
              <a:t>a</a:t>
            </a:r>
            <a:endParaRPr lang="tr-TR" sz="1200" dirty="0"/>
          </a:p>
        </p:txBody>
      </p:sp>
      <p:sp>
        <p:nvSpPr>
          <p:cNvPr id="26" name="25 Metin kutusu"/>
          <p:cNvSpPr txBox="1"/>
          <p:nvPr/>
        </p:nvSpPr>
        <p:spPr>
          <a:xfrm>
            <a:off x="2339752" y="5085184"/>
            <a:ext cx="288032" cy="276999"/>
          </a:xfrm>
          <a:prstGeom prst="rect">
            <a:avLst/>
          </a:prstGeom>
          <a:noFill/>
        </p:spPr>
        <p:txBody>
          <a:bodyPr wrap="square" rtlCol="0">
            <a:spAutoFit/>
          </a:bodyPr>
          <a:lstStyle/>
          <a:p>
            <a:r>
              <a:rPr lang="tr-TR" sz="1200" dirty="0" smtClean="0"/>
              <a:t>b</a:t>
            </a:r>
            <a:endParaRPr lang="tr-TR" sz="1200" dirty="0"/>
          </a:p>
        </p:txBody>
      </p:sp>
      <p:sp>
        <p:nvSpPr>
          <p:cNvPr id="27" name="26 Metin kutusu"/>
          <p:cNvSpPr txBox="1"/>
          <p:nvPr/>
        </p:nvSpPr>
        <p:spPr>
          <a:xfrm>
            <a:off x="2123728" y="4005064"/>
            <a:ext cx="360040" cy="338554"/>
          </a:xfrm>
          <a:prstGeom prst="rect">
            <a:avLst/>
          </a:prstGeom>
          <a:noFill/>
        </p:spPr>
        <p:txBody>
          <a:bodyPr wrap="square" rtlCol="0">
            <a:spAutoFit/>
          </a:bodyPr>
          <a:lstStyle/>
          <a:p>
            <a:r>
              <a:rPr lang="tr-TR" sz="1600" dirty="0" smtClean="0"/>
              <a:t>is</a:t>
            </a:r>
            <a:endParaRPr lang="tr-TR" sz="1600" dirty="0"/>
          </a:p>
        </p:txBody>
      </p:sp>
      <p:sp>
        <p:nvSpPr>
          <p:cNvPr id="624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2467" name="Object 3"/>
          <p:cNvGraphicFramePr>
            <a:graphicFrameLocks noChangeAspect="1"/>
          </p:cNvGraphicFramePr>
          <p:nvPr/>
        </p:nvGraphicFramePr>
        <p:xfrm>
          <a:off x="4572000" y="3284984"/>
          <a:ext cx="3660407" cy="720080"/>
        </p:xfrm>
        <a:graphic>
          <a:graphicData uri="http://schemas.openxmlformats.org/presentationml/2006/ole">
            <mc:AlternateContent xmlns:mc="http://schemas.openxmlformats.org/markup-compatibility/2006">
              <mc:Choice xmlns:v="urn:schemas-microsoft-com:vml" Requires="v">
                <p:oleObj spid="_x0000_s62470" name="Denklem" r:id="rId4" imgW="2324100" imgH="457200" progId="Equation.3">
                  <p:embed/>
                </p:oleObj>
              </mc:Choice>
              <mc:Fallback>
                <p:oleObj name="Denklem" r:id="rId4" imgW="2324100" imgH="4572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284984"/>
                        <a:ext cx="3660407"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2469" name="Object 5"/>
          <p:cNvGraphicFramePr>
            <a:graphicFrameLocks noChangeAspect="1"/>
          </p:cNvGraphicFramePr>
          <p:nvPr/>
        </p:nvGraphicFramePr>
        <p:xfrm>
          <a:off x="4644008" y="4725144"/>
          <a:ext cx="3388877" cy="648072"/>
        </p:xfrm>
        <a:graphic>
          <a:graphicData uri="http://schemas.openxmlformats.org/presentationml/2006/ole">
            <mc:AlternateContent xmlns:mc="http://schemas.openxmlformats.org/markup-compatibility/2006">
              <mc:Choice xmlns:v="urn:schemas-microsoft-com:vml" Requires="v">
                <p:oleObj spid="_x0000_s62471" name="Denklem" r:id="rId6" imgW="2235200" imgH="431800" progId="Equation.3">
                  <p:embed/>
                </p:oleObj>
              </mc:Choice>
              <mc:Fallback>
                <p:oleObj name="Denklem" r:id="rId6" imgW="2235200" imgH="4318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4008" y="4725144"/>
                        <a:ext cx="3388877"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27 Metin kutusu"/>
          <p:cNvSpPr txBox="1"/>
          <p:nvPr/>
        </p:nvSpPr>
        <p:spPr>
          <a:xfrm>
            <a:off x="3347864" y="4437112"/>
            <a:ext cx="792088" cy="369332"/>
          </a:xfrm>
          <a:prstGeom prst="rect">
            <a:avLst/>
          </a:prstGeom>
          <a:noFill/>
        </p:spPr>
        <p:txBody>
          <a:bodyPr wrap="square" rtlCol="0">
            <a:spAutoFit/>
          </a:bodyPr>
          <a:lstStyle/>
          <a:p>
            <a:r>
              <a:rPr lang="tr-TR" noProof="1" smtClean="0"/>
              <a:t>Req</a:t>
            </a:r>
            <a:endParaRPr lang="tr-TR" noProof="1"/>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RESISTORS IN  PARALLEL</a:t>
            </a:r>
            <a:endParaRPr lang="tr-TR" dirty="0"/>
          </a:p>
        </p:txBody>
      </p:sp>
      <p:sp>
        <p:nvSpPr>
          <p:cNvPr id="3" name="2 İçerik Yer Tutucusu"/>
          <p:cNvSpPr>
            <a:spLocks noGrp="1"/>
          </p:cNvSpPr>
          <p:nvPr>
            <p:ph idx="1"/>
          </p:nvPr>
        </p:nvSpPr>
        <p:spPr/>
        <p:txBody>
          <a:bodyPr/>
          <a:lstStyle/>
          <a:p>
            <a:r>
              <a:rPr lang="tr-TR" noProof="1" smtClean="0"/>
              <a:t>When only  two  resistances are connected in parallel.</a:t>
            </a:r>
          </a:p>
          <a:p>
            <a:pPr>
              <a:buNone/>
            </a:pPr>
            <a:endParaRPr lang="tr-TR" noProof="1" smtClean="0"/>
          </a:p>
          <a:p>
            <a:pPr>
              <a:buNone/>
            </a:pPr>
            <a:endParaRPr lang="tr-TR" noProof="1" smtClean="0"/>
          </a:p>
          <a:p>
            <a:pPr>
              <a:buNone/>
            </a:pPr>
            <a:endParaRPr lang="tr-TR" noProof="1" smtClean="0"/>
          </a:p>
          <a:p>
            <a:pPr>
              <a:buNone/>
            </a:pPr>
            <a:endParaRPr lang="tr-TR" noProof="1" smtClean="0"/>
          </a:p>
          <a:p>
            <a:pPr>
              <a:buNone/>
            </a:pPr>
            <a:endParaRPr lang="tr-TR" noProof="1" smtClean="0"/>
          </a:p>
          <a:p>
            <a:pPr>
              <a:buNone/>
            </a:pPr>
            <a:r>
              <a:rPr lang="tr-TR" noProof="1" smtClean="0"/>
              <a:t>      Figure 7</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14</a:t>
            </a:fld>
            <a:endParaRPr lang="tr-TR"/>
          </a:p>
        </p:txBody>
      </p:sp>
      <p:cxnSp>
        <p:nvCxnSpPr>
          <p:cNvPr id="5" name="4 Düz Bağlayıcı"/>
          <p:cNvCxnSpPr/>
          <p:nvPr/>
        </p:nvCxnSpPr>
        <p:spPr>
          <a:xfrm>
            <a:off x="1691680" y="3068960"/>
            <a:ext cx="27363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5 Düz Bağlayıcı"/>
          <p:cNvCxnSpPr/>
          <p:nvPr/>
        </p:nvCxnSpPr>
        <p:spPr>
          <a:xfrm>
            <a:off x="1691680" y="4941168"/>
            <a:ext cx="27363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Metin kutusu"/>
          <p:cNvSpPr txBox="1"/>
          <p:nvPr/>
        </p:nvSpPr>
        <p:spPr>
          <a:xfrm>
            <a:off x="971600" y="2852936"/>
            <a:ext cx="288032" cy="276999"/>
          </a:xfrm>
          <a:prstGeom prst="rect">
            <a:avLst/>
          </a:prstGeom>
          <a:noFill/>
        </p:spPr>
        <p:txBody>
          <a:bodyPr wrap="square" rtlCol="0">
            <a:spAutoFit/>
          </a:bodyPr>
          <a:lstStyle/>
          <a:p>
            <a:r>
              <a:rPr lang="tr-TR" sz="1200" dirty="0" smtClean="0"/>
              <a:t>a</a:t>
            </a:r>
            <a:endParaRPr lang="tr-TR" sz="1200" dirty="0"/>
          </a:p>
        </p:txBody>
      </p:sp>
      <p:sp>
        <p:nvSpPr>
          <p:cNvPr id="8" name="7 Metin kutusu"/>
          <p:cNvSpPr txBox="1"/>
          <p:nvPr/>
        </p:nvSpPr>
        <p:spPr>
          <a:xfrm>
            <a:off x="971600" y="4797152"/>
            <a:ext cx="288032" cy="276999"/>
          </a:xfrm>
          <a:prstGeom prst="rect">
            <a:avLst/>
          </a:prstGeom>
          <a:noFill/>
        </p:spPr>
        <p:txBody>
          <a:bodyPr wrap="square" rtlCol="0">
            <a:spAutoFit/>
          </a:bodyPr>
          <a:lstStyle/>
          <a:p>
            <a:r>
              <a:rPr lang="tr-TR" sz="1200" dirty="0" smtClean="0"/>
              <a:t>b</a:t>
            </a:r>
            <a:endParaRPr lang="tr-TR" sz="1200" dirty="0"/>
          </a:p>
        </p:txBody>
      </p:sp>
      <p:sp>
        <p:nvSpPr>
          <p:cNvPr id="9" name="8 Oval"/>
          <p:cNvSpPr/>
          <p:nvPr/>
        </p:nvSpPr>
        <p:spPr>
          <a:xfrm>
            <a:off x="1619672" y="2996952"/>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9 Oval"/>
          <p:cNvSpPr/>
          <p:nvPr/>
        </p:nvSpPr>
        <p:spPr>
          <a:xfrm>
            <a:off x="1619672" y="486916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1" name="Picture 2" descr="http://images1.wikia.nocookie.net/__cb20080120233121/en.futurama/images/0/0d/200px-Resistor_symbol_America.svg.png"/>
          <p:cNvPicPr>
            <a:picLocks noChangeAspect="1" noChangeArrowheads="1"/>
          </p:cNvPicPr>
          <p:nvPr/>
        </p:nvPicPr>
        <p:blipFill>
          <a:blip r:embed="rId3" cstate="print"/>
          <a:srcRect/>
          <a:stretch>
            <a:fillRect/>
          </a:stretch>
        </p:blipFill>
        <p:spPr bwMode="auto">
          <a:xfrm rot="5400000">
            <a:off x="3059832" y="3789040"/>
            <a:ext cx="576064" cy="576064"/>
          </a:xfrm>
          <a:prstGeom prst="rect">
            <a:avLst/>
          </a:prstGeom>
          <a:noFill/>
        </p:spPr>
      </p:pic>
      <p:pic>
        <p:nvPicPr>
          <p:cNvPr id="12" name="Picture 2" descr="http://images1.wikia.nocookie.net/__cb20080120233121/en.futurama/images/0/0d/200px-Resistor_symbol_America.svg.png"/>
          <p:cNvPicPr>
            <a:picLocks noChangeAspect="1" noChangeArrowheads="1"/>
          </p:cNvPicPr>
          <p:nvPr/>
        </p:nvPicPr>
        <p:blipFill>
          <a:blip r:embed="rId3" cstate="print"/>
          <a:srcRect/>
          <a:stretch>
            <a:fillRect/>
          </a:stretch>
        </p:blipFill>
        <p:spPr bwMode="auto">
          <a:xfrm rot="5400000">
            <a:off x="4139952" y="3789040"/>
            <a:ext cx="576064" cy="576064"/>
          </a:xfrm>
          <a:prstGeom prst="rect">
            <a:avLst/>
          </a:prstGeom>
          <a:noFill/>
        </p:spPr>
      </p:pic>
      <p:cxnSp>
        <p:nvCxnSpPr>
          <p:cNvPr id="13" name="12 Düz Bağlayıcı"/>
          <p:cNvCxnSpPr/>
          <p:nvPr/>
        </p:nvCxnSpPr>
        <p:spPr>
          <a:xfrm rot="5400000">
            <a:off x="4067944" y="3429000"/>
            <a:ext cx="7200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13 Düz Bağlayıcı"/>
          <p:cNvCxnSpPr/>
          <p:nvPr/>
        </p:nvCxnSpPr>
        <p:spPr>
          <a:xfrm rot="5400000">
            <a:off x="4139952" y="4653136"/>
            <a:ext cx="5760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15 Düz Bağlayıcı"/>
          <p:cNvCxnSpPr>
            <a:stCxn id="11" idx="3"/>
          </p:cNvCxnSpPr>
          <p:nvPr/>
        </p:nvCxnSpPr>
        <p:spPr>
          <a:xfrm rot="5400000">
            <a:off x="3059832" y="4653136"/>
            <a:ext cx="5760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16 Düz Bağlayıcı"/>
          <p:cNvCxnSpPr/>
          <p:nvPr/>
        </p:nvCxnSpPr>
        <p:spPr>
          <a:xfrm rot="5400000">
            <a:off x="2987824" y="3429000"/>
            <a:ext cx="7200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27 Metin kutusu"/>
          <p:cNvSpPr txBox="1"/>
          <p:nvPr/>
        </p:nvSpPr>
        <p:spPr>
          <a:xfrm>
            <a:off x="2555776" y="3933056"/>
            <a:ext cx="504056" cy="369332"/>
          </a:xfrm>
          <a:prstGeom prst="rect">
            <a:avLst/>
          </a:prstGeom>
          <a:noFill/>
        </p:spPr>
        <p:txBody>
          <a:bodyPr wrap="square" rtlCol="0">
            <a:spAutoFit/>
          </a:bodyPr>
          <a:lstStyle/>
          <a:p>
            <a:r>
              <a:rPr lang="tr-TR" dirty="0" smtClean="0"/>
              <a:t>R1</a:t>
            </a:r>
            <a:endParaRPr lang="tr-TR" dirty="0"/>
          </a:p>
        </p:txBody>
      </p:sp>
      <p:sp>
        <p:nvSpPr>
          <p:cNvPr id="29" name="28 Metin kutusu"/>
          <p:cNvSpPr txBox="1"/>
          <p:nvPr/>
        </p:nvSpPr>
        <p:spPr>
          <a:xfrm>
            <a:off x="3707904" y="3933056"/>
            <a:ext cx="504056" cy="369332"/>
          </a:xfrm>
          <a:prstGeom prst="rect">
            <a:avLst/>
          </a:prstGeom>
          <a:noFill/>
        </p:spPr>
        <p:txBody>
          <a:bodyPr wrap="square" rtlCol="0">
            <a:spAutoFit/>
          </a:bodyPr>
          <a:lstStyle/>
          <a:p>
            <a:r>
              <a:rPr lang="tr-TR" dirty="0" smtClean="0"/>
              <a:t>R2</a:t>
            </a:r>
            <a:endParaRPr lang="tr-TR" dirty="0"/>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4513" name="Object 1"/>
          <p:cNvGraphicFramePr>
            <a:graphicFrameLocks noChangeAspect="1"/>
          </p:cNvGraphicFramePr>
          <p:nvPr/>
        </p:nvGraphicFramePr>
        <p:xfrm>
          <a:off x="5148064" y="3284984"/>
          <a:ext cx="2782888" cy="654050"/>
        </p:xfrm>
        <a:graphic>
          <a:graphicData uri="http://schemas.openxmlformats.org/presentationml/2006/ole">
            <mc:AlternateContent xmlns:mc="http://schemas.openxmlformats.org/markup-compatibility/2006">
              <mc:Choice xmlns:v="urn:schemas-microsoft-com:vml" Requires="v">
                <p:oleObj spid="_x0000_s65540" name="Denklem" r:id="rId4" imgW="1892160" imgH="444240" progId="Equation.3">
                  <p:embed/>
                </p:oleObj>
              </mc:Choice>
              <mc:Fallback>
                <p:oleObj name="Denklem" r:id="rId4" imgW="1892160" imgH="4442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064" y="3284984"/>
                        <a:ext cx="2782888"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4515" name="Object 3"/>
          <p:cNvGraphicFramePr>
            <a:graphicFrameLocks noChangeAspect="1"/>
          </p:cNvGraphicFramePr>
          <p:nvPr/>
        </p:nvGraphicFramePr>
        <p:xfrm>
          <a:off x="5292080" y="4149080"/>
          <a:ext cx="1654175" cy="630237"/>
        </p:xfrm>
        <a:graphic>
          <a:graphicData uri="http://schemas.openxmlformats.org/presentationml/2006/ole">
            <mc:AlternateContent xmlns:mc="http://schemas.openxmlformats.org/markup-compatibility/2006">
              <mc:Choice xmlns:v="urn:schemas-microsoft-com:vml" Requires="v">
                <p:oleObj spid="_x0000_s65541" name="Denklem" r:id="rId6" imgW="1143000" imgH="431640" progId="Equation.3">
                  <p:embed/>
                </p:oleObj>
              </mc:Choice>
              <mc:Fallback>
                <p:oleObj name="Denklem" r:id="rId6" imgW="1143000" imgH="4316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080" y="4149080"/>
                        <a:ext cx="1654175" cy="630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08688"/>
          </a:xfrm>
        </p:spPr>
        <p:txBody>
          <a:bodyPr>
            <a:normAutofit fontScale="90000"/>
          </a:bodyPr>
          <a:lstStyle/>
          <a:p>
            <a:r>
              <a:rPr lang="tr-TR" dirty="0" smtClean="0"/>
              <a:t>RESISTORS IN  PARALLEL</a:t>
            </a:r>
            <a:endParaRPr lang="tr-TR" dirty="0"/>
          </a:p>
        </p:txBody>
      </p:sp>
      <p:sp>
        <p:nvSpPr>
          <p:cNvPr id="3" name="2 İçerik Yer Tutucusu"/>
          <p:cNvSpPr>
            <a:spLocks noGrp="1"/>
          </p:cNvSpPr>
          <p:nvPr>
            <p:ph idx="1"/>
          </p:nvPr>
        </p:nvSpPr>
        <p:spPr>
          <a:xfrm>
            <a:off x="457200" y="1340768"/>
            <a:ext cx="8229600" cy="4983832"/>
          </a:xfrm>
        </p:spPr>
        <p:txBody>
          <a:bodyPr/>
          <a:lstStyle/>
          <a:p>
            <a:r>
              <a:rPr lang="tr-TR" sz="2400" noProof="1" smtClean="0"/>
              <a:t>When only  three  resistances are connected in parallel.</a:t>
            </a:r>
          </a:p>
          <a:p>
            <a:r>
              <a:rPr lang="tr-TR" sz="2400" noProof="1" smtClean="0"/>
              <a:t> Figure 8</a:t>
            </a:r>
          </a:p>
          <a:p>
            <a:endParaRPr lang="tr-TR" noProof="1" smtClean="0"/>
          </a:p>
          <a:p>
            <a:pPr>
              <a:buNone/>
            </a:pPr>
            <a:endParaRPr lang="tr-TR" noProof="1" smtClean="0"/>
          </a:p>
          <a:p>
            <a:pPr>
              <a:buNone/>
            </a:pPr>
            <a:endParaRPr lang="tr-TR" noProof="1" smtClean="0"/>
          </a:p>
          <a:p>
            <a:pPr>
              <a:buNone/>
            </a:pPr>
            <a:endParaRPr lang="tr-TR" noProof="1" smtClean="0"/>
          </a:p>
          <a:p>
            <a:pPr>
              <a:buNone/>
            </a:pPr>
            <a:endParaRPr lang="tr-TR" noProof="1" smtClean="0"/>
          </a:p>
          <a:p>
            <a:pPr>
              <a:buNone/>
            </a:pPr>
            <a:endParaRPr lang="tr-TR" noProof="1" smtClean="0"/>
          </a:p>
          <a:p>
            <a:pPr>
              <a:buNone/>
            </a:pPr>
            <a:endParaRPr lang="tr-TR" noProof="1" smtClean="0"/>
          </a:p>
          <a:p>
            <a:pPr>
              <a:buNone/>
            </a:pP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15</a:t>
            </a:fld>
            <a:endParaRPr lang="tr-TR"/>
          </a:p>
        </p:txBody>
      </p:sp>
      <p:cxnSp>
        <p:nvCxnSpPr>
          <p:cNvPr id="5" name="4 Düz Bağlayıcı"/>
          <p:cNvCxnSpPr/>
          <p:nvPr/>
        </p:nvCxnSpPr>
        <p:spPr>
          <a:xfrm>
            <a:off x="1691680" y="3068960"/>
            <a:ext cx="27363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5 Düz Bağlayıcı"/>
          <p:cNvCxnSpPr/>
          <p:nvPr/>
        </p:nvCxnSpPr>
        <p:spPr>
          <a:xfrm>
            <a:off x="1691680" y="4941168"/>
            <a:ext cx="30963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Metin kutusu"/>
          <p:cNvSpPr txBox="1"/>
          <p:nvPr/>
        </p:nvSpPr>
        <p:spPr>
          <a:xfrm>
            <a:off x="971600" y="2852936"/>
            <a:ext cx="288032" cy="276999"/>
          </a:xfrm>
          <a:prstGeom prst="rect">
            <a:avLst/>
          </a:prstGeom>
          <a:noFill/>
        </p:spPr>
        <p:txBody>
          <a:bodyPr wrap="square" rtlCol="0">
            <a:spAutoFit/>
          </a:bodyPr>
          <a:lstStyle/>
          <a:p>
            <a:r>
              <a:rPr lang="tr-TR" sz="1200" dirty="0" smtClean="0"/>
              <a:t>a</a:t>
            </a:r>
            <a:endParaRPr lang="tr-TR" sz="1200" dirty="0"/>
          </a:p>
        </p:txBody>
      </p:sp>
      <p:sp>
        <p:nvSpPr>
          <p:cNvPr id="8" name="7 Metin kutusu"/>
          <p:cNvSpPr txBox="1"/>
          <p:nvPr/>
        </p:nvSpPr>
        <p:spPr>
          <a:xfrm>
            <a:off x="971600" y="4797152"/>
            <a:ext cx="288032" cy="276999"/>
          </a:xfrm>
          <a:prstGeom prst="rect">
            <a:avLst/>
          </a:prstGeom>
          <a:noFill/>
        </p:spPr>
        <p:txBody>
          <a:bodyPr wrap="square" rtlCol="0">
            <a:spAutoFit/>
          </a:bodyPr>
          <a:lstStyle/>
          <a:p>
            <a:r>
              <a:rPr lang="tr-TR" sz="1200" dirty="0" smtClean="0"/>
              <a:t>b</a:t>
            </a:r>
            <a:endParaRPr lang="tr-TR" sz="1200" dirty="0"/>
          </a:p>
        </p:txBody>
      </p:sp>
      <p:sp>
        <p:nvSpPr>
          <p:cNvPr id="9" name="8 Oval"/>
          <p:cNvSpPr/>
          <p:nvPr/>
        </p:nvSpPr>
        <p:spPr>
          <a:xfrm>
            <a:off x="1619672" y="2996952"/>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9 Oval"/>
          <p:cNvSpPr/>
          <p:nvPr/>
        </p:nvSpPr>
        <p:spPr>
          <a:xfrm>
            <a:off x="1619672" y="486916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1" name="Picture 2" descr="http://images1.wikia.nocookie.net/__cb20080120233121/en.futurama/images/0/0d/200px-Resistor_symbol_America.svg.png"/>
          <p:cNvPicPr>
            <a:picLocks noChangeAspect="1" noChangeArrowheads="1"/>
          </p:cNvPicPr>
          <p:nvPr/>
        </p:nvPicPr>
        <p:blipFill>
          <a:blip r:embed="rId3" cstate="print"/>
          <a:srcRect/>
          <a:stretch>
            <a:fillRect/>
          </a:stretch>
        </p:blipFill>
        <p:spPr bwMode="auto">
          <a:xfrm rot="5400000">
            <a:off x="3059832" y="3789040"/>
            <a:ext cx="576064" cy="576064"/>
          </a:xfrm>
          <a:prstGeom prst="rect">
            <a:avLst/>
          </a:prstGeom>
          <a:noFill/>
        </p:spPr>
      </p:pic>
      <p:pic>
        <p:nvPicPr>
          <p:cNvPr id="12" name="Picture 2" descr="http://images1.wikia.nocookie.net/__cb20080120233121/en.futurama/images/0/0d/200px-Resistor_symbol_America.svg.png"/>
          <p:cNvPicPr>
            <a:picLocks noChangeAspect="1" noChangeArrowheads="1"/>
          </p:cNvPicPr>
          <p:nvPr/>
        </p:nvPicPr>
        <p:blipFill>
          <a:blip r:embed="rId3" cstate="print"/>
          <a:srcRect/>
          <a:stretch>
            <a:fillRect/>
          </a:stretch>
        </p:blipFill>
        <p:spPr bwMode="auto">
          <a:xfrm rot="5400000">
            <a:off x="4139952" y="3789040"/>
            <a:ext cx="576064" cy="576064"/>
          </a:xfrm>
          <a:prstGeom prst="rect">
            <a:avLst/>
          </a:prstGeom>
          <a:noFill/>
        </p:spPr>
      </p:pic>
      <p:cxnSp>
        <p:nvCxnSpPr>
          <p:cNvPr id="13" name="12 Düz Bağlayıcı"/>
          <p:cNvCxnSpPr/>
          <p:nvPr/>
        </p:nvCxnSpPr>
        <p:spPr>
          <a:xfrm rot="5400000">
            <a:off x="4067944" y="3429000"/>
            <a:ext cx="7200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13 Düz Bağlayıcı"/>
          <p:cNvCxnSpPr/>
          <p:nvPr/>
        </p:nvCxnSpPr>
        <p:spPr>
          <a:xfrm rot="5400000">
            <a:off x="4139952" y="4653136"/>
            <a:ext cx="5760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15 Düz Bağlayıcı"/>
          <p:cNvCxnSpPr>
            <a:stCxn id="11" idx="3"/>
          </p:cNvCxnSpPr>
          <p:nvPr/>
        </p:nvCxnSpPr>
        <p:spPr>
          <a:xfrm rot="5400000">
            <a:off x="3059832" y="4653136"/>
            <a:ext cx="5760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16 Düz Bağlayıcı"/>
          <p:cNvCxnSpPr/>
          <p:nvPr/>
        </p:nvCxnSpPr>
        <p:spPr>
          <a:xfrm rot="5400000">
            <a:off x="2987824" y="3429000"/>
            <a:ext cx="7200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21 Düz Bağlayıcı"/>
          <p:cNvCxnSpPr/>
          <p:nvPr/>
        </p:nvCxnSpPr>
        <p:spPr>
          <a:xfrm>
            <a:off x="4427984" y="3068960"/>
            <a:ext cx="1080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23 Düz Bağlayıcı"/>
          <p:cNvCxnSpPr/>
          <p:nvPr/>
        </p:nvCxnSpPr>
        <p:spPr>
          <a:xfrm>
            <a:off x="4427984" y="4941168"/>
            <a:ext cx="1080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24 Düz Bağlayıcı"/>
          <p:cNvCxnSpPr/>
          <p:nvPr/>
        </p:nvCxnSpPr>
        <p:spPr>
          <a:xfrm rot="5400000">
            <a:off x="5184068" y="3392996"/>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25 Düz Bağlayıcı"/>
          <p:cNvCxnSpPr/>
          <p:nvPr/>
        </p:nvCxnSpPr>
        <p:spPr>
          <a:xfrm rot="5400000">
            <a:off x="5184068" y="4617132"/>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Picture 2" descr="http://images1.wikia.nocookie.net/__cb20080120233121/en.futurama/images/0/0d/200px-Resistor_symbol_America.svg.png"/>
          <p:cNvPicPr>
            <a:picLocks noChangeAspect="1" noChangeArrowheads="1"/>
          </p:cNvPicPr>
          <p:nvPr/>
        </p:nvPicPr>
        <p:blipFill>
          <a:blip r:embed="rId3" cstate="print"/>
          <a:srcRect/>
          <a:stretch>
            <a:fillRect/>
          </a:stretch>
        </p:blipFill>
        <p:spPr bwMode="auto">
          <a:xfrm rot="5400000">
            <a:off x="5220072" y="3717032"/>
            <a:ext cx="576064" cy="576064"/>
          </a:xfrm>
          <a:prstGeom prst="rect">
            <a:avLst/>
          </a:prstGeom>
          <a:noFill/>
        </p:spPr>
      </p:pic>
      <p:sp>
        <p:nvSpPr>
          <p:cNvPr id="28" name="27 Metin kutusu"/>
          <p:cNvSpPr txBox="1"/>
          <p:nvPr/>
        </p:nvSpPr>
        <p:spPr>
          <a:xfrm>
            <a:off x="2555776" y="3933056"/>
            <a:ext cx="504056" cy="369332"/>
          </a:xfrm>
          <a:prstGeom prst="rect">
            <a:avLst/>
          </a:prstGeom>
          <a:noFill/>
        </p:spPr>
        <p:txBody>
          <a:bodyPr wrap="square" rtlCol="0">
            <a:spAutoFit/>
          </a:bodyPr>
          <a:lstStyle/>
          <a:p>
            <a:r>
              <a:rPr lang="tr-TR" dirty="0" smtClean="0"/>
              <a:t>R1</a:t>
            </a:r>
            <a:endParaRPr lang="tr-TR" dirty="0"/>
          </a:p>
        </p:txBody>
      </p:sp>
      <p:sp>
        <p:nvSpPr>
          <p:cNvPr id="29" name="28 Metin kutusu"/>
          <p:cNvSpPr txBox="1"/>
          <p:nvPr/>
        </p:nvSpPr>
        <p:spPr>
          <a:xfrm>
            <a:off x="3707904" y="3933056"/>
            <a:ext cx="504056" cy="369332"/>
          </a:xfrm>
          <a:prstGeom prst="rect">
            <a:avLst/>
          </a:prstGeom>
          <a:noFill/>
        </p:spPr>
        <p:txBody>
          <a:bodyPr wrap="square" rtlCol="0">
            <a:spAutoFit/>
          </a:bodyPr>
          <a:lstStyle/>
          <a:p>
            <a:r>
              <a:rPr lang="tr-TR" dirty="0" smtClean="0"/>
              <a:t>R2</a:t>
            </a:r>
            <a:endParaRPr lang="tr-TR" dirty="0"/>
          </a:p>
        </p:txBody>
      </p:sp>
      <p:sp>
        <p:nvSpPr>
          <p:cNvPr id="30" name="29 Metin kutusu"/>
          <p:cNvSpPr txBox="1"/>
          <p:nvPr/>
        </p:nvSpPr>
        <p:spPr>
          <a:xfrm>
            <a:off x="4932040" y="3933056"/>
            <a:ext cx="504056" cy="369332"/>
          </a:xfrm>
          <a:prstGeom prst="rect">
            <a:avLst/>
          </a:prstGeom>
          <a:noFill/>
        </p:spPr>
        <p:txBody>
          <a:bodyPr wrap="square" rtlCol="0">
            <a:spAutoFit/>
          </a:bodyPr>
          <a:lstStyle/>
          <a:p>
            <a:r>
              <a:rPr lang="tr-TR" dirty="0" smtClean="0"/>
              <a:t>R3</a:t>
            </a:r>
            <a:endParaRPr lang="tr-TR" dirty="0"/>
          </a:p>
        </p:txBody>
      </p:sp>
      <p:sp>
        <p:nvSpPr>
          <p:cNvPr id="64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4513" name="Object 1"/>
          <p:cNvGraphicFramePr>
            <a:graphicFrameLocks noChangeAspect="1"/>
          </p:cNvGraphicFramePr>
          <p:nvPr/>
        </p:nvGraphicFramePr>
        <p:xfrm>
          <a:off x="1115616" y="5301208"/>
          <a:ext cx="4502186" cy="673224"/>
        </p:xfrm>
        <a:graphic>
          <a:graphicData uri="http://schemas.openxmlformats.org/presentationml/2006/ole">
            <mc:AlternateContent xmlns:mc="http://schemas.openxmlformats.org/markup-compatibility/2006">
              <mc:Choice xmlns:v="urn:schemas-microsoft-com:vml" Requires="v">
                <p:oleObj spid="_x0000_s64516" name="Denklem" r:id="rId4" imgW="3060700" imgH="457200" progId="Equation.3">
                  <p:embed/>
                </p:oleObj>
              </mc:Choice>
              <mc:Fallback>
                <p:oleObj name="Denklem" r:id="rId4" imgW="3060700" imgH="45720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5301208"/>
                        <a:ext cx="4502186" cy="673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4515" name="Object 3"/>
          <p:cNvGraphicFramePr>
            <a:graphicFrameLocks noChangeAspect="1"/>
          </p:cNvGraphicFramePr>
          <p:nvPr/>
        </p:nvGraphicFramePr>
        <p:xfrm>
          <a:off x="5940152" y="5229200"/>
          <a:ext cx="2812908" cy="648072"/>
        </p:xfrm>
        <a:graphic>
          <a:graphicData uri="http://schemas.openxmlformats.org/presentationml/2006/ole">
            <mc:AlternateContent xmlns:mc="http://schemas.openxmlformats.org/markup-compatibility/2006">
              <mc:Choice xmlns:v="urn:schemas-microsoft-com:vml" Requires="v">
                <p:oleObj spid="_x0000_s64517" name="Denklem" r:id="rId6" imgW="1943100" imgH="444500" progId="Equation.3">
                  <p:embed/>
                </p:oleObj>
              </mc:Choice>
              <mc:Fallback>
                <p:oleObj name="Denklem" r:id="rId6" imgW="1943100" imgH="4445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0152" y="5229200"/>
                        <a:ext cx="2812908"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noProof="1" smtClean="0">
                <a:solidFill>
                  <a:srgbClr val="FF0000"/>
                </a:solidFill>
              </a:rPr>
              <a:t>Example 3.1</a:t>
            </a:r>
            <a:endParaRPr lang="tr-TR" noProof="1">
              <a:solidFill>
                <a:srgbClr val="FF0000"/>
              </a:solidFill>
            </a:endParaRPr>
          </a:p>
        </p:txBody>
      </p:sp>
      <p:sp>
        <p:nvSpPr>
          <p:cNvPr id="3" name="2 İçerik Yer Tutucusu"/>
          <p:cNvSpPr>
            <a:spLocks noGrp="1"/>
          </p:cNvSpPr>
          <p:nvPr>
            <p:ph idx="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16</a:t>
            </a:fld>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dirty="0" smtClean="0"/>
              <a:t>THE VOLTAGE DIVIDER &amp; THE CURRENT DIVIDER CIRCUITS</a:t>
            </a:r>
            <a:endParaRPr lang="tr-TR" sz="2400" dirty="0"/>
          </a:p>
        </p:txBody>
      </p:sp>
      <p:sp>
        <p:nvSpPr>
          <p:cNvPr id="3" name="2 İçerik Yer Tutucusu"/>
          <p:cNvSpPr>
            <a:spLocks noGrp="1"/>
          </p:cNvSpPr>
          <p:nvPr>
            <p:ph idx="1"/>
          </p:nvPr>
        </p:nvSpPr>
        <p:spPr/>
        <p:txBody>
          <a:bodyPr/>
          <a:lstStyle/>
          <a:p>
            <a:r>
              <a:rPr lang="tr-TR" noProof="1" smtClean="0"/>
              <a:t>Voltage Divider Circuit</a:t>
            </a:r>
          </a:p>
          <a:p>
            <a:r>
              <a:rPr lang="tr-TR" noProof="1" smtClean="0"/>
              <a:t>Figure 9</a:t>
            </a:r>
          </a:p>
          <a:p>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17</a:t>
            </a:fld>
            <a:endParaRPr lang="tr-TR"/>
          </a:p>
        </p:txBody>
      </p:sp>
      <p:cxnSp>
        <p:nvCxnSpPr>
          <p:cNvPr id="5" name="4 Düz Bağlayıcı"/>
          <p:cNvCxnSpPr/>
          <p:nvPr/>
        </p:nvCxnSpPr>
        <p:spPr>
          <a:xfrm rot="5400000">
            <a:off x="647564" y="3681028"/>
            <a:ext cx="1224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5 Düz Bağlayıcı"/>
          <p:cNvCxnSpPr/>
          <p:nvPr/>
        </p:nvCxnSpPr>
        <p:spPr>
          <a:xfrm rot="5400000">
            <a:off x="791580" y="5265204"/>
            <a:ext cx="9361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2" descr="http://images1.wikia.nocookie.net/__cb20080120233121/en.futurama/images/0/0d/200px-Resistor_symbol_America.svg.png"/>
          <p:cNvPicPr>
            <a:picLocks noChangeAspect="1" noChangeArrowheads="1"/>
          </p:cNvPicPr>
          <p:nvPr/>
        </p:nvPicPr>
        <p:blipFill>
          <a:blip r:embed="rId3" cstate="print"/>
          <a:srcRect/>
          <a:stretch>
            <a:fillRect/>
          </a:stretch>
        </p:blipFill>
        <p:spPr bwMode="auto">
          <a:xfrm rot="5400000">
            <a:off x="5364088" y="3573016"/>
            <a:ext cx="576064" cy="576064"/>
          </a:xfrm>
          <a:prstGeom prst="rect">
            <a:avLst/>
          </a:prstGeom>
          <a:noFill/>
        </p:spPr>
      </p:pic>
      <p:pic>
        <p:nvPicPr>
          <p:cNvPr id="8" name="Picture 2" descr="http://images1.wikia.nocookie.net/__cb20080120233121/en.futurama/images/0/0d/200px-Resistor_symbol_America.svg.png"/>
          <p:cNvPicPr>
            <a:picLocks noChangeAspect="1" noChangeArrowheads="1"/>
          </p:cNvPicPr>
          <p:nvPr/>
        </p:nvPicPr>
        <p:blipFill>
          <a:blip r:embed="rId3" cstate="print"/>
          <a:srcRect/>
          <a:stretch>
            <a:fillRect/>
          </a:stretch>
        </p:blipFill>
        <p:spPr bwMode="auto">
          <a:xfrm rot="5400000">
            <a:off x="2483768" y="3573016"/>
            <a:ext cx="576064" cy="576064"/>
          </a:xfrm>
          <a:prstGeom prst="rect">
            <a:avLst/>
          </a:prstGeom>
          <a:noFill/>
        </p:spPr>
      </p:pic>
      <p:pic>
        <p:nvPicPr>
          <p:cNvPr id="9" name="Picture 2" descr="http://images1.wikia.nocookie.net/__cb20080120233121/en.futurama/images/0/0d/200px-Resistor_symbol_America.svg.png"/>
          <p:cNvPicPr>
            <a:picLocks noChangeAspect="1" noChangeArrowheads="1"/>
          </p:cNvPicPr>
          <p:nvPr/>
        </p:nvPicPr>
        <p:blipFill>
          <a:blip r:embed="rId3" cstate="print"/>
          <a:srcRect/>
          <a:stretch>
            <a:fillRect/>
          </a:stretch>
        </p:blipFill>
        <p:spPr bwMode="auto">
          <a:xfrm rot="5400000">
            <a:off x="2483768" y="4653136"/>
            <a:ext cx="576064" cy="576064"/>
          </a:xfrm>
          <a:prstGeom prst="rect">
            <a:avLst/>
          </a:prstGeom>
          <a:noFill/>
        </p:spPr>
      </p:pic>
      <p:pic>
        <p:nvPicPr>
          <p:cNvPr id="10" name="Picture 2" descr="http://images1.wikia.nocookie.net/__cb20080120233121/en.futurama/images/0/0d/200px-Resistor_symbol_America.svg.png"/>
          <p:cNvPicPr>
            <a:picLocks noChangeAspect="1" noChangeArrowheads="1"/>
          </p:cNvPicPr>
          <p:nvPr/>
        </p:nvPicPr>
        <p:blipFill>
          <a:blip r:embed="rId3" cstate="print"/>
          <a:srcRect/>
          <a:stretch>
            <a:fillRect/>
          </a:stretch>
        </p:blipFill>
        <p:spPr bwMode="auto">
          <a:xfrm rot="5400000">
            <a:off x="5364088" y="4653136"/>
            <a:ext cx="576064" cy="576064"/>
          </a:xfrm>
          <a:prstGeom prst="rect">
            <a:avLst/>
          </a:prstGeom>
          <a:noFill/>
        </p:spPr>
      </p:pic>
      <p:sp>
        <p:nvSpPr>
          <p:cNvPr id="11" name="10 Oval"/>
          <p:cNvSpPr/>
          <p:nvPr/>
        </p:nvSpPr>
        <p:spPr>
          <a:xfrm>
            <a:off x="1043608" y="4293096"/>
            <a:ext cx="432048" cy="5040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2" name="11 Oval"/>
          <p:cNvSpPr/>
          <p:nvPr/>
        </p:nvSpPr>
        <p:spPr>
          <a:xfrm>
            <a:off x="3851920" y="4293096"/>
            <a:ext cx="432048" cy="5040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14" name="13 Düz Bağlayıcı"/>
          <p:cNvCxnSpPr/>
          <p:nvPr/>
        </p:nvCxnSpPr>
        <p:spPr>
          <a:xfrm>
            <a:off x="1259632" y="3068960"/>
            <a:ext cx="15121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14 Düz Bağlayıcı"/>
          <p:cNvCxnSpPr/>
          <p:nvPr/>
        </p:nvCxnSpPr>
        <p:spPr>
          <a:xfrm>
            <a:off x="1259632" y="5733256"/>
            <a:ext cx="15121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16 Düz Bağlayıcı"/>
          <p:cNvCxnSpPr/>
          <p:nvPr/>
        </p:nvCxnSpPr>
        <p:spPr>
          <a:xfrm rot="5400000">
            <a:off x="2519772" y="3320988"/>
            <a:ext cx="504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18 Düz Bağlayıcı"/>
          <p:cNvCxnSpPr/>
          <p:nvPr/>
        </p:nvCxnSpPr>
        <p:spPr>
          <a:xfrm rot="5400000">
            <a:off x="2519772" y="4401108"/>
            <a:ext cx="504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19 Düz Bağlayıcı"/>
          <p:cNvCxnSpPr/>
          <p:nvPr/>
        </p:nvCxnSpPr>
        <p:spPr>
          <a:xfrm rot="5400000">
            <a:off x="2519772" y="5481228"/>
            <a:ext cx="504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20 Düz Bağlayıcı"/>
          <p:cNvCxnSpPr/>
          <p:nvPr/>
        </p:nvCxnSpPr>
        <p:spPr>
          <a:xfrm rot="5400000">
            <a:off x="3455876" y="3681028"/>
            <a:ext cx="1224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21 Düz Bağlayıcı"/>
          <p:cNvCxnSpPr/>
          <p:nvPr/>
        </p:nvCxnSpPr>
        <p:spPr>
          <a:xfrm rot="5400000">
            <a:off x="3563888" y="5301208"/>
            <a:ext cx="10081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25 Düz Bağlayıcı"/>
          <p:cNvCxnSpPr/>
          <p:nvPr/>
        </p:nvCxnSpPr>
        <p:spPr>
          <a:xfrm>
            <a:off x="4067944" y="3068960"/>
            <a:ext cx="15841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26 Düz Bağlayıcı"/>
          <p:cNvCxnSpPr/>
          <p:nvPr/>
        </p:nvCxnSpPr>
        <p:spPr>
          <a:xfrm>
            <a:off x="4067944" y="5805264"/>
            <a:ext cx="15841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27 Düz Bağlayıcı"/>
          <p:cNvCxnSpPr/>
          <p:nvPr/>
        </p:nvCxnSpPr>
        <p:spPr>
          <a:xfrm rot="5400000">
            <a:off x="5400092" y="3320988"/>
            <a:ext cx="504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28 Düz Bağlayıcı"/>
          <p:cNvCxnSpPr/>
          <p:nvPr/>
        </p:nvCxnSpPr>
        <p:spPr>
          <a:xfrm rot="5400000">
            <a:off x="5400092" y="4401108"/>
            <a:ext cx="504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29 Düz Bağlayıcı"/>
          <p:cNvCxnSpPr>
            <a:stCxn id="10" idx="3"/>
          </p:cNvCxnSpPr>
          <p:nvPr/>
        </p:nvCxnSpPr>
        <p:spPr>
          <a:xfrm rot="5400000">
            <a:off x="5364088" y="5517232"/>
            <a:ext cx="5760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31 Düz Ok Bağlayıcısı"/>
          <p:cNvCxnSpPr/>
          <p:nvPr/>
        </p:nvCxnSpPr>
        <p:spPr>
          <a:xfrm flipV="1">
            <a:off x="4644008" y="3356992"/>
            <a:ext cx="57606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33 Metin kutusu"/>
          <p:cNvSpPr txBox="1"/>
          <p:nvPr/>
        </p:nvSpPr>
        <p:spPr>
          <a:xfrm>
            <a:off x="1043608" y="4509120"/>
            <a:ext cx="432048" cy="276999"/>
          </a:xfrm>
          <a:prstGeom prst="rect">
            <a:avLst/>
          </a:prstGeom>
          <a:noFill/>
        </p:spPr>
        <p:txBody>
          <a:bodyPr wrap="square" rtlCol="0">
            <a:spAutoFit/>
          </a:bodyPr>
          <a:lstStyle/>
          <a:p>
            <a:r>
              <a:rPr lang="tr-TR" sz="1200" dirty="0" smtClean="0"/>
              <a:t>  _</a:t>
            </a:r>
            <a:endParaRPr lang="tr-TR" sz="1200" dirty="0"/>
          </a:p>
        </p:txBody>
      </p:sp>
      <p:sp>
        <p:nvSpPr>
          <p:cNvPr id="35" name="34 Metin kutusu"/>
          <p:cNvSpPr txBox="1"/>
          <p:nvPr/>
        </p:nvSpPr>
        <p:spPr>
          <a:xfrm>
            <a:off x="1043608" y="4293096"/>
            <a:ext cx="432048" cy="276999"/>
          </a:xfrm>
          <a:prstGeom prst="rect">
            <a:avLst/>
          </a:prstGeom>
          <a:noFill/>
        </p:spPr>
        <p:txBody>
          <a:bodyPr wrap="square" rtlCol="0">
            <a:spAutoFit/>
          </a:bodyPr>
          <a:lstStyle/>
          <a:p>
            <a:r>
              <a:rPr lang="tr-TR" sz="1200" dirty="0" smtClean="0"/>
              <a:t>  +</a:t>
            </a:r>
            <a:endParaRPr lang="tr-TR" sz="1200" dirty="0"/>
          </a:p>
        </p:txBody>
      </p:sp>
      <p:sp>
        <p:nvSpPr>
          <p:cNvPr id="36" name="35 Metin kutusu"/>
          <p:cNvSpPr txBox="1"/>
          <p:nvPr/>
        </p:nvSpPr>
        <p:spPr>
          <a:xfrm>
            <a:off x="3851920" y="4509120"/>
            <a:ext cx="415280" cy="276999"/>
          </a:xfrm>
          <a:prstGeom prst="rect">
            <a:avLst/>
          </a:prstGeom>
          <a:noFill/>
        </p:spPr>
        <p:txBody>
          <a:bodyPr wrap="square" rtlCol="0">
            <a:spAutoFit/>
          </a:bodyPr>
          <a:lstStyle/>
          <a:p>
            <a:r>
              <a:rPr lang="tr-TR" sz="1200" dirty="0" smtClean="0"/>
              <a:t>  _</a:t>
            </a:r>
            <a:endParaRPr lang="tr-TR" sz="1200" dirty="0"/>
          </a:p>
        </p:txBody>
      </p:sp>
      <p:sp>
        <p:nvSpPr>
          <p:cNvPr id="37" name="36 Metin kutusu"/>
          <p:cNvSpPr txBox="1"/>
          <p:nvPr/>
        </p:nvSpPr>
        <p:spPr>
          <a:xfrm>
            <a:off x="3851920" y="4293096"/>
            <a:ext cx="432048" cy="276999"/>
          </a:xfrm>
          <a:prstGeom prst="rect">
            <a:avLst/>
          </a:prstGeom>
          <a:noFill/>
        </p:spPr>
        <p:txBody>
          <a:bodyPr wrap="square" rtlCol="0">
            <a:spAutoFit/>
          </a:bodyPr>
          <a:lstStyle/>
          <a:p>
            <a:r>
              <a:rPr lang="tr-TR" sz="1200" dirty="0" smtClean="0"/>
              <a:t>  +</a:t>
            </a:r>
            <a:endParaRPr lang="tr-TR" sz="1200" dirty="0"/>
          </a:p>
        </p:txBody>
      </p:sp>
      <p:sp>
        <p:nvSpPr>
          <p:cNvPr id="41" name="40 Metin kutusu"/>
          <p:cNvSpPr txBox="1"/>
          <p:nvPr/>
        </p:nvSpPr>
        <p:spPr>
          <a:xfrm>
            <a:off x="2123728" y="3645024"/>
            <a:ext cx="504056" cy="369332"/>
          </a:xfrm>
          <a:prstGeom prst="rect">
            <a:avLst/>
          </a:prstGeom>
          <a:noFill/>
        </p:spPr>
        <p:txBody>
          <a:bodyPr wrap="square" rtlCol="0">
            <a:spAutoFit/>
          </a:bodyPr>
          <a:lstStyle/>
          <a:p>
            <a:r>
              <a:rPr lang="tr-TR" dirty="0" smtClean="0"/>
              <a:t>R1</a:t>
            </a:r>
            <a:endParaRPr lang="tr-TR" dirty="0"/>
          </a:p>
        </p:txBody>
      </p:sp>
      <p:sp>
        <p:nvSpPr>
          <p:cNvPr id="42" name="41 Metin kutusu"/>
          <p:cNvSpPr txBox="1"/>
          <p:nvPr/>
        </p:nvSpPr>
        <p:spPr>
          <a:xfrm>
            <a:off x="5004048" y="3645024"/>
            <a:ext cx="504056" cy="369332"/>
          </a:xfrm>
          <a:prstGeom prst="rect">
            <a:avLst/>
          </a:prstGeom>
          <a:noFill/>
        </p:spPr>
        <p:txBody>
          <a:bodyPr wrap="square" rtlCol="0">
            <a:spAutoFit/>
          </a:bodyPr>
          <a:lstStyle/>
          <a:p>
            <a:r>
              <a:rPr lang="tr-TR" dirty="0" smtClean="0"/>
              <a:t>R1</a:t>
            </a:r>
            <a:endParaRPr lang="tr-TR" dirty="0"/>
          </a:p>
        </p:txBody>
      </p:sp>
      <p:sp>
        <p:nvSpPr>
          <p:cNvPr id="43" name="42 Metin kutusu"/>
          <p:cNvSpPr txBox="1"/>
          <p:nvPr/>
        </p:nvSpPr>
        <p:spPr>
          <a:xfrm>
            <a:off x="5004048" y="4725144"/>
            <a:ext cx="504056" cy="369332"/>
          </a:xfrm>
          <a:prstGeom prst="rect">
            <a:avLst/>
          </a:prstGeom>
          <a:noFill/>
        </p:spPr>
        <p:txBody>
          <a:bodyPr wrap="square" rtlCol="0">
            <a:spAutoFit/>
          </a:bodyPr>
          <a:lstStyle/>
          <a:p>
            <a:r>
              <a:rPr lang="tr-TR" dirty="0" smtClean="0"/>
              <a:t>R2</a:t>
            </a:r>
            <a:endParaRPr lang="tr-TR" dirty="0"/>
          </a:p>
        </p:txBody>
      </p:sp>
      <p:sp>
        <p:nvSpPr>
          <p:cNvPr id="44" name="43 Metin kutusu"/>
          <p:cNvSpPr txBox="1"/>
          <p:nvPr/>
        </p:nvSpPr>
        <p:spPr>
          <a:xfrm>
            <a:off x="2123728" y="4725144"/>
            <a:ext cx="504056" cy="369332"/>
          </a:xfrm>
          <a:prstGeom prst="rect">
            <a:avLst/>
          </a:prstGeom>
          <a:noFill/>
        </p:spPr>
        <p:txBody>
          <a:bodyPr wrap="square" rtlCol="0">
            <a:spAutoFit/>
          </a:bodyPr>
          <a:lstStyle/>
          <a:p>
            <a:r>
              <a:rPr lang="tr-TR" dirty="0" smtClean="0"/>
              <a:t>R2</a:t>
            </a:r>
            <a:endParaRPr lang="tr-TR" dirty="0"/>
          </a:p>
        </p:txBody>
      </p:sp>
      <p:sp>
        <p:nvSpPr>
          <p:cNvPr id="47" name="46 Metin kutusu"/>
          <p:cNvSpPr txBox="1"/>
          <p:nvPr/>
        </p:nvSpPr>
        <p:spPr>
          <a:xfrm>
            <a:off x="3347864" y="4365104"/>
            <a:ext cx="792088" cy="369332"/>
          </a:xfrm>
          <a:prstGeom prst="rect">
            <a:avLst/>
          </a:prstGeom>
          <a:noFill/>
        </p:spPr>
        <p:txBody>
          <a:bodyPr wrap="square" rtlCol="0">
            <a:spAutoFit/>
          </a:bodyPr>
          <a:lstStyle/>
          <a:p>
            <a:r>
              <a:rPr lang="tr-TR" dirty="0" smtClean="0"/>
              <a:t>vs</a:t>
            </a:r>
            <a:endParaRPr lang="tr-TR" dirty="0"/>
          </a:p>
        </p:txBody>
      </p:sp>
      <p:sp>
        <p:nvSpPr>
          <p:cNvPr id="49" name="48 Metin kutusu"/>
          <p:cNvSpPr txBox="1"/>
          <p:nvPr/>
        </p:nvSpPr>
        <p:spPr>
          <a:xfrm>
            <a:off x="539552" y="4365104"/>
            <a:ext cx="576064" cy="369332"/>
          </a:xfrm>
          <a:prstGeom prst="rect">
            <a:avLst/>
          </a:prstGeom>
          <a:noFill/>
        </p:spPr>
        <p:txBody>
          <a:bodyPr wrap="square" rtlCol="0">
            <a:spAutoFit/>
          </a:bodyPr>
          <a:lstStyle/>
          <a:p>
            <a:r>
              <a:rPr lang="tr-TR" dirty="0" smtClean="0"/>
              <a:t>vs</a:t>
            </a:r>
            <a:endParaRPr lang="tr-TR" dirty="0"/>
          </a:p>
        </p:txBody>
      </p:sp>
      <p:sp>
        <p:nvSpPr>
          <p:cNvPr id="50" name="49 Metin kutusu"/>
          <p:cNvSpPr txBox="1"/>
          <p:nvPr/>
        </p:nvSpPr>
        <p:spPr>
          <a:xfrm rot="10800000" flipV="1">
            <a:off x="5796136" y="3789040"/>
            <a:ext cx="927720" cy="369332"/>
          </a:xfrm>
          <a:prstGeom prst="rect">
            <a:avLst/>
          </a:prstGeom>
          <a:noFill/>
        </p:spPr>
        <p:txBody>
          <a:bodyPr wrap="square" rtlCol="0">
            <a:spAutoFit/>
          </a:bodyPr>
          <a:lstStyle/>
          <a:p>
            <a:r>
              <a:rPr lang="tr-TR" dirty="0" smtClean="0"/>
              <a:t>v1</a:t>
            </a:r>
            <a:endParaRPr lang="tr-TR" dirty="0"/>
          </a:p>
        </p:txBody>
      </p:sp>
      <p:sp>
        <p:nvSpPr>
          <p:cNvPr id="51" name="50 Metin kutusu"/>
          <p:cNvSpPr txBox="1"/>
          <p:nvPr/>
        </p:nvSpPr>
        <p:spPr>
          <a:xfrm rot="10800000" flipV="1">
            <a:off x="5724128" y="4797152"/>
            <a:ext cx="927720" cy="369332"/>
          </a:xfrm>
          <a:prstGeom prst="rect">
            <a:avLst/>
          </a:prstGeom>
          <a:noFill/>
        </p:spPr>
        <p:txBody>
          <a:bodyPr wrap="square" rtlCol="0">
            <a:spAutoFit/>
          </a:bodyPr>
          <a:lstStyle/>
          <a:p>
            <a:r>
              <a:rPr lang="tr-TR" dirty="0" smtClean="0"/>
              <a:t>v2</a:t>
            </a:r>
            <a:endParaRPr lang="tr-TR" dirty="0"/>
          </a:p>
        </p:txBody>
      </p:sp>
      <p:sp>
        <p:nvSpPr>
          <p:cNvPr id="52" name="51 Metin kutusu"/>
          <p:cNvSpPr txBox="1"/>
          <p:nvPr/>
        </p:nvSpPr>
        <p:spPr>
          <a:xfrm rot="10800000" flipV="1">
            <a:off x="2771800" y="4797152"/>
            <a:ext cx="927720" cy="369332"/>
          </a:xfrm>
          <a:prstGeom prst="rect">
            <a:avLst/>
          </a:prstGeom>
          <a:noFill/>
        </p:spPr>
        <p:txBody>
          <a:bodyPr wrap="square" rtlCol="0">
            <a:spAutoFit/>
          </a:bodyPr>
          <a:lstStyle/>
          <a:p>
            <a:r>
              <a:rPr lang="tr-TR" dirty="0" smtClean="0"/>
              <a:t>  v2</a:t>
            </a:r>
            <a:endParaRPr lang="tr-TR" dirty="0"/>
          </a:p>
        </p:txBody>
      </p:sp>
      <p:sp>
        <p:nvSpPr>
          <p:cNvPr id="53" name="52 Metin kutusu"/>
          <p:cNvSpPr txBox="1"/>
          <p:nvPr/>
        </p:nvSpPr>
        <p:spPr>
          <a:xfrm rot="10800000" flipV="1">
            <a:off x="2915816" y="3645024"/>
            <a:ext cx="927720" cy="369332"/>
          </a:xfrm>
          <a:prstGeom prst="rect">
            <a:avLst/>
          </a:prstGeom>
          <a:noFill/>
        </p:spPr>
        <p:txBody>
          <a:bodyPr wrap="square" rtlCol="0">
            <a:spAutoFit/>
          </a:bodyPr>
          <a:lstStyle/>
          <a:p>
            <a:r>
              <a:rPr lang="tr-TR" dirty="0" smtClean="0"/>
              <a:t>v1</a:t>
            </a:r>
            <a:endParaRPr lang="tr-TR" dirty="0"/>
          </a:p>
        </p:txBody>
      </p:sp>
      <p:sp>
        <p:nvSpPr>
          <p:cNvPr id="54" name="53 Metin kutusu"/>
          <p:cNvSpPr txBox="1"/>
          <p:nvPr/>
        </p:nvSpPr>
        <p:spPr>
          <a:xfrm>
            <a:off x="2843808" y="3429000"/>
            <a:ext cx="432048" cy="276999"/>
          </a:xfrm>
          <a:prstGeom prst="rect">
            <a:avLst/>
          </a:prstGeom>
          <a:noFill/>
        </p:spPr>
        <p:txBody>
          <a:bodyPr wrap="square" rtlCol="0">
            <a:spAutoFit/>
          </a:bodyPr>
          <a:lstStyle/>
          <a:p>
            <a:r>
              <a:rPr lang="tr-TR" sz="1200" dirty="0" smtClean="0"/>
              <a:t>  +</a:t>
            </a:r>
            <a:endParaRPr lang="tr-TR" sz="1200" dirty="0"/>
          </a:p>
        </p:txBody>
      </p:sp>
      <p:sp>
        <p:nvSpPr>
          <p:cNvPr id="55" name="54 Metin kutusu"/>
          <p:cNvSpPr txBox="1"/>
          <p:nvPr/>
        </p:nvSpPr>
        <p:spPr>
          <a:xfrm>
            <a:off x="5724128" y="4509120"/>
            <a:ext cx="432048" cy="276999"/>
          </a:xfrm>
          <a:prstGeom prst="rect">
            <a:avLst/>
          </a:prstGeom>
          <a:noFill/>
        </p:spPr>
        <p:txBody>
          <a:bodyPr wrap="square" rtlCol="0">
            <a:spAutoFit/>
          </a:bodyPr>
          <a:lstStyle/>
          <a:p>
            <a:r>
              <a:rPr lang="tr-TR" sz="1200" dirty="0" smtClean="0"/>
              <a:t>  +</a:t>
            </a:r>
            <a:endParaRPr lang="tr-TR" sz="1200" dirty="0"/>
          </a:p>
        </p:txBody>
      </p:sp>
      <p:sp>
        <p:nvSpPr>
          <p:cNvPr id="56" name="55 Metin kutusu"/>
          <p:cNvSpPr txBox="1"/>
          <p:nvPr/>
        </p:nvSpPr>
        <p:spPr>
          <a:xfrm>
            <a:off x="5724128" y="3501008"/>
            <a:ext cx="432048" cy="276999"/>
          </a:xfrm>
          <a:prstGeom prst="rect">
            <a:avLst/>
          </a:prstGeom>
          <a:noFill/>
        </p:spPr>
        <p:txBody>
          <a:bodyPr wrap="square" rtlCol="0">
            <a:spAutoFit/>
          </a:bodyPr>
          <a:lstStyle/>
          <a:p>
            <a:r>
              <a:rPr lang="tr-TR" sz="1200" dirty="0" smtClean="0"/>
              <a:t>  +</a:t>
            </a:r>
            <a:endParaRPr lang="tr-TR" sz="1200" dirty="0"/>
          </a:p>
        </p:txBody>
      </p:sp>
      <p:sp>
        <p:nvSpPr>
          <p:cNvPr id="57" name="56 Metin kutusu"/>
          <p:cNvSpPr txBox="1"/>
          <p:nvPr/>
        </p:nvSpPr>
        <p:spPr>
          <a:xfrm>
            <a:off x="2843808" y="4509120"/>
            <a:ext cx="432048" cy="276999"/>
          </a:xfrm>
          <a:prstGeom prst="rect">
            <a:avLst/>
          </a:prstGeom>
          <a:noFill/>
        </p:spPr>
        <p:txBody>
          <a:bodyPr wrap="square" rtlCol="0">
            <a:spAutoFit/>
          </a:bodyPr>
          <a:lstStyle/>
          <a:p>
            <a:r>
              <a:rPr lang="tr-TR" sz="1200" dirty="0" smtClean="0"/>
              <a:t>  +</a:t>
            </a:r>
            <a:endParaRPr lang="tr-TR" sz="1200" dirty="0"/>
          </a:p>
        </p:txBody>
      </p:sp>
      <p:sp>
        <p:nvSpPr>
          <p:cNvPr id="58" name="57 Metin kutusu"/>
          <p:cNvSpPr txBox="1"/>
          <p:nvPr/>
        </p:nvSpPr>
        <p:spPr>
          <a:xfrm>
            <a:off x="2843808" y="5157192"/>
            <a:ext cx="432048" cy="276999"/>
          </a:xfrm>
          <a:prstGeom prst="rect">
            <a:avLst/>
          </a:prstGeom>
          <a:noFill/>
        </p:spPr>
        <p:txBody>
          <a:bodyPr wrap="square" rtlCol="0">
            <a:spAutoFit/>
          </a:bodyPr>
          <a:lstStyle/>
          <a:p>
            <a:r>
              <a:rPr lang="tr-TR" sz="1200" dirty="0" smtClean="0"/>
              <a:t>  -</a:t>
            </a:r>
            <a:endParaRPr lang="tr-TR" sz="1200" dirty="0"/>
          </a:p>
        </p:txBody>
      </p:sp>
      <p:sp>
        <p:nvSpPr>
          <p:cNvPr id="59" name="58 Metin kutusu"/>
          <p:cNvSpPr txBox="1"/>
          <p:nvPr/>
        </p:nvSpPr>
        <p:spPr>
          <a:xfrm>
            <a:off x="5724128" y="4149080"/>
            <a:ext cx="432048" cy="276999"/>
          </a:xfrm>
          <a:prstGeom prst="rect">
            <a:avLst/>
          </a:prstGeom>
          <a:noFill/>
        </p:spPr>
        <p:txBody>
          <a:bodyPr wrap="square" rtlCol="0">
            <a:spAutoFit/>
          </a:bodyPr>
          <a:lstStyle/>
          <a:p>
            <a:r>
              <a:rPr lang="tr-TR" sz="1200" dirty="0" smtClean="0"/>
              <a:t>  -</a:t>
            </a:r>
            <a:endParaRPr lang="tr-TR" sz="1200" dirty="0"/>
          </a:p>
        </p:txBody>
      </p:sp>
      <p:sp>
        <p:nvSpPr>
          <p:cNvPr id="60" name="59 Metin kutusu"/>
          <p:cNvSpPr txBox="1"/>
          <p:nvPr/>
        </p:nvSpPr>
        <p:spPr>
          <a:xfrm>
            <a:off x="2843808" y="4005064"/>
            <a:ext cx="432048" cy="276999"/>
          </a:xfrm>
          <a:prstGeom prst="rect">
            <a:avLst/>
          </a:prstGeom>
          <a:noFill/>
        </p:spPr>
        <p:txBody>
          <a:bodyPr wrap="square" rtlCol="0">
            <a:spAutoFit/>
          </a:bodyPr>
          <a:lstStyle/>
          <a:p>
            <a:r>
              <a:rPr lang="tr-TR" sz="1200" dirty="0" smtClean="0"/>
              <a:t>  -</a:t>
            </a:r>
            <a:endParaRPr lang="tr-TR" sz="1200" dirty="0"/>
          </a:p>
        </p:txBody>
      </p:sp>
      <p:sp>
        <p:nvSpPr>
          <p:cNvPr id="61" name="60 Metin kutusu"/>
          <p:cNvSpPr txBox="1"/>
          <p:nvPr/>
        </p:nvSpPr>
        <p:spPr>
          <a:xfrm>
            <a:off x="5724128" y="5157192"/>
            <a:ext cx="432048" cy="276999"/>
          </a:xfrm>
          <a:prstGeom prst="rect">
            <a:avLst/>
          </a:prstGeom>
          <a:noFill/>
        </p:spPr>
        <p:txBody>
          <a:bodyPr wrap="square" rtlCol="0">
            <a:spAutoFit/>
          </a:bodyPr>
          <a:lstStyle/>
          <a:p>
            <a:r>
              <a:rPr lang="tr-TR" sz="1200" dirty="0" smtClean="0"/>
              <a:t>  -</a:t>
            </a:r>
            <a:endParaRPr lang="tr-TR" sz="1200" dirty="0"/>
          </a:p>
        </p:txBody>
      </p:sp>
      <p:sp>
        <p:nvSpPr>
          <p:cNvPr id="63" name="62 Metin kutusu"/>
          <p:cNvSpPr txBox="1"/>
          <p:nvPr/>
        </p:nvSpPr>
        <p:spPr>
          <a:xfrm>
            <a:off x="4788024" y="3429000"/>
            <a:ext cx="237566" cy="369332"/>
          </a:xfrm>
          <a:prstGeom prst="rect">
            <a:avLst/>
          </a:prstGeom>
          <a:noFill/>
        </p:spPr>
        <p:txBody>
          <a:bodyPr wrap="none" rtlCol="0">
            <a:spAutoFit/>
          </a:bodyPr>
          <a:lstStyle/>
          <a:p>
            <a:r>
              <a:rPr lang="tr-TR" dirty="0" smtClean="0"/>
              <a:t>I</a:t>
            </a:r>
            <a:endParaRPr lang="tr-TR" dirty="0"/>
          </a:p>
        </p:txBody>
      </p:sp>
      <p:sp>
        <p:nvSpPr>
          <p:cNvPr id="819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81921" name="Object 1"/>
          <p:cNvGraphicFramePr>
            <a:graphicFrameLocks noChangeAspect="1"/>
          </p:cNvGraphicFramePr>
          <p:nvPr/>
        </p:nvGraphicFramePr>
        <p:xfrm>
          <a:off x="6732240" y="2564904"/>
          <a:ext cx="1512168" cy="432048"/>
        </p:xfrm>
        <a:graphic>
          <a:graphicData uri="http://schemas.openxmlformats.org/presentationml/2006/ole">
            <mc:AlternateContent xmlns:mc="http://schemas.openxmlformats.org/markup-compatibility/2006">
              <mc:Choice xmlns:v="urn:schemas-microsoft-com:vml" Requires="v">
                <p:oleObj spid="_x0000_s81928" name="Denklem" r:id="rId4" imgW="800100" imgH="228600" progId="Equation.3">
                  <p:embed/>
                </p:oleObj>
              </mc:Choice>
              <mc:Fallback>
                <p:oleObj name="Denklem" r:id="rId4" imgW="800100" imgH="22860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2564904"/>
                        <a:ext cx="1512168"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81923" name="Object 3"/>
          <p:cNvGraphicFramePr>
            <a:graphicFrameLocks noChangeAspect="1"/>
          </p:cNvGraphicFramePr>
          <p:nvPr/>
        </p:nvGraphicFramePr>
        <p:xfrm>
          <a:off x="6732240" y="3068960"/>
          <a:ext cx="1152128" cy="703247"/>
        </p:xfrm>
        <a:graphic>
          <a:graphicData uri="http://schemas.openxmlformats.org/presentationml/2006/ole">
            <mc:AlternateContent xmlns:mc="http://schemas.openxmlformats.org/markup-compatibility/2006">
              <mc:Choice xmlns:v="urn:schemas-microsoft-com:vml" Requires="v">
                <p:oleObj spid="_x0000_s81929" name="Denklem" r:id="rId6" imgW="736280" imgH="444307" progId="Equation.3">
                  <p:embed/>
                </p:oleObj>
              </mc:Choice>
              <mc:Fallback>
                <p:oleObj name="Denklem" r:id="rId6" imgW="736280" imgH="444307"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2240" y="3068960"/>
                        <a:ext cx="1152128" cy="703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81925" name="Object 5"/>
          <p:cNvGraphicFramePr>
            <a:graphicFrameLocks noChangeAspect="1"/>
          </p:cNvGraphicFramePr>
          <p:nvPr/>
        </p:nvGraphicFramePr>
        <p:xfrm>
          <a:off x="6660232" y="3861048"/>
          <a:ext cx="2016224" cy="691697"/>
        </p:xfrm>
        <a:graphic>
          <a:graphicData uri="http://schemas.openxmlformats.org/presentationml/2006/ole">
            <mc:AlternateContent xmlns:mc="http://schemas.openxmlformats.org/markup-compatibility/2006">
              <mc:Choice xmlns:v="urn:schemas-microsoft-com:vml" Requires="v">
                <p:oleObj spid="_x0000_s81930" name="Denklem" r:id="rId8" imgW="1307532" imgH="444307" progId="Equation.3">
                  <p:embed/>
                </p:oleObj>
              </mc:Choice>
              <mc:Fallback>
                <p:oleObj name="Denklem" r:id="rId8" imgW="1307532" imgH="444307"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60232" y="3861048"/>
                        <a:ext cx="2016224" cy="6916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81927" name="Object 7"/>
          <p:cNvGraphicFramePr>
            <a:graphicFrameLocks noChangeAspect="1"/>
          </p:cNvGraphicFramePr>
          <p:nvPr/>
        </p:nvGraphicFramePr>
        <p:xfrm>
          <a:off x="6732240" y="4797152"/>
          <a:ext cx="1944216" cy="648072"/>
        </p:xfrm>
        <a:graphic>
          <a:graphicData uri="http://schemas.openxmlformats.org/presentationml/2006/ole">
            <mc:AlternateContent xmlns:mc="http://schemas.openxmlformats.org/markup-compatibility/2006">
              <mc:Choice xmlns:v="urn:schemas-microsoft-com:vml" Requires="v">
                <p:oleObj spid="_x0000_s81931" name="Denklem" r:id="rId10" imgW="1345616" imgH="444307" progId="Equation.3">
                  <p:embed/>
                </p:oleObj>
              </mc:Choice>
              <mc:Fallback>
                <p:oleObj name="Denklem" r:id="rId10" imgW="1345616" imgH="444307" progId="Equation.3">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32240" y="4797152"/>
                        <a:ext cx="1944216"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dirty="0" smtClean="0"/>
              <a:t>                      THE VOLTAGE DIVIDER  CIRCUIT</a:t>
            </a:r>
            <a:endParaRPr lang="tr-TR" sz="2400" dirty="0"/>
          </a:p>
        </p:txBody>
      </p:sp>
      <p:sp>
        <p:nvSpPr>
          <p:cNvPr id="3" name="2 İçerik Yer Tutucusu"/>
          <p:cNvSpPr>
            <a:spLocks noGrp="1"/>
          </p:cNvSpPr>
          <p:nvPr>
            <p:ph idx="1"/>
          </p:nvPr>
        </p:nvSpPr>
        <p:spPr/>
        <p:txBody>
          <a:bodyPr/>
          <a:lstStyle/>
          <a:p>
            <a:r>
              <a:rPr lang="tr-TR" noProof="1" smtClean="0"/>
              <a:t>The circuit analysis results show that the voltages across the resistors connected in series are equal to the source voltage,that is the total voltage on the resistances times the ratio of the resistance to the equivalent resistance of the resistors connected in series:the total resistance of all resistors.</a:t>
            </a:r>
          </a:p>
          <a:p>
            <a:r>
              <a:rPr lang="tr-TR" noProof="1" smtClean="0"/>
              <a:t>Consider now a different circuit where a load resitance RL has been connected in parallel to the second resistance of the above circuit.</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18</a:t>
            </a:fld>
            <a:endParaRPr lang="tr-TR"/>
          </a:p>
        </p:txBody>
      </p:sp>
      <p:sp>
        <p:nvSpPr>
          <p:cNvPr id="5" name="4 Metin kutusu"/>
          <p:cNvSpPr txBox="1"/>
          <p:nvPr/>
        </p:nvSpPr>
        <p:spPr>
          <a:xfrm>
            <a:off x="2987824" y="5085184"/>
            <a:ext cx="576064" cy="369332"/>
          </a:xfrm>
          <a:prstGeom prst="rect">
            <a:avLst/>
          </a:prstGeom>
          <a:noFill/>
        </p:spPr>
        <p:txBody>
          <a:bodyPr wrap="square" rtlCol="0">
            <a:spAutoFit/>
          </a:bodyPr>
          <a:lstStyle/>
          <a:p>
            <a:r>
              <a:rPr lang="tr-TR" dirty="0" smtClean="0"/>
              <a:t>  </a:t>
            </a:r>
            <a:endParaRPr lang="tr-T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268760"/>
            <a:ext cx="8229600" cy="5055840"/>
          </a:xfrm>
        </p:spPr>
        <p:txBody>
          <a:bodyPr/>
          <a:lstStyle/>
          <a:p>
            <a:r>
              <a:rPr lang="tr-TR" sz="2400" noProof="1" smtClean="0"/>
              <a:t>Circuit with load resistance in parallel.</a:t>
            </a:r>
          </a:p>
          <a:p>
            <a:r>
              <a:rPr lang="tr-TR" sz="2400" noProof="1" smtClean="0"/>
              <a:t>R1 and R2 has been replaced with a single equivalent resistance</a:t>
            </a:r>
          </a:p>
          <a:p>
            <a:r>
              <a:rPr lang="tr-TR" sz="2400" noProof="1" smtClean="0"/>
              <a:t>Figure 10</a:t>
            </a:r>
          </a:p>
          <a:p>
            <a:endParaRPr lang="tr-TR" noProof="1"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19</a:t>
            </a:fld>
            <a:endParaRPr lang="tr-TR"/>
          </a:p>
        </p:txBody>
      </p:sp>
      <p:cxnSp>
        <p:nvCxnSpPr>
          <p:cNvPr id="7" name="6 Düz Bağlayıcı"/>
          <p:cNvCxnSpPr/>
          <p:nvPr/>
        </p:nvCxnSpPr>
        <p:spPr>
          <a:xfrm rot="5400000">
            <a:off x="647564" y="3681028"/>
            <a:ext cx="1224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7 Düz Bağlayıcı"/>
          <p:cNvCxnSpPr/>
          <p:nvPr/>
        </p:nvCxnSpPr>
        <p:spPr>
          <a:xfrm rot="5400000">
            <a:off x="647564" y="5409220"/>
            <a:ext cx="1224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8 Oval"/>
          <p:cNvSpPr/>
          <p:nvPr/>
        </p:nvSpPr>
        <p:spPr>
          <a:xfrm>
            <a:off x="1043608" y="4293096"/>
            <a:ext cx="432048" cy="5040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10" name="9 Düz Bağlayıcı"/>
          <p:cNvCxnSpPr/>
          <p:nvPr/>
        </p:nvCxnSpPr>
        <p:spPr>
          <a:xfrm>
            <a:off x="1259632" y="3068960"/>
            <a:ext cx="15121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10 Düz Bağlayıcı"/>
          <p:cNvCxnSpPr/>
          <p:nvPr/>
        </p:nvCxnSpPr>
        <p:spPr>
          <a:xfrm>
            <a:off x="1259632" y="6021288"/>
            <a:ext cx="15121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5400000">
            <a:off x="2483768" y="3573016"/>
            <a:ext cx="576064" cy="576064"/>
          </a:xfrm>
          <a:prstGeom prst="rect">
            <a:avLst/>
          </a:prstGeom>
          <a:noFill/>
        </p:spPr>
      </p:pic>
      <p:pic>
        <p:nvPicPr>
          <p:cNvPr id="13"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5400000">
            <a:off x="2483768" y="4941168"/>
            <a:ext cx="576064" cy="576064"/>
          </a:xfrm>
          <a:prstGeom prst="rect">
            <a:avLst/>
          </a:prstGeom>
          <a:noFill/>
        </p:spPr>
      </p:pic>
      <p:cxnSp>
        <p:nvCxnSpPr>
          <p:cNvPr id="15" name="14 Düz Bağlayıcı"/>
          <p:cNvCxnSpPr/>
          <p:nvPr/>
        </p:nvCxnSpPr>
        <p:spPr>
          <a:xfrm rot="5400000">
            <a:off x="2519772" y="3320988"/>
            <a:ext cx="504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15 Düz Bağlayıcı"/>
          <p:cNvCxnSpPr>
            <a:stCxn id="12" idx="3"/>
          </p:cNvCxnSpPr>
          <p:nvPr/>
        </p:nvCxnSpPr>
        <p:spPr>
          <a:xfrm rot="5400000">
            <a:off x="2375756" y="4545124"/>
            <a:ext cx="7920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16 Düz Bağlayıcı"/>
          <p:cNvCxnSpPr/>
          <p:nvPr/>
        </p:nvCxnSpPr>
        <p:spPr>
          <a:xfrm rot="5400000">
            <a:off x="2519772" y="5769260"/>
            <a:ext cx="504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18 Düz Bağlayıcı"/>
          <p:cNvCxnSpPr/>
          <p:nvPr/>
        </p:nvCxnSpPr>
        <p:spPr>
          <a:xfrm>
            <a:off x="2771800" y="4437112"/>
            <a:ext cx="8640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20 Düz Bağlayıcı"/>
          <p:cNvCxnSpPr/>
          <p:nvPr/>
        </p:nvCxnSpPr>
        <p:spPr>
          <a:xfrm>
            <a:off x="2771800" y="6021288"/>
            <a:ext cx="8640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5400000">
            <a:off x="3347864" y="4941168"/>
            <a:ext cx="576064" cy="576064"/>
          </a:xfrm>
          <a:prstGeom prst="rect">
            <a:avLst/>
          </a:prstGeom>
          <a:noFill/>
        </p:spPr>
      </p:pic>
      <p:cxnSp>
        <p:nvCxnSpPr>
          <p:cNvPr id="23" name="22 Düz Bağlayıcı"/>
          <p:cNvCxnSpPr>
            <a:endCxn id="22" idx="1"/>
          </p:cNvCxnSpPr>
          <p:nvPr/>
        </p:nvCxnSpPr>
        <p:spPr>
          <a:xfrm rot="5400000">
            <a:off x="3383868" y="4689140"/>
            <a:ext cx="504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24 Düz Bağlayıcı"/>
          <p:cNvCxnSpPr/>
          <p:nvPr/>
        </p:nvCxnSpPr>
        <p:spPr>
          <a:xfrm rot="5400000">
            <a:off x="3347864" y="5733256"/>
            <a:ext cx="5760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28 Düz Bağlayıcı"/>
          <p:cNvCxnSpPr/>
          <p:nvPr/>
        </p:nvCxnSpPr>
        <p:spPr>
          <a:xfrm rot="5400000">
            <a:off x="4031940" y="3753036"/>
            <a:ext cx="1224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29 Oval"/>
          <p:cNvSpPr/>
          <p:nvPr/>
        </p:nvSpPr>
        <p:spPr>
          <a:xfrm>
            <a:off x="4427984" y="4365104"/>
            <a:ext cx="432048" cy="5040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31" name="30 Düz Bağlayıcı"/>
          <p:cNvCxnSpPr/>
          <p:nvPr/>
        </p:nvCxnSpPr>
        <p:spPr>
          <a:xfrm rot="5400000">
            <a:off x="4067944" y="5445224"/>
            <a:ext cx="11521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32 Düz Bağlayıcı"/>
          <p:cNvCxnSpPr/>
          <p:nvPr/>
        </p:nvCxnSpPr>
        <p:spPr>
          <a:xfrm>
            <a:off x="4644008" y="3140968"/>
            <a:ext cx="13681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33 Düz Bağlayıcı"/>
          <p:cNvCxnSpPr/>
          <p:nvPr/>
        </p:nvCxnSpPr>
        <p:spPr>
          <a:xfrm>
            <a:off x="4644008" y="6021288"/>
            <a:ext cx="13681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34 Düz Bağlayıcı"/>
          <p:cNvCxnSpPr/>
          <p:nvPr/>
        </p:nvCxnSpPr>
        <p:spPr>
          <a:xfrm rot="5400000">
            <a:off x="5544108" y="3609020"/>
            <a:ext cx="9361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37 Düz Bağlayıcı"/>
          <p:cNvCxnSpPr/>
          <p:nvPr/>
        </p:nvCxnSpPr>
        <p:spPr>
          <a:xfrm rot="5400000">
            <a:off x="5760132" y="5769260"/>
            <a:ext cx="504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0"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5400000">
            <a:off x="5724128" y="4077072"/>
            <a:ext cx="576064" cy="576064"/>
          </a:xfrm>
          <a:prstGeom prst="rect">
            <a:avLst/>
          </a:prstGeom>
          <a:noFill/>
        </p:spPr>
      </p:pic>
      <p:pic>
        <p:nvPicPr>
          <p:cNvPr id="41"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5400000">
            <a:off x="5724128" y="4941168"/>
            <a:ext cx="576064" cy="576064"/>
          </a:xfrm>
          <a:prstGeom prst="rect">
            <a:avLst/>
          </a:prstGeom>
          <a:noFill/>
        </p:spPr>
      </p:pic>
      <p:cxnSp>
        <p:nvCxnSpPr>
          <p:cNvPr id="43" name="42 Düz Bağlayıcı"/>
          <p:cNvCxnSpPr/>
          <p:nvPr/>
        </p:nvCxnSpPr>
        <p:spPr>
          <a:xfrm rot="5400000">
            <a:off x="5832140" y="4761148"/>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50 Metin kutusu"/>
          <p:cNvSpPr txBox="1"/>
          <p:nvPr/>
        </p:nvSpPr>
        <p:spPr>
          <a:xfrm>
            <a:off x="539552" y="4365104"/>
            <a:ext cx="576064" cy="369332"/>
          </a:xfrm>
          <a:prstGeom prst="rect">
            <a:avLst/>
          </a:prstGeom>
          <a:noFill/>
        </p:spPr>
        <p:txBody>
          <a:bodyPr wrap="square" rtlCol="0">
            <a:spAutoFit/>
          </a:bodyPr>
          <a:lstStyle/>
          <a:p>
            <a:r>
              <a:rPr lang="tr-TR" dirty="0" smtClean="0"/>
              <a:t>vs</a:t>
            </a:r>
            <a:endParaRPr lang="tr-TR" dirty="0"/>
          </a:p>
        </p:txBody>
      </p:sp>
      <p:sp>
        <p:nvSpPr>
          <p:cNvPr id="52" name="51 Metin kutusu"/>
          <p:cNvSpPr txBox="1"/>
          <p:nvPr/>
        </p:nvSpPr>
        <p:spPr>
          <a:xfrm>
            <a:off x="2987824" y="5085184"/>
            <a:ext cx="576064" cy="369332"/>
          </a:xfrm>
          <a:prstGeom prst="rect">
            <a:avLst/>
          </a:prstGeom>
          <a:noFill/>
        </p:spPr>
        <p:txBody>
          <a:bodyPr wrap="square" rtlCol="0">
            <a:spAutoFit/>
          </a:bodyPr>
          <a:lstStyle/>
          <a:p>
            <a:r>
              <a:rPr lang="tr-TR" dirty="0" smtClean="0"/>
              <a:t>  v0</a:t>
            </a:r>
            <a:endParaRPr lang="tr-TR" dirty="0"/>
          </a:p>
        </p:txBody>
      </p:sp>
      <p:sp>
        <p:nvSpPr>
          <p:cNvPr id="53" name="52 Metin kutusu"/>
          <p:cNvSpPr txBox="1"/>
          <p:nvPr/>
        </p:nvSpPr>
        <p:spPr>
          <a:xfrm>
            <a:off x="2123728" y="3645024"/>
            <a:ext cx="504056" cy="369332"/>
          </a:xfrm>
          <a:prstGeom prst="rect">
            <a:avLst/>
          </a:prstGeom>
          <a:noFill/>
        </p:spPr>
        <p:txBody>
          <a:bodyPr wrap="square" rtlCol="0">
            <a:spAutoFit/>
          </a:bodyPr>
          <a:lstStyle/>
          <a:p>
            <a:r>
              <a:rPr lang="tr-TR" dirty="0" smtClean="0"/>
              <a:t>R1</a:t>
            </a:r>
            <a:endParaRPr lang="tr-TR" dirty="0"/>
          </a:p>
        </p:txBody>
      </p:sp>
      <p:sp>
        <p:nvSpPr>
          <p:cNvPr id="54" name="53 Metin kutusu"/>
          <p:cNvSpPr txBox="1"/>
          <p:nvPr/>
        </p:nvSpPr>
        <p:spPr>
          <a:xfrm>
            <a:off x="5436096" y="4149080"/>
            <a:ext cx="1152128" cy="369332"/>
          </a:xfrm>
          <a:prstGeom prst="rect">
            <a:avLst/>
          </a:prstGeom>
          <a:noFill/>
        </p:spPr>
        <p:txBody>
          <a:bodyPr wrap="square" rtlCol="0">
            <a:spAutoFit/>
          </a:bodyPr>
          <a:lstStyle/>
          <a:p>
            <a:r>
              <a:rPr lang="tr-TR" dirty="0" smtClean="0"/>
              <a:t>R1</a:t>
            </a:r>
            <a:endParaRPr lang="tr-TR" dirty="0"/>
          </a:p>
        </p:txBody>
      </p:sp>
      <p:sp>
        <p:nvSpPr>
          <p:cNvPr id="55" name="54 Metin kutusu"/>
          <p:cNvSpPr txBox="1"/>
          <p:nvPr/>
        </p:nvSpPr>
        <p:spPr>
          <a:xfrm>
            <a:off x="5292080" y="5085184"/>
            <a:ext cx="1728192" cy="369332"/>
          </a:xfrm>
          <a:prstGeom prst="rect">
            <a:avLst/>
          </a:prstGeom>
          <a:noFill/>
        </p:spPr>
        <p:txBody>
          <a:bodyPr wrap="square" rtlCol="0">
            <a:spAutoFit/>
          </a:bodyPr>
          <a:lstStyle/>
          <a:p>
            <a:r>
              <a:rPr lang="tr-TR" noProof="1" smtClean="0"/>
              <a:t>Req</a:t>
            </a:r>
            <a:endParaRPr lang="tr-TR" noProof="1"/>
          </a:p>
        </p:txBody>
      </p:sp>
      <p:sp>
        <p:nvSpPr>
          <p:cNvPr id="56" name="55 Metin kutusu"/>
          <p:cNvSpPr txBox="1"/>
          <p:nvPr/>
        </p:nvSpPr>
        <p:spPr>
          <a:xfrm>
            <a:off x="2123728" y="5013176"/>
            <a:ext cx="504056" cy="369332"/>
          </a:xfrm>
          <a:prstGeom prst="rect">
            <a:avLst/>
          </a:prstGeom>
          <a:noFill/>
        </p:spPr>
        <p:txBody>
          <a:bodyPr wrap="square" rtlCol="0">
            <a:spAutoFit/>
          </a:bodyPr>
          <a:lstStyle/>
          <a:p>
            <a:r>
              <a:rPr lang="tr-TR" dirty="0" smtClean="0"/>
              <a:t>R2</a:t>
            </a:r>
            <a:endParaRPr lang="tr-TR" dirty="0"/>
          </a:p>
        </p:txBody>
      </p:sp>
      <p:sp>
        <p:nvSpPr>
          <p:cNvPr id="57" name="56 Metin kutusu"/>
          <p:cNvSpPr txBox="1"/>
          <p:nvPr/>
        </p:nvSpPr>
        <p:spPr>
          <a:xfrm>
            <a:off x="3707904" y="5013176"/>
            <a:ext cx="504056" cy="369332"/>
          </a:xfrm>
          <a:prstGeom prst="rect">
            <a:avLst/>
          </a:prstGeom>
          <a:noFill/>
        </p:spPr>
        <p:txBody>
          <a:bodyPr wrap="square" rtlCol="0">
            <a:spAutoFit/>
          </a:bodyPr>
          <a:lstStyle/>
          <a:p>
            <a:r>
              <a:rPr lang="tr-TR" dirty="0" smtClean="0"/>
              <a:t>RL</a:t>
            </a:r>
            <a:endParaRPr lang="tr-TR" dirty="0"/>
          </a:p>
        </p:txBody>
      </p:sp>
      <p:sp>
        <p:nvSpPr>
          <p:cNvPr id="58" name="57 Metin kutusu"/>
          <p:cNvSpPr txBox="1"/>
          <p:nvPr/>
        </p:nvSpPr>
        <p:spPr>
          <a:xfrm>
            <a:off x="1043608" y="4293096"/>
            <a:ext cx="432048" cy="276999"/>
          </a:xfrm>
          <a:prstGeom prst="rect">
            <a:avLst/>
          </a:prstGeom>
          <a:noFill/>
        </p:spPr>
        <p:txBody>
          <a:bodyPr wrap="square" rtlCol="0">
            <a:spAutoFit/>
          </a:bodyPr>
          <a:lstStyle/>
          <a:p>
            <a:r>
              <a:rPr lang="tr-TR" sz="1200" dirty="0" smtClean="0"/>
              <a:t>  +</a:t>
            </a:r>
            <a:endParaRPr lang="tr-TR" sz="1200" dirty="0"/>
          </a:p>
        </p:txBody>
      </p:sp>
      <p:sp>
        <p:nvSpPr>
          <p:cNvPr id="59" name="58 Metin kutusu"/>
          <p:cNvSpPr txBox="1"/>
          <p:nvPr/>
        </p:nvSpPr>
        <p:spPr>
          <a:xfrm>
            <a:off x="1043608" y="4437112"/>
            <a:ext cx="432048" cy="276999"/>
          </a:xfrm>
          <a:prstGeom prst="rect">
            <a:avLst/>
          </a:prstGeom>
          <a:noFill/>
        </p:spPr>
        <p:txBody>
          <a:bodyPr wrap="square" rtlCol="0">
            <a:spAutoFit/>
          </a:bodyPr>
          <a:lstStyle/>
          <a:p>
            <a:r>
              <a:rPr lang="tr-TR" sz="1200" dirty="0" smtClean="0"/>
              <a:t>  _</a:t>
            </a:r>
            <a:endParaRPr lang="tr-TR" sz="1200" dirty="0"/>
          </a:p>
        </p:txBody>
      </p:sp>
      <p:sp>
        <p:nvSpPr>
          <p:cNvPr id="60" name="59 Metin kutusu"/>
          <p:cNvSpPr txBox="1"/>
          <p:nvPr/>
        </p:nvSpPr>
        <p:spPr>
          <a:xfrm>
            <a:off x="4427984" y="4293096"/>
            <a:ext cx="432048" cy="276999"/>
          </a:xfrm>
          <a:prstGeom prst="rect">
            <a:avLst/>
          </a:prstGeom>
          <a:noFill/>
        </p:spPr>
        <p:txBody>
          <a:bodyPr wrap="square" rtlCol="0">
            <a:spAutoFit/>
          </a:bodyPr>
          <a:lstStyle/>
          <a:p>
            <a:r>
              <a:rPr lang="tr-TR" sz="1200" dirty="0" smtClean="0"/>
              <a:t>  +</a:t>
            </a:r>
            <a:endParaRPr lang="tr-TR" sz="1200" dirty="0"/>
          </a:p>
        </p:txBody>
      </p:sp>
      <p:sp>
        <p:nvSpPr>
          <p:cNvPr id="61" name="60 Metin kutusu"/>
          <p:cNvSpPr txBox="1"/>
          <p:nvPr/>
        </p:nvSpPr>
        <p:spPr>
          <a:xfrm>
            <a:off x="4355976" y="4509120"/>
            <a:ext cx="504056" cy="276999"/>
          </a:xfrm>
          <a:prstGeom prst="rect">
            <a:avLst/>
          </a:prstGeom>
          <a:noFill/>
        </p:spPr>
        <p:txBody>
          <a:bodyPr wrap="square" rtlCol="0">
            <a:spAutoFit/>
          </a:bodyPr>
          <a:lstStyle/>
          <a:p>
            <a:r>
              <a:rPr lang="tr-TR" sz="1200" dirty="0" smtClean="0"/>
              <a:t>    _</a:t>
            </a:r>
            <a:endParaRPr lang="tr-TR" sz="1200" dirty="0"/>
          </a:p>
        </p:txBody>
      </p:sp>
      <p:sp>
        <p:nvSpPr>
          <p:cNvPr id="62" name="61 Metin kutusu"/>
          <p:cNvSpPr txBox="1"/>
          <p:nvPr/>
        </p:nvSpPr>
        <p:spPr>
          <a:xfrm>
            <a:off x="4148336" y="4589512"/>
            <a:ext cx="576064" cy="369332"/>
          </a:xfrm>
          <a:prstGeom prst="rect">
            <a:avLst/>
          </a:prstGeom>
          <a:noFill/>
        </p:spPr>
        <p:txBody>
          <a:bodyPr wrap="square" rtlCol="0">
            <a:spAutoFit/>
          </a:bodyPr>
          <a:lstStyle/>
          <a:p>
            <a:r>
              <a:rPr lang="tr-TR" dirty="0" smtClean="0"/>
              <a:t>vs</a:t>
            </a:r>
            <a:endParaRPr lang="tr-TR" dirty="0"/>
          </a:p>
        </p:txBody>
      </p:sp>
      <p:sp>
        <p:nvSpPr>
          <p:cNvPr id="63" name="62 Metin kutusu"/>
          <p:cNvSpPr txBox="1"/>
          <p:nvPr/>
        </p:nvSpPr>
        <p:spPr>
          <a:xfrm>
            <a:off x="3131840" y="4509120"/>
            <a:ext cx="432048" cy="276999"/>
          </a:xfrm>
          <a:prstGeom prst="rect">
            <a:avLst/>
          </a:prstGeom>
          <a:noFill/>
        </p:spPr>
        <p:txBody>
          <a:bodyPr wrap="square" rtlCol="0">
            <a:spAutoFit/>
          </a:bodyPr>
          <a:lstStyle/>
          <a:p>
            <a:r>
              <a:rPr lang="tr-TR" sz="1200" dirty="0" smtClean="0"/>
              <a:t>  +</a:t>
            </a:r>
            <a:endParaRPr lang="tr-TR" sz="1200" dirty="0"/>
          </a:p>
        </p:txBody>
      </p:sp>
      <p:sp>
        <p:nvSpPr>
          <p:cNvPr id="64" name="63 Metin kutusu"/>
          <p:cNvSpPr txBox="1"/>
          <p:nvPr/>
        </p:nvSpPr>
        <p:spPr>
          <a:xfrm>
            <a:off x="6084168" y="5589240"/>
            <a:ext cx="432048" cy="276999"/>
          </a:xfrm>
          <a:prstGeom prst="rect">
            <a:avLst/>
          </a:prstGeom>
          <a:noFill/>
        </p:spPr>
        <p:txBody>
          <a:bodyPr wrap="square" rtlCol="0">
            <a:spAutoFit/>
          </a:bodyPr>
          <a:lstStyle/>
          <a:p>
            <a:r>
              <a:rPr lang="tr-TR" sz="1200" dirty="0" smtClean="0"/>
              <a:t>  _</a:t>
            </a:r>
            <a:endParaRPr lang="tr-TR" sz="1200" dirty="0"/>
          </a:p>
        </p:txBody>
      </p:sp>
      <p:sp>
        <p:nvSpPr>
          <p:cNvPr id="65" name="64 Metin kutusu"/>
          <p:cNvSpPr txBox="1"/>
          <p:nvPr/>
        </p:nvSpPr>
        <p:spPr>
          <a:xfrm>
            <a:off x="6084168" y="4725144"/>
            <a:ext cx="432048" cy="276999"/>
          </a:xfrm>
          <a:prstGeom prst="rect">
            <a:avLst/>
          </a:prstGeom>
          <a:noFill/>
        </p:spPr>
        <p:txBody>
          <a:bodyPr wrap="square" rtlCol="0">
            <a:spAutoFit/>
          </a:bodyPr>
          <a:lstStyle/>
          <a:p>
            <a:r>
              <a:rPr lang="tr-TR" sz="1200" dirty="0" smtClean="0"/>
              <a:t>  +</a:t>
            </a:r>
            <a:endParaRPr lang="tr-TR" sz="1200" dirty="0"/>
          </a:p>
        </p:txBody>
      </p:sp>
      <p:sp>
        <p:nvSpPr>
          <p:cNvPr id="66" name="65 Metin kutusu"/>
          <p:cNvSpPr txBox="1"/>
          <p:nvPr/>
        </p:nvSpPr>
        <p:spPr>
          <a:xfrm>
            <a:off x="3131840" y="5661248"/>
            <a:ext cx="432048" cy="276999"/>
          </a:xfrm>
          <a:prstGeom prst="rect">
            <a:avLst/>
          </a:prstGeom>
          <a:noFill/>
        </p:spPr>
        <p:txBody>
          <a:bodyPr wrap="square" rtlCol="0">
            <a:spAutoFit/>
          </a:bodyPr>
          <a:lstStyle/>
          <a:p>
            <a:r>
              <a:rPr lang="tr-TR" sz="1200" dirty="0" smtClean="0"/>
              <a:t>  _</a:t>
            </a:r>
            <a:endParaRPr lang="tr-TR" sz="1200" dirty="0"/>
          </a:p>
        </p:txBody>
      </p:sp>
      <p:sp>
        <p:nvSpPr>
          <p:cNvPr id="67" name="66 Metin kutusu"/>
          <p:cNvSpPr txBox="1"/>
          <p:nvPr/>
        </p:nvSpPr>
        <p:spPr>
          <a:xfrm>
            <a:off x="6372200" y="5085184"/>
            <a:ext cx="648072" cy="369332"/>
          </a:xfrm>
          <a:prstGeom prst="rect">
            <a:avLst/>
          </a:prstGeom>
          <a:noFill/>
        </p:spPr>
        <p:txBody>
          <a:bodyPr wrap="square" rtlCol="0">
            <a:spAutoFit/>
          </a:bodyPr>
          <a:lstStyle/>
          <a:p>
            <a:r>
              <a:rPr lang="tr-TR" dirty="0" smtClean="0"/>
              <a:t>  v0</a:t>
            </a:r>
            <a:endParaRPr lang="tr-TR" dirty="0"/>
          </a:p>
        </p:txBody>
      </p:sp>
      <p:sp>
        <p:nvSpPr>
          <p:cNvPr id="69" name="68 Başlık"/>
          <p:cNvSpPr txBox="1">
            <a:spLocks noGrp="1"/>
          </p:cNvSpPr>
          <p:nvPr>
            <p:ph type="title"/>
          </p:nvPr>
        </p:nvSpPr>
        <p:spPr>
          <a:xfrm>
            <a:off x="251520" y="709246"/>
            <a:ext cx="8712968" cy="415498"/>
          </a:xfrm>
          <a:prstGeom prst="rect">
            <a:avLst/>
          </a:prstGeom>
          <a:noFill/>
        </p:spPr>
        <p:txBody>
          <a:bodyPr wrap="square" rtlCol="0">
            <a:spAutoFit/>
          </a:bodyPr>
          <a:lstStyle/>
          <a:p>
            <a:r>
              <a:rPr lang="tr-TR" sz="2400" dirty="0" smtClean="0"/>
              <a:t>                    THE VOLTAGE DIVIDER CIRCUIT</a:t>
            </a:r>
            <a:endParaRPr lang="tr-TR"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        </a:t>
            </a:r>
            <a:br>
              <a:rPr lang="tr-TR" dirty="0" smtClean="0"/>
            </a:br>
            <a:r>
              <a:rPr lang="tr-TR" sz="4000" dirty="0" smtClean="0"/>
              <a:t>RESISTORS IN SERIES AND IN PARALLEL</a:t>
            </a:r>
            <a:endParaRPr lang="tr-TR" sz="4000" dirty="0"/>
          </a:p>
        </p:txBody>
      </p:sp>
      <p:sp>
        <p:nvSpPr>
          <p:cNvPr id="3" name="2 İçerik Yer Tutucusu"/>
          <p:cNvSpPr>
            <a:spLocks noGrp="1"/>
          </p:cNvSpPr>
          <p:nvPr>
            <p:ph idx="1"/>
          </p:nvPr>
        </p:nvSpPr>
        <p:spPr/>
        <p:txBody>
          <a:bodyPr>
            <a:normAutofit lnSpcReduction="10000"/>
          </a:bodyPr>
          <a:lstStyle/>
          <a:p>
            <a:r>
              <a:rPr lang="tr-TR" noProof="1" smtClean="0"/>
              <a:t>To analyze more complex circuits than the circuits studied in Chapter 1 and  2,they need to be reduced into smaller ,simpler  circuits called equivalent circuits.</a:t>
            </a:r>
          </a:p>
          <a:p>
            <a:r>
              <a:rPr lang="tr-TR" noProof="1" smtClean="0"/>
              <a:t>In this chapter we will consider circuits which contain only resistors and constant voltage or constant current sources. Such sources are called direct current : d.c sources.  The equivalent  circuits  of these circuits  will be obtained by simplifying  the resistor combinations.</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a:t>
            </a:fld>
            <a:endParaRPr lang="tr-T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51520" y="404664"/>
            <a:ext cx="8640960" cy="936104"/>
          </a:xfrm>
        </p:spPr>
        <p:txBody>
          <a:bodyPr>
            <a:normAutofit/>
          </a:bodyPr>
          <a:lstStyle/>
          <a:p>
            <a:r>
              <a:rPr lang="tr-TR" sz="2400" dirty="0" smtClean="0"/>
              <a:t>                          THE VOLTAGE  DIVIDER CIRCUIT</a:t>
            </a:r>
            <a:endParaRPr lang="tr-TR" sz="2400" dirty="0"/>
          </a:p>
        </p:txBody>
      </p:sp>
      <p:sp>
        <p:nvSpPr>
          <p:cNvPr id="3" name="2 İçerik Yer Tutucusu"/>
          <p:cNvSpPr>
            <a:spLocks noGrp="1"/>
          </p:cNvSpPr>
          <p:nvPr>
            <p:ph idx="1"/>
          </p:nvPr>
        </p:nvSpPr>
        <p:spPr>
          <a:xfrm>
            <a:off x="457200" y="1484784"/>
            <a:ext cx="8229600" cy="4968552"/>
          </a:xfrm>
        </p:spPr>
        <p:txBody>
          <a:bodyPr>
            <a:normAutofit/>
          </a:bodyPr>
          <a:lstStyle/>
          <a:p>
            <a:r>
              <a:rPr lang="tr-TR" noProof="1" smtClean="0"/>
              <a:t>We obtain</a:t>
            </a:r>
          </a:p>
          <a:p>
            <a:endParaRPr lang="tr-TR" noProof="1" smtClean="0"/>
          </a:p>
          <a:p>
            <a:pPr>
              <a:buNone/>
            </a:pPr>
            <a:endParaRPr lang="tr-TR" noProof="1" smtClean="0"/>
          </a:p>
          <a:p>
            <a:r>
              <a:rPr lang="tr-TR" noProof="1" smtClean="0"/>
              <a:t>Substituting Req into the equtaion of V0 </a:t>
            </a:r>
          </a:p>
          <a:p>
            <a:endParaRPr lang="tr-TR" noProof="1" smtClean="0"/>
          </a:p>
          <a:p>
            <a:endParaRPr lang="tr-TR" noProof="1" smtClean="0"/>
          </a:p>
          <a:p>
            <a:endParaRPr lang="tr-TR" noProof="1" smtClean="0"/>
          </a:p>
          <a:p>
            <a:pPr>
              <a:buNone/>
            </a:pPr>
            <a:r>
              <a:rPr lang="tr-TR" noProof="1" smtClean="0"/>
              <a:t>			     As long as                  the voltage</a:t>
            </a:r>
          </a:p>
          <a:p>
            <a:pPr>
              <a:buNone/>
            </a:pPr>
            <a:r>
              <a:rPr lang="tr-TR" noProof="1" smtClean="0"/>
              <a:t>                         ratio is not effected by the load </a:t>
            </a:r>
          </a:p>
          <a:p>
            <a:pPr>
              <a:buNone/>
            </a:pPr>
            <a:r>
              <a:rPr lang="tr-TR" noProof="1" smtClean="0"/>
              <a:t>                         resistance </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20</a:t>
            </a:fld>
            <a:endParaRPr lang="tr-TR"/>
          </a:p>
        </p:txBody>
      </p:sp>
      <p:sp>
        <p:nvSpPr>
          <p:cNvPr id="829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82945" name="Object 1"/>
          <p:cNvGraphicFramePr>
            <a:graphicFrameLocks noChangeAspect="1"/>
          </p:cNvGraphicFramePr>
          <p:nvPr/>
        </p:nvGraphicFramePr>
        <p:xfrm>
          <a:off x="1187624" y="2060848"/>
          <a:ext cx="1296144" cy="604867"/>
        </p:xfrm>
        <a:graphic>
          <a:graphicData uri="http://schemas.openxmlformats.org/presentationml/2006/ole">
            <mc:AlternateContent xmlns:mc="http://schemas.openxmlformats.org/markup-compatibility/2006">
              <mc:Choice xmlns:v="urn:schemas-microsoft-com:vml" Requires="v">
                <p:oleObj spid="_x0000_s82958" name="Denklem" r:id="rId3" imgW="1002865" imgH="469696" progId="Equation.3">
                  <p:embed/>
                </p:oleObj>
              </mc:Choice>
              <mc:Fallback>
                <p:oleObj name="Denklem" r:id="rId3" imgW="1002865" imgH="469696"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2060848"/>
                        <a:ext cx="1296144" cy="6048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82947" name="Object 3"/>
          <p:cNvGraphicFramePr>
            <a:graphicFrameLocks noChangeAspect="1"/>
          </p:cNvGraphicFramePr>
          <p:nvPr/>
        </p:nvGraphicFramePr>
        <p:xfrm>
          <a:off x="2987824" y="2132856"/>
          <a:ext cx="1164129" cy="576064"/>
        </p:xfrm>
        <a:graphic>
          <a:graphicData uri="http://schemas.openxmlformats.org/presentationml/2006/ole">
            <mc:AlternateContent xmlns:mc="http://schemas.openxmlformats.org/markup-compatibility/2006">
              <mc:Choice xmlns:v="urn:schemas-microsoft-com:vml" Requires="v">
                <p:oleObj spid="_x0000_s82959" name="Denklem" r:id="rId5" imgW="927100" imgH="457200" progId="Equation.3">
                  <p:embed/>
                </p:oleObj>
              </mc:Choice>
              <mc:Fallback>
                <p:oleObj name="Denklem" r:id="rId5" imgW="927100" imgH="457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2132856"/>
                        <a:ext cx="1164129"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82949" name="Object 5"/>
          <p:cNvGraphicFramePr>
            <a:graphicFrameLocks noChangeAspect="1"/>
          </p:cNvGraphicFramePr>
          <p:nvPr/>
        </p:nvGraphicFramePr>
        <p:xfrm>
          <a:off x="611560" y="3429000"/>
          <a:ext cx="7191705" cy="1152128"/>
        </p:xfrm>
        <a:graphic>
          <a:graphicData uri="http://schemas.openxmlformats.org/presentationml/2006/ole">
            <mc:AlternateContent xmlns:mc="http://schemas.openxmlformats.org/markup-compatibility/2006">
              <mc:Choice xmlns:v="urn:schemas-microsoft-com:vml" Requires="v">
                <p:oleObj spid="_x0000_s82960" name="Denklem" r:id="rId7" imgW="5651500" imgH="901700" progId="Equation.3">
                  <p:embed/>
                </p:oleObj>
              </mc:Choice>
              <mc:Fallback>
                <p:oleObj name="Denklem" r:id="rId7" imgW="5651500" imgH="9017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560" y="3429000"/>
                        <a:ext cx="7191705" cy="1152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82951" name="Object 7"/>
          <p:cNvGraphicFramePr>
            <a:graphicFrameLocks noChangeAspect="1"/>
          </p:cNvGraphicFramePr>
          <p:nvPr/>
        </p:nvGraphicFramePr>
        <p:xfrm>
          <a:off x="755576" y="4869160"/>
          <a:ext cx="1665312" cy="1065199"/>
        </p:xfrm>
        <a:graphic>
          <a:graphicData uri="http://schemas.openxmlformats.org/presentationml/2006/ole">
            <mc:AlternateContent xmlns:mc="http://schemas.openxmlformats.org/markup-compatibility/2006">
              <mc:Choice xmlns:v="urn:schemas-microsoft-com:vml" Requires="v">
                <p:oleObj spid="_x0000_s82961" name="Denklem" r:id="rId9" imgW="1054100" imgH="673100" progId="Equation.3">
                  <p:embed/>
                </p:oleObj>
              </mc:Choice>
              <mc:Fallback>
                <p:oleObj name="Denklem" r:id="rId9" imgW="1054100" imgH="67310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576" y="4869160"/>
                        <a:ext cx="1665312" cy="1065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82953" name="Object 9"/>
          <p:cNvGraphicFramePr>
            <a:graphicFrameLocks noChangeAspect="1"/>
          </p:cNvGraphicFramePr>
          <p:nvPr/>
        </p:nvGraphicFramePr>
        <p:xfrm>
          <a:off x="899592" y="5877272"/>
          <a:ext cx="1183419" cy="360040"/>
        </p:xfrm>
        <a:graphic>
          <a:graphicData uri="http://schemas.openxmlformats.org/presentationml/2006/ole">
            <mc:AlternateContent xmlns:mc="http://schemas.openxmlformats.org/markup-compatibility/2006">
              <mc:Choice xmlns:v="urn:schemas-microsoft-com:vml" Requires="v">
                <p:oleObj spid="_x0000_s82962" name="Denklem" r:id="rId11" imgW="520474" imgH="215806" progId="Equation.3">
                  <p:embed/>
                </p:oleObj>
              </mc:Choice>
              <mc:Fallback>
                <p:oleObj name="Denklem" r:id="rId11" imgW="520474" imgH="215806" progId="Equation.3">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9592" y="5877272"/>
                        <a:ext cx="1183419"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82955" name="Object 11"/>
          <p:cNvGraphicFramePr>
            <a:graphicFrameLocks noChangeAspect="1"/>
          </p:cNvGraphicFramePr>
          <p:nvPr/>
        </p:nvGraphicFramePr>
        <p:xfrm>
          <a:off x="4572000" y="4869160"/>
          <a:ext cx="1360932" cy="360040"/>
        </p:xfrm>
        <a:graphic>
          <a:graphicData uri="http://schemas.openxmlformats.org/presentationml/2006/ole">
            <mc:AlternateContent xmlns:mc="http://schemas.openxmlformats.org/markup-compatibility/2006">
              <mc:Choice xmlns:v="urn:schemas-microsoft-com:vml" Requires="v">
                <p:oleObj spid="_x0000_s82963" name="Denklem" r:id="rId13" imgW="622030" imgH="228501" progId="Equation.3">
                  <p:embed/>
                </p:oleObj>
              </mc:Choice>
              <mc:Fallback>
                <p:oleObj name="Denklem" r:id="rId13" imgW="622030" imgH="228501" progId="Equation.3">
                  <p:embed/>
                  <p:pic>
                    <p:nvPicPr>
                      <p:cNvPr id="0"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0" y="4869160"/>
                        <a:ext cx="1360932"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82957" name="Object 13"/>
          <p:cNvGraphicFramePr>
            <a:graphicFrameLocks noChangeAspect="1"/>
          </p:cNvGraphicFramePr>
          <p:nvPr/>
        </p:nvGraphicFramePr>
        <p:xfrm>
          <a:off x="4644008" y="5733256"/>
          <a:ext cx="360040" cy="805804"/>
        </p:xfrm>
        <a:graphic>
          <a:graphicData uri="http://schemas.openxmlformats.org/presentationml/2006/ole">
            <mc:AlternateContent xmlns:mc="http://schemas.openxmlformats.org/markup-compatibility/2006">
              <mc:Choice xmlns:v="urn:schemas-microsoft-com:vml" Requires="v">
                <p:oleObj spid="_x0000_s82964" name="Denklem" r:id="rId15" imgW="203112" imgH="444307" progId="Equation.3">
                  <p:embed/>
                </p:oleObj>
              </mc:Choice>
              <mc:Fallback>
                <p:oleObj name="Denklem" r:id="rId15" imgW="203112" imgH="444307" progId="Equation.3">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44008" y="5733256"/>
                        <a:ext cx="360040" cy="8058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noProof="1" smtClean="0">
                <a:solidFill>
                  <a:srgbClr val="FF0000"/>
                </a:solidFill>
              </a:rPr>
              <a:t>Example 3.2</a:t>
            </a:r>
            <a:endParaRPr lang="tr-TR" noProof="1">
              <a:solidFill>
                <a:srgbClr val="FF0000"/>
              </a:solidFill>
            </a:endParaRPr>
          </a:p>
        </p:txBody>
      </p:sp>
      <p:sp>
        <p:nvSpPr>
          <p:cNvPr id="3" name="2 İçerik Yer Tutucusu"/>
          <p:cNvSpPr>
            <a:spLocks noGrp="1"/>
          </p:cNvSpPr>
          <p:nvPr>
            <p:ph idx="1"/>
          </p:nvPr>
        </p:nvSpPr>
        <p:spPr/>
        <p:txBody>
          <a:bodyPr/>
          <a:lstStyle/>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21</a:t>
            </a:fld>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648072"/>
          </a:xfrm>
        </p:spPr>
        <p:txBody>
          <a:bodyPr>
            <a:normAutofit/>
          </a:bodyPr>
          <a:lstStyle/>
          <a:p>
            <a:r>
              <a:rPr lang="tr-TR" sz="2400" dirty="0" smtClean="0"/>
              <a:t>           THE  CURRENT DIVIDER  CIRCUIT</a:t>
            </a:r>
            <a:endParaRPr lang="tr-TR" sz="2400" dirty="0"/>
          </a:p>
        </p:txBody>
      </p:sp>
      <p:sp>
        <p:nvSpPr>
          <p:cNvPr id="3" name="2 İçerik Yer Tutucusu"/>
          <p:cNvSpPr>
            <a:spLocks noGrp="1"/>
          </p:cNvSpPr>
          <p:nvPr>
            <p:ph idx="1"/>
          </p:nvPr>
        </p:nvSpPr>
        <p:spPr>
          <a:xfrm>
            <a:off x="457200" y="1052736"/>
            <a:ext cx="8229600" cy="5271864"/>
          </a:xfrm>
        </p:spPr>
        <p:txBody>
          <a:bodyPr/>
          <a:lstStyle/>
          <a:p>
            <a:r>
              <a:rPr lang="tr-TR" sz="2400" noProof="1" smtClean="0"/>
              <a:t>The Current Divider Circuit.</a:t>
            </a:r>
          </a:p>
          <a:p>
            <a:r>
              <a:rPr lang="tr-TR" sz="2400" noProof="1" smtClean="0"/>
              <a:t>The circuit is designed to divide the current is into currents i1 and i2.</a:t>
            </a:r>
          </a:p>
          <a:p>
            <a:r>
              <a:rPr lang="tr-TR" sz="2400" noProof="1" smtClean="0"/>
              <a:t>Figure 11</a:t>
            </a:r>
          </a:p>
          <a:p>
            <a:pPr>
              <a:buNone/>
            </a:pPr>
            <a:r>
              <a:rPr lang="tr-TR" sz="2400" noProof="1" smtClean="0"/>
              <a:t>                                                 Using Ohm’s Law </a:t>
            </a:r>
            <a:r>
              <a:rPr lang="tr-TR" noProof="1" smtClean="0"/>
              <a:t>:</a:t>
            </a:r>
          </a:p>
          <a:p>
            <a:pPr>
              <a:buNone/>
            </a:pPr>
            <a:r>
              <a:rPr lang="tr-TR" noProof="1" smtClean="0"/>
              <a:t>                                              </a:t>
            </a:r>
          </a:p>
          <a:p>
            <a:pPr>
              <a:buNone/>
            </a:pPr>
            <a:endParaRPr lang="tr-TR" dirty="0"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22</a:t>
            </a:fld>
            <a:endParaRPr lang="tr-TR"/>
          </a:p>
        </p:txBody>
      </p:sp>
      <p:cxnSp>
        <p:nvCxnSpPr>
          <p:cNvPr id="9" name="8 Düz Bağlayıcı"/>
          <p:cNvCxnSpPr/>
          <p:nvPr/>
        </p:nvCxnSpPr>
        <p:spPr>
          <a:xfrm rot="5400000">
            <a:off x="647564" y="3681028"/>
            <a:ext cx="1224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9 Düz Bağlayıcı"/>
          <p:cNvCxnSpPr/>
          <p:nvPr/>
        </p:nvCxnSpPr>
        <p:spPr>
          <a:xfrm rot="5400000">
            <a:off x="647564" y="5409220"/>
            <a:ext cx="1224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10 Oval"/>
          <p:cNvSpPr/>
          <p:nvPr/>
        </p:nvSpPr>
        <p:spPr>
          <a:xfrm>
            <a:off x="1043608" y="4293096"/>
            <a:ext cx="432048" cy="5040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14" name="13 Düz Bağlayıcı"/>
          <p:cNvCxnSpPr/>
          <p:nvPr/>
        </p:nvCxnSpPr>
        <p:spPr>
          <a:xfrm>
            <a:off x="1259632" y="3068960"/>
            <a:ext cx="15121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14 Düz Bağlayıcı"/>
          <p:cNvCxnSpPr/>
          <p:nvPr/>
        </p:nvCxnSpPr>
        <p:spPr>
          <a:xfrm>
            <a:off x="1259632" y="6021288"/>
            <a:ext cx="15121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15 Oval"/>
          <p:cNvSpPr/>
          <p:nvPr/>
        </p:nvSpPr>
        <p:spPr>
          <a:xfrm>
            <a:off x="2195736" y="2996952"/>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16 Oval"/>
          <p:cNvSpPr/>
          <p:nvPr/>
        </p:nvSpPr>
        <p:spPr>
          <a:xfrm>
            <a:off x="2195736" y="59492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8" name="Picture 2" descr="http://images1.wikia.nocookie.net/__cb20080120233121/en.futurama/images/0/0d/200px-Resistor_symbol_America.svg.png"/>
          <p:cNvPicPr>
            <a:picLocks noChangeAspect="1" noChangeArrowheads="1"/>
          </p:cNvPicPr>
          <p:nvPr/>
        </p:nvPicPr>
        <p:blipFill>
          <a:blip r:embed="rId3" cstate="print"/>
          <a:srcRect/>
          <a:stretch>
            <a:fillRect/>
          </a:stretch>
        </p:blipFill>
        <p:spPr bwMode="auto">
          <a:xfrm rot="5400000">
            <a:off x="2483768" y="4293096"/>
            <a:ext cx="576064" cy="576064"/>
          </a:xfrm>
          <a:prstGeom prst="rect">
            <a:avLst/>
          </a:prstGeom>
          <a:noFill/>
        </p:spPr>
      </p:pic>
      <p:cxnSp>
        <p:nvCxnSpPr>
          <p:cNvPr id="19" name="18 Düz Bağlayıcı"/>
          <p:cNvCxnSpPr>
            <a:endCxn id="18" idx="1"/>
          </p:cNvCxnSpPr>
          <p:nvPr/>
        </p:nvCxnSpPr>
        <p:spPr>
          <a:xfrm rot="5400000">
            <a:off x="2159732" y="3681028"/>
            <a:ext cx="1224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20 Düz Bağlayıcı"/>
          <p:cNvCxnSpPr/>
          <p:nvPr/>
        </p:nvCxnSpPr>
        <p:spPr>
          <a:xfrm rot="5400000">
            <a:off x="2195736" y="5445224"/>
            <a:ext cx="11521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22 Düz Bağlayıcı"/>
          <p:cNvCxnSpPr/>
          <p:nvPr/>
        </p:nvCxnSpPr>
        <p:spPr>
          <a:xfrm>
            <a:off x="2771800" y="3068960"/>
            <a:ext cx="12961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24 Düz Bağlayıcı"/>
          <p:cNvCxnSpPr/>
          <p:nvPr/>
        </p:nvCxnSpPr>
        <p:spPr>
          <a:xfrm>
            <a:off x="2771800" y="6021288"/>
            <a:ext cx="12961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25 Düz Bağlayıcı"/>
          <p:cNvCxnSpPr/>
          <p:nvPr/>
        </p:nvCxnSpPr>
        <p:spPr>
          <a:xfrm rot="5400000">
            <a:off x="3455876" y="3681028"/>
            <a:ext cx="1224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Picture 2" descr="http://images1.wikia.nocookie.net/__cb20080120233121/en.futurama/images/0/0d/200px-Resistor_symbol_America.svg.png"/>
          <p:cNvPicPr>
            <a:picLocks noChangeAspect="1" noChangeArrowheads="1"/>
          </p:cNvPicPr>
          <p:nvPr/>
        </p:nvPicPr>
        <p:blipFill>
          <a:blip r:embed="rId3" cstate="print"/>
          <a:srcRect/>
          <a:stretch>
            <a:fillRect/>
          </a:stretch>
        </p:blipFill>
        <p:spPr bwMode="auto">
          <a:xfrm rot="5400000">
            <a:off x="3779912" y="4293096"/>
            <a:ext cx="576064" cy="576064"/>
          </a:xfrm>
          <a:prstGeom prst="rect">
            <a:avLst/>
          </a:prstGeom>
          <a:noFill/>
        </p:spPr>
      </p:pic>
      <p:cxnSp>
        <p:nvCxnSpPr>
          <p:cNvPr id="28" name="27 Düz Bağlayıcı"/>
          <p:cNvCxnSpPr/>
          <p:nvPr/>
        </p:nvCxnSpPr>
        <p:spPr>
          <a:xfrm rot="5400000">
            <a:off x="3491880" y="5445224"/>
            <a:ext cx="115212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28 Düz Ok Bağlayıcısı"/>
          <p:cNvCxnSpPr/>
          <p:nvPr/>
        </p:nvCxnSpPr>
        <p:spPr>
          <a:xfrm rot="5400000">
            <a:off x="3997524" y="3643436"/>
            <a:ext cx="718492"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30 Düz Ok Bağlayıcısı"/>
          <p:cNvCxnSpPr/>
          <p:nvPr/>
        </p:nvCxnSpPr>
        <p:spPr>
          <a:xfrm rot="5400000">
            <a:off x="2593368" y="3679440"/>
            <a:ext cx="64648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32 Metin kutusu"/>
          <p:cNvSpPr txBox="1"/>
          <p:nvPr/>
        </p:nvSpPr>
        <p:spPr>
          <a:xfrm>
            <a:off x="2051720" y="4365104"/>
            <a:ext cx="504056" cy="369332"/>
          </a:xfrm>
          <a:prstGeom prst="rect">
            <a:avLst/>
          </a:prstGeom>
          <a:noFill/>
        </p:spPr>
        <p:txBody>
          <a:bodyPr wrap="square" rtlCol="0">
            <a:spAutoFit/>
          </a:bodyPr>
          <a:lstStyle/>
          <a:p>
            <a:r>
              <a:rPr lang="tr-TR" dirty="0" smtClean="0"/>
              <a:t>R1</a:t>
            </a:r>
            <a:endParaRPr lang="tr-TR" dirty="0"/>
          </a:p>
        </p:txBody>
      </p:sp>
      <p:sp>
        <p:nvSpPr>
          <p:cNvPr id="34" name="33 Metin kutusu"/>
          <p:cNvSpPr txBox="1"/>
          <p:nvPr/>
        </p:nvSpPr>
        <p:spPr>
          <a:xfrm>
            <a:off x="4211960" y="4365104"/>
            <a:ext cx="504056" cy="369332"/>
          </a:xfrm>
          <a:prstGeom prst="rect">
            <a:avLst/>
          </a:prstGeom>
          <a:noFill/>
        </p:spPr>
        <p:txBody>
          <a:bodyPr wrap="square" rtlCol="0">
            <a:spAutoFit/>
          </a:bodyPr>
          <a:lstStyle/>
          <a:p>
            <a:r>
              <a:rPr lang="tr-TR" dirty="0" smtClean="0"/>
              <a:t>R2</a:t>
            </a:r>
            <a:endParaRPr lang="tr-TR" dirty="0"/>
          </a:p>
        </p:txBody>
      </p:sp>
      <p:sp>
        <p:nvSpPr>
          <p:cNvPr id="35" name="34 Metin kutusu"/>
          <p:cNvSpPr txBox="1"/>
          <p:nvPr/>
        </p:nvSpPr>
        <p:spPr>
          <a:xfrm>
            <a:off x="4355976" y="3356992"/>
            <a:ext cx="576064" cy="369332"/>
          </a:xfrm>
          <a:prstGeom prst="rect">
            <a:avLst/>
          </a:prstGeom>
          <a:noFill/>
        </p:spPr>
        <p:txBody>
          <a:bodyPr wrap="square" rtlCol="0">
            <a:spAutoFit/>
          </a:bodyPr>
          <a:lstStyle/>
          <a:p>
            <a:r>
              <a:rPr lang="tr-TR" dirty="0" smtClean="0"/>
              <a:t>i2</a:t>
            </a:r>
            <a:endParaRPr lang="tr-TR" dirty="0"/>
          </a:p>
        </p:txBody>
      </p:sp>
      <p:sp>
        <p:nvSpPr>
          <p:cNvPr id="36" name="35 Metin kutusu"/>
          <p:cNvSpPr txBox="1"/>
          <p:nvPr/>
        </p:nvSpPr>
        <p:spPr>
          <a:xfrm>
            <a:off x="691952" y="4517504"/>
            <a:ext cx="576064" cy="369332"/>
          </a:xfrm>
          <a:prstGeom prst="rect">
            <a:avLst/>
          </a:prstGeom>
          <a:noFill/>
        </p:spPr>
        <p:txBody>
          <a:bodyPr wrap="square" rtlCol="0">
            <a:spAutoFit/>
          </a:bodyPr>
          <a:lstStyle/>
          <a:p>
            <a:r>
              <a:rPr lang="tr-TR" dirty="0" smtClean="0"/>
              <a:t>is</a:t>
            </a:r>
            <a:endParaRPr lang="tr-TR" dirty="0"/>
          </a:p>
        </p:txBody>
      </p:sp>
      <p:sp>
        <p:nvSpPr>
          <p:cNvPr id="37" name="36 Metin kutusu"/>
          <p:cNvSpPr txBox="1"/>
          <p:nvPr/>
        </p:nvSpPr>
        <p:spPr>
          <a:xfrm>
            <a:off x="3068216" y="3509392"/>
            <a:ext cx="576064" cy="369332"/>
          </a:xfrm>
          <a:prstGeom prst="rect">
            <a:avLst/>
          </a:prstGeom>
          <a:noFill/>
        </p:spPr>
        <p:txBody>
          <a:bodyPr wrap="square" rtlCol="0">
            <a:spAutoFit/>
          </a:bodyPr>
          <a:lstStyle/>
          <a:p>
            <a:r>
              <a:rPr lang="tr-TR" dirty="0" smtClean="0"/>
              <a:t>i1</a:t>
            </a:r>
            <a:endParaRPr lang="tr-TR" dirty="0"/>
          </a:p>
        </p:txBody>
      </p:sp>
      <p:sp>
        <p:nvSpPr>
          <p:cNvPr id="38" name="37 Metin kutusu"/>
          <p:cNvSpPr txBox="1"/>
          <p:nvPr/>
        </p:nvSpPr>
        <p:spPr>
          <a:xfrm>
            <a:off x="3347864" y="4437112"/>
            <a:ext cx="576064" cy="369332"/>
          </a:xfrm>
          <a:prstGeom prst="rect">
            <a:avLst/>
          </a:prstGeom>
          <a:noFill/>
        </p:spPr>
        <p:txBody>
          <a:bodyPr wrap="square" rtlCol="0">
            <a:spAutoFit/>
          </a:bodyPr>
          <a:lstStyle/>
          <a:p>
            <a:r>
              <a:rPr lang="tr-TR" dirty="0" smtClean="0"/>
              <a:t>   v</a:t>
            </a:r>
            <a:endParaRPr lang="tr-TR" dirty="0"/>
          </a:p>
        </p:txBody>
      </p:sp>
      <p:sp>
        <p:nvSpPr>
          <p:cNvPr id="39" name="38 Metin kutusu"/>
          <p:cNvSpPr txBox="1"/>
          <p:nvPr/>
        </p:nvSpPr>
        <p:spPr>
          <a:xfrm>
            <a:off x="3419872" y="3140968"/>
            <a:ext cx="432048" cy="276999"/>
          </a:xfrm>
          <a:prstGeom prst="rect">
            <a:avLst/>
          </a:prstGeom>
          <a:noFill/>
        </p:spPr>
        <p:txBody>
          <a:bodyPr wrap="square" rtlCol="0">
            <a:spAutoFit/>
          </a:bodyPr>
          <a:lstStyle/>
          <a:p>
            <a:r>
              <a:rPr lang="tr-TR" sz="1200" dirty="0" smtClean="0"/>
              <a:t>  +</a:t>
            </a:r>
            <a:endParaRPr lang="tr-TR" sz="1200" dirty="0"/>
          </a:p>
        </p:txBody>
      </p:sp>
      <p:sp>
        <p:nvSpPr>
          <p:cNvPr id="40" name="39 Metin kutusu"/>
          <p:cNvSpPr txBox="1"/>
          <p:nvPr/>
        </p:nvSpPr>
        <p:spPr>
          <a:xfrm>
            <a:off x="3419872" y="5661248"/>
            <a:ext cx="432048" cy="276999"/>
          </a:xfrm>
          <a:prstGeom prst="rect">
            <a:avLst/>
          </a:prstGeom>
          <a:noFill/>
        </p:spPr>
        <p:txBody>
          <a:bodyPr wrap="square" rtlCol="0">
            <a:spAutoFit/>
          </a:bodyPr>
          <a:lstStyle/>
          <a:p>
            <a:r>
              <a:rPr lang="tr-TR" sz="1200" dirty="0" smtClean="0"/>
              <a:t>  _</a:t>
            </a:r>
            <a:endParaRPr lang="tr-TR" sz="1200" dirty="0"/>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86017" name="Object 1"/>
          <p:cNvGraphicFramePr>
            <a:graphicFrameLocks noChangeAspect="1"/>
          </p:cNvGraphicFramePr>
          <p:nvPr/>
        </p:nvGraphicFramePr>
        <p:xfrm>
          <a:off x="5292080" y="3501008"/>
          <a:ext cx="2696470" cy="720080"/>
        </p:xfrm>
        <a:graphic>
          <a:graphicData uri="http://schemas.openxmlformats.org/presentationml/2006/ole">
            <mc:AlternateContent xmlns:mc="http://schemas.openxmlformats.org/markup-compatibility/2006">
              <mc:Choice xmlns:v="urn:schemas-microsoft-com:vml" Requires="v">
                <p:oleObj spid="_x0000_s86022" name="Denklem" r:id="rId4" imgW="1675673" imgH="444307" progId="Equation.3">
                  <p:embed/>
                </p:oleObj>
              </mc:Choice>
              <mc:Fallback>
                <p:oleObj name="Denklem" r:id="rId4" imgW="1675673" imgH="444307"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080" y="3501008"/>
                        <a:ext cx="2696470"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86019" name="Object 3"/>
          <p:cNvGraphicFramePr>
            <a:graphicFrameLocks noChangeAspect="1"/>
          </p:cNvGraphicFramePr>
          <p:nvPr/>
        </p:nvGraphicFramePr>
        <p:xfrm>
          <a:off x="5292080" y="4293096"/>
          <a:ext cx="1296144" cy="655041"/>
        </p:xfrm>
        <a:graphic>
          <a:graphicData uri="http://schemas.openxmlformats.org/presentationml/2006/ole">
            <mc:AlternateContent xmlns:mc="http://schemas.openxmlformats.org/markup-compatibility/2006">
              <mc:Choice xmlns:v="urn:schemas-microsoft-com:vml" Requires="v">
                <p:oleObj spid="_x0000_s86023" name="Denklem" r:id="rId6" imgW="888614" imgH="444307" progId="Equation.3">
                  <p:embed/>
                </p:oleObj>
              </mc:Choice>
              <mc:Fallback>
                <p:oleObj name="Denklem" r:id="rId6" imgW="888614" imgH="444307"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080" y="4293096"/>
                        <a:ext cx="1296144" cy="6550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86021" name="Object 5"/>
          <p:cNvGraphicFramePr>
            <a:graphicFrameLocks noChangeAspect="1"/>
          </p:cNvGraphicFramePr>
          <p:nvPr/>
        </p:nvGraphicFramePr>
        <p:xfrm>
          <a:off x="5292080" y="5157192"/>
          <a:ext cx="1224136" cy="625374"/>
        </p:xfrm>
        <a:graphic>
          <a:graphicData uri="http://schemas.openxmlformats.org/presentationml/2006/ole">
            <mc:AlternateContent xmlns:mc="http://schemas.openxmlformats.org/markup-compatibility/2006">
              <mc:Choice xmlns:v="urn:schemas-microsoft-com:vml" Requires="v">
                <p:oleObj spid="_x0000_s86024" name="Denklem" r:id="rId8" imgW="875920" imgH="444307" progId="Equation.3">
                  <p:embed/>
                </p:oleObj>
              </mc:Choice>
              <mc:Fallback>
                <p:oleObj name="Denklem" r:id="rId8" imgW="875920" imgH="444307"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080" y="5157192"/>
                        <a:ext cx="1224136" cy="625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2" name="41 Düz Ok Bağlayıcısı"/>
          <p:cNvCxnSpPr/>
          <p:nvPr/>
        </p:nvCxnSpPr>
        <p:spPr>
          <a:xfrm rot="5400000" flipH="1" flipV="1">
            <a:off x="1116410" y="4580334"/>
            <a:ext cx="28803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noProof="1" smtClean="0">
                <a:solidFill>
                  <a:srgbClr val="FF0000"/>
                </a:solidFill>
              </a:rPr>
              <a:t>Example 3.3</a:t>
            </a:r>
            <a:endParaRPr lang="tr-TR" dirty="0"/>
          </a:p>
        </p:txBody>
      </p:sp>
      <p:sp>
        <p:nvSpPr>
          <p:cNvPr id="3" name="2 İçerik Yer Tutucusu"/>
          <p:cNvSpPr>
            <a:spLocks noGrp="1"/>
          </p:cNvSpPr>
          <p:nvPr>
            <p:ph idx="1"/>
          </p:nvPr>
        </p:nvSpPr>
        <p:spPr/>
        <p:txBody>
          <a:bodyPr/>
          <a:lstStyle/>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23</a:t>
            </a:fld>
            <a:endParaRPr lang="tr-T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3528" y="620688"/>
            <a:ext cx="8229600" cy="792088"/>
          </a:xfrm>
        </p:spPr>
        <p:txBody>
          <a:bodyPr>
            <a:normAutofit/>
          </a:bodyPr>
          <a:lstStyle/>
          <a:p>
            <a:r>
              <a:rPr lang="tr-TR" sz="2400" dirty="0" smtClean="0"/>
              <a:t>        VOLTAGE DIVISION &amp; CURRENT DIVISION </a:t>
            </a:r>
            <a:endParaRPr lang="tr-TR" sz="2400" dirty="0"/>
          </a:p>
        </p:txBody>
      </p:sp>
      <p:sp>
        <p:nvSpPr>
          <p:cNvPr id="3" name="2 İçerik Yer Tutucusu"/>
          <p:cNvSpPr>
            <a:spLocks noGrp="1"/>
          </p:cNvSpPr>
          <p:nvPr>
            <p:ph idx="1"/>
          </p:nvPr>
        </p:nvSpPr>
        <p:spPr>
          <a:xfrm>
            <a:off x="457200" y="1628800"/>
            <a:ext cx="8229600" cy="4695800"/>
          </a:xfrm>
        </p:spPr>
        <p:txBody>
          <a:bodyPr/>
          <a:lstStyle/>
          <a:p>
            <a:r>
              <a:rPr lang="tr-TR" sz="2400" noProof="1" smtClean="0"/>
              <a:t>The generalization of voltage and current division circuits leads to two new circuit analysis techniques known as voltage division and current division.</a:t>
            </a:r>
          </a:p>
          <a:p>
            <a:r>
              <a:rPr lang="tr-TR" sz="2400" noProof="1" smtClean="0"/>
              <a:t>Figure 12</a:t>
            </a:r>
          </a:p>
          <a:p>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24</a:t>
            </a:fld>
            <a:endParaRPr lang="tr-TR"/>
          </a:p>
        </p:txBody>
      </p:sp>
      <p:cxnSp>
        <p:nvCxnSpPr>
          <p:cNvPr id="5" name="4 Düz Bağlayıcı"/>
          <p:cNvCxnSpPr/>
          <p:nvPr/>
        </p:nvCxnSpPr>
        <p:spPr>
          <a:xfrm>
            <a:off x="1547664" y="3933056"/>
            <a:ext cx="15121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5 Düz Bağlayıcı"/>
          <p:cNvCxnSpPr/>
          <p:nvPr/>
        </p:nvCxnSpPr>
        <p:spPr>
          <a:xfrm>
            <a:off x="1547664" y="5949280"/>
            <a:ext cx="15121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6 Düz Bağlayıcı"/>
          <p:cNvCxnSpPr/>
          <p:nvPr/>
        </p:nvCxnSpPr>
        <p:spPr>
          <a:xfrm rot="5400000">
            <a:off x="539552" y="4941168"/>
            <a:ext cx="20162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9 Düz Bağlayıcı"/>
          <p:cNvCxnSpPr/>
          <p:nvPr/>
        </p:nvCxnSpPr>
        <p:spPr>
          <a:xfrm rot="5400000">
            <a:off x="2051720" y="4941168"/>
            <a:ext cx="20162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10 Düz Bağlayıcı"/>
          <p:cNvCxnSpPr/>
          <p:nvPr/>
        </p:nvCxnSpPr>
        <p:spPr>
          <a:xfrm flipV="1">
            <a:off x="2771800" y="4221088"/>
            <a:ext cx="864096" cy="83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13 Düz Bağlayıcı"/>
          <p:cNvCxnSpPr/>
          <p:nvPr/>
        </p:nvCxnSpPr>
        <p:spPr>
          <a:xfrm>
            <a:off x="2771800" y="5517232"/>
            <a:ext cx="8557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a:off x="3563888" y="3861048"/>
            <a:ext cx="720080" cy="720080"/>
          </a:xfrm>
          <a:prstGeom prst="rect">
            <a:avLst/>
          </a:prstGeom>
          <a:noFill/>
        </p:spPr>
      </p:pic>
      <p:pic>
        <p:nvPicPr>
          <p:cNvPr id="17"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a:off x="3635896" y="5157192"/>
            <a:ext cx="720080" cy="720080"/>
          </a:xfrm>
          <a:prstGeom prst="rect">
            <a:avLst/>
          </a:prstGeom>
          <a:noFill/>
        </p:spPr>
      </p:pic>
      <p:cxnSp>
        <p:nvCxnSpPr>
          <p:cNvPr id="18" name="17 Düz Bağlayıcı"/>
          <p:cNvCxnSpPr/>
          <p:nvPr/>
        </p:nvCxnSpPr>
        <p:spPr>
          <a:xfrm flipV="1">
            <a:off x="4283968" y="4221088"/>
            <a:ext cx="864096" cy="83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18 Düz Bağlayıcı"/>
          <p:cNvCxnSpPr/>
          <p:nvPr/>
        </p:nvCxnSpPr>
        <p:spPr>
          <a:xfrm flipV="1">
            <a:off x="4283968" y="5517232"/>
            <a:ext cx="864096" cy="83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a:off x="5148064" y="3861048"/>
            <a:ext cx="720080" cy="720080"/>
          </a:xfrm>
          <a:prstGeom prst="rect">
            <a:avLst/>
          </a:prstGeom>
          <a:noFill/>
        </p:spPr>
      </p:pic>
      <p:pic>
        <p:nvPicPr>
          <p:cNvPr id="21"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a:off x="5148064" y="5157192"/>
            <a:ext cx="720080" cy="720080"/>
          </a:xfrm>
          <a:prstGeom prst="rect">
            <a:avLst/>
          </a:prstGeom>
          <a:noFill/>
        </p:spPr>
      </p:pic>
      <p:cxnSp>
        <p:nvCxnSpPr>
          <p:cNvPr id="22" name="21 Düz Bağlayıcı"/>
          <p:cNvCxnSpPr/>
          <p:nvPr/>
        </p:nvCxnSpPr>
        <p:spPr>
          <a:xfrm flipV="1">
            <a:off x="6300192" y="4221088"/>
            <a:ext cx="864096" cy="83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22 Düz Bağlayıcı"/>
          <p:cNvCxnSpPr/>
          <p:nvPr/>
        </p:nvCxnSpPr>
        <p:spPr>
          <a:xfrm flipV="1">
            <a:off x="6228184" y="5517232"/>
            <a:ext cx="936104" cy="83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5400000">
            <a:off x="6948264" y="4653136"/>
            <a:ext cx="432048" cy="576064"/>
          </a:xfrm>
          <a:prstGeom prst="rect">
            <a:avLst/>
          </a:prstGeom>
          <a:noFill/>
        </p:spPr>
      </p:pic>
      <p:cxnSp>
        <p:nvCxnSpPr>
          <p:cNvPr id="25" name="24 Düz Bağlayıcı"/>
          <p:cNvCxnSpPr>
            <a:endCxn id="24" idx="1"/>
          </p:cNvCxnSpPr>
          <p:nvPr/>
        </p:nvCxnSpPr>
        <p:spPr>
          <a:xfrm rot="5400000">
            <a:off x="6916452" y="4468924"/>
            <a:ext cx="504056" cy="83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27 Düz Bağlayıcı"/>
          <p:cNvCxnSpPr/>
          <p:nvPr/>
        </p:nvCxnSpPr>
        <p:spPr>
          <a:xfrm rot="5400000">
            <a:off x="6988460" y="5333020"/>
            <a:ext cx="360040" cy="83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35 Metin kutusu"/>
          <p:cNvSpPr txBox="1"/>
          <p:nvPr/>
        </p:nvSpPr>
        <p:spPr>
          <a:xfrm>
            <a:off x="5796136" y="4005064"/>
            <a:ext cx="543739" cy="369332"/>
          </a:xfrm>
          <a:prstGeom prst="rect">
            <a:avLst/>
          </a:prstGeom>
          <a:noFill/>
        </p:spPr>
        <p:txBody>
          <a:bodyPr wrap="none" rtlCol="0">
            <a:spAutoFit/>
          </a:bodyPr>
          <a:lstStyle/>
          <a:p>
            <a:r>
              <a:rPr lang="tr-TR" dirty="0" smtClean="0"/>
              <a:t>…..</a:t>
            </a:r>
            <a:endParaRPr lang="tr-TR" dirty="0"/>
          </a:p>
        </p:txBody>
      </p:sp>
      <p:sp>
        <p:nvSpPr>
          <p:cNvPr id="38" name="37 Metin kutusu"/>
          <p:cNvSpPr txBox="1"/>
          <p:nvPr/>
        </p:nvSpPr>
        <p:spPr>
          <a:xfrm>
            <a:off x="5796136" y="5301208"/>
            <a:ext cx="543739" cy="369332"/>
          </a:xfrm>
          <a:prstGeom prst="rect">
            <a:avLst/>
          </a:prstGeom>
          <a:noFill/>
        </p:spPr>
        <p:txBody>
          <a:bodyPr wrap="none" rtlCol="0">
            <a:spAutoFit/>
          </a:bodyPr>
          <a:lstStyle/>
          <a:p>
            <a:r>
              <a:rPr lang="tr-TR" dirty="0" smtClean="0"/>
              <a:t>…..</a:t>
            </a:r>
            <a:endParaRPr lang="tr-TR" dirty="0"/>
          </a:p>
        </p:txBody>
      </p:sp>
      <p:sp>
        <p:nvSpPr>
          <p:cNvPr id="39" name="38 Metin kutusu"/>
          <p:cNvSpPr txBox="1"/>
          <p:nvPr/>
        </p:nvSpPr>
        <p:spPr>
          <a:xfrm>
            <a:off x="3635896" y="3645024"/>
            <a:ext cx="504056" cy="369332"/>
          </a:xfrm>
          <a:prstGeom prst="rect">
            <a:avLst/>
          </a:prstGeom>
          <a:noFill/>
        </p:spPr>
        <p:txBody>
          <a:bodyPr wrap="square" rtlCol="0">
            <a:spAutoFit/>
          </a:bodyPr>
          <a:lstStyle/>
          <a:p>
            <a:r>
              <a:rPr lang="tr-TR" dirty="0" smtClean="0"/>
              <a:t>R1</a:t>
            </a:r>
            <a:endParaRPr lang="tr-TR" dirty="0"/>
          </a:p>
        </p:txBody>
      </p:sp>
      <p:sp>
        <p:nvSpPr>
          <p:cNvPr id="41" name="40 Metin kutusu"/>
          <p:cNvSpPr txBox="1"/>
          <p:nvPr/>
        </p:nvSpPr>
        <p:spPr>
          <a:xfrm>
            <a:off x="5148064" y="3645024"/>
            <a:ext cx="504056" cy="369332"/>
          </a:xfrm>
          <a:prstGeom prst="rect">
            <a:avLst/>
          </a:prstGeom>
          <a:noFill/>
        </p:spPr>
        <p:txBody>
          <a:bodyPr wrap="square" rtlCol="0">
            <a:spAutoFit/>
          </a:bodyPr>
          <a:lstStyle/>
          <a:p>
            <a:r>
              <a:rPr lang="tr-TR" dirty="0" smtClean="0"/>
              <a:t>R1</a:t>
            </a:r>
            <a:endParaRPr lang="tr-TR" dirty="0"/>
          </a:p>
        </p:txBody>
      </p:sp>
      <p:sp>
        <p:nvSpPr>
          <p:cNvPr id="42" name="41 Metin kutusu"/>
          <p:cNvSpPr txBox="1"/>
          <p:nvPr/>
        </p:nvSpPr>
        <p:spPr>
          <a:xfrm>
            <a:off x="3635896" y="4869160"/>
            <a:ext cx="504056" cy="369332"/>
          </a:xfrm>
          <a:prstGeom prst="rect">
            <a:avLst/>
          </a:prstGeom>
          <a:noFill/>
        </p:spPr>
        <p:txBody>
          <a:bodyPr wrap="square" rtlCol="0">
            <a:spAutoFit/>
          </a:bodyPr>
          <a:lstStyle/>
          <a:p>
            <a:r>
              <a:rPr lang="tr-TR" noProof="1" smtClean="0"/>
              <a:t>Rn</a:t>
            </a:r>
            <a:endParaRPr lang="tr-TR" noProof="1"/>
          </a:p>
        </p:txBody>
      </p:sp>
      <p:sp>
        <p:nvSpPr>
          <p:cNvPr id="43" name="42 Metin kutusu"/>
          <p:cNvSpPr txBox="1"/>
          <p:nvPr/>
        </p:nvSpPr>
        <p:spPr>
          <a:xfrm>
            <a:off x="6228184" y="4653136"/>
            <a:ext cx="792088" cy="369332"/>
          </a:xfrm>
          <a:prstGeom prst="rect">
            <a:avLst/>
          </a:prstGeom>
          <a:noFill/>
        </p:spPr>
        <p:txBody>
          <a:bodyPr wrap="square" rtlCol="0">
            <a:spAutoFit/>
          </a:bodyPr>
          <a:lstStyle/>
          <a:p>
            <a:r>
              <a:rPr lang="tr-TR" noProof="1" smtClean="0"/>
              <a:t>     Rj</a:t>
            </a:r>
            <a:endParaRPr lang="tr-TR" noProof="1"/>
          </a:p>
        </p:txBody>
      </p:sp>
      <p:sp>
        <p:nvSpPr>
          <p:cNvPr id="46" name="45 Metin kutusu"/>
          <p:cNvSpPr txBox="1"/>
          <p:nvPr/>
        </p:nvSpPr>
        <p:spPr>
          <a:xfrm>
            <a:off x="5148064" y="4869160"/>
            <a:ext cx="936104" cy="369332"/>
          </a:xfrm>
          <a:prstGeom prst="rect">
            <a:avLst/>
          </a:prstGeom>
          <a:noFill/>
        </p:spPr>
        <p:txBody>
          <a:bodyPr wrap="square" rtlCol="0">
            <a:spAutoFit/>
          </a:bodyPr>
          <a:lstStyle/>
          <a:p>
            <a:r>
              <a:rPr lang="tr-TR" noProof="1" smtClean="0"/>
              <a:t>Rn-1</a:t>
            </a:r>
            <a:endParaRPr lang="tr-TR" noProof="1"/>
          </a:p>
        </p:txBody>
      </p:sp>
      <p:sp>
        <p:nvSpPr>
          <p:cNvPr id="47" name="46 Metin kutusu"/>
          <p:cNvSpPr txBox="1"/>
          <p:nvPr/>
        </p:nvSpPr>
        <p:spPr>
          <a:xfrm>
            <a:off x="1691680" y="4581128"/>
            <a:ext cx="1152128" cy="369332"/>
          </a:xfrm>
          <a:prstGeom prst="rect">
            <a:avLst/>
          </a:prstGeom>
          <a:noFill/>
        </p:spPr>
        <p:txBody>
          <a:bodyPr wrap="square" rtlCol="0">
            <a:spAutoFit/>
          </a:bodyPr>
          <a:lstStyle/>
          <a:p>
            <a:r>
              <a:rPr lang="tr-TR" noProof="1" smtClean="0"/>
              <a:t>Circuit</a:t>
            </a:r>
            <a:endParaRPr lang="tr-TR" noProof="1"/>
          </a:p>
        </p:txBody>
      </p:sp>
      <p:sp>
        <p:nvSpPr>
          <p:cNvPr id="48" name="47 Metin kutusu"/>
          <p:cNvSpPr txBox="1"/>
          <p:nvPr/>
        </p:nvSpPr>
        <p:spPr>
          <a:xfrm>
            <a:off x="7164288" y="4005064"/>
            <a:ext cx="432048" cy="276999"/>
          </a:xfrm>
          <a:prstGeom prst="rect">
            <a:avLst/>
          </a:prstGeom>
          <a:noFill/>
        </p:spPr>
        <p:txBody>
          <a:bodyPr wrap="square" rtlCol="0">
            <a:spAutoFit/>
          </a:bodyPr>
          <a:lstStyle/>
          <a:p>
            <a:r>
              <a:rPr lang="tr-TR" sz="1200" dirty="0" smtClean="0"/>
              <a:t>  +</a:t>
            </a:r>
            <a:endParaRPr lang="tr-TR" sz="1200" dirty="0"/>
          </a:p>
        </p:txBody>
      </p:sp>
      <p:sp>
        <p:nvSpPr>
          <p:cNvPr id="49" name="48 Metin kutusu"/>
          <p:cNvSpPr txBox="1"/>
          <p:nvPr/>
        </p:nvSpPr>
        <p:spPr>
          <a:xfrm>
            <a:off x="3131840" y="5157192"/>
            <a:ext cx="432048" cy="276999"/>
          </a:xfrm>
          <a:prstGeom prst="rect">
            <a:avLst/>
          </a:prstGeom>
          <a:noFill/>
        </p:spPr>
        <p:txBody>
          <a:bodyPr wrap="square" rtlCol="0">
            <a:spAutoFit/>
          </a:bodyPr>
          <a:lstStyle/>
          <a:p>
            <a:r>
              <a:rPr lang="tr-TR" sz="1200" dirty="0" smtClean="0"/>
              <a:t>  _</a:t>
            </a:r>
            <a:endParaRPr lang="tr-TR" sz="1200" dirty="0"/>
          </a:p>
        </p:txBody>
      </p:sp>
      <p:sp>
        <p:nvSpPr>
          <p:cNvPr id="50" name="49 Oval"/>
          <p:cNvSpPr/>
          <p:nvPr/>
        </p:nvSpPr>
        <p:spPr>
          <a:xfrm>
            <a:off x="2699792"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1" name="50 Oval"/>
          <p:cNvSpPr/>
          <p:nvPr/>
        </p:nvSpPr>
        <p:spPr>
          <a:xfrm>
            <a:off x="2699792" y="544522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2" name="51 Metin kutusu"/>
          <p:cNvSpPr txBox="1"/>
          <p:nvPr/>
        </p:nvSpPr>
        <p:spPr>
          <a:xfrm>
            <a:off x="7236296" y="4653136"/>
            <a:ext cx="1152128" cy="369332"/>
          </a:xfrm>
          <a:prstGeom prst="rect">
            <a:avLst/>
          </a:prstGeom>
          <a:noFill/>
        </p:spPr>
        <p:txBody>
          <a:bodyPr wrap="square" rtlCol="0">
            <a:spAutoFit/>
          </a:bodyPr>
          <a:lstStyle/>
          <a:p>
            <a:r>
              <a:rPr lang="tr-TR" noProof="1" smtClean="0"/>
              <a:t>vj</a:t>
            </a:r>
            <a:endParaRPr lang="tr-TR" noProof="1"/>
          </a:p>
        </p:txBody>
      </p:sp>
      <p:sp>
        <p:nvSpPr>
          <p:cNvPr id="53" name="52 Metin kutusu"/>
          <p:cNvSpPr txBox="1"/>
          <p:nvPr/>
        </p:nvSpPr>
        <p:spPr>
          <a:xfrm>
            <a:off x="3131840" y="4293096"/>
            <a:ext cx="432048" cy="276999"/>
          </a:xfrm>
          <a:prstGeom prst="rect">
            <a:avLst/>
          </a:prstGeom>
          <a:noFill/>
        </p:spPr>
        <p:txBody>
          <a:bodyPr wrap="square" rtlCol="0">
            <a:spAutoFit/>
          </a:bodyPr>
          <a:lstStyle/>
          <a:p>
            <a:r>
              <a:rPr lang="tr-TR" sz="1200" dirty="0" smtClean="0"/>
              <a:t>  +</a:t>
            </a:r>
            <a:endParaRPr lang="tr-TR" sz="1200" dirty="0"/>
          </a:p>
        </p:txBody>
      </p:sp>
      <p:sp>
        <p:nvSpPr>
          <p:cNvPr id="54" name="53 Metin kutusu"/>
          <p:cNvSpPr txBox="1"/>
          <p:nvPr/>
        </p:nvSpPr>
        <p:spPr>
          <a:xfrm>
            <a:off x="7164288" y="5445224"/>
            <a:ext cx="432048" cy="276999"/>
          </a:xfrm>
          <a:prstGeom prst="rect">
            <a:avLst/>
          </a:prstGeom>
          <a:noFill/>
        </p:spPr>
        <p:txBody>
          <a:bodyPr wrap="square" rtlCol="0">
            <a:spAutoFit/>
          </a:bodyPr>
          <a:lstStyle/>
          <a:p>
            <a:r>
              <a:rPr lang="tr-TR" sz="1200" dirty="0" smtClean="0"/>
              <a:t>  _</a:t>
            </a:r>
            <a:endParaRPr lang="tr-TR" sz="1200" dirty="0"/>
          </a:p>
        </p:txBody>
      </p:sp>
      <p:sp>
        <p:nvSpPr>
          <p:cNvPr id="55" name="54 Metin kutusu"/>
          <p:cNvSpPr txBox="1"/>
          <p:nvPr/>
        </p:nvSpPr>
        <p:spPr>
          <a:xfrm>
            <a:off x="3203848" y="4581128"/>
            <a:ext cx="1152128" cy="369332"/>
          </a:xfrm>
          <a:prstGeom prst="rect">
            <a:avLst/>
          </a:prstGeom>
          <a:noFill/>
        </p:spPr>
        <p:txBody>
          <a:bodyPr wrap="square" rtlCol="0">
            <a:spAutoFit/>
          </a:bodyPr>
          <a:lstStyle/>
          <a:p>
            <a:r>
              <a:rPr lang="tr-TR" noProof="1" smtClean="0"/>
              <a:t>v</a:t>
            </a:r>
            <a:endParaRPr lang="tr-TR" noProof="1"/>
          </a:p>
        </p:txBody>
      </p:sp>
      <p:sp>
        <p:nvSpPr>
          <p:cNvPr id="61" name="60 Metin kutusu"/>
          <p:cNvSpPr txBox="1"/>
          <p:nvPr/>
        </p:nvSpPr>
        <p:spPr>
          <a:xfrm>
            <a:off x="6012160" y="4725144"/>
            <a:ext cx="504056" cy="369332"/>
          </a:xfrm>
          <a:prstGeom prst="rect">
            <a:avLst/>
          </a:prstGeom>
          <a:noFill/>
        </p:spPr>
        <p:txBody>
          <a:bodyPr wrap="square" rtlCol="0">
            <a:spAutoFit/>
          </a:bodyPr>
          <a:lstStyle/>
          <a:p>
            <a:r>
              <a:rPr lang="tr-TR" dirty="0" smtClean="0"/>
              <a:t>i</a:t>
            </a:r>
            <a:endParaRPr lang="tr-TR" dirty="0"/>
          </a:p>
        </p:txBody>
      </p:sp>
      <p:cxnSp>
        <p:nvCxnSpPr>
          <p:cNvPr id="65" name="64 Düz Bağlayıcı"/>
          <p:cNvCxnSpPr/>
          <p:nvPr/>
        </p:nvCxnSpPr>
        <p:spPr>
          <a:xfrm>
            <a:off x="5868144" y="4581128"/>
            <a:ext cx="504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66 Düz Bağlayıcı"/>
          <p:cNvCxnSpPr/>
          <p:nvPr/>
        </p:nvCxnSpPr>
        <p:spPr>
          <a:xfrm rot="5400000">
            <a:off x="6084168" y="4869160"/>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68 Düz Ok Bağlayıcısı"/>
          <p:cNvCxnSpPr/>
          <p:nvPr/>
        </p:nvCxnSpPr>
        <p:spPr>
          <a:xfrm rot="10800000">
            <a:off x="5940152" y="5157192"/>
            <a:ext cx="43204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620688"/>
            <a:ext cx="8229600" cy="648072"/>
          </a:xfrm>
        </p:spPr>
        <p:txBody>
          <a:bodyPr>
            <a:normAutofit/>
          </a:bodyPr>
          <a:lstStyle/>
          <a:p>
            <a:r>
              <a:rPr lang="tr-TR" sz="2400" dirty="0" smtClean="0"/>
              <a:t>       VOLTAGE DIVISION &amp; CURRENT DIVISION</a:t>
            </a:r>
            <a:endParaRPr lang="tr-TR" sz="2400" dirty="0"/>
          </a:p>
        </p:txBody>
      </p:sp>
      <p:sp>
        <p:nvSpPr>
          <p:cNvPr id="3" name="2 İçerik Yer Tutucusu"/>
          <p:cNvSpPr>
            <a:spLocks noGrp="1"/>
          </p:cNvSpPr>
          <p:nvPr>
            <p:ph idx="1"/>
          </p:nvPr>
        </p:nvSpPr>
        <p:spPr>
          <a:xfrm>
            <a:off x="457200" y="1484784"/>
            <a:ext cx="8229600" cy="4839816"/>
          </a:xfrm>
        </p:spPr>
        <p:txBody>
          <a:bodyPr/>
          <a:lstStyle/>
          <a:p>
            <a:r>
              <a:rPr lang="tr-TR" noProof="1" smtClean="0"/>
              <a:t>The box on the left can contain a single voltage source or a combination of basic circuit elements that cause a voltage v.</a:t>
            </a:r>
          </a:p>
          <a:p>
            <a:r>
              <a:rPr lang="tr-TR" noProof="1" smtClean="0"/>
              <a:t>To the right of the box there are n resistors connected in series.</a:t>
            </a:r>
          </a:p>
          <a:p>
            <a:r>
              <a:rPr lang="tr-TR" noProof="1" smtClean="0"/>
              <a:t>We would like to determine the voltage drop across any of the resistors above.</a:t>
            </a:r>
          </a:p>
          <a:p>
            <a:r>
              <a:rPr lang="tr-TR" noProof="1" smtClean="0"/>
              <a:t>We first find the current using Ohm’law:</a:t>
            </a:r>
          </a:p>
          <a:p>
            <a:r>
              <a:rPr lang="tr-TR" noProof="1" smtClean="0"/>
              <a:t>                                  where </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25</a:t>
            </a:fld>
            <a:endParaRPr lang="tr-TR"/>
          </a:p>
        </p:txBody>
      </p:sp>
      <p:sp>
        <p:nvSpPr>
          <p:cNvPr id="870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87041" name="Object 1"/>
          <p:cNvGraphicFramePr>
            <a:graphicFrameLocks noChangeAspect="1"/>
          </p:cNvGraphicFramePr>
          <p:nvPr/>
        </p:nvGraphicFramePr>
        <p:xfrm>
          <a:off x="1043608" y="4869160"/>
          <a:ext cx="2533650" cy="792162"/>
        </p:xfrm>
        <a:graphic>
          <a:graphicData uri="http://schemas.openxmlformats.org/presentationml/2006/ole">
            <mc:AlternateContent xmlns:mc="http://schemas.openxmlformats.org/markup-compatibility/2006">
              <mc:Choice xmlns:v="urn:schemas-microsoft-com:vml" Requires="v">
                <p:oleObj spid="_x0000_s87045" name="Denklem" r:id="rId3" imgW="1434960" imgH="444240" progId="Equation.3">
                  <p:embed/>
                </p:oleObj>
              </mc:Choice>
              <mc:Fallback>
                <p:oleObj name="Denklem" r:id="rId3" imgW="1434960" imgH="44424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4869160"/>
                        <a:ext cx="2533650"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87043" name="Object 3"/>
          <p:cNvGraphicFramePr>
            <a:graphicFrameLocks noChangeAspect="1"/>
          </p:cNvGraphicFramePr>
          <p:nvPr/>
        </p:nvGraphicFramePr>
        <p:xfrm>
          <a:off x="5220072" y="4869160"/>
          <a:ext cx="1296144" cy="738309"/>
        </p:xfrm>
        <a:graphic>
          <a:graphicData uri="http://schemas.openxmlformats.org/presentationml/2006/ole">
            <mc:AlternateContent xmlns:mc="http://schemas.openxmlformats.org/markup-compatibility/2006">
              <mc:Choice xmlns:v="urn:schemas-microsoft-com:vml" Requires="v">
                <p:oleObj spid="_x0000_s87046" name="Denklem" r:id="rId5" imgW="748975" imgH="431613" progId="Equation.3">
                  <p:embed/>
                </p:oleObj>
              </mc:Choice>
              <mc:Fallback>
                <p:oleObj name="Denklem" r:id="rId5" imgW="748975" imgH="431613"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0072" y="4869160"/>
                        <a:ext cx="1296144" cy="7383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6660232" y="5013176"/>
          <a:ext cx="1747361" cy="792088"/>
        </p:xfrm>
        <a:graphic>
          <a:graphicData uri="http://schemas.openxmlformats.org/presentationml/2006/ole">
            <mc:AlternateContent xmlns:mc="http://schemas.openxmlformats.org/markup-compatibility/2006">
              <mc:Choice xmlns:v="urn:schemas-microsoft-com:vml" Requires="v">
                <p:oleObj spid="_x0000_s87047" name="Denklem" r:id="rId7" imgW="1028700" imgH="469900" progId="Equation.3">
                  <p:embed/>
                </p:oleObj>
              </mc:Choice>
              <mc:Fallback>
                <p:oleObj name="Denklem" r:id="rId7" imgW="1028700" imgH="4699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0232" y="5013176"/>
                        <a:ext cx="1747361"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dirty="0" smtClean="0"/>
              <a:t>VOLTAGE DIVISION &amp; CURRENT DIVISION</a:t>
            </a:r>
            <a:endParaRPr lang="tr-TR" sz="2400" dirty="0"/>
          </a:p>
        </p:txBody>
      </p:sp>
      <p:sp>
        <p:nvSpPr>
          <p:cNvPr id="3" name="2 İçerik Yer Tutucusu"/>
          <p:cNvSpPr>
            <a:spLocks noGrp="1"/>
          </p:cNvSpPr>
          <p:nvPr>
            <p:ph idx="1"/>
          </p:nvPr>
        </p:nvSpPr>
        <p:spPr/>
        <p:txBody>
          <a:bodyPr/>
          <a:lstStyle/>
          <a:p>
            <a:endParaRPr lang="tr-TR" noProof="1" smtClean="0"/>
          </a:p>
          <a:p>
            <a:r>
              <a:rPr lang="tr-TR" noProof="1" smtClean="0"/>
              <a:t>The above result is the voltage division formula applied to a voltage  across any resistor Rj.It states that the voltage across any resistor is simply the product of the ratio of that resistance to the total equivalent resistor and the voltage source v.Thus the voltage across a resistor is proportional to that resistor’s ratio to the total resistance.</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26</a:t>
            </a:fld>
            <a:endParaRPr lang="tr-T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08112"/>
          </a:xfrm>
        </p:spPr>
        <p:txBody>
          <a:bodyPr>
            <a:normAutofit/>
          </a:bodyPr>
          <a:lstStyle/>
          <a:p>
            <a:r>
              <a:rPr lang="tr-TR" sz="2400" dirty="0" smtClean="0"/>
              <a:t>   VOLTAGE DIVISION &amp; CURRENT DIVISION</a:t>
            </a:r>
            <a:endParaRPr lang="tr-TR" sz="2400" dirty="0"/>
          </a:p>
        </p:txBody>
      </p:sp>
      <p:sp>
        <p:nvSpPr>
          <p:cNvPr id="3" name="2 İçerik Yer Tutucusu"/>
          <p:cNvSpPr>
            <a:spLocks noGrp="1"/>
          </p:cNvSpPr>
          <p:nvPr>
            <p:ph idx="1"/>
          </p:nvPr>
        </p:nvSpPr>
        <p:spPr>
          <a:xfrm>
            <a:off x="457200" y="1700808"/>
            <a:ext cx="8229600" cy="4608512"/>
          </a:xfrm>
        </p:spPr>
        <p:txBody>
          <a:bodyPr>
            <a:normAutofit/>
          </a:bodyPr>
          <a:lstStyle/>
          <a:p>
            <a:endParaRPr lang="tr-TR" noProof="1" smtClean="0"/>
          </a:p>
          <a:p>
            <a:endParaRPr lang="tr-TR" noProof="1" smtClean="0"/>
          </a:p>
          <a:p>
            <a:pPr>
              <a:buNone/>
            </a:pPr>
            <a:endParaRPr lang="tr-TR" noProof="1" smtClean="0"/>
          </a:p>
          <a:p>
            <a:endParaRPr lang="tr-TR" noProof="1" smtClean="0"/>
          </a:p>
          <a:p>
            <a:endParaRPr lang="tr-TR" noProof="1" smtClean="0"/>
          </a:p>
          <a:p>
            <a:r>
              <a:rPr lang="tr-TR" sz="2400" noProof="1" smtClean="0"/>
              <a:t>Figure 13</a:t>
            </a:r>
          </a:p>
          <a:p>
            <a:endParaRPr lang="tr-TR" noProof="1" smtClean="0"/>
          </a:p>
          <a:p>
            <a:endParaRPr lang="tr-TR" noProof="1" smtClean="0"/>
          </a:p>
          <a:p>
            <a:pPr>
              <a:buNone/>
            </a:pPr>
            <a:endParaRPr lang="tr-TR" noProof="1"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27</a:t>
            </a:fld>
            <a:endParaRPr lang="tr-TR"/>
          </a:p>
        </p:txBody>
      </p:sp>
      <p:sp>
        <p:nvSpPr>
          <p:cNvPr id="890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cxnSp>
        <p:nvCxnSpPr>
          <p:cNvPr id="7" name="6 Düz Bağlayıcı"/>
          <p:cNvCxnSpPr/>
          <p:nvPr/>
        </p:nvCxnSpPr>
        <p:spPr>
          <a:xfrm>
            <a:off x="1115616" y="4005064"/>
            <a:ext cx="15121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7 Düz Bağlayıcı"/>
          <p:cNvCxnSpPr/>
          <p:nvPr/>
        </p:nvCxnSpPr>
        <p:spPr>
          <a:xfrm>
            <a:off x="1115616" y="2276872"/>
            <a:ext cx="15121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8 Düz Bağlayıcı"/>
          <p:cNvCxnSpPr/>
          <p:nvPr/>
        </p:nvCxnSpPr>
        <p:spPr>
          <a:xfrm rot="5400000">
            <a:off x="251520" y="3140968"/>
            <a:ext cx="17281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10 Düz Bağlayıcı"/>
          <p:cNvCxnSpPr/>
          <p:nvPr/>
        </p:nvCxnSpPr>
        <p:spPr>
          <a:xfrm rot="5400000">
            <a:off x="1763688" y="3140968"/>
            <a:ext cx="17281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13 Metin kutusu"/>
          <p:cNvSpPr txBox="1"/>
          <p:nvPr/>
        </p:nvSpPr>
        <p:spPr>
          <a:xfrm>
            <a:off x="1259632" y="2924944"/>
            <a:ext cx="1152128" cy="369332"/>
          </a:xfrm>
          <a:prstGeom prst="rect">
            <a:avLst/>
          </a:prstGeom>
          <a:noFill/>
        </p:spPr>
        <p:txBody>
          <a:bodyPr wrap="square" rtlCol="0">
            <a:spAutoFit/>
          </a:bodyPr>
          <a:lstStyle/>
          <a:p>
            <a:r>
              <a:rPr lang="tr-TR" noProof="1" smtClean="0"/>
              <a:t> Circuit</a:t>
            </a:r>
            <a:endParaRPr lang="tr-TR" noProof="1"/>
          </a:p>
        </p:txBody>
      </p:sp>
      <p:cxnSp>
        <p:nvCxnSpPr>
          <p:cNvPr id="15" name="14 Düz Bağlayıcı"/>
          <p:cNvCxnSpPr/>
          <p:nvPr/>
        </p:nvCxnSpPr>
        <p:spPr>
          <a:xfrm flipV="1">
            <a:off x="2267744" y="2564904"/>
            <a:ext cx="2448272" cy="83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16 Düz Bağlayıcı"/>
          <p:cNvCxnSpPr/>
          <p:nvPr/>
        </p:nvCxnSpPr>
        <p:spPr>
          <a:xfrm flipV="1">
            <a:off x="2339752" y="3789040"/>
            <a:ext cx="2448272" cy="83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17 Düz Bağlayıcı"/>
          <p:cNvCxnSpPr/>
          <p:nvPr/>
        </p:nvCxnSpPr>
        <p:spPr>
          <a:xfrm flipV="1">
            <a:off x="5292080" y="2564904"/>
            <a:ext cx="648072" cy="83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19 Düz Bağlayıcı"/>
          <p:cNvCxnSpPr/>
          <p:nvPr/>
        </p:nvCxnSpPr>
        <p:spPr>
          <a:xfrm flipV="1">
            <a:off x="5220072" y="3789040"/>
            <a:ext cx="648072" cy="83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20 Düz Bağlayıcı"/>
          <p:cNvCxnSpPr/>
          <p:nvPr/>
        </p:nvCxnSpPr>
        <p:spPr>
          <a:xfrm flipV="1">
            <a:off x="6372200" y="2564904"/>
            <a:ext cx="1224136" cy="83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22 Düz Bağlayıcı"/>
          <p:cNvCxnSpPr/>
          <p:nvPr/>
        </p:nvCxnSpPr>
        <p:spPr>
          <a:xfrm flipV="1">
            <a:off x="6372200" y="3789040"/>
            <a:ext cx="1224136" cy="83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23 Düz Bağlayıcı"/>
          <p:cNvCxnSpPr/>
          <p:nvPr/>
        </p:nvCxnSpPr>
        <p:spPr>
          <a:xfrm rot="5400000" flipH="1" flipV="1">
            <a:off x="4175956" y="2744924"/>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25 Düz Bağlayıcı"/>
          <p:cNvCxnSpPr/>
          <p:nvPr/>
        </p:nvCxnSpPr>
        <p:spPr>
          <a:xfrm rot="5400000" flipH="1" flipV="1">
            <a:off x="5328084" y="2744924"/>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26 Düz Bağlayıcı"/>
          <p:cNvCxnSpPr/>
          <p:nvPr/>
        </p:nvCxnSpPr>
        <p:spPr>
          <a:xfrm rot="5400000" flipH="1" flipV="1">
            <a:off x="6480212" y="2744924"/>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27 Düz Bağlayıcı"/>
          <p:cNvCxnSpPr/>
          <p:nvPr/>
        </p:nvCxnSpPr>
        <p:spPr>
          <a:xfrm rot="5400000" flipH="1" flipV="1">
            <a:off x="3311860" y="2744924"/>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28 Düz Bağlayıcı"/>
          <p:cNvCxnSpPr/>
          <p:nvPr/>
        </p:nvCxnSpPr>
        <p:spPr>
          <a:xfrm rot="5400000" flipH="1" flipV="1">
            <a:off x="7416316" y="2744924"/>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29 Düz Bağlayıcı"/>
          <p:cNvCxnSpPr/>
          <p:nvPr/>
        </p:nvCxnSpPr>
        <p:spPr>
          <a:xfrm rot="5400000" flipH="1" flipV="1">
            <a:off x="7416316" y="3609020"/>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30 Düz Bağlayıcı"/>
          <p:cNvCxnSpPr/>
          <p:nvPr/>
        </p:nvCxnSpPr>
        <p:spPr>
          <a:xfrm rot="5400000" flipH="1" flipV="1">
            <a:off x="3311860" y="3609020"/>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31 Düz Bağlayıcı"/>
          <p:cNvCxnSpPr>
            <a:endCxn id="49" idx="3"/>
          </p:cNvCxnSpPr>
          <p:nvPr/>
        </p:nvCxnSpPr>
        <p:spPr>
          <a:xfrm rot="5400000" flipH="1" flipV="1">
            <a:off x="4175956" y="3609020"/>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32 Düz Bağlayıcı"/>
          <p:cNvCxnSpPr/>
          <p:nvPr/>
        </p:nvCxnSpPr>
        <p:spPr>
          <a:xfrm rot="5400000" flipH="1" flipV="1">
            <a:off x="5328084" y="3609020"/>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33 Düz Bağlayıcı"/>
          <p:cNvCxnSpPr/>
          <p:nvPr/>
        </p:nvCxnSpPr>
        <p:spPr>
          <a:xfrm rot="5400000" flipH="1" flipV="1">
            <a:off x="6480212" y="3609020"/>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34 Düz Ok Bağlayıcısı"/>
          <p:cNvCxnSpPr/>
          <p:nvPr/>
        </p:nvCxnSpPr>
        <p:spPr>
          <a:xfrm rot="5400000">
            <a:off x="5509692" y="3139380"/>
            <a:ext cx="57447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37 Metin kutusu"/>
          <p:cNvSpPr txBox="1"/>
          <p:nvPr/>
        </p:nvSpPr>
        <p:spPr>
          <a:xfrm>
            <a:off x="2987824" y="1988840"/>
            <a:ext cx="360040" cy="369332"/>
          </a:xfrm>
          <a:prstGeom prst="rect">
            <a:avLst/>
          </a:prstGeom>
          <a:noFill/>
        </p:spPr>
        <p:txBody>
          <a:bodyPr wrap="square" rtlCol="0">
            <a:spAutoFit/>
          </a:bodyPr>
          <a:lstStyle/>
          <a:p>
            <a:r>
              <a:rPr lang="tr-TR" dirty="0" smtClean="0">
                <a:solidFill>
                  <a:schemeClr val="accent1"/>
                </a:solidFill>
              </a:rPr>
              <a:t>i</a:t>
            </a:r>
            <a:endParaRPr lang="tr-TR" dirty="0">
              <a:solidFill>
                <a:schemeClr val="accent1"/>
              </a:solidFill>
            </a:endParaRPr>
          </a:p>
        </p:txBody>
      </p:sp>
      <p:cxnSp>
        <p:nvCxnSpPr>
          <p:cNvPr id="39" name="38 Düz Ok Bağlayıcısı"/>
          <p:cNvCxnSpPr/>
          <p:nvPr/>
        </p:nvCxnSpPr>
        <p:spPr>
          <a:xfrm flipV="1">
            <a:off x="2843808" y="2420888"/>
            <a:ext cx="57606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42 Metin kutusu"/>
          <p:cNvSpPr txBox="1"/>
          <p:nvPr/>
        </p:nvSpPr>
        <p:spPr>
          <a:xfrm>
            <a:off x="5796136" y="2924944"/>
            <a:ext cx="360040" cy="369332"/>
          </a:xfrm>
          <a:prstGeom prst="rect">
            <a:avLst/>
          </a:prstGeom>
          <a:noFill/>
        </p:spPr>
        <p:txBody>
          <a:bodyPr wrap="square" rtlCol="0">
            <a:spAutoFit/>
          </a:bodyPr>
          <a:lstStyle/>
          <a:p>
            <a:r>
              <a:rPr lang="tr-TR" noProof="1" smtClean="0">
                <a:solidFill>
                  <a:schemeClr val="accent1"/>
                </a:solidFill>
              </a:rPr>
              <a:t>ij</a:t>
            </a:r>
            <a:endParaRPr lang="tr-TR" noProof="1">
              <a:solidFill>
                <a:schemeClr val="accent1"/>
              </a:solidFill>
            </a:endParaRPr>
          </a:p>
        </p:txBody>
      </p:sp>
      <p:sp>
        <p:nvSpPr>
          <p:cNvPr id="45" name="44 Metin kutusu"/>
          <p:cNvSpPr txBox="1"/>
          <p:nvPr/>
        </p:nvSpPr>
        <p:spPr>
          <a:xfrm>
            <a:off x="7740352" y="2564904"/>
            <a:ext cx="432048" cy="276999"/>
          </a:xfrm>
          <a:prstGeom prst="rect">
            <a:avLst/>
          </a:prstGeom>
          <a:noFill/>
        </p:spPr>
        <p:txBody>
          <a:bodyPr wrap="square" rtlCol="0">
            <a:spAutoFit/>
          </a:bodyPr>
          <a:lstStyle/>
          <a:p>
            <a:r>
              <a:rPr lang="tr-TR" sz="1200" dirty="0" smtClean="0"/>
              <a:t>  </a:t>
            </a:r>
            <a:r>
              <a:rPr lang="tr-TR" sz="1200" dirty="0" smtClean="0">
                <a:solidFill>
                  <a:schemeClr val="accent1"/>
                </a:solidFill>
              </a:rPr>
              <a:t>+</a:t>
            </a:r>
            <a:endParaRPr lang="tr-TR" sz="1200" dirty="0">
              <a:solidFill>
                <a:schemeClr val="accent1"/>
              </a:solidFill>
            </a:endParaRPr>
          </a:p>
        </p:txBody>
      </p:sp>
      <p:sp>
        <p:nvSpPr>
          <p:cNvPr id="46" name="45 Metin kutusu"/>
          <p:cNvSpPr txBox="1"/>
          <p:nvPr/>
        </p:nvSpPr>
        <p:spPr>
          <a:xfrm>
            <a:off x="7740352" y="3429000"/>
            <a:ext cx="432048" cy="276999"/>
          </a:xfrm>
          <a:prstGeom prst="rect">
            <a:avLst/>
          </a:prstGeom>
          <a:noFill/>
        </p:spPr>
        <p:txBody>
          <a:bodyPr wrap="square" rtlCol="0">
            <a:spAutoFit/>
          </a:bodyPr>
          <a:lstStyle/>
          <a:p>
            <a:r>
              <a:rPr lang="tr-TR" sz="1200" dirty="0" smtClean="0"/>
              <a:t>  </a:t>
            </a:r>
            <a:r>
              <a:rPr lang="tr-TR" sz="1200" dirty="0" smtClean="0">
                <a:solidFill>
                  <a:schemeClr val="accent1"/>
                </a:solidFill>
              </a:rPr>
              <a:t>_</a:t>
            </a:r>
            <a:endParaRPr lang="tr-TR" sz="1200" dirty="0">
              <a:solidFill>
                <a:schemeClr val="accent1"/>
              </a:solidFill>
            </a:endParaRPr>
          </a:p>
        </p:txBody>
      </p:sp>
      <p:sp>
        <p:nvSpPr>
          <p:cNvPr id="47" name="46 Metin kutusu"/>
          <p:cNvSpPr txBox="1"/>
          <p:nvPr/>
        </p:nvSpPr>
        <p:spPr>
          <a:xfrm>
            <a:off x="7740352" y="2924944"/>
            <a:ext cx="504056" cy="369332"/>
          </a:xfrm>
          <a:prstGeom prst="rect">
            <a:avLst/>
          </a:prstGeom>
          <a:noFill/>
        </p:spPr>
        <p:txBody>
          <a:bodyPr wrap="square" rtlCol="0">
            <a:spAutoFit/>
          </a:bodyPr>
          <a:lstStyle/>
          <a:p>
            <a:r>
              <a:rPr lang="tr-TR" noProof="1" smtClean="0">
                <a:solidFill>
                  <a:schemeClr val="accent1"/>
                </a:solidFill>
              </a:rPr>
              <a:t>  v</a:t>
            </a:r>
            <a:endParaRPr lang="tr-TR" noProof="1">
              <a:solidFill>
                <a:schemeClr val="accent1"/>
              </a:solidFill>
            </a:endParaRPr>
          </a:p>
        </p:txBody>
      </p:sp>
      <p:pic>
        <p:nvPicPr>
          <p:cNvPr id="48"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5400000">
            <a:off x="3239852" y="2888940"/>
            <a:ext cx="504056" cy="576064"/>
          </a:xfrm>
          <a:prstGeom prst="rect">
            <a:avLst/>
          </a:prstGeom>
          <a:noFill/>
        </p:spPr>
      </p:pic>
      <p:pic>
        <p:nvPicPr>
          <p:cNvPr id="49"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5400000">
            <a:off x="4103948" y="2888940"/>
            <a:ext cx="504056" cy="576064"/>
          </a:xfrm>
          <a:prstGeom prst="rect">
            <a:avLst/>
          </a:prstGeom>
          <a:noFill/>
        </p:spPr>
      </p:pic>
      <p:pic>
        <p:nvPicPr>
          <p:cNvPr id="50"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5400000">
            <a:off x="5220072" y="2852936"/>
            <a:ext cx="576064" cy="576064"/>
          </a:xfrm>
          <a:prstGeom prst="rect">
            <a:avLst/>
          </a:prstGeom>
          <a:noFill/>
        </p:spPr>
      </p:pic>
      <p:pic>
        <p:nvPicPr>
          <p:cNvPr id="51"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5400000">
            <a:off x="6408204" y="2888940"/>
            <a:ext cx="504056" cy="576064"/>
          </a:xfrm>
          <a:prstGeom prst="rect">
            <a:avLst/>
          </a:prstGeom>
          <a:noFill/>
        </p:spPr>
      </p:pic>
      <p:pic>
        <p:nvPicPr>
          <p:cNvPr id="52"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5400000">
            <a:off x="7344308" y="2888940"/>
            <a:ext cx="504056" cy="576064"/>
          </a:xfrm>
          <a:prstGeom prst="rect">
            <a:avLst/>
          </a:prstGeom>
          <a:noFill/>
        </p:spPr>
      </p:pic>
      <p:sp>
        <p:nvSpPr>
          <p:cNvPr id="53" name="52 Metin kutusu"/>
          <p:cNvSpPr txBox="1"/>
          <p:nvPr/>
        </p:nvSpPr>
        <p:spPr>
          <a:xfrm>
            <a:off x="2915816" y="2996952"/>
            <a:ext cx="936104" cy="369332"/>
          </a:xfrm>
          <a:prstGeom prst="rect">
            <a:avLst/>
          </a:prstGeom>
          <a:noFill/>
        </p:spPr>
        <p:txBody>
          <a:bodyPr wrap="square" rtlCol="0">
            <a:spAutoFit/>
          </a:bodyPr>
          <a:lstStyle/>
          <a:p>
            <a:r>
              <a:rPr lang="tr-TR" noProof="1" smtClean="0"/>
              <a:t> R1</a:t>
            </a:r>
            <a:endParaRPr lang="tr-TR" noProof="1"/>
          </a:p>
        </p:txBody>
      </p:sp>
      <p:sp>
        <p:nvSpPr>
          <p:cNvPr id="54" name="53 Metin kutusu"/>
          <p:cNvSpPr txBox="1"/>
          <p:nvPr/>
        </p:nvSpPr>
        <p:spPr>
          <a:xfrm>
            <a:off x="3779912" y="2996952"/>
            <a:ext cx="864096" cy="369332"/>
          </a:xfrm>
          <a:prstGeom prst="rect">
            <a:avLst/>
          </a:prstGeom>
          <a:noFill/>
        </p:spPr>
        <p:txBody>
          <a:bodyPr wrap="square" rtlCol="0">
            <a:spAutoFit/>
          </a:bodyPr>
          <a:lstStyle/>
          <a:p>
            <a:r>
              <a:rPr lang="tr-TR" noProof="1" smtClean="0"/>
              <a:t> R2</a:t>
            </a:r>
            <a:endParaRPr lang="tr-TR" noProof="1"/>
          </a:p>
        </p:txBody>
      </p:sp>
      <p:sp>
        <p:nvSpPr>
          <p:cNvPr id="58" name="57 Metin kutusu"/>
          <p:cNvSpPr txBox="1"/>
          <p:nvPr/>
        </p:nvSpPr>
        <p:spPr>
          <a:xfrm>
            <a:off x="4644008" y="2996952"/>
            <a:ext cx="936104" cy="369332"/>
          </a:xfrm>
          <a:prstGeom prst="rect">
            <a:avLst/>
          </a:prstGeom>
          <a:noFill/>
        </p:spPr>
        <p:txBody>
          <a:bodyPr wrap="square" rtlCol="0">
            <a:spAutoFit/>
          </a:bodyPr>
          <a:lstStyle/>
          <a:p>
            <a:r>
              <a:rPr lang="tr-TR" noProof="1" smtClean="0"/>
              <a:t>   Rj</a:t>
            </a:r>
            <a:endParaRPr lang="tr-TR" noProof="1"/>
          </a:p>
        </p:txBody>
      </p:sp>
      <p:sp>
        <p:nvSpPr>
          <p:cNvPr id="59" name="58 Metin kutusu"/>
          <p:cNvSpPr txBox="1"/>
          <p:nvPr/>
        </p:nvSpPr>
        <p:spPr>
          <a:xfrm>
            <a:off x="4716016" y="2276872"/>
            <a:ext cx="543739" cy="369332"/>
          </a:xfrm>
          <a:prstGeom prst="rect">
            <a:avLst/>
          </a:prstGeom>
          <a:noFill/>
        </p:spPr>
        <p:txBody>
          <a:bodyPr wrap="none" rtlCol="0">
            <a:spAutoFit/>
          </a:bodyPr>
          <a:lstStyle/>
          <a:p>
            <a:r>
              <a:rPr lang="tr-TR" dirty="0" smtClean="0"/>
              <a:t>…..</a:t>
            </a:r>
            <a:endParaRPr lang="tr-TR" dirty="0"/>
          </a:p>
        </p:txBody>
      </p:sp>
      <p:sp>
        <p:nvSpPr>
          <p:cNvPr id="60" name="59 Metin kutusu"/>
          <p:cNvSpPr txBox="1"/>
          <p:nvPr/>
        </p:nvSpPr>
        <p:spPr>
          <a:xfrm>
            <a:off x="4716016" y="3573016"/>
            <a:ext cx="543739" cy="369332"/>
          </a:xfrm>
          <a:prstGeom prst="rect">
            <a:avLst/>
          </a:prstGeom>
          <a:noFill/>
        </p:spPr>
        <p:txBody>
          <a:bodyPr wrap="none" rtlCol="0">
            <a:spAutoFit/>
          </a:bodyPr>
          <a:lstStyle/>
          <a:p>
            <a:r>
              <a:rPr lang="tr-TR" dirty="0" smtClean="0"/>
              <a:t>…..</a:t>
            </a:r>
            <a:endParaRPr lang="tr-TR" dirty="0"/>
          </a:p>
        </p:txBody>
      </p:sp>
      <p:sp>
        <p:nvSpPr>
          <p:cNvPr id="61" name="60 Metin kutusu"/>
          <p:cNvSpPr txBox="1"/>
          <p:nvPr/>
        </p:nvSpPr>
        <p:spPr>
          <a:xfrm>
            <a:off x="5868144" y="2276872"/>
            <a:ext cx="543739" cy="369332"/>
          </a:xfrm>
          <a:prstGeom prst="rect">
            <a:avLst/>
          </a:prstGeom>
          <a:noFill/>
        </p:spPr>
        <p:txBody>
          <a:bodyPr wrap="none" rtlCol="0">
            <a:spAutoFit/>
          </a:bodyPr>
          <a:lstStyle/>
          <a:p>
            <a:r>
              <a:rPr lang="tr-TR" dirty="0" smtClean="0"/>
              <a:t>…..</a:t>
            </a:r>
            <a:endParaRPr lang="tr-TR" dirty="0"/>
          </a:p>
        </p:txBody>
      </p:sp>
      <p:sp>
        <p:nvSpPr>
          <p:cNvPr id="62" name="61 Metin kutusu"/>
          <p:cNvSpPr txBox="1"/>
          <p:nvPr/>
        </p:nvSpPr>
        <p:spPr>
          <a:xfrm>
            <a:off x="5868144" y="3573016"/>
            <a:ext cx="543739" cy="369332"/>
          </a:xfrm>
          <a:prstGeom prst="rect">
            <a:avLst/>
          </a:prstGeom>
          <a:noFill/>
        </p:spPr>
        <p:txBody>
          <a:bodyPr wrap="none" rtlCol="0">
            <a:spAutoFit/>
          </a:bodyPr>
          <a:lstStyle/>
          <a:p>
            <a:r>
              <a:rPr lang="tr-TR" dirty="0" smtClean="0"/>
              <a:t>…..</a:t>
            </a:r>
            <a:endParaRPr lang="tr-TR" dirty="0"/>
          </a:p>
        </p:txBody>
      </p:sp>
      <p:sp>
        <p:nvSpPr>
          <p:cNvPr id="63" name="62 Metin kutusu"/>
          <p:cNvSpPr txBox="1"/>
          <p:nvPr/>
        </p:nvSpPr>
        <p:spPr>
          <a:xfrm>
            <a:off x="5796136" y="2996952"/>
            <a:ext cx="936104" cy="369332"/>
          </a:xfrm>
          <a:prstGeom prst="rect">
            <a:avLst/>
          </a:prstGeom>
          <a:noFill/>
        </p:spPr>
        <p:txBody>
          <a:bodyPr wrap="square" rtlCol="0">
            <a:spAutoFit/>
          </a:bodyPr>
          <a:lstStyle/>
          <a:p>
            <a:r>
              <a:rPr lang="tr-TR" noProof="1" smtClean="0"/>
              <a:t>   Rn-1</a:t>
            </a:r>
            <a:endParaRPr lang="tr-TR" noProof="1"/>
          </a:p>
        </p:txBody>
      </p:sp>
      <p:sp>
        <p:nvSpPr>
          <p:cNvPr id="64" name="63 Metin kutusu"/>
          <p:cNvSpPr txBox="1"/>
          <p:nvPr/>
        </p:nvSpPr>
        <p:spPr>
          <a:xfrm>
            <a:off x="6732240" y="2996952"/>
            <a:ext cx="936104" cy="369332"/>
          </a:xfrm>
          <a:prstGeom prst="rect">
            <a:avLst/>
          </a:prstGeom>
          <a:noFill/>
        </p:spPr>
        <p:txBody>
          <a:bodyPr wrap="square" rtlCol="0">
            <a:spAutoFit/>
          </a:bodyPr>
          <a:lstStyle/>
          <a:p>
            <a:r>
              <a:rPr lang="tr-TR" noProof="1" smtClean="0"/>
              <a:t>   Rn</a:t>
            </a:r>
            <a:endParaRPr lang="tr-TR" noProof="1"/>
          </a:p>
        </p:txBody>
      </p:sp>
      <p:sp>
        <p:nvSpPr>
          <p:cNvPr id="55" name="54 Oval"/>
          <p:cNvSpPr/>
          <p:nvPr/>
        </p:nvSpPr>
        <p:spPr>
          <a:xfrm>
            <a:off x="2195736" y="249289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6" name="55 Oval"/>
          <p:cNvSpPr/>
          <p:nvPr/>
        </p:nvSpPr>
        <p:spPr>
          <a:xfrm>
            <a:off x="2267744" y="3717032"/>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7" name="56 Oval"/>
          <p:cNvSpPr/>
          <p:nvPr/>
        </p:nvSpPr>
        <p:spPr>
          <a:xfrm>
            <a:off x="4283968" y="249289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5" name="64 Oval"/>
          <p:cNvSpPr/>
          <p:nvPr/>
        </p:nvSpPr>
        <p:spPr>
          <a:xfrm>
            <a:off x="4283968" y="3717032"/>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6" name="65 Oval"/>
          <p:cNvSpPr/>
          <p:nvPr/>
        </p:nvSpPr>
        <p:spPr>
          <a:xfrm>
            <a:off x="3419872" y="3717032"/>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7" name="66 Oval"/>
          <p:cNvSpPr/>
          <p:nvPr/>
        </p:nvSpPr>
        <p:spPr>
          <a:xfrm>
            <a:off x="3419872" y="249289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8" name="67 Oval"/>
          <p:cNvSpPr/>
          <p:nvPr/>
        </p:nvSpPr>
        <p:spPr>
          <a:xfrm>
            <a:off x="5436096" y="249289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68 Oval"/>
          <p:cNvSpPr/>
          <p:nvPr/>
        </p:nvSpPr>
        <p:spPr>
          <a:xfrm>
            <a:off x="5436096" y="3717032"/>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0" name="69 Oval"/>
          <p:cNvSpPr/>
          <p:nvPr/>
        </p:nvSpPr>
        <p:spPr>
          <a:xfrm>
            <a:off x="6588224" y="249289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1" name="70 Oval"/>
          <p:cNvSpPr/>
          <p:nvPr/>
        </p:nvSpPr>
        <p:spPr>
          <a:xfrm>
            <a:off x="6588224" y="3717032"/>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764704"/>
            <a:ext cx="8229600" cy="720080"/>
          </a:xfrm>
        </p:spPr>
        <p:txBody>
          <a:bodyPr>
            <a:normAutofit fontScale="90000"/>
          </a:bodyPr>
          <a:lstStyle/>
          <a:p>
            <a:r>
              <a:rPr lang="tr-TR" dirty="0" smtClean="0"/>
              <a:t>     </a:t>
            </a:r>
            <a:r>
              <a:rPr lang="tr-TR" sz="2200" dirty="0" smtClean="0"/>
              <a:t>VOLTAGE DIVISION &amp; CURRENT DIVISION</a:t>
            </a:r>
            <a:endParaRPr lang="tr-TR" sz="2200" dirty="0"/>
          </a:p>
        </p:txBody>
      </p:sp>
      <p:sp>
        <p:nvSpPr>
          <p:cNvPr id="3" name="2 İçerik Yer Tutucusu"/>
          <p:cNvSpPr>
            <a:spLocks noGrp="1"/>
          </p:cNvSpPr>
          <p:nvPr>
            <p:ph idx="1"/>
          </p:nvPr>
        </p:nvSpPr>
        <p:spPr>
          <a:xfrm>
            <a:off x="457200" y="1628800"/>
            <a:ext cx="8229600" cy="4695800"/>
          </a:xfrm>
        </p:spPr>
        <p:txBody>
          <a:bodyPr/>
          <a:lstStyle/>
          <a:p>
            <a:r>
              <a:rPr lang="tr-TR" noProof="1" smtClean="0"/>
              <a:t>Now we consider the circuit of parallel connected resistors  above.Similiar to the voltage division example,the box on the left side can be a current source or any combination of circuit elements.The resulting current is i.</a:t>
            </a:r>
          </a:p>
          <a:p>
            <a:r>
              <a:rPr lang="tr-TR" noProof="1" smtClean="0"/>
              <a:t>We have n resistors connected in parallel and we are interested in finding the current ij in any of these resistors.</a:t>
            </a:r>
          </a:p>
          <a:p>
            <a:r>
              <a:rPr lang="tr-TR" noProof="1" smtClean="0"/>
              <a:t>Using Ohm’s law: </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28</a:t>
            </a:fld>
            <a:endParaRPr lang="tr-TR"/>
          </a:p>
        </p:txBody>
      </p:sp>
      <p:sp>
        <p:nvSpPr>
          <p:cNvPr id="901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90113" name="Object 1"/>
          <p:cNvGraphicFramePr>
            <a:graphicFrameLocks noChangeAspect="1"/>
          </p:cNvGraphicFramePr>
          <p:nvPr/>
        </p:nvGraphicFramePr>
        <p:xfrm>
          <a:off x="3779912" y="5013176"/>
          <a:ext cx="1567794" cy="432048"/>
        </p:xfrm>
        <a:graphic>
          <a:graphicData uri="http://schemas.openxmlformats.org/presentationml/2006/ole">
            <mc:AlternateContent xmlns:mc="http://schemas.openxmlformats.org/markup-compatibility/2006">
              <mc:Choice xmlns:v="urn:schemas-microsoft-com:vml" Requires="v">
                <p:oleObj spid="_x0000_s90116" name="Denklem" r:id="rId3" imgW="520474" imgH="241195" progId="Equation.3">
                  <p:embed/>
                </p:oleObj>
              </mc:Choice>
              <mc:Fallback>
                <p:oleObj name="Denklem" r:id="rId3" imgW="520474" imgH="241195"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5013176"/>
                        <a:ext cx="1567794"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90115" name="Object 3"/>
          <p:cNvGraphicFramePr>
            <a:graphicFrameLocks noChangeAspect="1"/>
          </p:cNvGraphicFramePr>
          <p:nvPr/>
        </p:nvGraphicFramePr>
        <p:xfrm>
          <a:off x="5796136" y="4869160"/>
          <a:ext cx="2622692" cy="792088"/>
        </p:xfrm>
        <a:graphic>
          <a:graphicData uri="http://schemas.openxmlformats.org/presentationml/2006/ole">
            <mc:AlternateContent xmlns:mc="http://schemas.openxmlformats.org/markup-compatibility/2006">
              <mc:Choice xmlns:v="urn:schemas-microsoft-com:vml" Requires="v">
                <p:oleObj spid="_x0000_s90117" name="Denklem" r:id="rId5" imgW="1422400" imgH="431800" progId="Equation.3">
                  <p:embed/>
                </p:oleObj>
              </mc:Choice>
              <mc:Fallback>
                <p:oleObj name="Denklem" r:id="rId5" imgW="1422400" imgH="431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6136" y="4869160"/>
                        <a:ext cx="2622692"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864096"/>
          </a:xfrm>
        </p:spPr>
        <p:txBody>
          <a:bodyPr>
            <a:normAutofit/>
          </a:bodyPr>
          <a:lstStyle/>
          <a:p>
            <a:r>
              <a:rPr lang="tr-TR" sz="2400" dirty="0" smtClean="0"/>
              <a:t>VOLTAGE DIVISION &amp; CURRENT DIVISION</a:t>
            </a:r>
            <a:endParaRPr lang="tr-TR" sz="2400" dirty="0"/>
          </a:p>
        </p:txBody>
      </p:sp>
      <p:sp>
        <p:nvSpPr>
          <p:cNvPr id="3" name="2 İçerik Yer Tutucusu"/>
          <p:cNvSpPr>
            <a:spLocks noGrp="1"/>
          </p:cNvSpPr>
          <p:nvPr>
            <p:ph idx="1"/>
          </p:nvPr>
        </p:nvSpPr>
        <p:spPr>
          <a:xfrm>
            <a:off x="467544" y="1484784"/>
            <a:ext cx="8229600" cy="4911824"/>
          </a:xfrm>
        </p:spPr>
        <p:txBody>
          <a:bodyPr>
            <a:normAutofit fontScale="85000" lnSpcReduction="20000"/>
          </a:bodyPr>
          <a:lstStyle/>
          <a:p>
            <a:r>
              <a:rPr lang="tr-TR" noProof="1" smtClean="0"/>
              <a:t>We apply Ohm’s law once more to calculate the current  ij through the resistor Rj.</a:t>
            </a:r>
          </a:p>
          <a:p>
            <a:endParaRPr lang="tr-TR" noProof="1" smtClean="0"/>
          </a:p>
          <a:p>
            <a:endParaRPr lang="tr-TR" noProof="1" smtClean="0"/>
          </a:p>
          <a:p>
            <a:endParaRPr lang="tr-TR" noProof="1" smtClean="0"/>
          </a:p>
          <a:p>
            <a:endParaRPr lang="tr-TR" noProof="1" smtClean="0"/>
          </a:p>
          <a:p>
            <a:endParaRPr lang="tr-TR" noProof="1" smtClean="0"/>
          </a:p>
          <a:p>
            <a:r>
              <a:rPr lang="tr-TR" noProof="1" smtClean="0"/>
              <a:t>The equation above is the current division equation.The current in any of the resistors Rj is equal to the product of the total current and the ratio of the equivalent parallel resistance to Rj.Thus the current in any resistor is proportional to the parallel equivalent resistor’s ratio  to that resistor.</a:t>
            </a:r>
          </a:p>
          <a:p>
            <a:r>
              <a:rPr lang="tr-TR" noProof="1" smtClean="0"/>
              <a:t>We note that the constant of proportionality in the current division equation is the inverse of the constant in the voltage division equation.</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29</a:t>
            </a:fld>
            <a:endParaRPr lang="tr-TR"/>
          </a:p>
        </p:txBody>
      </p:sp>
      <p:sp>
        <p:nvSpPr>
          <p:cNvPr id="911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91137" name="Object 1"/>
          <p:cNvGraphicFramePr>
            <a:graphicFrameLocks noChangeAspect="1"/>
          </p:cNvGraphicFramePr>
          <p:nvPr/>
        </p:nvGraphicFramePr>
        <p:xfrm>
          <a:off x="2830582" y="2420888"/>
          <a:ext cx="2077945" cy="1008112"/>
        </p:xfrm>
        <a:graphic>
          <a:graphicData uri="http://schemas.openxmlformats.org/presentationml/2006/ole">
            <mc:AlternateContent xmlns:mc="http://schemas.openxmlformats.org/markup-compatibility/2006">
              <mc:Choice xmlns:v="urn:schemas-microsoft-com:vml" Requires="v">
                <p:oleObj spid="_x0000_s91138" name="Denklem" r:id="rId3" imgW="965200" imgH="469900" progId="Equation.3">
                  <p:embed/>
                </p:oleObj>
              </mc:Choice>
              <mc:Fallback>
                <p:oleObj name="Denklem" r:id="rId3" imgW="965200" imgH="4699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0582" y="2420888"/>
                        <a:ext cx="2077945" cy="100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04664"/>
            <a:ext cx="8229600" cy="1152128"/>
          </a:xfrm>
        </p:spPr>
        <p:txBody>
          <a:bodyPr/>
          <a:lstStyle/>
          <a:p>
            <a:r>
              <a:rPr lang="tr-TR" dirty="0" smtClean="0"/>
              <a:t>RESISTORS IN SERIES</a:t>
            </a:r>
            <a:endParaRPr lang="tr-TR" dirty="0"/>
          </a:p>
        </p:txBody>
      </p:sp>
      <p:sp>
        <p:nvSpPr>
          <p:cNvPr id="3" name="2 İçerik Yer Tutucusu"/>
          <p:cNvSpPr>
            <a:spLocks noGrp="1"/>
          </p:cNvSpPr>
          <p:nvPr>
            <p:ph idx="1"/>
          </p:nvPr>
        </p:nvSpPr>
        <p:spPr>
          <a:xfrm>
            <a:off x="467544" y="1772816"/>
            <a:ext cx="8229600" cy="4824536"/>
          </a:xfrm>
        </p:spPr>
        <p:txBody>
          <a:bodyPr>
            <a:normAutofit/>
          </a:bodyPr>
          <a:lstStyle/>
          <a:p>
            <a:endParaRPr lang="tr-TR" dirty="0" smtClean="0"/>
          </a:p>
          <a:p>
            <a:endParaRPr lang="tr-TR" dirty="0" smtClean="0"/>
          </a:p>
          <a:p>
            <a:endParaRPr lang="tr-TR" dirty="0" smtClean="0"/>
          </a:p>
          <a:p>
            <a:endParaRPr lang="tr-TR" dirty="0" smtClean="0"/>
          </a:p>
          <a:p>
            <a:endParaRPr lang="tr-TR" dirty="0" smtClean="0"/>
          </a:p>
          <a:p>
            <a:pPr>
              <a:buNone/>
            </a:pPr>
            <a:endParaRPr lang="tr-TR" dirty="0" smtClean="0"/>
          </a:p>
          <a:p>
            <a:r>
              <a:rPr lang="tr-TR" sz="2000" noProof="1" smtClean="0"/>
              <a:t>Figure 1</a:t>
            </a:r>
          </a:p>
          <a:p>
            <a:r>
              <a:rPr lang="tr-TR" sz="2000" noProof="1" smtClean="0"/>
              <a:t>Figure 1: Circuit  of resistors connected in Series.</a:t>
            </a:r>
          </a:p>
          <a:p>
            <a:r>
              <a:rPr lang="tr-TR" sz="2000" noProof="1" smtClean="0"/>
              <a:t>When  two circuit elements are connected to a single node,they are considered to be connected in series.</a:t>
            </a:r>
          </a:p>
          <a:p>
            <a:r>
              <a:rPr lang="tr-TR" sz="2000" noProof="1" smtClean="0"/>
              <a:t>Series connected resistors carry the same current.</a:t>
            </a:r>
          </a:p>
          <a:p>
            <a:pPr>
              <a:buNone/>
            </a:pPr>
            <a:endParaRPr lang="tr-TR" noProof="1"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a:t>
            </a:fld>
            <a:endParaRPr lang="tr-TR"/>
          </a:p>
        </p:txBody>
      </p:sp>
      <p:pic>
        <p:nvPicPr>
          <p:cNvPr id="5"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a:off x="2267744" y="1916832"/>
            <a:ext cx="407300" cy="576064"/>
          </a:xfrm>
          <a:prstGeom prst="rect">
            <a:avLst/>
          </a:prstGeom>
          <a:noFill/>
        </p:spPr>
      </p:pic>
      <p:pic>
        <p:nvPicPr>
          <p:cNvPr id="6"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a:off x="3347864" y="1916832"/>
            <a:ext cx="407300" cy="576064"/>
          </a:xfrm>
          <a:prstGeom prst="rect">
            <a:avLst/>
          </a:prstGeom>
          <a:noFill/>
        </p:spPr>
      </p:pic>
      <p:pic>
        <p:nvPicPr>
          <p:cNvPr id="7"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a:off x="4355976" y="1916832"/>
            <a:ext cx="407300" cy="576064"/>
          </a:xfrm>
          <a:prstGeom prst="rect">
            <a:avLst/>
          </a:prstGeom>
          <a:noFill/>
        </p:spPr>
      </p:pic>
      <p:pic>
        <p:nvPicPr>
          <p:cNvPr id="8"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a:off x="4427984" y="3789040"/>
            <a:ext cx="407300" cy="576064"/>
          </a:xfrm>
          <a:prstGeom prst="rect">
            <a:avLst/>
          </a:prstGeom>
          <a:noFill/>
        </p:spPr>
      </p:pic>
      <p:pic>
        <p:nvPicPr>
          <p:cNvPr id="9"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a:off x="3419872" y="3789040"/>
            <a:ext cx="407300" cy="576064"/>
          </a:xfrm>
          <a:prstGeom prst="rect">
            <a:avLst/>
          </a:prstGeom>
          <a:noFill/>
        </p:spPr>
      </p:pic>
      <p:pic>
        <p:nvPicPr>
          <p:cNvPr id="10"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a:off x="2267744" y="3789040"/>
            <a:ext cx="407300" cy="576064"/>
          </a:xfrm>
          <a:prstGeom prst="rect">
            <a:avLst/>
          </a:prstGeom>
          <a:noFill/>
        </p:spPr>
      </p:pic>
      <p:pic>
        <p:nvPicPr>
          <p:cNvPr id="11"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5400000">
            <a:off x="5256075" y="2744927"/>
            <a:ext cx="504057" cy="576064"/>
          </a:xfrm>
          <a:prstGeom prst="rect">
            <a:avLst/>
          </a:prstGeom>
          <a:noFill/>
        </p:spPr>
      </p:pic>
      <p:sp>
        <p:nvSpPr>
          <p:cNvPr id="12" name="11 Oval"/>
          <p:cNvSpPr/>
          <p:nvPr/>
        </p:nvSpPr>
        <p:spPr>
          <a:xfrm>
            <a:off x="1403648" y="2852936"/>
            <a:ext cx="432048" cy="5040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14" name="13 Düz Bağlayıcı"/>
          <p:cNvCxnSpPr>
            <a:stCxn id="5" idx="3"/>
            <a:endCxn id="6" idx="1"/>
          </p:cNvCxnSpPr>
          <p:nvPr/>
        </p:nvCxnSpPr>
        <p:spPr>
          <a:xfrm>
            <a:off x="2675044" y="2204864"/>
            <a:ext cx="6728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20 Düz Bağlayıcı"/>
          <p:cNvCxnSpPr/>
          <p:nvPr/>
        </p:nvCxnSpPr>
        <p:spPr>
          <a:xfrm rot="5400000" flipH="1" flipV="1">
            <a:off x="4283968" y="393305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21 Düz Bağlayıcı"/>
          <p:cNvCxnSpPr/>
          <p:nvPr/>
        </p:nvCxnSpPr>
        <p:spPr>
          <a:xfrm>
            <a:off x="3707904" y="2204864"/>
            <a:ext cx="6728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22 Düz Bağlayıcı"/>
          <p:cNvCxnSpPr>
            <a:endCxn id="9" idx="1"/>
          </p:cNvCxnSpPr>
          <p:nvPr/>
        </p:nvCxnSpPr>
        <p:spPr>
          <a:xfrm>
            <a:off x="2627784" y="4077072"/>
            <a:ext cx="7920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24 Düz Bağlayıcı"/>
          <p:cNvCxnSpPr/>
          <p:nvPr/>
        </p:nvCxnSpPr>
        <p:spPr>
          <a:xfrm>
            <a:off x="3779912" y="4077072"/>
            <a:ext cx="6728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25 Düz Bağlayıcı"/>
          <p:cNvCxnSpPr/>
          <p:nvPr/>
        </p:nvCxnSpPr>
        <p:spPr>
          <a:xfrm>
            <a:off x="1619672" y="2204864"/>
            <a:ext cx="6728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26 Düz Bağlayıcı"/>
          <p:cNvCxnSpPr/>
          <p:nvPr/>
        </p:nvCxnSpPr>
        <p:spPr>
          <a:xfrm>
            <a:off x="1619672" y="4077072"/>
            <a:ext cx="6728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27 Düz Bağlayıcı"/>
          <p:cNvCxnSpPr/>
          <p:nvPr/>
        </p:nvCxnSpPr>
        <p:spPr>
          <a:xfrm>
            <a:off x="4716016" y="2204864"/>
            <a:ext cx="7920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28 Düz Bağlayıcı"/>
          <p:cNvCxnSpPr/>
          <p:nvPr/>
        </p:nvCxnSpPr>
        <p:spPr>
          <a:xfrm>
            <a:off x="4788024" y="4077072"/>
            <a:ext cx="7200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30 Düz Bağlayıcı"/>
          <p:cNvCxnSpPr>
            <a:endCxn id="12" idx="0"/>
          </p:cNvCxnSpPr>
          <p:nvPr/>
        </p:nvCxnSpPr>
        <p:spPr>
          <a:xfrm rot="5400000">
            <a:off x="1295636" y="2528900"/>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31 Düz Bağlayıcı"/>
          <p:cNvCxnSpPr/>
          <p:nvPr/>
        </p:nvCxnSpPr>
        <p:spPr>
          <a:xfrm rot="5400000">
            <a:off x="1259632" y="3717032"/>
            <a:ext cx="7200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33 Düz Bağlayıcı"/>
          <p:cNvCxnSpPr/>
          <p:nvPr/>
        </p:nvCxnSpPr>
        <p:spPr>
          <a:xfrm rot="5400000">
            <a:off x="5184068" y="2528900"/>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37 Düz Bağlayıcı"/>
          <p:cNvCxnSpPr/>
          <p:nvPr/>
        </p:nvCxnSpPr>
        <p:spPr>
          <a:xfrm rot="5400000">
            <a:off x="5112060" y="3681028"/>
            <a:ext cx="7920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45 Metin kutusu"/>
          <p:cNvSpPr txBox="1"/>
          <p:nvPr/>
        </p:nvSpPr>
        <p:spPr>
          <a:xfrm>
            <a:off x="1403648" y="2852937"/>
            <a:ext cx="432048" cy="276999"/>
          </a:xfrm>
          <a:prstGeom prst="rect">
            <a:avLst/>
          </a:prstGeom>
          <a:noFill/>
        </p:spPr>
        <p:txBody>
          <a:bodyPr wrap="square" rtlCol="0">
            <a:spAutoFit/>
          </a:bodyPr>
          <a:lstStyle/>
          <a:p>
            <a:r>
              <a:rPr lang="tr-TR" sz="1200" dirty="0" smtClean="0"/>
              <a:t>  +</a:t>
            </a:r>
            <a:endParaRPr lang="tr-TR" sz="1200" dirty="0"/>
          </a:p>
        </p:txBody>
      </p:sp>
      <p:sp>
        <p:nvSpPr>
          <p:cNvPr id="50" name="49 Metin kutusu"/>
          <p:cNvSpPr txBox="1"/>
          <p:nvPr/>
        </p:nvSpPr>
        <p:spPr>
          <a:xfrm>
            <a:off x="1331640" y="1844824"/>
            <a:ext cx="288032" cy="276999"/>
          </a:xfrm>
          <a:prstGeom prst="rect">
            <a:avLst/>
          </a:prstGeom>
          <a:noFill/>
        </p:spPr>
        <p:txBody>
          <a:bodyPr wrap="square" rtlCol="0">
            <a:spAutoFit/>
          </a:bodyPr>
          <a:lstStyle/>
          <a:p>
            <a:r>
              <a:rPr lang="tr-TR" sz="1200" dirty="0" smtClean="0"/>
              <a:t>a</a:t>
            </a:r>
            <a:endParaRPr lang="tr-TR" sz="1200" dirty="0"/>
          </a:p>
        </p:txBody>
      </p:sp>
      <p:sp>
        <p:nvSpPr>
          <p:cNvPr id="52" name="51 Metin kutusu"/>
          <p:cNvSpPr txBox="1"/>
          <p:nvPr/>
        </p:nvSpPr>
        <p:spPr>
          <a:xfrm>
            <a:off x="2843808" y="1844824"/>
            <a:ext cx="288032" cy="276999"/>
          </a:xfrm>
          <a:prstGeom prst="rect">
            <a:avLst/>
          </a:prstGeom>
          <a:noFill/>
        </p:spPr>
        <p:txBody>
          <a:bodyPr wrap="square" rtlCol="0">
            <a:spAutoFit/>
          </a:bodyPr>
          <a:lstStyle/>
          <a:p>
            <a:r>
              <a:rPr lang="tr-TR" sz="1200" dirty="0" smtClean="0"/>
              <a:t>b</a:t>
            </a:r>
            <a:endParaRPr lang="tr-TR" sz="1200" dirty="0"/>
          </a:p>
        </p:txBody>
      </p:sp>
      <p:sp>
        <p:nvSpPr>
          <p:cNvPr id="53" name="52 Metin kutusu"/>
          <p:cNvSpPr txBox="1"/>
          <p:nvPr/>
        </p:nvSpPr>
        <p:spPr>
          <a:xfrm>
            <a:off x="3779912" y="1844825"/>
            <a:ext cx="432048" cy="276999"/>
          </a:xfrm>
          <a:prstGeom prst="rect">
            <a:avLst/>
          </a:prstGeom>
          <a:noFill/>
        </p:spPr>
        <p:txBody>
          <a:bodyPr wrap="square" rtlCol="0">
            <a:spAutoFit/>
          </a:bodyPr>
          <a:lstStyle/>
          <a:p>
            <a:r>
              <a:rPr lang="tr-TR" sz="1200" dirty="0" smtClean="0"/>
              <a:t>  c</a:t>
            </a:r>
            <a:endParaRPr lang="tr-TR" sz="1200" dirty="0"/>
          </a:p>
        </p:txBody>
      </p:sp>
      <p:sp>
        <p:nvSpPr>
          <p:cNvPr id="54" name="53 Metin kutusu"/>
          <p:cNvSpPr txBox="1"/>
          <p:nvPr/>
        </p:nvSpPr>
        <p:spPr>
          <a:xfrm>
            <a:off x="5220072" y="1916831"/>
            <a:ext cx="504056" cy="276999"/>
          </a:xfrm>
          <a:prstGeom prst="rect">
            <a:avLst/>
          </a:prstGeom>
          <a:noFill/>
        </p:spPr>
        <p:txBody>
          <a:bodyPr wrap="square" rtlCol="0">
            <a:spAutoFit/>
          </a:bodyPr>
          <a:lstStyle/>
          <a:p>
            <a:r>
              <a:rPr lang="tr-TR" sz="1200" dirty="0" smtClean="0"/>
              <a:t>  d</a:t>
            </a:r>
            <a:endParaRPr lang="tr-TR" sz="1200" dirty="0"/>
          </a:p>
        </p:txBody>
      </p:sp>
      <p:sp>
        <p:nvSpPr>
          <p:cNvPr id="55" name="54 Oval"/>
          <p:cNvSpPr/>
          <p:nvPr/>
        </p:nvSpPr>
        <p:spPr>
          <a:xfrm>
            <a:off x="1547664" y="213285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6" name="55 Oval"/>
          <p:cNvSpPr/>
          <p:nvPr/>
        </p:nvSpPr>
        <p:spPr>
          <a:xfrm>
            <a:off x="2915816" y="213285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7" name="56 Oval"/>
          <p:cNvSpPr/>
          <p:nvPr/>
        </p:nvSpPr>
        <p:spPr>
          <a:xfrm>
            <a:off x="3923928" y="213285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8" name="57 Oval"/>
          <p:cNvSpPr/>
          <p:nvPr/>
        </p:nvSpPr>
        <p:spPr>
          <a:xfrm>
            <a:off x="5436096" y="213285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9" name="58 Oval"/>
          <p:cNvSpPr/>
          <p:nvPr/>
        </p:nvSpPr>
        <p:spPr>
          <a:xfrm flipV="1">
            <a:off x="1547664" y="400506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0" name="59 Oval"/>
          <p:cNvSpPr/>
          <p:nvPr/>
        </p:nvSpPr>
        <p:spPr>
          <a:xfrm flipV="1">
            <a:off x="2915817" y="4005064"/>
            <a:ext cx="144015"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1" name="60 Oval"/>
          <p:cNvSpPr/>
          <p:nvPr/>
        </p:nvSpPr>
        <p:spPr>
          <a:xfrm flipV="1">
            <a:off x="4067944" y="400506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2" name="61 Oval"/>
          <p:cNvSpPr/>
          <p:nvPr/>
        </p:nvSpPr>
        <p:spPr>
          <a:xfrm flipV="1">
            <a:off x="5436096" y="4005064"/>
            <a:ext cx="135631" cy="1356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3" name="62 Metin kutusu"/>
          <p:cNvSpPr txBox="1"/>
          <p:nvPr/>
        </p:nvSpPr>
        <p:spPr>
          <a:xfrm>
            <a:off x="1403648" y="4221089"/>
            <a:ext cx="360040" cy="276999"/>
          </a:xfrm>
          <a:prstGeom prst="rect">
            <a:avLst/>
          </a:prstGeom>
          <a:noFill/>
        </p:spPr>
        <p:txBody>
          <a:bodyPr wrap="square" rtlCol="0">
            <a:spAutoFit/>
          </a:bodyPr>
          <a:lstStyle/>
          <a:p>
            <a:r>
              <a:rPr lang="tr-TR" sz="1200" dirty="0" smtClean="0"/>
              <a:t> h</a:t>
            </a:r>
            <a:endParaRPr lang="tr-TR" sz="1200" dirty="0"/>
          </a:p>
        </p:txBody>
      </p:sp>
      <p:sp>
        <p:nvSpPr>
          <p:cNvPr id="64" name="63 Metin kutusu"/>
          <p:cNvSpPr txBox="1"/>
          <p:nvPr/>
        </p:nvSpPr>
        <p:spPr>
          <a:xfrm>
            <a:off x="2843808" y="4221088"/>
            <a:ext cx="360040" cy="276999"/>
          </a:xfrm>
          <a:prstGeom prst="rect">
            <a:avLst/>
          </a:prstGeom>
          <a:noFill/>
        </p:spPr>
        <p:txBody>
          <a:bodyPr wrap="square" rtlCol="0">
            <a:spAutoFit/>
          </a:bodyPr>
          <a:lstStyle/>
          <a:p>
            <a:r>
              <a:rPr lang="tr-TR" sz="1200" dirty="0" smtClean="0"/>
              <a:t> g</a:t>
            </a:r>
            <a:endParaRPr lang="tr-TR" sz="1200" dirty="0"/>
          </a:p>
        </p:txBody>
      </p:sp>
      <p:sp>
        <p:nvSpPr>
          <p:cNvPr id="65" name="64 Metin kutusu"/>
          <p:cNvSpPr txBox="1"/>
          <p:nvPr/>
        </p:nvSpPr>
        <p:spPr>
          <a:xfrm>
            <a:off x="5292080" y="4149080"/>
            <a:ext cx="360040" cy="276999"/>
          </a:xfrm>
          <a:prstGeom prst="rect">
            <a:avLst/>
          </a:prstGeom>
          <a:noFill/>
        </p:spPr>
        <p:txBody>
          <a:bodyPr wrap="square" rtlCol="0">
            <a:spAutoFit/>
          </a:bodyPr>
          <a:lstStyle/>
          <a:p>
            <a:r>
              <a:rPr lang="tr-TR" sz="1200" dirty="0" smtClean="0"/>
              <a:t>e</a:t>
            </a:r>
            <a:endParaRPr lang="tr-TR" sz="1200" dirty="0"/>
          </a:p>
        </p:txBody>
      </p:sp>
      <p:sp>
        <p:nvSpPr>
          <p:cNvPr id="66" name="65 Metin kutusu"/>
          <p:cNvSpPr txBox="1"/>
          <p:nvPr/>
        </p:nvSpPr>
        <p:spPr>
          <a:xfrm>
            <a:off x="3995936" y="4221088"/>
            <a:ext cx="360040" cy="276999"/>
          </a:xfrm>
          <a:prstGeom prst="rect">
            <a:avLst/>
          </a:prstGeom>
          <a:noFill/>
        </p:spPr>
        <p:txBody>
          <a:bodyPr wrap="square" rtlCol="0">
            <a:spAutoFit/>
          </a:bodyPr>
          <a:lstStyle/>
          <a:p>
            <a:r>
              <a:rPr lang="tr-TR" sz="1200" dirty="0" smtClean="0"/>
              <a:t> f</a:t>
            </a:r>
            <a:endParaRPr lang="tr-TR" sz="1200" dirty="0"/>
          </a:p>
        </p:txBody>
      </p:sp>
      <p:sp>
        <p:nvSpPr>
          <p:cNvPr id="67" name="66 Metin kutusu"/>
          <p:cNvSpPr txBox="1"/>
          <p:nvPr/>
        </p:nvSpPr>
        <p:spPr>
          <a:xfrm>
            <a:off x="755576" y="2924944"/>
            <a:ext cx="576064" cy="369332"/>
          </a:xfrm>
          <a:prstGeom prst="rect">
            <a:avLst/>
          </a:prstGeom>
          <a:noFill/>
        </p:spPr>
        <p:txBody>
          <a:bodyPr wrap="square" rtlCol="0">
            <a:spAutoFit/>
          </a:bodyPr>
          <a:lstStyle/>
          <a:p>
            <a:r>
              <a:rPr lang="tr-TR" dirty="0" smtClean="0"/>
              <a:t>vs</a:t>
            </a:r>
            <a:endParaRPr lang="tr-TR" dirty="0"/>
          </a:p>
        </p:txBody>
      </p:sp>
      <p:sp>
        <p:nvSpPr>
          <p:cNvPr id="68" name="67 Metin kutusu"/>
          <p:cNvSpPr txBox="1"/>
          <p:nvPr/>
        </p:nvSpPr>
        <p:spPr>
          <a:xfrm>
            <a:off x="2195736" y="1700808"/>
            <a:ext cx="504056" cy="369332"/>
          </a:xfrm>
          <a:prstGeom prst="rect">
            <a:avLst/>
          </a:prstGeom>
          <a:noFill/>
        </p:spPr>
        <p:txBody>
          <a:bodyPr wrap="square" rtlCol="0">
            <a:spAutoFit/>
          </a:bodyPr>
          <a:lstStyle/>
          <a:p>
            <a:r>
              <a:rPr lang="tr-TR" dirty="0" smtClean="0"/>
              <a:t>R1</a:t>
            </a:r>
            <a:endParaRPr lang="tr-TR" dirty="0"/>
          </a:p>
        </p:txBody>
      </p:sp>
      <p:sp>
        <p:nvSpPr>
          <p:cNvPr id="69" name="68 Metin kutusu"/>
          <p:cNvSpPr txBox="1"/>
          <p:nvPr/>
        </p:nvSpPr>
        <p:spPr>
          <a:xfrm>
            <a:off x="3203848" y="1700808"/>
            <a:ext cx="504056" cy="369332"/>
          </a:xfrm>
          <a:prstGeom prst="rect">
            <a:avLst/>
          </a:prstGeom>
          <a:noFill/>
        </p:spPr>
        <p:txBody>
          <a:bodyPr wrap="square" rtlCol="0">
            <a:spAutoFit/>
          </a:bodyPr>
          <a:lstStyle/>
          <a:p>
            <a:r>
              <a:rPr lang="tr-TR" dirty="0" smtClean="0"/>
              <a:t>R2</a:t>
            </a:r>
            <a:endParaRPr lang="tr-TR" dirty="0"/>
          </a:p>
        </p:txBody>
      </p:sp>
      <p:sp>
        <p:nvSpPr>
          <p:cNvPr id="70" name="69 Metin kutusu"/>
          <p:cNvSpPr txBox="1"/>
          <p:nvPr/>
        </p:nvSpPr>
        <p:spPr>
          <a:xfrm>
            <a:off x="4211960" y="1700808"/>
            <a:ext cx="720080" cy="369332"/>
          </a:xfrm>
          <a:prstGeom prst="rect">
            <a:avLst/>
          </a:prstGeom>
          <a:noFill/>
        </p:spPr>
        <p:txBody>
          <a:bodyPr wrap="square" rtlCol="0">
            <a:spAutoFit/>
          </a:bodyPr>
          <a:lstStyle/>
          <a:p>
            <a:r>
              <a:rPr lang="tr-TR" dirty="0" smtClean="0"/>
              <a:t>  R3</a:t>
            </a:r>
            <a:endParaRPr lang="tr-TR" dirty="0"/>
          </a:p>
        </p:txBody>
      </p:sp>
      <p:sp>
        <p:nvSpPr>
          <p:cNvPr id="71" name="70 Metin kutusu"/>
          <p:cNvSpPr txBox="1"/>
          <p:nvPr/>
        </p:nvSpPr>
        <p:spPr>
          <a:xfrm>
            <a:off x="5724128" y="2852936"/>
            <a:ext cx="720080" cy="369332"/>
          </a:xfrm>
          <a:prstGeom prst="rect">
            <a:avLst/>
          </a:prstGeom>
          <a:noFill/>
        </p:spPr>
        <p:txBody>
          <a:bodyPr wrap="square" rtlCol="0">
            <a:spAutoFit/>
          </a:bodyPr>
          <a:lstStyle/>
          <a:p>
            <a:r>
              <a:rPr lang="tr-TR" dirty="0" smtClean="0"/>
              <a:t>  R4</a:t>
            </a:r>
            <a:endParaRPr lang="tr-TR" dirty="0"/>
          </a:p>
        </p:txBody>
      </p:sp>
      <p:sp>
        <p:nvSpPr>
          <p:cNvPr id="72" name="71 Metin kutusu"/>
          <p:cNvSpPr txBox="1"/>
          <p:nvPr/>
        </p:nvSpPr>
        <p:spPr>
          <a:xfrm>
            <a:off x="2123728" y="3429000"/>
            <a:ext cx="720080" cy="369332"/>
          </a:xfrm>
          <a:prstGeom prst="rect">
            <a:avLst/>
          </a:prstGeom>
          <a:noFill/>
        </p:spPr>
        <p:txBody>
          <a:bodyPr wrap="square" rtlCol="0">
            <a:spAutoFit/>
          </a:bodyPr>
          <a:lstStyle/>
          <a:p>
            <a:r>
              <a:rPr lang="tr-TR" dirty="0" smtClean="0"/>
              <a:t>  R7</a:t>
            </a:r>
            <a:endParaRPr lang="tr-TR" dirty="0"/>
          </a:p>
        </p:txBody>
      </p:sp>
      <p:sp>
        <p:nvSpPr>
          <p:cNvPr id="73" name="72 Metin kutusu"/>
          <p:cNvSpPr txBox="1"/>
          <p:nvPr/>
        </p:nvSpPr>
        <p:spPr>
          <a:xfrm>
            <a:off x="3131840" y="3429000"/>
            <a:ext cx="720080" cy="369332"/>
          </a:xfrm>
          <a:prstGeom prst="rect">
            <a:avLst/>
          </a:prstGeom>
          <a:noFill/>
        </p:spPr>
        <p:txBody>
          <a:bodyPr wrap="square" rtlCol="0">
            <a:spAutoFit/>
          </a:bodyPr>
          <a:lstStyle/>
          <a:p>
            <a:r>
              <a:rPr lang="tr-TR" dirty="0" smtClean="0"/>
              <a:t>  R6</a:t>
            </a:r>
            <a:endParaRPr lang="tr-TR" dirty="0"/>
          </a:p>
        </p:txBody>
      </p:sp>
      <p:sp>
        <p:nvSpPr>
          <p:cNvPr id="74" name="73 Metin kutusu"/>
          <p:cNvSpPr txBox="1"/>
          <p:nvPr/>
        </p:nvSpPr>
        <p:spPr>
          <a:xfrm>
            <a:off x="4211960" y="3429000"/>
            <a:ext cx="720080" cy="369332"/>
          </a:xfrm>
          <a:prstGeom prst="rect">
            <a:avLst/>
          </a:prstGeom>
          <a:noFill/>
        </p:spPr>
        <p:txBody>
          <a:bodyPr wrap="square" rtlCol="0">
            <a:spAutoFit/>
          </a:bodyPr>
          <a:lstStyle/>
          <a:p>
            <a:r>
              <a:rPr lang="tr-TR" dirty="0" smtClean="0"/>
              <a:t>  R5</a:t>
            </a:r>
            <a:endParaRPr lang="tr-TR" dirty="0"/>
          </a:p>
        </p:txBody>
      </p:sp>
      <p:cxnSp>
        <p:nvCxnSpPr>
          <p:cNvPr id="76" name="75 Düz Ok Bağlayıcısı"/>
          <p:cNvCxnSpPr/>
          <p:nvPr/>
        </p:nvCxnSpPr>
        <p:spPr>
          <a:xfrm>
            <a:off x="2195736" y="2492896"/>
            <a:ext cx="504056"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76 Düz Ok Bağlayıcısı"/>
          <p:cNvCxnSpPr/>
          <p:nvPr/>
        </p:nvCxnSpPr>
        <p:spPr>
          <a:xfrm>
            <a:off x="4283968" y="2492896"/>
            <a:ext cx="504056"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77 Düz Ok Bağlayıcısı"/>
          <p:cNvCxnSpPr/>
          <p:nvPr/>
        </p:nvCxnSpPr>
        <p:spPr>
          <a:xfrm>
            <a:off x="3203848" y="4437112"/>
            <a:ext cx="57606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78 Düz Ok Bağlayıcısı"/>
          <p:cNvCxnSpPr/>
          <p:nvPr/>
        </p:nvCxnSpPr>
        <p:spPr>
          <a:xfrm>
            <a:off x="4355976" y="4437112"/>
            <a:ext cx="504056"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79 Düz Ok Bağlayıcısı"/>
          <p:cNvCxnSpPr/>
          <p:nvPr/>
        </p:nvCxnSpPr>
        <p:spPr>
          <a:xfrm rot="10800000">
            <a:off x="1835696" y="4437112"/>
            <a:ext cx="57606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81 Düz Ok Bağlayıcısı"/>
          <p:cNvCxnSpPr/>
          <p:nvPr/>
        </p:nvCxnSpPr>
        <p:spPr>
          <a:xfrm rot="10800000">
            <a:off x="3203848" y="2492896"/>
            <a:ext cx="584448" cy="83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85 Düz Ok Bağlayıcısı"/>
          <p:cNvCxnSpPr/>
          <p:nvPr/>
        </p:nvCxnSpPr>
        <p:spPr>
          <a:xfrm rot="5400000">
            <a:off x="4976428" y="3096580"/>
            <a:ext cx="639688" cy="83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87 Metin kutusu"/>
          <p:cNvSpPr txBox="1"/>
          <p:nvPr/>
        </p:nvSpPr>
        <p:spPr>
          <a:xfrm>
            <a:off x="2267744" y="2492896"/>
            <a:ext cx="432048" cy="338554"/>
          </a:xfrm>
          <a:prstGeom prst="rect">
            <a:avLst/>
          </a:prstGeom>
          <a:noFill/>
        </p:spPr>
        <p:txBody>
          <a:bodyPr wrap="square" rtlCol="0">
            <a:spAutoFit/>
          </a:bodyPr>
          <a:lstStyle/>
          <a:p>
            <a:r>
              <a:rPr lang="tr-TR" sz="1600" dirty="0" smtClean="0"/>
              <a:t>i1</a:t>
            </a:r>
            <a:endParaRPr lang="tr-TR" sz="1600" dirty="0"/>
          </a:p>
        </p:txBody>
      </p:sp>
      <p:sp>
        <p:nvSpPr>
          <p:cNvPr id="89" name="88 Metin kutusu"/>
          <p:cNvSpPr txBox="1"/>
          <p:nvPr/>
        </p:nvSpPr>
        <p:spPr>
          <a:xfrm>
            <a:off x="3275856" y="2492896"/>
            <a:ext cx="432048" cy="338554"/>
          </a:xfrm>
          <a:prstGeom prst="rect">
            <a:avLst/>
          </a:prstGeom>
          <a:noFill/>
        </p:spPr>
        <p:txBody>
          <a:bodyPr wrap="square" rtlCol="0">
            <a:spAutoFit/>
          </a:bodyPr>
          <a:lstStyle/>
          <a:p>
            <a:r>
              <a:rPr lang="tr-TR" sz="1600" dirty="0" smtClean="0"/>
              <a:t>i2</a:t>
            </a:r>
            <a:endParaRPr lang="tr-TR" sz="1600" dirty="0"/>
          </a:p>
        </p:txBody>
      </p:sp>
      <p:sp>
        <p:nvSpPr>
          <p:cNvPr id="90" name="89 Metin kutusu"/>
          <p:cNvSpPr txBox="1"/>
          <p:nvPr/>
        </p:nvSpPr>
        <p:spPr>
          <a:xfrm>
            <a:off x="4355976" y="2492896"/>
            <a:ext cx="432048" cy="338554"/>
          </a:xfrm>
          <a:prstGeom prst="rect">
            <a:avLst/>
          </a:prstGeom>
          <a:noFill/>
        </p:spPr>
        <p:txBody>
          <a:bodyPr wrap="square" rtlCol="0">
            <a:spAutoFit/>
          </a:bodyPr>
          <a:lstStyle/>
          <a:p>
            <a:r>
              <a:rPr lang="tr-TR" sz="1600" dirty="0" smtClean="0"/>
              <a:t>i3</a:t>
            </a:r>
            <a:endParaRPr lang="tr-TR" sz="1600" dirty="0"/>
          </a:p>
        </p:txBody>
      </p:sp>
      <p:sp>
        <p:nvSpPr>
          <p:cNvPr id="91" name="90 Metin kutusu"/>
          <p:cNvSpPr txBox="1"/>
          <p:nvPr/>
        </p:nvSpPr>
        <p:spPr>
          <a:xfrm>
            <a:off x="4932040" y="2996952"/>
            <a:ext cx="432048" cy="338554"/>
          </a:xfrm>
          <a:prstGeom prst="rect">
            <a:avLst/>
          </a:prstGeom>
          <a:noFill/>
        </p:spPr>
        <p:txBody>
          <a:bodyPr wrap="square" rtlCol="0">
            <a:spAutoFit/>
          </a:bodyPr>
          <a:lstStyle/>
          <a:p>
            <a:r>
              <a:rPr lang="tr-TR" sz="1600" dirty="0" smtClean="0"/>
              <a:t>i4</a:t>
            </a:r>
            <a:endParaRPr lang="tr-TR" sz="1600" dirty="0"/>
          </a:p>
        </p:txBody>
      </p:sp>
      <p:sp>
        <p:nvSpPr>
          <p:cNvPr id="92" name="91 Metin kutusu"/>
          <p:cNvSpPr txBox="1"/>
          <p:nvPr/>
        </p:nvSpPr>
        <p:spPr>
          <a:xfrm>
            <a:off x="1907704" y="4437112"/>
            <a:ext cx="432048" cy="338554"/>
          </a:xfrm>
          <a:prstGeom prst="rect">
            <a:avLst/>
          </a:prstGeom>
          <a:noFill/>
        </p:spPr>
        <p:txBody>
          <a:bodyPr wrap="square" rtlCol="0">
            <a:spAutoFit/>
          </a:bodyPr>
          <a:lstStyle/>
          <a:p>
            <a:r>
              <a:rPr lang="tr-TR" sz="1600" dirty="0" smtClean="0"/>
              <a:t>i7</a:t>
            </a:r>
            <a:endParaRPr lang="tr-TR" sz="1600" dirty="0"/>
          </a:p>
        </p:txBody>
      </p:sp>
      <p:sp>
        <p:nvSpPr>
          <p:cNvPr id="93" name="92 Metin kutusu"/>
          <p:cNvSpPr txBox="1"/>
          <p:nvPr/>
        </p:nvSpPr>
        <p:spPr>
          <a:xfrm>
            <a:off x="3275856" y="4437112"/>
            <a:ext cx="432048" cy="338554"/>
          </a:xfrm>
          <a:prstGeom prst="rect">
            <a:avLst/>
          </a:prstGeom>
          <a:noFill/>
        </p:spPr>
        <p:txBody>
          <a:bodyPr wrap="square" rtlCol="0">
            <a:spAutoFit/>
          </a:bodyPr>
          <a:lstStyle/>
          <a:p>
            <a:r>
              <a:rPr lang="tr-TR" sz="1600" dirty="0" smtClean="0"/>
              <a:t>i6</a:t>
            </a:r>
            <a:endParaRPr lang="tr-TR" sz="1600" dirty="0"/>
          </a:p>
        </p:txBody>
      </p:sp>
      <p:sp>
        <p:nvSpPr>
          <p:cNvPr id="94" name="93 Metin kutusu"/>
          <p:cNvSpPr txBox="1"/>
          <p:nvPr/>
        </p:nvSpPr>
        <p:spPr>
          <a:xfrm>
            <a:off x="4355976" y="4437112"/>
            <a:ext cx="432048" cy="338554"/>
          </a:xfrm>
          <a:prstGeom prst="rect">
            <a:avLst/>
          </a:prstGeom>
          <a:noFill/>
        </p:spPr>
        <p:txBody>
          <a:bodyPr wrap="square" rtlCol="0">
            <a:spAutoFit/>
          </a:bodyPr>
          <a:lstStyle/>
          <a:p>
            <a:r>
              <a:rPr lang="tr-TR" sz="1600" dirty="0" smtClean="0"/>
              <a:t>i5</a:t>
            </a:r>
            <a:endParaRPr lang="tr-TR" sz="1600" dirty="0"/>
          </a:p>
        </p:txBody>
      </p:sp>
      <p:sp>
        <p:nvSpPr>
          <p:cNvPr id="95" name="94 Metin kutusu"/>
          <p:cNvSpPr txBox="1"/>
          <p:nvPr/>
        </p:nvSpPr>
        <p:spPr>
          <a:xfrm>
            <a:off x="1763688" y="2492896"/>
            <a:ext cx="432048" cy="338554"/>
          </a:xfrm>
          <a:prstGeom prst="rect">
            <a:avLst/>
          </a:prstGeom>
          <a:noFill/>
        </p:spPr>
        <p:txBody>
          <a:bodyPr wrap="square" rtlCol="0">
            <a:spAutoFit/>
          </a:bodyPr>
          <a:lstStyle/>
          <a:p>
            <a:r>
              <a:rPr lang="tr-TR" sz="1600" dirty="0" smtClean="0"/>
              <a:t>is</a:t>
            </a:r>
            <a:endParaRPr lang="tr-TR" sz="1600" dirty="0"/>
          </a:p>
        </p:txBody>
      </p:sp>
      <p:cxnSp>
        <p:nvCxnSpPr>
          <p:cNvPr id="96" name="95 Düz Ok Bağlayıcısı"/>
          <p:cNvCxnSpPr/>
          <p:nvPr/>
        </p:nvCxnSpPr>
        <p:spPr>
          <a:xfrm rot="5400000" flipH="1" flipV="1">
            <a:off x="1512454" y="2528106"/>
            <a:ext cx="503262" cy="7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100 Metin kutusu"/>
          <p:cNvSpPr txBox="1"/>
          <p:nvPr/>
        </p:nvSpPr>
        <p:spPr>
          <a:xfrm>
            <a:off x="1403648" y="3068960"/>
            <a:ext cx="432048" cy="276999"/>
          </a:xfrm>
          <a:prstGeom prst="rect">
            <a:avLst/>
          </a:prstGeom>
          <a:noFill/>
        </p:spPr>
        <p:txBody>
          <a:bodyPr wrap="square" rtlCol="0">
            <a:spAutoFit/>
          </a:bodyPr>
          <a:lstStyle/>
          <a:p>
            <a:r>
              <a:rPr lang="tr-TR" sz="1200" dirty="0" smtClean="0"/>
              <a:t>  _</a:t>
            </a:r>
            <a:endParaRPr lang="tr-TR" sz="1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noProof="1" smtClean="0">
                <a:solidFill>
                  <a:srgbClr val="FF0000"/>
                </a:solidFill>
              </a:rPr>
              <a:t>Example 3.4</a:t>
            </a:r>
            <a:endParaRPr lang="tr-TR" noProof="1"/>
          </a:p>
        </p:txBody>
      </p:sp>
      <p:sp>
        <p:nvSpPr>
          <p:cNvPr id="3" name="2 İçerik Yer Tutucusu"/>
          <p:cNvSpPr>
            <a:spLocks noGrp="1"/>
          </p:cNvSpPr>
          <p:nvPr>
            <p:ph idx="1"/>
          </p:nvPr>
        </p:nvSpPr>
        <p:spPr/>
        <p:txBody>
          <a:bodyPr/>
          <a:lstStyle/>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30</a:t>
            </a:fld>
            <a:endParaRPr lang="tr-T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1224136"/>
          </a:xfrm>
        </p:spPr>
        <p:txBody>
          <a:bodyPr>
            <a:normAutofit/>
          </a:bodyPr>
          <a:lstStyle/>
          <a:p>
            <a:r>
              <a:rPr lang="tr-TR" sz="2400" dirty="0" smtClean="0"/>
              <a:t>      MEASURING VOLTAGE &amp; CURRENT</a:t>
            </a:r>
            <a:endParaRPr lang="tr-TR" sz="2400" dirty="0"/>
          </a:p>
        </p:txBody>
      </p:sp>
      <p:sp>
        <p:nvSpPr>
          <p:cNvPr id="3" name="2 İçerik Yer Tutucusu"/>
          <p:cNvSpPr>
            <a:spLocks noGrp="1"/>
          </p:cNvSpPr>
          <p:nvPr>
            <p:ph idx="1"/>
          </p:nvPr>
        </p:nvSpPr>
        <p:spPr>
          <a:xfrm>
            <a:off x="457200" y="1772816"/>
            <a:ext cx="8229600" cy="4551784"/>
          </a:xfrm>
        </p:spPr>
        <p:txBody>
          <a:bodyPr/>
          <a:lstStyle/>
          <a:p>
            <a:r>
              <a:rPr lang="tr-TR" noProof="1" smtClean="0"/>
              <a:t>An ammeter is an instrument that measures the current and a voltmeter is an instrument that measures the voltage.</a:t>
            </a:r>
          </a:p>
          <a:p>
            <a:r>
              <a:rPr lang="tr-TR" noProof="1" smtClean="0"/>
              <a:t>An ammeter is connected in series with the circuit element whose current is being measured.</a:t>
            </a:r>
          </a:p>
          <a:p>
            <a:r>
              <a:rPr lang="tr-TR" noProof="1" smtClean="0"/>
              <a:t>A voltmeter is connected in parallel with the circuit element whose voltage is being measured.</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31</a:t>
            </a:fld>
            <a:endParaRPr lang="tr-T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dirty="0" smtClean="0"/>
              <a:t>       MEASURING VOLTAGE &amp; CURRENT</a:t>
            </a:r>
            <a:endParaRPr lang="tr-TR" sz="2400" dirty="0"/>
          </a:p>
        </p:txBody>
      </p:sp>
      <p:sp>
        <p:nvSpPr>
          <p:cNvPr id="3" name="2 İçerik Yer Tutucusu"/>
          <p:cNvSpPr>
            <a:spLocks noGrp="1"/>
          </p:cNvSpPr>
          <p:nvPr>
            <p:ph idx="1"/>
          </p:nvPr>
        </p:nvSpPr>
        <p:spPr/>
        <p:txBody>
          <a:bodyPr>
            <a:normAutofit fontScale="92500" lnSpcReduction="10000"/>
          </a:bodyPr>
          <a:lstStyle/>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r>
              <a:rPr lang="tr-TR" noProof="1" smtClean="0"/>
              <a:t>Figure </a:t>
            </a:r>
            <a:r>
              <a:rPr lang="tr-TR" dirty="0" smtClean="0"/>
              <a:t>14</a:t>
            </a:r>
          </a:p>
          <a:p>
            <a:r>
              <a:rPr lang="tr-TR" noProof="1" smtClean="0"/>
              <a:t>An ammeter connected to measure the current in R1 and a voltmeter connected to measure the voltage across R2.</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32</a:t>
            </a:fld>
            <a:endParaRPr lang="tr-TR"/>
          </a:p>
        </p:txBody>
      </p:sp>
      <p:sp>
        <p:nvSpPr>
          <p:cNvPr id="6" name="5 Oval"/>
          <p:cNvSpPr/>
          <p:nvPr/>
        </p:nvSpPr>
        <p:spPr>
          <a:xfrm>
            <a:off x="2051720" y="3284984"/>
            <a:ext cx="432048" cy="5040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7" name="6 Düz Bağlayıcı"/>
          <p:cNvCxnSpPr/>
          <p:nvPr/>
        </p:nvCxnSpPr>
        <p:spPr>
          <a:xfrm rot="5400000">
            <a:off x="1871700" y="2888940"/>
            <a:ext cx="7920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8 Düz Bağlayıcı"/>
          <p:cNvCxnSpPr/>
          <p:nvPr/>
        </p:nvCxnSpPr>
        <p:spPr>
          <a:xfrm rot="5400000">
            <a:off x="1907704" y="4149080"/>
            <a:ext cx="7200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9 Düz Bağlayıcı"/>
          <p:cNvCxnSpPr/>
          <p:nvPr/>
        </p:nvCxnSpPr>
        <p:spPr>
          <a:xfrm>
            <a:off x="2267744" y="2492896"/>
            <a:ext cx="4320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10 Düz Bağlayıcı"/>
          <p:cNvCxnSpPr/>
          <p:nvPr/>
        </p:nvCxnSpPr>
        <p:spPr>
          <a:xfrm>
            <a:off x="2267744" y="4509120"/>
            <a:ext cx="1800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14 Düz Bağlayıcı"/>
          <p:cNvCxnSpPr/>
          <p:nvPr/>
        </p:nvCxnSpPr>
        <p:spPr>
          <a:xfrm>
            <a:off x="3851920" y="2492896"/>
            <a:ext cx="14401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15 Düz Bağlayıcı"/>
          <p:cNvCxnSpPr/>
          <p:nvPr/>
        </p:nvCxnSpPr>
        <p:spPr>
          <a:xfrm>
            <a:off x="4067944" y="4509120"/>
            <a:ext cx="1224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16 Düz Bağlayıcı"/>
          <p:cNvCxnSpPr/>
          <p:nvPr/>
        </p:nvCxnSpPr>
        <p:spPr>
          <a:xfrm rot="5400000">
            <a:off x="3959932" y="2744924"/>
            <a:ext cx="504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18 Düz Bağlayıcı"/>
          <p:cNvCxnSpPr>
            <a:stCxn id="28" idx="3"/>
          </p:cNvCxnSpPr>
          <p:nvPr/>
        </p:nvCxnSpPr>
        <p:spPr>
          <a:xfrm rot="5400000">
            <a:off x="3779912" y="4077072"/>
            <a:ext cx="8640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19 Düz Bağlayıcı"/>
          <p:cNvCxnSpPr>
            <a:endCxn id="22" idx="0"/>
          </p:cNvCxnSpPr>
          <p:nvPr/>
        </p:nvCxnSpPr>
        <p:spPr>
          <a:xfrm rot="5400000">
            <a:off x="4860032" y="2924944"/>
            <a:ext cx="8640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20 Düz Bağlayıcı"/>
          <p:cNvCxnSpPr/>
          <p:nvPr/>
        </p:nvCxnSpPr>
        <p:spPr>
          <a:xfrm rot="5400000">
            <a:off x="4968044" y="4185084"/>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21 Oval"/>
          <p:cNvSpPr/>
          <p:nvPr/>
        </p:nvSpPr>
        <p:spPr>
          <a:xfrm>
            <a:off x="5076056" y="3356992"/>
            <a:ext cx="432048" cy="5040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pic>
        <p:nvPicPr>
          <p:cNvPr id="28"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5400000">
            <a:off x="3887924" y="3032956"/>
            <a:ext cx="648072" cy="576064"/>
          </a:xfrm>
          <a:prstGeom prst="rect">
            <a:avLst/>
          </a:prstGeom>
          <a:noFill/>
        </p:spPr>
      </p:pic>
      <p:pic>
        <p:nvPicPr>
          <p:cNvPr id="33"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a:off x="2627784" y="2132856"/>
            <a:ext cx="504056" cy="720080"/>
          </a:xfrm>
          <a:prstGeom prst="rect">
            <a:avLst/>
          </a:prstGeom>
          <a:noFill/>
        </p:spPr>
      </p:pic>
      <p:sp>
        <p:nvSpPr>
          <p:cNvPr id="39" name="38 Oval"/>
          <p:cNvSpPr/>
          <p:nvPr/>
        </p:nvSpPr>
        <p:spPr>
          <a:xfrm>
            <a:off x="3419872" y="2204864"/>
            <a:ext cx="432048" cy="5040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44" name="43 Düz Bağlayıcı"/>
          <p:cNvCxnSpPr>
            <a:stCxn id="33" idx="3"/>
          </p:cNvCxnSpPr>
          <p:nvPr/>
        </p:nvCxnSpPr>
        <p:spPr>
          <a:xfrm>
            <a:off x="3131840" y="2492896"/>
            <a:ext cx="2880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53 Metin kutusu"/>
          <p:cNvSpPr txBox="1"/>
          <p:nvPr/>
        </p:nvSpPr>
        <p:spPr>
          <a:xfrm>
            <a:off x="2627784" y="1916832"/>
            <a:ext cx="504056" cy="369332"/>
          </a:xfrm>
          <a:prstGeom prst="rect">
            <a:avLst/>
          </a:prstGeom>
          <a:noFill/>
        </p:spPr>
        <p:txBody>
          <a:bodyPr wrap="square" rtlCol="0">
            <a:spAutoFit/>
          </a:bodyPr>
          <a:lstStyle/>
          <a:p>
            <a:r>
              <a:rPr lang="tr-TR" dirty="0" smtClean="0"/>
              <a:t>R1</a:t>
            </a:r>
            <a:endParaRPr lang="tr-TR" dirty="0"/>
          </a:p>
        </p:txBody>
      </p:sp>
      <p:sp>
        <p:nvSpPr>
          <p:cNvPr id="55" name="54 Metin kutusu"/>
          <p:cNvSpPr txBox="1"/>
          <p:nvPr/>
        </p:nvSpPr>
        <p:spPr>
          <a:xfrm>
            <a:off x="3563888" y="3140968"/>
            <a:ext cx="504056" cy="369332"/>
          </a:xfrm>
          <a:prstGeom prst="rect">
            <a:avLst/>
          </a:prstGeom>
          <a:noFill/>
        </p:spPr>
        <p:txBody>
          <a:bodyPr wrap="square" rtlCol="0">
            <a:spAutoFit/>
          </a:bodyPr>
          <a:lstStyle/>
          <a:p>
            <a:r>
              <a:rPr lang="tr-TR" dirty="0" smtClean="0"/>
              <a:t>R2</a:t>
            </a:r>
            <a:endParaRPr lang="tr-TR" dirty="0"/>
          </a:p>
        </p:txBody>
      </p:sp>
      <p:sp>
        <p:nvSpPr>
          <p:cNvPr id="56" name="55 Metin kutusu"/>
          <p:cNvSpPr txBox="1"/>
          <p:nvPr/>
        </p:nvSpPr>
        <p:spPr>
          <a:xfrm>
            <a:off x="1187624" y="3356992"/>
            <a:ext cx="864096" cy="369332"/>
          </a:xfrm>
          <a:prstGeom prst="rect">
            <a:avLst/>
          </a:prstGeom>
          <a:noFill/>
        </p:spPr>
        <p:txBody>
          <a:bodyPr wrap="square" rtlCol="0">
            <a:spAutoFit/>
          </a:bodyPr>
          <a:lstStyle/>
          <a:p>
            <a:r>
              <a:rPr lang="tr-TR" noProof="1" smtClean="0"/>
              <a:t>      vs</a:t>
            </a:r>
            <a:endParaRPr lang="tr-TR" noProof="1"/>
          </a:p>
        </p:txBody>
      </p:sp>
      <p:cxnSp>
        <p:nvCxnSpPr>
          <p:cNvPr id="57" name="56 Düz Ok Bağlayıcısı"/>
          <p:cNvCxnSpPr/>
          <p:nvPr/>
        </p:nvCxnSpPr>
        <p:spPr>
          <a:xfrm rot="5400000" flipH="1" flipV="1">
            <a:off x="5184068" y="3465004"/>
            <a:ext cx="216024" cy="1440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60 Düz Ok Bağlayıcısı"/>
          <p:cNvCxnSpPr/>
          <p:nvPr/>
        </p:nvCxnSpPr>
        <p:spPr>
          <a:xfrm rot="5400000" flipH="1" flipV="1">
            <a:off x="3455876" y="2312876"/>
            <a:ext cx="288032"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65 Metin kutusu"/>
          <p:cNvSpPr txBox="1"/>
          <p:nvPr/>
        </p:nvSpPr>
        <p:spPr>
          <a:xfrm>
            <a:off x="4860032" y="3501008"/>
            <a:ext cx="1008112" cy="369332"/>
          </a:xfrm>
          <a:prstGeom prst="rect">
            <a:avLst/>
          </a:prstGeom>
          <a:noFill/>
        </p:spPr>
        <p:txBody>
          <a:bodyPr wrap="square" rtlCol="0">
            <a:spAutoFit/>
          </a:bodyPr>
          <a:lstStyle/>
          <a:p>
            <a:r>
              <a:rPr lang="tr-TR" noProof="1" smtClean="0"/>
              <a:t>      V</a:t>
            </a:r>
            <a:endParaRPr lang="tr-TR" noProof="1"/>
          </a:p>
        </p:txBody>
      </p:sp>
      <p:sp>
        <p:nvSpPr>
          <p:cNvPr id="68" name="67 Metin kutusu"/>
          <p:cNvSpPr txBox="1"/>
          <p:nvPr/>
        </p:nvSpPr>
        <p:spPr>
          <a:xfrm>
            <a:off x="3203848" y="2276872"/>
            <a:ext cx="1008112" cy="369332"/>
          </a:xfrm>
          <a:prstGeom prst="rect">
            <a:avLst/>
          </a:prstGeom>
          <a:noFill/>
        </p:spPr>
        <p:txBody>
          <a:bodyPr wrap="square" rtlCol="0">
            <a:spAutoFit/>
          </a:bodyPr>
          <a:lstStyle/>
          <a:p>
            <a:r>
              <a:rPr lang="tr-TR" noProof="1" smtClean="0"/>
              <a:t>      A</a:t>
            </a:r>
            <a:endParaRPr lang="tr-TR" noProof="1"/>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dirty="0" smtClean="0"/>
              <a:t>       MEASURING VOLTAGE &amp; CURRENT</a:t>
            </a:r>
            <a:endParaRPr lang="tr-TR" sz="2400" dirty="0"/>
          </a:p>
        </p:txBody>
      </p:sp>
      <p:sp>
        <p:nvSpPr>
          <p:cNvPr id="3" name="2 İçerik Yer Tutucusu"/>
          <p:cNvSpPr>
            <a:spLocks noGrp="1"/>
          </p:cNvSpPr>
          <p:nvPr>
            <p:ph idx="1"/>
          </p:nvPr>
        </p:nvSpPr>
        <p:spPr/>
        <p:txBody>
          <a:bodyPr>
            <a:normAutofit fontScale="92500" lnSpcReduction="20000"/>
          </a:bodyPr>
          <a:lstStyle/>
          <a:p>
            <a:endParaRPr lang="tr-TR" dirty="0" smtClean="0"/>
          </a:p>
          <a:p>
            <a:endParaRPr lang="tr-TR" dirty="0" smtClean="0"/>
          </a:p>
          <a:p>
            <a:endParaRPr lang="tr-TR" dirty="0" smtClean="0"/>
          </a:p>
          <a:p>
            <a:endParaRPr lang="tr-TR" dirty="0" smtClean="0"/>
          </a:p>
          <a:p>
            <a:endParaRPr lang="tr-TR" dirty="0" smtClean="0"/>
          </a:p>
          <a:p>
            <a:pPr>
              <a:buNone/>
            </a:pPr>
            <a:endParaRPr lang="tr-TR" dirty="0" smtClean="0"/>
          </a:p>
          <a:p>
            <a:pPr>
              <a:buNone/>
            </a:pPr>
            <a:r>
              <a:rPr lang="tr-TR" dirty="0" smtClean="0"/>
              <a:t>               </a:t>
            </a:r>
          </a:p>
          <a:p>
            <a:pPr>
              <a:buNone/>
            </a:pPr>
            <a:r>
              <a:rPr lang="tr-TR" dirty="0" smtClean="0"/>
              <a:t>                </a:t>
            </a:r>
          </a:p>
          <a:p>
            <a:pPr>
              <a:buNone/>
            </a:pPr>
            <a:r>
              <a:rPr lang="tr-TR" noProof="1" smtClean="0"/>
              <a:t>Figure</a:t>
            </a:r>
            <a:r>
              <a:rPr lang="tr-TR" dirty="0" smtClean="0"/>
              <a:t> 15   </a:t>
            </a:r>
            <a:r>
              <a:rPr lang="tr-TR" noProof="1" smtClean="0"/>
              <a:t>İdeal ammeter and ideal voltmeter</a:t>
            </a:r>
          </a:p>
          <a:p>
            <a:endParaRPr lang="tr-TR" noProof="1" smtClean="0"/>
          </a:p>
          <a:p>
            <a:r>
              <a:rPr lang="tr-TR" noProof="1" smtClean="0"/>
              <a:t>A short circuit model for the ammeter and an open circuit model for the voltmeter.</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33</a:t>
            </a:fld>
            <a:endParaRPr lang="tr-TR"/>
          </a:p>
        </p:txBody>
      </p:sp>
      <p:sp>
        <p:nvSpPr>
          <p:cNvPr id="6" name="5 Oval"/>
          <p:cNvSpPr/>
          <p:nvPr/>
        </p:nvSpPr>
        <p:spPr>
          <a:xfrm>
            <a:off x="2051720" y="3284984"/>
            <a:ext cx="432048" cy="5040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7" name="6 Düz Bağlayıcı"/>
          <p:cNvCxnSpPr/>
          <p:nvPr/>
        </p:nvCxnSpPr>
        <p:spPr>
          <a:xfrm rot="5400000">
            <a:off x="1871700" y="2888940"/>
            <a:ext cx="7920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8 Düz Bağlayıcı"/>
          <p:cNvCxnSpPr/>
          <p:nvPr/>
        </p:nvCxnSpPr>
        <p:spPr>
          <a:xfrm rot="5400000">
            <a:off x="1907704" y="4149080"/>
            <a:ext cx="7200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9 Düz Bağlayıcı"/>
          <p:cNvCxnSpPr/>
          <p:nvPr/>
        </p:nvCxnSpPr>
        <p:spPr>
          <a:xfrm>
            <a:off x="2267744" y="2492896"/>
            <a:ext cx="4320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10 Düz Bağlayıcı"/>
          <p:cNvCxnSpPr/>
          <p:nvPr/>
        </p:nvCxnSpPr>
        <p:spPr>
          <a:xfrm>
            <a:off x="2267744" y="4509120"/>
            <a:ext cx="1800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14 Düz Bağlayıcı"/>
          <p:cNvCxnSpPr/>
          <p:nvPr/>
        </p:nvCxnSpPr>
        <p:spPr>
          <a:xfrm>
            <a:off x="3851920" y="2492896"/>
            <a:ext cx="14401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15 Düz Bağlayıcı"/>
          <p:cNvCxnSpPr/>
          <p:nvPr/>
        </p:nvCxnSpPr>
        <p:spPr>
          <a:xfrm>
            <a:off x="4067944" y="4509120"/>
            <a:ext cx="1224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16 Düz Bağlayıcı"/>
          <p:cNvCxnSpPr/>
          <p:nvPr/>
        </p:nvCxnSpPr>
        <p:spPr>
          <a:xfrm rot="5400000">
            <a:off x="3959932" y="2744924"/>
            <a:ext cx="504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18 Düz Bağlayıcı"/>
          <p:cNvCxnSpPr>
            <a:stCxn id="28" idx="3"/>
          </p:cNvCxnSpPr>
          <p:nvPr/>
        </p:nvCxnSpPr>
        <p:spPr>
          <a:xfrm rot="5400000">
            <a:off x="3779912" y="4077072"/>
            <a:ext cx="8640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19 Düz Bağlayıcı"/>
          <p:cNvCxnSpPr/>
          <p:nvPr/>
        </p:nvCxnSpPr>
        <p:spPr>
          <a:xfrm rot="5400000">
            <a:off x="4968044" y="2816932"/>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20 Düz Bağlayıcı"/>
          <p:cNvCxnSpPr/>
          <p:nvPr/>
        </p:nvCxnSpPr>
        <p:spPr>
          <a:xfrm rot="5400000">
            <a:off x="5040052" y="4257092"/>
            <a:ext cx="504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8"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5400000">
            <a:off x="3887924" y="3032956"/>
            <a:ext cx="648072" cy="576064"/>
          </a:xfrm>
          <a:prstGeom prst="rect">
            <a:avLst/>
          </a:prstGeom>
          <a:noFill/>
        </p:spPr>
      </p:pic>
      <p:pic>
        <p:nvPicPr>
          <p:cNvPr id="33"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a:off x="2627784" y="2132856"/>
            <a:ext cx="504056" cy="720080"/>
          </a:xfrm>
          <a:prstGeom prst="rect">
            <a:avLst/>
          </a:prstGeom>
          <a:noFill/>
        </p:spPr>
      </p:pic>
      <p:cxnSp>
        <p:nvCxnSpPr>
          <p:cNvPr id="44" name="43 Düz Bağlayıcı"/>
          <p:cNvCxnSpPr>
            <a:stCxn id="33" idx="3"/>
          </p:cNvCxnSpPr>
          <p:nvPr/>
        </p:nvCxnSpPr>
        <p:spPr>
          <a:xfrm>
            <a:off x="3131840" y="2492896"/>
            <a:ext cx="7200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53 Metin kutusu"/>
          <p:cNvSpPr txBox="1"/>
          <p:nvPr/>
        </p:nvSpPr>
        <p:spPr>
          <a:xfrm>
            <a:off x="2627784" y="1916832"/>
            <a:ext cx="504056" cy="369332"/>
          </a:xfrm>
          <a:prstGeom prst="rect">
            <a:avLst/>
          </a:prstGeom>
          <a:noFill/>
        </p:spPr>
        <p:txBody>
          <a:bodyPr wrap="square" rtlCol="0">
            <a:spAutoFit/>
          </a:bodyPr>
          <a:lstStyle/>
          <a:p>
            <a:r>
              <a:rPr lang="tr-TR" dirty="0" smtClean="0"/>
              <a:t>R1</a:t>
            </a:r>
            <a:endParaRPr lang="tr-TR" dirty="0"/>
          </a:p>
        </p:txBody>
      </p:sp>
      <p:sp>
        <p:nvSpPr>
          <p:cNvPr id="55" name="54 Metin kutusu"/>
          <p:cNvSpPr txBox="1"/>
          <p:nvPr/>
        </p:nvSpPr>
        <p:spPr>
          <a:xfrm>
            <a:off x="3563888" y="3140968"/>
            <a:ext cx="504056" cy="369332"/>
          </a:xfrm>
          <a:prstGeom prst="rect">
            <a:avLst/>
          </a:prstGeom>
          <a:noFill/>
        </p:spPr>
        <p:txBody>
          <a:bodyPr wrap="square" rtlCol="0">
            <a:spAutoFit/>
          </a:bodyPr>
          <a:lstStyle/>
          <a:p>
            <a:r>
              <a:rPr lang="tr-TR" dirty="0" smtClean="0"/>
              <a:t>R2</a:t>
            </a:r>
            <a:endParaRPr lang="tr-TR" dirty="0"/>
          </a:p>
        </p:txBody>
      </p:sp>
      <p:sp>
        <p:nvSpPr>
          <p:cNvPr id="56" name="55 Metin kutusu"/>
          <p:cNvSpPr txBox="1"/>
          <p:nvPr/>
        </p:nvSpPr>
        <p:spPr>
          <a:xfrm>
            <a:off x="1187624" y="3356992"/>
            <a:ext cx="864096" cy="369332"/>
          </a:xfrm>
          <a:prstGeom prst="rect">
            <a:avLst/>
          </a:prstGeom>
          <a:noFill/>
        </p:spPr>
        <p:txBody>
          <a:bodyPr wrap="square" rtlCol="0">
            <a:spAutoFit/>
          </a:bodyPr>
          <a:lstStyle/>
          <a:p>
            <a:r>
              <a:rPr lang="tr-TR" noProof="1" smtClean="0"/>
              <a:t>      vs</a:t>
            </a:r>
            <a:endParaRPr lang="tr-TR" noProof="1"/>
          </a:p>
        </p:txBody>
      </p:sp>
      <p:cxnSp>
        <p:nvCxnSpPr>
          <p:cNvPr id="57" name="56 Düz Ok Bağlayıcısı"/>
          <p:cNvCxnSpPr/>
          <p:nvPr/>
        </p:nvCxnSpPr>
        <p:spPr>
          <a:xfrm rot="5400000" flipH="1" flipV="1">
            <a:off x="5184068" y="3465004"/>
            <a:ext cx="216024" cy="14401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60 Düz Ok Bağlayıcısı"/>
          <p:cNvCxnSpPr/>
          <p:nvPr/>
        </p:nvCxnSpPr>
        <p:spPr>
          <a:xfrm rot="5400000" flipH="1" flipV="1">
            <a:off x="3455876" y="2312876"/>
            <a:ext cx="288032"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65 Metin kutusu"/>
          <p:cNvSpPr txBox="1"/>
          <p:nvPr/>
        </p:nvSpPr>
        <p:spPr>
          <a:xfrm>
            <a:off x="4860032" y="3501008"/>
            <a:ext cx="1008112" cy="369332"/>
          </a:xfrm>
          <a:prstGeom prst="rect">
            <a:avLst/>
          </a:prstGeom>
          <a:noFill/>
        </p:spPr>
        <p:txBody>
          <a:bodyPr wrap="square" rtlCol="0">
            <a:spAutoFit/>
          </a:bodyPr>
          <a:lstStyle/>
          <a:p>
            <a:r>
              <a:rPr lang="tr-TR" noProof="1" smtClean="0"/>
              <a:t>      V</a:t>
            </a:r>
            <a:endParaRPr lang="tr-TR" noProof="1"/>
          </a:p>
        </p:txBody>
      </p:sp>
      <p:sp>
        <p:nvSpPr>
          <p:cNvPr id="68" name="67 Metin kutusu"/>
          <p:cNvSpPr txBox="1"/>
          <p:nvPr/>
        </p:nvSpPr>
        <p:spPr>
          <a:xfrm>
            <a:off x="3203848" y="2276872"/>
            <a:ext cx="1008112" cy="369332"/>
          </a:xfrm>
          <a:prstGeom prst="rect">
            <a:avLst/>
          </a:prstGeom>
          <a:noFill/>
        </p:spPr>
        <p:txBody>
          <a:bodyPr wrap="square" rtlCol="0">
            <a:spAutoFit/>
          </a:bodyPr>
          <a:lstStyle/>
          <a:p>
            <a:r>
              <a:rPr lang="tr-TR" noProof="1" smtClean="0"/>
              <a:t>      A</a:t>
            </a:r>
            <a:endParaRPr lang="tr-TR" noProof="1"/>
          </a:p>
        </p:txBody>
      </p:sp>
      <p:sp>
        <p:nvSpPr>
          <p:cNvPr id="32" name="31 Oval"/>
          <p:cNvSpPr/>
          <p:nvPr/>
        </p:nvSpPr>
        <p:spPr>
          <a:xfrm>
            <a:off x="5220072" y="3068960"/>
            <a:ext cx="144016"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34" name="33 Oval"/>
          <p:cNvSpPr/>
          <p:nvPr/>
        </p:nvSpPr>
        <p:spPr>
          <a:xfrm>
            <a:off x="5220072" y="3861048"/>
            <a:ext cx="144016" cy="1440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35" name="34 Metin kutusu"/>
          <p:cNvSpPr txBox="1"/>
          <p:nvPr/>
        </p:nvSpPr>
        <p:spPr>
          <a:xfrm>
            <a:off x="2051720" y="3212976"/>
            <a:ext cx="432048" cy="276999"/>
          </a:xfrm>
          <a:prstGeom prst="rect">
            <a:avLst/>
          </a:prstGeom>
          <a:noFill/>
        </p:spPr>
        <p:txBody>
          <a:bodyPr wrap="square" rtlCol="0">
            <a:spAutoFit/>
          </a:bodyPr>
          <a:lstStyle/>
          <a:p>
            <a:r>
              <a:rPr lang="tr-TR" sz="1200" dirty="0" smtClean="0"/>
              <a:t>  +</a:t>
            </a:r>
            <a:endParaRPr lang="tr-TR" sz="1200" dirty="0"/>
          </a:p>
        </p:txBody>
      </p:sp>
      <p:sp>
        <p:nvSpPr>
          <p:cNvPr id="36" name="35 Metin kutusu"/>
          <p:cNvSpPr txBox="1"/>
          <p:nvPr/>
        </p:nvSpPr>
        <p:spPr>
          <a:xfrm>
            <a:off x="1979712" y="3501008"/>
            <a:ext cx="432048" cy="276999"/>
          </a:xfrm>
          <a:prstGeom prst="rect">
            <a:avLst/>
          </a:prstGeom>
          <a:noFill/>
        </p:spPr>
        <p:txBody>
          <a:bodyPr wrap="square" rtlCol="0">
            <a:spAutoFit/>
          </a:bodyPr>
          <a:lstStyle/>
          <a:p>
            <a:r>
              <a:rPr lang="tr-TR" sz="1200" dirty="0" smtClean="0"/>
              <a:t>    _</a:t>
            </a:r>
            <a:endParaRPr lang="tr-TR" sz="1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83568" y="692696"/>
            <a:ext cx="7869560" cy="648072"/>
          </a:xfrm>
        </p:spPr>
        <p:txBody>
          <a:bodyPr>
            <a:normAutofit/>
          </a:bodyPr>
          <a:lstStyle/>
          <a:p>
            <a:r>
              <a:rPr lang="tr-TR" sz="2400" dirty="0" smtClean="0"/>
              <a:t>       MEASURING VOLTAGE &amp; CURRENT</a:t>
            </a:r>
            <a:endParaRPr lang="tr-TR" sz="2400" dirty="0"/>
          </a:p>
        </p:txBody>
      </p:sp>
      <p:sp>
        <p:nvSpPr>
          <p:cNvPr id="3" name="2 İçerik Yer Tutucusu"/>
          <p:cNvSpPr>
            <a:spLocks noGrp="1"/>
          </p:cNvSpPr>
          <p:nvPr>
            <p:ph idx="1"/>
          </p:nvPr>
        </p:nvSpPr>
        <p:spPr>
          <a:xfrm>
            <a:off x="457200" y="1484784"/>
            <a:ext cx="8229600" cy="4839816"/>
          </a:xfrm>
        </p:spPr>
        <p:txBody>
          <a:bodyPr/>
          <a:lstStyle/>
          <a:p>
            <a:endParaRPr lang="tr-TR" noProof="1" smtClean="0"/>
          </a:p>
          <a:p>
            <a:r>
              <a:rPr lang="tr-TR" noProof="1" smtClean="0"/>
              <a:t>An ideal ammeter has an equivalent resistance of 0 ohm and thus appears as a short circuit.</a:t>
            </a:r>
          </a:p>
          <a:p>
            <a:endParaRPr lang="tr-TR" noProof="1" smtClean="0"/>
          </a:p>
          <a:p>
            <a:r>
              <a:rPr lang="tr-TR" noProof="1" smtClean="0"/>
              <a:t>An ideal voltmeter has infinite equivalent resistance thus appears as an open circuit.</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34</a:t>
            </a:fld>
            <a:endParaRPr lang="tr-T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04664"/>
            <a:ext cx="8229600" cy="1080120"/>
          </a:xfrm>
        </p:spPr>
        <p:txBody>
          <a:bodyPr>
            <a:normAutofit/>
          </a:bodyPr>
          <a:lstStyle/>
          <a:p>
            <a:r>
              <a:rPr lang="tr-TR" sz="2400" dirty="0" smtClean="0"/>
              <a:t>   MEASURING RESISTANCE THE WHEATSTONE BRIDGE</a:t>
            </a:r>
            <a:endParaRPr lang="tr-TR" sz="2400" dirty="0"/>
          </a:p>
        </p:txBody>
      </p:sp>
      <p:sp>
        <p:nvSpPr>
          <p:cNvPr id="3" name="2 İçerik Yer Tutucusu"/>
          <p:cNvSpPr>
            <a:spLocks noGrp="1"/>
          </p:cNvSpPr>
          <p:nvPr>
            <p:ph idx="1"/>
          </p:nvPr>
        </p:nvSpPr>
        <p:spPr>
          <a:xfrm>
            <a:off x="457200" y="1556792"/>
            <a:ext cx="8229600" cy="4767808"/>
          </a:xfrm>
        </p:spPr>
        <p:txBody>
          <a:bodyPr/>
          <a:lstStyle/>
          <a:p>
            <a:r>
              <a:rPr lang="tr-TR" noProof="1" smtClean="0"/>
              <a:t>Figure 16 The Wheatsone Bridge Circuit</a:t>
            </a:r>
          </a:p>
          <a:p>
            <a:endParaRPr lang="tr-TR" noProof="1" smtClean="0"/>
          </a:p>
          <a:p>
            <a:endParaRPr lang="tr-TR" noProof="1" smtClean="0"/>
          </a:p>
          <a:p>
            <a:pPr>
              <a:buNone/>
            </a:pPr>
            <a:endParaRPr lang="tr-TR" noProof="1"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35</a:t>
            </a:fld>
            <a:endParaRPr lang="tr-TR"/>
          </a:p>
        </p:txBody>
      </p:sp>
      <p:cxnSp>
        <p:nvCxnSpPr>
          <p:cNvPr id="6" name="5 Düz Bağlayıcı"/>
          <p:cNvCxnSpPr/>
          <p:nvPr/>
        </p:nvCxnSpPr>
        <p:spPr>
          <a:xfrm>
            <a:off x="1403648" y="2492896"/>
            <a:ext cx="25202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6 Düz Bağlayıcı"/>
          <p:cNvCxnSpPr/>
          <p:nvPr/>
        </p:nvCxnSpPr>
        <p:spPr>
          <a:xfrm>
            <a:off x="1403648" y="5157192"/>
            <a:ext cx="25202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7 Düz Bağlayıcı"/>
          <p:cNvCxnSpPr/>
          <p:nvPr/>
        </p:nvCxnSpPr>
        <p:spPr>
          <a:xfrm rot="5400000">
            <a:off x="719572" y="3176972"/>
            <a:ext cx="13681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8 Düz Bağlayıcı"/>
          <p:cNvCxnSpPr/>
          <p:nvPr/>
        </p:nvCxnSpPr>
        <p:spPr>
          <a:xfrm rot="5400000">
            <a:off x="886604" y="4664556"/>
            <a:ext cx="1032520" cy="15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11 Düz Bağlayıcı"/>
          <p:cNvCxnSpPr/>
          <p:nvPr/>
        </p:nvCxnSpPr>
        <p:spPr>
          <a:xfrm>
            <a:off x="1115616" y="3861048"/>
            <a:ext cx="5760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12 Düz Bağlayıcı"/>
          <p:cNvCxnSpPr/>
          <p:nvPr/>
        </p:nvCxnSpPr>
        <p:spPr>
          <a:xfrm>
            <a:off x="1187624" y="4077072"/>
            <a:ext cx="4320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22 Düz Bağlayıcı"/>
          <p:cNvCxnSpPr/>
          <p:nvPr/>
        </p:nvCxnSpPr>
        <p:spPr>
          <a:xfrm>
            <a:off x="1259632" y="4005064"/>
            <a:ext cx="2880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23 Düz Bağlayıcı"/>
          <p:cNvCxnSpPr/>
          <p:nvPr/>
        </p:nvCxnSpPr>
        <p:spPr>
          <a:xfrm>
            <a:off x="1259632" y="4149080"/>
            <a:ext cx="2880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37 Metin kutusu"/>
          <p:cNvSpPr txBox="1"/>
          <p:nvPr/>
        </p:nvSpPr>
        <p:spPr>
          <a:xfrm>
            <a:off x="323528" y="3789040"/>
            <a:ext cx="864096" cy="369332"/>
          </a:xfrm>
          <a:prstGeom prst="rect">
            <a:avLst/>
          </a:prstGeom>
          <a:noFill/>
        </p:spPr>
        <p:txBody>
          <a:bodyPr wrap="square" rtlCol="0">
            <a:spAutoFit/>
          </a:bodyPr>
          <a:lstStyle/>
          <a:p>
            <a:r>
              <a:rPr lang="tr-TR" noProof="1" smtClean="0"/>
              <a:t>        v</a:t>
            </a:r>
            <a:endParaRPr lang="tr-TR" noProof="1"/>
          </a:p>
        </p:txBody>
      </p:sp>
      <p:sp>
        <p:nvSpPr>
          <p:cNvPr id="39" name="38 Metin kutusu"/>
          <p:cNvSpPr txBox="1"/>
          <p:nvPr/>
        </p:nvSpPr>
        <p:spPr>
          <a:xfrm>
            <a:off x="755576" y="3501008"/>
            <a:ext cx="432048" cy="276999"/>
          </a:xfrm>
          <a:prstGeom prst="rect">
            <a:avLst/>
          </a:prstGeom>
          <a:noFill/>
        </p:spPr>
        <p:txBody>
          <a:bodyPr wrap="square" rtlCol="0">
            <a:spAutoFit/>
          </a:bodyPr>
          <a:lstStyle/>
          <a:p>
            <a:r>
              <a:rPr lang="tr-TR" sz="1200" dirty="0" smtClean="0"/>
              <a:t>  +</a:t>
            </a:r>
            <a:endParaRPr lang="tr-TR" sz="1200" dirty="0"/>
          </a:p>
        </p:txBody>
      </p:sp>
      <p:sp>
        <p:nvSpPr>
          <p:cNvPr id="40" name="39 Metin kutusu"/>
          <p:cNvSpPr txBox="1"/>
          <p:nvPr/>
        </p:nvSpPr>
        <p:spPr>
          <a:xfrm>
            <a:off x="755576" y="4221088"/>
            <a:ext cx="432048" cy="276999"/>
          </a:xfrm>
          <a:prstGeom prst="rect">
            <a:avLst/>
          </a:prstGeom>
          <a:noFill/>
        </p:spPr>
        <p:txBody>
          <a:bodyPr wrap="square" rtlCol="0">
            <a:spAutoFit/>
          </a:bodyPr>
          <a:lstStyle/>
          <a:p>
            <a:r>
              <a:rPr lang="tr-TR" sz="1200" dirty="0" smtClean="0"/>
              <a:t>  _</a:t>
            </a:r>
            <a:endParaRPr lang="tr-TR" sz="1200" dirty="0"/>
          </a:p>
        </p:txBody>
      </p:sp>
      <p:pic>
        <p:nvPicPr>
          <p:cNvPr id="41"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7949118">
            <a:off x="4096945" y="4308674"/>
            <a:ext cx="686389" cy="576064"/>
          </a:xfrm>
          <a:prstGeom prst="rect">
            <a:avLst/>
          </a:prstGeom>
          <a:noFill/>
        </p:spPr>
      </p:pic>
      <p:pic>
        <p:nvPicPr>
          <p:cNvPr id="42"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8114701">
            <a:off x="3024682" y="2853573"/>
            <a:ext cx="648072" cy="576064"/>
          </a:xfrm>
          <a:prstGeom prst="rect">
            <a:avLst/>
          </a:prstGeom>
          <a:noFill/>
        </p:spPr>
      </p:pic>
      <p:pic>
        <p:nvPicPr>
          <p:cNvPr id="43"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2938731">
            <a:off x="4254685" y="2938473"/>
            <a:ext cx="701776" cy="623801"/>
          </a:xfrm>
          <a:prstGeom prst="rect">
            <a:avLst/>
          </a:prstGeom>
          <a:noFill/>
        </p:spPr>
      </p:pic>
      <p:pic>
        <p:nvPicPr>
          <p:cNvPr id="44"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2996173">
            <a:off x="3092789" y="4366439"/>
            <a:ext cx="648072" cy="576064"/>
          </a:xfrm>
          <a:prstGeom prst="rect">
            <a:avLst/>
          </a:prstGeom>
          <a:noFill/>
        </p:spPr>
      </p:pic>
      <p:cxnSp>
        <p:nvCxnSpPr>
          <p:cNvPr id="45" name="44 Düz Bağlayıcı"/>
          <p:cNvCxnSpPr/>
          <p:nvPr/>
        </p:nvCxnSpPr>
        <p:spPr>
          <a:xfrm rot="5400000">
            <a:off x="3887924" y="4833156"/>
            <a:ext cx="360040" cy="288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49 Düz Bağlayıcı"/>
          <p:cNvCxnSpPr/>
          <p:nvPr/>
        </p:nvCxnSpPr>
        <p:spPr>
          <a:xfrm rot="5400000">
            <a:off x="3457898" y="2526878"/>
            <a:ext cx="500012" cy="4320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51 Düz Bağlayıcı"/>
          <p:cNvCxnSpPr/>
          <p:nvPr/>
        </p:nvCxnSpPr>
        <p:spPr>
          <a:xfrm rot="16200000" flipH="1">
            <a:off x="2663788" y="3897052"/>
            <a:ext cx="576064" cy="504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54 Düz Bağlayıcı"/>
          <p:cNvCxnSpPr>
            <a:stCxn id="44" idx="3"/>
          </p:cNvCxnSpPr>
          <p:nvPr/>
        </p:nvCxnSpPr>
        <p:spPr>
          <a:xfrm rot="16200000" flipH="1">
            <a:off x="3611291" y="4916562"/>
            <a:ext cx="254729" cy="2265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67 Düz Bağlayıcı"/>
          <p:cNvCxnSpPr/>
          <p:nvPr/>
        </p:nvCxnSpPr>
        <p:spPr>
          <a:xfrm rot="16200000" flipV="1">
            <a:off x="4752020" y="3537012"/>
            <a:ext cx="360040" cy="288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72 Düz Bağlayıcı"/>
          <p:cNvCxnSpPr/>
          <p:nvPr/>
        </p:nvCxnSpPr>
        <p:spPr>
          <a:xfrm rot="16200000" flipV="1">
            <a:off x="3887924" y="2528900"/>
            <a:ext cx="576064" cy="504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79 Düz Bağlayıcı"/>
          <p:cNvCxnSpPr/>
          <p:nvPr/>
        </p:nvCxnSpPr>
        <p:spPr>
          <a:xfrm rot="5400000" flipH="1" flipV="1">
            <a:off x="2663788" y="3392996"/>
            <a:ext cx="504056" cy="4320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85 Düz Bağlayıcı"/>
          <p:cNvCxnSpPr>
            <a:stCxn id="41" idx="1"/>
          </p:cNvCxnSpPr>
          <p:nvPr/>
        </p:nvCxnSpPr>
        <p:spPr>
          <a:xfrm rot="5400000" flipH="1" flipV="1">
            <a:off x="4632710" y="3900272"/>
            <a:ext cx="482569" cy="4041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125 Düz Bağlayıcı"/>
          <p:cNvCxnSpPr/>
          <p:nvPr/>
        </p:nvCxnSpPr>
        <p:spPr>
          <a:xfrm>
            <a:off x="2699792" y="3861048"/>
            <a:ext cx="9361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128 Düz Bağlayıcı"/>
          <p:cNvCxnSpPr/>
          <p:nvPr/>
        </p:nvCxnSpPr>
        <p:spPr>
          <a:xfrm>
            <a:off x="3995936" y="3861048"/>
            <a:ext cx="1080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136 Oval"/>
          <p:cNvSpPr/>
          <p:nvPr/>
        </p:nvSpPr>
        <p:spPr>
          <a:xfrm>
            <a:off x="3635896" y="3573016"/>
            <a:ext cx="432048" cy="5040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61" name="160 Metin kutusu"/>
          <p:cNvSpPr txBox="1"/>
          <p:nvPr/>
        </p:nvSpPr>
        <p:spPr>
          <a:xfrm>
            <a:off x="2627784" y="2852936"/>
            <a:ext cx="648072" cy="369332"/>
          </a:xfrm>
          <a:prstGeom prst="rect">
            <a:avLst/>
          </a:prstGeom>
          <a:noFill/>
        </p:spPr>
        <p:txBody>
          <a:bodyPr wrap="square" rtlCol="0">
            <a:spAutoFit/>
          </a:bodyPr>
          <a:lstStyle/>
          <a:p>
            <a:r>
              <a:rPr lang="tr-TR" dirty="0" smtClean="0"/>
              <a:t> R1</a:t>
            </a:r>
            <a:endParaRPr lang="tr-TR" dirty="0"/>
          </a:p>
        </p:txBody>
      </p:sp>
      <p:sp>
        <p:nvSpPr>
          <p:cNvPr id="162" name="161 Metin kutusu"/>
          <p:cNvSpPr txBox="1"/>
          <p:nvPr/>
        </p:nvSpPr>
        <p:spPr>
          <a:xfrm>
            <a:off x="4860032" y="2852936"/>
            <a:ext cx="504056" cy="369332"/>
          </a:xfrm>
          <a:prstGeom prst="rect">
            <a:avLst/>
          </a:prstGeom>
          <a:noFill/>
        </p:spPr>
        <p:txBody>
          <a:bodyPr wrap="square" rtlCol="0">
            <a:spAutoFit/>
          </a:bodyPr>
          <a:lstStyle/>
          <a:p>
            <a:r>
              <a:rPr lang="tr-TR" dirty="0" smtClean="0"/>
              <a:t>R2</a:t>
            </a:r>
            <a:endParaRPr lang="tr-TR" dirty="0"/>
          </a:p>
        </p:txBody>
      </p:sp>
      <p:sp>
        <p:nvSpPr>
          <p:cNvPr id="163" name="162 Metin kutusu"/>
          <p:cNvSpPr txBox="1"/>
          <p:nvPr/>
        </p:nvSpPr>
        <p:spPr>
          <a:xfrm>
            <a:off x="2699792" y="4437112"/>
            <a:ext cx="576064" cy="369332"/>
          </a:xfrm>
          <a:prstGeom prst="rect">
            <a:avLst/>
          </a:prstGeom>
          <a:noFill/>
        </p:spPr>
        <p:txBody>
          <a:bodyPr wrap="square" rtlCol="0">
            <a:spAutoFit/>
          </a:bodyPr>
          <a:lstStyle/>
          <a:p>
            <a:r>
              <a:rPr lang="tr-TR" dirty="0" smtClean="0"/>
              <a:t> R3</a:t>
            </a:r>
            <a:endParaRPr lang="tr-TR" dirty="0"/>
          </a:p>
        </p:txBody>
      </p:sp>
      <p:sp>
        <p:nvSpPr>
          <p:cNvPr id="164" name="163 Metin kutusu"/>
          <p:cNvSpPr txBox="1"/>
          <p:nvPr/>
        </p:nvSpPr>
        <p:spPr>
          <a:xfrm>
            <a:off x="4860032" y="4509120"/>
            <a:ext cx="504056" cy="369332"/>
          </a:xfrm>
          <a:prstGeom prst="rect">
            <a:avLst/>
          </a:prstGeom>
          <a:noFill/>
        </p:spPr>
        <p:txBody>
          <a:bodyPr wrap="square" rtlCol="0">
            <a:spAutoFit/>
          </a:bodyPr>
          <a:lstStyle/>
          <a:p>
            <a:r>
              <a:rPr lang="tr-TR" noProof="1" smtClean="0"/>
              <a:t>Rx</a:t>
            </a:r>
            <a:endParaRPr lang="tr-TR" noProof="1"/>
          </a:p>
        </p:txBody>
      </p:sp>
      <p:cxnSp>
        <p:nvCxnSpPr>
          <p:cNvPr id="165" name="164 Düz Ok Bağlayıcısı"/>
          <p:cNvCxnSpPr/>
          <p:nvPr/>
        </p:nvCxnSpPr>
        <p:spPr>
          <a:xfrm flipV="1">
            <a:off x="3779912" y="3717032"/>
            <a:ext cx="233496"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1" name="170 Düz Ok Bağlayıcısı"/>
          <p:cNvCxnSpPr/>
          <p:nvPr/>
        </p:nvCxnSpPr>
        <p:spPr>
          <a:xfrm>
            <a:off x="3203848" y="4653136"/>
            <a:ext cx="648072"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5" name="174 Oval"/>
          <p:cNvSpPr/>
          <p:nvPr/>
        </p:nvSpPr>
        <p:spPr>
          <a:xfrm>
            <a:off x="2339752" y="3645024"/>
            <a:ext cx="288032" cy="2880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smtClean="0">
                <a:solidFill>
                  <a:schemeClr val="tx1">
                    <a:lumMod val="95000"/>
                    <a:lumOff val="5000"/>
                  </a:schemeClr>
                </a:solidFill>
              </a:rPr>
              <a:t>a</a:t>
            </a:r>
            <a:endParaRPr lang="tr-TR" sz="1000" dirty="0">
              <a:solidFill>
                <a:schemeClr val="tx1">
                  <a:lumMod val="95000"/>
                  <a:lumOff val="5000"/>
                </a:schemeClr>
              </a:solidFill>
            </a:endParaRPr>
          </a:p>
        </p:txBody>
      </p:sp>
      <p:sp>
        <p:nvSpPr>
          <p:cNvPr id="176" name="175 Oval"/>
          <p:cNvSpPr/>
          <p:nvPr/>
        </p:nvSpPr>
        <p:spPr>
          <a:xfrm>
            <a:off x="5220072" y="3717032"/>
            <a:ext cx="288032" cy="2880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smtClean="0">
                <a:solidFill>
                  <a:schemeClr val="tx1">
                    <a:lumMod val="95000"/>
                    <a:lumOff val="5000"/>
                  </a:schemeClr>
                </a:solidFill>
              </a:rPr>
              <a:t>b</a:t>
            </a:r>
            <a:endParaRPr lang="tr-TR" sz="1000" dirty="0">
              <a:solidFill>
                <a:schemeClr val="tx1">
                  <a:lumMod val="95000"/>
                  <a:lumOff val="5000"/>
                </a:schemeClr>
              </a:solidFill>
            </a:endParaRPr>
          </a:p>
        </p:txBody>
      </p:sp>
      <p:sp>
        <p:nvSpPr>
          <p:cNvPr id="177" name="176 Oval"/>
          <p:cNvSpPr/>
          <p:nvPr/>
        </p:nvSpPr>
        <p:spPr>
          <a:xfrm>
            <a:off x="3779912" y="2132856"/>
            <a:ext cx="288032" cy="2880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smtClean="0">
                <a:solidFill>
                  <a:schemeClr val="tx1">
                    <a:lumMod val="95000"/>
                    <a:lumOff val="5000"/>
                  </a:schemeClr>
                </a:solidFill>
              </a:rPr>
              <a:t>c</a:t>
            </a:r>
            <a:endParaRPr lang="tr-TR" sz="1000" dirty="0">
              <a:solidFill>
                <a:schemeClr val="tx1">
                  <a:lumMod val="95000"/>
                  <a:lumOff val="5000"/>
                </a:schemeClr>
              </a:solidFill>
            </a:endParaRPr>
          </a:p>
        </p:txBody>
      </p:sp>
      <p:sp>
        <p:nvSpPr>
          <p:cNvPr id="178" name="177 Oval"/>
          <p:cNvSpPr/>
          <p:nvPr/>
        </p:nvSpPr>
        <p:spPr>
          <a:xfrm>
            <a:off x="3779912" y="5229200"/>
            <a:ext cx="288032" cy="2880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000" dirty="0" smtClean="0">
                <a:solidFill>
                  <a:schemeClr val="tx1">
                    <a:lumMod val="95000"/>
                    <a:lumOff val="5000"/>
                  </a:schemeClr>
                </a:solidFill>
              </a:rPr>
              <a:t>d</a:t>
            </a:r>
            <a:endParaRPr lang="tr-TR" sz="1000" dirty="0">
              <a:solidFill>
                <a:schemeClr val="tx1">
                  <a:lumMod val="95000"/>
                  <a:lumOff val="5000"/>
                </a:schemeClr>
              </a:solidFill>
            </a:endParaRPr>
          </a:p>
        </p:txBody>
      </p:sp>
      <p:cxnSp>
        <p:nvCxnSpPr>
          <p:cNvPr id="47" name="46 Düz Ok Bağlayıcısı"/>
          <p:cNvCxnSpPr>
            <a:endCxn id="42" idx="2"/>
          </p:cNvCxnSpPr>
          <p:nvPr/>
        </p:nvCxnSpPr>
        <p:spPr>
          <a:xfrm rot="5400000">
            <a:off x="3132820" y="2650014"/>
            <a:ext cx="300155" cy="27395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50 Düz Ok Bağlayıcısı"/>
          <p:cNvCxnSpPr/>
          <p:nvPr/>
        </p:nvCxnSpPr>
        <p:spPr>
          <a:xfrm rot="16200000" flipH="1">
            <a:off x="4399020" y="2665876"/>
            <a:ext cx="288032" cy="23010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53 Düz Ok Bağlayıcısı"/>
          <p:cNvCxnSpPr/>
          <p:nvPr/>
        </p:nvCxnSpPr>
        <p:spPr>
          <a:xfrm rot="5400000">
            <a:off x="4608004" y="4329100"/>
            <a:ext cx="432048" cy="36004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59 Düz Ok Bağlayıcısı"/>
          <p:cNvCxnSpPr/>
          <p:nvPr/>
        </p:nvCxnSpPr>
        <p:spPr>
          <a:xfrm rot="16200000" flipH="1">
            <a:off x="2663788" y="4185084"/>
            <a:ext cx="360040" cy="2880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65 Düz Ok Bağlayıcısı"/>
          <p:cNvCxnSpPr/>
          <p:nvPr/>
        </p:nvCxnSpPr>
        <p:spPr>
          <a:xfrm flipV="1">
            <a:off x="4283968" y="4149080"/>
            <a:ext cx="432048"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66 Metin kutusu"/>
          <p:cNvSpPr txBox="1"/>
          <p:nvPr/>
        </p:nvSpPr>
        <p:spPr>
          <a:xfrm>
            <a:off x="2267744" y="4365104"/>
            <a:ext cx="504056" cy="369332"/>
          </a:xfrm>
          <a:prstGeom prst="rect">
            <a:avLst/>
          </a:prstGeom>
          <a:noFill/>
        </p:spPr>
        <p:txBody>
          <a:bodyPr wrap="square" rtlCol="0">
            <a:spAutoFit/>
          </a:bodyPr>
          <a:lstStyle/>
          <a:p>
            <a:r>
              <a:rPr lang="tr-TR" dirty="0" smtClean="0"/>
              <a:t>İ3</a:t>
            </a:r>
            <a:endParaRPr lang="tr-TR" dirty="0"/>
          </a:p>
        </p:txBody>
      </p:sp>
      <p:sp>
        <p:nvSpPr>
          <p:cNvPr id="69" name="68 Metin kutusu"/>
          <p:cNvSpPr txBox="1"/>
          <p:nvPr/>
        </p:nvSpPr>
        <p:spPr>
          <a:xfrm>
            <a:off x="4572000" y="2420888"/>
            <a:ext cx="504056" cy="369332"/>
          </a:xfrm>
          <a:prstGeom prst="rect">
            <a:avLst/>
          </a:prstGeom>
          <a:noFill/>
        </p:spPr>
        <p:txBody>
          <a:bodyPr wrap="square" rtlCol="0">
            <a:spAutoFit/>
          </a:bodyPr>
          <a:lstStyle/>
          <a:p>
            <a:r>
              <a:rPr lang="tr-TR" dirty="0" smtClean="0"/>
              <a:t>İ2</a:t>
            </a:r>
            <a:endParaRPr lang="tr-TR" dirty="0"/>
          </a:p>
        </p:txBody>
      </p:sp>
      <p:sp>
        <p:nvSpPr>
          <p:cNvPr id="70" name="69 Metin kutusu"/>
          <p:cNvSpPr txBox="1"/>
          <p:nvPr/>
        </p:nvSpPr>
        <p:spPr>
          <a:xfrm>
            <a:off x="4355976" y="4653136"/>
            <a:ext cx="504056" cy="369332"/>
          </a:xfrm>
          <a:prstGeom prst="rect">
            <a:avLst/>
          </a:prstGeom>
          <a:noFill/>
        </p:spPr>
        <p:txBody>
          <a:bodyPr wrap="square" rtlCol="0">
            <a:spAutoFit/>
          </a:bodyPr>
          <a:lstStyle/>
          <a:p>
            <a:r>
              <a:rPr lang="tr-TR" noProof="1" smtClean="0"/>
              <a:t>İx</a:t>
            </a:r>
            <a:endParaRPr lang="tr-TR" noProof="1"/>
          </a:p>
        </p:txBody>
      </p:sp>
      <p:sp>
        <p:nvSpPr>
          <p:cNvPr id="71" name="70 Metin kutusu"/>
          <p:cNvSpPr txBox="1"/>
          <p:nvPr/>
        </p:nvSpPr>
        <p:spPr>
          <a:xfrm>
            <a:off x="3995936" y="4005064"/>
            <a:ext cx="504056" cy="369332"/>
          </a:xfrm>
          <a:prstGeom prst="rect">
            <a:avLst/>
          </a:prstGeom>
          <a:noFill/>
        </p:spPr>
        <p:txBody>
          <a:bodyPr wrap="square" rtlCol="0">
            <a:spAutoFit/>
          </a:bodyPr>
          <a:lstStyle/>
          <a:p>
            <a:r>
              <a:rPr lang="tr-TR" noProof="1" smtClean="0"/>
              <a:t>İg</a:t>
            </a:r>
            <a:endParaRPr lang="tr-TR" noProof="1"/>
          </a:p>
        </p:txBody>
      </p:sp>
      <p:sp>
        <p:nvSpPr>
          <p:cNvPr id="72" name="71 Metin kutusu"/>
          <p:cNvSpPr txBox="1"/>
          <p:nvPr/>
        </p:nvSpPr>
        <p:spPr>
          <a:xfrm>
            <a:off x="2843808" y="2492896"/>
            <a:ext cx="504056" cy="369332"/>
          </a:xfrm>
          <a:prstGeom prst="rect">
            <a:avLst/>
          </a:prstGeom>
          <a:noFill/>
        </p:spPr>
        <p:txBody>
          <a:bodyPr wrap="square" rtlCol="0">
            <a:spAutoFit/>
          </a:bodyPr>
          <a:lstStyle/>
          <a:p>
            <a:r>
              <a:rPr lang="tr-TR" dirty="0" smtClean="0"/>
              <a:t>İ1</a:t>
            </a:r>
            <a:endParaRPr lang="tr-T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dirty="0" smtClean="0"/>
              <a:t>    MEASURING RESISTANCE THE WHEATSTONE BRIDGE</a:t>
            </a:r>
            <a:endParaRPr lang="tr-TR" sz="2400" dirty="0"/>
          </a:p>
        </p:txBody>
      </p:sp>
      <p:sp>
        <p:nvSpPr>
          <p:cNvPr id="3" name="2 İçerik Yer Tutucusu"/>
          <p:cNvSpPr>
            <a:spLocks noGrp="1"/>
          </p:cNvSpPr>
          <p:nvPr>
            <p:ph idx="1"/>
          </p:nvPr>
        </p:nvSpPr>
        <p:spPr/>
        <p:txBody>
          <a:bodyPr/>
          <a:lstStyle/>
          <a:p>
            <a:r>
              <a:rPr lang="tr-TR" noProof="1" smtClean="0"/>
              <a:t>The Wheatstone bridge is typically used to measure resistances in the range of 1     to 1 within         0.1 % accuracy.The bridge consists of a dc voltage source,usually a battery,four resistances,one of which R3 can be varied and a current detector (an ammeter) between nodes  a and b.</a:t>
            </a:r>
          </a:p>
          <a:p>
            <a:r>
              <a:rPr lang="tr-TR" noProof="1" smtClean="0"/>
              <a:t>R1,R2 and R3 are known resistances,Rx is the unknown resistor.</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36</a:t>
            </a:fld>
            <a:endParaRPr lang="tr-TR"/>
          </a:p>
        </p:txBody>
      </p:sp>
      <p:sp>
        <p:nvSpPr>
          <p:cNvPr id="962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96257" name="Object 1"/>
          <p:cNvGraphicFramePr>
            <a:graphicFrameLocks noChangeAspect="1"/>
          </p:cNvGraphicFramePr>
          <p:nvPr/>
        </p:nvGraphicFramePr>
        <p:xfrm>
          <a:off x="6732241" y="2420888"/>
          <a:ext cx="648072" cy="291465"/>
        </p:xfrm>
        <a:graphic>
          <a:graphicData uri="http://schemas.openxmlformats.org/presentationml/2006/ole">
            <mc:AlternateContent xmlns:mc="http://schemas.openxmlformats.org/markup-compatibility/2006">
              <mc:Choice xmlns:v="urn:schemas-microsoft-com:vml" Requires="v">
                <p:oleObj spid="_x0000_s96267" name="Denklem" r:id="rId3" imgW="164885" imgH="164885" progId="Equation.3">
                  <p:embed/>
                </p:oleObj>
              </mc:Choice>
              <mc:Fallback>
                <p:oleObj name="Denklem" r:id="rId3" imgW="164885" imgH="164885"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1" y="2420888"/>
                        <a:ext cx="648072" cy="2914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96259" name="Object 3"/>
          <p:cNvGraphicFramePr>
            <a:graphicFrameLocks noChangeAspect="1"/>
          </p:cNvGraphicFramePr>
          <p:nvPr/>
        </p:nvGraphicFramePr>
        <p:xfrm>
          <a:off x="8126413" y="2374900"/>
          <a:ext cx="307975" cy="388938"/>
        </p:xfrm>
        <a:graphic>
          <a:graphicData uri="http://schemas.openxmlformats.org/presentationml/2006/ole">
            <mc:AlternateContent xmlns:mc="http://schemas.openxmlformats.org/markup-compatibility/2006">
              <mc:Choice xmlns:v="urn:schemas-microsoft-com:vml" Requires="v">
                <p:oleObj spid="_x0000_s96268" name="Denklem" r:id="rId5" imgW="114120" imgH="215640" progId="Equation.3">
                  <p:embed/>
                </p:oleObj>
              </mc:Choice>
              <mc:Fallback>
                <p:oleObj name="Denklem" r:id="rId5" imgW="114120" imgH="215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6413" y="2374900"/>
                        <a:ext cx="307975"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962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96263" name="Object 7"/>
          <p:cNvGraphicFramePr>
            <a:graphicFrameLocks noChangeAspect="1"/>
          </p:cNvGraphicFramePr>
          <p:nvPr/>
        </p:nvGraphicFramePr>
        <p:xfrm>
          <a:off x="1979712" y="2780928"/>
          <a:ext cx="360040" cy="360040"/>
        </p:xfrm>
        <a:graphic>
          <a:graphicData uri="http://schemas.openxmlformats.org/presentationml/2006/ole">
            <mc:AlternateContent xmlns:mc="http://schemas.openxmlformats.org/markup-compatibility/2006">
              <mc:Choice xmlns:v="urn:schemas-microsoft-com:vml" Requires="v">
                <p:oleObj spid="_x0000_s96269" name="Denklem" r:id="rId7" imgW="139639" imgH="152334" progId="Equation.3">
                  <p:embed/>
                </p:oleObj>
              </mc:Choice>
              <mc:Fallback>
                <p:oleObj name="Denklem" r:id="rId7" imgW="139639" imgH="152334"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12" y="2780928"/>
                        <a:ext cx="360040"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7"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96266" name="Object 10"/>
          <p:cNvGraphicFramePr>
            <a:graphicFrameLocks noChangeAspect="1"/>
          </p:cNvGraphicFramePr>
          <p:nvPr/>
        </p:nvGraphicFramePr>
        <p:xfrm>
          <a:off x="7956376" y="2420888"/>
          <a:ext cx="525235" cy="288032"/>
        </p:xfrm>
        <a:graphic>
          <a:graphicData uri="http://schemas.openxmlformats.org/presentationml/2006/ole">
            <mc:AlternateContent xmlns:mc="http://schemas.openxmlformats.org/markup-compatibility/2006">
              <mc:Choice xmlns:v="urn:schemas-microsoft-com:vml" Requires="v">
                <p:oleObj spid="_x0000_s96270" name="Denklem" r:id="rId9" imgW="291847" imgH="164957" progId="Equation.3">
                  <p:embed/>
                </p:oleObj>
              </mc:Choice>
              <mc:Fallback>
                <p:oleObj name="Denklem" r:id="rId9" imgW="291847" imgH="164957" progId="Equation.3">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56376" y="2420888"/>
                        <a:ext cx="525235"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dirty="0" smtClean="0"/>
              <a:t>     MEASURING RESISTANCE THE WHEATSTONE BRIDGE</a:t>
            </a:r>
            <a:endParaRPr lang="tr-TR" sz="2400" dirty="0"/>
          </a:p>
        </p:txBody>
      </p:sp>
      <p:sp>
        <p:nvSpPr>
          <p:cNvPr id="3" name="2 İçerik Yer Tutucusu"/>
          <p:cNvSpPr>
            <a:spLocks noGrp="1"/>
          </p:cNvSpPr>
          <p:nvPr>
            <p:ph idx="1"/>
          </p:nvPr>
        </p:nvSpPr>
        <p:spPr/>
        <p:txBody>
          <a:bodyPr>
            <a:normAutofit/>
          </a:bodyPr>
          <a:lstStyle/>
          <a:p>
            <a:r>
              <a:rPr lang="tr-TR" sz="2400" noProof="1" smtClean="0"/>
              <a:t>Applying Kirchoff’s Current  Law at node a amd b</a:t>
            </a:r>
          </a:p>
          <a:p>
            <a:endParaRPr lang="tr-TR" sz="2400" noProof="1" smtClean="0"/>
          </a:p>
          <a:p>
            <a:pPr>
              <a:buNone/>
            </a:pPr>
            <a:endParaRPr lang="tr-TR" sz="2400" noProof="1" smtClean="0"/>
          </a:p>
          <a:p>
            <a:r>
              <a:rPr lang="tr-TR" sz="2400" noProof="1" smtClean="0"/>
              <a:t>When the bridge is balanced,there is no voltage drop across the detector.In this case writing Kirchoff’s voltage law equations we get:</a:t>
            </a:r>
          </a:p>
          <a:p>
            <a:endParaRPr lang="tr-TR" sz="2400" noProof="1" smtClean="0"/>
          </a:p>
          <a:p>
            <a:r>
              <a:rPr lang="tr-TR" sz="2400" noProof="1" smtClean="0"/>
              <a:t>Equation 1                          Equation 2</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37</a:t>
            </a:fld>
            <a:endParaRPr lang="tr-TR"/>
          </a:p>
        </p:txBody>
      </p:sp>
      <p:sp>
        <p:nvSpPr>
          <p:cNvPr id="1034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03427" name="Object 3"/>
          <p:cNvGraphicFramePr>
            <a:graphicFrameLocks noChangeAspect="1"/>
          </p:cNvGraphicFramePr>
          <p:nvPr/>
        </p:nvGraphicFramePr>
        <p:xfrm>
          <a:off x="2411760" y="2564904"/>
          <a:ext cx="936104" cy="561662"/>
        </p:xfrm>
        <a:graphic>
          <a:graphicData uri="http://schemas.openxmlformats.org/presentationml/2006/ole">
            <mc:AlternateContent xmlns:mc="http://schemas.openxmlformats.org/markup-compatibility/2006">
              <mc:Choice xmlns:v="urn:schemas-microsoft-com:vml" Requires="v">
                <p:oleObj spid="_x0000_s103436" name="Denklem" r:id="rId3" imgW="381000" imgH="228600" progId="Equation.3">
                  <p:embed/>
                </p:oleObj>
              </mc:Choice>
              <mc:Fallback>
                <p:oleObj name="Denklem" r:id="rId3" imgW="381000" imgH="2286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564904"/>
                        <a:ext cx="936104" cy="561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03429" name="Object 5"/>
          <p:cNvGraphicFramePr>
            <a:graphicFrameLocks noChangeAspect="1"/>
          </p:cNvGraphicFramePr>
          <p:nvPr/>
        </p:nvGraphicFramePr>
        <p:xfrm>
          <a:off x="3995936" y="2564904"/>
          <a:ext cx="864096" cy="490965"/>
        </p:xfrm>
        <a:graphic>
          <a:graphicData uri="http://schemas.openxmlformats.org/presentationml/2006/ole">
            <mc:AlternateContent xmlns:mc="http://schemas.openxmlformats.org/markup-compatibility/2006">
              <mc:Choice xmlns:v="urn:schemas-microsoft-com:vml" Requires="v">
                <p:oleObj spid="_x0000_s103437" name="Denklem" r:id="rId5" imgW="418918" imgH="241195" progId="Equation.3">
                  <p:embed/>
                </p:oleObj>
              </mc:Choice>
              <mc:Fallback>
                <p:oleObj name="Denklem" r:id="rId5" imgW="418918" imgH="241195"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936" y="2564904"/>
                        <a:ext cx="864096" cy="490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34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03433" name="Object 9"/>
          <p:cNvGraphicFramePr>
            <a:graphicFrameLocks noChangeAspect="1"/>
          </p:cNvGraphicFramePr>
          <p:nvPr/>
        </p:nvGraphicFramePr>
        <p:xfrm>
          <a:off x="2555776" y="4869160"/>
          <a:ext cx="1577914" cy="504056"/>
        </p:xfrm>
        <a:graphic>
          <a:graphicData uri="http://schemas.openxmlformats.org/presentationml/2006/ole">
            <mc:AlternateContent xmlns:mc="http://schemas.openxmlformats.org/markup-compatibility/2006">
              <mc:Choice xmlns:v="urn:schemas-microsoft-com:vml" Requires="v">
                <p:oleObj spid="_x0000_s103438" name="Denklem" r:id="rId7" imgW="685502" imgH="215806" progId="Equation.3">
                  <p:embed/>
                </p:oleObj>
              </mc:Choice>
              <mc:Fallback>
                <p:oleObj name="Denklem" r:id="rId7" imgW="685502" imgH="215806"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776" y="4869160"/>
                        <a:ext cx="1577914"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03435" name="Object 11"/>
          <p:cNvGraphicFramePr>
            <a:graphicFrameLocks noChangeAspect="1"/>
          </p:cNvGraphicFramePr>
          <p:nvPr/>
        </p:nvGraphicFramePr>
        <p:xfrm>
          <a:off x="6444208" y="4797152"/>
          <a:ext cx="1575175" cy="504056"/>
        </p:xfrm>
        <a:graphic>
          <a:graphicData uri="http://schemas.openxmlformats.org/presentationml/2006/ole">
            <mc:AlternateContent xmlns:mc="http://schemas.openxmlformats.org/markup-compatibility/2006">
              <mc:Choice xmlns:v="urn:schemas-microsoft-com:vml" Requires="v">
                <p:oleObj spid="_x0000_s103439" name="Denklem" r:id="rId9" imgW="711200" imgH="228600" progId="Equation.3">
                  <p:embed/>
                </p:oleObj>
              </mc:Choice>
              <mc:Fallback>
                <p:oleObj name="Denklem" r:id="rId9" imgW="711200" imgH="228600" progId="Equation.3">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4208" y="4797152"/>
                        <a:ext cx="1575175"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08688"/>
          </a:xfrm>
        </p:spPr>
        <p:txBody>
          <a:bodyPr>
            <a:normAutofit/>
          </a:bodyPr>
          <a:lstStyle/>
          <a:p>
            <a:r>
              <a:rPr lang="tr-TR" sz="2400" dirty="0" smtClean="0"/>
              <a:t>MEASURING RESISTANCE THE WHEATSTONE BRIDGE</a:t>
            </a:r>
            <a:endParaRPr lang="tr-TR" sz="2400" dirty="0"/>
          </a:p>
        </p:txBody>
      </p:sp>
      <p:sp>
        <p:nvSpPr>
          <p:cNvPr id="3" name="2 İçerik Yer Tutucusu"/>
          <p:cNvSpPr>
            <a:spLocks noGrp="1"/>
          </p:cNvSpPr>
          <p:nvPr>
            <p:ph idx="1"/>
          </p:nvPr>
        </p:nvSpPr>
        <p:spPr>
          <a:xfrm>
            <a:off x="457200" y="1556792"/>
            <a:ext cx="8229600" cy="4767808"/>
          </a:xfrm>
        </p:spPr>
        <p:txBody>
          <a:bodyPr/>
          <a:lstStyle/>
          <a:p>
            <a:r>
              <a:rPr lang="tr-TR" sz="2400" noProof="1" smtClean="0"/>
              <a:t>Combining with Kirchoff’s current law equations</a:t>
            </a:r>
          </a:p>
          <a:p>
            <a:endParaRPr lang="tr-TR" sz="2400" noProof="1" smtClean="0"/>
          </a:p>
          <a:p>
            <a:r>
              <a:rPr lang="tr-TR" sz="2400" noProof="1" smtClean="0"/>
              <a:t>Equation 3 :</a:t>
            </a:r>
          </a:p>
          <a:p>
            <a:endParaRPr lang="tr-TR" sz="2400" noProof="1" smtClean="0"/>
          </a:p>
          <a:p>
            <a:r>
              <a:rPr lang="tr-TR" sz="2400" noProof="1" smtClean="0"/>
              <a:t>Solving for the ratio          in both  Equations 3 and 2 and setting them     equal we get</a:t>
            </a:r>
          </a:p>
          <a:p>
            <a:endParaRPr lang="tr-TR" noProof="1" smtClean="0"/>
          </a:p>
          <a:p>
            <a:pPr>
              <a:buNone/>
            </a:pPr>
            <a:r>
              <a:rPr lang="tr-TR" noProof="1" smtClean="0"/>
              <a:t>                                   </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38</a:t>
            </a:fld>
            <a:endParaRPr lang="tr-TR"/>
          </a:p>
        </p:txBody>
      </p:sp>
      <p:sp>
        <p:nvSpPr>
          <p:cNvPr id="1044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04449" name="Object 1"/>
          <p:cNvGraphicFramePr>
            <a:graphicFrameLocks noChangeAspect="1"/>
          </p:cNvGraphicFramePr>
          <p:nvPr/>
        </p:nvGraphicFramePr>
        <p:xfrm>
          <a:off x="2987824" y="2420888"/>
          <a:ext cx="1440160" cy="473477"/>
        </p:xfrm>
        <a:graphic>
          <a:graphicData uri="http://schemas.openxmlformats.org/presentationml/2006/ole">
            <mc:AlternateContent xmlns:mc="http://schemas.openxmlformats.org/markup-compatibility/2006">
              <mc:Choice xmlns:v="urn:schemas-microsoft-com:vml" Requires="v">
                <p:oleObj spid="_x0000_s104457" name="Denklem" r:id="rId3" imgW="698500" imgH="228600" progId="Equation.3">
                  <p:embed/>
                </p:oleObj>
              </mc:Choice>
              <mc:Fallback>
                <p:oleObj name="Denklem" r:id="rId3" imgW="698500" imgH="2286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2420888"/>
                        <a:ext cx="1440160" cy="4734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04451" name="Object 3"/>
          <p:cNvGraphicFramePr>
            <a:graphicFrameLocks noChangeAspect="1"/>
          </p:cNvGraphicFramePr>
          <p:nvPr/>
        </p:nvGraphicFramePr>
        <p:xfrm>
          <a:off x="2411760" y="5517232"/>
          <a:ext cx="1103313" cy="877887"/>
        </p:xfrm>
        <a:graphic>
          <a:graphicData uri="http://schemas.openxmlformats.org/presentationml/2006/ole">
            <mc:AlternateContent xmlns:mc="http://schemas.openxmlformats.org/markup-compatibility/2006">
              <mc:Choice xmlns:v="urn:schemas-microsoft-com:vml" Requires="v">
                <p:oleObj spid="_x0000_s104458" name="Denklem" r:id="rId5" imgW="571320" imgH="457200" progId="Equation.3">
                  <p:embed/>
                </p:oleObj>
              </mc:Choice>
              <mc:Fallback>
                <p:oleObj name="Denklem" r:id="rId5" imgW="571320" imgH="457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5517232"/>
                        <a:ext cx="1103313"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04453" name="Object 5"/>
          <p:cNvGraphicFramePr>
            <a:graphicFrameLocks noChangeAspect="1"/>
          </p:cNvGraphicFramePr>
          <p:nvPr/>
        </p:nvGraphicFramePr>
        <p:xfrm>
          <a:off x="4067944" y="5589240"/>
          <a:ext cx="1296144" cy="801563"/>
        </p:xfrm>
        <a:graphic>
          <a:graphicData uri="http://schemas.openxmlformats.org/presentationml/2006/ole">
            <mc:AlternateContent xmlns:mc="http://schemas.openxmlformats.org/markup-compatibility/2006">
              <mc:Choice xmlns:v="urn:schemas-microsoft-com:vml" Requires="v">
                <p:oleObj spid="_x0000_s104459" name="Denklem" r:id="rId7" imgW="723586" imgH="444307" progId="Equation.3">
                  <p:embed/>
                </p:oleObj>
              </mc:Choice>
              <mc:Fallback>
                <p:oleObj name="Denklem" r:id="rId7" imgW="723586" imgH="444307"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7944" y="5589240"/>
                        <a:ext cx="1296144" cy="80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5" name="Object 6"/>
          <p:cNvGraphicFramePr>
            <a:graphicFrameLocks noChangeAspect="1"/>
          </p:cNvGraphicFramePr>
          <p:nvPr/>
        </p:nvGraphicFramePr>
        <p:xfrm>
          <a:off x="3851920" y="3068960"/>
          <a:ext cx="320206" cy="792088"/>
        </p:xfrm>
        <a:graphic>
          <a:graphicData uri="http://schemas.openxmlformats.org/presentationml/2006/ole">
            <mc:AlternateContent xmlns:mc="http://schemas.openxmlformats.org/markup-compatibility/2006">
              <mc:Choice xmlns:v="urn:schemas-microsoft-com:vml" Requires="v">
                <p:oleObj spid="_x0000_s104460" name="Denklem" r:id="rId9" imgW="177646" imgH="444114" progId="Equation.3">
                  <p:embed/>
                </p:oleObj>
              </mc:Choice>
              <mc:Fallback>
                <p:oleObj name="Denklem" r:id="rId9" imgW="177646" imgH="444114" progId="Equation.3">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1920" y="3068960"/>
                        <a:ext cx="320206"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5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04456" name="Object 8"/>
          <p:cNvGraphicFramePr>
            <a:graphicFrameLocks noChangeAspect="1"/>
          </p:cNvGraphicFramePr>
          <p:nvPr/>
        </p:nvGraphicFramePr>
        <p:xfrm>
          <a:off x="2411760" y="4293096"/>
          <a:ext cx="1567323" cy="792088"/>
        </p:xfrm>
        <a:graphic>
          <a:graphicData uri="http://schemas.openxmlformats.org/presentationml/2006/ole">
            <mc:AlternateContent xmlns:mc="http://schemas.openxmlformats.org/markup-compatibility/2006">
              <mc:Choice xmlns:v="urn:schemas-microsoft-com:vml" Requires="v">
                <p:oleObj spid="_x0000_s104461" name="Denklem" r:id="rId11" imgW="888614" imgH="444307" progId="Equation.3">
                  <p:embed/>
                </p:oleObj>
              </mc:Choice>
              <mc:Fallback>
                <p:oleObj name="Denklem" r:id="rId11" imgW="888614" imgH="444307" progId="Equation.3">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11760" y="4293096"/>
                        <a:ext cx="1567323"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400" noProof="1" smtClean="0">
                <a:solidFill>
                  <a:srgbClr val="FF0000"/>
                </a:solidFill>
              </a:rPr>
              <a:t>Assessing Objective 3.7</a:t>
            </a:r>
            <a:endParaRPr lang="tr-TR" sz="2400" dirty="0">
              <a:solidFill>
                <a:srgbClr val="FF0000"/>
              </a:solidFill>
            </a:endParaRPr>
          </a:p>
        </p:txBody>
      </p:sp>
      <p:sp>
        <p:nvSpPr>
          <p:cNvPr id="3" name="2 İçerik Yer Tutucusu"/>
          <p:cNvSpPr>
            <a:spLocks noGrp="1"/>
          </p:cNvSpPr>
          <p:nvPr>
            <p:ph idx="1"/>
          </p:nvPr>
        </p:nvSpPr>
        <p:spPr/>
        <p:txBody>
          <a:bodyPr/>
          <a:lstStyle/>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39</a:t>
            </a:fld>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852704"/>
          </a:xfrm>
        </p:spPr>
        <p:txBody>
          <a:bodyPr/>
          <a:lstStyle/>
          <a:p>
            <a:r>
              <a:rPr lang="tr-TR" dirty="0" smtClean="0"/>
              <a:t>RESISTORS IN SERIES</a:t>
            </a:r>
            <a:endParaRPr lang="tr-TR" dirty="0"/>
          </a:p>
        </p:txBody>
      </p:sp>
      <p:sp>
        <p:nvSpPr>
          <p:cNvPr id="3" name="2 İçerik Yer Tutucusu"/>
          <p:cNvSpPr>
            <a:spLocks noGrp="1"/>
          </p:cNvSpPr>
          <p:nvPr>
            <p:ph idx="1"/>
          </p:nvPr>
        </p:nvSpPr>
        <p:spPr>
          <a:xfrm>
            <a:off x="457200" y="1700808"/>
            <a:ext cx="8229600" cy="4623792"/>
          </a:xfrm>
        </p:spPr>
        <p:txBody>
          <a:bodyPr>
            <a:normAutofit/>
          </a:bodyPr>
          <a:lstStyle/>
          <a:p>
            <a:r>
              <a:rPr lang="tr-TR" sz="2000" noProof="1" smtClean="0"/>
              <a:t>This can be shown using Kirchoff’s Current Law.</a:t>
            </a:r>
          </a:p>
          <a:p>
            <a:endParaRPr lang="tr-TR" sz="2400" noProof="1" smtClean="0"/>
          </a:p>
          <a:p>
            <a:r>
              <a:rPr lang="tr-TR" sz="2400" noProof="1" smtClean="0"/>
              <a:t>Node a                    </a:t>
            </a:r>
          </a:p>
          <a:p>
            <a:r>
              <a:rPr lang="tr-TR" sz="2400" noProof="1" smtClean="0"/>
              <a:t>Node b</a:t>
            </a:r>
          </a:p>
          <a:p>
            <a:r>
              <a:rPr lang="tr-TR" sz="2400" noProof="1" smtClean="0"/>
              <a:t>Node c</a:t>
            </a:r>
          </a:p>
          <a:p>
            <a:r>
              <a:rPr lang="tr-TR" sz="2400" noProof="1" smtClean="0"/>
              <a:t>Node d</a:t>
            </a:r>
          </a:p>
          <a:p>
            <a:r>
              <a:rPr lang="tr-TR" sz="2400" noProof="1" smtClean="0"/>
              <a:t>Node e</a:t>
            </a:r>
          </a:p>
          <a:p>
            <a:r>
              <a:rPr lang="tr-TR" sz="2400" noProof="1" smtClean="0"/>
              <a:t>Node f</a:t>
            </a:r>
          </a:p>
          <a:p>
            <a:r>
              <a:rPr lang="tr-TR" sz="2400" noProof="1" smtClean="0"/>
              <a:t>Node g</a:t>
            </a:r>
          </a:p>
          <a:p>
            <a:endParaRPr lang="tr-TR" sz="2400" noProof="1" smtClean="0"/>
          </a:p>
          <a:p>
            <a:pPr>
              <a:buNone/>
            </a:pPr>
            <a:endParaRPr lang="tr-TR" sz="2000" noProof="1"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a:t>
            </a:fld>
            <a:endParaRPr lang="tr-TR"/>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63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56325" name="Object 5"/>
          <p:cNvGraphicFramePr>
            <a:graphicFrameLocks noChangeAspect="1"/>
          </p:cNvGraphicFramePr>
          <p:nvPr/>
        </p:nvGraphicFramePr>
        <p:xfrm>
          <a:off x="2195736" y="3068960"/>
          <a:ext cx="936104" cy="288032"/>
        </p:xfrm>
        <a:graphic>
          <a:graphicData uri="http://schemas.openxmlformats.org/presentationml/2006/ole">
            <mc:AlternateContent xmlns:mc="http://schemas.openxmlformats.org/markup-compatibility/2006">
              <mc:Choice xmlns:v="urn:schemas-microsoft-com:vml" Requires="v">
                <p:oleObj spid="_x0000_s56355" name="Denklem" r:id="rId3" imgW="736280" imgH="215806" progId="Equation.3">
                  <p:embed/>
                </p:oleObj>
              </mc:Choice>
              <mc:Fallback>
                <p:oleObj name="Denklem" r:id="rId3" imgW="736280" imgH="215806"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3068960"/>
                        <a:ext cx="936104"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56327" name="Object 7"/>
          <p:cNvGraphicFramePr>
            <a:graphicFrameLocks noChangeAspect="1"/>
          </p:cNvGraphicFramePr>
          <p:nvPr/>
        </p:nvGraphicFramePr>
        <p:xfrm>
          <a:off x="3347864" y="3068960"/>
          <a:ext cx="576064" cy="288032"/>
        </p:xfrm>
        <a:graphic>
          <a:graphicData uri="http://schemas.openxmlformats.org/presentationml/2006/ole">
            <mc:AlternateContent xmlns:mc="http://schemas.openxmlformats.org/markup-compatibility/2006">
              <mc:Choice xmlns:v="urn:schemas-microsoft-com:vml" Requires="v">
                <p:oleObj spid="_x0000_s56356" name="Denklem" r:id="rId5" imgW="482181" imgH="215713" progId="Equation.3">
                  <p:embed/>
                </p:oleObj>
              </mc:Choice>
              <mc:Fallback>
                <p:oleObj name="Denklem" r:id="rId5" imgW="482181" imgH="215713"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864" y="3068960"/>
                        <a:ext cx="576064"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56329" name="Object 9"/>
          <p:cNvGraphicFramePr>
            <a:graphicFrameLocks noChangeAspect="1"/>
          </p:cNvGraphicFramePr>
          <p:nvPr/>
        </p:nvGraphicFramePr>
        <p:xfrm>
          <a:off x="2195736" y="3501008"/>
          <a:ext cx="1008112" cy="311727"/>
        </p:xfrm>
        <a:graphic>
          <a:graphicData uri="http://schemas.openxmlformats.org/presentationml/2006/ole">
            <mc:AlternateContent xmlns:mc="http://schemas.openxmlformats.org/markup-compatibility/2006">
              <mc:Choice xmlns:v="urn:schemas-microsoft-com:vml" Requires="v">
                <p:oleObj spid="_x0000_s56357" name="Denklem" r:id="rId7" imgW="634725" imgH="228501" progId="Equation.3">
                  <p:embed/>
                </p:oleObj>
              </mc:Choice>
              <mc:Fallback>
                <p:oleObj name="Denklem" r:id="rId7" imgW="634725" imgH="228501"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736" y="3501008"/>
                        <a:ext cx="1008112" cy="3117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56331" name="Object 11"/>
          <p:cNvGraphicFramePr>
            <a:graphicFrameLocks noChangeAspect="1"/>
          </p:cNvGraphicFramePr>
          <p:nvPr/>
        </p:nvGraphicFramePr>
        <p:xfrm>
          <a:off x="3347865" y="3501008"/>
          <a:ext cx="576064" cy="360040"/>
        </p:xfrm>
        <a:graphic>
          <a:graphicData uri="http://schemas.openxmlformats.org/presentationml/2006/ole">
            <mc:AlternateContent xmlns:mc="http://schemas.openxmlformats.org/markup-compatibility/2006">
              <mc:Choice xmlns:v="urn:schemas-microsoft-com:vml" Requires="v">
                <p:oleObj spid="_x0000_s56358" name="Denklem" r:id="rId9" imgW="482391" imgH="228501" progId="Equation.3">
                  <p:embed/>
                </p:oleObj>
              </mc:Choice>
              <mc:Fallback>
                <p:oleObj name="Denklem" r:id="rId9" imgW="482391" imgH="228501" progId="Equation.3">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7865" y="3501008"/>
                        <a:ext cx="576064"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56333" name="Object 13"/>
          <p:cNvGraphicFramePr>
            <a:graphicFrameLocks noChangeAspect="1"/>
          </p:cNvGraphicFramePr>
          <p:nvPr/>
        </p:nvGraphicFramePr>
        <p:xfrm>
          <a:off x="2267744" y="3933056"/>
          <a:ext cx="936104" cy="309527"/>
        </p:xfrm>
        <a:graphic>
          <a:graphicData uri="http://schemas.openxmlformats.org/presentationml/2006/ole">
            <mc:AlternateContent xmlns:mc="http://schemas.openxmlformats.org/markup-compatibility/2006">
              <mc:Choice xmlns:v="urn:schemas-microsoft-com:vml" Requires="v">
                <p:oleObj spid="_x0000_s56359" name="Denklem" r:id="rId11" imgW="634725" imgH="228501" progId="Equation.3">
                  <p:embed/>
                </p:oleObj>
              </mc:Choice>
              <mc:Fallback>
                <p:oleObj name="Denklem" r:id="rId11" imgW="634725" imgH="228501" progId="Equation.3">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7744" y="3933056"/>
                        <a:ext cx="936104" cy="3095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56335" name="Object 15"/>
          <p:cNvGraphicFramePr>
            <a:graphicFrameLocks noChangeAspect="1"/>
          </p:cNvGraphicFramePr>
          <p:nvPr/>
        </p:nvGraphicFramePr>
        <p:xfrm>
          <a:off x="3347864" y="3933056"/>
          <a:ext cx="685514" cy="300608"/>
        </p:xfrm>
        <a:graphic>
          <a:graphicData uri="http://schemas.openxmlformats.org/presentationml/2006/ole">
            <mc:AlternateContent xmlns:mc="http://schemas.openxmlformats.org/markup-compatibility/2006">
              <mc:Choice xmlns:v="urn:schemas-microsoft-com:vml" Requires="v">
                <p:oleObj spid="_x0000_s56360" name="Denklem" r:id="rId13" imgW="406224" imgH="228501" progId="Equation.3">
                  <p:embed/>
                </p:oleObj>
              </mc:Choice>
              <mc:Fallback>
                <p:oleObj name="Denklem" r:id="rId13" imgW="406224" imgH="228501" progId="Equation.3">
                  <p:embed/>
                  <p:pic>
                    <p:nvPicPr>
                      <p:cNvPr id="0" name="Picture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47864" y="3933056"/>
                        <a:ext cx="685514" cy="3006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56337" name="Object 17"/>
          <p:cNvGraphicFramePr>
            <a:graphicFrameLocks noChangeAspect="1"/>
          </p:cNvGraphicFramePr>
          <p:nvPr/>
        </p:nvGraphicFramePr>
        <p:xfrm>
          <a:off x="2267744" y="4365104"/>
          <a:ext cx="876097" cy="288032"/>
        </p:xfrm>
        <a:graphic>
          <a:graphicData uri="http://schemas.openxmlformats.org/presentationml/2006/ole">
            <mc:AlternateContent xmlns:mc="http://schemas.openxmlformats.org/markup-compatibility/2006">
              <mc:Choice xmlns:v="urn:schemas-microsoft-com:vml" Requires="v">
                <p:oleObj spid="_x0000_s56361" name="Denklem" r:id="rId15" imgW="698500" imgH="228600" progId="Equation.3">
                  <p:embed/>
                </p:oleObj>
              </mc:Choice>
              <mc:Fallback>
                <p:oleObj name="Denklem" r:id="rId15" imgW="698500" imgH="228600" progId="Equation.3">
                  <p:embed/>
                  <p:pic>
                    <p:nvPicPr>
                      <p:cNvPr id="0" name="Picture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67744" y="4365104"/>
                        <a:ext cx="876097"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40"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56339" name="Object 19"/>
          <p:cNvGraphicFramePr>
            <a:graphicFrameLocks noChangeAspect="1"/>
          </p:cNvGraphicFramePr>
          <p:nvPr/>
        </p:nvGraphicFramePr>
        <p:xfrm>
          <a:off x="3347864" y="4437112"/>
          <a:ext cx="720080" cy="254798"/>
        </p:xfrm>
        <a:graphic>
          <a:graphicData uri="http://schemas.openxmlformats.org/presentationml/2006/ole">
            <mc:AlternateContent xmlns:mc="http://schemas.openxmlformats.org/markup-compatibility/2006">
              <mc:Choice xmlns:v="urn:schemas-microsoft-com:vml" Requires="v">
                <p:oleObj spid="_x0000_s56362" name="Denklem" r:id="rId17" imgW="495085" imgH="228501" progId="Equation.3">
                  <p:embed/>
                </p:oleObj>
              </mc:Choice>
              <mc:Fallback>
                <p:oleObj name="Denklem" r:id="rId17" imgW="495085" imgH="228501" progId="Equation.3">
                  <p:embed/>
                  <p:pic>
                    <p:nvPicPr>
                      <p:cNvPr id="0" name="Picture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47864" y="4437112"/>
                        <a:ext cx="720080" cy="2547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42"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56341" name="Object 21"/>
          <p:cNvGraphicFramePr>
            <a:graphicFrameLocks noChangeAspect="1"/>
          </p:cNvGraphicFramePr>
          <p:nvPr/>
        </p:nvGraphicFramePr>
        <p:xfrm>
          <a:off x="2339752" y="4725144"/>
          <a:ext cx="864096" cy="339972"/>
        </p:xfrm>
        <a:graphic>
          <a:graphicData uri="http://schemas.openxmlformats.org/presentationml/2006/ole">
            <mc:AlternateContent xmlns:mc="http://schemas.openxmlformats.org/markup-compatibility/2006">
              <mc:Choice xmlns:v="urn:schemas-microsoft-com:vml" Requires="v">
                <p:oleObj spid="_x0000_s56363" name="Denklem" r:id="rId19" imgW="583947" imgH="228501" progId="Equation.3">
                  <p:embed/>
                </p:oleObj>
              </mc:Choice>
              <mc:Fallback>
                <p:oleObj name="Denklem" r:id="rId19" imgW="583947" imgH="228501" progId="Equation.3">
                  <p:embed/>
                  <p:pic>
                    <p:nvPicPr>
                      <p:cNvPr id="0" name="Picture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39752" y="4725144"/>
                        <a:ext cx="864096" cy="3399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44"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56343" name="Object 23"/>
          <p:cNvGraphicFramePr>
            <a:graphicFrameLocks noChangeAspect="1"/>
          </p:cNvGraphicFramePr>
          <p:nvPr/>
        </p:nvGraphicFramePr>
        <p:xfrm>
          <a:off x="3347864" y="4797152"/>
          <a:ext cx="960108" cy="288032"/>
        </p:xfrm>
        <a:graphic>
          <a:graphicData uri="http://schemas.openxmlformats.org/presentationml/2006/ole">
            <mc:AlternateContent xmlns:mc="http://schemas.openxmlformats.org/markup-compatibility/2006">
              <mc:Choice xmlns:v="urn:schemas-microsoft-com:vml" Requires="v">
                <p:oleObj spid="_x0000_s56364" name="Denklem" r:id="rId21" imgW="406224" imgH="228501" progId="Equation.3">
                  <p:embed/>
                </p:oleObj>
              </mc:Choice>
              <mc:Fallback>
                <p:oleObj name="Denklem" r:id="rId21" imgW="406224" imgH="228501" progId="Equation.3">
                  <p:embed/>
                  <p:pic>
                    <p:nvPicPr>
                      <p:cNvPr id="0" name="Picture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47864" y="4797152"/>
                        <a:ext cx="960108"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46"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56345" name="Object 25"/>
          <p:cNvGraphicFramePr>
            <a:graphicFrameLocks noChangeAspect="1"/>
          </p:cNvGraphicFramePr>
          <p:nvPr/>
        </p:nvGraphicFramePr>
        <p:xfrm>
          <a:off x="2339752" y="5229200"/>
          <a:ext cx="764045" cy="300608"/>
        </p:xfrm>
        <a:graphic>
          <a:graphicData uri="http://schemas.openxmlformats.org/presentationml/2006/ole">
            <mc:AlternateContent xmlns:mc="http://schemas.openxmlformats.org/markup-compatibility/2006">
              <mc:Choice xmlns:v="urn:schemas-microsoft-com:vml" Requires="v">
                <p:oleObj spid="_x0000_s56365" name="Denklem" r:id="rId23" imgW="583947" imgH="228501" progId="Equation.3">
                  <p:embed/>
                </p:oleObj>
              </mc:Choice>
              <mc:Fallback>
                <p:oleObj name="Denklem" r:id="rId23" imgW="583947" imgH="228501" progId="Equation.3">
                  <p:embed/>
                  <p:pic>
                    <p:nvPicPr>
                      <p:cNvPr id="0" name="Picture 2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339752" y="5229200"/>
                        <a:ext cx="764045" cy="3006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48"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56347" name="Object 27"/>
          <p:cNvGraphicFramePr>
            <a:graphicFrameLocks noChangeAspect="1"/>
          </p:cNvGraphicFramePr>
          <p:nvPr/>
        </p:nvGraphicFramePr>
        <p:xfrm>
          <a:off x="3347864" y="5229200"/>
          <a:ext cx="792087" cy="308975"/>
        </p:xfrm>
        <a:graphic>
          <a:graphicData uri="http://schemas.openxmlformats.org/presentationml/2006/ole">
            <mc:AlternateContent xmlns:mc="http://schemas.openxmlformats.org/markup-compatibility/2006">
              <mc:Choice xmlns:v="urn:schemas-microsoft-com:vml" Requires="v">
                <p:oleObj spid="_x0000_s56366" name="Denklem" r:id="rId25" imgW="495085" imgH="228501" progId="Equation.3">
                  <p:embed/>
                </p:oleObj>
              </mc:Choice>
              <mc:Fallback>
                <p:oleObj name="Denklem" r:id="rId25" imgW="495085" imgH="228501" progId="Equation.3">
                  <p:embed/>
                  <p:pic>
                    <p:nvPicPr>
                      <p:cNvPr id="0" name="Picture 2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347864" y="5229200"/>
                        <a:ext cx="792087" cy="30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50"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56349" name="Object 29"/>
          <p:cNvGraphicFramePr>
            <a:graphicFrameLocks noChangeAspect="1"/>
          </p:cNvGraphicFramePr>
          <p:nvPr/>
        </p:nvGraphicFramePr>
        <p:xfrm>
          <a:off x="2195736" y="2636912"/>
          <a:ext cx="936104" cy="307082"/>
        </p:xfrm>
        <a:graphic>
          <a:graphicData uri="http://schemas.openxmlformats.org/presentationml/2006/ole">
            <mc:AlternateContent xmlns:mc="http://schemas.openxmlformats.org/markup-compatibility/2006">
              <mc:Choice xmlns:v="urn:schemas-microsoft-com:vml" Requires="v">
                <p:oleObj spid="_x0000_s56367" name="Denklem" r:id="rId27" imgW="622030" imgH="228501" progId="Equation.3">
                  <p:embed/>
                </p:oleObj>
              </mc:Choice>
              <mc:Fallback>
                <p:oleObj name="Denklem" r:id="rId27" imgW="622030" imgH="228501" progId="Equation.3">
                  <p:embed/>
                  <p:pic>
                    <p:nvPicPr>
                      <p:cNvPr id="0" name="Picture 2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195736" y="2636912"/>
                        <a:ext cx="936104" cy="3070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52"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56354" name="Object 34"/>
          <p:cNvGraphicFramePr>
            <a:graphicFrameLocks noChangeAspect="1"/>
          </p:cNvGraphicFramePr>
          <p:nvPr/>
        </p:nvGraphicFramePr>
        <p:xfrm>
          <a:off x="3347864" y="2636912"/>
          <a:ext cx="504056" cy="302434"/>
        </p:xfrm>
        <a:graphic>
          <a:graphicData uri="http://schemas.openxmlformats.org/presentationml/2006/ole">
            <mc:AlternateContent xmlns:mc="http://schemas.openxmlformats.org/markup-compatibility/2006">
              <mc:Choice xmlns:v="urn:schemas-microsoft-com:vml" Requires="v">
                <p:oleObj spid="_x0000_s56368" name="Denklem" r:id="rId29" imgW="381000" imgH="228600" progId="Equation.3">
                  <p:embed/>
                </p:oleObj>
              </mc:Choice>
              <mc:Fallback>
                <p:oleObj name="Denklem" r:id="rId29" imgW="381000" imgH="228600" progId="Equation.3">
                  <p:embed/>
                  <p:pic>
                    <p:nvPicPr>
                      <p:cNvPr id="0" name="Picture 3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347864" y="2636912"/>
                        <a:ext cx="504056" cy="3024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80696"/>
          </a:xfrm>
        </p:spPr>
        <p:txBody>
          <a:bodyPr>
            <a:normAutofit/>
          </a:bodyPr>
          <a:lstStyle/>
          <a:p>
            <a:r>
              <a:rPr lang="tr-TR" sz="2400" dirty="0" smtClean="0"/>
              <a:t> DELTA –TO-WYE (PI-TO-TREE) EQUIVALENT CIRCUITS</a:t>
            </a:r>
            <a:endParaRPr lang="tr-TR" sz="2400" dirty="0"/>
          </a:p>
        </p:txBody>
      </p:sp>
      <p:sp>
        <p:nvSpPr>
          <p:cNvPr id="3" name="2 İçerik Yer Tutucusu"/>
          <p:cNvSpPr>
            <a:spLocks noGrp="1"/>
          </p:cNvSpPr>
          <p:nvPr>
            <p:ph idx="1"/>
          </p:nvPr>
        </p:nvSpPr>
        <p:spPr>
          <a:xfrm>
            <a:off x="457200" y="1700808"/>
            <a:ext cx="8229600" cy="4623792"/>
          </a:xfrm>
        </p:spPr>
        <p:txBody>
          <a:bodyPr>
            <a:normAutofit lnSpcReduction="10000"/>
          </a:bodyPr>
          <a:lstStyle/>
          <a:p>
            <a:r>
              <a:rPr lang="tr-TR" sz="2000" noProof="1" smtClean="0"/>
              <a:t>The bridge  configuration above  presents an interconnection of resistors that requires further investigation.</a:t>
            </a:r>
          </a:p>
          <a:p>
            <a:r>
              <a:rPr lang="tr-TR" sz="2000" noProof="1" smtClean="0"/>
              <a:t>Replacing the galvanometer with its equivalent resistance Rm,the wheatstone bridge circuit above can be redrawn as below.</a:t>
            </a:r>
          </a:p>
          <a:p>
            <a:r>
              <a:rPr lang="tr-TR" sz="2000" noProof="1" smtClean="0"/>
              <a:t>Figure 17</a:t>
            </a:r>
          </a:p>
          <a:p>
            <a:endParaRPr lang="tr-TR" sz="2000" noProof="1" smtClean="0"/>
          </a:p>
          <a:p>
            <a:endParaRPr lang="tr-TR" sz="2000" noProof="1" smtClean="0"/>
          </a:p>
          <a:p>
            <a:endParaRPr lang="tr-TR" sz="2000" noProof="1" smtClean="0"/>
          </a:p>
          <a:p>
            <a:endParaRPr lang="tr-TR" sz="2000" noProof="1" smtClean="0"/>
          </a:p>
          <a:p>
            <a:endParaRPr lang="tr-TR" sz="2000" noProof="1" smtClean="0"/>
          </a:p>
          <a:p>
            <a:endParaRPr lang="tr-TR" sz="2000" noProof="1" smtClean="0"/>
          </a:p>
          <a:p>
            <a:endParaRPr lang="tr-TR" sz="2000" noProof="1" smtClean="0"/>
          </a:p>
          <a:p>
            <a:r>
              <a:rPr lang="tr-TR" sz="2000" noProof="1" smtClean="0"/>
              <a:t>A resistive network generated by a wheatstone bridge circuit.</a:t>
            </a: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40</a:t>
            </a:fld>
            <a:endParaRPr lang="tr-TR"/>
          </a:p>
        </p:txBody>
      </p:sp>
      <p:cxnSp>
        <p:nvCxnSpPr>
          <p:cNvPr id="5" name="4 Düz Bağlayıcı"/>
          <p:cNvCxnSpPr/>
          <p:nvPr/>
        </p:nvCxnSpPr>
        <p:spPr>
          <a:xfrm>
            <a:off x="1691680" y="3717032"/>
            <a:ext cx="14401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5 Düz Bağlayıcı"/>
          <p:cNvCxnSpPr/>
          <p:nvPr/>
        </p:nvCxnSpPr>
        <p:spPr>
          <a:xfrm>
            <a:off x="1691680" y="5589240"/>
            <a:ext cx="14401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8 Düz Bağlayıcı"/>
          <p:cNvCxnSpPr/>
          <p:nvPr/>
        </p:nvCxnSpPr>
        <p:spPr>
          <a:xfrm rot="5400000">
            <a:off x="1403648" y="4005064"/>
            <a:ext cx="5760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13 Düz Bağlayıcı"/>
          <p:cNvCxnSpPr/>
          <p:nvPr/>
        </p:nvCxnSpPr>
        <p:spPr>
          <a:xfrm rot="5400000">
            <a:off x="1151620" y="5049180"/>
            <a:ext cx="1080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17 Düz Bağlayıcı"/>
          <p:cNvCxnSpPr/>
          <p:nvPr/>
        </p:nvCxnSpPr>
        <p:spPr>
          <a:xfrm rot="5400000" flipH="1" flipV="1">
            <a:off x="2843808" y="3789040"/>
            <a:ext cx="360040" cy="216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21 Düz Bağlayıcı"/>
          <p:cNvCxnSpPr/>
          <p:nvPr/>
        </p:nvCxnSpPr>
        <p:spPr>
          <a:xfrm rot="16200000" flipH="1">
            <a:off x="3095836" y="3753036"/>
            <a:ext cx="288032" cy="216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30 Düz Bağlayıcı"/>
          <p:cNvCxnSpPr/>
          <p:nvPr/>
        </p:nvCxnSpPr>
        <p:spPr>
          <a:xfrm rot="16200000" flipH="1">
            <a:off x="2843808" y="5301208"/>
            <a:ext cx="360040" cy="216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36 Düz Bağlayıcı"/>
          <p:cNvCxnSpPr>
            <a:endCxn id="68" idx="3"/>
          </p:cNvCxnSpPr>
          <p:nvPr/>
        </p:nvCxnSpPr>
        <p:spPr>
          <a:xfrm rot="5400000" flipH="1" flipV="1">
            <a:off x="3066900" y="5294010"/>
            <a:ext cx="360172" cy="2302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7614864">
            <a:off x="2714900" y="3887923"/>
            <a:ext cx="323836" cy="576064"/>
          </a:xfrm>
          <a:prstGeom prst="rect">
            <a:avLst/>
          </a:prstGeom>
          <a:noFill/>
        </p:spPr>
      </p:pic>
      <p:pic>
        <p:nvPicPr>
          <p:cNvPr id="68"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7614864">
            <a:off x="3297464" y="4811577"/>
            <a:ext cx="323836" cy="576064"/>
          </a:xfrm>
          <a:prstGeom prst="rect">
            <a:avLst/>
          </a:prstGeom>
          <a:noFill/>
        </p:spPr>
      </p:pic>
      <p:pic>
        <p:nvPicPr>
          <p:cNvPr id="69"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3785934">
            <a:off x="3204778" y="3849416"/>
            <a:ext cx="429314" cy="576064"/>
          </a:xfrm>
          <a:prstGeom prst="rect">
            <a:avLst/>
          </a:prstGeom>
          <a:noFill/>
        </p:spPr>
      </p:pic>
      <p:pic>
        <p:nvPicPr>
          <p:cNvPr id="70"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3667569">
            <a:off x="2645490" y="4794815"/>
            <a:ext cx="348907" cy="576064"/>
          </a:xfrm>
          <a:prstGeom prst="rect">
            <a:avLst/>
          </a:prstGeom>
          <a:noFill/>
        </p:spPr>
      </p:pic>
      <p:cxnSp>
        <p:nvCxnSpPr>
          <p:cNvPr id="72" name="71 Düz Bağlayıcı"/>
          <p:cNvCxnSpPr/>
          <p:nvPr/>
        </p:nvCxnSpPr>
        <p:spPr>
          <a:xfrm rot="16200000" flipH="1">
            <a:off x="3455888" y="4401119"/>
            <a:ext cx="301111" cy="2029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77 Düz Bağlayıcı"/>
          <p:cNvCxnSpPr/>
          <p:nvPr/>
        </p:nvCxnSpPr>
        <p:spPr>
          <a:xfrm rot="5400000" flipH="1" flipV="1">
            <a:off x="3419806" y="4725210"/>
            <a:ext cx="360172" cy="216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93 Düz Bağlayıcı"/>
          <p:cNvCxnSpPr/>
          <p:nvPr/>
        </p:nvCxnSpPr>
        <p:spPr>
          <a:xfrm rot="5400000" flipH="1" flipV="1">
            <a:off x="2483768" y="4365104"/>
            <a:ext cx="360040" cy="216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95 Düz Bağlayıcı"/>
          <p:cNvCxnSpPr/>
          <p:nvPr/>
        </p:nvCxnSpPr>
        <p:spPr>
          <a:xfrm rot="16200000" flipH="1">
            <a:off x="2519772" y="4689140"/>
            <a:ext cx="288032" cy="216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97 Düz Bağlayıcı"/>
          <p:cNvCxnSpPr/>
          <p:nvPr/>
        </p:nvCxnSpPr>
        <p:spPr>
          <a:xfrm>
            <a:off x="2555776" y="4653136"/>
            <a:ext cx="4320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100 Düz Bağlayıcı"/>
          <p:cNvCxnSpPr>
            <a:stCxn id="103" idx="3"/>
          </p:cNvCxnSpPr>
          <p:nvPr/>
        </p:nvCxnSpPr>
        <p:spPr>
          <a:xfrm>
            <a:off x="3345130" y="4653136"/>
            <a:ext cx="3627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3"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a:off x="2915816" y="4365104"/>
            <a:ext cx="429314" cy="576064"/>
          </a:xfrm>
          <a:prstGeom prst="rect">
            <a:avLst/>
          </a:prstGeom>
          <a:noFill/>
        </p:spPr>
      </p:pic>
      <p:cxnSp>
        <p:nvCxnSpPr>
          <p:cNvPr id="107" name="106 Düz Bağlayıcı"/>
          <p:cNvCxnSpPr/>
          <p:nvPr/>
        </p:nvCxnSpPr>
        <p:spPr>
          <a:xfrm>
            <a:off x="1403648" y="4293096"/>
            <a:ext cx="5760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107 Düz Bağlayıcı"/>
          <p:cNvCxnSpPr/>
          <p:nvPr/>
        </p:nvCxnSpPr>
        <p:spPr>
          <a:xfrm>
            <a:off x="1475656" y="4437112"/>
            <a:ext cx="4320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108 Düz Bağlayıcı"/>
          <p:cNvCxnSpPr/>
          <p:nvPr/>
        </p:nvCxnSpPr>
        <p:spPr>
          <a:xfrm>
            <a:off x="1547664" y="4365104"/>
            <a:ext cx="2880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110 Düz Bağlayıcı"/>
          <p:cNvCxnSpPr/>
          <p:nvPr/>
        </p:nvCxnSpPr>
        <p:spPr>
          <a:xfrm>
            <a:off x="1547664" y="4509120"/>
            <a:ext cx="2880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118 Metin kutusu"/>
          <p:cNvSpPr txBox="1"/>
          <p:nvPr/>
        </p:nvSpPr>
        <p:spPr>
          <a:xfrm>
            <a:off x="683568" y="4221088"/>
            <a:ext cx="864096" cy="369332"/>
          </a:xfrm>
          <a:prstGeom prst="rect">
            <a:avLst/>
          </a:prstGeom>
          <a:noFill/>
        </p:spPr>
        <p:txBody>
          <a:bodyPr wrap="square" rtlCol="0">
            <a:spAutoFit/>
          </a:bodyPr>
          <a:lstStyle/>
          <a:p>
            <a:r>
              <a:rPr lang="tr-TR" noProof="1" smtClean="0"/>
              <a:t>        v</a:t>
            </a:r>
            <a:endParaRPr lang="tr-TR" noProof="1"/>
          </a:p>
        </p:txBody>
      </p:sp>
      <p:sp>
        <p:nvSpPr>
          <p:cNvPr id="120" name="119 Metin kutusu"/>
          <p:cNvSpPr txBox="1"/>
          <p:nvPr/>
        </p:nvSpPr>
        <p:spPr>
          <a:xfrm>
            <a:off x="1115616" y="3933056"/>
            <a:ext cx="432048" cy="276999"/>
          </a:xfrm>
          <a:prstGeom prst="rect">
            <a:avLst/>
          </a:prstGeom>
          <a:noFill/>
        </p:spPr>
        <p:txBody>
          <a:bodyPr wrap="square" rtlCol="0">
            <a:spAutoFit/>
          </a:bodyPr>
          <a:lstStyle/>
          <a:p>
            <a:r>
              <a:rPr lang="tr-TR" sz="1200" dirty="0" smtClean="0"/>
              <a:t>  +</a:t>
            </a:r>
            <a:endParaRPr lang="tr-TR" sz="1200" dirty="0"/>
          </a:p>
        </p:txBody>
      </p:sp>
      <p:sp>
        <p:nvSpPr>
          <p:cNvPr id="121" name="120 Metin kutusu"/>
          <p:cNvSpPr txBox="1"/>
          <p:nvPr/>
        </p:nvSpPr>
        <p:spPr>
          <a:xfrm>
            <a:off x="1115616" y="4581128"/>
            <a:ext cx="432048" cy="276999"/>
          </a:xfrm>
          <a:prstGeom prst="rect">
            <a:avLst/>
          </a:prstGeom>
          <a:noFill/>
        </p:spPr>
        <p:txBody>
          <a:bodyPr wrap="square" rtlCol="0">
            <a:spAutoFit/>
          </a:bodyPr>
          <a:lstStyle/>
          <a:p>
            <a:r>
              <a:rPr lang="tr-TR" sz="1200" dirty="0" smtClean="0"/>
              <a:t>  _</a:t>
            </a:r>
            <a:endParaRPr lang="tr-TR" sz="1200" dirty="0"/>
          </a:p>
        </p:txBody>
      </p:sp>
      <p:sp>
        <p:nvSpPr>
          <p:cNvPr id="122" name="121 Metin kutusu"/>
          <p:cNvSpPr txBox="1"/>
          <p:nvPr/>
        </p:nvSpPr>
        <p:spPr>
          <a:xfrm>
            <a:off x="2267744" y="3861048"/>
            <a:ext cx="648072" cy="369332"/>
          </a:xfrm>
          <a:prstGeom prst="rect">
            <a:avLst/>
          </a:prstGeom>
          <a:noFill/>
        </p:spPr>
        <p:txBody>
          <a:bodyPr wrap="square" rtlCol="0">
            <a:spAutoFit/>
          </a:bodyPr>
          <a:lstStyle/>
          <a:p>
            <a:r>
              <a:rPr lang="tr-TR" dirty="0" smtClean="0"/>
              <a:t> </a:t>
            </a:r>
            <a:r>
              <a:rPr lang="tr-TR" sz="1600" dirty="0" smtClean="0"/>
              <a:t>R1</a:t>
            </a:r>
            <a:endParaRPr lang="tr-TR" sz="1600" dirty="0"/>
          </a:p>
        </p:txBody>
      </p:sp>
      <p:sp>
        <p:nvSpPr>
          <p:cNvPr id="123" name="122 Metin kutusu"/>
          <p:cNvSpPr txBox="1"/>
          <p:nvPr/>
        </p:nvSpPr>
        <p:spPr>
          <a:xfrm>
            <a:off x="3635896" y="3861048"/>
            <a:ext cx="648072" cy="369332"/>
          </a:xfrm>
          <a:prstGeom prst="rect">
            <a:avLst/>
          </a:prstGeom>
          <a:noFill/>
        </p:spPr>
        <p:txBody>
          <a:bodyPr wrap="square" rtlCol="0">
            <a:spAutoFit/>
          </a:bodyPr>
          <a:lstStyle/>
          <a:p>
            <a:r>
              <a:rPr lang="tr-TR" dirty="0" smtClean="0"/>
              <a:t> </a:t>
            </a:r>
            <a:r>
              <a:rPr lang="tr-TR" sz="1600" dirty="0" smtClean="0"/>
              <a:t>R2</a:t>
            </a:r>
            <a:endParaRPr lang="tr-TR" sz="1600" dirty="0"/>
          </a:p>
        </p:txBody>
      </p:sp>
      <p:sp>
        <p:nvSpPr>
          <p:cNvPr id="124" name="123 Metin kutusu"/>
          <p:cNvSpPr txBox="1"/>
          <p:nvPr/>
        </p:nvSpPr>
        <p:spPr>
          <a:xfrm>
            <a:off x="3419872" y="5013176"/>
            <a:ext cx="648072" cy="369332"/>
          </a:xfrm>
          <a:prstGeom prst="rect">
            <a:avLst/>
          </a:prstGeom>
          <a:noFill/>
        </p:spPr>
        <p:txBody>
          <a:bodyPr wrap="square" rtlCol="0">
            <a:spAutoFit/>
          </a:bodyPr>
          <a:lstStyle/>
          <a:p>
            <a:r>
              <a:rPr lang="tr-TR" dirty="0" smtClean="0"/>
              <a:t>  </a:t>
            </a:r>
            <a:r>
              <a:rPr lang="tr-TR" sz="1600" noProof="1" smtClean="0"/>
              <a:t>Rx</a:t>
            </a:r>
            <a:endParaRPr lang="tr-TR" sz="1600" noProof="1"/>
          </a:p>
        </p:txBody>
      </p:sp>
      <p:sp>
        <p:nvSpPr>
          <p:cNvPr id="125" name="124 Metin kutusu"/>
          <p:cNvSpPr txBox="1"/>
          <p:nvPr/>
        </p:nvSpPr>
        <p:spPr>
          <a:xfrm>
            <a:off x="2195736" y="5013176"/>
            <a:ext cx="648072" cy="369332"/>
          </a:xfrm>
          <a:prstGeom prst="rect">
            <a:avLst/>
          </a:prstGeom>
          <a:noFill/>
        </p:spPr>
        <p:txBody>
          <a:bodyPr wrap="square" rtlCol="0">
            <a:spAutoFit/>
          </a:bodyPr>
          <a:lstStyle/>
          <a:p>
            <a:r>
              <a:rPr lang="tr-TR" dirty="0" smtClean="0"/>
              <a:t>  </a:t>
            </a:r>
            <a:r>
              <a:rPr lang="tr-TR" sz="1600" dirty="0" smtClean="0"/>
              <a:t>R3</a:t>
            </a:r>
            <a:endParaRPr lang="tr-TR" sz="1600" dirty="0"/>
          </a:p>
        </p:txBody>
      </p:sp>
      <p:sp>
        <p:nvSpPr>
          <p:cNvPr id="126" name="125 Oval"/>
          <p:cNvSpPr/>
          <p:nvPr/>
        </p:nvSpPr>
        <p:spPr>
          <a:xfrm>
            <a:off x="3059832" y="364502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7" name="126 Oval"/>
          <p:cNvSpPr/>
          <p:nvPr/>
        </p:nvSpPr>
        <p:spPr>
          <a:xfrm>
            <a:off x="3059832" y="5517232"/>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8" name="127 Metin kutusu"/>
          <p:cNvSpPr txBox="1"/>
          <p:nvPr/>
        </p:nvSpPr>
        <p:spPr>
          <a:xfrm>
            <a:off x="2843808" y="4221088"/>
            <a:ext cx="648072" cy="369332"/>
          </a:xfrm>
          <a:prstGeom prst="rect">
            <a:avLst/>
          </a:prstGeom>
          <a:noFill/>
        </p:spPr>
        <p:txBody>
          <a:bodyPr wrap="square" rtlCol="0">
            <a:spAutoFit/>
          </a:bodyPr>
          <a:lstStyle/>
          <a:p>
            <a:r>
              <a:rPr lang="tr-TR" dirty="0" smtClean="0"/>
              <a:t> </a:t>
            </a:r>
            <a:r>
              <a:rPr lang="tr-TR" sz="1600" noProof="1" smtClean="0"/>
              <a:t>Rm</a:t>
            </a:r>
            <a:endParaRPr lang="tr-TR" sz="1600" noProof="1"/>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dirty="0" smtClean="0"/>
              <a:t> DELTA –TO-WYE (PI-TO-TREE) EQUIVALENT CIRCUITS</a:t>
            </a:r>
            <a:endParaRPr lang="tr-TR" sz="2400" dirty="0"/>
          </a:p>
        </p:txBody>
      </p:sp>
      <p:sp>
        <p:nvSpPr>
          <p:cNvPr id="3" name="2 İçerik Yer Tutucusu"/>
          <p:cNvSpPr>
            <a:spLocks noGrp="1"/>
          </p:cNvSpPr>
          <p:nvPr>
            <p:ph idx="1"/>
          </p:nvPr>
        </p:nvSpPr>
        <p:spPr>
          <a:xfrm>
            <a:off x="611560" y="1916832"/>
            <a:ext cx="8229600" cy="4389120"/>
          </a:xfrm>
        </p:spPr>
        <p:txBody>
          <a:bodyPr>
            <a:normAutofit fontScale="85000" lnSpcReduction="10000"/>
          </a:bodyPr>
          <a:lstStyle/>
          <a:p>
            <a:r>
              <a:rPr lang="tr-TR" noProof="1" smtClean="0"/>
              <a:t>The resistance across the terminals of the  battery cannot be reduced  to a single equivalent resistor,using series or parallel resistance combinations alone.</a:t>
            </a:r>
          </a:p>
          <a:p>
            <a:r>
              <a:rPr lang="tr-TR" noProof="1" smtClean="0"/>
              <a:t>The interconnected resistors can be reduced to a single equivalent resistor by means of a delta-to-wye </a:t>
            </a:r>
          </a:p>
          <a:p>
            <a:pPr>
              <a:buNone/>
            </a:pPr>
            <a:r>
              <a:rPr lang="tr-TR" noProof="1" smtClean="0"/>
              <a:t>     (      to y)  or pi-to-tee    (        to T )    equivalent circuit.</a:t>
            </a:r>
          </a:p>
          <a:p>
            <a:r>
              <a:rPr lang="tr-TR" noProof="1" smtClean="0"/>
              <a:t>The resistors R1,R2 and Rm (or R3,Rm and Rx) in the circuit above are referred to as delta         İnterconnections because the interconnection looks like the greek letter  </a:t>
            </a:r>
          </a:p>
          <a:p>
            <a:pPr>
              <a:buNone/>
            </a:pPr>
            <a:r>
              <a:rPr lang="tr-TR" noProof="1" smtClean="0"/>
              <a:t>        . This configuration is also known as pi interconnection because the         can be shaped into a          without disturbing the electrical equivalence of the two configurations.</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41</a:t>
            </a:fld>
            <a:endParaRPr lang="tr-TR"/>
          </a:p>
        </p:txBody>
      </p:sp>
      <p:sp>
        <p:nvSpPr>
          <p:cNvPr id="1054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05473" name="Object 1"/>
          <p:cNvGraphicFramePr>
            <a:graphicFrameLocks noChangeAspect="1"/>
          </p:cNvGraphicFramePr>
          <p:nvPr/>
        </p:nvGraphicFramePr>
        <p:xfrm>
          <a:off x="1187624" y="3573016"/>
          <a:ext cx="360040" cy="360040"/>
        </p:xfrm>
        <a:graphic>
          <a:graphicData uri="http://schemas.openxmlformats.org/presentationml/2006/ole">
            <mc:AlternateContent xmlns:mc="http://schemas.openxmlformats.org/markup-compatibility/2006">
              <mc:Choice xmlns:v="urn:schemas-microsoft-com:vml" Requires="v">
                <p:oleObj spid="_x0000_s105485" name="Denklem" r:id="rId3" imgW="139579" imgH="164957" progId="Equation.3">
                  <p:embed/>
                </p:oleObj>
              </mc:Choice>
              <mc:Fallback>
                <p:oleObj name="Denklem" r:id="rId3" imgW="139579" imgH="164957"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3573016"/>
                        <a:ext cx="360040"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05475" name="Object 3"/>
          <p:cNvGraphicFramePr>
            <a:graphicFrameLocks noChangeAspect="1"/>
          </p:cNvGraphicFramePr>
          <p:nvPr/>
        </p:nvGraphicFramePr>
        <p:xfrm>
          <a:off x="4499992" y="3573016"/>
          <a:ext cx="504056" cy="360040"/>
        </p:xfrm>
        <a:graphic>
          <a:graphicData uri="http://schemas.openxmlformats.org/presentationml/2006/ole">
            <mc:AlternateContent xmlns:mc="http://schemas.openxmlformats.org/markup-compatibility/2006">
              <mc:Choice xmlns:v="urn:schemas-microsoft-com:vml" Requires="v">
                <p:oleObj spid="_x0000_s105486" name="Denklem" r:id="rId5" imgW="139700" imgH="139700" progId="Equation.3">
                  <p:embed/>
                </p:oleObj>
              </mc:Choice>
              <mc:Fallback>
                <p:oleObj name="Denklem" r:id="rId5" imgW="139700" imgH="1397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9992" y="3573016"/>
                        <a:ext cx="504056"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05477" name="Object 5"/>
          <p:cNvGraphicFramePr>
            <a:graphicFrameLocks noChangeAspect="1"/>
          </p:cNvGraphicFramePr>
          <p:nvPr/>
        </p:nvGraphicFramePr>
        <p:xfrm>
          <a:off x="5148064" y="4293096"/>
          <a:ext cx="432048" cy="288032"/>
        </p:xfrm>
        <a:graphic>
          <a:graphicData uri="http://schemas.openxmlformats.org/presentationml/2006/ole">
            <mc:AlternateContent xmlns:mc="http://schemas.openxmlformats.org/markup-compatibility/2006">
              <mc:Choice xmlns:v="urn:schemas-microsoft-com:vml" Requires="v">
                <p:oleObj spid="_x0000_s105487" name="Denklem" r:id="rId7" imgW="139579" imgH="164957" progId="Equation.3">
                  <p:embed/>
                </p:oleObj>
              </mc:Choice>
              <mc:Fallback>
                <p:oleObj name="Denklem" r:id="rId7" imgW="139579" imgH="164957"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064" y="4293096"/>
                        <a:ext cx="432048"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8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05479" name="Object 7"/>
          <p:cNvGraphicFramePr>
            <a:graphicFrameLocks noChangeAspect="1"/>
          </p:cNvGraphicFramePr>
          <p:nvPr/>
        </p:nvGraphicFramePr>
        <p:xfrm>
          <a:off x="899593" y="4941168"/>
          <a:ext cx="432048" cy="288032"/>
        </p:xfrm>
        <a:graphic>
          <a:graphicData uri="http://schemas.openxmlformats.org/presentationml/2006/ole">
            <mc:AlternateContent xmlns:mc="http://schemas.openxmlformats.org/markup-compatibility/2006">
              <mc:Choice xmlns:v="urn:schemas-microsoft-com:vml" Requires="v">
                <p:oleObj spid="_x0000_s105488" name="Denklem" r:id="rId9" imgW="139680" imgH="164880" progId="Equation.3">
                  <p:embed/>
                </p:oleObj>
              </mc:Choice>
              <mc:Fallback>
                <p:oleObj name="Denklem" r:id="rId9" imgW="139680" imgH="16488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9593" y="4941168"/>
                        <a:ext cx="432048"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05481" name="Object 9"/>
          <p:cNvGraphicFramePr>
            <a:graphicFrameLocks noChangeAspect="1"/>
          </p:cNvGraphicFramePr>
          <p:nvPr/>
        </p:nvGraphicFramePr>
        <p:xfrm>
          <a:off x="2843808" y="5229200"/>
          <a:ext cx="432048" cy="288032"/>
        </p:xfrm>
        <a:graphic>
          <a:graphicData uri="http://schemas.openxmlformats.org/presentationml/2006/ole">
            <mc:AlternateContent xmlns:mc="http://schemas.openxmlformats.org/markup-compatibility/2006">
              <mc:Choice xmlns:v="urn:schemas-microsoft-com:vml" Requires="v">
                <p:oleObj spid="_x0000_s105489" name="Denklem" r:id="rId11" imgW="139579" imgH="164957" progId="Equation.3">
                  <p:embed/>
                </p:oleObj>
              </mc:Choice>
              <mc:Fallback>
                <p:oleObj name="Denklem" r:id="rId11" imgW="139579" imgH="164957"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808" y="5229200"/>
                        <a:ext cx="432048"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8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05484" name="Object 12"/>
          <p:cNvGraphicFramePr>
            <a:graphicFrameLocks noChangeAspect="1"/>
          </p:cNvGraphicFramePr>
          <p:nvPr/>
        </p:nvGraphicFramePr>
        <p:xfrm>
          <a:off x="6588224" y="5229200"/>
          <a:ext cx="360040" cy="360040"/>
        </p:xfrm>
        <a:graphic>
          <a:graphicData uri="http://schemas.openxmlformats.org/presentationml/2006/ole">
            <mc:AlternateContent xmlns:mc="http://schemas.openxmlformats.org/markup-compatibility/2006">
              <mc:Choice xmlns:v="urn:schemas-microsoft-com:vml" Requires="v">
                <p:oleObj spid="_x0000_s105490" name="Denklem" r:id="rId12" imgW="139700" imgH="139700" progId="Equation.3">
                  <p:embed/>
                </p:oleObj>
              </mc:Choice>
              <mc:Fallback>
                <p:oleObj name="Denklem" r:id="rId12" imgW="139700" imgH="139700" progId="Equation.3">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88224" y="5229200"/>
                        <a:ext cx="360040"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dirty="0" smtClean="0"/>
              <a:t>  DELTA –TO-WYE (PI-TO-TREE) EQUIVALENT CIRCUITS</a:t>
            </a:r>
            <a:endParaRPr lang="tr-TR" sz="2400" dirty="0"/>
          </a:p>
        </p:txBody>
      </p:sp>
      <p:sp>
        <p:nvSpPr>
          <p:cNvPr id="3" name="2 İçerik Yer Tutucusu"/>
          <p:cNvSpPr>
            <a:spLocks noGrp="1"/>
          </p:cNvSpPr>
          <p:nvPr>
            <p:ph idx="1"/>
          </p:nvPr>
        </p:nvSpPr>
        <p:spPr/>
        <p:txBody>
          <a:bodyPr/>
          <a:lstStyle/>
          <a:p>
            <a:r>
              <a:rPr lang="tr-TR" noProof="1" smtClean="0"/>
              <a:t>A       Configuration viewed as        Configuration</a:t>
            </a:r>
          </a:p>
          <a:p>
            <a:endParaRPr lang="tr-TR" dirty="0" smtClean="0"/>
          </a:p>
          <a:p>
            <a:endParaRPr lang="tr-TR" dirty="0" smtClean="0"/>
          </a:p>
          <a:p>
            <a:endParaRPr lang="tr-TR" dirty="0" smtClean="0"/>
          </a:p>
          <a:p>
            <a:endParaRPr lang="tr-TR" dirty="0" smtClean="0"/>
          </a:p>
          <a:p>
            <a:endParaRPr lang="tr-TR" dirty="0" smtClean="0"/>
          </a:p>
          <a:p>
            <a:endParaRPr lang="tr-TR" dirty="0" smtClean="0"/>
          </a:p>
          <a:p>
            <a:pPr>
              <a:buNone/>
            </a:pPr>
            <a:r>
              <a:rPr lang="tr-TR" dirty="0" smtClean="0"/>
              <a:t>   </a:t>
            </a:r>
            <a:r>
              <a:rPr lang="tr-TR" noProof="1" smtClean="0"/>
              <a:t>Figure 18</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42</a:t>
            </a:fld>
            <a:endParaRPr lang="tr-TR"/>
          </a:p>
        </p:txBody>
      </p:sp>
      <p:cxnSp>
        <p:nvCxnSpPr>
          <p:cNvPr id="6" name="5 Düz Bağlayıcı"/>
          <p:cNvCxnSpPr/>
          <p:nvPr/>
        </p:nvCxnSpPr>
        <p:spPr>
          <a:xfrm>
            <a:off x="1403648" y="2996952"/>
            <a:ext cx="5760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2" descr="http://images1.wikia.nocookie.net/__cb20080120233121/en.futurama/images/0/0d/200px-Resistor_symbol_America.svg.png"/>
          <p:cNvPicPr>
            <a:picLocks noChangeAspect="1" noChangeArrowheads="1"/>
          </p:cNvPicPr>
          <p:nvPr/>
        </p:nvPicPr>
        <p:blipFill>
          <a:blip r:embed="rId3" cstate="print"/>
          <a:srcRect/>
          <a:stretch>
            <a:fillRect/>
          </a:stretch>
        </p:blipFill>
        <p:spPr bwMode="auto">
          <a:xfrm>
            <a:off x="1979712" y="2708920"/>
            <a:ext cx="429314" cy="576064"/>
          </a:xfrm>
          <a:prstGeom prst="rect">
            <a:avLst/>
          </a:prstGeom>
          <a:noFill/>
        </p:spPr>
      </p:pic>
      <p:cxnSp>
        <p:nvCxnSpPr>
          <p:cNvPr id="9" name="8 Düz Bağlayıcı"/>
          <p:cNvCxnSpPr/>
          <p:nvPr/>
        </p:nvCxnSpPr>
        <p:spPr>
          <a:xfrm>
            <a:off x="2411760" y="2996952"/>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2" descr="http://images1.wikia.nocookie.net/__cb20080120233121/en.futurama/images/0/0d/200px-Resistor_symbol_America.svg.png"/>
          <p:cNvPicPr>
            <a:picLocks noChangeAspect="1" noChangeArrowheads="1"/>
          </p:cNvPicPr>
          <p:nvPr/>
        </p:nvPicPr>
        <p:blipFill>
          <a:blip r:embed="rId3" cstate="print"/>
          <a:srcRect/>
          <a:stretch>
            <a:fillRect/>
          </a:stretch>
        </p:blipFill>
        <p:spPr bwMode="auto">
          <a:xfrm rot="3532901">
            <a:off x="1690529" y="3473593"/>
            <a:ext cx="429314" cy="576064"/>
          </a:xfrm>
          <a:prstGeom prst="rect">
            <a:avLst/>
          </a:prstGeom>
          <a:noFill/>
        </p:spPr>
      </p:pic>
      <p:pic>
        <p:nvPicPr>
          <p:cNvPr id="11" name="Picture 2" descr="http://images1.wikia.nocookie.net/__cb20080120233121/en.futurama/images/0/0d/200px-Resistor_symbol_America.svg.png"/>
          <p:cNvPicPr>
            <a:picLocks noChangeAspect="1" noChangeArrowheads="1"/>
          </p:cNvPicPr>
          <p:nvPr/>
        </p:nvPicPr>
        <p:blipFill>
          <a:blip r:embed="rId3" cstate="print"/>
          <a:srcRect/>
          <a:stretch>
            <a:fillRect/>
          </a:stretch>
        </p:blipFill>
        <p:spPr bwMode="auto">
          <a:xfrm rot="17972207">
            <a:off x="2409508" y="3469722"/>
            <a:ext cx="429314" cy="576064"/>
          </a:xfrm>
          <a:prstGeom prst="rect">
            <a:avLst/>
          </a:prstGeom>
          <a:noFill/>
        </p:spPr>
      </p:pic>
      <p:cxnSp>
        <p:nvCxnSpPr>
          <p:cNvPr id="12" name="11 Düz Bağlayıcı"/>
          <p:cNvCxnSpPr>
            <a:stCxn id="11" idx="3"/>
          </p:cNvCxnSpPr>
          <p:nvPr/>
        </p:nvCxnSpPr>
        <p:spPr>
          <a:xfrm rot="5400000" flipH="1" flipV="1">
            <a:off x="2607889" y="3119050"/>
            <a:ext cx="574042" cy="3298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14 Düz Bağlayıcı"/>
          <p:cNvCxnSpPr>
            <a:stCxn id="10" idx="1"/>
          </p:cNvCxnSpPr>
          <p:nvPr/>
        </p:nvCxnSpPr>
        <p:spPr>
          <a:xfrm rot="16200000" flipV="1">
            <a:off x="1308497" y="3092104"/>
            <a:ext cx="580905" cy="3906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21 Düz Bağlayıcı"/>
          <p:cNvCxnSpPr/>
          <p:nvPr/>
        </p:nvCxnSpPr>
        <p:spPr>
          <a:xfrm rot="5400000" flipH="1" flipV="1">
            <a:off x="2144634" y="4056166"/>
            <a:ext cx="504056" cy="2578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23 Düz Bağlayıcı"/>
          <p:cNvCxnSpPr/>
          <p:nvPr/>
        </p:nvCxnSpPr>
        <p:spPr>
          <a:xfrm rot="16200000" flipH="1">
            <a:off x="1871701" y="4041067"/>
            <a:ext cx="504056" cy="2880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31 Düz Bağlayıcı"/>
          <p:cNvCxnSpPr/>
          <p:nvPr/>
        </p:nvCxnSpPr>
        <p:spPr>
          <a:xfrm>
            <a:off x="4211960" y="2996952"/>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Picture 2" descr="http://images1.wikia.nocookie.net/__cb20080120233121/en.futurama/images/0/0d/200px-Resistor_symbol_America.svg.png"/>
          <p:cNvPicPr>
            <a:picLocks noChangeAspect="1" noChangeArrowheads="1"/>
          </p:cNvPicPr>
          <p:nvPr/>
        </p:nvPicPr>
        <p:blipFill>
          <a:blip r:embed="rId3" cstate="print"/>
          <a:srcRect/>
          <a:stretch>
            <a:fillRect/>
          </a:stretch>
        </p:blipFill>
        <p:spPr bwMode="auto">
          <a:xfrm>
            <a:off x="4860032" y="2708920"/>
            <a:ext cx="429314" cy="576064"/>
          </a:xfrm>
          <a:prstGeom prst="rect">
            <a:avLst/>
          </a:prstGeom>
          <a:noFill/>
        </p:spPr>
      </p:pic>
      <p:pic>
        <p:nvPicPr>
          <p:cNvPr id="34" name="Picture 2" descr="http://images1.wikia.nocookie.net/__cb20080120233121/en.futurama/images/0/0d/200px-Resistor_symbol_America.svg.png"/>
          <p:cNvPicPr>
            <a:picLocks noChangeAspect="1" noChangeArrowheads="1"/>
          </p:cNvPicPr>
          <p:nvPr/>
        </p:nvPicPr>
        <p:blipFill>
          <a:blip r:embed="rId3" cstate="print"/>
          <a:srcRect/>
          <a:stretch>
            <a:fillRect/>
          </a:stretch>
        </p:blipFill>
        <p:spPr bwMode="auto">
          <a:xfrm rot="16200000">
            <a:off x="4357343" y="3499641"/>
            <a:ext cx="429314" cy="576064"/>
          </a:xfrm>
          <a:prstGeom prst="rect">
            <a:avLst/>
          </a:prstGeom>
          <a:noFill/>
        </p:spPr>
      </p:pic>
      <p:pic>
        <p:nvPicPr>
          <p:cNvPr id="35" name="Picture 2" descr="http://images1.wikia.nocookie.net/__cb20080120233121/en.futurama/images/0/0d/200px-Resistor_symbol_America.svg.png"/>
          <p:cNvPicPr>
            <a:picLocks noChangeAspect="1" noChangeArrowheads="1"/>
          </p:cNvPicPr>
          <p:nvPr/>
        </p:nvPicPr>
        <p:blipFill>
          <a:blip r:embed="rId3" cstate="print"/>
          <a:srcRect/>
          <a:stretch>
            <a:fillRect/>
          </a:stretch>
        </p:blipFill>
        <p:spPr bwMode="auto">
          <a:xfrm rot="16200000">
            <a:off x="5509471" y="3499641"/>
            <a:ext cx="429314" cy="576064"/>
          </a:xfrm>
          <a:prstGeom prst="rect">
            <a:avLst/>
          </a:prstGeom>
          <a:noFill/>
        </p:spPr>
      </p:pic>
      <p:cxnSp>
        <p:nvCxnSpPr>
          <p:cNvPr id="36" name="35 Düz Bağlayıcı"/>
          <p:cNvCxnSpPr/>
          <p:nvPr/>
        </p:nvCxnSpPr>
        <p:spPr>
          <a:xfrm>
            <a:off x="5292080" y="2996952"/>
            <a:ext cx="14401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37 Düz Bağlayıcı"/>
          <p:cNvCxnSpPr/>
          <p:nvPr/>
        </p:nvCxnSpPr>
        <p:spPr>
          <a:xfrm>
            <a:off x="4211960" y="4509120"/>
            <a:ext cx="7920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38 Düz Bağlayıcı"/>
          <p:cNvCxnSpPr/>
          <p:nvPr/>
        </p:nvCxnSpPr>
        <p:spPr>
          <a:xfrm>
            <a:off x="4932040" y="4509120"/>
            <a:ext cx="187220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41 Düz Bağlayıcı"/>
          <p:cNvCxnSpPr/>
          <p:nvPr/>
        </p:nvCxnSpPr>
        <p:spPr>
          <a:xfrm rot="5400000">
            <a:off x="4283968" y="3284984"/>
            <a:ext cx="5760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44 Düz Bağlayıcı"/>
          <p:cNvCxnSpPr/>
          <p:nvPr/>
        </p:nvCxnSpPr>
        <p:spPr>
          <a:xfrm rot="5400000">
            <a:off x="4319972" y="4257092"/>
            <a:ext cx="504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46 Düz Bağlayıcı"/>
          <p:cNvCxnSpPr/>
          <p:nvPr/>
        </p:nvCxnSpPr>
        <p:spPr>
          <a:xfrm rot="5400000">
            <a:off x="5436096" y="3284984"/>
            <a:ext cx="5760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47 Düz Bağlayıcı"/>
          <p:cNvCxnSpPr/>
          <p:nvPr/>
        </p:nvCxnSpPr>
        <p:spPr>
          <a:xfrm rot="5400000">
            <a:off x="5472100" y="4257092"/>
            <a:ext cx="504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49 Oval"/>
          <p:cNvSpPr/>
          <p:nvPr/>
        </p:nvSpPr>
        <p:spPr>
          <a:xfrm>
            <a:off x="1331640" y="292494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1" name="50 Oval"/>
          <p:cNvSpPr/>
          <p:nvPr/>
        </p:nvSpPr>
        <p:spPr>
          <a:xfrm>
            <a:off x="2987824" y="292494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2" name="51 Oval"/>
          <p:cNvSpPr/>
          <p:nvPr/>
        </p:nvSpPr>
        <p:spPr>
          <a:xfrm>
            <a:off x="2195736"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3" name="52 Oval"/>
          <p:cNvSpPr/>
          <p:nvPr/>
        </p:nvSpPr>
        <p:spPr>
          <a:xfrm>
            <a:off x="4067944" y="292494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53 Oval"/>
          <p:cNvSpPr/>
          <p:nvPr/>
        </p:nvSpPr>
        <p:spPr>
          <a:xfrm>
            <a:off x="4499992" y="292494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5" name="54 Oval"/>
          <p:cNvSpPr/>
          <p:nvPr/>
        </p:nvSpPr>
        <p:spPr>
          <a:xfrm>
            <a:off x="4067944" y="4437112"/>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6" name="55 Oval"/>
          <p:cNvSpPr/>
          <p:nvPr/>
        </p:nvSpPr>
        <p:spPr>
          <a:xfrm>
            <a:off x="4499992" y="4437112"/>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7" name="56 Oval"/>
          <p:cNvSpPr/>
          <p:nvPr/>
        </p:nvSpPr>
        <p:spPr>
          <a:xfrm>
            <a:off x="5652120" y="292494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8" name="57 Oval"/>
          <p:cNvSpPr/>
          <p:nvPr/>
        </p:nvSpPr>
        <p:spPr>
          <a:xfrm>
            <a:off x="5652120" y="4437112"/>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9" name="58 Metin kutusu"/>
          <p:cNvSpPr txBox="1"/>
          <p:nvPr/>
        </p:nvSpPr>
        <p:spPr>
          <a:xfrm>
            <a:off x="1043608" y="3645024"/>
            <a:ext cx="648072" cy="369332"/>
          </a:xfrm>
          <a:prstGeom prst="rect">
            <a:avLst/>
          </a:prstGeom>
          <a:noFill/>
        </p:spPr>
        <p:txBody>
          <a:bodyPr wrap="square" rtlCol="0">
            <a:spAutoFit/>
          </a:bodyPr>
          <a:lstStyle/>
          <a:p>
            <a:r>
              <a:rPr lang="tr-TR" dirty="0" smtClean="0"/>
              <a:t> </a:t>
            </a:r>
            <a:r>
              <a:rPr lang="tr-TR" sz="1600" noProof="1" smtClean="0"/>
              <a:t>Rb</a:t>
            </a:r>
            <a:endParaRPr lang="tr-TR" sz="1600" noProof="1"/>
          </a:p>
        </p:txBody>
      </p:sp>
      <p:sp>
        <p:nvSpPr>
          <p:cNvPr id="60" name="59 Metin kutusu"/>
          <p:cNvSpPr txBox="1"/>
          <p:nvPr/>
        </p:nvSpPr>
        <p:spPr>
          <a:xfrm>
            <a:off x="1907704" y="2420888"/>
            <a:ext cx="648072" cy="369332"/>
          </a:xfrm>
          <a:prstGeom prst="rect">
            <a:avLst/>
          </a:prstGeom>
          <a:noFill/>
        </p:spPr>
        <p:txBody>
          <a:bodyPr wrap="square" rtlCol="0">
            <a:spAutoFit/>
          </a:bodyPr>
          <a:lstStyle/>
          <a:p>
            <a:r>
              <a:rPr lang="tr-TR" dirty="0" smtClean="0"/>
              <a:t> </a:t>
            </a:r>
            <a:r>
              <a:rPr lang="tr-TR" sz="1600" noProof="1" smtClean="0"/>
              <a:t>Rc</a:t>
            </a:r>
            <a:endParaRPr lang="tr-TR" sz="1600" noProof="1"/>
          </a:p>
        </p:txBody>
      </p:sp>
      <p:sp>
        <p:nvSpPr>
          <p:cNvPr id="61" name="60 Metin kutusu"/>
          <p:cNvSpPr txBox="1"/>
          <p:nvPr/>
        </p:nvSpPr>
        <p:spPr>
          <a:xfrm>
            <a:off x="2771800" y="3645024"/>
            <a:ext cx="648072" cy="369332"/>
          </a:xfrm>
          <a:prstGeom prst="rect">
            <a:avLst/>
          </a:prstGeom>
          <a:noFill/>
        </p:spPr>
        <p:txBody>
          <a:bodyPr wrap="square" rtlCol="0">
            <a:spAutoFit/>
          </a:bodyPr>
          <a:lstStyle/>
          <a:p>
            <a:r>
              <a:rPr lang="tr-TR" dirty="0" smtClean="0"/>
              <a:t> </a:t>
            </a:r>
            <a:r>
              <a:rPr lang="tr-TR" sz="1600" noProof="1" smtClean="0"/>
              <a:t>Ra</a:t>
            </a:r>
            <a:endParaRPr lang="tr-TR" sz="1600" noProof="1"/>
          </a:p>
        </p:txBody>
      </p:sp>
      <p:sp>
        <p:nvSpPr>
          <p:cNvPr id="62" name="61 Oval"/>
          <p:cNvSpPr/>
          <p:nvPr/>
        </p:nvSpPr>
        <p:spPr>
          <a:xfrm>
            <a:off x="6660232" y="292494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3" name="62 Oval"/>
          <p:cNvSpPr/>
          <p:nvPr/>
        </p:nvSpPr>
        <p:spPr>
          <a:xfrm>
            <a:off x="6732240" y="4437112"/>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7" name="66 Metin kutusu"/>
          <p:cNvSpPr txBox="1"/>
          <p:nvPr/>
        </p:nvSpPr>
        <p:spPr>
          <a:xfrm>
            <a:off x="5868144" y="3573016"/>
            <a:ext cx="648072" cy="369332"/>
          </a:xfrm>
          <a:prstGeom prst="rect">
            <a:avLst/>
          </a:prstGeom>
          <a:noFill/>
        </p:spPr>
        <p:txBody>
          <a:bodyPr wrap="square" rtlCol="0">
            <a:spAutoFit/>
          </a:bodyPr>
          <a:lstStyle/>
          <a:p>
            <a:r>
              <a:rPr lang="tr-TR" dirty="0" smtClean="0"/>
              <a:t> </a:t>
            </a:r>
            <a:r>
              <a:rPr lang="tr-TR" sz="1600" noProof="1" smtClean="0"/>
              <a:t>Ra</a:t>
            </a:r>
            <a:endParaRPr lang="tr-TR" sz="1600" noProof="1"/>
          </a:p>
        </p:txBody>
      </p:sp>
      <p:sp>
        <p:nvSpPr>
          <p:cNvPr id="68" name="67 Metin kutusu"/>
          <p:cNvSpPr txBox="1"/>
          <p:nvPr/>
        </p:nvSpPr>
        <p:spPr>
          <a:xfrm>
            <a:off x="3851920" y="3573016"/>
            <a:ext cx="648072" cy="369332"/>
          </a:xfrm>
          <a:prstGeom prst="rect">
            <a:avLst/>
          </a:prstGeom>
          <a:noFill/>
        </p:spPr>
        <p:txBody>
          <a:bodyPr wrap="square" rtlCol="0">
            <a:spAutoFit/>
          </a:bodyPr>
          <a:lstStyle/>
          <a:p>
            <a:r>
              <a:rPr lang="tr-TR" dirty="0" smtClean="0"/>
              <a:t> </a:t>
            </a:r>
            <a:r>
              <a:rPr lang="tr-TR" sz="1600" noProof="1" smtClean="0"/>
              <a:t>Rb</a:t>
            </a:r>
            <a:endParaRPr lang="tr-TR" sz="1600" noProof="1"/>
          </a:p>
        </p:txBody>
      </p:sp>
      <p:sp>
        <p:nvSpPr>
          <p:cNvPr id="69" name="68 Metin kutusu"/>
          <p:cNvSpPr txBox="1"/>
          <p:nvPr/>
        </p:nvSpPr>
        <p:spPr>
          <a:xfrm>
            <a:off x="4788024" y="3140968"/>
            <a:ext cx="648072" cy="369332"/>
          </a:xfrm>
          <a:prstGeom prst="rect">
            <a:avLst/>
          </a:prstGeom>
          <a:noFill/>
        </p:spPr>
        <p:txBody>
          <a:bodyPr wrap="square" rtlCol="0">
            <a:spAutoFit/>
          </a:bodyPr>
          <a:lstStyle/>
          <a:p>
            <a:r>
              <a:rPr lang="tr-TR" dirty="0" smtClean="0"/>
              <a:t> </a:t>
            </a:r>
            <a:r>
              <a:rPr lang="tr-TR" sz="1600" noProof="1" smtClean="0"/>
              <a:t>Rc</a:t>
            </a:r>
            <a:endParaRPr lang="tr-TR" sz="1600" noProof="1"/>
          </a:p>
        </p:txBody>
      </p:sp>
      <p:sp>
        <p:nvSpPr>
          <p:cNvPr id="1085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08545" name="Object 1"/>
          <p:cNvGraphicFramePr>
            <a:graphicFrameLocks noChangeAspect="1"/>
          </p:cNvGraphicFramePr>
          <p:nvPr/>
        </p:nvGraphicFramePr>
        <p:xfrm>
          <a:off x="1115616" y="1916832"/>
          <a:ext cx="960659" cy="432048"/>
        </p:xfrm>
        <a:graphic>
          <a:graphicData uri="http://schemas.openxmlformats.org/presentationml/2006/ole">
            <mc:AlternateContent xmlns:mc="http://schemas.openxmlformats.org/markup-compatibility/2006">
              <mc:Choice xmlns:v="urn:schemas-microsoft-com:vml" Requires="v">
                <p:oleObj spid="_x0000_s108548" name="Denklem" r:id="rId4" imgW="139579" imgH="164957" progId="Equation.3">
                  <p:embed/>
                </p:oleObj>
              </mc:Choice>
              <mc:Fallback>
                <p:oleObj name="Denklem" r:id="rId4" imgW="139579" imgH="164957"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1916832"/>
                        <a:ext cx="960659"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08547" name="Object 3"/>
          <p:cNvGraphicFramePr>
            <a:graphicFrameLocks noChangeAspect="1"/>
          </p:cNvGraphicFramePr>
          <p:nvPr/>
        </p:nvGraphicFramePr>
        <p:xfrm>
          <a:off x="5796136" y="1916832"/>
          <a:ext cx="576064" cy="527877"/>
        </p:xfrm>
        <a:graphic>
          <a:graphicData uri="http://schemas.openxmlformats.org/presentationml/2006/ole">
            <mc:AlternateContent xmlns:mc="http://schemas.openxmlformats.org/markup-compatibility/2006">
              <mc:Choice xmlns:v="urn:schemas-microsoft-com:vml" Requires="v">
                <p:oleObj spid="_x0000_s108549" name="Denklem" r:id="rId6" imgW="139700" imgH="139700" progId="Equation.3">
                  <p:embed/>
                </p:oleObj>
              </mc:Choice>
              <mc:Fallback>
                <p:oleObj name="Denklem" r:id="rId6" imgW="139700" imgH="1397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6136" y="1916832"/>
                        <a:ext cx="576064" cy="5278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 name="74 Metin kutusu"/>
          <p:cNvSpPr txBox="1"/>
          <p:nvPr/>
        </p:nvSpPr>
        <p:spPr>
          <a:xfrm>
            <a:off x="827584" y="2564904"/>
            <a:ext cx="648072" cy="369332"/>
          </a:xfrm>
          <a:prstGeom prst="rect">
            <a:avLst/>
          </a:prstGeom>
          <a:noFill/>
        </p:spPr>
        <p:txBody>
          <a:bodyPr wrap="square" rtlCol="0">
            <a:spAutoFit/>
          </a:bodyPr>
          <a:lstStyle/>
          <a:p>
            <a:r>
              <a:rPr lang="tr-TR" dirty="0" smtClean="0"/>
              <a:t> </a:t>
            </a:r>
            <a:r>
              <a:rPr lang="tr-TR" sz="1600" noProof="1" smtClean="0"/>
              <a:t>a</a:t>
            </a:r>
            <a:endParaRPr lang="tr-TR" sz="1600" noProof="1"/>
          </a:p>
        </p:txBody>
      </p:sp>
      <p:sp>
        <p:nvSpPr>
          <p:cNvPr id="76" name="75 Metin kutusu"/>
          <p:cNvSpPr txBox="1"/>
          <p:nvPr/>
        </p:nvSpPr>
        <p:spPr>
          <a:xfrm>
            <a:off x="2051720" y="4653136"/>
            <a:ext cx="720080" cy="369332"/>
          </a:xfrm>
          <a:prstGeom prst="rect">
            <a:avLst/>
          </a:prstGeom>
          <a:noFill/>
        </p:spPr>
        <p:txBody>
          <a:bodyPr wrap="square" rtlCol="0">
            <a:spAutoFit/>
          </a:bodyPr>
          <a:lstStyle/>
          <a:p>
            <a:r>
              <a:rPr lang="tr-TR" dirty="0" smtClean="0"/>
              <a:t> </a:t>
            </a:r>
            <a:r>
              <a:rPr lang="tr-TR" sz="1600" noProof="1" smtClean="0"/>
              <a:t>c</a:t>
            </a:r>
            <a:endParaRPr lang="tr-TR" sz="1600" noProof="1"/>
          </a:p>
        </p:txBody>
      </p:sp>
      <p:sp>
        <p:nvSpPr>
          <p:cNvPr id="77" name="76 Metin kutusu"/>
          <p:cNvSpPr txBox="1"/>
          <p:nvPr/>
        </p:nvSpPr>
        <p:spPr>
          <a:xfrm>
            <a:off x="2915816" y="2564904"/>
            <a:ext cx="648072" cy="369332"/>
          </a:xfrm>
          <a:prstGeom prst="rect">
            <a:avLst/>
          </a:prstGeom>
          <a:noFill/>
        </p:spPr>
        <p:txBody>
          <a:bodyPr wrap="square" rtlCol="0">
            <a:spAutoFit/>
          </a:bodyPr>
          <a:lstStyle/>
          <a:p>
            <a:r>
              <a:rPr lang="tr-TR" dirty="0" smtClean="0"/>
              <a:t> </a:t>
            </a:r>
            <a:r>
              <a:rPr lang="tr-TR" sz="1600" noProof="1" smtClean="0"/>
              <a:t>b</a:t>
            </a:r>
            <a:endParaRPr lang="tr-TR" sz="1600" noProof="1"/>
          </a:p>
        </p:txBody>
      </p:sp>
      <p:sp>
        <p:nvSpPr>
          <p:cNvPr id="79" name="78 Metin kutusu"/>
          <p:cNvSpPr txBox="1"/>
          <p:nvPr/>
        </p:nvSpPr>
        <p:spPr>
          <a:xfrm>
            <a:off x="3707904" y="2492896"/>
            <a:ext cx="432048" cy="369332"/>
          </a:xfrm>
          <a:prstGeom prst="rect">
            <a:avLst/>
          </a:prstGeom>
          <a:noFill/>
        </p:spPr>
        <p:txBody>
          <a:bodyPr wrap="square" rtlCol="0">
            <a:spAutoFit/>
          </a:bodyPr>
          <a:lstStyle/>
          <a:p>
            <a:r>
              <a:rPr lang="tr-TR" dirty="0" smtClean="0"/>
              <a:t> </a:t>
            </a:r>
            <a:r>
              <a:rPr lang="tr-TR" sz="1600" noProof="1" smtClean="0"/>
              <a:t>a</a:t>
            </a:r>
            <a:endParaRPr lang="tr-TR" sz="1600" noProof="1"/>
          </a:p>
        </p:txBody>
      </p:sp>
      <p:sp>
        <p:nvSpPr>
          <p:cNvPr id="80" name="79 Metin kutusu"/>
          <p:cNvSpPr txBox="1"/>
          <p:nvPr/>
        </p:nvSpPr>
        <p:spPr>
          <a:xfrm>
            <a:off x="6588224" y="2492896"/>
            <a:ext cx="432048" cy="369332"/>
          </a:xfrm>
          <a:prstGeom prst="rect">
            <a:avLst/>
          </a:prstGeom>
          <a:noFill/>
        </p:spPr>
        <p:txBody>
          <a:bodyPr wrap="square" rtlCol="0">
            <a:spAutoFit/>
          </a:bodyPr>
          <a:lstStyle/>
          <a:p>
            <a:r>
              <a:rPr lang="tr-TR" dirty="0" smtClean="0"/>
              <a:t> </a:t>
            </a:r>
            <a:r>
              <a:rPr lang="tr-TR" sz="1600" noProof="1" smtClean="0"/>
              <a:t>b</a:t>
            </a:r>
            <a:endParaRPr lang="tr-TR" sz="1600" noProof="1"/>
          </a:p>
        </p:txBody>
      </p:sp>
      <p:sp>
        <p:nvSpPr>
          <p:cNvPr id="81" name="80 Metin kutusu"/>
          <p:cNvSpPr txBox="1"/>
          <p:nvPr/>
        </p:nvSpPr>
        <p:spPr>
          <a:xfrm>
            <a:off x="5004048" y="4653136"/>
            <a:ext cx="432048" cy="369332"/>
          </a:xfrm>
          <a:prstGeom prst="rect">
            <a:avLst/>
          </a:prstGeom>
          <a:noFill/>
        </p:spPr>
        <p:txBody>
          <a:bodyPr wrap="square" rtlCol="0">
            <a:spAutoFit/>
          </a:bodyPr>
          <a:lstStyle/>
          <a:p>
            <a:r>
              <a:rPr lang="tr-TR" dirty="0" smtClean="0"/>
              <a:t> </a:t>
            </a:r>
            <a:r>
              <a:rPr lang="tr-TR" sz="1600" noProof="1" smtClean="0"/>
              <a:t>c</a:t>
            </a:r>
            <a:endParaRPr lang="tr-TR" sz="1600" noProof="1"/>
          </a:p>
        </p:txBody>
      </p:sp>
      <p:sp>
        <p:nvSpPr>
          <p:cNvPr id="82" name="81 Metin kutusu"/>
          <p:cNvSpPr txBox="1"/>
          <p:nvPr/>
        </p:nvSpPr>
        <p:spPr>
          <a:xfrm>
            <a:off x="1115616" y="3717031"/>
            <a:ext cx="584448" cy="369332"/>
          </a:xfrm>
          <a:prstGeom prst="rect">
            <a:avLst/>
          </a:prstGeom>
          <a:noFill/>
        </p:spPr>
        <p:txBody>
          <a:bodyPr wrap="square" rtlCol="0">
            <a:spAutoFit/>
          </a:bodyPr>
          <a:lstStyle/>
          <a:p>
            <a:r>
              <a:rPr lang="tr-TR" dirty="0" smtClean="0"/>
              <a:t> </a:t>
            </a:r>
            <a:endParaRPr lang="tr-TR" sz="1600" noProof="1"/>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04664"/>
            <a:ext cx="8229600" cy="936104"/>
          </a:xfrm>
        </p:spPr>
        <p:txBody>
          <a:bodyPr>
            <a:normAutofit/>
          </a:bodyPr>
          <a:lstStyle/>
          <a:p>
            <a:r>
              <a:rPr lang="tr-TR" sz="2400" dirty="0" smtClean="0"/>
              <a:t>   DELTA –TO-WYE (PI-TO-TREE) EQUIVALENT CIRCUITS</a:t>
            </a:r>
            <a:endParaRPr lang="tr-TR" sz="2400" dirty="0"/>
          </a:p>
        </p:txBody>
      </p:sp>
      <p:sp>
        <p:nvSpPr>
          <p:cNvPr id="3" name="2 İçerik Yer Tutucusu"/>
          <p:cNvSpPr>
            <a:spLocks noGrp="1"/>
          </p:cNvSpPr>
          <p:nvPr>
            <p:ph idx="1"/>
          </p:nvPr>
        </p:nvSpPr>
        <p:spPr>
          <a:xfrm>
            <a:off x="457200" y="1484784"/>
            <a:ext cx="8229600" cy="4839816"/>
          </a:xfrm>
        </p:spPr>
        <p:txBody>
          <a:bodyPr>
            <a:normAutofit/>
          </a:bodyPr>
          <a:lstStyle/>
          <a:p>
            <a:r>
              <a:rPr lang="tr-TR" sz="2000" noProof="1" smtClean="0"/>
              <a:t>The resistors R1,Rm and R3 (or R2,Rm and Rx) in the Figure 17 are referred to as y İnterconnection.The y configuration is also called as T interconnection,because the y structure can be shaped into a T structure without dsiturbing the electrical equivalence of the two structures.</a:t>
            </a:r>
          </a:p>
          <a:p>
            <a:r>
              <a:rPr lang="tr-TR" sz="2000" noProof="1" smtClean="0"/>
              <a:t>Figure 19 A Y structure viewed as a T structure</a:t>
            </a:r>
          </a:p>
          <a:p>
            <a:endParaRPr lang="tr-TR" sz="2000" noProof="1" smtClean="0"/>
          </a:p>
          <a:p>
            <a:endParaRPr lang="tr-TR" sz="2000" noProof="1" smtClean="0"/>
          </a:p>
          <a:p>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43</a:t>
            </a:fld>
            <a:endParaRPr lang="tr-TR"/>
          </a:p>
        </p:txBody>
      </p:sp>
      <p:sp>
        <p:nvSpPr>
          <p:cNvPr id="1095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cxnSp>
        <p:nvCxnSpPr>
          <p:cNvPr id="7" name="6 Düz Bağlayıcı"/>
          <p:cNvCxnSpPr/>
          <p:nvPr/>
        </p:nvCxnSpPr>
        <p:spPr>
          <a:xfrm rot="16200000" flipH="1">
            <a:off x="1475656" y="3789040"/>
            <a:ext cx="216024" cy="2160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9 Düz Bağlayıcı"/>
          <p:cNvCxnSpPr/>
          <p:nvPr/>
        </p:nvCxnSpPr>
        <p:spPr>
          <a:xfrm rot="16200000" flipH="1">
            <a:off x="1979712" y="4293096"/>
            <a:ext cx="288032" cy="288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14 Düz Bağlayıcı"/>
          <p:cNvCxnSpPr/>
          <p:nvPr/>
        </p:nvCxnSpPr>
        <p:spPr>
          <a:xfrm rot="5400000">
            <a:off x="2843808" y="3717032"/>
            <a:ext cx="288032" cy="288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16 Düz Bağlayıcı"/>
          <p:cNvCxnSpPr/>
          <p:nvPr/>
        </p:nvCxnSpPr>
        <p:spPr>
          <a:xfrm rot="5400000">
            <a:off x="2263552" y="4297288"/>
            <a:ext cx="296416" cy="288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2626469">
            <a:off x="1615263" y="3857491"/>
            <a:ext cx="429314" cy="576064"/>
          </a:xfrm>
          <a:prstGeom prst="rect">
            <a:avLst/>
          </a:prstGeom>
          <a:noFill/>
        </p:spPr>
      </p:pic>
      <p:pic>
        <p:nvPicPr>
          <p:cNvPr id="25"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7954507">
            <a:off x="2482427" y="3853950"/>
            <a:ext cx="429314" cy="576064"/>
          </a:xfrm>
          <a:prstGeom prst="rect">
            <a:avLst/>
          </a:prstGeom>
          <a:noFill/>
        </p:spPr>
      </p:pic>
      <p:cxnSp>
        <p:nvCxnSpPr>
          <p:cNvPr id="29" name="28 Düz Bağlayıcı"/>
          <p:cNvCxnSpPr/>
          <p:nvPr/>
        </p:nvCxnSpPr>
        <p:spPr>
          <a:xfrm rot="5400000">
            <a:off x="2015716" y="4833156"/>
            <a:ext cx="504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2"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5400000">
            <a:off x="2066144" y="4957669"/>
            <a:ext cx="429314" cy="576064"/>
          </a:xfrm>
          <a:prstGeom prst="rect">
            <a:avLst/>
          </a:prstGeom>
          <a:noFill/>
        </p:spPr>
      </p:pic>
      <p:cxnSp>
        <p:nvCxnSpPr>
          <p:cNvPr id="33" name="32 Düz Bağlayıcı"/>
          <p:cNvCxnSpPr/>
          <p:nvPr/>
        </p:nvCxnSpPr>
        <p:spPr>
          <a:xfrm rot="5400000">
            <a:off x="2015716" y="5697252"/>
            <a:ext cx="504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33 Düz Bağlayıcı"/>
          <p:cNvCxnSpPr/>
          <p:nvPr/>
        </p:nvCxnSpPr>
        <p:spPr>
          <a:xfrm rot="10800000">
            <a:off x="4139952" y="4005064"/>
            <a:ext cx="504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6"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10800000">
            <a:off x="4572000" y="3717032"/>
            <a:ext cx="429314" cy="576064"/>
          </a:xfrm>
          <a:prstGeom prst="rect">
            <a:avLst/>
          </a:prstGeom>
          <a:noFill/>
        </p:spPr>
      </p:pic>
      <p:cxnSp>
        <p:nvCxnSpPr>
          <p:cNvPr id="37" name="36 Düz Bağlayıcı"/>
          <p:cNvCxnSpPr>
            <a:endCxn id="36" idx="1"/>
          </p:cNvCxnSpPr>
          <p:nvPr/>
        </p:nvCxnSpPr>
        <p:spPr>
          <a:xfrm rot="10800000">
            <a:off x="5001314" y="4005064"/>
            <a:ext cx="4347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8"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10800000">
            <a:off x="5364088" y="3717032"/>
            <a:ext cx="429314" cy="576064"/>
          </a:xfrm>
          <a:prstGeom prst="rect">
            <a:avLst/>
          </a:prstGeom>
          <a:noFill/>
        </p:spPr>
      </p:pic>
      <p:cxnSp>
        <p:nvCxnSpPr>
          <p:cNvPr id="39" name="38 Düz Bağlayıcı"/>
          <p:cNvCxnSpPr>
            <a:endCxn id="38" idx="1"/>
          </p:cNvCxnSpPr>
          <p:nvPr/>
        </p:nvCxnSpPr>
        <p:spPr>
          <a:xfrm rot="10800000">
            <a:off x="5793402" y="4005064"/>
            <a:ext cx="4347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39 Düz Bağlayıcı"/>
          <p:cNvCxnSpPr/>
          <p:nvPr/>
        </p:nvCxnSpPr>
        <p:spPr>
          <a:xfrm rot="5400000">
            <a:off x="4896036" y="4329100"/>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2"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5400000">
            <a:off x="5005415" y="4579761"/>
            <a:ext cx="429314" cy="576064"/>
          </a:xfrm>
          <a:prstGeom prst="rect">
            <a:avLst/>
          </a:prstGeom>
          <a:noFill/>
        </p:spPr>
      </p:pic>
      <p:cxnSp>
        <p:nvCxnSpPr>
          <p:cNvPr id="43" name="42 Düz Bağlayıcı"/>
          <p:cNvCxnSpPr/>
          <p:nvPr/>
        </p:nvCxnSpPr>
        <p:spPr>
          <a:xfrm rot="5400000">
            <a:off x="4896036" y="5409220"/>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43 Oval"/>
          <p:cNvSpPr/>
          <p:nvPr/>
        </p:nvSpPr>
        <p:spPr>
          <a:xfrm>
            <a:off x="3059832" y="364502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5" name="44 Oval"/>
          <p:cNvSpPr/>
          <p:nvPr/>
        </p:nvSpPr>
        <p:spPr>
          <a:xfrm>
            <a:off x="1331640" y="364502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6" name="45 Oval"/>
          <p:cNvSpPr/>
          <p:nvPr/>
        </p:nvSpPr>
        <p:spPr>
          <a:xfrm>
            <a:off x="2195736" y="5877272"/>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7" name="46 Oval"/>
          <p:cNvSpPr/>
          <p:nvPr/>
        </p:nvSpPr>
        <p:spPr>
          <a:xfrm>
            <a:off x="5148064" y="393305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8" name="47 Oval"/>
          <p:cNvSpPr/>
          <p:nvPr/>
        </p:nvSpPr>
        <p:spPr>
          <a:xfrm>
            <a:off x="3995936" y="393305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9" name="48 Oval"/>
          <p:cNvSpPr/>
          <p:nvPr/>
        </p:nvSpPr>
        <p:spPr>
          <a:xfrm>
            <a:off x="6156176" y="393305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0" name="49 Oval"/>
          <p:cNvSpPr/>
          <p:nvPr/>
        </p:nvSpPr>
        <p:spPr>
          <a:xfrm>
            <a:off x="5148064" y="573325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3" name="52 Metin kutusu"/>
          <p:cNvSpPr txBox="1"/>
          <p:nvPr/>
        </p:nvSpPr>
        <p:spPr>
          <a:xfrm>
            <a:off x="1043608" y="4005064"/>
            <a:ext cx="648072" cy="369332"/>
          </a:xfrm>
          <a:prstGeom prst="rect">
            <a:avLst/>
          </a:prstGeom>
          <a:noFill/>
        </p:spPr>
        <p:txBody>
          <a:bodyPr wrap="square" rtlCol="0">
            <a:spAutoFit/>
          </a:bodyPr>
          <a:lstStyle/>
          <a:p>
            <a:r>
              <a:rPr lang="tr-TR" dirty="0" smtClean="0"/>
              <a:t> </a:t>
            </a:r>
            <a:r>
              <a:rPr lang="tr-TR" sz="1600" dirty="0" smtClean="0"/>
              <a:t>R1</a:t>
            </a:r>
            <a:endParaRPr lang="tr-TR" sz="1600" dirty="0"/>
          </a:p>
        </p:txBody>
      </p:sp>
      <p:sp>
        <p:nvSpPr>
          <p:cNvPr id="54" name="53 Metin kutusu"/>
          <p:cNvSpPr txBox="1"/>
          <p:nvPr/>
        </p:nvSpPr>
        <p:spPr>
          <a:xfrm>
            <a:off x="2339752" y="5013176"/>
            <a:ext cx="783704" cy="369332"/>
          </a:xfrm>
          <a:prstGeom prst="rect">
            <a:avLst/>
          </a:prstGeom>
          <a:noFill/>
        </p:spPr>
        <p:txBody>
          <a:bodyPr wrap="square" rtlCol="0">
            <a:spAutoFit/>
          </a:bodyPr>
          <a:lstStyle/>
          <a:p>
            <a:r>
              <a:rPr lang="tr-TR" dirty="0" smtClean="0"/>
              <a:t> </a:t>
            </a:r>
            <a:r>
              <a:rPr lang="tr-TR" sz="1600" dirty="0" smtClean="0"/>
              <a:t>R3</a:t>
            </a:r>
            <a:endParaRPr lang="tr-TR" sz="1600" dirty="0"/>
          </a:p>
        </p:txBody>
      </p:sp>
      <p:sp>
        <p:nvSpPr>
          <p:cNvPr id="55" name="54 Metin kutusu"/>
          <p:cNvSpPr txBox="1"/>
          <p:nvPr/>
        </p:nvSpPr>
        <p:spPr>
          <a:xfrm>
            <a:off x="5292080" y="4725144"/>
            <a:ext cx="783704" cy="369332"/>
          </a:xfrm>
          <a:prstGeom prst="rect">
            <a:avLst/>
          </a:prstGeom>
          <a:noFill/>
        </p:spPr>
        <p:txBody>
          <a:bodyPr wrap="square" rtlCol="0">
            <a:spAutoFit/>
          </a:bodyPr>
          <a:lstStyle/>
          <a:p>
            <a:r>
              <a:rPr lang="tr-TR" dirty="0" smtClean="0"/>
              <a:t> </a:t>
            </a:r>
            <a:r>
              <a:rPr lang="tr-TR" sz="1600" dirty="0" smtClean="0"/>
              <a:t>R3</a:t>
            </a:r>
            <a:endParaRPr lang="tr-TR" sz="1600" dirty="0"/>
          </a:p>
        </p:txBody>
      </p:sp>
      <p:sp>
        <p:nvSpPr>
          <p:cNvPr id="56" name="55 Metin kutusu"/>
          <p:cNvSpPr txBox="1"/>
          <p:nvPr/>
        </p:nvSpPr>
        <p:spPr>
          <a:xfrm>
            <a:off x="4427984" y="3501008"/>
            <a:ext cx="648072" cy="369332"/>
          </a:xfrm>
          <a:prstGeom prst="rect">
            <a:avLst/>
          </a:prstGeom>
          <a:noFill/>
        </p:spPr>
        <p:txBody>
          <a:bodyPr wrap="square" rtlCol="0">
            <a:spAutoFit/>
          </a:bodyPr>
          <a:lstStyle/>
          <a:p>
            <a:r>
              <a:rPr lang="tr-TR" dirty="0" smtClean="0"/>
              <a:t> </a:t>
            </a:r>
            <a:r>
              <a:rPr lang="tr-TR" sz="1600" dirty="0" smtClean="0"/>
              <a:t>R1</a:t>
            </a:r>
            <a:endParaRPr lang="tr-TR" sz="1600" dirty="0"/>
          </a:p>
        </p:txBody>
      </p:sp>
      <p:sp>
        <p:nvSpPr>
          <p:cNvPr id="57" name="56 Metin kutusu"/>
          <p:cNvSpPr txBox="1"/>
          <p:nvPr/>
        </p:nvSpPr>
        <p:spPr>
          <a:xfrm>
            <a:off x="5220072" y="3501008"/>
            <a:ext cx="783704" cy="369332"/>
          </a:xfrm>
          <a:prstGeom prst="rect">
            <a:avLst/>
          </a:prstGeom>
          <a:noFill/>
        </p:spPr>
        <p:txBody>
          <a:bodyPr wrap="square" rtlCol="0">
            <a:spAutoFit/>
          </a:bodyPr>
          <a:lstStyle/>
          <a:p>
            <a:r>
              <a:rPr lang="tr-TR" dirty="0" smtClean="0"/>
              <a:t> </a:t>
            </a:r>
            <a:r>
              <a:rPr lang="tr-TR" sz="1600" dirty="0" smtClean="0"/>
              <a:t>R2</a:t>
            </a:r>
            <a:endParaRPr lang="tr-TR" sz="1600" dirty="0"/>
          </a:p>
        </p:txBody>
      </p:sp>
      <p:sp>
        <p:nvSpPr>
          <p:cNvPr id="58" name="57 Metin kutusu"/>
          <p:cNvSpPr txBox="1"/>
          <p:nvPr/>
        </p:nvSpPr>
        <p:spPr>
          <a:xfrm>
            <a:off x="2996208" y="4229472"/>
            <a:ext cx="783704" cy="369332"/>
          </a:xfrm>
          <a:prstGeom prst="rect">
            <a:avLst/>
          </a:prstGeom>
          <a:noFill/>
        </p:spPr>
        <p:txBody>
          <a:bodyPr wrap="square" rtlCol="0">
            <a:spAutoFit/>
          </a:bodyPr>
          <a:lstStyle/>
          <a:p>
            <a:r>
              <a:rPr lang="tr-TR" dirty="0" smtClean="0"/>
              <a:t> </a:t>
            </a:r>
            <a:r>
              <a:rPr lang="tr-TR" sz="1600" dirty="0" smtClean="0"/>
              <a:t>R2</a:t>
            </a:r>
            <a:endParaRPr lang="tr-TR" sz="1600" dirty="0"/>
          </a:p>
        </p:txBody>
      </p:sp>
      <p:sp>
        <p:nvSpPr>
          <p:cNvPr id="59" name="58 Metin kutusu"/>
          <p:cNvSpPr txBox="1"/>
          <p:nvPr/>
        </p:nvSpPr>
        <p:spPr>
          <a:xfrm>
            <a:off x="2987824" y="3717032"/>
            <a:ext cx="648072" cy="369332"/>
          </a:xfrm>
          <a:prstGeom prst="rect">
            <a:avLst/>
          </a:prstGeom>
          <a:noFill/>
        </p:spPr>
        <p:txBody>
          <a:bodyPr wrap="square" rtlCol="0">
            <a:spAutoFit/>
          </a:bodyPr>
          <a:lstStyle/>
          <a:p>
            <a:r>
              <a:rPr lang="tr-TR" dirty="0" smtClean="0"/>
              <a:t> </a:t>
            </a:r>
            <a:r>
              <a:rPr lang="tr-TR" sz="1600" noProof="1" smtClean="0"/>
              <a:t>b</a:t>
            </a:r>
            <a:endParaRPr lang="tr-TR" sz="1600" noProof="1"/>
          </a:p>
        </p:txBody>
      </p:sp>
      <p:sp>
        <p:nvSpPr>
          <p:cNvPr id="60" name="59 Metin kutusu"/>
          <p:cNvSpPr txBox="1"/>
          <p:nvPr/>
        </p:nvSpPr>
        <p:spPr>
          <a:xfrm>
            <a:off x="1115616" y="3717032"/>
            <a:ext cx="584448" cy="369332"/>
          </a:xfrm>
          <a:prstGeom prst="rect">
            <a:avLst/>
          </a:prstGeom>
          <a:noFill/>
        </p:spPr>
        <p:txBody>
          <a:bodyPr wrap="square" rtlCol="0">
            <a:spAutoFit/>
          </a:bodyPr>
          <a:lstStyle/>
          <a:p>
            <a:r>
              <a:rPr lang="tr-TR" dirty="0" smtClean="0"/>
              <a:t> </a:t>
            </a:r>
            <a:r>
              <a:rPr lang="tr-TR" sz="1600" noProof="1" smtClean="0"/>
              <a:t>a</a:t>
            </a:r>
            <a:endParaRPr lang="tr-TR" sz="1600" noProof="1"/>
          </a:p>
        </p:txBody>
      </p:sp>
      <p:sp>
        <p:nvSpPr>
          <p:cNvPr id="61" name="60 Metin kutusu"/>
          <p:cNvSpPr txBox="1"/>
          <p:nvPr/>
        </p:nvSpPr>
        <p:spPr>
          <a:xfrm>
            <a:off x="3779912" y="4149080"/>
            <a:ext cx="648072" cy="369332"/>
          </a:xfrm>
          <a:prstGeom prst="rect">
            <a:avLst/>
          </a:prstGeom>
          <a:noFill/>
        </p:spPr>
        <p:txBody>
          <a:bodyPr wrap="square" rtlCol="0">
            <a:spAutoFit/>
          </a:bodyPr>
          <a:lstStyle/>
          <a:p>
            <a:r>
              <a:rPr lang="tr-TR" dirty="0" smtClean="0"/>
              <a:t>  </a:t>
            </a:r>
            <a:r>
              <a:rPr lang="tr-TR" sz="1600" noProof="1" smtClean="0"/>
              <a:t>a</a:t>
            </a:r>
            <a:endParaRPr lang="tr-TR" sz="1600" noProof="1"/>
          </a:p>
        </p:txBody>
      </p:sp>
      <p:sp>
        <p:nvSpPr>
          <p:cNvPr id="63" name="62 Metin kutusu"/>
          <p:cNvSpPr txBox="1"/>
          <p:nvPr/>
        </p:nvSpPr>
        <p:spPr>
          <a:xfrm>
            <a:off x="2132112" y="6173688"/>
            <a:ext cx="648072" cy="369332"/>
          </a:xfrm>
          <a:prstGeom prst="rect">
            <a:avLst/>
          </a:prstGeom>
          <a:noFill/>
        </p:spPr>
        <p:txBody>
          <a:bodyPr wrap="square" rtlCol="0">
            <a:spAutoFit/>
          </a:bodyPr>
          <a:lstStyle/>
          <a:p>
            <a:r>
              <a:rPr lang="tr-TR" dirty="0" smtClean="0"/>
              <a:t>  </a:t>
            </a:r>
            <a:r>
              <a:rPr lang="tr-TR" sz="1600" noProof="1" smtClean="0"/>
              <a:t>c</a:t>
            </a:r>
            <a:endParaRPr lang="tr-TR" sz="1600" noProof="1"/>
          </a:p>
        </p:txBody>
      </p:sp>
      <p:sp>
        <p:nvSpPr>
          <p:cNvPr id="64" name="63 Metin kutusu"/>
          <p:cNvSpPr txBox="1"/>
          <p:nvPr/>
        </p:nvSpPr>
        <p:spPr>
          <a:xfrm>
            <a:off x="5868144" y="4149080"/>
            <a:ext cx="648072" cy="369332"/>
          </a:xfrm>
          <a:prstGeom prst="rect">
            <a:avLst/>
          </a:prstGeom>
          <a:noFill/>
        </p:spPr>
        <p:txBody>
          <a:bodyPr wrap="square" rtlCol="0">
            <a:spAutoFit/>
          </a:bodyPr>
          <a:lstStyle/>
          <a:p>
            <a:r>
              <a:rPr lang="tr-TR" dirty="0" smtClean="0"/>
              <a:t>   </a:t>
            </a:r>
            <a:r>
              <a:rPr lang="tr-TR" sz="1600" noProof="1" smtClean="0"/>
              <a:t>b</a:t>
            </a:r>
            <a:endParaRPr lang="tr-TR" sz="1600" noProof="1"/>
          </a:p>
        </p:txBody>
      </p:sp>
      <p:sp>
        <p:nvSpPr>
          <p:cNvPr id="65" name="64 Metin kutusu"/>
          <p:cNvSpPr txBox="1"/>
          <p:nvPr/>
        </p:nvSpPr>
        <p:spPr>
          <a:xfrm>
            <a:off x="4932040" y="5877272"/>
            <a:ext cx="648072" cy="369332"/>
          </a:xfrm>
          <a:prstGeom prst="rect">
            <a:avLst/>
          </a:prstGeom>
          <a:noFill/>
        </p:spPr>
        <p:txBody>
          <a:bodyPr wrap="square" rtlCol="0">
            <a:spAutoFit/>
          </a:bodyPr>
          <a:lstStyle/>
          <a:p>
            <a:r>
              <a:rPr lang="tr-TR" dirty="0" smtClean="0"/>
              <a:t>   </a:t>
            </a:r>
            <a:r>
              <a:rPr lang="tr-TR" sz="1600" noProof="1" smtClean="0"/>
              <a:t>c</a:t>
            </a:r>
            <a:endParaRPr lang="tr-TR" sz="1600" noProof="1"/>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dirty="0" smtClean="0"/>
              <a:t>DELTA –TO-WYE (PI-TO-TREE) EQUIVALENT CIRCUITS</a:t>
            </a:r>
            <a:endParaRPr lang="tr-TR" sz="2400" dirty="0"/>
          </a:p>
        </p:txBody>
      </p:sp>
      <p:sp>
        <p:nvSpPr>
          <p:cNvPr id="3" name="2 İçerik Yer Tutucusu"/>
          <p:cNvSpPr>
            <a:spLocks noGrp="1"/>
          </p:cNvSpPr>
          <p:nvPr>
            <p:ph idx="1"/>
          </p:nvPr>
        </p:nvSpPr>
        <p:spPr/>
        <p:txBody>
          <a:bodyPr/>
          <a:lstStyle/>
          <a:p>
            <a:r>
              <a:rPr lang="tr-TR" noProof="1" smtClean="0"/>
              <a:t>Figure       to Y transformation </a:t>
            </a:r>
          </a:p>
          <a:p>
            <a:endParaRPr lang="tr-TR" noProof="1" smtClean="0"/>
          </a:p>
          <a:p>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44</a:t>
            </a:fld>
            <a:endParaRPr lang="tr-TR"/>
          </a:p>
        </p:txBody>
      </p:sp>
      <p:cxnSp>
        <p:nvCxnSpPr>
          <p:cNvPr id="5" name="4 Düz Bağlayıcı"/>
          <p:cNvCxnSpPr/>
          <p:nvPr/>
        </p:nvCxnSpPr>
        <p:spPr>
          <a:xfrm>
            <a:off x="1403648" y="2996952"/>
            <a:ext cx="7920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05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0593" name="Object 1"/>
          <p:cNvGraphicFramePr>
            <a:graphicFrameLocks noChangeAspect="1"/>
          </p:cNvGraphicFramePr>
          <p:nvPr/>
        </p:nvGraphicFramePr>
        <p:xfrm>
          <a:off x="1979712" y="1988840"/>
          <a:ext cx="360040" cy="360040"/>
        </p:xfrm>
        <a:graphic>
          <a:graphicData uri="http://schemas.openxmlformats.org/presentationml/2006/ole">
            <mc:AlternateContent xmlns:mc="http://schemas.openxmlformats.org/markup-compatibility/2006">
              <mc:Choice xmlns:v="urn:schemas-microsoft-com:vml" Requires="v">
                <p:oleObj spid="_x0000_s110594" name="Denklem" r:id="rId3" imgW="139579" imgH="164957" progId="Equation.3">
                  <p:embed/>
                </p:oleObj>
              </mc:Choice>
              <mc:Fallback>
                <p:oleObj name="Denklem" r:id="rId3" imgW="139579" imgH="164957"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1988840"/>
                        <a:ext cx="360040"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7 Düz Bağlayıcı"/>
          <p:cNvCxnSpPr>
            <a:stCxn id="9" idx="3"/>
          </p:cNvCxnSpPr>
          <p:nvPr/>
        </p:nvCxnSpPr>
        <p:spPr>
          <a:xfrm>
            <a:off x="2625050" y="2996952"/>
            <a:ext cx="8668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2" descr="http://images1.wikia.nocookie.net/__cb20080120233121/en.futurama/images/0/0d/200px-Resistor_symbol_America.svg.png"/>
          <p:cNvPicPr>
            <a:picLocks noChangeAspect="1" noChangeArrowheads="1"/>
          </p:cNvPicPr>
          <p:nvPr/>
        </p:nvPicPr>
        <p:blipFill>
          <a:blip r:embed="rId5" cstate="print"/>
          <a:srcRect/>
          <a:stretch>
            <a:fillRect/>
          </a:stretch>
        </p:blipFill>
        <p:spPr bwMode="auto">
          <a:xfrm>
            <a:off x="2195736" y="2708920"/>
            <a:ext cx="429314" cy="576064"/>
          </a:xfrm>
          <a:prstGeom prst="rect">
            <a:avLst/>
          </a:prstGeom>
          <a:noFill/>
        </p:spPr>
      </p:pic>
      <p:pic>
        <p:nvPicPr>
          <p:cNvPr id="11" name="Picture 2" descr="http://images1.wikia.nocookie.net/__cb20080120233121/en.futurama/images/0/0d/200px-Resistor_symbol_America.svg.png"/>
          <p:cNvPicPr>
            <a:picLocks noChangeAspect="1" noChangeArrowheads="1"/>
          </p:cNvPicPr>
          <p:nvPr/>
        </p:nvPicPr>
        <p:blipFill>
          <a:blip r:embed="rId5" cstate="print"/>
          <a:srcRect/>
          <a:stretch>
            <a:fillRect/>
          </a:stretch>
        </p:blipFill>
        <p:spPr bwMode="auto">
          <a:xfrm rot="3987922">
            <a:off x="1538778" y="3596798"/>
            <a:ext cx="429314" cy="576064"/>
          </a:xfrm>
          <a:prstGeom prst="rect">
            <a:avLst/>
          </a:prstGeom>
          <a:noFill/>
        </p:spPr>
      </p:pic>
      <p:pic>
        <p:nvPicPr>
          <p:cNvPr id="12" name="Picture 2" descr="http://images1.wikia.nocookie.net/__cb20080120233121/en.futurama/images/0/0d/200px-Resistor_symbol_America.svg.png"/>
          <p:cNvPicPr>
            <a:picLocks noChangeAspect="1" noChangeArrowheads="1"/>
          </p:cNvPicPr>
          <p:nvPr/>
        </p:nvPicPr>
        <p:blipFill>
          <a:blip r:embed="rId5" cstate="print"/>
          <a:srcRect/>
          <a:stretch>
            <a:fillRect/>
          </a:stretch>
        </p:blipFill>
        <p:spPr bwMode="auto">
          <a:xfrm rot="17972207">
            <a:off x="2697539" y="3685747"/>
            <a:ext cx="429314" cy="576064"/>
          </a:xfrm>
          <a:prstGeom prst="rect">
            <a:avLst/>
          </a:prstGeom>
          <a:noFill/>
        </p:spPr>
      </p:pic>
      <p:cxnSp>
        <p:nvCxnSpPr>
          <p:cNvPr id="13" name="12 Düz Bağlayıcı"/>
          <p:cNvCxnSpPr/>
          <p:nvPr/>
        </p:nvCxnSpPr>
        <p:spPr>
          <a:xfrm rot="16200000" flipV="1">
            <a:off x="1187624" y="3284984"/>
            <a:ext cx="720080" cy="288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13 Düz Bağlayıcı"/>
          <p:cNvCxnSpPr/>
          <p:nvPr/>
        </p:nvCxnSpPr>
        <p:spPr>
          <a:xfrm rot="16200000" flipV="1">
            <a:off x="1547664" y="4365104"/>
            <a:ext cx="1008112" cy="4320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16 Düz Bağlayıcı"/>
          <p:cNvCxnSpPr>
            <a:stCxn id="12" idx="3"/>
          </p:cNvCxnSpPr>
          <p:nvPr/>
        </p:nvCxnSpPr>
        <p:spPr>
          <a:xfrm rot="5400000" flipH="1" flipV="1">
            <a:off x="2859917" y="3155054"/>
            <a:ext cx="790067" cy="4738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18 Düz Bağlayıcı"/>
          <p:cNvCxnSpPr/>
          <p:nvPr/>
        </p:nvCxnSpPr>
        <p:spPr>
          <a:xfrm rot="5400000" flipH="1" flipV="1">
            <a:off x="2087724" y="4329100"/>
            <a:ext cx="936104" cy="5760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25 Düz Bağlayıcı"/>
          <p:cNvCxnSpPr/>
          <p:nvPr/>
        </p:nvCxnSpPr>
        <p:spPr>
          <a:xfrm rot="16200000" flipH="1">
            <a:off x="3995936" y="2996952"/>
            <a:ext cx="288032" cy="288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Picture 2" descr="http://images1.wikia.nocookie.net/__cb20080120233121/en.futurama/images/0/0d/200px-Resistor_symbol_America.svg.png"/>
          <p:cNvPicPr>
            <a:picLocks noChangeAspect="1" noChangeArrowheads="1"/>
          </p:cNvPicPr>
          <p:nvPr/>
        </p:nvPicPr>
        <p:blipFill>
          <a:blip r:embed="rId5" cstate="print"/>
          <a:srcRect/>
          <a:stretch>
            <a:fillRect/>
          </a:stretch>
        </p:blipFill>
        <p:spPr bwMode="auto">
          <a:xfrm rot="2626469">
            <a:off x="4207550" y="3137411"/>
            <a:ext cx="429314" cy="576064"/>
          </a:xfrm>
          <a:prstGeom prst="rect">
            <a:avLst/>
          </a:prstGeom>
          <a:noFill/>
        </p:spPr>
      </p:pic>
      <p:cxnSp>
        <p:nvCxnSpPr>
          <p:cNvPr id="29" name="28 Düz Bağlayıcı"/>
          <p:cNvCxnSpPr/>
          <p:nvPr/>
        </p:nvCxnSpPr>
        <p:spPr>
          <a:xfrm rot="16200000" flipH="1">
            <a:off x="4572000" y="3573016"/>
            <a:ext cx="360040" cy="36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1" name="Picture 2" descr="http://images1.wikia.nocookie.net/__cb20080120233121/en.futurama/images/0/0d/200px-Resistor_symbol_America.svg.png"/>
          <p:cNvPicPr>
            <a:picLocks noChangeAspect="1" noChangeArrowheads="1"/>
          </p:cNvPicPr>
          <p:nvPr/>
        </p:nvPicPr>
        <p:blipFill>
          <a:blip r:embed="rId5" cstate="print"/>
          <a:srcRect/>
          <a:stretch>
            <a:fillRect/>
          </a:stretch>
        </p:blipFill>
        <p:spPr bwMode="auto">
          <a:xfrm rot="7954507">
            <a:off x="5146723" y="3205876"/>
            <a:ext cx="429314" cy="576064"/>
          </a:xfrm>
          <a:prstGeom prst="rect">
            <a:avLst/>
          </a:prstGeom>
          <a:noFill/>
        </p:spPr>
      </p:pic>
      <p:cxnSp>
        <p:nvCxnSpPr>
          <p:cNvPr id="32" name="31 Düz Bağlayıcı"/>
          <p:cNvCxnSpPr/>
          <p:nvPr/>
        </p:nvCxnSpPr>
        <p:spPr>
          <a:xfrm rot="5400000">
            <a:off x="4927848" y="3649216"/>
            <a:ext cx="296416" cy="288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32 Düz Bağlayıcı"/>
          <p:cNvCxnSpPr/>
          <p:nvPr/>
        </p:nvCxnSpPr>
        <p:spPr>
          <a:xfrm rot="5400000">
            <a:off x="5431904" y="3001144"/>
            <a:ext cx="368424" cy="36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33 Düz Bağlayıcı"/>
          <p:cNvCxnSpPr/>
          <p:nvPr/>
        </p:nvCxnSpPr>
        <p:spPr>
          <a:xfrm rot="5400000">
            <a:off x="4680012" y="4185084"/>
            <a:ext cx="504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2" descr="http://images1.wikia.nocookie.net/__cb20080120233121/en.futurama/images/0/0d/200px-Resistor_symbol_America.svg.png"/>
          <p:cNvPicPr>
            <a:picLocks noChangeAspect="1" noChangeArrowheads="1"/>
          </p:cNvPicPr>
          <p:nvPr/>
        </p:nvPicPr>
        <p:blipFill>
          <a:blip r:embed="rId5" cstate="print"/>
          <a:srcRect/>
          <a:stretch>
            <a:fillRect/>
          </a:stretch>
        </p:blipFill>
        <p:spPr bwMode="auto">
          <a:xfrm rot="5400000">
            <a:off x="4717383" y="4363737"/>
            <a:ext cx="429314" cy="576064"/>
          </a:xfrm>
          <a:prstGeom prst="rect">
            <a:avLst/>
          </a:prstGeom>
          <a:noFill/>
        </p:spPr>
      </p:pic>
      <p:cxnSp>
        <p:nvCxnSpPr>
          <p:cNvPr id="38" name="37 Düz Bağlayıcı"/>
          <p:cNvCxnSpPr/>
          <p:nvPr/>
        </p:nvCxnSpPr>
        <p:spPr>
          <a:xfrm rot="5400000">
            <a:off x="4716016" y="5085184"/>
            <a:ext cx="4320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56 Metin kutusu"/>
          <p:cNvSpPr txBox="1"/>
          <p:nvPr/>
        </p:nvSpPr>
        <p:spPr>
          <a:xfrm>
            <a:off x="1115616" y="3717031"/>
            <a:ext cx="584448" cy="369332"/>
          </a:xfrm>
          <a:prstGeom prst="rect">
            <a:avLst/>
          </a:prstGeom>
          <a:noFill/>
        </p:spPr>
        <p:txBody>
          <a:bodyPr wrap="square" rtlCol="0">
            <a:spAutoFit/>
          </a:bodyPr>
          <a:lstStyle/>
          <a:p>
            <a:r>
              <a:rPr lang="tr-TR" dirty="0" smtClean="0"/>
              <a:t> R</a:t>
            </a:r>
            <a:r>
              <a:rPr lang="tr-TR" sz="1600" noProof="1" smtClean="0"/>
              <a:t>b</a:t>
            </a:r>
            <a:endParaRPr lang="tr-TR" sz="1600" noProof="1"/>
          </a:p>
        </p:txBody>
      </p:sp>
      <p:sp>
        <p:nvSpPr>
          <p:cNvPr id="58" name="57 Metin kutusu"/>
          <p:cNvSpPr txBox="1"/>
          <p:nvPr/>
        </p:nvSpPr>
        <p:spPr>
          <a:xfrm>
            <a:off x="3131840" y="3789040"/>
            <a:ext cx="584448" cy="369332"/>
          </a:xfrm>
          <a:prstGeom prst="rect">
            <a:avLst/>
          </a:prstGeom>
          <a:noFill/>
        </p:spPr>
        <p:txBody>
          <a:bodyPr wrap="square" rtlCol="0">
            <a:spAutoFit/>
          </a:bodyPr>
          <a:lstStyle/>
          <a:p>
            <a:r>
              <a:rPr lang="tr-TR" dirty="0" smtClean="0"/>
              <a:t> R</a:t>
            </a:r>
            <a:r>
              <a:rPr lang="tr-TR" sz="1600" noProof="1" smtClean="0"/>
              <a:t>a</a:t>
            </a:r>
            <a:endParaRPr lang="tr-TR" sz="1600" noProof="1"/>
          </a:p>
        </p:txBody>
      </p:sp>
      <p:sp>
        <p:nvSpPr>
          <p:cNvPr id="59" name="58 Metin kutusu"/>
          <p:cNvSpPr txBox="1"/>
          <p:nvPr/>
        </p:nvSpPr>
        <p:spPr>
          <a:xfrm>
            <a:off x="2123728" y="2420888"/>
            <a:ext cx="584448" cy="369332"/>
          </a:xfrm>
          <a:prstGeom prst="rect">
            <a:avLst/>
          </a:prstGeom>
          <a:noFill/>
        </p:spPr>
        <p:txBody>
          <a:bodyPr wrap="square" rtlCol="0">
            <a:spAutoFit/>
          </a:bodyPr>
          <a:lstStyle/>
          <a:p>
            <a:r>
              <a:rPr lang="tr-TR" dirty="0" smtClean="0"/>
              <a:t> R</a:t>
            </a:r>
            <a:r>
              <a:rPr lang="tr-TR" sz="1600" noProof="1" smtClean="0"/>
              <a:t>c</a:t>
            </a:r>
            <a:endParaRPr lang="tr-TR" sz="1600" noProof="1"/>
          </a:p>
        </p:txBody>
      </p:sp>
      <p:sp>
        <p:nvSpPr>
          <p:cNvPr id="61" name="60 Metin kutusu"/>
          <p:cNvSpPr txBox="1"/>
          <p:nvPr/>
        </p:nvSpPr>
        <p:spPr>
          <a:xfrm>
            <a:off x="3779912" y="3429000"/>
            <a:ext cx="584448" cy="369332"/>
          </a:xfrm>
          <a:prstGeom prst="rect">
            <a:avLst/>
          </a:prstGeom>
          <a:noFill/>
        </p:spPr>
        <p:txBody>
          <a:bodyPr wrap="square" rtlCol="0">
            <a:spAutoFit/>
          </a:bodyPr>
          <a:lstStyle/>
          <a:p>
            <a:r>
              <a:rPr lang="tr-TR" dirty="0" smtClean="0"/>
              <a:t> R</a:t>
            </a:r>
            <a:r>
              <a:rPr lang="tr-TR" sz="1600" noProof="1" smtClean="0"/>
              <a:t>1</a:t>
            </a:r>
            <a:endParaRPr lang="tr-TR" sz="1600" noProof="1"/>
          </a:p>
        </p:txBody>
      </p:sp>
      <p:sp>
        <p:nvSpPr>
          <p:cNvPr id="62" name="61 Metin kutusu"/>
          <p:cNvSpPr txBox="1"/>
          <p:nvPr/>
        </p:nvSpPr>
        <p:spPr>
          <a:xfrm>
            <a:off x="5364088" y="3501008"/>
            <a:ext cx="584448" cy="369332"/>
          </a:xfrm>
          <a:prstGeom prst="rect">
            <a:avLst/>
          </a:prstGeom>
          <a:noFill/>
        </p:spPr>
        <p:txBody>
          <a:bodyPr wrap="square" rtlCol="0">
            <a:spAutoFit/>
          </a:bodyPr>
          <a:lstStyle/>
          <a:p>
            <a:r>
              <a:rPr lang="tr-TR" dirty="0" smtClean="0"/>
              <a:t> R</a:t>
            </a:r>
            <a:r>
              <a:rPr lang="tr-TR" sz="1600" noProof="1" smtClean="0"/>
              <a:t>2</a:t>
            </a:r>
            <a:endParaRPr lang="tr-TR" sz="1600" noProof="1"/>
          </a:p>
        </p:txBody>
      </p:sp>
      <p:sp>
        <p:nvSpPr>
          <p:cNvPr id="63" name="62 Metin kutusu"/>
          <p:cNvSpPr txBox="1"/>
          <p:nvPr/>
        </p:nvSpPr>
        <p:spPr>
          <a:xfrm>
            <a:off x="5076056" y="4437112"/>
            <a:ext cx="584448" cy="369332"/>
          </a:xfrm>
          <a:prstGeom prst="rect">
            <a:avLst/>
          </a:prstGeom>
          <a:noFill/>
        </p:spPr>
        <p:txBody>
          <a:bodyPr wrap="square" rtlCol="0">
            <a:spAutoFit/>
          </a:bodyPr>
          <a:lstStyle/>
          <a:p>
            <a:r>
              <a:rPr lang="tr-TR" dirty="0" smtClean="0"/>
              <a:t> R</a:t>
            </a:r>
            <a:r>
              <a:rPr lang="tr-TR" sz="1600" noProof="1" smtClean="0"/>
              <a:t>3</a:t>
            </a:r>
            <a:endParaRPr lang="tr-TR" sz="1600" noProof="1"/>
          </a:p>
        </p:txBody>
      </p:sp>
      <p:sp>
        <p:nvSpPr>
          <p:cNvPr id="64" name="63 Metin kutusu"/>
          <p:cNvSpPr txBox="1"/>
          <p:nvPr/>
        </p:nvSpPr>
        <p:spPr>
          <a:xfrm>
            <a:off x="3779912" y="2564904"/>
            <a:ext cx="584448" cy="369332"/>
          </a:xfrm>
          <a:prstGeom prst="rect">
            <a:avLst/>
          </a:prstGeom>
          <a:noFill/>
        </p:spPr>
        <p:txBody>
          <a:bodyPr wrap="square" rtlCol="0">
            <a:spAutoFit/>
          </a:bodyPr>
          <a:lstStyle/>
          <a:p>
            <a:r>
              <a:rPr lang="tr-TR" dirty="0" smtClean="0"/>
              <a:t> </a:t>
            </a:r>
            <a:r>
              <a:rPr lang="tr-TR" sz="1600" noProof="1" smtClean="0"/>
              <a:t>a</a:t>
            </a:r>
            <a:endParaRPr lang="tr-TR" sz="1600" noProof="1"/>
          </a:p>
        </p:txBody>
      </p:sp>
      <p:sp>
        <p:nvSpPr>
          <p:cNvPr id="65" name="64 Metin kutusu"/>
          <p:cNvSpPr txBox="1"/>
          <p:nvPr/>
        </p:nvSpPr>
        <p:spPr>
          <a:xfrm>
            <a:off x="3491880" y="2717304"/>
            <a:ext cx="576064" cy="369332"/>
          </a:xfrm>
          <a:prstGeom prst="rect">
            <a:avLst/>
          </a:prstGeom>
          <a:noFill/>
        </p:spPr>
        <p:txBody>
          <a:bodyPr wrap="square" rtlCol="0">
            <a:spAutoFit/>
          </a:bodyPr>
          <a:lstStyle/>
          <a:p>
            <a:r>
              <a:rPr lang="tr-TR" dirty="0" smtClean="0"/>
              <a:t> </a:t>
            </a:r>
            <a:r>
              <a:rPr lang="tr-TR" sz="1600" noProof="1" smtClean="0"/>
              <a:t>b</a:t>
            </a:r>
            <a:endParaRPr lang="tr-TR" sz="1600" noProof="1"/>
          </a:p>
        </p:txBody>
      </p:sp>
      <p:sp>
        <p:nvSpPr>
          <p:cNvPr id="66" name="65 Metin kutusu"/>
          <p:cNvSpPr txBox="1"/>
          <p:nvPr/>
        </p:nvSpPr>
        <p:spPr>
          <a:xfrm>
            <a:off x="1907704" y="5157192"/>
            <a:ext cx="576064" cy="369332"/>
          </a:xfrm>
          <a:prstGeom prst="rect">
            <a:avLst/>
          </a:prstGeom>
          <a:noFill/>
        </p:spPr>
        <p:txBody>
          <a:bodyPr wrap="square" rtlCol="0">
            <a:spAutoFit/>
          </a:bodyPr>
          <a:lstStyle/>
          <a:p>
            <a:r>
              <a:rPr lang="tr-TR" dirty="0" smtClean="0"/>
              <a:t>   </a:t>
            </a:r>
            <a:r>
              <a:rPr lang="tr-TR" sz="1600" noProof="1" smtClean="0"/>
              <a:t>c</a:t>
            </a:r>
            <a:endParaRPr lang="tr-TR" sz="1600" noProof="1"/>
          </a:p>
        </p:txBody>
      </p:sp>
      <p:sp>
        <p:nvSpPr>
          <p:cNvPr id="67" name="66 Oval"/>
          <p:cNvSpPr/>
          <p:nvPr/>
        </p:nvSpPr>
        <p:spPr>
          <a:xfrm>
            <a:off x="1331640" y="292494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8" name="67 Oval"/>
          <p:cNvSpPr/>
          <p:nvPr/>
        </p:nvSpPr>
        <p:spPr>
          <a:xfrm>
            <a:off x="2195736" y="501317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68 Oval"/>
          <p:cNvSpPr/>
          <p:nvPr/>
        </p:nvSpPr>
        <p:spPr>
          <a:xfrm>
            <a:off x="3347864" y="292494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0" name="69 Metin kutusu"/>
          <p:cNvSpPr txBox="1"/>
          <p:nvPr/>
        </p:nvSpPr>
        <p:spPr>
          <a:xfrm>
            <a:off x="1051992" y="2717304"/>
            <a:ext cx="584448" cy="369332"/>
          </a:xfrm>
          <a:prstGeom prst="rect">
            <a:avLst/>
          </a:prstGeom>
          <a:noFill/>
        </p:spPr>
        <p:txBody>
          <a:bodyPr wrap="square" rtlCol="0">
            <a:spAutoFit/>
          </a:bodyPr>
          <a:lstStyle/>
          <a:p>
            <a:r>
              <a:rPr lang="tr-TR" dirty="0" smtClean="0"/>
              <a:t> </a:t>
            </a:r>
            <a:r>
              <a:rPr lang="tr-TR" sz="1600" noProof="1" smtClean="0"/>
              <a:t>a</a:t>
            </a:r>
            <a:endParaRPr lang="tr-TR" sz="1600" noProof="1"/>
          </a:p>
        </p:txBody>
      </p:sp>
      <p:sp>
        <p:nvSpPr>
          <p:cNvPr id="71" name="70 Metin kutusu"/>
          <p:cNvSpPr txBox="1"/>
          <p:nvPr/>
        </p:nvSpPr>
        <p:spPr>
          <a:xfrm>
            <a:off x="5508104" y="2636912"/>
            <a:ext cx="576064" cy="369332"/>
          </a:xfrm>
          <a:prstGeom prst="rect">
            <a:avLst/>
          </a:prstGeom>
          <a:noFill/>
        </p:spPr>
        <p:txBody>
          <a:bodyPr wrap="square" rtlCol="0">
            <a:spAutoFit/>
          </a:bodyPr>
          <a:lstStyle/>
          <a:p>
            <a:r>
              <a:rPr lang="tr-TR" dirty="0" smtClean="0"/>
              <a:t> </a:t>
            </a:r>
            <a:r>
              <a:rPr lang="tr-TR" sz="1600" noProof="1" smtClean="0"/>
              <a:t>b</a:t>
            </a:r>
            <a:endParaRPr lang="tr-TR" sz="1600" noProof="1"/>
          </a:p>
        </p:txBody>
      </p:sp>
      <p:sp>
        <p:nvSpPr>
          <p:cNvPr id="72" name="71 Metin kutusu"/>
          <p:cNvSpPr txBox="1"/>
          <p:nvPr/>
        </p:nvSpPr>
        <p:spPr>
          <a:xfrm>
            <a:off x="4572000" y="5445224"/>
            <a:ext cx="576064" cy="369332"/>
          </a:xfrm>
          <a:prstGeom prst="rect">
            <a:avLst/>
          </a:prstGeom>
          <a:noFill/>
        </p:spPr>
        <p:txBody>
          <a:bodyPr wrap="square" rtlCol="0">
            <a:spAutoFit/>
          </a:bodyPr>
          <a:lstStyle/>
          <a:p>
            <a:r>
              <a:rPr lang="tr-TR" dirty="0" smtClean="0"/>
              <a:t>  </a:t>
            </a:r>
            <a:r>
              <a:rPr lang="tr-TR" sz="1600" noProof="1" smtClean="0"/>
              <a:t>c</a:t>
            </a:r>
            <a:endParaRPr lang="tr-TR" sz="1600" noProof="1"/>
          </a:p>
        </p:txBody>
      </p:sp>
      <p:sp>
        <p:nvSpPr>
          <p:cNvPr id="73" name="72 Oval"/>
          <p:cNvSpPr/>
          <p:nvPr/>
        </p:nvSpPr>
        <p:spPr>
          <a:xfrm>
            <a:off x="3923928" y="292494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4" name="73 Oval"/>
          <p:cNvSpPr/>
          <p:nvPr/>
        </p:nvSpPr>
        <p:spPr>
          <a:xfrm>
            <a:off x="5724128" y="292494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74 Oval"/>
          <p:cNvSpPr/>
          <p:nvPr/>
        </p:nvSpPr>
        <p:spPr>
          <a:xfrm>
            <a:off x="4860032" y="522920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548680"/>
            <a:ext cx="8229600" cy="636680"/>
          </a:xfrm>
        </p:spPr>
        <p:txBody>
          <a:bodyPr>
            <a:normAutofit/>
          </a:bodyPr>
          <a:lstStyle/>
          <a:p>
            <a:r>
              <a:rPr lang="tr-TR" sz="2400" dirty="0" smtClean="0"/>
              <a:t>DELTA –TO-WYE TRANSFORMATION</a:t>
            </a:r>
            <a:endParaRPr lang="tr-TR" sz="2400" dirty="0"/>
          </a:p>
        </p:txBody>
      </p:sp>
      <p:sp>
        <p:nvSpPr>
          <p:cNvPr id="3" name="2 İçerik Yer Tutucusu"/>
          <p:cNvSpPr>
            <a:spLocks noGrp="1"/>
          </p:cNvSpPr>
          <p:nvPr>
            <p:ph idx="1"/>
          </p:nvPr>
        </p:nvSpPr>
        <p:spPr>
          <a:xfrm>
            <a:off x="457200" y="1340768"/>
            <a:ext cx="8229600" cy="4983832"/>
          </a:xfrm>
        </p:spPr>
        <p:txBody>
          <a:bodyPr>
            <a:normAutofit/>
          </a:bodyPr>
          <a:lstStyle/>
          <a:p>
            <a:r>
              <a:rPr lang="tr-TR" sz="2000" noProof="1" smtClean="0"/>
              <a:t>The equivalent resistors of both configurations along the paths ab,bc and ca can be written and set equal to eachother.</a:t>
            </a:r>
          </a:p>
          <a:p>
            <a:endParaRPr lang="tr-TR" sz="2000" noProof="1" smtClean="0"/>
          </a:p>
          <a:p>
            <a:endParaRPr lang="tr-TR" sz="2000" noProof="1" smtClean="0"/>
          </a:p>
          <a:p>
            <a:endParaRPr lang="tr-TR" sz="2000" noProof="1" smtClean="0"/>
          </a:p>
          <a:p>
            <a:endParaRPr lang="tr-TR" sz="2000" noProof="1" smtClean="0"/>
          </a:p>
          <a:p>
            <a:endParaRPr lang="tr-TR" sz="2000" noProof="1" smtClean="0"/>
          </a:p>
          <a:p>
            <a:endParaRPr lang="tr-TR" sz="2000" noProof="1" smtClean="0"/>
          </a:p>
          <a:p>
            <a:r>
              <a:rPr lang="tr-TR" sz="2000" noProof="1" smtClean="0"/>
              <a:t>                                    </a:t>
            </a:r>
            <a:r>
              <a:rPr lang="tr-TR" sz="2000" noProof="1" smtClean="0">
                <a:sym typeface="Wingdings" pitchFamily="2" charset="2"/>
              </a:rPr>
              <a:t></a:t>
            </a:r>
          </a:p>
          <a:p>
            <a:endParaRPr lang="tr-TR" sz="2000" noProof="1" smtClean="0">
              <a:sym typeface="Wingdings" pitchFamily="2" charset="2"/>
            </a:endParaRPr>
          </a:p>
          <a:p>
            <a:r>
              <a:rPr lang="tr-TR" sz="2000" noProof="1" smtClean="0">
                <a:sym typeface="Wingdings" pitchFamily="2" charset="2"/>
              </a:rPr>
              <a:t>                                    </a:t>
            </a:r>
          </a:p>
          <a:p>
            <a:pPr>
              <a:buNone/>
            </a:pPr>
            <a:endParaRPr lang="tr-TR" sz="2000" noProof="1" smtClean="0">
              <a:sym typeface="Wingdings" pitchFamily="2" charset="2"/>
            </a:endParaRPr>
          </a:p>
          <a:p>
            <a:r>
              <a:rPr lang="tr-TR" sz="2000" noProof="1" smtClean="0">
                <a:sym typeface="Wingdings" pitchFamily="2" charset="2"/>
              </a:rPr>
              <a:t>                                    </a:t>
            </a:r>
          </a:p>
          <a:p>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45</a:t>
            </a:fld>
            <a:endParaRPr lang="tr-TR"/>
          </a:p>
        </p:txBody>
      </p:sp>
      <p:sp>
        <p:nvSpPr>
          <p:cNvPr id="1126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2641" name="Object 1"/>
          <p:cNvGraphicFramePr>
            <a:graphicFrameLocks noChangeAspect="1"/>
          </p:cNvGraphicFramePr>
          <p:nvPr/>
        </p:nvGraphicFramePr>
        <p:xfrm>
          <a:off x="971600" y="2276872"/>
          <a:ext cx="2721865" cy="360040"/>
        </p:xfrm>
        <a:graphic>
          <a:graphicData uri="http://schemas.openxmlformats.org/presentationml/2006/ole">
            <mc:AlternateContent xmlns:mc="http://schemas.openxmlformats.org/markup-compatibility/2006">
              <mc:Choice xmlns:v="urn:schemas-microsoft-com:vml" Requires="v">
                <p:oleObj spid="_x0000_s112663" name="Denklem" r:id="rId3" imgW="1346200" imgH="228600" progId="Equation.3">
                  <p:embed/>
                </p:oleObj>
              </mc:Choice>
              <mc:Fallback>
                <p:oleObj name="Denklem" r:id="rId3" imgW="1346200" imgH="2286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276872"/>
                        <a:ext cx="2721865"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2643" name="Object 3"/>
          <p:cNvGraphicFramePr>
            <a:graphicFrameLocks noChangeAspect="1"/>
          </p:cNvGraphicFramePr>
          <p:nvPr/>
        </p:nvGraphicFramePr>
        <p:xfrm>
          <a:off x="1031875" y="2852738"/>
          <a:ext cx="2038350" cy="368300"/>
        </p:xfrm>
        <a:graphic>
          <a:graphicData uri="http://schemas.openxmlformats.org/presentationml/2006/ole">
            <mc:AlternateContent xmlns:mc="http://schemas.openxmlformats.org/markup-compatibility/2006">
              <mc:Choice xmlns:v="urn:schemas-microsoft-com:vml" Requires="v">
                <p:oleObj spid="_x0000_s112664" name="Denklem" r:id="rId5" imgW="1269720" imgH="228600" progId="Equation.3">
                  <p:embed/>
                </p:oleObj>
              </mc:Choice>
              <mc:Fallback>
                <p:oleObj name="Denklem" r:id="rId5" imgW="126972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1875" y="2852738"/>
                        <a:ext cx="203835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2645" name="Object 5"/>
          <p:cNvGraphicFramePr>
            <a:graphicFrameLocks noChangeAspect="1"/>
          </p:cNvGraphicFramePr>
          <p:nvPr/>
        </p:nvGraphicFramePr>
        <p:xfrm>
          <a:off x="1020763" y="3357563"/>
          <a:ext cx="2000250" cy="358775"/>
        </p:xfrm>
        <a:graphic>
          <a:graphicData uri="http://schemas.openxmlformats.org/presentationml/2006/ole">
            <mc:AlternateContent xmlns:mc="http://schemas.openxmlformats.org/markup-compatibility/2006">
              <mc:Choice xmlns:v="urn:schemas-microsoft-com:vml" Requires="v">
                <p:oleObj spid="_x0000_s112665" name="Denklem" r:id="rId7" imgW="1269720" imgH="228600" progId="Equation.3">
                  <p:embed/>
                </p:oleObj>
              </mc:Choice>
              <mc:Fallback>
                <p:oleObj name="Denklem" r:id="rId7" imgW="1269720" imgH="2286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0763" y="3357563"/>
                        <a:ext cx="200025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4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2647" name="Object 7"/>
          <p:cNvGraphicFramePr>
            <a:graphicFrameLocks noChangeAspect="1"/>
          </p:cNvGraphicFramePr>
          <p:nvPr/>
        </p:nvGraphicFramePr>
        <p:xfrm>
          <a:off x="3923928" y="2276872"/>
          <a:ext cx="1368152" cy="360040"/>
        </p:xfrm>
        <a:graphic>
          <a:graphicData uri="http://schemas.openxmlformats.org/presentationml/2006/ole">
            <mc:AlternateContent xmlns:mc="http://schemas.openxmlformats.org/markup-compatibility/2006">
              <mc:Choice xmlns:v="urn:schemas-microsoft-com:vml" Requires="v">
                <p:oleObj spid="_x0000_s112666" name="Denklem" r:id="rId9" imgW="901309" imgH="241195" progId="Equation.3">
                  <p:embed/>
                </p:oleObj>
              </mc:Choice>
              <mc:Fallback>
                <p:oleObj name="Denklem" r:id="rId9" imgW="901309" imgH="241195"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3928" y="2276872"/>
                        <a:ext cx="1368152"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5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2649" name="Object 9"/>
          <p:cNvGraphicFramePr>
            <a:graphicFrameLocks noChangeAspect="1"/>
          </p:cNvGraphicFramePr>
          <p:nvPr/>
        </p:nvGraphicFramePr>
        <p:xfrm>
          <a:off x="3923928" y="2780928"/>
          <a:ext cx="1728192" cy="360040"/>
        </p:xfrm>
        <a:graphic>
          <a:graphicData uri="http://schemas.openxmlformats.org/presentationml/2006/ole">
            <mc:AlternateContent xmlns:mc="http://schemas.openxmlformats.org/markup-compatibility/2006">
              <mc:Choice xmlns:v="urn:schemas-microsoft-com:vml" Requires="v">
                <p:oleObj spid="_x0000_s112667" name="Denklem" r:id="rId11" imgW="901309" imgH="241195" progId="Equation.3">
                  <p:embed/>
                </p:oleObj>
              </mc:Choice>
              <mc:Fallback>
                <p:oleObj name="Denklem" r:id="rId11" imgW="901309" imgH="241195" progId="Equation.3">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3928" y="2780928"/>
                        <a:ext cx="1728192"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5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2651" name="Object 11"/>
          <p:cNvGraphicFramePr>
            <a:graphicFrameLocks noChangeAspect="1"/>
          </p:cNvGraphicFramePr>
          <p:nvPr/>
        </p:nvGraphicFramePr>
        <p:xfrm>
          <a:off x="3895725" y="3284538"/>
          <a:ext cx="1979613" cy="360362"/>
        </p:xfrm>
        <a:graphic>
          <a:graphicData uri="http://schemas.openxmlformats.org/presentationml/2006/ole">
            <mc:AlternateContent xmlns:mc="http://schemas.openxmlformats.org/markup-compatibility/2006">
              <mc:Choice xmlns:v="urn:schemas-microsoft-com:vml" Requires="v">
                <p:oleObj spid="_x0000_s112668" name="Denklem" r:id="rId13" imgW="850680" imgH="241200" progId="Equation.3">
                  <p:embed/>
                </p:oleObj>
              </mc:Choice>
              <mc:Fallback>
                <p:oleObj name="Denklem" r:id="rId13" imgW="850680" imgH="241200" progId="Equation.3">
                  <p:embed/>
                  <p:pic>
                    <p:nvPicPr>
                      <p:cNvPr id="0"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95725" y="3284538"/>
                        <a:ext cx="1979613"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53" name="Object 13"/>
          <p:cNvGraphicFramePr>
            <a:graphicFrameLocks noChangeAspect="1"/>
          </p:cNvGraphicFramePr>
          <p:nvPr/>
        </p:nvGraphicFramePr>
        <p:xfrm>
          <a:off x="899593" y="4149080"/>
          <a:ext cx="1656183" cy="496055"/>
        </p:xfrm>
        <a:graphic>
          <a:graphicData uri="http://schemas.openxmlformats.org/presentationml/2006/ole">
            <mc:AlternateContent xmlns:mc="http://schemas.openxmlformats.org/markup-compatibility/2006">
              <mc:Choice xmlns:v="urn:schemas-microsoft-com:vml" Requires="v">
                <p:oleObj spid="_x0000_s112669" name="Denklem" r:id="rId15" imgW="710891" imgH="241195" progId="Equation.3">
                  <p:embed/>
                </p:oleObj>
              </mc:Choice>
              <mc:Fallback>
                <p:oleObj name="Denklem" r:id="rId15" imgW="710891" imgH="241195" progId="Equation.3">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99593" y="4149080"/>
                        <a:ext cx="1656183" cy="4960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55"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2654" name="Object 14"/>
          <p:cNvGraphicFramePr>
            <a:graphicFrameLocks noChangeAspect="1"/>
          </p:cNvGraphicFramePr>
          <p:nvPr/>
        </p:nvGraphicFramePr>
        <p:xfrm>
          <a:off x="899592" y="4869160"/>
          <a:ext cx="1440160" cy="493205"/>
        </p:xfrm>
        <a:graphic>
          <a:graphicData uri="http://schemas.openxmlformats.org/presentationml/2006/ole">
            <mc:AlternateContent xmlns:mc="http://schemas.openxmlformats.org/markup-compatibility/2006">
              <mc:Choice xmlns:v="urn:schemas-microsoft-com:vml" Requires="v">
                <p:oleObj spid="_x0000_s112670" name="Denklem" r:id="rId17" imgW="698500" imgH="241300" progId="Equation.3">
                  <p:embed/>
                </p:oleObj>
              </mc:Choice>
              <mc:Fallback>
                <p:oleObj name="Denklem" r:id="rId17" imgW="698500" imgH="241300" progId="Equation.3">
                  <p:embed/>
                  <p:pic>
                    <p:nvPicPr>
                      <p:cNvPr id="0" name="Picture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99592" y="4869160"/>
                        <a:ext cx="1440160" cy="493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57"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2656" name="Object 16"/>
          <p:cNvGraphicFramePr>
            <a:graphicFrameLocks noChangeAspect="1"/>
          </p:cNvGraphicFramePr>
          <p:nvPr/>
        </p:nvGraphicFramePr>
        <p:xfrm>
          <a:off x="925513" y="5589588"/>
          <a:ext cx="1419225" cy="503237"/>
        </p:xfrm>
        <a:graphic>
          <a:graphicData uri="http://schemas.openxmlformats.org/presentationml/2006/ole">
            <mc:AlternateContent xmlns:mc="http://schemas.openxmlformats.org/markup-compatibility/2006">
              <mc:Choice xmlns:v="urn:schemas-microsoft-com:vml" Requires="v">
                <p:oleObj spid="_x0000_s112671" name="Denklem" r:id="rId19" imgW="672840" imgH="241200" progId="Equation.3">
                  <p:embed/>
                </p:oleObj>
              </mc:Choice>
              <mc:Fallback>
                <p:oleObj name="Denklem" r:id="rId19" imgW="672840" imgH="241200" progId="Equation.3">
                  <p:embed/>
                  <p:pic>
                    <p:nvPicPr>
                      <p:cNvPr id="0" name="Picture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25513" y="5589588"/>
                        <a:ext cx="1419225"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59"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2658" name="Object 18"/>
          <p:cNvGraphicFramePr>
            <a:graphicFrameLocks noChangeAspect="1"/>
          </p:cNvGraphicFramePr>
          <p:nvPr/>
        </p:nvGraphicFramePr>
        <p:xfrm>
          <a:off x="3929063" y="4165600"/>
          <a:ext cx="1931987" cy="601663"/>
        </p:xfrm>
        <a:graphic>
          <a:graphicData uri="http://schemas.openxmlformats.org/presentationml/2006/ole">
            <mc:AlternateContent xmlns:mc="http://schemas.openxmlformats.org/markup-compatibility/2006">
              <mc:Choice xmlns:v="urn:schemas-microsoft-com:vml" Requires="v">
                <p:oleObj spid="_x0000_s112672" name="Denklem" r:id="rId21" imgW="1422360" imgH="444240" progId="Equation.3">
                  <p:embed/>
                </p:oleObj>
              </mc:Choice>
              <mc:Fallback>
                <p:oleObj name="Denklem" r:id="rId21" imgW="1422360" imgH="444240" progId="Equation.3">
                  <p:embed/>
                  <p:pic>
                    <p:nvPicPr>
                      <p:cNvPr id="0" name="Picture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29063" y="4165600"/>
                        <a:ext cx="1931987" cy="601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6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2660" name="Object 20"/>
          <p:cNvGraphicFramePr>
            <a:graphicFrameLocks noChangeAspect="1"/>
          </p:cNvGraphicFramePr>
          <p:nvPr/>
        </p:nvGraphicFramePr>
        <p:xfrm>
          <a:off x="3935413" y="4884738"/>
          <a:ext cx="1917700" cy="544512"/>
        </p:xfrm>
        <a:graphic>
          <a:graphicData uri="http://schemas.openxmlformats.org/presentationml/2006/ole">
            <mc:AlternateContent xmlns:mc="http://schemas.openxmlformats.org/markup-compatibility/2006">
              <mc:Choice xmlns:v="urn:schemas-microsoft-com:vml" Requires="v">
                <p:oleObj spid="_x0000_s112673" name="Denklem" r:id="rId23" imgW="1422360" imgH="444240" progId="Equation.3">
                  <p:embed/>
                </p:oleObj>
              </mc:Choice>
              <mc:Fallback>
                <p:oleObj name="Denklem" r:id="rId23" imgW="1422360" imgH="444240" progId="Equation.3">
                  <p:embed/>
                  <p:pic>
                    <p:nvPicPr>
                      <p:cNvPr id="0" name="Picture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35413" y="4884738"/>
                        <a:ext cx="1917700"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63"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2662" name="Object 22"/>
          <p:cNvGraphicFramePr>
            <a:graphicFrameLocks noChangeAspect="1"/>
          </p:cNvGraphicFramePr>
          <p:nvPr/>
        </p:nvGraphicFramePr>
        <p:xfrm>
          <a:off x="4005263" y="5605463"/>
          <a:ext cx="1851025" cy="544512"/>
        </p:xfrm>
        <a:graphic>
          <a:graphicData uri="http://schemas.openxmlformats.org/presentationml/2006/ole">
            <mc:AlternateContent xmlns:mc="http://schemas.openxmlformats.org/markup-compatibility/2006">
              <mc:Choice xmlns:v="urn:schemas-microsoft-com:vml" Requires="v">
                <p:oleObj spid="_x0000_s112674" name="Denklem" r:id="rId25" imgW="1409400" imgH="444240" progId="Equation.3">
                  <p:embed/>
                </p:oleObj>
              </mc:Choice>
              <mc:Fallback>
                <p:oleObj name="Denklem" r:id="rId25" imgW="1409400" imgH="444240" progId="Equation.3">
                  <p:embed/>
                  <p:pic>
                    <p:nvPicPr>
                      <p:cNvPr id="0" name="Picture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005263" y="5605463"/>
                        <a:ext cx="1851025"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dirty="0" smtClean="0"/>
              <a:t>DELTA –TO-WYE TRANSFORMATION</a:t>
            </a:r>
            <a:endParaRPr lang="tr-TR" sz="2400" dirty="0"/>
          </a:p>
        </p:txBody>
      </p:sp>
      <p:sp>
        <p:nvSpPr>
          <p:cNvPr id="3" name="2 İçerik Yer Tutucusu"/>
          <p:cNvSpPr>
            <a:spLocks noGrp="1"/>
          </p:cNvSpPr>
          <p:nvPr>
            <p:ph idx="1"/>
          </p:nvPr>
        </p:nvSpPr>
        <p:spPr/>
        <p:txBody>
          <a:bodyPr>
            <a:normAutofit lnSpcReduction="10000"/>
          </a:bodyPr>
          <a:lstStyle/>
          <a:p>
            <a:r>
              <a:rPr lang="tr-TR" noProof="1" smtClean="0"/>
              <a:t>From algebraic manipulations:</a:t>
            </a:r>
          </a:p>
          <a:p>
            <a:endParaRPr lang="tr-TR" noProof="1" smtClean="0"/>
          </a:p>
          <a:p>
            <a:endParaRPr lang="tr-TR" noProof="1" smtClean="0"/>
          </a:p>
          <a:p>
            <a:endParaRPr lang="tr-TR" noProof="1" smtClean="0"/>
          </a:p>
          <a:p>
            <a:endParaRPr lang="tr-TR" noProof="1" smtClean="0"/>
          </a:p>
          <a:p>
            <a:r>
              <a:rPr lang="tr-TR" noProof="1" smtClean="0"/>
              <a:t>Reversing the       to  Y transformation is also possible.We can start wit the Y structure and replace it with an equivalent         structure.The expressions for the three     - connected resistors are: </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46</a:t>
            </a:fld>
            <a:endParaRPr lang="tr-TR"/>
          </a:p>
        </p:txBody>
      </p:sp>
      <p:sp>
        <p:nvSpPr>
          <p:cNvPr id="1116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1619" name="Object 3"/>
          <p:cNvGraphicFramePr>
            <a:graphicFrameLocks noChangeAspect="1"/>
          </p:cNvGraphicFramePr>
          <p:nvPr/>
        </p:nvGraphicFramePr>
        <p:xfrm>
          <a:off x="971600" y="2708920"/>
          <a:ext cx="2214247" cy="864096"/>
        </p:xfrm>
        <a:graphic>
          <a:graphicData uri="http://schemas.openxmlformats.org/presentationml/2006/ole">
            <mc:AlternateContent xmlns:mc="http://schemas.openxmlformats.org/markup-compatibility/2006">
              <mc:Choice xmlns:v="urn:schemas-microsoft-com:vml" Requires="v">
                <p:oleObj spid="_x0000_s111630" name="Denklem" r:id="rId3" imgW="1168400" imgH="457200" progId="Equation.3">
                  <p:embed/>
                </p:oleObj>
              </mc:Choice>
              <mc:Fallback>
                <p:oleObj name="Denklem" r:id="rId3" imgW="1168400" imgH="4572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708920"/>
                        <a:ext cx="2214247"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2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1621" name="Object 5"/>
          <p:cNvGraphicFramePr>
            <a:graphicFrameLocks noChangeAspect="1"/>
          </p:cNvGraphicFramePr>
          <p:nvPr/>
        </p:nvGraphicFramePr>
        <p:xfrm>
          <a:off x="3491880" y="2780928"/>
          <a:ext cx="1860206" cy="720080"/>
        </p:xfrm>
        <a:graphic>
          <a:graphicData uri="http://schemas.openxmlformats.org/presentationml/2006/ole">
            <mc:AlternateContent xmlns:mc="http://schemas.openxmlformats.org/markup-compatibility/2006">
              <mc:Choice xmlns:v="urn:schemas-microsoft-com:vml" Requires="v">
                <p:oleObj spid="_x0000_s111631" name="Denklem" r:id="rId5" imgW="1181100" imgH="457200" progId="Equation.3">
                  <p:embed/>
                </p:oleObj>
              </mc:Choice>
              <mc:Fallback>
                <p:oleObj name="Denklem" r:id="rId5" imgW="1181100" imgH="4572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1880" y="2780928"/>
                        <a:ext cx="1860206"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2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1623" name="Object 7"/>
          <p:cNvGraphicFramePr>
            <a:graphicFrameLocks noChangeAspect="1"/>
          </p:cNvGraphicFramePr>
          <p:nvPr/>
        </p:nvGraphicFramePr>
        <p:xfrm>
          <a:off x="5724128" y="2780928"/>
          <a:ext cx="1797441" cy="682749"/>
        </p:xfrm>
        <a:graphic>
          <a:graphicData uri="http://schemas.openxmlformats.org/presentationml/2006/ole">
            <mc:AlternateContent xmlns:mc="http://schemas.openxmlformats.org/markup-compatibility/2006">
              <mc:Choice xmlns:v="urn:schemas-microsoft-com:vml" Requires="v">
                <p:oleObj spid="_x0000_s111632" name="Denklem" r:id="rId7" imgW="1231366" imgH="469696" progId="Equation.3">
                  <p:embed/>
                </p:oleObj>
              </mc:Choice>
              <mc:Fallback>
                <p:oleObj name="Denklem" r:id="rId7" imgW="1231366" imgH="469696"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128" y="2780928"/>
                        <a:ext cx="1797441" cy="6827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2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1625" name="Object 9"/>
          <p:cNvGraphicFramePr>
            <a:graphicFrameLocks noChangeAspect="1"/>
          </p:cNvGraphicFramePr>
          <p:nvPr/>
        </p:nvGraphicFramePr>
        <p:xfrm>
          <a:off x="3131840" y="4077072"/>
          <a:ext cx="360040" cy="408045"/>
        </p:xfrm>
        <a:graphic>
          <a:graphicData uri="http://schemas.openxmlformats.org/presentationml/2006/ole">
            <mc:AlternateContent xmlns:mc="http://schemas.openxmlformats.org/markup-compatibility/2006">
              <mc:Choice xmlns:v="urn:schemas-microsoft-com:vml" Requires="v">
                <p:oleObj spid="_x0000_s111633" name="Denklem" r:id="rId9" imgW="139579" imgH="164957" progId="Equation.3">
                  <p:embed/>
                </p:oleObj>
              </mc:Choice>
              <mc:Fallback>
                <p:oleObj name="Denklem" r:id="rId9" imgW="139579" imgH="164957" progId="Equation.3">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1840" y="4077072"/>
                        <a:ext cx="360040" cy="4080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2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1627" name="Object 11"/>
          <p:cNvGraphicFramePr>
            <a:graphicFrameLocks noChangeAspect="1"/>
          </p:cNvGraphicFramePr>
          <p:nvPr/>
        </p:nvGraphicFramePr>
        <p:xfrm>
          <a:off x="5580112" y="4797152"/>
          <a:ext cx="960658" cy="432048"/>
        </p:xfrm>
        <a:graphic>
          <a:graphicData uri="http://schemas.openxmlformats.org/presentationml/2006/ole">
            <mc:AlternateContent xmlns:mc="http://schemas.openxmlformats.org/markup-compatibility/2006">
              <mc:Choice xmlns:v="urn:schemas-microsoft-com:vml" Requires="v">
                <p:oleObj spid="_x0000_s111634" name="Denklem" r:id="rId11" imgW="139579" imgH="164957" progId="Equation.3">
                  <p:embed/>
                </p:oleObj>
              </mc:Choice>
              <mc:Fallback>
                <p:oleObj name="Denklem" r:id="rId11" imgW="139579" imgH="164957" progId="Equation.3">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0112" y="4797152"/>
                        <a:ext cx="960658"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3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1629" name="Object 13"/>
          <p:cNvGraphicFramePr>
            <a:graphicFrameLocks noChangeAspect="1"/>
          </p:cNvGraphicFramePr>
          <p:nvPr/>
        </p:nvGraphicFramePr>
        <p:xfrm>
          <a:off x="4716016" y="5085184"/>
          <a:ext cx="381219" cy="432048"/>
        </p:xfrm>
        <a:graphic>
          <a:graphicData uri="http://schemas.openxmlformats.org/presentationml/2006/ole">
            <mc:AlternateContent xmlns:mc="http://schemas.openxmlformats.org/markup-compatibility/2006">
              <mc:Choice xmlns:v="urn:schemas-microsoft-com:vml" Requires="v">
                <p:oleObj spid="_x0000_s111635" name="Denklem" r:id="rId12" imgW="139579" imgH="164957" progId="Equation.3">
                  <p:embed/>
                </p:oleObj>
              </mc:Choice>
              <mc:Fallback>
                <p:oleObj name="Denklem" r:id="rId12" imgW="139579" imgH="164957" progId="Equation.3">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016" y="5085184"/>
                        <a:ext cx="381219"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dirty="0" smtClean="0"/>
              <a:t> WYE –TO – DELTA TRANSFORMATION</a:t>
            </a:r>
            <a:endParaRPr lang="tr-TR" sz="2400" dirty="0"/>
          </a:p>
        </p:txBody>
      </p:sp>
      <p:sp>
        <p:nvSpPr>
          <p:cNvPr id="3" name="2 İçerik Yer Tutucusu"/>
          <p:cNvSpPr>
            <a:spLocks noGrp="1"/>
          </p:cNvSpPr>
          <p:nvPr>
            <p:ph idx="1"/>
          </p:nvPr>
        </p:nvSpPr>
        <p:spPr/>
        <p:txBody>
          <a:bodyPr/>
          <a:lstStyle/>
          <a:p>
            <a:r>
              <a:rPr lang="tr-TR" noProof="1" smtClean="0"/>
              <a:t>Wye – to – delta transformation.</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47</a:t>
            </a:fld>
            <a:endParaRPr lang="tr-TR"/>
          </a:p>
        </p:txBody>
      </p:sp>
      <p:sp>
        <p:nvSpPr>
          <p:cNvPr id="1136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3665" name="Object 1"/>
          <p:cNvGraphicFramePr>
            <a:graphicFrameLocks noChangeAspect="1"/>
          </p:cNvGraphicFramePr>
          <p:nvPr/>
        </p:nvGraphicFramePr>
        <p:xfrm>
          <a:off x="1547664" y="2708920"/>
          <a:ext cx="2527940" cy="720080"/>
        </p:xfrm>
        <a:graphic>
          <a:graphicData uri="http://schemas.openxmlformats.org/presentationml/2006/ole">
            <mc:AlternateContent xmlns:mc="http://schemas.openxmlformats.org/markup-compatibility/2006">
              <mc:Choice xmlns:v="urn:schemas-microsoft-com:vml" Requires="v">
                <p:oleObj spid="_x0000_s113670" name="Denklem" r:id="rId3" imgW="1574800" imgH="444500" progId="Equation.3">
                  <p:embed/>
                </p:oleObj>
              </mc:Choice>
              <mc:Fallback>
                <p:oleObj name="Denklem" r:id="rId3" imgW="1574800" imgH="4445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2708920"/>
                        <a:ext cx="2527940"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3667" name="Object 3"/>
          <p:cNvGraphicFramePr>
            <a:graphicFrameLocks noChangeAspect="1"/>
          </p:cNvGraphicFramePr>
          <p:nvPr/>
        </p:nvGraphicFramePr>
        <p:xfrm>
          <a:off x="1554163" y="3584575"/>
          <a:ext cx="2622550" cy="768350"/>
        </p:xfrm>
        <a:graphic>
          <a:graphicData uri="http://schemas.openxmlformats.org/presentationml/2006/ole">
            <mc:AlternateContent xmlns:mc="http://schemas.openxmlformats.org/markup-compatibility/2006">
              <mc:Choice xmlns:v="urn:schemas-microsoft-com:vml" Requires="v">
                <p:oleObj spid="_x0000_s113671" name="Denklem" r:id="rId5" imgW="1485720" imgH="431640" progId="Equation.3">
                  <p:embed/>
                </p:oleObj>
              </mc:Choice>
              <mc:Fallback>
                <p:oleObj name="Denklem" r:id="rId5" imgW="148572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4163" y="3584575"/>
                        <a:ext cx="2622550"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3669" name="Object 5"/>
          <p:cNvGraphicFramePr>
            <a:graphicFrameLocks noChangeAspect="1"/>
          </p:cNvGraphicFramePr>
          <p:nvPr/>
        </p:nvGraphicFramePr>
        <p:xfrm>
          <a:off x="1625600" y="4664075"/>
          <a:ext cx="2624138" cy="769938"/>
        </p:xfrm>
        <a:graphic>
          <a:graphicData uri="http://schemas.openxmlformats.org/presentationml/2006/ole">
            <mc:AlternateContent xmlns:mc="http://schemas.openxmlformats.org/markup-compatibility/2006">
              <mc:Choice xmlns:v="urn:schemas-microsoft-com:vml" Requires="v">
                <p:oleObj spid="_x0000_s113672" name="Denklem" r:id="rId7" imgW="1485720" imgH="431640" progId="Equation.3">
                  <p:embed/>
                </p:oleObj>
              </mc:Choice>
              <mc:Fallback>
                <p:oleObj name="Denklem" r:id="rId7" imgW="1485720" imgH="43164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5600" y="4664075"/>
                        <a:ext cx="2624138" cy="76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4800" noProof="1" smtClean="0">
                <a:solidFill>
                  <a:srgbClr val="FF0000"/>
                </a:solidFill>
              </a:rPr>
              <a:t>Example 3.7</a:t>
            </a:r>
            <a:endParaRPr lang="tr-TR" dirty="0"/>
          </a:p>
        </p:txBody>
      </p:sp>
      <p:sp>
        <p:nvSpPr>
          <p:cNvPr id="3" name="2 İçerik Yer Tutucusu"/>
          <p:cNvSpPr>
            <a:spLocks noGrp="1"/>
          </p:cNvSpPr>
          <p:nvPr>
            <p:ph idx="1"/>
          </p:nvPr>
        </p:nvSpPr>
        <p:spPr/>
        <p:txBody>
          <a:bodyPr/>
          <a:lstStyle/>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48</a:t>
            </a:fld>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RESISTORS IN SERIES</a:t>
            </a:r>
            <a:endParaRPr lang="tr-TR" dirty="0"/>
          </a:p>
        </p:txBody>
      </p:sp>
      <p:sp>
        <p:nvSpPr>
          <p:cNvPr id="3" name="2 İçerik Yer Tutucusu"/>
          <p:cNvSpPr>
            <a:spLocks noGrp="1"/>
          </p:cNvSpPr>
          <p:nvPr>
            <p:ph idx="1"/>
          </p:nvPr>
        </p:nvSpPr>
        <p:spPr/>
        <p:txBody>
          <a:bodyPr>
            <a:normAutofit/>
          </a:bodyPr>
          <a:lstStyle/>
          <a:p>
            <a:endParaRPr lang="tr-TR" dirty="0" smtClean="0"/>
          </a:p>
          <a:p>
            <a:r>
              <a:rPr lang="tr-TR" noProof="1" smtClean="0"/>
              <a:t>Combining all these equations:</a:t>
            </a:r>
          </a:p>
          <a:p>
            <a:pPr>
              <a:buNone/>
            </a:pPr>
            <a:endParaRPr lang="tr-TR" dirty="0" smtClean="0"/>
          </a:p>
          <a:p>
            <a:pPr>
              <a:buNone/>
            </a:pPr>
            <a:endParaRPr lang="tr-TR" dirty="0" smtClean="0"/>
          </a:p>
          <a:p>
            <a:pPr>
              <a:buNone/>
            </a:pPr>
            <a:endParaRPr lang="tr-TR" dirty="0" smtClean="0"/>
          </a:p>
          <a:p>
            <a:pPr>
              <a:buNone/>
            </a:pPr>
            <a:endParaRPr lang="tr-TR" dirty="0" smtClean="0"/>
          </a:p>
          <a:p>
            <a:r>
              <a:rPr lang="tr-TR" noProof="1" smtClean="0"/>
              <a:t>Which basically says that if one of the currents are known,all others can be computed.</a:t>
            </a:r>
          </a:p>
          <a:p>
            <a:endParaRPr lang="tr-TR" dirty="0" smtClean="0"/>
          </a:p>
          <a:p>
            <a:endParaRPr lang="tr-TR" dirty="0" smtClean="0"/>
          </a:p>
          <a:p>
            <a:endParaRPr lang="tr-TR" dirty="0" smtClean="0"/>
          </a:p>
          <a:p>
            <a:endParaRPr lang="tr-TR" noProof="1"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5</a:t>
            </a:fld>
            <a:endParaRPr lang="tr-TR"/>
          </a:p>
        </p:txBody>
      </p:sp>
      <p:sp>
        <p:nvSpPr>
          <p:cNvPr id="552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55297" name="Object 1"/>
          <p:cNvGraphicFramePr>
            <a:graphicFrameLocks noChangeAspect="1"/>
          </p:cNvGraphicFramePr>
          <p:nvPr/>
        </p:nvGraphicFramePr>
        <p:xfrm>
          <a:off x="1547664" y="3501008"/>
          <a:ext cx="3744416" cy="479730"/>
        </p:xfrm>
        <a:graphic>
          <a:graphicData uri="http://schemas.openxmlformats.org/presentationml/2006/ole">
            <mc:AlternateContent xmlns:mc="http://schemas.openxmlformats.org/markup-compatibility/2006">
              <mc:Choice xmlns:v="urn:schemas-microsoft-com:vml" Requires="v">
                <p:oleObj spid="_x0000_s55298" name="Denklem" r:id="rId3" imgW="2260600" imgH="228600" progId="Equation.3">
                  <p:embed/>
                </p:oleObj>
              </mc:Choice>
              <mc:Fallback>
                <p:oleObj name="Denklem" r:id="rId3" imgW="2260600" imgH="2286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3501008"/>
                        <a:ext cx="3744416" cy="4797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04664"/>
            <a:ext cx="8229600" cy="1152128"/>
          </a:xfrm>
        </p:spPr>
        <p:txBody>
          <a:bodyPr/>
          <a:lstStyle/>
          <a:p>
            <a:r>
              <a:rPr lang="tr-TR" dirty="0" smtClean="0"/>
              <a:t>RESISTORS IN SERIES</a:t>
            </a:r>
            <a:endParaRPr lang="tr-TR" dirty="0"/>
          </a:p>
        </p:txBody>
      </p:sp>
      <p:sp>
        <p:nvSpPr>
          <p:cNvPr id="3" name="2 İçerik Yer Tutucusu"/>
          <p:cNvSpPr>
            <a:spLocks noGrp="1"/>
          </p:cNvSpPr>
          <p:nvPr>
            <p:ph idx="1"/>
          </p:nvPr>
        </p:nvSpPr>
        <p:spPr>
          <a:xfrm>
            <a:off x="467544" y="1772816"/>
            <a:ext cx="8229600" cy="4824536"/>
          </a:xfrm>
        </p:spPr>
        <p:txBody>
          <a:bodyPr>
            <a:normAutofit/>
          </a:bodyPr>
          <a:lstStyle/>
          <a:p>
            <a:endParaRPr lang="tr-TR" dirty="0" smtClean="0"/>
          </a:p>
          <a:p>
            <a:endParaRPr lang="tr-TR" dirty="0" smtClean="0"/>
          </a:p>
          <a:p>
            <a:endParaRPr lang="tr-TR" dirty="0" smtClean="0"/>
          </a:p>
          <a:p>
            <a:endParaRPr lang="tr-TR" dirty="0" smtClean="0"/>
          </a:p>
          <a:p>
            <a:endParaRPr lang="tr-TR" dirty="0" smtClean="0"/>
          </a:p>
          <a:p>
            <a:pPr>
              <a:buNone/>
            </a:pPr>
            <a:endParaRPr lang="tr-TR" dirty="0" smtClean="0"/>
          </a:p>
          <a:p>
            <a:endParaRPr lang="tr-TR" sz="2000" noProof="1" smtClean="0"/>
          </a:p>
          <a:p>
            <a:endParaRPr lang="tr-TR" sz="2000" noProof="1" smtClean="0"/>
          </a:p>
          <a:p>
            <a:pPr>
              <a:buNone/>
            </a:pPr>
            <a:endParaRPr lang="tr-TR" noProof="1"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6</a:t>
            </a:fld>
            <a:endParaRPr lang="tr-TR"/>
          </a:p>
        </p:txBody>
      </p:sp>
      <p:pic>
        <p:nvPicPr>
          <p:cNvPr id="5"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a:off x="2267744" y="1916832"/>
            <a:ext cx="407300" cy="576064"/>
          </a:xfrm>
          <a:prstGeom prst="rect">
            <a:avLst/>
          </a:prstGeom>
          <a:noFill/>
        </p:spPr>
      </p:pic>
      <p:pic>
        <p:nvPicPr>
          <p:cNvPr id="6"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a:off x="3347864" y="1916832"/>
            <a:ext cx="407300" cy="576064"/>
          </a:xfrm>
          <a:prstGeom prst="rect">
            <a:avLst/>
          </a:prstGeom>
          <a:noFill/>
        </p:spPr>
      </p:pic>
      <p:pic>
        <p:nvPicPr>
          <p:cNvPr id="7"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a:off x="4355976" y="1916832"/>
            <a:ext cx="407300" cy="576064"/>
          </a:xfrm>
          <a:prstGeom prst="rect">
            <a:avLst/>
          </a:prstGeom>
          <a:noFill/>
        </p:spPr>
      </p:pic>
      <p:pic>
        <p:nvPicPr>
          <p:cNvPr id="8"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a:off x="4427984" y="3789040"/>
            <a:ext cx="407300" cy="576064"/>
          </a:xfrm>
          <a:prstGeom prst="rect">
            <a:avLst/>
          </a:prstGeom>
          <a:noFill/>
        </p:spPr>
      </p:pic>
      <p:pic>
        <p:nvPicPr>
          <p:cNvPr id="9"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a:off x="3419872" y="3789040"/>
            <a:ext cx="407300" cy="576064"/>
          </a:xfrm>
          <a:prstGeom prst="rect">
            <a:avLst/>
          </a:prstGeom>
          <a:noFill/>
        </p:spPr>
      </p:pic>
      <p:pic>
        <p:nvPicPr>
          <p:cNvPr id="10"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a:off x="2267744" y="3789040"/>
            <a:ext cx="407300" cy="576064"/>
          </a:xfrm>
          <a:prstGeom prst="rect">
            <a:avLst/>
          </a:prstGeom>
          <a:noFill/>
        </p:spPr>
      </p:pic>
      <p:pic>
        <p:nvPicPr>
          <p:cNvPr id="11"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5400000">
            <a:off x="5256075" y="2744927"/>
            <a:ext cx="504057" cy="576064"/>
          </a:xfrm>
          <a:prstGeom prst="rect">
            <a:avLst/>
          </a:prstGeom>
          <a:noFill/>
        </p:spPr>
      </p:pic>
      <p:sp>
        <p:nvSpPr>
          <p:cNvPr id="12" name="11 Oval"/>
          <p:cNvSpPr/>
          <p:nvPr/>
        </p:nvSpPr>
        <p:spPr>
          <a:xfrm>
            <a:off x="1403648" y="2852936"/>
            <a:ext cx="432048" cy="5040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14" name="13 Düz Bağlayıcı"/>
          <p:cNvCxnSpPr>
            <a:stCxn id="5" idx="3"/>
            <a:endCxn id="6" idx="1"/>
          </p:cNvCxnSpPr>
          <p:nvPr/>
        </p:nvCxnSpPr>
        <p:spPr>
          <a:xfrm>
            <a:off x="2675044" y="2204864"/>
            <a:ext cx="6728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20 Düz Bağlayıcı"/>
          <p:cNvCxnSpPr/>
          <p:nvPr/>
        </p:nvCxnSpPr>
        <p:spPr>
          <a:xfrm rot="5400000" flipH="1" flipV="1">
            <a:off x="4283968" y="393305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21 Düz Bağlayıcı"/>
          <p:cNvCxnSpPr/>
          <p:nvPr/>
        </p:nvCxnSpPr>
        <p:spPr>
          <a:xfrm>
            <a:off x="3707904" y="2204864"/>
            <a:ext cx="6728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22 Düz Bağlayıcı"/>
          <p:cNvCxnSpPr>
            <a:endCxn id="9" idx="1"/>
          </p:cNvCxnSpPr>
          <p:nvPr/>
        </p:nvCxnSpPr>
        <p:spPr>
          <a:xfrm>
            <a:off x="2627784" y="4077072"/>
            <a:ext cx="7920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24 Düz Bağlayıcı"/>
          <p:cNvCxnSpPr/>
          <p:nvPr/>
        </p:nvCxnSpPr>
        <p:spPr>
          <a:xfrm>
            <a:off x="3779912" y="4077072"/>
            <a:ext cx="6728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25 Düz Bağlayıcı"/>
          <p:cNvCxnSpPr/>
          <p:nvPr/>
        </p:nvCxnSpPr>
        <p:spPr>
          <a:xfrm>
            <a:off x="1619672" y="2204864"/>
            <a:ext cx="6728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26 Düz Bağlayıcı"/>
          <p:cNvCxnSpPr/>
          <p:nvPr/>
        </p:nvCxnSpPr>
        <p:spPr>
          <a:xfrm>
            <a:off x="1619672" y="4077072"/>
            <a:ext cx="6728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27 Düz Bağlayıcı"/>
          <p:cNvCxnSpPr/>
          <p:nvPr/>
        </p:nvCxnSpPr>
        <p:spPr>
          <a:xfrm>
            <a:off x="4716016" y="2204864"/>
            <a:ext cx="7920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28 Düz Bağlayıcı"/>
          <p:cNvCxnSpPr/>
          <p:nvPr/>
        </p:nvCxnSpPr>
        <p:spPr>
          <a:xfrm>
            <a:off x="4788024" y="4077072"/>
            <a:ext cx="7200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30 Düz Bağlayıcı"/>
          <p:cNvCxnSpPr>
            <a:endCxn id="12" idx="0"/>
          </p:cNvCxnSpPr>
          <p:nvPr/>
        </p:nvCxnSpPr>
        <p:spPr>
          <a:xfrm rot="5400000">
            <a:off x="1295636" y="2528900"/>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31 Düz Bağlayıcı"/>
          <p:cNvCxnSpPr/>
          <p:nvPr/>
        </p:nvCxnSpPr>
        <p:spPr>
          <a:xfrm rot="5400000">
            <a:off x="1259632" y="3717032"/>
            <a:ext cx="7200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33 Düz Bağlayıcı"/>
          <p:cNvCxnSpPr/>
          <p:nvPr/>
        </p:nvCxnSpPr>
        <p:spPr>
          <a:xfrm rot="5400000">
            <a:off x="5184068" y="2528900"/>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37 Düz Bağlayıcı"/>
          <p:cNvCxnSpPr/>
          <p:nvPr/>
        </p:nvCxnSpPr>
        <p:spPr>
          <a:xfrm rot="5400000">
            <a:off x="5112060" y="3681028"/>
            <a:ext cx="7920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45 Metin kutusu"/>
          <p:cNvSpPr txBox="1"/>
          <p:nvPr/>
        </p:nvSpPr>
        <p:spPr>
          <a:xfrm>
            <a:off x="1403648" y="2852937"/>
            <a:ext cx="432048" cy="276999"/>
          </a:xfrm>
          <a:prstGeom prst="rect">
            <a:avLst/>
          </a:prstGeom>
          <a:noFill/>
        </p:spPr>
        <p:txBody>
          <a:bodyPr wrap="square" rtlCol="0">
            <a:spAutoFit/>
          </a:bodyPr>
          <a:lstStyle/>
          <a:p>
            <a:r>
              <a:rPr lang="tr-TR" sz="1200" dirty="0" smtClean="0"/>
              <a:t>  +</a:t>
            </a:r>
            <a:endParaRPr lang="tr-TR" sz="1200" dirty="0"/>
          </a:p>
        </p:txBody>
      </p:sp>
      <p:sp>
        <p:nvSpPr>
          <p:cNvPr id="47" name="46 Metin kutusu"/>
          <p:cNvSpPr txBox="1"/>
          <p:nvPr/>
        </p:nvSpPr>
        <p:spPr>
          <a:xfrm>
            <a:off x="1403648" y="2996952"/>
            <a:ext cx="576064" cy="276999"/>
          </a:xfrm>
          <a:prstGeom prst="rect">
            <a:avLst/>
          </a:prstGeom>
          <a:noFill/>
        </p:spPr>
        <p:txBody>
          <a:bodyPr wrap="square" rtlCol="0">
            <a:spAutoFit/>
          </a:bodyPr>
          <a:lstStyle/>
          <a:p>
            <a:r>
              <a:rPr lang="tr-TR" sz="1200" dirty="0" smtClean="0"/>
              <a:t>  _</a:t>
            </a:r>
            <a:endParaRPr lang="tr-TR" sz="1200" dirty="0"/>
          </a:p>
        </p:txBody>
      </p:sp>
      <p:sp>
        <p:nvSpPr>
          <p:cNvPr id="50" name="49 Metin kutusu"/>
          <p:cNvSpPr txBox="1"/>
          <p:nvPr/>
        </p:nvSpPr>
        <p:spPr>
          <a:xfrm>
            <a:off x="1331640" y="1844824"/>
            <a:ext cx="288032" cy="276999"/>
          </a:xfrm>
          <a:prstGeom prst="rect">
            <a:avLst/>
          </a:prstGeom>
          <a:noFill/>
        </p:spPr>
        <p:txBody>
          <a:bodyPr wrap="square" rtlCol="0">
            <a:spAutoFit/>
          </a:bodyPr>
          <a:lstStyle/>
          <a:p>
            <a:r>
              <a:rPr lang="tr-TR" sz="1200" dirty="0" smtClean="0"/>
              <a:t>a</a:t>
            </a:r>
            <a:endParaRPr lang="tr-TR" sz="1200" dirty="0"/>
          </a:p>
        </p:txBody>
      </p:sp>
      <p:sp>
        <p:nvSpPr>
          <p:cNvPr id="52" name="51 Metin kutusu"/>
          <p:cNvSpPr txBox="1"/>
          <p:nvPr/>
        </p:nvSpPr>
        <p:spPr>
          <a:xfrm>
            <a:off x="2843808" y="1844824"/>
            <a:ext cx="288032" cy="276999"/>
          </a:xfrm>
          <a:prstGeom prst="rect">
            <a:avLst/>
          </a:prstGeom>
          <a:noFill/>
        </p:spPr>
        <p:txBody>
          <a:bodyPr wrap="square" rtlCol="0">
            <a:spAutoFit/>
          </a:bodyPr>
          <a:lstStyle/>
          <a:p>
            <a:r>
              <a:rPr lang="tr-TR" sz="1200" dirty="0" smtClean="0"/>
              <a:t>b</a:t>
            </a:r>
            <a:endParaRPr lang="tr-TR" sz="1200" dirty="0"/>
          </a:p>
        </p:txBody>
      </p:sp>
      <p:sp>
        <p:nvSpPr>
          <p:cNvPr id="53" name="52 Metin kutusu"/>
          <p:cNvSpPr txBox="1"/>
          <p:nvPr/>
        </p:nvSpPr>
        <p:spPr>
          <a:xfrm>
            <a:off x="3779912" y="1844825"/>
            <a:ext cx="432048" cy="276999"/>
          </a:xfrm>
          <a:prstGeom prst="rect">
            <a:avLst/>
          </a:prstGeom>
          <a:noFill/>
        </p:spPr>
        <p:txBody>
          <a:bodyPr wrap="square" rtlCol="0">
            <a:spAutoFit/>
          </a:bodyPr>
          <a:lstStyle/>
          <a:p>
            <a:r>
              <a:rPr lang="tr-TR" sz="1200" dirty="0" smtClean="0"/>
              <a:t>  c</a:t>
            </a:r>
            <a:endParaRPr lang="tr-TR" sz="1200" dirty="0"/>
          </a:p>
        </p:txBody>
      </p:sp>
      <p:sp>
        <p:nvSpPr>
          <p:cNvPr id="54" name="53 Metin kutusu"/>
          <p:cNvSpPr txBox="1"/>
          <p:nvPr/>
        </p:nvSpPr>
        <p:spPr>
          <a:xfrm>
            <a:off x="5220072" y="1916831"/>
            <a:ext cx="504056" cy="276999"/>
          </a:xfrm>
          <a:prstGeom prst="rect">
            <a:avLst/>
          </a:prstGeom>
          <a:noFill/>
        </p:spPr>
        <p:txBody>
          <a:bodyPr wrap="square" rtlCol="0">
            <a:spAutoFit/>
          </a:bodyPr>
          <a:lstStyle/>
          <a:p>
            <a:r>
              <a:rPr lang="tr-TR" sz="1200" dirty="0" smtClean="0"/>
              <a:t>  d</a:t>
            </a:r>
            <a:endParaRPr lang="tr-TR" sz="1200" dirty="0"/>
          </a:p>
        </p:txBody>
      </p:sp>
      <p:sp>
        <p:nvSpPr>
          <p:cNvPr id="55" name="54 Oval"/>
          <p:cNvSpPr/>
          <p:nvPr/>
        </p:nvSpPr>
        <p:spPr>
          <a:xfrm>
            <a:off x="1547664" y="213285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6" name="55 Oval"/>
          <p:cNvSpPr/>
          <p:nvPr/>
        </p:nvSpPr>
        <p:spPr>
          <a:xfrm>
            <a:off x="2915816" y="213285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7" name="56 Oval"/>
          <p:cNvSpPr/>
          <p:nvPr/>
        </p:nvSpPr>
        <p:spPr>
          <a:xfrm>
            <a:off x="3923928" y="213285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8" name="57 Oval"/>
          <p:cNvSpPr/>
          <p:nvPr/>
        </p:nvSpPr>
        <p:spPr>
          <a:xfrm>
            <a:off x="5436096" y="2132856"/>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9" name="58 Oval"/>
          <p:cNvSpPr/>
          <p:nvPr/>
        </p:nvSpPr>
        <p:spPr>
          <a:xfrm flipV="1">
            <a:off x="1547664" y="400506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0" name="59 Oval"/>
          <p:cNvSpPr/>
          <p:nvPr/>
        </p:nvSpPr>
        <p:spPr>
          <a:xfrm flipV="1">
            <a:off x="2915817" y="4005064"/>
            <a:ext cx="144015"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1" name="60 Oval"/>
          <p:cNvSpPr/>
          <p:nvPr/>
        </p:nvSpPr>
        <p:spPr>
          <a:xfrm flipV="1">
            <a:off x="4067944" y="400506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2" name="61 Oval"/>
          <p:cNvSpPr/>
          <p:nvPr/>
        </p:nvSpPr>
        <p:spPr>
          <a:xfrm flipV="1">
            <a:off x="5436096" y="4005064"/>
            <a:ext cx="135631" cy="1356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3" name="62 Metin kutusu"/>
          <p:cNvSpPr txBox="1"/>
          <p:nvPr/>
        </p:nvSpPr>
        <p:spPr>
          <a:xfrm>
            <a:off x="1403648" y="4221089"/>
            <a:ext cx="360040" cy="276999"/>
          </a:xfrm>
          <a:prstGeom prst="rect">
            <a:avLst/>
          </a:prstGeom>
          <a:noFill/>
        </p:spPr>
        <p:txBody>
          <a:bodyPr wrap="square" rtlCol="0">
            <a:spAutoFit/>
          </a:bodyPr>
          <a:lstStyle/>
          <a:p>
            <a:r>
              <a:rPr lang="tr-TR" sz="1200" dirty="0" smtClean="0"/>
              <a:t> h</a:t>
            </a:r>
            <a:endParaRPr lang="tr-TR" sz="1200" dirty="0"/>
          </a:p>
        </p:txBody>
      </p:sp>
      <p:sp>
        <p:nvSpPr>
          <p:cNvPr id="64" name="63 Metin kutusu"/>
          <p:cNvSpPr txBox="1"/>
          <p:nvPr/>
        </p:nvSpPr>
        <p:spPr>
          <a:xfrm>
            <a:off x="2843808" y="4221088"/>
            <a:ext cx="360040" cy="276999"/>
          </a:xfrm>
          <a:prstGeom prst="rect">
            <a:avLst/>
          </a:prstGeom>
          <a:noFill/>
        </p:spPr>
        <p:txBody>
          <a:bodyPr wrap="square" rtlCol="0">
            <a:spAutoFit/>
          </a:bodyPr>
          <a:lstStyle/>
          <a:p>
            <a:r>
              <a:rPr lang="tr-TR" sz="1200" dirty="0" smtClean="0"/>
              <a:t> g</a:t>
            </a:r>
            <a:endParaRPr lang="tr-TR" sz="1200" dirty="0"/>
          </a:p>
        </p:txBody>
      </p:sp>
      <p:sp>
        <p:nvSpPr>
          <p:cNvPr id="65" name="64 Metin kutusu"/>
          <p:cNvSpPr txBox="1"/>
          <p:nvPr/>
        </p:nvSpPr>
        <p:spPr>
          <a:xfrm>
            <a:off x="5292080" y="4149080"/>
            <a:ext cx="360040" cy="276999"/>
          </a:xfrm>
          <a:prstGeom prst="rect">
            <a:avLst/>
          </a:prstGeom>
          <a:noFill/>
        </p:spPr>
        <p:txBody>
          <a:bodyPr wrap="square" rtlCol="0">
            <a:spAutoFit/>
          </a:bodyPr>
          <a:lstStyle/>
          <a:p>
            <a:r>
              <a:rPr lang="tr-TR" sz="1200" dirty="0" smtClean="0"/>
              <a:t>e</a:t>
            </a:r>
            <a:endParaRPr lang="tr-TR" sz="1200" dirty="0"/>
          </a:p>
        </p:txBody>
      </p:sp>
      <p:sp>
        <p:nvSpPr>
          <p:cNvPr id="66" name="65 Metin kutusu"/>
          <p:cNvSpPr txBox="1"/>
          <p:nvPr/>
        </p:nvSpPr>
        <p:spPr>
          <a:xfrm>
            <a:off x="3995936" y="4221088"/>
            <a:ext cx="360040" cy="276999"/>
          </a:xfrm>
          <a:prstGeom prst="rect">
            <a:avLst/>
          </a:prstGeom>
          <a:noFill/>
        </p:spPr>
        <p:txBody>
          <a:bodyPr wrap="square" rtlCol="0">
            <a:spAutoFit/>
          </a:bodyPr>
          <a:lstStyle/>
          <a:p>
            <a:r>
              <a:rPr lang="tr-TR" sz="1200" dirty="0" smtClean="0"/>
              <a:t> f</a:t>
            </a:r>
            <a:endParaRPr lang="tr-TR" sz="1200" dirty="0"/>
          </a:p>
        </p:txBody>
      </p:sp>
      <p:sp>
        <p:nvSpPr>
          <p:cNvPr id="67" name="66 Metin kutusu"/>
          <p:cNvSpPr txBox="1"/>
          <p:nvPr/>
        </p:nvSpPr>
        <p:spPr>
          <a:xfrm>
            <a:off x="755576" y="2924944"/>
            <a:ext cx="576064" cy="369332"/>
          </a:xfrm>
          <a:prstGeom prst="rect">
            <a:avLst/>
          </a:prstGeom>
          <a:noFill/>
        </p:spPr>
        <p:txBody>
          <a:bodyPr wrap="square" rtlCol="0">
            <a:spAutoFit/>
          </a:bodyPr>
          <a:lstStyle/>
          <a:p>
            <a:r>
              <a:rPr lang="tr-TR" dirty="0" smtClean="0"/>
              <a:t>vs</a:t>
            </a:r>
            <a:endParaRPr lang="tr-TR" dirty="0"/>
          </a:p>
        </p:txBody>
      </p:sp>
      <p:sp>
        <p:nvSpPr>
          <p:cNvPr id="68" name="67 Metin kutusu"/>
          <p:cNvSpPr txBox="1"/>
          <p:nvPr/>
        </p:nvSpPr>
        <p:spPr>
          <a:xfrm>
            <a:off x="2195736" y="1700808"/>
            <a:ext cx="504056" cy="369332"/>
          </a:xfrm>
          <a:prstGeom prst="rect">
            <a:avLst/>
          </a:prstGeom>
          <a:noFill/>
        </p:spPr>
        <p:txBody>
          <a:bodyPr wrap="square" rtlCol="0">
            <a:spAutoFit/>
          </a:bodyPr>
          <a:lstStyle/>
          <a:p>
            <a:r>
              <a:rPr lang="tr-TR" dirty="0" smtClean="0"/>
              <a:t>R1</a:t>
            </a:r>
            <a:endParaRPr lang="tr-TR" dirty="0"/>
          </a:p>
        </p:txBody>
      </p:sp>
      <p:sp>
        <p:nvSpPr>
          <p:cNvPr id="69" name="68 Metin kutusu"/>
          <p:cNvSpPr txBox="1"/>
          <p:nvPr/>
        </p:nvSpPr>
        <p:spPr>
          <a:xfrm>
            <a:off x="3203848" y="1700808"/>
            <a:ext cx="504056" cy="369332"/>
          </a:xfrm>
          <a:prstGeom prst="rect">
            <a:avLst/>
          </a:prstGeom>
          <a:noFill/>
        </p:spPr>
        <p:txBody>
          <a:bodyPr wrap="square" rtlCol="0">
            <a:spAutoFit/>
          </a:bodyPr>
          <a:lstStyle/>
          <a:p>
            <a:r>
              <a:rPr lang="tr-TR" dirty="0" smtClean="0"/>
              <a:t>R2</a:t>
            </a:r>
            <a:endParaRPr lang="tr-TR" dirty="0"/>
          </a:p>
        </p:txBody>
      </p:sp>
      <p:sp>
        <p:nvSpPr>
          <p:cNvPr id="70" name="69 Metin kutusu"/>
          <p:cNvSpPr txBox="1"/>
          <p:nvPr/>
        </p:nvSpPr>
        <p:spPr>
          <a:xfrm>
            <a:off x="4211960" y="1700808"/>
            <a:ext cx="720080" cy="369332"/>
          </a:xfrm>
          <a:prstGeom prst="rect">
            <a:avLst/>
          </a:prstGeom>
          <a:noFill/>
        </p:spPr>
        <p:txBody>
          <a:bodyPr wrap="square" rtlCol="0">
            <a:spAutoFit/>
          </a:bodyPr>
          <a:lstStyle/>
          <a:p>
            <a:r>
              <a:rPr lang="tr-TR" dirty="0" smtClean="0"/>
              <a:t>  R3</a:t>
            </a:r>
            <a:endParaRPr lang="tr-TR" dirty="0"/>
          </a:p>
        </p:txBody>
      </p:sp>
      <p:sp>
        <p:nvSpPr>
          <p:cNvPr id="71" name="70 Metin kutusu"/>
          <p:cNvSpPr txBox="1"/>
          <p:nvPr/>
        </p:nvSpPr>
        <p:spPr>
          <a:xfrm>
            <a:off x="5724128" y="2852936"/>
            <a:ext cx="720080" cy="369332"/>
          </a:xfrm>
          <a:prstGeom prst="rect">
            <a:avLst/>
          </a:prstGeom>
          <a:noFill/>
        </p:spPr>
        <p:txBody>
          <a:bodyPr wrap="square" rtlCol="0">
            <a:spAutoFit/>
          </a:bodyPr>
          <a:lstStyle/>
          <a:p>
            <a:r>
              <a:rPr lang="tr-TR" dirty="0" smtClean="0"/>
              <a:t>  R4</a:t>
            </a:r>
            <a:endParaRPr lang="tr-TR" dirty="0"/>
          </a:p>
        </p:txBody>
      </p:sp>
      <p:sp>
        <p:nvSpPr>
          <p:cNvPr id="72" name="71 Metin kutusu"/>
          <p:cNvSpPr txBox="1"/>
          <p:nvPr/>
        </p:nvSpPr>
        <p:spPr>
          <a:xfrm>
            <a:off x="2123728" y="3429000"/>
            <a:ext cx="720080" cy="369332"/>
          </a:xfrm>
          <a:prstGeom prst="rect">
            <a:avLst/>
          </a:prstGeom>
          <a:noFill/>
        </p:spPr>
        <p:txBody>
          <a:bodyPr wrap="square" rtlCol="0">
            <a:spAutoFit/>
          </a:bodyPr>
          <a:lstStyle/>
          <a:p>
            <a:r>
              <a:rPr lang="tr-TR" dirty="0" smtClean="0"/>
              <a:t>  R7</a:t>
            </a:r>
            <a:endParaRPr lang="tr-TR" dirty="0"/>
          </a:p>
        </p:txBody>
      </p:sp>
      <p:sp>
        <p:nvSpPr>
          <p:cNvPr id="73" name="72 Metin kutusu"/>
          <p:cNvSpPr txBox="1"/>
          <p:nvPr/>
        </p:nvSpPr>
        <p:spPr>
          <a:xfrm>
            <a:off x="3131840" y="3429000"/>
            <a:ext cx="720080" cy="369332"/>
          </a:xfrm>
          <a:prstGeom prst="rect">
            <a:avLst/>
          </a:prstGeom>
          <a:noFill/>
        </p:spPr>
        <p:txBody>
          <a:bodyPr wrap="square" rtlCol="0">
            <a:spAutoFit/>
          </a:bodyPr>
          <a:lstStyle/>
          <a:p>
            <a:r>
              <a:rPr lang="tr-TR" dirty="0" smtClean="0"/>
              <a:t>  R6</a:t>
            </a:r>
            <a:endParaRPr lang="tr-TR" dirty="0"/>
          </a:p>
        </p:txBody>
      </p:sp>
      <p:sp>
        <p:nvSpPr>
          <p:cNvPr id="74" name="73 Metin kutusu"/>
          <p:cNvSpPr txBox="1"/>
          <p:nvPr/>
        </p:nvSpPr>
        <p:spPr>
          <a:xfrm>
            <a:off x="4211960" y="3429000"/>
            <a:ext cx="720080" cy="369332"/>
          </a:xfrm>
          <a:prstGeom prst="rect">
            <a:avLst/>
          </a:prstGeom>
          <a:noFill/>
        </p:spPr>
        <p:txBody>
          <a:bodyPr wrap="square" rtlCol="0">
            <a:spAutoFit/>
          </a:bodyPr>
          <a:lstStyle/>
          <a:p>
            <a:r>
              <a:rPr lang="tr-TR" dirty="0" smtClean="0"/>
              <a:t>  R5</a:t>
            </a:r>
            <a:endParaRPr lang="tr-TR" dirty="0"/>
          </a:p>
        </p:txBody>
      </p:sp>
      <p:cxnSp>
        <p:nvCxnSpPr>
          <p:cNvPr id="76" name="75 Düz Ok Bağlayıcısı"/>
          <p:cNvCxnSpPr/>
          <p:nvPr/>
        </p:nvCxnSpPr>
        <p:spPr>
          <a:xfrm>
            <a:off x="3275856" y="2492896"/>
            <a:ext cx="504056"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87 Metin kutusu"/>
          <p:cNvSpPr txBox="1"/>
          <p:nvPr/>
        </p:nvSpPr>
        <p:spPr>
          <a:xfrm>
            <a:off x="3419872" y="2564904"/>
            <a:ext cx="432048" cy="338554"/>
          </a:xfrm>
          <a:prstGeom prst="rect">
            <a:avLst/>
          </a:prstGeom>
          <a:noFill/>
        </p:spPr>
        <p:txBody>
          <a:bodyPr wrap="square" rtlCol="0">
            <a:spAutoFit/>
          </a:bodyPr>
          <a:lstStyle/>
          <a:p>
            <a:r>
              <a:rPr lang="tr-TR" sz="1600" dirty="0" smtClean="0"/>
              <a:t>is</a:t>
            </a:r>
            <a:endParaRPr lang="tr-TR" sz="1600" dirty="0"/>
          </a:p>
        </p:txBody>
      </p:sp>
      <p:sp>
        <p:nvSpPr>
          <p:cNvPr id="75" name="74 Metin kutusu"/>
          <p:cNvSpPr txBox="1"/>
          <p:nvPr/>
        </p:nvSpPr>
        <p:spPr>
          <a:xfrm>
            <a:off x="1763688" y="2492896"/>
            <a:ext cx="432048" cy="338554"/>
          </a:xfrm>
          <a:prstGeom prst="rect">
            <a:avLst/>
          </a:prstGeom>
          <a:noFill/>
        </p:spPr>
        <p:txBody>
          <a:bodyPr wrap="square" rtlCol="0">
            <a:spAutoFit/>
          </a:bodyPr>
          <a:lstStyle/>
          <a:p>
            <a:r>
              <a:rPr lang="tr-TR" sz="1600" dirty="0" smtClean="0"/>
              <a:t>is</a:t>
            </a:r>
            <a:endParaRPr lang="tr-TR" sz="1600" dirty="0"/>
          </a:p>
        </p:txBody>
      </p:sp>
      <p:cxnSp>
        <p:nvCxnSpPr>
          <p:cNvPr id="81" name="80 Düz Ok Bağlayıcısı"/>
          <p:cNvCxnSpPr/>
          <p:nvPr/>
        </p:nvCxnSpPr>
        <p:spPr>
          <a:xfrm rot="5400000" flipH="1" flipV="1">
            <a:off x="1512454" y="2600114"/>
            <a:ext cx="503262" cy="7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82 Metin kutusu"/>
          <p:cNvSpPr txBox="1"/>
          <p:nvPr/>
        </p:nvSpPr>
        <p:spPr>
          <a:xfrm>
            <a:off x="4932040" y="2996952"/>
            <a:ext cx="432048" cy="338554"/>
          </a:xfrm>
          <a:prstGeom prst="rect">
            <a:avLst/>
          </a:prstGeom>
          <a:noFill/>
        </p:spPr>
        <p:txBody>
          <a:bodyPr wrap="square" rtlCol="0">
            <a:spAutoFit/>
          </a:bodyPr>
          <a:lstStyle/>
          <a:p>
            <a:r>
              <a:rPr lang="tr-TR" sz="1600" dirty="0" smtClean="0"/>
              <a:t>is</a:t>
            </a:r>
            <a:endParaRPr lang="tr-TR" sz="1600" dirty="0"/>
          </a:p>
        </p:txBody>
      </p:sp>
      <p:sp>
        <p:nvSpPr>
          <p:cNvPr id="84" name="83 Metin kutusu"/>
          <p:cNvSpPr txBox="1"/>
          <p:nvPr/>
        </p:nvSpPr>
        <p:spPr>
          <a:xfrm>
            <a:off x="2843808" y="3356992"/>
            <a:ext cx="432048" cy="338554"/>
          </a:xfrm>
          <a:prstGeom prst="rect">
            <a:avLst/>
          </a:prstGeom>
          <a:noFill/>
        </p:spPr>
        <p:txBody>
          <a:bodyPr wrap="square" rtlCol="0">
            <a:spAutoFit/>
          </a:bodyPr>
          <a:lstStyle/>
          <a:p>
            <a:r>
              <a:rPr lang="tr-TR" sz="1600" dirty="0" smtClean="0"/>
              <a:t>is</a:t>
            </a:r>
            <a:endParaRPr lang="tr-TR" sz="1600" dirty="0"/>
          </a:p>
        </p:txBody>
      </p:sp>
      <p:cxnSp>
        <p:nvCxnSpPr>
          <p:cNvPr id="85" name="84 Düz Ok Bağlayıcısı"/>
          <p:cNvCxnSpPr/>
          <p:nvPr/>
        </p:nvCxnSpPr>
        <p:spPr>
          <a:xfrm rot="5400000">
            <a:off x="4904420" y="3168588"/>
            <a:ext cx="639688" cy="83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86 Düz Ok Bağlayıcısı"/>
          <p:cNvCxnSpPr/>
          <p:nvPr/>
        </p:nvCxnSpPr>
        <p:spPr>
          <a:xfrm rot="10800000">
            <a:off x="2627784" y="3861048"/>
            <a:ext cx="72008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98 Dikdörtgen"/>
          <p:cNvSpPr/>
          <p:nvPr/>
        </p:nvSpPr>
        <p:spPr>
          <a:xfrm>
            <a:off x="1043608" y="4509120"/>
            <a:ext cx="5544616" cy="646331"/>
          </a:xfrm>
          <a:prstGeom prst="rect">
            <a:avLst/>
          </a:prstGeom>
        </p:spPr>
        <p:txBody>
          <a:bodyPr wrap="square">
            <a:spAutoFit/>
          </a:bodyPr>
          <a:lstStyle/>
          <a:p>
            <a:r>
              <a:rPr lang="tr-TR" noProof="1" smtClean="0"/>
              <a:t>Figure 2</a:t>
            </a:r>
          </a:p>
          <a:p>
            <a:r>
              <a:rPr lang="tr-TR" noProof="1" smtClean="0"/>
              <a:t>Circuit of resistors in series with a single current.</a:t>
            </a:r>
          </a:p>
        </p:txBody>
      </p:sp>
      <p:sp>
        <p:nvSpPr>
          <p:cNvPr id="100" name="99 Metin kutusu"/>
          <p:cNvSpPr txBox="1"/>
          <p:nvPr/>
        </p:nvSpPr>
        <p:spPr>
          <a:xfrm>
            <a:off x="1556048" y="3005337"/>
            <a:ext cx="432048" cy="276999"/>
          </a:xfrm>
          <a:prstGeom prst="rect">
            <a:avLst/>
          </a:prstGeom>
          <a:noFill/>
        </p:spPr>
        <p:txBody>
          <a:bodyPr wrap="square" rtlCol="0">
            <a:spAutoFit/>
          </a:bodyPr>
          <a:lstStyle/>
          <a:p>
            <a:r>
              <a:rPr lang="tr-TR" sz="1200" dirty="0" smtClean="0"/>
              <a:t>  </a:t>
            </a:r>
            <a:endParaRPr lang="tr-TR"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RESISTORS IN SERIES</a:t>
            </a:r>
            <a:endParaRPr lang="tr-TR" dirty="0"/>
          </a:p>
        </p:txBody>
      </p:sp>
      <p:sp>
        <p:nvSpPr>
          <p:cNvPr id="3" name="2 İçerik Yer Tutucusu"/>
          <p:cNvSpPr>
            <a:spLocks noGrp="1"/>
          </p:cNvSpPr>
          <p:nvPr>
            <p:ph idx="1"/>
          </p:nvPr>
        </p:nvSpPr>
        <p:spPr/>
        <p:txBody>
          <a:bodyPr>
            <a:normAutofit/>
          </a:bodyPr>
          <a:lstStyle/>
          <a:p>
            <a:r>
              <a:rPr lang="tr-TR" sz="2400" noProof="1" smtClean="0"/>
              <a:t>The circuit containing seven resistors in series can be replaced by an equivalent circuit containing a single equivalent resistor.</a:t>
            </a:r>
          </a:p>
          <a:p>
            <a:r>
              <a:rPr lang="tr-TR" sz="2400" noProof="1" smtClean="0"/>
              <a:t>Figure 3</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7</a:t>
            </a:fld>
            <a:endParaRPr lang="tr-TR"/>
          </a:p>
        </p:txBody>
      </p:sp>
      <p:sp>
        <p:nvSpPr>
          <p:cNvPr id="5" name="4 Oval"/>
          <p:cNvSpPr/>
          <p:nvPr/>
        </p:nvSpPr>
        <p:spPr>
          <a:xfrm>
            <a:off x="1475656" y="364502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5 Oval"/>
          <p:cNvSpPr/>
          <p:nvPr/>
        </p:nvSpPr>
        <p:spPr>
          <a:xfrm>
            <a:off x="1475656" y="566124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7" name="6 Düz Bağlayıcı"/>
          <p:cNvCxnSpPr/>
          <p:nvPr/>
        </p:nvCxnSpPr>
        <p:spPr>
          <a:xfrm>
            <a:off x="1547664" y="3717032"/>
            <a:ext cx="15121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8 Düz Bağlayıcı"/>
          <p:cNvCxnSpPr/>
          <p:nvPr/>
        </p:nvCxnSpPr>
        <p:spPr>
          <a:xfrm>
            <a:off x="1547664" y="5805264"/>
            <a:ext cx="15121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9 Düz Bağlayıcı"/>
          <p:cNvCxnSpPr/>
          <p:nvPr/>
        </p:nvCxnSpPr>
        <p:spPr>
          <a:xfrm rot="5400000">
            <a:off x="1223628" y="4041068"/>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10 Düz Bağlayıcı"/>
          <p:cNvCxnSpPr>
            <a:stCxn id="21" idx="4"/>
          </p:cNvCxnSpPr>
          <p:nvPr/>
        </p:nvCxnSpPr>
        <p:spPr>
          <a:xfrm rot="5400000">
            <a:off x="1115616" y="5301208"/>
            <a:ext cx="8640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2" descr="http://images1.wikia.nocookie.net/__cb20080120233121/en.futurama/images/0/0d/200px-Resistor_symbol_America.svg.png"/>
          <p:cNvPicPr>
            <a:picLocks noChangeAspect="1" noChangeArrowheads="1"/>
          </p:cNvPicPr>
          <p:nvPr/>
        </p:nvPicPr>
        <p:blipFill>
          <a:blip r:embed="rId3" cstate="print"/>
          <a:srcRect/>
          <a:stretch>
            <a:fillRect/>
          </a:stretch>
        </p:blipFill>
        <p:spPr bwMode="auto">
          <a:xfrm rot="5400000">
            <a:off x="2663787" y="4329101"/>
            <a:ext cx="792090" cy="576064"/>
          </a:xfrm>
          <a:prstGeom prst="rect">
            <a:avLst/>
          </a:prstGeom>
          <a:noFill/>
        </p:spPr>
      </p:pic>
      <p:cxnSp>
        <p:nvCxnSpPr>
          <p:cNvPr id="13" name="12 Düz Bağlayıcı"/>
          <p:cNvCxnSpPr/>
          <p:nvPr/>
        </p:nvCxnSpPr>
        <p:spPr>
          <a:xfrm rot="5400000">
            <a:off x="2771800" y="4005064"/>
            <a:ext cx="5760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13 Düz Bağlayıcı"/>
          <p:cNvCxnSpPr/>
          <p:nvPr/>
        </p:nvCxnSpPr>
        <p:spPr>
          <a:xfrm rot="5400000">
            <a:off x="2663788" y="5409220"/>
            <a:ext cx="7920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19 Düz Ok Bağlayıcısı"/>
          <p:cNvCxnSpPr/>
          <p:nvPr/>
        </p:nvCxnSpPr>
        <p:spPr>
          <a:xfrm rot="5400000" flipH="1" flipV="1">
            <a:off x="1656470" y="4616338"/>
            <a:ext cx="503262" cy="7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20 Oval"/>
          <p:cNvSpPr/>
          <p:nvPr/>
        </p:nvSpPr>
        <p:spPr>
          <a:xfrm>
            <a:off x="1331640" y="4365104"/>
            <a:ext cx="432048" cy="5040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22 Metin kutusu"/>
          <p:cNvSpPr txBox="1"/>
          <p:nvPr/>
        </p:nvSpPr>
        <p:spPr>
          <a:xfrm>
            <a:off x="1331640" y="4581128"/>
            <a:ext cx="432048" cy="276999"/>
          </a:xfrm>
          <a:prstGeom prst="rect">
            <a:avLst/>
          </a:prstGeom>
          <a:noFill/>
        </p:spPr>
        <p:txBody>
          <a:bodyPr wrap="square" rtlCol="0">
            <a:spAutoFit/>
          </a:bodyPr>
          <a:lstStyle/>
          <a:p>
            <a:r>
              <a:rPr lang="tr-TR" sz="1200" dirty="0" smtClean="0"/>
              <a:t>  _</a:t>
            </a:r>
            <a:endParaRPr lang="tr-TR" sz="1200" dirty="0"/>
          </a:p>
        </p:txBody>
      </p:sp>
      <p:sp>
        <p:nvSpPr>
          <p:cNvPr id="24" name="23 Metin kutusu"/>
          <p:cNvSpPr txBox="1"/>
          <p:nvPr/>
        </p:nvSpPr>
        <p:spPr>
          <a:xfrm>
            <a:off x="1331640" y="4365104"/>
            <a:ext cx="432048" cy="276999"/>
          </a:xfrm>
          <a:prstGeom prst="rect">
            <a:avLst/>
          </a:prstGeom>
          <a:noFill/>
        </p:spPr>
        <p:txBody>
          <a:bodyPr wrap="square" rtlCol="0">
            <a:spAutoFit/>
          </a:bodyPr>
          <a:lstStyle/>
          <a:p>
            <a:r>
              <a:rPr lang="tr-TR" sz="1200" dirty="0" smtClean="0"/>
              <a:t>  +</a:t>
            </a:r>
            <a:endParaRPr lang="tr-TR" sz="1200" dirty="0"/>
          </a:p>
        </p:txBody>
      </p:sp>
      <p:sp>
        <p:nvSpPr>
          <p:cNvPr id="25" name="24 Metin kutusu"/>
          <p:cNvSpPr txBox="1"/>
          <p:nvPr/>
        </p:nvSpPr>
        <p:spPr>
          <a:xfrm>
            <a:off x="1979712" y="4437112"/>
            <a:ext cx="360040" cy="338554"/>
          </a:xfrm>
          <a:prstGeom prst="rect">
            <a:avLst/>
          </a:prstGeom>
          <a:noFill/>
        </p:spPr>
        <p:txBody>
          <a:bodyPr wrap="square" rtlCol="0">
            <a:spAutoFit/>
          </a:bodyPr>
          <a:lstStyle/>
          <a:p>
            <a:r>
              <a:rPr lang="tr-TR" sz="1600" dirty="0" smtClean="0"/>
              <a:t>is</a:t>
            </a:r>
            <a:endParaRPr lang="tr-TR" sz="1600" dirty="0"/>
          </a:p>
        </p:txBody>
      </p:sp>
      <p:sp>
        <p:nvSpPr>
          <p:cNvPr id="604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0417" name="Object 1"/>
          <p:cNvGraphicFramePr>
            <a:graphicFrameLocks noChangeAspect="1"/>
          </p:cNvGraphicFramePr>
          <p:nvPr/>
        </p:nvGraphicFramePr>
        <p:xfrm>
          <a:off x="3347865" y="4365104"/>
          <a:ext cx="1080119" cy="490963"/>
        </p:xfrm>
        <a:graphic>
          <a:graphicData uri="http://schemas.openxmlformats.org/presentationml/2006/ole">
            <mc:AlternateContent xmlns:mc="http://schemas.openxmlformats.org/markup-compatibility/2006">
              <mc:Choice xmlns:v="urn:schemas-microsoft-com:vml" Requires="v">
                <p:oleObj spid="_x0000_s60420" name="Denklem" r:id="rId4" imgW="520474" imgH="241195" progId="Equation.3">
                  <p:embed/>
                </p:oleObj>
              </mc:Choice>
              <mc:Fallback>
                <p:oleObj name="Denklem" r:id="rId4" imgW="520474" imgH="241195"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5" y="4365104"/>
                        <a:ext cx="1080119" cy="490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0419" name="Object 3"/>
          <p:cNvGraphicFramePr>
            <a:graphicFrameLocks noChangeAspect="1"/>
          </p:cNvGraphicFramePr>
          <p:nvPr/>
        </p:nvGraphicFramePr>
        <p:xfrm>
          <a:off x="3347864" y="5013176"/>
          <a:ext cx="5112568" cy="818739"/>
        </p:xfrm>
        <a:graphic>
          <a:graphicData uri="http://schemas.openxmlformats.org/presentationml/2006/ole">
            <mc:AlternateContent xmlns:mc="http://schemas.openxmlformats.org/markup-compatibility/2006">
              <mc:Choice xmlns:v="urn:schemas-microsoft-com:vml" Requires="v">
                <p:oleObj spid="_x0000_s60421" name="Denklem" r:id="rId6" imgW="2679700" imgH="431800" progId="Equation.3">
                  <p:embed/>
                </p:oleObj>
              </mc:Choice>
              <mc:Fallback>
                <p:oleObj name="Denklem" r:id="rId6" imgW="2679700" imgH="4318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7864" y="5013176"/>
                        <a:ext cx="5112568" cy="8187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30 Metin kutusu"/>
          <p:cNvSpPr txBox="1"/>
          <p:nvPr/>
        </p:nvSpPr>
        <p:spPr>
          <a:xfrm>
            <a:off x="899592" y="4221088"/>
            <a:ext cx="576064" cy="369332"/>
          </a:xfrm>
          <a:prstGeom prst="rect">
            <a:avLst/>
          </a:prstGeom>
          <a:noFill/>
        </p:spPr>
        <p:txBody>
          <a:bodyPr wrap="square" rtlCol="0">
            <a:spAutoFit/>
          </a:bodyPr>
          <a:lstStyle/>
          <a:p>
            <a:r>
              <a:rPr lang="tr-TR" dirty="0" smtClean="0"/>
              <a:t>vs</a:t>
            </a:r>
            <a:endParaRPr lang="tr-T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RESISTORS IN SERIES</a:t>
            </a:r>
            <a:endParaRPr lang="tr-TR" dirty="0"/>
          </a:p>
        </p:txBody>
      </p:sp>
      <p:sp>
        <p:nvSpPr>
          <p:cNvPr id="3" name="2 İçerik Yer Tutucusu"/>
          <p:cNvSpPr>
            <a:spLocks noGrp="1"/>
          </p:cNvSpPr>
          <p:nvPr>
            <p:ph idx="1"/>
          </p:nvPr>
        </p:nvSpPr>
        <p:spPr/>
        <p:txBody>
          <a:bodyPr/>
          <a:lstStyle/>
          <a:p>
            <a:r>
              <a:rPr lang="tr-TR" noProof="1" smtClean="0"/>
              <a:t>Applying Kirchoff’s current law:</a:t>
            </a:r>
            <a:endParaRPr lang="tr-TR" dirty="0" smtClean="0"/>
          </a:p>
          <a:p>
            <a:endParaRPr lang="tr-TR" noProof="1" smtClean="0"/>
          </a:p>
          <a:p>
            <a:endParaRPr lang="tr-TR" noProof="1" smtClean="0"/>
          </a:p>
          <a:p>
            <a:r>
              <a:rPr lang="tr-TR" noProof="1" smtClean="0"/>
              <a:t>Or</a:t>
            </a:r>
          </a:p>
          <a:p>
            <a:endParaRPr lang="tr-TR" noProof="1" smtClean="0"/>
          </a:p>
          <a:p>
            <a:endParaRPr lang="tr-TR" noProof="1" smtClean="0"/>
          </a:p>
          <a:p>
            <a:r>
              <a:rPr lang="tr-TR" noProof="1" smtClean="0"/>
              <a:t>And      </a:t>
            </a:r>
          </a:p>
          <a:p>
            <a:pPr>
              <a:buNone/>
            </a:pPr>
            <a:r>
              <a:rPr lang="tr-TR" noProof="1" smtClean="0"/>
              <a:t>         </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8</a:t>
            </a:fld>
            <a:endParaRPr lang="tr-TR"/>
          </a:p>
        </p:txBody>
      </p:sp>
      <p:sp>
        <p:nvSpPr>
          <p:cNvPr id="54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54273" name="Object 1"/>
          <p:cNvGraphicFramePr>
            <a:graphicFrameLocks noChangeAspect="1"/>
          </p:cNvGraphicFramePr>
          <p:nvPr/>
        </p:nvGraphicFramePr>
        <p:xfrm>
          <a:off x="1115616" y="2564904"/>
          <a:ext cx="5400600" cy="458663"/>
        </p:xfrm>
        <a:graphic>
          <a:graphicData uri="http://schemas.openxmlformats.org/presentationml/2006/ole">
            <mc:AlternateContent xmlns:mc="http://schemas.openxmlformats.org/markup-compatibility/2006">
              <mc:Choice xmlns:v="urn:schemas-microsoft-com:vml" Requires="v">
                <p:oleObj spid="_x0000_s54280" name="Denklem" r:id="rId3" imgW="3302000" imgH="228600" progId="Equation.3">
                  <p:embed/>
                </p:oleObj>
              </mc:Choice>
              <mc:Fallback>
                <p:oleObj name="Denklem" r:id="rId3" imgW="3302000" imgH="2286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564904"/>
                        <a:ext cx="5400600" cy="45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54275" name="Object 3"/>
          <p:cNvGraphicFramePr>
            <a:graphicFrameLocks noChangeAspect="1"/>
          </p:cNvGraphicFramePr>
          <p:nvPr/>
        </p:nvGraphicFramePr>
        <p:xfrm>
          <a:off x="1691680" y="3356992"/>
          <a:ext cx="5274586" cy="432048"/>
        </p:xfrm>
        <a:graphic>
          <a:graphicData uri="http://schemas.openxmlformats.org/presentationml/2006/ole">
            <mc:AlternateContent xmlns:mc="http://schemas.openxmlformats.org/markup-compatibility/2006">
              <mc:Choice xmlns:v="urn:schemas-microsoft-com:vml" Requires="v">
                <p:oleObj spid="_x0000_s54281" name="Denklem" r:id="rId5" imgW="2794000" imgH="228600" progId="Equation.3">
                  <p:embed/>
                </p:oleObj>
              </mc:Choice>
              <mc:Fallback>
                <p:oleObj name="Denklem" r:id="rId5" imgW="27940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1680" y="3356992"/>
                        <a:ext cx="5274586"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54277" name="Object 5"/>
          <p:cNvGraphicFramePr>
            <a:graphicFrameLocks noChangeAspect="1"/>
          </p:cNvGraphicFramePr>
          <p:nvPr/>
        </p:nvGraphicFramePr>
        <p:xfrm>
          <a:off x="1619672" y="4005064"/>
          <a:ext cx="5705914" cy="504056"/>
        </p:xfrm>
        <a:graphic>
          <a:graphicData uri="http://schemas.openxmlformats.org/presentationml/2006/ole">
            <mc:AlternateContent xmlns:mc="http://schemas.openxmlformats.org/markup-compatibility/2006">
              <mc:Choice xmlns:v="urn:schemas-microsoft-com:vml" Requires="v">
                <p:oleObj spid="_x0000_s54282" name="Denklem" r:id="rId7" imgW="2692400" imgH="241300" progId="Equation.3">
                  <p:embed/>
                </p:oleObj>
              </mc:Choice>
              <mc:Fallback>
                <p:oleObj name="Denklem" r:id="rId7" imgW="2692400" imgH="2413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672" y="4005064"/>
                        <a:ext cx="5705914"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8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54279" name="Object 7"/>
          <p:cNvGraphicFramePr>
            <a:graphicFrameLocks noChangeAspect="1"/>
          </p:cNvGraphicFramePr>
          <p:nvPr/>
        </p:nvGraphicFramePr>
        <p:xfrm>
          <a:off x="1835695" y="4797152"/>
          <a:ext cx="1800201" cy="468802"/>
        </p:xfrm>
        <a:graphic>
          <a:graphicData uri="http://schemas.openxmlformats.org/presentationml/2006/ole">
            <mc:AlternateContent xmlns:mc="http://schemas.openxmlformats.org/markup-compatibility/2006">
              <mc:Choice xmlns:v="urn:schemas-microsoft-com:vml" Requires="v">
                <p:oleObj spid="_x0000_s54283" name="Denklem" r:id="rId9" imgW="914400" imgH="241300" progId="Equation.3">
                  <p:embed/>
                </p:oleObj>
              </mc:Choice>
              <mc:Fallback>
                <p:oleObj name="Denklem" r:id="rId9" imgW="914400" imgH="24130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695" y="4797152"/>
                        <a:ext cx="1800201" cy="4688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smtClean="0"/>
              <a:t>RESISTORS IN PARALLEL</a:t>
            </a:r>
            <a:endParaRPr lang="tr-TR" dirty="0"/>
          </a:p>
        </p:txBody>
      </p:sp>
      <p:sp>
        <p:nvSpPr>
          <p:cNvPr id="3" name="2 İçerik Yer Tutucusu"/>
          <p:cNvSpPr>
            <a:spLocks noGrp="1"/>
          </p:cNvSpPr>
          <p:nvPr>
            <p:ph idx="1"/>
          </p:nvPr>
        </p:nvSpPr>
        <p:spPr/>
        <p:txBody>
          <a:bodyPr/>
          <a:lstStyle/>
          <a:p>
            <a:r>
              <a:rPr lang="tr-TR" sz="2000" noProof="1" smtClean="0"/>
              <a:t>Two circuit elements connected at a single node pair are considered parallel.The voltage across parallel connected circuit elements is the same</a:t>
            </a:r>
            <a:r>
              <a:rPr lang="tr-TR" noProof="1" smtClean="0"/>
              <a:t>.</a:t>
            </a:r>
          </a:p>
          <a:p>
            <a:endParaRPr lang="tr-TR" noProof="1" smtClean="0"/>
          </a:p>
          <a:p>
            <a:endParaRPr lang="tr-TR" noProof="1" smtClean="0"/>
          </a:p>
          <a:p>
            <a:endParaRPr lang="tr-TR" noProof="1" smtClean="0"/>
          </a:p>
          <a:p>
            <a:endParaRPr lang="tr-TR" noProof="1" smtClean="0"/>
          </a:p>
          <a:p>
            <a:endParaRPr lang="tr-TR" noProof="1" smtClean="0"/>
          </a:p>
          <a:p>
            <a:r>
              <a:rPr lang="tr-TR" sz="2000" noProof="1" smtClean="0"/>
              <a:t>Figure 4</a:t>
            </a:r>
          </a:p>
          <a:p>
            <a:r>
              <a:rPr lang="tr-TR" sz="2000" noProof="1" smtClean="0"/>
              <a:t>Circuit of resistors connected in parallel.</a:t>
            </a: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9</a:t>
            </a:fld>
            <a:endParaRPr lang="tr-TR"/>
          </a:p>
        </p:txBody>
      </p:sp>
      <p:sp>
        <p:nvSpPr>
          <p:cNvPr id="5" name="4 Oval"/>
          <p:cNvSpPr/>
          <p:nvPr/>
        </p:nvSpPr>
        <p:spPr>
          <a:xfrm>
            <a:off x="2483768" y="4077072"/>
            <a:ext cx="432048" cy="50405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6" name="5 Düz Bağlayıcı"/>
          <p:cNvCxnSpPr/>
          <p:nvPr/>
        </p:nvCxnSpPr>
        <p:spPr>
          <a:xfrm rot="5400000">
            <a:off x="2375756" y="3753036"/>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6 Düz Bağlayıcı"/>
          <p:cNvCxnSpPr/>
          <p:nvPr/>
        </p:nvCxnSpPr>
        <p:spPr>
          <a:xfrm rot="5400000">
            <a:off x="2339752" y="4941168"/>
            <a:ext cx="7200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7 Düz Bağlayıcı"/>
          <p:cNvCxnSpPr/>
          <p:nvPr/>
        </p:nvCxnSpPr>
        <p:spPr>
          <a:xfrm>
            <a:off x="2699792" y="3429000"/>
            <a:ext cx="38164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12 Düz Bağlayıcı"/>
          <p:cNvCxnSpPr/>
          <p:nvPr/>
        </p:nvCxnSpPr>
        <p:spPr>
          <a:xfrm>
            <a:off x="2699792" y="5301208"/>
            <a:ext cx="381642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13 Düz Bağlayıcı"/>
          <p:cNvCxnSpPr/>
          <p:nvPr/>
        </p:nvCxnSpPr>
        <p:spPr>
          <a:xfrm rot="5400000">
            <a:off x="3383868" y="3753036"/>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14 Düz Bağlayıcı"/>
          <p:cNvCxnSpPr>
            <a:endCxn id="21" idx="1"/>
          </p:cNvCxnSpPr>
          <p:nvPr/>
        </p:nvCxnSpPr>
        <p:spPr>
          <a:xfrm rot="5400000">
            <a:off x="4391980" y="3681028"/>
            <a:ext cx="504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15 Düz Bağlayıcı"/>
          <p:cNvCxnSpPr/>
          <p:nvPr/>
        </p:nvCxnSpPr>
        <p:spPr>
          <a:xfrm rot="5400000">
            <a:off x="5328084" y="3753036"/>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16 Düz Bağlayıcı"/>
          <p:cNvCxnSpPr/>
          <p:nvPr/>
        </p:nvCxnSpPr>
        <p:spPr>
          <a:xfrm rot="5400000">
            <a:off x="3383868" y="4977172"/>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17 Düz Bağlayıcı"/>
          <p:cNvCxnSpPr/>
          <p:nvPr/>
        </p:nvCxnSpPr>
        <p:spPr>
          <a:xfrm rot="5400000">
            <a:off x="4319972" y="4977172"/>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18 Düz Bağlayıcı"/>
          <p:cNvCxnSpPr/>
          <p:nvPr/>
        </p:nvCxnSpPr>
        <p:spPr>
          <a:xfrm rot="5400000">
            <a:off x="5328084" y="4977172"/>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5400000">
            <a:off x="3383867" y="4041070"/>
            <a:ext cx="648074" cy="576064"/>
          </a:xfrm>
          <a:prstGeom prst="rect">
            <a:avLst/>
          </a:prstGeom>
          <a:noFill/>
        </p:spPr>
      </p:pic>
      <p:pic>
        <p:nvPicPr>
          <p:cNvPr id="21"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5400000">
            <a:off x="4247963" y="4041069"/>
            <a:ext cx="792090" cy="576064"/>
          </a:xfrm>
          <a:prstGeom prst="rect">
            <a:avLst/>
          </a:prstGeom>
          <a:noFill/>
        </p:spPr>
      </p:pic>
      <p:pic>
        <p:nvPicPr>
          <p:cNvPr id="29"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5400000">
            <a:off x="5292079" y="4077073"/>
            <a:ext cx="720082" cy="576064"/>
          </a:xfrm>
          <a:prstGeom prst="rect">
            <a:avLst/>
          </a:prstGeom>
          <a:noFill/>
        </p:spPr>
      </p:pic>
      <p:pic>
        <p:nvPicPr>
          <p:cNvPr id="33" name="Picture 2" descr="http://images1.wikia.nocookie.net/__cb20080120233121/en.futurama/images/0/0d/200px-Resistor_symbol_America.svg.png"/>
          <p:cNvPicPr>
            <a:picLocks noChangeAspect="1" noChangeArrowheads="1"/>
          </p:cNvPicPr>
          <p:nvPr/>
        </p:nvPicPr>
        <p:blipFill>
          <a:blip r:embed="rId2" cstate="print"/>
          <a:srcRect/>
          <a:stretch>
            <a:fillRect/>
          </a:stretch>
        </p:blipFill>
        <p:spPr bwMode="auto">
          <a:xfrm rot="5400000">
            <a:off x="6156175" y="4077073"/>
            <a:ext cx="720082" cy="576064"/>
          </a:xfrm>
          <a:prstGeom prst="rect">
            <a:avLst/>
          </a:prstGeom>
          <a:noFill/>
        </p:spPr>
      </p:pic>
      <p:cxnSp>
        <p:nvCxnSpPr>
          <p:cNvPr id="34" name="33 Düz Bağlayıcı"/>
          <p:cNvCxnSpPr/>
          <p:nvPr/>
        </p:nvCxnSpPr>
        <p:spPr>
          <a:xfrm rot="5400000">
            <a:off x="6192180" y="3753036"/>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34 Düz Bağlayıcı"/>
          <p:cNvCxnSpPr/>
          <p:nvPr/>
        </p:nvCxnSpPr>
        <p:spPr>
          <a:xfrm rot="5400000">
            <a:off x="6192180" y="4977172"/>
            <a:ext cx="6480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36 Oval"/>
          <p:cNvSpPr/>
          <p:nvPr/>
        </p:nvSpPr>
        <p:spPr>
          <a:xfrm flipV="1">
            <a:off x="3347864" y="3356992"/>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8" name="37 Oval"/>
          <p:cNvSpPr/>
          <p:nvPr/>
        </p:nvSpPr>
        <p:spPr>
          <a:xfrm flipV="1">
            <a:off x="3347864" y="522920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38 Metin kutusu"/>
          <p:cNvSpPr txBox="1"/>
          <p:nvPr/>
        </p:nvSpPr>
        <p:spPr>
          <a:xfrm>
            <a:off x="3203848" y="2996953"/>
            <a:ext cx="288032" cy="276999"/>
          </a:xfrm>
          <a:prstGeom prst="rect">
            <a:avLst/>
          </a:prstGeom>
          <a:noFill/>
        </p:spPr>
        <p:txBody>
          <a:bodyPr wrap="square" rtlCol="0">
            <a:spAutoFit/>
          </a:bodyPr>
          <a:lstStyle/>
          <a:p>
            <a:r>
              <a:rPr lang="tr-TR" sz="1200" dirty="0" smtClean="0"/>
              <a:t>a</a:t>
            </a:r>
            <a:endParaRPr lang="tr-TR" sz="1200" dirty="0"/>
          </a:p>
        </p:txBody>
      </p:sp>
      <p:sp>
        <p:nvSpPr>
          <p:cNvPr id="40" name="39 Metin kutusu"/>
          <p:cNvSpPr txBox="1"/>
          <p:nvPr/>
        </p:nvSpPr>
        <p:spPr>
          <a:xfrm>
            <a:off x="3275856" y="4869160"/>
            <a:ext cx="207640" cy="276999"/>
          </a:xfrm>
          <a:prstGeom prst="rect">
            <a:avLst/>
          </a:prstGeom>
          <a:noFill/>
        </p:spPr>
        <p:txBody>
          <a:bodyPr wrap="square" rtlCol="0">
            <a:spAutoFit/>
          </a:bodyPr>
          <a:lstStyle/>
          <a:p>
            <a:r>
              <a:rPr lang="tr-TR" sz="1200" dirty="0" smtClean="0"/>
              <a:t>b</a:t>
            </a:r>
            <a:endParaRPr lang="tr-TR" sz="1200" dirty="0"/>
          </a:p>
        </p:txBody>
      </p:sp>
      <p:cxnSp>
        <p:nvCxnSpPr>
          <p:cNvPr id="41" name="40 Düz Ok Bağlayıcısı"/>
          <p:cNvCxnSpPr/>
          <p:nvPr/>
        </p:nvCxnSpPr>
        <p:spPr>
          <a:xfrm rot="5400000">
            <a:off x="3280048" y="3784848"/>
            <a:ext cx="432048" cy="83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45 Düz Ok Bağlayıcısı"/>
          <p:cNvCxnSpPr/>
          <p:nvPr/>
        </p:nvCxnSpPr>
        <p:spPr>
          <a:xfrm rot="5400000">
            <a:off x="4180148" y="3748844"/>
            <a:ext cx="504056" cy="83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46 Düz Ok Bağlayıcısı"/>
          <p:cNvCxnSpPr/>
          <p:nvPr/>
        </p:nvCxnSpPr>
        <p:spPr>
          <a:xfrm rot="5400000">
            <a:off x="5188260" y="3748844"/>
            <a:ext cx="504056" cy="83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47 Düz Ok Bağlayıcısı"/>
          <p:cNvCxnSpPr/>
          <p:nvPr/>
        </p:nvCxnSpPr>
        <p:spPr>
          <a:xfrm rot="5400000">
            <a:off x="6052356" y="3748844"/>
            <a:ext cx="504056" cy="83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49 Düz Ok Bağlayıcısı"/>
          <p:cNvCxnSpPr/>
          <p:nvPr/>
        </p:nvCxnSpPr>
        <p:spPr>
          <a:xfrm flipV="1">
            <a:off x="2843808" y="3645024"/>
            <a:ext cx="432048"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51 Metin kutusu"/>
          <p:cNvSpPr txBox="1"/>
          <p:nvPr/>
        </p:nvSpPr>
        <p:spPr>
          <a:xfrm>
            <a:off x="2699792" y="3717032"/>
            <a:ext cx="360040" cy="338554"/>
          </a:xfrm>
          <a:prstGeom prst="rect">
            <a:avLst/>
          </a:prstGeom>
          <a:noFill/>
        </p:spPr>
        <p:txBody>
          <a:bodyPr wrap="square" rtlCol="0">
            <a:spAutoFit/>
          </a:bodyPr>
          <a:lstStyle/>
          <a:p>
            <a:r>
              <a:rPr lang="tr-TR" sz="1600" dirty="0" smtClean="0"/>
              <a:t>is</a:t>
            </a:r>
            <a:endParaRPr lang="tr-TR" sz="1600" dirty="0"/>
          </a:p>
        </p:txBody>
      </p:sp>
      <p:sp>
        <p:nvSpPr>
          <p:cNvPr id="53" name="52 Metin kutusu"/>
          <p:cNvSpPr txBox="1"/>
          <p:nvPr/>
        </p:nvSpPr>
        <p:spPr>
          <a:xfrm>
            <a:off x="3995936" y="3717032"/>
            <a:ext cx="360040" cy="338554"/>
          </a:xfrm>
          <a:prstGeom prst="rect">
            <a:avLst/>
          </a:prstGeom>
          <a:noFill/>
        </p:spPr>
        <p:txBody>
          <a:bodyPr wrap="square" rtlCol="0">
            <a:spAutoFit/>
          </a:bodyPr>
          <a:lstStyle/>
          <a:p>
            <a:r>
              <a:rPr lang="tr-TR" sz="1600" dirty="0" smtClean="0"/>
              <a:t>i2</a:t>
            </a:r>
            <a:endParaRPr lang="tr-TR" sz="1600" dirty="0"/>
          </a:p>
        </p:txBody>
      </p:sp>
      <p:sp>
        <p:nvSpPr>
          <p:cNvPr id="54" name="53 Metin kutusu"/>
          <p:cNvSpPr txBox="1"/>
          <p:nvPr/>
        </p:nvSpPr>
        <p:spPr>
          <a:xfrm>
            <a:off x="5004048" y="3717032"/>
            <a:ext cx="360040" cy="338554"/>
          </a:xfrm>
          <a:prstGeom prst="rect">
            <a:avLst/>
          </a:prstGeom>
          <a:noFill/>
        </p:spPr>
        <p:txBody>
          <a:bodyPr wrap="square" rtlCol="0">
            <a:spAutoFit/>
          </a:bodyPr>
          <a:lstStyle/>
          <a:p>
            <a:r>
              <a:rPr lang="tr-TR" sz="1600" dirty="0" smtClean="0"/>
              <a:t>i3</a:t>
            </a:r>
            <a:endParaRPr lang="tr-TR" sz="1600" dirty="0"/>
          </a:p>
        </p:txBody>
      </p:sp>
      <p:sp>
        <p:nvSpPr>
          <p:cNvPr id="55" name="54 Metin kutusu"/>
          <p:cNvSpPr txBox="1"/>
          <p:nvPr/>
        </p:nvSpPr>
        <p:spPr>
          <a:xfrm>
            <a:off x="5868144" y="3717032"/>
            <a:ext cx="360040" cy="338554"/>
          </a:xfrm>
          <a:prstGeom prst="rect">
            <a:avLst/>
          </a:prstGeom>
          <a:noFill/>
        </p:spPr>
        <p:txBody>
          <a:bodyPr wrap="square" rtlCol="0">
            <a:spAutoFit/>
          </a:bodyPr>
          <a:lstStyle/>
          <a:p>
            <a:r>
              <a:rPr lang="tr-TR" sz="1600" dirty="0" smtClean="0"/>
              <a:t>i4</a:t>
            </a:r>
            <a:endParaRPr lang="tr-TR" sz="1600" dirty="0"/>
          </a:p>
        </p:txBody>
      </p:sp>
      <p:sp>
        <p:nvSpPr>
          <p:cNvPr id="56" name="55 Metin kutusu"/>
          <p:cNvSpPr txBox="1"/>
          <p:nvPr/>
        </p:nvSpPr>
        <p:spPr>
          <a:xfrm>
            <a:off x="3131840" y="3717032"/>
            <a:ext cx="360040" cy="338554"/>
          </a:xfrm>
          <a:prstGeom prst="rect">
            <a:avLst/>
          </a:prstGeom>
          <a:noFill/>
        </p:spPr>
        <p:txBody>
          <a:bodyPr wrap="square" rtlCol="0">
            <a:spAutoFit/>
          </a:bodyPr>
          <a:lstStyle/>
          <a:p>
            <a:r>
              <a:rPr lang="tr-TR" sz="1600" dirty="0" smtClean="0"/>
              <a:t>i1</a:t>
            </a:r>
            <a:endParaRPr lang="tr-TR" sz="1600" dirty="0"/>
          </a:p>
        </p:txBody>
      </p:sp>
      <p:sp>
        <p:nvSpPr>
          <p:cNvPr id="57" name="56 Metin kutusu"/>
          <p:cNvSpPr txBox="1"/>
          <p:nvPr/>
        </p:nvSpPr>
        <p:spPr>
          <a:xfrm>
            <a:off x="1907704" y="4149080"/>
            <a:ext cx="576064" cy="369332"/>
          </a:xfrm>
          <a:prstGeom prst="rect">
            <a:avLst/>
          </a:prstGeom>
          <a:noFill/>
        </p:spPr>
        <p:txBody>
          <a:bodyPr wrap="square" rtlCol="0">
            <a:spAutoFit/>
          </a:bodyPr>
          <a:lstStyle/>
          <a:p>
            <a:r>
              <a:rPr lang="tr-TR" dirty="0" smtClean="0"/>
              <a:t>vs</a:t>
            </a:r>
            <a:endParaRPr lang="tr-TR" dirty="0"/>
          </a:p>
        </p:txBody>
      </p:sp>
      <p:sp>
        <p:nvSpPr>
          <p:cNvPr id="58" name="57 Metin kutusu"/>
          <p:cNvSpPr txBox="1"/>
          <p:nvPr/>
        </p:nvSpPr>
        <p:spPr>
          <a:xfrm>
            <a:off x="2483768" y="4077072"/>
            <a:ext cx="432048" cy="276999"/>
          </a:xfrm>
          <a:prstGeom prst="rect">
            <a:avLst/>
          </a:prstGeom>
          <a:noFill/>
        </p:spPr>
        <p:txBody>
          <a:bodyPr wrap="square" rtlCol="0">
            <a:spAutoFit/>
          </a:bodyPr>
          <a:lstStyle/>
          <a:p>
            <a:r>
              <a:rPr lang="tr-TR" sz="1200" dirty="0" smtClean="0"/>
              <a:t>  +</a:t>
            </a:r>
            <a:endParaRPr lang="tr-TR" sz="1200" dirty="0"/>
          </a:p>
        </p:txBody>
      </p:sp>
      <p:sp>
        <p:nvSpPr>
          <p:cNvPr id="59" name="58 Metin kutusu"/>
          <p:cNvSpPr txBox="1"/>
          <p:nvPr/>
        </p:nvSpPr>
        <p:spPr>
          <a:xfrm>
            <a:off x="2483768" y="4221088"/>
            <a:ext cx="432048" cy="276999"/>
          </a:xfrm>
          <a:prstGeom prst="rect">
            <a:avLst/>
          </a:prstGeom>
          <a:noFill/>
        </p:spPr>
        <p:txBody>
          <a:bodyPr wrap="square" rtlCol="0">
            <a:spAutoFit/>
          </a:bodyPr>
          <a:lstStyle/>
          <a:p>
            <a:r>
              <a:rPr lang="tr-TR" sz="1200" dirty="0" smtClean="0"/>
              <a:t>  _</a:t>
            </a:r>
            <a:endParaRPr lang="tr-TR" sz="1200" dirty="0"/>
          </a:p>
        </p:txBody>
      </p:sp>
      <p:sp>
        <p:nvSpPr>
          <p:cNvPr id="60" name="59 Metin kutusu"/>
          <p:cNvSpPr txBox="1"/>
          <p:nvPr/>
        </p:nvSpPr>
        <p:spPr>
          <a:xfrm>
            <a:off x="3131840" y="4149080"/>
            <a:ext cx="504056" cy="369332"/>
          </a:xfrm>
          <a:prstGeom prst="rect">
            <a:avLst/>
          </a:prstGeom>
          <a:noFill/>
        </p:spPr>
        <p:txBody>
          <a:bodyPr wrap="square" rtlCol="0">
            <a:spAutoFit/>
          </a:bodyPr>
          <a:lstStyle/>
          <a:p>
            <a:r>
              <a:rPr lang="tr-TR" dirty="0" smtClean="0"/>
              <a:t>R1</a:t>
            </a:r>
            <a:endParaRPr lang="tr-TR" dirty="0"/>
          </a:p>
        </p:txBody>
      </p:sp>
      <p:sp>
        <p:nvSpPr>
          <p:cNvPr id="61" name="60 Metin kutusu"/>
          <p:cNvSpPr txBox="1"/>
          <p:nvPr/>
        </p:nvSpPr>
        <p:spPr>
          <a:xfrm>
            <a:off x="4067944" y="4149080"/>
            <a:ext cx="504056" cy="369332"/>
          </a:xfrm>
          <a:prstGeom prst="rect">
            <a:avLst/>
          </a:prstGeom>
          <a:noFill/>
        </p:spPr>
        <p:txBody>
          <a:bodyPr wrap="square" rtlCol="0">
            <a:spAutoFit/>
          </a:bodyPr>
          <a:lstStyle/>
          <a:p>
            <a:r>
              <a:rPr lang="tr-TR" dirty="0" smtClean="0"/>
              <a:t>R2</a:t>
            </a:r>
            <a:endParaRPr lang="tr-TR" dirty="0"/>
          </a:p>
        </p:txBody>
      </p:sp>
      <p:sp>
        <p:nvSpPr>
          <p:cNvPr id="62" name="61 Metin kutusu"/>
          <p:cNvSpPr txBox="1"/>
          <p:nvPr/>
        </p:nvSpPr>
        <p:spPr>
          <a:xfrm>
            <a:off x="4932040" y="4149080"/>
            <a:ext cx="504056" cy="369332"/>
          </a:xfrm>
          <a:prstGeom prst="rect">
            <a:avLst/>
          </a:prstGeom>
          <a:noFill/>
        </p:spPr>
        <p:txBody>
          <a:bodyPr wrap="square" rtlCol="0">
            <a:spAutoFit/>
          </a:bodyPr>
          <a:lstStyle/>
          <a:p>
            <a:r>
              <a:rPr lang="tr-TR" dirty="0" smtClean="0"/>
              <a:t>R3</a:t>
            </a:r>
            <a:endParaRPr lang="tr-TR" dirty="0"/>
          </a:p>
        </p:txBody>
      </p:sp>
      <p:sp>
        <p:nvSpPr>
          <p:cNvPr id="63" name="62 Metin kutusu"/>
          <p:cNvSpPr txBox="1"/>
          <p:nvPr/>
        </p:nvSpPr>
        <p:spPr>
          <a:xfrm>
            <a:off x="5868144" y="4149080"/>
            <a:ext cx="504056" cy="369332"/>
          </a:xfrm>
          <a:prstGeom prst="rect">
            <a:avLst/>
          </a:prstGeom>
          <a:noFill/>
        </p:spPr>
        <p:txBody>
          <a:bodyPr wrap="square" rtlCol="0">
            <a:spAutoFit/>
          </a:bodyPr>
          <a:lstStyle/>
          <a:p>
            <a:r>
              <a:rPr lang="tr-TR" dirty="0" smtClean="0"/>
              <a:t>R4</a:t>
            </a:r>
            <a:endParaRPr lang="tr-T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anlı">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1714</TotalTime>
  <Words>2031</Words>
  <Application>Microsoft Office PowerPoint</Application>
  <PresentationFormat>On-screen Show (4:3)</PresentationFormat>
  <Paragraphs>581</Paragraphs>
  <Slides>48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Akış</vt:lpstr>
      <vt:lpstr>Denklem</vt:lpstr>
      <vt:lpstr>EE 210 </vt:lpstr>
      <vt:lpstr>         RESISTORS IN SERIES AND IN PARALLEL</vt:lpstr>
      <vt:lpstr>RESISTORS IN SERIES</vt:lpstr>
      <vt:lpstr>RESISTORS IN SERIES</vt:lpstr>
      <vt:lpstr>RESISTORS IN SERIES</vt:lpstr>
      <vt:lpstr>RESISTORS IN SERIES</vt:lpstr>
      <vt:lpstr>RESISTORS IN SERIES</vt:lpstr>
      <vt:lpstr>RESISTORS IN SERIES</vt:lpstr>
      <vt:lpstr>RESISTORS IN PARALLEL</vt:lpstr>
      <vt:lpstr>RESISTORS IN PARALLEL</vt:lpstr>
      <vt:lpstr>RESISTORS IN PARALLEL</vt:lpstr>
      <vt:lpstr>RESISTORS IN  PARALLEL</vt:lpstr>
      <vt:lpstr>RESISTORS IN  PARALLEL</vt:lpstr>
      <vt:lpstr>RESISTORS IN  PARALLEL</vt:lpstr>
      <vt:lpstr>RESISTORS IN  PARALLEL</vt:lpstr>
      <vt:lpstr>Example 3.1</vt:lpstr>
      <vt:lpstr>THE VOLTAGE DIVIDER &amp; THE CURRENT DIVIDER CIRCUITS</vt:lpstr>
      <vt:lpstr>                      THE VOLTAGE DIVIDER  CIRCUIT</vt:lpstr>
      <vt:lpstr>                    THE VOLTAGE DIVIDER CIRCUIT</vt:lpstr>
      <vt:lpstr>                          THE VOLTAGE  DIVIDER CIRCUIT</vt:lpstr>
      <vt:lpstr>Example 3.2</vt:lpstr>
      <vt:lpstr>           THE  CURRENT DIVIDER  CIRCUIT</vt:lpstr>
      <vt:lpstr>Example 3.3</vt:lpstr>
      <vt:lpstr>        VOLTAGE DIVISION &amp; CURRENT DIVISION </vt:lpstr>
      <vt:lpstr>       VOLTAGE DIVISION &amp; CURRENT DIVISION</vt:lpstr>
      <vt:lpstr>VOLTAGE DIVISION &amp; CURRENT DIVISION</vt:lpstr>
      <vt:lpstr>   VOLTAGE DIVISION &amp; CURRENT DIVISION</vt:lpstr>
      <vt:lpstr>     VOLTAGE DIVISION &amp; CURRENT DIVISION</vt:lpstr>
      <vt:lpstr>VOLTAGE DIVISION &amp; CURRENT DIVISION</vt:lpstr>
      <vt:lpstr>Example 3.4</vt:lpstr>
      <vt:lpstr>      MEASURING VOLTAGE &amp; CURRENT</vt:lpstr>
      <vt:lpstr>       MEASURING VOLTAGE &amp; CURRENT</vt:lpstr>
      <vt:lpstr>       MEASURING VOLTAGE &amp; CURRENT</vt:lpstr>
      <vt:lpstr>       MEASURING VOLTAGE &amp; CURRENT</vt:lpstr>
      <vt:lpstr>   MEASURING RESISTANCE THE WHEATSTONE BRIDGE</vt:lpstr>
      <vt:lpstr>    MEASURING RESISTANCE THE WHEATSTONE BRIDGE</vt:lpstr>
      <vt:lpstr>     MEASURING RESISTANCE THE WHEATSTONE BRIDGE</vt:lpstr>
      <vt:lpstr>MEASURING RESISTANCE THE WHEATSTONE BRIDGE</vt:lpstr>
      <vt:lpstr>Assessing Objective 3.7</vt:lpstr>
      <vt:lpstr> DELTA –TO-WYE (PI-TO-TREE) EQUIVALENT CIRCUITS</vt:lpstr>
      <vt:lpstr> DELTA –TO-WYE (PI-TO-TREE) EQUIVALENT CIRCUITS</vt:lpstr>
      <vt:lpstr>  DELTA –TO-WYE (PI-TO-TREE) EQUIVALENT CIRCUITS</vt:lpstr>
      <vt:lpstr>   DELTA –TO-WYE (PI-TO-TREE) EQUIVALENT CIRCUITS</vt:lpstr>
      <vt:lpstr>DELTA –TO-WYE (PI-TO-TREE) EQUIVALENT CIRCUITS</vt:lpstr>
      <vt:lpstr>DELTA –TO-WYE TRANSFORMATION</vt:lpstr>
      <vt:lpstr>DELTA –TO-WYE TRANSFORMATION</vt:lpstr>
      <vt:lpstr> WYE –TO – DELTA TRANSFORMATION</vt:lpstr>
      <vt:lpstr>Example 3.7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210</dc:title>
  <dc:creator>hp</dc:creator>
  <cp:lastModifiedBy>Mahmut Cenk Efeler</cp:lastModifiedBy>
  <cp:revision>289</cp:revision>
  <dcterms:created xsi:type="dcterms:W3CDTF">2012-02-20T11:45:44Z</dcterms:created>
  <dcterms:modified xsi:type="dcterms:W3CDTF">2013-10-24T07:09:32Z</dcterms:modified>
</cp:coreProperties>
</file>