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59"/>
  </p:notesMasterIdLst>
  <p:sldIdLst>
    <p:sldId id="280" r:id="rId2"/>
    <p:sldId id="281" r:id="rId3"/>
    <p:sldId id="365" r:id="rId4"/>
    <p:sldId id="366" r:id="rId5"/>
    <p:sldId id="367" r:id="rId6"/>
    <p:sldId id="368" r:id="rId7"/>
    <p:sldId id="415" r:id="rId8"/>
    <p:sldId id="369" r:id="rId9"/>
    <p:sldId id="370" r:id="rId10"/>
    <p:sldId id="371" r:id="rId11"/>
    <p:sldId id="372" r:id="rId12"/>
    <p:sldId id="373" r:id="rId13"/>
    <p:sldId id="374" r:id="rId14"/>
    <p:sldId id="375" r:id="rId15"/>
    <p:sldId id="376" r:id="rId16"/>
    <p:sldId id="377" r:id="rId17"/>
    <p:sldId id="378" r:id="rId18"/>
    <p:sldId id="379" r:id="rId19"/>
    <p:sldId id="380" r:id="rId20"/>
    <p:sldId id="381" r:id="rId21"/>
    <p:sldId id="382" r:id="rId22"/>
    <p:sldId id="383" r:id="rId23"/>
    <p:sldId id="384" r:id="rId24"/>
    <p:sldId id="385" r:id="rId25"/>
    <p:sldId id="411" r:id="rId26"/>
    <p:sldId id="386" r:id="rId27"/>
    <p:sldId id="412" r:id="rId28"/>
    <p:sldId id="387" r:id="rId29"/>
    <p:sldId id="388" r:id="rId30"/>
    <p:sldId id="417" r:id="rId31"/>
    <p:sldId id="389" r:id="rId32"/>
    <p:sldId id="390" r:id="rId33"/>
    <p:sldId id="391" r:id="rId34"/>
    <p:sldId id="392" r:id="rId35"/>
    <p:sldId id="393" r:id="rId36"/>
    <p:sldId id="394" r:id="rId37"/>
    <p:sldId id="395" r:id="rId38"/>
    <p:sldId id="418" r:id="rId39"/>
    <p:sldId id="396" r:id="rId40"/>
    <p:sldId id="397" r:id="rId41"/>
    <p:sldId id="398" r:id="rId42"/>
    <p:sldId id="399" r:id="rId43"/>
    <p:sldId id="400" r:id="rId44"/>
    <p:sldId id="401" r:id="rId45"/>
    <p:sldId id="420" r:id="rId46"/>
    <p:sldId id="402" r:id="rId47"/>
    <p:sldId id="403" r:id="rId48"/>
    <p:sldId id="414" r:id="rId49"/>
    <p:sldId id="404" r:id="rId50"/>
    <p:sldId id="413" r:id="rId51"/>
    <p:sldId id="405" r:id="rId52"/>
    <p:sldId id="406" r:id="rId53"/>
    <p:sldId id="407" r:id="rId54"/>
    <p:sldId id="408" r:id="rId55"/>
    <p:sldId id="409" r:id="rId56"/>
    <p:sldId id="419" r:id="rId57"/>
    <p:sldId id="410" r:id="rId5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385" autoAdjust="0"/>
  </p:normalViewPr>
  <p:slideViewPr>
    <p:cSldViewPr>
      <p:cViewPr varScale="1">
        <p:scale>
          <a:sx n="82" d="100"/>
          <a:sy n="82" d="100"/>
        </p:scale>
        <p:origin x="-15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C75EDE-19EC-4EEE-B0D9-45E6DF5E16E7}" type="datetimeFigureOut">
              <a:rPr lang="tr-TR" smtClean="0"/>
              <a:pPr/>
              <a:t>29.03.2012</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FF616B-B4AA-4AA1-870C-83E76D0ECADC}"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5572E8F5-752B-4337-A607-0441BE4E7708}" type="datetime1">
              <a:rPr lang="tr-TR" smtClean="0"/>
              <a:pPr/>
              <a:t>29.03.2012</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0B8295AD-E0D6-4ACF-9D7D-4A02C978A0D2}" type="datetime1">
              <a:rPr lang="tr-TR" smtClean="0"/>
              <a:pPr/>
              <a:t>29.03.2012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B495E691-87F7-4228-A25B-21E97C3B2F74}" type="datetime1">
              <a:rPr lang="tr-TR" smtClean="0"/>
              <a:pPr/>
              <a:t>29.03.2012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AC6CB206-CE81-424C-BA92-C531F4BEDE33}" type="datetime1">
              <a:rPr lang="tr-TR" smtClean="0"/>
              <a:pPr/>
              <a:t>29.03.2012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D989F47E-6F02-444D-A857-CBB43328F562}" type="datetime1">
              <a:rPr lang="tr-TR" smtClean="0"/>
              <a:pPr/>
              <a:t>29.03.2012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F8F834F2-B2BA-443B-AFA4-F05F2720671D}" type="datetime1">
              <a:rPr lang="tr-TR" smtClean="0"/>
              <a:pPr/>
              <a:t>29.03.2012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474CA485-3D49-440D-A822-752E9FC4C145}" type="datetime1">
              <a:rPr lang="tr-TR" smtClean="0"/>
              <a:pPr/>
              <a:t>29.03.2012</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D033749F-C06C-4B79-90C0-8CA81FD09240}" type="datetime1">
              <a:rPr lang="tr-TR" smtClean="0"/>
              <a:pPr/>
              <a:t>29.03.2012</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ED51A014-CD14-48B2-859F-257EC40AF777}" type="datetime1">
              <a:rPr lang="tr-TR" smtClean="0"/>
              <a:pPr/>
              <a:t>29.03.2012</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A620378B-D082-444A-A69A-E7721C8336FB}" type="datetime1">
              <a:rPr lang="tr-TR" smtClean="0"/>
              <a:pPr/>
              <a:t>29.03.2012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988F74F2-0212-4B92-B17B-6F960014001B}" type="datetime1">
              <a:rPr lang="tr-TR" smtClean="0"/>
              <a:pPr/>
              <a:t>29.03.2012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077200" y="6356350"/>
            <a:ext cx="609600" cy="365125"/>
          </a:xfrm>
        </p:spPr>
        <p:txBody>
          <a:bodyPr/>
          <a:lstStyle/>
          <a:p>
            <a:fld id="{B1DEFA8C-F947-479F-BE07-76B6B3F80BF1}" type="slidenum">
              <a:rPr lang="tr-TR" smtClean="0"/>
              <a:pPr/>
              <a:t>‹#›</a:t>
            </a:fld>
            <a:endParaRPr lang="tr-T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85AFD01-0B8D-4D22-B51B-316886892685}" type="datetime1">
              <a:rPr lang="tr-TR" smtClean="0"/>
              <a:pPr/>
              <a:t>29.03.2012</a:t>
            </a:fld>
            <a:endParaRPr lang="tr-T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1DEFA8C-F947-479F-BE07-76B6B3F80BF1}" type="slidenum">
              <a:rPr lang="tr-TR" smtClean="0"/>
              <a:pPr/>
              <a:t>‹#›</a:t>
            </a:fld>
            <a:endParaRPr lang="tr-TR"/>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4.bin"/><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png"/></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r>
              <a:rPr lang="tr-TR" dirty="0" smtClean="0"/>
              <a:t>EE 210 </a:t>
            </a:r>
            <a:endParaRPr lang="tr-TR" dirty="0"/>
          </a:p>
        </p:txBody>
      </p:sp>
      <p:sp>
        <p:nvSpPr>
          <p:cNvPr id="3" name="2 Alt Başlık"/>
          <p:cNvSpPr>
            <a:spLocks noGrp="1"/>
          </p:cNvSpPr>
          <p:nvPr>
            <p:ph type="subTitle" idx="1"/>
          </p:nvPr>
        </p:nvSpPr>
        <p:spPr/>
        <p:txBody>
          <a:bodyPr>
            <a:normAutofit fontScale="85000" lnSpcReduction="20000"/>
          </a:bodyPr>
          <a:lstStyle/>
          <a:p>
            <a:r>
              <a:rPr lang="tr-TR" dirty="0" smtClean="0"/>
              <a:t>LECTURE 4-PART 1</a:t>
            </a:r>
          </a:p>
          <a:p>
            <a:r>
              <a:rPr lang="tr-TR" dirty="0" smtClean="0"/>
              <a:t>TECHNIQUES OF CIRCUIT ANALYSIS</a:t>
            </a:r>
          </a:p>
          <a:p>
            <a:r>
              <a:rPr lang="tr-TR" dirty="0" smtClean="0"/>
              <a:t>Cenk Efeler</a:t>
            </a:r>
          </a:p>
          <a:p>
            <a:r>
              <a:rPr lang="tr-TR" noProof="1" smtClean="0"/>
              <a:t>Reference Book :Electric Cırcuits</a:t>
            </a:r>
          </a:p>
          <a:p>
            <a:r>
              <a:rPr lang="tr-TR" noProof="1" smtClean="0"/>
              <a:t>James W.Nielson &amp; Susan A.Riedel </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a:t>
            </a:fld>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SIMULTANEOUS EQUATIONS</a:t>
            </a:r>
            <a:endParaRPr lang="tr-TR" sz="3600" dirty="0"/>
          </a:p>
        </p:txBody>
      </p:sp>
      <p:sp>
        <p:nvSpPr>
          <p:cNvPr id="3" name="2 İçerik Yer Tutucusu"/>
          <p:cNvSpPr>
            <a:spLocks noGrp="1"/>
          </p:cNvSpPr>
          <p:nvPr>
            <p:ph idx="1"/>
          </p:nvPr>
        </p:nvSpPr>
        <p:spPr/>
        <p:txBody>
          <a:bodyPr>
            <a:normAutofit fontScale="92500" lnSpcReduction="20000"/>
          </a:bodyPr>
          <a:lstStyle/>
          <a:p>
            <a:r>
              <a:rPr lang="tr-TR" noProof="1" smtClean="0"/>
              <a:t>The above results are also valid for essential nodes.Let ne represent the number of essential nodes in a circuit and be the number of essential  branches where the  current is not known.Kirchoff’s current law can be applied to ne-1 nodes and Kirchoff’s voltage  around be-(ne-1) loops or meshes.</a:t>
            </a:r>
          </a:p>
          <a:p>
            <a:r>
              <a:rPr lang="tr-TR" noProof="1" smtClean="0"/>
              <a:t>As ne &lt;= n and be &lt;=b,that is the number of essential nodes is less than or equal to the total number  of nodes in a circuit  and the number of essential branches is less than or equal to the total number of branches in a circuit,using essential nodes and branches when analyzing a circuit leads to fewer independent equation to be solved.</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10</a:t>
            </a:fld>
            <a:endParaRPr lang="tr-T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SIMULTANEOUS EQUATIONS</a:t>
            </a:r>
            <a:endParaRPr lang="tr-TR" sz="3600" dirty="0"/>
          </a:p>
        </p:txBody>
      </p:sp>
      <p:sp>
        <p:nvSpPr>
          <p:cNvPr id="3" name="2 İçerik Yer Tutucusu"/>
          <p:cNvSpPr>
            <a:spLocks noGrp="1"/>
          </p:cNvSpPr>
          <p:nvPr>
            <p:ph idx="1"/>
          </p:nvPr>
        </p:nvSpPr>
        <p:spPr/>
        <p:txBody>
          <a:bodyPr/>
          <a:lstStyle/>
          <a:p>
            <a:r>
              <a:rPr lang="tr-TR" noProof="1" smtClean="0"/>
              <a:t>A circuit may consist of disconnected parts.If a circuit has n nodes and b branches and is made up of s parts,the current law can be applied n-s times,and the voltage law b-n+s times.Any two seperate parts of a circuit can be connected by a single conductor.This connection combines two nodes into a single node.</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11</a:t>
            </a:fld>
            <a:endParaRPr lang="tr-T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    THE SYSTEMATIC APPROACH</a:t>
            </a:r>
            <a:endParaRPr lang="tr-TR" sz="36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12</a:t>
            </a:fld>
            <a:endParaRPr lang="tr-TR"/>
          </a:p>
        </p:txBody>
      </p:sp>
      <p:pic>
        <p:nvPicPr>
          <p:cNvPr id="4100" name="Picture 4"/>
          <p:cNvPicPr>
            <a:picLocks noGrp="1" noChangeAspect="1" noChangeArrowheads="1"/>
          </p:cNvPicPr>
          <p:nvPr>
            <p:ph idx="1"/>
          </p:nvPr>
        </p:nvPicPr>
        <p:blipFill>
          <a:blip r:embed="rId2" cstate="print"/>
          <a:srcRect/>
          <a:stretch>
            <a:fillRect/>
          </a:stretch>
        </p:blipFill>
        <p:spPr bwMode="auto">
          <a:xfrm>
            <a:off x="1691681" y="1935163"/>
            <a:ext cx="4650984" cy="440070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852704"/>
          </a:xfrm>
        </p:spPr>
        <p:txBody>
          <a:bodyPr>
            <a:normAutofit/>
          </a:bodyPr>
          <a:lstStyle/>
          <a:p>
            <a:r>
              <a:rPr lang="tr-TR" sz="3600" dirty="0" smtClean="0"/>
              <a:t>THE SYSTEMATIC APPROACH</a:t>
            </a:r>
            <a:endParaRPr lang="tr-TR" sz="3600" dirty="0"/>
          </a:p>
        </p:txBody>
      </p:sp>
      <p:sp>
        <p:nvSpPr>
          <p:cNvPr id="3" name="2 İçerik Yer Tutucusu"/>
          <p:cNvSpPr>
            <a:spLocks noGrp="1"/>
          </p:cNvSpPr>
          <p:nvPr>
            <p:ph idx="1"/>
          </p:nvPr>
        </p:nvSpPr>
        <p:spPr>
          <a:xfrm>
            <a:off x="457200" y="1628800"/>
            <a:ext cx="8229600" cy="4695800"/>
          </a:xfrm>
        </p:spPr>
        <p:txBody>
          <a:bodyPr>
            <a:normAutofit/>
          </a:bodyPr>
          <a:lstStyle/>
          <a:p>
            <a:r>
              <a:rPr lang="tr-TR" sz="2400" noProof="1" smtClean="0"/>
              <a:t>We write the equations on the basis of essential nodes and branches.The circuit  above has four essential nodes and six essential branches denoted  i1,i2,i3,i4,i5,i6 for which the current is unknown.</a:t>
            </a:r>
          </a:p>
          <a:p>
            <a:r>
              <a:rPr lang="tr-TR" sz="2400" noProof="1" smtClean="0"/>
              <a:t>Using three of the four nodes three of the six equations required to solve for the unknowns can be determined.Using nodes b,c and e we get:   </a:t>
            </a:r>
          </a:p>
          <a:p>
            <a:pPr>
              <a:buNone/>
            </a:pPr>
            <a:r>
              <a:rPr lang="tr-TR" sz="2400" noProof="1" smtClean="0">
                <a:solidFill>
                  <a:srgbClr val="FF0000"/>
                </a:solidFill>
              </a:rPr>
              <a:t>                                        </a:t>
            </a:r>
          </a:p>
          <a:p>
            <a:pPr>
              <a:buNone/>
            </a:pPr>
            <a:r>
              <a:rPr lang="tr-TR" sz="2400" noProof="1" smtClean="0">
                <a:solidFill>
                  <a:srgbClr val="FF0000"/>
                </a:solidFill>
              </a:rPr>
              <a:t>                                                        </a:t>
            </a:r>
          </a:p>
          <a:p>
            <a:pPr>
              <a:buNone/>
            </a:pPr>
            <a:r>
              <a:rPr lang="tr-TR" sz="2400" noProof="1" smtClean="0">
                <a:solidFill>
                  <a:srgbClr val="FF0000"/>
                </a:solidFill>
              </a:rPr>
              <a:t>                                                            </a:t>
            </a:r>
            <a:r>
              <a:rPr lang="tr-TR" sz="2400" noProof="1" smtClean="0"/>
              <a:t>4.7</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13</a:t>
            </a:fld>
            <a:endParaRPr lang="tr-TR"/>
          </a:p>
        </p:txBody>
      </p:sp>
      <p:pic>
        <p:nvPicPr>
          <p:cNvPr id="2051" name="Picture 3"/>
          <p:cNvPicPr>
            <a:picLocks noChangeAspect="1" noChangeArrowheads="1"/>
          </p:cNvPicPr>
          <p:nvPr/>
        </p:nvPicPr>
        <p:blipFill>
          <a:blip r:embed="rId2" cstate="print"/>
          <a:srcRect/>
          <a:stretch>
            <a:fillRect/>
          </a:stretch>
        </p:blipFill>
        <p:spPr bwMode="auto">
          <a:xfrm>
            <a:off x="1475657" y="4509120"/>
            <a:ext cx="3842982" cy="15841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THE SYSTEMATIC APPROACH</a:t>
            </a:r>
            <a:endParaRPr lang="tr-TR" sz="3600" dirty="0"/>
          </a:p>
        </p:txBody>
      </p:sp>
      <p:sp>
        <p:nvSpPr>
          <p:cNvPr id="3" name="2 İçerik Yer Tutucusu"/>
          <p:cNvSpPr>
            <a:spLocks noGrp="1"/>
          </p:cNvSpPr>
          <p:nvPr>
            <p:ph idx="1"/>
          </p:nvPr>
        </p:nvSpPr>
        <p:spPr/>
        <p:txBody>
          <a:bodyPr>
            <a:normAutofit/>
          </a:bodyPr>
          <a:lstStyle/>
          <a:p>
            <a:r>
              <a:rPr lang="tr-TR" sz="2400" noProof="1" smtClean="0"/>
              <a:t>The remaining equations will be derived using Kirchoff’s voltage law around three of the four meshes of the circuit.One  of the meshes R7-I is not included, as the current I is not known.</a:t>
            </a:r>
          </a:p>
          <a:p>
            <a:r>
              <a:rPr lang="tr-TR" sz="2400" noProof="1" smtClean="0"/>
              <a:t>Using the other three meshes </a:t>
            </a:r>
          </a:p>
          <a:p>
            <a:endParaRPr lang="tr-TR" sz="2400" noProof="1" smtClean="0"/>
          </a:p>
          <a:p>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14</a:t>
            </a:fld>
            <a:endParaRPr lang="tr-TR"/>
          </a:p>
        </p:txBody>
      </p:sp>
      <p:pic>
        <p:nvPicPr>
          <p:cNvPr id="3074" name="Picture 2"/>
          <p:cNvPicPr>
            <a:picLocks noChangeAspect="1" noChangeArrowheads="1"/>
          </p:cNvPicPr>
          <p:nvPr/>
        </p:nvPicPr>
        <p:blipFill>
          <a:blip r:embed="rId2" cstate="print"/>
          <a:srcRect/>
          <a:stretch>
            <a:fillRect/>
          </a:stretch>
        </p:blipFill>
        <p:spPr bwMode="auto">
          <a:xfrm>
            <a:off x="683568" y="4149080"/>
            <a:ext cx="6633737" cy="158417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08688"/>
          </a:xfrm>
        </p:spPr>
        <p:txBody>
          <a:bodyPr>
            <a:normAutofit/>
          </a:bodyPr>
          <a:lstStyle/>
          <a:p>
            <a:r>
              <a:rPr lang="tr-TR" sz="3600" dirty="0" smtClean="0"/>
              <a:t>THE SYSTEMATIC APPROACH</a:t>
            </a:r>
            <a:endParaRPr lang="tr-TR" sz="3600" dirty="0"/>
          </a:p>
        </p:txBody>
      </p:sp>
      <p:sp>
        <p:nvSpPr>
          <p:cNvPr id="3" name="2 İçerik Yer Tutucusu"/>
          <p:cNvSpPr>
            <a:spLocks noGrp="1"/>
          </p:cNvSpPr>
          <p:nvPr>
            <p:ph idx="1"/>
          </p:nvPr>
        </p:nvSpPr>
        <p:spPr>
          <a:xfrm>
            <a:off x="539552" y="1772816"/>
            <a:ext cx="8229600" cy="4695800"/>
          </a:xfrm>
        </p:spPr>
        <p:txBody>
          <a:bodyPr>
            <a:normAutofit/>
          </a:bodyPr>
          <a:lstStyle/>
          <a:p>
            <a:r>
              <a:rPr lang="tr-TR" sz="2400" noProof="1" smtClean="0"/>
              <a:t>Rearranging Equations 4.1 and 4.2 yields</a:t>
            </a:r>
          </a:p>
          <a:p>
            <a:endParaRPr lang="tr-TR" sz="2400" noProof="1" smtClean="0"/>
          </a:p>
          <a:p>
            <a:endParaRPr lang="tr-TR" sz="2400" noProof="1" smtClean="0"/>
          </a:p>
          <a:p>
            <a:endParaRPr lang="tr-TR" sz="2400" noProof="1" smtClean="0"/>
          </a:p>
          <a:p>
            <a:pPr>
              <a:buNone/>
            </a:pPr>
            <a:endParaRPr lang="tr-TR" sz="2400" noProof="1" smtClean="0"/>
          </a:p>
          <a:p>
            <a:endParaRPr lang="tr-TR" sz="2400" noProof="1" smtClean="0"/>
          </a:p>
          <a:p>
            <a:endParaRPr lang="tr-TR" sz="2400" noProof="1" smtClean="0"/>
          </a:p>
          <a:p>
            <a:r>
              <a:rPr lang="tr-TR" sz="2400" noProof="1" smtClean="0"/>
              <a:t>Note that the current at the nth node gives</a:t>
            </a:r>
          </a:p>
          <a:p>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15</a:t>
            </a:fld>
            <a:endParaRPr lang="tr-TR"/>
          </a:p>
        </p:txBody>
      </p:sp>
      <p:pic>
        <p:nvPicPr>
          <p:cNvPr id="4098" name="Picture 2"/>
          <p:cNvPicPr>
            <a:picLocks noChangeAspect="1" noChangeArrowheads="1"/>
          </p:cNvPicPr>
          <p:nvPr/>
        </p:nvPicPr>
        <p:blipFill>
          <a:blip r:embed="rId2" cstate="print"/>
          <a:srcRect/>
          <a:stretch>
            <a:fillRect/>
          </a:stretch>
        </p:blipFill>
        <p:spPr bwMode="auto">
          <a:xfrm>
            <a:off x="755576" y="2348880"/>
            <a:ext cx="5686227" cy="2376264"/>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2123728" y="5445224"/>
            <a:ext cx="4248472" cy="548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THE SYSTEMATIC APPROACH</a:t>
            </a:r>
            <a:endParaRPr lang="tr-TR" sz="3600" dirty="0"/>
          </a:p>
        </p:txBody>
      </p:sp>
      <p:sp>
        <p:nvSpPr>
          <p:cNvPr id="3" name="2 İçerik Yer Tutucusu"/>
          <p:cNvSpPr>
            <a:spLocks noGrp="1"/>
          </p:cNvSpPr>
          <p:nvPr>
            <p:ph idx="1"/>
          </p:nvPr>
        </p:nvSpPr>
        <p:spPr/>
        <p:txBody>
          <a:bodyPr/>
          <a:lstStyle/>
          <a:p>
            <a:r>
              <a:rPr lang="tr-TR" noProof="1" smtClean="0"/>
              <a:t>Equation (4.4) is not independent,because it can be obtained by summing Equations 4.1 and then multiplying the sum by -1.By introducing new variables,a circuit can be described with just n-1 equations or just b-(n-1) equations.</a:t>
            </a:r>
          </a:p>
          <a:p>
            <a:r>
              <a:rPr lang="tr-TR" noProof="1" smtClean="0"/>
              <a:t>These  new variables are known as node voltages and mesh currents.The node-voltage method decribes a circuit in terms of ne-1 equations;the mesh-current method describes a circuit in terms of be-(ne-1) equations</a:t>
            </a:r>
            <a:r>
              <a:rPr lang="tr-TR" dirty="0" smtClean="0"/>
              <a:t>.</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16</a:t>
            </a:fld>
            <a:endParaRPr lang="tr-T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INTRODUCTION TO NODE-VOLTAGE</a:t>
            </a:r>
            <a:br>
              <a:rPr lang="tr-TR" sz="3600" dirty="0" smtClean="0"/>
            </a:br>
            <a:r>
              <a:rPr lang="tr-TR" sz="3600" dirty="0" smtClean="0"/>
              <a:t>                        METHOD</a:t>
            </a:r>
            <a:endParaRPr lang="tr-TR" sz="36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17</a:t>
            </a:fld>
            <a:endParaRPr lang="tr-TR"/>
          </a:p>
        </p:txBody>
      </p:sp>
      <p:pic>
        <p:nvPicPr>
          <p:cNvPr id="5122" name="Picture 2"/>
          <p:cNvPicPr>
            <a:picLocks noGrp="1" noChangeAspect="1" noChangeArrowheads="1"/>
          </p:cNvPicPr>
          <p:nvPr>
            <p:ph idx="1"/>
          </p:nvPr>
        </p:nvPicPr>
        <p:blipFill>
          <a:blip r:embed="rId2" cstate="print"/>
          <a:srcRect/>
          <a:stretch>
            <a:fillRect/>
          </a:stretch>
        </p:blipFill>
        <p:spPr bwMode="auto">
          <a:xfrm>
            <a:off x="971600" y="2276872"/>
            <a:ext cx="6347048" cy="33459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INTRODUCTION TO NODE-VOLTAGE</a:t>
            </a:r>
            <a:br>
              <a:rPr lang="tr-TR" sz="3600" dirty="0" smtClean="0"/>
            </a:br>
            <a:r>
              <a:rPr lang="tr-TR" sz="3600" dirty="0" smtClean="0"/>
              <a:t>                        METHOD</a:t>
            </a:r>
            <a:endParaRPr lang="tr-TR" sz="3600" dirty="0"/>
          </a:p>
        </p:txBody>
      </p:sp>
      <p:sp>
        <p:nvSpPr>
          <p:cNvPr id="3" name="2 İçerik Yer Tutucusu"/>
          <p:cNvSpPr>
            <a:spLocks noGrp="1"/>
          </p:cNvSpPr>
          <p:nvPr>
            <p:ph idx="1"/>
          </p:nvPr>
        </p:nvSpPr>
        <p:spPr/>
        <p:txBody>
          <a:bodyPr>
            <a:normAutofit/>
          </a:bodyPr>
          <a:lstStyle/>
          <a:p>
            <a:r>
              <a:rPr lang="tr-TR" sz="2000" noProof="1" smtClean="0"/>
              <a:t>The above circuit will be analyzed by using essential nodes.  The circuit is redrawn indicating the essential nodes and the voltages.The circuit has three essential nodes (ne=3),therefore we need ne-1=2,  node-voltage equations to describe the circuit.</a:t>
            </a:r>
          </a:p>
          <a:p>
            <a:endParaRPr lang="tr-TR" sz="2000" noProof="1" smtClean="0"/>
          </a:p>
          <a:p>
            <a:endParaRPr lang="tr-TR" sz="2000" noProof="1" smtClean="0"/>
          </a:p>
          <a:p>
            <a:endParaRPr lang="tr-TR" sz="2000" noProof="1" smtClean="0"/>
          </a:p>
          <a:p>
            <a:endParaRPr lang="tr-TR" sz="2000" noProof="1" smtClean="0"/>
          </a:p>
          <a:p>
            <a:endParaRPr lang="tr-TR" sz="2000" noProof="1" smtClean="0"/>
          </a:p>
          <a:p>
            <a:endParaRPr lang="tr-TR" sz="2000" noProof="1"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18</a:t>
            </a:fld>
            <a:endParaRPr lang="tr-TR"/>
          </a:p>
        </p:txBody>
      </p:sp>
      <p:pic>
        <p:nvPicPr>
          <p:cNvPr id="6147" name="Picture 3"/>
          <p:cNvPicPr>
            <a:picLocks noChangeAspect="1" noChangeArrowheads="1"/>
          </p:cNvPicPr>
          <p:nvPr/>
        </p:nvPicPr>
        <p:blipFill>
          <a:blip r:embed="rId2" cstate="print"/>
          <a:srcRect/>
          <a:stretch>
            <a:fillRect/>
          </a:stretch>
        </p:blipFill>
        <p:spPr bwMode="auto">
          <a:xfrm>
            <a:off x="1475656" y="3717032"/>
            <a:ext cx="4608512" cy="213388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INTRODUCTION TO NODE-VOLTAGE</a:t>
            </a:r>
            <a:br>
              <a:rPr lang="tr-TR" sz="3600" dirty="0" smtClean="0"/>
            </a:br>
            <a:r>
              <a:rPr lang="tr-TR" sz="3600" dirty="0" smtClean="0"/>
              <a:t>                        METHOD</a:t>
            </a:r>
            <a:endParaRPr lang="tr-TR" sz="3600" dirty="0"/>
          </a:p>
        </p:txBody>
      </p:sp>
      <p:sp>
        <p:nvSpPr>
          <p:cNvPr id="3" name="2 İçerik Yer Tutucusu"/>
          <p:cNvSpPr>
            <a:spLocks noGrp="1"/>
          </p:cNvSpPr>
          <p:nvPr>
            <p:ph idx="1"/>
          </p:nvPr>
        </p:nvSpPr>
        <p:spPr/>
        <p:txBody>
          <a:bodyPr/>
          <a:lstStyle/>
          <a:p>
            <a:r>
              <a:rPr lang="tr-TR" noProof="1" smtClean="0"/>
              <a:t>Next we select one of the essential nodes as the reference node.Usually,the node with most branches is a good choice.The lower node has been selected as the reference node.</a:t>
            </a:r>
          </a:p>
          <a:p>
            <a:r>
              <a:rPr lang="tr-TR" noProof="1" smtClean="0"/>
              <a:t>Once the reference node is selected,node voltages can be defined.</a:t>
            </a:r>
          </a:p>
          <a:p>
            <a:r>
              <a:rPr lang="tr-TR" noProof="1" smtClean="0"/>
              <a:t>A node voltage is defined as the voltage rise from the reference node to a non-reference node.For the above circuit the two node-voltages  defined are v1 and v2.</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19</a:t>
            </a:fld>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        </a:t>
            </a:r>
            <a:br>
              <a:rPr lang="tr-TR" dirty="0" smtClean="0"/>
            </a:br>
            <a:r>
              <a:rPr lang="tr-TR" sz="4000" dirty="0" smtClean="0"/>
              <a:t/>
            </a:r>
            <a:br>
              <a:rPr lang="tr-TR" sz="4000" dirty="0" smtClean="0"/>
            </a:br>
            <a:r>
              <a:rPr lang="tr-TR" sz="4000" dirty="0" smtClean="0"/>
              <a:t>             PLANAR CIRCUITS</a:t>
            </a:r>
            <a:endParaRPr lang="tr-TR" sz="4000" dirty="0"/>
          </a:p>
        </p:txBody>
      </p:sp>
      <p:sp>
        <p:nvSpPr>
          <p:cNvPr id="3" name="2 İçerik Yer Tutucusu"/>
          <p:cNvSpPr>
            <a:spLocks noGrp="1"/>
          </p:cNvSpPr>
          <p:nvPr>
            <p:ph idx="1"/>
          </p:nvPr>
        </p:nvSpPr>
        <p:spPr/>
        <p:txBody>
          <a:bodyPr>
            <a:normAutofit lnSpcReduction="10000"/>
          </a:bodyPr>
          <a:lstStyle/>
          <a:p>
            <a:r>
              <a:rPr lang="tr-TR" noProof="1" smtClean="0"/>
              <a:t>The circuits that we have studied so far are called planar circuits.A planar circuit is a circuit that can be drawn on a plane without crossing branches.A circuit with crossing branches is still considered planar,if it can be redrawn with no crossover branches.</a:t>
            </a:r>
          </a:p>
          <a:p>
            <a:r>
              <a:rPr lang="tr-TR" noProof="1" smtClean="0"/>
              <a:t>The circuit in Figure 4.1(a) can be rdrawn as in Figure 4.1(b).These two circuits are equivalent,since the node connections have been kept.Thus the circuit in Figure 4.1(a) is considered planar.</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a:t>
            </a:fld>
            <a:endParaRPr lang="tr-T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INTRODUCTION TO NODE-VOLTAGE</a:t>
            </a:r>
            <a:br>
              <a:rPr lang="tr-TR" sz="3600" dirty="0" smtClean="0"/>
            </a:br>
            <a:r>
              <a:rPr lang="tr-TR" sz="3600" dirty="0" smtClean="0"/>
              <a:t>                        METHOD</a:t>
            </a:r>
            <a:endParaRPr lang="tr-TR" sz="3600" dirty="0"/>
          </a:p>
        </p:txBody>
      </p:sp>
      <p:sp>
        <p:nvSpPr>
          <p:cNvPr id="3" name="2 İçerik Yer Tutucusu"/>
          <p:cNvSpPr>
            <a:spLocks noGrp="1"/>
          </p:cNvSpPr>
          <p:nvPr>
            <p:ph idx="1"/>
          </p:nvPr>
        </p:nvSpPr>
        <p:spPr/>
        <p:txBody>
          <a:bodyPr>
            <a:normAutofit/>
          </a:bodyPr>
          <a:lstStyle/>
          <a:p>
            <a:r>
              <a:rPr lang="tr-TR" sz="2400" noProof="1" smtClean="0"/>
              <a:t>Node voltage equations are written by expressing the current leaving each branch connected to a nonreference node as a function of the node voltages and then summing these currents according to Kirchoff’s current law.</a:t>
            </a:r>
          </a:p>
          <a:p>
            <a:r>
              <a:rPr lang="tr-TR" sz="2400" noProof="1" smtClean="0"/>
              <a:t>Consider the current away from node 1 through the 1        resistor,by ohm’s law,it is the voltage drop divided by the resistor,thus it is (v1-10)/1.Figure 4-7 shows this observation.</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20</a:t>
            </a:fld>
            <a:endParaRPr lang="tr-TR"/>
          </a:p>
        </p:txBody>
      </p:sp>
      <p:sp>
        <p:nvSpPr>
          <p:cNvPr id="419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41985" name="Object 1"/>
          <p:cNvGraphicFramePr>
            <a:graphicFrameLocks noChangeAspect="1"/>
          </p:cNvGraphicFramePr>
          <p:nvPr/>
        </p:nvGraphicFramePr>
        <p:xfrm>
          <a:off x="1187624" y="4221088"/>
          <a:ext cx="288032" cy="360247"/>
        </p:xfrm>
        <a:graphic>
          <a:graphicData uri="http://schemas.openxmlformats.org/presentationml/2006/ole">
            <p:oleObj spid="_x0000_s41985" name="Denklem" r:id="rId3" imgW="164885" imgH="164885" progId="Equation.3">
              <p:embed/>
            </p:oleObj>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INTRODUCTION TO NODE-VOLTAGE</a:t>
            </a:r>
            <a:br>
              <a:rPr lang="tr-TR" sz="3600" dirty="0" smtClean="0"/>
            </a:br>
            <a:r>
              <a:rPr lang="tr-TR" sz="3600" dirty="0" smtClean="0"/>
              <a:t>                        METHOD</a:t>
            </a:r>
            <a:endParaRPr lang="tr-TR" sz="3600" dirty="0"/>
          </a:p>
        </p:txBody>
      </p:sp>
      <p:sp>
        <p:nvSpPr>
          <p:cNvPr id="3" name="2 İçerik Yer Tutucusu"/>
          <p:cNvSpPr>
            <a:spLocks noGrp="1"/>
          </p:cNvSpPr>
          <p:nvPr>
            <p:ph idx="1"/>
          </p:nvPr>
        </p:nvSpPr>
        <p:spPr/>
        <p:txBody>
          <a:bodyPr/>
          <a:lstStyle/>
          <a:p>
            <a:endParaRPr lang="tr-TR" dirty="0" smtClean="0"/>
          </a:p>
          <a:p>
            <a:endParaRPr lang="tr-TR" dirty="0" smtClean="0"/>
          </a:p>
          <a:p>
            <a:endParaRPr lang="tr-TR" dirty="0" smtClean="0"/>
          </a:p>
          <a:p>
            <a:endParaRPr lang="tr-TR" dirty="0" smtClean="0"/>
          </a:p>
          <a:p>
            <a:endParaRPr lang="tr-TR" dirty="0" smtClean="0"/>
          </a:p>
          <a:p>
            <a:endParaRPr lang="tr-TR" dirty="0" smtClean="0"/>
          </a:p>
          <a:p>
            <a:endParaRPr lang="tr-TR" dirty="0" smtClean="0"/>
          </a:p>
          <a:p>
            <a:r>
              <a:rPr lang="tr-TR" sz="2000" noProof="1" smtClean="0"/>
              <a:t>Figure 4-7</a:t>
            </a:r>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21</a:t>
            </a:fld>
            <a:endParaRPr lang="tr-TR"/>
          </a:p>
        </p:txBody>
      </p:sp>
      <p:pic>
        <p:nvPicPr>
          <p:cNvPr id="7170" name="Picture 2"/>
          <p:cNvPicPr>
            <a:picLocks noChangeAspect="1" noChangeArrowheads="1"/>
          </p:cNvPicPr>
          <p:nvPr/>
        </p:nvPicPr>
        <p:blipFill>
          <a:blip r:embed="rId2" cstate="print"/>
          <a:srcRect/>
          <a:stretch>
            <a:fillRect/>
          </a:stretch>
        </p:blipFill>
        <p:spPr bwMode="auto">
          <a:xfrm>
            <a:off x="2339753" y="2521699"/>
            <a:ext cx="4032448" cy="24194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INTRODUCTION TO NODE-VOLTAGE</a:t>
            </a:r>
            <a:br>
              <a:rPr lang="tr-TR" sz="3600" dirty="0" smtClean="0"/>
            </a:br>
            <a:r>
              <a:rPr lang="tr-TR" sz="3600" dirty="0" smtClean="0"/>
              <a:t>                        METHOD</a:t>
            </a:r>
            <a:endParaRPr lang="tr-TR" sz="3600" dirty="0"/>
          </a:p>
        </p:txBody>
      </p:sp>
      <p:sp>
        <p:nvSpPr>
          <p:cNvPr id="3" name="2 İçerik Yer Tutucusu"/>
          <p:cNvSpPr>
            <a:spLocks noGrp="1"/>
          </p:cNvSpPr>
          <p:nvPr>
            <p:ph idx="1"/>
          </p:nvPr>
        </p:nvSpPr>
        <p:spPr/>
        <p:txBody>
          <a:bodyPr>
            <a:normAutofit/>
          </a:bodyPr>
          <a:lstStyle/>
          <a:p>
            <a:r>
              <a:rPr lang="tr-TR" sz="2000" noProof="1" smtClean="0"/>
              <a:t>By the same reasoning and considering that all currents must add up to zero for node 1 we obtain:</a:t>
            </a:r>
          </a:p>
          <a:p>
            <a:endParaRPr lang="tr-TR" sz="2000" noProof="1" smtClean="0"/>
          </a:p>
          <a:p>
            <a:endParaRPr lang="tr-TR" sz="2000" noProof="1" smtClean="0"/>
          </a:p>
          <a:p>
            <a:endParaRPr lang="tr-TR" sz="2000" noProof="1" smtClean="0"/>
          </a:p>
          <a:p>
            <a:endParaRPr lang="tr-TR" sz="2000" noProof="1" smtClean="0"/>
          </a:p>
          <a:p>
            <a:r>
              <a:rPr lang="tr-TR" sz="2000" noProof="1" smtClean="0"/>
              <a:t>For node 2,we obtain</a:t>
            </a:r>
          </a:p>
          <a:p>
            <a:endParaRPr lang="tr-TR" sz="2000" noProof="1"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22</a:t>
            </a:fld>
            <a:endParaRPr lang="tr-TR"/>
          </a:p>
        </p:txBody>
      </p:sp>
      <p:pic>
        <p:nvPicPr>
          <p:cNvPr id="5122" name="Picture 2"/>
          <p:cNvPicPr>
            <a:picLocks noChangeAspect="1" noChangeArrowheads="1"/>
          </p:cNvPicPr>
          <p:nvPr/>
        </p:nvPicPr>
        <p:blipFill>
          <a:blip r:embed="rId2" cstate="print"/>
          <a:srcRect/>
          <a:stretch>
            <a:fillRect/>
          </a:stretch>
        </p:blipFill>
        <p:spPr bwMode="auto">
          <a:xfrm>
            <a:off x="1115616" y="2924944"/>
            <a:ext cx="4320480" cy="864096"/>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971600" y="4941169"/>
            <a:ext cx="4536504" cy="7200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INTRODUCTION TO NODE-VOLTAGE</a:t>
            </a:r>
            <a:br>
              <a:rPr lang="tr-TR" sz="3600" dirty="0" smtClean="0"/>
            </a:br>
            <a:r>
              <a:rPr lang="tr-TR" sz="3600" dirty="0" smtClean="0"/>
              <a:t>                        METHOD</a:t>
            </a:r>
            <a:endParaRPr lang="tr-TR" sz="3600" dirty="0"/>
          </a:p>
        </p:txBody>
      </p:sp>
      <p:sp>
        <p:nvSpPr>
          <p:cNvPr id="3" name="2 İçerik Yer Tutucusu"/>
          <p:cNvSpPr>
            <a:spLocks noGrp="1"/>
          </p:cNvSpPr>
          <p:nvPr>
            <p:ph idx="1"/>
          </p:nvPr>
        </p:nvSpPr>
        <p:spPr/>
        <p:txBody>
          <a:bodyPr>
            <a:normAutofit lnSpcReduction="10000"/>
          </a:bodyPr>
          <a:lstStyle/>
          <a:p>
            <a:r>
              <a:rPr lang="tr-TR" sz="2000" noProof="1" smtClean="0"/>
              <a:t>Note the first term in equation 4-6 is the current away from node 2 through the 2        Resistor,the second term is the current away from node 2 through the 10      Resistor,and the third term is the current away from node 2 through  the current source</a:t>
            </a:r>
          </a:p>
          <a:p>
            <a:r>
              <a:rPr lang="tr-TR" sz="2000" noProof="1" smtClean="0"/>
              <a:t>Solving for v1 and v2.</a:t>
            </a:r>
          </a:p>
          <a:p>
            <a:endParaRPr lang="tr-TR" sz="2000" noProof="1" smtClean="0"/>
          </a:p>
          <a:p>
            <a:endParaRPr lang="tr-TR" sz="2000" noProof="1" smtClean="0">
              <a:solidFill>
                <a:srgbClr val="FF0000"/>
              </a:solidFill>
            </a:endParaRPr>
          </a:p>
          <a:p>
            <a:endParaRPr lang="tr-TR" sz="2000" noProof="1" smtClean="0">
              <a:solidFill>
                <a:srgbClr val="FF0000"/>
              </a:solidFill>
            </a:endParaRPr>
          </a:p>
          <a:p>
            <a:endParaRPr lang="tr-TR" sz="2000" noProof="1" smtClean="0">
              <a:solidFill>
                <a:srgbClr val="FF0000"/>
              </a:solidFill>
            </a:endParaRPr>
          </a:p>
          <a:p>
            <a:r>
              <a:rPr lang="tr-TR" sz="2000" noProof="1" smtClean="0"/>
              <a:t>Once  the node voltages are known, all the branch currents can be calculated. After the branch currents are calculated,the branch voltages and powers can be calculated.</a:t>
            </a:r>
          </a:p>
          <a:p>
            <a:endParaRPr lang="tr-TR" sz="2000" noProof="1" smtClean="0">
              <a:solidFill>
                <a:srgbClr val="FF0000"/>
              </a:solidFill>
            </a:endParaRPr>
          </a:p>
          <a:p>
            <a:endParaRPr lang="tr-TR" sz="2000" noProof="1" smtClean="0">
              <a:solidFill>
                <a:srgbClr val="FF0000"/>
              </a:solidFill>
            </a:endParaRPr>
          </a:p>
          <a:p>
            <a:endParaRPr lang="tr-TR" sz="2000" noProof="1">
              <a:solidFill>
                <a:srgbClr val="FF0000"/>
              </a:solidFill>
            </a:endParaRPr>
          </a:p>
        </p:txBody>
      </p:sp>
      <p:sp>
        <p:nvSpPr>
          <p:cNvPr id="4" name="3 Slayt Numarası Yer Tutucusu"/>
          <p:cNvSpPr>
            <a:spLocks noGrp="1"/>
          </p:cNvSpPr>
          <p:nvPr>
            <p:ph type="sldNum" sz="quarter" idx="12"/>
          </p:nvPr>
        </p:nvSpPr>
        <p:spPr/>
        <p:txBody>
          <a:bodyPr/>
          <a:lstStyle/>
          <a:p>
            <a:fld id="{B1DEFA8C-F947-479F-BE07-76B6B3F80BF1}" type="slidenum">
              <a:rPr lang="tr-TR" smtClean="0"/>
              <a:pPr/>
              <a:t>23</a:t>
            </a:fld>
            <a:endParaRPr lang="tr-TR"/>
          </a:p>
        </p:txBody>
      </p:sp>
      <p:pic>
        <p:nvPicPr>
          <p:cNvPr id="6146" name="Picture 2"/>
          <p:cNvPicPr>
            <a:picLocks noChangeAspect="1" noChangeArrowheads="1"/>
          </p:cNvPicPr>
          <p:nvPr/>
        </p:nvPicPr>
        <p:blipFill>
          <a:blip r:embed="rId3" cstate="print"/>
          <a:srcRect/>
          <a:stretch>
            <a:fillRect/>
          </a:stretch>
        </p:blipFill>
        <p:spPr bwMode="auto">
          <a:xfrm>
            <a:off x="3923928" y="3501008"/>
            <a:ext cx="1728191" cy="1253709"/>
          </a:xfrm>
          <a:prstGeom prst="rect">
            <a:avLst/>
          </a:prstGeom>
          <a:noFill/>
          <a:ln w="9525">
            <a:noFill/>
            <a:miter lim="800000"/>
            <a:headEnd/>
            <a:tailEnd/>
          </a:ln>
        </p:spPr>
      </p:pic>
      <p:sp>
        <p:nvSpPr>
          <p:cNvPr id="61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6147" name="Object 3"/>
          <p:cNvGraphicFramePr>
            <a:graphicFrameLocks noChangeAspect="1"/>
          </p:cNvGraphicFramePr>
          <p:nvPr/>
        </p:nvGraphicFramePr>
        <p:xfrm>
          <a:off x="3563888" y="2204864"/>
          <a:ext cx="288032" cy="288032"/>
        </p:xfrm>
        <a:graphic>
          <a:graphicData uri="http://schemas.openxmlformats.org/presentationml/2006/ole">
            <p:oleObj spid="_x0000_s6147" name="Denklem" r:id="rId4" imgW="164885" imgH="164885" progId="Equation.3">
              <p:embed/>
            </p:oleObj>
          </a:graphicData>
        </a:graphic>
      </p:graphicFrame>
      <p:sp>
        <p:nvSpPr>
          <p:cNvPr id="61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6149" name="Object 5"/>
          <p:cNvGraphicFramePr>
            <a:graphicFrameLocks noChangeAspect="1"/>
          </p:cNvGraphicFramePr>
          <p:nvPr/>
        </p:nvGraphicFramePr>
        <p:xfrm>
          <a:off x="5940152" y="2492896"/>
          <a:ext cx="288032" cy="288032"/>
        </p:xfrm>
        <a:graphic>
          <a:graphicData uri="http://schemas.openxmlformats.org/presentationml/2006/ole">
            <p:oleObj spid="_x0000_s6149" name="Denklem" r:id="rId5" imgW="164885" imgH="164885" progId="Equation.3">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INTRODUCTION TO NODE-VOLTAGE</a:t>
            </a:r>
            <a:br>
              <a:rPr lang="tr-TR" sz="3600" dirty="0" smtClean="0"/>
            </a:br>
            <a:r>
              <a:rPr lang="tr-TR" sz="3600" dirty="0" smtClean="0"/>
              <a:t>                        METHOD</a:t>
            </a:r>
            <a:endParaRPr lang="tr-TR" sz="3600" dirty="0"/>
          </a:p>
        </p:txBody>
      </p:sp>
      <p:sp>
        <p:nvSpPr>
          <p:cNvPr id="3" name="2 İçerik Yer Tutucusu"/>
          <p:cNvSpPr>
            <a:spLocks noGrp="1"/>
          </p:cNvSpPr>
          <p:nvPr>
            <p:ph idx="1"/>
          </p:nvPr>
        </p:nvSpPr>
        <p:spPr/>
        <p:txBody>
          <a:bodyPr/>
          <a:lstStyle/>
          <a:p>
            <a:r>
              <a:rPr lang="tr-TR" noProof="1" smtClean="0">
                <a:solidFill>
                  <a:srgbClr val="FF0000"/>
                </a:solidFill>
              </a:rPr>
              <a:t>Example </a:t>
            </a:r>
            <a:r>
              <a:rPr lang="tr-TR" noProof="1" smtClean="0">
                <a:solidFill>
                  <a:srgbClr val="FF0000"/>
                </a:solidFill>
              </a:rPr>
              <a:t>4.2-Assessing Objective 1</a:t>
            </a:r>
            <a:endParaRPr lang="tr-TR" noProof="1">
              <a:solidFill>
                <a:srgbClr val="FF0000"/>
              </a:solidFill>
            </a:endParaRPr>
          </a:p>
        </p:txBody>
      </p:sp>
      <p:sp>
        <p:nvSpPr>
          <p:cNvPr id="4" name="3 Slayt Numarası Yer Tutucusu"/>
          <p:cNvSpPr>
            <a:spLocks noGrp="1"/>
          </p:cNvSpPr>
          <p:nvPr>
            <p:ph type="sldNum" sz="quarter" idx="12"/>
          </p:nvPr>
        </p:nvSpPr>
        <p:spPr/>
        <p:txBody>
          <a:bodyPr/>
          <a:lstStyle/>
          <a:p>
            <a:fld id="{B1DEFA8C-F947-479F-BE07-76B6B3F80BF1}" type="slidenum">
              <a:rPr lang="tr-TR" smtClean="0"/>
              <a:pPr/>
              <a:t>24</a:t>
            </a:fld>
            <a:endParaRPr lang="tr-T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51520" y="260648"/>
            <a:ext cx="8229600" cy="1143000"/>
          </a:xfrm>
        </p:spPr>
        <p:txBody>
          <a:bodyPr>
            <a:normAutofit/>
          </a:bodyPr>
          <a:lstStyle/>
          <a:p>
            <a:r>
              <a:rPr lang="tr-TR" sz="3200" noProof="1" smtClean="0"/>
              <a:t>Homework Assessing Objective 1: 4.1,4.2</a:t>
            </a:r>
            <a:endParaRPr lang="tr-TR" sz="32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25</a:t>
            </a:fld>
            <a:endParaRPr lang="tr-TR"/>
          </a:p>
        </p:txBody>
      </p:sp>
      <p:pic>
        <p:nvPicPr>
          <p:cNvPr id="9218" name="Picture 2"/>
          <p:cNvPicPr>
            <a:picLocks noGrp="1" noChangeAspect="1" noChangeArrowheads="1"/>
          </p:cNvPicPr>
          <p:nvPr>
            <p:ph idx="1"/>
          </p:nvPr>
        </p:nvPicPr>
        <p:blipFill>
          <a:blip r:embed="rId2" cstate="print"/>
          <a:srcRect/>
          <a:stretch>
            <a:fillRect/>
          </a:stretch>
        </p:blipFill>
        <p:spPr bwMode="auto">
          <a:xfrm>
            <a:off x="2915816" y="1494576"/>
            <a:ext cx="3271901" cy="51303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THE NODE-VOLTAGE METHOD AND </a:t>
            </a:r>
            <a:br>
              <a:rPr lang="tr-TR" sz="3600" dirty="0" smtClean="0"/>
            </a:br>
            <a:r>
              <a:rPr lang="tr-TR" sz="3600" dirty="0" smtClean="0"/>
              <a:t>           DEPENDENT SOURCES</a:t>
            </a:r>
            <a:endParaRPr lang="tr-TR" sz="3600" dirty="0"/>
          </a:p>
        </p:txBody>
      </p:sp>
      <p:sp>
        <p:nvSpPr>
          <p:cNvPr id="3" name="2 İçerik Yer Tutucusu"/>
          <p:cNvSpPr>
            <a:spLocks noGrp="1"/>
          </p:cNvSpPr>
          <p:nvPr>
            <p:ph idx="1"/>
          </p:nvPr>
        </p:nvSpPr>
        <p:spPr/>
        <p:txBody>
          <a:bodyPr>
            <a:normAutofit/>
          </a:bodyPr>
          <a:lstStyle/>
          <a:p>
            <a:r>
              <a:rPr lang="tr-TR" sz="2000" noProof="1" smtClean="0"/>
              <a:t>In circuits with dependent sources,the node-voltage equations must be supplemented with the constraint equations imposed by the presence of the dependent sources.</a:t>
            </a:r>
          </a:p>
          <a:p>
            <a:r>
              <a:rPr lang="tr-TR" sz="2000" noProof="1" smtClean="0">
                <a:solidFill>
                  <a:srgbClr val="FF0000"/>
                </a:solidFill>
              </a:rPr>
              <a:t>Example 4.3</a:t>
            </a:r>
            <a:endParaRPr lang="tr-TR" sz="2000" noProof="1">
              <a:solidFill>
                <a:srgbClr val="FF0000"/>
              </a:solidFill>
            </a:endParaRPr>
          </a:p>
        </p:txBody>
      </p:sp>
      <p:sp>
        <p:nvSpPr>
          <p:cNvPr id="4" name="3 Slayt Numarası Yer Tutucusu"/>
          <p:cNvSpPr>
            <a:spLocks noGrp="1"/>
          </p:cNvSpPr>
          <p:nvPr>
            <p:ph type="sldNum" sz="quarter" idx="12"/>
          </p:nvPr>
        </p:nvSpPr>
        <p:spPr/>
        <p:txBody>
          <a:bodyPr/>
          <a:lstStyle/>
          <a:p>
            <a:fld id="{B1DEFA8C-F947-479F-BE07-76B6B3F80BF1}" type="slidenum">
              <a:rPr lang="tr-TR" smtClean="0"/>
              <a:pPr/>
              <a:t>26</a:t>
            </a:fld>
            <a:endParaRPr lang="tr-T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noProof="1" smtClean="0"/>
              <a:t>Homework Assessing Objective 1: – 4.3</a:t>
            </a:r>
            <a:endParaRPr lang="tr-TR" sz="32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27</a:t>
            </a:fld>
            <a:endParaRPr lang="tr-TR"/>
          </a:p>
        </p:txBody>
      </p:sp>
      <p:pic>
        <p:nvPicPr>
          <p:cNvPr id="10242" name="Picture 2"/>
          <p:cNvPicPr>
            <a:picLocks noGrp="1" noChangeAspect="1" noChangeArrowheads="1"/>
          </p:cNvPicPr>
          <p:nvPr>
            <p:ph idx="1"/>
          </p:nvPr>
        </p:nvPicPr>
        <p:blipFill>
          <a:blip r:embed="rId2" cstate="print"/>
          <a:srcRect/>
          <a:stretch>
            <a:fillRect/>
          </a:stretch>
        </p:blipFill>
        <p:spPr bwMode="auto">
          <a:xfrm>
            <a:off x="457200" y="2193613"/>
            <a:ext cx="8229600" cy="38725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7787208" cy="708688"/>
          </a:xfrm>
        </p:spPr>
        <p:txBody>
          <a:bodyPr>
            <a:noAutofit/>
          </a:bodyPr>
          <a:lstStyle/>
          <a:p>
            <a:r>
              <a:rPr lang="tr-TR" sz="3200" dirty="0" smtClean="0"/>
              <a:t>   THE NODE-VOLTAGE METHOD:</a:t>
            </a:r>
            <a:br>
              <a:rPr lang="tr-TR" sz="3200" dirty="0" smtClean="0"/>
            </a:br>
            <a:r>
              <a:rPr lang="tr-TR" sz="3200" dirty="0" smtClean="0"/>
              <a:t>       SOME   SPECIAL CASES</a:t>
            </a:r>
            <a:endParaRPr lang="tr-TR" sz="3200" dirty="0"/>
          </a:p>
        </p:txBody>
      </p:sp>
      <p:sp>
        <p:nvSpPr>
          <p:cNvPr id="3" name="2 İçerik Yer Tutucusu"/>
          <p:cNvSpPr>
            <a:spLocks noGrp="1"/>
          </p:cNvSpPr>
          <p:nvPr>
            <p:ph idx="1"/>
          </p:nvPr>
        </p:nvSpPr>
        <p:spPr>
          <a:xfrm>
            <a:off x="457200" y="1700808"/>
            <a:ext cx="8229600" cy="4623792"/>
          </a:xfrm>
        </p:spPr>
        <p:txBody>
          <a:bodyPr>
            <a:normAutofit/>
          </a:bodyPr>
          <a:lstStyle/>
          <a:p>
            <a:r>
              <a:rPr lang="tr-TR" sz="1600" noProof="1" smtClean="0"/>
              <a:t>Consider the circuit in Figure 4-12 shown below.Allthough the circuit contains three essential nodes and theoratically needs two equations,a closer look reveals that the 100 V voltage source constraints the voltage between the node  1 and the reference node to be 100V.Thus there is only a single unknown voltage in this circuit .It  is the voltage v2.</a:t>
            </a:r>
          </a:p>
          <a:p>
            <a:endParaRPr lang="tr-TR" sz="2000" noProof="1" smtClean="0"/>
          </a:p>
          <a:p>
            <a:pPr>
              <a:buNone/>
            </a:pPr>
            <a:endParaRPr lang="tr-TR" sz="2000" noProof="1" smtClean="0"/>
          </a:p>
          <a:p>
            <a:endParaRPr lang="tr-TR" sz="2000" noProof="1" smtClean="0"/>
          </a:p>
          <a:p>
            <a:endParaRPr lang="tr-TR" sz="2000" noProof="1" smtClean="0"/>
          </a:p>
          <a:p>
            <a:pPr>
              <a:buNone/>
            </a:pPr>
            <a:endParaRPr lang="tr-TR" sz="2000" noProof="1" smtClean="0"/>
          </a:p>
          <a:p>
            <a:pPr>
              <a:buNone/>
            </a:pPr>
            <a:endParaRPr lang="tr-TR" sz="2000" noProof="1"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28</a:t>
            </a:fld>
            <a:endParaRPr lang="tr-TR"/>
          </a:p>
        </p:txBody>
      </p:sp>
      <p:pic>
        <p:nvPicPr>
          <p:cNvPr id="11266" name="Picture 2"/>
          <p:cNvPicPr>
            <a:picLocks noChangeAspect="1" noChangeArrowheads="1"/>
          </p:cNvPicPr>
          <p:nvPr/>
        </p:nvPicPr>
        <p:blipFill>
          <a:blip r:embed="rId2" cstate="print"/>
          <a:srcRect/>
          <a:stretch>
            <a:fillRect/>
          </a:stretch>
        </p:blipFill>
        <p:spPr bwMode="auto">
          <a:xfrm>
            <a:off x="2267744" y="3428999"/>
            <a:ext cx="3888432" cy="216500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THE NODE-VOLTAGE METHOD:</a:t>
            </a:r>
            <a:br>
              <a:rPr lang="tr-TR" sz="3600" dirty="0" smtClean="0"/>
            </a:br>
            <a:r>
              <a:rPr lang="tr-TR" sz="3600" dirty="0" smtClean="0"/>
              <a:t>       SOME   SPECIAL</a:t>
            </a:r>
            <a:endParaRPr lang="tr-TR" sz="3600" dirty="0"/>
          </a:p>
        </p:txBody>
      </p:sp>
      <p:sp>
        <p:nvSpPr>
          <p:cNvPr id="3" name="2 İçerik Yer Tutucusu"/>
          <p:cNvSpPr>
            <a:spLocks noGrp="1"/>
          </p:cNvSpPr>
          <p:nvPr>
            <p:ph idx="1"/>
          </p:nvPr>
        </p:nvSpPr>
        <p:spPr/>
        <p:txBody>
          <a:bodyPr>
            <a:normAutofit/>
          </a:bodyPr>
          <a:lstStyle/>
          <a:p>
            <a:r>
              <a:rPr lang="tr-TR" sz="2000" noProof="1" smtClean="0"/>
              <a:t>Once the node voltages v1 and v2 are known,all unknown currents in branches can be computed.</a:t>
            </a:r>
          </a:p>
          <a:p>
            <a:r>
              <a:rPr lang="tr-TR" sz="2000" noProof="1" smtClean="0"/>
              <a:t>The current is generated by the 100 V source is</a:t>
            </a:r>
          </a:p>
          <a:p>
            <a:endParaRPr lang="tr-TR" sz="2000" noProof="1" smtClean="0"/>
          </a:p>
          <a:p>
            <a:endParaRPr lang="tr-TR" sz="2000" noProof="1" smtClean="0">
              <a:solidFill>
                <a:srgbClr val="FF0000"/>
              </a:solidFill>
            </a:endParaRPr>
          </a:p>
          <a:p>
            <a:pPr>
              <a:buNone/>
            </a:pPr>
            <a:endParaRPr lang="tr-TR" sz="2000" noProof="1" smtClean="0"/>
          </a:p>
          <a:p>
            <a:endParaRPr lang="tr-TR" sz="2000" noProof="1" smtClean="0"/>
          </a:p>
          <a:p>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29</a:t>
            </a:fld>
            <a:endParaRPr lang="tr-TR"/>
          </a:p>
        </p:txBody>
      </p:sp>
      <p:pic>
        <p:nvPicPr>
          <p:cNvPr id="7171" name="Picture 3"/>
          <p:cNvPicPr>
            <a:picLocks noChangeAspect="1" noChangeArrowheads="1"/>
          </p:cNvPicPr>
          <p:nvPr/>
        </p:nvPicPr>
        <p:blipFill>
          <a:blip r:embed="rId2" cstate="print"/>
          <a:srcRect/>
          <a:stretch>
            <a:fillRect/>
          </a:stretch>
        </p:blipFill>
        <p:spPr bwMode="auto">
          <a:xfrm>
            <a:off x="1187624" y="3356992"/>
            <a:ext cx="5256584" cy="20162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            PLANAR CIRCUITS</a:t>
            </a:r>
            <a:endParaRPr lang="tr-TR" sz="36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3</a:t>
            </a:fld>
            <a:endParaRPr lang="tr-TR"/>
          </a:p>
        </p:txBody>
      </p:sp>
      <p:pic>
        <p:nvPicPr>
          <p:cNvPr id="1026" name="Picture 2"/>
          <p:cNvPicPr>
            <a:picLocks noGrp="1" noChangeAspect="1" noChangeArrowheads="1"/>
          </p:cNvPicPr>
          <p:nvPr>
            <p:ph idx="1"/>
          </p:nvPr>
        </p:nvPicPr>
        <p:blipFill>
          <a:blip r:embed="rId2" cstate="print"/>
          <a:srcRect/>
          <a:stretch>
            <a:fillRect/>
          </a:stretch>
        </p:blipFill>
        <p:spPr bwMode="auto">
          <a:xfrm>
            <a:off x="827584" y="2348880"/>
            <a:ext cx="3532558" cy="3816424"/>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4427984" y="4005064"/>
            <a:ext cx="3676644" cy="20162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THE NODE-VOLTAGE METHOD:</a:t>
            </a:r>
            <a:br>
              <a:rPr lang="tr-TR" sz="3200" dirty="0" smtClean="0"/>
            </a:br>
            <a:r>
              <a:rPr lang="tr-TR" sz="3200" dirty="0" smtClean="0"/>
              <a:t>       SOME   SPECIAL CASES</a:t>
            </a:r>
            <a:endParaRPr lang="tr-TR" sz="3200" dirty="0"/>
          </a:p>
        </p:txBody>
      </p:sp>
      <p:sp>
        <p:nvSpPr>
          <p:cNvPr id="3" name="2 İçerik Yer Tutucusu"/>
          <p:cNvSpPr>
            <a:spLocks noGrp="1"/>
          </p:cNvSpPr>
          <p:nvPr>
            <p:ph idx="1"/>
          </p:nvPr>
        </p:nvSpPr>
        <p:spPr/>
        <p:txBody>
          <a:bodyPr/>
          <a:lstStyle/>
          <a:p>
            <a:r>
              <a:rPr lang="tr-TR" sz="2800" noProof="1" smtClean="0"/>
              <a:t>When voltage  sources are connected directly between essential nodes,the number of unknown node voltages is reduced.This is because the voltage source connected between two essential nodes constraints the difference between the node voltages of these nodes to equal the voltage source.</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30</a:t>
            </a:fld>
            <a:endParaRPr lang="tr-T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THE NODE-VOLTAGE METHOD:</a:t>
            </a:r>
            <a:br>
              <a:rPr lang="tr-TR" sz="3600" dirty="0" smtClean="0"/>
            </a:br>
            <a:r>
              <a:rPr lang="tr-TR" sz="3600" dirty="0" smtClean="0"/>
              <a:t>       SOME   SPECIAL CASES</a:t>
            </a:r>
            <a:endParaRPr lang="tr-TR" sz="3600" dirty="0"/>
          </a:p>
        </p:txBody>
      </p:sp>
      <p:sp>
        <p:nvSpPr>
          <p:cNvPr id="3" name="2 İçerik Yer Tutucusu"/>
          <p:cNvSpPr>
            <a:spLocks noGrp="1"/>
          </p:cNvSpPr>
          <p:nvPr>
            <p:ph idx="1"/>
          </p:nvPr>
        </p:nvSpPr>
        <p:spPr/>
        <p:txBody>
          <a:bodyPr>
            <a:normAutofit/>
          </a:bodyPr>
          <a:lstStyle/>
          <a:p>
            <a:r>
              <a:rPr lang="tr-TR" sz="1600" noProof="1" smtClean="0"/>
              <a:t>Suppose that the circuit shown in Figure 4.13 is to be analyzed using the node-voltage method.</a:t>
            </a:r>
          </a:p>
          <a:p>
            <a:endParaRPr lang="tr-TR" sz="2000" noProof="1" smtClean="0"/>
          </a:p>
          <a:p>
            <a:endParaRPr lang="tr-TR" sz="2000" noProof="1" smtClean="0"/>
          </a:p>
          <a:p>
            <a:endParaRPr lang="tr-TR" sz="2000" noProof="1" smtClean="0"/>
          </a:p>
          <a:p>
            <a:endParaRPr lang="tr-TR" sz="2000" noProof="1" smtClean="0"/>
          </a:p>
          <a:p>
            <a:endParaRPr lang="tr-TR" sz="2000" noProof="1" smtClean="0"/>
          </a:p>
          <a:p>
            <a:endParaRPr lang="tr-TR" sz="2000" noProof="1" smtClean="0"/>
          </a:p>
          <a:p>
            <a:endParaRPr lang="tr-TR" sz="2000" noProof="1" smtClean="0"/>
          </a:p>
          <a:p>
            <a:pPr>
              <a:buNone/>
            </a:pPr>
            <a:endParaRPr lang="tr-TR" sz="2000" noProof="1"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31</a:t>
            </a:fld>
            <a:endParaRPr lang="tr-TR"/>
          </a:p>
        </p:txBody>
      </p:sp>
      <p:pic>
        <p:nvPicPr>
          <p:cNvPr id="12290" name="Picture 2"/>
          <p:cNvPicPr>
            <a:picLocks noChangeAspect="1" noChangeArrowheads="1"/>
          </p:cNvPicPr>
          <p:nvPr/>
        </p:nvPicPr>
        <p:blipFill>
          <a:blip r:embed="rId2" cstate="print"/>
          <a:srcRect/>
          <a:stretch>
            <a:fillRect/>
          </a:stretch>
        </p:blipFill>
        <p:spPr bwMode="auto">
          <a:xfrm>
            <a:off x="1403648" y="2924943"/>
            <a:ext cx="5256584" cy="291527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THE NODE-VOLTAGE METHOD:</a:t>
            </a:r>
            <a:br>
              <a:rPr lang="tr-TR" sz="3600" dirty="0" smtClean="0"/>
            </a:br>
            <a:r>
              <a:rPr lang="tr-TR" sz="3600" dirty="0" smtClean="0"/>
              <a:t>       SOME   SPECIAL CASES</a:t>
            </a:r>
            <a:endParaRPr lang="tr-TR" sz="3600" dirty="0"/>
          </a:p>
        </p:txBody>
      </p:sp>
      <p:sp>
        <p:nvSpPr>
          <p:cNvPr id="3" name="2 İçerik Yer Tutucusu"/>
          <p:cNvSpPr>
            <a:spLocks noGrp="1"/>
          </p:cNvSpPr>
          <p:nvPr>
            <p:ph idx="1"/>
          </p:nvPr>
        </p:nvSpPr>
        <p:spPr/>
        <p:txBody>
          <a:bodyPr>
            <a:normAutofit fontScale="92500"/>
          </a:bodyPr>
          <a:lstStyle/>
          <a:p>
            <a:r>
              <a:rPr lang="tr-TR" noProof="1" smtClean="0"/>
              <a:t>The circuit contains four essential nodes,so it is expected that three node-voltage equations will be wriitten.However,two essential nodes are connected by an independent voltage source and two other essential nodes are connected by a current-controlled dependent voltage source.Thus there is actually only one unknown node voltage.</a:t>
            </a:r>
          </a:p>
          <a:p>
            <a:r>
              <a:rPr lang="tr-TR" noProof="1" smtClean="0"/>
              <a:t>The lower node is selected as the reference node,for two reasons first one of the voltages of the nodes connected to that node is already known,it is 50V,and second 5 branches terminate there.</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32</a:t>
            </a:fld>
            <a:endParaRPr lang="tr-T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80696"/>
          </a:xfrm>
        </p:spPr>
        <p:txBody>
          <a:bodyPr>
            <a:normAutofit fontScale="90000"/>
          </a:bodyPr>
          <a:lstStyle/>
          <a:p>
            <a:r>
              <a:rPr lang="tr-TR" sz="3600" dirty="0" smtClean="0"/>
              <a:t>THE NODE-VOLTAGE METHOD:</a:t>
            </a:r>
            <a:br>
              <a:rPr lang="tr-TR" sz="3600" dirty="0" smtClean="0"/>
            </a:br>
            <a:r>
              <a:rPr lang="tr-TR" sz="3600" dirty="0" smtClean="0"/>
              <a:t>       SOME   SPECIAL CASES</a:t>
            </a:r>
            <a:endParaRPr lang="tr-TR" sz="3600" dirty="0"/>
          </a:p>
        </p:txBody>
      </p:sp>
      <p:sp>
        <p:nvSpPr>
          <p:cNvPr id="3" name="2 İçerik Yer Tutucusu"/>
          <p:cNvSpPr>
            <a:spLocks noGrp="1"/>
          </p:cNvSpPr>
          <p:nvPr>
            <p:ph idx="1"/>
          </p:nvPr>
        </p:nvSpPr>
        <p:spPr>
          <a:xfrm>
            <a:off x="457200" y="1484784"/>
            <a:ext cx="8229600" cy="4839816"/>
          </a:xfrm>
        </p:spPr>
        <p:txBody>
          <a:bodyPr>
            <a:normAutofit/>
          </a:bodyPr>
          <a:lstStyle/>
          <a:p>
            <a:r>
              <a:rPr lang="tr-TR" sz="1600" noProof="1" smtClean="0"/>
              <a:t>Figure 4.14 shows the redrawn circuit,with the reference node and the essential nodes.Also,because   the current in the dependent source  cannot be expressed as a function of the node voltages v1 and v, a current i is inroduced  to represent it.</a:t>
            </a:r>
          </a:p>
          <a:p>
            <a:endParaRPr lang="tr-TR" sz="2000" noProof="1" smtClean="0"/>
          </a:p>
          <a:p>
            <a:endParaRPr lang="tr-TR" sz="2000" noProof="1" smtClean="0"/>
          </a:p>
          <a:p>
            <a:endParaRPr lang="tr-TR" sz="2000" noProof="1" smtClean="0"/>
          </a:p>
          <a:p>
            <a:endParaRPr lang="tr-TR" sz="2000" noProof="1" smtClean="0"/>
          </a:p>
          <a:p>
            <a:endParaRPr lang="tr-TR" sz="2000" noProof="1" smtClean="0"/>
          </a:p>
          <a:p>
            <a:pPr>
              <a:buNone/>
            </a:pPr>
            <a:endParaRPr lang="tr-TR" sz="2000" noProof="1" smtClean="0"/>
          </a:p>
          <a:p>
            <a:pPr>
              <a:buNone/>
            </a:pPr>
            <a:endParaRPr lang="tr-TR" sz="2000" noProof="1"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33</a:t>
            </a:fld>
            <a:endParaRPr lang="tr-TR"/>
          </a:p>
        </p:txBody>
      </p:sp>
      <p:pic>
        <p:nvPicPr>
          <p:cNvPr id="13314" name="Picture 2"/>
          <p:cNvPicPr>
            <a:picLocks noChangeAspect="1" noChangeArrowheads="1"/>
          </p:cNvPicPr>
          <p:nvPr/>
        </p:nvPicPr>
        <p:blipFill>
          <a:blip r:embed="rId2" cstate="print"/>
          <a:srcRect/>
          <a:stretch>
            <a:fillRect/>
          </a:stretch>
        </p:blipFill>
        <p:spPr bwMode="auto">
          <a:xfrm>
            <a:off x="1547665" y="2780929"/>
            <a:ext cx="5184576" cy="31860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THE NODE-VOLTAGE METHOD:</a:t>
            </a:r>
            <a:br>
              <a:rPr lang="tr-TR" sz="3600" dirty="0" smtClean="0"/>
            </a:br>
            <a:r>
              <a:rPr lang="tr-TR" sz="3600" dirty="0" smtClean="0"/>
              <a:t>       SOME   SPECIAL CASES</a:t>
            </a:r>
            <a:endParaRPr lang="tr-TR" sz="3600" dirty="0"/>
          </a:p>
        </p:txBody>
      </p:sp>
      <p:sp>
        <p:nvSpPr>
          <p:cNvPr id="3" name="2 İçerik Yer Tutucusu"/>
          <p:cNvSpPr>
            <a:spLocks noGrp="1"/>
          </p:cNvSpPr>
          <p:nvPr>
            <p:ph idx="1"/>
          </p:nvPr>
        </p:nvSpPr>
        <p:spPr/>
        <p:txBody>
          <a:bodyPr/>
          <a:lstStyle/>
          <a:p>
            <a:endParaRPr lang="tr-TR" noProof="1">
              <a:solidFill>
                <a:srgbClr val="FF0000"/>
              </a:solidFill>
            </a:endParaRPr>
          </a:p>
        </p:txBody>
      </p:sp>
      <p:sp>
        <p:nvSpPr>
          <p:cNvPr id="4" name="3 Slayt Numarası Yer Tutucusu"/>
          <p:cNvSpPr>
            <a:spLocks noGrp="1"/>
          </p:cNvSpPr>
          <p:nvPr>
            <p:ph type="sldNum" sz="quarter" idx="12"/>
          </p:nvPr>
        </p:nvSpPr>
        <p:spPr/>
        <p:txBody>
          <a:bodyPr/>
          <a:lstStyle/>
          <a:p>
            <a:fld id="{B1DEFA8C-F947-479F-BE07-76B6B3F80BF1}" type="slidenum">
              <a:rPr lang="tr-TR" smtClean="0"/>
              <a:pPr/>
              <a:t>34</a:t>
            </a:fld>
            <a:endParaRPr lang="tr-TR"/>
          </a:p>
        </p:txBody>
      </p:sp>
      <p:pic>
        <p:nvPicPr>
          <p:cNvPr id="8194" name="Picture 2"/>
          <p:cNvPicPr>
            <a:picLocks noChangeAspect="1" noChangeArrowheads="1"/>
          </p:cNvPicPr>
          <p:nvPr/>
        </p:nvPicPr>
        <p:blipFill>
          <a:blip r:embed="rId2" cstate="print"/>
          <a:srcRect/>
          <a:stretch>
            <a:fillRect/>
          </a:stretch>
        </p:blipFill>
        <p:spPr bwMode="auto">
          <a:xfrm>
            <a:off x="683568" y="1988840"/>
            <a:ext cx="6480720" cy="37808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003232" cy="780696"/>
          </a:xfrm>
        </p:spPr>
        <p:txBody>
          <a:bodyPr>
            <a:normAutofit/>
          </a:bodyPr>
          <a:lstStyle/>
          <a:p>
            <a:r>
              <a:rPr lang="tr-TR" sz="3600" dirty="0" smtClean="0"/>
              <a:t>THE CONCEPT OF A SUPERNODE</a:t>
            </a:r>
            <a:endParaRPr lang="tr-TR" sz="3600" dirty="0"/>
          </a:p>
        </p:txBody>
      </p:sp>
      <p:sp>
        <p:nvSpPr>
          <p:cNvPr id="3" name="2 İçerik Yer Tutucusu"/>
          <p:cNvSpPr>
            <a:spLocks noGrp="1"/>
          </p:cNvSpPr>
          <p:nvPr>
            <p:ph idx="1"/>
          </p:nvPr>
        </p:nvSpPr>
        <p:spPr>
          <a:xfrm>
            <a:off x="457200" y="1628800"/>
            <a:ext cx="8229600" cy="4695800"/>
          </a:xfrm>
        </p:spPr>
        <p:txBody>
          <a:bodyPr/>
          <a:lstStyle/>
          <a:p>
            <a:r>
              <a:rPr lang="tr-TR" sz="1600" noProof="1" smtClean="0"/>
              <a:t>We can write equation 4.11 directly without first writing equations 4.9 and 4.10.In order to do this we assume that nodes 2 and 3 are a single node and simply add up currents away from this node.Figure 4.15 illustrates this approach.</a:t>
            </a:r>
          </a:p>
          <a:p>
            <a:endParaRPr lang="tr-TR" sz="2000" noProof="1" smtClean="0"/>
          </a:p>
          <a:p>
            <a:endParaRPr lang="tr-TR" sz="2000" noProof="1" smtClean="0"/>
          </a:p>
          <a:p>
            <a:endParaRPr lang="tr-TR" sz="2000" noProof="1" smtClean="0"/>
          </a:p>
          <a:p>
            <a:endParaRPr lang="tr-TR" sz="2000" noProof="1" smtClean="0"/>
          </a:p>
          <a:p>
            <a:endParaRPr lang="tr-TR" sz="2000" noProof="1" smtClean="0"/>
          </a:p>
          <a:p>
            <a:endParaRPr lang="tr-TR" sz="2000" noProof="1" smtClean="0"/>
          </a:p>
          <a:p>
            <a:pPr>
              <a:buNone/>
            </a:pPr>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35</a:t>
            </a:fld>
            <a:endParaRPr lang="tr-TR"/>
          </a:p>
        </p:txBody>
      </p:sp>
      <p:pic>
        <p:nvPicPr>
          <p:cNvPr id="14338" name="Picture 2"/>
          <p:cNvPicPr>
            <a:picLocks noChangeAspect="1" noChangeArrowheads="1"/>
          </p:cNvPicPr>
          <p:nvPr/>
        </p:nvPicPr>
        <p:blipFill>
          <a:blip r:embed="rId2" cstate="print"/>
          <a:srcRect/>
          <a:stretch>
            <a:fillRect/>
          </a:stretch>
        </p:blipFill>
        <p:spPr bwMode="auto">
          <a:xfrm>
            <a:off x="1835696" y="2852936"/>
            <a:ext cx="4608512" cy="292296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548680"/>
            <a:ext cx="8229600" cy="864096"/>
          </a:xfrm>
        </p:spPr>
        <p:txBody>
          <a:bodyPr>
            <a:normAutofit/>
          </a:bodyPr>
          <a:lstStyle/>
          <a:p>
            <a:r>
              <a:rPr lang="tr-TR" sz="3600" dirty="0" smtClean="0"/>
              <a:t>THE CONCEPT OF A SUPERNODE</a:t>
            </a:r>
            <a:endParaRPr lang="tr-TR" sz="3600" dirty="0"/>
          </a:p>
        </p:txBody>
      </p:sp>
      <p:sp>
        <p:nvSpPr>
          <p:cNvPr id="3" name="2 İçerik Yer Tutucusu"/>
          <p:cNvSpPr>
            <a:spLocks noGrp="1"/>
          </p:cNvSpPr>
          <p:nvPr>
            <p:ph idx="1"/>
          </p:nvPr>
        </p:nvSpPr>
        <p:spPr>
          <a:xfrm>
            <a:off x="457200" y="1556792"/>
            <a:ext cx="8229600" cy="4767808"/>
          </a:xfrm>
        </p:spPr>
        <p:txBody>
          <a:bodyPr>
            <a:normAutofit/>
          </a:bodyPr>
          <a:lstStyle/>
          <a:p>
            <a:r>
              <a:rPr lang="tr-TR" sz="2000" noProof="1" smtClean="0"/>
              <a:t>When a voltage source is between two essential nodes,we can combine those nodes to form a supernode.Kirchoff’s current law obviously holds for the supernodes as well.</a:t>
            </a:r>
          </a:p>
          <a:p>
            <a:r>
              <a:rPr lang="tr-TR" sz="2000" noProof="1" smtClean="0"/>
              <a:t>In Figure 4-15,starting with the 5      resistor and moving around the supernode counterclockwise,we get the following equation:</a:t>
            </a:r>
          </a:p>
          <a:p>
            <a:endParaRPr lang="tr-TR" sz="2000" noProof="1" smtClean="0"/>
          </a:p>
          <a:p>
            <a:endParaRPr lang="tr-TR" sz="2000" noProof="1" smtClean="0">
              <a:solidFill>
                <a:srgbClr val="FF0000"/>
              </a:solidFill>
            </a:endParaRPr>
          </a:p>
          <a:p>
            <a:endParaRPr lang="tr-TR" sz="2000" noProof="1" smtClean="0">
              <a:solidFill>
                <a:srgbClr val="FF0000"/>
              </a:solidFill>
            </a:endParaRPr>
          </a:p>
          <a:p>
            <a:r>
              <a:rPr lang="tr-TR" sz="2000" noProof="1" smtClean="0"/>
              <a:t>The equation above is identical to equation 4.11.</a:t>
            </a:r>
          </a:p>
          <a:p>
            <a:r>
              <a:rPr lang="tr-TR" sz="2000" noProof="1" smtClean="0"/>
              <a:t>Next the voltage v1 is eliminated,because we know that v1=50 V and v3 is expressed as a function of v2.</a:t>
            </a:r>
          </a:p>
          <a:p>
            <a:endParaRPr lang="tr-TR" sz="2000" noProof="1" smtClean="0">
              <a:solidFill>
                <a:srgbClr val="FF0000"/>
              </a:solidFill>
            </a:endParaRPr>
          </a:p>
          <a:p>
            <a:endParaRPr lang="tr-TR" sz="2000" noProof="1" smtClean="0"/>
          </a:p>
          <a:p>
            <a:endParaRPr lang="tr-TR" sz="2000" noProof="1" smtClean="0"/>
          </a:p>
          <a:p>
            <a:pPr>
              <a:buNone/>
            </a:pPr>
            <a:endParaRPr lang="tr-TR" sz="2000" noProof="1">
              <a:solidFill>
                <a:srgbClr val="FF0000"/>
              </a:solidFill>
            </a:endParaRPr>
          </a:p>
        </p:txBody>
      </p:sp>
      <p:sp>
        <p:nvSpPr>
          <p:cNvPr id="4" name="3 Slayt Numarası Yer Tutucusu"/>
          <p:cNvSpPr>
            <a:spLocks noGrp="1"/>
          </p:cNvSpPr>
          <p:nvPr>
            <p:ph type="sldNum" sz="quarter" idx="12"/>
          </p:nvPr>
        </p:nvSpPr>
        <p:spPr/>
        <p:txBody>
          <a:bodyPr/>
          <a:lstStyle/>
          <a:p>
            <a:fld id="{B1DEFA8C-F947-479F-BE07-76B6B3F80BF1}" type="slidenum">
              <a:rPr lang="tr-TR" smtClean="0"/>
              <a:pPr/>
              <a:t>36</a:t>
            </a:fld>
            <a:endParaRPr lang="tr-TR"/>
          </a:p>
        </p:txBody>
      </p:sp>
      <p:pic>
        <p:nvPicPr>
          <p:cNvPr id="9218" name="Picture 2"/>
          <p:cNvPicPr>
            <a:picLocks noChangeAspect="1" noChangeArrowheads="1"/>
          </p:cNvPicPr>
          <p:nvPr/>
        </p:nvPicPr>
        <p:blipFill>
          <a:blip r:embed="rId3" cstate="print"/>
          <a:srcRect/>
          <a:stretch>
            <a:fillRect/>
          </a:stretch>
        </p:blipFill>
        <p:spPr bwMode="auto">
          <a:xfrm>
            <a:off x="755576" y="3573016"/>
            <a:ext cx="5112568" cy="864096"/>
          </a:xfrm>
          <a:prstGeom prst="rect">
            <a:avLst/>
          </a:prstGeom>
          <a:noFill/>
          <a:ln w="9525">
            <a:noFill/>
            <a:miter lim="800000"/>
            <a:headEnd/>
            <a:tailEnd/>
          </a:ln>
        </p:spPr>
      </p:pic>
      <p:pic>
        <p:nvPicPr>
          <p:cNvPr id="9219" name="Picture 3"/>
          <p:cNvPicPr>
            <a:picLocks noChangeAspect="1" noChangeArrowheads="1"/>
          </p:cNvPicPr>
          <p:nvPr/>
        </p:nvPicPr>
        <p:blipFill>
          <a:blip r:embed="rId4" cstate="print"/>
          <a:srcRect/>
          <a:stretch>
            <a:fillRect/>
          </a:stretch>
        </p:blipFill>
        <p:spPr bwMode="auto">
          <a:xfrm>
            <a:off x="899592" y="5661248"/>
            <a:ext cx="3888432" cy="632900"/>
          </a:xfrm>
          <a:prstGeom prst="rect">
            <a:avLst/>
          </a:prstGeom>
          <a:noFill/>
          <a:ln w="9525">
            <a:noFill/>
            <a:miter lim="800000"/>
            <a:headEnd/>
            <a:tailEnd/>
          </a:ln>
        </p:spPr>
      </p:pic>
      <p:sp>
        <p:nvSpPr>
          <p:cNvPr id="922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9220" name="Object 4"/>
          <p:cNvGraphicFramePr>
            <a:graphicFrameLocks noChangeAspect="1"/>
          </p:cNvGraphicFramePr>
          <p:nvPr/>
        </p:nvGraphicFramePr>
        <p:xfrm>
          <a:off x="4788024" y="2636912"/>
          <a:ext cx="216024" cy="216024"/>
        </p:xfrm>
        <a:graphic>
          <a:graphicData uri="http://schemas.openxmlformats.org/presentationml/2006/ole">
            <p:oleObj spid="_x0000_s9220" name="Denklem" r:id="rId5" imgW="164885" imgH="164885" progId="Equation.3">
              <p:embed/>
            </p:oleObj>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THE CONCEPT OF A SUPERNODE</a:t>
            </a:r>
            <a:endParaRPr lang="tr-TR" sz="3600" dirty="0"/>
          </a:p>
        </p:txBody>
      </p:sp>
      <p:sp>
        <p:nvSpPr>
          <p:cNvPr id="3" name="2 İçerik Yer Tutucusu"/>
          <p:cNvSpPr>
            <a:spLocks noGrp="1"/>
          </p:cNvSpPr>
          <p:nvPr>
            <p:ph idx="1"/>
          </p:nvPr>
        </p:nvSpPr>
        <p:spPr/>
        <p:txBody>
          <a:bodyPr/>
          <a:lstStyle/>
          <a:p>
            <a:r>
              <a:rPr lang="tr-TR" sz="2000" noProof="1" smtClean="0"/>
              <a:t>Then the current controlling the dependent source is expressed as a function of the node voltages.</a:t>
            </a:r>
          </a:p>
          <a:p>
            <a:pPr>
              <a:buNone/>
            </a:pPr>
            <a:endParaRPr lang="tr-TR" sz="2000" noProof="1" smtClean="0"/>
          </a:p>
          <a:p>
            <a:endParaRPr lang="tr-TR" sz="2000" noProof="1" smtClean="0">
              <a:solidFill>
                <a:srgbClr val="FF0000"/>
              </a:solidFill>
            </a:endParaRPr>
          </a:p>
          <a:p>
            <a:pPr>
              <a:buNone/>
            </a:pPr>
            <a:endParaRPr lang="tr-TR" sz="2000" noProof="1" smtClean="0">
              <a:solidFill>
                <a:srgbClr val="FF0000"/>
              </a:solidFill>
            </a:endParaRPr>
          </a:p>
          <a:p>
            <a:r>
              <a:rPr lang="tr-TR" sz="2000" noProof="1" smtClean="0"/>
              <a:t>Using Equations 4-13 and 4-14 and v1=50V reduces Equation 4.12 to</a:t>
            </a:r>
          </a:p>
          <a:p>
            <a:endParaRPr lang="tr-TR" sz="2000" noProof="1" smtClean="0"/>
          </a:p>
          <a:p>
            <a:endParaRPr lang="tr-TR" sz="2000" noProof="1" smtClean="0">
              <a:solidFill>
                <a:srgbClr val="FF0000"/>
              </a:solidFill>
            </a:endParaRPr>
          </a:p>
          <a:p>
            <a:endParaRPr lang="tr-TR" sz="2400" noProof="1" smtClean="0">
              <a:solidFill>
                <a:srgbClr val="FF0000"/>
              </a:solidFill>
            </a:endParaRPr>
          </a:p>
          <a:p>
            <a:pPr>
              <a:buNone/>
            </a:pPr>
            <a:endParaRPr lang="tr-TR" dirty="0" smtClean="0"/>
          </a:p>
          <a:p>
            <a:endParaRPr lang="tr-TR" dirty="0"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37</a:t>
            </a:fld>
            <a:endParaRPr lang="tr-TR"/>
          </a:p>
        </p:txBody>
      </p:sp>
      <p:pic>
        <p:nvPicPr>
          <p:cNvPr id="10242" name="Picture 2"/>
          <p:cNvPicPr>
            <a:picLocks noChangeAspect="1" noChangeArrowheads="1"/>
          </p:cNvPicPr>
          <p:nvPr/>
        </p:nvPicPr>
        <p:blipFill>
          <a:blip r:embed="rId2" cstate="print"/>
          <a:srcRect/>
          <a:stretch>
            <a:fillRect/>
          </a:stretch>
        </p:blipFill>
        <p:spPr bwMode="auto">
          <a:xfrm>
            <a:off x="1043608" y="2708920"/>
            <a:ext cx="3600400" cy="1008112"/>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1979712" y="4365104"/>
            <a:ext cx="3528392" cy="165618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THE CONCEPT OF A SUPERNODE</a:t>
            </a:r>
            <a:endParaRPr lang="tr-TR" sz="3600" dirty="0"/>
          </a:p>
        </p:txBody>
      </p:sp>
      <p:sp>
        <p:nvSpPr>
          <p:cNvPr id="3" name="2 İçerik Yer Tutucusu"/>
          <p:cNvSpPr>
            <a:spLocks noGrp="1"/>
          </p:cNvSpPr>
          <p:nvPr>
            <p:ph idx="1"/>
          </p:nvPr>
        </p:nvSpPr>
        <p:spPr/>
        <p:txBody>
          <a:bodyPr/>
          <a:lstStyle/>
          <a:p>
            <a:r>
              <a:rPr lang="tr-TR" sz="2800" noProof="1" smtClean="0"/>
              <a:t>From Equations 4-13 and 4-14 </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38</a:t>
            </a:fld>
            <a:endParaRPr lang="tr-TR"/>
          </a:p>
        </p:txBody>
      </p:sp>
      <p:pic>
        <p:nvPicPr>
          <p:cNvPr id="11266" name="Picture 2"/>
          <p:cNvPicPr>
            <a:picLocks noChangeAspect="1" noChangeArrowheads="1"/>
          </p:cNvPicPr>
          <p:nvPr/>
        </p:nvPicPr>
        <p:blipFill>
          <a:blip r:embed="rId2" cstate="print"/>
          <a:srcRect/>
          <a:stretch>
            <a:fillRect/>
          </a:stretch>
        </p:blipFill>
        <p:spPr bwMode="auto">
          <a:xfrm>
            <a:off x="1331640" y="2780928"/>
            <a:ext cx="3384376" cy="13470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noProof="1" smtClean="0"/>
              <a:t>       Homework Assessing Objective 1: – 4.4,4.5,4.6</a:t>
            </a:r>
            <a:endParaRPr lang="tr-TR" sz="2400" noProof="1">
              <a:solidFill>
                <a:srgbClr val="FF0000"/>
              </a:solidFill>
            </a:endParaRPr>
          </a:p>
        </p:txBody>
      </p:sp>
      <p:sp>
        <p:nvSpPr>
          <p:cNvPr id="4" name="3 Slayt Numarası Yer Tutucusu"/>
          <p:cNvSpPr>
            <a:spLocks noGrp="1"/>
          </p:cNvSpPr>
          <p:nvPr>
            <p:ph type="sldNum" sz="quarter" idx="12"/>
          </p:nvPr>
        </p:nvSpPr>
        <p:spPr/>
        <p:txBody>
          <a:bodyPr/>
          <a:lstStyle/>
          <a:p>
            <a:fld id="{B1DEFA8C-F947-479F-BE07-76B6B3F80BF1}" type="slidenum">
              <a:rPr lang="tr-TR" smtClean="0"/>
              <a:pPr/>
              <a:t>39</a:t>
            </a:fld>
            <a:endParaRPr lang="tr-TR"/>
          </a:p>
        </p:txBody>
      </p:sp>
      <p:pic>
        <p:nvPicPr>
          <p:cNvPr id="15362" name="Picture 2"/>
          <p:cNvPicPr>
            <a:picLocks noGrp="1" noChangeAspect="1" noChangeArrowheads="1"/>
          </p:cNvPicPr>
          <p:nvPr>
            <p:ph idx="1"/>
          </p:nvPr>
        </p:nvPicPr>
        <p:blipFill>
          <a:blip r:embed="rId2" cstate="print"/>
          <a:srcRect/>
          <a:stretch>
            <a:fillRect/>
          </a:stretch>
        </p:blipFill>
        <p:spPr bwMode="auto">
          <a:xfrm>
            <a:off x="1989314" y="1935163"/>
            <a:ext cx="5147389" cy="43741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             PLANAR CIRCUITS</a:t>
            </a:r>
            <a:endParaRPr lang="tr-TR" sz="3600" dirty="0"/>
          </a:p>
        </p:txBody>
      </p:sp>
      <p:sp>
        <p:nvSpPr>
          <p:cNvPr id="3" name="2 İçerik Yer Tutucusu"/>
          <p:cNvSpPr>
            <a:spLocks noGrp="1"/>
          </p:cNvSpPr>
          <p:nvPr>
            <p:ph idx="1"/>
          </p:nvPr>
        </p:nvSpPr>
        <p:spPr/>
        <p:txBody>
          <a:bodyPr/>
          <a:lstStyle/>
          <a:p>
            <a:r>
              <a:rPr lang="tr-TR" noProof="1" smtClean="0"/>
              <a:t>The node-voltage method is applicable to both planar and non-planar circuits,whereas the mesh-current method is limited to planar circuits.</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4</a:t>
            </a:fld>
            <a:endParaRPr lang="tr-T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80696"/>
          </a:xfrm>
        </p:spPr>
        <p:txBody>
          <a:bodyPr>
            <a:normAutofit fontScale="90000"/>
          </a:bodyPr>
          <a:lstStyle/>
          <a:p>
            <a:r>
              <a:rPr lang="tr-TR" sz="3600" dirty="0" smtClean="0"/>
              <a:t>      INTRODUCTION TO THE MESH  </a:t>
            </a:r>
            <a:br>
              <a:rPr lang="tr-TR" sz="3600" dirty="0" smtClean="0"/>
            </a:br>
            <a:r>
              <a:rPr lang="tr-TR" sz="3600" dirty="0" smtClean="0"/>
              <a:t>           CURRENT METHOD</a:t>
            </a:r>
            <a:endParaRPr lang="tr-TR" sz="3600" dirty="0"/>
          </a:p>
        </p:txBody>
      </p:sp>
      <p:sp>
        <p:nvSpPr>
          <p:cNvPr id="3" name="2 İçerik Yer Tutucusu"/>
          <p:cNvSpPr>
            <a:spLocks noGrp="1"/>
          </p:cNvSpPr>
          <p:nvPr>
            <p:ph idx="1"/>
          </p:nvPr>
        </p:nvSpPr>
        <p:spPr>
          <a:xfrm>
            <a:off x="457200" y="1628800"/>
            <a:ext cx="8229600" cy="4695800"/>
          </a:xfrm>
        </p:spPr>
        <p:txBody>
          <a:bodyPr>
            <a:normAutofit/>
          </a:bodyPr>
          <a:lstStyle/>
          <a:p>
            <a:r>
              <a:rPr lang="tr-TR" sz="1600" noProof="1" smtClean="0"/>
              <a:t>A mesh is a loop with no other loops inside.The mesh-current method of circuit analysis enables us to describe a circuit in terms of be-(ne-1) equations.Mesh-current method is applicable only to planar circuits.The circuit in Figure 4-18 contains seven essential branches where the current is unknown and four essential nodes.Thus to be able to solve the circuit via the mesh-current method,we must write (7-(6-1)) = 2 mesh current equations.</a:t>
            </a:r>
          </a:p>
          <a:p>
            <a:endParaRPr lang="tr-TR" sz="1600" noProof="1" smtClean="0"/>
          </a:p>
          <a:p>
            <a:endParaRPr lang="tr-TR" sz="1600" noProof="1" smtClean="0"/>
          </a:p>
          <a:p>
            <a:endParaRPr lang="tr-TR" sz="1600" noProof="1" smtClean="0"/>
          </a:p>
          <a:p>
            <a:endParaRPr lang="tr-TR" sz="1600" noProof="1" smtClean="0"/>
          </a:p>
          <a:p>
            <a:endParaRPr lang="tr-TR" sz="1600" noProof="1" smtClean="0"/>
          </a:p>
          <a:p>
            <a:endParaRPr lang="tr-TR" sz="1600" noProof="1" smtClean="0"/>
          </a:p>
          <a:p>
            <a:endParaRPr lang="tr-TR" sz="1600" noProof="1" smtClean="0"/>
          </a:p>
          <a:p>
            <a:endParaRPr lang="tr-TR" sz="1600" noProof="1" smtClean="0"/>
          </a:p>
          <a:p>
            <a:pPr>
              <a:buNone/>
            </a:pPr>
            <a:endParaRPr lang="tr-TR" sz="1600" noProof="1"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40</a:t>
            </a:fld>
            <a:endParaRPr lang="tr-TR"/>
          </a:p>
        </p:txBody>
      </p:sp>
      <p:pic>
        <p:nvPicPr>
          <p:cNvPr id="16386" name="Picture 2"/>
          <p:cNvPicPr>
            <a:picLocks noChangeAspect="1" noChangeArrowheads="1"/>
          </p:cNvPicPr>
          <p:nvPr/>
        </p:nvPicPr>
        <p:blipFill>
          <a:blip r:embed="rId2" cstate="print"/>
          <a:srcRect/>
          <a:stretch>
            <a:fillRect/>
          </a:stretch>
        </p:blipFill>
        <p:spPr bwMode="auto">
          <a:xfrm>
            <a:off x="1979712" y="3573016"/>
            <a:ext cx="4032448" cy="264043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    INTRODUCTION TO THE MESH  </a:t>
            </a:r>
            <a:br>
              <a:rPr lang="tr-TR" sz="3600" dirty="0" smtClean="0"/>
            </a:br>
            <a:r>
              <a:rPr lang="tr-TR" sz="3600" dirty="0" smtClean="0"/>
              <a:t>           CURRENT METHOD</a:t>
            </a:r>
            <a:endParaRPr lang="tr-TR" sz="3600" dirty="0"/>
          </a:p>
        </p:txBody>
      </p:sp>
      <p:sp>
        <p:nvSpPr>
          <p:cNvPr id="3" name="2 İçerik Yer Tutucusu"/>
          <p:cNvSpPr>
            <a:spLocks noGrp="1"/>
          </p:cNvSpPr>
          <p:nvPr>
            <p:ph idx="1"/>
          </p:nvPr>
        </p:nvSpPr>
        <p:spPr/>
        <p:txBody>
          <a:bodyPr>
            <a:normAutofit/>
          </a:bodyPr>
          <a:lstStyle/>
          <a:p>
            <a:r>
              <a:rPr lang="tr-TR" sz="2000" noProof="1" smtClean="0"/>
              <a:t>A mesh current exist only in the perimeter of a mesh and all mesh currents automatically satisfy Kirchoff’s current law.This is because at any given node of a circuit the mesh current both enters and leaves the node.</a:t>
            </a:r>
          </a:p>
          <a:p>
            <a:pPr>
              <a:buNone/>
            </a:pPr>
            <a:endParaRPr lang="tr-TR" sz="2000" noProof="1" smtClean="0"/>
          </a:p>
          <a:p>
            <a:r>
              <a:rPr lang="tr-TR" sz="2000" noProof="1" smtClean="0"/>
              <a:t>A mesh current does not always equal to a branch current.For example,the mesh current i2 is not equal to any branch current,whereas mesh currents i1,i3 and i4 can be identified with branch currents.Measuring mesh current is not always possible,a mesh current is an imaginary quantity,only if a mesh current equals a branch current, it can be  measured by an ampermeter.</a:t>
            </a:r>
            <a:endParaRPr lang="tr-TR" sz="20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41</a:t>
            </a:fld>
            <a:endParaRPr lang="tr-T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80696"/>
          </a:xfrm>
        </p:spPr>
        <p:txBody>
          <a:bodyPr>
            <a:normAutofit fontScale="90000"/>
          </a:bodyPr>
          <a:lstStyle/>
          <a:p>
            <a:r>
              <a:rPr lang="tr-TR" sz="5400" dirty="0" smtClean="0"/>
              <a:t>   </a:t>
            </a:r>
            <a:r>
              <a:rPr lang="tr-TR" sz="4000" dirty="0" smtClean="0"/>
              <a:t>INTRODUCTION TO THE MESH  </a:t>
            </a:r>
            <a:br>
              <a:rPr lang="tr-TR" sz="4000" dirty="0" smtClean="0"/>
            </a:br>
            <a:r>
              <a:rPr lang="tr-TR" sz="4000" dirty="0" smtClean="0"/>
              <a:t>           CURRENT METHOD</a:t>
            </a:r>
            <a:endParaRPr lang="tr-TR" sz="4000" dirty="0"/>
          </a:p>
        </p:txBody>
      </p:sp>
      <p:sp>
        <p:nvSpPr>
          <p:cNvPr id="3" name="2 İçerik Yer Tutucusu"/>
          <p:cNvSpPr>
            <a:spLocks noGrp="1"/>
          </p:cNvSpPr>
          <p:nvPr>
            <p:ph idx="1"/>
          </p:nvPr>
        </p:nvSpPr>
        <p:spPr>
          <a:xfrm>
            <a:off x="457200" y="1628800"/>
            <a:ext cx="8229600" cy="4695800"/>
          </a:xfrm>
        </p:spPr>
        <p:txBody>
          <a:bodyPr>
            <a:normAutofit/>
          </a:bodyPr>
          <a:lstStyle/>
          <a:p>
            <a:r>
              <a:rPr lang="tr-TR" sz="1600" noProof="1" smtClean="0"/>
              <a:t>We use the circuit of Figure 4-19  to show the evolution of mesh current technique.We first assign branch currents i1,i2 and i3 to formulate the set of independent equations.</a:t>
            </a:r>
          </a:p>
          <a:p>
            <a:r>
              <a:rPr lang="tr-TR" sz="1600" noProof="1" smtClean="0"/>
              <a:t>For this circuit,be = 3 and ne = 2.We can write one independent current equation.The remaining two equations to determine the unknown currents should come from Kirchoff’s voltage law equation.</a:t>
            </a:r>
          </a:p>
          <a:p>
            <a:endParaRPr lang="tr-TR" sz="1600" noProof="1" smtClean="0"/>
          </a:p>
          <a:p>
            <a:endParaRPr lang="tr-TR" sz="1600" noProof="1" smtClean="0"/>
          </a:p>
          <a:p>
            <a:endParaRPr lang="tr-TR" sz="1600" noProof="1" smtClean="0"/>
          </a:p>
          <a:p>
            <a:endParaRPr lang="tr-TR" sz="1600" noProof="1" smtClean="0"/>
          </a:p>
          <a:p>
            <a:pPr>
              <a:buNone/>
            </a:pPr>
            <a:endParaRPr lang="tr-TR" sz="1600" noProof="1" smtClean="0"/>
          </a:p>
          <a:p>
            <a:pPr>
              <a:buNone/>
            </a:pPr>
            <a:endParaRPr lang="tr-TR" sz="1600" noProof="1" smtClean="0"/>
          </a:p>
          <a:p>
            <a:pPr>
              <a:buNone/>
            </a:pPr>
            <a:endParaRPr lang="tr-TR" sz="1600" noProof="1" smtClean="0"/>
          </a:p>
          <a:p>
            <a:pPr>
              <a:buNone/>
            </a:pPr>
            <a:endParaRPr lang="tr-TR" sz="1600" noProof="1"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42</a:t>
            </a:fld>
            <a:endParaRPr lang="tr-TR"/>
          </a:p>
        </p:txBody>
      </p:sp>
      <p:pic>
        <p:nvPicPr>
          <p:cNvPr id="17410" name="Picture 2"/>
          <p:cNvPicPr>
            <a:picLocks noChangeAspect="1" noChangeArrowheads="1"/>
          </p:cNvPicPr>
          <p:nvPr/>
        </p:nvPicPr>
        <p:blipFill>
          <a:blip r:embed="rId2" cstate="print"/>
          <a:srcRect/>
          <a:stretch>
            <a:fillRect/>
          </a:stretch>
        </p:blipFill>
        <p:spPr bwMode="auto">
          <a:xfrm>
            <a:off x="1619672" y="3573016"/>
            <a:ext cx="3600400" cy="22771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      INTRODUCTION TO THE MESH  </a:t>
            </a:r>
            <a:br>
              <a:rPr lang="tr-TR" sz="3600" dirty="0" smtClean="0"/>
            </a:br>
            <a:r>
              <a:rPr lang="tr-TR" sz="3600" dirty="0" smtClean="0"/>
              <a:t>           CURRENT METHOD</a:t>
            </a:r>
            <a:endParaRPr lang="tr-TR" sz="3600" dirty="0"/>
          </a:p>
        </p:txBody>
      </p:sp>
      <p:sp>
        <p:nvSpPr>
          <p:cNvPr id="3" name="2 İçerik Yer Tutucusu"/>
          <p:cNvSpPr>
            <a:spLocks noGrp="1"/>
          </p:cNvSpPr>
          <p:nvPr>
            <p:ph idx="1"/>
          </p:nvPr>
        </p:nvSpPr>
        <p:spPr>
          <a:xfrm>
            <a:off x="395536" y="1916832"/>
            <a:ext cx="8229600" cy="4389120"/>
          </a:xfrm>
        </p:spPr>
        <p:txBody>
          <a:bodyPr>
            <a:normAutofit/>
          </a:bodyPr>
          <a:lstStyle/>
          <a:p>
            <a:r>
              <a:rPr lang="tr-TR" sz="2000" noProof="1" smtClean="0"/>
              <a:t>We apply Kirchoff’s current law at the upper node and Kirchoff’s voltage law around the two meshes.</a:t>
            </a:r>
          </a:p>
          <a:p>
            <a:r>
              <a:rPr lang="tr-TR" sz="2000" noProof="1" smtClean="0">
                <a:solidFill>
                  <a:srgbClr val="FF0000"/>
                </a:solidFill>
              </a:rPr>
              <a:t>                                                              </a:t>
            </a:r>
            <a:r>
              <a:rPr lang="tr-TR" sz="2000" noProof="1" smtClean="0"/>
              <a:t>4.20</a:t>
            </a:r>
          </a:p>
          <a:p>
            <a:r>
              <a:rPr lang="tr-TR" sz="2000" noProof="1" smtClean="0"/>
              <a:t>                                                              4.21</a:t>
            </a:r>
          </a:p>
          <a:p>
            <a:r>
              <a:rPr lang="tr-TR" sz="2000" noProof="1" smtClean="0"/>
              <a:t>                                                              4.22</a:t>
            </a:r>
          </a:p>
          <a:p>
            <a:pPr>
              <a:buNone/>
            </a:pPr>
            <a:endParaRPr lang="tr-TR" sz="2000" noProof="1" smtClean="0"/>
          </a:p>
          <a:p>
            <a:r>
              <a:rPr lang="tr-TR" sz="2000" noProof="1" smtClean="0"/>
              <a:t>By solving for i3 from equation (4.20) and substituting into (4.21) and (4.22),we get</a:t>
            </a:r>
          </a:p>
          <a:p>
            <a:pPr>
              <a:buNone/>
            </a:pPr>
            <a:endParaRPr lang="tr-TR" sz="2000" noProof="1" smtClean="0"/>
          </a:p>
          <a:p>
            <a:r>
              <a:rPr lang="tr-TR" sz="2000" noProof="1" smtClean="0">
                <a:solidFill>
                  <a:srgbClr val="FF0000"/>
                </a:solidFill>
              </a:rPr>
              <a:t>                                                               </a:t>
            </a:r>
            <a:r>
              <a:rPr lang="tr-TR" sz="2000" noProof="1" smtClean="0"/>
              <a:t>4.23</a:t>
            </a:r>
          </a:p>
          <a:p>
            <a:r>
              <a:rPr lang="tr-TR" sz="2000" noProof="1" smtClean="0"/>
              <a:t>                                                               4.24</a:t>
            </a:r>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43</a:t>
            </a:fld>
            <a:endParaRPr lang="tr-TR"/>
          </a:p>
        </p:txBody>
      </p:sp>
      <p:pic>
        <p:nvPicPr>
          <p:cNvPr id="12290" name="Picture 2"/>
          <p:cNvPicPr>
            <a:picLocks noChangeAspect="1" noChangeArrowheads="1"/>
          </p:cNvPicPr>
          <p:nvPr/>
        </p:nvPicPr>
        <p:blipFill>
          <a:blip r:embed="rId2" cstate="print"/>
          <a:srcRect/>
          <a:stretch>
            <a:fillRect/>
          </a:stretch>
        </p:blipFill>
        <p:spPr bwMode="auto">
          <a:xfrm>
            <a:off x="1691680" y="2636912"/>
            <a:ext cx="2403497" cy="1463228"/>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1331640" y="4941168"/>
            <a:ext cx="3312368" cy="1164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600" dirty="0" smtClean="0"/>
              <a:t>   INTRODUCTION TO THE MESH  </a:t>
            </a:r>
            <a:br>
              <a:rPr lang="tr-TR" sz="3600" dirty="0" smtClean="0"/>
            </a:br>
            <a:r>
              <a:rPr lang="tr-TR" sz="3600" dirty="0" smtClean="0"/>
              <a:t>           CURRENT METHOD</a:t>
            </a:r>
            <a:endParaRPr lang="tr-TR" sz="3600" dirty="0"/>
          </a:p>
        </p:txBody>
      </p:sp>
      <p:sp>
        <p:nvSpPr>
          <p:cNvPr id="3" name="2 İçerik Yer Tutucusu"/>
          <p:cNvSpPr>
            <a:spLocks noGrp="1"/>
          </p:cNvSpPr>
          <p:nvPr>
            <p:ph idx="1"/>
          </p:nvPr>
        </p:nvSpPr>
        <p:spPr/>
        <p:txBody>
          <a:bodyPr>
            <a:normAutofit/>
          </a:bodyPr>
          <a:lstStyle/>
          <a:p>
            <a:r>
              <a:rPr lang="tr-TR" sz="2000" noProof="1" smtClean="0"/>
              <a:t>Equation 4.23 has been derived by substituting the ne-1 current equations into the be-(ne-1) voltage equations.Mesh current method enables us to eliminate the ne-1 current equations.Thus it is equivalent to a systematic subtitution of ne-1 current equations into the be-(ne-1) voltage equations.</a:t>
            </a:r>
          </a:p>
          <a:p>
            <a:pPr>
              <a:buNone/>
            </a:pPr>
            <a:endParaRPr lang="tr-TR" sz="2000" noProof="1" smtClean="0"/>
          </a:p>
          <a:p>
            <a:r>
              <a:rPr lang="tr-TR" sz="2000" noProof="1" smtClean="0"/>
              <a:t>The mesh currents which eliminate the branch current i3 from Equations 4-21 and 4-22 are shown in Figure 4.20.</a:t>
            </a:r>
          </a:p>
          <a:p>
            <a:pPr>
              <a:buNone/>
            </a:pPr>
            <a:endParaRPr lang="tr-TR" sz="2000" noProof="1" smtClean="0"/>
          </a:p>
          <a:p>
            <a:r>
              <a:rPr lang="tr-TR" sz="2000" noProof="1" smtClean="0"/>
              <a:t>Applying Kirchoff’s voltage law around two meshes and expressing all voltages across the resistors in terms of the mesh currents,we get the following equations</a:t>
            </a:r>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44</a:t>
            </a:fld>
            <a:endParaRPr lang="tr-T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noProof="1" smtClean="0">
                <a:solidFill>
                  <a:srgbClr val="FF0000"/>
                </a:solidFill>
              </a:rPr>
              <a:t>Assessing</a:t>
            </a:r>
            <a:r>
              <a:rPr lang="tr-TR" sz="3600" noProof="1" smtClean="0">
                <a:solidFill>
                  <a:srgbClr val="FF0000"/>
                </a:solidFill>
              </a:rPr>
              <a:t> Objective </a:t>
            </a:r>
            <a:r>
              <a:rPr lang="tr-TR" sz="3600" noProof="1" smtClean="0">
                <a:solidFill>
                  <a:srgbClr val="FF0000"/>
                </a:solidFill>
              </a:rPr>
              <a:t>1</a:t>
            </a:r>
            <a:endParaRPr lang="tr-TR" sz="3600" noProof="1">
              <a:solidFill>
                <a:srgbClr val="FF0000"/>
              </a:solidFill>
            </a:endParaRPr>
          </a:p>
        </p:txBody>
      </p:sp>
      <p:sp>
        <p:nvSpPr>
          <p:cNvPr id="3" name="2 İçerik Yer Tutucusu"/>
          <p:cNvSpPr>
            <a:spLocks noGrp="1"/>
          </p:cNvSpPr>
          <p:nvPr>
            <p:ph idx="1"/>
          </p:nvPr>
        </p:nvSpPr>
        <p:spPr/>
        <p:txBody>
          <a:bodyPr/>
          <a:lstStyle/>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45</a:t>
            </a:fld>
            <a:endParaRPr lang="tr-T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     INTRODUCTION TO THE MESH  </a:t>
            </a:r>
            <a:br>
              <a:rPr lang="tr-TR" sz="3600" dirty="0" smtClean="0"/>
            </a:br>
            <a:r>
              <a:rPr lang="tr-TR" sz="3600" dirty="0" smtClean="0"/>
              <a:t>           CURRENT METHOD</a:t>
            </a:r>
            <a:endParaRPr lang="tr-TR" sz="3600" dirty="0"/>
          </a:p>
        </p:txBody>
      </p:sp>
      <p:sp>
        <p:nvSpPr>
          <p:cNvPr id="3" name="2 İçerik Yer Tutucusu"/>
          <p:cNvSpPr>
            <a:spLocks noGrp="1"/>
          </p:cNvSpPr>
          <p:nvPr>
            <p:ph idx="1"/>
          </p:nvPr>
        </p:nvSpPr>
        <p:spPr/>
        <p:txBody>
          <a:bodyPr>
            <a:normAutofit/>
          </a:bodyPr>
          <a:lstStyle/>
          <a:p>
            <a:r>
              <a:rPr lang="tr-TR" sz="2000" noProof="1" smtClean="0">
                <a:solidFill>
                  <a:srgbClr val="FF0000"/>
                </a:solidFill>
              </a:rPr>
              <a:t>                                                                     </a:t>
            </a:r>
          </a:p>
          <a:p>
            <a:endParaRPr lang="tr-TR" sz="2000" noProof="1" smtClean="0"/>
          </a:p>
          <a:p>
            <a:endParaRPr lang="tr-TR" sz="2000" noProof="1" smtClean="0"/>
          </a:p>
          <a:p>
            <a:endParaRPr lang="tr-TR" sz="2000" noProof="1" smtClean="0"/>
          </a:p>
          <a:p>
            <a:endParaRPr lang="tr-TR" sz="2000" noProof="1" smtClean="0"/>
          </a:p>
          <a:p>
            <a:pPr>
              <a:buNone/>
            </a:pPr>
            <a:endParaRPr lang="tr-TR" sz="2000" noProof="1" smtClean="0"/>
          </a:p>
          <a:p>
            <a:pPr>
              <a:buNone/>
            </a:pPr>
            <a:endParaRPr lang="tr-TR" sz="2000" noProof="1" smtClean="0"/>
          </a:p>
          <a:p>
            <a:endParaRPr lang="tr-TR" sz="2000" noProof="1" smtClean="0"/>
          </a:p>
          <a:p>
            <a:endParaRPr lang="tr-TR" sz="2000" noProof="1" smtClean="0"/>
          </a:p>
          <a:p>
            <a:r>
              <a:rPr lang="tr-TR" sz="2000" noProof="1" smtClean="0"/>
              <a:t>Once the mesh currents are known,the branch currents can be determined.Knowing the branch currents the voltages and powers of interest can be computed.</a:t>
            </a:r>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46</a:t>
            </a:fld>
            <a:endParaRPr lang="tr-TR"/>
          </a:p>
        </p:txBody>
      </p:sp>
      <p:pic>
        <p:nvPicPr>
          <p:cNvPr id="18434" name="Picture 2"/>
          <p:cNvPicPr>
            <a:picLocks noChangeAspect="1" noChangeArrowheads="1"/>
          </p:cNvPicPr>
          <p:nvPr/>
        </p:nvPicPr>
        <p:blipFill>
          <a:blip r:embed="rId2" cstate="print"/>
          <a:srcRect/>
          <a:stretch>
            <a:fillRect/>
          </a:stretch>
        </p:blipFill>
        <p:spPr bwMode="auto">
          <a:xfrm>
            <a:off x="899593" y="2060848"/>
            <a:ext cx="2880320" cy="2736304"/>
          </a:xfrm>
          <a:prstGeom prst="rect">
            <a:avLst/>
          </a:prstGeom>
          <a:noFill/>
          <a:ln w="9525">
            <a:noFill/>
            <a:miter lim="800000"/>
            <a:headEnd/>
            <a:tailEnd/>
          </a:ln>
        </p:spPr>
      </p:pic>
      <p:pic>
        <p:nvPicPr>
          <p:cNvPr id="13314" name="Picture 2"/>
          <p:cNvPicPr>
            <a:picLocks noChangeAspect="1" noChangeArrowheads="1"/>
          </p:cNvPicPr>
          <p:nvPr/>
        </p:nvPicPr>
        <p:blipFill>
          <a:blip r:embed="rId3" cstate="print"/>
          <a:srcRect/>
          <a:stretch>
            <a:fillRect/>
          </a:stretch>
        </p:blipFill>
        <p:spPr bwMode="auto">
          <a:xfrm>
            <a:off x="3995936" y="2276872"/>
            <a:ext cx="3888432" cy="1008112"/>
          </a:xfrm>
          <a:prstGeom prst="rect">
            <a:avLst/>
          </a:prstGeom>
          <a:noFill/>
          <a:ln w="9525">
            <a:noFill/>
            <a:miter lim="800000"/>
            <a:headEnd/>
            <a:tailEnd/>
          </a:ln>
        </p:spPr>
      </p:pic>
      <p:pic>
        <p:nvPicPr>
          <p:cNvPr id="13315" name="Picture 3"/>
          <p:cNvPicPr>
            <a:picLocks noChangeAspect="1" noChangeArrowheads="1"/>
          </p:cNvPicPr>
          <p:nvPr/>
        </p:nvPicPr>
        <p:blipFill>
          <a:blip r:embed="rId4" cstate="print"/>
          <a:srcRect/>
          <a:stretch>
            <a:fillRect/>
          </a:stretch>
        </p:blipFill>
        <p:spPr bwMode="auto">
          <a:xfrm>
            <a:off x="3995936" y="3429000"/>
            <a:ext cx="4248472" cy="14401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     INTRODUCTION TO THE MESH  </a:t>
            </a:r>
            <a:br>
              <a:rPr lang="tr-TR" sz="3600" dirty="0" smtClean="0"/>
            </a:br>
            <a:r>
              <a:rPr lang="tr-TR" sz="3600" dirty="0" smtClean="0"/>
              <a:t>           CURRENT METHOD</a:t>
            </a:r>
            <a:endParaRPr lang="tr-TR" sz="3600" dirty="0"/>
          </a:p>
        </p:txBody>
      </p:sp>
      <p:sp>
        <p:nvSpPr>
          <p:cNvPr id="3" name="2 İçerik Yer Tutucusu"/>
          <p:cNvSpPr>
            <a:spLocks noGrp="1"/>
          </p:cNvSpPr>
          <p:nvPr>
            <p:ph idx="1"/>
          </p:nvPr>
        </p:nvSpPr>
        <p:spPr/>
        <p:txBody>
          <a:bodyPr/>
          <a:lstStyle/>
          <a:p>
            <a:r>
              <a:rPr lang="tr-TR" noProof="1" smtClean="0">
                <a:solidFill>
                  <a:srgbClr val="FF0000"/>
                </a:solidFill>
              </a:rPr>
              <a:t>Example 4.4</a:t>
            </a:r>
            <a:endParaRPr lang="tr-TR" noProof="1">
              <a:solidFill>
                <a:srgbClr val="FF0000"/>
              </a:solidFill>
            </a:endParaRPr>
          </a:p>
        </p:txBody>
      </p:sp>
      <p:sp>
        <p:nvSpPr>
          <p:cNvPr id="4" name="3 Slayt Numarası Yer Tutucusu"/>
          <p:cNvSpPr>
            <a:spLocks noGrp="1"/>
          </p:cNvSpPr>
          <p:nvPr>
            <p:ph type="sldNum" sz="quarter" idx="12"/>
          </p:nvPr>
        </p:nvSpPr>
        <p:spPr/>
        <p:txBody>
          <a:bodyPr/>
          <a:lstStyle/>
          <a:p>
            <a:fld id="{B1DEFA8C-F947-479F-BE07-76B6B3F80BF1}" type="slidenum">
              <a:rPr lang="tr-TR" smtClean="0"/>
              <a:pPr/>
              <a:t>47</a:t>
            </a:fld>
            <a:endParaRPr lang="tr-T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noProof="1" smtClean="0">
                <a:solidFill>
                  <a:schemeClr val="tx1"/>
                </a:solidFill>
              </a:rPr>
              <a:t>Homework: Assesing Objective 2 : 4.7</a:t>
            </a:r>
            <a:br>
              <a:rPr lang="tr-TR" sz="3200" noProof="1" smtClean="0">
                <a:solidFill>
                  <a:schemeClr val="tx1"/>
                </a:solidFill>
              </a:rPr>
            </a:br>
            <a:endParaRPr lang="tr-TR" sz="3200" dirty="0">
              <a:solidFill>
                <a:schemeClr val="tx1"/>
              </a:solidFill>
            </a:endParaRPr>
          </a:p>
        </p:txBody>
      </p:sp>
      <p:sp>
        <p:nvSpPr>
          <p:cNvPr id="3" name="2 İçerik Yer Tutucusu"/>
          <p:cNvSpPr>
            <a:spLocks noGrp="1"/>
          </p:cNvSpPr>
          <p:nvPr>
            <p:ph idx="1"/>
          </p:nvPr>
        </p:nvSpPr>
        <p:spPr/>
        <p:txBody>
          <a:bodyPr/>
          <a:lstStyle/>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48</a:t>
            </a:fld>
            <a:endParaRPr lang="tr-TR"/>
          </a:p>
        </p:txBody>
      </p:sp>
      <p:pic>
        <p:nvPicPr>
          <p:cNvPr id="19462" name="Picture 6"/>
          <p:cNvPicPr>
            <a:picLocks noChangeAspect="1" noChangeArrowheads="1"/>
          </p:cNvPicPr>
          <p:nvPr/>
        </p:nvPicPr>
        <p:blipFill>
          <a:blip r:embed="rId2" cstate="print"/>
          <a:srcRect/>
          <a:stretch>
            <a:fillRect/>
          </a:stretch>
        </p:blipFill>
        <p:spPr bwMode="auto">
          <a:xfrm>
            <a:off x="471495" y="1916832"/>
            <a:ext cx="7705741" cy="38884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 THE MESH CURRENT METHOD &amp;      DEPENDENT SOURCES</a:t>
            </a:r>
            <a:endParaRPr lang="tr-TR" sz="3600" dirty="0"/>
          </a:p>
        </p:txBody>
      </p:sp>
      <p:sp>
        <p:nvSpPr>
          <p:cNvPr id="3" name="2 İçerik Yer Tutucusu"/>
          <p:cNvSpPr>
            <a:spLocks noGrp="1"/>
          </p:cNvSpPr>
          <p:nvPr>
            <p:ph idx="1"/>
          </p:nvPr>
        </p:nvSpPr>
        <p:spPr/>
        <p:txBody>
          <a:bodyPr>
            <a:normAutofit/>
          </a:bodyPr>
          <a:lstStyle/>
          <a:p>
            <a:r>
              <a:rPr lang="tr-TR" sz="2000" noProof="1" smtClean="0"/>
              <a:t>If the circuit contains dependent sources,the mesh current equations must be supported by the appropriate constraint equations.</a:t>
            </a:r>
          </a:p>
          <a:p>
            <a:r>
              <a:rPr lang="tr-TR" sz="2000" noProof="1" smtClean="0">
                <a:solidFill>
                  <a:srgbClr val="FF0000"/>
                </a:solidFill>
              </a:rPr>
              <a:t>Assessing Objective 2 (4.7), Example </a:t>
            </a:r>
            <a:r>
              <a:rPr lang="tr-TR" sz="2000" noProof="1" smtClean="0">
                <a:solidFill>
                  <a:srgbClr val="FF0000"/>
                </a:solidFill>
              </a:rPr>
              <a:t>4.5</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49</a:t>
            </a:fld>
            <a:endParaRPr lang="tr-T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dirty="0" smtClean="0"/>
              <a:t>      DESCRIBING A CIRCUIT-THE VOCABULARY</a:t>
            </a:r>
            <a:endParaRPr lang="tr-TR" sz="2400" dirty="0"/>
          </a:p>
        </p:txBody>
      </p:sp>
      <p:sp>
        <p:nvSpPr>
          <p:cNvPr id="3" name="2 İçerik Yer Tutucusu"/>
          <p:cNvSpPr>
            <a:spLocks noGrp="1"/>
          </p:cNvSpPr>
          <p:nvPr>
            <p:ph idx="1"/>
          </p:nvPr>
        </p:nvSpPr>
        <p:spPr/>
        <p:txBody>
          <a:bodyPr>
            <a:noAutofit/>
          </a:bodyPr>
          <a:lstStyle/>
          <a:p>
            <a:r>
              <a:rPr lang="tr-TR" sz="2000" noProof="1" smtClean="0"/>
              <a:t>Node: A point where two or more circuit elements meet.</a:t>
            </a:r>
          </a:p>
          <a:p>
            <a:r>
              <a:rPr lang="tr-TR" sz="2000" noProof="1" smtClean="0"/>
              <a:t>Essential node : A node where three or more circuit elements join.</a:t>
            </a:r>
          </a:p>
          <a:p>
            <a:r>
              <a:rPr lang="tr-TR" sz="2000" noProof="1" smtClean="0"/>
              <a:t>Path : A trace of adjoining basic elements with no elements included more than once.</a:t>
            </a:r>
          </a:p>
          <a:p>
            <a:r>
              <a:rPr lang="tr-TR" sz="2000" noProof="1" smtClean="0"/>
              <a:t>Branch : A path that connects two nodes.</a:t>
            </a:r>
          </a:p>
          <a:p>
            <a:r>
              <a:rPr lang="tr-TR" sz="2000" noProof="1" smtClean="0"/>
              <a:t>Essential path : A path that connects two essential nodes without passing through an essential node.</a:t>
            </a:r>
          </a:p>
          <a:p>
            <a:r>
              <a:rPr lang="tr-TR" sz="2000" noProof="1" smtClean="0"/>
              <a:t>Loop : A path whose last node is the same as the starting node.</a:t>
            </a:r>
          </a:p>
          <a:p>
            <a:r>
              <a:rPr lang="tr-TR" sz="2000" noProof="1" smtClean="0"/>
              <a:t>Mesh : A loop that does not enclose any other loops.</a:t>
            </a:r>
          </a:p>
          <a:p>
            <a:r>
              <a:rPr lang="tr-TR" sz="2000" noProof="1" smtClean="0"/>
              <a:t>Planar Circuit : A circuit that can be drawn on a plane with no crossing branches.</a:t>
            </a:r>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5</a:t>
            </a:fld>
            <a:endParaRPr lang="tr-T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2700" noProof="1" smtClean="0">
                <a:solidFill>
                  <a:schemeClr val="tx1"/>
                </a:solidFill>
              </a:rPr>
              <a:t>Homework: Assessing Objective 2 : 4-8 and 4-9</a:t>
            </a:r>
            <a:r>
              <a:rPr lang="tr-TR" sz="5400" noProof="1" smtClean="0">
                <a:solidFill>
                  <a:srgbClr val="FF0000"/>
                </a:solidFill>
              </a:rPr>
              <a:t/>
            </a:r>
            <a:br>
              <a:rPr lang="tr-TR" sz="5400" noProof="1" smtClean="0">
                <a:solidFill>
                  <a:srgbClr val="FF0000"/>
                </a:solidFill>
              </a:rPr>
            </a:br>
            <a:endParaRPr lang="tr-TR" dirty="0"/>
          </a:p>
        </p:txBody>
      </p:sp>
      <p:sp>
        <p:nvSpPr>
          <p:cNvPr id="3" name="2 İçerik Yer Tutucusu"/>
          <p:cNvSpPr>
            <a:spLocks noGrp="1"/>
          </p:cNvSpPr>
          <p:nvPr>
            <p:ph idx="1"/>
          </p:nvPr>
        </p:nvSpPr>
        <p:spPr/>
        <p:txBody>
          <a:bodyPr/>
          <a:lstStyle/>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50</a:t>
            </a:fld>
            <a:endParaRPr lang="tr-TR"/>
          </a:p>
        </p:txBody>
      </p:sp>
      <p:pic>
        <p:nvPicPr>
          <p:cNvPr id="20482" name="Picture 2"/>
          <p:cNvPicPr>
            <a:picLocks noChangeAspect="1" noChangeArrowheads="1"/>
          </p:cNvPicPr>
          <p:nvPr/>
        </p:nvPicPr>
        <p:blipFill>
          <a:blip r:embed="rId2" cstate="print"/>
          <a:srcRect/>
          <a:stretch>
            <a:fillRect/>
          </a:stretch>
        </p:blipFill>
        <p:spPr bwMode="auto">
          <a:xfrm>
            <a:off x="395536" y="1772816"/>
            <a:ext cx="8280920" cy="45155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  THE MESH CURRENT METHOD SOME</a:t>
            </a:r>
            <a:br>
              <a:rPr lang="tr-TR" sz="3600" dirty="0" smtClean="0"/>
            </a:br>
            <a:r>
              <a:rPr lang="tr-TR" sz="3600" dirty="0" smtClean="0"/>
              <a:t>                SPECIAL CASES</a:t>
            </a:r>
            <a:endParaRPr lang="tr-TR" sz="3600" dirty="0"/>
          </a:p>
        </p:txBody>
      </p:sp>
      <p:sp>
        <p:nvSpPr>
          <p:cNvPr id="3" name="2 İçerik Yer Tutucusu"/>
          <p:cNvSpPr>
            <a:spLocks noGrp="1"/>
          </p:cNvSpPr>
          <p:nvPr>
            <p:ph idx="1"/>
          </p:nvPr>
        </p:nvSpPr>
        <p:spPr/>
        <p:txBody>
          <a:bodyPr>
            <a:normAutofit/>
          </a:bodyPr>
          <a:lstStyle/>
          <a:p>
            <a:r>
              <a:rPr lang="tr-TR" sz="2000" noProof="1" smtClean="0"/>
              <a:t>When a branch contains a current source, the mesh-current method needs some additional manipılations.The circuit shown in Figure 4-25 shows the nature of the problem.</a:t>
            </a:r>
          </a:p>
          <a:p>
            <a:endParaRPr lang="tr-TR" sz="2000" noProof="1" smtClean="0"/>
          </a:p>
          <a:p>
            <a:endParaRPr lang="tr-TR" sz="2000" noProof="1" smtClean="0"/>
          </a:p>
          <a:p>
            <a:endParaRPr lang="tr-TR" sz="2000" noProof="1" smtClean="0"/>
          </a:p>
          <a:p>
            <a:pPr>
              <a:buNone/>
            </a:pPr>
            <a:endParaRPr lang="tr-TR" sz="2000" noProof="1" smtClean="0"/>
          </a:p>
          <a:p>
            <a:pPr>
              <a:buNone/>
            </a:pPr>
            <a:endParaRPr lang="tr-TR" sz="2000" noProof="1" smtClean="0"/>
          </a:p>
          <a:p>
            <a:pPr>
              <a:buNone/>
            </a:pPr>
            <a:endParaRPr lang="tr-TR" sz="2000" noProof="1" smtClean="0"/>
          </a:p>
          <a:p>
            <a:endParaRPr lang="tr-TR" sz="2000" noProof="1"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51</a:t>
            </a:fld>
            <a:endParaRPr lang="tr-TR"/>
          </a:p>
        </p:txBody>
      </p:sp>
      <p:pic>
        <p:nvPicPr>
          <p:cNvPr id="21506" name="Picture 2"/>
          <p:cNvPicPr>
            <a:picLocks noChangeAspect="1" noChangeArrowheads="1"/>
          </p:cNvPicPr>
          <p:nvPr/>
        </p:nvPicPr>
        <p:blipFill>
          <a:blip r:embed="rId2" cstate="print"/>
          <a:srcRect/>
          <a:stretch>
            <a:fillRect/>
          </a:stretch>
        </p:blipFill>
        <p:spPr bwMode="auto">
          <a:xfrm>
            <a:off x="1403648" y="3284984"/>
            <a:ext cx="5387604" cy="27363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80696"/>
          </a:xfrm>
        </p:spPr>
        <p:txBody>
          <a:bodyPr>
            <a:normAutofit fontScale="90000"/>
          </a:bodyPr>
          <a:lstStyle/>
          <a:p>
            <a:r>
              <a:rPr lang="tr-TR" sz="3600" dirty="0" smtClean="0"/>
              <a:t>THE MESH CURRENT METHOD SOME</a:t>
            </a:r>
            <a:br>
              <a:rPr lang="tr-TR" sz="3600" dirty="0" smtClean="0"/>
            </a:br>
            <a:r>
              <a:rPr lang="tr-TR" sz="3600" dirty="0" smtClean="0"/>
              <a:t>                SPECIAL CASES</a:t>
            </a:r>
            <a:endParaRPr lang="tr-TR" sz="3600" dirty="0"/>
          </a:p>
        </p:txBody>
      </p:sp>
      <p:sp>
        <p:nvSpPr>
          <p:cNvPr id="3" name="2 İçerik Yer Tutucusu"/>
          <p:cNvSpPr>
            <a:spLocks noGrp="1"/>
          </p:cNvSpPr>
          <p:nvPr>
            <p:ph idx="1"/>
          </p:nvPr>
        </p:nvSpPr>
        <p:spPr>
          <a:xfrm>
            <a:off x="457200" y="1628800"/>
            <a:ext cx="8229600" cy="4695800"/>
          </a:xfrm>
        </p:spPr>
        <p:txBody>
          <a:bodyPr>
            <a:normAutofit/>
          </a:bodyPr>
          <a:lstStyle/>
          <a:p>
            <a:r>
              <a:rPr lang="tr-TR" sz="2000" noProof="1" smtClean="0"/>
              <a:t>Since the circuit contains five essential branches,where the current is unknown and five essential nodes,we need to write [5-(4-1)]=2  mesh-current equations to solve the circuit.</a:t>
            </a:r>
          </a:p>
          <a:p>
            <a:r>
              <a:rPr lang="tr-TR" sz="2000" noProof="1" smtClean="0"/>
              <a:t>But, due to the current source the three unknown mesh currents are reduced to two unknown mesh currents.</a:t>
            </a:r>
          </a:p>
          <a:p>
            <a:r>
              <a:rPr lang="tr-TR" sz="2000" noProof="1" smtClean="0"/>
              <a:t>The current source constraints the difference between ia and i2 to equal 5A.However,when writing the mesh equations we must define the unknown voltage across the 5A source as V and include it in the equations.Thus for mesh a we obtian:</a:t>
            </a:r>
          </a:p>
          <a:p>
            <a:endParaRPr lang="tr-TR" sz="2000" noProof="1" smtClean="0"/>
          </a:p>
          <a:p>
            <a:endParaRPr lang="tr-TR" sz="2000" noProof="1">
              <a:solidFill>
                <a:srgbClr val="FF0000"/>
              </a:solidFill>
            </a:endParaRPr>
          </a:p>
        </p:txBody>
      </p:sp>
      <p:sp>
        <p:nvSpPr>
          <p:cNvPr id="4" name="3 Slayt Numarası Yer Tutucusu"/>
          <p:cNvSpPr>
            <a:spLocks noGrp="1"/>
          </p:cNvSpPr>
          <p:nvPr>
            <p:ph type="sldNum" sz="quarter" idx="12"/>
          </p:nvPr>
        </p:nvSpPr>
        <p:spPr/>
        <p:txBody>
          <a:bodyPr/>
          <a:lstStyle/>
          <a:p>
            <a:fld id="{B1DEFA8C-F947-479F-BE07-76B6B3F80BF1}" type="slidenum">
              <a:rPr lang="tr-TR" smtClean="0"/>
              <a:pPr/>
              <a:t>52</a:t>
            </a:fld>
            <a:endParaRPr lang="tr-TR"/>
          </a:p>
        </p:txBody>
      </p:sp>
      <p:pic>
        <p:nvPicPr>
          <p:cNvPr id="14338" name="Picture 2"/>
          <p:cNvPicPr>
            <a:picLocks noChangeAspect="1" noChangeArrowheads="1"/>
          </p:cNvPicPr>
          <p:nvPr/>
        </p:nvPicPr>
        <p:blipFill>
          <a:blip r:embed="rId2" cstate="print"/>
          <a:srcRect/>
          <a:stretch>
            <a:fillRect/>
          </a:stretch>
        </p:blipFill>
        <p:spPr bwMode="auto">
          <a:xfrm>
            <a:off x="1043608" y="4725144"/>
            <a:ext cx="4752528" cy="585928"/>
          </a:xfrm>
          <a:prstGeom prst="rect">
            <a:avLst/>
          </a:prstGeom>
          <a:noFill/>
          <a:ln w="9525">
            <a:noFill/>
            <a:miter lim="800000"/>
            <a:headEnd/>
            <a:tailEnd/>
          </a:ln>
        </p:spPr>
      </p:pic>
      <p:pic>
        <p:nvPicPr>
          <p:cNvPr id="14339" name="Picture 3"/>
          <p:cNvPicPr>
            <a:picLocks noChangeAspect="1" noChangeArrowheads="1"/>
          </p:cNvPicPr>
          <p:nvPr/>
        </p:nvPicPr>
        <p:blipFill>
          <a:blip r:embed="rId3" cstate="print"/>
          <a:srcRect/>
          <a:stretch>
            <a:fillRect/>
          </a:stretch>
        </p:blipFill>
        <p:spPr bwMode="auto">
          <a:xfrm>
            <a:off x="971600" y="5373217"/>
            <a:ext cx="4824536" cy="5040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THE MESH CURRENT METHOD SOME</a:t>
            </a:r>
            <a:br>
              <a:rPr lang="tr-TR" sz="3600" dirty="0" smtClean="0"/>
            </a:br>
            <a:r>
              <a:rPr lang="tr-TR" sz="3600" dirty="0" smtClean="0"/>
              <a:t>                SPECIAL CASES</a:t>
            </a:r>
            <a:endParaRPr lang="tr-TR" sz="3600" dirty="0"/>
          </a:p>
        </p:txBody>
      </p:sp>
      <p:sp>
        <p:nvSpPr>
          <p:cNvPr id="3" name="2 İçerik Yer Tutucusu"/>
          <p:cNvSpPr>
            <a:spLocks noGrp="1"/>
          </p:cNvSpPr>
          <p:nvPr>
            <p:ph idx="1"/>
          </p:nvPr>
        </p:nvSpPr>
        <p:spPr/>
        <p:txBody>
          <a:bodyPr>
            <a:normAutofit/>
          </a:bodyPr>
          <a:lstStyle/>
          <a:p>
            <a:r>
              <a:rPr lang="tr-TR" sz="1600" noProof="1" smtClean="0"/>
              <a:t>Adding Equations 4-36 and 4-37 and eliminating we obtain</a:t>
            </a:r>
          </a:p>
          <a:p>
            <a:endParaRPr lang="tr-TR" sz="1600" noProof="1" smtClean="0"/>
          </a:p>
          <a:p>
            <a:endParaRPr lang="tr-TR" sz="1600" noProof="1" smtClean="0">
              <a:solidFill>
                <a:srgbClr val="FF0000"/>
              </a:solidFill>
            </a:endParaRPr>
          </a:p>
          <a:p>
            <a:endParaRPr lang="tr-TR" sz="1600" noProof="1" smtClean="0"/>
          </a:p>
          <a:p>
            <a:r>
              <a:rPr lang="tr-TR" sz="1600" noProof="1" smtClean="0"/>
              <a:t>Summing voltages around mesh b gives.</a:t>
            </a:r>
          </a:p>
          <a:p>
            <a:endParaRPr lang="tr-TR" sz="1600" noProof="1" smtClean="0">
              <a:solidFill>
                <a:srgbClr val="FF0000"/>
              </a:solidFill>
            </a:endParaRPr>
          </a:p>
          <a:p>
            <a:endParaRPr lang="tr-TR" sz="1600" noProof="1" smtClean="0">
              <a:solidFill>
                <a:srgbClr val="FF0000"/>
              </a:solidFill>
            </a:endParaRPr>
          </a:p>
          <a:p>
            <a:endParaRPr lang="tr-TR" sz="1600" noProof="1" smtClean="0">
              <a:solidFill>
                <a:srgbClr val="FF0000"/>
              </a:solidFill>
            </a:endParaRPr>
          </a:p>
          <a:p>
            <a:r>
              <a:rPr lang="tr-TR" sz="1600" noProof="1" smtClean="0"/>
              <a:t>By using the constraint ic-ia=5 (4-40) equations 4-38 and 4-39 can be reduced to two equations.</a:t>
            </a:r>
          </a:p>
          <a:p>
            <a:pPr>
              <a:buNone/>
            </a:pPr>
            <a:endParaRPr lang="tr-TR" sz="1600" noProof="1" smtClean="0">
              <a:solidFill>
                <a:srgbClr val="FF0000"/>
              </a:solidFill>
            </a:endParaRPr>
          </a:p>
          <a:p>
            <a:endParaRPr lang="tr-TR" sz="1600" noProof="1" smtClean="0">
              <a:solidFill>
                <a:srgbClr val="FF0000"/>
              </a:solidFill>
            </a:endParaRPr>
          </a:p>
          <a:p>
            <a:endParaRPr lang="tr-TR" sz="1600" noProof="1" smtClean="0">
              <a:solidFill>
                <a:srgbClr val="FF0000"/>
              </a:solidFill>
            </a:endParaRPr>
          </a:p>
          <a:p>
            <a:r>
              <a:rPr lang="tr-TR" sz="1600" noProof="1" smtClean="0"/>
              <a:t>Finaly we get  </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53</a:t>
            </a:fld>
            <a:endParaRPr lang="tr-TR"/>
          </a:p>
        </p:txBody>
      </p:sp>
      <p:pic>
        <p:nvPicPr>
          <p:cNvPr id="15363" name="Picture 3"/>
          <p:cNvPicPr>
            <a:picLocks noChangeAspect="1" noChangeArrowheads="1"/>
          </p:cNvPicPr>
          <p:nvPr/>
        </p:nvPicPr>
        <p:blipFill>
          <a:blip r:embed="rId2" cstate="print"/>
          <a:srcRect/>
          <a:stretch>
            <a:fillRect/>
          </a:stretch>
        </p:blipFill>
        <p:spPr bwMode="auto">
          <a:xfrm>
            <a:off x="827583" y="2348880"/>
            <a:ext cx="5095951" cy="576064"/>
          </a:xfrm>
          <a:prstGeom prst="rect">
            <a:avLst/>
          </a:prstGeom>
          <a:noFill/>
          <a:ln w="9525">
            <a:noFill/>
            <a:miter lim="800000"/>
            <a:headEnd/>
            <a:tailEnd/>
          </a:ln>
        </p:spPr>
      </p:pic>
      <p:pic>
        <p:nvPicPr>
          <p:cNvPr id="15364" name="Picture 4"/>
          <p:cNvPicPr>
            <a:picLocks noChangeAspect="1" noChangeArrowheads="1"/>
          </p:cNvPicPr>
          <p:nvPr/>
        </p:nvPicPr>
        <p:blipFill>
          <a:blip r:embed="rId3" cstate="print"/>
          <a:srcRect/>
          <a:stretch>
            <a:fillRect/>
          </a:stretch>
        </p:blipFill>
        <p:spPr bwMode="auto">
          <a:xfrm>
            <a:off x="827584" y="3501008"/>
            <a:ext cx="5328592" cy="706066"/>
          </a:xfrm>
          <a:prstGeom prst="rect">
            <a:avLst/>
          </a:prstGeom>
          <a:noFill/>
          <a:ln w="9525">
            <a:noFill/>
            <a:miter lim="800000"/>
            <a:headEnd/>
            <a:tailEnd/>
          </a:ln>
        </p:spPr>
      </p:pic>
      <p:pic>
        <p:nvPicPr>
          <p:cNvPr id="15365" name="Picture 5"/>
          <p:cNvPicPr>
            <a:picLocks noChangeAspect="1" noChangeArrowheads="1"/>
          </p:cNvPicPr>
          <p:nvPr/>
        </p:nvPicPr>
        <p:blipFill>
          <a:blip r:embed="rId4" cstate="print"/>
          <a:srcRect/>
          <a:stretch>
            <a:fillRect/>
          </a:stretch>
        </p:blipFill>
        <p:spPr bwMode="auto">
          <a:xfrm>
            <a:off x="827584" y="4941168"/>
            <a:ext cx="2880320" cy="522466"/>
          </a:xfrm>
          <a:prstGeom prst="rect">
            <a:avLst/>
          </a:prstGeom>
          <a:noFill/>
          <a:ln w="9525">
            <a:noFill/>
            <a:miter lim="800000"/>
            <a:headEnd/>
            <a:tailEnd/>
          </a:ln>
        </p:spPr>
      </p:pic>
      <p:pic>
        <p:nvPicPr>
          <p:cNvPr id="15366" name="Picture 6"/>
          <p:cNvPicPr>
            <a:picLocks noChangeAspect="1" noChangeArrowheads="1"/>
          </p:cNvPicPr>
          <p:nvPr/>
        </p:nvPicPr>
        <p:blipFill>
          <a:blip r:embed="rId5" cstate="print"/>
          <a:srcRect/>
          <a:stretch>
            <a:fillRect/>
          </a:stretch>
        </p:blipFill>
        <p:spPr bwMode="auto">
          <a:xfrm>
            <a:off x="2267744" y="5589240"/>
            <a:ext cx="5472608" cy="5739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THE CONCEPT OF A SUPERMESH</a:t>
            </a:r>
            <a:endParaRPr lang="tr-TR" sz="3600" dirty="0"/>
          </a:p>
        </p:txBody>
      </p:sp>
      <p:sp>
        <p:nvSpPr>
          <p:cNvPr id="3" name="2 İçerik Yer Tutucusu"/>
          <p:cNvSpPr>
            <a:spLocks noGrp="1"/>
          </p:cNvSpPr>
          <p:nvPr>
            <p:ph idx="1"/>
          </p:nvPr>
        </p:nvSpPr>
        <p:spPr/>
        <p:txBody>
          <a:bodyPr>
            <a:normAutofit/>
          </a:bodyPr>
          <a:lstStyle/>
          <a:p>
            <a:pPr>
              <a:buNone/>
            </a:pPr>
            <a:endParaRPr lang="tr-TR" sz="2000" noProof="1" smtClean="0"/>
          </a:p>
          <a:p>
            <a:endParaRPr lang="tr-TR" sz="2000" noProof="1" smtClean="0"/>
          </a:p>
          <a:p>
            <a:endParaRPr lang="tr-TR" sz="2000" noProof="1" smtClean="0"/>
          </a:p>
          <a:p>
            <a:pPr>
              <a:buNone/>
            </a:pPr>
            <a:endParaRPr lang="tr-TR" sz="2000" noProof="1" smtClean="0"/>
          </a:p>
          <a:p>
            <a:pPr>
              <a:buNone/>
            </a:pPr>
            <a:endParaRPr lang="tr-TR" sz="2000" noProof="1" smtClean="0"/>
          </a:p>
          <a:p>
            <a:pPr>
              <a:buNone/>
            </a:pPr>
            <a:endParaRPr lang="tr-TR" sz="2000" noProof="1" smtClean="0"/>
          </a:p>
          <a:p>
            <a:pPr>
              <a:buNone/>
            </a:pPr>
            <a:endParaRPr lang="tr-TR" sz="2000" noProof="1" smtClean="0"/>
          </a:p>
          <a:p>
            <a:endParaRPr lang="tr-TR" sz="2000" noProof="1" smtClean="0"/>
          </a:p>
          <a:p>
            <a:endParaRPr lang="tr-TR" sz="2000" noProof="1" smtClean="0"/>
          </a:p>
          <a:p>
            <a:r>
              <a:rPr lang="tr-TR" sz="2000" noProof="1" smtClean="0"/>
              <a:t>Equation 4.38 can be derived without introducing the unknown voltage v by using the consept of a supermesh.</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54</a:t>
            </a:fld>
            <a:endParaRPr lang="tr-TR"/>
          </a:p>
        </p:txBody>
      </p:sp>
      <p:pic>
        <p:nvPicPr>
          <p:cNvPr id="22530" name="Picture 2"/>
          <p:cNvPicPr>
            <a:picLocks noChangeAspect="1" noChangeArrowheads="1"/>
          </p:cNvPicPr>
          <p:nvPr/>
        </p:nvPicPr>
        <p:blipFill>
          <a:blip r:embed="rId2" cstate="print"/>
          <a:srcRect/>
          <a:stretch>
            <a:fillRect/>
          </a:stretch>
        </p:blipFill>
        <p:spPr bwMode="auto">
          <a:xfrm>
            <a:off x="2195736" y="2132856"/>
            <a:ext cx="3240360" cy="287024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THE CONCEPT OF A SUPERMESH</a:t>
            </a:r>
            <a:endParaRPr lang="tr-TR" sz="3600" dirty="0"/>
          </a:p>
        </p:txBody>
      </p:sp>
      <p:sp>
        <p:nvSpPr>
          <p:cNvPr id="3" name="2 İçerik Yer Tutucusu"/>
          <p:cNvSpPr>
            <a:spLocks noGrp="1"/>
          </p:cNvSpPr>
          <p:nvPr>
            <p:ph idx="1"/>
          </p:nvPr>
        </p:nvSpPr>
        <p:spPr/>
        <p:txBody>
          <a:bodyPr>
            <a:normAutofit/>
          </a:bodyPr>
          <a:lstStyle/>
          <a:p>
            <a:r>
              <a:rPr lang="tr-TR" sz="2200" noProof="1" smtClean="0"/>
              <a:t>To create a supermesh,we remove the current source from the circuit by simply avoiding this branch when writing the mesh-current equations.The voltages around the supermesh are expressed in terms of the original mesh currents.When the voltages around the supermesh (denoted by the dashed line) are considered,we obtain the following equation</a:t>
            </a:r>
          </a:p>
          <a:p>
            <a:endParaRPr lang="tr-TR" sz="2200" noProof="1" smtClean="0">
              <a:solidFill>
                <a:srgbClr val="FF0000"/>
              </a:solidFill>
            </a:endParaRP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55</a:t>
            </a:fld>
            <a:endParaRPr lang="tr-TR"/>
          </a:p>
        </p:txBody>
      </p:sp>
      <p:pic>
        <p:nvPicPr>
          <p:cNvPr id="5" name="Picture 2"/>
          <p:cNvPicPr>
            <a:picLocks noChangeAspect="1" noChangeArrowheads="1"/>
          </p:cNvPicPr>
          <p:nvPr/>
        </p:nvPicPr>
        <p:blipFill>
          <a:blip r:embed="rId2" cstate="print"/>
          <a:srcRect/>
          <a:stretch>
            <a:fillRect/>
          </a:stretch>
        </p:blipFill>
        <p:spPr bwMode="auto">
          <a:xfrm>
            <a:off x="1115616" y="4725144"/>
            <a:ext cx="7128792" cy="70673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THE CONCEPT OF A SUPERMESH</a:t>
            </a:r>
            <a:endParaRPr lang="tr-TR" sz="3600" dirty="0"/>
          </a:p>
        </p:txBody>
      </p:sp>
      <p:sp>
        <p:nvSpPr>
          <p:cNvPr id="3" name="2 İçerik Yer Tutucusu"/>
          <p:cNvSpPr>
            <a:spLocks noGrp="1"/>
          </p:cNvSpPr>
          <p:nvPr>
            <p:ph idx="1"/>
          </p:nvPr>
        </p:nvSpPr>
        <p:spPr/>
        <p:txBody>
          <a:bodyPr/>
          <a:lstStyle/>
          <a:p>
            <a:r>
              <a:rPr lang="tr-TR" sz="2800" noProof="1" smtClean="0"/>
              <a:t>Wich reduces to   </a:t>
            </a:r>
          </a:p>
          <a:p>
            <a:endParaRPr lang="tr-TR" sz="2800" noProof="1" smtClean="0">
              <a:solidFill>
                <a:srgbClr val="FF0000"/>
              </a:solidFill>
            </a:endParaRPr>
          </a:p>
          <a:p>
            <a:endParaRPr lang="tr-TR" sz="2800" noProof="1" smtClean="0">
              <a:solidFill>
                <a:srgbClr val="FF0000"/>
              </a:solidFill>
            </a:endParaRPr>
          </a:p>
          <a:p>
            <a:r>
              <a:rPr lang="tr-TR" sz="2800" noProof="1" smtClean="0"/>
              <a:t>Thus,the supermesh has eliminated the need for introducing the unknown voltage across the current source.</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56</a:t>
            </a:fld>
            <a:endParaRPr lang="tr-TR"/>
          </a:p>
        </p:txBody>
      </p:sp>
      <p:pic>
        <p:nvPicPr>
          <p:cNvPr id="16387" name="Picture 3"/>
          <p:cNvPicPr>
            <a:picLocks noChangeAspect="1" noChangeArrowheads="1"/>
          </p:cNvPicPr>
          <p:nvPr/>
        </p:nvPicPr>
        <p:blipFill>
          <a:blip r:embed="rId2" cstate="print"/>
          <a:srcRect/>
          <a:stretch>
            <a:fillRect/>
          </a:stretch>
        </p:blipFill>
        <p:spPr bwMode="auto">
          <a:xfrm>
            <a:off x="899593" y="2564905"/>
            <a:ext cx="6408712" cy="7917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sz="3600" noProof="1" smtClean="0"/>
              <a:t>Homework : Assessing Objective 4.10-4.11</a:t>
            </a:r>
            <a:br>
              <a:rPr lang="tr-TR" sz="3600" noProof="1" smtClean="0"/>
            </a:br>
            <a:endParaRPr lang="tr-TR" sz="3600" noProof="1"/>
          </a:p>
        </p:txBody>
      </p:sp>
      <p:sp>
        <p:nvSpPr>
          <p:cNvPr id="3" name="2 İçerik Yer Tutucusu"/>
          <p:cNvSpPr>
            <a:spLocks noGrp="1"/>
          </p:cNvSpPr>
          <p:nvPr>
            <p:ph idx="1"/>
          </p:nvPr>
        </p:nvSpPr>
        <p:spPr/>
        <p:txBody>
          <a:bodyPr/>
          <a:lstStyle/>
          <a:p>
            <a:r>
              <a:rPr lang="tr-TR" noProof="1" smtClean="0"/>
              <a:t> </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57</a:t>
            </a:fld>
            <a:endParaRPr lang="tr-TR"/>
          </a:p>
        </p:txBody>
      </p:sp>
      <p:pic>
        <p:nvPicPr>
          <p:cNvPr id="23554" name="Picture 2"/>
          <p:cNvPicPr>
            <a:picLocks noChangeAspect="1" noChangeArrowheads="1"/>
          </p:cNvPicPr>
          <p:nvPr/>
        </p:nvPicPr>
        <p:blipFill>
          <a:blip r:embed="rId2" cstate="print"/>
          <a:srcRect/>
          <a:stretch>
            <a:fillRect/>
          </a:stretch>
        </p:blipFill>
        <p:spPr bwMode="auto">
          <a:xfrm>
            <a:off x="467544" y="1844823"/>
            <a:ext cx="6048672" cy="45094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EXAMPLES OF CIRCUIT VOCABULARY</a:t>
            </a:r>
            <a:endParaRPr lang="tr-TR" sz="36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6</a:t>
            </a:fld>
            <a:endParaRPr lang="tr-TR"/>
          </a:p>
        </p:txBody>
      </p:sp>
      <p:pic>
        <p:nvPicPr>
          <p:cNvPr id="2050" name="Picture 2"/>
          <p:cNvPicPr>
            <a:picLocks noGrp="1" noChangeAspect="1" noChangeArrowheads="1"/>
          </p:cNvPicPr>
          <p:nvPr>
            <p:ph idx="1"/>
          </p:nvPr>
        </p:nvPicPr>
        <p:blipFill>
          <a:blip r:embed="rId2" cstate="print"/>
          <a:srcRect/>
          <a:stretch>
            <a:fillRect/>
          </a:stretch>
        </p:blipFill>
        <p:spPr bwMode="auto">
          <a:xfrm>
            <a:off x="755576" y="2348880"/>
            <a:ext cx="4559045" cy="35100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EXAMPLES OF CIRCUIT VOCABULARY</a:t>
            </a:r>
            <a:endParaRPr lang="tr-TR" sz="36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7</a:t>
            </a:fld>
            <a:endParaRPr lang="tr-TR"/>
          </a:p>
        </p:txBody>
      </p:sp>
      <p:pic>
        <p:nvPicPr>
          <p:cNvPr id="1026" name="Picture 2"/>
          <p:cNvPicPr>
            <a:picLocks noGrp="1" noChangeAspect="1" noChangeArrowheads="1"/>
          </p:cNvPicPr>
          <p:nvPr>
            <p:ph idx="1"/>
          </p:nvPr>
        </p:nvPicPr>
        <p:blipFill>
          <a:blip r:embed="rId2" cstate="print"/>
          <a:srcRect/>
          <a:stretch>
            <a:fillRect/>
          </a:stretch>
        </p:blipFill>
        <p:spPr bwMode="auto">
          <a:xfrm>
            <a:off x="457200" y="2353381"/>
            <a:ext cx="8229600" cy="355300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    SIMULTANEOUS EQUATIONS</a:t>
            </a:r>
            <a:endParaRPr lang="tr-TR" sz="3600" dirty="0"/>
          </a:p>
        </p:txBody>
      </p:sp>
      <p:sp>
        <p:nvSpPr>
          <p:cNvPr id="3" name="2 İçerik Yer Tutucusu"/>
          <p:cNvSpPr>
            <a:spLocks noGrp="1"/>
          </p:cNvSpPr>
          <p:nvPr>
            <p:ph idx="1"/>
          </p:nvPr>
        </p:nvSpPr>
        <p:spPr/>
        <p:txBody>
          <a:bodyPr>
            <a:normAutofit/>
          </a:bodyPr>
          <a:lstStyle/>
          <a:p>
            <a:r>
              <a:rPr lang="tr-TR" sz="1600" noProof="1" smtClean="0"/>
              <a:t>Let b be the number of branches of a circuit where the current is not known.For example in the circuit of Figure 4.3 below there are 9 branches,where the current is not known.</a:t>
            </a:r>
          </a:p>
          <a:p>
            <a:endParaRPr lang="tr-TR" sz="1600" noProof="1" smtClean="0"/>
          </a:p>
          <a:p>
            <a:endParaRPr lang="tr-TR" sz="1600" noProof="1" smtClean="0"/>
          </a:p>
          <a:p>
            <a:endParaRPr lang="tr-TR" sz="1600" noProof="1" smtClean="0"/>
          </a:p>
          <a:p>
            <a:endParaRPr lang="tr-TR" sz="1600" noProof="1" smtClean="0"/>
          </a:p>
          <a:p>
            <a:pPr>
              <a:buNone/>
            </a:pPr>
            <a:endParaRPr lang="tr-TR" sz="1600" noProof="1" smtClean="0"/>
          </a:p>
          <a:p>
            <a:pPr>
              <a:buNone/>
            </a:pPr>
            <a:endParaRPr lang="tr-TR" sz="1600" noProof="1" smtClean="0"/>
          </a:p>
          <a:p>
            <a:pPr>
              <a:buNone/>
            </a:pPr>
            <a:endParaRPr lang="tr-TR" sz="1600" noProof="1" smtClean="0"/>
          </a:p>
          <a:p>
            <a:pPr>
              <a:buNone/>
            </a:pPr>
            <a:endParaRPr lang="tr-TR" sz="1600" noProof="1" smtClean="0"/>
          </a:p>
          <a:p>
            <a:pPr>
              <a:buNone/>
            </a:pPr>
            <a:endParaRPr lang="tr-TR" sz="1600" noProof="1" smtClean="0"/>
          </a:p>
          <a:p>
            <a:endParaRPr lang="tr-TR" sz="1600" noProof="1" smtClean="0"/>
          </a:p>
          <a:p>
            <a:endParaRPr lang="tr-TR" sz="1600" noProof="1" smtClean="0"/>
          </a:p>
          <a:p>
            <a:pPr>
              <a:buNone/>
            </a:pPr>
            <a:endParaRPr lang="tr-TR" sz="16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8</a:t>
            </a:fld>
            <a:endParaRPr lang="tr-TR"/>
          </a:p>
        </p:txBody>
      </p:sp>
      <p:pic>
        <p:nvPicPr>
          <p:cNvPr id="9" name="Picture 2"/>
          <p:cNvPicPr>
            <a:picLocks noChangeAspect="1" noChangeArrowheads="1"/>
          </p:cNvPicPr>
          <p:nvPr/>
        </p:nvPicPr>
        <p:blipFill>
          <a:blip r:embed="rId2" cstate="print"/>
          <a:srcRect/>
          <a:stretch>
            <a:fillRect/>
          </a:stretch>
        </p:blipFill>
        <p:spPr bwMode="auto">
          <a:xfrm>
            <a:off x="1979712" y="2924943"/>
            <a:ext cx="4104456" cy="316006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SIMULTANEOUS EQUATIONS</a:t>
            </a:r>
            <a:endParaRPr lang="tr-TR" sz="3600" dirty="0"/>
          </a:p>
        </p:txBody>
      </p:sp>
      <p:sp>
        <p:nvSpPr>
          <p:cNvPr id="3" name="2 İçerik Yer Tutucusu"/>
          <p:cNvSpPr>
            <a:spLocks noGrp="1"/>
          </p:cNvSpPr>
          <p:nvPr>
            <p:ph idx="1"/>
          </p:nvPr>
        </p:nvSpPr>
        <p:spPr/>
        <p:txBody>
          <a:bodyPr>
            <a:normAutofit fontScale="92500" lnSpcReduction="10000"/>
          </a:bodyPr>
          <a:lstStyle/>
          <a:p>
            <a:r>
              <a:rPr lang="tr-TR" noProof="1" smtClean="0"/>
              <a:t>To determine the b unknown currents we need b equations. Let n be the number of nodes in a circuit,then n-1 of these b equations can be derived using Kirchoff’s Current Law.Remember that Kirchoff’s current law yields n-1 linearly independent equations in a circuit with n nodes.The remaining b-(n-1) equations can be determined by applying Kirchoff’s  voltage law to loops or meshes.</a:t>
            </a:r>
          </a:p>
          <a:p>
            <a:r>
              <a:rPr lang="tr-TR" noProof="1" smtClean="0"/>
              <a:t>Thus,Kirchoff’s current law is applied to n-1 nodes and Kirchoff’s voltage law is applied to b-(n-1) loops  or meshes to write the  necessary number of equations to solve for all the unknown currents.  </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9</a:t>
            </a:fld>
            <a:endParaRPr lang="tr-T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anlı">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2120</TotalTime>
  <Words>2448</Words>
  <Application>Microsoft Office PowerPoint</Application>
  <PresentationFormat>Ekran Gösterisi (4:3)</PresentationFormat>
  <Paragraphs>332</Paragraphs>
  <Slides>57</Slides>
  <Notes>0</Notes>
  <HiddenSlides>0</HiddenSlides>
  <MMClips>0</MMClips>
  <ScaleCrop>false</ScaleCrop>
  <HeadingPairs>
    <vt:vector size="6" baseType="variant">
      <vt:variant>
        <vt:lpstr>Tema</vt:lpstr>
      </vt:variant>
      <vt:variant>
        <vt:i4>1</vt:i4>
      </vt:variant>
      <vt:variant>
        <vt:lpstr>Katıştırılmış OLE Hizmet Programları</vt:lpstr>
      </vt:variant>
      <vt:variant>
        <vt:i4>1</vt:i4>
      </vt:variant>
      <vt:variant>
        <vt:lpstr>Slayt Başlıkları</vt:lpstr>
      </vt:variant>
      <vt:variant>
        <vt:i4>57</vt:i4>
      </vt:variant>
    </vt:vector>
  </HeadingPairs>
  <TitlesOfParts>
    <vt:vector size="59" baseType="lpstr">
      <vt:lpstr>Akış</vt:lpstr>
      <vt:lpstr>Denklem</vt:lpstr>
      <vt:lpstr>EE 210 </vt:lpstr>
      <vt:lpstr>                       PLANAR CIRCUITS</vt:lpstr>
      <vt:lpstr>            PLANAR CIRCUITS</vt:lpstr>
      <vt:lpstr>             PLANAR CIRCUITS</vt:lpstr>
      <vt:lpstr>      DESCRIBING A CIRCUIT-THE VOCABULARY</vt:lpstr>
      <vt:lpstr>EXAMPLES OF CIRCUIT VOCABULARY</vt:lpstr>
      <vt:lpstr>EXAMPLES OF CIRCUIT VOCABULARY</vt:lpstr>
      <vt:lpstr>    SIMULTANEOUS EQUATIONS</vt:lpstr>
      <vt:lpstr>SIMULTANEOUS EQUATIONS</vt:lpstr>
      <vt:lpstr>SIMULTANEOUS EQUATIONS</vt:lpstr>
      <vt:lpstr>SIMULTANEOUS EQUATIONS</vt:lpstr>
      <vt:lpstr>    THE SYSTEMATIC APPROACH</vt:lpstr>
      <vt:lpstr>THE SYSTEMATIC APPROACH</vt:lpstr>
      <vt:lpstr>THE SYSTEMATIC APPROACH</vt:lpstr>
      <vt:lpstr>THE SYSTEMATIC APPROACH</vt:lpstr>
      <vt:lpstr>THE SYSTEMATIC APPROACH</vt:lpstr>
      <vt:lpstr>INTRODUCTION TO NODE-VOLTAGE                         METHOD</vt:lpstr>
      <vt:lpstr>INTRODUCTION TO NODE-VOLTAGE                         METHOD</vt:lpstr>
      <vt:lpstr>INTRODUCTION TO NODE-VOLTAGE                         METHOD</vt:lpstr>
      <vt:lpstr>INTRODUCTION TO NODE-VOLTAGE                         METHOD</vt:lpstr>
      <vt:lpstr>INTRODUCTION TO NODE-VOLTAGE                         METHOD</vt:lpstr>
      <vt:lpstr>INTRODUCTION TO NODE-VOLTAGE                         METHOD</vt:lpstr>
      <vt:lpstr>INTRODUCTION TO NODE-VOLTAGE                         METHOD</vt:lpstr>
      <vt:lpstr>INTRODUCTION TO NODE-VOLTAGE                         METHOD</vt:lpstr>
      <vt:lpstr>Homework Assessing Objective 1: 4.1,4.2</vt:lpstr>
      <vt:lpstr>THE NODE-VOLTAGE METHOD AND             DEPENDENT SOURCES</vt:lpstr>
      <vt:lpstr>Homework Assessing Objective 1: – 4.3</vt:lpstr>
      <vt:lpstr>   THE NODE-VOLTAGE METHOD:        SOME   SPECIAL CASES</vt:lpstr>
      <vt:lpstr>THE NODE-VOLTAGE METHOD:        SOME   SPECIAL</vt:lpstr>
      <vt:lpstr>THE NODE-VOLTAGE METHOD:        SOME   SPECIAL CASES</vt:lpstr>
      <vt:lpstr>THE NODE-VOLTAGE METHOD:        SOME   SPECIAL CASES</vt:lpstr>
      <vt:lpstr>THE NODE-VOLTAGE METHOD:        SOME   SPECIAL CASES</vt:lpstr>
      <vt:lpstr>THE NODE-VOLTAGE METHOD:        SOME   SPECIAL CASES</vt:lpstr>
      <vt:lpstr>THE NODE-VOLTAGE METHOD:        SOME   SPECIAL CASES</vt:lpstr>
      <vt:lpstr>THE CONCEPT OF A SUPERNODE</vt:lpstr>
      <vt:lpstr>THE CONCEPT OF A SUPERNODE</vt:lpstr>
      <vt:lpstr>THE CONCEPT OF A SUPERNODE</vt:lpstr>
      <vt:lpstr>THE CONCEPT OF A SUPERNODE</vt:lpstr>
      <vt:lpstr>       Homework Assessing Objective 1: – 4.4,4.5,4.6</vt:lpstr>
      <vt:lpstr>      INTRODUCTION TO THE MESH              CURRENT METHOD</vt:lpstr>
      <vt:lpstr>    INTRODUCTION TO THE MESH              CURRENT METHOD</vt:lpstr>
      <vt:lpstr>   INTRODUCTION TO THE MESH              CURRENT METHOD</vt:lpstr>
      <vt:lpstr>      INTRODUCTION TO THE MESH              CURRENT METHOD</vt:lpstr>
      <vt:lpstr>   INTRODUCTION TO THE MESH              CURRENT METHOD</vt:lpstr>
      <vt:lpstr>Assessing Objective 1</vt:lpstr>
      <vt:lpstr>     INTRODUCTION TO THE MESH              CURRENT METHOD</vt:lpstr>
      <vt:lpstr>     INTRODUCTION TO THE MESH              CURRENT METHOD</vt:lpstr>
      <vt:lpstr>Homework: Assesing Objective 2 : 4.7 </vt:lpstr>
      <vt:lpstr> THE MESH CURRENT METHOD &amp;      DEPENDENT SOURCES</vt:lpstr>
      <vt:lpstr>Homework: Assessing Objective 2 : 4-8 and 4-9 </vt:lpstr>
      <vt:lpstr>  THE MESH CURRENT METHOD SOME                 SPECIAL CASES</vt:lpstr>
      <vt:lpstr>THE MESH CURRENT METHOD SOME                 SPECIAL CASES</vt:lpstr>
      <vt:lpstr>THE MESH CURRENT METHOD SOME                 SPECIAL CASES</vt:lpstr>
      <vt:lpstr>THE CONCEPT OF A SUPERMESH</vt:lpstr>
      <vt:lpstr>THE CONCEPT OF A SUPERMESH</vt:lpstr>
      <vt:lpstr>THE CONCEPT OF A SUPERMESH</vt:lpstr>
      <vt:lpstr>Homework : Assessing Objective 4.10-4.11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210</dc:title>
  <dc:creator>hp</dc:creator>
  <cp:lastModifiedBy>hp</cp:lastModifiedBy>
  <cp:revision>373</cp:revision>
  <dcterms:created xsi:type="dcterms:W3CDTF">2012-02-20T11:45:44Z</dcterms:created>
  <dcterms:modified xsi:type="dcterms:W3CDTF">2012-03-29T10:04:47Z</dcterms:modified>
</cp:coreProperties>
</file>