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37"/>
  </p:notesMasterIdLst>
  <p:sldIdLst>
    <p:sldId id="280" r:id="rId2"/>
    <p:sldId id="281" r:id="rId3"/>
    <p:sldId id="282"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07" r:id="rId29"/>
    <p:sldId id="308" r:id="rId30"/>
    <p:sldId id="309" r:id="rId31"/>
    <p:sldId id="310" r:id="rId32"/>
    <p:sldId id="311" r:id="rId33"/>
    <p:sldId id="312" r:id="rId34"/>
    <p:sldId id="313" r:id="rId35"/>
    <p:sldId id="314" r:id="rId3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385" autoAdjust="0"/>
  </p:normalViewPr>
  <p:slideViewPr>
    <p:cSldViewPr>
      <p:cViewPr varScale="1">
        <p:scale>
          <a:sx n="82" d="100"/>
          <a:sy n="82" d="100"/>
        </p:scale>
        <p:origin x="-15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C75EDE-19EC-4EEE-B0D9-45E6DF5E16E7}" type="datetimeFigureOut">
              <a:rPr lang="tr-TR" smtClean="0"/>
              <a:pPr/>
              <a:t>03.04.2012</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FF616B-B4AA-4AA1-870C-83E76D0ECADC}"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23FF616B-B4AA-4AA1-870C-83E76D0ECADC}" type="slidenum">
              <a:rPr lang="tr-TR" smtClean="0"/>
              <a:pPr/>
              <a:t>23</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8 Başlık"/>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16 Alt Başlık"/>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29 Veri Yer Tutucusu"/>
          <p:cNvSpPr>
            <a:spLocks noGrp="1"/>
          </p:cNvSpPr>
          <p:nvPr>
            <p:ph type="dt" sz="half" idx="10"/>
          </p:nvPr>
        </p:nvSpPr>
        <p:spPr/>
        <p:txBody>
          <a:bodyPr/>
          <a:lstStyle/>
          <a:p>
            <a:fld id="{5572E8F5-752B-4337-A607-0441BE4E7708}" type="datetime1">
              <a:rPr lang="tr-TR" smtClean="0"/>
              <a:pPr/>
              <a:t>03.04.2012</a:t>
            </a:fld>
            <a:endParaRPr lang="tr-TR"/>
          </a:p>
        </p:txBody>
      </p:sp>
      <p:sp>
        <p:nvSpPr>
          <p:cNvPr id="19" name="18 Altbilgi Yer Tutucusu"/>
          <p:cNvSpPr>
            <a:spLocks noGrp="1"/>
          </p:cNvSpPr>
          <p:nvPr>
            <p:ph type="ftr" sz="quarter" idx="11"/>
          </p:nvPr>
        </p:nvSpPr>
        <p:spPr/>
        <p:txBody>
          <a:bodyPr/>
          <a:lstStyle/>
          <a:p>
            <a:endParaRPr lang="tr-TR"/>
          </a:p>
        </p:txBody>
      </p:sp>
      <p:sp>
        <p:nvSpPr>
          <p:cNvPr id="27" name="2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0B8295AD-E0D6-4ACF-9D7D-4A02C978A0D2}" type="datetime1">
              <a:rPr lang="tr-TR" smtClean="0"/>
              <a:pPr/>
              <a:t>03.04.2012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914401"/>
            <a:ext cx="2057400" cy="5211763"/>
          </a:xfrm>
        </p:spPr>
        <p:txBody>
          <a:bodyPr vert="eaVert"/>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a:xfrm>
            <a:off x="457200" y="914401"/>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B495E691-87F7-4228-A25B-21E97C3B2F74}" type="datetime1">
              <a:rPr lang="tr-TR" smtClean="0"/>
              <a:pPr/>
              <a:t>03.04.2012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İçerik Yer Tutucusu"/>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AC6CB206-CE81-424C-BA92-C531F4BEDE33}" type="datetime1">
              <a:rPr lang="tr-TR" smtClean="0"/>
              <a:pPr/>
              <a:t>03.04.2012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3 Veri Yer Tutucusu"/>
          <p:cNvSpPr>
            <a:spLocks noGrp="1"/>
          </p:cNvSpPr>
          <p:nvPr>
            <p:ph type="dt" sz="half" idx="10"/>
          </p:nvPr>
        </p:nvSpPr>
        <p:spPr/>
        <p:txBody>
          <a:bodyPr/>
          <a:lstStyle/>
          <a:p>
            <a:fld id="{D989F47E-6F02-444D-A857-CBB43328F562}" type="datetime1">
              <a:rPr lang="tr-TR" smtClean="0"/>
              <a:pPr/>
              <a:t>03.04.2012</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2 İçerik Yer Tutucusu"/>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İçerik Yer Tutucusu"/>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F8F834F2-B2BA-443B-AFA4-F05F2720671D}" type="datetime1">
              <a:rPr lang="tr-TR" smtClean="0"/>
              <a:pPr/>
              <a:t>03.04.2012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2 Metin Yer Tutucusu"/>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4 İçerik Yer Tutucusu"/>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5 İçerik Yer Tutucusu"/>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6 Veri Yer Tutucusu"/>
          <p:cNvSpPr>
            <a:spLocks noGrp="1"/>
          </p:cNvSpPr>
          <p:nvPr>
            <p:ph type="dt" sz="half" idx="10"/>
          </p:nvPr>
        </p:nvSpPr>
        <p:spPr/>
        <p:txBody>
          <a:bodyPr/>
          <a:lstStyle/>
          <a:p>
            <a:fld id="{474CA485-3D49-440D-A822-752E9FC4C145}" type="datetime1">
              <a:rPr lang="tr-TR" smtClean="0"/>
              <a:pPr/>
              <a:t>03.04.2012</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D033749F-C06C-4B79-90C0-8CA81FD09240}" type="datetime1">
              <a:rPr lang="tr-TR" smtClean="0"/>
              <a:pPr/>
              <a:t>03.04.2012</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ED51A014-CD14-48B2-859F-257EC40AF777}" type="datetime1">
              <a:rPr lang="tr-TR" smtClean="0"/>
              <a:pPr/>
              <a:t>03.04.2012</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3 İçerik Yer Tutucusu"/>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4 Veri Yer Tutucusu"/>
          <p:cNvSpPr>
            <a:spLocks noGrp="1"/>
          </p:cNvSpPr>
          <p:nvPr>
            <p:ph type="dt" sz="half" idx="10"/>
          </p:nvPr>
        </p:nvSpPr>
        <p:spPr/>
        <p:txBody>
          <a:bodyPr/>
          <a:lstStyle/>
          <a:p>
            <a:fld id="{A620378B-D082-444A-A69A-E7721C8336FB}" type="datetime1">
              <a:rPr lang="tr-TR" smtClean="0"/>
              <a:pPr/>
              <a:t>03.04.2012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Tek Köşesi Kesik ve Yuvarlatılmış Dikdörtgen"/>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11 Dik Üçgen"/>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1 Başlık"/>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3 Metin Yer Tutucusu"/>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4 Veri Yer Tutucusu"/>
          <p:cNvSpPr>
            <a:spLocks noGrp="1"/>
          </p:cNvSpPr>
          <p:nvPr>
            <p:ph type="dt" sz="half" idx="10"/>
          </p:nvPr>
        </p:nvSpPr>
        <p:spPr/>
        <p:txBody>
          <a:bodyPr/>
          <a:lstStyle/>
          <a:p>
            <a:fld id="{988F74F2-0212-4B92-B17B-6F960014001B}" type="datetime1">
              <a:rPr lang="tr-TR" smtClean="0"/>
              <a:pPr/>
              <a:t>03.04.2012</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a:xfrm>
            <a:off x="8077200" y="6356350"/>
            <a:ext cx="609600" cy="365125"/>
          </a:xfrm>
        </p:spPr>
        <p:txBody>
          <a:bodyPr/>
          <a:lstStyle/>
          <a:p>
            <a:fld id="{B1DEFA8C-F947-479F-BE07-76B6B3F80BF1}" type="slidenum">
              <a:rPr lang="tr-TR" smtClean="0"/>
              <a:pPr/>
              <a:t>‹#›</a:t>
            </a:fld>
            <a:endParaRPr lang="tr-TR"/>
          </a:p>
        </p:txBody>
      </p:sp>
      <p:sp>
        <p:nvSpPr>
          <p:cNvPr id="3" name="2 Resim Yer Tutucusu"/>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smtClean="0"/>
              <a:t>Resim eklemek için simgeyi tıklatın</a:t>
            </a:r>
            <a:endParaRPr kumimoji="0" lang="en-US" dirty="0"/>
          </a:p>
        </p:txBody>
      </p:sp>
      <p:sp>
        <p:nvSpPr>
          <p:cNvPr id="10" name="9 Serbest Form"/>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10 Serbest Form"/>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Serbest Form"/>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Serbest Form"/>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8 Başlık Yer Tutucusu"/>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29 Metin Yer Tutucusu"/>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9 Veri Yer Tutucusu"/>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85AFD01-0B8D-4D22-B51B-316886892685}" type="datetime1">
              <a:rPr lang="tr-TR" smtClean="0"/>
              <a:pPr/>
              <a:t>03.04.2012</a:t>
            </a:fld>
            <a:endParaRPr lang="tr-TR"/>
          </a:p>
        </p:txBody>
      </p:sp>
      <p:sp>
        <p:nvSpPr>
          <p:cNvPr id="22" name="21 Altbilgi Yer Tutucusu"/>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a:p>
        </p:txBody>
      </p:sp>
      <p:sp>
        <p:nvSpPr>
          <p:cNvPr id="18" name="17 Slayt Numarası Yer Tutucusu"/>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1DEFA8C-F947-479F-BE07-76B6B3F80BF1}" type="slidenum">
              <a:rPr lang="tr-TR" smtClean="0"/>
              <a:pPr/>
              <a:t>‹#›</a:t>
            </a:fld>
            <a:endParaRPr lang="tr-TR"/>
          </a:p>
        </p:txBody>
      </p:sp>
      <p:grpSp>
        <p:nvGrpSpPr>
          <p:cNvPr id="2" name="1 Grup"/>
          <p:cNvGrpSpPr/>
          <p:nvPr/>
        </p:nvGrpSpPr>
        <p:grpSpPr>
          <a:xfrm>
            <a:off x="-19017" y="202408"/>
            <a:ext cx="9180548" cy="649224"/>
            <a:chOff x="-19045" y="216550"/>
            <a:chExt cx="9180548" cy="649224"/>
          </a:xfrm>
        </p:grpSpPr>
        <p:sp>
          <p:nvSpPr>
            <p:cNvPr id="12" name="11 Serbest Form"/>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Serbest Form"/>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lstStyle/>
          <a:p>
            <a:r>
              <a:rPr lang="tr-TR" dirty="0" smtClean="0"/>
              <a:t>EE 210 </a:t>
            </a:r>
            <a:endParaRPr lang="tr-TR" dirty="0"/>
          </a:p>
        </p:txBody>
      </p:sp>
      <p:sp>
        <p:nvSpPr>
          <p:cNvPr id="3" name="2 Alt Başlık"/>
          <p:cNvSpPr>
            <a:spLocks noGrp="1"/>
          </p:cNvSpPr>
          <p:nvPr>
            <p:ph type="subTitle" idx="1"/>
          </p:nvPr>
        </p:nvSpPr>
        <p:spPr/>
        <p:txBody>
          <a:bodyPr>
            <a:normAutofit fontScale="85000" lnSpcReduction="20000"/>
          </a:bodyPr>
          <a:lstStyle/>
          <a:p>
            <a:r>
              <a:rPr lang="tr-TR" dirty="0" smtClean="0"/>
              <a:t>LECTURE 4-PART 2</a:t>
            </a:r>
          </a:p>
          <a:p>
            <a:r>
              <a:rPr lang="tr-TR" dirty="0" smtClean="0"/>
              <a:t>TECHNIQUES OF CIRCUIT ANALYSIS</a:t>
            </a:r>
          </a:p>
          <a:p>
            <a:r>
              <a:rPr lang="tr-TR" dirty="0" smtClean="0"/>
              <a:t>Cenk Efeler</a:t>
            </a:r>
          </a:p>
          <a:p>
            <a:r>
              <a:rPr lang="tr-TR" noProof="1" smtClean="0"/>
              <a:t>Reference Book :Electric Cırcuits</a:t>
            </a:r>
          </a:p>
          <a:p>
            <a:r>
              <a:rPr lang="tr-TR" noProof="1" smtClean="0"/>
              <a:t>James W.Nielson &amp; Susan A.Riedel </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a:t>
            </a:fld>
            <a:endParaRPr lang="tr-T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852704"/>
          </a:xfrm>
        </p:spPr>
        <p:txBody>
          <a:bodyPr>
            <a:normAutofit/>
          </a:bodyPr>
          <a:lstStyle/>
          <a:p>
            <a:r>
              <a:rPr lang="tr-TR" sz="3200" dirty="0" smtClean="0"/>
              <a:t>FINDING THE THEVENIN  EQUIVALENT</a:t>
            </a:r>
            <a:endParaRPr lang="tr-TR" sz="3200" dirty="0"/>
          </a:p>
        </p:txBody>
      </p:sp>
      <p:sp>
        <p:nvSpPr>
          <p:cNvPr id="3" name="2 İçerik Yer Tutucusu"/>
          <p:cNvSpPr>
            <a:spLocks noGrp="1"/>
          </p:cNvSpPr>
          <p:nvPr>
            <p:ph idx="1"/>
          </p:nvPr>
        </p:nvSpPr>
        <p:spPr>
          <a:xfrm>
            <a:off x="457200" y="1700808"/>
            <a:ext cx="8229600" cy="4623792"/>
          </a:xfrm>
        </p:spPr>
        <p:txBody>
          <a:bodyPr>
            <a:normAutofit/>
          </a:bodyPr>
          <a:lstStyle/>
          <a:p>
            <a:r>
              <a:rPr lang="tr-TR" sz="2000" noProof="1" smtClean="0"/>
              <a:t>Solving for V1 yields</a:t>
            </a:r>
          </a:p>
          <a:p>
            <a:endParaRPr lang="tr-TR" sz="2000" noProof="1" smtClean="0"/>
          </a:p>
          <a:p>
            <a:endParaRPr lang="tr-TR" sz="2000" noProof="1" smtClean="0"/>
          </a:p>
          <a:p>
            <a:r>
              <a:rPr lang="tr-TR" sz="2000" noProof="1" smtClean="0"/>
              <a:t>The next step is to place a short circuit across the terminals and calculate the resulting short-circuit current.Figure 4.46 shows the circuit with the short in place. </a:t>
            </a:r>
          </a:p>
          <a:p>
            <a:endParaRPr lang="tr-TR" sz="2000" noProof="1" smtClean="0"/>
          </a:p>
          <a:p>
            <a:pPr>
              <a:buNone/>
            </a:pPr>
            <a:r>
              <a:rPr lang="tr-TR" sz="2000" noProof="1" smtClean="0"/>
              <a:t>                                                              Once v2 is calculated,the </a:t>
            </a:r>
          </a:p>
          <a:p>
            <a:pPr>
              <a:buNone/>
            </a:pPr>
            <a:r>
              <a:rPr lang="tr-TR" sz="2000" noProof="1" smtClean="0"/>
              <a:t>                                                              short circuit current (isc) </a:t>
            </a:r>
          </a:p>
          <a:p>
            <a:pPr>
              <a:buNone/>
            </a:pPr>
            <a:r>
              <a:rPr lang="tr-TR" sz="2000" noProof="1" smtClean="0"/>
              <a:t>                                                              can be calculated.</a:t>
            </a:r>
            <a:endParaRPr lang="tr-TR" sz="20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10</a:t>
            </a:fld>
            <a:endParaRPr lang="tr-TR"/>
          </a:p>
        </p:txBody>
      </p:sp>
      <p:pic>
        <p:nvPicPr>
          <p:cNvPr id="95234" name="Picture 2"/>
          <p:cNvPicPr>
            <a:picLocks noChangeAspect="1" noChangeArrowheads="1"/>
          </p:cNvPicPr>
          <p:nvPr/>
        </p:nvPicPr>
        <p:blipFill>
          <a:blip r:embed="rId2" cstate="print"/>
          <a:srcRect/>
          <a:stretch>
            <a:fillRect/>
          </a:stretch>
        </p:blipFill>
        <p:spPr bwMode="auto">
          <a:xfrm>
            <a:off x="827584" y="2132856"/>
            <a:ext cx="3456384" cy="469538"/>
          </a:xfrm>
          <a:prstGeom prst="rect">
            <a:avLst/>
          </a:prstGeom>
          <a:noFill/>
          <a:ln w="9525">
            <a:noFill/>
            <a:miter lim="800000"/>
            <a:headEnd/>
            <a:tailEnd/>
          </a:ln>
        </p:spPr>
      </p:pic>
      <p:pic>
        <p:nvPicPr>
          <p:cNvPr id="95235" name="Picture 3"/>
          <p:cNvPicPr>
            <a:picLocks noChangeAspect="1" noChangeArrowheads="1"/>
          </p:cNvPicPr>
          <p:nvPr/>
        </p:nvPicPr>
        <p:blipFill>
          <a:blip r:embed="rId3" cstate="print"/>
          <a:srcRect/>
          <a:stretch>
            <a:fillRect/>
          </a:stretch>
        </p:blipFill>
        <p:spPr bwMode="auto">
          <a:xfrm>
            <a:off x="755576" y="3933056"/>
            <a:ext cx="3600400" cy="224466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708688"/>
          </a:xfrm>
        </p:spPr>
        <p:txBody>
          <a:bodyPr>
            <a:normAutofit/>
          </a:bodyPr>
          <a:lstStyle/>
          <a:p>
            <a:r>
              <a:rPr lang="tr-TR" sz="3200" dirty="0" smtClean="0"/>
              <a:t>FINDING THE THEVENIN  EQUIVALENT</a:t>
            </a:r>
            <a:endParaRPr lang="tr-TR" sz="3200" dirty="0"/>
          </a:p>
        </p:txBody>
      </p:sp>
      <p:sp>
        <p:nvSpPr>
          <p:cNvPr id="3" name="2 İçerik Yer Tutucusu"/>
          <p:cNvSpPr>
            <a:spLocks noGrp="1"/>
          </p:cNvSpPr>
          <p:nvPr>
            <p:ph idx="1"/>
          </p:nvPr>
        </p:nvSpPr>
        <p:spPr>
          <a:xfrm>
            <a:off x="457200" y="1628800"/>
            <a:ext cx="8229600" cy="4695800"/>
          </a:xfrm>
        </p:spPr>
        <p:txBody>
          <a:bodyPr>
            <a:normAutofit/>
          </a:bodyPr>
          <a:lstStyle/>
          <a:p>
            <a:r>
              <a:rPr lang="tr-TR" sz="2000" noProof="1" smtClean="0"/>
              <a:t>Using the lower node as the reference node</a:t>
            </a:r>
          </a:p>
          <a:p>
            <a:endParaRPr lang="tr-TR" sz="2000" noProof="1" smtClean="0"/>
          </a:p>
          <a:p>
            <a:pPr>
              <a:buNone/>
            </a:pPr>
            <a:endParaRPr lang="tr-TR" sz="2000" noProof="1" smtClean="0"/>
          </a:p>
          <a:p>
            <a:r>
              <a:rPr lang="tr-TR" sz="2000" noProof="1" smtClean="0"/>
              <a:t>Solving Equation 4.59 for v2 gives </a:t>
            </a:r>
          </a:p>
          <a:p>
            <a:endParaRPr lang="tr-TR" sz="2000" noProof="1" smtClean="0"/>
          </a:p>
          <a:p>
            <a:pPr>
              <a:buNone/>
            </a:pPr>
            <a:endParaRPr lang="tr-TR" sz="2000" noProof="1" smtClean="0"/>
          </a:p>
          <a:p>
            <a:r>
              <a:rPr lang="tr-TR" sz="2000" noProof="1" smtClean="0"/>
              <a:t>Hence the short circuit current is</a:t>
            </a:r>
          </a:p>
          <a:p>
            <a:endParaRPr lang="tr-TR" sz="2000" noProof="1" smtClean="0"/>
          </a:p>
          <a:p>
            <a:pPr>
              <a:buNone/>
            </a:pPr>
            <a:endParaRPr lang="tr-TR" sz="2000" noProof="1" smtClean="0"/>
          </a:p>
          <a:p>
            <a:r>
              <a:rPr lang="tr-TR" sz="2000" noProof="1" smtClean="0"/>
              <a:t>The Thevenin resistance is found by substituting results from </a:t>
            </a:r>
            <a:r>
              <a:rPr lang="tr-TR" sz="2000" noProof="1" smtClean="0"/>
              <a:t>Equations </a:t>
            </a:r>
            <a:r>
              <a:rPr lang="tr-TR" sz="2000" noProof="1" smtClean="0"/>
              <a:t>4.58 and 4.61 into Equation 4.56</a:t>
            </a:r>
          </a:p>
          <a:p>
            <a:endParaRPr lang="tr-TR" sz="2000" noProof="1" smtClean="0"/>
          </a:p>
          <a:p>
            <a:endParaRPr lang="tr-TR" noProof="1" smtClean="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11</a:t>
            </a:fld>
            <a:endParaRPr lang="tr-TR"/>
          </a:p>
        </p:txBody>
      </p:sp>
      <p:pic>
        <p:nvPicPr>
          <p:cNvPr id="96258" name="Picture 2"/>
          <p:cNvPicPr>
            <a:picLocks noChangeAspect="1" noChangeArrowheads="1"/>
          </p:cNvPicPr>
          <p:nvPr/>
        </p:nvPicPr>
        <p:blipFill>
          <a:blip r:embed="rId2" cstate="print"/>
          <a:srcRect/>
          <a:stretch>
            <a:fillRect/>
          </a:stretch>
        </p:blipFill>
        <p:spPr bwMode="auto">
          <a:xfrm>
            <a:off x="827584" y="2132856"/>
            <a:ext cx="2736304" cy="521200"/>
          </a:xfrm>
          <a:prstGeom prst="rect">
            <a:avLst/>
          </a:prstGeom>
          <a:noFill/>
          <a:ln w="9525">
            <a:noFill/>
            <a:miter lim="800000"/>
            <a:headEnd/>
            <a:tailEnd/>
          </a:ln>
        </p:spPr>
      </p:pic>
      <p:pic>
        <p:nvPicPr>
          <p:cNvPr id="96259" name="Picture 3"/>
          <p:cNvPicPr>
            <a:picLocks noChangeAspect="1" noChangeArrowheads="1"/>
          </p:cNvPicPr>
          <p:nvPr/>
        </p:nvPicPr>
        <p:blipFill>
          <a:blip r:embed="rId3" cstate="print"/>
          <a:srcRect/>
          <a:stretch>
            <a:fillRect/>
          </a:stretch>
        </p:blipFill>
        <p:spPr bwMode="auto">
          <a:xfrm>
            <a:off x="827584" y="3212976"/>
            <a:ext cx="2311772" cy="504056"/>
          </a:xfrm>
          <a:prstGeom prst="rect">
            <a:avLst/>
          </a:prstGeom>
          <a:noFill/>
          <a:ln w="9525">
            <a:noFill/>
            <a:miter lim="800000"/>
            <a:headEnd/>
            <a:tailEnd/>
          </a:ln>
        </p:spPr>
      </p:pic>
      <p:pic>
        <p:nvPicPr>
          <p:cNvPr id="96260" name="Picture 4"/>
          <p:cNvPicPr>
            <a:picLocks noChangeAspect="1" noChangeArrowheads="1"/>
          </p:cNvPicPr>
          <p:nvPr/>
        </p:nvPicPr>
        <p:blipFill>
          <a:blip r:embed="rId4" cstate="print"/>
          <a:srcRect/>
          <a:stretch>
            <a:fillRect/>
          </a:stretch>
        </p:blipFill>
        <p:spPr bwMode="auto">
          <a:xfrm>
            <a:off x="755576" y="4293097"/>
            <a:ext cx="3240360" cy="504056"/>
          </a:xfrm>
          <a:prstGeom prst="rect">
            <a:avLst/>
          </a:prstGeom>
          <a:noFill/>
          <a:ln w="9525">
            <a:noFill/>
            <a:miter lim="800000"/>
            <a:headEnd/>
            <a:tailEnd/>
          </a:ln>
        </p:spPr>
      </p:pic>
      <p:pic>
        <p:nvPicPr>
          <p:cNvPr id="96261" name="Picture 5"/>
          <p:cNvPicPr>
            <a:picLocks noChangeAspect="1" noChangeArrowheads="1"/>
          </p:cNvPicPr>
          <p:nvPr/>
        </p:nvPicPr>
        <p:blipFill>
          <a:blip r:embed="rId5" cstate="print"/>
          <a:srcRect/>
          <a:stretch>
            <a:fillRect/>
          </a:stretch>
        </p:blipFill>
        <p:spPr bwMode="auto">
          <a:xfrm>
            <a:off x="755576" y="5733257"/>
            <a:ext cx="3816424" cy="7496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708688"/>
          </a:xfrm>
        </p:spPr>
        <p:txBody>
          <a:bodyPr>
            <a:normAutofit/>
          </a:bodyPr>
          <a:lstStyle/>
          <a:p>
            <a:r>
              <a:rPr lang="tr-TR" sz="3200" dirty="0" smtClean="0"/>
              <a:t>FINDING THE THEVENIN  EQUIVALENT</a:t>
            </a:r>
            <a:endParaRPr lang="tr-TR" sz="3200" dirty="0"/>
          </a:p>
        </p:txBody>
      </p:sp>
      <p:sp>
        <p:nvSpPr>
          <p:cNvPr id="3" name="2 İçerik Yer Tutucusu"/>
          <p:cNvSpPr>
            <a:spLocks noGrp="1"/>
          </p:cNvSpPr>
          <p:nvPr>
            <p:ph idx="1"/>
          </p:nvPr>
        </p:nvSpPr>
        <p:spPr>
          <a:xfrm>
            <a:off x="457200" y="1628800"/>
            <a:ext cx="8229600" cy="4695800"/>
          </a:xfrm>
        </p:spPr>
        <p:txBody>
          <a:bodyPr/>
          <a:lstStyle/>
          <a:p>
            <a:r>
              <a:rPr lang="tr-TR" sz="2000" noProof="1" smtClean="0"/>
              <a:t>Figure 4.47 shows the Thevenin equivalent circuit for the circuit shown in Figure 4.45.For any resistor value connected between the terminals a,b of both Figure 4.45 and 4.47,the voltage between the terminals a,b and the current through the terminals a,b are equal</a:t>
            </a:r>
            <a:endParaRPr lang="tr-TR" sz="20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12</a:t>
            </a:fld>
            <a:endParaRPr lang="tr-TR"/>
          </a:p>
        </p:txBody>
      </p:sp>
      <p:pic>
        <p:nvPicPr>
          <p:cNvPr id="97282" name="Picture 2"/>
          <p:cNvPicPr>
            <a:picLocks noChangeAspect="1" noChangeArrowheads="1"/>
          </p:cNvPicPr>
          <p:nvPr/>
        </p:nvPicPr>
        <p:blipFill>
          <a:blip r:embed="rId2" cstate="print"/>
          <a:srcRect/>
          <a:stretch>
            <a:fillRect/>
          </a:stretch>
        </p:blipFill>
        <p:spPr bwMode="auto">
          <a:xfrm>
            <a:off x="4499992" y="3501008"/>
            <a:ext cx="3546199" cy="2160239"/>
          </a:xfrm>
          <a:prstGeom prst="rect">
            <a:avLst/>
          </a:prstGeom>
          <a:noFill/>
          <a:ln w="9525">
            <a:noFill/>
            <a:miter lim="800000"/>
            <a:headEnd/>
            <a:tailEnd/>
          </a:ln>
        </p:spPr>
      </p:pic>
      <p:pic>
        <p:nvPicPr>
          <p:cNvPr id="97283" name="Picture 3"/>
          <p:cNvPicPr>
            <a:picLocks noChangeAspect="1" noChangeArrowheads="1"/>
          </p:cNvPicPr>
          <p:nvPr/>
        </p:nvPicPr>
        <p:blipFill>
          <a:blip r:embed="rId3" cstate="print"/>
          <a:srcRect/>
          <a:stretch>
            <a:fillRect/>
          </a:stretch>
        </p:blipFill>
        <p:spPr bwMode="auto">
          <a:xfrm>
            <a:off x="827584" y="3356992"/>
            <a:ext cx="3471368" cy="21602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NORTON EQUIVALENT CIRCUITS</a:t>
            </a:r>
            <a:endParaRPr lang="tr-TR" sz="3200" dirty="0"/>
          </a:p>
        </p:txBody>
      </p:sp>
      <p:sp>
        <p:nvSpPr>
          <p:cNvPr id="3" name="2 İçerik Yer Tutucusu"/>
          <p:cNvSpPr>
            <a:spLocks noGrp="1"/>
          </p:cNvSpPr>
          <p:nvPr>
            <p:ph idx="1"/>
          </p:nvPr>
        </p:nvSpPr>
        <p:spPr/>
        <p:txBody>
          <a:bodyPr>
            <a:normAutofit/>
          </a:bodyPr>
          <a:lstStyle/>
          <a:p>
            <a:r>
              <a:rPr lang="tr-TR" sz="2400" noProof="1" smtClean="0"/>
              <a:t>A </a:t>
            </a:r>
            <a:r>
              <a:rPr lang="tr-TR" sz="2400" noProof="1" smtClean="0"/>
              <a:t>Norton equivalent circuit consists of an independent current source in parallel with the Norton equivalent resistance.The Norton equivalent circuit  can be derived from a Thevenin equivalent circuit , simply by making a source transformation.Thus the Norton current equals the short-circuit current at the terminals of interest,and the Norton resistance is identical to the Thevenin </a:t>
            </a:r>
            <a:r>
              <a:rPr lang="tr-TR" sz="2400" noProof="1" smtClean="0"/>
              <a:t>reistance.</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13</a:t>
            </a:fld>
            <a:endParaRPr lang="tr-T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780696"/>
          </a:xfrm>
        </p:spPr>
        <p:txBody>
          <a:bodyPr>
            <a:normAutofit/>
          </a:bodyPr>
          <a:lstStyle/>
          <a:p>
            <a:r>
              <a:rPr lang="tr-TR" sz="2400" dirty="0" smtClean="0"/>
              <a:t>USING SOURCE TRANSFOMATIONS TO DETERMINE THE THEVENIN OR NORTON EQUIVALENT CIRCUIT.</a:t>
            </a:r>
            <a:endParaRPr lang="tr-TR" sz="2400" dirty="0"/>
          </a:p>
        </p:txBody>
      </p:sp>
      <p:sp>
        <p:nvSpPr>
          <p:cNvPr id="3" name="2 İçerik Yer Tutucusu"/>
          <p:cNvSpPr>
            <a:spLocks noGrp="1"/>
          </p:cNvSpPr>
          <p:nvPr>
            <p:ph idx="1"/>
          </p:nvPr>
        </p:nvSpPr>
        <p:spPr>
          <a:xfrm>
            <a:off x="457200" y="1700808"/>
            <a:ext cx="8229600" cy="4896544"/>
          </a:xfrm>
        </p:spPr>
        <p:txBody>
          <a:bodyPr>
            <a:normAutofit fontScale="92500" lnSpcReduction="10000"/>
          </a:bodyPr>
          <a:lstStyle/>
          <a:p>
            <a:r>
              <a:rPr lang="tr-TR" sz="2000" noProof="1" smtClean="0"/>
              <a:t>                                 Sometimes effective use of source     </a:t>
            </a:r>
          </a:p>
          <a:p>
            <a:r>
              <a:rPr lang="tr-TR" sz="2000" noProof="1" smtClean="0"/>
              <a:t> </a:t>
            </a:r>
            <a:r>
              <a:rPr lang="tr-TR" sz="2000" noProof="1" smtClean="0"/>
              <a:t>                                transformations can be made to derive a </a:t>
            </a:r>
          </a:p>
          <a:p>
            <a:r>
              <a:rPr lang="tr-TR" sz="2000" noProof="1" smtClean="0"/>
              <a:t> </a:t>
            </a:r>
            <a:r>
              <a:rPr lang="tr-TR" sz="2000" noProof="1" smtClean="0"/>
              <a:t>                                Thevenin or a Norton Equivalent circuit.For </a:t>
            </a:r>
          </a:p>
          <a:p>
            <a:r>
              <a:rPr lang="tr-TR" sz="2000" noProof="1" smtClean="0"/>
              <a:t> </a:t>
            </a:r>
            <a:r>
              <a:rPr lang="tr-TR" sz="2000" noProof="1" smtClean="0"/>
              <a:t>                                example,we can  derive the Thevenin and</a:t>
            </a:r>
          </a:p>
          <a:p>
            <a:r>
              <a:rPr lang="tr-TR" sz="2000" noProof="1" smtClean="0"/>
              <a:t> </a:t>
            </a:r>
            <a:r>
              <a:rPr lang="tr-TR" sz="2000" noProof="1" smtClean="0"/>
              <a:t>                                Norton equivalents of the circuit shown in </a:t>
            </a:r>
          </a:p>
          <a:p>
            <a:r>
              <a:rPr lang="tr-TR" sz="2000" noProof="1" smtClean="0"/>
              <a:t> </a:t>
            </a:r>
            <a:r>
              <a:rPr lang="tr-TR" sz="2000" noProof="1" smtClean="0"/>
              <a:t>                                Figure 4.45,by making the series of </a:t>
            </a:r>
          </a:p>
          <a:p>
            <a:r>
              <a:rPr lang="tr-TR" sz="2000" noProof="1" smtClean="0"/>
              <a:t> </a:t>
            </a:r>
            <a:r>
              <a:rPr lang="tr-TR" sz="2000" noProof="1" smtClean="0"/>
              <a:t>                                transformations shown in Figure 4.48.This </a:t>
            </a:r>
          </a:p>
          <a:p>
            <a:r>
              <a:rPr lang="tr-TR" sz="2000" noProof="1" smtClean="0"/>
              <a:t> </a:t>
            </a:r>
            <a:r>
              <a:rPr lang="tr-TR" sz="2000" noProof="1" smtClean="0"/>
              <a:t>                                technique is most useful,when the network </a:t>
            </a:r>
          </a:p>
          <a:p>
            <a:r>
              <a:rPr lang="tr-TR" sz="2000" noProof="1" smtClean="0"/>
              <a:t> </a:t>
            </a:r>
            <a:r>
              <a:rPr lang="tr-TR" sz="2000" noProof="1" smtClean="0"/>
              <a:t>                                contains only independent sources.The</a:t>
            </a:r>
          </a:p>
          <a:p>
            <a:r>
              <a:rPr lang="tr-TR" sz="2000" noProof="1" smtClean="0"/>
              <a:t> </a:t>
            </a:r>
            <a:r>
              <a:rPr lang="tr-TR" sz="2000" noProof="1" smtClean="0"/>
              <a:t>                                presence of dependent sources requires </a:t>
            </a:r>
          </a:p>
          <a:p>
            <a:r>
              <a:rPr lang="tr-TR" sz="2000" noProof="1" smtClean="0"/>
              <a:t> </a:t>
            </a:r>
            <a:r>
              <a:rPr lang="tr-TR" sz="2000" noProof="1" smtClean="0"/>
              <a:t>                                retaining the identity of the controlling </a:t>
            </a:r>
          </a:p>
          <a:p>
            <a:r>
              <a:rPr lang="tr-TR" sz="2000" noProof="1" smtClean="0"/>
              <a:t> </a:t>
            </a:r>
            <a:r>
              <a:rPr lang="tr-TR" sz="2000" noProof="1" smtClean="0"/>
              <a:t>                                voltages and/or currents,and this constraint </a:t>
            </a:r>
          </a:p>
          <a:p>
            <a:r>
              <a:rPr lang="tr-TR" sz="2000" noProof="1" smtClean="0"/>
              <a:t> </a:t>
            </a:r>
            <a:r>
              <a:rPr lang="tr-TR" sz="2000" noProof="1" smtClean="0"/>
              <a:t>                                usually prohibits continous reduction of the </a:t>
            </a:r>
          </a:p>
          <a:p>
            <a:r>
              <a:rPr lang="tr-TR" sz="2000" noProof="1" smtClean="0"/>
              <a:t> </a:t>
            </a:r>
            <a:r>
              <a:rPr lang="tr-TR" sz="2000" noProof="1" smtClean="0"/>
              <a:t>                                circuit by source transformations.</a:t>
            </a:r>
            <a:endParaRPr lang="tr-TR" sz="20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14</a:t>
            </a:fld>
            <a:endParaRPr lang="tr-TR"/>
          </a:p>
        </p:txBody>
      </p:sp>
      <p:pic>
        <p:nvPicPr>
          <p:cNvPr id="2051" name="Picture 3"/>
          <p:cNvPicPr>
            <a:picLocks noChangeAspect="1" noChangeArrowheads="1"/>
          </p:cNvPicPr>
          <p:nvPr/>
        </p:nvPicPr>
        <p:blipFill>
          <a:blip r:embed="rId2" cstate="print"/>
          <a:srcRect/>
          <a:stretch>
            <a:fillRect/>
          </a:stretch>
        </p:blipFill>
        <p:spPr bwMode="auto">
          <a:xfrm>
            <a:off x="755577" y="1430191"/>
            <a:ext cx="2088232" cy="49511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2400" dirty="0" smtClean="0"/>
              <a:t>USING SOURCE TRANSFOMATIONS TO DETERMINE THE THEVENIN OR NORTON EQUIVALENT CIRCUIT.</a:t>
            </a:r>
            <a:endParaRPr lang="tr-TR" sz="2400" dirty="0"/>
          </a:p>
        </p:txBody>
      </p:sp>
      <p:sp>
        <p:nvSpPr>
          <p:cNvPr id="3" name="2 İçerik Yer Tutucusu"/>
          <p:cNvSpPr>
            <a:spLocks noGrp="1"/>
          </p:cNvSpPr>
          <p:nvPr>
            <p:ph idx="1"/>
          </p:nvPr>
        </p:nvSpPr>
        <p:spPr/>
        <p:txBody>
          <a:bodyPr/>
          <a:lstStyle/>
          <a:p>
            <a:r>
              <a:rPr lang="tr-TR" noProof="1" smtClean="0">
                <a:solidFill>
                  <a:srgbClr val="FF0000"/>
                </a:solidFill>
              </a:rPr>
              <a:t>Example </a:t>
            </a:r>
            <a:r>
              <a:rPr lang="tr-TR" noProof="1" smtClean="0">
                <a:solidFill>
                  <a:srgbClr val="FF0000"/>
                </a:solidFill>
              </a:rPr>
              <a:t>4.10</a:t>
            </a:r>
            <a:endParaRPr lang="tr-TR" noProof="1" smtClean="0">
              <a:solidFill>
                <a:srgbClr val="FF0000"/>
              </a:solidFill>
            </a:endParaRP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15</a:t>
            </a:fld>
            <a:endParaRPr lang="tr-T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395536" y="476672"/>
            <a:ext cx="8229600" cy="1143000"/>
          </a:xfrm>
        </p:spPr>
        <p:txBody>
          <a:bodyPr>
            <a:normAutofit/>
          </a:bodyPr>
          <a:lstStyle/>
          <a:p>
            <a:r>
              <a:rPr lang="tr-TR" sz="2400" dirty="0" smtClean="0"/>
              <a:t>MORE ON DERIVING A THEVENIN EQUIVALENT CIRCUIT</a:t>
            </a:r>
            <a:endParaRPr lang="tr-TR" sz="2400" dirty="0"/>
          </a:p>
        </p:txBody>
      </p:sp>
      <p:sp>
        <p:nvSpPr>
          <p:cNvPr id="3" name="2 İçerik Yer Tutucusu"/>
          <p:cNvSpPr>
            <a:spLocks noGrp="1"/>
          </p:cNvSpPr>
          <p:nvPr>
            <p:ph idx="1"/>
          </p:nvPr>
        </p:nvSpPr>
        <p:spPr/>
        <p:txBody>
          <a:bodyPr>
            <a:normAutofit/>
          </a:bodyPr>
          <a:lstStyle/>
          <a:p>
            <a:r>
              <a:rPr lang="tr-TR" sz="2400" noProof="1" smtClean="0"/>
              <a:t>Two</a:t>
            </a:r>
            <a:r>
              <a:rPr lang="tr-TR" sz="2400" noProof="1" smtClean="0"/>
              <a:t> methods other than the method illustrated in section 4.10 are easier for determination of the </a:t>
            </a:r>
            <a:r>
              <a:rPr lang="tr-TR" sz="2400" noProof="1" smtClean="0"/>
              <a:t>Thevenin </a:t>
            </a:r>
            <a:r>
              <a:rPr lang="tr-TR" sz="2400" noProof="1" smtClean="0"/>
              <a:t>resistance </a:t>
            </a:r>
            <a:r>
              <a:rPr lang="tr-TR" sz="2400" noProof="1" smtClean="0"/>
              <a:t>RTh.The first of these methods is only applicable, if the network contains only independent sources.To calculate RTh for such a network,we first deactivate all independent sources and then calculate the resistance seen looking into the network at the designated terminal pair.</a:t>
            </a:r>
          </a:p>
          <a:p>
            <a:r>
              <a:rPr lang="tr-TR" sz="2400" noProof="1" smtClean="0"/>
              <a:t>In order to deactivate a voltage source,we replace it with a short-circuit.A current source is deactivated by replacing it with an open circuit.</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16</a:t>
            </a:fld>
            <a:endParaRPr lang="tr-T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636680"/>
          </a:xfrm>
        </p:spPr>
        <p:txBody>
          <a:bodyPr>
            <a:normAutofit/>
          </a:bodyPr>
          <a:lstStyle/>
          <a:p>
            <a:r>
              <a:rPr lang="tr-TR" sz="2400" dirty="0" smtClean="0"/>
              <a:t>MORE ON DERIVING A THEVENIN EQUIVALENT CIRCUIT</a:t>
            </a:r>
            <a:endParaRPr lang="tr-TR" sz="2400" dirty="0"/>
          </a:p>
        </p:txBody>
      </p:sp>
      <p:sp>
        <p:nvSpPr>
          <p:cNvPr id="3" name="2 İçerik Yer Tutucusu"/>
          <p:cNvSpPr>
            <a:spLocks noGrp="1"/>
          </p:cNvSpPr>
          <p:nvPr>
            <p:ph idx="1"/>
          </p:nvPr>
        </p:nvSpPr>
        <p:spPr>
          <a:xfrm>
            <a:off x="457200" y="1484784"/>
            <a:ext cx="8229600" cy="4839816"/>
          </a:xfrm>
        </p:spPr>
        <p:txBody>
          <a:bodyPr>
            <a:normAutofit/>
          </a:bodyPr>
          <a:lstStyle/>
          <a:p>
            <a:r>
              <a:rPr lang="tr-TR" sz="2000" noProof="1" smtClean="0"/>
              <a:t>The</a:t>
            </a:r>
            <a:r>
              <a:rPr lang="tr-TR" sz="2000" noProof="1" smtClean="0"/>
              <a:t> circuit shown in Figure 4.52 is transformed to the circuit in Figure 4.53,when all </a:t>
            </a:r>
            <a:r>
              <a:rPr lang="tr-TR" sz="2000" noProof="1" smtClean="0"/>
              <a:t>independent </a:t>
            </a:r>
            <a:r>
              <a:rPr lang="tr-TR" sz="2000" noProof="1" smtClean="0"/>
              <a:t>sources are </a:t>
            </a:r>
            <a:r>
              <a:rPr lang="tr-TR" sz="2000" noProof="1" smtClean="0"/>
              <a:t>deactivated.</a:t>
            </a:r>
          </a:p>
          <a:p>
            <a:endParaRPr lang="tr-TR" sz="2000" noProof="1" smtClean="0"/>
          </a:p>
          <a:p>
            <a:endParaRPr lang="tr-TR" sz="2000" noProof="1" smtClean="0"/>
          </a:p>
          <a:p>
            <a:endParaRPr lang="tr-TR" sz="2000" noProof="1" smtClean="0"/>
          </a:p>
          <a:p>
            <a:endParaRPr lang="tr-TR" sz="2000" noProof="1" smtClean="0"/>
          </a:p>
          <a:p>
            <a:endParaRPr lang="tr-TR" sz="2000" noProof="1" smtClean="0"/>
          </a:p>
          <a:p>
            <a:pPr>
              <a:buNone/>
            </a:pPr>
            <a:endParaRPr lang="tr-TR" sz="2000" noProof="1" smtClean="0"/>
          </a:p>
          <a:p>
            <a:r>
              <a:rPr lang="tr-TR" sz="2000" noProof="1" smtClean="0"/>
              <a:t>The resistance seen looking into the terminals a,b is denoted Ra,b and consists of the 4      resistor in series with parallel combination of the 5 and 20      resistors.Thus</a:t>
            </a:r>
            <a:endParaRPr lang="tr-TR" sz="20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17</a:t>
            </a:fld>
            <a:endParaRPr lang="tr-TR"/>
          </a:p>
        </p:txBody>
      </p:sp>
      <p:pic>
        <p:nvPicPr>
          <p:cNvPr id="3074" name="Picture 2"/>
          <p:cNvPicPr>
            <a:picLocks noChangeAspect="1" noChangeArrowheads="1"/>
          </p:cNvPicPr>
          <p:nvPr/>
        </p:nvPicPr>
        <p:blipFill>
          <a:blip r:embed="rId2" cstate="print"/>
          <a:srcRect/>
          <a:stretch>
            <a:fillRect/>
          </a:stretch>
        </p:blipFill>
        <p:spPr bwMode="auto">
          <a:xfrm>
            <a:off x="971600" y="2348880"/>
            <a:ext cx="3960440" cy="1837591"/>
          </a:xfrm>
          <a:prstGeom prst="rect">
            <a:avLst/>
          </a:prstGeom>
          <a:noFill/>
          <a:ln w="9525">
            <a:no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827584" y="5445224"/>
            <a:ext cx="5112568" cy="873730"/>
          </a:xfrm>
          <a:prstGeom prst="rect">
            <a:avLst/>
          </a:prstGeom>
          <a:noFill/>
          <a:ln w="9525">
            <a:noFill/>
            <a:miter lim="800000"/>
            <a:headEnd/>
            <a:tailEnd/>
          </a:ln>
        </p:spPr>
      </p:pic>
      <p:pic>
        <p:nvPicPr>
          <p:cNvPr id="3077" name="Picture 5"/>
          <p:cNvPicPr>
            <a:picLocks noChangeAspect="1" noChangeArrowheads="1"/>
          </p:cNvPicPr>
          <p:nvPr/>
        </p:nvPicPr>
        <p:blipFill>
          <a:blip r:embed="rId4" cstate="print"/>
          <a:srcRect/>
          <a:stretch>
            <a:fillRect/>
          </a:stretch>
        </p:blipFill>
        <p:spPr bwMode="auto">
          <a:xfrm>
            <a:off x="4351976" y="5013175"/>
            <a:ext cx="292032" cy="276661"/>
          </a:xfrm>
          <a:prstGeom prst="rect">
            <a:avLst/>
          </a:prstGeom>
          <a:noFill/>
          <a:ln w="9525">
            <a:noFill/>
            <a:miter lim="800000"/>
            <a:headEnd/>
            <a:tailEnd/>
          </a:ln>
        </p:spPr>
      </p:pic>
      <p:pic>
        <p:nvPicPr>
          <p:cNvPr id="10" name="Picture 5"/>
          <p:cNvPicPr>
            <a:picLocks noChangeAspect="1" noChangeArrowheads="1"/>
          </p:cNvPicPr>
          <p:nvPr/>
        </p:nvPicPr>
        <p:blipFill>
          <a:blip r:embed="rId4" cstate="print"/>
          <a:srcRect/>
          <a:stretch>
            <a:fillRect/>
          </a:stretch>
        </p:blipFill>
        <p:spPr bwMode="auto">
          <a:xfrm>
            <a:off x="3995936" y="4725144"/>
            <a:ext cx="228026" cy="2160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dirty="0" smtClean="0"/>
              <a:t>MORE ON DERIVING A THEVENIN EQUIVALENT CIRCUIT</a:t>
            </a:r>
            <a:endParaRPr lang="tr-TR" sz="2400" dirty="0"/>
          </a:p>
        </p:txBody>
      </p:sp>
      <p:sp>
        <p:nvSpPr>
          <p:cNvPr id="3" name="2 İçerik Yer Tutucusu"/>
          <p:cNvSpPr>
            <a:spLocks noGrp="1"/>
          </p:cNvSpPr>
          <p:nvPr>
            <p:ph idx="1"/>
          </p:nvPr>
        </p:nvSpPr>
        <p:spPr/>
        <p:txBody>
          <a:bodyPr>
            <a:normAutofit/>
          </a:bodyPr>
          <a:lstStyle/>
          <a:p>
            <a:r>
              <a:rPr lang="tr-TR" sz="2400" noProof="1" smtClean="0"/>
              <a:t>If</a:t>
            </a:r>
            <a:r>
              <a:rPr lang="tr-TR" sz="2400" noProof="1" smtClean="0"/>
              <a:t> the circuit contains </a:t>
            </a:r>
            <a:r>
              <a:rPr lang="tr-TR" sz="2400" noProof="1" smtClean="0"/>
              <a:t>d</a:t>
            </a:r>
            <a:r>
              <a:rPr lang="tr-TR" sz="2400" noProof="1" smtClean="0"/>
              <a:t>ependent sources,an alternative way of finding the Thevenin resistance is as follows:First all independent sources are deactivated,next either a test voltage source or a test current source is applied to the Thevenin terminals a,b.</a:t>
            </a:r>
          </a:p>
          <a:p>
            <a:r>
              <a:rPr lang="tr-TR" sz="2400" noProof="1" smtClean="0"/>
              <a:t>The Thevenin resistance equals the ratio of the voltage across the test source to the current delivered by the test source.Example 4.11 illustrates this alternative procedure for finding RTh,using the same circuit as Example 4.10.</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18</a:t>
            </a:fld>
            <a:endParaRPr lang="tr-T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dirty="0" smtClean="0"/>
              <a:t>MORE ON DERIVING A THEVENIN EQUIVALENT CIRCUIT</a:t>
            </a:r>
            <a:endParaRPr lang="tr-TR" sz="2400" dirty="0"/>
          </a:p>
        </p:txBody>
      </p:sp>
      <p:sp>
        <p:nvSpPr>
          <p:cNvPr id="3" name="2 İçerik Yer Tutucusu"/>
          <p:cNvSpPr>
            <a:spLocks noGrp="1"/>
          </p:cNvSpPr>
          <p:nvPr>
            <p:ph idx="1"/>
          </p:nvPr>
        </p:nvSpPr>
        <p:spPr/>
        <p:txBody>
          <a:bodyPr/>
          <a:lstStyle/>
          <a:p>
            <a:r>
              <a:rPr lang="tr-TR" noProof="1" smtClean="0">
                <a:solidFill>
                  <a:srgbClr val="FF0000"/>
                </a:solidFill>
              </a:rPr>
              <a:t>Example</a:t>
            </a:r>
            <a:r>
              <a:rPr lang="tr-TR" noProof="1" smtClean="0">
                <a:solidFill>
                  <a:srgbClr val="FF0000"/>
                </a:solidFill>
              </a:rPr>
              <a:t> </a:t>
            </a:r>
            <a:r>
              <a:rPr lang="tr-TR" noProof="1" smtClean="0">
                <a:solidFill>
                  <a:srgbClr val="FF0000"/>
                </a:solidFill>
              </a:rPr>
              <a:t>4.11</a:t>
            </a:r>
            <a:endParaRPr lang="tr-TR" noProof="1">
              <a:solidFill>
                <a:srgbClr val="FF0000"/>
              </a:solidFill>
            </a:endParaRPr>
          </a:p>
        </p:txBody>
      </p:sp>
      <p:sp>
        <p:nvSpPr>
          <p:cNvPr id="4" name="3 Slayt Numarası Yer Tutucusu"/>
          <p:cNvSpPr>
            <a:spLocks noGrp="1"/>
          </p:cNvSpPr>
          <p:nvPr>
            <p:ph type="sldNum" sz="quarter" idx="12"/>
          </p:nvPr>
        </p:nvSpPr>
        <p:spPr/>
        <p:txBody>
          <a:bodyPr/>
          <a:lstStyle/>
          <a:p>
            <a:fld id="{B1DEFA8C-F947-479F-BE07-76B6B3F80BF1}" type="slidenum">
              <a:rPr lang="tr-TR" smtClean="0"/>
              <a:pPr/>
              <a:t>19</a:t>
            </a:fld>
            <a:endParaRPr lang="tr-T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dirty="0" smtClean="0"/>
              <a:t>THE NODE-VOLTAGE METHOD VERSUS </a:t>
            </a:r>
            <a:br>
              <a:rPr lang="tr-TR" sz="2400" dirty="0" smtClean="0"/>
            </a:br>
            <a:r>
              <a:rPr lang="tr-TR" sz="2400" dirty="0" smtClean="0"/>
              <a:t>          THE MESH- CURRENT METHOD</a:t>
            </a:r>
            <a:endParaRPr lang="tr-TR" sz="2400" dirty="0"/>
          </a:p>
        </p:txBody>
      </p:sp>
      <p:sp>
        <p:nvSpPr>
          <p:cNvPr id="3" name="2 İçerik Yer Tutucusu"/>
          <p:cNvSpPr>
            <a:spLocks noGrp="1"/>
          </p:cNvSpPr>
          <p:nvPr>
            <p:ph idx="1"/>
          </p:nvPr>
        </p:nvSpPr>
        <p:spPr/>
        <p:txBody>
          <a:bodyPr>
            <a:normAutofit/>
          </a:bodyPr>
          <a:lstStyle/>
          <a:p>
            <a:r>
              <a:rPr lang="tr-TR" sz="2200" noProof="1" smtClean="0">
                <a:latin typeface="Arial Narrow" pitchFamily="34" charset="0"/>
              </a:rPr>
              <a:t>When is the node-voltage method preferred to the mesh-current method and vice-versa?</a:t>
            </a:r>
          </a:p>
          <a:p>
            <a:r>
              <a:rPr lang="tr-TR" sz="2200" noProof="1" smtClean="0">
                <a:latin typeface="Arial Narrow" pitchFamily="34" charset="0"/>
              </a:rPr>
              <a:t>There is no clear answer,however,the following questions help identify the more efficient method.</a:t>
            </a:r>
          </a:p>
          <a:p>
            <a:r>
              <a:rPr lang="tr-TR" sz="2200" noProof="1" smtClean="0">
                <a:latin typeface="Arial Narrow" pitchFamily="34" charset="0"/>
              </a:rPr>
              <a:t>Does one of the methods result in fewer simultaneous equations to solve ?</a:t>
            </a:r>
          </a:p>
          <a:p>
            <a:r>
              <a:rPr lang="tr-TR" sz="2200" noProof="1" smtClean="0">
                <a:latin typeface="Arial Narrow" pitchFamily="34" charset="0"/>
              </a:rPr>
              <a:t>Does the circuit contain supernodes ? If  so,using the node-voltage method will permit you to reduce the number of equations to be solved.</a:t>
            </a:r>
          </a:p>
          <a:p>
            <a:r>
              <a:rPr lang="tr-TR" sz="2200" noProof="1" smtClean="0">
                <a:latin typeface="Arial Narrow" pitchFamily="34" charset="0"/>
              </a:rPr>
              <a:t>Does the circuit contain supermeshes ? If so,using the mesh-current method will permit you to reduce the number of equations to be solved.</a:t>
            </a:r>
          </a:p>
          <a:p>
            <a:r>
              <a:rPr lang="tr-TR" sz="2000" noProof="1" smtClean="0">
                <a:latin typeface="Arial Narrow" pitchFamily="34" charset="0"/>
              </a:rPr>
              <a:t>Will solving some portion of the circuit give the requested solution?If so,which method is most efficient for solving just the pertinent portion of the circuit?</a:t>
            </a:r>
          </a:p>
          <a:p>
            <a:endParaRPr lang="tr-TR" noProof="1">
              <a:latin typeface="Arial Narrow" pitchFamily="34" charset="0"/>
            </a:endParaRPr>
          </a:p>
        </p:txBody>
      </p:sp>
      <p:sp>
        <p:nvSpPr>
          <p:cNvPr id="4" name="3 Slayt Numarası Yer Tutucusu"/>
          <p:cNvSpPr>
            <a:spLocks noGrp="1"/>
          </p:cNvSpPr>
          <p:nvPr>
            <p:ph type="sldNum" sz="quarter" idx="12"/>
          </p:nvPr>
        </p:nvSpPr>
        <p:spPr/>
        <p:txBody>
          <a:bodyPr/>
          <a:lstStyle/>
          <a:p>
            <a:fld id="{B1DEFA8C-F947-479F-BE07-76B6B3F80BF1}" type="slidenum">
              <a:rPr lang="tr-TR" smtClean="0"/>
              <a:pPr/>
              <a:t>2</a:t>
            </a:fld>
            <a:endParaRPr lang="tr-T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MAXIMUM POWER TRANSFER</a:t>
            </a:r>
            <a:endParaRPr lang="tr-TR" sz="3200" dirty="0"/>
          </a:p>
        </p:txBody>
      </p:sp>
      <p:sp>
        <p:nvSpPr>
          <p:cNvPr id="3" name="2 İçerik Yer Tutucusu"/>
          <p:cNvSpPr>
            <a:spLocks noGrp="1"/>
          </p:cNvSpPr>
          <p:nvPr>
            <p:ph idx="1"/>
          </p:nvPr>
        </p:nvSpPr>
        <p:spPr/>
        <p:txBody>
          <a:bodyPr>
            <a:normAutofit fontScale="92500"/>
          </a:bodyPr>
          <a:lstStyle/>
          <a:p>
            <a:r>
              <a:rPr lang="tr-TR" sz="2400" noProof="1" smtClean="0"/>
              <a:t>Circuit</a:t>
            </a:r>
            <a:r>
              <a:rPr lang="tr-TR" sz="2400" noProof="1" smtClean="0"/>
              <a:t> analysis is very  important in all systems designed to transfer power from a source to a load.Power transfer in terms of two basic types of systems will be </a:t>
            </a:r>
            <a:r>
              <a:rPr lang="tr-TR" sz="2400" noProof="1" smtClean="0"/>
              <a:t>considered.</a:t>
            </a:r>
          </a:p>
          <a:p>
            <a:r>
              <a:rPr lang="tr-TR" sz="2400" noProof="1" smtClean="0"/>
              <a:t>The first type of systems try to maximize the efficiency of the power transfer.Power utility systems are good examples of such systems.These systems  are concerned with the generation,transmission and distribution of large amounts of power.</a:t>
            </a:r>
          </a:p>
          <a:p>
            <a:r>
              <a:rPr lang="tr-TR" sz="2400" noProof="1" smtClean="0"/>
              <a:t>Efficiency of such systems is important,as the power losses during the generation,transmission and distribution processes limit the amount of power that reaches the end users.</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20</a:t>
            </a:fld>
            <a:endParaRPr lang="tr-T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MAXIMUM POWER TRANSFER</a:t>
            </a:r>
            <a:endParaRPr lang="tr-TR" sz="3200" dirty="0"/>
          </a:p>
        </p:txBody>
      </p:sp>
      <p:sp>
        <p:nvSpPr>
          <p:cNvPr id="3" name="2 İçerik Yer Tutucusu"/>
          <p:cNvSpPr>
            <a:spLocks noGrp="1"/>
          </p:cNvSpPr>
          <p:nvPr>
            <p:ph idx="1"/>
          </p:nvPr>
        </p:nvSpPr>
        <p:spPr/>
        <p:txBody>
          <a:bodyPr>
            <a:normAutofit/>
          </a:bodyPr>
          <a:lstStyle/>
          <a:p>
            <a:r>
              <a:rPr lang="tr-TR" sz="2000" noProof="1" smtClean="0"/>
              <a:t>The</a:t>
            </a:r>
            <a:r>
              <a:rPr lang="tr-TR" sz="2000" noProof="1" smtClean="0"/>
              <a:t> second types of systems try to maximize the amount of power </a:t>
            </a:r>
            <a:r>
              <a:rPr lang="tr-TR" sz="2000" noProof="1" smtClean="0"/>
              <a:t>transferred.</a:t>
            </a:r>
          </a:p>
          <a:p>
            <a:r>
              <a:rPr lang="tr-TR" sz="2000" noProof="1" smtClean="0"/>
              <a:t>Communication  and instrumentation systems are good examples of such systems,because in the transmission of information,or data,via electric signals,the power available at the transmitter or detector is limited.Thus maximizing the power transferred to the receiver or load is desirable.</a:t>
            </a:r>
          </a:p>
          <a:p>
            <a:r>
              <a:rPr lang="tr-TR" sz="2000" noProof="1" smtClean="0"/>
              <a:t>Next we consider maximum power transfer in purely resistive circuits.We assume that there is a resistive network containing both dependent and independent sources and a designated pair of terminals a,b at which the load RL is to be connected.</a:t>
            </a:r>
            <a:endParaRPr lang="tr-TR" sz="20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21</a:t>
            </a:fld>
            <a:endParaRPr lang="tr-T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dirty="0" smtClean="0"/>
              <a:t>MAXIMUM POWER TRANSFER</a:t>
            </a:r>
            <a:endParaRPr lang="tr-TR" sz="2400" dirty="0"/>
          </a:p>
        </p:txBody>
      </p:sp>
      <p:sp>
        <p:nvSpPr>
          <p:cNvPr id="3" name="2 İçerik Yer Tutucusu"/>
          <p:cNvSpPr>
            <a:spLocks noGrp="1"/>
          </p:cNvSpPr>
          <p:nvPr>
            <p:ph idx="1"/>
          </p:nvPr>
        </p:nvSpPr>
        <p:spPr/>
        <p:txBody>
          <a:bodyPr>
            <a:normAutofit/>
          </a:bodyPr>
          <a:lstStyle/>
          <a:p>
            <a:endParaRPr lang="tr-TR" dirty="0" smtClean="0"/>
          </a:p>
          <a:p>
            <a:endParaRPr lang="tr-TR" dirty="0" smtClean="0"/>
          </a:p>
          <a:p>
            <a:endParaRPr lang="tr-TR" dirty="0" smtClean="0"/>
          </a:p>
          <a:p>
            <a:endParaRPr lang="tr-TR" dirty="0" smtClean="0"/>
          </a:p>
          <a:p>
            <a:endParaRPr lang="tr-TR" dirty="0" smtClean="0"/>
          </a:p>
          <a:p>
            <a:pPr>
              <a:buNone/>
            </a:pPr>
            <a:endParaRPr lang="tr-TR" dirty="0" smtClean="0"/>
          </a:p>
          <a:p>
            <a:r>
              <a:rPr lang="tr-TR" sz="2000" noProof="1" smtClean="0"/>
              <a:t>The</a:t>
            </a:r>
            <a:r>
              <a:rPr lang="tr-TR" sz="2000" noProof="1" smtClean="0"/>
              <a:t> problem is to  determine the value of RL that allows the maximum power delivery to </a:t>
            </a:r>
            <a:r>
              <a:rPr lang="tr-TR" sz="2000" noProof="1" smtClean="0"/>
              <a:t>RL.</a:t>
            </a:r>
            <a:endParaRPr lang="tr-TR" sz="2000" noProof="1" smtClean="0"/>
          </a:p>
          <a:p>
            <a:r>
              <a:rPr lang="tr-TR" sz="2000" noProof="1" smtClean="0"/>
              <a:t>We first replace the the circuit left of terminals a,b by its Thevenin </a:t>
            </a:r>
            <a:r>
              <a:rPr lang="tr-TR" sz="2000" noProof="1" smtClean="0"/>
              <a:t>Equivalent.</a:t>
            </a:r>
            <a:endParaRPr lang="tr-TR" sz="2000" noProof="1" smtClean="0"/>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22</a:t>
            </a:fld>
            <a:endParaRPr lang="tr-TR"/>
          </a:p>
        </p:txBody>
      </p:sp>
      <p:pic>
        <p:nvPicPr>
          <p:cNvPr id="4098" name="Picture 2"/>
          <p:cNvPicPr>
            <a:picLocks noChangeAspect="1" noChangeArrowheads="1"/>
          </p:cNvPicPr>
          <p:nvPr/>
        </p:nvPicPr>
        <p:blipFill>
          <a:blip r:embed="rId2" cstate="print"/>
          <a:srcRect/>
          <a:stretch>
            <a:fillRect/>
          </a:stretch>
        </p:blipFill>
        <p:spPr bwMode="auto">
          <a:xfrm>
            <a:off x="611561" y="2132856"/>
            <a:ext cx="3556108" cy="2304256"/>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4716016" y="2204864"/>
            <a:ext cx="2908537" cy="21602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MAXIMUM POWER TRANSFER</a:t>
            </a:r>
            <a:endParaRPr lang="tr-TR" sz="3200" dirty="0"/>
          </a:p>
        </p:txBody>
      </p:sp>
      <p:sp>
        <p:nvSpPr>
          <p:cNvPr id="3" name="2 İçerik Yer Tutucusu"/>
          <p:cNvSpPr>
            <a:spLocks noGrp="1"/>
          </p:cNvSpPr>
          <p:nvPr>
            <p:ph idx="1"/>
          </p:nvPr>
        </p:nvSpPr>
        <p:spPr/>
        <p:txBody>
          <a:bodyPr/>
          <a:lstStyle/>
          <a:p>
            <a:r>
              <a:rPr lang="tr-TR" sz="2000" noProof="1" smtClean="0"/>
              <a:t>Thus</a:t>
            </a:r>
            <a:r>
              <a:rPr lang="tr-TR" sz="2000" noProof="1" smtClean="0"/>
              <a:t>, the determination of RL requires expressing the power dissipated by RL as a function of the three circuit parameters VTh,RTh and </a:t>
            </a:r>
            <a:r>
              <a:rPr lang="tr-TR" sz="2000" noProof="1" smtClean="0"/>
              <a:t>RL.Thus</a:t>
            </a:r>
          </a:p>
          <a:p>
            <a:endParaRPr lang="tr-TR" sz="2000" noProof="1" smtClean="0"/>
          </a:p>
          <a:p>
            <a:endParaRPr lang="tr-TR" sz="2000" noProof="1" smtClean="0"/>
          </a:p>
          <a:p>
            <a:pPr>
              <a:buNone/>
            </a:pPr>
            <a:endParaRPr lang="tr-TR" sz="2000" noProof="1" smtClean="0"/>
          </a:p>
          <a:p>
            <a:r>
              <a:rPr lang="tr-TR" sz="2000" noProof="1" smtClean="0"/>
              <a:t>For a given circuit the values of VTh and RTh will be fixed.Therefore the power dissipated is a function of only RL.</a:t>
            </a:r>
          </a:p>
          <a:p>
            <a:r>
              <a:rPr lang="tr-TR" sz="2000" noProof="1" smtClean="0"/>
              <a:t>To find the value of RL that maximizes the power,we take its derivative and set it equal to zero.</a:t>
            </a:r>
            <a:endParaRPr lang="tr-TR" sz="2000" noProof="1" smtClean="0"/>
          </a:p>
          <a:p>
            <a:endParaRPr lang="tr-TR" dirty="0" smtClean="0"/>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23</a:t>
            </a:fld>
            <a:endParaRPr lang="tr-TR"/>
          </a:p>
        </p:txBody>
      </p:sp>
      <p:pic>
        <p:nvPicPr>
          <p:cNvPr id="5122" name="Picture 2"/>
          <p:cNvPicPr>
            <a:picLocks noChangeAspect="1" noChangeArrowheads="1"/>
          </p:cNvPicPr>
          <p:nvPr/>
        </p:nvPicPr>
        <p:blipFill>
          <a:blip r:embed="rId3" cstate="print"/>
          <a:srcRect/>
          <a:stretch>
            <a:fillRect/>
          </a:stretch>
        </p:blipFill>
        <p:spPr bwMode="auto">
          <a:xfrm>
            <a:off x="899592" y="3068961"/>
            <a:ext cx="4320480" cy="754758"/>
          </a:xfrm>
          <a:prstGeom prst="rect">
            <a:avLst/>
          </a:prstGeom>
          <a:noFill/>
          <a:ln w="9525">
            <a:noFill/>
            <a:miter lim="800000"/>
            <a:headEnd/>
            <a:tailEnd/>
          </a:ln>
        </p:spPr>
      </p:pic>
      <p:pic>
        <p:nvPicPr>
          <p:cNvPr id="5123" name="Picture 3"/>
          <p:cNvPicPr>
            <a:picLocks noChangeAspect="1" noChangeArrowheads="1"/>
          </p:cNvPicPr>
          <p:nvPr/>
        </p:nvPicPr>
        <p:blipFill>
          <a:blip r:embed="rId4" cstate="print"/>
          <a:srcRect/>
          <a:stretch>
            <a:fillRect/>
          </a:stretch>
        </p:blipFill>
        <p:spPr bwMode="auto">
          <a:xfrm>
            <a:off x="1043608" y="5517233"/>
            <a:ext cx="4104456" cy="76487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332656"/>
            <a:ext cx="8229600" cy="1080120"/>
          </a:xfrm>
        </p:spPr>
        <p:txBody>
          <a:bodyPr>
            <a:normAutofit/>
          </a:bodyPr>
          <a:lstStyle/>
          <a:p>
            <a:r>
              <a:rPr lang="tr-TR" sz="3200" dirty="0" smtClean="0"/>
              <a:t>MAXIMUM POWER TRANSFER</a:t>
            </a:r>
            <a:endParaRPr lang="tr-TR" sz="3200" dirty="0"/>
          </a:p>
        </p:txBody>
      </p:sp>
      <p:sp>
        <p:nvSpPr>
          <p:cNvPr id="3" name="2 İçerik Yer Tutucusu"/>
          <p:cNvSpPr>
            <a:spLocks noGrp="1"/>
          </p:cNvSpPr>
          <p:nvPr>
            <p:ph idx="1"/>
          </p:nvPr>
        </p:nvSpPr>
        <p:spPr>
          <a:xfrm>
            <a:off x="457200" y="1412776"/>
            <a:ext cx="8229600" cy="4911824"/>
          </a:xfrm>
        </p:spPr>
        <p:txBody>
          <a:bodyPr>
            <a:normAutofit lnSpcReduction="10000"/>
          </a:bodyPr>
          <a:lstStyle/>
          <a:p>
            <a:r>
              <a:rPr lang="tr-TR" sz="2000" noProof="1" smtClean="0"/>
              <a:t>The</a:t>
            </a:r>
            <a:r>
              <a:rPr lang="tr-TR" sz="2000" noProof="1" smtClean="0"/>
              <a:t> derivative is zero and the power is </a:t>
            </a:r>
            <a:r>
              <a:rPr lang="tr-TR" sz="2000" noProof="1" smtClean="0"/>
              <a:t>maximized,when</a:t>
            </a:r>
          </a:p>
          <a:p>
            <a:endParaRPr lang="tr-TR" sz="2000" noProof="1" smtClean="0"/>
          </a:p>
          <a:p>
            <a:pPr>
              <a:buNone/>
            </a:pPr>
            <a:endParaRPr lang="tr-TR" sz="2000" noProof="1" smtClean="0"/>
          </a:p>
          <a:p>
            <a:r>
              <a:rPr lang="tr-TR" sz="2000" noProof="1" smtClean="0"/>
              <a:t>Solving equation 4.75 yields</a:t>
            </a:r>
          </a:p>
          <a:p>
            <a:endParaRPr lang="tr-TR" sz="2000" noProof="1" smtClean="0"/>
          </a:p>
          <a:p>
            <a:pPr>
              <a:buNone/>
            </a:pPr>
            <a:endParaRPr lang="tr-TR" sz="2000" noProof="1" smtClean="0"/>
          </a:p>
          <a:p>
            <a:r>
              <a:rPr lang="tr-TR" sz="2000" noProof="1" smtClean="0"/>
              <a:t>The results above indicate that the maximum power transfer occurs when the load resistance  RL equals the Thevenin resistance RTh.To find the maiximum power transferred to the load,we simply substitute Equation 4.76 into 4.73</a:t>
            </a:r>
          </a:p>
          <a:p>
            <a:endParaRPr lang="tr-TR" sz="2000" noProof="1" smtClean="0"/>
          </a:p>
          <a:p>
            <a:endParaRPr lang="tr-TR" sz="2000" noProof="1" smtClean="0"/>
          </a:p>
          <a:p>
            <a:endParaRPr lang="tr-TR" sz="2000" noProof="1" smtClean="0"/>
          </a:p>
          <a:p>
            <a:r>
              <a:rPr lang="tr-TR" sz="2000" noProof="1" smtClean="0"/>
              <a:t>Example 4.12 describes the analysis of a circuit when the load resistor is adjusted for maximum power transfer.</a:t>
            </a:r>
          </a:p>
          <a:p>
            <a:endParaRPr lang="tr-TR" sz="2000" noProof="1" smtClean="0"/>
          </a:p>
          <a:p>
            <a:endParaRPr lang="tr-TR" dirty="0" smtClean="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24</a:t>
            </a:fld>
            <a:endParaRPr lang="tr-TR"/>
          </a:p>
        </p:txBody>
      </p:sp>
      <p:pic>
        <p:nvPicPr>
          <p:cNvPr id="6146" name="Picture 2"/>
          <p:cNvPicPr>
            <a:picLocks noChangeAspect="1" noChangeArrowheads="1"/>
          </p:cNvPicPr>
          <p:nvPr/>
        </p:nvPicPr>
        <p:blipFill>
          <a:blip r:embed="rId2" cstate="print"/>
          <a:srcRect/>
          <a:stretch>
            <a:fillRect/>
          </a:stretch>
        </p:blipFill>
        <p:spPr bwMode="auto">
          <a:xfrm>
            <a:off x="971600" y="1844824"/>
            <a:ext cx="4104456" cy="576064"/>
          </a:xfrm>
          <a:prstGeom prst="rect">
            <a:avLst/>
          </a:prstGeom>
          <a:noFill/>
          <a:ln w="9525">
            <a:noFill/>
            <a:miter lim="800000"/>
            <a:headEnd/>
            <a:tailEnd/>
          </a:ln>
        </p:spPr>
      </p:pic>
      <p:pic>
        <p:nvPicPr>
          <p:cNvPr id="6147" name="Picture 3"/>
          <p:cNvPicPr>
            <a:picLocks noChangeAspect="1" noChangeArrowheads="1"/>
          </p:cNvPicPr>
          <p:nvPr/>
        </p:nvPicPr>
        <p:blipFill>
          <a:blip r:embed="rId3" cstate="print"/>
          <a:srcRect/>
          <a:stretch>
            <a:fillRect/>
          </a:stretch>
        </p:blipFill>
        <p:spPr bwMode="auto">
          <a:xfrm>
            <a:off x="899592" y="2924944"/>
            <a:ext cx="3672408" cy="576064"/>
          </a:xfrm>
          <a:prstGeom prst="rect">
            <a:avLst/>
          </a:prstGeom>
          <a:noFill/>
          <a:ln w="9525">
            <a:noFill/>
            <a:miter lim="800000"/>
            <a:headEnd/>
            <a:tailEnd/>
          </a:ln>
        </p:spPr>
      </p:pic>
      <p:pic>
        <p:nvPicPr>
          <p:cNvPr id="6148" name="Picture 4"/>
          <p:cNvPicPr>
            <a:picLocks noChangeAspect="1" noChangeArrowheads="1"/>
          </p:cNvPicPr>
          <p:nvPr/>
        </p:nvPicPr>
        <p:blipFill>
          <a:blip r:embed="rId4" cstate="print"/>
          <a:srcRect/>
          <a:stretch>
            <a:fillRect/>
          </a:stretch>
        </p:blipFill>
        <p:spPr bwMode="auto">
          <a:xfrm>
            <a:off x="755576" y="4725144"/>
            <a:ext cx="4608512" cy="792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MAXIMUM POWER TRANSFER</a:t>
            </a:r>
            <a:endParaRPr lang="tr-TR" sz="3200" dirty="0"/>
          </a:p>
        </p:txBody>
      </p:sp>
      <p:sp>
        <p:nvSpPr>
          <p:cNvPr id="3" name="2 İçerik Yer Tutucusu"/>
          <p:cNvSpPr>
            <a:spLocks noGrp="1"/>
          </p:cNvSpPr>
          <p:nvPr>
            <p:ph idx="1"/>
          </p:nvPr>
        </p:nvSpPr>
        <p:spPr/>
        <p:txBody>
          <a:bodyPr/>
          <a:lstStyle/>
          <a:p>
            <a:r>
              <a:rPr lang="tr-TR" noProof="1" smtClean="0">
                <a:solidFill>
                  <a:srgbClr val="FF0000"/>
                </a:solidFill>
              </a:rPr>
              <a:t>Example</a:t>
            </a:r>
            <a:r>
              <a:rPr lang="tr-TR" noProof="1" smtClean="0">
                <a:solidFill>
                  <a:srgbClr val="FF0000"/>
                </a:solidFill>
              </a:rPr>
              <a:t> </a:t>
            </a:r>
            <a:r>
              <a:rPr lang="tr-TR" noProof="1" smtClean="0">
                <a:solidFill>
                  <a:srgbClr val="FF0000"/>
                </a:solidFill>
              </a:rPr>
              <a:t>4.12</a:t>
            </a:r>
            <a:endParaRPr lang="tr-TR" noProof="1">
              <a:solidFill>
                <a:srgbClr val="FF0000"/>
              </a:solidFill>
            </a:endParaRPr>
          </a:p>
        </p:txBody>
      </p:sp>
      <p:sp>
        <p:nvSpPr>
          <p:cNvPr id="4" name="3 Slayt Numarası Yer Tutucusu"/>
          <p:cNvSpPr>
            <a:spLocks noGrp="1"/>
          </p:cNvSpPr>
          <p:nvPr>
            <p:ph type="sldNum" sz="quarter" idx="12"/>
          </p:nvPr>
        </p:nvSpPr>
        <p:spPr/>
        <p:txBody>
          <a:bodyPr/>
          <a:lstStyle/>
          <a:p>
            <a:fld id="{B1DEFA8C-F947-479F-BE07-76B6B3F80BF1}" type="slidenum">
              <a:rPr lang="tr-TR" smtClean="0"/>
              <a:pPr/>
              <a:t>25</a:t>
            </a:fld>
            <a:endParaRPr lang="tr-T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SUPERPOSITION</a:t>
            </a:r>
            <a:endParaRPr lang="tr-TR" sz="3200" dirty="0"/>
          </a:p>
        </p:txBody>
      </p:sp>
      <p:sp>
        <p:nvSpPr>
          <p:cNvPr id="3" name="2 İçerik Yer Tutucusu"/>
          <p:cNvSpPr>
            <a:spLocks noGrp="1"/>
          </p:cNvSpPr>
          <p:nvPr>
            <p:ph idx="1"/>
          </p:nvPr>
        </p:nvSpPr>
        <p:spPr/>
        <p:txBody>
          <a:bodyPr>
            <a:normAutofit lnSpcReduction="10000"/>
          </a:bodyPr>
          <a:lstStyle/>
          <a:p>
            <a:r>
              <a:rPr lang="tr-TR" sz="2400" noProof="1" smtClean="0"/>
              <a:t>A linear system satisfies the principle of superposition which states that the total response of a </a:t>
            </a:r>
            <a:r>
              <a:rPr lang="tr-TR" sz="2400" noProof="1" smtClean="0"/>
              <a:t>circuit  </a:t>
            </a:r>
            <a:r>
              <a:rPr lang="tr-TR" sz="2400" noProof="1" smtClean="0"/>
              <a:t>due to several voltage or current sources is equal to the sum of the responses </a:t>
            </a:r>
            <a:r>
              <a:rPr lang="tr-TR" sz="2400" noProof="1" smtClean="0"/>
              <a:t>due </a:t>
            </a:r>
            <a:r>
              <a:rPr lang="tr-TR" sz="2400" noProof="1" smtClean="0"/>
              <a:t>to each source </a:t>
            </a:r>
            <a:r>
              <a:rPr lang="tr-TR" sz="2400" noProof="1" smtClean="0"/>
              <a:t>alone.</a:t>
            </a:r>
          </a:p>
          <a:p>
            <a:r>
              <a:rPr lang="tr-TR" sz="2400" noProof="1" smtClean="0"/>
              <a:t>When a circuit is driven by more than one independent source,the superposition principle can be used to find the total response of the system,by supressing all sources except one   and finding the response due to the source kept and repeating this process for all sources.Finally, by adding the individual source responses the total response of the system is found.</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26</a:t>
            </a:fld>
            <a:endParaRPr lang="tr-T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780696"/>
          </a:xfrm>
        </p:spPr>
        <p:txBody>
          <a:bodyPr>
            <a:normAutofit/>
          </a:bodyPr>
          <a:lstStyle/>
          <a:p>
            <a:r>
              <a:rPr lang="tr-TR" sz="3200" dirty="0" smtClean="0"/>
              <a:t>SUPERPOSITION</a:t>
            </a:r>
            <a:endParaRPr lang="tr-TR" sz="3200" dirty="0"/>
          </a:p>
        </p:txBody>
      </p:sp>
      <p:sp>
        <p:nvSpPr>
          <p:cNvPr id="3" name="2 İçerik Yer Tutucusu"/>
          <p:cNvSpPr>
            <a:spLocks noGrp="1"/>
          </p:cNvSpPr>
          <p:nvPr>
            <p:ph idx="1"/>
          </p:nvPr>
        </p:nvSpPr>
        <p:spPr>
          <a:xfrm>
            <a:off x="457200" y="1556792"/>
            <a:ext cx="8229600" cy="4767808"/>
          </a:xfrm>
        </p:spPr>
        <p:txBody>
          <a:bodyPr>
            <a:normAutofit lnSpcReduction="10000"/>
          </a:bodyPr>
          <a:lstStyle/>
          <a:p>
            <a:r>
              <a:rPr lang="tr-TR" sz="2400" noProof="1" smtClean="0"/>
              <a:t>Superposition</a:t>
            </a:r>
            <a:r>
              <a:rPr lang="tr-TR" sz="2400" noProof="1" smtClean="0"/>
              <a:t> is applied in both </a:t>
            </a:r>
            <a:r>
              <a:rPr lang="tr-TR" sz="2400" noProof="1" smtClean="0"/>
              <a:t> </a:t>
            </a:r>
            <a:r>
              <a:rPr lang="tr-TR" sz="2400" noProof="1" smtClean="0"/>
              <a:t> </a:t>
            </a:r>
            <a:r>
              <a:rPr lang="tr-TR" sz="2400" noProof="1" smtClean="0"/>
              <a:t>the analysis and design stages of </a:t>
            </a:r>
            <a:r>
              <a:rPr lang="tr-TR" sz="2400" noProof="1" smtClean="0"/>
              <a:t>circuits.</a:t>
            </a:r>
          </a:p>
          <a:p>
            <a:r>
              <a:rPr lang="tr-TR" sz="2400" noProof="1" smtClean="0"/>
              <a:t>Superposition is applied only if the dependent sources in a circuit are fundamentally different.That is some one of them are d.c sources and some others a.c sources.</a:t>
            </a:r>
          </a:p>
          <a:p>
            <a:r>
              <a:rPr lang="tr-TR" sz="2400" noProof="1" smtClean="0"/>
              <a:t>In these early chapters all independent sources are dc sources,so superposition is not necessary.</a:t>
            </a:r>
          </a:p>
          <a:p>
            <a:r>
              <a:rPr lang="tr-TR" sz="2400" noProof="1" smtClean="0"/>
              <a:t>We demonstrate it here in the expectation of later chapters,in which circuits need it for analysis.</a:t>
            </a:r>
          </a:p>
          <a:p>
            <a:r>
              <a:rPr lang="tr-TR" sz="2400" noProof="1" smtClean="0"/>
              <a:t>In circuit design superposition is applied when a circuit response cannot be synthesized in a circuit with a single source.</a:t>
            </a:r>
          </a:p>
        </p:txBody>
      </p:sp>
      <p:sp>
        <p:nvSpPr>
          <p:cNvPr id="4" name="3 Slayt Numarası Yer Tutucusu"/>
          <p:cNvSpPr>
            <a:spLocks noGrp="1"/>
          </p:cNvSpPr>
          <p:nvPr>
            <p:ph type="sldNum" sz="quarter" idx="12"/>
          </p:nvPr>
        </p:nvSpPr>
        <p:spPr/>
        <p:txBody>
          <a:bodyPr/>
          <a:lstStyle/>
          <a:p>
            <a:fld id="{B1DEFA8C-F947-479F-BE07-76B6B3F80BF1}" type="slidenum">
              <a:rPr lang="tr-TR" smtClean="0"/>
              <a:pPr/>
              <a:t>27</a:t>
            </a:fld>
            <a:endParaRPr lang="tr-T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852704"/>
          </a:xfrm>
        </p:spPr>
        <p:txBody>
          <a:bodyPr>
            <a:normAutofit/>
          </a:bodyPr>
          <a:lstStyle/>
          <a:p>
            <a:r>
              <a:rPr lang="tr-TR" sz="3200" dirty="0" smtClean="0"/>
              <a:t>SUPERPOSITION</a:t>
            </a:r>
            <a:endParaRPr lang="tr-TR" sz="3200" dirty="0"/>
          </a:p>
        </p:txBody>
      </p:sp>
      <p:sp>
        <p:nvSpPr>
          <p:cNvPr id="3" name="2 İçerik Yer Tutucusu"/>
          <p:cNvSpPr>
            <a:spLocks noGrp="1"/>
          </p:cNvSpPr>
          <p:nvPr>
            <p:ph idx="1"/>
          </p:nvPr>
        </p:nvSpPr>
        <p:spPr>
          <a:xfrm>
            <a:off x="467544" y="1700808"/>
            <a:ext cx="8229600" cy="4623792"/>
          </a:xfrm>
        </p:spPr>
        <p:txBody>
          <a:bodyPr>
            <a:normAutofit/>
          </a:bodyPr>
          <a:lstStyle/>
          <a:p>
            <a:r>
              <a:rPr lang="tr-TR" sz="2000" noProof="1" smtClean="0"/>
              <a:t>Superposition</a:t>
            </a:r>
            <a:r>
              <a:rPr lang="tr-TR" sz="2000" noProof="1" smtClean="0"/>
              <a:t> is demonstrated using the circuit of Figure 4.62 </a:t>
            </a:r>
            <a:r>
              <a:rPr lang="tr-TR" sz="2000" noProof="1" smtClean="0"/>
              <a:t>below.</a:t>
            </a:r>
          </a:p>
          <a:p>
            <a:endParaRPr lang="tr-TR" sz="2400" noProof="1" smtClean="0"/>
          </a:p>
          <a:p>
            <a:endParaRPr lang="tr-TR" sz="2400" noProof="1" smtClean="0"/>
          </a:p>
          <a:p>
            <a:endParaRPr lang="tr-TR" sz="2400" noProof="1" smtClean="0"/>
          </a:p>
          <a:p>
            <a:endParaRPr lang="tr-TR" sz="2400" noProof="1" smtClean="0"/>
          </a:p>
          <a:p>
            <a:pPr>
              <a:buNone/>
            </a:pPr>
            <a:endParaRPr lang="tr-TR" sz="2400" noProof="1" smtClean="0"/>
          </a:p>
          <a:p>
            <a:r>
              <a:rPr lang="tr-TR" sz="2000" noProof="1" smtClean="0"/>
              <a:t>We begin by finding the branch currents due to the 120 V voltage source alone.Thus the 12A ampere source is eliminated from the circuit by replacing it with an open circuit and the following circuit is obtained.</a:t>
            </a:r>
            <a:endParaRPr lang="tr-TR" sz="20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28</a:t>
            </a:fld>
            <a:endParaRPr lang="tr-TR"/>
          </a:p>
        </p:txBody>
      </p:sp>
      <p:pic>
        <p:nvPicPr>
          <p:cNvPr id="7170" name="Picture 2"/>
          <p:cNvPicPr>
            <a:picLocks noChangeAspect="1" noChangeArrowheads="1"/>
          </p:cNvPicPr>
          <p:nvPr/>
        </p:nvPicPr>
        <p:blipFill>
          <a:blip r:embed="rId2" cstate="print"/>
          <a:srcRect/>
          <a:stretch>
            <a:fillRect/>
          </a:stretch>
        </p:blipFill>
        <p:spPr bwMode="auto">
          <a:xfrm>
            <a:off x="827584" y="2420888"/>
            <a:ext cx="3473916" cy="20882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780696"/>
          </a:xfrm>
        </p:spPr>
        <p:txBody>
          <a:bodyPr>
            <a:normAutofit/>
          </a:bodyPr>
          <a:lstStyle/>
          <a:p>
            <a:r>
              <a:rPr lang="tr-TR" sz="3200" dirty="0" smtClean="0"/>
              <a:t>SUPERPOSITION</a:t>
            </a:r>
            <a:endParaRPr lang="tr-TR" sz="3200" dirty="0"/>
          </a:p>
        </p:txBody>
      </p:sp>
      <p:sp>
        <p:nvSpPr>
          <p:cNvPr id="3" name="2 İçerik Yer Tutucusu"/>
          <p:cNvSpPr>
            <a:spLocks noGrp="1"/>
          </p:cNvSpPr>
          <p:nvPr>
            <p:ph idx="1"/>
          </p:nvPr>
        </p:nvSpPr>
        <p:spPr>
          <a:xfrm>
            <a:off x="457200" y="1700808"/>
            <a:ext cx="8229600" cy="4623792"/>
          </a:xfrm>
        </p:spPr>
        <p:txBody>
          <a:bodyPr>
            <a:normAutofit/>
          </a:bodyPr>
          <a:lstStyle/>
          <a:p>
            <a:r>
              <a:rPr lang="tr-TR" sz="2400" noProof="1" smtClean="0"/>
              <a:t>We denote the branch </a:t>
            </a:r>
            <a:r>
              <a:rPr lang="tr-TR" sz="2400" noProof="1" smtClean="0"/>
              <a:t>currents with </a:t>
            </a:r>
            <a:r>
              <a:rPr lang="tr-TR" sz="2400" noProof="1" smtClean="0"/>
              <a:t>prime and note that once v1 is known all of them can be determined. Solving the node voltage equations to determine v1 we get:</a:t>
            </a:r>
          </a:p>
          <a:p>
            <a:endParaRPr lang="tr-TR" sz="2400" noProof="1" smtClean="0"/>
          </a:p>
          <a:p>
            <a:endParaRPr lang="tr-TR" sz="2400" noProof="1" smtClean="0"/>
          </a:p>
          <a:p>
            <a:endParaRPr lang="tr-TR" sz="2400" noProof="1" smtClean="0"/>
          </a:p>
          <a:p>
            <a:r>
              <a:rPr lang="tr-TR" sz="2400" noProof="1" smtClean="0"/>
              <a:t>                                                  From which</a:t>
            </a:r>
            <a:endParaRPr lang="tr-TR" sz="24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29</a:t>
            </a:fld>
            <a:endParaRPr lang="tr-TR"/>
          </a:p>
        </p:txBody>
      </p:sp>
      <p:pic>
        <p:nvPicPr>
          <p:cNvPr id="8194" name="Picture 2"/>
          <p:cNvPicPr>
            <a:picLocks noChangeAspect="1" noChangeArrowheads="1"/>
          </p:cNvPicPr>
          <p:nvPr/>
        </p:nvPicPr>
        <p:blipFill>
          <a:blip r:embed="rId2" cstate="print"/>
          <a:srcRect/>
          <a:stretch>
            <a:fillRect/>
          </a:stretch>
        </p:blipFill>
        <p:spPr bwMode="auto">
          <a:xfrm>
            <a:off x="755576" y="3429000"/>
            <a:ext cx="3813175" cy="2376264"/>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4932040" y="3573016"/>
            <a:ext cx="3168352" cy="838615"/>
          </a:xfrm>
          <a:prstGeom prst="rect">
            <a:avLst/>
          </a:prstGeom>
          <a:noFill/>
          <a:ln w="9525">
            <a:noFill/>
            <a:miter lim="800000"/>
            <a:headEnd/>
            <a:tailEnd/>
          </a:ln>
        </p:spPr>
      </p:pic>
      <p:pic>
        <p:nvPicPr>
          <p:cNvPr id="8196" name="Picture 4"/>
          <p:cNvPicPr>
            <a:picLocks noChangeAspect="1" noChangeArrowheads="1"/>
          </p:cNvPicPr>
          <p:nvPr/>
        </p:nvPicPr>
        <p:blipFill>
          <a:blip r:embed="rId4" cstate="print"/>
          <a:srcRect/>
          <a:stretch>
            <a:fillRect/>
          </a:stretch>
        </p:blipFill>
        <p:spPr bwMode="auto">
          <a:xfrm>
            <a:off x="4860032" y="5157192"/>
            <a:ext cx="3168352" cy="3709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r>
              <a:rPr lang="tr-TR" noProof="1" smtClean="0">
                <a:solidFill>
                  <a:srgbClr val="FF0000"/>
                </a:solidFill>
              </a:rPr>
              <a:t>Example 4.6 &amp; 4.7</a:t>
            </a:r>
            <a:endParaRPr lang="tr-TR" noProof="1">
              <a:solidFill>
                <a:srgbClr val="FF0000"/>
              </a:solidFill>
            </a:endParaRPr>
          </a:p>
        </p:txBody>
      </p:sp>
      <p:sp>
        <p:nvSpPr>
          <p:cNvPr id="4" name="3 Slayt Numarası Yer Tutucusu"/>
          <p:cNvSpPr>
            <a:spLocks noGrp="1"/>
          </p:cNvSpPr>
          <p:nvPr>
            <p:ph type="sldNum" sz="quarter" idx="12"/>
          </p:nvPr>
        </p:nvSpPr>
        <p:spPr/>
        <p:txBody>
          <a:bodyPr/>
          <a:lstStyle/>
          <a:p>
            <a:fld id="{B1DEFA8C-F947-479F-BE07-76B6B3F80BF1}" type="slidenum">
              <a:rPr lang="tr-TR" smtClean="0"/>
              <a:pPr/>
              <a:t>3</a:t>
            </a:fld>
            <a:endParaRPr lang="tr-T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SUPERPOSITION</a:t>
            </a:r>
            <a:endParaRPr lang="tr-TR" sz="3200" dirty="0"/>
          </a:p>
        </p:txBody>
      </p:sp>
      <p:sp>
        <p:nvSpPr>
          <p:cNvPr id="3" name="2 İçerik Yer Tutucusu"/>
          <p:cNvSpPr>
            <a:spLocks noGrp="1"/>
          </p:cNvSpPr>
          <p:nvPr>
            <p:ph idx="1"/>
          </p:nvPr>
        </p:nvSpPr>
        <p:spPr/>
        <p:txBody>
          <a:bodyPr>
            <a:normAutofit/>
          </a:bodyPr>
          <a:lstStyle/>
          <a:p>
            <a:r>
              <a:rPr lang="tr-TR" sz="2000" noProof="1" smtClean="0"/>
              <a:t>Next the branch </a:t>
            </a:r>
            <a:r>
              <a:rPr lang="tr-TR" sz="2000" noProof="1" smtClean="0"/>
              <a:t>currents </a:t>
            </a:r>
            <a:r>
              <a:rPr lang="tr-TR" sz="2000" noProof="1" smtClean="0"/>
              <a:t> </a:t>
            </a:r>
            <a:r>
              <a:rPr lang="tr-TR" sz="2000" noProof="1" smtClean="0"/>
              <a:t>can </a:t>
            </a:r>
            <a:r>
              <a:rPr lang="tr-TR" sz="2000" noProof="1" smtClean="0"/>
              <a:t>be found using v1 and the known values of the resistances and the voltage </a:t>
            </a:r>
            <a:r>
              <a:rPr lang="tr-TR" sz="2000" noProof="1" smtClean="0"/>
              <a:t>source</a:t>
            </a:r>
            <a:r>
              <a:rPr lang="tr-TR" sz="2000" noProof="1" smtClean="0"/>
              <a:t>.</a:t>
            </a:r>
            <a:endParaRPr lang="tr-TR" sz="20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30</a:t>
            </a:fld>
            <a:endParaRPr lang="tr-TR"/>
          </a:p>
        </p:txBody>
      </p:sp>
      <p:pic>
        <p:nvPicPr>
          <p:cNvPr id="9218" name="Picture 2"/>
          <p:cNvPicPr>
            <a:picLocks noChangeAspect="1" noChangeArrowheads="1"/>
          </p:cNvPicPr>
          <p:nvPr/>
        </p:nvPicPr>
        <p:blipFill>
          <a:blip r:embed="rId2" cstate="print"/>
          <a:srcRect/>
          <a:stretch>
            <a:fillRect/>
          </a:stretch>
        </p:blipFill>
        <p:spPr bwMode="auto">
          <a:xfrm>
            <a:off x="1187625" y="3068960"/>
            <a:ext cx="5544616" cy="22387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SUPERPOSITION</a:t>
            </a:r>
            <a:endParaRPr lang="tr-TR" sz="3200" dirty="0"/>
          </a:p>
        </p:txBody>
      </p:sp>
      <p:sp>
        <p:nvSpPr>
          <p:cNvPr id="3" name="2 İçerik Yer Tutucusu"/>
          <p:cNvSpPr>
            <a:spLocks noGrp="1"/>
          </p:cNvSpPr>
          <p:nvPr>
            <p:ph idx="1"/>
          </p:nvPr>
        </p:nvSpPr>
        <p:spPr/>
        <p:txBody>
          <a:bodyPr>
            <a:normAutofit/>
          </a:bodyPr>
          <a:lstStyle/>
          <a:p>
            <a:r>
              <a:rPr lang="tr-TR" sz="2000" noProof="1" smtClean="0"/>
              <a:t>To</a:t>
            </a:r>
            <a:r>
              <a:rPr lang="tr-TR" sz="2000" noProof="1" smtClean="0"/>
              <a:t> find the components of the branch currents resulting from the current source,we deactivate the ideal voltage source </a:t>
            </a:r>
            <a:r>
              <a:rPr lang="tr-TR" sz="2000" noProof="1" smtClean="0"/>
              <a:t>by replacing it with a short circuit and </a:t>
            </a:r>
            <a:r>
              <a:rPr lang="tr-TR" sz="2000" noProof="1" smtClean="0"/>
              <a:t>solve the circuit shown in Figure </a:t>
            </a:r>
            <a:r>
              <a:rPr lang="tr-TR" sz="2000" noProof="1" smtClean="0"/>
              <a:t>4.64.</a:t>
            </a:r>
          </a:p>
          <a:p>
            <a:r>
              <a:rPr lang="tr-TR" sz="2000" noProof="1" smtClean="0"/>
              <a:t>The double prime notation indicates that the currents are due to the 12 A  ideal current source.</a:t>
            </a:r>
            <a:endParaRPr lang="tr-TR" sz="20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31</a:t>
            </a:fld>
            <a:endParaRPr lang="tr-TR"/>
          </a:p>
        </p:txBody>
      </p:sp>
      <p:pic>
        <p:nvPicPr>
          <p:cNvPr id="10242" name="Picture 2"/>
          <p:cNvPicPr>
            <a:picLocks noChangeAspect="1" noChangeArrowheads="1"/>
          </p:cNvPicPr>
          <p:nvPr/>
        </p:nvPicPr>
        <p:blipFill>
          <a:blip r:embed="rId2" cstate="print"/>
          <a:srcRect/>
          <a:stretch>
            <a:fillRect/>
          </a:stretch>
        </p:blipFill>
        <p:spPr bwMode="auto">
          <a:xfrm>
            <a:off x="2195736" y="4077072"/>
            <a:ext cx="3888432" cy="216427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SUPERPOSITION</a:t>
            </a:r>
            <a:endParaRPr lang="tr-TR" sz="3200" dirty="0"/>
          </a:p>
        </p:txBody>
      </p:sp>
      <p:sp>
        <p:nvSpPr>
          <p:cNvPr id="3" name="2 İçerik Yer Tutucusu"/>
          <p:cNvSpPr>
            <a:spLocks noGrp="1"/>
          </p:cNvSpPr>
          <p:nvPr>
            <p:ph idx="1"/>
          </p:nvPr>
        </p:nvSpPr>
        <p:spPr/>
        <p:txBody>
          <a:bodyPr>
            <a:normAutofit/>
          </a:bodyPr>
          <a:lstStyle/>
          <a:p>
            <a:r>
              <a:rPr lang="tr-TR" sz="2000" noProof="1" smtClean="0"/>
              <a:t>The</a:t>
            </a:r>
            <a:r>
              <a:rPr lang="tr-TR" sz="2000" noProof="1" smtClean="0"/>
              <a:t> branch currents in the circuit shown in Figure 4-64 are determined by first solving for the node voltages across the </a:t>
            </a:r>
            <a:r>
              <a:rPr lang="tr-TR" sz="2000" noProof="1" smtClean="0"/>
              <a:t>3   </a:t>
            </a:r>
            <a:r>
              <a:rPr lang="tr-TR" sz="2000" noProof="1" smtClean="0"/>
              <a:t>and </a:t>
            </a:r>
            <a:r>
              <a:rPr lang="tr-TR" sz="2000" noProof="1" smtClean="0"/>
              <a:t>4      resistors respectively.Figure 4.65 shows the node-voltage equations.</a:t>
            </a:r>
            <a:endParaRPr lang="tr-TR" sz="20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32</a:t>
            </a:fld>
            <a:endParaRPr lang="tr-TR"/>
          </a:p>
        </p:txBody>
      </p:sp>
      <p:pic>
        <p:nvPicPr>
          <p:cNvPr id="5" name="Picture 3"/>
          <p:cNvPicPr>
            <a:picLocks noChangeAspect="1" noChangeArrowheads="1"/>
          </p:cNvPicPr>
          <p:nvPr/>
        </p:nvPicPr>
        <p:blipFill>
          <a:blip r:embed="rId2" cstate="print"/>
          <a:srcRect/>
          <a:stretch>
            <a:fillRect/>
          </a:stretch>
        </p:blipFill>
        <p:spPr bwMode="auto">
          <a:xfrm>
            <a:off x="1619672" y="2636912"/>
            <a:ext cx="216024" cy="216024"/>
          </a:xfrm>
          <a:prstGeom prst="rect">
            <a:avLst/>
          </a:prstGeom>
          <a:noFill/>
          <a:ln w="9525">
            <a:noFill/>
            <a:miter lim="800000"/>
            <a:headEnd/>
            <a:tailEnd/>
          </a:ln>
        </p:spPr>
      </p:pic>
      <p:pic>
        <p:nvPicPr>
          <p:cNvPr id="6" name="Picture 3"/>
          <p:cNvPicPr>
            <a:picLocks noChangeAspect="1" noChangeArrowheads="1"/>
          </p:cNvPicPr>
          <p:nvPr/>
        </p:nvPicPr>
        <p:blipFill>
          <a:blip r:embed="rId2" cstate="print"/>
          <a:srcRect/>
          <a:stretch>
            <a:fillRect/>
          </a:stretch>
        </p:blipFill>
        <p:spPr bwMode="auto">
          <a:xfrm>
            <a:off x="8316416" y="2348880"/>
            <a:ext cx="216024" cy="216024"/>
          </a:xfrm>
          <a:prstGeom prst="rect">
            <a:avLst/>
          </a:prstGeom>
          <a:noFill/>
          <a:ln w="9525">
            <a:noFill/>
            <a:miter lim="800000"/>
            <a:headEnd/>
            <a:tailEnd/>
          </a:ln>
        </p:spPr>
      </p:pic>
      <p:pic>
        <p:nvPicPr>
          <p:cNvPr id="11266" name="Picture 2"/>
          <p:cNvPicPr>
            <a:picLocks noChangeAspect="1" noChangeArrowheads="1"/>
          </p:cNvPicPr>
          <p:nvPr/>
        </p:nvPicPr>
        <p:blipFill>
          <a:blip r:embed="rId3" cstate="print"/>
          <a:srcRect/>
          <a:stretch>
            <a:fillRect/>
          </a:stretch>
        </p:blipFill>
        <p:spPr bwMode="auto">
          <a:xfrm>
            <a:off x="1907704" y="3429000"/>
            <a:ext cx="4383062" cy="273630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780696"/>
          </a:xfrm>
        </p:spPr>
        <p:txBody>
          <a:bodyPr>
            <a:normAutofit/>
          </a:bodyPr>
          <a:lstStyle/>
          <a:p>
            <a:r>
              <a:rPr lang="tr-TR" sz="3200" dirty="0" smtClean="0"/>
              <a:t>SUPERPOSITION</a:t>
            </a:r>
            <a:endParaRPr lang="tr-TR" sz="3200" dirty="0"/>
          </a:p>
        </p:txBody>
      </p:sp>
      <p:sp>
        <p:nvSpPr>
          <p:cNvPr id="3" name="2 İçerik Yer Tutucusu"/>
          <p:cNvSpPr>
            <a:spLocks noGrp="1"/>
          </p:cNvSpPr>
          <p:nvPr>
            <p:ph idx="1"/>
          </p:nvPr>
        </p:nvSpPr>
        <p:spPr>
          <a:xfrm>
            <a:off x="457200" y="1556792"/>
            <a:ext cx="8229600" cy="4767808"/>
          </a:xfrm>
        </p:spPr>
        <p:txBody>
          <a:bodyPr/>
          <a:lstStyle/>
          <a:p>
            <a:r>
              <a:rPr lang="tr-TR" noProof="1" smtClean="0"/>
              <a:t>The node-voltage equations that describe the circuit are.</a:t>
            </a:r>
          </a:p>
          <a:p>
            <a:endParaRPr lang="tr-TR" noProof="1" smtClean="0"/>
          </a:p>
          <a:p>
            <a:endParaRPr lang="tr-TR" noProof="1" smtClean="0"/>
          </a:p>
          <a:p>
            <a:endParaRPr lang="tr-TR" noProof="1" smtClean="0"/>
          </a:p>
          <a:p>
            <a:r>
              <a:rPr lang="tr-TR" noProof="1" smtClean="0"/>
              <a:t>Solving equation 4.83 and 4.84 for v3 </a:t>
            </a:r>
            <a:r>
              <a:rPr lang="tr-TR" noProof="1" smtClean="0"/>
              <a:t>and </a:t>
            </a:r>
            <a:r>
              <a:rPr lang="tr-TR" noProof="1" smtClean="0"/>
              <a:t>v4,we get</a:t>
            </a:r>
            <a:endParaRPr lang="tr-TR" noProof="1" smtClean="0"/>
          </a:p>
          <a:p>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33</a:t>
            </a:fld>
            <a:endParaRPr lang="tr-TR"/>
          </a:p>
        </p:txBody>
      </p:sp>
      <p:pic>
        <p:nvPicPr>
          <p:cNvPr id="12290" name="Picture 2"/>
          <p:cNvPicPr>
            <a:picLocks noChangeAspect="1" noChangeArrowheads="1"/>
          </p:cNvPicPr>
          <p:nvPr/>
        </p:nvPicPr>
        <p:blipFill>
          <a:blip r:embed="rId2" cstate="print"/>
          <a:srcRect/>
          <a:stretch>
            <a:fillRect/>
          </a:stretch>
        </p:blipFill>
        <p:spPr bwMode="auto">
          <a:xfrm>
            <a:off x="971600" y="2564904"/>
            <a:ext cx="3960440" cy="1110443"/>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971600" y="4869161"/>
            <a:ext cx="4104456" cy="82985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620688"/>
            <a:ext cx="8229600" cy="936104"/>
          </a:xfrm>
        </p:spPr>
        <p:txBody>
          <a:bodyPr>
            <a:normAutofit/>
          </a:bodyPr>
          <a:lstStyle/>
          <a:p>
            <a:r>
              <a:rPr lang="tr-TR" sz="3200" dirty="0" smtClean="0"/>
              <a:t>SUPERPOSITION</a:t>
            </a:r>
            <a:endParaRPr lang="tr-TR" sz="3200" dirty="0"/>
          </a:p>
        </p:txBody>
      </p:sp>
      <p:sp>
        <p:nvSpPr>
          <p:cNvPr id="3" name="2 İçerik Yer Tutucusu"/>
          <p:cNvSpPr>
            <a:spLocks noGrp="1"/>
          </p:cNvSpPr>
          <p:nvPr>
            <p:ph idx="1"/>
          </p:nvPr>
        </p:nvSpPr>
        <p:spPr>
          <a:xfrm>
            <a:off x="457200" y="1628800"/>
            <a:ext cx="8229600" cy="4695800"/>
          </a:xfrm>
        </p:spPr>
        <p:txBody>
          <a:bodyPr/>
          <a:lstStyle/>
          <a:p>
            <a:r>
              <a:rPr lang="tr-TR" noProof="1" smtClean="0"/>
              <a:t>Now</a:t>
            </a:r>
            <a:r>
              <a:rPr lang="tr-TR" noProof="1" smtClean="0"/>
              <a:t> the branch currents can be found using the node </a:t>
            </a:r>
            <a:r>
              <a:rPr lang="tr-TR" noProof="1" smtClean="0"/>
              <a:t>voltages.</a:t>
            </a:r>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34</a:t>
            </a:fld>
            <a:endParaRPr lang="tr-TR"/>
          </a:p>
        </p:txBody>
      </p:sp>
      <p:pic>
        <p:nvPicPr>
          <p:cNvPr id="13314" name="Picture 2"/>
          <p:cNvPicPr>
            <a:picLocks noChangeAspect="1" noChangeArrowheads="1"/>
          </p:cNvPicPr>
          <p:nvPr/>
        </p:nvPicPr>
        <p:blipFill>
          <a:blip r:embed="rId2" cstate="print"/>
          <a:srcRect/>
          <a:stretch>
            <a:fillRect/>
          </a:stretch>
        </p:blipFill>
        <p:spPr bwMode="auto">
          <a:xfrm>
            <a:off x="971600" y="2780928"/>
            <a:ext cx="4824536" cy="226222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SUPERPOSITION</a:t>
            </a:r>
            <a:endParaRPr lang="tr-TR" sz="3200" dirty="0"/>
          </a:p>
        </p:txBody>
      </p:sp>
      <p:sp>
        <p:nvSpPr>
          <p:cNvPr id="3" name="2 İçerik Yer Tutucusu"/>
          <p:cNvSpPr>
            <a:spLocks noGrp="1"/>
          </p:cNvSpPr>
          <p:nvPr>
            <p:ph idx="1"/>
          </p:nvPr>
        </p:nvSpPr>
        <p:spPr/>
        <p:txBody>
          <a:bodyPr>
            <a:normAutofit lnSpcReduction="10000"/>
          </a:bodyPr>
          <a:lstStyle/>
          <a:p>
            <a:r>
              <a:rPr lang="tr-TR" sz="2000" noProof="1" smtClean="0"/>
              <a:t>To</a:t>
            </a:r>
            <a:r>
              <a:rPr lang="tr-TR" sz="2000" noProof="1" smtClean="0"/>
              <a:t> find the branch currents in the original circuit,we simply add the currents given by  Equations 4.87-4.90 to the currents given by Equations </a:t>
            </a:r>
            <a:r>
              <a:rPr lang="tr-TR" sz="2000" noProof="1" smtClean="0"/>
              <a:t>4.80-4.82.</a:t>
            </a:r>
          </a:p>
          <a:p>
            <a:endParaRPr lang="tr-TR" sz="2000" noProof="1" smtClean="0"/>
          </a:p>
          <a:p>
            <a:endParaRPr lang="tr-TR" sz="2000" noProof="1" smtClean="0"/>
          </a:p>
          <a:p>
            <a:endParaRPr lang="tr-TR" sz="2000" noProof="1" smtClean="0"/>
          </a:p>
          <a:p>
            <a:endParaRPr lang="tr-TR" sz="2000" noProof="1" smtClean="0"/>
          </a:p>
          <a:p>
            <a:endParaRPr lang="tr-TR" sz="2000" noProof="1" smtClean="0"/>
          </a:p>
          <a:p>
            <a:endParaRPr lang="tr-TR" sz="2000" noProof="1" smtClean="0"/>
          </a:p>
          <a:p>
            <a:endParaRPr lang="tr-TR" sz="2000" noProof="1" smtClean="0"/>
          </a:p>
          <a:p>
            <a:r>
              <a:rPr lang="tr-TR" sz="2000" noProof="1" smtClean="0"/>
              <a:t>Note,when applying superposition to linear circuits containing both independent and dependent sources,the dependent sources are never deactivated.</a:t>
            </a:r>
            <a:endParaRPr lang="tr-TR" sz="20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35</a:t>
            </a:fld>
            <a:endParaRPr lang="tr-TR"/>
          </a:p>
        </p:txBody>
      </p:sp>
      <p:pic>
        <p:nvPicPr>
          <p:cNvPr id="14338" name="Picture 2"/>
          <p:cNvPicPr>
            <a:picLocks noChangeAspect="1" noChangeArrowheads="1"/>
          </p:cNvPicPr>
          <p:nvPr/>
        </p:nvPicPr>
        <p:blipFill>
          <a:blip r:embed="rId2" cstate="print"/>
          <a:srcRect/>
          <a:stretch>
            <a:fillRect/>
          </a:stretch>
        </p:blipFill>
        <p:spPr bwMode="auto">
          <a:xfrm>
            <a:off x="971600" y="3068960"/>
            <a:ext cx="5328591" cy="189770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76672"/>
            <a:ext cx="8229600" cy="864096"/>
          </a:xfrm>
        </p:spPr>
        <p:txBody>
          <a:bodyPr>
            <a:normAutofit/>
          </a:bodyPr>
          <a:lstStyle/>
          <a:p>
            <a:r>
              <a:rPr lang="tr-TR" sz="3200" dirty="0" smtClean="0"/>
              <a:t>             SOURCE TRANSFORMATIONS</a:t>
            </a:r>
            <a:endParaRPr lang="tr-TR" sz="3200" dirty="0"/>
          </a:p>
        </p:txBody>
      </p:sp>
      <p:sp>
        <p:nvSpPr>
          <p:cNvPr id="3" name="2 İçerik Yer Tutucusu"/>
          <p:cNvSpPr>
            <a:spLocks noGrp="1"/>
          </p:cNvSpPr>
          <p:nvPr>
            <p:ph idx="1"/>
          </p:nvPr>
        </p:nvSpPr>
        <p:spPr>
          <a:xfrm>
            <a:off x="457200" y="1412776"/>
            <a:ext cx="8229600" cy="4911824"/>
          </a:xfrm>
        </p:spPr>
        <p:txBody>
          <a:bodyPr>
            <a:normAutofit/>
          </a:bodyPr>
          <a:lstStyle/>
          <a:p>
            <a:r>
              <a:rPr lang="tr-TR" sz="2000" noProof="1" smtClean="0"/>
              <a:t>A voltage source in series with a resistor can be replaced by a current source in parallel with the same resistor or vice versa.</a:t>
            </a:r>
          </a:p>
          <a:p>
            <a:pPr>
              <a:buNone/>
            </a:pPr>
            <a:r>
              <a:rPr lang="tr-TR" sz="2000" noProof="1" smtClean="0"/>
              <a:t>                                                     Suppose RL is connected between</a:t>
            </a:r>
          </a:p>
          <a:p>
            <a:pPr>
              <a:buNone/>
            </a:pPr>
            <a:r>
              <a:rPr lang="tr-TR" sz="2000" noProof="1" smtClean="0"/>
              <a:t>                                                     nodes a and b of circuit 4.36 a.</a:t>
            </a:r>
          </a:p>
          <a:p>
            <a:pPr>
              <a:buNone/>
            </a:pPr>
            <a:r>
              <a:rPr lang="tr-TR" sz="2000" noProof="1" smtClean="0"/>
              <a:t>                                                     Using Ohm’s law   the current</a:t>
            </a:r>
          </a:p>
          <a:p>
            <a:pPr>
              <a:buNone/>
            </a:pPr>
            <a:r>
              <a:rPr lang="tr-TR" sz="2000" noProof="1" smtClean="0"/>
              <a:t>                                                     through RL is</a:t>
            </a:r>
          </a:p>
          <a:p>
            <a:pPr>
              <a:buNone/>
            </a:pPr>
            <a:endParaRPr lang="tr-TR" sz="2000" noProof="1" smtClean="0"/>
          </a:p>
          <a:p>
            <a:pPr>
              <a:buNone/>
            </a:pPr>
            <a:endParaRPr lang="tr-TR" sz="2000" noProof="1" smtClean="0"/>
          </a:p>
          <a:p>
            <a:pPr>
              <a:buNone/>
            </a:pPr>
            <a:endParaRPr lang="tr-TR" sz="2000" noProof="1" smtClean="0"/>
          </a:p>
          <a:p>
            <a:pPr>
              <a:buNone/>
            </a:pPr>
            <a:r>
              <a:rPr lang="tr-TR" sz="2000" noProof="1" smtClean="0"/>
              <a:t>                                                     And now suppose the same resistance is connected between the nodes a,b of the circuit 4.36 b the </a:t>
            </a:r>
            <a:r>
              <a:rPr lang="tr-TR" sz="2000" noProof="1" smtClean="0"/>
              <a:t>current </a:t>
            </a:r>
            <a:r>
              <a:rPr lang="tr-TR" sz="2000" noProof="1" smtClean="0"/>
              <a:t>through RL becomes:</a:t>
            </a:r>
          </a:p>
          <a:p>
            <a:pPr>
              <a:buNone/>
            </a:pPr>
            <a:endParaRPr lang="tr-TR" sz="2000" noProof="1" smtClean="0"/>
          </a:p>
          <a:p>
            <a:pPr>
              <a:buNone/>
            </a:pPr>
            <a:endParaRPr lang="tr-TR" sz="20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4</a:t>
            </a:fld>
            <a:endParaRPr lang="tr-TR"/>
          </a:p>
        </p:txBody>
      </p:sp>
      <p:pic>
        <p:nvPicPr>
          <p:cNvPr id="90114" name="Picture 2"/>
          <p:cNvPicPr>
            <a:picLocks noChangeAspect="1" noChangeArrowheads="1"/>
          </p:cNvPicPr>
          <p:nvPr/>
        </p:nvPicPr>
        <p:blipFill>
          <a:blip r:embed="rId2" cstate="print"/>
          <a:srcRect/>
          <a:stretch>
            <a:fillRect/>
          </a:stretch>
        </p:blipFill>
        <p:spPr bwMode="auto">
          <a:xfrm>
            <a:off x="1331640" y="2636912"/>
            <a:ext cx="2376264" cy="2417953"/>
          </a:xfrm>
          <a:prstGeom prst="rect">
            <a:avLst/>
          </a:prstGeom>
          <a:noFill/>
          <a:ln w="9525">
            <a:noFill/>
            <a:miter lim="800000"/>
            <a:headEnd/>
            <a:tailEnd/>
          </a:ln>
        </p:spPr>
      </p:pic>
      <p:pic>
        <p:nvPicPr>
          <p:cNvPr id="90115" name="Picture 3"/>
          <p:cNvPicPr>
            <a:picLocks noChangeAspect="1" noChangeArrowheads="1"/>
          </p:cNvPicPr>
          <p:nvPr/>
        </p:nvPicPr>
        <p:blipFill>
          <a:blip r:embed="rId3" cstate="print"/>
          <a:srcRect/>
          <a:stretch>
            <a:fillRect/>
          </a:stretch>
        </p:blipFill>
        <p:spPr bwMode="auto">
          <a:xfrm>
            <a:off x="4283968" y="3717032"/>
            <a:ext cx="3456384" cy="648072"/>
          </a:xfrm>
          <a:prstGeom prst="rect">
            <a:avLst/>
          </a:prstGeom>
          <a:noFill/>
          <a:ln w="9525">
            <a:noFill/>
            <a:miter lim="800000"/>
            <a:headEnd/>
            <a:tailEnd/>
          </a:ln>
        </p:spPr>
      </p:pic>
      <p:pic>
        <p:nvPicPr>
          <p:cNvPr id="90116" name="Picture 4"/>
          <p:cNvPicPr>
            <a:picLocks noChangeAspect="1" noChangeArrowheads="1"/>
          </p:cNvPicPr>
          <p:nvPr/>
        </p:nvPicPr>
        <p:blipFill>
          <a:blip r:embed="rId4" cstate="print"/>
          <a:srcRect/>
          <a:stretch>
            <a:fillRect/>
          </a:stretch>
        </p:blipFill>
        <p:spPr bwMode="auto">
          <a:xfrm>
            <a:off x="4355976" y="5661248"/>
            <a:ext cx="3484003" cy="7200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SOURCE TRANSFORMATIONS</a:t>
            </a:r>
            <a:endParaRPr lang="tr-TR" sz="3200" dirty="0"/>
          </a:p>
        </p:txBody>
      </p:sp>
      <p:sp>
        <p:nvSpPr>
          <p:cNvPr id="3" name="2 İçerik Yer Tutucusu"/>
          <p:cNvSpPr>
            <a:spLocks noGrp="1"/>
          </p:cNvSpPr>
          <p:nvPr>
            <p:ph idx="1"/>
          </p:nvPr>
        </p:nvSpPr>
        <p:spPr/>
        <p:txBody>
          <a:bodyPr>
            <a:normAutofit/>
          </a:bodyPr>
          <a:lstStyle/>
          <a:p>
            <a:r>
              <a:rPr lang="tr-TR" sz="2000" noProof="1" smtClean="0"/>
              <a:t>If the two circuits are equivalent,these currents through the load resistance RL must be the same.</a:t>
            </a:r>
          </a:p>
          <a:p>
            <a:r>
              <a:rPr lang="tr-TR" sz="2000" noProof="1" smtClean="0"/>
              <a:t>Equating the right-hand sides of equations 4.52 and 4.53 and simplifying</a:t>
            </a:r>
          </a:p>
          <a:p>
            <a:endParaRPr lang="tr-TR" sz="2000" noProof="1" smtClean="0"/>
          </a:p>
          <a:p>
            <a:endParaRPr lang="tr-TR" sz="2000" noProof="1" smtClean="0"/>
          </a:p>
          <a:p>
            <a:endParaRPr lang="tr-TR" sz="2000" noProof="1" smtClean="0"/>
          </a:p>
          <a:p>
            <a:r>
              <a:rPr lang="tr-TR" sz="2000" noProof="1" smtClean="0"/>
              <a:t>When Equation 4.54 is satisfied for the circuits in 4.36,the current in RL must be the same for all values of RL,then the voltage drop across RL is the </a:t>
            </a:r>
            <a:r>
              <a:rPr lang="tr-TR" sz="2000" noProof="1" smtClean="0"/>
              <a:t>same </a:t>
            </a:r>
            <a:r>
              <a:rPr lang="tr-TR" sz="2000" noProof="1" smtClean="0"/>
              <a:t>in both circuits and the circuits are equivalent at nodes a,b.If the polarity of vs is reversed,the orientation of is must be reversed to maintain equivalence.</a:t>
            </a:r>
          </a:p>
          <a:p>
            <a:endParaRPr lang="tr-TR" sz="20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5</a:t>
            </a:fld>
            <a:endParaRPr lang="tr-TR"/>
          </a:p>
        </p:txBody>
      </p:sp>
      <p:pic>
        <p:nvPicPr>
          <p:cNvPr id="91138" name="Picture 2"/>
          <p:cNvPicPr>
            <a:picLocks noChangeAspect="1" noChangeArrowheads="1"/>
          </p:cNvPicPr>
          <p:nvPr/>
        </p:nvPicPr>
        <p:blipFill>
          <a:blip r:embed="rId2" cstate="print"/>
          <a:srcRect/>
          <a:stretch>
            <a:fillRect/>
          </a:stretch>
        </p:blipFill>
        <p:spPr bwMode="auto">
          <a:xfrm>
            <a:off x="1187624" y="3429000"/>
            <a:ext cx="3816424" cy="70427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dirty="0" smtClean="0"/>
              <a:t>SOURCE TRANSFORMATIONS</a:t>
            </a:r>
            <a:endParaRPr lang="tr-TR" sz="3200" dirty="0"/>
          </a:p>
        </p:txBody>
      </p:sp>
      <p:sp>
        <p:nvSpPr>
          <p:cNvPr id="3" name="2 İçerik Yer Tutucusu"/>
          <p:cNvSpPr>
            <a:spLocks noGrp="1"/>
          </p:cNvSpPr>
          <p:nvPr>
            <p:ph idx="1"/>
          </p:nvPr>
        </p:nvSpPr>
        <p:spPr/>
        <p:txBody>
          <a:bodyPr/>
          <a:lstStyle/>
          <a:p>
            <a:r>
              <a:rPr lang="tr-TR" noProof="1" smtClean="0">
                <a:solidFill>
                  <a:srgbClr val="FF0000"/>
                </a:solidFill>
              </a:rPr>
              <a:t>Example 4.8 &amp; 4.9</a:t>
            </a:r>
            <a:endParaRPr lang="tr-TR" noProof="1">
              <a:solidFill>
                <a:srgbClr val="FF0000"/>
              </a:solidFill>
            </a:endParaRPr>
          </a:p>
        </p:txBody>
      </p:sp>
      <p:sp>
        <p:nvSpPr>
          <p:cNvPr id="4" name="3 Slayt Numarası Yer Tutucusu"/>
          <p:cNvSpPr>
            <a:spLocks noGrp="1"/>
          </p:cNvSpPr>
          <p:nvPr>
            <p:ph type="sldNum" sz="quarter" idx="12"/>
          </p:nvPr>
        </p:nvSpPr>
        <p:spPr/>
        <p:txBody>
          <a:bodyPr/>
          <a:lstStyle/>
          <a:p>
            <a:fld id="{B1DEFA8C-F947-479F-BE07-76B6B3F80BF1}" type="slidenum">
              <a:rPr lang="tr-TR" smtClean="0"/>
              <a:pPr/>
              <a:t>6</a:t>
            </a:fld>
            <a:endParaRPr lang="tr-T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636680"/>
          </a:xfrm>
        </p:spPr>
        <p:txBody>
          <a:bodyPr>
            <a:normAutofit/>
          </a:bodyPr>
          <a:lstStyle/>
          <a:p>
            <a:r>
              <a:rPr lang="tr-TR" sz="2400" dirty="0" smtClean="0"/>
              <a:t>THEVENIN &amp; NORTON EQUIVALENT CIRCUITS</a:t>
            </a:r>
            <a:endParaRPr lang="tr-TR" sz="2400" dirty="0"/>
          </a:p>
        </p:txBody>
      </p:sp>
      <p:sp>
        <p:nvSpPr>
          <p:cNvPr id="3" name="2 İçerik Yer Tutucusu"/>
          <p:cNvSpPr>
            <a:spLocks noGrp="1"/>
          </p:cNvSpPr>
          <p:nvPr>
            <p:ph idx="1"/>
          </p:nvPr>
        </p:nvSpPr>
        <p:spPr>
          <a:xfrm>
            <a:off x="457200" y="1412776"/>
            <a:ext cx="8229600" cy="4911824"/>
          </a:xfrm>
        </p:spPr>
        <p:txBody>
          <a:bodyPr>
            <a:normAutofit fontScale="92500" lnSpcReduction="10000"/>
          </a:bodyPr>
          <a:lstStyle/>
          <a:p>
            <a:r>
              <a:rPr lang="tr-TR" sz="2000" noProof="1" smtClean="0"/>
              <a:t>A circuit used to illustrate a Thevenin Equivalent</a:t>
            </a:r>
          </a:p>
          <a:p>
            <a:endParaRPr lang="tr-TR" sz="2000" noProof="1" smtClean="0"/>
          </a:p>
          <a:p>
            <a:endParaRPr lang="tr-TR" sz="2000" noProof="1" smtClean="0"/>
          </a:p>
          <a:p>
            <a:endParaRPr lang="tr-TR" sz="2000" noProof="1" smtClean="0"/>
          </a:p>
          <a:p>
            <a:endParaRPr lang="tr-TR" sz="2000" noProof="1" smtClean="0"/>
          </a:p>
          <a:p>
            <a:endParaRPr lang="tr-TR" sz="2000" noProof="1" smtClean="0"/>
          </a:p>
          <a:p>
            <a:endParaRPr lang="tr-TR" sz="2000" noProof="1" smtClean="0"/>
          </a:p>
          <a:p>
            <a:r>
              <a:rPr lang="tr-TR" sz="2000" noProof="1" smtClean="0"/>
              <a:t>A Thevenin equivalent circuit is an independent voltage source VTh  (VThevenin) in series with a resistance RTh (</a:t>
            </a:r>
            <a:r>
              <a:rPr lang="tr-TR" sz="2000" noProof="1" smtClean="0"/>
              <a:t>RThevenin</a:t>
            </a:r>
            <a:r>
              <a:rPr lang="tr-TR" sz="2000" noProof="1" smtClean="0"/>
              <a:t>) which represents the interconnection  of parallel and series resistances.</a:t>
            </a:r>
          </a:p>
          <a:p>
            <a:r>
              <a:rPr lang="tr-TR" sz="2000" noProof="1" smtClean="0"/>
              <a:t>This series combination of the voltage and resistor is equivalent to the original circuit in the sense that when any load resistance is connected between the terminals a,b both  the original  circuit and the Thevenin equivalent circuit produce the same voltage </a:t>
            </a:r>
            <a:r>
              <a:rPr lang="tr-TR" sz="2000" noProof="1" smtClean="0"/>
              <a:t>between terminals a,b the same and </a:t>
            </a:r>
            <a:r>
              <a:rPr lang="tr-TR" sz="2000" noProof="1" smtClean="0"/>
              <a:t>current </a:t>
            </a:r>
            <a:r>
              <a:rPr lang="tr-TR" sz="2000" noProof="1" smtClean="0"/>
              <a:t>through </a:t>
            </a:r>
            <a:r>
              <a:rPr lang="tr-TR" sz="2000" noProof="1" smtClean="0"/>
              <a:t> </a:t>
            </a:r>
            <a:r>
              <a:rPr lang="tr-TR" sz="2000" noProof="1" smtClean="0"/>
              <a:t>the terminals ab.</a:t>
            </a:r>
          </a:p>
          <a:p>
            <a:endParaRPr lang="tr-TR" sz="2000" noProof="1" smtClean="0"/>
          </a:p>
          <a:p>
            <a:endParaRPr lang="tr-TR" sz="20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7</a:t>
            </a:fld>
            <a:endParaRPr lang="tr-TR"/>
          </a:p>
        </p:txBody>
      </p:sp>
      <p:pic>
        <p:nvPicPr>
          <p:cNvPr id="92163" name="Picture 3"/>
          <p:cNvPicPr>
            <a:picLocks noChangeAspect="1" noChangeArrowheads="1"/>
          </p:cNvPicPr>
          <p:nvPr/>
        </p:nvPicPr>
        <p:blipFill>
          <a:blip r:embed="rId2" cstate="print"/>
          <a:srcRect/>
          <a:stretch>
            <a:fillRect/>
          </a:stretch>
        </p:blipFill>
        <p:spPr bwMode="auto">
          <a:xfrm>
            <a:off x="755576" y="1844824"/>
            <a:ext cx="2880320" cy="169819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400" dirty="0" smtClean="0"/>
              <a:t>THEVENIN &amp; NORTON EQUIVALENT CIRCUITS</a:t>
            </a:r>
            <a:endParaRPr lang="tr-TR" sz="2400" dirty="0"/>
          </a:p>
        </p:txBody>
      </p:sp>
      <p:sp>
        <p:nvSpPr>
          <p:cNvPr id="3" name="2 İçerik Yer Tutucusu"/>
          <p:cNvSpPr>
            <a:spLocks noGrp="1"/>
          </p:cNvSpPr>
          <p:nvPr>
            <p:ph idx="1"/>
          </p:nvPr>
        </p:nvSpPr>
        <p:spPr/>
        <p:txBody>
          <a:bodyPr/>
          <a:lstStyle/>
          <a:p>
            <a:r>
              <a:rPr lang="tr-TR" sz="2000" noProof="1" smtClean="0"/>
              <a:t>To determine the Thevenin equivalent circuit we need to determine both VTh and RTh.</a:t>
            </a:r>
          </a:p>
          <a:p>
            <a:r>
              <a:rPr lang="tr-TR" sz="2000" noProof="1" smtClean="0"/>
              <a:t>VTh is equal to the open circuit voltage when no load is connected between the terminals a,b.</a:t>
            </a:r>
          </a:p>
          <a:p>
            <a:r>
              <a:rPr lang="tr-TR" sz="2000" noProof="1" smtClean="0"/>
              <a:t>Rth is equal to the ratio of the VTh to the current when a short circuit is placed  between the terminals a,b.</a:t>
            </a:r>
          </a:p>
          <a:p>
            <a:endParaRPr lang="tr-TR" noProof="1" smtClean="0"/>
          </a:p>
          <a:p>
            <a:endParaRPr lang="tr-TR"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8</a:t>
            </a:fld>
            <a:endParaRPr lang="tr-TR"/>
          </a:p>
        </p:txBody>
      </p:sp>
      <p:pic>
        <p:nvPicPr>
          <p:cNvPr id="93186" name="Picture 2"/>
          <p:cNvPicPr>
            <a:picLocks noChangeAspect="1" noChangeArrowheads="1"/>
          </p:cNvPicPr>
          <p:nvPr/>
        </p:nvPicPr>
        <p:blipFill>
          <a:blip r:embed="rId2" cstate="print"/>
          <a:srcRect/>
          <a:stretch>
            <a:fillRect/>
          </a:stretch>
        </p:blipFill>
        <p:spPr bwMode="auto">
          <a:xfrm>
            <a:off x="827584" y="4221088"/>
            <a:ext cx="3024336" cy="661496"/>
          </a:xfrm>
          <a:prstGeom prst="rect">
            <a:avLst/>
          </a:prstGeom>
          <a:noFill/>
          <a:ln w="9525">
            <a:noFill/>
            <a:miter lim="800000"/>
            <a:headEnd/>
            <a:tailEnd/>
          </a:ln>
        </p:spPr>
      </p:pic>
      <p:pic>
        <p:nvPicPr>
          <p:cNvPr id="93187" name="Picture 3"/>
          <p:cNvPicPr>
            <a:picLocks noChangeAspect="1" noChangeArrowheads="1"/>
          </p:cNvPicPr>
          <p:nvPr/>
        </p:nvPicPr>
        <p:blipFill>
          <a:blip r:embed="rId3" cstate="print"/>
          <a:srcRect/>
          <a:stretch>
            <a:fillRect/>
          </a:stretch>
        </p:blipFill>
        <p:spPr bwMode="auto">
          <a:xfrm>
            <a:off x="827584" y="5013177"/>
            <a:ext cx="3024336" cy="7200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704088"/>
            <a:ext cx="8229600" cy="564672"/>
          </a:xfrm>
        </p:spPr>
        <p:txBody>
          <a:bodyPr>
            <a:normAutofit/>
          </a:bodyPr>
          <a:lstStyle/>
          <a:p>
            <a:r>
              <a:rPr lang="tr-TR" sz="2400" dirty="0" smtClean="0"/>
              <a:t>FINDING THE THEVENIN  EQUIVALENT</a:t>
            </a:r>
            <a:endParaRPr lang="tr-TR" sz="2400" dirty="0"/>
          </a:p>
        </p:txBody>
      </p:sp>
      <p:sp>
        <p:nvSpPr>
          <p:cNvPr id="3" name="2 İçerik Yer Tutucusu"/>
          <p:cNvSpPr>
            <a:spLocks noGrp="1"/>
          </p:cNvSpPr>
          <p:nvPr>
            <p:ph idx="1"/>
          </p:nvPr>
        </p:nvSpPr>
        <p:spPr>
          <a:xfrm>
            <a:off x="457200" y="1484784"/>
            <a:ext cx="8229600" cy="4839816"/>
          </a:xfrm>
        </p:spPr>
        <p:txBody>
          <a:bodyPr/>
          <a:lstStyle/>
          <a:p>
            <a:r>
              <a:rPr lang="tr-TR" dirty="0" smtClean="0"/>
              <a:t> </a:t>
            </a:r>
          </a:p>
          <a:p>
            <a:endParaRPr lang="tr-TR" sz="2000" noProof="1" smtClean="0"/>
          </a:p>
          <a:p>
            <a:endParaRPr lang="tr-TR" sz="2000" noProof="1" smtClean="0"/>
          </a:p>
          <a:p>
            <a:endParaRPr lang="tr-TR" sz="2000" noProof="1" smtClean="0"/>
          </a:p>
          <a:p>
            <a:endParaRPr lang="tr-TR" sz="2000" noProof="1" smtClean="0"/>
          </a:p>
          <a:p>
            <a:r>
              <a:rPr lang="tr-TR" sz="2000" noProof="1" smtClean="0"/>
              <a:t>To find the Thevenin  equivalent circuit of the circuit 4.45,we first calculate the open circuit voltage  vab.When the terminals are open there is no current in the 4      resistor. Therefore,the open-circuit voltage vab is identical to the voltage across the 3A current source,labeled v1.v1 is found  by solving a single node-voltage equation,choosing the lower node as the reference node.</a:t>
            </a:r>
            <a:endParaRPr lang="tr-TR" sz="2000" noProof="1"/>
          </a:p>
        </p:txBody>
      </p:sp>
      <p:sp>
        <p:nvSpPr>
          <p:cNvPr id="4" name="3 Slayt Numarası Yer Tutucusu"/>
          <p:cNvSpPr>
            <a:spLocks noGrp="1"/>
          </p:cNvSpPr>
          <p:nvPr>
            <p:ph type="sldNum" sz="quarter" idx="12"/>
          </p:nvPr>
        </p:nvSpPr>
        <p:spPr/>
        <p:txBody>
          <a:bodyPr/>
          <a:lstStyle/>
          <a:p>
            <a:fld id="{B1DEFA8C-F947-479F-BE07-76B6B3F80BF1}" type="slidenum">
              <a:rPr lang="tr-TR" smtClean="0"/>
              <a:pPr/>
              <a:t>9</a:t>
            </a:fld>
            <a:endParaRPr lang="tr-TR"/>
          </a:p>
        </p:txBody>
      </p:sp>
      <p:pic>
        <p:nvPicPr>
          <p:cNvPr id="94210" name="Picture 2"/>
          <p:cNvPicPr>
            <a:picLocks noChangeAspect="1" noChangeArrowheads="1"/>
          </p:cNvPicPr>
          <p:nvPr/>
        </p:nvPicPr>
        <p:blipFill>
          <a:blip r:embed="rId2" cstate="print"/>
          <a:srcRect/>
          <a:stretch>
            <a:fillRect/>
          </a:stretch>
        </p:blipFill>
        <p:spPr bwMode="auto">
          <a:xfrm>
            <a:off x="755576" y="1484784"/>
            <a:ext cx="2376264" cy="1536961"/>
          </a:xfrm>
          <a:prstGeom prst="rect">
            <a:avLst/>
          </a:prstGeom>
          <a:noFill/>
          <a:ln w="9525">
            <a:noFill/>
            <a:miter lim="800000"/>
            <a:headEnd/>
            <a:tailEnd/>
          </a:ln>
        </p:spPr>
      </p:pic>
      <p:pic>
        <p:nvPicPr>
          <p:cNvPr id="94211" name="Picture 3"/>
          <p:cNvPicPr>
            <a:picLocks noChangeAspect="1" noChangeArrowheads="1"/>
          </p:cNvPicPr>
          <p:nvPr/>
        </p:nvPicPr>
        <p:blipFill>
          <a:blip r:embed="rId3" cstate="print"/>
          <a:srcRect/>
          <a:stretch>
            <a:fillRect/>
          </a:stretch>
        </p:blipFill>
        <p:spPr bwMode="auto">
          <a:xfrm>
            <a:off x="5292080" y="4077072"/>
            <a:ext cx="306417" cy="288032"/>
          </a:xfrm>
          <a:prstGeom prst="rect">
            <a:avLst/>
          </a:prstGeom>
          <a:noFill/>
          <a:ln w="9525">
            <a:noFill/>
            <a:miter lim="800000"/>
            <a:headEnd/>
            <a:tailEnd/>
          </a:ln>
        </p:spPr>
      </p:pic>
      <p:pic>
        <p:nvPicPr>
          <p:cNvPr id="94212" name="Picture 4"/>
          <p:cNvPicPr>
            <a:picLocks noChangeAspect="1" noChangeArrowheads="1"/>
          </p:cNvPicPr>
          <p:nvPr/>
        </p:nvPicPr>
        <p:blipFill>
          <a:blip r:embed="rId4" cstate="print"/>
          <a:srcRect/>
          <a:stretch>
            <a:fillRect/>
          </a:stretch>
        </p:blipFill>
        <p:spPr bwMode="auto">
          <a:xfrm>
            <a:off x="899593" y="5733256"/>
            <a:ext cx="4464495" cy="66634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Canlı">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2462</TotalTime>
  <Words>1969</Words>
  <Application>Microsoft Office PowerPoint</Application>
  <PresentationFormat>Ekran Gösterisi (4:3)</PresentationFormat>
  <Paragraphs>234</Paragraphs>
  <Slides>35</Slides>
  <Notes>1</Notes>
  <HiddenSlides>0</HiddenSlides>
  <MMClips>0</MMClips>
  <ScaleCrop>false</ScaleCrop>
  <HeadingPairs>
    <vt:vector size="4" baseType="variant">
      <vt:variant>
        <vt:lpstr>Tema</vt:lpstr>
      </vt:variant>
      <vt:variant>
        <vt:i4>1</vt:i4>
      </vt:variant>
      <vt:variant>
        <vt:lpstr>Slayt Başlıkları</vt:lpstr>
      </vt:variant>
      <vt:variant>
        <vt:i4>35</vt:i4>
      </vt:variant>
    </vt:vector>
  </HeadingPairs>
  <TitlesOfParts>
    <vt:vector size="36" baseType="lpstr">
      <vt:lpstr>Akış</vt:lpstr>
      <vt:lpstr>EE 210 </vt:lpstr>
      <vt:lpstr>THE NODE-VOLTAGE METHOD VERSUS            THE MESH- CURRENT METHOD</vt:lpstr>
      <vt:lpstr>Slayt 3</vt:lpstr>
      <vt:lpstr>             SOURCE TRANSFORMATIONS</vt:lpstr>
      <vt:lpstr>SOURCE TRANSFORMATIONS</vt:lpstr>
      <vt:lpstr>SOURCE TRANSFORMATIONS</vt:lpstr>
      <vt:lpstr>THEVENIN &amp; NORTON EQUIVALENT CIRCUITS</vt:lpstr>
      <vt:lpstr>THEVENIN &amp; NORTON EQUIVALENT CIRCUITS</vt:lpstr>
      <vt:lpstr>FINDING THE THEVENIN  EQUIVALENT</vt:lpstr>
      <vt:lpstr>FINDING THE THEVENIN  EQUIVALENT</vt:lpstr>
      <vt:lpstr>FINDING THE THEVENIN  EQUIVALENT</vt:lpstr>
      <vt:lpstr>FINDING THE THEVENIN  EQUIVALENT</vt:lpstr>
      <vt:lpstr>NORTON EQUIVALENT CIRCUITS</vt:lpstr>
      <vt:lpstr>USING SOURCE TRANSFOMATIONS TO DETERMINE THE THEVENIN OR NORTON EQUIVALENT CIRCUIT.</vt:lpstr>
      <vt:lpstr>USING SOURCE TRANSFOMATIONS TO DETERMINE THE THEVENIN OR NORTON EQUIVALENT CIRCUIT.</vt:lpstr>
      <vt:lpstr>MORE ON DERIVING A THEVENIN EQUIVALENT CIRCUIT</vt:lpstr>
      <vt:lpstr>MORE ON DERIVING A THEVENIN EQUIVALENT CIRCUIT</vt:lpstr>
      <vt:lpstr>MORE ON DERIVING A THEVENIN EQUIVALENT CIRCUIT</vt:lpstr>
      <vt:lpstr>MORE ON DERIVING A THEVENIN EQUIVALENT CIRCUIT</vt:lpstr>
      <vt:lpstr>MAXIMUM POWER TRANSFER</vt:lpstr>
      <vt:lpstr>MAXIMUM POWER TRANSFER</vt:lpstr>
      <vt:lpstr>MAXIMUM POWER TRANSFER</vt:lpstr>
      <vt:lpstr>MAXIMUM POWER TRANSFER</vt:lpstr>
      <vt:lpstr>MAXIMUM POWER TRANSFER</vt:lpstr>
      <vt:lpstr>MAXIMUM POWER TRANSFER</vt:lpstr>
      <vt:lpstr>SUPERPOSITION</vt:lpstr>
      <vt:lpstr>SUPERPOSITION</vt:lpstr>
      <vt:lpstr>SUPERPOSITION</vt:lpstr>
      <vt:lpstr>SUPERPOSITION</vt:lpstr>
      <vt:lpstr>SUPERPOSITION</vt:lpstr>
      <vt:lpstr>SUPERPOSITION</vt:lpstr>
      <vt:lpstr>SUPERPOSITION</vt:lpstr>
      <vt:lpstr>SUPERPOSITION</vt:lpstr>
      <vt:lpstr>SUPERPOSITION</vt:lpstr>
      <vt:lpstr>SUPERPOSITION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 210</dc:title>
  <dc:creator>hp</dc:creator>
  <cp:lastModifiedBy>hp</cp:lastModifiedBy>
  <cp:revision>452</cp:revision>
  <dcterms:created xsi:type="dcterms:W3CDTF">2012-02-20T11:45:44Z</dcterms:created>
  <dcterms:modified xsi:type="dcterms:W3CDTF">2012-04-03T09:19:58Z</dcterms:modified>
</cp:coreProperties>
</file>