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6"/>
  </p:notesMasterIdLst>
  <p:sldIdLst>
    <p:sldId id="280" r:id="rId2"/>
    <p:sldId id="281" r:id="rId3"/>
    <p:sldId id="282" r:id="rId4"/>
    <p:sldId id="284" r:id="rId5"/>
    <p:sldId id="285" r:id="rId6"/>
    <p:sldId id="315" r:id="rId7"/>
    <p:sldId id="316" r:id="rId8"/>
    <p:sldId id="317" r:id="rId9"/>
    <p:sldId id="318" r:id="rId10"/>
    <p:sldId id="319" r:id="rId11"/>
    <p:sldId id="286" r:id="rId12"/>
    <p:sldId id="320" r:id="rId13"/>
    <p:sldId id="322" r:id="rId14"/>
    <p:sldId id="321"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88316" autoAdjust="0"/>
  </p:normalViewPr>
  <p:slideViewPr>
    <p:cSldViewPr>
      <p:cViewPr varScale="1">
        <p:scale>
          <a:sx n="81" d="100"/>
          <a:sy n="81" d="100"/>
        </p:scale>
        <p:origin x="-84"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75EDE-19EC-4EEE-B0D9-45E6DF5E16E7}" type="datetimeFigureOut">
              <a:rPr lang="tr-TR" smtClean="0"/>
              <a:pPr/>
              <a:t>11.04.2012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F616B-B4AA-4AA1-870C-83E76D0ECADC}"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5572E8F5-752B-4337-A607-0441BE4E7708}" type="datetime1">
              <a:rPr lang="tr-TR" smtClean="0"/>
              <a:pPr/>
              <a:t>11.04.2012</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0B8295AD-E0D6-4ACF-9D7D-4A02C978A0D2}" type="datetime1">
              <a:rPr lang="tr-TR" smtClean="0"/>
              <a:pPr/>
              <a:t>11.04.2012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495E691-87F7-4228-A25B-21E97C3B2F74}" type="datetime1">
              <a:rPr lang="tr-TR" smtClean="0"/>
              <a:pPr/>
              <a:t>11.04.2012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C6CB206-CE81-424C-BA92-C531F4BEDE33}" type="datetime1">
              <a:rPr lang="tr-TR" smtClean="0"/>
              <a:pPr/>
              <a:t>11.04.2012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89F47E-6F02-444D-A857-CBB43328F562}" type="datetime1">
              <a:rPr lang="tr-TR" smtClean="0"/>
              <a:pPr/>
              <a:t>11.04.2012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F8F834F2-B2BA-443B-AFA4-F05F2720671D}" type="datetime1">
              <a:rPr lang="tr-TR" smtClean="0"/>
              <a:pPr/>
              <a:t>11.04.2012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74CA485-3D49-440D-A822-752E9FC4C145}" type="datetime1">
              <a:rPr lang="tr-TR" smtClean="0"/>
              <a:pPr/>
              <a:t>11.04.2012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033749F-C06C-4B79-90C0-8CA81FD09240}" type="datetime1">
              <a:rPr lang="tr-TR" smtClean="0"/>
              <a:pPr/>
              <a:t>11.04.2012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D51A014-CD14-48B2-859F-257EC40AF777}" type="datetime1">
              <a:rPr lang="tr-TR" smtClean="0"/>
              <a:pPr/>
              <a:t>11.04.2012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A620378B-D082-444A-A69A-E7721C8336FB}" type="datetime1">
              <a:rPr lang="tr-TR" smtClean="0"/>
              <a:pPr/>
              <a:t>11.04.2012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988F74F2-0212-4B92-B17B-6F960014001B}" type="datetime1">
              <a:rPr lang="tr-TR" smtClean="0"/>
              <a:pPr/>
              <a:t>11.04.2012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5AFD01-0B8D-4D22-B51B-316886892685}" type="datetime1">
              <a:rPr lang="tr-TR" smtClean="0"/>
              <a:pPr/>
              <a:t>11.04.2012</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EE 210 </a:t>
            </a:r>
            <a:endParaRPr lang="tr-TR" dirty="0"/>
          </a:p>
        </p:txBody>
      </p:sp>
      <p:sp>
        <p:nvSpPr>
          <p:cNvPr id="3" name="2 Alt Başlık"/>
          <p:cNvSpPr>
            <a:spLocks noGrp="1"/>
          </p:cNvSpPr>
          <p:nvPr>
            <p:ph type="subTitle" idx="1"/>
          </p:nvPr>
        </p:nvSpPr>
        <p:spPr/>
        <p:txBody>
          <a:bodyPr>
            <a:normAutofit fontScale="85000" lnSpcReduction="20000"/>
          </a:bodyPr>
          <a:lstStyle/>
          <a:p>
            <a:r>
              <a:rPr lang="tr-TR" dirty="0" smtClean="0"/>
              <a:t>LECTURE 5</a:t>
            </a:r>
            <a:endParaRPr lang="tr-TR" dirty="0" smtClean="0"/>
          </a:p>
          <a:p>
            <a:r>
              <a:rPr lang="tr-TR" dirty="0" smtClean="0"/>
              <a:t>THE  OPERATIONAL  AMPLIFIER</a:t>
            </a:r>
            <a:endParaRPr lang="tr-TR" dirty="0" smtClean="0"/>
          </a:p>
          <a:p>
            <a:r>
              <a:rPr lang="tr-TR" dirty="0" smtClean="0"/>
              <a:t>Cenk Efeler</a:t>
            </a:r>
          </a:p>
          <a:p>
            <a:r>
              <a:rPr lang="tr-TR" noProof="1" smtClean="0"/>
              <a:t>Reference Book :Electric Cırcuits</a:t>
            </a:r>
          </a:p>
          <a:p>
            <a:r>
              <a:rPr lang="tr-TR" noProof="1" smtClean="0"/>
              <a:t>James W.Nielson &amp; Susan A.Riedel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a:t>
            </a:fld>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TERMINAL VOLTAGES AND CURRENTS</a:t>
            </a:r>
            <a:endParaRPr lang="tr-TR" sz="3200" dirty="0"/>
          </a:p>
        </p:txBody>
      </p:sp>
      <p:sp>
        <p:nvSpPr>
          <p:cNvPr id="3" name="2 İçerik Yer Tutucusu"/>
          <p:cNvSpPr>
            <a:spLocks noGrp="1"/>
          </p:cNvSpPr>
          <p:nvPr>
            <p:ph idx="1"/>
          </p:nvPr>
        </p:nvSpPr>
        <p:spPr/>
        <p:txBody>
          <a:bodyPr>
            <a:normAutofit/>
          </a:bodyPr>
          <a:lstStyle/>
          <a:p>
            <a:r>
              <a:rPr lang="tr-TR" sz="2000" noProof="1" smtClean="0"/>
              <a:t>Equation</a:t>
            </a:r>
            <a:r>
              <a:rPr lang="tr-TR" sz="2000" noProof="1" smtClean="0"/>
              <a:t> 5.2 characterizes the relationship between the input voltages for an ideal op amp,that is an op amp whose value of A is </a:t>
            </a:r>
            <a:r>
              <a:rPr lang="tr-TR" sz="2000" noProof="1" smtClean="0"/>
              <a:t>infinite.</a:t>
            </a:r>
            <a:endParaRPr lang="tr-TR" sz="2000" noProof="1" smtClean="0"/>
          </a:p>
          <a:p>
            <a:r>
              <a:rPr lang="tr-TR" sz="2000" noProof="1" smtClean="0"/>
              <a:t>The input voltage constraint in Eq 5.2 is called the virtual short condition at the input of the op </a:t>
            </a:r>
            <a:r>
              <a:rPr lang="tr-TR" sz="2000" noProof="1" smtClean="0"/>
              <a:t>amp.</a:t>
            </a:r>
            <a:endParaRPr lang="tr-TR" sz="2000" noProof="1" smtClean="0"/>
          </a:p>
          <a:p>
            <a:r>
              <a:rPr lang="tr-TR" sz="2000" noProof="1" smtClean="0"/>
              <a:t>This is accomplished by feeding back the output signal to the input signal so that the output substracts from the input and the input voltage decreases.Because the output voltage is proportional to the input voltage difference,the output voltage is also decreased and the op amp operates in its linear </a:t>
            </a:r>
            <a:r>
              <a:rPr lang="tr-TR" sz="2000" noProof="1" smtClean="0"/>
              <a:t>region.</a:t>
            </a:r>
            <a:endParaRPr lang="tr-TR" sz="2000" noProof="1" smtClean="0"/>
          </a:p>
          <a:p>
            <a:r>
              <a:rPr lang="tr-TR" sz="2000" noProof="1" smtClean="0"/>
              <a:t>This configuration is known as negative </a:t>
            </a:r>
            <a:r>
              <a:rPr lang="tr-TR" sz="2000" noProof="1" smtClean="0"/>
              <a:t>feedback.</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260648"/>
            <a:ext cx="8229600" cy="936104"/>
          </a:xfrm>
        </p:spPr>
        <p:txBody>
          <a:bodyPr>
            <a:normAutofit/>
          </a:bodyPr>
          <a:lstStyle/>
          <a:p>
            <a:r>
              <a:rPr lang="tr-TR" sz="2400" dirty="0" smtClean="0"/>
              <a:t>         TERMINAL </a:t>
            </a:r>
            <a:r>
              <a:rPr lang="tr-TR" sz="2400" dirty="0" smtClean="0"/>
              <a:t>VOLTAGES AND CURRENTS</a:t>
            </a:r>
            <a:endParaRPr lang="tr-TR" sz="2400" dirty="0"/>
          </a:p>
        </p:txBody>
      </p:sp>
      <p:sp>
        <p:nvSpPr>
          <p:cNvPr id="3" name="2 İçerik Yer Tutucusu"/>
          <p:cNvSpPr>
            <a:spLocks noGrp="1"/>
          </p:cNvSpPr>
          <p:nvPr>
            <p:ph idx="1"/>
          </p:nvPr>
        </p:nvSpPr>
        <p:spPr>
          <a:xfrm>
            <a:off x="467544" y="1268760"/>
            <a:ext cx="8280920" cy="5112568"/>
          </a:xfrm>
        </p:spPr>
        <p:txBody>
          <a:bodyPr>
            <a:normAutofit fontScale="92500" lnSpcReduction="10000"/>
          </a:bodyPr>
          <a:lstStyle/>
          <a:p>
            <a:pPr>
              <a:buNone/>
            </a:pPr>
            <a:endParaRPr lang="tr-TR" sz="2000" noProof="1" smtClean="0"/>
          </a:p>
          <a:p>
            <a:r>
              <a:rPr lang="tr-TR" sz="2000" noProof="1" smtClean="0"/>
              <a:t>If a cırcuit containing an op amp does not provide a negative feedback path from the op amp output to inverting input,the op amp will normally saturate,unless the input signal is extremely small to prevent saturation with no negative feedback.</a:t>
            </a:r>
          </a:p>
          <a:p>
            <a:r>
              <a:rPr lang="tr-TR" sz="2000" noProof="1" smtClean="0"/>
              <a:t>Even if the circuit provides a negative feedback path for the op amp,linear operation is not ensured.</a:t>
            </a:r>
          </a:p>
          <a:p>
            <a:r>
              <a:rPr lang="tr-TR" sz="2000" noProof="1" smtClean="0"/>
              <a:t>Unless explicitly stated,we do not know whether the op amp is operating in the linear region or not,we simply assume that it is operating in the linear region,perform the circuit analysis and then check our results for contradictions.</a:t>
            </a:r>
          </a:p>
          <a:p>
            <a:r>
              <a:rPr lang="tr-TR" sz="2000" noProof="1" smtClean="0"/>
              <a:t>If fo example,we compute the output voltage of the op amp to be 1V and the circuit analysis reveals that Vcc is 6V,there is a contradiction,beacuse the op amp’s output voltage cannot be larger than Vcc.</a:t>
            </a:r>
          </a:p>
          <a:p>
            <a:r>
              <a:rPr lang="tr-TR" sz="2000" noProof="1" smtClean="0"/>
              <a:t>In this case our assumption of linear operation was not valid and the op amp output must be saturated at 6V.</a:t>
            </a:r>
            <a:endParaRPr lang="tr-TR" sz="2000" noProof="1" smtClean="0"/>
          </a:p>
          <a:p>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476672"/>
            <a:ext cx="8229600" cy="720080"/>
          </a:xfrm>
        </p:spPr>
        <p:txBody>
          <a:bodyPr>
            <a:normAutofit/>
          </a:bodyPr>
          <a:lstStyle/>
          <a:p>
            <a:r>
              <a:rPr lang="tr-TR" sz="3200" dirty="0" smtClean="0"/>
              <a:t>     TERMINAL </a:t>
            </a:r>
            <a:r>
              <a:rPr lang="tr-TR" sz="3200" dirty="0" smtClean="0"/>
              <a:t>VOLTAGES AND CURRENTS</a:t>
            </a:r>
            <a:endParaRPr lang="tr-TR" sz="3200" dirty="0"/>
          </a:p>
        </p:txBody>
      </p:sp>
      <p:sp>
        <p:nvSpPr>
          <p:cNvPr id="3" name="2 İçerik Yer Tutucusu"/>
          <p:cNvSpPr>
            <a:spLocks noGrp="1"/>
          </p:cNvSpPr>
          <p:nvPr>
            <p:ph idx="1"/>
          </p:nvPr>
        </p:nvSpPr>
        <p:spPr>
          <a:xfrm>
            <a:off x="539552" y="1412776"/>
            <a:ext cx="8147248" cy="4911824"/>
          </a:xfrm>
        </p:spPr>
        <p:txBody>
          <a:bodyPr>
            <a:normAutofit lnSpcReduction="10000"/>
          </a:bodyPr>
          <a:lstStyle/>
          <a:p>
            <a:r>
              <a:rPr lang="tr-TR" sz="2000" noProof="1" smtClean="0"/>
              <a:t>Equation</a:t>
            </a:r>
            <a:r>
              <a:rPr lang="tr-TR" sz="2000" noProof="1" smtClean="0"/>
              <a:t> 5.2 represents the voltage contraint for an ideal op amp,that is,with a gain value of A that is infinite based on the assumption that the op amp is operating in the linear </a:t>
            </a:r>
            <a:r>
              <a:rPr lang="tr-TR" sz="2000" noProof="1" smtClean="0"/>
              <a:t>region.</a:t>
            </a:r>
            <a:endParaRPr lang="tr-TR" sz="2000" noProof="1" smtClean="0"/>
          </a:p>
          <a:p>
            <a:r>
              <a:rPr lang="tr-TR" sz="2000" noProof="1" smtClean="0"/>
              <a:t>Analysis reveals that the equivalent  input resistance  seen by the input terminals of the op amp is very </a:t>
            </a:r>
            <a:r>
              <a:rPr lang="tr-TR" sz="2000" noProof="1" smtClean="0"/>
              <a:t>large,typically                or more.</a:t>
            </a:r>
            <a:endParaRPr lang="tr-TR" sz="2000" noProof="1" smtClean="0"/>
          </a:p>
          <a:p>
            <a:r>
              <a:rPr lang="tr-TR" sz="2000" noProof="1" smtClean="0"/>
              <a:t>Ideally the input resistance is infinite,resulting in the current </a:t>
            </a:r>
            <a:r>
              <a:rPr lang="tr-TR" sz="2000" noProof="1" smtClean="0"/>
              <a:t>constraint.</a:t>
            </a:r>
          </a:p>
          <a:p>
            <a:pPr>
              <a:buNone/>
            </a:pPr>
            <a:r>
              <a:rPr lang="tr-TR" sz="2000" noProof="1" smtClean="0"/>
              <a:t>   </a:t>
            </a:r>
            <a:endParaRPr lang="tr-TR" sz="2000" noProof="1" smtClean="0"/>
          </a:p>
          <a:p>
            <a:endParaRPr lang="tr-TR" sz="2000" noProof="1" smtClean="0"/>
          </a:p>
          <a:p>
            <a:r>
              <a:rPr lang="tr-TR" sz="2000" noProof="1" smtClean="0"/>
              <a:t>Unlike the voltage constraint the current constraint is not based on the assumption that the op amp is confined to its linear operating region.Together Eqs 5.2 &amp; 5.3 form the constraints  or terminal behaviour that define our ideal op amp model.</a:t>
            </a:r>
          </a:p>
          <a:p>
            <a:endParaRPr lang="tr-TR" sz="2000" noProof="1" smtClean="0"/>
          </a:p>
          <a:p>
            <a:endParaRPr lang="tr-TR" sz="2000" noProof="1" smtClean="0"/>
          </a:p>
          <a:p>
            <a:endParaRPr lang="tr-TR" sz="2000" noProof="1" smtClean="0"/>
          </a:p>
          <a:p>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pic>
        <p:nvPicPr>
          <p:cNvPr id="7170" name="Picture 2"/>
          <p:cNvPicPr>
            <a:picLocks noChangeAspect="1" noChangeArrowheads="1"/>
          </p:cNvPicPr>
          <p:nvPr/>
        </p:nvPicPr>
        <p:blipFill>
          <a:blip r:embed="rId2" cstate="print"/>
          <a:srcRect/>
          <a:stretch>
            <a:fillRect/>
          </a:stretch>
        </p:blipFill>
        <p:spPr bwMode="auto">
          <a:xfrm>
            <a:off x="7740352" y="2564904"/>
            <a:ext cx="792088" cy="389331"/>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1547664" y="3861048"/>
            <a:ext cx="3528392" cy="5356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   TERMINAL </a:t>
            </a:r>
            <a:r>
              <a:rPr lang="tr-TR" sz="3200" dirty="0" smtClean="0"/>
              <a:t>VOLTAGES AND CURRENTS</a:t>
            </a:r>
            <a:endParaRPr lang="tr-TR" sz="3200" dirty="0"/>
          </a:p>
        </p:txBody>
      </p:sp>
      <p:sp>
        <p:nvSpPr>
          <p:cNvPr id="3" name="2 İçerik Yer Tutucusu"/>
          <p:cNvSpPr>
            <a:spLocks noGrp="1"/>
          </p:cNvSpPr>
          <p:nvPr>
            <p:ph idx="1"/>
          </p:nvPr>
        </p:nvSpPr>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sz="2000" noProof="1" smtClean="0"/>
              <a:t>From</a:t>
            </a:r>
            <a:r>
              <a:rPr lang="tr-TR" sz="2000" noProof="1" smtClean="0"/>
              <a:t> Kirchoff’s Current Law,we know that the sum of currents entering the </a:t>
            </a:r>
            <a:r>
              <a:rPr lang="tr-TR" sz="2000" noProof="1" smtClean="0"/>
              <a:t>operational </a:t>
            </a:r>
            <a:r>
              <a:rPr lang="tr-TR" sz="2000" noProof="1" smtClean="0"/>
              <a:t>amplifier is </a:t>
            </a:r>
            <a:r>
              <a:rPr lang="tr-TR" sz="2000" noProof="1" smtClean="0"/>
              <a:t>zero,or</a:t>
            </a:r>
          </a:p>
          <a:p>
            <a:endParaRPr lang="tr-TR" sz="2000"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pic>
        <p:nvPicPr>
          <p:cNvPr id="8194" name="Picture 2"/>
          <p:cNvPicPr>
            <a:picLocks noChangeAspect="1" noChangeArrowheads="1"/>
          </p:cNvPicPr>
          <p:nvPr/>
        </p:nvPicPr>
        <p:blipFill>
          <a:blip r:embed="rId2" cstate="print"/>
          <a:srcRect/>
          <a:stretch>
            <a:fillRect/>
          </a:stretch>
        </p:blipFill>
        <p:spPr bwMode="auto">
          <a:xfrm>
            <a:off x="2411760" y="2204864"/>
            <a:ext cx="3248709" cy="2376264"/>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19672" y="5589240"/>
            <a:ext cx="4464496" cy="5958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1008112"/>
          </a:xfrm>
        </p:spPr>
        <p:txBody>
          <a:bodyPr>
            <a:normAutofit/>
          </a:bodyPr>
          <a:lstStyle/>
          <a:p>
            <a:r>
              <a:rPr lang="tr-TR" sz="3200" dirty="0" smtClean="0"/>
              <a:t>TERMINAL VOLTAGES AND CURRENTS</a:t>
            </a:r>
            <a:endParaRPr lang="tr-TR" sz="3200" dirty="0"/>
          </a:p>
        </p:txBody>
      </p:sp>
      <p:sp>
        <p:nvSpPr>
          <p:cNvPr id="3" name="2 İçerik Yer Tutucusu"/>
          <p:cNvSpPr>
            <a:spLocks noGrp="1"/>
          </p:cNvSpPr>
          <p:nvPr>
            <p:ph idx="1"/>
          </p:nvPr>
        </p:nvSpPr>
        <p:spPr>
          <a:xfrm>
            <a:off x="457200" y="1556792"/>
            <a:ext cx="8229600" cy="4767808"/>
          </a:xfrm>
        </p:spPr>
        <p:txBody>
          <a:bodyPr>
            <a:normAutofit fontScale="92500" lnSpcReduction="10000"/>
          </a:bodyPr>
          <a:lstStyle/>
          <a:p>
            <a:r>
              <a:rPr lang="tr-TR" sz="2000" noProof="1" smtClean="0"/>
              <a:t>Substituting the constraint given by Eq (5.3) into Eq 5.4 gives</a:t>
            </a:r>
          </a:p>
          <a:p>
            <a:endParaRPr lang="tr-TR" sz="2000" noProof="1" smtClean="0"/>
          </a:p>
          <a:p>
            <a:endParaRPr lang="tr-TR" sz="2000" noProof="1" smtClean="0"/>
          </a:p>
          <a:p>
            <a:r>
              <a:rPr lang="tr-TR" sz="2000" noProof="1" smtClean="0"/>
              <a:t>Equation 5.5 shows that eventhough there is negligible current at the input,there can be a significant amount of current at the output.</a:t>
            </a:r>
          </a:p>
          <a:p>
            <a:r>
              <a:rPr lang="tr-TR" sz="2000" noProof="1" smtClean="0"/>
              <a:t>In Figure 5.7 the power supply terminals have been omitted, as we know that the op amp is operating in its linear region.This does not mean, however that ip+in+io=0.The ideal op amp constraint ip=in=0 does not imply io=0. The correct relationship between currents has been given by equation 5.4 and is equal to </a:t>
            </a:r>
          </a:p>
          <a:p>
            <a:endParaRPr lang="tr-TR" sz="2000" noProof="1" smtClean="0"/>
          </a:p>
          <a:p>
            <a:endParaRPr lang="tr-TR" sz="2000" noProof="1" smtClean="0"/>
          </a:p>
          <a:p>
            <a:r>
              <a:rPr lang="tr-TR" sz="2000" noProof="1" smtClean="0"/>
              <a:t>The positive and negative power supply voltages do not have to be equal in magnitude.The value of A is not constant under all operating conditions.</a:t>
            </a:r>
          </a:p>
          <a:p>
            <a:pPr>
              <a:buNone/>
            </a:pPr>
            <a:endParaRPr lang="tr-TR" sz="2000" noProof="1" smtClean="0"/>
          </a:p>
          <a:p>
            <a:pPr>
              <a:buNone/>
            </a:pP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pic>
        <p:nvPicPr>
          <p:cNvPr id="9218" name="Picture 2"/>
          <p:cNvPicPr>
            <a:picLocks noChangeAspect="1" noChangeArrowheads="1"/>
          </p:cNvPicPr>
          <p:nvPr/>
        </p:nvPicPr>
        <p:blipFill>
          <a:blip r:embed="rId2" cstate="print"/>
          <a:srcRect/>
          <a:stretch>
            <a:fillRect/>
          </a:stretch>
        </p:blipFill>
        <p:spPr bwMode="auto">
          <a:xfrm>
            <a:off x="1187624" y="1988841"/>
            <a:ext cx="3816424" cy="453116"/>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1331639" y="4725144"/>
            <a:ext cx="4027881" cy="576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TERMINAL VOLTAGES AND CURRENTS</a:t>
            </a:r>
            <a:endParaRPr lang="tr-TR" sz="3200" dirty="0"/>
          </a:p>
        </p:txBody>
      </p:sp>
      <p:sp>
        <p:nvSpPr>
          <p:cNvPr id="3" name="2 İçerik Yer Tutucusu"/>
          <p:cNvSpPr>
            <a:spLocks noGrp="1"/>
          </p:cNvSpPr>
          <p:nvPr>
            <p:ph idx="1"/>
          </p:nvPr>
        </p:nvSpPr>
        <p:spPr/>
        <p:txBody>
          <a:bodyPr>
            <a:normAutofit/>
          </a:bodyPr>
          <a:lstStyle/>
          <a:p>
            <a:r>
              <a:rPr lang="tr-TR" sz="2400" noProof="1" smtClean="0"/>
              <a:t>Example</a:t>
            </a:r>
            <a:r>
              <a:rPr lang="tr-TR" sz="2400" noProof="1" smtClean="0"/>
              <a:t> </a:t>
            </a:r>
            <a:r>
              <a:rPr lang="tr-TR" sz="2400" noProof="1" smtClean="0"/>
              <a:t>5.1</a:t>
            </a:r>
            <a:endParaRPr lang="tr-TR" sz="2400" noProof="1" smtClean="0"/>
          </a:p>
          <a:p>
            <a:r>
              <a:rPr lang="tr-TR" sz="2400" noProof="1" smtClean="0"/>
              <a:t>Homework </a:t>
            </a:r>
            <a:r>
              <a:rPr lang="tr-TR" sz="2400" noProof="1" smtClean="0"/>
              <a:t>– Assesing Objective 1- </a:t>
            </a:r>
            <a:r>
              <a:rPr lang="tr-TR" sz="2400" noProof="1" smtClean="0"/>
              <a:t>5.1</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1152128"/>
          </a:xfrm>
        </p:spPr>
        <p:txBody>
          <a:bodyPr>
            <a:normAutofit/>
          </a:bodyPr>
          <a:lstStyle/>
          <a:p>
            <a:r>
              <a:rPr lang="tr-TR" sz="3200" dirty="0" smtClean="0"/>
              <a:t>    THE INVERTING AMPLIFIER CIRCUIT</a:t>
            </a:r>
            <a:endParaRPr lang="tr-TR" sz="3200" dirty="0"/>
          </a:p>
        </p:txBody>
      </p:sp>
      <p:sp>
        <p:nvSpPr>
          <p:cNvPr id="3" name="2 İçerik Yer Tutucusu"/>
          <p:cNvSpPr>
            <a:spLocks noGrp="1"/>
          </p:cNvSpPr>
          <p:nvPr>
            <p:ph idx="1"/>
          </p:nvPr>
        </p:nvSpPr>
        <p:spPr>
          <a:xfrm>
            <a:off x="457200" y="1556792"/>
            <a:ext cx="8229600" cy="4767808"/>
          </a:xfrm>
        </p:spPr>
        <p:txBody>
          <a:bodyPr>
            <a:normAutofit/>
          </a:bodyPr>
          <a:lstStyle/>
          <a:p>
            <a:r>
              <a:rPr lang="tr-TR" sz="2000" noProof="1" smtClean="0"/>
              <a:t>                                 </a:t>
            </a:r>
            <a:r>
              <a:rPr lang="tr-TR" sz="2000" noProof="1" smtClean="0"/>
              <a:t>Figure </a:t>
            </a:r>
            <a:r>
              <a:rPr lang="tr-TR" sz="2000" noProof="1" smtClean="0"/>
              <a:t>5.9 shows an </a:t>
            </a:r>
            <a:r>
              <a:rPr lang="tr-TR" sz="2000" noProof="1" smtClean="0"/>
              <a:t>inverteramplifier </a:t>
            </a:r>
          </a:p>
          <a:p>
            <a:pPr>
              <a:buNone/>
            </a:pPr>
            <a:r>
              <a:rPr lang="tr-TR" sz="2000" noProof="1" smtClean="0"/>
              <a:t> </a:t>
            </a:r>
            <a:r>
              <a:rPr lang="tr-TR" sz="2000" noProof="1" smtClean="0"/>
              <a:t>                                    circuit.We assume that the op amp is </a:t>
            </a:r>
          </a:p>
          <a:p>
            <a:pPr>
              <a:buNone/>
            </a:pPr>
            <a:r>
              <a:rPr lang="tr-TR" sz="2000" noProof="1" smtClean="0"/>
              <a:t> </a:t>
            </a:r>
            <a:r>
              <a:rPr lang="tr-TR" sz="2000" noProof="1" smtClean="0"/>
              <a:t>                                    operating in its linear region  and is </a:t>
            </a:r>
          </a:p>
          <a:p>
            <a:pPr>
              <a:buNone/>
            </a:pPr>
            <a:r>
              <a:rPr lang="tr-TR" sz="2000" noProof="1" smtClean="0"/>
              <a:t> </a:t>
            </a:r>
            <a:r>
              <a:rPr lang="tr-TR" sz="2000" noProof="1" smtClean="0"/>
              <a:t>                                    ideal.The goal is to express the  output</a:t>
            </a:r>
          </a:p>
          <a:p>
            <a:pPr>
              <a:buNone/>
            </a:pPr>
            <a:r>
              <a:rPr lang="tr-TR" sz="2000" noProof="1" smtClean="0"/>
              <a:t> </a:t>
            </a:r>
            <a:r>
              <a:rPr lang="tr-TR" sz="2000" noProof="1" smtClean="0"/>
              <a:t>                                    voltage vo as a function  of the source </a:t>
            </a:r>
          </a:p>
          <a:p>
            <a:pPr>
              <a:buNone/>
            </a:pPr>
            <a:r>
              <a:rPr lang="tr-TR" sz="2000" noProof="1" smtClean="0"/>
              <a:t> </a:t>
            </a:r>
            <a:r>
              <a:rPr lang="tr-TR" sz="2000" noProof="1" smtClean="0"/>
              <a:t>                                     voltage vs.</a:t>
            </a:r>
          </a:p>
          <a:p>
            <a:pPr>
              <a:buNone/>
            </a:pPr>
            <a:endParaRPr lang="tr-TR" sz="2000" noProof="1" smtClean="0"/>
          </a:p>
          <a:p>
            <a:pPr>
              <a:buNone/>
            </a:pPr>
            <a:endParaRPr lang="tr-TR" sz="2000" noProof="1" smtClean="0"/>
          </a:p>
          <a:p>
            <a:pPr>
              <a:buNone/>
            </a:pPr>
            <a:r>
              <a:rPr lang="tr-TR" sz="2000" noProof="1" smtClean="0"/>
              <a:t> </a:t>
            </a:r>
            <a:r>
              <a:rPr lang="tr-TR" sz="2000" noProof="1" smtClean="0"/>
              <a:t>                                     The voltage constraint of Eq 5.2 sets  </a:t>
            </a:r>
          </a:p>
          <a:p>
            <a:pPr>
              <a:buNone/>
            </a:pPr>
            <a:r>
              <a:rPr lang="tr-TR" sz="2000" noProof="1" smtClean="0"/>
              <a:t> </a:t>
            </a:r>
            <a:r>
              <a:rPr lang="tr-TR" sz="2000" noProof="1" smtClean="0"/>
              <a:t>                                     the voltage at vn=0,because the</a:t>
            </a:r>
          </a:p>
          <a:p>
            <a:pPr>
              <a:buNone/>
            </a:pPr>
            <a:r>
              <a:rPr lang="tr-TR" sz="2000" noProof="1" smtClean="0"/>
              <a:t> </a:t>
            </a:r>
            <a:r>
              <a:rPr lang="tr-TR" sz="2000" noProof="1" smtClean="0"/>
              <a:t>                                     voltage at vp=0. Therefore,</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pic>
        <p:nvPicPr>
          <p:cNvPr id="10242" name="Picture 2"/>
          <p:cNvPicPr>
            <a:picLocks noChangeAspect="1" noChangeArrowheads="1"/>
          </p:cNvPicPr>
          <p:nvPr/>
        </p:nvPicPr>
        <p:blipFill>
          <a:blip r:embed="rId2" cstate="print"/>
          <a:srcRect/>
          <a:stretch>
            <a:fillRect/>
          </a:stretch>
        </p:blipFill>
        <p:spPr bwMode="auto">
          <a:xfrm>
            <a:off x="755576" y="1628800"/>
            <a:ext cx="2160240" cy="3460406"/>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3419872" y="3861048"/>
            <a:ext cx="3888432" cy="38983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3491880" y="5661248"/>
            <a:ext cx="2664296" cy="7634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THE INVERTING AMPLIFIER CIRCUIT</a:t>
            </a:r>
            <a:endParaRPr lang="tr-TR" sz="3200" dirty="0"/>
          </a:p>
        </p:txBody>
      </p:sp>
      <p:sp>
        <p:nvSpPr>
          <p:cNvPr id="3" name="2 İçerik Yer Tutucusu"/>
          <p:cNvSpPr>
            <a:spLocks noGrp="1"/>
          </p:cNvSpPr>
          <p:nvPr>
            <p:ph idx="1"/>
          </p:nvPr>
        </p:nvSpPr>
        <p:spPr/>
        <p:txBody>
          <a:bodyPr/>
          <a:lstStyle/>
          <a:p>
            <a:r>
              <a:rPr lang="tr-TR" sz="2000" noProof="1" smtClean="0"/>
              <a:t>From</a:t>
            </a:r>
            <a:r>
              <a:rPr lang="tr-TR" sz="2000" noProof="1" smtClean="0"/>
              <a:t> Eq 5.3 </a:t>
            </a:r>
            <a:r>
              <a:rPr lang="tr-TR" sz="2000" noProof="1" smtClean="0"/>
              <a:t>in=0,substituting Eqs 5.7-5.9 into Eqn 5.6,we get the desired relationship. </a:t>
            </a:r>
          </a:p>
          <a:p>
            <a:endParaRPr lang="tr-TR" sz="2000" noProof="1" smtClean="0"/>
          </a:p>
          <a:p>
            <a:endParaRPr lang="tr-TR" sz="2000" noProof="1" smtClean="0"/>
          </a:p>
          <a:p>
            <a:endParaRPr lang="tr-TR" sz="2000" noProof="1" smtClean="0"/>
          </a:p>
          <a:p>
            <a:endParaRPr lang="tr-TR" sz="2000" noProof="1" smtClean="0"/>
          </a:p>
          <a:p>
            <a:r>
              <a:rPr lang="tr-TR" sz="2000" noProof="1" smtClean="0"/>
              <a:t>The output voltage is proportional to the negative of the input voltage,therefore the circuit is called inverting amplifier.The scaling factor or gain is the ratio Rf/Rs.</a:t>
            </a:r>
          </a:p>
          <a:p>
            <a:r>
              <a:rPr lang="tr-TR" sz="2000" noProof="1" smtClean="0"/>
              <a:t>The above results is valid only if the op amp shown in Figure 5.9 is ideal,that is if A is infinite and the input resistance is infinite.</a:t>
            </a:r>
          </a:p>
          <a:p>
            <a:endParaRPr lang="tr-TR" sz="2000" noProof="1"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pic>
        <p:nvPicPr>
          <p:cNvPr id="12291" name="Picture 3"/>
          <p:cNvPicPr>
            <a:picLocks noChangeAspect="1" noChangeArrowheads="1"/>
          </p:cNvPicPr>
          <p:nvPr/>
        </p:nvPicPr>
        <p:blipFill>
          <a:blip r:embed="rId2" cstate="print"/>
          <a:srcRect/>
          <a:stretch>
            <a:fillRect/>
          </a:stretch>
        </p:blipFill>
        <p:spPr bwMode="auto">
          <a:xfrm>
            <a:off x="1043608" y="2852936"/>
            <a:ext cx="4964692" cy="9361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a:bodyPr>
          <a:lstStyle/>
          <a:p>
            <a:r>
              <a:rPr lang="tr-TR" sz="3200" dirty="0" smtClean="0"/>
              <a:t>THE INVERTING AMPLIFIER CIRCUIT</a:t>
            </a:r>
            <a:endParaRPr lang="tr-TR" sz="3200" dirty="0"/>
          </a:p>
        </p:txBody>
      </p:sp>
      <p:sp>
        <p:nvSpPr>
          <p:cNvPr id="3" name="2 İçerik Yer Tutucusu"/>
          <p:cNvSpPr>
            <a:spLocks noGrp="1"/>
          </p:cNvSpPr>
          <p:nvPr>
            <p:ph idx="1"/>
          </p:nvPr>
        </p:nvSpPr>
        <p:spPr>
          <a:xfrm>
            <a:off x="457200" y="1628800"/>
            <a:ext cx="8229600" cy="4695800"/>
          </a:xfrm>
        </p:spPr>
        <p:txBody>
          <a:bodyPr>
            <a:normAutofit/>
          </a:bodyPr>
          <a:lstStyle/>
          <a:p>
            <a:r>
              <a:rPr lang="tr-TR" sz="2000" noProof="1" smtClean="0"/>
              <a:t>For</a:t>
            </a:r>
            <a:r>
              <a:rPr lang="tr-TR" sz="2000" noProof="1" smtClean="0"/>
              <a:t> a practical </a:t>
            </a:r>
            <a:r>
              <a:rPr lang="tr-TR" sz="2000" noProof="1" smtClean="0"/>
              <a:t>(non-ideal</a:t>
            </a:r>
            <a:r>
              <a:rPr lang="tr-TR" sz="2000" noProof="1" smtClean="0"/>
              <a:t>) op amp equation </a:t>
            </a:r>
            <a:r>
              <a:rPr lang="tr-TR" sz="2000" noProof="1" smtClean="0"/>
              <a:t>(5.10</a:t>
            </a:r>
            <a:r>
              <a:rPr lang="tr-TR" sz="2000" noProof="1" smtClean="0"/>
              <a:t>) is only an approximation,usually a good </a:t>
            </a:r>
            <a:r>
              <a:rPr lang="tr-TR" sz="2000" noProof="1" smtClean="0"/>
              <a:t>one.</a:t>
            </a:r>
            <a:endParaRPr lang="tr-TR" sz="2000" noProof="1" smtClean="0"/>
          </a:p>
          <a:p>
            <a:r>
              <a:rPr lang="tr-TR" sz="2000" noProof="1" smtClean="0"/>
              <a:t>The upper limit on the gain of the inverting amplifier Rf/RS,is determined by the power supply voltages and the value of the </a:t>
            </a:r>
            <a:r>
              <a:rPr lang="tr-TR" sz="2000" noProof="1" smtClean="0"/>
              <a:t>input signal </a:t>
            </a:r>
            <a:r>
              <a:rPr lang="tr-TR" sz="2000" noProof="1" smtClean="0"/>
              <a:t>voltage </a:t>
            </a:r>
            <a:r>
              <a:rPr lang="tr-TR" sz="2000" noProof="1" smtClean="0"/>
              <a:t>vs.</a:t>
            </a:r>
            <a:endParaRPr lang="tr-TR" sz="2000" noProof="1" smtClean="0"/>
          </a:p>
          <a:p>
            <a:r>
              <a:rPr lang="tr-TR" sz="2000" noProof="1" smtClean="0"/>
              <a:t>Assuming equal power supply voltages </a:t>
            </a:r>
            <a:r>
              <a:rPr lang="tr-TR" sz="2000" noProof="1" smtClean="0"/>
              <a:t>V+=V-=</a:t>
            </a:r>
            <a:r>
              <a:rPr lang="tr-TR" sz="2000" noProof="1" smtClean="0"/>
              <a:t>Vcc,we </a:t>
            </a:r>
            <a:r>
              <a:rPr lang="tr-TR" sz="2000" noProof="1" smtClean="0"/>
              <a:t>get</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pic>
        <p:nvPicPr>
          <p:cNvPr id="13314" name="Picture 2"/>
          <p:cNvPicPr>
            <a:picLocks noChangeAspect="1" noChangeArrowheads="1"/>
          </p:cNvPicPr>
          <p:nvPr/>
        </p:nvPicPr>
        <p:blipFill>
          <a:blip r:embed="rId2" cstate="print"/>
          <a:srcRect/>
          <a:stretch>
            <a:fillRect/>
          </a:stretch>
        </p:blipFill>
        <p:spPr bwMode="auto">
          <a:xfrm>
            <a:off x="1043608" y="4005064"/>
            <a:ext cx="5688632" cy="7200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    THE </a:t>
            </a:r>
            <a:r>
              <a:rPr lang="tr-TR" sz="3200" dirty="0" smtClean="0"/>
              <a:t>INVERTING AMPLIFIER CIRCUIT</a:t>
            </a:r>
            <a:endParaRPr lang="tr-TR" sz="3200" dirty="0"/>
          </a:p>
        </p:txBody>
      </p:sp>
      <p:sp>
        <p:nvSpPr>
          <p:cNvPr id="3" name="2 İçerik Yer Tutucusu"/>
          <p:cNvSpPr>
            <a:spLocks noGrp="1"/>
          </p:cNvSpPr>
          <p:nvPr>
            <p:ph idx="1"/>
          </p:nvPr>
        </p:nvSpPr>
        <p:spPr/>
        <p:txBody>
          <a:bodyPr>
            <a:normAutofit/>
          </a:bodyPr>
          <a:lstStyle/>
          <a:p>
            <a:r>
              <a:rPr lang="tr-TR" sz="2000" noProof="1" smtClean="0"/>
              <a:t>If</a:t>
            </a:r>
            <a:r>
              <a:rPr lang="tr-TR" sz="2000" noProof="1" smtClean="0"/>
              <a:t> R1 is removed from the circuit,the feedback path is opened and the amplifier is said to be operating open </a:t>
            </a:r>
            <a:r>
              <a:rPr lang="tr-TR" sz="2000" noProof="1" smtClean="0"/>
              <a:t>loop.</a:t>
            </a:r>
            <a:endParaRPr lang="tr-TR" sz="2000" noProof="1" smtClean="0"/>
          </a:p>
          <a:p>
            <a:r>
              <a:rPr lang="tr-TR" sz="2000" noProof="1" smtClean="0"/>
              <a:t>Figure 5.10 shows the </a:t>
            </a:r>
            <a:r>
              <a:rPr lang="tr-TR" sz="2000" noProof="1" smtClean="0"/>
              <a:t>open-loop operation.</a:t>
            </a:r>
          </a:p>
          <a:p>
            <a:endParaRPr lang="tr-TR" sz="2000" noProof="1" smtClean="0"/>
          </a:p>
          <a:p>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pic>
        <p:nvPicPr>
          <p:cNvPr id="14338" name="Picture 2"/>
          <p:cNvPicPr>
            <a:picLocks noChangeAspect="1" noChangeArrowheads="1"/>
          </p:cNvPicPr>
          <p:nvPr/>
        </p:nvPicPr>
        <p:blipFill>
          <a:blip r:embed="rId2" cstate="print"/>
          <a:srcRect/>
          <a:stretch>
            <a:fillRect/>
          </a:stretch>
        </p:blipFill>
        <p:spPr bwMode="auto">
          <a:xfrm>
            <a:off x="1907704" y="3068960"/>
            <a:ext cx="4510451"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636680"/>
          </a:xfrm>
        </p:spPr>
        <p:txBody>
          <a:bodyPr>
            <a:normAutofit/>
          </a:bodyPr>
          <a:lstStyle/>
          <a:p>
            <a:r>
              <a:rPr lang="tr-TR" sz="3200" dirty="0" smtClean="0"/>
              <a:t>          THE OPERATIONAL AMPLIFIER</a:t>
            </a:r>
            <a:endParaRPr lang="tr-TR" sz="3200" dirty="0"/>
          </a:p>
        </p:txBody>
      </p:sp>
      <p:sp>
        <p:nvSpPr>
          <p:cNvPr id="3" name="2 İçerik Yer Tutucusu"/>
          <p:cNvSpPr>
            <a:spLocks noGrp="1"/>
          </p:cNvSpPr>
          <p:nvPr>
            <p:ph idx="1"/>
          </p:nvPr>
        </p:nvSpPr>
        <p:spPr>
          <a:xfrm>
            <a:off x="457200" y="1412776"/>
            <a:ext cx="8229600" cy="4911824"/>
          </a:xfrm>
        </p:spPr>
        <p:txBody>
          <a:bodyPr>
            <a:normAutofit/>
          </a:bodyPr>
          <a:lstStyle/>
          <a:p>
            <a:r>
              <a:rPr lang="tr-TR" sz="2000" noProof="1" smtClean="0">
                <a:latin typeface="Arial Narrow" pitchFamily="34" charset="0"/>
              </a:rPr>
              <a:t>The operational amplifier was initially used in analog circuits to implement mathematical operations like integration,differentiation,addition,sign changing and scaling.</a:t>
            </a:r>
          </a:p>
          <a:p>
            <a:pPr>
              <a:buNone/>
            </a:pPr>
            <a:r>
              <a:rPr lang="tr-TR" sz="2000" noProof="1" smtClean="0">
                <a:latin typeface="Arial Narrow" pitchFamily="34" charset="0"/>
              </a:rPr>
              <a:t>                                             Figure 5.1 displays an eight DIP (Dual in line package)   </a:t>
            </a:r>
          </a:p>
          <a:p>
            <a:pPr>
              <a:buNone/>
            </a:pPr>
            <a:r>
              <a:rPr lang="tr-TR" sz="2000" noProof="1" smtClean="0">
                <a:latin typeface="Arial Narrow" pitchFamily="34" charset="0"/>
              </a:rPr>
              <a:t> </a:t>
            </a:r>
            <a:r>
              <a:rPr lang="tr-TR" sz="2000" noProof="1" smtClean="0">
                <a:latin typeface="Arial Narrow" pitchFamily="34" charset="0"/>
              </a:rPr>
              <a:t>                                            </a:t>
            </a:r>
            <a:r>
              <a:rPr lang="tr-TR" sz="2000" noProof="1" smtClean="0">
                <a:latin typeface="Arial Narrow" pitchFamily="34" charset="0"/>
              </a:rPr>
              <a:t>terminal operational amplifier.The terminals of primary </a:t>
            </a:r>
          </a:p>
          <a:p>
            <a:pPr>
              <a:buNone/>
            </a:pPr>
            <a:r>
              <a:rPr lang="tr-TR" sz="2000" noProof="1" smtClean="0">
                <a:latin typeface="Arial Narrow" pitchFamily="34" charset="0"/>
              </a:rPr>
              <a:t> </a:t>
            </a:r>
            <a:r>
              <a:rPr lang="tr-TR" sz="2000" noProof="1" smtClean="0">
                <a:latin typeface="Arial Narrow" pitchFamily="34" charset="0"/>
              </a:rPr>
              <a:t>                                            </a:t>
            </a:r>
            <a:r>
              <a:rPr lang="tr-TR" sz="2000" noProof="1" smtClean="0">
                <a:latin typeface="Arial Narrow" pitchFamily="34" charset="0"/>
              </a:rPr>
              <a:t>interest are:</a:t>
            </a:r>
          </a:p>
          <a:p>
            <a:pPr>
              <a:buNone/>
            </a:pPr>
            <a:r>
              <a:rPr lang="tr-TR" sz="2000" noProof="1" smtClean="0">
                <a:latin typeface="Arial Narrow" pitchFamily="34" charset="0"/>
              </a:rPr>
              <a:t> </a:t>
            </a:r>
            <a:r>
              <a:rPr lang="tr-TR" sz="2000" noProof="1" smtClean="0">
                <a:latin typeface="Arial Narrow" pitchFamily="34" charset="0"/>
              </a:rPr>
              <a:t>                                               - inverting input</a:t>
            </a:r>
          </a:p>
          <a:p>
            <a:pPr>
              <a:buNone/>
            </a:pPr>
            <a:r>
              <a:rPr lang="tr-TR" sz="2000" noProof="1" smtClean="0">
                <a:latin typeface="Arial Narrow" pitchFamily="34" charset="0"/>
              </a:rPr>
              <a:t> </a:t>
            </a:r>
            <a:r>
              <a:rPr lang="tr-TR" sz="2000" noProof="1" smtClean="0">
                <a:latin typeface="Arial Narrow" pitchFamily="34" charset="0"/>
              </a:rPr>
              <a:t>                                               - noninverting input</a:t>
            </a:r>
          </a:p>
          <a:p>
            <a:pPr>
              <a:buNone/>
            </a:pPr>
            <a:r>
              <a:rPr lang="tr-TR" sz="2000" noProof="1" smtClean="0">
                <a:latin typeface="Arial Narrow" pitchFamily="34" charset="0"/>
              </a:rPr>
              <a:t> </a:t>
            </a:r>
            <a:r>
              <a:rPr lang="tr-TR" sz="2000" noProof="1" smtClean="0">
                <a:latin typeface="Arial Narrow" pitchFamily="34" charset="0"/>
              </a:rPr>
              <a:t>                                               - output</a:t>
            </a:r>
          </a:p>
          <a:p>
            <a:pPr>
              <a:buNone/>
            </a:pPr>
            <a:r>
              <a:rPr lang="tr-TR" sz="2000" noProof="1" smtClean="0">
                <a:latin typeface="Arial Narrow" pitchFamily="34" charset="0"/>
              </a:rPr>
              <a:t> </a:t>
            </a:r>
            <a:r>
              <a:rPr lang="tr-TR" sz="2000" noProof="1" smtClean="0">
                <a:latin typeface="Arial Narrow" pitchFamily="34" charset="0"/>
              </a:rPr>
              <a:t>                                               - positive power supply (V+)</a:t>
            </a:r>
          </a:p>
          <a:p>
            <a:pPr>
              <a:buNone/>
            </a:pPr>
            <a:r>
              <a:rPr lang="tr-TR" sz="2000" noProof="1" smtClean="0">
                <a:latin typeface="Arial Narrow" pitchFamily="34" charset="0"/>
              </a:rPr>
              <a:t> </a:t>
            </a:r>
            <a:r>
              <a:rPr lang="tr-TR" sz="2000" noProof="1" smtClean="0">
                <a:latin typeface="Arial Narrow" pitchFamily="34" charset="0"/>
              </a:rPr>
              <a:t>                                               - negative power supply (V-)</a:t>
            </a:r>
          </a:p>
          <a:p>
            <a:pPr>
              <a:buNone/>
            </a:pPr>
            <a:r>
              <a:rPr lang="tr-TR" sz="2000" noProof="1" smtClean="0">
                <a:latin typeface="Arial Narrow" pitchFamily="34" charset="0"/>
              </a:rPr>
              <a:t> </a:t>
            </a:r>
            <a:r>
              <a:rPr lang="tr-TR" sz="2000" noProof="1" smtClean="0">
                <a:latin typeface="Arial Narrow" pitchFamily="34" charset="0"/>
              </a:rPr>
              <a:t>                                            The remaining three terminals are not of interest.</a:t>
            </a:r>
          </a:p>
          <a:p>
            <a:pPr>
              <a:buNone/>
            </a:pPr>
            <a:endParaRPr lang="tr-TR" sz="2000" noProof="1" smtClean="0">
              <a:latin typeface="Arial Narrow" pitchFamily="34"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pic>
        <p:nvPicPr>
          <p:cNvPr id="1026" name="Picture 2"/>
          <p:cNvPicPr>
            <a:picLocks noChangeAspect="1" noChangeArrowheads="1"/>
          </p:cNvPicPr>
          <p:nvPr/>
        </p:nvPicPr>
        <p:blipFill>
          <a:blip r:embed="rId2" cstate="print"/>
          <a:srcRect/>
          <a:stretch>
            <a:fillRect/>
          </a:stretch>
        </p:blipFill>
        <p:spPr bwMode="auto">
          <a:xfrm>
            <a:off x="899592" y="2564904"/>
            <a:ext cx="2105107" cy="36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      THE </a:t>
            </a:r>
            <a:r>
              <a:rPr lang="tr-TR" sz="3200" dirty="0" smtClean="0"/>
              <a:t>INVERTING AMPLIFIER CIRCUIT</a:t>
            </a:r>
            <a:endParaRPr lang="tr-TR" sz="3200" dirty="0"/>
          </a:p>
        </p:txBody>
      </p:sp>
      <p:sp>
        <p:nvSpPr>
          <p:cNvPr id="3" name="2 İçerik Yer Tutucusu"/>
          <p:cNvSpPr>
            <a:spLocks noGrp="1"/>
          </p:cNvSpPr>
          <p:nvPr>
            <p:ph idx="1"/>
          </p:nvPr>
        </p:nvSpPr>
        <p:spPr/>
        <p:txBody>
          <a:bodyPr>
            <a:normAutofit/>
          </a:bodyPr>
          <a:lstStyle/>
          <a:p>
            <a:r>
              <a:rPr lang="tr-TR" sz="2400" noProof="1" smtClean="0"/>
              <a:t>Opening</a:t>
            </a:r>
            <a:r>
              <a:rPr lang="tr-TR" sz="2400" noProof="1" smtClean="0"/>
              <a:t> the feedback loop the output voltage </a:t>
            </a:r>
            <a:r>
              <a:rPr lang="tr-TR" sz="2400" noProof="1" smtClean="0"/>
              <a:t>becomes</a:t>
            </a:r>
          </a:p>
          <a:p>
            <a:endParaRPr lang="tr-TR" sz="2400" noProof="1" smtClean="0"/>
          </a:p>
          <a:p>
            <a:endParaRPr lang="tr-TR" sz="2400" noProof="1" smtClean="0"/>
          </a:p>
          <a:p>
            <a:endParaRPr lang="tr-TR" sz="2400" noProof="1" smtClean="0"/>
          </a:p>
          <a:p>
            <a:r>
              <a:rPr lang="tr-TR" sz="2400" noProof="1" smtClean="0"/>
              <a:t>Assuming as before V+=-V=Vcc then |Vn|&lt;Vcc/A for linear operation. Because the inverting input current is almost zero,the voltage drop across Rs is almost zero,and the inverting input voltage almost equals the source voltage vs ,   vn      vs.</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pic>
        <p:nvPicPr>
          <p:cNvPr id="15362" name="Picture 2"/>
          <p:cNvPicPr>
            <a:picLocks noChangeAspect="1" noChangeArrowheads="1"/>
          </p:cNvPicPr>
          <p:nvPr/>
        </p:nvPicPr>
        <p:blipFill>
          <a:blip r:embed="rId3" cstate="print"/>
          <a:srcRect/>
          <a:stretch>
            <a:fillRect/>
          </a:stretch>
        </p:blipFill>
        <p:spPr bwMode="auto">
          <a:xfrm>
            <a:off x="1115616" y="2852936"/>
            <a:ext cx="4032448" cy="1037944"/>
          </a:xfrm>
          <a:prstGeom prst="rect">
            <a:avLst/>
          </a:prstGeom>
          <a:noFill/>
          <a:ln w="9525">
            <a:noFill/>
            <a:miter lim="800000"/>
            <a:headEnd/>
            <a:tailEnd/>
          </a:ln>
        </p:spPr>
      </p:pic>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5363" name="Object 3"/>
          <p:cNvGraphicFramePr>
            <a:graphicFrameLocks noChangeAspect="1"/>
          </p:cNvGraphicFramePr>
          <p:nvPr/>
        </p:nvGraphicFramePr>
        <p:xfrm>
          <a:off x="5868144" y="5589240"/>
          <a:ext cx="360040" cy="418748"/>
        </p:xfrm>
        <a:graphic>
          <a:graphicData uri="http://schemas.openxmlformats.org/presentationml/2006/ole">
            <p:oleObj spid="_x0000_s15363" name="Denklem" r:id="rId4" imgW="126725" imgH="126725"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THE INVERTING AMPLIFIER CIRCUIT</a:t>
            </a:r>
            <a:endParaRPr lang="tr-TR" sz="3200" dirty="0"/>
          </a:p>
        </p:txBody>
      </p:sp>
      <p:sp>
        <p:nvSpPr>
          <p:cNvPr id="3" name="2 İçerik Yer Tutucusu"/>
          <p:cNvSpPr>
            <a:spLocks noGrp="1"/>
          </p:cNvSpPr>
          <p:nvPr>
            <p:ph idx="1"/>
          </p:nvPr>
        </p:nvSpPr>
        <p:spPr/>
        <p:txBody>
          <a:bodyPr>
            <a:normAutofit/>
          </a:bodyPr>
          <a:lstStyle/>
          <a:p>
            <a:r>
              <a:rPr lang="tr-TR" sz="2400" noProof="1" smtClean="0"/>
              <a:t>The</a:t>
            </a:r>
            <a:r>
              <a:rPr lang="tr-TR" sz="2400" noProof="1" smtClean="0"/>
              <a:t> op amp operates open loop in linear region only if </a:t>
            </a:r>
            <a:r>
              <a:rPr lang="tr-TR" sz="2400" noProof="1" smtClean="0"/>
              <a:t>|vs</a:t>
            </a:r>
            <a:r>
              <a:rPr lang="tr-TR" sz="2400" noProof="1" smtClean="0"/>
              <a:t>| &lt; Vcc/A.If </a:t>
            </a:r>
            <a:r>
              <a:rPr lang="tr-TR" sz="2400" noProof="1" smtClean="0"/>
              <a:t>|Vs</a:t>
            </a:r>
            <a:r>
              <a:rPr lang="tr-TR" sz="2400" noProof="1" smtClean="0"/>
              <a:t>| </a:t>
            </a:r>
            <a:r>
              <a:rPr lang="tr-TR" sz="2400" noProof="1" smtClean="0"/>
              <a:t>&gt;</a:t>
            </a:r>
            <a:r>
              <a:rPr lang="tr-TR" sz="2400" noProof="1" smtClean="0"/>
              <a:t>VCC/A,the op amp simply </a:t>
            </a:r>
            <a:r>
              <a:rPr lang="tr-TR" sz="2400" noProof="1" smtClean="0"/>
              <a:t>saturates.</a:t>
            </a:r>
          </a:p>
          <a:p>
            <a:r>
              <a:rPr lang="tr-TR" sz="2400" noProof="1" smtClean="0"/>
              <a:t>If Vs &lt; -Vcc/A,the op amp saturates at +Vcc and if Vs&gt;VCC/A,the op amp saturates at –Vcc.</a:t>
            </a:r>
          </a:p>
          <a:p>
            <a:r>
              <a:rPr lang="tr-TR" sz="2400" noProof="1" smtClean="0"/>
              <a:t>Because the relationship shown in Eq 5.12  occurs when there is no feedback path,the value of A is called open-loop gain of the op-amp.</a:t>
            </a:r>
          </a:p>
          <a:p>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THE INVERTING AMPLIFIER CIRCUIT</a:t>
            </a:r>
            <a:endParaRPr lang="tr-TR" sz="3200" dirty="0"/>
          </a:p>
        </p:txBody>
      </p:sp>
      <p:sp>
        <p:nvSpPr>
          <p:cNvPr id="3" name="2 İçerik Yer Tutucusu"/>
          <p:cNvSpPr>
            <a:spLocks noGrp="1"/>
          </p:cNvSpPr>
          <p:nvPr>
            <p:ph idx="1"/>
          </p:nvPr>
        </p:nvSpPr>
        <p:spPr/>
        <p:txBody>
          <a:bodyPr/>
          <a:lstStyle/>
          <a:p>
            <a:r>
              <a:rPr lang="tr-TR" noProof="1" smtClean="0"/>
              <a:t>Homework</a:t>
            </a:r>
            <a:r>
              <a:rPr lang="tr-TR" noProof="1" smtClean="0"/>
              <a:t> Assessing Objective 2- </a:t>
            </a:r>
            <a:r>
              <a:rPr lang="tr-TR" noProof="1" smtClean="0"/>
              <a:t>5.3</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a:bodyPr>
          <a:lstStyle/>
          <a:p>
            <a:r>
              <a:rPr lang="tr-TR" sz="3200" dirty="0" smtClean="0"/>
              <a:t>    THE SUMMING AMPLIFIER CIRCUIT</a:t>
            </a:r>
            <a:endParaRPr lang="tr-TR" sz="3200" dirty="0"/>
          </a:p>
        </p:txBody>
      </p:sp>
      <p:sp>
        <p:nvSpPr>
          <p:cNvPr id="3" name="2 İçerik Yer Tutucusu"/>
          <p:cNvSpPr>
            <a:spLocks noGrp="1"/>
          </p:cNvSpPr>
          <p:nvPr>
            <p:ph idx="1"/>
          </p:nvPr>
        </p:nvSpPr>
        <p:spPr>
          <a:xfrm>
            <a:off x="457200" y="1700808"/>
            <a:ext cx="8229600" cy="4623792"/>
          </a:xfrm>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noProof="1" smtClean="0"/>
              <a:t>By</a:t>
            </a:r>
            <a:r>
              <a:rPr lang="tr-TR" noProof="1" smtClean="0"/>
              <a:t> summing the currents away from the inverting input </a:t>
            </a:r>
            <a:r>
              <a:rPr lang="tr-TR" noProof="1" smtClean="0"/>
              <a:t>terminal:</a:t>
            </a:r>
            <a:endParaRPr lang="tr-TR" noProof="1"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pic>
        <p:nvPicPr>
          <p:cNvPr id="36866" name="Picture 2"/>
          <p:cNvPicPr>
            <a:picLocks noChangeAspect="1" noChangeArrowheads="1"/>
          </p:cNvPicPr>
          <p:nvPr/>
        </p:nvPicPr>
        <p:blipFill>
          <a:blip r:embed="rId2" cstate="print"/>
          <a:srcRect/>
          <a:stretch>
            <a:fillRect/>
          </a:stretch>
        </p:blipFill>
        <p:spPr bwMode="auto">
          <a:xfrm>
            <a:off x="2051720" y="1637156"/>
            <a:ext cx="4104456" cy="2895066"/>
          </a:xfrm>
          <a:prstGeom prst="rect">
            <a:avLst/>
          </a:prstGeom>
          <a:noFill/>
          <a:ln w="9525">
            <a:noFill/>
            <a:miter lim="800000"/>
            <a:headEnd/>
            <a:tailEnd/>
          </a:ln>
        </p:spPr>
      </p:pic>
      <p:pic>
        <p:nvPicPr>
          <p:cNvPr id="36867" name="Picture 3"/>
          <p:cNvPicPr>
            <a:picLocks noChangeAspect="1" noChangeArrowheads="1"/>
          </p:cNvPicPr>
          <p:nvPr/>
        </p:nvPicPr>
        <p:blipFill>
          <a:blip r:embed="rId3" cstate="print"/>
          <a:srcRect/>
          <a:stretch>
            <a:fillRect/>
          </a:stretch>
        </p:blipFill>
        <p:spPr bwMode="auto">
          <a:xfrm>
            <a:off x="971600" y="5517232"/>
            <a:ext cx="6120680" cy="9361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3200" dirty="0" smtClean="0"/>
              <a:t>    THE </a:t>
            </a:r>
            <a:r>
              <a:rPr lang="tr-TR" sz="3200" dirty="0" smtClean="0"/>
              <a:t>SUMMING AMPLIFIER CIRCUIT</a:t>
            </a:r>
            <a:endParaRPr lang="tr-TR" sz="3200" dirty="0"/>
          </a:p>
        </p:txBody>
      </p:sp>
      <p:sp>
        <p:nvSpPr>
          <p:cNvPr id="3" name="2 İçerik Yer Tutucusu"/>
          <p:cNvSpPr>
            <a:spLocks noGrp="1"/>
          </p:cNvSpPr>
          <p:nvPr>
            <p:ph idx="1"/>
          </p:nvPr>
        </p:nvSpPr>
        <p:spPr>
          <a:xfrm>
            <a:off x="457200" y="1935480"/>
            <a:ext cx="8229600" cy="4589864"/>
          </a:xfrm>
        </p:spPr>
        <p:txBody>
          <a:bodyPr>
            <a:normAutofit/>
          </a:bodyPr>
          <a:lstStyle/>
          <a:p>
            <a:r>
              <a:rPr lang="tr-TR" sz="2000" noProof="1" smtClean="0"/>
              <a:t>Which</a:t>
            </a:r>
            <a:r>
              <a:rPr lang="tr-TR" sz="2000" noProof="1" smtClean="0"/>
              <a:t> reduces </a:t>
            </a:r>
            <a:r>
              <a:rPr lang="tr-TR" sz="2000" noProof="1" smtClean="0"/>
              <a:t>to</a:t>
            </a:r>
          </a:p>
          <a:p>
            <a:endParaRPr lang="tr-TR" sz="2000" noProof="1" smtClean="0"/>
          </a:p>
          <a:p>
            <a:pPr>
              <a:buNone/>
            </a:pPr>
            <a:endParaRPr lang="tr-TR" sz="2000" noProof="1" smtClean="0"/>
          </a:p>
          <a:p>
            <a:r>
              <a:rPr lang="tr-TR" sz="2000" noProof="1" smtClean="0"/>
              <a:t>Equation 5.14 shows that the output voltage is an inverted,scaled sum of the three voltages.</a:t>
            </a:r>
          </a:p>
          <a:p>
            <a:r>
              <a:rPr lang="tr-TR" sz="2000" noProof="1" smtClean="0"/>
              <a:t>If Ra=Rb=Rc,then Equation 5.14 reduces to</a:t>
            </a:r>
          </a:p>
          <a:p>
            <a:endParaRPr lang="tr-TR" sz="2000" noProof="1" smtClean="0"/>
          </a:p>
          <a:p>
            <a:endParaRPr lang="tr-TR" sz="2000" noProof="1" smtClean="0"/>
          </a:p>
          <a:p>
            <a:endParaRPr lang="tr-TR" sz="2000" noProof="1" smtClean="0"/>
          </a:p>
          <a:p>
            <a:r>
              <a:rPr lang="tr-TR" sz="2000" noProof="1" smtClean="0"/>
              <a:t>Finally,if we make Rf=Rs,the output voltage is inverted sum of the input voltages.That is</a:t>
            </a:r>
          </a:p>
          <a:p>
            <a:endParaRPr lang="tr-TR" sz="2000" noProof="1" smtClean="0"/>
          </a:p>
          <a:p>
            <a:endParaRPr lang="tr-TR" sz="2000" noProof="1" smtClean="0"/>
          </a:p>
          <a:p>
            <a:endParaRPr lang="tr-TR" sz="2000" noProof="1" smtClean="0"/>
          </a:p>
          <a:p>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pic>
        <p:nvPicPr>
          <p:cNvPr id="37890" name="Picture 2"/>
          <p:cNvPicPr>
            <a:picLocks noChangeAspect="1" noChangeArrowheads="1"/>
          </p:cNvPicPr>
          <p:nvPr/>
        </p:nvPicPr>
        <p:blipFill>
          <a:blip r:embed="rId2" cstate="print"/>
          <a:srcRect/>
          <a:stretch>
            <a:fillRect/>
          </a:stretch>
        </p:blipFill>
        <p:spPr bwMode="auto">
          <a:xfrm>
            <a:off x="827584" y="2276872"/>
            <a:ext cx="4405990" cy="792088"/>
          </a:xfrm>
          <a:prstGeom prst="rect">
            <a:avLst/>
          </a:prstGeom>
          <a:noFill/>
          <a:ln w="9525">
            <a:noFill/>
            <a:miter lim="800000"/>
            <a:headEnd/>
            <a:tailEnd/>
          </a:ln>
        </p:spPr>
      </p:pic>
      <p:pic>
        <p:nvPicPr>
          <p:cNvPr id="37891" name="Picture 3"/>
          <p:cNvPicPr>
            <a:picLocks noChangeAspect="1" noChangeArrowheads="1"/>
          </p:cNvPicPr>
          <p:nvPr/>
        </p:nvPicPr>
        <p:blipFill>
          <a:blip r:embed="rId3" cstate="print"/>
          <a:srcRect/>
          <a:stretch>
            <a:fillRect/>
          </a:stretch>
        </p:blipFill>
        <p:spPr bwMode="auto">
          <a:xfrm>
            <a:off x="827584" y="4149080"/>
            <a:ext cx="4536504" cy="716670"/>
          </a:xfrm>
          <a:prstGeom prst="rect">
            <a:avLst/>
          </a:prstGeom>
          <a:noFill/>
          <a:ln w="9525">
            <a:noFill/>
            <a:miter lim="800000"/>
            <a:headEnd/>
            <a:tailEnd/>
          </a:ln>
        </p:spPr>
      </p:pic>
      <p:pic>
        <p:nvPicPr>
          <p:cNvPr id="37892" name="Picture 4"/>
          <p:cNvPicPr>
            <a:picLocks noChangeAspect="1" noChangeArrowheads="1"/>
          </p:cNvPicPr>
          <p:nvPr/>
        </p:nvPicPr>
        <p:blipFill>
          <a:blip r:embed="rId4" cstate="print"/>
          <a:srcRect/>
          <a:stretch>
            <a:fillRect/>
          </a:stretch>
        </p:blipFill>
        <p:spPr bwMode="auto">
          <a:xfrm>
            <a:off x="899592" y="5805264"/>
            <a:ext cx="4680520" cy="7216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068728"/>
          </a:xfrm>
        </p:spPr>
        <p:txBody>
          <a:bodyPr>
            <a:normAutofit/>
          </a:bodyPr>
          <a:lstStyle/>
          <a:p>
            <a:r>
              <a:rPr lang="tr-TR" sz="3200" dirty="0" smtClean="0"/>
              <a:t>THE SUMMING AMPLIFIER CIRCUIT</a:t>
            </a:r>
            <a:endParaRPr lang="tr-TR" sz="3200" dirty="0"/>
          </a:p>
        </p:txBody>
      </p:sp>
      <p:sp>
        <p:nvSpPr>
          <p:cNvPr id="3" name="2 İçerik Yer Tutucusu"/>
          <p:cNvSpPr>
            <a:spLocks noGrp="1"/>
          </p:cNvSpPr>
          <p:nvPr>
            <p:ph idx="1"/>
          </p:nvPr>
        </p:nvSpPr>
        <p:spPr/>
        <p:txBody>
          <a:bodyPr>
            <a:normAutofit fontScale="92500"/>
          </a:bodyPr>
          <a:lstStyle/>
          <a:p>
            <a:r>
              <a:rPr lang="tr-TR" noProof="1" smtClean="0"/>
              <a:t>Allthough</a:t>
            </a:r>
            <a:r>
              <a:rPr lang="tr-TR" noProof="1" smtClean="0"/>
              <a:t> the summing amplifier has been illustrated with just three input signals,the number of input voltages can be increased as needed.For example,16 individually recorded audio signals may be summed to form a single audio </a:t>
            </a:r>
            <a:r>
              <a:rPr lang="tr-TR" noProof="1" smtClean="0"/>
              <a:t>signal.</a:t>
            </a:r>
          </a:p>
          <a:p>
            <a:r>
              <a:rPr lang="tr-TR" noProof="1" smtClean="0"/>
              <a:t>The summing amplifier configuration could include 16 different input resistor values so that each of the input audio tracks appear in the output signal with a different amplification factor.</a:t>
            </a:r>
          </a:p>
          <a:p>
            <a:r>
              <a:rPr lang="tr-TR" noProof="1" smtClean="0"/>
              <a:t>The summing amplifier thus plays the role of an audio mixer.</a:t>
            </a:r>
            <a:endParaRPr lang="tr-TR" noProof="1"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THE SUMMING AMPLIFIER CIRCUIT</a:t>
            </a:r>
            <a:endParaRPr lang="tr-TR" sz="3200" dirty="0"/>
          </a:p>
        </p:txBody>
      </p:sp>
      <p:sp>
        <p:nvSpPr>
          <p:cNvPr id="3" name="2 İçerik Yer Tutucusu"/>
          <p:cNvSpPr>
            <a:spLocks noGrp="1"/>
          </p:cNvSpPr>
          <p:nvPr>
            <p:ph idx="1"/>
          </p:nvPr>
        </p:nvSpPr>
        <p:spPr/>
        <p:txBody>
          <a:bodyPr/>
          <a:lstStyle/>
          <a:p>
            <a:r>
              <a:rPr lang="tr-TR" noProof="1" smtClean="0"/>
              <a:t>Homework</a:t>
            </a:r>
            <a:r>
              <a:rPr lang="tr-TR" noProof="1" smtClean="0"/>
              <a:t> Assessing Objective </a:t>
            </a:r>
            <a:r>
              <a:rPr lang="tr-TR" noProof="1" smtClean="0"/>
              <a:t>2  - 5.3</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80120"/>
          </a:xfrm>
        </p:spPr>
        <p:txBody>
          <a:bodyPr>
            <a:normAutofit/>
          </a:bodyPr>
          <a:lstStyle/>
          <a:p>
            <a:r>
              <a:rPr lang="tr-TR" sz="3200" dirty="0" smtClean="0"/>
              <a:t>THE NONINVERTING AMPLIFIER CIRCUIT</a:t>
            </a:r>
            <a:endParaRPr lang="tr-TR" sz="3200" dirty="0"/>
          </a:p>
        </p:txBody>
      </p:sp>
      <p:sp>
        <p:nvSpPr>
          <p:cNvPr id="3" name="2 İçerik Yer Tutucusu"/>
          <p:cNvSpPr>
            <a:spLocks noGrp="1"/>
          </p:cNvSpPr>
          <p:nvPr>
            <p:ph idx="1"/>
          </p:nvPr>
        </p:nvSpPr>
        <p:spPr/>
        <p:txBody>
          <a:bodyPr/>
          <a:lstStyle/>
          <a:p>
            <a:endParaRPr lang="tr-TR" dirty="0" smtClean="0"/>
          </a:p>
          <a:p>
            <a:endParaRPr lang="tr-TR" dirty="0" smtClean="0"/>
          </a:p>
          <a:p>
            <a:endParaRPr lang="tr-TR" dirty="0" smtClean="0"/>
          </a:p>
          <a:p>
            <a:endParaRPr lang="tr-TR" dirty="0" smtClean="0"/>
          </a:p>
          <a:p>
            <a:endParaRPr lang="tr-TR" dirty="0" smtClean="0"/>
          </a:p>
          <a:p>
            <a:r>
              <a:rPr lang="tr-TR" sz="2400" noProof="1" smtClean="0"/>
              <a:t>We</a:t>
            </a:r>
            <a:r>
              <a:rPr lang="tr-TR" sz="2400" noProof="1" smtClean="0"/>
              <a:t> assume that the op amp is operating in its linear region and use Equations </a:t>
            </a:r>
            <a:r>
              <a:rPr lang="tr-TR" sz="2400" noProof="1" smtClean="0"/>
              <a:t>5.2&amp;5.3</a:t>
            </a:r>
            <a:r>
              <a:rPr lang="tr-TR" sz="2400" noProof="1" smtClean="0"/>
              <a:t>. </a:t>
            </a:r>
            <a:endParaRPr lang="tr-TR" sz="2400" noProof="1" smtClean="0"/>
          </a:p>
          <a:p>
            <a:r>
              <a:rPr lang="tr-TR" sz="2400" noProof="1" smtClean="0"/>
              <a:t>Because the op amp current is zero,we can write vp=vg and from Eq 5.2, vn=vg.</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pic>
        <p:nvPicPr>
          <p:cNvPr id="38914" name="Picture 2"/>
          <p:cNvPicPr>
            <a:picLocks noChangeAspect="1" noChangeArrowheads="1"/>
          </p:cNvPicPr>
          <p:nvPr/>
        </p:nvPicPr>
        <p:blipFill>
          <a:blip r:embed="rId2" cstate="print"/>
          <a:srcRect/>
          <a:stretch>
            <a:fillRect/>
          </a:stretch>
        </p:blipFill>
        <p:spPr bwMode="auto">
          <a:xfrm>
            <a:off x="2051720" y="1700808"/>
            <a:ext cx="3312368" cy="252951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THE NONINVERTING AMPLIFIER CIRCUIT</a:t>
            </a:r>
            <a:endParaRPr lang="tr-TR" sz="3200" dirty="0"/>
          </a:p>
        </p:txBody>
      </p:sp>
      <p:sp>
        <p:nvSpPr>
          <p:cNvPr id="3" name="2 İçerik Yer Tutucusu"/>
          <p:cNvSpPr>
            <a:spLocks noGrp="1"/>
          </p:cNvSpPr>
          <p:nvPr>
            <p:ph idx="1"/>
          </p:nvPr>
        </p:nvSpPr>
        <p:spPr/>
        <p:txBody>
          <a:bodyPr/>
          <a:lstStyle/>
          <a:p>
            <a:r>
              <a:rPr lang="tr-TR" sz="2400" noProof="1" smtClean="0"/>
              <a:t>Because</a:t>
            </a:r>
            <a:r>
              <a:rPr lang="tr-TR" sz="2400" noProof="1" smtClean="0"/>
              <a:t> the input current is zero </a:t>
            </a:r>
            <a:r>
              <a:rPr lang="tr-TR" sz="2400" noProof="1" smtClean="0"/>
              <a:t>(in=ip=0),</a:t>
            </a:r>
            <a:r>
              <a:rPr lang="tr-TR" sz="2400" noProof="1" smtClean="0"/>
              <a:t>the resistors Rf and Rs form an unloaded voltage divider across </a:t>
            </a:r>
            <a:r>
              <a:rPr lang="tr-TR" sz="2400" noProof="1" smtClean="0"/>
              <a:t>v0.Therefore,</a:t>
            </a:r>
          </a:p>
          <a:p>
            <a:endParaRPr lang="tr-TR" sz="2400" noProof="1" smtClean="0"/>
          </a:p>
          <a:p>
            <a:endParaRPr lang="tr-TR" sz="2400" noProof="1" smtClean="0"/>
          </a:p>
          <a:p>
            <a:endParaRPr lang="tr-TR" sz="2400" noProof="1" smtClean="0"/>
          </a:p>
          <a:p>
            <a:r>
              <a:rPr lang="tr-TR" sz="2400" noProof="1" smtClean="0"/>
              <a:t>Solving equation 5.17 for vo gives</a:t>
            </a:r>
          </a:p>
          <a:p>
            <a:endParaRPr lang="tr-TR" sz="2400" noProof="1"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pic>
        <p:nvPicPr>
          <p:cNvPr id="39938" name="Picture 2"/>
          <p:cNvPicPr>
            <a:picLocks noChangeAspect="1" noChangeArrowheads="1"/>
          </p:cNvPicPr>
          <p:nvPr/>
        </p:nvPicPr>
        <p:blipFill>
          <a:blip r:embed="rId2" cstate="print"/>
          <a:srcRect/>
          <a:stretch>
            <a:fillRect/>
          </a:stretch>
        </p:blipFill>
        <p:spPr bwMode="auto">
          <a:xfrm>
            <a:off x="1403648" y="3212976"/>
            <a:ext cx="5947499" cy="1080120"/>
          </a:xfrm>
          <a:prstGeom prst="rect">
            <a:avLst/>
          </a:prstGeom>
          <a:noFill/>
          <a:ln w="9525">
            <a:noFill/>
            <a:miter lim="800000"/>
            <a:headEnd/>
            <a:tailEnd/>
          </a:ln>
        </p:spPr>
      </p:pic>
      <p:pic>
        <p:nvPicPr>
          <p:cNvPr id="39939" name="Picture 3"/>
          <p:cNvPicPr>
            <a:picLocks noChangeAspect="1" noChangeArrowheads="1"/>
          </p:cNvPicPr>
          <p:nvPr/>
        </p:nvPicPr>
        <p:blipFill>
          <a:blip r:embed="rId3" cstate="print"/>
          <a:srcRect/>
          <a:stretch>
            <a:fillRect/>
          </a:stretch>
        </p:blipFill>
        <p:spPr bwMode="auto">
          <a:xfrm>
            <a:off x="1043608" y="5085184"/>
            <a:ext cx="5396086" cy="102254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THE NONINVERTING AMPLIFIER CIRCUIT</a:t>
            </a:r>
            <a:endParaRPr lang="tr-TR" sz="3200" dirty="0"/>
          </a:p>
        </p:txBody>
      </p:sp>
      <p:sp>
        <p:nvSpPr>
          <p:cNvPr id="3" name="2 İçerik Yer Tutucusu"/>
          <p:cNvSpPr>
            <a:spLocks noGrp="1"/>
          </p:cNvSpPr>
          <p:nvPr>
            <p:ph idx="1"/>
          </p:nvPr>
        </p:nvSpPr>
        <p:spPr/>
        <p:txBody>
          <a:bodyPr/>
          <a:lstStyle/>
          <a:p>
            <a:r>
              <a:rPr lang="tr-TR" sz="2400" noProof="1" smtClean="0"/>
              <a:t>Operation</a:t>
            </a:r>
            <a:r>
              <a:rPr lang="tr-TR" sz="2400" noProof="1" smtClean="0"/>
              <a:t> in the linear region requires that </a:t>
            </a:r>
            <a:r>
              <a:rPr lang="tr-TR" sz="2400" noProof="1" smtClean="0"/>
              <a:t>v0&lt;|Vcc|,thus</a:t>
            </a:r>
          </a:p>
          <a:p>
            <a:endParaRPr lang="tr-TR" sz="2400" noProof="1" smtClean="0"/>
          </a:p>
          <a:p>
            <a:endParaRPr lang="tr-TR" sz="2400" noProof="1" smtClean="0"/>
          </a:p>
          <a:p>
            <a:endParaRPr lang="tr-TR" sz="2400" noProof="1" smtClean="0"/>
          </a:p>
          <a:p>
            <a:r>
              <a:rPr lang="tr-TR" sz="2400" noProof="1" smtClean="0"/>
              <a:t>Note again because of the ideal op amp assumption,we can express the output voltage as a function of the input voltage and the external resistors,in this case Rs and Rf.</a:t>
            </a:r>
            <a:endParaRPr lang="tr-TR" sz="2400" noProof="1" smtClean="0"/>
          </a:p>
          <a:p>
            <a:endParaRPr lang="tr-TR" dirty="0"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pic>
        <p:nvPicPr>
          <p:cNvPr id="40962" name="Picture 2"/>
          <p:cNvPicPr>
            <a:picLocks noChangeAspect="1" noChangeArrowheads="1"/>
          </p:cNvPicPr>
          <p:nvPr/>
        </p:nvPicPr>
        <p:blipFill>
          <a:blip r:embed="rId2" cstate="print"/>
          <a:srcRect/>
          <a:stretch>
            <a:fillRect/>
          </a:stretch>
        </p:blipFill>
        <p:spPr bwMode="auto">
          <a:xfrm>
            <a:off x="971600" y="2924944"/>
            <a:ext cx="2376264" cy="94141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3200" dirty="0" smtClean="0"/>
              <a:t>      THE </a:t>
            </a:r>
            <a:r>
              <a:rPr lang="tr-TR" sz="3200" dirty="0" smtClean="0"/>
              <a:t>OPERATIONAL AMPLIFIER</a:t>
            </a:r>
            <a:endParaRPr lang="tr-TR" sz="3200" dirty="0"/>
          </a:p>
        </p:txBody>
      </p:sp>
      <p:sp>
        <p:nvSpPr>
          <p:cNvPr id="3" name="2 İçerik Yer Tutucusu"/>
          <p:cNvSpPr>
            <a:spLocks noGrp="1"/>
          </p:cNvSpPr>
          <p:nvPr>
            <p:ph idx="1"/>
          </p:nvPr>
        </p:nvSpPr>
        <p:spPr>
          <a:xfrm>
            <a:off x="457200" y="1700808"/>
            <a:ext cx="8229600" cy="4752528"/>
          </a:xfrm>
        </p:spPr>
        <p:txBody>
          <a:bodyPr>
            <a:normAutofit lnSpcReduction="10000"/>
          </a:bodyPr>
          <a:lstStyle/>
          <a:p>
            <a:pPr>
              <a:buNone/>
            </a:pPr>
            <a:r>
              <a:rPr lang="tr-TR" sz="2000" noProof="1" smtClean="0"/>
              <a:t>                                                     The offset null terminals may be</a:t>
            </a:r>
          </a:p>
          <a:p>
            <a:pPr>
              <a:buNone/>
            </a:pPr>
            <a:r>
              <a:rPr lang="tr-TR" sz="2000" noProof="1" smtClean="0"/>
              <a:t> </a:t>
            </a:r>
            <a:r>
              <a:rPr lang="tr-TR" sz="2000" noProof="1" smtClean="0"/>
              <a:t>                                                    used in an auxiliary circuit to</a:t>
            </a:r>
          </a:p>
          <a:p>
            <a:pPr>
              <a:buNone/>
            </a:pPr>
            <a:r>
              <a:rPr lang="tr-TR" sz="2000" noProof="1" smtClean="0"/>
              <a:t> </a:t>
            </a:r>
            <a:r>
              <a:rPr lang="tr-TR" sz="2000" noProof="1" smtClean="0"/>
              <a:t>                                                    compensate for a degradation in</a:t>
            </a:r>
          </a:p>
          <a:p>
            <a:pPr>
              <a:buNone/>
            </a:pPr>
            <a:r>
              <a:rPr lang="tr-TR" sz="2000" noProof="1" smtClean="0"/>
              <a:t> </a:t>
            </a:r>
            <a:r>
              <a:rPr lang="tr-TR" sz="2000" noProof="1" smtClean="0"/>
              <a:t>                                                    performance due to aging and </a:t>
            </a:r>
          </a:p>
          <a:p>
            <a:pPr>
              <a:buNone/>
            </a:pPr>
            <a:r>
              <a:rPr lang="tr-TR" sz="2000" noProof="1" smtClean="0"/>
              <a:t> </a:t>
            </a:r>
            <a:r>
              <a:rPr lang="tr-TR" sz="2000" noProof="1" smtClean="0"/>
              <a:t>                                                    imperfections. However, as the  </a:t>
            </a:r>
          </a:p>
          <a:p>
            <a:pPr>
              <a:buNone/>
            </a:pPr>
            <a:r>
              <a:rPr lang="tr-TR" sz="2000" noProof="1" smtClean="0"/>
              <a:t> </a:t>
            </a:r>
            <a:r>
              <a:rPr lang="tr-TR" sz="2000" noProof="1" smtClean="0"/>
              <a:t>                                                    degradation  in most cases is </a:t>
            </a:r>
          </a:p>
          <a:p>
            <a:pPr>
              <a:buNone/>
            </a:pPr>
            <a:r>
              <a:rPr lang="tr-TR" sz="2000" noProof="1" smtClean="0"/>
              <a:t> </a:t>
            </a:r>
            <a:r>
              <a:rPr lang="tr-TR" sz="2000" noProof="1" smtClean="0"/>
              <a:t>                                                    negligible,the offset terminals in </a:t>
            </a:r>
          </a:p>
          <a:p>
            <a:pPr>
              <a:buNone/>
            </a:pPr>
            <a:r>
              <a:rPr lang="tr-TR" sz="2000" noProof="1" smtClean="0"/>
              <a:t> </a:t>
            </a:r>
            <a:r>
              <a:rPr lang="tr-TR" sz="2000" noProof="1" smtClean="0"/>
              <a:t>                                                    most cases are  not used.</a:t>
            </a:r>
          </a:p>
          <a:p>
            <a:pPr>
              <a:buNone/>
            </a:pPr>
            <a:r>
              <a:rPr lang="tr-TR" sz="2000" noProof="1" smtClean="0"/>
              <a:t> </a:t>
            </a:r>
            <a:r>
              <a:rPr lang="tr-TR" sz="2000" noProof="1" smtClean="0"/>
              <a:t>                                                    Terminal 8 which is called</a:t>
            </a:r>
          </a:p>
          <a:p>
            <a:pPr>
              <a:buNone/>
            </a:pPr>
            <a:r>
              <a:rPr lang="tr-TR" sz="2000" noProof="1" smtClean="0"/>
              <a:t> </a:t>
            </a:r>
            <a:r>
              <a:rPr lang="tr-TR" sz="2000" noProof="1" smtClean="0"/>
              <a:t>                                                    NC means no connection and it is </a:t>
            </a:r>
          </a:p>
          <a:p>
            <a:pPr>
              <a:buNone/>
            </a:pPr>
            <a:r>
              <a:rPr lang="tr-TR" sz="2000" noProof="1" smtClean="0"/>
              <a:t> </a:t>
            </a:r>
            <a:r>
              <a:rPr lang="tr-TR" sz="2000" noProof="1" smtClean="0"/>
              <a:t>                                                    also not used.Thus the 8 terminal </a:t>
            </a:r>
          </a:p>
          <a:p>
            <a:pPr>
              <a:buNone/>
            </a:pPr>
            <a:r>
              <a:rPr lang="tr-TR" sz="2000" noProof="1" smtClean="0"/>
              <a:t> </a:t>
            </a:r>
            <a:r>
              <a:rPr lang="tr-TR" sz="2000" noProof="1" smtClean="0"/>
              <a:t>                                                    circuit  is simplified to the five </a:t>
            </a:r>
          </a:p>
          <a:p>
            <a:pPr>
              <a:buNone/>
            </a:pPr>
            <a:r>
              <a:rPr lang="tr-TR" sz="2000" noProof="1" smtClean="0"/>
              <a:t> </a:t>
            </a:r>
            <a:r>
              <a:rPr lang="tr-TR" sz="2000" noProof="1" smtClean="0"/>
              <a:t>                                                    terminal circuit shown in Figure 5.2</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pic>
        <p:nvPicPr>
          <p:cNvPr id="2050" name="Picture 2"/>
          <p:cNvPicPr>
            <a:picLocks noChangeAspect="1" noChangeArrowheads="1"/>
          </p:cNvPicPr>
          <p:nvPr/>
        </p:nvPicPr>
        <p:blipFill>
          <a:blip r:embed="rId2" cstate="print"/>
          <a:srcRect/>
          <a:stretch>
            <a:fillRect/>
          </a:stretch>
        </p:blipFill>
        <p:spPr bwMode="auto">
          <a:xfrm>
            <a:off x="971600" y="1844824"/>
            <a:ext cx="2481978"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3200" dirty="0" smtClean="0"/>
              <a:t>      THE DIFFERENCE AMPLIFIER CIRCUIT</a:t>
            </a:r>
            <a:endParaRPr lang="tr-TR" sz="3200" dirty="0"/>
          </a:p>
        </p:txBody>
      </p:sp>
      <p:sp>
        <p:nvSpPr>
          <p:cNvPr id="3" name="2 İçerik Yer Tutucusu"/>
          <p:cNvSpPr>
            <a:spLocks noGrp="1"/>
          </p:cNvSpPr>
          <p:nvPr>
            <p:ph idx="1"/>
          </p:nvPr>
        </p:nvSpPr>
        <p:spPr>
          <a:xfrm>
            <a:off x="457200" y="1700808"/>
            <a:ext cx="8229600" cy="4623792"/>
          </a:xfrm>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noProof="1" smtClean="0"/>
              <a:t>The</a:t>
            </a:r>
            <a:r>
              <a:rPr lang="tr-TR" noProof="1" smtClean="0"/>
              <a:t> output voltage of a difference amplifier is proportional to the difference between the two input </a:t>
            </a:r>
            <a:r>
              <a:rPr lang="tr-TR" noProof="1" smtClean="0"/>
              <a:t>voltages</a:t>
            </a:r>
            <a:endParaRPr lang="tr-TR" noProof="1" smtClean="0"/>
          </a:p>
          <a:p>
            <a:endParaRPr lang="tr-TR" dirty="0" smtClean="0"/>
          </a:p>
          <a:p>
            <a:endParaRPr lang="tr-TR" dirty="0" smtClean="0"/>
          </a:p>
          <a:p>
            <a:endParaRPr lang="tr-TR" dirty="0" smtClean="0"/>
          </a:p>
          <a:p>
            <a:endParaRPr lang="tr-TR"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pic>
        <p:nvPicPr>
          <p:cNvPr id="41986" name="Picture 2"/>
          <p:cNvPicPr>
            <a:picLocks noChangeAspect="1" noChangeArrowheads="1"/>
          </p:cNvPicPr>
          <p:nvPr/>
        </p:nvPicPr>
        <p:blipFill>
          <a:blip r:embed="rId2" cstate="print"/>
          <a:srcRect/>
          <a:stretch>
            <a:fillRect/>
          </a:stretch>
        </p:blipFill>
        <p:spPr bwMode="auto">
          <a:xfrm>
            <a:off x="1619672" y="1700809"/>
            <a:ext cx="3535502" cy="252028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THE DIFFERENCE AMPLIFIER CIRCUIT</a:t>
            </a:r>
            <a:endParaRPr lang="tr-TR" sz="3200" dirty="0"/>
          </a:p>
        </p:txBody>
      </p:sp>
      <p:sp>
        <p:nvSpPr>
          <p:cNvPr id="3" name="2 İçerik Yer Tutucusu"/>
          <p:cNvSpPr>
            <a:spLocks noGrp="1"/>
          </p:cNvSpPr>
          <p:nvPr>
            <p:ph idx="1"/>
          </p:nvPr>
        </p:nvSpPr>
        <p:spPr/>
        <p:txBody>
          <a:bodyPr/>
          <a:lstStyle/>
          <a:p>
            <a:r>
              <a:rPr lang="tr-TR" sz="2400" noProof="1" smtClean="0"/>
              <a:t>Assuming</a:t>
            </a:r>
            <a:r>
              <a:rPr lang="tr-TR" sz="2400" noProof="1" smtClean="0"/>
              <a:t> that the op amp is ideal and operating in its </a:t>
            </a:r>
            <a:r>
              <a:rPr lang="tr-TR" sz="2400" noProof="1" smtClean="0"/>
              <a:t>linear </a:t>
            </a:r>
            <a:r>
              <a:rPr lang="tr-TR" sz="2400" noProof="1" smtClean="0"/>
              <a:t>region of </a:t>
            </a:r>
            <a:r>
              <a:rPr lang="tr-TR" sz="2400" noProof="1" smtClean="0"/>
              <a:t>operation</a:t>
            </a:r>
          </a:p>
          <a:p>
            <a:endParaRPr lang="tr-TR" sz="2400" noProof="1" smtClean="0"/>
          </a:p>
          <a:p>
            <a:endParaRPr lang="tr-TR" sz="2400" noProof="1" smtClean="0"/>
          </a:p>
          <a:p>
            <a:endParaRPr lang="tr-TR" sz="2400" noProof="1" smtClean="0"/>
          </a:p>
          <a:p>
            <a:r>
              <a:rPr lang="tr-TR" sz="2400" noProof="1" smtClean="0"/>
              <a:t>Because the op amp is ideal,we use the voltage and current constraints  to see that </a:t>
            </a:r>
          </a:p>
          <a:p>
            <a:endParaRPr lang="tr-TR" noProof="1" smtClean="0"/>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pic>
        <p:nvPicPr>
          <p:cNvPr id="43010" name="Picture 2"/>
          <p:cNvPicPr>
            <a:picLocks noChangeAspect="1" noChangeArrowheads="1"/>
          </p:cNvPicPr>
          <p:nvPr/>
        </p:nvPicPr>
        <p:blipFill>
          <a:blip r:embed="rId2" cstate="print"/>
          <a:srcRect/>
          <a:stretch>
            <a:fillRect/>
          </a:stretch>
        </p:blipFill>
        <p:spPr bwMode="auto">
          <a:xfrm>
            <a:off x="1043608" y="2852936"/>
            <a:ext cx="5112568" cy="878567"/>
          </a:xfrm>
          <a:prstGeom prst="rect">
            <a:avLst/>
          </a:prstGeom>
          <a:noFill/>
          <a:ln w="9525">
            <a:noFill/>
            <a:miter lim="800000"/>
            <a:headEnd/>
            <a:tailEnd/>
          </a:ln>
        </p:spPr>
      </p:pic>
      <p:pic>
        <p:nvPicPr>
          <p:cNvPr id="43011" name="Picture 3"/>
          <p:cNvPicPr>
            <a:picLocks noChangeAspect="1" noChangeArrowheads="1"/>
          </p:cNvPicPr>
          <p:nvPr/>
        </p:nvPicPr>
        <p:blipFill>
          <a:blip r:embed="rId3" cstate="print"/>
          <a:srcRect/>
          <a:stretch>
            <a:fillRect/>
          </a:stretch>
        </p:blipFill>
        <p:spPr bwMode="auto">
          <a:xfrm>
            <a:off x="1187624" y="4941168"/>
            <a:ext cx="4896544" cy="1148847"/>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152128"/>
          </a:xfrm>
        </p:spPr>
        <p:txBody>
          <a:bodyPr>
            <a:normAutofit/>
          </a:bodyPr>
          <a:lstStyle/>
          <a:p>
            <a:r>
              <a:rPr lang="tr-TR" sz="3200" dirty="0" smtClean="0"/>
              <a:t>THE DIFFERENCE AMPLIFIER CIRCUIT</a:t>
            </a:r>
            <a:endParaRPr lang="tr-TR" sz="3200" dirty="0"/>
          </a:p>
        </p:txBody>
      </p:sp>
      <p:sp>
        <p:nvSpPr>
          <p:cNvPr id="3" name="2 İçerik Yer Tutucusu"/>
          <p:cNvSpPr>
            <a:spLocks noGrp="1"/>
          </p:cNvSpPr>
          <p:nvPr>
            <p:ph idx="1"/>
          </p:nvPr>
        </p:nvSpPr>
        <p:spPr>
          <a:xfrm>
            <a:off x="457200" y="1772816"/>
            <a:ext cx="8229600" cy="4551784"/>
          </a:xfrm>
        </p:spPr>
        <p:txBody>
          <a:bodyPr>
            <a:normAutofit/>
          </a:bodyPr>
          <a:lstStyle/>
          <a:p>
            <a:r>
              <a:rPr lang="tr-TR" sz="2000" noProof="1" smtClean="0"/>
              <a:t>Combining</a:t>
            </a:r>
            <a:r>
              <a:rPr lang="tr-TR" sz="2000" noProof="1" smtClean="0"/>
              <a:t> Eqs 5-19,5-20 and 5-21 gives the desired relationship between the output voltage and the input voltages va and </a:t>
            </a:r>
            <a:r>
              <a:rPr lang="tr-TR" sz="2000" noProof="1" smtClean="0"/>
              <a:t>vb.</a:t>
            </a:r>
          </a:p>
          <a:p>
            <a:endParaRPr lang="tr-TR" sz="2000" noProof="1" smtClean="0"/>
          </a:p>
          <a:p>
            <a:endParaRPr lang="tr-TR" sz="2000" noProof="1" smtClean="0"/>
          </a:p>
          <a:p>
            <a:endParaRPr lang="tr-TR" sz="2000" noProof="1" smtClean="0"/>
          </a:p>
          <a:p>
            <a:r>
              <a:rPr lang="tr-TR" sz="2000" noProof="1" smtClean="0"/>
              <a:t>The ouput voltage is proportional to the difference between a scaled replica of vb and a scaled replica of va.In general the scaling factor applied to vb is not the same as the scaling factor applied to va.However,the scaling factor applied to each input voltage can be made equal by setting </a:t>
            </a:r>
          </a:p>
          <a:p>
            <a:endParaRPr lang="tr-TR" sz="2000" noProof="1" smtClean="0"/>
          </a:p>
          <a:p>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pic>
        <p:nvPicPr>
          <p:cNvPr id="44034" name="Picture 2"/>
          <p:cNvPicPr>
            <a:picLocks noChangeAspect="1" noChangeArrowheads="1"/>
          </p:cNvPicPr>
          <p:nvPr/>
        </p:nvPicPr>
        <p:blipFill>
          <a:blip r:embed="rId2" cstate="print"/>
          <a:srcRect/>
          <a:stretch>
            <a:fillRect/>
          </a:stretch>
        </p:blipFill>
        <p:spPr bwMode="auto">
          <a:xfrm>
            <a:off x="755576" y="2924944"/>
            <a:ext cx="5472608" cy="792088"/>
          </a:xfrm>
          <a:prstGeom prst="rect">
            <a:avLst/>
          </a:prstGeom>
          <a:noFill/>
          <a:ln w="9525">
            <a:noFill/>
            <a:miter lim="800000"/>
            <a:headEnd/>
            <a:tailEnd/>
          </a:ln>
        </p:spPr>
      </p:pic>
      <p:pic>
        <p:nvPicPr>
          <p:cNvPr id="44035" name="Picture 3"/>
          <p:cNvPicPr>
            <a:picLocks noChangeAspect="1" noChangeArrowheads="1"/>
          </p:cNvPicPr>
          <p:nvPr/>
        </p:nvPicPr>
        <p:blipFill>
          <a:blip r:embed="rId3" cstate="print"/>
          <a:srcRect/>
          <a:stretch>
            <a:fillRect/>
          </a:stretch>
        </p:blipFill>
        <p:spPr bwMode="auto">
          <a:xfrm>
            <a:off x="1187624" y="5517232"/>
            <a:ext cx="2520280" cy="70022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THE DIFFERENCE AMPLIFIER CIRCUIT</a:t>
            </a:r>
            <a:endParaRPr lang="tr-TR" sz="3200" dirty="0"/>
          </a:p>
        </p:txBody>
      </p:sp>
      <p:sp>
        <p:nvSpPr>
          <p:cNvPr id="3" name="2 İçerik Yer Tutucusu"/>
          <p:cNvSpPr>
            <a:spLocks noGrp="1"/>
          </p:cNvSpPr>
          <p:nvPr>
            <p:ph idx="1"/>
          </p:nvPr>
        </p:nvSpPr>
        <p:spPr/>
        <p:txBody>
          <a:bodyPr>
            <a:normAutofit/>
          </a:bodyPr>
          <a:lstStyle/>
          <a:p>
            <a:r>
              <a:rPr lang="tr-TR" sz="2400" noProof="1" smtClean="0"/>
              <a:t>When</a:t>
            </a:r>
            <a:r>
              <a:rPr lang="tr-TR" sz="2400" noProof="1" smtClean="0"/>
              <a:t> equation 5.23 is </a:t>
            </a:r>
            <a:r>
              <a:rPr lang="tr-TR" sz="2400" noProof="1" smtClean="0"/>
              <a:t>satisfied,</a:t>
            </a:r>
          </a:p>
          <a:p>
            <a:endParaRPr lang="tr-TR" sz="2400" noProof="1" smtClean="0"/>
          </a:p>
          <a:p>
            <a:pPr>
              <a:buNone/>
            </a:pPr>
            <a:endParaRPr lang="tr-TR" sz="2400" noProof="1" smtClean="0"/>
          </a:p>
          <a:p>
            <a:r>
              <a:rPr lang="tr-TR" sz="2400" noProof="1" smtClean="0"/>
              <a:t>Eqn 5.24 indicates that the output voltage can be made a scaled replica of the difference between the input voltages vb and va.</a:t>
            </a:r>
          </a:p>
          <a:p>
            <a:r>
              <a:rPr lang="tr-TR" sz="2400" noProof="1" smtClean="0"/>
              <a:t>The output voltage only depends on the resistors Rb and Ra and is not effected by a load resistor connected across the output of the amplifier.</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pic>
        <p:nvPicPr>
          <p:cNvPr id="45059" name="Picture 3"/>
          <p:cNvPicPr>
            <a:picLocks noChangeAspect="1" noChangeArrowheads="1"/>
          </p:cNvPicPr>
          <p:nvPr/>
        </p:nvPicPr>
        <p:blipFill>
          <a:blip r:embed="rId2" cstate="print"/>
          <a:srcRect/>
          <a:stretch>
            <a:fillRect/>
          </a:stretch>
        </p:blipFill>
        <p:spPr bwMode="auto">
          <a:xfrm>
            <a:off x="971600" y="2420888"/>
            <a:ext cx="3528392" cy="746391"/>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THE DIFFERENCE AMPLIFIER CIRCUIT</a:t>
            </a:r>
            <a:endParaRPr lang="tr-TR" sz="3200" dirty="0"/>
          </a:p>
        </p:txBody>
      </p:sp>
      <p:sp>
        <p:nvSpPr>
          <p:cNvPr id="3" name="2 İçerik Yer Tutucusu"/>
          <p:cNvSpPr>
            <a:spLocks noGrp="1"/>
          </p:cNvSpPr>
          <p:nvPr>
            <p:ph idx="1"/>
          </p:nvPr>
        </p:nvSpPr>
        <p:spPr/>
        <p:txBody>
          <a:bodyPr/>
          <a:lstStyle/>
          <a:p>
            <a:r>
              <a:rPr lang="tr-TR" noProof="1" smtClean="0"/>
              <a:t>Homework</a:t>
            </a:r>
            <a:r>
              <a:rPr lang="tr-TR" noProof="1" smtClean="0"/>
              <a:t> Assessing Objective 2 – 5.5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2400" dirty="0" smtClean="0"/>
              <a:t>            TERMINAL VOLTAGES AND CURRENTS</a:t>
            </a:r>
            <a:endParaRPr lang="tr-TR" sz="2400" dirty="0"/>
          </a:p>
        </p:txBody>
      </p:sp>
      <p:sp>
        <p:nvSpPr>
          <p:cNvPr id="3" name="2 İçerik Yer Tutucusu"/>
          <p:cNvSpPr>
            <a:spLocks noGrp="1"/>
          </p:cNvSpPr>
          <p:nvPr>
            <p:ph idx="1"/>
          </p:nvPr>
        </p:nvSpPr>
        <p:spPr/>
        <p:txBody>
          <a:bodyPr>
            <a:normAutofit/>
          </a:bodyPr>
          <a:lstStyle/>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pic>
        <p:nvPicPr>
          <p:cNvPr id="3075" name="Picture 3"/>
          <p:cNvPicPr>
            <a:picLocks noChangeAspect="1" noChangeArrowheads="1"/>
          </p:cNvPicPr>
          <p:nvPr/>
        </p:nvPicPr>
        <p:blipFill>
          <a:blip r:embed="rId2" cstate="print"/>
          <a:srcRect/>
          <a:stretch>
            <a:fillRect/>
          </a:stretch>
        </p:blipFill>
        <p:spPr bwMode="auto">
          <a:xfrm>
            <a:off x="1979711" y="2420888"/>
            <a:ext cx="4480497" cy="2880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3200" dirty="0" smtClean="0"/>
              <a:t>TERMINAL VOLTAGES AND </a:t>
            </a:r>
            <a:r>
              <a:rPr lang="tr-TR" sz="3200" dirty="0" smtClean="0"/>
              <a:t>CURRENTS</a:t>
            </a:r>
            <a:endParaRPr lang="tr-TR" sz="3200" dirty="0"/>
          </a:p>
        </p:txBody>
      </p:sp>
      <p:sp>
        <p:nvSpPr>
          <p:cNvPr id="3" name="2 İçerik Yer Tutucusu"/>
          <p:cNvSpPr>
            <a:spLocks noGrp="1"/>
          </p:cNvSpPr>
          <p:nvPr>
            <p:ph idx="1"/>
          </p:nvPr>
        </p:nvSpPr>
        <p:spPr>
          <a:xfrm>
            <a:off x="457200" y="1556792"/>
            <a:ext cx="8229600" cy="4767808"/>
          </a:xfrm>
        </p:spPr>
        <p:txBody>
          <a:bodyPr>
            <a:normAutofit/>
          </a:bodyPr>
          <a:lstStyle/>
          <a:p>
            <a:r>
              <a:rPr lang="tr-TR" sz="2400" noProof="1" smtClean="0"/>
              <a:t>Like in the node-voltage analysis all voltages are considered as voltage rises from the common node.A positive supply voltage (Vcc) is connected between V+ and the common node.A negative supply voltage (-Vcc) is connected between V- and the common node.</a:t>
            </a:r>
          </a:p>
          <a:p>
            <a:r>
              <a:rPr lang="tr-TR" sz="2400" noProof="1" smtClean="0"/>
              <a:t>The voltage between the inverting terminal and the common node is denoted vn.The voltage between the noninverting input terminal and the common mode is designated vp.</a:t>
            </a:r>
          </a:p>
          <a:p>
            <a:r>
              <a:rPr lang="tr-TR" sz="2400" noProof="1" smtClean="0"/>
              <a:t>The voltage between the output terminal and the common node is denoted vo.</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636680"/>
          </a:xfrm>
        </p:spPr>
        <p:txBody>
          <a:bodyPr>
            <a:normAutofit/>
          </a:bodyPr>
          <a:lstStyle/>
          <a:p>
            <a:r>
              <a:rPr lang="tr-TR" sz="3200" dirty="0" smtClean="0"/>
              <a:t>   TERMINAL </a:t>
            </a:r>
            <a:r>
              <a:rPr lang="tr-TR" sz="3200" dirty="0" smtClean="0"/>
              <a:t>VOLTAGES AND CURRENTS</a:t>
            </a:r>
            <a:endParaRPr lang="tr-TR" sz="3200" dirty="0"/>
          </a:p>
        </p:txBody>
      </p:sp>
      <p:sp>
        <p:nvSpPr>
          <p:cNvPr id="3" name="2 İçerik Yer Tutucusu"/>
          <p:cNvSpPr>
            <a:spLocks noGrp="1"/>
          </p:cNvSpPr>
          <p:nvPr>
            <p:ph idx="1"/>
          </p:nvPr>
        </p:nvSpPr>
        <p:spPr>
          <a:xfrm>
            <a:off x="457200" y="1556792"/>
            <a:ext cx="8229600" cy="4767808"/>
          </a:xfrm>
        </p:spPr>
        <p:txBody>
          <a:bodyPr/>
          <a:lstStyle/>
          <a:p>
            <a:r>
              <a:rPr lang="tr-TR" sz="2000" noProof="1" smtClean="0"/>
              <a:t>Figure</a:t>
            </a:r>
            <a:r>
              <a:rPr lang="tr-TR" sz="2000" noProof="1" smtClean="0"/>
              <a:t> 5.5 shows the current variables with their reference </a:t>
            </a:r>
            <a:r>
              <a:rPr lang="tr-TR" sz="2000" noProof="1" smtClean="0"/>
              <a:t>directions.Note that all current reference directions are into the terminals of the operational amplifier.</a:t>
            </a:r>
          </a:p>
          <a:p>
            <a:pPr>
              <a:buNone/>
            </a:pPr>
            <a:r>
              <a:rPr lang="tr-TR" sz="2000" noProof="1" smtClean="0"/>
              <a:t> </a:t>
            </a:r>
            <a:r>
              <a:rPr lang="tr-TR" sz="2000" noProof="1" smtClean="0"/>
              <a:t>                                      in : the current into inverting terminal </a:t>
            </a:r>
          </a:p>
          <a:p>
            <a:pPr>
              <a:buNone/>
            </a:pPr>
            <a:r>
              <a:rPr lang="tr-TR" sz="2000" noProof="1" smtClean="0"/>
              <a:t>                                       ip: </a:t>
            </a:r>
            <a:r>
              <a:rPr lang="tr-TR" sz="2000" noProof="1" smtClean="0"/>
              <a:t>the current </a:t>
            </a:r>
            <a:r>
              <a:rPr lang="tr-TR" sz="2000" noProof="1" smtClean="0"/>
              <a:t>into </a:t>
            </a:r>
            <a:r>
              <a:rPr lang="tr-TR" sz="2000" noProof="1" smtClean="0"/>
              <a:t> noninverting </a:t>
            </a:r>
            <a:r>
              <a:rPr lang="tr-TR" sz="2000" noProof="1" smtClean="0"/>
              <a:t>terminal </a:t>
            </a:r>
            <a:endParaRPr lang="tr-TR" sz="2000" noProof="1" smtClean="0"/>
          </a:p>
          <a:p>
            <a:pPr>
              <a:buNone/>
            </a:pPr>
            <a:r>
              <a:rPr lang="tr-TR" sz="2000" noProof="1" smtClean="0"/>
              <a:t> </a:t>
            </a:r>
            <a:r>
              <a:rPr lang="tr-TR" sz="2000" noProof="1" smtClean="0"/>
              <a:t>                                      io: the current into the output terminal.</a:t>
            </a:r>
          </a:p>
          <a:p>
            <a:pPr>
              <a:buNone/>
            </a:pPr>
            <a:r>
              <a:rPr lang="tr-TR" sz="2000" noProof="1" smtClean="0"/>
              <a:t> </a:t>
            </a:r>
            <a:r>
              <a:rPr lang="tr-TR" sz="2000" noProof="1" smtClean="0"/>
              <a:t>                                      ic+: the current into positive power supply.</a:t>
            </a:r>
          </a:p>
          <a:p>
            <a:pPr>
              <a:buNone/>
            </a:pPr>
            <a:r>
              <a:rPr lang="tr-TR" sz="2000" noProof="1" smtClean="0"/>
              <a:t> </a:t>
            </a:r>
            <a:r>
              <a:rPr lang="tr-TR" sz="2000" noProof="1" smtClean="0"/>
              <a:t>                                      ic-: the current into negative power supply.</a:t>
            </a:r>
          </a:p>
          <a:p>
            <a:pPr>
              <a:buNone/>
            </a:pPr>
            <a:r>
              <a:rPr lang="tr-TR" sz="2000" noProof="1" smtClean="0"/>
              <a:t> </a:t>
            </a:r>
            <a:r>
              <a:rPr lang="tr-TR" sz="2000" noProof="1" smtClean="0"/>
              <a:t>                                      Common mode is external to the op </a:t>
            </a:r>
          </a:p>
          <a:p>
            <a:pPr>
              <a:buNone/>
            </a:pPr>
            <a:r>
              <a:rPr lang="tr-TR" sz="2000" noProof="1" smtClean="0"/>
              <a:t> </a:t>
            </a:r>
            <a:r>
              <a:rPr lang="tr-TR" sz="2000" noProof="1" smtClean="0"/>
              <a:t>                                      amp.It is the reference terminal of the </a:t>
            </a:r>
          </a:p>
          <a:p>
            <a:pPr>
              <a:buNone/>
            </a:pPr>
            <a:r>
              <a:rPr lang="tr-TR" sz="2000" noProof="1" smtClean="0"/>
              <a:t> </a:t>
            </a:r>
            <a:r>
              <a:rPr lang="tr-TR" sz="2000" noProof="1" smtClean="0"/>
              <a:t>                                      circuit in which the opamp is embedded.</a:t>
            </a:r>
          </a:p>
          <a:p>
            <a:pPr>
              <a:buNone/>
            </a:pP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pic>
        <p:nvPicPr>
          <p:cNvPr id="4098" name="Picture 2"/>
          <p:cNvPicPr>
            <a:picLocks noChangeAspect="1" noChangeArrowheads="1"/>
          </p:cNvPicPr>
          <p:nvPr/>
        </p:nvPicPr>
        <p:blipFill>
          <a:blip r:embed="rId2" cstate="print"/>
          <a:srcRect/>
          <a:stretch>
            <a:fillRect/>
          </a:stretch>
        </p:blipFill>
        <p:spPr bwMode="auto">
          <a:xfrm>
            <a:off x="683568" y="2852936"/>
            <a:ext cx="2337189"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3200" dirty="0" smtClean="0"/>
              <a:t>TERMINAL VOLTAGES AND CURRENTS</a:t>
            </a:r>
            <a:endParaRPr lang="tr-TR" sz="3200" dirty="0"/>
          </a:p>
        </p:txBody>
      </p:sp>
      <p:sp>
        <p:nvSpPr>
          <p:cNvPr id="3" name="2 İçerik Yer Tutucusu"/>
          <p:cNvSpPr>
            <a:spLocks noGrp="1"/>
          </p:cNvSpPr>
          <p:nvPr>
            <p:ph idx="1"/>
          </p:nvPr>
        </p:nvSpPr>
        <p:spPr>
          <a:xfrm>
            <a:off x="457200" y="1700808"/>
            <a:ext cx="8229600" cy="4623792"/>
          </a:xfrm>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sz="2000" noProof="1" smtClean="0"/>
              <a:t>The</a:t>
            </a:r>
            <a:r>
              <a:rPr lang="tr-TR" sz="2000" noProof="1" smtClean="0"/>
              <a:t> voltage transfer function</a:t>
            </a:r>
            <a:r>
              <a:rPr lang="tr-TR" sz="2000" noProof="1" smtClean="0"/>
              <a:t>, that </a:t>
            </a:r>
            <a:r>
              <a:rPr lang="tr-TR" sz="2000" noProof="1" smtClean="0"/>
              <a:t>describes the variation of the output voltage in response to the input voltage is shown above</a:t>
            </a:r>
            <a:r>
              <a:rPr lang="tr-TR" sz="2000" noProof="1" smtClean="0"/>
              <a:t>. The </a:t>
            </a:r>
            <a:r>
              <a:rPr lang="tr-TR" sz="2000" noProof="1" smtClean="0"/>
              <a:t>output voltage is a function of the input voltage </a:t>
            </a:r>
            <a:r>
              <a:rPr lang="tr-TR" sz="2000" noProof="1" smtClean="0"/>
              <a:t>vp-vn.</a:t>
            </a:r>
          </a:p>
          <a:p>
            <a:pPr>
              <a:buNone/>
            </a:pPr>
            <a:endParaRPr lang="tr-TR" sz="2000" noProof="1" smtClean="0"/>
          </a:p>
          <a:p>
            <a:pPr>
              <a:buNone/>
            </a:pP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pic>
        <p:nvPicPr>
          <p:cNvPr id="5122" name="Picture 2"/>
          <p:cNvPicPr>
            <a:picLocks noChangeAspect="1" noChangeArrowheads="1"/>
          </p:cNvPicPr>
          <p:nvPr/>
        </p:nvPicPr>
        <p:blipFill>
          <a:blip r:embed="rId2" cstate="print"/>
          <a:srcRect/>
          <a:stretch>
            <a:fillRect/>
          </a:stretch>
        </p:blipFill>
        <p:spPr bwMode="auto">
          <a:xfrm>
            <a:off x="1947433" y="1700807"/>
            <a:ext cx="4280751" cy="28315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3200" dirty="0" smtClean="0"/>
              <a:t>TERMINAL VOLTAGES AND CURRENTS</a:t>
            </a:r>
            <a:endParaRPr lang="tr-TR" sz="3200" dirty="0"/>
          </a:p>
        </p:txBody>
      </p:sp>
      <p:sp>
        <p:nvSpPr>
          <p:cNvPr id="3" name="2 İçerik Yer Tutucusu"/>
          <p:cNvSpPr>
            <a:spLocks noGrp="1"/>
          </p:cNvSpPr>
          <p:nvPr>
            <p:ph idx="1"/>
          </p:nvPr>
        </p:nvSpPr>
        <p:spPr>
          <a:xfrm>
            <a:off x="457200" y="1700808"/>
            <a:ext cx="8229600" cy="4623792"/>
          </a:xfrm>
        </p:spPr>
        <p:txBody>
          <a:bodyPr>
            <a:normAutofit lnSpcReduction="10000"/>
          </a:bodyPr>
          <a:lstStyle/>
          <a:p>
            <a:r>
              <a:rPr lang="tr-TR" sz="2000" noProof="1" smtClean="0"/>
              <a:t>The </a:t>
            </a:r>
            <a:r>
              <a:rPr lang="tr-TR" sz="2000" noProof="1" smtClean="0"/>
              <a:t>equation for the voltage transfer characteristic </a:t>
            </a:r>
            <a:r>
              <a:rPr lang="tr-TR" sz="2000" noProof="1" smtClean="0"/>
              <a:t>is</a:t>
            </a:r>
          </a:p>
          <a:p>
            <a:endParaRPr lang="tr-TR" sz="2400" noProof="1" smtClean="0"/>
          </a:p>
          <a:p>
            <a:endParaRPr lang="tr-TR" sz="2400" noProof="1" smtClean="0"/>
          </a:p>
          <a:p>
            <a:pPr>
              <a:buNone/>
            </a:pPr>
            <a:endParaRPr lang="tr-TR" sz="2400" noProof="1" smtClean="0"/>
          </a:p>
          <a:p>
            <a:r>
              <a:rPr lang="tr-TR" sz="2000" noProof="1" smtClean="0"/>
              <a:t>The</a:t>
            </a:r>
            <a:r>
              <a:rPr lang="tr-TR" sz="2000" noProof="1" smtClean="0"/>
              <a:t> op amp has three </a:t>
            </a:r>
            <a:r>
              <a:rPr lang="tr-TR" sz="2000" noProof="1" smtClean="0"/>
              <a:t>distinct regions </a:t>
            </a:r>
            <a:r>
              <a:rPr lang="tr-TR" sz="2000" noProof="1" smtClean="0"/>
              <a:t>of operation.When the magnitude of the input voltage </a:t>
            </a:r>
            <a:r>
              <a:rPr lang="tr-TR" sz="2000" noProof="1" smtClean="0"/>
              <a:t>(|vp-vn</a:t>
            </a:r>
            <a:r>
              <a:rPr lang="tr-TR" sz="2000" noProof="1" smtClean="0"/>
              <a:t>|) is small,the op amp </a:t>
            </a:r>
            <a:r>
              <a:rPr lang="tr-TR" sz="2000" noProof="1" smtClean="0"/>
              <a:t>behaves as a linear device,since the output voltage is a linear function of the input voltages.</a:t>
            </a:r>
          </a:p>
          <a:p>
            <a:r>
              <a:rPr lang="tr-TR" sz="2000" noProof="1" smtClean="0"/>
              <a:t>Outside this region the output of the op amp saturates and becomes a non linear function of the output voltage.</a:t>
            </a:r>
          </a:p>
          <a:p>
            <a:r>
              <a:rPr lang="tr-TR" sz="2000" noProof="1" smtClean="0"/>
              <a:t>In the linear region of operation,the op amp’s output voltage is equal to the difference in its input voltages times the multiplying constant or gain A. </a:t>
            </a:r>
            <a:endParaRPr lang="tr-TR" sz="2000" noProof="1" smtClean="0"/>
          </a:p>
          <a:p>
            <a:pPr>
              <a:buNone/>
            </a:pPr>
            <a:endParaRPr lang="tr-TR" sz="2400" noProof="1" smtClean="0"/>
          </a:p>
          <a:p>
            <a:endParaRPr lang="tr-TR" sz="2400" noProof="1" smtClean="0"/>
          </a:p>
          <a:p>
            <a:endParaRPr lang="tr-TR" sz="2400" noProof="1" smtClean="0"/>
          </a:p>
          <a:p>
            <a:endParaRPr lang="tr-TR" sz="2400" noProof="1" smtClean="0"/>
          </a:p>
          <a:p>
            <a:endParaRPr lang="tr-TR" sz="2400" noProof="1" smtClean="0"/>
          </a:p>
          <a:p>
            <a:endParaRPr lang="tr-TR" noProof="1"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pic>
        <p:nvPicPr>
          <p:cNvPr id="6146" name="Picture 2"/>
          <p:cNvPicPr>
            <a:picLocks noChangeAspect="1" noChangeArrowheads="1"/>
          </p:cNvPicPr>
          <p:nvPr/>
        </p:nvPicPr>
        <p:blipFill>
          <a:blip r:embed="rId2" cstate="print"/>
          <a:srcRect/>
          <a:stretch>
            <a:fillRect/>
          </a:stretch>
        </p:blipFill>
        <p:spPr bwMode="auto">
          <a:xfrm>
            <a:off x="1115616" y="2132857"/>
            <a:ext cx="4176464" cy="8640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924712"/>
          </a:xfrm>
        </p:spPr>
        <p:txBody>
          <a:bodyPr>
            <a:normAutofit/>
          </a:bodyPr>
          <a:lstStyle/>
          <a:p>
            <a:r>
              <a:rPr lang="tr-TR" sz="3200" dirty="0" smtClean="0"/>
              <a:t>TERMINAL VOLTAGES AND CURRENTS</a:t>
            </a:r>
            <a:endParaRPr lang="tr-TR" sz="3200" dirty="0"/>
          </a:p>
        </p:txBody>
      </p:sp>
      <p:sp>
        <p:nvSpPr>
          <p:cNvPr id="3" name="2 İçerik Yer Tutucusu"/>
          <p:cNvSpPr>
            <a:spLocks noGrp="1"/>
          </p:cNvSpPr>
          <p:nvPr>
            <p:ph idx="1"/>
          </p:nvPr>
        </p:nvSpPr>
        <p:spPr>
          <a:xfrm>
            <a:off x="457200" y="1700808"/>
            <a:ext cx="8229600" cy="4623792"/>
          </a:xfrm>
        </p:spPr>
        <p:txBody>
          <a:bodyPr>
            <a:normAutofit/>
          </a:bodyPr>
          <a:lstStyle/>
          <a:p>
            <a:r>
              <a:rPr lang="tr-TR" sz="2000" noProof="1" smtClean="0"/>
              <a:t>For</a:t>
            </a:r>
            <a:r>
              <a:rPr lang="tr-TR" sz="2000" noProof="1" smtClean="0"/>
              <a:t>  most op amps the recommended dc power supply voltages seldom exceed 20V,and the gain is rarely less than </a:t>
            </a:r>
            <a:r>
              <a:rPr lang="tr-TR" sz="2000" noProof="1" smtClean="0"/>
              <a:t>10,000</a:t>
            </a:r>
            <a:r>
              <a:rPr lang="tr-TR" sz="2000" noProof="1" smtClean="0"/>
              <a:t>, with these typical values looking at the above </a:t>
            </a:r>
            <a:r>
              <a:rPr lang="tr-TR" sz="2000" noProof="1" smtClean="0"/>
              <a:t>graph, we </a:t>
            </a:r>
            <a:r>
              <a:rPr lang="tr-TR" sz="2000" noProof="1" smtClean="0"/>
              <a:t>see that the magnitude of input voltage difference  </a:t>
            </a:r>
            <a:r>
              <a:rPr lang="tr-TR" sz="2000" noProof="1" smtClean="0"/>
              <a:t>(|vp-vn</a:t>
            </a:r>
            <a:r>
              <a:rPr lang="tr-TR" sz="2000" noProof="1" smtClean="0"/>
              <a:t>|) must be less than 2 </a:t>
            </a:r>
            <a:r>
              <a:rPr lang="tr-TR" sz="2000" noProof="1" smtClean="0"/>
              <a:t>mV.</a:t>
            </a:r>
            <a:endParaRPr lang="tr-TR" sz="2000" noProof="1" smtClean="0"/>
          </a:p>
          <a:p>
            <a:r>
              <a:rPr lang="tr-TR" sz="2000" noProof="1" smtClean="0"/>
              <a:t>Typically,the node voltages of the circuits we study are larger than 2 mV,so a voltage difference of less than 2mV means that the two voltages are </a:t>
            </a:r>
            <a:r>
              <a:rPr lang="tr-TR" sz="2000" noProof="1" smtClean="0"/>
              <a:t>essentially equal.</a:t>
            </a:r>
          </a:p>
          <a:p>
            <a:r>
              <a:rPr lang="tr-TR" sz="2000" noProof="1" smtClean="0"/>
              <a:t>Thus when an op amp is constrained  to its linear operating region and the node voltages are much larger than 2mV,the constraint on the input voltages of the opamp is</a:t>
            </a:r>
          </a:p>
          <a:p>
            <a:r>
              <a:rPr lang="tr-TR" sz="2000" noProof="1" smtClean="0"/>
              <a:t>  </a:t>
            </a:r>
            <a:r>
              <a:rPr lang="tr-TR" sz="2000" noProof="1" smtClean="0"/>
              <a:t>                           vp = vn     (5.2)</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2794</TotalTime>
  <Words>2075</Words>
  <Application>Microsoft Office PowerPoint</Application>
  <PresentationFormat>Ekran Gösterisi (4:3)</PresentationFormat>
  <Paragraphs>283</Paragraphs>
  <Slides>34</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34</vt:i4>
      </vt:variant>
    </vt:vector>
  </HeadingPairs>
  <TitlesOfParts>
    <vt:vector size="36" baseType="lpstr">
      <vt:lpstr>Akış</vt:lpstr>
      <vt:lpstr>Microsoft Equation 3.0</vt:lpstr>
      <vt:lpstr>EE 210 </vt:lpstr>
      <vt:lpstr>          THE OPERATIONAL AMPLIFIER</vt:lpstr>
      <vt:lpstr>      THE OPERATIONAL AMPLIFIER</vt:lpstr>
      <vt:lpstr>            TERMINAL VOLTAGES AND CURRENTS</vt:lpstr>
      <vt:lpstr>TERMINAL VOLTAGES AND CURRENTS</vt:lpstr>
      <vt:lpstr>   TERMINAL VOLTAGES AND CURRENTS</vt:lpstr>
      <vt:lpstr>TERMINAL VOLTAGES AND CURRENTS</vt:lpstr>
      <vt:lpstr>TERMINAL VOLTAGES AND CURRENTS</vt:lpstr>
      <vt:lpstr>TERMINAL VOLTAGES AND CURRENTS</vt:lpstr>
      <vt:lpstr>TERMINAL VOLTAGES AND CURRENTS</vt:lpstr>
      <vt:lpstr>         TERMINAL VOLTAGES AND CURRENTS</vt:lpstr>
      <vt:lpstr>     TERMINAL VOLTAGES AND CURRENTS</vt:lpstr>
      <vt:lpstr>   TERMINAL VOLTAGES AND CURRENTS</vt:lpstr>
      <vt:lpstr>TERMINAL VOLTAGES AND CURRENTS</vt:lpstr>
      <vt:lpstr>TERMINAL VOLTAGES AND CURRENTS</vt:lpstr>
      <vt:lpstr>    THE INVERTING AMPLIFIER CIRCUIT</vt:lpstr>
      <vt:lpstr>THE INVERTING AMPLIFIER CIRCUIT</vt:lpstr>
      <vt:lpstr>THE INVERTING AMPLIFIER CIRCUIT</vt:lpstr>
      <vt:lpstr>    THE INVERTING AMPLIFIER CIRCUIT</vt:lpstr>
      <vt:lpstr>      THE INVERTING AMPLIFIER CIRCUIT</vt:lpstr>
      <vt:lpstr>THE INVERTING AMPLIFIER CIRCUIT</vt:lpstr>
      <vt:lpstr>THE INVERTING AMPLIFIER CIRCUIT</vt:lpstr>
      <vt:lpstr>    THE SUMMING AMPLIFIER CIRCUIT</vt:lpstr>
      <vt:lpstr>    THE SUMMING AMPLIFIER CIRCUIT</vt:lpstr>
      <vt:lpstr>THE SUMMING AMPLIFIER CIRCUIT</vt:lpstr>
      <vt:lpstr>THE SUMMING AMPLIFIER CIRCUIT</vt:lpstr>
      <vt:lpstr>THE NONINVERTING AMPLIFIER CIRCUIT</vt:lpstr>
      <vt:lpstr>THE NONINVERTING AMPLIFIER CIRCUIT</vt:lpstr>
      <vt:lpstr>THE NONINVERTING AMPLIFIER CIRCUIT</vt:lpstr>
      <vt:lpstr>      THE DIFFERENCE AMPLIFIER CIRCUIT</vt:lpstr>
      <vt:lpstr>THE DIFFERENCE AMPLIFIER CIRCUIT</vt:lpstr>
      <vt:lpstr>THE DIFFERENCE AMPLIFIER CIRCUIT</vt:lpstr>
      <vt:lpstr>THE DIFFERENCE AMPLIFIER CIRCUIT</vt:lpstr>
      <vt:lpstr>THE DIFFERENCE AMPLIFIER CIRCUIT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210</dc:title>
  <dc:creator>hp</dc:creator>
  <cp:lastModifiedBy>hp</cp:lastModifiedBy>
  <cp:revision>509</cp:revision>
  <dcterms:created xsi:type="dcterms:W3CDTF">2012-02-20T11:45:44Z</dcterms:created>
  <dcterms:modified xsi:type="dcterms:W3CDTF">2012-04-11T13:42:47Z</dcterms:modified>
</cp:coreProperties>
</file>