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8"/>
  </p:notesMasterIdLst>
  <p:sldIdLst>
    <p:sldId id="280" r:id="rId2"/>
    <p:sldId id="342" r:id="rId3"/>
    <p:sldId id="343" r:id="rId4"/>
    <p:sldId id="344" r:id="rId5"/>
    <p:sldId id="345" r:id="rId6"/>
    <p:sldId id="346" r:id="rId7"/>
    <p:sldId id="347" r:id="rId8"/>
    <p:sldId id="348" r:id="rId9"/>
    <p:sldId id="349" r:id="rId10"/>
    <p:sldId id="350" r:id="rId11"/>
    <p:sldId id="354" r:id="rId12"/>
    <p:sldId id="382" r:id="rId13"/>
    <p:sldId id="351" r:id="rId14"/>
    <p:sldId id="352" r:id="rId15"/>
    <p:sldId id="353" r:id="rId16"/>
    <p:sldId id="355" r:id="rId17"/>
    <p:sldId id="356" r:id="rId18"/>
    <p:sldId id="357" r:id="rId19"/>
    <p:sldId id="385" r:id="rId20"/>
    <p:sldId id="359" r:id="rId21"/>
    <p:sldId id="384" r:id="rId22"/>
    <p:sldId id="383" r:id="rId23"/>
    <p:sldId id="360" r:id="rId24"/>
    <p:sldId id="361" r:id="rId25"/>
    <p:sldId id="362" r:id="rId26"/>
    <p:sldId id="363" r:id="rId27"/>
    <p:sldId id="364" r:id="rId28"/>
    <p:sldId id="365" r:id="rId29"/>
    <p:sldId id="366" r:id="rId30"/>
    <p:sldId id="367" r:id="rId31"/>
    <p:sldId id="387" r:id="rId32"/>
    <p:sldId id="388" r:id="rId33"/>
    <p:sldId id="389" r:id="rId34"/>
    <p:sldId id="386" r:id="rId35"/>
    <p:sldId id="368" r:id="rId36"/>
    <p:sldId id="369" r:id="rId37"/>
    <p:sldId id="370" r:id="rId38"/>
    <p:sldId id="371" r:id="rId39"/>
    <p:sldId id="372" r:id="rId40"/>
    <p:sldId id="373" r:id="rId41"/>
    <p:sldId id="374" r:id="rId42"/>
    <p:sldId id="375" r:id="rId43"/>
    <p:sldId id="376" r:id="rId44"/>
    <p:sldId id="390" r:id="rId45"/>
    <p:sldId id="377" r:id="rId46"/>
    <p:sldId id="379" r:id="rId4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8027" autoAdjust="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10.05.2017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extLst>
      <p:ext uri="{BB962C8B-B14F-4D97-AF65-F5344CB8AC3E}">
        <p14:creationId xmlns:p14="http://schemas.microsoft.com/office/powerpoint/2010/main" val="347036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10.05.2017</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10.05.2017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10.05.2017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10.05.2017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10.05.2017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10.05.2017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10.05.2017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10.05.2017</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53.pn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1.wmf"/></Relationships>
</file>

<file path=ppt/slides/_rels/slide4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5.wmf"/><Relationship Id="rId11" Type="http://schemas.openxmlformats.org/officeDocument/2006/relationships/image" Target="../media/image58.png"/><Relationship Id="rId5" Type="http://schemas.openxmlformats.org/officeDocument/2006/relationships/oleObject" Target="../embeddings/oleObject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5.png"/><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1.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92500" lnSpcReduction="10000"/>
          </a:bodyPr>
          <a:lstStyle/>
          <a:p>
            <a:r>
              <a:rPr lang="tr-TR" dirty="0" smtClean="0"/>
              <a:t>LECTURE 6</a:t>
            </a:r>
          </a:p>
          <a:p>
            <a:r>
              <a:rPr lang="tr-TR" noProof="1" smtClean="0"/>
              <a:t>Inductance Capacitance </a:t>
            </a:r>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5400" noProof="1" smtClean="0"/>
              <a:t>Inductor</a:t>
            </a:r>
            <a:endParaRPr lang="tr-TR" dirty="0"/>
          </a:p>
        </p:txBody>
      </p:sp>
      <p:sp>
        <p:nvSpPr>
          <p:cNvPr id="3" name="2 İçerik Yer Tutucusu"/>
          <p:cNvSpPr>
            <a:spLocks noGrp="1"/>
          </p:cNvSpPr>
          <p:nvPr>
            <p:ph idx="1"/>
          </p:nvPr>
        </p:nvSpPr>
        <p:spPr/>
        <p:txBody>
          <a:bodyPr>
            <a:normAutofit fontScale="92500"/>
          </a:bodyPr>
          <a:lstStyle/>
          <a:p>
            <a:r>
              <a:rPr lang="tr-TR" noProof="1" smtClean="0"/>
              <a:t>The second observation is that the current in an inductor cannot change instantaneously,that is the current cannot change by a finite amount,in  zero time.Such a change in energy would require an infinite voltage,and infinite voltages are not possible.</a:t>
            </a:r>
          </a:p>
          <a:p>
            <a:r>
              <a:rPr lang="tr-TR" noProof="1" smtClean="0"/>
              <a:t>For example,when someone opens the switch on an inductive circuit in an actual system,the current initially continues to flow in the air across the switch,a phenomenon called arching.The arc across the switch prevents the current from dropping zero instantaneously.</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704088"/>
            <a:ext cx="8291264" cy="420656"/>
          </a:xfrm>
        </p:spPr>
        <p:txBody>
          <a:bodyPr>
            <a:normAutofit/>
          </a:bodyPr>
          <a:lstStyle/>
          <a:p>
            <a:r>
              <a:rPr lang="tr-TR" sz="2400" noProof="1" smtClean="0">
                <a:solidFill>
                  <a:schemeClr val="tx1"/>
                </a:solidFill>
              </a:rPr>
              <a:t>EXAMPLE 6.1</a:t>
            </a:r>
            <a:endParaRPr lang="tr-TR" sz="2400" noProof="1">
              <a:solidFill>
                <a:schemeClr val="tx1"/>
              </a:solidFill>
            </a:endParaRPr>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pic>
        <p:nvPicPr>
          <p:cNvPr id="3074" name="Picture 2"/>
          <p:cNvPicPr>
            <a:picLocks noChangeAspect="1" noChangeArrowheads="1"/>
          </p:cNvPicPr>
          <p:nvPr/>
        </p:nvPicPr>
        <p:blipFill>
          <a:blip r:embed="rId2" cstate="print"/>
          <a:srcRect/>
          <a:stretch>
            <a:fillRect/>
          </a:stretch>
        </p:blipFill>
        <p:spPr bwMode="auto">
          <a:xfrm>
            <a:off x="323528" y="1556792"/>
            <a:ext cx="8560779"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20656"/>
          </a:xfrm>
        </p:spPr>
        <p:txBody>
          <a:bodyPr>
            <a:normAutofit/>
          </a:bodyPr>
          <a:lstStyle/>
          <a:p>
            <a:r>
              <a:rPr lang="tr-TR" sz="2400" noProof="1" smtClean="0">
                <a:solidFill>
                  <a:schemeClr val="tx1"/>
                </a:solidFill>
              </a:rPr>
              <a:t>EXAMPLE 6.1</a:t>
            </a:r>
            <a:endParaRPr lang="tr-TR" sz="2400" dirty="0"/>
          </a:p>
        </p:txBody>
      </p:sp>
      <p:sp>
        <p:nvSpPr>
          <p:cNvPr id="3" name="2 İçerik Yer Tutucusu"/>
          <p:cNvSpPr>
            <a:spLocks noGrp="1"/>
          </p:cNvSpPr>
          <p:nvPr>
            <p:ph idx="1"/>
          </p:nvPr>
        </p:nvSpPr>
        <p:spPr>
          <a:xfrm>
            <a:off x="457200" y="1340768"/>
            <a:ext cx="8229600" cy="4983832"/>
          </a:xfrm>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pic>
        <p:nvPicPr>
          <p:cNvPr id="4098" name="Picture 2"/>
          <p:cNvPicPr>
            <a:picLocks noChangeAspect="1" noChangeArrowheads="1"/>
          </p:cNvPicPr>
          <p:nvPr/>
        </p:nvPicPr>
        <p:blipFill>
          <a:blip r:embed="rId2" cstate="print"/>
          <a:srcRect/>
          <a:stretch>
            <a:fillRect/>
          </a:stretch>
        </p:blipFill>
        <p:spPr bwMode="auto">
          <a:xfrm>
            <a:off x="395536" y="1196752"/>
            <a:ext cx="8301173"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noProof="1" smtClean="0"/>
              <a:t>Current in an inductor in Terms of the Voltage Across the Inductor</a:t>
            </a:r>
            <a:endParaRPr lang="tr-TR" sz="2400" noProof="1"/>
          </a:p>
        </p:txBody>
      </p:sp>
      <p:sp>
        <p:nvSpPr>
          <p:cNvPr id="3" name="2 İçerik Yer Tutucusu"/>
          <p:cNvSpPr>
            <a:spLocks noGrp="1"/>
          </p:cNvSpPr>
          <p:nvPr>
            <p:ph idx="1"/>
          </p:nvPr>
        </p:nvSpPr>
        <p:spPr>
          <a:xfrm>
            <a:off x="457200" y="1628800"/>
            <a:ext cx="8229600" cy="4695800"/>
          </a:xfrm>
        </p:spPr>
        <p:txBody>
          <a:bodyPr>
            <a:normAutofit/>
          </a:bodyPr>
          <a:lstStyle/>
          <a:p>
            <a:r>
              <a:rPr lang="tr-TR" sz="2400" noProof="1" smtClean="0"/>
              <a:t>To find the current i in the inductor as a function of the voltage v across the inductor, we first multiply both sides of equation 6.1 by a differential time dt.</a:t>
            </a:r>
          </a:p>
          <a:p>
            <a:endParaRPr lang="tr-TR" sz="2400" noProof="1" smtClean="0"/>
          </a:p>
          <a:p>
            <a:pPr>
              <a:buNone/>
            </a:pPr>
            <a:r>
              <a:rPr lang="tr-TR" sz="2400" noProof="1" smtClean="0"/>
              <a:t>                                                        (6.2)</a:t>
            </a:r>
          </a:p>
          <a:p>
            <a:pPr>
              <a:buNone/>
            </a:pPr>
            <a:endParaRPr lang="tr-TR" sz="2400" noProof="1" smtClean="0">
              <a:solidFill>
                <a:srgbClr val="FF0000"/>
              </a:solidFill>
            </a:endParaRPr>
          </a:p>
          <a:p>
            <a:r>
              <a:rPr lang="tr-TR" sz="2400" noProof="1" smtClean="0"/>
              <a:t>Multiplying the rate at which i varies with t by a differential change in time generates a differential change in i,so we write Equation 6.2 as</a:t>
            </a:r>
          </a:p>
          <a:p>
            <a:endParaRPr lang="tr-TR" sz="2400" noProof="1" smtClean="0"/>
          </a:p>
          <a:p>
            <a:r>
              <a:rPr lang="tr-TR" sz="2400" noProof="1" smtClean="0"/>
              <a:t>                                                     (6.3)</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5122" name="Picture 2"/>
          <p:cNvPicPr>
            <a:picLocks noChangeAspect="1" noChangeArrowheads="1"/>
          </p:cNvPicPr>
          <p:nvPr/>
        </p:nvPicPr>
        <p:blipFill>
          <a:blip r:embed="rId2" cstate="print"/>
          <a:srcRect/>
          <a:stretch>
            <a:fillRect/>
          </a:stretch>
        </p:blipFill>
        <p:spPr bwMode="auto">
          <a:xfrm>
            <a:off x="899592" y="2852936"/>
            <a:ext cx="3832426" cy="108012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259633" y="5517232"/>
            <a:ext cx="2880320" cy="9267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fontScale="90000"/>
          </a:bodyPr>
          <a:lstStyle/>
          <a:p>
            <a:r>
              <a:rPr lang="tr-TR" sz="2400" noProof="1" smtClean="0"/>
              <a:t>Current in an inductor in Terms of the Voltage Across the Inductor</a:t>
            </a:r>
            <a:endParaRPr lang="tr-TR" sz="2400" dirty="0"/>
          </a:p>
        </p:txBody>
      </p:sp>
      <p:sp>
        <p:nvSpPr>
          <p:cNvPr id="3" name="2 İçerik Yer Tutucusu"/>
          <p:cNvSpPr>
            <a:spLocks noGrp="1"/>
          </p:cNvSpPr>
          <p:nvPr>
            <p:ph idx="1"/>
          </p:nvPr>
        </p:nvSpPr>
        <p:spPr>
          <a:xfrm>
            <a:off x="457200" y="1412776"/>
            <a:ext cx="8229600" cy="5184576"/>
          </a:xfrm>
        </p:spPr>
        <p:txBody>
          <a:bodyPr>
            <a:normAutofit/>
          </a:bodyPr>
          <a:lstStyle/>
          <a:p>
            <a:r>
              <a:rPr lang="tr-TR" sz="2400" noProof="1" smtClean="0"/>
              <a:t>Next,we  interchange both sides and integrate</a:t>
            </a:r>
          </a:p>
          <a:p>
            <a:endParaRPr lang="tr-TR" sz="2400" dirty="0" smtClean="0"/>
          </a:p>
          <a:p>
            <a:pPr>
              <a:buNone/>
            </a:pPr>
            <a:r>
              <a:rPr lang="tr-TR" sz="2400" dirty="0" smtClean="0"/>
              <a:t>                                                       (6.4)</a:t>
            </a:r>
          </a:p>
          <a:p>
            <a:r>
              <a:rPr lang="tr-TR" sz="2400" noProof="1" smtClean="0"/>
              <a:t>Where x and        are used as the variables of integration and i and t become the limits on the integrals.Then from (6.4)</a:t>
            </a:r>
          </a:p>
          <a:p>
            <a:r>
              <a:rPr lang="tr-TR" sz="2400" noProof="1" smtClean="0"/>
              <a:t>                                                   (6.5)</a:t>
            </a:r>
          </a:p>
          <a:p>
            <a:endParaRPr lang="tr-TR" sz="2400" noProof="1" smtClean="0"/>
          </a:p>
          <a:p>
            <a:r>
              <a:rPr lang="tr-TR" sz="2400" noProof="1" smtClean="0"/>
              <a:t>Where i(t) is the current corresponding to t,and i(t0) is the value of the inductor current when we initiate the integration namely t0.</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pic>
        <p:nvPicPr>
          <p:cNvPr id="6146" name="Picture 2"/>
          <p:cNvPicPr>
            <a:picLocks noChangeAspect="1" noChangeArrowheads="1"/>
          </p:cNvPicPr>
          <p:nvPr/>
        </p:nvPicPr>
        <p:blipFill>
          <a:blip r:embed="rId3" cstate="print"/>
          <a:srcRect/>
          <a:stretch>
            <a:fillRect/>
          </a:stretch>
        </p:blipFill>
        <p:spPr bwMode="auto">
          <a:xfrm>
            <a:off x="2555776" y="1988840"/>
            <a:ext cx="2241567" cy="72008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2339752" y="3861048"/>
            <a:ext cx="2448272" cy="858838"/>
          </a:xfrm>
          <a:prstGeom prst="rect">
            <a:avLst/>
          </a:prstGeom>
          <a:noFill/>
          <a:ln w="9525">
            <a:noFill/>
            <a:miter lim="800000"/>
            <a:headEnd/>
            <a:tailEnd/>
          </a:ln>
        </p:spPr>
      </p:pic>
      <p:sp>
        <p:nvSpPr>
          <p:cNvPr id="61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8" name="Object 4"/>
          <p:cNvGraphicFramePr>
            <a:graphicFrameLocks noChangeAspect="1"/>
          </p:cNvGraphicFramePr>
          <p:nvPr/>
        </p:nvGraphicFramePr>
        <p:xfrm>
          <a:off x="2843808" y="2852936"/>
          <a:ext cx="432048" cy="324036"/>
        </p:xfrm>
        <a:graphic>
          <a:graphicData uri="http://schemas.openxmlformats.org/presentationml/2006/ole">
            <mc:AlternateContent xmlns:mc="http://schemas.openxmlformats.org/markup-compatibility/2006">
              <mc:Choice xmlns:v="urn:schemas-microsoft-com:vml" Requires="v">
                <p:oleObj spid="_x0000_s6149" name="Denklem" r:id="rId5" imgW="126835" imgH="139518" progId="Equation.3">
                  <p:embed/>
                </p:oleObj>
              </mc:Choice>
              <mc:Fallback>
                <p:oleObj name="Denklem" r:id="rId5" imgW="126835" imgH="139518"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2852936"/>
                        <a:ext cx="432048" cy="324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6"/>
          <p:cNvSpPr>
            <a:spLocks noChangeArrowheads="1"/>
          </p:cNvSpPr>
          <p:nvPr/>
        </p:nvSpPr>
        <p:spPr bwMode="auto">
          <a:xfrm>
            <a:off x="0" y="142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noProof="1" smtClean="0"/>
              <a:t>Current in an inductor in Terms of the Voltage Across the Inductor</a:t>
            </a:r>
            <a:endParaRPr lang="tr-TR" sz="2800" dirty="0"/>
          </a:p>
        </p:txBody>
      </p:sp>
      <p:sp>
        <p:nvSpPr>
          <p:cNvPr id="3" name="2 İçerik Yer Tutucusu"/>
          <p:cNvSpPr>
            <a:spLocks noGrp="1"/>
          </p:cNvSpPr>
          <p:nvPr>
            <p:ph idx="1"/>
          </p:nvPr>
        </p:nvSpPr>
        <p:spPr/>
        <p:txBody>
          <a:bodyPr/>
          <a:lstStyle/>
          <a:p>
            <a:r>
              <a:rPr lang="tr-TR" sz="2400" noProof="1" smtClean="0"/>
              <a:t>In many practical applications,t0 is zero and Equation 6.5 becomes</a:t>
            </a:r>
          </a:p>
          <a:p>
            <a:endParaRPr lang="tr-TR" dirty="0" smtClean="0"/>
          </a:p>
          <a:p>
            <a:pPr>
              <a:buNone/>
            </a:pPr>
            <a:r>
              <a:rPr lang="tr-TR" sz="2400" dirty="0" smtClean="0">
                <a:solidFill>
                  <a:srgbClr val="FF0000"/>
                </a:solidFill>
              </a:rPr>
              <a:t>                                                          </a:t>
            </a:r>
            <a:r>
              <a:rPr lang="tr-TR" sz="2400" dirty="0" smtClean="0"/>
              <a:t>(6.6)</a:t>
            </a:r>
          </a:p>
          <a:p>
            <a:pPr>
              <a:buNone/>
            </a:pPr>
            <a:endParaRPr lang="tr-TR" sz="2400" dirty="0" smtClean="0">
              <a:solidFill>
                <a:srgbClr val="FF0000"/>
              </a:solidFill>
            </a:endParaRPr>
          </a:p>
          <a:p>
            <a:r>
              <a:rPr lang="tr-TR" sz="2400" noProof="1" smtClean="0"/>
              <a:t>In both equation 6.1 and 6.5 the reference direction for the current is in the direction of the voltage drop across the terminals.Note that i(t0) carries its own algebraic sign.If the initial current is in the opposite direction,it is a negative quantity.</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pic>
        <p:nvPicPr>
          <p:cNvPr id="7170" name="Picture 2"/>
          <p:cNvPicPr>
            <a:picLocks noChangeAspect="1" noChangeArrowheads="1"/>
          </p:cNvPicPr>
          <p:nvPr/>
        </p:nvPicPr>
        <p:blipFill>
          <a:blip r:embed="rId2" cstate="print"/>
          <a:srcRect/>
          <a:stretch>
            <a:fillRect/>
          </a:stretch>
        </p:blipFill>
        <p:spPr bwMode="auto">
          <a:xfrm>
            <a:off x="1619672" y="2996952"/>
            <a:ext cx="3430965" cy="859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48680"/>
            <a:ext cx="8229600" cy="504056"/>
          </a:xfrm>
        </p:spPr>
        <p:txBody>
          <a:bodyPr>
            <a:normAutofit/>
          </a:bodyPr>
          <a:lstStyle/>
          <a:p>
            <a:r>
              <a:rPr lang="tr-TR" sz="2400" noProof="1" smtClean="0">
                <a:solidFill>
                  <a:schemeClr val="tx1"/>
                </a:solidFill>
              </a:rPr>
              <a:t>Example 6.2</a:t>
            </a:r>
            <a:endParaRPr lang="tr-TR" sz="2400" noProof="1">
              <a:solidFill>
                <a:schemeClr val="tx1"/>
              </a:solidFill>
            </a:endParaRPr>
          </a:p>
        </p:txBody>
      </p:sp>
      <p:sp>
        <p:nvSpPr>
          <p:cNvPr id="3" name="2 İçerik Yer Tutucusu"/>
          <p:cNvSpPr>
            <a:spLocks noGrp="1"/>
          </p:cNvSpPr>
          <p:nvPr>
            <p:ph idx="1"/>
          </p:nvPr>
        </p:nvSpPr>
        <p:spPr>
          <a:xfrm>
            <a:off x="457200" y="1340768"/>
            <a:ext cx="8229600" cy="4983832"/>
          </a:xfrm>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pic>
        <p:nvPicPr>
          <p:cNvPr id="8194" name="Picture 2"/>
          <p:cNvPicPr>
            <a:picLocks noChangeAspect="1" noChangeArrowheads="1"/>
          </p:cNvPicPr>
          <p:nvPr/>
        </p:nvPicPr>
        <p:blipFill>
          <a:blip r:embed="rId2" cstate="print"/>
          <a:srcRect/>
          <a:stretch>
            <a:fillRect/>
          </a:stretch>
        </p:blipFill>
        <p:spPr bwMode="auto">
          <a:xfrm>
            <a:off x="467544" y="980728"/>
            <a:ext cx="8352928" cy="5588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r>
              <a:rPr lang="tr-TR" sz="2400" noProof="1" smtClean="0"/>
              <a:t>Power and Energy in the Inductor</a:t>
            </a:r>
            <a:endParaRPr lang="tr-TR" sz="2400" noProof="1"/>
          </a:p>
        </p:txBody>
      </p:sp>
      <p:sp>
        <p:nvSpPr>
          <p:cNvPr id="3" name="2 İçerik Yer Tutucusu"/>
          <p:cNvSpPr>
            <a:spLocks noGrp="1"/>
          </p:cNvSpPr>
          <p:nvPr>
            <p:ph idx="1"/>
          </p:nvPr>
        </p:nvSpPr>
        <p:spPr>
          <a:xfrm>
            <a:off x="457200" y="1196752"/>
            <a:ext cx="8229600" cy="5328592"/>
          </a:xfrm>
        </p:spPr>
        <p:txBody>
          <a:bodyPr>
            <a:normAutofit/>
          </a:bodyPr>
          <a:lstStyle/>
          <a:p>
            <a:r>
              <a:rPr lang="tr-TR" sz="2400" noProof="1" smtClean="0"/>
              <a:t>The power and energy relationships for an inductor can be derived directly from the current and voltage relationships.If the current reference is in the direction of the voltage drop across the terminals of the inductor,the power is</a:t>
            </a:r>
          </a:p>
          <a:p>
            <a:pPr>
              <a:buNone/>
            </a:pPr>
            <a:r>
              <a:rPr lang="tr-TR" sz="2400" noProof="1" smtClean="0"/>
              <a:t>                                      (6.7)</a:t>
            </a:r>
          </a:p>
          <a:p>
            <a:endParaRPr lang="tr-TR" sz="2400" noProof="1" smtClean="0"/>
          </a:p>
          <a:p>
            <a:r>
              <a:rPr lang="tr-TR" sz="2400" noProof="1" smtClean="0"/>
              <a:t>The power  is in watts,voltage in volts,and current is in amperes.Expressing the inductor voltage as a function of the inductor current Equation 6.7 becomes</a:t>
            </a:r>
          </a:p>
          <a:p>
            <a:pPr>
              <a:buNone/>
            </a:pPr>
            <a:r>
              <a:rPr lang="tr-TR" sz="2400" noProof="1" smtClean="0"/>
              <a:t>                                      (6.8)</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pic>
        <p:nvPicPr>
          <p:cNvPr id="9218" name="Picture 2"/>
          <p:cNvPicPr>
            <a:picLocks noChangeAspect="1" noChangeArrowheads="1"/>
          </p:cNvPicPr>
          <p:nvPr/>
        </p:nvPicPr>
        <p:blipFill>
          <a:blip r:embed="rId2" cstate="print"/>
          <a:srcRect/>
          <a:stretch>
            <a:fillRect/>
          </a:stretch>
        </p:blipFill>
        <p:spPr bwMode="auto">
          <a:xfrm>
            <a:off x="1763688" y="3068960"/>
            <a:ext cx="1656184" cy="645487"/>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763688" y="5445224"/>
            <a:ext cx="1656184" cy="8954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Power and Energy in the Inductor</a:t>
            </a:r>
            <a:endParaRPr lang="tr-TR" sz="2400" dirty="0"/>
          </a:p>
        </p:txBody>
      </p:sp>
      <p:sp>
        <p:nvSpPr>
          <p:cNvPr id="3" name="2 İçerik Yer Tutucusu"/>
          <p:cNvSpPr>
            <a:spLocks noGrp="1"/>
          </p:cNvSpPr>
          <p:nvPr>
            <p:ph idx="1"/>
          </p:nvPr>
        </p:nvSpPr>
        <p:spPr>
          <a:xfrm>
            <a:off x="457200" y="1556792"/>
            <a:ext cx="8229600" cy="4767808"/>
          </a:xfrm>
        </p:spPr>
        <p:txBody>
          <a:bodyPr/>
          <a:lstStyle/>
          <a:p>
            <a:r>
              <a:rPr lang="tr-TR" noProof="1" smtClean="0"/>
              <a:t>We can also express the current in terms of the voltage:</a:t>
            </a:r>
          </a:p>
          <a:p>
            <a:endParaRPr lang="tr-TR" noProof="1" smtClean="0"/>
          </a:p>
          <a:p>
            <a:pPr>
              <a:buNone/>
            </a:pPr>
            <a:r>
              <a:rPr lang="tr-TR" noProof="1" smtClean="0"/>
              <a:t>                                                                    (6.9)</a:t>
            </a:r>
          </a:p>
          <a:p>
            <a:endParaRPr lang="tr-TR" noProof="1" smtClean="0">
              <a:solidFill>
                <a:srgbClr val="FF0000"/>
              </a:solidFill>
            </a:endParaRPr>
          </a:p>
          <a:p>
            <a:r>
              <a:rPr lang="tr-TR" noProof="1" smtClean="0"/>
              <a:t>Equation 6.8 is useful in expressing the energy stored in the inductor.Power is the time rate of expending energy,so</a:t>
            </a:r>
          </a:p>
          <a:p>
            <a:pPr>
              <a:buNone/>
            </a:pPr>
            <a:r>
              <a:rPr lang="tr-TR" noProof="1" smtClean="0">
                <a:solidFill>
                  <a:srgbClr val="FF0000"/>
                </a:solidFill>
              </a:rPr>
              <a:t>                                                                   </a:t>
            </a:r>
            <a:r>
              <a:rPr lang="tr-TR" noProof="1" smtClean="0"/>
              <a:t>(6.10)</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pic>
        <p:nvPicPr>
          <p:cNvPr id="10242" name="Picture 2"/>
          <p:cNvPicPr>
            <a:picLocks noChangeAspect="1" noChangeArrowheads="1"/>
          </p:cNvPicPr>
          <p:nvPr/>
        </p:nvPicPr>
        <p:blipFill>
          <a:blip r:embed="rId2" cstate="print"/>
          <a:srcRect/>
          <a:stretch>
            <a:fillRect/>
          </a:stretch>
        </p:blipFill>
        <p:spPr bwMode="auto">
          <a:xfrm>
            <a:off x="1979712" y="2636912"/>
            <a:ext cx="3456384" cy="115212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555776" y="5157192"/>
            <a:ext cx="2736304" cy="852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2400" noProof="1" smtClean="0"/>
              <a:t>Power and Energy in the Inductor</a:t>
            </a:r>
            <a:endParaRPr lang="tr-TR" sz="2400" dirty="0"/>
          </a:p>
        </p:txBody>
      </p:sp>
      <p:sp>
        <p:nvSpPr>
          <p:cNvPr id="3" name="2 İçerik Yer Tutucusu"/>
          <p:cNvSpPr>
            <a:spLocks noGrp="1"/>
          </p:cNvSpPr>
          <p:nvPr>
            <p:ph idx="1"/>
          </p:nvPr>
        </p:nvSpPr>
        <p:spPr>
          <a:xfrm>
            <a:off x="457200" y="1556792"/>
            <a:ext cx="8229600" cy="4767808"/>
          </a:xfrm>
        </p:spPr>
        <p:txBody>
          <a:bodyPr/>
          <a:lstStyle/>
          <a:p>
            <a:pPr>
              <a:buNone/>
            </a:pPr>
            <a:r>
              <a:rPr lang="tr-TR" dirty="0" smtClean="0"/>
              <a:t>                                              (6.11)</a:t>
            </a:r>
          </a:p>
          <a:p>
            <a:endParaRPr lang="tr-TR" dirty="0" smtClean="0"/>
          </a:p>
          <a:p>
            <a:pPr>
              <a:buNone/>
            </a:pPr>
            <a:endParaRPr lang="tr-TR" dirty="0" smtClean="0"/>
          </a:p>
          <a:p>
            <a:endParaRPr lang="tr-TR" dirty="0" smtClean="0"/>
          </a:p>
          <a:p>
            <a:endParaRPr lang="tr-TR" dirty="0" smtClean="0"/>
          </a:p>
          <a:p>
            <a:pPr>
              <a:buNone/>
            </a:pPr>
            <a:r>
              <a:rPr lang="tr-TR" dirty="0" smtClean="0"/>
              <a:t>                                             (6.12)</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pic>
        <p:nvPicPr>
          <p:cNvPr id="59394" name="Picture 2"/>
          <p:cNvPicPr>
            <a:picLocks noChangeAspect="1" noChangeArrowheads="1"/>
          </p:cNvPicPr>
          <p:nvPr/>
        </p:nvPicPr>
        <p:blipFill>
          <a:blip r:embed="rId2" cstate="print"/>
          <a:srcRect/>
          <a:stretch>
            <a:fillRect/>
          </a:stretch>
        </p:blipFill>
        <p:spPr bwMode="auto">
          <a:xfrm>
            <a:off x="971600" y="1484784"/>
            <a:ext cx="2520280" cy="864097"/>
          </a:xfrm>
          <a:prstGeom prst="rect">
            <a:avLst/>
          </a:prstGeom>
          <a:noFill/>
          <a:ln w="9525">
            <a:noFill/>
            <a:miter lim="800000"/>
            <a:headEnd/>
            <a:tailEnd/>
          </a:ln>
        </p:spPr>
      </p:pic>
      <p:pic>
        <p:nvPicPr>
          <p:cNvPr id="59395" name="Picture 3"/>
          <p:cNvPicPr>
            <a:picLocks noChangeAspect="1" noChangeArrowheads="1"/>
          </p:cNvPicPr>
          <p:nvPr/>
        </p:nvPicPr>
        <p:blipFill>
          <a:blip r:embed="rId3" cstate="print"/>
          <a:srcRect/>
          <a:stretch>
            <a:fillRect/>
          </a:stretch>
        </p:blipFill>
        <p:spPr bwMode="auto">
          <a:xfrm>
            <a:off x="1043609" y="3356993"/>
            <a:ext cx="3240359" cy="2100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noProof="1" smtClean="0"/>
              <a:t>Inductance,Capacitance </a:t>
            </a:r>
            <a:endParaRPr lang="tr-TR" sz="3200" noProof="1"/>
          </a:p>
        </p:txBody>
      </p:sp>
      <p:sp>
        <p:nvSpPr>
          <p:cNvPr id="3" name="2 İçerik Yer Tutucusu"/>
          <p:cNvSpPr>
            <a:spLocks noGrp="1"/>
          </p:cNvSpPr>
          <p:nvPr>
            <p:ph idx="1"/>
          </p:nvPr>
        </p:nvSpPr>
        <p:spPr/>
        <p:txBody>
          <a:bodyPr>
            <a:normAutofit fontScale="92500"/>
          </a:bodyPr>
          <a:lstStyle/>
          <a:p>
            <a:r>
              <a:rPr lang="tr-TR" noProof="1" smtClean="0"/>
              <a:t>Analysis techniques introduced in Chapters 3 and 4 apply to circuits containing inductors and capacitors.</a:t>
            </a:r>
          </a:p>
          <a:p>
            <a:r>
              <a:rPr lang="tr-TR" noProof="1" smtClean="0"/>
              <a:t>Like other components inductors and capacitors are easier to describe in terms of circuit variables rather than electromagnetic field variables.</a:t>
            </a:r>
          </a:p>
          <a:p>
            <a:r>
              <a:rPr lang="tr-TR" noProof="1" smtClean="0"/>
              <a:t>An inductor is an electrical component that opposes any change in electrical current.It consists of a coil and wire wound around a supporting core whose material may be magnetic or nonmagnetic.</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20656"/>
          </a:xfrm>
        </p:spPr>
        <p:txBody>
          <a:bodyPr>
            <a:normAutofit/>
          </a:bodyPr>
          <a:lstStyle/>
          <a:p>
            <a:r>
              <a:rPr lang="tr-TR" sz="2400" noProof="1" smtClean="0"/>
              <a:t>Example 6.3</a:t>
            </a:r>
            <a:endParaRPr lang="tr-TR" sz="2400" noProof="1"/>
          </a:p>
        </p:txBody>
      </p:sp>
      <p:sp>
        <p:nvSpPr>
          <p:cNvPr id="3" name="2 İçerik Yer Tutucusu"/>
          <p:cNvSpPr>
            <a:spLocks noGrp="1"/>
          </p:cNvSpPr>
          <p:nvPr>
            <p:ph idx="1"/>
          </p:nvPr>
        </p:nvSpPr>
        <p:spPr/>
        <p:txBody>
          <a:bodyPr/>
          <a:lstStyle/>
          <a:p>
            <a:pPr>
              <a:buNone/>
            </a:pP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pic>
        <p:nvPicPr>
          <p:cNvPr id="12290" name="Picture 2"/>
          <p:cNvPicPr>
            <a:picLocks noChangeAspect="1" noChangeArrowheads="1"/>
          </p:cNvPicPr>
          <p:nvPr/>
        </p:nvPicPr>
        <p:blipFill>
          <a:blip r:embed="rId2" cstate="print"/>
          <a:srcRect/>
          <a:stretch>
            <a:fillRect/>
          </a:stretch>
        </p:blipFill>
        <p:spPr bwMode="auto">
          <a:xfrm>
            <a:off x="395537" y="1124744"/>
            <a:ext cx="8424934"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48680"/>
            <a:ext cx="8229600" cy="432048"/>
          </a:xfrm>
        </p:spPr>
        <p:txBody>
          <a:bodyPr>
            <a:normAutofit/>
          </a:bodyPr>
          <a:lstStyle/>
          <a:p>
            <a:r>
              <a:rPr lang="tr-TR" sz="2400" noProof="1" smtClean="0"/>
              <a:t>Example 6.3</a:t>
            </a:r>
            <a:endParaRPr lang="tr-TR" sz="2400" dirty="0"/>
          </a:p>
        </p:txBody>
      </p:sp>
      <p:sp>
        <p:nvSpPr>
          <p:cNvPr id="3" name="2 İçerik Yer Tutucusu"/>
          <p:cNvSpPr>
            <a:spLocks noGrp="1"/>
          </p:cNvSpPr>
          <p:nvPr>
            <p:ph idx="1"/>
          </p:nvPr>
        </p:nvSpPr>
        <p:spPr>
          <a:xfrm>
            <a:off x="457200" y="1340768"/>
            <a:ext cx="8229600" cy="4983832"/>
          </a:xfrm>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pic>
        <p:nvPicPr>
          <p:cNvPr id="13314" name="Picture 2"/>
          <p:cNvPicPr>
            <a:picLocks noChangeAspect="1" noChangeArrowheads="1"/>
          </p:cNvPicPr>
          <p:nvPr/>
        </p:nvPicPr>
        <p:blipFill>
          <a:blip r:embed="rId2" cstate="print"/>
          <a:srcRect/>
          <a:stretch>
            <a:fillRect/>
          </a:stretch>
        </p:blipFill>
        <p:spPr bwMode="auto">
          <a:xfrm>
            <a:off x="323528" y="1196752"/>
            <a:ext cx="8064896"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Homework: Assesing Objective 1 =&gt; 6.1</a:t>
            </a:r>
            <a:br>
              <a:rPr lang="tr-TR" sz="2400" noProof="1" smtClean="0"/>
            </a:br>
            <a:endParaRPr lang="tr-TR" sz="2400"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20656"/>
          </a:xfrm>
        </p:spPr>
        <p:txBody>
          <a:bodyPr>
            <a:normAutofit/>
          </a:bodyPr>
          <a:lstStyle/>
          <a:p>
            <a:r>
              <a:rPr lang="tr-TR" sz="2400" noProof="1" smtClean="0"/>
              <a:t>The Capacitor</a:t>
            </a:r>
            <a:endParaRPr lang="tr-TR" sz="2400" noProof="1"/>
          </a:p>
        </p:txBody>
      </p:sp>
      <p:sp>
        <p:nvSpPr>
          <p:cNvPr id="3" name="2 İçerik Yer Tutucusu"/>
          <p:cNvSpPr>
            <a:spLocks noGrp="1"/>
          </p:cNvSpPr>
          <p:nvPr>
            <p:ph idx="1"/>
          </p:nvPr>
        </p:nvSpPr>
        <p:spPr>
          <a:xfrm>
            <a:off x="457200" y="1268760"/>
            <a:ext cx="8229600" cy="5055840"/>
          </a:xfrm>
        </p:spPr>
        <p:txBody>
          <a:bodyPr>
            <a:normAutofit/>
          </a:bodyPr>
          <a:lstStyle/>
          <a:p>
            <a:r>
              <a:rPr lang="tr-TR" sz="2400" noProof="1" smtClean="0"/>
              <a:t>The circuit parameter of capacitance is represented by the letter C,is measured in Farads (F),and is symbolized  graphically by two short parallel conductive plates as shown in Figure 6.10(a).</a:t>
            </a:r>
          </a:p>
          <a:p>
            <a:endParaRPr lang="tr-TR" sz="2400" noProof="1" smtClean="0"/>
          </a:p>
          <a:p>
            <a:endParaRPr lang="tr-TR" sz="2400" noProof="1" smtClean="0"/>
          </a:p>
          <a:p>
            <a:pPr>
              <a:buNone/>
            </a:pPr>
            <a:endParaRPr lang="tr-TR" sz="2400" noProof="1" smtClean="0"/>
          </a:p>
          <a:p>
            <a:endParaRPr lang="tr-TR" sz="2400" noProof="1" smtClean="0"/>
          </a:p>
          <a:p>
            <a:endParaRPr lang="tr-TR" sz="2400" noProof="1" smtClean="0"/>
          </a:p>
          <a:p>
            <a:pPr>
              <a:buNone/>
            </a:pPr>
            <a:endParaRPr lang="tr-TR" sz="24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pic>
        <p:nvPicPr>
          <p:cNvPr id="36865" name="Picture 1"/>
          <p:cNvPicPr>
            <a:picLocks noChangeAspect="1" noChangeArrowheads="1"/>
          </p:cNvPicPr>
          <p:nvPr/>
        </p:nvPicPr>
        <p:blipFill>
          <a:blip r:embed="rId2" cstate="print"/>
          <a:srcRect/>
          <a:stretch>
            <a:fillRect/>
          </a:stretch>
        </p:blipFill>
        <p:spPr bwMode="auto">
          <a:xfrm>
            <a:off x="1304840" y="3068960"/>
            <a:ext cx="3555192" cy="2997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The Capacitor</a:t>
            </a:r>
            <a:endParaRPr lang="tr-TR" sz="2400" dirty="0"/>
          </a:p>
        </p:txBody>
      </p:sp>
      <p:sp>
        <p:nvSpPr>
          <p:cNvPr id="3" name="2 İçerik Yer Tutucusu"/>
          <p:cNvSpPr>
            <a:spLocks noGrp="1"/>
          </p:cNvSpPr>
          <p:nvPr>
            <p:ph idx="1"/>
          </p:nvPr>
        </p:nvSpPr>
        <p:spPr>
          <a:xfrm>
            <a:off x="457200" y="1412776"/>
            <a:ext cx="8229600" cy="4911824"/>
          </a:xfrm>
        </p:spPr>
        <p:txBody>
          <a:bodyPr>
            <a:normAutofit lnSpcReduction="10000"/>
          </a:bodyPr>
          <a:lstStyle/>
          <a:p>
            <a:r>
              <a:rPr lang="tr-TR" sz="2400" noProof="1" smtClean="0"/>
              <a:t>Because Farad is an extremely large quantity of capacitance practical capacitor values usually lie in the picofarad (pF) to microfarad </a:t>
            </a:r>
            <a:r>
              <a:rPr lang="tr-TR" sz="2400" noProof="1" smtClean="0">
                <a:solidFill>
                  <a:srgbClr val="FF0000"/>
                </a:solidFill>
              </a:rPr>
              <a:t> </a:t>
            </a:r>
            <a:r>
              <a:rPr lang="tr-TR" sz="2400" noProof="1" smtClean="0"/>
              <a:t>(    F)</a:t>
            </a:r>
            <a:r>
              <a:rPr lang="tr-TR" sz="2400" noProof="1" smtClean="0">
                <a:solidFill>
                  <a:srgbClr val="FF0000"/>
                </a:solidFill>
              </a:rPr>
              <a:t> </a:t>
            </a:r>
            <a:r>
              <a:rPr lang="tr-TR" sz="2400" noProof="1" smtClean="0"/>
              <a:t>range.</a:t>
            </a:r>
          </a:p>
          <a:p>
            <a:r>
              <a:rPr lang="tr-TR" sz="2400" noProof="1" smtClean="0"/>
              <a:t>Capacitance occurs whenever electrical conductors are separated by  a dielectric,or insulating material.This condition implies that electric charge is not transported through the capacitor.</a:t>
            </a:r>
          </a:p>
          <a:p>
            <a:r>
              <a:rPr lang="tr-TR" sz="2400" noProof="1" smtClean="0"/>
              <a:t>Allthough appying a voltage to the terminals of the capacitor cannot move a charge through the dielectric,it can displace a charge within the dielectric.As the voltage changes with time,the displacement  of charge also varies with time,causing what is known as the displacement current.</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5843" name="Rectangle 3"/>
          <p:cNvSpPr>
            <a:spLocks noChangeArrowheads="1"/>
          </p:cNvSpPr>
          <p:nvPr/>
        </p:nvSpPr>
        <p:spPr bwMode="auto">
          <a:xfrm>
            <a:off x="0" y="161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5845" name="Object 5"/>
          <p:cNvGraphicFramePr>
            <a:graphicFrameLocks noChangeAspect="1"/>
          </p:cNvGraphicFramePr>
          <p:nvPr/>
        </p:nvGraphicFramePr>
        <p:xfrm>
          <a:off x="5868144" y="2132856"/>
          <a:ext cx="479425" cy="360362"/>
        </p:xfrm>
        <a:graphic>
          <a:graphicData uri="http://schemas.openxmlformats.org/presentationml/2006/ole">
            <mc:AlternateContent xmlns:mc="http://schemas.openxmlformats.org/markup-compatibility/2006">
              <mc:Choice xmlns:v="urn:schemas-microsoft-com:vml" Requires="v">
                <p:oleObj spid="_x0000_s35846" name="Denklem" r:id="rId3" imgW="152268" imgH="164957" progId="Equation.3">
                  <p:embed/>
                </p:oleObj>
              </mc:Choice>
              <mc:Fallback>
                <p:oleObj name="Denklem" r:id="rId3" imgW="152268" imgH="164957"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132856"/>
                        <a:ext cx="4794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2400" noProof="1" smtClean="0"/>
              <a:t>The Capacitor</a:t>
            </a:r>
            <a:endParaRPr lang="tr-TR" sz="2400" dirty="0"/>
          </a:p>
        </p:txBody>
      </p:sp>
      <p:sp>
        <p:nvSpPr>
          <p:cNvPr id="3" name="2 İçerik Yer Tutucusu"/>
          <p:cNvSpPr>
            <a:spLocks noGrp="1"/>
          </p:cNvSpPr>
          <p:nvPr>
            <p:ph idx="1"/>
          </p:nvPr>
        </p:nvSpPr>
        <p:spPr>
          <a:xfrm>
            <a:off x="457200" y="1340768"/>
            <a:ext cx="8229600" cy="4983832"/>
          </a:xfrm>
        </p:spPr>
        <p:txBody>
          <a:bodyPr>
            <a:normAutofit fontScale="92500"/>
          </a:bodyPr>
          <a:lstStyle/>
          <a:p>
            <a:r>
              <a:rPr lang="tr-TR" sz="2400" noProof="1" smtClean="0"/>
              <a:t>At the terminals,the displacement current is indistinguishable from a conduction current.The current is proportional to the rate at which the voltage across the capacitor varies with time,or mathematically,</a:t>
            </a:r>
          </a:p>
          <a:p>
            <a:endParaRPr lang="tr-TR" sz="2400" dirty="0" smtClean="0"/>
          </a:p>
          <a:p>
            <a:pPr>
              <a:buNone/>
            </a:pPr>
            <a:r>
              <a:rPr lang="tr-TR" sz="2400" dirty="0" smtClean="0"/>
              <a:t>                                                         (6.13)</a:t>
            </a:r>
          </a:p>
          <a:p>
            <a:endParaRPr lang="tr-TR" sz="2400" dirty="0" smtClean="0"/>
          </a:p>
          <a:p>
            <a:r>
              <a:rPr lang="tr-TR" sz="2400" dirty="0" smtClean="0"/>
              <a:t> </a:t>
            </a:r>
            <a:r>
              <a:rPr lang="tr-TR" sz="2400" noProof="1" smtClean="0"/>
              <a:t>where i is measured in amperes,C in farads,v in volts and t in seconds.</a:t>
            </a:r>
          </a:p>
          <a:p>
            <a:r>
              <a:rPr lang="tr-TR" sz="2400" noProof="1" smtClean="0"/>
              <a:t>Equation 6.13 reflects the passive sign convention shown in Figure 6.10 b).If the current reference direction is in the direction of the voltage rise,Equation 6.13 is written with a minus sign.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pic>
        <p:nvPicPr>
          <p:cNvPr id="34817" name="Picture 1"/>
          <p:cNvPicPr>
            <a:picLocks noChangeAspect="1" noChangeArrowheads="1"/>
          </p:cNvPicPr>
          <p:nvPr/>
        </p:nvPicPr>
        <p:blipFill>
          <a:blip r:embed="rId2" cstate="print"/>
          <a:srcRect/>
          <a:stretch>
            <a:fillRect/>
          </a:stretch>
        </p:blipFill>
        <p:spPr bwMode="auto">
          <a:xfrm>
            <a:off x="2123728" y="2996952"/>
            <a:ext cx="1944694" cy="9023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2400" noProof="1" smtClean="0"/>
              <a:t>The Capacitor</a:t>
            </a:r>
            <a:endParaRPr lang="tr-TR" sz="2400" dirty="0"/>
          </a:p>
        </p:txBody>
      </p:sp>
      <p:sp>
        <p:nvSpPr>
          <p:cNvPr id="3" name="2 İçerik Yer Tutucusu"/>
          <p:cNvSpPr>
            <a:spLocks noGrp="1"/>
          </p:cNvSpPr>
          <p:nvPr>
            <p:ph idx="1"/>
          </p:nvPr>
        </p:nvSpPr>
        <p:spPr>
          <a:xfrm>
            <a:off x="457200" y="1412776"/>
            <a:ext cx="8229600" cy="4911824"/>
          </a:xfrm>
        </p:spPr>
        <p:txBody>
          <a:bodyPr>
            <a:normAutofit/>
          </a:bodyPr>
          <a:lstStyle/>
          <a:p>
            <a:r>
              <a:rPr lang="tr-TR" sz="2400" noProof="1" smtClean="0"/>
              <a:t>Two important observations can be made from Equation 6.13.First,the voltage across a capacitor cannot change instantanously,as this change would produce infinite current,a physical impossibility.</a:t>
            </a:r>
          </a:p>
          <a:p>
            <a:r>
              <a:rPr lang="tr-TR" sz="2400" noProof="1" smtClean="0"/>
              <a:t>Second,if the voltage across the terminals is constant,the capacitor current is zero.The reason is that a conduction current cannot be established in the dielectric material of the capacitor.Only a time-varying voltage can produce a displacement current.Thus a capacitor behaves as an open  circuit in the presence of a constant voltage.</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20080"/>
          </a:xfrm>
        </p:spPr>
        <p:txBody>
          <a:bodyPr>
            <a:normAutofit/>
          </a:bodyPr>
          <a:lstStyle/>
          <a:p>
            <a:r>
              <a:rPr lang="tr-TR" sz="2400" noProof="1" smtClean="0"/>
              <a:t>The Capacitor</a:t>
            </a:r>
            <a:endParaRPr lang="tr-TR" sz="2400" dirty="0"/>
          </a:p>
        </p:txBody>
      </p:sp>
      <p:sp>
        <p:nvSpPr>
          <p:cNvPr id="3" name="2 İçerik Yer Tutucusu"/>
          <p:cNvSpPr>
            <a:spLocks noGrp="1"/>
          </p:cNvSpPr>
          <p:nvPr>
            <p:ph idx="1"/>
          </p:nvPr>
        </p:nvSpPr>
        <p:spPr>
          <a:xfrm>
            <a:off x="457200" y="1268760"/>
            <a:ext cx="8229600" cy="5055840"/>
          </a:xfrm>
        </p:spPr>
        <p:txBody>
          <a:bodyPr/>
          <a:lstStyle/>
          <a:p>
            <a:r>
              <a:rPr lang="tr-TR" noProof="1" smtClean="0"/>
              <a:t>Expressing the voltage across the capacitor is also useful.Multiplying both sides of equation 6.13 by a differential time dt and then inregrating the resulting differentials:</a:t>
            </a:r>
          </a:p>
          <a:p>
            <a:endParaRPr lang="tr-TR" noProof="1" smtClean="0"/>
          </a:p>
          <a:p>
            <a:pPr>
              <a:buNone/>
            </a:pPr>
            <a:r>
              <a:rPr lang="tr-TR" noProof="1" smtClean="0">
                <a:solidFill>
                  <a:srgbClr val="FF0000"/>
                </a:solidFill>
              </a:rPr>
              <a:t>                                                                         </a:t>
            </a:r>
          </a:p>
          <a:p>
            <a:pPr>
              <a:buNone/>
            </a:pPr>
            <a:r>
              <a:rPr lang="tr-TR" noProof="1" smtClean="0"/>
              <a:t>   Carrying out the integration on the left-hand side of the second equation gives</a:t>
            </a:r>
          </a:p>
          <a:p>
            <a:pPr>
              <a:buNone/>
            </a:pPr>
            <a:r>
              <a:rPr lang="tr-TR" noProof="1" smtClean="0"/>
              <a:t>                                                  (6.14)</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pic>
        <p:nvPicPr>
          <p:cNvPr id="32769" name="Picture 1"/>
          <p:cNvPicPr>
            <a:picLocks noChangeAspect="1" noChangeArrowheads="1"/>
          </p:cNvPicPr>
          <p:nvPr/>
        </p:nvPicPr>
        <p:blipFill>
          <a:blip r:embed="rId2" cstate="print"/>
          <a:srcRect/>
          <a:stretch>
            <a:fillRect/>
          </a:stretch>
        </p:blipFill>
        <p:spPr bwMode="auto">
          <a:xfrm>
            <a:off x="1043608" y="2996952"/>
            <a:ext cx="4248472" cy="720080"/>
          </a:xfrm>
          <a:prstGeom prst="rect">
            <a:avLst/>
          </a:prstGeom>
          <a:noFill/>
          <a:ln w="9525">
            <a:noFill/>
            <a:miter lim="800000"/>
            <a:headEnd/>
            <a:tailEnd/>
          </a:ln>
        </p:spPr>
      </p:pic>
      <p:pic>
        <p:nvPicPr>
          <p:cNvPr id="32770" name="Picture 2"/>
          <p:cNvPicPr>
            <a:picLocks noChangeAspect="1" noChangeArrowheads="1"/>
          </p:cNvPicPr>
          <p:nvPr/>
        </p:nvPicPr>
        <p:blipFill>
          <a:blip r:embed="rId3" cstate="print"/>
          <a:srcRect/>
          <a:stretch>
            <a:fillRect/>
          </a:stretch>
        </p:blipFill>
        <p:spPr bwMode="auto">
          <a:xfrm>
            <a:off x="1331640" y="4869160"/>
            <a:ext cx="3456384"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2400" noProof="1" smtClean="0"/>
              <a:t>The Capacitor</a:t>
            </a:r>
            <a:endParaRPr lang="tr-TR" sz="2400" dirty="0"/>
          </a:p>
        </p:txBody>
      </p:sp>
      <p:sp>
        <p:nvSpPr>
          <p:cNvPr id="3" name="2 İçerik Yer Tutucusu"/>
          <p:cNvSpPr>
            <a:spLocks noGrp="1"/>
          </p:cNvSpPr>
          <p:nvPr>
            <p:ph idx="1"/>
          </p:nvPr>
        </p:nvSpPr>
        <p:spPr>
          <a:xfrm>
            <a:off x="457200" y="1412776"/>
            <a:ext cx="8229600" cy="4911824"/>
          </a:xfrm>
        </p:spPr>
        <p:txBody>
          <a:bodyPr>
            <a:normAutofit/>
          </a:bodyPr>
          <a:lstStyle/>
          <a:p>
            <a:r>
              <a:rPr lang="tr-TR" sz="2400" noProof="1" smtClean="0"/>
              <a:t>In many practical applications of Equation 6.14,the initial time is zero;that is t0=0.Thus Equation 6.14 becomes:</a:t>
            </a:r>
          </a:p>
          <a:p>
            <a:endParaRPr lang="tr-TR" sz="2400" noProof="1" smtClean="0"/>
          </a:p>
          <a:p>
            <a:pPr>
              <a:buNone/>
            </a:pPr>
            <a:r>
              <a:rPr lang="tr-TR" sz="2400" noProof="1" smtClean="0"/>
              <a:t>                                                            (6.15)</a:t>
            </a:r>
          </a:p>
          <a:p>
            <a:endParaRPr lang="tr-TR" sz="2400" noProof="1" smtClean="0"/>
          </a:p>
          <a:p>
            <a:pPr>
              <a:buNone/>
            </a:pPr>
            <a:r>
              <a:rPr lang="tr-TR" sz="2400" noProof="1" smtClean="0"/>
              <a:t>   From the definition of power</a:t>
            </a:r>
          </a:p>
          <a:p>
            <a:endParaRPr lang="tr-TR" sz="2400" noProof="1" smtClean="0"/>
          </a:p>
          <a:p>
            <a:pPr>
              <a:buNone/>
            </a:pPr>
            <a:r>
              <a:rPr lang="tr-TR" sz="2400" noProof="1" smtClean="0"/>
              <a:t>                                                            (6.16)  </a:t>
            </a:r>
          </a:p>
          <a:p>
            <a:endParaRPr lang="tr-TR" sz="2400" noProof="1" smtClean="0"/>
          </a:p>
          <a:p>
            <a:pPr>
              <a:buNone/>
            </a:pPr>
            <a:r>
              <a:rPr lang="tr-TR" sz="2400" noProof="1" smtClean="0"/>
              <a:t>                                                            (6.17)</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pic>
        <p:nvPicPr>
          <p:cNvPr id="31745" name="Picture 1"/>
          <p:cNvPicPr>
            <a:picLocks noChangeAspect="1" noChangeArrowheads="1"/>
          </p:cNvPicPr>
          <p:nvPr/>
        </p:nvPicPr>
        <p:blipFill>
          <a:blip r:embed="rId2" cstate="print"/>
          <a:srcRect/>
          <a:stretch>
            <a:fillRect/>
          </a:stretch>
        </p:blipFill>
        <p:spPr bwMode="auto">
          <a:xfrm>
            <a:off x="1619672" y="2780928"/>
            <a:ext cx="3309122" cy="720080"/>
          </a:xfrm>
          <a:prstGeom prst="rect">
            <a:avLst/>
          </a:prstGeom>
          <a:noFill/>
          <a:ln w="9525">
            <a:noFill/>
            <a:miter lim="800000"/>
            <a:headEnd/>
            <a:tailEnd/>
          </a:ln>
        </p:spPr>
      </p:pic>
      <p:pic>
        <p:nvPicPr>
          <p:cNvPr id="31746" name="Picture 2"/>
          <p:cNvPicPr>
            <a:picLocks noChangeAspect="1" noChangeArrowheads="1"/>
          </p:cNvPicPr>
          <p:nvPr/>
        </p:nvPicPr>
        <p:blipFill>
          <a:blip r:embed="rId3" cstate="print"/>
          <a:srcRect/>
          <a:stretch>
            <a:fillRect/>
          </a:stretch>
        </p:blipFill>
        <p:spPr bwMode="auto">
          <a:xfrm>
            <a:off x="1907705" y="4509120"/>
            <a:ext cx="2664296" cy="720080"/>
          </a:xfrm>
          <a:prstGeom prst="rect">
            <a:avLst/>
          </a:prstGeom>
          <a:noFill/>
          <a:ln w="9525">
            <a:noFill/>
            <a:miter lim="800000"/>
            <a:headEnd/>
            <a:tailEnd/>
          </a:ln>
        </p:spPr>
      </p:pic>
      <p:pic>
        <p:nvPicPr>
          <p:cNvPr id="31747" name="Picture 3"/>
          <p:cNvPicPr>
            <a:picLocks noChangeAspect="1" noChangeArrowheads="1"/>
          </p:cNvPicPr>
          <p:nvPr/>
        </p:nvPicPr>
        <p:blipFill>
          <a:blip r:embed="rId4" cstate="print"/>
          <a:srcRect/>
          <a:stretch>
            <a:fillRect/>
          </a:stretch>
        </p:blipFill>
        <p:spPr bwMode="auto">
          <a:xfrm>
            <a:off x="1907705" y="5373217"/>
            <a:ext cx="2952328" cy="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576064"/>
          </a:xfrm>
        </p:spPr>
        <p:txBody>
          <a:bodyPr>
            <a:normAutofit/>
          </a:bodyPr>
          <a:lstStyle/>
          <a:p>
            <a:r>
              <a:rPr lang="tr-TR" sz="2400" noProof="1" smtClean="0"/>
              <a:t>The Capacitor</a:t>
            </a:r>
            <a:endParaRPr lang="tr-TR" sz="2400" dirty="0"/>
          </a:p>
        </p:txBody>
      </p:sp>
      <p:sp>
        <p:nvSpPr>
          <p:cNvPr id="3" name="2 İçerik Yer Tutucusu"/>
          <p:cNvSpPr>
            <a:spLocks noGrp="1"/>
          </p:cNvSpPr>
          <p:nvPr>
            <p:ph idx="1"/>
          </p:nvPr>
        </p:nvSpPr>
        <p:spPr>
          <a:xfrm>
            <a:off x="457200" y="1052736"/>
            <a:ext cx="8229600" cy="5271864"/>
          </a:xfrm>
        </p:spPr>
        <p:txBody>
          <a:bodyPr>
            <a:noAutofit/>
          </a:bodyPr>
          <a:lstStyle/>
          <a:p>
            <a:r>
              <a:rPr lang="tr-TR" sz="2400" noProof="1" smtClean="0"/>
              <a:t>Combining the definition of energy with Equation 6.16 yields</a:t>
            </a:r>
          </a:p>
          <a:p>
            <a:endParaRPr lang="tr-TR" sz="2400" noProof="1" smtClean="0"/>
          </a:p>
          <a:p>
            <a:pPr>
              <a:buNone/>
            </a:pPr>
            <a:endParaRPr lang="tr-TR" sz="2400" noProof="1" smtClean="0"/>
          </a:p>
          <a:p>
            <a:pPr>
              <a:buNone/>
            </a:pPr>
            <a:endParaRPr lang="tr-TR" sz="2400" noProof="1" smtClean="0"/>
          </a:p>
          <a:p>
            <a:r>
              <a:rPr lang="tr-TR" sz="2400" noProof="1" smtClean="0"/>
              <a:t>From which</a:t>
            </a:r>
          </a:p>
          <a:p>
            <a:endParaRPr lang="tr-TR" sz="2400" noProof="1" smtClean="0"/>
          </a:p>
          <a:p>
            <a:endParaRPr lang="tr-TR" sz="2400" noProof="1" smtClean="0"/>
          </a:p>
          <a:p>
            <a:pPr>
              <a:buNone/>
            </a:pPr>
            <a:r>
              <a:rPr lang="tr-TR" sz="2400" noProof="1" smtClean="0"/>
              <a:t>                                                               (6.18)  </a:t>
            </a:r>
          </a:p>
          <a:p>
            <a:r>
              <a:rPr lang="tr-TR" sz="2400" noProof="1" smtClean="0"/>
              <a:t>In the derivation of Equation 6.18,the reference for zero energy corresponds to zero voltage.</a:t>
            </a:r>
            <a:endParaRPr lang="tr-TR" sz="2400" dirty="0" smtClean="0"/>
          </a:p>
          <a:p>
            <a:endParaRPr lang="tr-TR" sz="2400" noProof="1" smtClean="0"/>
          </a:p>
          <a:p>
            <a:pPr>
              <a:buNone/>
            </a:pPr>
            <a:r>
              <a:rPr lang="tr-TR" sz="2400" noProof="1" smtClean="0"/>
              <a:t>                                                           </a:t>
            </a:r>
          </a:p>
          <a:p>
            <a:pPr>
              <a:buNone/>
            </a:pPr>
            <a:endParaRPr lang="tr-TR" sz="2400" noProof="1" smtClean="0"/>
          </a:p>
          <a:p>
            <a:pPr>
              <a:buNone/>
            </a:pPr>
            <a:endParaRPr lang="tr-TR" sz="2400" noProof="1" smtClean="0"/>
          </a:p>
          <a:p>
            <a:pPr>
              <a:buNone/>
            </a:pPr>
            <a:endParaRPr lang="tr-TR" sz="2400" dirty="0" smtClean="0"/>
          </a:p>
          <a:p>
            <a:endParaRPr lang="tr-TR" sz="2400" noProof="1" smtClean="0"/>
          </a:p>
          <a:p>
            <a:pPr>
              <a:buNone/>
            </a:pPr>
            <a:r>
              <a:rPr lang="tr-TR" sz="2400" noProof="1" smtClean="0">
                <a:solidFill>
                  <a:srgbClr val="FF0000"/>
                </a:solidFill>
              </a:rPr>
              <a:t>    </a:t>
            </a:r>
            <a:endParaRPr lang="tr-TR" sz="2400" noProof="1" smtClean="0"/>
          </a:p>
          <a:p>
            <a:pPr>
              <a:buNone/>
            </a:pPr>
            <a:r>
              <a:rPr lang="tr-TR" sz="2400" noProof="1" smtClean="0"/>
              <a:t>                                                                </a:t>
            </a:r>
          </a:p>
          <a:p>
            <a:pPr>
              <a:buNone/>
            </a:pPr>
            <a:endParaRPr lang="tr-TR" sz="2400" noProof="1" smtClean="0"/>
          </a:p>
          <a:p>
            <a:pPr>
              <a:buNone/>
            </a:pPr>
            <a:endParaRPr lang="tr-TR" sz="2400" noProof="1" smtClean="0"/>
          </a:p>
          <a:p>
            <a:pPr>
              <a:buNone/>
            </a:pPr>
            <a:endParaRPr lang="tr-TR" sz="2400" noProof="1" smtClean="0"/>
          </a:p>
          <a:p>
            <a:pPr>
              <a:buNone/>
            </a:pPr>
            <a:endParaRPr lang="tr-TR" sz="2400" noProof="1" smtClean="0"/>
          </a:p>
          <a:p>
            <a:pPr>
              <a:buNone/>
            </a:pPr>
            <a:endParaRPr lang="tr-TR" sz="24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pic>
        <p:nvPicPr>
          <p:cNvPr id="30721" name="Picture 1"/>
          <p:cNvPicPr>
            <a:picLocks noChangeAspect="1" noChangeArrowheads="1"/>
          </p:cNvPicPr>
          <p:nvPr/>
        </p:nvPicPr>
        <p:blipFill>
          <a:blip r:embed="rId2" cstate="print"/>
          <a:srcRect/>
          <a:stretch>
            <a:fillRect/>
          </a:stretch>
        </p:blipFill>
        <p:spPr bwMode="auto">
          <a:xfrm>
            <a:off x="2915816" y="2276872"/>
            <a:ext cx="1944216" cy="360292"/>
          </a:xfrm>
          <a:prstGeom prst="rect">
            <a:avLst/>
          </a:prstGeom>
          <a:noFill/>
          <a:ln w="9525">
            <a:noFill/>
            <a:miter lim="800000"/>
            <a:headEnd/>
            <a:tailEnd/>
          </a:ln>
        </p:spPr>
      </p:pic>
      <p:pic>
        <p:nvPicPr>
          <p:cNvPr id="30722" name="Picture 2"/>
          <p:cNvPicPr>
            <a:picLocks noChangeAspect="1" noChangeArrowheads="1"/>
          </p:cNvPicPr>
          <p:nvPr/>
        </p:nvPicPr>
        <p:blipFill>
          <a:blip r:embed="rId3" cstate="print"/>
          <a:srcRect/>
          <a:stretch>
            <a:fillRect/>
          </a:stretch>
        </p:blipFill>
        <p:spPr bwMode="auto">
          <a:xfrm>
            <a:off x="3059832" y="3140968"/>
            <a:ext cx="2304256" cy="669456"/>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srcRect/>
          <a:stretch>
            <a:fillRect/>
          </a:stretch>
        </p:blipFill>
        <p:spPr bwMode="auto">
          <a:xfrm>
            <a:off x="3059832" y="4077072"/>
            <a:ext cx="1728192" cy="803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5400" noProof="1" smtClean="0"/>
              <a:t>Inductor</a:t>
            </a:r>
            <a:endParaRPr lang="tr-TR" dirty="0"/>
          </a:p>
        </p:txBody>
      </p:sp>
      <p:sp>
        <p:nvSpPr>
          <p:cNvPr id="3" name="2 İçerik Yer Tutucusu"/>
          <p:cNvSpPr>
            <a:spLocks noGrp="1"/>
          </p:cNvSpPr>
          <p:nvPr>
            <p:ph idx="1"/>
          </p:nvPr>
        </p:nvSpPr>
        <p:spPr/>
        <p:txBody>
          <a:bodyPr/>
          <a:lstStyle/>
          <a:p>
            <a:r>
              <a:rPr lang="tr-TR" noProof="1" smtClean="0"/>
              <a:t>The behaviour of inductors is related to a phenomena associated with magnetic fields.The source of magnetic field is the charge in motion,or current.</a:t>
            </a:r>
          </a:p>
          <a:p>
            <a:r>
              <a:rPr lang="tr-TR" noProof="1" smtClean="0"/>
              <a:t>A time-varying magnetic field induces a voltage in any conductor linked by the field.</a:t>
            </a:r>
          </a:p>
          <a:p>
            <a:r>
              <a:rPr lang="tr-TR" noProof="1" smtClean="0"/>
              <a:t>The circuit parameter of inductance relates the induced voltage to the current.</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fontScale="90000"/>
          </a:bodyPr>
          <a:lstStyle/>
          <a:p>
            <a:r>
              <a:rPr lang="tr-TR" sz="2400" noProof="1" smtClean="0"/>
              <a:t>Example 6.4</a:t>
            </a:r>
            <a:br>
              <a:rPr lang="tr-TR" sz="2400" noProof="1" smtClean="0"/>
            </a:br>
            <a:endParaRPr lang="tr-TR" sz="2400" dirty="0"/>
          </a:p>
        </p:txBody>
      </p:sp>
      <p:sp>
        <p:nvSpPr>
          <p:cNvPr id="3" name="2 İçerik Yer Tutucusu"/>
          <p:cNvSpPr>
            <a:spLocks noGrp="1"/>
          </p:cNvSpPr>
          <p:nvPr>
            <p:ph idx="1"/>
          </p:nvPr>
        </p:nvSpPr>
        <p:spPr/>
        <p:txBody>
          <a:bodyPr/>
          <a:lstStyle/>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pic>
        <p:nvPicPr>
          <p:cNvPr id="29697" name="Picture 1"/>
          <p:cNvPicPr>
            <a:picLocks noChangeAspect="1" noChangeArrowheads="1"/>
          </p:cNvPicPr>
          <p:nvPr/>
        </p:nvPicPr>
        <p:blipFill>
          <a:blip r:embed="rId2" cstate="print"/>
          <a:srcRect/>
          <a:stretch>
            <a:fillRect/>
          </a:stretch>
        </p:blipFill>
        <p:spPr bwMode="auto">
          <a:xfrm>
            <a:off x="467544" y="1124744"/>
            <a:ext cx="8496944" cy="55920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Example 6.4</a:t>
            </a:r>
            <a:br>
              <a:rPr lang="tr-TR" sz="2400" noProof="1" smtClean="0"/>
            </a:br>
            <a:endParaRPr lang="tr-TR" sz="2400" dirty="0"/>
          </a:p>
        </p:txBody>
      </p:sp>
      <p:sp>
        <p:nvSpPr>
          <p:cNvPr id="3" name="2 İçerik Yer Tutucusu"/>
          <p:cNvSpPr>
            <a:spLocks noGrp="1"/>
          </p:cNvSpPr>
          <p:nvPr>
            <p:ph idx="1"/>
          </p:nvPr>
        </p:nvSpPr>
        <p:spPr>
          <a:xfrm>
            <a:off x="457200" y="1340768"/>
            <a:ext cx="8229600" cy="4983832"/>
          </a:xfrm>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60418" name="Picture 2"/>
          <p:cNvPicPr>
            <a:picLocks noChangeAspect="1" noChangeArrowheads="1"/>
          </p:cNvPicPr>
          <p:nvPr/>
        </p:nvPicPr>
        <p:blipFill>
          <a:blip r:embed="rId2" cstate="print"/>
          <a:srcRect/>
          <a:stretch>
            <a:fillRect/>
          </a:stretch>
        </p:blipFill>
        <p:spPr bwMode="auto">
          <a:xfrm>
            <a:off x="395536" y="1268760"/>
            <a:ext cx="8401349" cy="51845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dirty="0" smtClean="0"/>
              <a:t>EXAMPLE 6.5</a:t>
            </a:r>
            <a:endParaRPr lang="tr-TR" sz="2400" dirty="0"/>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pic>
        <p:nvPicPr>
          <p:cNvPr id="61442" name="Picture 2"/>
          <p:cNvPicPr>
            <a:picLocks noChangeAspect="1" noChangeArrowheads="1"/>
          </p:cNvPicPr>
          <p:nvPr/>
        </p:nvPicPr>
        <p:blipFill>
          <a:blip r:embed="rId2" cstate="print"/>
          <a:srcRect/>
          <a:stretch>
            <a:fillRect/>
          </a:stretch>
        </p:blipFill>
        <p:spPr bwMode="auto">
          <a:xfrm>
            <a:off x="467544" y="1556792"/>
            <a:ext cx="8064896" cy="46934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648072"/>
          </a:xfrm>
        </p:spPr>
        <p:txBody>
          <a:bodyPr>
            <a:normAutofit/>
          </a:bodyPr>
          <a:lstStyle/>
          <a:p>
            <a:r>
              <a:rPr lang="tr-TR" sz="2400" dirty="0" smtClean="0"/>
              <a:t>EXAMPLE 6.5</a:t>
            </a:r>
            <a:endParaRPr lang="tr-TR" sz="2400" dirty="0"/>
          </a:p>
        </p:txBody>
      </p:sp>
      <p:sp>
        <p:nvSpPr>
          <p:cNvPr id="3" name="2 İçerik Yer Tutucusu"/>
          <p:cNvSpPr>
            <a:spLocks noGrp="1"/>
          </p:cNvSpPr>
          <p:nvPr>
            <p:ph idx="1"/>
          </p:nvPr>
        </p:nvSpPr>
        <p:spPr>
          <a:xfrm>
            <a:off x="457200" y="1700808"/>
            <a:ext cx="8229600" cy="4623792"/>
          </a:xfrm>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pic>
        <p:nvPicPr>
          <p:cNvPr id="62466" name="Picture 2"/>
          <p:cNvPicPr>
            <a:picLocks noChangeAspect="1" noChangeArrowheads="1"/>
          </p:cNvPicPr>
          <p:nvPr/>
        </p:nvPicPr>
        <p:blipFill>
          <a:blip r:embed="rId2" cstate="print"/>
          <a:srcRect/>
          <a:stretch>
            <a:fillRect/>
          </a:stretch>
        </p:blipFill>
        <p:spPr bwMode="auto">
          <a:xfrm>
            <a:off x="286638" y="1052737"/>
            <a:ext cx="8317810"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HW Assessing Objective 2, 6.2,6.3</a:t>
            </a:r>
            <a:endParaRPr lang="tr-TR" sz="2400"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rmAutofit fontScale="90000"/>
          </a:bodyPr>
          <a:lstStyle/>
          <a:p>
            <a:r>
              <a:rPr lang="tr-TR" sz="2400" noProof="1" smtClean="0"/>
              <a:t>Series-Parallel Combinations of Inductance and Capacitance</a:t>
            </a:r>
            <a:endParaRPr lang="tr-TR" sz="2400" noProof="1"/>
          </a:p>
        </p:txBody>
      </p:sp>
      <p:sp>
        <p:nvSpPr>
          <p:cNvPr id="3" name="2 İçerik Yer Tutucusu"/>
          <p:cNvSpPr>
            <a:spLocks noGrp="1"/>
          </p:cNvSpPr>
          <p:nvPr>
            <p:ph idx="1"/>
          </p:nvPr>
        </p:nvSpPr>
        <p:spPr>
          <a:xfrm>
            <a:off x="457200" y="1412776"/>
            <a:ext cx="8229600" cy="4911824"/>
          </a:xfrm>
        </p:spPr>
        <p:txBody>
          <a:bodyPr>
            <a:normAutofit fontScale="92500"/>
          </a:bodyPr>
          <a:lstStyle/>
          <a:p>
            <a:endParaRPr lang="tr-TR" dirty="0" smtClean="0"/>
          </a:p>
          <a:p>
            <a:endParaRPr lang="tr-TR" dirty="0" smtClean="0"/>
          </a:p>
          <a:p>
            <a:endParaRPr lang="tr-TR" dirty="0" smtClean="0"/>
          </a:p>
          <a:p>
            <a:endParaRPr lang="tr-TR" dirty="0" smtClean="0"/>
          </a:p>
          <a:p>
            <a:endParaRPr lang="tr-TR" dirty="0" smtClean="0"/>
          </a:p>
          <a:p>
            <a:r>
              <a:rPr lang="tr-TR" sz="2400" noProof="1" smtClean="0"/>
              <a:t>Figure 6.13 Inductors in Series</a:t>
            </a:r>
          </a:p>
          <a:p>
            <a:r>
              <a:rPr lang="tr-TR" sz="2400" noProof="1" smtClean="0"/>
              <a:t>Like series-parallel combinations of resistors,series-parallel combinations of inductors and capacitors can be reduced to a single inductor and capacitor.Figure 6.13 shows inductors in series.Here the inductors are forced to carry the same current,thus we define only one current for the series combination.</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28674" name="Picture 2"/>
          <p:cNvPicPr>
            <a:picLocks noChangeAspect="1" noChangeArrowheads="1"/>
          </p:cNvPicPr>
          <p:nvPr/>
        </p:nvPicPr>
        <p:blipFill>
          <a:blip r:embed="rId2" cstate="print"/>
          <a:srcRect/>
          <a:stretch>
            <a:fillRect/>
          </a:stretch>
        </p:blipFill>
        <p:spPr bwMode="auto">
          <a:xfrm>
            <a:off x="1403648" y="1556792"/>
            <a:ext cx="3456384" cy="17887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lstStyle/>
          <a:p>
            <a:r>
              <a:rPr lang="tr-TR" sz="2400" noProof="1" smtClean="0"/>
              <a:t>The voltage drop across the individual inductors are:</a:t>
            </a:r>
          </a:p>
          <a:p>
            <a:endParaRPr lang="tr-TR" sz="2400" noProof="1" smtClean="0"/>
          </a:p>
          <a:p>
            <a:endParaRPr lang="tr-TR" sz="2400" noProof="1" smtClean="0">
              <a:solidFill>
                <a:srgbClr val="FF0000"/>
              </a:solidFill>
            </a:endParaRPr>
          </a:p>
          <a:p>
            <a:endParaRPr lang="tr-TR" sz="2400" noProof="1" smtClean="0">
              <a:solidFill>
                <a:srgbClr val="FF0000"/>
              </a:solidFill>
            </a:endParaRPr>
          </a:p>
          <a:p>
            <a:endParaRPr lang="tr-TR" sz="2400" noProof="1" smtClean="0">
              <a:solidFill>
                <a:srgbClr val="FF0000"/>
              </a:solidFill>
            </a:endParaRPr>
          </a:p>
          <a:p>
            <a:endParaRPr lang="tr-TR" sz="2400" dirty="0" smtClean="0">
              <a:solidFill>
                <a:srgbClr val="FF0000"/>
              </a:solidFill>
            </a:endParaRPr>
          </a:p>
          <a:p>
            <a:pPr>
              <a:buNone/>
            </a:pPr>
            <a:endParaRPr lang="tr-TR" dirty="0" smtClean="0"/>
          </a:p>
          <a:p>
            <a:pPr>
              <a:buNone/>
            </a:pPr>
            <a:endParaRPr lang="tr-TR" dirty="0" smtClean="0"/>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27649" name="Picture 1"/>
          <p:cNvPicPr>
            <a:picLocks noChangeAspect="1" noChangeArrowheads="1"/>
          </p:cNvPicPr>
          <p:nvPr/>
        </p:nvPicPr>
        <p:blipFill>
          <a:blip r:embed="rId2" cstate="print"/>
          <a:srcRect/>
          <a:stretch>
            <a:fillRect/>
          </a:stretch>
        </p:blipFill>
        <p:spPr bwMode="auto">
          <a:xfrm>
            <a:off x="1187624" y="2492896"/>
            <a:ext cx="5472608" cy="1008113"/>
          </a:xfrm>
          <a:prstGeom prst="rect">
            <a:avLst/>
          </a:prstGeom>
          <a:noFill/>
          <a:ln w="9525">
            <a:noFill/>
            <a:miter lim="800000"/>
            <a:headEnd/>
            <a:tailEnd/>
          </a:ln>
        </p:spPr>
      </p:pic>
      <p:pic>
        <p:nvPicPr>
          <p:cNvPr id="27650" name="Picture 2"/>
          <p:cNvPicPr>
            <a:picLocks noChangeAspect="1" noChangeArrowheads="1"/>
          </p:cNvPicPr>
          <p:nvPr/>
        </p:nvPicPr>
        <p:blipFill>
          <a:blip r:embed="rId3" cstate="print"/>
          <a:srcRect/>
          <a:stretch>
            <a:fillRect/>
          </a:stretch>
        </p:blipFill>
        <p:spPr bwMode="auto">
          <a:xfrm>
            <a:off x="1691680" y="3501008"/>
            <a:ext cx="4176464" cy="29413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fontScale="90000"/>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a:xfrm>
            <a:off x="457200" y="1412776"/>
            <a:ext cx="8229600" cy="4911824"/>
          </a:xfrm>
        </p:spPr>
        <p:txBody>
          <a:bodyPr>
            <a:noAutofit/>
          </a:bodyPr>
          <a:lstStyle/>
          <a:p>
            <a:r>
              <a:rPr lang="tr-TR" sz="2400" noProof="1" smtClean="0"/>
              <a:t>The voltage across the series connection is</a:t>
            </a:r>
          </a:p>
          <a:p>
            <a:endParaRPr lang="tr-TR" sz="2400" noProof="1" smtClean="0"/>
          </a:p>
          <a:p>
            <a:endParaRPr lang="tr-TR" sz="2400" noProof="1" smtClean="0"/>
          </a:p>
          <a:p>
            <a:endParaRPr lang="tr-TR" sz="2400" noProof="1" smtClean="0"/>
          </a:p>
          <a:p>
            <a:r>
              <a:rPr lang="tr-TR" sz="2400" noProof="1" smtClean="0"/>
              <a:t>From this    for L  inductors in series</a:t>
            </a:r>
          </a:p>
          <a:p>
            <a:pPr>
              <a:buNone/>
            </a:pPr>
            <a:r>
              <a:rPr lang="tr-TR" sz="2400" noProof="1" smtClean="0"/>
              <a:t>    </a:t>
            </a:r>
          </a:p>
          <a:p>
            <a:pPr>
              <a:buNone/>
            </a:pPr>
            <a:endParaRPr lang="tr-TR" sz="2400" noProof="1" smtClean="0"/>
          </a:p>
          <a:p>
            <a:r>
              <a:rPr lang="tr-TR" sz="2400" noProof="1" smtClean="0"/>
              <a:t>İf the original inductors carry an initial current i(t0),the equivalent inductor carries the same initial current.Figure 6.14 shows the equivalent circuit for series inductors carrying an initial current.</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pic>
        <p:nvPicPr>
          <p:cNvPr id="26625" name="Picture 1"/>
          <p:cNvPicPr>
            <a:picLocks noChangeAspect="1" noChangeArrowheads="1"/>
          </p:cNvPicPr>
          <p:nvPr/>
        </p:nvPicPr>
        <p:blipFill>
          <a:blip r:embed="rId2" cstate="print"/>
          <a:srcRect/>
          <a:stretch>
            <a:fillRect/>
          </a:stretch>
        </p:blipFill>
        <p:spPr bwMode="auto">
          <a:xfrm>
            <a:off x="755576" y="1988840"/>
            <a:ext cx="5851748" cy="1062554"/>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2483768" y="3645024"/>
            <a:ext cx="3960439" cy="7775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04664"/>
            <a:ext cx="8229600" cy="936104"/>
          </a:xfrm>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a:xfrm>
            <a:off x="457200" y="1556792"/>
            <a:ext cx="8229600" cy="4767808"/>
          </a:xfrm>
        </p:spPr>
        <p:txBody>
          <a:bodyPr>
            <a:normAutofit/>
          </a:bodyPr>
          <a:lstStyle/>
          <a:p>
            <a:r>
              <a:rPr lang="tr-TR" sz="2400" noProof="1" smtClean="0"/>
              <a:t>Inductors in parallel have the same terminal voltage.In the equivalent circuit,the current in each inductor is a function of the terminal voltage and the initial current in the inductor.For the three inductors in parallel shown in Figure 6.15,the currents for the individual inductors are</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pic>
        <p:nvPicPr>
          <p:cNvPr id="25601" name="Picture 1"/>
          <p:cNvPicPr>
            <a:picLocks noChangeAspect="1" noChangeArrowheads="1"/>
          </p:cNvPicPr>
          <p:nvPr/>
        </p:nvPicPr>
        <p:blipFill>
          <a:blip r:embed="rId2" cstate="print"/>
          <a:srcRect/>
          <a:stretch>
            <a:fillRect/>
          </a:stretch>
        </p:blipFill>
        <p:spPr bwMode="auto">
          <a:xfrm>
            <a:off x="1619672" y="3861048"/>
            <a:ext cx="4143580"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normAutofit/>
          </a:bodyPr>
          <a:lstStyle/>
          <a:p>
            <a:r>
              <a:rPr lang="tr-TR" sz="2400" noProof="1" smtClean="0"/>
              <a:t>The current at the terminal of the three parallel inductors is the sum of the inductor currents:</a:t>
            </a:r>
          </a:p>
          <a:p>
            <a:endParaRPr lang="tr-TR" sz="2400" noProof="1" smtClean="0"/>
          </a:p>
          <a:p>
            <a:pPr>
              <a:buNone/>
            </a:pPr>
            <a:r>
              <a:rPr lang="tr-TR" sz="2400" noProof="1" smtClean="0"/>
              <a:t>                                                                       (6.21)</a:t>
            </a:r>
          </a:p>
          <a:p>
            <a:endParaRPr lang="tr-TR" sz="2400" noProof="1" smtClean="0"/>
          </a:p>
          <a:p>
            <a:r>
              <a:rPr lang="tr-TR" sz="2400" noProof="1" smtClean="0"/>
              <a:t>Substituting Equation 6.20 into Equation 6.21 yields:</a:t>
            </a:r>
          </a:p>
          <a:p>
            <a:endParaRPr lang="tr-TR" sz="2400" noProof="1" smtClean="0"/>
          </a:p>
          <a:p>
            <a:pPr>
              <a:buNone/>
            </a:pPr>
            <a:r>
              <a:rPr lang="tr-TR" sz="2400" noProof="1" smtClean="0"/>
              <a:t>                                                                       (6.22)</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pic>
        <p:nvPicPr>
          <p:cNvPr id="24577" name="Picture 1"/>
          <p:cNvPicPr>
            <a:picLocks noChangeAspect="1" noChangeArrowheads="1"/>
          </p:cNvPicPr>
          <p:nvPr/>
        </p:nvPicPr>
        <p:blipFill>
          <a:blip r:embed="rId2" cstate="print"/>
          <a:srcRect/>
          <a:stretch>
            <a:fillRect/>
          </a:stretch>
        </p:blipFill>
        <p:spPr bwMode="auto">
          <a:xfrm>
            <a:off x="2051720" y="3140968"/>
            <a:ext cx="2952328" cy="728870"/>
          </a:xfrm>
          <a:prstGeom prst="rect">
            <a:avLst/>
          </a:prstGeom>
          <a:noFill/>
          <a:ln w="9525">
            <a:noFill/>
            <a:miter lim="800000"/>
            <a:headEnd/>
            <a:tailEnd/>
          </a:ln>
        </p:spPr>
      </p:pic>
      <p:pic>
        <p:nvPicPr>
          <p:cNvPr id="24578" name="Picture 2"/>
          <p:cNvPicPr>
            <a:picLocks noChangeAspect="1" noChangeArrowheads="1"/>
          </p:cNvPicPr>
          <p:nvPr/>
        </p:nvPicPr>
        <p:blipFill>
          <a:blip r:embed="rId3" cstate="print"/>
          <a:srcRect/>
          <a:stretch>
            <a:fillRect/>
          </a:stretch>
        </p:blipFill>
        <p:spPr bwMode="auto">
          <a:xfrm>
            <a:off x="827584" y="4653137"/>
            <a:ext cx="5400600" cy="9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Capacitor</a:t>
            </a:r>
            <a:endParaRPr lang="tr-TR" noProof="1"/>
          </a:p>
        </p:txBody>
      </p:sp>
      <p:sp>
        <p:nvSpPr>
          <p:cNvPr id="3" name="2 İçerik Yer Tutucusu"/>
          <p:cNvSpPr>
            <a:spLocks noGrp="1"/>
          </p:cNvSpPr>
          <p:nvPr>
            <p:ph idx="1"/>
          </p:nvPr>
        </p:nvSpPr>
        <p:spPr/>
        <p:txBody>
          <a:bodyPr>
            <a:normAutofit lnSpcReduction="10000"/>
          </a:bodyPr>
          <a:lstStyle/>
          <a:p>
            <a:r>
              <a:rPr lang="tr-TR" noProof="1" smtClean="0"/>
              <a:t>A capacitor is an electrical component that consists of two conductors separated by an insulator or dielectric material.</a:t>
            </a:r>
          </a:p>
          <a:p>
            <a:r>
              <a:rPr lang="tr-TR" noProof="1" smtClean="0"/>
              <a:t>The capacitor is the only device other than battery that  can store electrical charge.</a:t>
            </a:r>
          </a:p>
          <a:p>
            <a:r>
              <a:rPr lang="tr-TR" noProof="1" smtClean="0"/>
              <a:t>The behaviour of capacitors is based on a phenomena associated with electric fields.</a:t>
            </a:r>
          </a:p>
          <a:p>
            <a:r>
              <a:rPr lang="tr-TR" noProof="1" smtClean="0"/>
              <a:t>The source of the electric field is the separation of charge,or voltage.</a:t>
            </a:r>
          </a:p>
          <a:p>
            <a:r>
              <a:rPr lang="tr-TR" noProof="1" smtClean="0"/>
              <a:t>If the voltage varies with time,the electric field varies with time as well.</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lstStyle/>
          <a:p>
            <a:r>
              <a:rPr lang="tr-TR" noProof="1" smtClean="0"/>
              <a:t>Now we can interpret Equation 6.22 in terms of a single inductor,that is</a:t>
            </a:r>
          </a:p>
          <a:p>
            <a:endParaRPr lang="tr-TR" noProof="1" smtClean="0"/>
          </a:p>
          <a:p>
            <a:pPr>
              <a:buNone/>
            </a:pPr>
            <a:r>
              <a:rPr lang="tr-TR" noProof="1" smtClean="0"/>
              <a:t>                                                          6.23</a:t>
            </a:r>
          </a:p>
          <a:p>
            <a:pPr>
              <a:buNone/>
            </a:pPr>
            <a:endParaRPr lang="tr-TR" noProof="1" smtClean="0"/>
          </a:p>
          <a:p>
            <a:r>
              <a:rPr lang="tr-TR" noProof="1" smtClean="0"/>
              <a:t>Comparing Equation (6.23) with (6.22)</a:t>
            </a:r>
          </a:p>
          <a:p>
            <a:endParaRPr lang="tr-TR" noProof="1" smtClean="0"/>
          </a:p>
          <a:p>
            <a:pPr>
              <a:buNone/>
            </a:pPr>
            <a:r>
              <a:rPr lang="tr-TR" noProof="1" smtClean="0"/>
              <a:t>                                                          (6.24)</a:t>
            </a:r>
          </a:p>
          <a:p>
            <a:pPr>
              <a:buNone/>
            </a:pP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pic>
        <p:nvPicPr>
          <p:cNvPr id="23553" name="Picture 1"/>
          <p:cNvPicPr>
            <a:picLocks noChangeAspect="1" noChangeArrowheads="1"/>
          </p:cNvPicPr>
          <p:nvPr/>
        </p:nvPicPr>
        <p:blipFill>
          <a:blip r:embed="rId2" cstate="print"/>
          <a:srcRect/>
          <a:stretch>
            <a:fillRect/>
          </a:stretch>
        </p:blipFill>
        <p:spPr bwMode="auto">
          <a:xfrm>
            <a:off x="1403648" y="3140968"/>
            <a:ext cx="3888432" cy="891463"/>
          </a:xfrm>
          <a:prstGeom prst="rect">
            <a:avLst/>
          </a:prstGeom>
          <a:noFill/>
          <a:ln w="9525">
            <a:noFill/>
            <a:miter lim="800000"/>
            <a:headEnd/>
            <a:tailEnd/>
          </a:ln>
        </p:spPr>
      </p:pic>
      <p:pic>
        <p:nvPicPr>
          <p:cNvPr id="23554" name="Picture 2"/>
          <p:cNvPicPr>
            <a:picLocks noChangeAspect="1" noChangeArrowheads="1"/>
          </p:cNvPicPr>
          <p:nvPr/>
        </p:nvPicPr>
        <p:blipFill>
          <a:blip r:embed="rId3" cstate="print"/>
          <a:srcRect/>
          <a:stretch>
            <a:fillRect/>
          </a:stretch>
        </p:blipFill>
        <p:spPr bwMode="auto">
          <a:xfrm>
            <a:off x="1475656" y="4941168"/>
            <a:ext cx="3312367" cy="1120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normAutofit lnSpcReduction="10000"/>
          </a:bodyPr>
          <a:lstStyle/>
          <a:p>
            <a:r>
              <a:rPr lang="tr-TR" noProof="1" smtClean="0"/>
              <a:t>Figure 6.16 shows the equivalent circuit for the three parallel inductors in Figure 6.15</a:t>
            </a:r>
          </a:p>
          <a:p>
            <a:endParaRPr lang="tr-TR" noProof="1" smtClean="0"/>
          </a:p>
          <a:p>
            <a:endParaRPr lang="tr-TR" noProof="1" smtClean="0"/>
          </a:p>
          <a:p>
            <a:endParaRPr lang="tr-TR" noProof="1" smtClean="0"/>
          </a:p>
          <a:p>
            <a:endParaRPr lang="tr-TR" noProof="1" smtClean="0"/>
          </a:p>
          <a:p>
            <a:endParaRPr lang="tr-TR" noProof="1" smtClean="0"/>
          </a:p>
          <a:p>
            <a:endParaRPr lang="tr-TR" noProof="1" smtClean="0"/>
          </a:p>
          <a:p>
            <a:r>
              <a:rPr lang="tr-TR" noProof="1" smtClean="0"/>
              <a:t>Figure 6.16 An equivalent circuit for three inductors in parallel.</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pic>
        <p:nvPicPr>
          <p:cNvPr id="5" name="Picture 1"/>
          <p:cNvPicPr>
            <a:picLocks noChangeAspect="1" noChangeArrowheads="1"/>
          </p:cNvPicPr>
          <p:nvPr/>
        </p:nvPicPr>
        <p:blipFill>
          <a:blip r:embed="rId2" cstate="print"/>
          <a:srcRect/>
          <a:stretch>
            <a:fillRect/>
          </a:stretch>
        </p:blipFill>
        <p:spPr bwMode="auto">
          <a:xfrm>
            <a:off x="1115616" y="2852936"/>
            <a:ext cx="4464496"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lstStyle/>
          <a:p>
            <a:r>
              <a:rPr lang="tr-TR" noProof="1" smtClean="0"/>
              <a:t>The results expressed in Equations 6.24 and 6.25 can be extended to n inductors in parallel.</a:t>
            </a:r>
          </a:p>
          <a:p>
            <a:endParaRPr lang="tr-TR" noProof="1" smtClean="0"/>
          </a:p>
          <a:p>
            <a:pPr>
              <a:buNone/>
            </a:pPr>
            <a:r>
              <a:rPr lang="tr-TR" noProof="1" smtClean="0"/>
              <a:t>                                                                   (6.26)</a:t>
            </a:r>
          </a:p>
          <a:p>
            <a:endParaRPr lang="tr-TR" noProof="1" smtClean="0"/>
          </a:p>
          <a:p>
            <a:endParaRPr lang="tr-TR" noProof="1" smtClean="0"/>
          </a:p>
          <a:p>
            <a:pPr>
              <a:buNone/>
            </a:pPr>
            <a:r>
              <a:rPr lang="tr-TR" noProof="1" smtClean="0"/>
              <a:t>                                                                   (6.27)</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pic>
        <p:nvPicPr>
          <p:cNvPr id="21505" name="Picture 1"/>
          <p:cNvPicPr>
            <a:picLocks noChangeAspect="1" noChangeArrowheads="1"/>
          </p:cNvPicPr>
          <p:nvPr/>
        </p:nvPicPr>
        <p:blipFill>
          <a:blip r:embed="rId2" cstate="print"/>
          <a:srcRect/>
          <a:stretch>
            <a:fillRect/>
          </a:stretch>
        </p:blipFill>
        <p:spPr bwMode="auto">
          <a:xfrm>
            <a:off x="1691680" y="2924944"/>
            <a:ext cx="4464496" cy="1352351"/>
          </a:xfrm>
          <a:prstGeom prst="rect">
            <a:avLst/>
          </a:prstGeom>
          <a:noFill/>
          <a:ln w="9525">
            <a:noFill/>
            <a:miter lim="800000"/>
            <a:headEnd/>
            <a:tailEnd/>
          </a:ln>
        </p:spPr>
      </p:pic>
      <p:pic>
        <p:nvPicPr>
          <p:cNvPr id="21506" name="Picture 2"/>
          <p:cNvPicPr>
            <a:picLocks noChangeAspect="1" noChangeArrowheads="1"/>
          </p:cNvPicPr>
          <p:nvPr/>
        </p:nvPicPr>
        <p:blipFill>
          <a:blip r:embed="rId3" cstate="print"/>
          <a:srcRect/>
          <a:stretch>
            <a:fillRect/>
          </a:stretch>
        </p:blipFill>
        <p:spPr bwMode="auto">
          <a:xfrm>
            <a:off x="1691680" y="4581128"/>
            <a:ext cx="4752527" cy="9927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normAutofit/>
          </a:bodyPr>
          <a:lstStyle/>
          <a:p>
            <a:r>
              <a:rPr lang="tr-TR" noProof="1" smtClean="0"/>
              <a:t>Capacitors connected in series can be reduced to a single equivalent capacitor.</a:t>
            </a:r>
          </a:p>
          <a:p>
            <a:endParaRPr lang="tr-TR" noProof="1" smtClean="0"/>
          </a:p>
          <a:p>
            <a:endParaRPr lang="tr-TR" noProof="1" smtClean="0"/>
          </a:p>
          <a:p>
            <a:endParaRPr lang="tr-TR" noProof="1" smtClean="0"/>
          </a:p>
          <a:p>
            <a:endParaRPr lang="tr-TR" noProof="1" smtClean="0"/>
          </a:p>
          <a:p>
            <a:endParaRPr lang="tr-TR" noProof="1" smtClean="0"/>
          </a:p>
          <a:p>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pic>
        <p:nvPicPr>
          <p:cNvPr id="20481" name="Picture 1"/>
          <p:cNvPicPr>
            <a:picLocks noChangeAspect="1" noChangeArrowheads="1"/>
          </p:cNvPicPr>
          <p:nvPr/>
        </p:nvPicPr>
        <p:blipFill>
          <a:blip r:embed="rId3" cstate="print"/>
          <a:srcRect/>
          <a:stretch>
            <a:fillRect/>
          </a:stretch>
        </p:blipFill>
        <p:spPr bwMode="auto">
          <a:xfrm>
            <a:off x="971600" y="3068960"/>
            <a:ext cx="3312368" cy="3170424"/>
          </a:xfrm>
          <a:prstGeom prst="rect">
            <a:avLst/>
          </a:prstGeom>
          <a:noFill/>
          <a:ln w="9525">
            <a:noFill/>
            <a:miter lim="800000"/>
            <a:headEnd/>
            <a:tailEnd/>
          </a:ln>
        </p:spPr>
      </p:pic>
      <p:sp>
        <p:nvSpPr>
          <p:cNvPr id="2048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82" name="Object 2"/>
          <p:cNvGraphicFramePr>
            <a:graphicFrameLocks noChangeAspect="1"/>
          </p:cNvGraphicFramePr>
          <p:nvPr/>
        </p:nvGraphicFramePr>
        <p:xfrm>
          <a:off x="4788024" y="2996952"/>
          <a:ext cx="1152128" cy="228600"/>
        </p:xfrm>
        <a:graphic>
          <a:graphicData uri="http://schemas.openxmlformats.org/presentationml/2006/ole">
            <mc:AlternateContent xmlns:mc="http://schemas.openxmlformats.org/markup-compatibility/2006">
              <mc:Choice xmlns:v="urn:schemas-microsoft-com:vml" Requires="v">
                <p:oleObj spid="_x0000_s20490" name="Denklem" r:id="rId4" imgW="952087" imgH="228501" progId="Equation.3">
                  <p:embed/>
                </p:oleObj>
              </mc:Choice>
              <mc:Fallback>
                <p:oleObj name="Denklem" r:id="rId4" imgW="952087" imgH="228501"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2996952"/>
                        <a:ext cx="1152128"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4" name="Rectangle 4"/>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85" name="Object 5"/>
          <p:cNvGraphicFramePr>
            <a:graphicFrameLocks noChangeAspect="1"/>
          </p:cNvGraphicFramePr>
          <p:nvPr/>
        </p:nvGraphicFramePr>
        <p:xfrm>
          <a:off x="4860032" y="3573016"/>
          <a:ext cx="3629025" cy="485775"/>
        </p:xfrm>
        <a:graphic>
          <a:graphicData uri="http://schemas.openxmlformats.org/presentationml/2006/ole">
            <mc:AlternateContent xmlns:mc="http://schemas.openxmlformats.org/markup-compatibility/2006">
              <mc:Choice xmlns:v="urn:schemas-microsoft-com:vml" Requires="v">
                <p:oleObj spid="_x0000_s20491" name="Denklem" r:id="rId6" imgW="3632200" imgH="482600" progId="Equation.3">
                  <p:embed/>
                </p:oleObj>
              </mc:Choice>
              <mc:Fallback>
                <p:oleObj name="Denklem" r:id="rId6" imgW="3632200" imgH="4826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573016"/>
                        <a:ext cx="36290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87" name="Object 7"/>
          <p:cNvGraphicFramePr>
            <a:graphicFrameLocks noChangeAspect="1"/>
          </p:cNvGraphicFramePr>
          <p:nvPr/>
        </p:nvGraphicFramePr>
        <p:xfrm>
          <a:off x="4860032" y="4437112"/>
          <a:ext cx="3152775" cy="485775"/>
        </p:xfrm>
        <a:graphic>
          <a:graphicData uri="http://schemas.openxmlformats.org/presentationml/2006/ole">
            <mc:AlternateContent xmlns:mc="http://schemas.openxmlformats.org/markup-compatibility/2006">
              <mc:Choice xmlns:v="urn:schemas-microsoft-com:vml" Requires="v">
                <p:oleObj spid="_x0000_s20492" name="Denklem" r:id="rId8" imgW="3149600" imgH="482600" progId="Equation.3">
                  <p:embed/>
                </p:oleObj>
              </mc:Choice>
              <mc:Fallback>
                <p:oleObj name="Denklem" r:id="rId8" imgW="3149600" imgH="4826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032" y="4437112"/>
                        <a:ext cx="31527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89" name="Object 9"/>
          <p:cNvGraphicFramePr>
            <a:graphicFrameLocks noChangeAspect="1"/>
          </p:cNvGraphicFramePr>
          <p:nvPr/>
        </p:nvGraphicFramePr>
        <p:xfrm>
          <a:off x="4860032" y="5301208"/>
          <a:ext cx="2524125" cy="504825"/>
        </p:xfrm>
        <a:graphic>
          <a:graphicData uri="http://schemas.openxmlformats.org/presentationml/2006/ole">
            <mc:AlternateContent xmlns:mc="http://schemas.openxmlformats.org/markup-compatibility/2006">
              <mc:Choice xmlns:v="urn:schemas-microsoft-com:vml" Requires="v">
                <p:oleObj spid="_x0000_s20493" name="Denklem" r:id="rId10" imgW="2527300" imgH="508000" progId="Equation.3">
                  <p:embed/>
                </p:oleObj>
              </mc:Choice>
              <mc:Fallback>
                <p:oleObj name="Denklem" r:id="rId10" imgW="2527300" imgH="5080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5301208"/>
                        <a:ext cx="25241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Series-Parallel Combinations of Inductance and Capacitance</a:t>
            </a:r>
            <a:endParaRPr lang="tr-TR" sz="2400" dirty="0"/>
          </a:p>
        </p:txBody>
      </p:sp>
      <p:sp>
        <p:nvSpPr>
          <p:cNvPr id="3" name="2 İçerik Yer Tutucusu"/>
          <p:cNvSpPr>
            <a:spLocks noGrp="1"/>
          </p:cNvSpPr>
          <p:nvPr>
            <p:ph idx="1"/>
          </p:nvPr>
        </p:nvSpPr>
        <p:spPr/>
        <p:txBody>
          <a:bodyPr>
            <a:normAutofit/>
          </a:bodyPr>
          <a:lstStyle/>
          <a:p>
            <a:r>
              <a:rPr lang="tr-TR" sz="2400" noProof="1" smtClean="0"/>
              <a:t>The equivalent capacitance of series combination</a:t>
            </a:r>
          </a:p>
          <a:p>
            <a:endParaRPr lang="tr-TR" sz="2400" noProof="1" smtClean="0"/>
          </a:p>
          <a:p>
            <a:endParaRPr lang="tr-TR" sz="2400" noProof="1" smtClean="0"/>
          </a:p>
          <a:p>
            <a:r>
              <a:rPr lang="tr-TR" sz="2400" noProof="1" smtClean="0"/>
              <a:t>For n capacitors connected in series</a:t>
            </a:r>
          </a:p>
          <a:p>
            <a:endParaRPr lang="tr-TR" sz="2400" noProof="1" smtClean="0"/>
          </a:p>
          <a:p>
            <a:pPr>
              <a:buNone/>
            </a:pPr>
            <a:r>
              <a:rPr lang="tr-TR" sz="2400" noProof="1" smtClean="0"/>
              <a:t>                                                      (6.28)    </a:t>
            </a:r>
          </a:p>
          <a:p>
            <a:pPr>
              <a:buNone/>
            </a:pPr>
            <a:endParaRPr lang="tr-TR" sz="2400" noProof="1" smtClean="0"/>
          </a:p>
          <a:p>
            <a:pPr>
              <a:buNone/>
            </a:pPr>
            <a:r>
              <a:rPr lang="tr-TR" sz="2400" noProof="1" smtClean="0"/>
              <a:t>                                                      (6.29)</a:t>
            </a:r>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graphicFrame>
        <p:nvGraphicFramePr>
          <p:cNvPr id="64514" name="Object 2"/>
          <p:cNvGraphicFramePr>
            <a:graphicFrameLocks noChangeAspect="1"/>
          </p:cNvGraphicFramePr>
          <p:nvPr/>
        </p:nvGraphicFramePr>
        <p:xfrm>
          <a:off x="971600" y="2636912"/>
          <a:ext cx="1368152" cy="462660"/>
        </p:xfrm>
        <a:graphic>
          <a:graphicData uri="http://schemas.openxmlformats.org/presentationml/2006/ole">
            <mc:AlternateContent xmlns:mc="http://schemas.openxmlformats.org/markup-compatibility/2006">
              <mc:Choice xmlns:v="urn:schemas-microsoft-com:vml" Requires="v">
                <p:oleObj spid="_x0000_s64519" name="Denklem" r:id="rId3" imgW="1231560" imgH="444240" progId="Equation.3">
                  <p:embed/>
                </p:oleObj>
              </mc:Choice>
              <mc:Fallback>
                <p:oleObj name="Denklem" r:id="rId3" imgW="12315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636912"/>
                        <a:ext cx="1368152" cy="462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4515" name="Object 3"/>
          <p:cNvGraphicFramePr>
            <a:graphicFrameLocks noChangeAspect="1"/>
          </p:cNvGraphicFramePr>
          <p:nvPr/>
        </p:nvGraphicFramePr>
        <p:xfrm>
          <a:off x="3563888" y="2708920"/>
          <a:ext cx="2628292" cy="288032"/>
        </p:xfrm>
        <a:graphic>
          <a:graphicData uri="http://schemas.openxmlformats.org/presentationml/2006/ole">
            <mc:AlternateContent xmlns:mc="http://schemas.openxmlformats.org/markup-compatibility/2006">
              <mc:Choice xmlns:v="urn:schemas-microsoft-com:vml" Requires="v">
                <p:oleObj spid="_x0000_s64520" name="Denklem" r:id="rId5" imgW="2082800" imgH="228600" progId="Equation.3">
                  <p:embed/>
                </p:oleObj>
              </mc:Choice>
              <mc:Fallback>
                <p:oleObj name="Denklem" r:id="rId5" imgW="2082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2708920"/>
                        <a:ext cx="262829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5"/>
          <p:cNvGraphicFramePr>
            <a:graphicFrameLocks noChangeAspect="1"/>
          </p:cNvGraphicFramePr>
          <p:nvPr/>
        </p:nvGraphicFramePr>
        <p:xfrm>
          <a:off x="971600" y="4077072"/>
          <a:ext cx="2160240" cy="538617"/>
        </p:xfrm>
        <a:graphic>
          <a:graphicData uri="http://schemas.openxmlformats.org/presentationml/2006/ole">
            <mc:AlternateContent xmlns:mc="http://schemas.openxmlformats.org/markup-compatibility/2006">
              <mc:Choice xmlns:v="urn:schemas-microsoft-com:vml" Requires="v">
                <p:oleObj spid="_x0000_s64521" name="Denklem" r:id="rId7" imgW="1714320" imgH="444240" progId="Equation.3">
                  <p:embed/>
                </p:oleObj>
              </mc:Choice>
              <mc:Fallback>
                <p:oleObj name="Denklem" r:id="rId7" imgW="1714320" imgH="4442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4077072"/>
                        <a:ext cx="2160240" cy="538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4518" name="Object 6"/>
          <p:cNvGraphicFramePr>
            <a:graphicFrameLocks noChangeAspect="1"/>
          </p:cNvGraphicFramePr>
          <p:nvPr/>
        </p:nvGraphicFramePr>
        <p:xfrm>
          <a:off x="971600" y="5085184"/>
          <a:ext cx="3735415" cy="360040"/>
        </p:xfrm>
        <a:graphic>
          <a:graphicData uri="http://schemas.openxmlformats.org/presentationml/2006/ole">
            <mc:AlternateContent xmlns:mc="http://schemas.openxmlformats.org/markup-compatibility/2006">
              <mc:Choice xmlns:v="urn:schemas-microsoft-com:vml" Requires="v">
                <p:oleObj spid="_x0000_s64522" name="Denklem" r:id="rId9" imgW="2374900" imgH="228600" progId="Equation.3">
                  <p:embed/>
                </p:oleObj>
              </mc:Choice>
              <mc:Fallback>
                <p:oleObj name="Denklem" r:id="rId9" imgW="2374900" imgH="2286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5085184"/>
                        <a:ext cx="3735415"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520" name="Picture 8"/>
          <p:cNvPicPr>
            <a:picLocks noChangeAspect="1" noChangeArrowheads="1"/>
          </p:cNvPicPr>
          <p:nvPr/>
        </p:nvPicPr>
        <p:blipFill>
          <a:blip r:embed="rId11" cstate="print"/>
          <a:srcRect/>
          <a:stretch>
            <a:fillRect/>
          </a:stretch>
        </p:blipFill>
        <p:spPr bwMode="auto">
          <a:xfrm>
            <a:off x="6444208" y="3645024"/>
            <a:ext cx="1800200"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fontScale="90000"/>
          </a:bodyPr>
          <a:lstStyle/>
          <a:p>
            <a:r>
              <a:rPr lang="tr-TR" sz="2800" noProof="1" smtClean="0"/>
              <a:t>Series-Parallel Combinations of Inductance and Capacitance</a:t>
            </a:r>
            <a:endParaRPr lang="tr-TR" sz="2800" dirty="0"/>
          </a:p>
        </p:txBody>
      </p:sp>
      <p:sp>
        <p:nvSpPr>
          <p:cNvPr id="3" name="2 İçerik Yer Tutucusu"/>
          <p:cNvSpPr>
            <a:spLocks noGrp="1"/>
          </p:cNvSpPr>
          <p:nvPr>
            <p:ph idx="1"/>
          </p:nvPr>
        </p:nvSpPr>
        <p:spPr>
          <a:xfrm>
            <a:off x="457200" y="1628800"/>
            <a:ext cx="8229600" cy="4695800"/>
          </a:xfrm>
        </p:spPr>
        <p:txBody>
          <a:bodyPr>
            <a:normAutofit/>
          </a:bodyPr>
          <a:lstStyle/>
          <a:p>
            <a:r>
              <a:rPr lang="tr-TR" sz="2400" noProof="1" smtClean="0"/>
              <a:t>The equivalent capacitance of capacitors connected in parallel.</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pic>
        <p:nvPicPr>
          <p:cNvPr id="19457" name="Picture 1"/>
          <p:cNvPicPr>
            <a:picLocks noChangeAspect="1" noChangeArrowheads="1"/>
          </p:cNvPicPr>
          <p:nvPr/>
        </p:nvPicPr>
        <p:blipFill>
          <a:blip r:embed="rId2" cstate="print"/>
          <a:srcRect/>
          <a:stretch>
            <a:fillRect/>
          </a:stretch>
        </p:blipFill>
        <p:spPr bwMode="auto">
          <a:xfrm>
            <a:off x="1979712" y="2636912"/>
            <a:ext cx="3744416"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Serial-Parallel Combinations of Inductance and Capacitance</a:t>
            </a:r>
            <a:endParaRPr lang="tr-TR" sz="2400" dirty="0"/>
          </a:p>
        </p:txBody>
      </p:sp>
      <p:sp>
        <p:nvSpPr>
          <p:cNvPr id="3" name="2 İçerik Yer Tutucusu"/>
          <p:cNvSpPr>
            <a:spLocks noGrp="1"/>
          </p:cNvSpPr>
          <p:nvPr>
            <p:ph idx="1"/>
          </p:nvPr>
        </p:nvSpPr>
        <p:spPr/>
        <p:txBody>
          <a:bodyPr>
            <a:normAutofit/>
          </a:bodyPr>
          <a:lstStyle/>
          <a:p>
            <a:r>
              <a:rPr lang="tr-TR" sz="2400" noProof="1" smtClean="0"/>
              <a:t>The equivalent capacitance of capacitors connected in parallel.</a:t>
            </a:r>
          </a:p>
          <a:p>
            <a:endParaRPr lang="tr-TR" sz="2400" noProof="1" smtClean="0"/>
          </a:p>
          <a:p>
            <a:endParaRPr lang="tr-TR" sz="2400" noProof="1" smtClean="0"/>
          </a:p>
          <a:p>
            <a:pPr>
              <a:buNone/>
            </a:pPr>
            <a:endParaRPr lang="tr-TR" sz="2400" noProof="1" smtClean="0"/>
          </a:p>
          <a:p>
            <a:pPr>
              <a:buNone/>
            </a:pPr>
            <a:r>
              <a:rPr lang="tr-TR" sz="2400" noProof="1" smtClean="0"/>
              <a:t>    For n capacitors :                                                       </a:t>
            </a:r>
          </a:p>
          <a:p>
            <a:endParaRPr lang="tr-TR" noProof="1" smtClean="0"/>
          </a:p>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09" name="Object 1"/>
          <p:cNvGraphicFramePr>
            <a:graphicFrameLocks noChangeAspect="1"/>
          </p:cNvGraphicFramePr>
          <p:nvPr/>
        </p:nvGraphicFramePr>
        <p:xfrm>
          <a:off x="1619672" y="2852936"/>
          <a:ext cx="1584176" cy="369128"/>
        </p:xfrm>
        <a:graphic>
          <a:graphicData uri="http://schemas.openxmlformats.org/presentationml/2006/ole">
            <mc:AlternateContent xmlns:mc="http://schemas.openxmlformats.org/markup-compatibility/2006">
              <mc:Choice xmlns:v="urn:schemas-microsoft-com:vml" Requires="v">
                <p:oleObj spid="_x0000_s17422" name="Denklem" r:id="rId3" imgW="977900" imgH="228600" progId="Equation.3">
                  <p:embed/>
                </p:oleObj>
              </mc:Choice>
              <mc:Fallback>
                <p:oleObj name="Denklem" r:id="rId3" imgW="9779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852936"/>
                        <a:ext cx="1584176" cy="369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11" name="Object 3"/>
          <p:cNvGraphicFramePr>
            <a:graphicFrameLocks noChangeAspect="1"/>
          </p:cNvGraphicFramePr>
          <p:nvPr/>
        </p:nvGraphicFramePr>
        <p:xfrm>
          <a:off x="4139952" y="2780928"/>
          <a:ext cx="1944216" cy="435589"/>
        </p:xfrm>
        <a:graphic>
          <a:graphicData uri="http://schemas.openxmlformats.org/presentationml/2006/ole">
            <mc:AlternateContent xmlns:mc="http://schemas.openxmlformats.org/markup-compatibility/2006">
              <mc:Choice xmlns:v="urn:schemas-microsoft-com:vml" Requires="v">
                <p:oleObj spid="_x0000_s17423" name="Denklem" r:id="rId5" imgW="1739900" imgH="393700" progId="Equation.3">
                  <p:embed/>
                </p:oleObj>
              </mc:Choice>
              <mc:Fallback>
                <p:oleObj name="Denklem" r:id="rId5" imgW="17399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2780928"/>
                        <a:ext cx="1944216" cy="435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13" name="Object 5"/>
          <p:cNvGraphicFramePr>
            <a:graphicFrameLocks noChangeAspect="1"/>
          </p:cNvGraphicFramePr>
          <p:nvPr/>
        </p:nvGraphicFramePr>
        <p:xfrm>
          <a:off x="1547664" y="3356992"/>
          <a:ext cx="1728192" cy="595066"/>
        </p:xfrm>
        <a:graphic>
          <a:graphicData uri="http://schemas.openxmlformats.org/presentationml/2006/ole">
            <mc:AlternateContent xmlns:mc="http://schemas.openxmlformats.org/markup-compatibility/2006">
              <mc:Choice xmlns:v="urn:schemas-microsoft-com:vml" Requires="v">
                <p:oleObj spid="_x0000_s17424" name="Denklem" r:id="rId7" imgW="1371600" imgH="393700" progId="Equation.3">
                  <p:embed/>
                </p:oleObj>
              </mc:Choice>
              <mc:Fallback>
                <p:oleObj name="Denklem" r:id="rId7" imgW="1371600" imgH="393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356992"/>
                        <a:ext cx="1728192" cy="595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2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19" name="Object 11"/>
          <p:cNvGraphicFramePr>
            <a:graphicFrameLocks noChangeAspect="1"/>
          </p:cNvGraphicFramePr>
          <p:nvPr/>
        </p:nvGraphicFramePr>
        <p:xfrm>
          <a:off x="4139952" y="3501008"/>
          <a:ext cx="1656184" cy="273844"/>
        </p:xfrm>
        <a:graphic>
          <a:graphicData uri="http://schemas.openxmlformats.org/presentationml/2006/ole">
            <mc:AlternateContent xmlns:mc="http://schemas.openxmlformats.org/markup-compatibility/2006">
              <mc:Choice xmlns:v="urn:schemas-microsoft-com:vml" Requires="v">
                <p:oleObj spid="_x0000_s17425" name="Denklem" r:id="rId9" imgW="1180588" imgH="241195" progId="Equation.3">
                  <p:embed/>
                </p:oleObj>
              </mc:Choice>
              <mc:Fallback>
                <p:oleObj name="Denklem" r:id="rId9" imgW="1180588" imgH="241195"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9952" y="3501008"/>
                        <a:ext cx="1656184" cy="2738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21" name="Object 13"/>
          <p:cNvGraphicFramePr>
            <a:graphicFrameLocks noChangeAspect="1"/>
          </p:cNvGraphicFramePr>
          <p:nvPr/>
        </p:nvGraphicFramePr>
        <p:xfrm>
          <a:off x="4067944" y="4077072"/>
          <a:ext cx="2189041" cy="360040"/>
        </p:xfrm>
        <a:graphic>
          <a:graphicData uri="http://schemas.openxmlformats.org/presentationml/2006/ole">
            <mc:AlternateContent xmlns:mc="http://schemas.openxmlformats.org/markup-compatibility/2006">
              <mc:Choice xmlns:v="urn:schemas-microsoft-com:vml" Requires="v">
                <p:oleObj spid="_x0000_s17426" name="Denklem" r:id="rId11" imgW="1447800" imgH="241300" progId="Equation.3">
                  <p:embed/>
                </p:oleObj>
              </mc:Choice>
              <mc:Fallback>
                <p:oleObj name="Denklem" r:id="rId11" imgW="1447800" imgH="24130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944" y="4077072"/>
                        <a:ext cx="2189041"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423" name="Picture 15"/>
          <p:cNvPicPr>
            <a:picLocks noChangeAspect="1" noChangeArrowheads="1"/>
          </p:cNvPicPr>
          <p:nvPr/>
        </p:nvPicPr>
        <p:blipFill>
          <a:blip r:embed="rId13" cstate="print"/>
          <a:srcRect/>
          <a:stretch>
            <a:fillRect/>
          </a:stretch>
        </p:blipFill>
        <p:spPr bwMode="auto">
          <a:xfrm>
            <a:off x="899592" y="4797152"/>
            <a:ext cx="2448272" cy="1352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Capacitor</a:t>
            </a:r>
            <a:endParaRPr lang="tr-TR" dirty="0"/>
          </a:p>
        </p:txBody>
      </p:sp>
      <p:sp>
        <p:nvSpPr>
          <p:cNvPr id="3" name="2 İçerik Yer Tutucusu"/>
          <p:cNvSpPr>
            <a:spLocks noGrp="1"/>
          </p:cNvSpPr>
          <p:nvPr>
            <p:ph idx="1"/>
          </p:nvPr>
        </p:nvSpPr>
        <p:spPr/>
        <p:txBody>
          <a:bodyPr/>
          <a:lstStyle/>
          <a:p>
            <a:r>
              <a:rPr lang="tr-TR" noProof="1" smtClean="0"/>
              <a:t>A time-varying electric field produces a displacement current in the space occupied by the fields.</a:t>
            </a:r>
          </a:p>
          <a:p>
            <a:r>
              <a:rPr lang="tr-TR" noProof="1" smtClean="0"/>
              <a:t>The circuit parameter of capacitance relates the displacement current to the voltage,where the displacement current is equal to the conduction current at the terminals of the capacitor.</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5400" noProof="1" smtClean="0"/>
              <a:t>Inductance,Capacitance </a:t>
            </a:r>
            <a:endParaRPr lang="tr-TR" dirty="0"/>
          </a:p>
        </p:txBody>
      </p:sp>
      <p:sp>
        <p:nvSpPr>
          <p:cNvPr id="3" name="2 İçerik Yer Tutucusu"/>
          <p:cNvSpPr>
            <a:spLocks noGrp="1"/>
          </p:cNvSpPr>
          <p:nvPr>
            <p:ph idx="1"/>
          </p:nvPr>
        </p:nvSpPr>
        <p:spPr/>
        <p:txBody>
          <a:bodyPr/>
          <a:lstStyle/>
          <a:p>
            <a:r>
              <a:rPr lang="tr-TR" noProof="1" smtClean="0"/>
              <a:t>Energy can be stored in both magnetic and electric fields,thus both inductors and capacitors are capable of storing energy.In ideal inductors and capacitors,only as much energy can be extracted as has been stored.</a:t>
            </a:r>
          </a:p>
          <a:p>
            <a:r>
              <a:rPr lang="tr-TR" noProof="1" smtClean="0"/>
              <a:t>Because inductors and capacitors cannot generate energy,they are classified as passive elements.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20656"/>
          </a:xfrm>
        </p:spPr>
        <p:txBody>
          <a:bodyPr>
            <a:normAutofit fontScale="90000"/>
          </a:bodyPr>
          <a:lstStyle/>
          <a:p>
            <a:r>
              <a:rPr lang="tr-TR" sz="5400" noProof="1" smtClean="0"/>
              <a:t>Inductor.</a:t>
            </a:r>
            <a:endParaRPr lang="tr-TR" noProof="1"/>
          </a:p>
        </p:txBody>
      </p:sp>
      <p:sp>
        <p:nvSpPr>
          <p:cNvPr id="3" name="2 İçerik Yer Tutucusu"/>
          <p:cNvSpPr>
            <a:spLocks noGrp="1"/>
          </p:cNvSpPr>
          <p:nvPr>
            <p:ph idx="1"/>
          </p:nvPr>
        </p:nvSpPr>
        <p:spPr>
          <a:xfrm>
            <a:off x="457200" y="1052736"/>
            <a:ext cx="8229600" cy="5271864"/>
          </a:xfrm>
        </p:spPr>
        <p:txBody>
          <a:bodyPr>
            <a:normAutofit/>
          </a:bodyPr>
          <a:lstStyle/>
          <a:p>
            <a:r>
              <a:rPr lang="tr-TR" sz="2000" noProof="1" smtClean="0"/>
              <a:t>Inductance is the circuit parameter used to describe an inductor.Inductance is symbolized by the letter L,is measured in Henrys(H),and is represented graphically as a coiled wire - a reminder that inductance is a consequence of a conductor linking a magnetic field. Figure 6.1 shows an inductor.</a:t>
            </a:r>
          </a:p>
          <a:p>
            <a:endParaRPr lang="tr-TR" noProof="1" smtClean="0"/>
          </a:p>
          <a:p>
            <a:endParaRPr lang="tr-TR" noProof="1" smtClean="0"/>
          </a:p>
          <a:p>
            <a:endParaRPr lang="tr-TR" noProof="1" smtClean="0"/>
          </a:p>
          <a:p>
            <a:pPr>
              <a:buNone/>
            </a:pPr>
            <a:endParaRPr lang="tr-TR" noProof="1" smtClean="0"/>
          </a:p>
          <a:p>
            <a:pPr>
              <a:buNone/>
            </a:pPr>
            <a:endParaRPr lang="tr-TR" noProof="1" smtClean="0"/>
          </a:p>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1026" name="Picture 2"/>
          <p:cNvPicPr>
            <a:picLocks noChangeAspect="1" noChangeArrowheads="1"/>
          </p:cNvPicPr>
          <p:nvPr/>
        </p:nvPicPr>
        <p:blipFill>
          <a:blip r:embed="rId2" cstate="print"/>
          <a:srcRect/>
          <a:stretch>
            <a:fillRect/>
          </a:stretch>
        </p:blipFill>
        <p:spPr bwMode="auto">
          <a:xfrm>
            <a:off x="780991" y="2924944"/>
            <a:ext cx="4167991"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5400" noProof="1" smtClean="0"/>
              <a:t>Inductor</a:t>
            </a:r>
            <a:endParaRPr lang="tr-TR" dirty="0"/>
          </a:p>
        </p:txBody>
      </p:sp>
      <p:sp>
        <p:nvSpPr>
          <p:cNvPr id="3" name="2 İçerik Yer Tutucusu"/>
          <p:cNvSpPr>
            <a:spLocks noGrp="1"/>
          </p:cNvSpPr>
          <p:nvPr>
            <p:ph idx="1"/>
          </p:nvPr>
        </p:nvSpPr>
        <p:spPr/>
        <p:txBody>
          <a:bodyPr/>
          <a:lstStyle/>
          <a:p>
            <a:r>
              <a:rPr lang="tr-TR" sz="2800" noProof="1" smtClean="0"/>
              <a:t>Assigning the reference direction of the current in the direction of the voltage drop across the terminals of the inductor yields:</a:t>
            </a:r>
          </a:p>
          <a:p>
            <a:pPr>
              <a:buNone/>
            </a:pPr>
            <a:endParaRPr lang="tr-TR" sz="2800" noProof="1" smtClean="0"/>
          </a:p>
          <a:p>
            <a:pPr>
              <a:buNone/>
            </a:pPr>
            <a:r>
              <a:rPr lang="tr-TR" sz="2800" noProof="1" smtClean="0"/>
              <a:t>                                   (6.1)</a:t>
            </a:r>
          </a:p>
          <a:p>
            <a:pPr>
              <a:buNone/>
            </a:pPr>
            <a:endParaRPr lang="tr-TR" sz="2800" noProof="1" smtClean="0">
              <a:solidFill>
                <a:srgbClr val="FF0000"/>
              </a:solidFill>
            </a:endParaRPr>
          </a:p>
          <a:p>
            <a:r>
              <a:rPr lang="tr-TR" sz="2800" noProof="1" smtClean="0"/>
              <a:t>Where v is measured in volts,L in henrys,i amperese and t in seconds.</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pic>
        <p:nvPicPr>
          <p:cNvPr id="2050" name="Picture 2"/>
          <p:cNvPicPr>
            <a:picLocks noChangeAspect="1" noChangeArrowheads="1"/>
          </p:cNvPicPr>
          <p:nvPr/>
        </p:nvPicPr>
        <p:blipFill>
          <a:blip r:embed="rId2" cstate="print"/>
          <a:srcRect/>
          <a:stretch>
            <a:fillRect/>
          </a:stretch>
        </p:blipFill>
        <p:spPr bwMode="auto">
          <a:xfrm>
            <a:off x="1043608" y="3429000"/>
            <a:ext cx="2448272" cy="1260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800" noProof="1" smtClean="0"/>
              <a:t>Inductor</a:t>
            </a:r>
            <a:endParaRPr lang="tr-TR" dirty="0"/>
          </a:p>
        </p:txBody>
      </p:sp>
      <p:sp>
        <p:nvSpPr>
          <p:cNvPr id="3" name="2 İçerik Yer Tutucusu"/>
          <p:cNvSpPr>
            <a:spLocks noGrp="1"/>
          </p:cNvSpPr>
          <p:nvPr>
            <p:ph idx="1"/>
          </p:nvPr>
        </p:nvSpPr>
        <p:spPr/>
        <p:txBody>
          <a:bodyPr>
            <a:normAutofit fontScale="92500"/>
          </a:bodyPr>
          <a:lstStyle/>
          <a:p>
            <a:r>
              <a:rPr lang="tr-TR" noProof="1" smtClean="0"/>
              <a:t>Equation  6.1 reflects the passive sign convention shown in Figure 6.1 b).If the current reference is in the direction of the voltage rise,Equation 6.1 is written with a minus sign.</a:t>
            </a:r>
          </a:p>
          <a:p>
            <a:r>
              <a:rPr lang="tr-TR" noProof="1" smtClean="0"/>
              <a:t>Two observations can be made from Equation 6.1.As the voltage across the terminals of an inductor is proportional to the time rate of change of the current in the inductor,if the current is constant,the voltage across the ideal inductor is zero.Thus the inductor behaves as a short circuit in the presence of a constant or d.c source.</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3485</TotalTime>
  <Words>1813</Words>
  <Application>Microsoft Office PowerPoint</Application>
  <PresentationFormat>On-screen Show (4:3)</PresentationFormat>
  <Paragraphs>283</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Akış</vt:lpstr>
      <vt:lpstr>Denklem</vt:lpstr>
      <vt:lpstr>EE 210 </vt:lpstr>
      <vt:lpstr>Inductance,Capacitance </vt:lpstr>
      <vt:lpstr>Inductor</vt:lpstr>
      <vt:lpstr>Capacitor</vt:lpstr>
      <vt:lpstr>Capacitor</vt:lpstr>
      <vt:lpstr>Inductance,Capacitance </vt:lpstr>
      <vt:lpstr>Inductor.</vt:lpstr>
      <vt:lpstr>Inductor</vt:lpstr>
      <vt:lpstr>Inductor</vt:lpstr>
      <vt:lpstr>Inductor</vt:lpstr>
      <vt:lpstr>EXAMPLE 6.1</vt:lpstr>
      <vt:lpstr>EXAMPLE 6.1</vt:lpstr>
      <vt:lpstr>Current in an inductor in Terms of the Voltage Across the Inductor</vt:lpstr>
      <vt:lpstr>Current in an inductor in Terms of the Voltage Across the Inductor</vt:lpstr>
      <vt:lpstr>Current in an inductor in Terms of the Voltage Across the Inductor</vt:lpstr>
      <vt:lpstr>Example 6.2</vt:lpstr>
      <vt:lpstr>Power and Energy in the Inductor</vt:lpstr>
      <vt:lpstr>Power and Energy in the Inductor</vt:lpstr>
      <vt:lpstr>Power and Energy in the Inductor</vt:lpstr>
      <vt:lpstr>Example 6.3</vt:lpstr>
      <vt:lpstr>Example 6.3</vt:lpstr>
      <vt:lpstr>Homework: Assesing Objective 1 =&gt; 6.1 </vt:lpstr>
      <vt:lpstr>The Capacitor</vt:lpstr>
      <vt:lpstr>The Capacitor</vt:lpstr>
      <vt:lpstr>The Capacitor</vt:lpstr>
      <vt:lpstr>The Capacitor</vt:lpstr>
      <vt:lpstr>The Capacitor</vt:lpstr>
      <vt:lpstr>The Capacitor</vt:lpstr>
      <vt:lpstr>The Capacitor</vt:lpstr>
      <vt:lpstr>Example 6.4 </vt:lpstr>
      <vt:lpstr>Example 6.4 </vt:lpstr>
      <vt:lpstr>EXAMPLE 6.5</vt:lpstr>
      <vt:lpstr>EXAMPLE 6.5</vt:lpstr>
      <vt:lpstr>HW Assessing Objective 2, 6.2,6.3</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Series-Parallel Combinations of Inductance and Capacitance</vt:lpstr>
      <vt:lpstr>Serial-Parallel Combinations of Inductance and Capacitance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cenk-efeler</cp:lastModifiedBy>
  <cp:revision>631</cp:revision>
  <dcterms:created xsi:type="dcterms:W3CDTF">2012-02-20T11:45:44Z</dcterms:created>
  <dcterms:modified xsi:type="dcterms:W3CDTF">2017-05-10T07:19:52Z</dcterms:modified>
</cp:coreProperties>
</file>