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75"/>
  </p:notesMasterIdLst>
  <p:sldIdLst>
    <p:sldId id="280" r:id="rId2"/>
    <p:sldId id="342" r:id="rId3"/>
    <p:sldId id="343" r:id="rId4"/>
    <p:sldId id="344" r:id="rId5"/>
    <p:sldId id="345" r:id="rId6"/>
    <p:sldId id="391" r:id="rId7"/>
    <p:sldId id="348" r:id="rId8"/>
    <p:sldId id="392" r:id="rId9"/>
    <p:sldId id="393" r:id="rId10"/>
    <p:sldId id="395" r:id="rId11"/>
    <p:sldId id="394" r:id="rId12"/>
    <p:sldId id="396" r:id="rId13"/>
    <p:sldId id="397" r:id="rId14"/>
    <p:sldId id="398" r:id="rId15"/>
    <p:sldId id="402" r:id="rId16"/>
    <p:sldId id="403" r:id="rId17"/>
    <p:sldId id="401" r:id="rId18"/>
    <p:sldId id="404" r:id="rId19"/>
    <p:sldId id="405" r:id="rId20"/>
    <p:sldId id="406" r:id="rId21"/>
    <p:sldId id="407" r:id="rId22"/>
    <p:sldId id="408" r:id="rId23"/>
    <p:sldId id="409" r:id="rId24"/>
    <p:sldId id="410" r:id="rId25"/>
    <p:sldId id="411" r:id="rId26"/>
    <p:sldId id="412" r:id="rId27"/>
    <p:sldId id="413" r:id="rId28"/>
    <p:sldId id="414" r:id="rId29"/>
    <p:sldId id="415" r:id="rId30"/>
    <p:sldId id="416" r:id="rId31"/>
    <p:sldId id="417" r:id="rId32"/>
    <p:sldId id="418" r:id="rId33"/>
    <p:sldId id="419" r:id="rId34"/>
    <p:sldId id="420" r:id="rId35"/>
    <p:sldId id="421" r:id="rId36"/>
    <p:sldId id="422" r:id="rId37"/>
    <p:sldId id="423" r:id="rId38"/>
    <p:sldId id="424" r:id="rId39"/>
    <p:sldId id="425" r:id="rId40"/>
    <p:sldId id="426" r:id="rId41"/>
    <p:sldId id="427" r:id="rId42"/>
    <p:sldId id="428" r:id="rId43"/>
    <p:sldId id="429" r:id="rId44"/>
    <p:sldId id="430" r:id="rId45"/>
    <p:sldId id="431" r:id="rId46"/>
    <p:sldId id="432" r:id="rId47"/>
    <p:sldId id="433" r:id="rId48"/>
    <p:sldId id="434" r:id="rId49"/>
    <p:sldId id="435" r:id="rId50"/>
    <p:sldId id="436" r:id="rId51"/>
    <p:sldId id="437" r:id="rId52"/>
    <p:sldId id="438" r:id="rId53"/>
    <p:sldId id="439" r:id="rId54"/>
    <p:sldId id="440" r:id="rId55"/>
    <p:sldId id="441" r:id="rId56"/>
    <p:sldId id="442" r:id="rId57"/>
    <p:sldId id="443" r:id="rId58"/>
    <p:sldId id="444" r:id="rId59"/>
    <p:sldId id="445" r:id="rId60"/>
    <p:sldId id="446" r:id="rId61"/>
    <p:sldId id="447" r:id="rId62"/>
    <p:sldId id="448" r:id="rId63"/>
    <p:sldId id="449" r:id="rId64"/>
    <p:sldId id="450" r:id="rId65"/>
    <p:sldId id="451" r:id="rId66"/>
    <p:sldId id="452" r:id="rId67"/>
    <p:sldId id="453" r:id="rId68"/>
    <p:sldId id="454" r:id="rId69"/>
    <p:sldId id="455" r:id="rId70"/>
    <p:sldId id="456" r:id="rId71"/>
    <p:sldId id="457" r:id="rId72"/>
    <p:sldId id="458" r:id="rId73"/>
    <p:sldId id="459" r:id="rId74"/>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62" autoAdjust="0"/>
    <p:restoredTop sz="95751" autoAdjust="0"/>
  </p:normalViewPr>
  <p:slideViewPr>
    <p:cSldViewPr>
      <p:cViewPr varScale="1">
        <p:scale>
          <a:sx n="112" d="100"/>
          <a:sy n="112" d="100"/>
        </p:scale>
        <p:origin x="-1572"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69.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69.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76.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76.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82.wmf"/><Relationship Id="rId1" Type="http://schemas.openxmlformats.org/officeDocument/2006/relationships/image" Target="../media/image5.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image" Target="../media/image85.wmf"/><Relationship Id="rId1" Type="http://schemas.openxmlformats.org/officeDocument/2006/relationships/image" Target="../media/image84.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89.wmf"/><Relationship Id="rId1" Type="http://schemas.openxmlformats.org/officeDocument/2006/relationships/image" Target="../media/image88.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99.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05.wmf"/><Relationship Id="rId2" Type="http://schemas.openxmlformats.org/officeDocument/2006/relationships/image" Target="../media/image104.wmf"/><Relationship Id="rId1" Type="http://schemas.openxmlformats.org/officeDocument/2006/relationships/image" Target="../media/image103.wmf"/><Relationship Id="rId6" Type="http://schemas.openxmlformats.org/officeDocument/2006/relationships/image" Target="../media/image108.wmf"/><Relationship Id="rId5" Type="http://schemas.openxmlformats.org/officeDocument/2006/relationships/image" Target="../media/image107.wmf"/><Relationship Id="rId4" Type="http://schemas.openxmlformats.org/officeDocument/2006/relationships/image" Target="../media/image10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11.wmf"/><Relationship Id="rId2" Type="http://schemas.openxmlformats.org/officeDocument/2006/relationships/image" Target="../media/image110.wmf"/><Relationship Id="rId1" Type="http://schemas.openxmlformats.org/officeDocument/2006/relationships/image" Target="../media/image109.wmf"/><Relationship Id="rId6" Type="http://schemas.openxmlformats.org/officeDocument/2006/relationships/image" Target="../media/image114.wmf"/><Relationship Id="rId5" Type="http://schemas.openxmlformats.org/officeDocument/2006/relationships/image" Target="../media/image113.wmf"/><Relationship Id="rId4" Type="http://schemas.openxmlformats.org/officeDocument/2006/relationships/image" Target="../media/image112.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19.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24.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126.wmf"/><Relationship Id="rId1" Type="http://schemas.openxmlformats.org/officeDocument/2006/relationships/image" Target="../media/image125.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2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52.wmf"/><Relationship Id="rId3" Type="http://schemas.openxmlformats.org/officeDocument/2006/relationships/image" Target="../media/image47.wmf"/><Relationship Id="rId7" Type="http://schemas.openxmlformats.org/officeDocument/2006/relationships/image" Target="../media/image51.wmf"/><Relationship Id="rId2" Type="http://schemas.openxmlformats.org/officeDocument/2006/relationships/image" Target="../media/image46.wmf"/><Relationship Id="rId1" Type="http://schemas.openxmlformats.org/officeDocument/2006/relationships/image" Target="../media/image45.wmf"/><Relationship Id="rId6" Type="http://schemas.openxmlformats.org/officeDocument/2006/relationships/image" Target="../media/image50.wmf"/><Relationship Id="rId5" Type="http://schemas.openxmlformats.org/officeDocument/2006/relationships/image" Target="../media/image49.wmf"/><Relationship Id="rId10" Type="http://schemas.openxmlformats.org/officeDocument/2006/relationships/image" Target="../media/image54.wmf"/><Relationship Id="rId4" Type="http://schemas.openxmlformats.org/officeDocument/2006/relationships/image" Target="../media/image48.wmf"/><Relationship Id="rId9" Type="http://schemas.openxmlformats.org/officeDocument/2006/relationships/image" Target="../media/image5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C75EDE-19EC-4EEE-B0D9-45E6DF5E16E7}" type="datetimeFigureOut">
              <a:rPr lang="tr-TR" smtClean="0"/>
              <a:pPr/>
              <a:t>10.05.2017</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FF616B-B4AA-4AA1-870C-83E76D0ECADC}" type="slidenum">
              <a:rPr lang="tr-TR" smtClean="0"/>
              <a:pPr/>
              <a:t>‹#›</a:t>
            </a:fld>
            <a:endParaRPr lang="tr-TR"/>
          </a:p>
        </p:txBody>
      </p:sp>
    </p:spTree>
    <p:extLst>
      <p:ext uri="{BB962C8B-B14F-4D97-AF65-F5344CB8AC3E}">
        <p14:creationId xmlns:p14="http://schemas.microsoft.com/office/powerpoint/2010/main" val="12141954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bg>
      <p:bgRef idx="1002">
        <a:schemeClr val="bg2"/>
      </p:bgRef>
    </p:bg>
    <p:spTree>
      <p:nvGrpSpPr>
        <p:cNvPr id="1" name=""/>
        <p:cNvGrpSpPr/>
        <p:nvPr/>
      </p:nvGrpSpPr>
      <p:grpSpPr>
        <a:xfrm>
          <a:off x="0" y="0"/>
          <a:ext cx="0" cy="0"/>
          <a:chOff x="0" y="0"/>
          <a:chExt cx="0" cy="0"/>
        </a:xfrm>
      </p:grpSpPr>
      <p:sp>
        <p:nvSpPr>
          <p:cNvPr id="9" name="8 Başlık"/>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tr-TR" smtClean="0"/>
              <a:t>Asıl başlık stili için tıklatın</a:t>
            </a:r>
            <a:endParaRPr kumimoji="0" lang="en-US"/>
          </a:p>
        </p:txBody>
      </p:sp>
      <p:sp>
        <p:nvSpPr>
          <p:cNvPr id="17" name="16 Alt Başlık"/>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30" name="29 Veri Yer Tutucusu"/>
          <p:cNvSpPr>
            <a:spLocks noGrp="1"/>
          </p:cNvSpPr>
          <p:nvPr>
            <p:ph type="dt" sz="half" idx="10"/>
          </p:nvPr>
        </p:nvSpPr>
        <p:spPr/>
        <p:txBody>
          <a:bodyPr/>
          <a:lstStyle/>
          <a:p>
            <a:fld id="{5572E8F5-752B-4337-A607-0441BE4E7708}" type="datetime1">
              <a:rPr lang="tr-TR" smtClean="0"/>
              <a:pPr/>
              <a:t>10.05.2017</a:t>
            </a:fld>
            <a:endParaRPr lang="tr-TR"/>
          </a:p>
        </p:txBody>
      </p:sp>
      <p:sp>
        <p:nvSpPr>
          <p:cNvPr id="19" name="18 Altbilgi Yer Tutucusu"/>
          <p:cNvSpPr>
            <a:spLocks noGrp="1"/>
          </p:cNvSpPr>
          <p:nvPr>
            <p:ph type="ftr" sz="quarter" idx="11"/>
          </p:nvPr>
        </p:nvSpPr>
        <p:spPr/>
        <p:txBody>
          <a:bodyPr/>
          <a:lstStyle/>
          <a:p>
            <a:endParaRPr lang="tr-TR"/>
          </a:p>
        </p:txBody>
      </p:sp>
      <p:sp>
        <p:nvSpPr>
          <p:cNvPr id="27" name="2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0B8295AD-E0D6-4ACF-9D7D-4A02C978A0D2}" type="datetime1">
              <a:rPr lang="tr-TR" smtClean="0"/>
              <a:pPr/>
              <a:t>10.05.2017</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914401"/>
            <a:ext cx="2057400" cy="5211763"/>
          </a:xfrm>
        </p:spPr>
        <p:txBody>
          <a:bodyPr vert="eaVer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a:xfrm>
            <a:off x="457200" y="914401"/>
            <a:ext cx="6019800" cy="5211763"/>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B495E691-87F7-4228-A25B-21E97C3B2F74}" type="datetime1">
              <a:rPr lang="tr-TR" smtClean="0"/>
              <a:pPr/>
              <a:t>10.05.2017</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İçerik Yer Tutucusu"/>
          <p:cNvSpPr>
            <a:spLocks noGrp="1"/>
          </p:cNvSpPr>
          <p:nvPr>
            <p:ph idx="1"/>
          </p:nvPr>
        </p:nvSpPr>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AC6CB206-CE81-424C-BA92-C531F4BEDE33}" type="datetime1">
              <a:rPr lang="tr-TR" smtClean="0"/>
              <a:pPr/>
              <a:t>10.05.2017</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bg>
      <p:bgRef idx="1002">
        <a:schemeClr val="bg2"/>
      </p:bgRef>
    </p:bg>
    <p:spTree>
      <p:nvGrpSpPr>
        <p:cNvPr id="1" name=""/>
        <p:cNvGrpSpPr/>
        <p:nvPr/>
      </p:nvGrpSpPr>
      <p:grpSpPr>
        <a:xfrm>
          <a:off x="0" y="0"/>
          <a:ext cx="0" cy="0"/>
          <a:chOff x="0" y="0"/>
          <a:chExt cx="0" cy="0"/>
        </a:xfrm>
      </p:grpSpPr>
      <p:sp>
        <p:nvSpPr>
          <p:cNvPr id="2" name="1 Başlık"/>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4" name="3 Veri Yer Tutucusu"/>
          <p:cNvSpPr>
            <a:spLocks noGrp="1"/>
          </p:cNvSpPr>
          <p:nvPr>
            <p:ph type="dt" sz="half" idx="10"/>
          </p:nvPr>
        </p:nvSpPr>
        <p:spPr/>
        <p:txBody>
          <a:bodyPr/>
          <a:lstStyle/>
          <a:p>
            <a:fld id="{D989F47E-6F02-444D-A857-CBB43328F562}" type="datetime1">
              <a:rPr lang="tr-TR" smtClean="0"/>
              <a:pPr/>
              <a:t>10.05.2017</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1143000"/>
          </a:xfrm>
        </p:spPr>
        <p:txBody>
          <a:bodyPr/>
          <a:lstStyle/>
          <a:p>
            <a:r>
              <a:rPr kumimoji="0" lang="tr-TR" smtClean="0"/>
              <a:t>Asıl başlık stili için tıklatın</a:t>
            </a:r>
            <a:endParaRPr kumimoji="0" lang="en-US"/>
          </a:p>
        </p:txBody>
      </p:sp>
      <p:sp>
        <p:nvSpPr>
          <p:cNvPr id="3" name="2 İçerik Yer Tutucusu"/>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İçerik Yer Tutucusu"/>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p>
            <a:fld id="{F8F834F2-B2BA-443B-AFA4-F05F2720671D}" type="datetime1">
              <a:rPr lang="tr-TR" smtClean="0"/>
              <a:pPr/>
              <a:t>10.05.2017</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1143000"/>
          </a:xfrm>
        </p:spPr>
        <p:txBody>
          <a:bodyPr tIns="45720" anchor="b"/>
          <a:lstStyle>
            <a:lvl1pPr>
              <a:defRPr/>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4" name="3 Metin Yer Tutucusu"/>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5" name="4 İçerik Yer Tutucusu"/>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6" name="5 İçerik Yer Tutucusu"/>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6 Veri Yer Tutucusu"/>
          <p:cNvSpPr>
            <a:spLocks noGrp="1"/>
          </p:cNvSpPr>
          <p:nvPr>
            <p:ph type="dt" sz="half" idx="10"/>
          </p:nvPr>
        </p:nvSpPr>
        <p:spPr/>
        <p:txBody>
          <a:bodyPr/>
          <a:lstStyle/>
          <a:p>
            <a:fld id="{474CA485-3D49-440D-A822-752E9FC4C145}" type="datetime1">
              <a:rPr lang="tr-TR" smtClean="0"/>
              <a:pPr/>
              <a:t>10.05.2017</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tr-TR" smtClean="0"/>
              <a:t>Asıl başlık stili için tıklatın</a:t>
            </a:r>
            <a:endParaRPr kumimoji="0" lang="en-US"/>
          </a:p>
        </p:txBody>
      </p:sp>
      <p:sp>
        <p:nvSpPr>
          <p:cNvPr id="3" name="2 Veri Yer Tutucusu"/>
          <p:cNvSpPr>
            <a:spLocks noGrp="1"/>
          </p:cNvSpPr>
          <p:nvPr>
            <p:ph type="dt" sz="half" idx="10"/>
          </p:nvPr>
        </p:nvSpPr>
        <p:spPr/>
        <p:txBody>
          <a:bodyPr/>
          <a:lstStyle/>
          <a:p>
            <a:fld id="{D033749F-C06C-4B79-90C0-8CA81FD09240}" type="datetime1">
              <a:rPr lang="tr-TR" smtClean="0"/>
              <a:pPr/>
              <a:t>10.05.2017</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ED51A014-CD14-48B2-859F-257EC40AF777}" type="datetime1">
              <a:rPr lang="tr-TR" smtClean="0"/>
              <a:pPr/>
              <a:t>10.05.2017</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tr-TR" smtClean="0"/>
              <a:t>Asıl başlık stili için tıklatın</a:t>
            </a:r>
            <a:endParaRPr kumimoji="0" lang="en-US"/>
          </a:p>
        </p:txBody>
      </p:sp>
      <p:sp>
        <p:nvSpPr>
          <p:cNvPr id="3" name="2 Metin Yer Tutucusu"/>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tr-TR" smtClean="0"/>
              <a:t>Asıl metin stillerini düzenlemek için tıklatın</a:t>
            </a:r>
          </a:p>
        </p:txBody>
      </p:sp>
      <p:sp>
        <p:nvSpPr>
          <p:cNvPr id="4" name="3 İçerik Yer Tutucusu"/>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p>
            <a:fld id="{A620378B-D082-444A-A69A-E7721C8336FB}" type="datetime1">
              <a:rPr lang="tr-TR" smtClean="0"/>
              <a:pPr/>
              <a:t>10.05.2017</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9" name="8 Tek Köşesi Kesik ve Yuvarlatılmış Dikdörtgen"/>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11 Dik Üçgen"/>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1 Başlık"/>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tr-TR" smtClean="0"/>
              <a:t>Asıl başlık stili için tıklatın</a:t>
            </a:r>
            <a:endParaRPr kumimoji="0" lang="en-US"/>
          </a:p>
        </p:txBody>
      </p:sp>
      <p:sp>
        <p:nvSpPr>
          <p:cNvPr id="4" name="3 Metin Yer Tutucusu"/>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tr-TR" smtClean="0"/>
              <a:t>Asıl metin stillerini düzenlemek için tıklatın</a:t>
            </a:r>
          </a:p>
        </p:txBody>
      </p:sp>
      <p:sp>
        <p:nvSpPr>
          <p:cNvPr id="5" name="4 Veri Yer Tutucusu"/>
          <p:cNvSpPr>
            <a:spLocks noGrp="1"/>
          </p:cNvSpPr>
          <p:nvPr>
            <p:ph type="dt" sz="half" idx="10"/>
          </p:nvPr>
        </p:nvSpPr>
        <p:spPr/>
        <p:txBody>
          <a:bodyPr/>
          <a:lstStyle/>
          <a:p>
            <a:fld id="{988F74F2-0212-4B92-B17B-6F960014001B}" type="datetime1">
              <a:rPr lang="tr-TR" smtClean="0"/>
              <a:pPr/>
              <a:t>10.05.2017</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a:xfrm>
            <a:off x="8077200" y="6356350"/>
            <a:ext cx="609600" cy="365125"/>
          </a:xfrm>
        </p:spPr>
        <p:txBody>
          <a:bodyPr/>
          <a:lstStyle/>
          <a:p>
            <a:fld id="{B1DEFA8C-F947-479F-BE07-76B6B3F80BF1}" type="slidenum">
              <a:rPr lang="tr-TR" smtClean="0"/>
              <a:pPr/>
              <a:t>‹#›</a:t>
            </a:fld>
            <a:endParaRPr lang="tr-TR"/>
          </a:p>
        </p:txBody>
      </p:sp>
      <p:sp>
        <p:nvSpPr>
          <p:cNvPr id="3" name="2 Resim Yer Tutucusu"/>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tr-TR" smtClean="0"/>
              <a:t>Resim eklemek için simgeyi tıklatın</a:t>
            </a:r>
            <a:endParaRPr kumimoji="0" lang="en-US" dirty="0"/>
          </a:p>
        </p:txBody>
      </p:sp>
      <p:sp>
        <p:nvSpPr>
          <p:cNvPr id="10" name="9 Serbest Form"/>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10 Serbest Form"/>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6 Serbest Form"/>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7 Serbest Form"/>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8 Başlık Yer Tutucusu"/>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tr-TR" smtClean="0"/>
              <a:t>Asıl başlık stili için tıklatın</a:t>
            </a:r>
            <a:endParaRPr kumimoji="0" lang="en-US"/>
          </a:p>
        </p:txBody>
      </p:sp>
      <p:sp>
        <p:nvSpPr>
          <p:cNvPr id="30" name="29 Metin Yer Tutucusu"/>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0" name="9 Veri Yer Tutucusu"/>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85AFD01-0B8D-4D22-B51B-316886892685}" type="datetime1">
              <a:rPr lang="tr-TR" smtClean="0"/>
              <a:pPr/>
              <a:t>10.05.2017</a:t>
            </a:fld>
            <a:endParaRPr lang="tr-TR"/>
          </a:p>
        </p:txBody>
      </p:sp>
      <p:sp>
        <p:nvSpPr>
          <p:cNvPr id="22" name="21 Altbilgi Yer Tutucusu"/>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tr-TR"/>
          </a:p>
        </p:txBody>
      </p:sp>
      <p:sp>
        <p:nvSpPr>
          <p:cNvPr id="18" name="17 Slayt Numarası Yer Tutucusu"/>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1DEFA8C-F947-479F-BE07-76B6B3F80BF1}" type="slidenum">
              <a:rPr lang="tr-TR" smtClean="0"/>
              <a:pPr/>
              <a:t>‹#›</a:t>
            </a:fld>
            <a:endParaRPr lang="tr-TR"/>
          </a:p>
        </p:txBody>
      </p:sp>
      <p:grpSp>
        <p:nvGrpSpPr>
          <p:cNvPr id="2" name="1 Grup"/>
          <p:cNvGrpSpPr/>
          <p:nvPr/>
        </p:nvGrpSpPr>
        <p:grpSpPr>
          <a:xfrm>
            <a:off x="-19017" y="202408"/>
            <a:ext cx="9180548" cy="649224"/>
            <a:chOff x="-19045" y="216550"/>
            <a:chExt cx="9180548" cy="649224"/>
          </a:xfrm>
        </p:grpSpPr>
        <p:sp>
          <p:nvSpPr>
            <p:cNvPr id="12" name="11 Serbest Form"/>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Serbest Form"/>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5.png"/><Relationship Id="rId7"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6.bin"/><Relationship Id="rId5" Type="http://schemas.openxmlformats.org/officeDocument/2006/relationships/image" Target="../media/image13.wmf"/><Relationship Id="rId4" Type="http://schemas.openxmlformats.org/officeDocument/2006/relationships/oleObject" Target="../embeddings/oleObject5.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8.wmf"/><Relationship Id="rId5" Type="http://schemas.openxmlformats.org/officeDocument/2006/relationships/oleObject" Target="../embeddings/oleObject8.bin"/><Relationship Id="rId4" Type="http://schemas.openxmlformats.org/officeDocument/2006/relationships/image" Target="../media/image17.wmf"/></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5.wmf"/><Relationship Id="rId5" Type="http://schemas.openxmlformats.org/officeDocument/2006/relationships/oleObject" Target="../embeddings/oleObject9.bin"/><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32.wmf"/><Relationship Id="rId5" Type="http://schemas.openxmlformats.org/officeDocument/2006/relationships/oleObject" Target="../embeddings/oleObject11.bin"/><Relationship Id="rId4" Type="http://schemas.openxmlformats.org/officeDocument/2006/relationships/image" Target="../media/image31.wmf"/></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44.png"/><Relationship Id="rId4" Type="http://schemas.openxmlformats.org/officeDocument/2006/relationships/image" Target="../media/image43.wmf"/></Relationships>
</file>

<file path=ppt/slides/_rels/slide29.xml.rels><?xml version="1.0" encoding="UTF-8" standalone="yes"?>
<Relationships xmlns="http://schemas.openxmlformats.org/package/2006/relationships"><Relationship Id="rId8" Type="http://schemas.openxmlformats.org/officeDocument/2006/relationships/image" Target="../media/image47.wmf"/><Relationship Id="rId13" Type="http://schemas.openxmlformats.org/officeDocument/2006/relationships/oleObject" Target="../embeddings/oleObject19.bin"/><Relationship Id="rId18" Type="http://schemas.openxmlformats.org/officeDocument/2006/relationships/image" Target="../media/image52.wmf"/><Relationship Id="rId3" Type="http://schemas.openxmlformats.org/officeDocument/2006/relationships/oleObject" Target="../embeddings/oleObject14.bin"/><Relationship Id="rId21" Type="http://schemas.openxmlformats.org/officeDocument/2006/relationships/oleObject" Target="../embeddings/oleObject23.bin"/><Relationship Id="rId7" Type="http://schemas.openxmlformats.org/officeDocument/2006/relationships/oleObject" Target="../embeddings/oleObject16.bin"/><Relationship Id="rId12" Type="http://schemas.openxmlformats.org/officeDocument/2006/relationships/image" Target="../media/image49.wmf"/><Relationship Id="rId17" Type="http://schemas.openxmlformats.org/officeDocument/2006/relationships/oleObject" Target="../embeddings/oleObject21.bin"/><Relationship Id="rId2" Type="http://schemas.openxmlformats.org/officeDocument/2006/relationships/slideLayout" Target="../slideLayouts/slideLayout2.xml"/><Relationship Id="rId16" Type="http://schemas.openxmlformats.org/officeDocument/2006/relationships/image" Target="../media/image51.wmf"/><Relationship Id="rId20" Type="http://schemas.openxmlformats.org/officeDocument/2006/relationships/image" Target="../media/image53.wmf"/><Relationship Id="rId1" Type="http://schemas.openxmlformats.org/officeDocument/2006/relationships/vmlDrawing" Target="../drawings/vmlDrawing9.vml"/><Relationship Id="rId6" Type="http://schemas.openxmlformats.org/officeDocument/2006/relationships/image" Target="../media/image46.wmf"/><Relationship Id="rId11" Type="http://schemas.openxmlformats.org/officeDocument/2006/relationships/oleObject" Target="../embeddings/oleObject18.bin"/><Relationship Id="rId5" Type="http://schemas.openxmlformats.org/officeDocument/2006/relationships/oleObject" Target="../embeddings/oleObject15.bin"/><Relationship Id="rId15" Type="http://schemas.openxmlformats.org/officeDocument/2006/relationships/oleObject" Target="../embeddings/oleObject20.bin"/><Relationship Id="rId10" Type="http://schemas.openxmlformats.org/officeDocument/2006/relationships/image" Target="../media/image48.wmf"/><Relationship Id="rId19" Type="http://schemas.openxmlformats.org/officeDocument/2006/relationships/oleObject" Target="../embeddings/oleObject22.bin"/><Relationship Id="rId4" Type="http://schemas.openxmlformats.org/officeDocument/2006/relationships/image" Target="../media/image45.wmf"/><Relationship Id="rId9" Type="http://schemas.openxmlformats.org/officeDocument/2006/relationships/oleObject" Target="../embeddings/oleObject17.bin"/><Relationship Id="rId14" Type="http://schemas.openxmlformats.org/officeDocument/2006/relationships/image" Target="../media/image50.wmf"/><Relationship Id="rId22" Type="http://schemas.openxmlformats.org/officeDocument/2006/relationships/image" Target="../media/image54.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66.png"/><Relationship Id="rId4" Type="http://schemas.openxmlformats.org/officeDocument/2006/relationships/image" Target="../media/image65.wmf"/></Relationships>
</file>

<file path=ppt/slides/_rels/slide39.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71.png"/><Relationship Id="rId5" Type="http://schemas.openxmlformats.org/officeDocument/2006/relationships/image" Target="../media/image69.wmf"/><Relationship Id="rId4" Type="http://schemas.openxmlformats.org/officeDocument/2006/relationships/oleObject" Target="../embeddings/oleObject25.bin"/></Relationships>
</file>

<file path=ppt/slides/_rels/slide41.xml.rels><?xml version="1.0" encoding="UTF-8" standalone="yes"?>
<Relationships xmlns="http://schemas.openxmlformats.org/package/2006/relationships"><Relationship Id="rId3" Type="http://schemas.openxmlformats.org/officeDocument/2006/relationships/image" Target="../media/image72.png"/><Relationship Id="rId7" Type="http://schemas.openxmlformats.org/officeDocument/2006/relationships/image" Target="../media/image74.png"/><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69.wmf"/><Relationship Id="rId5" Type="http://schemas.openxmlformats.org/officeDocument/2006/relationships/oleObject" Target="../embeddings/oleObject26.bin"/><Relationship Id="rId4" Type="http://schemas.openxmlformats.org/officeDocument/2006/relationships/image" Target="../media/image73.png"/></Relationships>
</file>

<file path=ppt/slides/_rels/slide42.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76.wmf"/></Relationships>
</file>

<file path=ppt/slides/_rels/slide44.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80.png"/><Relationship Id="rId5" Type="http://schemas.openxmlformats.org/officeDocument/2006/relationships/image" Target="../media/image76.wmf"/><Relationship Id="rId4" Type="http://schemas.openxmlformats.org/officeDocument/2006/relationships/oleObject" Target="../embeddings/oleObject28.bin"/></Relationships>
</file>

<file path=ppt/slides/_rels/slide45.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29.bin"/><Relationship Id="rId7" Type="http://schemas.openxmlformats.org/officeDocument/2006/relationships/image" Target="../media/image83.png"/><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82.wmf"/><Relationship Id="rId5" Type="http://schemas.openxmlformats.org/officeDocument/2006/relationships/oleObject" Target="../embeddings/oleObject30.bin"/><Relationship Id="rId4" Type="http://schemas.openxmlformats.org/officeDocument/2006/relationships/image" Target="../media/image5.wmf"/></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33.bin"/><Relationship Id="rId3" Type="http://schemas.openxmlformats.org/officeDocument/2006/relationships/image" Target="../media/image87.png"/><Relationship Id="rId7" Type="http://schemas.openxmlformats.org/officeDocument/2006/relationships/image" Target="../media/image85.w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32.bin"/><Relationship Id="rId5" Type="http://schemas.openxmlformats.org/officeDocument/2006/relationships/image" Target="../media/image84.wmf"/><Relationship Id="rId4" Type="http://schemas.openxmlformats.org/officeDocument/2006/relationships/oleObject" Target="../embeddings/oleObject31.bin"/><Relationship Id="rId9" Type="http://schemas.openxmlformats.org/officeDocument/2006/relationships/image" Target="../media/image86.w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89.wmf"/><Relationship Id="rId5" Type="http://schemas.openxmlformats.org/officeDocument/2006/relationships/oleObject" Target="../embeddings/oleObject35.bin"/><Relationship Id="rId4" Type="http://schemas.openxmlformats.org/officeDocument/2006/relationships/image" Target="../media/image88.wmf"/></Relationships>
</file>

<file path=ppt/slides/_rels/slide49.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wmf"/><Relationship Id="rId4"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101.png"/><Relationship Id="rId5" Type="http://schemas.openxmlformats.org/officeDocument/2006/relationships/image" Target="../media/image100.png"/><Relationship Id="rId4" Type="http://schemas.openxmlformats.org/officeDocument/2006/relationships/image" Target="../media/image99.wmf"/></Relationships>
</file>

<file path=ppt/slides/_rels/slide57.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image" Target="../media/image105.wmf"/><Relationship Id="rId13" Type="http://schemas.openxmlformats.org/officeDocument/2006/relationships/oleObject" Target="../embeddings/oleObject43.bin"/><Relationship Id="rId3" Type="http://schemas.openxmlformats.org/officeDocument/2006/relationships/oleObject" Target="../embeddings/oleObject37.bin"/><Relationship Id="rId7" Type="http://schemas.openxmlformats.org/officeDocument/2006/relationships/oleObject" Target="../embeddings/oleObject39.bin"/><Relationship Id="rId12" Type="http://schemas.openxmlformats.org/officeDocument/2006/relationships/oleObject" Target="../embeddings/oleObject42.bin"/><Relationship Id="rId2" Type="http://schemas.openxmlformats.org/officeDocument/2006/relationships/slideLayout" Target="../slideLayouts/slideLayout2.xml"/><Relationship Id="rId16" Type="http://schemas.openxmlformats.org/officeDocument/2006/relationships/image" Target="../media/image108.wmf"/><Relationship Id="rId1" Type="http://schemas.openxmlformats.org/officeDocument/2006/relationships/vmlDrawing" Target="../drawings/vmlDrawing19.vml"/><Relationship Id="rId6" Type="http://schemas.openxmlformats.org/officeDocument/2006/relationships/image" Target="../media/image104.wmf"/><Relationship Id="rId11" Type="http://schemas.openxmlformats.org/officeDocument/2006/relationships/image" Target="../media/image106.wmf"/><Relationship Id="rId5" Type="http://schemas.openxmlformats.org/officeDocument/2006/relationships/oleObject" Target="../embeddings/oleObject38.bin"/><Relationship Id="rId15" Type="http://schemas.openxmlformats.org/officeDocument/2006/relationships/oleObject" Target="../embeddings/oleObject44.bin"/><Relationship Id="rId10" Type="http://schemas.openxmlformats.org/officeDocument/2006/relationships/oleObject" Target="../embeddings/oleObject41.bin"/><Relationship Id="rId4" Type="http://schemas.openxmlformats.org/officeDocument/2006/relationships/image" Target="../media/image103.wmf"/><Relationship Id="rId9" Type="http://schemas.openxmlformats.org/officeDocument/2006/relationships/oleObject" Target="../embeddings/oleObject40.bin"/><Relationship Id="rId14" Type="http://schemas.openxmlformats.org/officeDocument/2006/relationships/image" Target="../media/image107.w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image" Target="../media/image111.wmf"/><Relationship Id="rId13" Type="http://schemas.openxmlformats.org/officeDocument/2006/relationships/oleObject" Target="../embeddings/oleObject51.bin"/><Relationship Id="rId3" Type="http://schemas.openxmlformats.org/officeDocument/2006/relationships/oleObject" Target="../embeddings/oleObject45.bin"/><Relationship Id="rId7" Type="http://schemas.openxmlformats.org/officeDocument/2006/relationships/oleObject" Target="../embeddings/oleObject47.bin"/><Relationship Id="rId12" Type="http://schemas.openxmlformats.org/officeDocument/2006/relationships/oleObject" Target="../embeddings/oleObject50.bin"/><Relationship Id="rId2" Type="http://schemas.openxmlformats.org/officeDocument/2006/relationships/slideLayout" Target="../slideLayouts/slideLayout2.xml"/><Relationship Id="rId16" Type="http://schemas.openxmlformats.org/officeDocument/2006/relationships/image" Target="../media/image114.wmf"/><Relationship Id="rId1" Type="http://schemas.openxmlformats.org/officeDocument/2006/relationships/vmlDrawing" Target="../drawings/vmlDrawing20.vml"/><Relationship Id="rId6" Type="http://schemas.openxmlformats.org/officeDocument/2006/relationships/image" Target="../media/image110.wmf"/><Relationship Id="rId11" Type="http://schemas.openxmlformats.org/officeDocument/2006/relationships/oleObject" Target="../embeddings/oleObject49.bin"/><Relationship Id="rId5" Type="http://schemas.openxmlformats.org/officeDocument/2006/relationships/oleObject" Target="../embeddings/oleObject46.bin"/><Relationship Id="rId15" Type="http://schemas.openxmlformats.org/officeDocument/2006/relationships/oleObject" Target="../embeddings/oleObject52.bin"/><Relationship Id="rId10" Type="http://schemas.openxmlformats.org/officeDocument/2006/relationships/image" Target="../media/image112.wmf"/><Relationship Id="rId4" Type="http://schemas.openxmlformats.org/officeDocument/2006/relationships/image" Target="../media/image109.wmf"/><Relationship Id="rId9" Type="http://schemas.openxmlformats.org/officeDocument/2006/relationships/oleObject" Target="../embeddings/oleObject48.bin"/><Relationship Id="rId14" Type="http://schemas.openxmlformats.org/officeDocument/2006/relationships/image" Target="../media/image113.wmf"/></Relationships>
</file>

<file path=ppt/slides/_rels/slide61.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1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1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1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121.png"/><Relationship Id="rId5" Type="http://schemas.openxmlformats.org/officeDocument/2006/relationships/image" Target="../media/image119.wmf"/><Relationship Id="rId4" Type="http://schemas.openxmlformats.org/officeDocument/2006/relationships/oleObject" Target="../embeddings/oleObject53.bin"/></Relationships>
</file>

<file path=ppt/slides/_rels/slide66.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image" Target="../media/image12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image" Target="../media/image124.wmf"/></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55.bin"/><Relationship Id="rId7" Type="http://schemas.openxmlformats.org/officeDocument/2006/relationships/oleObject" Target="../embeddings/oleObject57.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126.wmf"/><Relationship Id="rId5" Type="http://schemas.openxmlformats.org/officeDocument/2006/relationships/oleObject" Target="../embeddings/oleObject56.bin"/><Relationship Id="rId4" Type="http://schemas.openxmlformats.org/officeDocument/2006/relationships/image" Target="../media/image125.wmf"/></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2.xml"/><Relationship Id="rId1" Type="http://schemas.openxmlformats.org/officeDocument/2006/relationships/vmlDrawing" Target="../drawings/vmlDrawing24.vml"/><Relationship Id="rId4" Type="http://schemas.openxmlformats.org/officeDocument/2006/relationships/image" Target="../media/image127.wmf"/></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7.wmf"/><Relationship Id="rId4" Type="http://schemas.openxmlformats.org/officeDocument/2006/relationships/oleObject" Target="../embeddings/oleObject3.bin"/></Relationships>
</file>

<file path=ppt/slides/_rels/slide70.xml.rels><?xml version="1.0" encoding="UTF-8" standalone="yes"?>
<Relationships xmlns="http://schemas.openxmlformats.org/package/2006/relationships"><Relationship Id="rId2" Type="http://schemas.openxmlformats.org/officeDocument/2006/relationships/image" Target="../media/image12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29.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9.wmf"/></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p:txBody>
          <a:bodyPr/>
          <a:lstStyle/>
          <a:p>
            <a:r>
              <a:rPr lang="tr-TR" dirty="0" smtClean="0"/>
              <a:t>EE 210 </a:t>
            </a:r>
            <a:endParaRPr lang="tr-TR" dirty="0"/>
          </a:p>
        </p:txBody>
      </p:sp>
      <p:sp>
        <p:nvSpPr>
          <p:cNvPr id="3" name="2 Alt Başlık"/>
          <p:cNvSpPr>
            <a:spLocks noGrp="1"/>
          </p:cNvSpPr>
          <p:nvPr>
            <p:ph type="subTitle" idx="1"/>
          </p:nvPr>
        </p:nvSpPr>
        <p:spPr/>
        <p:txBody>
          <a:bodyPr>
            <a:normAutofit fontScale="85000" lnSpcReduction="20000"/>
          </a:bodyPr>
          <a:lstStyle/>
          <a:p>
            <a:r>
              <a:rPr lang="tr-TR" dirty="0" smtClean="0"/>
              <a:t>LECTURE 7</a:t>
            </a:r>
          </a:p>
          <a:p>
            <a:r>
              <a:rPr lang="tr-TR" noProof="1" smtClean="0"/>
              <a:t>Responses of First-Order RL and RC Circuits </a:t>
            </a:r>
          </a:p>
          <a:p>
            <a:r>
              <a:rPr lang="tr-TR" dirty="0" smtClean="0"/>
              <a:t>Cenk Efeler</a:t>
            </a:r>
          </a:p>
          <a:p>
            <a:r>
              <a:rPr lang="tr-TR" noProof="1" smtClean="0"/>
              <a:t>Reference Book :Electric Cırcuits</a:t>
            </a:r>
          </a:p>
          <a:p>
            <a:r>
              <a:rPr lang="tr-TR" noProof="1" smtClean="0"/>
              <a:t>James W.Nielson &amp; Susan A.Riedel </a:t>
            </a:r>
            <a:endParaRPr lang="tr-TR"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1</a:t>
            </a:fld>
            <a:endParaRPr lang="tr-T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780696"/>
          </a:xfrm>
        </p:spPr>
        <p:txBody>
          <a:bodyPr>
            <a:normAutofit/>
          </a:bodyPr>
          <a:lstStyle/>
          <a:p>
            <a:r>
              <a:rPr lang="tr-TR" sz="2400" noProof="1" smtClean="0"/>
              <a:t>The Natural Response of an RL Circuit </a:t>
            </a:r>
            <a:endParaRPr lang="tr-TR" sz="2400" dirty="0"/>
          </a:p>
        </p:txBody>
      </p:sp>
      <p:sp>
        <p:nvSpPr>
          <p:cNvPr id="3" name="2 İçerik Yer Tutucusu"/>
          <p:cNvSpPr>
            <a:spLocks noGrp="1"/>
          </p:cNvSpPr>
          <p:nvPr>
            <p:ph idx="1"/>
          </p:nvPr>
        </p:nvSpPr>
        <p:spPr>
          <a:xfrm>
            <a:off x="457200" y="1628800"/>
            <a:ext cx="8229600" cy="4695800"/>
          </a:xfrm>
        </p:spPr>
        <p:txBody>
          <a:bodyPr>
            <a:normAutofit/>
          </a:bodyPr>
          <a:lstStyle/>
          <a:p>
            <a:r>
              <a:rPr lang="tr-TR" sz="2400" noProof="1" smtClean="0"/>
              <a:t>in which  i(t0) is the current corresponding to time t0 and i(t) is the current corresponding to time t.Here t0=0.</a:t>
            </a:r>
          </a:p>
          <a:p>
            <a:endParaRPr lang="tr-TR" sz="2400" noProof="1" smtClean="0"/>
          </a:p>
          <a:p>
            <a:endParaRPr lang="tr-TR" sz="2400" noProof="1" smtClean="0"/>
          </a:p>
          <a:p>
            <a:endParaRPr lang="tr-TR" sz="2400" noProof="1" smtClean="0"/>
          </a:p>
          <a:p>
            <a:pPr>
              <a:buNone/>
            </a:pPr>
            <a:endParaRPr lang="tr-TR" sz="2400" noProof="1" smtClean="0"/>
          </a:p>
          <a:p>
            <a:pPr>
              <a:buNone/>
            </a:pPr>
            <a:endParaRPr lang="tr-TR" sz="2400" noProof="1" smtClean="0"/>
          </a:p>
          <a:p>
            <a:pPr>
              <a:buNone/>
            </a:pPr>
            <a:endParaRPr lang="tr-TR" sz="2400" noProof="1" smtClean="0"/>
          </a:p>
          <a:p>
            <a:endParaRPr lang="tr-TR" sz="2400" noProof="1" smtClean="0"/>
          </a:p>
          <a:p>
            <a:endParaRPr lang="tr-TR" sz="2400" noProof="1" smtClean="0"/>
          </a:p>
        </p:txBody>
      </p:sp>
      <p:sp>
        <p:nvSpPr>
          <p:cNvPr id="4" name="3 Slayt Numarası Yer Tutucusu"/>
          <p:cNvSpPr>
            <a:spLocks noGrp="1"/>
          </p:cNvSpPr>
          <p:nvPr>
            <p:ph type="sldNum" sz="quarter" idx="12"/>
          </p:nvPr>
        </p:nvSpPr>
        <p:spPr/>
        <p:txBody>
          <a:bodyPr/>
          <a:lstStyle/>
          <a:p>
            <a:fld id="{B1DEFA8C-F947-479F-BE07-76B6B3F80BF1}" type="slidenum">
              <a:rPr lang="tr-TR" smtClean="0"/>
              <a:pPr/>
              <a:t>10</a:t>
            </a:fld>
            <a:endParaRPr lang="tr-TR"/>
          </a:p>
        </p:txBody>
      </p:sp>
      <p:pic>
        <p:nvPicPr>
          <p:cNvPr id="72706" name="Picture 2"/>
          <p:cNvPicPr>
            <a:picLocks noChangeAspect="1" noChangeArrowheads="1"/>
          </p:cNvPicPr>
          <p:nvPr/>
        </p:nvPicPr>
        <p:blipFill>
          <a:blip r:embed="rId3" cstate="print"/>
          <a:srcRect/>
          <a:stretch>
            <a:fillRect/>
          </a:stretch>
        </p:blipFill>
        <p:spPr bwMode="auto">
          <a:xfrm>
            <a:off x="1403648" y="2852936"/>
            <a:ext cx="4824536" cy="917619"/>
          </a:xfrm>
          <a:prstGeom prst="rect">
            <a:avLst/>
          </a:prstGeom>
          <a:noFill/>
          <a:ln w="9525">
            <a:noFill/>
            <a:miter lim="800000"/>
            <a:headEnd/>
            <a:tailEnd/>
          </a:ln>
        </p:spPr>
      </p:pic>
      <p:sp>
        <p:nvSpPr>
          <p:cNvPr id="7270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7271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72709" name="Object 5"/>
          <p:cNvGraphicFramePr>
            <a:graphicFrameLocks noChangeAspect="1"/>
          </p:cNvGraphicFramePr>
          <p:nvPr/>
        </p:nvGraphicFramePr>
        <p:xfrm>
          <a:off x="1547664" y="4149080"/>
          <a:ext cx="1195333" cy="504056"/>
        </p:xfrm>
        <a:graphic>
          <a:graphicData uri="http://schemas.openxmlformats.org/presentationml/2006/ole">
            <mc:AlternateContent xmlns:mc="http://schemas.openxmlformats.org/markup-compatibility/2006">
              <mc:Choice xmlns:v="urn:schemas-microsoft-com:vml" Requires="v">
                <p:oleObj spid="_x0000_s72712" name="Denklem" r:id="rId4" imgW="787400" imgH="330200" progId="Equation.3">
                  <p:embed/>
                </p:oleObj>
              </mc:Choice>
              <mc:Fallback>
                <p:oleObj name="Denklem" r:id="rId4" imgW="787400" imgH="330200" progId="Equation.3">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7664" y="4149080"/>
                        <a:ext cx="1195333" cy="5040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271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72711" name="Object 7"/>
          <p:cNvGraphicFramePr>
            <a:graphicFrameLocks noChangeAspect="1"/>
          </p:cNvGraphicFramePr>
          <p:nvPr/>
        </p:nvGraphicFramePr>
        <p:xfrm>
          <a:off x="1547664" y="5085184"/>
          <a:ext cx="792088" cy="520825"/>
        </p:xfrm>
        <a:graphic>
          <a:graphicData uri="http://schemas.openxmlformats.org/presentationml/2006/ole">
            <mc:AlternateContent xmlns:mc="http://schemas.openxmlformats.org/markup-compatibility/2006">
              <mc:Choice xmlns:v="urn:schemas-microsoft-com:vml" Requires="v">
                <p:oleObj spid="_x0000_s72713" name="Denklem" r:id="rId6" imgW="698500" imgH="457200" progId="Equation.3">
                  <p:embed/>
                </p:oleObj>
              </mc:Choice>
              <mc:Fallback>
                <p:oleObj name="Denklem" r:id="rId6" imgW="698500" imgH="457200" progId="Equation.3">
                  <p:embed/>
                  <p:pic>
                    <p:nvPicPr>
                      <p:cNvPr id="0"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47664" y="5085184"/>
                        <a:ext cx="792088" cy="520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72713" name="Picture 9"/>
          <p:cNvPicPr>
            <a:picLocks noChangeAspect="1" noChangeArrowheads="1"/>
          </p:cNvPicPr>
          <p:nvPr/>
        </p:nvPicPr>
        <p:blipFill>
          <a:blip r:embed="rId8" cstate="print"/>
          <a:srcRect/>
          <a:stretch>
            <a:fillRect/>
          </a:stretch>
        </p:blipFill>
        <p:spPr bwMode="auto">
          <a:xfrm>
            <a:off x="1331640" y="5805264"/>
            <a:ext cx="4166844" cy="43204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852704"/>
          </a:xfrm>
        </p:spPr>
        <p:txBody>
          <a:bodyPr>
            <a:normAutofit/>
          </a:bodyPr>
          <a:lstStyle/>
          <a:p>
            <a:r>
              <a:rPr lang="tr-TR" sz="2400" noProof="1" smtClean="0"/>
              <a:t>The Natural Response of an RL Circuit </a:t>
            </a:r>
            <a:endParaRPr lang="tr-TR" sz="2400" dirty="0"/>
          </a:p>
        </p:txBody>
      </p:sp>
      <p:sp>
        <p:nvSpPr>
          <p:cNvPr id="3" name="2 İçerik Yer Tutucusu"/>
          <p:cNvSpPr>
            <a:spLocks noGrp="1"/>
          </p:cNvSpPr>
          <p:nvPr>
            <p:ph idx="1"/>
          </p:nvPr>
        </p:nvSpPr>
        <p:spPr>
          <a:xfrm>
            <a:off x="457200" y="1700808"/>
            <a:ext cx="8229600" cy="4623792"/>
          </a:xfrm>
        </p:spPr>
        <p:txBody>
          <a:bodyPr/>
          <a:lstStyle/>
          <a:p>
            <a:r>
              <a:rPr lang="tr-TR" noProof="1" smtClean="0"/>
              <a:t>Due to the continuity condition of the inductor current                       ,where      denotes the initial current in the inductor.</a:t>
            </a:r>
          </a:p>
          <a:p>
            <a:r>
              <a:rPr lang="tr-TR" noProof="1" smtClean="0"/>
              <a:t>The initial current in the inductor is in the same direction as the reference direction i,equation 7.6 becomes.</a:t>
            </a:r>
          </a:p>
          <a:p>
            <a:endParaRPr lang="tr-TR" noProof="1" smtClean="0"/>
          </a:p>
          <a:p>
            <a:endParaRPr lang="tr-TR"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11</a:t>
            </a:fld>
            <a:endParaRPr lang="tr-TR"/>
          </a:p>
        </p:txBody>
      </p:sp>
      <p:sp>
        <p:nvSpPr>
          <p:cNvPr id="7373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73729" name="Object 1"/>
          <p:cNvGraphicFramePr>
            <a:graphicFrameLocks noChangeAspect="1"/>
          </p:cNvGraphicFramePr>
          <p:nvPr/>
        </p:nvGraphicFramePr>
        <p:xfrm>
          <a:off x="2267744" y="2204864"/>
          <a:ext cx="1656184" cy="300608"/>
        </p:xfrm>
        <a:graphic>
          <a:graphicData uri="http://schemas.openxmlformats.org/presentationml/2006/ole">
            <mc:AlternateContent xmlns:mc="http://schemas.openxmlformats.org/markup-compatibility/2006">
              <mc:Choice xmlns:v="urn:schemas-microsoft-com:vml" Requires="v">
                <p:oleObj spid="_x0000_s73732" name="Denklem" r:id="rId3" imgW="1117600" imgH="228600" progId="Equation.3">
                  <p:embed/>
                </p:oleObj>
              </mc:Choice>
              <mc:Fallback>
                <p:oleObj name="Denklem" r:id="rId3" imgW="1117600" imgH="228600"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7744" y="2204864"/>
                        <a:ext cx="1656184" cy="3006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373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73731" name="Object 3"/>
          <p:cNvGraphicFramePr>
            <a:graphicFrameLocks noChangeAspect="1"/>
          </p:cNvGraphicFramePr>
          <p:nvPr/>
        </p:nvGraphicFramePr>
        <p:xfrm>
          <a:off x="5292080" y="2148784"/>
          <a:ext cx="233933" cy="416120"/>
        </p:xfrm>
        <a:graphic>
          <a:graphicData uri="http://schemas.openxmlformats.org/presentationml/2006/ole">
            <mc:AlternateContent xmlns:mc="http://schemas.openxmlformats.org/markup-compatibility/2006">
              <mc:Choice xmlns:v="urn:schemas-microsoft-com:vml" Requires="v">
                <p:oleObj spid="_x0000_s73733" name="Denklem" r:id="rId5" imgW="165028" imgH="228501" progId="Equation.3">
                  <p:embed/>
                </p:oleObj>
              </mc:Choice>
              <mc:Fallback>
                <p:oleObj name="Denklem" r:id="rId5" imgW="165028" imgH="228501"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92080" y="2148784"/>
                        <a:ext cx="233933" cy="4161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73733" name="Picture 5"/>
          <p:cNvPicPr>
            <a:picLocks noChangeAspect="1" noChangeArrowheads="1"/>
          </p:cNvPicPr>
          <p:nvPr/>
        </p:nvPicPr>
        <p:blipFill>
          <a:blip r:embed="rId7" cstate="print"/>
          <a:srcRect/>
          <a:stretch>
            <a:fillRect/>
          </a:stretch>
        </p:blipFill>
        <p:spPr bwMode="auto">
          <a:xfrm>
            <a:off x="971600" y="4653136"/>
            <a:ext cx="6823868" cy="95634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852704"/>
          </a:xfrm>
        </p:spPr>
        <p:txBody>
          <a:bodyPr>
            <a:normAutofit/>
          </a:bodyPr>
          <a:lstStyle/>
          <a:p>
            <a:r>
              <a:rPr lang="tr-TR" sz="2400" noProof="1" smtClean="0"/>
              <a:t>The Natural Response of an RL Circuit </a:t>
            </a:r>
            <a:endParaRPr lang="tr-TR" sz="2400" dirty="0"/>
          </a:p>
        </p:txBody>
      </p:sp>
      <p:sp>
        <p:nvSpPr>
          <p:cNvPr id="3" name="2 İçerik Yer Tutucusu"/>
          <p:cNvSpPr>
            <a:spLocks noGrp="1"/>
          </p:cNvSpPr>
          <p:nvPr>
            <p:ph idx="1"/>
          </p:nvPr>
        </p:nvSpPr>
        <p:spPr>
          <a:xfrm>
            <a:off x="457200" y="1700808"/>
            <a:ext cx="8229600" cy="4623792"/>
          </a:xfrm>
        </p:spPr>
        <p:txBody>
          <a:bodyPr/>
          <a:lstStyle/>
          <a:p>
            <a:r>
              <a:rPr lang="tr-TR" noProof="1" smtClean="0"/>
              <a:t>Figure 7.5 shows this response.</a:t>
            </a:r>
            <a:endParaRPr lang="tr-TR"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12</a:t>
            </a:fld>
            <a:endParaRPr lang="tr-TR"/>
          </a:p>
        </p:txBody>
      </p:sp>
      <p:sp>
        <p:nvSpPr>
          <p:cNvPr id="7373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7373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74756" name="Picture 4"/>
          <p:cNvPicPr>
            <a:picLocks noChangeAspect="1" noChangeArrowheads="1"/>
          </p:cNvPicPr>
          <p:nvPr/>
        </p:nvPicPr>
        <p:blipFill>
          <a:blip r:embed="rId2" cstate="print"/>
          <a:srcRect/>
          <a:stretch>
            <a:fillRect/>
          </a:stretch>
        </p:blipFill>
        <p:spPr bwMode="auto">
          <a:xfrm>
            <a:off x="1331640" y="2492896"/>
            <a:ext cx="5092023" cy="318534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60648"/>
            <a:ext cx="8229600" cy="1008112"/>
          </a:xfrm>
        </p:spPr>
        <p:txBody>
          <a:bodyPr>
            <a:normAutofit/>
          </a:bodyPr>
          <a:lstStyle/>
          <a:p>
            <a:r>
              <a:rPr lang="tr-TR" sz="2400" noProof="1" smtClean="0"/>
              <a:t>The Natural Response of an RL Circuit </a:t>
            </a:r>
            <a:endParaRPr lang="tr-TR" sz="2400" dirty="0"/>
          </a:p>
        </p:txBody>
      </p:sp>
      <p:sp>
        <p:nvSpPr>
          <p:cNvPr id="3" name="2 İçerik Yer Tutucusu"/>
          <p:cNvSpPr>
            <a:spLocks noGrp="1"/>
          </p:cNvSpPr>
          <p:nvPr>
            <p:ph idx="1"/>
          </p:nvPr>
        </p:nvSpPr>
        <p:spPr>
          <a:xfrm>
            <a:off x="457200" y="1268760"/>
            <a:ext cx="8229600" cy="5055840"/>
          </a:xfrm>
        </p:spPr>
        <p:txBody>
          <a:bodyPr>
            <a:normAutofit/>
          </a:bodyPr>
          <a:lstStyle/>
          <a:p>
            <a:r>
              <a:rPr lang="tr-TR" sz="2400" noProof="1" smtClean="0"/>
              <a:t>The voltage across the resistor can be derived from a direct application of Ohm’s law.</a:t>
            </a:r>
          </a:p>
          <a:p>
            <a:endParaRPr lang="tr-TR" sz="2400" noProof="1" smtClean="0"/>
          </a:p>
          <a:p>
            <a:endParaRPr lang="tr-TR" sz="2400" noProof="1" smtClean="0"/>
          </a:p>
          <a:p>
            <a:r>
              <a:rPr lang="tr-TR" sz="2400" noProof="1" smtClean="0"/>
              <a:t>Note that unlike the expression for the current given in equation 7.7,the voltage is defined only for t&gt;0,not at t=0. This is because a step change occurs in the voltage at zero.Also note that for t&lt;0,the derivative of the current is zero,so the voltage is zero ,because   </a:t>
            </a:r>
          </a:p>
          <a:p>
            <a:pPr>
              <a:buNone/>
            </a:pPr>
            <a:r>
              <a:rPr lang="tr-TR" sz="2400" noProof="1" smtClean="0"/>
              <a:t>               =0. Thus</a:t>
            </a:r>
            <a:endParaRPr lang="tr-TR" sz="2400"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13</a:t>
            </a:fld>
            <a:endParaRPr lang="tr-TR"/>
          </a:p>
        </p:txBody>
      </p:sp>
      <p:pic>
        <p:nvPicPr>
          <p:cNvPr id="75778" name="Picture 2"/>
          <p:cNvPicPr>
            <a:picLocks noChangeAspect="1" noChangeArrowheads="1"/>
          </p:cNvPicPr>
          <p:nvPr/>
        </p:nvPicPr>
        <p:blipFill>
          <a:blip r:embed="rId3" cstate="print"/>
          <a:srcRect/>
          <a:stretch>
            <a:fillRect/>
          </a:stretch>
        </p:blipFill>
        <p:spPr bwMode="auto">
          <a:xfrm>
            <a:off x="1187624" y="2204864"/>
            <a:ext cx="4320479" cy="559804"/>
          </a:xfrm>
          <a:prstGeom prst="rect">
            <a:avLst/>
          </a:prstGeom>
          <a:noFill/>
          <a:ln w="9525">
            <a:noFill/>
            <a:miter lim="800000"/>
            <a:headEnd/>
            <a:tailEnd/>
          </a:ln>
        </p:spPr>
      </p:pic>
      <p:pic>
        <p:nvPicPr>
          <p:cNvPr id="75779" name="Picture 3"/>
          <p:cNvPicPr>
            <a:picLocks noChangeAspect="1" noChangeArrowheads="1"/>
          </p:cNvPicPr>
          <p:nvPr/>
        </p:nvPicPr>
        <p:blipFill>
          <a:blip r:embed="rId4" cstate="print"/>
          <a:srcRect/>
          <a:stretch>
            <a:fillRect/>
          </a:stretch>
        </p:blipFill>
        <p:spPr bwMode="auto">
          <a:xfrm>
            <a:off x="3347864" y="5013176"/>
            <a:ext cx="1888616" cy="1008112"/>
          </a:xfrm>
          <a:prstGeom prst="rect">
            <a:avLst/>
          </a:prstGeom>
          <a:noFill/>
          <a:ln w="9525">
            <a:noFill/>
            <a:miter lim="800000"/>
            <a:headEnd/>
            <a:tailEnd/>
          </a:ln>
        </p:spPr>
      </p:pic>
      <p:graphicFrame>
        <p:nvGraphicFramePr>
          <p:cNvPr id="75780" name="Object 4"/>
          <p:cNvGraphicFramePr>
            <a:graphicFrameLocks noChangeAspect="1"/>
          </p:cNvGraphicFramePr>
          <p:nvPr/>
        </p:nvGraphicFramePr>
        <p:xfrm>
          <a:off x="683568" y="4869160"/>
          <a:ext cx="1008063" cy="615950"/>
        </p:xfrm>
        <a:graphic>
          <a:graphicData uri="http://schemas.openxmlformats.org/presentationml/2006/ole">
            <mc:AlternateContent xmlns:mc="http://schemas.openxmlformats.org/markup-compatibility/2006">
              <mc:Choice xmlns:v="urn:schemas-microsoft-com:vml" Requires="v">
                <p:oleObj spid="_x0000_s75781" name="Denklem" r:id="rId5" imgW="634725" imgH="393529" progId="Equation.3">
                  <p:embed/>
                </p:oleObj>
              </mc:Choice>
              <mc:Fallback>
                <p:oleObj name="Denklem" r:id="rId5" imgW="634725" imgH="393529" progId="Equation.3">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3568" y="4869160"/>
                        <a:ext cx="1008063" cy="615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780696"/>
          </a:xfrm>
        </p:spPr>
        <p:txBody>
          <a:bodyPr>
            <a:normAutofit/>
          </a:bodyPr>
          <a:lstStyle/>
          <a:p>
            <a:r>
              <a:rPr lang="tr-TR" sz="2400" noProof="1" smtClean="0"/>
              <a:t>The Natural Response of an RL Circuit </a:t>
            </a:r>
            <a:endParaRPr lang="tr-TR" sz="2400" dirty="0"/>
          </a:p>
        </p:txBody>
      </p:sp>
      <p:sp>
        <p:nvSpPr>
          <p:cNvPr id="3" name="2 İçerik Yer Tutucusu"/>
          <p:cNvSpPr>
            <a:spLocks noGrp="1"/>
          </p:cNvSpPr>
          <p:nvPr>
            <p:ph idx="1"/>
          </p:nvPr>
        </p:nvSpPr>
        <p:spPr>
          <a:xfrm>
            <a:off x="457200" y="1628800"/>
            <a:ext cx="8229600" cy="4695800"/>
          </a:xfrm>
        </p:spPr>
        <p:txBody>
          <a:bodyPr>
            <a:normAutofit/>
          </a:bodyPr>
          <a:lstStyle/>
          <a:p>
            <a:r>
              <a:rPr lang="tr-TR" sz="2400" noProof="1" smtClean="0"/>
              <a:t>Where              is obtained from Equation (7.8) with</a:t>
            </a:r>
          </a:p>
          <a:p>
            <a:pPr>
              <a:buNone/>
            </a:pPr>
            <a:r>
              <a:rPr lang="tr-TR" sz="2400" noProof="1" smtClean="0"/>
              <a:t>               .With this step change at an instant in time,the value of the voltage at t=0 is unknown.Thus </a:t>
            </a:r>
          </a:p>
          <a:p>
            <a:pPr>
              <a:buNone/>
            </a:pPr>
            <a:r>
              <a:rPr lang="tr-TR" sz="2400" noProof="1" smtClean="0"/>
              <a:t>                   is used in defining the region of validity for these solutions.</a:t>
            </a:r>
          </a:p>
          <a:p>
            <a:r>
              <a:rPr lang="tr-TR" sz="2400" noProof="1" smtClean="0"/>
              <a:t>The power  dissipated in the resistor can be derived from any of the following expressions:</a:t>
            </a:r>
          </a:p>
          <a:p>
            <a:pPr>
              <a:buNone/>
            </a:pPr>
            <a:r>
              <a:rPr lang="tr-TR" sz="2400" noProof="1" smtClean="0"/>
              <a:t>     </a:t>
            </a:r>
            <a:endParaRPr lang="tr-TR" sz="2400"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14</a:t>
            </a:fld>
            <a:endParaRPr lang="tr-TR"/>
          </a:p>
        </p:txBody>
      </p:sp>
      <p:pic>
        <p:nvPicPr>
          <p:cNvPr id="76802" name="Picture 2"/>
          <p:cNvPicPr>
            <a:picLocks noChangeAspect="1" noChangeArrowheads="1"/>
          </p:cNvPicPr>
          <p:nvPr/>
        </p:nvPicPr>
        <p:blipFill>
          <a:blip r:embed="rId2" cstate="print"/>
          <a:srcRect/>
          <a:stretch>
            <a:fillRect/>
          </a:stretch>
        </p:blipFill>
        <p:spPr bwMode="auto">
          <a:xfrm>
            <a:off x="1907704" y="1556792"/>
            <a:ext cx="970213" cy="576064"/>
          </a:xfrm>
          <a:prstGeom prst="rect">
            <a:avLst/>
          </a:prstGeom>
          <a:noFill/>
          <a:ln w="9525">
            <a:noFill/>
            <a:miter lim="800000"/>
            <a:headEnd/>
            <a:tailEnd/>
          </a:ln>
        </p:spPr>
      </p:pic>
      <p:pic>
        <p:nvPicPr>
          <p:cNvPr id="76804" name="Picture 4"/>
          <p:cNvPicPr>
            <a:picLocks noChangeAspect="1" noChangeArrowheads="1"/>
          </p:cNvPicPr>
          <p:nvPr/>
        </p:nvPicPr>
        <p:blipFill>
          <a:blip r:embed="rId3" cstate="print"/>
          <a:srcRect/>
          <a:stretch>
            <a:fillRect/>
          </a:stretch>
        </p:blipFill>
        <p:spPr bwMode="auto">
          <a:xfrm>
            <a:off x="899592" y="2132856"/>
            <a:ext cx="936104" cy="426863"/>
          </a:xfrm>
          <a:prstGeom prst="rect">
            <a:avLst/>
          </a:prstGeom>
          <a:noFill/>
          <a:ln w="9525">
            <a:noFill/>
            <a:miter lim="800000"/>
            <a:headEnd/>
            <a:tailEnd/>
          </a:ln>
        </p:spPr>
      </p:pic>
      <p:pic>
        <p:nvPicPr>
          <p:cNvPr id="76805" name="Picture 5"/>
          <p:cNvPicPr>
            <a:picLocks noChangeAspect="1" noChangeArrowheads="1"/>
          </p:cNvPicPr>
          <p:nvPr/>
        </p:nvPicPr>
        <p:blipFill>
          <a:blip r:embed="rId4" cstate="print"/>
          <a:srcRect/>
          <a:stretch>
            <a:fillRect/>
          </a:stretch>
        </p:blipFill>
        <p:spPr bwMode="auto">
          <a:xfrm>
            <a:off x="755576" y="2852936"/>
            <a:ext cx="1219200" cy="466725"/>
          </a:xfrm>
          <a:prstGeom prst="rect">
            <a:avLst/>
          </a:prstGeom>
          <a:noFill/>
          <a:ln w="9525">
            <a:noFill/>
            <a:miter lim="800000"/>
            <a:headEnd/>
            <a:tailEnd/>
          </a:ln>
        </p:spPr>
      </p:pic>
      <p:pic>
        <p:nvPicPr>
          <p:cNvPr id="76806" name="Picture 6"/>
          <p:cNvPicPr>
            <a:picLocks noChangeAspect="1" noChangeArrowheads="1"/>
          </p:cNvPicPr>
          <p:nvPr/>
        </p:nvPicPr>
        <p:blipFill>
          <a:blip r:embed="rId5" cstate="print"/>
          <a:srcRect/>
          <a:stretch>
            <a:fillRect/>
          </a:stretch>
        </p:blipFill>
        <p:spPr bwMode="auto">
          <a:xfrm>
            <a:off x="1043608" y="4869160"/>
            <a:ext cx="6552728" cy="81989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400" noProof="1" smtClean="0"/>
              <a:t>The Natural Response of an RL Circuit </a:t>
            </a:r>
            <a:endParaRPr lang="tr-TR" sz="2400" dirty="0"/>
          </a:p>
        </p:txBody>
      </p:sp>
      <p:sp>
        <p:nvSpPr>
          <p:cNvPr id="3" name="2 İçerik Yer Tutucusu"/>
          <p:cNvSpPr>
            <a:spLocks noGrp="1"/>
          </p:cNvSpPr>
          <p:nvPr>
            <p:ph idx="1"/>
          </p:nvPr>
        </p:nvSpPr>
        <p:spPr/>
        <p:txBody>
          <a:bodyPr/>
          <a:lstStyle/>
          <a:p>
            <a:r>
              <a:rPr lang="tr-TR" noProof="1" smtClean="0"/>
              <a:t>Using any of the forms above,the resulting expression can be reduced to </a:t>
            </a:r>
          </a:p>
          <a:p>
            <a:endParaRPr lang="tr-TR" noProof="1" smtClean="0"/>
          </a:p>
          <a:p>
            <a:endParaRPr lang="tr-TR" noProof="1" smtClean="0"/>
          </a:p>
          <a:p>
            <a:endParaRPr lang="tr-TR" noProof="1" smtClean="0"/>
          </a:p>
          <a:p>
            <a:r>
              <a:rPr lang="tr-TR" noProof="1" smtClean="0"/>
              <a:t>The energy delivered to the resistor during any interval of time after the switch has been opened is</a:t>
            </a:r>
            <a:endParaRPr lang="tr-TR"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15</a:t>
            </a:fld>
            <a:endParaRPr lang="tr-TR"/>
          </a:p>
        </p:txBody>
      </p:sp>
      <p:pic>
        <p:nvPicPr>
          <p:cNvPr id="77826" name="Picture 2"/>
          <p:cNvPicPr>
            <a:picLocks noChangeAspect="1" noChangeArrowheads="1"/>
          </p:cNvPicPr>
          <p:nvPr/>
        </p:nvPicPr>
        <p:blipFill>
          <a:blip r:embed="rId2" cstate="print"/>
          <a:srcRect/>
          <a:stretch>
            <a:fillRect/>
          </a:stretch>
        </p:blipFill>
        <p:spPr bwMode="auto">
          <a:xfrm>
            <a:off x="899592" y="3140968"/>
            <a:ext cx="6281712" cy="83444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400" noProof="1" smtClean="0"/>
              <a:t>The Natural Response of an RL Circuit </a:t>
            </a:r>
            <a:endParaRPr lang="tr-TR" sz="2400" dirty="0"/>
          </a:p>
        </p:txBody>
      </p:sp>
      <p:sp>
        <p:nvSpPr>
          <p:cNvPr id="3" name="2 İçerik Yer Tutucusu"/>
          <p:cNvSpPr>
            <a:spLocks noGrp="1"/>
          </p:cNvSpPr>
          <p:nvPr>
            <p:ph idx="1"/>
          </p:nvPr>
        </p:nvSpPr>
        <p:spPr/>
        <p:txBody>
          <a:bodyPr/>
          <a:lstStyle/>
          <a:p>
            <a:endParaRPr lang="tr-TR" dirty="0" smtClean="0"/>
          </a:p>
          <a:p>
            <a:endParaRPr lang="tr-TR" dirty="0" smtClean="0"/>
          </a:p>
          <a:p>
            <a:endParaRPr lang="tr-TR" dirty="0" smtClean="0"/>
          </a:p>
          <a:p>
            <a:endParaRPr lang="tr-TR" dirty="0" smtClean="0"/>
          </a:p>
          <a:p>
            <a:endParaRPr lang="tr-TR" dirty="0" smtClean="0"/>
          </a:p>
          <a:p>
            <a:endParaRPr lang="tr-TR" dirty="0" smtClean="0"/>
          </a:p>
          <a:p>
            <a:r>
              <a:rPr lang="tr-TR" noProof="1" smtClean="0"/>
              <a:t>As t becomes infinite,the energy dissipated in the resistor approaches the initial energy stored in the inductor.</a:t>
            </a:r>
            <a:endParaRPr lang="tr-TR"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16</a:t>
            </a:fld>
            <a:endParaRPr lang="tr-TR"/>
          </a:p>
        </p:txBody>
      </p:sp>
      <p:pic>
        <p:nvPicPr>
          <p:cNvPr id="78850" name="Picture 2"/>
          <p:cNvPicPr>
            <a:picLocks noChangeAspect="1" noChangeArrowheads="1"/>
          </p:cNvPicPr>
          <p:nvPr/>
        </p:nvPicPr>
        <p:blipFill>
          <a:blip r:embed="rId2" cstate="print"/>
          <a:srcRect/>
          <a:stretch>
            <a:fillRect/>
          </a:stretch>
        </p:blipFill>
        <p:spPr bwMode="auto">
          <a:xfrm>
            <a:off x="827584" y="2060848"/>
            <a:ext cx="6524614" cy="24482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400" noProof="1" smtClean="0"/>
              <a:t>The Significance of Time Constant</a:t>
            </a:r>
            <a:endParaRPr lang="tr-TR" sz="2400" dirty="0"/>
          </a:p>
        </p:txBody>
      </p:sp>
      <p:sp>
        <p:nvSpPr>
          <p:cNvPr id="3" name="2 İçerik Yer Tutucusu"/>
          <p:cNvSpPr>
            <a:spLocks noGrp="1"/>
          </p:cNvSpPr>
          <p:nvPr>
            <p:ph idx="1"/>
          </p:nvPr>
        </p:nvSpPr>
        <p:spPr/>
        <p:txBody>
          <a:bodyPr/>
          <a:lstStyle/>
          <a:p>
            <a:r>
              <a:rPr lang="tr-TR" sz="2400" noProof="1" smtClean="0"/>
              <a:t>The coefficient of t in the above equation namely R/L determines the rate at which the current or voltage approaches zero.</a:t>
            </a:r>
          </a:p>
          <a:p>
            <a:r>
              <a:rPr lang="tr-TR" sz="2400" noProof="1" smtClean="0"/>
              <a:t>The reciprocal of this ratio is the time constant of the circuit,denoted</a:t>
            </a:r>
          </a:p>
          <a:p>
            <a:pPr>
              <a:buNone/>
            </a:pPr>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17</a:t>
            </a:fld>
            <a:endParaRPr lang="tr-TR"/>
          </a:p>
        </p:txBody>
      </p:sp>
      <p:pic>
        <p:nvPicPr>
          <p:cNvPr id="79874" name="Picture 2"/>
          <p:cNvPicPr>
            <a:picLocks noChangeAspect="1" noChangeArrowheads="1"/>
          </p:cNvPicPr>
          <p:nvPr/>
        </p:nvPicPr>
        <p:blipFill>
          <a:blip r:embed="rId2" cstate="print"/>
          <a:srcRect/>
          <a:stretch>
            <a:fillRect/>
          </a:stretch>
        </p:blipFill>
        <p:spPr bwMode="auto">
          <a:xfrm>
            <a:off x="971600" y="4149080"/>
            <a:ext cx="6310187" cy="80181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400" noProof="1" smtClean="0"/>
              <a:t>The Significance of Time Constant</a:t>
            </a:r>
            <a:endParaRPr lang="tr-TR" sz="2400" dirty="0"/>
          </a:p>
        </p:txBody>
      </p:sp>
      <p:sp>
        <p:nvSpPr>
          <p:cNvPr id="3" name="2 İçerik Yer Tutucusu"/>
          <p:cNvSpPr>
            <a:spLocks noGrp="1"/>
          </p:cNvSpPr>
          <p:nvPr>
            <p:ph idx="1"/>
          </p:nvPr>
        </p:nvSpPr>
        <p:spPr/>
        <p:txBody>
          <a:bodyPr>
            <a:normAutofit/>
          </a:bodyPr>
          <a:lstStyle/>
          <a:p>
            <a:r>
              <a:rPr lang="tr-TR" sz="2400" noProof="1" smtClean="0"/>
              <a:t>Using the time-constant concept the equations for current,voltage,power and energy can be written as</a:t>
            </a:r>
            <a:endParaRPr lang="tr-TR" sz="2400"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18</a:t>
            </a:fld>
            <a:endParaRPr lang="tr-TR"/>
          </a:p>
        </p:txBody>
      </p:sp>
      <p:pic>
        <p:nvPicPr>
          <p:cNvPr id="80898" name="Picture 2"/>
          <p:cNvPicPr>
            <a:picLocks noChangeAspect="1" noChangeArrowheads="1"/>
          </p:cNvPicPr>
          <p:nvPr/>
        </p:nvPicPr>
        <p:blipFill>
          <a:blip r:embed="rId2" cstate="print"/>
          <a:srcRect/>
          <a:stretch>
            <a:fillRect/>
          </a:stretch>
        </p:blipFill>
        <p:spPr bwMode="auto">
          <a:xfrm>
            <a:off x="1043608" y="3356992"/>
            <a:ext cx="6408712" cy="239861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400" noProof="1" smtClean="0"/>
              <a:t>The Significance of Time Constant</a:t>
            </a:r>
            <a:endParaRPr lang="tr-TR" sz="2400" dirty="0"/>
          </a:p>
        </p:txBody>
      </p:sp>
      <p:sp>
        <p:nvSpPr>
          <p:cNvPr id="3" name="2 İçerik Yer Tutucusu"/>
          <p:cNvSpPr>
            <a:spLocks noGrp="1"/>
          </p:cNvSpPr>
          <p:nvPr>
            <p:ph idx="1"/>
          </p:nvPr>
        </p:nvSpPr>
        <p:spPr/>
        <p:txBody>
          <a:bodyPr>
            <a:normAutofit/>
          </a:bodyPr>
          <a:lstStyle/>
          <a:p>
            <a:r>
              <a:rPr lang="tr-TR" sz="2400" noProof="1" smtClean="0"/>
              <a:t>We can think of the time elapsed after the switching in terms of the time constant      .</a:t>
            </a:r>
          </a:p>
          <a:p>
            <a:r>
              <a:rPr lang="tr-TR" sz="2400" noProof="1" smtClean="0"/>
              <a:t>Table 7.1 gives the values of             for integral multiples of     .</a:t>
            </a:r>
            <a:endParaRPr lang="tr-TR" sz="2400"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19</a:t>
            </a:fld>
            <a:endParaRPr lang="tr-TR"/>
          </a:p>
        </p:txBody>
      </p:sp>
      <p:sp>
        <p:nvSpPr>
          <p:cNvPr id="819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81923" name="Object 3"/>
          <p:cNvGraphicFramePr>
            <a:graphicFrameLocks noChangeAspect="1"/>
          </p:cNvGraphicFramePr>
          <p:nvPr/>
        </p:nvGraphicFramePr>
        <p:xfrm>
          <a:off x="5148064" y="2420888"/>
          <a:ext cx="288032" cy="288032"/>
        </p:xfrm>
        <a:graphic>
          <a:graphicData uri="http://schemas.openxmlformats.org/presentationml/2006/ole">
            <mc:AlternateContent xmlns:mc="http://schemas.openxmlformats.org/markup-compatibility/2006">
              <mc:Choice xmlns:v="urn:schemas-microsoft-com:vml" Requires="v">
                <p:oleObj spid="_x0000_s81929" name="Denklem" r:id="rId3" imgW="126835" imgH="139518" progId="Equation.3">
                  <p:embed/>
                </p:oleObj>
              </mc:Choice>
              <mc:Fallback>
                <p:oleObj name="Denklem" r:id="rId3" imgW="126835" imgH="139518"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064" y="2420888"/>
                        <a:ext cx="288032" cy="2880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81925" name="Object 5"/>
          <p:cNvGraphicFramePr>
            <a:graphicFrameLocks noChangeAspect="1"/>
          </p:cNvGraphicFramePr>
          <p:nvPr/>
        </p:nvGraphicFramePr>
        <p:xfrm>
          <a:off x="5076056" y="2564904"/>
          <a:ext cx="648072" cy="570303"/>
        </p:xfrm>
        <a:graphic>
          <a:graphicData uri="http://schemas.openxmlformats.org/presentationml/2006/ole">
            <mc:AlternateContent xmlns:mc="http://schemas.openxmlformats.org/markup-compatibility/2006">
              <mc:Choice xmlns:v="urn:schemas-microsoft-com:vml" Requires="v">
                <p:oleObj spid="_x0000_s81930" name="Denklem" r:id="rId5" imgW="241091" imgH="317225" progId="Equation.3">
                  <p:embed/>
                </p:oleObj>
              </mc:Choice>
              <mc:Fallback>
                <p:oleObj name="Denklem" r:id="rId5" imgW="241091" imgH="317225" progId="Equation.3">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6056" y="2564904"/>
                        <a:ext cx="648072" cy="5703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28" name="Object 8"/>
          <p:cNvGraphicFramePr>
            <a:graphicFrameLocks noChangeAspect="1"/>
          </p:cNvGraphicFramePr>
          <p:nvPr/>
        </p:nvGraphicFramePr>
        <p:xfrm>
          <a:off x="2555776" y="3212976"/>
          <a:ext cx="287337" cy="287337"/>
        </p:xfrm>
        <a:graphic>
          <a:graphicData uri="http://schemas.openxmlformats.org/presentationml/2006/ole">
            <mc:AlternateContent xmlns:mc="http://schemas.openxmlformats.org/markup-compatibility/2006">
              <mc:Choice xmlns:v="urn:schemas-microsoft-com:vml" Requires="v">
                <p:oleObj spid="_x0000_s81931" name="Denklem" r:id="rId7" imgW="126835" imgH="139518" progId="Equation.3">
                  <p:embed/>
                </p:oleObj>
              </mc:Choice>
              <mc:Fallback>
                <p:oleObj name="Denklem" r:id="rId7" imgW="126835" imgH="139518" progId="Equation.3">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776" y="3212976"/>
                        <a:ext cx="287337" cy="287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1929" name="Picture 9"/>
          <p:cNvPicPr>
            <a:picLocks noChangeAspect="1" noChangeArrowheads="1"/>
          </p:cNvPicPr>
          <p:nvPr/>
        </p:nvPicPr>
        <p:blipFill>
          <a:blip r:embed="rId8" cstate="print"/>
          <a:srcRect/>
          <a:stretch>
            <a:fillRect/>
          </a:stretch>
        </p:blipFill>
        <p:spPr bwMode="auto">
          <a:xfrm>
            <a:off x="2483768" y="3717032"/>
            <a:ext cx="3601131" cy="25922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564672"/>
          </a:xfrm>
        </p:spPr>
        <p:txBody>
          <a:bodyPr>
            <a:normAutofit/>
          </a:bodyPr>
          <a:lstStyle/>
          <a:p>
            <a:r>
              <a:rPr lang="tr-TR" sz="2400" noProof="1" smtClean="0"/>
              <a:t>The Natural Response of an RL or RC Circuit </a:t>
            </a:r>
            <a:endParaRPr lang="tr-TR" sz="2400" noProof="1"/>
          </a:p>
        </p:txBody>
      </p:sp>
      <p:sp>
        <p:nvSpPr>
          <p:cNvPr id="3" name="2 İçerik Yer Tutucusu"/>
          <p:cNvSpPr>
            <a:spLocks noGrp="1"/>
          </p:cNvSpPr>
          <p:nvPr>
            <p:ph idx="1"/>
          </p:nvPr>
        </p:nvSpPr>
        <p:spPr>
          <a:xfrm>
            <a:off x="457200" y="1412776"/>
            <a:ext cx="8229600" cy="4911824"/>
          </a:xfrm>
        </p:spPr>
        <p:txBody>
          <a:bodyPr>
            <a:normAutofit/>
          </a:bodyPr>
          <a:lstStyle/>
          <a:p>
            <a:endParaRPr lang="tr-TR" noProof="1" smtClean="0"/>
          </a:p>
          <a:p>
            <a:endParaRPr lang="tr-TR" noProof="1" smtClean="0"/>
          </a:p>
          <a:p>
            <a:endParaRPr lang="tr-TR" noProof="1" smtClean="0"/>
          </a:p>
          <a:p>
            <a:endParaRPr lang="tr-TR" noProof="1" smtClean="0"/>
          </a:p>
          <a:p>
            <a:endParaRPr lang="tr-TR" noProof="1" smtClean="0"/>
          </a:p>
          <a:p>
            <a:pPr>
              <a:buNone/>
            </a:pPr>
            <a:endParaRPr lang="tr-TR" noProof="1" smtClean="0"/>
          </a:p>
          <a:p>
            <a:r>
              <a:rPr lang="tr-TR" sz="2000" noProof="1" smtClean="0"/>
              <a:t>When an inductor or capacitor is suddenly disconnected from a d.c source,natural response occurs.</a:t>
            </a:r>
          </a:p>
          <a:p>
            <a:r>
              <a:rPr lang="tr-TR" sz="2000" noProof="1" smtClean="0"/>
              <a:t>The cause of natural reponse is the nature of the circuit  not an externally applied voltage or current source.</a:t>
            </a:r>
            <a:endParaRPr lang="tr-TR" sz="2000"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2</a:t>
            </a:fld>
            <a:endParaRPr lang="tr-TR"/>
          </a:p>
        </p:txBody>
      </p:sp>
      <p:pic>
        <p:nvPicPr>
          <p:cNvPr id="18433" name="Picture 1"/>
          <p:cNvPicPr>
            <a:picLocks noChangeAspect="1" noChangeArrowheads="1"/>
          </p:cNvPicPr>
          <p:nvPr/>
        </p:nvPicPr>
        <p:blipFill>
          <a:blip r:embed="rId2" cstate="print"/>
          <a:srcRect/>
          <a:stretch>
            <a:fillRect/>
          </a:stretch>
        </p:blipFill>
        <p:spPr bwMode="auto">
          <a:xfrm>
            <a:off x="827584" y="1556792"/>
            <a:ext cx="3943153" cy="24482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780696"/>
          </a:xfrm>
        </p:spPr>
        <p:txBody>
          <a:bodyPr>
            <a:normAutofit/>
          </a:bodyPr>
          <a:lstStyle/>
          <a:p>
            <a:r>
              <a:rPr lang="tr-TR" sz="2400" noProof="1" smtClean="0"/>
              <a:t>The Significance of Time Constant</a:t>
            </a:r>
            <a:endParaRPr lang="tr-TR" sz="2400" dirty="0"/>
          </a:p>
        </p:txBody>
      </p:sp>
      <p:sp>
        <p:nvSpPr>
          <p:cNvPr id="3" name="2 İçerik Yer Tutucusu"/>
          <p:cNvSpPr>
            <a:spLocks noGrp="1"/>
          </p:cNvSpPr>
          <p:nvPr>
            <p:ph idx="1"/>
          </p:nvPr>
        </p:nvSpPr>
        <p:spPr>
          <a:xfrm>
            <a:off x="457200" y="1628800"/>
            <a:ext cx="8229600" cy="4695800"/>
          </a:xfrm>
        </p:spPr>
        <p:txBody>
          <a:bodyPr>
            <a:normAutofit lnSpcReduction="10000"/>
          </a:bodyPr>
          <a:lstStyle/>
          <a:p>
            <a:r>
              <a:rPr lang="tr-TR" sz="2400" noProof="1" smtClean="0"/>
              <a:t>We notice that when the elapsed time exceeds five time constants,the current is less than 1% of its initial value.Thus,after five time constants,the currents and voltages have for all practical purposes reached their final values.For  single time-constant circuits(first-order circuits) with 1% accuracy,the phrase a long time implies that five or more time constants have elapsed.Thus in an RL circuit current exist only for a limited period of time,and the response is temporary.For this reason the response is called transient responce.The response that exists after a long time has expired after switching is called the steady-state response.</a:t>
            </a:r>
          </a:p>
          <a:p>
            <a:endParaRPr lang="tr-TR" sz="2400" noProof="1" smtClean="0"/>
          </a:p>
          <a:p>
            <a:endParaRPr lang="tr-TR" dirty="0" smtClean="0"/>
          </a:p>
        </p:txBody>
      </p:sp>
      <p:sp>
        <p:nvSpPr>
          <p:cNvPr id="4" name="3 Slayt Numarası Yer Tutucusu"/>
          <p:cNvSpPr>
            <a:spLocks noGrp="1"/>
          </p:cNvSpPr>
          <p:nvPr>
            <p:ph type="sldNum" sz="quarter" idx="12"/>
          </p:nvPr>
        </p:nvSpPr>
        <p:spPr/>
        <p:txBody>
          <a:bodyPr/>
          <a:lstStyle/>
          <a:p>
            <a:fld id="{B1DEFA8C-F947-479F-BE07-76B6B3F80BF1}" type="slidenum">
              <a:rPr lang="tr-TR" smtClean="0"/>
              <a:pPr/>
              <a:t>20</a:t>
            </a:fld>
            <a:endParaRPr lang="tr-T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852704"/>
          </a:xfrm>
        </p:spPr>
        <p:txBody>
          <a:bodyPr>
            <a:normAutofit/>
          </a:bodyPr>
          <a:lstStyle/>
          <a:p>
            <a:r>
              <a:rPr lang="tr-TR" sz="2400" noProof="1" smtClean="0"/>
              <a:t>The Significance of Time Constant</a:t>
            </a:r>
            <a:endParaRPr lang="tr-TR" sz="2400" dirty="0"/>
          </a:p>
        </p:txBody>
      </p:sp>
      <p:sp>
        <p:nvSpPr>
          <p:cNvPr id="3" name="2 İçerik Yer Tutucusu"/>
          <p:cNvSpPr>
            <a:spLocks noGrp="1"/>
          </p:cNvSpPr>
          <p:nvPr>
            <p:ph idx="1"/>
          </p:nvPr>
        </p:nvSpPr>
        <p:spPr>
          <a:xfrm>
            <a:off x="457200" y="1700808"/>
            <a:ext cx="8229600" cy="4623792"/>
          </a:xfrm>
        </p:spPr>
        <p:txBody>
          <a:bodyPr/>
          <a:lstStyle/>
          <a:p>
            <a:r>
              <a:rPr lang="tr-TR" noProof="1" smtClean="0"/>
              <a:t>Any first order circuit is characterized in part by the value of its time constant.</a:t>
            </a:r>
          </a:p>
          <a:p>
            <a:r>
              <a:rPr lang="tr-TR" noProof="1" smtClean="0"/>
              <a:t>The time constant can be determined from a plot of its response.</a:t>
            </a:r>
            <a:endParaRPr lang="tr-TR"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21</a:t>
            </a:fld>
            <a:endParaRPr lang="tr-TR"/>
          </a:p>
        </p:txBody>
      </p:sp>
      <p:pic>
        <p:nvPicPr>
          <p:cNvPr id="84994" name="Picture 2"/>
          <p:cNvPicPr>
            <a:picLocks noChangeAspect="1" noChangeArrowheads="1"/>
          </p:cNvPicPr>
          <p:nvPr/>
        </p:nvPicPr>
        <p:blipFill>
          <a:blip r:embed="rId2" cstate="print"/>
          <a:srcRect/>
          <a:stretch>
            <a:fillRect/>
          </a:stretch>
        </p:blipFill>
        <p:spPr bwMode="auto">
          <a:xfrm>
            <a:off x="1115616" y="3501008"/>
            <a:ext cx="3320136" cy="2592288"/>
          </a:xfrm>
          <a:prstGeom prst="rect">
            <a:avLst/>
          </a:prstGeom>
          <a:noFill/>
          <a:ln w="9525">
            <a:noFill/>
            <a:miter lim="800000"/>
            <a:headEnd/>
            <a:tailEnd/>
          </a:ln>
        </p:spPr>
      </p:pic>
      <p:pic>
        <p:nvPicPr>
          <p:cNvPr id="84995" name="Picture 3"/>
          <p:cNvPicPr>
            <a:picLocks noChangeAspect="1" noChangeArrowheads="1"/>
          </p:cNvPicPr>
          <p:nvPr/>
        </p:nvPicPr>
        <p:blipFill>
          <a:blip r:embed="rId3" cstate="print"/>
          <a:srcRect/>
          <a:stretch>
            <a:fillRect/>
          </a:stretch>
        </p:blipFill>
        <p:spPr bwMode="auto">
          <a:xfrm>
            <a:off x="5076056" y="3717032"/>
            <a:ext cx="3161728" cy="576064"/>
          </a:xfrm>
          <a:prstGeom prst="rect">
            <a:avLst/>
          </a:prstGeom>
          <a:noFill/>
          <a:ln w="9525">
            <a:noFill/>
            <a:miter lim="800000"/>
            <a:headEnd/>
            <a:tailEnd/>
          </a:ln>
        </p:spPr>
      </p:pic>
      <p:pic>
        <p:nvPicPr>
          <p:cNvPr id="84996" name="Picture 4"/>
          <p:cNvPicPr>
            <a:picLocks noChangeAspect="1" noChangeArrowheads="1"/>
          </p:cNvPicPr>
          <p:nvPr/>
        </p:nvPicPr>
        <p:blipFill>
          <a:blip r:embed="rId4" cstate="print"/>
          <a:srcRect/>
          <a:stretch>
            <a:fillRect/>
          </a:stretch>
        </p:blipFill>
        <p:spPr bwMode="auto">
          <a:xfrm>
            <a:off x="5076056" y="4797152"/>
            <a:ext cx="3240360" cy="70968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708688"/>
          </a:xfrm>
        </p:spPr>
        <p:txBody>
          <a:bodyPr>
            <a:normAutofit/>
          </a:bodyPr>
          <a:lstStyle/>
          <a:p>
            <a:r>
              <a:rPr lang="tr-TR" sz="2400" noProof="1" smtClean="0"/>
              <a:t>The Natural Response of an RL Circuit </a:t>
            </a:r>
            <a:endParaRPr lang="tr-TR" sz="2400" dirty="0"/>
          </a:p>
        </p:txBody>
      </p:sp>
      <p:sp>
        <p:nvSpPr>
          <p:cNvPr id="3" name="2 İçerik Yer Tutucusu"/>
          <p:cNvSpPr>
            <a:spLocks noGrp="1"/>
          </p:cNvSpPr>
          <p:nvPr>
            <p:ph idx="1"/>
          </p:nvPr>
        </p:nvSpPr>
        <p:spPr>
          <a:xfrm>
            <a:off x="457200" y="1484784"/>
            <a:ext cx="8229600" cy="4839816"/>
          </a:xfrm>
        </p:spPr>
        <p:txBody>
          <a:bodyPr/>
          <a:lstStyle/>
          <a:p>
            <a:r>
              <a:rPr lang="tr-TR" noProof="1" smtClean="0"/>
              <a:t>Calculating the natural  response of an RL circuit can be summarized as follows:</a:t>
            </a:r>
          </a:p>
          <a:p>
            <a:endParaRPr lang="tr-TR" dirty="0" smtClean="0"/>
          </a:p>
          <a:p>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22</a:t>
            </a:fld>
            <a:endParaRPr lang="tr-TR"/>
          </a:p>
        </p:txBody>
      </p:sp>
      <p:pic>
        <p:nvPicPr>
          <p:cNvPr id="86018" name="Picture 2"/>
          <p:cNvPicPr>
            <a:picLocks noChangeAspect="1" noChangeArrowheads="1"/>
          </p:cNvPicPr>
          <p:nvPr/>
        </p:nvPicPr>
        <p:blipFill>
          <a:blip r:embed="rId2" cstate="print"/>
          <a:srcRect/>
          <a:stretch>
            <a:fillRect/>
          </a:stretch>
        </p:blipFill>
        <p:spPr bwMode="auto">
          <a:xfrm>
            <a:off x="755576" y="2780928"/>
            <a:ext cx="7813375" cy="17138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endParaRPr lang="tr-TR"/>
          </a:p>
        </p:txBody>
      </p:sp>
      <p:sp>
        <p:nvSpPr>
          <p:cNvPr id="4" name="3 Slayt Numarası Yer Tutucusu"/>
          <p:cNvSpPr>
            <a:spLocks noGrp="1"/>
          </p:cNvSpPr>
          <p:nvPr>
            <p:ph type="sldNum" sz="quarter" idx="12"/>
          </p:nvPr>
        </p:nvSpPr>
        <p:spPr/>
        <p:txBody>
          <a:bodyPr/>
          <a:lstStyle/>
          <a:p>
            <a:fld id="{B1DEFA8C-F947-479F-BE07-76B6B3F80BF1}" type="slidenum">
              <a:rPr lang="tr-TR" smtClean="0"/>
              <a:pPr/>
              <a:t>23</a:t>
            </a:fld>
            <a:endParaRPr lang="tr-TR"/>
          </a:p>
        </p:txBody>
      </p:sp>
      <p:pic>
        <p:nvPicPr>
          <p:cNvPr id="87042" name="Picture 2"/>
          <p:cNvPicPr>
            <a:picLocks noChangeAspect="1" noChangeArrowheads="1"/>
          </p:cNvPicPr>
          <p:nvPr/>
        </p:nvPicPr>
        <p:blipFill>
          <a:blip r:embed="rId2" cstate="print"/>
          <a:srcRect/>
          <a:stretch>
            <a:fillRect/>
          </a:stretch>
        </p:blipFill>
        <p:spPr bwMode="auto">
          <a:xfrm>
            <a:off x="251520" y="692696"/>
            <a:ext cx="8568952" cy="561662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a:xfrm>
            <a:off x="457200" y="1935480"/>
            <a:ext cx="8435280" cy="4389120"/>
          </a:xfrm>
        </p:spPr>
        <p:txBody>
          <a:bodyPr/>
          <a:lstStyle/>
          <a:p>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24</a:t>
            </a:fld>
            <a:endParaRPr lang="tr-TR"/>
          </a:p>
        </p:txBody>
      </p:sp>
      <p:pic>
        <p:nvPicPr>
          <p:cNvPr id="88066" name="Picture 2"/>
          <p:cNvPicPr>
            <a:picLocks noChangeAspect="1" noChangeArrowheads="1"/>
          </p:cNvPicPr>
          <p:nvPr/>
        </p:nvPicPr>
        <p:blipFill>
          <a:blip r:embed="rId2" cstate="print"/>
          <a:srcRect/>
          <a:stretch>
            <a:fillRect/>
          </a:stretch>
        </p:blipFill>
        <p:spPr bwMode="auto">
          <a:xfrm>
            <a:off x="323528" y="332656"/>
            <a:ext cx="8424936" cy="61926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a:xfrm>
            <a:off x="457200" y="1935480"/>
            <a:ext cx="8229600" cy="4373840"/>
          </a:xfrm>
        </p:spPr>
        <p:txBody>
          <a:bodyPr>
            <a:normAutofit fontScale="85000" lnSpcReduction="20000"/>
          </a:bodyPr>
          <a:lstStyle/>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r>
              <a:rPr lang="tr-TR" noProof="1" smtClean="0"/>
              <a:t>Homework Assessing Objective 1 -  7.1 ,7.2</a:t>
            </a:r>
            <a:endParaRPr lang="tr-TR"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25</a:t>
            </a:fld>
            <a:endParaRPr lang="tr-TR"/>
          </a:p>
        </p:txBody>
      </p:sp>
      <p:pic>
        <p:nvPicPr>
          <p:cNvPr id="89090" name="Picture 2"/>
          <p:cNvPicPr>
            <a:picLocks noChangeAspect="1" noChangeArrowheads="1"/>
          </p:cNvPicPr>
          <p:nvPr/>
        </p:nvPicPr>
        <p:blipFill>
          <a:blip r:embed="rId2" cstate="print"/>
          <a:srcRect/>
          <a:stretch>
            <a:fillRect/>
          </a:stretch>
        </p:blipFill>
        <p:spPr bwMode="auto">
          <a:xfrm>
            <a:off x="323528" y="548680"/>
            <a:ext cx="8568952" cy="446449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548680"/>
            <a:ext cx="8229600" cy="864096"/>
          </a:xfrm>
        </p:spPr>
        <p:txBody>
          <a:bodyPr>
            <a:normAutofit/>
          </a:bodyPr>
          <a:lstStyle/>
          <a:p>
            <a:r>
              <a:rPr lang="tr-TR" sz="2400" noProof="1" smtClean="0"/>
              <a:t>The Natural Response of an RC Circuit </a:t>
            </a:r>
            <a:endParaRPr lang="tr-TR" sz="2400" dirty="0"/>
          </a:p>
        </p:txBody>
      </p:sp>
      <p:sp>
        <p:nvSpPr>
          <p:cNvPr id="3" name="2 İçerik Yer Tutucusu"/>
          <p:cNvSpPr>
            <a:spLocks noGrp="1"/>
          </p:cNvSpPr>
          <p:nvPr>
            <p:ph idx="1"/>
          </p:nvPr>
        </p:nvSpPr>
        <p:spPr>
          <a:xfrm>
            <a:off x="457200" y="1700808"/>
            <a:ext cx="8229600" cy="4623792"/>
          </a:xfrm>
        </p:spPr>
        <p:txBody>
          <a:bodyPr>
            <a:normAutofit fontScale="92500" lnSpcReduction="20000"/>
          </a:bodyPr>
          <a:lstStyle/>
          <a:p>
            <a:r>
              <a:rPr lang="tr-TR" sz="2400" noProof="1" smtClean="0"/>
              <a:t>The natural response of an RC circuit is analogous to that of an RL circuit.We use the circuit of figure 7.10 to develop the natural response of an RC circuit.</a:t>
            </a:r>
          </a:p>
          <a:p>
            <a:r>
              <a:rPr lang="tr-TR" sz="2400" noProof="1" smtClean="0"/>
              <a:t>                                       We assume that the switch</a:t>
            </a:r>
          </a:p>
          <a:p>
            <a:r>
              <a:rPr lang="tr-TR" sz="2400" noProof="1" smtClean="0"/>
              <a:t>                                       has been closed for a long </a:t>
            </a:r>
          </a:p>
          <a:p>
            <a:pPr>
              <a:buNone/>
            </a:pPr>
            <a:r>
              <a:rPr lang="tr-TR" sz="2400" noProof="1" smtClean="0"/>
              <a:t>                                          time so that steady state has</a:t>
            </a:r>
          </a:p>
          <a:p>
            <a:r>
              <a:rPr lang="tr-TR" sz="2400" noProof="1" smtClean="0"/>
              <a:t>                                       been reached.The capacitor </a:t>
            </a:r>
          </a:p>
          <a:p>
            <a:r>
              <a:rPr lang="tr-TR" sz="2400" noProof="1" smtClean="0"/>
              <a:t>                                       behaves as an open-circuit </a:t>
            </a:r>
          </a:p>
          <a:p>
            <a:r>
              <a:rPr lang="tr-TR" sz="2400" noProof="1" smtClean="0"/>
              <a:t>                                       when steady state has been </a:t>
            </a:r>
          </a:p>
          <a:p>
            <a:r>
              <a:rPr lang="tr-TR" sz="2400" noProof="1" smtClean="0"/>
              <a:t>                                       reached.There is no current </a:t>
            </a:r>
          </a:p>
          <a:p>
            <a:r>
              <a:rPr lang="tr-TR" sz="2400" noProof="1" smtClean="0"/>
              <a:t>                                       through the capacitor,the source </a:t>
            </a:r>
          </a:p>
          <a:p>
            <a:r>
              <a:rPr lang="tr-TR" sz="2400" noProof="1" smtClean="0"/>
              <a:t>                                       voltage appears across the </a:t>
            </a:r>
          </a:p>
          <a:p>
            <a:r>
              <a:rPr lang="tr-TR" sz="2400" noProof="1" smtClean="0"/>
              <a:t>                                      capacitor</a:t>
            </a:r>
          </a:p>
        </p:txBody>
      </p:sp>
      <p:sp>
        <p:nvSpPr>
          <p:cNvPr id="4" name="3 Slayt Numarası Yer Tutucusu"/>
          <p:cNvSpPr>
            <a:spLocks noGrp="1"/>
          </p:cNvSpPr>
          <p:nvPr>
            <p:ph type="sldNum" sz="quarter" idx="12"/>
          </p:nvPr>
        </p:nvSpPr>
        <p:spPr/>
        <p:txBody>
          <a:bodyPr/>
          <a:lstStyle/>
          <a:p>
            <a:fld id="{B1DEFA8C-F947-479F-BE07-76B6B3F80BF1}" type="slidenum">
              <a:rPr lang="tr-TR" smtClean="0"/>
              <a:pPr/>
              <a:t>26</a:t>
            </a:fld>
            <a:endParaRPr lang="tr-TR"/>
          </a:p>
        </p:txBody>
      </p:sp>
      <p:pic>
        <p:nvPicPr>
          <p:cNvPr id="90114" name="Picture 2"/>
          <p:cNvPicPr>
            <a:picLocks noChangeAspect="1" noChangeArrowheads="1"/>
          </p:cNvPicPr>
          <p:nvPr/>
        </p:nvPicPr>
        <p:blipFill>
          <a:blip r:embed="rId2" cstate="print"/>
          <a:srcRect/>
          <a:stretch>
            <a:fillRect/>
          </a:stretch>
        </p:blipFill>
        <p:spPr bwMode="auto">
          <a:xfrm>
            <a:off x="539552" y="2564904"/>
            <a:ext cx="2952328" cy="340773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476672"/>
            <a:ext cx="8229600" cy="1008112"/>
          </a:xfrm>
        </p:spPr>
        <p:txBody>
          <a:bodyPr>
            <a:normAutofit/>
          </a:bodyPr>
          <a:lstStyle/>
          <a:p>
            <a:r>
              <a:rPr lang="tr-TR" sz="2400" noProof="1" smtClean="0"/>
              <a:t>The Natural Response of an RC Circuit </a:t>
            </a:r>
            <a:endParaRPr lang="tr-TR" sz="2400" dirty="0"/>
          </a:p>
        </p:txBody>
      </p:sp>
      <p:sp>
        <p:nvSpPr>
          <p:cNvPr id="3" name="2 İçerik Yer Tutucusu"/>
          <p:cNvSpPr>
            <a:spLocks noGrp="1"/>
          </p:cNvSpPr>
          <p:nvPr>
            <p:ph idx="1"/>
          </p:nvPr>
        </p:nvSpPr>
        <p:spPr>
          <a:xfrm>
            <a:off x="457200" y="1628800"/>
            <a:ext cx="8229600" cy="4695800"/>
          </a:xfrm>
        </p:spPr>
        <p:txBody>
          <a:bodyPr/>
          <a:lstStyle/>
          <a:p>
            <a:r>
              <a:rPr lang="tr-TR" noProof="1" smtClean="0"/>
              <a:t>As there can be no instantaneous change in the voltage at the terminals of a capacitor,the problem  reduces to solving the circuit shown in Figure 7.11</a:t>
            </a:r>
            <a:endParaRPr lang="tr-TR"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27</a:t>
            </a:fld>
            <a:endParaRPr lang="tr-TR"/>
          </a:p>
        </p:txBody>
      </p:sp>
      <p:pic>
        <p:nvPicPr>
          <p:cNvPr id="91138" name="Picture 2"/>
          <p:cNvPicPr>
            <a:picLocks noChangeAspect="1" noChangeArrowheads="1"/>
          </p:cNvPicPr>
          <p:nvPr/>
        </p:nvPicPr>
        <p:blipFill>
          <a:blip r:embed="rId2" cstate="print"/>
          <a:srcRect/>
          <a:stretch>
            <a:fillRect/>
          </a:stretch>
        </p:blipFill>
        <p:spPr bwMode="auto">
          <a:xfrm>
            <a:off x="1475656" y="3429000"/>
            <a:ext cx="5400600" cy="252379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780696"/>
          </a:xfrm>
        </p:spPr>
        <p:txBody>
          <a:bodyPr>
            <a:normAutofit/>
          </a:bodyPr>
          <a:lstStyle/>
          <a:p>
            <a:r>
              <a:rPr lang="tr-TR" sz="2400" noProof="1" smtClean="0"/>
              <a:t>The Natural Response of an RC Circuit </a:t>
            </a:r>
            <a:endParaRPr lang="tr-TR" sz="2400" dirty="0"/>
          </a:p>
        </p:txBody>
      </p:sp>
      <p:sp>
        <p:nvSpPr>
          <p:cNvPr id="3" name="2 İçerik Yer Tutucusu"/>
          <p:cNvSpPr>
            <a:spLocks noGrp="1"/>
          </p:cNvSpPr>
          <p:nvPr>
            <p:ph idx="1"/>
          </p:nvPr>
        </p:nvSpPr>
        <p:spPr>
          <a:xfrm>
            <a:off x="457200" y="1556792"/>
            <a:ext cx="8229600" cy="4767808"/>
          </a:xfrm>
        </p:spPr>
        <p:txBody>
          <a:bodyPr>
            <a:normAutofit fontScale="77500" lnSpcReduction="20000"/>
          </a:bodyPr>
          <a:lstStyle/>
          <a:p>
            <a:r>
              <a:rPr lang="tr-TR" sz="2800" noProof="1" smtClean="0"/>
              <a:t>Deriving the expression for the voltage</a:t>
            </a:r>
          </a:p>
          <a:p>
            <a:pPr>
              <a:buNone/>
            </a:pPr>
            <a:endParaRPr lang="tr-TR" sz="2800" noProof="1" smtClean="0"/>
          </a:p>
          <a:p>
            <a:r>
              <a:rPr lang="tr-TR" sz="2800" noProof="1" smtClean="0"/>
              <a:t>Using Kirchoff’s Current Law</a:t>
            </a:r>
          </a:p>
          <a:p>
            <a:endParaRPr lang="tr-TR" sz="2400" noProof="1" smtClean="0"/>
          </a:p>
          <a:p>
            <a:endParaRPr lang="tr-TR" sz="2400" noProof="1" smtClean="0"/>
          </a:p>
          <a:p>
            <a:endParaRPr lang="tr-TR" sz="2400" noProof="1" smtClean="0"/>
          </a:p>
          <a:p>
            <a:endParaRPr lang="tr-TR" sz="2400" noProof="1" smtClean="0"/>
          </a:p>
          <a:p>
            <a:endParaRPr lang="tr-TR" sz="2400" noProof="1" smtClean="0"/>
          </a:p>
          <a:p>
            <a:endParaRPr lang="tr-TR" sz="2400" noProof="1" smtClean="0"/>
          </a:p>
          <a:p>
            <a:endParaRPr lang="tr-TR" sz="2400" noProof="1" smtClean="0"/>
          </a:p>
          <a:p>
            <a:endParaRPr lang="tr-TR" sz="2400" noProof="1" smtClean="0"/>
          </a:p>
          <a:p>
            <a:endParaRPr lang="tr-TR" sz="2400" noProof="1" smtClean="0"/>
          </a:p>
          <a:p>
            <a:endParaRPr lang="tr-TR" sz="2400" noProof="1" smtClean="0"/>
          </a:p>
          <a:p>
            <a:pPr>
              <a:buNone/>
            </a:pPr>
            <a:endParaRPr lang="tr-TR" sz="2400" noProof="1" smtClean="0"/>
          </a:p>
          <a:p>
            <a:pPr>
              <a:buNone/>
            </a:pPr>
            <a:r>
              <a:rPr lang="tr-TR" sz="2400" noProof="1" smtClean="0"/>
              <a:t>             </a:t>
            </a:r>
            <a:endParaRPr lang="tr-TR" sz="2400"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28</a:t>
            </a:fld>
            <a:endParaRPr lang="tr-TR"/>
          </a:p>
        </p:txBody>
      </p:sp>
      <p:sp>
        <p:nvSpPr>
          <p:cNvPr id="921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92161" name="Object 1"/>
          <p:cNvGraphicFramePr>
            <a:graphicFrameLocks noChangeAspect="1"/>
          </p:cNvGraphicFramePr>
          <p:nvPr/>
        </p:nvGraphicFramePr>
        <p:xfrm>
          <a:off x="1691680" y="3284984"/>
          <a:ext cx="1155128" cy="360040"/>
        </p:xfrm>
        <a:graphic>
          <a:graphicData uri="http://schemas.openxmlformats.org/presentationml/2006/ole">
            <mc:AlternateContent xmlns:mc="http://schemas.openxmlformats.org/markup-compatibility/2006">
              <mc:Choice xmlns:v="urn:schemas-microsoft-com:vml" Requires="v">
                <p:oleObj spid="_x0000_s92162" name="Denklem" r:id="rId3" imgW="736600" imgH="228600" progId="Equation.3">
                  <p:embed/>
                </p:oleObj>
              </mc:Choice>
              <mc:Fallback>
                <p:oleObj name="Denklem" r:id="rId3" imgW="736600" imgH="228600"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1680" y="3284984"/>
                        <a:ext cx="1155128" cy="3600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163" name="Rectangle 3"/>
          <p:cNvSpPr>
            <a:spLocks noChangeArrowheads="1"/>
          </p:cNvSpPr>
          <p:nvPr/>
        </p:nvSpPr>
        <p:spPr bwMode="auto">
          <a:xfrm>
            <a:off x="0" y="2286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92164" name="Picture 4"/>
          <p:cNvPicPr>
            <a:picLocks noChangeAspect="1" noChangeArrowheads="1"/>
          </p:cNvPicPr>
          <p:nvPr/>
        </p:nvPicPr>
        <p:blipFill>
          <a:blip r:embed="rId5" cstate="print"/>
          <a:srcRect/>
          <a:stretch>
            <a:fillRect/>
          </a:stretch>
        </p:blipFill>
        <p:spPr bwMode="auto">
          <a:xfrm>
            <a:off x="1547664" y="4365104"/>
            <a:ext cx="5112568" cy="86409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60648"/>
            <a:ext cx="8229600" cy="1008112"/>
          </a:xfrm>
        </p:spPr>
        <p:txBody>
          <a:bodyPr>
            <a:normAutofit/>
          </a:bodyPr>
          <a:lstStyle/>
          <a:p>
            <a:r>
              <a:rPr lang="tr-TR" sz="2400" noProof="1" smtClean="0"/>
              <a:t>The Natural Response of an RC Circuit </a:t>
            </a:r>
            <a:endParaRPr lang="tr-TR" sz="2400" dirty="0"/>
          </a:p>
        </p:txBody>
      </p:sp>
      <p:sp>
        <p:nvSpPr>
          <p:cNvPr id="3" name="2 İçerik Yer Tutucusu"/>
          <p:cNvSpPr>
            <a:spLocks noGrp="1"/>
          </p:cNvSpPr>
          <p:nvPr>
            <p:ph idx="1"/>
          </p:nvPr>
        </p:nvSpPr>
        <p:spPr>
          <a:xfrm>
            <a:off x="457200" y="1412776"/>
            <a:ext cx="8229600" cy="4911824"/>
          </a:xfrm>
        </p:spPr>
        <p:txBody>
          <a:bodyPr>
            <a:normAutofit/>
          </a:bodyPr>
          <a:lstStyle/>
          <a:p>
            <a:r>
              <a:rPr lang="tr-TR" sz="2000" noProof="1" smtClean="0"/>
              <a:t>Comparing Eq.7.21 with Eq.7.1 shows that the same mathematical techniques can be used to obtain the solution for v(t).</a:t>
            </a:r>
          </a:p>
          <a:p>
            <a:r>
              <a:rPr lang="tr-TR" sz="2000" noProof="1" smtClean="0"/>
              <a:t>                      =&gt;               =&gt;                   </a:t>
            </a:r>
          </a:p>
          <a:p>
            <a:r>
              <a:rPr lang="tr-TR" sz="2000" noProof="1" smtClean="0"/>
              <a:t>Taking t0=0</a:t>
            </a:r>
          </a:p>
          <a:p>
            <a:r>
              <a:rPr lang="tr-TR" sz="2000" noProof="1" smtClean="0"/>
              <a:t>                                 =&gt;                  =&gt;                </a:t>
            </a:r>
          </a:p>
          <a:p>
            <a:pPr>
              <a:buNone/>
            </a:pPr>
            <a:endParaRPr lang="tr-TR" sz="2000" noProof="1" smtClean="0"/>
          </a:p>
          <a:p>
            <a:r>
              <a:rPr lang="tr-TR" sz="2000" noProof="1" smtClean="0"/>
              <a:t>                       =&gt;                                     (7.22)</a:t>
            </a:r>
          </a:p>
          <a:p>
            <a:endParaRPr lang="tr-TR" sz="2000" noProof="1" smtClean="0"/>
          </a:p>
          <a:p>
            <a:r>
              <a:rPr lang="tr-TR" sz="2000" noProof="1" smtClean="0"/>
              <a:t>The initial voltage across the capacitor equals Vg.</a:t>
            </a:r>
          </a:p>
          <a:p>
            <a:r>
              <a:rPr lang="tr-TR" sz="2000" noProof="1" smtClean="0"/>
              <a:t>       </a:t>
            </a:r>
          </a:p>
          <a:p>
            <a:r>
              <a:rPr lang="tr-TR" sz="2000" noProof="1" smtClean="0"/>
              <a:t>Where V0 denotes the initial voltage on the capacitor.</a:t>
            </a:r>
          </a:p>
          <a:p>
            <a:endParaRPr lang="tr-TR" sz="2000" noProof="1" smtClean="0"/>
          </a:p>
          <a:p>
            <a:endParaRPr lang="tr-TR" noProof="1" smtClean="0"/>
          </a:p>
          <a:p>
            <a:endParaRPr lang="tr-TR" noProof="1" smtClean="0"/>
          </a:p>
          <a:p>
            <a:endParaRPr lang="tr-TR" noProof="1" smtClean="0"/>
          </a:p>
          <a:p>
            <a:endParaRPr lang="tr-TR"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29</a:t>
            </a:fld>
            <a:endParaRPr lang="tr-TR"/>
          </a:p>
        </p:txBody>
      </p:sp>
      <p:sp>
        <p:nvSpPr>
          <p:cNvPr id="942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94213" name="Rectangle 5"/>
          <p:cNvSpPr>
            <a:spLocks noChangeArrowheads="1"/>
          </p:cNvSpPr>
          <p:nvPr/>
        </p:nvSpPr>
        <p:spPr bwMode="auto">
          <a:xfrm>
            <a:off x="0" y="4953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94215"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94214" name="Object 6"/>
          <p:cNvGraphicFramePr>
            <a:graphicFrameLocks noChangeAspect="1"/>
          </p:cNvGraphicFramePr>
          <p:nvPr/>
        </p:nvGraphicFramePr>
        <p:xfrm>
          <a:off x="1043608" y="2420888"/>
          <a:ext cx="1080120" cy="391902"/>
        </p:xfrm>
        <a:graphic>
          <a:graphicData uri="http://schemas.openxmlformats.org/presentationml/2006/ole">
            <mc:AlternateContent xmlns:mc="http://schemas.openxmlformats.org/markup-compatibility/2006">
              <mc:Choice xmlns:v="urn:schemas-microsoft-com:vml" Requires="v">
                <p:oleObj spid="_x0000_s94245" name="Denklem" r:id="rId3" imgW="1079032" imgH="393529" progId="Equation.3">
                  <p:embed/>
                </p:oleObj>
              </mc:Choice>
              <mc:Fallback>
                <p:oleObj name="Denklem" r:id="rId3" imgW="1079032" imgH="393529" progId="Equation.3">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8" y="2420888"/>
                        <a:ext cx="1080120" cy="3919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4216" name="Rectangle 8"/>
          <p:cNvSpPr>
            <a:spLocks noChangeArrowheads="1"/>
          </p:cNvSpPr>
          <p:nvPr/>
        </p:nvSpPr>
        <p:spPr bwMode="auto">
          <a:xfrm>
            <a:off x="0" y="390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94218"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94217" name="Object 9"/>
          <p:cNvGraphicFramePr>
            <a:graphicFrameLocks noChangeAspect="1"/>
          </p:cNvGraphicFramePr>
          <p:nvPr/>
        </p:nvGraphicFramePr>
        <p:xfrm>
          <a:off x="2627784" y="2420888"/>
          <a:ext cx="799113" cy="360040"/>
        </p:xfrm>
        <a:graphic>
          <a:graphicData uri="http://schemas.openxmlformats.org/presentationml/2006/ole">
            <mc:AlternateContent xmlns:mc="http://schemas.openxmlformats.org/markup-compatibility/2006">
              <mc:Choice xmlns:v="urn:schemas-microsoft-com:vml" Requires="v">
                <p:oleObj spid="_x0000_s94246" name="Denklem" r:id="rId5" imgW="863225" imgH="393529" progId="Equation.3">
                  <p:embed/>
                </p:oleObj>
              </mc:Choice>
              <mc:Fallback>
                <p:oleObj name="Denklem" r:id="rId5" imgW="863225" imgH="393529" progId="Equation.3">
                  <p:embed/>
                  <p:pic>
                    <p:nvPicPr>
                      <p:cNvPr id="0"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7784" y="2420888"/>
                        <a:ext cx="799113" cy="3600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4219" name="Rectangle 11"/>
          <p:cNvSpPr>
            <a:spLocks noChangeArrowheads="1"/>
          </p:cNvSpPr>
          <p:nvPr/>
        </p:nvSpPr>
        <p:spPr bwMode="auto">
          <a:xfrm>
            <a:off x="0" y="390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94221"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94220" name="Object 12"/>
          <p:cNvGraphicFramePr>
            <a:graphicFrameLocks noChangeAspect="1"/>
          </p:cNvGraphicFramePr>
          <p:nvPr/>
        </p:nvGraphicFramePr>
        <p:xfrm>
          <a:off x="4067944" y="2276872"/>
          <a:ext cx="1296144" cy="543544"/>
        </p:xfrm>
        <a:graphic>
          <a:graphicData uri="http://schemas.openxmlformats.org/presentationml/2006/ole">
            <mc:AlternateContent xmlns:mc="http://schemas.openxmlformats.org/markup-compatibility/2006">
              <mc:Choice xmlns:v="urn:schemas-microsoft-com:vml" Requires="v">
                <p:oleObj spid="_x0000_s94247" name="Denklem" r:id="rId7" imgW="1180588" imgH="495085" progId="Equation.3">
                  <p:embed/>
                </p:oleObj>
              </mc:Choice>
              <mc:Fallback>
                <p:oleObj name="Denklem" r:id="rId7" imgW="1180588" imgH="495085" progId="Equation.3">
                  <p:embed/>
                  <p:pic>
                    <p:nvPicPr>
                      <p:cNvPr id="0"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67944" y="2276872"/>
                        <a:ext cx="1296144" cy="5435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4222" name="Rectangle 14"/>
          <p:cNvSpPr>
            <a:spLocks noChangeArrowheads="1"/>
          </p:cNvSpPr>
          <p:nvPr/>
        </p:nvSpPr>
        <p:spPr bwMode="auto">
          <a:xfrm>
            <a:off x="0" y="4953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94224"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94223" name="Object 15"/>
          <p:cNvGraphicFramePr>
            <a:graphicFrameLocks noChangeAspect="1"/>
          </p:cNvGraphicFramePr>
          <p:nvPr/>
        </p:nvGraphicFramePr>
        <p:xfrm>
          <a:off x="1043608" y="3140968"/>
          <a:ext cx="1872208" cy="383803"/>
        </p:xfrm>
        <a:graphic>
          <a:graphicData uri="http://schemas.openxmlformats.org/presentationml/2006/ole">
            <mc:AlternateContent xmlns:mc="http://schemas.openxmlformats.org/markup-compatibility/2006">
              <mc:Choice xmlns:v="urn:schemas-microsoft-com:vml" Requires="v">
                <p:oleObj spid="_x0000_s94248" name="Denklem" r:id="rId9" imgW="1905000" imgH="393700" progId="Equation.3">
                  <p:embed/>
                </p:oleObj>
              </mc:Choice>
              <mc:Fallback>
                <p:oleObj name="Denklem" r:id="rId9" imgW="1905000" imgH="393700" progId="Equation.3">
                  <p:embed/>
                  <p:pic>
                    <p:nvPicPr>
                      <p:cNvPr id="0" name="Picture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43608" y="3140968"/>
                        <a:ext cx="1872208" cy="3838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4225" name="Rectangle 17"/>
          <p:cNvSpPr>
            <a:spLocks noChangeArrowheads="1"/>
          </p:cNvSpPr>
          <p:nvPr/>
        </p:nvSpPr>
        <p:spPr bwMode="auto">
          <a:xfrm>
            <a:off x="0" y="390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94227"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94226" name="Object 18"/>
          <p:cNvGraphicFramePr>
            <a:graphicFrameLocks noChangeAspect="1"/>
          </p:cNvGraphicFramePr>
          <p:nvPr/>
        </p:nvGraphicFramePr>
        <p:xfrm>
          <a:off x="3563888" y="3140968"/>
          <a:ext cx="864096" cy="376438"/>
        </p:xfrm>
        <a:graphic>
          <a:graphicData uri="http://schemas.openxmlformats.org/presentationml/2006/ole">
            <mc:AlternateContent xmlns:mc="http://schemas.openxmlformats.org/markup-compatibility/2006">
              <mc:Choice xmlns:v="urn:schemas-microsoft-com:vml" Requires="v">
                <p:oleObj spid="_x0000_s94249" name="Denklem" r:id="rId11" imgW="965200" imgH="419100" progId="Equation.3">
                  <p:embed/>
                </p:oleObj>
              </mc:Choice>
              <mc:Fallback>
                <p:oleObj name="Denklem" r:id="rId11" imgW="965200" imgH="419100" progId="Equation.3">
                  <p:embed/>
                  <p:pic>
                    <p:nvPicPr>
                      <p:cNvPr id="0" name="Picture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63888" y="3140968"/>
                        <a:ext cx="864096" cy="376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4228" name="Rectangle 20"/>
          <p:cNvSpPr>
            <a:spLocks noChangeArrowheads="1"/>
          </p:cNvSpPr>
          <p:nvPr/>
        </p:nvSpPr>
        <p:spPr bwMode="auto">
          <a:xfrm>
            <a:off x="0" y="4191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94230" name="Rectangle 2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94229" name="Object 21"/>
          <p:cNvGraphicFramePr>
            <a:graphicFrameLocks noChangeAspect="1"/>
          </p:cNvGraphicFramePr>
          <p:nvPr/>
        </p:nvGraphicFramePr>
        <p:xfrm>
          <a:off x="5148064" y="3068960"/>
          <a:ext cx="936104" cy="510323"/>
        </p:xfrm>
        <a:graphic>
          <a:graphicData uri="http://schemas.openxmlformats.org/presentationml/2006/ole">
            <mc:AlternateContent xmlns:mc="http://schemas.openxmlformats.org/markup-compatibility/2006">
              <mc:Choice xmlns:v="urn:schemas-microsoft-com:vml" Requires="v">
                <p:oleObj spid="_x0000_s94250" name="Denklem" r:id="rId13" imgW="825500" imgH="330200" progId="Equation.3">
                  <p:embed/>
                </p:oleObj>
              </mc:Choice>
              <mc:Fallback>
                <p:oleObj name="Denklem" r:id="rId13" imgW="825500" imgH="330200" progId="Equation.3">
                  <p:embed/>
                  <p:pic>
                    <p:nvPicPr>
                      <p:cNvPr id="0" name="Picture 2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148064" y="3068960"/>
                        <a:ext cx="936104" cy="5103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4231" name="Rectangle 23"/>
          <p:cNvSpPr>
            <a:spLocks noChangeArrowheads="1"/>
          </p:cNvSpPr>
          <p:nvPr/>
        </p:nvSpPr>
        <p:spPr bwMode="auto">
          <a:xfrm>
            <a:off x="0" y="3333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94233" name="Rectangle 2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94234" name="Rectangle 26"/>
          <p:cNvSpPr>
            <a:spLocks noChangeArrowheads="1"/>
          </p:cNvSpPr>
          <p:nvPr/>
        </p:nvSpPr>
        <p:spPr bwMode="auto">
          <a:xfrm>
            <a:off x="0" y="457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94236" name="Rectangle 2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94235" name="Object 27"/>
          <p:cNvGraphicFramePr>
            <a:graphicFrameLocks noChangeAspect="1"/>
          </p:cNvGraphicFramePr>
          <p:nvPr/>
        </p:nvGraphicFramePr>
        <p:xfrm>
          <a:off x="1115616" y="3789041"/>
          <a:ext cx="948106" cy="576064"/>
        </p:xfrm>
        <a:graphic>
          <a:graphicData uri="http://schemas.openxmlformats.org/presentationml/2006/ole">
            <mc:AlternateContent xmlns:mc="http://schemas.openxmlformats.org/markup-compatibility/2006">
              <mc:Choice xmlns:v="urn:schemas-microsoft-com:vml" Requires="v">
                <p:oleObj spid="_x0000_s94251" name="Denklem" r:id="rId15" imgW="749300" imgH="457200" progId="Equation.3">
                  <p:embed/>
                </p:oleObj>
              </mc:Choice>
              <mc:Fallback>
                <p:oleObj name="Denklem" r:id="rId15" imgW="749300" imgH="457200" progId="Equation.3">
                  <p:embed/>
                  <p:pic>
                    <p:nvPicPr>
                      <p:cNvPr id="0" name="Picture 2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15616" y="3789041"/>
                        <a:ext cx="948106" cy="5760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4237" name="Rectangle 29"/>
          <p:cNvSpPr>
            <a:spLocks noChangeArrowheads="1"/>
          </p:cNvSpPr>
          <p:nvPr/>
        </p:nvSpPr>
        <p:spPr bwMode="auto">
          <a:xfrm>
            <a:off x="0" y="457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94239" name="Rectangle 3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94238" name="Object 30"/>
          <p:cNvGraphicFramePr>
            <a:graphicFrameLocks noChangeAspect="1"/>
          </p:cNvGraphicFramePr>
          <p:nvPr/>
        </p:nvGraphicFramePr>
        <p:xfrm>
          <a:off x="3059832" y="3717032"/>
          <a:ext cx="1080120" cy="508856"/>
        </p:xfrm>
        <a:graphic>
          <a:graphicData uri="http://schemas.openxmlformats.org/presentationml/2006/ole">
            <mc:AlternateContent xmlns:mc="http://schemas.openxmlformats.org/markup-compatibility/2006">
              <mc:Choice xmlns:v="urn:schemas-microsoft-com:vml" Requires="v">
                <p:oleObj spid="_x0000_s94252" name="Denklem" r:id="rId17" imgW="952087" imgH="342751" progId="Equation.3">
                  <p:embed/>
                </p:oleObj>
              </mc:Choice>
              <mc:Fallback>
                <p:oleObj name="Denklem" r:id="rId17" imgW="952087" imgH="342751" progId="Equation.3">
                  <p:embed/>
                  <p:pic>
                    <p:nvPicPr>
                      <p:cNvPr id="0" name="Picture 3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059832" y="3717032"/>
                        <a:ext cx="1080120" cy="5088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4240" name="Rectangle 32"/>
          <p:cNvSpPr>
            <a:spLocks noChangeArrowheads="1"/>
          </p:cNvSpPr>
          <p:nvPr/>
        </p:nvSpPr>
        <p:spPr bwMode="auto">
          <a:xfrm>
            <a:off x="0" y="3429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94242" name="Rectangle 3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94241" name="Object 33"/>
          <p:cNvGraphicFramePr>
            <a:graphicFrameLocks noChangeAspect="1"/>
          </p:cNvGraphicFramePr>
          <p:nvPr/>
        </p:nvGraphicFramePr>
        <p:xfrm>
          <a:off x="4355976" y="3933056"/>
          <a:ext cx="432048" cy="216024"/>
        </p:xfrm>
        <a:graphic>
          <a:graphicData uri="http://schemas.openxmlformats.org/presentationml/2006/ole">
            <mc:AlternateContent xmlns:mc="http://schemas.openxmlformats.org/markup-compatibility/2006">
              <mc:Choice xmlns:v="urn:schemas-microsoft-com:vml" Requires="v">
                <p:oleObj spid="_x0000_s94253" name="Denklem" r:id="rId19" imgW="329914" imgH="177646" progId="Equation.3">
                  <p:embed/>
                </p:oleObj>
              </mc:Choice>
              <mc:Fallback>
                <p:oleObj name="Denklem" r:id="rId19" imgW="329914" imgH="177646" progId="Equation.3">
                  <p:embed/>
                  <p:pic>
                    <p:nvPicPr>
                      <p:cNvPr id="0" name="Picture 3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355976" y="3933056"/>
                        <a:ext cx="432048" cy="2160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4243" name="Rectangle 35"/>
          <p:cNvSpPr>
            <a:spLocks noChangeArrowheads="1"/>
          </p:cNvSpPr>
          <p:nvPr/>
        </p:nvSpPr>
        <p:spPr bwMode="auto">
          <a:xfrm>
            <a:off x="0" y="1809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94245" name="Rectangle 3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94244" name="Object 36"/>
          <p:cNvGraphicFramePr>
            <a:graphicFrameLocks noChangeAspect="1"/>
          </p:cNvGraphicFramePr>
          <p:nvPr/>
        </p:nvGraphicFramePr>
        <p:xfrm>
          <a:off x="971600" y="5013176"/>
          <a:ext cx="2304256" cy="293914"/>
        </p:xfrm>
        <a:graphic>
          <a:graphicData uri="http://schemas.openxmlformats.org/presentationml/2006/ole">
            <mc:AlternateContent xmlns:mc="http://schemas.openxmlformats.org/markup-compatibility/2006">
              <mc:Choice xmlns:v="urn:schemas-microsoft-com:vml" Requires="v">
                <p:oleObj spid="_x0000_s94254" name="Denklem" r:id="rId21" imgW="1879600" imgH="254000" progId="Equation.3">
                  <p:embed/>
                </p:oleObj>
              </mc:Choice>
              <mc:Fallback>
                <p:oleObj name="Denklem" r:id="rId21" imgW="1879600" imgH="254000" progId="Equation.3">
                  <p:embed/>
                  <p:pic>
                    <p:nvPicPr>
                      <p:cNvPr id="0" name="Picture 3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971600" y="5013176"/>
                        <a:ext cx="2304256" cy="2939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4246" name="Rectangle 38"/>
          <p:cNvSpPr>
            <a:spLocks noChangeArrowheads="1"/>
          </p:cNvSpPr>
          <p:nvPr/>
        </p:nvSpPr>
        <p:spPr bwMode="auto">
          <a:xfrm>
            <a:off x="0" y="2571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708688"/>
          </a:xfrm>
        </p:spPr>
        <p:txBody>
          <a:bodyPr>
            <a:normAutofit/>
          </a:bodyPr>
          <a:lstStyle/>
          <a:p>
            <a:r>
              <a:rPr lang="tr-TR" sz="2400" noProof="1" smtClean="0"/>
              <a:t>The Natural Response of an RL or RC Circuit </a:t>
            </a:r>
            <a:endParaRPr lang="tr-TR" sz="2400" dirty="0"/>
          </a:p>
        </p:txBody>
      </p:sp>
      <p:sp>
        <p:nvSpPr>
          <p:cNvPr id="3" name="2 İçerik Yer Tutucusu"/>
          <p:cNvSpPr>
            <a:spLocks noGrp="1"/>
          </p:cNvSpPr>
          <p:nvPr>
            <p:ph idx="1"/>
          </p:nvPr>
        </p:nvSpPr>
        <p:spPr>
          <a:xfrm>
            <a:off x="457200" y="1556792"/>
            <a:ext cx="8229600" cy="4176464"/>
          </a:xfrm>
        </p:spPr>
        <p:txBody>
          <a:bodyPr>
            <a:normAutofit/>
          </a:bodyPr>
          <a:lstStyle/>
          <a:p>
            <a:r>
              <a:rPr lang="tr-TR" sz="2400" noProof="1" smtClean="0"/>
              <a:t>RL and RC circuits are known as first order circuits,because their voltages and currents are described by first order differential equations.</a:t>
            </a:r>
          </a:p>
          <a:p>
            <a:r>
              <a:rPr lang="tr-TR" sz="2400" noProof="1" smtClean="0"/>
              <a:t>No matter how complex a circuit is,if it can be reduced to a Thevenin equivalent circuit connected to the terminals of an equivalent inductor or capacitor,it is considered a first-order circuit.When multiple inductors or capacitors exists in a circuit,they must be interconnected so that they can be reduced to a single equivalent circuit.</a:t>
            </a:r>
            <a:endParaRPr lang="tr-TR" sz="2400"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3</a:t>
            </a:fld>
            <a:endParaRPr lang="tr-T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60648"/>
            <a:ext cx="8229600" cy="864096"/>
          </a:xfrm>
        </p:spPr>
        <p:txBody>
          <a:bodyPr>
            <a:normAutofit/>
          </a:bodyPr>
          <a:lstStyle/>
          <a:p>
            <a:r>
              <a:rPr lang="tr-TR" sz="2400" noProof="1" smtClean="0"/>
              <a:t>The Natural Response of an RC Circuit </a:t>
            </a:r>
            <a:endParaRPr lang="tr-TR" sz="2400" dirty="0"/>
          </a:p>
        </p:txBody>
      </p:sp>
      <p:sp>
        <p:nvSpPr>
          <p:cNvPr id="3" name="2 İçerik Yer Tutucusu"/>
          <p:cNvSpPr>
            <a:spLocks noGrp="1"/>
          </p:cNvSpPr>
          <p:nvPr>
            <p:ph idx="1"/>
          </p:nvPr>
        </p:nvSpPr>
        <p:spPr>
          <a:xfrm>
            <a:off x="395536" y="1268760"/>
            <a:ext cx="8229600" cy="5328592"/>
          </a:xfrm>
        </p:spPr>
        <p:txBody>
          <a:bodyPr>
            <a:normAutofit/>
          </a:bodyPr>
          <a:lstStyle/>
          <a:p>
            <a:r>
              <a:rPr lang="tr-TR" sz="2400" noProof="1" smtClean="0"/>
              <a:t>The time constant for the RC circuit equals the product of the resistance and capacitance.</a:t>
            </a:r>
          </a:p>
          <a:p>
            <a:endParaRPr lang="tr-TR" sz="2400" noProof="1" smtClean="0"/>
          </a:p>
          <a:p>
            <a:pPr>
              <a:buNone/>
            </a:pPr>
            <a:endParaRPr lang="tr-TR" sz="2400" noProof="1" smtClean="0"/>
          </a:p>
          <a:p>
            <a:r>
              <a:rPr lang="tr-TR" sz="2400" noProof="1" smtClean="0"/>
              <a:t>Substituting Equations 7.23 and 7.24 into Equation 7.22 yields</a:t>
            </a:r>
          </a:p>
          <a:p>
            <a:endParaRPr lang="tr-TR" sz="2400" noProof="1" smtClean="0"/>
          </a:p>
          <a:p>
            <a:endParaRPr lang="tr-TR" sz="2400" noProof="1" smtClean="0"/>
          </a:p>
          <a:p>
            <a:r>
              <a:rPr lang="tr-TR" sz="2400" noProof="1" smtClean="0"/>
              <a:t>Which indicates that the natural response of an RC circuit is an exponential decay of the initial voltage.The rate of decay is determined by the time constant RC.</a:t>
            </a:r>
          </a:p>
          <a:p>
            <a:endParaRPr lang="tr-TR" noProof="1" smtClean="0"/>
          </a:p>
          <a:p>
            <a:endParaRPr lang="tr-TR"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30</a:t>
            </a:fld>
            <a:endParaRPr lang="tr-TR"/>
          </a:p>
        </p:txBody>
      </p:sp>
      <p:pic>
        <p:nvPicPr>
          <p:cNvPr id="95234" name="Picture 2"/>
          <p:cNvPicPr>
            <a:picLocks noChangeAspect="1" noChangeArrowheads="1"/>
          </p:cNvPicPr>
          <p:nvPr/>
        </p:nvPicPr>
        <p:blipFill>
          <a:blip r:embed="rId2" cstate="print"/>
          <a:srcRect/>
          <a:stretch>
            <a:fillRect/>
          </a:stretch>
        </p:blipFill>
        <p:spPr bwMode="auto">
          <a:xfrm>
            <a:off x="827584" y="2132856"/>
            <a:ext cx="5184576" cy="656671"/>
          </a:xfrm>
          <a:prstGeom prst="rect">
            <a:avLst/>
          </a:prstGeom>
          <a:noFill/>
          <a:ln w="9525">
            <a:noFill/>
            <a:miter lim="800000"/>
            <a:headEnd/>
            <a:tailEnd/>
          </a:ln>
        </p:spPr>
      </p:pic>
      <p:pic>
        <p:nvPicPr>
          <p:cNvPr id="95235" name="Picture 3"/>
          <p:cNvPicPr>
            <a:picLocks noChangeAspect="1" noChangeArrowheads="1"/>
          </p:cNvPicPr>
          <p:nvPr/>
        </p:nvPicPr>
        <p:blipFill>
          <a:blip r:embed="rId3" cstate="print"/>
          <a:srcRect/>
          <a:stretch>
            <a:fillRect/>
          </a:stretch>
        </p:blipFill>
        <p:spPr bwMode="auto">
          <a:xfrm>
            <a:off x="827584" y="3789040"/>
            <a:ext cx="5616624" cy="6834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708688"/>
          </a:xfrm>
        </p:spPr>
        <p:txBody>
          <a:bodyPr>
            <a:normAutofit/>
          </a:bodyPr>
          <a:lstStyle/>
          <a:p>
            <a:r>
              <a:rPr lang="tr-TR" sz="2400" noProof="1" smtClean="0"/>
              <a:t>The Natural Response of an RC Circuit </a:t>
            </a:r>
            <a:endParaRPr lang="tr-TR" sz="2400" dirty="0"/>
          </a:p>
        </p:txBody>
      </p:sp>
      <p:sp>
        <p:nvSpPr>
          <p:cNvPr id="3" name="2 İçerik Yer Tutucusu"/>
          <p:cNvSpPr>
            <a:spLocks noGrp="1"/>
          </p:cNvSpPr>
          <p:nvPr>
            <p:ph idx="1"/>
          </p:nvPr>
        </p:nvSpPr>
        <p:spPr>
          <a:xfrm>
            <a:off x="457200" y="1556792"/>
            <a:ext cx="8229600" cy="4767808"/>
          </a:xfrm>
        </p:spPr>
        <p:txBody>
          <a:bodyPr>
            <a:normAutofit/>
          </a:bodyPr>
          <a:lstStyle/>
          <a:p>
            <a:r>
              <a:rPr lang="tr-TR" sz="2400" noProof="1" smtClean="0"/>
              <a:t>Figure 7.12 shows the plot of Equation 7.25 and the graphic interpretation of the time constant.</a:t>
            </a:r>
          </a:p>
          <a:p>
            <a:pPr>
              <a:buNone/>
            </a:pPr>
            <a:r>
              <a:rPr lang="tr-TR" sz="2400" noProof="1" smtClean="0"/>
              <a:t>                                       Once v(t) is determined,the </a:t>
            </a:r>
          </a:p>
          <a:p>
            <a:pPr>
              <a:buNone/>
            </a:pPr>
            <a:r>
              <a:rPr lang="tr-TR" sz="2400" noProof="1" smtClean="0"/>
              <a:t>                                       expressions for i,p and w </a:t>
            </a:r>
          </a:p>
          <a:p>
            <a:pPr>
              <a:buNone/>
            </a:pPr>
            <a:r>
              <a:rPr lang="tr-TR" sz="2400" noProof="1" smtClean="0"/>
              <a:t>                                       can be determined. </a:t>
            </a:r>
            <a:endParaRPr lang="tr-TR" sz="2400"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31</a:t>
            </a:fld>
            <a:endParaRPr lang="tr-TR"/>
          </a:p>
        </p:txBody>
      </p:sp>
      <p:pic>
        <p:nvPicPr>
          <p:cNvPr id="96258" name="Picture 2"/>
          <p:cNvPicPr>
            <a:picLocks noChangeAspect="1" noChangeArrowheads="1"/>
          </p:cNvPicPr>
          <p:nvPr/>
        </p:nvPicPr>
        <p:blipFill>
          <a:blip r:embed="rId2" cstate="print"/>
          <a:srcRect/>
          <a:stretch>
            <a:fillRect/>
          </a:stretch>
        </p:blipFill>
        <p:spPr bwMode="auto">
          <a:xfrm>
            <a:off x="539552" y="2420888"/>
            <a:ext cx="3024336" cy="3168352"/>
          </a:xfrm>
          <a:prstGeom prst="rect">
            <a:avLst/>
          </a:prstGeom>
          <a:noFill/>
          <a:ln w="9525">
            <a:noFill/>
            <a:miter lim="800000"/>
            <a:headEnd/>
            <a:tailEnd/>
          </a:ln>
        </p:spPr>
      </p:pic>
      <p:pic>
        <p:nvPicPr>
          <p:cNvPr id="96259" name="Picture 3"/>
          <p:cNvPicPr>
            <a:picLocks noChangeAspect="1" noChangeArrowheads="1"/>
          </p:cNvPicPr>
          <p:nvPr/>
        </p:nvPicPr>
        <p:blipFill>
          <a:blip r:embed="rId3" cstate="print"/>
          <a:srcRect/>
          <a:stretch>
            <a:fillRect/>
          </a:stretch>
        </p:blipFill>
        <p:spPr bwMode="auto">
          <a:xfrm>
            <a:off x="3779912" y="3789040"/>
            <a:ext cx="3960440" cy="202235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400" noProof="1" smtClean="0"/>
              <a:t>The Natural Response of an RC Circuit </a:t>
            </a:r>
            <a:endParaRPr lang="tr-TR" sz="2400" dirty="0"/>
          </a:p>
        </p:txBody>
      </p:sp>
      <p:sp>
        <p:nvSpPr>
          <p:cNvPr id="3" name="2 İçerik Yer Tutucusu"/>
          <p:cNvSpPr>
            <a:spLocks noGrp="1"/>
          </p:cNvSpPr>
          <p:nvPr>
            <p:ph idx="1"/>
          </p:nvPr>
        </p:nvSpPr>
        <p:spPr/>
        <p:txBody>
          <a:bodyPr/>
          <a:lstStyle/>
          <a:p>
            <a:r>
              <a:rPr lang="tr-TR" noProof="1" smtClean="0"/>
              <a:t>Calculating the natural response of an RC circuit can be summarized as follows:</a:t>
            </a:r>
            <a:endParaRPr lang="tr-TR"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32</a:t>
            </a:fld>
            <a:endParaRPr lang="tr-TR"/>
          </a:p>
        </p:txBody>
      </p:sp>
      <p:pic>
        <p:nvPicPr>
          <p:cNvPr id="97282" name="Picture 2"/>
          <p:cNvPicPr>
            <a:picLocks noChangeAspect="1" noChangeArrowheads="1"/>
          </p:cNvPicPr>
          <p:nvPr/>
        </p:nvPicPr>
        <p:blipFill>
          <a:blip r:embed="rId2" cstate="print"/>
          <a:srcRect/>
          <a:stretch>
            <a:fillRect/>
          </a:stretch>
        </p:blipFill>
        <p:spPr bwMode="auto">
          <a:xfrm>
            <a:off x="611560" y="3068960"/>
            <a:ext cx="7704856" cy="165618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33</a:t>
            </a:fld>
            <a:endParaRPr lang="tr-TR"/>
          </a:p>
        </p:txBody>
      </p:sp>
      <p:pic>
        <p:nvPicPr>
          <p:cNvPr id="98306" name="Picture 2"/>
          <p:cNvPicPr>
            <a:picLocks noChangeAspect="1" noChangeArrowheads="1"/>
          </p:cNvPicPr>
          <p:nvPr/>
        </p:nvPicPr>
        <p:blipFill>
          <a:blip r:embed="rId2" cstate="print"/>
          <a:srcRect/>
          <a:stretch>
            <a:fillRect/>
          </a:stretch>
        </p:blipFill>
        <p:spPr bwMode="auto">
          <a:xfrm>
            <a:off x="467544" y="692696"/>
            <a:ext cx="8208912" cy="554461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endParaRPr lang="tr-TR"/>
          </a:p>
        </p:txBody>
      </p:sp>
      <p:sp>
        <p:nvSpPr>
          <p:cNvPr id="4" name="3 Slayt Numarası Yer Tutucusu"/>
          <p:cNvSpPr>
            <a:spLocks noGrp="1"/>
          </p:cNvSpPr>
          <p:nvPr>
            <p:ph type="sldNum" sz="quarter" idx="12"/>
          </p:nvPr>
        </p:nvSpPr>
        <p:spPr/>
        <p:txBody>
          <a:bodyPr/>
          <a:lstStyle/>
          <a:p>
            <a:fld id="{B1DEFA8C-F947-479F-BE07-76B6B3F80BF1}" type="slidenum">
              <a:rPr lang="tr-TR" smtClean="0"/>
              <a:pPr/>
              <a:t>34</a:t>
            </a:fld>
            <a:endParaRPr lang="tr-TR"/>
          </a:p>
        </p:txBody>
      </p:sp>
      <p:pic>
        <p:nvPicPr>
          <p:cNvPr id="99330" name="Picture 2"/>
          <p:cNvPicPr>
            <a:picLocks noChangeAspect="1" noChangeArrowheads="1"/>
          </p:cNvPicPr>
          <p:nvPr/>
        </p:nvPicPr>
        <p:blipFill>
          <a:blip r:embed="rId2" cstate="print"/>
          <a:srcRect/>
          <a:stretch>
            <a:fillRect/>
          </a:stretch>
        </p:blipFill>
        <p:spPr bwMode="auto">
          <a:xfrm>
            <a:off x="395536" y="333971"/>
            <a:ext cx="8352928" cy="609197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endParaRPr lang="tr-TR" dirty="0" smtClean="0"/>
          </a:p>
          <a:p>
            <a:endParaRPr lang="tr-TR" dirty="0" smtClean="0"/>
          </a:p>
          <a:p>
            <a:endParaRPr lang="tr-TR" dirty="0" smtClean="0"/>
          </a:p>
          <a:p>
            <a:endParaRPr lang="tr-TR" dirty="0" smtClean="0"/>
          </a:p>
          <a:p>
            <a:endParaRPr lang="tr-TR" dirty="0" smtClean="0"/>
          </a:p>
          <a:p>
            <a:r>
              <a:rPr lang="tr-TR" noProof="1" smtClean="0"/>
              <a:t>Homework Assessing Objective 1 – 7.3,7.4</a:t>
            </a:r>
            <a:endParaRPr lang="tr-TR"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35</a:t>
            </a:fld>
            <a:endParaRPr lang="tr-TR"/>
          </a:p>
        </p:txBody>
      </p:sp>
      <p:pic>
        <p:nvPicPr>
          <p:cNvPr id="100354" name="Picture 2"/>
          <p:cNvPicPr>
            <a:picLocks noChangeAspect="1" noChangeArrowheads="1"/>
          </p:cNvPicPr>
          <p:nvPr/>
        </p:nvPicPr>
        <p:blipFill>
          <a:blip r:embed="rId2" cstate="print"/>
          <a:srcRect/>
          <a:stretch>
            <a:fillRect/>
          </a:stretch>
        </p:blipFill>
        <p:spPr bwMode="auto">
          <a:xfrm>
            <a:off x="395536" y="692696"/>
            <a:ext cx="8280920" cy="295232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400" noProof="1" smtClean="0"/>
              <a:t>The Step Response of RL and RC Circuits</a:t>
            </a:r>
            <a:endParaRPr lang="tr-TR" sz="2400" noProof="1"/>
          </a:p>
        </p:txBody>
      </p:sp>
      <p:sp>
        <p:nvSpPr>
          <p:cNvPr id="3" name="2 İçerik Yer Tutucusu"/>
          <p:cNvSpPr>
            <a:spLocks noGrp="1"/>
          </p:cNvSpPr>
          <p:nvPr>
            <p:ph idx="1"/>
          </p:nvPr>
        </p:nvSpPr>
        <p:spPr/>
        <p:txBody>
          <a:bodyPr>
            <a:normAutofit/>
          </a:bodyPr>
          <a:lstStyle/>
          <a:p>
            <a:r>
              <a:rPr lang="tr-TR" sz="2400" noProof="1" smtClean="0"/>
              <a:t>The response of a circuit to the sudden application of a constant voltage or current source is referred as the step response of the circuit.</a:t>
            </a:r>
          </a:p>
          <a:p>
            <a:r>
              <a:rPr lang="tr-TR" sz="2400" noProof="1" smtClean="0"/>
              <a:t>The Step Response of an RL Circuit.</a:t>
            </a:r>
          </a:p>
          <a:p>
            <a:r>
              <a:rPr lang="tr-TR" sz="2400" noProof="1" smtClean="0"/>
              <a:t> We add a switch to the first-order</a:t>
            </a:r>
          </a:p>
          <a:p>
            <a:pPr>
              <a:buNone/>
            </a:pPr>
            <a:r>
              <a:rPr lang="tr-TR" sz="2400" noProof="1" smtClean="0"/>
              <a:t>    Circuit shown in Figure 7.2 (a)</a:t>
            </a:r>
          </a:p>
          <a:p>
            <a:r>
              <a:rPr lang="tr-TR" sz="2400" noProof="1" smtClean="0"/>
              <a:t>Energy is stored in the inductor</a:t>
            </a:r>
          </a:p>
          <a:p>
            <a:pPr>
              <a:buNone/>
            </a:pPr>
            <a:r>
              <a:rPr lang="tr-TR" sz="2400" noProof="1" smtClean="0"/>
              <a:t>    at the time the switch is closed</a:t>
            </a:r>
          </a:p>
          <a:p>
            <a:pPr>
              <a:buNone/>
            </a:pPr>
            <a:r>
              <a:rPr lang="tr-TR" sz="2400" noProof="1" smtClean="0"/>
              <a:t>    is given in terms of a nonzero</a:t>
            </a:r>
          </a:p>
          <a:p>
            <a:pPr>
              <a:buNone/>
            </a:pPr>
            <a:r>
              <a:rPr lang="tr-TR" sz="2400" noProof="1" smtClean="0"/>
              <a:t>    initial current i(0).</a:t>
            </a:r>
          </a:p>
        </p:txBody>
      </p:sp>
      <p:sp>
        <p:nvSpPr>
          <p:cNvPr id="4" name="3 Slayt Numarası Yer Tutucusu"/>
          <p:cNvSpPr>
            <a:spLocks noGrp="1"/>
          </p:cNvSpPr>
          <p:nvPr>
            <p:ph type="sldNum" sz="quarter" idx="12"/>
          </p:nvPr>
        </p:nvSpPr>
        <p:spPr/>
        <p:txBody>
          <a:bodyPr/>
          <a:lstStyle/>
          <a:p>
            <a:fld id="{B1DEFA8C-F947-479F-BE07-76B6B3F80BF1}" type="slidenum">
              <a:rPr lang="tr-TR" smtClean="0"/>
              <a:pPr/>
              <a:t>36</a:t>
            </a:fld>
            <a:endParaRPr lang="tr-TR"/>
          </a:p>
        </p:txBody>
      </p:sp>
      <p:pic>
        <p:nvPicPr>
          <p:cNvPr id="101378" name="Picture 2"/>
          <p:cNvPicPr>
            <a:picLocks noChangeAspect="1" noChangeArrowheads="1"/>
          </p:cNvPicPr>
          <p:nvPr/>
        </p:nvPicPr>
        <p:blipFill>
          <a:blip r:embed="rId2" cstate="print"/>
          <a:srcRect/>
          <a:stretch>
            <a:fillRect/>
          </a:stretch>
        </p:blipFill>
        <p:spPr bwMode="auto">
          <a:xfrm>
            <a:off x="5868144" y="3573016"/>
            <a:ext cx="2376264" cy="223224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400" noProof="1" smtClean="0"/>
              <a:t>The Step Response of RL Circuit</a:t>
            </a:r>
            <a:endParaRPr lang="tr-TR" sz="2400" dirty="0"/>
          </a:p>
        </p:txBody>
      </p:sp>
      <p:sp>
        <p:nvSpPr>
          <p:cNvPr id="3" name="2 İçerik Yer Tutucusu"/>
          <p:cNvSpPr>
            <a:spLocks noGrp="1"/>
          </p:cNvSpPr>
          <p:nvPr>
            <p:ph idx="1"/>
          </p:nvPr>
        </p:nvSpPr>
        <p:spPr/>
        <p:txBody>
          <a:bodyPr>
            <a:normAutofit lnSpcReduction="10000"/>
          </a:bodyPr>
          <a:lstStyle/>
          <a:p>
            <a:r>
              <a:rPr lang="tr-TR" noProof="1" smtClean="0"/>
              <a:t>The problem is to find an expression for the current in the circuit and for the voltage across the inductor after the switch has been closed.</a:t>
            </a:r>
          </a:p>
          <a:p>
            <a:r>
              <a:rPr lang="tr-TR" noProof="1" smtClean="0"/>
              <a:t>Using Kirchoff’s voltage law:</a:t>
            </a:r>
          </a:p>
          <a:p>
            <a:endParaRPr lang="tr-TR" noProof="1" smtClean="0"/>
          </a:p>
          <a:p>
            <a:endParaRPr lang="tr-TR" noProof="1" smtClean="0"/>
          </a:p>
          <a:p>
            <a:endParaRPr lang="tr-TR" noProof="1" smtClean="0"/>
          </a:p>
          <a:p>
            <a:r>
              <a:rPr lang="tr-TR" noProof="1" smtClean="0"/>
              <a:t>Which can be solved for the current i by separating the variables i and t and then integrating. </a:t>
            </a:r>
          </a:p>
          <a:p>
            <a:endParaRPr lang="tr-TR"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37</a:t>
            </a:fld>
            <a:endParaRPr lang="tr-TR"/>
          </a:p>
        </p:txBody>
      </p:sp>
      <p:pic>
        <p:nvPicPr>
          <p:cNvPr id="102402" name="Picture 2"/>
          <p:cNvPicPr>
            <a:picLocks noChangeAspect="1" noChangeArrowheads="1"/>
          </p:cNvPicPr>
          <p:nvPr/>
        </p:nvPicPr>
        <p:blipFill>
          <a:blip r:embed="rId2" cstate="print"/>
          <a:srcRect/>
          <a:stretch>
            <a:fillRect/>
          </a:stretch>
        </p:blipFill>
        <p:spPr bwMode="auto">
          <a:xfrm>
            <a:off x="827584" y="3717032"/>
            <a:ext cx="5976664" cy="974024"/>
          </a:xfrm>
          <a:prstGeom prst="rect">
            <a:avLst/>
          </a:prstGeom>
          <a:noFill/>
          <a:ln w="9525">
            <a:noFill/>
            <a:miter lim="800000"/>
            <a:headEnd/>
            <a:tailEnd/>
          </a:ln>
        </p:spPr>
      </p:pic>
      <p:sp>
        <p:nvSpPr>
          <p:cNvPr id="10240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102405" name="Rectangle 5"/>
          <p:cNvSpPr>
            <a:spLocks noChangeArrowheads="1"/>
          </p:cNvSpPr>
          <p:nvPr/>
        </p:nvSpPr>
        <p:spPr bwMode="auto">
          <a:xfrm>
            <a:off x="0" y="390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400" noProof="1" smtClean="0"/>
              <a:t>The Step Response of RL Circuit</a:t>
            </a:r>
            <a:endParaRPr lang="tr-TR" sz="2400" dirty="0"/>
          </a:p>
        </p:txBody>
      </p:sp>
      <p:sp>
        <p:nvSpPr>
          <p:cNvPr id="3" name="2 İçerik Yer Tutucusu"/>
          <p:cNvSpPr>
            <a:spLocks noGrp="1"/>
          </p:cNvSpPr>
          <p:nvPr>
            <p:ph idx="1"/>
          </p:nvPr>
        </p:nvSpPr>
        <p:spPr/>
        <p:txBody>
          <a:bodyPr>
            <a:normAutofit/>
          </a:bodyPr>
          <a:lstStyle/>
          <a:p>
            <a:r>
              <a:rPr lang="tr-TR" sz="2400" noProof="1" smtClean="0"/>
              <a:t>The first step in this approach is to solve for the derivative        .</a:t>
            </a:r>
          </a:p>
          <a:p>
            <a:endParaRPr lang="tr-TR" sz="2400" noProof="1" smtClean="0"/>
          </a:p>
          <a:p>
            <a:endParaRPr lang="tr-TR" sz="2400" noProof="1" smtClean="0"/>
          </a:p>
          <a:p>
            <a:endParaRPr lang="tr-TR" sz="2400" noProof="1" smtClean="0"/>
          </a:p>
          <a:p>
            <a:endParaRPr lang="tr-TR" sz="2400" noProof="1" smtClean="0"/>
          </a:p>
          <a:p>
            <a:r>
              <a:rPr lang="tr-TR" sz="2400" noProof="1" smtClean="0"/>
              <a:t>Next we multiply both sides of Equation 7.30 by a differential time dt.This step reduces the left-hand side of the equation to a differential change in the current.</a:t>
            </a:r>
          </a:p>
          <a:p>
            <a:endParaRPr lang="tr-TR" sz="2400" noProof="1" smtClean="0"/>
          </a:p>
          <a:p>
            <a:endParaRPr lang="tr-TR" sz="2400"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38</a:t>
            </a:fld>
            <a:endParaRPr lang="tr-TR"/>
          </a:p>
        </p:txBody>
      </p:sp>
      <p:graphicFrame>
        <p:nvGraphicFramePr>
          <p:cNvPr id="103426" name="Object 2"/>
          <p:cNvGraphicFramePr>
            <a:graphicFrameLocks noChangeAspect="1"/>
          </p:cNvGraphicFramePr>
          <p:nvPr/>
        </p:nvGraphicFramePr>
        <p:xfrm>
          <a:off x="2555776" y="2276872"/>
          <a:ext cx="360363" cy="703263"/>
        </p:xfrm>
        <a:graphic>
          <a:graphicData uri="http://schemas.openxmlformats.org/presentationml/2006/ole">
            <mc:AlternateContent xmlns:mc="http://schemas.openxmlformats.org/markup-compatibility/2006">
              <mc:Choice xmlns:v="urn:schemas-microsoft-com:vml" Requires="v">
                <p:oleObj spid="_x0000_s103427" name="Denklem" r:id="rId3" imgW="203112" imgH="393529" progId="Equation.3">
                  <p:embed/>
                </p:oleObj>
              </mc:Choice>
              <mc:Fallback>
                <p:oleObj name="Denklem" r:id="rId3" imgW="203112" imgH="393529"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776" y="2276872"/>
                        <a:ext cx="360363" cy="703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3427" name="Picture 3"/>
          <p:cNvPicPr>
            <a:picLocks noChangeAspect="1" noChangeArrowheads="1"/>
          </p:cNvPicPr>
          <p:nvPr/>
        </p:nvPicPr>
        <p:blipFill>
          <a:blip r:embed="rId5" cstate="print"/>
          <a:srcRect/>
          <a:stretch>
            <a:fillRect/>
          </a:stretch>
        </p:blipFill>
        <p:spPr bwMode="auto">
          <a:xfrm>
            <a:off x="1115616" y="3068960"/>
            <a:ext cx="5256584" cy="9214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400" noProof="1" smtClean="0"/>
              <a:t>The Step Response of RL Circuit</a:t>
            </a:r>
            <a:endParaRPr lang="tr-TR" sz="2400" dirty="0"/>
          </a:p>
        </p:txBody>
      </p:sp>
      <p:sp>
        <p:nvSpPr>
          <p:cNvPr id="3" name="2 İçerik Yer Tutucusu"/>
          <p:cNvSpPr>
            <a:spLocks noGrp="1"/>
          </p:cNvSpPr>
          <p:nvPr>
            <p:ph idx="1"/>
          </p:nvPr>
        </p:nvSpPr>
        <p:spPr/>
        <p:txBody>
          <a:bodyPr>
            <a:noAutofit/>
          </a:bodyPr>
          <a:lstStyle/>
          <a:p>
            <a:r>
              <a:rPr lang="tr-TR" sz="2400" noProof="1" smtClean="0"/>
              <a:t>Thus</a:t>
            </a:r>
          </a:p>
          <a:p>
            <a:endParaRPr lang="tr-TR" sz="2400" noProof="1" smtClean="0"/>
          </a:p>
          <a:p>
            <a:endParaRPr lang="tr-TR" sz="2400" noProof="1" smtClean="0"/>
          </a:p>
          <a:p>
            <a:endParaRPr lang="tr-TR" sz="2400" noProof="1" smtClean="0"/>
          </a:p>
          <a:p>
            <a:endParaRPr lang="tr-TR" sz="2400" noProof="1" smtClean="0"/>
          </a:p>
          <a:p>
            <a:endParaRPr lang="tr-TR" sz="2400" noProof="1" smtClean="0"/>
          </a:p>
          <a:p>
            <a:r>
              <a:rPr lang="tr-TR" sz="2400" noProof="1" smtClean="0"/>
              <a:t>Separating the variables in Equation (7.31),we get</a:t>
            </a:r>
          </a:p>
          <a:p>
            <a:endParaRPr lang="tr-TR" sz="2400"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39</a:t>
            </a:fld>
            <a:endParaRPr lang="tr-TR"/>
          </a:p>
        </p:txBody>
      </p:sp>
      <p:pic>
        <p:nvPicPr>
          <p:cNvPr id="104450" name="Picture 2"/>
          <p:cNvPicPr>
            <a:picLocks noChangeAspect="1" noChangeArrowheads="1"/>
          </p:cNvPicPr>
          <p:nvPr/>
        </p:nvPicPr>
        <p:blipFill>
          <a:blip r:embed="rId2" cstate="print"/>
          <a:srcRect/>
          <a:stretch>
            <a:fillRect/>
          </a:stretch>
        </p:blipFill>
        <p:spPr bwMode="auto">
          <a:xfrm>
            <a:off x="899592" y="2636912"/>
            <a:ext cx="4608512" cy="1679332"/>
          </a:xfrm>
          <a:prstGeom prst="rect">
            <a:avLst/>
          </a:prstGeom>
          <a:noFill/>
          <a:ln w="9525">
            <a:noFill/>
            <a:miter lim="800000"/>
            <a:headEnd/>
            <a:tailEnd/>
          </a:ln>
        </p:spPr>
      </p:pic>
      <p:pic>
        <p:nvPicPr>
          <p:cNvPr id="104451" name="Picture 3"/>
          <p:cNvPicPr>
            <a:picLocks noChangeAspect="1" noChangeArrowheads="1"/>
          </p:cNvPicPr>
          <p:nvPr/>
        </p:nvPicPr>
        <p:blipFill>
          <a:blip r:embed="rId3" cstate="print"/>
          <a:srcRect/>
          <a:stretch>
            <a:fillRect/>
          </a:stretch>
        </p:blipFill>
        <p:spPr bwMode="auto">
          <a:xfrm>
            <a:off x="899593" y="5085184"/>
            <a:ext cx="4680519" cy="104787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348648"/>
          </a:xfrm>
        </p:spPr>
        <p:txBody>
          <a:bodyPr>
            <a:normAutofit fontScale="90000"/>
          </a:bodyPr>
          <a:lstStyle/>
          <a:p>
            <a:r>
              <a:rPr lang="tr-TR" sz="2400" noProof="1" smtClean="0"/>
              <a:t>The Natural Response of an RL or RC Circuit </a:t>
            </a:r>
            <a:endParaRPr lang="tr-TR" sz="2400" noProof="1"/>
          </a:p>
        </p:txBody>
      </p:sp>
      <p:sp>
        <p:nvSpPr>
          <p:cNvPr id="3" name="2 İçerik Yer Tutucusu"/>
          <p:cNvSpPr>
            <a:spLocks noGrp="1"/>
          </p:cNvSpPr>
          <p:nvPr>
            <p:ph idx="1"/>
          </p:nvPr>
        </p:nvSpPr>
        <p:spPr>
          <a:xfrm>
            <a:off x="457200" y="1196752"/>
            <a:ext cx="8229600" cy="5127848"/>
          </a:xfrm>
        </p:spPr>
        <p:txBody>
          <a:bodyPr>
            <a:normAutofit/>
          </a:bodyPr>
          <a:lstStyle/>
          <a:p>
            <a:r>
              <a:rPr lang="tr-TR" noProof="1" smtClean="0"/>
              <a:t>                        </a:t>
            </a:r>
            <a:r>
              <a:rPr lang="tr-TR" sz="2400" noProof="1" smtClean="0"/>
              <a:t>Figure 7.2 shows the four  </a:t>
            </a:r>
          </a:p>
          <a:p>
            <a:r>
              <a:rPr lang="tr-TR" sz="2400" noProof="1" smtClean="0"/>
              <a:t>                          possibilities for the general </a:t>
            </a:r>
          </a:p>
          <a:p>
            <a:r>
              <a:rPr lang="tr-TR" sz="2400" noProof="1" smtClean="0"/>
              <a:t>                          configuration of RL and RC circuits.</a:t>
            </a:r>
          </a:p>
          <a:p>
            <a:r>
              <a:rPr lang="tr-TR" sz="2400" noProof="1" smtClean="0"/>
              <a:t>                          Note that, when there are no </a:t>
            </a:r>
          </a:p>
          <a:p>
            <a:r>
              <a:rPr lang="tr-TR" sz="2400" noProof="1" smtClean="0"/>
              <a:t>                          independent sources in the circuit,</a:t>
            </a:r>
          </a:p>
          <a:p>
            <a:r>
              <a:rPr lang="tr-TR" sz="2400" noProof="1" smtClean="0"/>
              <a:t>                          we have a natural response and</a:t>
            </a:r>
          </a:p>
          <a:p>
            <a:r>
              <a:rPr lang="tr-TR" sz="2400" noProof="1" smtClean="0"/>
              <a:t>                          the Thevenin voltage or Norton </a:t>
            </a:r>
          </a:p>
          <a:p>
            <a:r>
              <a:rPr lang="tr-TR" sz="2400" noProof="1" smtClean="0"/>
              <a:t>                          current is zero and the  circuit </a:t>
            </a:r>
          </a:p>
          <a:p>
            <a:r>
              <a:rPr lang="tr-TR" sz="2400" noProof="1" smtClean="0"/>
              <a:t>                          reduces to one of those shown in</a:t>
            </a:r>
          </a:p>
          <a:p>
            <a:r>
              <a:rPr lang="tr-TR" sz="2400" noProof="1" smtClean="0"/>
              <a:t>                          Figure 7.1.</a:t>
            </a:r>
            <a:endParaRPr lang="tr-TR" sz="2400"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4</a:t>
            </a:fld>
            <a:endParaRPr lang="tr-TR"/>
          </a:p>
        </p:txBody>
      </p:sp>
      <p:pic>
        <p:nvPicPr>
          <p:cNvPr id="16385" name="Picture 1"/>
          <p:cNvPicPr>
            <a:picLocks noChangeAspect="1" noChangeArrowheads="1"/>
          </p:cNvPicPr>
          <p:nvPr/>
        </p:nvPicPr>
        <p:blipFill>
          <a:blip r:embed="rId2" cstate="print"/>
          <a:srcRect/>
          <a:stretch>
            <a:fillRect/>
          </a:stretch>
        </p:blipFill>
        <p:spPr bwMode="auto">
          <a:xfrm>
            <a:off x="251520" y="1340768"/>
            <a:ext cx="2376264" cy="518203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404664"/>
            <a:ext cx="8229600" cy="1152128"/>
          </a:xfrm>
        </p:spPr>
        <p:txBody>
          <a:bodyPr>
            <a:normAutofit/>
          </a:bodyPr>
          <a:lstStyle/>
          <a:p>
            <a:r>
              <a:rPr lang="tr-TR" sz="2400" noProof="1" smtClean="0"/>
              <a:t>The Step Response of RL Circuit</a:t>
            </a:r>
            <a:endParaRPr lang="tr-TR" sz="2400" dirty="0"/>
          </a:p>
        </p:txBody>
      </p:sp>
      <p:sp>
        <p:nvSpPr>
          <p:cNvPr id="3" name="2 İçerik Yer Tutucusu"/>
          <p:cNvSpPr>
            <a:spLocks noGrp="1"/>
          </p:cNvSpPr>
          <p:nvPr>
            <p:ph idx="1"/>
          </p:nvPr>
        </p:nvSpPr>
        <p:spPr>
          <a:xfrm>
            <a:off x="457200" y="1700808"/>
            <a:ext cx="8229600" cy="4623792"/>
          </a:xfrm>
        </p:spPr>
        <p:txBody>
          <a:bodyPr/>
          <a:lstStyle/>
          <a:p>
            <a:r>
              <a:rPr lang="tr-TR" sz="2400" noProof="1" smtClean="0"/>
              <a:t>Next we integrate both sides of Equation 7.32 using x and y as variables for the integration to obtain</a:t>
            </a:r>
          </a:p>
          <a:p>
            <a:endParaRPr lang="tr-TR" sz="2400" noProof="1" smtClean="0"/>
          </a:p>
          <a:p>
            <a:endParaRPr lang="tr-TR" sz="2400" noProof="1" smtClean="0"/>
          </a:p>
          <a:p>
            <a:endParaRPr lang="tr-TR" sz="2400" noProof="1" smtClean="0"/>
          </a:p>
          <a:p>
            <a:r>
              <a:rPr lang="tr-TR" sz="2400" noProof="1" smtClean="0"/>
              <a:t>Where         is the current at t=0 and i(t) is the current at any t&gt;0. Performing the integration called in Eq. 7.33 generates the expression</a:t>
            </a:r>
          </a:p>
          <a:p>
            <a:endParaRPr lang="tr-TR" dirty="0" smtClean="0"/>
          </a:p>
          <a:p>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40</a:t>
            </a:fld>
            <a:endParaRPr lang="tr-TR"/>
          </a:p>
        </p:txBody>
      </p:sp>
      <p:pic>
        <p:nvPicPr>
          <p:cNvPr id="105474" name="Picture 2"/>
          <p:cNvPicPr>
            <a:picLocks noChangeAspect="1" noChangeArrowheads="1"/>
          </p:cNvPicPr>
          <p:nvPr/>
        </p:nvPicPr>
        <p:blipFill>
          <a:blip r:embed="rId3" cstate="print"/>
          <a:srcRect/>
          <a:stretch>
            <a:fillRect/>
          </a:stretch>
        </p:blipFill>
        <p:spPr bwMode="auto">
          <a:xfrm>
            <a:off x="755576" y="2924944"/>
            <a:ext cx="4680520" cy="917288"/>
          </a:xfrm>
          <a:prstGeom prst="rect">
            <a:avLst/>
          </a:prstGeom>
          <a:noFill/>
          <a:ln w="9525">
            <a:noFill/>
            <a:miter lim="800000"/>
            <a:headEnd/>
            <a:tailEnd/>
          </a:ln>
        </p:spPr>
      </p:pic>
      <p:sp>
        <p:nvSpPr>
          <p:cNvPr id="10547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105475" name="Object 3"/>
          <p:cNvGraphicFramePr>
            <a:graphicFrameLocks noChangeAspect="1"/>
          </p:cNvGraphicFramePr>
          <p:nvPr/>
        </p:nvGraphicFramePr>
        <p:xfrm>
          <a:off x="2051720" y="3789040"/>
          <a:ext cx="446300" cy="504056"/>
        </p:xfrm>
        <a:graphic>
          <a:graphicData uri="http://schemas.openxmlformats.org/presentationml/2006/ole">
            <mc:AlternateContent xmlns:mc="http://schemas.openxmlformats.org/markup-compatibility/2006">
              <mc:Choice xmlns:v="urn:schemas-microsoft-com:vml" Requires="v">
                <p:oleObj spid="_x0000_s105476" name="Denklem" r:id="rId4" imgW="165028" imgH="228501" progId="Equation.3">
                  <p:embed/>
                </p:oleObj>
              </mc:Choice>
              <mc:Fallback>
                <p:oleObj name="Denklem" r:id="rId4" imgW="165028" imgH="228501"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1720" y="3789040"/>
                        <a:ext cx="446300" cy="5040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5477" name="Rectangle 5"/>
          <p:cNvSpPr>
            <a:spLocks noChangeArrowheads="1"/>
          </p:cNvSpPr>
          <p:nvPr/>
        </p:nvSpPr>
        <p:spPr bwMode="auto">
          <a:xfrm>
            <a:off x="0" y="2286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105478" name="Picture 6"/>
          <p:cNvPicPr>
            <a:picLocks noChangeAspect="1" noChangeArrowheads="1"/>
          </p:cNvPicPr>
          <p:nvPr/>
        </p:nvPicPr>
        <p:blipFill>
          <a:blip r:embed="rId6" cstate="print"/>
          <a:srcRect/>
          <a:stretch>
            <a:fillRect/>
          </a:stretch>
        </p:blipFill>
        <p:spPr bwMode="auto">
          <a:xfrm>
            <a:off x="683568" y="5157192"/>
            <a:ext cx="5760640" cy="86161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620688"/>
            <a:ext cx="8229600" cy="1143000"/>
          </a:xfrm>
        </p:spPr>
        <p:txBody>
          <a:bodyPr>
            <a:normAutofit/>
          </a:bodyPr>
          <a:lstStyle/>
          <a:p>
            <a:r>
              <a:rPr lang="tr-TR" sz="2400" noProof="1" smtClean="0"/>
              <a:t>The Step Response of RL Circuit</a:t>
            </a:r>
            <a:endParaRPr lang="tr-TR" sz="2400" dirty="0"/>
          </a:p>
        </p:txBody>
      </p:sp>
      <p:sp>
        <p:nvSpPr>
          <p:cNvPr id="3" name="2 İçerik Yer Tutucusu"/>
          <p:cNvSpPr>
            <a:spLocks noGrp="1"/>
          </p:cNvSpPr>
          <p:nvPr>
            <p:ph idx="1"/>
          </p:nvPr>
        </p:nvSpPr>
        <p:spPr/>
        <p:txBody>
          <a:bodyPr>
            <a:normAutofit/>
          </a:bodyPr>
          <a:lstStyle/>
          <a:p>
            <a:r>
              <a:rPr lang="tr-TR" sz="2400" noProof="1" smtClean="0"/>
              <a:t>From which</a:t>
            </a:r>
          </a:p>
          <a:p>
            <a:endParaRPr lang="tr-TR" sz="2400" noProof="1" smtClean="0"/>
          </a:p>
          <a:p>
            <a:pPr>
              <a:buNone/>
            </a:pPr>
            <a:r>
              <a:rPr lang="tr-TR" sz="2400" noProof="1" smtClean="0"/>
              <a:t>    or                                                          7.35</a:t>
            </a:r>
          </a:p>
          <a:p>
            <a:pPr>
              <a:buNone/>
            </a:pPr>
            <a:endParaRPr lang="tr-TR" sz="2400" noProof="1" smtClean="0"/>
          </a:p>
          <a:p>
            <a:pPr>
              <a:buNone/>
            </a:pPr>
            <a:r>
              <a:rPr lang="tr-TR" sz="2400" noProof="1" smtClean="0"/>
              <a:t>   When the initial energy in the inductor is zero,         is zero .Thus Eq. 7.35 reduces to</a:t>
            </a:r>
          </a:p>
          <a:p>
            <a:pPr>
              <a:buNone/>
            </a:pPr>
            <a:endParaRPr lang="tr-TR" sz="2400" noProof="1" smtClean="0"/>
          </a:p>
          <a:p>
            <a:pPr>
              <a:buNone/>
            </a:pPr>
            <a:r>
              <a:rPr lang="tr-TR" sz="2400" noProof="1" smtClean="0"/>
              <a:t>    </a:t>
            </a:r>
            <a:endParaRPr lang="tr-TR" sz="2400"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41</a:t>
            </a:fld>
            <a:endParaRPr lang="tr-TR"/>
          </a:p>
        </p:txBody>
      </p:sp>
      <p:pic>
        <p:nvPicPr>
          <p:cNvPr id="106498" name="Picture 2"/>
          <p:cNvPicPr>
            <a:picLocks noChangeAspect="1" noChangeArrowheads="1"/>
          </p:cNvPicPr>
          <p:nvPr/>
        </p:nvPicPr>
        <p:blipFill>
          <a:blip r:embed="rId3" cstate="print"/>
          <a:srcRect/>
          <a:stretch>
            <a:fillRect/>
          </a:stretch>
        </p:blipFill>
        <p:spPr bwMode="auto">
          <a:xfrm>
            <a:off x="2771800" y="1844825"/>
            <a:ext cx="3361382" cy="792088"/>
          </a:xfrm>
          <a:prstGeom prst="rect">
            <a:avLst/>
          </a:prstGeom>
          <a:noFill/>
          <a:ln w="9525">
            <a:noFill/>
            <a:miter lim="800000"/>
            <a:headEnd/>
            <a:tailEnd/>
          </a:ln>
        </p:spPr>
      </p:pic>
      <p:pic>
        <p:nvPicPr>
          <p:cNvPr id="106499" name="Picture 3"/>
          <p:cNvPicPr>
            <a:picLocks noChangeAspect="1" noChangeArrowheads="1"/>
          </p:cNvPicPr>
          <p:nvPr/>
        </p:nvPicPr>
        <p:blipFill>
          <a:blip r:embed="rId4" cstate="print"/>
          <a:srcRect/>
          <a:stretch>
            <a:fillRect/>
          </a:stretch>
        </p:blipFill>
        <p:spPr bwMode="auto">
          <a:xfrm>
            <a:off x="1475656" y="2708920"/>
            <a:ext cx="4176464" cy="720080"/>
          </a:xfrm>
          <a:prstGeom prst="rect">
            <a:avLst/>
          </a:prstGeom>
          <a:noFill/>
          <a:ln w="9525">
            <a:noFill/>
            <a:miter lim="800000"/>
            <a:headEnd/>
            <a:tailEnd/>
          </a:ln>
        </p:spPr>
      </p:pic>
      <p:graphicFrame>
        <p:nvGraphicFramePr>
          <p:cNvPr id="106500" name="Object 4"/>
          <p:cNvGraphicFramePr>
            <a:graphicFrameLocks noChangeAspect="1"/>
          </p:cNvGraphicFramePr>
          <p:nvPr/>
        </p:nvGraphicFramePr>
        <p:xfrm>
          <a:off x="7308304" y="3645024"/>
          <a:ext cx="447675" cy="503237"/>
        </p:xfrm>
        <a:graphic>
          <a:graphicData uri="http://schemas.openxmlformats.org/presentationml/2006/ole">
            <mc:AlternateContent xmlns:mc="http://schemas.openxmlformats.org/markup-compatibility/2006">
              <mc:Choice xmlns:v="urn:schemas-microsoft-com:vml" Requires="v">
                <p:oleObj spid="_x0000_s106501" name="Denklem" r:id="rId5" imgW="165028" imgH="228501" progId="Equation.3">
                  <p:embed/>
                </p:oleObj>
              </mc:Choice>
              <mc:Fallback>
                <p:oleObj name="Denklem" r:id="rId5" imgW="165028" imgH="228501" progId="Equation.3">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08304" y="3645024"/>
                        <a:ext cx="447675" cy="503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6501" name="Picture 5"/>
          <p:cNvPicPr>
            <a:picLocks noChangeAspect="1" noChangeArrowheads="1"/>
          </p:cNvPicPr>
          <p:nvPr/>
        </p:nvPicPr>
        <p:blipFill>
          <a:blip r:embed="rId7" cstate="print"/>
          <a:srcRect/>
          <a:stretch>
            <a:fillRect/>
          </a:stretch>
        </p:blipFill>
        <p:spPr bwMode="auto">
          <a:xfrm>
            <a:off x="827584" y="4725144"/>
            <a:ext cx="6192688" cy="10081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400" noProof="1" smtClean="0"/>
              <a:t>The Step Response of RL Circuit</a:t>
            </a:r>
            <a:endParaRPr lang="tr-TR" sz="2400" dirty="0"/>
          </a:p>
        </p:txBody>
      </p:sp>
      <p:sp>
        <p:nvSpPr>
          <p:cNvPr id="3" name="2 İçerik Yer Tutucusu"/>
          <p:cNvSpPr>
            <a:spLocks noGrp="1"/>
          </p:cNvSpPr>
          <p:nvPr>
            <p:ph idx="1"/>
          </p:nvPr>
        </p:nvSpPr>
        <p:spPr/>
        <p:txBody>
          <a:bodyPr>
            <a:normAutofit/>
          </a:bodyPr>
          <a:lstStyle/>
          <a:p>
            <a:r>
              <a:rPr lang="tr-TR" sz="2400" noProof="1" smtClean="0"/>
              <a:t>Eq. 7.36 indicates that after the switch has been closed,the current increases exponentially from zero to a final value of Vs/R.The time constant of the circuit L/R determines the rate of increase.After one time constant the current will have reached approximately 63% of its final value,or </a:t>
            </a:r>
            <a:endParaRPr lang="tr-TR" sz="2400"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42</a:t>
            </a:fld>
            <a:endParaRPr lang="tr-TR"/>
          </a:p>
        </p:txBody>
      </p:sp>
      <p:pic>
        <p:nvPicPr>
          <p:cNvPr id="107522" name="Picture 2"/>
          <p:cNvPicPr>
            <a:picLocks noChangeAspect="1" noChangeArrowheads="1"/>
          </p:cNvPicPr>
          <p:nvPr/>
        </p:nvPicPr>
        <p:blipFill>
          <a:blip r:embed="rId2" cstate="print"/>
          <a:srcRect/>
          <a:stretch>
            <a:fillRect/>
          </a:stretch>
        </p:blipFill>
        <p:spPr bwMode="auto">
          <a:xfrm>
            <a:off x="971600" y="4581128"/>
            <a:ext cx="6624736" cy="107963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400" noProof="1" smtClean="0"/>
              <a:t>The Step Response of RL Circuit</a:t>
            </a:r>
            <a:endParaRPr lang="tr-TR" sz="2400" dirty="0"/>
          </a:p>
        </p:txBody>
      </p:sp>
      <p:sp>
        <p:nvSpPr>
          <p:cNvPr id="3" name="2 İçerik Yer Tutucusu"/>
          <p:cNvSpPr>
            <a:spLocks noGrp="1"/>
          </p:cNvSpPr>
          <p:nvPr>
            <p:ph idx="1"/>
          </p:nvPr>
        </p:nvSpPr>
        <p:spPr/>
        <p:txBody>
          <a:bodyPr>
            <a:normAutofit/>
          </a:bodyPr>
          <a:lstStyle/>
          <a:p>
            <a:r>
              <a:rPr lang="tr-TR" sz="2400" noProof="1" smtClean="0"/>
              <a:t>If the current were to continue to increase at its initial rate,it would reach its final value at             ,</a:t>
            </a:r>
          </a:p>
          <a:p>
            <a:pPr>
              <a:buNone/>
            </a:pPr>
            <a:r>
              <a:rPr lang="tr-TR" sz="2400" noProof="1" smtClean="0"/>
              <a:t>   that is because</a:t>
            </a:r>
          </a:p>
          <a:p>
            <a:pPr>
              <a:buNone/>
            </a:pPr>
            <a:endParaRPr lang="tr-TR" sz="2400" noProof="1" smtClean="0"/>
          </a:p>
          <a:p>
            <a:pPr>
              <a:buNone/>
            </a:pPr>
            <a:endParaRPr lang="tr-TR" sz="2400" noProof="1" smtClean="0"/>
          </a:p>
          <a:p>
            <a:pPr>
              <a:buNone/>
            </a:pPr>
            <a:endParaRPr lang="tr-TR" sz="2400" noProof="1" smtClean="0"/>
          </a:p>
          <a:p>
            <a:pPr>
              <a:buNone/>
            </a:pPr>
            <a:r>
              <a:rPr lang="tr-TR" sz="2400" noProof="1" smtClean="0"/>
              <a:t>   The initial rate at which i(t) increases is </a:t>
            </a:r>
          </a:p>
          <a:p>
            <a:pPr>
              <a:buNone/>
            </a:pPr>
            <a:r>
              <a:rPr lang="tr-TR" sz="2400" noProof="1" smtClean="0"/>
              <a:t> </a:t>
            </a:r>
            <a:endParaRPr lang="tr-TR" sz="2400"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43</a:t>
            </a:fld>
            <a:endParaRPr lang="tr-TR"/>
          </a:p>
        </p:txBody>
      </p:sp>
      <p:sp>
        <p:nvSpPr>
          <p:cNvPr id="10854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108545" name="Object 1"/>
          <p:cNvGraphicFramePr>
            <a:graphicFrameLocks noChangeAspect="1"/>
          </p:cNvGraphicFramePr>
          <p:nvPr/>
        </p:nvGraphicFramePr>
        <p:xfrm>
          <a:off x="7020272" y="2348880"/>
          <a:ext cx="936105" cy="360040"/>
        </p:xfrm>
        <a:graphic>
          <a:graphicData uri="http://schemas.openxmlformats.org/presentationml/2006/ole">
            <mc:AlternateContent xmlns:mc="http://schemas.openxmlformats.org/markup-compatibility/2006">
              <mc:Choice xmlns:v="urn:schemas-microsoft-com:vml" Requires="v">
                <p:oleObj spid="_x0000_s108546" name="Denklem" r:id="rId3" imgW="330057" imgH="152334" progId="Equation.3">
                  <p:embed/>
                </p:oleObj>
              </mc:Choice>
              <mc:Fallback>
                <p:oleObj name="Denklem" r:id="rId3" imgW="330057" imgH="152334"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20272" y="2348880"/>
                        <a:ext cx="936105" cy="3600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8547" name="Rectangle 3"/>
          <p:cNvSpPr>
            <a:spLocks noChangeArrowheads="1"/>
          </p:cNvSpPr>
          <p:nvPr/>
        </p:nvSpPr>
        <p:spPr bwMode="auto">
          <a:xfrm>
            <a:off x="0" y="1524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108548" name="Picture 4"/>
          <p:cNvPicPr>
            <a:picLocks noChangeAspect="1" noChangeArrowheads="1"/>
          </p:cNvPicPr>
          <p:nvPr/>
        </p:nvPicPr>
        <p:blipFill>
          <a:blip r:embed="rId5" cstate="print"/>
          <a:srcRect/>
          <a:stretch>
            <a:fillRect/>
          </a:stretch>
        </p:blipFill>
        <p:spPr bwMode="auto">
          <a:xfrm>
            <a:off x="1043608" y="3501008"/>
            <a:ext cx="5472608" cy="823817"/>
          </a:xfrm>
          <a:prstGeom prst="rect">
            <a:avLst/>
          </a:prstGeom>
          <a:noFill/>
          <a:ln w="9525">
            <a:noFill/>
            <a:miter lim="800000"/>
            <a:headEnd/>
            <a:tailEnd/>
          </a:ln>
        </p:spPr>
      </p:pic>
      <p:pic>
        <p:nvPicPr>
          <p:cNvPr id="108549" name="Picture 5"/>
          <p:cNvPicPr>
            <a:picLocks noChangeAspect="1" noChangeArrowheads="1"/>
          </p:cNvPicPr>
          <p:nvPr/>
        </p:nvPicPr>
        <p:blipFill>
          <a:blip r:embed="rId6" cstate="print"/>
          <a:srcRect/>
          <a:stretch>
            <a:fillRect/>
          </a:stretch>
        </p:blipFill>
        <p:spPr bwMode="auto">
          <a:xfrm>
            <a:off x="1115616" y="5013176"/>
            <a:ext cx="4248472" cy="11141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400" noProof="1" smtClean="0"/>
              <a:t>The Step Response of RL Circuit</a:t>
            </a:r>
            <a:endParaRPr lang="tr-TR" sz="2400" dirty="0"/>
          </a:p>
        </p:txBody>
      </p:sp>
      <p:sp>
        <p:nvSpPr>
          <p:cNvPr id="3" name="2 İçerik Yer Tutucusu"/>
          <p:cNvSpPr>
            <a:spLocks noGrp="1"/>
          </p:cNvSpPr>
          <p:nvPr>
            <p:ph idx="1"/>
          </p:nvPr>
        </p:nvSpPr>
        <p:spPr/>
        <p:txBody>
          <a:bodyPr>
            <a:normAutofit/>
          </a:bodyPr>
          <a:lstStyle/>
          <a:p>
            <a:r>
              <a:rPr lang="tr-TR" sz="2400" noProof="1" smtClean="0"/>
              <a:t>If the current were to continue to increase at this rate,the expression for i would be</a:t>
            </a:r>
          </a:p>
          <a:p>
            <a:endParaRPr lang="tr-TR" sz="2400" noProof="1" smtClean="0"/>
          </a:p>
          <a:p>
            <a:endParaRPr lang="tr-TR" sz="2400" noProof="1" smtClean="0"/>
          </a:p>
          <a:p>
            <a:pPr>
              <a:buNone/>
            </a:pPr>
            <a:endParaRPr lang="tr-TR" sz="2400" noProof="1" smtClean="0"/>
          </a:p>
          <a:p>
            <a:r>
              <a:rPr lang="tr-TR" sz="2400" noProof="1" smtClean="0"/>
              <a:t>From which at                  </a:t>
            </a:r>
            <a:endParaRPr lang="tr-TR" sz="2400"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44</a:t>
            </a:fld>
            <a:endParaRPr lang="tr-TR"/>
          </a:p>
        </p:txBody>
      </p:sp>
      <p:pic>
        <p:nvPicPr>
          <p:cNvPr id="109570" name="Picture 2"/>
          <p:cNvPicPr>
            <a:picLocks noChangeAspect="1" noChangeArrowheads="1"/>
          </p:cNvPicPr>
          <p:nvPr/>
        </p:nvPicPr>
        <p:blipFill>
          <a:blip r:embed="rId3" cstate="print"/>
          <a:srcRect/>
          <a:stretch>
            <a:fillRect/>
          </a:stretch>
        </p:blipFill>
        <p:spPr bwMode="auto">
          <a:xfrm>
            <a:off x="1043608" y="2996952"/>
            <a:ext cx="3960440" cy="642233"/>
          </a:xfrm>
          <a:prstGeom prst="rect">
            <a:avLst/>
          </a:prstGeom>
          <a:noFill/>
          <a:ln w="9525">
            <a:noFill/>
            <a:miter lim="800000"/>
            <a:headEnd/>
            <a:tailEnd/>
          </a:ln>
        </p:spPr>
      </p:pic>
      <p:graphicFrame>
        <p:nvGraphicFramePr>
          <p:cNvPr id="109571" name="Object 3"/>
          <p:cNvGraphicFramePr>
            <a:graphicFrameLocks noChangeAspect="1"/>
          </p:cNvGraphicFramePr>
          <p:nvPr/>
        </p:nvGraphicFramePr>
        <p:xfrm>
          <a:off x="3347864" y="4149080"/>
          <a:ext cx="936625" cy="360040"/>
        </p:xfrm>
        <a:graphic>
          <a:graphicData uri="http://schemas.openxmlformats.org/presentationml/2006/ole">
            <mc:AlternateContent xmlns:mc="http://schemas.openxmlformats.org/markup-compatibility/2006">
              <mc:Choice xmlns:v="urn:schemas-microsoft-com:vml" Requires="v">
                <p:oleObj spid="_x0000_s109572" name="Denklem" r:id="rId4" imgW="330057" imgH="152334" progId="Equation.3">
                  <p:embed/>
                </p:oleObj>
              </mc:Choice>
              <mc:Fallback>
                <p:oleObj name="Denklem" r:id="rId4" imgW="330057" imgH="152334"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7864" y="4149080"/>
                        <a:ext cx="936625" cy="3600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9572" name="Picture 4"/>
          <p:cNvPicPr>
            <a:picLocks noChangeAspect="1" noChangeArrowheads="1"/>
          </p:cNvPicPr>
          <p:nvPr/>
        </p:nvPicPr>
        <p:blipFill>
          <a:blip r:embed="rId6" cstate="print"/>
          <a:srcRect/>
          <a:stretch>
            <a:fillRect/>
          </a:stretch>
        </p:blipFill>
        <p:spPr bwMode="auto">
          <a:xfrm>
            <a:off x="899592" y="4941168"/>
            <a:ext cx="4248472" cy="7200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60648"/>
            <a:ext cx="8229600" cy="1152128"/>
          </a:xfrm>
        </p:spPr>
        <p:txBody>
          <a:bodyPr>
            <a:normAutofit/>
          </a:bodyPr>
          <a:lstStyle/>
          <a:p>
            <a:r>
              <a:rPr lang="tr-TR" sz="2400" noProof="1" smtClean="0"/>
              <a:t>The Step Response of RL Circuit</a:t>
            </a:r>
            <a:endParaRPr lang="tr-TR" sz="2400" dirty="0"/>
          </a:p>
        </p:txBody>
      </p:sp>
      <p:sp>
        <p:nvSpPr>
          <p:cNvPr id="3" name="2 İçerik Yer Tutucusu"/>
          <p:cNvSpPr>
            <a:spLocks noGrp="1"/>
          </p:cNvSpPr>
          <p:nvPr>
            <p:ph idx="1"/>
          </p:nvPr>
        </p:nvSpPr>
        <p:spPr>
          <a:xfrm>
            <a:off x="457200" y="1412776"/>
            <a:ext cx="8229600" cy="4911824"/>
          </a:xfrm>
        </p:spPr>
        <p:txBody>
          <a:bodyPr>
            <a:normAutofit/>
          </a:bodyPr>
          <a:lstStyle/>
          <a:p>
            <a:r>
              <a:rPr lang="tr-TR" sz="2400" noProof="1" smtClean="0"/>
              <a:t>Equations 7.36 and 7.40 are plotted in Figure 7.17.The values given by Equations 7.37 and 7.41 are also shown in this figure.</a:t>
            </a:r>
            <a:endParaRPr lang="tr-TR" sz="2400"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45</a:t>
            </a:fld>
            <a:endParaRPr lang="tr-TR"/>
          </a:p>
        </p:txBody>
      </p:sp>
      <p:pic>
        <p:nvPicPr>
          <p:cNvPr id="110594" name="Picture 2"/>
          <p:cNvPicPr>
            <a:picLocks noChangeAspect="1" noChangeArrowheads="1"/>
          </p:cNvPicPr>
          <p:nvPr/>
        </p:nvPicPr>
        <p:blipFill>
          <a:blip r:embed="rId2" cstate="print"/>
          <a:srcRect/>
          <a:stretch>
            <a:fillRect/>
          </a:stretch>
        </p:blipFill>
        <p:spPr bwMode="auto">
          <a:xfrm>
            <a:off x="1691680" y="2708920"/>
            <a:ext cx="4035466" cy="3600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1212744"/>
          </a:xfrm>
        </p:spPr>
        <p:txBody>
          <a:bodyPr>
            <a:normAutofit/>
          </a:bodyPr>
          <a:lstStyle/>
          <a:p>
            <a:r>
              <a:rPr lang="tr-TR" sz="2400" noProof="1" smtClean="0"/>
              <a:t>The Step Response of RL Circuit</a:t>
            </a:r>
            <a:endParaRPr lang="tr-TR" sz="2400" dirty="0"/>
          </a:p>
        </p:txBody>
      </p:sp>
      <p:sp>
        <p:nvSpPr>
          <p:cNvPr id="3" name="2 İçerik Yer Tutucusu"/>
          <p:cNvSpPr>
            <a:spLocks noGrp="1"/>
          </p:cNvSpPr>
          <p:nvPr>
            <p:ph idx="1"/>
          </p:nvPr>
        </p:nvSpPr>
        <p:spPr>
          <a:xfrm>
            <a:off x="395536" y="2132856"/>
            <a:ext cx="8229600" cy="4176464"/>
          </a:xfrm>
        </p:spPr>
        <p:txBody>
          <a:bodyPr>
            <a:normAutofit/>
          </a:bodyPr>
          <a:lstStyle/>
          <a:p>
            <a:r>
              <a:rPr lang="tr-TR" sz="2400" noProof="1" smtClean="0"/>
              <a:t>The voltage across the inductor is                 ,so from </a:t>
            </a:r>
          </a:p>
          <a:p>
            <a:pPr>
              <a:buNone/>
            </a:pPr>
            <a:r>
              <a:rPr lang="tr-TR" sz="2400" noProof="1" smtClean="0"/>
              <a:t>    Equation 7.35 for          . </a:t>
            </a:r>
          </a:p>
          <a:p>
            <a:pPr>
              <a:buNone/>
            </a:pPr>
            <a:endParaRPr lang="tr-TR" sz="2400" noProof="1" smtClean="0"/>
          </a:p>
          <a:p>
            <a:pPr>
              <a:buNone/>
            </a:pPr>
            <a:endParaRPr lang="tr-TR" sz="2400" noProof="1" smtClean="0"/>
          </a:p>
          <a:p>
            <a:pPr>
              <a:buNone/>
            </a:pPr>
            <a:endParaRPr lang="tr-TR" sz="2400" noProof="1" smtClean="0"/>
          </a:p>
          <a:p>
            <a:pPr>
              <a:buNone/>
            </a:pPr>
            <a:endParaRPr lang="tr-TR" sz="2400" noProof="1" smtClean="0"/>
          </a:p>
          <a:p>
            <a:pPr>
              <a:buNone/>
            </a:pPr>
            <a:endParaRPr lang="tr-TR" sz="2400" noProof="1" smtClean="0"/>
          </a:p>
          <a:p>
            <a:pPr>
              <a:buNone/>
            </a:pPr>
            <a:endParaRPr lang="tr-TR" sz="2400" noProof="1" smtClean="0"/>
          </a:p>
          <a:p>
            <a:pPr>
              <a:buNone/>
            </a:pPr>
            <a:r>
              <a:rPr lang="tr-TR" sz="2400" noProof="1" smtClean="0"/>
              <a:t>        </a:t>
            </a:r>
            <a:endParaRPr lang="tr-TR" sz="2400"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46</a:t>
            </a:fld>
            <a:endParaRPr lang="tr-TR"/>
          </a:p>
        </p:txBody>
      </p:sp>
      <p:graphicFrame>
        <p:nvGraphicFramePr>
          <p:cNvPr id="111618" name="Object 2"/>
          <p:cNvGraphicFramePr>
            <a:graphicFrameLocks noChangeAspect="1"/>
          </p:cNvGraphicFramePr>
          <p:nvPr/>
        </p:nvGraphicFramePr>
        <p:xfrm>
          <a:off x="5940152" y="2060848"/>
          <a:ext cx="1008063" cy="615950"/>
        </p:xfrm>
        <a:graphic>
          <a:graphicData uri="http://schemas.openxmlformats.org/presentationml/2006/ole">
            <mc:AlternateContent xmlns:mc="http://schemas.openxmlformats.org/markup-compatibility/2006">
              <mc:Choice xmlns:v="urn:schemas-microsoft-com:vml" Requires="v">
                <p:oleObj spid="_x0000_s111623" name="Denklem" r:id="rId3" imgW="634725" imgH="393529" progId="Equation.3">
                  <p:embed/>
                </p:oleObj>
              </mc:Choice>
              <mc:Fallback>
                <p:oleObj name="Denklem" r:id="rId3" imgW="634725" imgH="393529"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0152" y="2060848"/>
                        <a:ext cx="1008063" cy="615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162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111621" name="Rectangle 5"/>
          <p:cNvSpPr>
            <a:spLocks noChangeArrowheads="1"/>
          </p:cNvSpPr>
          <p:nvPr/>
        </p:nvSpPr>
        <p:spPr bwMode="auto">
          <a:xfrm>
            <a:off x="0" y="1809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111623"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111622" name="Object 6"/>
          <p:cNvGraphicFramePr>
            <a:graphicFrameLocks noChangeAspect="1"/>
          </p:cNvGraphicFramePr>
          <p:nvPr/>
        </p:nvGraphicFramePr>
        <p:xfrm>
          <a:off x="3419872" y="2636912"/>
          <a:ext cx="504056" cy="402191"/>
        </p:xfrm>
        <a:graphic>
          <a:graphicData uri="http://schemas.openxmlformats.org/presentationml/2006/ole">
            <mc:AlternateContent xmlns:mc="http://schemas.openxmlformats.org/markup-compatibility/2006">
              <mc:Choice xmlns:v="urn:schemas-microsoft-com:vml" Requires="v">
                <p:oleObj spid="_x0000_s111624" name="Denklem" r:id="rId5" imgW="393529" imgH="203112" progId="Equation.3">
                  <p:embed/>
                </p:oleObj>
              </mc:Choice>
              <mc:Fallback>
                <p:oleObj name="Denklem" r:id="rId5" imgW="393529" imgH="203112" progId="Equation.3">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9872" y="2636912"/>
                        <a:ext cx="504056" cy="4021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1624" name="Rectangle 8"/>
          <p:cNvSpPr>
            <a:spLocks noChangeArrowheads="1"/>
          </p:cNvSpPr>
          <p:nvPr/>
        </p:nvSpPr>
        <p:spPr bwMode="auto">
          <a:xfrm>
            <a:off x="0" y="2000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13" name="Picture 9"/>
          <p:cNvPicPr>
            <a:picLocks noChangeAspect="1" noChangeArrowheads="1"/>
          </p:cNvPicPr>
          <p:nvPr/>
        </p:nvPicPr>
        <p:blipFill>
          <a:blip r:embed="rId7" cstate="print"/>
          <a:srcRect/>
          <a:stretch>
            <a:fillRect/>
          </a:stretch>
        </p:blipFill>
        <p:spPr bwMode="auto">
          <a:xfrm>
            <a:off x="827584" y="3573016"/>
            <a:ext cx="5760639" cy="6480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400" noProof="1" smtClean="0"/>
              <a:t>The Step Response of RL Circuit</a:t>
            </a:r>
            <a:endParaRPr lang="tr-TR" sz="2400" dirty="0"/>
          </a:p>
        </p:txBody>
      </p:sp>
      <p:sp>
        <p:nvSpPr>
          <p:cNvPr id="3" name="2 İçerik Yer Tutucusu"/>
          <p:cNvSpPr>
            <a:spLocks noGrp="1"/>
          </p:cNvSpPr>
          <p:nvPr>
            <p:ph idx="1"/>
          </p:nvPr>
        </p:nvSpPr>
        <p:spPr/>
        <p:txBody>
          <a:bodyPr>
            <a:normAutofit/>
          </a:bodyPr>
          <a:lstStyle/>
          <a:p>
            <a:r>
              <a:rPr lang="tr-TR" sz="2400" noProof="1" smtClean="0"/>
              <a:t>At the moment the switch is closed the inductor voltage jumps to               and then decays exponentially to zero. The voltage  drop across the resistor is          and the voltage impressed across the inductor is the source voltage minus the voltage drop,that is,             .</a:t>
            </a:r>
          </a:p>
          <a:p>
            <a:endParaRPr lang="tr-TR" sz="2400" noProof="1" smtClean="0"/>
          </a:p>
          <a:p>
            <a:r>
              <a:rPr lang="tr-TR" sz="2400" noProof="1" smtClean="0"/>
              <a:t>When the initial inductor current is zero,7.42 simplifies to</a:t>
            </a:r>
            <a:endParaRPr lang="tr-TR" sz="2400"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47</a:t>
            </a:fld>
            <a:endParaRPr lang="tr-TR"/>
          </a:p>
        </p:txBody>
      </p:sp>
      <p:pic>
        <p:nvPicPr>
          <p:cNvPr id="112642" name="Picture 2"/>
          <p:cNvPicPr>
            <a:picLocks noChangeAspect="1" noChangeArrowheads="1"/>
          </p:cNvPicPr>
          <p:nvPr/>
        </p:nvPicPr>
        <p:blipFill>
          <a:blip r:embed="rId3" cstate="print"/>
          <a:srcRect/>
          <a:stretch>
            <a:fillRect/>
          </a:stretch>
        </p:blipFill>
        <p:spPr bwMode="auto">
          <a:xfrm>
            <a:off x="1403648" y="5229200"/>
            <a:ext cx="5832648" cy="857070"/>
          </a:xfrm>
          <a:prstGeom prst="rect">
            <a:avLst/>
          </a:prstGeom>
          <a:noFill/>
          <a:ln w="9525">
            <a:noFill/>
            <a:miter lim="800000"/>
            <a:headEnd/>
            <a:tailEnd/>
          </a:ln>
        </p:spPr>
      </p:pic>
      <p:sp>
        <p:nvSpPr>
          <p:cNvPr id="11264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112643" name="Object 3"/>
          <p:cNvGraphicFramePr>
            <a:graphicFrameLocks noChangeAspect="1"/>
          </p:cNvGraphicFramePr>
          <p:nvPr/>
        </p:nvGraphicFramePr>
        <p:xfrm>
          <a:off x="3419872" y="2276872"/>
          <a:ext cx="864096" cy="444624"/>
        </p:xfrm>
        <a:graphic>
          <a:graphicData uri="http://schemas.openxmlformats.org/presentationml/2006/ole">
            <mc:AlternateContent xmlns:mc="http://schemas.openxmlformats.org/markup-compatibility/2006">
              <mc:Choice xmlns:v="urn:schemas-microsoft-com:vml" Requires="v">
                <p:oleObj spid="_x0000_s112651" name="Denklem" r:id="rId4" imgW="558800" imgH="228600" progId="Equation.3">
                  <p:embed/>
                </p:oleObj>
              </mc:Choice>
              <mc:Fallback>
                <p:oleObj name="Denklem" r:id="rId4" imgW="558800" imgH="228600"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19872" y="2276872"/>
                        <a:ext cx="864096" cy="4446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645" name="Rectangle 5"/>
          <p:cNvSpPr>
            <a:spLocks noChangeArrowheads="1"/>
          </p:cNvSpPr>
          <p:nvPr/>
        </p:nvSpPr>
        <p:spPr bwMode="auto">
          <a:xfrm>
            <a:off x="0" y="2286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11264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112647" name="Object 7"/>
          <p:cNvGraphicFramePr>
            <a:graphicFrameLocks noChangeAspect="1"/>
          </p:cNvGraphicFramePr>
          <p:nvPr/>
        </p:nvGraphicFramePr>
        <p:xfrm>
          <a:off x="2699792" y="3789040"/>
          <a:ext cx="792088" cy="466220"/>
        </p:xfrm>
        <a:graphic>
          <a:graphicData uri="http://schemas.openxmlformats.org/presentationml/2006/ole">
            <mc:AlternateContent xmlns:mc="http://schemas.openxmlformats.org/markup-compatibility/2006">
              <mc:Choice xmlns:v="urn:schemas-microsoft-com:vml" Requires="v">
                <p:oleObj spid="_x0000_s112652" name="Denklem" r:id="rId6" imgW="558800" imgH="228600" progId="Equation.3">
                  <p:embed/>
                </p:oleObj>
              </mc:Choice>
              <mc:Fallback>
                <p:oleObj name="Denklem" r:id="rId6" imgW="558800" imgH="228600" progId="Equation.3">
                  <p:embed/>
                  <p:pic>
                    <p:nvPicPr>
                      <p:cNvPr id="0"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99792" y="3789040"/>
                        <a:ext cx="792088" cy="4662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649" name="Rectangle 9"/>
          <p:cNvSpPr>
            <a:spLocks noChangeArrowheads="1"/>
          </p:cNvSpPr>
          <p:nvPr/>
        </p:nvSpPr>
        <p:spPr bwMode="auto">
          <a:xfrm>
            <a:off x="0" y="2286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112651"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112650" name="Object 10"/>
          <p:cNvGraphicFramePr>
            <a:graphicFrameLocks noChangeAspect="1"/>
          </p:cNvGraphicFramePr>
          <p:nvPr/>
        </p:nvGraphicFramePr>
        <p:xfrm>
          <a:off x="2267744" y="3068960"/>
          <a:ext cx="522058" cy="432048"/>
        </p:xfrm>
        <a:graphic>
          <a:graphicData uri="http://schemas.openxmlformats.org/presentationml/2006/ole">
            <mc:AlternateContent xmlns:mc="http://schemas.openxmlformats.org/markup-compatibility/2006">
              <mc:Choice xmlns:v="urn:schemas-microsoft-com:vml" Requires="v">
                <p:oleObj spid="_x0000_s112653" name="Denklem" r:id="rId8" imgW="279400" imgH="228600" progId="Equation.3">
                  <p:embed/>
                </p:oleObj>
              </mc:Choice>
              <mc:Fallback>
                <p:oleObj name="Denklem" r:id="rId8" imgW="279400" imgH="228600" progId="Equation.3">
                  <p:embed/>
                  <p:pic>
                    <p:nvPicPr>
                      <p:cNvPr id="0" name="Picture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67744" y="3068960"/>
                        <a:ext cx="522058" cy="4320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652" name="Rectangle 12"/>
          <p:cNvSpPr>
            <a:spLocks noChangeArrowheads="1"/>
          </p:cNvSpPr>
          <p:nvPr/>
        </p:nvSpPr>
        <p:spPr bwMode="auto">
          <a:xfrm>
            <a:off x="0" y="2286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400" noProof="1" smtClean="0"/>
              <a:t>The Step Response of RL Circuit</a:t>
            </a:r>
            <a:endParaRPr lang="tr-TR" sz="2400" noProof="1"/>
          </a:p>
        </p:txBody>
      </p:sp>
      <p:sp>
        <p:nvSpPr>
          <p:cNvPr id="3" name="2 İçerik Yer Tutucusu"/>
          <p:cNvSpPr>
            <a:spLocks noGrp="1"/>
          </p:cNvSpPr>
          <p:nvPr>
            <p:ph idx="1"/>
          </p:nvPr>
        </p:nvSpPr>
        <p:spPr/>
        <p:txBody>
          <a:bodyPr/>
          <a:lstStyle/>
          <a:p>
            <a:r>
              <a:rPr lang="tr-TR" sz="2400" noProof="1" smtClean="0"/>
              <a:t>If the initial current is zero,the voltage across the inductor jumps to      .We also expect the inductor voltage to approach zero as t increases,because the current in the circuit is aproaching the constant value of       .</a:t>
            </a:r>
          </a:p>
          <a:p>
            <a:pPr>
              <a:buNone/>
            </a:pPr>
            <a:endParaRPr lang="tr-TR" dirty="0" smtClean="0"/>
          </a:p>
          <a:p>
            <a:r>
              <a:rPr lang="tr-TR" noProof="1" smtClean="0"/>
              <a:t>Figure 7.18 shows the plot of Equation 7.43 and the relationship between the time constant and the initial rate at which the inductor voltage is decreasing.</a:t>
            </a:r>
            <a:endParaRPr lang="tr-TR"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48</a:t>
            </a:fld>
            <a:endParaRPr lang="tr-TR"/>
          </a:p>
        </p:txBody>
      </p:sp>
      <p:sp>
        <p:nvSpPr>
          <p:cNvPr id="1136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113667" name="Rectangle 3"/>
          <p:cNvSpPr>
            <a:spLocks noChangeArrowheads="1"/>
          </p:cNvSpPr>
          <p:nvPr/>
        </p:nvSpPr>
        <p:spPr bwMode="auto">
          <a:xfrm>
            <a:off x="0" y="2286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113669" name="Object 5"/>
          <p:cNvGraphicFramePr>
            <a:graphicFrameLocks noChangeAspect="1"/>
          </p:cNvGraphicFramePr>
          <p:nvPr/>
        </p:nvGraphicFramePr>
        <p:xfrm>
          <a:off x="3491880" y="2348880"/>
          <a:ext cx="288925" cy="406400"/>
        </p:xfrm>
        <a:graphic>
          <a:graphicData uri="http://schemas.openxmlformats.org/presentationml/2006/ole">
            <mc:AlternateContent xmlns:mc="http://schemas.openxmlformats.org/markup-compatibility/2006">
              <mc:Choice xmlns:v="urn:schemas-microsoft-com:vml" Requires="v">
                <p:oleObj spid="_x0000_s113671" name="Denklem" r:id="rId3" imgW="165028" imgH="228501" progId="Equation.3">
                  <p:embed/>
                </p:oleObj>
              </mc:Choice>
              <mc:Fallback>
                <p:oleObj name="Denklem" r:id="rId3" imgW="165028" imgH="228501" progId="Equation.3">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1880" y="2348880"/>
                        <a:ext cx="288925"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3671"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113670" name="Object 6"/>
          <p:cNvGraphicFramePr>
            <a:graphicFrameLocks noChangeAspect="1"/>
          </p:cNvGraphicFramePr>
          <p:nvPr/>
        </p:nvGraphicFramePr>
        <p:xfrm>
          <a:off x="2123728" y="3356992"/>
          <a:ext cx="360040" cy="673118"/>
        </p:xfrm>
        <a:graphic>
          <a:graphicData uri="http://schemas.openxmlformats.org/presentationml/2006/ole">
            <mc:AlternateContent xmlns:mc="http://schemas.openxmlformats.org/markup-compatibility/2006">
              <mc:Choice xmlns:v="urn:schemas-microsoft-com:vml" Requires="v">
                <p:oleObj spid="_x0000_s113672" name="Denklem" r:id="rId5" imgW="215713" imgH="406048" progId="Equation.3">
                  <p:embed/>
                </p:oleObj>
              </mc:Choice>
              <mc:Fallback>
                <p:oleObj name="Denklem" r:id="rId5" imgW="215713" imgH="406048" progId="Equation.3">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23728" y="3356992"/>
                        <a:ext cx="360040" cy="6731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3672" name="Rectangle 8"/>
          <p:cNvSpPr>
            <a:spLocks noChangeArrowheads="1"/>
          </p:cNvSpPr>
          <p:nvPr/>
        </p:nvSpPr>
        <p:spPr bwMode="auto">
          <a:xfrm>
            <a:off x="0" y="4095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400" noProof="1" smtClean="0"/>
              <a:t>The Step Response of RL Circuit</a:t>
            </a:r>
            <a:endParaRPr lang="tr-TR" sz="2400" dirty="0"/>
          </a:p>
        </p:txBody>
      </p:sp>
      <p:sp>
        <p:nvSpPr>
          <p:cNvPr id="3" name="2 İçerik Yer Tutucusu"/>
          <p:cNvSpPr>
            <a:spLocks noGrp="1"/>
          </p:cNvSpPr>
          <p:nvPr>
            <p:ph idx="1"/>
          </p:nvPr>
        </p:nvSpPr>
        <p:spPr/>
        <p:txBody>
          <a:bodyPr/>
          <a:lstStyle/>
          <a:p>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49</a:t>
            </a:fld>
            <a:endParaRPr lang="tr-TR"/>
          </a:p>
        </p:txBody>
      </p:sp>
      <p:pic>
        <p:nvPicPr>
          <p:cNvPr id="114690" name="Picture 2"/>
          <p:cNvPicPr>
            <a:picLocks noChangeAspect="1" noChangeArrowheads="1"/>
          </p:cNvPicPr>
          <p:nvPr/>
        </p:nvPicPr>
        <p:blipFill>
          <a:blip r:embed="rId2" cstate="print"/>
          <a:srcRect/>
          <a:stretch>
            <a:fillRect/>
          </a:stretch>
        </p:blipFill>
        <p:spPr bwMode="auto">
          <a:xfrm>
            <a:off x="683568" y="1988840"/>
            <a:ext cx="5801303" cy="403244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23528" y="476672"/>
            <a:ext cx="8229600" cy="720080"/>
          </a:xfrm>
        </p:spPr>
        <p:txBody>
          <a:bodyPr>
            <a:normAutofit/>
          </a:bodyPr>
          <a:lstStyle/>
          <a:p>
            <a:r>
              <a:rPr lang="tr-TR" sz="2400" noProof="1" smtClean="0"/>
              <a:t>The Natural Response of an RL Circuit </a:t>
            </a:r>
            <a:endParaRPr lang="tr-TR" sz="2400" dirty="0"/>
          </a:p>
        </p:txBody>
      </p:sp>
      <p:sp>
        <p:nvSpPr>
          <p:cNvPr id="3" name="2 İçerik Yer Tutucusu"/>
          <p:cNvSpPr>
            <a:spLocks noGrp="1"/>
          </p:cNvSpPr>
          <p:nvPr>
            <p:ph idx="1"/>
          </p:nvPr>
        </p:nvSpPr>
        <p:spPr>
          <a:xfrm>
            <a:off x="457200" y="1412776"/>
            <a:ext cx="8229600" cy="4911824"/>
          </a:xfrm>
        </p:spPr>
        <p:txBody>
          <a:bodyPr>
            <a:normAutofit fontScale="92500"/>
          </a:bodyPr>
          <a:lstStyle/>
          <a:p>
            <a:r>
              <a:rPr lang="tr-TR" noProof="1" smtClean="0"/>
              <a:t>The natural response of an RL circuit can best be described in terms of the circuit shown in Figure 7.3.</a:t>
            </a:r>
          </a:p>
          <a:p>
            <a:r>
              <a:rPr lang="tr-TR" noProof="1" smtClean="0"/>
              <a:t>                                  We assume that the switch has </a:t>
            </a:r>
          </a:p>
          <a:p>
            <a:r>
              <a:rPr lang="tr-TR" noProof="1" smtClean="0"/>
              <a:t>                                  been closed  for a long time. </a:t>
            </a:r>
          </a:p>
          <a:p>
            <a:r>
              <a:rPr lang="tr-TR" noProof="1" smtClean="0"/>
              <a:t>                                  Long time  means all currents </a:t>
            </a:r>
          </a:p>
          <a:p>
            <a:r>
              <a:rPr lang="tr-TR" noProof="1" smtClean="0"/>
              <a:t>                                  and voltages have reached a </a:t>
            </a:r>
          </a:p>
          <a:p>
            <a:pPr>
              <a:buNone/>
            </a:pPr>
            <a:r>
              <a:rPr lang="tr-TR" noProof="1" smtClean="0"/>
              <a:t>                                     constant value.In this case only </a:t>
            </a:r>
          </a:p>
          <a:p>
            <a:pPr>
              <a:buNone/>
            </a:pPr>
            <a:r>
              <a:rPr lang="tr-TR" noProof="1" smtClean="0"/>
              <a:t>                                     constant,or d.c currents can exist</a:t>
            </a:r>
          </a:p>
          <a:p>
            <a:pPr>
              <a:buNone/>
            </a:pPr>
            <a:r>
              <a:rPr lang="tr-TR" noProof="1" smtClean="0"/>
              <a:t>                                     in the circuit,therefore       =0,thus </a:t>
            </a:r>
          </a:p>
          <a:p>
            <a:pPr>
              <a:buNone/>
            </a:pPr>
            <a:r>
              <a:rPr lang="tr-TR" noProof="1" smtClean="0"/>
              <a:t>                                                   =0, prior to the release </a:t>
            </a:r>
          </a:p>
          <a:p>
            <a:pPr>
              <a:buNone/>
            </a:pPr>
            <a:r>
              <a:rPr lang="tr-TR" noProof="1" smtClean="0"/>
              <a:t>                                     of the stored energy.</a:t>
            </a:r>
            <a:endParaRPr lang="tr-TR"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5</a:t>
            </a:fld>
            <a:endParaRPr lang="tr-TR"/>
          </a:p>
        </p:txBody>
      </p:sp>
      <p:pic>
        <p:nvPicPr>
          <p:cNvPr id="15361" name="Picture 1"/>
          <p:cNvPicPr>
            <a:picLocks noChangeAspect="1" noChangeArrowheads="1"/>
          </p:cNvPicPr>
          <p:nvPr/>
        </p:nvPicPr>
        <p:blipFill>
          <a:blip r:embed="rId3" cstate="print"/>
          <a:srcRect/>
          <a:stretch>
            <a:fillRect/>
          </a:stretch>
        </p:blipFill>
        <p:spPr bwMode="auto">
          <a:xfrm>
            <a:off x="467544" y="2348880"/>
            <a:ext cx="2592288" cy="3240360"/>
          </a:xfrm>
          <a:prstGeom prst="rect">
            <a:avLst/>
          </a:prstGeom>
          <a:noFill/>
          <a:ln w="9525" cmpd="dbl">
            <a:solidFill>
              <a:schemeClr val="tx1"/>
            </a:solidFill>
            <a:miter lim="800000"/>
            <a:headEnd/>
            <a:tailEnd/>
          </a:ln>
        </p:spPr>
      </p:pic>
      <p:sp>
        <p:nvSpPr>
          <p:cNvPr id="15363"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15365"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15364" name="Object 4"/>
          <p:cNvGraphicFramePr>
            <a:graphicFrameLocks noChangeAspect="1"/>
          </p:cNvGraphicFramePr>
          <p:nvPr/>
        </p:nvGraphicFramePr>
        <p:xfrm>
          <a:off x="7092280" y="4797152"/>
          <a:ext cx="288032" cy="562348"/>
        </p:xfrm>
        <a:graphic>
          <a:graphicData uri="http://schemas.openxmlformats.org/presentationml/2006/ole">
            <mc:AlternateContent xmlns:mc="http://schemas.openxmlformats.org/markup-compatibility/2006">
              <mc:Choice xmlns:v="urn:schemas-microsoft-com:vml" Requires="v">
                <p:oleObj spid="_x0000_s15367" name="Denklem" r:id="rId4" imgW="203112" imgH="393529" progId="Equation.3">
                  <p:embed/>
                </p:oleObj>
              </mc:Choice>
              <mc:Fallback>
                <p:oleObj name="Denklem" r:id="rId4" imgW="203112" imgH="393529"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92280" y="4797152"/>
                        <a:ext cx="288032" cy="5623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7"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15366" name="Object 6"/>
          <p:cNvGraphicFramePr>
            <a:graphicFrameLocks noChangeAspect="1"/>
          </p:cNvGraphicFramePr>
          <p:nvPr/>
        </p:nvGraphicFramePr>
        <p:xfrm>
          <a:off x="3707904" y="5157192"/>
          <a:ext cx="1008112" cy="616904"/>
        </p:xfrm>
        <a:graphic>
          <a:graphicData uri="http://schemas.openxmlformats.org/presentationml/2006/ole">
            <mc:AlternateContent xmlns:mc="http://schemas.openxmlformats.org/markup-compatibility/2006">
              <mc:Choice xmlns:v="urn:schemas-microsoft-com:vml" Requires="v">
                <p:oleObj spid="_x0000_s15368" name="Denklem" r:id="rId6" imgW="634725" imgH="393529" progId="Equation.3">
                  <p:embed/>
                </p:oleObj>
              </mc:Choice>
              <mc:Fallback>
                <p:oleObj name="Denklem" r:id="rId6" imgW="634725" imgH="393529" progId="Equation.3">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07904" y="5157192"/>
                        <a:ext cx="1008112" cy="6169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endParaRPr lang="tr-TR"/>
          </a:p>
        </p:txBody>
      </p:sp>
      <p:sp>
        <p:nvSpPr>
          <p:cNvPr id="4" name="3 Slayt Numarası Yer Tutucusu"/>
          <p:cNvSpPr>
            <a:spLocks noGrp="1"/>
          </p:cNvSpPr>
          <p:nvPr>
            <p:ph type="sldNum" sz="quarter" idx="12"/>
          </p:nvPr>
        </p:nvSpPr>
        <p:spPr/>
        <p:txBody>
          <a:bodyPr/>
          <a:lstStyle/>
          <a:p>
            <a:fld id="{B1DEFA8C-F947-479F-BE07-76B6B3F80BF1}" type="slidenum">
              <a:rPr lang="tr-TR" smtClean="0"/>
              <a:pPr/>
              <a:t>50</a:t>
            </a:fld>
            <a:endParaRPr lang="tr-TR"/>
          </a:p>
        </p:txBody>
      </p:sp>
      <p:pic>
        <p:nvPicPr>
          <p:cNvPr id="115714" name="Picture 2"/>
          <p:cNvPicPr>
            <a:picLocks noChangeAspect="1" noChangeArrowheads="1"/>
          </p:cNvPicPr>
          <p:nvPr/>
        </p:nvPicPr>
        <p:blipFill>
          <a:blip r:embed="rId2" cstate="print"/>
          <a:srcRect/>
          <a:stretch>
            <a:fillRect/>
          </a:stretch>
        </p:blipFill>
        <p:spPr bwMode="auto">
          <a:xfrm>
            <a:off x="467544" y="260648"/>
            <a:ext cx="8424936" cy="639694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endParaRPr lang="tr-TR" dirty="0" smtClean="0"/>
          </a:p>
          <a:p>
            <a:endParaRPr lang="tr-TR" dirty="0" smtClean="0"/>
          </a:p>
          <a:p>
            <a:endParaRPr lang="tr-TR" dirty="0" smtClean="0"/>
          </a:p>
          <a:p>
            <a:endParaRPr lang="tr-TR" dirty="0" smtClean="0"/>
          </a:p>
          <a:p>
            <a:endParaRPr lang="tr-TR" dirty="0" smtClean="0"/>
          </a:p>
          <a:p>
            <a:endParaRPr lang="tr-TR" dirty="0" smtClean="0"/>
          </a:p>
          <a:p>
            <a:r>
              <a:rPr lang="tr-TR" noProof="1" smtClean="0"/>
              <a:t>Homework Assessing Objective 2 – 7.5</a:t>
            </a:r>
            <a:endParaRPr lang="tr-TR"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51</a:t>
            </a:fld>
            <a:endParaRPr lang="tr-TR"/>
          </a:p>
        </p:txBody>
      </p:sp>
      <p:pic>
        <p:nvPicPr>
          <p:cNvPr id="116738" name="Picture 2"/>
          <p:cNvPicPr>
            <a:picLocks noChangeAspect="1" noChangeArrowheads="1"/>
          </p:cNvPicPr>
          <p:nvPr/>
        </p:nvPicPr>
        <p:blipFill>
          <a:blip r:embed="rId2" cstate="print"/>
          <a:srcRect/>
          <a:stretch>
            <a:fillRect/>
          </a:stretch>
        </p:blipFill>
        <p:spPr bwMode="auto">
          <a:xfrm>
            <a:off x="323528" y="692696"/>
            <a:ext cx="8424936" cy="3600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400" noProof="1" smtClean="0"/>
              <a:t>The Step Response of RL Circuit</a:t>
            </a:r>
            <a:endParaRPr lang="tr-TR" sz="2400" dirty="0"/>
          </a:p>
        </p:txBody>
      </p:sp>
      <p:sp>
        <p:nvSpPr>
          <p:cNvPr id="3" name="2 İçerik Yer Tutucusu"/>
          <p:cNvSpPr>
            <a:spLocks noGrp="1"/>
          </p:cNvSpPr>
          <p:nvPr>
            <p:ph idx="1"/>
          </p:nvPr>
        </p:nvSpPr>
        <p:spPr/>
        <p:txBody>
          <a:bodyPr/>
          <a:lstStyle/>
          <a:p>
            <a:r>
              <a:rPr lang="tr-TR" dirty="0" smtClean="0"/>
              <a:t> </a:t>
            </a:r>
            <a:r>
              <a:rPr lang="tr-TR" sz="2400" noProof="1" smtClean="0"/>
              <a:t>v(t) across the inductor in Figure 7.14 can also be described as follows:</a:t>
            </a:r>
          </a:p>
          <a:p>
            <a:endParaRPr lang="tr-TR" sz="2400" noProof="1" smtClean="0"/>
          </a:p>
          <a:p>
            <a:endParaRPr lang="tr-TR" sz="2400" noProof="1" smtClean="0"/>
          </a:p>
          <a:p>
            <a:endParaRPr lang="tr-TR" sz="2400" noProof="1" smtClean="0"/>
          </a:p>
          <a:p>
            <a:r>
              <a:rPr lang="tr-TR" sz="2400" noProof="1" smtClean="0"/>
              <a:t>Differentiating both sides with respect to time</a:t>
            </a:r>
            <a:endParaRPr lang="tr-TR" sz="2400"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52</a:t>
            </a:fld>
            <a:endParaRPr lang="tr-TR"/>
          </a:p>
        </p:txBody>
      </p:sp>
      <p:pic>
        <p:nvPicPr>
          <p:cNvPr id="117762" name="Picture 2"/>
          <p:cNvPicPr>
            <a:picLocks noChangeAspect="1" noChangeArrowheads="1"/>
          </p:cNvPicPr>
          <p:nvPr/>
        </p:nvPicPr>
        <p:blipFill>
          <a:blip r:embed="rId2" cstate="print"/>
          <a:srcRect/>
          <a:stretch>
            <a:fillRect/>
          </a:stretch>
        </p:blipFill>
        <p:spPr bwMode="auto">
          <a:xfrm>
            <a:off x="1547664" y="2852936"/>
            <a:ext cx="5832648" cy="1006673"/>
          </a:xfrm>
          <a:prstGeom prst="rect">
            <a:avLst/>
          </a:prstGeom>
          <a:noFill/>
          <a:ln w="9525">
            <a:noFill/>
            <a:miter lim="800000"/>
            <a:headEnd/>
            <a:tailEnd/>
          </a:ln>
        </p:spPr>
      </p:pic>
      <p:pic>
        <p:nvPicPr>
          <p:cNvPr id="117764" name="Picture 4"/>
          <p:cNvPicPr>
            <a:picLocks noChangeAspect="1" noChangeArrowheads="1"/>
          </p:cNvPicPr>
          <p:nvPr/>
        </p:nvPicPr>
        <p:blipFill>
          <a:blip r:embed="rId3" cstate="print"/>
          <a:srcRect/>
          <a:stretch>
            <a:fillRect/>
          </a:stretch>
        </p:blipFill>
        <p:spPr bwMode="auto">
          <a:xfrm>
            <a:off x="1403648" y="4797152"/>
            <a:ext cx="5328592" cy="129614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400" noProof="1" smtClean="0"/>
              <a:t>The Step Response of RL Circuit</a:t>
            </a:r>
            <a:endParaRPr lang="tr-TR" sz="2400" dirty="0"/>
          </a:p>
        </p:txBody>
      </p:sp>
      <p:sp>
        <p:nvSpPr>
          <p:cNvPr id="3" name="2 İçerik Yer Tutucusu"/>
          <p:cNvSpPr>
            <a:spLocks noGrp="1"/>
          </p:cNvSpPr>
          <p:nvPr>
            <p:ph idx="1"/>
          </p:nvPr>
        </p:nvSpPr>
        <p:spPr/>
        <p:txBody>
          <a:bodyPr>
            <a:normAutofit/>
          </a:bodyPr>
          <a:lstStyle/>
          <a:p>
            <a:r>
              <a:rPr lang="tr-TR" sz="2400" noProof="1" smtClean="0"/>
              <a:t>Multiplying each side ıf the Equation 7.45 by the inductance L,we get</a:t>
            </a:r>
          </a:p>
          <a:p>
            <a:endParaRPr lang="tr-TR" sz="2400" noProof="1" smtClean="0"/>
          </a:p>
          <a:p>
            <a:endParaRPr lang="tr-TR" sz="2400" noProof="1" smtClean="0"/>
          </a:p>
          <a:p>
            <a:endParaRPr lang="tr-TR" sz="2400" noProof="1" smtClean="0"/>
          </a:p>
          <a:p>
            <a:endParaRPr lang="tr-TR" sz="2400" noProof="1" smtClean="0"/>
          </a:p>
          <a:p>
            <a:r>
              <a:rPr lang="tr-TR" sz="2400" noProof="1" smtClean="0"/>
              <a:t>Putting Equation 7.46 into standard form yields</a:t>
            </a:r>
          </a:p>
          <a:p>
            <a:pPr>
              <a:buNone/>
            </a:pPr>
            <a:r>
              <a:rPr lang="tr-TR" sz="2400" noProof="1" smtClean="0"/>
              <a:t> </a:t>
            </a:r>
            <a:endParaRPr lang="tr-TR" sz="2400"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53</a:t>
            </a:fld>
            <a:endParaRPr lang="tr-TR"/>
          </a:p>
        </p:txBody>
      </p:sp>
      <p:pic>
        <p:nvPicPr>
          <p:cNvPr id="118786" name="Picture 2"/>
          <p:cNvPicPr>
            <a:picLocks noChangeAspect="1" noChangeArrowheads="1"/>
          </p:cNvPicPr>
          <p:nvPr/>
        </p:nvPicPr>
        <p:blipFill>
          <a:blip r:embed="rId2" cstate="print"/>
          <a:srcRect/>
          <a:stretch>
            <a:fillRect/>
          </a:stretch>
        </p:blipFill>
        <p:spPr bwMode="auto">
          <a:xfrm>
            <a:off x="1043608" y="2852936"/>
            <a:ext cx="6120680" cy="1095375"/>
          </a:xfrm>
          <a:prstGeom prst="rect">
            <a:avLst/>
          </a:prstGeom>
          <a:noFill/>
          <a:ln w="9525">
            <a:noFill/>
            <a:miter lim="800000"/>
            <a:headEnd/>
            <a:tailEnd/>
          </a:ln>
        </p:spPr>
      </p:pic>
      <p:pic>
        <p:nvPicPr>
          <p:cNvPr id="118787" name="Picture 3"/>
          <p:cNvPicPr>
            <a:picLocks noChangeAspect="1" noChangeArrowheads="1"/>
          </p:cNvPicPr>
          <p:nvPr/>
        </p:nvPicPr>
        <p:blipFill>
          <a:blip r:embed="rId3" cstate="print"/>
          <a:srcRect/>
          <a:stretch>
            <a:fillRect/>
          </a:stretch>
        </p:blipFill>
        <p:spPr bwMode="auto">
          <a:xfrm>
            <a:off x="1043608" y="5013176"/>
            <a:ext cx="6264696" cy="103584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400" noProof="1" smtClean="0"/>
              <a:t>The Step Response of RL Circuit</a:t>
            </a:r>
            <a:endParaRPr lang="tr-TR" sz="2400" dirty="0"/>
          </a:p>
        </p:txBody>
      </p:sp>
      <p:sp>
        <p:nvSpPr>
          <p:cNvPr id="3" name="2 İçerik Yer Tutucusu"/>
          <p:cNvSpPr>
            <a:spLocks noGrp="1"/>
          </p:cNvSpPr>
          <p:nvPr>
            <p:ph idx="1"/>
          </p:nvPr>
        </p:nvSpPr>
        <p:spPr/>
        <p:txBody>
          <a:bodyPr>
            <a:normAutofit lnSpcReduction="10000"/>
          </a:bodyPr>
          <a:lstStyle/>
          <a:p>
            <a:r>
              <a:rPr lang="tr-TR" sz="2400" noProof="1" smtClean="0"/>
              <a:t>The solution of the above equation is identical to equation 7.42.</a:t>
            </a:r>
          </a:p>
          <a:p>
            <a:r>
              <a:rPr lang="tr-TR" sz="2400" noProof="1" smtClean="0"/>
              <a:t>We now rewrite Equation 7.29 as</a:t>
            </a:r>
          </a:p>
          <a:p>
            <a:endParaRPr lang="tr-TR" sz="2400" noProof="1" smtClean="0"/>
          </a:p>
          <a:p>
            <a:endParaRPr lang="tr-TR" sz="2400" noProof="1" smtClean="0"/>
          </a:p>
          <a:p>
            <a:endParaRPr lang="tr-TR" sz="2400" noProof="1" smtClean="0"/>
          </a:p>
          <a:p>
            <a:endParaRPr lang="tr-TR" sz="2400" noProof="1" smtClean="0"/>
          </a:p>
          <a:p>
            <a:r>
              <a:rPr lang="tr-TR" sz="2400" noProof="1" smtClean="0"/>
              <a:t>Observe that 7.47 and 7.48 have the same form,each equates the sum of the first derivative of the variable and a constant times the variable to value.</a:t>
            </a:r>
            <a:endParaRPr lang="tr-TR" sz="2400"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54</a:t>
            </a:fld>
            <a:endParaRPr lang="tr-TR"/>
          </a:p>
        </p:txBody>
      </p:sp>
      <p:pic>
        <p:nvPicPr>
          <p:cNvPr id="119810" name="Picture 2"/>
          <p:cNvPicPr>
            <a:picLocks noChangeAspect="1" noChangeArrowheads="1"/>
          </p:cNvPicPr>
          <p:nvPr/>
        </p:nvPicPr>
        <p:blipFill>
          <a:blip r:embed="rId2" cstate="print"/>
          <a:srcRect/>
          <a:stretch>
            <a:fillRect/>
          </a:stretch>
        </p:blipFill>
        <p:spPr bwMode="auto">
          <a:xfrm>
            <a:off x="827584" y="3356992"/>
            <a:ext cx="5616624" cy="108012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400" noProof="1" smtClean="0"/>
              <a:t>The Step Response of RC Circuit</a:t>
            </a:r>
            <a:endParaRPr lang="tr-TR" sz="2400" dirty="0"/>
          </a:p>
        </p:txBody>
      </p:sp>
      <p:sp>
        <p:nvSpPr>
          <p:cNvPr id="3" name="2 İçerik Yer Tutucusu"/>
          <p:cNvSpPr>
            <a:spLocks noGrp="1"/>
          </p:cNvSpPr>
          <p:nvPr>
            <p:ph idx="1"/>
          </p:nvPr>
        </p:nvSpPr>
        <p:spPr/>
        <p:txBody>
          <a:bodyPr>
            <a:normAutofit/>
          </a:bodyPr>
          <a:lstStyle/>
          <a:p>
            <a:r>
              <a:rPr lang="tr-TR" sz="2400" noProof="1" smtClean="0"/>
              <a:t>The step response of a first-order RC circuit can be analyzed using the circuit shown below.</a:t>
            </a:r>
            <a:endParaRPr lang="tr-TR" sz="2400"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55</a:t>
            </a:fld>
            <a:endParaRPr lang="tr-TR"/>
          </a:p>
        </p:txBody>
      </p:sp>
      <p:pic>
        <p:nvPicPr>
          <p:cNvPr id="122882" name="Picture 2"/>
          <p:cNvPicPr>
            <a:picLocks noChangeAspect="1" noChangeArrowheads="1"/>
          </p:cNvPicPr>
          <p:nvPr/>
        </p:nvPicPr>
        <p:blipFill>
          <a:blip r:embed="rId2" cstate="print"/>
          <a:srcRect/>
          <a:stretch>
            <a:fillRect/>
          </a:stretch>
        </p:blipFill>
        <p:spPr bwMode="auto">
          <a:xfrm>
            <a:off x="899592" y="3068960"/>
            <a:ext cx="4392488" cy="235369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400" noProof="1" smtClean="0"/>
              <a:t>The Step Response of RC Circuit</a:t>
            </a:r>
            <a:endParaRPr lang="tr-TR" sz="2400" dirty="0"/>
          </a:p>
        </p:txBody>
      </p:sp>
      <p:sp>
        <p:nvSpPr>
          <p:cNvPr id="3" name="2 İçerik Yer Tutucusu"/>
          <p:cNvSpPr>
            <a:spLocks noGrp="1"/>
          </p:cNvSpPr>
          <p:nvPr>
            <p:ph idx="1"/>
          </p:nvPr>
        </p:nvSpPr>
        <p:spPr/>
        <p:txBody>
          <a:bodyPr>
            <a:normAutofit/>
          </a:bodyPr>
          <a:lstStyle/>
          <a:p>
            <a:r>
              <a:rPr lang="tr-TR" sz="2400" noProof="1" smtClean="0"/>
              <a:t>Using Kirchoff’ Current Law</a:t>
            </a:r>
          </a:p>
          <a:p>
            <a:endParaRPr lang="tr-TR" sz="2400" noProof="1" smtClean="0"/>
          </a:p>
          <a:p>
            <a:endParaRPr lang="tr-TR" sz="2400" noProof="1" smtClean="0"/>
          </a:p>
          <a:p>
            <a:endParaRPr lang="tr-TR" sz="2400" noProof="1" smtClean="0"/>
          </a:p>
          <a:p>
            <a:endParaRPr lang="tr-TR" sz="2400" noProof="1" smtClean="0"/>
          </a:p>
          <a:p>
            <a:r>
              <a:rPr lang="tr-TR" sz="2400" noProof="1" smtClean="0"/>
              <a:t>Division of Equation 7.49 by C gives</a:t>
            </a:r>
          </a:p>
          <a:p>
            <a:endParaRPr lang="tr-TR" sz="2400" noProof="1" smtClean="0"/>
          </a:p>
          <a:p>
            <a:endParaRPr lang="tr-TR" sz="2400" noProof="1" smtClean="0"/>
          </a:p>
          <a:p>
            <a:endParaRPr lang="tr-TR" sz="2400" noProof="1" smtClean="0"/>
          </a:p>
          <a:p>
            <a:endParaRPr lang="tr-TR" sz="2400" noProof="1" smtClean="0"/>
          </a:p>
          <a:p>
            <a:endParaRPr lang="tr-TR" sz="2400" noProof="1" smtClean="0"/>
          </a:p>
          <a:p>
            <a:endParaRPr lang="tr-TR" sz="2400" noProof="1" smtClean="0"/>
          </a:p>
          <a:p>
            <a:endParaRPr lang="tr-TR" sz="2400" noProof="1" smtClean="0"/>
          </a:p>
          <a:p>
            <a:endParaRPr lang="tr-TR" sz="2400"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56</a:t>
            </a:fld>
            <a:endParaRPr lang="tr-TR"/>
          </a:p>
        </p:txBody>
      </p:sp>
      <p:sp>
        <p:nvSpPr>
          <p:cNvPr id="1239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123905" name="Object 1"/>
          <p:cNvGraphicFramePr>
            <a:graphicFrameLocks noChangeAspect="1"/>
          </p:cNvGraphicFramePr>
          <p:nvPr/>
        </p:nvGraphicFramePr>
        <p:xfrm>
          <a:off x="2555776" y="2564904"/>
          <a:ext cx="1728192" cy="457200"/>
        </p:xfrm>
        <a:graphic>
          <a:graphicData uri="http://schemas.openxmlformats.org/presentationml/2006/ole">
            <mc:AlternateContent xmlns:mc="http://schemas.openxmlformats.org/markup-compatibility/2006">
              <mc:Choice xmlns:v="urn:schemas-microsoft-com:vml" Requires="v">
                <p:oleObj spid="_x0000_s123906" name="Denklem" r:id="rId3" imgW="787400" imgH="228600" progId="Equation.3">
                  <p:embed/>
                </p:oleObj>
              </mc:Choice>
              <mc:Fallback>
                <p:oleObj name="Denklem" r:id="rId3" imgW="787400" imgH="228600"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776" y="2564904"/>
                        <a:ext cx="1728192"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3907" name="Rectangle 3"/>
          <p:cNvSpPr>
            <a:spLocks noChangeArrowheads="1"/>
          </p:cNvSpPr>
          <p:nvPr/>
        </p:nvSpPr>
        <p:spPr bwMode="auto">
          <a:xfrm>
            <a:off x="0" y="2286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123908" name="Picture 4"/>
          <p:cNvPicPr>
            <a:picLocks noChangeAspect="1" noChangeArrowheads="1"/>
          </p:cNvPicPr>
          <p:nvPr/>
        </p:nvPicPr>
        <p:blipFill>
          <a:blip r:embed="rId5" cstate="print"/>
          <a:srcRect/>
          <a:stretch>
            <a:fillRect/>
          </a:stretch>
        </p:blipFill>
        <p:spPr bwMode="auto">
          <a:xfrm>
            <a:off x="2483768" y="3068960"/>
            <a:ext cx="4032448" cy="648072"/>
          </a:xfrm>
          <a:prstGeom prst="rect">
            <a:avLst/>
          </a:prstGeom>
          <a:noFill/>
          <a:ln w="9525">
            <a:noFill/>
            <a:miter lim="800000"/>
            <a:headEnd/>
            <a:tailEnd/>
          </a:ln>
        </p:spPr>
      </p:pic>
      <p:pic>
        <p:nvPicPr>
          <p:cNvPr id="123909" name="Picture 5"/>
          <p:cNvPicPr>
            <a:picLocks noChangeAspect="1" noChangeArrowheads="1"/>
          </p:cNvPicPr>
          <p:nvPr/>
        </p:nvPicPr>
        <p:blipFill>
          <a:blip r:embed="rId6" cstate="print"/>
          <a:srcRect/>
          <a:stretch>
            <a:fillRect/>
          </a:stretch>
        </p:blipFill>
        <p:spPr bwMode="auto">
          <a:xfrm>
            <a:off x="2483768" y="4797152"/>
            <a:ext cx="5760640" cy="87992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780696"/>
          </a:xfrm>
        </p:spPr>
        <p:txBody>
          <a:bodyPr>
            <a:normAutofit/>
          </a:bodyPr>
          <a:lstStyle/>
          <a:p>
            <a:r>
              <a:rPr lang="tr-TR" sz="2400" noProof="1" smtClean="0"/>
              <a:t>The Step Response of RC Circuit</a:t>
            </a:r>
            <a:endParaRPr lang="tr-TR" sz="2400" dirty="0"/>
          </a:p>
        </p:txBody>
      </p:sp>
      <p:sp>
        <p:nvSpPr>
          <p:cNvPr id="3" name="2 İçerik Yer Tutucusu"/>
          <p:cNvSpPr>
            <a:spLocks noGrp="1"/>
          </p:cNvSpPr>
          <p:nvPr>
            <p:ph idx="1"/>
          </p:nvPr>
        </p:nvSpPr>
        <p:spPr>
          <a:xfrm>
            <a:off x="457200" y="1700808"/>
            <a:ext cx="8229600" cy="4623792"/>
          </a:xfrm>
        </p:spPr>
        <p:txBody>
          <a:bodyPr>
            <a:normAutofit/>
          </a:bodyPr>
          <a:lstStyle/>
          <a:p>
            <a:r>
              <a:rPr lang="tr-TR" sz="2400" noProof="1" smtClean="0"/>
              <a:t>Comparing Eq.7.50 with Eq. 7.48 shows that the form of the solution for vc is the same as that for the current in the inductive circuit,namely equation 7.35.Therefore,by simply substituting the appropriate variables and coefficients we can write the solution for vc directly.</a:t>
            </a:r>
          </a:p>
          <a:p>
            <a:r>
              <a:rPr lang="tr-TR" sz="2400" noProof="1" smtClean="0"/>
              <a:t>The translation requires that Is replace vs,C replace L, 1/R replace R and V0 replace I0.</a:t>
            </a:r>
          </a:p>
          <a:p>
            <a:r>
              <a:rPr lang="tr-TR" sz="2400" noProof="1" smtClean="0"/>
              <a:t>We get </a:t>
            </a:r>
            <a:endParaRPr lang="tr-TR" sz="2400"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57</a:t>
            </a:fld>
            <a:endParaRPr lang="tr-TR"/>
          </a:p>
        </p:txBody>
      </p:sp>
      <p:pic>
        <p:nvPicPr>
          <p:cNvPr id="131074" name="Picture 2"/>
          <p:cNvPicPr>
            <a:picLocks noChangeAspect="1" noChangeArrowheads="1"/>
          </p:cNvPicPr>
          <p:nvPr/>
        </p:nvPicPr>
        <p:blipFill>
          <a:blip r:embed="rId2" cstate="print"/>
          <a:srcRect/>
          <a:stretch>
            <a:fillRect/>
          </a:stretch>
        </p:blipFill>
        <p:spPr bwMode="auto">
          <a:xfrm>
            <a:off x="2051720" y="4797152"/>
            <a:ext cx="5616624" cy="689638"/>
          </a:xfrm>
          <a:prstGeom prst="rect">
            <a:avLst/>
          </a:prstGeom>
          <a:noFill/>
          <a:ln w="9525">
            <a:noFill/>
            <a:miter lim="800000"/>
            <a:headEnd/>
            <a:tailEnd/>
          </a:ln>
        </p:spPr>
      </p:pic>
      <p:sp>
        <p:nvSpPr>
          <p:cNvPr id="13107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852704"/>
          </a:xfrm>
        </p:spPr>
        <p:txBody>
          <a:bodyPr>
            <a:normAutofit/>
          </a:bodyPr>
          <a:lstStyle/>
          <a:p>
            <a:r>
              <a:rPr lang="tr-TR" sz="2400" noProof="1" smtClean="0"/>
              <a:t>The Step Response of RC Circuit</a:t>
            </a:r>
            <a:endParaRPr lang="tr-TR" sz="2400" dirty="0"/>
          </a:p>
        </p:txBody>
      </p:sp>
      <p:sp>
        <p:nvSpPr>
          <p:cNvPr id="3" name="2 İçerik Yer Tutucusu"/>
          <p:cNvSpPr>
            <a:spLocks noGrp="1"/>
          </p:cNvSpPr>
          <p:nvPr>
            <p:ph idx="1"/>
          </p:nvPr>
        </p:nvSpPr>
        <p:spPr>
          <a:xfrm>
            <a:off x="457200" y="1628800"/>
            <a:ext cx="8229600" cy="4695800"/>
          </a:xfrm>
        </p:spPr>
        <p:txBody>
          <a:bodyPr>
            <a:normAutofit fontScale="92500" lnSpcReduction="10000"/>
          </a:bodyPr>
          <a:lstStyle/>
          <a:p>
            <a:r>
              <a:rPr lang="tr-TR" sz="2400" noProof="1" smtClean="0"/>
              <a:t>To find the capacitor current i,we simply take the derivative of the above equation and multiply by C.</a:t>
            </a:r>
          </a:p>
          <a:p>
            <a:endParaRPr lang="tr-TR" sz="2400" noProof="1" smtClean="0"/>
          </a:p>
          <a:p>
            <a:r>
              <a:rPr lang="tr-TR" sz="2400" noProof="1" smtClean="0"/>
              <a:t>                                    </a:t>
            </a:r>
          </a:p>
          <a:p>
            <a:endParaRPr lang="tr-TR" sz="2400" noProof="1" smtClean="0"/>
          </a:p>
          <a:p>
            <a:r>
              <a:rPr lang="tr-TR" sz="2400" noProof="1" smtClean="0"/>
              <a:t>                               </a:t>
            </a:r>
          </a:p>
          <a:p>
            <a:endParaRPr lang="tr-TR" sz="2400" noProof="1" smtClean="0"/>
          </a:p>
          <a:p>
            <a:r>
              <a:rPr lang="tr-TR" sz="2400" noProof="1" smtClean="0"/>
              <a:t>                                                                     (7.53)</a:t>
            </a:r>
          </a:p>
          <a:p>
            <a:endParaRPr lang="tr-TR" sz="2400" noProof="1" smtClean="0"/>
          </a:p>
          <a:p>
            <a:r>
              <a:rPr lang="tr-TR" sz="2400" noProof="1" smtClean="0"/>
              <a:t>Where V0 is the initial voltage of vc,the voltage across the capacitor.</a:t>
            </a:r>
          </a:p>
          <a:p>
            <a:endParaRPr lang="tr-TR" sz="2400" noProof="1" smtClean="0"/>
          </a:p>
          <a:p>
            <a:pPr>
              <a:buNone/>
            </a:pPr>
            <a:r>
              <a:rPr lang="tr-TR" sz="2400" noProof="1" smtClean="0"/>
              <a:t>                                      </a:t>
            </a:r>
            <a:endParaRPr lang="tr-TR" sz="2400"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58</a:t>
            </a:fld>
            <a:endParaRPr lang="tr-TR"/>
          </a:p>
        </p:txBody>
      </p:sp>
      <p:sp>
        <p:nvSpPr>
          <p:cNvPr id="1320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132097" name="Object 1"/>
          <p:cNvGraphicFramePr>
            <a:graphicFrameLocks noChangeAspect="1"/>
          </p:cNvGraphicFramePr>
          <p:nvPr/>
        </p:nvGraphicFramePr>
        <p:xfrm>
          <a:off x="971600" y="2708920"/>
          <a:ext cx="2793367" cy="576064"/>
        </p:xfrm>
        <a:graphic>
          <a:graphicData uri="http://schemas.openxmlformats.org/presentationml/2006/ole">
            <mc:AlternateContent xmlns:mc="http://schemas.openxmlformats.org/markup-compatibility/2006">
              <mc:Choice xmlns:v="urn:schemas-microsoft-com:vml" Requires="v">
                <p:oleObj spid="_x0000_s132125" name="Denklem" r:id="rId3" imgW="2451100" imgH="508000" progId="Equation.3">
                  <p:embed/>
                </p:oleObj>
              </mc:Choice>
              <mc:Fallback>
                <p:oleObj name="Denklem" r:id="rId3" imgW="2451100" imgH="508000"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600" y="2708920"/>
                        <a:ext cx="2793367" cy="5760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2099" name="Rectangle 3"/>
          <p:cNvSpPr>
            <a:spLocks noChangeArrowheads="1"/>
          </p:cNvSpPr>
          <p:nvPr/>
        </p:nvSpPr>
        <p:spPr bwMode="auto">
          <a:xfrm>
            <a:off x="0" y="5048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132101"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132100" name="Object 4"/>
          <p:cNvGraphicFramePr>
            <a:graphicFrameLocks noChangeAspect="1"/>
          </p:cNvGraphicFramePr>
          <p:nvPr/>
        </p:nvGraphicFramePr>
        <p:xfrm>
          <a:off x="4139952" y="2852936"/>
          <a:ext cx="504056" cy="258175"/>
        </p:xfrm>
        <a:graphic>
          <a:graphicData uri="http://schemas.openxmlformats.org/presentationml/2006/ole">
            <mc:AlternateContent xmlns:mc="http://schemas.openxmlformats.org/markup-compatibility/2006">
              <mc:Choice xmlns:v="urn:schemas-microsoft-com:vml" Requires="v">
                <p:oleObj spid="_x0000_s132126" name="Denklem" r:id="rId5" imgW="393529" imgH="203112" progId="Equation.3">
                  <p:embed/>
                </p:oleObj>
              </mc:Choice>
              <mc:Fallback>
                <p:oleObj name="Denklem" r:id="rId5" imgW="393529" imgH="203112" progId="Equation.3">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39952" y="2852936"/>
                        <a:ext cx="504056" cy="258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2102" name="Rectangle 6"/>
          <p:cNvSpPr>
            <a:spLocks noChangeArrowheads="1"/>
          </p:cNvSpPr>
          <p:nvPr/>
        </p:nvSpPr>
        <p:spPr bwMode="auto">
          <a:xfrm>
            <a:off x="0" y="2000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13210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132103" name="Object 7"/>
          <p:cNvGraphicFramePr>
            <a:graphicFrameLocks noChangeAspect="1"/>
          </p:cNvGraphicFramePr>
          <p:nvPr/>
        </p:nvGraphicFramePr>
        <p:xfrm>
          <a:off x="971600" y="3356992"/>
          <a:ext cx="1662683" cy="527678"/>
        </p:xfrm>
        <a:graphic>
          <a:graphicData uri="http://schemas.openxmlformats.org/presentationml/2006/ole">
            <mc:AlternateContent xmlns:mc="http://schemas.openxmlformats.org/markup-compatibility/2006">
              <mc:Choice xmlns:v="urn:schemas-microsoft-com:vml" Requires="v">
                <p:oleObj spid="_x0000_s132127" name="Denklem" r:id="rId7" imgW="1587500" imgH="508000" progId="Equation.3">
                  <p:embed/>
                </p:oleObj>
              </mc:Choice>
              <mc:Fallback>
                <p:oleObj name="Denklem" r:id="rId7" imgW="1587500" imgH="508000" progId="Equation.3">
                  <p:embed/>
                  <p:pic>
                    <p:nvPicPr>
                      <p:cNvPr id="0"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1600" y="3356992"/>
                        <a:ext cx="1662683" cy="5276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2105" name="Rectangle 9"/>
          <p:cNvSpPr>
            <a:spLocks noChangeArrowheads="1"/>
          </p:cNvSpPr>
          <p:nvPr/>
        </p:nvSpPr>
        <p:spPr bwMode="auto">
          <a:xfrm>
            <a:off x="0" y="5048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132107"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132106" name="Object 10"/>
          <p:cNvGraphicFramePr>
            <a:graphicFrameLocks noChangeAspect="1"/>
          </p:cNvGraphicFramePr>
          <p:nvPr/>
        </p:nvGraphicFramePr>
        <p:xfrm>
          <a:off x="2915816" y="3429000"/>
          <a:ext cx="562348" cy="288032"/>
        </p:xfrm>
        <a:graphic>
          <a:graphicData uri="http://schemas.openxmlformats.org/presentationml/2006/ole">
            <mc:AlternateContent xmlns:mc="http://schemas.openxmlformats.org/markup-compatibility/2006">
              <mc:Choice xmlns:v="urn:schemas-microsoft-com:vml" Requires="v">
                <p:oleObj spid="_x0000_s132128" name="Denklem" r:id="rId9" imgW="393529" imgH="203112" progId="Equation.3">
                  <p:embed/>
                </p:oleObj>
              </mc:Choice>
              <mc:Fallback>
                <p:oleObj name="Denklem" r:id="rId9" imgW="393529" imgH="203112" progId="Equation.3">
                  <p:embed/>
                  <p:pic>
                    <p:nvPicPr>
                      <p:cNvPr id="0"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5816" y="3429000"/>
                        <a:ext cx="562348" cy="2880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2108" name="Rectangle 12"/>
          <p:cNvSpPr>
            <a:spLocks noChangeArrowheads="1"/>
          </p:cNvSpPr>
          <p:nvPr/>
        </p:nvSpPr>
        <p:spPr bwMode="auto">
          <a:xfrm>
            <a:off x="0" y="2000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132110"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132111" name="Rectangle 15"/>
          <p:cNvSpPr>
            <a:spLocks noChangeArrowheads="1"/>
          </p:cNvSpPr>
          <p:nvPr/>
        </p:nvSpPr>
        <p:spPr bwMode="auto">
          <a:xfrm>
            <a:off x="0" y="4286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132113"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132114" name="Rectangle 18"/>
          <p:cNvSpPr>
            <a:spLocks noChangeArrowheads="1"/>
          </p:cNvSpPr>
          <p:nvPr/>
        </p:nvSpPr>
        <p:spPr bwMode="auto">
          <a:xfrm>
            <a:off x="0" y="2000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132116" name="Rectangle 2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132115" name="Object 19"/>
          <p:cNvGraphicFramePr>
            <a:graphicFrameLocks noChangeAspect="1"/>
          </p:cNvGraphicFramePr>
          <p:nvPr/>
        </p:nvGraphicFramePr>
        <p:xfrm>
          <a:off x="971600" y="4149080"/>
          <a:ext cx="1635401" cy="500633"/>
        </p:xfrm>
        <a:graphic>
          <a:graphicData uri="http://schemas.openxmlformats.org/presentationml/2006/ole">
            <mc:AlternateContent xmlns:mc="http://schemas.openxmlformats.org/markup-compatibility/2006">
              <mc:Choice xmlns:v="urn:schemas-microsoft-com:vml" Requires="v">
                <p:oleObj spid="_x0000_s132129" name="Denklem" r:id="rId10" imgW="1397000" imgH="431800" progId="Equation.3">
                  <p:embed/>
                </p:oleObj>
              </mc:Choice>
              <mc:Fallback>
                <p:oleObj name="Denklem" r:id="rId10" imgW="1397000" imgH="431800" progId="Equation.3">
                  <p:embed/>
                  <p:pic>
                    <p:nvPicPr>
                      <p:cNvPr id="0" name="Picture 1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71600" y="4149080"/>
                        <a:ext cx="1635401" cy="5006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2117" name="Rectangle 21"/>
          <p:cNvSpPr>
            <a:spLocks noChangeArrowheads="1"/>
          </p:cNvSpPr>
          <p:nvPr/>
        </p:nvSpPr>
        <p:spPr bwMode="auto">
          <a:xfrm>
            <a:off x="0" y="4286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132119" name="Rectangle 2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132118" name="Object 22"/>
          <p:cNvGraphicFramePr>
            <a:graphicFrameLocks noChangeAspect="1"/>
          </p:cNvGraphicFramePr>
          <p:nvPr/>
        </p:nvGraphicFramePr>
        <p:xfrm>
          <a:off x="2915816" y="4149080"/>
          <a:ext cx="562348" cy="288032"/>
        </p:xfrm>
        <a:graphic>
          <a:graphicData uri="http://schemas.openxmlformats.org/presentationml/2006/ole">
            <mc:AlternateContent xmlns:mc="http://schemas.openxmlformats.org/markup-compatibility/2006">
              <mc:Choice xmlns:v="urn:schemas-microsoft-com:vml" Requires="v">
                <p:oleObj spid="_x0000_s132130" name="Denklem" r:id="rId12" imgW="393529" imgH="203112" progId="Equation.3">
                  <p:embed/>
                </p:oleObj>
              </mc:Choice>
              <mc:Fallback>
                <p:oleObj name="Denklem" r:id="rId12" imgW="393529" imgH="203112" progId="Equation.3">
                  <p:embed/>
                  <p:pic>
                    <p:nvPicPr>
                      <p:cNvPr id="0" name="Picture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5816" y="4149080"/>
                        <a:ext cx="562348" cy="2880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2120" name="Rectangle 24"/>
          <p:cNvSpPr>
            <a:spLocks noChangeArrowheads="1"/>
          </p:cNvSpPr>
          <p:nvPr/>
        </p:nvSpPr>
        <p:spPr bwMode="auto">
          <a:xfrm>
            <a:off x="0" y="2000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132122" name="Rectangle 2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132121" name="Object 25"/>
          <p:cNvGraphicFramePr>
            <a:graphicFrameLocks noChangeAspect="1"/>
          </p:cNvGraphicFramePr>
          <p:nvPr/>
        </p:nvGraphicFramePr>
        <p:xfrm>
          <a:off x="3923928" y="4149080"/>
          <a:ext cx="1377753" cy="504056"/>
        </p:xfrm>
        <a:graphic>
          <a:graphicData uri="http://schemas.openxmlformats.org/presentationml/2006/ole">
            <mc:AlternateContent xmlns:mc="http://schemas.openxmlformats.org/markup-compatibility/2006">
              <mc:Choice xmlns:v="urn:schemas-microsoft-com:vml" Requires="v">
                <p:oleObj spid="_x0000_s132131" name="Denklem" r:id="rId13" imgW="1167893" imgH="431613" progId="Equation.3">
                  <p:embed/>
                </p:oleObj>
              </mc:Choice>
              <mc:Fallback>
                <p:oleObj name="Denklem" r:id="rId13" imgW="1167893" imgH="431613" progId="Equation.3">
                  <p:embed/>
                  <p:pic>
                    <p:nvPicPr>
                      <p:cNvPr id="0" name="Picture 2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23928" y="4149080"/>
                        <a:ext cx="1377753" cy="5040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2123" name="Rectangle 27"/>
          <p:cNvSpPr>
            <a:spLocks noChangeArrowheads="1"/>
          </p:cNvSpPr>
          <p:nvPr/>
        </p:nvSpPr>
        <p:spPr bwMode="auto">
          <a:xfrm>
            <a:off x="0" y="4286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132124" name="Object 28"/>
          <p:cNvGraphicFramePr>
            <a:graphicFrameLocks noChangeAspect="1"/>
          </p:cNvGraphicFramePr>
          <p:nvPr/>
        </p:nvGraphicFramePr>
        <p:xfrm>
          <a:off x="5508104" y="4221088"/>
          <a:ext cx="544513" cy="288925"/>
        </p:xfrm>
        <a:graphic>
          <a:graphicData uri="http://schemas.openxmlformats.org/presentationml/2006/ole">
            <mc:AlternateContent xmlns:mc="http://schemas.openxmlformats.org/markup-compatibility/2006">
              <mc:Choice xmlns:v="urn:schemas-microsoft-com:vml" Requires="v">
                <p:oleObj spid="_x0000_s132132" name="Denklem" r:id="rId15" imgW="380880" imgH="203040" progId="Equation.3">
                  <p:embed/>
                </p:oleObj>
              </mc:Choice>
              <mc:Fallback>
                <p:oleObj name="Denklem" r:id="rId15" imgW="380880" imgH="203040" progId="Equation.3">
                  <p:embed/>
                  <p:pic>
                    <p:nvPicPr>
                      <p:cNvPr id="0" name="Picture 2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508104" y="4221088"/>
                        <a:ext cx="544513" cy="288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400" noProof="1" smtClean="0"/>
              <a:t>The Step Response of RC Circuit</a:t>
            </a:r>
            <a:endParaRPr lang="tr-TR" sz="2400" dirty="0"/>
          </a:p>
        </p:txBody>
      </p:sp>
      <p:sp>
        <p:nvSpPr>
          <p:cNvPr id="3" name="2 İçerik Yer Tutucusu"/>
          <p:cNvSpPr>
            <a:spLocks noGrp="1"/>
          </p:cNvSpPr>
          <p:nvPr>
            <p:ph idx="1"/>
          </p:nvPr>
        </p:nvSpPr>
        <p:spPr/>
        <p:txBody>
          <a:bodyPr>
            <a:normAutofit/>
          </a:bodyPr>
          <a:lstStyle/>
          <a:p>
            <a:r>
              <a:rPr lang="tr-TR" sz="2400" noProof="1" smtClean="0"/>
              <a:t>Let’s see whether these solutions for the RC  circuit make sense in terms of known circuit behaviour.From Equation 7.51,note that the initial voltage across the capacitor is V0,the final voltage across the capacitor is IsR,and the time constant of the circuit is RC.We also note that the solution for vc is valid for t&gt;=0.These observations are consistent with the behaviour of a capacitor in parallel with a resistor driven by a current source.</a:t>
            </a:r>
          </a:p>
          <a:p>
            <a:pPr>
              <a:buNone/>
            </a:pPr>
            <a:endParaRPr lang="tr-TR" sz="2400"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59</a:t>
            </a:fld>
            <a:endParaRPr lang="tr-T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708688"/>
          </a:xfrm>
        </p:spPr>
        <p:txBody>
          <a:bodyPr>
            <a:normAutofit/>
          </a:bodyPr>
          <a:lstStyle/>
          <a:p>
            <a:r>
              <a:rPr lang="tr-TR" sz="2400" noProof="1" smtClean="0"/>
              <a:t>The Natural Response of an RL Circuit </a:t>
            </a:r>
            <a:endParaRPr lang="tr-TR" sz="2400" dirty="0"/>
          </a:p>
        </p:txBody>
      </p:sp>
      <p:sp>
        <p:nvSpPr>
          <p:cNvPr id="3" name="2 İçerik Yer Tutucusu"/>
          <p:cNvSpPr>
            <a:spLocks noGrp="1"/>
          </p:cNvSpPr>
          <p:nvPr>
            <p:ph idx="1"/>
          </p:nvPr>
        </p:nvSpPr>
        <p:spPr>
          <a:xfrm>
            <a:off x="457200" y="1628800"/>
            <a:ext cx="8229600" cy="4695800"/>
          </a:xfrm>
        </p:spPr>
        <p:txBody>
          <a:bodyPr/>
          <a:lstStyle/>
          <a:p>
            <a:r>
              <a:rPr lang="tr-TR" sz="2400" noProof="1" smtClean="0"/>
              <a:t>Since the inductor apears as a short circuit,the voltage across the inductive branch is zero.Thus all the current goes through the inductive branch and there can be no current in either of the resistances R0 and R.</a:t>
            </a:r>
          </a:p>
          <a:p>
            <a:endParaRPr lang="tr-TR" sz="2400" noProof="1" smtClean="0"/>
          </a:p>
          <a:p>
            <a:r>
              <a:rPr lang="tr-TR" sz="2400" noProof="1" smtClean="0"/>
              <a:t>Finding the natural response requires finding the voltage and current at the terminals of the resistor after the switch has opened,that is after the current source has been disconnected and the inductor begins releasing its energy.</a:t>
            </a:r>
          </a:p>
          <a:p>
            <a:endParaRPr lang="tr-TR"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6</a:t>
            </a:fld>
            <a:endParaRPr lang="tr-T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60648"/>
            <a:ext cx="8229600" cy="1008112"/>
          </a:xfrm>
        </p:spPr>
        <p:txBody>
          <a:bodyPr>
            <a:normAutofit/>
          </a:bodyPr>
          <a:lstStyle/>
          <a:p>
            <a:r>
              <a:rPr lang="tr-TR" sz="2400" noProof="1" smtClean="0"/>
              <a:t>The Step Response of RC Circuit</a:t>
            </a:r>
            <a:endParaRPr lang="tr-TR" sz="2400" dirty="0"/>
          </a:p>
        </p:txBody>
      </p:sp>
      <p:sp>
        <p:nvSpPr>
          <p:cNvPr id="3" name="2 İçerik Yer Tutucusu"/>
          <p:cNvSpPr>
            <a:spLocks noGrp="1"/>
          </p:cNvSpPr>
          <p:nvPr>
            <p:ph idx="1"/>
          </p:nvPr>
        </p:nvSpPr>
        <p:spPr>
          <a:xfrm>
            <a:off x="457200" y="1412776"/>
            <a:ext cx="8229600" cy="4911824"/>
          </a:xfrm>
        </p:spPr>
        <p:txBody>
          <a:bodyPr>
            <a:normAutofit/>
          </a:bodyPr>
          <a:lstStyle/>
          <a:p>
            <a:r>
              <a:rPr lang="tr-TR" sz="2400" noProof="1" smtClean="0"/>
              <a:t>According to Equation 7.53 the current in the capacitor at             is                 .   </a:t>
            </a:r>
          </a:p>
          <a:p>
            <a:pPr>
              <a:buNone/>
            </a:pPr>
            <a:endParaRPr lang="tr-TR" sz="2400" noProof="1" smtClean="0"/>
          </a:p>
          <a:p>
            <a:r>
              <a:rPr lang="tr-TR" sz="2400" noProof="1" smtClean="0"/>
              <a:t>This prediction makes sense,because the capacitor voltage cannot change instantaneously,and therefore the initial current in the resistor is      .   </a:t>
            </a:r>
          </a:p>
          <a:p>
            <a:endParaRPr lang="tr-TR" sz="2400" noProof="1" smtClean="0"/>
          </a:p>
          <a:p>
            <a:r>
              <a:rPr lang="tr-TR" sz="2400" noProof="1" smtClean="0"/>
              <a:t>The capacitor branch current changes instantaneously from zero at              to              </a:t>
            </a:r>
          </a:p>
          <a:p>
            <a:pPr>
              <a:buNone/>
            </a:pPr>
            <a:r>
              <a:rPr lang="tr-TR" sz="2400" noProof="1" smtClean="0"/>
              <a:t>   at          .The capacitor current is zero at            and note that the final value of v is </a:t>
            </a:r>
            <a:endParaRPr lang="tr-TR" sz="2400"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60</a:t>
            </a:fld>
            <a:endParaRPr lang="tr-TR"/>
          </a:p>
        </p:txBody>
      </p:sp>
      <p:sp>
        <p:nvSpPr>
          <p:cNvPr id="133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133121" name="Object 1"/>
          <p:cNvGraphicFramePr>
            <a:graphicFrameLocks noChangeAspect="1"/>
          </p:cNvGraphicFramePr>
          <p:nvPr/>
        </p:nvGraphicFramePr>
        <p:xfrm>
          <a:off x="2987824" y="1772816"/>
          <a:ext cx="622140" cy="432048"/>
        </p:xfrm>
        <a:graphic>
          <a:graphicData uri="http://schemas.openxmlformats.org/presentationml/2006/ole">
            <mc:AlternateContent xmlns:mc="http://schemas.openxmlformats.org/markup-compatibility/2006">
              <mc:Choice xmlns:v="urn:schemas-microsoft-com:vml" Requires="v">
                <p:oleObj spid="_x0000_s133141" name="Denklem" r:id="rId3" imgW="393529" imgH="203112" progId="Equation.3">
                  <p:embed/>
                </p:oleObj>
              </mc:Choice>
              <mc:Fallback>
                <p:oleObj name="Denklem" r:id="rId3" imgW="393529" imgH="203112"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824" y="1772816"/>
                        <a:ext cx="622140" cy="4320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23" name="Rectangle 3"/>
          <p:cNvSpPr>
            <a:spLocks noChangeArrowheads="1"/>
          </p:cNvSpPr>
          <p:nvPr/>
        </p:nvSpPr>
        <p:spPr bwMode="auto">
          <a:xfrm>
            <a:off x="0" y="2000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133125"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133124" name="Object 4"/>
          <p:cNvGraphicFramePr>
            <a:graphicFrameLocks noChangeAspect="1"/>
          </p:cNvGraphicFramePr>
          <p:nvPr/>
        </p:nvGraphicFramePr>
        <p:xfrm>
          <a:off x="4211960" y="1700808"/>
          <a:ext cx="936104" cy="717256"/>
        </p:xfrm>
        <a:graphic>
          <a:graphicData uri="http://schemas.openxmlformats.org/presentationml/2006/ole">
            <mc:AlternateContent xmlns:mc="http://schemas.openxmlformats.org/markup-compatibility/2006">
              <mc:Choice xmlns:v="urn:schemas-microsoft-com:vml" Requires="v">
                <p:oleObj spid="_x0000_s133142" name="Denklem" r:id="rId5" imgW="482391" imgH="406224" progId="Equation.3">
                  <p:embed/>
                </p:oleObj>
              </mc:Choice>
              <mc:Fallback>
                <p:oleObj name="Denklem" r:id="rId5" imgW="482391" imgH="406224" progId="Equation.3">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11960" y="1700808"/>
                        <a:ext cx="936104" cy="7172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26" name="Rectangle 6"/>
          <p:cNvSpPr>
            <a:spLocks noChangeArrowheads="1"/>
          </p:cNvSpPr>
          <p:nvPr/>
        </p:nvSpPr>
        <p:spPr bwMode="auto">
          <a:xfrm>
            <a:off x="0" y="4095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13312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133127" name="Object 7"/>
          <p:cNvGraphicFramePr>
            <a:graphicFrameLocks noChangeAspect="1"/>
          </p:cNvGraphicFramePr>
          <p:nvPr/>
        </p:nvGraphicFramePr>
        <p:xfrm>
          <a:off x="7092280" y="3356992"/>
          <a:ext cx="360040" cy="673118"/>
        </p:xfrm>
        <a:graphic>
          <a:graphicData uri="http://schemas.openxmlformats.org/presentationml/2006/ole">
            <mc:AlternateContent xmlns:mc="http://schemas.openxmlformats.org/markup-compatibility/2006">
              <mc:Choice xmlns:v="urn:schemas-microsoft-com:vml" Requires="v">
                <p:oleObj spid="_x0000_s133143" name="Denklem" r:id="rId7" imgW="215713" imgH="406048" progId="Equation.3">
                  <p:embed/>
                </p:oleObj>
              </mc:Choice>
              <mc:Fallback>
                <p:oleObj name="Denklem" r:id="rId7" imgW="215713" imgH="406048" progId="Equation.3">
                  <p:embed/>
                  <p:pic>
                    <p:nvPicPr>
                      <p:cNvPr id="0"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92280" y="3356992"/>
                        <a:ext cx="360040" cy="6731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29" name="Rectangle 9"/>
          <p:cNvSpPr>
            <a:spLocks noChangeArrowheads="1"/>
          </p:cNvSpPr>
          <p:nvPr/>
        </p:nvSpPr>
        <p:spPr bwMode="auto">
          <a:xfrm>
            <a:off x="0" y="4095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133131"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133130" name="Object 10"/>
          <p:cNvGraphicFramePr>
            <a:graphicFrameLocks noChangeAspect="1"/>
          </p:cNvGraphicFramePr>
          <p:nvPr/>
        </p:nvGraphicFramePr>
        <p:xfrm>
          <a:off x="5292080" y="4653136"/>
          <a:ext cx="604977" cy="389546"/>
        </p:xfrm>
        <a:graphic>
          <a:graphicData uri="http://schemas.openxmlformats.org/presentationml/2006/ole">
            <mc:AlternateContent xmlns:mc="http://schemas.openxmlformats.org/markup-compatibility/2006">
              <mc:Choice xmlns:v="urn:schemas-microsoft-com:vml" Requires="v">
                <p:oleObj spid="_x0000_s133144" name="Denklem" r:id="rId9" imgW="393529" imgH="203112" progId="Equation.3">
                  <p:embed/>
                </p:oleObj>
              </mc:Choice>
              <mc:Fallback>
                <p:oleObj name="Denklem" r:id="rId9" imgW="393529" imgH="203112" progId="Equation.3">
                  <p:embed/>
                  <p:pic>
                    <p:nvPicPr>
                      <p:cNvPr id="0"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92080" y="4653136"/>
                        <a:ext cx="604977" cy="3895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32" name="Rectangle 12"/>
          <p:cNvSpPr>
            <a:spLocks noChangeArrowheads="1"/>
          </p:cNvSpPr>
          <p:nvPr/>
        </p:nvSpPr>
        <p:spPr bwMode="auto">
          <a:xfrm>
            <a:off x="0" y="2000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133134" name="Object 14"/>
          <p:cNvGraphicFramePr>
            <a:graphicFrameLocks noChangeAspect="1"/>
          </p:cNvGraphicFramePr>
          <p:nvPr/>
        </p:nvGraphicFramePr>
        <p:xfrm>
          <a:off x="6516216" y="4509120"/>
          <a:ext cx="936625" cy="717550"/>
        </p:xfrm>
        <a:graphic>
          <a:graphicData uri="http://schemas.openxmlformats.org/presentationml/2006/ole">
            <mc:AlternateContent xmlns:mc="http://schemas.openxmlformats.org/markup-compatibility/2006">
              <mc:Choice xmlns:v="urn:schemas-microsoft-com:vml" Requires="v">
                <p:oleObj spid="_x0000_s133145" name="Denklem" r:id="rId11" imgW="482391" imgH="406224" progId="Equation.3">
                  <p:embed/>
                </p:oleObj>
              </mc:Choice>
              <mc:Fallback>
                <p:oleObj name="Denklem" r:id="rId11" imgW="482391" imgH="406224" progId="Equation.3">
                  <p:embed/>
                  <p:pic>
                    <p:nvPicPr>
                      <p:cNvPr id="0"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16216" y="4509120"/>
                        <a:ext cx="936625" cy="717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36" name="Object 16"/>
          <p:cNvGraphicFramePr>
            <a:graphicFrameLocks noChangeAspect="1"/>
          </p:cNvGraphicFramePr>
          <p:nvPr/>
        </p:nvGraphicFramePr>
        <p:xfrm>
          <a:off x="1259632" y="5085184"/>
          <a:ext cx="622300" cy="431800"/>
        </p:xfrm>
        <a:graphic>
          <a:graphicData uri="http://schemas.openxmlformats.org/presentationml/2006/ole">
            <mc:AlternateContent xmlns:mc="http://schemas.openxmlformats.org/markup-compatibility/2006">
              <mc:Choice xmlns:v="urn:schemas-microsoft-com:vml" Requires="v">
                <p:oleObj spid="_x0000_s133146" name="Denklem" r:id="rId12" imgW="393529" imgH="203112" progId="Equation.3">
                  <p:embed/>
                </p:oleObj>
              </mc:Choice>
              <mc:Fallback>
                <p:oleObj name="Denklem" r:id="rId12" imgW="393529" imgH="203112" progId="Equation.3">
                  <p:embed/>
                  <p:pic>
                    <p:nvPicPr>
                      <p:cNvPr id="0"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2" y="5085184"/>
                        <a:ext cx="6223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38"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133137" name="Object 17"/>
          <p:cNvGraphicFramePr>
            <a:graphicFrameLocks noChangeAspect="1"/>
          </p:cNvGraphicFramePr>
          <p:nvPr/>
        </p:nvGraphicFramePr>
        <p:xfrm>
          <a:off x="6804248" y="5229200"/>
          <a:ext cx="630070" cy="288032"/>
        </p:xfrm>
        <a:graphic>
          <a:graphicData uri="http://schemas.openxmlformats.org/presentationml/2006/ole">
            <mc:AlternateContent xmlns:mc="http://schemas.openxmlformats.org/markup-compatibility/2006">
              <mc:Choice xmlns:v="urn:schemas-microsoft-com:vml" Requires="v">
                <p:oleObj spid="_x0000_s133147" name="Denklem" r:id="rId13" imgW="330057" imgH="152334" progId="Equation.3">
                  <p:embed/>
                </p:oleObj>
              </mc:Choice>
              <mc:Fallback>
                <p:oleObj name="Denklem" r:id="rId13" imgW="330057" imgH="152334" progId="Equation.3">
                  <p:embed/>
                  <p:pic>
                    <p:nvPicPr>
                      <p:cNvPr id="0" name="Picture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804248" y="5229200"/>
                        <a:ext cx="630070" cy="2880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39" name="Rectangle 19"/>
          <p:cNvSpPr>
            <a:spLocks noChangeArrowheads="1"/>
          </p:cNvSpPr>
          <p:nvPr/>
        </p:nvSpPr>
        <p:spPr bwMode="auto">
          <a:xfrm>
            <a:off x="0" y="1524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13314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133140" name="Object 20"/>
          <p:cNvGraphicFramePr>
            <a:graphicFrameLocks noChangeAspect="1"/>
          </p:cNvGraphicFramePr>
          <p:nvPr/>
        </p:nvGraphicFramePr>
        <p:xfrm>
          <a:off x="5436095" y="5445224"/>
          <a:ext cx="960107" cy="432048"/>
        </p:xfrm>
        <a:graphic>
          <a:graphicData uri="http://schemas.openxmlformats.org/presentationml/2006/ole">
            <mc:AlternateContent xmlns:mc="http://schemas.openxmlformats.org/markup-compatibility/2006">
              <mc:Choice xmlns:v="urn:schemas-microsoft-com:vml" Requires="v">
                <p:oleObj spid="_x0000_s133148" name="Denklem" r:id="rId15" imgW="508000" imgH="228600" progId="Equation.3">
                  <p:embed/>
                </p:oleObj>
              </mc:Choice>
              <mc:Fallback>
                <p:oleObj name="Denklem" r:id="rId15" imgW="508000" imgH="228600" progId="Equation.3">
                  <p:embed/>
                  <p:pic>
                    <p:nvPicPr>
                      <p:cNvPr id="0" name="Picture 2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436095" y="5445224"/>
                        <a:ext cx="960107" cy="4320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42" name="Rectangle 22"/>
          <p:cNvSpPr>
            <a:spLocks noChangeArrowheads="1"/>
          </p:cNvSpPr>
          <p:nvPr/>
        </p:nvSpPr>
        <p:spPr bwMode="auto">
          <a:xfrm>
            <a:off x="0" y="3429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r>
              <a:rPr lang="tr-TR" sz="2400" noProof="1" smtClean="0"/>
              <a:t>Homework Assessing Objective 2 -7.6 </a:t>
            </a:r>
            <a:endParaRPr lang="tr-TR" sz="2400"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61</a:t>
            </a:fld>
            <a:endParaRPr lang="tr-TR"/>
          </a:p>
        </p:txBody>
      </p:sp>
      <p:pic>
        <p:nvPicPr>
          <p:cNvPr id="135169" name="Picture 1"/>
          <p:cNvPicPr>
            <a:picLocks noChangeAspect="1" noChangeArrowheads="1"/>
          </p:cNvPicPr>
          <p:nvPr/>
        </p:nvPicPr>
        <p:blipFill>
          <a:blip r:embed="rId2" cstate="print"/>
          <a:srcRect/>
          <a:stretch>
            <a:fillRect/>
          </a:stretch>
        </p:blipFill>
        <p:spPr bwMode="auto">
          <a:xfrm>
            <a:off x="370290" y="188640"/>
            <a:ext cx="8378174" cy="561662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400" noProof="1" smtClean="0"/>
              <a:t>A General Solution For Step and Natural Responses</a:t>
            </a:r>
            <a:endParaRPr lang="tr-TR" sz="2400" noProof="1"/>
          </a:p>
        </p:txBody>
      </p:sp>
      <p:sp>
        <p:nvSpPr>
          <p:cNvPr id="3" name="2 İçerik Yer Tutucusu"/>
          <p:cNvSpPr>
            <a:spLocks noGrp="1"/>
          </p:cNvSpPr>
          <p:nvPr>
            <p:ph idx="1"/>
          </p:nvPr>
        </p:nvSpPr>
        <p:spPr/>
        <p:txBody>
          <a:bodyPr/>
          <a:lstStyle/>
          <a:p>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62</a:t>
            </a:fld>
            <a:endParaRPr lang="tr-TR"/>
          </a:p>
        </p:txBody>
      </p:sp>
      <p:pic>
        <p:nvPicPr>
          <p:cNvPr id="136194" name="Picture 2"/>
          <p:cNvPicPr>
            <a:picLocks noChangeAspect="1" noChangeArrowheads="1"/>
          </p:cNvPicPr>
          <p:nvPr/>
        </p:nvPicPr>
        <p:blipFill>
          <a:blip r:embed="rId2" cstate="print"/>
          <a:srcRect/>
          <a:stretch>
            <a:fillRect/>
          </a:stretch>
        </p:blipFill>
        <p:spPr bwMode="auto">
          <a:xfrm>
            <a:off x="611560" y="2060848"/>
            <a:ext cx="8280920" cy="437328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400" noProof="1" smtClean="0"/>
              <a:t>A General Solution For Step and Natural Responses</a:t>
            </a:r>
            <a:endParaRPr lang="tr-TR" sz="2400" dirty="0"/>
          </a:p>
        </p:txBody>
      </p:sp>
      <p:sp>
        <p:nvSpPr>
          <p:cNvPr id="3" name="2 İçerik Yer Tutucusu"/>
          <p:cNvSpPr>
            <a:spLocks noGrp="1"/>
          </p:cNvSpPr>
          <p:nvPr>
            <p:ph idx="1"/>
          </p:nvPr>
        </p:nvSpPr>
        <p:spPr/>
        <p:txBody>
          <a:bodyPr>
            <a:normAutofit/>
          </a:bodyPr>
          <a:lstStyle/>
          <a:p>
            <a:r>
              <a:rPr lang="tr-TR" sz="2400" noProof="1" smtClean="0"/>
              <a:t>To generalize the solution of these four possible circuits,we let x(t) represent the unknown quantity,giving x(t) four possible values.</a:t>
            </a:r>
          </a:p>
          <a:p>
            <a:r>
              <a:rPr lang="tr-TR" sz="2400" noProof="1" smtClean="0"/>
              <a:t>It can represent the current or voltage at the terminals fo an inductor or the current or voltage at the terminals of a capacitor.</a:t>
            </a:r>
          </a:p>
          <a:p>
            <a:r>
              <a:rPr lang="tr-TR" sz="2400" noProof="1" smtClean="0"/>
              <a:t>The differential equation describing any of the four circuits in Figure 7.24 takes the form.</a:t>
            </a:r>
            <a:endParaRPr lang="tr-TR" sz="2400"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63</a:t>
            </a:fld>
            <a:endParaRPr lang="tr-TR"/>
          </a:p>
        </p:txBody>
      </p:sp>
      <p:pic>
        <p:nvPicPr>
          <p:cNvPr id="137218" name="Picture 2"/>
          <p:cNvPicPr>
            <a:picLocks noChangeAspect="1" noChangeArrowheads="1"/>
          </p:cNvPicPr>
          <p:nvPr/>
        </p:nvPicPr>
        <p:blipFill>
          <a:blip r:embed="rId2" cstate="print"/>
          <a:srcRect/>
          <a:stretch>
            <a:fillRect/>
          </a:stretch>
        </p:blipFill>
        <p:spPr bwMode="auto">
          <a:xfrm>
            <a:off x="971600" y="5157192"/>
            <a:ext cx="5544617" cy="81497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400" noProof="1" smtClean="0"/>
              <a:t>A General Solution For Step and Natural Responses</a:t>
            </a:r>
            <a:endParaRPr lang="tr-TR" sz="2400" dirty="0"/>
          </a:p>
        </p:txBody>
      </p:sp>
      <p:sp>
        <p:nvSpPr>
          <p:cNvPr id="3" name="2 İçerik Yer Tutucusu"/>
          <p:cNvSpPr>
            <a:spLocks noGrp="1"/>
          </p:cNvSpPr>
          <p:nvPr>
            <p:ph idx="1"/>
          </p:nvPr>
        </p:nvSpPr>
        <p:spPr/>
        <p:txBody>
          <a:bodyPr>
            <a:normAutofit/>
          </a:bodyPr>
          <a:lstStyle/>
          <a:p>
            <a:r>
              <a:rPr lang="tr-TR" sz="2400" noProof="1" smtClean="0"/>
              <a:t>Where the value of the constant K can be zero.</a:t>
            </a:r>
          </a:p>
          <a:p>
            <a:r>
              <a:rPr lang="tr-TR" sz="2400" noProof="1" smtClean="0"/>
              <a:t>Because the sources in the circuit are constant  voltages and/or currents,the final value of  x will be constant;that is the final value must satisfy Equation 7.54,and when x reaches its final value,the derivative    must be zero. Hence</a:t>
            </a:r>
          </a:p>
          <a:p>
            <a:endParaRPr lang="tr-TR" sz="2400" noProof="1" smtClean="0"/>
          </a:p>
          <a:p>
            <a:r>
              <a:rPr lang="tr-TR" sz="2400" noProof="1" smtClean="0"/>
              <a:t>                                                           </a:t>
            </a:r>
          </a:p>
          <a:p>
            <a:endParaRPr lang="tr-TR" sz="2400" noProof="1" smtClean="0"/>
          </a:p>
          <a:p>
            <a:r>
              <a:rPr lang="tr-TR" sz="2400" noProof="1" smtClean="0"/>
              <a:t>Wher xf represents the final value of the variable.</a:t>
            </a:r>
            <a:endParaRPr lang="tr-TR" sz="2400"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64</a:t>
            </a:fld>
            <a:endParaRPr lang="tr-TR"/>
          </a:p>
        </p:txBody>
      </p:sp>
      <p:pic>
        <p:nvPicPr>
          <p:cNvPr id="138242" name="Picture 2"/>
          <p:cNvPicPr>
            <a:picLocks noChangeAspect="1" noChangeArrowheads="1"/>
          </p:cNvPicPr>
          <p:nvPr/>
        </p:nvPicPr>
        <p:blipFill>
          <a:blip r:embed="rId2" cstate="print"/>
          <a:srcRect/>
          <a:stretch>
            <a:fillRect/>
          </a:stretch>
        </p:blipFill>
        <p:spPr bwMode="auto">
          <a:xfrm>
            <a:off x="1187624" y="4725144"/>
            <a:ext cx="3816423" cy="50405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400" noProof="1" smtClean="0"/>
              <a:t>A General Solution For Step and Natural Responses</a:t>
            </a:r>
            <a:endParaRPr lang="tr-TR" sz="2400" dirty="0"/>
          </a:p>
        </p:txBody>
      </p:sp>
      <p:sp>
        <p:nvSpPr>
          <p:cNvPr id="3" name="2 İçerik Yer Tutucusu"/>
          <p:cNvSpPr>
            <a:spLocks noGrp="1"/>
          </p:cNvSpPr>
          <p:nvPr>
            <p:ph idx="1"/>
          </p:nvPr>
        </p:nvSpPr>
        <p:spPr/>
        <p:txBody>
          <a:bodyPr>
            <a:normAutofit/>
          </a:bodyPr>
          <a:lstStyle/>
          <a:p>
            <a:r>
              <a:rPr lang="tr-TR" sz="2400" noProof="1" smtClean="0"/>
              <a:t>Equation 7.54 is solved for the first derivative  by separating the variables.</a:t>
            </a:r>
          </a:p>
          <a:p>
            <a:endParaRPr lang="tr-TR" sz="2400" noProof="1" smtClean="0"/>
          </a:p>
          <a:p>
            <a:endParaRPr lang="tr-TR" sz="2400" noProof="1" smtClean="0"/>
          </a:p>
          <a:p>
            <a:r>
              <a:rPr lang="tr-TR" sz="2400" noProof="1" smtClean="0"/>
              <a:t>Where Equation 7.55 has been used to subtitute xf for        .</a:t>
            </a:r>
          </a:p>
          <a:p>
            <a:r>
              <a:rPr lang="tr-TR" sz="2400" noProof="1" smtClean="0"/>
              <a:t>Multiplying both sides of Equation (7.56) by dt and dividing by x-xf,we obtain </a:t>
            </a:r>
          </a:p>
          <a:p>
            <a:endParaRPr lang="tr-TR" sz="2400" noProof="1" smtClean="0"/>
          </a:p>
          <a:p>
            <a:endParaRPr lang="tr-TR" sz="2400"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65</a:t>
            </a:fld>
            <a:endParaRPr lang="tr-TR"/>
          </a:p>
        </p:txBody>
      </p:sp>
      <p:pic>
        <p:nvPicPr>
          <p:cNvPr id="139266" name="Picture 2"/>
          <p:cNvPicPr>
            <a:picLocks noChangeAspect="1" noChangeArrowheads="1"/>
          </p:cNvPicPr>
          <p:nvPr/>
        </p:nvPicPr>
        <p:blipFill>
          <a:blip r:embed="rId3" cstate="print"/>
          <a:srcRect/>
          <a:stretch>
            <a:fillRect/>
          </a:stretch>
        </p:blipFill>
        <p:spPr bwMode="auto">
          <a:xfrm>
            <a:off x="827584" y="2924944"/>
            <a:ext cx="6048672" cy="662635"/>
          </a:xfrm>
          <a:prstGeom prst="rect">
            <a:avLst/>
          </a:prstGeom>
          <a:noFill/>
          <a:ln w="9525">
            <a:noFill/>
            <a:miter lim="800000"/>
            <a:headEnd/>
            <a:tailEnd/>
          </a:ln>
        </p:spPr>
      </p:pic>
      <p:sp>
        <p:nvSpPr>
          <p:cNvPr id="13926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139267" name="Object 3"/>
          <p:cNvGraphicFramePr>
            <a:graphicFrameLocks noChangeAspect="1"/>
          </p:cNvGraphicFramePr>
          <p:nvPr/>
        </p:nvGraphicFramePr>
        <p:xfrm>
          <a:off x="1331640" y="4077072"/>
          <a:ext cx="502536" cy="324991"/>
        </p:xfrm>
        <a:graphic>
          <a:graphicData uri="http://schemas.openxmlformats.org/presentationml/2006/ole">
            <mc:AlternateContent xmlns:mc="http://schemas.openxmlformats.org/markup-compatibility/2006">
              <mc:Choice xmlns:v="urn:schemas-microsoft-com:vml" Requires="v">
                <p:oleObj spid="_x0000_s139268" name="Denklem" r:id="rId4" imgW="241091" imgH="177646" progId="Equation.3">
                  <p:embed/>
                </p:oleObj>
              </mc:Choice>
              <mc:Fallback>
                <p:oleObj name="Denklem" r:id="rId4" imgW="241091" imgH="177646"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1640" y="4077072"/>
                        <a:ext cx="502536" cy="3249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9269" name="Rectangle 5"/>
          <p:cNvSpPr>
            <a:spLocks noChangeArrowheads="1"/>
          </p:cNvSpPr>
          <p:nvPr/>
        </p:nvSpPr>
        <p:spPr bwMode="auto">
          <a:xfrm>
            <a:off x="0" y="1809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139270" name="Picture 6"/>
          <p:cNvPicPr>
            <a:picLocks noChangeAspect="1" noChangeArrowheads="1"/>
          </p:cNvPicPr>
          <p:nvPr/>
        </p:nvPicPr>
        <p:blipFill>
          <a:blip r:embed="rId6" cstate="print"/>
          <a:srcRect/>
          <a:stretch>
            <a:fillRect/>
          </a:stretch>
        </p:blipFill>
        <p:spPr bwMode="auto">
          <a:xfrm>
            <a:off x="827584" y="5301209"/>
            <a:ext cx="5589875" cy="86409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67544" y="692696"/>
            <a:ext cx="8229600" cy="936104"/>
          </a:xfrm>
        </p:spPr>
        <p:txBody>
          <a:bodyPr>
            <a:normAutofit/>
          </a:bodyPr>
          <a:lstStyle/>
          <a:p>
            <a:r>
              <a:rPr lang="tr-TR" sz="2400" noProof="1" smtClean="0"/>
              <a:t>A General Solution For Step and Natural Responses</a:t>
            </a:r>
            <a:endParaRPr lang="tr-TR" sz="2400" dirty="0"/>
          </a:p>
        </p:txBody>
      </p:sp>
      <p:sp>
        <p:nvSpPr>
          <p:cNvPr id="3" name="2 İçerik Yer Tutucusu"/>
          <p:cNvSpPr>
            <a:spLocks noGrp="1"/>
          </p:cNvSpPr>
          <p:nvPr>
            <p:ph idx="1"/>
          </p:nvPr>
        </p:nvSpPr>
        <p:spPr>
          <a:xfrm>
            <a:off x="457200" y="1628800"/>
            <a:ext cx="8229600" cy="4695800"/>
          </a:xfrm>
        </p:spPr>
        <p:txBody>
          <a:bodyPr/>
          <a:lstStyle/>
          <a:p>
            <a:r>
              <a:rPr lang="tr-TR" sz="2400" noProof="1" smtClean="0"/>
              <a:t>Integrating both sides,we obtain</a:t>
            </a:r>
          </a:p>
          <a:p>
            <a:endParaRPr lang="tr-TR" sz="2400" noProof="1" smtClean="0"/>
          </a:p>
          <a:p>
            <a:endParaRPr lang="tr-TR" sz="2400" noProof="1" smtClean="0"/>
          </a:p>
          <a:p>
            <a:endParaRPr lang="tr-TR" sz="2400" noProof="1" smtClean="0"/>
          </a:p>
          <a:p>
            <a:r>
              <a:rPr lang="tr-TR" sz="2400" noProof="1" smtClean="0"/>
              <a:t>Carrying out the integration called for in Equation 7.58 gives</a:t>
            </a:r>
          </a:p>
          <a:p>
            <a:r>
              <a:rPr lang="tr-TR" sz="2400" noProof="1" smtClean="0"/>
              <a:t>GENERAL SOLUTION FOR NATURAL AND STEP RESPONSES OF RL AND RC CIRCUITS</a:t>
            </a:r>
          </a:p>
          <a:p>
            <a:endParaRPr lang="tr-TR" dirty="0" smtClean="0"/>
          </a:p>
          <a:p>
            <a:endParaRPr lang="tr-TR" dirty="0" smtClean="0"/>
          </a:p>
        </p:txBody>
      </p:sp>
      <p:sp>
        <p:nvSpPr>
          <p:cNvPr id="4" name="3 Slayt Numarası Yer Tutucusu"/>
          <p:cNvSpPr>
            <a:spLocks noGrp="1"/>
          </p:cNvSpPr>
          <p:nvPr>
            <p:ph type="sldNum" sz="quarter" idx="12"/>
          </p:nvPr>
        </p:nvSpPr>
        <p:spPr/>
        <p:txBody>
          <a:bodyPr/>
          <a:lstStyle/>
          <a:p>
            <a:fld id="{B1DEFA8C-F947-479F-BE07-76B6B3F80BF1}" type="slidenum">
              <a:rPr lang="tr-TR" smtClean="0"/>
              <a:pPr/>
              <a:t>66</a:t>
            </a:fld>
            <a:endParaRPr lang="tr-TR"/>
          </a:p>
        </p:txBody>
      </p:sp>
      <p:pic>
        <p:nvPicPr>
          <p:cNvPr id="140290" name="Picture 2"/>
          <p:cNvPicPr>
            <a:picLocks noChangeAspect="1" noChangeArrowheads="1"/>
          </p:cNvPicPr>
          <p:nvPr/>
        </p:nvPicPr>
        <p:blipFill>
          <a:blip r:embed="rId2" cstate="print"/>
          <a:srcRect/>
          <a:stretch>
            <a:fillRect/>
          </a:stretch>
        </p:blipFill>
        <p:spPr bwMode="auto">
          <a:xfrm>
            <a:off x="899592" y="2276872"/>
            <a:ext cx="5832648" cy="1008112"/>
          </a:xfrm>
          <a:prstGeom prst="rect">
            <a:avLst/>
          </a:prstGeom>
          <a:noFill/>
          <a:ln w="9525">
            <a:noFill/>
            <a:miter lim="800000"/>
            <a:headEnd/>
            <a:tailEnd/>
          </a:ln>
        </p:spPr>
      </p:pic>
      <p:pic>
        <p:nvPicPr>
          <p:cNvPr id="140291" name="Picture 3"/>
          <p:cNvPicPr>
            <a:picLocks noChangeAspect="1" noChangeArrowheads="1"/>
          </p:cNvPicPr>
          <p:nvPr/>
        </p:nvPicPr>
        <p:blipFill>
          <a:blip r:embed="rId3" cstate="print"/>
          <a:srcRect/>
          <a:stretch>
            <a:fillRect/>
          </a:stretch>
        </p:blipFill>
        <p:spPr bwMode="auto">
          <a:xfrm>
            <a:off x="827584" y="5157192"/>
            <a:ext cx="6840760" cy="7920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400" noProof="1" smtClean="0"/>
              <a:t>A General Solution For Step and Natural Responses</a:t>
            </a:r>
            <a:endParaRPr lang="tr-TR" sz="2400" dirty="0"/>
          </a:p>
        </p:txBody>
      </p:sp>
      <p:sp>
        <p:nvSpPr>
          <p:cNvPr id="3" name="2 İçerik Yer Tutucusu"/>
          <p:cNvSpPr>
            <a:spLocks noGrp="1"/>
          </p:cNvSpPr>
          <p:nvPr>
            <p:ph idx="1"/>
          </p:nvPr>
        </p:nvSpPr>
        <p:spPr/>
        <p:txBody>
          <a:bodyPr>
            <a:normAutofit/>
          </a:bodyPr>
          <a:lstStyle/>
          <a:p>
            <a:r>
              <a:rPr lang="tr-TR" sz="2400" noProof="1" smtClean="0"/>
              <a:t>The importance of Equation (7.59) becomes apparent if we write it out in words:</a:t>
            </a:r>
          </a:p>
          <a:p>
            <a:endParaRPr lang="tr-TR" sz="2400" noProof="1" smtClean="0"/>
          </a:p>
          <a:p>
            <a:r>
              <a:rPr lang="tr-TR" sz="1600" noProof="1" smtClean="0"/>
              <a:t>The unknown variable as a function of time = The final value of the variable</a:t>
            </a:r>
          </a:p>
          <a:p>
            <a:endParaRPr lang="tr-TR" sz="1600" noProof="1" smtClean="0"/>
          </a:p>
          <a:p>
            <a:pPr>
              <a:buNone/>
            </a:pPr>
            <a:r>
              <a:rPr lang="tr-TR" sz="1600" noProof="1" smtClean="0"/>
              <a:t> +[The initial value of the variable-the final value of the variable}*    </a:t>
            </a:r>
          </a:p>
          <a:p>
            <a:pPr>
              <a:buNone/>
            </a:pPr>
            <a:endParaRPr lang="tr-TR" sz="1600" noProof="1" smtClean="0"/>
          </a:p>
          <a:p>
            <a:pPr>
              <a:buNone/>
            </a:pPr>
            <a:r>
              <a:rPr lang="tr-TR" sz="1600" noProof="1" smtClean="0"/>
              <a:t>    </a:t>
            </a:r>
            <a:r>
              <a:rPr lang="tr-TR" sz="2800" noProof="1" smtClean="0"/>
              <a:t>7.60</a:t>
            </a:r>
          </a:p>
          <a:p>
            <a:pPr>
              <a:buNone/>
            </a:pPr>
            <a:r>
              <a:rPr lang="tr-TR" sz="2400" noProof="1" smtClean="0"/>
              <a:t>   In many cases time of switching that t0=0.</a:t>
            </a:r>
            <a:endParaRPr lang="tr-TR" sz="2400"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67</a:t>
            </a:fld>
            <a:endParaRPr lang="tr-TR"/>
          </a:p>
        </p:txBody>
      </p:sp>
      <p:sp>
        <p:nvSpPr>
          <p:cNvPr id="1413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141313" name="Object 1"/>
          <p:cNvGraphicFramePr>
            <a:graphicFrameLocks noChangeAspect="1"/>
          </p:cNvGraphicFramePr>
          <p:nvPr/>
        </p:nvGraphicFramePr>
        <p:xfrm>
          <a:off x="6876256" y="3429000"/>
          <a:ext cx="1595086" cy="578141"/>
        </p:xfrm>
        <a:graphic>
          <a:graphicData uri="http://schemas.openxmlformats.org/presentationml/2006/ole">
            <mc:AlternateContent xmlns:mc="http://schemas.openxmlformats.org/markup-compatibility/2006">
              <mc:Choice xmlns:v="urn:schemas-microsoft-com:vml" Requires="v">
                <p:oleObj spid="_x0000_s141314" name="Denklem" r:id="rId3" imgW="990170" imgH="317362" progId="Equation.3">
                  <p:embed/>
                </p:oleObj>
              </mc:Choice>
              <mc:Fallback>
                <p:oleObj name="Denklem" r:id="rId3" imgW="990170" imgH="317362"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6256" y="3429000"/>
                        <a:ext cx="1595086" cy="5781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1315" name="Rectangle 3"/>
          <p:cNvSpPr>
            <a:spLocks noChangeArrowheads="1"/>
          </p:cNvSpPr>
          <p:nvPr/>
        </p:nvSpPr>
        <p:spPr bwMode="auto">
          <a:xfrm>
            <a:off x="0" y="3143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708688"/>
          </a:xfrm>
        </p:spPr>
        <p:txBody>
          <a:bodyPr>
            <a:normAutofit/>
          </a:bodyPr>
          <a:lstStyle/>
          <a:p>
            <a:r>
              <a:rPr lang="tr-TR" sz="2400" noProof="1" smtClean="0"/>
              <a:t>A General Solution For Step and Natural Responses</a:t>
            </a:r>
            <a:endParaRPr lang="tr-TR" sz="2400" dirty="0"/>
          </a:p>
        </p:txBody>
      </p:sp>
      <p:sp>
        <p:nvSpPr>
          <p:cNvPr id="3" name="2 İçerik Yer Tutucusu"/>
          <p:cNvSpPr>
            <a:spLocks noGrp="1"/>
          </p:cNvSpPr>
          <p:nvPr>
            <p:ph idx="1"/>
          </p:nvPr>
        </p:nvSpPr>
        <p:spPr>
          <a:xfrm>
            <a:off x="457200" y="1556792"/>
            <a:ext cx="8229600" cy="4767808"/>
          </a:xfrm>
        </p:spPr>
        <p:txBody>
          <a:bodyPr>
            <a:normAutofit lnSpcReduction="10000"/>
          </a:bodyPr>
          <a:lstStyle/>
          <a:p>
            <a:r>
              <a:rPr lang="tr-TR" sz="2400" noProof="1" smtClean="0"/>
              <a:t>When computing the step and natural responses of circuits,it may help to follow these steps:</a:t>
            </a:r>
          </a:p>
          <a:p>
            <a:r>
              <a:rPr lang="tr-TR" sz="2400" noProof="1" smtClean="0"/>
              <a:t>1-Identify the variable of interest for the circuit.For RC circuits,it is most convenient to choose the capacitance voltage,for RL circuits,it is best to choose the inductive current.</a:t>
            </a:r>
          </a:p>
          <a:p>
            <a:r>
              <a:rPr lang="tr-TR" sz="2400" noProof="1" smtClean="0"/>
              <a:t>2-Determine the initial value of the variable,which is its value at t0.Note that if you choose capacitive voltage or inductive current as your variable of interest,it is not necessary to distinguish          and           .This is because they are both continous variables.If you choose another variable,you need to remember that its initial value is defined at  </a:t>
            </a:r>
            <a:endParaRPr lang="tr-TR" sz="2400"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68</a:t>
            </a:fld>
            <a:endParaRPr lang="tr-TR" dirty="0"/>
          </a:p>
        </p:txBody>
      </p:sp>
      <p:sp>
        <p:nvSpPr>
          <p:cNvPr id="14233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142339" name="Rectangle 3"/>
          <p:cNvSpPr>
            <a:spLocks noChangeArrowheads="1"/>
          </p:cNvSpPr>
          <p:nvPr/>
        </p:nvSpPr>
        <p:spPr bwMode="auto">
          <a:xfrm>
            <a:off x="0" y="2000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142341"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142340" name="Object 4"/>
          <p:cNvGraphicFramePr>
            <a:graphicFrameLocks noChangeAspect="1"/>
          </p:cNvGraphicFramePr>
          <p:nvPr/>
        </p:nvGraphicFramePr>
        <p:xfrm>
          <a:off x="6732240" y="4581128"/>
          <a:ext cx="488950" cy="504056"/>
        </p:xfrm>
        <a:graphic>
          <a:graphicData uri="http://schemas.openxmlformats.org/presentationml/2006/ole">
            <mc:AlternateContent xmlns:mc="http://schemas.openxmlformats.org/markup-compatibility/2006">
              <mc:Choice xmlns:v="urn:schemas-microsoft-com:vml" Requires="v">
                <p:oleObj spid="_x0000_s142347" name="Denklem" r:id="rId3" imgW="418918" imgH="253890" progId="Equation.3">
                  <p:embed/>
                </p:oleObj>
              </mc:Choice>
              <mc:Fallback>
                <p:oleObj name="Denklem" r:id="rId3" imgW="418918" imgH="25389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2240" y="4581128"/>
                        <a:ext cx="488950" cy="5040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2342" name="Rectangle 6"/>
          <p:cNvSpPr>
            <a:spLocks noChangeArrowheads="1"/>
          </p:cNvSpPr>
          <p:nvPr/>
        </p:nvSpPr>
        <p:spPr bwMode="auto">
          <a:xfrm>
            <a:off x="0" y="2571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14234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142343" name="Object 7"/>
          <p:cNvGraphicFramePr>
            <a:graphicFrameLocks noChangeAspect="1"/>
          </p:cNvGraphicFramePr>
          <p:nvPr/>
        </p:nvGraphicFramePr>
        <p:xfrm>
          <a:off x="8028384" y="4581128"/>
          <a:ext cx="502920" cy="504056"/>
        </p:xfrm>
        <a:graphic>
          <a:graphicData uri="http://schemas.openxmlformats.org/presentationml/2006/ole">
            <mc:AlternateContent xmlns:mc="http://schemas.openxmlformats.org/markup-compatibility/2006">
              <mc:Choice xmlns:v="urn:schemas-microsoft-com:vml" Requires="v">
                <p:oleObj spid="_x0000_s142348" name="Denklem" r:id="rId5" imgW="418918" imgH="253890" progId="Equation.3">
                  <p:embed/>
                </p:oleObj>
              </mc:Choice>
              <mc:Fallback>
                <p:oleObj name="Denklem" r:id="rId5" imgW="418918" imgH="253890" progId="Equation.3">
                  <p:embed/>
                  <p:pic>
                    <p:nvPicPr>
                      <p:cNvPr id="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28384" y="4581128"/>
                        <a:ext cx="502920" cy="5040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2345" name="Rectangle 9"/>
          <p:cNvSpPr>
            <a:spLocks noChangeArrowheads="1"/>
          </p:cNvSpPr>
          <p:nvPr/>
        </p:nvSpPr>
        <p:spPr bwMode="auto">
          <a:xfrm>
            <a:off x="0" y="2571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142346" name="Object 10"/>
          <p:cNvGraphicFramePr>
            <a:graphicFrameLocks noChangeAspect="1"/>
          </p:cNvGraphicFramePr>
          <p:nvPr/>
        </p:nvGraphicFramePr>
        <p:xfrm>
          <a:off x="7164288" y="5589240"/>
          <a:ext cx="503237" cy="503238"/>
        </p:xfrm>
        <a:graphic>
          <a:graphicData uri="http://schemas.openxmlformats.org/presentationml/2006/ole">
            <mc:AlternateContent xmlns:mc="http://schemas.openxmlformats.org/markup-compatibility/2006">
              <mc:Choice xmlns:v="urn:schemas-microsoft-com:vml" Requires="v">
                <p:oleObj spid="_x0000_s142349" name="Denklem" r:id="rId7" imgW="418918" imgH="253890" progId="Equation.3">
                  <p:embed/>
                </p:oleObj>
              </mc:Choice>
              <mc:Fallback>
                <p:oleObj name="Denklem" r:id="rId7" imgW="418918" imgH="253890" progId="Equation.3">
                  <p:embed/>
                  <p:pic>
                    <p:nvPicPr>
                      <p:cNvPr id="0"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64288" y="5589240"/>
                        <a:ext cx="503237"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400" noProof="1" smtClean="0"/>
              <a:t>A General Solution For Step and Natural Responses</a:t>
            </a:r>
            <a:endParaRPr lang="tr-TR" sz="2400" dirty="0"/>
          </a:p>
        </p:txBody>
      </p:sp>
      <p:sp>
        <p:nvSpPr>
          <p:cNvPr id="3" name="2 İçerik Yer Tutucusu"/>
          <p:cNvSpPr>
            <a:spLocks noGrp="1"/>
          </p:cNvSpPr>
          <p:nvPr>
            <p:ph idx="1"/>
          </p:nvPr>
        </p:nvSpPr>
        <p:spPr/>
        <p:txBody>
          <a:bodyPr>
            <a:normAutofit/>
          </a:bodyPr>
          <a:lstStyle/>
          <a:p>
            <a:r>
              <a:rPr lang="tr-TR" sz="2400" noProof="1" smtClean="0"/>
              <a:t>3-Calculate the final value of the variable,which is its value as           .</a:t>
            </a:r>
          </a:p>
          <a:p>
            <a:r>
              <a:rPr lang="tr-TR" sz="2400" noProof="1" smtClean="0"/>
              <a:t>4-Calculate the time constant for the circuit.</a:t>
            </a:r>
          </a:p>
          <a:p>
            <a:r>
              <a:rPr lang="tr-TR" sz="2400" noProof="1" smtClean="0"/>
              <a:t>With these quantities,equation 7.60 can be used to produce an equation describing  the variable of interest as a function of time.Othe circuit variables can be found using analysis techniques introduced in Chapter 3 or 4.</a:t>
            </a:r>
            <a:endParaRPr lang="tr-TR" sz="2400"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69</a:t>
            </a:fld>
            <a:endParaRPr lang="tr-TR"/>
          </a:p>
        </p:txBody>
      </p:sp>
      <p:graphicFrame>
        <p:nvGraphicFramePr>
          <p:cNvPr id="143361" name="Object 1"/>
          <p:cNvGraphicFramePr>
            <a:graphicFrameLocks noChangeAspect="1"/>
          </p:cNvGraphicFramePr>
          <p:nvPr/>
        </p:nvGraphicFramePr>
        <p:xfrm>
          <a:off x="2123728" y="2420888"/>
          <a:ext cx="756084" cy="288032"/>
        </p:xfrm>
        <a:graphic>
          <a:graphicData uri="http://schemas.openxmlformats.org/presentationml/2006/ole">
            <mc:AlternateContent xmlns:mc="http://schemas.openxmlformats.org/markup-compatibility/2006">
              <mc:Choice xmlns:v="urn:schemas-microsoft-com:vml" Requires="v">
                <p:oleObj spid="_x0000_s143362" name="Denklem" r:id="rId3" imgW="393529" imgH="152334" progId="Equation.3">
                  <p:embed/>
                </p:oleObj>
              </mc:Choice>
              <mc:Fallback>
                <p:oleObj name="Denklem" r:id="rId3" imgW="393529" imgH="152334"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3728" y="2420888"/>
                        <a:ext cx="756084" cy="2880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708688"/>
          </a:xfrm>
        </p:spPr>
        <p:txBody>
          <a:bodyPr>
            <a:normAutofit/>
          </a:bodyPr>
          <a:lstStyle/>
          <a:p>
            <a:r>
              <a:rPr lang="tr-TR" sz="2400" noProof="1" smtClean="0"/>
              <a:t>The Natural Response of an RL Circuit </a:t>
            </a:r>
            <a:endParaRPr lang="tr-TR" sz="2400" dirty="0"/>
          </a:p>
        </p:txBody>
      </p:sp>
      <p:sp>
        <p:nvSpPr>
          <p:cNvPr id="3" name="2 İçerik Yer Tutucusu"/>
          <p:cNvSpPr>
            <a:spLocks noGrp="1"/>
          </p:cNvSpPr>
          <p:nvPr>
            <p:ph idx="1"/>
          </p:nvPr>
        </p:nvSpPr>
        <p:spPr>
          <a:xfrm>
            <a:off x="457200" y="1556792"/>
            <a:ext cx="8229600" cy="4767808"/>
          </a:xfrm>
        </p:spPr>
        <p:txBody>
          <a:bodyPr>
            <a:normAutofit/>
          </a:bodyPr>
          <a:lstStyle/>
          <a:p>
            <a:r>
              <a:rPr lang="tr-TR" sz="2400" noProof="1" smtClean="0"/>
              <a:t>The problem becomes finding v(t) and i(t) for t&gt;=0. For  t&gt;=0,the circuit shown in Figure 7.3 reduces to the one shown in Figure 7.4</a:t>
            </a:r>
          </a:p>
          <a:p>
            <a:endParaRPr lang="tr-TR" sz="2400" noProof="1" smtClean="0"/>
          </a:p>
          <a:p>
            <a:r>
              <a:rPr lang="tr-TR" sz="2400" noProof="1" smtClean="0"/>
              <a:t>                                 Using Kirchoff’s voltage law</a:t>
            </a:r>
          </a:p>
          <a:p>
            <a:r>
              <a:rPr lang="tr-TR" sz="2400" noProof="1" smtClean="0"/>
              <a:t>                                </a:t>
            </a:r>
          </a:p>
          <a:p>
            <a:r>
              <a:rPr lang="tr-TR" sz="2400" noProof="1" smtClean="0"/>
              <a:t>                                                                    (7.1)</a:t>
            </a:r>
          </a:p>
          <a:p>
            <a:endParaRPr lang="tr-TR" sz="2400" noProof="1" smtClean="0"/>
          </a:p>
          <a:p>
            <a:r>
              <a:rPr lang="tr-TR" sz="2400" noProof="1" smtClean="0"/>
              <a:t>                                  where passive sign </a:t>
            </a:r>
          </a:p>
          <a:p>
            <a:r>
              <a:rPr lang="tr-TR" sz="2400" noProof="1" smtClean="0"/>
              <a:t>                                  convention has been used. </a:t>
            </a:r>
            <a:endParaRPr lang="tr-TR" sz="2400"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7</a:t>
            </a:fld>
            <a:endParaRPr lang="tr-TR"/>
          </a:p>
        </p:txBody>
      </p:sp>
      <p:pic>
        <p:nvPicPr>
          <p:cNvPr id="12289" name="Picture 1"/>
          <p:cNvPicPr>
            <a:picLocks noChangeAspect="1" noChangeArrowheads="1"/>
          </p:cNvPicPr>
          <p:nvPr/>
        </p:nvPicPr>
        <p:blipFill>
          <a:blip r:embed="rId3" cstate="print"/>
          <a:srcRect/>
          <a:stretch>
            <a:fillRect/>
          </a:stretch>
        </p:blipFill>
        <p:spPr bwMode="auto">
          <a:xfrm>
            <a:off x="539552" y="2924944"/>
            <a:ext cx="2952328" cy="3208520"/>
          </a:xfrm>
          <a:prstGeom prst="rect">
            <a:avLst/>
          </a:prstGeom>
          <a:noFill/>
          <a:ln w="9525">
            <a:noFill/>
            <a:miter lim="800000"/>
            <a:headEnd/>
            <a:tailEnd/>
          </a:ln>
        </p:spPr>
      </p:pic>
      <p:sp>
        <p:nvSpPr>
          <p:cNvPr id="12291"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12290" name="Object 2"/>
          <p:cNvGraphicFramePr>
            <a:graphicFrameLocks noChangeAspect="1"/>
          </p:cNvGraphicFramePr>
          <p:nvPr/>
        </p:nvGraphicFramePr>
        <p:xfrm>
          <a:off x="4427984" y="3861048"/>
          <a:ext cx="1296144" cy="986837"/>
        </p:xfrm>
        <a:graphic>
          <a:graphicData uri="http://schemas.openxmlformats.org/presentationml/2006/ole">
            <mc:AlternateContent xmlns:mc="http://schemas.openxmlformats.org/markup-compatibility/2006">
              <mc:Choice xmlns:v="urn:schemas-microsoft-com:vml" Requires="v">
                <p:oleObj spid="_x0000_s12291" name="Denklem" r:id="rId4" imgW="837836" imgH="634725" progId="Equation.3">
                  <p:embed/>
                </p:oleObj>
              </mc:Choice>
              <mc:Fallback>
                <p:oleObj name="Denklem" r:id="rId4" imgW="837836" imgH="634725"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27984" y="3861048"/>
                        <a:ext cx="1296144" cy="986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400" noProof="1" smtClean="0"/>
              <a:t>A General Solution For Step and Natural Responses</a:t>
            </a:r>
            <a:endParaRPr lang="tr-TR" sz="2400" dirty="0"/>
          </a:p>
        </p:txBody>
      </p:sp>
      <p:sp>
        <p:nvSpPr>
          <p:cNvPr id="3" name="2 İçerik Yer Tutucusu"/>
          <p:cNvSpPr>
            <a:spLocks noGrp="1"/>
          </p:cNvSpPr>
          <p:nvPr>
            <p:ph idx="1"/>
          </p:nvPr>
        </p:nvSpPr>
        <p:spPr/>
        <p:txBody>
          <a:bodyPr/>
          <a:lstStyle/>
          <a:p>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70</a:t>
            </a:fld>
            <a:endParaRPr lang="tr-TR"/>
          </a:p>
        </p:txBody>
      </p:sp>
      <p:pic>
        <p:nvPicPr>
          <p:cNvPr id="144386" name="Picture 2"/>
          <p:cNvPicPr>
            <a:picLocks noChangeAspect="1" noChangeArrowheads="1"/>
          </p:cNvPicPr>
          <p:nvPr/>
        </p:nvPicPr>
        <p:blipFill>
          <a:blip r:embed="rId2" cstate="print"/>
          <a:srcRect/>
          <a:stretch>
            <a:fillRect/>
          </a:stretch>
        </p:blipFill>
        <p:spPr bwMode="auto">
          <a:xfrm>
            <a:off x="395536" y="764704"/>
            <a:ext cx="8461447" cy="56886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endParaRPr lang="tr-TR"/>
          </a:p>
        </p:txBody>
      </p:sp>
      <p:sp>
        <p:nvSpPr>
          <p:cNvPr id="4" name="3 Slayt Numarası Yer Tutucusu"/>
          <p:cNvSpPr>
            <a:spLocks noGrp="1"/>
          </p:cNvSpPr>
          <p:nvPr>
            <p:ph type="sldNum" sz="quarter" idx="12"/>
          </p:nvPr>
        </p:nvSpPr>
        <p:spPr/>
        <p:txBody>
          <a:bodyPr/>
          <a:lstStyle/>
          <a:p>
            <a:fld id="{B1DEFA8C-F947-479F-BE07-76B6B3F80BF1}" type="slidenum">
              <a:rPr lang="tr-TR" smtClean="0"/>
              <a:pPr/>
              <a:t>71</a:t>
            </a:fld>
            <a:endParaRPr lang="tr-TR"/>
          </a:p>
        </p:txBody>
      </p:sp>
      <p:pic>
        <p:nvPicPr>
          <p:cNvPr id="145410" name="Picture 2"/>
          <p:cNvPicPr>
            <a:picLocks noChangeAspect="1" noChangeArrowheads="1"/>
          </p:cNvPicPr>
          <p:nvPr/>
        </p:nvPicPr>
        <p:blipFill>
          <a:blip r:embed="rId2" cstate="print"/>
          <a:srcRect/>
          <a:stretch>
            <a:fillRect/>
          </a:stretch>
        </p:blipFill>
        <p:spPr bwMode="auto">
          <a:xfrm>
            <a:off x="323528" y="620688"/>
            <a:ext cx="8280920" cy="579634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endParaRPr lang="tr-TR"/>
          </a:p>
        </p:txBody>
      </p:sp>
      <p:sp>
        <p:nvSpPr>
          <p:cNvPr id="4" name="3 Slayt Numarası Yer Tutucusu"/>
          <p:cNvSpPr>
            <a:spLocks noGrp="1"/>
          </p:cNvSpPr>
          <p:nvPr>
            <p:ph type="sldNum" sz="quarter" idx="12"/>
          </p:nvPr>
        </p:nvSpPr>
        <p:spPr/>
        <p:txBody>
          <a:bodyPr/>
          <a:lstStyle/>
          <a:p>
            <a:fld id="{B1DEFA8C-F947-479F-BE07-76B6B3F80BF1}" type="slidenum">
              <a:rPr lang="tr-TR" smtClean="0"/>
              <a:pPr/>
              <a:t>72</a:t>
            </a:fld>
            <a:endParaRPr lang="tr-TR"/>
          </a:p>
        </p:txBody>
      </p:sp>
      <p:pic>
        <p:nvPicPr>
          <p:cNvPr id="146434" name="Picture 2"/>
          <p:cNvPicPr>
            <a:picLocks noChangeAspect="1" noChangeArrowheads="1"/>
          </p:cNvPicPr>
          <p:nvPr/>
        </p:nvPicPr>
        <p:blipFill>
          <a:blip r:embed="rId2" cstate="print"/>
          <a:srcRect/>
          <a:stretch>
            <a:fillRect/>
          </a:stretch>
        </p:blipFill>
        <p:spPr bwMode="auto">
          <a:xfrm>
            <a:off x="323528" y="404664"/>
            <a:ext cx="8424936" cy="626469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endParaRPr lang="tr-TR"/>
          </a:p>
        </p:txBody>
      </p:sp>
      <p:sp>
        <p:nvSpPr>
          <p:cNvPr id="4" name="3 Slayt Numarası Yer Tutucusu"/>
          <p:cNvSpPr>
            <a:spLocks noGrp="1"/>
          </p:cNvSpPr>
          <p:nvPr>
            <p:ph type="sldNum" sz="quarter" idx="12"/>
          </p:nvPr>
        </p:nvSpPr>
        <p:spPr/>
        <p:txBody>
          <a:bodyPr/>
          <a:lstStyle/>
          <a:p>
            <a:fld id="{B1DEFA8C-F947-479F-BE07-76B6B3F80BF1}" type="slidenum">
              <a:rPr lang="tr-TR" smtClean="0"/>
              <a:pPr/>
              <a:t>73</a:t>
            </a:fld>
            <a:endParaRPr lang="tr-TR"/>
          </a:p>
        </p:txBody>
      </p:sp>
      <p:pic>
        <p:nvPicPr>
          <p:cNvPr id="147458" name="Picture 2"/>
          <p:cNvPicPr>
            <a:picLocks noChangeAspect="1" noChangeArrowheads="1"/>
          </p:cNvPicPr>
          <p:nvPr/>
        </p:nvPicPr>
        <p:blipFill>
          <a:blip r:embed="rId2" cstate="print"/>
          <a:srcRect/>
          <a:stretch>
            <a:fillRect/>
          </a:stretch>
        </p:blipFill>
        <p:spPr bwMode="auto">
          <a:xfrm>
            <a:off x="467544" y="366750"/>
            <a:ext cx="8352928" cy="623635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332656"/>
            <a:ext cx="8229600" cy="720080"/>
          </a:xfrm>
        </p:spPr>
        <p:txBody>
          <a:bodyPr>
            <a:normAutofit/>
          </a:bodyPr>
          <a:lstStyle/>
          <a:p>
            <a:r>
              <a:rPr lang="tr-TR" sz="2400" noProof="1" smtClean="0"/>
              <a:t>The Natural Response of an RL Circuit </a:t>
            </a:r>
            <a:endParaRPr lang="tr-TR" sz="2400" dirty="0"/>
          </a:p>
        </p:txBody>
      </p:sp>
      <p:sp>
        <p:nvSpPr>
          <p:cNvPr id="3" name="2 İçerik Yer Tutucusu"/>
          <p:cNvSpPr>
            <a:spLocks noGrp="1"/>
          </p:cNvSpPr>
          <p:nvPr>
            <p:ph idx="1"/>
          </p:nvPr>
        </p:nvSpPr>
        <p:spPr>
          <a:xfrm>
            <a:off x="457200" y="1196752"/>
            <a:ext cx="8229600" cy="5127848"/>
          </a:xfrm>
        </p:spPr>
        <p:txBody>
          <a:bodyPr>
            <a:normAutofit lnSpcReduction="10000"/>
          </a:bodyPr>
          <a:lstStyle/>
          <a:p>
            <a:r>
              <a:rPr lang="tr-TR" sz="2400" noProof="1" smtClean="0"/>
              <a:t>Equation (7.1) is a first-order ordinary differential equation,because it contains terms involving the ordinary derivative of the unknown  current i, </a:t>
            </a:r>
          </a:p>
          <a:p>
            <a:r>
              <a:rPr lang="tr-TR" sz="2400" noProof="1" smtClean="0"/>
              <a:t>The highest order derivative in the equation 1 is 1,thus the term first-order.</a:t>
            </a:r>
          </a:p>
          <a:p>
            <a:r>
              <a:rPr lang="tr-TR" sz="2400" noProof="1" smtClean="0"/>
              <a:t>As the coefficients of the terms in the equation are constant,we can describe the above equation as an ordinary differential equation with constant coefficients.</a:t>
            </a:r>
          </a:p>
          <a:p>
            <a:r>
              <a:rPr lang="tr-TR" sz="2400" noProof="1" smtClean="0"/>
              <a:t>Also because there are no excitation sources, when computing the natural response of a circuit,the right-hand side of the differential equation is zero,thus the equation is a homogeneous differential equation.</a:t>
            </a:r>
            <a:endParaRPr lang="tr-TR" sz="2400"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8</a:t>
            </a:fld>
            <a:endParaRPr lang="tr-TR"/>
          </a:p>
        </p:txBody>
      </p:sp>
      <p:sp>
        <p:nvSpPr>
          <p:cNvPr id="706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70657" name="Object 1"/>
          <p:cNvGraphicFramePr>
            <a:graphicFrameLocks noChangeAspect="1"/>
          </p:cNvGraphicFramePr>
          <p:nvPr/>
        </p:nvGraphicFramePr>
        <p:xfrm>
          <a:off x="7452320" y="1844824"/>
          <a:ext cx="504056" cy="504056"/>
        </p:xfrm>
        <a:graphic>
          <a:graphicData uri="http://schemas.openxmlformats.org/presentationml/2006/ole">
            <mc:AlternateContent xmlns:mc="http://schemas.openxmlformats.org/markup-compatibility/2006">
              <mc:Choice xmlns:v="urn:schemas-microsoft-com:vml" Requires="v">
                <p:oleObj spid="_x0000_s70658" name="Denklem" r:id="rId3" imgW="203112" imgH="393529" progId="Equation.3">
                  <p:embed/>
                </p:oleObj>
              </mc:Choice>
              <mc:Fallback>
                <p:oleObj name="Denklem" r:id="rId3" imgW="203112" imgH="393529"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2320" y="1844824"/>
                        <a:ext cx="504056" cy="5040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332656"/>
            <a:ext cx="8229600" cy="720080"/>
          </a:xfrm>
        </p:spPr>
        <p:txBody>
          <a:bodyPr>
            <a:normAutofit/>
          </a:bodyPr>
          <a:lstStyle/>
          <a:p>
            <a:r>
              <a:rPr lang="tr-TR" sz="2400" noProof="1" smtClean="0"/>
              <a:t>The Natural Response of an RL Circuit </a:t>
            </a:r>
            <a:endParaRPr lang="tr-TR" sz="2400" dirty="0"/>
          </a:p>
        </p:txBody>
      </p:sp>
      <p:sp>
        <p:nvSpPr>
          <p:cNvPr id="3" name="2 İçerik Yer Tutucusu"/>
          <p:cNvSpPr>
            <a:spLocks noGrp="1"/>
          </p:cNvSpPr>
          <p:nvPr>
            <p:ph idx="1"/>
          </p:nvPr>
        </p:nvSpPr>
        <p:spPr>
          <a:xfrm>
            <a:off x="457200" y="1196752"/>
            <a:ext cx="8229600" cy="5127848"/>
          </a:xfrm>
        </p:spPr>
        <p:txBody>
          <a:bodyPr>
            <a:normAutofit/>
          </a:bodyPr>
          <a:lstStyle/>
          <a:p>
            <a:r>
              <a:rPr lang="tr-TR" sz="2400" noProof="1" smtClean="0"/>
              <a:t>To solve the above equation, we divide both sides by L and transfer the term involving i to the right-hand side and then multiply both sides bu a differential time dt.</a:t>
            </a:r>
          </a:p>
          <a:p>
            <a:r>
              <a:rPr lang="tr-TR" sz="2400" noProof="1" smtClean="0"/>
              <a:t>The results is </a:t>
            </a:r>
          </a:p>
          <a:p>
            <a:pPr>
              <a:buNone/>
            </a:pPr>
            <a:endParaRPr lang="tr-TR" sz="2400" noProof="1" smtClean="0"/>
          </a:p>
          <a:p>
            <a:r>
              <a:rPr lang="tr-TR" sz="2400" noProof="1" smtClean="0"/>
              <a:t>Next  we divide both sides by i.</a:t>
            </a:r>
          </a:p>
          <a:p>
            <a:endParaRPr lang="tr-TR" sz="2400" noProof="1" smtClean="0"/>
          </a:p>
          <a:p>
            <a:endParaRPr lang="tr-TR" sz="2400" noProof="1" smtClean="0"/>
          </a:p>
          <a:p>
            <a:r>
              <a:rPr lang="tr-TR" sz="2400" noProof="1" smtClean="0"/>
              <a:t>Integrating both sides yield</a:t>
            </a:r>
          </a:p>
          <a:p>
            <a:endParaRPr lang="tr-TR" sz="2400" noProof="1" smtClean="0"/>
          </a:p>
          <a:p>
            <a:r>
              <a:rPr lang="tr-TR" sz="2400" noProof="1" smtClean="0"/>
              <a:t>                            </a:t>
            </a:r>
          </a:p>
          <a:p>
            <a:endParaRPr lang="tr-TR" sz="2400" noProof="1" smtClean="0"/>
          </a:p>
          <a:p>
            <a:endParaRPr lang="tr-TR" sz="2400"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9</a:t>
            </a:fld>
            <a:endParaRPr lang="tr-TR"/>
          </a:p>
        </p:txBody>
      </p:sp>
      <p:sp>
        <p:nvSpPr>
          <p:cNvPr id="706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71683" name="Picture 3"/>
          <p:cNvPicPr>
            <a:picLocks noChangeAspect="1" noChangeArrowheads="1"/>
          </p:cNvPicPr>
          <p:nvPr/>
        </p:nvPicPr>
        <p:blipFill>
          <a:blip r:embed="rId2" cstate="print"/>
          <a:srcRect/>
          <a:stretch>
            <a:fillRect/>
          </a:stretch>
        </p:blipFill>
        <p:spPr bwMode="auto">
          <a:xfrm>
            <a:off x="2843808" y="2708920"/>
            <a:ext cx="4824536" cy="720080"/>
          </a:xfrm>
          <a:prstGeom prst="rect">
            <a:avLst/>
          </a:prstGeom>
          <a:noFill/>
          <a:ln w="9525">
            <a:noFill/>
            <a:miter lim="800000"/>
            <a:headEnd/>
            <a:tailEnd/>
          </a:ln>
        </p:spPr>
      </p:pic>
      <p:pic>
        <p:nvPicPr>
          <p:cNvPr id="71684" name="Picture 4"/>
          <p:cNvPicPr>
            <a:picLocks noChangeAspect="1" noChangeArrowheads="1"/>
          </p:cNvPicPr>
          <p:nvPr/>
        </p:nvPicPr>
        <p:blipFill>
          <a:blip r:embed="rId3" cstate="print"/>
          <a:srcRect/>
          <a:stretch>
            <a:fillRect/>
          </a:stretch>
        </p:blipFill>
        <p:spPr bwMode="auto">
          <a:xfrm>
            <a:off x="3131840" y="4221088"/>
            <a:ext cx="4709309" cy="648072"/>
          </a:xfrm>
          <a:prstGeom prst="rect">
            <a:avLst/>
          </a:prstGeom>
          <a:noFill/>
          <a:ln w="9525">
            <a:noFill/>
            <a:miter lim="800000"/>
            <a:headEnd/>
            <a:tailEnd/>
          </a:ln>
        </p:spPr>
      </p:pic>
      <p:pic>
        <p:nvPicPr>
          <p:cNvPr id="71685" name="Picture 5"/>
          <p:cNvPicPr>
            <a:picLocks noChangeAspect="1" noChangeArrowheads="1"/>
          </p:cNvPicPr>
          <p:nvPr/>
        </p:nvPicPr>
        <p:blipFill>
          <a:blip r:embed="rId4" cstate="print"/>
          <a:srcRect/>
          <a:stretch>
            <a:fillRect/>
          </a:stretch>
        </p:blipFill>
        <p:spPr bwMode="auto">
          <a:xfrm>
            <a:off x="2699792" y="5589240"/>
            <a:ext cx="5112568" cy="86409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kış">
  <a:themeElements>
    <a:clrScheme name="Akış">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Canlı">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kış">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3986</TotalTime>
  <Words>3057</Words>
  <Application>Microsoft Office PowerPoint</Application>
  <PresentationFormat>On-screen Show (4:3)</PresentationFormat>
  <Paragraphs>475</Paragraphs>
  <Slides>73</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73</vt:i4>
      </vt:variant>
    </vt:vector>
  </HeadingPairs>
  <TitlesOfParts>
    <vt:vector size="75" baseType="lpstr">
      <vt:lpstr>Akış</vt:lpstr>
      <vt:lpstr>Denklem</vt:lpstr>
      <vt:lpstr>EE 210 </vt:lpstr>
      <vt:lpstr>The Natural Response of an RL or RC Circuit </vt:lpstr>
      <vt:lpstr>The Natural Response of an RL or RC Circuit </vt:lpstr>
      <vt:lpstr>The Natural Response of an RL or RC Circuit </vt:lpstr>
      <vt:lpstr>The Natural Response of an RL Circuit </vt:lpstr>
      <vt:lpstr>The Natural Response of an RL Circuit </vt:lpstr>
      <vt:lpstr>The Natural Response of an RL Circuit </vt:lpstr>
      <vt:lpstr>The Natural Response of an RL Circuit </vt:lpstr>
      <vt:lpstr>The Natural Response of an RL Circuit </vt:lpstr>
      <vt:lpstr>The Natural Response of an RL Circuit </vt:lpstr>
      <vt:lpstr>The Natural Response of an RL Circuit </vt:lpstr>
      <vt:lpstr>The Natural Response of an RL Circuit </vt:lpstr>
      <vt:lpstr>The Natural Response of an RL Circuit </vt:lpstr>
      <vt:lpstr>The Natural Response of an RL Circuit </vt:lpstr>
      <vt:lpstr>The Natural Response of an RL Circuit </vt:lpstr>
      <vt:lpstr>The Natural Response of an RL Circuit </vt:lpstr>
      <vt:lpstr>The Significance of Time Constant</vt:lpstr>
      <vt:lpstr>The Significance of Time Constant</vt:lpstr>
      <vt:lpstr>The Significance of Time Constant</vt:lpstr>
      <vt:lpstr>The Significance of Time Constant</vt:lpstr>
      <vt:lpstr>The Significance of Time Constant</vt:lpstr>
      <vt:lpstr>The Natural Response of an RL Circuit </vt:lpstr>
      <vt:lpstr>PowerPoint Presentation</vt:lpstr>
      <vt:lpstr>PowerPoint Presentation</vt:lpstr>
      <vt:lpstr>PowerPoint Presentation</vt:lpstr>
      <vt:lpstr>The Natural Response of an RC Circuit </vt:lpstr>
      <vt:lpstr>The Natural Response of an RC Circuit </vt:lpstr>
      <vt:lpstr>The Natural Response of an RC Circuit </vt:lpstr>
      <vt:lpstr>The Natural Response of an RC Circuit </vt:lpstr>
      <vt:lpstr>The Natural Response of an RC Circuit </vt:lpstr>
      <vt:lpstr>The Natural Response of an RC Circuit </vt:lpstr>
      <vt:lpstr>The Natural Response of an RC Circuit </vt:lpstr>
      <vt:lpstr>PowerPoint Presentation</vt:lpstr>
      <vt:lpstr>PowerPoint Presentation</vt:lpstr>
      <vt:lpstr>PowerPoint Presentation</vt:lpstr>
      <vt:lpstr>The Step Response of RL and RC Circuits</vt:lpstr>
      <vt:lpstr>The Step Response of RL Circuit</vt:lpstr>
      <vt:lpstr>The Step Response of RL Circuit</vt:lpstr>
      <vt:lpstr>The Step Response of RL Circuit</vt:lpstr>
      <vt:lpstr>The Step Response of RL Circuit</vt:lpstr>
      <vt:lpstr>The Step Response of RL Circuit</vt:lpstr>
      <vt:lpstr>The Step Response of RL Circuit</vt:lpstr>
      <vt:lpstr>The Step Response of RL Circuit</vt:lpstr>
      <vt:lpstr>The Step Response of RL Circuit</vt:lpstr>
      <vt:lpstr>The Step Response of RL Circuit</vt:lpstr>
      <vt:lpstr>The Step Response of RL Circuit</vt:lpstr>
      <vt:lpstr>The Step Response of RL Circuit</vt:lpstr>
      <vt:lpstr>The Step Response of RL Circuit</vt:lpstr>
      <vt:lpstr>The Step Response of RL Circuit</vt:lpstr>
      <vt:lpstr>PowerPoint Presentation</vt:lpstr>
      <vt:lpstr>PowerPoint Presentation</vt:lpstr>
      <vt:lpstr>The Step Response of RL Circuit</vt:lpstr>
      <vt:lpstr>The Step Response of RL Circuit</vt:lpstr>
      <vt:lpstr>The Step Response of RL Circuit</vt:lpstr>
      <vt:lpstr>The Step Response of RC Circuit</vt:lpstr>
      <vt:lpstr>The Step Response of RC Circuit</vt:lpstr>
      <vt:lpstr>The Step Response of RC Circuit</vt:lpstr>
      <vt:lpstr>The Step Response of RC Circuit</vt:lpstr>
      <vt:lpstr>The Step Response of RC Circuit</vt:lpstr>
      <vt:lpstr>The Step Response of RC Circuit</vt:lpstr>
      <vt:lpstr>PowerPoint Presentation</vt:lpstr>
      <vt:lpstr>A General Solution For Step and Natural Responses</vt:lpstr>
      <vt:lpstr>A General Solution For Step and Natural Responses</vt:lpstr>
      <vt:lpstr>A General Solution For Step and Natural Responses</vt:lpstr>
      <vt:lpstr>A General Solution For Step and Natural Responses</vt:lpstr>
      <vt:lpstr>A General Solution For Step and Natural Responses</vt:lpstr>
      <vt:lpstr>A General Solution For Step and Natural Responses</vt:lpstr>
      <vt:lpstr>A General Solution For Step and Natural Responses</vt:lpstr>
      <vt:lpstr>A General Solution For Step and Natural Responses</vt:lpstr>
      <vt:lpstr>A General Solution For Step and Natural Responses</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 210</dc:title>
  <dc:creator>hp</dc:creator>
  <cp:lastModifiedBy>Mahmut Cenk Efeler</cp:lastModifiedBy>
  <cp:revision>717</cp:revision>
  <dcterms:created xsi:type="dcterms:W3CDTF">2012-02-20T11:45:44Z</dcterms:created>
  <dcterms:modified xsi:type="dcterms:W3CDTF">2017-05-10T12:59:14Z</dcterms:modified>
</cp:coreProperties>
</file>