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oundsoftware.ac.uk/why-version-contro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mon Problems in Developing Software Projects"/>
          <p:cNvSpPr/>
          <p:nvPr>
            <p:ph type="title"/>
          </p:nvPr>
        </p:nvSpPr>
        <p:spPr>
          <a:xfrm>
            <a:off x="1885568" y="906706"/>
            <a:ext cx="9233664" cy="172983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Common Problems in Developing Software Projects</a:t>
            </a:r>
          </a:p>
        </p:txBody>
      </p:sp>
      <p:sp>
        <p:nvSpPr>
          <p:cNvPr id="120" name="Burak Özcan…"/>
          <p:cNvSpPr/>
          <p:nvPr>
            <p:ph type="body" sz="quarter" idx="1"/>
          </p:nvPr>
        </p:nvSpPr>
        <p:spPr>
          <a:xfrm>
            <a:off x="6182202" y="3920549"/>
            <a:ext cx="5384801" cy="1243772"/>
          </a:xfrm>
          <a:prstGeom prst="rect">
            <a:avLst/>
          </a:prstGeom>
        </p:spPr>
        <p:txBody>
          <a:bodyPr/>
          <a:lstStyle/>
          <a:p>
            <a:pPr/>
            <a:r>
              <a:t>Burak Özcan</a:t>
            </a:r>
          </a:p>
          <a:p>
            <a:pPr/>
            <a:r>
              <a:t>A. Şemsettin Özdemirden</a:t>
            </a:r>
          </a:p>
          <a:p>
            <a:pPr/>
            <a:r>
              <a:t>Utku Savaş</a:t>
            </a:r>
          </a:p>
        </p:txBody>
      </p:sp>
      <p:pic>
        <p:nvPicPr>
          <p:cNvPr id="121" name="branching-illustration@2x.png" descr="branching-illustration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8641" y="3531984"/>
            <a:ext cx="8984781" cy="5797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cvs.psd"/>
          <p:cNvGrpSpPr/>
          <p:nvPr/>
        </p:nvGrpSpPr>
        <p:grpSpPr>
          <a:xfrm>
            <a:off x="783102" y="808583"/>
            <a:ext cx="11438596" cy="8288834"/>
            <a:chOff x="0" y="0"/>
            <a:chExt cx="11438594" cy="8288832"/>
          </a:xfrm>
        </p:grpSpPr>
        <p:pic>
          <p:nvPicPr>
            <p:cNvPr id="151" name="cvs.psd" descr="cvs.psd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899"/>
              <a:ext cx="11184595" cy="795863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0" name="cvs.psd" descr="cvs.psd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11438595" cy="828883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dvcs.psd" descr="dvcs.ps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428" y="713021"/>
            <a:ext cx="8713944" cy="8327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ANK YOU!"/>
          <p:cNvSpPr/>
          <p:nvPr>
            <p:ph type="ctrTitle"/>
          </p:nvPr>
        </p:nvSpPr>
        <p:spPr>
          <a:xfrm>
            <a:off x="762000" y="3939312"/>
            <a:ext cx="11480801" cy="1555830"/>
          </a:xfrm>
          <a:prstGeom prst="rect">
            <a:avLst/>
          </a:prstGeom>
        </p:spPr>
        <p:txBody>
          <a:bodyPr/>
          <a:lstStyle>
            <a:lvl1pPr defTabSz="578358">
              <a:defRPr sz="9504">
                <a:effectLst>
                  <a:outerShdw sx="100000" sy="100000" kx="0" ky="0" algn="b" rotWithShape="0" blurRad="50292" dist="25146" dir="5400000">
                    <a:srgbClr val="000000"/>
                  </a:outerShdw>
                </a:effectLst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OURCES"/>
          <p:cNvSpPr/>
          <p:nvPr>
            <p:ph type="ctrTitle"/>
          </p:nvPr>
        </p:nvSpPr>
        <p:spPr>
          <a:xfrm>
            <a:off x="761999" y="4493316"/>
            <a:ext cx="11480801" cy="2540001"/>
          </a:xfrm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159" name="http://mikemcquaid.com/2014/01/18/why-use-version-control/…"/>
          <p:cNvSpPr/>
          <p:nvPr/>
        </p:nvSpPr>
        <p:spPr>
          <a:xfrm>
            <a:off x="1582901" y="6820145"/>
            <a:ext cx="9838998" cy="1557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86870" indent="-286870" algn="l" defTabSz="457200">
              <a:lnSpc>
                <a:spcPct val="150000"/>
              </a:lnSpc>
              <a:buSzPct val="75000"/>
              <a:buChar char="•"/>
              <a:defRPr sz="240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pPr>
            <a:r>
              <a:t>http://mikemcquaid.com/2014/01/18/why-use-version-control/</a:t>
            </a:r>
          </a:p>
          <a:p>
            <a:pPr marL="286870" indent="-286870" algn="l" defTabSz="457200">
              <a:lnSpc>
                <a:spcPct val="150000"/>
              </a:lnSpc>
              <a:buSzPct val="75000"/>
              <a:buChar char="•"/>
              <a:defRPr sz="240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pPr>
            <a:r>
              <a:t>http://www.makeuseof.com/tag/git-version-control-youre-developer/</a:t>
            </a:r>
          </a:p>
          <a:p>
            <a:pPr marL="286870" indent="-286870" algn="l" defTabSz="457200">
              <a:lnSpc>
                <a:spcPct val="150000"/>
              </a:lnSpc>
              <a:buSzPct val="75000"/>
              <a:buChar char="•"/>
              <a:defRPr sz="240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hlinkClick r:id="rId2" invalidUrl="" action="" tgtFrame="" tooltip="" history="1" highlightClick="0" endSnd="0"/>
              </a:rPr>
              <a:t>http://soundsoftware.ac.uk/why-version-control</a:t>
            </a:r>
          </a:p>
        </p:txBody>
      </p:sp>
      <p:sp>
        <p:nvSpPr>
          <p:cNvPr id="160" name="QUESTIONS?"/>
          <p:cNvSpPr/>
          <p:nvPr/>
        </p:nvSpPr>
        <p:spPr>
          <a:xfrm>
            <a:off x="761999" y="892073"/>
            <a:ext cx="11480801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1" sz="9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348679bc2048051663f792950b230240.jpg" descr="348679bc2048051663f792950b23024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189" y="1445069"/>
            <a:ext cx="10548422" cy="6863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ying to Change Same File"/>
          <p:cNvSpPr/>
          <p:nvPr>
            <p:ph type="title"/>
          </p:nvPr>
        </p:nvSpPr>
        <p:spPr>
          <a:xfrm>
            <a:off x="781050" y="654380"/>
            <a:ext cx="11442701" cy="2152452"/>
          </a:xfrm>
          <a:prstGeom prst="rect">
            <a:avLst/>
          </a:prstGeom>
        </p:spPr>
        <p:txBody>
          <a:bodyPr/>
          <a:lstStyle/>
          <a:p>
            <a:pPr/>
            <a:r>
              <a:t>Trying to Change Same File</a:t>
            </a:r>
          </a:p>
        </p:txBody>
      </p:sp>
      <p:pic>
        <p:nvPicPr>
          <p:cNvPr id="126" name="capture_intro1_1_2.png" descr="capture_intro1_1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667" y="3504370"/>
            <a:ext cx="9905466" cy="446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aming Files"/>
          <p:cNvSpPr/>
          <p:nvPr>
            <p:ph type="title"/>
          </p:nvPr>
        </p:nvSpPr>
        <p:spPr>
          <a:xfrm>
            <a:off x="762000" y="460495"/>
            <a:ext cx="11480800" cy="2717801"/>
          </a:xfrm>
          <a:prstGeom prst="rect">
            <a:avLst/>
          </a:prstGeom>
        </p:spPr>
        <p:txBody>
          <a:bodyPr/>
          <a:lstStyle/>
          <a:p>
            <a:pPr/>
            <a:r>
              <a:t>Naming Files</a:t>
            </a:r>
          </a:p>
        </p:txBody>
      </p:sp>
      <p:pic>
        <p:nvPicPr>
          <p:cNvPr id="129" name="version-control-comic.png" descr="version-control-com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9542" y="2912205"/>
            <a:ext cx="5945716" cy="5987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VCS? IS IT A DESERT?"/>
          <p:cNvSpPr/>
          <p:nvPr>
            <p:ph type="ctrTitle"/>
          </p:nvPr>
        </p:nvSpPr>
        <p:spPr>
          <a:xfrm>
            <a:off x="762000" y="1893053"/>
            <a:ext cx="11480801" cy="5967494"/>
          </a:xfrm>
          <a:prstGeom prst="rect">
            <a:avLst/>
          </a:prstGeom>
        </p:spPr>
        <p:txBody>
          <a:bodyPr/>
          <a:lstStyle/>
          <a:p>
            <a:pPr>
              <a:defRPr sz="9600"/>
            </a:pPr>
            <a:r>
              <a:t>WHAT IS VCS?</a:t>
            </a:r>
            <a:br/>
            <a:r>
              <a:t>IS IT A DESERT?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page7.png"/>
          <p:cNvGrpSpPr/>
          <p:nvPr/>
        </p:nvGrpSpPr>
        <p:grpSpPr>
          <a:xfrm>
            <a:off x="896242" y="2739203"/>
            <a:ext cx="11212316" cy="4275194"/>
            <a:chOff x="0" y="0"/>
            <a:chExt cx="11212315" cy="4275193"/>
          </a:xfrm>
        </p:grpSpPr>
        <p:pic>
          <p:nvPicPr>
            <p:cNvPr id="134" name="page7.png" descr="page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0958316" cy="394499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3" name="page7.png" descr="page7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212316" cy="427519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ge8.png" descr="p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293" y="1238493"/>
            <a:ext cx="11180214" cy="7276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ain Types of VCS"/>
          <p:cNvSpPr/>
          <p:nvPr/>
        </p:nvSpPr>
        <p:spPr>
          <a:xfrm>
            <a:off x="1566896" y="814858"/>
            <a:ext cx="987100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Main Types of VCS</a:t>
            </a:r>
          </a:p>
        </p:txBody>
      </p:sp>
      <p:sp>
        <p:nvSpPr>
          <p:cNvPr id="140" name="Text"/>
          <p:cNvSpPr/>
          <p:nvPr/>
        </p:nvSpPr>
        <p:spPr>
          <a:xfrm>
            <a:off x="4485010" y="4044209"/>
            <a:ext cx="127001" cy="205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6400"/>
            </a:pPr>
          </a:p>
        </p:txBody>
      </p:sp>
      <p:pic>
        <p:nvPicPr>
          <p:cNvPr id="141" name="localvcs.png" descr="localvc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821" y="2740924"/>
            <a:ext cx="1705892" cy="1456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centralizedvcs.png" descr="centralizedvc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53672" y="4736828"/>
            <a:ext cx="2095547" cy="14564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distributedvcs.png" descr="distributedvc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0295" y="6156178"/>
            <a:ext cx="2178943" cy="260951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ocal VCS"/>
          <p:cNvSpPr/>
          <p:nvPr/>
        </p:nvSpPr>
        <p:spPr>
          <a:xfrm>
            <a:off x="3513053" y="3002823"/>
            <a:ext cx="3391740" cy="93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400"/>
            </a:lvl1pPr>
          </a:lstStyle>
          <a:p>
            <a:pPr/>
            <a:r>
              <a:t>Local VCS</a:t>
            </a:r>
          </a:p>
        </p:txBody>
      </p:sp>
      <p:sp>
        <p:nvSpPr>
          <p:cNvPr id="145" name="Distributed VCS"/>
          <p:cNvSpPr/>
          <p:nvPr/>
        </p:nvSpPr>
        <p:spPr>
          <a:xfrm>
            <a:off x="3577800" y="6994630"/>
            <a:ext cx="5156302" cy="93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400"/>
            </a:lvl1pPr>
          </a:lstStyle>
          <a:p>
            <a:pPr/>
            <a:r>
              <a:t>Distributed VCS</a:t>
            </a:r>
          </a:p>
        </p:txBody>
      </p:sp>
      <p:sp>
        <p:nvSpPr>
          <p:cNvPr id="146" name="Centralized VCS"/>
          <p:cNvSpPr/>
          <p:nvPr/>
        </p:nvSpPr>
        <p:spPr>
          <a:xfrm>
            <a:off x="5103598" y="4998727"/>
            <a:ext cx="5258487" cy="93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400"/>
            </a:lvl1pPr>
          </a:lstStyle>
          <a:p>
            <a:pPr/>
            <a:r>
              <a:t>Centralized VCS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localvcs.png" descr="localvc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7539" y="539750"/>
            <a:ext cx="10160001" cy="867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