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7" r:id="rId6"/>
    <p:sldId id="278" r:id="rId7"/>
    <p:sldId id="279" r:id="rId8"/>
    <p:sldId id="260" r:id="rId9"/>
    <p:sldId id="261" r:id="rId10"/>
    <p:sldId id="262" r:id="rId11"/>
    <p:sldId id="263" r:id="rId12"/>
    <p:sldId id="282" r:id="rId13"/>
    <p:sldId id="264" r:id="rId14"/>
    <p:sldId id="281"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80" r:id="rId2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A23720DD-5B6D-40BF-8493-A6B52D484E6B}" type="datetimeFigureOut">
              <a:rPr lang="tr-TR" smtClean="0"/>
              <a:t>29.5.2015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29.5.2015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29.5.2015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29.5.2015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95" name="Title 94"/>
          <p:cNvSpPr>
            <a:spLocks noGrp="1"/>
          </p:cNvSpPr>
          <p:nvPr>
            <p:ph type="title"/>
          </p:nvPr>
        </p:nvSpPr>
        <p:spPr>
          <a:xfrm>
            <a:off x="457200" y="4463568"/>
            <a:ext cx="8305800" cy="1143000"/>
          </a:xfrm>
        </p:spPr>
        <p:txBody>
          <a:bodyPr/>
          <a:lstStyle/>
          <a:p>
            <a:r>
              <a:rPr lang="tr-TR" smtClean="0"/>
              <a:t>Asıl başlık stili için tıklatın</a:t>
            </a:r>
            <a:endParaRPr lang="en-US"/>
          </a:p>
        </p:txBody>
      </p:sp>
      <p:sp>
        <p:nvSpPr>
          <p:cNvPr id="2" name="Date Placeholder 1"/>
          <p:cNvSpPr>
            <a:spLocks noGrp="1"/>
          </p:cNvSpPr>
          <p:nvPr>
            <p:ph type="dt" sz="half" idx="10"/>
          </p:nvPr>
        </p:nvSpPr>
        <p:spPr/>
        <p:txBody>
          <a:bodyPr/>
          <a:lstStyle/>
          <a:p>
            <a:fld id="{A23720DD-5B6D-40BF-8493-A6B52D484E6B}" type="datetimeFigureOut">
              <a:rPr lang="tr-TR" smtClean="0"/>
              <a:t>29.5.2015</a:t>
            </a:fld>
            <a:endParaRPr lang="tr-TR"/>
          </a:p>
        </p:txBody>
      </p:sp>
      <p:sp>
        <p:nvSpPr>
          <p:cNvPr id="91" name="Footer Placeholder 90"/>
          <p:cNvSpPr>
            <a:spLocks noGrp="1"/>
          </p:cNvSpPr>
          <p:nvPr>
            <p:ph type="ftr" sz="quarter" idx="11"/>
          </p:nvPr>
        </p:nvSpPr>
        <p:spPr/>
        <p:txBody>
          <a:bodyPr/>
          <a:lstStyle/>
          <a:p>
            <a:endParaRPr lang="tr-TR"/>
          </a:p>
        </p:txBody>
      </p:sp>
      <p:sp>
        <p:nvSpPr>
          <p:cNvPr id="92" name="Slide Number Placeholder 91"/>
          <p:cNvSpPr>
            <a:spLocks noGrp="1"/>
          </p:cNvSpPr>
          <p:nvPr>
            <p:ph type="sldNum" sz="quarter" idx="12"/>
          </p:nvPr>
        </p:nvSpPr>
        <p:spPr/>
        <p:txBody>
          <a:bodyPr/>
          <a:lstStyle/>
          <a:p>
            <a:fld id="{F302176B-0E47-46AC-8F43-DAB4B8A37D06}"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29.5.2015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A23720DD-5B6D-40BF-8493-A6B52D484E6B}" type="datetimeFigureOut">
              <a:rPr lang="tr-TR" smtClean="0"/>
              <a:t>29.5.2015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A23720DD-5B6D-40BF-8493-A6B52D484E6B}" type="datetimeFigureOut">
              <a:rPr lang="tr-TR" smtClean="0"/>
              <a:t>29.5.2015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t>29.5.2015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A23720DD-5B6D-40BF-8493-A6B52D484E6B}" type="datetimeFigureOut">
              <a:rPr lang="tr-TR" smtClean="0"/>
              <a:t>29.5.2015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29.5.2015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A23720DD-5B6D-40BF-8493-A6B52D484E6B}" type="datetimeFigureOut">
              <a:rPr lang="tr-TR" smtClean="0"/>
              <a:t>29.5.2015</a:t>
            </a:fld>
            <a:endParaRPr lang="tr-TR"/>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tr-TR"/>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F302176B-0E47-46AC-8F43-DAB4B8A37D06}"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28600" y="1268761"/>
            <a:ext cx="4419600" cy="2461992"/>
          </a:xfrm>
        </p:spPr>
        <p:txBody>
          <a:bodyPr>
            <a:normAutofit fontScale="90000"/>
          </a:bodyPr>
          <a:lstStyle/>
          <a:p>
            <a:r>
              <a:rPr lang="tr-TR" dirty="0" smtClean="0"/>
              <a:t>KABLOSUZ SENSÖR AĞLARDA GÜVENLİ YÖNLENDİRME—LEACH VE EAMMH Yönlendirme Protokolü</a:t>
            </a:r>
            <a:endParaRPr lang="tr-TR" dirty="0"/>
          </a:p>
        </p:txBody>
      </p:sp>
      <p:sp>
        <p:nvSpPr>
          <p:cNvPr id="3" name="Alt Başlık 2"/>
          <p:cNvSpPr>
            <a:spLocks noGrp="1"/>
          </p:cNvSpPr>
          <p:nvPr>
            <p:ph type="subTitle" idx="1"/>
          </p:nvPr>
        </p:nvSpPr>
        <p:spPr/>
        <p:txBody>
          <a:bodyPr/>
          <a:lstStyle/>
          <a:p>
            <a:r>
              <a:rPr lang="tr-TR" dirty="0" smtClean="0"/>
              <a:t>Ahmet ŞEREFOĞLU-111523034</a:t>
            </a:r>
            <a:endParaRPr lang="tr-TR" dirty="0"/>
          </a:p>
        </p:txBody>
      </p:sp>
    </p:spTree>
    <p:extLst>
      <p:ext uri="{BB962C8B-B14F-4D97-AF65-F5344CB8AC3E}">
        <p14:creationId xmlns:p14="http://schemas.microsoft.com/office/powerpoint/2010/main" val="2544238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PROJENİN TANIMI VE PLANI</a:t>
            </a:r>
          </a:p>
        </p:txBody>
      </p:sp>
      <p:sp>
        <p:nvSpPr>
          <p:cNvPr id="3" name="İçerik Yer Tutucusu 2"/>
          <p:cNvSpPr>
            <a:spLocks noGrp="1"/>
          </p:cNvSpPr>
          <p:nvPr>
            <p:ph idx="1"/>
          </p:nvPr>
        </p:nvSpPr>
        <p:spPr/>
        <p:txBody>
          <a:bodyPr>
            <a:normAutofit fontScale="92500" lnSpcReduction="20000"/>
          </a:bodyPr>
          <a:lstStyle/>
          <a:p>
            <a:r>
              <a:rPr lang="tr-TR" dirty="0"/>
              <a:t>Bu projede </a:t>
            </a:r>
            <a:r>
              <a:rPr lang="tr-TR" dirty="0" err="1"/>
              <a:t>sensörler</a:t>
            </a:r>
            <a:r>
              <a:rPr lang="tr-TR" dirty="0"/>
              <a:t> arası iletişimin ve </a:t>
            </a:r>
            <a:r>
              <a:rPr lang="tr-TR" dirty="0" err="1"/>
              <a:t>sensörlerin</a:t>
            </a:r>
            <a:r>
              <a:rPr lang="tr-TR" dirty="0"/>
              <a:t> enerjilerini efektif kullanma bütün </a:t>
            </a:r>
            <a:r>
              <a:rPr lang="tr-TR" dirty="0" err="1"/>
              <a:t>sensörlerin</a:t>
            </a:r>
            <a:r>
              <a:rPr lang="tr-TR" dirty="0"/>
              <a:t> konum bilgileri vb. sorunlara çözüm olmak için hiyerarşik yönlendirme protokolleri </a:t>
            </a:r>
            <a:r>
              <a:rPr lang="tr-TR" dirty="0" err="1"/>
              <a:t>araştırılmıştır.Hiyerarşik</a:t>
            </a:r>
            <a:r>
              <a:rPr lang="tr-TR" dirty="0"/>
              <a:t> yönlendirme (</a:t>
            </a:r>
            <a:r>
              <a:rPr lang="tr-TR" dirty="0" err="1"/>
              <a:t>Hierarchical</a:t>
            </a:r>
            <a:r>
              <a:rPr lang="tr-TR" dirty="0"/>
              <a:t> Networks Routing - HNR) veya küme tabanlı yönlendirme olarak adlandırılan bu gruba giren protokollerin temel amacı enerjinin etkin kullanılmasının sağlanmasıdır. HNR yapısında ağ içerisinde bulunan </a:t>
            </a:r>
            <a:r>
              <a:rPr lang="tr-TR" dirty="0" err="1"/>
              <a:t>DD’lerin</a:t>
            </a:r>
            <a:r>
              <a:rPr lang="tr-TR" dirty="0"/>
              <a:t> düşük enerji miktarına sahip olanlar sadece algılama yaparken, enerjisi yüksek olan hedef </a:t>
            </a:r>
            <a:r>
              <a:rPr lang="tr-TR" dirty="0" err="1"/>
              <a:t>düğümler’ler</a:t>
            </a:r>
            <a:r>
              <a:rPr lang="tr-TR" dirty="0"/>
              <a:t> ise algılama, bilginin işlenmesi ve yönlendirme amaçlı kullanılmaktadır. </a:t>
            </a:r>
            <a:r>
              <a:rPr lang="tr-TR" dirty="0" err="1"/>
              <a:t>HNR’de</a:t>
            </a:r>
            <a:r>
              <a:rPr lang="tr-TR" dirty="0"/>
              <a:t> hedef </a:t>
            </a:r>
            <a:r>
              <a:rPr lang="tr-TR" dirty="0" err="1"/>
              <a:t>düğüm’ler</a:t>
            </a:r>
            <a:r>
              <a:rPr lang="tr-TR" dirty="0"/>
              <a:t> kümelere bölünmüştür. Bu kümeler içerisinde hedef </a:t>
            </a:r>
            <a:r>
              <a:rPr lang="tr-TR" dirty="0" err="1"/>
              <a:t>düğüm’ler</a:t>
            </a:r>
            <a:r>
              <a:rPr lang="tr-TR" dirty="0"/>
              <a:t> kümenin yaşam ömrünü uzatabilmek için enerji seviyelerine göre ya sadece algılama yaparlar ya da tüm fonksiyonları icra ederler. </a:t>
            </a:r>
            <a:r>
              <a:rPr lang="tr-TR" dirty="0" err="1"/>
              <a:t>HNR’lerin</a:t>
            </a:r>
            <a:r>
              <a:rPr lang="tr-TR" dirty="0"/>
              <a:t> bir avantajı da küme içerisinde verilerin işlenip gerekli olanların </a:t>
            </a:r>
            <a:r>
              <a:rPr lang="tr-TR" dirty="0" err="1"/>
              <a:t>HD’ye</a:t>
            </a:r>
            <a:r>
              <a:rPr lang="tr-TR" dirty="0"/>
              <a:t> iletilmesinin sağlanmasıdır. </a:t>
            </a:r>
          </a:p>
          <a:p>
            <a:endParaRPr lang="tr-TR" dirty="0"/>
          </a:p>
        </p:txBody>
      </p:sp>
    </p:spTree>
    <p:extLst>
      <p:ext uri="{BB962C8B-B14F-4D97-AF65-F5344CB8AC3E}">
        <p14:creationId xmlns:p14="http://schemas.microsoft.com/office/powerpoint/2010/main" val="4016535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t>HiYERARŞiK</a:t>
            </a:r>
            <a:r>
              <a:rPr lang="tr-TR" dirty="0"/>
              <a:t> </a:t>
            </a:r>
            <a:r>
              <a:rPr lang="tr-TR" dirty="0" err="1"/>
              <a:t>YÖNLENDiRME</a:t>
            </a:r>
            <a:r>
              <a:rPr lang="tr-TR" dirty="0"/>
              <a:t>(</a:t>
            </a:r>
            <a:r>
              <a:rPr lang="tr-TR" dirty="0" err="1"/>
              <a:t>Hierarchical</a:t>
            </a:r>
            <a:r>
              <a:rPr lang="tr-TR" dirty="0"/>
              <a:t> Networks Routing – HNR</a:t>
            </a:r>
            <a:r>
              <a:rPr lang="tr-TR" dirty="0" smtClean="0"/>
              <a:t>)</a:t>
            </a:r>
            <a:endParaRPr lang="tr-TR" dirty="0"/>
          </a:p>
        </p:txBody>
      </p:sp>
      <p:sp>
        <p:nvSpPr>
          <p:cNvPr id="3" name="İçerik Yer Tutucusu 2"/>
          <p:cNvSpPr>
            <a:spLocks noGrp="1"/>
          </p:cNvSpPr>
          <p:nvPr>
            <p:ph idx="1"/>
          </p:nvPr>
        </p:nvSpPr>
        <p:spPr/>
        <p:txBody>
          <a:bodyPr/>
          <a:lstStyle/>
          <a:p>
            <a:r>
              <a:rPr lang="tr-TR" dirty="0"/>
              <a:t>Hiyerarşik yönlendirme veya küme tabanlı yönlendirme olarak adlandırılan bu gruba giren protokollerin temel amacı enerjinin etkin kullanılmasının sağlanmasıdır. HNR yapısında ağ içerisinde bulunan hedef </a:t>
            </a:r>
            <a:r>
              <a:rPr lang="tr-TR" dirty="0" err="1"/>
              <a:t>düğüm’lerin</a:t>
            </a:r>
            <a:r>
              <a:rPr lang="tr-TR" dirty="0"/>
              <a:t> düşük enerji miktarına sahip olanlar sadece algılama yaparken, enerjisi yüksek olan hedef </a:t>
            </a:r>
            <a:r>
              <a:rPr lang="tr-TR" dirty="0" err="1"/>
              <a:t>düğümler’ler</a:t>
            </a:r>
            <a:r>
              <a:rPr lang="tr-TR" dirty="0"/>
              <a:t> ise algılama, bilginin işlenmesi ve yönlendirme amaçlı kullanılmaktadır. </a:t>
            </a:r>
            <a:r>
              <a:rPr lang="tr-TR" dirty="0" err="1"/>
              <a:t>HNR’de</a:t>
            </a:r>
            <a:r>
              <a:rPr lang="tr-TR" dirty="0"/>
              <a:t> hedef </a:t>
            </a:r>
            <a:r>
              <a:rPr lang="tr-TR" dirty="0" err="1"/>
              <a:t>düğüm’ler</a:t>
            </a:r>
            <a:r>
              <a:rPr lang="tr-TR" dirty="0"/>
              <a:t> kümelere bölünmüştür. Bu kümeler içerisinde hedef </a:t>
            </a:r>
            <a:r>
              <a:rPr lang="tr-TR" dirty="0" err="1"/>
              <a:t>düğüm’ler</a:t>
            </a:r>
            <a:r>
              <a:rPr lang="tr-TR" dirty="0"/>
              <a:t> kümenin yaşam ömrünü uzatabilmek için enerji seviyelerine göre ya sadece algılama yaparlar ya da tüm fonksiyonları icra ederler. </a:t>
            </a:r>
            <a:r>
              <a:rPr lang="tr-TR" dirty="0" err="1"/>
              <a:t>HNR’lerin</a:t>
            </a:r>
            <a:r>
              <a:rPr lang="tr-TR" dirty="0"/>
              <a:t> bir avantajı da küme içerisinde verilerin işlenip gerekli olanların </a:t>
            </a:r>
            <a:r>
              <a:rPr lang="tr-TR" dirty="0" err="1"/>
              <a:t>HD’ye</a:t>
            </a:r>
            <a:r>
              <a:rPr lang="tr-TR" dirty="0"/>
              <a:t> iletilmesinin sağlanmasıdır.</a:t>
            </a:r>
          </a:p>
          <a:p>
            <a:endParaRPr lang="tr-TR" dirty="0"/>
          </a:p>
        </p:txBody>
      </p:sp>
    </p:spTree>
    <p:extLst>
      <p:ext uri="{BB962C8B-B14F-4D97-AF65-F5344CB8AC3E}">
        <p14:creationId xmlns:p14="http://schemas.microsoft.com/office/powerpoint/2010/main" val="4073974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54691" y="1600200"/>
            <a:ext cx="6034617" cy="4525963"/>
          </a:xfrm>
          <a:prstGeom prst="rect">
            <a:avLst/>
          </a:prstGeom>
        </p:spPr>
      </p:pic>
    </p:spTree>
    <p:extLst>
      <p:ext uri="{BB962C8B-B14F-4D97-AF65-F5344CB8AC3E}">
        <p14:creationId xmlns:p14="http://schemas.microsoft.com/office/powerpoint/2010/main" val="1519912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LEACH Yönlendirme Protokolü (</a:t>
            </a:r>
            <a:r>
              <a:rPr lang="tr-TR" dirty="0" err="1"/>
              <a:t>Low</a:t>
            </a:r>
            <a:r>
              <a:rPr lang="tr-TR" dirty="0"/>
              <a:t> </a:t>
            </a:r>
            <a:r>
              <a:rPr lang="tr-TR" dirty="0" err="1"/>
              <a:t>Energy</a:t>
            </a:r>
            <a:r>
              <a:rPr lang="tr-TR" dirty="0"/>
              <a:t> </a:t>
            </a:r>
            <a:r>
              <a:rPr lang="tr-TR" dirty="0" err="1"/>
              <a:t>Adaptive</a:t>
            </a:r>
            <a:r>
              <a:rPr lang="tr-TR" dirty="0"/>
              <a:t> Clustering </a:t>
            </a:r>
            <a:r>
              <a:rPr lang="tr-TR" dirty="0" err="1"/>
              <a:t>Hierarchy</a:t>
            </a:r>
            <a:r>
              <a:rPr lang="tr-TR" dirty="0"/>
              <a:t> – LEACH</a:t>
            </a:r>
            <a:r>
              <a:rPr lang="tr-TR" dirty="0" smtClean="0"/>
              <a:t>)</a:t>
            </a:r>
            <a:endParaRPr lang="tr-TR" dirty="0"/>
          </a:p>
        </p:txBody>
      </p:sp>
      <p:sp>
        <p:nvSpPr>
          <p:cNvPr id="3" name="İçerik Yer Tutucusu 2"/>
          <p:cNvSpPr>
            <a:spLocks noGrp="1"/>
          </p:cNvSpPr>
          <p:nvPr>
            <p:ph idx="1"/>
          </p:nvPr>
        </p:nvSpPr>
        <p:spPr/>
        <p:txBody>
          <a:bodyPr>
            <a:normAutofit fontScale="70000" lnSpcReduction="20000"/>
          </a:bodyPr>
          <a:lstStyle/>
          <a:p>
            <a:r>
              <a:rPr lang="tr-TR" dirty="0"/>
              <a:t>Kümeleme tabanlı düşük enerjili yönlendirme protokolü , küme tabanlı bir protokoldür. LEACH protokolünde TDA içerisindeki hedef </a:t>
            </a:r>
            <a:r>
              <a:rPr lang="tr-TR" dirty="0" err="1"/>
              <a:t>düğüm’lerden</a:t>
            </a:r>
            <a:r>
              <a:rPr lang="tr-TR" dirty="0"/>
              <a:t> rastgele birkaç hedef düğüm küme başı olarak seçilmektedir. Yapılan araştırmalar ağ içerisindeki duyarga </a:t>
            </a:r>
            <a:r>
              <a:rPr lang="tr-TR" dirty="0" err="1"/>
              <a:t>düğüm’lerin</a:t>
            </a:r>
            <a:r>
              <a:rPr lang="tr-TR" dirty="0"/>
              <a:t> hedef düğüm 2. Seviye Küme Başı 1. Seviye Küme Başı duyarga düğüm küme yapısı %5’inin küme başı olmasının yeterli olduğunu göstermiştir. Küme başı olan duyarga </a:t>
            </a:r>
            <a:r>
              <a:rPr lang="tr-TR" dirty="0" err="1"/>
              <a:t>düğüm’lerin</a:t>
            </a:r>
            <a:r>
              <a:rPr lang="tr-TR" dirty="0"/>
              <a:t> asıl görevi küme içerisindeki duyarga </a:t>
            </a:r>
            <a:r>
              <a:rPr lang="tr-TR" dirty="0" err="1"/>
              <a:t>düğüm’lerin</a:t>
            </a:r>
            <a:r>
              <a:rPr lang="tr-TR" dirty="0"/>
              <a:t> enerjisinin eşit olarak kullanılabilmesini sağlamaktır. Küme başı olan duyarga </a:t>
            </a:r>
            <a:r>
              <a:rPr lang="tr-TR" dirty="0" err="1"/>
              <a:t>düğüm’lerin</a:t>
            </a:r>
            <a:r>
              <a:rPr lang="tr-TR" dirty="0"/>
              <a:t> diğer bir görevi ise kendisine gelen bilgileri işleyip sıkıştırarak hedef </a:t>
            </a:r>
            <a:r>
              <a:rPr lang="tr-TR" dirty="0" err="1"/>
              <a:t>düğüme’ye</a:t>
            </a:r>
            <a:r>
              <a:rPr lang="tr-TR" dirty="0"/>
              <a:t> iletilmesini sağlamaktır. Bu protokolde ağ içerisindeki veri trafiğinden dolayı gerçekleşecek çarpışmaları en aza indirebilmek için TDMA / CDMA ve MAC protokolleri kullanılmıştır. Trafiğin azaltılmasındaki etkin yöntemlerden birisi de küme başlarına gelen verilerin hemen </a:t>
            </a:r>
            <a:r>
              <a:rPr lang="tr-TR" dirty="0" err="1"/>
              <a:t>HD’ye</a:t>
            </a:r>
            <a:r>
              <a:rPr lang="tr-TR" dirty="0"/>
              <a:t> göndermek yerine belli bir süre verilerin toplanıp periyodik olarak </a:t>
            </a:r>
            <a:r>
              <a:rPr lang="tr-TR" dirty="0" err="1"/>
              <a:t>HD’ye</a:t>
            </a:r>
            <a:r>
              <a:rPr lang="tr-TR" dirty="0"/>
              <a:t> iletilmesinin sağlanmasıdır. </a:t>
            </a:r>
            <a:endParaRPr lang="tr-TR" dirty="0" smtClean="0"/>
          </a:p>
          <a:p>
            <a:r>
              <a:rPr lang="tr-TR" dirty="0" smtClean="0"/>
              <a:t>LEACH </a:t>
            </a:r>
            <a:r>
              <a:rPr lang="tr-TR" dirty="0"/>
              <a:t>protokolü iki aşamada çalışmaktadır. Bunlardan birincisi ağ topolojisinin oluşturulması aşaması, ikincisi ise kalıcı durum olarak ta adlandırılan veri iletiminin sağlandığı aşamadır. Ağ topolojisinin oluşturulması aşamasında ağ içerisinde bulunan </a:t>
            </a:r>
            <a:r>
              <a:rPr lang="tr-TR" dirty="0" err="1"/>
              <a:t>DD’lerden</a:t>
            </a:r>
            <a:r>
              <a:rPr lang="tr-TR" dirty="0"/>
              <a:t> küme başı olacak </a:t>
            </a:r>
            <a:r>
              <a:rPr lang="tr-TR" dirty="0" err="1"/>
              <a:t>DD’lerin</a:t>
            </a:r>
            <a:r>
              <a:rPr lang="tr-TR" dirty="0"/>
              <a:t> belirlenmesi ve kümelerin oluşturulması işlemleri gerçekleştirilir. Kalıcı durum aşaması ise </a:t>
            </a:r>
            <a:r>
              <a:rPr lang="tr-TR" dirty="0" err="1"/>
              <a:t>HD’ye</a:t>
            </a:r>
            <a:r>
              <a:rPr lang="tr-TR" dirty="0"/>
              <a:t> veri iletiminin başlaması ve sürekliliğinin sağlanması işlemleri gerçekleştirilmektedir. </a:t>
            </a:r>
            <a:endParaRPr lang="tr-TR" dirty="0" smtClean="0"/>
          </a:p>
        </p:txBody>
      </p:sp>
    </p:spTree>
    <p:extLst>
      <p:ext uri="{BB962C8B-B14F-4D97-AF65-F5344CB8AC3E}">
        <p14:creationId xmlns:p14="http://schemas.microsoft.com/office/powerpoint/2010/main" val="4147202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57300" y="2060848"/>
            <a:ext cx="6629400" cy="3238500"/>
          </a:xfrm>
          <a:prstGeom prst="rect">
            <a:avLst/>
          </a:prstGeom>
        </p:spPr>
      </p:pic>
    </p:spTree>
    <p:extLst>
      <p:ext uri="{BB962C8B-B14F-4D97-AF65-F5344CB8AC3E}">
        <p14:creationId xmlns:p14="http://schemas.microsoft.com/office/powerpoint/2010/main" val="3273446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20000"/>
          </a:bodyPr>
          <a:lstStyle/>
          <a:p>
            <a:r>
              <a:rPr lang="tr-TR" dirty="0"/>
              <a:t>LEACH protokolü, tüm </a:t>
            </a:r>
            <a:r>
              <a:rPr lang="tr-TR" dirty="0" err="1"/>
              <a:t>DD’lerin</a:t>
            </a:r>
            <a:r>
              <a:rPr lang="tr-TR" dirty="0"/>
              <a:t> her aşamada eşit enerjiye sahip olduğunu ve </a:t>
            </a:r>
            <a:r>
              <a:rPr lang="tr-TR" dirty="0" err="1"/>
              <a:t>DD’lerin</a:t>
            </a:r>
            <a:r>
              <a:rPr lang="tr-TR" dirty="0"/>
              <a:t> tümünün eşit enerji harcadığını varsaymaktadır. Bu protokolün yapısı gereği birçok dezavantajı vardır. Bunlar  LEACH tüm </a:t>
            </a:r>
            <a:r>
              <a:rPr lang="tr-TR" dirty="0" err="1"/>
              <a:t>DD’lerin</a:t>
            </a:r>
            <a:r>
              <a:rPr lang="tr-TR" dirty="0"/>
              <a:t> </a:t>
            </a:r>
            <a:r>
              <a:rPr lang="tr-TR" dirty="0" err="1"/>
              <a:t>HD’ye</a:t>
            </a:r>
            <a:r>
              <a:rPr lang="tr-TR" dirty="0"/>
              <a:t> ulaşabilmek için yeterli güçte iletim yapabileceğini varsayar. Rastgele dağıtılmış </a:t>
            </a:r>
            <a:r>
              <a:rPr lang="tr-TR" dirty="0" err="1"/>
              <a:t>DD’ler</a:t>
            </a:r>
            <a:r>
              <a:rPr lang="tr-TR" dirty="0"/>
              <a:t> kimi zaman birbirinden çok uzak noktalarda olabilir ve veri iletimi </a:t>
            </a:r>
            <a:r>
              <a:rPr lang="tr-TR" dirty="0" err="1"/>
              <a:t>yapamayabilirler.DD’lerin</a:t>
            </a:r>
            <a:r>
              <a:rPr lang="tr-TR" dirty="0"/>
              <a:t> hep gönderilecek bir veriye sahip olduğu ve yakın komşularında da benzer verilerin olduğu varsayılır. Bu da küme başlarının gereksiz analizler yapmasına ve fazla işlem yükü yüzünden gereksiz enerji tüketimi yapmasına neden olur. • Ağ topoloji oluşturulurken ağ içerisinde rastgele bir şekilde belirlenmiş küme başı </a:t>
            </a:r>
            <a:r>
              <a:rPr lang="tr-TR" dirty="0" err="1"/>
              <a:t>DD’lerin</a:t>
            </a:r>
            <a:r>
              <a:rPr lang="tr-TR" dirty="0"/>
              <a:t> ağ içerisinde homojen olarak dağılacağı kesin değildir. Hatta küme başları belirlendikten sonra bazı </a:t>
            </a:r>
            <a:r>
              <a:rPr lang="tr-TR" dirty="0" err="1"/>
              <a:t>DD’ler</a:t>
            </a:r>
            <a:r>
              <a:rPr lang="tr-TR" dirty="0"/>
              <a:t> ağ içerisinde kendine bir küme başı </a:t>
            </a:r>
            <a:r>
              <a:rPr lang="tr-TR" dirty="0" err="1"/>
              <a:t>bulamayabilir.Ağ</a:t>
            </a:r>
            <a:r>
              <a:rPr lang="tr-TR" dirty="0"/>
              <a:t> yapısında kullanılan dinamik kümeleme yapısı fazladan işlem yükü getirmektedir. LEACH protokolünün bu sorunlarından dolayı özellikle ağ yapısı büyüdükçe kullanılabilir olmadığı </a:t>
            </a:r>
            <a:r>
              <a:rPr lang="tr-TR" dirty="0" err="1"/>
              <a:t>görülmektedir.PEGASIS</a:t>
            </a:r>
            <a:r>
              <a:rPr lang="tr-TR" dirty="0"/>
              <a:t> Yönlendirme Protokolü Duyarga bilgi sistemlerinde güç-verimli veri toplama protokolü, zincir tabanlı protokol yapısını benimsemiştir</a:t>
            </a:r>
          </a:p>
          <a:p>
            <a:endParaRPr lang="tr-TR" dirty="0"/>
          </a:p>
        </p:txBody>
      </p:sp>
    </p:spTree>
    <p:extLst>
      <p:ext uri="{BB962C8B-B14F-4D97-AF65-F5344CB8AC3E}">
        <p14:creationId xmlns:p14="http://schemas.microsoft.com/office/powerpoint/2010/main" val="3306038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9552" y="1976968"/>
            <a:ext cx="7560840" cy="3772427"/>
          </a:xfrm>
          <a:prstGeom prst="rect">
            <a:avLst/>
          </a:prstGeom>
        </p:spPr>
      </p:pic>
    </p:spTree>
    <p:extLst>
      <p:ext uri="{BB962C8B-B14F-4D97-AF65-F5344CB8AC3E}">
        <p14:creationId xmlns:p14="http://schemas.microsoft.com/office/powerpoint/2010/main" val="357707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2171946"/>
            <a:ext cx="8229600" cy="3382470"/>
          </a:xfrm>
          <a:prstGeom prst="rect">
            <a:avLst/>
          </a:prstGeom>
        </p:spPr>
      </p:pic>
    </p:spTree>
    <p:extLst>
      <p:ext uri="{BB962C8B-B14F-4D97-AF65-F5344CB8AC3E}">
        <p14:creationId xmlns:p14="http://schemas.microsoft.com/office/powerpoint/2010/main" val="2185296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 EAMMH Yönlendirme Protokolü (</a:t>
            </a:r>
            <a:r>
              <a:rPr lang="tr-TR" dirty="0" err="1"/>
              <a:t>Energy</a:t>
            </a:r>
            <a:r>
              <a:rPr lang="tr-TR" dirty="0"/>
              <a:t> </a:t>
            </a:r>
            <a:r>
              <a:rPr lang="tr-TR" dirty="0" err="1"/>
              <a:t>Aware</a:t>
            </a:r>
            <a:r>
              <a:rPr lang="tr-TR" dirty="0"/>
              <a:t> Multi-Hop Multi-</a:t>
            </a:r>
            <a:r>
              <a:rPr lang="tr-TR" dirty="0" err="1"/>
              <a:t>Path</a:t>
            </a:r>
            <a:r>
              <a:rPr lang="tr-TR" dirty="0"/>
              <a:t>– EAMMH</a:t>
            </a:r>
            <a:r>
              <a:rPr lang="tr-TR" dirty="0" smtClean="0"/>
              <a:t>)</a:t>
            </a:r>
            <a:endParaRPr lang="tr-TR" dirty="0"/>
          </a:p>
        </p:txBody>
      </p:sp>
      <p:sp>
        <p:nvSpPr>
          <p:cNvPr id="3" name="İçerik Yer Tutucusu 2"/>
          <p:cNvSpPr>
            <a:spLocks noGrp="1"/>
          </p:cNvSpPr>
          <p:nvPr>
            <p:ph idx="1"/>
          </p:nvPr>
        </p:nvSpPr>
        <p:spPr/>
        <p:txBody>
          <a:bodyPr/>
          <a:lstStyle/>
          <a:p>
            <a:r>
              <a:rPr lang="tr-TR" dirty="0"/>
              <a:t>EAMMH yönlendirme protokolü enerji farkında yönlendirme ve çoklu -hop içi küme yönlendirme özelliklerini uyararak geliştirilmiştir. Her turda baz istasyonuna veri aktarımları meydana geldiğinde bir kararlı durum faz takip kümeler düzenlenen bir set- </a:t>
            </a:r>
            <a:r>
              <a:rPr lang="tr-TR" dirty="0" err="1"/>
              <a:t>up</a:t>
            </a:r>
            <a:r>
              <a:rPr lang="tr-TR" dirty="0"/>
              <a:t> faz başlar nerede EAMMH protokolünün çalışma mermi bölünür. Aşağıdaki akış şeması protokolünün genel ilk kullanım düğüm sayısı şeklinde olan giriş vermek zorundadır tanımlamaktadır.</a:t>
            </a:r>
          </a:p>
          <a:p>
            <a:endParaRPr lang="tr-TR" dirty="0"/>
          </a:p>
        </p:txBody>
      </p:sp>
    </p:spTree>
    <p:extLst>
      <p:ext uri="{BB962C8B-B14F-4D97-AF65-F5344CB8AC3E}">
        <p14:creationId xmlns:p14="http://schemas.microsoft.com/office/powerpoint/2010/main" val="2622118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a:t>Oluşturulan düğümleri, onların pozisyonları rastgele ve gösterilir. Düğümler dağıtıldıktan sonra, her düğüm komşu düğümleri keşfetmek için komşu keşif algoritması kullanır. Küme baş seçimi algoritması küme kafaları kullanma düğümler arasında seçilir. Bu küme başları kümeleri sabit bağlı boyutu ile oluşturulmaktadır böylece tüm komşu düğümlerine reklam mesajı yayınlar. Kümedeki her düğüm </a:t>
            </a:r>
            <a:r>
              <a:rPr lang="tr-TR" dirty="0" err="1"/>
              <a:t>düğüm</a:t>
            </a:r>
            <a:r>
              <a:rPr lang="tr-TR" dirty="0"/>
              <a:t> yönlendirme bilgilerinin güncelleştirilmesi hangi yönlendirme tablosunu tutar. </a:t>
            </a:r>
            <a:r>
              <a:rPr lang="tr-TR" dirty="0" err="1"/>
              <a:t>Drand</a:t>
            </a:r>
            <a:r>
              <a:rPr lang="tr-TR" dirty="0"/>
              <a:t> ( dağıtılmış </a:t>
            </a:r>
            <a:r>
              <a:rPr lang="tr-TR" dirty="0" err="1"/>
              <a:t>randomize</a:t>
            </a:r>
            <a:r>
              <a:rPr lang="tr-TR" dirty="0"/>
              <a:t> zaman dilimi atama algoritması ) yöntemi kullanılır, birkaç düğümler farklı zaman dilimlerinde sinyalini bölerek aynı frekans kanalını paylaşmanızı sağlar. Küme baş kümedeki tüm düğümler verileri toplar ve bu toplu veri baz istasyonuna iletilir.</a:t>
            </a:r>
          </a:p>
          <a:p>
            <a:endParaRPr lang="tr-TR" dirty="0"/>
          </a:p>
        </p:txBody>
      </p:sp>
    </p:spTree>
    <p:extLst>
      <p:ext uri="{BB962C8B-B14F-4D97-AF65-F5344CB8AC3E}">
        <p14:creationId xmlns:p14="http://schemas.microsoft.com/office/powerpoint/2010/main" val="3481256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Kablosuz </a:t>
            </a:r>
            <a:r>
              <a:rPr lang="tr-TR" dirty="0" err="1" smtClean="0"/>
              <a:t>Sensör</a:t>
            </a:r>
            <a:r>
              <a:rPr lang="tr-TR" dirty="0" smtClean="0"/>
              <a:t> Ağlar</a:t>
            </a:r>
            <a:endParaRPr lang="tr-TR" dirty="0"/>
          </a:p>
        </p:txBody>
      </p:sp>
      <p:sp>
        <p:nvSpPr>
          <p:cNvPr id="3" name="İçerik Yer Tutucusu 2"/>
          <p:cNvSpPr>
            <a:spLocks noGrp="1"/>
          </p:cNvSpPr>
          <p:nvPr>
            <p:ph idx="1"/>
          </p:nvPr>
        </p:nvSpPr>
        <p:spPr/>
        <p:txBody>
          <a:bodyPr>
            <a:normAutofit/>
          </a:bodyPr>
          <a:lstStyle/>
          <a:p>
            <a:r>
              <a:rPr lang="tr-TR" dirty="0"/>
              <a:t>Kablosuz algılayıcı ağlar, son yıllarda ki donanım teknolojisindeki gelişmeler sebebiyle yükselişe geçmiştir. Özellikle kablosuz aygıtların artması, maliyetin düşmesi, aygıt boyutlarının küçülmesi, güç tüketiminin azalması kablosuz algılayıcı ağları oluşturacak algılayıcı düğümlerin daha uygun koşullarda üretilmesine olanak sağlamış, bilimsel ve endüstriyel araştırmalar bu ağların kullanım alanlarının ve kullanımlarının artmasına yol açmıştır. </a:t>
            </a:r>
          </a:p>
        </p:txBody>
      </p:sp>
    </p:spTree>
    <p:extLst>
      <p:ext uri="{BB962C8B-B14F-4D97-AF65-F5344CB8AC3E}">
        <p14:creationId xmlns:p14="http://schemas.microsoft.com/office/powerpoint/2010/main" val="2106663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55000" lnSpcReduction="20000"/>
          </a:bodyPr>
          <a:lstStyle/>
          <a:p>
            <a:r>
              <a:rPr lang="tr-TR" b="1" dirty="0"/>
              <a:t>Kurulum Aşaması</a:t>
            </a:r>
          </a:p>
          <a:p>
            <a:r>
              <a:rPr lang="tr-TR" dirty="0"/>
              <a:t> </a:t>
            </a:r>
          </a:p>
          <a:p>
            <a:r>
              <a:rPr lang="tr-TR" dirty="0"/>
              <a:t>Başlangıçta, düğüm dağıtımdan sonra komşu keşif gerçekleşir. K- of- n yaklaşım , </a:t>
            </a:r>
            <a:r>
              <a:rPr lang="tr-TR" dirty="0" err="1"/>
              <a:t>ping</a:t>
            </a:r>
            <a:r>
              <a:rPr lang="tr-TR" dirty="0"/>
              <a:t>, işaret mesajlaşma :</a:t>
            </a:r>
          </a:p>
          <a:p>
            <a:r>
              <a:rPr lang="tr-TR" dirty="0"/>
              <a:t>Bu ​​gibi birçok yöntemler kullanılarak yapılabilir. Küme oluşturulan edilirken komşu keşif sonrası, her düğüm geçerli tur için bir küme baş olmak isteyip istemediğinizi karar verir. Bu karar yöntemi, yıkama </a:t>
            </a:r>
            <a:r>
              <a:rPr lang="tr-TR" dirty="0" err="1"/>
              <a:t>ekstraksiyonu</a:t>
            </a:r>
            <a:r>
              <a:rPr lang="tr-TR" dirty="0"/>
              <a:t> kullanılana benzerdir. </a:t>
            </a:r>
          </a:p>
          <a:p>
            <a:r>
              <a:rPr lang="tr-TR" dirty="0"/>
              <a:t>1. CH ( Cluster Başkanı ) Seçim </a:t>
            </a:r>
          </a:p>
          <a:p>
            <a:r>
              <a:rPr lang="tr-TR" dirty="0"/>
              <a:t>2. Küme Oluşumu: Kur aşama aşağıdaki sırayla çalışır</a:t>
            </a:r>
          </a:p>
          <a:p>
            <a:r>
              <a:rPr lang="tr-TR" b="1" dirty="0"/>
              <a:t>Veri İletim Fazı</a:t>
            </a:r>
          </a:p>
          <a:p>
            <a:r>
              <a:rPr lang="tr-TR" dirty="0"/>
              <a:t> </a:t>
            </a:r>
          </a:p>
          <a:p>
            <a:r>
              <a:rPr lang="tr-TR" dirty="0"/>
              <a:t>Kümeler oluşturulduktan sonra, </a:t>
            </a:r>
            <a:r>
              <a:rPr lang="tr-TR" dirty="0" err="1"/>
              <a:t>sensör</a:t>
            </a:r>
            <a:r>
              <a:rPr lang="tr-TR" dirty="0"/>
              <a:t> düğümleri veri göndermek için zaman dilimini tahsis edilir. Varsayarsak düğümler her zaman ayrılan zaman aralığında, onu iletmek göndermek veri var. Bir düğüm tek komşularıyla veri aldığında, kendi verileri ile toplanır. Toplanmış verileri iletirken, kendi yönlendirme tablosu girdilerini optimal yolunu seçmek zorundadır. Bu karar bir sezgisel işlevini kullanır ve sezgisel fonksiyon ile verilir.</a:t>
            </a:r>
          </a:p>
          <a:p>
            <a:r>
              <a:rPr lang="tr-TR" dirty="0"/>
              <a:t> </a:t>
            </a:r>
          </a:p>
          <a:p>
            <a:r>
              <a:rPr lang="tr-TR" b="1" dirty="0"/>
              <a:t>h   =   K ( </a:t>
            </a:r>
            <a:r>
              <a:rPr lang="tr-TR" b="1" dirty="0" err="1"/>
              <a:t>Eavg</a:t>
            </a:r>
            <a:r>
              <a:rPr lang="tr-TR" b="1" dirty="0"/>
              <a:t>/ </a:t>
            </a:r>
            <a:r>
              <a:rPr lang="tr-TR" b="1" dirty="0" err="1"/>
              <a:t>hmin</a:t>
            </a:r>
            <a:r>
              <a:rPr lang="tr-TR" b="1" dirty="0"/>
              <a:t>  * t ) (1)</a:t>
            </a:r>
            <a:endParaRPr lang="tr-TR" dirty="0"/>
          </a:p>
          <a:p>
            <a:r>
              <a:rPr lang="tr-TR" dirty="0"/>
              <a:t>K sabit olduğu, </a:t>
            </a:r>
            <a:r>
              <a:rPr lang="tr-TR" dirty="0" err="1"/>
              <a:t>Eavg</a:t>
            </a:r>
            <a:r>
              <a:rPr lang="tr-TR" dirty="0"/>
              <a:t> akım yolunun ortalama enerji olduğunu </a:t>
            </a:r>
            <a:r>
              <a:rPr lang="tr-TR" dirty="0" err="1"/>
              <a:t>hmin</a:t>
            </a:r>
            <a:r>
              <a:rPr lang="tr-TR" dirty="0"/>
              <a:t> geçerli yolu akım yolu, t = trafikte asgari hop sayısıdır. En yüksek sezgisel değerine sahip yol seçilir. Bu yolun Emin &gt; eşik, bu seçilir. Başka bir sonraki en yüksek sezgisel bir değere sahip bir yol, burada seçilir.</a:t>
            </a:r>
          </a:p>
          <a:p>
            <a:r>
              <a:rPr lang="tr-TR" dirty="0"/>
              <a:t>Yönlendirme tablosunda herhangi bir düğüm Emin eşiği enerjisinden daha büyük, bu en az enerji ile düğüm alır varsa sabit bir 10 gibi herhangi bir tamsayı olabilir.</a:t>
            </a:r>
          </a:p>
          <a:p>
            <a:r>
              <a:rPr lang="tr-TR" dirty="0"/>
              <a:t> </a:t>
            </a:r>
          </a:p>
          <a:p>
            <a:r>
              <a:rPr lang="tr-TR" b="1" dirty="0"/>
              <a:t>Emin = </a:t>
            </a:r>
            <a:r>
              <a:rPr lang="tr-TR" b="1" dirty="0" err="1"/>
              <a:t>Eavg</a:t>
            </a:r>
            <a:r>
              <a:rPr lang="tr-TR" b="1" dirty="0"/>
              <a:t> / </a:t>
            </a:r>
            <a:r>
              <a:rPr lang="tr-TR" b="1" dirty="0" err="1"/>
              <a:t>const</a:t>
            </a:r>
            <a:r>
              <a:rPr lang="tr-TR" b="1" dirty="0"/>
              <a:t> (2)</a:t>
            </a:r>
            <a:endParaRPr lang="tr-TR" dirty="0"/>
          </a:p>
          <a:p>
            <a:endParaRPr lang="tr-TR" dirty="0"/>
          </a:p>
        </p:txBody>
      </p:sp>
    </p:spTree>
    <p:extLst>
      <p:ext uri="{BB962C8B-B14F-4D97-AF65-F5344CB8AC3E}">
        <p14:creationId xmlns:p14="http://schemas.microsoft.com/office/powerpoint/2010/main" val="1707563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a:t>LEACH ve EAMMH Hem MATLAB kullanarak </a:t>
            </a:r>
            <a:r>
              <a:rPr lang="tr-TR" dirty="0" err="1"/>
              <a:t>simüle</a:t>
            </a:r>
            <a:r>
              <a:rPr lang="tr-TR" dirty="0"/>
              <a:t> edilir. Değerlendiren EAMMH ve LEACH aşağıdaki gibidir ise parametreler dikkate alınır.</a:t>
            </a:r>
          </a:p>
          <a:p>
            <a:r>
              <a:rPr lang="tr-TR" dirty="0"/>
              <a:t>Ölü Düğümler Sayısı, Ortalama, Yuvarlak Sayısı Her düğümün Ortalama Enerji </a:t>
            </a:r>
            <a:r>
              <a:rPr lang="tr-TR" dirty="0" err="1"/>
              <a:t>vs</a:t>
            </a:r>
            <a:r>
              <a:rPr lang="tr-TR" dirty="0"/>
              <a:t> ( düğüm sayısının varyasyon ile birlikte) Yuvarlak sayısı Her düğümün Enerji ( düğüm sayısının değişimi ile birlikte )</a:t>
            </a:r>
          </a:p>
          <a:p>
            <a:r>
              <a:rPr lang="tr-TR" dirty="0"/>
              <a:t>Birkaç varsayımlar  yapılır bu protokollerin simülasyonu basitleştirmek </a:t>
            </a:r>
            <a:r>
              <a:rPr lang="tr-TR" dirty="0" err="1"/>
              <a:t>için,Bunlar</a:t>
            </a:r>
            <a:r>
              <a:rPr lang="tr-TR" dirty="0"/>
              <a:t> şunlardır :Düğümlerin o ilk enerji aynıdır. Düğümler bir enerji dağılımı için başka denklem düğümlerinin Homojen dağılım o kullanılan bundan sonra sınırlı bir iletim aralığına sahip olduğu varsayılır o </a:t>
            </a:r>
            <a:r>
              <a:rPr lang="tr-TR" dirty="0" err="1"/>
              <a:t>o</a:t>
            </a:r>
            <a:r>
              <a:rPr lang="tr-TR" dirty="0"/>
              <a:t> Düğümler statik bulunmaktadır. o Düğümler her zaman veri göndermek zorunda.</a:t>
            </a:r>
          </a:p>
          <a:p>
            <a:endParaRPr lang="tr-TR" dirty="0"/>
          </a:p>
        </p:txBody>
      </p:sp>
    </p:spTree>
    <p:extLst>
      <p:ext uri="{BB962C8B-B14F-4D97-AF65-F5344CB8AC3E}">
        <p14:creationId xmlns:p14="http://schemas.microsoft.com/office/powerpoint/2010/main" val="1797839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09443" y="2019836"/>
            <a:ext cx="4925113" cy="3686690"/>
          </a:xfrm>
          <a:prstGeom prst="rect">
            <a:avLst/>
          </a:prstGeom>
        </p:spPr>
      </p:pic>
    </p:spTree>
    <p:extLst>
      <p:ext uri="{BB962C8B-B14F-4D97-AF65-F5344CB8AC3E}">
        <p14:creationId xmlns:p14="http://schemas.microsoft.com/office/powerpoint/2010/main" val="3525703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09417" y="1929336"/>
            <a:ext cx="5125166" cy="3867690"/>
          </a:xfrm>
          <a:prstGeom prst="rect">
            <a:avLst/>
          </a:prstGeom>
        </p:spPr>
      </p:pic>
    </p:spTree>
    <p:extLst>
      <p:ext uri="{BB962C8B-B14F-4D97-AF65-F5344CB8AC3E}">
        <p14:creationId xmlns:p14="http://schemas.microsoft.com/office/powerpoint/2010/main" val="3935071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42759" y="1910284"/>
            <a:ext cx="5058481" cy="3905795"/>
          </a:xfrm>
          <a:prstGeom prst="rect">
            <a:avLst/>
          </a:prstGeom>
        </p:spPr>
      </p:pic>
    </p:spTree>
    <p:extLst>
      <p:ext uri="{BB962C8B-B14F-4D97-AF65-F5344CB8AC3E}">
        <p14:creationId xmlns:p14="http://schemas.microsoft.com/office/powerpoint/2010/main" val="21933861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548" y="1972205"/>
            <a:ext cx="5210903" cy="3781953"/>
          </a:xfrm>
        </p:spPr>
      </p:pic>
    </p:spTree>
    <p:extLst>
      <p:ext uri="{BB962C8B-B14F-4D97-AF65-F5344CB8AC3E}">
        <p14:creationId xmlns:p14="http://schemas.microsoft.com/office/powerpoint/2010/main" val="1740242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SONUÇ</a:t>
            </a:r>
            <a:endParaRPr lang="tr-TR" dirty="0"/>
          </a:p>
        </p:txBody>
      </p:sp>
      <p:sp>
        <p:nvSpPr>
          <p:cNvPr id="3" name="İçerik Yer Tutucusu 2"/>
          <p:cNvSpPr>
            <a:spLocks noGrp="1"/>
          </p:cNvSpPr>
          <p:nvPr>
            <p:ph idx="1"/>
          </p:nvPr>
        </p:nvSpPr>
        <p:spPr/>
        <p:txBody>
          <a:bodyPr>
            <a:normAutofit fontScale="92500" lnSpcReduction="20000"/>
          </a:bodyPr>
          <a:lstStyle/>
          <a:p>
            <a:r>
              <a:rPr lang="tr-TR" dirty="0" err="1"/>
              <a:t>Leach</a:t>
            </a:r>
            <a:r>
              <a:rPr lang="tr-TR" dirty="0"/>
              <a:t> ve EAMMH hem yuvarlak sayısı arttıkça enerji kaybetmek, 2-25 rakamlar görülmektedir. Aynı zamanda, bir düğüm sıfır değerine ulaştığı zaman artık fonksiyonel ve ölü düğüm olarak kabul edilir olduğu görülmüştür. Düğümlerin sayısı her düğümün ortalama enerji EAMMH eğrisini arttıkça biraz daha iyi olduğunu görüyoruz. </a:t>
            </a:r>
            <a:r>
              <a:rPr lang="tr-TR" dirty="0" err="1"/>
              <a:t>Leach</a:t>
            </a:r>
            <a:r>
              <a:rPr lang="tr-TR" dirty="0"/>
              <a:t> göre ölü düğüm sayıları da toplam düğümler sayısı arttıkça daha az olsun. </a:t>
            </a:r>
            <a:r>
              <a:rPr lang="tr-TR" dirty="0" err="1"/>
              <a:t>Leach</a:t>
            </a:r>
            <a:r>
              <a:rPr lang="tr-TR" dirty="0"/>
              <a:t> ile karşılaştırıldığında nedenle düğümler sayısı arttıkça, daha da 0.05 olasılık için EAMMH olduğunu.25 kaynaktan, bu düğümlerin sayısı olarak, her olasılık seviyesi için EAMMH Her bir düğüm ortalama enerji ve ölü düğüm sayısı açısından daha iyi performans görülmektedir arttırdığı belirgin bir. Ancak düğüm sayısı daha az bir sayı için </a:t>
            </a:r>
            <a:r>
              <a:rPr lang="tr-TR" dirty="0" err="1"/>
              <a:t>Leach</a:t>
            </a:r>
            <a:r>
              <a:rPr lang="tr-TR" dirty="0"/>
              <a:t> daha iyi performans bulunmuştur. Biz EAMMH iyi performans olsa bile çoğu durumda gelen gözlemlemek Şekiller itibaren operasyonların çoğunda ilk ölü düğüm EAMMH gereğidir. </a:t>
            </a:r>
          </a:p>
        </p:txBody>
      </p:sp>
    </p:spTree>
    <p:extLst>
      <p:ext uri="{BB962C8B-B14F-4D97-AF65-F5344CB8AC3E}">
        <p14:creationId xmlns:p14="http://schemas.microsoft.com/office/powerpoint/2010/main" val="955235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10000"/>
          </a:bodyPr>
          <a:lstStyle/>
          <a:p>
            <a:r>
              <a:rPr lang="tr-TR" dirty="0"/>
              <a:t>Baz istasyonundan onlar yakın olanlar ile karşılaştırıldığında daha uzun mesafeler </a:t>
            </a:r>
            <a:r>
              <a:rPr lang="tr-TR" dirty="0" err="1"/>
              <a:t>katetmek</a:t>
            </a:r>
            <a:r>
              <a:rPr lang="tr-TR" dirty="0"/>
              <a:t> zorunda olacak gibi bilgi göndermek için enerji büyük miktarda dağıtmak zorunda. EAMMH senaryoları çoğunda </a:t>
            </a:r>
            <a:r>
              <a:rPr lang="tr-TR" dirty="0" err="1"/>
              <a:t>leach</a:t>
            </a:r>
            <a:r>
              <a:rPr lang="tr-TR" dirty="0"/>
              <a:t> daha iyi performans nedeni EAMMH daha uzun süre hayatta ağı yapmanıza yardımcı olacak bir küme arası yönlendirme mekanizması oluşur nedenle içindir. Öte yandan LEACH Küme Baş ile ve daha sonra Baz İstasyonu'na doğrudan hop iletişim vardır. LEACH Çok hop mekanizmalarını kullanır olsa da, Multi-yolu ve Multi-hop dahil hiyerarşik yönlendirme parametreleri ve tekniklerin kullanımı ile EAMMH düğüm daha fazla sayıda katılmaktadırlar durumlarda </a:t>
            </a:r>
            <a:r>
              <a:rPr lang="tr-TR" dirty="0" err="1"/>
              <a:t>Leach</a:t>
            </a:r>
            <a:r>
              <a:rPr lang="tr-TR" dirty="0"/>
              <a:t> daha iyi enerji verimliliği ile gerçekleştirebilirsiniz. Durumlarda bir küme içi yönlendirme mekanizması olarak bir kaç düğüm </a:t>
            </a:r>
            <a:r>
              <a:rPr lang="tr-TR" dirty="0" err="1"/>
              <a:t>düğüm</a:t>
            </a:r>
            <a:r>
              <a:rPr lang="tr-TR" dirty="0"/>
              <a:t> yükü ekleyebileceğiniz varken, çalışma basit </a:t>
            </a:r>
            <a:r>
              <a:rPr lang="tr-TR" dirty="0" err="1"/>
              <a:t>modda</a:t>
            </a:r>
            <a:r>
              <a:rPr lang="tr-TR" dirty="0"/>
              <a:t> LEACH daha enerji verimli olduğunu kanıtlamaktadır.</a:t>
            </a:r>
          </a:p>
          <a:p>
            <a:endParaRPr lang="tr-TR" dirty="0"/>
          </a:p>
        </p:txBody>
      </p:sp>
    </p:spTree>
    <p:extLst>
      <p:ext uri="{BB962C8B-B14F-4D97-AF65-F5344CB8AC3E}">
        <p14:creationId xmlns:p14="http://schemas.microsoft.com/office/powerpoint/2010/main" val="205419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Kablosuz algılayıcı ağları geniş bir yelpazede, değişik uygulama alanlarında kullanılabilmektedir. Bu uygulama alanları arasında askeri uygulamalar(birimlerin izlenmesi, düşmanın takibi, savaş alanı gözlemi, hedefleme, saldırı tespiti, vb.), çevresel uygulamalar(orman yangını tespiti, ortamın haritalandırılması, felaket tespiti, vb.), sağlık uygulamaları(insanların fizyolojik izlenmesi, hastane içinde doktor ve hastaların izlenmesi, ilaç yöntemi vb.), ev uygulamaları(ev otomasyonu, zeki otomasyonlar, vb.), ofis binalarında çevresel kontrol etkileşimli müzeler, araba hırsızlığı tespiti ve takibi, envanter takibi, vb. sayılabilir.</a:t>
            </a:r>
          </a:p>
          <a:p>
            <a:endParaRPr lang="tr-TR" dirty="0"/>
          </a:p>
        </p:txBody>
      </p:sp>
    </p:spTree>
    <p:extLst>
      <p:ext uri="{BB962C8B-B14F-4D97-AF65-F5344CB8AC3E}">
        <p14:creationId xmlns:p14="http://schemas.microsoft.com/office/powerpoint/2010/main" val="3643162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a:bodyPr>
          <a:lstStyle/>
          <a:p>
            <a:r>
              <a:rPr lang="tr-TR" dirty="0"/>
              <a:t>Bu bitirme çalışmasının yukarıdaki nedenlere bağlı olarak kablosuz </a:t>
            </a:r>
            <a:r>
              <a:rPr lang="tr-TR" dirty="0" err="1"/>
              <a:t>sensör</a:t>
            </a:r>
            <a:r>
              <a:rPr lang="tr-TR" dirty="0"/>
              <a:t> ağlarının barındırdığı ve uygulamada karşılaşan eniyileme problemleri araştırılmış ve bu problemlerden “alan önceliği arttırmaya yönelik” çözümler gerçekleştirilmiş ve %60 oranında </a:t>
            </a:r>
            <a:r>
              <a:rPr lang="tr-TR" dirty="0" err="1"/>
              <a:t>sensörler</a:t>
            </a:r>
            <a:r>
              <a:rPr lang="tr-TR" dirty="0"/>
              <a:t> en iyi şekilde konumlandırılmıştır.</a:t>
            </a:r>
          </a:p>
          <a:p>
            <a:r>
              <a:rPr lang="tr-TR" dirty="0"/>
              <a:t>Bu bitirme çalışmasının ikinci kısmında ise, </a:t>
            </a:r>
            <a:r>
              <a:rPr lang="tr-TR" dirty="0" err="1"/>
              <a:t>sensörler</a:t>
            </a:r>
            <a:r>
              <a:rPr lang="tr-TR" dirty="0"/>
              <a:t> yerleştirildikten sonra güvenliğini sağlayacağımız bölgenin ağ yapısının oluşturulması </a:t>
            </a:r>
            <a:r>
              <a:rPr lang="tr-TR" dirty="0" err="1"/>
              <a:t>sensörlerin</a:t>
            </a:r>
            <a:r>
              <a:rPr lang="tr-TR" dirty="0"/>
              <a:t> rasgele </a:t>
            </a:r>
            <a:r>
              <a:rPr lang="tr-TR" dirty="0" err="1"/>
              <a:t>dağıtılması,sensörlerin</a:t>
            </a:r>
            <a:r>
              <a:rPr lang="tr-TR" dirty="0"/>
              <a:t> enerjilerinin </a:t>
            </a:r>
            <a:r>
              <a:rPr lang="tr-TR" dirty="0" err="1"/>
              <a:t>belirlenmesi,arazi</a:t>
            </a:r>
            <a:r>
              <a:rPr lang="tr-TR" dirty="0"/>
              <a:t> boyutunun </a:t>
            </a:r>
            <a:r>
              <a:rPr lang="tr-TR" dirty="0" err="1"/>
              <a:t>oluşturulması,ölen</a:t>
            </a:r>
            <a:r>
              <a:rPr lang="tr-TR" dirty="0"/>
              <a:t> </a:t>
            </a:r>
            <a:r>
              <a:rPr lang="tr-TR" dirty="0" err="1"/>
              <a:t>sensörlerin</a:t>
            </a:r>
            <a:r>
              <a:rPr lang="tr-TR" dirty="0"/>
              <a:t> küme başı ise yeniden yönlendirme yaparak </a:t>
            </a:r>
            <a:r>
              <a:rPr lang="tr-TR" dirty="0" err="1"/>
              <a:t>cluster</a:t>
            </a:r>
            <a:r>
              <a:rPr lang="tr-TR" dirty="0"/>
              <a:t> başı seçilmesi ve </a:t>
            </a:r>
            <a:r>
              <a:rPr lang="tr-TR" dirty="0" err="1"/>
              <a:t>sensörlerin</a:t>
            </a:r>
            <a:r>
              <a:rPr lang="tr-TR" dirty="0"/>
              <a:t> baz istasyona iletişimi sağlanması arazinin güvenliğini sağlamak konusunda karşılaşacağımız sorunları denemeler sonucunda bulunarak listelenmektedir.</a:t>
            </a:r>
          </a:p>
          <a:p>
            <a:endParaRPr lang="tr-TR" dirty="0"/>
          </a:p>
        </p:txBody>
      </p:sp>
    </p:spTree>
    <p:extLst>
      <p:ext uri="{BB962C8B-B14F-4D97-AF65-F5344CB8AC3E}">
        <p14:creationId xmlns:p14="http://schemas.microsoft.com/office/powerpoint/2010/main" val="3564846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87624" y="1900757"/>
            <a:ext cx="6480720" cy="3924848"/>
          </a:xfrm>
          <a:prstGeom prst="rect">
            <a:avLst/>
          </a:prstGeom>
        </p:spPr>
      </p:pic>
    </p:spTree>
    <p:extLst>
      <p:ext uri="{BB962C8B-B14F-4D97-AF65-F5344CB8AC3E}">
        <p14:creationId xmlns:p14="http://schemas.microsoft.com/office/powerpoint/2010/main" val="3029881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2385073491"/>
              </p:ext>
            </p:extLst>
          </p:nvPr>
        </p:nvGraphicFramePr>
        <p:xfrm>
          <a:off x="1259632" y="2204864"/>
          <a:ext cx="6624737" cy="3024336"/>
        </p:xfrm>
        <a:graphic>
          <a:graphicData uri="http://schemas.openxmlformats.org/drawingml/2006/table">
            <a:tbl>
              <a:tblPr firstRow="1" firstCol="1" bandRow="1">
                <a:tableStyleId>{5C22544A-7EE6-4342-B048-85BDC9FD1C3A}</a:tableStyleId>
              </a:tblPr>
              <a:tblGrid>
                <a:gridCol w="2207749"/>
                <a:gridCol w="2208494"/>
                <a:gridCol w="2208494"/>
              </a:tblGrid>
              <a:tr h="780746">
                <a:tc>
                  <a:txBody>
                    <a:bodyPr/>
                    <a:lstStyle/>
                    <a:p>
                      <a:pPr algn="just">
                        <a:lnSpc>
                          <a:spcPct val="115000"/>
                        </a:lnSpc>
                        <a:spcAft>
                          <a:spcPts val="0"/>
                        </a:spcAft>
                      </a:pPr>
                      <a:r>
                        <a:rPr lang="tr-TR" sz="1000">
                          <a:effectLst/>
                        </a:rPr>
                        <a:t>Test Sayisi</a:t>
                      </a:r>
                      <a:endParaRPr lang="tr-TR" sz="1100">
                        <a:effectLst/>
                        <a:latin typeface="Calibri"/>
                        <a:ea typeface="Calibri"/>
                        <a:cs typeface="Times New Roman"/>
                      </a:endParaRPr>
                    </a:p>
                  </a:txBody>
                  <a:tcPr marL="68580" marR="68580" marT="0" marB="0"/>
                </a:tc>
                <a:tc>
                  <a:txBody>
                    <a:bodyPr/>
                    <a:lstStyle/>
                    <a:p>
                      <a:pPr algn="just">
                        <a:lnSpc>
                          <a:spcPct val="115000"/>
                        </a:lnSpc>
                        <a:spcAft>
                          <a:spcPts val="0"/>
                        </a:spcAft>
                      </a:pPr>
                      <a:r>
                        <a:rPr lang="tr-TR" sz="1000">
                          <a:effectLst/>
                        </a:rPr>
                        <a:t>Max. Kapsama Alanı</a:t>
                      </a:r>
                      <a:endParaRPr lang="tr-TR" sz="1100">
                        <a:effectLst/>
                        <a:latin typeface="Calibri"/>
                        <a:ea typeface="Calibri"/>
                        <a:cs typeface="Times New Roman"/>
                      </a:endParaRPr>
                    </a:p>
                  </a:txBody>
                  <a:tcPr marL="68580" marR="68580" marT="0" marB="0"/>
                </a:tc>
                <a:tc>
                  <a:txBody>
                    <a:bodyPr/>
                    <a:lstStyle/>
                    <a:p>
                      <a:pPr algn="just">
                        <a:lnSpc>
                          <a:spcPct val="115000"/>
                        </a:lnSpc>
                        <a:spcAft>
                          <a:spcPts val="0"/>
                        </a:spcAft>
                      </a:pPr>
                      <a:r>
                        <a:rPr lang="tr-TR" sz="1000">
                          <a:effectLst/>
                        </a:rPr>
                        <a:t>İterasyon Sayısı</a:t>
                      </a:r>
                      <a:endParaRPr lang="tr-TR" sz="1100">
                        <a:effectLst/>
                        <a:latin typeface="Calibri"/>
                        <a:ea typeface="Calibri"/>
                        <a:cs typeface="Times New Roman"/>
                      </a:endParaRPr>
                    </a:p>
                  </a:txBody>
                  <a:tcPr marL="68580" marR="68580" marT="0" marB="0"/>
                </a:tc>
              </a:tr>
              <a:tr h="731422">
                <a:tc>
                  <a:txBody>
                    <a:bodyPr/>
                    <a:lstStyle/>
                    <a:p>
                      <a:pPr algn="just">
                        <a:lnSpc>
                          <a:spcPct val="115000"/>
                        </a:lnSpc>
                        <a:spcAft>
                          <a:spcPts val="0"/>
                        </a:spcAft>
                      </a:pPr>
                      <a:r>
                        <a:rPr lang="tr-TR" sz="1000">
                          <a:effectLst/>
                        </a:rPr>
                        <a:t>Test1</a:t>
                      </a:r>
                      <a:endParaRPr lang="tr-TR" sz="1100">
                        <a:effectLst/>
                        <a:latin typeface="Calibri"/>
                        <a:ea typeface="Calibri"/>
                        <a:cs typeface="Times New Roman"/>
                      </a:endParaRPr>
                    </a:p>
                  </a:txBody>
                  <a:tcPr marL="68580" marR="68580" marT="0" marB="0"/>
                </a:tc>
                <a:tc>
                  <a:txBody>
                    <a:bodyPr/>
                    <a:lstStyle/>
                    <a:p>
                      <a:pPr algn="just">
                        <a:lnSpc>
                          <a:spcPct val="115000"/>
                        </a:lnSpc>
                        <a:spcAft>
                          <a:spcPts val="0"/>
                        </a:spcAft>
                      </a:pPr>
                      <a:r>
                        <a:rPr lang="tr-TR" sz="1000">
                          <a:effectLst/>
                        </a:rPr>
                        <a:t>540</a:t>
                      </a:r>
                      <a:endParaRPr lang="tr-TR" sz="1100">
                        <a:effectLst/>
                        <a:latin typeface="Calibri"/>
                        <a:ea typeface="Calibri"/>
                        <a:cs typeface="Times New Roman"/>
                      </a:endParaRPr>
                    </a:p>
                  </a:txBody>
                  <a:tcPr marL="68580" marR="68580" marT="0" marB="0"/>
                </a:tc>
                <a:tc>
                  <a:txBody>
                    <a:bodyPr/>
                    <a:lstStyle/>
                    <a:p>
                      <a:pPr algn="just">
                        <a:lnSpc>
                          <a:spcPct val="115000"/>
                        </a:lnSpc>
                        <a:spcAft>
                          <a:spcPts val="0"/>
                        </a:spcAft>
                      </a:pPr>
                      <a:r>
                        <a:rPr lang="tr-TR" sz="1000">
                          <a:effectLst/>
                        </a:rPr>
                        <a:t>20</a:t>
                      </a:r>
                      <a:endParaRPr lang="tr-TR" sz="1100">
                        <a:effectLst/>
                        <a:latin typeface="Calibri"/>
                        <a:ea typeface="Calibri"/>
                        <a:cs typeface="Times New Roman"/>
                      </a:endParaRPr>
                    </a:p>
                  </a:txBody>
                  <a:tcPr marL="68580" marR="68580" marT="0" marB="0"/>
                </a:tc>
              </a:tr>
              <a:tr h="731422">
                <a:tc>
                  <a:txBody>
                    <a:bodyPr/>
                    <a:lstStyle/>
                    <a:p>
                      <a:pPr algn="just">
                        <a:lnSpc>
                          <a:spcPct val="115000"/>
                        </a:lnSpc>
                        <a:spcAft>
                          <a:spcPts val="0"/>
                        </a:spcAft>
                      </a:pPr>
                      <a:r>
                        <a:rPr lang="tr-TR" sz="1000">
                          <a:effectLst/>
                        </a:rPr>
                        <a:t>Test2</a:t>
                      </a:r>
                      <a:endParaRPr lang="tr-TR" sz="1100">
                        <a:effectLst/>
                        <a:latin typeface="Calibri"/>
                        <a:ea typeface="Calibri"/>
                        <a:cs typeface="Times New Roman"/>
                      </a:endParaRPr>
                    </a:p>
                  </a:txBody>
                  <a:tcPr marL="68580" marR="68580" marT="0" marB="0"/>
                </a:tc>
                <a:tc>
                  <a:txBody>
                    <a:bodyPr/>
                    <a:lstStyle/>
                    <a:p>
                      <a:pPr algn="just">
                        <a:lnSpc>
                          <a:spcPct val="115000"/>
                        </a:lnSpc>
                        <a:spcAft>
                          <a:spcPts val="0"/>
                        </a:spcAft>
                      </a:pPr>
                      <a:r>
                        <a:rPr lang="tr-TR" sz="1000">
                          <a:effectLst/>
                        </a:rPr>
                        <a:t>560</a:t>
                      </a:r>
                      <a:endParaRPr lang="tr-TR" sz="1100">
                        <a:effectLst/>
                        <a:latin typeface="Calibri"/>
                        <a:ea typeface="Calibri"/>
                        <a:cs typeface="Times New Roman"/>
                      </a:endParaRPr>
                    </a:p>
                  </a:txBody>
                  <a:tcPr marL="68580" marR="68580" marT="0" marB="0"/>
                </a:tc>
                <a:tc>
                  <a:txBody>
                    <a:bodyPr/>
                    <a:lstStyle/>
                    <a:p>
                      <a:pPr algn="just">
                        <a:lnSpc>
                          <a:spcPct val="115000"/>
                        </a:lnSpc>
                        <a:spcAft>
                          <a:spcPts val="0"/>
                        </a:spcAft>
                      </a:pPr>
                      <a:r>
                        <a:rPr lang="tr-TR" sz="1000">
                          <a:effectLst/>
                        </a:rPr>
                        <a:t>18</a:t>
                      </a:r>
                      <a:endParaRPr lang="tr-TR" sz="1100">
                        <a:effectLst/>
                        <a:latin typeface="Calibri"/>
                        <a:ea typeface="Calibri"/>
                        <a:cs typeface="Times New Roman"/>
                      </a:endParaRPr>
                    </a:p>
                  </a:txBody>
                  <a:tcPr marL="68580" marR="68580" marT="0" marB="0"/>
                </a:tc>
              </a:tr>
              <a:tr h="780746">
                <a:tc>
                  <a:txBody>
                    <a:bodyPr/>
                    <a:lstStyle/>
                    <a:p>
                      <a:pPr algn="just">
                        <a:lnSpc>
                          <a:spcPct val="115000"/>
                        </a:lnSpc>
                        <a:spcAft>
                          <a:spcPts val="0"/>
                        </a:spcAft>
                      </a:pPr>
                      <a:r>
                        <a:rPr lang="tr-TR" sz="1000">
                          <a:effectLst/>
                        </a:rPr>
                        <a:t>Test3</a:t>
                      </a:r>
                      <a:endParaRPr lang="tr-TR" sz="1100">
                        <a:effectLst/>
                        <a:latin typeface="Calibri"/>
                        <a:ea typeface="Calibri"/>
                        <a:cs typeface="Times New Roman"/>
                      </a:endParaRPr>
                    </a:p>
                  </a:txBody>
                  <a:tcPr marL="68580" marR="68580" marT="0" marB="0"/>
                </a:tc>
                <a:tc>
                  <a:txBody>
                    <a:bodyPr/>
                    <a:lstStyle/>
                    <a:p>
                      <a:pPr algn="just">
                        <a:lnSpc>
                          <a:spcPct val="115000"/>
                        </a:lnSpc>
                        <a:spcAft>
                          <a:spcPts val="0"/>
                        </a:spcAft>
                      </a:pPr>
                      <a:r>
                        <a:rPr lang="tr-TR" sz="1000">
                          <a:effectLst/>
                        </a:rPr>
                        <a:t>600</a:t>
                      </a:r>
                      <a:endParaRPr lang="tr-TR" sz="1100">
                        <a:effectLst/>
                        <a:latin typeface="Calibri"/>
                        <a:ea typeface="Calibri"/>
                        <a:cs typeface="Times New Roman"/>
                      </a:endParaRPr>
                    </a:p>
                  </a:txBody>
                  <a:tcPr marL="68580" marR="68580" marT="0" marB="0"/>
                </a:tc>
                <a:tc>
                  <a:txBody>
                    <a:bodyPr/>
                    <a:lstStyle/>
                    <a:p>
                      <a:pPr algn="just">
                        <a:lnSpc>
                          <a:spcPct val="115000"/>
                        </a:lnSpc>
                        <a:spcAft>
                          <a:spcPts val="0"/>
                        </a:spcAft>
                      </a:pPr>
                      <a:r>
                        <a:rPr lang="tr-TR" sz="1000" dirty="0">
                          <a:effectLst/>
                        </a:rPr>
                        <a:t>17</a:t>
                      </a:r>
                      <a:endParaRPr lang="tr-TR" sz="1100" dirty="0">
                        <a:effectLst/>
                        <a:latin typeface="Calibri"/>
                        <a:ea typeface="Calibri"/>
                        <a:cs typeface="Times New Roman"/>
                      </a:endParaRPr>
                    </a:p>
                  </a:txBody>
                  <a:tcPr marL="68580" marR="68580" marT="0" marB="0"/>
                </a:tc>
              </a:tr>
            </a:tbl>
          </a:graphicData>
        </a:graphic>
      </p:graphicFrame>
      <p:sp>
        <p:nvSpPr>
          <p:cNvPr id="5" name="Rectangle 1"/>
          <p:cNvSpPr>
            <a:spLocks noChangeArrowheads="1"/>
          </p:cNvSpPr>
          <p:nvPr/>
        </p:nvSpPr>
        <p:spPr bwMode="auto">
          <a:xfrm>
            <a:off x="1749425" y="3511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altLang="tr-T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6729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a:bodyPr>
          <a:lstStyle/>
          <a:p>
            <a:r>
              <a:rPr lang="tr-TR" dirty="0"/>
              <a:t>Bu çalışmada </a:t>
            </a:r>
            <a:r>
              <a:rPr lang="tr-TR" dirty="0" err="1"/>
              <a:t>sensörlerin</a:t>
            </a:r>
            <a:r>
              <a:rPr lang="tr-TR" dirty="0"/>
              <a:t> alan üzerine en iyi şekilde nasıl yerleştirilebileceği üzerinde çalışılmıştır. Bu yerleştirilme yapılırken </a:t>
            </a:r>
            <a:r>
              <a:rPr lang="tr-TR" dirty="0" err="1"/>
              <a:t>sensör</a:t>
            </a:r>
            <a:r>
              <a:rPr lang="tr-TR" dirty="0"/>
              <a:t> sayısı, alan büyüklüğü, </a:t>
            </a:r>
            <a:r>
              <a:rPr lang="tr-TR" dirty="0" err="1"/>
              <a:t>sensör</a:t>
            </a:r>
            <a:r>
              <a:rPr lang="tr-TR" dirty="0"/>
              <a:t> menzili ve </a:t>
            </a:r>
            <a:r>
              <a:rPr lang="tr-TR" dirty="0" err="1"/>
              <a:t>sensörün</a:t>
            </a:r>
            <a:r>
              <a:rPr lang="tr-TR" dirty="0"/>
              <a:t> yönü göz önüne alınmıştır. </a:t>
            </a:r>
          </a:p>
          <a:p>
            <a:r>
              <a:rPr lang="tr-TR" dirty="0"/>
              <a:t>Bu projede kapsama alanı arttırmaya yönelik </a:t>
            </a:r>
            <a:r>
              <a:rPr lang="tr-TR" dirty="0" err="1"/>
              <a:t>sensör</a:t>
            </a:r>
            <a:r>
              <a:rPr lang="tr-TR" dirty="0"/>
              <a:t> yerleştirmeye ilişkin  bir problem tanımı yapılarak, kapsama alanını arttıran bir Genetik </a:t>
            </a:r>
            <a:r>
              <a:rPr lang="tr-TR" dirty="0" err="1"/>
              <a:t>Algoritma’nın</a:t>
            </a:r>
            <a:r>
              <a:rPr lang="tr-TR" dirty="0"/>
              <a:t> bütün olumlu özelliklerini kullanarak sonuca </a:t>
            </a:r>
            <a:r>
              <a:rPr lang="tr-TR" dirty="0" err="1"/>
              <a:t>gidilmiştir.Projede</a:t>
            </a:r>
            <a:r>
              <a:rPr lang="tr-TR" dirty="0"/>
              <a:t> yarar sağlamak için elimizdeki en az </a:t>
            </a:r>
            <a:r>
              <a:rPr lang="tr-TR" dirty="0" err="1"/>
              <a:t>sensörle</a:t>
            </a:r>
            <a:r>
              <a:rPr lang="tr-TR" dirty="0"/>
              <a:t> verilen alan üzerinde maksimum kapsama alanına  %70,8 oranında sonuca </a:t>
            </a:r>
            <a:r>
              <a:rPr lang="tr-TR" dirty="0" err="1"/>
              <a:t>ulaşılmıştır.Alan</a:t>
            </a:r>
            <a:r>
              <a:rPr lang="tr-TR" dirty="0"/>
              <a:t> önceliklerinin, arazi resminden otomatik olarak belirlenmesini sağlayan, bir görüntü işleme modülü gerçekleştirilebilir. </a:t>
            </a:r>
            <a:r>
              <a:rPr lang="tr-TR" dirty="0" err="1"/>
              <a:t>Sensörler</a:t>
            </a:r>
            <a:r>
              <a:rPr lang="tr-TR" dirty="0"/>
              <a:t> verilmeden sistem tarafından otomatik olarak ilgili alan ihtiyaç duyulan en az sayıda algılayıcı hesaplanabilir.</a:t>
            </a:r>
          </a:p>
          <a:p>
            <a:endParaRPr lang="tr-TR" dirty="0"/>
          </a:p>
        </p:txBody>
      </p:sp>
    </p:spTree>
    <p:extLst>
      <p:ext uri="{BB962C8B-B14F-4D97-AF65-F5344CB8AC3E}">
        <p14:creationId xmlns:p14="http://schemas.microsoft.com/office/powerpoint/2010/main" val="306715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Kablosuz </a:t>
            </a:r>
            <a:r>
              <a:rPr lang="tr-TR" dirty="0" err="1"/>
              <a:t>sensör</a:t>
            </a:r>
            <a:r>
              <a:rPr lang="tr-TR" dirty="0"/>
              <a:t> ağlarında çok sayıda </a:t>
            </a:r>
            <a:r>
              <a:rPr lang="tr-TR" dirty="0" err="1"/>
              <a:t>sensör</a:t>
            </a:r>
            <a:r>
              <a:rPr lang="tr-TR" dirty="0"/>
              <a:t> düğümü ve bu düğümlerin üzerinde bulunan bileşenler </a:t>
            </a:r>
            <a:r>
              <a:rPr lang="tr-TR" dirty="0" err="1"/>
              <a:t>bulunur.Bu</a:t>
            </a:r>
            <a:r>
              <a:rPr lang="tr-TR" dirty="0"/>
              <a:t> ağın temel elemanları algılama, veri işleme ve haberleşme özelliğine sahip </a:t>
            </a:r>
            <a:r>
              <a:rPr lang="tr-TR" dirty="0" err="1"/>
              <a:t>sensör</a:t>
            </a:r>
            <a:r>
              <a:rPr lang="tr-TR" dirty="0"/>
              <a:t> </a:t>
            </a:r>
            <a:r>
              <a:rPr lang="tr-TR" dirty="0" err="1"/>
              <a:t>düğümlerdir.Bilindiği</a:t>
            </a:r>
            <a:r>
              <a:rPr lang="tr-TR" dirty="0"/>
              <a:t> gibi </a:t>
            </a:r>
            <a:r>
              <a:rPr lang="tr-TR" dirty="0" err="1"/>
              <a:t>sensör</a:t>
            </a:r>
            <a:r>
              <a:rPr lang="tr-TR" dirty="0"/>
              <a:t> </a:t>
            </a:r>
            <a:r>
              <a:rPr lang="tr-TR" dirty="0" err="1"/>
              <a:t>düğümler,herhangi</a:t>
            </a:r>
            <a:r>
              <a:rPr lang="tr-TR" dirty="0"/>
              <a:t> bir kablo </a:t>
            </a:r>
            <a:r>
              <a:rPr lang="tr-TR" dirty="0" err="1"/>
              <a:t>olmaksızın,izleyecekleri</a:t>
            </a:r>
            <a:r>
              <a:rPr lang="tr-TR" dirty="0"/>
              <a:t> ortama rastgele saçılmış halde </a:t>
            </a:r>
            <a:r>
              <a:rPr lang="tr-TR" dirty="0" err="1"/>
              <a:t>bulunurlar.Sensör</a:t>
            </a:r>
            <a:r>
              <a:rPr lang="tr-TR" dirty="0"/>
              <a:t> düğümünün ana bileşenleri mikro </a:t>
            </a:r>
            <a:r>
              <a:rPr lang="tr-TR" dirty="0" err="1"/>
              <a:t>denetleyici,alıcıverici,dışssal</a:t>
            </a:r>
            <a:r>
              <a:rPr lang="tr-TR" dirty="0"/>
              <a:t> </a:t>
            </a:r>
            <a:r>
              <a:rPr lang="tr-TR" dirty="0" err="1"/>
              <a:t>bellek,güç</a:t>
            </a:r>
            <a:r>
              <a:rPr lang="tr-TR" dirty="0"/>
              <a:t> kaynağı ve bir veya daha fazla </a:t>
            </a:r>
            <a:r>
              <a:rPr lang="tr-TR" dirty="0" err="1"/>
              <a:t>sensördür.İzlemenin</a:t>
            </a:r>
            <a:r>
              <a:rPr lang="tr-TR" dirty="0"/>
              <a:t> yapıldığı ortamda toplanan veri genelde 3 seviyede </a:t>
            </a:r>
            <a:r>
              <a:rPr lang="tr-TR" dirty="0" err="1"/>
              <a:t>işlenilir</a:t>
            </a:r>
            <a:r>
              <a:rPr lang="tr-TR" dirty="0"/>
              <a:t>.</a:t>
            </a:r>
          </a:p>
          <a:p>
            <a:endParaRPr lang="tr-TR" dirty="0"/>
          </a:p>
        </p:txBody>
      </p:sp>
    </p:spTree>
    <p:extLst>
      <p:ext uri="{BB962C8B-B14F-4D97-AF65-F5344CB8AC3E}">
        <p14:creationId xmlns:p14="http://schemas.microsoft.com/office/powerpoint/2010/main" val="1713782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1-İzlenecek ortamdaki </a:t>
            </a:r>
            <a:r>
              <a:rPr lang="tr-TR" dirty="0" err="1"/>
              <a:t>olaylar,sensör</a:t>
            </a:r>
            <a:r>
              <a:rPr lang="tr-TR" dirty="0"/>
              <a:t> düğümler tarafından </a:t>
            </a:r>
            <a:r>
              <a:rPr lang="tr-TR" dirty="0" err="1"/>
              <a:t>algılanır.Her</a:t>
            </a:r>
            <a:r>
              <a:rPr lang="tr-TR" dirty="0"/>
              <a:t> bir </a:t>
            </a:r>
            <a:r>
              <a:rPr lang="tr-TR" dirty="0" err="1"/>
              <a:t>sensör</a:t>
            </a:r>
            <a:r>
              <a:rPr lang="tr-TR" dirty="0"/>
              <a:t> düğüm elde ettiği veriyi ayrı ayrı işlemektedir.</a:t>
            </a:r>
          </a:p>
          <a:p>
            <a:r>
              <a:rPr lang="tr-TR" dirty="0"/>
              <a:t>2-İkinci seviyede her düğüm </a:t>
            </a:r>
            <a:r>
              <a:rPr lang="tr-TR" dirty="0" err="1"/>
              <a:t>algılayıp,işledikleri</a:t>
            </a:r>
            <a:r>
              <a:rPr lang="tr-TR" dirty="0"/>
              <a:t> veriyi komşularına yollamaktadır.</a:t>
            </a:r>
          </a:p>
          <a:p>
            <a:r>
              <a:rPr lang="tr-TR" dirty="0"/>
              <a:t>3-Sensör ağ haberleşmesinde ki en üst </a:t>
            </a:r>
            <a:r>
              <a:rPr lang="tr-TR" dirty="0" err="1"/>
              <a:t>katman,işlenmiş</a:t>
            </a:r>
            <a:r>
              <a:rPr lang="tr-TR" dirty="0"/>
              <a:t> verinin baz olarak adlandırılan merkeze yollanılmasıdır.</a:t>
            </a:r>
          </a:p>
          <a:p>
            <a:pPr marL="0" indent="0">
              <a:buNone/>
            </a:pPr>
            <a:endParaRPr lang="tr-TR" dirty="0"/>
          </a:p>
        </p:txBody>
      </p:sp>
    </p:spTree>
    <p:extLst>
      <p:ext uri="{BB962C8B-B14F-4D97-AF65-F5344CB8AC3E}">
        <p14:creationId xmlns:p14="http://schemas.microsoft.com/office/powerpoint/2010/main" val="2687572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Hasır">
  <a:themeElements>
    <a:clrScheme name="Hasır">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y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asır">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11</TotalTime>
  <Words>1618</Words>
  <Application>Microsoft Office PowerPoint</Application>
  <PresentationFormat>Ekran Gösterisi (4:3)</PresentationFormat>
  <Paragraphs>57</Paragraphs>
  <Slides>27</Slides>
  <Notes>0</Notes>
  <HiddenSlides>0</HiddenSlides>
  <MMClips>0</MMClips>
  <ScaleCrop>false</ScaleCrop>
  <HeadingPairs>
    <vt:vector size="4" baseType="variant">
      <vt:variant>
        <vt:lpstr>Tema</vt:lpstr>
      </vt:variant>
      <vt:variant>
        <vt:i4>1</vt:i4>
      </vt:variant>
      <vt:variant>
        <vt:lpstr>Slayt Başlıkları</vt:lpstr>
      </vt:variant>
      <vt:variant>
        <vt:i4>27</vt:i4>
      </vt:variant>
    </vt:vector>
  </HeadingPairs>
  <TitlesOfParts>
    <vt:vector size="28" baseType="lpstr">
      <vt:lpstr>Hasır</vt:lpstr>
      <vt:lpstr>KABLOSUZ SENSÖR AĞLARDA GÜVENLİ YÖNLENDİRME—LEACH VE EAMMH Yönlendirme Protokolü</vt:lpstr>
      <vt:lpstr>Kablosuz Sensör Ağlar</vt:lpstr>
      <vt:lpstr>PowerPoint Sunusu</vt:lpstr>
      <vt:lpstr>PowerPoint Sunusu</vt:lpstr>
      <vt:lpstr>PowerPoint Sunusu</vt:lpstr>
      <vt:lpstr>PowerPoint Sunusu</vt:lpstr>
      <vt:lpstr>PowerPoint Sunusu</vt:lpstr>
      <vt:lpstr>PowerPoint Sunusu</vt:lpstr>
      <vt:lpstr>PowerPoint Sunusu</vt:lpstr>
      <vt:lpstr>PROJENİN TANIMI VE PLANI</vt:lpstr>
      <vt:lpstr>HiYERARŞiK YÖNLENDiRME(Hierarchical Networks Routing – HNR)</vt:lpstr>
      <vt:lpstr>PowerPoint Sunusu</vt:lpstr>
      <vt:lpstr>LEACH Yönlendirme Protokolü (Low Energy Adaptive Clustering Hierarchy – LEACH)</vt:lpstr>
      <vt:lpstr>PowerPoint Sunusu</vt:lpstr>
      <vt:lpstr>PowerPoint Sunusu</vt:lpstr>
      <vt:lpstr>PowerPoint Sunusu</vt:lpstr>
      <vt:lpstr>PowerPoint Sunusu</vt:lpstr>
      <vt:lpstr>. EAMMH Yönlendirme Protokolü (Energy Aware Multi-Hop Multi-Path– EAMMH)</vt:lpstr>
      <vt:lpstr>PowerPoint Sunusu</vt:lpstr>
      <vt:lpstr>PowerPoint Sunusu</vt:lpstr>
      <vt:lpstr>PowerPoint Sunusu</vt:lpstr>
      <vt:lpstr>PowerPoint Sunusu</vt:lpstr>
      <vt:lpstr>PowerPoint Sunusu</vt:lpstr>
      <vt:lpstr>PowerPoint Sunusu</vt:lpstr>
      <vt:lpstr>PowerPoint Sunusu</vt:lpstr>
      <vt:lpstr>SONUÇ</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KABLOSUZ SENSÖR AĞLARDA GÜVENLİ YÖNLENDİRME—LEACH VE EAMMH Yönlendirme Protokolü</dc:title>
  <dc:creator>ahmet şerefoğlu</dc:creator>
  <cp:lastModifiedBy>ahmet şerefoğlu</cp:lastModifiedBy>
  <cp:revision>9</cp:revision>
  <dcterms:created xsi:type="dcterms:W3CDTF">2015-05-26T18:47:31Z</dcterms:created>
  <dcterms:modified xsi:type="dcterms:W3CDTF">2015-05-29T07:29:55Z</dcterms:modified>
</cp:coreProperties>
</file>