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61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64" r:id="rId13"/>
    <p:sldId id="288" r:id="rId14"/>
    <p:sldId id="278" r:id="rId15"/>
    <p:sldId id="289" r:id="rId16"/>
    <p:sldId id="282" r:id="rId17"/>
    <p:sldId id="281" r:id="rId18"/>
    <p:sldId id="301" r:id="rId19"/>
    <p:sldId id="286" r:id="rId20"/>
    <p:sldId id="292" r:id="rId21"/>
    <p:sldId id="293" r:id="rId22"/>
    <p:sldId id="302" r:id="rId23"/>
    <p:sldId id="296" r:id="rId24"/>
    <p:sldId id="297" r:id="rId25"/>
    <p:sldId id="298" r:id="rId26"/>
    <p:sldId id="299" r:id="rId27"/>
    <p:sldId id="300" r:id="rId28"/>
    <p:sldId id="304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3" clrIdx="0">
    <p:extLst>
      <p:ext uri="{19B8F6BF-5375-455C-9EA6-DF929625EA0E}">
        <p15:presenceInfo xmlns:p15="http://schemas.microsoft.com/office/powerpoint/2012/main" userId="3d9ca35562ea7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1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7T16:32:39.183" idx="3">
    <p:pos x="6192" y="931"/>
    <p:text>TODO: Continues'a uygun görsel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5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6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15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30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43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3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1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1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31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3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1DA8F-7180-4FFC-88D8-986301C84666}" type="datetimeFigureOut">
              <a:rPr lang="tr-TR" smtClean="0"/>
              <a:t>17 Oca 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0DF9-1832-4F7E-8B79-E00D1471AB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7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solidFill>
            <a:schemeClr val="tx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5400" dirty="0" smtClean="0"/>
              <a:t>2020 Stack Overflow Developer Survey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6800" y="3906838"/>
            <a:ext cx="9144000" cy="1655762"/>
          </a:xfrm>
        </p:spPr>
        <p:txBody>
          <a:bodyPr/>
          <a:lstStyle/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Berk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Büyükyıldız</a:t>
            </a:r>
            <a:endParaRPr lang="en-US" dirty="0" smtClean="0">
              <a:solidFill>
                <a:schemeClr val="tx2"/>
              </a:solidFill>
            </a:endParaRPr>
          </a:p>
          <a:p>
            <a:pPr algn="r"/>
            <a:r>
              <a:rPr lang="en-US" dirty="0" smtClean="0">
                <a:solidFill>
                  <a:schemeClr val="tx2"/>
                </a:solidFill>
              </a:rPr>
              <a:t>Ahmet Erdem Sirel</a:t>
            </a:r>
          </a:p>
          <a:p>
            <a:pPr algn="r"/>
            <a:r>
              <a:rPr lang="en-US" dirty="0" err="1" smtClean="0">
                <a:solidFill>
                  <a:schemeClr val="tx2"/>
                </a:solidFill>
              </a:rPr>
              <a:t>Bengi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Düzgel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388" name="Picture 4" descr="Stack Overflow = Programmers' Best Friend | by Om Ashish Mishra | codebur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7" y="5947164"/>
            <a:ext cx="2161309" cy="84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2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63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technologies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4458" y="5735836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Chef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4844576" y="5735836"/>
            <a:ext cx="3029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dirty="0" err="1"/>
              <a:t>Scala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171"/>
          <a:stretch/>
        </p:blipFill>
        <p:spPr>
          <a:xfrm>
            <a:off x="8187141" y="2013198"/>
            <a:ext cx="2968308" cy="14315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84179"/>
          <a:stretch/>
        </p:blipFill>
        <p:spPr>
          <a:xfrm>
            <a:off x="11155449" y="2013199"/>
            <a:ext cx="798293" cy="1431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8663"/>
          <a:stretch/>
        </p:blipFill>
        <p:spPr>
          <a:xfrm>
            <a:off x="8187142" y="3942706"/>
            <a:ext cx="2590274" cy="18832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4541"/>
          <a:stretch/>
        </p:blipFill>
        <p:spPr>
          <a:xfrm>
            <a:off x="11155449" y="3942706"/>
            <a:ext cx="779999" cy="18832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67806" y="1607602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87141" y="3573306"/>
            <a:ext cx="145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5" y="1792269"/>
            <a:ext cx="3765262" cy="37566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003" y="1792268"/>
            <a:ext cx="3434597" cy="38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838200" y="189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By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DevType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428" y="609844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Scientist / MLE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480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%7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04" y="2187699"/>
            <a:ext cx="2786009" cy="3663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669295" y="1760257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40489" y="6098443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Backend Developer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652514" y="176025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984501" y="6098443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Data Engineer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22" y="2120066"/>
            <a:ext cx="2783965" cy="379888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35" y="2120067"/>
            <a:ext cx="2965453" cy="373125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096" y="2120066"/>
            <a:ext cx="2677366" cy="37312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514633" y="1666783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Leverage: %16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92532" y="6098443"/>
            <a:ext cx="1790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DevOps Engineer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5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600" b="1" dirty="0">
                <a:solidFill>
                  <a:schemeClr val="bg1"/>
                </a:solidFill>
              </a:rPr>
              <a:t>Data </a:t>
            </a:r>
            <a:r>
              <a:rPr lang="en-US" sz="3600" b="1" dirty="0" smtClean="0">
                <a:solidFill>
                  <a:schemeClr val="bg1"/>
                </a:solidFill>
              </a:rPr>
              <a:t>preparation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461" y="2137359"/>
            <a:ext cx="5421923" cy="2020801"/>
          </a:xfrm>
          <a:ln w="28575">
            <a:solidFill>
              <a:schemeClr val="accent4"/>
            </a:solidFill>
          </a:ln>
        </p:spPr>
        <p:txBody>
          <a:bodyPr anchor="ctr">
            <a:noAutofit/>
          </a:bodyPr>
          <a:lstStyle/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90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 $</a:t>
            </a:r>
            <a:r>
              <a:rPr lang="tr-TR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500.000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0000">
              <a:spcBef>
                <a:spcPts val="600"/>
              </a:spcBef>
            </a:pPr>
            <a:r>
              <a:rPr lang="tr-TR" altLang="tr-T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Annual Compensation</a:t>
            </a: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&lt; $100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Not professional developers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Countries that has less than 200 observation </a:t>
            </a:r>
          </a:p>
          <a:p>
            <a:pPr marL="180000">
              <a:spcBef>
                <a:spcPts val="600"/>
              </a:spcBef>
            </a:pPr>
            <a:r>
              <a:rPr lang="en-US" altLang="tr-T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No compensation information</a:t>
            </a:r>
            <a:endParaRPr lang="en-US" altLang="tr-T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461" y="4584768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Features with missing data filled with median value 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32372" y="1711164"/>
            <a:ext cx="208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 of scope</a:t>
            </a:r>
            <a:endParaRPr lang="tr-TR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-665314" y="4240837"/>
            <a:ext cx="318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dirty="0" smtClean="0">
                <a:solidFill>
                  <a:schemeClr val="tx2"/>
                </a:solidFill>
              </a:rPr>
              <a:t>Missing data handling</a:t>
            </a:r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1461" y="5564764"/>
            <a:ext cx="5421923" cy="1081351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 &gt; 70: 70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YearsCodePro</a:t>
            </a: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&gt; 40: 40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Age1stCode &gt; 30: 30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332372" y="5154093"/>
            <a:ext cx="282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 algn="r">
              <a:defRPr sz="2400">
                <a:solidFill>
                  <a:schemeClr val="tx2"/>
                </a:solidFill>
              </a:defRPr>
            </a:lvl1pPr>
          </a:lstStyle>
          <a:p>
            <a:r>
              <a:rPr lang="tr-TR" sz="1800" dirty="0" smtClean="0"/>
              <a:t>Outlier data handling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694966" y="6301828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i="1" dirty="0" smtClean="0"/>
              <a:t>* Only in train set!</a:t>
            </a:r>
            <a:endParaRPr lang="en-US" sz="1100" i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188264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tr-TR" sz="1800" b="1" dirty="0" err="1">
                <a:solidFill>
                  <a:schemeClr val="tx2"/>
                </a:solidFill>
              </a:rPr>
              <a:t>columns</a:t>
            </a:r>
            <a:endParaRPr lang="tr-TR" sz="1800" b="1" dirty="0">
              <a:solidFill>
                <a:schemeClr val="tx2"/>
              </a:solidFill>
            </a:endParaRPr>
          </a:p>
          <a:p>
            <a:r>
              <a:rPr lang="tr-TR" sz="1800" b="1" dirty="0">
                <a:solidFill>
                  <a:schemeClr val="tx2"/>
                </a:solidFill>
              </a:rPr>
              <a:t>64,461  </a:t>
            </a:r>
            <a:r>
              <a:rPr lang="tr-TR" sz="1800" b="1" dirty="0" err="1">
                <a:solidFill>
                  <a:schemeClr val="tx2"/>
                </a:solidFill>
              </a:rPr>
              <a:t>rows</a:t>
            </a:r>
            <a:endParaRPr lang="tr-TR" sz="1800" b="1" dirty="0">
              <a:solidFill>
                <a:schemeClr val="tx2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183333" y="5729259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569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893817" y="5944374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89785" y="4580614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Dummy variables are created for each categorical feature.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16748" y="1740105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multi-choice</a:t>
            </a: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451"/>
          <a:stretch/>
        </p:blipFill>
        <p:spPr>
          <a:xfrm>
            <a:off x="6189785" y="2790706"/>
            <a:ext cx="1258967" cy="12377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45916"/>
          <a:stretch/>
        </p:blipFill>
        <p:spPr>
          <a:xfrm>
            <a:off x="8116745" y="2827129"/>
            <a:ext cx="3101771" cy="120134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7627106" y="3120888"/>
            <a:ext cx="311285" cy="577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16748" y="4168763"/>
            <a:ext cx="507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Processing categorical columns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89785" y="2158855"/>
            <a:ext cx="5421923" cy="527987"/>
          </a:xfrm>
          <a:prstGeom prst="rect">
            <a:avLst/>
          </a:prstGeom>
          <a:ln w="28575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Multi-choise columns processed with Apache Spark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tr-TR" altLang="tr-TR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each selected item, a new column created with 1 otherwise 0.</a:t>
            </a:r>
            <a:endParaRPr lang="en-US" altLang="tr-T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73710" y="5329653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Raw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83333" y="5276556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Precessed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270622" y="5713615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 smtClean="0">
                <a:solidFill>
                  <a:schemeClr val="tx2"/>
                </a:solidFill>
              </a:rPr>
              <a:t>403 </a:t>
            </a:r>
            <a:r>
              <a:rPr lang="tr-TR" sz="1800" b="1" dirty="0">
                <a:solidFill>
                  <a:schemeClr val="tx2"/>
                </a:solidFill>
              </a:rPr>
              <a:t>columns</a:t>
            </a:r>
          </a:p>
          <a:p>
            <a:r>
              <a:rPr lang="tr-TR" sz="1800" b="1" dirty="0" smtClean="0">
                <a:solidFill>
                  <a:schemeClr val="tx2"/>
                </a:solidFill>
              </a:rPr>
              <a:t>21934  </a:t>
            </a:r>
            <a:r>
              <a:rPr lang="tr-TR" sz="1800" b="1" dirty="0">
                <a:solidFill>
                  <a:schemeClr val="tx2"/>
                </a:solidFill>
              </a:rPr>
              <a:t>rows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270622" y="5260912"/>
            <a:ext cx="15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tx2"/>
                </a:solidFill>
              </a:rPr>
              <a:t>Modeled </a:t>
            </a:r>
            <a:r>
              <a:rPr lang="tr-TR" dirty="0">
                <a:solidFill>
                  <a:schemeClr val="tx2"/>
                </a:solidFill>
              </a:rPr>
              <a:t>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0015431" y="5942382"/>
            <a:ext cx="156308" cy="29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2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42820" y="4436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chemeClr val="tx2"/>
                </a:solidFill>
              </a:rPr>
              <a:t>Target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Transformation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85352"/>
              </p:ext>
            </p:extLst>
          </p:nvPr>
        </p:nvGraphicFramePr>
        <p:xfrm>
          <a:off x="2016235" y="2064667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50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38</a:t>
                      </a:r>
                      <a:r>
                        <a:rPr lang="tr-TR" baseline="0" dirty="0" smtClean="0"/>
                        <a:t>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27.000$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42.000$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/>
                      <a:r>
                        <a:rPr lang="tr-TR" baseline="0" dirty="0" smtClean="0"/>
                        <a:t>24.000$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77544" y="5215611"/>
            <a:ext cx="953645" cy="565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38.000$</a:t>
            </a:r>
          </a:p>
          <a:p>
            <a:pPr algn="r"/>
            <a:r>
              <a:rPr lang="tr-TR" sz="1000" dirty="0" smtClean="0"/>
              <a:t>Median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ight Arrow 9"/>
              <p:cNvSpPr/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𝐶𝑜𝑚𝑝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</a:rPr>
                            <m:t>𝐶𝑜𝑚𝑝𝑎𝑛𝑠𝑎𝑡𝑖𝑜𝑛</m:t>
                          </m:r>
                        </m:num>
                        <m:den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𝐶𝑜𝑚𝑝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𝑐𝑜𝑢𝑛𝑡𝑟𝑦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</a:rPr>
                        <m:t> ∗100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igh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65" y="2907495"/>
                <a:ext cx="4925604" cy="1401671"/>
              </a:xfrm>
              <a:prstGeom prst="righ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82609"/>
              </p:ext>
            </p:extLst>
          </p:nvPr>
        </p:nvGraphicFramePr>
        <p:xfrm>
          <a:off x="8661911" y="2150806"/>
          <a:ext cx="938886" cy="282128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8886">
                  <a:extLst>
                    <a:ext uri="{9D8B030D-6E8A-4147-A177-3AD203B41FA5}">
                      <a16:colId xmlns:a16="http://schemas.microsoft.com/office/drawing/2014/main" val="3704390250"/>
                    </a:ext>
                  </a:extLst>
                </a:gridCol>
              </a:tblGrid>
              <a:tr h="558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74939128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690100119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1972536273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3049559426"/>
                  </a:ext>
                </a:extLst>
              </a:tr>
              <a:tr h="5658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5443" marR="5443" marT="5443" marB="0" anchor="ctr"/>
                </a:tc>
                <a:extLst>
                  <a:ext uri="{0D108BD9-81ED-4DB2-BD59-A6C34878D82A}">
                    <a16:rowId xmlns:a16="http://schemas.microsoft.com/office/drawing/2014/main" val="239525991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66156" y="6110390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</a:t>
            </a:r>
            <a:r>
              <a:rPr lang="en-US" dirty="0"/>
              <a:t>, We can compare the factors affecting the </a:t>
            </a:r>
            <a:r>
              <a:rPr lang="tr-TR" dirty="0" smtClean="0"/>
              <a:t>compansation</a:t>
            </a:r>
            <a:r>
              <a:rPr lang="en-US" dirty="0" smtClean="0"/>
              <a:t> </a:t>
            </a:r>
            <a:r>
              <a:rPr lang="en-US" dirty="0"/>
              <a:t>regardless of the country</a:t>
            </a:r>
            <a:r>
              <a:rPr lang="en-US" dirty="0" smtClean="0"/>
              <a:t>.</a:t>
            </a:r>
            <a:r>
              <a:rPr lang="tr-TR" dirty="0" smtClean="0"/>
              <a:t>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0029" y="1492201"/>
            <a:ext cx="1119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Country 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94179" y="1677715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 Index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16992" y="158453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Annual Comp.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75471" y="48120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952459" y="48911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42820" y="2773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</a:rPr>
              <a:t>Aggregations: </a:t>
            </a:r>
            <a:r>
              <a:rPr lang="en-US" sz="3600" b="1" dirty="0" err="1" smtClean="0">
                <a:solidFill>
                  <a:schemeClr val="tx2"/>
                </a:solidFill>
              </a:rPr>
              <a:t>DevType</a:t>
            </a:r>
            <a:r>
              <a:rPr lang="en-US" sz="3600" b="1" dirty="0" smtClean="0">
                <a:solidFill>
                  <a:schemeClr val="tx2"/>
                </a:solidFill>
              </a:rPr>
              <a:t> - </a:t>
            </a:r>
            <a:r>
              <a:rPr lang="en-US" sz="3600" b="1" dirty="0" err="1" smtClean="0">
                <a:solidFill>
                  <a:schemeClr val="tx2"/>
                </a:solidFill>
              </a:rPr>
              <a:t>WorkedWith</a:t>
            </a:r>
            <a:endParaRPr lang="en-US" sz="3600" b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56" y="1906736"/>
            <a:ext cx="4198065" cy="212368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7224" y="2260489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Step1:</a:t>
            </a:r>
          </a:p>
          <a:p>
            <a:pPr algn="ctr"/>
            <a:r>
              <a:rPr lang="tr-TR" sz="1400" dirty="0" smtClean="0"/>
              <a:t>Commanly</a:t>
            </a:r>
            <a:r>
              <a:rPr lang="en-US" sz="1400" dirty="0" smtClean="0"/>
              <a:t> used technologies</a:t>
            </a:r>
            <a:r>
              <a:rPr lang="tr-TR" sz="1400" dirty="0" smtClean="0"/>
              <a:t> identified for</a:t>
            </a:r>
            <a:r>
              <a:rPr lang="en-US" sz="1400" dirty="0" smtClean="0"/>
              <a:t> </a:t>
            </a:r>
            <a:r>
              <a:rPr lang="tr-TR" sz="1400" dirty="0" smtClean="0"/>
              <a:t>e</a:t>
            </a:r>
            <a:r>
              <a:rPr lang="en-US" sz="1400" dirty="0" smtClean="0"/>
              <a:t>ach developer group has the.</a:t>
            </a:r>
            <a:r>
              <a:rPr lang="tr-TR" sz="1400" dirty="0" smtClean="0"/>
              <a:t> 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3621628" y="2331129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Step2:</a:t>
            </a:r>
          </a:p>
          <a:p>
            <a:pPr algn="ctr"/>
            <a:r>
              <a:rPr lang="en-US" sz="1200" dirty="0" smtClean="0"/>
              <a:t>For each respondent</a:t>
            </a:r>
            <a:r>
              <a:rPr lang="tr-TR" sz="1200" dirty="0" smtClean="0"/>
              <a:t>, the rate of technologies used among commanly used technologies acording to dev type.</a:t>
            </a:r>
            <a:endParaRPr lang="en-US" sz="1200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2BF23-CB26-FA41-8BFE-E45AED7D9B5B}"/>
              </a:ext>
            </a:extLst>
          </p:cNvPr>
          <p:cNvSpPr txBox="1"/>
          <p:nvPr/>
        </p:nvSpPr>
        <p:spPr>
          <a:xfrm>
            <a:off x="898820" y="4769725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TR" b="1" dirty="0">
                <a:solidFill>
                  <a:schemeClr val="tx2"/>
                </a:solidFill>
                <a:latin typeface="+mj-lt"/>
              </a:rPr>
              <a:t>It’s been more than 30 years since</a:t>
            </a:r>
          </a:p>
          <a:p>
            <a:r>
              <a:rPr lang="en-TR" b="1" dirty="0">
                <a:solidFill>
                  <a:schemeClr val="tx2"/>
                </a:solidFill>
                <a:latin typeface="+mj-lt"/>
              </a:rPr>
              <a:t>C programming language has been introduced but still widely used language in most of development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67ACB-6B8B-3D4C-A57C-C57F2F150183}"/>
              </a:ext>
            </a:extLst>
          </p:cNvPr>
          <p:cNvSpPr txBox="1"/>
          <p:nvPr/>
        </p:nvSpPr>
        <p:spPr>
          <a:xfrm>
            <a:off x="6267989" y="4756092"/>
            <a:ext cx="3509010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TR" dirty="0"/>
              <a:t>Version Control Systems can be considered standard way of collaboration in both enterprises and academia when Github’s usage ratio considered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F649D-38A6-7B43-9002-D435AF36840E}"/>
              </a:ext>
            </a:extLst>
          </p:cNvPr>
          <p:cNvSpPr txBox="1"/>
          <p:nvPr/>
        </p:nvSpPr>
        <p:spPr>
          <a:xfrm>
            <a:off x="631534" y="4415380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96CF4-DCD5-2A4B-BE73-1BF99B09E8D9}"/>
              </a:ext>
            </a:extLst>
          </p:cNvPr>
          <p:cNvSpPr txBox="1"/>
          <p:nvPr/>
        </p:nvSpPr>
        <p:spPr>
          <a:xfrm>
            <a:off x="6000703" y="4377198"/>
            <a:ext cx="53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713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Aggregations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: H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igh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and</a:t>
            </a:r>
            <a:r>
              <a:rPr lang="tr-TR" altLang="tr-TR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ow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L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everage</a:t>
            </a:r>
            <a:r>
              <a:rPr lang="tr-TR" alt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altLang="tr-TR" sz="3600" b="1" dirty="0" err="1">
                <a:solidFill>
                  <a:schemeClr val="tx2"/>
                </a:solidFill>
                <a:latin typeface="+mj-lt"/>
              </a:rPr>
              <a:t>T</a:t>
            </a:r>
            <a:r>
              <a:rPr lang="tr-TR" altLang="tr-TR" sz="3600" b="1" dirty="0" err="1" smtClean="0">
                <a:solidFill>
                  <a:schemeClr val="tx2"/>
                </a:solidFill>
                <a:latin typeface="+mj-lt"/>
              </a:rPr>
              <a:t>ech</a:t>
            </a:r>
            <a:endParaRPr lang="tr-TR" altLang="tr-TR" sz="36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91081"/>
              </p:ext>
            </p:extLst>
          </p:nvPr>
        </p:nvGraphicFramePr>
        <p:xfrm>
          <a:off x="5015466" y="1964453"/>
          <a:ext cx="2700030" cy="3749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0030">
                  <a:extLst>
                    <a:ext uri="{9D8B030D-6E8A-4147-A177-3AD203B41FA5}">
                      <a16:colId xmlns:a16="http://schemas.microsoft.com/office/drawing/2014/main" val="1575541631"/>
                    </a:ext>
                  </a:extLst>
                </a:gridCol>
              </a:tblGrid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MiscTechWorkedWith_Chef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96242343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LanguageWorkedWith_Scala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389078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MiscTechWorkedWith_Hadoop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284254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DatabaseWorkedWith_Cassandra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1844631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MiscTechWorkedWith_Apache Spark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531150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LanguageWorkedWith_Perl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3226684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LanguageWorkedWith_Objective-C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95235672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PlatformWorkedWith_IBM</a:t>
                      </a:r>
                      <a:r>
                        <a:rPr lang="en-US" sz="900" u="none" strike="noStrike" dirty="0">
                          <a:effectLst/>
                        </a:rPr>
                        <a:t> Cloud or Watson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19272721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DatabaseWorkedWith_DynamoDB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8920653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DatabaseWorkedWith_Couchbase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494533749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665627174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PlatformWorkedWith_Kubernetes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406855534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NEWCollabToolsWorkedWith_Stack Overflow for Teams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7506381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LanguageWorkedWith_Go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898030476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LanguageWorkedWith_Dart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1099657915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PlatformWorkedWith_MacOS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735677560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LanguageWorkedWith_Ruby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80461643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DatabaseWorkedWith_Redis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90000587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LanguageWorkedWith_Swift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3690924461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LanguageWorkedWith_Julia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890237858"/>
                  </a:ext>
                </a:extLst>
              </a:tr>
              <a:tr h="17855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NEWCollabToolsWorkedWith_Jira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77" marR="1477" marT="1477" marB="0" anchor="b"/>
                </a:tc>
                <a:extLst>
                  <a:ext uri="{0D108BD9-81ED-4DB2-BD59-A6C34878D82A}">
                    <a16:rowId xmlns:a16="http://schemas.microsoft.com/office/drawing/2014/main" val="205941332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37404"/>
              </p:ext>
            </p:extLst>
          </p:nvPr>
        </p:nvGraphicFramePr>
        <p:xfrm>
          <a:off x="7864604" y="1964453"/>
          <a:ext cx="2817786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7786">
                  <a:extLst>
                    <a:ext uri="{9D8B030D-6E8A-4147-A177-3AD203B41FA5}">
                      <a16:colId xmlns:a16="http://schemas.microsoft.com/office/drawing/2014/main" val="2272789321"/>
                    </a:ext>
                  </a:extLst>
                </a:gridCol>
              </a:tblGrid>
              <a:tr h="1540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r>
                        <a:rPr lang="en-US" sz="900" u="none" strike="noStrike" dirty="0">
                          <a:effectLst/>
                        </a:rPr>
                        <a:t>#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5958870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NEWCollabToolsWorkedWith_Gitlab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5179965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MiscTechWorkedWith_Cordova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62136622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DatabaseWorkedWith_MySQL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02781222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PlatformWorkedWith_WordPress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071139230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LanguageWorkedWith_SQL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1966592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PlatformWorkedWith_Arduino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6754038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LanguageWorkedWith_Java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20663021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WebframeWorkedWith_jQuery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4550253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PlatformWorkedWith_Windows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2290619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WebframeWorkedWith_Vue.js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33847294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DatabaseWorkedWith_MariaDB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825963927"/>
                  </a:ext>
                </a:extLst>
              </a:tr>
              <a:tr h="255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MiscTechWorkedWith_Unreal</a:t>
                      </a:r>
                      <a:r>
                        <a:rPr lang="en-US" sz="900" u="none" strike="noStrike" dirty="0">
                          <a:effectLst/>
                        </a:rPr>
                        <a:t> Engine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85121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 LanguageWorkedWith_JavaScript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553667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MiscTechWorkedWith_Unity</a:t>
                      </a:r>
                      <a:r>
                        <a:rPr lang="en-US" sz="900" u="none" strike="noStrike" dirty="0">
                          <a:effectLst/>
                        </a:rPr>
                        <a:t> 3D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91249211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505860383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WebframeWorkedWith_Symfony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911565012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LanguageWorkedWith_HTML</a:t>
                      </a:r>
                      <a:r>
                        <a:rPr lang="en-US" sz="900" u="none" strike="noStrike" dirty="0">
                          <a:effectLst/>
                        </a:rPr>
                        <a:t>/CSS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2792163396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LanguageWorkedWith_PHP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3767266175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LanguageWorkedWith_Haskell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4040742509"/>
                  </a:ext>
                </a:extLst>
              </a:tr>
              <a:tr h="204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WebframeWorkedWith_Laravel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12" marR="2012" marT="2012" marB="0" anchor="ctr"/>
                </a:tc>
                <a:extLst>
                  <a:ext uri="{0D108BD9-81ED-4DB2-BD59-A6C34878D82A}">
                    <a16:rowId xmlns:a16="http://schemas.microsoft.com/office/drawing/2014/main" val="17585268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09504" y="1573773"/>
            <a:ext cx="1983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High Leverage Tech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96614" y="1540215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Low Leverage Tech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𝑙𝑒𝑣𝑒𝑟𝑎𝑔𝑒</m:t>
                      </m:r>
                      <m:r>
                        <a:rPr lang="tr-TR" sz="1200" b="0" i="1" baseline="-25000" smtClean="0">
                          <a:latin typeface="Cambria Math" panose="02040503050406030204" pitchFamily="18" charset="0"/>
                        </a:rPr>
                        <m:t>𝑡𝑒𝑐h</m:t>
                      </m:r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num>
                        <m:den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𝑐𝑜𝑚𝑝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tr-TR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tr-TR" sz="12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1200" i="1" baseline="-25000">
                              <a:latin typeface="Cambria Math" panose="02040503050406030204" pitchFamily="18" charset="0"/>
                            </a:rPr>
                            <m:t>𝑢𝑠𝑒𝑟𝑠</m:t>
                          </m:r>
                        </m:den>
                      </m:f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52" y="2305366"/>
                <a:ext cx="3967526" cy="381708"/>
              </a:xfrm>
              <a:prstGeom prst="rect">
                <a:avLst/>
              </a:prstGeom>
              <a:blipFill>
                <a:blip r:embed="rId2"/>
                <a:stretch>
                  <a:fillRect t="-3175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1199251" y="3437827"/>
            <a:ext cx="2798142" cy="1126323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</a:t>
            </a:r>
            <a:endParaRPr lang="en-US" dirty="0" smtClean="0"/>
          </a:p>
          <a:p>
            <a:pPr algn="ctr"/>
            <a:r>
              <a:rPr lang="tr-TR" sz="1200" dirty="0" smtClean="0"/>
              <a:t>How many of the high leverage technologies are used?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5081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Aggregations</a:t>
            </a:r>
            <a:r>
              <a:rPr lang="tr-TR" sz="3600" b="1" dirty="0">
                <a:solidFill>
                  <a:schemeClr val="tx2"/>
                </a:solidFill>
              </a:rPr>
              <a:t> : </a:t>
            </a:r>
            <a:r>
              <a:rPr lang="tr-TR" sz="3600" b="1" dirty="0" err="1">
                <a:solidFill>
                  <a:schemeClr val="tx2"/>
                </a:solidFill>
              </a:rPr>
              <a:t>DesireNextYear</a:t>
            </a:r>
            <a:r>
              <a:rPr lang="tr-TR" sz="3600" b="1" dirty="0">
                <a:solidFill>
                  <a:schemeClr val="tx2"/>
                </a:solidFill>
              </a:rPr>
              <a:t/>
            </a:r>
            <a:br>
              <a:rPr lang="tr-TR" sz="3600" b="1" dirty="0">
                <a:solidFill>
                  <a:schemeClr val="tx2"/>
                </a:solidFill>
              </a:rPr>
            </a:br>
            <a:r>
              <a:rPr lang="tr-TR" sz="3600" b="1" dirty="0">
                <a:solidFill>
                  <a:schemeClr val="tx2"/>
                </a:solidFill>
              </a:rPr>
              <a:t>			</a:t>
            </a:r>
            <a:r>
              <a:rPr lang="tr-TR" sz="3600" b="1" dirty="0" err="1">
                <a:solidFill>
                  <a:schemeClr val="tx2"/>
                </a:solidFill>
              </a:rPr>
              <a:t>WorkedWith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962683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DesireNextYear</a:t>
            </a:r>
            <a:endParaRPr lang="tr-TR" dirty="0" smtClean="0"/>
          </a:p>
          <a:p>
            <a:r>
              <a:rPr lang="en-US" dirty="0" err="1" smtClean="0"/>
              <a:t>LanguageDesireNextYear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2407865"/>
            <a:ext cx="2606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WorkedWith</a:t>
            </a:r>
            <a:endParaRPr lang="tr-TR" dirty="0" smtClean="0"/>
          </a:p>
          <a:p>
            <a:r>
              <a:rPr lang="en-US" dirty="0" err="1" smtClean="0"/>
              <a:t>LanguageWorkedWith</a:t>
            </a:r>
            <a:endParaRPr lang="tr-TR" dirty="0" smtClean="0"/>
          </a:p>
          <a:p>
            <a:r>
              <a:rPr lang="en-US" dirty="0" err="1" smtClean="0"/>
              <a:t>PlatformDesireNextYear</a:t>
            </a:r>
            <a:endParaRPr lang="tr-TR" dirty="0" smtClean="0"/>
          </a:p>
          <a:p>
            <a:r>
              <a:rPr lang="en-US" dirty="0" err="1" smtClean="0"/>
              <a:t>WebframeDesireNextYear</a:t>
            </a:r>
            <a:endParaRPr lang="tr-TR" dirty="0" smtClean="0"/>
          </a:p>
          <a:p>
            <a:r>
              <a:rPr lang="en-US" dirty="0" err="1"/>
              <a:t>DatabaseDesireNextYear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19374" y="1850237"/>
            <a:ext cx="3294595" cy="1843481"/>
          </a:xfrm>
          <a:prstGeom prst="roundRect">
            <a:avLst>
              <a:gd name="adj" fmla="val 45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Features</a:t>
            </a:r>
            <a:endParaRPr lang="en-US" dirty="0" smtClean="0"/>
          </a:p>
          <a:p>
            <a:pPr algn="ctr"/>
            <a:r>
              <a:rPr lang="tr-TR" sz="1200" dirty="0" smtClean="0"/>
              <a:t>How many of the possible options are chosen by developer?</a:t>
            </a:r>
            <a:endParaRPr lang="en-US" sz="12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68" y="4263686"/>
            <a:ext cx="6950710" cy="18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8727" y="3483760"/>
            <a:ext cx="2126468" cy="2760020"/>
          </a:xfrm>
          <a:solidFill>
            <a:schemeClr val="tx2"/>
          </a:solidFill>
        </p:spPr>
        <p:txBody>
          <a:bodyPr>
            <a:noAutofit/>
          </a:bodyPr>
          <a:lstStyle/>
          <a:p>
            <a:pPr fontAlgn="ctr"/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RidgeCV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LassoCV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(C=0.1)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LinearSVR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(C=10) </a:t>
            </a:r>
          </a:p>
          <a:p>
            <a:pPr fontAlgn="ctr"/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SVR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Kernel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 = ‘</a:t>
            </a:r>
            <a:r>
              <a:rPr lang="tr-TR" sz="1600" b="1" dirty="0" err="1">
                <a:solidFill>
                  <a:schemeClr val="bg1"/>
                </a:solidFill>
                <a:latin typeface="+mj-lt"/>
              </a:rPr>
              <a:t>rbf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’) </a:t>
            </a: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DecisionTree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tr-TR" sz="1600" b="1" dirty="0">
                <a:solidFill>
                  <a:schemeClr val="bg1"/>
                </a:solidFill>
                <a:latin typeface="+mj-lt"/>
              </a:rPr>
              <a:t>• </a:t>
            </a:r>
            <a:endParaRPr lang="tr-TR" sz="1600" b="1" dirty="0" smtClean="0">
              <a:solidFill>
                <a:schemeClr val="bg1"/>
              </a:solidFill>
              <a:latin typeface="+mj-lt"/>
            </a:endParaRPr>
          </a:p>
          <a:p>
            <a:pPr fontAlgn="ctr"/>
            <a:r>
              <a:rPr lang="tr-TR" sz="1600" b="1" dirty="0" err="1" smtClean="0">
                <a:solidFill>
                  <a:schemeClr val="bg1"/>
                </a:solidFill>
                <a:latin typeface="+mj-lt"/>
              </a:rPr>
              <a:t>RandomForest</a:t>
            </a:r>
            <a:r>
              <a:rPr lang="tr-TR" sz="1600" b="1" dirty="0" smtClean="0">
                <a:solidFill>
                  <a:schemeClr val="bg1"/>
                </a:solidFill>
                <a:latin typeface="+mj-lt"/>
              </a:rPr>
              <a:t> </a:t>
            </a:r>
            <a:endParaRPr lang="tr-TR" sz="1600" b="1" baseline="0" dirty="0">
              <a:solidFill>
                <a:schemeClr val="bg1"/>
              </a:solidFill>
              <a:effectLst/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5" y="2054068"/>
            <a:ext cx="10718390" cy="105394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36805" y="3289798"/>
            <a:ext cx="7557450" cy="3212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ata</a:t>
            </a:r>
            <a:r>
              <a:rPr lang="en-US" sz="2400" dirty="0" smtClean="0">
                <a:latin typeface="+mj-lt"/>
              </a:rPr>
              <a:t> transformed with </a:t>
            </a:r>
            <a:r>
              <a:rPr lang="en-US" sz="2400" dirty="0" err="1" smtClean="0">
                <a:latin typeface="+mj-lt"/>
              </a:rPr>
              <a:t>StandardScaler</a:t>
            </a:r>
            <a:r>
              <a:rPr lang="en-US" sz="2400" dirty="0" smtClean="0">
                <a:latin typeface="+mj-lt"/>
              </a:rPr>
              <a:t> </a:t>
            </a:r>
            <a:endParaRPr lang="tr-TR" sz="2400" dirty="0" smtClean="0">
              <a:latin typeface="+mj-lt"/>
            </a:endParaRPr>
          </a:p>
          <a:p>
            <a:r>
              <a:rPr lang="tr-TR" sz="2400" dirty="0" smtClean="0">
                <a:latin typeface="+mj-lt"/>
              </a:rPr>
              <a:t>D</a:t>
            </a:r>
            <a:r>
              <a:rPr lang="en-US" sz="2400" dirty="0" err="1" smtClean="0">
                <a:latin typeface="+mj-lt"/>
              </a:rPr>
              <a:t>efined</a:t>
            </a:r>
            <a:r>
              <a:rPr lang="en-US" sz="2400" dirty="0" smtClean="0">
                <a:latin typeface="+mj-lt"/>
              </a:rPr>
              <a:t> metrics to evaluate model performance.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Percentage Error (</a:t>
            </a:r>
            <a:r>
              <a:rPr lang="en-US" sz="2000" dirty="0" err="1" smtClean="0">
                <a:latin typeface="+mj-lt"/>
              </a:rPr>
              <a:t>mape</a:t>
            </a:r>
            <a:r>
              <a:rPr lang="en-US" sz="2000" dirty="0" smtClean="0">
                <a:latin typeface="+mj-lt"/>
              </a:rPr>
              <a:t>),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Mean absolute error </a:t>
            </a:r>
            <a:r>
              <a:rPr lang="tr-TR" sz="2000" dirty="0" err="1" smtClean="0">
                <a:latin typeface="+mj-lt"/>
              </a:rPr>
              <a:t>etc</a:t>
            </a:r>
            <a:r>
              <a:rPr lang="tr-TR" sz="2000" dirty="0" smtClean="0">
                <a:latin typeface="+mj-lt"/>
              </a:rPr>
              <a:t>.</a:t>
            </a:r>
            <a:r>
              <a:rPr lang="en-US" sz="2000" dirty="0" smtClean="0">
                <a:latin typeface="+mj-lt"/>
              </a:rPr>
              <a:t> </a:t>
            </a:r>
            <a:endParaRPr lang="tr-TR" sz="2000" dirty="0" smtClean="0">
              <a:latin typeface="+mj-lt"/>
            </a:endParaRPr>
          </a:p>
          <a:p>
            <a:r>
              <a:rPr lang="en-US" sz="2400" dirty="0" err="1" smtClean="0">
                <a:latin typeface="+mj-lt"/>
              </a:rPr>
              <a:t>run_models</a:t>
            </a:r>
            <a:r>
              <a:rPr lang="en-US" sz="2400" dirty="0" smtClean="0">
                <a:latin typeface="+mj-lt"/>
              </a:rPr>
              <a:t> function </a:t>
            </a:r>
            <a:endParaRPr lang="tr-TR" sz="24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N</a:t>
            </a:r>
            <a:r>
              <a:rPr lang="en-US" sz="2000" dirty="0" err="1" smtClean="0">
                <a:latin typeface="+mj-lt"/>
              </a:rPr>
              <a:t>ecessary</a:t>
            </a:r>
            <a:r>
              <a:rPr lang="en-US" sz="2000" dirty="0" smtClean="0">
                <a:latin typeface="+mj-lt"/>
              </a:rPr>
              <a:t> models implemented 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F</a:t>
            </a:r>
            <a:r>
              <a:rPr lang="en-US" sz="2000" dirty="0" err="1" smtClean="0">
                <a:latin typeface="+mj-lt"/>
              </a:rPr>
              <a:t>eature</a:t>
            </a:r>
            <a:r>
              <a:rPr lang="en-US" sz="2000" dirty="0" smtClean="0">
                <a:latin typeface="+mj-lt"/>
              </a:rPr>
              <a:t> elimination conducted</a:t>
            </a:r>
            <a:endParaRPr lang="tr-TR" sz="2000" dirty="0" smtClean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tr-TR" sz="2000" dirty="0">
                <a:latin typeface="+mj-lt"/>
              </a:rPr>
              <a:t>R</a:t>
            </a:r>
            <a:r>
              <a:rPr lang="en-US" sz="2000" dirty="0" err="1" smtClean="0">
                <a:latin typeface="+mj-lt"/>
              </a:rPr>
              <a:t>eturn</a:t>
            </a:r>
            <a:r>
              <a:rPr lang="en-US" sz="2000" dirty="0" smtClean="0">
                <a:latin typeface="+mj-lt"/>
              </a:rPr>
              <a:t> our index value</a:t>
            </a:r>
            <a:r>
              <a:rPr lang="tr-TR" sz="2000" dirty="0" smtClean="0">
                <a:latin typeface="+mj-lt"/>
              </a:rPr>
              <a:t> </a:t>
            </a:r>
            <a:r>
              <a:rPr lang="tr-TR" sz="2000" dirty="0" err="1" smtClean="0">
                <a:latin typeface="+mj-lt"/>
              </a:rPr>
              <a:t>prediction</a:t>
            </a:r>
            <a:r>
              <a:rPr lang="en-US" sz="2000" dirty="0" smtClean="0">
                <a:latin typeface="+mj-lt"/>
              </a:rPr>
              <a:t> to original absolute value </a:t>
            </a:r>
            <a:endParaRPr lang="tr-T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956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439"/>
            <a:ext cx="10515600" cy="8594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Experimenting </a:t>
            </a:r>
            <a:r>
              <a:rPr lang="en-US" sz="3600" b="1" dirty="0" smtClean="0">
                <a:solidFill>
                  <a:schemeClr val="tx2"/>
                </a:solidFill>
              </a:rPr>
              <a:t>with </a:t>
            </a:r>
            <a:r>
              <a:rPr lang="en-US" sz="3600" b="1" dirty="0">
                <a:solidFill>
                  <a:schemeClr val="tx2"/>
                </a:solidFill>
              </a:rPr>
              <a:t>target transformation and binning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3" y="1071854"/>
            <a:ext cx="8746836" cy="555436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166" y="3118717"/>
            <a:ext cx="2449944" cy="1213138"/>
          </a:xfrm>
          <a:solidFill>
            <a:schemeClr val="tx2"/>
          </a:solidFill>
        </p:spPr>
        <p:txBody>
          <a:bodyPr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T</a:t>
            </a:r>
            <a:r>
              <a:rPr lang="en-US" sz="1600" b="1" dirty="0" err="1" smtClean="0">
                <a:solidFill>
                  <a:schemeClr val="bg1"/>
                </a:solidFill>
              </a:rPr>
              <a:t>arget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transformation and binning is helpful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err="1" smtClean="0">
                <a:solidFill>
                  <a:schemeClr val="bg1"/>
                </a:solidFill>
              </a:rPr>
              <a:t>ncluded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to the initial </a:t>
            </a:r>
            <a:r>
              <a:rPr lang="en-US" sz="1600" b="1" dirty="0" err="1" smtClean="0">
                <a:solidFill>
                  <a:schemeClr val="bg1"/>
                </a:solidFill>
              </a:rPr>
              <a:t>ru</a:t>
            </a:r>
            <a:r>
              <a:rPr lang="tr-TR" sz="1600" b="1" dirty="0" smtClean="0">
                <a:solidFill>
                  <a:schemeClr val="bg1"/>
                </a:solidFill>
              </a:rPr>
              <a:t>n.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6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3598"/>
            <a:ext cx="10515600" cy="974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 smtClean="0">
                <a:solidFill>
                  <a:schemeClr val="tx2"/>
                </a:solidFill>
              </a:rPr>
              <a:t>Residual</a:t>
            </a:r>
            <a:r>
              <a:rPr lang="tr-TR" sz="3600" b="1" dirty="0" smtClean="0">
                <a:solidFill>
                  <a:schemeClr val="tx2"/>
                </a:solidFill>
              </a:rPr>
              <a:t> Rate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0" y="1690688"/>
            <a:ext cx="7893194" cy="464586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907879" y="3392114"/>
            <a:ext cx="2711467" cy="96744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>
                <a:solidFill>
                  <a:schemeClr val="bg1"/>
                </a:solidFill>
              </a:rPr>
              <a:t>T</a:t>
            </a:r>
            <a:r>
              <a:rPr lang="en-US" sz="1600" b="1" dirty="0" smtClean="0">
                <a:solidFill>
                  <a:schemeClr val="bg1"/>
                </a:solidFill>
              </a:rPr>
              <a:t>o </a:t>
            </a:r>
            <a:r>
              <a:rPr lang="en-US" sz="1600" b="1" dirty="0">
                <a:solidFill>
                  <a:schemeClr val="bg1"/>
                </a:solidFill>
              </a:rPr>
              <a:t>decide which values increase the error rate of model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2067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4000" b="1" dirty="0">
                <a:solidFill>
                  <a:schemeClr val="bg1"/>
                </a:solidFill>
              </a:rPr>
              <a:t>What is </a:t>
            </a:r>
            <a:r>
              <a:rPr lang="tr-TR" sz="4000" b="1" dirty="0" smtClean="0">
                <a:solidFill>
                  <a:schemeClr val="bg1"/>
                </a:solidFill>
              </a:rPr>
              <a:t>our aim?</a:t>
            </a:r>
            <a:endParaRPr lang="tr-TR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062" y="2299852"/>
            <a:ext cx="10186829" cy="2764517"/>
          </a:xfrm>
        </p:spPr>
        <p:txBody>
          <a:bodyPr>
            <a:noAutofit/>
          </a:bodyPr>
          <a:lstStyle/>
          <a:p>
            <a:r>
              <a:rPr lang="en-US" dirty="0" smtClean="0"/>
              <a:t>Predicting the annual compensation of professional</a:t>
            </a:r>
            <a:r>
              <a:rPr lang="tr-TR" dirty="0" smtClean="0"/>
              <a:t> developers based on stackoverflow annual developer survey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Understranding factors related to compansation of a developer.</a:t>
            </a:r>
            <a:endParaRPr lang="en-US" dirty="0"/>
          </a:p>
        </p:txBody>
      </p:sp>
      <p:pic>
        <p:nvPicPr>
          <p:cNvPr id="17410" name="Picture 2" descr="Stack Overflow - Where Developers Learn, Share, &amp; Build Care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41" y="2081009"/>
            <a:ext cx="1035546" cy="10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3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743820"/>
            <a:ext cx="9155545" cy="5473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0437" y="5652654"/>
            <a:ext cx="9725889" cy="341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9850580" y="3480629"/>
            <a:ext cx="2115127" cy="85647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err="1" smtClean="0">
                <a:solidFill>
                  <a:schemeClr val="bg1"/>
                </a:solidFill>
              </a:rPr>
              <a:t>ncorrect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information in this </a:t>
            </a:r>
            <a:r>
              <a:rPr lang="en-US" sz="1600" b="1" dirty="0" smtClean="0">
                <a:solidFill>
                  <a:schemeClr val="bg1"/>
                </a:solidFill>
              </a:rPr>
              <a:t>survey</a:t>
            </a:r>
            <a:r>
              <a:rPr lang="tr-TR" sz="1600" b="1" dirty="0" smtClean="0">
                <a:solidFill>
                  <a:schemeClr val="bg1"/>
                </a:solidFill>
              </a:rPr>
              <a:t>.</a:t>
            </a:r>
            <a:endParaRPr lang="tr-TR" sz="1600" b="1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70836" y="4636654"/>
            <a:ext cx="822037" cy="1173018"/>
            <a:chOff x="10270836" y="4636654"/>
            <a:chExt cx="822037" cy="1173018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1083636" y="4636654"/>
              <a:ext cx="0" cy="11730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70836" y="5800434"/>
              <a:ext cx="82203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56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0" y="942109"/>
            <a:ext cx="10107845" cy="536979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382" y="1320800"/>
            <a:ext cx="3290455" cy="1484890"/>
          </a:xfr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I</a:t>
            </a:r>
            <a:r>
              <a:rPr lang="en-US" sz="1600" b="1" dirty="0" smtClean="0">
                <a:solidFill>
                  <a:schemeClr val="bg1"/>
                </a:solidFill>
              </a:rPr>
              <a:t>t </a:t>
            </a:r>
            <a:r>
              <a:rPr lang="en-US" sz="1600" b="1" dirty="0">
                <a:solidFill>
                  <a:schemeClr val="bg1"/>
                </a:solidFill>
              </a:rPr>
              <a:t>fits successfully until outlier values</a:t>
            </a:r>
            <a:r>
              <a:rPr lang="tr-TR" sz="1600" b="1" dirty="0">
                <a:solidFill>
                  <a:schemeClr val="bg1"/>
                </a:solidFill>
              </a:rPr>
              <a:t>.</a:t>
            </a:r>
          </a:p>
          <a:p>
            <a:r>
              <a:rPr lang="tr-TR" sz="1600" b="1" dirty="0">
                <a:solidFill>
                  <a:schemeClr val="bg1"/>
                </a:solidFill>
              </a:rPr>
              <a:t>U</a:t>
            </a:r>
            <a:r>
              <a:rPr lang="en-US" sz="1600" b="1" dirty="0" err="1">
                <a:solidFill>
                  <a:schemeClr val="bg1"/>
                </a:solidFill>
              </a:rPr>
              <a:t>ntil</a:t>
            </a:r>
            <a:r>
              <a:rPr lang="en-US" sz="1600" b="1" dirty="0">
                <a:solidFill>
                  <a:schemeClr val="bg1"/>
                </a:solidFill>
              </a:rPr>
              <a:t> 200k US dollars per annum model predicts accurately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3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65"/>
            <a:ext cx="10515600" cy="85941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 with target transformation and binning + feature aggregation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1200" y="1424976"/>
            <a:ext cx="9015150" cy="5132136"/>
            <a:chOff x="731200" y="1314141"/>
            <a:chExt cx="9015150" cy="513213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200" y="1314141"/>
              <a:ext cx="9015150" cy="5132136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6354618" y="1847273"/>
              <a:ext cx="4987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165" y="3118716"/>
            <a:ext cx="2537689" cy="1813501"/>
          </a:xfrm>
          <a:solidFill>
            <a:schemeClr val="tx2"/>
          </a:solidFill>
        </p:spPr>
        <p:txBody>
          <a:bodyPr anchor="ctr">
            <a:noAutofit/>
          </a:bodyPr>
          <a:lstStyle/>
          <a:p>
            <a:r>
              <a:rPr lang="tr-TR" sz="1600" b="1" dirty="0" err="1">
                <a:solidFill>
                  <a:schemeClr val="bg1"/>
                </a:solidFill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</a:rPr>
              <a:t>ape </a:t>
            </a:r>
            <a:r>
              <a:rPr lang="en-US" sz="1600" b="1" dirty="0">
                <a:solidFill>
                  <a:schemeClr val="bg1"/>
                </a:solidFill>
              </a:rPr>
              <a:t>result of </a:t>
            </a:r>
            <a:r>
              <a:rPr lang="en-US" sz="1600" b="1" dirty="0" err="1">
                <a:solidFill>
                  <a:schemeClr val="bg1"/>
                </a:solidFill>
              </a:rPr>
              <a:t>LinearSVR</a:t>
            </a:r>
            <a:r>
              <a:rPr lang="en-US" sz="1600" b="1" dirty="0">
                <a:solidFill>
                  <a:schemeClr val="bg1"/>
                </a:solidFill>
              </a:rPr>
              <a:t> decrease from 0,52 to 0,50.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It </a:t>
            </a:r>
            <a:r>
              <a:rPr lang="en-US" sz="1600" b="1" dirty="0">
                <a:solidFill>
                  <a:schemeClr val="bg1"/>
                </a:solidFill>
              </a:rPr>
              <a:t>can be concluded that model performs better with </a:t>
            </a:r>
            <a:r>
              <a:rPr lang="en-US" sz="1600" b="1" dirty="0" smtClean="0">
                <a:solidFill>
                  <a:schemeClr val="bg1"/>
                </a:solidFill>
              </a:rPr>
              <a:t>feature</a:t>
            </a:r>
            <a:r>
              <a:rPr lang="tr-TR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aggregation</a:t>
            </a:r>
            <a:r>
              <a:rPr lang="en-US" sz="1600" b="1" dirty="0">
                <a:solidFill>
                  <a:schemeClr val="bg1"/>
                </a:solidFill>
              </a:rPr>
              <a:t>.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2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40" y="1108364"/>
            <a:ext cx="9188147" cy="48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3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13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Experiment with target transformation and binning + feature aggregation + aggregation of relevant tech </a:t>
            </a:r>
            <a:r>
              <a:rPr lang="en-US" sz="3600" b="1" dirty="0" smtClean="0">
                <a:solidFill>
                  <a:schemeClr val="tx2"/>
                </a:solidFill>
              </a:rPr>
              <a:t>group 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3" y="1477817"/>
            <a:ext cx="8850423" cy="516312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14165" y="3118717"/>
            <a:ext cx="2537689" cy="1721138"/>
          </a:xfrm>
          <a:solidFill>
            <a:schemeClr val="tx2"/>
          </a:solidFill>
        </p:spPr>
        <p:txBody>
          <a:bodyPr anchor="ctr">
            <a:noAutofit/>
          </a:bodyPr>
          <a:lstStyle/>
          <a:p>
            <a:r>
              <a:rPr lang="tr-TR" sz="1600" b="1" dirty="0" smtClean="0">
                <a:solidFill>
                  <a:schemeClr val="bg1"/>
                </a:solidFill>
              </a:rPr>
              <a:t>B</a:t>
            </a:r>
            <a:r>
              <a:rPr lang="en-US" sz="1600" b="1" dirty="0" err="1" smtClean="0">
                <a:solidFill>
                  <a:schemeClr val="bg1"/>
                </a:solidFill>
              </a:rPr>
              <a:t>etter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results than initial run </a:t>
            </a:r>
            <a:endParaRPr lang="tr-TR" sz="1600" b="1" dirty="0" smtClean="0">
              <a:solidFill>
                <a:schemeClr val="bg1"/>
              </a:solidFill>
            </a:endParaRPr>
          </a:p>
          <a:p>
            <a:r>
              <a:rPr lang="tr-TR" sz="1600" b="1" dirty="0" smtClean="0">
                <a:solidFill>
                  <a:schemeClr val="bg1"/>
                </a:solidFill>
              </a:rPr>
              <a:t>C</a:t>
            </a:r>
            <a:r>
              <a:rPr lang="en-US" sz="1600" b="1" dirty="0" err="1" smtClean="0">
                <a:solidFill>
                  <a:schemeClr val="bg1"/>
                </a:solidFill>
              </a:rPr>
              <a:t>annot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beat result of only feature aggregation results </a:t>
            </a:r>
            <a:endParaRPr lang="tr-T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86" y="951346"/>
            <a:ext cx="9652627" cy="50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66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O</a:t>
            </a:r>
            <a:r>
              <a:rPr lang="en-US" sz="3600" b="1" dirty="0" err="1" smtClean="0">
                <a:solidFill>
                  <a:schemeClr val="tx2"/>
                </a:solidFill>
                <a:latin typeface="+mj-lt"/>
              </a:rPr>
              <a:t>verall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 performance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of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models</a:t>
            </a:r>
            <a:endParaRPr lang="tr-TR" sz="3600" b="1" dirty="0" smtClean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7" y="2860510"/>
            <a:ext cx="11228846" cy="366382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352801" y="1200726"/>
            <a:ext cx="5338618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erforms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best 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mape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error perspective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tr-TR" b="1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2"/>
                </a:solidFill>
                <a:latin typeface="+mj-lt"/>
              </a:rPr>
              <a:t>F</a:t>
            </a:r>
            <a:r>
              <a:rPr lang="en-US" b="1" dirty="0" err="1">
                <a:solidFill>
                  <a:schemeClr val="tx2"/>
                </a:solidFill>
                <a:latin typeface="+mj-lt"/>
              </a:rPr>
              <a:t>eature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 aggregation 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only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tx2"/>
                </a:solidFill>
                <a:latin typeface="+mj-lt"/>
              </a:rPr>
              <a:t>LinearSVR</a:t>
            </a:r>
            <a:r>
              <a:rPr lang="en-US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(c = 0,1) </a:t>
            </a:r>
            <a:endParaRPr lang="tr-TR" b="1" dirty="0" smtClean="0">
              <a:solidFill>
                <a:schemeClr val="tx2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chemeClr val="tx2"/>
                </a:solidFill>
                <a:latin typeface="+mj-lt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+mj-lt"/>
              </a:rPr>
              <a:t>inning and target transformation creates big impact</a:t>
            </a:r>
            <a:r>
              <a:rPr lang="tr-TR" b="1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94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7" y="689552"/>
            <a:ext cx="10515600" cy="7605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tr-TR" sz="3600" b="1" dirty="0">
                <a:solidFill>
                  <a:schemeClr val="tx2"/>
                </a:solidFill>
                <a:latin typeface="+mj-lt"/>
              </a:rPr>
              <a:t>W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hat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does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effect 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target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attribute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3600" b="1" dirty="0" err="1" smtClean="0">
                <a:solidFill>
                  <a:schemeClr val="tx2"/>
                </a:solidFill>
                <a:latin typeface="+mj-lt"/>
              </a:rPr>
              <a:t>most</a:t>
            </a:r>
            <a:r>
              <a:rPr lang="tr-TR" sz="3600" b="1" dirty="0" smtClean="0">
                <a:solidFill>
                  <a:schemeClr val="tx2"/>
                </a:solidFill>
                <a:latin typeface="+mj-lt"/>
              </a:rPr>
              <a:t>?</a:t>
            </a:r>
            <a:endParaRPr lang="tr-TR" sz="36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28" y="2333674"/>
            <a:ext cx="10884529" cy="293121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24369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5400" b="1" dirty="0" err="1" smtClean="0">
                <a:solidFill>
                  <a:schemeClr val="bg1"/>
                </a:solidFill>
              </a:rPr>
              <a:t>Thank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you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for</a:t>
            </a:r>
            <a:r>
              <a:rPr lang="tr-TR" sz="5400" b="1" dirty="0" smtClean="0">
                <a:solidFill>
                  <a:schemeClr val="bg1"/>
                </a:solidFill>
              </a:rPr>
              <a:t> </a:t>
            </a:r>
            <a:r>
              <a:rPr lang="tr-TR" sz="5400" b="1" dirty="0" err="1" smtClean="0">
                <a:solidFill>
                  <a:schemeClr val="bg1"/>
                </a:solidFill>
              </a:rPr>
              <a:t>listening</a:t>
            </a:r>
            <a:endParaRPr lang="tr-TR" sz="54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7863" y="1890283"/>
            <a:ext cx="26716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4400" dirty="0" smtClean="0">
                <a:solidFill>
                  <a:schemeClr val="accent4"/>
                </a:solidFill>
              </a:rPr>
              <a:t>?</a:t>
            </a:r>
            <a:endParaRPr lang="tr-TR" sz="34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5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6"/>
            <a:ext cx="12192001" cy="872548"/>
          </a:xfrm>
          <a:solidFill>
            <a:schemeClr val="tx2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About the data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0364" y="267855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40218" y="1535087"/>
            <a:ext cx="2683164" cy="711200"/>
            <a:chOff x="7338996" y="1504870"/>
            <a:chExt cx="2683164" cy="711200"/>
          </a:xfrm>
        </p:grpSpPr>
        <p:sp>
          <p:nvSpPr>
            <p:cNvPr id="19" name="Rectangle 18"/>
            <p:cNvSpPr/>
            <p:nvPr/>
          </p:nvSpPr>
          <p:spPr>
            <a:xfrm>
              <a:off x="7338996" y="1515684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50196" y="1543453"/>
              <a:ext cx="197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Multiple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2" name="Picture 2" descr="Multiple Choice Icon #409237 - Free Icons Libra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8996" y="1504870"/>
              <a:ext cx="7112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3507161" y="1544324"/>
            <a:ext cx="2346037" cy="692727"/>
            <a:chOff x="3177359" y="1477101"/>
            <a:chExt cx="2346037" cy="692727"/>
          </a:xfrm>
        </p:grpSpPr>
        <p:sp>
          <p:nvSpPr>
            <p:cNvPr id="8" name="Rectangle 7"/>
            <p:cNvSpPr/>
            <p:nvPr/>
          </p:nvSpPr>
          <p:spPr>
            <a:xfrm>
              <a:off x="3177359" y="1477101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559" y="1504870"/>
              <a:ext cx="1634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chemeClr val="tx2"/>
                  </a:solidFill>
                </a:rPr>
                <a:t>Categorical</a:t>
              </a:r>
            </a:p>
            <a:p>
              <a:r>
                <a:rPr lang="tr-TR" b="1" dirty="0" smtClean="0">
                  <a:solidFill>
                    <a:schemeClr val="tx2"/>
                  </a:solidFill>
                </a:rPr>
                <a:t>Single Choice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10244" name="Picture 4" descr="Multiple Choice Icon #409246 - Free Icons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832" y="1523342"/>
              <a:ext cx="626425" cy="626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667705" y="1514508"/>
            <a:ext cx="1643495" cy="75235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b="1" dirty="0">
                <a:solidFill>
                  <a:schemeClr val="tx2"/>
                </a:solidFill>
              </a:rPr>
              <a:t>61 </a:t>
            </a:r>
            <a:r>
              <a:rPr lang="tr-TR" sz="1800" b="1" dirty="0" err="1">
                <a:solidFill>
                  <a:schemeClr val="tx2"/>
                </a:solidFill>
              </a:rPr>
              <a:t>columns</a:t>
            </a:r>
            <a:endParaRPr lang="tr-TR" sz="1800" b="1" dirty="0">
              <a:solidFill>
                <a:schemeClr val="tx2"/>
              </a:solidFill>
            </a:endParaRPr>
          </a:p>
          <a:p>
            <a:r>
              <a:rPr lang="tr-TR" sz="1800" b="1" dirty="0">
                <a:solidFill>
                  <a:schemeClr val="tx2"/>
                </a:solidFill>
              </a:rPr>
              <a:t>64,461  </a:t>
            </a:r>
            <a:r>
              <a:rPr lang="tr-TR" sz="1800" b="1" dirty="0" err="1">
                <a:solidFill>
                  <a:schemeClr val="tx2"/>
                </a:solidFill>
              </a:rPr>
              <a:t>rows</a:t>
            </a:r>
            <a:endParaRPr lang="tr-TR" sz="1800" b="1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616637" y="1535087"/>
            <a:ext cx="2683164" cy="711200"/>
            <a:chOff x="9765673" y="1666415"/>
            <a:chExt cx="2683164" cy="711200"/>
          </a:xfrm>
        </p:grpSpPr>
        <p:sp>
          <p:nvSpPr>
            <p:cNvPr id="24" name="Rectangle 23"/>
            <p:cNvSpPr/>
            <p:nvPr/>
          </p:nvSpPr>
          <p:spPr>
            <a:xfrm>
              <a:off x="9765673" y="1677229"/>
              <a:ext cx="711200" cy="6927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76873" y="1704998"/>
              <a:ext cx="1971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Continues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pic>
          <p:nvPicPr>
            <p:cNvPr id="28" name="Picture 2" descr="Multiple Choice Icon #409237 - Free Icons Librar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5673" y="1666415"/>
              <a:ext cx="711200" cy="71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89" y="2570252"/>
            <a:ext cx="4573578" cy="225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231" y="3157085"/>
            <a:ext cx="4744185" cy="2944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089" y="5248700"/>
            <a:ext cx="6847293" cy="143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922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07943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b="1" dirty="0" err="1">
                <a:solidFill>
                  <a:schemeClr val="bg1"/>
                </a:solidFill>
              </a:rPr>
              <a:t>Explanatory</a:t>
            </a:r>
            <a:r>
              <a:rPr lang="tr-TR" sz="3600" b="1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8255" y="2576946"/>
            <a:ext cx="6825672" cy="335476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Country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Education</a:t>
            </a:r>
            <a:r>
              <a:rPr lang="tr-TR" sz="2400" dirty="0">
                <a:solidFill>
                  <a:schemeClr val="tx2"/>
                </a:solidFill>
              </a:rPr>
              <a:t>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Job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 err="1">
                <a:solidFill>
                  <a:schemeClr val="tx2"/>
                </a:solidFill>
              </a:rPr>
              <a:t>search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Job</a:t>
            </a:r>
            <a:r>
              <a:rPr lang="tr-TR" sz="2400" dirty="0">
                <a:solidFill>
                  <a:schemeClr val="tx2"/>
                </a:solidFill>
              </a:rPr>
              <a:t> </a:t>
            </a:r>
            <a:r>
              <a:rPr lang="tr-TR" sz="2400" dirty="0" err="1">
                <a:solidFill>
                  <a:schemeClr val="tx2"/>
                </a:solidFill>
              </a:rPr>
              <a:t>satisfaction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chemeClr val="tx2"/>
                </a:solidFill>
              </a:rPr>
              <a:t>Technologies </a:t>
            </a:r>
            <a:r>
              <a:rPr lang="tr-TR" sz="2400" dirty="0" err="1">
                <a:solidFill>
                  <a:schemeClr val="tx2"/>
                </a:solidFill>
              </a:rPr>
              <a:t>WorkedWith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 err="1">
                <a:solidFill>
                  <a:schemeClr val="tx2"/>
                </a:solidFill>
              </a:rPr>
              <a:t>DevType</a:t>
            </a:r>
            <a:endParaRPr lang="tr-TR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0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err="1">
                <a:solidFill>
                  <a:schemeClr val="tx2"/>
                </a:solidFill>
              </a:rPr>
              <a:t>Compantsations</a:t>
            </a:r>
            <a:r>
              <a:rPr lang="en-US" sz="3600" b="1" dirty="0">
                <a:solidFill>
                  <a:schemeClr val="tx2"/>
                </a:solidFill>
              </a:rPr>
              <a:t> by Country</a:t>
            </a:r>
            <a:br>
              <a:rPr lang="en-US" sz="3600" b="1" dirty="0">
                <a:solidFill>
                  <a:schemeClr val="tx2"/>
                </a:solidFill>
              </a:rPr>
            </a:b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215736"/>
            <a:ext cx="9826624" cy="5416038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164945" y="1586598"/>
            <a:ext cx="3269673" cy="1352985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Median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salary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United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States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is +50%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than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other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countries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647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0" y="969818"/>
            <a:ext cx="9952182" cy="580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27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Professional Developer </a:t>
            </a:r>
            <a:r>
              <a:rPr lang="en-US" sz="3600" b="1" dirty="0" err="1">
                <a:solidFill>
                  <a:schemeClr val="tx2"/>
                </a:solidFill>
              </a:rPr>
              <a:t>Compantsations</a:t>
            </a:r>
            <a:r>
              <a:rPr lang="en-US" sz="3600" b="1" dirty="0">
                <a:solidFill>
                  <a:schemeClr val="tx2"/>
                </a:solidFill>
              </a:rPr>
              <a:t> by </a:t>
            </a:r>
            <a:r>
              <a:rPr lang="en-US" sz="3600" b="1" dirty="0" err="1">
                <a:solidFill>
                  <a:schemeClr val="tx2"/>
                </a:solidFill>
              </a:rPr>
              <a:t>YearsCodePro</a:t>
            </a:r>
            <a:endParaRPr lang="tr-TR" sz="3600" b="1" dirty="0">
              <a:solidFill>
                <a:schemeClr val="tx2"/>
              </a:solidFill>
            </a:endParaRPr>
          </a:p>
        </p:txBody>
      </p:sp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41746" y="1226380"/>
            <a:ext cx="2872510" cy="141395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Compensation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reach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its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steady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state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after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12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years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5127" y="6470887"/>
            <a:ext cx="1616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(3 </a:t>
            </a:r>
            <a:r>
              <a:rPr lang="tr-TR" sz="1200" dirty="0" err="1"/>
              <a:t>years</a:t>
            </a:r>
            <a:r>
              <a:rPr lang="tr-TR" sz="1200" dirty="0"/>
              <a:t> </a:t>
            </a:r>
            <a:r>
              <a:rPr lang="tr-TR" sz="1200" dirty="0" err="1"/>
              <a:t>period</a:t>
            </a:r>
            <a:r>
              <a:rPr lang="tr-T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02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Professional Developer </a:t>
            </a:r>
            <a:r>
              <a:rPr lang="en-US" sz="3200" b="1" dirty="0" err="1">
                <a:solidFill>
                  <a:schemeClr val="tx2"/>
                </a:solidFill>
              </a:rPr>
              <a:t>Compantsations</a:t>
            </a:r>
            <a:r>
              <a:rPr lang="en-US" sz="3200" b="1" dirty="0">
                <a:solidFill>
                  <a:schemeClr val="tx2"/>
                </a:solidFill>
              </a:rPr>
              <a:t> by Education Level</a:t>
            </a:r>
            <a:endParaRPr lang="tr-TR" sz="32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" y="1206866"/>
            <a:ext cx="9567790" cy="5519104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9056479" y="1684039"/>
            <a:ext cx="2973654" cy="1216180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Education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level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propotional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to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increase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compensation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97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Job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Search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74" y="1323698"/>
            <a:ext cx="9670472" cy="5334976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14492" y="1780562"/>
            <a:ext cx="2973654" cy="1147366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Most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developers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are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open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to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new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job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opportunities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873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dirty="0" err="1">
                <a:solidFill>
                  <a:schemeClr val="tx2"/>
                </a:solidFill>
              </a:rPr>
              <a:t>Job</a:t>
            </a:r>
            <a:r>
              <a:rPr lang="tr-TR" sz="3600" b="1" dirty="0">
                <a:solidFill>
                  <a:schemeClr val="tx2"/>
                </a:solidFill>
              </a:rPr>
              <a:t> </a:t>
            </a:r>
            <a:r>
              <a:rPr lang="tr-TR" sz="3600" b="1" dirty="0" err="1">
                <a:solidFill>
                  <a:schemeClr val="tx2"/>
                </a:solidFill>
              </a:rPr>
              <a:t>Satisfaction</a:t>
            </a:r>
            <a:endParaRPr lang="tr-TR" sz="3600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96" y="1094986"/>
            <a:ext cx="10115550" cy="5763014"/>
          </a:xfrm>
          <a:prstGeom prst="rect">
            <a:avLst/>
          </a:prstGeom>
        </p:spPr>
      </p:pic>
      <p:sp>
        <p:nvSpPr>
          <p:cNvPr id="4" name="AutoShape 2" descr="data:image/png;base64,iVBORw0KGgoAAAANSUhEUgAAA8cAAAIZCAYAAACLTE2xAAAABHNCSVQICAgIfAhkiAAAAAlwSFlzAAALEgAACxIB0t1+/AAAADh0RVh0U29mdHdhcmUAbWF0cGxvdGxpYiB2ZXJzaW9uMy4yLjIsIGh0dHA6Ly9tYXRwbG90bGliLm9yZy+WH4yJAAAgAElEQVR4nOzdfZyXZZ0v8M8AA1rgjCCIYmJZ6XlppS1tmcScfJmAoKyUbgrqoVPmQ6V1lj08mByUkY5PebS07eyu56Ru5apBS6h1jkGhZj5s7sm11tQZH1AeBmZ4UGBg5vzBMmkWDszDPTP3+/16+Rp/1/yu+/rel79h/HBd931XtLa2tgYAAABKrF/RBQAAAEDRhGMAAABKTzgGAACg9IRjAAAASk84BgAAoPSEYwAAAEpPOAYAAKD0BhRdQE+zfv3mtLR49DMAAEBf0q9fRfbf/+1/8vvC8R9oaWkVjgEAAErGtmoAAABKTzgGAACg9IRjAAAASk84BgAAoPSEYwAAAEpPOAYAAKD0hGMAAABKTzgGAACg9IRjAAAASk84BgAAoPSEYwAAAEpPOAYAAKD0hGMAAABKTzgGAACg9IRjAAAASk84BgAAoPSEYwAAAEpPOAYAAKD0BhRdQJmsWLE8y5ffv9f9m5oakyRVVdV7fYyamhMydmzNXvcHAADoi4TjXqSxsePhGAAAgDeraG1tbS26iJ6koWFTWlp65pTU1s5LksydO7/gSgAAAHqXfv0qMmzY4D/9/W6sBQAAAHok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uvScPyNb3wjkyZNyqRJk3LVVVclSR588MGccsopOemkk/L1r3+97b1PPfVUpk6dmvHjx2fu3LnZvn17kmTlypWZNm1aJkyYkAsuuCCbN29OkmzYsCHnnXdeJk6cmGnTpmXNmjVJkm3btmXmzJmZOHFiTjvttDzzzDNdeYoAAAD0AV0Wjh988MGsWLEiP/jBD7Jo0aI8+eSTWbJkSebMmZObbropS5cuza9//essX748STJz5sxcdtllue+++9La2po77rgjSTJ//vycddZZuffee3P00UfnpptuSpJcf/31GTNmTO65556cfvrpqa2tTZLceuut2XfffXPPPfdkzpw5mT17dledIgAAAH1El4Xj4cOHZ9asWRk4cGAqKytz+OGHp66uLqNHj8473vGODBgwIKecckruvffevPTSS9myZUuOOeaYJMnUqVNz7733prm5OY888kjGjx//hvYkWbZsWU455ZQkyeTJk/Ozn/0szc3NWbZsWU499dQkyYc+9KGsW7cuK1eu7KrTBAAAoA/osnD8nve8py3s1tXV5Z577klFRUWGDx/e9p4RI0Zk1apVWb169Rvahw8fnlWrVmX9+vUZPHhwBgwY8Ib2JG/oM2DAgAwePDjr1q37o8d65ZVXuuo0AQAA6AMGdPUATz/9dD7/+c/nr//6r9O/f//U1dW1fa+1tTUVFRVpaWlJRUXFm9p3fX29P3z9+j79+vV7U59d7e01bNjgdr+3u1VW9k+SDB8+pOBKAAAA+pYuDcePPfZYvvSlL2XOnDmZNGlSfvnLX7bdOCtJ1qxZkxEjRmTkyJFvaF+7dm1GjBiRoUOHZuPGjdmxY0f69+/f9v5k56rz2rVrM3LkyGzfvj2bN29OdXV1DjzwwKxevTqHHnroG47VXg0Nm9LS0tpJM9C5mpt3JEnWrNlYcCUAAAC9S79+FbtdDO2ybdUvv/xyLrroolxzzTWZNGlSkuQDH/hAnnvuudTX12fHjh1ZsmRJxo0bl1GjRmXQoEF57LHHkiSLFy/OuHHjUllZmTFjxmTp0qVJkkWLFmXcuHFJkpqamixatChJsnTp0owZMyaVlZWpqanJ4sWLkySPPvpoBg0alIMPPrirThMAAIA+oKK1tbVLlkkXLFiQu+66q20FN0k+/elP57DDDsvChQuzdevW1NTUZPbs2amoqMhvfvObXHrppdm0aVOOOuqoLFy4MAMHDsxLL72UWbNmpaGhIQcddFCuu+66VFVVpbGxMbNmzcoLL7yQIUOG5JprrskhhxySrVu35rLLLsuvf/3rDBw4MAsWLMhRRx3V7rp78spxbe28JMncufMLrgQAAKB3eauV4y4Lx72VcAwAAND3FLatGgAAAHoL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g94RgAAIDSE44BAAAoPeEYAACA0hOOAQAAKD3hGAAAgNITjgEAACi9Lg3HmzZtyuTJk/Piiy8mSWbPnp2TTjopU6ZMyZQpU/KTn/wkSfLUU09l6tSpGT9+fObOnZvt27cnSVauXJlp06ZlwoQJueCCC7J58+YkyYYNG3Leeedl4sSJmTZtWtasWZMk2bZtW2bOnJmJEyfmtNNOyzPPPNOVpwcAAEAf0WXh+IknnsiZZ56Zurq6trZf//rXue2227J48eIsXrw4n/jEJ5IkM2fOzGWXXZb77rsvra2tueOOO5Ik8+fPz1lnnZV77703Rx99dG666aYkyfXXX58xY8bknnvuyemnn57a2tokya233pp9990399xzT+bMmZPZs2d31ekBAADQhwzoqgPfcccdmTdvXv76r/86SfLaa69l5cqVmTNnTlatWpVPfOIT+cIXvpCXX345W7ZsyTHHHJMkmTp1am644YacfvrpeeSRR/LNb36zrX369OmZOXNmli1blttvvz1JMnny5Fx++eVpbm7OsmXLcvHFFydJPvShD2XdunVZuXJlDj744K46TbrZihXLs3z5/Xvdv6mpMUlSVVW918eoqTkhY8fW7HV/AACg5+mycLxrNXeXtWvX5iMf+UjmzZuXIUOG5POf/3zuvPPOvOc978nw4cPb3jd8+PCsWrUq69evz+DBgzNgwIA3tCfJ6tWr2/oMGDAggwcPzrp1697QvqvPK6+8IhzTprGx4+EYAADoe7osHP+hd7zjHW2rwEly9tlnZ9GiRTn88MNTUVHR1t7a2pqKioq2r6/3h69f36dfv35v6rOrfU8MGzZ4j97fnSor+ydJhg8fUnAlxTnttMk57bTJe91/5syZSZKrr766s0oCAAD6gG4Lx7/97W9TV1eX8ePHJ9kZXAcMGJCRI0e23VAr2bnCPGLEiAwdOjQbN27Mjh070r9//6xZsyYjRoxIkowYMSJr167NyJEjs3379mzevDnV1dU58MADs3r16hx66KFvONaeaGjYlJaW1k46687V3LwjSbJmzcaCK+m9zCEAAJRTv34Vu10M7bZHObW2tubKK69MU1NTmpub8/3vfz+f+MQnMmrUqAwaNCiPPfZYkmTx4sUZN25cKisrM2bMmCxdujRJsmjRoowbNy5JUlNTk0WLFiVJli5dmjFjxqSysjI1NTVZvHhxkuTRRx/NoEGDbKkGAADgLXXbyvGRRx6Z8847L2eeeWa2b9+ek046KZMn79wee8011+TSSy/Npk2bctRRR+Wcc85JksybNy+zZs3KzTffnIMOOijXXXddkuTiiy/OrFmzMmnSpAwZMiTXXHNNkp1btS+77LJMmjQpAwcOzFVXXdVdpwcAAEAvVtHa2toz9xAXpCdvq66tnZckmTt3fsGV9F7mEAAAyqnHbKsGAACAnqrbtlUD9BUdfd524pnbAAA9jXAMUADP3AYA6FmE4z1w2223pL6+rrDxd42967rZoowefVimT59RaA1QpLFjazq8Yuv6dwCAnkU43gP19XV5/ndP59Cq/QsZv7p//53/smZtIeMnyfNN6wsbGwAAoKsIx3vo0Kr9M3fsSUWXUZjaFT8uugQAAIBO527VAAAAlJ5wDAAAQOkJxwAAAJSecAwAAEDpCccAAACUnnAMAABA6bXrUU47duzI9773vaxYsSL9+/fPxz/+8Xzyk5/s6tqALrBixfIsX37/XvdvampMklRVVXeojpqaEzJ2bE2HjgEAAJ2lXeF4wYIF+d3vfpcpU6aktbU1d911V55//vl8+ctf7ur6gB6msbFzwjEAAPQk7QrHDzzwQH70ox+lsrIySXLqqafm1FNPFY6hFxo7tqZDK7a1tfOSJHPnzu+skgAAoHDtuuZ46NCh2bFjR9vrioqK7Lfffl1WFAAAAHSndq0cH3nkkTnrrLMyderU9O/fP0uXLs3++++fW265JUkyY8aMLi0SAAAAulK7wvHWrVtzxBFH5Mknn0ySHHLIIUmSf/u3f+u6ygAAAKCbtCscL1y4sKvrAAAAgMK0Kxw//PDD+fa3v52mpqY3tN95551dUhQAAAB0p3aF40svvTRnn312Dj300K6uBwAAALpdu8LxsGHDcs4553R1LQAAAFCIdoXjE044Ibfffns+9rGPZcCA33c5+OCDu6wwAAAA6C7tCsfr16/Pddddl3333betraKiIo8//niXFQYAAADdpV3h+Kc//WlWrFiRAw44oKvrAQAAgG7Xrz1vGjZsWIYOHdrVtQAAAEAh2rVy/N73vjdnnXVWPv7xj2fgwIFt7TNmzOiywgAAAKC7tCscb9myJe985ztTV1fXxeUAAABA92tXOF64cGGS5KWXXsr27dszevToLi0KAAAAulO7wnF9fX0uvPDCrF69Oi0tLdl///3zN3/zNzn88MO7uj4AAADocu26Idfll1+ez372s3nkkUfy2GOP5YILLsj8+fO7ujYAAADoFu0Kxw0NDTnttNPaXn/yk5/M+vXru6woAAAA6E7tCsc7duxIY2Nj2+t169Z1WUEAAADQ3dp1zfH06dPzl3/5l5k4cWIqKiqydOnSnHvuuV1dGwAAAHSLdoXjv/zLv8yhhx6aFStWpKWlJfPmzctHP/rRrq4NAAAAusVbhuP169enpaUlxx13XI477rg89NBDOeKII7qjNgAAAOgWu73m+Omnn87EiRPz+OOPt7X95Cc/yamnnppnn322y4sDAACA7rDbcHzttddm7ty5+cQnPtHWdtlll+UrX/lKrr766i4vDgAAALrDbsPxypUrc8opp7ypferUqXnhhRe6rCgAAADoTrsNx/379/+T36usrOz0YgAAAKAIuw3Hw4YNy1NPPfWm9n/913/Nvvvu22VFAQAAQHfa7d2qL7zwwlx44YW56KKLcuyxx6a1tTX//M//nJtuuikLFizorhoBAACgS+02HH/wgx/MVVddlRtvvDFXXnll+vXrl2OOOSZXX311xowZ0101AgAAQJd6y+ccf+hDH8p3vvOd7qgFAAAACrHbcPyNb3xjt52/8IUvdGoxAAAAUITdhuP169cnSZ599tk899xzOfHEEzNgwID83//7f3PEEUd0S4EAAADQ1XYbjr/61a8mSc4555zcfffdGTp0aJLkggsuyIUXXtj11QEAf9KKFcuzfPn9e92/qakxSVJVVb3Xx6ipOSFjx9bsdX8A6Cne8prjJFmzZk1bME6S/fbbLw0NDV1WFADQ9RobOx6OAaCvaFc4PuKIIzJ79uxMmTIlra2tufPOO/OBD3ygq2sDAHZj7NiaDq3a1tbOS5LMnTu/s0oCgF6rXeF4wYIFueGGG1JbW5skGTduXL74xS92aWEAAADQXdoVjgcPHpyvfOUrqaury3vf+95s3bo1++yzT1fXBgAAAN2iX3ve9Ktf/Sonnnhizj///KxevTr/8T/+xzz++ONdXRsAAAB0i3aF46uuuir/63/9r1RXV2fkyJG56qqr2rZYAwAAQG/XrnC8ZcuWvPvd7257XVNTkx07dnRZUQAAANCd2hWOBwwYkKamplRUVCRJnn322S4tCgAAALpTu27Idf7552f69OlZu3ZtvvKVr+SBBx7I5Zdf3tW1AQAAQLdoVzg+4YQTcvjhh+eBBx5IS0tLLrroohx++OFdXRsAfdiKFcuzfPn9e92/qakxSVJVVb3Xx6ipOaFDzwkGAPqOdm2rnjNnTkaPHp2zzjor06dPz+GHH54vfelLXV0bAPxJjY2NaWxsLLoMAKCP2O3K8bx587Jq1ao89thjWbduXVv79u3b88ILL3R5cQD0XWPH1nRo1ba2dl6SZO7c+Z1VEgBQYrsNx5/61Kfy9NNP57e//W3Gjx/f1t6/f/8cc8wxXV4cAAAAdIfdhuP3ve99ed/73pfHH388p512WnfVBAAAAN2qXdccP/HEE11dBwAAABSmXXerPuSQQ/KZz3wmH/zgB/P2t7+9rX3GjBldVhgAAAB0l3aF4+rqnY/JeOmll7q0GAAAAChCu8LxwoULkyQbNmzIfvvt16UFAQAAQHdr1zXHzz33XE4++eRMmjQpq1atysSJE/PMM890dW0AAADQLdoVjq+44orMnTs3w4YNy4EHHpjp06fnsssu6+raAAAAoFu0Kxw3Njbm+OOPb3s9bdq0bNq0qcuKAgAAgO7UrnCcJFu3bk1FRUWSZM2aNWlpaemyogAAAKA7teuGXGeeeWb+83/+z2loaMi1116bH/3oR/nsZz/b1bX1OE1NjWlsWp/aFT8uupTC1DetT/XAdn1sAAAAeo12pZzTTz89hx12WJYtW5bt27fniiuueMM2awAAAOjN2hWOr7322pxxxhmZOXNmV9fTo1VVVadq2/bMHXtS0aUUpnbFj5Oq6qLLAAAA6FTtuua4tbU106ZNy7nnnpslS5Zk27ZtXV0XAAAAdJt2heO/+qu/yrJly/KZz3wmP/nJT3LiiSfmyiuv7OraAAAAoFu0+85K/fr1y9FHH53nnnsudXV1efTRR7uyLgAAAOg27QrHP/nJT3LXXXflV7/6VSZMmJArr7wyRx11VFfXBgAAAN2iXeH47/7u73LGGWfk+uuvzz777NPVNQEAAEC3alc4/t73vpdt27bltddey5YtW9raq6vdtRgAAIDer93h+Morr0xzc3NaW1uTJBUVFXnqqae6tDgAAADoDu0Kx3/7t3+b7373u64zBgAAoE9q16OcDjjgAMEYAACAPqtd4Xjs2LH5h3/4h6xatSqNjY1t/wAAAEBf0K5t1d/+9rezbdu2XH755W1trjkGAACgr2hXOP6Xf/mXrq4DAAAACtOucNzS0pK/+7u/y89+9rNs3749xx9/fM4///wMGNCu7gAAANCjteua42uvvTa/+MUvcu6552bGjBn553/+5/z3//7f37Lfpk2bMnny5Lz44otJkgcffDCnnHJKTjrppHz9619ve99TTz2VqVOnZvz48Zk7d262b9+eJFm5cmWmTZuWCRMm5IILLsjmzZuTJBs2bMh5552XiRMnZtq0aVmzZk2SZNu2bZk5c2YmTpyY0047Lc8888yezQYAAACl1K5w/POf/zzf+ta3cuKJJ+akk07KzTffnJ///Oe77fPEE0/kzDPPTF1dXZJky5YtmTNnTm666aYsXbo0v/71r7N8+fIkycyZM3PZZZflvvvuS2tra+64444kyfz583PWWWfl3nvvzdFHH52bbropSXL99ddnzJgxueeee3L66aentrY2SXLrrbdm3333zT333JM5c+Zk9uzZezUpAAAAlEu7wnFra2sqKyvbXg8cOPANr/+YO+64I/PmzcuIESOS7LxuefTo0XnHO96RAQMG5JRTTsm9996bl156KVu2bMkxxxyTJJk6dWruvffeNDc355FHHsn48ePf0J4ky5YtyymnnJIkmTx5cn72s5+lubk5y5Yty6mnnpok+dCHPpR169Zl5cqVezIfAAAAlFC7Lho+8sgjc+WVV2b69OmpqKjIrbfemve+97277bNrNXeX1atXZ/jw4W2vR4wYkVWrVr2pffjw4Vm1alXWr1+fwYMHt13XvKv9D481YMCADB48OOvWrfujx3rllVdy8MEHt+c0kyTDhg3+k9+rrOyf5nYfqe+qrOyf4cOHFF3GXqms7J8kvbb+nsAcdg7z2HHmsOPMIQD8XrvC8bx587JgwYJ8+tOfTktLSz72sY/lq1/96h4N1NLSkoqKirbXra2tqaio+JPtu76+3h++fn2ffv36vanPrvY90dCwKS0trX/0e83NO/boWH1Vc/OOrFmzsegy9squ/4a9tf6ewBx2DvPYceaw48whAGXSr1/FbhdDd5sct23blv/6X/9rHnrooXzta1/Lgw8+mPe///3p379/Bg/+0wf9Y0aOHNl246wkWbNmTUaMGPGm9rVr12bEiBEZOnRoNm7cmB07drzh/cnOVee1a9cmSbZv357Nmzenuro6Bx54YFavXv2mYwEAAMDu7DYc33DDDdm0aVM++MEPtrVdccUV2bBhQ2688cY9GugDH/hAnnvuudTX12fHjh1ZsmRJxo0bl1GjRmXQoEF57LHHkiSLFy/OuHHjUllZmTFjxmTp0qVJkkWLFmXcuHFJkpqamixatChJsnTp0owZMyaVlZWpqanJ4sWLkySPPvpoBg0atEdbqgEAACin3YbjZcuW5dprr82wYcPa2g488MBcddVV+T//5//s0UCDBg3K1772tXzxi1/MySefnHe9612ZMGFCkuSaa67JwoULM2HChLz66qs555xzkuzczn3HHXfk5JNPzqOPPppLLrkkSXLxxRfnV7/6VSZNmpR/+Id/yGWXXZYkOfvss7Nt27ZMmjQptbW1ueqqq/aoRgAAAMppt9ccV1ZWZp999nlT++DBgzNw4MB2DXD//fe3/ftxxx2XH/7wh296z5FHHpk777zzTe2jRo3Krbfe+qb26urqfOtb33pT+6BBg9r1/GUAAAB4vd2uHPfr1y+bNm16U/umTZuyffv2LisKAAAAutNuw/HkyZNz6aWX5tVXX21re/XVV3PppZfmpJNO6vLiAAAAoDvsNhyfe+65GTJkSI4//vicccYZ+dSnPpXjjz8+++23Xy666KLuqhEAAAC61G6vOe7Xr1+uuOKKnH/++XnyySfTr1+/vP/97/d4JAAAAPqU3YbjXUaNGpVRo0Z1dS0AAABQiHaFYwCAvmjFiuVZvvz+t37jn9DU1Jgkqaqq3utj1NSckLFja/a6PwCdQzimW9122y2pr68rbPxdY9fWziushiQZPfqwTJ8+o9AaAOi4xsaOh2MAegbhmG5VX1+X+t/9aw7Zr6KQ8ffr15ok2bH6qULGT5IXN7QWNjYAbzR2bE2HVm13/WXr3LnzO6skAAoiHNPtDtmvIpccN7DoMgpz/UPbii4BAAD4A7t9lBMAAACUgXAMAABA6QnHAAAAlJ5wDAAAQOkJxwAAAJSecAwAAEDpCccAAACUnuccQy9z2223pL6+rrDxd41dWzuvsBqSZPTowzJ9+oxCawAgWbFieZYvv3+v+zc1NSZJqqqq9/oYNTUnZOzYmr3uD5AIx9Dr1NfX5dln/jUH7P3/Q3TIoH//U2NDw78WU0CStY2FDQ1AJ2ts7Hg4BugMwjH0QgdUJ1M/XlF0GYW5+6etRZcAwL8bO7amQ6u2u3YizZ07v7NKAtgrwjFQOkVvTU96xvZ0W9MBAH5POAZKp76+Lr975skMGVpcDRWVO7+uWv9kIeNvXFfIsAAAPZZwDJTSkKHJn48vuori/PK+oisAAOhZPMoJAACA0hOOAQAAKD3hGAAAgNITjgEAACg94RgAAIDSc7fqPfR80/rUrvhxIWM3bX0tSVI1aN9Cxk92nv+hww8obHwAAICuIBzvgdGjDyt0/Mb6uiRJVYHh9NDhBxQ+DwAAAJ1NON4D06fPKHT82tp5SZK5c+cXWgcAAEBf45pjAAAASk84BgAAoPSEYwAAAEpPOAYAAKD0hGMAAABKTzgGAACg9IRjAAAASk84BgAAoPSEYwAAAEpvQNEFAND73HbbLamvryu0hl3j19bOK6yG0aMPy/TpM/aqrzncqSNzCACdSTgGYI/V19flN88+lRwwsLgiBu1IkvxmwzPFjL92W4e675zDp5NhVZ1U0F4YuHMD2W+aVhczfkNTMeMCwB8hHAOwdw4YmIopBxVdRWFaFw7SADAAACAASURBVL/c8YMMq0r/yR/r+HF6qR1Lfl50CQDQxjXHAAAAlJ6VY7pVU1NjGje05vqHOrYdsTd7cUNrqgc1Fl0GAADwOlaOAQAAKD0rx3SrqqrqDN76ci45rsCb+BTs+oe2pX9VddFlAAAAr2PlGAAAgNITjgEAACg94RgAAIDSE44BAAAoPeEYAACA0hOOAQAAKD3hGAAAgNITjgEAACg94RgAAIDSE44BAAAoPeEYAACA0hOOAQAAKD3hGAAAgNIbUHQBwJ5pampMQ2Ny909biy6lMGsbk9YBjUWXAQBAHyIcA6XT1NSYjeuSX95XdCXF2bgu2aefv2AAANhFOIZepqqqOhXbV2bqxyuKLqUwd/+0NftVVRddBgAAfYhwDJROVVV1trS8lD8fX3QlxfnlfTvnAQCAndyQCwAAgNITjgEAACg926oB2GNNTY1Jw7a0Ln656FKKs3Zbmlrd1AwA+gorxwAAAJSelWMA9lhVVXVermhIxZSDii6lMK2LX07Vfm5qBgB9hZVjAAAASk84BgAAoPRsqwYAeq3bbrsl9fV1hY2/a+za2nmF1ZAko0cflunTZxRaA0BvJxwDAL1WfX1dfvPs71Ix9IBCxm8dODBJ8tvG4u5c3rpubWFjA/QlwjEA0KtVDD0glZOnFF1GYZqXLC66BIA+wTXHAAAAlJ6VYwAoQFNTY9LQmB1Lfl50KcVpaExTBhZdBQAksXIMAAAAVo4BoAhVVdV5OdvSf/LHii6lMDuW/DxVVdVFlwEASawcAwAAgJVjAAAo0ooVy7N8+f173b+paeejxDq6E6Om5oSMHVvToWNAbyYc0+1e3NCa6x/aVsjYG7a2Jkn2G1RRyPjJzvMfPaKw4QGAPqaxsXPCMZSdcEy3Gj36sELH31BflyTZf0RxdYweUfw8AAA9x9ixNR1asa2tnZckmTt3fmeVBKUkHNOtpk+fUej4fnkAAPQ9Hd2annTO9nRb03s34RgAACg929MRjgEAgF6to1vTEzsM8SgnAAAAKGbl+Oyzz866desyYMDO4S+//PJs3rw5CxcuzNatWzNx4sR8+ctfTpI89dRTmTt3bjZv3pwxY8Zk/vz5GTBgQFauXJmZM2emoaEh73znO3PNNdfk7W9/ezZs2JC/+qu/ygsvvJChQ4fm+uuvz/Dhw4s4TegyaxuTu3/aWsjYr27Z+fVt+xQyfJKd57/fsOLGBwCg7+n2cNza2pq6urr89Kc/bQvHW7ZsyYQJE3LrrbfmoIMOyuc///ksX748NTU1mTlzZhYsWJBjjjkmc+bMyR133JGzzjor8+fPz1lnnZVJkyblm9/8Zm666abMnDkz119/fcaMGZNvf/vbWbRoUWpra3P99dd392lClyn6Ttfr//2O3yOHFVfHfsOKnwcAAPqWbg/Hzz77bJLkM5/5TBobG3PGGWfkve99b0aPHp13vOMdSZJTTjkl9957b9797ndny5YtOeaYY5IkU6dOzQ033JDTTz89jzzySL75zW+2tU+fPj0zZ87MsmXLcvvttydJJk+enMsvvzzNzc2prKzs7lOFLuGO3wAA0Pm6PRxv2LAhxx13XL761a+mubk555xzTj772c++YevziBEjsmrVqqxevfoN7cOHD8+qVauyfv36DB48uG3leVd7kjf0GTBgQAYPHpx169blwAMPbFd9w4YN7qxT7XSVlf2TJMOHDym4kt7LHHZcX5jDXedQdpWV/ff6v6M53MkcdlxH5nBXfzo+j0XqC79XimYOO4d5pNvD8bHHHptjjz227fWnPvWp3HDDDfmzP/uztrbW1tZUVFSkpaUlFRUVb2rf9fX1/vD16/v069f++441NGxKS0sx13K+lebmHUmSNWs2FlxJ72UOO64vzOGucyi75uYde/3f0RzuZA47riNzuKs/HZ/HIvWF3ytFM4edwzz2ff36Vex2MbTbw/Gjjz6a5ubmHHfccUl2htdRo0ZlzZo1be9Zs2ZNRowYkZEjR76hfe3atRkxYkSGDh2ajRs3ZseOHenfv3/b+5Odq85r167NyJEjs3379mzevDnV1Z5VBgDwx9x22y2p//f7SRRh19i7LtspyujRhxV+6RJQrG4Pxxs3bswNN9yQ733ve2lubs4PfvCDzJ8/P5dccknq6+tzyCGHZMmSJfnkJz+ZUaNGZdCgQXnsscfyZ3/2Z1m8eHHGjRuXysrKjBkzJkuXLs0pp5ySRYsWZdy4cUmSmpqaLFq0KOeff36WLl2aMWPGuN4YoCus3ZbWxS8XN/6r/75i+LaCttWu3ZbsV8zQ0Jnq6+vym2efTf9hBxcyfsvAtydJnm7aUsj4SbKjYWVhYwM9R7eH449//ON54okn8hd/8RdpaWnJWWedlWOPPTZf+9rX8sUvfjFbt25NTU1NJkyYkCS55pprcumll2bTpk056qijcs455yRJ5s2bl1mzZuXmm2/OQQcdlOuuuy5JcvHFF2fWrFmZNGlShgwZkmuuuaa7TxGgz+sJdwuvX1+XJBk98rBiCtivZ8wDdIb+ww7O2yZfWHQZhXl1yU1FlwD0AIU85/iSSy7JJZdc8oa24447Lj/84Q/f9N4jjzwyd95555vaR40alVtvvfVN7dXV1fnWt77VecUC8CY9YeuhO6cDAJ2p/XeqAgAAgD5KOAYAAKD0CtlWDVC0jeuSX95X3PhbX9v5ddC+xYy/cV1y4P7FjA2dqampMa0Na9O8ZHHRpRSmtWFtmv74Ey0B2APCMVA6PeEmSvUb6pIkBx58WCHjH7h/z5gHAICeQjgGSsfNpKDvqKqqziutSeXkKUWXUpjmJYtTVVVddBkAvZ5rjgEAACg94RgAAIDSs60aAIrS0JQdS35e3Pivbtn59W37FDN+Q1NSNaKYsQHgDwjHAFCAnnBDtPrGuiTJ6IMKCqhVI3rEPABAIhwDQCHcGA4AehbXHAMAAFB6Vo4BAABKbsWK5Vm+/P4OHaOpqTFJOvR4uZqaEzJ2bE2H6thbwjEAAAAd1tjY8XBcJOEYAACg5MaOrenwim1vv5eFa44BAAAoPeEYAACA0hOOAQAAKD3hGAAAgNITjgEAACg9d6sGAHq11nVr07xkcTFjv/ZqkqRi37cVMn6y8/xT3TsfmwLQkwjHAECvNXr0YYWOX9+085meow86uLgiqqsLnweAvkA4BgB6renTZxQ6fm9/picAv+eaYwAAAEpPOAYAAKD0bKsGACixpqbG7GhYl1eX3FR0KYXZ0bAyTRladBlAwawcAwAAUHpWjgEASqyqqjqrs0/eNvnCokspzKtLbkpV1T5FlwEUzMoxAAAApSccAwAAUHrCMQAAAKUnHAMAAFB6wjEAAACl527VAADQAbfddkvq6+sKG3/X2LW18wqrIUlGjz4s06fPKLQG6AjhGAAAOqC+vi7PPluXocMOLWT8gQOrkiSNTS2FjJ8k6xqeL2xs6CzCMQAAdNDQYYfm5MmXFl1GYZYuWVB0CdBhrjkGAACg9KwcAwAAhSr6uu2kZ1y77brtYgnHAABAoerr61L3u7qMqirmuu0kGdJ/57XbzWuKuXb7pSbXbRdNOAYAAAo3qurQfPH42UWXUZgbH1hYdAml55pjAAAASk84BgAAoPSEYwAAAEpPOAYAAKD0hGMAAABKTzgGAACg9IRjAAAASs9zjgEASm5Hw8q8uuSmQsZueXVjkqTf24YUMn6y8/xT9a7Cxgd6BuEYAKDERo8+rNDx6xtf2VnHQcOLK6LqXYXPA1A84RgAoMSmT59R6Pi1tfOSJHPnzi+0DgDXHAMAAFB6Vo4BAAB6udtuuyX19XWF1rBr/F07QoowevRhe70jRjgGAADo5err6/L8757NoUNGFlZDdcXbdv7LqlcLGf/5ja90qL9wDAAA0AccOmRkZn/4M0WXUZiFD/99h/oLxwAA0AFNTY1paFifpUsWFF1KYRoa6lOR/YsuAzrEDbkAAAAoPSvHAADQAVVV1WnNfjl58qVFl1KYpUsWpKpq79fdmpoas75pfW58YGEnVtW7vNRUn/0HWn0vkpVjAAAASs/KMQAAUKiqquq8bdt++eLxs4supTA3PrAwlR1YfafjzD4AAAClJxwDAABQesIxAAAApSccAwAAUHrCMQAAAKUnHAMAAFB6wjEAAACl5znHAADQQesans/SJQsKGfu1V5uSJPu+raqQ8ZOd519ddVhh40NnEI4BAKADRo8+rNDxmxp3huODDtq/sBqqqw4rfB6go4RjAADogOnTZxQ6fm3tvCTJ3LnzC60DejvhmF5lxYrlWb78/r3uX19fl+T3v0T2Rk3NCRk7tmav+wMAQGdrampM48aGLHz474supTD1G19O9T7D9rq/cEypVFdXF10CAAB/xEtNz+fGBxYWNv7GrTu3pw8ZVMy12y81PZ/Dhh9WyNjsJBzTq4wdW2PVFgCgj+kJ1ytvrN8ZjocOL+ba7cOGd+y67aqq6lRtGZjZH/5M5xXVyyx8+O+TqrftdX/hGAAAKFTR120nrt3Gc44BAADAyjEAxXCDPQCgJxGOAeiV3GAPAOhMwjEAhXCDPQCgJ3HNMQAAAKVn5RgAAKAPeH7jKzsfZ1SQpq2bkiRVgwYXMv7zG1/JoQe+a6/7C8cAAAC9XE94VnRj/eokSdWBIwoZ/9AD39WheRCOAQAAejnPiu441xwDAABQesIxAAAApWdbNQBQWitWLM/y5ffvdf/6+rokv99KuDdqak7wWDOAHkA4BgDYS9XV1UWXAEAn6ZPh+J/+6Z9y8803Z/v27Tn33HMzbdq0oksCAHqgsWNrrNoCkKQPhuNVq1bl61//eu6+++4MHDgwn/70p/PhD3847373u4suDQCgz7E1Hegr+lw4fvDBB/ORj3ykbZvT+PHjc++99+YLX/hCwZUBAPCHbE3vGX/BkPhLBqhobW1tLbqIzvQ3f/M3efXVV/PlL385SfKP//iP+Zd/+ZdcccUV7erf0LApLS1dMyWd9QdfRx5s7Q89esLnMOndn8WOzmHi55nO0RN+nn0OoeM6+rPc1NSYJKmq6thfNPTmn2e/mzuuDHPYr19Fhg0b/Ce/3+dWjltaWlJRUdH2urW19Q2v38ruJqujhgzZJ5WV/fe6/7BhQ5OkQ8cYMmSfDB8+ZK/70/v1hM/hrjp662exo3OY+Hmmc/SEn2efQ+i4006bnNNOm1x0Gb2a380dZw774MrxD37wgzz66KOpra1Nknzzm99Ma2tru7dVd+XKMQAAAMV4q5Xjft1YS7f46Ec/moceeijr1q3La6+9lh//+McZN25c0WUBAADQg/W5bdUHHnhgvvzlL+ecc85Jc3NzPvWpT+X9739/0WUBAADQg/W5bdUdZVs1AABA31O6bdUAAACwp4RjAAAASk84BgAAoPSEYwAAAEpPOAYAAKD0hGMAAABKTzgGAACg9IRjAAAASk84BgAAoPSEYwAAAEpPOAYAAKD0hGMAAABKTzgGAACg9IRjAAAASk84BgAAoPSEYwAAAEpvQNEF9DT9+lUUXQIAAACd7K2yXkVra2trN9UCAAAAPZJt1QAAAJSecAwAAEDpCccAAACUnnAMAABA6QnHAAAAlJ5wDAAAQOkJxwAAAJSecAwAAEDpCccAAACUnnC8B1588cWccMIJb2o/4ogjdtvv//2//5e5c+cmSe64444sWbJkj8Y94YQT8uKLL76p/fbbb8+UKVNy6qmnZsqUKVm0aFHb92bPnp2XXnppt8fdm1qK9G//9m854ogjct999+1V/xdeeCFz5szZoz533313Zs2alST53Oc+l1WrVu3V2D3Jpk2bMn/+/EyePDlTpkzJ2WefnSeffLLLxnv44Ydz9tlnd9nxd6cn/cy+/rOUJKtWrcr48ePzne98J6tWrcrnPve5PRrjTzn77LPz8MMPd8qxOtv27dtz8803Z+LEiTn55JMzfvz4fOtb30pra2vRpfUYL774Yo444og88MADb2j/U78Hdnn9z9hbfb7fSkf77zJr1qzcfffdnXKsrvbiiy/m6KOPzpQpU97wz8svv1x0ab3G6+fwL/7iLzJp0qTMmDEjr7zyyp/s01l/Xv3hn6+91fz58zNlypScfPLJb/g83nXXXe3q31k/u33Fww8/nGOPPbbt/5UnTpyY//2//3eHj/vd73433/3ud5OUa8739FxvvPHG3HjjjUmSKVOmdEVJXWJA0QWUwfve9768733vS5I8/vjj+fM///MOH/OJJ57IP/7jP+b73/9+9tlnnzQ0NOSTn/xkjjzyyBx55JF5+OGHc9FFF+32GJ1VS3e56667MmHChHz/+9/P+PHj97j/ypUr88ILL+z1+P/zf/7Pve7bU7S0tORzn/tcPvzhD2fRokUZMGBAfvGLX+Rzn/tcfvSjH2X//fcvusQeoSt+Zl9vzZo1+U//6T/lnHPOybRp05L0jc/XW5k/f37Wrl2b73//+9lvv/2yadOmXHTRRRkyZEjbPJBUVlbmq1/9an74wx9m8ODB7erzy1/+sour6vtGjBiRxYsXF11Gr/aHc/i1r30tV111Va677roCq+o95s2bl2TnXzScc845Po+d4Oijj86tt96aZOfiwKRJk3L88cfn3e9+914f88wzz+ys8kqjN32WheNOdPfdd+fnP/95mpqa8sILL+T444/Pf/tv/y0PP/xwvvGNb+SCCy7I/fffn1/84hcZPnx4/sN/+A+57LLL8sorr6SioiL/5b/8l3z0ox9NY2NjZs6cmVdeeSWHH354tm7d+qax1qxZk9bW1rz22mvZZ599MmzYsNxwww3Zf//98+1vfzurV6/Oeeedl9tvvz2/+MUvcsstt2TLli3Ztm1brrzyymzZsqVdtTz00EO5+uqrkyRVVVW59tprM3To0O6e2jQ3N+ef/umfcvvtt+fTn/50nn/++Rx66KE54YQT8p3vfCeHHHJI2zzfeuutueWWW/KDH/wg/fr1y/vf//5cfvnlWbBgQV588cXMnz8/EyZMyNVXX52Wlpa85z3vyVe+8pXMmTMnGzduzOrVq3Paaafl4osvfkMNu8aqrq7OnDlzsmrVqqxevTrHHXdcamtrU1FR0e3zsqcefvjhvPzyy/nSl76Ufv12bhz5yEc+koULF6alpSWXXnppnn766axduzZHHHFErrvuuqxduzZf+MIX8p73vCdPPfVUhg0blv/xP/5Hqqurc9ttt2Xx4sV57bXXUllZmWuvvTbvete7smLFiixcuDCDBg3KO9/5zrbxf/nLX+brX/96tmzZkg0bNmT27Nk58cQTi5qObv2Z3aWhoSEzZszIjBkzcsYZZyT5/f8I3X///Zk1a1YG///27j6u5rv/A/jrOOmK68hdQljWTHLTNDfdS1c9VJwaTu5PspmxR+E3K2WSI7nYUFvEdZFtaK4NUTPictej3LQ21sLCKUWMzF1OpVPne96/P3r0vaQyWal4Px+PHo8653v3eX++n+/n+/l+Pt9PMhkuXLiAwsJCBAQEQKFQQKPRYOHChbh27Rp69eqFW7duYf369TA1NcXixYtx/vx59OjRA/fv3xf39a9//Qvff/89pFIpHB0dERwcjJs3byIgIAAWFhbIyclB//79YWNjg71796KoqAixsbF44403GjzWt27dwvfff4/U1FQYGxsDAGQyGcLDw5GTk4M7d+7UGtt169YhMzMTN2/ehFKpRHJyMvr3748zZ85Aq9UiKCgI27ZtQ25uLmbMmIEZM2agsLCw1vJcV34HBwdj2LBhYn74+fkhKCgIb731VoPH4VmYmprCwcEBn376KZYvX17tu02bNiE5ORmCIMDJyQnBwcFYsWIFAGDChAnYtWsXACA8PByZmZkAKp/em5ubIysrCytXrkRZWRk6duyIZcuWoVevXvDz80P79u2hVqvx+eefi/uqbxyJCKtWrUJKSgpMTU0hCAKGDx+O4uJiLFiwAHfu3AEABAQEwM3N7UWE8i8LDQ3FgwcPcPXqVQQHB0Or1daoT99++234+flh0KBBOHPmDO7du4ewsDC4uLjgxo0bWLRoEe7duwcjIyNERkaiX79+SExMxNatW6HX6zFgwAAsXboUf/vb35o6uQ3O1tYWUVFRyMzMxIoVK6DVatGxY0dERETA3NxcXE6n00GlUtWr/klMTMTGjRshk8nQo0cPtG3btglT2rjqutepq+yePXsWoaGh2Lx5M0xMTBAREQG1Wg1BEDBr1izI5XJMnToVAQEBcHR0BBHBw8MD27dvR9euXZswpY1Lq9VCKpWiXbt2+Mc//gFra2tkZ2djx44d2LZtG06fPo2ioiKYmpoiOjoa165dw7Jly8T1L1++jOjoaKjVagDA3LlzmyopTerHH3/Ev//9bxgZGSE3NxeWlpZYs2YNDA0NERcXh507d6Jjx44wNjaGtbU1gMpe50uXLtVZrzQrxJ5ZQUEBubq61vi8b9++RESUkJBALi4upNFoqLS0lEaMGEEXL16k9PR0UiqVREQUEhJCCQkJRET0f//3f3TkyBEiIiosLCQ3NzfSaDS0bNkyioqKIiKijIwM6tu3LxUUFFTbp1arpQ8//JAGDBhA06ZNo5iYGLp69ar4vaurKxUUFJAgCDR9+nS6e/cuERHt2rWLZs+e/czHolQq6ddffyUiok2bNlFaWloDRLL+Dh8+TAqFgoiIPvnkE/rss8+I6H/pJCIxzjqdjmxtbam8vJwEQaDQ0FC6detWtXxIT0+nIUOG0MOHD4mIKC4ujvbs2UNERA8fPiQbGxu6e/cuJSQkUEhISLV97du3jzZs2EBElfng7u5O586de3HB+Avi4uLE/H9SRkYGqVQqIiISBIGUSiUdPHiQCgoKyNLSki5cuEBERIGBgbRt2zbSaDTk7+9Pjx49IiKizz//nCIiIkir1ZKjoyPl5OQQUWV+VcV97ty54uenTp0iuVzeqOltTmU2ISGBZs2aRXK5nEaNGkVarbbW4wwJCaGAgADS6/V08eJFGj58OBERrVy5kj799FMiIsrKyiIrKysqKCiguLg4CgoKIiKivLw8GjRoEKWnp1NKSgpNmDCBSktLqaKigubMmUPx8fHV8lMQBHJ3d6c1a9YQEdG6detoxYoVDRD5mg4dOkTjxo2r8/u6YhsTEyPmBRGRUqkUj3HdunXk7u5OpaWldP36dRo6dCgRPb0815bfp0+fpqlTpxIR0fXr12n06NGNEoNnUXUuaDQaGjlyJJ04cYKIKq8/O3bsoLlz55JOpyNBEGjBggWUmJhIRP87p6t+T05OJiKiVatW0apVq0ir1ZK3tzfduHGDiIhSU1PJ39+fiCpjGhMTU219ovrHMTk5mZRKJZWXl9Pdu3fJ0dGREhISaM+ePeK15bfffqNVq1Y1YgSfT0FBAQ0YMIB8fHzEn82bN1NISIhYBzytPlUqlRQZGUlEREePHhXP9VmzZlF8fDwREaWkpNC8efPo8uXLNGXKFCorKyMiojVr1lBsbOwLTW9jePJ6W15eTiEhIRQaGkqurq7ivcSBAwdo/PjxRFQZt/T09HrXP7du3SJHR0f6448/qKKigt577z0xn14GT8aytnsdotrLbnZ2Nnl6elJubi4REa1evZq2bt1KREQajYbGjBlD165do927d1NwcDARVdZbM2fOfCFpe5HS09Np8ODB5OPjQ3K5nKytrSkkJIT0ej25urqKdXt+fj4FBgaSIAhERBQcHExbtmyptq2vvvqKZs+eTXq9nmJiYsS4P37tfdlVpbUqrjdv3iRBEEihUNDRo0cpKyuLPD09qbi4mEpKSkgul9eIU131SnPCPcf1UNXT9jgiqtZjaGNjIw6D69WrF4qKiurc3qlTp3DlyhXExMQAqHxyWlBQgIyMDKxduxYAMGzYMPTq1avGuoaGhtiwYQOuXr2KEydOIC0tDVu2bMHXX3+NwYMHVzvm2NhYHDt2DHl5ecjIyKg1HXUdi5ubGwIDA+Hu7g43Nzc4Ojo+S6gaXEJCAuRyOQBg9OjRCAoKqvNJk1QqhY2NDXx9feHm5oZ3330XXbt2RX5+frXlXn/9dbRr1w4AMHPmTKSnp2PLli1Qq9WoqKjAo0ePat2+XC5HVlYWvv76a1y5cgUPHjxAaWlpwyW2EbVq1arO3olhw4ahQ4cO+Oabb3DlyhXk5+eL6ercuTP69+8PAHjzzTdRVFQEmUyGtWvXYv/+/cjPz0daWhqsrKxw6dIlmJqair2P48aNwxdffAEAWL16NY4fP46DBw/i119/RUlJSaOn90lNVWYBIC0tDf/85z9x4MABrF27FosWLap1OUdHR0gkEvTt2xcPHjwAAJw8eRJr1qwBUDnsu2/fvgAqe+MnTZoEAOjduzdsbGwAAOnp6RgzZgzatGkDAFAoFEhMTISLiwtMTEzE/OzWrRvs7e0BAGZmZk99r/WvejzuBw8exMaNG6HX62FoaIjr16/XGlsA4pPnKiNGjBCP96233kKbNm3Qo0cPPHz4EMDTy3Nt+W1ra4slS5bg+vXrSEpKahbvRslkMixfvlwcXg0Ap0+fRlZWFsaPHw8AKCsrg5mZWa3rV43I6NOnD37++Wfk5+ejoKAAH374obhMcXGx+PuTMQbqH8eMjAyMGjUKrVu3RqdOncR8srGxQVRUFAoLCzFy5Mg/feWnqdQ2rDo0NFSMzZ/Vp87OzgAqr5FV5fann34ShxS7uLjAxcUF8fHxuHr1qjhSoaKiQiyPLd3t27fF8lNeXg5ra2soFApkZ2eLcfTy8kJ4eDg0Go24Xn3rn19++QU2NjYwMTEBAHh7eyM9Pf1FJrXZeLLszpw5E56enrCwsABQWW+VlZWJ7y2XlpZCrVbDy8sL0dHRKC0txd69e8XrysvmyWHV77//PjZt2gQA4uggc3NzhISEYNeuXcjLy0NmZiZee+01cRsnT57EnFKpuwAADUhJREFUzp078d1337WIUYIvwptvvolu3boBAN544w0UFRUhLy8PLi4u+Pvf/w4A8PT0hF6vr7Zefe63mwo3juvB2Ni42sUcqBwi2b59e/HvxxseEonkqRPN6PV6bN26FR06dABQWal07ty5xnpSqbTGuomJiejatSvs7e1hbm6OadOmITo6GklJSdUaxyUlJfD19YWPjw+GDRsGS0tLfPPNN898LFZWVnB1dcXx48exevVqZGVlVbu5ehHu3r2LtLQ0XLhwAdu2bQMR4eHDhzh8+DAAiLHS6XTiOhs2bEBmZiZSU1Px/vvvi42KxxkZGYm/r1q1CgUFBZDL5XB3d8epU6fqzLvt27fj0KFDmDhxIhwcHHD58uUWM6HQwIEDsWPHjhoNxKioKFhbW2PdunWYPn06xo8fj/v374vpqu28vnnzJvz8/KBUKjFixAiYmJggOzv7qefv1KlTYWtrC1tbW9jb2yMoKKhR09ucyixQ+WBn3LhxcHJygo+PDxwcHODi4lJjuapjejyPpFJprcf25L4NDAzEY31SVRkxNDSs9nldx9uQBg4ciNzcXBQXF0Mmk8HT0xOenp7ikPK6YnvkyJFqZRWofCe3SlV6H/e08lxbfkskEowdOxb79+9HcnIytmzZ0hghqDcnJydxeDUACIIAf39/vPvuuwCAhw8f1pl3VXGpSqNer0fPnj3Fxp8gCOIwZwA1Ygw8XxxrOxd79+6N5ORkpKWl4fjx4/jyyy9x4MCBWh9eNUdVsfmz+rS2cvv4+UlEyM3NhSAI8PLyQlhYmLhdQRBeRFIaXW0PGC5evFhjOSKqluajR48iJibmmeufus61l1lt9zpAzbK7Zs0aLFy4EBMmTEC/fv2g1+uxevVqDBgwAABw584dtG/fHq1bt8aIESNw6NAhpKeni+87v8xkMhm8vLxw6tQpAP87t86fP4+PP/4YM2bMgIeHB1q1aiXGOz8/H2FhYYiLixM7VNizl8vy8vJq69XnfruptIyaqZmQyWQwNzevNlvyd999J/a6PAupVCpWCHZ2dtixYwcAICcnB97e3nj06BHs7e3FyiUrKwvXrl2rsR1BELB27Vrcu3cPQOUTWrVaLT5drdpPfn4+JBIJ5syZA1tbWxw+fFjc/7Mcy4QJE1BSUiK+y/fbb7/VK2YNISkpCXZ2dkhNTcWxY8dw/PhxzJkzB99++y06duyInJwcAJWVKwDcu3cPo0ePRt++fTF//nw4Ojri0qVLkEqlNSqVKidPnsTMmTPh5eWFvLw8FBYW1tq4qFp20qRJ8PHxgVarxcWLF+tctrkZOnQoOnfujPXr14t5n5aWJr5D6OXlBYVCAWNjY/z4449PvWE7d+4czM3NMWPGDAwaNAhHjhyBIAiwtLTEnTt3xBui/fv3AwAePHiA/Px8zJ8/HyNGjMDRo0cb/YawOZVZ4H+Nui5dukClUmHRokXVGihPY29vj3379gEALl26BLVaDYlEIn6u1+tx48YNnD17VjzW/fv3o6ysDDqdDgkJCbCzs3vmdDc0MzMz+Pj4ICQkROzh1el0SElJQatWreqM7fOoT3muMn78eHz77bfo3r17s3rnLjQ0FCdOnMDt27dhZ2eHpKQklJSUQKfTISAgQDy3n3Z9AwALCwsUFRXh559/BlA5GufPHk7VN4729vZITk5GeXk5ioqKkJaWBgCIj4/HunXr4OXlhaVLl+LevXvVeq1biqfVp3UZOnSoeA08deoUlixZIq579+5dEBFUKlWDzKDbXFlYWODBgwfIysoCABw4cABmZmbigzCgclREfeqfIUOGIDMzUzwnDxw40OjpaEq13evUxd7eHh9//DHCwsKg1+thZ2cnzqx8+/Zt+Pj4iLOwKxQKREdHw9nZ+aV85/1JgiAgIyOjxkiNn376CcOHD8eUKVPQu3dvpKSkQBAEcdLIxYsXN8pcHC8be3t7HD9+HBqNBlqtVuzEetzz1M8v2sv/qK2BrV69GiqVCrGxsaioqIClpSXCw8OfeX0HBwdERUWhXbt2CAsLQ3h4OLy9vQEAn332GWQyGebNm4fQ0FCMGTMGFhYWtQ7RVCgUuH//PqZMmSI+fR8zZgx8fX0BACNHjsQHH3yAzZs3w8rKCl5eXpBIJHBycsKZM2ee+VgWLFiA0NBQGBgYoG3btoiMjPxL8Xsee/fuxUcffVTts2nTpiEuLg4LFy7EihUrsH79ejg5OQEAOnXqhEmTJsHX1xdt2rTB66+/DoVCAa1WC41Gg+DgYDFOVWbPno2FCxfCyMgI3bp1w8CBA+scXurv7w+VSoVNmzZBJpPBxsamUYeiNiSJRIINGzZg5cqVkMvlMDAwECdxk0qlCAoKwv79+9G6dWu8/fbbT02Xo6Mj/vOf/2D06NEgIgwbNgxqtRqtW7dGVFQUgoODYWBgIFZCHTp0gK+vL8aMGQMDAwPY2dmhrKwMpaWljTqRSnMps0/y8PDAsWPHEBISApVK9afLBwQEYNGiRfD29sZrr70GExMTGBkZYerUqeIQuR49eojDrV1dXZGdnQ2FQgGdTgcnJycolcqn/luVxqZSqfDVV19h+vTpEAQBJSUlsLW1xebNm9G2bdtaY/s86lOeq3Tv3h3du3fHuHHjnmufjaVqePXMmTPh6uoKjUaDiRMnQhAEODs7i8fr5uaGd955p85/nWRoaIgvvvhCnBRJJpOJPdJ1qW8c3d3dce7cOcjlcpiYmIg3k2PHjsWCBQvg7e0NqVSK4OBgcVK2lqRfv3511qd1CQ8PR1hYGHbs2IE2bdogMjISffr0QWBgIPz9/aHX62FlZYUPPvjgBaXixTM0NER0dDSWL1+OR48eoX379oiOjq62zIQJE+pV/5iYmCAsLAwzZsxAmzZt/tLMwy3BvHnzsHz58mr3Ok8zduxY7NmzB9u3b0dgYCBUKhXkcjkEQUBwcLA4ZHjIkCGQSCRQKBSNnYQmc/78ebzzzjuQSCTQ6XSwtLTErFmzqo1wGD16NAIDA8X6p+paFx8fj99//x0bN24U/yVRc6sjmhMrKyv4+/vD19cXxsbGtb72U1e98vgw9qYmoebWl80YY6yGpKQk9OzZE0OGDMHvv/8OpVKJI0eOtJihqc0ZEeH27dvw8/PDDz/8UGPYOWOMvWyICJcvX0ZISAgSExOb+nAYaza455gxxloACwsLLF26FHq9Hq1atUJERAQ3jBvIoUOHoFKpoFKpuGHMGHslbN26FXFxceKEmYyxStxzzBhjjDHGGGPslcfdDowxxhhjjDHGXnncOGaMMcYYY4wx9srjxjFjjDHGGGOMsVceT8jFGGOMtTCCIGDbtm3Yt28fBEFARUUFXF1dMX/+/AafVCwrKwu7d+9GREREg26XMcYYa26455gxxhhrYVQqFX755Rds3boVSUlJ2L17N/Ly8rB48eIG31dOTg4KCwsbfLuMMcZYc8OzVTPGGGMtyPXr1yGXy3HixAnIZDLx8z/++ANnz56Fg4MDli1bhosXL0IikcDZ2RkLFiyAgYEBLC0tcfr0aXTq1AkAxL/VajWio6PRq1cvqNVq6HQ6LFu2DGZmZpgyZQo0Gg1GjRqFsWPHYsWKFWjbti1KSkowcOBAmJqa4qOPPgJQ+f+4//vf/yI2NrZJYsMYY4z9FdxzzBhjjLUgFy5cQJ8+fao1jAGgS5cu8PDwQGRkJDp06IB9+/YhISEBly5dwpdffvmn283KysJ7772HxMREjB8/HtHR0ejevTvmzZuHoUOHYuXKlQAAtVqNtWvXYt++fZg+fToSEhKg0+kAADt37sTkyZMbPtGMMcbYC8CNY8YYY6wFadWqFfR6fZ3fp6amQqlUQiKRwNDQEJMnT0ZqauqfbtfMzAxWVlYAgP79+6OoqKjW5bp3744ePXoAAKysrNCzZ0+kpKQgNzcXt2/fhpOT03OkijHGGGt6PCEXY4wx1oJYW1vjypUrKC4urtZ7XFhYiCVLlkCv10MikYif6/V6sWf3ceXl5dX+NjIyEn+XSCSo662rtm3bVvt72rRpSEhIQO/evTFx4sRq+2aMMcZaEu45ZowxxlqQrl27wtvbG5988gmKi4sBAMXFxVCpVOjQoQOcnJwQHx8PIkJ5eTl27twJBwcHAECnTp1w7tw5AMAPP/zwTPuTSqW1Nq6reHh4IDs7G4cOHYJCofiLqWOMMcaaDvccM8YYYy3M0qVLsWHDBkyePBlSqRTl5eVwd3fH3LlzUVJSgsjISHh7e6OiogLOzs6YM2cOACAsLAwREREwNjaGg4MDunTp8qf7Gjx4MGJjYxEYGAg/P78a3xsaGsLDwwN37twRJ/pijDHGWiKerZoxxhhjz620tBRKpRLh4eEYPHhwUx8OY4wx9tx4WDVjjDHGnktaWhpGjhwJZ2dnbhgzxhhr8bjnmDHGGGOMMcbYK497jhljjDHGGGOMvfK4ccwYY4wxxhhj7JXHjWPGGGOMMcYYY688bhwzxhhjjDHGGHvlceOYMcYYY4wxxtgrjxvHjDHGGGOMMcZeef8PTkQXAbNFMBIAAAAASUVORK5CYII=%0A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904772" y="1858032"/>
            <a:ext cx="2973654" cy="1217678"/>
          </a:xfrm>
          <a:prstGeom prst="rect">
            <a:avLst/>
          </a:prstGeom>
          <a:ln w="1905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Equal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distribution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job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satisfaction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observed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in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sample</a:t>
            </a:r>
            <a:r>
              <a:rPr lang="tr-TR" sz="18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sz="1800" b="1" dirty="0" err="1">
                <a:solidFill>
                  <a:schemeClr val="tx2"/>
                </a:solidFill>
                <a:latin typeface="+mj-lt"/>
              </a:rPr>
              <a:t>group</a:t>
            </a:r>
            <a:endParaRPr lang="tr-TR" sz="1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87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809</Words>
  <Application>Microsoft Office PowerPoint</Application>
  <PresentationFormat>Widescreen</PresentationFormat>
  <Paragraphs>209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2020 Stack Overflow Developer Survey</vt:lpstr>
      <vt:lpstr>What is our aim?</vt:lpstr>
      <vt:lpstr>About the data</vt:lpstr>
      <vt:lpstr>PowerPoint Presentation</vt:lpstr>
      <vt:lpstr>Professional Developer Compantsations by Country </vt:lpstr>
      <vt:lpstr>Professional Developer Compantsations by YearsCodePro</vt:lpstr>
      <vt:lpstr>Professional Developer Compantsations by Education Level</vt:lpstr>
      <vt:lpstr>Job Search</vt:lpstr>
      <vt:lpstr>Job Satisfaction</vt:lpstr>
      <vt:lpstr>By technologies WorkedWith</vt:lpstr>
      <vt:lpstr>PowerPoint Presentation</vt:lpstr>
      <vt:lpstr>Data preparation</vt:lpstr>
      <vt:lpstr>PowerPoint Presentation</vt:lpstr>
      <vt:lpstr>PowerPoint Presentation</vt:lpstr>
      <vt:lpstr>Aggregations : High and Low Leverage Tech</vt:lpstr>
      <vt:lpstr>Aggregations : DesireNextYear    WorkedWith</vt:lpstr>
      <vt:lpstr>PowerPoint Presentation</vt:lpstr>
      <vt:lpstr>Experimenting with target transformation and binning</vt:lpstr>
      <vt:lpstr>Residual Rate</vt:lpstr>
      <vt:lpstr>PowerPoint Presentation</vt:lpstr>
      <vt:lpstr>PowerPoint Presentation</vt:lpstr>
      <vt:lpstr>Experiment with target transformation and binning + feature aggregation</vt:lpstr>
      <vt:lpstr>PowerPoint Presentation</vt:lpstr>
      <vt:lpstr>Experiment with target transformation and binning + feature aggregation + aggregation of relevant tech group 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Bengi Duzgel [IITP]</dc:creator>
  <cp:lastModifiedBy>PC</cp:lastModifiedBy>
  <cp:revision>111</cp:revision>
  <dcterms:created xsi:type="dcterms:W3CDTF">2021-01-01T14:14:25Z</dcterms:created>
  <dcterms:modified xsi:type="dcterms:W3CDTF">2021-01-17T16:26:27Z</dcterms:modified>
</cp:coreProperties>
</file>