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0" r:id="rId2"/>
    <p:sldId id="279" r:id="rId3"/>
    <p:sldId id="261" r:id="rId4"/>
    <p:sldId id="269" r:id="rId5"/>
    <p:sldId id="270" r:id="rId6"/>
    <p:sldId id="271" r:id="rId7"/>
    <p:sldId id="272" r:id="rId8"/>
    <p:sldId id="275" r:id="rId9"/>
    <p:sldId id="277" r:id="rId10"/>
    <p:sldId id="264" r:id="rId11"/>
    <p:sldId id="288" r:id="rId12"/>
    <p:sldId id="278" r:id="rId13"/>
    <p:sldId id="289" r:id="rId14"/>
    <p:sldId id="282" r:id="rId15"/>
    <p:sldId id="281" r:id="rId16"/>
    <p:sldId id="286" r:id="rId17"/>
    <p:sldId id="292" r:id="rId18"/>
    <p:sldId id="299" r:id="rId19"/>
    <p:sldId id="293" r:id="rId20"/>
    <p:sldId id="300" r:id="rId21"/>
    <p:sldId id="305" r:id="rId22"/>
    <p:sldId id="304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F387C7-0864-43CD-8942-C80FA3B778CB}">
          <p14:sldIdLst>
            <p14:sldId id="280"/>
          </p14:sldIdLst>
        </p14:section>
        <p14:section name="Bengi" id="{4BC3250F-FB3D-4499-91AB-13FAA1897E69}">
          <p14:sldIdLst>
            <p14:sldId id="279"/>
            <p14:sldId id="261"/>
            <p14:sldId id="269"/>
            <p14:sldId id="270"/>
            <p14:sldId id="271"/>
            <p14:sldId id="272"/>
            <p14:sldId id="275"/>
            <p14:sldId id="277"/>
            <p14:sldId id="264"/>
          </p14:sldIdLst>
        </p14:section>
        <p14:section name="Berk" id="{36170042-614C-4F09-8FC5-F82471BBF3D7}">
          <p14:sldIdLst>
            <p14:sldId id="288"/>
            <p14:sldId id="278"/>
            <p14:sldId id="289"/>
            <p14:sldId id="282"/>
          </p14:sldIdLst>
        </p14:section>
        <p14:section name="Erdem" id="{618ACEB6-1801-4DE3-B0C5-4821005928D5}">
          <p14:sldIdLst>
            <p14:sldId id="281"/>
            <p14:sldId id="286"/>
            <p14:sldId id="292"/>
            <p14:sldId id="299"/>
            <p14:sldId id="293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3d9ca35562ea7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5F5F5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7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F0928-1E0F-4CC6-B691-369B4EAA8D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5CC2-E608-484F-A54C-EB2624F9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columns_to_bin</a:t>
            </a:r>
            <a:r>
              <a:rPr lang="en-US" dirty="0" smtClean="0"/>
              <a:t>=["Age1stCode", "Age", "</a:t>
            </a:r>
            <a:r>
              <a:rPr lang="en-US" dirty="0" err="1" smtClean="0"/>
              <a:t>YearsCodePro</a:t>
            </a:r>
            <a:r>
              <a:rPr lang="en-US" dirty="0" smtClean="0"/>
              <a:t>", "</a:t>
            </a:r>
            <a:r>
              <a:rPr lang="en-US" dirty="0" err="1" smtClean="0"/>
              <a:t>YearsCode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75CC2-E608-484F-A54C-EB2624F9D5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5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6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1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0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4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31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DA8F-7180-4FFC-88D8-986301C84666}" type="datetimeFigureOut">
              <a:rPr lang="tr-TR" smtClean="0"/>
              <a:t>18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5400" dirty="0" smtClean="0"/>
              <a:t>2020 Stack Overflow Developer Survey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3906838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Berk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Büyükyıldız</a:t>
            </a:r>
            <a:endParaRPr lang="en-US" dirty="0" smtClean="0">
              <a:solidFill>
                <a:schemeClr val="tx2"/>
              </a:solidFill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Ahmet Erdem Sirel</a:t>
            </a:r>
          </a:p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Bengi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Düzgel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388" name="Picture 4" descr="Stack Overflow = Programmers' Best Friend | by Om Ashish Mishra | codebu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5947164"/>
            <a:ext cx="2161309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2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Data </a:t>
            </a:r>
            <a:r>
              <a:rPr lang="en-US" sz="3600" b="1" dirty="0" smtClean="0">
                <a:solidFill>
                  <a:schemeClr val="bg1"/>
                </a:solidFill>
              </a:rPr>
              <a:t>preparation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1" y="2137359"/>
            <a:ext cx="5421923" cy="2020801"/>
          </a:xfrm>
          <a:ln w="28575">
            <a:solidFill>
              <a:schemeClr val="accent4"/>
            </a:solidFill>
          </a:ln>
        </p:spPr>
        <p:txBody>
          <a:bodyPr anchor="ctr">
            <a:noAutofit/>
          </a:bodyPr>
          <a:lstStyle/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90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 $</a:t>
            </a: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500.000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&lt; $100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 professional developers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Countries that has less than 200 observation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compensation information</a:t>
            </a:r>
            <a:endParaRPr lang="en-US" altLang="tr-T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461" y="4584768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Features with missing data filled with median value 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32372" y="1711164"/>
            <a:ext cx="208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 of scope</a:t>
            </a:r>
            <a:endParaRPr lang="tr-TR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-665314" y="4240837"/>
            <a:ext cx="318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tx2"/>
                </a:solidFill>
              </a:rPr>
              <a:t>Missing data handling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461" y="5564764"/>
            <a:ext cx="5421923" cy="108135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70: 70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YearsCodePro</a:t>
            </a: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40: 40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Age1stCode &gt; 30: 30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332372" y="5154093"/>
            <a:ext cx="282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Outlier data handling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82037" y="6233222"/>
            <a:ext cx="166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/>
              <a:t>* Only in train set!</a:t>
            </a:r>
            <a:endParaRPr lang="en-US" sz="14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88264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en-US" sz="1800" b="1" dirty="0" smtClean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64,461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83333" y="5729259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569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893817" y="5944374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89785" y="4580614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Dummy variables are created for each categorical feature.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6748" y="1740105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multi-choice columns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51"/>
          <a:stretch/>
        </p:blipFill>
        <p:spPr>
          <a:xfrm>
            <a:off x="6189785" y="2790706"/>
            <a:ext cx="1258967" cy="12377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45916"/>
          <a:stretch/>
        </p:blipFill>
        <p:spPr>
          <a:xfrm>
            <a:off x="8116745" y="2827129"/>
            <a:ext cx="3101771" cy="120134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7627106" y="3120888"/>
            <a:ext cx="311285" cy="57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6748" y="4168763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categorical columns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89785" y="2158855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Multi-choise columns processed with Apache Spark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each selected item, a new column created with 1 otherwise 0.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3710" y="5329653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Raw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3333" y="527655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Precessed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270622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403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70622" y="5260912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Modeled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0015431" y="5942382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2820" y="443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Target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Transformation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85352"/>
              </p:ext>
            </p:extLst>
          </p:nvPr>
        </p:nvGraphicFramePr>
        <p:xfrm>
          <a:off x="2016235" y="2064667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38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27.000$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42.000$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24.000$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77544" y="5215611"/>
            <a:ext cx="953645" cy="5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38.000$</a:t>
            </a:r>
          </a:p>
          <a:p>
            <a:pPr algn="r"/>
            <a:r>
              <a:rPr lang="tr-TR" sz="1000" dirty="0" smtClean="0"/>
              <a:t>Median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ight Arrow 9"/>
              <p:cNvSpPr/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𝐶𝑜𝑚𝑝𝑎𝑛𝑠𝑎𝑡𝑖𝑜𝑛</m:t>
                          </m:r>
                        </m:num>
                        <m:den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𝐶𝑜𝑚𝑝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𝑐𝑜𝑢𝑛𝑡𝑟𝑦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∗100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igh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82609"/>
              </p:ext>
            </p:extLst>
          </p:nvPr>
        </p:nvGraphicFramePr>
        <p:xfrm>
          <a:off x="8661911" y="2150806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66156" y="611039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r>
              <a:rPr lang="en-US" dirty="0"/>
              <a:t>, We can compare the factors affecting the </a:t>
            </a:r>
            <a:r>
              <a:rPr lang="tr-TR" dirty="0" smtClean="0"/>
              <a:t>compansation</a:t>
            </a:r>
            <a:r>
              <a:rPr lang="en-US" dirty="0" smtClean="0"/>
              <a:t> </a:t>
            </a:r>
            <a:r>
              <a:rPr lang="en-US" dirty="0"/>
              <a:t>regardless of the country</a:t>
            </a:r>
            <a:r>
              <a:rPr lang="en-US" dirty="0" smtClean="0"/>
              <a:t>.</a:t>
            </a:r>
            <a:r>
              <a:rPr lang="tr-TR" dirty="0" smtClean="0"/>
              <a:t>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0029" y="1492201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Country 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4179" y="1677715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 Index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16992" y="158453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5471" y="48120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2459" y="48911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42820" y="277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</a:rPr>
              <a:t>Aggregations: </a:t>
            </a:r>
            <a:r>
              <a:rPr lang="en-US" sz="3600" b="1" dirty="0" err="1" smtClean="0">
                <a:solidFill>
                  <a:schemeClr val="tx2"/>
                </a:solidFill>
              </a:rPr>
              <a:t>DevType</a:t>
            </a:r>
            <a:r>
              <a:rPr lang="en-US" sz="3600" b="1" dirty="0" smtClean="0">
                <a:solidFill>
                  <a:schemeClr val="tx2"/>
                </a:solidFill>
              </a:rPr>
              <a:t> - </a:t>
            </a:r>
            <a:r>
              <a:rPr lang="en-US" sz="3600" b="1" dirty="0" err="1" smtClean="0">
                <a:solidFill>
                  <a:schemeClr val="tx2"/>
                </a:solidFill>
              </a:rPr>
              <a:t>WorkedWith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56" y="1906736"/>
            <a:ext cx="4198065" cy="212368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7224" y="226048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Step1:</a:t>
            </a:r>
          </a:p>
          <a:p>
            <a:pPr algn="ctr"/>
            <a:r>
              <a:rPr lang="tr-TR" sz="1400" dirty="0" smtClean="0"/>
              <a:t>Commanly</a:t>
            </a:r>
            <a:r>
              <a:rPr lang="en-US" sz="1400" dirty="0" smtClean="0"/>
              <a:t> used technologies</a:t>
            </a:r>
            <a:r>
              <a:rPr lang="tr-TR" sz="1400" dirty="0" smtClean="0"/>
              <a:t> identified for</a:t>
            </a:r>
            <a:r>
              <a:rPr lang="en-US" sz="1400" dirty="0" smtClean="0"/>
              <a:t> </a:t>
            </a:r>
            <a:r>
              <a:rPr lang="tr-TR" sz="1400" dirty="0" smtClean="0"/>
              <a:t>e</a:t>
            </a:r>
            <a:r>
              <a:rPr lang="en-US" sz="1400" dirty="0" smtClean="0"/>
              <a:t>ach developer group has the.</a:t>
            </a:r>
            <a:r>
              <a:rPr lang="tr-TR" sz="1400" dirty="0" smtClean="0"/>
              <a:t> 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621628" y="2260488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Step2:</a:t>
            </a:r>
          </a:p>
          <a:p>
            <a:pPr algn="ctr"/>
            <a:r>
              <a:rPr lang="en-US" sz="1200" dirty="0" smtClean="0"/>
              <a:t>For each respondent</a:t>
            </a:r>
            <a:r>
              <a:rPr lang="tr-TR" sz="1200" dirty="0" smtClean="0"/>
              <a:t>, the rate of technologies used among commanly used technologies acording to dev type.</a:t>
            </a:r>
            <a:endParaRPr lang="en-US" sz="12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2BF23-CB26-FA41-8BFE-E45AED7D9B5B}"/>
              </a:ext>
            </a:extLst>
          </p:cNvPr>
          <p:cNvSpPr txBox="1"/>
          <p:nvPr/>
        </p:nvSpPr>
        <p:spPr>
          <a:xfrm>
            <a:off x="898820" y="4769725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TR" b="1" dirty="0">
                <a:solidFill>
                  <a:schemeClr val="tx2"/>
                </a:solidFill>
                <a:latin typeface="+mj-lt"/>
              </a:rPr>
              <a:t>It’s been more than 30 years since</a:t>
            </a:r>
          </a:p>
          <a:p>
            <a:r>
              <a:rPr lang="en-TR" b="1" dirty="0">
                <a:solidFill>
                  <a:schemeClr val="tx2"/>
                </a:solidFill>
                <a:latin typeface="+mj-lt"/>
              </a:rPr>
              <a:t>C programming language has been introduced but still widely used language in most of development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67ACB-6B8B-3D4C-A57C-C57F2F150183}"/>
              </a:ext>
            </a:extLst>
          </p:cNvPr>
          <p:cNvSpPr txBox="1"/>
          <p:nvPr/>
        </p:nvSpPr>
        <p:spPr>
          <a:xfrm>
            <a:off x="6267989" y="4756092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TR" dirty="0"/>
              <a:t>Version Control Systems can be considered standard way of collaboration in both enterprises and academia when Github’s usage ratio considered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F649D-38A6-7B43-9002-D435AF36840E}"/>
              </a:ext>
            </a:extLst>
          </p:cNvPr>
          <p:cNvSpPr txBox="1"/>
          <p:nvPr/>
        </p:nvSpPr>
        <p:spPr>
          <a:xfrm>
            <a:off x="631534" y="4415380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96CF4-DCD5-2A4B-BE73-1BF99B09E8D9}"/>
              </a:ext>
            </a:extLst>
          </p:cNvPr>
          <p:cNvSpPr txBox="1"/>
          <p:nvPr/>
        </p:nvSpPr>
        <p:spPr>
          <a:xfrm>
            <a:off x="6000703" y="4377198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713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Aggregations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: H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igh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tr-TR" altLang="tr-TR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ow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everage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T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ech</a:t>
            </a:r>
            <a:endParaRPr lang="tr-TR" altLang="tr-TR" sz="36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91081"/>
              </p:ext>
            </p:extLst>
          </p:nvPr>
        </p:nvGraphicFramePr>
        <p:xfrm>
          <a:off x="5015466" y="1964453"/>
          <a:ext cx="2700030" cy="3749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030">
                  <a:extLst>
                    <a:ext uri="{9D8B030D-6E8A-4147-A177-3AD203B41FA5}">
                      <a16:colId xmlns:a16="http://schemas.microsoft.com/office/drawing/2014/main" val="1575541631"/>
                    </a:ext>
                  </a:extLst>
                </a:gridCol>
              </a:tblGrid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MiscTechWorkedWith_Chef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96242343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LanguageWorkedWith_Scala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389078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MiscTechWorkedWith_Hadoop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284254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DatabaseWorkedWith_Cassandra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1844631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MiscTechWorkedWith_Apache Spark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531150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LanguageWorkedWith_Perl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322668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LanguageWorkedWith_Objective-C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95235672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PlatformWorkedWith_IBM</a:t>
                      </a:r>
                      <a:r>
                        <a:rPr lang="en-US" sz="900" u="none" strike="noStrike" dirty="0">
                          <a:effectLst/>
                        </a:rPr>
                        <a:t> Cloud or Watson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19272721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DatabaseWorkedWith_DynamoDB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892065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DatabaseWorkedWith_Couchbase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49453374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665627174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PlatformWorkedWith_Kubernetes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685553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NEWCollabToolsWorkedWith_Stack Overflow for Teams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7506381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LanguageWorkedWith_Go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89803047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LanguageWorkedWith_Dart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99657915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PlatformWorkedWith_MacOS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7356775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LanguageWorkedWith_Ruby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0461643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DatabaseWorkedWith_Redis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000058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LanguageWorkedWith_Swift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90924461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LanguageWorkedWith_Julia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89023785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NEWCollabToolsWorkedWith_Jira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205941332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7404"/>
              </p:ext>
            </p:extLst>
          </p:nvPr>
        </p:nvGraphicFramePr>
        <p:xfrm>
          <a:off x="7864604" y="1964453"/>
          <a:ext cx="2817786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86">
                  <a:extLst>
                    <a:ext uri="{9D8B030D-6E8A-4147-A177-3AD203B41FA5}">
                      <a16:colId xmlns:a16="http://schemas.microsoft.com/office/drawing/2014/main" val="2272789321"/>
                    </a:ext>
                  </a:extLst>
                </a:gridCol>
              </a:tblGrid>
              <a:tr h="154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r>
                        <a:rPr lang="en-US" sz="900" u="none" strike="noStrike" dirty="0">
                          <a:effectLst/>
                        </a:rPr>
                        <a:t>#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5958870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NEWCollabToolsWorkedWith_Gitlab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5179965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MiscTechWorkedWith_Cordova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62136622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DatabaseWorkedWith_MySQL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781222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PlatformWorkedWith_WordPress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07113923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1966592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PlatformWorkedWith_Arduino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6754038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LanguageWorkedWith_Java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2066302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WebframeWorkedWith_jQuery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4550253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PlatformWorkedWith_Windows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2290619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WebframeWorkedWith_Vue.js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3847294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DatabaseWorkedWith_MariaDB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825963927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MiscTechWorkedWith_Unreal</a:t>
                      </a:r>
                      <a:r>
                        <a:rPr lang="en-US" sz="900" u="none" strike="noStrike" dirty="0">
                          <a:effectLst/>
                        </a:rPr>
                        <a:t> Engine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85121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LanguageWorkedWith_JavaScript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5536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MiscTechWorkedWith_Unity</a:t>
                      </a:r>
                      <a:r>
                        <a:rPr lang="en-US" sz="900" u="none" strike="noStrike" dirty="0">
                          <a:effectLst/>
                        </a:rPr>
                        <a:t> 3D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1249211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5058603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WebframeWorkedWith_Symfony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1156501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LanguageWorkedWith_HTML</a:t>
                      </a:r>
                      <a:r>
                        <a:rPr lang="en-US" sz="900" u="none" strike="noStrike" dirty="0">
                          <a:effectLst/>
                        </a:rPr>
                        <a:t>/CSS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79216339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6726617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LanguageWorkedWith_Haskell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40742509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WebframeWorkedWith_Laravel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7585268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09504" y="1573773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 Tech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6614" y="1540215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 Tech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𝑙𝑒𝑣𝑒𝑟𝑎𝑔𝑒</m:t>
                      </m:r>
                      <m:r>
                        <a:rPr lang="tr-TR" sz="1200" b="0" i="1" baseline="-25000" smtClean="0">
                          <a:latin typeface="Cambria Math" panose="02040503050406030204" pitchFamily="18" charset="0"/>
                        </a:rPr>
                        <m:t>𝑡𝑒𝑐h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num>
                        <m:den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 baseline="-2500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den>
                      </m:f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blipFill>
                <a:blip r:embed="rId2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199251" y="3437827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</a:t>
            </a:r>
            <a:endParaRPr lang="en-US" dirty="0" smtClean="0"/>
          </a:p>
          <a:p>
            <a:pPr algn="ctr"/>
            <a:r>
              <a:rPr lang="tr-TR" sz="1200" dirty="0" smtClean="0"/>
              <a:t>How many of the high leverage technologies are used?</a:t>
            </a:r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59636" y="2908562"/>
            <a:ext cx="229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/>
              <a:t>* calculated in train set!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5081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Aggregations</a:t>
            </a:r>
            <a:r>
              <a:rPr lang="tr-TR" sz="3600" b="1" dirty="0">
                <a:solidFill>
                  <a:schemeClr val="tx2"/>
                </a:solidFill>
              </a:rPr>
              <a:t> : </a:t>
            </a:r>
            <a:r>
              <a:rPr lang="tr-TR" sz="3600" b="1" dirty="0" err="1">
                <a:solidFill>
                  <a:schemeClr val="tx2"/>
                </a:solidFill>
              </a:rPr>
              <a:t>DesireNextYear</a:t>
            </a:r>
            <a:r>
              <a:rPr lang="tr-TR" sz="3600" b="1" dirty="0">
                <a:solidFill>
                  <a:schemeClr val="tx2"/>
                </a:solidFill>
              </a:rPr>
              <a:t/>
            </a:r>
            <a:br>
              <a:rPr lang="tr-TR" sz="3600" b="1" dirty="0">
                <a:solidFill>
                  <a:schemeClr val="tx2"/>
                </a:solidFill>
              </a:rPr>
            </a:br>
            <a:r>
              <a:rPr lang="tr-TR" sz="3600" b="1" dirty="0">
                <a:solidFill>
                  <a:schemeClr val="tx2"/>
                </a:solidFill>
              </a:rPr>
              <a:t>			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62683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DesireNextYear</a:t>
            </a:r>
            <a:endParaRPr lang="tr-TR" dirty="0" smtClean="0"/>
          </a:p>
          <a:p>
            <a:r>
              <a:rPr lang="en-US" dirty="0" err="1" smtClean="0"/>
              <a:t>LanguageDesireNextYear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407865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WorkedWith</a:t>
            </a:r>
            <a:endParaRPr lang="tr-TR" dirty="0" smtClean="0"/>
          </a:p>
          <a:p>
            <a:r>
              <a:rPr lang="en-US" dirty="0" err="1" smtClean="0"/>
              <a:t>LanguageWorkedWith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19374" y="1850237"/>
            <a:ext cx="3294595" cy="1843481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Features</a:t>
            </a:r>
            <a:endParaRPr lang="en-US" dirty="0" smtClean="0"/>
          </a:p>
          <a:p>
            <a:pPr algn="ctr"/>
            <a:r>
              <a:rPr lang="tr-TR" sz="1200" dirty="0" smtClean="0"/>
              <a:t>How many of the possible options are chosen by developer?</a:t>
            </a:r>
            <a:endParaRPr lang="en-US" sz="1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40" y="3885193"/>
            <a:ext cx="6950710" cy="18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79" y="2273069"/>
            <a:ext cx="2126468" cy="2760020"/>
          </a:xfrm>
          <a:solidFill>
            <a:schemeClr val="tx2"/>
          </a:solidFill>
        </p:spPr>
        <p:txBody>
          <a:bodyPr>
            <a:noAutofit/>
          </a:bodyPr>
          <a:lstStyle/>
          <a:p>
            <a:pPr fontAlgn="ctr"/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RidgeCV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LassoCV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(C=0.1)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(C=10) </a:t>
            </a:r>
          </a:p>
          <a:p>
            <a:pPr fontAlgn="ctr"/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SVR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Kernel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= ‘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rbf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’) </a:t>
            </a:r>
          </a:p>
          <a:p>
            <a:pPr fontAlgn="ctr"/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DecisionTree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RandomForest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tr-TR" sz="1600" b="1" baseline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614" y="2074695"/>
            <a:ext cx="7557450" cy="321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ata</a:t>
            </a:r>
            <a:r>
              <a:rPr lang="en-US" sz="2400" dirty="0" smtClean="0">
                <a:latin typeface="+mj-lt"/>
              </a:rPr>
              <a:t> transformed with </a:t>
            </a:r>
            <a:r>
              <a:rPr lang="en-US" sz="2400" dirty="0" err="1" smtClean="0">
                <a:latin typeface="+mj-lt"/>
              </a:rPr>
              <a:t>StandardScaler</a:t>
            </a:r>
            <a:r>
              <a:rPr lang="en-US" sz="2400" dirty="0" smtClean="0">
                <a:latin typeface="+mj-lt"/>
              </a:rPr>
              <a:t> </a:t>
            </a:r>
            <a:endParaRPr lang="tr-TR" sz="2400" dirty="0" smtClean="0">
              <a:latin typeface="+mj-lt"/>
            </a:endParaRPr>
          </a:p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efined</a:t>
            </a:r>
            <a:r>
              <a:rPr lang="en-US" sz="2400" dirty="0" smtClean="0">
                <a:latin typeface="+mj-lt"/>
              </a:rPr>
              <a:t> metrics to evaluate model performance.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Percentage Error (</a:t>
            </a:r>
            <a:r>
              <a:rPr lang="en-US" sz="2000" dirty="0" err="1" smtClean="0">
                <a:latin typeface="+mj-lt"/>
              </a:rPr>
              <a:t>mape</a:t>
            </a:r>
            <a:r>
              <a:rPr lang="en-US" sz="2000" dirty="0" smtClean="0">
                <a:latin typeface="+mj-lt"/>
              </a:rPr>
              <a:t>),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error </a:t>
            </a:r>
            <a:r>
              <a:rPr lang="tr-TR" sz="2000" dirty="0" err="1" smtClean="0">
                <a:latin typeface="+mj-lt"/>
              </a:rPr>
              <a:t>etc</a:t>
            </a:r>
            <a:r>
              <a:rPr lang="tr-TR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endParaRPr lang="tr-TR" sz="2000" dirty="0" smtClean="0">
              <a:latin typeface="+mj-lt"/>
            </a:endParaRPr>
          </a:p>
          <a:p>
            <a:r>
              <a:rPr lang="en-US" sz="2400" dirty="0" err="1" smtClean="0">
                <a:latin typeface="+mj-lt"/>
              </a:rPr>
              <a:t>run_models</a:t>
            </a:r>
            <a:r>
              <a:rPr lang="en-US" sz="2400" dirty="0" smtClean="0">
                <a:latin typeface="+mj-lt"/>
              </a:rPr>
              <a:t> function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N</a:t>
            </a:r>
            <a:r>
              <a:rPr lang="en-US" sz="2000" dirty="0" err="1" smtClean="0">
                <a:latin typeface="+mj-lt"/>
              </a:rPr>
              <a:t>ecessary</a:t>
            </a:r>
            <a:r>
              <a:rPr lang="en-US" sz="2000" dirty="0" smtClean="0">
                <a:latin typeface="+mj-lt"/>
              </a:rPr>
              <a:t> models implemented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F</a:t>
            </a:r>
            <a:r>
              <a:rPr lang="en-US" sz="2000" dirty="0" err="1" smtClean="0">
                <a:latin typeface="+mj-lt"/>
              </a:rPr>
              <a:t>eature</a:t>
            </a:r>
            <a:r>
              <a:rPr lang="en-US" sz="2000" dirty="0" smtClean="0">
                <a:latin typeface="+mj-lt"/>
              </a:rPr>
              <a:t> elimination conducted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R</a:t>
            </a:r>
            <a:r>
              <a:rPr lang="en-US" sz="2000" dirty="0" err="1" smtClean="0">
                <a:latin typeface="+mj-lt"/>
              </a:rPr>
              <a:t>eturn</a:t>
            </a:r>
            <a:r>
              <a:rPr lang="en-US" sz="2000" dirty="0" smtClean="0">
                <a:latin typeface="+mj-lt"/>
              </a:rPr>
              <a:t> our index value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prediction</a:t>
            </a:r>
            <a:r>
              <a:rPr lang="en-US" sz="2000" dirty="0" smtClean="0">
                <a:latin typeface="+mj-lt"/>
              </a:rPr>
              <a:t> to original absolute value </a:t>
            </a:r>
            <a:endParaRPr lang="tr-TR" sz="20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546"/>
          <a:stretch/>
        </p:blipFill>
        <p:spPr>
          <a:xfrm>
            <a:off x="760497" y="5287297"/>
            <a:ext cx="5411702" cy="1292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2" y="5287297"/>
            <a:ext cx="5000567" cy="1127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56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974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smtClean="0">
                <a:solidFill>
                  <a:schemeClr val="tx2"/>
                </a:solidFill>
              </a:rPr>
              <a:t>Residual Analysis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90" y="1395098"/>
            <a:ext cx="7893194" cy="464586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4845" y="1395098"/>
            <a:ext cx="3137612" cy="47243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To understand which features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increase the error rate of model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According to this analysis some of the misleading feature are dropped.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Residuals calculated for each value of each feature.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Abs. Error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Abs. Percent Error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Error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Percent Error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743820"/>
            <a:ext cx="9155545" cy="5473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3118" y="4636654"/>
            <a:ext cx="9725889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9923151" y="2541142"/>
            <a:ext cx="2115127" cy="85647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incorrect </a:t>
            </a:r>
            <a:r>
              <a:rPr lang="en-US" sz="1600" b="1" dirty="0">
                <a:solidFill>
                  <a:schemeClr val="bg1"/>
                </a:solidFill>
              </a:rPr>
              <a:t>information in this </a:t>
            </a:r>
            <a:r>
              <a:rPr lang="en-US" sz="1600" b="1" dirty="0" smtClean="0">
                <a:solidFill>
                  <a:schemeClr val="bg1"/>
                </a:solidFill>
              </a:rPr>
              <a:t>survey</a:t>
            </a:r>
            <a:r>
              <a:rPr lang="tr-TR" sz="1600" b="1" dirty="0" smtClean="0">
                <a:solidFill>
                  <a:schemeClr val="bg1"/>
                </a:solidFill>
              </a:rPr>
              <a:t>.</a:t>
            </a:r>
            <a:endParaRPr lang="tr-TR" sz="16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429007" y="3596243"/>
            <a:ext cx="662049" cy="1173018"/>
            <a:chOff x="10270836" y="4636654"/>
            <a:chExt cx="822037" cy="117301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1083636" y="4636654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70836" y="5800434"/>
              <a:ext cx="8220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45061" y="5638140"/>
            <a:ext cx="9725889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oup 11"/>
          <p:cNvGrpSpPr/>
          <p:nvPr/>
        </p:nvGrpSpPr>
        <p:grpSpPr>
          <a:xfrm>
            <a:off x="10370950" y="3596244"/>
            <a:ext cx="812306" cy="2216728"/>
            <a:chOff x="10270836" y="4636654"/>
            <a:chExt cx="822037" cy="117301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1083636" y="4636654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270836" y="5800434"/>
              <a:ext cx="8220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6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66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en-US" sz="3600" b="1" dirty="0" err="1" smtClean="0">
                <a:solidFill>
                  <a:schemeClr val="tx2"/>
                </a:solidFill>
                <a:latin typeface="+mj-lt"/>
              </a:rPr>
              <a:t>verall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performance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of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models</a:t>
            </a:r>
            <a:endParaRPr lang="tr-TR" sz="3600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8288" y="1293675"/>
            <a:ext cx="6400798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erforms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best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mape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perspective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b="1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eature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aggregation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 Target Transformation &amp;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LinearSVR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(c = 0,1) 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91485"/>
          <a:stretch/>
        </p:blipFill>
        <p:spPr>
          <a:xfrm>
            <a:off x="553177" y="2965334"/>
            <a:ext cx="6863622" cy="29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0224"/>
          <a:stretch/>
        </p:blipFill>
        <p:spPr>
          <a:xfrm>
            <a:off x="553177" y="3294743"/>
            <a:ext cx="6863622" cy="684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" b="91485"/>
          <a:stretch/>
        </p:blipFill>
        <p:spPr>
          <a:xfrm>
            <a:off x="553177" y="4440178"/>
            <a:ext cx="6863622" cy="29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2196" b="22710"/>
          <a:stretch/>
        </p:blipFill>
        <p:spPr>
          <a:xfrm>
            <a:off x="553177" y="4664374"/>
            <a:ext cx="6863622" cy="5225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131298" y="3598752"/>
            <a:ext cx="2126468" cy="106562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tr-TR" sz="3200" b="1" dirty="0" smtClean="0">
                <a:solidFill>
                  <a:schemeClr val="bg1"/>
                </a:solidFill>
                <a:latin typeface="+mj-lt"/>
              </a:rPr>
              <a:t>35%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200" dirty="0">
                <a:solidFill>
                  <a:schemeClr val="bg1"/>
                </a:solidFill>
              </a:rPr>
              <a:t>MAPE </a:t>
            </a:r>
            <a:r>
              <a:rPr lang="tr-TR" sz="1200" dirty="0" smtClean="0">
                <a:solidFill>
                  <a:schemeClr val="bg1"/>
                </a:solidFill>
              </a:rPr>
              <a:t>improvement with</a:t>
            </a:r>
            <a:endParaRPr lang="tr-TR" sz="3200" b="1" dirty="0" smtClean="0">
              <a:solidFill>
                <a:schemeClr val="bg1"/>
              </a:solidFill>
              <a:latin typeface="+mj-lt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400" dirty="0">
                <a:solidFill>
                  <a:schemeClr val="bg1"/>
                </a:solidFill>
              </a:rPr>
              <a:t>Target transformation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400" dirty="0">
                <a:solidFill>
                  <a:schemeClr val="bg1"/>
                </a:solidFill>
              </a:rPr>
              <a:t>&amp; </a:t>
            </a:r>
            <a:r>
              <a:rPr lang="tr-TR" sz="1400" dirty="0" smtClean="0">
                <a:solidFill>
                  <a:schemeClr val="bg1"/>
                </a:solidFill>
              </a:rPr>
              <a:t>Binning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5400000">
            <a:off x="6887057" y="4129057"/>
            <a:ext cx="1458622" cy="348345"/>
          </a:xfrm>
          <a:prstGeom prst="curvedDownArrow">
            <a:avLst>
              <a:gd name="adj1" fmla="val 25000"/>
              <a:gd name="adj2" fmla="val 50000"/>
              <a:gd name="adj3" fmla="val 19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-1" b="91485"/>
          <a:stretch/>
        </p:blipFill>
        <p:spPr>
          <a:xfrm>
            <a:off x="553177" y="5690343"/>
            <a:ext cx="6863622" cy="294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-211" t="9367" r="211" b="75539"/>
          <a:stretch/>
        </p:blipFill>
        <p:spPr>
          <a:xfrm>
            <a:off x="553177" y="5951570"/>
            <a:ext cx="6863622" cy="522514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 rot="5400000">
            <a:off x="6968065" y="5421533"/>
            <a:ext cx="1323654" cy="375395"/>
          </a:xfrm>
          <a:prstGeom prst="curvedDownArrow">
            <a:avLst>
              <a:gd name="adj1" fmla="val 25000"/>
              <a:gd name="adj2" fmla="val 50000"/>
              <a:gd name="adj3" fmla="val 19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131298" y="5225239"/>
            <a:ext cx="2126468" cy="111024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tr-TR" sz="32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tr-TR" sz="3200" b="1" dirty="0" smtClean="0">
                <a:solidFill>
                  <a:schemeClr val="bg1"/>
                </a:solidFill>
                <a:latin typeface="+mj-lt"/>
              </a:rPr>
              <a:t>%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200" dirty="0">
                <a:solidFill>
                  <a:schemeClr val="bg1"/>
                </a:solidFill>
              </a:rPr>
              <a:t>MAPE </a:t>
            </a:r>
            <a:r>
              <a:rPr lang="tr-TR" sz="1200" dirty="0" smtClean="0">
                <a:solidFill>
                  <a:schemeClr val="bg1"/>
                </a:solidFill>
              </a:rPr>
              <a:t>improvement with</a:t>
            </a:r>
            <a:endParaRPr lang="tr-TR" sz="3200" b="1" dirty="0" smtClean="0">
              <a:solidFill>
                <a:schemeClr val="bg1"/>
              </a:solidFill>
              <a:latin typeface="+mj-lt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400" dirty="0" smtClean="0">
                <a:solidFill>
                  <a:schemeClr val="bg1"/>
                </a:solidFill>
              </a:rPr>
              <a:t>Feature Aggregation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050" dirty="0" smtClean="0">
                <a:solidFill>
                  <a:schemeClr val="bg1"/>
                </a:solidFill>
              </a:rPr>
              <a:t>*Number of feat decreased by 210</a:t>
            </a:r>
            <a:endParaRPr lang="tr-T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0" y="942109"/>
            <a:ext cx="10107845" cy="5369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382" y="1320800"/>
            <a:ext cx="3290455" cy="1484890"/>
          </a:xfr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</a:rPr>
              <a:t>t </a:t>
            </a:r>
            <a:r>
              <a:rPr lang="en-US" sz="1600" b="1" dirty="0">
                <a:solidFill>
                  <a:schemeClr val="bg1"/>
                </a:solidFill>
              </a:rPr>
              <a:t>fits successfully until outlier values</a:t>
            </a:r>
            <a:r>
              <a:rPr lang="tr-TR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tr-TR" sz="1600" b="1" dirty="0" smtClean="0">
                <a:solidFill>
                  <a:schemeClr val="bg1"/>
                </a:solidFill>
              </a:rPr>
              <a:t>Under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tr-TR" sz="1600" b="1" dirty="0" smtClean="0">
                <a:solidFill>
                  <a:schemeClr val="bg1"/>
                </a:solidFill>
              </a:rPr>
              <a:t>$</a:t>
            </a:r>
            <a:r>
              <a:rPr lang="en-US" sz="1600" b="1" dirty="0" smtClean="0">
                <a:solidFill>
                  <a:schemeClr val="bg1"/>
                </a:solidFill>
              </a:rPr>
              <a:t>200</a:t>
            </a:r>
            <a:r>
              <a:rPr lang="tr-TR" sz="1600" b="1" dirty="0" smtClean="0">
                <a:solidFill>
                  <a:schemeClr val="bg1"/>
                </a:solidFill>
              </a:rPr>
              <a:t>K, </a:t>
            </a:r>
            <a:r>
              <a:rPr lang="en-US" sz="1600" b="1" dirty="0" smtClean="0">
                <a:solidFill>
                  <a:schemeClr val="bg1"/>
                </a:solidFill>
              </a:rPr>
              <a:t>model </a:t>
            </a:r>
            <a:r>
              <a:rPr lang="en-US" sz="1600" b="1" dirty="0">
                <a:solidFill>
                  <a:schemeClr val="bg1"/>
                </a:solidFill>
              </a:rPr>
              <a:t>predicts </a:t>
            </a:r>
            <a:r>
              <a:rPr lang="en-US" sz="1600" b="1" dirty="0" smtClean="0">
                <a:solidFill>
                  <a:schemeClr val="bg1"/>
                </a:solidFill>
              </a:rPr>
              <a:t>accurately</a:t>
            </a:r>
            <a:r>
              <a:rPr lang="tr-TR" sz="1600" b="1" dirty="0" smtClean="0">
                <a:solidFill>
                  <a:schemeClr val="bg1"/>
                </a:solidFill>
              </a:rPr>
              <a:t>.</a:t>
            </a:r>
            <a:endParaRPr lang="tr-TR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7029" y="6400800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Actual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57198" y="3018974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2067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</a:rPr>
              <a:t>What is </a:t>
            </a:r>
            <a:r>
              <a:rPr lang="tr-TR" sz="4000" b="1" dirty="0" smtClean="0">
                <a:solidFill>
                  <a:schemeClr val="bg1"/>
                </a:solidFill>
              </a:rPr>
              <a:t>our aim?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062" y="2299852"/>
            <a:ext cx="10186829" cy="2764517"/>
          </a:xfrm>
        </p:spPr>
        <p:txBody>
          <a:bodyPr>
            <a:noAutofit/>
          </a:bodyPr>
          <a:lstStyle/>
          <a:p>
            <a:r>
              <a:rPr lang="en-US" dirty="0" smtClean="0"/>
              <a:t>Predicting the annual compensation of professional</a:t>
            </a:r>
            <a:r>
              <a:rPr lang="tr-TR" dirty="0" smtClean="0"/>
              <a:t> developers based on stackoverflow annual developer survey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Understranding factors related to compansation of a developer.</a:t>
            </a:r>
            <a:endParaRPr lang="en-US" dirty="0"/>
          </a:p>
        </p:txBody>
      </p:sp>
      <p:pic>
        <p:nvPicPr>
          <p:cNvPr id="17410" name="Picture 2" descr="Stack Overflow - Where Developers Learn, Share, &amp; Build Care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2081009"/>
            <a:ext cx="1035546" cy="10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3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7" y="689552"/>
            <a:ext cx="10515600" cy="760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hat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does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effect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target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attribute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36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7" y="1509485"/>
            <a:ext cx="4856273" cy="4814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71" y="1573479"/>
            <a:ext cx="4709886" cy="2502127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7035799" y="3585028"/>
            <a:ext cx="2467429" cy="2467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What makes this difference?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41" y="4257033"/>
            <a:ext cx="4107543" cy="24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1" y="2056448"/>
            <a:ext cx="6139703" cy="42400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636" y="1670621"/>
            <a:ext cx="5319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https://github.com/ahmetsirel/ozu_data_science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66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Take a look into our code!</a:t>
            </a:r>
            <a:endParaRPr lang="tr-TR" sz="3600" b="1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78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400" b="1" dirty="0" err="1" smtClean="0">
                <a:solidFill>
                  <a:schemeClr val="bg1"/>
                </a:solidFill>
              </a:rPr>
              <a:t>Thank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you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for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listening</a:t>
            </a:r>
            <a:endParaRPr lang="tr-TR" sz="5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863" y="1890283"/>
            <a:ext cx="26716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4400" dirty="0" smtClean="0">
                <a:solidFill>
                  <a:schemeClr val="accent4"/>
                </a:solidFill>
              </a:rPr>
              <a:t>?</a:t>
            </a:r>
            <a:endParaRPr lang="tr-TR" sz="3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6"/>
            <a:ext cx="12192001" cy="872548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About the data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0364" y="267855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40218" y="1535087"/>
            <a:ext cx="2683164" cy="711200"/>
            <a:chOff x="7338996" y="1504870"/>
            <a:chExt cx="2683164" cy="711200"/>
          </a:xfrm>
        </p:grpSpPr>
        <p:sp>
          <p:nvSpPr>
            <p:cNvPr id="19" name="Rectangle 18"/>
            <p:cNvSpPr/>
            <p:nvPr/>
          </p:nvSpPr>
          <p:spPr>
            <a:xfrm>
              <a:off x="7338996" y="1515684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50196" y="1543453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Multiple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2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996" y="1504870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7161" y="1544324"/>
            <a:ext cx="2346037" cy="692727"/>
            <a:chOff x="3177359" y="1477101"/>
            <a:chExt cx="2346037" cy="692727"/>
          </a:xfrm>
        </p:grpSpPr>
        <p:sp>
          <p:nvSpPr>
            <p:cNvPr id="8" name="Rectangle 7"/>
            <p:cNvSpPr/>
            <p:nvPr/>
          </p:nvSpPr>
          <p:spPr>
            <a:xfrm>
              <a:off x="3177359" y="1477101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559" y="1504870"/>
              <a:ext cx="1634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2"/>
                  </a:solidFill>
                </a:rPr>
                <a:t>Categorical</a:t>
              </a:r>
            </a:p>
            <a:p>
              <a:r>
                <a:rPr lang="tr-TR" b="1" dirty="0" smtClean="0">
                  <a:solidFill>
                    <a:schemeClr val="tx2"/>
                  </a:solidFill>
                </a:rPr>
                <a:t>Single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4" name="Picture 4" descr="Multiple Choice Icon #409246 - Free Icons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32" y="1523342"/>
              <a:ext cx="626425" cy="62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67705" y="1514508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16637" y="1545901"/>
            <a:ext cx="711200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27837" y="1573670"/>
            <a:ext cx="19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Continues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6317"/>
          <a:stretch/>
        </p:blipFill>
        <p:spPr>
          <a:xfrm>
            <a:off x="327976" y="2601286"/>
            <a:ext cx="4573578" cy="983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544" y="2786970"/>
            <a:ext cx="4744185" cy="294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76" y="5125620"/>
            <a:ext cx="6399395" cy="143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9705383" y="1628734"/>
            <a:ext cx="256096" cy="320761"/>
          </a:xfrm>
          <a:prstGeom prst="rect">
            <a:avLst/>
          </a:prstGeom>
          <a:solidFill>
            <a:schemeClr val="bg1"/>
          </a:solidFill>
          <a:ln w="28575">
            <a:solidFill>
              <a:srgbClr val="73737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5F5F5F"/>
                </a:solidFill>
              </a:rPr>
              <a:t>5</a:t>
            </a:r>
            <a:endParaRPr lang="en-US" dirty="0">
              <a:solidFill>
                <a:srgbClr val="5F5F5F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/>
          <a:srcRect t="67728"/>
          <a:stretch/>
        </p:blipFill>
        <p:spPr>
          <a:xfrm>
            <a:off x="327976" y="3464567"/>
            <a:ext cx="4735721" cy="7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Explanatory</a:t>
            </a:r>
            <a:r>
              <a:rPr lang="tr-TR" sz="3600" b="1" dirty="0" smtClean="0">
                <a:solidFill>
                  <a:schemeClr val="bg1"/>
                </a:solidFill>
              </a:rPr>
              <a:t> </a:t>
            </a:r>
            <a:r>
              <a:rPr lang="tr-TR" sz="3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8255" y="2576946"/>
            <a:ext cx="6825672" cy="26161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Education</a:t>
            </a:r>
            <a:r>
              <a:rPr lang="tr-TR" sz="2400" dirty="0">
                <a:solidFill>
                  <a:schemeClr val="tx2"/>
                </a:solidFill>
              </a:rPr>
              <a:t>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2"/>
                </a:solidFill>
              </a:rPr>
              <a:t>Technologies </a:t>
            </a:r>
            <a:r>
              <a:rPr lang="tr-TR" sz="2400" dirty="0">
                <a:solidFill>
                  <a:schemeClr val="tx2"/>
                </a:solidFill>
              </a:rPr>
              <a:t>WorkedWith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DevType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smtClean="0">
                <a:solidFill>
                  <a:schemeClr val="tx2"/>
                </a:solidFill>
              </a:rPr>
              <a:t>Compensations </a:t>
            </a:r>
            <a:r>
              <a:rPr lang="en-US" sz="3600" b="1" dirty="0">
                <a:solidFill>
                  <a:schemeClr val="tx2"/>
                </a:solidFill>
              </a:rPr>
              <a:t>by Country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215736"/>
            <a:ext cx="9826624" cy="5416038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64945" y="1586598"/>
            <a:ext cx="3269673" cy="1352985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Median salary in United States is +50% than other countries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4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0" y="969818"/>
            <a:ext cx="9952182" cy="580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smtClean="0">
                <a:solidFill>
                  <a:schemeClr val="tx2"/>
                </a:solidFill>
              </a:rPr>
              <a:t>Compensations </a:t>
            </a:r>
            <a:r>
              <a:rPr lang="en-US" sz="3600" b="1" dirty="0">
                <a:solidFill>
                  <a:schemeClr val="tx2"/>
                </a:solidFill>
              </a:rPr>
              <a:t>by </a:t>
            </a:r>
            <a:r>
              <a:rPr lang="en-US" sz="3600" b="1" dirty="0" err="1">
                <a:solidFill>
                  <a:schemeClr val="tx2"/>
                </a:solidFill>
              </a:rPr>
              <a:t>YearsCodePro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41746" y="1226380"/>
            <a:ext cx="2872510" cy="141395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Compensation increase reach its steady state after 12 years.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127" y="6470887"/>
            <a:ext cx="161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(3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period</a:t>
            </a:r>
            <a:r>
              <a:rPr lang="tr-T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0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Professional Developer </a:t>
            </a:r>
            <a:r>
              <a:rPr lang="en-US" sz="3200" b="1" dirty="0" smtClean="0">
                <a:solidFill>
                  <a:schemeClr val="tx2"/>
                </a:solidFill>
              </a:rPr>
              <a:t>Compensations </a:t>
            </a:r>
            <a:r>
              <a:rPr lang="en-US" sz="3200" b="1" dirty="0">
                <a:solidFill>
                  <a:schemeClr val="tx2"/>
                </a:solidFill>
              </a:rPr>
              <a:t>by Education Level</a:t>
            </a:r>
            <a:endParaRPr lang="tr-TR" sz="32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206866"/>
            <a:ext cx="9567790" cy="551910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056479" y="1684039"/>
            <a:ext cx="2973654" cy="121618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Education level increase is proportional to increase in compensation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83168" y="4367012"/>
            <a:ext cx="312616" cy="1580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7569" y="39976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17%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02213" y="4182346"/>
            <a:ext cx="350521" cy="61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77519" y="382083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13%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96554" y="3874422"/>
            <a:ext cx="257908" cy="1574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33601" y="350509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6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technologies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171"/>
          <a:stretch/>
        </p:blipFill>
        <p:spPr>
          <a:xfrm>
            <a:off x="8187141" y="2013198"/>
            <a:ext cx="2968308" cy="1431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4179"/>
          <a:stretch/>
        </p:blipFill>
        <p:spPr>
          <a:xfrm>
            <a:off x="11155449" y="2013199"/>
            <a:ext cx="798293" cy="1431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663"/>
          <a:stretch/>
        </p:blipFill>
        <p:spPr>
          <a:xfrm>
            <a:off x="8187142" y="3942706"/>
            <a:ext cx="2590274" cy="1883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4541"/>
          <a:stretch/>
        </p:blipFill>
        <p:spPr>
          <a:xfrm>
            <a:off x="11155449" y="3942706"/>
            <a:ext cx="779999" cy="18832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67806" y="1607602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87141" y="3573306"/>
            <a:ext cx="14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" y="1792269"/>
            <a:ext cx="3765262" cy="37566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003" y="1792268"/>
            <a:ext cx="3434597" cy="3829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342" y="5251979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Chef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581236" y="5324375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Scala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798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838200" y="189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DevType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428" y="609844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Scientist / MLE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480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%7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04" y="2187699"/>
            <a:ext cx="2786009" cy="3663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69295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40489" y="6098443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Backend Developer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52514" y="176025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4501" y="6098443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Engineer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22" y="2120066"/>
            <a:ext cx="2783965" cy="37988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5" y="2120067"/>
            <a:ext cx="2965453" cy="37312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096" y="2120066"/>
            <a:ext cx="2677366" cy="37312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14633" y="1666783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92532" y="6098443"/>
            <a:ext cx="17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DevOps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791</Words>
  <Application>Microsoft Office PowerPoint</Application>
  <PresentationFormat>Widescreen</PresentationFormat>
  <Paragraphs>219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2020 Stack Overflow Developer Survey</vt:lpstr>
      <vt:lpstr>What is our aim?</vt:lpstr>
      <vt:lpstr>About the data</vt:lpstr>
      <vt:lpstr>PowerPoint Presentation</vt:lpstr>
      <vt:lpstr>Professional Developer Compensations by Country </vt:lpstr>
      <vt:lpstr>Professional Developer Compensations by YearsCodePro</vt:lpstr>
      <vt:lpstr>Professional Developer Compensations by Education Level</vt:lpstr>
      <vt:lpstr>By technologies WorkedWith</vt:lpstr>
      <vt:lpstr>PowerPoint Presentation</vt:lpstr>
      <vt:lpstr>Data preparation</vt:lpstr>
      <vt:lpstr>PowerPoint Presentation</vt:lpstr>
      <vt:lpstr>PowerPoint Presentation</vt:lpstr>
      <vt:lpstr>Aggregations : High and Low Leverage Tech</vt:lpstr>
      <vt:lpstr>Aggregations : DesireNextYear    WorkedWith</vt:lpstr>
      <vt:lpstr>PowerPoint Presentation</vt:lpstr>
      <vt:lpstr>Residual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Bengi Duzgel [IITP]</dc:creator>
  <cp:lastModifiedBy>PC</cp:lastModifiedBy>
  <cp:revision>128</cp:revision>
  <dcterms:created xsi:type="dcterms:W3CDTF">2021-01-01T14:14:25Z</dcterms:created>
  <dcterms:modified xsi:type="dcterms:W3CDTF">2021-01-18T15:05:38Z</dcterms:modified>
</cp:coreProperties>
</file>