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4" r:id="rId13"/>
    <p:sldId id="288" r:id="rId14"/>
    <p:sldId id="278" r:id="rId15"/>
    <p:sldId id="289" r:id="rId16"/>
    <p:sldId id="282" r:id="rId17"/>
    <p:sldId id="281" r:id="rId18"/>
    <p:sldId id="301" r:id="rId19"/>
    <p:sldId id="286" r:id="rId20"/>
    <p:sldId id="292" r:id="rId21"/>
    <p:sldId id="293" r:id="rId22"/>
    <p:sldId id="302" r:id="rId23"/>
    <p:sldId id="296" r:id="rId24"/>
    <p:sldId id="297" r:id="rId25"/>
    <p:sldId id="298" r:id="rId26"/>
    <p:sldId id="299" r:id="rId27"/>
    <p:sldId id="300" r:id="rId28"/>
    <p:sldId id="304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3d9ca35562ea7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7T16:32:39.183" idx="3">
    <p:pos x="6192" y="931"/>
    <p:text>TODO: Continues'a uygun görsel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6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4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dirty="0" smtClean="0"/>
              <a:t>2020 Stack Overflow Developer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3906838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Berk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Büyükyıldız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Ahmet Erdem Sirel</a:t>
            </a:r>
          </a:p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Bengi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Düzgel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388" name="Picture 4" descr="Stack Overflow = Programmers' Best Friend | by Om Ashish Mishra | codebu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5947164"/>
            <a:ext cx="2161309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technologies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71"/>
          <a:stretch/>
        </p:blipFill>
        <p:spPr>
          <a:xfrm>
            <a:off x="8187141" y="2013198"/>
            <a:ext cx="2968308" cy="143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179"/>
          <a:stretch/>
        </p:blipFill>
        <p:spPr>
          <a:xfrm>
            <a:off x="11155449" y="2013199"/>
            <a:ext cx="798293" cy="14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663"/>
          <a:stretch/>
        </p:blipFill>
        <p:spPr>
          <a:xfrm>
            <a:off x="8187142" y="3942706"/>
            <a:ext cx="2590274" cy="1883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4541"/>
          <a:stretch/>
        </p:blipFill>
        <p:spPr>
          <a:xfrm>
            <a:off x="11155449" y="3942706"/>
            <a:ext cx="779999" cy="1883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67806" y="1607602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7141" y="3573306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" y="1792269"/>
            <a:ext cx="3765262" cy="3756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03" y="1792268"/>
            <a:ext cx="3434597" cy="3829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342" y="5251979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Chef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81236" y="5324375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Scala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9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38200" y="189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DevType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428" y="609844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Scientist / MLE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0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4" y="2187699"/>
            <a:ext cx="2786009" cy="3663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9295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40489" y="6098443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Backend Developer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2514" y="176025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4501" y="6098443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Engineer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2" y="2120066"/>
            <a:ext cx="2783965" cy="3798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" y="2120067"/>
            <a:ext cx="2965453" cy="37312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096" y="2120066"/>
            <a:ext cx="2677366" cy="3731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14633" y="166678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92532" y="609844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DevOps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137359"/>
            <a:ext cx="5421923" cy="2020801"/>
          </a:xfrm>
          <a:ln w="28575">
            <a:solidFill>
              <a:schemeClr val="accent4"/>
            </a:solidFill>
          </a:ln>
        </p:spPr>
        <p:txBody>
          <a:bodyPr anchor="ctr"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90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 $</a:t>
            </a: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500.000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&lt; $100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professional developers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that has less than 200 observation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compensation information</a:t>
            </a:r>
            <a:endParaRPr lang="en-US" altLang="tr-T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461" y="4584768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 with missing data filled with median value 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32372" y="1711164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 of scope</a:t>
            </a:r>
            <a:endParaRPr lang="tr-TR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-665314" y="4240837"/>
            <a:ext cx="31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2"/>
                </a:solidFill>
              </a:rPr>
              <a:t>Missing data handling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61" y="5564764"/>
            <a:ext cx="5421923" cy="108135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70: 70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YearsCodePro</a:t>
            </a: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40: 40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Age1stCode &gt; 30: 30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32372" y="5154093"/>
            <a:ext cx="28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Outlier data handling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694966" y="6301828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 smtClean="0"/>
              <a:t>* Only in train set!</a:t>
            </a:r>
            <a:endParaRPr lang="en-US" sz="11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88264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83333" y="5729259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569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93817" y="5944374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9785" y="4580614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Dummy variables are created for each categorical feature.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6748" y="1740105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multi-choice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51"/>
          <a:stretch/>
        </p:blipFill>
        <p:spPr>
          <a:xfrm>
            <a:off x="6189785" y="2790706"/>
            <a:ext cx="1258967" cy="1237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45916"/>
          <a:stretch/>
        </p:blipFill>
        <p:spPr>
          <a:xfrm>
            <a:off x="8116745" y="2827129"/>
            <a:ext cx="3101771" cy="120134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7627106" y="3120888"/>
            <a:ext cx="311285" cy="57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748" y="4168763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categorical columns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785" y="2158855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Multi-choise columns processed with Apache Spark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each selected item, a new column created with 1 otherwise 0.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3710" y="5329653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Raw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3333" y="52765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Precessed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270622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403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70622" y="5260912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Modeled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0015431" y="5942382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820" y="443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Target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Transformation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5352"/>
              </p:ext>
            </p:extLst>
          </p:nvPr>
        </p:nvGraphicFramePr>
        <p:xfrm>
          <a:off x="2016235" y="2064667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38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27.000$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42.000$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24.000$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7544" y="5215611"/>
            <a:ext cx="953645" cy="5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38.000$</a:t>
            </a:r>
          </a:p>
          <a:p>
            <a:pPr algn="r"/>
            <a:r>
              <a:rPr lang="tr-TR" sz="1000" dirty="0" smtClean="0"/>
              <a:t>Median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ight Arrow 9"/>
              <p:cNvSpPr/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𝐶𝑜𝑚𝑝𝑎𝑛𝑠𝑎𝑡𝑖𝑜𝑛</m:t>
                          </m:r>
                        </m:num>
                        <m:den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𝑐𝑜𝑢𝑛𝑡𝑟𝑦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igh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82609"/>
              </p:ext>
            </p:extLst>
          </p:nvPr>
        </p:nvGraphicFramePr>
        <p:xfrm>
          <a:off x="8661911" y="2150806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6156" y="611039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compare the factors affecting the </a:t>
            </a:r>
            <a:r>
              <a:rPr lang="tr-TR" dirty="0" smtClean="0"/>
              <a:t>compansation</a:t>
            </a:r>
            <a:r>
              <a:rPr lang="en-US" dirty="0" smtClean="0"/>
              <a:t> </a:t>
            </a:r>
            <a:r>
              <a:rPr lang="en-US" dirty="0"/>
              <a:t>regardless of the country</a:t>
            </a:r>
            <a:r>
              <a:rPr lang="en-US" dirty="0" smtClean="0"/>
              <a:t>.</a:t>
            </a:r>
            <a:r>
              <a:rPr lang="tr-TR" dirty="0" smtClean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0029" y="149220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Country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4179" y="1677715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6992" y="158453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5471" y="48120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2459" y="48911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42820" y="277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</a:rPr>
              <a:t>Aggregations: </a:t>
            </a:r>
            <a:r>
              <a:rPr lang="en-US" sz="3600" b="1" dirty="0" err="1" smtClean="0">
                <a:solidFill>
                  <a:schemeClr val="tx2"/>
                </a:solidFill>
              </a:rPr>
              <a:t>DevType</a:t>
            </a:r>
            <a:r>
              <a:rPr lang="en-US" sz="3600" b="1" dirty="0" smtClean="0">
                <a:solidFill>
                  <a:schemeClr val="tx2"/>
                </a:solidFill>
              </a:rPr>
              <a:t> - </a:t>
            </a:r>
            <a:r>
              <a:rPr lang="en-US" sz="3600" b="1" dirty="0" err="1" smtClean="0">
                <a:solidFill>
                  <a:schemeClr val="tx2"/>
                </a:solidFill>
              </a:rPr>
              <a:t>WorkedWith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56" y="1906736"/>
            <a:ext cx="4198065" cy="21236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7224" y="226048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Step1:</a:t>
            </a:r>
          </a:p>
          <a:p>
            <a:pPr algn="ctr"/>
            <a:r>
              <a:rPr lang="tr-TR" sz="1400" dirty="0" smtClean="0"/>
              <a:t>Commanly</a:t>
            </a:r>
            <a:r>
              <a:rPr lang="en-US" sz="1400" dirty="0" smtClean="0"/>
              <a:t> used technologies</a:t>
            </a:r>
            <a:r>
              <a:rPr lang="tr-TR" sz="1400" dirty="0" smtClean="0"/>
              <a:t> identified for</a:t>
            </a: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ach developer group has the.</a:t>
            </a:r>
            <a:r>
              <a:rPr lang="tr-TR" sz="1400" dirty="0" smtClean="0"/>
              <a:t> 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21628" y="233112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</a:t>
            </a:r>
          </a:p>
          <a:p>
            <a:pPr algn="ctr"/>
            <a:r>
              <a:rPr lang="en-US" sz="1200" dirty="0" smtClean="0"/>
              <a:t>For each respondent</a:t>
            </a:r>
            <a:r>
              <a:rPr lang="tr-TR" sz="1200" dirty="0" smtClean="0"/>
              <a:t>, the rate of technologies used among commanly used technologies acording to dev type.</a:t>
            </a:r>
            <a:endParaRPr lang="en-US" sz="12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2BF23-CB26-FA41-8BFE-E45AED7D9B5B}"/>
              </a:ext>
            </a:extLst>
          </p:cNvPr>
          <p:cNvSpPr txBox="1"/>
          <p:nvPr/>
        </p:nvSpPr>
        <p:spPr>
          <a:xfrm>
            <a:off x="898820" y="4769725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chemeClr val="tx2"/>
                </a:solidFill>
                <a:latin typeface="+mj-lt"/>
              </a:rPr>
              <a:t>It’s been more than 30 years since</a:t>
            </a:r>
          </a:p>
          <a:p>
            <a:r>
              <a:rPr lang="en-TR" b="1" dirty="0">
                <a:solidFill>
                  <a:schemeClr val="tx2"/>
                </a:solidFill>
                <a:latin typeface="+mj-lt"/>
              </a:rPr>
              <a:t>C programming language has been introduced but still widely used language in most of development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ACB-6B8B-3D4C-A57C-C57F2F150183}"/>
              </a:ext>
            </a:extLst>
          </p:cNvPr>
          <p:cNvSpPr txBox="1"/>
          <p:nvPr/>
        </p:nvSpPr>
        <p:spPr>
          <a:xfrm>
            <a:off x="6267989" y="4756092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TR" dirty="0"/>
              <a:t>Version Control Systems can be considered standard way of collaboration in both enterprises and academia when Github’s usage ratio considered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F649D-38A6-7B43-9002-D435AF36840E}"/>
              </a:ext>
            </a:extLst>
          </p:cNvPr>
          <p:cNvSpPr txBox="1"/>
          <p:nvPr/>
        </p:nvSpPr>
        <p:spPr>
          <a:xfrm>
            <a:off x="631534" y="4415380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96CF4-DCD5-2A4B-BE73-1BF99B09E8D9}"/>
              </a:ext>
            </a:extLst>
          </p:cNvPr>
          <p:cNvSpPr txBox="1"/>
          <p:nvPr/>
        </p:nvSpPr>
        <p:spPr>
          <a:xfrm>
            <a:off x="6000703" y="4377198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13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Aggregations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: H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igh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tr-TR" altLang="tr-TR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ow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everage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ech</a:t>
            </a:r>
            <a:endParaRPr lang="tr-TR" altLang="tr-TR" sz="36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91081"/>
              </p:ext>
            </p:extLst>
          </p:nvPr>
        </p:nvGraphicFramePr>
        <p:xfrm>
          <a:off x="5015466" y="1964453"/>
          <a:ext cx="2700030" cy="3749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30">
                  <a:extLst>
                    <a:ext uri="{9D8B030D-6E8A-4147-A177-3AD203B41FA5}">
                      <a16:colId xmlns:a16="http://schemas.microsoft.com/office/drawing/2014/main" val="1575541631"/>
                    </a:ext>
                  </a:extLst>
                </a:gridCol>
              </a:tblGrid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MiscTechWorkedWith_Chef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96242343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LanguageWorkedWith_Scala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389078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MiscTechWorkedWith_Hadoop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284254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DatabaseWorkedWith_Cassandra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1844631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MiscTechWorkedWith_Apache Spark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531150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LanguageWorkedWith_Perl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322668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LanguageWorkedWith_Objective-C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95235672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PlatformWorkedWith_IBM</a:t>
                      </a:r>
                      <a:r>
                        <a:rPr lang="en-US" sz="900" u="none" strike="noStrike" dirty="0">
                          <a:effectLst/>
                        </a:rPr>
                        <a:t> Cloud or Watson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19272721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DatabaseWorkedWith_DynamoDB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892065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DatabaseWorkedWith_Couchbase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49453374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665627174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PlatformWorkedWith_Kubernetes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685553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NEWCollabToolsWorkedWith_Stack Overflow for Teams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7506381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LanguageWorkedWith_Go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89803047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LanguageWorkedWith_Dart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99657915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PlatformWorkedWith_MacOS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7356775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LanguageWorkedWith_Ruby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0461643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DatabaseWorkedWith_Redis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000058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LanguageWorkedWith_Swift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90924461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LanguageWorkedWith_Julia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89023785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NEWCollabToolsWorkedWith_Jira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20594133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7404"/>
              </p:ext>
            </p:extLst>
          </p:nvPr>
        </p:nvGraphicFramePr>
        <p:xfrm>
          <a:off x="7864604" y="1964453"/>
          <a:ext cx="281778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86">
                  <a:extLst>
                    <a:ext uri="{9D8B030D-6E8A-4147-A177-3AD203B41FA5}">
                      <a16:colId xmlns:a16="http://schemas.microsoft.com/office/drawing/2014/main" val="2272789321"/>
                    </a:ext>
                  </a:extLst>
                </a:gridCol>
              </a:tblGrid>
              <a:tr h="154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595887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NEWCollabToolsWorkedWith_Gitlab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5179965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MiscTechWorkedWith_Cordova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62136622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DatabaseWorkedWith_MySQL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781222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PlatformWorkedWith_WordPress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07113923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1966592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PlatformWorkedWith_Arduino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6754038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LanguageWorkedWith_Java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2066302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WebframeWorkedWith_jQuery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4550253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PlatformWorkedWith_Windows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2290619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WebframeWorkedWith_Vue.js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3847294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DatabaseWorkedWith_MariaDB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825963927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MiscTechWorkedWith_Unreal</a:t>
                      </a:r>
                      <a:r>
                        <a:rPr lang="en-US" sz="900" u="none" strike="noStrike" dirty="0">
                          <a:effectLst/>
                        </a:rPr>
                        <a:t> 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85121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LanguageWorkedWith_JavaScript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5536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MiscTechWorkedWith_Unity</a:t>
                      </a:r>
                      <a:r>
                        <a:rPr lang="en-US" sz="900" u="none" strike="noStrike" dirty="0">
                          <a:effectLst/>
                        </a:rPr>
                        <a:t> 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1249211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5058603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WebframeWorkedWith_Symfony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1156501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LanguageWorkedWith_HTML</a:t>
                      </a:r>
                      <a:r>
                        <a:rPr lang="en-US" sz="900" u="none" strike="noStrike" dirty="0">
                          <a:effectLst/>
                        </a:rPr>
                        <a:t>/CSS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79216339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6726617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LanguageWorkedWith_Haskell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40742509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WebframeWorkedWith_Laravel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7585268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9504" y="15737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 Tech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6614" y="1540215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 Tech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r>
                        <a:rPr lang="tr-TR" sz="1200" b="0" i="1" baseline="-25000" smtClean="0">
                          <a:latin typeface="Cambria Math" panose="02040503050406030204" pitchFamily="18" charset="0"/>
                        </a:rPr>
                        <m:t>𝑡𝑒𝑐h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num>
                        <m:den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 baseline="-2500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den>
                      </m:f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199251" y="3437827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</a:t>
            </a:r>
            <a:endParaRPr lang="en-US" dirty="0" smtClean="0"/>
          </a:p>
          <a:p>
            <a:pPr algn="ctr"/>
            <a:r>
              <a:rPr lang="tr-TR" sz="1200" dirty="0" smtClean="0"/>
              <a:t>How many of the high leverage technologies are used?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5081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Aggregations</a:t>
            </a:r>
            <a:r>
              <a:rPr lang="tr-TR" sz="3600" b="1" dirty="0">
                <a:solidFill>
                  <a:schemeClr val="tx2"/>
                </a:solidFill>
              </a:rPr>
              <a:t> : </a:t>
            </a:r>
            <a:r>
              <a:rPr lang="tr-TR" sz="3600" b="1" dirty="0" err="1">
                <a:solidFill>
                  <a:schemeClr val="tx2"/>
                </a:solidFill>
              </a:rPr>
              <a:t>DesireNextYear</a:t>
            </a:r>
            <a:r>
              <a:rPr lang="tr-TR" sz="3600" b="1" dirty="0">
                <a:solidFill>
                  <a:schemeClr val="tx2"/>
                </a:solidFill>
              </a:rPr>
              <a:t/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			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683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DesireNextYear</a:t>
            </a:r>
            <a:endParaRPr lang="tr-TR" dirty="0" smtClean="0"/>
          </a:p>
          <a:p>
            <a:r>
              <a:rPr lang="en-US" dirty="0" err="1" smtClean="0"/>
              <a:t>LanguageDesireNextYear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07865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WorkedWith</a:t>
            </a:r>
            <a:endParaRPr lang="tr-TR" dirty="0" smtClean="0"/>
          </a:p>
          <a:p>
            <a:r>
              <a:rPr lang="en-US" dirty="0" err="1" smtClean="0"/>
              <a:t>LanguageWorkedWith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19374" y="1850237"/>
            <a:ext cx="3294595" cy="1843481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Features</a:t>
            </a:r>
            <a:endParaRPr lang="en-US" dirty="0" smtClean="0"/>
          </a:p>
          <a:p>
            <a:pPr algn="ctr"/>
            <a:r>
              <a:rPr lang="tr-TR" sz="1200" dirty="0" smtClean="0"/>
              <a:t>How many of the possible options are chosen by developer?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8" y="4263686"/>
            <a:ext cx="6950710" cy="1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727" y="3483760"/>
            <a:ext cx="2126468" cy="2760020"/>
          </a:xfrm>
          <a:solidFill>
            <a:schemeClr val="tx2"/>
          </a:solidFill>
        </p:spPr>
        <p:txBody>
          <a:bodyPr>
            <a:noAutofit/>
          </a:bodyPr>
          <a:lstStyle/>
          <a:p>
            <a:pPr fontAlgn="ctr"/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RidgeCV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LassoCV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(C=0.1)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(C=10)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SVR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Kernel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= ‘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rbf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’)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DecisionTree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• </a:t>
            </a:r>
            <a:endParaRPr lang="tr-TR" sz="1600" b="1" dirty="0" smtClean="0">
              <a:solidFill>
                <a:schemeClr val="bg1"/>
              </a:solidFill>
              <a:latin typeface="+mj-lt"/>
            </a:endParaRP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RandomForest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1600" b="1" baseline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5" y="2054068"/>
            <a:ext cx="10718390" cy="10539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6805" y="3289798"/>
            <a:ext cx="7557450" cy="321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</a:t>
            </a:r>
            <a:r>
              <a:rPr lang="en-US" sz="2400" dirty="0" smtClean="0">
                <a:latin typeface="+mj-lt"/>
              </a:rPr>
              <a:t> transformed with </a:t>
            </a:r>
            <a:r>
              <a:rPr lang="en-US" sz="2400" dirty="0" err="1" smtClean="0">
                <a:latin typeface="+mj-lt"/>
              </a:rPr>
              <a:t>StandardScaler</a:t>
            </a:r>
            <a:r>
              <a:rPr lang="en-US" sz="2400" dirty="0" smtClean="0">
                <a:latin typeface="+mj-lt"/>
              </a:rPr>
              <a:t> </a:t>
            </a:r>
            <a:endParaRPr lang="tr-TR" sz="2400" dirty="0" smtClean="0">
              <a:latin typeface="+mj-lt"/>
            </a:endParaRPr>
          </a:p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efined</a:t>
            </a:r>
            <a:r>
              <a:rPr lang="en-US" sz="2400" dirty="0" smtClean="0">
                <a:latin typeface="+mj-lt"/>
              </a:rPr>
              <a:t> metrics to evaluate model performance.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Percentage Error (</a:t>
            </a:r>
            <a:r>
              <a:rPr lang="en-US" sz="2000" dirty="0" err="1" smtClean="0">
                <a:latin typeface="+mj-lt"/>
              </a:rPr>
              <a:t>mape</a:t>
            </a:r>
            <a:r>
              <a:rPr lang="en-US" sz="2000" dirty="0" smtClean="0">
                <a:latin typeface="+mj-lt"/>
              </a:rPr>
              <a:t>),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error </a:t>
            </a:r>
            <a:r>
              <a:rPr lang="tr-TR" sz="2000" dirty="0" err="1" smtClean="0">
                <a:latin typeface="+mj-lt"/>
              </a:rPr>
              <a:t>etc</a:t>
            </a:r>
            <a:r>
              <a:rPr lang="tr-TR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endParaRPr lang="tr-TR" sz="20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run_models</a:t>
            </a:r>
            <a:r>
              <a:rPr lang="en-US" sz="2400" dirty="0" smtClean="0">
                <a:latin typeface="+mj-lt"/>
              </a:rPr>
              <a:t> function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N</a:t>
            </a:r>
            <a:r>
              <a:rPr lang="en-US" sz="2000" dirty="0" err="1" smtClean="0">
                <a:latin typeface="+mj-lt"/>
              </a:rPr>
              <a:t>ecessary</a:t>
            </a:r>
            <a:r>
              <a:rPr lang="en-US" sz="2000" dirty="0" smtClean="0">
                <a:latin typeface="+mj-lt"/>
              </a:rPr>
              <a:t> models implemented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F</a:t>
            </a:r>
            <a:r>
              <a:rPr lang="en-US" sz="2000" dirty="0" err="1" smtClean="0">
                <a:latin typeface="+mj-lt"/>
              </a:rPr>
              <a:t>eature</a:t>
            </a:r>
            <a:r>
              <a:rPr lang="en-US" sz="2000" dirty="0" smtClean="0">
                <a:latin typeface="+mj-lt"/>
              </a:rPr>
              <a:t> elimination conducted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R</a:t>
            </a:r>
            <a:r>
              <a:rPr lang="en-US" sz="2000" dirty="0" err="1" smtClean="0">
                <a:latin typeface="+mj-lt"/>
              </a:rPr>
              <a:t>eturn</a:t>
            </a:r>
            <a:r>
              <a:rPr lang="en-US" sz="2000" dirty="0" smtClean="0">
                <a:latin typeface="+mj-lt"/>
              </a:rPr>
              <a:t> our index value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prediction</a:t>
            </a:r>
            <a:r>
              <a:rPr lang="en-US" sz="2000" dirty="0" smtClean="0">
                <a:latin typeface="+mj-lt"/>
              </a:rPr>
              <a:t> to original absolute value </a:t>
            </a:r>
            <a:endParaRPr lang="tr-T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5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439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Experimenting </a:t>
            </a:r>
            <a:r>
              <a:rPr lang="en-US" sz="3600" b="1" dirty="0" smtClean="0">
                <a:solidFill>
                  <a:schemeClr val="tx2"/>
                </a:solidFill>
              </a:rPr>
              <a:t>with </a:t>
            </a:r>
            <a:r>
              <a:rPr lang="en-US" sz="3600" b="1" dirty="0">
                <a:solidFill>
                  <a:schemeClr val="tx2"/>
                </a:solidFill>
              </a:rPr>
              <a:t>target transformation and binning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3" y="1071854"/>
            <a:ext cx="8746836" cy="555436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6" y="3118717"/>
            <a:ext cx="2449944" cy="1213138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T</a:t>
            </a:r>
            <a:r>
              <a:rPr lang="en-US" sz="1600" b="1" dirty="0" err="1" smtClean="0">
                <a:solidFill>
                  <a:schemeClr val="bg1"/>
                </a:solidFill>
              </a:rPr>
              <a:t>arget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transformation and binning is helpful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ncluded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the initial </a:t>
            </a:r>
            <a:r>
              <a:rPr lang="en-US" sz="1600" b="1" dirty="0" err="1" smtClean="0">
                <a:solidFill>
                  <a:schemeClr val="bg1"/>
                </a:solidFill>
              </a:rPr>
              <a:t>ru</a:t>
            </a:r>
            <a:r>
              <a:rPr lang="tr-TR" sz="1600" b="1" dirty="0" smtClean="0">
                <a:solidFill>
                  <a:schemeClr val="bg1"/>
                </a:solidFill>
              </a:rPr>
              <a:t>n.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974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 smtClean="0">
                <a:solidFill>
                  <a:schemeClr val="tx2"/>
                </a:solidFill>
              </a:rPr>
              <a:t>Residual</a:t>
            </a:r>
            <a:r>
              <a:rPr lang="tr-TR" sz="3600" b="1" dirty="0" smtClean="0">
                <a:solidFill>
                  <a:schemeClr val="tx2"/>
                </a:solidFill>
              </a:rPr>
              <a:t> Rate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690688"/>
            <a:ext cx="7893194" cy="464586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907879" y="3392114"/>
            <a:ext cx="2711467" cy="9674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bg1"/>
                </a:solidFill>
              </a:rPr>
              <a:t>T</a:t>
            </a:r>
            <a:r>
              <a:rPr lang="en-US" sz="1600" b="1" dirty="0" smtClean="0">
                <a:solidFill>
                  <a:schemeClr val="bg1"/>
                </a:solidFill>
              </a:rPr>
              <a:t>o </a:t>
            </a:r>
            <a:r>
              <a:rPr lang="en-US" sz="1600" b="1" dirty="0">
                <a:solidFill>
                  <a:schemeClr val="bg1"/>
                </a:solidFill>
              </a:rPr>
              <a:t>decide which values increase the error rate of model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067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What is </a:t>
            </a:r>
            <a:r>
              <a:rPr lang="tr-TR" sz="4000" b="1" dirty="0" smtClean="0">
                <a:solidFill>
                  <a:schemeClr val="bg1"/>
                </a:solidFill>
              </a:rPr>
              <a:t>our aim?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62" y="2299852"/>
            <a:ext cx="10186829" cy="2764517"/>
          </a:xfrm>
        </p:spPr>
        <p:txBody>
          <a:bodyPr>
            <a:noAutofit/>
          </a:bodyPr>
          <a:lstStyle/>
          <a:p>
            <a:r>
              <a:rPr lang="en-US" dirty="0" smtClean="0"/>
              <a:t>Predicting the annual compensation of professional</a:t>
            </a:r>
            <a:r>
              <a:rPr lang="tr-TR" dirty="0" smtClean="0"/>
              <a:t> developers based on stackoverflow annual developer survey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Understranding factors related to compansation of a developer.</a:t>
            </a:r>
            <a:endParaRPr lang="en-US" dirty="0"/>
          </a:p>
        </p:txBody>
      </p:sp>
      <p:pic>
        <p:nvPicPr>
          <p:cNvPr id="17410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081009"/>
            <a:ext cx="1035546" cy="10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3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743820"/>
            <a:ext cx="9155545" cy="547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437" y="5652654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9850580" y="3480629"/>
            <a:ext cx="2115127" cy="85647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ncorrect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information in this </a:t>
            </a:r>
            <a:r>
              <a:rPr lang="en-US" sz="1600" b="1" dirty="0" smtClean="0">
                <a:solidFill>
                  <a:schemeClr val="bg1"/>
                </a:solidFill>
              </a:rPr>
              <a:t>survey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0836" y="4636654"/>
            <a:ext cx="822037" cy="1173018"/>
            <a:chOff x="10270836" y="4636654"/>
            <a:chExt cx="822037" cy="117301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6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0" y="942109"/>
            <a:ext cx="10107845" cy="5369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382" y="1320800"/>
            <a:ext cx="3290455" cy="1484890"/>
          </a:xfr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t </a:t>
            </a:r>
            <a:r>
              <a:rPr lang="en-US" sz="1600" b="1" dirty="0">
                <a:solidFill>
                  <a:schemeClr val="bg1"/>
                </a:solidFill>
              </a:rPr>
              <a:t>fits successfully until outlier values</a:t>
            </a:r>
            <a:r>
              <a:rPr lang="tr-TR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1600" b="1" dirty="0">
                <a:solidFill>
                  <a:schemeClr val="bg1"/>
                </a:solidFill>
              </a:rPr>
              <a:t>U</a:t>
            </a:r>
            <a:r>
              <a:rPr lang="en-US" sz="1600" b="1" dirty="0" err="1">
                <a:solidFill>
                  <a:schemeClr val="bg1"/>
                </a:solidFill>
              </a:rPr>
              <a:t>ntil</a:t>
            </a:r>
            <a:r>
              <a:rPr lang="en-US" sz="1600" b="1" dirty="0">
                <a:solidFill>
                  <a:schemeClr val="bg1"/>
                </a:solidFill>
              </a:rPr>
              <a:t> 200k US dollars per annum model predicts accurately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3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65"/>
            <a:ext cx="10515600" cy="85941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1200" y="1424976"/>
            <a:ext cx="9015150" cy="5132136"/>
            <a:chOff x="731200" y="1314141"/>
            <a:chExt cx="9015150" cy="51321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00" y="1314141"/>
              <a:ext cx="9015150" cy="5132136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6354618" y="1847273"/>
              <a:ext cx="49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5" y="3118716"/>
            <a:ext cx="2537689" cy="1813501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err="1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ape </a:t>
            </a:r>
            <a:r>
              <a:rPr lang="en-US" sz="1600" b="1" dirty="0">
                <a:solidFill>
                  <a:schemeClr val="bg1"/>
                </a:solidFill>
              </a:rPr>
              <a:t>result of </a:t>
            </a:r>
            <a:r>
              <a:rPr lang="en-US" sz="1600" b="1" dirty="0" err="1">
                <a:solidFill>
                  <a:schemeClr val="bg1"/>
                </a:solidFill>
              </a:rPr>
              <a:t>LinearSVR</a:t>
            </a:r>
            <a:r>
              <a:rPr lang="en-US" sz="1600" b="1" dirty="0">
                <a:solidFill>
                  <a:schemeClr val="bg1"/>
                </a:solidFill>
              </a:rPr>
              <a:t> decrease from 0,52 to 0,50.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It </a:t>
            </a:r>
            <a:r>
              <a:rPr lang="en-US" sz="1600" b="1" dirty="0">
                <a:solidFill>
                  <a:schemeClr val="bg1"/>
                </a:solidFill>
              </a:rPr>
              <a:t>can be concluded that model performs better with </a:t>
            </a:r>
            <a:r>
              <a:rPr lang="en-US" sz="1600" b="1" dirty="0" smtClean="0">
                <a:solidFill>
                  <a:schemeClr val="bg1"/>
                </a:solidFill>
              </a:rPr>
              <a:t>feature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aggregation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40" y="1108364"/>
            <a:ext cx="9188147" cy="48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1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 + aggregation of relevant tech </a:t>
            </a:r>
            <a:r>
              <a:rPr lang="en-US" sz="3600" b="1" dirty="0" smtClean="0">
                <a:solidFill>
                  <a:schemeClr val="tx2"/>
                </a:solidFill>
              </a:rPr>
              <a:t>group 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3" y="1477817"/>
            <a:ext cx="8850423" cy="51631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4165" y="3118717"/>
            <a:ext cx="2537689" cy="1721138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B</a:t>
            </a:r>
            <a:r>
              <a:rPr lang="en-US" sz="1600" b="1" dirty="0" err="1" smtClean="0">
                <a:solidFill>
                  <a:schemeClr val="bg1"/>
                </a:solidFill>
              </a:rPr>
              <a:t>etter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results than initial run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C</a:t>
            </a:r>
            <a:r>
              <a:rPr lang="en-US" sz="1600" b="1" dirty="0" err="1" smtClean="0">
                <a:solidFill>
                  <a:schemeClr val="bg1"/>
                </a:solidFill>
              </a:rPr>
              <a:t>annot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beat result of only feature aggregation results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6" y="951346"/>
            <a:ext cx="9652627" cy="50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</a:rPr>
              <a:t>verall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performance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7" y="2860510"/>
            <a:ext cx="11228846" cy="366382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352801" y="1200726"/>
            <a:ext cx="5338618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erforms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best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mape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error perspective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eature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aggregation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only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LinearSVR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(c = 0,1) 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inning and target transformation creates big impact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689552"/>
            <a:ext cx="10515600" cy="760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hat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does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effect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target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attribute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3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8" y="2333674"/>
            <a:ext cx="10884529" cy="293121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436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b="1" dirty="0" err="1" smtClean="0">
                <a:solidFill>
                  <a:schemeClr val="bg1"/>
                </a:solidFill>
              </a:rPr>
              <a:t>Thank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you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for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listening</a:t>
            </a:r>
            <a:endParaRPr lang="tr-TR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863" y="1890283"/>
            <a:ext cx="2671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4400" dirty="0" smtClean="0">
                <a:solidFill>
                  <a:schemeClr val="accent4"/>
                </a:solidFill>
              </a:rPr>
              <a:t>?</a:t>
            </a:r>
            <a:endParaRPr lang="tr-TR" sz="3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6"/>
            <a:ext cx="12192001" cy="872548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About the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0364" y="26785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0218" y="1535087"/>
            <a:ext cx="2683164" cy="711200"/>
            <a:chOff x="7338996" y="1504870"/>
            <a:chExt cx="2683164" cy="711200"/>
          </a:xfrm>
        </p:grpSpPr>
        <p:sp>
          <p:nvSpPr>
            <p:cNvPr id="19" name="Rectangle 18"/>
            <p:cNvSpPr/>
            <p:nvPr/>
          </p:nvSpPr>
          <p:spPr>
            <a:xfrm>
              <a:off x="7338996" y="1515684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0196" y="1543453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Multiple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2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996" y="1504870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7161" y="1544324"/>
            <a:ext cx="2346037" cy="692727"/>
            <a:chOff x="3177359" y="1477101"/>
            <a:chExt cx="2346037" cy="692727"/>
          </a:xfrm>
        </p:grpSpPr>
        <p:sp>
          <p:nvSpPr>
            <p:cNvPr id="8" name="Rectangle 7"/>
            <p:cNvSpPr/>
            <p:nvPr/>
          </p:nvSpPr>
          <p:spPr>
            <a:xfrm>
              <a:off x="3177359" y="1477101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559" y="1504870"/>
              <a:ext cx="1634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2"/>
                  </a:solidFill>
                </a:rPr>
                <a:t>Categorical</a:t>
              </a:r>
            </a:p>
            <a:p>
              <a:r>
                <a:rPr lang="tr-TR" b="1" dirty="0" smtClean="0">
                  <a:solidFill>
                    <a:schemeClr val="tx2"/>
                  </a:solidFill>
                </a:rPr>
                <a:t>Single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4" name="Picture 4" descr="Multiple Choice Icon #409246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32" y="1523342"/>
              <a:ext cx="626425" cy="62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67705" y="1514508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16637" y="1535087"/>
            <a:ext cx="2683164" cy="711200"/>
            <a:chOff x="9765673" y="1666415"/>
            <a:chExt cx="2683164" cy="711200"/>
          </a:xfrm>
        </p:grpSpPr>
        <p:sp>
          <p:nvSpPr>
            <p:cNvPr id="24" name="Rectangle 23"/>
            <p:cNvSpPr/>
            <p:nvPr/>
          </p:nvSpPr>
          <p:spPr>
            <a:xfrm>
              <a:off x="9765673" y="1677229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76873" y="1704998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Continues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28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673" y="1666415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89" y="2570252"/>
            <a:ext cx="4573578" cy="225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31" y="3157085"/>
            <a:ext cx="4744185" cy="29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89" y="5248700"/>
            <a:ext cx="6847293" cy="143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>
                <a:solidFill>
                  <a:schemeClr val="bg1"/>
                </a:solidFill>
              </a:rPr>
              <a:t>Explanatory</a:t>
            </a:r>
            <a:r>
              <a:rPr lang="tr-TR" sz="3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8255" y="2576946"/>
            <a:ext cx="6825672" cy="33547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Education</a:t>
            </a:r>
            <a:r>
              <a:rPr lang="tr-TR" sz="2400" dirty="0">
                <a:solidFill>
                  <a:schemeClr val="tx2"/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search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satisfaction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Technologies </a:t>
            </a:r>
            <a:r>
              <a:rPr lang="tr-TR" sz="2400" dirty="0" err="1">
                <a:solidFill>
                  <a:schemeClr val="tx2"/>
                </a:solidFill>
              </a:rPr>
              <a:t>WorkedWith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DevType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Country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215736"/>
            <a:ext cx="9826624" cy="5416038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64945" y="1586598"/>
            <a:ext cx="3269673" cy="1352985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Median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salary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United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+50%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other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countries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0" y="969818"/>
            <a:ext cx="9952182" cy="580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</a:t>
            </a:r>
            <a:r>
              <a:rPr lang="en-US" sz="3600" b="1" dirty="0" err="1">
                <a:solidFill>
                  <a:schemeClr val="tx2"/>
                </a:solidFill>
              </a:rPr>
              <a:t>YearsCodePro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41746" y="1226380"/>
            <a:ext cx="2872510" cy="141395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reach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its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steady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after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12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years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127" y="6470887"/>
            <a:ext cx="161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(3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period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0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Professional Developer </a:t>
            </a:r>
            <a:r>
              <a:rPr lang="en-US" sz="3200" b="1" dirty="0" err="1">
                <a:solidFill>
                  <a:schemeClr val="tx2"/>
                </a:solidFill>
              </a:rPr>
              <a:t>Compantsations</a:t>
            </a:r>
            <a:r>
              <a:rPr lang="en-US" sz="3200" b="1" dirty="0">
                <a:solidFill>
                  <a:schemeClr val="tx2"/>
                </a:solidFill>
              </a:rPr>
              <a:t> by Education Level</a:t>
            </a:r>
            <a:endParaRPr lang="tr-TR" sz="3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206866"/>
            <a:ext cx="9567790" cy="551910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056479" y="1684039"/>
            <a:ext cx="2973654" cy="121618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Education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level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propotional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7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Search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4" y="1323698"/>
            <a:ext cx="9670472" cy="5334976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14492" y="1780562"/>
            <a:ext cx="2973654" cy="1147366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developers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are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open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new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opportunities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873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Satisfaction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6" y="1094986"/>
            <a:ext cx="10115550" cy="576301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904772" y="1858032"/>
            <a:ext cx="2973654" cy="1217678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Equal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distribution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satisfaction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observed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sample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group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7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809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2020 Stack Overflow Developer Survey</vt:lpstr>
      <vt:lpstr>What is our aim?</vt:lpstr>
      <vt:lpstr>About the data</vt:lpstr>
      <vt:lpstr>PowerPoint Presentation</vt:lpstr>
      <vt:lpstr>Professional Developer Compantsations by Country </vt:lpstr>
      <vt:lpstr>Professional Developer Compantsations by YearsCodePro</vt:lpstr>
      <vt:lpstr>Professional Developer Compantsations by Education Level</vt:lpstr>
      <vt:lpstr>Job Search</vt:lpstr>
      <vt:lpstr>Job Satisfaction</vt:lpstr>
      <vt:lpstr>By technologies WorkedWith</vt:lpstr>
      <vt:lpstr>PowerPoint Presentation</vt:lpstr>
      <vt:lpstr>Data preparation</vt:lpstr>
      <vt:lpstr>PowerPoint Presentation</vt:lpstr>
      <vt:lpstr>PowerPoint Presentation</vt:lpstr>
      <vt:lpstr>Aggregations : High and Low Leverage Tech</vt:lpstr>
      <vt:lpstr>Aggregations : DesireNextYear    WorkedWith</vt:lpstr>
      <vt:lpstr>PowerPoint Presentation</vt:lpstr>
      <vt:lpstr>Experimenting with target transformation and binning</vt:lpstr>
      <vt:lpstr>Residual Rate</vt:lpstr>
      <vt:lpstr>PowerPoint Presentation</vt:lpstr>
      <vt:lpstr>PowerPoint Presentation</vt:lpstr>
      <vt:lpstr>Experiment with target transformation and binning + feature aggregation</vt:lpstr>
      <vt:lpstr>PowerPoint Presentation</vt:lpstr>
      <vt:lpstr>Experiment with target transformation and binning + feature aggregation + aggregation of relevant tech group 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Bengi Duzgel [IITP]</dc:creator>
  <cp:lastModifiedBy>PC</cp:lastModifiedBy>
  <cp:revision>112</cp:revision>
  <dcterms:created xsi:type="dcterms:W3CDTF">2021-01-01T14:14:25Z</dcterms:created>
  <dcterms:modified xsi:type="dcterms:W3CDTF">2021-01-17T16:30:41Z</dcterms:modified>
</cp:coreProperties>
</file>