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14"/>
  </p:notesMasterIdLst>
  <p:sldIdLst>
    <p:sldId id="256" r:id="rId2"/>
    <p:sldId id="257" r:id="rId3"/>
    <p:sldId id="259" r:id="rId4"/>
    <p:sldId id="260" r:id="rId5"/>
    <p:sldId id="265" r:id="rId6"/>
    <p:sldId id="269" r:id="rId7"/>
    <p:sldId id="273" r:id="rId8"/>
    <p:sldId id="272" r:id="rId9"/>
    <p:sldId id="268" r:id="rId10"/>
    <p:sldId id="263" r:id="rId11"/>
    <p:sldId id="266" r:id="rId12"/>
    <p:sldId id="267"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CEV ENGELSIZ MTAL" initials="SE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5" autoAdjust="0"/>
    <p:restoredTop sz="58688" autoAdjust="0"/>
  </p:normalViewPr>
  <p:slideViewPr>
    <p:cSldViewPr snapToGrid="0">
      <p:cViewPr varScale="1">
        <p:scale>
          <a:sx n="68" d="100"/>
          <a:sy n="68" d="100"/>
        </p:scale>
        <p:origin x="1890" y="6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1-13T14:35:52.310"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11-13T14:35:52.31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A06F890-70B7-4A7C-AE9B-F65441BC7AE2}" type="datetimeFigureOut">
              <a:rPr lang="en-US"/>
              <a:pPr>
                <a:defRPr/>
              </a:pPr>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06C4D5F-E885-443E-A57F-9508BE7B6C58}" type="slidenum">
              <a:rPr lang="en-US"/>
              <a:pPr>
                <a:defRPr/>
              </a:pPr>
              <a:t>‹#›</a:t>
            </a:fld>
            <a:endParaRPr lang="en-US"/>
          </a:p>
        </p:txBody>
      </p:sp>
    </p:spTree>
    <p:extLst>
      <p:ext uri="{BB962C8B-B14F-4D97-AF65-F5344CB8AC3E}">
        <p14:creationId xmlns:p14="http://schemas.microsoft.com/office/powerpoint/2010/main" val="42871503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dirty="0" smtClean="0"/>
              <a:t>Tanıtma kısmı</a:t>
            </a:r>
            <a:endParaRPr lang="en-US" dirty="0" smtClean="0"/>
          </a:p>
          <a:p>
            <a:pPr eaLnBrk="1" hangingPunct="1">
              <a:spcBef>
                <a:spcPct val="0"/>
              </a:spcBef>
            </a:pPr>
            <a:endParaRPr lang="en-US" dirty="0" smtClean="0"/>
          </a:p>
          <a:p>
            <a:pPr eaLnBrk="1" hangingPunct="1">
              <a:spcBef>
                <a:spcPct val="0"/>
              </a:spcBef>
            </a:pPr>
            <a:r>
              <a:rPr lang="tr-TR" dirty="0" smtClean="0"/>
              <a:t> </a:t>
            </a:r>
          </a:p>
          <a:p>
            <a:pPr eaLnBrk="1" hangingPunct="1">
              <a:spcBef>
                <a:spcPct val="0"/>
              </a:spcBef>
            </a:pPr>
            <a:r>
              <a:rPr lang="en-US" dirty="0" smtClean="0"/>
              <a:t>(G</a:t>
            </a:r>
            <a:r>
              <a:rPr lang="tr-TR" dirty="0" err="1" smtClean="0"/>
              <a:t>ülçin</a:t>
            </a:r>
            <a:r>
              <a:rPr lang="en-US" dirty="0" smtClean="0"/>
              <a:t>)</a:t>
            </a:r>
            <a:r>
              <a:rPr lang="tr-TR" dirty="0" smtClean="0"/>
              <a:t> </a:t>
            </a:r>
            <a:endParaRPr lang="en-US" dirty="0"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EE556E-3E26-4D59-840B-56D2FD27E17C}"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415016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Here we have a small summary of the project’s process.</a:t>
            </a:r>
          </a:p>
          <a:p>
            <a:pPr eaLnBrk="1" hangingPunct="1">
              <a:spcBef>
                <a:spcPct val="0"/>
              </a:spcBef>
            </a:pPr>
            <a:endParaRPr lang="tr-TR" dirty="0" smtClean="0"/>
          </a:p>
          <a:p>
            <a:pPr eaLnBrk="1" hangingPunct="1">
              <a:spcBef>
                <a:spcPct val="0"/>
              </a:spcBef>
            </a:pPr>
            <a:r>
              <a:rPr lang="tr-TR" dirty="0" smtClean="0"/>
              <a:t>As </a:t>
            </a:r>
            <a:r>
              <a:rPr lang="tr-TR" dirty="0" err="1" smtClean="0"/>
              <a:t>for</a:t>
            </a:r>
            <a:r>
              <a:rPr lang="tr-TR" dirty="0" smtClean="0"/>
              <a:t> </a:t>
            </a:r>
            <a:r>
              <a:rPr lang="tr-TR" dirty="0" err="1" smtClean="0"/>
              <a:t>the</a:t>
            </a:r>
            <a:r>
              <a:rPr lang="tr-TR" dirty="0" smtClean="0"/>
              <a:t> </a:t>
            </a:r>
            <a:r>
              <a:rPr lang="tr-TR" dirty="0" err="1" smtClean="0"/>
              <a:t>question</a:t>
            </a:r>
            <a:r>
              <a:rPr lang="tr-TR" dirty="0" smtClean="0"/>
              <a:t> ‘</a:t>
            </a:r>
            <a:r>
              <a:rPr lang="tr-TR" dirty="0" err="1" smtClean="0"/>
              <a:t>Will</a:t>
            </a:r>
            <a:r>
              <a:rPr lang="tr-TR" dirty="0" smtClean="0"/>
              <a:t> </a:t>
            </a:r>
            <a:r>
              <a:rPr lang="tr-TR" dirty="0" err="1" smtClean="0"/>
              <a:t>the</a:t>
            </a:r>
            <a:r>
              <a:rPr lang="tr-TR" dirty="0" smtClean="0"/>
              <a:t> </a:t>
            </a:r>
            <a:r>
              <a:rPr lang="tr-TR" dirty="0" err="1" smtClean="0"/>
              <a:t>electromagnet</a:t>
            </a:r>
            <a:r>
              <a:rPr lang="tr-TR" dirty="0" smtClean="0"/>
              <a:t> be </a:t>
            </a:r>
            <a:r>
              <a:rPr lang="tr-TR" dirty="0" err="1" smtClean="0"/>
              <a:t>able</a:t>
            </a:r>
            <a:r>
              <a:rPr lang="tr-TR" dirty="0" smtClean="0"/>
              <a:t> </a:t>
            </a:r>
            <a:r>
              <a:rPr lang="tr-TR" dirty="0" err="1" smtClean="0"/>
              <a:t>to</a:t>
            </a:r>
            <a:r>
              <a:rPr lang="tr-TR" dirty="0" smtClean="0"/>
              <a:t> </a:t>
            </a:r>
            <a:r>
              <a:rPr lang="tr-TR" dirty="0" err="1" smtClean="0"/>
              <a:t>attract</a:t>
            </a:r>
            <a:r>
              <a:rPr lang="tr-TR" dirty="0" smtClean="0"/>
              <a:t> </a:t>
            </a:r>
            <a:r>
              <a:rPr lang="tr-TR" dirty="0" err="1" smtClean="0"/>
              <a:t>the</a:t>
            </a:r>
            <a:r>
              <a:rPr lang="tr-TR" dirty="0" smtClean="0"/>
              <a:t> car?’  </a:t>
            </a:r>
            <a:r>
              <a:rPr lang="tr-TR" dirty="0" err="1" smtClean="0"/>
              <a:t>the</a:t>
            </a:r>
            <a:r>
              <a:rPr lang="tr-TR" dirty="0" smtClean="0"/>
              <a:t> </a:t>
            </a:r>
            <a:r>
              <a:rPr lang="tr-TR" dirty="0" err="1" smtClean="0"/>
              <a:t>answer</a:t>
            </a:r>
            <a:r>
              <a:rPr lang="tr-TR" dirty="0" smtClean="0"/>
              <a:t> is YES </a:t>
            </a:r>
            <a:r>
              <a:rPr lang="tr-TR" dirty="0" err="1" smtClean="0"/>
              <a:t>because</a:t>
            </a:r>
            <a:r>
              <a:rPr lang="tr-TR" dirty="0" smtClean="0"/>
              <a:t> </a:t>
            </a:r>
            <a:r>
              <a:rPr lang="en-US" dirty="0" smtClean="0"/>
              <a:t>w</a:t>
            </a:r>
            <a:r>
              <a:rPr lang="tr-TR" dirty="0" err="1" smtClean="0"/>
              <a:t>hen</a:t>
            </a:r>
            <a:r>
              <a:rPr lang="tr-TR" dirty="0" smtClean="0"/>
              <a:t> </a:t>
            </a:r>
            <a:r>
              <a:rPr lang="en-US" dirty="0" smtClean="0"/>
              <a:t>the </a:t>
            </a:r>
            <a:r>
              <a:rPr lang="tr-TR" dirty="0" err="1" smtClean="0"/>
              <a:t>electromagnet</a:t>
            </a:r>
            <a:r>
              <a:rPr lang="tr-TR" dirty="0" smtClean="0"/>
              <a:t> </a:t>
            </a:r>
            <a:r>
              <a:rPr lang="en-US" dirty="0" smtClean="0"/>
              <a:t>is</a:t>
            </a:r>
            <a:r>
              <a:rPr lang="tr-TR" dirty="0" smtClean="0"/>
              <a:t> </a:t>
            </a:r>
            <a:r>
              <a:rPr lang="tr-TR" dirty="0" err="1" smtClean="0"/>
              <a:t>powered</a:t>
            </a:r>
            <a:r>
              <a:rPr lang="en-US" dirty="0" smtClean="0"/>
              <a:t>,</a:t>
            </a:r>
            <a:r>
              <a:rPr lang="tr-TR" dirty="0" smtClean="0"/>
              <a:t> a </a:t>
            </a:r>
            <a:r>
              <a:rPr lang="tr-TR" dirty="0" err="1" smtClean="0"/>
              <a:t>magnetic</a:t>
            </a:r>
            <a:r>
              <a:rPr lang="tr-TR" dirty="0" smtClean="0"/>
              <a:t> </a:t>
            </a:r>
            <a:r>
              <a:rPr lang="tr-TR" dirty="0" err="1" smtClean="0"/>
              <a:t>field</a:t>
            </a:r>
            <a:r>
              <a:rPr lang="tr-TR" dirty="0" smtClean="0"/>
              <a:t> is </a:t>
            </a:r>
            <a:r>
              <a:rPr lang="tr-TR" dirty="0" err="1" smtClean="0"/>
              <a:t>created</a:t>
            </a:r>
            <a:r>
              <a:rPr lang="tr-TR" dirty="0" smtClean="0"/>
              <a:t> </a:t>
            </a:r>
            <a:r>
              <a:rPr lang="tr-TR" dirty="0" err="1" smtClean="0"/>
              <a:t>and</a:t>
            </a:r>
            <a:r>
              <a:rPr lang="tr-TR" dirty="0" smtClean="0"/>
              <a:t> </a:t>
            </a:r>
            <a:r>
              <a:rPr lang="tr-TR" dirty="0" err="1" smtClean="0"/>
              <a:t>attracts</a:t>
            </a:r>
            <a:r>
              <a:rPr lang="en-US" dirty="0" smtClean="0"/>
              <a:t> the</a:t>
            </a:r>
            <a:r>
              <a:rPr lang="tr-TR" dirty="0" smtClean="0"/>
              <a:t> metal </a:t>
            </a:r>
            <a:r>
              <a:rPr lang="tr-TR" dirty="0" err="1" smtClean="0"/>
              <a:t>object</a:t>
            </a:r>
            <a:r>
              <a:rPr lang="tr-TR" dirty="0" smtClean="0"/>
              <a:t>.</a:t>
            </a:r>
            <a:endParaRPr lang="en-US" dirty="0" smtClean="0"/>
          </a:p>
          <a:p>
            <a:pPr eaLnBrk="1" hangingPunct="1">
              <a:spcBef>
                <a:spcPct val="0"/>
              </a:spcBef>
            </a:pPr>
            <a:endParaRPr lang="en-US" dirty="0" smtClean="0"/>
          </a:p>
          <a:p>
            <a:pPr eaLnBrk="1" hangingPunct="1">
              <a:spcBef>
                <a:spcPct val="0"/>
              </a:spcBef>
            </a:pPr>
            <a:r>
              <a:rPr lang="en-US" dirty="0" smtClean="0"/>
              <a:t>(</a:t>
            </a:r>
            <a:r>
              <a:rPr lang="en-US" dirty="0" err="1" smtClean="0"/>
              <a:t>Toprak</a:t>
            </a:r>
            <a:r>
              <a:rPr lang="en-US" dirty="0" smtClean="0"/>
              <a:t>)</a:t>
            </a:r>
            <a:endParaRPr lang="tr-TR" dirty="0"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B6F7AF-B35F-42C2-86DB-93C0940A5EE4}" type="slidenum">
              <a:rPr lang="en-US">
                <a:cs typeface="Arial" charset="0"/>
              </a:rPr>
              <a:pPr fontAlgn="base">
                <a:spcBef>
                  <a:spcPct val="0"/>
                </a:spcBef>
                <a:spcAft>
                  <a:spcPct val="0"/>
                </a:spcAft>
                <a:defRPr/>
              </a:pPr>
              <a:t>10</a:t>
            </a:fld>
            <a:endParaRPr lang="en-US">
              <a:cs typeface="Arial" charset="0"/>
            </a:endParaRPr>
          </a:p>
        </p:txBody>
      </p:sp>
    </p:spTree>
    <p:extLst>
      <p:ext uri="{BB962C8B-B14F-4D97-AF65-F5344CB8AC3E}">
        <p14:creationId xmlns:p14="http://schemas.microsoft.com/office/powerpoint/2010/main" val="601874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400" smtClean="0"/>
              <a:t>Now we have reached our project’s conclusion.</a:t>
            </a:r>
          </a:p>
          <a:p>
            <a:pPr eaLnBrk="1" hangingPunct="1">
              <a:spcBef>
                <a:spcPct val="0"/>
              </a:spcBef>
            </a:pPr>
            <a:endParaRPr lang="en-US" sz="1400" smtClean="0"/>
          </a:p>
          <a:p>
            <a:pPr eaLnBrk="1" hangingPunct="1">
              <a:spcBef>
                <a:spcPct val="0"/>
              </a:spcBef>
            </a:pPr>
            <a:r>
              <a:rPr lang="en-US" sz="1400" smtClean="0"/>
              <a:t>(Read the Conclusion)</a:t>
            </a:r>
          </a:p>
          <a:p>
            <a:pPr eaLnBrk="1" hangingPunct="1">
              <a:spcBef>
                <a:spcPct val="0"/>
              </a:spcBef>
            </a:pPr>
            <a:endParaRPr lang="en-US" sz="1400" smtClean="0"/>
          </a:p>
          <a:p>
            <a:pPr eaLnBrk="1" hangingPunct="1">
              <a:spcBef>
                <a:spcPct val="0"/>
              </a:spcBef>
            </a:pPr>
            <a:r>
              <a:rPr lang="en-US" sz="1400" smtClean="0"/>
              <a:t>(Toprak)</a:t>
            </a:r>
          </a:p>
          <a:p>
            <a:pPr eaLnBrk="1" hangingPunct="1">
              <a:spcBef>
                <a:spcPct val="0"/>
              </a:spcBef>
            </a:pPr>
            <a:endParaRPr lang="en-US" sz="1400" smtClean="0"/>
          </a:p>
          <a:p>
            <a:pPr eaLnBrk="1" hangingPunct="1">
              <a:spcBef>
                <a:spcPct val="0"/>
              </a:spcBef>
            </a:pPr>
            <a:endParaRPr lang="en-US" sz="1400" smtClean="0"/>
          </a:p>
          <a:p>
            <a:pPr eaLnBrk="1" hangingPunct="1">
              <a:spcBef>
                <a:spcPct val="0"/>
              </a:spcBef>
            </a:pPr>
            <a:endParaRPr lang="en-US" sz="1400" smtClean="0"/>
          </a:p>
          <a:p>
            <a:pPr eaLnBrk="1" hangingPunct="1">
              <a:spcBef>
                <a:spcPct val="0"/>
              </a:spcBef>
            </a:pPr>
            <a:endParaRPr lang="en-US" sz="1400" smtClean="0"/>
          </a:p>
          <a:p>
            <a:pPr eaLnBrk="1" hangingPunct="1">
              <a:spcBef>
                <a:spcPct val="0"/>
              </a:spcBef>
            </a:pPr>
            <a:endParaRPr lang="tr-TR" sz="1400" smtClean="0"/>
          </a:p>
          <a:p>
            <a:pPr eaLnBrk="1" hangingPunct="1">
              <a:spcBef>
                <a:spcPct val="0"/>
              </a:spcBef>
            </a:pPr>
            <a:endParaRPr lang="en-US" sz="1400"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02E43D-81FA-4998-9F91-1DD309151F33}" type="slidenum">
              <a:rPr lang="en-US">
                <a:cs typeface="Arial" charset="0"/>
              </a:rPr>
              <a:pPr fontAlgn="base">
                <a:spcBef>
                  <a:spcPct val="0"/>
                </a:spcBef>
                <a:spcAft>
                  <a:spcPct val="0"/>
                </a:spcAft>
                <a:defRPr/>
              </a:pPr>
              <a:t>11</a:t>
            </a:fld>
            <a:endParaRPr lang="en-US">
              <a:cs typeface="Arial" charset="0"/>
            </a:endParaRPr>
          </a:p>
        </p:txBody>
      </p:sp>
    </p:spTree>
    <p:extLst>
      <p:ext uri="{BB962C8B-B14F-4D97-AF65-F5344CB8AC3E}">
        <p14:creationId xmlns:p14="http://schemas.microsoft.com/office/powerpoint/2010/main" val="3189991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And now we have come to the end of this experiment presentation. </a:t>
            </a:r>
          </a:p>
          <a:p>
            <a:pPr eaLnBrk="1" hangingPunct="1">
              <a:spcBef>
                <a:spcPct val="0"/>
              </a:spcBef>
            </a:pPr>
            <a:r>
              <a:rPr lang="tr-TR" smtClean="0">
                <a:ea typeface="Calibri" pitchFamily="34" charset="0"/>
                <a:cs typeface="Times New Roman" pitchFamily="18" charset="0"/>
              </a:rPr>
              <a:t>We hope that you have gained some knowledge about how magnets work ın our daily lives. We have time to repeat the experiment together with our international teams.</a:t>
            </a:r>
          </a:p>
          <a:p>
            <a:pPr eaLnBrk="1" hangingPunct="1">
              <a:spcBef>
                <a:spcPct val="0"/>
              </a:spcBef>
            </a:pPr>
            <a:endParaRPr lang="en-US" smtClean="0"/>
          </a:p>
          <a:p>
            <a:pPr eaLnBrk="1" hangingPunct="1">
              <a:spcBef>
                <a:spcPct val="0"/>
              </a:spcBef>
            </a:pPr>
            <a:r>
              <a:rPr lang="en-US" smtClean="0"/>
              <a:t>Thank you. </a:t>
            </a:r>
          </a:p>
          <a:p>
            <a:pPr eaLnBrk="1" hangingPunct="1">
              <a:spcBef>
                <a:spcPct val="0"/>
              </a:spcBef>
            </a:pPr>
            <a:endParaRPr lang="en-US" smtClean="0"/>
          </a:p>
          <a:p>
            <a:pPr eaLnBrk="1" hangingPunct="1">
              <a:spcBef>
                <a:spcPct val="0"/>
              </a:spcBef>
            </a:pPr>
            <a:endParaRPr lang="tr-TR" smtClean="0">
              <a:cs typeface="Calibri" pitchFamily="34" charset="0"/>
            </a:endParaRPr>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6B7AB8-844A-4F17-989E-E8FD2015C45F}" type="slidenum">
              <a:rPr lang="en-US">
                <a:cs typeface="Arial" charset="0"/>
              </a:rPr>
              <a:pPr fontAlgn="base">
                <a:spcBef>
                  <a:spcPct val="0"/>
                </a:spcBef>
                <a:spcAft>
                  <a:spcPct val="0"/>
                </a:spcAft>
                <a:defRPr/>
              </a:pPr>
              <a:t>12</a:t>
            </a:fld>
            <a:endParaRPr lang="en-US">
              <a:cs typeface="Arial" charset="0"/>
            </a:endParaRPr>
          </a:p>
        </p:txBody>
      </p:sp>
    </p:spTree>
    <p:extLst>
      <p:ext uri="{BB962C8B-B14F-4D97-AF65-F5344CB8AC3E}">
        <p14:creationId xmlns:p14="http://schemas.microsoft.com/office/powerpoint/2010/main" val="285970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lets begin</a:t>
            </a:r>
            <a:endParaRPr lang="tr-TR" smtClean="0">
              <a:cs typeface="Calibri" pitchFamily="34" charset="0"/>
            </a:endParaRPr>
          </a:p>
          <a:p>
            <a:pPr eaLnBrk="1" hangingPunct="1">
              <a:spcBef>
                <a:spcPct val="0"/>
              </a:spcBef>
            </a:pPr>
            <a:r>
              <a:rPr lang="tr-TR" smtClean="0"/>
              <a:t> </a:t>
            </a:r>
            <a:endParaRPr lang="tr-TR" smtClean="0">
              <a:cs typeface="Calibri" pitchFamily="34" charset="0"/>
            </a:endParaRPr>
          </a:p>
          <a:p>
            <a:pPr eaLnBrk="1" hangingPunct="1">
              <a:spcBef>
                <a:spcPct val="0"/>
              </a:spcBef>
            </a:pPr>
            <a:r>
              <a:rPr lang="tr-TR" smtClean="0"/>
              <a:t>Our project is about the attracting force of electromagnets. </a:t>
            </a:r>
          </a:p>
          <a:p>
            <a:pPr eaLnBrk="1" hangingPunct="1">
              <a:spcBef>
                <a:spcPct val="0"/>
              </a:spcBef>
            </a:pPr>
            <a:r>
              <a:rPr lang="tr-TR" smtClean="0"/>
              <a:t> </a:t>
            </a:r>
            <a:endParaRPr lang="tr-TR" smtClean="0">
              <a:cs typeface="Calibri" pitchFamily="34" charset="0"/>
            </a:endParaRPr>
          </a:p>
          <a:p>
            <a:pPr eaLnBrk="1" hangingPunct="1">
              <a:spcBef>
                <a:spcPct val="0"/>
              </a:spcBef>
            </a:pPr>
            <a:r>
              <a:rPr lang="tr-TR" smtClean="0"/>
              <a:t>Because </a:t>
            </a:r>
            <a:r>
              <a:rPr lang="en-US" smtClean="0"/>
              <a:t>electro</a:t>
            </a:r>
            <a:r>
              <a:rPr lang="tr-TR" smtClean="0"/>
              <a:t>magnets are everywhere in our daily lives</a:t>
            </a:r>
            <a:r>
              <a:rPr lang="en-US" smtClean="0"/>
              <a:t>,</a:t>
            </a:r>
            <a:r>
              <a:rPr lang="tr-TR" smtClean="0"/>
              <a:t> </a:t>
            </a:r>
            <a:r>
              <a:rPr lang="en-US" smtClean="0"/>
              <a:t>w</a:t>
            </a:r>
            <a:r>
              <a:rPr lang="tr-TR" smtClean="0"/>
              <a:t>e are trying to find answers to some questions about speed and the use of </a:t>
            </a:r>
            <a:r>
              <a:rPr lang="en-US" smtClean="0"/>
              <a:t>the electro</a:t>
            </a:r>
            <a:r>
              <a:rPr lang="tr-TR" smtClean="0"/>
              <a:t>magnets. </a:t>
            </a:r>
          </a:p>
          <a:p>
            <a:pPr eaLnBrk="1" hangingPunct="1">
              <a:spcBef>
                <a:spcPct val="0"/>
              </a:spcBef>
            </a:pPr>
            <a:endParaRPr lang="tr-TR" smtClean="0">
              <a:cs typeface="Calibri" pitchFamily="34" charset="0"/>
            </a:endParaRPr>
          </a:p>
          <a:p>
            <a:pPr eaLnBrk="1" hangingPunct="1">
              <a:spcBef>
                <a:spcPct val="0"/>
              </a:spcBef>
            </a:pPr>
            <a:r>
              <a:rPr lang="en-US" smtClean="0">
                <a:cs typeface="Calibri" pitchFamily="34" charset="0"/>
              </a:rPr>
              <a:t>(G</a:t>
            </a:r>
            <a:r>
              <a:rPr lang="tr-TR" smtClean="0">
                <a:cs typeface="Calibri" pitchFamily="34" charset="0"/>
              </a:rPr>
              <a:t>ülçin</a:t>
            </a:r>
            <a:r>
              <a:rPr lang="en-US" smtClean="0">
                <a:cs typeface="Calibri" pitchFamily="34" charset="0"/>
              </a:rPr>
              <a:t>)</a:t>
            </a:r>
            <a:endParaRPr lang="tr-TR" smtClean="0">
              <a:cs typeface="Calibri" pitchFamily="34" charset="0"/>
            </a:endParaRP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6351C1-4DCB-4629-AC2B-5B3543275B0C}"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2122192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107000"/>
              </a:lnSpc>
              <a:spcBef>
                <a:spcPct val="0"/>
              </a:spcBef>
              <a:spcAft>
                <a:spcPts val="800"/>
              </a:spcAft>
            </a:pPr>
            <a:r>
              <a:rPr lang="tr-TR" dirty="0" smtClean="0">
                <a:cs typeface="Calibri" pitchFamily="34" charset="0"/>
              </a:rPr>
              <a:t> </a:t>
            </a:r>
            <a:r>
              <a:rPr lang="tr-TR" dirty="0" err="1" smtClean="0">
                <a:cs typeface="Calibri" pitchFamily="34" charset="0"/>
              </a:rPr>
              <a:t>All</a:t>
            </a:r>
            <a:r>
              <a:rPr lang="tr-TR" dirty="0" smtClean="0">
                <a:cs typeface="Calibri" pitchFamily="34" charset="0"/>
              </a:rPr>
              <a:t> of </a:t>
            </a:r>
            <a:r>
              <a:rPr lang="tr-TR" dirty="0" err="1" smtClean="0">
                <a:cs typeface="Calibri" pitchFamily="34" charset="0"/>
              </a:rPr>
              <a:t>you</a:t>
            </a:r>
            <a:r>
              <a:rPr lang="tr-TR" dirty="0" smtClean="0">
                <a:cs typeface="Calibri" pitchFamily="34" charset="0"/>
              </a:rPr>
              <a:t> can </a:t>
            </a:r>
            <a:r>
              <a:rPr lang="tr-TR" dirty="0" err="1" smtClean="0">
                <a:cs typeface="Calibri" pitchFamily="34" charset="0"/>
              </a:rPr>
              <a:t>see</a:t>
            </a:r>
            <a:r>
              <a:rPr lang="tr-TR" dirty="0" smtClean="0">
                <a:cs typeface="Calibri" pitchFamily="34" charset="0"/>
              </a:rPr>
              <a:t> in </a:t>
            </a:r>
            <a:r>
              <a:rPr lang="tr-TR" dirty="0" err="1" smtClean="0">
                <a:cs typeface="Calibri" pitchFamily="34" charset="0"/>
              </a:rPr>
              <a:t>this</a:t>
            </a:r>
            <a:r>
              <a:rPr lang="tr-TR" dirty="0" smtClean="0">
                <a:cs typeface="Calibri" pitchFamily="34" charset="0"/>
              </a:rPr>
              <a:t> </a:t>
            </a:r>
            <a:r>
              <a:rPr lang="tr-TR" dirty="0" err="1" smtClean="0">
                <a:cs typeface="Calibri" pitchFamily="34" charset="0"/>
              </a:rPr>
              <a:t>presentation</a:t>
            </a:r>
            <a:r>
              <a:rPr lang="tr-TR" dirty="0" smtClean="0">
                <a:cs typeface="Calibri" pitchFamily="34" charset="0"/>
              </a:rPr>
              <a:t>, </a:t>
            </a:r>
            <a:r>
              <a:rPr lang="tr-TR" dirty="0" err="1" smtClean="0">
                <a:cs typeface="Calibri" pitchFamily="34" charset="0"/>
              </a:rPr>
              <a:t>electromagnets</a:t>
            </a:r>
            <a:r>
              <a:rPr lang="tr-TR" dirty="0" smtClean="0">
                <a:cs typeface="Calibri" pitchFamily="34" charset="0"/>
              </a:rPr>
              <a:t> </a:t>
            </a:r>
            <a:r>
              <a:rPr lang="tr-TR" dirty="0" err="1" smtClean="0">
                <a:cs typeface="Calibri" pitchFamily="34" charset="0"/>
              </a:rPr>
              <a:t>are</a:t>
            </a:r>
            <a:r>
              <a:rPr lang="tr-TR" dirty="0" smtClean="0">
                <a:cs typeface="Calibri" pitchFamily="34" charset="0"/>
              </a:rPr>
              <a:t> </a:t>
            </a:r>
            <a:r>
              <a:rPr lang="tr-TR" dirty="0" err="1" smtClean="0">
                <a:cs typeface="Calibri" pitchFamily="34" charset="0"/>
              </a:rPr>
              <a:t>used</a:t>
            </a:r>
            <a:r>
              <a:rPr lang="tr-TR" dirty="0" smtClean="0">
                <a:cs typeface="Calibri" pitchFamily="34" charset="0"/>
              </a:rPr>
              <a:t> in </a:t>
            </a:r>
            <a:r>
              <a:rPr lang="tr-TR" dirty="0" err="1" smtClean="0">
                <a:cs typeface="Calibri" pitchFamily="34" charset="0"/>
              </a:rPr>
              <a:t>our</a:t>
            </a:r>
            <a:r>
              <a:rPr lang="tr-TR" dirty="0" smtClean="0">
                <a:cs typeface="Calibri" pitchFamily="34" charset="0"/>
              </a:rPr>
              <a:t> </a:t>
            </a:r>
            <a:r>
              <a:rPr lang="tr-TR" dirty="0" err="1" smtClean="0">
                <a:cs typeface="Calibri" pitchFamily="34" charset="0"/>
              </a:rPr>
              <a:t>daily</a:t>
            </a:r>
            <a:r>
              <a:rPr lang="tr-TR" dirty="0" smtClean="0">
                <a:cs typeface="Calibri" pitchFamily="34" charset="0"/>
              </a:rPr>
              <a:t> </a:t>
            </a:r>
            <a:r>
              <a:rPr lang="tr-TR" dirty="0" err="1" smtClean="0">
                <a:cs typeface="Calibri" pitchFamily="34" charset="0"/>
              </a:rPr>
              <a:t>lifes</a:t>
            </a:r>
            <a:r>
              <a:rPr lang="tr-TR" baseline="0" smtClean="0">
                <a:cs typeface="Calibri" pitchFamily="34" charset="0"/>
              </a:rPr>
              <a:t> </a:t>
            </a:r>
          </a:p>
          <a:p>
            <a:pPr eaLnBrk="1" hangingPunct="1">
              <a:lnSpc>
                <a:spcPct val="107000"/>
              </a:lnSpc>
              <a:spcBef>
                <a:spcPct val="0"/>
              </a:spcBef>
              <a:spcAft>
                <a:spcPts val="800"/>
              </a:spcAft>
            </a:pPr>
            <a:endParaRPr lang="tr-TR" baseline="0" dirty="0" smtClean="0">
              <a:cs typeface="Calibri" pitchFamily="34" charset="0"/>
            </a:endParaRPr>
          </a:p>
          <a:p>
            <a:pPr eaLnBrk="1" hangingPunct="1">
              <a:lnSpc>
                <a:spcPct val="107000"/>
              </a:lnSpc>
              <a:spcBef>
                <a:spcPct val="0"/>
              </a:spcBef>
              <a:spcAft>
                <a:spcPts val="800"/>
              </a:spcAft>
            </a:pPr>
            <a:r>
              <a:rPr lang="tr-TR" baseline="0" dirty="0" err="1" smtClean="0">
                <a:cs typeface="Calibri" pitchFamily="34" charset="0"/>
              </a:rPr>
              <a:t>For</a:t>
            </a:r>
            <a:r>
              <a:rPr lang="tr-TR" baseline="0" dirty="0" smtClean="0">
                <a:cs typeface="Calibri" pitchFamily="34" charset="0"/>
              </a:rPr>
              <a:t> </a:t>
            </a:r>
            <a:r>
              <a:rPr lang="tr-TR" baseline="0" dirty="0" err="1" smtClean="0">
                <a:cs typeface="Calibri" pitchFamily="34" charset="0"/>
              </a:rPr>
              <a:t>example</a:t>
            </a:r>
            <a:r>
              <a:rPr lang="tr-TR" baseline="0" dirty="0" smtClean="0">
                <a:cs typeface="Calibri" pitchFamily="34" charset="0"/>
              </a:rPr>
              <a:t> ; </a:t>
            </a:r>
            <a:r>
              <a:rPr lang="en-US" dirty="0" smtClean="0">
                <a:cs typeface="Calibri" pitchFamily="34" charset="0"/>
              </a:rPr>
              <a:t>electromagnetic</a:t>
            </a:r>
            <a:r>
              <a:rPr lang="tr-TR" dirty="0" smtClean="0">
                <a:cs typeface="Calibri" pitchFamily="34" charset="0"/>
              </a:rPr>
              <a:t> Crane</a:t>
            </a:r>
            <a:r>
              <a:rPr lang="en-US" dirty="0" smtClean="0">
                <a:cs typeface="Calibri" pitchFamily="34" charset="0"/>
              </a:rPr>
              <a:t>s</a:t>
            </a:r>
            <a:r>
              <a:rPr lang="tr-TR" dirty="0" smtClean="0">
                <a:cs typeface="Calibri" pitchFamily="34" charset="0"/>
              </a:rPr>
              <a:t>, MRI </a:t>
            </a:r>
            <a:r>
              <a:rPr lang="tr-TR" dirty="0" err="1" smtClean="0">
                <a:cs typeface="Calibri" pitchFamily="34" charset="0"/>
              </a:rPr>
              <a:t>machine</a:t>
            </a:r>
            <a:r>
              <a:rPr lang="en-US" dirty="0" smtClean="0">
                <a:cs typeface="Calibri" pitchFamily="34" charset="0"/>
              </a:rPr>
              <a:t>s</a:t>
            </a:r>
            <a:r>
              <a:rPr lang="tr-TR" dirty="0" smtClean="0">
                <a:cs typeface="Calibri" pitchFamily="34" charset="0"/>
              </a:rPr>
              <a:t>, </a:t>
            </a:r>
            <a:r>
              <a:rPr lang="en-US" dirty="0" smtClean="0">
                <a:cs typeface="Calibri" pitchFamily="34" charset="0"/>
              </a:rPr>
              <a:t>T</a:t>
            </a:r>
            <a:r>
              <a:rPr lang="tr-TR" dirty="0" err="1" smtClean="0">
                <a:cs typeface="Calibri" pitchFamily="34" charset="0"/>
              </a:rPr>
              <a:t>rains</a:t>
            </a:r>
            <a:r>
              <a:rPr lang="en-US" dirty="0" smtClean="0">
                <a:cs typeface="Calibri" pitchFamily="34" charset="0"/>
              </a:rPr>
              <a:t>,</a:t>
            </a:r>
            <a:r>
              <a:rPr lang="tr-TR" dirty="0" smtClean="0">
                <a:cs typeface="Calibri" pitchFamily="34" charset="0"/>
              </a:rPr>
              <a:t> </a:t>
            </a:r>
            <a:r>
              <a:rPr lang="tr-TR" dirty="0" err="1" smtClean="0">
                <a:cs typeface="Calibri" pitchFamily="34" charset="0"/>
              </a:rPr>
              <a:t>etc</a:t>
            </a:r>
            <a:r>
              <a:rPr lang="tr-TR" dirty="0" smtClean="0">
                <a:cs typeface="Calibri" pitchFamily="34" charset="0"/>
              </a:rPr>
              <a:t>.</a:t>
            </a:r>
            <a:endParaRPr lang="en-US" dirty="0" smtClean="0">
              <a:cs typeface="Calibri" pitchFamily="34" charset="0"/>
            </a:endParaRPr>
          </a:p>
          <a:p>
            <a:pPr eaLnBrk="1" hangingPunct="1">
              <a:lnSpc>
                <a:spcPct val="107000"/>
              </a:lnSpc>
              <a:spcBef>
                <a:spcPct val="0"/>
              </a:spcBef>
              <a:spcAft>
                <a:spcPts val="800"/>
              </a:spcAft>
            </a:pPr>
            <a:endParaRPr lang="en-US" dirty="0" smtClean="0">
              <a:cs typeface="Calibri" pitchFamily="34" charset="0"/>
            </a:endParaRPr>
          </a:p>
          <a:p>
            <a:pPr eaLnBrk="1" hangingPunct="1">
              <a:lnSpc>
                <a:spcPct val="107000"/>
              </a:lnSpc>
              <a:spcBef>
                <a:spcPct val="0"/>
              </a:spcBef>
              <a:spcAft>
                <a:spcPts val="800"/>
              </a:spcAft>
            </a:pPr>
            <a:r>
              <a:rPr lang="tr-TR" dirty="0" smtClean="0">
                <a:cs typeface="Calibri" pitchFamily="34" charset="0"/>
              </a:rPr>
              <a:t> (</a:t>
            </a:r>
            <a:r>
              <a:rPr lang="en-US" dirty="0" smtClean="0">
                <a:cs typeface="Calibri" pitchFamily="34" charset="0"/>
              </a:rPr>
              <a:t>G</a:t>
            </a:r>
            <a:r>
              <a:rPr lang="tr-TR" dirty="0" err="1" smtClean="0">
                <a:cs typeface="Calibri" pitchFamily="34" charset="0"/>
              </a:rPr>
              <a:t>izem</a:t>
            </a:r>
            <a:r>
              <a:rPr lang="tr-TR" dirty="0" smtClean="0">
                <a:cs typeface="Calibri" pitchFamily="34" charset="0"/>
              </a:rPr>
              <a:t>)</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7220C0-385D-41A7-A1C5-AE8E5C31EEF1}"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321461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107000"/>
              </a:lnSpc>
              <a:spcBef>
                <a:spcPct val="0"/>
              </a:spcBef>
              <a:spcAft>
                <a:spcPts val="800"/>
              </a:spcAft>
            </a:pPr>
            <a:r>
              <a:rPr lang="tr-TR" dirty="0" err="1" smtClean="0">
                <a:ea typeface="Calibri" pitchFamily="34" charset="0"/>
                <a:cs typeface="Times New Roman" pitchFamily="18" charset="0"/>
              </a:rPr>
              <a:t>To</a:t>
            </a:r>
            <a:r>
              <a:rPr lang="tr-TR" dirty="0" smtClean="0">
                <a:ea typeface="Calibri" pitchFamily="34" charset="0"/>
                <a:cs typeface="Times New Roman" pitchFamily="18" charset="0"/>
              </a:rPr>
              <a:t> </a:t>
            </a:r>
            <a:r>
              <a:rPr lang="tr-TR" dirty="0" err="1" smtClean="0">
                <a:ea typeface="Calibri" pitchFamily="34" charset="0"/>
                <a:cs typeface="Times New Roman" pitchFamily="18" charset="0"/>
              </a:rPr>
              <a:t>build</a:t>
            </a:r>
            <a:r>
              <a:rPr lang="tr-TR" dirty="0" smtClean="0">
                <a:ea typeface="Calibri" pitchFamily="34" charset="0"/>
                <a:cs typeface="Times New Roman" pitchFamily="18" charset="0"/>
              </a:rPr>
              <a:t> </a:t>
            </a:r>
            <a:r>
              <a:rPr lang="tr-TR" dirty="0" err="1" smtClean="0">
                <a:ea typeface="Calibri" pitchFamily="34" charset="0"/>
                <a:cs typeface="Times New Roman" pitchFamily="18" charset="0"/>
              </a:rPr>
              <a:t>this</a:t>
            </a:r>
            <a:r>
              <a:rPr lang="tr-TR" dirty="0" smtClean="0">
                <a:ea typeface="Calibri" pitchFamily="34" charset="0"/>
                <a:cs typeface="Times New Roman" pitchFamily="18" charset="0"/>
              </a:rPr>
              <a:t> Project </a:t>
            </a:r>
            <a:r>
              <a:rPr lang="tr-TR" dirty="0" err="1" smtClean="0">
                <a:ea typeface="Calibri" pitchFamily="34" charset="0"/>
                <a:cs typeface="Times New Roman" pitchFamily="18" charset="0"/>
              </a:rPr>
              <a:t>all</a:t>
            </a:r>
            <a:r>
              <a:rPr lang="tr-TR" dirty="0" smtClean="0">
                <a:ea typeface="Calibri" pitchFamily="34" charset="0"/>
                <a:cs typeface="Times New Roman" pitchFamily="18" charset="0"/>
              </a:rPr>
              <a:t> </a:t>
            </a:r>
            <a:r>
              <a:rPr lang="tr-TR" dirty="0" err="1" smtClean="0">
                <a:ea typeface="Calibri" pitchFamily="34" charset="0"/>
                <a:cs typeface="Times New Roman" pitchFamily="18" charset="0"/>
              </a:rPr>
              <a:t>you</a:t>
            </a:r>
            <a:r>
              <a:rPr lang="tr-TR" dirty="0" smtClean="0">
                <a:ea typeface="Calibri" pitchFamily="34" charset="0"/>
                <a:cs typeface="Times New Roman" pitchFamily="18" charset="0"/>
              </a:rPr>
              <a:t> </a:t>
            </a:r>
            <a:r>
              <a:rPr lang="tr-TR" dirty="0" err="1" smtClean="0">
                <a:ea typeface="Calibri" pitchFamily="34" charset="0"/>
                <a:cs typeface="Times New Roman" pitchFamily="18" charset="0"/>
              </a:rPr>
              <a:t>need</a:t>
            </a:r>
            <a:r>
              <a:rPr lang="tr-TR" dirty="0" smtClean="0">
                <a:ea typeface="Calibri" pitchFamily="34" charset="0"/>
                <a:cs typeface="Times New Roman" pitchFamily="18" charset="0"/>
              </a:rPr>
              <a:t> is </a:t>
            </a:r>
            <a:r>
              <a:rPr lang="en-US" dirty="0" smtClean="0">
                <a:ea typeface="Calibri" pitchFamily="34" charset="0"/>
                <a:cs typeface="Times New Roman" pitchFamily="18" charset="0"/>
              </a:rPr>
              <a:t>               (Ahmet)</a:t>
            </a:r>
          </a:p>
          <a:p>
            <a:pPr eaLnBrk="1" hangingPunct="1">
              <a:lnSpc>
                <a:spcPct val="107000"/>
              </a:lnSpc>
              <a:spcBef>
                <a:spcPct val="0"/>
              </a:spcBef>
              <a:spcAft>
                <a:spcPts val="800"/>
              </a:spcAft>
            </a:pPr>
            <a:endParaRPr lang="tr-TR" dirty="0" smtClean="0">
              <a:ea typeface="Calibri" pitchFamily="34" charset="0"/>
              <a:cs typeface="Times New Roman" pitchFamily="18" charset="0"/>
            </a:endParaRPr>
          </a:p>
          <a:p>
            <a:pPr eaLnBrk="1" hangingPunct="1">
              <a:lnSpc>
                <a:spcPct val="107000"/>
              </a:lnSpc>
              <a:spcBef>
                <a:spcPct val="0"/>
              </a:spcBef>
              <a:spcAft>
                <a:spcPts val="800"/>
              </a:spcAft>
            </a:pPr>
            <a:r>
              <a:rPr lang="tr-TR" dirty="0" err="1" smtClean="0">
                <a:ea typeface="Calibri" pitchFamily="34" charset="0"/>
                <a:cs typeface="Times New Roman" pitchFamily="18" charset="0"/>
              </a:rPr>
              <a:t>Cardboard</a:t>
            </a:r>
            <a:endParaRPr lang="en-US" dirty="0" smtClean="0">
              <a:ea typeface="Calibri" pitchFamily="34" charset="0"/>
              <a:cs typeface="Times New Roman" pitchFamily="18" charset="0"/>
            </a:endParaRPr>
          </a:p>
          <a:p>
            <a:pPr eaLnBrk="1" hangingPunct="1">
              <a:lnSpc>
                <a:spcPct val="107000"/>
              </a:lnSpc>
              <a:spcBef>
                <a:spcPct val="0"/>
              </a:spcBef>
              <a:spcAft>
                <a:spcPts val="800"/>
              </a:spcAft>
            </a:pPr>
            <a:r>
              <a:rPr lang="en-US" dirty="0" smtClean="0">
                <a:ea typeface="Calibri" pitchFamily="34" charset="0"/>
                <a:cs typeface="Times New Roman" pitchFamily="18" charset="0"/>
              </a:rPr>
              <a:t>Glue</a:t>
            </a:r>
            <a:endParaRPr lang="tr-TR" dirty="0" smtClean="0">
              <a:ea typeface="Calibri" pitchFamily="34" charset="0"/>
              <a:cs typeface="Times New Roman" pitchFamily="18" charset="0"/>
            </a:endParaRPr>
          </a:p>
          <a:p>
            <a:pPr eaLnBrk="1" hangingPunct="1">
              <a:lnSpc>
                <a:spcPct val="107000"/>
              </a:lnSpc>
              <a:spcBef>
                <a:spcPct val="0"/>
              </a:spcBef>
              <a:spcAft>
                <a:spcPts val="800"/>
              </a:spcAft>
            </a:pPr>
            <a:r>
              <a:rPr lang="tr-TR" dirty="0" err="1" smtClean="0">
                <a:ea typeface="Calibri" pitchFamily="34" charset="0"/>
                <a:cs typeface="Times New Roman" pitchFamily="18" charset="0"/>
              </a:rPr>
              <a:t>Electromagnet</a:t>
            </a:r>
            <a:endParaRPr lang="en-US" dirty="0" smtClean="0">
              <a:ea typeface="Calibri" pitchFamily="34" charset="0"/>
              <a:cs typeface="Times New Roman" pitchFamily="18" charset="0"/>
            </a:endParaRPr>
          </a:p>
          <a:p>
            <a:pPr eaLnBrk="1" hangingPunct="1">
              <a:lnSpc>
                <a:spcPct val="107000"/>
              </a:lnSpc>
              <a:spcBef>
                <a:spcPct val="0"/>
              </a:spcBef>
              <a:spcAft>
                <a:spcPts val="800"/>
              </a:spcAft>
            </a:pPr>
            <a:r>
              <a:rPr lang="en-US" dirty="0" smtClean="0">
                <a:ea typeface="Calibri" pitchFamily="34" charset="0"/>
                <a:cs typeface="Times New Roman" pitchFamily="18" charset="0"/>
              </a:rPr>
              <a:t>Battery</a:t>
            </a:r>
          </a:p>
          <a:p>
            <a:pPr eaLnBrk="1" hangingPunct="1">
              <a:lnSpc>
                <a:spcPct val="107000"/>
              </a:lnSpc>
              <a:spcBef>
                <a:spcPct val="0"/>
              </a:spcBef>
              <a:spcAft>
                <a:spcPts val="800"/>
              </a:spcAft>
            </a:pPr>
            <a:r>
              <a:rPr lang="en-US" dirty="0" smtClean="0">
                <a:ea typeface="Calibri" pitchFamily="34" charset="0"/>
                <a:cs typeface="Times New Roman" pitchFamily="18" charset="0"/>
              </a:rPr>
              <a:t>Remote Control</a:t>
            </a:r>
          </a:p>
          <a:p>
            <a:pPr eaLnBrk="1" hangingPunct="1">
              <a:lnSpc>
                <a:spcPct val="107000"/>
              </a:lnSpc>
              <a:spcBef>
                <a:spcPct val="0"/>
              </a:spcBef>
              <a:spcAft>
                <a:spcPts val="800"/>
              </a:spcAft>
            </a:pPr>
            <a:r>
              <a:rPr lang="en-US" dirty="0" smtClean="0">
                <a:ea typeface="Calibri" pitchFamily="34" charset="0"/>
                <a:cs typeface="Times New Roman" pitchFamily="18" charset="0"/>
              </a:rPr>
              <a:t>Engine</a:t>
            </a:r>
            <a:endParaRPr lang="tr-TR" dirty="0" smtClean="0">
              <a:ea typeface="Calibri" pitchFamily="34" charset="0"/>
              <a:cs typeface="Times New Roman" pitchFamily="18" charset="0"/>
            </a:endParaRPr>
          </a:p>
          <a:p>
            <a:pPr eaLnBrk="1" hangingPunct="1">
              <a:lnSpc>
                <a:spcPct val="107000"/>
              </a:lnSpc>
              <a:spcBef>
                <a:spcPct val="0"/>
              </a:spcBef>
              <a:spcAft>
                <a:spcPts val="800"/>
              </a:spcAft>
            </a:pPr>
            <a:r>
              <a:rPr lang="tr-TR" dirty="0" err="1" smtClean="0">
                <a:ea typeface="Calibri" pitchFamily="34" charset="0"/>
                <a:cs typeface="Times New Roman" pitchFamily="18" charset="0"/>
              </a:rPr>
              <a:t>Ardu</a:t>
            </a:r>
            <a:r>
              <a:rPr lang="en-US" dirty="0" err="1" smtClean="0">
                <a:ea typeface="Calibri" pitchFamily="34" charset="0"/>
                <a:cs typeface="Times New Roman" pitchFamily="18" charset="0"/>
              </a:rPr>
              <a:t>i</a:t>
            </a:r>
            <a:r>
              <a:rPr lang="tr-TR" dirty="0" err="1" smtClean="0">
                <a:ea typeface="Calibri" pitchFamily="34" charset="0"/>
                <a:cs typeface="Times New Roman" pitchFamily="18" charset="0"/>
              </a:rPr>
              <a:t>no</a:t>
            </a:r>
            <a:r>
              <a:rPr lang="tr-TR" dirty="0" smtClean="0">
                <a:ea typeface="Calibri" pitchFamily="34" charset="0"/>
                <a:cs typeface="Times New Roman" pitchFamily="18" charset="0"/>
              </a:rPr>
              <a:t> </a:t>
            </a:r>
            <a:r>
              <a:rPr lang="en-US" dirty="0" smtClean="0">
                <a:ea typeface="Calibri" pitchFamily="34" charset="0"/>
                <a:cs typeface="Times New Roman" pitchFamily="18" charset="0"/>
              </a:rPr>
              <a:t>B</a:t>
            </a:r>
            <a:r>
              <a:rPr lang="tr-TR" dirty="0" err="1" smtClean="0">
                <a:ea typeface="Calibri" pitchFamily="34" charset="0"/>
                <a:cs typeface="Times New Roman" pitchFamily="18" charset="0"/>
              </a:rPr>
              <a:t>oard</a:t>
            </a:r>
            <a:r>
              <a:rPr lang="tr-TR" dirty="0" smtClean="0">
                <a:ea typeface="Calibri" pitchFamily="34" charset="0"/>
                <a:cs typeface="Times New Roman" pitchFamily="18" charset="0"/>
              </a:rPr>
              <a:t> (</a:t>
            </a:r>
            <a:r>
              <a:rPr lang="tr-TR" dirty="0" err="1" smtClean="0">
                <a:ea typeface="Calibri" pitchFamily="34" charset="0"/>
                <a:cs typeface="Times New Roman" pitchFamily="18" charset="0"/>
              </a:rPr>
              <a:t>pc</a:t>
            </a:r>
            <a:r>
              <a:rPr lang="tr-TR" dirty="0" smtClean="0">
                <a:ea typeface="Calibri" pitchFamily="34" charset="0"/>
                <a:cs typeface="Times New Roman" pitchFamily="18" charset="0"/>
              </a:rPr>
              <a:t> board),</a:t>
            </a:r>
          </a:p>
          <a:p>
            <a:pPr eaLnBrk="1" hangingPunct="1">
              <a:lnSpc>
                <a:spcPct val="107000"/>
              </a:lnSpc>
              <a:spcBef>
                <a:spcPct val="0"/>
              </a:spcBef>
              <a:spcAft>
                <a:spcPts val="800"/>
              </a:spcAft>
            </a:pPr>
            <a:r>
              <a:rPr lang="en-US" dirty="0" smtClean="0">
                <a:ea typeface="Calibri" pitchFamily="34" charset="0"/>
                <a:cs typeface="Times New Roman" pitchFamily="18" charset="0"/>
              </a:rPr>
              <a:t>C</a:t>
            </a:r>
            <a:r>
              <a:rPr lang="tr-TR" dirty="0" err="1" smtClean="0">
                <a:ea typeface="Calibri" pitchFamily="34" charset="0"/>
                <a:cs typeface="Times New Roman" pitchFamily="18" charset="0"/>
              </a:rPr>
              <a:t>amera</a:t>
            </a:r>
            <a:r>
              <a:rPr lang="tr-TR" dirty="0" smtClean="0">
                <a:ea typeface="Calibri" pitchFamily="34" charset="0"/>
                <a:cs typeface="Times New Roman" pitchFamily="18" charset="0"/>
              </a:rPr>
              <a:t>,</a:t>
            </a:r>
          </a:p>
          <a:p>
            <a:pPr eaLnBrk="1" hangingPunct="1">
              <a:lnSpc>
                <a:spcPct val="107000"/>
              </a:lnSpc>
              <a:spcBef>
                <a:spcPct val="0"/>
              </a:spcBef>
              <a:spcAft>
                <a:spcPts val="800"/>
              </a:spcAft>
            </a:pPr>
            <a:r>
              <a:rPr lang="en-US" dirty="0" smtClean="0">
                <a:ea typeface="Calibri" pitchFamily="34" charset="0"/>
                <a:cs typeface="Times New Roman" pitchFamily="18" charset="0"/>
              </a:rPr>
              <a:t>C</a:t>
            </a:r>
            <a:r>
              <a:rPr lang="tr-TR" dirty="0" err="1" smtClean="0">
                <a:ea typeface="Calibri" pitchFamily="34" charset="0"/>
                <a:cs typeface="Times New Roman" pitchFamily="18" charset="0"/>
              </a:rPr>
              <a:t>omputer</a:t>
            </a:r>
            <a:r>
              <a:rPr lang="tr-TR" dirty="0" smtClean="0">
                <a:ea typeface="Calibri" pitchFamily="34" charset="0"/>
                <a:cs typeface="Times New Roman" pitchFamily="18" charset="0"/>
              </a:rPr>
              <a:t>, </a:t>
            </a:r>
          </a:p>
          <a:p>
            <a:pPr eaLnBrk="1" hangingPunct="1">
              <a:lnSpc>
                <a:spcPct val="107000"/>
              </a:lnSpc>
              <a:spcBef>
                <a:spcPct val="0"/>
              </a:spcBef>
              <a:spcAft>
                <a:spcPts val="800"/>
              </a:spcAft>
            </a:pPr>
            <a:r>
              <a:rPr lang="tr-TR" dirty="0" smtClean="0">
                <a:ea typeface="Calibri" pitchFamily="34" charset="0"/>
                <a:cs typeface="Times New Roman" pitchFamily="18" charset="0"/>
              </a:rPr>
              <a:t>AND </a:t>
            </a:r>
            <a:r>
              <a:rPr lang="tr-TR" dirty="0" err="1" smtClean="0">
                <a:ea typeface="Calibri" pitchFamily="34" charset="0"/>
                <a:cs typeface="Times New Roman" pitchFamily="18" charset="0"/>
              </a:rPr>
              <a:t>the</a:t>
            </a:r>
            <a:r>
              <a:rPr lang="tr-TR" dirty="0" smtClean="0">
                <a:ea typeface="Calibri" pitchFamily="34" charset="0"/>
                <a:cs typeface="Times New Roman" pitchFamily="18" charset="0"/>
              </a:rPr>
              <a:t> </a:t>
            </a:r>
            <a:r>
              <a:rPr lang="tr-TR" dirty="0" err="1" smtClean="0">
                <a:ea typeface="Calibri" pitchFamily="34" charset="0"/>
                <a:cs typeface="Times New Roman" pitchFamily="18" charset="0"/>
              </a:rPr>
              <a:t>most</a:t>
            </a:r>
            <a:r>
              <a:rPr lang="tr-TR" dirty="0" smtClean="0">
                <a:ea typeface="Calibri" pitchFamily="34" charset="0"/>
                <a:cs typeface="Times New Roman" pitchFamily="18" charset="0"/>
              </a:rPr>
              <a:t> </a:t>
            </a:r>
            <a:r>
              <a:rPr lang="tr-TR" dirty="0" err="1" smtClean="0">
                <a:ea typeface="Calibri" pitchFamily="34" charset="0"/>
                <a:cs typeface="Times New Roman" pitchFamily="18" charset="0"/>
              </a:rPr>
              <a:t>important</a:t>
            </a:r>
            <a:r>
              <a:rPr lang="tr-TR" dirty="0" smtClean="0">
                <a:ea typeface="Calibri" pitchFamily="34" charset="0"/>
                <a:cs typeface="Times New Roman" pitchFamily="18" charset="0"/>
              </a:rPr>
              <a:t> of </a:t>
            </a:r>
            <a:r>
              <a:rPr lang="tr-TR" dirty="0" err="1" smtClean="0">
                <a:ea typeface="Calibri" pitchFamily="34" charset="0"/>
                <a:cs typeface="Times New Roman" pitchFamily="18" charset="0"/>
              </a:rPr>
              <a:t>all</a:t>
            </a:r>
            <a:r>
              <a:rPr lang="tr-TR" dirty="0" smtClean="0">
                <a:ea typeface="Calibri" pitchFamily="34" charset="0"/>
                <a:cs typeface="Times New Roman" pitchFamily="18" charset="0"/>
              </a:rPr>
              <a:t> is </a:t>
            </a:r>
            <a:r>
              <a:rPr lang="tr-TR" dirty="0" err="1" smtClean="0">
                <a:ea typeface="Calibri" pitchFamily="34" charset="0"/>
                <a:cs typeface="Times New Roman" pitchFamily="18" charset="0"/>
              </a:rPr>
              <a:t>the</a:t>
            </a:r>
            <a:r>
              <a:rPr lang="tr-TR" dirty="0" smtClean="0">
                <a:ea typeface="Calibri" pitchFamily="34" charset="0"/>
                <a:cs typeface="Times New Roman" pitchFamily="18" charset="0"/>
              </a:rPr>
              <a:t> </a:t>
            </a:r>
            <a:r>
              <a:rPr lang="en-US" dirty="0" smtClean="0">
                <a:ea typeface="Calibri" pitchFamily="34" charset="0"/>
                <a:cs typeface="Times New Roman" pitchFamily="18" charset="0"/>
              </a:rPr>
              <a:t>T</a:t>
            </a:r>
            <a:r>
              <a:rPr lang="tr-TR" dirty="0" err="1" smtClean="0">
                <a:ea typeface="Calibri" pitchFamily="34" charset="0"/>
                <a:cs typeface="Times New Roman" pitchFamily="18" charset="0"/>
              </a:rPr>
              <a:t>racker</a:t>
            </a:r>
            <a:r>
              <a:rPr lang="tr-TR" dirty="0" smtClean="0">
                <a:ea typeface="Calibri" pitchFamily="34" charset="0"/>
                <a:cs typeface="Times New Roman" pitchFamily="18" charset="0"/>
              </a:rPr>
              <a:t> </a:t>
            </a:r>
            <a:r>
              <a:rPr lang="en-US" dirty="0" smtClean="0">
                <a:ea typeface="Calibri" pitchFamily="34" charset="0"/>
                <a:cs typeface="Times New Roman" pitchFamily="18" charset="0"/>
              </a:rPr>
              <a:t>P</a:t>
            </a:r>
            <a:r>
              <a:rPr lang="tr-TR" dirty="0" err="1" smtClean="0">
                <a:ea typeface="Calibri" pitchFamily="34" charset="0"/>
                <a:cs typeface="Times New Roman" pitchFamily="18" charset="0"/>
              </a:rPr>
              <a:t>rogram</a:t>
            </a:r>
            <a:r>
              <a:rPr lang="tr-TR" dirty="0" smtClean="0">
                <a:ea typeface="Calibri" pitchFamily="34" charset="0"/>
                <a:cs typeface="Times New Roman" pitchFamily="18" charset="0"/>
              </a:rPr>
              <a:t>.</a:t>
            </a:r>
          </a:p>
          <a:p>
            <a:pPr eaLnBrk="1" hangingPunct="1">
              <a:spcBef>
                <a:spcPct val="0"/>
              </a:spcBef>
            </a:pPr>
            <a:endParaRPr lang="tr-TR" dirty="0" smtClean="0">
              <a:ea typeface="Calibri" pitchFamily="34" charset="0"/>
              <a:cs typeface="Times New Roman" pitchFamily="18" charset="0"/>
            </a:endParaRPr>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EBC56E-AFF1-49A1-913A-1A353CFFCF5F}" type="slidenum">
              <a:rPr lang="en-US">
                <a:cs typeface="Arial" charset="0"/>
              </a:rPr>
              <a:pPr fontAlgn="base">
                <a:spcBef>
                  <a:spcPct val="0"/>
                </a:spcBef>
                <a:spcAft>
                  <a:spcPct val="0"/>
                </a:spcAft>
                <a:defRPr/>
              </a:pPr>
              <a:t>4</a:t>
            </a:fld>
            <a:endParaRPr lang="en-US">
              <a:cs typeface="Arial" charset="0"/>
            </a:endParaRPr>
          </a:p>
        </p:txBody>
      </p:sp>
    </p:spTree>
    <p:extLst>
      <p:ext uri="{BB962C8B-B14F-4D97-AF65-F5344CB8AC3E}">
        <p14:creationId xmlns:p14="http://schemas.microsoft.com/office/powerpoint/2010/main" val="26929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 (Ahmet)</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57D072-FE8B-4ECF-8AA4-F355627AED7C}" type="slidenum">
              <a:rPr lang="en-US">
                <a:cs typeface="Arial" charset="0"/>
              </a:rPr>
              <a:pPr fontAlgn="base">
                <a:spcBef>
                  <a:spcPct val="0"/>
                </a:spcBef>
                <a:spcAft>
                  <a:spcPct val="0"/>
                </a:spcAft>
                <a:defRPr/>
              </a:pPr>
              <a:t>5</a:t>
            </a:fld>
            <a:endParaRPr lang="en-US">
              <a:cs typeface="Arial" charset="0"/>
            </a:endParaRPr>
          </a:p>
        </p:txBody>
      </p:sp>
    </p:spTree>
    <p:extLst>
      <p:ext uri="{BB962C8B-B14F-4D97-AF65-F5344CB8AC3E}">
        <p14:creationId xmlns:p14="http://schemas.microsoft.com/office/powerpoint/2010/main" val="3788881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dirty="0" smtClean="0"/>
              <a:t>(Serhat)</a:t>
            </a:r>
          </a:p>
          <a:p>
            <a:pPr eaLnBrk="1" hangingPunct="1">
              <a:spcBef>
                <a:spcPct val="0"/>
              </a:spcBef>
            </a:pPr>
            <a:endParaRPr lang="tr-TR" dirty="0" smtClean="0"/>
          </a:p>
          <a:p>
            <a:pPr eaLnBrk="1" hangingPunct="1">
              <a:spcBef>
                <a:spcPct val="0"/>
              </a:spcBef>
            </a:pPr>
            <a:r>
              <a:rPr lang="tr-TR" dirty="0" smtClean="0"/>
              <a:t>As</a:t>
            </a:r>
            <a:r>
              <a:rPr lang="tr-TR" baseline="0" dirty="0" smtClean="0"/>
              <a:t> </a:t>
            </a:r>
            <a:r>
              <a:rPr lang="tr-TR" baseline="0" dirty="0" err="1" smtClean="0"/>
              <a:t>all</a:t>
            </a:r>
            <a:r>
              <a:rPr lang="tr-TR" baseline="0" dirty="0" smtClean="0"/>
              <a:t> of </a:t>
            </a:r>
            <a:r>
              <a:rPr lang="tr-TR" baseline="0" dirty="0" err="1" smtClean="0"/>
              <a:t>you</a:t>
            </a:r>
            <a:r>
              <a:rPr lang="tr-TR" baseline="0" dirty="0" smtClean="0"/>
              <a:t> can </a:t>
            </a:r>
            <a:r>
              <a:rPr lang="tr-TR" baseline="0" dirty="0" err="1" smtClean="0"/>
              <a:t>see</a:t>
            </a:r>
            <a:r>
              <a:rPr lang="tr-TR" baseline="0" dirty="0" smtClean="0"/>
              <a:t>, </a:t>
            </a:r>
            <a:r>
              <a:rPr lang="tr-TR" baseline="0" dirty="0" err="1" smtClean="0"/>
              <a:t>this</a:t>
            </a:r>
            <a:r>
              <a:rPr lang="tr-TR" baseline="0" dirty="0" smtClean="0"/>
              <a:t> is </a:t>
            </a:r>
            <a:r>
              <a:rPr lang="tr-TR" baseline="0" dirty="0" err="1" smtClean="0"/>
              <a:t>the</a:t>
            </a:r>
            <a:r>
              <a:rPr lang="tr-TR" baseline="0" dirty="0" smtClean="0"/>
              <a:t> </a:t>
            </a:r>
            <a:r>
              <a:rPr lang="tr-TR" baseline="0" dirty="0" err="1" smtClean="0"/>
              <a:t>electromagnet</a:t>
            </a:r>
            <a:r>
              <a:rPr lang="tr-TR" baseline="0" dirty="0" smtClean="0"/>
              <a:t> </a:t>
            </a:r>
            <a:r>
              <a:rPr lang="tr-TR" baseline="0" dirty="0" err="1" smtClean="0"/>
              <a:t>formula</a:t>
            </a:r>
            <a:r>
              <a:rPr lang="tr-TR" baseline="0" smtClean="0"/>
              <a:t>.  </a:t>
            </a:r>
            <a:endParaRPr lang="tr-TR" baseline="0" dirty="0" smtClean="0"/>
          </a:p>
          <a:p>
            <a:pPr eaLnBrk="1" hangingPunct="1">
              <a:spcBef>
                <a:spcPct val="0"/>
              </a:spcBef>
            </a:pPr>
            <a:endParaRPr lang="tr-TR" baseline="0" dirty="0" smtClean="0"/>
          </a:p>
          <a:p>
            <a:pPr eaLnBrk="1" hangingPunct="1">
              <a:spcBef>
                <a:spcPct val="0"/>
              </a:spcBef>
            </a:pPr>
            <a:r>
              <a:rPr lang="tr-TR" baseline="0" dirty="0" err="1" smtClean="0"/>
              <a:t>Electromagnets</a:t>
            </a:r>
            <a:r>
              <a:rPr lang="tr-TR" baseline="0" dirty="0" smtClean="0"/>
              <a:t> </a:t>
            </a:r>
            <a:r>
              <a:rPr lang="tr-TR" baseline="0" dirty="0" err="1" smtClean="0"/>
              <a:t>and</a:t>
            </a:r>
            <a:r>
              <a:rPr lang="tr-TR" baseline="0" dirty="0" smtClean="0"/>
              <a:t> normal </a:t>
            </a:r>
            <a:r>
              <a:rPr lang="tr-TR" baseline="0" dirty="0" err="1" smtClean="0"/>
              <a:t>magnets</a:t>
            </a:r>
            <a:r>
              <a:rPr lang="tr-TR" baseline="0" dirty="0" smtClean="0"/>
              <a:t> </a:t>
            </a:r>
            <a:r>
              <a:rPr lang="tr-TR" baseline="0" dirty="0" err="1" smtClean="0"/>
              <a:t>have</a:t>
            </a:r>
            <a:r>
              <a:rPr lang="tr-TR" baseline="0" dirty="0" smtClean="0"/>
              <a:t> 2 </a:t>
            </a:r>
            <a:r>
              <a:rPr lang="tr-TR" baseline="0" dirty="0" err="1" smtClean="0"/>
              <a:t>poles</a:t>
            </a:r>
            <a:r>
              <a:rPr lang="tr-TR" baseline="0" dirty="0" smtClean="0"/>
              <a:t> (</a:t>
            </a:r>
            <a:r>
              <a:rPr lang="tr-TR" baseline="0" dirty="0" err="1" smtClean="0"/>
              <a:t>north</a:t>
            </a:r>
            <a:r>
              <a:rPr lang="tr-TR" baseline="0" dirty="0" smtClean="0"/>
              <a:t> </a:t>
            </a:r>
            <a:r>
              <a:rPr lang="tr-TR" baseline="0" dirty="0" err="1" smtClean="0"/>
              <a:t>and</a:t>
            </a:r>
            <a:r>
              <a:rPr lang="tr-TR" baseline="0" dirty="0" smtClean="0"/>
              <a:t> </a:t>
            </a:r>
            <a:r>
              <a:rPr lang="tr-TR" baseline="0" dirty="0" err="1" smtClean="0"/>
              <a:t>south</a:t>
            </a:r>
            <a:r>
              <a:rPr lang="tr-TR" baseline="0" dirty="0" smtClean="0"/>
              <a:t>). </a:t>
            </a:r>
          </a:p>
          <a:p>
            <a:pPr eaLnBrk="1" hangingPunct="1">
              <a:spcBef>
                <a:spcPct val="0"/>
              </a:spcBef>
            </a:pPr>
            <a:endParaRPr lang="tr-TR" baseline="0" dirty="0" smtClean="0"/>
          </a:p>
          <a:p>
            <a:pPr eaLnBrk="1" hangingPunct="1">
              <a:spcBef>
                <a:spcPct val="0"/>
              </a:spcBef>
            </a:pPr>
            <a:r>
              <a:rPr lang="tr-TR" baseline="0" dirty="0" err="1" smtClean="0"/>
              <a:t>Between</a:t>
            </a:r>
            <a:r>
              <a:rPr lang="tr-TR" baseline="0" dirty="0" smtClean="0"/>
              <a:t> </a:t>
            </a:r>
            <a:r>
              <a:rPr lang="tr-TR" baseline="0" dirty="0" err="1" smtClean="0"/>
              <a:t>these</a:t>
            </a:r>
            <a:r>
              <a:rPr lang="tr-TR" baseline="0" dirty="0" smtClean="0"/>
              <a:t> 2 </a:t>
            </a:r>
            <a:r>
              <a:rPr lang="tr-TR" baseline="0" dirty="0" err="1" smtClean="0"/>
              <a:t>poles</a:t>
            </a:r>
            <a:r>
              <a:rPr lang="tr-TR" baseline="0" dirty="0" smtClean="0"/>
              <a:t>, </a:t>
            </a:r>
            <a:r>
              <a:rPr lang="tr-TR" baseline="0" dirty="0" err="1" smtClean="0"/>
              <a:t>there</a:t>
            </a:r>
            <a:r>
              <a:rPr lang="tr-TR" baseline="0" dirty="0" smtClean="0"/>
              <a:t> </a:t>
            </a:r>
            <a:r>
              <a:rPr lang="tr-TR" baseline="0" dirty="0" err="1" smtClean="0"/>
              <a:t>are</a:t>
            </a:r>
            <a:r>
              <a:rPr lang="tr-TR" baseline="0" dirty="0" smtClean="0"/>
              <a:t> </a:t>
            </a:r>
            <a:r>
              <a:rPr lang="tr-TR" baseline="0" dirty="0" err="1" smtClean="0"/>
              <a:t>magnetic</a:t>
            </a:r>
            <a:r>
              <a:rPr lang="tr-TR" baseline="0" dirty="0" smtClean="0"/>
              <a:t> </a:t>
            </a:r>
            <a:r>
              <a:rPr lang="tr-TR" baseline="0" dirty="0" err="1" smtClean="0"/>
              <a:t>fields</a:t>
            </a:r>
            <a:r>
              <a:rPr lang="tr-TR" baseline="0" dirty="0" smtClean="0"/>
              <a:t>. </a:t>
            </a:r>
          </a:p>
          <a:p>
            <a:pPr eaLnBrk="1" hangingPunct="1">
              <a:spcBef>
                <a:spcPct val="0"/>
              </a:spcBef>
            </a:pPr>
            <a:endParaRPr lang="tr-TR" baseline="0" dirty="0" smtClean="0"/>
          </a:p>
          <a:p>
            <a:pPr eaLnBrk="1" hangingPunct="1">
              <a:spcBef>
                <a:spcPct val="0"/>
              </a:spcBef>
            </a:pPr>
            <a:r>
              <a:rPr lang="tr-TR" baseline="0" dirty="0" err="1" smtClean="0"/>
              <a:t>These</a:t>
            </a:r>
            <a:r>
              <a:rPr lang="tr-TR" baseline="0" dirty="0" smtClean="0"/>
              <a:t> </a:t>
            </a:r>
            <a:r>
              <a:rPr lang="tr-TR" baseline="0" dirty="0" err="1" smtClean="0"/>
              <a:t>fields</a:t>
            </a:r>
            <a:r>
              <a:rPr lang="tr-TR" baseline="0" dirty="0" smtClean="0"/>
              <a:t> </a:t>
            </a:r>
            <a:r>
              <a:rPr lang="tr-TR" baseline="0" dirty="0" err="1" smtClean="0"/>
              <a:t>are</a:t>
            </a:r>
            <a:r>
              <a:rPr lang="tr-TR" baseline="0" dirty="0" smtClean="0"/>
              <a:t> </a:t>
            </a:r>
            <a:r>
              <a:rPr lang="tr-TR" baseline="0" dirty="0" err="1" smtClean="0"/>
              <a:t>stronger</a:t>
            </a:r>
            <a:r>
              <a:rPr lang="tr-TR" baseline="0" dirty="0" smtClean="0"/>
              <a:t> in </a:t>
            </a:r>
            <a:r>
              <a:rPr lang="tr-TR" baseline="0" dirty="0" err="1" smtClean="0"/>
              <a:t>the</a:t>
            </a:r>
            <a:r>
              <a:rPr lang="tr-TR" baseline="0" dirty="0" smtClean="0"/>
              <a:t> </a:t>
            </a:r>
            <a:r>
              <a:rPr lang="tr-TR" baseline="0" dirty="0" err="1" smtClean="0"/>
              <a:t>center</a:t>
            </a:r>
            <a:r>
              <a:rPr lang="tr-TR" baseline="0" dirty="0" smtClean="0"/>
              <a:t> but as </a:t>
            </a:r>
            <a:r>
              <a:rPr lang="tr-TR" baseline="0" dirty="0" err="1" smtClean="0"/>
              <a:t>they</a:t>
            </a:r>
            <a:r>
              <a:rPr lang="tr-TR" baseline="0" dirty="0" smtClean="0"/>
              <a:t> </a:t>
            </a:r>
            <a:r>
              <a:rPr lang="tr-TR" baseline="0" dirty="0" err="1" smtClean="0"/>
              <a:t>go</a:t>
            </a:r>
            <a:r>
              <a:rPr lang="tr-TR" baseline="0" dirty="0" smtClean="0"/>
              <a:t> </a:t>
            </a:r>
            <a:r>
              <a:rPr lang="tr-TR" baseline="0" dirty="0" err="1" smtClean="0"/>
              <a:t>out</a:t>
            </a:r>
            <a:r>
              <a:rPr lang="tr-TR" baseline="0" dirty="0" smtClean="0"/>
              <a:t> </a:t>
            </a:r>
            <a:r>
              <a:rPr lang="tr-TR" baseline="0" dirty="0" err="1" smtClean="0"/>
              <a:t>they</a:t>
            </a:r>
            <a:r>
              <a:rPr lang="tr-TR" baseline="0" dirty="0" smtClean="0"/>
              <a:t> </a:t>
            </a:r>
            <a:r>
              <a:rPr lang="tr-TR" baseline="0" dirty="0" err="1" smtClean="0"/>
              <a:t>get</a:t>
            </a:r>
            <a:r>
              <a:rPr lang="tr-TR" baseline="0" dirty="0" smtClean="0"/>
              <a:t> </a:t>
            </a:r>
            <a:r>
              <a:rPr lang="tr-TR" baseline="0" dirty="0" err="1" smtClean="0"/>
              <a:t>weaker</a:t>
            </a:r>
            <a:r>
              <a:rPr lang="tr-TR" baseline="0" dirty="0" smtClean="0"/>
              <a:t>.</a:t>
            </a:r>
          </a:p>
          <a:p>
            <a:pPr eaLnBrk="1" hangingPunct="1">
              <a:spcBef>
                <a:spcPct val="0"/>
              </a:spcBef>
            </a:pPr>
            <a:endParaRPr lang="tr-TR" baseline="0" dirty="0" smtClean="0"/>
          </a:p>
          <a:p>
            <a:pPr eaLnBrk="1" hangingPunct="1">
              <a:spcBef>
                <a:spcPct val="0"/>
              </a:spcBef>
            </a:pPr>
            <a:r>
              <a:rPr lang="tr-TR" baseline="0" dirty="0" err="1" smtClean="0"/>
              <a:t>Magnetic</a:t>
            </a:r>
            <a:r>
              <a:rPr lang="tr-TR" baseline="0" dirty="0" smtClean="0"/>
              <a:t> </a:t>
            </a:r>
            <a:r>
              <a:rPr lang="tr-TR" baseline="0" dirty="0" err="1" smtClean="0"/>
              <a:t>fields</a:t>
            </a:r>
            <a:r>
              <a:rPr lang="tr-TR" baseline="0" dirty="0" smtClean="0"/>
              <a:t> </a:t>
            </a:r>
            <a:r>
              <a:rPr lang="tr-TR" baseline="0" dirty="0" err="1" smtClean="0"/>
              <a:t>strenght</a:t>
            </a:r>
            <a:r>
              <a:rPr lang="tr-TR" baseline="0" dirty="0" smtClean="0"/>
              <a:t> </a:t>
            </a:r>
            <a:r>
              <a:rPr lang="tr-TR" baseline="0" dirty="0" err="1" smtClean="0"/>
              <a:t>increases</a:t>
            </a:r>
            <a:r>
              <a:rPr lang="tr-TR" baseline="0" dirty="0" smtClean="0"/>
              <a:t> </a:t>
            </a:r>
            <a:r>
              <a:rPr lang="tr-TR" baseline="0" dirty="0" err="1" smtClean="0"/>
              <a:t>or</a:t>
            </a:r>
            <a:r>
              <a:rPr lang="tr-TR" baseline="0" dirty="0" smtClean="0"/>
              <a:t> </a:t>
            </a:r>
            <a:r>
              <a:rPr lang="tr-TR" baseline="0" dirty="0" err="1" smtClean="0"/>
              <a:t>decreases</a:t>
            </a:r>
            <a:r>
              <a:rPr lang="tr-TR" baseline="0" dirty="0" smtClean="0"/>
              <a:t> </a:t>
            </a:r>
            <a:r>
              <a:rPr lang="tr-TR" baseline="0" dirty="0" err="1" smtClean="0"/>
              <a:t>according</a:t>
            </a:r>
            <a:r>
              <a:rPr lang="tr-TR" baseline="0" dirty="0" smtClean="0"/>
              <a:t> </a:t>
            </a:r>
            <a:r>
              <a:rPr lang="tr-TR" baseline="0" dirty="0" err="1" smtClean="0"/>
              <a:t>to</a:t>
            </a:r>
            <a:r>
              <a:rPr lang="tr-TR" baseline="0" dirty="0" smtClean="0"/>
              <a:t> </a:t>
            </a:r>
            <a:r>
              <a:rPr lang="tr-TR" baseline="0" dirty="0" err="1" smtClean="0"/>
              <a:t>the</a:t>
            </a:r>
            <a:r>
              <a:rPr lang="tr-TR" baseline="0" dirty="0" smtClean="0"/>
              <a:t> </a:t>
            </a:r>
            <a:r>
              <a:rPr lang="tr-TR" baseline="0" dirty="0" err="1" smtClean="0"/>
              <a:t>electric</a:t>
            </a:r>
            <a:r>
              <a:rPr lang="tr-TR" baseline="0" dirty="0" smtClean="0"/>
              <a:t> </a:t>
            </a:r>
            <a:r>
              <a:rPr lang="tr-TR" baseline="0" dirty="0" err="1" smtClean="0"/>
              <a:t>current</a:t>
            </a:r>
            <a:r>
              <a:rPr lang="tr-TR" baseline="0" dirty="0" smtClean="0"/>
              <a:t> </a:t>
            </a:r>
            <a:r>
              <a:rPr lang="tr-TR" baseline="0" dirty="0" err="1" smtClean="0"/>
              <a:t>input</a:t>
            </a:r>
            <a:r>
              <a:rPr lang="tr-TR" baseline="0" dirty="0" smtClean="0"/>
              <a:t>.</a:t>
            </a:r>
          </a:p>
          <a:p>
            <a:pPr eaLnBrk="1" hangingPunct="1">
              <a:spcBef>
                <a:spcPct val="0"/>
              </a:spcBef>
            </a:pPr>
            <a:endParaRPr lang="tr-TR" baseline="0" dirty="0" smtClean="0"/>
          </a:p>
          <a:p>
            <a:pPr eaLnBrk="1" hangingPunct="1">
              <a:spcBef>
                <a:spcPct val="0"/>
              </a:spcBef>
            </a:pPr>
            <a:r>
              <a:rPr lang="tr-TR" baseline="0" dirty="0" err="1" smtClean="0"/>
              <a:t>After</a:t>
            </a:r>
            <a:r>
              <a:rPr lang="tr-TR" baseline="0" dirty="0" smtClean="0"/>
              <a:t> </a:t>
            </a:r>
            <a:r>
              <a:rPr lang="tr-TR" baseline="0" dirty="0" err="1" smtClean="0"/>
              <a:t>the</a:t>
            </a:r>
            <a:r>
              <a:rPr lang="tr-TR" baseline="0" dirty="0" smtClean="0"/>
              <a:t> </a:t>
            </a:r>
            <a:r>
              <a:rPr lang="tr-TR" baseline="0" dirty="0" err="1" smtClean="0"/>
              <a:t>presentation</a:t>
            </a:r>
            <a:r>
              <a:rPr lang="tr-TR" baseline="0" dirty="0" smtClean="0"/>
              <a:t>, </a:t>
            </a:r>
            <a:r>
              <a:rPr lang="tr-TR" baseline="0" dirty="0" err="1" smtClean="0"/>
              <a:t>each</a:t>
            </a:r>
            <a:r>
              <a:rPr lang="tr-TR" baseline="0" dirty="0" smtClean="0"/>
              <a:t> </a:t>
            </a:r>
            <a:r>
              <a:rPr lang="tr-TR" baseline="0" dirty="0" err="1" smtClean="0"/>
              <a:t>team</a:t>
            </a:r>
            <a:r>
              <a:rPr lang="tr-TR" baseline="0" dirty="0" smtClean="0"/>
              <a:t> </a:t>
            </a:r>
            <a:r>
              <a:rPr lang="tr-TR" baseline="0" dirty="0" err="1" smtClean="0"/>
              <a:t>will</a:t>
            </a:r>
            <a:r>
              <a:rPr lang="tr-TR" baseline="0" dirty="0" smtClean="0"/>
              <a:t> be </a:t>
            </a:r>
            <a:r>
              <a:rPr lang="tr-TR" baseline="0" dirty="0" err="1" smtClean="0"/>
              <a:t>given</a:t>
            </a:r>
            <a:r>
              <a:rPr lang="tr-TR" baseline="0" dirty="0" smtClean="0"/>
              <a:t> a </a:t>
            </a:r>
            <a:r>
              <a:rPr lang="tr-TR" baseline="0" dirty="0" err="1" smtClean="0"/>
              <a:t>small</a:t>
            </a:r>
            <a:r>
              <a:rPr lang="tr-TR" baseline="0" dirty="0" smtClean="0"/>
              <a:t> </a:t>
            </a:r>
            <a:r>
              <a:rPr lang="tr-TR" baseline="0" dirty="0" err="1" smtClean="0"/>
              <a:t>example</a:t>
            </a:r>
            <a:r>
              <a:rPr lang="tr-TR" baseline="0" dirty="0" smtClean="0"/>
              <a:t> </a:t>
            </a:r>
            <a:r>
              <a:rPr lang="tr-TR" baseline="0" dirty="0" err="1" smtClean="0"/>
              <a:t>to</a:t>
            </a:r>
            <a:r>
              <a:rPr lang="tr-TR" baseline="0" dirty="0" smtClean="0"/>
              <a:t> </a:t>
            </a:r>
            <a:r>
              <a:rPr lang="tr-TR" baseline="0" dirty="0" err="1" smtClean="0"/>
              <a:t>work</a:t>
            </a:r>
            <a:r>
              <a:rPr lang="tr-TR" baseline="0" dirty="0" smtClean="0"/>
              <a:t> </a:t>
            </a:r>
            <a:r>
              <a:rPr lang="tr-TR" baseline="0" dirty="0" err="1" smtClean="0"/>
              <a:t>with</a:t>
            </a:r>
            <a:r>
              <a:rPr lang="tr-TR" baseline="0" dirty="0" smtClean="0"/>
              <a:t>.</a:t>
            </a:r>
          </a:p>
          <a:p>
            <a:pPr eaLnBrk="1" hangingPunct="1">
              <a:spcBef>
                <a:spcPct val="0"/>
              </a:spcBef>
            </a:pPr>
            <a:endParaRPr lang="tr-TR" baseline="0" dirty="0" smtClean="0"/>
          </a:p>
          <a:p>
            <a:pPr eaLnBrk="1" hangingPunct="1">
              <a:spcBef>
                <a:spcPct val="0"/>
              </a:spcBef>
            </a:pPr>
            <a:r>
              <a:rPr lang="tr-TR" baseline="0" dirty="0" err="1" smtClean="0"/>
              <a:t>This</a:t>
            </a:r>
            <a:r>
              <a:rPr lang="tr-TR" baseline="0" dirty="0" smtClean="0"/>
              <a:t> </a:t>
            </a:r>
            <a:r>
              <a:rPr lang="tr-TR" baseline="0" dirty="0" err="1" smtClean="0"/>
              <a:t>will</a:t>
            </a:r>
            <a:r>
              <a:rPr lang="tr-TR" baseline="0" dirty="0" smtClean="0"/>
              <a:t> </a:t>
            </a:r>
            <a:r>
              <a:rPr lang="tr-TR" baseline="0" dirty="0" err="1" smtClean="0"/>
              <a:t>help</a:t>
            </a:r>
            <a:r>
              <a:rPr lang="tr-TR" baseline="0" dirty="0" smtClean="0"/>
              <a:t> </a:t>
            </a:r>
            <a:r>
              <a:rPr lang="tr-TR" baseline="0" dirty="0" err="1" smtClean="0"/>
              <a:t>to</a:t>
            </a:r>
            <a:r>
              <a:rPr lang="tr-TR" baseline="0" dirty="0" smtClean="0"/>
              <a:t> </a:t>
            </a:r>
            <a:r>
              <a:rPr lang="tr-TR" baseline="0" dirty="0" err="1" smtClean="0"/>
              <a:t>see</a:t>
            </a:r>
            <a:r>
              <a:rPr lang="tr-TR" baseline="0" dirty="0" smtClean="0"/>
              <a:t> how </a:t>
            </a:r>
            <a:r>
              <a:rPr lang="tr-TR" baseline="0" dirty="0" err="1" smtClean="0"/>
              <a:t>magnetic</a:t>
            </a:r>
            <a:r>
              <a:rPr lang="tr-TR" baseline="0" dirty="0" smtClean="0"/>
              <a:t> </a:t>
            </a:r>
            <a:r>
              <a:rPr lang="tr-TR" baseline="0" dirty="0" err="1" smtClean="0"/>
              <a:t>fields</a:t>
            </a:r>
            <a:r>
              <a:rPr lang="tr-TR" baseline="0" dirty="0" smtClean="0"/>
              <a:t> </a:t>
            </a:r>
            <a:r>
              <a:rPr lang="tr-TR" baseline="0" dirty="0" err="1" smtClean="0"/>
              <a:t>work</a:t>
            </a:r>
            <a:r>
              <a:rPr lang="tr-TR" baseline="0" dirty="0" smtClean="0"/>
              <a:t>.</a:t>
            </a:r>
            <a:endParaRPr lang="tr-TR" dirty="0" smtClean="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F5675C-21C5-4CBC-BDD3-5F36C82EDD71}" type="slidenum">
              <a:rPr lang="en-US">
                <a:cs typeface="Arial" charset="0"/>
              </a:rPr>
              <a:pPr fontAlgn="base">
                <a:spcBef>
                  <a:spcPct val="0"/>
                </a:spcBef>
                <a:spcAft>
                  <a:spcPct val="0"/>
                </a:spcAft>
                <a:defRPr/>
              </a:pPr>
              <a:t>6</a:t>
            </a:fld>
            <a:endParaRPr lang="en-US">
              <a:cs typeface="Arial" charset="0"/>
            </a:endParaRPr>
          </a:p>
        </p:txBody>
      </p:sp>
    </p:spTree>
    <p:extLst>
      <p:ext uri="{BB962C8B-B14F-4D97-AF65-F5344CB8AC3E}">
        <p14:creationId xmlns:p14="http://schemas.microsoft.com/office/powerpoint/2010/main" val="138134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Once the building of the car is finished, we can proceed with the testing and filming.</a:t>
            </a:r>
          </a:p>
          <a:p>
            <a:pPr eaLnBrk="1" hangingPunct="1">
              <a:spcBef>
                <a:spcPct val="0"/>
              </a:spcBef>
            </a:pPr>
            <a:endParaRPr lang="en-US" dirty="0" smtClean="0"/>
          </a:p>
          <a:p>
            <a:pPr eaLnBrk="1" hangingPunct="1">
              <a:spcBef>
                <a:spcPct val="0"/>
              </a:spcBef>
            </a:pPr>
            <a:endParaRPr lang="tr-TR" dirty="0" smtClean="0"/>
          </a:p>
          <a:p>
            <a:pPr eaLnBrk="1" hangingPunct="1">
              <a:spcBef>
                <a:spcPct val="0"/>
              </a:spcBef>
            </a:pPr>
            <a:endParaRPr lang="tr-TR" dirty="0" smtClean="0"/>
          </a:p>
          <a:p>
            <a:pPr eaLnBrk="1" hangingPunct="1">
              <a:spcBef>
                <a:spcPct val="0"/>
              </a:spcBef>
            </a:pPr>
            <a:r>
              <a:rPr lang="tr-TR" dirty="0" smtClean="0"/>
              <a:t>(Serhat)</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C8C3AE-6DAC-4519-8277-BEAC4553199B}" type="slidenum">
              <a:rPr lang="en-US">
                <a:cs typeface="Arial" charset="0"/>
              </a:rPr>
              <a:pPr fontAlgn="base">
                <a:spcBef>
                  <a:spcPct val="0"/>
                </a:spcBef>
                <a:spcAft>
                  <a:spcPct val="0"/>
                </a:spcAft>
                <a:defRPr/>
              </a:pPr>
              <a:t>7</a:t>
            </a:fld>
            <a:endParaRPr lang="en-US">
              <a:cs typeface="Arial" charset="0"/>
            </a:endParaRPr>
          </a:p>
        </p:txBody>
      </p:sp>
    </p:spTree>
    <p:extLst>
      <p:ext uri="{BB962C8B-B14F-4D97-AF65-F5344CB8AC3E}">
        <p14:creationId xmlns:p14="http://schemas.microsoft.com/office/powerpoint/2010/main" val="3324697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Now we can watch the video</a:t>
            </a:r>
            <a:endParaRPr lang="en-US" smtClean="0"/>
          </a:p>
          <a:p>
            <a:pPr eaLnBrk="1" hangingPunct="1">
              <a:spcBef>
                <a:spcPct val="0"/>
              </a:spcBef>
            </a:pPr>
            <a:endParaRPr lang="en-US" smtClean="0"/>
          </a:p>
          <a:p>
            <a:pPr eaLnBrk="1" hangingPunct="1">
              <a:spcBef>
                <a:spcPct val="0"/>
              </a:spcBef>
            </a:pPr>
            <a:r>
              <a:rPr lang="tr-TR" smtClean="0"/>
              <a:t> (</a:t>
            </a:r>
            <a:r>
              <a:rPr lang="en-US" smtClean="0"/>
              <a:t>G</a:t>
            </a:r>
            <a:r>
              <a:rPr lang="tr-TR" smtClean="0"/>
              <a:t>izem)</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348371-1B7C-49B5-A88B-0485337A129C}" type="slidenum">
              <a:rPr lang="en-US">
                <a:cs typeface="Arial" charset="0"/>
              </a:rPr>
              <a:pPr fontAlgn="base">
                <a:spcBef>
                  <a:spcPct val="0"/>
                </a:spcBef>
                <a:spcAft>
                  <a:spcPct val="0"/>
                </a:spcAft>
                <a:defRPr/>
              </a:pPr>
              <a:t>8</a:t>
            </a:fld>
            <a:endParaRPr lang="en-US">
              <a:cs typeface="Arial" charset="0"/>
            </a:endParaRPr>
          </a:p>
        </p:txBody>
      </p:sp>
    </p:spTree>
    <p:extLst>
      <p:ext uri="{BB962C8B-B14F-4D97-AF65-F5344CB8AC3E}">
        <p14:creationId xmlns:p14="http://schemas.microsoft.com/office/powerpoint/2010/main" val="3115551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cs typeface="Times New Roman" pitchFamily="18" charset="0"/>
              </a:rPr>
              <a:t>A</a:t>
            </a:r>
            <a:r>
              <a:rPr lang="tr-TR" smtClean="0">
                <a:cs typeface="Times New Roman" pitchFamily="18" charset="0"/>
              </a:rPr>
              <a:t>fter the data analysis</a:t>
            </a:r>
            <a:r>
              <a:rPr lang="en-US" smtClean="0">
                <a:cs typeface="Times New Roman" pitchFamily="18" charset="0"/>
              </a:rPr>
              <a:t> was completed, it showed that</a:t>
            </a:r>
            <a:r>
              <a:rPr lang="tr-TR" smtClean="0">
                <a:cs typeface="Times New Roman" pitchFamily="18" charset="0"/>
              </a:rPr>
              <a:t> the </a:t>
            </a:r>
            <a:r>
              <a:rPr lang="en-US" smtClean="0">
                <a:cs typeface="Times New Roman" pitchFamily="18" charset="0"/>
              </a:rPr>
              <a:t>electromagnet had no negative effect on the </a:t>
            </a:r>
            <a:r>
              <a:rPr lang="tr-TR" smtClean="0">
                <a:cs typeface="Times New Roman" pitchFamily="18" charset="0"/>
              </a:rPr>
              <a:t>speed</a:t>
            </a:r>
            <a:r>
              <a:rPr lang="en-US" smtClean="0">
                <a:cs typeface="Times New Roman" pitchFamily="18" charset="0"/>
              </a:rPr>
              <a:t> of the car.</a:t>
            </a:r>
            <a:endParaRPr lang="tr-TR" smtClean="0"/>
          </a:p>
          <a:p>
            <a:pPr eaLnBrk="1" hangingPunct="1">
              <a:spcBef>
                <a:spcPct val="0"/>
              </a:spcBef>
            </a:pPr>
            <a:endParaRPr lang="tr-TR" smtClean="0"/>
          </a:p>
          <a:p>
            <a:pPr eaLnBrk="1" hangingPunct="1">
              <a:spcBef>
                <a:spcPct val="0"/>
              </a:spcBef>
            </a:pPr>
            <a:r>
              <a:rPr lang="en-US" smtClean="0"/>
              <a:t>If the weight of the </a:t>
            </a:r>
            <a:r>
              <a:rPr lang="tr-TR" smtClean="0"/>
              <a:t>car </a:t>
            </a:r>
            <a:r>
              <a:rPr lang="en-US" smtClean="0"/>
              <a:t>changes, the ground changes, the energy supply</a:t>
            </a:r>
            <a:r>
              <a:rPr lang="tr-TR" smtClean="0"/>
              <a:t>ied</a:t>
            </a:r>
            <a:r>
              <a:rPr lang="en-US" smtClean="0"/>
              <a:t> changes, the</a:t>
            </a:r>
            <a:r>
              <a:rPr lang="tr-TR" smtClean="0"/>
              <a:t>n the</a:t>
            </a:r>
            <a:r>
              <a:rPr lang="en-US" smtClean="0"/>
              <a:t> tracker</a:t>
            </a:r>
            <a:r>
              <a:rPr lang="tr-TR" smtClean="0"/>
              <a:t> results may change. </a:t>
            </a:r>
            <a:endParaRPr lang="en-US" smtClean="0"/>
          </a:p>
          <a:p>
            <a:pPr eaLnBrk="1" hangingPunct="1">
              <a:spcBef>
                <a:spcPct val="0"/>
              </a:spcBef>
            </a:pPr>
            <a:endParaRPr lang="en-US" smtClean="0"/>
          </a:p>
          <a:p>
            <a:pPr eaLnBrk="1" hangingPunct="1">
              <a:spcBef>
                <a:spcPct val="0"/>
              </a:spcBef>
            </a:pPr>
            <a:r>
              <a:rPr lang="tr-TR" smtClean="0"/>
              <a:t>(Gülçin)</a:t>
            </a:r>
            <a:endParaRPr lang="tr-TR" smtClean="0">
              <a:ea typeface="Calibri" pitchFamily="34" charset="0"/>
              <a:cs typeface="Times New Roman" pitchFamily="18" charset="0"/>
            </a:endParaRP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C5939A-81BC-4E96-A85A-6A10E6705111}" type="slidenum">
              <a:rPr lang="en-US">
                <a:cs typeface="Arial" charset="0"/>
              </a:rPr>
              <a:pPr fontAlgn="base">
                <a:spcBef>
                  <a:spcPct val="0"/>
                </a:spcBef>
                <a:spcAft>
                  <a:spcPct val="0"/>
                </a:spcAft>
                <a:defRPr/>
              </a:pPr>
              <a:t>9</a:t>
            </a:fld>
            <a:endParaRPr lang="en-US">
              <a:cs typeface="Arial" charset="0"/>
            </a:endParaRPr>
          </a:p>
        </p:txBody>
      </p:sp>
    </p:spTree>
    <p:extLst>
      <p:ext uri="{BB962C8B-B14F-4D97-AF65-F5344CB8AC3E}">
        <p14:creationId xmlns:p14="http://schemas.microsoft.com/office/powerpoint/2010/main" val="310020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9C758081-3391-45F3-A313-16C821DC75E4}" type="datetimeFigureOut">
              <a:rPr lang="en-US"/>
              <a:pPr>
                <a:defRPr/>
              </a:pPr>
              <a:t>11/25/2021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617DCA-9A8B-4131-8064-4E8626184D00}" type="slidenum">
              <a:rPr lang="en-US"/>
              <a:pPr>
                <a:defRPr/>
              </a:pPr>
              <a:t>‹#›</a:t>
            </a:fld>
            <a:endParaRPr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857CCED-C04F-4EA7-B712-C7409D267A48}" type="datetimeFigureOut">
              <a:rPr lang="en-US"/>
              <a:pPr>
                <a:defRPr/>
              </a:pPr>
              <a:t>11/25/2021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A47397-8D3A-413E-83AC-E2F58F106702}" type="slidenum">
              <a:rPr lang="en-US"/>
              <a:pPr>
                <a:defRPr/>
              </a:pPr>
              <a:t>‹#›</a:t>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3D0CA61-0134-44C0-AD21-141E4FFCF397}" type="datetimeFigureOut">
              <a:rPr lang="en-US"/>
              <a:pPr>
                <a:defRPr/>
              </a:pPr>
              <a:t>11/25/2021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623A76-E0E8-4CAB-8CB9-99BFFA856B3C}" type="slidenum">
              <a:rPr lang="en-US"/>
              <a:pPr>
                <a:defRPr/>
              </a:pPr>
              <a:t>‹#›</a:t>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6EB4BB7-0118-441C-B31C-89BC63D726BD}" type="datetimeFigureOut">
              <a:rPr lang="en-US"/>
              <a:pPr>
                <a:defRPr/>
              </a:pPr>
              <a:t>11/25/2021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47B48C-3F6C-45A8-9303-B59F0D41BAA0}" type="slidenum">
              <a:rPr lang="en-US"/>
              <a:pPr>
                <a:defRPr/>
              </a:pPr>
              <a:t>‹#›</a:t>
            </a:fld>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2949C211-1E9F-4D14-9E20-B0838851BA9F}" type="datetimeFigureOut">
              <a:rPr lang="en-US"/>
              <a:pPr>
                <a:defRPr/>
              </a:pPr>
              <a:t>11/25/2021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74E27E-286C-490E-8689-7C5E6CD7CBD0}" type="slidenum">
              <a:rPr lang="en-US"/>
              <a:pPr>
                <a:defRPr/>
              </a:pPr>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BA5EDDE-4FE7-4737-97DA-34F6C4ADCDA6}" type="datetimeFigureOut">
              <a:rPr lang="en-US"/>
              <a:pPr>
                <a:defRPr/>
              </a:pPr>
              <a:t>11/25/2021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4BB955-3BD3-4E6F-B5AF-4C76366B80E0}" type="slidenum">
              <a:rPr lang="en-US"/>
              <a:pPr>
                <a:defRPr/>
              </a:pPr>
              <a:t>‹#›</a:t>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19887E4-F68A-4CF0-9008-735090CEB8B7}" type="datetimeFigureOut">
              <a:rPr lang="en-US"/>
              <a:pPr>
                <a:defRPr/>
              </a:pPr>
              <a:t>11/25/2021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B7DFFB6-8272-4612-8B19-874F5C85D589}" type="slidenum">
              <a:rPr lang="en-US"/>
              <a:pPr>
                <a:defRPr/>
              </a:pPr>
              <a:t>‹#›</a:t>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CD16C455-CC5E-4459-A99C-3D7DDDAB5992}" type="datetimeFigureOut">
              <a:rPr lang="en-US"/>
              <a:pPr>
                <a:defRPr/>
              </a:pPr>
              <a:t>11/25/2021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52BCD25-3E7E-4CA4-B6D8-2F215FE0F293}" type="slidenum">
              <a:rPr lang="en-US"/>
              <a:pPr>
                <a:defRPr/>
              </a:pPr>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3C17197-45DC-4827-BE21-4825E3E8F93D}" type="datetimeFigureOut">
              <a:rPr lang="en-US"/>
              <a:pPr>
                <a:defRPr/>
              </a:pPr>
              <a:t>11/25/2021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EC79004-E69E-4ABF-A6AD-CAC42B3EAE9B}" type="slidenum">
              <a:rPr lang="en-US"/>
              <a:pPr>
                <a:defRPr/>
              </a:pPr>
              <a:t>‹#›</a:t>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86A17C06-964E-4572-8795-1EE1A93406EF}" type="datetimeFigureOut">
              <a:rPr lang="en-US"/>
              <a:pPr>
                <a:defRPr/>
              </a:pPr>
              <a:t>11/25/2021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D5CA26-33EC-4097-8CAD-93D0A2905C34}" type="slidenum">
              <a:rPr lang="en-US"/>
              <a:pPr>
                <a:defRPr/>
              </a:pPr>
              <a:t>‹#›</a:t>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F40E2F79-02AB-40D8-821F-AFE77DDCD515}" type="datetimeFigureOut">
              <a:rPr lang="en-US"/>
              <a:pPr>
                <a:defRPr/>
              </a:pPr>
              <a:t>11/25/2021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A894CC-C2D7-4F88-B29B-F260D23A1685}" type="slidenum">
              <a:rPr lang="en-US"/>
              <a:pPr>
                <a:defRPr/>
              </a:pPr>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25000" sy="25000" flip="none" algn="ctr"/>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223E5F4-07C8-4084-9BAF-1CFB72ED342F}" type="datetimeFigureOut">
              <a:rPr lang="en-US"/>
              <a:pPr>
                <a:defRPr/>
              </a:pPr>
              <a:t>11/25/2021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E0581F8-7C44-4C0B-BA87-DA1E6663A52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Lst>
  <p:transition spd="slow">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4.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3.jpe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up 10"/>
          <p:cNvGrpSpPr>
            <a:grpSpLocks/>
          </p:cNvGrpSpPr>
          <p:nvPr/>
        </p:nvGrpSpPr>
        <p:grpSpPr bwMode="auto">
          <a:xfrm>
            <a:off x="265113" y="250825"/>
            <a:ext cx="11660187" cy="1181100"/>
            <a:chOff x="241540" y="500332"/>
            <a:chExt cx="11714672" cy="1181819"/>
          </a:xfrm>
        </p:grpSpPr>
        <p:sp>
          <p:nvSpPr>
            <p:cNvPr id="18"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14345"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14346"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14347"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22" name="TextBox 21"/>
          <p:cNvSpPr txBox="1"/>
          <p:nvPr/>
        </p:nvSpPr>
        <p:spPr>
          <a:xfrm>
            <a:off x="1905769" y="2852811"/>
            <a:ext cx="8047396" cy="1754326"/>
          </a:xfrm>
          <a:prstGeom prst="rect">
            <a:avLst/>
          </a:prstGeom>
          <a:noFill/>
          <a:effectLst/>
        </p:spPr>
        <p:txBody>
          <a:bodyPr wrap="none">
            <a:spAutoFit/>
          </a:bodyPr>
          <a:lstStyle/>
          <a:p>
            <a:pPr algn="ctr" fontAlgn="auto">
              <a:spcBef>
                <a:spcPts val="0"/>
              </a:spcBef>
              <a:spcAft>
                <a:spcPts val="0"/>
              </a:spcAft>
              <a:defRPr/>
            </a:pPr>
            <a:r>
              <a:rPr lang="tr-TR"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a:cs typeface="+mn-cs"/>
              </a:rPr>
              <a:t>THE </a:t>
            </a:r>
            <a:r>
              <a:rPr lang="tr-TR" sz="4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a:cs typeface="+mn-cs"/>
              </a:rPr>
              <a:t>attraction</a:t>
            </a:r>
            <a:r>
              <a:rPr lang="tr-TR"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a:cs typeface="+mn-cs"/>
              </a:rPr>
              <a:t> FORCE OF</a:t>
            </a:r>
          </a:p>
          <a:p>
            <a:pPr algn="ctr" fontAlgn="auto">
              <a:spcBef>
                <a:spcPts val="0"/>
              </a:spcBef>
              <a:spcAft>
                <a:spcPts val="0"/>
              </a:spcAft>
              <a:defRPr/>
            </a:pPr>
            <a:r>
              <a:rPr lang="tr-TR" sz="60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a:cs typeface="+mn-cs"/>
              </a:rPr>
              <a:t>ElectroMAGNETS</a:t>
            </a:r>
            <a:endParaRPr lang="en-US" sz="60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endParaRPr>
          </a:p>
        </p:txBody>
      </p:sp>
      <p:sp>
        <p:nvSpPr>
          <p:cNvPr id="2" name="TextBox 1"/>
          <p:cNvSpPr txBox="1"/>
          <p:nvPr/>
        </p:nvSpPr>
        <p:spPr>
          <a:xfrm>
            <a:off x="532591" y="4795511"/>
            <a:ext cx="2414444" cy="1477328"/>
          </a:xfrm>
          <a:prstGeom prst="rect">
            <a:avLst/>
          </a:prstGeom>
          <a:noFill/>
        </p:spPr>
        <p:txBody>
          <a:bodyPr wrap="none">
            <a:spAutoFit/>
          </a:bodyPr>
          <a:lstStyle/>
          <a:p>
            <a:pPr fontAlgn="auto">
              <a:spcBef>
                <a:spcPts val="0"/>
              </a:spcBef>
              <a:spcAft>
                <a:spcPts val="0"/>
              </a:spcAft>
              <a:defRPr/>
            </a:pPr>
            <a:r>
              <a:rPr lang="tr-TR"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a:cs typeface="+mn-cs"/>
              </a:rPr>
              <a:t>Ahmet topak</a:t>
            </a:r>
            <a:endParaRPr lang="tr-TR"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endParaRPr>
          </a:p>
          <a:p>
            <a:pPr fontAlgn="auto">
              <a:spcBef>
                <a:spcPts val="0"/>
              </a:spcBef>
              <a:spcAft>
                <a:spcPts val="0"/>
              </a:spcAft>
              <a:defRPr/>
            </a:pPr>
            <a:r>
              <a:rPr lang="tr-TR"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Toprak Talu Firat</a:t>
            </a:r>
          </a:p>
          <a:p>
            <a:pPr fontAlgn="auto">
              <a:spcBef>
                <a:spcPts val="0"/>
              </a:spcBef>
              <a:spcAft>
                <a:spcPts val="0"/>
              </a:spcAft>
              <a:defRPr/>
            </a:pPr>
            <a:r>
              <a:rPr lang="tr-TR"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a:cs typeface="+mn-cs"/>
              </a:rPr>
              <a:t>Serhat </a:t>
            </a:r>
            <a:r>
              <a:rPr lang="tr-TR" b="1" dirty="0" err="1">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a:cs typeface="+mn-cs"/>
              </a:rPr>
              <a:t>otmar</a:t>
            </a:r>
            <a:endParaRPr lang="tr-TR"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endParaRPr>
          </a:p>
          <a:p>
            <a:pPr fontAlgn="auto">
              <a:spcBef>
                <a:spcPts val="0"/>
              </a:spcBef>
              <a:spcAft>
                <a:spcPts val="0"/>
              </a:spcAft>
              <a:defRPr/>
            </a:pPr>
            <a:r>
              <a:rPr lang="tr-TR"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Gizem Birol</a:t>
            </a:r>
          </a:p>
          <a:p>
            <a:pPr fontAlgn="auto">
              <a:spcBef>
                <a:spcPts val="0"/>
              </a:spcBef>
              <a:spcAft>
                <a:spcPts val="0"/>
              </a:spcAft>
              <a:defRPr/>
            </a:pPr>
            <a:r>
              <a:rPr lang="tr-TR"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Gülçin semen</a:t>
            </a:r>
            <a:endParaRPr lang="en-US"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endParaRPr>
          </a:p>
        </p:txBody>
      </p:sp>
      <p:sp>
        <p:nvSpPr>
          <p:cNvPr id="9" name="TextBox 8"/>
          <p:cNvSpPr txBox="1"/>
          <p:nvPr/>
        </p:nvSpPr>
        <p:spPr>
          <a:xfrm>
            <a:off x="8974668" y="5903507"/>
            <a:ext cx="2302233" cy="369332"/>
          </a:xfrm>
          <a:prstGeom prst="rect">
            <a:avLst/>
          </a:prstGeom>
          <a:noFill/>
        </p:spPr>
        <p:txBody>
          <a:bodyPr wrap="none">
            <a:spAutoFit/>
          </a:bodyPr>
          <a:lstStyle/>
          <a:p>
            <a:pPr algn="r" fontAlgn="auto">
              <a:spcBef>
                <a:spcPts val="0"/>
              </a:spcBef>
              <a:spcAft>
                <a:spcPts val="0"/>
              </a:spcAft>
              <a:defRPr/>
            </a:pPr>
            <a:r>
              <a:rPr lang="tr-TR"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29 </a:t>
            </a:r>
            <a:r>
              <a:rPr lang="tr-TR" b="1" dirty="0" err="1">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november</a:t>
            </a:r>
            <a:r>
              <a:rPr lang="tr-TR"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 2021</a:t>
            </a:r>
            <a:endParaRPr lang="en-US"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endParaRPr>
          </a:p>
        </p:txBody>
      </p:sp>
      <p:sp>
        <p:nvSpPr>
          <p:cNvPr id="4" name="Rectangle 3"/>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2597150" y="3644900"/>
            <a:ext cx="666432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8"/>
          <p:cNvSpPr txBox="1"/>
          <p:nvPr/>
        </p:nvSpPr>
        <p:spPr>
          <a:xfrm>
            <a:off x="9384337" y="6186212"/>
            <a:ext cx="2356735" cy="369332"/>
          </a:xfrm>
          <a:prstGeom prst="rect">
            <a:avLst/>
          </a:prstGeom>
          <a:noFill/>
        </p:spPr>
        <p:txBody>
          <a:bodyPr wrap="none">
            <a:spAutoFit/>
          </a:bodyPr>
          <a:lstStyle/>
          <a:p>
            <a:pPr algn="r" fontAlgn="auto">
              <a:spcBef>
                <a:spcPts val="0"/>
              </a:spcBef>
              <a:spcAft>
                <a:spcPts val="0"/>
              </a:spcAft>
              <a:defRPr/>
            </a:pPr>
            <a:r>
              <a:rPr lang="tr-TR" b="1" dirty="0" err="1" smtClean="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FocsanI</a:t>
            </a:r>
            <a:r>
              <a:rPr lang="tr-TR" b="1" dirty="0" smtClean="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 </a:t>
            </a:r>
            <a:r>
              <a:rPr lang="tr-TR" b="1" dirty="0" err="1" smtClean="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romanIa</a:t>
            </a:r>
            <a:r>
              <a:rPr lang="tr-TR" b="1" dirty="0" smtClean="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rPr>
              <a:t>  </a:t>
            </a:r>
            <a:endParaRPr lang="en-US" b="1" dirty="0">
              <a:ln w="3175">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cs typeface="+mn-cs"/>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4163" y="1423988"/>
            <a:ext cx="11660187" cy="5122862"/>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2770"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32789"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32790"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32791"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7" name="Düz Bağlayıcı 3">
            <a:extLst>
              <a:ext uri="{FF2B5EF4-FFF2-40B4-BE49-F238E27FC236}"/>
            </a:extLst>
          </p:cNvPr>
          <p:cNvCxnSpPr>
            <a:cxnSpLocks/>
          </p:cNvCxnSpPr>
          <p:nvPr/>
        </p:nvCxnSpPr>
        <p:spPr>
          <a:xfrm>
            <a:off x="304800" y="1725613"/>
            <a:ext cx="3827463" cy="0"/>
          </a:xfrm>
          <a:prstGeom prst="line">
            <a:avLst/>
          </a:prstGeom>
          <a:ln w="57150" cap="rnd">
            <a:solidFill>
              <a:schemeClr val="accent1">
                <a:lumMod val="75000"/>
              </a:schemeClr>
            </a:solidFill>
            <a:round/>
          </a:ln>
        </p:spPr>
        <p:style>
          <a:lnRef idx="2">
            <a:schemeClr val="accent1"/>
          </a:lnRef>
          <a:fillRef idx="0">
            <a:schemeClr val="accent1"/>
          </a:fillRef>
          <a:effectRef idx="1">
            <a:schemeClr val="accent1"/>
          </a:effectRef>
          <a:fontRef idx="minor">
            <a:schemeClr val="tx1"/>
          </a:fontRef>
        </p:style>
      </p:cxnSp>
      <p:cxnSp>
        <p:nvCxnSpPr>
          <p:cNvPr id="18" name="Düz Bağlayıcı 6">
            <a:extLst>
              <a:ext uri="{FF2B5EF4-FFF2-40B4-BE49-F238E27FC236}"/>
            </a:extLst>
          </p:cNvPr>
          <p:cNvCxnSpPr>
            <a:cxnSpLocks/>
            <a:endCxn id="23" idx="2"/>
          </p:cNvCxnSpPr>
          <p:nvPr/>
        </p:nvCxnSpPr>
        <p:spPr>
          <a:xfrm>
            <a:off x="4159250" y="1724025"/>
            <a:ext cx="1970088" cy="2330450"/>
          </a:xfrm>
          <a:prstGeom prst="line">
            <a:avLst/>
          </a:prstGeom>
          <a:ln w="57150" cap="rnd">
            <a:solidFill>
              <a:schemeClr val="accent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9" name="Düz Bağlayıcı 8">
            <a:extLst>
              <a:ext uri="{FF2B5EF4-FFF2-40B4-BE49-F238E27FC236}"/>
            </a:extLst>
          </p:cNvPr>
          <p:cNvCxnSpPr>
            <a:cxnSpLocks/>
            <a:stCxn id="23" idx="2"/>
          </p:cNvCxnSpPr>
          <p:nvPr/>
        </p:nvCxnSpPr>
        <p:spPr>
          <a:xfrm flipV="1">
            <a:off x="6129338" y="1712913"/>
            <a:ext cx="2054225" cy="2341562"/>
          </a:xfrm>
          <a:prstGeom prst="line">
            <a:avLst/>
          </a:prstGeom>
          <a:ln w="57150" cap="rnd">
            <a:solidFill>
              <a:schemeClr val="accent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Düz Bağlayıcı 10">
            <a:extLst>
              <a:ext uri="{FF2B5EF4-FFF2-40B4-BE49-F238E27FC236}"/>
            </a:extLst>
          </p:cNvPr>
          <p:cNvCxnSpPr>
            <a:cxnSpLocks/>
          </p:cNvCxnSpPr>
          <p:nvPr/>
        </p:nvCxnSpPr>
        <p:spPr>
          <a:xfrm>
            <a:off x="8181975" y="1709738"/>
            <a:ext cx="3705225" cy="0"/>
          </a:xfrm>
          <a:prstGeom prst="line">
            <a:avLst/>
          </a:prstGeom>
          <a:ln w="57150" cap="rnd">
            <a:solidFill>
              <a:schemeClr val="accent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2776" name="Metin kutusu 27"/>
          <p:cNvSpPr txBox="1">
            <a:spLocks noChangeArrowheads="1"/>
          </p:cNvSpPr>
          <p:nvPr/>
        </p:nvSpPr>
        <p:spPr bwMode="auto">
          <a:xfrm>
            <a:off x="946150" y="2200275"/>
            <a:ext cx="3362325" cy="825500"/>
          </a:xfrm>
          <a:prstGeom prst="rect">
            <a:avLst/>
          </a:prstGeom>
          <a:noFill/>
          <a:ln w="9525">
            <a:noFill/>
            <a:miter lim="800000"/>
            <a:headEnd/>
            <a:tailEnd/>
          </a:ln>
        </p:spPr>
        <p:txBody>
          <a:bodyPr>
            <a:spAutoFit/>
          </a:bodyPr>
          <a:lstStyle/>
          <a:p>
            <a:pPr algn="ctr"/>
            <a:r>
              <a:rPr lang="en-US" sz="1600" dirty="0">
                <a:solidFill>
                  <a:srgbClr val="0D0D0D"/>
                </a:solidFill>
                <a:latin typeface="Century Schoolbook"/>
              </a:rPr>
              <a:t>Opposite poles attract each other.</a:t>
            </a:r>
          </a:p>
          <a:p>
            <a:pPr algn="ctr"/>
            <a:r>
              <a:rPr lang="en-US" sz="1600" dirty="0">
                <a:solidFill>
                  <a:srgbClr val="0D0D0D"/>
                </a:solidFill>
                <a:latin typeface="Century Schoolbook"/>
              </a:rPr>
              <a:t>Same poles repel each other. (Natural made or electrically made)</a:t>
            </a:r>
          </a:p>
        </p:txBody>
      </p:sp>
      <p:sp>
        <p:nvSpPr>
          <p:cNvPr id="32777" name="Metin kutusu 29"/>
          <p:cNvSpPr txBox="1">
            <a:spLocks noChangeArrowheads="1"/>
          </p:cNvSpPr>
          <p:nvPr/>
        </p:nvSpPr>
        <p:spPr bwMode="auto">
          <a:xfrm>
            <a:off x="4805363" y="1571625"/>
            <a:ext cx="2846387" cy="1190625"/>
          </a:xfrm>
          <a:prstGeom prst="rect">
            <a:avLst/>
          </a:prstGeom>
          <a:noFill/>
          <a:ln w="9525">
            <a:noFill/>
            <a:miter lim="800000"/>
            <a:headEnd/>
            <a:tailEnd/>
          </a:ln>
        </p:spPr>
        <p:txBody>
          <a:bodyPr>
            <a:spAutoFit/>
          </a:bodyPr>
          <a:lstStyle/>
          <a:p>
            <a:pPr algn="ctr"/>
            <a:r>
              <a:rPr lang="en-US">
                <a:latin typeface="Algerian" pitchFamily="82" charset="0"/>
                <a:cs typeface="Calibri" pitchFamily="34" charset="0"/>
              </a:rPr>
              <a:t>will the electromagnet be able to attract the car</a:t>
            </a:r>
            <a:endParaRPr lang="tr-TR">
              <a:latin typeface="Algerian" pitchFamily="82" charset="0"/>
              <a:cs typeface="Calibri" pitchFamily="34" charset="0"/>
            </a:endParaRPr>
          </a:p>
        </p:txBody>
      </p:sp>
      <p:sp>
        <p:nvSpPr>
          <p:cNvPr id="23" name="Metin kutusu 31">
            <a:extLst>
              <a:ext uri="{FF2B5EF4-FFF2-40B4-BE49-F238E27FC236}"/>
            </a:extLst>
          </p:cNvPr>
          <p:cNvSpPr txBox="1"/>
          <p:nvPr/>
        </p:nvSpPr>
        <p:spPr>
          <a:xfrm>
            <a:off x="5857875" y="2555875"/>
            <a:ext cx="636588" cy="914400"/>
          </a:xfrm>
          <a:prstGeom prst="rect">
            <a:avLst/>
          </a:prstGeom>
          <a:noFill/>
        </p:spPr>
        <p:txBody>
          <a:bodyPr>
            <a:spAutoFit/>
          </a:bodyPr>
          <a:lstStyle/>
          <a:p>
            <a:pPr algn="ctr"/>
            <a:r>
              <a:rPr lang="tr-TR" sz="5400">
                <a:solidFill>
                  <a:srgbClr val="2E75B6"/>
                </a:solidFill>
                <a:latin typeface="Calibri" pitchFamily="34" charset="0"/>
              </a:rPr>
              <a:t>?</a:t>
            </a:r>
          </a:p>
        </p:txBody>
      </p:sp>
      <p:sp>
        <p:nvSpPr>
          <p:cNvPr id="32779" name="Metin kutusu 33"/>
          <p:cNvSpPr txBox="1">
            <a:spLocks noChangeArrowheads="1"/>
          </p:cNvSpPr>
          <p:nvPr/>
        </p:nvSpPr>
        <p:spPr bwMode="auto">
          <a:xfrm>
            <a:off x="1500188" y="1863725"/>
            <a:ext cx="2205037" cy="366713"/>
          </a:xfrm>
          <a:prstGeom prst="rect">
            <a:avLst/>
          </a:prstGeom>
          <a:noFill/>
          <a:ln w="9525">
            <a:noFill/>
            <a:miter lim="800000"/>
            <a:headEnd/>
            <a:tailEnd/>
          </a:ln>
        </p:spPr>
        <p:txBody>
          <a:bodyPr>
            <a:spAutoFit/>
          </a:bodyPr>
          <a:lstStyle/>
          <a:p>
            <a:pPr algn="ctr"/>
            <a:r>
              <a:rPr lang="tr-TR" u="sng">
                <a:latin typeface="Algerian" pitchFamily="82" charset="0"/>
              </a:rPr>
              <a:t>Concepts</a:t>
            </a:r>
            <a:endParaRPr lang="tr-TR" u="sng">
              <a:latin typeface="Calibri" pitchFamily="34" charset="0"/>
            </a:endParaRPr>
          </a:p>
        </p:txBody>
      </p:sp>
      <p:sp>
        <p:nvSpPr>
          <p:cNvPr id="32780" name="Metin kutusu 45"/>
          <p:cNvSpPr txBox="1">
            <a:spLocks noChangeArrowheads="1"/>
          </p:cNvSpPr>
          <p:nvPr/>
        </p:nvSpPr>
        <p:spPr bwMode="auto">
          <a:xfrm>
            <a:off x="8959850" y="3625850"/>
            <a:ext cx="2143125" cy="366713"/>
          </a:xfrm>
          <a:prstGeom prst="rect">
            <a:avLst/>
          </a:prstGeom>
          <a:noFill/>
          <a:ln w="9525">
            <a:noFill/>
            <a:miter lim="800000"/>
            <a:headEnd/>
            <a:tailEnd/>
          </a:ln>
        </p:spPr>
        <p:txBody>
          <a:bodyPr>
            <a:spAutoFit/>
          </a:bodyPr>
          <a:lstStyle/>
          <a:p>
            <a:pPr algn="ctr"/>
            <a:r>
              <a:rPr lang="tr-TR" u="sng">
                <a:latin typeface="Algerian" pitchFamily="82" charset="0"/>
              </a:rPr>
              <a:t>Conclusion</a:t>
            </a:r>
          </a:p>
        </p:txBody>
      </p:sp>
      <p:sp>
        <p:nvSpPr>
          <p:cNvPr id="32781" name="Metin kutusu 51"/>
          <p:cNvSpPr txBox="1">
            <a:spLocks noChangeArrowheads="1"/>
          </p:cNvSpPr>
          <p:nvPr/>
        </p:nvSpPr>
        <p:spPr bwMode="auto">
          <a:xfrm>
            <a:off x="4530725" y="4113213"/>
            <a:ext cx="3057525" cy="366712"/>
          </a:xfrm>
          <a:prstGeom prst="rect">
            <a:avLst/>
          </a:prstGeom>
          <a:noFill/>
          <a:ln w="9525">
            <a:noFill/>
            <a:miter lim="800000"/>
            <a:headEnd/>
            <a:tailEnd/>
          </a:ln>
        </p:spPr>
        <p:txBody>
          <a:bodyPr>
            <a:spAutoFit/>
          </a:bodyPr>
          <a:lstStyle/>
          <a:p>
            <a:pPr algn="ctr"/>
            <a:r>
              <a:rPr lang="tr-TR" u="sng">
                <a:latin typeface="Algerian" pitchFamily="82" charset="0"/>
              </a:rPr>
              <a:t>Procedure</a:t>
            </a:r>
            <a:r>
              <a:rPr lang="tr-TR" u="sng">
                <a:latin typeface="Century Schoolbook"/>
              </a:rPr>
              <a:t> </a:t>
            </a:r>
          </a:p>
        </p:txBody>
      </p:sp>
      <p:sp>
        <p:nvSpPr>
          <p:cNvPr id="32782" name="Metin kutusu 45"/>
          <p:cNvSpPr txBox="1">
            <a:spLocks noChangeArrowheads="1"/>
          </p:cNvSpPr>
          <p:nvPr/>
        </p:nvSpPr>
        <p:spPr bwMode="auto">
          <a:xfrm>
            <a:off x="8959850" y="1836738"/>
            <a:ext cx="2143125" cy="366712"/>
          </a:xfrm>
          <a:prstGeom prst="rect">
            <a:avLst/>
          </a:prstGeom>
          <a:noFill/>
          <a:ln w="9525">
            <a:noFill/>
            <a:miter lim="800000"/>
            <a:headEnd/>
            <a:tailEnd/>
          </a:ln>
        </p:spPr>
        <p:txBody>
          <a:bodyPr>
            <a:spAutoFit/>
          </a:bodyPr>
          <a:lstStyle/>
          <a:p>
            <a:pPr algn="ctr"/>
            <a:r>
              <a:rPr lang="tr-TR" u="sng">
                <a:latin typeface="Algerian" pitchFamily="82" charset="0"/>
                <a:cs typeface="Calibri" pitchFamily="34" charset="0"/>
              </a:rPr>
              <a:t>Materials </a:t>
            </a:r>
            <a:endParaRPr lang="tr-TR">
              <a:latin typeface="Algerian" pitchFamily="82" charset="0"/>
            </a:endParaRPr>
          </a:p>
        </p:txBody>
      </p:sp>
      <p:sp>
        <p:nvSpPr>
          <p:cNvPr id="32783" name="Metin kutusu 27"/>
          <p:cNvSpPr txBox="1">
            <a:spLocks noChangeArrowheads="1"/>
          </p:cNvSpPr>
          <p:nvPr/>
        </p:nvSpPr>
        <p:spPr bwMode="auto">
          <a:xfrm>
            <a:off x="8208963" y="2300288"/>
            <a:ext cx="1614487" cy="1106487"/>
          </a:xfrm>
          <a:prstGeom prst="rect">
            <a:avLst/>
          </a:prstGeom>
          <a:noFill/>
          <a:ln w="9525">
            <a:noFill/>
            <a:miter lim="800000"/>
            <a:headEnd/>
            <a:tailEnd/>
          </a:ln>
        </p:spPr>
        <p:txBody>
          <a:bodyPr>
            <a:spAutoFit/>
          </a:bodyPr>
          <a:lstStyle/>
          <a:p>
            <a:pPr marL="285750" indent="-285750">
              <a:spcAft>
                <a:spcPts val="200"/>
              </a:spcAft>
              <a:buFont typeface="Arial" charset="0"/>
              <a:buChar char="•"/>
            </a:pPr>
            <a:r>
              <a:rPr lang="tr-TR" sz="1200" b="1">
                <a:solidFill>
                  <a:srgbClr val="0D0D0D"/>
                </a:solidFill>
                <a:latin typeface="Century Schoolbook"/>
                <a:cs typeface="Calibri" pitchFamily="34" charset="0"/>
              </a:rPr>
              <a:t>Cardboard</a:t>
            </a:r>
            <a:endParaRPr lang="en-US" sz="1200" b="1">
              <a:solidFill>
                <a:srgbClr val="0D0D0D"/>
              </a:solidFill>
              <a:latin typeface="Century Schoolbook"/>
              <a:cs typeface="Calibri" pitchFamily="34" charset="0"/>
            </a:endParaRPr>
          </a:p>
          <a:p>
            <a:pPr marL="285750" indent="-285750">
              <a:spcAft>
                <a:spcPts val="200"/>
              </a:spcAft>
              <a:buFont typeface="Arial" charset="0"/>
              <a:buChar char="•"/>
            </a:pPr>
            <a:r>
              <a:rPr lang="en-US" sz="1200" b="1">
                <a:solidFill>
                  <a:srgbClr val="0D0D0D"/>
                </a:solidFill>
                <a:latin typeface="Century Schoolbook"/>
                <a:cs typeface="Calibri" pitchFamily="34" charset="0"/>
              </a:rPr>
              <a:t>Glue</a:t>
            </a:r>
            <a:endParaRPr lang="tr-TR" sz="1400" b="1">
              <a:solidFill>
                <a:srgbClr val="0D0D0D"/>
              </a:solidFill>
              <a:latin typeface="Calibri" pitchFamily="34" charset="0"/>
            </a:endParaRPr>
          </a:p>
          <a:p>
            <a:pPr marL="285750" indent="-285750">
              <a:spcAft>
                <a:spcPts val="200"/>
              </a:spcAft>
              <a:buFont typeface="Arial" charset="0"/>
              <a:buChar char="•"/>
            </a:pPr>
            <a:r>
              <a:rPr lang="en-US" sz="1200" b="1">
                <a:solidFill>
                  <a:srgbClr val="0D0D0D"/>
                </a:solidFill>
                <a:latin typeface="Century Schoolbook"/>
                <a:cs typeface="Calibri" pitchFamily="34" charset="0"/>
              </a:rPr>
              <a:t>Electromagnet</a:t>
            </a:r>
            <a:endParaRPr lang="tr-TR" sz="1200" b="1">
              <a:solidFill>
                <a:srgbClr val="0D0D0D"/>
              </a:solidFill>
              <a:latin typeface="Century Schoolbook"/>
              <a:cs typeface="Calibri" pitchFamily="34" charset="0"/>
            </a:endParaRPr>
          </a:p>
          <a:p>
            <a:pPr marL="285750" indent="-285750">
              <a:spcAft>
                <a:spcPts val="200"/>
              </a:spcAft>
              <a:buFont typeface="Arial" charset="0"/>
              <a:buChar char="•"/>
            </a:pPr>
            <a:r>
              <a:rPr lang="en-US" sz="1200" b="1">
                <a:solidFill>
                  <a:srgbClr val="0D0D0D"/>
                </a:solidFill>
                <a:latin typeface="Century Schoolbook"/>
                <a:cs typeface="Calibri" pitchFamily="34" charset="0"/>
              </a:rPr>
              <a:t>Battery</a:t>
            </a:r>
          </a:p>
          <a:p>
            <a:pPr marL="285750" indent="-285750">
              <a:spcAft>
                <a:spcPts val="200"/>
              </a:spcAft>
              <a:buFont typeface="Arial" charset="0"/>
              <a:buChar char="•"/>
            </a:pPr>
            <a:r>
              <a:rPr lang="en-US" sz="1200" b="1">
                <a:solidFill>
                  <a:srgbClr val="0D0D0D"/>
                </a:solidFill>
                <a:latin typeface="Century Schoolbook"/>
                <a:cs typeface="Calibri" pitchFamily="34" charset="0"/>
              </a:rPr>
              <a:t>Remote Control</a:t>
            </a:r>
          </a:p>
        </p:txBody>
      </p:sp>
      <p:sp>
        <p:nvSpPr>
          <p:cNvPr id="32784" name="Metin kutusu 27"/>
          <p:cNvSpPr txBox="1">
            <a:spLocks noChangeArrowheads="1"/>
          </p:cNvSpPr>
          <p:nvPr/>
        </p:nvSpPr>
        <p:spPr bwMode="auto">
          <a:xfrm>
            <a:off x="4098925" y="4457700"/>
            <a:ext cx="4062413" cy="2047875"/>
          </a:xfrm>
          <a:prstGeom prst="rect">
            <a:avLst/>
          </a:prstGeom>
          <a:noFill/>
          <a:ln w="9525">
            <a:noFill/>
            <a:miter lim="800000"/>
            <a:headEnd/>
            <a:tailEnd/>
          </a:ln>
        </p:spPr>
        <p:txBody>
          <a:bodyPr>
            <a:spAutoFit/>
          </a:bodyPr>
          <a:lstStyle/>
          <a:p>
            <a:pPr algn="ctr"/>
            <a:r>
              <a:rPr lang="en-US" sz="1600" dirty="0">
                <a:solidFill>
                  <a:srgbClr val="0D0D0D"/>
                </a:solidFill>
                <a:latin typeface="Century Schoolbook"/>
              </a:rPr>
              <a:t>Electromagnets consist of wires wound on an iron rod. When the electric magnet is energized, metal close to the electromagnet will attract the objects in our experiment. Our goal was to see</a:t>
            </a:r>
          </a:p>
          <a:p>
            <a:pPr algn="ctr"/>
            <a:r>
              <a:rPr lang="en-US" sz="1600" dirty="0">
                <a:solidFill>
                  <a:srgbClr val="0D0D0D"/>
                </a:solidFill>
                <a:latin typeface="Century Schoolbook"/>
              </a:rPr>
              <a:t> whether the electromagnet can attract the car, and then be able to pull the car with  an Arduino controlled device. </a:t>
            </a:r>
          </a:p>
        </p:txBody>
      </p:sp>
      <p:sp>
        <p:nvSpPr>
          <p:cNvPr id="32785" name="Metin kutusu 45"/>
          <p:cNvSpPr txBox="1">
            <a:spLocks noChangeArrowheads="1"/>
          </p:cNvSpPr>
          <p:nvPr/>
        </p:nvSpPr>
        <p:spPr bwMode="auto">
          <a:xfrm>
            <a:off x="1566863" y="3103563"/>
            <a:ext cx="2143125" cy="641350"/>
          </a:xfrm>
          <a:prstGeom prst="rect">
            <a:avLst/>
          </a:prstGeom>
          <a:noFill/>
          <a:ln w="9525">
            <a:noFill/>
            <a:miter lim="800000"/>
            <a:headEnd/>
            <a:tailEnd/>
          </a:ln>
        </p:spPr>
        <p:txBody>
          <a:bodyPr>
            <a:spAutoFit/>
          </a:bodyPr>
          <a:lstStyle/>
          <a:p>
            <a:pPr algn="ctr"/>
            <a:r>
              <a:rPr lang="en-US" u="sng">
                <a:latin typeface="Algerian" pitchFamily="82" charset="0"/>
              </a:rPr>
              <a:t>Principals</a:t>
            </a:r>
          </a:p>
          <a:p>
            <a:pPr algn="ctr"/>
            <a:r>
              <a:rPr lang="en-US" u="sng">
                <a:latin typeface="Algerian" pitchFamily="82" charset="0"/>
              </a:rPr>
              <a:t>And laws</a:t>
            </a:r>
            <a:endParaRPr lang="tr-TR" u="sng">
              <a:latin typeface="Algerian" pitchFamily="82" charset="0"/>
            </a:endParaRPr>
          </a:p>
        </p:txBody>
      </p:sp>
      <p:sp>
        <p:nvSpPr>
          <p:cNvPr id="32786" name="Metin kutusu 27"/>
          <p:cNvSpPr txBox="1">
            <a:spLocks noChangeArrowheads="1"/>
          </p:cNvSpPr>
          <p:nvPr/>
        </p:nvSpPr>
        <p:spPr bwMode="auto">
          <a:xfrm>
            <a:off x="9947275" y="2332038"/>
            <a:ext cx="1614488" cy="1106487"/>
          </a:xfrm>
          <a:prstGeom prst="rect">
            <a:avLst/>
          </a:prstGeom>
          <a:noFill/>
          <a:ln w="9525">
            <a:noFill/>
            <a:miter lim="800000"/>
            <a:headEnd/>
            <a:tailEnd/>
          </a:ln>
        </p:spPr>
        <p:txBody>
          <a:bodyPr>
            <a:spAutoFit/>
          </a:bodyPr>
          <a:lstStyle/>
          <a:p>
            <a:pPr marL="285750" indent="-285750">
              <a:spcAft>
                <a:spcPts val="200"/>
              </a:spcAft>
              <a:buFont typeface="Arial" charset="0"/>
              <a:buChar char="•"/>
            </a:pPr>
            <a:r>
              <a:rPr lang="en-US" sz="1200" b="1">
                <a:solidFill>
                  <a:srgbClr val="0D0D0D"/>
                </a:solidFill>
                <a:latin typeface="Century Schoolbook"/>
                <a:cs typeface="Calibri" pitchFamily="34" charset="0"/>
              </a:rPr>
              <a:t>Engine</a:t>
            </a:r>
            <a:endParaRPr lang="tr-TR" sz="1400" b="1">
              <a:solidFill>
                <a:srgbClr val="0D0D0D"/>
              </a:solidFill>
              <a:latin typeface="Calibri" pitchFamily="34" charset="0"/>
            </a:endParaRPr>
          </a:p>
          <a:p>
            <a:pPr marL="285750" indent="-285750">
              <a:spcAft>
                <a:spcPts val="200"/>
              </a:spcAft>
              <a:buFont typeface="Arial" charset="0"/>
              <a:buChar char="•"/>
            </a:pPr>
            <a:r>
              <a:rPr lang="en-US" sz="1200" b="1">
                <a:solidFill>
                  <a:srgbClr val="0D0D0D"/>
                </a:solidFill>
                <a:latin typeface="Century Schoolbook"/>
                <a:cs typeface="Calibri" pitchFamily="34" charset="0"/>
              </a:rPr>
              <a:t>Arduino Board</a:t>
            </a:r>
            <a:endParaRPr lang="tr-TR" sz="1200" b="1">
              <a:solidFill>
                <a:srgbClr val="0D0D0D"/>
              </a:solidFill>
              <a:latin typeface="Century Schoolbook"/>
              <a:cs typeface="Calibri" pitchFamily="34" charset="0"/>
            </a:endParaRPr>
          </a:p>
          <a:p>
            <a:pPr marL="285750" indent="-285750">
              <a:spcAft>
                <a:spcPts val="200"/>
              </a:spcAft>
              <a:buFont typeface="Arial" charset="0"/>
              <a:buChar char="•"/>
            </a:pPr>
            <a:r>
              <a:rPr lang="en-US" sz="1200" b="1">
                <a:solidFill>
                  <a:srgbClr val="0D0D0D"/>
                </a:solidFill>
                <a:latin typeface="Century Schoolbook"/>
                <a:cs typeface="Calibri" pitchFamily="34" charset="0"/>
              </a:rPr>
              <a:t>Camera</a:t>
            </a:r>
          </a:p>
          <a:p>
            <a:pPr marL="285750" indent="-285750">
              <a:spcAft>
                <a:spcPts val="200"/>
              </a:spcAft>
              <a:buFont typeface="Arial" charset="0"/>
              <a:buChar char="•"/>
            </a:pPr>
            <a:r>
              <a:rPr lang="en-US" sz="1200" b="1">
                <a:solidFill>
                  <a:srgbClr val="0D0D0D"/>
                </a:solidFill>
                <a:latin typeface="Century Schoolbook"/>
                <a:cs typeface="Calibri" pitchFamily="34" charset="0"/>
              </a:rPr>
              <a:t>Computer</a:t>
            </a:r>
            <a:endParaRPr lang="tr-TR" sz="1200" b="1">
              <a:solidFill>
                <a:srgbClr val="0D0D0D"/>
              </a:solidFill>
              <a:latin typeface="Century Schoolbook"/>
              <a:cs typeface="Calibri" pitchFamily="34" charset="0"/>
            </a:endParaRPr>
          </a:p>
          <a:p>
            <a:pPr marL="285750" indent="-285750">
              <a:spcAft>
                <a:spcPts val="200"/>
              </a:spcAft>
              <a:buFont typeface="Arial" charset="0"/>
              <a:buChar char="•"/>
            </a:pPr>
            <a:r>
              <a:rPr lang="en-US" sz="1200" b="1">
                <a:solidFill>
                  <a:srgbClr val="0D0D0D"/>
                </a:solidFill>
                <a:latin typeface="Century Schoolbook"/>
                <a:cs typeface="Calibri" pitchFamily="34" charset="0"/>
              </a:rPr>
              <a:t>Tracker</a:t>
            </a:r>
          </a:p>
        </p:txBody>
      </p:sp>
      <p:sp>
        <p:nvSpPr>
          <p:cNvPr id="32787" name="Metin kutusu 27"/>
          <p:cNvSpPr txBox="1">
            <a:spLocks noChangeArrowheads="1"/>
          </p:cNvSpPr>
          <p:nvPr/>
        </p:nvSpPr>
        <p:spPr bwMode="auto">
          <a:xfrm>
            <a:off x="863600" y="3913188"/>
            <a:ext cx="3216275" cy="2047875"/>
          </a:xfrm>
          <a:prstGeom prst="rect">
            <a:avLst/>
          </a:prstGeom>
          <a:noFill/>
          <a:ln w="9525">
            <a:noFill/>
            <a:miter lim="800000"/>
            <a:headEnd/>
            <a:tailEnd/>
          </a:ln>
        </p:spPr>
        <p:txBody>
          <a:bodyPr>
            <a:spAutoFit/>
          </a:bodyPr>
          <a:lstStyle/>
          <a:p>
            <a:pPr>
              <a:buFontTx/>
              <a:buChar char="•"/>
            </a:pPr>
            <a:r>
              <a:rPr lang="en-US" sz="1600">
                <a:solidFill>
                  <a:srgbClr val="0D0D0D"/>
                </a:solidFill>
                <a:latin typeface="Century Schoolbook"/>
              </a:rPr>
              <a:t>   Gauss’s Law for Magnetism:     Magnets exist as dipoles (2 poles). A North Pole always comes with a South Pole. There are Permanent magnetism versus Electromagnetism using electricity to create a magnet that can be turned On/Off.</a:t>
            </a:r>
            <a:endParaRPr lang="tr-TR" sz="1600">
              <a:solidFill>
                <a:srgbClr val="0D0D0D"/>
              </a:solidFill>
              <a:latin typeface="Century Schoolbook"/>
            </a:endParaRPr>
          </a:p>
        </p:txBody>
      </p:sp>
      <p:sp>
        <p:nvSpPr>
          <p:cNvPr id="32793" name="Metin kutusu 27"/>
          <p:cNvSpPr txBox="1">
            <a:spLocks noChangeArrowheads="1"/>
          </p:cNvSpPr>
          <p:nvPr/>
        </p:nvSpPr>
        <p:spPr bwMode="auto">
          <a:xfrm>
            <a:off x="8264525" y="4008438"/>
            <a:ext cx="3308350" cy="2016125"/>
          </a:xfrm>
          <a:prstGeom prst="rect">
            <a:avLst/>
          </a:prstGeom>
          <a:noFill/>
          <a:ln w="9525">
            <a:noFill/>
            <a:miter lim="800000"/>
            <a:headEnd/>
            <a:tailEnd/>
          </a:ln>
        </p:spPr>
        <p:txBody>
          <a:bodyPr>
            <a:spAutoFit/>
          </a:bodyPr>
          <a:lstStyle/>
          <a:p>
            <a:r>
              <a:rPr lang="en-US" sz="1400" dirty="0">
                <a:solidFill>
                  <a:srgbClr val="0D0D0D"/>
                </a:solidFill>
                <a:latin typeface="Century Schoolbook" panose="02040604050505020304" pitchFamily="18" charset="0"/>
              </a:rPr>
              <a:t>YES, It can. By using Gauss’s Law for magnetism: </a:t>
            </a:r>
            <a:r>
              <a:rPr lang="en-US" sz="1600" dirty="0">
                <a:latin typeface="Century Schoolbook" panose="02040604050505020304" pitchFamily="18" charset="0"/>
              </a:rPr>
              <a:t>Electromagnets can be use with different electricity voltages to help control the strength of attraction for a metal object. Also, electromagnets with same poles can be used to create a repelling force.  </a:t>
            </a:r>
            <a:r>
              <a:rPr lang="en-US" sz="1400" dirty="0">
                <a:solidFill>
                  <a:srgbClr val="0D0D0D"/>
                </a:solidFill>
                <a:latin typeface="Century Schoolbook" panose="02040604050505020304" pitchFamily="18" charset="0"/>
              </a:rPr>
              <a:t> </a:t>
            </a:r>
          </a:p>
        </p:txBody>
      </p:sp>
      <p:sp>
        <p:nvSpPr>
          <p:cNvPr id="32794" name="Text Box 26"/>
          <p:cNvSpPr txBox="1">
            <a:spLocks noChangeArrowheads="1"/>
          </p:cNvSpPr>
          <p:nvPr/>
        </p:nvSpPr>
        <p:spPr bwMode="auto">
          <a:xfrm>
            <a:off x="5886450" y="3349625"/>
            <a:ext cx="608013" cy="336550"/>
          </a:xfrm>
          <a:prstGeom prst="rect">
            <a:avLst/>
          </a:prstGeom>
          <a:noFill/>
          <a:ln w="9525">
            <a:noFill/>
            <a:miter lim="800000"/>
            <a:headEnd/>
            <a:tailEnd/>
          </a:ln>
          <a:effectLst/>
        </p:spPr>
        <p:txBody>
          <a:bodyPr wrap="none">
            <a:spAutoFit/>
          </a:bodyPr>
          <a:lstStyle/>
          <a:p>
            <a:pPr algn="ctr"/>
            <a:r>
              <a:rPr lang="en-US" sz="1600">
                <a:solidFill>
                  <a:srgbClr val="0D0D0D"/>
                </a:solidFill>
                <a:latin typeface="Algerian" pitchFamily="82" charset="0"/>
              </a:rPr>
              <a:t>YES.</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113" y="1411288"/>
            <a:ext cx="11660187" cy="512445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4818"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34824"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34825"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34826"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820" name="Metin kutusu 2"/>
          <p:cNvSpPr txBox="1">
            <a:spLocks noChangeArrowheads="1"/>
          </p:cNvSpPr>
          <p:nvPr/>
        </p:nvSpPr>
        <p:spPr bwMode="auto">
          <a:xfrm>
            <a:off x="3303588" y="1587500"/>
            <a:ext cx="5235575" cy="823913"/>
          </a:xfrm>
          <a:prstGeom prst="rect">
            <a:avLst/>
          </a:prstGeom>
          <a:noFill/>
          <a:ln w="9525">
            <a:noFill/>
            <a:miter lim="800000"/>
            <a:headEnd/>
            <a:tailEnd/>
          </a:ln>
        </p:spPr>
        <p:txBody>
          <a:bodyPr>
            <a:spAutoFit/>
          </a:bodyPr>
          <a:lstStyle/>
          <a:p>
            <a:pPr algn="ctr"/>
            <a:r>
              <a:rPr lang="tr-TR" sz="4800">
                <a:latin typeface="Algerian" pitchFamily="82" charset="0"/>
              </a:rPr>
              <a:t>Conclusions</a:t>
            </a:r>
          </a:p>
        </p:txBody>
      </p:sp>
      <p:sp>
        <p:nvSpPr>
          <p:cNvPr id="34821" name="Unvan 7"/>
          <p:cNvSpPr>
            <a:spLocks noGrp="1"/>
          </p:cNvSpPr>
          <p:nvPr>
            <p:ph type="title"/>
          </p:nvPr>
        </p:nvSpPr>
        <p:spPr/>
        <p:txBody>
          <a:bodyPr/>
          <a:lstStyle/>
          <a:p>
            <a:pPr eaLnBrk="1" hangingPunct="1"/>
            <a:r>
              <a:rPr lang="tr-TR" sz="2800" b="1" smtClean="0">
                <a:latin typeface="Arial Rounded MT Bold"/>
              </a:rPr>
              <a:t/>
            </a:r>
            <a:br>
              <a:rPr lang="tr-TR" sz="2800" b="1" smtClean="0">
                <a:latin typeface="Arial Rounded MT Bold"/>
              </a:rPr>
            </a:br>
            <a:r>
              <a:rPr lang="tr-TR" sz="2800" b="1" smtClean="0">
                <a:latin typeface="Arial Rounded MT Bold"/>
              </a:rPr>
              <a:t/>
            </a:r>
            <a:br>
              <a:rPr lang="tr-TR" sz="2800" b="1" smtClean="0">
                <a:latin typeface="Arial Rounded MT Bold"/>
              </a:rPr>
            </a:br>
            <a:endParaRPr lang="tr-TR" sz="2800" b="1" smtClean="0">
              <a:latin typeface="Arial Rounded MT Bold"/>
            </a:endParaRPr>
          </a:p>
        </p:txBody>
      </p:sp>
      <p:sp>
        <p:nvSpPr>
          <p:cNvPr id="34822" name="İçerik Yer Tutucusu 8"/>
          <p:cNvSpPr>
            <a:spLocks noGrp="1"/>
          </p:cNvSpPr>
          <p:nvPr>
            <p:ph idx="1"/>
          </p:nvPr>
        </p:nvSpPr>
        <p:spPr>
          <a:xfrm>
            <a:off x="795338" y="2933700"/>
            <a:ext cx="10515600" cy="3114675"/>
          </a:xfrm>
        </p:spPr>
        <p:txBody>
          <a:bodyPr/>
          <a:lstStyle/>
          <a:p>
            <a:pPr marL="0" indent="0"/>
            <a:r>
              <a:rPr lang="en-US" dirty="0" smtClean="0">
                <a:latin typeface="Algerian" pitchFamily="82" charset="0"/>
              </a:rPr>
              <a:t>Electromagnets can be use with different electricity voltages to help control the strength of attraction for a metal object.  </a:t>
            </a:r>
          </a:p>
          <a:p>
            <a:pPr marL="0" indent="0"/>
            <a:endParaRPr lang="en-US" dirty="0" smtClean="0">
              <a:latin typeface="Algerian" pitchFamily="82" charset="0"/>
            </a:endParaRPr>
          </a:p>
          <a:p>
            <a:pPr marL="0" indent="0"/>
            <a:r>
              <a:rPr lang="en-US" dirty="0" smtClean="0">
                <a:latin typeface="Algerian" pitchFamily="82" charset="0"/>
              </a:rPr>
              <a:t>Also, electromagnets with same poles can be used to create a repelling force. </a:t>
            </a:r>
            <a:endParaRPr lang="tr-TR" sz="2400" b="1" dirty="0" smtClean="0">
              <a:latin typeface="Algerian" pitchFamily="82" charset="0"/>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050" y="1385888"/>
            <a:ext cx="11658600" cy="5122862"/>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6866"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36870"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36871"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36872"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868" name="TextBox 21"/>
          <p:cNvSpPr txBox="1">
            <a:spLocks noChangeArrowheads="1"/>
          </p:cNvSpPr>
          <p:nvPr/>
        </p:nvSpPr>
        <p:spPr bwMode="auto">
          <a:xfrm>
            <a:off x="-461963" y="3355975"/>
            <a:ext cx="13127038" cy="1108075"/>
          </a:xfrm>
          <a:prstGeom prst="rect">
            <a:avLst/>
          </a:prstGeom>
          <a:noFill/>
          <a:ln w="9525">
            <a:noFill/>
            <a:miter lim="800000"/>
            <a:headEnd/>
            <a:tailEnd/>
          </a:ln>
        </p:spPr>
        <p:txBody>
          <a:bodyPr>
            <a:spAutoFit/>
          </a:bodyPr>
          <a:lstStyle/>
          <a:p>
            <a:pPr algn="ctr"/>
            <a:r>
              <a:rPr lang="tr-TR" sz="6000">
                <a:latin typeface="Algerian" pitchFamily="82" charset="0"/>
              </a:rPr>
              <a:t>THANK YOU FOR </a:t>
            </a:r>
            <a:r>
              <a:rPr lang="tr-TR" sz="6600">
                <a:latin typeface="Algerian" pitchFamily="82" charset="0"/>
              </a:rPr>
              <a:t>LISTENING</a:t>
            </a:r>
            <a:endParaRPr lang="tr-TR" sz="6600">
              <a:latin typeface="Calibri" pitchFamily="34" charset="0"/>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113" y="1431925"/>
            <a:ext cx="11660187" cy="512286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16386"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16392"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16393"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16394"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88" name="TextBox 21"/>
          <p:cNvSpPr txBox="1">
            <a:spLocks noChangeArrowheads="1"/>
          </p:cNvSpPr>
          <p:nvPr/>
        </p:nvSpPr>
        <p:spPr bwMode="auto">
          <a:xfrm>
            <a:off x="2974975" y="1443038"/>
            <a:ext cx="6223000" cy="1433512"/>
          </a:xfrm>
          <a:prstGeom prst="rect">
            <a:avLst/>
          </a:prstGeom>
          <a:noFill/>
          <a:ln w="9525">
            <a:noFill/>
            <a:miter lim="800000"/>
            <a:headEnd/>
            <a:tailEnd/>
          </a:ln>
        </p:spPr>
        <p:txBody>
          <a:bodyPr wrap="none">
            <a:spAutoFit/>
          </a:bodyPr>
          <a:lstStyle/>
          <a:p>
            <a:pPr algn="ctr"/>
            <a:r>
              <a:rPr lang="tr-TR" sz="4000">
                <a:latin typeface="Algerian" pitchFamily="82" charset="0"/>
              </a:rPr>
              <a:t>THE attractIon FORCE OF</a:t>
            </a:r>
          </a:p>
          <a:p>
            <a:pPr algn="ctr"/>
            <a:r>
              <a:rPr lang="tr-TR" sz="4800">
                <a:latin typeface="Algerian" pitchFamily="82" charset="0"/>
              </a:rPr>
              <a:t>ElectroMAGNETS</a:t>
            </a:r>
            <a:endParaRPr lang="en-US" sz="5400">
              <a:latin typeface="Algerian" pitchFamily="82" charset="0"/>
            </a:endParaRPr>
          </a:p>
        </p:txBody>
      </p:sp>
      <p:pic>
        <p:nvPicPr>
          <p:cNvPr id="16389" name="Resim 3"/>
          <p:cNvPicPr>
            <a:picLocks noChangeAspect="1"/>
          </p:cNvPicPr>
          <p:nvPr/>
        </p:nvPicPr>
        <p:blipFill>
          <a:blip r:embed="rId6"/>
          <a:srcRect/>
          <a:stretch>
            <a:fillRect/>
          </a:stretch>
        </p:blipFill>
        <p:spPr bwMode="auto">
          <a:xfrm>
            <a:off x="987425" y="2973388"/>
            <a:ext cx="4319588" cy="3241675"/>
          </a:xfrm>
          <a:prstGeom prst="rect">
            <a:avLst/>
          </a:prstGeom>
          <a:noFill/>
          <a:ln w="9525">
            <a:noFill/>
            <a:miter lim="800000"/>
            <a:headEnd/>
            <a:tailEnd/>
          </a:ln>
        </p:spPr>
      </p:pic>
      <p:pic>
        <p:nvPicPr>
          <p:cNvPr id="16390" name="Resim 5"/>
          <p:cNvPicPr>
            <a:picLocks noChangeAspect="1"/>
          </p:cNvPicPr>
          <p:nvPr/>
        </p:nvPicPr>
        <p:blipFill>
          <a:blip r:embed="rId7"/>
          <a:srcRect/>
          <a:stretch>
            <a:fillRect/>
          </a:stretch>
        </p:blipFill>
        <p:spPr bwMode="auto">
          <a:xfrm>
            <a:off x="7124700" y="2973388"/>
            <a:ext cx="4346575" cy="3241675"/>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475" y="1420813"/>
            <a:ext cx="11660188" cy="5122862"/>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18434"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18444"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4"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7"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36" name="Unvan 1"/>
          <p:cNvSpPr txBox="1">
            <a:spLocks/>
          </p:cNvSpPr>
          <p:nvPr/>
        </p:nvSpPr>
        <p:spPr bwMode="auto">
          <a:xfrm>
            <a:off x="887413" y="1363663"/>
            <a:ext cx="10437812" cy="1030287"/>
          </a:xfrm>
          <a:prstGeom prst="rect">
            <a:avLst/>
          </a:prstGeom>
          <a:noFill/>
          <a:ln w="9525">
            <a:noFill/>
            <a:miter lim="800000"/>
            <a:headEnd/>
            <a:tailEnd/>
          </a:ln>
        </p:spPr>
        <p:txBody>
          <a:bodyPr anchor="b"/>
          <a:lstStyle/>
          <a:p>
            <a:pPr algn="ctr">
              <a:lnSpc>
                <a:spcPct val="70000"/>
              </a:lnSpc>
            </a:pPr>
            <a:r>
              <a:rPr lang="en-US" sz="3200">
                <a:latin typeface="Algerian" pitchFamily="82" charset="0"/>
              </a:rPr>
              <a:t>areas of use of Electromagnets in everyday life</a:t>
            </a:r>
            <a:endParaRPr lang="tr-TR" sz="3200">
              <a:latin typeface="Algerian" pitchFamily="82" charset="0"/>
            </a:endParaRPr>
          </a:p>
        </p:txBody>
      </p:sp>
      <p:pic>
        <p:nvPicPr>
          <p:cNvPr id="2" name="Resim 1"/>
          <p:cNvPicPr>
            <a:picLocks noChangeAspect="1"/>
          </p:cNvPicPr>
          <p:nvPr/>
        </p:nvPicPr>
        <p:blipFill>
          <a:blip r:embed="rId6"/>
          <a:srcRect/>
          <a:stretch>
            <a:fillRect/>
          </a:stretch>
        </p:blipFill>
        <p:spPr bwMode="auto">
          <a:xfrm>
            <a:off x="828675" y="2709863"/>
            <a:ext cx="3182938" cy="2492375"/>
          </a:xfrm>
          <a:prstGeom prst="rect">
            <a:avLst/>
          </a:prstGeom>
          <a:noFill/>
          <a:ln w="9525">
            <a:noFill/>
            <a:miter lim="800000"/>
            <a:headEnd/>
            <a:tailEnd/>
          </a:ln>
        </p:spPr>
      </p:pic>
      <p:pic>
        <p:nvPicPr>
          <p:cNvPr id="5" name="Resim 4"/>
          <p:cNvPicPr>
            <a:picLocks noChangeAspect="1"/>
          </p:cNvPicPr>
          <p:nvPr/>
        </p:nvPicPr>
        <p:blipFill>
          <a:blip r:embed="rId7"/>
          <a:srcRect/>
          <a:stretch>
            <a:fillRect/>
          </a:stretch>
        </p:blipFill>
        <p:spPr bwMode="auto">
          <a:xfrm>
            <a:off x="4441825" y="2719388"/>
            <a:ext cx="3205163" cy="2490787"/>
          </a:xfrm>
          <a:prstGeom prst="rect">
            <a:avLst/>
          </a:prstGeom>
          <a:noFill/>
          <a:ln w="9525">
            <a:noFill/>
            <a:miter lim="800000"/>
            <a:headEnd/>
            <a:tailEnd/>
          </a:ln>
        </p:spPr>
      </p:pic>
      <p:pic>
        <p:nvPicPr>
          <p:cNvPr id="6" name="Resim 5"/>
          <p:cNvPicPr>
            <a:picLocks noChangeAspect="1"/>
          </p:cNvPicPr>
          <p:nvPr/>
        </p:nvPicPr>
        <p:blipFill>
          <a:blip r:embed="rId8"/>
          <a:srcRect/>
          <a:stretch>
            <a:fillRect/>
          </a:stretch>
        </p:blipFill>
        <p:spPr bwMode="auto">
          <a:xfrm>
            <a:off x="8126413" y="2709863"/>
            <a:ext cx="3209925" cy="2500312"/>
          </a:xfrm>
          <a:prstGeom prst="rect">
            <a:avLst/>
          </a:prstGeom>
          <a:noFill/>
          <a:ln w="9525">
            <a:noFill/>
            <a:miter lim="800000"/>
            <a:headEnd/>
            <a:tailEnd/>
          </a:ln>
        </p:spPr>
      </p:pic>
      <p:sp>
        <p:nvSpPr>
          <p:cNvPr id="18445" name="Text Box 13"/>
          <p:cNvSpPr txBox="1">
            <a:spLocks noChangeArrowheads="1"/>
          </p:cNvSpPr>
          <p:nvPr/>
        </p:nvSpPr>
        <p:spPr bwMode="auto">
          <a:xfrm>
            <a:off x="889000" y="5405438"/>
            <a:ext cx="3048000" cy="366712"/>
          </a:xfrm>
          <a:prstGeom prst="rect">
            <a:avLst/>
          </a:prstGeom>
          <a:noFill/>
          <a:ln w="9525">
            <a:noFill/>
            <a:miter lim="800000"/>
            <a:headEnd/>
            <a:tailEnd/>
          </a:ln>
        </p:spPr>
        <p:txBody>
          <a:bodyPr>
            <a:spAutoFit/>
          </a:bodyPr>
          <a:lstStyle/>
          <a:p>
            <a:pPr algn="ctr">
              <a:spcBef>
                <a:spcPct val="50000"/>
              </a:spcBef>
            </a:pPr>
            <a:r>
              <a:rPr lang="en-US">
                <a:latin typeface="Algerian" pitchFamily="82" charset="0"/>
              </a:rPr>
              <a:t>Cranes</a:t>
            </a:r>
          </a:p>
        </p:txBody>
      </p:sp>
      <p:sp>
        <p:nvSpPr>
          <p:cNvPr id="18446" name="Text Box 14"/>
          <p:cNvSpPr txBox="1">
            <a:spLocks noChangeArrowheads="1"/>
          </p:cNvSpPr>
          <p:nvPr/>
        </p:nvSpPr>
        <p:spPr bwMode="auto">
          <a:xfrm>
            <a:off x="4525963" y="5375275"/>
            <a:ext cx="3048000" cy="641350"/>
          </a:xfrm>
          <a:prstGeom prst="rect">
            <a:avLst/>
          </a:prstGeom>
          <a:noFill/>
          <a:ln w="9525">
            <a:noFill/>
            <a:miter lim="800000"/>
            <a:headEnd/>
            <a:tailEnd/>
          </a:ln>
        </p:spPr>
        <p:txBody>
          <a:bodyPr>
            <a:spAutoFit/>
          </a:bodyPr>
          <a:lstStyle/>
          <a:p>
            <a:pPr algn="ctr">
              <a:spcBef>
                <a:spcPct val="50000"/>
              </a:spcBef>
            </a:pPr>
            <a:r>
              <a:rPr lang="en-US">
                <a:latin typeface="Algerian" pitchFamily="82" charset="0"/>
              </a:rPr>
              <a:t>Magnetic resonance imaging (MRI) machine</a:t>
            </a:r>
          </a:p>
        </p:txBody>
      </p:sp>
      <p:sp>
        <p:nvSpPr>
          <p:cNvPr id="18447" name="Text Box 15"/>
          <p:cNvSpPr txBox="1">
            <a:spLocks noChangeArrowheads="1"/>
          </p:cNvSpPr>
          <p:nvPr/>
        </p:nvSpPr>
        <p:spPr bwMode="auto">
          <a:xfrm>
            <a:off x="8208963" y="5334000"/>
            <a:ext cx="3048000" cy="366713"/>
          </a:xfrm>
          <a:prstGeom prst="rect">
            <a:avLst/>
          </a:prstGeom>
          <a:noFill/>
          <a:ln w="9525">
            <a:noFill/>
            <a:miter lim="800000"/>
            <a:headEnd/>
            <a:tailEnd/>
          </a:ln>
        </p:spPr>
        <p:txBody>
          <a:bodyPr>
            <a:spAutoFit/>
          </a:bodyPr>
          <a:lstStyle/>
          <a:p>
            <a:pPr algn="ctr">
              <a:spcBef>
                <a:spcPct val="50000"/>
              </a:spcBef>
            </a:pPr>
            <a:r>
              <a:rPr lang="en-US">
                <a:latin typeface="Algerian" pitchFamily="82" charset="0"/>
              </a:rPr>
              <a:t>Trains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45"/>
                                        </p:tgtEl>
                                        <p:attrNameLst>
                                          <p:attrName>style.visibility</p:attrName>
                                        </p:attrNameLst>
                                      </p:cBhvr>
                                      <p:to>
                                        <p:strVal val="visible"/>
                                      </p:to>
                                    </p:set>
                                    <p:animEffect transition="in" filter="fade">
                                      <p:cBhvr>
                                        <p:cTn id="10" dur="500"/>
                                        <p:tgtEl>
                                          <p:spTgt spid="184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446"/>
                                        </p:tgtEl>
                                        <p:attrNameLst>
                                          <p:attrName>style.visibility</p:attrName>
                                        </p:attrNameLst>
                                      </p:cBhvr>
                                      <p:to>
                                        <p:strVal val="visible"/>
                                      </p:to>
                                    </p:set>
                                    <p:animEffect transition="in" filter="fade">
                                      <p:cBhvr>
                                        <p:cTn id="18" dur="500"/>
                                        <p:tgtEl>
                                          <p:spTgt spid="184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447"/>
                                        </p:tgtEl>
                                        <p:attrNameLst>
                                          <p:attrName>style.visibility</p:attrName>
                                        </p:attrNameLst>
                                      </p:cBhvr>
                                      <p:to>
                                        <p:strVal val="visible"/>
                                      </p:to>
                                    </p:set>
                                    <p:animEffect transition="in" filter="fade">
                                      <p:cBhvr>
                                        <p:cTn id="26"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5" grpId="0"/>
      <p:bldP spid="18446" grpId="0"/>
      <p:bldP spid="184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400" y="1444625"/>
            <a:ext cx="11660188" cy="512286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0482"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20506"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20507"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20508"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484" name="Metin kutusu 4"/>
          <p:cNvSpPr txBox="1">
            <a:spLocks noChangeArrowheads="1"/>
          </p:cNvSpPr>
          <p:nvPr/>
        </p:nvSpPr>
        <p:spPr bwMode="auto">
          <a:xfrm>
            <a:off x="2449513" y="1585913"/>
            <a:ext cx="7383462" cy="647700"/>
          </a:xfrm>
          <a:prstGeom prst="rect">
            <a:avLst/>
          </a:prstGeom>
          <a:noFill/>
          <a:ln w="9525">
            <a:noFill/>
            <a:miter lim="800000"/>
            <a:headEnd/>
            <a:tailEnd/>
          </a:ln>
        </p:spPr>
        <p:txBody>
          <a:bodyPr>
            <a:spAutoFit/>
          </a:bodyPr>
          <a:lstStyle/>
          <a:p>
            <a:pPr algn="ctr"/>
            <a:r>
              <a:rPr lang="tr-TR" sz="3600" u="sng">
                <a:latin typeface="Algerian" pitchFamily="82" charset="0"/>
              </a:rPr>
              <a:t>materials</a:t>
            </a:r>
          </a:p>
        </p:txBody>
      </p:sp>
      <p:sp>
        <p:nvSpPr>
          <p:cNvPr id="20485" name="Metin kutusu 29"/>
          <p:cNvSpPr txBox="1">
            <a:spLocks noChangeArrowheads="1"/>
          </p:cNvSpPr>
          <p:nvPr/>
        </p:nvSpPr>
        <p:spPr bwMode="auto">
          <a:xfrm>
            <a:off x="630238" y="2657475"/>
            <a:ext cx="1963737" cy="338138"/>
          </a:xfrm>
          <a:prstGeom prst="rect">
            <a:avLst/>
          </a:prstGeom>
          <a:noFill/>
          <a:ln w="9525">
            <a:noFill/>
            <a:miter lim="800000"/>
            <a:headEnd/>
            <a:tailEnd/>
          </a:ln>
        </p:spPr>
        <p:txBody>
          <a:bodyPr>
            <a:spAutoFit/>
          </a:bodyPr>
          <a:lstStyle/>
          <a:p>
            <a:pPr marL="285750" indent="-285750">
              <a:buFont typeface="Arial" charset="0"/>
              <a:buChar char="•"/>
            </a:pPr>
            <a:r>
              <a:rPr lang="tr-TR" sz="1600">
                <a:latin typeface="Algerian" pitchFamily="82" charset="0"/>
              </a:rPr>
              <a:t>Cardboard</a:t>
            </a:r>
          </a:p>
        </p:txBody>
      </p:sp>
      <p:sp>
        <p:nvSpPr>
          <p:cNvPr id="20486" name="Metin kutusu 35"/>
          <p:cNvSpPr txBox="1">
            <a:spLocks noChangeArrowheads="1"/>
          </p:cNvSpPr>
          <p:nvPr/>
        </p:nvSpPr>
        <p:spPr bwMode="auto">
          <a:xfrm>
            <a:off x="3332163" y="2630488"/>
            <a:ext cx="1438275" cy="369887"/>
          </a:xfrm>
          <a:prstGeom prst="rect">
            <a:avLst/>
          </a:prstGeom>
          <a:noFill/>
          <a:ln w="9525">
            <a:noFill/>
            <a:miter lim="800000"/>
            <a:headEnd/>
            <a:tailEnd/>
          </a:ln>
        </p:spPr>
        <p:txBody>
          <a:bodyPr>
            <a:spAutoFit/>
          </a:bodyPr>
          <a:lstStyle/>
          <a:p>
            <a:pPr marL="285750" indent="-285750">
              <a:buFont typeface="Arial" charset="0"/>
              <a:buChar char="•"/>
            </a:pPr>
            <a:r>
              <a:rPr lang="tr-TR">
                <a:latin typeface="Algerian" pitchFamily="82" charset="0"/>
              </a:rPr>
              <a:t> Glue</a:t>
            </a:r>
          </a:p>
        </p:txBody>
      </p:sp>
      <p:sp>
        <p:nvSpPr>
          <p:cNvPr id="20487" name="Metin kutusu 40"/>
          <p:cNvSpPr txBox="1">
            <a:spLocks noChangeArrowheads="1"/>
          </p:cNvSpPr>
          <p:nvPr/>
        </p:nvSpPr>
        <p:spPr bwMode="auto">
          <a:xfrm>
            <a:off x="9752013" y="4537075"/>
            <a:ext cx="1760537" cy="366713"/>
          </a:xfrm>
          <a:prstGeom prst="rect">
            <a:avLst/>
          </a:prstGeom>
          <a:noFill/>
          <a:ln w="9525">
            <a:noFill/>
            <a:miter lim="800000"/>
            <a:headEnd/>
            <a:tailEnd/>
          </a:ln>
        </p:spPr>
        <p:txBody>
          <a:bodyPr>
            <a:spAutoFit/>
          </a:bodyPr>
          <a:lstStyle/>
          <a:p>
            <a:pPr marL="285750" indent="-285750">
              <a:buFont typeface="Arial" charset="0"/>
              <a:buChar char="•"/>
            </a:pPr>
            <a:r>
              <a:rPr lang="tr-TR">
                <a:latin typeface="Algerian" pitchFamily="82" charset="0"/>
              </a:rPr>
              <a:t>Tracker</a:t>
            </a:r>
          </a:p>
        </p:txBody>
      </p:sp>
      <p:sp>
        <p:nvSpPr>
          <p:cNvPr id="20488" name="Metin kutusu 41"/>
          <p:cNvSpPr txBox="1">
            <a:spLocks noChangeArrowheads="1"/>
          </p:cNvSpPr>
          <p:nvPr/>
        </p:nvSpPr>
        <p:spPr bwMode="auto">
          <a:xfrm>
            <a:off x="7608888" y="4535488"/>
            <a:ext cx="2165350" cy="368300"/>
          </a:xfrm>
          <a:prstGeom prst="rect">
            <a:avLst/>
          </a:prstGeom>
          <a:noFill/>
          <a:ln w="9525">
            <a:noFill/>
            <a:miter lim="800000"/>
            <a:headEnd/>
            <a:tailEnd/>
          </a:ln>
        </p:spPr>
        <p:txBody>
          <a:bodyPr>
            <a:spAutoFit/>
          </a:bodyPr>
          <a:lstStyle/>
          <a:p>
            <a:pPr marL="285750" indent="-285750">
              <a:buFont typeface="Arial" charset="0"/>
              <a:buChar char="•"/>
            </a:pPr>
            <a:r>
              <a:rPr lang="tr-TR">
                <a:latin typeface="Algerian" pitchFamily="82" charset="0"/>
              </a:rPr>
              <a:t>Computer </a:t>
            </a:r>
          </a:p>
        </p:txBody>
      </p:sp>
      <p:pic>
        <p:nvPicPr>
          <p:cNvPr id="37" name="Resim 44">
            <a:extLst>
              <a:ext uri="{FF2B5EF4-FFF2-40B4-BE49-F238E27FC236}"/>
            </a:extLst>
          </p:cNvPr>
          <p:cNvPicPr>
            <a:picLocks noChangeAspect="1"/>
          </p:cNvPicPr>
          <p:nvPr/>
        </p:nvPicPr>
        <p:blipFill>
          <a:blip r:embed="rId6"/>
          <a:stretch>
            <a:fillRect/>
          </a:stretch>
        </p:blipFill>
        <p:spPr>
          <a:xfrm>
            <a:off x="9837738" y="5011738"/>
            <a:ext cx="1639887" cy="1150937"/>
          </a:xfrm>
          <a:prstGeom prst="rect">
            <a:avLst/>
          </a:prstGeom>
          <a:ln w="28575">
            <a:solidFill>
              <a:schemeClr val="accent1">
                <a:lumMod val="75000"/>
              </a:schemeClr>
            </a:solidFill>
          </a:ln>
        </p:spPr>
      </p:pic>
      <p:pic>
        <p:nvPicPr>
          <p:cNvPr id="20490" name="Resim 3" descr="iç mekan, elektronik eşyalar, bilgisayar, vitrin içeren bir resim&#10;&#10;Açıklama otomatik olarak oluşturuldu"/>
          <p:cNvPicPr>
            <a:picLocks noChangeAspect="1"/>
          </p:cNvPicPr>
          <p:nvPr/>
        </p:nvPicPr>
        <p:blipFill>
          <a:blip r:embed="rId7"/>
          <a:srcRect/>
          <a:stretch>
            <a:fillRect/>
          </a:stretch>
        </p:blipFill>
        <p:spPr bwMode="auto">
          <a:xfrm>
            <a:off x="7372350" y="4914900"/>
            <a:ext cx="1836738" cy="1262063"/>
          </a:xfrm>
          <a:prstGeom prst="rect">
            <a:avLst/>
          </a:prstGeom>
          <a:noFill/>
          <a:ln w="9525">
            <a:noFill/>
            <a:miter lim="800000"/>
            <a:headEnd/>
            <a:tailEnd/>
          </a:ln>
        </p:spPr>
      </p:pic>
      <p:pic>
        <p:nvPicPr>
          <p:cNvPr id="20491" name="Resim 5" descr="iç mekan, siyah içeren bir resim&#10;&#10;Açıklama otomatik olarak oluşturuldu"/>
          <p:cNvPicPr>
            <a:picLocks noChangeAspect="1"/>
          </p:cNvPicPr>
          <p:nvPr/>
        </p:nvPicPr>
        <p:blipFill>
          <a:blip r:embed="rId8"/>
          <a:srcRect/>
          <a:stretch>
            <a:fillRect/>
          </a:stretch>
        </p:blipFill>
        <p:spPr bwMode="auto">
          <a:xfrm>
            <a:off x="5267325" y="3095625"/>
            <a:ext cx="1684338" cy="1544638"/>
          </a:xfrm>
          <a:prstGeom prst="rect">
            <a:avLst/>
          </a:prstGeom>
          <a:noFill/>
          <a:ln w="9525">
            <a:noFill/>
            <a:miter lim="800000"/>
            <a:headEnd/>
            <a:tailEnd/>
          </a:ln>
        </p:spPr>
      </p:pic>
      <p:pic>
        <p:nvPicPr>
          <p:cNvPr id="20492" name="Resim 6" descr="portakal içeren bir resim&#10;&#10;Açıklama otomatik olarak oluşturuldu"/>
          <p:cNvPicPr>
            <a:picLocks noChangeAspect="1"/>
          </p:cNvPicPr>
          <p:nvPr/>
        </p:nvPicPr>
        <p:blipFill>
          <a:blip r:embed="rId9"/>
          <a:srcRect/>
          <a:stretch>
            <a:fillRect/>
          </a:stretch>
        </p:blipFill>
        <p:spPr bwMode="auto">
          <a:xfrm>
            <a:off x="3235325" y="3109913"/>
            <a:ext cx="1247775" cy="1219200"/>
          </a:xfrm>
          <a:prstGeom prst="rect">
            <a:avLst/>
          </a:prstGeom>
          <a:noFill/>
          <a:ln w="9525">
            <a:noFill/>
            <a:miter lim="800000"/>
            <a:headEnd/>
            <a:tailEnd/>
          </a:ln>
        </p:spPr>
      </p:pic>
      <p:pic>
        <p:nvPicPr>
          <p:cNvPr id="20493" name="Resim 9" descr="metin, karanlık içeren bir resim&#10;&#10;Açıklama otomatik olarak oluşturuldu"/>
          <p:cNvPicPr>
            <a:picLocks noChangeAspect="1"/>
          </p:cNvPicPr>
          <p:nvPr/>
        </p:nvPicPr>
        <p:blipFill>
          <a:blip r:embed="rId10"/>
          <a:srcRect/>
          <a:stretch>
            <a:fillRect/>
          </a:stretch>
        </p:blipFill>
        <p:spPr bwMode="auto">
          <a:xfrm>
            <a:off x="871538" y="2963863"/>
            <a:ext cx="1577975" cy="1635125"/>
          </a:xfrm>
          <a:prstGeom prst="rect">
            <a:avLst/>
          </a:prstGeom>
          <a:noFill/>
          <a:ln w="9525">
            <a:noFill/>
            <a:miter lim="800000"/>
            <a:headEnd/>
            <a:tailEnd/>
          </a:ln>
        </p:spPr>
      </p:pic>
      <p:sp>
        <p:nvSpPr>
          <p:cNvPr id="20494" name="Metin kutusu 35"/>
          <p:cNvSpPr txBox="1">
            <a:spLocks noChangeArrowheads="1"/>
          </p:cNvSpPr>
          <p:nvPr/>
        </p:nvSpPr>
        <p:spPr bwMode="auto">
          <a:xfrm>
            <a:off x="4767263" y="2608263"/>
            <a:ext cx="2849562" cy="366712"/>
          </a:xfrm>
          <a:prstGeom prst="rect">
            <a:avLst/>
          </a:prstGeom>
          <a:noFill/>
          <a:ln w="9525">
            <a:noFill/>
            <a:miter lim="800000"/>
            <a:headEnd/>
            <a:tailEnd/>
          </a:ln>
        </p:spPr>
        <p:txBody>
          <a:bodyPr>
            <a:spAutoFit/>
          </a:bodyPr>
          <a:lstStyle/>
          <a:p>
            <a:pPr marL="285750" indent="-285750">
              <a:buFont typeface="Arial" charset="0"/>
              <a:buChar char="•"/>
            </a:pPr>
            <a:r>
              <a:rPr lang="tr-TR">
                <a:latin typeface="Algerian" pitchFamily="82" charset="0"/>
              </a:rPr>
              <a:t> eLECTROMAGNET</a:t>
            </a:r>
          </a:p>
        </p:txBody>
      </p:sp>
      <p:sp>
        <p:nvSpPr>
          <p:cNvPr id="20495" name="Metin kutusu 35"/>
          <p:cNvSpPr txBox="1">
            <a:spLocks noChangeArrowheads="1"/>
          </p:cNvSpPr>
          <p:nvPr/>
        </p:nvSpPr>
        <p:spPr bwMode="auto">
          <a:xfrm>
            <a:off x="7724775" y="2557463"/>
            <a:ext cx="1639888" cy="369887"/>
          </a:xfrm>
          <a:prstGeom prst="rect">
            <a:avLst/>
          </a:prstGeom>
          <a:noFill/>
          <a:ln w="9525">
            <a:noFill/>
            <a:miter lim="800000"/>
            <a:headEnd/>
            <a:tailEnd/>
          </a:ln>
        </p:spPr>
        <p:txBody>
          <a:bodyPr>
            <a:spAutoFit/>
          </a:bodyPr>
          <a:lstStyle/>
          <a:p>
            <a:pPr marL="285750" indent="-285750">
              <a:buFont typeface="Arial" charset="0"/>
              <a:buChar char="•"/>
            </a:pPr>
            <a:r>
              <a:rPr lang="tr-TR">
                <a:latin typeface="Algerian" pitchFamily="82" charset="0"/>
              </a:rPr>
              <a:t>BATTERY</a:t>
            </a:r>
          </a:p>
        </p:txBody>
      </p:sp>
      <p:sp>
        <p:nvSpPr>
          <p:cNvPr id="20496" name="Metin kutusu 35"/>
          <p:cNvSpPr txBox="1">
            <a:spLocks noChangeArrowheads="1"/>
          </p:cNvSpPr>
          <p:nvPr/>
        </p:nvSpPr>
        <p:spPr bwMode="auto">
          <a:xfrm>
            <a:off x="9656763" y="2463800"/>
            <a:ext cx="2195512" cy="646113"/>
          </a:xfrm>
          <a:prstGeom prst="rect">
            <a:avLst/>
          </a:prstGeom>
          <a:noFill/>
          <a:ln w="9525">
            <a:noFill/>
            <a:miter lim="800000"/>
            <a:headEnd/>
            <a:tailEnd/>
          </a:ln>
        </p:spPr>
        <p:txBody>
          <a:bodyPr>
            <a:spAutoFit/>
          </a:bodyPr>
          <a:lstStyle/>
          <a:p>
            <a:pPr marL="285750" indent="-285750">
              <a:buFont typeface="Arial" charset="0"/>
              <a:buChar char="•"/>
            </a:pPr>
            <a:r>
              <a:rPr lang="tr-TR">
                <a:latin typeface="Algerian" pitchFamily="82" charset="0"/>
              </a:rPr>
              <a:t>Remote contorol</a:t>
            </a:r>
          </a:p>
        </p:txBody>
      </p:sp>
      <p:pic>
        <p:nvPicPr>
          <p:cNvPr id="20497" name="Resim 9"/>
          <p:cNvPicPr>
            <a:picLocks noChangeAspect="1"/>
          </p:cNvPicPr>
          <p:nvPr/>
        </p:nvPicPr>
        <p:blipFill>
          <a:blip r:embed="rId11"/>
          <a:srcRect/>
          <a:stretch>
            <a:fillRect/>
          </a:stretch>
        </p:blipFill>
        <p:spPr bwMode="auto">
          <a:xfrm>
            <a:off x="9564688" y="2884488"/>
            <a:ext cx="1573212" cy="1573212"/>
          </a:xfrm>
          <a:prstGeom prst="rect">
            <a:avLst/>
          </a:prstGeom>
          <a:noFill/>
          <a:ln w="9525">
            <a:noFill/>
            <a:miter lim="800000"/>
            <a:headEnd/>
            <a:tailEnd/>
          </a:ln>
        </p:spPr>
      </p:pic>
      <p:pic>
        <p:nvPicPr>
          <p:cNvPr id="20498" name="Resim 17"/>
          <p:cNvPicPr>
            <a:picLocks noChangeAspect="1"/>
          </p:cNvPicPr>
          <p:nvPr/>
        </p:nvPicPr>
        <p:blipFill>
          <a:blip r:embed="rId12"/>
          <a:srcRect/>
          <a:stretch>
            <a:fillRect/>
          </a:stretch>
        </p:blipFill>
        <p:spPr bwMode="auto">
          <a:xfrm>
            <a:off x="7607300" y="2809875"/>
            <a:ext cx="1611313" cy="1612900"/>
          </a:xfrm>
          <a:prstGeom prst="rect">
            <a:avLst/>
          </a:prstGeom>
          <a:noFill/>
          <a:ln w="9525">
            <a:noFill/>
            <a:miter lim="800000"/>
            <a:headEnd/>
            <a:tailEnd/>
          </a:ln>
        </p:spPr>
      </p:pic>
      <p:sp>
        <p:nvSpPr>
          <p:cNvPr id="20499" name="Metin kutusu 43"/>
          <p:cNvSpPr txBox="1">
            <a:spLocks noChangeArrowheads="1"/>
          </p:cNvSpPr>
          <p:nvPr/>
        </p:nvSpPr>
        <p:spPr bwMode="auto">
          <a:xfrm>
            <a:off x="727075" y="4546600"/>
            <a:ext cx="1735138" cy="646331"/>
          </a:xfrm>
          <a:prstGeom prst="rect">
            <a:avLst/>
          </a:prstGeom>
          <a:noFill/>
          <a:ln w="9525">
            <a:noFill/>
            <a:miter lim="800000"/>
            <a:headEnd/>
            <a:tailEnd/>
          </a:ln>
        </p:spPr>
        <p:txBody>
          <a:bodyPr>
            <a:spAutoFit/>
          </a:bodyPr>
          <a:lstStyle/>
          <a:p>
            <a:pPr marL="285750" indent="-285750">
              <a:buFont typeface="Arial" charset="0"/>
              <a:buChar char="•"/>
            </a:pPr>
            <a:r>
              <a:rPr lang="tr-TR" dirty="0" smtClean="0">
                <a:latin typeface="Algerian" pitchFamily="82" charset="0"/>
              </a:rPr>
              <a:t>Wheel &amp;</a:t>
            </a:r>
          </a:p>
          <a:p>
            <a:pPr marL="285750" indent="-285750">
              <a:buFont typeface="Arial" charset="0"/>
              <a:buChar char="•"/>
            </a:pPr>
            <a:r>
              <a:rPr lang="tr-TR" dirty="0" smtClean="0">
                <a:latin typeface="Algerian" pitchFamily="82" charset="0"/>
              </a:rPr>
              <a:t>engine</a:t>
            </a:r>
            <a:endParaRPr lang="tr-TR" dirty="0">
              <a:latin typeface="Algerian" pitchFamily="82" charset="0"/>
            </a:endParaRPr>
          </a:p>
        </p:txBody>
      </p:sp>
      <p:pic>
        <p:nvPicPr>
          <p:cNvPr id="20500" name="Resim 16"/>
          <p:cNvPicPr>
            <a:picLocks noChangeAspect="1"/>
          </p:cNvPicPr>
          <p:nvPr/>
        </p:nvPicPr>
        <p:blipFill>
          <a:blip r:embed="rId13"/>
          <a:srcRect/>
          <a:stretch>
            <a:fillRect/>
          </a:stretch>
        </p:blipFill>
        <p:spPr bwMode="auto">
          <a:xfrm>
            <a:off x="898525" y="4967288"/>
            <a:ext cx="1433513" cy="1433512"/>
          </a:xfrm>
          <a:prstGeom prst="rect">
            <a:avLst/>
          </a:prstGeom>
          <a:noFill/>
          <a:ln w="9525">
            <a:noFill/>
            <a:miter lim="800000"/>
            <a:headEnd/>
            <a:tailEnd/>
          </a:ln>
        </p:spPr>
      </p:pic>
      <p:sp>
        <p:nvSpPr>
          <p:cNvPr id="20501" name="Metin kutusu 43"/>
          <p:cNvSpPr txBox="1">
            <a:spLocks noChangeArrowheads="1"/>
          </p:cNvSpPr>
          <p:nvPr/>
        </p:nvSpPr>
        <p:spPr bwMode="auto">
          <a:xfrm>
            <a:off x="5310188" y="4500563"/>
            <a:ext cx="1735137" cy="366712"/>
          </a:xfrm>
          <a:prstGeom prst="rect">
            <a:avLst/>
          </a:prstGeom>
          <a:noFill/>
          <a:ln w="9525">
            <a:noFill/>
            <a:miter lim="800000"/>
            <a:headEnd/>
            <a:tailEnd/>
          </a:ln>
        </p:spPr>
        <p:txBody>
          <a:bodyPr>
            <a:spAutoFit/>
          </a:bodyPr>
          <a:lstStyle/>
          <a:p>
            <a:pPr marL="285750" indent="-285750">
              <a:buFont typeface="Arial" charset="0"/>
              <a:buChar char="•"/>
            </a:pPr>
            <a:r>
              <a:rPr lang="tr-TR">
                <a:latin typeface="Algerian" pitchFamily="82" charset="0"/>
              </a:rPr>
              <a:t>Camera</a:t>
            </a:r>
          </a:p>
        </p:txBody>
      </p:sp>
      <p:pic>
        <p:nvPicPr>
          <p:cNvPr id="20502" name="Resim 4" descr="elektronik eşyalar, devre içeren bir resim&#10;&#10;Açıklama otomatik olarak oluşturuldu"/>
          <p:cNvPicPr>
            <a:picLocks noChangeAspect="1"/>
          </p:cNvPicPr>
          <p:nvPr/>
        </p:nvPicPr>
        <p:blipFill>
          <a:blip r:embed="rId14"/>
          <a:srcRect/>
          <a:stretch>
            <a:fillRect/>
          </a:stretch>
        </p:blipFill>
        <p:spPr bwMode="auto">
          <a:xfrm>
            <a:off x="3076575" y="4927600"/>
            <a:ext cx="1395413" cy="1366838"/>
          </a:xfrm>
          <a:prstGeom prst="rect">
            <a:avLst/>
          </a:prstGeom>
          <a:noFill/>
          <a:ln w="9525">
            <a:noFill/>
            <a:miter lim="800000"/>
            <a:headEnd/>
            <a:tailEnd/>
          </a:ln>
        </p:spPr>
      </p:pic>
      <p:sp>
        <p:nvSpPr>
          <p:cNvPr id="20503" name="Metin kutusu 41"/>
          <p:cNvSpPr txBox="1">
            <a:spLocks noChangeArrowheads="1"/>
          </p:cNvSpPr>
          <p:nvPr/>
        </p:nvSpPr>
        <p:spPr bwMode="auto">
          <a:xfrm>
            <a:off x="2719388" y="4556125"/>
            <a:ext cx="2397125" cy="366713"/>
          </a:xfrm>
          <a:prstGeom prst="rect">
            <a:avLst/>
          </a:prstGeom>
          <a:noFill/>
          <a:ln w="9525">
            <a:noFill/>
            <a:miter lim="800000"/>
            <a:headEnd/>
            <a:tailEnd/>
          </a:ln>
        </p:spPr>
        <p:txBody>
          <a:bodyPr>
            <a:spAutoFit/>
          </a:bodyPr>
          <a:lstStyle/>
          <a:p>
            <a:pPr marL="285750" indent="-285750">
              <a:buFont typeface="Arial" charset="0"/>
              <a:buChar char="•"/>
            </a:pPr>
            <a:r>
              <a:rPr lang="tr-TR">
                <a:latin typeface="Algerian" pitchFamily="82" charset="0"/>
              </a:rPr>
              <a:t>Ardu</a:t>
            </a:r>
            <a:r>
              <a:rPr lang="en-US">
                <a:latin typeface="Algerian" pitchFamily="82" charset="0"/>
              </a:rPr>
              <a:t>i</a:t>
            </a:r>
            <a:r>
              <a:rPr lang="tr-TR">
                <a:latin typeface="Algerian" pitchFamily="82" charset="0"/>
              </a:rPr>
              <a:t>no BOARD</a:t>
            </a:r>
          </a:p>
        </p:txBody>
      </p:sp>
      <p:pic>
        <p:nvPicPr>
          <p:cNvPr id="20504" name="Resim 7" descr="elektronik eşyalar, siyah, kamera içeren bir resim&#10;&#10;Açıklama otomatik olarak oluşturuldu"/>
          <p:cNvPicPr>
            <a:picLocks noChangeAspect="1"/>
          </p:cNvPicPr>
          <p:nvPr/>
        </p:nvPicPr>
        <p:blipFill>
          <a:blip r:embed="rId15"/>
          <a:srcRect/>
          <a:stretch>
            <a:fillRect/>
          </a:stretch>
        </p:blipFill>
        <p:spPr bwMode="auto">
          <a:xfrm>
            <a:off x="5280025" y="4911725"/>
            <a:ext cx="1665288" cy="1487488"/>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113" y="1431925"/>
            <a:ext cx="11660187" cy="512286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2530"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22536"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22537"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22538"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Metin kutusu 1">
            <a:extLst>
              <a:ext uri="{FF2B5EF4-FFF2-40B4-BE49-F238E27FC236}"/>
            </a:extLst>
          </p:cNvPr>
          <p:cNvSpPr txBox="1"/>
          <p:nvPr/>
        </p:nvSpPr>
        <p:spPr>
          <a:xfrm>
            <a:off x="565150" y="4073525"/>
            <a:ext cx="4494213" cy="701675"/>
          </a:xfrm>
          <a:prstGeom prst="rect">
            <a:avLst/>
          </a:prstGeom>
          <a:noFill/>
        </p:spPr>
        <p:txBody>
          <a:bodyPr>
            <a:spAutoFit/>
          </a:bodyPr>
          <a:lstStyle/>
          <a:p>
            <a:pPr fontAlgn="auto">
              <a:spcBef>
                <a:spcPts val="0"/>
              </a:spcBef>
              <a:spcAft>
                <a:spcPts val="0"/>
              </a:spcAft>
              <a:defRPr/>
            </a:pPr>
            <a:r>
              <a:rPr lang="tr-TR" sz="2000" dirty="0" err="1">
                <a:latin typeface="Algerian"/>
                <a:ea typeface="+mn-lt"/>
                <a:cs typeface="Arial"/>
              </a:rPr>
              <a:t>Arduino</a:t>
            </a:r>
            <a:r>
              <a:rPr lang="tr-TR" sz="2000" dirty="0">
                <a:latin typeface="Algerian"/>
                <a:ea typeface="+mn-lt"/>
                <a:cs typeface="Arial"/>
              </a:rPr>
              <a:t> Board </a:t>
            </a:r>
            <a:r>
              <a:rPr lang="tr-TR" sz="2000" dirty="0" err="1">
                <a:latin typeface="Algerian"/>
                <a:ea typeface="+mn-lt"/>
                <a:cs typeface="Arial"/>
              </a:rPr>
              <a:t>Diagram</a:t>
            </a:r>
            <a:r>
              <a:rPr lang="tr-TR" sz="2000" dirty="0">
                <a:latin typeface="Algerian"/>
                <a:ea typeface="+mn-lt"/>
                <a:cs typeface="Arial"/>
              </a:rPr>
              <a:t> </a:t>
            </a:r>
            <a:r>
              <a:rPr lang="tr-TR" sz="2000" dirty="0" err="1">
                <a:latin typeface="Algerian"/>
                <a:ea typeface="+mn-lt"/>
                <a:cs typeface="Arial"/>
              </a:rPr>
              <a:t>showing</a:t>
            </a:r>
            <a:r>
              <a:rPr lang="tr-TR" sz="2000" dirty="0">
                <a:latin typeface="Algerian"/>
                <a:ea typeface="+mn-lt"/>
                <a:cs typeface="Arial"/>
              </a:rPr>
              <a:t> </a:t>
            </a:r>
            <a:r>
              <a:rPr lang="tr-TR" sz="2000" dirty="0" err="1">
                <a:latin typeface="Algerian"/>
                <a:ea typeface="+mn-lt"/>
                <a:cs typeface="Arial"/>
              </a:rPr>
              <a:t>the</a:t>
            </a:r>
            <a:r>
              <a:rPr lang="tr-TR" sz="2000" dirty="0">
                <a:latin typeface="Algerian"/>
                <a:ea typeface="+mn-lt"/>
                <a:cs typeface="Arial"/>
              </a:rPr>
              <a:t> </a:t>
            </a:r>
            <a:r>
              <a:rPr lang="tr-TR" sz="2000" dirty="0" err="1">
                <a:latin typeface="Algerian"/>
                <a:ea typeface="+mn-lt"/>
                <a:cs typeface="Arial"/>
              </a:rPr>
              <a:t>connections</a:t>
            </a:r>
            <a:endParaRPr lang="tr-TR" sz="2000" dirty="0">
              <a:latin typeface="Algerian"/>
              <a:ea typeface="+mn-lt"/>
              <a:cs typeface="Arial"/>
            </a:endParaRPr>
          </a:p>
        </p:txBody>
      </p:sp>
      <p:pic>
        <p:nvPicPr>
          <p:cNvPr id="22534" name="Resim 4"/>
          <p:cNvPicPr>
            <a:picLocks noChangeAspect="1"/>
          </p:cNvPicPr>
          <p:nvPr/>
        </p:nvPicPr>
        <p:blipFill>
          <a:blip r:embed="rId6"/>
          <a:srcRect/>
          <a:stretch>
            <a:fillRect/>
          </a:stretch>
        </p:blipFill>
        <p:spPr bwMode="auto">
          <a:xfrm>
            <a:off x="5338763" y="2717800"/>
            <a:ext cx="6280150" cy="3532188"/>
          </a:xfrm>
          <a:prstGeom prst="rect">
            <a:avLst/>
          </a:prstGeom>
          <a:noFill/>
          <a:ln w="9525">
            <a:noFill/>
            <a:miter lim="800000"/>
            <a:headEnd/>
            <a:tailEnd/>
          </a:ln>
        </p:spPr>
      </p:pic>
      <p:sp>
        <p:nvSpPr>
          <p:cNvPr id="22540" name="Metin kutusu 2"/>
          <p:cNvSpPr txBox="1">
            <a:spLocks noChangeArrowheads="1"/>
          </p:cNvSpPr>
          <p:nvPr/>
        </p:nvSpPr>
        <p:spPr bwMode="auto">
          <a:xfrm>
            <a:off x="3046413" y="1714500"/>
            <a:ext cx="6096000" cy="823913"/>
          </a:xfrm>
          <a:prstGeom prst="rect">
            <a:avLst/>
          </a:prstGeom>
          <a:noFill/>
          <a:ln w="9525">
            <a:noFill/>
            <a:miter lim="800000"/>
            <a:headEnd/>
            <a:tailEnd/>
          </a:ln>
        </p:spPr>
        <p:txBody>
          <a:bodyPr>
            <a:spAutoFit/>
          </a:bodyPr>
          <a:lstStyle/>
          <a:p>
            <a:pPr algn="ctr"/>
            <a:r>
              <a:rPr lang="tr-TR" sz="4800">
                <a:latin typeface="Algerian" pitchFamily="82" charset="0"/>
                <a:cs typeface="Calibri" pitchFamily="34" charset="0"/>
              </a:rPr>
              <a:t>procedure</a:t>
            </a:r>
            <a:endParaRPr lang="tr-TR" sz="4800">
              <a:latin typeface="Algerian" pitchFamily="82" charset="0"/>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525" y="1465263"/>
            <a:ext cx="11660188" cy="5122862"/>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4578"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24597"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24598"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24599"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0" name="Metin kutusu 2"/>
          <p:cNvSpPr txBox="1">
            <a:spLocks noChangeArrowheads="1"/>
          </p:cNvSpPr>
          <p:nvPr/>
        </p:nvSpPr>
        <p:spPr bwMode="auto">
          <a:xfrm>
            <a:off x="3046413" y="1714500"/>
            <a:ext cx="6096000" cy="823913"/>
          </a:xfrm>
          <a:prstGeom prst="rect">
            <a:avLst/>
          </a:prstGeom>
          <a:noFill/>
          <a:ln w="9525">
            <a:noFill/>
            <a:miter lim="800000"/>
            <a:headEnd/>
            <a:tailEnd/>
          </a:ln>
        </p:spPr>
        <p:txBody>
          <a:bodyPr>
            <a:spAutoFit/>
          </a:bodyPr>
          <a:lstStyle/>
          <a:p>
            <a:pPr algn="ctr"/>
            <a:r>
              <a:rPr lang="tr-TR" sz="4800">
                <a:latin typeface="Algerian" pitchFamily="82" charset="0"/>
                <a:cs typeface="Calibri" pitchFamily="34" charset="0"/>
              </a:rPr>
              <a:t>procedure</a:t>
            </a:r>
            <a:endParaRPr lang="tr-TR" sz="4800">
              <a:latin typeface="Algerian" pitchFamily="82" charset="0"/>
            </a:endParaRPr>
          </a:p>
        </p:txBody>
      </p:sp>
      <p:sp>
        <p:nvSpPr>
          <p:cNvPr id="17" name="Metin kutusu 16">
            <a:extLst>
              <a:ext uri="{FF2B5EF4-FFF2-40B4-BE49-F238E27FC236}"/>
            </a:extLst>
          </p:cNvPr>
          <p:cNvSpPr txBox="1"/>
          <p:nvPr/>
        </p:nvSpPr>
        <p:spPr>
          <a:xfrm>
            <a:off x="387350" y="3911600"/>
            <a:ext cx="5619750" cy="2616200"/>
          </a:xfrm>
          <a:prstGeom prst="rect">
            <a:avLst/>
          </a:prstGeom>
          <a:noFill/>
        </p:spPr>
        <p:txBody>
          <a:bodyPr>
            <a:spAutoFit/>
          </a:bodyPr>
          <a:lstStyle/>
          <a:p>
            <a:pPr fontAlgn="auto">
              <a:spcBef>
                <a:spcPts val="0"/>
              </a:spcBef>
              <a:spcAft>
                <a:spcPts val="0"/>
              </a:spcAft>
              <a:defRPr/>
            </a:pPr>
            <a:r>
              <a:rPr lang="en-US" sz="2000" dirty="0">
                <a:latin typeface="Algerian"/>
                <a:ea typeface="+mn-lt"/>
                <a:cs typeface="Arial"/>
              </a:rPr>
              <a:t>Here,</a:t>
            </a:r>
          </a:p>
          <a:p>
            <a:pPr marL="285750" indent="-285750" fontAlgn="auto">
              <a:spcBef>
                <a:spcPts val="0"/>
              </a:spcBef>
              <a:spcAft>
                <a:spcPts val="0"/>
              </a:spcAft>
              <a:buFont typeface="Arial" panose="020B0604020202020204" pitchFamily="34" charset="0"/>
              <a:buChar char="•"/>
              <a:defRPr/>
            </a:pPr>
            <a:r>
              <a:rPr lang="en-US" dirty="0">
                <a:latin typeface="Algerian"/>
                <a:ea typeface="+mn-lt"/>
                <a:cs typeface="Arial"/>
              </a:rPr>
              <a:t>N : Number of turns of the coil,</a:t>
            </a:r>
          </a:p>
          <a:p>
            <a:pPr marL="285750" indent="-285750" fontAlgn="auto">
              <a:spcBef>
                <a:spcPts val="0"/>
              </a:spcBef>
              <a:spcAft>
                <a:spcPts val="0"/>
              </a:spcAft>
              <a:buFont typeface="Arial" panose="020B0604020202020204" pitchFamily="34" charset="0"/>
              <a:buChar char="•"/>
              <a:defRPr/>
            </a:pPr>
            <a:r>
              <a:rPr lang="en-US" dirty="0">
                <a:latin typeface="Algerian"/>
                <a:ea typeface="+mn-lt"/>
                <a:cs typeface="Arial"/>
              </a:rPr>
              <a:t>R : The radius of the coil,</a:t>
            </a:r>
          </a:p>
          <a:p>
            <a:pPr marL="285750" indent="-285750" fontAlgn="auto">
              <a:spcBef>
                <a:spcPts val="0"/>
              </a:spcBef>
              <a:spcAft>
                <a:spcPts val="0"/>
              </a:spcAft>
              <a:buFont typeface="Arial" panose="020B0604020202020204" pitchFamily="34" charset="0"/>
              <a:buChar char="•"/>
              <a:defRPr/>
            </a:pPr>
            <a:r>
              <a:rPr lang="en-US" dirty="0">
                <a:latin typeface="Algerian"/>
                <a:ea typeface="+mn-lt"/>
                <a:cs typeface="Arial"/>
              </a:rPr>
              <a:t>I : The magnitude of the electric current passing through the coil,</a:t>
            </a:r>
          </a:p>
          <a:p>
            <a:pPr marL="285750" indent="-285750" fontAlgn="auto">
              <a:spcBef>
                <a:spcPts val="0"/>
              </a:spcBef>
              <a:spcAft>
                <a:spcPts val="0"/>
              </a:spcAft>
              <a:buFont typeface="Arial" panose="020B0604020202020204" pitchFamily="34" charset="0"/>
              <a:buChar char="•"/>
              <a:defRPr/>
            </a:pPr>
            <a:r>
              <a:rPr lang="en-US" dirty="0">
                <a:latin typeface="Algerian"/>
                <a:ea typeface="+mn-lt"/>
                <a:cs typeface="Arial"/>
              </a:rPr>
              <a:t>x: Distance from the center of the coil on the axis of symmetry,</a:t>
            </a:r>
          </a:p>
          <a:p>
            <a:pPr marL="285750" indent="-285750" fontAlgn="auto">
              <a:spcBef>
                <a:spcPts val="0"/>
              </a:spcBef>
              <a:spcAft>
                <a:spcPts val="0"/>
              </a:spcAft>
              <a:buFont typeface="Arial" panose="020B0604020202020204" pitchFamily="34" charset="0"/>
              <a:buChar char="•"/>
              <a:defRPr/>
            </a:pPr>
            <a:r>
              <a:rPr lang="en-US" dirty="0">
                <a:latin typeface="Algerian"/>
                <a:ea typeface="+mn-lt"/>
                <a:cs typeface="Arial"/>
              </a:rPr>
              <a:t> 0</a:t>
            </a:r>
          </a:p>
          <a:p>
            <a:pPr marL="285750" indent="-285750" fontAlgn="auto">
              <a:spcBef>
                <a:spcPts val="0"/>
              </a:spcBef>
              <a:spcAft>
                <a:spcPts val="0"/>
              </a:spcAft>
              <a:buFont typeface="Arial" panose="020B0604020202020204" pitchFamily="34" charset="0"/>
              <a:buChar char="•"/>
              <a:defRPr/>
            </a:pPr>
            <a:r>
              <a:rPr lang="en-US" dirty="0">
                <a:latin typeface="Algerian"/>
                <a:ea typeface="+mn-lt"/>
                <a:cs typeface="Arial"/>
              </a:rPr>
              <a:t>: Magnetic field constant.</a:t>
            </a:r>
            <a:endParaRPr lang="tr-TR" dirty="0">
              <a:latin typeface="Algerian"/>
              <a:ea typeface="+mn-lt"/>
              <a:cs typeface="Arial"/>
            </a:endParaRPr>
          </a:p>
        </p:txBody>
      </p:sp>
      <p:sp>
        <p:nvSpPr>
          <p:cNvPr id="19" name="Metin kutusu 18">
            <a:extLst>
              <a:ext uri="{FF2B5EF4-FFF2-40B4-BE49-F238E27FC236}"/>
            </a:extLst>
          </p:cNvPr>
          <p:cNvSpPr txBox="1"/>
          <p:nvPr/>
        </p:nvSpPr>
        <p:spPr>
          <a:xfrm>
            <a:off x="2184400" y="5740400"/>
            <a:ext cx="5618163" cy="400050"/>
          </a:xfrm>
          <a:prstGeom prst="rect">
            <a:avLst/>
          </a:prstGeom>
          <a:noFill/>
        </p:spPr>
        <p:txBody>
          <a:bodyPr>
            <a:spAutoFit/>
          </a:bodyPr>
          <a:lstStyle/>
          <a:p>
            <a:pPr fontAlgn="auto">
              <a:spcBef>
                <a:spcPts val="0"/>
              </a:spcBef>
              <a:spcAft>
                <a:spcPts val="0"/>
              </a:spcAft>
              <a:defRPr/>
            </a:pPr>
            <a:endParaRPr lang="en" sz="2000" dirty="0">
              <a:latin typeface="Algerian"/>
              <a:ea typeface="+mn-lt"/>
              <a:cs typeface="Arial"/>
            </a:endParaRPr>
          </a:p>
        </p:txBody>
      </p:sp>
      <p:sp>
        <p:nvSpPr>
          <p:cNvPr id="24583" name="Metin kutusu 17"/>
          <p:cNvSpPr txBox="1">
            <a:spLocks noChangeArrowheads="1"/>
          </p:cNvSpPr>
          <p:nvPr/>
        </p:nvSpPr>
        <p:spPr bwMode="auto">
          <a:xfrm>
            <a:off x="6624638" y="40274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84" name="Metin kutusu 20"/>
          <p:cNvSpPr txBox="1">
            <a:spLocks noChangeArrowheads="1"/>
          </p:cNvSpPr>
          <p:nvPr/>
        </p:nvSpPr>
        <p:spPr bwMode="auto">
          <a:xfrm>
            <a:off x="6624638" y="29987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85" name="Metin kutusu 21"/>
          <p:cNvSpPr txBox="1">
            <a:spLocks noChangeArrowheads="1"/>
          </p:cNvSpPr>
          <p:nvPr/>
        </p:nvSpPr>
        <p:spPr bwMode="auto">
          <a:xfrm>
            <a:off x="6777038" y="31511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86" name="Metin kutusu 22"/>
          <p:cNvSpPr txBox="1">
            <a:spLocks noChangeArrowheads="1"/>
          </p:cNvSpPr>
          <p:nvPr/>
        </p:nvSpPr>
        <p:spPr bwMode="auto">
          <a:xfrm>
            <a:off x="6929438" y="33035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87" name="Metin kutusu 23"/>
          <p:cNvSpPr txBox="1">
            <a:spLocks noChangeArrowheads="1"/>
          </p:cNvSpPr>
          <p:nvPr/>
        </p:nvSpPr>
        <p:spPr bwMode="auto">
          <a:xfrm>
            <a:off x="7081838" y="34559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88" name="Metin kutusu 24"/>
          <p:cNvSpPr txBox="1">
            <a:spLocks noChangeArrowheads="1"/>
          </p:cNvSpPr>
          <p:nvPr/>
        </p:nvSpPr>
        <p:spPr bwMode="auto">
          <a:xfrm>
            <a:off x="7234238" y="36083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89" name="Metin kutusu 25"/>
          <p:cNvSpPr txBox="1">
            <a:spLocks noChangeArrowheads="1"/>
          </p:cNvSpPr>
          <p:nvPr/>
        </p:nvSpPr>
        <p:spPr bwMode="auto">
          <a:xfrm>
            <a:off x="7386638" y="37607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90" name="Metin kutusu 26"/>
          <p:cNvSpPr txBox="1">
            <a:spLocks noChangeArrowheads="1"/>
          </p:cNvSpPr>
          <p:nvPr/>
        </p:nvSpPr>
        <p:spPr bwMode="auto">
          <a:xfrm>
            <a:off x="7539038" y="39131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91" name="Metin kutusu 27"/>
          <p:cNvSpPr txBox="1">
            <a:spLocks noChangeArrowheads="1"/>
          </p:cNvSpPr>
          <p:nvPr/>
        </p:nvSpPr>
        <p:spPr bwMode="auto">
          <a:xfrm>
            <a:off x="7691438" y="40655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92" name="Metin kutusu 28"/>
          <p:cNvSpPr txBox="1">
            <a:spLocks noChangeArrowheads="1"/>
          </p:cNvSpPr>
          <p:nvPr/>
        </p:nvSpPr>
        <p:spPr bwMode="auto">
          <a:xfrm>
            <a:off x="7843838" y="42179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4593" name="Metin kutusu 6"/>
          <p:cNvSpPr txBox="1">
            <a:spLocks noChangeArrowheads="1"/>
          </p:cNvSpPr>
          <p:nvPr/>
        </p:nvSpPr>
        <p:spPr bwMode="auto">
          <a:xfrm>
            <a:off x="6359525" y="2449513"/>
            <a:ext cx="5272088" cy="3795712"/>
          </a:xfrm>
          <a:prstGeom prst="rect">
            <a:avLst/>
          </a:prstGeom>
          <a:noFill/>
          <a:ln w="9525">
            <a:noFill/>
            <a:miter lim="800000"/>
            <a:headEnd/>
            <a:tailEnd/>
          </a:ln>
        </p:spPr>
        <p:txBody>
          <a:bodyPr>
            <a:spAutoFit/>
          </a:bodyPr>
          <a:lstStyle/>
          <a:p>
            <a:endParaRPr lang="tr-TR">
              <a:latin typeface="Calibri" pitchFamily="34" charset="0"/>
            </a:endParaRPr>
          </a:p>
        </p:txBody>
      </p:sp>
      <p:pic>
        <p:nvPicPr>
          <p:cNvPr id="24594" name="Resim 8"/>
          <p:cNvPicPr>
            <a:picLocks noChangeAspect="1"/>
          </p:cNvPicPr>
          <p:nvPr/>
        </p:nvPicPr>
        <p:blipFill>
          <a:blip r:embed="rId6"/>
          <a:srcRect/>
          <a:stretch>
            <a:fillRect/>
          </a:stretch>
        </p:blipFill>
        <p:spPr bwMode="auto">
          <a:xfrm>
            <a:off x="558800" y="2827338"/>
            <a:ext cx="3211513" cy="919162"/>
          </a:xfrm>
          <a:prstGeom prst="rect">
            <a:avLst/>
          </a:prstGeom>
          <a:noFill/>
          <a:ln w="9525">
            <a:noFill/>
            <a:miter lim="800000"/>
            <a:headEnd/>
            <a:tailEnd/>
          </a:ln>
        </p:spPr>
      </p:pic>
      <p:pic>
        <p:nvPicPr>
          <p:cNvPr id="24595" name="Resim 29"/>
          <p:cNvPicPr>
            <a:picLocks noChangeAspect="1"/>
          </p:cNvPicPr>
          <p:nvPr/>
        </p:nvPicPr>
        <p:blipFill>
          <a:blip r:embed="rId7"/>
          <a:srcRect/>
          <a:stretch>
            <a:fillRect/>
          </a:stretch>
        </p:blipFill>
        <p:spPr bwMode="auto">
          <a:xfrm>
            <a:off x="8158163" y="3151188"/>
            <a:ext cx="3371850" cy="3178175"/>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525" y="1465263"/>
            <a:ext cx="11660188" cy="5122862"/>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6626"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26643"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26644"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26645"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26628" name="Metin kutusu 2"/>
          <p:cNvSpPr txBox="1">
            <a:spLocks noChangeArrowheads="1"/>
          </p:cNvSpPr>
          <p:nvPr/>
        </p:nvSpPr>
        <p:spPr bwMode="auto">
          <a:xfrm>
            <a:off x="3046413" y="1714500"/>
            <a:ext cx="6096000" cy="823913"/>
          </a:xfrm>
          <a:prstGeom prst="rect">
            <a:avLst/>
          </a:prstGeom>
          <a:noFill/>
          <a:ln w="9525">
            <a:noFill/>
            <a:miter lim="800000"/>
            <a:headEnd/>
            <a:tailEnd/>
          </a:ln>
        </p:spPr>
        <p:txBody>
          <a:bodyPr>
            <a:spAutoFit/>
          </a:bodyPr>
          <a:lstStyle/>
          <a:p>
            <a:pPr algn="ctr"/>
            <a:r>
              <a:rPr lang="tr-TR" sz="4800">
                <a:latin typeface="Algerian" pitchFamily="82" charset="0"/>
                <a:cs typeface="Calibri" pitchFamily="34" charset="0"/>
              </a:rPr>
              <a:t>procedure</a:t>
            </a:r>
            <a:endParaRPr lang="tr-TR" sz="4800">
              <a:latin typeface="Algerian" pitchFamily="82" charset="0"/>
            </a:endParaRPr>
          </a:p>
        </p:txBody>
      </p:sp>
      <p:sp>
        <p:nvSpPr>
          <p:cNvPr id="19" name="Metin kutusu 18">
            <a:extLst>
              <a:ext uri="{FF2B5EF4-FFF2-40B4-BE49-F238E27FC236}"/>
            </a:extLst>
          </p:cNvPr>
          <p:cNvSpPr txBox="1"/>
          <p:nvPr/>
        </p:nvSpPr>
        <p:spPr>
          <a:xfrm>
            <a:off x="2184400" y="5740400"/>
            <a:ext cx="5618163" cy="400050"/>
          </a:xfrm>
          <a:prstGeom prst="rect">
            <a:avLst/>
          </a:prstGeom>
          <a:noFill/>
        </p:spPr>
        <p:txBody>
          <a:bodyPr>
            <a:spAutoFit/>
          </a:bodyPr>
          <a:lstStyle/>
          <a:p>
            <a:pPr fontAlgn="auto">
              <a:spcBef>
                <a:spcPts val="0"/>
              </a:spcBef>
              <a:spcAft>
                <a:spcPts val="0"/>
              </a:spcAft>
              <a:defRPr/>
            </a:pPr>
            <a:endParaRPr lang="en" sz="2000" dirty="0">
              <a:latin typeface="Algerian"/>
              <a:ea typeface="+mn-lt"/>
              <a:cs typeface="Arial"/>
            </a:endParaRPr>
          </a:p>
        </p:txBody>
      </p:sp>
      <p:sp>
        <p:nvSpPr>
          <p:cNvPr id="26630" name="Metin kutusu 17"/>
          <p:cNvSpPr txBox="1">
            <a:spLocks noChangeArrowheads="1"/>
          </p:cNvSpPr>
          <p:nvPr/>
        </p:nvSpPr>
        <p:spPr bwMode="auto">
          <a:xfrm>
            <a:off x="6624638" y="40274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31" name="Metin kutusu 20"/>
          <p:cNvSpPr txBox="1">
            <a:spLocks noChangeArrowheads="1"/>
          </p:cNvSpPr>
          <p:nvPr/>
        </p:nvSpPr>
        <p:spPr bwMode="auto">
          <a:xfrm>
            <a:off x="6624638" y="29987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32" name="Metin kutusu 21"/>
          <p:cNvSpPr txBox="1">
            <a:spLocks noChangeArrowheads="1"/>
          </p:cNvSpPr>
          <p:nvPr/>
        </p:nvSpPr>
        <p:spPr bwMode="auto">
          <a:xfrm>
            <a:off x="6777038" y="31511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33" name="Metin kutusu 22"/>
          <p:cNvSpPr txBox="1">
            <a:spLocks noChangeArrowheads="1"/>
          </p:cNvSpPr>
          <p:nvPr/>
        </p:nvSpPr>
        <p:spPr bwMode="auto">
          <a:xfrm>
            <a:off x="6929438" y="33035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34" name="Metin kutusu 23"/>
          <p:cNvSpPr txBox="1">
            <a:spLocks noChangeArrowheads="1"/>
          </p:cNvSpPr>
          <p:nvPr/>
        </p:nvSpPr>
        <p:spPr bwMode="auto">
          <a:xfrm>
            <a:off x="7081838" y="34559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35" name="Metin kutusu 24"/>
          <p:cNvSpPr txBox="1">
            <a:spLocks noChangeArrowheads="1"/>
          </p:cNvSpPr>
          <p:nvPr/>
        </p:nvSpPr>
        <p:spPr bwMode="auto">
          <a:xfrm>
            <a:off x="7234238" y="36083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36" name="Metin kutusu 25"/>
          <p:cNvSpPr txBox="1">
            <a:spLocks noChangeArrowheads="1"/>
          </p:cNvSpPr>
          <p:nvPr/>
        </p:nvSpPr>
        <p:spPr bwMode="auto">
          <a:xfrm>
            <a:off x="7386638" y="37607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37" name="Metin kutusu 26"/>
          <p:cNvSpPr txBox="1">
            <a:spLocks noChangeArrowheads="1"/>
          </p:cNvSpPr>
          <p:nvPr/>
        </p:nvSpPr>
        <p:spPr bwMode="auto">
          <a:xfrm>
            <a:off x="7539038" y="39131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38" name="Metin kutusu 27"/>
          <p:cNvSpPr txBox="1">
            <a:spLocks noChangeArrowheads="1"/>
          </p:cNvSpPr>
          <p:nvPr/>
        </p:nvSpPr>
        <p:spPr bwMode="auto">
          <a:xfrm>
            <a:off x="7691438" y="40655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39" name="Metin kutusu 28"/>
          <p:cNvSpPr txBox="1">
            <a:spLocks noChangeArrowheads="1"/>
          </p:cNvSpPr>
          <p:nvPr/>
        </p:nvSpPr>
        <p:spPr bwMode="auto">
          <a:xfrm>
            <a:off x="7843838" y="42179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40" name="Metin kutusu 6"/>
          <p:cNvSpPr txBox="1">
            <a:spLocks noChangeArrowheads="1"/>
          </p:cNvSpPr>
          <p:nvPr/>
        </p:nvSpPr>
        <p:spPr bwMode="auto">
          <a:xfrm>
            <a:off x="6234113" y="2486025"/>
            <a:ext cx="5270500" cy="3797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6641" name="İçerik Yer Tutucusu 3"/>
          <p:cNvSpPr>
            <a:spLocks noGrp="1"/>
          </p:cNvSpPr>
          <p:nvPr>
            <p:ph idx="1"/>
          </p:nvPr>
        </p:nvSpPr>
        <p:spPr>
          <a:xfrm>
            <a:off x="825500" y="2854325"/>
            <a:ext cx="10515600" cy="3203575"/>
          </a:xfrm>
        </p:spPr>
        <p:txBody>
          <a:bodyPr/>
          <a:lstStyle/>
          <a:p>
            <a:pPr eaLnBrk="1" hangingPunct="1">
              <a:lnSpc>
                <a:spcPct val="80000"/>
              </a:lnSpc>
            </a:pPr>
            <a:r>
              <a:rPr lang="tr-TR" sz="2400" smtClean="0">
                <a:latin typeface="Algerian" pitchFamily="82" charset="0"/>
              </a:rPr>
              <a:t>Build the car’s chassis </a:t>
            </a:r>
          </a:p>
          <a:p>
            <a:pPr eaLnBrk="1" hangingPunct="1">
              <a:lnSpc>
                <a:spcPct val="80000"/>
              </a:lnSpc>
            </a:pPr>
            <a:r>
              <a:rPr lang="tr-TR" sz="2400" smtClean="0">
                <a:latin typeface="Algerian" pitchFamily="82" charset="0"/>
              </a:rPr>
              <a:t>Attach the wheels to the car</a:t>
            </a:r>
          </a:p>
          <a:p>
            <a:pPr eaLnBrk="1" hangingPunct="1">
              <a:lnSpc>
                <a:spcPct val="80000"/>
              </a:lnSpc>
            </a:pPr>
            <a:r>
              <a:rPr lang="tr-TR" sz="2400" smtClean="0">
                <a:latin typeface="Algerian" pitchFamily="82" charset="0"/>
              </a:rPr>
              <a:t>Mount the arduino board &amp; motor board to the chassis using 4 screws </a:t>
            </a:r>
            <a:r>
              <a:rPr lang="en-US" sz="2400" smtClean="0">
                <a:latin typeface="Algerian" pitchFamily="82" charset="0"/>
              </a:rPr>
              <a:t>(Use 2 screws per PC board at opposite ends)</a:t>
            </a:r>
            <a:endParaRPr lang="tr-TR" sz="2400" smtClean="0">
              <a:latin typeface="Algerian" pitchFamily="82" charset="0"/>
            </a:endParaRPr>
          </a:p>
          <a:p>
            <a:pPr eaLnBrk="1" hangingPunct="1">
              <a:lnSpc>
                <a:spcPct val="80000"/>
              </a:lnSpc>
            </a:pPr>
            <a:r>
              <a:rPr lang="tr-TR" sz="2400" smtClean="0">
                <a:latin typeface="Algerian" pitchFamily="82" charset="0"/>
              </a:rPr>
              <a:t>Attach the electromagnet to the chassis</a:t>
            </a:r>
          </a:p>
          <a:p>
            <a:pPr eaLnBrk="1" hangingPunct="1">
              <a:lnSpc>
                <a:spcPct val="80000"/>
              </a:lnSpc>
            </a:pPr>
            <a:r>
              <a:rPr lang="tr-TR" sz="2400" smtClean="0">
                <a:latin typeface="Algerian" pitchFamily="82" charset="0"/>
              </a:rPr>
              <a:t>Attach a power switch to the chassis (turns off/on the electromagnet)</a:t>
            </a:r>
          </a:p>
          <a:p>
            <a:pPr eaLnBrk="1" hangingPunct="1">
              <a:lnSpc>
                <a:spcPct val="80000"/>
              </a:lnSpc>
            </a:pPr>
            <a:r>
              <a:rPr lang="tr-TR" sz="2400" smtClean="0">
                <a:latin typeface="Algerian" pitchFamily="82" charset="0"/>
              </a:rPr>
              <a:t>Attach the remote control connections to the arduino board</a:t>
            </a:r>
          </a:p>
        </p:txBody>
      </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525" y="1465263"/>
            <a:ext cx="11660188" cy="5122862"/>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8674"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28690" name="Picture 2" descr="2019-2020 ERASMUS+ ÖĞRENİM HAREKETLİLİĞİ 2020 BAHAR DÖNEMİ İLANI | Drupal"/>
            <p:cNvPicPr>
              <a:picLocks noChangeAspect="1" noChangeArrowheads="1"/>
            </p:cNvPicPr>
            <p:nvPr/>
          </p:nvPicPr>
          <p:blipFill>
            <a:blip r:embed="rId5"/>
            <a:srcRect/>
            <a:stretch>
              <a:fillRect/>
            </a:stretch>
          </p:blipFill>
          <p:spPr bwMode="auto">
            <a:xfrm>
              <a:off x="753280" y="663494"/>
              <a:ext cx="2793663" cy="797986"/>
            </a:xfrm>
            <a:prstGeom prst="rect">
              <a:avLst/>
            </a:prstGeom>
            <a:noFill/>
            <a:ln w="9525">
              <a:noFill/>
              <a:miter lim="800000"/>
              <a:headEnd/>
              <a:tailEnd/>
            </a:ln>
          </p:spPr>
        </p:pic>
        <p:pic>
          <p:nvPicPr>
            <p:cNvPr id="28691" name="Resim 5"/>
            <p:cNvPicPr>
              <a:picLocks noChangeAspect="1"/>
            </p:cNvPicPr>
            <p:nvPr/>
          </p:nvPicPr>
          <p:blipFill>
            <a:blip r:embed="rId6"/>
            <a:srcRect/>
            <a:stretch>
              <a:fillRect/>
            </a:stretch>
          </p:blipFill>
          <p:spPr bwMode="auto">
            <a:xfrm>
              <a:off x="5426015" y="572786"/>
              <a:ext cx="1025697" cy="1025697"/>
            </a:xfrm>
            <a:prstGeom prst="rect">
              <a:avLst/>
            </a:prstGeom>
            <a:noFill/>
            <a:ln w="9525">
              <a:noFill/>
              <a:miter lim="800000"/>
              <a:headEnd/>
              <a:tailEnd/>
            </a:ln>
          </p:spPr>
        </p:pic>
        <p:pic>
          <p:nvPicPr>
            <p:cNvPr id="28692" name="Resim 8"/>
            <p:cNvPicPr>
              <a:picLocks noChangeAspect="1"/>
            </p:cNvPicPr>
            <p:nvPr/>
          </p:nvPicPr>
          <p:blipFill>
            <a:blip r:embed="rId7"/>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Metin kutusu 18">
            <a:extLst>
              <a:ext uri="{FF2B5EF4-FFF2-40B4-BE49-F238E27FC236}"/>
            </a:extLst>
          </p:cNvPr>
          <p:cNvSpPr txBox="1"/>
          <p:nvPr/>
        </p:nvSpPr>
        <p:spPr>
          <a:xfrm>
            <a:off x="2184400" y="5740400"/>
            <a:ext cx="5618163" cy="400050"/>
          </a:xfrm>
          <a:prstGeom prst="rect">
            <a:avLst/>
          </a:prstGeom>
          <a:noFill/>
        </p:spPr>
        <p:txBody>
          <a:bodyPr>
            <a:spAutoFit/>
          </a:bodyPr>
          <a:lstStyle/>
          <a:p>
            <a:pPr fontAlgn="auto">
              <a:spcBef>
                <a:spcPts val="0"/>
              </a:spcBef>
              <a:spcAft>
                <a:spcPts val="0"/>
              </a:spcAft>
              <a:defRPr/>
            </a:pPr>
            <a:endParaRPr lang="en" sz="2000" dirty="0">
              <a:latin typeface="Algerian"/>
              <a:ea typeface="+mn-lt"/>
              <a:cs typeface="Arial"/>
            </a:endParaRPr>
          </a:p>
        </p:txBody>
      </p:sp>
      <p:sp>
        <p:nvSpPr>
          <p:cNvPr id="28677" name="Metin kutusu 17"/>
          <p:cNvSpPr txBox="1">
            <a:spLocks noChangeArrowheads="1"/>
          </p:cNvSpPr>
          <p:nvPr/>
        </p:nvSpPr>
        <p:spPr bwMode="auto">
          <a:xfrm>
            <a:off x="6624638" y="40274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78" name="Metin kutusu 20"/>
          <p:cNvSpPr txBox="1">
            <a:spLocks noChangeArrowheads="1"/>
          </p:cNvSpPr>
          <p:nvPr/>
        </p:nvSpPr>
        <p:spPr bwMode="auto">
          <a:xfrm>
            <a:off x="6624638" y="29987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79" name="Metin kutusu 21"/>
          <p:cNvSpPr txBox="1">
            <a:spLocks noChangeArrowheads="1"/>
          </p:cNvSpPr>
          <p:nvPr/>
        </p:nvSpPr>
        <p:spPr bwMode="auto">
          <a:xfrm>
            <a:off x="6777038" y="31511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80" name="Metin kutusu 22"/>
          <p:cNvSpPr txBox="1">
            <a:spLocks noChangeArrowheads="1"/>
          </p:cNvSpPr>
          <p:nvPr/>
        </p:nvSpPr>
        <p:spPr bwMode="auto">
          <a:xfrm>
            <a:off x="6929438" y="33035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81" name="Metin kutusu 23"/>
          <p:cNvSpPr txBox="1">
            <a:spLocks noChangeArrowheads="1"/>
          </p:cNvSpPr>
          <p:nvPr/>
        </p:nvSpPr>
        <p:spPr bwMode="auto">
          <a:xfrm>
            <a:off x="7081838" y="34559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82" name="Metin kutusu 24"/>
          <p:cNvSpPr txBox="1">
            <a:spLocks noChangeArrowheads="1"/>
          </p:cNvSpPr>
          <p:nvPr/>
        </p:nvSpPr>
        <p:spPr bwMode="auto">
          <a:xfrm>
            <a:off x="7234238" y="36083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83" name="Metin kutusu 25"/>
          <p:cNvSpPr txBox="1">
            <a:spLocks noChangeArrowheads="1"/>
          </p:cNvSpPr>
          <p:nvPr/>
        </p:nvSpPr>
        <p:spPr bwMode="auto">
          <a:xfrm>
            <a:off x="7386638" y="37607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84" name="Metin kutusu 26"/>
          <p:cNvSpPr txBox="1">
            <a:spLocks noChangeArrowheads="1"/>
          </p:cNvSpPr>
          <p:nvPr/>
        </p:nvSpPr>
        <p:spPr bwMode="auto">
          <a:xfrm>
            <a:off x="7539038" y="39131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85" name="Metin kutusu 27"/>
          <p:cNvSpPr txBox="1">
            <a:spLocks noChangeArrowheads="1"/>
          </p:cNvSpPr>
          <p:nvPr/>
        </p:nvSpPr>
        <p:spPr bwMode="auto">
          <a:xfrm>
            <a:off x="7691438" y="40655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86" name="Metin kutusu 28"/>
          <p:cNvSpPr txBox="1">
            <a:spLocks noChangeArrowheads="1"/>
          </p:cNvSpPr>
          <p:nvPr/>
        </p:nvSpPr>
        <p:spPr bwMode="auto">
          <a:xfrm>
            <a:off x="7843838" y="4217988"/>
            <a:ext cx="5035550" cy="368300"/>
          </a:xfrm>
          <a:prstGeom prst="rect">
            <a:avLst/>
          </a:prstGeom>
          <a:noFill/>
          <a:ln w="9525">
            <a:noFill/>
            <a:miter lim="800000"/>
            <a:headEnd/>
            <a:tailEnd/>
          </a:ln>
        </p:spPr>
        <p:txBody>
          <a:bodyPr>
            <a:spAutoFit/>
          </a:bodyPr>
          <a:lstStyle/>
          <a:p>
            <a:endParaRPr lang="tr-TR">
              <a:latin typeface="Calibri" pitchFamily="34" charset="0"/>
            </a:endParaRPr>
          </a:p>
        </p:txBody>
      </p:sp>
      <p:sp>
        <p:nvSpPr>
          <p:cNvPr id="28687" name="Metin kutusu 6"/>
          <p:cNvSpPr txBox="1">
            <a:spLocks noChangeArrowheads="1"/>
          </p:cNvSpPr>
          <p:nvPr/>
        </p:nvSpPr>
        <p:spPr bwMode="auto">
          <a:xfrm>
            <a:off x="6359525" y="2449513"/>
            <a:ext cx="5272088" cy="3795712"/>
          </a:xfrm>
          <a:prstGeom prst="rect">
            <a:avLst/>
          </a:prstGeom>
          <a:noFill/>
          <a:ln w="9525">
            <a:noFill/>
            <a:miter lim="800000"/>
            <a:headEnd/>
            <a:tailEnd/>
          </a:ln>
        </p:spPr>
        <p:txBody>
          <a:bodyPr>
            <a:spAutoFit/>
          </a:bodyPr>
          <a:lstStyle/>
          <a:p>
            <a:endParaRPr lang="tr-TR">
              <a:latin typeface="Calibri" pitchFamily="34" charset="0"/>
            </a:endParaRPr>
          </a:p>
        </p:txBody>
      </p:sp>
      <p:pic>
        <p:nvPicPr>
          <p:cNvPr id="2" name="ezgif-3-8eaf4664dbb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774473" y="1677988"/>
            <a:ext cx="10479681" cy="4462462"/>
          </a:xfrm>
          <a:prstGeom prst="rect">
            <a:avLst/>
          </a:prstGeom>
        </p:spPr>
      </p:pic>
    </p:spTree>
  </p:cSld>
  <p:clrMapOvr>
    <a:masterClrMapping/>
  </p:clrMapOvr>
  <p:transition spd="slow">
    <p:fade/>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113" y="1428750"/>
            <a:ext cx="11660187" cy="5122863"/>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0722" name="Grup 10"/>
          <p:cNvGrpSpPr>
            <a:grpSpLocks/>
          </p:cNvGrpSpPr>
          <p:nvPr/>
        </p:nvGrpSpPr>
        <p:grpSpPr bwMode="auto">
          <a:xfrm>
            <a:off x="265113" y="250825"/>
            <a:ext cx="11660187" cy="1181100"/>
            <a:chOff x="241540" y="500332"/>
            <a:chExt cx="11714672" cy="1181819"/>
          </a:xfrm>
        </p:grpSpPr>
        <p:sp>
          <p:nvSpPr>
            <p:cNvPr id="12" name="Dikdörtgen 9"/>
            <p:cNvSpPr/>
            <p:nvPr/>
          </p:nvSpPr>
          <p:spPr>
            <a:xfrm>
              <a:off x="241540" y="500332"/>
              <a:ext cx="11714672" cy="1181819"/>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pic>
          <p:nvPicPr>
            <p:cNvPr id="30728" name="Picture 2" descr="2019-2020 ERASMUS+ ÖĞRENİM HAREKETLİLİĞİ 2020 BAHAR DÖNEMİ İLANI | Drupal"/>
            <p:cNvPicPr>
              <a:picLocks noChangeAspect="1" noChangeArrowheads="1"/>
            </p:cNvPicPr>
            <p:nvPr/>
          </p:nvPicPr>
          <p:blipFill>
            <a:blip r:embed="rId3"/>
            <a:srcRect/>
            <a:stretch>
              <a:fillRect/>
            </a:stretch>
          </p:blipFill>
          <p:spPr bwMode="auto">
            <a:xfrm>
              <a:off x="753280" y="663494"/>
              <a:ext cx="2793663" cy="797986"/>
            </a:xfrm>
            <a:prstGeom prst="rect">
              <a:avLst/>
            </a:prstGeom>
            <a:noFill/>
            <a:ln w="9525">
              <a:noFill/>
              <a:miter lim="800000"/>
              <a:headEnd/>
              <a:tailEnd/>
            </a:ln>
          </p:spPr>
        </p:pic>
        <p:pic>
          <p:nvPicPr>
            <p:cNvPr id="30729" name="Resim 5"/>
            <p:cNvPicPr>
              <a:picLocks noChangeAspect="1"/>
            </p:cNvPicPr>
            <p:nvPr/>
          </p:nvPicPr>
          <p:blipFill>
            <a:blip r:embed="rId4"/>
            <a:srcRect/>
            <a:stretch>
              <a:fillRect/>
            </a:stretch>
          </p:blipFill>
          <p:spPr bwMode="auto">
            <a:xfrm>
              <a:off x="5426015" y="572786"/>
              <a:ext cx="1025697" cy="1025697"/>
            </a:xfrm>
            <a:prstGeom prst="rect">
              <a:avLst/>
            </a:prstGeom>
            <a:noFill/>
            <a:ln w="9525">
              <a:noFill/>
              <a:miter lim="800000"/>
              <a:headEnd/>
              <a:tailEnd/>
            </a:ln>
          </p:spPr>
        </p:pic>
        <p:pic>
          <p:nvPicPr>
            <p:cNvPr id="30730" name="Resim 8"/>
            <p:cNvPicPr>
              <a:picLocks noChangeAspect="1"/>
            </p:cNvPicPr>
            <p:nvPr/>
          </p:nvPicPr>
          <p:blipFill>
            <a:blip r:embed="rId5"/>
            <a:srcRect/>
            <a:stretch>
              <a:fillRect/>
            </a:stretch>
          </p:blipFill>
          <p:spPr bwMode="auto">
            <a:xfrm>
              <a:off x="10209856" y="638495"/>
              <a:ext cx="867084" cy="847985"/>
            </a:xfrm>
            <a:prstGeom prst="rect">
              <a:avLst/>
            </a:prstGeom>
            <a:noFill/>
            <a:ln w="9525">
              <a:noFill/>
              <a:miter lim="800000"/>
              <a:headEnd/>
              <a:tailEnd/>
            </a:ln>
          </p:spPr>
        </p:pic>
      </p:grpSp>
      <p:sp>
        <p:nvSpPr>
          <p:cNvPr id="16" name="Rectangle 15"/>
          <p:cNvSpPr/>
          <p:nvPr/>
        </p:nvSpPr>
        <p:spPr>
          <a:xfrm>
            <a:off x="265113" y="250825"/>
            <a:ext cx="11660187" cy="6303963"/>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24" name="Metin kutusu 2"/>
          <p:cNvSpPr txBox="1">
            <a:spLocks noChangeArrowheads="1"/>
          </p:cNvSpPr>
          <p:nvPr/>
        </p:nvSpPr>
        <p:spPr bwMode="auto">
          <a:xfrm>
            <a:off x="2887663" y="1498600"/>
            <a:ext cx="6096000" cy="523875"/>
          </a:xfrm>
          <a:prstGeom prst="rect">
            <a:avLst/>
          </a:prstGeom>
          <a:noFill/>
          <a:ln w="9525">
            <a:noFill/>
            <a:miter lim="800000"/>
            <a:headEnd/>
            <a:tailEnd/>
          </a:ln>
        </p:spPr>
        <p:txBody>
          <a:bodyPr>
            <a:spAutoFit/>
          </a:bodyPr>
          <a:lstStyle/>
          <a:p>
            <a:pPr algn="ctr"/>
            <a:r>
              <a:rPr lang="tr-TR" sz="2800">
                <a:latin typeface="Algerian" pitchFamily="82" charset="0"/>
              </a:rPr>
              <a:t>Data Analysis</a:t>
            </a:r>
          </a:p>
        </p:txBody>
      </p:sp>
      <p:pic>
        <p:nvPicPr>
          <p:cNvPr id="30725" name="Resim 5"/>
          <p:cNvPicPr>
            <a:picLocks noChangeAspect="1"/>
          </p:cNvPicPr>
          <p:nvPr/>
        </p:nvPicPr>
        <p:blipFill>
          <a:blip r:embed="rId6"/>
          <a:srcRect l="-475" t="-206" r="475" b="48343"/>
          <a:stretch>
            <a:fillRect/>
          </a:stretch>
        </p:blipFill>
        <p:spPr bwMode="auto">
          <a:xfrm>
            <a:off x="1028700" y="2108200"/>
            <a:ext cx="4597400" cy="4208463"/>
          </a:xfrm>
          <a:prstGeom prst="rect">
            <a:avLst/>
          </a:prstGeom>
          <a:noFill/>
          <a:ln w="9525">
            <a:noFill/>
            <a:miter lim="800000"/>
            <a:headEnd/>
            <a:tailEnd/>
          </a:ln>
        </p:spPr>
      </p:pic>
      <p:pic>
        <p:nvPicPr>
          <p:cNvPr id="30726" name="Resim 17"/>
          <p:cNvPicPr>
            <a:picLocks noChangeAspect="1"/>
          </p:cNvPicPr>
          <p:nvPr/>
        </p:nvPicPr>
        <p:blipFill>
          <a:blip r:embed="rId6"/>
          <a:srcRect l="-475" t="53918" r="475" b="-572"/>
          <a:stretch>
            <a:fillRect/>
          </a:stretch>
        </p:blipFill>
        <p:spPr bwMode="auto">
          <a:xfrm>
            <a:off x="6381750" y="2144713"/>
            <a:ext cx="4595813" cy="420846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1436</TotalTime>
  <Words>755</Words>
  <Application>Microsoft Office PowerPoint</Application>
  <PresentationFormat>Geniş ekran</PresentationFormat>
  <Paragraphs>163</Paragraphs>
  <Slides>12</Slides>
  <Notes>12</Notes>
  <HiddenSlides>0</HiddenSlides>
  <MMClips>1</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Algerian</vt:lpstr>
      <vt:lpstr>Arial</vt:lpstr>
      <vt:lpstr>Arial Rounded MT Bold</vt:lpstr>
      <vt:lpstr>Calibri</vt:lpstr>
      <vt:lpstr>Calibri Light</vt:lpstr>
      <vt:lpstr>Century Schoolbook</vt:lpstr>
      <vt:lpstr>Times New Roman</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Tarkan_Minecraft</dc:creator>
  <cp:lastModifiedBy>SERCEV ENGELSIZ MTAL</cp:lastModifiedBy>
  <cp:revision>412</cp:revision>
  <dcterms:created xsi:type="dcterms:W3CDTF">2021-10-17T15:08:07Z</dcterms:created>
  <dcterms:modified xsi:type="dcterms:W3CDTF">2021-11-25T09:04:23Z</dcterms:modified>
</cp:coreProperties>
</file>