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387" r:id="rId2"/>
    <p:sldId id="401" r:id="rId3"/>
    <p:sldId id="388" r:id="rId4"/>
    <p:sldId id="396" r:id="rId5"/>
    <p:sldId id="389" r:id="rId6"/>
    <p:sldId id="397" r:id="rId7"/>
    <p:sldId id="402" r:id="rId8"/>
    <p:sldId id="403" r:id="rId9"/>
    <p:sldId id="404" r:id="rId10"/>
    <p:sldId id="405" r:id="rId11"/>
    <p:sldId id="406" r:id="rId12"/>
    <p:sldId id="407" r:id="rId13"/>
    <p:sldId id="408" r:id="rId14"/>
    <p:sldId id="393" r:id="rId15"/>
    <p:sldId id="398" r:id="rId16"/>
    <p:sldId id="409" r:id="rId17"/>
    <p:sldId id="410" r:id="rId18"/>
    <p:sldId id="411" r:id="rId19"/>
    <p:sldId id="394" r:id="rId20"/>
    <p:sldId id="399" r:id="rId21"/>
    <p:sldId id="395" r:id="rId22"/>
    <p:sldId id="400" r:id="rId23"/>
    <p:sldId id="412" r:id="rId24"/>
    <p:sldId id="3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50"/>
    <p:restoredTop sz="93939"/>
  </p:normalViewPr>
  <p:slideViewPr>
    <p:cSldViewPr snapToGrid="0" snapToObjects="1">
      <p:cViewPr varScale="1">
        <p:scale>
          <a:sx n="108" d="100"/>
          <a:sy n="108" d="100"/>
        </p:scale>
        <p:origin x="1068"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608354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8" name="Rectangle 7"/>
          <p:cNvSpPr>
            <a:spLocks noChangeArrowheads="1"/>
          </p:cNvSpPr>
          <p:nvPr userDrawn="1"/>
        </p:nvSpPr>
        <p:spPr bwMode="auto">
          <a:xfrm>
            <a:off x="0" y="0"/>
            <a:ext cx="12192000" cy="185738"/>
          </a:xfrm>
          <a:prstGeom prst="rect">
            <a:avLst/>
          </a:prstGeom>
          <a:solidFill>
            <a:srgbClr val="7030A0"/>
          </a:solidFill>
          <a:ln>
            <a:noFill/>
          </a:ln>
          <a:effectLst/>
          <a:ex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0" y="5459119"/>
            <a:ext cx="12192000" cy="1406769"/>
          </a:xfrm>
          <a:prstGeom prst="rect">
            <a:avLst/>
          </a:prstGeom>
        </p:spPr>
      </p:pic>
    </p:spTree>
    <p:extLst>
      <p:ext uri="{BB962C8B-B14F-4D97-AF65-F5344CB8AC3E}">
        <p14:creationId xmlns:p14="http://schemas.microsoft.com/office/powerpoint/2010/main" val="7657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a:extLst/>
        </p:spPr>
        <p:txBody>
          <a:bodyPr wrap="none" anchor="ctr"/>
          <a:lstStyle/>
          <a:p>
            <a:pPr>
              <a:defRPr/>
            </a:pPr>
            <a:endParaRPr lang="en-US">
              <a:cs typeface="+mn-cs"/>
            </a:endParaRPr>
          </a:p>
        </p:txBody>
      </p:sp>
      <p:pic>
        <p:nvPicPr>
          <p:cNvPr id="8" name="Picture 7"/>
          <p:cNvPicPr>
            <a:picLocks noChangeAspect="1"/>
          </p:cNvPicPr>
          <p:nvPr userDrawn="1"/>
        </p:nvPicPr>
        <p:blipFill>
          <a:blip r:embed="rId2"/>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smtClean="0">
                <a:solidFill>
                  <a:schemeClr val="bg1"/>
                </a:solidFill>
              </a:rPr>
              <a:t>H.U.</a:t>
            </a:r>
            <a:r>
              <a:rPr lang="en-US" sz="1000" baseline="0" dirty="0" smtClean="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a:extLst/>
        </p:spPr>
        <p:txBody>
          <a:bodyPr wrap="none" anchor="ctr"/>
          <a:lstStyle/>
          <a:p>
            <a:pPr>
              <a:defRPr/>
            </a:pPr>
            <a:endParaRPr lang="en-US">
              <a:cs typeface="+mn-cs"/>
            </a:endParaRPr>
          </a:p>
        </p:txBody>
      </p:sp>
    </p:spTree>
    <p:extLst>
      <p:ext uri="{BB962C8B-B14F-4D97-AF65-F5344CB8AC3E}">
        <p14:creationId xmlns:p14="http://schemas.microsoft.com/office/powerpoint/2010/main" val="11298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04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a:extLst/>
        </p:spPr>
        <p:txBody>
          <a:bodyPr wrap="none" anchor="ctr"/>
          <a:lstStyle/>
          <a:p>
            <a:pPr>
              <a:defRPr/>
            </a:pPr>
            <a:endParaRPr lang="en-US">
              <a:cs typeface="+mn-cs"/>
            </a:endParaRPr>
          </a:p>
        </p:txBody>
      </p:sp>
      <p:sp>
        <p:nvSpPr>
          <p:cNvPr id="12" name="Rectangle 11"/>
          <p:cNvSpPr>
            <a:spLocks noChangeArrowheads="1"/>
          </p:cNvSpPr>
          <p:nvPr userDrawn="1"/>
        </p:nvSpPr>
        <p:spPr bwMode="auto">
          <a:xfrm>
            <a:off x="0" y="6614363"/>
            <a:ext cx="12192000" cy="243637"/>
          </a:xfrm>
          <a:prstGeom prst="rect">
            <a:avLst/>
          </a:prstGeom>
          <a:solidFill>
            <a:srgbClr val="7030A0"/>
          </a:solidFill>
          <a:ln>
            <a:noFill/>
          </a:ln>
          <a:effectLst/>
          <a:extLst/>
        </p:spPr>
        <p:txBody>
          <a:bodyPr wrap="none" anchor="ctr"/>
          <a:lstStyle/>
          <a:p>
            <a:pPr>
              <a:defRPr/>
            </a:pPr>
            <a:endParaRPr lang="en-US">
              <a:cs typeface="+mn-cs"/>
            </a:endParaRPr>
          </a:p>
        </p:txBody>
      </p:sp>
      <p:pic>
        <p:nvPicPr>
          <p:cNvPr id="13" name="Picture 12"/>
          <p:cNvPicPr>
            <a:picLocks noChangeAspect="1"/>
          </p:cNvPicPr>
          <p:nvPr userDrawn="1"/>
        </p:nvPicPr>
        <p:blipFill>
          <a:blip r:embed="rId2"/>
          <a:stretch>
            <a:fillRect/>
          </a:stretch>
        </p:blipFill>
        <p:spPr>
          <a:xfrm>
            <a:off x="25146" y="6557425"/>
            <a:ext cx="192774" cy="288000"/>
          </a:xfrm>
          <a:prstGeom prst="rect">
            <a:avLst/>
          </a:prstGeom>
        </p:spPr>
      </p:pic>
      <p:sp>
        <p:nvSpPr>
          <p:cNvPr id="14" name="TextBox 13"/>
          <p:cNvSpPr txBox="1"/>
          <p:nvPr userDrawn="1"/>
        </p:nvSpPr>
        <p:spPr>
          <a:xfrm>
            <a:off x="176033" y="6614363"/>
            <a:ext cx="2276585" cy="246221"/>
          </a:xfrm>
          <a:prstGeom prst="rect">
            <a:avLst/>
          </a:prstGeom>
          <a:noFill/>
        </p:spPr>
        <p:txBody>
          <a:bodyPr wrap="none" rtlCol="0">
            <a:spAutoFit/>
          </a:bodyPr>
          <a:lstStyle/>
          <a:p>
            <a:r>
              <a:rPr lang="en-US" sz="1000" dirty="0" smtClean="0">
                <a:solidFill>
                  <a:schemeClr val="bg1"/>
                </a:solidFill>
              </a:rPr>
              <a:t>H.U.</a:t>
            </a:r>
            <a:r>
              <a:rPr lang="en-US" sz="1000" baseline="0" dirty="0" smtClean="0">
                <a:solidFill>
                  <a:schemeClr val="bg1"/>
                </a:solidFill>
              </a:rPr>
              <a:t> Computer Engineering Department</a:t>
            </a:r>
            <a:endParaRPr lang="en-US" sz="1000" dirty="0">
              <a:solidFill>
                <a:schemeClr val="bg1"/>
              </a:solidFill>
            </a:endParaRPr>
          </a:p>
        </p:txBody>
      </p:sp>
      <p:sp>
        <p:nvSpPr>
          <p:cNvPr id="15"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6"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209763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a:extLst/>
        </p:spPr>
        <p:txBody>
          <a:bodyPr wrap="none" anchor="ctr"/>
          <a:lstStyle/>
          <a:p>
            <a:pPr>
              <a:defRPr/>
            </a:pPr>
            <a:endParaRPr lang="en-US">
              <a:cs typeface="+mn-cs"/>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a:ex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smtClean="0">
                <a:solidFill>
                  <a:schemeClr val="bg1"/>
                </a:solidFill>
              </a:rPr>
              <a:t>H.U.</a:t>
            </a:r>
            <a:r>
              <a:rPr lang="en-US" sz="1000" baseline="0" dirty="0" smtClean="0">
                <a:solidFill>
                  <a:schemeClr val="bg1"/>
                </a:solidFill>
              </a:rPr>
              <a:t> Computer Engineering Department</a:t>
            </a:r>
            <a:endParaRPr lang="en-US" sz="1000" dirty="0">
              <a:solidFill>
                <a:schemeClr val="bg1"/>
              </a:solidFill>
            </a:endParaRPr>
          </a:p>
        </p:txBody>
      </p:sp>
      <p:sp>
        <p:nvSpPr>
          <p:cNvPr id="11" name="Slide Number Placeholder 5"/>
          <p:cNvSpPr txBox="1">
            <a:spLocks/>
          </p:cNvSpPr>
          <p:nvPr userDrawn="1"/>
        </p:nvSpPr>
        <p:spPr>
          <a:xfrm>
            <a:off x="11211494" y="6613437"/>
            <a:ext cx="980506" cy="236982"/>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178708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a:ex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smtClean="0">
                <a:solidFill>
                  <a:schemeClr val="bg1"/>
                </a:solidFill>
              </a:rPr>
              <a:t>H.U.</a:t>
            </a:r>
            <a:r>
              <a:rPr lang="en-US" sz="1000" baseline="0" dirty="0" smtClean="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a:extLst/>
        </p:spPr>
        <p:txBody>
          <a:bodyPr wrap="none" anchor="ctr"/>
          <a:lstStyle/>
          <a:p>
            <a:pPr>
              <a:defRPr/>
            </a:pPr>
            <a:endParaRPr lang="en-US">
              <a:cs typeface="+mn-cs"/>
            </a:endParaRPr>
          </a:p>
        </p:txBody>
      </p:sp>
    </p:spTree>
    <p:extLst>
      <p:ext uri="{BB962C8B-B14F-4D97-AF65-F5344CB8AC3E}">
        <p14:creationId xmlns:p14="http://schemas.microsoft.com/office/powerpoint/2010/main" val="88045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a:spLocks noChangeArrowheads="1"/>
          </p:cNvSpPr>
          <p:nvPr userDrawn="1"/>
        </p:nvSpPr>
        <p:spPr bwMode="auto">
          <a:xfrm>
            <a:off x="0" y="6614363"/>
            <a:ext cx="12192000" cy="243637"/>
          </a:xfrm>
          <a:prstGeom prst="rect">
            <a:avLst/>
          </a:prstGeom>
          <a:solidFill>
            <a:srgbClr val="7030A0"/>
          </a:solidFill>
          <a:ln>
            <a:noFill/>
          </a:ln>
          <a:effectLst/>
          <a:extLst/>
        </p:spPr>
        <p:txBody>
          <a:bodyPr wrap="none" anchor="ctr"/>
          <a:lstStyle/>
          <a:p>
            <a:pPr>
              <a:defRPr/>
            </a:pPr>
            <a:endParaRPr lang="en-US">
              <a:cs typeface="+mn-cs"/>
            </a:endParaRPr>
          </a:p>
        </p:txBody>
      </p:sp>
      <p:pic>
        <p:nvPicPr>
          <p:cNvPr id="11" name="Picture 10"/>
          <p:cNvPicPr>
            <a:picLocks noChangeAspect="1"/>
          </p:cNvPicPr>
          <p:nvPr userDrawn="1"/>
        </p:nvPicPr>
        <p:blipFill>
          <a:blip r:embed="rId2"/>
          <a:stretch>
            <a:fillRect/>
          </a:stretch>
        </p:blipFill>
        <p:spPr>
          <a:xfrm>
            <a:off x="25146" y="6557425"/>
            <a:ext cx="192774" cy="288000"/>
          </a:xfrm>
          <a:prstGeom prst="rect">
            <a:avLst/>
          </a:prstGeom>
        </p:spPr>
      </p:pic>
      <p:sp>
        <p:nvSpPr>
          <p:cNvPr id="12" name="TextBox 11"/>
          <p:cNvSpPr txBox="1"/>
          <p:nvPr userDrawn="1"/>
        </p:nvSpPr>
        <p:spPr>
          <a:xfrm>
            <a:off x="176033" y="6614363"/>
            <a:ext cx="2276585" cy="246221"/>
          </a:xfrm>
          <a:prstGeom prst="rect">
            <a:avLst/>
          </a:prstGeom>
          <a:noFill/>
        </p:spPr>
        <p:txBody>
          <a:bodyPr wrap="none" rtlCol="0">
            <a:spAutoFit/>
          </a:bodyPr>
          <a:lstStyle/>
          <a:p>
            <a:r>
              <a:rPr lang="en-US" sz="1000" dirty="0" smtClean="0">
                <a:solidFill>
                  <a:schemeClr val="bg1"/>
                </a:solidFill>
              </a:rPr>
              <a:t>H.U.</a:t>
            </a:r>
            <a:r>
              <a:rPr lang="en-US" sz="1000" baseline="0" dirty="0" smtClean="0">
                <a:solidFill>
                  <a:schemeClr val="bg1"/>
                </a:solidFill>
              </a:rPr>
              <a:t> Computer Engineering Department</a:t>
            </a:r>
            <a:endParaRPr lang="en-US" sz="1000" dirty="0">
              <a:solidFill>
                <a:schemeClr val="bg1"/>
              </a:solidFill>
            </a:endParaRPr>
          </a:p>
        </p:txBody>
      </p:sp>
      <p:sp>
        <p:nvSpPr>
          <p:cNvPr id="13" name="Footer Placeholder 4"/>
          <p:cNvSpPr>
            <a:spLocks noGrp="1"/>
          </p:cNvSpPr>
          <p:nvPr>
            <p:ph type="ftr" sz="quarter" idx="10"/>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4" name="Slide Number Placeholder 5"/>
          <p:cNvSpPr>
            <a:spLocks noGrp="1"/>
          </p:cNvSpPr>
          <p:nvPr>
            <p:ph type="sldNum" sz="quarter" idx="11"/>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5" name="Rectangle 14"/>
          <p:cNvSpPr>
            <a:spLocks noChangeArrowheads="1"/>
          </p:cNvSpPr>
          <p:nvPr userDrawn="1"/>
        </p:nvSpPr>
        <p:spPr bwMode="auto">
          <a:xfrm>
            <a:off x="0" y="0"/>
            <a:ext cx="12192000" cy="185738"/>
          </a:xfrm>
          <a:prstGeom prst="rect">
            <a:avLst/>
          </a:prstGeom>
          <a:solidFill>
            <a:srgbClr val="7030A0"/>
          </a:solidFill>
          <a:ln>
            <a:noFill/>
          </a:ln>
          <a:effectLst/>
          <a:extLst/>
        </p:spPr>
        <p:txBody>
          <a:bodyPr wrap="none" anchor="ctr"/>
          <a:lstStyle/>
          <a:p>
            <a:pPr>
              <a:defRPr/>
            </a:pPr>
            <a:endParaRPr lang="en-US">
              <a:cs typeface="+mn-cs"/>
            </a:endParaRPr>
          </a:p>
        </p:txBody>
      </p:sp>
    </p:spTree>
    <p:extLst>
      <p:ext uri="{BB962C8B-B14F-4D97-AF65-F5344CB8AC3E}">
        <p14:creationId xmlns:p14="http://schemas.microsoft.com/office/powerpoint/2010/main" val="15898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Rectangle 5"/>
          <p:cNvSpPr>
            <a:spLocks noChangeArrowheads="1"/>
          </p:cNvSpPr>
          <p:nvPr userDrawn="1"/>
        </p:nvSpPr>
        <p:spPr bwMode="auto">
          <a:xfrm>
            <a:off x="0" y="6614363"/>
            <a:ext cx="12192000" cy="243637"/>
          </a:xfrm>
          <a:prstGeom prst="rect">
            <a:avLst/>
          </a:prstGeom>
          <a:solidFill>
            <a:srgbClr val="7030A0"/>
          </a:solidFill>
          <a:ln>
            <a:noFill/>
          </a:ln>
          <a:effectLst/>
          <a:extLst/>
        </p:spPr>
        <p:txBody>
          <a:bodyPr wrap="none" anchor="ctr"/>
          <a:lstStyle/>
          <a:p>
            <a:pPr>
              <a:defRPr/>
            </a:pPr>
            <a:endParaRPr lang="en-US">
              <a:cs typeface="+mn-cs"/>
            </a:endParaRPr>
          </a:p>
        </p:txBody>
      </p:sp>
      <p:pic>
        <p:nvPicPr>
          <p:cNvPr id="7" name="Picture 6"/>
          <p:cNvPicPr>
            <a:picLocks noChangeAspect="1"/>
          </p:cNvPicPr>
          <p:nvPr userDrawn="1"/>
        </p:nvPicPr>
        <p:blipFill>
          <a:blip r:embed="rId2"/>
          <a:stretch>
            <a:fillRect/>
          </a:stretch>
        </p:blipFill>
        <p:spPr>
          <a:xfrm>
            <a:off x="25146" y="6557425"/>
            <a:ext cx="192774" cy="288000"/>
          </a:xfrm>
          <a:prstGeom prst="rect">
            <a:avLst/>
          </a:prstGeom>
        </p:spPr>
      </p:pic>
      <p:sp>
        <p:nvSpPr>
          <p:cNvPr id="8" name="TextBox 7"/>
          <p:cNvSpPr txBox="1"/>
          <p:nvPr userDrawn="1"/>
        </p:nvSpPr>
        <p:spPr>
          <a:xfrm>
            <a:off x="176033" y="6614363"/>
            <a:ext cx="2276585" cy="246221"/>
          </a:xfrm>
          <a:prstGeom prst="rect">
            <a:avLst/>
          </a:prstGeom>
          <a:noFill/>
        </p:spPr>
        <p:txBody>
          <a:bodyPr wrap="none" rtlCol="0">
            <a:spAutoFit/>
          </a:bodyPr>
          <a:lstStyle/>
          <a:p>
            <a:r>
              <a:rPr lang="en-US" sz="1000" dirty="0" smtClean="0">
                <a:solidFill>
                  <a:schemeClr val="bg1"/>
                </a:solidFill>
              </a:rPr>
              <a:t>H.U.</a:t>
            </a:r>
            <a:r>
              <a:rPr lang="en-US" sz="1000" baseline="0" dirty="0" smtClean="0">
                <a:solidFill>
                  <a:schemeClr val="bg1"/>
                </a:solidFill>
              </a:rPr>
              <a:t> Computer Engineering Department</a:t>
            </a:r>
            <a:endParaRPr lang="en-US" sz="1000" dirty="0">
              <a:solidFill>
                <a:schemeClr val="bg1"/>
              </a:solidFill>
            </a:endParaRPr>
          </a:p>
        </p:txBody>
      </p:sp>
      <p:sp>
        <p:nvSpPr>
          <p:cNvPr id="9"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0"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1" name="Rectangle 10"/>
          <p:cNvSpPr>
            <a:spLocks noChangeArrowheads="1"/>
          </p:cNvSpPr>
          <p:nvPr userDrawn="1"/>
        </p:nvSpPr>
        <p:spPr bwMode="auto">
          <a:xfrm>
            <a:off x="0" y="0"/>
            <a:ext cx="12192000" cy="185738"/>
          </a:xfrm>
          <a:prstGeom prst="rect">
            <a:avLst/>
          </a:prstGeom>
          <a:solidFill>
            <a:srgbClr val="7030A0"/>
          </a:solidFill>
          <a:ln>
            <a:noFill/>
          </a:ln>
          <a:effectLst/>
          <a:extLst/>
        </p:spPr>
        <p:txBody>
          <a:bodyPr wrap="none" anchor="ctr"/>
          <a:lstStyle/>
          <a:p>
            <a:pPr>
              <a:defRPr/>
            </a:pPr>
            <a:endParaRPr lang="en-US">
              <a:cs typeface="+mn-cs"/>
            </a:endParaRPr>
          </a:p>
        </p:txBody>
      </p:sp>
    </p:spTree>
    <p:extLst>
      <p:ext uri="{BB962C8B-B14F-4D97-AF65-F5344CB8AC3E}">
        <p14:creationId xmlns:p14="http://schemas.microsoft.com/office/powerpoint/2010/main" val="129895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614363"/>
            <a:ext cx="12192000" cy="243637"/>
          </a:xfrm>
          <a:prstGeom prst="rect">
            <a:avLst/>
          </a:prstGeom>
          <a:solidFill>
            <a:srgbClr val="7030A0"/>
          </a:solidFill>
          <a:ln>
            <a:noFill/>
          </a:ln>
          <a:effectLst/>
          <a:extLst/>
        </p:spPr>
        <p:txBody>
          <a:bodyPr wrap="none" anchor="ctr"/>
          <a:lstStyle/>
          <a:p>
            <a:pPr>
              <a:defRPr/>
            </a:pPr>
            <a:endParaRPr lang="en-US">
              <a:cs typeface="+mn-cs"/>
            </a:endParaRPr>
          </a:p>
        </p:txBody>
      </p:sp>
      <p:pic>
        <p:nvPicPr>
          <p:cNvPr id="6" name="Picture 5"/>
          <p:cNvPicPr>
            <a:picLocks noChangeAspect="1"/>
          </p:cNvPicPr>
          <p:nvPr userDrawn="1"/>
        </p:nvPicPr>
        <p:blipFill>
          <a:blip r:embed="rId2"/>
          <a:stretch>
            <a:fillRect/>
          </a:stretch>
        </p:blipFill>
        <p:spPr>
          <a:xfrm>
            <a:off x="25146" y="6557425"/>
            <a:ext cx="192774" cy="288000"/>
          </a:xfrm>
          <a:prstGeom prst="rect">
            <a:avLst/>
          </a:prstGeom>
        </p:spPr>
      </p:pic>
      <p:sp>
        <p:nvSpPr>
          <p:cNvPr id="7" name="TextBox 6"/>
          <p:cNvSpPr txBox="1"/>
          <p:nvPr userDrawn="1"/>
        </p:nvSpPr>
        <p:spPr>
          <a:xfrm>
            <a:off x="176033" y="6614363"/>
            <a:ext cx="2276585" cy="246221"/>
          </a:xfrm>
          <a:prstGeom prst="rect">
            <a:avLst/>
          </a:prstGeom>
          <a:noFill/>
        </p:spPr>
        <p:txBody>
          <a:bodyPr wrap="none" rtlCol="0">
            <a:spAutoFit/>
          </a:bodyPr>
          <a:lstStyle/>
          <a:p>
            <a:r>
              <a:rPr lang="en-US" sz="1000" dirty="0" smtClean="0">
                <a:solidFill>
                  <a:schemeClr val="bg1"/>
                </a:solidFill>
              </a:rPr>
              <a:t>H.U.</a:t>
            </a:r>
            <a:r>
              <a:rPr lang="en-US" sz="1000" baseline="0" dirty="0" smtClean="0">
                <a:solidFill>
                  <a:schemeClr val="bg1"/>
                </a:solidFill>
              </a:rPr>
              <a:t> Computer Engineering Department</a:t>
            </a:r>
            <a:endParaRPr lang="en-US" sz="1000" dirty="0">
              <a:solidFill>
                <a:schemeClr val="bg1"/>
              </a:solidFill>
            </a:endParaRPr>
          </a:p>
        </p:txBody>
      </p:sp>
      <p:sp>
        <p:nvSpPr>
          <p:cNvPr id="8"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9"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0" name="Rectangle 9"/>
          <p:cNvSpPr>
            <a:spLocks noChangeArrowheads="1"/>
          </p:cNvSpPr>
          <p:nvPr userDrawn="1"/>
        </p:nvSpPr>
        <p:spPr bwMode="auto">
          <a:xfrm>
            <a:off x="0" y="0"/>
            <a:ext cx="12192000" cy="185738"/>
          </a:xfrm>
          <a:prstGeom prst="rect">
            <a:avLst/>
          </a:prstGeom>
          <a:solidFill>
            <a:srgbClr val="7030A0"/>
          </a:solidFill>
          <a:ln>
            <a:noFill/>
          </a:ln>
          <a:effectLst/>
          <a:extLst/>
        </p:spPr>
        <p:txBody>
          <a:bodyPr wrap="none" anchor="ctr"/>
          <a:lstStyle/>
          <a:p>
            <a:pPr>
              <a:defRPr/>
            </a:pPr>
            <a:endParaRPr lang="en-US">
              <a:cs typeface="+mn-cs"/>
            </a:endParaRPr>
          </a:p>
        </p:txBody>
      </p:sp>
    </p:spTree>
    <p:extLst>
      <p:ext uri="{BB962C8B-B14F-4D97-AF65-F5344CB8AC3E}">
        <p14:creationId xmlns:p14="http://schemas.microsoft.com/office/powerpoint/2010/main" val="2177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a:ex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smtClean="0">
                <a:solidFill>
                  <a:schemeClr val="bg1"/>
                </a:solidFill>
              </a:rPr>
              <a:t>H.U.</a:t>
            </a:r>
            <a:r>
              <a:rPr lang="en-US" sz="1000" baseline="0" dirty="0" smtClean="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a:extLst/>
        </p:spPr>
        <p:txBody>
          <a:bodyPr wrap="none" anchor="ctr"/>
          <a:lstStyle/>
          <a:p>
            <a:pPr>
              <a:defRPr/>
            </a:pPr>
            <a:endParaRPr lang="en-US">
              <a:cs typeface="+mn-cs"/>
            </a:endParaRPr>
          </a:p>
        </p:txBody>
      </p:sp>
    </p:spTree>
    <p:extLst>
      <p:ext uri="{BB962C8B-B14F-4D97-AF65-F5344CB8AC3E}">
        <p14:creationId xmlns:p14="http://schemas.microsoft.com/office/powerpoint/2010/main" val="60586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a:ex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smtClean="0">
                <a:solidFill>
                  <a:schemeClr val="bg1"/>
                </a:solidFill>
              </a:rPr>
              <a:t>H.U.</a:t>
            </a:r>
            <a:r>
              <a:rPr lang="en-US" sz="1000" baseline="0" dirty="0" smtClean="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a:extLst/>
        </p:spPr>
        <p:txBody>
          <a:bodyPr wrap="none" anchor="ctr"/>
          <a:lstStyle/>
          <a:p>
            <a:pPr>
              <a:defRPr/>
            </a:pPr>
            <a:endParaRPr lang="en-US">
              <a:cs typeface="+mn-cs"/>
            </a:endParaRPr>
          </a:p>
        </p:txBody>
      </p:sp>
    </p:spTree>
    <p:extLst>
      <p:ext uri="{BB962C8B-B14F-4D97-AF65-F5344CB8AC3E}">
        <p14:creationId xmlns:p14="http://schemas.microsoft.com/office/powerpoint/2010/main" val="15801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a:extLst/>
        </p:spPr>
        <p:txBody>
          <a:bodyPr wrap="none" anchor="ctr"/>
          <a:lstStyle/>
          <a:p>
            <a:pPr>
              <a:defRPr/>
            </a:pPr>
            <a:endParaRPr lang="en-US">
              <a:cs typeface="+mn-cs"/>
            </a:endParaRPr>
          </a:p>
        </p:txBody>
      </p:sp>
      <p:pic>
        <p:nvPicPr>
          <p:cNvPr id="8" name="Picture 7"/>
          <p:cNvPicPr>
            <a:picLocks noChangeAspect="1"/>
          </p:cNvPicPr>
          <p:nvPr userDrawn="1"/>
        </p:nvPicPr>
        <p:blipFill>
          <a:blip r:embed="rId13"/>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smtClean="0">
                <a:solidFill>
                  <a:schemeClr val="bg1"/>
                </a:solidFill>
              </a:rPr>
              <a:t>H.U.</a:t>
            </a:r>
            <a:r>
              <a:rPr lang="en-US" sz="1000" baseline="0" dirty="0" smtClean="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a:extLst/>
        </p:spPr>
        <p:txBody>
          <a:bodyPr wrap="none" anchor="ctr"/>
          <a:lstStyle/>
          <a:p>
            <a:pPr>
              <a:defRPr/>
            </a:pPr>
            <a:endParaRPr lang="en-US">
              <a:cs typeface="+mn-cs"/>
            </a:endParaRPr>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archive.ics.uci.edu/ml/datasets/Autistic+Spectrum+Disorder+Screening+Data+for+Children++" TargetMode="External"/><Relationship Id="rId2" Type="http://schemas.openxmlformats.org/officeDocument/2006/relationships/hyperlink" Target="https://archive.ics.uci.edu/ml/datasets/Autistic+Spectrum+Disorder+Screening+Data+for+Adolescent+++" TargetMode="External"/><Relationship Id="rId1" Type="http://schemas.openxmlformats.org/officeDocument/2006/relationships/slideLayout" Target="../slideLayouts/slideLayout2.xml"/><Relationship Id="rId5" Type="http://schemas.openxmlformats.org/officeDocument/2006/relationships/hyperlink" Target="https://github.com/alibtasdemir/BBM469-CapstoneProject" TargetMode="External"/><Relationship Id="rId4" Type="http://schemas.openxmlformats.org/officeDocument/2006/relationships/hyperlink" Target="https://archive.ics.uci.edu/ml/datasets/Autism+Screening+Adul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b="1" dirty="0"/>
              <a:t>Autism Spectrum Disorder Detection</a:t>
            </a:r>
          </a:p>
        </p:txBody>
      </p:sp>
      <p:sp>
        <p:nvSpPr>
          <p:cNvPr id="4" name="Subtitle 3"/>
          <p:cNvSpPr>
            <a:spLocks noGrp="1"/>
          </p:cNvSpPr>
          <p:nvPr>
            <p:ph type="subTitle" idx="1"/>
          </p:nvPr>
        </p:nvSpPr>
        <p:spPr/>
        <p:txBody>
          <a:bodyPr>
            <a:normAutofit fontScale="70000" lnSpcReduction="20000"/>
          </a:bodyPr>
          <a:lstStyle/>
          <a:p>
            <a:endParaRPr lang="en-US" dirty="0" smtClean="0"/>
          </a:p>
          <a:p>
            <a:r>
              <a:rPr lang="en-US" dirty="0" smtClean="0">
                <a:solidFill>
                  <a:schemeClr val="bg1">
                    <a:lumMod val="50000"/>
                  </a:schemeClr>
                </a:solidFill>
              </a:rPr>
              <a:t>BBM469 Data Intensive Applications Laboratory</a:t>
            </a:r>
          </a:p>
          <a:p>
            <a:endParaRPr lang="en-US" dirty="0" smtClean="0">
              <a:solidFill>
                <a:schemeClr val="bg1">
                  <a:lumMod val="50000"/>
                </a:schemeClr>
              </a:solidFill>
            </a:endParaRPr>
          </a:p>
          <a:p>
            <a:r>
              <a:rPr lang="en-US" sz="3100" dirty="0">
                <a:solidFill>
                  <a:schemeClr val="tx1">
                    <a:lumMod val="50000"/>
                    <a:lumOff val="50000"/>
                  </a:schemeClr>
                </a:solidFill>
              </a:rPr>
              <a:t>Data Science Capstone Project</a:t>
            </a:r>
            <a:endParaRPr lang="en-US" sz="3100" dirty="0" smtClean="0">
              <a:solidFill>
                <a:schemeClr val="tx1">
                  <a:lumMod val="50000"/>
                  <a:lumOff val="50000"/>
                </a:schemeClr>
              </a:solidFill>
            </a:endParaRPr>
          </a:p>
          <a:p>
            <a:r>
              <a:rPr lang="en-US" sz="3100" dirty="0" smtClean="0">
                <a:solidFill>
                  <a:schemeClr val="tx1">
                    <a:lumMod val="50000"/>
                    <a:lumOff val="50000"/>
                  </a:schemeClr>
                </a:solidFill>
              </a:rPr>
              <a:t>Ali Baran Tasdemir – Ahmet </a:t>
            </a:r>
            <a:r>
              <a:rPr lang="en-US" sz="3100" dirty="0" err="1" smtClean="0">
                <a:solidFill>
                  <a:schemeClr val="tx1">
                    <a:lumMod val="50000"/>
                    <a:lumOff val="50000"/>
                  </a:schemeClr>
                </a:solidFill>
              </a:rPr>
              <a:t>Kasim</a:t>
            </a:r>
            <a:r>
              <a:rPr lang="en-US" sz="3100" dirty="0" smtClean="0">
                <a:solidFill>
                  <a:schemeClr val="tx1">
                    <a:lumMod val="50000"/>
                    <a:lumOff val="50000"/>
                  </a:schemeClr>
                </a:solidFill>
              </a:rPr>
              <a:t> </a:t>
            </a:r>
            <a:r>
              <a:rPr lang="en-US" sz="3100" dirty="0" err="1" smtClean="0">
                <a:solidFill>
                  <a:schemeClr val="tx1">
                    <a:lumMod val="50000"/>
                    <a:lumOff val="50000"/>
                  </a:schemeClr>
                </a:solidFill>
              </a:rPr>
              <a:t>Toptas</a:t>
            </a:r>
            <a:endParaRPr lang="en-US" sz="3100" dirty="0">
              <a:solidFill>
                <a:schemeClr val="tx1">
                  <a:lumMod val="50000"/>
                  <a:lumOff val="50000"/>
                </a:schemeClr>
              </a:solidFill>
            </a:endParaRPr>
          </a:p>
        </p:txBody>
      </p:sp>
    </p:spTree>
    <p:extLst>
      <p:ext uri="{BB962C8B-B14F-4D97-AF65-F5344CB8AC3E}">
        <p14:creationId xmlns:p14="http://schemas.microsoft.com/office/powerpoint/2010/main" val="1470253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91F8B1D-7B11-AC41-BEB4-AE91BA1246E6}" type="slidenum">
              <a:rPr lang="en-US" smtClean="0"/>
              <a:pPr/>
              <a:t>10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2389"/>
            <a:ext cx="12192000" cy="3609922"/>
          </a:xfrm>
          <a:prstGeom prst="rect">
            <a:avLst/>
          </a:prstGeom>
        </p:spPr>
      </p:pic>
      <p:sp>
        <p:nvSpPr>
          <p:cNvPr id="5" name="TextBox 4"/>
          <p:cNvSpPr txBox="1"/>
          <p:nvPr/>
        </p:nvSpPr>
        <p:spPr>
          <a:xfrm>
            <a:off x="292963" y="4030462"/>
            <a:ext cx="11745157" cy="923330"/>
          </a:xfrm>
          <a:prstGeom prst="rect">
            <a:avLst/>
          </a:prstGeom>
          <a:noFill/>
        </p:spPr>
        <p:txBody>
          <a:bodyPr wrap="square" rtlCol="0">
            <a:spAutoFit/>
          </a:bodyPr>
          <a:lstStyle/>
          <a:p>
            <a:r>
              <a:rPr lang="en-US" dirty="0" smtClean="0"/>
              <a:t>In this graph, we see the distribution of the test takers by their country. We have high participation from USA, UK, India, New Zealand, UAE, and Jordan. But the data from India, New Zealand, UAE and Jordan are imbalanced. There are much more sample with “No ASD” label than “ASD” label. </a:t>
            </a:r>
            <a:endParaRPr lang="en-US" dirty="0"/>
          </a:p>
        </p:txBody>
      </p:sp>
    </p:spTree>
    <p:extLst>
      <p:ext uri="{BB962C8B-B14F-4D97-AF65-F5344CB8AC3E}">
        <p14:creationId xmlns:p14="http://schemas.microsoft.com/office/powerpoint/2010/main" val="115490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91F8B1D-7B11-AC41-BEB4-AE91BA1246E6}" type="slidenum">
              <a:rPr lang="en-US" smtClean="0"/>
              <a:pPr/>
              <a:t>11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52" y="843379"/>
            <a:ext cx="6498454" cy="4858768"/>
          </a:xfrm>
          <a:prstGeom prst="rect">
            <a:avLst/>
          </a:prstGeom>
        </p:spPr>
      </p:pic>
      <p:sp>
        <p:nvSpPr>
          <p:cNvPr id="5" name="TextBox 4"/>
          <p:cNvSpPr txBox="1"/>
          <p:nvPr/>
        </p:nvSpPr>
        <p:spPr>
          <a:xfrm>
            <a:off x="7173157" y="1426103"/>
            <a:ext cx="4714042" cy="3693319"/>
          </a:xfrm>
          <a:prstGeom prst="rect">
            <a:avLst/>
          </a:prstGeom>
          <a:noFill/>
        </p:spPr>
        <p:txBody>
          <a:bodyPr wrap="square" rtlCol="0">
            <a:spAutoFit/>
          </a:bodyPr>
          <a:lstStyle/>
          <a:p>
            <a:r>
              <a:rPr lang="en-US" dirty="0" smtClean="0"/>
              <a:t>There are some medical history data in the dataset. And this data can be important for detection. For example, in this graph we see that the relation between the jaundice condition of the test takers and ASD label.</a:t>
            </a:r>
          </a:p>
          <a:p>
            <a:endParaRPr lang="en-US" dirty="0"/>
          </a:p>
          <a:p>
            <a:r>
              <a:rPr lang="en-US" dirty="0" smtClean="0"/>
              <a:t>The orange bars shows jaundice positive test takers’ ASD label. We can see that, these two bars are almost at the same level. </a:t>
            </a:r>
          </a:p>
          <a:p>
            <a:endParaRPr lang="en-US" dirty="0"/>
          </a:p>
          <a:p>
            <a:r>
              <a:rPr lang="en-US" dirty="0" smtClean="0"/>
              <a:t>By looking at this graph, we can say that jaundice background is not a very valuable information for ASD detection. </a:t>
            </a:r>
            <a:endParaRPr lang="en-US" dirty="0"/>
          </a:p>
        </p:txBody>
      </p:sp>
    </p:spTree>
    <p:extLst>
      <p:ext uri="{BB962C8B-B14F-4D97-AF65-F5344CB8AC3E}">
        <p14:creationId xmlns:p14="http://schemas.microsoft.com/office/powerpoint/2010/main" val="164112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91F8B1D-7B11-AC41-BEB4-AE91BA1246E6}" type="slidenum">
              <a:rPr lang="en-US" smtClean="0"/>
              <a:pPr/>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34"/>
            <a:ext cx="12192000" cy="3609922"/>
          </a:xfrm>
          <a:prstGeom prst="rect">
            <a:avLst/>
          </a:prstGeom>
        </p:spPr>
      </p:pic>
      <p:sp>
        <p:nvSpPr>
          <p:cNvPr id="5" name="TextBox 4"/>
          <p:cNvSpPr txBox="1"/>
          <p:nvPr/>
        </p:nvSpPr>
        <p:spPr>
          <a:xfrm>
            <a:off x="213064" y="3804656"/>
            <a:ext cx="11978936" cy="923330"/>
          </a:xfrm>
          <a:prstGeom prst="rect">
            <a:avLst/>
          </a:prstGeom>
          <a:noFill/>
        </p:spPr>
        <p:txBody>
          <a:bodyPr wrap="square" rtlCol="0">
            <a:spAutoFit/>
          </a:bodyPr>
          <a:lstStyle/>
          <a:p>
            <a:r>
              <a:rPr lang="en-US" dirty="0" smtClean="0"/>
              <a:t>In this graph, we see the ASD distribution over ethnicity label. As we can predict the majority of the data is “White-European”. But one other important observation here, at the 3</a:t>
            </a:r>
            <a:r>
              <a:rPr lang="en-US" baseline="30000" dirty="0" smtClean="0"/>
              <a:t>rd</a:t>
            </a:r>
            <a:r>
              <a:rPr lang="en-US" dirty="0" smtClean="0"/>
              <a:t> value (labeled as ‘?’) is null values. So we have lots of missing data in this column.</a:t>
            </a:r>
            <a:endParaRPr lang="en-US" dirty="0"/>
          </a:p>
        </p:txBody>
      </p:sp>
    </p:spTree>
    <p:extLst>
      <p:ext uri="{BB962C8B-B14F-4D97-AF65-F5344CB8AC3E}">
        <p14:creationId xmlns:p14="http://schemas.microsoft.com/office/powerpoint/2010/main" val="32483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91F8B1D-7B11-AC41-BEB4-AE91BA1246E6}" type="slidenum">
              <a:rPr lang="en-US" smtClean="0"/>
              <a:pPr/>
              <a:t>13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245"/>
            <a:ext cx="12192000" cy="3609922"/>
          </a:xfrm>
          <a:prstGeom prst="rect">
            <a:avLst/>
          </a:prstGeom>
        </p:spPr>
      </p:pic>
      <p:sp>
        <p:nvSpPr>
          <p:cNvPr id="5" name="TextBox 4"/>
          <p:cNvSpPr txBox="1"/>
          <p:nvPr/>
        </p:nvSpPr>
        <p:spPr>
          <a:xfrm>
            <a:off x="221942" y="3840167"/>
            <a:ext cx="11970058" cy="923330"/>
          </a:xfrm>
          <a:prstGeom prst="rect">
            <a:avLst/>
          </a:prstGeom>
          <a:noFill/>
        </p:spPr>
        <p:txBody>
          <a:bodyPr wrap="square" rtlCol="0">
            <a:spAutoFit/>
          </a:bodyPr>
          <a:lstStyle/>
          <a:p>
            <a:r>
              <a:rPr lang="en-US" dirty="0" smtClean="0"/>
              <a:t>One other important feature is relation. This feature means, who responds the questions. This feature is important because in graph self-answering test takers has more “Not ASD” labels. But the questions answered by health care professional of the patient is more likely to be labeled as “ASD”. </a:t>
            </a:r>
            <a:endParaRPr lang="en-US" dirty="0"/>
          </a:p>
        </p:txBody>
      </p:sp>
    </p:spTree>
    <p:extLst>
      <p:ext uri="{BB962C8B-B14F-4D97-AF65-F5344CB8AC3E}">
        <p14:creationId xmlns:p14="http://schemas.microsoft.com/office/powerpoint/2010/main" val="228250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Preparation</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14</a:t>
            </a:fld>
            <a:endParaRPr lang="en-US" dirty="0"/>
          </a:p>
        </p:txBody>
      </p:sp>
    </p:spTree>
    <p:extLst>
      <p:ext uri="{BB962C8B-B14F-4D97-AF65-F5344CB8AC3E}">
        <p14:creationId xmlns:p14="http://schemas.microsoft.com/office/powerpoint/2010/main" val="191124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8301" y="435006"/>
            <a:ext cx="10515600" cy="1754326"/>
          </a:xfrm>
          <a:prstGeom prst="rect">
            <a:avLst/>
          </a:prstGeom>
          <a:noFill/>
        </p:spPr>
        <p:txBody>
          <a:bodyPr wrap="square" rtlCol="0">
            <a:spAutoFit/>
          </a:bodyPr>
          <a:lstStyle/>
          <a:p>
            <a:r>
              <a:rPr lang="en-GB" dirty="0"/>
              <a:t>Data Preparation for our dataset has some steps. Firstly, we will check the null or missing values and handle them. After that, we will handle the categorical values and data type issues </a:t>
            </a:r>
            <a:r>
              <a:rPr lang="en-GB" dirty="0" smtClean="0"/>
              <a:t>(i.e.., </a:t>
            </a:r>
            <a:r>
              <a:rPr lang="en-GB" dirty="0"/>
              <a:t>integers represented as strings in the dataset) and finally we will inspect features and we will choose some strategies for using them more effective</a:t>
            </a:r>
            <a:r>
              <a:rPr lang="en-GB" dirty="0" smtClean="0"/>
              <a:t>.</a:t>
            </a:r>
          </a:p>
          <a:p>
            <a:endParaRPr lang="en-GB" dirty="0"/>
          </a:p>
          <a:p>
            <a:r>
              <a:rPr lang="en-GB" dirty="0" smtClean="0"/>
              <a:t>First of all we examine the null(missing) values in the features :</a:t>
            </a:r>
            <a:endParaRPr lang="en-US" dirty="0"/>
          </a:p>
        </p:txBody>
      </p:sp>
      <p:pic>
        <p:nvPicPr>
          <p:cNvPr id="3" name="Picture 2"/>
          <p:cNvPicPr>
            <a:picLocks noChangeAspect="1"/>
          </p:cNvPicPr>
          <p:nvPr/>
        </p:nvPicPr>
        <p:blipFill>
          <a:blip r:embed="rId2"/>
          <a:stretch>
            <a:fillRect/>
          </a:stretch>
        </p:blipFill>
        <p:spPr>
          <a:xfrm>
            <a:off x="886333" y="2189332"/>
            <a:ext cx="1914525" cy="4124325"/>
          </a:xfrm>
          <a:prstGeom prst="rect">
            <a:avLst/>
          </a:prstGeom>
        </p:spPr>
      </p:pic>
      <p:sp>
        <p:nvSpPr>
          <p:cNvPr id="5" name="TextBox 4"/>
          <p:cNvSpPr txBox="1"/>
          <p:nvPr/>
        </p:nvSpPr>
        <p:spPr>
          <a:xfrm>
            <a:off x="3338004" y="2379216"/>
            <a:ext cx="8052046" cy="1200329"/>
          </a:xfrm>
          <a:prstGeom prst="rect">
            <a:avLst/>
          </a:prstGeom>
          <a:noFill/>
        </p:spPr>
        <p:txBody>
          <a:bodyPr wrap="square" rtlCol="0">
            <a:spAutoFit/>
          </a:bodyPr>
          <a:lstStyle/>
          <a:p>
            <a:r>
              <a:rPr lang="en-US" dirty="0" smtClean="0"/>
              <a:t>There are 6 missing in age, 144 missing in relation and ethnicity features.</a:t>
            </a:r>
          </a:p>
          <a:p>
            <a:endParaRPr lang="en-US" dirty="0"/>
          </a:p>
          <a:p>
            <a:r>
              <a:rPr lang="en-US" dirty="0" smtClean="0"/>
              <a:t>So we will start working on these columns first to determine the strategy for handling missing data. </a:t>
            </a:r>
            <a:endParaRPr lang="en-US" dirty="0"/>
          </a:p>
        </p:txBody>
      </p:sp>
    </p:spTree>
    <p:extLst>
      <p:ext uri="{BB962C8B-B14F-4D97-AF65-F5344CB8AC3E}">
        <p14:creationId xmlns:p14="http://schemas.microsoft.com/office/powerpoint/2010/main" val="114094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91F8B1D-7B11-AC41-BEB4-AE91BA1246E6}" type="slidenum">
              <a:rPr lang="en-US" smtClean="0"/>
              <a:pPr/>
              <a:t>16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274" y="204716"/>
            <a:ext cx="7137647" cy="3775229"/>
          </a:xfrm>
          <a:prstGeom prst="rect">
            <a:avLst/>
          </a:prstGeom>
        </p:spPr>
      </p:pic>
      <p:sp>
        <p:nvSpPr>
          <p:cNvPr id="5" name="TextBox 4"/>
          <p:cNvSpPr txBox="1"/>
          <p:nvPr/>
        </p:nvSpPr>
        <p:spPr>
          <a:xfrm>
            <a:off x="878889" y="4270159"/>
            <a:ext cx="10422385" cy="1477328"/>
          </a:xfrm>
          <a:prstGeom prst="rect">
            <a:avLst/>
          </a:prstGeom>
          <a:noFill/>
        </p:spPr>
        <p:txBody>
          <a:bodyPr wrap="square" rtlCol="0">
            <a:spAutoFit/>
          </a:bodyPr>
          <a:lstStyle/>
          <a:p>
            <a:r>
              <a:rPr lang="en-US" dirty="0" smtClean="0"/>
              <a:t>When we look closely to age data we can see another problem here. In the adult data there are an extreme value near 400. It may cause the inaccurate results later or wrong replacements for missing data by shifting mean or etc. </a:t>
            </a:r>
          </a:p>
          <a:p>
            <a:r>
              <a:rPr lang="en-US" dirty="0" smtClean="0"/>
              <a:t>So we remove the extreme value and replace all the missing values with the mean of the corresponding data sets' median age.</a:t>
            </a:r>
            <a:endParaRPr lang="en-US" dirty="0"/>
          </a:p>
        </p:txBody>
      </p:sp>
    </p:spTree>
    <p:extLst>
      <p:ext uri="{BB962C8B-B14F-4D97-AF65-F5344CB8AC3E}">
        <p14:creationId xmlns:p14="http://schemas.microsoft.com/office/powerpoint/2010/main" val="350172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91F8B1D-7B11-AC41-BEB4-AE91BA1246E6}" type="slidenum">
              <a:rPr lang="en-US" smtClean="0"/>
              <a:pPr/>
              <a:t>17</a:t>
            </a:fld>
            <a:endParaRPr lang="en-US"/>
          </a:p>
        </p:txBody>
      </p:sp>
      <p:sp>
        <p:nvSpPr>
          <p:cNvPr id="4" name="TextBox 3"/>
          <p:cNvSpPr txBox="1"/>
          <p:nvPr/>
        </p:nvSpPr>
        <p:spPr>
          <a:xfrm>
            <a:off x="838200" y="1963106"/>
            <a:ext cx="10515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Also there are some badly labeled features in the dataset. For example, in the relation feature there are some features labeled as “self” and there are some labeled as “Self”. These two means same thing but represented as two different labels. So we merge this kind of labels.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Finally, we replace the ethnicity data with “White-European”. The reason for that is the big majority of the data is “White-European”. So a random missing data more likely to has “White-European” on the ethnicity column. And we replace missing relation data with “Others”.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last phase of the data preparation is the converting categorical features to binarized form. </a:t>
            </a:r>
            <a:endParaRPr lang="en-US" dirty="0"/>
          </a:p>
        </p:txBody>
      </p:sp>
    </p:spTree>
    <p:extLst>
      <p:ext uri="{BB962C8B-B14F-4D97-AF65-F5344CB8AC3E}">
        <p14:creationId xmlns:p14="http://schemas.microsoft.com/office/powerpoint/2010/main" val="43996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91F8B1D-7B11-AC41-BEB4-AE91BA1246E6}" type="slidenum">
              <a:rPr lang="en-US" smtClean="0"/>
              <a:pPr/>
              <a:t>18</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9286"/>
          <a:stretch/>
        </p:blipFill>
        <p:spPr>
          <a:xfrm>
            <a:off x="216832" y="408373"/>
            <a:ext cx="8079672" cy="5042516"/>
          </a:xfrm>
          <a:prstGeom prst="rect">
            <a:avLst/>
          </a:prstGeom>
        </p:spPr>
      </p:pic>
      <p:sp>
        <p:nvSpPr>
          <p:cNvPr id="5" name="TextBox 4"/>
          <p:cNvSpPr txBox="1"/>
          <p:nvPr/>
        </p:nvSpPr>
        <p:spPr>
          <a:xfrm>
            <a:off x="8469297" y="408373"/>
            <a:ext cx="3722703" cy="6463308"/>
          </a:xfrm>
          <a:prstGeom prst="rect">
            <a:avLst/>
          </a:prstGeom>
          <a:noFill/>
        </p:spPr>
        <p:txBody>
          <a:bodyPr wrap="square" rtlCol="0">
            <a:spAutoFit/>
          </a:bodyPr>
          <a:lstStyle/>
          <a:p>
            <a:pPr marL="285750" indent="-285750">
              <a:buFont typeface="Arial" panose="020B0604020202020204" pitchFamily="34" charset="0"/>
              <a:buChar char="•"/>
            </a:pPr>
            <a:r>
              <a:rPr lang="en-GB" dirty="0"/>
              <a:t>In the correlation matrix there is no strong positive or negative correlation which requires elimination. So our features are not strongly connected to each other. This is a good result for our feature processing phase. So in result, we don't need to delete any results</a:t>
            </a:r>
            <a:r>
              <a:rPr lang="en-GB" dirty="0" smtClean="0"/>
              <a:t>.</a:t>
            </a:r>
            <a:endParaRPr lang="en-GB" dirty="0"/>
          </a:p>
          <a:p>
            <a:pPr marL="285750" indent="-285750">
              <a:buFont typeface="Arial" panose="020B0604020202020204" pitchFamily="34" charset="0"/>
              <a:buChar char="•"/>
            </a:pPr>
            <a:r>
              <a:rPr lang="en-GB" dirty="0"/>
              <a:t>ASD column is the target column. We can see how other features correlated with this column and can predict the importance on the classification model. For example in correlation map, questions has strong positive correlation with the target. Also we can see that </a:t>
            </a:r>
            <a:r>
              <a:rPr lang="en-GB" dirty="0" err="1"/>
              <a:t>jundice</a:t>
            </a:r>
            <a:r>
              <a:rPr lang="en-GB" dirty="0"/>
              <a:t>, gender and age columns are not strongly correlated. We had seen these relations in the data exploration by looking the distributions. </a:t>
            </a:r>
          </a:p>
          <a:p>
            <a:endParaRPr lang="en-US" dirty="0"/>
          </a:p>
        </p:txBody>
      </p:sp>
    </p:spTree>
    <p:extLst>
      <p:ext uri="{BB962C8B-B14F-4D97-AF65-F5344CB8AC3E}">
        <p14:creationId xmlns:p14="http://schemas.microsoft.com/office/powerpoint/2010/main" val="3319086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Modeling</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19</a:t>
            </a:fld>
            <a:endParaRPr lang="en-US" dirty="0"/>
          </a:p>
        </p:txBody>
      </p:sp>
    </p:spTree>
    <p:extLst>
      <p:ext uri="{BB962C8B-B14F-4D97-AF65-F5344CB8AC3E}">
        <p14:creationId xmlns:p14="http://schemas.microsoft.com/office/powerpoint/2010/main" val="155733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62500" lnSpcReduction="20000"/>
          </a:bodyPr>
          <a:lstStyle/>
          <a:p>
            <a:pPr marL="285750" indent="-285750">
              <a:buFont typeface="Arial" panose="020B0604020202020204" pitchFamily="34" charset="0"/>
              <a:buChar char="•"/>
            </a:pPr>
            <a:r>
              <a:rPr lang="en-GB" dirty="0"/>
              <a:t>Autism Spectrum Disorder (ASD) is a complex neurodevelopmental disorder that impacts how a person socializes with others, causing problems in social interaction and communication.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 is any cure for ASD. But early and intensive treatment can make a big difference in the lives of many adults and children.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Almost half of the children who are diagnosed early and received special education for controlling their </a:t>
            </a:r>
            <a:r>
              <a:rPr lang="en-GB" dirty="0" err="1"/>
              <a:t>behavior</a:t>
            </a:r>
            <a:r>
              <a:rPr lang="en-GB" dirty="0"/>
              <a:t> make decent developmental progress.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main problem is that there is no medical test for diagnosing autism. Diagnosis made by specialized doctors with interviews, observations, developmental testing, and </a:t>
            </a:r>
            <a:r>
              <a:rPr lang="en-GB" dirty="0" err="1"/>
              <a:t>analyzing</a:t>
            </a:r>
            <a:r>
              <a:rPr lang="en-GB" dirty="0"/>
              <a:t> the history of the patient. So diagnosing autism is a time consuming and expensive process.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most used technique for the interviewing process is the "AQ-10" test. The AQ-10 test has 10 questions for different age groups of patients. This test tries to detect some stereotyped </a:t>
            </a:r>
            <a:r>
              <a:rPr lang="en-GB" dirty="0" err="1"/>
              <a:t>behaviors</a:t>
            </a:r>
            <a:r>
              <a:rPr lang="en-GB" dirty="0"/>
              <a:t> and symptoms for ASD patients.</a:t>
            </a:r>
          </a:p>
          <a:p>
            <a:endParaRPr lang="en-US" dirty="0"/>
          </a:p>
        </p:txBody>
      </p:sp>
      <p:sp>
        <p:nvSpPr>
          <p:cNvPr id="4" name="Slide Number Placeholder 3"/>
          <p:cNvSpPr>
            <a:spLocks noGrp="1"/>
          </p:cNvSpPr>
          <p:nvPr>
            <p:ph type="sldNum" sz="quarter" idx="4"/>
          </p:nvPr>
        </p:nvSpPr>
        <p:spPr/>
        <p:txBody>
          <a:bodyPr/>
          <a:lstStyle/>
          <a:p>
            <a:fld id="{191F8B1D-7B11-AC41-BEB4-AE91BA1246E6}" type="slidenum">
              <a:rPr lang="en-US" smtClean="0"/>
              <a:pPr/>
              <a:t>2</a:t>
            </a:fld>
            <a:endParaRPr lang="en-US" dirty="0"/>
          </a:p>
        </p:txBody>
      </p:sp>
    </p:spTree>
    <p:extLst>
      <p:ext uri="{BB962C8B-B14F-4D97-AF65-F5344CB8AC3E}">
        <p14:creationId xmlns:p14="http://schemas.microsoft.com/office/powerpoint/2010/main" val="2682172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617" y="372862"/>
            <a:ext cx="11532094" cy="2031325"/>
          </a:xfrm>
          <a:prstGeom prst="rect">
            <a:avLst/>
          </a:prstGeom>
          <a:noFill/>
        </p:spPr>
        <p:txBody>
          <a:bodyPr wrap="square" rtlCol="0">
            <a:spAutoFit/>
          </a:bodyPr>
          <a:lstStyle/>
          <a:p>
            <a:r>
              <a:rPr lang="en-GB" dirty="0"/>
              <a:t>We will use Random Forest Trees for this task</a:t>
            </a:r>
            <a:r>
              <a:rPr lang="en-GB" dirty="0" smtClean="0"/>
              <a:t>.</a:t>
            </a:r>
          </a:p>
          <a:p>
            <a:endParaRPr lang="en-GB" dirty="0"/>
          </a:p>
          <a:p>
            <a:r>
              <a:rPr lang="en-GB" b="1" i="1" dirty="0"/>
              <a:t>Random Forest Trees</a:t>
            </a:r>
            <a:r>
              <a:rPr lang="en-GB" dirty="0"/>
              <a:t> algorithm is an ensemble learning method for both classification and regression problems. It separates the data and constructs multiple decision trees. The result is a combination of these decision trees.</a:t>
            </a:r>
          </a:p>
          <a:p>
            <a:r>
              <a:rPr lang="en-GB" dirty="0"/>
              <a:t>The reason for choosing random forest trees is that, it is an ensemble method. Because of that the probability to face with overfitting problem is more unlikely. And also random forest trees can handle with data with high dimensions.</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009677"/>
              </p:ext>
            </p:extLst>
          </p:nvPr>
        </p:nvGraphicFramePr>
        <p:xfrm>
          <a:off x="1685770" y="2404187"/>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75764845"/>
                    </a:ext>
                  </a:extLst>
                </a:gridCol>
                <a:gridCol w="2032000">
                  <a:extLst>
                    <a:ext uri="{9D8B030D-6E8A-4147-A177-3AD203B41FA5}">
                      <a16:colId xmlns:a16="http://schemas.microsoft.com/office/drawing/2014/main" val="1775998818"/>
                    </a:ext>
                  </a:extLst>
                </a:gridCol>
                <a:gridCol w="2032000">
                  <a:extLst>
                    <a:ext uri="{9D8B030D-6E8A-4147-A177-3AD203B41FA5}">
                      <a16:colId xmlns:a16="http://schemas.microsoft.com/office/drawing/2014/main" val="1569083947"/>
                    </a:ext>
                  </a:extLst>
                </a:gridCol>
                <a:gridCol w="2032000">
                  <a:extLst>
                    <a:ext uri="{9D8B030D-6E8A-4147-A177-3AD203B41FA5}">
                      <a16:colId xmlns:a16="http://schemas.microsoft.com/office/drawing/2014/main" val="3629239317"/>
                    </a:ext>
                  </a:extLst>
                </a:gridCol>
              </a:tblGrid>
              <a:tr h="370840">
                <a:tc>
                  <a:txBody>
                    <a:bodyPr/>
                    <a:lstStyle/>
                    <a:p>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extLst>
                  <a:ext uri="{0D108BD9-81ED-4DB2-BD59-A6C34878D82A}">
                    <a16:rowId xmlns:a16="http://schemas.microsoft.com/office/drawing/2014/main" val="344591702"/>
                  </a:ext>
                </a:extLst>
              </a:tr>
              <a:tr h="370840">
                <a:tc>
                  <a:txBody>
                    <a:bodyPr/>
                    <a:lstStyle/>
                    <a:p>
                      <a:r>
                        <a:rPr lang="en-US" dirty="0" smtClean="0"/>
                        <a:t>0</a:t>
                      </a:r>
                      <a:endParaRPr lang="en-US" dirty="0"/>
                    </a:p>
                  </a:txBody>
                  <a:tcPr/>
                </a:tc>
                <a:tc>
                  <a:txBody>
                    <a:bodyPr/>
                    <a:lstStyle/>
                    <a:p>
                      <a:r>
                        <a:rPr lang="en-US" dirty="0" smtClean="0"/>
                        <a:t>0.99</a:t>
                      </a:r>
                      <a:endParaRPr lang="en-US" dirty="0"/>
                    </a:p>
                  </a:txBody>
                  <a:tcPr/>
                </a:tc>
                <a:tc>
                  <a:txBody>
                    <a:bodyPr/>
                    <a:lstStyle/>
                    <a:p>
                      <a:r>
                        <a:rPr lang="en-US" dirty="0" smtClean="0"/>
                        <a:t>1.00</a:t>
                      </a:r>
                      <a:endParaRPr lang="en-US" dirty="0"/>
                    </a:p>
                  </a:txBody>
                  <a:tcPr/>
                </a:tc>
                <a:tc>
                  <a:txBody>
                    <a:bodyPr/>
                    <a:lstStyle/>
                    <a:p>
                      <a:r>
                        <a:rPr lang="en-US" dirty="0" smtClean="0"/>
                        <a:t>0.99</a:t>
                      </a:r>
                      <a:endParaRPr lang="en-US" dirty="0"/>
                    </a:p>
                  </a:txBody>
                  <a:tcPr/>
                </a:tc>
                <a:extLst>
                  <a:ext uri="{0D108BD9-81ED-4DB2-BD59-A6C34878D82A}">
                    <a16:rowId xmlns:a16="http://schemas.microsoft.com/office/drawing/2014/main" val="2621445233"/>
                  </a:ext>
                </a:extLst>
              </a:tr>
              <a:tr h="370840">
                <a:tc>
                  <a:txBody>
                    <a:bodyPr/>
                    <a:lstStyle/>
                    <a:p>
                      <a:r>
                        <a:rPr lang="en-US" dirty="0" smtClean="0"/>
                        <a:t>1</a:t>
                      </a:r>
                      <a:endParaRPr lang="en-US" dirty="0"/>
                    </a:p>
                  </a:txBody>
                  <a:tcPr/>
                </a:tc>
                <a:tc>
                  <a:txBody>
                    <a:bodyPr/>
                    <a:lstStyle/>
                    <a:p>
                      <a:r>
                        <a:rPr lang="en-US" dirty="0" smtClean="0"/>
                        <a:t>1.00</a:t>
                      </a:r>
                      <a:endParaRPr lang="en-US" dirty="0"/>
                    </a:p>
                  </a:txBody>
                  <a:tcPr/>
                </a:tc>
                <a:tc>
                  <a:txBody>
                    <a:bodyPr/>
                    <a:lstStyle/>
                    <a:p>
                      <a:r>
                        <a:rPr lang="en-US" dirty="0" smtClean="0"/>
                        <a:t>0.98</a:t>
                      </a:r>
                      <a:endParaRPr lang="en-US" dirty="0"/>
                    </a:p>
                  </a:txBody>
                  <a:tcPr/>
                </a:tc>
                <a:tc>
                  <a:txBody>
                    <a:bodyPr/>
                    <a:lstStyle/>
                    <a:p>
                      <a:r>
                        <a:rPr lang="en-US" dirty="0" smtClean="0"/>
                        <a:t>0.99</a:t>
                      </a:r>
                      <a:endParaRPr lang="en-US" dirty="0"/>
                    </a:p>
                  </a:txBody>
                  <a:tcPr/>
                </a:tc>
                <a:extLst>
                  <a:ext uri="{0D108BD9-81ED-4DB2-BD59-A6C34878D82A}">
                    <a16:rowId xmlns:a16="http://schemas.microsoft.com/office/drawing/2014/main" val="2476359774"/>
                  </a:ext>
                </a:extLst>
              </a:tr>
              <a:tr h="370840">
                <a:tc>
                  <a:txBody>
                    <a:bodyPr/>
                    <a:lstStyle/>
                    <a:p>
                      <a:r>
                        <a:rPr lang="en-US" dirty="0" smtClean="0"/>
                        <a:t>Accuracy</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0.99</a:t>
                      </a:r>
                      <a:endParaRPr lang="en-US" dirty="0"/>
                    </a:p>
                  </a:txBody>
                  <a:tcPr/>
                </a:tc>
                <a:extLst>
                  <a:ext uri="{0D108BD9-81ED-4DB2-BD59-A6C34878D82A}">
                    <a16:rowId xmlns:a16="http://schemas.microsoft.com/office/drawing/2014/main" val="2712810595"/>
                  </a:ext>
                </a:extLst>
              </a:tr>
              <a:tr h="370840">
                <a:tc>
                  <a:txBody>
                    <a:bodyPr/>
                    <a:lstStyle/>
                    <a:p>
                      <a:r>
                        <a:rPr lang="en-US" dirty="0" smtClean="0"/>
                        <a:t>Macro Avg.</a:t>
                      </a:r>
                      <a:endParaRPr lang="en-US" dirty="0"/>
                    </a:p>
                  </a:txBody>
                  <a:tcPr/>
                </a:tc>
                <a:tc>
                  <a:txBody>
                    <a:bodyPr/>
                    <a:lstStyle/>
                    <a:p>
                      <a:r>
                        <a:rPr lang="en-US" dirty="0" smtClean="0"/>
                        <a:t>0.99</a:t>
                      </a:r>
                      <a:endParaRPr lang="en-US" dirty="0"/>
                    </a:p>
                  </a:txBody>
                  <a:tcPr/>
                </a:tc>
                <a:tc>
                  <a:txBody>
                    <a:bodyPr/>
                    <a:lstStyle/>
                    <a:p>
                      <a:r>
                        <a:rPr lang="en-US" dirty="0" smtClean="0"/>
                        <a:t>0.99</a:t>
                      </a:r>
                      <a:endParaRPr lang="en-US" dirty="0"/>
                    </a:p>
                  </a:txBody>
                  <a:tcPr/>
                </a:tc>
                <a:tc>
                  <a:txBody>
                    <a:bodyPr/>
                    <a:lstStyle/>
                    <a:p>
                      <a:r>
                        <a:rPr lang="en-US" dirty="0" smtClean="0"/>
                        <a:t>0.99</a:t>
                      </a:r>
                      <a:endParaRPr lang="en-US" dirty="0"/>
                    </a:p>
                  </a:txBody>
                  <a:tcPr/>
                </a:tc>
                <a:extLst>
                  <a:ext uri="{0D108BD9-81ED-4DB2-BD59-A6C34878D82A}">
                    <a16:rowId xmlns:a16="http://schemas.microsoft.com/office/drawing/2014/main" val="3307923711"/>
                  </a:ext>
                </a:extLst>
              </a:tr>
              <a:tr h="370840">
                <a:tc>
                  <a:txBody>
                    <a:bodyPr/>
                    <a:lstStyle/>
                    <a:p>
                      <a:r>
                        <a:rPr lang="en-US" dirty="0" smtClean="0"/>
                        <a:t>Weighted Avg.</a:t>
                      </a:r>
                      <a:endParaRPr lang="en-US" dirty="0"/>
                    </a:p>
                  </a:txBody>
                  <a:tcPr/>
                </a:tc>
                <a:tc>
                  <a:txBody>
                    <a:bodyPr/>
                    <a:lstStyle/>
                    <a:p>
                      <a:r>
                        <a:rPr lang="en-US" dirty="0" smtClean="0"/>
                        <a:t>0.99</a:t>
                      </a:r>
                      <a:endParaRPr lang="en-US" dirty="0"/>
                    </a:p>
                  </a:txBody>
                  <a:tcPr/>
                </a:tc>
                <a:tc>
                  <a:txBody>
                    <a:bodyPr/>
                    <a:lstStyle/>
                    <a:p>
                      <a:r>
                        <a:rPr lang="en-US" dirty="0" smtClean="0"/>
                        <a:t>0.99</a:t>
                      </a:r>
                      <a:endParaRPr lang="en-US" dirty="0"/>
                    </a:p>
                  </a:txBody>
                  <a:tcPr/>
                </a:tc>
                <a:tc>
                  <a:txBody>
                    <a:bodyPr/>
                    <a:lstStyle/>
                    <a:p>
                      <a:r>
                        <a:rPr lang="en-US" dirty="0" smtClean="0"/>
                        <a:t>0.99</a:t>
                      </a:r>
                      <a:endParaRPr lang="en-US" dirty="0"/>
                    </a:p>
                  </a:txBody>
                  <a:tcPr/>
                </a:tc>
                <a:extLst>
                  <a:ext uri="{0D108BD9-81ED-4DB2-BD59-A6C34878D82A}">
                    <a16:rowId xmlns:a16="http://schemas.microsoft.com/office/drawing/2014/main" val="492262800"/>
                  </a:ext>
                </a:extLst>
              </a:tr>
            </a:tbl>
          </a:graphicData>
        </a:graphic>
      </p:graphicFrame>
      <p:sp>
        <p:nvSpPr>
          <p:cNvPr id="5" name="TextBox 4"/>
          <p:cNvSpPr txBox="1"/>
          <p:nvPr/>
        </p:nvSpPr>
        <p:spPr>
          <a:xfrm>
            <a:off x="390617" y="4877620"/>
            <a:ext cx="11532094" cy="1200329"/>
          </a:xfrm>
          <a:prstGeom prst="rect">
            <a:avLst/>
          </a:prstGeom>
          <a:noFill/>
        </p:spPr>
        <p:txBody>
          <a:bodyPr wrap="square" rtlCol="0">
            <a:spAutoFit/>
          </a:bodyPr>
          <a:lstStyle/>
          <a:p>
            <a:r>
              <a:rPr lang="en-GB" dirty="0"/>
              <a:t>We used random forest trees for this task. And trained this model with the training </a:t>
            </a:r>
            <a:r>
              <a:rPr lang="en-GB" dirty="0" smtClean="0"/>
              <a:t>dataset. To </a:t>
            </a:r>
            <a:r>
              <a:rPr lang="en-GB" dirty="0"/>
              <a:t>choose the best resulting parameters we used Grid Search with 5-fold cross validation. 5-fold cross validation is a validation method that splits the data into 5 equal pieces and for every piece uses them as test data and the other for as training data. And grid search is a brute force method to test the model for every given parameter to find the best resulting one.</a:t>
            </a:r>
            <a:endParaRPr lang="en-US" dirty="0"/>
          </a:p>
        </p:txBody>
      </p:sp>
    </p:spTree>
    <p:extLst>
      <p:ext uri="{BB962C8B-B14F-4D97-AF65-F5344CB8AC3E}">
        <p14:creationId xmlns:p14="http://schemas.microsoft.com/office/powerpoint/2010/main" val="968861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Evaluation</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21</a:t>
            </a:fld>
            <a:endParaRPr lang="en-US" dirty="0"/>
          </a:p>
        </p:txBody>
      </p:sp>
    </p:spTree>
    <p:extLst>
      <p:ext uri="{BB962C8B-B14F-4D97-AF65-F5344CB8AC3E}">
        <p14:creationId xmlns:p14="http://schemas.microsoft.com/office/powerpoint/2010/main" val="1780239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462780"/>
            <a:ext cx="10515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training score for our model is 99.32%. The best parameters chosen by Grid Search:</a:t>
            </a:r>
          </a:p>
          <a:p>
            <a:r>
              <a:rPr lang="en-US" dirty="0" smtClean="0"/>
              <a:t>	'</a:t>
            </a:r>
            <a:r>
              <a:rPr lang="en-US" dirty="0" err="1" smtClean="0"/>
              <a:t>class_weight</a:t>
            </a:r>
            <a:r>
              <a:rPr lang="en-US" dirty="0"/>
              <a:t>': None, 'criterion': 'entropy', '</a:t>
            </a:r>
            <a:r>
              <a:rPr lang="en-US" dirty="0" err="1"/>
              <a:t>max_features</a:t>
            </a:r>
            <a:r>
              <a:rPr lang="en-US" dirty="0"/>
              <a:t>': 0.2, '</a:t>
            </a:r>
            <a:r>
              <a:rPr lang="en-US" dirty="0" err="1"/>
              <a:t>n_estimators</a:t>
            </a:r>
            <a:r>
              <a:rPr lang="en-US" dirty="0"/>
              <a:t>': </a:t>
            </a:r>
            <a:r>
              <a:rPr lang="en-US" dirty="0" smtClean="0"/>
              <a:t>100</a:t>
            </a:r>
          </a:p>
          <a:p>
            <a:endParaRPr lang="en-US" dirty="0"/>
          </a:p>
          <a:p>
            <a:pPr marL="285750" indent="-285750">
              <a:buFont typeface="Arial" panose="020B0604020202020204" pitchFamily="34" charset="0"/>
              <a:buChar char="•"/>
            </a:pPr>
            <a:r>
              <a:rPr lang="en-US" dirty="0" smtClean="0"/>
              <a:t>To see the real performance of our model we need to test it with unseen  test data. After data preparation phase we split our dataset to train and test. The 80% of the data is train and the remaining is test data. We used training data for training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result of the testing is %93.60 accuracy.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46524210"/>
              </p:ext>
            </p:extLst>
          </p:nvPr>
        </p:nvGraphicFramePr>
        <p:xfrm>
          <a:off x="1836690" y="2804953"/>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75764845"/>
                    </a:ext>
                  </a:extLst>
                </a:gridCol>
                <a:gridCol w="2032000">
                  <a:extLst>
                    <a:ext uri="{9D8B030D-6E8A-4147-A177-3AD203B41FA5}">
                      <a16:colId xmlns:a16="http://schemas.microsoft.com/office/drawing/2014/main" val="1775998818"/>
                    </a:ext>
                  </a:extLst>
                </a:gridCol>
                <a:gridCol w="2032000">
                  <a:extLst>
                    <a:ext uri="{9D8B030D-6E8A-4147-A177-3AD203B41FA5}">
                      <a16:colId xmlns:a16="http://schemas.microsoft.com/office/drawing/2014/main" val="1569083947"/>
                    </a:ext>
                  </a:extLst>
                </a:gridCol>
                <a:gridCol w="2032000">
                  <a:extLst>
                    <a:ext uri="{9D8B030D-6E8A-4147-A177-3AD203B41FA5}">
                      <a16:colId xmlns:a16="http://schemas.microsoft.com/office/drawing/2014/main" val="3629239317"/>
                    </a:ext>
                  </a:extLst>
                </a:gridCol>
              </a:tblGrid>
              <a:tr h="370840">
                <a:tc>
                  <a:txBody>
                    <a:bodyPr/>
                    <a:lstStyle/>
                    <a:p>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extLst>
                  <a:ext uri="{0D108BD9-81ED-4DB2-BD59-A6C34878D82A}">
                    <a16:rowId xmlns:a16="http://schemas.microsoft.com/office/drawing/2014/main" val="344591702"/>
                  </a:ext>
                </a:extLst>
              </a:tr>
              <a:tr h="370840">
                <a:tc>
                  <a:txBody>
                    <a:bodyPr/>
                    <a:lstStyle/>
                    <a:p>
                      <a:r>
                        <a:rPr lang="en-US" dirty="0" smtClean="0"/>
                        <a:t>0</a:t>
                      </a:r>
                      <a:endParaRPr lang="en-US" dirty="0"/>
                    </a:p>
                  </a:txBody>
                  <a:tcPr/>
                </a:tc>
                <a:tc>
                  <a:txBody>
                    <a:bodyPr/>
                    <a:lstStyle/>
                    <a:p>
                      <a:r>
                        <a:rPr lang="en-US" dirty="0" smtClean="0"/>
                        <a:t>0.93</a:t>
                      </a:r>
                      <a:endParaRPr lang="en-US" dirty="0"/>
                    </a:p>
                  </a:txBody>
                  <a:tcPr/>
                </a:tc>
                <a:tc>
                  <a:txBody>
                    <a:bodyPr/>
                    <a:lstStyle/>
                    <a:p>
                      <a:r>
                        <a:rPr lang="en-US" dirty="0" smtClean="0"/>
                        <a:t>0.98</a:t>
                      </a:r>
                      <a:endParaRPr lang="en-US" dirty="0"/>
                    </a:p>
                  </a:txBody>
                  <a:tcPr/>
                </a:tc>
                <a:tc>
                  <a:txBody>
                    <a:bodyPr/>
                    <a:lstStyle/>
                    <a:p>
                      <a:r>
                        <a:rPr lang="en-US" dirty="0" smtClean="0"/>
                        <a:t>0.95</a:t>
                      </a:r>
                      <a:endParaRPr lang="en-US" dirty="0"/>
                    </a:p>
                  </a:txBody>
                  <a:tcPr/>
                </a:tc>
                <a:extLst>
                  <a:ext uri="{0D108BD9-81ED-4DB2-BD59-A6C34878D82A}">
                    <a16:rowId xmlns:a16="http://schemas.microsoft.com/office/drawing/2014/main" val="2621445233"/>
                  </a:ext>
                </a:extLst>
              </a:tr>
              <a:tr h="370840">
                <a:tc>
                  <a:txBody>
                    <a:bodyPr/>
                    <a:lstStyle/>
                    <a:p>
                      <a:r>
                        <a:rPr lang="en-US" dirty="0" smtClean="0"/>
                        <a:t>1</a:t>
                      </a:r>
                      <a:endParaRPr lang="en-US" dirty="0"/>
                    </a:p>
                  </a:txBody>
                  <a:tcPr/>
                </a:tc>
                <a:tc>
                  <a:txBody>
                    <a:bodyPr/>
                    <a:lstStyle/>
                    <a:p>
                      <a:r>
                        <a:rPr lang="en-US" dirty="0" smtClean="0"/>
                        <a:t>0.95</a:t>
                      </a:r>
                      <a:endParaRPr lang="en-US" dirty="0"/>
                    </a:p>
                  </a:txBody>
                  <a:tcPr/>
                </a:tc>
                <a:tc>
                  <a:txBody>
                    <a:bodyPr/>
                    <a:lstStyle/>
                    <a:p>
                      <a:r>
                        <a:rPr lang="en-US" dirty="0" smtClean="0"/>
                        <a:t>0.85</a:t>
                      </a:r>
                      <a:endParaRPr lang="en-US" dirty="0"/>
                    </a:p>
                  </a:txBody>
                  <a:tcPr/>
                </a:tc>
                <a:tc>
                  <a:txBody>
                    <a:bodyPr/>
                    <a:lstStyle/>
                    <a:p>
                      <a:r>
                        <a:rPr lang="en-US" dirty="0" smtClean="0"/>
                        <a:t>0.90</a:t>
                      </a:r>
                      <a:endParaRPr lang="en-US" dirty="0"/>
                    </a:p>
                  </a:txBody>
                  <a:tcPr/>
                </a:tc>
                <a:extLst>
                  <a:ext uri="{0D108BD9-81ED-4DB2-BD59-A6C34878D82A}">
                    <a16:rowId xmlns:a16="http://schemas.microsoft.com/office/drawing/2014/main" val="2476359774"/>
                  </a:ext>
                </a:extLst>
              </a:tr>
              <a:tr h="370840">
                <a:tc>
                  <a:txBody>
                    <a:bodyPr/>
                    <a:lstStyle/>
                    <a:p>
                      <a:r>
                        <a:rPr lang="en-US" dirty="0" smtClean="0"/>
                        <a:t>Accuracy</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0.94</a:t>
                      </a:r>
                      <a:endParaRPr lang="en-US" dirty="0"/>
                    </a:p>
                  </a:txBody>
                  <a:tcPr/>
                </a:tc>
                <a:extLst>
                  <a:ext uri="{0D108BD9-81ED-4DB2-BD59-A6C34878D82A}">
                    <a16:rowId xmlns:a16="http://schemas.microsoft.com/office/drawing/2014/main" val="2712810595"/>
                  </a:ext>
                </a:extLst>
              </a:tr>
              <a:tr h="370840">
                <a:tc>
                  <a:txBody>
                    <a:bodyPr/>
                    <a:lstStyle/>
                    <a:p>
                      <a:r>
                        <a:rPr lang="en-US" dirty="0" smtClean="0"/>
                        <a:t>Macro Avg.</a:t>
                      </a:r>
                      <a:endParaRPr lang="en-US" dirty="0"/>
                    </a:p>
                  </a:txBody>
                  <a:tcPr/>
                </a:tc>
                <a:tc>
                  <a:txBody>
                    <a:bodyPr/>
                    <a:lstStyle/>
                    <a:p>
                      <a:r>
                        <a:rPr lang="en-US" dirty="0" smtClean="0"/>
                        <a:t>0.94</a:t>
                      </a:r>
                      <a:endParaRPr lang="en-US" dirty="0"/>
                    </a:p>
                  </a:txBody>
                  <a:tcPr/>
                </a:tc>
                <a:tc>
                  <a:txBody>
                    <a:bodyPr/>
                    <a:lstStyle/>
                    <a:p>
                      <a:r>
                        <a:rPr lang="en-US" dirty="0" smtClean="0"/>
                        <a:t>0.92</a:t>
                      </a:r>
                      <a:endParaRPr lang="en-US" dirty="0"/>
                    </a:p>
                  </a:txBody>
                  <a:tcPr/>
                </a:tc>
                <a:tc>
                  <a:txBody>
                    <a:bodyPr/>
                    <a:lstStyle/>
                    <a:p>
                      <a:r>
                        <a:rPr lang="en-US" dirty="0" smtClean="0"/>
                        <a:t>0.93</a:t>
                      </a:r>
                      <a:endParaRPr lang="en-US" dirty="0"/>
                    </a:p>
                  </a:txBody>
                  <a:tcPr/>
                </a:tc>
                <a:extLst>
                  <a:ext uri="{0D108BD9-81ED-4DB2-BD59-A6C34878D82A}">
                    <a16:rowId xmlns:a16="http://schemas.microsoft.com/office/drawing/2014/main" val="3307923711"/>
                  </a:ext>
                </a:extLst>
              </a:tr>
              <a:tr h="370840">
                <a:tc>
                  <a:txBody>
                    <a:bodyPr/>
                    <a:lstStyle/>
                    <a:p>
                      <a:r>
                        <a:rPr lang="en-US" dirty="0" smtClean="0"/>
                        <a:t>Weighted Avg.</a:t>
                      </a:r>
                      <a:endParaRPr lang="en-US" dirty="0"/>
                    </a:p>
                  </a:txBody>
                  <a:tcPr/>
                </a:tc>
                <a:tc>
                  <a:txBody>
                    <a:bodyPr/>
                    <a:lstStyle/>
                    <a:p>
                      <a:r>
                        <a:rPr lang="en-US" dirty="0" smtClean="0"/>
                        <a:t>0.94</a:t>
                      </a:r>
                      <a:endParaRPr lang="en-US" dirty="0"/>
                    </a:p>
                  </a:txBody>
                  <a:tcPr/>
                </a:tc>
                <a:tc>
                  <a:txBody>
                    <a:bodyPr/>
                    <a:lstStyle/>
                    <a:p>
                      <a:r>
                        <a:rPr lang="en-US" dirty="0" smtClean="0"/>
                        <a:t>0.94</a:t>
                      </a:r>
                      <a:endParaRPr lang="en-US" dirty="0"/>
                    </a:p>
                  </a:txBody>
                  <a:tcPr/>
                </a:tc>
                <a:tc>
                  <a:txBody>
                    <a:bodyPr/>
                    <a:lstStyle/>
                    <a:p>
                      <a:r>
                        <a:rPr lang="en-US" dirty="0" smtClean="0"/>
                        <a:t>0.94</a:t>
                      </a:r>
                      <a:endParaRPr lang="en-US" dirty="0"/>
                    </a:p>
                  </a:txBody>
                  <a:tcPr/>
                </a:tc>
                <a:extLst>
                  <a:ext uri="{0D108BD9-81ED-4DB2-BD59-A6C34878D82A}">
                    <a16:rowId xmlns:a16="http://schemas.microsoft.com/office/drawing/2014/main" val="492262800"/>
                  </a:ext>
                </a:extLst>
              </a:tr>
            </a:tbl>
          </a:graphicData>
        </a:graphic>
      </p:graphicFrame>
    </p:spTree>
    <p:extLst>
      <p:ext uri="{BB962C8B-B14F-4D97-AF65-F5344CB8AC3E}">
        <p14:creationId xmlns:p14="http://schemas.microsoft.com/office/powerpoint/2010/main" val="1439714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91F8B1D-7B11-AC41-BEB4-AE91BA1246E6}" type="slidenum">
              <a:rPr lang="en-US" smtClean="0"/>
              <a:pPr/>
              <a:t>23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10" y="278682"/>
            <a:ext cx="4471419" cy="31503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223" y="278682"/>
            <a:ext cx="4433310" cy="3150318"/>
          </a:xfrm>
          <a:prstGeom prst="rect">
            <a:avLst/>
          </a:prstGeom>
        </p:spPr>
      </p:pic>
      <p:sp>
        <p:nvSpPr>
          <p:cNvPr id="6" name="TextBox 5"/>
          <p:cNvSpPr txBox="1"/>
          <p:nvPr/>
        </p:nvSpPr>
        <p:spPr>
          <a:xfrm>
            <a:off x="825623" y="3728621"/>
            <a:ext cx="10741981" cy="2031325"/>
          </a:xfrm>
          <a:prstGeom prst="rect">
            <a:avLst/>
          </a:prstGeom>
          <a:noFill/>
        </p:spPr>
        <p:txBody>
          <a:bodyPr wrap="square" rtlCol="0">
            <a:spAutoFit/>
          </a:bodyPr>
          <a:lstStyle/>
          <a:p>
            <a:r>
              <a:rPr lang="en-GB" dirty="0"/>
              <a:t>As we see in the resulting graphs and tables the resulting predictions was pretty high. At the final, our predictor reached 93.6% accuracy rate</a:t>
            </a:r>
            <a:r>
              <a:rPr lang="en-GB" dirty="0" smtClean="0"/>
              <a:t>.</a:t>
            </a:r>
          </a:p>
          <a:p>
            <a:endParaRPr lang="en-GB" dirty="0"/>
          </a:p>
          <a:p>
            <a:r>
              <a:rPr lang="en-GB" dirty="0"/>
              <a:t>As we mention at the beginning of the project, our main goal was to train a model that can "help" to the real specialized doctors before or after the interview process. So in a limited time, instead of face-to-face interviews, doctors can apply an online test and call for face-to-face interviews for positive cases by looking at the online results</a:t>
            </a:r>
            <a:r>
              <a:rPr lang="en-GB" dirty="0" smtClean="0"/>
              <a:t>.</a:t>
            </a:r>
            <a:endParaRPr lang="en-GB" dirty="0"/>
          </a:p>
        </p:txBody>
      </p:sp>
    </p:spTree>
    <p:extLst>
      <p:ext uri="{BB962C8B-B14F-4D97-AF65-F5344CB8AC3E}">
        <p14:creationId xmlns:p14="http://schemas.microsoft.com/office/powerpoint/2010/main" val="4131399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a:xfrm>
            <a:off x="838199" y="1825625"/>
            <a:ext cx="10711649" cy="4351338"/>
          </a:xfrm>
        </p:spPr>
        <p:txBody>
          <a:bodyPr>
            <a:normAutofit fontScale="62500" lnSpcReduction="20000"/>
          </a:bodyPr>
          <a:lstStyle/>
          <a:p>
            <a:pPr marL="0" indent="0">
              <a:buNone/>
            </a:pPr>
            <a:r>
              <a:rPr lang="en-US" dirty="0"/>
              <a:t>Data </a:t>
            </a:r>
            <a:r>
              <a:rPr lang="en-US" dirty="0" smtClean="0"/>
              <a:t>Sources</a:t>
            </a:r>
            <a:r>
              <a:rPr lang="en-US" dirty="0"/>
              <a:t/>
            </a:r>
            <a:br>
              <a:rPr lang="en-US" dirty="0"/>
            </a:br>
            <a:endParaRPr lang="en-US" dirty="0" smtClean="0"/>
          </a:p>
          <a:p>
            <a:pPr marL="0" indent="0">
              <a:buNone/>
            </a:pPr>
            <a:r>
              <a:rPr lang="en-US" dirty="0" smtClean="0"/>
              <a:t>Data</a:t>
            </a:r>
            <a:r>
              <a:rPr lang="en-US" dirty="0"/>
              <a:t> gathered from:</a:t>
            </a:r>
          </a:p>
          <a:p>
            <a:pPr marL="0" indent="0">
              <a:buNone/>
            </a:pPr>
            <a:r>
              <a:rPr lang="en-US" dirty="0"/>
              <a:t/>
            </a:r>
            <a:br>
              <a:rPr lang="en-US" dirty="0"/>
            </a:br>
            <a:r>
              <a:rPr lang="en-US" b="1" dirty="0" smtClean="0"/>
              <a:t>[</a:t>
            </a:r>
            <a:r>
              <a:rPr lang="en-US" b="1" dirty="0"/>
              <a:t>1]</a:t>
            </a:r>
            <a:r>
              <a:rPr lang="en-US" dirty="0"/>
              <a:t> </a:t>
            </a:r>
            <a:r>
              <a:rPr lang="en-US" dirty="0" err="1"/>
              <a:t>Tabtah</a:t>
            </a:r>
            <a:r>
              <a:rPr lang="en-US" dirty="0"/>
              <a:t>, F. (2017). Autism Spectrum Disorder Screening: Machine Learning Adaptation and </a:t>
            </a:r>
            <a:r>
              <a:rPr lang="en-US" dirty="0" smtClean="0"/>
              <a:t>DSM-5</a:t>
            </a:r>
            <a:r>
              <a:rPr lang="en-US" dirty="0"/>
              <a:t> Fulfillment. Proceedings of the 1st International Conference on Medical and Health Informatics 2017, pp.1-6. Taichung City, Taiwan, ACM.</a:t>
            </a:r>
          </a:p>
          <a:p>
            <a:pPr marL="0" indent="0">
              <a:buNone/>
            </a:pPr>
            <a:r>
              <a:rPr lang="en-US" dirty="0"/>
              <a:t/>
            </a:r>
            <a:br>
              <a:rPr lang="en-US" dirty="0"/>
            </a:br>
            <a:r>
              <a:rPr lang="en-US" b="1" dirty="0" smtClean="0"/>
              <a:t>[</a:t>
            </a:r>
            <a:r>
              <a:rPr lang="en-US" b="1" dirty="0"/>
              <a:t>2]</a:t>
            </a:r>
            <a:r>
              <a:rPr lang="en-US" dirty="0"/>
              <a:t> </a:t>
            </a:r>
            <a:r>
              <a:rPr lang="en-US" dirty="0" err="1"/>
              <a:t>Thabtah</a:t>
            </a:r>
            <a:r>
              <a:rPr lang="en-US" dirty="0"/>
              <a:t>, F. (2017). </a:t>
            </a:r>
            <a:r>
              <a:rPr lang="en-US" dirty="0" err="1"/>
              <a:t>ASDTests</a:t>
            </a:r>
            <a:r>
              <a:rPr lang="en-US" dirty="0"/>
              <a:t>. A mobile app for ASD screening. www.asdtests.com [accessed May 25th, 2020].</a:t>
            </a:r>
          </a:p>
          <a:p>
            <a:pPr marL="0" indent="0">
              <a:buNone/>
            </a:pPr>
            <a:r>
              <a:rPr lang="en-US" dirty="0"/>
              <a:t/>
            </a:r>
            <a:br>
              <a:rPr lang="en-US" dirty="0"/>
            </a:br>
            <a:r>
              <a:rPr lang="en-US" b="1" dirty="0" smtClean="0"/>
              <a:t>[</a:t>
            </a:r>
            <a:r>
              <a:rPr lang="en-US" b="1" dirty="0"/>
              <a:t>3]</a:t>
            </a:r>
            <a:r>
              <a:rPr lang="en-US" dirty="0"/>
              <a:t> </a:t>
            </a:r>
            <a:r>
              <a:rPr lang="en-US" dirty="0" err="1"/>
              <a:t>Thabtah</a:t>
            </a:r>
            <a:r>
              <a:rPr lang="en-US" dirty="0"/>
              <a:t>, F. (2017). Machine Learning in Autistic Spectrum Disorder </a:t>
            </a:r>
            <a:r>
              <a:rPr lang="en-US" dirty="0" err="1"/>
              <a:t>Behavioural</a:t>
            </a:r>
            <a:r>
              <a:rPr lang="en-US" dirty="0"/>
              <a:t> Research: A Review. Informatics for Health and Social Care Journal. December, 2017 (in press) </a:t>
            </a:r>
          </a:p>
          <a:p>
            <a:pPr marL="0" indent="0">
              <a:buNone/>
            </a:pPr>
            <a:r>
              <a:rPr lang="en-US" dirty="0"/>
              <a:t/>
            </a:r>
            <a:br>
              <a:rPr lang="en-US" dirty="0"/>
            </a:br>
            <a:r>
              <a:rPr lang="en-US" dirty="0"/>
              <a:t>Data links:</a:t>
            </a:r>
          </a:p>
          <a:p>
            <a:pPr marL="0" indent="0">
              <a:buNone/>
            </a:pPr>
            <a:r>
              <a:rPr lang="en-US" dirty="0" smtClean="0"/>
              <a:t> </a:t>
            </a:r>
            <a:r>
              <a:rPr lang="en-US" dirty="0" smtClean="0">
                <a:hlinkClick r:id="rId2"/>
              </a:rPr>
              <a:t>Adolescent</a:t>
            </a:r>
            <a:r>
              <a:rPr lang="en-US" dirty="0">
                <a:hlinkClick r:id="rId2"/>
              </a:rPr>
              <a:t> </a:t>
            </a:r>
            <a:r>
              <a:rPr lang="en-US" dirty="0" smtClean="0">
                <a:hlinkClick r:id="rId2"/>
              </a:rPr>
              <a:t>Data</a:t>
            </a:r>
            <a:r>
              <a:rPr lang="en-US" dirty="0" smtClean="0"/>
              <a:t> -</a:t>
            </a:r>
            <a:r>
              <a:rPr lang="en-US" dirty="0"/>
              <a:t> </a:t>
            </a:r>
            <a:r>
              <a:rPr lang="en-US" dirty="0" smtClean="0">
                <a:hlinkClick r:id="rId3"/>
              </a:rPr>
              <a:t>Children</a:t>
            </a:r>
            <a:r>
              <a:rPr lang="en-US" dirty="0"/>
              <a:t> - </a:t>
            </a:r>
            <a:r>
              <a:rPr lang="en-US" dirty="0" smtClean="0">
                <a:hlinkClick r:id="rId4"/>
              </a:rPr>
              <a:t>Adult</a:t>
            </a:r>
            <a:endParaRPr lang="en-US" dirty="0" smtClean="0"/>
          </a:p>
          <a:p>
            <a:pPr marL="0" indent="0">
              <a:buNone/>
            </a:pPr>
            <a:r>
              <a:rPr lang="en-US" dirty="0"/>
              <a:t/>
            </a:r>
            <a:br>
              <a:rPr lang="en-US" dirty="0"/>
            </a:br>
            <a:r>
              <a:rPr lang="en-US" dirty="0"/>
              <a:t>To download datasets and notebook: </a:t>
            </a:r>
            <a:r>
              <a:rPr lang="en-US" dirty="0" err="1" smtClean="0">
                <a:hlinkClick r:id="rId5"/>
              </a:rPr>
              <a:t>Github</a:t>
            </a:r>
            <a:endParaRPr lang="en-US" dirty="0"/>
          </a:p>
        </p:txBody>
      </p:sp>
      <p:sp>
        <p:nvSpPr>
          <p:cNvPr id="4" name="Slide Number Placeholder 3"/>
          <p:cNvSpPr>
            <a:spLocks noGrp="1"/>
          </p:cNvSpPr>
          <p:nvPr>
            <p:ph type="sldNum" sz="quarter" idx="4"/>
          </p:nvPr>
        </p:nvSpPr>
        <p:spPr/>
        <p:txBody>
          <a:bodyPr/>
          <a:lstStyle/>
          <a:p>
            <a:fld id="{191F8B1D-7B11-AC41-BEB4-AE91BA1246E6}" type="slidenum">
              <a:rPr lang="en-US" smtClean="0"/>
              <a:pPr/>
              <a:t>24</a:t>
            </a:fld>
            <a:endParaRPr lang="en-US" dirty="0"/>
          </a:p>
        </p:txBody>
      </p:sp>
    </p:spTree>
    <p:extLst>
      <p:ext uri="{BB962C8B-B14F-4D97-AF65-F5344CB8AC3E}">
        <p14:creationId xmlns:p14="http://schemas.microsoft.com/office/powerpoint/2010/main" val="910628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3</a:t>
            </a:fld>
            <a:endParaRPr lang="en-US" dirty="0"/>
          </a:p>
        </p:txBody>
      </p:sp>
    </p:spTree>
    <p:extLst>
      <p:ext uri="{BB962C8B-B14F-4D97-AF65-F5344CB8AC3E}">
        <p14:creationId xmlns:p14="http://schemas.microsoft.com/office/powerpoint/2010/main" val="138247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9293" y="987459"/>
            <a:ext cx="11168109" cy="2031325"/>
          </a:xfrm>
          <a:prstGeom prst="rect">
            <a:avLst/>
          </a:prstGeom>
        </p:spPr>
        <p:txBody>
          <a:bodyPr wrap="square">
            <a:spAutoFit/>
          </a:bodyPr>
          <a:lstStyle/>
          <a:p>
            <a:pPr marL="285750" indent="-285750">
              <a:buFont typeface="Arial" panose="020B0604020202020204" pitchFamily="34" charset="0"/>
              <a:buChar char="•"/>
            </a:pPr>
            <a:r>
              <a:rPr lang="en-GB" dirty="0"/>
              <a:t>The main problems with the diagnosis of the ASD are time and cost. The specialist doctor tries to examine patients' background and applies some sort of tests to the patient. And the time to diagnose a patient is time consuming.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Early</a:t>
            </a:r>
            <a:r>
              <a:rPr lang="en-GB" dirty="0"/>
              <a:t> diagnosed patients are more likely to be adapt rest of the world with social relations, etc. So </a:t>
            </a:r>
            <a:r>
              <a:rPr lang="en-GB" dirty="0" smtClean="0"/>
              <a:t>diagnosing</a:t>
            </a:r>
            <a:r>
              <a:rPr lang="en-GB" dirty="0"/>
              <a:t> early is crucial. Also diagnosing phase needs a specialized doctor. In the era of the computers and AI, we think this problem as a machine learning and data science problem. And we are asking ourselves "Can we diagnose ASD for a patient</a:t>
            </a:r>
            <a:r>
              <a:rPr lang="en-GB" dirty="0" smtClean="0"/>
              <a:t>?".</a:t>
            </a:r>
            <a:endParaRPr lang="en-GB" dirty="0"/>
          </a:p>
        </p:txBody>
      </p:sp>
    </p:spTree>
    <p:extLst>
      <p:ext uri="{BB962C8B-B14F-4D97-AF65-F5344CB8AC3E}">
        <p14:creationId xmlns:p14="http://schemas.microsoft.com/office/powerpoint/2010/main" val="71433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Understanding</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5</a:t>
            </a:fld>
            <a:endParaRPr lang="en-US" dirty="0"/>
          </a:p>
        </p:txBody>
      </p:sp>
    </p:spTree>
    <p:extLst>
      <p:ext uri="{BB962C8B-B14F-4D97-AF65-F5344CB8AC3E}">
        <p14:creationId xmlns:p14="http://schemas.microsoft.com/office/powerpoint/2010/main" val="63734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9293" y="987459"/>
            <a:ext cx="11168109" cy="923330"/>
          </a:xfrm>
          <a:prstGeom prst="rect">
            <a:avLst/>
          </a:prstGeom>
        </p:spPr>
        <p:txBody>
          <a:bodyPr wrap="square">
            <a:spAutoFit/>
          </a:bodyPr>
          <a:lstStyle/>
          <a:p>
            <a:pPr marL="285750" indent="-285750">
              <a:buFont typeface="Arial" panose="020B0604020202020204" pitchFamily="34" charset="0"/>
              <a:buChar char="•"/>
            </a:pPr>
            <a:r>
              <a:rPr lang="en-GB" dirty="0" smtClean="0"/>
              <a:t>We used a dataset gathered via an application named </a:t>
            </a:r>
            <a:r>
              <a:rPr lang="en-GB" dirty="0" err="1" smtClean="0"/>
              <a:t>ASDTests</a:t>
            </a:r>
            <a:r>
              <a:rPr lang="en-GB" dirty="0" smtClean="0"/>
              <a:t> developed by </a:t>
            </a:r>
            <a:r>
              <a:rPr lang="en-GB" dirty="0" err="1" smtClean="0"/>
              <a:t>Fadi</a:t>
            </a:r>
            <a:r>
              <a:rPr lang="en-GB" dirty="0" smtClean="0"/>
              <a:t> </a:t>
            </a:r>
            <a:r>
              <a:rPr lang="en-GB" dirty="0" err="1" smtClean="0"/>
              <a:t>Thabtah</a:t>
            </a:r>
            <a:r>
              <a:rPr lang="en-GB" dirty="0" smtClean="0"/>
              <a:t>. In the dataset we have 10 answers given to AQ-Test questions, and some personal information about the test taker.  </a:t>
            </a:r>
          </a:p>
          <a:p>
            <a:endParaRPr lang="en-GB" dirty="0"/>
          </a:p>
        </p:txBody>
      </p:sp>
    </p:spTree>
    <p:extLst>
      <p:ext uri="{BB962C8B-B14F-4D97-AF65-F5344CB8AC3E}">
        <p14:creationId xmlns:p14="http://schemas.microsoft.com/office/powerpoint/2010/main" val="142435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91F8B1D-7B11-AC41-BEB4-AE91BA1246E6}" type="slidenum">
              <a:rPr lang="en-US" smtClean="0"/>
              <a:pPr/>
              <a:t>7</a:t>
            </a:fld>
            <a:endParaRPr lang="en-US"/>
          </a:p>
        </p:txBody>
      </p:sp>
      <p:pic>
        <p:nvPicPr>
          <p:cNvPr id="4" name="Picture 3"/>
          <p:cNvPicPr>
            <a:picLocks noChangeAspect="1"/>
          </p:cNvPicPr>
          <p:nvPr/>
        </p:nvPicPr>
        <p:blipFill>
          <a:blip r:embed="rId2"/>
          <a:stretch>
            <a:fillRect/>
          </a:stretch>
        </p:blipFill>
        <p:spPr>
          <a:xfrm>
            <a:off x="2405849" y="351832"/>
            <a:ext cx="7242188" cy="6156277"/>
          </a:xfrm>
          <a:prstGeom prst="rect">
            <a:avLst/>
          </a:prstGeom>
        </p:spPr>
      </p:pic>
    </p:spTree>
    <p:extLst>
      <p:ext uri="{BB962C8B-B14F-4D97-AF65-F5344CB8AC3E}">
        <p14:creationId xmlns:p14="http://schemas.microsoft.com/office/powerpoint/2010/main" val="298048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91F8B1D-7B11-AC41-BEB4-AE91BA1246E6}" type="slidenum">
              <a:rPr lang="en-US" smtClean="0"/>
              <a:pPr/>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265"/>
            <a:ext cx="12192000" cy="4844955"/>
          </a:xfrm>
          <a:prstGeom prst="rect">
            <a:avLst/>
          </a:prstGeom>
        </p:spPr>
      </p:pic>
      <p:sp>
        <p:nvSpPr>
          <p:cNvPr id="7" name="TextBox 6"/>
          <p:cNvSpPr txBox="1"/>
          <p:nvPr/>
        </p:nvSpPr>
        <p:spPr>
          <a:xfrm>
            <a:off x="346229" y="5104660"/>
            <a:ext cx="11780668" cy="923330"/>
          </a:xfrm>
          <a:prstGeom prst="rect">
            <a:avLst/>
          </a:prstGeom>
          <a:noFill/>
        </p:spPr>
        <p:txBody>
          <a:bodyPr wrap="square" rtlCol="0">
            <a:spAutoFit/>
          </a:bodyPr>
          <a:lstStyle/>
          <a:p>
            <a:r>
              <a:rPr lang="en-US" dirty="0" smtClean="0"/>
              <a:t>The dataset we use is a combination of 3 different datasets; Child, Adolescent, and Adult. The test takers with different ages has different numbers of ASD labeled, and not ASD labeled samples. But the other thing to notice here, there are more Adult samples than the summation of Child and Adolescent samples.</a:t>
            </a:r>
            <a:endParaRPr lang="en-US" dirty="0"/>
          </a:p>
        </p:txBody>
      </p:sp>
    </p:spTree>
    <p:extLst>
      <p:ext uri="{BB962C8B-B14F-4D97-AF65-F5344CB8AC3E}">
        <p14:creationId xmlns:p14="http://schemas.microsoft.com/office/powerpoint/2010/main" val="337662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91F8B1D-7B11-AC41-BEB4-AE91BA1246E6}" type="slidenum">
              <a:rPr lang="en-US" smtClean="0"/>
              <a:pPr/>
              <a:t>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94" y="195309"/>
            <a:ext cx="5902744" cy="6271059"/>
          </a:xfrm>
          <a:prstGeom prst="rect">
            <a:avLst/>
          </a:prstGeom>
        </p:spPr>
      </p:pic>
      <p:sp>
        <p:nvSpPr>
          <p:cNvPr id="5" name="TextBox 4"/>
          <p:cNvSpPr txBox="1"/>
          <p:nvPr/>
        </p:nvSpPr>
        <p:spPr>
          <a:xfrm>
            <a:off x="6471821" y="381740"/>
            <a:ext cx="5513033" cy="3416320"/>
          </a:xfrm>
          <a:prstGeom prst="rect">
            <a:avLst/>
          </a:prstGeom>
          <a:noFill/>
        </p:spPr>
        <p:txBody>
          <a:bodyPr wrap="square" rtlCol="0">
            <a:spAutoFit/>
          </a:bodyPr>
          <a:lstStyle/>
          <a:p>
            <a:r>
              <a:rPr lang="en-US" dirty="0" smtClean="0"/>
              <a:t>In the graph here, we have shown the average responses for test takers.</a:t>
            </a:r>
          </a:p>
          <a:p>
            <a:endParaRPr lang="en-US" dirty="0"/>
          </a:p>
          <a:p>
            <a:r>
              <a:rPr lang="en-US" dirty="0" smtClean="0"/>
              <a:t>The one observation here is that some questions answered almost average 1 for all ASD labeled test takers. These questions are Q3, 5, 6 and 10. This questions has very high averages for ASD labeled test takers.</a:t>
            </a:r>
          </a:p>
          <a:p>
            <a:endParaRPr lang="en-US" dirty="0"/>
          </a:p>
          <a:p>
            <a:r>
              <a:rPr lang="en-US" dirty="0" smtClean="0"/>
              <a:t>The other observation is the opposite of the first one. Some questions are answered by not ASD test takers has very low averages. For example, Q4, 8 and 9. </a:t>
            </a:r>
          </a:p>
        </p:txBody>
      </p:sp>
    </p:spTree>
    <p:extLst>
      <p:ext uri="{BB962C8B-B14F-4D97-AF65-F5344CB8AC3E}">
        <p14:creationId xmlns:p14="http://schemas.microsoft.com/office/powerpoint/2010/main" val="1135735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3999</TotalTime>
  <Words>1436</Words>
  <Application>Microsoft Office PowerPoint</Application>
  <PresentationFormat>Widescreen</PresentationFormat>
  <Paragraphs>138</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Autism Spectrum Disorder Detection</vt:lpstr>
      <vt:lpstr>Introduction</vt:lpstr>
      <vt:lpstr>Problem</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Preparation</vt:lpstr>
      <vt:lpstr>PowerPoint Presentation</vt:lpstr>
      <vt:lpstr>PowerPoint Presentation</vt:lpstr>
      <vt:lpstr>PowerPoint Presentation</vt:lpstr>
      <vt:lpstr>PowerPoint Presentation</vt:lpstr>
      <vt:lpstr>Modeling</vt:lpstr>
      <vt:lpstr>PowerPoint Presentation</vt:lpstr>
      <vt:lpstr>Evaluation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Ali Baran Tasdemir</cp:lastModifiedBy>
  <cp:revision>325</cp:revision>
  <dcterms:created xsi:type="dcterms:W3CDTF">2015-09-12T15:05:51Z</dcterms:created>
  <dcterms:modified xsi:type="dcterms:W3CDTF">2020-05-25T17:39:19Z</dcterms:modified>
</cp:coreProperties>
</file>