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1390CAF-8D44-5F45-AC28-AE0C2500ADAD}">
          <p14:sldIdLst>
            <p14:sldId id="256"/>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02C"/>
    <a:srgbClr val="2E3F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81"/>
  </p:normalViewPr>
  <p:slideViewPr>
    <p:cSldViewPr snapToGrid="0">
      <p:cViewPr>
        <p:scale>
          <a:sx n="210" d="100"/>
          <a:sy n="210" d="100"/>
        </p:scale>
        <p:origin x="1176"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044A8-B862-C14A-B9B6-CA85BE40508C}" type="datetimeFigureOut">
              <a:rPr lang="en-US" smtClean="0"/>
              <a:t>6/12/24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DC43E-01F0-DF47-A57E-8C7F056F3AEC}" type="slidenum">
              <a:rPr lang="en-US" smtClean="0"/>
              <a:t>‹#›</a:t>
            </a:fld>
            <a:endParaRPr lang="en-US"/>
          </a:p>
        </p:txBody>
      </p:sp>
    </p:spTree>
    <p:extLst>
      <p:ext uri="{BB962C8B-B14F-4D97-AF65-F5344CB8AC3E}">
        <p14:creationId xmlns:p14="http://schemas.microsoft.com/office/powerpoint/2010/main" val="2113086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DC43E-01F0-DF47-A57E-8C7F056F3AEC}" type="slidenum">
              <a:rPr lang="en-US" smtClean="0"/>
              <a:t>1</a:t>
            </a:fld>
            <a:endParaRPr lang="en-US"/>
          </a:p>
        </p:txBody>
      </p:sp>
    </p:spTree>
    <p:extLst>
      <p:ext uri="{BB962C8B-B14F-4D97-AF65-F5344CB8AC3E}">
        <p14:creationId xmlns:p14="http://schemas.microsoft.com/office/powerpoint/2010/main" val="400974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1C3F-F9CF-2AF0-9091-7F061C1256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428440C-3644-5477-6948-937B085CB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524474F-4208-A67B-34C0-F082835BBAAA}"/>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5" name="Footer Placeholder 4">
            <a:extLst>
              <a:ext uri="{FF2B5EF4-FFF2-40B4-BE49-F238E27FC236}">
                <a16:creationId xmlns:a16="http://schemas.microsoft.com/office/drawing/2014/main" id="{D0DEC627-C86E-EFEC-ADAC-4865505A3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B8CFC-059C-3F00-AAFC-7EB81E6ADD0C}"/>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73703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3C03-92A7-8E2A-8B2D-5375D0F8D32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453189-4198-C560-5180-A33AF5830B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22631C-BE83-A7B7-A99C-6214C276EE37}"/>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5" name="Footer Placeholder 4">
            <a:extLst>
              <a:ext uri="{FF2B5EF4-FFF2-40B4-BE49-F238E27FC236}">
                <a16:creationId xmlns:a16="http://schemas.microsoft.com/office/drawing/2014/main" id="{466E58D0-2A3E-76C1-5468-8F020F40D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36E80-D62E-4B06-E1C2-715721516D38}"/>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194965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939FD-8B5B-8B84-069E-714987EE442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2306EF6-EF87-2DEF-FB42-A7968A3804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A4FE2C-6C2F-27E2-F266-428E89742C63}"/>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5" name="Footer Placeholder 4">
            <a:extLst>
              <a:ext uri="{FF2B5EF4-FFF2-40B4-BE49-F238E27FC236}">
                <a16:creationId xmlns:a16="http://schemas.microsoft.com/office/drawing/2014/main" id="{F3EE2BA7-27E1-A8E2-7697-1753DA3CE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31A46-FE93-999C-7F1C-DC8AE0E3ED81}"/>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149904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5D3D-18C4-2C03-1BFC-E274BA9AEF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B7AD2C-0A96-30FE-B2CB-69C1D3CB61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1EC6F6-2A90-C18B-D380-355E906E5C2B}"/>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5" name="Footer Placeholder 4">
            <a:extLst>
              <a:ext uri="{FF2B5EF4-FFF2-40B4-BE49-F238E27FC236}">
                <a16:creationId xmlns:a16="http://schemas.microsoft.com/office/drawing/2014/main" id="{5C91B97A-5DEE-BAAB-AF3C-23DFA6BC3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A7F26-FE9F-E4B0-41E7-CA1440D3075F}"/>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374738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2896-28F5-524D-D287-7D0386914E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1BE7A0-0139-D0B4-44A7-D9FAC47DEB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F29D9A9-778B-8850-84F8-68760B9AB7FE}"/>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5" name="Footer Placeholder 4">
            <a:extLst>
              <a:ext uri="{FF2B5EF4-FFF2-40B4-BE49-F238E27FC236}">
                <a16:creationId xmlns:a16="http://schemas.microsoft.com/office/drawing/2014/main" id="{07EFFA3F-8BDB-3163-36D2-7A93A802F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1F4D9-C464-1526-09EF-DE564D8A2A55}"/>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211170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CB78-BFFD-D496-A70F-7485544397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DC5E1B-5CD0-A86C-E747-FACDAE0AB1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654FA9-EC22-2731-9B93-9FF2F41629D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323B8AD-57FE-9ECB-93C4-F415F748A7F1}"/>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6" name="Footer Placeholder 5">
            <a:extLst>
              <a:ext uri="{FF2B5EF4-FFF2-40B4-BE49-F238E27FC236}">
                <a16:creationId xmlns:a16="http://schemas.microsoft.com/office/drawing/2014/main" id="{056760F7-E91F-8909-22E3-13C6473D9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C9176-39B4-D07F-515A-B24160921D90}"/>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113228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DB67-87B5-0959-BDAC-B2C74CAD4BF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68BBB2D-026C-11E8-02E0-9522B92C2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0F2EA5-7D00-8B0D-C55F-27473D55044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9BE3B16-9424-1494-1EFD-89C14657A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542050A-5ECE-F584-B693-14196B99B2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5C52F7A-2F6A-398E-0A9D-1B6820A78F6D}"/>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8" name="Footer Placeholder 7">
            <a:extLst>
              <a:ext uri="{FF2B5EF4-FFF2-40B4-BE49-F238E27FC236}">
                <a16:creationId xmlns:a16="http://schemas.microsoft.com/office/drawing/2014/main" id="{2EB0914F-1355-2269-D4AD-EE74F434C6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8441F1-9E17-F7C7-D9A4-65B61978D3A8}"/>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196943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4088-3C3F-395E-DC7D-44215F71F76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730A13B-904E-16B9-F993-283BB19C1106}"/>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4" name="Footer Placeholder 3">
            <a:extLst>
              <a:ext uri="{FF2B5EF4-FFF2-40B4-BE49-F238E27FC236}">
                <a16:creationId xmlns:a16="http://schemas.microsoft.com/office/drawing/2014/main" id="{B12522CB-2495-CF57-D8AA-86AC44C8E5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0D1AD2-C51F-90EE-CC25-67378F8F2E67}"/>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126454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F5491-6271-CB1A-1A9A-9ABD12549D07}"/>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3" name="Footer Placeholder 2">
            <a:extLst>
              <a:ext uri="{FF2B5EF4-FFF2-40B4-BE49-F238E27FC236}">
                <a16:creationId xmlns:a16="http://schemas.microsoft.com/office/drawing/2014/main" id="{2EA8B468-55AE-1F13-DB48-E3953D33E9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AF1D7E-ECEF-11D5-F3F4-440FF1A53F2D}"/>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104883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45EF-3D35-4745-15BE-51E0F98586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6D546B5-0ED5-4957-0D6A-20ECE2D10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604E919-A589-9CFC-E3C7-9E8BE112A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8A17FE-E95D-190D-2503-8F848010913D}"/>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6" name="Footer Placeholder 5">
            <a:extLst>
              <a:ext uri="{FF2B5EF4-FFF2-40B4-BE49-F238E27FC236}">
                <a16:creationId xmlns:a16="http://schemas.microsoft.com/office/drawing/2014/main" id="{EB229040-6BF3-D3D6-F898-A79D58848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62B97-9851-0EC7-9F39-F03143CEB49A}"/>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257794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F89F-8815-CA2E-5D9D-711F6AA670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0FE62E8-29D3-05A6-C9A0-E1E3DCE44E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1978D8-FD1C-EA5D-2D18-33C14CAB5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306789-7AB3-DCF1-3BFF-F07BE3297828}"/>
              </a:ext>
            </a:extLst>
          </p:cNvPr>
          <p:cNvSpPr>
            <a:spLocks noGrp="1"/>
          </p:cNvSpPr>
          <p:nvPr>
            <p:ph type="dt" sz="half" idx="10"/>
          </p:nvPr>
        </p:nvSpPr>
        <p:spPr/>
        <p:txBody>
          <a:bodyPr/>
          <a:lstStyle/>
          <a:p>
            <a:fld id="{E1FAFB6B-64CC-CC4E-8999-4237F870E8F7}" type="datetimeFigureOut">
              <a:rPr lang="en-US" smtClean="0"/>
              <a:t>6/12/24</a:t>
            </a:fld>
            <a:endParaRPr lang="en-US"/>
          </a:p>
        </p:txBody>
      </p:sp>
      <p:sp>
        <p:nvSpPr>
          <p:cNvPr id="6" name="Footer Placeholder 5">
            <a:extLst>
              <a:ext uri="{FF2B5EF4-FFF2-40B4-BE49-F238E27FC236}">
                <a16:creationId xmlns:a16="http://schemas.microsoft.com/office/drawing/2014/main" id="{4B6B4D2C-7D25-FDD7-ADB9-8B8547A1D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7F463-7238-7C39-A4CD-6DE823225D53}"/>
              </a:ext>
            </a:extLst>
          </p:cNvPr>
          <p:cNvSpPr>
            <a:spLocks noGrp="1"/>
          </p:cNvSpPr>
          <p:nvPr>
            <p:ph type="sldNum" sz="quarter" idx="12"/>
          </p:nvPr>
        </p:nvSpPr>
        <p:spPr/>
        <p:txBody>
          <a:bodyPr/>
          <a:lstStyle/>
          <a:p>
            <a:fld id="{F5C4AF00-C21A-2C4B-AB9B-CFFB96C11CCA}" type="slidenum">
              <a:rPr lang="en-US" smtClean="0"/>
              <a:t>‹#›</a:t>
            </a:fld>
            <a:endParaRPr lang="en-US"/>
          </a:p>
        </p:txBody>
      </p:sp>
    </p:spTree>
    <p:extLst>
      <p:ext uri="{BB962C8B-B14F-4D97-AF65-F5344CB8AC3E}">
        <p14:creationId xmlns:p14="http://schemas.microsoft.com/office/powerpoint/2010/main" val="358212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4D1A9-9036-80FA-663C-76C4481EF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32C648-A35E-27AD-4A2B-FC9D00EF6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682B46-34E0-5346-6537-FD7479E69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FAFB6B-64CC-CC4E-8999-4237F870E8F7}" type="datetimeFigureOut">
              <a:rPr lang="en-US" smtClean="0"/>
              <a:t>6/12/24</a:t>
            </a:fld>
            <a:endParaRPr lang="en-US"/>
          </a:p>
        </p:txBody>
      </p:sp>
      <p:sp>
        <p:nvSpPr>
          <p:cNvPr id="5" name="Footer Placeholder 4">
            <a:extLst>
              <a:ext uri="{FF2B5EF4-FFF2-40B4-BE49-F238E27FC236}">
                <a16:creationId xmlns:a16="http://schemas.microsoft.com/office/drawing/2014/main" id="{E1A197D1-1E84-D225-B3D1-A22DA3E85C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87478AF-FD99-C046-1504-175423625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C4AF00-C21A-2C4B-AB9B-CFFB96C11CCA}" type="slidenum">
              <a:rPr lang="en-US" smtClean="0"/>
              <a:t>‹#›</a:t>
            </a:fld>
            <a:endParaRPr lang="en-US"/>
          </a:p>
        </p:txBody>
      </p:sp>
    </p:spTree>
    <p:extLst>
      <p:ext uri="{BB962C8B-B14F-4D97-AF65-F5344CB8AC3E}">
        <p14:creationId xmlns:p14="http://schemas.microsoft.com/office/powerpoint/2010/main" val="246788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7BFA-E6D9-FA6D-8262-B079EC15C6EE}"/>
              </a:ext>
            </a:extLst>
          </p:cNvPr>
          <p:cNvSpPr txBox="1"/>
          <p:nvPr/>
        </p:nvSpPr>
        <p:spPr>
          <a:xfrm>
            <a:off x="163692" y="133067"/>
            <a:ext cx="6412588" cy="830997"/>
          </a:xfrm>
          <a:prstGeom prst="rect">
            <a:avLst/>
          </a:prstGeom>
          <a:noFill/>
          <a:ln w="28575">
            <a:noFill/>
          </a:ln>
        </p:spPr>
        <p:txBody>
          <a:bodyPr wrap="square" rtlCol="0">
            <a:spAutoFit/>
          </a:bodyPr>
          <a:lstStyle/>
          <a:p>
            <a:r>
              <a:rPr lang="en-US" sz="3200" kern="0" dirty="0">
                <a:solidFill>
                  <a:schemeClr val="bg1"/>
                </a:solidFill>
                <a:effectLst/>
                <a:latin typeface="Avenir Book" panose="02000503020000020003" pitchFamily="2" charset="0"/>
                <a:ea typeface="Times New Roman" panose="02020603050405020304" pitchFamily="18" charset="0"/>
                <a:cs typeface="Avenir-Book" panose="02000503020000020003" pitchFamily="2" charset="0"/>
              </a:rPr>
              <a:t>Credit Card Prediction	</a:t>
            </a:r>
            <a:endParaRPr lang="en-GB" sz="1200" kern="100" dirty="0">
              <a:solidFill>
                <a:srgbClr val="F4B02C"/>
              </a:solidFill>
              <a:effectLst/>
              <a:latin typeface="Avenir Book" panose="02000503020000020003" pitchFamily="2" charset="0"/>
              <a:ea typeface="Times New Roman" panose="02020603050405020304" pitchFamily="18" charset="0"/>
              <a:cs typeface="Times New Roman" panose="02020603050405020304" pitchFamily="18" charset="0"/>
            </a:endParaRPr>
          </a:p>
          <a:p>
            <a:r>
              <a:rPr lang="en-GB" sz="1600" u="none" strike="noStrike" dirty="0">
                <a:solidFill>
                  <a:srgbClr val="F4B02C"/>
                </a:solidFill>
                <a:effectLst/>
                <a:latin typeface="Avenir Book" panose="02000503020000020003" pitchFamily="2" charset="0"/>
              </a:rPr>
              <a:t>Unlocking Financial Access: Predicting Credit Card Eligibility</a:t>
            </a:r>
            <a:endParaRPr lang="en-US" sz="1600" dirty="0">
              <a:solidFill>
                <a:srgbClr val="F4B02C"/>
              </a:solidFill>
              <a:latin typeface="Avenir Book" panose="02000503020000020003" pitchFamily="2" charset="0"/>
            </a:endParaRPr>
          </a:p>
        </p:txBody>
      </p:sp>
      <p:sp>
        <p:nvSpPr>
          <p:cNvPr id="8" name="TextBox 7">
            <a:extLst>
              <a:ext uri="{FF2B5EF4-FFF2-40B4-BE49-F238E27FC236}">
                <a16:creationId xmlns:a16="http://schemas.microsoft.com/office/drawing/2014/main" id="{1BE43A86-E741-21B7-4FAC-6C851988410C}"/>
              </a:ext>
            </a:extLst>
          </p:cNvPr>
          <p:cNvSpPr txBox="1"/>
          <p:nvPr/>
        </p:nvSpPr>
        <p:spPr>
          <a:xfrm>
            <a:off x="163692" y="954139"/>
            <a:ext cx="3532755" cy="3915431"/>
          </a:xfrm>
          <a:prstGeom prst="rect">
            <a:avLst/>
          </a:prstGeom>
          <a:noFill/>
        </p:spPr>
        <p:txBody>
          <a:bodyPr wrap="square" rtlCol="0">
            <a:spAutoFit/>
          </a:bodyPr>
          <a:lstStyle/>
          <a:p>
            <a:pPr>
              <a:lnSpc>
                <a:spcPct val="115000"/>
              </a:lnSpc>
              <a:spcAft>
                <a:spcPts val="800"/>
              </a:spcAft>
            </a:pPr>
            <a:r>
              <a:rPr lang="en-US" sz="1600" b="1" dirty="0">
                <a:solidFill>
                  <a:srgbClr val="F4B02C"/>
                </a:solidFill>
                <a:latin typeface="Avenir Book" panose="02000503020000020003" pitchFamily="2" charset="0"/>
              </a:rPr>
              <a:t>PROBLEM STATEMENT</a:t>
            </a:r>
            <a:br>
              <a:rPr lang="en-US" sz="1200" dirty="0">
                <a:latin typeface="Avenir Book" panose="02000503020000020003" pitchFamily="2" charset="0"/>
              </a:rPr>
            </a:br>
            <a:br>
              <a:rPr lang="en-US" sz="1200" dirty="0">
                <a:latin typeface="Avenir Book" panose="02000503020000020003" pitchFamily="2" charset="0"/>
              </a:rPr>
            </a:br>
            <a:r>
              <a:rPr lang="en-US" sz="1400" kern="100" dirty="0">
                <a:solidFill>
                  <a:schemeClr val="bg1"/>
                </a:solidFill>
                <a:effectLst/>
                <a:latin typeface="Avenir Book" panose="02000503020000020003" pitchFamily="2" charset="0"/>
                <a:ea typeface="Times New Roman" panose="02020603050405020304" pitchFamily="18" charset="0"/>
                <a:cs typeface="Times New Roman" panose="02020603050405020304" pitchFamily="18" charset="0"/>
              </a:rPr>
              <a:t>The credit card use market is on a constant rise worldwide. Correspondingly, your project manager wants to investigate the cardholder's status of cardholders, such as education, marital status, income, etc. and see how the kind of spending the cardholders spend. Using the dataset, find out the cardholder's spending materials.</a:t>
            </a:r>
            <a:endParaRPr lang="en-GB" sz="1400" kern="100" dirty="0">
              <a:solidFill>
                <a:schemeClr val="bg1"/>
              </a:solidFill>
              <a:effectLst/>
              <a:latin typeface="Avenir Book" panose="02000503020000020003" pitchFamily="2" charset="0"/>
              <a:ea typeface="Times New Roman" panose="02020603050405020304" pitchFamily="18" charset="0"/>
              <a:cs typeface="Times New Roman" panose="02020603050405020304" pitchFamily="18" charset="0"/>
            </a:endParaRPr>
          </a:p>
          <a:p>
            <a:pPr>
              <a:lnSpc>
                <a:spcPct val="115000"/>
              </a:lnSpc>
              <a:spcAft>
                <a:spcPts val="800"/>
              </a:spcAft>
            </a:pPr>
            <a:r>
              <a:rPr lang="en-US" sz="1400" kern="100" dirty="0">
                <a:solidFill>
                  <a:schemeClr val="bg1"/>
                </a:solidFill>
                <a:effectLst/>
                <a:latin typeface="Avenir Book" panose="02000503020000020003" pitchFamily="2" charset="0"/>
                <a:ea typeface="Times New Roman" panose="02020603050405020304" pitchFamily="18" charset="0"/>
                <a:cs typeface="Times New Roman" panose="02020603050405020304" pitchFamily="18" charset="0"/>
              </a:rPr>
              <a:t>The objective is to find out how cardholders use their credit cards changes over time in the world.</a:t>
            </a:r>
            <a:endParaRPr lang="en-GB" sz="1400" kern="100" dirty="0">
              <a:solidFill>
                <a:schemeClr val="bg1"/>
              </a:solidFill>
              <a:effectLst/>
              <a:latin typeface="Avenir Book" panose="02000503020000020003" pitchFamily="2" charset="0"/>
              <a:ea typeface="Times New Roman" panose="02020603050405020304" pitchFamily="18" charset="0"/>
              <a:cs typeface="Times New Roman" panose="02020603050405020304" pitchFamily="18" charset="0"/>
            </a:endParaRPr>
          </a:p>
          <a:p>
            <a:endParaRPr lang="en-US" sz="1200" dirty="0">
              <a:latin typeface="Avenir Book" panose="02000503020000020003" pitchFamily="2" charset="0"/>
            </a:endParaRPr>
          </a:p>
        </p:txBody>
      </p:sp>
      <p:sp>
        <p:nvSpPr>
          <p:cNvPr id="10" name="TextBox 9">
            <a:extLst>
              <a:ext uri="{FF2B5EF4-FFF2-40B4-BE49-F238E27FC236}">
                <a16:creationId xmlns:a16="http://schemas.microsoft.com/office/drawing/2014/main" id="{BC6BC720-67D0-EF95-FC15-03CD8BFAE4A3}"/>
              </a:ext>
            </a:extLst>
          </p:cNvPr>
          <p:cNvSpPr txBox="1"/>
          <p:nvPr/>
        </p:nvSpPr>
        <p:spPr>
          <a:xfrm>
            <a:off x="8029620" y="954139"/>
            <a:ext cx="4034693" cy="6340197"/>
          </a:xfrm>
          <a:prstGeom prst="rect">
            <a:avLst/>
          </a:prstGeom>
          <a:noFill/>
        </p:spPr>
        <p:txBody>
          <a:bodyPr wrap="square" rtlCol="0">
            <a:spAutoFit/>
          </a:bodyPr>
          <a:lstStyle/>
          <a:p>
            <a:r>
              <a:rPr lang="en-US" sz="1600" b="1" dirty="0">
                <a:solidFill>
                  <a:srgbClr val="F4B02C"/>
                </a:solidFill>
                <a:latin typeface="Avenir Book" panose="02000503020000020003" pitchFamily="2" charset="0"/>
              </a:rPr>
              <a:t>ANALYSIS</a:t>
            </a:r>
            <a:br>
              <a:rPr lang="en-US" sz="1400" dirty="0">
                <a:latin typeface="Avenir Book" panose="02000503020000020003" pitchFamily="2" charset="0"/>
              </a:rPr>
            </a:br>
            <a:br>
              <a:rPr lang="en-US" sz="1400" dirty="0">
                <a:latin typeface="Avenir Book" panose="02000503020000020003" pitchFamily="2" charset="0"/>
              </a:rPr>
            </a:br>
            <a:r>
              <a:rPr lang="en-US" sz="1400" kern="0" dirty="0">
                <a:solidFill>
                  <a:schemeClr val="bg1"/>
                </a:solidFill>
                <a:effectLst/>
                <a:latin typeface="Avenir Book" panose="02000503020000020003" pitchFamily="2" charset="0"/>
                <a:ea typeface="Times New Roman" panose="02020603050405020304" pitchFamily="18" charset="0"/>
                <a:cs typeface="ArialMT"/>
              </a:rPr>
              <a:t>The dataset includes 7293 rows and 18 columns, 9 of which contain numerical data and 9 of which contain textual data. While checking the blank (null) data, the percentage of the blank number is the highest, at 31%, in the job title.</a:t>
            </a:r>
            <a:br>
              <a:rPr lang="en-US" sz="1400" kern="0" dirty="0">
                <a:solidFill>
                  <a:schemeClr val="bg1"/>
                </a:solidFill>
                <a:effectLst/>
                <a:latin typeface="Avenir Book" panose="02000503020000020003" pitchFamily="2" charset="0"/>
                <a:ea typeface="Times New Roman" panose="02020603050405020304" pitchFamily="18" charset="0"/>
                <a:cs typeface="ArialMT"/>
              </a:rPr>
            </a:br>
            <a:br>
              <a:rPr lang="en-US" sz="1400" kern="0" dirty="0">
                <a:solidFill>
                  <a:schemeClr val="bg1"/>
                </a:solidFill>
                <a:effectLst/>
                <a:latin typeface="Avenir Book" panose="02000503020000020003" pitchFamily="2" charset="0"/>
                <a:ea typeface="Times New Roman" panose="02020603050405020304" pitchFamily="18" charset="0"/>
                <a:cs typeface="ArialMT"/>
              </a:rPr>
            </a:br>
            <a:r>
              <a:rPr lang="en-US" sz="1400" kern="0" dirty="0">
                <a:solidFill>
                  <a:schemeClr val="bg1"/>
                </a:solidFill>
                <a:effectLst/>
                <a:latin typeface="Avenir Book" panose="02000503020000020003" pitchFamily="2" charset="0"/>
                <a:ea typeface="Times New Roman" panose="02020603050405020304" pitchFamily="18" charset="0"/>
                <a:cs typeface="ArialMT"/>
              </a:rPr>
              <a:t>The percentage of female a credit card holder dominated at 67%, however, the male was 33%. When looking at the income and employment status of credit card holders, exactly 50% are classified as "working," followed by 27% as "commercial associate," and 14% as "pensioner," respectively.</a:t>
            </a:r>
            <a:br>
              <a:rPr lang="en-US" sz="1400" kern="0" dirty="0">
                <a:solidFill>
                  <a:schemeClr val="bg1"/>
                </a:solidFill>
                <a:effectLst/>
                <a:latin typeface="Avenir Book" panose="02000503020000020003" pitchFamily="2" charset="0"/>
                <a:ea typeface="Times New Roman" panose="02020603050405020304" pitchFamily="18" charset="0"/>
                <a:cs typeface="ArialMT"/>
              </a:rPr>
            </a:br>
            <a:br>
              <a:rPr lang="en-US" sz="1400" kern="0" dirty="0">
                <a:solidFill>
                  <a:schemeClr val="bg1"/>
                </a:solidFill>
                <a:effectLst/>
                <a:latin typeface="Avenir Book" panose="02000503020000020003" pitchFamily="2" charset="0"/>
                <a:ea typeface="Times New Roman" panose="02020603050405020304" pitchFamily="18" charset="0"/>
                <a:cs typeface="ArialMT"/>
              </a:rPr>
            </a:br>
            <a:r>
              <a:rPr lang="en-US" sz="1400" kern="0" dirty="0">
                <a:solidFill>
                  <a:schemeClr val="bg1"/>
                </a:solidFill>
                <a:effectLst/>
                <a:latin typeface="Avenir Book" panose="02000503020000020003" pitchFamily="2" charset="0"/>
                <a:ea typeface="Times New Roman" panose="02020603050405020304" pitchFamily="18" charset="0"/>
                <a:cs typeface="ArialMT"/>
              </a:rPr>
              <a:t>Basic statistics allow us to assess the distribution of the listings and compare it to our previous analysis based on review categories. The maximum revenue reveals a significant range of revenue (£1,575,000) yet a relatively modest mean (£185,867.226) and median (£157,500). Variance and standard deviation indicate a wide range of data. These findings imply an uneven ratio of success to failure, and further examination is warranted.</a:t>
            </a:r>
            <a:br>
              <a:rPr lang="en-US" sz="1400" kern="0" dirty="0">
                <a:solidFill>
                  <a:schemeClr val="bg1"/>
                </a:solidFill>
                <a:effectLst/>
                <a:latin typeface="Avenir Book" panose="02000503020000020003" pitchFamily="2" charset="0"/>
                <a:ea typeface="Times New Roman" panose="02020603050405020304" pitchFamily="18" charset="0"/>
                <a:cs typeface="ArialMT"/>
              </a:rPr>
            </a:br>
            <a:br>
              <a:rPr lang="en-US" sz="1400" kern="0" dirty="0">
                <a:effectLst/>
                <a:latin typeface="Avenir Book" panose="02000503020000020003" pitchFamily="2" charset="0"/>
                <a:ea typeface="Times New Roman" panose="02020603050405020304" pitchFamily="18" charset="0"/>
                <a:cs typeface="ArialMT"/>
              </a:rPr>
            </a:br>
            <a:endParaRPr lang="en-GB" sz="1400" kern="100" dirty="0">
              <a:effectLst/>
              <a:latin typeface="Avenir Book" panose="02000503020000020003" pitchFamily="2" charset="0"/>
              <a:ea typeface="Times New Roman" panose="02020603050405020304" pitchFamily="18" charset="0"/>
              <a:cs typeface="Times New Roman" panose="02020603050405020304" pitchFamily="18" charset="0"/>
            </a:endParaRPr>
          </a:p>
          <a:p>
            <a:endParaRPr lang="en-US" sz="1400" dirty="0">
              <a:latin typeface="Avenir Book" panose="02000503020000020003" pitchFamily="2" charset="0"/>
            </a:endParaRPr>
          </a:p>
        </p:txBody>
      </p:sp>
      <p:sp>
        <p:nvSpPr>
          <p:cNvPr id="11" name="TextBox 10">
            <a:extLst>
              <a:ext uri="{FF2B5EF4-FFF2-40B4-BE49-F238E27FC236}">
                <a16:creationId xmlns:a16="http://schemas.microsoft.com/office/drawing/2014/main" id="{708F35A7-8D04-D428-0DB9-E089144B0D72}"/>
              </a:ext>
            </a:extLst>
          </p:cNvPr>
          <p:cNvSpPr txBox="1"/>
          <p:nvPr/>
        </p:nvSpPr>
        <p:spPr>
          <a:xfrm>
            <a:off x="163692" y="4638738"/>
            <a:ext cx="7654728" cy="2123658"/>
          </a:xfrm>
          <a:prstGeom prst="rect">
            <a:avLst/>
          </a:prstGeom>
          <a:noFill/>
        </p:spPr>
        <p:txBody>
          <a:bodyPr wrap="square" rtlCol="0">
            <a:spAutoFit/>
          </a:bodyPr>
          <a:lstStyle/>
          <a:p>
            <a:r>
              <a:rPr lang="en-US" sz="1600" b="1" dirty="0">
                <a:solidFill>
                  <a:srgbClr val="F4B02C"/>
                </a:solidFill>
                <a:latin typeface="Avenir Book" panose="02000503020000020003" pitchFamily="2" charset="0"/>
              </a:rPr>
              <a:t>CONCLUSION</a:t>
            </a:r>
            <a:br>
              <a:rPr lang="en-US" dirty="0">
                <a:latin typeface="Avenir Book" panose="02000503020000020003" pitchFamily="2" charset="0"/>
              </a:rPr>
            </a:br>
            <a:br>
              <a:rPr lang="en-US" dirty="0">
                <a:latin typeface="Avenir Book" panose="02000503020000020003" pitchFamily="2" charset="0"/>
              </a:rPr>
            </a:br>
            <a:r>
              <a:rPr lang="en-US" sz="1400" dirty="0">
                <a:solidFill>
                  <a:schemeClr val="bg1"/>
                </a:solidFill>
                <a:latin typeface="Avenir Book" panose="02000503020000020003" pitchFamily="2" charset="0"/>
              </a:rPr>
              <a:t>When examining the broader context, it becomes evident that possessing a credit card does not correlate directly with demographic factors such as income, educational attainment, or occupational status. This observation is consistent with the findings gleaned from our dataset analysis. However, a closer inspection of gender reveals that women constitute a substantial majority, comprising 62% of individuals inclined towards opting for credit cards. Consequently, our analysis underscores gender as the most salient determinant within the dataset, suggesting a noteworthy influence on credit card ownership patterns.</a:t>
            </a:r>
          </a:p>
        </p:txBody>
      </p:sp>
      <p:sp>
        <p:nvSpPr>
          <p:cNvPr id="12" name="TextBox 11">
            <a:extLst>
              <a:ext uri="{FF2B5EF4-FFF2-40B4-BE49-F238E27FC236}">
                <a16:creationId xmlns:a16="http://schemas.microsoft.com/office/drawing/2014/main" id="{EE751FA6-D01B-D688-27A5-180613D9D7CE}"/>
              </a:ext>
            </a:extLst>
          </p:cNvPr>
          <p:cNvSpPr txBox="1"/>
          <p:nvPr/>
        </p:nvSpPr>
        <p:spPr>
          <a:xfrm>
            <a:off x="10524370" y="133067"/>
            <a:ext cx="1122423" cy="246221"/>
          </a:xfrm>
          <a:prstGeom prst="rect">
            <a:avLst/>
          </a:prstGeom>
          <a:noFill/>
        </p:spPr>
        <p:txBody>
          <a:bodyPr wrap="none" rtlCol="0">
            <a:spAutoFit/>
          </a:bodyPr>
          <a:lstStyle/>
          <a:p>
            <a:r>
              <a:rPr lang="en-US" sz="1000" b="1" dirty="0">
                <a:solidFill>
                  <a:schemeClr val="bg1"/>
                </a:solidFill>
                <a:latin typeface="Avenir Book" panose="02000503020000020003" pitchFamily="2" charset="0"/>
              </a:rPr>
              <a:t>by Ahmet TURK</a:t>
            </a:r>
          </a:p>
        </p:txBody>
      </p:sp>
      <p:pic>
        <p:nvPicPr>
          <p:cNvPr id="14" name="Picture 13" descr="A graph of credit card holders&#10;&#10;Description automatically generated">
            <a:extLst>
              <a:ext uri="{FF2B5EF4-FFF2-40B4-BE49-F238E27FC236}">
                <a16:creationId xmlns:a16="http://schemas.microsoft.com/office/drawing/2014/main" id="{0F46B60E-871B-19B6-DC75-32E1D13E38AE}"/>
              </a:ext>
            </a:extLst>
          </p:cNvPr>
          <p:cNvPicPr>
            <a:picLocks noChangeAspect="1"/>
          </p:cNvPicPr>
          <p:nvPr/>
        </p:nvPicPr>
        <p:blipFill>
          <a:blip r:embed="rId3"/>
          <a:stretch>
            <a:fillRect/>
          </a:stretch>
        </p:blipFill>
        <p:spPr>
          <a:xfrm>
            <a:off x="3912017" y="1083213"/>
            <a:ext cx="3802821" cy="2102134"/>
          </a:xfrm>
          <a:prstGeom prst="rect">
            <a:avLst/>
          </a:prstGeom>
        </p:spPr>
      </p:pic>
      <p:pic>
        <p:nvPicPr>
          <p:cNvPr id="22" name="Picture 21" descr="A pie chart of gender&#10;&#10;Description automatically generated">
            <a:extLst>
              <a:ext uri="{FF2B5EF4-FFF2-40B4-BE49-F238E27FC236}">
                <a16:creationId xmlns:a16="http://schemas.microsoft.com/office/drawing/2014/main" id="{64AB4C95-BC94-1A2E-9E9F-39CFE2ED5225}"/>
              </a:ext>
            </a:extLst>
          </p:cNvPr>
          <p:cNvPicPr>
            <a:picLocks noChangeAspect="1"/>
          </p:cNvPicPr>
          <p:nvPr/>
        </p:nvPicPr>
        <p:blipFill>
          <a:blip r:embed="rId4"/>
          <a:stretch>
            <a:fillRect/>
          </a:stretch>
        </p:blipFill>
        <p:spPr>
          <a:xfrm>
            <a:off x="4986350" y="3391328"/>
            <a:ext cx="1654156" cy="1649744"/>
          </a:xfrm>
          <a:prstGeom prst="rect">
            <a:avLst/>
          </a:prstGeom>
        </p:spPr>
      </p:pic>
    </p:spTree>
    <p:extLst>
      <p:ext uri="{BB962C8B-B14F-4D97-AF65-F5344CB8AC3E}">
        <p14:creationId xmlns:p14="http://schemas.microsoft.com/office/powerpoint/2010/main" val="13812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3F4F-B32B-EEA1-4841-100DBF0BE1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95B313-081E-B2C3-00B1-C44256C702D4}"/>
              </a:ext>
            </a:extLst>
          </p:cNvPr>
          <p:cNvSpPr>
            <a:spLocks noGrp="1"/>
          </p:cNvSpPr>
          <p:nvPr>
            <p:ph sz="half" idx="1"/>
          </p:nvPr>
        </p:nvSpPr>
        <p:spPr/>
        <p:txBody>
          <a:bodyPr/>
          <a:lstStyle/>
          <a:p>
            <a:pPr marL="0" indent="0">
              <a:buNone/>
            </a:pPr>
            <a:endParaRPr lang="en-US" dirty="0"/>
          </a:p>
        </p:txBody>
      </p:sp>
      <p:sp>
        <p:nvSpPr>
          <p:cNvPr id="4" name="Content Placeholder 3">
            <a:extLst>
              <a:ext uri="{FF2B5EF4-FFF2-40B4-BE49-F238E27FC236}">
                <a16:creationId xmlns:a16="http://schemas.microsoft.com/office/drawing/2014/main" id="{2C9C99C5-B021-AB60-E9F6-D6673B63114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157579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392</Words>
  <Application>Microsoft Macintosh PowerPoint</Application>
  <PresentationFormat>Widescreen</PresentationFormat>
  <Paragraphs>8</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Avenir Book</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Ahmet TURK</dc:creator>
  <cp:lastModifiedBy>Ahmet TURK</cp:lastModifiedBy>
  <cp:revision>1</cp:revision>
  <dcterms:created xsi:type="dcterms:W3CDTF">2024-06-12T11:02:12Z</dcterms:created>
  <dcterms:modified xsi:type="dcterms:W3CDTF">2024-06-12T12:52:08Z</dcterms:modified>
</cp:coreProperties>
</file>