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FAE2CD"/>
          </a:solidFill>
        </a:fill>
      </a:tcStyle>
    </a:wholeTbl>
    <a:band2H>
      <a:tcTxStyle b="def" i="def"/>
      <a:tcStyle>
        <a:tcBdr/>
        <a:fill>
          <a:solidFill>
            <a:srgbClr val="FCF1E8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D0CBCF"/>
          </a:solidFill>
        </a:fill>
      </a:tcStyle>
    </a:wholeTbl>
    <a:band2H>
      <a:tcTxStyle b="def" i="def"/>
      <a:tcStyle>
        <a:tcBdr/>
        <a:fill>
          <a:solidFill>
            <a:srgbClr val="E9E7E8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CCCACC"/>
          </a:solidFill>
        </a:fill>
      </a:tcStyle>
    </a:wholeTbl>
    <a:band2H>
      <a:tcTxStyle b="def" i="def"/>
      <a:tcStyle>
        <a:tcBdr/>
        <a:fill>
          <a:solidFill>
            <a:srgbClr val="E7E6E7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chemeClr val="accent3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2">
              <a:lumOff val="21764"/>
            </a:schemeClr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2">
              <a:lumOff val="21764"/>
            </a:schemeClr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2">
              <a:lumOff val="21764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hyperlink" Target="http://web.stanford.edu/class/cs106ap/" TargetMode="External"/><Relationship Id="rId4" Type="http://schemas.openxmlformats.org/officeDocument/2006/relationships/hyperlink" Target="https://compedu.stanford.edu/codeinplace/v1/#/course" TargetMode="External"/><Relationship Id="rId5" Type="http://schemas.openxmlformats.org/officeDocument/2006/relationships/hyperlink" Target="https://sites.google.com/ku.edu.tr/comp125-spring2020/home" TargetMode="Externa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b="1" sz="5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Google Shape;50;p11"/>
          <p:cNvSpPr/>
          <p:nvPr/>
        </p:nvSpPr>
        <p:spPr>
          <a:xfrm>
            <a:off x="0" y="4848025"/>
            <a:ext cx="9144000" cy="2955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8704832" y="4692392"/>
            <a:ext cx="316326" cy="335249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57175" indent="-257175">
              <a:buClrTx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618445" indent="-275545">
              <a:buClrTx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906234" indent="-220434">
              <a:buClrTx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249134" indent="-220434">
              <a:buClrTx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1592034" indent="-220434">
              <a:buClrTx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2395389" y="502295"/>
            <a:ext cx="4353224" cy="290661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2114102" y="3683496"/>
            <a:ext cx="4915796" cy="649637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2114102" y="4326432"/>
            <a:ext cx="4915796" cy="341563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Adopted from Stanford Uni’s CS106ap course slides by Kylie Jue and Sonja Johnson-Yu and Code in Place by Piech and Sahami; Koca Uni’s Comp125 course by Ayca Tuzmen"/>
          <p:cNvSpPr txBox="1"/>
          <p:nvPr/>
        </p:nvSpPr>
        <p:spPr>
          <a:xfrm>
            <a:off x="-206074" y="4767171"/>
            <a:ext cx="8101535" cy="21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716" tIns="25716" rIns="25716" bIns="25716">
            <a:normAutofit fontScale="100000" lnSpcReduction="0"/>
          </a:bodyPr>
          <a:lstStyle/>
          <a:p>
            <a:pPr lvl="2" indent="914400" defTabSz="257175">
              <a:spcBef>
                <a:spcPts val="100"/>
              </a:spcBef>
              <a:defRPr sz="7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Adopted from Stanford Uni’s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CS106ap course slides by Kylie Jue and Sonja Johnson-Yu</a:t>
            </a:r>
            <a:r>
              <a:t> and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Code in Place by Piech and Sahami</a:t>
            </a:r>
            <a:r>
              <a:t>; Koca Uni’s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Comp125 course by Ayca Tuzmen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i="1" sz="900">
                <a:solidFill>
                  <a:srgbClr val="F4E1B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7435560" y="4683917"/>
            <a:ext cx="222541" cy="204125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7435560" y="4683917"/>
            <a:ext cx="222541" cy="204125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7435560" y="4683917"/>
            <a:ext cx="222541" cy="204125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0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1543050" y="400050"/>
            <a:ext cx="6115050" cy="457200"/>
          </a:xfrm>
          <a:prstGeom prst="rect">
            <a:avLst/>
          </a:prstGeom>
        </p:spPr>
        <p:txBody>
          <a:bodyPr lIns="34528" tIns="34528" rIns="34528" bIns="34528" anchor="ctr"/>
          <a:lstStyle>
            <a:lvl1pPr defTabSz="685800">
              <a:lnSpc>
                <a:spcPct val="70000"/>
              </a:lnSpc>
              <a:defRPr b="1" sz="3000">
                <a:solidFill>
                  <a:srgbClr val="00009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Body Level One…"/>
          <p:cNvSpPr txBox="1"/>
          <p:nvPr>
            <p:ph type="body" idx="1"/>
          </p:nvPr>
        </p:nvSpPr>
        <p:spPr>
          <a:xfrm>
            <a:off x="1543050" y="857250"/>
            <a:ext cx="6286500" cy="3886200"/>
          </a:xfrm>
          <a:prstGeom prst="rect">
            <a:avLst/>
          </a:prstGeom>
        </p:spPr>
        <p:txBody>
          <a:bodyPr lIns="34528" tIns="34528" rIns="34528" bIns="34528"/>
          <a:lstStyle>
            <a:lvl1pPr marL="2540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75000"/>
              <a:buChar char="u"/>
              <a:defRPr sz="2000">
                <a:solidFill>
                  <a:srgbClr val="3366FF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0" indent="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Tx/>
              <a:buNone/>
              <a:defRPr sz="2000">
                <a:solidFill>
                  <a:srgbClr val="3366FF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11684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65000"/>
              <a:buChar char="F"/>
              <a:defRPr sz="2000">
                <a:solidFill>
                  <a:srgbClr val="3366FF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16256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100000"/>
              <a:buChar char="•"/>
              <a:defRPr sz="2000">
                <a:solidFill>
                  <a:srgbClr val="3366FF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20828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100000"/>
              <a:buChar char="–"/>
              <a:defRPr sz="2000">
                <a:solidFill>
                  <a:srgbClr val="3366FF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xfrm>
            <a:off x="7606532" y="4832746"/>
            <a:ext cx="223020" cy="221458"/>
          </a:xfrm>
          <a:prstGeom prst="rect">
            <a:avLst/>
          </a:prstGeom>
        </p:spPr>
        <p:txBody>
          <a:bodyPr lIns="34528" tIns="34528" rIns="34528" bIns="34528"/>
          <a:lstStyle>
            <a:lvl1pPr defTabSz="342900">
              <a:defRPr>
                <a:solidFill>
                  <a:srgbClr val="FFCC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Text"/>
          <p:cNvSpPr txBox="1"/>
          <p:nvPr>
            <p:ph type="title"/>
          </p:nvPr>
        </p:nvSpPr>
        <p:spPr>
          <a:xfrm>
            <a:off x="1657350" y="1597817"/>
            <a:ext cx="5829300" cy="110252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8" name="Body Level One…"/>
          <p:cNvSpPr txBox="1"/>
          <p:nvPr>
            <p:ph type="body" sz="quarter" idx="1"/>
          </p:nvPr>
        </p:nvSpPr>
        <p:spPr>
          <a:xfrm>
            <a:off x="2171700" y="2914650"/>
            <a:ext cx="4800600" cy="1314450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7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pyright © 2018 Pearson Education, Ltd."/>
          <p:cNvSpPr txBox="1"/>
          <p:nvPr/>
        </p:nvSpPr>
        <p:spPr>
          <a:xfrm>
            <a:off x="1940480" y="4862988"/>
            <a:ext cx="1988822" cy="182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b">
            <a:spAutoFit/>
          </a:bodyPr>
          <a:lstStyle>
            <a:lvl1pPr algn="r" defTabSz="685800">
              <a:spcBef>
                <a:spcPts val="400"/>
              </a:spcBef>
              <a:defRPr sz="7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Copyright © 2018 Pearson Education, Ltd. </a:t>
            </a:r>
          </a:p>
        </p:txBody>
      </p:sp>
      <p:pic>
        <p:nvPicPr>
          <p:cNvPr id="19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153" y="4839889"/>
            <a:ext cx="628652" cy="192883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7435560" y="4683917"/>
            <a:ext cx="222541" cy="204125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Google Shape;20;p4"/>
          <p:cNvSpPr/>
          <p:nvPr/>
        </p:nvSpPr>
        <p:spPr>
          <a:xfrm>
            <a:off x="0" y="4848025"/>
            <a:ext cx="9144000" cy="2955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5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4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3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2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3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6580" y="4440597"/>
            <a:ext cx="681042" cy="679525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TextBox 7"/>
          <p:cNvSpPr txBox="1"/>
          <p:nvPr/>
        </p:nvSpPr>
        <p:spPr>
          <a:xfrm>
            <a:off x="2895026" y="4843121"/>
            <a:ext cx="2969215" cy="225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20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Piech and Sahami, CS106A, Stanford University</a:t>
            </a:r>
          </a:p>
        </p:txBody>
      </p:sp>
      <p:sp>
        <p:nvSpPr>
          <p:cNvPr id="252" name="Title Text"/>
          <p:cNvSpPr txBox="1"/>
          <p:nvPr>
            <p:ph type="title"/>
          </p:nvPr>
        </p:nvSpPr>
        <p:spPr>
          <a:xfrm>
            <a:off x="1657350" y="1597817"/>
            <a:ext cx="5829300" cy="110252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3" name="Body Level One…"/>
          <p:cNvSpPr txBox="1"/>
          <p:nvPr>
            <p:ph type="body" sz="quarter" idx="1"/>
          </p:nvPr>
        </p:nvSpPr>
        <p:spPr>
          <a:xfrm>
            <a:off x="2171700" y="2914650"/>
            <a:ext cx="4800600" cy="1314450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lide Number"/>
          <p:cNvSpPr txBox="1"/>
          <p:nvPr>
            <p:ph type="sldNum" sz="quarter" idx="2"/>
          </p:nvPr>
        </p:nvSpPr>
        <p:spPr>
          <a:xfrm>
            <a:off x="8833569" y="4901409"/>
            <a:ext cx="158032" cy="139701"/>
          </a:xfrm>
          <a:prstGeom prst="rect">
            <a:avLst/>
          </a:prstGeom>
        </p:spPr>
        <p:txBody>
          <a:bodyPr lIns="0" tIns="0" rIns="0" bIns="0" anchor="b"/>
          <a:lstStyle>
            <a:lvl1pPr defTabSz="342900">
              <a:spcBef>
                <a:spcPts val="300"/>
              </a:spcBef>
              <a:defRPr sz="9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2" name="AutoShape 3"/>
          <p:cNvSpPr/>
          <p:nvPr/>
        </p:nvSpPr>
        <p:spPr>
          <a:xfrm>
            <a:off x="0" y="0"/>
            <a:ext cx="9144000" cy="85725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3175">
            <a:solidFill>
              <a:srgbClr val="000000"/>
            </a:solidFill>
            <a:miter/>
          </a:ln>
        </p:spPr>
        <p:txBody>
          <a:bodyPr lIns="34289" tIns="34289" rIns="34289" bIns="34289" anchor="ctr"/>
          <a:lstStyle/>
          <a:p>
            <a:pPr defTabSz="342900">
              <a:lnSpc>
                <a:spcPct val="93000"/>
              </a:lnSpc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63" name="AutoShape 3"/>
          <p:cNvSpPr/>
          <p:nvPr/>
        </p:nvSpPr>
        <p:spPr>
          <a:xfrm>
            <a:off x="0" y="0"/>
            <a:ext cx="9144000" cy="85725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3175">
            <a:solidFill>
              <a:srgbClr val="000000"/>
            </a:solidFill>
            <a:miter/>
          </a:ln>
        </p:spPr>
        <p:txBody>
          <a:bodyPr lIns="34289" tIns="34289" rIns="34289" bIns="34289" anchor="ctr"/>
          <a:lstStyle/>
          <a:p>
            <a:pPr defTabSz="342900">
              <a:lnSpc>
                <a:spcPct val="93000"/>
              </a:lnSpc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4" name="Title Text"/>
          <p:cNvSpPr txBox="1"/>
          <p:nvPr>
            <p:ph type="title"/>
          </p:nvPr>
        </p:nvSpPr>
        <p:spPr>
          <a:xfrm>
            <a:off x="685800" y="1200150"/>
            <a:ext cx="7772400" cy="1543050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685800">
              <a:lnSpc>
                <a:spcPct val="90000"/>
              </a:lnSpc>
              <a:defRPr b="1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5" name="Body Level One…"/>
          <p:cNvSpPr txBox="1"/>
          <p:nvPr>
            <p:ph type="body" sz="quarter" idx="1"/>
          </p:nvPr>
        </p:nvSpPr>
        <p:spPr>
          <a:xfrm>
            <a:off x="2171700" y="3086100"/>
            <a:ext cx="4800600" cy="1143000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685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8650" indent="-171450" algn="ctr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FontTx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20139" indent="-205739" algn="ctr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FontTx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228600" algn="ctr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FontTx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228600" algn="ctr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FontTx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>
                <a:solidFill>
                  <a:srgbClr val="000000"/>
                </a:solidFill>
              </a:defRPr>
            </a:lvl1pPr>
            <a:lvl2pPr marL="965200" indent="-355600">
              <a:buSzPts val="1400"/>
              <a:defRPr sz="1400">
                <a:solidFill>
                  <a:srgbClr val="000000"/>
                </a:solidFill>
              </a:defRPr>
            </a:lvl2pPr>
            <a:lvl3pPr marL="1422400" indent="-355600">
              <a:buSzPts val="1400"/>
              <a:defRPr sz="1400">
                <a:solidFill>
                  <a:srgbClr val="000000"/>
                </a:solidFill>
              </a:defRPr>
            </a:lvl3pPr>
            <a:lvl4pPr marL="1879600" indent="-355600">
              <a:buSzPts val="1400"/>
              <a:defRPr sz="1400">
                <a:solidFill>
                  <a:srgbClr val="000000"/>
                </a:solidFill>
              </a:defRPr>
            </a:lvl4pPr>
            <a:lvl5pPr marL="2336800" indent="-355600">
              <a:buSzPts val="1400"/>
              <a:defRPr sz="1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4;p5"/>
          <p:cNvSpPr txBox="1"/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Google Shape;26;p5"/>
          <p:cNvSpPr/>
          <p:nvPr/>
        </p:nvSpPr>
        <p:spPr>
          <a:xfrm>
            <a:off x="0" y="4848025"/>
            <a:ext cx="9144000" cy="2955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8704832" y="4692392"/>
            <a:ext cx="316326" cy="335249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>
                <a:solidFill>
                  <a:srgbClr val="000000"/>
                </a:solidFill>
              </a:defRPr>
            </a:lvl1pPr>
            <a:lvl2pPr marL="914400" indent="-304800">
              <a:buSzPts val="1200"/>
              <a:defRPr sz="1200">
                <a:solidFill>
                  <a:srgbClr val="000000"/>
                </a:solidFill>
              </a:defRPr>
            </a:lvl2pPr>
            <a:lvl3pPr marL="1371600" indent="-304800">
              <a:buSzPts val="1200"/>
              <a:defRPr sz="1200">
                <a:solidFill>
                  <a:srgbClr val="000000"/>
                </a:solidFill>
              </a:defRPr>
            </a:lvl3pPr>
            <a:lvl4pPr marL="1828800" indent="-304800">
              <a:buSzPts val="1200"/>
              <a:defRPr sz="1200">
                <a:solidFill>
                  <a:srgbClr val="000000"/>
                </a:solidFill>
              </a:defRPr>
            </a:lvl4pPr>
            <a:lvl5pPr marL="2286000" indent="-304800">
              <a:buSzPts val="1200"/>
              <a:defRPr sz="12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C5D3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38;p9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C5D3C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Google Shape;41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>
                <a:latin typeface="Caveat"/>
                <a:ea typeface="Caveat"/>
                <a:cs typeface="Caveat"/>
                <a:sym typeface="Caveat"/>
              </a:defRPr>
            </a:lvl1pPr>
            <a:lvl2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2pPr>
            <a:lvl3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3pPr>
            <a:lvl4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4pPr>
            <a:lvl5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7" y="4700820"/>
            <a:ext cx="336811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rgbClr val="58585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lide Number Placeholder 3"/>
          <p:cNvSpPr txBox="1"/>
          <p:nvPr>
            <p:ph type="sldNum" sz="quarter" idx="2"/>
          </p:nvPr>
        </p:nvSpPr>
        <p:spPr>
          <a:xfrm>
            <a:off x="8864600" y="4787109"/>
            <a:ext cx="127000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5" name="Rectangle 2"/>
          <p:cNvSpPr txBox="1"/>
          <p:nvPr>
            <p:ph type="title"/>
          </p:nvPr>
        </p:nvSpPr>
        <p:spPr>
          <a:xfrm>
            <a:off x="685800" y="1085850"/>
            <a:ext cx="7772400" cy="898401"/>
          </a:xfrm>
          <a:prstGeom prst="rect">
            <a:avLst/>
          </a:prstGeom>
        </p:spPr>
        <p:txBody>
          <a:bodyPr/>
          <a:lstStyle/>
          <a:p>
            <a:pPr/>
            <a:r>
              <a:t>CS Bridge, Lecture 4</a:t>
            </a:r>
            <a:br/>
            <a:r>
              <a:rPr sz="2400"/>
              <a:t>For Loops Deconstructed</a:t>
            </a:r>
          </a:p>
        </p:txBody>
      </p:sp>
      <p:pic>
        <p:nvPicPr>
          <p:cNvPr id="27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23703" t="22459" r="17036" b="28553"/>
          <a:stretch>
            <a:fillRect/>
          </a:stretch>
        </p:blipFill>
        <p:spPr>
          <a:xfrm>
            <a:off x="3500437" y="2057400"/>
            <a:ext cx="2143126" cy="1771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8099" y="4043933"/>
            <a:ext cx="898401" cy="89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12583" y="3886200"/>
            <a:ext cx="1257301" cy="1257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57649" y="4043933"/>
            <a:ext cx="1028701" cy="941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7147" y="872446"/>
            <a:ext cx="4836519" cy="35700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4" name="Rectangle 2"/>
          <p:cNvGrpSpPr/>
          <p:nvPr/>
        </p:nvGrpSpPr>
        <p:grpSpPr>
          <a:xfrm>
            <a:off x="1143000" y="-18115"/>
            <a:ext cx="6858000" cy="559793"/>
            <a:chOff x="0" y="0"/>
            <a:chExt cx="6858000" cy="559791"/>
          </a:xfrm>
        </p:grpSpPr>
        <p:sp>
          <p:nvSpPr>
            <p:cNvPr id="322" name="Rectangle"/>
            <p:cNvSpPr/>
            <p:nvPr/>
          </p:nvSpPr>
          <p:spPr>
            <a:xfrm>
              <a:off x="0" y="-1"/>
              <a:ext cx="6858000" cy="559793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3" name="Welcome to Python"/>
            <p:cNvSpPr txBox="1"/>
            <p:nvPr/>
          </p:nvSpPr>
          <p:spPr>
            <a:xfrm>
              <a:off x="34288" y="-1"/>
              <a:ext cx="6789422" cy="559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For Loop Redux</a:t>
              </a:r>
            </a:p>
          </p:txBody>
        </p:sp>
      </p:grpSp>
      <p:sp>
        <p:nvSpPr>
          <p:cNvPr id="325" name="END OF FOR LOOP"/>
          <p:cNvSpPr txBox="1"/>
          <p:nvPr/>
        </p:nvSpPr>
        <p:spPr>
          <a:xfrm>
            <a:off x="3341646" y="4358641"/>
            <a:ext cx="2460708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i="1" sz="2000">
                <a:solidFill>
                  <a:schemeClr val="accent2">
                    <a:lumOff val="-2588"/>
                  </a:schemeClr>
                </a:solidFill>
              </a:defRPr>
            </a:lvl1pPr>
          </a:lstStyle>
          <a:p>
            <a:pPr/>
            <a:r>
              <a:t>END OF FOR LOOP</a:t>
            </a:r>
          </a:p>
        </p:txBody>
      </p:sp>
      <p:sp>
        <p:nvSpPr>
          <p:cNvPr id="326" name="WE CAN USE THE FOR LOOP VARIABLE"/>
          <p:cNvSpPr txBox="1"/>
          <p:nvPr/>
        </p:nvSpPr>
        <p:spPr>
          <a:xfrm>
            <a:off x="2012611" y="4699001"/>
            <a:ext cx="5118778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i="1" sz="2000">
                <a:solidFill>
                  <a:srgbClr val="FF1234"/>
                </a:solidFill>
              </a:defRPr>
            </a:lvl1pPr>
          </a:lstStyle>
          <a:p>
            <a:pPr/>
            <a:r>
              <a:t>WE CAN USE THE FOR LOOP VARIABLE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419" y="0"/>
            <a:ext cx="6855162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419" y="0"/>
            <a:ext cx="6855162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419" y="0"/>
            <a:ext cx="6855162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419" y="0"/>
            <a:ext cx="6855162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419" y="0"/>
            <a:ext cx="6855162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419" y="0"/>
            <a:ext cx="6855162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419" y="0"/>
            <a:ext cx="6855162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419" y="0"/>
            <a:ext cx="6855162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419" y="0"/>
            <a:ext cx="6855162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Rectangle 2"/>
          <p:cNvGrpSpPr/>
          <p:nvPr/>
        </p:nvGrpSpPr>
        <p:grpSpPr>
          <a:xfrm>
            <a:off x="1143000" y="-18115"/>
            <a:ext cx="6858000" cy="559793"/>
            <a:chOff x="0" y="0"/>
            <a:chExt cx="6858000" cy="559791"/>
          </a:xfrm>
        </p:grpSpPr>
        <p:sp>
          <p:nvSpPr>
            <p:cNvPr id="281" name="Rectangle"/>
            <p:cNvSpPr/>
            <p:nvPr/>
          </p:nvSpPr>
          <p:spPr>
            <a:xfrm>
              <a:off x="0" y="-1"/>
              <a:ext cx="6858000" cy="559793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2" name="Welcome to Python"/>
            <p:cNvSpPr txBox="1"/>
            <p:nvPr/>
          </p:nvSpPr>
          <p:spPr>
            <a:xfrm>
              <a:off x="34288" y="-1"/>
              <a:ext cx="6789422" cy="559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For Loop Redux</a:t>
              </a:r>
            </a:p>
          </p:txBody>
        </p:sp>
      </p:grpSp>
      <p:pic>
        <p:nvPicPr>
          <p:cNvPr id="2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986789"/>
            <a:ext cx="6858001" cy="2656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Rectangle 2"/>
          <p:cNvGrpSpPr/>
          <p:nvPr/>
        </p:nvGrpSpPr>
        <p:grpSpPr>
          <a:xfrm>
            <a:off x="1143000" y="-18115"/>
            <a:ext cx="6858000" cy="559793"/>
            <a:chOff x="0" y="0"/>
            <a:chExt cx="6858000" cy="559791"/>
          </a:xfrm>
        </p:grpSpPr>
        <p:sp>
          <p:nvSpPr>
            <p:cNvPr id="346" name="Rectangle"/>
            <p:cNvSpPr/>
            <p:nvPr/>
          </p:nvSpPr>
          <p:spPr>
            <a:xfrm>
              <a:off x="0" y="-1"/>
              <a:ext cx="6858000" cy="559793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7" name="Welcome to Python"/>
            <p:cNvSpPr txBox="1"/>
            <p:nvPr/>
          </p:nvSpPr>
          <p:spPr>
            <a:xfrm>
              <a:off x="34288" y="-1"/>
              <a:ext cx="6789422" cy="559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Printing even numbers</a:t>
              </a:r>
            </a:p>
          </p:txBody>
        </p:sp>
      </p:grpSp>
      <p:pic>
        <p:nvPicPr>
          <p:cNvPr id="3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120" y="645674"/>
            <a:ext cx="5741760" cy="4223506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Rectangle"/>
          <p:cNvSpPr/>
          <p:nvPr/>
        </p:nvSpPr>
        <p:spPr>
          <a:xfrm>
            <a:off x="6680199" y="4134524"/>
            <a:ext cx="1085097" cy="9518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Rectangle 2"/>
          <p:cNvGrpSpPr/>
          <p:nvPr/>
        </p:nvGrpSpPr>
        <p:grpSpPr>
          <a:xfrm>
            <a:off x="1143000" y="-18115"/>
            <a:ext cx="6858000" cy="559793"/>
            <a:chOff x="0" y="0"/>
            <a:chExt cx="6858000" cy="559791"/>
          </a:xfrm>
        </p:grpSpPr>
        <p:sp>
          <p:nvSpPr>
            <p:cNvPr id="352" name="Rectangle"/>
            <p:cNvSpPr/>
            <p:nvPr/>
          </p:nvSpPr>
          <p:spPr>
            <a:xfrm>
              <a:off x="0" y="-1"/>
              <a:ext cx="6858000" cy="559793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3" name="Welcome to Python"/>
            <p:cNvSpPr txBox="1"/>
            <p:nvPr/>
          </p:nvSpPr>
          <p:spPr>
            <a:xfrm>
              <a:off x="34288" y="-1"/>
              <a:ext cx="6789422" cy="559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More on range()</a:t>
              </a:r>
            </a:p>
          </p:txBody>
        </p:sp>
      </p:grpSp>
      <p:sp>
        <p:nvSpPr>
          <p:cNvPr id="355" name="5"/>
          <p:cNvSpPr/>
          <p:nvPr/>
        </p:nvSpPr>
        <p:spPr>
          <a:xfrm>
            <a:off x="1488407" y="2140981"/>
            <a:ext cx="379208" cy="384104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56" name="range(start, stop, step)"/>
          <p:cNvSpPr txBox="1"/>
          <p:nvPr/>
        </p:nvSpPr>
        <p:spPr>
          <a:xfrm>
            <a:off x="2451313" y="560407"/>
            <a:ext cx="4241374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342900">
              <a:defRPr b="1" sz="3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range(start, stop, step)</a:t>
            </a:r>
          </a:p>
        </p:txBody>
      </p:sp>
      <p:sp>
        <p:nvSpPr>
          <p:cNvPr id="357" name="start"/>
          <p:cNvSpPr txBox="1"/>
          <p:nvPr/>
        </p:nvSpPr>
        <p:spPr>
          <a:xfrm>
            <a:off x="1241221" y="2885208"/>
            <a:ext cx="873581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342900">
              <a:defRPr b="1" sz="3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358" name="stop"/>
          <p:cNvSpPr txBox="1"/>
          <p:nvPr/>
        </p:nvSpPr>
        <p:spPr>
          <a:xfrm>
            <a:off x="7118124" y="2885208"/>
            <a:ext cx="881394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342900">
              <a:defRPr b="1" sz="3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stop</a:t>
            </a:r>
          </a:p>
        </p:txBody>
      </p:sp>
      <p:sp>
        <p:nvSpPr>
          <p:cNvPr id="359" name="step"/>
          <p:cNvSpPr txBox="1"/>
          <p:nvPr/>
        </p:nvSpPr>
        <p:spPr>
          <a:xfrm>
            <a:off x="3043209" y="2885208"/>
            <a:ext cx="881394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342900">
              <a:defRPr b="1" sz="3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step</a:t>
            </a:r>
          </a:p>
        </p:txBody>
      </p:sp>
      <p:sp>
        <p:nvSpPr>
          <p:cNvPr id="360" name="6"/>
          <p:cNvSpPr/>
          <p:nvPr/>
        </p:nvSpPr>
        <p:spPr>
          <a:xfrm>
            <a:off x="1884622" y="2140981"/>
            <a:ext cx="379208" cy="384104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61" name="7"/>
          <p:cNvSpPr/>
          <p:nvPr/>
        </p:nvSpPr>
        <p:spPr>
          <a:xfrm>
            <a:off x="2265235" y="2140981"/>
            <a:ext cx="379208" cy="384104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62" name="8"/>
          <p:cNvSpPr/>
          <p:nvPr/>
        </p:nvSpPr>
        <p:spPr>
          <a:xfrm>
            <a:off x="2661449" y="2140981"/>
            <a:ext cx="379208" cy="384104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63" name="9"/>
          <p:cNvSpPr/>
          <p:nvPr/>
        </p:nvSpPr>
        <p:spPr>
          <a:xfrm>
            <a:off x="3042062" y="2140981"/>
            <a:ext cx="379208" cy="384104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364" name="10"/>
          <p:cNvSpPr/>
          <p:nvPr/>
        </p:nvSpPr>
        <p:spPr>
          <a:xfrm>
            <a:off x="3438276" y="2140981"/>
            <a:ext cx="379208" cy="384104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365" name="11"/>
          <p:cNvSpPr/>
          <p:nvPr/>
        </p:nvSpPr>
        <p:spPr>
          <a:xfrm>
            <a:off x="3818890" y="2140981"/>
            <a:ext cx="379208" cy="384104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366" name="12"/>
          <p:cNvSpPr/>
          <p:nvPr/>
        </p:nvSpPr>
        <p:spPr>
          <a:xfrm>
            <a:off x="4215104" y="2140981"/>
            <a:ext cx="379208" cy="384104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367" name="13"/>
          <p:cNvSpPr/>
          <p:nvPr/>
        </p:nvSpPr>
        <p:spPr>
          <a:xfrm>
            <a:off x="4611318" y="2140981"/>
            <a:ext cx="379208" cy="384104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68" name="14"/>
          <p:cNvSpPr/>
          <p:nvPr/>
        </p:nvSpPr>
        <p:spPr>
          <a:xfrm>
            <a:off x="5007533" y="2140981"/>
            <a:ext cx="379208" cy="384104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369" name="15"/>
          <p:cNvSpPr/>
          <p:nvPr/>
        </p:nvSpPr>
        <p:spPr>
          <a:xfrm>
            <a:off x="5388146" y="2140981"/>
            <a:ext cx="379208" cy="384104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370" name="16"/>
          <p:cNvSpPr/>
          <p:nvPr/>
        </p:nvSpPr>
        <p:spPr>
          <a:xfrm>
            <a:off x="5784360" y="2140981"/>
            <a:ext cx="379208" cy="384104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71" name="17"/>
          <p:cNvSpPr/>
          <p:nvPr/>
        </p:nvSpPr>
        <p:spPr>
          <a:xfrm>
            <a:off x="6196175" y="2140981"/>
            <a:ext cx="379208" cy="384104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372" name="18"/>
          <p:cNvSpPr/>
          <p:nvPr/>
        </p:nvSpPr>
        <p:spPr>
          <a:xfrm>
            <a:off x="6592389" y="2140981"/>
            <a:ext cx="379208" cy="384104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373" name="19"/>
          <p:cNvSpPr/>
          <p:nvPr/>
        </p:nvSpPr>
        <p:spPr>
          <a:xfrm>
            <a:off x="6973003" y="2140981"/>
            <a:ext cx="379208" cy="384104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374" name="20"/>
          <p:cNvSpPr/>
          <p:nvPr/>
        </p:nvSpPr>
        <p:spPr>
          <a:xfrm>
            <a:off x="7369217" y="2140981"/>
            <a:ext cx="379208" cy="384104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375" name="Line"/>
          <p:cNvSpPr/>
          <p:nvPr/>
        </p:nvSpPr>
        <p:spPr>
          <a:xfrm flipV="1">
            <a:off x="1688648" y="2526387"/>
            <a:ext cx="1" cy="478289"/>
          </a:xfrm>
          <a:prstGeom prst="line">
            <a:avLst/>
          </a:prstGeom>
          <a:ln w="25400">
            <a:solidFill>
              <a:schemeClr val="accent3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6" name="Line"/>
          <p:cNvSpPr/>
          <p:nvPr/>
        </p:nvSpPr>
        <p:spPr>
          <a:xfrm flipV="1">
            <a:off x="7558821" y="2526387"/>
            <a:ext cx="1" cy="478289"/>
          </a:xfrm>
          <a:prstGeom prst="line">
            <a:avLst/>
          </a:prstGeom>
          <a:ln w="25400">
            <a:solidFill>
              <a:schemeClr val="accent3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7" name="range(5, 20, 3)"/>
          <p:cNvSpPr txBox="1"/>
          <p:nvPr/>
        </p:nvSpPr>
        <p:spPr>
          <a:xfrm>
            <a:off x="3232940" y="1446822"/>
            <a:ext cx="2770953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342900">
              <a:defRPr b="1" sz="3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range(5, 20, 3)</a:t>
            </a:r>
          </a:p>
        </p:txBody>
      </p:sp>
      <p:sp>
        <p:nvSpPr>
          <p:cNvPr id="385" name="Connection Line"/>
          <p:cNvSpPr/>
          <p:nvPr/>
        </p:nvSpPr>
        <p:spPr>
          <a:xfrm>
            <a:off x="1724801" y="2524591"/>
            <a:ext cx="1052130" cy="408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0" y="0"/>
                </a:moveTo>
                <a:cubicBezTo>
                  <a:pt x="9705" y="21425"/>
                  <a:pt x="16905" y="21600"/>
                  <a:pt x="21600" y="526"/>
                </a:cubicBezTo>
              </a:path>
            </a:pathLst>
          </a:cu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86" name="Connection Line"/>
          <p:cNvSpPr/>
          <p:nvPr/>
        </p:nvSpPr>
        <p:spPr>
          <a:xfrm>
            <a:off x="2865354" y="2537857"/>
            <a:ext cx="1070467" cy="403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213"/>
                </a:moveTo>
                <a:cubicBezTo>
                  <a:pt x="9821" y="21600"/>
                  <a:pt x="17021" y="21529"/>
                  <a:pt x="21600" y="0"/>
                </a:cubicBezTo>
              </a:path>
            </a:pathLst>
          </a:cu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87" name="Connection Line"/>
          <p:cNvSpPr/>
          <p:nvPr/>
        </p:nvSpPr>
        <p:spPr>
          <a:xfrm>
            <a:off x="4029852" y="2524591"/>
            <a:ext cx="1088300" cy="409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0" y="0"/>
                </a:moveTo>
                <a:cubicBezTo>
                  <a:pt x="9582" y="21425"/>
                  <a:pt x="16782" y="21600"/>
                  <a:pt x="21600" y="525"/>
                </a:cubicBezTo>
              </a:path>
            </a:pathLst>
          </a:cu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88" name="Connection Line"/>
          <p:cNvSpPr/>
          <p:nvPr/>
        </p:nvSpPr>
        <p:spPr>
          <a:xfrm>
            <a:off x="5198719" y="2524591"/>
            <a:ext cx="1105758" cy="409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0" y="0"/>
                </a:moveTo>
                <a:cubicBezTo>
                  <a:pt x="9527" y="21425"/>
                  <a:pt x="16727" y="21600"/>
                  <a:pt x="21600" y="525"/>
                </a:cubicBezTo>
              </a:path>
            </a:pathLst>
          </a:cu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89" name="Connection Line"/>
          <p:cNvSpPr/>
          <p:nvPr/>
        </p:nvSpPr>
        <p:spPr>
          <a:xfrm>
            <a:off x="6443496" y="2524591"/>
            <a:ext cx="1042511" cy="408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0" y="0"/>
                </a:moveTo>
                <a:cubicBezTo>
                  <a:pt x="9740" y="21425"/>
                  <a:pt x="16940" y="21600"/>
                  <a:pt x="21600" y="526"/>
                </a:cubicBezTo>
              </a:path>
            </a:pathLst>
          </a:custGeom>
          <a:ln w="254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83" name="(Excluded)"/>
          <p:cNvSpPr txBox="1"/>
          <p:nvPr/>
        </p:nvSpPr>
        <p:spPr>
          <a:xfrm>
            <a:off x="6500859" y="3383538"/>
            <a:ext cx="2115923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342900">
              <a:defRPr b="1" sz="3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(Excluded)</a:t>
            </a:r>
          </a:p>
        </p:txBody>
      </p:sp>
      <p:sp>
        <p:nvSpPr>
          <p:cNvPr id="384" name="(Included)"/>
          <p:cNvSpPr txBox="1"/>
          <p:nvPr/>
        </p:nvSpPr>
        <p:spPr>
          <a:xfrm>
            <a:off x="668824" y="3383538"/>
            <a:ext cx="2039649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342900">
              <a:defRPr b="1" sz="3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(Included)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afterEffect" presetSubtype="5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1" dur="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5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5" dur="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5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9" dur="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5" presetID="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23" dur="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5" presetID="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27" dur="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5" presetID="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31" dur="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5" presetID="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35" dur="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5" presetID="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39" dur="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5" presetID="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43" dur="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5" presetID="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47" dur="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5" presetID="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51" dur="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5" presetID="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55" dur="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5" presetID="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59" dur="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5" presetID="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63" dur="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afterEffect" presetSubtype="5" presetID="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67" dur="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afterEffect" presetSubtype="5" presetID="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1" dur="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5" presetID="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89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Class="entr" nodeType="afterEffect" presetSubtype="5" presetID="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93" dur="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Class="entr" nodeType="afterEffect" presetSubtype="5" presetID="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97" dur="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Class="entr" nodeType="afterEffect" presetSubtype="5" presetID="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01" dur="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Class="entr" nodeType="afterEffect" presetSubtype="5" presetID="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05" dur="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Class="entr" nodeType="afterEffect" presetSubtype="5" presetID="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09" dur="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ntr" nodeType="clickEffect" presetSubtype="5" presetID="3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18" dur="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5" grpId="22"/>
      <p:bldP build="whole" bldLvl="1" animBg="1" rev="0" advAuto="0" spid="364" grpId="7"/>
      <p:bldP build="whole" bldLvl="1" animBg="1" rev="0" advAuto="0" spid="358" grpId="20"/>
      <p:bldP build="whole" bldLvl="1" animBg="1" rev="0" advAuto="0" spid="368" grpId="3"/>
      <p:bldP build="whole" bldLvl="1" animBg="1" rev="0" advAuto="0" spid="359" grpId="27"/>
      <p:bldP build="whole" bldLvl="1" animBg="1" rev="0" advAuto="0" spid="360" grpId="17"/>
      <p:bldP build="whole" bldLvl="1" animBg="1" rev="0" advAuto="0" spid="362" grpId="16"/>
      <p:bldP build="whole" bldLvl="1" animBg="1" rev="0" advAuto="0" spid="366" grpId="9"/>
      <p:bldP build="whole" bldLvl="1" animBg="1" rev="0" advAuto="0" spid="363" grpId="6"/>
      <p:bldP build="whole" bldLvl="1" animBg="1" rev="0" advAuto="0" spid="375" grpId="18"/>
      <p:bldP build="whole" bldLvl="1" animBg="1" rev="0" advAuto="0" spid="384" grpId="28"/>
      <p:bldP build="whole" bldLvl="1" animBg="1" rev="0" advAuto="0" spid="365" grpId="8"/>
      <p:bldP build="whole" bldLvl="1" animBg="1" rev="0" advAuto="0" spid="370" grpId="5"/>
      <p:bldP build="whole" bldLvl="1" animBg="1" rev="0" advAuto="0" spid="376" grpId="19"/>
      <p:bldP build="whole" bldLvl="1" animBg="1" rev="0" advAuto="0" spid="372" grpId="12"/>
      <p:bldP build="whole" bldLvl="1" animBg="1" rev="0" advAuto="0" spid="355" grpId="10"/>
      <p:bldP build="whole" bldLvl="1" animBg="1" rev="0" advAuto="0" spid="367" grpId="2"/>
      <p:bldP build="whole" bldLvl="1" animBg="1" rev="0" advAuto="0" spid="374" grpId="14"/>
      <p:bldP build="whole" bldLvl="1" animBg="1" rev="0" advAuto="0" spid="386" grpId="26"/>
      <p:bldP build="whole" bldLvl="1" animBg="1" rev="0" advAuto="0" spid="387" grpId="25"/>
      <p:bldP build="whole" bldLvl="1" animBg="1" rev="0" advAuto="0" spid="357" grpId="21"/>
      <p:bldP build="whole" bldLvl="1" animBg="1" rev="0" advAuto="0" spid="377" grpId="1"/>
      <p:bldP build="whole" bldLvl="1" animBg="1" rev="0" advAuto="0" spid="388" grpId="23"/>
      <p:bldP build="whole" bldLvl="1" animBg="1" rev="0" advAuto="0" spid="389" grpId="24"/>
      <p:bldP build="whole" bldLvl="1" animBg="1" rev="0" advAuto="0" spid="373" grpId="13"/>
      <p:bldP build="whole" bldLvl="1" animBg="1" rev="0" advAuto="0" spid="383" grpId="29"/>
      <p:bldP build="whole" bldLvl="1" animBg="1" rev="0" advAuto="0" spid="371" grpId="11"/>
      <p:bldP build="whole" bldLvl="1" animBg="1" rev="0" advAuto="0" spid="361" grpId="15"/>
      <p:bldP build="whole" bldLvl="1" animBg="1" rev="0" advAuto="0" spid="369" grpId="4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Rectangle 2"/>
          <p:cNvGrpSpPr/>
          <p:nvPr/>
        </p:nvGrpSpPr>
        <p:grpSpPr>
          <a:xfrm>
            <a:off x="1143000" y="-18115"/>
            <a:ext cx="6858000" cy="559793"/>
            <a:chOff x="0" y="0"/>
            <a:chExt cx="6858000" cy="559791"/>
          </a:xfrm>
        </p:grpSpPr>
        <p:sp>
          <p:nvSpPr>
            <p:cNvPr id="391" name="Rectangle"/>
            <p:cNvSpPr/>
            <p:nvPr/>
          </p:nvSpPr>
          <p:spPr>
            <a:xfrm>
              <a:off x="0" y="-1"/>
              <a:ext cx="6858000" cy="559793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2" name="Welcome to Python"/>
            <p:cNvSpPr txBox="1"/>
            <p:nvPr/>
          </p:nvSpPr>
          <p:spPr>
            <a:xfrm>
              <a:off x="34288" y="-1"/>
              <a:ext cx="6789422" cy="559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More on range()</a:t>
              </a:r>
            </a:p>
          </p:txBody>
        </p:sp>
      </p:grpSp>
      <p:sp>
        <p:nvSpPr>
          <p:cNvPr id="394" name="Experiments with range(start, stop, step)"/>
          <p:cNvSpPr txBox="1"/>
          <p:nvPr/>
        </p:nvSpPr>
        <p:spPr>
          <a:xfrm>
            <a:off x="1591142" y="560407"/>
            <a:ext cx="5961716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342900">
              <a:defRPr b="1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Experiments with range(start, stop, step)</a:t>
            </a:r>
          </a:p>
        </p:txBody>
      </p:sp>
      <p:sp>
        <p:nvSpPr>
          <p:cNvPr id="395" name="for i in range(...):…"/>
          <p:cNvSpPr txBox="1"/>
          <p:nvPr/>
        </p:nvSpPr>
        <p:spPr>
          <a:xfrm>
            <a:off x="300110" y="1424773"/>
            <a:ext cx="1986938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solidFill>
                  <a:schemeClr val="accent2">
                    <a:lumOff val="-2588"/>
                  </a:schemeClr>
                </a:solidFill>
              </a:defRPr>
            </a:pPr>
            <a:r>
              <a:t>for i in range(...):</a:t>
            </a:r>
          </a:p>
          <a:p>
            <a:pPr>
              <a:defRPr sz="2000">
                <a:solidFill>
                  <a:schemeClr val="accent2">
                    <a:lumOff val="-2588"/>
                  </a:schemeClr>
                </a:solidFill>
              </a:defRPr>
            </a:pPr>
            <a:r>
              <a:t>    print(i, end=' ')</a:t>
            </a:r>
          </a:p>
        </p:txBody>
      </p:sp>
      <p:sp>
        <p:nvSpPr>
          <p:cNvPr id="396" name="Excerpt from Lecture6/range_example.py"/>
          <p:cNvSpPr txBox="1"/>
          <p:nvPr/>
        </p:nvSpPr>
        <p:spPr>
          <a:xfrm>
            <a:off x="300110" y="1090576"/>
            <a:ext cx="4064343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/>
            </a:lvl1pPr>
          </a:lstStyle>
          <a:p>
            <a:pPr/>
            <a:r>
              <a:t>Excerpt from Lecture6/range_example.py</a:t>
            </a:r>
          </a:p>
        </p:txBody>
      </p:sp>
      <p:sp>
        <p:nvSpPr>
          <p:cNvPr id="397" name="range(5)            -&gt;     0 1 2 3 4…"/>
          <p:cNvSpPr txBox="1"/>
          <p:nvPr/>
        </p:nvSpPr>
        <p:spPr>
          <a:xfrm>
            <a:off x="2853003" y="2239177"/>
            <a:ext cx="3901414" cy="1412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5">
              <a:defRPr sz="2200"/>
            </a:pPr>
            <a:r>
              <a:t>range(5)            -&gt;     0 1 2 3 4 </a:t>
            </a:r>
          </a:p>
          <a:p>
            <a:pPr>
              <a:defRPr sz="2200"/>
            </a:pPr>
            <a:r>
              <a:t>range(5, 10)      -&gt;     5 6 7 8 9 </a:t>
            </a:r>
          </a:p>
          <a:p>
            <a:pPr>
              <a:defRPr sz="2200"/>
            </a:pPr>
            <a:r>
              <a:t>range(6, 15, 3)  -&gt;     6 9 12 </a:t>
            </a:r>
          </a:p>
          <a:p>
            <a:pPr>
              <a:defRPr sz="2200"/>
            </a:pPr>
            <a:r>
              <a:t>range(15, 6, -3) -&gt;    15 12 9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Rectangle 2"/>
          <p:cNvGrpSpPr/>
          <p:nvPr/>
        </p:nvGrpSpPr>
        <p:grpSpPr>
          <a:xfrm>
            <a:off x="1143000" y="-18115"/>
            <a:ext cx="6858000" cy="559793"/>
            <a:chOff x="0" y="0"/>
            <a:chExt cx="6858000" cy="559791"/>
          </a:xfrm>
        </p:grpSpPr>
        <p:sp>
          <p:nvSpPr>
            <p:cNvPr id="399" name="Rectangle"/>
            <p:cNvSpPr/>
            <p:nvPr/>
          </p:nvSpPr>
          <p:spPr>
            <a:xfrm>
              <a:off x="0" y="-1"/>
              <a:ext cx="6858000" cy="559793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0" name="Welcome to Python"/>
            <p:cNvSpPr txBox="1"/>
            <p:nvPr/>
          </p:nvSpPr>
          <p:spPr>
            <a:xfrm>
              <a:off x="34288" y="-1"/>
              <a:ext cx="6789422" cy="559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For loop exercises</a:t>
              </a:r>
            </a:p>
          </p:txBody>
        </p:sp>
      </p:grpSp>
      <p:sp>
        <p:nvSpPr>
          <p:cNvPr id="402" name="Let’s write a program that outputs all numbers divisible by 5 in a user defined range (a minimum number and a maximum number)…"/>
          <p:cNvSpPr txBox="1"/>
          <p:nvPr/>
        </p:nvSpPr>
        <p:spPr>
          <a:xfrm>
            <a:off x="364855" y="746793"/>
            <a:ext cx="8414290" cy="288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800">
                <a:solidFill>
                  <a:schemeClr val="accent2">
                    <a:lumOff val="-2588"/>
                  </a:schemeClr>
                </a:solidFill>
              </a:defRPr>
            </a:pPr>
            <a:r>
              <a:t>Let’s write a program that outputs all numbers divisible by 5 in a user defined range (a minimum number and a maximum number)</a:t>
            </a:r>
          </a:p>
          <a:p>
            <a:pPr>
              <a:defRPr b="1" sz="1800">
                <a:solidFill>
                  <a:schemeClr val="accent2">
                    <a:lumOff val="-2588"/>
                  </a:schemeClr>
                </a:solidFill>
              </a:defRPr>
            </a:pPr>
          </a:p>
          <a:p>
            <a:pPr>
              <a:defRPr b="1" sz="1800">
                <a:solidFill>
                  <a:schemeClr val="accent2">
                    <a:lumOff val="-2588"/>
                  </a:schemeClr>
                </a:solidFill>
              </a:defRPr>
            </a:pPr>
            <a:r>
              <a:t>If the minimum value entered is larger than the maximum value entered, your program should swap them and use.</a:t>
            </a:r>
          </a:p>
          <a:p>
            <a:pPr>
              <a:defRPr b="1" sz="1800">
                <a:solidFill>
                  <a:schemeClr val="accent2">
                    <a:lumOff val="-2588"/>
                  </a:schemeClr>
                </a:solidFill>
              </a:defRPr>
            </a:pPr>
          </a:p>
          <a:p>
            <a:pPr>
              <a:defRPr b="1" sz="1800">
                <a:solidFill>
                  <a:schemeClr val="accent2">
                    <a:lumOff val="-2588"/>
                  </a:schemeClr>
                </a:solidFill>
              </a:defRPr>
            </a:pPr>
            <a:r>
              <a:t>Sample run:</a:t>
            </a:r>
          </a:p>
          <a:p>
            <a:pPr>
              <a:defRPr b="1" sz="1800">
                <a:solidFill>
                  <a:schemeClr val="accent2">
                    <a:lumOff val="-2588"/>
                  </a:schemeClr>
                </a:solidFill>
              </a:defRPr>
            </a:pPr>
          </a:p>
          <a:p>
            <a:pPr>
              <a:defRPr b="1" sz="1800">
                <a:solidFill>
                  <a:schemeClr val="accent2">
                    <a:lumOff val="-2588"/>
                  </a:schemeClr>
                </a:solidFill>
              </a:defRPr>
            </a:pPr>
          </a:p>
        </p:txBody>
      </p:sp>
      <p:sp>
        <p:nvSpPr>
          <p:cNvPr id="403" name="Specify the minimum value:63…"/>
          <p:cNvSpPr txBox="1"/>
          <p:nvPr/>
        </p:nvSpPr>
        <p:spPr>
          <a:xfrm>
            <a:off x="2782089" y="2529841"/>
            <a:ext cx="4411126" cy="2504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>
                <a:solidFill>
                  <a:schemeClr val="accent2">
                    <a:lumOff val="-2588"/>
                  </a:schemeClr>
                </a:solidFill>
              </a:defRPr>
            </a:pPr>
            <a:r>
              <a:t>Specify the minimum value:</a:t>
            </a:r>
            <a:r>
              <a:rPr b="1">
                <a:solidFill>
                  <a:srgbClr val="1A1AFF"/>
                </a:solidFill>
              </a:rPr>
              <a:t>63</a:t>
            </a:r>
          </a:p>
          <a:p>
            <a:pPr>
              <a:defRPr sz="1600">
                <a:solidFill>
                  <a:schemeClr val="accent2">
                    <a:lumOff val="-2588"/>
                  </a:schemeClr>
                </a:solidFill>
              </a:defRPr>
            </a:pPr>
            <a:r>
              <a:t>Specify the maximum value:</a:t>
            </a:r>
            <a:r>
              <a:rPr b="1">
                <a:solidFill>
                  <a:srgbClr val="1A1AFF"/>
                </a:solidFill>
              </a:rPr>
              <a:t>39</a:t>
            </a:r>
          </a:p>
          <a:p>
            <a:pPr>
              <a:defRPr sz="1600">
                <a:solidFill>
                  <a:schemeClr val="accent2">
                    <a:lumOff val="-2588"/>
                  </a:schemeClr>
                </a:solidFill>
              </a:defRPr>
            </a:pPr>
            <a:r>
              <a:t>Your minimum value was bigger than max value</a:t>
            </a:r>
          </a:p>
          <a:p>
            <a:pPr>
              <a:defRPr sz="1600">
                <a:solidFill>
                  <a:schemeClr val="accent2">
                    <a:lumOff val="-2588"/>
                  </a:schemeClr>
                </a:solidFill>
              </a:defRPr>
            </a:pPr>
            <a:r>
              <a:t>I'll swap them for you</a:t>
            </a:r>
          </a:p>
          <a:p>
            <a:pPr>
              <a:defRPr sz="1600">
                <a:solidFill>
                  <a:schemeClr val="accent2">
                    <a:lumOff val="-2588"/>
                  </a:schemeClr>
                </a:solidFill>
              </a:defRPr>
            </a:pPr>
            <a:r>
              <a:t>Min-value:39, max-value: 63</a:t>
            </a:r>
          </a:p>
          <a:p>
            <a:pPr>
              <a:defRPr sz="1600">
                <a:solidFill>
                  <a:schemeClr val="accent2">
                    <a:lumOff val="-2588"/>
                  </a:schemeClr>
                </a:solidFill>
              </a:defRPr>
            </a:pPr>
            <a:r>
              <a:t>40 is divisible by 5</a:t>
            </a:r>
          </a:p>
          <a:p>
            <a:pPr>
              <a:defRPr sz="1600">
                <a:solidFill>
                  <a:schemeClr val="accent2">
                    <a:lumOff val="-2588"/>
                  </a:schemeClr>
                </a:solidFill>
              </a:defRPr>
            </a:pPr>
            <a:r>
              <a:t>45 is divisible by 5</a:t>
            </a:r>
          </a:p>
          <a:p>
            <a:pPr>
              <a:defRPr sz="1600">
                <a:solidFill>
                  <a:schemeClr val="accent2">
                    <a:lumOff val="-2588"/>
                  </a:schemeClr>
                </a:solidFill>
              </a:defRPr>
            </a:pPr>
            <a:r>
              <a:t>50 is divisible by 5</a:t>
            </a:r>
          </a:p>
          <a:p>
            <a:pPr>
              <a:defRPr sz="1600">
                <a:solidFill>
                  <a:schemeClr val="accent2">
                    <a:lumOff val="-2588"/>
                  </a:schemeClr>
                </a:solidFill>
              </a:defRPr>
            </a:pPr>
            <a:r>
              <a:t>55 is divisible by 5</a:t>
            </a:r>
          </a:p>
          <a:p>
            <a:pPr>
              <a:defRPr sz="1600">
                <a:solidFill>
                  <a:schemeClr val="accent2">
                    <a:lumOff val="-2588"/>
                  </a:schemeClr>
                </a:solidFill>
              </a:defRPr>
            </a:pPr>
            <a:r>
              <a:t>60 is divisible by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Rectangle 2"/>
          <p:cNvGrpSpPr/>
          <p:nvPr/>
        </p:nvGrpSpPr>
        <p:grpSpPr>
          <a:xfrm>
            <a:off x="1143000" y="-18115"/>
            <a:ext cx="6858000" cy="559793"/>
            <a:chOff x="0" y="0"/>
            <a:chExt cx="6858000" cy="559791"/>
          </a:xfrm>
        </p:grpSpPr>
        <p:sp>
          <p:nvSpPr>
            <p:cNvPr id="405" name="Rectangle"/>
            <p:cNvSpPr/>
            <p:nvPr/>
          </p:nvSpPr>
          <p:spPr>
            <a:xfrm>
              <a:off x="0" y="-1"/>
              <a:ext cx="6858000" cy="559793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6" name="Welcome to Python"/>
            <p:cNvSpPr txBox="1"/>
            <p:nvPr/>
          </p:nvSpPr>
          <p:spPr>
            <a:xfrm>
              <a:off x="34288" y="-1"/>
              <a:ext cx="6789422" cy="559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Divisors and prime numbers</a:t>
              </a:r>
            </a:p>
          </p:txBody>
        </p:sp>
      </p:grpSp>
      <p:sp>
        <p:nvSpPr>
          <p:cNvPr id="408" name="Write a program that outputs divisors of all numbers in range [50, 60]. The program should print “is a prime number&quot; if there are no divisor found except 1 and the number itself. Expected output:"/>
          <p:cNvSpPr txBox="1"/>
          <p:nvPr/>
        </p:nvSpPr>
        <p:spPr>
          <a:xfrm>
            <a:off x="364855" y="756953"/>
            <a:ext cx="8414290" cy="192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000">
                <a:solidFill>
                  <a:schemeClr val="accent2">
                    <a:lumOff val="-2588"/>
                  </a:schemeClr>
                </a:solidFill>
              </a:defRPr>
            </a:pPr>
            <a:r>
              <a:t>Write a program that outputs divisors of all numbers in range [50, 60]. The program should print “is a prime number" if there are no divisor found except 1 and the number itself. Expected output:</a:t>
            </a:r>
          </a:p>
          <a:p>
            <a:pPr>
              <a:defRPr b="1" sz="2000">
                <a:solidFill>
                  <a:schemeClr val="accent2">
                    <a:lumOff val="-2588"/>
                  </a:schemeClr>
                </a:solidFill>
              </a:defRPr>
            </a:pPr>
          </a:p>
          <a:p>
            <a:pPr>
              <a:defRPr b="1" sz="2000">
                <a:solidFill>
                  <a:schemeClr val="accent2">
                    <a:lumOff val="-2588"/>
                  </a:schemeClr>
                </a:solidFill>
              </a:defRPr>
            </a:pPr>
          </a:p>
        </p:txBody>
      </p:sp>
      <p:sp>
        <p:nvSpPr>
          <p:cNvPr id="409" name="50:  2  5  10  25…"/>
          <p:cNvSpPr txBox="1"/>
          <p:nvPr/>
        </p:nvSpPr>
        <p:spPr>
          <a:xfrm>
            <a:off x="2985289" y="1808481"/>
            <a:ext cx="3726244" cy="316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800">
                <a:solidFill>
                  <a:schemeClr val="accent2">
                    <a:lumOff val="-2588"/>
                  </a:schemeClr>
                </a:solidFill>
              </a:defRPr>
            </a:pPr>
            <a:r>
              <a:t>50:  2  5  10  25  </a:t>
            </a:r>
          </a:p>
          <a:p>
            <a:pPr>
              <a:defRPr sz="1800">
                <a:solidFill>
                  <a:schemeClr val="accent2">
                    <a:lumOff val="-2588"/>
                  </a:schemeClr>
                </a:solidFill>
              </a:defRPr>
            </a:pPr>
            <a:r>
              <a:t>51:  3  17  </a:t>
            </a:r>
          </a:p>
          <a:p>
            <a:pPr>
              <a:defRPr sz="1800">
                <a:solidFill>
                  <a:schemeClr val="accent2">
                    <a:lumOff val="-2588"/>
                  </a:schemeClr>
                </a:solidFill>
              </a:defRPr>
            </a:pPr>
            <a:r>
              <a:t>52:  2  4  13  26  </a:t>
            </a:r>
          </a:p>
          <a:p>
            <a:pPr>
              <a:defRPr sz="1800">
                <a:solidFill>
                  <a:schemeClr val="accent2">
                    <a:lumOff val="-2588"/>
                  </a:schemeClr>
                </a:solidFill>
              </a:defRPr>
            </a:pPr>
            <a:r>
              <a:t>53:  is a prime number</a:t>
            </a:r>
          </a:p>
          <a:p>
            <a:pPr>
              <a:defRPr sz="1800">
                <a:solidFill>
                  <a:schemeClr val="accent2">
                    <a:lumOff val="-2588"/>
                  </a:schemeClr>
                </a:solidFill>
              </a:defRPr>
            </a:pPr>
            <a:r>
              <a:t>54:  2  3  6  9  18  27  </a:t>
            </a:r>
          </a:p>
          <a:p>
            <a:pPr>
              <a:defRPr sz="1800">
                <a:solidFill>
                  <a:schemeClr val="accent2">
                    <a:lumOff val="-2588"/>
                  </a:schemeClr>
                </a:solidFill>
              </a:defRPr>
            </a:pPr>
            <a:r>
              <a:t>55:  5  11  </a:t>
            </a:r>
          </a:p>
          <a:p>
            <a:pPr>
              <a:defRPr sz="1800">
                <a:solidFill>
                  <a:schemeClr val="accent2">
                    <a:lumOff val="-2588"/>
                  </a:schemeClr>
                </a:solidFill>
              </a:defRPr>
            </a:pPr>
            <a:r>
              <a:t>56:  2  4  7  8  14  28  </a:t>
            </a:r>
          </a:p>
          <a:p>
            <a:pPr>
              <a:defRPr sz="1800">
                <a:solidFill>
                  <a:schemeClr val="accent2">
                    <a:lumOff val="-2588"/>
                  </a:schemeClr>
                </a:solidFill>
              </a:defRPr>
            </a:pPr>
            <a:r>
              <a:t>57:  3  19  </a:t>
            </a:r>
          </a:p>
          <a:p>
            <a:pPr>
              <a:defRPr sz="1800">
                <a:solidFill>
                  <a:schemeClr val="accent2">
                    <a:lumOff val="-2588"/>
                  </a:schemeClr>
                </a:solidFill>
              </a:defRPr>
            </a:pPr>
            <a:r>
              <a:t>58:  2  29  </a:t>
            </a:r>
          </a:p>
          <a:p>
            <a:pPr>
              <a:defRPr sz="1800">
                <a:solidFill>
                  <a:schemeClr val="accent2">
                    <a:lumOff val="-2588"/>
                  </a:schemeClr>
                </a:solidFill>
              </a:defRPr>
            </a:pPr>
            <a:r>
              <a:t>59:  is a prime number</a:t>
            </a:r>
          </a:p>
          <a:p>
            <a:pPr>
              <a:defRPr sz="1800">
                <a:solidFill>
                  <a:schemeClr val="accent2">
                    <a:lumOff val="-2588"/>
                  </a:schemeClr>
                </a:solidFill>
              </a:defRPr>
            </a:pPr>
            <a:r>
              <a:t>60:  2  3  4  5  6  10  12  15  20  30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Rectangle 2"/>
          <p:cNvGrpSpPr/>
          <p:nvPr/>
        </p:nvGrpSpPr>
        <p:grpSpPr>
          <a:xfrm>
            <a:off x="1143000" y="-18115"/>
            <a:ext cx="6858000" cy="559793"/>
            <a:chOff x="0" y="0"/>
            <a:chExt cx="6858000" cy="559791"/>
          </a:xfrm>
        </p:grpSpPr>
        <p:sp>
          <p:nvSpPr>
            <p:cNvPr id="411" name="Rectangle"/>
            <p:cNvSpPr/>
            <p:nvPr/>
          </p:nvSpPr>
          <p:spPr>
            <a:xfrm>
              <a:off x="0" y="-1"/>
              <a:ext cx="6858000" cy="559793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2" name="Welcome to Python"/>
            <p:cNvSpPr txBox="1"/>
            <p:nvPr/>
          </p:nvSpPr>
          <p:spPr>
            <a:xfrm>
              <a:off x="34288" y="-1"/>
              <a:ext cx="6789422" cy="559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Creating number combinations</a:t>
              </a:r>
            </a:p>
          </p:txBody>
        </p:sp>
      </p:grpSp>
      <p:sp>
        <p:nvSpPr>
          <p:cNvPr id="414" name="0000…"/>
          <p:cNvSpPr txBox="1"/>
          <p:nvPr/>
        </p:nvSpPr>
        <p:spPr>
          <a:xfrm>
            <a:off x="7573363" y="893466"/>
            <a:ext cx="556179" cy="3952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/>
            </a:pPr>
            <a:r>
              <a:t>0000</a:t>
            </a:r>
          </a:p>
          <a:p>
            <a:pPr>
              <a:defRPr sz="1600"/>
            </a:pPr>
            <a:r>
              <a:t>0001</a:t>
            </a:r>
          </a:p>
          <a:p>
            <a:pPr>
              <a:defRPr sz="1600"/>
            </a:pPr>
            <a:r>
              <a:t>0010</a:t>
            </a:r>
          </a:p>
          <a:p>
            <a:pPr>
              <a:defRPr sz="1600"/>
            </a:pPr>
            <a:r>
              <a:t>0011</a:t>
            </a:r>
          </a:p>
          <a:p>
            <a:pPr>
              <a:defRPr sz="1600"/>
            </a:pPr>
            <a:r>
              <a:t>0100</a:t>
            </a:r>
          </a:p>
          <a:p>
            <a:pPr>
              <a:defRPr sz="1600"/>
            </a:pPr>
            <a:r>
              <a:t>0101</a:t>
            </a:r>
          </a:p>
          <a:p>
            <a:pPr>
              <a:defRPr sz="1600"/>
            </a:pPr>
            <a:r>
              <a:t>0110</a:t>
            </a:r>
          </a:p>
          <a:p>
            <a:pPr>
              <a:defRPr sz="1600"/>
            </a:pPr>
            <a:r>
              <a:t>0111</a:t>
            </a:r>
          </a:p>
          <a:p>
            <a:pPr>
              <a:defRPr sz="1600"/>
            </a:pPr>
            <a:r>
              <a:t>1000</a:t>
            </a:r>
          </a:p>
          <a:p>
            <a:pPr>
              <a:defRPr sz="1600"/>
            </a:pPr>
            <a:r>
              <a:t>1001</a:t>
            </a:r>
          </a:p>
          <a:p>
            <a:pPr>
              <a:defRPr sz="1600"/>
            </a:pPr>
            <a:r>
              <a:t>1010</a:t>
            </a:r>
          </a:p>
          <a:p>
            <a:pPr>
              <a:defRPr sz="1600"/>
            </a:pPr>
            <a:r>
              <a:t>1011</a:t>
            </a:r>
          </a:p>
          <a:p>
            <a:pPr>
              <a:defRPr sz="1600"/>
            </a:pPr>
            <a:r>
              <a:t>1100</a:t>
            </a:r>
          </a:p>
          <a:p>
            <a:pPr>
              <a:defRPr sz="1600"/>
            </a:pPr>
            <a:r>
              <a:t>1101</a:t>
            </a:r>
          </a:p>
          <a:p>
            <a:pPr>
              <a:defRPr sz="1600"/>
            </a:pPr>
            <a:r>
              <a:t>1110</a:t>
            </a:r>
          </a:p>
          <a:p>
            <a:pPr>
              <a:defRPr sz="1600"/>
            </a:pPr>
            <a:r>
              <a:t>1111</a:t>
            </a:r>
          </a:p>
        </p:txBody>
      </p:sp>
      <p:sp>
        <p:nvSpPr>
          <p:cNvPr id="415" name="def main():…"/>
          <p:cNvSpPr txBox="1"/>
          <p:nvPr/>
        </p:nvSpPr>
        <p:spPr>
          <a:xfrm>
            <a:off x="466668" y="1377950"/>
            <a:ext cx="5702011" cy="298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42900">
              <a:spcBef>
                <a:spcPts val="500"/>
              </a:spcBef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def </a:t>
            </a:r>
            <a:r>
              <a:rPr>
                <a:solidFill>
                  <a:srgbClr val="FFC66E"/>
                </a:solidFill>
              </a:rPr>
              <a:t>main</a:t>
            </a:r>
            <a:r>
              <a:rPr>
                <a:solidFill>
                  <a:srgbClr val="A9B7C6"/>
                </a:solidFill>
              </a:rPr>
              <a:t>():</a:t>
            </a:r>
            <a:endParaRPr>
              <a:solidFill>
                <a:srgbClr val="A9B7C6"/>
              </a:solidFill>
            </a:endParaRPr>
          </a:p>
          <a:p>
            <a:pPr defTabSz="342900">
              <a:spcBef>
                <a:spcPts val="500"/>
              </a:spcBef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rPr>
                <a:solidFill>
                  <a:srgbClr val="CC7831"/>
                </a:solidFill>
              </a:rPr>
              <a:t>for </a:t>
            </a:r>
            <a:r>
              <a:rPr>
                <a:solidFill>
                  <a:srgbClr val="A9B7C6"/>
                </a:solidFill>
              </a:rPr>
              <a:t>i </a:t>
            </a:r>
            <a:r>
              <a:rPr>
                <a:solidFill>
                  <a:srgbClr val="CC7831"/>
                </a:solidFill>
              </a:rPr>
              <a:t>in </a:t>
            </a:r>
            <a:r>
              <a:t>range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6897BB"/>
                </a:solidFill>
              </a:rPr>
              <a:t>2</a:t>
            </a:r>
            <a:r>
              <a:rPr>
                <a:solidFill>
                  <a:srgbClr val="A9B7C6"/>
                </a:solidFill>
              </a:rPr>
              <a:t>):</a:t>
            </a:r>
            <a:endParaRPr>
              <a:solidFill>
                <a:srgbClr val="A9B7C6"/>
              </a:solidFill>
            </a:endParaRPr>
          </a:p>
          <a:p>
            <a:pPr defTabSz="342900">
              <a:spcBef>
                <a:spcPts val="500"/>
              </a:spcBef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for </a:t>
            </a:r>
            <a:r>
              <a:t>j </a:t>
            </a:r>
            <a:r>
              <a:rPr>
                <a:solidFill>
                  <a:srgbClr val="CC7831"/>
                </a:solidFill>
              </a:rPr>
              <a:t>in </a:t>
            </a:r>
            <a:r>
              <a:rPr>
                <a:solidFill>
                  <a:srgbClr val="8888C6"/>
                </a:solidFill>
              </a:rPr>
              <a:t>range</a:t>
            </a:r>
            <a:r>
              <a:t>(</a:t>
            </a:r>
            <a:r>
              <a:rPr>
                <a:solidFill>
                  <a:srgbClr val="6897BB"/>
                </a:solidFill>
              </a:rPr>
              <a:t>2</a:t>
            </a:r>
            <a:r>
              <a:t>):</a:t>
            </a:r>
          </a:p>
          <a:p>
            <a:pPr defTabSz="342900">
              <a:spcBef>
                <a:spcPts val="500"/>
              </a:spcBef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         </a:t>
            </a:r>
            <a:r>
              <a:rPr>
                <a:solidFill>
                  <a:srgbClr val="CC7831"/>
                </a:solidFill>
              </a:rPr>
              <a:t>for </a:t>
            </a:r>
            <a:r>
              <a:t>k </a:t>
            </a:r>
            <a:r>
              <a:rPr>
                <a:solidFill>
                  <a:srgbClr val="CC7831"/>
                </a:solidFill>
              </a:rPr>
              <a:t>in </a:t>
            </a:r>
            <a:r>
              <a:rPr>
                <a:solidFill>
                  <a:srgbClr val="8888C6"/>
                </a:solidFill>
              </a:rPr>
              <a:t>range</a:t>
            </a:r>
            <a:r>
              <a:t>(</a:t>
            </a:r>
            <a:r>
              <a:rPr>
                <a:solidFill>
                  <a:srgbClr val="6897BB"/>
                </a:solidFill>
              </a:rPr>
              <a:t>2</a:t>
            </a:r>
            <a:r>
              <a:t>):</a:t>
            </a:r>
          </a:p>
          <a:p>
            <a:pPr defTabSz="342900">
              <a:spcBef>
                <a:spcPts val="500"/>
              </a:spcBef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             </a:t>
            </a:r>
            <a:r>
              <a:rPr>
                <a:solidFill>
                  <a:srgbClr val="CC7831"/>
                </a:solidFill>
              </a:rPr>
              <a:t>for </a:t>
            </a:r>
            <a:r>
              <a:t>m </a:t>
            </a:r>
            <a:r>
              <a:rPr>
                <a:solidFill>
                  <a:srgbClr val="CC7831"/>
                </a:solidFill>
              </a:rPr>
              <a:t>in </a:t>
            </a:r>
            <a:r>
              <a:rPr>
                <a:solidFill>
                  <a:srgbClr val="8888C6"/>
                </a:solidFill>
              </a:rPr>
              <a:t>range</a:t>
            </a:r>
            <a:r>
              <a:t>(</a:t>
            </a:r>
            <a:r>
              <a:rPr>
                <a:solidFill>
                  <a:srgbClr val="6897BB"/>
                </a:solidFill>
              </a:rPr>
              <a:t>2</a:t>
            </a:r>
            <a:r>
              <a:t>):</a:t>
            </a:r>
          </a:p>
          <a:p>
            <a:pPr defTabSz="342900">
              <a:spcBef>
                <a:spcPts val="500"/>
              </a:spcBef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                 </a:t>
            </a:r>
            <a:r>
              <a:rPr>
                <a:solidFill>
                  <a:srgbClr val="8888C6"/>
                </a:solidFill>
              </a:rPr>
              <a:t>print</a:t>
            </a:r>
            <a:r>
              <a:t>(</a:t>
            </a:r>
            <a:r>
              <a:rPr>
                <a:solidFill>
                  <a:srgbClr val="8888C6"/>
                </a:solidFill>
              </a:rPr>
              <a:t>str</a:t>
            </a:r>
            <a:r>
              <a:t>(i) + </a:t>
            </a:r>
            <a:r>
              <a:rPr>
                <a:solidFill>
                  <a:srgbClr val="8888C6"/>
                </a:solidFill>
              </a:rPr>
              <a:t>str</a:t>
            </a:r>
            <a:r>
              <a:t>(j) + </a:t>
            </a:r>
            <a:r>
              <a:rPr>
                <a:solidFill>
                  <a:srgbClr val="8888C6"/>
                </a:solidFill>
              </a:rPr>
              <a:t>str</a:t>
            </a:r>
            <a:r>
              <a:t>(k) + </a:t>
            </a:r>
            <a:r>
              <a:rPr>
                <a:solidFill>
                  <a:srgbClr val="8888C6"/>
                </a:solidFill>
              </a:rPr>
              <a:t>str</a:t>
            </a:r>
            <a:r>
              <a:t>(m))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Rectangle 2"/>
          <p:cNvGrpSpPr/>
          <p:nvPr/>
        </p:nvGrpSpPr>
        <p:grpSpPr>
          <a:xfrm>
            <a:off x="1143000" y="-18115"/>
            <a:ext cx="6858000" cy="559793"/>
            <a:chOff x="0" y="0"/>
            <a:chExt cx="6858000" cy="559791"/>
          </a:xfrm>
        </p:grpSpPr>
        <p:sp>
          <p:nvSpPr>
            <p:cNvPr id="417" name="Rectangle"/>
            <p:cNvSpPr/>
            <p:nvPr/>
          </p:nvSpPr>
          <p:spPr>
            <a:xfrm>
              <a:off x="0" y="-1"/>
              <a:ext cx="6858000" cy="559793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8" name="Welcome to Python"/>
            <p:cNvSpPr txBox="1"/>
            <p:nvPr/>
          </p:nvSpPr>
          <p:spPr>
            <a:xfrm>
              <a:off x="34288" y="-1"/>
              <a:ext cx="6789422" cy="559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Keep the balance</a:t>
              </a:r>
            </a:p>
          </p:txBody>
        </p:sp>
      </p:grpSp>
      <p:sp>
        <p:nvSpPr>
          <p:cNvPr id="420" name="I have a factory that runs with 100 people.…"/>
          <p:cNvSpPr txBox="1"/>
          <p:nvPr/>
        </p:nvSpPr>
        <p:spPr>
          <a:xfrm>
            <a:off x="364855" y="1154431"/>
            <a:ext cx="8414290" cy="313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2000">
                <a:solidFill>
                  <a:schemeClr val="accent2">
                    <a:lumOff val="-2588"/>
                  </a:schemeClr>
                </a:solidFill>
              </a:defRPr>
            </a:pPr>
            <a:r>
              <a:t>I have a factory that runs with 100 people.</a:t>
            </a:r>
          </a:p>
          <a:p>
            <a:pPr algn="ctr">
              <a:defRPr b="1" sz="2000">
                <a:solidFill>
                  <a:schemeClr val="accent2">
                    <a:lumOff val="-2588"/>
                  </a:schemeClr>
                </a:solidFill>
              </a:defRPr>
            </a:pPr>
          </a:p>
          <a:p>
            <a:pPr algn="ctr">
              <a:defRPr b="1" sz="2000">
                <a:solidFill>
                  <a:schemeClr val="accent2">
                    <a:lumOff val="-2588"/>
                  </a:schemeClr>
                </a:solidFill>
              </a:defRPr>
            </a:pPr>
            <a:r>
              <a:t>Some people get paid 500 units/month, some</a:t>
            </a:r>
          </a:p>
          <a:p>
            <a:pPr algn="ctr">
              <a:defRPr b="1" sz="2000">
                <a:solidFill>
                  <a:schemeClr val="accent2">
                    <a:lumOff val="-2588"/>
                  </a:schemeClr>
                </a:solidFill>
              </a:defRPr>
            </a:pPr>
            <a:r>
              <a:t>100 units/month, and some 5 units/month.</a:t>
            </a:r>
          </a:p>
          <a:p>
            <a:pPr algn="ctr">
              <a:defRPr b="1" sz="2000">
                <a:solidFill>
                  <a:schemeClr val="accent2">
                    <a:lumOff val="-2588"/>
                  </a:schemeClr>
                </a:solidFill>
              </a:defRPr>
            </a:pPr>
          </a:p>
          <a:p>
            <a:pPr algn="ctr">
              <a:defRPr b="1" sz="2000">
                <a:solidFill>
                  <a:schemeClr val="accent2">
                    <a:lumOff val="-2588"/>
                  </a:schemeClr>
                </a:solidFill>
              </a:defRPr>
            </a:pPr>
            <a:r>
              <a:t>I pay 10000 units/month to my workers.</a:t>
            </a:r>
          </a:p>
          <a:p>
            <a:pPr algn="ctr">
              <a:defRPr b="1" sz="2000">
                <a:solidFill>
                  <a:schemeClr val="accent2">
                    <a:lumOff val="-2588"/>
                  </a:schemeClr>
                </a:solidFill>
              </a:defRPr>
            </a:pPr>
          </a:p>
          <a:p>
            <a:pPr algn="ctr">
              <a:defRPr b="1" sz="2000">
                <a:solidFill>
                  <a:schemeClr val="accent2">
                    <a:lumOff val="-2588"/>
                  </a:schemeClr>
                </a:solidFill>
              </a:defRPr>
            </a:pPr>
            <a:r>
              <a:t>How many of the 100 receive 5 units/month?</a:t>
            </a:r>
          </a:p>
          <a:p>
            <a:pPr algn="ctr">
              <a:defRPr b="1" sz="2000">
                <a:solidFill>
                  <a:schemeClr val="accent2">
                    <a:lumOff val="-2588"/>
                  </a:schemeClr>
                </a:solidFill>
              </a:defRPr>
            </a:pPr>
          </a:p>
          <a:p>
            <a:pPr algn="ctr">
              <a:defRPr b="1" sz="2000">
                <a:solidFill>
                  <a:schemeClr val="accent2">
                    <a:lumOff val="-2588"/>
                  </a:schemeClr>
                </a:solidFill>
              </a:defRPr>
            </a:pPr>
            <a:r>
              <a:t>Could you help me with a Python program?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Rectangle 2"/>
          <p:cNvGrpSpPr/>
          <p:nvPr/>
        </p:nvGrpSpPr>
        <p:grpSpPr>
          <a:xfrm>
            <a:off x="1143000" y="-18115"/>
            <a:ext cx="6858000" cy="559793"/>
            <a:chOff x="0" y="0"/>
            <a:chExt cx="6858000" cy="559791"/>
          </a:xfrm>
        </p:grpSpPr>
        <p:sp>
          <p:nvSpPr>
            <p:cNvPr id="422" name="Rectangle"/>
            <p:cNvSpPr/>
            <p:nvPr/>
          </p:nvSpPr>
          <p:spPr>
            <a:xfrm>
              <a:off x="0" y="-1"/>
              <a:ext cx="6858000" cy="559793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3" name="Welcome to Python"/>
            <p:cNvSpPr txBox="1"/>
            <p:nvPr/>
          </p:nvSpPr>
          <p:spPr>
            <a:xfrm>
              <a:off x="34288" y="-1"/>
              <a:ext cx="6789422" cy="559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Last example with while()</a:t>
              </a:r>
            </a:p>
          </p:txBody>
        </p:sp>
      </p:grpSp>
      <p:sp>
        <p:nvSpPr>
          <p:cNvPr id="425" name="Write a program that computes the sum of all digits of an integer read from the user. Your program should continue asking user input as long as the integer specified is positive.…"/>
          <p:cNvSpPr txBox="1"/>
          <p:nvPr/>
        </p:nvSpPr>
        <p:spPr>
          <a:xfrm>
            <a:off x="364855" y="756953"/>
            <a:ext cx="8414290" cy="252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000">
                <a:solidFill>
                  <a:schemeClr val="accent2">
                    <a:lumOff val="-2588"/>
                  </a:schemeClr>
                </a:solidFill>
              </a:defRPr>
            </a:pPr>
            <a:r>
              <a:t>Write a program that computes the sum of all digits of an integer read from the user. Your program should continue asking user input as long as the integer specified is positive.</a:t>
            </a:r>
          </a:p>
          <a:p>
            <a:pPr>
              <a:defRPr b="1" sz="2000">
                <a:solidFill>
                  <a:schemeClr val="accent2">
                    <a:lumOff val="-2588"/>
                  </a:schemeClr>
                </a:solidFill>
              </a:defRPr>
            </a:pPr>
          </a:p>
          <a:p>
            <a:pPr>
              <a:defRPr b="1" sz="2000">
                <a:solidFill>
                  <a:schemeClr val="accent2">
                    <a:lumOff val="-2588"/>
                  </a:schemeClr>
                </a:solidFill>
              </a:defRPr>
            </a:pPr>
            <a:r>
              <a:t>Sample run:</a:t>
            </a:r>
          </a:p>
          <a:p>
            <a:pPr>
              <a:defRPr b="1" sz="2000">
                <a:solidFill>
                  <a:schemeClr val="accent2">
                    <a:lumOff val="-2588"/>
                  </a:schemeClr>
                </a:solidFill>
              </a:defRPr>
            </a:pPr>
          </a:p>
          <a:p>
            <a:pPr>
              <a:defRPr b="1" sz="2000">
                <a:solidFill>
                  <a:schemeClr val="accent2">
                    <a:lumOff val="-2588"/>
                  </a:schemeClr>
                </a:solidFill>
              </a:defRPr>
            </a:pPr>
          </a:p>
        </p:txBody>
      </p:sp>
      <p:sp>
        <p:nvSpPr>
          <p:cNvPr id="426" name="Enter a positive integer: 1234…"/>
          <p:cNvSpPr txBox="1"/>
          <p:nvPr/>
        </p:nvSpPr>
        <p:spPr>
          <a:xfrm>
            <a:off x="2715241" y="2174241"/>
            <a:ext cx="3713518" cy="2885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800">
                <a:solidFill>
                  <a:schemeClr val="accent2">
                    <a:lumOff val="-2588"/>
                  </a:schemeClr>
                </a:solidFill>
              </a:defRPr>
            </a:pPr>
            <a:r>
              <a:t>Enter a positive integer: 1234</a:t>
            </a:r>
          </a:p>
          <a:p>
            <a:pPr>
              <a:defRPr sz="1800">
                <a:solidFill>
                  <a:schemeClr val="accent2">
                    <a:lumOff val="-2588"/>
                  </a:schemeClr>
                </a:solidFill>
              </a:defRPr>
            </a:pPr>
            <a:r>
              <a:t>Sum of all digits: 10</a:t>
            </a:r>
          </a:p>
          <a:p>
            <a:pPr>
              <a:defRPr sz="1800">
                <a:solidFill>
                  <a:schemeClr val="accent2">
                    <a:lumOff val="-2588"/>
                  </a:schemeClr>
                </a:solidFill>
              </a:defRPr>
            </a:pPr>
            <a:r>
              <a:t>Enter a positive integer: 80009</a:t>
            </a:r>
          </a:p>
          <a:p>
            <a:pPr>
              <a:defRPr sz="1800">
                <a:solidFill>
                  <a:schemeClr val="accent2">
                    <a:lumOff val="-2588"/>
                  </a:schemeClr>
                </a:solidFill>
              </a:defRPr>
            </a:pPr>
            <a:r>
              <a:t>Sum of all digits: 17</a:t>
            </a:r>
          </a:p>
          <a:p>
            <a:pPr>
              <a:defRPr sz="1800">
                <a:solidFill>
                  <a:schemeClr val="accent2">
                    <a:lumOff val="-2588"/>
                  </a:schemeClr>
                </a:solidFill>
              </a:defRPr>
            </a:pPr>
            <a:r>
              <a:t>Enter a positive integer: 101010101</a:t>
            </a:r>
          </a:p>
          <a:p>
            <a:pPr>
              <a:defRPr sz="1800">
                <a:solidFill>
                  <a:schemeClr val="accent2">
                    <a:lumOff val="-2588"/>
                  </a:schemeClr>
                </a:solidFill>
              </a:defRPr>
            </a:pPr>
            <a:r>
              <a:t>Sum of all digits: 5</a:t>
            </a:r>
          </a:p>
          <a:p>
            <a:pPr>
              <a:defRPr sz="1800">
                <a:solidFill>
                  <a:schemeClr val="accent2">
                    <a:lumOff val="-2588"/>
                  </a:schemeClr>
                </a:solidFill>
              </a:defRPr>
            </a:pPr>
            <a:r>
              <a:t>Enter a positive integer: -5</a:t>
            </a:r>
          </a:p>
          <a:p>
            <a:pPr>
              <a:defRPr sz="1800">
                <a:solidFill>
                  <a:schemeClr val="accent2">
                    <a:lumOff val="-2588"/>
                  </a:schemeClr>
                </a:solidFill>
              </a:defRPr>
            </a:pPr>
            <a:r>
              <a:t>BYE</a:t>
            </a:r>
          </a:p>
          <a:p>
            <a:pPr>
              <a:defRPr sz="1800">
                <a:solidFill>
                  <a:schemeClr val="accent2">
                    <a:lumOff val="-2588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Rectangle 2"/>
          <p:cNvGrpSpPr/>
          <p:nvPr/>
        </p:nvGrpSpPr>
        <p:grpSpPr>
          <a:xfrm>
            <a:off x="1143000" y="-18115"/>
            <a:ext cx="6858000" cy="559793"/>
            <a:chOff x="0" y="0"/>
            <a:chExt cx="6858000" cy="559791"/>
          </a:xfrm>
        </p:grpSpPr>
        <p:sp>
          <p:nvSpPr>
            <p:cNvPr id="286" name="Rectangle"/>
            <p:cNvSpPr/>
            <p:nvPr/>
          </p:nvSpPr>
          <p:spPr>
            <a:xfrm>
              <a:off x="0" y="-1"/>
              <a:ext cx="6858000" cy="559793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7" name="Welcome to Python"/>
            <p:cNvSpPr txBox="1"/>
            <p:nvPr/>
          </p:nvSpPr>
          <p:spPr>
            <a:xfrm>
              <a:off x="34288" y="-1"/>
              <a:ext cx="6789422" cy="559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For Loop Redux</a:t>
              </a:r>
            </a:p>
          </p:txBody>
        </p:sp>
      </p:grpSp>
      <p:pic>
        <p:nvPicPr>
          <p:cNvPr id="2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5208" y="1154763"/>
            <a:ext cx="5193584" cy="3488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3107" y="843967"/>
            <a:ext cx="4960157" cy="37915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4" name="Rectangle 2"/>
          <p:cNvGrpSpPr/>
          <p:nvPr/>
        </p:nvGrpSpPr>
        <p:grpSpPr>
          <a:xfrm>
            <a:off x="1143000" y="-18115"/>
            <a:ext cx="6858000" cy="559793"/>
            <a:chOff x="0" y="0"/>
            <a:chExt cx="6858000" cy="559791"/>
          </a:xfrm>
        </p:grpSpPr>
        <p:sp>
          <p:nvSpPr>
            <p:cNvPr id="292" name="Rectangle"/>
            <p:cNvSpPr/>
            <p:nvPr/>
          </p:nvSpPr>
          <p:spPr>
            <a:xfrm>
              <a:off x="0" y="-1"/>
              <a:ext cx="6858000" cy="559793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3" name="Welcome to Python"/>
            <p:cNvSpPr txBox="1"/>
            <p:nvPr/>
          </p:nvSpPr>
          <p:spPr>
            <a:xfrm>
              <a:off x="34288" y="-1"/>
              <a:ext cx="6789422" cy="559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For Loop Redux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0920" y="779021"/>
            <a:ext cx="5193584" cy="36579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9" name="Rectangle 2"/>
          <p:cNvGrpSpPr/>
          <p:nvPr/>
        </p:nvGrpSpPr>
        <p:grpSpPr>
          <a:xfrm>
            <a:off x="1143000" y="-18115"/>
            <a:ext cx="6858000" cy="559793"/>
            <a:chOff x="0" y="0"/>
            <a:chExt cx="6858000" cy="559791"/>
          </a:xfrm>
        </p:grpSpPr>
        <p:sp>
          <p:nvSpPr>
            <p:cNvPr id="297" name="Rectangle"/>
            <p:cNvSpPr/>
            <p:nvPr/>
          </p:nvSpPr>
          <p:spPr>
            <a:xfrm>
              <a:off x="0" y="-1"/>
              <a:ext cx="6858000" cy="559793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8" name="Welcome to Python"/>
            <p:cNvSpPr txBox="1"/>
            <p:nvPr/>
          </p:nvSpPr>
          <p:spPr>
            <a:xfrm>
              <a:off x="34288" y="-1"/>
              <a:ext cx="6789422" cy="559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For Loop Redux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Rectangle 2"/>
          <p:cNvGrpSpPr/>
          <p:nvPr/>
        </p:nvGrpSpPr>
        <p:grpSpPr>
          <a:xfrm>
            <a:off x="1143000" y="-18115"/>
            <a:ext cx="6858000" cy="559793"/>
            <a:chOff x="0" y="0"/>
            <a:chExt cx="6858000" cy="559791"/>
          </a:xfrm>
        </p:grpSpPr>
        <p:sp>
          <p:nvSpPr>
            <p:cNvPr id="301" name="Rectangle"/>
            <p:cNvSpPr/>
            <p:nvPr/>
          </p:nvSpPr>
          <p:spPr>
            <a:xfrm>
              <a:off x="0" y="-1"/>
              <a:ext cx="6858000" cy="559793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2" name="Welcome to Python"/>
            <p:cNvSpPr txBox="1"/>
            <p:nvPr/>
          </p:nvSpPr>
          <p:spPr>
            <a:xfrm>
              <a:off x="34288" y="-1"/>
              <a:ext cx="6789422" cy="559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For Loop Redux</a:t>
              </a:r>
            </a:p>
          </p:txBody>
        </p:sp>
      </p:grpSp>
      <p:pic>
        <p:nvPicPr>
          <p:cNvPr id="3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3107" y="835320"/>
            <a:ext cx="4845695" cy="3657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6869" y="865801"/>
            <a:ext cx="4858927" cy="35969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9" name="Rectangle 2"/>
          <p:cNvGrpSpPr/>
          <p:nvPr/>
        </p:nvGrpSpPr>
        <p:grpSpPr>
          <a:xfrm>
            <a:off x="1143000" y="-18115"/>
            <a:ext cx="6858000" cy="559793"/>
            <a:chOff x="0" y="0"/>
            <a:chExt cx="6858000" cy="559791"/>
          </a:xfrm>
        </p:grpSpPr>
        <p:sp>
          <p:nvSpPr>
            <p:cNvPr id="307" name="Rectangle"/>
            <p:cNvSpPr/>
            <p:nvPr/>
          </p:nvSpPr>
          <p:spPr>
            <a:xfrm>
              <a:off x="0" y="-1"/>
              <a:ext cx="6858000" cy="559793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8" name="Welcome to Python"/>
            <p:cNvSpPr txBox="1"/>
            <p:nvPr/>
          </p:nvSpPr>
          <p:spPr>
            <a:xfrm>
              <a:off x="34288" y="-1"/>
              <a:ext cx="6789422" cy="559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For Loop Redux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7189" y="841966"/>
            <a:ext cx="4876950" cy="361065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4" name="Rectangle 2"/>
          <p:cNvGrpSpPr/>
          <p:nvPr/>
        </p:nvGrpSpPr>
        <p:grpSpPr>
          <a:xfrm>
            <a:off x="1143000" y="-18115"/>
            <a:ext cx="6858000" cy="559793"/>
            <a:chOff x="0" y="0"/>
            <a:chExt cx="6858000" cy="559791"/>
          </a:xfrm>
        </p:grpSpPr>
        <p:sp>
          <p:nvSpPr>
            <p:cNvPr id="312" name="Rectangle"/>
            <p:cNvSpPr/>
            <p:nvPr/>
          </p:nvSpPr>
          <p:spPr>
            <a:xfrm>
              <a:off x="0" y="-1"/>
              <a:ext cx="6858000" cy="559793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3" name="Welcome to Python"/>
            <p:cNvSpPr txBox="1"/>
            <p:nvPr/>
          </p:nvSpPr>
          <p:spPr>
            <a:xfrm>
              <a:off x="34288" y="-1"/>
              <a:ext cx="6789422" cy="559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For Loop Redux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4876" y="862286"/>
            <a:ext cx="4757193" cy="35700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9" name="Rectangle 2"/>
          <p:cNvGrpSpPr/>
          <p:nvPr/>
        </p:nvGrpSpPr>
        <p:grpSpPr>
          <a:xfrm>
            <a:off x="1143000" y="-18115"/>
            <a:ext cx="6858000" cy="559793"/>
            <a:chOff x="0" y="0"/>
            <a:chExt cx="6858000" cy="559791"/>
          </a:xfrm>
        </p:grpSpPr>
        <p:sp>
          <p:nvSpPr>
            <p:cNvPr id="317" name="Rectangle"/>
            <p:cNvSpPr/>
            <p:nvPr/>
          </p:nvSpPr>
          <p:spPr>
            <a:xfrm>
              <a:off x="0" y="-1"/>
              <a:ext cx="6858000" cy="559793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8" name="Welcome to Python"/>
            <p:cNvSpPr txBox="1"/>
            <p:nvPr/>
          </p:nvSpPr>
          <p:spPr>
            <a:xfrm>
              <a:off x="34288" y="-1"/>
              <a:ext cx="6789422" cy="559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For Loop Redux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595959"/>
      </a:dk1>
      <a:lt1>
        <a:srgbClr val="5A1E50"/>
      </a:lt1>
      <a:dk2>
        <a:srgbClr val="A7A7A7"/>
      </a:dk2>
      <a:lt2>
        <a:srgbClr val="535353"/>
      </a:lt2>
      <a:accent1>
        <a:srgbClr val="F2AD41"/>
      </a:accent1>
      <a:accent2>
        <a:srgbClr val="212121"/>
      </a:accent2>
      <a:accent3>
        <a:srgbClr val="5A1E50"/>
      </a:accent3>
      <a:accent4>
        <a:srgbClr val="938A80"/>
      </a:accent4>
      <a:accent5>
        <a:srgbClr val="707070"/>
      </a:accent5>
      <a:accent6>
        <a:srgbClr val="32112D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2AD41"/>
      </a:accent1>
      <a:accent2>
        <a:srgbClr val="212121"/>
      </a:accent2>
      <a:accent3>
        <a:srgbClr val="5A1E50"/>
      </a:accent3>
      <a:accent4>
        <a:srgbClr val="938A80"/>
      </a:accent4>
      <a:accent5>
        <a:srgbClr val="707070"/>
      </a:accent5>
      <a:accent6>
        <a:srgbClr val="32112D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