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ACC"/>
          </a:solidFill>
        </a:fill>
      </a:tcStyle>
    </a:wholeTbl>
    <a:band2H>
      <a:tcTxStyle b="def" i="def"/>
      <a:tcStyle>
        <a:tcBdr/>
        <a:fill>
          <a:solidFill>
            <a:srgbClr val="E7E6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062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2491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5920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Char char="u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None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Char char="F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•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–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2" y="4832746"/>
            <a:ext cx="223020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2" cy="1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89"/>
            <a:ext cx="628652" cy="1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2" cy="67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6" y="4843121"/>
            <a:ext cx="2969215" cy="22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6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685800" y="1200150"/>
            <a:ext cx="7772400" cy="15430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b="1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171700" y="3086100"/>
            <a:ext cx="4800600" cy="114300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indent="-17145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20139" indent="-205739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Rectangle 2"/>
          <p:cNvSpPr txBox="1"/>
          <p:nvPr>
            <p:ph type="title"/>
          </p:nvPr>
        </p:nvSpPr>
        <p:spPr>
          <a:xfrm>
            <a:off x="685800" y="1085850"/>
            <a:ext cx="7772400" cy="898401"/>
          </a:xfrm>
          <a:prstGeom prst="rect">
            <a:avLst/>
          </a:prstGeom>
        </p:spPr>
        <p:txBody>
          <a:bodyPr/>
          <a:lstStyle/>
          <a:p>
            <a:pPr/>
            <a:r>
              <a:t>CS Bridge, Lecture 11</a:t>
            </a:r>
            <a:br/>
            <a:r>
              <a:rPr sz="2400"/>
              <a:t>Lists</a:t>
            </a: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3703" t="22459" r="17036" b="28553"/>
          <a:stretch>
            <a:fillRect/>
          </a:stretch>
        </p:blipFill>
        <p:spPr>
          <a:xfrm>
            <a:off x="3500437" y="2057400"/>
            <a:ext cx="2143126" cy="17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099" y="404393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583" y="388620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649" y="4043933"/>
            <a:ext cx="1028701" cy="94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71" name="Google Shape;98;p21"/>
          <p:cNvSpPr txBox="1"/>
          <p:nvPr/>
        </p:nvSpPr>
        <p:spPr>
          <a:xfrm>
            <a:off x="653579" y="1063243"/>
            <a:ext cx="8201895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Items in the list are called "elements"</a:t>
            </a:r>
          </a:p>
        </p:txBody>
      </p:sp>
      <p:pic>
        <p:nvPicPr>
          <p:cNvPr id="372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Google Shape;250;p35" descr="Google Shape;250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4704666" y="192615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Google Shape;251;p35" descr="Google Shape;25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5484391" y="198320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Google Shape;252;p35" descr="Google Shape;25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6235741" y="2040227"/>
            <a:ext cx="1485175" cy="15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1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2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4" name="Google Shape;260;p35"/>
          <p:cNvSpPr txBox="1"/>
          <p:nvPr/>
        </p:nvSpPr>
        <p:spPr>
          <a:xfrm>
            <a:off x="503821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5" name="Google Shape;261;p35"/>
          <p:cNvSpPr txBox="1"/>
          <p:nvPr/>
        </p:nvSpPr>
        <p:spPr>
          <a:xfrm>
            <a:off x="58872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6" name="Google Shape;262;p35"/>
          <p:cNvSpPr txBox="1"/>
          <p:nvPr/>
        </p:nvSpPr>
        <p:spPr>
          <a:xfrm>
            <a:off x="6587766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7" name="Apple"/>
          <p:cNvSpPr/>
          <p:nvPr/>
        </p:nvSpPr>
        <p:spPr>
          <a:xfrm>
            <a:off x="1724591" y="1724489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70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8" name="Banana"/>
          <p:cNvSpPr/>
          <p:nvPr/>
        </p:nvSpPr>
        <p:spPr>
          <a:xfrm>
            <a:off x="2525402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9" name="Cherry"/>
          <p:cNvSpPr/>
          <p:nvPr/>
        </p:nvSpPr>
        <p:spPr>
          <a:xfrm>
            <a:off x="3404649" y="1636843"/>
            <a:ext cx="676873" cy="94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0" h="20892" fill="norm" stroke="1" extrusionOk="0">
                <a:moveTo>
                  <a:pt x="7270" y="0"/>
                </a:moveTo>
                <a:cubicBezTo>
                  <a:pt x="6749" y="4881"/>
                  <a:pt x="10955" y="6557"/>
                  <a:pt x="14000" y="5975"/>
                </a:cubicBezTo>
                <a:cubicBezTo>
                  <a:pt x="12622" y="6694"/>
                  <a:pt x="10662" y="7559"/>
                  <a:pt x="9567" y="8283"/>
                </a:cubicBezTo>
                <a:cubicBezTo>
                  <a:pt x="8134" y="9232"/>
                  <a:pt x="6804" y="10468"/>
                  <a:pt x="5164" y="12907"/>
                </a:cubicBezTo>
                <a:cubicBezTo>
                  <a:pt x="4840" y="12642"/>
                  <a:pt x="4293" y="12347"/>
                  <a:pt x="3411" y="12264"/>
                </a:cubicBezTo>
                <a:cubicBezTo>
                  <a:pt x="663" y="12007"/>
                  <a:pt x="-2369" y="17077"/>
                  <a:pt x="2841" y="18764"/>
                </a:cubicBezTo>
                <a:cubicBezTo>
                  <a:pt x="7911" y="20405"/>
                  <a:pt x="9801" y="15258"/>
                  <a:pt x="7936" y="13911"/>
                </a:cubicBezTo>
                <a:cubicBezTo>
                  <a:pt x="7264" y="13426"/>
                  <a:pt x="6666" y="13298"/>
                  <a:pt x="6241" y="13289"/>
                </a:cubicBezTo>
                <a:cubicBezTo>
                  <a:pt x="6856" y="12336"/>
                  <a:pt x="8043" y="10297"/>
                  <a:pt x="9941" y="8930"/>
                </a:cubicBezTo>
                <a:cubicBezTo>
                  <a:pt x="11591" y="7741"/>
                  <a:pt x="14320" y="6397"/>
                  <a:pt x="14955" y="6689"/>
                </a:cubicBezTo>
                <a:cubicBezTo>
                  <a:pt x="15567" y="6969"/>
                  <a:pt x="16488" y="10172"/>
                  <a:pt x="14364" y="14851"/>
                </a:cubicBezTo>
                <a:cubicBezTo>
                  <a:pt x="14024" y="14605"/>
                  <a:pt x="13350" y="14274"/>
                  <a:pt x="12241" y="14352"/>
                </a:cubicBezTo>
                <a:cubicBezTo>
                  <a:pt x="9486" y="14545"/>
                  <a:pt x="7746" y="20005"/>
                  <a:pt x="13263" y="20814"/>
                </a:cubicBezTo>
                <a:cubicBezTo>
                  <a:pt x="18630" y="21600"/>
                  <a:pt x="19231" y="16249"/>
                  <a:pt x="17076" y="15232"/>
                </a:cubicBezTo>
                <a:cubicBezTo>
                  <a:pt x="16414" y="14919"/>
                  <a:pt x="15868" y="14851"/>
                  <a:pt x="15461" y="14876"/>
                </a:cubicBezTo>
                <a:cubicBezTo>
                  <a:pt x="15973" y="13405"/>
                  <a:pt x="17038" y="9738"/>
                  <a:pt x="16191" y="6623"/>
                </a:cubicBezTo>
                <a:cubicBezTo>
                  <a:pt x="16059" y="6190"/>
                  <a:pt x="16401" y="5727"/>
                  <a:pt x="16489" y="5538"/>
                </a:cubicBezTo>
                <a:cubicBezTo>
                  <a:pt x="16576" y="5349"/>
                  <a:pt x="15758" y="4695"/>
                  <a:pt x="15439" y="5053"/>
                </a:cubicBezTo>
                <a:cubicBezTo>
                  <a:pt x="15315" y="5192"/>
                  <a:pt x="15094" y="5353"/>
                  <a:pt x="14804" y="5530"/>
                </a:cubicBezTo>
                <a:cubicBezTo>
                  <a:pt x="14959" y="4800"/>
                  <a:pt x="15252" y="2668"/>
                  <a:pt x="13662" y="1634"/>
                </a:cubicBezTo>
                <a:cubicBezTo>
                  <a:pt x="11265" y="75"/>
                  <a:pt x="9788" y="1822"/>
                  <a:pt x="7270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0" name="Carrot"/>
          <p:cNvSpPr/>
          <p:nvPr/>
        </p:nvSpPr>
        <p:spPr>
          <a:xfrm>
            <a:off x="4230053" y="1782956"/>
            <a:ext cx="893488" cy="8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1" name="Pepper"/>
          <p:cNvSpPr/>
          <p:nvPr/>
        </p:nvSpPr>
        <p:spPr>
          <a:xfrm>
            <a:off x="5010102" y="1849973"/>
            <a:ext cx="625330" cy="818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66" fill="norm" stroke="1" extrusionOk="0">
                <a:moveTo>
                  <a:pt x="7781" y="0"/>
                </a:moveTo>
                <a:cubicBezTo>
                  <a:pt x="6954" y="-3"/>
                  <a:pt x="5894" y="1019"/>
                  <a:pt x="6088" y="1234"/>
                </a:cubicBezTo>
                <a:cubicBezTo>
                  <a:pt x="6572" y="1772"/>
                  <a:pt x="7611" y="1109"/>
                  <a:pt x="8604" y="2332"/>
                </a:cubicBezTo>
                <a:cubicBezTo>
                  <a:pt x="9098" y="2941"/>
                  <a:pt x="9385" y="3752"/>
                  <a:pt x="9467" y="4551"/>
                </a:cubicBezTo>
                <a:cubicBezTo>
                  <a:pt x="8946" y="4544"/>
                  <a:pt x="8490" y="4746"/>
                  <a:pt x="8341" y="5191"/>
                </a:cubicBezTo>
                <a:cubicBezTo>
                  <a:pt x="7846" y="5149"/>
                  <a:pt x="7424" y="5362"/>
                  <a:pt x="7170" y="5638"/>
                </a:cubicBezTo>
                <a:cubicBezTo>
                  <a:pt x="5889" y="5288"/>
                  <a:pt x="4425" y="4944"/>
                  <a:pt x="2403" y="5754"/>
                </a:cubicBezTo>
                <a:cubicBezTo>
                  <a:pt x="564" y="6474"/>
                  <a:pt x="-16" y="8152"/>
                  <a:pt x="1" y="10704"/>
                </a:cubicBezTo>
                <a:cubicBezTo>
                  <a:pt x="17" y="13256"/>
                  <a:pt x="2322" y="21519"/>
                  <a:pt x="4919" y="20862"/>
                </a:cubicBezTo>
                <a:cubicBezTo>
                  <a:pt x="9084" y="19808"/>
                  <a:pt x="8768" y="21597"/>
                  <a:pt x="10524" y="21566"/>
                </a:cubicBezTo>
                <a:cubicBezTo>
                  <a:pt x="12281" y="21535"/>
                  <a:pt x="11778" y="20499"/>
                  <a:pt x="13765" y="20564"/>
                </a:cubicBezTo>
                <a:cubicBezTo>
                  <a:pt x="14347" y="20582"/>
                  <a:pt x="14525" y="20932"/>
                  <a:pt x="16121" y="21059"/>
                </a:cubicBezTo>
                <a:cubicBezTo>
                  <a:pt x="17282" y="21151"/>
                  <a:pt x="20788" y="18305"/>
                  <a:pt x="21403" y="9860"/>
                </a:cubicBezTo>
                <a:cubicBezTo>
                  <a:pt x="21584" y="7366"/>
                  <a:pt x="20657" y="6198"/>
                  <a:pt x="17787" y="5884"/>
                </a:cubicBezTo>
                <a:cubicBezTo>
                  <a:pt x="16779" y="5773"/>
                  <a:pt x="15873" y="5853"/>
                  <a:pt x="15079" y="5978"/>
                </a:cubicBezTo>
                <a:cubicBezTo>
                  <a:pt x="14968" y="5593"/>
                  <a:pt x="14621" y="5120"/>
                  <a:pt x="13561" y="5316"/>
                </a:cubicBezTo>
                <a:cubicBezTo>
                  <a:pt x="13336" y="4692"/>
                  <a:pt x="12805" y="4591"/>
                  <a:pt x="12361" y="4632"/>
                </a:cubicBezTo>
                <a:cubicBezTo>
                  <a:pt x="11853" y="2935"/>
                  <a:pt x="10670" y="927"/>
                  <a:pt x="7943" y="16"/>
                </a:cubicBezTo>
                <a:cubicBezTo>
                  <a:pt x="7890" y="6"/>
                  <a:pt x="7836" y="1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2" name="Apple"/>
          <p:cNvSpPr/>
          <p:nvPr/>
        </p:nvSpPr>
        <p:spPr>
          <a:xfrm>
            <a:off x="5701154" y="1998576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70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3" name="Broccoli"/>
          <p:cNvSpPr/>
          <p:nvPr/>
        </p:nvSpPr>
        <p:spPr>
          <a:xfrm>
            <a:off x="6497240" y="1782956"/>
            <a:ext cx="774329" cy="951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149" fill="norm" stroke="1" extrusionOk="0">
                <a:moveTo>
                  <a:pt x="8423" y="2"/>
                </a:moveTo>
                <a:cubicBezTo>
                  <a:pt x="8292" y="6"/>
                  <a:pt x="8154" y="14"/>
                  <a:pt x="8010" y="28"/>
                </a:cubicBezTo>
                <a:cubicBezTo>
                  <a:pt x="6706" y="158"/>
                  <a:pt x="6130" y="646"/>
                  <a:pt x="5875" y="1058"/>
                </a:cubicBezTo>
                <a:cubicBezTo>
                  <a:pt x="5693" y="1353"/>
                  <a:pt x="5305" y="1528"/>
                  <a:pt x="4908" y="1456"/>
                </a:cubicBezTo>
                <a:cubicBezTo>
                  <a:pt x="4356" y="1357"/>
                  <a:pt x="3562" y="1334"/>
                  <a:pt x="2708" y="1701"/>
                </a:cubicBezTo>
                <a:cubicBezTo>
                  <a:pt x="1338" y="2288"/>
                  <a:pt x="1320" y="3343"/>
                  <a:pt x="1463" y="3986"/>
                </a:cubicBezTo>
                <a:cubicBezTo>
                  <a:pt x="1527" y="4274"/>
                  <a:pt x="1364" y="4570"/>
                  <a:pt x="1053" y="4719"/>
                </a:cubicBezTo>
                <a:cubicBezTo>
                  <a:pt x="584" y="4945"/>
                  <a:pt x="6" y="5426"/>
                  <a:pt x="0" y="6418"/>
                </a:cubicBezTo>
                <a:cubicBezTo>
                  <a:pt x="-7" y="7640"/>
                  <a:pt x="936" y="8197"/>
                  <a:pt x="1577" y="8435"/>
                </a:cubicBezTo>
                <a:cubicBezTo>
                  <a:pt x="1895" y="8554"/>
                  <a:pt x="2096" y="8816"/>
                  <a:pt x="2088" y="9100"/>
                </a:cubicBezTo>
                <a:cubicBezTo>
                  <a:pt x="2073" y="9638"/>
                  <a:pt x="2216" y="10493"/>
                  <a:pt x="3119" y="11091"/>
                </a:cubicBezTo>
                <a:cubicBezTo>
                  <a:pt x="5048" y="12367"/>
                  <a:pt x="6885" y="11512"/>
                  <a:pt x="6885" y="11512"/>
                </a:cubicBezTo>
                <a:cubicBezTo>
                  <a:pt x="7805" y="13155"/>
                  <a:pt x="8287" y="14610"/>
                  <a:pt x="8287" y="14610"/>
                </a:cubicBezTo>
                <a:lnTo>
                  <a:pt x="7979" y="14838"/>
                </a:lnTo>
                <a:cubicBezTo>
                  <a:pt x="7751" y="15007"/>
                  <a:pt x="7716" y="15286"/>
                  <a:pt x="7894" y="15491"/>
                </a:cubicBezTo>
                <a:cubicBezTo>
                  <a:pt x="8033" y="15651"/>
                  <a:pt x="8203" y="15862"/>
                  <a:pt x="8372" y="16107"/>
                </a:cubicBezTo>
                <a:cubicBezTo>
                  <a:pt x="8776" y="16692"/>
                  <a:pt x="7584" y="20484"/>
                  <a:pt x="7584" y="20484"/>
                </a:cubicBezTo>
                <a:cubicBezTo>
                  <a:pt x="7427" y="21061"/>
                  <a:pt x="10889" y="21377"/>
                  <a:pt x="12534" y="20957"/>
                </a:cubicBezTo>
                <a:cubicBezTo>
                  <a:pt x="12671" y="20922"/>
                  <a:pt x="12794" y="20882"/>
                  <a:pt x="12903" y="20836"/>
                </a:cubicBezTo>
                <a:cubicBezTo>
                  <a:pt x="13229" y="20699"/>
                  <a:pt x="13414" y="20514"/>
                  <a:pt x="13371" y="20273"/>
                </a:cubicBezTo>
                <a:cubicBezTo>
                  <a:pt x="13371" y="20273"/>
                  <a:pt x="12173" y="15912"/>
                  <a:pt x="12567" y="15469"/>
                </a:cubicBezTo>
                <a:cubicBezTo>
                  <a:pt x="12961" y="15027"/>
                  <a:pt x="13529" y="13936"/>
                  <a:pt x="13524" y="13349"/>
                </a:cubicBezTo>
                <a:cubicBezTo>
                  <a:pt x="13519" y="12762"/>
                  <a:pt x="13870" y="11671"/>
                  <a:pt x="13870" y="11671"/>
                </a:cubicBezTo>
                <a:cubicBezTo>
                  <a:pt x="13870" y="11671"/>
                  <a:pt x="14564" y="12312"/>
                  <a:pt x="16512" y="11654"/>
                </a:cubicBezTo>
                <a:cubicBezTo>
                  <a:pt x="17753" y="11235"/>
                  <a:pt x="18212" y="10527"/>
                  <a:pt x="18382" y="10066"/>
                </a:cubicBezTo>
                <a:cubicBezTo>
                  <a:pt x="18475" y="9815"/>
                  <a:pt x="18733" y="9629"/>
                  <a:pt x="19048" y="9574"/>
                </a:cubicBezTo>
                <a:cubicBezTo>
                  <a:pt x="19617" y="9475"/>
                  <a:pt x="20219" y="9361"/>
                  <a:pt x="20870" y="8492"/>
                </a:cubicBezTo>
                <a:cubicBezTo>
                  <a:pt x="21593" y="7524"/>
                  <a:pt x="20978" y="6497"/>
                  <a:pt x="20674" y="6073"/>
                </a:cubicBezTo>
                <a:cubicBezTo>
                  <a:pt x="20537" y="5881"/>
                  <a:pt x="20529" y="5649"/>
                  <a:pt x="20629" y="5443"/>
                </a:cubicBezTo>
                <a:cubicBezTo>
                  <a:pt x="20873" y="4938"/>
                  <a:pt x="21360" y="3906"/>
                  <a:pt x="20387" y="3065"/>
                </a:cubicBezTo>
                <a:cubicBezTo>
                  <a:pt x="19556" y="2348"/>
                  <a:pt x="18831" y="2378"/>
                  <a:pt x="18158" y="2471"/>
                </a:cubicBezTo>
                <a:cubicBezTo>
                  <a:pt x="17415" y="2573"/>
                  <a:pt x="16502" y="2141"/>
                  <a:pt x="16280" y="1578"/>
                </a:cubicBezTo>
                <a:cubicBezTo>
                  <a:pt x="15713" y="138"/>
                  <a:pt x="13498" y="-223"/>
                  <a:pt x="12326" y="460"/>
                </a:cubicBezTo>
                <a:cubicBezTo>
                  <a:pt x="12252" y="503"/>
                  <a:pt x="12170" y="538"/>
                  <a:pt x="12082" y="565"/>
                </a:cubicBezTo>
                <a:cubicBezTo>
                  <a:pt x="11467" y="760"/>
                  <a:pt x="10590" y="599"/>
                  <a:pt x="10320" y="432"/>
                </a:cubicBezTo>
                <a:cubicBezTo>
                  <a:pt x="9944" y="199"/>
                  <a:pt x="9341" y="-23"/>
                  <a:pt x="8423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97" name="Google Shape;98;p21"/>
          <p:cNvSpPr txBox="1"/>
          <p:nvPr/>
        </p:nvSpPr>
        <p:spPr>
          <a:xfrm>
            <a:off x="60146" y="1100539"/>
            <a:ext cx="7129066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marL="900112" indent="-228600" defTabSz="685800">
              <a:spcBef>
                <a:spcPts val="300"/>
              </a:spcBef>
              <a:buClr>
                <a:srgbClr val="000000"/>
              </a:buClr>
              <a:buSzPts val="2000"/>
              <a:buFont typeface="Arial"/>
              <a:buChar char="•"/>
              <a:defRPr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Ordered</a:t>
            </a:r>
            <a:r>
              <a:rPr u="none"/>
              <a:t>: can refer to elements by their position</a:t>
            </a:r>
          </a:p>
        </p:txBody>
      </p:sp>
      <p:pic>
        <p:nvPicPr>
          <p:cNvPr id="398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Google Shape;250;p35" descr="Google Shape;250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4704666" y="192615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Google Shape;251;p35" descr="Google Shape;25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5484391" y="198320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Google Shape;252;p35" descr="Google Shape;25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6235741" y="2040227"/>
            <a:ext cx="1485175" cy="15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7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8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9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0" name="Google Shape;260;p35"/>
          <p:cNvSpPr txBox="1"/>
          <p:nvPr/>
        </p:nvSpPr>
        <p:spPr>
          <a:xfrm>
            <a:off x="503821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1" name="Google Shape;261;p35"/>
          <p:cNvSpPr txBox="1"/>
          <p:nvPr/>
        </p:nvSpPr>
        <p:spPr>
          <a:xfrm>
            <a:off x="58872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2" name="Google Shape;262;p35"/>
          <p:cNvSpPr txBox="1"/>
          <p:nvPr/>
        </p:nvSpPr>
        <p:spPr>
          <a:xfrm>
            <a:off x="6587766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3" name="Apple"/>
          <p:cNvSpPr/>
          <p:nvPr/>
        </p:nvSpPr>
        <p:spPr>
          <a:xfrm>
            <a:off x="1724591" y="1724489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4" name="Banana"/>
          <p:cNvSpPr/>
          <p:nvPr/>
        </p:nvSpPr>
        <p:spPr>
          <a:xfrm>
            <a:off x="2525402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5" name="Cherry"/>
          <p:cNvSpPr/>
          <p:nvPr/>
        </p:nvSpPr>
        <p:spPr>
          <a:xfrm>
            <a:off x="3404649" y="1636843"/>
            <a:ext cx="676873" cy="94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0" h="20892" fill="norm" stroke="1" extrusionOk="0">
                <a:moveTo>
                  <a:pt x="7270" y="0"/>
                </a:moveTo>
                <a:cubicBezTo>
                  <a:pt x="6749" y="4881"/>
                  <a:pt x="10955" y="6557"/>
                  <a:pt x="14000" y="5975"/>
                </a:cubicBezTo>
                <a:cubicBezTo>
                  <a:pt x="12622" y="6694"/>
                  <a:pt x="10662" y="7559"/>
                  <a:pt x="9567" y="8283"/>
                </a:cubicBezTo>
                <a:cubicBezTo>
                  <a:pt x="8134" y="9232"/>
                  <a:pt x="6804" y="10468"/>
                  <a:pt x="5164" y="12907"/>
                </a:cubicBezTo>
                <a:cubicBezTo>
                  <a:pt x="4840" y="12642"/>
                  <a:pt x="4293" y="12347"/>
                  <a:pt x="3411" y="12264"/>
                </a:cubicBezTo>
                <a:cubicBezTo>
                  <a:pt x="663" y="12007"/>
                  <a:pt x="-2369" y="17077"/>
                  <a:pt x="2841" y="18764"/>
                </a:cubicBezTo>
                <a:cubicBezTo>
                  <a:pt x="7911" y="20405"/>
                  <a:pt x="9801" y="15258"/>
                  <a:pt x="7936" y="13911"/>
                </a:cubicBezTo>
                <a:cubicBezTo>
                  <a:pt x="7264" y="13426"/>
                  <a:pt x="6666" y="13298"/>
                  <a:pt x="6241" y="13289"/>
                </a:cubicBezTo>
                <a:cubicBezTo>
                  <a:pt x="6856" y="12336"/>
                  <a:pt x="8043" y="10297"/>
                  <a:pt x="9941" y="8930"/>
                </a:cubicBezTo>
                <a:cubicBezTo>
                  <a:pt x="11591" y="7741"/>
                  <a:pt x="14320" y="6397"/>
                  <a:pt x="14955" y="6689"/>
                </a:cubicBezTo>
                <a:cubicBezTo>
                  <a:pt x="15567" y="6969"/>
                  <a:pt x="16488" y="10172"/>
                  <a:pt x="14364" y="14851"/>
                </a:cubicBezTo>
                <a:cubicBezTo>
                  <a:pt x="14024" y="14605"/>
                  <a:pt x="13350" y="14274"/>
                  <a:pt x="12241" y="14352"/>
                </a:cubicBezTo>
                <a:cubicBezTo>
                  <a:pt x="9486" y="14545"/>
                  <a:pt x="7746" y="20005"/>
                  <a:pt x="13263" y="20814"/>
                </a:cubicBezTo>
                <a:cubicBezTo>
                  <a:pt x="18630" y="21600"/>
                  <a:pt x="19231" y="16249"/>
                  <a:pt x="17076" y="15232"/>
                </a:cubicBezTo>
                <a:cubicBezTo>
                  <a:pt x="16414" y="14919"/>
                  <a:pt x="15868" y="14851"/>
                  <a:pt x="15461" y="14876"/>
                </a:cubicBezTo>
                <a:cubicBezTo>
                  <a:pt x="15973" y="13405"/>
                  <a:pt x="17038" y="9738"/>
                  <a:pt x="16191" y="6623"/>
                </a:cubicBezTo>
                <a:cubicBezTo>
                  <a:pt x="16059" y="6190"/>
                  <a:pt x="16401" y="5727"/>
                  <a:pt x="16489" y="5538"/>
                </a:cubicBezTo>
                <a:cubicBezTo>
                  <a:pt x="16576" y="5349"/>
                  <a:pt x="15758" y="4695"/>
                  <a:pt x="15439" y="5053"/>
                </a:cubicBezTo>
                <a:cubicBezTo>
                  <a:pt x="15315" y="5192"/>
                  <a:pt x="15094" y="5353"/>
                  <a:pt x="14804" y="5530"/>
                </a:cubicBezTo>
                <a:cubicBezTo>
                  <a:pt x="14959" y="4800"/>
                  <a:pt x="15252" y="2668"/>
                  <a:pt x="13662" y="1634"/>
                </a:cubicBezTo>
                <a:cubicBezTo>
                  <a:pt x="11265" y="75"/>
                  <a:pt x="9788" y="1822"/>
                  <a:pt x="7270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6" name="Carrot"/>
          <p:cNvSpPr/>
          <p:nvPr/>
        </p:nvSpPr>
        <p:spPr>
          <a:xfrm>
            <a:off x="4230053" y="1782956"/>
            <a:ext cx="893487" cy="8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Pepper"/>
          <p:cNvSpPr/>
          <p:nvPr/>
        </p:nvSpPr>
        <p:spPr>
          <a:xfrm>
            <a:off x="5010103" y="1849973"/>
            <a:ext cx="625329" cy="818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66" fill="norm" stroke="1" extrusionOk="0">
                <a:moveTo>
                  <a:pt x="7781" y="0"/>
                </a:moveTo>
                <a:cubicBezTo>
                  <a:pt x="6954" y="-3"/>
                  <a:pt x="5894" y="1019"/>
                  <a:pt x="6088" y="1234"/>
                </a:cubicBezTo>
                <a:cubicBezTo>
                  <a:pt x="6572" y="1772"/>
                  <a:pt x="7611" y="1109"/>
                  <a:pt x="8604" y="2332"/>
                </a:cubicBezTo>
                <a:cubicBezTo>
                  <a:pt x="9098" y="2941"/>
                  <a:pt x="9385" y="3752"/>
                  <a:pt x="9467" y="4551"/>
                </a:cubicBezTo>
                <a:cubicBezTo>
                  <a:pt x="8946" y="4544"/>
                  <a:pt x="8490" y="4746"/>
                  <a:pt x="8341" y="5191"/>
                </a:cubicBezTo>
                <a:cubicBezTo>
                  <a:pt x="7846" y="5149"/>
                  <a:pt x="7424" y="5362"/>
                  <a:pt x="7170" y="5638"/>
                </a:cubicBezTo>
                <a:cubicBezTo>
                  <a:pt x="5889" y="5288"/>
                  <a:pt x="4425" y="4944"/>
                  <a:pt x="2403" y="5754"/>
                </a:cubicBezTo>
                <a:cubicBezTo>
                  <a:pt x="564" y="6474"/>
                  <a:pt x="-16" y="8152"/>
                  <a:pt x="1" y="10704"/>
                </a:cubicBezTo>
                <a:cubicBezTo>
                  <a:pt x="17" y="13256"/>
                  <a:pt x="2322" y="21519"/>
                  <a:pt x="4919" y="20862"/>
                </a:cubicBezTo>
                <a:cubicBezTo>
                  <a:pt x="9084" y="19808"/>
                  <a:pt x="8768" y="21597"/>
                  <a:pt x="10524" y="21566"/>
                </a:cubicBezTo>
                <a:cubicBezTo>
                  <a:pt x="12281" y="21535"/>
                  <a:pt x="11778" y="20499"/>
                  <a:pt x="13765" y="20564"/>
                </a:cubicBezTo>
                <a:cubicBezTo>
                  <a:pt x="14347" y="20582"/>
                  <a:pt x="14525" y="20932"/>
                  <a:pt x="16121" y="21059"/>
                </a:cubicBezTo>
                <a:cubicBezTo>
                  <a:pt x="17282" y="21151"/>
                  <a:pt x="20788" y="18305"/>
                  <a:pt x="21403" y="9860"/>
                </a:cubicBezTo>
                <a:cubicBezTo>
                  <a:pt x="21584" y="7366"/>
                  <a:pt x="20657" y="6198"/>
                  <a:pt x="17787" y="5884"/>
                </a:cubicBezTo>
                <a:cubicBezTo>
                  <a:pt x="16779" y="5773"/>
                  <a:pt x="15873" y="5853"/>
                  <a:pt x="15079" y="5978"/>
                </a:cubicBezTo>
                <a:cubicBezTo>
                  <a:pt x="14968" y="5593"/>
                  <a:pt x="14621" y="5120"/>
                  <a:pt x="13561" y="5316"/>
                </a:cubicBezTo>
                <a:cubicBezTo>
                  <a:pt x="13336" y="4692"/>
                  <a:pt x="12805" y="4591"/>
                  <a:pt x="12361" y="4632"/>
                </a:cubicBezTo>
                <a:cubicBezTo>
                  <a:pt x="11853" y="2935"/>
                  <a:pt x="10670" y="927"/>
                  <a:pt x="7943" y="16"/>
                </a:cubicBezTo>
                <a:cubicBezTo>
                  <a:pt x="7890" y="6"/>
                  <a:pt x="7836" y="1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8" name="Apple"/>
          <p:cNvSpPr/>
          <p:nvPr/>
        </p:nvSpPr>
        <p:spPr>
          <a:xfrm>
            <a:off x="5701154" y="1998576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9" name="Broccoli"/>
          <p:cNvSpPr/>
          <p:nvPr/>
        </p:nvSpPr>
        <p:spPr>
          <a:xfrm>
            <a:off x="6497240" y="1782956"/>
            <a:ext cx="774329" cy="951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149" fill="norm" stroke="1" extrusionOk="0">
                <a:moveTo>
                  <a:pt x="8423" y="2"/>
                </a:moveTo>
                <a:cubicBezTo>
                  <a:pt x="8292" y="6"/>
                  <a:pt x="8154" y="14"/>
                  <a:pt x="8010" y="28"/>
                </a:cubicBezTo>
                <a:cubicBezTo>
                  <a:pt x="6706" y="158"/>
                  <a:pt x="6130" y="646"/>
                  <a:pt x="5875" y="1058"/>
                </a:cubicBezTo>
                <a:cubicBezTo>
                  <a:pt x="5693" y="1353"/>
                  <a:pt x="5305" y="1528"/>
                  <a:pt x="4908" y="1456"/>
                </a:cubicBezTo>
                <a:cubicBezTo>
                  <a:pt x="4356" y="1357"/>
                  <a:pt x="3562" y="1334"/>
                  <a:pt x="2708" y="1701"/>
                </a:cubicBezTo>
                <a:cubicBezTo>
                  <a:pt x="1338" y="2288"/>
                  <a:pt x="1320" y="3343"/>
                  <a:pt x="1463" y="3986"/>
                </a:cubicBezTo>
                <a:cubicBezTo>
                  <a:pt x="1527" y="4274"/>
                  <a:pt x="1364" y="4570"/>
                  <a:pt x="1053" y="4719"/>
                </a:cubicBezTo>
                <a:cubicBezTo>
                  <a:pt x="584" y="4945"/>
                  <a:pt x="6" y="5426"/>
                  <a:pt x="0" y="6418"/>
                </a:cubicBezTo>
                <a:cubicBezTo>
                  <a:pt x="-7" y="7640"/>
                  <a:pt x="936" y="8197"/>
                  <a:pt x="1577" y="8435"/>
                </a:cubicBezTo>
                <a:cubicBezTo>
                  <a:pt x="1895" y="8554"/>
                  <a:pt x="2096" y="8816"/>
                  <a:pt x="2088" y="9100"/>
                </a:cubicBezTo>
                <a:cubicBezTo>
                  <a:pt x="2073" y="9638"/>
                  <a:pt x="2216" y="10493"/>
                  <a:pt x="3119" y="11091"/>
                </a:cubicBezTo>
                <a:cubicBezTo>
                  <a:pt x="5048" y="12367"/>
                  <a:pt x="6885" y="11512"/>
                  <a:pt x="6885" y="11512"/>
                </a:cubicBezTo>
                <a:cubicBezTo>
                  <a:pt x="7805" y="13155"/>
                  <a:pt x="8287" y="14610"/>
                  <a:pt x="8287" y="14610"/>
                </a:cubicBezTo>
                <a:lnTo>
                  <a:pt x="7979" y="14838"/>
                </a:lnTo>
                <a:cubicBezTo>
                  <a:pt x="7751" y="15007"/>
                  <a:pt x="7716" y="15286"/>
                  <a:pt x="7894" y="15491"/>
                </a:cubicBezTo>
                <a:cubicBezTo>
                  <a:pt x="8033" y="15651"/>
                  <a:pt x="8203" y="15862"/>
                  <a:pt x="8372" y="16107"/>
                </a:cubicBezTo>
                <a:cubicBezTo>
                  <a:pt x="8776" y="16692"/>
                  <a:pt x="7584" y="20484"/>
                  <a:pt x="7584" y="20484"/>
                </a:cubicBezTo>
                <a:cubicBezTo>
                  <a:pt x="7427" y="21061"/>
                  <a:pt x="10889" y="21377"/>
                  <a:pt x="12534" y="20957"/>
                </a:cubicBezTo>
                <a:cubicBezTo>
                  <a:pt x="12671" y="20922"/>
                  <a:pt x="12794" y="20882"/>
                  <a:pt x="12903" y="20836"/>
                </a:cubicBezTo>
                <a:cubicBezTo>
                  <a:pt x="13229" y="20699"/>
                  <a:pt x="13414" y="20514"/>
                  <a:pt x="13371" y="20273"/>
                </a:cubicBezTo>
                <a:cubicBezTo>
                  <a:pt x="13371" y="20273"/>
                  <a:pt x="12173" y="15912"/>
                  <a:pt x="12567" y="15469"/>
                </a:cubicBezTo>
                <a:cubicBezTo>
                  <a:pt x="12961" y="15027"/>
                  <a:pt x="13529" y="13936"/>
                  <a:pt x="13524" y="13349"/>
                </a:cubicBezTo>
                <a:cubicBezTo>
                  <a:pt x="13519" y="12762"/>
                  <a:pt x="13870" y="11671"/>
                  <a:pt x="13870" y="11671"/>
                </a:cubicBezTo>
                <a:cubicBezTo>
                  <a:pt x="13870" y="11671"/>
                  <a:pt x="14564" y="12312"/>
                  <a:pt x="16512" y="11654"/>
                </a:cubicBezTo>
                <a:cubicBezTo>
                  <a:pt x="17753" y="11235"/>
                  <a:pt x="18212" y="10527"/>
                  <a:pt x="18382" y="10066"/>
                </a:cubicBezTo>
                <a:cubicBezTo>
                  <a:pt x="18475" y="9815"/>
                  <a:pt x="18733" y="9629"/>
                  <a:pt x="19048" y="9574"/>
                </a:cubicBezTo>
                <a:cubicBezTo>
                  <a:pt x="19617" y="9475"/>
                  <a:pt x="20219" y="9361"/>
                  <a:pt x="20870" y="8492"/>
                </a:cubicBezTo>
                <a:cubicBezTo>
                  <a:pt x="21593" y="7524"/>
                  <a:pt x="20978" y="6497"/>
                  <a:pt x="20674" y="6073"/>
                </a:cubicBezTo>
                <a:cubicBezTo>
                  <a:pt x="20537" y="5881"/>
                  <a:pt x="20529" y="5649"/>
                  <a:pt x="20629" y="5443"/>
                </a:cubicBezTo>
                <a:cubicBezTo>
                  <a:pt x="20873" y="4938"/>
                  <a:pt x="21360" y="3906"/>
                  <a:pt x="20387" y="3065"/>
                </a:cubicBezTo>
                <a:cubicBezTo>
                  <a:pt x="19556" y="2348"/>
                  <a:pt x="18831" y="2378"/>
                  <a:pt x="18158" y="2471"/>
                </a:cubicBezTo>
                <a:cubicBezTo>
                  <a:pt x="17415" y="2573"/>
                  <a:pt x="16502" y="2141"/>
                  <a:pt x="16280" y="1578"/>
                </a:cubicBezTo>
                <a:cubicBezTo>
                  <a:pt x="15713" y="138"/>
                  <a:pt x="13498" y="-223"/>
                  <a:pt x="12326" y="460"/>
                </a:cubicBezTo>
                <a:cubicBezTo>
                  <a:pt x="12252" y="503"/>
                  <a:pt x="12170" y="538"/>
                  <a:pt x="12082" y="565"/>
                </a:cubicBezTo>
                <a:cubicBezTo>
                  <a:pt x="11467" y="760"/>
                  <a:pt x="10590" y="599"/>
                  <a:pt x="10320" y="432"/>
                </a:cubicBezTo>
                <a:cubicBezTo>
                  <a:pt x="9944" y="199"/>
                  <a:pt x="9341" y="-23"/>
                  <a:pt x="8423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0" name="fruits_list[0]"/>
          <p:cNvSpPr txBox="1"/>
          <p:nvPr/>
        </p:nvSpPr>
        <p:spPr>
          <a:xfrm>
            <a:off x="587529" y="4531361"/>
            <a:ext cx="1557818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F40E1B"/>
                </a:solidFill>
              </a:defRPr>
            </a:lvl1pPr>
          </a:lstStyle>
          <a:p>
            <a:pPr/>
            <a:r>
              <a:t>fruits_list[0]</a:t>
            </a:r>
          </a:p>
        </p:txBody>
      </p:sp>
      <p:sp>
        <p:nvSpPr>
          <p:cNvPr id="421" name="Line"/>
          <p:cNvSpPr/>
          <p:nvPr/>
        </p:nvSpPr>
        <p:spPr>
          <a:xfrm flipV="1">
            <a:off x="1279805" y="2583117"/>
            <a:ext cx="726124" cy="1996719"/>
          </a:xfrm>
          <a:prstGeom prst="line">
            <a:avLst/>
          </a:prstGeom>
          <a:ln w="25400">
            <a:solidFill>
              <a:srgbClr val="F2004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is like an individual variable"/>
          <p:cNvSpPr txBox="1"/>
          <p:nvPr/>
        </p:nvSpPr>
        <p:spPr>
          <a:xfrm>
            <a:off x="2144697" y="4593578"/>
            <a:ext cx="295996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like an individual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426" name="Google Shape;98;p21"/>
          <p:cNvSpPr txBox="1"/>
          <p:nvPr/>
        </p:nvSpPr>
        <p:spPr>
          <a:xfrm>
            <a:off x="60146" y="1100539"/>
            <a:ext cx="7129066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marL="900112" indent="-228600" defTabSz="685800">
              <a:spcBef>
                <a:spcPts val="300"/>
              </a:spcBef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access and use the value and/or modify the value</a:t>
            </a:r>
          </a:p>
        </p:txBody>
      </p:sp>
      <p:pic>
        <p:nvPicPr>
          <p:cNvPr id="427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Google Shape;250;p35" descr="Google Shape;250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4704666" y="192615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Google Shape;251;p35" descr="Google Shape;25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5484391" y="198320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Google Shape;252;p35" descr="Google Shape;25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6235741" y="2040227"/>
            <a:ext cx="1485175" cy="15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6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7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8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" name="Google Shape;260;p35"/>
          <p:cNvSpPr txBox="1"/>
          <p:nvPr/>
        </p:nvSpPr>
        <p:spPr>
          <a:xfrm>
            <a:off x="503821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0" name="Google Shape;261;p35"/>
          <p:cNvSpPr txBox="1"/>
          <p:nvPr/>
        </p:nvSpPr>
        <p:spPr>
          <a:xfrm>
            <a:off x="58872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1" name="Google Shape;262;p35"/>
          <p:cNvSpPr txBox="1"/>
          <p:nvPr/>
        </p:nvSpPr>
        <p:spPr>
          <a:xfrm>
            <a:off x="6587766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2" name="Banana"/>
          <p:cNvSpPr/>
          <p:nvPr/>
        </p:nvSpPr>
        <p:spPr>
          <a:xfrm>
            <a:off x="2525402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3" name="Cherry"/>
          <p:cNvSpPr/>
          <p:nvPr/>
        </p:nvSpPr>
        <p:spPr>
          <a:xfrm>
            <a:off x="3404649" y="1636843"/>
            <a:ext cx="676873" cy="94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0" h="20892" fill="norm" stroke="1" extrusionOk="0">
                <a:moveTo>
                  <a:pt x="7270" y="0"/>
                </a:moveTo>
                <a:cubicBezTo>
                  <a:pt x="6749" y="4881"/>
                  <a:pt x="10955" y="6557"/>
                  <a:pt x="14000" y="5975"/>
                </a:cubicBezTo>
                <a:cubicBezTo>
                  <a:pt x="12622" y="6694"/>
                  <a:pt x="10662" y="7559"/>
                  <a:pt x="9567" y="8283"/>
                </a:cubicBezTo>
                <a:cubicBezTo>
                  <a:pt x="8134" y="9232"/>
                  <a:pt x="6804" y="10468"/>
                  <a:pt x="5164" y="12907"/>
                </a:cubicBezTo>
                <a:cubicBezTo>
                  <a:pt x="4840" y="12642"/>
                  <a:pt x="4293" y="12347"/>
                  <a:pt x="3411" y="12264"/>
                </a:cubicBezTo>
                <a:cubicBezTo>
                  <a:pt x="663" y="12007"/>
                  <a:pt x="-2369" y="17077"/>
                  <a:pt x="2841" y="18764"/>
                </a:cubicBezTo>
                <a:cubicBezTo>
                  <a:pt x="7911" y="20405"/>
                  <a:pt x="9801" y="15258"/>
                  <a:pt x="7936" y="13911"/>
                </a:cubicBezTo>
                <a:cubicBezTo>
                  <a:pt x="7264" y="13426"/>
                  <a:pt x="6666" y="13298"/>
                  <a:pt x="6241" y="13289"/>
                </a:cubicBezTo>
                <a:cubicBezTo>
                  <a:pt x="6856" y="12336"/>
                  <a:pt x="8043" y="10297"/>
                  <a:pt x="9941" y="8930"/>
                </a:cubicBezTo>
                <a:cubicBezTo>
                  <a:pt x="11591" y="7741"/>
                  <a:pt x="14320" y="6397"/>
                  <a:pt x="14955" y="6689"/>
                </a:cubicBezTo>
                <a:cubicBezTo>
                  <a:pt x="15567" y="6969"/>
                  <a:pt x="16488" y="10172"/>
                  <a:pt x="14364" y="14851"/>
                </a:cubicBezTo>
                <a:cubicBezTo>
                  <a:pt x="14024" y="14605"/>
                  <a:pt x="13350" y="14274"/>
                  <a:pt x="12241" y="14352"/>
                </a:cubicBezTo>
                <a:cubicBezTo>
                  <a:pt x="9486" y="14545"/>
                  <a:pt x="7746" y="20005"/>
                  <a:pt x="13263" y="20814"/>
                </a:cubicBezTo>
                <a:cubicBezTo>
                  <a:pt x="18630" y="21600"/>
                  <a:pt x="19231" y="16249"/>
                  <a:pt x="17076" y="15232"/>
                </a:cubicBezTo>
                <a:cubicBezTo>
                  <a:pt x="16414" y="14919"/>
                  <a:pt x="15868" y="14851"/>
                  <a:pt x="15461" y="14876"/>
                </a:cubicBezTo>
                <a:cubicBezTo>
                  <a:pt x="15973" y="13405"/>
                  <a:pt x="17038" y="9738"/>
                  <a:pt x="16191" y="6623"/>
                </a:cubicBezTo>
                <a:cubicBezTo>
                  <a:pt x="16059" y="6190"/>
                  <a:pt x="16401" y="5727"/>
                  <a:pt x="16489" y="5538"/>
                </a:cubicBezTo>
                <a:cubicBezTo>
                  <a:pt x="16576" y="5349"/>
                  <a:pt x="15758" y="4695"/>
                  <a:pt x="15439" y="5053"/>
                </a:cubicBezTo>
                <a:cubicBezTo>
                  <a:pt x="15315" y="5192"/>
                  <a:pt x="15094" y="5353"/>
                  <a:pt x="14804" y="5530"/>
                </a:cubicBezTo>
                <a:cubicBezTo>
                  <a:pt x="14959" y="4800"/>
                  <a:pt x="15252" y="2668"/>
                  <a:pt x="13662" y="1634"/>
                </a:cubicBezTo>
                <a:cubicBezTo>
                  <a:pt x="11265" y="75"/>
                  <a:pt x="9788" y="1822"/>
                  <a:pt x="7270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4" name="Carrot"/>
          <p:cNvSpPr/>
          <p:nvPr/>
        </p:nvSpPr>
        <p:spPr>
          <a:xfrm>
            <a:off x="4230053" y="1782956"/>
            <a:ext cx="893487" cy="8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5" name="Pepper"/>
          <p:cNvSpPr/>
          <p:nvPr/>
        </p:nvSpPr>
        <p:spPr>
          <a:xfrm>
            <a:off x="5010103" y="1849973"/>
            <a:ext cx="625329" cy="818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66" fill="norm" stroke="1" extrusionOk="0">
                <a:moveTo>
                  <a:pt x="7781" y="0"/>
                </a:moveTo>
                <a:cubicBezTo>
                  <a:pt x="6954" y="-3"/>
                  <a:pt x="5894" y="1019"/>
                  <a:pt x="6088" y="1234"/>
                </a:cubicBezTo>
                <a:cubicBezTo>
                  <a:pt x="6572" y="1772"/>
                  <a:pt x="7611" y="1109"/>
                  <a:pt x="8604" y="2332"/>
                </a:cubicBezTo>
                <a:cubicBezTo>
                  <a:pt x="9098" y="2941"/>
                  <a:pt x="9385" y="3752"/>
                  <a:pt x="9467" y="4551"/>
                </a:cubicBezTo>
                <a:cubicBezTo>
                  <a:pt x="8946" y="4544"/>
                  <a:pt x="8490" y="4746"/>
                  <a:pt x="8341" y="5191"/>
                </a:cubicBezTo>
                <a:cubicBezTo>
                  <a:pt x="7846" y="5149"/>
                  <a:pt x="7424" y="5362"/>
                  <a:pt x="7170" y="5638"/>
                </a:cubicBezTo>
                <a:cubicBezTo>
                  <a:pt x="5889" y="5288"/>
                  <a:pt x="4425" y="4944"/>
                  <a:pt x="2403" y="5754"/>
                </a:cubicBezTo>
                <a:cubicBezTo>
                  <a:pt x="564" y="6474"/>
                  <a:pt x="-16" y="8152"/>
                  <a:pt x="1" y="10704"/>
                </a:cubicBezTo>
                <a:cubicBezTo>
                  <a:pt x="17" y="13256"/>
                  <a:pt x="2322" y="21519"/>
                  <a:pt x="4919" y="20862"/>
                </a:cubicBezTo>
                <a:cubicBezTo>
                  <a:pt x="9084" y="19808"/>
                  <a:pt x="8768" y="21597"/>
                  <a:pt x="10524" y="21566"/>
                </a:cubicBezTo>
                <a:cubicBezTo>
                  <a:pt x="12281" y="21535"/>
                  <a:pt x="11778" y="20499"/>
                  <a:pt x="13765" y="20564"/>
                </a:cubicBezTo>
                <a:cubicBezTo>
                  <a:pt x="14347" y="20582"/>
                  <a:pt x="14525" y="20932"/>
                  <a:pt x="16121" y="21059"/>
                </a:cubicBezTo>
                <a:cubicBezTo>
                  <a:pt x="17282" y="21151"/>
                  <a:pt x="20788" y="18305"/>
                  <a:pt x="21403" y="9860"/>
                </a:cubicBezTo>
                <a:cubicBezTo>
                  <a:pt x="21584" y="7366"/>
                  <a:pt x="20657" y="6198"/>
                  <a:pt x="17787" y="5884"/>
                </a:cubicBezTo>
                <a:cubicBezTo>
                  <a:pt x="16779" y="5773"/>
                  <a:pt x="15873" y="5853"/>
                  <a:pt x="15079" y="5978"/>
                </a:cubicBezTo>
                <a:cubicBezTo>
                  <a:pt x="14968" y="5593"/>
                  <a:pt x="14621" y="5120"/>
                  <a:pt x="13561" y="5316"/>
                </a:cubicBezTo>
                <a:cubicBezTo>
                  <a:pt x="13336" y="4692"/>
                  <a:pt x="12805" y="4591"/>
                  <a:pt x="12361" y="4632"/>
                </a:cubicBezTo>
                <a:cubicBezTo>
                  <a:pt x="11853" y="2935"/>
                  <a:pt x="10670" y="927"/>
                  <a:pt x="7943" y="16"/>
                </a:cubicBezTo>
                <a:cubicBezTo>
                  <a:pt x="7890" y="6"/>
                  <a:pt x="7836" y="1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6" name="Apple"/>
          <p:cNvSpPr/>
          <p:nvPr/>
        </p:nvSpPr>
        <p:spPr>
          <a:xfrm>
            <a:off x="5701154" y="1998576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7" name="Broccoli"/>
          <p:cNvSpPr/>
          <p:nvPr/>
        </p:nvSpPr>
        <p:spPr>
          <a:xfrm>
            <a:off x="6497240" y="1782956"/>
            <a:ext cx="774329" cy="951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149" fill="norm" stroke="1" extrusionOk="0">
                <a:moveTo>
                  <a:pt x="8423" y="2"/>
                </a:moveTo>
                <a:cubicBezTo>
                  <a:pt x="8292" y="6"/>
                  <a:pt x="8154" y="14"/>
                  <a:pt x="8010" y="28"/>
                </a:cubicBezTo>
                <a:cubicBezTo>
                  <a:pt x="6706" y="158"/>
                  <a:pt x="6130" y="646"/>
                  <a:pt x="5875" y="1058"/>
                </a:cubicBezTo>
                <a:cubicBezTo>
                  <a:pt x="5693" y="1353"/>
                  <a:pt x="5305" y="1528"/>
                  <a:pt x="4908" y="1456"/>
                </a:cubicBezTo>
                <a:cubicBezTo>
                  <a:pt x="4356" y="1357"/>
                  <a:pt x="3562" y="1334"/>
                  <a:pt x="2708" y="1701"/>
                </a:cubicBezTo>
                <a:cubicBezTo>
                  <a:pt x="1338" y="2288"/>
                  <a:pt x="1320" y="3343"/>
                  <a:pt x="1463" y="3986"/>
                </a:cubicBezTo>
                <a:cubicBezTo>
                  <a:pt x="1527" y="4274"/>
                  <a:pt x="1364" y="4570"/>
                  <a:pt x="1053" y="4719"/>
                </a:cubicBezTo>
                <a:cubicBezTo>
                  <a:pt x="584" y="4945"/>
                  <a:pt x="6" y="5426"/>
                  <a:pt x="0" y="6418"/>
                </a:cubicBezTo>
                <a:cubicBezTo>
                  <a:pt x="-7" y="7640"/>
                  <a:pt x="936" y="8197"/>
                  <a:pt x="1577" y="8435"/>
                </a:cubicBezTo>
                <a:cubicBezTo>
                  <a:pt x="1895" y="8554"/>
                  <a:pt x="2096" y="8816"/>
                  <a:pt x="2088" y="9100"/>
                </a:cubicBezTo>
                <a:cubicBezTo>
                  <a:pt x="2073" y="9638"/>
                  <a:pt x="2216" y="10493"/>
                  <a:pt x="3119" y="11091"/>
                </a:cubicBezTo>
                <a:cubicBezTo>
                  <a:pt x="5048" y="12367"/>
                  <a:pt x="6885" y="11512"/>
                  <a:pt x="6885" y="11512"/>
                </a:cubicBezTo>
                <a:cubicBezTo>
                  <a:pt x="7805" y="13155"/>
                  <a:pt x="8287" y="14610"/>
                  <a:pt x="8287" y="14610"/>
                </a:cubicBezTo>
                <a:lnTo>
                  <a:pt x="7979" y="14838"/>
                </a:lnTo>
                <a:cubicBezTo>
                  <a:pt x="7751" y="15007"/>
                  <a:pt x="7716" y="15286"/>
                  <a:pt x="7894" y="15491"/>
                </a:cubicBezTo>
                <a:cubicBezTo>
                  <a:pt x="8033" y="15651"/>
                  <a:pt x="8203" y="15862"/>
                  <a:pt x="8372" y="16107"/>
                </a:cubicBezTo>
                <a:cubicBezTo>
                  <a:pt x="8776" y="16692"/>
                  <a:pt x="7584" y="20484"/>
                  <a:pt x="7584" y="20484"/>
                </a:cubicBezTo>
                <a:cubicBezTo>
                  <a:pt x="7427" y="21061"/>
                  <a:pt x="10889" y="21377"/>
                  <a:pt x="12534" y="20957"/>
                </a:cubicBezTo>
                <a:cubicBezTo>
                  <a:pt x="12671" y="20922"/>
                  <a:pt x="12794" y="20882"/>
                  <a:pt x="12903" y="20836"/>
                </a:cubicBezTo>
                <a:cubicBezTo>
                  <a:pt x="13229" y="20699"/>
                  <a:pt x="13414" y="20514"/>
                  <a:pt x="13371" y="20273"/>
                </a:cubicBezTo>
                <a:cubicBezTo>
                  <a:pt x="13371" y="20273"/>
                  <a:pt x="12173" y="15912"/>
                  <a:pt x="12567" y="15469"/>
                </a:cubicBezTo>
                <a:cubicBezTo>
                  <a:pt x="12961" y="15027"/>
                  <a:pt x="13529" y="13936"/>
                  <a:pt x="13524" y="13349"/>
                </a:cubicBezTo>
                <a:cubicBezTo>
                  <a:pt x="13519" y="12762"/>
                  <a:pt x="13870" y="11671"/>
                  <a:pt x="13870" y="11671"/>
                </a:cubicBezTo>
                <a:cubicBezTo>
                  <a:pt x="13870" y="11671"/>
                  <a:pt x="14564" y="12312"/>
                  <a:pt x="16512" y="11654"/>
                </a:cubicBezTo>
                <a:cubicBezTo>
                  <a:pt x="17753" y="11235"/>
                  <a:pt x="18212" y="10527"/>
                  <a:pt x="18382" y="10066"/>
                </a:cubicBezTo>
                <a:cubicBezTo>
                  <a:pt x="18475" y="9815"/>
                  <a:pt x="18733" y="9629"/>
                  <a:pt x="19048" y="9574"/>
                </a:cubicBezTo>
                <a:cubicBezTo>
                  <a:pt x="19617" y="9475"/>
                  <a:pt x="20219" y="9361"/>
                  <a:pt x="20870" y="8492"/>
                </a:cubicBezTo>
                <a:cubicBezTo>
                  <a:pt x="21593" y="7524"/>
                  <a:pt x="20978" y="6497"/>
                  <a:pt x="20674" y="6073"/>
                </a:cubicBezTo>
                <a:cubicBezTo>
                  <a:pt x="20537" y="5881"/>
                  <a:pt x="20529" y="5649"/>
                  <a:pt x="20629" y="5443"/>
                </a:cubicBezTo>
                <a:cubicBezTo>
                  <a:pt x="20873" y="4938"/>
                  <a:pt x="21360" y="3906"/>
                  <a:pt x="20387" y="3065"/>
                </a:cubicBezTo>
                <a:cubicBezTo>
                  <a:pt x="19556" y="2348"/>
                  <a:pt x="18831" y="2378"/>
                  <a:pt x="18158" y="2471"/>
                </a:cubicBezTo>
                <a:cubicBezTo>
                  <a:pt x="17415" y="2573"/>
                  <a:pt x="16502" y="2141"/>
                  <a:pt x="16280" y="1578"/>
                </a:cubicBezTo>
                <a:cubicBezTo>
                  <a:pt x="15713" y="138"/>
                  <a:pt x="13498" y="-223"/>
                  <a:pt x="12326" y="460"/>
                </a:cubicBezTo>
                <a:cubicBezTo>
                  <a:pt x="12252" y="503"/>
                  <a:pt x="12170" y="538"/>
                  <a:pt x="12082" y="565"/>
                </a:cubicBezTo>
                <a:cubicBezTo>
                  <a:pt x="11467" y="760"/>
                  <a:pt x="10590" y="599"/>
                  <a:pt x="10320" y="432"/>
                </a:cubicBezTo>
                <a:cubicBezTo>
                  <a:pt x="9944" y="199"/>
                  <a:pt x="9341" y="-23"/>
                  <a:pt x="8423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8" name="fruits_list[0] = “Banana”"/>
          <p:cNvSpPr txBox="1"/>
          <p:nvPr/>
        </p:nvSpPr>
        <p:spPr>
          <a:xfrm>
            <a:off x="587529" y="4531360"/>
            <a:ext cx="334161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F40E1B"/>
                </a:solidFill>
              </a:defRPr>
            </a:lvl1pPr>
          </a:lstStyle>
          <a:p>
            <a:pPr/>
            <a:r>
              <a:t>fruits_list[0] = “Banana”</a:t>
            </a:r>
          </a:p>
        </p:txBody>
      </p:sp>
      <p:sp>
        <p:nvSpPr>
          <p:cNvPr id="449" name="Banana"/>
          <p:cNvSpPr/>
          <p:nvPr/>
        </p:nvSpPr>
        <p:spPr>
          <a:xfrm>
            <a:off x="1688546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453" name="Google Shape;98;p21"/>
          <p:cNvSpPr txBox="1"/>
          <p:nvPr/>
        </p:nvSpPr>
        <p:spPr>
          <a:xfrm>
            <a:off x="60146" y="1100539"/>
            <a:ext cx="7129066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marL="900112" indent="-228600" defTabSz="685800">
              <a:spcBef>
                <a:spcPts val="300"/>
              </a:spcBef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access and use the value and/or modify the value</a:t>
            </a:r>
          </a:p>
        </p:txBody>
      </p:sp>
      <p:pic>
        <p:nvPicPr>
          <p:cNvPr id="454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Google Shape;250;p35" descr="Google Shape;250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4704666" y="192615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Google Shape;251;p35" descr="Google Shape;25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5484391" y="198320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Google Shape;252;p35" descr="Google Shape;25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6235741" y="2040227"/>
            <a:ext cx="1485175" cy="15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3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4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FE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" name="Google Shape;260;p35"/>
          <p:cNvSpPr txBox="1"/>
          <p:nvPr/>
        </p:nvSpPr>
        <p:spPr>
          <a:xfrm>
            <a:off x="503821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7" name="Google Shape;261;p35"/>
          <p:cNvSpPr txBox="1"/>
          <p:nvPr/>
        </p:nvSpPr>
        <p:spPr>
          <a:xfrm>
            <a:off x="58872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8" name="Google Shape;262;p35"/>
          <p:cNvSpPr txBox="1"/>
          <p:nvPr/>
        </p:nvSpPr>
        <p:spPr>
          <a:xfrm>
            <a:off x="6587766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9" name="Banana"/>
          <p:cNvSpPr/>
          <p:nvPr/>
        </p:nvSpPr>
        <p:spPr>
          <a:xfrm>
            <a:off x="2525402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0" name="Carrot"/>
          <p:cNvSpPr/>
          <p:nvPr/>
        </p:nvSpPr>
        <p:spPr>
          <a:xfrm>
            <a:off x="4230053" y="1782956"/>
            <a:ext cx="893487" cy="8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1" name="Pepper"/>
          <p:cNvSpPr/>
          <p:nvPr/>
        </p:nvSpPr>
        <p:spPr>
          <a:xfrm>
            <a:off x="5010103" y="1849973"/>
            <a:ext cx="625329" cy="818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66" fill="norm" stroke="1" extrusionOk="0">
                <a:moveTo>
                  <a:pt x="7781" y="0"/>
                </a:moveTo>
                <a:cubicBezTo>
                  <a:pt x="6954" y="-3"/>
                  <a:pt x="5894" y="1019"/>
                  <a:pt x="6088" y="1234"/>
                </a:cubicBezTo>
                <a:cubicBezTo>
                  <a:pt x="6572" y="1772"/>
                  <a:pt x="7611" y="1109"/>
                  <a:pt x="8604" y="2332"/>
                </a:cubicBezTo>
                <a:cubicBezTo>
                  <a:pt x="9098" y="2941"/>
                  <a:pt x="9385" y="3752"/>
                  <a:pt x="9467" y="4551"/>
                </a:cubicBezTo>
                <a:cubicBezTo>
                  <a:pt x="8946" y="4544"/>
                  <a:pt x="8490" y="4746"/>
                  <a:pt x="8341" y="5191"/>
                </a:cubicBezTo>
                <a:cubicBezTo>
                  <a:pt x="7846" y="5149"/>
                  <a:pt x="7424" y="5362"/>
                  <a:pt x="7170" y="5638"/>
                </a:cubicBezTo>
                <a:cubicBezTo>
                  <a:pt x="5889" y="5288"/>
                  <a:pt x="4425" y="4944"/>
                  <a:pt x="2403" y="5754"/>
                </a:cubicBezTo>
                <a:cubicBezTo>
                  <a:pt x="564" y="6474"/>
                  <a:pt x="-16" y="8152"/>
                  <a:pt x="1" y="10704"/>
                </a:cubicBezTo>
                <a:cubicBezTo>
                  <a:pt x="17" y="13256"/>
                  <a:pt x="2322" y="21519"/>
                  <a:pt x="4919" y="20862"/>
                </a:cubicBezTo>
                <a:cubicBezTo>
                  <a:pt x="9084" y="19808"/>
                  <a:pt x="8768" y="21597"/>
                  <a:pt x="10524" y="21566"/>
                </a:cubicBezTo>
                <a:cubicBezTo>
                  <a:pt x="12281" y="21535"/>
                  <a:pt x="11778" y="20499"/>
                  <a:pt x="13765" y="20564"/>
                </a:cubicBezTo>
                <a:cubicBezTo>
                  <a:pt x="14347" y="20582"/>
                  <a:pt x="14525" y="20932"/>
                  <a:pt x="16121" y="21059"/>
                </a:cubicBezTo>
                <a:cubicBezTo>
                  <a:pt x="17282" y="21151"/>
                  <a:pt x="20788" y="18305"/>
                  <a:pt x="21403" y="9860"/>
                </a:cubicBezTo>
                <a:cubicBezTo>
                  <a:pt x="21584" y="7366"/>
                  <a:pt x="20657" y="6198"/>
                  <a:pt x="17787" y="5884"/>
                </a:cubicBezTo>
                <a:cubicBezTo>
                  <a:pt x="16779" y="5773"/>
                  <a:pt x="15873" y="5853"/>
                  <a:pt x="15079" y="5978"/>
                </a:cubicBezTo>
                <a:cubicBezTo>
                  <a:pt x="14968" y="5593"/>
                  <a:pt x="14621" y="5120"/>
                  <a:pt x="13561" y="5316"/>
                </a:cubicBezTo>
                <a:cubicBezTo>
                  <a:pt x="13336" y="4692"/>
                  <a:pt x="12805" y="4591"/>
                  <a:pt x="12361" y="4632"/>
                </a:cubicBezTo>
                <a:cubicBezTo>
                  <a:pt x="11853" y="2935"/>
                  <a:pt x="10670" y="927"/>
                  <a:pt x="7943" y="16"/>
                </a:cubicBezTo>
                <a:cubicBezTo>
                  <a:pt x="7890" y="6"/>
                  <a:pt x="7836" y="1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2" name="Apple"/>
          <p:cNvSpPr/>
          <p:nvPr/>
        </p:nvSpPr>
        <p:spPr>
          <a:xfrm>
            <a:off x="5701154" y="1998576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3" name="Broccoli"/>
          <p:cNvSpPr/>
          <p:nvPr/>
        </p:nvSpPr>
        <p:spPr>
          <a:xfrm>
            <a:off x="6497240" y="1782956"/>
            <a:ext cx="774329" cy="951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149" fill="norm" stroke="1" extrusionOk="0">
                <a:moveTo>
                  <a:pt x="8423" y="2"/>
                </a:moveTo>
                <a:cubicBezTo>
                  <a:pt x="8292" y="6"/>
                  <a:pt x="8154" y="14"/>
                  <a:pt x="8010" y="28"/>
                </a:cubicBezTo>
                <a:cubicBezTo>
                  <a:pt x="6706" y="158"/>
                  <a:pt x="6130" y="646"/>
                  <a:pt x="5875" y="1058"/>
                </a:cubicBezTo>
                <a:cubicBezTo>
                  <a:pt x="5693" y="1353"/>
                  <a:pt x="5305" y="1528"/>
                  <a:pt x="4908" y="1456"/>
                </a:cubicBezTo>
                <a:cubicBezTo>
                  <a:pt x="4356" y="1357"/>
                  <a:pt x="3562" y="1334"/>
                  <a:pt x="2708" y="1701"/>
                </a:cubicBezTo>
                <a:cubicBezTo>
                  <a:pt x="1338" y="2288"/>
                  <a:pt x="1320" y="3343"/>
                  <a:pt x="1463" y="3986"/>
                </a:cubicBezTo>
                <a:cubicBezTo>
                  <a:pt x="1527" y="4274"/>
                  <a:pt x="1364" y="4570"/>
                  <a:pt x="1053" y="4719"/>
                </a:cubicBezTo>
                <a:cubicBezTo>
                  <a:pt x="584" y="4945"/>
                  <a:pt x="6" y="5426"/>
                  <a:pt x="0" y="6418"/>
                </a:cubicBezTo>
                <a:cubicBezTo>
                  <a:pt x="-7" y="7640"/>
                  <a:pt x="936" y="8197"/>
                  <a:pt x="1577" y="8435"/>
                </a:cubicBezTo>
                <a:cubicBezTo>
                  <a:pt x="1895" y="8554"/>
                  <a:pt x="2096" y="8816"/>
                  <a:pt x="2088" y="9100"/>
                </a:cubicBezTo>
                <a:cubicBezTo>
                  <a:pt x="2073" y="9638"/>
                  <a:pt x="2216" y="10493"/>
                  <a:pt x="3119" y="11091"/>
                </a:cubicBezTo>
                <a:cubicBezTo>
                  <a:pt x="5048" y="12367"/>
                  <a:pt x="6885" y="11512"/>
                  <a:pt x="6885" y="11512"/>
                </a:cubicBezTo>
                <a:cubicBezTo>
                  <a:pt x="7805" y="13155"/>
                  <a:pt x="8287" y="14610"/>
                  <a:pt x="8287" y="14610"/>
                </a:cubicBezTo>
                <a:lnTo>
                  <a:pt x="7979" y="14838"/>
                </a:lnTo>
                <a:cubicBezTo>
                  <a:pt x="7751" y="15007"/>
                  <a:pt x="7716" y="15286"/>
                  <a:pt x="7894" y="15491"/>
                </a:cubicBezTo>
                <a:cubicBezTo>
                  <a:pt x="8033" y="15651"/>
                  <a:pt x="8203" y="15862"/>
                  <a:pt x="8372" y="16107"/>
                </a:cubicBezTo>
                <a:cubicBezTo>
                  <a:pt x="8776" y="16692"/>
                  <a:pt x="7584" y="20484"/>
                  <a:pt x="7584" y="20484"/>
                </a:cubicBezTo>
                <a:cubicBezTo>
                  <a:pt x="7427" y="21061"/>
                  <a:pt x="10889" y="21377"/>
                  <a:pt x="12534" y="20957"/>
                </a:cubicBezTo>
                <a:cubicBezTo>
                  <a:pt x="12671" y="20922"/>
                  <a:pt x="12794" y="20882"/>
                  <a:pt x="12903" y="20836"/>
                </a:cubicBezTo>
                <a:cubicBezTo>
                  <a:pt x="13229" y="20699"/>
                  <a:pt x="13414" y="20514"/>
                  <a:pt x="13371" y="20273"/>
                </a:cubicBezTo>
                <a:cubicBezTo>
                  <a:pt x="13371" y="20273"/>
                  <a:pt x="12173" y="15912"/>
                  <a:pt x="12567" y="15469"/>
                </a:cubicBezTo>
                <a:cubicBezTo>
                  <a:pt x="12961" y="15027"/>
                  <a:pt x="13529" y="13936"/>
                  <a:pt x="13524" y="13349"/>
                </a:cubicBezTo>
                <a:cubicBezTo>
                  <a:pt x="13519" y="12762"/>
                  <a:pt x="13870" y="11671"/>
                  <a:pt x="13870" y="11671"/>
                </a:cubicBezTo>
                <a:cubicBezTo>
                  <a:pt x="13870" y="11671"/>
                  <a:pt x="14564" y="12312"/>
                  <a:pt x="16512" y="11654"/>
                </a:cubicBezTo>
                <a:cubicBezTo>
                  <a:pt x="17753" y="11235"/>
                  <a:pt x="18212" y="10527"/>
                  <a:pt x="18382" y="10066"/>
                </a:cubicBezTo>
                <a:cubicBezTo>
                  <a:pt x="18475" y="9815"/>
                  <a:pt x="18733" y="9629"/>
                  <a:pt x="19048" y="9574"/>
                </a:cubicBezTo>
                <a:cubicBezTo>
                  <a:pt x="19617" y="9475"/>
                  <a:pt x="20219" y="9361"/>
                  <a:pt x="20870" y="8492"/>
                </a:cubicBezTo>
                <a:cubicBezTo>
                  <a:pt x="21593" y="7524"/>
                  <a:pt x="20978" y="6497"/>
                  <a:pt x="20674" y="6073"/>
                </a:cubicBezTo>
                <a:cubicBezTo>
                  <a:pt x="20537" y="5881"/>
                  <a:pt x="20529" y="5649"/>
                  <a:pt x="20629" y="5443"/>
                </a:cubicBezTo>
                <a:cubicBezTo>
                  <a:pt x="20873" y="4938"/>
                  <a:pt x="21360" y="3906"/>
                  <a:pt x="20387" y="3065"/>
                </a:cubicBezTo>
                <a:cubicBezTo>
                  <a:pt x="19556" y="2348"/>
                  <a:pt x="18831" y="2378"/>
                  <a:pt x="18158" y="2471"/>
                </a:cubicBezTo>
                <a:cubicBezTo>
                  <a:pt x="17415" y="2573"/>
                  <a:pt x="16502" y="2141"/>
                  <a:pt x="16280" y="1578"/>
                </a:cubicBezTo>
                <a:cubicBezTo>
                  <a:pt x="15713" y="138"/>
                  <a:pt x="13498" y="-223"/>
                  <a:pt x="12326" y="460"/>
                </a:cubicBezTo>
                <a:cubicBezTo>
                  <a:pt x="12252" y="503"/>
                  <a:pt x="12170" y="538"/>
                  <a:pt x="12082" y="565"/>
                </a:cubicBezTo>
                <a:cubicBezTo>
                  <a:pt x="11467" y="760"/>
                  <a:pt x="10590" y="599"/>
                  <a:pt x="10320" y="432"/>
                </a:cubicBezTo>
                <a:cubicBezTo>
                  <a:pt x="9944" y="199"/>
                  <a:pt x="9341" y="-23"/>
                  <a:pt x="8423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4" name="fruits_list[2] = “Banana”"/>
          <p:cNvSpPr txBox="1"/>
          <p:nvPr/>
        </p:nvSpPr>
        <p:spPr>
          <a:xfrm>
            <a:off x="587529" y="4531361"/>
            <a:ext cx="334161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F40E1B"/>
                </a:solidFill>
              </a:defRPr>
            </a:lvl1pPr>
          </a:lstStyle>
          <a:p>
            <a:pPr/>
            <a:r>
              <a:t>fruits_list[2] = “Banana”</a:t>
            </a:r>
          </a:p>
        </p:txBody>
      </p:sp>
      <p:sp>
        <p:nvSpPr>
          <p:cNvPr id="475" name="Banana"/>
          <p:cNvSpPr/>
          <p:nvPr/>
        </p:nvSpPr>
        <p:spPr>
          <a:xfrm>
            <a:off x="1688546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6" name="Banana"/>
          <p:cNvSpPr/>
          <p:nvPr/>
        </p:nvSpPr>
        <p:spPr>
          <a:xfrm>
            <a:off x="3377727" y="1782626"/>
            <a:ext cx="729866" cy="77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lide Number"/>
          <p:cNvSpPr txBox="1"/>
          <p:nvPr>
            <p:ph type="sldNum" sz="quarter" idx="2"/>
          </p:nvPr>
        </p:nvSpPr>
        <p:spPr>
          <a:xfrm>
            <a:off x="8716969" y="460676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Intro to Lists"/>
          <p:cNvSpPr txBox="1"/>
          <p:nvPr/>
        </p:nvSpPr>
        <p:spPr>
          <a:xfrm>
            <a:off x="3516906" y="160656"/>
            <a:ext cx="2110188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Intro to Lists</a:t>
            </a:r>
          </a:p>
        </p:txBody>
      </p:sp>
      <p:sp>
        <p:nvSpPr>
          <p:cNvPr id="480" name="# A list of strings…"/>
          <p:cNvSpPr txBox="1"/>
          <p:nvPr/>
        </p:nvSpPr>
        <p:spPr>
          <a:xfrm>
            <a:off x="268999" y="961390"/>
            <a:ext cx="6077792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A list of strings</a:t>
            </a:r>
          </a:p>
          <a:p>
            <a:pPr defTabSz="457200">
              <a:defRPr i="1">
                <a:solidFill>
                  <a:srgbClr val="8C8C8C"/>
                </a:solidFill>
              </a:defRPr>
            </a:pPr>
            <a:r>
              <a:rPr i="0">
                <a:solidFill>
                  <a:srgbClr val="080808"/>
                </a:solidFill>
              </a:rPr>
              <a:t>some_str_list = [</a:t>
            </a:r>
            <a:r>
              <a:rPr b="1" i="0">
                <a:solidFill>
                  <a:srgbClr val="008080"/>
                </a:solidFill>
              </a:rPr>
              <a:t>"Elma"</a:t>
            </a:r>
            <a:r>
              <a:rPr i="0">
                <a:solidFill>
                  <a:srgbClr val="080808"/>
                </a:solidFill>
              </a:rPr>
              <a:t>, </a:t>
            </a:r>
            <a:r>
              <a:rPr b="1" i="0">
                <a:solidFill>
                  <a:srgbClr val="008080"/>
                </a:solidFill>
              </a:rPr>
              <a:t>"Armut"</a:t>
            </a:r>
            <a:r>
              <a:rPr i="0">
                <a:solidFill>
                  <a:srgbClr val="080808"/>
                </a:solidFill>
              </a:rPr>
              <a:t>] </a:t>
            </a:r>
            <a:r>
              <a:t># initialising the list with two elements</a:t>
            </a:r>
          </a:p>
          <a:p>
            <a:pPr defTabSz="457200">
              <a:defRPr i="1">
                <a:solidFill>
                  <a:srgbClr val="8C8C8C"/>
                </a:solidFill>
              </a:defRPr>
            </a:pPr>
            <a:r>
              <a:rPr i="0">
                <a:solidFill>
                  <a:srgbClr val="080808"/>
                </a:solidFill>
              </a:rPr>
              <a:t>some_str_list.append(</a:t>
            </a:r>
            <a:r>
              <a:rPr b="1" i="0">
                <a:solidFill>
                  <a:srgbClr val="008080"/>
                </a:solidFill>
              </a:rPr>
              <a:t>"Kel Mahmut"</a:t>
            </a:r>
            <a:r>
              <a:rPr i="0">
                <a:solidFill>
                  <a:srgbClr val="080808"/>
                </a:solidFill>
              </a:rPr>
              <a:t>) </a:t>
            </a:r>
            <a:r>
              <a:t># adding new element to the list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(some_str_list)</a:t>
            </a:r>
          </a:p>
        </p:txBody>
      </p:sp>
      <p:sp>
        <p:nvSpPr>
          <p:cNvPr id="481" name="['Elma', 'Armut', 'Kel Mahmut']"/>
          <p:cNvSpPr txBox="1"/>
          <p:nvPr/>
        </p:nvSpPr>
        <p:spPr>
          <a:xfrm>
            <a:off x="272620" y="2289811"/>
            <a:ext cx="2432121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['Elma', 'Armut', 'Kel Mahmut']</a:t>
            </a:r>
          </a:p>
        </p:txBody>
      </p:sp>
      <p:sp>
        <p:nvSpPr>
          <p:cNvPr id="482" name="Outputs:"/>
          <p:cNvSpPr txBox="1"/>
          <p:nvPr/>
        </p:nvSpPr>
        <p:spPr>
          <a:xfrm>
            <a:off x="277889" y="1960881"/>
            <a:ext cx="844770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Outputs:</a:t>
            </a:r>
          </a:p>
        </p:txBody>
      </p:sp>
      <p:sp>
        <p:nvSpPr>
          <p:cNvPr id="483" name="# A list containing different types of data…"/>
          <p:cNvSpPr txBox="1"/>
          <p:nvPr/>
        </p:nvSpPr>
        <p:spPr>
          <a:xfrm>
            <a:off x="318529" y="2970530"/>
            <a:ext cx="3930796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A list containing different types of data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t>mixed_list = [</a:t>
            </a:r>
            <a:r>
              <a:rPr>
                <a:solidFill>
                  <a:srgbClr val="1750EB"/>
                </a:solidFill>
              </a:rPr>
              <a:t>2</a:t>
            </a:r>
            <a:r>
              <a:t>,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"Hi"</a:t>
            </a:r>
            <a:r>
              <a:t>, </a:t>
            </a:r>
            <a:r>
              <a:rPr>
                <a:solidFill>
                  <a:srgbClr val="1750EB"/>
                </a:solidFill>
              </a:rPr>
              <a:t>6.8</a:t>
            </a:r>
            <a:r>
              <a:t>]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(mixed_list)</a:t>
            </a:r>
          </a:p>
        </p:txBody>
      </p:sp>
      <p:sp>
        <p:nvSpPr>
          <p:cNvPr id="484" name="Outputs:"/>
          <p:cNvSpPr txBox="1"/>
          <p:nvPr/>
        </p:nvSpPr>
        <p:spPr>
          <a:xfrm>
            <a:off x="326149" y="3794761"/>
            <a:ext cx="84477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Outputs:</a:t>
            </a:r>
          </a:p>
        </p:txBody>
      </p:sp>
      <p:sp>
        <p:nvSpPr>
          <p:cNvPr id="485" name="[2, True, 'Hi', 6.8]"/>
          <p:cNvSpPr txBox="1"/>
          <p:nvPr/>
        </p:nvSpPr>
        <p:spPr>
          <a:xfrm>
            <a:off x="328161" y="4144011"/>
            <a:ext cx="1437118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[2, True, 'Hi', 6.8]</a:t>
            </a:r>
          </a:p>
        </p:txBody>
      </p:sp>
      <p:sp>
        <p:nvSpPr>
          <p:cNvPr id="486" name="10"/>
          <p:cNvSpPr/>
          <p:nvPr/>
        </p:nvSpPr>
        <p:spPr>
          <a:xfrm>
            <a:off x="596416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87" name="20"/>
          <p:cNvSpPr/>
          <p:nvPr/>
        </p:nvSpPr>
        <p:spPr>
          <a:xfrm>
            <a:off x="637564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488" name="30"/>
          <p:cNvSpPr/>
          <p:nvPr/>
        </p:nvSpPr>
        <p:spPr>
          <a:xfrm>
            <a:off x="676172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489" name="40"/>
          <p:cNvSpPr/>
          <p:nvPr/>
        </p:nvSpPr>
        <p:spPr>
          <a:xfrm>
            <a:off x="714780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490" name="50"/>
          <p:cNvSpPr/>
          <p:nvPr/>
        </p:nvSpPr>
        <p:spPr>
          <a:xfrm>
            <a:off x="755928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91" name="60"/>
          <p:cNvSpPr/>
          <p:nvPr/>
        </p:nvSpPr>
        <p:spPr>
          <a:xfrm>
            <a:off x="795806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92" name="# A list of integers…"/>
          <p:cNvSpPr txBox="1"/>
          <p:nvPr/>
        </p:nvSpPr>
        <p:spPr>
          <a:xfrm>
            <a:off x="5865889" y="1780541"/>
            <a:ext cx="2590127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A list of integers</a:t>
            </a:r>
          </a:p>
          <a:p>
            <a:pPr defTabSz="457200">
              <a:defRPr>
                <a:solidFill>
                  <a:srgbClr val="808080"/>
                </a:solidFill>
              </a:defRPr>
            </a:pPr>
            <a:r>
              <a:t>int_list </a:t>
            </a:r>
            <a:r>
              <a:rPr>
                <a:solidFill>
                  <a:srgbClr val="080808"/>
                </a:solidFill>
              </a:rPr>
              <a:t>= [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40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50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60</a:t>
            </a:r>
            <a:r>
              <a:rPr>
                <a:solidFill>
                  <a:srgbClr val="080808"/>
                </a:solidFill>
              </a:rPr>
              <a:t>]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493" name="An element"/>
          <p:cNvSpPr txBox="1"/>
          <p:nvPr/>
        </p:nvSpPr>
        <p:spPr>
          <a:xfrm>
            <a:off x="4674629" y="2035811"/>
            <a:ext cx="1003557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An element</a:t>
            </a:r>
          </a:p>
        </p:txBody>
      </p:sp>
      <p:sp>
        <p:nvSpPr>
          <p:cNvPr id="494" name="Line"/>
          <p:cNvSpPr/>
          <p:nvPr/>
        </p:nvSpPr>
        <p:spPr>
          <a:xfrm>
            <a:off x="5435281" y="2286803"/>
            <a:ext cx="671037" cy="29099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0"/>
          <p:cNvSpPr/>
          <p:nvPr/>
        </p:nvSpPr>
        <p:spPr>
          <a:xfrm>
            <a:off x="597300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6" name="1"/>
          <p:cNvSpPr/>
          <p:nvPr/>
        </p:nvSpPr>
        <p:spPr>
          <a:xfrm>
            <a:off x="6384486" y="3004224"/>
            <a:ext cx="381994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7" name="2"/>
          <p:cNvSpPr/>
          <p:nvPr/>
        </p:nvSpPr>
        <p:spPr>
          <a:xfrm>
            <a:off x="677056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8" name="3"/>
          <p:cNvSpPr/>
          <p:nvPr/>
        </p:nvSpPr>
        <p:spPr>
          <a:xfrm>
            <a:off x="7156647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9" name="4"/>
          <p:cNvSpPr/>
          <p:nvPr/>
        </p:nvSpPr>
        <p:spPr>
          <a:xfrm>
            <a:off x="756812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0" name="5"/>
          <p:cNvSpPr/>
          <p:nvPr/>
        </p:nvSpPr>
        <p:spPr>
          <a:xfrm>
            <a:off x="7966906" y="3004224"/>
            <a:ext cx="381994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1" name="Indices:"/>
          <p:cNvSpPr txBox="1"/>
          <p:nvPr/>
        </p:nvSpPr>
        <p:spPr>
          <a:xfrm>
            <a:off x="4832687" y="3040381"/>
            <a:ext cx="71688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Indices:</a:t>
            </a:r>
          </a:p>
        </p:txBody>
      </p:sp>
      <p:sp>
        <p:nvSpPr>
          <p:cNvPr id="502" name="-6"/>
          <p:cNvSpPr/>
          <p:nvPr/>
        </p:nvSpPr>
        <p:spPr>
          <a:xfrm>
            <a:off x="5951346" y="3566757"/>
            <a:ext cx="381993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-6</a:t>
            </a:r>
          </a:p>
        </p:txBody>
      </p:sp>
      <p:sp>
        <p:nvSpPr>
          <p:cNvPr id="503" name="-5"/>
          <p:cNvSpPr/>
          <p:nvPr/>
        </p:nvSpPr>
        <p:spPr>
          <a:xfrm>
            <a:off x="6362826" y="3566757"/>
            <a:ext cx="381993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-5</a:t>
            </a:r>
          </a:p>
        </p:txBody>
      </p:sp>
      <p:sp>
        <p:nvSpPr>
          <p:cNvPr id="504" name="-4"/>
          <p:cNvSpPr/>
          <p:nvPr/>
        </p:nvSpPr>
        <p:spPr>
          <a:xfrm>
            <a:off x="6748906" y="3566757"/>
            <a:ext cx="381993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505" name="-3"/>
          <p:cNvSpPr/>
          <p:nvPr/>
        </p:nvSpPr>
        <p:spPr>
          <a:xfrm>
            <a:off x="7134987" y="3566757"/>
            <a:ext cx="381993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506" name="-2"/>
          <p:cNvSpPr/>
          <p:nvPr/>
        </p:nvSpPr>
        <p:spPr>
          <a:xfrm>
            <a:off x="7546466" y="3566757"/>
            <a:ext cx="381993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507" name="-1"/>
          <p:cNvSpPr/>
          <p:nvPr/>
        </p:nvSpPr>
        <p:spPr>
          <a:xfrm>
            <a:off x="7945246" y="3566757"/>
            <a:ext cx="381994" cy="379651"/>
          </a:xfrm>
          <a:prstGeom prst="rect">
            <a:avLst/>
          </a:prstGeom>
          <a:solidFill>
            <a:schemeClr val="accent1">
              <a:lumOff val="995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508" name="Negative Indices:"/>
          <p:cNvSpPr txBox="1"/>
          <p:nvPr/>
        </p:nvSpPr>
        <p:spPr>
          <a:xfrm>
            <a:off x="4265879" y="3602913"/>
            <a:ext cx="153978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Negative Indices:</a:t>
            </a:r>
          </a:p>
        </p:txBody>
      </p:sp>
      <p:sp>
        <p:nvSpPr>
          <p:cNvPr id="509" name="int_list[2]"/>
          <p:cNvSpPr txBox="1"/>
          <p:nvPr/>
        </p:nvSpPr>
        <p:spPr>
          <a:xfrm>
            <a:off x="5863066" y="4348481"/>
            <a:ext cx="805789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808080"/>
                </a:solidFill>
              </a:defRPr>
            </a:lvl1pPr>
          </a:lstStyle>
          <a:p>
            <a:pPr/>
            <a:r>
              <a:t>int_list[2]</a:t>
            </a:r>
          </a:p>
        </p:txBody>
      </p:sp>
      <p:sp>
        <p:nvSpPr>
          <p:cNvPr id="510" name="int_list[-1]"/>
          <p:cNvSpPr txBox="1"/>
          <p:nvPr/>
        </p:nvSpPr>
        <p:spPr>
          <a:xfrm>
            <a:off x="7615309" y="4348481"/>
            <a:ext cx="864998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808080"/>
                </a:solidFill>
              </a:defRPr>
            </a:lvl1pPr>
          </a:lstStyle>
          <a:p>
            <a:pPr/>
            <a:r>
              <a:t>int_list[-1]</a:t>
            </a:r>
          </a:p>
        </p:txBody>
      </p:sp>
      <p:sp>
        <p:nvSpPr>
          <p:cNvPr id="511" name="Line"/>
          <p:cNvSpPr/>
          <p:nvPr/>
        </p:nvSpPr>
        <p:spPr>
          <a:xfrm flipV="1">
            <a:off x="6242491" y="2691765"/>
            <a:ext cx="697105" cy="1667002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Line"/>
          <p:cNvSpPr/>
          <p:nvPr/>
        </p:nvSpPr>
        <p:spPr>
          <a:xfrm flipV="1">
            <a:off x="7944263" y="2694786"/>
            <a:ext cx="177387" cy="166398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lists_intro.py"/>
          <p:cNvSpPr txBox="1"/>
          <p:nvPr/>
        </p:nvSpPr>
        <p:spPr>
          <a:xfrm>
            <a:off x="4061149" y="4763771"/>
            <a:ext cx="102170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lists_intro.py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1"/>
      <p:bldP build="whole" bldLvl="1" animBg="1" rev="0" advAuto="0" spid="497" grpId="17"/>
      <p:bldP build="whole" bldLvl="1" animBg="1" rev="0" advAuto="0" spid="506" grpId="26"/>
      <p:bldP build="whole" bldLvl="1" animBg="1" rev="0" advAuto="0" spid="492" grpId="6"/>
      <p:bldP build="whole" bldLvl="1" animBg="1" rev="0" advAuto="0" spid="491" grpId="11"/>
      <p:bldP build="whole" bldLvl="1" animBg="1" rev="0" advAuto="0" spid="496" grpId="16"/>
      <p:bldP build="whole" bldLvl="1" animBg="1" rev="0" advAuto="0" spid="503" grpId="23"/>
      <p:bldP build="whole" bldLvl="1" animBg="1" rev="0" advAuto="0" spid="505" grpId="25"/>
      <p:bldP build="whole" bldLvl="1" animBg="1" rev="0" advAuto="0" spid="488" grpId="9"/>
      <p:bldP build="whole" bldLvl="1" animBg="1" rev="0" advAuto="0" spid="504" grpId="24"/>
      <p:bldP build="whole" bldLvl="1" animBg="1" rev="0" advAuto="0" spid="485" grpId="5"/>
      <p:bldP build="whole" bldLvl="1" animBg="1" rev="0" advAuto="0" spid="508" grpId="28"/>
      <p:bldP build="whole" bldLvl="1" animBg="1" rev="0" advAuto="0" spid="510" grpId="32"/>
      <p:bldP build="whole" bldLvl="1" animBg="1" rev="0" advAuto="0" spid="500" grpId="20"/>
      <p:bldP build="whole" bldLvl="1" animBg="1" rev="0" advAuto="0" spid="494" grpId="14"/>
      <p:bldP build="whole" bldLvl="1" animBg="1" rev="0" advAuto="0" spid="481" grpId="2"/>
      <p:bldP build="whole" bldLvl="1" animBg="1" rev="0" advAuto="0" spid="483" grpId="3"/>
      <p:bldP build="whole" bldLvl="1" animBg="1" rev="0" advAuto="0" spid="486" grpId="12"/>
      <p:bldP build="whole" bldLvl="1" animBg="1" rev="0" advAuto="0" spid="495" grpId="15"/>
      <p:bldP build="whole" bldLvl="1" animBg="1" rev="0" advAuto="0" spid="484" grpId="4"/>
      <p:bldP build="whole" bldLvl="1" animBg="1" rev="0" advAuto="0" spid="493" grpId="13"/>
      <p:bldP build="whole" bldLvl="1" animBg="1" rev="0" advAuto="0" spid="502" grpId="22"/>
      <p:bldP build="whole" bldLvl="1" animBg="1" rev="0" advAuto="0" spid="507" grpId="27"/>
      <p:bldP build="whole" bldLvl="1" animBg="1" rev="0" advAuto="0" spid="501" grpId="21"/>
      <p:bldP build="whole" bldLvl="1" animBg="1" rev="0" advAuto="0" spid="511" grpId="29"/>
      <p:bldP build="whole" bldLvl="1" animBg="1" rev="0" advAuto="0" spid="509" grpId="30"/>
      <p:bldP build="whole" bldLvl="1" animBg="1" rev="0" advAuto="0" spid="499" grpId="19"/>
      <p:bldP build="whole" bldLvl="1" animBg="1" rev="0" advAuto="0" spid="498" grpId="18"/>
      <p:bldP build="whole" bldLvl="1" animBg="1" rev="0" advAuto="0" spid="512" grpId="31"/>
      <p:bldP build="whole" bldLvl="1" animBg="1" rev="0" advAuto="0" spid="490" grpId="7"/>
      <p:bldP build="whole" bldLvl="1" animBg="1" rev="0" advAuto="0" spid="489" grpId="8"/>
      <p:bldP build="whole" bldLvl="1" animBg="1" rev="0" advAuto="0" spid="487" grpId="1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lide Number"/>
          <p:cNvSpPr txBox="1"/>
          <p:nvPr>
            <p:ph type="sldNum" sz="quarter" idx="2"/>
          </p:nvPr>
        </p:nvSpPr>
        <p:spPr>
          <a:xfrm>
            <a:off x="8716969" y="460676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10"/>
          <p:cNvSpPr/>
          <p:nvPr/>
        </p:nvSpPr>
        <p:spPr>
          <a:xfrm>
            <a:off x="5964159" y="2450465"/>
            <a:ext cx="381994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17" name="20"/>
          <p:cNvSpPr/>
          <p:nvPr/>
        </p:nvSpPr>
        <p:spPr>
          <a:xfrm>
            <a:off x="637564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518" name="30"/>
          <p:cNvSpPr/>
          <p:nvPr/>
        </p:nvSpPr>
        <p:spPr>
          <a:xfrm>
            <a:off x="676172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519" name="40"/>
          <p:cNvSpPr/>
          <p:nvPr/>
        </p:nvSpPr>
        <p:spPr>
          <a:xfrm>
            <a:off x="714780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520" name="50"/>
          <p:cNvSpPr/>
          <p:nvPr/>
        </p:nvSpPr>
        <p:spPr>
          <a:xfrm>
            <a:off x="7559280" y="2450465"/>
            <a:ext cx="381993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521" name="60"/>
          <p:cNvSpPr/>
          <p:nvPr/>
        </p:nvSpPr>
        <p:spPr>
          <a:xfrm>
            <a:off x="7958059" y="2450465"/>
            <a:ext cx="381994" cy="379652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522" name="# A list of integers…"/>
          <p:cNvSpPr txBox="1"/>
          <p:nvPr/>
        </p:nvSpPr>
        <p:spPr>
          <a:xfrm>
            <a:off x="5865890" y="1780540"/>
            <a:ext cx="2590126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A list of integers</a:t>
            </a:r>
          </a:p>
          <a:p>
            <a:pPr defTabSz="457200">
              <a:defRPr>
                <a:solidFill>
                  <a:srgbClr val="808080"/>
                </a:solidFill>
              </a:defRPr>
            </a:pPr>
            <a:r>
              <a:t>int_list </a:t>
            </a:r>
            <a:r>
              <a:rPr>
                <a:solidFill>
                  <a:srgbClr val="080808"/>
                </a:solidFill>
              </a:rPr>
              <a:t>= [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40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50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60</a:t>
            </a:r>
            <a:r>
              <a:rPr>
                <a:solidFill>
                  <a:srgbClr val="080808"/>
                </a:solidFill>
              </a:rPr>
              <a:t>]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523" name="elements"/>
          <p:cNvSpPr txBox="1"/>
          <p:nvPr/>
        </p:nvSpPr>
        <p:spPr>
          <a:xfrm>
            <a:off x="4674629" y="2035811"/>
            <a:ext cx="82558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elements</a:t>
            </a:r>
          </a:p>
        </p:txBody>
      </p:sp>
      <p:sp>
        <p:nvSpPr>
          <p:cNvPr id="524" name="Line"/>
          <p:cNvSpPr/>
          <p:nvPr/>
        </p:nvSpPr>
        <p:spPr>
          <a:xfrm>
            <a:off x="5435281" y="2286803"/>
            <a:ext cx="671037" cy="29099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5" name="0"/>
          <p:cNvSpPr/>
          <p:nvPr/>
        </p:nvSpPr>
        <p:spPr>
          <a:xfrm>
            <a:off x="597300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6" name="1"/>
          <p:cNvSpPr/>
          <p:nvPr/>
        </p:nvSpPr>
        <p:spPr>
          <a:xfrm>
            <a:off x="6384487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7" name="2"/>
          <p:cNvSpPr/>
          <p:nvPr/>
        </p:nvSpPr>
        <p:spPr>
          <a:xfrm>
            <a:off x="677056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8" name="3"/>
          <p:cNvSpPr/>
          <p:nvPr/>
        </p:nvSpPr>
        <p:spPr>
          <a:xfrm>
            <a:off x="7156646" y="3004224"/>
            <a:ext cx="381994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9" name="4"/>
          <p:cNvSpPr/>
          <p:nvPr/>
        </p:nvSpPr>
        <p:spPr>
          <a:xfrm>
            <a:off x="756812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0" name="5"/>
          <p:cNvSpPr/>
          <p:nvPr/>
        </p:nvSpPr>
        <p:spPr>
          <a:xfrm>
            <a:off x="7966906" y="3004224"/>
            <a:ext cx="381993" cy="37965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1" name="Indices:"/>
          <p:cNvSpPr txBox="1"/>
          <p:nvPr/>
        </p:nvSpPr>
        <p:spPr>
          <a:xfrm>
            <a:off x="4832687" y="3040381"/>
            <a:ext cx="71688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Indices:</a:t>
            </a:r>
          </a:p>
        </p:txBody>
      </p:sp>
      <p:sp>
        <p:nvSpPr>
          <p:cNvPr id="532" name="Cycling through elements of a list"/>
          <p:cNvSpPr txBox="1"/>
          <p:nvPr/>
        </p:nvSpPr>
        <p:spPr>
          <a:xfrm>
            <a:off x="1807494" y="210224"/>
            <a:ext cx="552901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Cycling through elements of a list</a:t>
            </a:r>
          </a:p>
        </p:txBody>
      </p:sp>
      <p:sp>
        <p:nvSpPr>
          <p:cNvPr id="533" name="for i in range(len(int_list)):…"/>
          <p:cNvSpPr txBox="1"/>
          <p:nvPr/>
        </p:nvSpPr>
        <p:spPr>
          <a:xfrm>
            <a:off x="326139" y="2087881"/>
            <a:ext cx="2839854" cy="96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9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(int_list)):</a:t>
            </a:r>
          </a:p>
          <a:p>
            <a:pPr defTabSz="457200">
              <a:defRPr sz="19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(int_list[i])</a:t>
            </a:r>
          </a:p>
        </p:txBody>
      </p:sp>
      <p:sp>
        <p:nvSpPr>
          <p:cNvPr id="534" name="10…"/>
          <p:cNvSpPr txBox="1"/>
          <p:nvPr/>
        </p:nvSpPr>
        <p:spPr>
          <a:xfrm>
            <a:off x="1580986" y="3182640"/>
            <a:ext cx="330160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/>
            </a:pPr>
            <a:r>
              <a:t>10</a:t>
            </a:r>
          </a:p>
          <a:p>
            <a:pPr>
              <a:defRPr sz="1600"/>
            </a:pPr>
            <a:r>
              <a:t>20</a:t>
            </a:r>
          </a:p>
          <a:p>
            <a:pPr>
              <a:defRPr sz="1600"/>
            </a:pPr>
            <a:r>
              <a:t>30</a:t>
            </a:r>
          </a:p>
          <a:p>
            <a:pPr>
              <a:defRPr sz="1600"/>
            </a:pPr>
            <a:r>
              <a:t>40</a:t>
            </a:r>
          </a:p>
          <a:p>
            <a:pPr>
              <a:defRPr sz="1600"/>
            </a:pPr>
            <a:r>
              <a:t>50</a:t>
            </a:r>
          </a:p>
          <a:p>
            <a:pPr>
              <a:defRPr sz="1600"/>
            </a:pPr>
            <a:r>
              <a:t>60</a:t>
            </a:r>
          </a:p>
        </p:txBody>
      </p:sp>
      <p:sp>
        <p:nvSpPr>
          <p:cNvPr id="535" name="Outputs:"/>
          <p:cNvSpPr txBox="1"/>
          <p:nvPr/>
        </p:nvSpPr>
        <p:spPr>
          <a:xfrm>
            <a:off x="328689" y="2940399"/>
            <a:ext cx="100347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Outputs:</a:t>
            </a:r>
          </a:p>
        </p:txBody>
      </p:sp>
      <p:sp>
        <p:nvSpPr>
          <p:cNvPr id="536" name="It is often practical to create indices using a for loop, use the loop variable as the index and access elements in order"/>
          <p:cNvSpPr txBox="1"/>
          <p:nvPr/>
        </p:nvSpPr>
        <p:spPr>
          <a:xfrm>
            <a:off x="320829" y="1122038"/>
            <a:ext cx="4880344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FF1013"/>
                </a:solidFill>
              </a:defRPr>
            </a:lvl1pPr>
          </a:lstStyle>
          <a:p>
            <a:pPr/>
            <a:r>
              <a:t>It is often practical to create indices using a for loop, use the loop variable as the index and access elements in order</a:t>
            </a:r>
          </a:p>
        </p:txBody>
      </p:sp>
      <p:sp>
        <p:nvSpPr>
          <p:cNvPr id="537" name="Rounded Rectangle"/>
          <p:cNvSpPr/>
          <p:nvPr/>
        </p:nvSpPr>
        <p:spPr>
          <a:xfrm>
            <a:off x="1708713" y="2150110"/>
            <a:ext cx="1309133" cy="281939"/>
          </a:xfrm>
          <a:prstGeom prst="roundRect">
            <a:avLst>
              <a:gd name="adj" fmla="val 50000"/>
            </a:avLst>
          </a:prstGeom>
          <a:ln w="25400">
            <a:solidFill>
              <a:srgbClr val="F2050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38" name="lists_intro.py"/>
          <p:cNvSpPr txBox="1"/>
          <p:nvPr/>
        </p:nvSpPr>
        <p:spPr>
          <a:xfrm>
            <a:off x="4061149" y="4763770"/>
            <a:ext cx="102170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lists_intro.py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2"/>
      <p:bldP build="whole" bldLvl="1" animBg="1" rev="0" advAuto="0" spid="537" grpId="1"/>
      <p:bldP build="whole" bldLvl="1" animBg="1" rev="0" advAuto="0" spid="534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lide Number"/>
          <p:cNvSpPr txBox="1"/>
          <p:nvPr>
            <p:ph type="sldNum" sz="quarter" idx="2"/>
          </p:nvPr>
        </p:nvSpPr>
        <p:spPr>
          <a:xfrm>
            <a:off x="8716969" y="460676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1" name="Cycling through elements of a list"/>
          <p:cNvSpPr txBox="1"/>
          <p:nvPr/>
        </p:nvSpPr>
        <p:spPr>
          <a:xfrm>
            <a:off x="1807494" y="210224"/>
            <a:ext cx="552901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Cycling through elements of a list</a:t>
            </a:r>
          </a:p>
        </p:txBody>
      </p:sp>
      <p:sp>
        <p:nvSpPr>
          <p:cNvPr id="542" name="# Creating an empty list and appending random integer values…"/>
          <p:cNvSpPr txBox="1"/>
          <p:nvPr/>
        </p:nvSpPr>
        <p:spPr>
          <a:xfrm>
            <a:off x="343880" y="1123951"/>
            <a:ext cx="5006574" cy="1386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Creating an empty list and appending random integer values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t>random_ints_list = []</a:t>
            </a:r>
          </a:p>
          <a:p>
            <a:pPr defTabSz="457200">
              <a:defRPr>
                <a:solidFill>
                  <a:srgbClr val="011480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rPr>
                <a:solidFill>
                  <a:srgbClr val="080808"/>
                </a:solidFill>
              </a:rP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t>range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t>    random_ints_list.append(random.randint(</a:t>
            </a:r>
            <a:r>
              <a:rPr>
                <a:solidFill>
                  <a:srgbClr val="1750EB"/>
                </a:solidFill>
              </a:rPr>
              <a:t>0</a:t>
            </a:r>
            <a:r>
              <a:t>, </a:t>
            </a:r>
            <a:r>
              <a:rPr>
                <a:solidFill>
                  <a:srgbClr val="1750EB"/>
                </a:solidFill>
              </a:rPr>
              <a:t>9</a:t>
            </a:r>
            <a:r>
              <a:t>))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(random_ints_list)</a:t>
            </a:r>
          </a:p>
        </p:txBody>
      </p:sp>
      <p:sp>
        <p:nvSpPr>
          <p:cNvPr id="543" name="Outputs: (a different set of values in each run)"/>
          <p:cNvSpPr txBox="1"/>
          <p:nvPr/>
        </p:nvSpPr>
        <p:spPr>
          <a:xfrm>
            <a:off x="379489" y="2418080"/>
            <a:ext cx="427388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Outputs: (a different set of values in each run)</a:t>
            </a:r>
          </a:p>
        </p:txBody>
      </p:sp>
      <p:sp>
        <p:nvSpPr>
          <p:cNvPr id="544" name="[6, 2, 8, 7, 9, 8, 8, 7, 9, 0]"/>
          <p:cNvSpPr txBox="1"/>
          <p:nvPr/>
        </p:nvSpPr>
        <p:spPr>
          <a:xfrm>
            <a:off x="392086" y="2775902"/>
            <a:ext cx="208094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[6, 2, 8, 7, 9, 8, 8, 7, 9, 0]</a:t>
            </a:r>
          </a:p>
        </p:txBody>
      </p:sp>
      <p:sp>
        <p:nvSpPr>
          <p:cNvPr id="545" name="# Accessing values of a list and modifying them…"/>
          <p:cNvSpPr txBox="1"/>
          <p:nvPr/>
        </p:nvSpPr>
        <p:spPr>
          <a:xfrm>
            <a:off x="4507048" y="2969857"/>
            <a:ext cx="3830126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i="1">
                <a:solidFill>
                  <a:srgbClr val="8C8C8C"/>
                </a:solidFill>
              </a:defRPr>
            </a:pPr>
            <a:r>
              <a:t># Accessing values of a list and modifying them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(random_ints_list)):</a:t>
            </a: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t>    random_ints_list[i] *= </a:t>
            </a:r>
            <a:r>
              <a:rPr>
                <a:solidFill>
                  <a:srgbClr val="1750EB"/>
                </a:solidFill>
              </a:rPr>
              <a:t>10</a:t>
            </a:r>
            <a:endParaRPr>
              <a:solidFill>
                <a:srgbClr val="1750EB"/>
              </a:solidFill>
            </a:endParaRPr>
          </a:p>
          <a:p>
            <a:pPr defTabSz="457200">
              <a:defRPr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(random_ints_list)</a:t>
            </a:r>
          </a:p>
        </p:txBody>
      </p:sp>
      <p:sp>
        <p:nvSpPr>
          <p:cNvPr id="546" name="Outputs:"/>
          <p:cNvSpPr txBox="1"/>
          <p:nvPr/>
        </p:nvSpPr>
        <p:spPr>
          <a:xfrm>
            <a:off x="4519689" y="3972561"/>
            <a:ext cx="427388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Outputs:</a:t>
            </a:r>
          </a:p>
        </p:txBody>
      </p:sp>
      <p:sp>
        <p:nvSpPr>
          <p:cNvPr id="547" name="[60, 20, 80, 70, 90, 80, 80, 70, 90, 0]"/>
          <p:cNvSpPr txBox="1"/>
          <p:nvPr/>
        </p:nvSpPr>
        <p:spPr>
          <a:xfrm>
            <a:off x="4511966" y="4303954"/>
            <a:ext cx="297090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[60, 20, 80, 70, 90, 80, 80, 70, 90, 0]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1881433" y="1804669"/>
            <a:ext cx="2417803" cy="281939"/>
          </a:xfrm>
          <a:prstGeom prst="roundRect">
            <a:avLst>
              <a:gd name="adj" fmla="val 50000"/>
            </a:avLst>
          </a:prstGeom>
          <a:ln w="25400">
            <a:solidFill>
              <a:srgbClr val="F2050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49" name="lists_intro.py"/>
          <p:cNvSpPr txBox="1"/>
          <p:nvPr/>
        </p:nvSpPr>
        <p:spPr>
          <a:xfrm>
            <a:off x="4061149" y="4763770"/>
            <a:ext cx="102170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lists_intro.py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3"/>
      <p:bldP build="whole" bldLvl="1" animBg="1" rev="0" advAuto="0" spid="547" grpId="5"/>
      <p:bldP build="whole" bldLvl="1" animBg="1" rev="0" advAuto="0" spid="546" grpId="4"/>
      <p:bldP build="whole" bldLvl="1" animBg="1" rev="0" advAuto="0" spid="543" grpId="1"/>
      <p:bldP build="whole" bldLvl="1" animBg="1" rev="0" advAuto="0" spid="54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Wish List"/>
          <p:cNvSpPr txBox="1"/>
          <p:nvPr/>
        </p:nvSpPr>
        <p:spPr>
          <a:xfrm>
            <a:off x="3772990" y="160656"/>
            <a:ext cx="15980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Wish List</a:t>
            </a:r>
          </a:p>
        </p:txBody>
      </p:sp>
      <p:sp>
        <p:nvSpPr>
          <p:cNvPr id="553" name="Enter your wish: icecream…"/>
          <p:cNvSpPr txBox="1"/>
          <p:nvPr/>
        </p:nvSpPr>
        <p:spPr>
          <a:xfrm>
            <a:off x="2050569" y="2631441"/>
            <a:ext cx="2199366" cy="1818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icecream</a:t>
            </a:r>
          </a:p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wings</a:t>
            </a:r>
          </a:p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hotdog</a:t>
            </a:r>
          </a:p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water</a:t>
            </a:r>
          </a:p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coffee</a:t>
            </a:r>
          </a:p>
          <a:p>
            <a:pPr/>
            <a:r>
              <a:t>Enter your wish: </a:t>
            </a:r>
            <a:r>
              <a:rPr b="1">
                <a:solidFill>
                  <a:srgbClr val="3237FD"/>
                </a:solidFill>
              </a:rPr>
              <a:t>rocket</a:t>
            </a:r>
          </a:p>
          <a:p>
            <a:pPr/>
            <a:r>
              <a:t>Enter your wish: </a:t>
            </a:r>
          </a:p>
        </p:txBody>
      </p:sp>
      <p:sp>
        <p:nvSpPr>
          <p:cNvPr id="554" name="Write a program that asks for wishes from a user. The program should continue receiving new wishes until the user clicks enter without typing a character. Then the program should inform the user that some of her wishes will be fulfilled.…"/>
          <p:cNvSpPr txBox="1"/>
          <p:nvPr/>
        </p:nvSpPr>
        <p:spPr>
          <a:xfrm>
            <a:off x="269905" y="1117760"/>
            <a:ext cx="8895082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800"/>
            </a:pPr>
            <a:r>
              <a:t>Write a program that asks for wishes from a user. The program should continue receiving new wishes until the user clicks enter without typing a character. Then the program should inform the user that some of her wishes will be fulfilled.</a:t>
            </a:r>
          </a:p>
          <a:p>
            <a:pPr>
              <a:defRPr b="1" sz="1800"/>
            </a:pPr>
          </a:p>
          <a:p>
            <a:pPr>
              <a:defRPr b="1" sz="1800"/>
            </a:pPr>
            <a:r>
              <a:t>Example run:</a:t>
            </a:r>
          </a:p>
        </p:txBody>
      </p:sp>
      <p:sp>
        <p:nvSpPr>
          <p:cNvPr id="555" name="I'll get you icecream, no worries…"/>
          <p:cNvSpPr txBox="1"/>
          <p:nvPr/>
        </p:nvSpPr>
        <p:spPr>
          <a:xfrm>
            <a:off x="5190009" y="2641601"/>
            <a:ext cx="2588738" cy="160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I'll get you icecream, no worries</a:t>
            </a:r>
          </a:p>
          <a:p>
            <a:pPr/>
            <a:r>
              <a:t>Sorry, I cannot get you wings</a:t>
            </a:r>
          </a:p>
          <a:p>
            <a:pPr/>
            <a:r>
              <a:t>I'll get you hotdog, no worries</a:t>
            </a:r>
          </a:p>
          <a:p>
            <a:pPr/>
            <a:r>
              <a:t>I'll get you water, no worries</a:t>
            </a:r>
          </a:p>
          <a:p>
            <a:pPr/>
            <a:r>
              <a:t>I'll get you coffee, no worries</a:t>
            </a:r>
          </a:p>
          <a:p>
            <a:pPr/>
            <a:r>
              <a:t>I'll get you rocket, no worries</a:t>
            </a:r>
          </a:p>
        </p:txBody>
      </p:sp>
      <p:sp>
        <p:nvSpPr>
          <p:cNvPr id="556" name="wishlist.py"/>
          <p:cNvSpPr txBox="1"/>
          <p:nvPr/>
        </p:nvSpPr>
        <p:spPr>
          <a:xfrm>
            <a:off x="4143780" y="4700271"/>
            <a:ext cx="85644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wishlist.py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5" grpId="2"/>
      <p:bldP build="whole" bldLvl="1" animBg="1" rev="0" advAuto="0" spid="55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List of graphical objects"/>
          <p:cNvSpPr txBox="1"/>
          <p:nvPr/>
        </p:nvSpPr>
        <p:spPr>
          <a:xfrm>
            <a:off x="2595527" y="160656"/>
            <a:ext cx="395294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 of graphical objects</a:t>
            </a:r>
          </a:p>
        </p:txBody>
      </p:sp>
      <p:pic>
        <p:nvPicPr>
          <p:cNvPr id="560" name="Screenshot 2021-08-09 at 23.45.15.png" descr="Screenshot 2021-08-09 at 23.45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387" y="1353184"/>
            <a:ext cx="6751226" cy="3547401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Sometimes you need to create many graphical objects and move them"/>
          <p:cNvSpPr txBox="1"/>
          <p:nvPr/>
        </p:nvSpPr>
        <p:spPr>
          <a:xfrm>
            <a:off x="884359" y="839470"/>
            <a:ext cx="775185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/>
            </a:lvl1pPr>
          </a:lstStyle>
          <a:p>
            <a:pPr/>
            <a:r>
              <a:t>Sometimes you need to create many graphical objects and move them</a:t>
            </a:r>
          </a:p>
        </p:txBody>
      </p:sp>
      <p:sp>
        <p:nvSpPr>
          <p:cNvPr id="562" name="cars[0]"/>
          <p:cNvSpPr txBox="1"/>
          <p:nvPr/>
        </p:nvSpPr>
        <p:spPr>
          <a:xfrm>
            <a:off x="3158009" y="1463041"/>
            <a:ext cx="637713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cars[0]</a:t>
            </a:r>
          </a:p>
        </p:txBody>
      </p:sp>
      <p:sp>
        <p:nvSpPr>
          <p:cNvPr id="563" name="cars[1]"/>
          <p:cNvSpPr txBox="1"/>
          <p:nvPr/>
        </p:nvSpPr>
        <p:spPr>
          <a:xfrm>
            <a:off x="3488209" y="180340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cars[1]</a:t>
            </a:r>
          </a:p>
        </p:txBody>
      </p:sp>
      <p:sp>
        <p:nvSpPr>
          <p:cNvPr id="564" name="cars[2]"/>
          <p:cNvSpPr txBox="1"/>
          <p:nvPr/>
        </p:nvSpPr>
        <p:spPr>
          <a:xfrm>
            <a:off x="3488209" y="214376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cars[2]</a:t>
            </a:r>
          </a:p>
        </p:txBody>
      </p:sp>
      <p:sp>
        <p:nvSpPr>
          <p:cNvPr id="565" name="cars[3]"/>
          <p:cNvSpPr txBox="1"/>
          <p:nvPr/>
        </p:nvSpPr>
        <p:spPr>
          <a:xfrm>
            <a:off x="3264689" y="248412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cars[3]</a:t>
            </a:r>
          </a:p>
        </p:txBody>
      </p:sp>
      <p:sp>
        <p:nvSpPr>
          <p:cNvPr id="566" name="cars[4]"/>
          <p:cNvSpPr txBox="1"/>
          <p:nvPr/>
        </p:nvSpPr>
        <p:spPr>
          <a:xfrm>
            <a:off x="3366289" y="282448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cars[4]</a:t>
            </a:r>
          </a:p>
        </p:txBody>
      </p:sp>
      <p:sp>
        <p:nvSpPr>
          <p:cNvPr id="567" name="cars[5]"/>
          <p:cNvSpPr txBox="1"/>
          <p:nvPr/>
        </p:nvSpPr>
        <p:spPr>
          <a:xfrm>
            <a:off x="3366289" y="316484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cars[5]</a:t>
            </a:r>
          </a:p>
        </p:txBody>
      </p:sp>
      <p:sp>
        <p:nvSpPr>
          <p:cNvPr id="568" name="cars[6]"/>
          <p:cNvSpPr txBox="1"/>
          <p:nvPr/>
        </p:nvSpPr>
        <p:spPr>
          <a:xfrm>
            <a:off x="3488209" y="3505201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cars[6]</a:t>
            </a:r>
          </a:p>
        </p:txBody>
      </p:sp>
      <p:sp>
        <p:nvSpPr>
          <p:cNvPr id="569" name="cars[7]"/>
          <p:cNvSpPr txBox="1"/>
          <p:nvPr/>
        </p:nvSpPr>
        <p:spPr>
          <a:xfrm>
            <a:off x="3170709" y="3872866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cars[7]</a:t>
            </a:r>
          </a:p>
        </p:txBody>
      </p:sp>
      <p:sp>
        <p:nvSpPr>
          <p:cNvPr id="570" name="cars[8]"/>
          <p:cNvSpPr txBox="1"/>
          <p:nvPr/>
        </p:nvSpPr>
        <p:spPr>
          <a:xfrm>
            <a:off x="3488209" y="4240530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cars[8]</a:t>
            </a:r>
          </a:p>
        </p:txBody>
      </p:sp>
      <p:sp>
        <p:nvSpPr>
          <p:cNvPr id="571" name="cars[9]"/>
          <p:cNvSpPr txBox="1"/>
          <p:nvPr/>
        </p:nvSpPr>
        <p:spPr>
          <a:xfrm>
            <a:off x="3264689" y="4580890"/>
            <a:ext cx="63771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cars[9]</a:t>
            </a:r>
          </a:p>
        </p:txBody>
      </p:sp>
      <p:sp>
        <p:nvSpPr>
          <p:cNvPr id="572" name="cars = []…"/>
          <p:cNvSpPr txBox="1"/>
          <p:nvPr/>
        </p:nvSpPr>
        <p:spPr>
          <a:xfrm>
            <a:off x="5494571" y="1587501"/>
            <a:ext cx="3683280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cars = []</a:t>
            </a:r>
          </a:p>
          <a:p>
            <a:pPr/>
            <a:r>
              <a:t>rect1 = canvas.create_rectangle(x1,y1,x2,y2)</a:t>
            </a:r>
          </a:p>
          <a:p>
            <a:pPr/>
            <a:r>
              <a:t>cars.append(rect1)</a:t>
            </a:r>
          </a:p>
        </p:txBody>
      </p:sp>
      <p:sp>
        <p:nvSpPr>
          <p:cNvPr id="573" name="Line"/>
          <p:cNvSpPr/>
          <p:nvPr/>
        </p:nvSpPr>
        <p:spPr>
          <a:xfrm flipH="1" flipV="1">
            <a:off x="4638039" y="1621790"/>
            <a:ext cx="795418" cy="5253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4" name="rect2 = canvas.create_rectangle(x3,y3,x4,y4)…"/>
          <p:cNvSpPr txBox="1"/>
          <p:nvPr/>
        </p:nvSpPr>
        <p:spPr>
          <a:xfrm>
            <a:off x="5491681" y="2376171"/>
            <a:ext cx="365701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rect2 = canvas.create_rectangle(x3,y3,x4,y4)</a:t>
            </a:r>
          </a:p>
          <a:p>
            <a:pPr/>
            <a:r>
              <a:t>cars.append(rect2)</a:t>
            </a:r>
          </a:p>
        </p:txBody>
      </p:sp>
      <p:sp>
        <p:nvSpPr>
          <p:cNvPr id="575" name="Line"/>
          <p:cNvSpPr/>
          <p:nvPr/>
        </p:nvSpPr>
        <p:spPr>
          <a:xfrm flipH="1" flipV="1">
            <a:off x="4805680" y="2029462"/>
            <a:ext cx="730158" cy="7301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As usual, we will prefer a for loop to add many new elements"/>
          <p:cNvSpPr txBox="1"/>
          <p:nvPr/>
        </p:nvSpPr>
        <p:spPr>
          <a:xfrm>
            <a:off x="5299229" y="3082920"/>
            <a:ext cx="3806202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800">
                <a:solidFill>
                  <a:srgbClr val="FF1013"/>
                </a:solidFill>
              </a:defRPr>
            </a:lvl1pPr>
          </a:lstStyle>
          <a:p>
            <a:pPr/>
            <a:r>
              <a:t>As usual, we will prefer a for loop to add many new elements</a:t>
            </a:r>
          </a:p>
        </p:txBody>
      </p:sp>
      <p:sp>
        <p:nvSpPr>
          <p:cNvPr id="577" name="for i in range(10):…"/>
          <p:cNvSpPr txBox="1"/>
          <p:nvPr/>
        </p:nvSpPr>
        <p:spPr>
          <a:xfrm>
            <a:off x="5810703" y="3916670"/>
            <a:ext cx="2129739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for i in range(10):</a:t>
            </a:r>
          </a:p>
          <a:p>
            <a:pPr lvl="2"/>
            <a:r>
              <a:t>     cars.append(………..)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2" grpId="1"/>
      <p:bldP build="whole" bldLvl="1" animBg="1" rev="0" advAuto="0" spid="570" grpId="14"/>
      <p:bldP build="whole" bldLvl="1" animBg="1" rev="0" advAuto="0" spid="567" grpId="11"/>
      <p:bldP build="whole" bldLvl="1" animBg="1" rev="0" advAuto="0" spid="565" grpId="9"/>
      <p:bldP build="whole" bldLvl="1" animBg="1" rev="0" advAuto="0" spid="573" grpId="2"/>
      <p:bldP build="whole" bldLvl="1" animBg="1" rev="0" advAuto="0" spid="566" grpId="10"/>
      <p:bldP build="whole" bldLvl="1" animBg="1" rev="0" advAuto="0" spid="576" grpId="5"/>
      <p:bldP build="whole" bldLvl="1" animBg="1" rev="0" advAuto="0" spid="562" grpId="6"/>
      <p:bldP build="whole" bldLvl="1" animBg="1" rev="0" advAuto="0" spid="577" grpId="16"/>
      <p:bldP build="whole" bldLvl="1" animBg="1" rev="0" advAuto="0" spid="575" grpId="4"/>
      <p:bldP build="whole" bldLvl="1" animBg="1" rev="0" advAuto="0" spid="569" grpId="13"/>
      <p:bldP build="whole" bldLvl="1" animBg="1" rev="0" advAuto="0" spid="574" grpId="3"/>
      <p:bldP build="whole" bldLvl="1" animBg="1" rev="0" advAuto="0" spid="564" grpId="8"/>
      <p:bldP build="whole" bldLvl="1" animBg="1" rev="0" advAuto="0" spid="568" grpId="12"/>
      <p:bldP build="whole" bldLvl="1" animBg="1" rev="0" advAuto="0" spid="571" grpId="15"/>
      <p:bldP build="whole" bldLvl="1" animBg="1" rev="0" advAuto="0" spid="563" grpId="7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0" name="Time to implement ‘Car Race’ using the starter code"/>
          <p:cNvSpPr txBox="1"/>
          <p:nvPr/>
        </p:nvSpPr>
        <p:spPr>
          <a:xfrm>
            <a:off x="286009" y="160656"/>
            <a:ext cx="857198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Time to implement ‘Car Race’ using the starter code</a:t>
            </a:r>
          </a:p>
        </p:txBody>
      </p:sp>
      <p:pic>
        <p:nvPicPr>
          <p:cNvPr id="581" name="Screenshot 2021-08-09 at 23.53.59.png" descr="Screenshot 2021-08-09 at 23.53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325" y="1391066"/>
            <a:ext cx="3911998" cy="2361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321" y="995680"/>
            <a:ext cx="3820407" cy="390256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car_race_starter.py"/>
          <p:cNvSpPr txBox="1"/>
          <p:nvPr/>
        </p:nvSpPr>
        <p:spPr>
          <a:xfrm>
            <a:off x="1381622" y="4284662"/>
            <a:ext cx="1517404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car_race_starter.py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Wish List"/>
          <p:cNvSpPr txBox="1"/>
          <p:nvPr/>
        </p:nvSpPr>
        <p:spPr>
          <a:xfrm>
            <a:off x="3584438" y="160656"/>
            <a:ext cx="15980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Wish List</a:t>
            </a:r>
          </a:p>
        </p:txBody>
      </p:sp>
      <p:sp>
        <p:nvSpPr>
          <p:cNvPr id="283" name="Consider this very kind program that asks for wishes"/>
          <p:cNvSpPr txBox="1"/>
          <p:nvPr/>
        </p:nvSpPr>
        <p:spPr>
          <a:xfrm>
            <a:off x="811049" y="1131571"/>
            <a:ext cx="587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/>
            </a:lvl1pPr>
          </a:lstStyle>
          <a:p>
            <a:pPr/>
            <a:r>
              <a:t>Consider this very kind program that asks for wishes</a:t>
            </a:r>
          </a:p>
        </p:txBody>
      </p:sp>
      <p:pic>
        <p:nvPicPr>
          <p:cNvPr id="284" name="Screenshot 2021-08-09 at 22.03.25.png" descr="Screenshot 2021-08-09 at 22.03.25.png"/>
          <p:cNvPicPr>
            <a:picLocks noChangeAspect="1"/>
          </p:cNvPicPr>
          <p:nvPr/>
        </p:nvPicPr>
        <p:blipFill>
          <a:blip r:embed="rId2">
            <a:extLst/>
          </a:blip>
          <a:srcRect l="0" t="5278" r="0" b="0"/>
          <a:stretch>
            <a:fillRect/>
          </a:stretch>
        </p:blipFill>
        <p:spPr>
          <a:xfrm>
            <a:off x="1456134" y="1775142"/>
            <a:ext cx="6231604" cy="220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Wish List"/>
          <p:cNvSpPr txBox="1"/>
          <p:nvPr/>
        </p:nvSpPr>
        <p:spPr>
          <a:xfrm>
            <a:off x="3584438" y="160656"/>
            <a:ext cx="15980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Wish List</a:t>
            </a:r>
          </a:p>
        </p:txBody>
      </p:sp>
      <p:sp>
        <p:nvSpPr>
          <p:cNvPr id="288" name="What if the user has many wishes?"/>
          <p:cNvSpPr txBox="1"/>
          <p:nvPr/>
        </p:nvSpPr>
        <p:spPr>
          <a:xfrm>
            <a:off x="2432258" y="853603"/>
            <a:ext cx="390238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/>
            </a:lvl1pPr>
          </a:lstStyle>
          <a:p>
            <a:pPr/>
            <a:r>
              <a:t>What if the user has many wishes?</a:t>
            </a:r>
          </a:p>
        </p:txBody>
      </p:sp>
      <p:pic>
        <p:nvPicPr>
          <p:cNvPr id="289" name="Google Shape;87;p19" descr="Google Shape;87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6384" y="1229051"/>
            <a:ext cx="2630479" cy="3815229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hen we would keep a wish list"/>
          <p:cNvSpPr txBox="1"/>
          <p:nvPr/>
        </p:nvSpPr>
        <p:spPr>
          <a:xfrm>
            <a:off x="5891049" y="4114801"/>
            <a:ext cx="3107590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600">
                <a:solidFill>
                  <a:srgbClr val="FF0000"/>
                </a:solidFill>
              </a:defRPr>
            </a:pPr>
            <a:r>
              <a:t>Then we would keep a wish </a:t>
            </a:r>
            <a:r>
              <a:rPr u="sng"/>
              <a:t>list</a:t>
            </a:r>
          </a:p>
        </p:txBody>
      </p:sp>
      <p:sp>
        <p:nvSpPr>
          <p:cNvPr id="291" name="wishlist10.py"/>
          <p:cNvSpPr txBox="1"/>
          <p:nvPr/>
        </p:nvSpPr>
        <p:spPr>
          <a:xfrm>
            <a:off x="1598418" y="4679951"/>
            <a:ext cx="1040082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wishlist10.py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295" name="Google Shape;98;p21"/>
          <p:cNvSpPr txBox="1"/>
          <p:nvPr/>
        </p:nvSpPr>
        <p:spPr>
          <a:xfrm>
            <a:off x="653579" y="1063243"/>
            <a:ext cx="8201895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</a:t>
            </a:r>
            <a:r>
              <a:rPr b="1"/>
              <a:t>list</a:t>
            </a:r>
            <a:r>
              <a:t> is way to keep track of an </a:t>
            </a:r>
            <a:r>
              <a:rPr i="1"/>
              <a:t>ordered</a:t>
            </a:r>
            <a:r>
              <a:t> </a:t>
            </a:r>
            <a:r>
              <a:rPr i="1"/>
              <a:t>collection</a:t>
            </a:r>
            <a:r>
              <a:t> of items</a:t>
            </a:r>
          </a:p>
        </p:txBody>
      </p:sp>
      <p:pic>
        <p:nvPicPr>
          <p:cNvPr id="296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oogle Shape;250;p35" descr="Google Shape;250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4704666" y="192615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oogle Shape;251;p35" descr="Google Shape;251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5484391" y="1983202"/>
            <a:ext cx="1485175" cy="155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oogle Shape;252;p35" descr="Google Shape;25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6235741" y="2040227"/>
            <a:ext cx="1485175" cy="15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5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6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7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8" name="Google Shape;260;p35"/>
          <p:cNvSpPr txBox="1"/>
          <p:nvPr/>
        </p:nvSpPr>
        <p:spPr>
          <a:xfrm>
            <a:off x="503821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9" name="Google Shape;261;p35"/>
          <p:cNvSpPr txBox="1"/>
          <p:nvPr/>
        </p:nvSpPr>
        <p:spPr>
          <a:xfrm>
            <a:off x="58872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0" name="Google Shape;262;p35"/>
          <p:cNvSpPr txBox="1"/>
          <p:nvPr/>
        </p:nvSpPr>
        <p:spPr>
          <a:xfrm>
            <a:off x="6587767" y="307048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14" name="Google Shape;98;p21"/>
          <p:cNvSpPr txBox="1"/>
          <p:nvPr/>
        </p:nvSpPr>
        <p:spPr>
          <a:xfrm>
            <a:off x="60146" y="1100539"/>
            <a:ext cx="8565675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marL="900112" indent="-228600" defTabSz="685800">
              <a:spcBef>
                <a:spcPts val="300"/>
              </a:spcBef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list dynamically adjusts its size as elements are added or removed</a:t>
            </a:r>
          </a:p>
        </p:txBody>
      </p:sp>
      <p:pic>
        <p:nvPicPr>
          <p:cNvPr id="315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2294"/>
          <a:stretch>
            <a:fillRect/>
          </a:stretch>
        </p:blipFill>
        <p:spPr>
          <a:xfrm>
            <a:off x="1007467" y="2300077"/>
            <a:ext cx="7129076" cy="27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17296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178668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Google Shape;248;p35" descr="Google Shape;24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182928" y="1834214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oogle Shape;249;p35" descr="Google Shape;249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3962791" y="1872264"/>
            <a:ext cx="1485175" cy="1555977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Google Shape;256;p35"/>
          <p:cNvSpPr txBox="1"/>
          <p:nvPr/>
        </p:nvSpPr>
        <p:spPr>
          <a:xfrm>
            <a:off x="1833729" y="28169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1" name="Google Shape;257;p35"/>
          <p:cNvSpPr txBox="1"/>
          <p:nvPr/>
        </p:nvSpPr>
        <p:spPr>
          <a:xfrm>
            <a:off x="2670585" y="28739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2" name="Google Shape;258;p35"/>
          <p:cNvSpPr txBox="1"/>
          <p:nvPr/>
        </p:nvSpPr>
        <p:spPr>
          <a:xfrm>
            <a:off x="3340129" y="2921514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3" name="Google Shape;259;p35"/>
          <p:cNvSpPr txBox="1"/>
          <p:nvPr/>
        </p:nvSpPr>
        <p:spPr>
          <a:xfrm>
            <a:off x="4287442" y="3013439"/>
            <a:ext cx="5691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4" name="Apple"/>
          <p:cNvSpPr/>
          <p:nvPr/>
        </p:nvSpPr>
        <p:spPr>
          <a:xfrm>
            <a:off x="1724591" y="1724489"/>
            <a:ext cx="657777" cy="748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5" name="Banana"/>
          <p:cNvSpPr/>
          <p:nvPr/>
        </p:nvSpPr>
        <p:spPr>
          <a:xfrm>
            <a:off x="2525402" y="1724489"/>
            <a:ext cx="729866" cy="774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6" name="Cherry"/>
          <p:cNvSpPr/>
          <p:nvPr/>
        </p:nvSpPr>
        <p:spPr>
          <a:xfrm>
            <a:off x="3404649" y="1636843"/>
            <a:ext cx="676873" cy="94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0" h="20892" fill="norm" stroke="1" extrusionOk="0">
                <a:moveTo>
                  <a:pt x="7270" y="0"/>
                </a:moveTo>
                <a:cubicBezTo>
                  <a:pt x="6749" y="4881"/>
                  <a:pt x="10955" y="6557"/>
                  <a:pt x="14000" y="5975"/>
                </a:cubicBezTo>
                <a:cubicBezTo>
                  <a:pt x="12622" y="6694"/>
                  <a:pt x="10662" y="7559"/>
                  <a:pt x="9567" y="8283"/>
                </a:cubicBezTo>
                <a:cubicBezTo>
                  <a:pt x="8134" y="9232"/>
                  <a:pt x="6804" y="10468"/>
                  <a:pt x="5164" y="12907"/>
                </a:cubicBezTo>
                <a:cubicBezTo>
                  <a:pt x="4840" y="12642"/>
                  <a:pt x="4293" y="12347"/>
                  <a:pt x="3411" y="12264"/>
                </a:cubicBezTo>
                <a:cubicBezTo>
                  <a:pt x="663" y="12007"/>
                  <a:pt x="-2369" y="17077"/>
                  <a:pt x="2841" y="18764"/>
                </a:cubicBezTo>
                <a:cubicBezTo>
                  <a:pt x="7911" y="20405"/>
                  <a:pt x="9801" y="15258"/>
                  <a:pt x="7936" y="13911"/>
                </a:cubicBezTo>
                <a:cubicBezTo>
                  <a:pt x="7264" y="13426"/>
                  <a:pt x="6666" y="13298"/>
                  <a:pt x="6241" y="13289"/>
                </a:cubicBezTo>
                <a:cubicBezTo>
                  <a:pt x="6856" y="12336"/>
                  <a:pt x="8043" y="10297"/>
                  <a:pt x="9941" y="8930"/>
                </a:cubicBezTo>
                <a:cubicBezTo>
                  <a:pt x="11591" y="7741"/>
                  <a:pt x="14320" y="6397"/>
                  <a:pt x="14955" y="6689"/>
                </a:cubicBezTo>
                <a:cubicBezTo>
                  <a:pt x="15567" y="6969"/>
                  <a:pt x="16488" y="10172"/>
                  <a:pt x="14364" y="14851"/>
                </a:cubicBezTo>
                <a:cubicBezTo>
                  <a:pt x="14024" y="14605"/>
                  <a:pt x="13350" y="14274"/>
                  <a:pt x="12241" y="14352"/>
                </a:cubicBezTo>
                <a:cubicBezTo>
                  <a:pt x="9486" y="14545"/>
                  <a:pt x="7746" y="20005"/>
                  <a:pt x="13263" y="20814"/>
                </a:cubicBezTo>
                <a:cubicBezTo>
                  <a:pt x="18630" y="21600"/>
                  <a:pt x="19231" y="16249"/>
                  <a:pt x="17076" y="15232"/>
                </a:cubicBezTo>
                <a:cubicBezTo>
                  <a:pt x="16414" y="14919"/>
                  <a:pt x="15868" y="14851"/>
                  <a:pt x="15461" y="14876"/>
                </a:cubicBezTo>
                <a:cubicBezTo>
                  <a:pt x="15973" y="13405"/>
                  <a:pt x="17038" y="9738"/>
                  <a:pt x="16191" y="6623"/>
                </a:cubicBezTo>
                <a:cubicBezTo>
                  <a:pt x="16059" y="6190"/>
                  <a:pt x="16401" y="5727"/>
                  <a:pt x="16489" y="5538"/>
                </a:cubicBezTo>
                <a:cubicBezTo>
                  <a:pt x="16576" y="5349"/>
                  <a:pt x="15758" y="4695"/>
                  <a:pt x="15439" y="5053"/>
                </a:cubicBezTo>
                <a:cubicBezTo>
                  <a:pt x="15315" y="5192"/>
                  <a:pt x="15094" y="5353"/>
                  <a:pt x="14804" y="5530"/>
                </a:cubicBezTo>
                <a:cubicBezTo>
                  <a:pt x="14959" y="4800"/>
                  <a:pt x="15252" y="2668"/>
                  <a:pt x="13662" y="1634"/>
                </a:cubicBezTo>
                <a:cubicBezTo>
                  <a:pt x="11265" y="75"/>
                  <a:pt x="9788" y="1822"/>
                  <a:pt x="7270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Carrot"/>
          <p:cNvSpPr/>
          <p:nvPr/>
        </p:nvSpPr>
        <p:spPr>
          <a:xfrm>
            <a:off x="4230053" y="1782956"/>
            <a:ext cx="893487" cy="8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31" name="Google Shape;98;p21"/>
          <p:cNvSpPr txBox="1"/>
          <p:nvPr/>
        </p:nvSpPr>
        <p:spPr>
          <a:xfrm>
            <a:off x="288526" y="1063243"/>
            <a:ext cx="8736374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 can create them using [], empty or containing elements separated by comma</a:t>
            </a:r>
          </a:p>
        </p:txBody>
      </p:sp>
      <p:sp>
        <p:nvSpPr>
          <p:cNvPr id="332" name="fruits_list = []"/>
          <p:cNvSpPr txBox="1"/>
          <p:nvPr/>
        </p:nvSpPr>
        <p:spPr>
          <a:xfrm>
            <a:off x="1044729" y="1584538"/>
            <a:ext cx="1866215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solidFill>
                  <a:srgbClr val="F40E1B"/>
                </a:solidFill>
              </a:defRPr>
            </a:lvl1pPr>
          </a:lstStyle>
          <a:p>
            <a:pPr/>
            <a:r>
              <a:t>fruits_list = []</a:t>
            </a:r>
          </a:p>
        </p:txBody>
      </p:sp>
      <p:pic>
        <p:nvPicPr>
          <p:cNvPr id="333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6896"/>
          <a:stretch>
            <a:fillRect/>
          </a:stretch>
        </p:blipFill>
        <p:spPr>
          <a:xfrm>
            <a:off x="1007467" y="2731877"/>
            <a:ext cx="7129076" cy="240049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ounded Rectangle"/>
          <p:cNvSpPr/>
          <p:nvPr/>
        </p:nvSpPr>
        <p:spPr>
          <a:xfrm>
            <a:off x="2607714" y="1493297"/>
            <a:ext cx="323970" cy="604122"/>
          </a:xfrm>
          <a:prstGeom prst="roundRect">
            <a:avLst>
              <a:gd name="adj" fmla="val 50000"/>
            </a:avLst>
          </a:prstGeom>
          <a:ln w="25400">
            <a:solidFill>
              <a:srgbClr val="F20503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38" name="Google Shape;98;p21"/>
          <p:cNvSpPr txBox="1"/>
          <p:nvPr/>
        </p:nvSpPr>
        <p:spPr>
          <a:xfrm>
            <a:off x="288526" y="1063243"/>
            <a:ext cx="8736374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 can create them using [], empty or containing elements separated by comma</a:t>
            </a:r>
          </a:p>
        </p:txBody>
      </p:sp>
      <p:sp>
        <p:nvSpPr>
          <p:cNvPr id="339" name="fruits_list = []"/>
          <p:cNvSpPr txBox="1"/>
          <p:nvPr/>
        </p:nvSpPr>
        <p:spPr>
          <a:xfrm>
            <a:off x="1054889" y="1368638"/>
            <a:ext cx="1866215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solidFill>
                  <a:srgbClr val="F40E1B"/>
                </a:solidFill>
              </a:defRPr>
            </a:lvl1pPr>
          </a:lstStyle>
          <a:p>
            <a:pPr/>
            <a:r>
              <a:t>fruits_list = []</a:t>
            </a:r>
          </a:p>
        </p:txBody>
      </p:sp>
      <p:sp>
        <p:nvSpPr>
          <p:cNvPr id="340" name="fruits_list.append(“Apple”)"/>
          <p:cNvSpPr txBox="1"/>
          <p:nvPr/>
        </p:nvSpPr>
        <p:spPr>
          <a:xfrm>
            <a:off x="1055524" y="1747184"/>
            <a:ext cx="3674402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solidFill>
                  <a:srgbClr val="F40E1B"/>
                </a:solidFill>
              </a:defRPr>
            </a:lvl1pPr>
          </a:lstStyle>
          <a:p>
            <a:pPr/>
            <a:r>
              <a:t>fruits_list.append(“Apple”)</a:t>
            </a:r>
          </a:p>
        </p:txBody>
      </p:sp>
      <p:pic>
        <p:nvPicPr>
          <p:cNvPr id="341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6896"/>
          <a:stretch>
            <a:fillRect/>
          </a:stretch>
        </p:blipFill>
        <p:spPr>
          <a:xfrm>
            <a:off x="1007467" y="2731877"/>
            <a:ext cx="7129076" cy="2400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2161439"/>
            <a:ext cx="1485175" cy="1555977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Google Shape;256;p35"/>
          <p:cNvSpPr txBox="1"/>
          <p:nvPr/>
        </p:nvSpPr>
        <p:spPr>
          <a:xfrm>
            <a:off x="1833729" y="32487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4" name="“Apple”"/>
          <p:cNvSpPr txBox="1"/>
          <p:nvPr/>
        </p:nvSpPr>
        <p:spPr>
          <a:xfrm>
            <a:off x="1494877" y="2460288"/>
            <a:ext cx="106370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“Apple”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48" name="Google Shape;98;p21"/>
          <p:cNvSpPr txBox="1"/>
          <p:nvPr/>
        </p:nvSpPr>
        <p:spPr>
          <a:xfrm>
            <a:off x="288526" y="1063243"/>
            <a:ext cx="8736374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 can create them using [], empty or containing elements separated by comma</a:t>
            </a:r>
          </a:p>
        </p:txBody>
      </p:sp>
      <p:sp>
        <p:nvSpPr>
          <p:cNvPr id="349" name="…"/>
          <p:cNvSpPr txBox="1"/>
          <p:nvPr/>
        </p:nvSpPr>
        <p:spPr>
          <a:xfrm>
            <a:off x="1054889" y="1368638"/>
            <a:ext cx="3835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solidFill>
                  <a:srgbClr val="F40E1B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50" name="fruits_list.append(“Banana”)"/>
          <p:cNvSpPr txBox="1"/>
          <p:nvPr/>
        </p:nvSpPr>
        <p:spPr>
          <a:xfrm>
            <a:off x="1055524" y="1747185"/>
            <a:ext cx="390755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solidFill>
                  <a:srgbClr val="F40E1B"/>
                </a:solidFill>
              </a:defRPr>
            </a:lvl1pPr>
          </a:lstStyle>
          <a:p>
            <a:pPr/>
            <a:r>
              <a:t>fruits_list.append(“Banana”)</a:t>
            </a:r>
          </a:p>
        </p:txBody>
      </p:sp>
      <p:pic>
        <p:nvPicPr>
          <p:cNvPr id="351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6896"/>
          <a:stretch>
            <a:fillRect/>
          </a:stretch>
        </p:blipFill>
        <p:spPr>
          <a:xfrm>
            <a:off x="1007467" y="2731877"/>
            <a:ext cx="7129076" cy="2400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1565978" y="2161439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384028" y="2218489"/>
            <a:ext cx="1485175" cy="155597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Google Shape;256;p35"/>
          <p:cNvSpPr txBox="1"/>
          <p:nvPr/>
        </p:nvSpPr>
        <p:spPr>
          <a:xfrm>
            <a:off x="1833729" y="3248740"/>
            <a:ext cx="439501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5" name="Google Shape;257;p35"/>
          <p:cNvSpPr txBox="1"/>
          <p:nvPr/>
        </p:nvSpPr>
        <p:spPr>
          <a:xfrm>
            <a:off x="2670585" y="3305789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6" name="“Apple” “Banana”"/>
          <p:cNvSpPr txBox="1"/>
          <p:nvPr/>
        </p:nvSpPr>
        <p:spPr>
          <a:xfrm>
            <a:off x="1494877" y="2460288"/>
            <a:ext cx="230580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“Apple” “Banana”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Lists"/>
          <p:cNvSpPr txBox="1"/>
          <p:nvPr/>
        </p:nvSpPr>
        <p:spPr>
          <a:xfrm>
            <a:off x="4141290" y="160656"/>
            <a:ext cx="86142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360" name="Google Shape;98;p21"/>
          <p:cNvSpPr txBox="1"/>
          <p:nvPr/>
        </p:nvSpPr>
        <p:spPr>
          <a:xfrm>
            <a:off x="288526" y="1063243"/>
            <a:ext cx="8736374" cy="31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244928" indent="-244928" defTabSz="6858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 can create them using [], empty or containing elements separated by comma</a:t>
            </a:r>
          </a:p>
        </p:txBody>
      </p:sp>
      <p:pic>
        <p:nvPicPr>
          <p:cNvPr id="361" name="Google Shape;245;p35" descr="Google Shape;245;p35"/>
          <p:cNvPicPr>
            <a:picLocks noChangeAspect="1"/>
          </p:cNvPicPr>
          <p:nvPr/>
        </p:nvPicPr>
        <p:blipFill>
          <a:blip r:embed="rId2">
            <a:extLst/>
          </a:blip>
          <a:srcRect l="0" t="29431" r="0" b="36896"/>
          <a:stretch>
            <a:fillRect/>
          </a:stretch>
        </p:blipFill>
        <p:spPr>
          <a:xfrm>
            <a:off x="1454507" y="2584241"/>
            <a:ext cx="7129076" cy="2400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Google Shape;246;p35" descr="Google Shape;246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013018" y="2013803"/>
            <a:ext cx="1485175" cy="155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Google Shape;247;p35" descr="Google Shape;24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805989">
            <a:off x="2831068" y="2070853"/>
            <a:ext cx="1485175" cy="1555977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Google Shape;256;p35"/>
          <p:cNvSpPr txBox="1"/>
          <p:nvPr/>
        </p:nvSpPr>
        <p:spPr>
          <a:xfrm>
            <a:off x="2280769" y="3101103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5" name="Google Shape;257;p35"/>
          <p:cNvSpPr txBox="1"/>
          <p:nvPr/>
        </p:nvSpPr>
        <p:spPr>
          <a:xfrm>
            <a:off x="3117625" y="3158153"/>
            <a:ext cx="439501" cy="60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6" name="fruits_list = [“Apple”, “Banana”]"/>
          <p:cNvSpPr txBox="1"/>
          <p:nvPr/>
        </p:nvSpPr>
        <p:spPr>
          <a:xfrm>
            <a:off x="511390" y="1467149"/>
            <a:ext cx="39782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F40E1B"/>
                </a:solidFill>
              </a:defRPr>
            </a:lvl1pPr>
          </a:lstStyle>
          <a:p>
            <a:pPr/>
            <a:r>
              <a:t>fruits_list = [“Apple”, “Banana”]</a:t>
            </a:r>
          </a:p>
        </p:txBody>
      </p:sp>
      <p:sp>
        <p:nvSpPr>
          <p:cNvPr id="367" name="“Apple” “Banana”"/>
          <p:cNvSpPr txBox="1"/>
          <p:nvPr/>
        </p:nvSpPr>
        <p:spPr>
          <a:xfrm>
            <a:off x="1941917" y="2312651"/>
            <a:ext cx="230580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“Apple” “Banana”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