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chemeClr val="accent2">
            <a:lumOff val="21764"/>
          </a:schemeClr>
        </a:fontRef>
        <a:schemeClr val="accent2">
          <a:lumOff val="21764"/>
        </a:schemeClr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FAE2CD"/>
          </a:solidFill>
        </a:fill>
      </a:tcStyle>
    </a:wholeTbl>
    <a:band2H>
      <a:tcTxStyle b="def" i="def"/>
      <a:tcStyle>
        <a:tcBdr/>
        <a:fill>
          <a:solidFill>
            <a:srgbClr val="FCF1E8"/>
          </a:solidFill>
        </a:fill>
      </a:tcStyle>
    </a:band2H>
    <a:firstCol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chemeClr val="accent2">
            <a:lumOff val="21764"/>
          </a:schemeClr>
        </a:fontRef>
        <a:schemeClr val="accent2">
          <a:lumOff val="21764"/>
        </a:schemeClr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D0CBCF"/>
          </a:solidFill>
        </a:fill>
      </a:tcStyle>
    </a:wholeTbl>
    <a:band2H>
      <a:tcTxStyle b="def" i="def"/>
      <a:tcStyle>
        <a:tcBdr/>
        <a:fill>
          <a:solidFill>
            <a:srgbClr val="E9E7E8"/>
          </a:solidFill>
        </a:fill>
      </a:tcStyle>
    </a:band2H>
    <a:firstCol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chemeClr val="accent2">
            <a:lumOff val="21764"/>
          </a:schemeClr>
        </a:fontRef>
        <a:schemeClr val="accent2">
          <a:lumOff val="21764"/>
        </a:schemeClr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CCCACC"/>
          </a:solidFill>
        </a:fill>
      </a:tcStyle>
    </a:wholeTbl>
    <a:band2H>
      <a:tcTxStyle b="def" i="def"/>
      <a:tcStyle>
        <a:tcBdr/>
        <a:fill>
          <a:solidFill>
            <a:srgbClr val="E7E6E7"/>
          </a:solidFill>
        </a:fill>
      </a:tcStyle>
    </a:band2H>
    <a:firstCol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chemeClr val="accent2">
            <a:lumOff val="21764"/>
          </a:schemeClr>
        </a:fontRef>
        <a:schemeClr val="accent2">
          <a:lumOff val="21764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chemeClr val="accent3"/>
          </a:solidFill>
        </a:fill>
      </a:tcStyle>
    </a:band2H>
    <a:firstCol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2">
            <a:lumOff val="21764"/>
          </a:schemeClr>
        </a:fontRef>
        <a:schemeClr val="accent2">
          <a:lumOff val="21764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chemeClr val="accent2">
            <a:lumOff val="21764"/>
          </a:schemeClr>
        </a:fontRef>
        <a:schemeClr val="accent2">
          <a:lumOff val="21764"/>
        </a:schemeClr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2">
              <a:lumOff val="21764"/>
            </a:schemeClr>
          </a:solidFill>
        </a:fill>
      </a:tcStyle>
    </a:firstCol>
    <a:la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2">
              <a:lumOff val="21764"/>
            </a:schemeClr>
          </a:solidFill>
        </a:fill>
      </a:tcStyle>
    </a:lastRow>
    <a:fir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2">
              <a:lumOff val="21764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2" name="Shape 27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hyperlink" Target="http://web.stanford.edu/class/cs106ap/" TargetMode="External"/><Relationship Id="rId4" Type="http://schemas.openxmlformats.org/officeDocument/2006/relationships/hyperlink" Target="https://compedu.stanford.edu/codeinplace/v1/#/course" TargetMode="External"/><Relationship Id="rId5" Type="http://schemas.openxmlformats.org/officeDocument/2006/relationships/hyperlink" Target="https://sites.google.com/ku.edu.tr/comp125-spring2020/home" TargetMode="Externa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</p:spPr>
        <p:txBody>
          <a:bodyPr anchor="b"/>
          <a:lstStyle>
            <a:lvl1pPr algn="ctr">
              <a:defRPr b="1" sz="52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8" y="2834125"/>
            <a:ext cx="8520603" cy="792602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3"/>
                </a:solidFill>
              </a:defRPr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3"/>
                </a:solidFill>
              </a:defRPr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3"/>
                </a:solidFill>
              </a:defRPr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3"/>
                </a:solidFill>
              </a:defRPr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3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sz="half" idx="1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Google Shape;50;p11"/>
          <p:cNvSpPr/>
          <p:nvPr/>
        </p:nvSpPr>
        <p:spPr>
          <a:xfrm>
            <a:off x="0" y="4848025"/>
            <a:ext cx="9144000" cy="2955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8704832" y="4692392"/>
            <a:ext cx="316326" cy="335249"/>
          </a:xfrm>
          <a:prstGeom prst="rect">
            <a:avLst/>
          </a:prstGeom>
        </p:spPr>
        <p:txBody>
          <a:bodyPr/>
          <a:lstStyle>
            <a:lvl1pPr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257175" indent="-257175">
              <a:buClrTx/>
              <a:buFont typeface="Arial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618445" indent="-275545">
              <a:buClrTx/>
              <a:buFont typeface="Arial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L="906234" indent="-220434">
              <a:buClrTx/>
              <a:buFont typeface="Arial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L="1249134" indent="-220434">
              <a:buClrTx/>
              <a:buFont typeface="Arial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L="1592034" indent="-220434">
              <a:buClrTx/>
              <a:buFont typeface="Arial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21"/>
          </p:nvPr>
        </p:nvSpPr>
        <p:spPr>
          <a:xfrm>
            <a:off x="2395389" y="502295"/>
            <a:ext cx="4353224" cy="290661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Title Text"/>
          <p:cNvSpPr txBox="1"/>
          <p:nvPr>
            <p:ph type="title"/>
          </p:nvPr>
        </p:nvSpPr>
        <p:spPr>
          <a:xfrm>
            <a:off x="2114102" y="3683496"/>
            <a:ext cx="4915796" cy="649637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3" name="Body Level One…"/>
          <p:cNvSpPr txBox="1"/>
          <p:nvPr>
            <p:ph type="body" sz="quarter" idx="1"/>
          </p:nvPr>
        </p:nvSpPr>
        <p:spPr>
          <a:xfrm>
            <a:off x="2114102" y="4326432"/>
            <a:ext cx="4915796" cy="341563"/>
          </a:xfrm>
          <a:prstGeom prst="rect">
            <a:avLst/>
          </a:prstGeom>
        </p:spPr>
        <p:txBody>
          <a:bodyPr lIns="34289" tIns="34289" rIns="34289" bIns="34289"/>
          <a:lstStyle>
            <a:lvl1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Adopted from Stanford Uni’s CS106ap course slides by Kylie Jue and Sonja Johnson-Yu and Code in Place by Piech and Sahami; Koca Uni’s Comp125 course by Ayca Tuzmen"/>
          <p:cNvSpPr txBox="1"/>
          <p:nvPr/>
        </p:nvSpPr>
        <p:spPr>
          <a:xfrm>
            <a:off x="-206074" y="4767171"/>
            <a:ext cx="8101535" cy="212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716" tIns="25716" rIns="25716" bIns="25716">
            <a:normAutofit fontScale="100000" lnSpcReduction="0"/>
          </a:bodyPr>
          <a:lstStyle/>
          <a:p>
            <a:pPr lvl="2" indent="914400" defTabSz="257175">
              <a:spcBef>
                <a:spcPts val="100"/>
              </a:spcBef>
              <a:defRPr sz="7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Adopted from Stanford Uni’s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CS106ap course slides by Kylie Jue and Sonja Johnson-Yu</a:t>
            </a:r>
            <a:r>
              <a:t> and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Code in Place by Piech and Sahami</a:t>
            </a:r>
            <a:r>
              <a:t>; Koca Uni’s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Comp125 course by Ayca Tuzmen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i="1" sz="900">
                <a:solidFill>
                  <a:srgbClr val="F4E1B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"/>
          <p:cNvSpPr txBox="1"/>
          <p:nvPr>
            <p:ph type="sldNum" sz="quarter" idx="2"/>
          </p:nvPr>
        </p:nvSpPr>
        <p:spPr>
          <a:xfrm>
            <a:off x="7435560" y="4683917"/>
            <a:ext cx="222541" cy="204125"/>
          </a:xfrm>
          <a:prstGeom prst="rect">
            <a:avLst/>
          </a:prstGeom>
        </p:spPr>
        <p:txBody>
          <a:bodyPr lIns="34289" tIns="34289" rIns="34289" bIns="34289" anchor="t"/>
          <a:lstStyle>
            <a:lvl1pPr defTabSz="685800"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7435560" y="4683917"/>
            <a:ext cx="222541" cy="204125"/>
          </a:xfrm>
          <a:prstGeom prst="rect">
            <a:avLst/>
          </a:prstGeom>
        </p:spPr>
        <p:txBody>
          <a:bodyPr lIns="34289" tIns="34289" rIns="34289" bIns="34289" anchor="t"/>
          <a:lstStyle>
            <a:lvl1pPr defTabSz="685800"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Number"/>
          <p:cNvSpPr txBox="1"/>
          <p:nvPr>
            <p:ph type="sldNum" sz="quarter" idx="2"/>
          </p:nvPr>
        </p:nvSpPr>
        <p:spPr>
          <a:xfrm>
            <a:off x="7435560" y="4683917"/>
            <a:ext cx="222541" cy="204125"/>
          </a:xfrm>
          <a:prstGeom prst="rect">
            <a:avLst/>
          </a:prstGeom>
        </p:spPr>
        <p:txBody>
          <a:bodyPr lIns="34289" tIns="34289" rIns="34289" bIns="34289" anchor="t"/>
          <a:lstStyle>
            <a:lvl1pPr defTabSz="685800"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1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4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7" indent="-244927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19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0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4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7" indent="-244927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19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Text"/>
          <p:cNvSpPr txBox="1"/>
          <p:nvPr>
            <p:ph type="title"/>
          </p:nvPr>
        </p:nvSpPr>
        <p:spPr>
          <a:xfrm>
            <a:off x="1543050" y="400050"/>
            <a:ext cx="6115050" cy="457200"/>
          </a:xfrm>
          <a:prstGeom prst="rect">
            <a:avLst/>
          </a:prstGeom>
        </p:spPr>
        <p:txBody>
          <a:bodyPr lIns="34528" tIns="34528" rIns="34528" bIns="34528" anchor="ctr"/>
          <a:lstStyle>
            <a:lvl1pPr defTabSz="685800">
              <a:lnSpc>
                <a:spcPct val="70000"/>
              </a:lnSpc>
              <a:defRPr b="1" sz="3000">
                <a:solidFill>
                  <a:srgbClr val="000099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9" name="Body Level One…"/>
          <p:cNvSpPr txBox="1"/>
          <p:nvPr>
            <p:ph type="body" idx="1"/>
          </p:nvPr>
        </p:nvSpPr>
        <p:spPr>
          <a:xfrm>
            <a:off x="1543050" y="857250"/>
            <a:ext cx="6286500" cy="3886200"/>
          </a:xfrm>
          <a:prstGeom prst="rect">
            <a:avLst/>
          </a:prstGeom>
        </p:spPr>
        <p:txBody>
          <a:bodyPr lIns="34528" tIns="34528" rIns="34528" bIns="34528"/>
          <a:lstStyle>
            <a:lvl1pPr marL="254000" indent="-254000" defTabSz="68580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SzPct val="75000"/>
              <a:buChar char="u"/>
              <a:defRPr sz="2000">
                <a:solidFill>
                  <a:srgbClr val="3366FF"/>
                </a:solidFill>
                <a:latin typeface="+mj-lt"/>
                <a:ea typeface="+mj-ea"/>
                <a:cs typeface="+mj-cs"/>
                <a:sym typeface="Helvetica"/>
              </a:defRPr>
            </a:lvl1pPr>
            <a:lvl2pPr marL="0" indent="0" defTabSz="68580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SzTx/>
              <a:buNone/>
              <a:defRPr sz="2000">
                <a:solidFill>
                  <a:srgbClr val="3366FF"/>
                </a:solidFill>
                <a:latin typeface="+mj-lt"/>
                <a:ea typeface="+mj-ea"/>
                <a:cs typeface="+mj-cs"/>
                <a:sym typeface="Helvetica"/>
              </a:defRPr>
            </a:lvl2pPr>
            <a:lvl3pPr marL="1168400" indent="-254000" defTabSz="68580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SzPct val="65000"/>
              <a:buChar char="F"/>
              <a:defRPr sz="2000">
                <a:solidFill>
                  <a:srgbClr val="3366FF"/>
                </a:solidFill>
                <a:latin typeface="+mj-lt"/>
                <a:ea typeface="+mj-ea"/>
                <a:cs typeface="+mj-cs"/>
                <a:sym typeface="Helvetica"/>
              </a:defRPr>
            </a:lvl3pPr>
            <a:lvl4pPr marL="1625600" indent="-254000" defTabSz="68580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SzPct val="100000"/>
              <a:buChar char="•"/>
              <a:defRPr sz="2000">
                <a:solidFill>
                  <a:srgbClr val="3366FF"/>
                </a:solidFill>
                <a:latin typeface="+mj-lt"/>
                <a:ea typeface="+mj-ea"/>
                <a:cs typeface="+mj-cs"/>
                <a:sym typeface="Helvetica"/>
              </a:defRPr>
            </a:lvl4pPr>
            <a:lvl5pPr marL="2082800" indent="-254000" defTabSz="68580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SzPct val="100000"/>
              <a:buChar char="–"/>
              <a:defRPr sz="2000">
                <a:solidFill>
                  <a:srgbClr val="3366FF"/>
                </a:solidFill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" name="Slide Number"/>
          <p:cNvSpPr txBox="1"/>
          <p:nvPr>
            <p:ph type="sldNum" sz="quarter" idx="2"/>
          </p:nvPr>
        </p:nvSpPr>
        <p:spPr>
          <a:xfrm>
            <a:off x="7606532" y="4832746"/>
            <a:ext cx="223020" cy="221458"/>
          </a:xfrm>
          <a:prstGeom prst="rect">
            <a:avLst/>
          </a:prstGeom>
        </p:spPr>
        <p:txBody>
          <a:bodyPr lIns="34528" tIns="34528" rIns="34528" bIns="34528"/>
          <a:lstStyle>
            <a:lvl1pPr defTabSz="342900">
              <a:defRPr>
                <a:solidFill>
                  <a:srgbClr val="FFCC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Text"/>
          <p:cNvSpPr txBox="1"/>
          <p:nvPr>
            <p:ph type="title"/>
          </p:nvPr>
        </p:nvSpPr>
        <p:spPr>
          <a:xfrm>
            <a:off x="1657350" y="1597817"/>
            <a:ext cx="5829300" cy="110252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8" name="Body Level One…"/>
          <p:cNvSpPr txBox="1"/>
          <p:nvPr>
            <p:ph type="body" sz="quarter" idx="1"/>
          </p:nvPr>
        </p:nvSpPr>
        <p:spPr>
          <a:xfrm>
            <a:off x="2171700" y="2914650"/>
            <a:ext cx="4800600" cy="1314450"/>
          </a:xfrm>
          <a:prstGeom prst="rect">
            <a:avLst/>
          </a:prstGeom>
        </p:spPr>
        <p:txBody>
          <a:bodyPr lIns="34289" tIns="34289" rIns="34289" bIns="34289"/>
          <a:lstStyle>
            <a:lvl1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9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7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4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7" indent="-244927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19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opyright © 2018 Pearson Education, Ltd."/>
          <p:cNvSpPr txBox="1"/>
          <p:nvPr/>
        </p:nvSpPr>
        <p:spPr>
          <a:xfrm>
            <a:off x="1940480" y="4862988"/>
            <a:ext cx="1988822" cy="182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b">
            <a:spAutoFit/>
          </a:bodyPr>
          <a:lstStyle>
            <a:lvl1pPr algn="r" defTabSz="685800">
              <a:spcBef>
                <a:spcPts val="400"/>
              </a:spcBef>
              <a:defRPr sz="7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Copyright © 2018 Pearson Education, Ltd. </a:t>
            </a:r>
          </a:p>
        </p:txBody>
      </p:sp>
      <p:pic>
        <p:nvPicPr>
          <p:cNvPr id="19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5153" y="4839889"/>
            <a:ext cx="628652" cy="192883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lide Number"/>
          <p:cNvSpPr txBox="1"/>
          <p:nvPr>
            <p:ph type="sldNum" sz="quarter" idx="2"/>
          </p:nvPr>
        </p:nvSpPr>
        <p:spPr>
          <a:xfrm>
            <a:off x="7435560" y="4683917"/>
            <a:ext cx="222541" cy="204125"/>
          </a:xfrm>
          <a:prstGeom prst="rect">
            <a:avLst/>
          </a:prstGeom>
        </p:spPr>
        <p:txBody>
          <a:bodyPr lIns="34289" tIns="34289" rIns="34289" bIns="34289" anchor="t"/>
          <a:lstStyle>
            <a:lvl1pPr defTabSz="685800"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6" name="Google Shape;20;p4"/>
          <p:cNvSpPr/>
          <p:nvPr/>
        </p:nvSpPr>
        <p:spPr>
          <a:xfrm>
            <a:off x="0" y="4848025"/>
            <a:ext cx="9144000" cy="2955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5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4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7" indent="-244927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19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6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4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4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7" indent="-244927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19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5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3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4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7" indent="-244927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19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4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2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4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7" indent="-244927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19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3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6580" y="4440597"/>
            <a:ext cx="681042" cy="679525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TextBox 7"/>
          <p:cNvSpPr txBox="1"/>
          <p:nvPr/>
        </p:nvSpPr>
        <p:spPr>
          <a:xfrm>
            <a:off x="2895026" y="4843121"/>
            <a:ext cx="2969215" cy="225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200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Piech and Sahami, CS106A, Stanford University</a:t>
            </a:r>
          </a:p>
        </p:txBody>
      </p:sp>
      <p:sp>
        <p:nvSpPr>
          <p:cNvPr id="252" name="Title Text"/>
          <p:cNvSpPr txBox="1"/>
          <p:nvPr>
            <p:ph type="title"/>
          </p:nvPr>
        </p:nvSpPr>
        <p:spPr>
          <a:xfrm>
            <a:off x="1657350" y="1597817"/>
            <a:ext cx="5829300" cy="110252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3" name="Body Level One…"/>
          <p:cNvSpPr txBox="1"/>
          <p:nvPr>
            <p:ph type="body" sz="quarter" idx="1"/>
          </p:nvPr>
        </p:nvSpPr>
        <p:spPr>
          <a:xfrm>
            <a:off x="2171700" y="2914650"/>
            <a:ext cx="4800600" cy="1314450"/>
          </a:xfrm>
          <a:prstGeom prst="rect">
            <a:avLst/>
          </a:prstGeom>
        </p:spPr>
        <p:txBody>
          <a:bodyPr lIns="34289" tIns="34289" rIns="34289" bIns="34289"/>
          <a:lstStyle>
            <a:lvl1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4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lide Number"/>
          <p:cNvSpPr txBox="1"/>
          <p:nvPr>
            <p:ph type="sldNum" sz="quarter" idx="2"/>
          </p:nvPr>
        </p:nvSpPr>
        <p:spPr>
          <a:xfrm>
            <a:off x="8833569" y="4901409"/>
            <a:ext cx="158032" cy="139701"/>
          </a:xfrm>
          <a:prstGeom prst="rect">
            <a:avLst/>
          </a:prstGeom>
        </p:spPr>
        <p:txBody>
          <a:bodyPr lIns="0" tIns="0" rIns="0" bIns="0" anchor="b"/>
          <a:lstStyle>
            <a:lvl1pPr defTabSz="342900">
              <a:spcBef>
                <a:spcPts val="300"/>
              </a:spcBef>
              <a:defRPr sz="9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2" name="AutoShape 3"/>
          <p:cNvSpPr/>
          <p:nvPr/>
        </p:nvSpPr>
        <p:spPr>
          <a:xfrm>
            <a:off x="0" y="0"/>
            <a:ext cx="9144000" cy="85725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3175">
            <a:solidFill>
              <a:srgbClr val="000000"/>
            </a:solidFill>
            <a:miter/>
          </a:ln>
        </p:spPr>
        <p:txBody>
          <a:bodyPr lIns="34289" tIns="34289" rIns="34289" bIns="34289" anchor="ctr"/>
          <a:lstStyle/>
          <a:p>
            <a:pPr defTabSz="342900">
              <a:lnSpc>
                <a:spcPct val="93000"/>
              </a:lnSpc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263" name="AutoShape 3"/>
          <p:cNvSpPr/>
          <p:nvPr/>
        </p:nvSpPr>
        <p:spPr>
          <a:xfrm>
            <a:off x="0" y="0"/>
            <a:ext cx="9144000" cy="85725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3175">
            <a:solidFill>
              <a:srgbClr val="000000"/>
            </a:solidFill>
            <a:miter/>
          </a:ln>
        </p:spPr>
        <p:txBody>
          <a:bodyPr lIns="34289" tIns="34289" rIns="34289" bIns="34289" anchor="ctr"/>
          <a:lstStyle/>
          <a:p>
            <a:pPr defTabSz="342900">
              <a:lnSpc>
                <a:spcPct val="93000"/>
              </a:lnSpc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4" name="Title Text"/>
          <p:cNvSpPr txBox="1"/>
          <p:nvPr>
            <p:ph type="title"/>
          </p:nvPr>
        </p:nvSpPr>
        <p:spPr>
          <a:xfrm>
            <a:off x="685800" y="1200150"/>
            <a:ext cx="7772400" cy="1543050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685800">
              <a:lnSpc>
                <a:spcPct val="90000"/>
              </a:lnSpc>
              <a:defRPr b="1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5" name="Body Level One…"/>
          <p:cNvSpPr txBox="1"/>
          <p:nvPr>
            <p:ph type="body" sz="quarter" idx="1"/>
          </p:nvPr>
        </p:nvSpPr>
        <p:spPr>
          <a:xfrm>
            <a:off x="2171700" y="3086100"/>
            <a:ext cx="4800600" cy="1143000"/>
          </a:xfrm>
          <a:prstGeom prst="rect">
            <a:avLst/>
          </a:prstGeom>
        </p:spPr>
        <p:txBody>
          <a:bodyPr lIns="34289" tIns="34289" rIns="34289" bIns="34289"/>
          <a:lstStyle>
            <a:lvl1pPr marL="0" indent="0" algn="ctr" defTabSz="685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28650" indent="-171450" algn="ctr" defTabSz="685800">
              <a:lnSpc>
                <a:spcPct val="90000"/>
              </a:lnSpc>
              <a:spcBef>
                <a:spcPts val="700"/>
              </a:spcBef>
              <a:buClrTx/>
              <a:buSzPct val="100000"/>
              <a:buFontTx/>
              <a:buChar char="•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20139" indent="-205739" algn="ctr" defTabSz="685800">
              <a:lnSpc>
                <a:spcPct val="90000"/>
              </a:lnSpc>
              <a:spcBef>
                <a:spcPts val="700"/>
              </a:spcBef>
              <a:buClrTx/>
              <a:buSzPct val="100000"/>
              <a:buFontTx/>
              <a:buChar char="•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228600" algn="ctr" defTabSz="685800">
              <a:lnSpc>
                <a:spcPct val="90000"/>
              </a:lnSpc>
              <a:spcBef>
                <a:spcPts val="700"/>
              </a:spcBef>
              <a:buClrTx/>
              <a:buSzPct val="100000"/>
              <a:buFontTx/>
              <a:buChar char="•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228600" algn="ctr" defTabSz="685800">
              <a:lnSpc>
                <a:spcPct val="90000"/>
              </a:lnSpc>
              <a:spcBef>
                <a:spcPts val="700"/>
              </a:spcBef>
              <a:buClrTx/>
              <a:buSzPct val="100000"/>
              <a:buFontTx/>
              <a:buChar char="•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8" y="1152475"/>
            <a:ext cx="3999903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>
                <a:solidFill>
                  <a:srgbClr val="000000"/>
                </a:solidFill>
              </a:defRPr>
            </a:lvl1pPr>
            <a:lvl2pPr marL="965200" indent="-355600">
              <a:buSzPts val="1400"/>
              <a:defRPr sz="1400">
                <a:solidFill>
                  <a:srgbClr val="000000"/>
                </a:solidFill>
              </a:defRPr>
            </a:lvl2pPr>
            <a:lvl3pPr marL="1422400" indent="-355600">
              <a:buSzPts val="1400"/>
              <a:defRPr sz="1400">
                <a:solidFill>
                  <a:srgbClr val="000000"/>
                </a:solidFill>
              </a:defRPr>
            </a:lvl3pPr>
            <a:lvl4pPr marL="1879600" indent="-355600">
              <a:buSzPts val="1400"/>
              <a:defRPr sz="1400">
                <a:solidFill>
                  <a:srgbClr val="000000"/>
                </a:solidFill>
              </a:defRPr>
            </a:lvl4pPr>
            <a:lvl5pPr marL="2336800" indent="-355600">
              <a:buSzPts val="1400"/>
              <a:defRPr sz="14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4;p5"/>
          <p:cNvSpPr txBox="1"/>
          <p:nvPr>
            <p:ph type="body" sz="half" idx="21"/>
          </p:nvPr>
        </p:nvSpPr>
        <p:spPr>
          <a:xfrm>
            <a:off x="4832398" y="1152475"/>
            <a:ext cx="3999903" cy="3416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Google Shape;26;p5"/>
          <p:cNvSpPr/>
          <p:nvPr/>
        </p:nvSpPr>
        <p:spPr>
          <a:xfrm>
            <a:off x="0" y="4848025"/>
            <a:ext cx="9144000" cy="2955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8704832" y="4692392"/>
            <a:ext cx="316326" cy="335249"/>
          </a:xfrm>
          <a:prstGeom prst="rect">
            <a:avLst/>
          </a:prstGeom>
        </p:spPr>
        <p:txBody>
          <a:bodyPr/>
          <a:lstStyle>
            <a:lvl1pPr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>
                <a:solidFill>
                  <a:srgbClr val="000000"/>
                </a:solidFill>
              </a:defRPr>
            </a:lvl1pPr>
            <a:lvl2pPr marL="914400" indent="-304800">
              <a:buSzPts val="1200"/>
              <a:defRPr sz="1200">
                <a:solidFill>
                  <a:srgbClr val="000000"/>
                </a:solidFill>
              </a:defRPr>
            </a:lvl2pPr>
            <a:lvl3pPr marL="1371600" indent="-304800">
              <a:buSzPts val="1200"/>
              <a:defRPr sz="1200">
                <a:solidFill>
                  <a:srgbClr val="000000"/>
                </a:solidFill>
              </a:defRPr>
            </a:lvl3pPr>
            <a:lvl4pPr marL="1828800" indent="-304800">
              <a:buSzPts val="1200"/>
              <a:defRPr sz="1200">
                <a:solidFill>
                  <a:srgbClr val="000000"/>
                </a:solidFill>
              </a:defRPr>
            </a:lvl4pPr>
            <a:lvl5pPr marL="2286000" indent="-304800">
              <a:buSzPts val="1200"/>
              <a:defRPr sz="12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bg>
      <p:bgPr>
        <a:solidFill>
          <a:srgbClr val="C5D3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/>
          <p:nvPr>
            <p:ph type="title"/>
          </p:nvPr>
        </p:nvSpPr>
        <p:spPr>
          <a:xfrm>
            <a:off x="490250" y="450148"/>
            <a:ext cx="6367801" cy="4090803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38;p9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C5D3C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74" name="Title Text"/>
          <p:cNvSpPr txBox="1"/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</p:spPr>
        <p:txBody>
          <a:bodyPr anchor="b"/>
          <a:lstStyle>
            <a:lvl1pPr algn="ctr">
              <a:defRPr sz="42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Google Shape;41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  <a:defRPr>
                <a:latin typeface="Caveat"/>
                <a:ea typeface="Caveat"/>
                <a:cs typeface="Caveat"/>
                <a:sym typeface="Caveat"/>
              </a:defRPr>
            </a:lvl1pPr>
            <a:lvl2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2pPr>
            <a:lvl3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3pPr>
            <a:lvl4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4pPr>
            <a:lvl5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7" y="4700820"/>
            <a:ext cx="336811" cy="318394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spAutoFit/>
          </a:bodyPr>
          <a:lstStyle>
            <a:lvl1pPr algn="r">
              <a:defRPr sz="1000">
                <a:solidFill>
                  <a:srgbClr val="585858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005114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3291113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37483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42055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0.png"/><Relationship Id="rId3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3.png"/><Relationship Id="rId3" Type="http://schemas.openxmlformats.org/officeDocument/2006/relationships/image" Target="../media/image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3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3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3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3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3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3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3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3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3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3.tif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3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5.tif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3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3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3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3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4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lide Number Placeholder 3"/>
          <p:cNvSpPr txBox="1"/>
          <p:nvPr>
            <p:ph type="sldNum" sz="quarter" idx="2"/>
          </p:nvPr>
        </p:nvSpPr>
        <p:spPr>
          <a:xfrm>
            <a:off x="8864600" y="4787109"/>
            <a:ext cx="127000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5" name="Rectangle 2"/>
          <p:cNvSpPr txBox="1"/>
          <p:nvPr>
            <p:ph type="title"/>
          </p:nvPr>
        </p:nvSpPr>
        <p:spPr>
          <a:xfrm>
            <a:off x="685800" y="1085850"/>
            <a:ext cx="7772400" cy="898401"/>
          </a:xfrm>
          <a:prstGeom prst="rect">
            <a:avLst/>
          </a:prstGeom>
        </p:spPr>
        <p:txBody>
          <a:bodyPr/>
          <a:lstStyle/>
          <a:p>
            <a:pPr/>
            <a:r>
              <a:t>CS Bridge, Lecture 9</a:t>
            </a:r>
            <a:br/>
            <a:r>
              <a:rPr sz="2400"/>
              <a:t>Graphics and Nested Loops</a:t>
            </a:r>
          </a:p>
        </p:txBody>
      </p:sp>
      <p:pic>
        <p:nvPicPr>
          <p:cNvPr id="27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23703" t="22459" r="17036" b="28553"/>
          <a:stretch>
            <a:fillRect/>
          </a:stretch>
        </p:blipFill>
        <p:spPr>
          <a:xfrm>
            <a:off x="3500437" y="2057400"/>
            <a:ext cx="2143126" cy="1771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88099" y="4043933"/>
            <a:ext cx="898401" cy="89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12583" y="3886200"/>
            <a:ext cx="1257301" cy="1257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Picture 7" descr="Picture 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57649" y="4043933"/>
            <a:ext cx="1028701" cy="9418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Screenshot 2021-08-09 at 08.30.04.png" descr="Screenshot 2021-08-09 at 08.30.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147" y="915939"/>
            <a:ext cx="6793031" cy="4093378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8" name="Draw square without using a function"/>
          <p:cNvSpPr txBox="1"/>
          <p:nvPr/>
        </p:nvSpPr>
        <p:spPr>
          <a:xfrm>
            <a:off x="1291994" y="147956"/>
            <a:ext cx="6560012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100">
                <a:solidFill>
                  <a:srgbClr val="FFFFFF"/>
                </a:solidFill>
              </a:defRPr>
            </a:lvl1pPr>
          </a:lstStyle>
          <a:p>
            <a:pPr/>
            <a:r>
              <a:t>Draw square without using a function</a:t>
            </a:r>
          </a:p>
        </p:txBody>
      </p:sp>
      <p:pic>
        <p:nvPicPr>
          <p:cNvPr id="379" name="Google Shape;199;p36" descr="Google Shape;199;p36"/>
          <p:cNvPicPr>
            <a:picLocks noChangeAspect="1"/>
          </p:cNvPicPr>
          <p:nvPr/>
        </p:nvPicPr>
        <p:blipFill>
          <a:blip r:embed="rId3">
            <a:extLst/>
          </a:blip>
          <a:srcRect l="12316" t="0" r="74678" b="87141"/>
          <a:stretch>
            <a:fillRect/>
          </a:stretch>
        </p:blipFill>
        <p:spPr>
          <a:xfrm>
            <a:off x="5853438" y="1250080"/>
            <a:ext cx="443628" cy="438667"/>
          </a:xfrm>
          <a:prstGeom prst="rect">
            <a:avLst/>
          </a:prstGeom>
          <a:ln w="12700">
            <a:miter lim="400000"/>
          </a:ln>
        </p:spPr>
      </p:pic>
      <p:sp>
        <p:nvSpPr>
          <p:cNvPr id="380" name="Line"/>
          <p:cNvSpPr/>
          <p:nvPr/>
        </p:nvSpPr>
        <p:spPr>
          <a:xfrm flipV="1">
            <a:off x="5226204" y="1325445"/>
            <a:ext cx="575157" cy="9511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1" name="x, y"/>
          <p:cNvSpPr txBox="1"/>
          <p:nvPr/>
        </p:nvSpPr>
        <p:spPr>
          <a:xfrm>
            <a:off x="4707801" y="1296635"/>
            <a:ext cx="464253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700"/>
            </a:lvl1pPr>
          </a:lstStyle>
          <a:p>
            <a:pPr/>
            <a:r>
              <a:t>x, y</a:t>
            </a:r>
          </a:p>
        </p:txBody>
      </p:sp>
      <p:sp>
        <p:nvSpPr>
          <p:cNvPr id="382" name="Is black or not"/>
          <p:cNvSpPr txBox="1"/>
          <p:nvPr/>
        </p:nvSpPr>
        <p:spPr>
          <a:xfrm>
            <a:off x="6572161" y="1513286"/>
            <a:ext cx="1567789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700"/>
            </a:lvl1pPr>
          </a:lstStyle>
          <a:p>
            <a:pPr/>
            <a:r>
              <a:t>Is black or not</a:t>
            </a:r>
          </a:p>
        </p:txBody>
      </p:sp>
      <p:sp>
        <p:nvSpPr>
          <p:cNvPr id="383" name="Line"/>
          <p:cNvSpPr/>
          <p:nvPr/>
        </p:nvSpPr>
        <p:spPr>
          <a:xfrm flipH="1" flipV="1">
            <a:off x="6093781" y="1432125"/>
            <a:ext cx="458780" cy="230287"/>
          </a:xfrm>
          <a:prstGeom prst="line">
            <a:avLst/>
          </a:prstGeom>
          <a:ln w="25400">
            <a:solidFill>
              <a:schemeClr val="accent1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4" name="drawSquare_noFunc.py"/>
          <p:cNvSpPr txBox="1"/>
          <p:nvPr/>
        </p:nvSpPr>
        <p:spPr>
          <a:xfrm>
            <a:off x="6427497" y="4823940"/>
            <a:ext cx="1857117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i="1" sz="1300">
                <a:solidFill>
                  <a:srgbClr val="8C8C8C"/>
                </a:solidFill>
              </a:defRPr>
            </a:lvl1pPr>
          </a:lstStyle>
          <a:p>
            <a:pPr/>
            <a:r>
              <a:t>drawSquare_noFunc.py</a:t>
            </a:r>
          </a:p>
        </p:txBody>
      </p:sp>
      <p:sp>
        <p:nvSpPr>
          <p:cNvPr id="385" name="As the next step, let’s implement a draw_square() function…"/>
          <p:cNvSpPr txBox="1"/>
          <p:nvPr/>
        </p:nvSpPr>
        <p:spPr>
          <a:xfrm>
            <a:off x="3319142" y="2006373"/>
            <a:ext cx="5731033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 sz="1600">
                <a:solidFill>
                  <a:schemeClr val="accent2">
                    <a:lumOff val="-2588"/>
                  </a:schemeClr>
                </a:solidFill>
              </a:defRPr>
            </a:pPr>
            <a:r>
              <a:t>As the next step, let’s implement a draw_square() function</a:t>
            </a:r>
          </a:p>
          <a:p>
            <a:pPr algn="ctr">
              <a:defRPr b="1" sz="1600">
                <a:solidFill>
                  <a:schemeClr val="accent2">
                    <a:lumOff val="-2588"/>
                  </a:schemeClr>
                </a:solidFill>
              </a:defRPr>
            </a:pPr>
            <a:r>
              <a:t>and call it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Screenshot 2021-08-09 at 08.37.43.png" descr="Screenshot 2021-08-09 at 08.37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725" y="976551"/>
            <a:ext cx="7628123" cy="4060509"/>
          </a:xfrm>
          <a:prstGeom prst="rect">
            <a:avLst/>
          </a:prstGeom>
          <a:ln w="12700">
            <a:miter lim="400000"/>
          </a:ln>
        </p:spPr>
      </p:pic>
      <p:sp>
        <p:nvSpPr>
          <p:cNvPr id="3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89" name="Google Shape;199;p36" descr="Google Shape;199;p36"/>
          <p:cNvPicPr>
            <a:picLocks noChangeAspect="1"/>
          </p:cNvPicPr>
          <p:nvPr/>
        </p:nvPicPr>
        <p:blipFill>
          <a:blip r:embed="rId3">
            <a:extLst/>
          </a:blip>
          <a:srcRect l="12316" t="0" r="74678" b="87141"/>
          <a:stretch>
            <a:fillRect/>
          </a:stretch>
        </p:blipFill>
        <p:spPr>
          <a:xfrm>
            <a:off x="6036318" y="3952640"/>
            <a:ext cx="443628" cy="438667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Line"/>
          <p:cNvSpPr/>
          <p:nvPr/>
        </p:nvSpPr>
        <p:spPr>
          <a:xfrm flipV="1">
            <a:off x="5409084" y="4028005"/>
            <a:ext cx="575157" cy="9511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1" name="x, y"/>
          <p:cNvSpPr txBox="1"/>
          <p:nvPr/>
        </p:nvSpPr>
        <p:spPr>
          <a:xfrm>
            <a:off x="4890681" y="3999195"/>
            <a:ext cx="464254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700"/>
            </a:lvl1pPr>
          </a:lstStyle>
          <a:p>
            <a:pPr/>
            <a:r>
              <a:t>x, y</a:t>
            </a:r>
          </a:p>
        </p:txBody>
      </p:sp>
      <p:sp>
        <p:nvSpPr>
          <p:cNvPr id="392" name="Is black or not"/>
          <p:cNvSpPr txBox="1"/>
          <p:nvPr/>
        </p:nvSpPr>
        <p:spPr>
          <a:xfrm>
            <a:off x="6755041" y="4215846"/>
            <a:ext cx="1567789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700"/>
            </a:lvl1pPr>
          </a:lstStyle>
          <a:p>
            <a:pPr/>
            <a:r>
              <a:t>Is black or not</a:t>
            </a:r>
          </a:p>
        </p:txBody>
      </p:sp>
      <p:sp>
        <p:nvSpPr>
          <p:cNvPr id="393" name="Line"/>
          <p:cNvSpPr/>
          <p:nvPr/>
        </p:nvSpPr>
        <p:spPr>
          <a:xfrm flipH="1" flipV="1">
            <a:off x="6276661" y="4134685"/>
            <a:ext cx="458780" cy="230287"/>
          </a:xfrm>
          <a:prstGeom prst="line">
            <a:avLst/>
          </a:prstGeom>
          <a:ln w="25400">
            <a:solidFill>
              <a:schemeClr val="accent1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4" name="Draw square via defining and calling a function"/>
          <p:cNvSpPr txBox="1"/>
          <p:nvPr/>
        </p:nvSpPr>
        <p:spPr>
          <a:xfrm>
            <a:off x="618290" y="147956"/>
            <a:ext cx="8245539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100">
                <a:solidFill>
                  <a:srgbClr val="FFFFFF"/>
                </a:solidFill>
              </a:defRPr>
            </a:lvl1pPr>
          </a:lstStyle>
          <a:p>
            <a:pPr/>
            <a:r>
              <a:t>Draw square via defining and calling a function</a:t>
            </a:r>
          </a:p>
        </p:txBody>
      </p:sp>
      <p:sp>
        <p:nvSpPr>
          <p:cNvPr id="395" name="drawSquare.py"/>
          <p:cNvSpPr txBox="1"/>
          <p:nvPr/>
        </p:nvSpPr>
        <p:spPr>
          <a:xfrm>
            <a:off x="7320045" y="4773140"/>
            <a:ext cx="1214614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i="1" sz="1300">
                <a:solidFill>
                  <a:srgbClr val="8C8C8C"/>
                </a:solidFill>
              </a:defRPr>
            </a:lvl1pPr>
          </a:lstStyle>
          <a:p>
            <a:pPr/>
            <a:r>
              <a:t>drawSquare.py</a:t>
            </a:r>
          </a:p>
        </p:txBody>
      </p:sp>
      <p:sp>
        <p:nvSpPr>
          <p:cNvPr id="396" name="Rounded Rectangle"/>
          <p:cNvSpPr/>
          <p:nvPr/>
        </p:nvSpPr>
        <p:spPr>
          <a:xfrm>
            <a:off x="314959" y="2447668"/>
            <a:ext cx="3339050" cy="269239"/>
          </a:xfrm>
          <a:prstGeom prst="roundRect">
            <a:avLst>
              <a:gd name="adj" fmla="val 50000"/>
            </a:avLst>
          </a:prstGeom>
          <a:ln w="25400">
            <a:solidFill>
              <a:srgbClr val="E71E5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97" name="Calling the function"/>
          <p:cNvSpPr txBox="1"/>
          <p:nvPr/>
        </p:nvSpPr>
        <p:spPr>
          <a:xfrm>
            <a:off x="3254351" y="1965960"/>
            <a:ext cx="2119030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700">
                <a:solidFill>
                  <a:srgbClr val="FF1718"/>
                </a:solidFill>
              </a:defRPr>
            </a:lvl1pPr>
          </a:lstStyle>
          <a:p>
            <a:pPr/>
            <a:r>
              <a:t>Calling the 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Screenshot 2021-08-08 at 23.19.41.png" descr="Screenshot 2021-08-08 at 23.19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166" y="2412168"/>
            <a:ext cx="8937668" cy="2648884"/>
          </a:xfrm>
          <a:prstGeom prst="rect">
            <a:avLst/>
          </a:prstGeom>
          <a:ln w="12700">
            <a:miter lim="400000"/>
          </a:ln>
        </p:spPr>
      </p:pic>
      <p:sp>
        <p:nvSpPr>
          <p:cNvPr id="4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1" name="Implement draw_row() that calls the draw_square() function"/>
          <p:cNvSpPr txBox="1"/>
          <p:nvPr/>
        </p:nvSpPr>
        <p:spPr>
          <a:xfrm>
            <a:off x="126452" y="166300"/>
            <a:ext cx="9144001" cy="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Implement draw_row() that calls the draw_square() function </a:t>
            </a:r>
          </a:p>
        </p:txBody>
      </p:sp>
      <p:pic>
        <p:nvPicPr>
          <p:cNvPr id="402" name="Google Shape;199;p36" descr="Google Shape;199;p36"/>
          <p:cNvPicPr>
            <a:picLocks noChangeAspect="1"/>
          </p:cNvPicPr>
          <p:nvPr/>
        </p:nvPicPr>
        <p:blipFill>
          <a:blip r:embed="rId3">
            <a:extLst/>
          </a:blip>
          <a:srcRect l="0" t="0" r="0" b="87141"/>
          <a:stretch>
            <a:fillRect/>
          </a:stretch>
        </p:blipFill>
        <p:spPr>
          <a:xfrm>
            <a:off x="38090" y="871718"/>
            <a:ext cx="3411380" cy="438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3" name="Google Shape;199;p36" descr="Google Shape;199;p36"/>
          <p:cNvPicPr>
            <a:picLocks noChangeAspect="1"/>
          </p:cNvPicPr>
          <p:nvPr/>
        </p:nvPicPr>
        <p:blipFill>
          <a:blip r:embed="rId3">
            <a:extLst/>
          </a:blip>
          <a:srcRect l="0" t="0" r="86922" b="87141"/>
          <a:stretch>
            <a:fillRect/>
          </a:stretch>
        </p:blipFill>
        <p:spPr>
          <a:xfrm>
            <a:off x="4036050" y="871718"/>
            <a:ext cx="446128" cy="438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4" name="Google Shape;199;p36" descr="Google Shape;199;p36"/>
          <p:cNvPicPr>
            <a:picLocks noChangeAspect="1"/>
          </p:cNvPicPr>
          <p:nvPr/>
        </p:nvPicPr>
        <p:blipFill>
          <a:blip r:embed="rId3">
            <a:extLst/>
          </a:blip>
          <a:srcRect l="12316" t="0" r="74678" b="87141"/>
          <a:stretch>
            <a:fillRect/>
          </a:stretch>
        </p:blipFill>
        <p:spPr>
          <a:xfrm>
            <a:off x="4669798" y="871718"/>
            <a:ext cx="443628" cy="438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5" name="Google Shape;199;p36" descr="Google Shape;199;p36"/>
          <p:cNvPicPr>
            <a:picLocks noChangeAspect="1"/>
          </p:cNvPicPr>
          <p:nvPr/>
        </p:nvPicPr>
        <p:blipFill>
          <a:blip r:embed="rId3">
            <a:extLst/>
          </a:blip>
          <a:srcRect l="0" t="0" r="86922" b="87141"/>
          <a:stretch>
            <a:fillRect/>
          </a:stretch>
        </p:blipFill>
        <p:spPr>
          <a:xfrm>
            <a:off x="5301165" y="871718"/>
            <a:ext cx="446128" cy="438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6" name="Google Shape;199;p36" descr="Google Shape;199;p36"/>
          <p:cNvPicPr>
            <a:picLocks noChangeAspect="1"/>
          </p:cNvPicPr>
          <p:nvPr/>
        </p:nvPicPr>
        <p:blipFill>
          <a:blip r:embed="rId3">
            <a:extLst/>
          </a:blip>
          <a:srcRect l="12316" t="0" r="74678" b="87141"/>
          <a:stretch>
            <a:fillRect/>
          </a:stretch>
        </p:blipFill>
        <p:spPr>
          <a:xfrm>
            <a:off x="5934912" y="871718"/>
            <a:ext cx="443628" cy="438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7" name="Google Shape;199;p36" descr="Google Shape;199;p36"/>
          <p:cNvPicPr>
            <a:picLocks noChangeAspect="1"/>
          </p:cNvPicPr>
          <p:nvPr/>
        </p:nvPicPr>
        <p:blipFill>
          <a:blip r:embed="rId3">
            <a:extLst/>
          </a:blip>
          <a:srcRect l="0" t="0" r="86922" b="87141"/>
          <a:stretch>
            <a:fillRect/>
          </a:stretch>
        </p:blipFill>
        <p:spPr>
          <a:xfrm>
            <a:off x="6566279" y="871718"/>
            <a:ext cx="446128" cy="438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8" name="Google Shape;199;p36" descr="Google Shape;199;p36"/>
          <p:cNvPicPr>
            <a:picLocks noChangeAspect="1"/>
          </p:cNvPicPr>
          <p:nvPr/>
        </p:nvPicPr>
        <p:blipFill>
          <a:blip r:embed="rId3">
            <a:extLst/>
          </a:blip>
          <a:srcRect l="12316" t="0" r="74678" b="87141"/>
          <a:stretch>
            <a:fillRect/>
          </a:stretch>
        </p:blipFill>
        <p:spPr>
          <a:xfrm>
            <a:off x="7200027" y="871718"/>
            <a:ext cx="443628" cy="438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9" name="Google Shape;199;p36" descr="Google Shape;199;p36"/>
          <p:cNvPicPr>
            <a:picLocks noChangeAspect="1"/>
          </p:cNvPicPr>
          <p:nvPr/>
        </p:nvPicPr>
        <p:blipFill>
          <a:blip r:embed="rId3">
            <a:extLst/>
          </a:blip>
          <a:srcRect l="0" t="0" r="86922" b="87141"/>
          <a:stretch>
            <a:fillRect/>
          </a:stretch>
        </p:blipFill>
        <p:spPr>
          <a:xfrm>
            <a:off x="7831393" y="871718"/>
            <a:ext cx="446128" cy="438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410" name="Google Shape;199;p36" descr="Google Shape;199;p36"/>
          <p:cNvPicPr>
            <a:picLocks noChangeAspect="1"/>
          </p:cNvPicPr>
          <p:nvPr/>
        </p:nvPicPr>
        <p:blipFill>
          <a:blip r:embed="rId3">
            <a:extLst/>
          </a:blip>
          <a:srcRect l="12316" t="0" r="74678" b="87141"/>
          <a:stretch>
            <a:fillRect/>
          </a:stretch>
        </p:blipFill>
        <p:spPr>
          <a:xfrm>
            <a:off x="8465141" y="871718"/>
            <a:ext cx="443628" cy="438667"/>
          </a:xfrm>
          <a:prstGeom prst="rect">
            <a:avLst/>
          </a:prstGeom>
          <a:ln w="12700">
            <a:miter lim="400000"/>
          </a:ln>
        </p:spPr>
      </p:pic>
      <p:sp>
        <p:nvSpPr>
          <p:cNvPr id="411" name="Arrow"/>
          <p:cNvSpPr/>
          <p:nvPr/>
        </p:nvSpPr>
        <p:spPr>
          <a:xfrm>
            <a:off x="3532495" y="965144"/>
            <a:ext cx="420689" cy="251697"/>
          </a:xfrm>
          <a:prstGeom prst="rightArrow">
            <a:avLst>
              <a:gd name="adj1" fmla="val 32000"/>
              <a:gd name="adj2" fmla="val 140510"/>
            </a:avLst>
          </a:pr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412" name="Google Shape;199;p36" descr="Google Shape;199;p36"/>
          <p:cNvPicPr>
            <a:picLocks noChangeAspect="1"/>
          </p:cNvPicPr>
          <p:nvPr/>
        </p:nvPicPr>
        <p:blipFill>
          <a:blip r:embed="rId3">
            <a:extLst/>
          </a:blip>
          <a:srcRect l="0" t="0" r="0" b="87141"/>
          <a:stretch>
            <a:fillRect/>
          </a:stretch>
        </p:blipFill>
        <p:spPr>
          <a:xfrm>
            <a:off x="2827537" y="1654590"/>
            <a:ext cx="3411380" cy="438667"/>
          </a:xfrm>
          <a:prstGeom prst="rect">
            <a:avLst/>
          </a:prstGeom>
          <a:ln w="12700">
            <a:miter lim="400000"/>
          </a:ln>
        </p:spPr>
      </p:pic>
      <p:sp>
        <p:nvSpPr>
          <p:cNvPr id="413" name="Line"/>
          <p:cNvSpPr/>
          <p:nvPr/>
        </p:nvSpPr>
        <p:spPr>
          <a:xfrm flipV="1">
            <a:off x="2230654" y="1687877"/>
            <a:ext cx="575157" cy="9511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4" name="x0, y0"/>
          <p:cNvSpPr txBox="1"/>
          <p:nvPr/>
        </p:nvSpPr>
        <p:spPr>
          <a:xfrm>
            <a:off x="1502456" y="1701145"/>
            <a:ext cx="704400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700"/>
            </a:lvl1pPr>
          </a:lstStyle>
          <a:p>
            <a:pPr/>
            <a:r>
              <a:t>x0, y0</a:t>
            </a:r>
          </a:p>
        </p:txBody>
      </p:sp>
      <p:sp>
        <p:nvSpPr>
          <p:cNvPr id="415" name="Number of squares/columns"/>
          <p:cNvSpPr txBox="1"/>
          <p:nvPr/>
        </p:nvSpPr>
        <p:spPr>
          <a:xfrm>
            <a:off x="3023596" y="2035181"/>
            <a:ext cx="3019421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700"/>
            </a:lvl1pPr>
          </a:lstStyle>
          <a:p>
            <a:pPr/>
            <a:r>
              <a:t>Number of squares/columns</a:t>
            </a:r>
          </a:p>
        </p:txBody>
      </p:sp>
      <p:sp>
        <p:nvSpPr>
          <p:cNvPr id="416" name="Is black or not"/>
          <p:cNvSpPr txBox="1"/>
          <p:nvPr/>
        </p:nvSpPr>
        <p:spPr>
          <a:xfrm>
            <a:off x="3277898" y="1341814"/>
            <a:ext cx="1567789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700"/>
            </a:lvl1pPr>
          </a:lstStyle>
          <a:p>
            <a:pPr/>
            <a:r>
              <a:t>Is black or not</a:t>
            </a:r>
          </a:p>
        </p:txBody>
      </p:sp>
      <p:sp>
        <p:nvSpPr>
          <p:cNvPr id="417" name="Line"/>
          <p:cNvSpPr/>
          <p:nvPr/>
        </p:nvSpPr>
        <p:spPr>
          <a:xfrm flipH="1">
            <a:off x="3030962" y="1539526"/>
            <a:ext cx="268117" cy="268117"/>
          </a:xfrm>
          <a:prstGeom prst="line">
            <a:avLst/>
          </a:prstGeom>
          <a:ln w="25400">
            <a:solidFill>
              <a:schemeClr val="accent1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8" name="drawRow.py"/>
          <p:cNvSpPr txBox="1"/>
          <p:nvPr/>
        </p:nvSpPr>
        <p:spPr>
          <a:xfrm>
            <a:off x="6389291" y="4740911"/>
            <a:ext cx="1003483" cy="294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i="1" sz="1300">
                <a:solidFill>
                  <a:srgbClr val="8C8C8C"/>
                </a:solidFill>
              </a:defRPr>
            </a:lvl1pPr>
          </a:lstStyle>
          <a:p>
            <a:pPr/>
            <a:r>
              <a:t>drawRow.py</a:t>
            </a:r>
          </a:p>
        </p:txBody>
      </p:sp>
      <p:sp>
        <p:nvSpPr>
          <p:cNvPr id="419" name="NUM_COLS = 8"/>
          <p:cNvSpPr txBox="1"/>
          <p:nvPr/>
        </p:nvSpPr>
        <p:spPr>
          <a:xfrm>
            <a:off x="96001" y="2160271"/>
            <a:ext cx="1025200" cy="39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000">
                <a:solidFill>
                  <a:srgbClr val="080808"/>
                </a:solidFill>
              </a:defRPr>
            </a:pPr>
            <a:r>
              <a:t>NUM_COLS = </a:t>
            </a:r>
            <a:r>
              <a:rPr>
                <a:solidFill>
                  <a:srgbClr val="1750EB"/>
                </a:solidFill>
              </a:rPr>
              <a:t>8</a:t>
            </a:r>
            <a:endParaRPr>
              <a:solidFill>
                <a:srgbClr val="1750EB"/>
              </a:solidFill>
            </a:endParaRPr>
          </a:p>
        </p:txBody>
      </p:sp>
      <p:sp>
        <p:nvSpPr>
          <p:cNvPr id="420" name="Rounded Rectangle"/>
          <p:cNvSpPr/>
          <p:nvPr/>
        </p:nvSpPr>
        <p:spPr>
          <a:xfrm>
            <a:off x="640079" y="4340344"/>
            <a:ext cx="1988961" cy="251697"/>
          </a:xfrm>
          <a:prstGeom prst="roundRect">
            <a:avLst>
              <a:gd name="adj" fmla="val 50000"/>
            </a:avLst>
          </a:prstGeom>
          <a:ln w="25400">
            <a:solidFill>
              <a:srgbClr val="E71E5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afterEffect" presetSubtype="5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1" dur="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5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5" dur="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5" presetID="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9" dur="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5" presetID="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23" dur="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5" presetID="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27" dur="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6" grpId="1"/>
      <p:bldP build="whole" bldLvl="1" animBg="1" rev="0" advAuto="0" spid="420" grpId="10"/>
      <p:bldP build="whole" bldLvl="1" animBg="1" rev="0" advAuto="0" spid="412" grpId="2"/>
      <p:bldP build="whole" bldLvl="1" animBg="1" rev="0" advAuto="0" spid="419" grpId="9"/>
      <p:bldP build="whole" bldLvl="1" animBg="1" rev="0" advAuto="0" spid="418" grpId="8"/>
      <p:bldP build="whole" bldLvl="1" animBg="1" rev="0" advAuto="0" spid="415" grpId="6"/>
      <p:bldP build="whole" bldLvl="1" animBg="1" rev="0" advAuto="0" spid="399" grpId="7"/>
      <p:bldP build="whole" bldLvl="1" animBg="1" rev="0" advAuto="0" spid="413" grpId="5"/>
      <p:bldP build="whole" bldLvl="1" animBg="1" rev="0" advAuto="0" spid="414" grpId="4"/>
      <p:bldP build="whole" bldLvl="1" animBg="1" rev="0" advAuto="0" spid="417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3" name="Draw checker board calling draw_row()"/>
          <p:cNvSpPr txBox="1"/>
          <p:nvPr/>
        </p:nvSpPr>
        <p:spPr>
          <a:xfrm>
            <a:off x="1106582" y="147956"/>
            <a:ext cx="6930836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100">
                <a:solidFill>
                  <a:srgbClr val="FFFFFF"/>
                </a:solidFill>
              </a:defRPr>
            </a:lvl1pPr>
          </a:lstStyle>
          <a:p>
            <a:pPr/>
            <a:r>
              <a:t>Draw checker board calling draw_row()</a:t>
            </a:r>
          </a:p>
        </p:txBody>
      </p:sp>
      <p:pic>
        <p:nvPicPr>
          <p:cNvPr id="424" name="Screenshot 2021-08-08 at 23.32.02.png" descr="Screenshot 2021-08-08 at 23.32.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120" y="868640"/>
            <a:ext cx="8905952" cy="3969227"/>
          </a:xfrm>
          <a:prstGeom prst="rect">
            <a:avLst/>
          </a:prstGeom>
          <a:ln w="12700">
            <a:miter lim="400000"/>
          </a:ln>
        </p:spPr>
      </p:pic>
      <p:sp>
        <p:nvSpPr>
          <p:cNvPr id="425" name="checkerboard_viaRows.py"/>
          <p:cNvSpPr txBox="1"/>
          <p:nvPr/>
        </p:nvSpPr>
        <p:spPr>
          <a:xfrm>
            <a:off x="6112102" y="4743451"/>
            <a:ext cx="2040436" cy="294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i="1" sz="1300">
                <a:solidFill>
                  <a:srgbClr val="8C8C8C"/>
                </a:solidFill>
              </a:defRPr>
            </a:lvl1pPr>
          </a:lstStyle>
          <a:p>
            <a:pPr/>
            <a:r>
              <a:t>checkerboard_viaRows.py</a:t>
            </a:r>
          </a:p>
        </p:txBody>
      </p:sp>
      <p:sp>
        <p:nvSpPr>
          <p:cNvPr id="426" name="Rounded Rectangle"/>
          <p:cNvSpPr/>
          <p:nvPr/>
        </p:nvSpPr>
        <p:spPr>
          <a:xfrm>
            <a:off x="929639" y="3535163"/>
            <a:ext cx="2583837" cy="251698"/>
          </a:xfrm>
          <a:prstGeom prst="roundRect">
            <a:avLst>
              <a:gd name="adj" fmla="val 50000"/>
            </a:avLst>
          </a:prstGeom>
          <a:ln w="25400">
            <a:solidFill>
              <a:srgbClr val="E71E5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9" name="Drawing checker board using nested loops"/>
          <p:cNvSpPr txBox="1"/>
          <p:nvPr/>
        </p:nvSpPr>
        <p:spPr>
          <a:xfrm>
            <a:off x="998047" y="147956"/>
            <a:ext cx="7545030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100">
                <a:solidFill>
                  <a:srgbClr val="FFFFFF"/>
                </a:solidFill>
              </a:defRPr>
            </a:lvl1pPr>
          </a:lstStyle>
          <a:p>
            <a:pPr/>
            <a:r>
              <a:t>Drawing checker board using nested loops</a:t>
            </a:r>
          </a:p>
        </p:txBody>
      </p:sp>
      <p:pic>
        <p:nvPicPr>
          <p:cNvPr id="430" name="Screenshot 2021-08-08 at 23.50.51.png" descr="Screenshot 2021-08-08 at 23.50.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4603" y="989552"/>
            <a:ext cx="7621934" cy="4128548"/>
          </a:xfrm>
          <a:prstGeom prst="rect">
            <a:avLst/>
          </a:prstGeom>
          <a:ln w="12700">
            <a:miter lim="400000"/>
          </a:ln>
        </p:spPr>
      </p:pic>
      <p:sp>
        <p:nvSpPr>
          <p:cNvPr id="431" name="checkerboard_nestedLoops.py"/>
          <p:cNvSpPr txBox="1"/>
          <p:nvPr/>
        </p:nvSpPr>
        <p:spPr>
          <a:xfrm>
            <a:off x="2842776" y="4823940"/>
            <a:ext cx="2362091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i="1" sz="1300">
                <a:solidFill>
                  <a:srgbClr val="8C8C8C"/>
                </a:solidFill>
              </a:defRPr>
            </a:lvl1pPr>
          </a:lstStyle>
          <a:p>
            <a:pPr/>
            <a:r>
              <a:t>checkerboard_nestedLoops.py</a:t>
            </a:r>
          </a:p>
        </p:txBody>
      </p:sp>
      <p:sp>
        <p:nvSpPr>
          <p:cNvPr id="432" name="Rounded Rectangle"/>
          <p:cNvSpPr/>
          <p:nvPr/>
        </p:nvSpPr>
        <p:spPr>
          <a:xfrm>
            <a:off x="1605279" y="3545324"/>
            <a:ext cx="2644320" cy="708103"/>
          </a:xfrm>
          <a:prstGeom prst="roundRect">
            <a:avLst>
              <a:gd name="adj" fmla="val 27533"/>
            </a:avLst>
          </a:prstGeom>
          <a:ln w="25400">
            <a:solidFill>
              <a:srgbClr val="E71E5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433" name="Google Shape;199;p36" descr="Google Shape;199;p36"/>
          <p:cNvPicPr>
            <a:picLocks noChangeAspect="1"/>
          </p:cNvPicPr>
          <p:nvPr/>
        </p:nvPicPr>
        <p:blipFill>
          <a:blip r:embed="rId3">
            <a:extLst/>
          </a:blip>
          <a:srcRect l="12316" t="0" r="74678" b="87141"/>
          <a:stretch>
            <a:fillRect/>
          </a:stretch>
        </p:blipFill>
        <p:spPr>
          <a:xfrm>
            <a:off x="4837438" y="1057040"/>
            <a:ext cx="443628" cy="438667"/>
          </a:xfrm>
          <a:prstGeom prst="rect">
            <a:avLst/>
          </a:prstGeom>
          <a:ln w="12700">
            <a:miter lim="400000"/>
          </a:ln>
        </p:spPr>
      </p:pic>
      <p:sp>
        <p:nvSpPr>
          <p:cNvPr id="434" name="Line"/>
          <p:cNvSpPr/>
          <p:nvPr/>
        </p:nvSpPr>
        <p:spPr>
          <a:xfrm flipV="1">
            <a:off x="4210204" y="1132405"/>
            <a:ext cx="575157" cy="9511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5" name="x, y"/>
          <p:cNvSpPr txBox="1"/>
          <p:nvPr/>
        </p:nvSpPr>
        <p:spPr>
          <a:xfrm>
            <a:off x="3691801" y="1103595"/>
            <a:ext cx="464253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700"/>
            </a:lvl1pPr>
          </a:lstStyle>
          <a:p>
            <a:pPr/>
            <a:r>
              <a:t>x, y</a:t>
            </a:r>
          </a:p>
        </p:txBody>
      </p:sp>
      <p:sp>
        <p:nvSpPr>
          <p:cNvPr id="436" name="Is black or not"/>
          <p:cNvSpPr txBox="1"/>
          <p:nvPr/>
        </p:nvSpPr>
        <p:spPr>
          <a:xfrm>
            <a:off x="5556161" y="1320246"/>
            <a:ext cx="1567789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700"/>
            </a:lvl1pPr>
          </a:lstStyle>
          <a:p>
            <a:pPr/>
            <a:r>
              <a:t>Is black or not</a:t>
            </a:r>
          </a:p>
        </p:txBody>
      </p:sp>
      <p:sp>
        <p:nvSpPr>
          <p:cNvPr id="437" name="Line"/>
          <p:cNvSpPr/>
          <p:nvPr/>
        </p:nvSpPr>
        <p:spPr>
          <a:xfrm flipH="1" flipV="1">
            <a:off x="5077781" y="1239085"/>
            <a:ext cx="458780" cy="230287"/>
          </a:xfrm>
          <a:prstGeom prst="line">
            <a:avLst/>
          </a:prstGeom>
          <a:ln w="25400">
            <a:solidFill>
              <a:schemeClr val="accent1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40" name="Screenshot 2021-08-08 at 23.50.51.png" descr="Screenshot 2021-08-08 at 23.50.51.png"/>
          <p:cNvPicPr>
            <a:picLocks noChangeAspect="1"/>
          </p:cNvPicPr>
          <p:nvPr/>
        </p:nvPicPr>
        <p:blipFill>
          <a:blip r:embed="rId2">
            <a:extLst/>
          </a:blip>
          <a:srcRect l="0" t="20273" r="0" b="0"/>
          <a:stretch>
            <a:fillRect/>
          </a:stretch>
        </p:blipFill>
        <p:spPr>
          <a:xfrm>
            <a:off x="310067" y="1027908"/>
            <a:ext cx="8578231" cy="3704516"/>
          </a:xfrm>
          <a:prstGeom prst="rect">
            <a:avLst/>
          </a:prstGeom>
          <a:ln w="12700">
            <a:miter lim="400000"/>
          </a:ln>
        </p:spPr>
      </p:pic>
      <p:sp>
        <p:nvSpPr>
          <p:cNvPr id="441" name="i = 0"/>
          <p:cNvSpPr txBox="1"/>
          <p:nvPr/>
        </p:nvSpPr>
        <p:spPr>
          <a:xfrm>
            <a:off x="4580409" y="2418081"/>
            <a:ext cx="480116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i = 0</a:t>
            </a:r>
          </a:p>
        </p:txBody>
      </p:sp>
      <p:sp>
        <p:nvSpPr>
          <p:cNvPr id="442" name="SQUARE_SIZE = 30"/>
          <p:cNvSpPr txBox="1"/>
          <p:nvPr/>
        </p:nvSpPr>
        <p:spPr>
          <a:xfrm>
            <a:off x="311781" y="859791"/>
            <a:ext cx="1631958" cy="49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SQUARE_SIZE = </a:t>
            </a:r>
            <a:r>
              <a:rPr>
                <a:solidFill>
                  <a:srgbClr val="1750EB"/>
                </a:solidFill>
              </a:rPr>
              <a:t>30</a:t>
            </a:r>
            <a:endParaRPr>
              <a:solidFill>
                <a:srgbClr val="1750EB"/>
              </a:solidFill>
            </a:endParaRPr>
          </a:p>
        </p:txBody>
      </p:sp>
      <p:sp>
        <p:nvSpPr>
          <p:cNvPr id="443" name="Rounded Rectangle"/>
          <p:cNvSpPr/>
          <p:nvPr/>
        </p:nvSpPr>
        <p:spPr>
          <a:xfrm>
            <a:off x="416559" y="2422268"/>
            <a:ext cx="2893518" cy="269239"/>
          </a:xfrm>
          <a:prstGeom prst="roundRect">
            <a:avLst>
              <a:gd name="adj" fmla="val 50000"/>
            </a:avLst>
          </a:prstGeom>
          <a:ln w="25400">
            <a:solidFill>
              <a:srgbClr val="E71E5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44" name="Drawing checker board using nested loops"/>
          <p:cNvSpPr txBox="1"/>
          <p:nvPr/>
        </p:nvSpPr>
        <p:spPr>
          <a:xfrm>
            <a:off x="998047" y="147956"/>
            <a:ext cx="7545030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100">
                <a:solidFill>
                  <a:srgbClr val="FFFFFF"/>
                </a:solidFill>
              </a:defRPr>
            </a:lvl1pPr>
          </a:lstStyle>
          <a:p>
            <a:pPr/>
            <a:r>
              <a:t>Drawing checker board using nested loops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47" name="Screenshot 2021-08-08 at 23.50.51.png" descr="Screenshot 2021-08-08 at 23.50.51.png"/>
          <p:cNvPicPr>
            <a:picLocks noChangeAspect="1"/>
          </p:cNvPicPr>
          <p:nvPr/>
        </p:nvPicPr>
        <p:blipFill>
          <a:blip r:embed="rId2">
            <a:extLst/>
          </a:blip>
          <a:srcRect l="0" t="20273" r="0" b="0"/>
          <a:stretch>
            <a:fillRect/>
          </a:stretch>
        </p:blipFill>
        <p:spPr>
          <a:xfrm>
            <a:off x="310067" y="1027908"/>
            <a:ext cx="8578231" cy="3704516"/>
          </a:xfrm>
          <a:prstGeom prst="rect">
            <a:avLst/>
          </a:prstGeom>
          <a:ln w="12700">
            <a:miter lim="400000"/>
          </a:ln>
        </p:spPr>
      </p:pic>
      <p:sp>
        <p:nvSpPr>
          <p:cNvPr id="448" name="i = 0"/>
          <p:cNvSpPr txBox="1"/>
          <p:nvPr/>
        </p:nvSpPr>
        <p:spPr>
          <a:xfrm>
            <a:off x="4580409" y="2418081"/>
            <a:ext cx="480117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i = 0</a:t>
            </a:r>
          </a:p>
        </p:txBody>
      </p:sp>
      <p:sp>
        <p:nvSpPr>
          <p:cNvPr id="449" name="j = 0"/>
          <p:cNvSpPr txBox="1"/>
          <p:nvPr/>
        </p:nvSpPr>
        <p:spPr>
          <a:xfrm>
            <a:off x="4580409" y="2669304"/>
            <a:ext cx="480117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j = 0</a:t>
            </a:r>
          </a:p>
        </p:txBody>
      </p:sp>
      <p:sp>
        <p:nvSpPr>
          <p:cNvPr id="450" name="SQUARE_SIZE = 30"/>
          <p:cNvSpPr txBox="1"/>
          <p:nvPr/>
        </p:nvSpPr>
        <p:spPr>
          <a:xfrm>
            <a:off x="311781" y="859791"/>
            <a:ext cx="1631958" cy="49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SQUARE_SIZE = </a:t>
            </a:r>
            <a:r>
              <a:rPr>
                <a:solidFill>
                  <a:srgbClr val="1750EB"/>
                </a:solidFill>
              </a:rPr>
              <a:t>30</a:t>
            </a:r>
            <a:endParaRPr>
              <a:solidFill>
                <a:srgbClr val="1750EB"/>
              </a:solidFill>
            </a:endParaRPr>
          </a:p>
        </p:txBody>
      </p:sp>
      <p:sp>
        <p:nvSpPr>
          <p:cNvPr id="451" name="Rounded Rectangle"/>
          <p:cNvSpPr/>
          <p:nvPr/>
        </p:nvSpPr>
        <p:spPr>
          <a:xfrm>
            <a:off x="416559" y="2701668"/>
            <a:ext cx="3306229" cy="269239"/>
          </a:xfrm>
          <a:prstGeom prst="roundRect">
            <a:avLst>
              <a:gd name="adj" fmla="val 50000"/>
            </a:avLst>
          </a:prstGeom>
          <a:ln w="25400">
            <a:solidFill>
              <a:srgbClr val="E71E5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52" name="Drawing checker board using nested loops"/>
          <p:cNvSpPr txBox="1"/>
          <p:nvPr/>
        </p:nvSpPr>
        <p:spPr>
          <a:xfrm>
            <a:off x="998047" y="147956"/>
            <a:ext cx="7545030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100">
                <a:solidFill>
                  <a:srgbClr val="FFFFFF"/>
                </a:solidFill>
              </a:defRPr>
            </a:lvl1pPr>
          </a:lstStyle>
          <a:p>
            <a:pPr/>
            <a:r>
              <a:t>Drawing checker board using nested loops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55" name="Screenshot 2021-08-08 at 23.50.51.png" descr="Screenshot 2021-08-08 at 23.50.51.png"/>
          <p:cNvPicPr>
            <a:picLocks noChangeAspect="1"/>
          </p:cNvPicPr>
          <p:nvPr/>
        </p:nvPicPr>
        <p:blipFill>
          <a:blip r:embed="rId2">
            <a:extLst/>
          </a:blip>
          <a:srcRect l="0" t="20273" r="0" b="0"/>
          <a:stretch>
            <a:fillRect/>
          </a:stretch>
        </p:blipFill>
        <p:spPr>
          <a:xfrm>
            <a:off x="310067" y="1027908"/>
            <a:ext cx="8578231" cy="3704516"/>
          </a:xfrm>
          <a:prstGeom prst="rect">
            <a:avLst/>
          </a:prstGeom>
          <a:ln w="12700">
            <a:miter lim="400000"/>
          </a:ln>
        </p:spPr>
      </p:pic>
      <p:sp>
        <p:nvSpPr>
          <p:cNvPr id="456" name="i = 0"/>
          <p:cNvSpPr txBox="1"/>
          <p:nvPr/>
        </p:nvSpPr>
        <p:spPr>
          <a:xfrm>
            <a:off x="4580409" y="2418081"/>
            <a:ext cx="480117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i = 0</a:t>
            </a:r>
          </a:p>
        </p:txBody>
      </p:sp>
      <p:sp>
        <p:nvSpPr>
          <p:cNvPr id="457" name="j = 0"/>
          <p:cNvSpPr txBox="1"/>
          <p:nvPr/>
        </p:nvSpPr>
        <p:spPr>
          <a:xfrm>
            <a:off x="4580409" y="2669304"/>
            <a:ext cx="480117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j = 0</a:t>
            </a:r>
          </a:p>
        </p:txBody>
      </p:sp>
      <p:sp>
        <p:nvSpPr>
          <p:cNvPr id="458" name="x = 10"/>
          <p:cNvSpPr txBox="1"/>
          <p:nvPr/>
        </p:nvSpPr>
        <p:spPr>
          <a:xfrm>
            <a:off x="4580409" y="2913381"/>
            <a:ext cx="639084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x = 10</a:t>
            </a:r>
          </a:p>
        </p:txBody>
      </p:sp>
      <p:sp>
        <p:nvSpPr>
          <p:cNvPr id="459" name="SQUARE_SIZE = 30"/>
          <p:cNvSpPr txBox="1"/>
          <p:nvPr/>
        </p:nvSpPr>
        <p:spPr>
          <a:xfrm>
            <a:off x="311781" y="859791"/>
            <a:ext cx="1631958" cy="49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SQUARE_SIZE = </a:t>
            </a:r>
            <a:r>
              <a:rPr>
                <a:solidFill>
                  <a:srgbClr val="1750EB"/>
                </a:solidFill>
              </a:rPr>
              <a:t>30</a:t>
            </a:r>
            <a:endParaRPr>
              <a:solidFill>
                <a:srgbClr val="1750EB"/>
              </a:solidFill>
            </a:endParaRPr>
          </a:p>
        </p:txBody>
      </p:sp>
      <p:sp>
        <p:nvSpPr>
          <p:cNvPr id="460" name="Rounded Rectangle"/>
          <p:cNvSpPr/>
          <p:nvPr/>
        </p:nvSpPr>
        <p:spPr>
          <a:xfrm>
            <a:off x="416559" y="2942968"/>
            <a:ext cx="3595670" cy="269239"/>
          </a:xfrm>
          <a:prstGeom prst="roundRect">
            <a:avLst>
              <a:gd name="adj" fmla="val 50000"/>
            </a:avLst>
          </a:prstGeom>
          <a:ln w="25400">
            <a:solidFill>
              <a:srgbClr val="E71E5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61" name="Drawing checker board using nested loops"/>
          <p:cNvSpPr txBox="1"/>
          <p:nvPr/>
        </p:nvSpPr>
        <p:spPr>
          <a:xfrm>
            <a:off x="998047" y="147956"/>
            <a:ext cx="7545030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100">
                <a:solidFill>
                  <a:srgbClr val="FFFFFF"/>
                </a:solidFill>
              </a:defRPr>
            </a:lvl1pPr>
          </a:lstStyle>
          <a:p>
            <a:pPr/>
            <a:r>
              <a:t>Drawing checker board using nested loops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64" name="Screenshot 2021-08-08 at 23.50.51.png" descr="Screenshot 2021-08-08 at 23.50.51.png"/>
          <p:cNvPicPr>
            <a:picLocks noChangeAspect="1"/>
          </p:cNvPicPr>
          <p:nvPr/>
        </p:nvPicPr>
        <p:blipFill>
          <a:blip r:embed="rId2">
            <a:extLst/>
          </a:blip>
          <a:srcRect l="0" t="20273" r="0" b="0"/>
          <a:stretch>
            <a:fillRect/>
          </a:stretch>
        </p:blipFill>
        <p:spPr>
          <a:xfrm>
            <a:off x="310067" y="1027908"/>
            <a:ext cx="8578231" cy="3704516"/>
          </a:xfrm>
          <a:prstGeom prst="rect">
            <a:avLst/>
          </a:prstGeom>
          <a:ln w="12700">
            <a:miter lim="400000"/>
          </a:ln>
        </p:spPr>
      </p:pic>
      <p:sp>
        <p:nvSpPr>
          <p:cNvPr id="465" name="i = 0"/>
          <p:cNvSpPr txBox="1"/>
          <p:nvPr/>
        </p:nvSpPr>
        <p:spPr>
          <a:xfrm>
            <a:off x="4580409" y="2418081"/>
            <a:ext cx="480117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i = 0</a:t>
            </a:r>
          </a:p>
        </p:txBody>
      </p:sp>
      <p:sp>
        <p:nvSpPr>
          <p:cNvPr id="466" name="j = 0"/>
          <p:cNvSpPr txBox="1"/>
          <p:nvPr/>
        </p:nvSpPr>
        <p:spPr>
          <a:xfrm>
            <a:off x="4580409" y="2669304"/>
            <a:ext cx="480117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j = 0</a:t>
            </a:r>
          </a:p>
        </p:txBody>
      </p:sp>
      <p:sp>
        <p:nvSpPr>
          <p:cNvPr id="467" name="x = 10"/>
          <p:cNvSpPr txBox="1"/>
          <p:nvPr/>
        </p:nvSpPr>
        <p:spPr>
          <a:xfrm>
            <a:off x="4580409" y="2913381"/>
            <a:ext cx="639084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x = 10</a:t>
            </a:r>
          </a:p>
        </p:txBody>
      </p:sp>
      <p:sp>
        <p:nvSpPr>
          <p:cNvPr id="468" name="y = 10"/>
          <p:cNvSpPr txBox="1"/>
          <p:nvPr/>
        </p:nvSpPr>
        <p:spPr>
          <a:xfrm>
            <a:off x="4580409" y="3164604"/>
            <a:ext cx="639084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y = 10</a:t>
            </a:r>
          </a:p>
        </p:txBody>
      </p:sp>
      <p:sp>
        <p:nvSpPr>
          <p:cNvPr id="469" name="SQUARE_SIZE = 30"/>
          <p:cNvSpPr txBox="1"/>
          <p:nvPr/>
        </p:nvSpPr>
        <p:spPr>
          <a:xfrm>
            <a:off x="311781" y="859791"/>
            <a:ext cx="1631958" cy="49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SQUARE_SIZE = </a:t>
            </a:r>
            <a:r>
              <a:rPr>
                <a:solidFill>
                  <a:srgbClr val="1750EB"/>
                </a:solidFill>
              </a:rPr>
              <a:t>30</a:t>
            </a:r>
            <a:endParaRPr>
              <a:solidFill>
                <a:srgbClr val="1750EB"/>
              </a:solidFill>
            </a:endParaRPr>
          </a:p>
        </p:txBody>
      </p:sp>
      <p:sp>
        <p:nvSpPr>
          <p:cNvPr id="470" name="Rounded Rectangle"/>
          <p:cNvSpPr/>
          <p:nvPr/>
        </p:nvSpPr>
        <p:spPr>
          <a:xfrm>
            <a:off x="416559" y="3196968"/>
            <a:ext cx="3595670" cy="269239"/>
          </a:xfrm>
          <a:prstGeom prst="roundRect">
            <a:avLst>
              <a:gd name="adj" fmla="val 50000"/>
            </a:avLst>
          </a:prstGeom>
          <a:ln w="25400">
            <a:solidFill>
              <a:srgbClr val="E71E5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71" name="Drawing checker board using nested loops"/>
          <p:cNvSpPr txBox="1"/>
          <p:nvPr/>
        </p:nvSpPr>
        <p:spPr>
          <a:xfrm>
            <a:off x="998047" y="147956"/>
            <a:ext cx="7545030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100">
                <a:solidFill>
                  <a:srgbClr val="FFFFFF"/>
                </a:solidFill>
              </a:defRPr>
            </a:lvl1pPr>
          </a:lstStyle>
          <a:p>
            <a:pPr/>
            <a:r>
              <a:t>Drawing checker board using nested loops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74" name="Screenshot 2021-08-08 at 23.50.51.png" descr="Screenshot 2021-08-08 at 23.50.51.png"/>
          <p:cNvPicPr>
            <a:picLocks noChangeAspect="1"/>
          </p:cNvPicPr>
          <p:nvPr/>
        </p:nvPicPr>
        <p:blipFill>
          <a:blip r:embed="rId2">
            <a:extLst/>
          </a:blip>
          <a:srcRect l="0" t="20273" r="0" b="0"/>
          <a:stretch>
            <a:fillRect/>
          </a:stretch>
        </p:blipFill>
        <p:spPr>
          <a:xfrm>
            <a:off x="310067" y="1027908"/>
            <a:ext cx="8578231" cy="3704516"/>
          </a:xfrm>
          <a:prstGeom prst="rect">
            <a:avLst/>
          </a:prstGeom>
          <a:ln w="12700">
            <a:miter lim="400000"/>
          </a:ln>
        </p:spPr>
      </p:pic>
      <p:sp>
        <p:nvSpPr>
          <p:cNvPr id="475" name="i = 0"/>
          <p:cNvSpPr txBox="1"/>
          <p:nvPr/>
        </p:nvSpPr>
        <p:spPr>
          <a:xfrm>
            <a:off x="4580409" y="2418081"/>
            <a:ext cx="480117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i = 0</a:t>
            </a:r>
          </a:p>
        </p:txBody>
      </p:sp>
      <p:sp>
        <p:nvSpPr>
          <p:cNvPr id="476" name="j = 0"/>
          <p:cNvSpPr txBox="1"/>
          <p:nvPr/>
        </p:nvSpPr>
        <p:spPr>
          <a:xfrm>
            <a:off x="4580409" y="2669304"/>
            <a:ext cx="480117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j = 0</a:t>
            </a:r>
          </a:p>
        </p:txBody>
      </p:sp>
      <p:sp>
        <p:nvSpPr>
          <p:cNvPr id="477" name="x = 10"/>
          <p:cNvSpPr txBox="1"/>
          <p:nvPr/>
        </p:nvSpPr>
        <p:spPr>
          <a:xfrm>
            <a:off x="4580409" y="2913381"/>
            <a:ext cx="639084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x = 10</a:t>
            </a:r>
          </a:p>
        </p:txBody>
      </p:sp>
      <p:sp>
        <p:nvSpPr>
          <p:cNvPr id="478" name="y = 10"/>
          <p:cNvSpPr txBox="1"/>
          <p:nvPr/>
        </p:nvSpPr>
        <p:spPr>
          <a:xfrm>
            <a:off x="4580409" y="3164604"/>
            <a:ext cx="639084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y = 10</a:t>
            </a:r>
          </a:p>
        </p:txBody>
      </p:sp>
      <p:sp>
        <p:nvSpPr>
          <p:cNvPr id="479" name="is_black = True"/>
          <p:cNvSpPr txBox="1"/>
          <p:nvPr/>
        </p:nvSpPr>
        <p:spPr>
          <a:xfrm>
            <a:off x="4251056" y="3446781"/>
            <a:ext cx="1292730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300">
                <a:solidFill>
                  <a:srgbClr val="FF0011"/>
                </a:solidFill>
              </a:defRPr>
            </a:lvl1pPr>
          </a:lstStyle>
          <a:p>
            <a:pPr/>
            <a:r>
              <a:t>is_black = True</a:t>
            </a:r>
          </a:p>
        </p:txBody>
      </p:sp>
      <p:sp>
        <p:nvSpPr>
          <p:cNvPr id="480" name="SQUARE_SIZE = 30"/>
          <p:cNvSpPr txBox="1"/>
          <p:nvPr/>
        </p:nvSpPr>
        <p:spPr>
          <a:xfrm>
            <a:off x="311781" y="859791"/>
            <a:ext cx="1631958" cy="49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SQUARE_SIZE = </a:t>
            </a:r>
            <a:r>
              <a:rPr>
                <a:solidFill>
                  <a:srgbClr val="1750EB"/>
                </a:solidFill>
              </a:rPr>
              <a:t>30</a:t>
            </a:r>
            <a:endParaRPr>
              <a:solidFill>
                <a:srgbClr val="1750EB"/>
              </a:solidFill>
            </a:endParaRPr>
          </a:p>
        </p:txBody>
      </p:sp>
      <p:sp>
        <p:nvSpPr>
          <p:cNvPr id="481" name="Rounded Rectangle"/>
          <p:cNvSpPr/>
          <p:nvPr/>
        </p:nvSpPr>
        <p:spPr>
          <a:xfrm>
            <a:off x="416559" y="3463668"/>
            <a:ext cx="3846574" cy="269239"/>
          </a:xfrm>
          <a:prstGeom prst="roundRect">
            <a:avLst>
              <a:gd name="adj" fmla="val 50000"/>
            </a:avLst>
          </a:prstGeom>
          <a:ln w="25400">
            <a:solidFill>
              <a:srgbClr val="E71E5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82" name="Drawing checker board using nested loops"/>
          <p:cNvSpPr txBox="1"/>
          <p:nvPr/>
        </p:nvSpPr>
        <p:spPr>
          <a:xfrm>
            <a:off x="998047" y="147956"/>
            <a:ext cx="7545030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100">
                <a:solidFill>
                  <a:srgbClr val="FFFFFF"/>
                </a:solidFill>
              </a:defRPr>
            </a:lvl1pPr>
          </a:lstStyle>
          <a:p>
            <a:pPr/>
            <a:r>
              <a:t>Drawing checker board using nested loops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lide Number"/>
          <p:cNvSpPr txBox="1"/>
          <p:nvPr>
            <p:ph type="sldNum" sz="quarter" idx="2"/>
          </p:nvPr>
        </p:nvSpPr>
        <p:spPr>
          <a:xfrm>
            <a:off x="8864599" y="4901409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2" name="Creating Graphical Objects"/>
          <p:cNvSpPr txBox="1"/>
          <p:nvPr/>
        </p:nvSpPr>
        <p:spPr>
          <a:xfrm>
            <a:off x="2309141" y="160656"/>
            <a:ext cx="4525718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Creating Graphical Objects</a:t>
            </a:r>
          </a:p>
        </p:txBody>
      </p:sp>
      <p:pic>
        <p:nvPicPr>
          <p:cNvPr id="2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9510" y="1141605"/>
            <a:ext cx="6424980" cy="22382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1600" y="3537495"/>
            <a:ext cx="6400800" cy="810005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Recap"/>
          <p:cNvSpPr txBox="1"/>
          <p:nvPr/>
        </p:nvSpPr>
        <p:spPr>
          <a:xfrm>
            <a:off x="140489" y="4714241"/>
            <a:ext cx="637800" cy="30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i="1">
                <a:solidFill>
                  <a:srgbClr val="5959FF"/>
                </a:solidFill>
              </a:defRPr>
            </a:lvl1pPr>
          </a:lstStyle>
          <a:p>
            <a:pPr/>
            <a:r>
              <a:t>Recap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85" name="Screenshot 2021-08-08 at 23.50.51.png" descr="Screenshot 2021-08-08 at 23.50.51.png"/>
          <p:cNvPicPr>
            <a:picLocks noChangeAspect="1"/>
          </p:cNvPicPr>
          <p:nvPr/>
        </p:nvPicPr>
        <p:blipFill>
          <a:blip r:embed="rId2">
            <a:extLst/>
          </a:blip>
          <a:srcRect l="0" t="20273" r="0" b="0"/>
          <a:stretch>
            <a:fillRect/>
          </a:stretch>
        </p:blipFill>
        <p:spPr>
          <a:xfrm>
            <a:off x="310067" y="1027908"/>
            <a:ext cx="8578231" cy="3704516"/>
          </a:xfrm>
          <a:prstGeom prst="rect">
            <a:avLst/>
          </a:prstGeom>
          <a:ln w="12700">
            <a:miter lim="400000"/>
          </a:ln>
        </p:spPr>
      </p:pic>
      <p:sp>
        <p:nvSpPr>
          <p:cNvPr id="486" name="i = 0"/>
          <p:cNvSpPr txBox="1"/>
          <p:nvPr/>
        </p:nvSpPr>
        <p:spPr>
          <a:xfrm>
            <a:off x="4580409" y="2418081"/>
            <a:ext cx="480117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i = 0</a:t>
            </a:r>
          </a:p>
        </p:txBody>
      </p:sp>
      <p:sp>
        <p:nvSpPr>
          <p:cNvPr id="487" name="j = 0"/>
          <p:cNvSpPr txBox="1"/>
          <p:nvPr/>
        </p:nvSpPr>
        <p:spPr>
          <a:xfrm>
            <a:off x="4580409" y="2669304"/>
            <a:ext cx="480117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j = 0</a:t>
            </a:r>
          </a:p>
        </p:txBody>
      </p:sp>
      <p:sp>
        <p:nvSpPr>
          <p:cNvPr id="488" name="x = 10"/>
          <p:cNvSpPr txBox="1"/>
          <p:nvPr/>
        </p:nvSpPr>
        <p:spPr>
          <a:xfrm>
            <a:off x="4580409" y="2913381"/>
            <a:ext cx="639084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x = 10</a:t>
            </a:r>
          </a:p>
        </p:txBody>
      </p:sp>
      <p:sp>
        <p:nvSpPr>
          <p:cNvPr id="489" name="y = 10"/>
          <p:cNvSpPr txBox="1"/>
          <p:nvPr/>
        </p:nvSpPr>
        <p:spPr>
          <a:xfrm>
            <a:off x="4580409" y="3164604"/>
            <a:ext cx="639084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y = 10</a:t>
            </a:r>
          </a:p>
        </p:txBody>
      </p:sp>
      <p:sp>
        <p:nvSpPr>
          <p:cNvPr id="490" name="is_black = True"/>
          <p:cNvSpPr txBox="1"/>
          <p:nvPr/>
        </p:nvSpPr>
        <p:spPr>
          <a:xfrm>
            <a:off x="4251056" y="3446781"/>
            <a:ext cx="1292730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300">
                <a:solidFill>
                  <a:srgbClr val="FF0011"/>
                </a:solidFill>
              </a:defRPr>
            </a:lvl1pPr>
          </a:lstStyle>
          <a:p>
            <a:pPr/>
            <a:r>
              <a:t>is_black = True</a:t>
            </a:r>
          </a:p>
        </p:txBody>
      </p:sp>
      <p:sp>
        <p:nvSpPr>
          <p:cNvPr id="491" name="Line"/>
          <p:cNvSpPr/>
          <p:nvPr/>
        </p:nvSpPr>
        <p:spPr>
          <a:xfrm>
            <a:off x="2172811" y="1660502"/>
            <a:ext cx="3348832" cy="2095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96" fill="norm" stroke="1" extrusionOk="0">
                <a:moveTo>
                  <a:pt x="0" y="21396"/>
                </a:moveTo>
                <a:cubicBezTo>
                  <a:pt x="2462" y="12271"/>
                  <a:pt x="7236" y="5207"/>
                  <a:pt x="13154" y="1933"/>
                </a:cubicBezTo>
                <a:cubicBezTo>
                  <a:pt x="15864" y="434"/>
                  <a:pt x="18734" y="-204"/>
                  <a:pt x="21600" y="56"/>
                </a:cubicBezTo>
              </a:path>
            </a:pathLst>
          </a:cu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2" name="Line"/>
          <p:cNvSpPr/>
          <p:nvPr/>
        </p:nvSpPr>
        <p:spPr>
          <a:xfrm>
            <a:off x="5404569" y="1662429"/>
            <a:ext cx="158031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3" name="SQUARE_SIZE = 30"/>
          <p:cNvSpPr txBox="1"/>
          <p:nvPr/>
        </p:nvSpPr>
        <p:spPr>
          <a:xfrm>
            <a:off x="311781" y="859791"/>
            <a:ext cx="1631958" cy="49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SQUARE_SIZE = </a:t>
            </a:r>
            <a:r>
              <a:rPr>
                <a:solidFill>
                  <a:srgbClr val="1750EB"/>
                </a:solidFill>
              </a:rPr>
              <a:t>30</a:t>
            </a:r>
            <a:endParaRPr>
              <a:solidFill>
                <a:srgbClr val="1750EB"/>
              </a:solidFill>
            </a:endParaRPr>
          </a:p>
        </p:txBody>
      </p:sp>
      <p:sp>
        <p:nvSpPr>
          <p:cNvPr id="494" name="Rounded Rectangle"/>
          <p:cNvSpPr/>
          <p:nvPr/>
        </p:nvSpPr>
        <p:spPr>
          <a:xfrm>
            <a:off x="416559" y="3730368"/>
            <a:ext cx="4640046" cy="269239"/>
          </a:xfrm>
          <a:prstGeom prst="roundRect">
            <a:avLst>
              <a:gd name="adj" fmla="val 50000"/>
            </a:avLst>
          </a:prstGeom>
          <a:ln w="25400">
            <a:solidFill>
              <a:srgbClr val="E71E5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95" name="Drawing checker board using nested loops"/>
          <p:cNvSpPr txBox="1"/>
          <p:nvPr/>
        </p:nvSpPr>
        <p:spPr>
          <a:xfrm>
            <a:off x="998047" y="147956"/>
            <a:ext cx="7545030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100">
                <a:solidFill>
                  <a:srgbClr val="FFFFFF"/>
                </a:solidFill>
              </a:defRPr>
            </a:lvl1pPr>
          </a:lstStyle>
          <a:p>
            <a:pPr/>
            <a:r>
              <a:t>Drawing checker board using nested loops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98" name="Screenshot 2021-08-08 at 23.50.51.png" descr="Screenshot 2021-08-08 at 23.50.51.png"/>
          <p:cNvPicPr>
            <a:picLocks noChangeAspect="1"/>
          </p:cNvPicPr>
          <p:nvPr/>
        </p:nvPicPr>
        <p:blipFill>
          <a:blip r:embed="rId2">
            <a:extLst/>
          </a:blip>
          <a:srcRect l="0" t="20273" r="0" b="0"/>
          <a:stretch>
            <a:fillRect/>
          </a:stretch>
        </p:blipFill>
        <p:spPr>
          <a:xfrm>
            <a:off x="310067" y="1027908"/>
            <a:ext cx="8578231" cy="3704516"/>
          </a:xfrm>
          <a:prstGeom prst="rect">
            <a:avLst/>
          </a:prstGeom>
          <a:ln w="12700">
            <a:miter lim="400000"/>
          </a:ln>
        </p:spPr>
      </p:pic>
      <p:sp>
        <p:nvSpPr>
          <p:cNvPr id="499" name="i = 0"/>
          <p:cNvSpPr txBox="1"/>
          <p:nvPr/>
        </p:nvSpPr>
        <p:spPr>
          <a:xfrm>
            <a:off x="4580409" y="2418081"/>
            <a:ext cx="480117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i = 0</a:t>
            </a:r>
          </a:p>
        </p:txBody>
      </p:sp>
      <p:sp>
        <p:nvSpPr>
          <p:cNvPr id="500" name="j = 1"/>
          <p:cNvSpPr txBox="1"/>
          <p:nvPr/>
        </p:nvSpPr>
        <p:spPr>
          <a:xfrm>
            <a:off x="4580409" y="2669304"/>
            <a:ext cx="480117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j = 1</a:t>
            </a:r>
          </a:p>
        </p:txBody>
      </p:sp>
      <p:sp>
        <p:nvSpPr>
          <p:cNvPr id="501" name="SQUARE_SIZE = 30"/>
          <p:cNvSpPr txBox="1"/>
          <p:nvPr/>
        </p:nvSpPr>
        <p:spPr>
          <a:xfrm>
            <a:off x="311781" y="859791"/>
            <a:ext cx="1631958" cy="49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SQUARE_SIZE = </a:t>
            </a:r>
            <a:r>
              <a:rPr>
                <a:solidFill>
                  <a:srgbClr val="1750EB"/>
                </a:solidFill>
              </a:rPr>
              <a:t>30</a:t>
            </a:r>
            <a:endParaRPr>
              <a:solidFill>
                <a:srgbClr val="1750EB"/>
              </a:solidFill>
            </a:endParaRPr>
          </a:p>
        </p:txBody>
      </p:sp>
      <p:sp>
        <p:nvSpPr>
          <p:cNvPr id="502" name="Rounded Rectangle"/>
          <p:cNvSpPr/>
          <p:nvPr/>
        </p:nvSpPr>
        <p:spPr>
          <a:xfrm>
            <a:off x="416559" y="2701668"/>
            <a:ext cx="3306229" cy="269239"/>
          </a:xfrm>
          <a:prstGeom prst="roundRect">
            <a:avLst>
              <a:gd name="adj" fmla="val 50000"/>
            </a:avLst>
          </a:prstGeom>
          <a:ln w="25400">
            <a:solidFill>
              <a:srgbClr val="E71E5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03" name="Drawing checker board using nested loops"/>
          <p:cNvSpPr txBox="1"/>
          <p:nvPr/>
        </p:nvSpPr>
        <p:spPr>
          <a:xfrm>
            <a:off x="998047" y="147956"/>
            <a:ext cx="7545030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100">
                <a:solidFill>
                  <a:srgbClr val="FFFFFF"/>
                </a:solidFill>
              </a:defRPr>
            </a:lvl1pPr>
          </a:lstStyle>
          <a:p>
            <a:pPr/>
            <a:r>
              <a:t>Drawing checker board using nested loops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06" name="Screenshot 2021-08-08 at 23.50.51.png" descr="Screenshot 2021-08-08 at 23.50.51.png"/>
          <p:cNvPicPr>
            <a:picLocks noChangeAspect="1"/>
          </p:cNvPicPr>
          <p:nvPr/>
        </p:nvPicPr>
        <p:blipFill>
          <a:blip r:embed="rId2">
            <a:extLst/>
          </a:blip>
          <a:srcRect l="0" t="20273" r="0" b="0"/>
          <a:stretch>
            <a:fillRect/>
          </a:stretch>
        </p:blipFill>
        <p:spPr>
          <a:xfrm>
            <a:off x="310067" y="1027908"/>
            <a:ext cx="8578231" cy="3704516"/>
          </a:xfrm>
          <a:prstGeom prst="rect">
            <a:avLst/>
          </a:prstGeom>
          <a:ln w="12700">
            <a:miter lim="400000"/>
          </a:ln>
        </p:spPr>
      </p:pic>
      <p:sp>
        <p:nvSpPr>
          <p:cNvPr id="507" name="i = 0"/>
          <p:cNvSpPr txBox="1"/>
          <p:nvPr/>
        </p:nvSpPr>
        <p:spPr>
          <a:xfrm>
            <a:off x="4580409" y="2418081"/>
            <a:ext cx="480117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i = 0</a:t>
            </a:r>
          </a:p>
        </p:txBody>
      </p:sp>
      <p:sp>
        <p:nvSpPr>
          <p:cNvPr id="508" name="j = 1"/>
          <p:cNvSpPr txBox="1"/>
          <p:nvPr/>
        </p:nvSpPr>
        <p:spPr>
          <a:xfrm>
            <a:off x="4580409" y="2669304"/>
            <a:ext cx="480117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j = 1</a:t>
            </a:r>
          </a:p>
        </p:txBody>
      </p:sp>
      <p:sp>
        <p:nvSpPr>
          <p:cNvPr id="509" name="x = 40"/>
          <p:cNvSpPr txBox="1"/>
          <p:nvPr/>
        </p:nvSpPr>
        <p:spPr>
          <a:xfrm>
            <a:off x="4580409" y="2913381"/>
            <a:ext cx="639084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x = 40</a:t>
            </a:r>
          </a:p>
        </p:txBody>
      </p:sp>
      <p:sp>
        <p:nvSpPr>
          <p:cNvPr id="510" name="SQUARE_SIZE = 30"/>
          <p:cNvSpPr txBox="1"/>
          <p:nvPr/>
        </p:nvSpPr>
        <p:spPr>
          <a:xfrm>
            <a:off x="311781" y="859791"/>
            <a:ext cx="1631958" cy="49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SQUARE_SIZE = </a:t>
            </a:r>
            <a:r>
              <a:rPr>
                <a:solidFill>
                  <a:srgbClr val="1750EB"/>
                </a:solidFill>
              </a:rPr>
              <a:t>30</a:t>
            </a:r>
            <a:endParaRPr>
              <a:solidFill>
                <a:srgbClr val="1750EB"/>
              </a:solidFill>
            </a:endParaRPr>
          </a:p>
        </p:txBody>
      </p:sp>
      <p:sp>
        <p:nvSpPr>
          <p:cNvPr id="511" name="Rounded Rectangle"/>
          <p:cNvSpPr/>
          <p:nvPr/>
        </p:nvSpPr>
        <p:spPr>
          <a:xfrm>
            <a:off x="416559" y="2942968"/>
            <a:ext cx="3595670" cy="269239"/>
          </a:xfrm>
          <a:prstGeom prst="roundRect">
            <a:avLst>
              <a:gd name="adj" fmla="val 50000"/>
            </a:avLst>
          </a:prstGeom>
          <a:ln w="25400">
            <a:solidFill>
              <a:srgbClr val="E71E5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12" name="Drawing checker board using nested loops"/>
          <p:cNvSpPr txBox="1"/>
          <p:nvPr/>
        </p:nvSpPr>
        <p:spPr>
          <a:xfrm>
            <a:off x="998047" y="147956"/>
            <a:ext cx="7545030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100">
                <a:solidFill>
                  <a:srgbClr val="FFFFFF"/>
                </a:solidFill>
              </a:defRPr>
            </a:lvl1pPr>
          </a:lstStyle>
          <a:p>
            <a:pPr/>
            <a:r>
              <a:t>Drawing checker board using nested loops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15" name="Screenshot 2021-08-08 at 23.50.51.png" descr="Screenshot 2021-08-08 at 23.50.51.png"/>
          <p:cNvPicPr>
            <a:picLocks noChangeAspect="1"/>
          </p:cNvPicPr>
          <p:nvPr/>
        </p:nvPicPr>
        <p:blipFill>
          <a:blip r:embed="rId2">
            <a:extLst/>
          </a:blip>
          <a:srcRect l="0" t="20273" r="0" b="0"/>
          <a:stretch>
            <a:fillRect/>
          </a:stretch>
        </p:blipFill>
        <p:spPr>
          <a:xfrm>
            <a:off x="310067" y="1027908"/>
            <a:ext cx="8578231" cy="3704516"/>
          </a:xfrm>
          <a:prstGeom prst="rect">
            <a:avLst/>
          </a:prstGeom>
          <a:ln w="12700">
            <a:miter lim="400000"/>
          </a:ln>
        </p:spPr>
      </p:pic>
      <p:sp>
        <p:nvSpPr>
          <p:cNvPr id="516" name="i = 0"/>
          <p:cNvSpPr txBox="1"/>
          <p:nvPr/>
        </p:nvSpPr>
        <p:spPr>
          <a:xfrm>
            <a:off x="4580409" y="2418081"/>
            <a:ext cx="480117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i = 0</a:t>
            </a:r>
          </a:p>
        </p:txBody>
      </p:sp>
      <p:sp>
        <p:nvSpPr>
          <p:cNvPr id="517" name="j = 1"/>
          <p:cNvSpPr txBox="1"/>
          <p:nvPr/>
        </p:nvSpPr>
        <p:spPr>
          <a:xfrm>
            <a:off x="4580409" y="2669304"/>
            <a:ext cx="480117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j = 1</a:t>
            </a:r>
          </a:p>
        </p:txBody>
      </p:sp>
      <p:sp>
        <p:nvSpPr>
          <p:cNvPr id="518" name="x = 40"/>
          <p:cNvSpPr txBox="1"/>
          <p:nvPr/>
        </p:nvSpPr>
        <p:spPr>
          <a:xfrm>
            <a:off x="4580409" y="2913381"/>
            <a:ext cx="639084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x = 40</a:t>
            </a:r>
          </a:p>
        </p:txBody>
      </p:sp>
      <p:sp>
        <p:nvSpPr>
          <p:cNvPr id="519" name="y = 10"/>
          <p:cNvSpPr txBox="1"/>
          <p:nvPr/>
        </p:nvSpPr>
        <p:spPr>
          <a:xfrm>
            <a:off x="4580409" y="3164604"/>
            <a:ext cx="639084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y = 10</a:t>
            </a:r>
          </a:p>
        </p:txBody>
      </p:sp>
      <p:sp>
        <p:nvSpPr>
          <p:cNvPr id="520" name="SQUARE_SIZE = 30"/>
          <p:cNvSpPr txBox="1"/>
          <p:nvPr/>
        </p:nvSpPr>
        <p:spPr>
          <a:xfrm>
            <a:off x="311781" y="859791"/>
            <a:ext cx="1631958" cy="49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SQUARE_SIZE = </a:t>
            </a:r>
            <a:r>
              <a:rPr>
                <a:solidFill>
                  <a:srgbClr val="1750EB"/>
                </a:solidFill>
              </a:rPr>
              <a:t>30</a:t>
            </a:r>
            <a:endParaRPr>
              <a:solidFill>
                <a:srgbClr val="1750EB"/>
              </a:solidFill>
            </a:endParaRPr>
          </a:p>
        </p:txBody>
      </p:sp>
      <p:sp>
        <p:nvSpPr>
          <p:cNvPr id="521" name="Rounded Rectangle"/>
          <p:cNvSpPr/>
          <p:nvPr/>
        </p:nvSpPr>
        <p:spPr>
          <a:xfrm>
            <a:off x="416559" y="3209668"/>
            <a:ext cx="3595670" cy="269239"/>
          </a:xfrm>
          <a:prstGeom prst="roundRect">
            <a:avLst>
              <a:gd name="adj" fmla="val 50000"/>
            </a:avLst>
          </a:prstGeom>
          <a:ln w="25400">
            <a:solidFill>
              <a:srgbClr val="E71E5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22" name="Drawing checker board using nested loops"/>
          <p:cNvSpPr txBox="1"/>
          <p:nvPr/>
        </p:nvSpPr>
        <p:spPr>
          <a:xfrm>
            <a:off x="998047" y="147956"/>
            <a:ext cx="7545030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100">
                <a:solidFill>
                  <a:srgbClr val="FFFFFF"/>
                </a:solidFill>
              </a:defRPr>
            </a:lvl1pPr>
          </a:lstStyle>
          <a:p>
            <a:pPr/>
            <a:r>
              <a:t>Drawing checker board using nested loops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25" name="Screenshot 2021-08-08 at 23.50.51.png" descr="Screenshot 2021-08-08 at 23.50.51.png"/>
          <p:cNvPicPr>
            <a:picLocks noChangeAspect="1"/>
          </p:cNvPicPr>
          <p:nvPr/>
        </p:nvPicPr>
        <p:blipFill>
          <a:blip r:embed="rId2">
            <a:extLst/>
          </a:blip>
          <a:srcRect l="0" t="20273" r="0" b="0"/>
          <a:stretch>
            <a:fillRect/>
          </a:stretch>
        </p:blipFill>
        <p:spPr>
          <a:xfrm>
            <a:off x="310067" y="1027908"/>
            <a:ext cx="8578231" cy="3704516"/>
          </a:xfrm>
          <a:prstGeom prst="rect">
            <a:avLst/>
          </a:prstGeom>
          <a:ln w="12700">
            <a:miter lim="400000"/>
          </a:ln>
        </p:spPr>
      </p:pic>
      <p:sp>
        <p:nvSpPr>
          <p:cNvPr id="526" name="i = 0"/>
          <p:cNvSpPr txBox="1"/>
          <p:nvPr/>
        </p:nvSpPr>
        <p:spPr>
          <a:xfrm>
            <a:off x="4580409" y="2418081"/>
            <a:ext cx="480117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i = 0</a:t>
            </a:r>
          </a:p>
        </p:txBody>
      </p:sp>
      <p:sp>
        <p:nvSpPr>
          <p:cNvPr id="527" name="y = 10"/>
          <p:cNvSpPr txBox="1"/>
          <p:nvPr/>
        </p:nvSpPr>
        <p:spPr>
          <a:xfrm>
            <a:off x="4580409" y="3164604"/>
            <a:ext cx="639084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y = 10</a:t>
            </a:r>
          </a:p>
        </p:txBody>
      </p:sp>
      <p:sp>
        <p:nvSpPr>
          <p:cNvPr id="528" name="is_black = False"/>
          <p:cNvSpPr txBox="1"/>
          <p:nvPr/>
        </p:nvSpPr>
        <p:spPr>
          <a:xfrm>
            <a:off x="4251056" y="3446781"/>
            <a:ext cx="1366170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300">
                <a:solidFill>
                  <a:srgbClr val="FF0011"/>
                </a:solidFill>
              </a:defRPr>
            </a:lvl1pPr>
          </a:lstStyle>
          <a:p>
            <a:pPr/>
            <a:r>
              <a:t>is_black = False</a:t>
            </a:r>
          </a:p>
        </p:txBody>
      </p:sp>
      <p:sp>
        <p:nvSpPr>
          <p:cNvPr id="529" name="j = 1"/>
          <p:cNvSpPr txBox="1"/>
          <p:nvPr/>
        </p:nvSpPr>
        <p:spPr>
          <a:xfrm>
            <a:off x="4580409" y="2669304"/>
            <a:ext cx="480117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j = 1</a:t>
            </a:r>
          </a:p>
        </p:txBody>
      </p:sp>
      <p:sp>
        <p:nvSpPr>
          <p:cNvPr id="530" name="x = 40"/>
          <p:cNvSpPr txBox="1"/>
          <p:nvPr/>
        </p:nvSpPr>
        <p:spPr>
          <a:xfrm>
            <a:off x="4580409" y="2913381"/>
            <a:ext cx="639084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x = 40</a:t>
            </a:r>
          </a:p>
        </p:txBody>
      </p:sp>
      <p:sp>
        <p:nvSpPr>
          <p:cNvPr id="531" name="Rounded Rectangle"/>
          <p:cNvSpPr/>
          <p:nvPr/>
        </p:nvSpPr>
        <p:spPr>
          <a:xfrm>
            <a:off x="416559" y="3459481"/>
            <a:ext cx="3833001" cy="269239"/>
          </a:xfrm>
          <a:prstGeom prst="roundRect">
            <a:avLst>
              <a:gd name="adj" fmla="val 50000"/>
            </a:avLst>
          </a:prstGeom>
          <a:ln w="25400">
            <a:solidFill>
              <a:srgbClr val="E71E5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32" name="Drawing checker board using nested loops"/>
          <p:cNvSpPr txBox="1"/>
          <p:nvPr/>
        </p:nvSpPr>
        <p:spPr>
          <a:xfrm>
            <a:off x="998047" y="147956"/>
            <a:ext cx="7545030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100">
                <a:solidFill>
                  <a:srgbClr val="FFFFFF"/>
                </a:solidFill>
              </a:defRPr>
            </a:lvl1pPr>
          </a:lstStyle>
          <a:p>
            <a:pPr/>
            <a:r>
              <a:t>Drawing checker board using nested loops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35" name="Screenshot 2021-08-08 at 23.50.51.png" descr="Screenshot 2021-08-08 at 23.50.51.png"/>
          <p:cNvPicPr>
            <a:picLocks noChangeAspect="1"/>
          </p:cNvPicPr>
          <p:nvPr/>
        </p:nvPicPr>
        <p:blipFill>
          <a:blip r:embed="rId2">
            <a:extLst/>
          </a:blip>
          <a:srcRect l="0" t="20273" r="0" b="0"/>
          <a:stretch>
            <a:fillRect/>
          </a:stretch>
        </p:blipFill>
        <p:spPr>
          <a:xfrm>
            <a:off x="310067" y="1027908"/>
            <a:ext cx="8578231" cy="3704516"/>
          </a:xfrm>
          <a:prstGeom prst="rect">
            <a:avLst/>
          </a:prstGeom>
          <a:ln w="12700">
            <a:miter lim="400000"/>
          </a:ln>
        </p:spPr>
      </p:pic>
      <p:sp>
        <p:nvSpPr>
          <p:cNvPr id="536" name="Line"/>
          <p:cNvSpPr/>
          <p:nvPr/>
        </p:nvSpPr>
        <p:spPr>
          <a:xfrm>
            <a:off x="2172811" y="1678402"/>
            <a:ext cx="3804008" cy="2077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96" fill="norm" stroke="1" extrusionOk="0">
                <a:moveTo>
                  <a:pt x="0" y="21396"/>
                </a:moveTo>
                <a:cubicBezTo>
                  <a:pt x="2462" y="12271"/>
                  <a:pt x="7236" y="5207"/>
                  <a:pt x="13154" y="1933"/>
                </a:cubicBezTo>
                <a:cubicBezTo>
                  <a:pt x="15864" y="434"/>
                  <a:pt x="18734" y="-204"/>
                  <a:pt x="21600" y="56"/>
                </a:cubicBezTo>
              </a:path>
            </a:pathLst>
          </a:cu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37" name="Line"/>
          <p:cNvSpPr/>
          <p:nvPr/>
        </p:nvSpPr>
        <p:spPr>
          <a:xfrm>
            <a:off x="5953209" y="1687829"/>
            <a:ext cx="158032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38" name="i = 0"/>
          <p:cNvSpPr txBox="1"/>
          <p:nvPr/>
        </p:nvSpPr>
        <p:spPr>
          <a:xfrm>
            <a:off x="4580409" y="2418081"/>
            <a:ext cx="480117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i = 0</a:t>
            </a:r>
          </a:p>
        </p:txBody>
      </p:sp>
      <p:sp>
        <p:nvSpPr>
          <p:cNvPr id="539" name="y = 10"/>
          <p:cNvSpPr txBox="1"/>
          <p:nvPr/>
        </p:nvSpPr>
        <p:spPr>
          <a:xfrm>
            <a:off x="4580409" y="3164604"/>
            <a:ext cx="639084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y = 10</a:t>
            </a:r>
          </a:p>
        </p:txBody>
      </p:sp>
      <p:sp>
        <p:nvSpPr>
          <p:cNvPr id="540" name="is_black = False"/>
          <p:cNvSpPr txBox="1"/>
          <p:nvPr/>
        </p:nvSpPr>
        <p:spPr>
          <a:xfrm>
            <a:off x="4251056" y="3446781"/>
            <a:ext cx="1366170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300">
                <a:solidFill>
                  <a:srgbClr val="FF0011"/>
                </a:solidFill>
              </a:defRPr>
            </a:lvl1pPr>
          </a:lstStyle>
          <a:p>
            <a:pPr/>
            <a:r>
              <a:t>is_black = False</a:t>
            </a:r>
          </a:p>
        </p:txBody>
      </p:sp>
      <p:sp>
        <p:nvSpPr>
          <p:cNvPr id="541" name="j = 1"/>
          <p:cNvSpPr txBox="1"/>
          <p:nvPr/>
        </p:nvSpPr>
        <p:spPr>
          <a:xfrm>
            <a:off x="4580409" y="2669304"/>
            <a:ext cx="480117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j = 1</a:t>
            </a:r>
          </a:p>
        </p:txBody>
      </p:sp>
      <p:sp>
        <p:nvSpPr>
          <p:cNvPr id="542" name="x = 40"/>
          <p:cNvSpPr txBox="1"/>
          <p:nvPr/>
        </p:nvSpPr>
        <p:spPr>
          <a:xfrm>
            <a:off x="4580409" y="2913381"/>
            <a:ext cx="639084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x = 40</a:t>
            </a:r>
          </a:p>
        </p:txBody>
      </p:sp>
      <p:sp>
        <p:nvSpPr>
          <p:cNvPr id="543" name="Rounded Rectangle"/>
          <p:cNvSpPr/>
          <p:nvPr/>
        </p:nvSpPr>
        <p:spPr>
          <a:xfrm>
            <a:off x="416559" y="3730368"/>
            <a:ext cx="4717979" cy="269239"/>
          </a:xfrm>
          <a:prstGeom prst="roundRect">
            <a:avLst>
              <a:gd name="adj" fmla="val 50000"/>
            </a:avLst>
          </a:prstGeom>
          <a:ln w="25400">
            <a:solidFill>
              <a:srgbClr val="E71E5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44" name="Drawing checker board using nested loops"/>
          <p:cNvSpPr txBox="1"/>
          <p:nvPr/>
        </p:nvSpPr>
        <p:spPr>
          <a:xfrm>
            <a:off x="998047" y="147956"/>
            <a:ext cx="7545030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100">
                <a:solidFill>
                  <a:srgbClr val="FFFFFF"/>
                </a:solidFill>
              </a:defRPr>
            </a:lvl1pPr>
          </a:lstStyle>
          <a:p>
            <a:pPr/>
            <a:r>
              <a:t>Drawing checker board using nested loops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47" name="Screenshot 2021-08-08 at 23.50.51.png" descr="Screenshot 2021-08-08 at 23.50.51.png"/>
          <p:cNvPicPr>
            <a:picLocks noChangeAspect="1"/>
          </p:cNvPicPr>
          <p:nvPr/>
        </p:nvPicPr>
        <p:blipFill>
          <a:blip r:embed="rId2">
            <a:extLst/>
          </a:blip>
          <a:srcRect l="0" t="20273" r="0" b="0"/>
          <a:stretch>
            <a:fillRect/>
          </a:stretch>
        </p:blipFill>
        <p:spPr>
          <a:xfrm>
            <a:off x="310067" y="1027908"/>
            <a:ext cx="8578231" cy="3704516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i = 0"/>
          <p:cNvSpPr txBox="1"/>
          <p:nvPr/>
        </p:nvSpPr>
        <p:spPr>
          <a:xfrm>
            <a:off x="4580409" y="2418081"/>
            <a:ext cx="480117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i = 0</a:t>
            </a:r>
          </a:p>
        </p:txBody>
      </p:sp>
      <p:sp>
        <p:nvSpPr>
          <p:cNvPr id="549" name="j = 2"/>
          <p:cNvSpPr txBox="1"/>
          <p:nvPr/>
        </p:nvSpPr>
        <p:spPr>
          <a:xfrm>
            <a:off x="4580409" y="2669304"/>
            <a:ext cx="480117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j = 2</a:t>
            </a:r>
          </a:p>
        </p:txBody>
      </p:sp>
      <p:sp>
        <p:nvSpPr>
          <p:cNvPr id="550" name="SQUARE_SIZE = 30"/>
          <p:cNvSpPr txBox="1"/>
          <p:nvPr/>
        </p:nvSpPr>
        <p:spPr>
          <a:xfrm>
            <a:off x="311781" y="859791"/>
            <a:ext cx="1631958" cy="49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SQUARE_SIZE = </a:t>
            </a:r>
            <a:r>
              <a:rPr>
                <a:solidFill>
                  <a:srgbClr val="1750EB"/>
                </a:solidFill>
              </a:rPr>
              <a:t>30</a:t>
            </a:r>
            <a:endParaRPr>
              <a:solidFill>
                <a:srgbClr val="1750EB"/>
              </a:solidFill>
            </a:endParaRPr>
          </a:p>
        </p:txBody>
      </p:sp>
      <p:sp>
        <p:nvSpPr>
          <p:cNvPr id="551" name="Rounded Rectangle"/>
          <p:cNvSpPr/>
          <p:nvPr/>
        </p:nvSpPr>
        <p:spPr>
          <a:xfrm>
            <a:off x="416559" y="2688968"/>
            <a:ext cx="3595670" cy="269239"/>
          </a:xfrm>
          <a:prstGeom prst="roundRect">
            <a:avLst>
              <a:gd name="adj" fmla="val 50000"/>
            </a:avLst>
          </a:prstGeom>
          <a:ln w="25400">
            <a:solidFill>
              <a:srgbClr val="E71E5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52" name="Drawing checker board using nested loops"/>
          <p:cNvSpPr txBox="1"/>
          <p:nvPr/>
        </p:nvSpPr>
        <p:spPr>
          <a:xfrm>
            <a:off x="998047" y="147956"/>
            <a:ext cx="7545030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100">
                <a:solidFill>
                  <a:srgbClr val="FFFFFF"/>
                </a:solidFill>
              </a:defRPr>
            </a:lvl1pPr>
          </a:lstStyle>
          <a:p>
            <a:pPr/>
            <a:r>
              <a:t>Drawing checker board using nested loops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55" name="Screenshot 2021-08-08 at 23.50.51.png" descr="Screenshot 2021-08-08 at 23.50.51.png"/>
          <p:cNvPicPr>
            <a:picLocks noChangeAspect="1"/>
          </p:cNvPicPr>
          <p:nvPr/>
        </p:nvPicPr>
        <p:blipFill>
          <a:blip r:embed="rId2">
            <a:extLst/>
          </a:blip>
          <a:srcRect l="0" t="20273" r="0" b="0"/>
          <a:stretch>
            <a:fillRect/>
          </a:stretch>
        </p:blipFill>
        <p:spPr>
          <a:xfrm>
            <a:off x="310067" y="1027908"/>
            <a:ext cx="8578231" cy="3704516"/>
          </a:xfrm>
          <a:prstGeom prst="rect">
            <a:avLst/>
          </a:prstGeom>
          <a:ln w="12700">
            <a:miter lim="400000"/>
          </a:ln>
        </p:spPr>
      </p:pic>
      <p:sp>
        <p:nvSpPr>
          <p:cNvPr id="556" name="i = 0"/>
          <p:cNvSpPr txBox="1"/>
          <p:nvPr/>
        </p:nvSpPr>
        <p:spPr>
          <a:xfrm>
            <a:off x="4580409" y="2418081"/>
            <a:ext cx="480117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i = 0</a:t>
            </a:r>
          </a:p>
        </p:txBody>
      </p:sp>
      <p:sp>
        <p:nvSpPr>
          <p:cNvPr id="557" name="j = 2"/>
          <p:cNvSpPr txBox="1"/>
          <p:nvPr/>
        </p:nvSpPr>
        <p:spPr>
          <a:xfrm>
            <a:off x="4580409" y="2669304"/>
            <a:ext cx="480117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j = 2</a:t>
            </a:r>
          </a:p>
        </p:txBody>
      </p:sp>
      <p:sp>
        <p:nvSpPr>
          <p:cNvPr id="558" name="x = 70"/>
          <p:cNvSpPr txBox="1"/>
          <p:nvPr/>
        </p:nvSpPr>
        <p:spPr>
          <a:xfrm>
            <a:off x="4580409" y="2913381"/>
            <a:ext cx="639084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x = 70</a:t>
            </a:r>
          </a:p>
        </p:txBody>
      </p:sp>
      <p:sp>
        <p:nvSpPr>
          <p:cNvPr id="559" name="SQUARE_SIZE = 30"/>
          <p:cNvSpPr txBox="1"/>
          <p:nvPr/>
        </p:nvSpPr>
        <p:spPr>
          <a:xfrm>
            <a:off x="311781" y="859791"/>
            <a:ext cx="1631958" cy="497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SQUARE_SIZE = </a:t>
            </a:r>
            <a:r>
              <a:rPr>
                <a:solidFill>
                  <a:srgbClr val="1750EB"/>
                </a:solidFill>
              </a:rPr>
              <a:t>30</a:t>
            </a:r>
            <a:endParaRPr>
              <a:solidFill>
                <a:srgbClr val="1750EB"/>
              </a:solidFill>
            </a:endParaRPr>
          </a:p>
        </p:txBody>
      </p:sp>
      <p:sp>
        <p:nvSpPr>
          <p:cNvPr id="560" name="Rounded Rectangle"/>
          <p:cNvSpPr/>
          <p:nvPr/>
        </p:nvSpPr>
        <p:spPr>
          <a:xfrm>
            <a:off x="416559" y="2942968"/>
            <a:ext cx="3595670" cy="269239"/>
          </a:xfrm>
          <a:prstGeom prst="roundRect">
            <a:avLst>
              <a:gd name="adj" fmla="val 50000"/>
            </a:avLst>
          </a:prstGeom>
          <a:ln w="25400">
            <a:solidFill>
              <a:srgbClr val="E71E5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61" name="Drawing checker board using nested loops"/>
          <p:cNvSpPr txBox="1"/>
          <p:nvPr/>
        </p:nvSpPr>
        <p:spPr>
          <a:xfrm>
            <a:off x="998047" y="147956"/>
            <a:ext cx="7545030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100">
                <a:solidFill>
                  <a:srgbClr val="FFFFFF"/>
                </a:solidFill>
              </a:defRPr>
            </a:lvl1pPr>
          </a:lstStyle>
          <a:p>
            <a:pPr/>
            <a:r>
              <a:t>Drawing checker board using nested loops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64" name="Screenshot 2021-08-08 at 23.50.51.png" descr="Screenshot 2021-08-08 at 23.50.51.png"/>
          <p:cNvPicPr>
            <a:picLocks noChangeAspect="1"/>
          </p:cNvPicPr>
          <p:nvPr/>
        </p:nvPicPr>
        <p:blipFill>
          <a:blip r:embed="rId2">
            <a:extLst/>
          </a:blip>
          <a:srcRect l="0" t="20273" r="0" b="0"/>
          <a:stretch>
            <a:fillRect/>
          </a:stretch>
        </p:blipFill>
        <p:spPr>
          <a:xfrm>
            <a:off x="310067" y="1027908"/>
            <a:ext cx="8578231" cy="3704516"/>
          </a:xfrm>
          <a:prstGeom prst="rect">
            <a:avLst/>
          </a:prstGeom>
          <a:ln w="12700">
            <a:miter lim="400000"/>
          </a:ln>
        </p:spPr>
      </p:pic>
      <p:sp>
        <p:nvSpPr>
          <p:cNvPr id="565" name="i = 0"/>
          <p:cNvSpPr txBox="1"/>
          <p:nvPr/>
        </p:nvSpPr>
        <p:spPr>
          <a:xfrm>
            <a:off x="4580409" y="2418081"/>
            <a:ext cx="480117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i = 0</a:t>
            </a:r>
          </a:p>
        </p:txBody>
      </p:sp>
      <p:sp>
        <p:nvSpPr>
          <p:cNvPr id="566" name="j = 2"/>
          <p:cNvSpPr txBox="1"/>
          <p:nvPr/>
        </p:nvSpPr>
        <p:spPr>
          <a:xfrm>
            <a:off x="4580409" y="2669304"/>
            <a:ext cx="480117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j = 2</a:t>
            </a:r>
          </a:p>
        </p:txBody>
      </p:sp>
      <p:sp>
        <p:nvSpPr>
          <p:cNvPr id="567" name="x = 70"/>
          <p:cNvSpPr txBox="1"/>
          <p:nvPr/>
        </p:nvSpPr>
        <p:spPr>
          <a:xfrm>
            <a:off x="4580409" y="2913381"/>
            <a:ext cx="639084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x = 70</a:t>
            </a:r>
          </a:p>
        </p:txBody>
      </p:sp>
      <p:sp>
        <p:nvSpPr>
          <p:cNvPr id="568" name="y = 10"/>
          <p:cNvSpPr txBox="1"/>
          <p:nvPr/>
        </p:nvSpPr>
        <p:spPr>
          <a:xfrm>
            <a:off x="4580409" y="3164604"/>
            <a:ext cx="639084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y = 10</a:t>
            </a:r>
          </a:p>
        </p:txBody>
      </p:sp>
      <p:sp>
        <p:nvSpPr>
          <p:cNvPr id="569" name="SQUARE_SIZE = 30"/>
          <p:cNvSpPr txBox="1"/>
          <p:nvPr/>
        </p:nvSpPr>
        <p:spPr>
          <a:xfrm>
            <a:off x="311781" y="859791"/>
            <a:ext cx="1631958" cy="49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SQUARE_SIZE = </a:t>
            </a:r>
            <a:r>
              <a:rPr>
                <a:solidFill>
                  <a:srgbClr val="1750EB"/>
                </a:solidFill>
              </a:rPr>
              <a:t>30</a:t>
            </a:r>
            <a:endParaRPr>
              <a:solidFill>
                <a:srgbClr val="1750EB"/>
              </a:solidFill>
            </a:endParaRPr>
          </a:p>
        </p:txBody>
      </p:sp>
      <p:sp>
        <p:nvSpPr>
          <p:cNvPr id="570" name="Rounded Rectangle"/>
          <p:cNvSpPr/>
          <p:nvPr/>
        </p:nvSpPr>
        <p:spPr>
          <a:xfrm>
            <a:off x="416559" y="3196968"/>
            <a:ext cx="3595670" cy="269239"/>
          </a:xfrm>
          <a:prstGeom prst="roundRect">
            <a:avLst>
              <a:gd name="adj" fmla="val 50000"/>
            </a:avLst>
          </a:prstGeom>
          <a:ln w="25400">
            <a:solidFill>
              <a:srgbClr val="E71E5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71" name="Drawing checker board using nested loops"/>
          <p:cNvSpPr txBox="1"/>
          <p:nvPr/>
        </p:nvSpPr>
        <p:spPr>
          <a:xfrm>
            <a:off x="998047" y="147956"/>
            <a:ext cx="7545030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100">
                <a:solidFill>
                  <a:srgbClr val="FFFFFF"/>
                </a:solidFill>
              </a:defRPr>
            </a:lvl1pPr>
          </a:lstStyle>
          <a:p>
            <a:pPr/>
            <a:r>
              <a:t>Drawing checker board using nested loops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74" name="Screenshot 2021-08-08 at 23.50.51.png" descr="Screenshot 2021-08-08 at 23.50.51.png"/>
          <p:cNvPicPr>
            <a:picLocks noChangeAspect="1"/>
          </p:cNvPicPr>
          <p:nvPr/>
        </p:nvPicPr>
        <p:blipFill>
          <a:blip r:embed="rId2">
            <a:extLst/>
          </a:blip>
          <a:srcRect l="0" t="20273" r="0" b="0"/>
          <a:stretch>
            <a:fillRect/>
          </a:stretch>
        </p:blipFill>
        <p:spPr>
          <a:xfrm>
            <a:off x="310067" y="1027908"/>
            <a:ext cx="8578231" cy="3704516"/>
          </a:xfrm>
          <a:prstGeom prst="rect">
            <a:avLst/>
          </a:prstGeom>
          <a:ln w="12700">
            <a:miter lim="400000"/>
          </a:ln>
        </p:spPr>
      </p:pic>
      <p:sp>
        <p:nvSpPr>
          <p:cNvPr id="575" name="i = 0"/>
          <p:cNvSpPr txBox="1"/>
          <p:nvPr/>
        </p:nvSpPr>
        <p:spPr>
          <a:xfrm>
            <a:off x="4580409" y="2418081"/>
            <a:ext cx="480117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i = 0</a:t>
            </a:r>
          </a:p>
        </p:txBody>
      </p:sp>
      <p:sp>
        <p:nvSpPr>
          <p:cNvPr id="576" name="y = 10"/>
          <p:cNvSpPr txBox="1"/>
          <p:nvPr/>
        </p:nvSpPr>
        <p:spPr>
          <a:xfrm>
            <a:off x="4580409" y="3164604"/>
            <a:ext cx="639084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y = 10</a:t>
            </a:r>
          </a:p>
        </p:txBody>
      </p:sp>
      <p:sp>
        <p:nvSpPr>
          <p:cNvPr id="577" name="is_black = True"/>
          <p:cNvSpPr txBox="1"/>
          <p:nvPr/>
        </p:nvSpPr>
        <p:spPr>
          <a:xfrm>
            <a:off x="4251056" y="3446781"/>
            <a:ext cx="1292730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300">
                <a:solidFill>
                  <a:srgbClr val="FF0011"/>
                </a:solidFill>
              </a:defRPr>
            </a:lvl1pPr>
          </a:lstStyle>
          <a:p>
            <a:pPr/>
            <a:r>
              <a:t>is_black = True</a:t>
            </a:r>
          </a:p>
        </p:txBody>
      </p:sp>
      <p:sp>
        <p:nvSpPr>
          <p:cNvPr id="578" name="j = 2"/>
          <p:cNvSpPr txBox="1"/>
          <p:nvPr/>
        </p:nvSpPr>
        <p:spPr>
          <a:xfrm>
            <a:off x="4580409" y="2669304"/>
            <a:ext cx="480117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j = 2</a:t>
            </a:r>
          </a:p>
        </p:txBody>
      </p:sp>
      <p:sp>
        <p:nvSpPr>
          <p:cNvPr id="579" name="x = 70"/>
          <p:cNvSpPr txBox="1"/>
          <p:nvPr/>
        </p:nvSpPr>
        <p:spPr>
          <a:xfrm>
            <a:off x="4580409" y="2913381"/>
            <a:ext cx="639084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x = 70</a:t>
            </a:r>
          </a:p>
        </p:txBody>
      </p:sp>
      <p:sp>
        <p:nvSpPr>
          <p:cNvPr id="580" name="Rounded Rectangle"/>
          <p:cNvSpPr/>
          <p:nvPr/>
        </p:nvSpPr>
        <p:spPr>
          <a:xfrm>
            <a:off x="416559" y="3463668"/>
            <a:ext cx="3851178" cy="269239"/>
          </a:xfrm>
          <a:prstGeom prst="roundRect">
            <a:avLst>
              <a:gd name="adj" fmla="val 50000"/>
            </a:avLst>
          </a:prstGeom>
          <a:ln w="25400">
            <a:solidFill>
              <a:srgbClr val="E71E5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81" name="Drawing checker board using nested loops"/>
          <p:cNvSpPr txBox="1"/>
          <p:nvPr/>
        </p:nvSpPr>
        <p:spPr>
          <a:xfrm>
            <a:off x="998047" y="147956"/>
            <a:ext cx="7545030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100">
                <a:solidFill>
                  <a:srgbClr val="FFFFFF"/>
                </a:solidFill>
              </a:defRPr>
            </a:lvl1pPr>
          </a:lstStyle>
          <a:p>
            <a:pPr/>
            <a:r>
              <a:t>Drawing checker board using nested loops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lide Number"/>
          <p:cNvSpPr txBox="1"/>
          <p:nvPr>
            <p:ph type="sldNum" sz="quarter" idx="2"/>
          </p:nvPr>
        </p:nvSpPr>
        <p:spPr>
          <a:xfrm>
            <a:off x="8864599" y="4901409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8" name="Operations on Graphical Objects"/>
          <p:cNvSpPr txBox="1"/>
          <p:nvPr/>
        </p:nvSpPr>
        <p:spPr>
          <a:xfrm>
            <a:off x="1848407" y="160656"/>
            <a:ext cx="5447186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Operations on Graphical Objects</a:t>
            </a:r>
          </a:p>
        </p:txBody>
      </p:sp>
      <p:pic>
        <p:nvPicPr>
          <p:cNvPr id="2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7007" y="1038763"/>
            <a:ext cx="6629986" cy="3409966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Recap"/>
          <p:cNvSpPr txBox="1"/>
          <p:nvPr/>
        </p:nvSpPr>
        <p:spPr>
          <a:xfrm>
            <a:off x="140489" y="4714240"/>
            <a:ext cx="63780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i="1">
                <a:solidFill>
                  <a:srgbClr val="5959FF"/>
                </a:solidFill>
              </a:defRPr>
            </a:lvl1pPr>
          </a:lstStyle>
          <a:p>
            <a:pPr/>
            <a:r>
              <a:t>Recap</a:t>
            </a:r>
          </a:p>
        </p:txBody>
      </p:sp>
      <p:sp>
        <p:nvSpPr>
          <p:cNvPr id="291" name="Rounded Rectangle"/>
          <p:cNvSpPr/>
          <p:nvPr/>
        </p:nvSpPr>
        <p:spPr>
          <a:xfrm>
            <a:off x="2235199" y="1729224"/>
            <a:ext cx="768411" cy="281939"/>
          </a:xfrm>
          <a:prstGeom prst="roundRect">
            <a:avLst>
              <a:gd name="adj" fmla="val 49779"/>
            </a:avLst>
          </a:prstGeom>
          <a:ln w="25400">
            <a:solidFill>
              <a:srgbClr val="E71E5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92" name="Rounded Rectangle"/>
          <p:cNvSpPr/>
          <p:nvPr/>
        </p:nvSpPr>
        <p:spPr>
          <a:xfrm>
            <a:off x="2235199" y="2242304"/>
            <a:ext cx="768411" cy="281939"/>
          </a:xfrm>
          <a:prstGeom prst="roundRect">
            <a:avLst>
              <a:gd name="adj" fmla="val 49779"/>
            </a:avLst>
          </a:prstGeom>
          <a:ln w="25400">
            <a:solidFill>
              <a:srgbClr val="E71E5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93" name="Rounded Rectangle"/>
          <p:cNvSpPr/>
          <p:nvPr/>
        </p:nvSpPr>
        <p:spPr>
          <a:xfrm>
            <a:off x="2235199" y="2756445"/>
            <a:ext cx="768411" cy="281939"/>
          </a:xfrm>
          <a:prstGeom prst="roundRect">
            <a:avLst>
              <a:gd name="adj" fmla="val 49779"/>
            </a:avLst>
          </a:prstGeom>
          <a:ln w="25400">
            <a:solidFill>
              <a:srgbClr val="E71E5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94" name="Rounded Rectangle"/>
          <p:cNvSpPr/>
          <p:nvPr/>
        </p:nvSpPr>
        <p:spPr>
          <a:xfrm>
            <a:off x="2235199" y="3321387"/>
            <a:ext cx="768411" cy="281939"/>
          </a:xfrm>
          <a:prstGeom prst="roundRect">
            <a:avLst>
              <a:gd name="adj" fmla="val 49779"/>
            </a:avLst>
          </a:prstGeom>
          <a:ln w="25400">
            <a:solidFill>
              <a:srgbClr val="E71E5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3" grpId="3"/>
      <p:bldP build="whole" bldLvl="1" animBg="1" rev="0" advAuto="0" spid="291" grpId="1"/>
      <p:bldP build="whole" bldLvl="1" animBg="1" rev="0" advAuto="0" spid="292" grpId="2"/>
      <p:bldP build="whole" bldLvl="1" animBg="1" rev="0" advAuto="0" spid="294" grpId="4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84" name="Screenshot 2021-08-08 at 23.50.51.png" descr="Screenshot 2021-08-08 at 23.50.51.png"/>
          <p:cNvPicPr>
            <a:picLocks noChangeAspect="1"/>
          </p:cNvPicPr>
          <p:nvPr/>
        </p:nvPicPr>
        <p:blipFill>
          <a:blip r:embed="rId2">
            <a:extLst/>
          </a:blip>
          <a:srcRect l="0" t="20273" r="0" b="0"/>
          <a:stretch>
            <a:fillRect/>
          </a:stretch>
        </p:blipFill>
        <p:spPr>
          <a:xfrm>
            <a:off x="310067" y="1027908"/>
            <a:ext cx="8578231" cy="3704516"/>
          </a:xfrm>
          <a:prstGeom prst="rect">
            <a:avLst/>
          </a:prstGeom>
          <a:ln w="12700">
            <a:miter lim="400000"/>
          </a:ln>
        </p:spPr>
      </p:pic>
      <p:sp>
        <p:nvSpPr>
          <p:cNvPr id="585" name="Line"/>
          <p:cNvSpPr/>
          <p:nvPr/>
        </p:nvSpPr>
        <p:spPr>
          <a:xfrm>
            <a:off x="2172811" y="1676854"/>
            <a:ext cx="4148416" cy="2079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96" fill="norm" stroke="1" extrusionOk="0">
                <a:moveTo>
                  <a:pt x="0" y="21396"/>
                </a:moveTo>
                <a:cubicBezTo>
                  <a:pt x="2462" y="12271"/>
                  <a:pt x="7236" y="5207"/>
                  <a:pt x="13154" y="1933"/>
                </a:cubicBezTo>
                <a:cubicBezTo>
                  <a:pt x="15864" y="434"/>
                  <a:pt x="18734" y="-204"/>
                  <a:pt x="21600" y="56"/>
                </a:cubicBezTo>
              </a:path>
            </a:pathLst>
          </a:cu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6" name="Line"/>
          <p:cNvSpPr/>
          <p:nvPr/>
        </p:nvSpPr>
        <p:spPr>
          <a:xfrm>
            <a:off x="6316429" y="1677669"/>
            <a:ext cx="158031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7" name="i = 0"/>
          <p:cNvSpPr txBox="1"/>
          <p:nvPr/>
        </p:nvSpPr>
        <p:spPr>
          <a:xfrm>
            <a:off x="4580409" y="2418081"/>
            <a:ext cx="480117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i = 0</a:t>
            </a:r>
          </a:p>
        </p:txBody>
      </p:sp>
      <p:sp>
        <p:nvSpPr>
          <p:cNvPr id="588" name="y = 10"/>
          <p:cNvSpPr txBox="1"/>
          <p:nvPr/>
        </p:nvSpPr>
        <p:spPr>
          <a:xfrm>
            <a:off x="4580409" y="3164604"/>
            <a:ext cx="639084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y = 10</a:t>
            </a:r>
          </a:p>
        </p:txBody>
      </p:sp>
      <p:sp>
        <p:nvSpPr>
          <p:cNvPr id="589" name="is_black = True"/>
          <p:cNvSpPr txBox="1"/>
          <p:nvPr/>
        </p:nvSpPr>
        <p:spPr>
          <a:xfrm>
            <a:off x="4251056" y="3446781"/>
            <a:ext cx="1292730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300">
                <a:solidFill>
                  <a:srgbClr val="FF0011"/>
                </a:solidFill>
              </a:defRPr>
            </a:lvl1pPr>
          </a:lstStyle>
          <a:p>
            <a:pPr/>
            <a:r>
              <a:t>is_black = True</a:t>
            </a:r>
          </a:p>
        </p:txBody>
      </p:sp>
      <p:sp>
        <p:nvSpPr>
          <p:cNvPr id="590" name="j = 2"/>
          <p:cNvSpPr txBox="1"/>
          <p:nvPr/>
        </p:nvSpPr>
        <p:spPr>
          <a:xfrm>
            <a:off x="4580409" y="2669304"/>
            <a:ext cx="480117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j = 2</a:t>
            </a:r>
          </a:p>
        </p:txBody>
      </p:sp>
      <p:sp>
        <p:nvSpPr>
          <p:cNvPr id="591" name="x = 70"/>
          <p:cNvSpPr txBox="1"/>
          <p:nvPr/>
        </p:nvSpPr>
        <p:spPr>
          <a:xfrm>
            <a:off x="4580409" y="2913381"/>
            <a:ext cx="639084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x = 70</a:t>
            </a:r>
          </a:p>
        </p:txBody>
      </p:sp>
      <p:sp>
        <p:nvSpPr>
          <p:cNvPr id="592" name="Rounded Rectangle"/>
          <p:cNvSpPr/>
          <p:nvPr/>
        </p:nvSpPr>
        <p:spPr>
          <a:xfrm>
            <a:off x="416559" y="3743068"/>
            <a:ext cx="4717979" cy="269239"/>
          </a:xfrm>
          <a:prstGeom prst="roundRect">
            <a:avLst>
              <a:gd name="adj" fmla="val 50000"/>
            </a:avLst>
          </a:prstGeom>
          <a:ln w="25400">
            <a:solidFill>
              <a:srgbClr val="E71E5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93" name="Drawing checker board using nested loops"/>
          <p:cNvSpPr txBox="1"/>
          <p:nvPr/>
        </p:nvSpPr>
        <p:spPr>
          <a:xfrm>
            <a:off x="998047" y="147956"/>
            <a:ext cx="7545030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100">
                <a:solidFill>
                  <a:srgbClr val="FFFFFF"/>
                </a:solidFill>
              </a:defRPr>
            </a:lvl1pPr>
          </a:lstStyle>
          <a:p>
            <a:pPr/>
            <a:r>
              <a:t>Drawing checker board using nested loops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6" name="Many loops pass…."/>
          <p:cNvSpPr txBox="1"/>
          <p:nvPr/>
        </p:nvSpPr>
        <p:spPr>
          <a:xfrm>
            <a:off x="2877647" y="147956"/>
            <a:ext cx="3561509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100">
                <a:solidFill>
                  <a:srgbClr val="FFFFFF"/>
                </a:solidFill>
              </a:defRPr>
            </a:lvl1pPr>
          </a:lstStyle>
          <a:p>
            <a:pPr/>
            <a:r>
              <a:t>Many loops pass….</a:t>
            </a:r>
          </a:p>
        </p:txBody>
      </p:sp>
      <p:pic>
        <p:nvPicPr>
          <p:cNvPr id="5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61778" y="919857"/>
            <a:ext cx="4020444" cy="40204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00" name="Screenshot 2021-08-08 at 23.50.51.png" descr="Screenshot 2021-08-08 at 23.50.51.png"/>
          <p:cNvPicPr>
            <a:picLocks noChangeAspect="1"/>
          </p:cNvPicPr>
          <p:nvPr/>
        </p:nvPicPr>
        <p:blipFill>
          <a:blip r:embed="rId2">
            <a:extLst/>
          </a:blip>
          <a:srcRect l="0" t="20273" r="0" b="0"/>
          <a:stretch>
            <a:fillRect/>
          </a:stretch>
        </p:blipFill>
        <p:spPr>
          <a:xfrm>
            <a:off x="310067" y="1027908"/>
            <a:ext cx="8578231" cy="3704516"/>
          </a:xfrm>
          <a:prstGeom prst="rect">
            <a:avLst/>
          </a:prstGeom>
          <a:ln w="12700">
            <a:miter lim="400000"/>
          </a:ln>
        </p:spPr>
      </p:pic>
      <p:sp>
        <p:nvSpPr>
          <p:cNvPr id="601" name="i = 5"/>
          <p:cNvSpPr txBox="1"/>
          <p:nvPr/>
        </p:nvSpPr>
        <p:spPr>
          <a:xfrm>
            <a:off x="4580409" y="2418081"/>
            <a:ext cx="480117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i = 5</a:t>
            </a:r>
          </a:p>
        </p:txBody>
      </p:sp>
      <p:sp>
        <p:nvSpPr>
          <p:cNvPr id="602" name="j = 2"/>
          <p:cNvSpPr txBox="1"/>
          <p:nvPr/>
        </p:nvSpPr>
        <p:spPr>
          <a:xfrm>
            <a:off x="4580409" y="2669304"/>
            <a:ext cx="480117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j = 2</a:t>
            </a:r>
          </a:p>
        </p:txBody>
      </p:sp>
      <p:sp>
        <p:nvSpPr>
          <p:cNvPr id="603" name="SQUARE_SIZE = 30"/>
          <p:cNvSpPr txBox="1"/>
          <p:nvPr/>
        </p:nvSpPr>
        <p:spPr>
          <a:xfrm>
            <a:off x="311781" y="859791"/>
            <a:ext cx="1631958" cy="49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SQUARE_SIZE = </a:t>
            </a:r>
            <a:r>
              <a:rPr>
                <a:solidFill>
                  <a:srgbClr val="1750EB"/>
                </a:solidFill>
              </a:rPr>
              <a:t>30</a:t>
            </a:r>
            <a:endParaRPr>
              <a:solidFill>
                <a:srgbClr val="1750EB"/>
              </a:solidFill>
            </a:endParaRPr>
          </a:p>
        </p:txBody>
      </p:sp>
      <p:sp>
        <p:nvSpPr>
          <p:cNvPr id="604" name="Drawing checker board using nested loops"/>
          <p:cNvSpPr txBox="1"/>
          <p:nvPr/>
        </p:nvSpPr>
        <p:spPr>
          <a:xfrm>
            <a:off x="998047" y="147956"/>
            <a:ext cx="7545030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100">
                <a:solidFill>
                  <a:srgbClr val="FFFFFF"/>
                </a:solidFill>
              </a:defRPr>
            </a:lvl1pPr>
          </a:lstStyle>
          <a:p>
            <a:pPr/>
            <a:r>
              <a:t>Drawing checker board using nested loops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07" name="Screenshot 2021-08-08 at 23.50.51.png" descr="Screenshot 2021-08-08 at 23.50.51.png"/>
          <p:cNvPicPr>
            <a:picLocks noChangeAspect="1"/>
          </p:cNvPicPr>
          <p:nvPr/>
        </p:nvPicPr>
        <p:blipFill>
          <a:blip r:embed="rId2">
            <a:extLst/>
          </a:blip>
          <a:srcRect l="0" t="20273" r="0" b="0"/>
          <a:stretch>
            <a:fillRect/>
          </a:stretch>
        </p:blipFill>
        <p:spPr>
          <a:xfrm>
            <a:off x="310067" y="1027908"/>
            <a:ext cx="8578231" cy="3704516"/>
          </a:xfrm>
          <a:prstGeom prst="rect">
            <a:avLst/>
          </a:prstGeom>
          <a:ln w="12700">
            <a:miter lim="400000"/>
          </a:ln>
        </p:spPr>
      </p:pic>
      <p:sp>
        <p:nvSpPr>
          <p:cNvPr id="608" name="i = 5"/>
          <p:cNvSpPr txBox="1"/>
          <p:nvPr/>
        </p:nvSpPr>
        <p:spPr>
          <a:xfrm>
            <a:off x="4580409" y="2418081"/>
            <a:ext cx="480117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i = 5</a:t>
            </a:r>
          </a:p>
        </p:txBody>
      </p:sp>
      <p:sp>
        <p:nvSpPr>
          <p:cNvPr id="609" name="j = 2"/>
          <p:cNvSpPr txBox="1"/>
          <p:nvPr/>
        </p:nvSpPr>
        <p:spPr>
          <a:xfrm>
            <a:off x="4580409" y="2669304"/>
            <a:ext cx="480117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j = 2</a:t>
            </a:r>
          </a:p>
        </p:txBody>
      </p:sp>
      <p:sp>
        <p:nvSpPr>
          <p:cNvPr id="610" name="x = 70"/>
          <p:cNvSpPr txBox="1"/>
          <p:nvPr/>
        </p:nvSpPr>
        <p:spPr>
          <a:xfrm>
            <a:off x="4580409" y="2913381"/>
            <a:ext cx="639084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x = 70</a:t>
            </a:r>
          </a:p>
        </p:txBody>
      </p:sp>
      <p:sp>
        <p:nvSpPr>
          <p:cNvPr id="611" name="y = 160"/>
          <p:cNvSpPr txBox="1"/>
          <p:nvPr/>
        </p:nvSpPr>
        <p:spPr>
          <a:xfrm>
            <a:off x="4580409" y="3164604"/>
            <a:ext cx="745031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y = 160</a:t>
            </a:r>
          </a:p>
        </p:txBody>
      </p:sp>
      <p:sp>
        <p:nvSpPr>
          <p:cNvPr id="612" name="SQUARE_SIZE = 30"/>
          <p:cNvSpPr txBox="1"/>
          <p:nvPr/>
        </p:nvSpPr>
        <p:spPr>
          <a:xfrm>
            <a:off x="311781" y="859791"/>
            <a:ext cx="1631958" cy="49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SQUARE_SIZE = </a:t>
            </a:r>
            <a:r>
              <a:rPr>
                <a:solidFill>
                  <a:srgbClr val="1750EB"/>
                </a:solidFill>
              </a:rPr>
              <a:t>30</a:t>
            </a:r>
            <a:endParaRPr>
              <a:solidFill>
                <a:srgbClr val="1750EB"/>
              </a:solidFill>
            </a:endParaRPr>
          </a:p>
        </p:txBody>
      </p:sp>
      <p:sp>
        <p:nvSpPr>
          <p:cNvPr id="613" name="Drawing checker board using nested loops"/>
          <p:cNvSpPr txBox="1"/>
          <p:nvPr/>
        </p:nvSpPr>
        <p:spPr>
          <a:xfrm>
            <a:off x="998047" y="147956"/>
            <a:ext cx="7545030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100">
                <a:solidFill>
                  <a:srgbClr val="FFFFFF"/>
                </a:solidFill>
              </a:defRPr>
            </a:lvl1pPr>
          </a:lstStyle>
          <a:p>
            <a:pPr/>
            <a:r>
              <a:t>Drawing checker board using nested loops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16" name="Screenshot 2021-08-08 at 23.50.51.png" descr="Screenshot 2021-08-08 at 23.50.51.png"/>
          <p:cNvPicPr>
            <a:picLocks noChangeAspect="1"/>
          </p:cNvPicPr>
          <p:nvPr/>
        </p:nvPicPr>
        <p:blipFill>
          <a:blip r:embed="rId2">
            <a:extLst/>
          </a:blip>
          <a:srcRect l="0" t="20273" r="0" b="0"/>
          <a:stretch>
            <a:fillRect/>
          </a:stretch>
        </p:blipFill>
        <p:spPr>
          <a:xfrm>
            <a:off x="310067" y="1027908"/>
            <a:ext cx="8578231" cy="3704516"/>
          </a:xfrm>
          <a:prstGeom prst="rect">
            <a:avLst/>
          </a:prstGeom>
          <a:ln w="12700">
            <a:miter lim="400000"/>
          </a:ln>
        </p:spPr>
      </p:pic>
      <p:sp>
        <p:nvSpPr>
          <p:cNvPr id="617" name="i = 5"/>
          <p:cNvSpPr txBox="1"/>
          <p:nvPr/>
        </p:nvSpPr>
        <p:spPr>
          <a:xfrm>
            <a:off x="4580409" y="2418081"/>
            <a:ext cx="480117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i = 5</a:t>
            </a:r>
          </a:p>
        </p:txBody>
      </p:sp>
      <p:sp>
        <p:nvSpPr>
          <p:cNvPr id="618" name="y = 160"/>
          <p:cNvSpPr txBox="1"/>
          <p:nvPr/>
        </p:nvSpPr>
        <p:spPr>
          <a:xfrm>
            <a:off x="4580409" y="3164604"/>
            <a:ext cx="745031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y = 160</a:t>
            </a:r>
          </a:p>
        </p:txBody>
      </p:sp>
      <p:sp>
        <p:nvSpPr>
          <p:cNvPr id="619" name="is_black = False"/>
          <p:cNvSpPr txBox="1"/>
          <p:nvPr/>
        </p:nvSpPr>
        <p:spPr>
          <a:xfrm>
            <a:off x="4251056" y="3446781"/>
            <a:ext cx="1366170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300">
                <a:solidFill>
                  <a:srgbClr val="FF0011"/>
                </a:solidFill>
              </a:defRPr>
            </a:lvl1pPr>
          </a:lstStyle>
          <a:p>
            <a:pPr/>
            <a:r>
              <a:t>is_black = False</a:t>
            </a:r>
          </a:p>
        </p:txBody>
      </p:sp>
      <p:sp>
        <p:nvSpPr>
          <p:cNvPr id="620" name="j = 2"/>
          <p:cNvSpPr txBox="1"/>
          <p:nvPr/>
        </p:nvSpPr>
        <p:spPr>
          <a:xfrm>
            <a:off x="4580409" y="2669304"/>
            <a:ext cx="480117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j = 2</a:t>
            </a:r>
          </a:p>
        </p:txBody>
      </p:sp>
      <p:sp>
        <p:nvSpPr>
          <p:cNvPr id="621" name="x = 70"/>
          <p:cNvSpPr txBox="1"/>
          <p:nvPr/>
        </p:nvSpPr>
        <p:spPr>
          <a:xfrm>
            <a:off x="4580409" y="2913381"/>
            <a:ext cx="639084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x = 70</a:t>
            </a:r>
          </a:p>
        </p:txBody>
      </p:sp>
      <p:sp>
        <p:nvSpPr>
          <p:cNvPr id="622" name="Drawing checker board using nested loops"/>
          <p:cNvSpPr txBox="1"/>
          <p:nvPr/>
        </p:nvSpPr>
        <p:spPr>
          <a:xfrm>
            <a:off x="998047" y="147956"/>
            <a:ext cx="7545030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100">
                <a:solidFill>
                  <a:srgbClr val="FFFFFF"/>
                </a:solidFill>
              </a:defRPr>
            </a:lvl1pPr>
          </a:lstStyle>
          <a:p>
            <a:pPr/>
            <a:r>
              <a:t>Drawing checker board using nested loops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25" name="Screenshot 2021-08-08 at 23.50.51.png" descr="Screenshot 2021-08-08 at 23.50.51.png"/>
          <p:cNvPicPr>
            <a:picLocks noChangeAspect="1"/>
          </p:cNvPicPr>
          <p:nvPr/>
        </p:nvPicPr>
        <p:blipFill>
          <a:blip r:embed="rId2">
            <a:extLst/>
          </a:blip>
          <a:srcRect l="0" t="20273" r="0" b="0"/>
          <a:stretch>
            <a:fillRect/>
          </a:stretch>
        </p:blipFill>
        <p:spPr>
          <a:xfrm>
            <a:off x="310067" y="1027908"/>
            <a:ext cx="8578231" cy="3704516"/>
          </a:xfrm>
          <a:prstGeom prst="rect">
            <a:avLst/>
          </a:prstGeom>
          <a:ln w="12700">
            <a:miter lim="400000"/>
          </a:ln>
        </p:spPr>
      </p:pic>
      <p:sp>
        <p:nvSpPr>
          <p:cNvPr id="626" name="Line"/>
          <p:cNvSpPr/>
          <p:nvPr/>
        </p:nvSpPr>
        <p:spPr>
          <a:xfrm>
            <a:off x="2172811" y="3486765"/>
            <a:ext cx="4247397" cy="269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96" fill="norm" stroke="1" extrusionOk="0">
                <a:moveTo>
                  <a:pt x="0" y="21396"/>
                </a:moveTo>
                <a:cubicBezTo>
                  <a:pt x="2462" y="12271"/>
                  <a:pt x="7236" y="5207"/>
                  <a:pt x="13154" y="1933"/>
                </a:cubicBezTo>
                <a:cubicBezTo>
                  <a:pt x="15864" y="434"/>
                  <a:pt x="18734" y="-204"/>
                  <a:pt x="21600" y="56"/>
                </a:cubicBezTo>
              </a:path>
            </a:pathLst>
          </a:cu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27" name="Line"/>
          <p:cNvSpPr/>
          <p:nvPr/>
        </p:nvSpPr>
        <p:spPr>
          <a:xfrm>
            <a:off x="6331669" y="3496309"/>
            <a:ext cx="158031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28" name="i = 5"/>
          <p:cNvSpPr txBox="1"/>
          <p:nvPr/>
        </p:nvSpPr>
        <p:spPr>
          <a:xfrm>
            <a:off x="4580409" y="2418081"/>
            <a:ext cx="480117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i = 5</a:t>
            </a:r>
          </a:p>
        </p:txBody>
      </p:sp>
      <p:sp>
        <p:nvSpPr>
          <p:cNvPr id="629" name="j = 2"/>
          <p:cNvSpPr txBox="1"/>
          <p:nvPr/>
        </p:nvSpPr>
        <p:spPr>
          <a:xfrm>
            <a:off x="4580409" y="2669304"/>
            <a:ext cx="480117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j = 2</a:t>
            </a:r>
          </a:p>
        </p:txBody>
      </p:sp>
      <p:sp>
        <p:nvSpPr>
          <p:cNvPr id="630" name="x = 70"/>
          <p:cNvSpPr txBox="1"/>
          <p:nvPr/>
        </p:nvSpPr>
        <p:spPr>
          <a:xfrm>
            <a:off x="4580409" y="2913381"/>
            <a:ext cx="639084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x = 70</a:t>
            </a:r>
          </a:p>
        </p:txBody>
      </p:sp>
      <p:sp>
        <p:nvSpPr>
          <p:cNvPr id="631" name="y = 160"/>
          <p:cNvSpPr txBox="1"/>
          <p:nvPr/>
        </p:nvSpPr>
        <p:spPr>
          <a:xfrm>
            <a:off x="4580409" y="3164604"/>
            <a:ext cx="745031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500">
                <a:solidFill>
                  <a:srgbClr val="FF0011"/>
                </a:solidFill>
              </a:defRPr>
            </a:lvl1pPr>
          </a:lstStyle>
          <a:p>
            <a:pPr/>
            <a:r>
              <a:t>y = 160</a:t>
            </a:r>
          </a:p>
        </p:txBody>
      </p:sp>
      <p:sp>
        <p:nvSpPr>
          <p:cNvPr id="632" name="is_black = False"/>
          <p:cNvSpPr txBox="1"/>
          <p:nvPr/>
        </p:nvSpPr>
        <p:spPr>
          <a:xfrm>
            <a:off x="4251056" y="3446781"/>
            <a:ext cx="1366170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300">
                <a:solidFill>
                  <a:srgbClr val="FF0011"/>
                </a:solidFill>
              </a:defRPr>
            </a:lvl1pPr>
          </a:lstStyle>
          <a:p>
            <a:pPr/>
            <a:r>
              <a:t>is_black = False</a:t>
            </a:r>
          </a:p>
        </p:txBody>
      </p:sp>
      <p:sp>
        <p:nvSpPr>
          <p:cNvPr id="633" name="Drawing checker board using nested loops"/>
          <p:cNvSpPr txBox="1"/>
          <p:nvPr/>
        </p:nvSpPr>
        <p:spPr>
          <a:xfrm>
            <a:off x="998047" y="147956"/>
            <a:ext cx="7545030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100">
                <a:solidFill>
                  <a:srgbClr val="FFFFFF"/>
                </a:solidFill>
              </a:defRPr>
            </a:lvl1pPr>
          </a:lstStyle>
          <a:p>
            <a:pPr/>
            <a:r>
              <a:t>Drawing checker board using nested loops</a:t>
            </a:r>
          </a:p>
        </p:txBody>
      </p:sp>
      <p:sp>
        <p:nvSpPr>
          <p:cNvPr id="634" name="0"/>
          <p:cNvSpPr txBox="1"/>
          <p:nvPr/>
        </p:nvSpPr>
        <p:spPr>
          <a:xfrm>
            <a:off x="6399049" y="1433990"/>
            <a:ext cx="252465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100">
                <a:solidFill>
                  <a:srgbClr val="F51CAB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35" name="1"/>
          <p:cNvSpPr txBox="1"/>
          <p:nvPr/>
        </p:nvSpPr>
        <p:spPr>
          <a:xfrm>
            <a:off x="6399049" y="1845470"/>
            <a:ext cx="252465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100">
                <a:solidFill>
                  <a:srgbClr val="F51CAB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36" name="2"/>
          <p:cNvSpPr txBox="1"/>
          <p:nvPr/>
        </p:nvSpPr>
        <p:spPr>
          <a:xfrm>
            <a:off x="6399049" y="2209801"/>
            <a:ext cx="252465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100">
                <a:solidFill>
                  <a:srgbClr val="F51CAB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37" name="3"/>
          <p:cNvSpPr txBox="1"/>
          <p:nvPr/>
        </p:nvSpPr>
        <p:spPr>
          <a:xfrm>
            <a:off x="6399049" y="2568655"/>
            <a:ext cx="252465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100">
                <a:solidFill>
                  <a:srgbClr val="F51CAB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38" name="4"/>
          <p:cNvSpPr txBox="1"/>
          <p:nvPr/>
        </p:nvSpPr>
        <p:spPr>
          <a:xfrm>
            <a:off x="6399049" y="2938502"/>
            <a:ext cx="252465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100">
                <a:solidFill>
                  <a:srgbClr val="F51CAB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39" name="0"/>
          <p:cNvSpPr txBox="1"/>
          <p:nvPr/>
        </p:nvSpPr>
        <p:spPr>
          <a:xfrm>
            <a:off x="5652124" y="3291840"/>
            <a:ext cx="252465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100">
                <a:solidFill>
                  <a:srgbClr val="F51CAB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40" name="1"/>
          <p:cNvSpPr txBox="1"/>
          <p:nvPr/>
        </p:nvSpPr>
        <p:spPr>
          <a:xfrm>
            <a:off x="6038287" y="3304540"/>
            <a:ext cx="252465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100">
                <a:solidFill>
                  <a:srgbClr val="F51CAB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41" name="5,2"/>
          <p:cNvSpPr txBox="1"/>
          <p:nvPr/>
        </p:nvSpPr>
        <p:spPr>
          <a:xfrm>
            <a:off x="6287837" y="3291840"/>
            <a:ext cx="47488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100">
                <a:solidFill>
                  <a:srgbClr val="F51CAB"/>
                </a:solidFill>
              </a:defRPr>
            </a:lvl1pPr>
          </a:lstStyle>
          <a:p>
            <a:pPr/>
            <a:r>
              <a:t>5,2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38" grpId="5"/>
      <p:bldP build="whole" bldLvl="1" animBg="1" rev="0" advAuto="0" spid="639" grpId="6"/>
      <p:bldP build="whole" bldLvl="1" animBg="1" rev="0" advAuto="0" spid="637" grpId="4"/>
      <p:bldP build="whole" bldLvl="1" animBg="1" rev="0" advAuto="0" spid="636" grpId="3"/>
      <p:bldP build="whole" bldLvl="1" animBg="1" rev="0" advAuto="0" spid="641" grpId="8"/>
      <p:bldP build="whole" bldLvl="1" animBg="1" rev="0" advAuto="0" spid="635" grpId="2"/>
      <p:bldP build="whole" bldLvl="1" animBg="1" rev="0" advAuto="0" spid="634" grpId="1"/>
      <p:bldP build="whole" bldLvl="1" animBg="1" rev="0" advAuto="0" spid="640" grpId="7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44" name="Rest of this morning"/>
          <p:cNvSpPr txBox="1"/>
          <p:nvPr/>
        </p:nvSpPr>
        <p:spPr>
          <a:xfrm>
            <a:off x="2958927" y="147956"/>
            <a:ext cx="3605147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100">
                <a:solidFill>
                  <a:srgbClr val="FFFFFF"/>
                </a:solidFill>
              </a:defRPr>
            </a:lvl1pPr>
          </a:lstStyle>
          <a:p>
            <a:pPr/>
            <a:r>
              <a:t>Rest of this morning</a:t>
            </a:r>
          </a:p>
        </p:txBody>
      </p:sp>
      <p:pic>
        <p:nvPicPr>
          <p:cNvPr id="645" name="Screenshot 2021-08-09 at 09.12.49.png" descr="Screenshot 2021-08-09 at 09.12.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629" y="1170850"/>
            <a:ext cx="8714742" cy="34185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lide Number"/>
          <p:cNvSpPr txBox="1"/>
          <p:nvPr>
            <p:ph type="sldNum" sz="quarter" idx="2"/>
          </p:nvPr>
        </p:nvSpPr>
        <p:spPr>
          <a:xfrm>
            <a:off x="8864599" y="4901409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7" name="Creating Graphical Objects"/>
          <p:cNvSpPr txBox="1"/>
          <p:nvPr/>
        </p:nvSpPr>
        <p:spPr>
          <a:xfrm>
            <a:off x="2309141" y="160656"/>
            <a:ext cx="4525718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Creating Graphical Objects</a:t>
            </a:r>
          </a:p>
        </p:txBody>
      </p:sp>
      <p:pic>
        <p:nvPicPr>
          <p:cNvPr id="298" name="Screenshot 2021-08-08 at 21.32.24.png" descr="Screenshot 2021-08-08 at 21.32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578" y="258213"/>
            <a:ext cx="8162632" cy="4627074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Rounded Rectangle"/>
          <p:cNvSpPr/>
          <p:nvPr/>
        </p:nvSpPr>
        <p:spPr>
          <a:xfrm>
            <a:off x="2411809" y="2125464"/>
            <a:ext cx="1347947" cy="321824"/>
          </a:xfrm>
          <a:prstGeom prst="roundRect">
            <a:avLst>
              <a:gd name="adj" fmla="val 50000"/>
            </a:avLst>
          </a:prstGeom>
          <a:ln w="25400">
            <a:solidFill>
              <a:srgbClr val="E71E5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00" name="Recap"/>
          <p:cNvSpPr txBox="1"/>
          <p:nvPr/>
        </p:nvSpPr>
        <p:spPr>
          <a:xfrm>
            <a:off x="140489" y="4714240"/>
            <a:ext cx="63780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i="1">
                <a:solidFill>
                  <a:srgbClr val="5959FF"/>
                </a:solidFill>
              </a:defRPr>
            </a:lvl1pPr>
          </a:lstStyle>
          <a:p>
            <a:pPr/>
            <a:r>
              <a:t>Recap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lide Number"/>
          <p:cNvSpPr txBox="1"/>
          <p:nvPr>
            <p:ph type="sldNum" sz="quarter" idx="2"/>
          </p:nvPr>
        </p:nvSpPr>
        <p:spPr>
          <a:xfrm>
            <a:off x="8864599" y="4901409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3" name="Drawing with Loops"/>
          <p:cNvSpPr txBox="1"/>
          <p:nvPr/>
        </p:nvSpPr>
        <p:spPr>
          <a:xfrm>
            <a:off x="2935527" y="147956"/>
            <a:ext cx="3539786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100">
                <a:solidFill>
                  <a:srgbClr val="FFFFFF"/>
                </a:solidFill>
              </a:defRPr>
            </a:lvl1pPr>
          </a:lstStyle>
          <a:p>
            <a:pPr/>
            <a:r>
              <a:t>Drawing with Loops</a:t>
            </a:r>
          </a:p>
        </p:txBody>
      </p:sp>
      <p:pic>
        <p:nvPicPr>
          <p:cNvPr id="304" name="Google Shape;199;p36" descr="Google Shape;199;p3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9730" y="1493044"/>
            <a:ext cx="3411380" cy="3411380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Goal for today: draw checker board"/>
          <p:cNvSpPr txBox="1"/>
          <p:nvPr/>
        </p:nvSpPr>
        <p:spPr>
          <a:xfrm>
            <a:off x="2621918" y="984172"/>
            <a:ext cx="4167004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900">
                <a:solidFill>
                  <a:schemeClr val="accent2">
                    <a:lumOff val="-2588"/>
                  </a:schemeClr>
                </a:solidFill>
              </a:defRPr>
            </a:lvl1pPr>
          </a:lstStyle>
          <a:p>
            <a:pPr/>
            <a:r>
              <a:t>Goal for today: draw checker board</a:t>
            </a:r>
          </a:p>
        </p:txBody>
      </p:sp>
      <p:sp>
        <p:nvSpPr>
          <p:cNvPr id="306" name="64 squares"/>
          <p:cNvSpPr txBox="1"/>
          <p:nvPr/>
        </p:nvSpPr>
        <p:spPr>
          <a:xfrm>
            <a:off x="6957849" y="1015922"/>
            <a:ext cx="1232343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700"/>
            </a:lvl1pPr>
          </a:lstStyle>
          <a:p>
            <a:pPr/>
            <a:r>
              <a:t>64 squares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lide Number"/>
          <p:cNvSpPr txBox="1"/>
          <p:nvPr>
            <p:ph type="sldNum" sz="quarter" idx="2"/>
          </p:nvPr>
        </p:nvSpPr>
        <p:spPr>
          <a:xfrm>
            <a:off x="8864599" y="4901409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9" name="Drawing with Loops"/>
          <p:cNvSpPr txBox="1"/>
          <p:nvPr/>
        </p:nvSpPr>
        <p:spPr>
          <a:xfrm>
            <a:off x="2935527" y="147956"/>
            <a:ext cx="3539786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100">
                <a:solidFill>
                  <a:srgbClr val="FFFFFF"/>
                </a:solidFill>
              </a:defRPr>
            </a:lvl1pPr>
          </a:lstStyle>
          <a:p>
            <a:pPr/>
            <a:r>
              <a:t>Drawing with Loops</a:t>
            </a:r>
          </a:p>
        </p:txBody>
      </p:sp>
      <p:pic>
        <p:nvPicPr>
          <p:cNvPr id="31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" y="1075718"/>
            <a:ext cx="7937712" cy="3567512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Recap"/>
          <p:cNvSpPr txBox="1"/>
          <p:nvPr/>
        </p:nvSpPr>
        <p:spPr>
          <a:xfrm>
            <a:off x="140489" y="4714240"/>
            <a:ext cx="63780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i="1">
                <a:solidFill>
                  <a:srgbClr val="5959FF"/>
                </a:solidFill>
              </a:defRPr>
            </a:lvl1pPr>
          </a:lstStyle>
          <a:p>
            <a:pPr/>
            <a:r>
              <a:t>Recap</a:t>
            </a:r>
          </a:p>
        </p:txBody>
      </p:sp>
      <p:sp>
        <p:nvSpPr>
          <p:cNvPr id="312" name="Rounded Rectangle"/>
          <p:cNvSpPr/>
          <p:nvPr/>
        </p:nvSpPr>
        <p:spPr>
          <a:xfrm>
            <a:off x="2479039" y="1759704"/>
            <a:ext cx="1043009" cy="400564"/>
          </a:xfrm>
          <a:prstGeom prst="roundRect">
            <a:avLst>
              <a:gd name="adj" fmla="val 47558"/>
            </a:avLst>
          </a:prstGeom>
          <a:ln w="25400">
            <a:solidFill>
              <a:srgbClr val="E71E5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13" name="Loop variable is used to control location…"/>
          <p:cNvSpPr txBox="1"/>
          <p:nvPr/>
        </p:nvSpPr>
        <p:spPr>
          <a:xfrm>
            <a:off x="3676169" y="1249681"/>
            <a:ext cx="4314716" cy="599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1700">
                <a:solidFill>
                  <a:srgbClr val="FF1718"/>
                </a:solidFill>
              </a:defRPr>
            </a:pPr>
            <a:r>
              <a:t>Loop variable is used to control location </a:t>
            </a:r>
          </a:p>
          <a:p>
            <a:pPr>
              <a:defRPr b="1" sz="1700" u="sng">
                <a:solidFill>
                  <a:srgbClr val="FF1718"/>
                </a:solidFill>
              </a:defRPr>
            </a:pPr>
            <a:r>
              <a:t> Both circle_x and circle_y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lide Number"/>
          <p:cNvSpPr txBox="1"/>
          <p:nvPr>
            <p:ph type="sldNum" sz="quarter" idx="2"/>
          </p:nvPr>
        </p:nvSpPr>
        <p:spPr>
          <a:xfrm>
            <a:off x="8864599" y="4901409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6" name="Drawing with Loops"/>
          <p:cNvSpPr txBox="1"/>
          <p:nvPr/>
        </p:nvSpPr>
        <p:spPr>
          <a:xfrm>
            <a:off x="2935527" y="147956"/>
            <a:ext cx="3539786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100">
                <a:solidFill>
                  <a:srgbClr val="FFFFFF"/>
                </a:solidFill>
              </a:defRPr>
            </a:lvl1pPr>
          </a:lstStyle>
          <a:p>
            <a:pPr/>
            <a:r>
              <a:t>Drawing with Loops</a:t>
            </a:r>
          </a:p>
        </p:txBody>
      </p:sp>
      <p:pic>
        <p:nvPicPr>
          <p:cNvPr id="317" name="Google Shape;199;p36" descr="Google Shape;199;p3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10" y="1452405"/>
            <a:ext cx="3411380" cy="3411379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Decomposition"/>
          <p:cNvSpPr txBox="1"/>
          <p:nvPr/>
        </p:nvSpPr>
        <p:spPr>
          <a:xfrm>
            <a:off x="866017" y="943532"/>
            <a:ext cx="1846966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900">
                <a:solidFill>
                  <a:schemeClr val="accent2">
                    <a:lumOff val="-2588"/>
                  </a:schemeClr>
                </a:solidFill>
              </a:defRPr>
            </a:lvl1pPr>
          </a:lstStyle>
          <a:p>
            <a:pPr/>
            <a:r>
              <a:t>Decomposition</a:t>
            </a:r>
          </a:p>
        </p:txBody>
      </p:sp>
      <p:pic>
        <p:nvPicPr>
          <p:cNvPr id="319" name="Google Shape;199;p36" descr="Google Shape;199;p36"/>
          <p:cNvPicPr>
            <a:picLocks noChangeAspect="1"/>
          </p:cNvPicPr>
          <p:nvPr/>
        </p:nvPicPr>
        <p:blipFill>
          <a:blip r:embed="rId2">
            <a:extLst/>
          </a:blip>
          <a:srcRect l="0" t="0" r="87043" b="0"/>
          <a:stretch>
            <a:fillRect/>
          </a:stretch>
        </p:blipFill>
        <p:spPr>
          <a:xfrm>
            <a:off x="4220200" y="1452325"/>
            <a:ext cx="442001" cy="341138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0" name="Google Shape;199;p36" descr="Google Shape;199;p36"/>
          <p:cNvPicPr>
            <a:picLocks noChangeAspect="1"/>
          </p:cNvPicPr>
          <p:nvPr/>
        </p:nvPicPr>
        <p:blipFill>
          <a:blip r:embed="rId2">
            <a:extLst/>
          </a:blip>
          <a:srcRect l="12408" t="0" r="74533" b="0"/>
          <a:stretch>
            <a:fillRect/>
          </a:stretch>
        </p:blipFill>
        <p:spPr>
          <a:xfrm>
            <a:off x="4820037" y="1452325"/>
            <a:ext cx="445454" cy="341138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Google Shape;199;p36" descr="Google Shape;199;p36"/>
          <p:cNvPicPr>
            <a:picLocks noChangeAspect="1"/>
          </p:cNvPicPr>
          <p:nvPr/>
        </p:nvPicPr>
        <p:blipFill>
          <a:blip r:embed="rId2">
            <a:extLst/>
          </a:blip>
          <a:srcRect l="0" t="0" r="87043" b="0"/>
          <a:stretch>
            <a:fillRect/>
          </a:stretch>
        </p:blipFill>
        <p:spPr>
          <a:xfrm>
            <a:off x="5423049" y="1452325"/>
            <a:ext cx="442001" cy="341138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2" name="Google Shape;199;p36" descr="Google Shape;199;p36"/>
          <p:cNvPicPr>
            <a:picLocks noChangeAspect="1"/>
          </p:cNvPicPr>
          <p:nvPr/>
        </p:nvPicPr>
        <p:blipFill>
          <a:blip r:embed="rId2">
            <a:extLst/>
          </a:blip>
          <a:srcRect l="12408" t="0" r="74533" b="0"/>
          <a:stretch>
            <a:fillRect/>
          </a:stretch>
        </p:blipFill>
        <p:spPr>
          <a:xfrm>
            <a:off x="6022886" y="1452325"/>
            <a:ext cx="445454" cy="341138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Google Shape;199;p36" descr="Google Shape;199;p36"/>
          <p:cNvPicPr>
            <a:picLocks noChangeAspect="1"/>
          </p:cNvPicPr>
          <p:nvPr/>
        </p:nvPicPr>
        <p:blipFill>
          <a:blip r:embed="rId2">
            <a:extLst/>
          </a:blip>
          <a:srcRect l="0" t="0" r="87043" b="0"/>
          <a:stretch>
            <a:fillRect/>
          </a:stretch>
        </p:blipFill>
        <p:spPr>
          <a:xfrm>
            <a:off x="6625898" y="1452325"/>
            <a:ext cx="442001" cy="341138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Google Shape;199;p36" descr="Google Shape;199;p36"/>
          <p:cNvPicPr>
            <a:picLocks noChangeAspect="1"/>
          </p:cNvPicPr>
          <p:nvPr/>
        </p:nvPicPr>
        <p:blipFill>
          <a:blip r:embed="rId2">
            <a:extLst/>
          </a:blip>
          <a:srcRect l="12408" t="0" r="74533" b="0"/>
          <a:stretch>
            <a:fillRect/>
          </a:stretch>
        </p:blipFill>
        <p:spPr>
          <a:xfrm>
            <a:off x="7225735" y="1452325"/>
            <a:ext cx="445454" cy="341138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Google Shape;199;p36" descr="Google Shape;199;p36"/>
          <p:cNvPicPr>
            <a:picLocks noChangeAspect="1"/>
          </p:cNvPicPr>
          <p:nvPr/>
        </p:nvPicPr>
        <p:blipFill>
          <a:blip r:embed="rId2">
            <a:extLst/>
          </a:blip>
          <a:srcRect l="0" t="0" r="87043" b="0"/>
          <a:stretch>
            <a:fillRect/>
          </a:stretch>
        </p:blipFill>
        <p:spPr>
          <a:xfrm>
            <a:off x="7828748" y="1452325"/>
            <a:ext cx="442000" cy="341138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Google Shape;199;p36" descr="Google Shape;199;p36"/>
          <p:cNvPicPr>
            <a:picLocks noChangeAspect="1"/>
          </p:cNvPicPr>
          <p:nvPr/>
        </p:nvPicPr>
        <p:blipFill>
          <a:blip r:embed="rId2">
            <a:extLst/>
          </a:blip>
          <a:srcRect l="12408" t="0" r="74533" b="0"/>
          <a:stretch>
            <a:fillRect/>
          </a:stretch>
        </p:blipFill>
        <p:spPr>
          <a:xfrm>
            <a:off x="8428584" y="1452325"/>
            <a:ext cx="445454" cy="3411380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Arrow"/>
          <p:cNvSpPr/>
          <p:nvPr/>
        </p:nvSpPr>
        <p:spPr>
          <a:xfrm>
            <a:off x="3520440" y="2979025"/>
            <a:ext cx="552591" cy="358139"/>
          </a:xfrm>
          <a:prstGeom prst="rightArrow">
            <a:avLst>
              <a:gd name="adj1" fmla="val 32000"/>
              <a:gd name="adj2" fmla="val 98749"/>
            </a:avLst>
          </a:pr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28" name="draw_column()"/>
          <p:cNvSpPr txBox="1"/>
          <p:nvPr/>
        </p:nvSpPr>
        <p:spPr>
          <a:xfrm>
            <a:off x="4306089" y="943532"/>
            <a:ext cx="1820221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900">
                <a:solidFill>
                  <a:schemeClr val="accent2">
                    <a:lumOff val="-2588"/>
                  </a:schemeClr>
                </a:solidFill>
              </a:defRPr>
            </a:lvl1pPr>
          </a:lstStyle>
          <a:p>
            <a:pPr/>
            <a:r>
              <a:t>draw_column()</a:t>
            </a:r>
          </a:p>
        </p:txBody>
      </p:sp>
      <p:sp>
        <p:nvSpPr>
          <p:cNvPr id="329" name="Arrow"/>
          <p:cNvSpPr/>
          <p:nvPr/>
        </p:nvSpPr>
        <p:spPr>
          <a:xfrm>
            <a:off x="3616960" y="968932"/>
            <a:ext cx="552591" cy="358139"/>
          </a:xfrm>
          <a:prstGeom prst="rightArrow">
            <a:avLst>
              <a:gd name="adj1" fmla="val 32000"/>
              <a:gd name="adj2" fmla="val 98749"/>
            </a:avLst>
          </a:pr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afterEffect" presetSubtype="5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1" dur="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5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5" dur="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5" presetID="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9" dur="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5" presetID="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24" dur="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5" presetID="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28" dur="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5" presetID="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32" dur="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5" presetID="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36" dur="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5" presetID="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40" dur="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5" presetID="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44" dur="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5" presetID="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48" dur="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6" grpId="11"/>
      <p:bldP build="whole" bldLvl="1" animBg="1" rev="0" advAuto="0" spid="322" grpId="6"/>
      <p:bldP build="whole" bldLvl="1" animBg="1" rev="0" advAuto="0" spid="320" grpId="7"/>
      <p:bldP build="whole" bldLvl="1" animBg="1" rev="0" advAuto="0" spid="328" grpId="2"/>
      <p:bldP build="whole" bldLvl="1" animBg="1" rev="0" advAuto="0" spid="329" grpId="3"/>
      <p:bldP build="whole" bldLvl="1" animBg="1" rev="0" advAuto="0" spid="321" grpId="5"/>
      <p:bldP build="whole" bldLvl="1" animBg="1" rev="0" advAuto="0" spid="323" grpId="8"/>
      <p:bldP build="whole" bldLvl="1" animBg="1" rev="0" advAuto="0" spid="319" grpId="4"/>
      <p:bldP build="whole" bldLvl="1" animBg="1" rev="0" advAuto="0" spid="327" grpId="1"/>
      <p:bldP build="whole" bldLvl="1" animBg="1" rev="0" advAuto="0" spid="324" grpId="9"/>
      <p:bldP build="whole" bldLvl="1" animBg="1" rev="0" advAuto="0" spid="325" grpId="1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lide Number"/>
          <p:cNvSpPr txBox="1"/>
          <p:nvPr>
            <p:ph type="sldNum" sz="quarter" idx="2"/>
          </p:nvPr>
        </p:nvSpPr>
        <p:spPr>
          <a:xfrm>
            <a:off x="8864599" y="4901409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2" name="Drawing with Loops"/>
          <p:cNvSpPr txBox="1"/>
          <p:nvPr/>
        </p:nvSpPr>
        <p:spPr>
          <a:xfrm>
            <a:off x="2935527" y="147956"/>
            <a:ext cx="3539786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100">
                <a:solidFill>
                  <a:srgbClr val="FFFFFF"/>
                </a:solidFill>
              </a:defRPr>
            </a:lvl1pPr>
          </a:lstStyle>
          <a:p>
            <a:pPr/>
            <a:r>
              <a:t>Drawing with Loops</a:t>
            </a:r>
          </a:p>
        </p:txBody>
      </p:sp>
      <p:pic>
        <p:nvPicPr>
          <p:cNvPr id="333" name="Google Shape;199;p36" descr="Google Shape;199;p3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10" y="1452405"/>
            <a:ext cx="3411380" cy="3411379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Decomposition"/>
          <p:cNvSpPr txBox="1"/>
          <p:nvPr/>
        </p:nvSpPr>
        <p:spPr>
          <a:xfrm>
            <a:off x="866017" y="943532"/>
            <a:ext cx="1846966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900">
                <a:solidFill>
                  <a:schemeClr val="accent2">
                    <a:lumOff val="-2588"/>
                  </a:schemeClr>
                </a:solidFill>
              </a:defRPr>
            </a:lvl1pPr>
          </a:lstStyle>
          <a:p>
            <a:pPr/>
            <a:r>
              <a:t>Decomposition</a:t>
            </a:r>
          </a:p>
        </p:txBody>
      </p:sp>
      <p:sp>
        <p:nvSpPr>
          <p:cNvPr id="335" name="Arrow"/>
          <p:cNvSpPr/>
          <p:nvPr/>
        </p:nvSpPr>
        <p:spPr>
          <a:xfrm>
            <a:off x="3520440" y="2979025"/>
            <a:ext cx="552591" cy="358139"/>
          </a:xfrm>
          <a:prstGeom prst="rightArrow">
            <a:avLst>
              <a:gd name="adj1" fmla="val 32000"/>
              <a:gd name="adj2" fmla="val 98749"/>
            </a:avLst>
          </a:pr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36" name="draw_row()"/>
          <p:cNvSpPr txBox="1"/>
          <p:nvPr/>
        </p:nvSpPr>
        <p:spPr>
          <a:xfrm>
            <a:off x="4306089" y="943532"/>
            <a:ext cx="139123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900">
                <a:solidFill>
                  <a:schemeClr val="accent2">
                    <a:lumOff val="-2588"/>
                  </a:schemeClr>
                </a:solidFill>
              </a:defRPr>
            </a:lvl1pPr>
          </a:lstStyle>
          <a:p>
            <a:pPr/>
            <a:r>
              <a:t>draw_row()</a:t>
            </a:r>
          </a:p>
        </p:txBody>
      </p:sp>
      <p:sp>
        <p:nvSpPr>
          <p:cNvPr id="337" name="Arrow"/>
          <p:cNvSpPr/>
          <p:nvPr/>
        </p:nvSpPr>
        <p:spPr>
          <a:xfrm>
            <a:off x="3616960" y="968932"/>
            <a:ext cx="552591" cy="358139"/>
          </a:xfrm>
          <a:prstGeom prst="rightArrow">
            <a:avLst>
              <a:gd name="adj1" fmla="val 32000"/>
              <a:gd name="adj2" fmla="val 98749"/>
            </a:avLst>
          </a:pr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338" name="Google Shape;199;p36" descr="Google Shape;199;p36"/>
          <p:cNvPicPr>
            <a:picLocks noChangeAspect="1"/>
          </p:cNvPicPr>
          <p:nvPr/>
        </p:nvPicPr>
        <p:blipFill>
          <a:blip r:embed="rId2">
            <a:extLst/>
          </a:blip>
          <a:srcRect l="0" t="0" r="0" b="87141"/>
          <a:stretch>
            <a:fillRect/>
          </a:stretch>
        </p:blipFill>
        <p:spPr>
          <a:xfrm>
            <a:off x="4772650" y="1411765"/>
            <a:ext cx="3411380" cy="43866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Google Shape;199;p36" descr="Google Shape;199;p36"/>
          <p:cNvPicPr>
            <a:picLocks noChangeAspect="1"/>
          </p:cNvPicPr>
          <p:nvPr/>
        </p:nvPicPr>
        <p:blipFill>
          <a:blip r:embed="rId2">
            <a:extLst/>
          </a:blip>
          <a:srcRect l="0" t="12151" r="0" b="74617"/>
          <a:stretch>
            <a:fillRect/>
          </a:stretch>
        </p:blipFill>
        <p:spPr>
          <a:xfrm>
            <a:off x="4772650" y="1926513"/>
            <a:ext cx="3411380" cy="451367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Google Shape;199;p36" descr="Google Shape;199;p36"/>
          <p:cNvPicPr>
            <a:picLocks noChangeAspect="1"/>
          </p:cNvPicPr>
          <p:nvPr/>
        </p:nvPicPr>
        <p:blipFill>
          <a:blip r:embed="rId2">
            <a:extLst/>
          </a:blip>
          <a:srcRect l="0" t="0" r="0" b="87141"/>
          <a:stretch>
            <a:fillRect/>
          </a:stretch>
        </p:blipFill>
        <p:spPr>
          <a:xfrm>
            <a:off x="4772650" y="2453962"/>
            <a:ext cx="3411380" cy="438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Google Shape;199;p36" descr="Google Shape;199;p36"/>
          <p:cNvPicPr>
            <a:picLocks noChangeAspect="1"/>
          </p:cNvPicPr>
          <p:nvPr/>
        </p:nvPicPr>
        <p:blipFill>
          <a:blip r:embed="rId2">
            <a:extLst/>
          </a:blip>
          <a:srcRect l="0" t="12151" r="0" b="74617"/>
          <a:stretch>
            <a:fillRect/>
          </a:stretch>
        </p:blipFill>
        <p:spPr>
          <a:xfrm>
            <a:off x="4772650" y="2932550"/>
            <a:ext cx="3411380" cy="451367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Google Shape;199;p36" descr="Google Shape;199;p36"/>
          <p:cNvPicPr>
            <a:picLocks noChangeAspect="1"/>
          </p:cNvPicPr>
          <p:nvPr/>
        </p:nvPicPr>
        <p:blipFill>
          <a:blip r:embed="rId2">
            <a:extLst/>
          </a:blip>
          <a:srcRect l="0" t="0" r="0" b="87141"/>
          <a:stretch>
            <a:fillRect/>
          </a:stretch>
        </p:blipFill>
        <p:spPr>
          <a:xfrm>
            <a:off x="4772650" y="3496159"/>
            <a:ext cx="3411380" cy="438667"/>
          </a:xfrm>
          <a:prstGeom prst="rect">
            <a:avLst/>
          </a:prstGeom>
          <a:ln w="12700">
            <a:miter lim="400000"/>
          </a:ln>
        </p:spPr>
      </p:pic>
      <p:sp>
        <p:nvSpPr>
          <p:cNvPr id="343" name="…"/>
          <p:cNvSpPr txBox="1"/>
          <p:nvPr/>
        </p:nvSpPr>
        <p:spPr>
          <a:xfrm>
            <a:off x="6248550" y="4243874"/>
            <a:ext cx="459739" cy="52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solidFill>
                  <a:schemeClr val="accent2">
                    <a:lumOff val="-2588"/>
                  </a:schemeClr>
                </a:solidFill>
              </a:defRPr>
            </a:lvl1pPr>
          </a:lstStyle>
          <a:p>
            <a:pPr/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afterEffect" presetSubtype="5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1" dur="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5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5" dur="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5" presetID="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9" dur="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5" presetID="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23" dur="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1" grpId="3"/>
      <p:bldP build="whole" bldLvl="1" animBg="1" rev="0" advAuto="0" spid="340" grpId="2"/>
      <p:bldP build="whole" bldLvl="1" animBg="1" rev="0" advAuto="0" spid="339" grpId="1"/>
      <p:bldP build="whole" bldLvl="1" animBg="1" rev="0" advAuto="0" spid="343" grpId="5"/>
      <p:bldP build="whole" bldLvl="1" animBg="1" rev="0" advAuto="0" spid="342" grpId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lide Number"/>
          <p:cNvSpPr txBox="1"/>
          <p:nvPr>
            <p:ph type="sldNum" sz="quarter" idx="2"/>
          </p:nvPr>
        </p:nvSpPr>
        <p:spPr>
          <a:xfrm>
            <a:off x="8864599" y="4901409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6" name="Drawing with Loops"/>
          <p:cNvSpPr txBox="1"/>
          <p:nvPr/>
        </p:nvSpPr>
        <p:spPr>
          <a:xfrm>
            <a:off x="2935527" y="147956"/>
            <a:ext cx="3539786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100">
                <a:solidFill>
                  <a:srgbClr val="FFFFFF"/>
                </a:solidFill>
              </a:defRPr>
            </a:lvl1pPr>
          </a:lstStyle>
          <a:p>
            <a:pPr/>
            <a:r>
              <a:t>Drawing with Loops</a:t>
            </a:r>
          </a:p>
        </p:txBody>
      </p:sp>
      <p:sp>
        <p:nvSpPr>
          <p:cNvPr id="347" name="draw_row()"/>
          <p:cNvSpPr txBox="1"/>
          <p:nvPr/>
        </p:nvSpPr>
        <p:spPr>
          <a:xfrm>
            <a:off x="555405" y="1278812"/>
            <a:ext cx="139123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900">
                <a:solidFill>
                  <a:schemeClr val="accent2">
                    <a:lumOff val="-2588"/>
                  </a:schemeClr>
                </a:solidFill>
              </a:defRPr>
            </a:lvl1pPr>
          </a:lstStyle>
          <a:p>
            <a:pPr/>
            <a:r>
              <a:t>draw_row()</a:t>
            </a:r>
          </a:p>
        </p:txBody>
      </p:sp>
      <p:pic>
        <p:nvPicPr>
          <p:cNvPr id="348" name="Google Shape;199;p36" descr="Google Shape;199;p36"/>
          <p:cNvPicPr>
            <a:picLocks noChangeAspect="1"/>
          </p:cNvPicPr>
          <p:nvPr/>
        </p:nvPicPr>
        <p:blipFill>
          <a:blip r:embed="rId2">
            <a:extLst/>
          </a:blip>
          <a:srcRect l="0" t="0" r="0" b="87141"/>
          <a:stretch>
            <a:fillRect/>
          </a:stretch>
        </p:blipFill>
        <p:spPr>
          <a:xfrm>
            <a:off x="99050" y="1787685"/>
            <a:ext cx="3411380" cy="438666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Decomposition"/>
          <p:cNvSpPr txBox="1"/>
          <p:nvPr/>
        </p:nvSpPr>
        <p:spPr>
          <a:xfrm>
            <a:off x="327537" y="974012"/>
            <a:ext cx="1846966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900">
                <a:solidFill>
                  <a:schemeClr val="accent2">
                    <a:lumOff val="-2588"/>
                  </a:schemeClr>
                </a:solidFill>
              </a:defRPr>
            </a:lvl1pPr>
          </a:lstStyle>
          <a:p>
            <a:pPr/>
            <a:r>
              <a:t>Decomposition</a:t>
            </a:r>
          </a:p>
        </p:txBody>
      </p:sp>
      <p:sp>
        <p:nvSpPr>
          <p:cNvPr id="350" name="Arrow"/>
          <p:cNvSpPr/>
          <p:nvPr/>
        </p:nvSpPr>
        <p:spPr>
          <a:xfrm>
            <a:off x="3078480" y="999412"/>
            <a:ext cx="552591" cy="358139"/>
          </a:xfrm>
          <a:prstGeom prst="rightArrow">
            <a:avLst>
              <a:gd name="adj1" fmla="val 32000"/>
              <a:gd name="adj2" fmla="val 98749"/>
            </a:avLst>
          </a:prstGeom>
          <a:solidFill>
            <a:schemeClr val="accent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1" name="draw_square()"/>
          <p:cNvSpPr txBox="1"/>
          <p:nvPr/>
        </p:nvSpPr>
        <p:spPr>
          <a:xfrm>
            <a:off x="4207925" y="986712"/>
            <a:ext cx="1753533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900">
                <a:solidFill>
                  <a:schemeClr val="accent2">
                    <a:lumOff val="-2588"/>
                  </a:schemeClr>
                </a:solidFill>
              </a:defRPr>
            </a:lvl1pPr>
          </a:lstStyle>
          <a:p>
            <a:pPr/>
            <a:r>
              <a:t>draw_square()</a:t>
            </a:r>
          </a:p>
        </p:txBody>
      </p:sp>
      <p:pic>
        <p:nvPicPr>
          <p:cNvPr id="352" name="Google Shape;199;p36" descr="Google Shape;199;p36"/>
          <p:cNvPicPr>
            <a:picLocks noChangeAspect="1"/>
          </p:cNvPicPr>
          <p:nvPr/>
        </p:nvPicPr>
        <p:blipFill>
          <a:blip r:embed="rId2">
            <a:extLst/>
          </a:blip>
          <a:srcRect l="0" t="0" r="86922" b="87141"/>
          <a:stretch>
            <a:fillRect/>
          </a:stretch>
        </p:blipFill>
        <p:spPr>
          <a:xfrm>
            <a:off x="4097010" y="1787685"/>
            <a:ext cx="446128" cy="43866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3" name="Google Shape;199;p36" descr="Google Shape;199;p36"/>
          <p:cNvPicPr>
            <a:picLocks noChangeAspect="1"/>
          </p:cNvPicPr>
          <p:nvPr/>
        </p:nvPicPr>
        <p:blipFill>
          <a:blip r:embed="rId2">
            <a:extLst/>
          </a:blip>
          <a:srcRect l="12316" t="0" r="74678" b="87141"/>
          <a:stretch>
            <a:fillRect/>
          </a:stretch>
        </p:blipFill>
        <p:spPr>
          <a:xfrm>
            <a:off x="4730758" y="1787685"/>
            <a:ext cx="443628" cy="43866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4" name="Google Shape;199;p36" descr="Google Shape;199;p36"/>
          <p:cNvPicPr>
            <a:picLocks noChangeAspect="1"/>
          </p:cNvPicPr>
          <p:nvPr/>
        </p:nvPicPr>
        <p:blipFill>
          <a:blip r:embed="rId2">
            <a:extLst/>
          </a:blip>
          <a:srcRect l="0" t="0" r="86922" b="87141"/>
          <a:stretch>
            <a:fillRect/>
          </a:stretch>
        </p:blipFill>
        <p:spPr>
          <a:xfrm>
            <a:off x="5362125" y="1787685"/>
            <a:ext cx="446128" cy="43866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Google Shape;199;p36" descr="Google Shape;199;p36"/>
          <p:cNvPicPr>
            <a:picLocks noChangeAspect="1"/>
          </p:cNvPicPr>
          <p:nvPr/>
        </p:nvPicPr>
        <p:blipFill>
          <a:blip r:embed="rId2">
            <a:extLst/>
          </a:blip>
          <a:srcRect l="12316" t="0" r="74678" b="87141"/>
          <a:stretch>
            <a:fillRect/>
          </a:stretch>
        </p:blipFill>
        <p:spPr>
          <a:xfrm>
            <a:off x="5995872" y="1787685"/>
            <a:ext cx="443628" cy="43866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Google Shape;199;p36" descr="Google Shape;199;p36"/>
          <p:cNvPicPr>
            <a:picLocks noChangeAspect="1"/>
          </p:cNvPicPr>
          <p:nvPr/>
        </p:nvPicPr>
        <p:blipFill>
          <a:blip r:embed="rId2">
            <a:extLst/>
          </a:blip>
          <a:srcRect l="0" t="0" r="86922" b="87141"/>
          <a:stretch>
            <a:fillRect/>
          </a:stretch>
        </p:blipFill>
        <p:spPr>
          <a:xfrm>
            <a:off x="6627239" y="1787685"/>
            <a:ext cx="446128" cy="43866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Google Shape;199;p36" descr="Google Shape;199;p36"/>
          <p:cNvPicPr>
            <a:picLocks noChangeAspect="1"/>
          </p:cNvPicPr>
          <p:nvPr/>
        </p:nvPicPr>
        <p:blipFill>
          <a:blip r:embed="rId2">
            <a:extLst/>
          </a:blip>
          <a:srcRect l="12316" t="0" r="74678" b="87141"/>
          <a:stretch>
            <a:fillRect/>
          </a:stretch>
        </p:blipFill>
        <p:spPr>
          <a:xfrm>
            <a:off x="7260987" y="1787685"/>
            <a:ext cx="443627" cy="43866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Google Shape;199;p36" descr="Google Shape;199;p36"/>
          <p:cNvPicPr>
            <a:picLocks noChangeAspect="1"/>
          </p:cNvPicPr>
          <p:nvPr/>
        </p:nvPicPr>
        <p:blipFill>
          <a:blip r:embed="rId2">
            <a:extLst/>
          </a:blip>
          <a:srcRect l="0" t="0" r="86922" b="87141"/>
          <a:stretch>
            <a:fillRect/>
          </a:stretch>
        </p:blipFill>
        <p:spPr>
          <a:xfrm>
            <a:off x="7892353" y="1787685"/>
            <a:ext cx="446128" cy="43866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Google Shape;199;p36" descr="Google Shape;199;p36"/>
          <p:cNvPicPr>
            <a:picLocks noChangeAspect="1"/>
          </p:cNvPicPr>
          <p:nvPr/>
        </p:nvPicPr>
        <p:blipFill>
          <a:blip r:embed="rId2">
            <a:extLst/>
          </a:blip>
          <a:srcRect l="12316" t="0" r="74678" b="87141"/>
          <a:stretch>
            <a:fillRect/>
          </a:stretch>
        </p:blipFill>
        <p:spPr>
          <a:xfrm>
            <a:off x="8526101" y="1787685"/>
            <a:ext cx="443628" cy="438666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What should be the parameters of each of these functions?…"/>
          <p:cNvSpPr txBox="1"/>
          <p:nvPr/>
        </p:nvSpPr>
        <p:spPr>
          <a:xfrm>
            <a:off x="89774" y="2414908"/>
            <a:ext cx="8964453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000">
                <a:solidFill>
                  <a:schemeClr val="accent2">
                    <a:lumOff val="-2588"/>
                  </a:schemeClr>
                </a:solidFill>
              </a:defRPr>
            </a:pPr>
            <a:r>
              <a:t>What should be the parameters of each of these functions? </a:t>
            </a:r>
          </a:p>
          <a:p>
            <a:pPr>
              <a:defRPr b="1" sz="2000">
                <a:solidFill>
                  <a:schemeClr val="accent2">
                    <a:lumOff val="-2588"/>
                  </a:schemeClr>
                </a:solidFill>
              </a:defRPr>
            </a:pPr>
            <a:r>
              <a:t>(Assume constant square size)</a:t>
            </a:r>
          </a:p>
        </p:txBody>
      </p:sp>
      <p:sp>
        <p:nvSpPr>
          <p:cNvPr id="361" name="draw_row(??)"/>
          <p:cNvSpPr txBox="1"/>
          <p:nvPr/>
        </p:nvSpPr>
        <p:spPr>
          <a:xfrm>
            <a:off x="555405" y="3304622"/>
            <a:ext cx="1686021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900">
                <a:solidFill>
                  <a:schemeClr val="accent2">
                    <a:lumOff val="-2588"/>
                  </a:schemeClr>
                </a:solidFill>
              </a:defRPr>
            </a:lvl1pPr>
          </a:lstStyle>
          <a:p>
            <a:pPr/>
            <a:r>
              <a:t>draw_row(??)</a:t>
            </a:r>
          </a:p>
        </p:txBody>
      </p:sp>
      <p:sp>
        <p:nvSpPr>
          <p:cNvPr id="362" name="draw_square(??)"/>
          <p:cNvSpPr txBox="1"/>
          <p:nvPr/>
        </p:nvSpPr>
        <p:spPr>
          <a:xfrm>
            <a:off x="374254" y="4318400"/>
            <a:ext cx="2048324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900">
                <a:solidFill>
                  <a:schemeClr val="accent2">
                    <a:lumOff val="-2588"/>
                  </a:schemeClr>
                </a:solidFill>
              </a:defRPr>
            </a:lvl1pPr>
          </a:lstStyle>
          <a:p>
            <a:pPr/>
            <a:r>
              <a:t>draw_square(??)</a:t>
            </a:r>
          </a:p>
        </p:txBody>
      </p:sp>
      <p:pic>
        <p:nvPicPr>
          <p:cNvPr id="363" name="Google Shape;199;p36" descr="Google Shape;199;p36"/>
          <p:cNvPicPr>
            <a:picLocks noChangeAspect="1"/>
          </p:cNvPicPr>
          <p:nvPr/>
        </p:nvPicPr>
        <p:blipFill>
          <a:blip r:embed="rId2">
            <a:extLst/>
          </a:blip>
          <a:srcRect l="0" t="0" r="0" b="87141"/>
          <a:stretch>
            <a:fillRect/>
          </a:stretch>
        </p:blipFill>
        <p:spPr>
          <a:xfrm>
            <a:off x="4919970" y="3304622"/>
            <a:ext cx="3411380" cy="438667"/>
          </a:xfrm>
          <a:prstGeom prst="rect">
            <a:avLst/>
          </a:prstGeom>
          <a:ln w="12700">
            <a:miter lim="400000"/>
          </a:ln>
        </p:spPr>
      </p:pic>
      <p:sp>
        <p:nvSpPr>
          <p:cNvPr id="364" name="Line"/>
          <p:cNvSpPr/>
          <p:nvPr/>
        </p:nvSpPr>
        <p:spPr>
          <a:xfrm flipV="1">
            <a:off x="4337204" y="3321990"/>
            <a:ext cx="575156" cy="9511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5" name="x0, y0"/>
          <p:cNvSpPr txBox="1"/>
          <p:nvPr/>
        </p:nvSpPr>
        <p:spPr>
          <a:xfrm>
            <a:off x="3594889" y="3304622"/>
            <a:ext cx="704400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700"/>
            </a:lvl1pPr>
          </a:lstStyle>
          <a:p>
            <a:pPr/>
            <a:r>
              <a:t>x0, y0</a:t>
            </a:r>
          </a:p>
        </p:txBody>
      </p:sp>
      <p:sp>
        <p:nvSpPr>
          <p:cNvPr id="366" name="Line"/>
          <p:cNvSpPr/>
          <p:nvPr/>
        </p:nvSpPr>
        <p:spPr>
          <a:xfrm>
            <a:off x="4924768" y="3846829"/>
            <a:ext cx="3351143" cy="1"/>
          </a:xfrm>
          <a:prstGeom prst="line">
            <a:avLst/>
          </a:prstGeom>
          <a:ln w="25400">
            <a:solidFill>
              <a:schemeClr val="accent1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7" name="Number of squares/columns"/>
          <p:cNvSpPr txBox="1"/>
          <p:nvPr/>
        </p:nvSpPr>
        <p:spPr>
          <a:xfrm>
            <a:off x="5116029" y="3838022"/>
            <a:ext cx="3019421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700"/>
            </a:lvl1pPr>
          </a:lstStyle>
          <a:p>
            <a:pPr/>
            <a:r>
              <a:t>Number of squares/columns</a:t>
            </a:r>
          </a:p>
        </p:txBody>
      </p:sp>
      <p:pic>
        <p:nvPicPr>
          <p:cNvPr id="368" name="Google Shape;199;p36" descr="Google Shape;199;p36"/>
          <p:cNvPicPr>
            <a:picLocks noChangeAspect="1"/>
          </p:cNvPicPr>
          <p:nvPr/>
        </p:nvPicPr>
        <p:blipFill>
          <a:blip r:embed="rId2">
            <a:extLst/>
          </a:blip>
          <a:srcRect l="12316" t="0" r="74678" b="87141"/>
          <a:stretch>
            <a:fillRect/>
          </a:stretch>
        </p:blipFill>
        <p:spPr>
          <a:xfrm>
            <a:off x="6127758" y="4318400"/>
            <a:ext cx="443628" cy="438667"/>
          </a:xfrm>
          <a:prstGeom prst="rect">
            <a:avLst/>
          </a:prstGeom>
          <a:ln w="12700">
            <a:miter lim="400000"/>
          </a:ln>
        </p:spPr>
      </p:pic>
      <p:sp>
        <p:nvSpPr>
          <p:cNvPr id="369" name="Line"/>
          <p:cNvSpPr/>
          <p:nvPr/>
        </p:nvSpPr>
        <p:spPr>
          <a:xfrm flipV="1">
            <a:off x="5500524" y="4393765"/>
            <a:ext cx="575157" cy="9511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0" name="x, y"/>
          <p:cNvSpPr txBox="1"/>
          <p:nvPr/>
        </p:nvSpPr>
        <p:spPr>
          <a:xfrm>
            <a:off x="4982121" y="4364955"/>
            <a:ext cx="464254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700"/>
            </a:lvl1pPr>
          </a:lstStyle>
          <a:p>
            <a:pPr/>
            <a:r>
              <a:t>x, y</a:t>
            </a:r>
          </a:p>
        </p:txBody>
      </p:sp>
      <p:sp>
        <p:nvSpPr>
          <p:cNvPr id="371" name="Is black or not"/>
          <p:cNvSpPr txBox="1"/>
          <p:nvPr/>
        </p:nvSpPr>
        <p:spPr>
          <a:xfrm>
            <a:off x="6846481" y="4581606"/>
            <a:ext cx="1567789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700"/>
            </a:lvl1pPr>
          </a:lstStyle>
          <a:p>
            <a:pPr/>
            <a:r>
              <a:t>Is black or not</a:t>
            </a:r>
          </a:p>
        </p:txBody>
      </p:sp>
      <p:sp>
        <p:nvSpPr>
          <p:cNvPr id="372" name="Line"/>
          <p:cNvSpPr/>
          <p:nvPr/>
        </p:nvSpPr>
        <p:spPr>
          <a:xfrm flipH="1" flipV="1">
            <a:off x="6368101" y="4500445"/>
            <a:ext cx="458780" cy="230287"/>
          </a:xfrm>
          <a:prstGeom prst="line">
            <a:avLst/>
          </a:prstGeom>
          <a:ln w="25400">
            <a:solidFill>
              <a:schemeClr val="accent1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3" name="Is black or not"/>
          <p:cNvSpPr txBox="1"/>
          <p:nvPr/>
        </p:nvSpPr>
        <p:spPr>
          <a:xfrm>
            <a:off x="5370331" y="2864846"/>
            <a:ext cx="1567790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700"/>
            </a:lvl1pPr>
          </a:lstStyle>
          <a:p>
            <a:pPr/>
            <a:r>
              <a:t>Is black or not</a:t>
            </a:r>
          </a:p>
        </p:txBody>
      </p:sp>
      <p:sp>
        <p:nvSpPr>
          <p:cNvPr id="374" name="Line"/>
          <p:cNvSpPr/>
          <p:nvPr/>
        </p:nvSpPr>
        <p:spPr>
          <a:xfrm flipH="1">
            <a:off x="5182723" y="3062558"/>
            <a:ext cx="208790" cy="470840"/>
          </a:xfrm>
          <a:prstGeom prst="line">
            <a:avLst/>
          </a:prstGeom>
          <a:ln w="25400">
            <a:solidFill>
              <a:schemeClr val="accent1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afterEffect" presetSubtype="5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1" dur="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5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5" dur="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5" presetID="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52" dur="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afterEffect" presetSubtype="5" presetID="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56" dur="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afterEffect" presetSubtype="5" presetID="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60" dur="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afterEffect" presetSubtype="5" presetID="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64" dur="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afterEffect" presetSubtype="5" presetID="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68" dur="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after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5" presetID="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9" dur="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afterEffect" presetSubtype="5" presetID="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83" dur="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afterEffect" presetSubtype="5" presetID="3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87" dur="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after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Class="entr" nodeType="after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8" grpId="7"/>
      <p:bldP build="whole" bldLvl="1" animBg="1" rev="0" advAuto="0" spid="373" grpId="19"/>
      <p:bldP build="whole" bldLvl="1" animBg="1" rev="0" advAuto="0" spid="350" grpId="2"/>
      <p:bldP build="whole" bldLvl="1" animBg="1" rev="0" advAuto="0" spid="361" grpId="12"/>
      <p:bldP build="whole" bldLvl="1" animBg="1" rev="0" advAuto="0" spid="357" grpId="6"/>
      <p:bldP build="whole" bldLvl="1" animBg="1" rev="0" advAuto="0" spid="371" grpId="24"/>
      <p:bldP build="whole" bldLvl="1" animBg="1" rev="0" advAuto="0" spid="355" grpId="10"/>
      <p:bldP build="whole" bldLvl="1" animBg="1" rev="0" advAuto="0" spid="360" grpId="11"/>
      <p:bldP build="whole" bldLvl="1" animBg="1" rev="0" advAuto="0" spid="362" grpId="13"/>
      <p:bldP build="whole" bldLvl="1" animBg="1" rev="0" advAuto="0" spid="365" grpId="15"/>
      <p:bldP build="whole" bldLvl="1" animBg="1" rev="0" advAuto="0" spid="368" grpId="21"/>
      <p:bldP build="whole" bldLvl="1" animBg="1" rev="0" advAuto="0" spid="369" grpId="23"/>
      <p:bldP build="whole" bldLvl="1" animBg="1" rev="0" advAuto="0" spid="372" grpId="25"/>
      <p:bldP build="whole" bldLvl="1" animBg="1" rev="0" advAuto="0" spid="370" grpId="22"/>
      <p:bldP build="whole" bldLvl="1" animBg="1" rev="0" advAuto="0" spid="374" grpId="20"/>
      <p:bldP build="whole" bldLvl="1" animBg="1" rev="0" advAuto="0" spid="356" grpId="5"/>
      <p:bldP build="whole" bldLvl="1" animBg="1" rev="0" advAuto="0" spid="364" grpId="16"/>
      <p:bldP build="whole" bldLvl="1" animBg="1" rev="0" advAuto="0" spid="366" grpId="18"/>
      <p:bldP build="whole" bldLvl="1" animBg="1" rev="0" advAuto="0" spid="359" grpId="8"/>
      <p:bldP build="whole" bldLvl="1" animBg="1" rev="0" advAuto="0" spid="363" grpId="14"/>
      <p:bldP build="whole" bldLvl="1" animBg="1" rev="0" advAuto="0" spid="367" grpId="17"/>
      <p:bldP build="whole" bldLvl="1" animBg="1" rev="0" advAuto="0" spid="353" grpId="4"/>
      <p:bldP build="whole" bldLvl="1" animBg="1" rev="0" advAuto="0" spid="352" grpId="3"/>
      <p:bldP build="whole" bldLvl="1" animBg="1" rev="0" advAuto="0" spid="354" grpId="9"/>
      <p:bldP build="whole" bldLvl="1" animBg="1" rev="0" advAuto="0" spid="35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595959"/>
      </a:dk1>
      <a:lt1>
        <a:srgbClr val="5A1E50"/>
      </a:lt1>
      <a:dk2>
        <a:srgbClr val="A7A7A7"/>
      </a:dk2>
      <a:lt2>
        <a:srgbClr val="535353"/>
      </a:lt2>
      <a:accent1>
        <a:srgbClr val="F2AD41"/>
      </a:accent1>
      <a:accent2>
        <a:srgbClr val="212121"/>
      </a:accent2>
      <a:accent3>
        <a:srgbClr val="5A1E50"/>
      </a:accent3>
      <a:accent4>
        <a:srgbClr val="938A80"/>
      </a:accent4>
      <a:accent5>
        <a:srgbClr val="707070"/>
      </a:accent5>
      <a:accent6>
        <a:srgbClr val="32112D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2">
                <a:lumOff val="21764"/>
              </a:schemeClr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2">
                <a:lumOff val="21764"/>
              </a:schemeClr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2AD41"/>
      </a:accent1>
      <a:accent2>
        <a:srgbClr val="212121"/>
      </a:accent2>
      <a:accent3>
        <a:srgbClr val="5A1E50"/>
      </a:accent3>
      <a:accent4>
        <a:srgbClr val="938A80"/>
      </a:accent4>
      <a:accent5>
        <a:srgbClr val="707070"/>
      </a:accent5>
      <a:accent6>
        <a:srgbClr val="32112D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2">
                <a:lumOff val="21764"/>
              </a:schemeClr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2">
                <a:lumOff val="21764"/>
              </a:schemeClr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