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96"/>
  </p:notesMasterIdLst>
  <p:sldIdLst>
    <p:sldId id="35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53" r:id="rId89"/>
    <p:sldId id="342" r:id="rId90"/>
    <p:sldId id="344" r:id="rId91"/>
    <p:sldId id="427" r:id="rId92"/>
    <p:sldId id="428" r:id="rId93"/>
    <p:sldId id="429" r:id="rId94"/>
    <p:sldId id="343" r:id="rId9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3D3"/>
          </a:solidFill>
        </a:fill>
      </a:tcStyle>
    </a:wholeTbl>
    <a:band2H>
      <a:tcTxStyle/>
      <a:tcStyle>
        <a:tcBdr/>
        <a:fill>
          <a:solidFill>
            <a:srgbClr val="E9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3" name="Shape 5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6" name="Shape 7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Active learning exercise callout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06ap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bg>
      <p:bgPr>
        <a:solidFill>
          <a:srgbClr val="5A1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Google Shape;65;p16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652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224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796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368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69;p17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Google Shape;71;p17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solidFill>
          <a:srgbClr val="C5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83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86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Google Shape;95;p23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endParaRPr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mage"/>
          <p:cNvSpPr>
            <a:spLocks noGrp="1"/>
          </p:cNvSpPr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Adopted from Stanford Uni’s CS106ap course slides by Kylie Jue and Sonja Johnson-Yu"/>
          <p:cNvSpPr txBox="1"/>
          <p:nvPr/>
        </p:nvSpPr>
        <p:spPr>
          <a:xfrm>
            <a:off x="4124028" y="4767171"/>
            <a:ext cx="3771432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716" tIns="25716" rIns="25716" bIns="25716">
            <a:normAutofit/>
          </a:bodyPr>
          <a:lstStyle/>
          <a:p>
            <a:pPr lvl="2" indent="832103" defTabSz="234029">
              <a:spcBef>
                <a:spcPts val="100"/>
              </a:spcBef>
              <a:defRPr sz="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CS106ap course slides by Kylie Jue and Sonja Johnson-Yu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49686" y="4800045"/>
            <a:ext cx="208415" cy="208279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 i="1">
                <a:solidFill>
                  <a:srgbClr val="F4E1B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solidFill>
          <a:srgbClr val="C5D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2942261"/>
            <a:ext cx="2508736" cy="1895616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4" y="1940883"/>
            <a:ext cx="5773084" cy="2888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10" y="2261844"/>
            <a:ext cx="4847038" cy="1199792"/>
          </a:xfrm>
        </p:spPr>
        <p:txBody>
          <a:bodyPr anchor="b"/>
          <a:lstStyle>
            <a:lvl1pPr>
              <a:defRPr sz="36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3575188"/>
            <a:ext cx="4836456" cy="780634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000100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3" y="3796156"/>
            <a:ext cx="1968535" cy="401243"/>
          </a:xfrm>
        </p:spPr>
        <p:txBody>
          <a:bodyPr anchor="t"/>
          <a:lstStyle>
            <a:lvl1pPr algn="ctr">
              <a:defRPr sz="165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3" y="3101509"/>
            <a:ext cx="2085881" cy="626258"/>
          </a:xfrm>
        </p:spPr>
        <p:txBody>
          <a:bodyPr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4132357"/>
            <a:ext cx="738180" cy="319955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10075"/>
            <a:ext cx="9144000" cy="24765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03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93" y="4837339"/>
            <a:ext cx="2133600" cy="20736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26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1" y="1123496"/>
            <a:ext cx="8041439" cy="1572944"/>
          </a:xfrm>
        </p:spPr>
        <p:txBody>
          <a:bodyPr anchor="b"/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15803"/>
            <a:ext cx="7467601" cy="1125140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98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1529334"/>
            <a:ext cx="3657600" cy="2962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529334"/>
            <a:ext cx="3657600" cy="2962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77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528792"/>
            <a:ext cx="3017520" cy="406796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2" y="1528790"/>
            <a:ext cx="3014708" cy="406796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8" y="3210753"/>
            <a:ext cx="1288495" cy="541897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2" y="2487631"/>
            <a:ext cx="1288495" cy="541897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057399"/>
            <a:ext cx="3017520" cy="2434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057400"/>
            <a:ext cx="3017520" cy="2434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59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4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1" y="1115312"/>
            <a:ext cx="3008313" cy="1441004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626571"/>
            <a:ext cx="4699370" cy="3863645"/>
          </a:xfrm>
        </p:spPr>
        <p:txBody>
          <a:bodyPr anchor="ctr"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1" y="2556316"/>
            <a:ext cx="3008313" cy="14393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6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3404"/>
            <a:ext cx="2781300" cy="614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3502242"/>
            <a:ext cx="8041440" cy="539899"/>
          </a:xfrm>
        </p:spPr>
        <p:txBody>
          <a:bodyPr anchor="b"/>
          <a:lstStyle>
            <a:lvl1pPr algn="ctr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445770"/>
            <a:ext cx="4873752" cy="27432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2115"/>
            <a:ext cx="6705600" cy="45234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865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95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2710"/>
            <a:ext cx="1963320" cy="41021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628649"/>
            <a:ext cx="5907840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13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UNIV199 Introduction to Programming with Python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637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3125" y="4831216"/>
            <a:ext cx="2895600" cy="207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ea typeface="Batang" pitchFamily="18" charset="-127"/>
                <a:cs typeface="Gabriola" pitchFamily="82" charset="0"/>
              </a:defRPr>
            </a:lvl1pPr>
          </a:lstStyle>
          <a:p>
            <a:r>
              <a:rPr lang="tr-TR" dirty="0"/>
              <a:t>UNIV199 Introduction to Programming with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920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>
            <a:lum bright="-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327422"/>
            <a:ext cx="8041440" cy="1082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791"/>
            <a:ext cx="7467600" cy="29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6" y="4727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3125" y="4831216"/>
            <a:ext cx="2895600" cy="207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Gabriola" pitchFamily="82" charset="0"/>
                <a:ea typeface="Batang" pitchFamily="18" charset="-127"/>
                <a:cs typeface="Gabriola" pitchFamily="82" charset="0"/>
              </a:defRPr>
            </a:lvl1pPr>
          </a:lstStyle>
          <a:p>
            <a:r>
              <a:rPr lang="tr-TR" dirty="0"/>
              <a:t>UNIV199 Introduction to Programming with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0291" y="4831216"/>
            <a:ext cx="228410" cy="195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8AD7CEA-CFBD-44FD-94F4-C9DEEABC526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6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8338" indent="-17145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722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296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6299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05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4018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4592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51660" indent="-137160" algn="l" defTabSz="3429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"/>
          <p:cNvSpPr txBox="1">
            <a:spLocks noGrp="1"/>
          </p:cNvSpPr>
          <p:nvPr>
            <p:ph type="title"/>
          </p:nvPr>
        </p:nvSpPr>
        <p:spPr>
          <a:xfrm>
            <a:off x="1657350" y="1457326"/>
            <a:ext cx="5829300" cy="6738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Bridge, Lecture </a:t>
            </a:r>
            <a:r>
              <a:rPr lang="en-GB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br>
              <a:rPr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" name="Picture 3" descr="Picture 3"/>
          <p:cNvPicPr>
            <a:picLocks noChangeAspect="1"/>
          </p:cNvPicPr>
          <p:nvPr/>
        </p:nvPicPr>
        <p:blipFill>
          <a:blip r:embed="rId2"/>
          <a:srcRect l="23703" t="22459" r="17036" b="28553"/>
          <a:stretch>
            <a:fillRect/>
          </a:stretch>
        </p:blipFill>
        <p:spPr>
          <a:xfrm>
            <a:off x="3768328" y="2185987"/>
            <a:ext cx="1607345" cy="1328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75" y="3675888"/>
            <a:ext cx="673801" cy="67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438" y="3557588"/>
            <a:ext cx="942976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38" y="3675888"/>
            <a:ext cx="771526" cy="70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2175FC-1CE1-4161-9A87-60EB1F302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0226"/>
            <a:ext cx="9144000" cy="8745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345;p46"/>
          <p:cNvGrpSpPr/>
          <p:nvPr/>
        </p:nvGrpSpPr>
        <p:grpSpPr>
          <a:xfrm>
            <a:off x="2255227" y="1152475"/>
            <a:ext cx="4267502" cy="2277301"/>
            <a:chOff x="0" y="0"/>
            <a:chExt cx="4267501" cy="2277300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4267502" cy="22773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endParaRPr/>
            </a:p>
          </p:txBody>
        </p:sp>
        <p:sp>
          <p:nvSpPr>
            <p:cNvPr id="289" name="List…"/>
            <p:cNvSpPr txBox="1"/>
            <p:nvPr/>
          </p:nvSpPr>
          <p:spPr>
            <a:xfrm>
              <a:off x="111168" y="310626"/>
              <a:ext cx="4045165" cy="165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24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Dictionary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container data type that maps “keys” to their associated “values”.</a:t>
              </a:r>
            </a:p>
          </p:txBody>
        </p:sp>
      </p:grpSp>
      <p:sp>
        <p:nvSpPr>
          <p:cNvPr id="291" name="Google Shape;346;p46"/>
          <p:cNvSpPr txBox="1"/>
          <p:nvPr/>
        </p:nvSpPr>
        <p:spPr>
          <a:xfrm>
            <a:off x="3128275" y="432724"/>
            <a:ext cx="2488802" cy="72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3600" b="1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Definition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</a:t>
            </a:r>
          </a:p>
        </p:txBody>
      </p:sp>
      <p:sp>
        <p:nvSpPr>
          <p:cNvPr id="294" name="Google Shape;352;p4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name_of_dic</a:t>
            </a:r>
            <a:r>
              <a:rPr dirty="0"/>
              <a:t> = {}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name_of_dic</a:t>
            </a:r>
            <a:r>
              <a:rPr dirty="0"/>
              <a:t> = {'elephant': 'grass', 'bear': ‘berries', 'otter': ‘clams’, 'platypus': ‘shrimp'}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</a:t>
            </a:r>
          </a:p>
        </p:txBody>
      </p:sp>
      <p:sp>
        <p:nvSpPr>
          <p:cNvPr id="297" name="Google Shape;352;p4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name_of_dic</a:t>
            </a:r>
            <a:r>
              <a:rPr dirty="0"/>
              <a:t> = {'elephant': 'grass', 'bear': ‘berries', 'otter': ‘clams</a:t>
            </a:r>
            <a:r>
              <a:rPr lang="en-GB" dirty="0"/>
              <a:t>’, 'platypus': ‘shrimp'}</a:t>
            </a:r>
            <a:endParaRPr dirty="0"/>
          </a:p>
        </p:txBody>
      </p:sp>
      <p:pic>
        <p:nvPicPr>
          <p:cNvPr id="298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4558761">
            <a:off x="965557" y="177631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Google Shape;365;p48"/>
          <p:cNvSpPr txBox="1"/>
          <p:nvPr/>
        </p:nvSpPr>
        <p:spPr>
          <a:xfrm>
            <a:off x="2088383" y="2133314"/>
            <a:ext cx="54407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is a dictionary literal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7"/>
          <p:cNvSpPr/>
          <p:nvPr/>
        </p:nvSpPr>
        <p:spPr>
          <a:xfrm>
            <a:off x="1021267" y="2871634"/>
            <a:ext cx="5629513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0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</a:t>
            </a:r>
          </a:p>
        </p:txBody>
      </p:sp>
      <p:sp>
        <p:nvSpPr>
          <p:cNvPr id="303" name="Google Shape;352;p4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name_of_dic = {'elephant': 'grass', 'bear': ‘berries', 'otter': ‘clams’, 'platypus': ‘shrimp'}</a:t>
            </a:r>
          </a:p>
        </p:txBody>
      </p:sp>
      <p:pic>
        <p:nvPicPr>
          <p:cNvPr id="304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4558761">
            <a:off x="921532" y="166358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Google Shape;365;p48"/>
          <p:cNvSpPr txBox="1"/>
          <p:nvPr/>
        </p:nvSpPr>
        <p:spPr>
          <a:xfrm>
            <a:off x="1991496" y="1504289"/>
            <a:ext cx="644369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endParaRPr/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It is easier to visualize it this way:</a:t>
            </a:r>
          </a:p>
        </p:txBody>
      </p:sp>
      <p:graphicFrame>
        <p:nvGraphicFramePr>
          <p:cNvPr id="306" name="Table 1"/>
          <p:cNvGraphicFramePr/>
          <p:nvPr/>
        </p:nvGraphicFramePr>
        <p:xfrm>
          <a:off x="1489280" y="3196444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7" name="Table 6"/>
          <p:cNvGraphicFramePr/>
          <p:nvPr/>
        </p:nvGraphicFramePr>
        <p:xfrm>
          <a:off x="4215265" y="3196444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Straight Arrow Connector 5"/>
          <p:cNvSpPr/>
          <p:nvPr/>
        </p:nvSpPr>
        <p:spPr>
          <a:xfrm>
            <a:off x="3404604" y="3375226"/>
            <a:ext cx="810663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9" name="Straight Arrow Connector 9"/>
          <p:cNvSpPr/>
          <p:nvPr/>
        </p:nvSpPr>
        <p:spPr>
          <a:xfrm>
            <a:off x="3404603" y="3734103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0" name="Straight Arrow Connector 10"/>
          <p:cNvSpPr/>
          <p:nvPr/>
        </p:nvSpPr>
        <p:spPr>
          <a:xfrm>
            <a:off x="3404603" y="4116578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Straight Arrow Connector 11"/>
          <p:cNvSpPr/>
          <p:nvPr/>
        </p:nvSpPr>
        <p:spPr>
          <a:xfrm>
            <a:off x="3425490" y="451675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2" name="Google Shape;365;p48"/>
          <p:cNvSpPr txBox="1"/>
          <p:nvPr/>
        </p:nvSpPr>
        <p:spPr>
          <a:xfrm>
            <a:off x="3478514" y="2450966"/>
            <a:ext cx="53962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3" name="Google Shape;365;p48"/>
          <p:cNvSpPr txBox="1"/>
          <p:nvPr/>
        </p:nvSpPr>
        <p:spPr>
          <a:xfrm>
            <a:off x="2022724" y="2818958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14" name="Google Shape;365;p48"/>
          <p:cNvSpPr txBox="1"/>
          <p:nvPr/>
        </p:nvSpPr>
        <p:spPr>
          <a:xfrm>
            <a:off x="4828797" y="2803223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</a:t>
            </a:r>
          </a:p>
        </p:txBody>
      </p:sp>
      <p:pic>
        <p:nvPicPr>
          <p:cNvPr id="317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Each key can store one value</a:t>
            </a:r>
          </a:p>
        </p:txBody>
      </p:sp>
      <p:sp>
        <p:nvSpPr>
          <p:cNvPr id="31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20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1" name="Table 6"/>
          <p:cNvGraphicFramePr/>
          <p:nvPr/>
        </p:nvGraphicFramePr>
        <p:xfrm>
          <a:off x="6599755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2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2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</a:t>
            </a:r>
          </a:p>
        </p:txBody>
      </p:sp>
      <p:pic>
        <p:nvPicPr>
          <p:cNvPr id="331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Each key can store one value</a:t>
            </a:r>
          </a:p>
        </p:txBody>
      </p:sp>
      <p:sp>
        <p:nvSpPr>
          <p:cNvPr id="33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34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5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4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4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43" name="Text Placeholder 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34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47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5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5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5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  <p:pic>
        <p:nvPicPr>
          <p:cNvPr id="357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‘‘get’’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361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62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3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4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7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8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9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70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71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</p:txBody>
      </p:sp>
      <p:pic>
        <p:nvPicPr>
          <p:cNvPr id="372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‘‘get’’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37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77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8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8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8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8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38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390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1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39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9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20;p28"/>
          <p:cNvSpPr txBox="1">
            <a:spLocks noGrp="1"/>
          </p:cNvSpPr>
          <p:nvPr>
            <p:ph type="title"/>
          </p:nvPr>
        </p:nvSpPr>
        <p:spPr>
          <a:xfrm>
            <a:off x="265500" y="1830475"/>
            <a:ext cx="4045200" cy="1482302"/>
          </a:xfrm>
          <a:prstGeom prst="rect">
            <a:avLst/>
          </a:prstGeom>
        </p:spPr>
        <p:txBody>
          <a:bodyPr/>
          <a:lstStyle/>
          <a:p>
            <a:r>
              <a:t>Today’s questions</a:t>
            </a:r>
          </a:p>
        </p:txBody>
      </p:sp>
      <p:sp>
        <p:nvSpPr>
          <p:cNvPr id="247" name="Google Shape;221;p28"/>
          <p:cNvSpPr txBox="1">
            <a:spLocks noGrp="1"/>
          </p:cNvSpPr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5000"/>
              </a:lnSpc>
              <a:defRPr sz="1800"/>
            </a:lvl1pPr>
          </a:lstStyle>
          <a:p>
            <a:r>
              <a:t>How can I organize my data so it’s easier to use?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40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03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4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1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1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1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</p:txBody>
      </p:sp>
      <p:pic>
        <p:nvPicPr>
          <p:cNvPr id="41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‘‘set’’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41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18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9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2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2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2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</p:txBody>
      </p:sp>
      <p:pic>
        <p:nvPicPr>
          <p:cNvPr id="428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This operation is called ‘‘set’’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43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33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34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4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4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d[‘cat’]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445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46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7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8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0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53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54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55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d[‘cat’]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grpSp>
        <p:nvGrpSpPr>
          <p:cNvPr id="459" name="Group 2"/>
          <p:cNvGrpSpPr/>
          <p:nvPr/>
        </p:nvGrpSpPr>
        <p:grpSpPr>
          <a:xfrm>
            <a:off x="2085314" y="2649999"/>
            <a:ext cx="2828090" cy="2307260"/>
            <a:chOff x="0" y="0"/>
            <a:chExt cx="2828089" cy="2307258"/>
          </a:xfrm>
        </p:grpSpPr>
        <p:sp>
          <p:nvSpPr>
            <p:cNvPr id="456" name="Google Shape;592;p81"/>
            <p:cNvSpPr/>
            <p:nvPr/>
          </p:nvSpPr>
          <p:spPr>
            <a:xfrm>
              <a:off x="-1" y="-1"/>
              <a:ext cx="2828091" cy="230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2AD41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7" name="Google Shape;593;p81"/>
            <p:cNvSpPr/>
            <p:nvPr/>
          </p:nvSpPr>
          <p:spPr>
            <a:xfrm>
              <a:off x="434666" y="86275"/>
              <a:ext cx="1958745" cy="18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A61C00">
                <a:alpha val="55409"/>
              </a:srgbClr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Google Shape;594;p81"/>
            <p:cNvSpPr txBox="1"/>
            <p:nvPr/>
          </p:nvSpPr>
          <p:spPr>
            <a:xfrm>
              <a:off x="809549" y="814404"/>
              <a:ext cx="1163402" cy="38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KeyError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Anatomy of a Dictionary - Get/Set</a:t>
            </a:r>
          </a:p>
        </p:txBody>
      </p:sp>
      <p:sp>
        <p:nvSpPr>
          <p:cNvPr id="46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63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7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7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spcBef>
                <a:spcPts val="1500"/>
              </a:spcBef>
              <a:buSzTx/>
              <a:buNone/>
              <a:defRPr sz="1979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‘leaves’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d[‘cat’]</a:t>
            </a:r>
          </a:p>
          <a:p>
            <a:pPr marL="0" indent="0" defTabSz="905255">
              <a:buSzTx/>
              <a:buNone/>
              <a:defRPr sz="1979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pic>
        <p:nvPicPr>
          <p:cNvPr id="47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3503171">
            <a:off x="2652395" y="3462499"/>
            <a:ext cx="1182610" cy="944843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Google Shape;365;p48"/>
          <p:cNvSpPr txBox="1"/>
          <p:nvPr/>
        </p:nvSpPr>
        <p:spPr>
          <a:xfrm>
            <a:off x="4298628" y="3417655"/>
            <a:ext cx="375458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“get” errors if the key is not in the dict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7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78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8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8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48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90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491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2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4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5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6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98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499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00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50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504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5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51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51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1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&gt;&gt;&gt;‘cat’ not in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51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517" name="Table 1"/>
          <p:cNvGraphicFramePr/>
          <p:nvPr/>
        </p:nvGraphicFramePr>
        <p:xfrm>
          <a:off x="3873770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8" name="Table 6"/>
          <p:cNvGraphicFramePr/>
          <p:nvPr/>
        </p:nvGraphicFramePr>
        <p:xfrm>
          <a:off x="6599756" y="1330321"/>
          <a:ext cx="1915324" cy="14833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1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52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keys</a:t>
            </a:r>
          </a:p>
        </p:txBody>
      </p:sp>
      <p:sp>
        <p:nvSpPr>
          <p:cNvPr id="52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52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&gt;&gt;&gt;‘elephant’ in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&gt;&gt;&gt;‘cat’ not in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27" name="Google Shape;365;p48"/>
          <p:cNvSpPr txBox="1"/>
          <p:nvPr/>
        </p:nvSpPr>
        <p:spPr>
          <a:xfrm>
            <a:off x="742542" y="3081450"/>
            <a:ext cx="7310078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Common pattern: Check if key is present. If it is, do something. If it isn’t, do something else.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3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33;p44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612648">
              <a:defRPr sz="2800"/>
            </a:lvl1pPr>
          </a:lstStyle>
          <a:p>
            <a:r>
              <a:t>How can I organize my data so it’s easier to use?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3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</p:txBody>
      </p:sp>
      <p:sp>
        <p:nvSpPr>
          <p:cNvPr id="534" name="Google Shape;365;p48"/>
          <p:cNvSpPr txBox="1"/>
          <p:nvPr/>
        </p:nvSpPr>
        <p:spPr>
          <a:xfrm>
            <a:off x="2299155" y="1919238"/>
            <a:ext cx="436121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Create an empty dictionary</a:t>
            </a:r>
          </a:p>
        </p:txBody>
      </p:sp>
      <p:pic>
        <p:nvPicPr>
          <p:cNvPr id="53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2098320" y="1155848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3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4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  <p:pic>
        <p:nvPicPr>
          <p:cNvPr id="542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4474074" y="187270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4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  <p:pic>
        <p:nvPicPr>
          <p:cNvPr id="547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4370401" y="1893442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5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{‘elephant’: ‘grass'}</a:t>
            </a:r>
          </a:p>
        </p:txBody>
      </p:sp>
      <p:sp>
        <p:nvSpPr>
          <p:cNvPr id="552" name="Google Shape;365;p48"/>
          <p:cNvSpPr txBox="1"/>
          <p:nvPr/>
        </p:nvSpPr>
        <p:spPr>
          <a:xfrm>
            <a:off x="3696960" y="2540651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add keys  using ‘‘set’’</a:t>
            </a:r>
          </a:p>
        </p:txBody>
      </p:sp>
      <p:pic>
        <p:nvPicPr>
          <p:cNvPr id="553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0612271" flipH="1">
            <a:off x="4442972" y="185197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5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 = {‘elephant’: ‘grass’}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07;p6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365760">
              <a:defRPr sz="1680">
                <a:solidFill>
                  <a:srgbClr val="5E696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Types of Dictionaries</a:t>
            </a:r>
          </a:p>
        </p:txBody>
      </p:sp>
      <p:sp>
        <p:nvSpPr>
          <p:cNvPr id="559" name="Google Shape;50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So far, we’ve seen dictionaries mapping from strings to ints</a:t>
            </a:r>
          </a:p>
          <a:p>
            <a:pPr marL="914400" lvl="1" indent="-355600">
              <a:spcBef>
                <a:spcPts val="1000"/>
              </a:spcBef>
              <a:buSzPts val="2000"/>
              <a:defRPr sz="2000"/>
            </a:pPr>
            <a:r>
              <a:t>This is not the only type of dictionary!</a:t>
            </a:r>
          </a:p>
          <a:p>
            <a:pPr marL="914400" lvl="1" indent="-355600">
              <a:spcBef>
                <a:spcPts val="1000"/>
              </a:spcBef>
              <a:buSzPts val="2000"/>
              <a:defRPr sz="2000"/>
            </a:pPr>
            <a:r>
              <a:t>You can map from string/int/float to string/int/float...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1126;p1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578800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 b="1"/>
            </a:pPr>
            <a:br/>
            <a:r>
              <a:rPr sz="3600" b="0"/>
              <a:t>Store names of CS lecturers and their ages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Keys</a:t>
            </a:r>
          </a:p>
        </p:txBody>
      </p:sp>
      <p:sp>
        <p:nvSpPr>
          <p:cNvPr id="56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1239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, ‘Nick’: 28, ‘</a:t>
            </a:r>
            <a:r>
              <a:rPr lang="en-GB" dirty="0"/>
              <a:t>Baris</a:t>
            </a:r>
            <a:r>
              <a:rPr dirty="0"/>
              <a:t>’: 3</a:t>
            </a:r>
            <a:r>
              <a:rPr lang="en-GB" dirty="0"/>
              <a:t>5}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69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</a:t>
            </a:r>
            <a:r>
              <a:rPr lang="en-GB" dirty="0"/>
              <a:t>Buket</a:t>
            </a:r>
            <a:r>
              <a:rPr dirty="0"/>
              <a:t>’] += 2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601;p69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Store names of habitat animals and their corresponding diet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72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</a:t>
            </a:r>
            <a:r>
              <a:rPr lang="en-GB" dirty="0"/>
              <a:t>Buket</a:t>
            </a:r>
            <a:r>
              <a:rPr dirty="0"/>
              <a:t>’] += 2</a:t>
            </a:r>
          </a:p>
        </p:txBody>
      </p:sp>
      <p:sp>
        <p:nvSpPr>
          <p:cNvPr id="573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dirty="0"/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dirty="0"/>
              <a:t>(same as d[‘</a:t>
            </a:r>
            <a:r>
              <a:rPr lang="en-GB" dirty="0"/>
              <a:t>Buket</a:t>
            </a:r>
            <a:r>
              <a:rPr dirty="0"/>
              <a:t>’] = d[‘</a:t>
            </a:r>
            <a:r>
              <a:rPr lang="en-GB" dirty="0"/>
              <a:t>Buket'</a:t>
            </a:r>
            <a:r>
              <a:rPr dirty="0"/>
              <a:t>] + 2)</a:t>
            </a:r>
          </a:p>
        </p:txBody>
      </p:sp>
      <p:pic>
        <p:nvPicPr>
          <p:cNvPr id="574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Building a dictionary</a:t>
            </a:r>
          </a:p>
        </p:txBody>
      </p:sp>
      <p:sp>
        <p:nvSpPr>
          <p:cNvPr id="577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</a:t>
            </a:r>
            <a:r>
              <a:rPr lang="en-GB" dirty="0"/>
              <a:t>Buket</a:t>
            </a:r>
            <a:r>
              <a:rPr dirty="0"/>
              <a:t>’] += 2 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d[‘</a:t>
            </a:r>
            <a:r>
              <a:rPr lang="en-GB" dirty="0"/>
              <a:t>Buket</a:t>
            </a:r>
            <a:r>
              <a:rPr dirty="0"/>
              <a:t>’]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3</a:t>
            </a:r>
            <a:r>
              <a:rPr dirty="0"/>
              <a:t>}</a:t>
            </a:r>
          </a:p>
        </p:txBody>
      </p:sp>
      <p:sp>
        <p:nvSpPr>
          <p:cNvPr id="578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dirty="0"/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dirty="0"/>
              <a:t>(same as d[‘</a:t>
            </a:r>
            <a:r>
              <a:rPr lang="en-GB" dirty="0"/>
              <a:t>Buket'</a:t>
            </a:r>
            <a:r>
              <a:rPr dirty="0"/>
              <a:t>] = d[‘</a:t>
            </a:r>
            <a:r>
              <a:rPr lang="en-GB" dirty="0"/>
              <a:t>Buket'</a:t>
            </a:r>
            <a:r>
              <a:rPr dirty="0"/>
              <a:t>] + 2)</a:t>
            </a:r>
          </a:p>
        </p:txBody>
      </p:sp>
      <p:pic>
        <p:nvPicPr>
          <p:cNvPr id="579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Keys</a:t>
            </a:r>
          </a:p>
        </p:txBody>
      </p:sp>
      <p:sp>
        <p:nvSpPr>
          <p:cNvPr id="582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, ‘Nick’: 28, ‘</a:t>
            </a:r>
            <a:r>
              <a:rPr lang="en-GB" dirty="0"/>
              <a:t>Baris</a:t>
            </a:r>
            <a:r>
              <a:rPr dirty="0"/>
              <a:t>’: 3</a:t>
            </a:r>
            <a:r>
              <a:rPr lang="en-GB" dirty="0"/>
              <a:t>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dirty="0" err="1"/>
              <a:t>d.keys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1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Keys</a:t>
            </a:r>
          </a:p>
        </p:txBody>
      </p:sp>
      <p:sp>
        <p:nvSpPr>
          <p:cNvPr id="58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, ‘Nick’: 28, ‘</a:t>
            </a:r>
            <a:r>
              <a:rPr lang="en-GB" dirty="0"/>
              <a:t>Baris</a:t>
            </a:r>
            <a:r>
              <a:rPr dirty="0"/>
              <a:t>’: 3</a:t>
            </a:r>
            <a:r>
              <a:rPr lang="en-GB" dirty="0"/>
              <a:t>5</a:t>
            </a:r>
            <a:r>
              <a:rPr dirty="0"/>
              <a:t>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</a:t>
            </a:r>
            <a:r>
              <a:rPr dirty="0" err="1"/>
              <a:t>d.keys</a:t>
            </a:r>
            <a:r>
              <a:rPr dirty="0"/>
              <a:t>()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dict_keys</a:t>
            </a:r>
            <a:r>
              <a:rPr dirty="0"/>
              <a:t>([</a:t>
            </a:r>
            <a:r>
              <a:rPr lang="en-GB" dirty="0"/>
              <a:t>'Buket'</a:t>
            </a:r>
            <a:r>
              <a:rPr dirty="0"/>
              <a:t>, ‘</a:t>
            </a:r>
            <a:r>
              <a:rPr lang="en-GB" dirty="0"/>
              <a:t>Nick</a:t>
            </a:r>
            <a:r>
              <a:rPr dirty="0"/>
              <a:t>’, </a:t>
            </a:r>
            <a:r>
              <a:rPr lang="en-GB" dirty="0"/>
              <a:t>'Baris']</a:t>
            </a:r>
            <a:r>
              <a:rPr dirty="0"/>
              <a:t>)</a:t>
            </a:r>
          </a:p>
        </p:txBody>
      </p:sp>
      <p:pic>
        <p:nvPicPr>
          <p:cNvPr id="586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566860" flipH="1">
            <a:off x="5765390" y="2669930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Google Shape;365;p48"/>
          <p:cNvSpPr txBox="1"/>
          <p:nvPr/>
        </p:nvSpPr>
        <p:spPr>
          <a:xfrm>
            <a:off x="1708819" y="3646043"/>
            <a:ext cx="697893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Iterable collection of all the keys.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Iterable means it can be used in foreach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Keys</a:t>
            </a:r>
          </a:p>
        </p:txBody>
      </p:sp>
      <p:sp>
        <p:nvSpPr>
          <p:cNvPr id="59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, </a:t>
            </a:r>
            <a:r>
              <a:rPr lang="en-GB" dirty="0"/>
              <a:t>'</a:t>
            </a:r>
            <a:r>
              <a:rPr dirty="0"/>
              <a:t>Nick</a:t>
            </a:r>
            <a:r>
              <a:rPr lang="en-GB" dirty="0"/>
              <a:t>'</a:t>
            </a:r>
            <a:r>
              <a:rPr dirty="0"/>
              <a:t>: 28, </a:t>
            </a:r>
            <a:r>
              <a:rPr lang="en-GB" dirty="0"/>
              <a:t>'Baris':35}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list(</a:t>
            </a:r>
            <a:r>
              <a:rPr dirty="0" err="1"/>
              <a:t>d.keys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[‘</a:t>
            </a:r>
            <a:r>
              <a:rPr lang="en-GB" dirty="0"/>
              <a:t>Buket</a:t>
            </a:r>
            <a:r>
              <a:rPr dirty="0"/>
              <a:t>’, ‘Nick’, </a:t>
            </a:r>
            <a:r>
              <a:rPr lang="en-GB" dirty="0"/>
              <a:t>'Baris'</a:t>
            </a:r>
            <a:r>
              <a:rPr dirty="0"/>
              <a:t>]</a:t>
            </a:r>
          </a:p>
        </p:txBody>
      </p:sp>
      <p:sp>
        <p:nvSpPr>
          <p:cNvPr id="591" name="Google Shape;365;p48"/>
          <p:cNvSpPr txBox="1"/>
          <p:nvPr/>
        </p:nvSpPr>
        <p:spPr>
          <a:xfrm>
            <a:off x="3008845" y="3305751"/>
            <a:ext cx="6135329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are using list() to convert d.keys() into a list</a:t>
            </a:r>
          </a:p>
        </p:txBody>
      </p:sp>
      <p:pic>
        <p:nvPicPr>
          <p:cNvPr id="592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Values</a:t>
            </a:r>
          </a:p>
        </p:txBody>
      </p:sp>
      <p:sp>
        <p:nvSpPr>
          <p:cNvPr id="59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d = {‘</a:t>
            </a:r>
            <a:r>
              <a:rPr lang="en-GB" dirty="0"/>
              <a:t>Buket</a:t>
            </a:r>
            <a:r>
              <a:rPr dirty="0"/>
              <a:t>’: 3</a:t>
            </a:r>
            <a:r>
              <a:rPr lang="en-GB" dirty="0"/>
              <a:t>1</a:t>
            </a:r>
            <a:r>
              <a:rPr dirty="0"/>
              <a:t>, ‘Nick’: 28, ‘</a:t>
            </a:r>
            <a:r>
              <a:rPr lang="en-GB" dirty="0"/>
              <a:t>Baris</a:t>
            </a:r>
            <a:r>
              <a:rPr dirty="0"/>
              <a:t>’: 3</a:t>
            </a:r>
            <a:r>
              <a:rPr lang="en-GB" dirty="0"/>
              <a:t>5}</a:t>
            </a:r>
            <a:endParaRPr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Values</a:t>
            </a:r>
          </a:p>
        </p:txBody>
      </p:sp>
      <p:sp>
        <p:nvSpPr>
          <p:cNvPr id="59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list(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Values</a:t>
            </a:r>
          </a:p>
        </p:txBody>
      </p:sp>
      <p:sp>
        <p:nvSpPr>
          <p:cNvPr id="60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list(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  <p:sp>
        <p:nvSpPr>
          <p:cNvPr id="602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d.values() into a list</a:t>
            </a:r>
          </a:p>
        </p:txBody>
      </p:sp>
      <p:pic>
        <p:nvPicPr>
          <p:cNvPr id="603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Accessing a Dictionary’s Values</a:t>
            </a:r>
          </a:p>
        </p:txBody>
      </p:sp>
      <p:sp>
        <p:nvSpPr>
          <p:cNvPr id="60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list(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</a:t>
            </a:r>
            <a:r>
              <a:rPr lang="en-GB" dirty="0"/>
              <a:t>31,28,35</a:t>
            </a:r>
            <a:r>
              <a:rPr dirty="0"/>
              <a:t>]</a:t>
            </a:r>
          </a:p>
        </p:txBody>
      </p:sp>
      <p:sp>
        <p:nvSpPr>
          <p:cNvPr id="607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d.values() into a list</a:t>
            </a:r>
          </a:p>
        </p:txBody>
      </p:sp>
      <p:pic>
        <p:nvPicPr>
          <p:cNvPr id="608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</a:t>
            </a:r>
          </a:p>
        </p:txBody>
      </p:sp>
      <p:sp>
        <p:nvSpPr>
          <p:cNvPr id="61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latypus_1200.jpg" descr="platypus_1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49" y="249531"/>
            <a:ext cx="2263967" cy="1188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elephant.jpg" descr="elepha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8" y="131862"/>
            <a:ext cx="2645054" cy="1423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otter.jpeg" descr="ott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761" y="372891"/>
            <a:ext cx="1956174" cy="94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ear.jpeg" descr="bea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41" y="131413"/>
            <a:ext cx="1902206" cy="1424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hrimp.jpeg" descr="shrim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36028"/>
            <a:ext cx="1956174" cy="195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ss.jpeg" descr="grass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2931" y="3388615"/>
            <a:ext cx="21844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clams.jpg" descr="clams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89" y="2081206"/>
            <a:ext cx="1956175" cy="293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erries.jpeg" descr="berries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9826" y="3388615"/>
            <a:ext cx="248101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lephant   bear     otter    platypus"/>
          <p:cNvSpPr txBox="1"/>
          <p:nvPr/>
        </p:nvSpPr>
        <p:spPr>
          <a:xfrm>
            <a:off x="2464136" y="1750155"/>
            <a:ext cx="56524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sz="2000" b="1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elephant   bear     otter    platypus</a:t>
            </a:r>
          </a:p>
        </p:txBody>
      </p:sp>
      <p:sp>
        <p:nvSpPr>
          <p:cNvPr id="264" name="clams   grass   shrimp    berries"/>
          <p:cNvSpPr txBox="1"/>
          <p:nvPr/>
        </p:nvSpPr>
        <p:spPr>
          <a:xfrm>
            <a:off x="2888550" y="2762447"/>
            <a:ext cx="50427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sz="2000" b="1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clams   grass   shrimp    berries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4" animBg="1" advAuto="0"/>
      <p:bldP spid="256" grpId="1" animBg="1" advAuto="0"/>
      <p:bldP spid="257" grpId="3" animBg="1" advAuto="0"/>
      <p:bldP spid="258" grpId="2" animBg="1" advAuto="0"/>
      <p:bldP spid="259" grpId="8" animBg="1" advAuto="0"/>
      <p:bldP spid="260" grpId="7" animBg="1" advAuto="0"/>
      <p:bldP spid="261" grpId="6" animBg="1" advAuto="0"/>
      <p:bldP spid="262" grpId="9" animBg="1" advAuto="0"/>
      <p:bldP spid="263" grpId="5" animBg="1" advAuto="0"/>
      <p:bldP spid="264" grpId="1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</a:t>
            </a:r>
          </a:p>
        </p:txBody>
      </p:sp>
      <p:sp>
        <p:nvSpPr>
          <p:cNvPr id="61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70581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dirty="0" err="1"/>
              <a:t>d.keys</a:t>
            </a:r>
            <a:r>
              <a:rPr dirty="0"/>
              <a:t>():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</a:t>
            </a:r>
          </a:p>
        </p:txBody>
      </p:sp>
      <p:sp>
        <p:nvSpPr>
          <p:cNvPr id="617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dirty="0" err="1"/>
              <a:t>d.keys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print(name)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</a:t>
            </a:r>
          </a:p>
        </p:txBody>
      </p:sp>
      <p:sp>
        <p:nvSpPr>
          <p:cNvPr id="62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dirty="0" err="1"/>
              <a:t>d.keys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print(name)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Buket</a:t>
            </a: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Nick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Baris</a:t>
            </a: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</a:t>
            </a:r>
          </a:p>
        </p:txBody>
      </p:sp>
      <p:sp>
        <p:nvSpPr>
          <p:cNvPr id="6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 in </a:t>
            </a:r>
            <a:r>
              <a:rPr dirty="0" err="1"/>
              <a:t>d.keys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print(name)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624" name="Google Shape;365;p48"/>
          <p:cNvSpPr txBox="1"/>
          <p:nvPr/>
        </p:nvSpPr>
        <p:spPr>
          <a:xfrm>
            <a:off x="4089511" y="3111618"/>
            <a:ext cx="481387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we can use foreach on the dictionary’s keys!</a:t>
            </a:r>
          </a:p>
        </p:txBody>
      </p:sp>
      <p:pic>
        <p:nvPicPr>
          <p:cNvPr id="625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343932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F4CDC-A176-4263-BDEA-BAC86068BB3E}"/>
              </a:ext>
            </a:extLst>
          </p:cNvPr>
          <p:cNvSpPr txBox="1"/>
          <p:nvPr/>
        </p:nvSpPr>
        <p:spPr>
          <a:xfrm>
            <a:off x="323033" y="2603786"/>
            <a:ext cx="45720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Buket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Nick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Baris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Values</a:t>
            </a:r>
          </a:p>
        </p:txBody>
      </p:sp>
      <p:sp>
        <p:nvSpPr>
          <p:cNvPr id="62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&gt;&gt; d = {‘Buket’: 31, ‘Nick’: 28, ‘Baris’: 35}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Values</a:t>
            </a:r>
          </a:p>
        </p:txBody>
      </p:sp>
      <p:sp>
        <p:nvSpPr>
          <p:cNvPr id="63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age in </a:t>
            </a:r>
            <a:r>
              <a:rPr dirty="0" err="1"/>
              <a:t>d.values</a:t>
            </a:r>
            <a:r>
              <a:rPr dirty="0"/>
              <a:t>():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Values</a:t>
            </a:r>
          </a:p>
        </p:txBody>
      </p:sp>
      <p:sp>
        <p:nvSpPr>
          <p:cNvPr id="63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age in </a:t>
            </a:r>
            <a:r>
              <a:rPr dirty="0" err="1"/>
              <a:t>d.values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print(age)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Values</a:t>
            </a:r>
          </a:p>
        </p:txBody>
      </p:sp>
      <p:sp>
        <p:nvSpPr>
          <p:cNvPr id="637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age in </a:t>
            </a:r>
            <a:r>
              <a:rPr dirty="0" err="1"/>
              <a:t>d.values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print(age)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3</a:t>
            </a:r>
            <a:r>
              <a:rPr lang="en-GB" dirty="0"/>
              <a:t>1</a:t>
            </a: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3</a:t>
            </a:r>
            <a:r>
              <a:rPr lang="en-GB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Values</a:t>
            </a:r>
          </a:p>
        </p:txBody>
      </p:sp>
      <p:sp>
        <p:nvSpPr>
          <p:cNvPr id="64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age in </a:t>
            </a:r>
            <a:r>
              <a:rPr dirty="0" err="1"/>
              <a:t>d.values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print(age)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3</a:t>
            </a:r>
            <a:r>
              <a:rPr lang="en-GB" dirty="0"/>
              <a:t>1</a:t>
            </a: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3</a:t>
            </a:r>
            <a:r>
              <a:rPr lang="en-GB" dirty="0"/>
              <a:t>5</a:t>
            </a:r>
            <a:endParaRPr dirty="0"/>
          </a:p>
        </p:txBody>
      </p:sp>
      <p:sp>
        <p:nvSpPr>
          <p:cNvPr id="641" name="Google Shape;365;p48"/>
          <p:cNvSpPr txBox="1"/>
          <p:nvPr/>
        </p:nvSpPr>
        <p:spPr>
          <a:xfrm>
            <a:off x="4141348" y="3028679"/>
            <a:ext cx="4813873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use foreach on the dictionary’s values!</a:t>
            </a:r>
          </a:p>
        </p:txBody>
      </p:sp>
      <p:pic>
        <p:nvPicPr>
          <p:cNvPr id="642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4333565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45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  <p:sp>
        <p:nvSpPr>
          <p:cNvPr id="269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['elephant', ‘bear', ‘otter'</a:t>
            </a:r>
            <a:r>
              <a:rPr lang="en-GB" dirty="0"/>
              <a:t>, ‘platypus']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['grass', ‘berries', ‘clams’</a:t>
            </a:r>
            <a:r>
              <a:rPr lang="en-GB" dirty="0"/>
              <a:t>, ‘shrimp']</a:t>
            </a:r>
            <a:endParaRPr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4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5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</p:txBody>
      </p:sp>
      <p:sp>
        <p:nvSpPr>
          <p:cNvPr id="65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items() gives us key, value pairs</a:t>
            </a:r>
          </a:p>
        </p:txBody>
      </p:sp>
      <p:pic>
        <p:nvPicPr>
          <p:cNvPr id="653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5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‘is’, age, ‘years old.’)</a:t>
            </a:r>
          </a:p>
        </p:txBody>
      </p:sp>
      <p:sp>
        <p:nvSpPr>
          <p:cNvPr id="657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items() gives us key, value pairs</a:t>
            </a:r>
          </a:p>
        </p:txBody>
      </p:sp>
      <p:pic>
        <p:nvPicPr>
          <p:cNvPr id="658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6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 </a:t>
            </a: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‘is’, age, ‘years old.’)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Buket</a:t>
            </a:r>
            <a:r>
              <a:rPr dirty="0"/>
              <a:t> is 3</a:t>
            </a:r>
            <a:r>
              <a:rPr lang="en-GB" dirty="0"/>
              <a:t>1</a:t>
            </a:r>
            <a:r>
              <a:rPr dirty="0"/>
              <a:t> years old.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Nick is 28 years old.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Baris</a:t>
            </a:r>
            <a:r>
              <a:rPr dirty="0"/>
              <a:t> is 3</a:t>
            </a:r>
            <a:r>
              <a:rPr lang="en-GB" dirty="0"/>
              <a:t>5</a:t>
            </a:r>
            <a:r>
              <a:rPr dirty="0"/>
              <a:t> years old.</a:t>
            </a:r>
          </a:p>
        </p:txBody>
      </p:sp>
      <p:sp>
        <p:nvSpPr>
          <p:cNvPr id="66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dirty="0"/>
              <a:t>items() gives us key, value pairs</a:t>
            </a:r>
          </a:p>
        </p:txBody>
      </p:sp>
      <p:pic>
        <p:nvPicPr>
          <p:cNvPr id="663" name="Google Shape;364;p48" descr="Google Shape;364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21023796" flipH="1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Looping over a Dictionary’s Keys and Values</a:t>
            </a:r>
          </a:p>
        </p:txBody>
      </p:sp>
      <p:sp>
        <p:nvSpPr>
          <p:cNvPr id="66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 </a:t>
            </a:r>
            <a:r>
              <a:rPr lang="en-GB" dirty="0"/>
              <a:t>d = {‘Buket’: 31, ‘Nick’: 28, ‘Baris’: 35}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‘is’, age, ‘years old.’)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Buket is 31 years old.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Nick is 28 years old.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Baris is 35 years old.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</a:t>
            </a:r>
          </a:p>
        </p:txBody>
      </p:sp>
      <p:sp>
        <p:nvSpPr>
          <p:cNvPr id="667" name="Google Shape;365;p48"/>
          <p:cNvSpPr txBox="1"/>
          <p:nvPr/>
        </p:nvSpPr>
        <p:spPr>
          <a:xfrm>
            <a:off x="4370259" y="2707291"/>
            <a:ext cx="4584962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print() will automatically concatenate args separated by commas!</a:t>
            </a:r>
          </a:p>
        </p:txBody>
      </p:sp>
      <p:pic>
        <p:nvPicPr>
          <p:cNvPr id="668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95102" y="2599138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Printing with sep=</a:t>
            </a:r>
          </a:p>
        </p:txBody>
      </p:sp>
      <p:sp>
        <p:nvSpPr>
          <p:cNvPr id="67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age, </a:t>
            </a:r>
            <a:r>
              <a:rPr dirty="0" err="1"/>
              <a:t>sep</a:t>
            </a:r>
            <a:r>
              <a:rPr dirty="0"/>
              <a:t>=‘: ’)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Printing with sep=</a:t>
            </a:r>
          </a:p>
        </p:txBody>
      </p:sp>
      <p:sp>
        <p:nvSpPr>
          <p:cNvPr id="67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age, </a:t>
            </a:r>
            <a:r>
              <a:rPr dirty="0" err="1"/>
              <a:t>sep</a:t>
            </a:r>
            <a:r>
              <a:rPr dirty="0"/>
              <a:t>=‘: ’)</a:t>
            </a:r>
          </a:p>
        </p:txBody>
      </p:sp>
      <p:sp>
        <p:nvSpPr>
          <p:cNvPr id="675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sep is an optional argument like end!</a:t>
            </a:r>
          </a:p>
        </p:txBody>
      </p:sp>
      <p:pic>
        <p:nvPicPr>
          <p:cNvPr id="676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69199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Printing with sep=</a:t>
            </a:r>
          </a:p>
        </p:txBody>
      </p:sp>
      <p:sp>
        <p:nvSpPr>
          <p:cNvPr id="679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age, </a:t>
            </a:r>
            <a:r>
              <a:rPr dirty="0" err="1"/>
              <a:t>sep</a:t>
            </a:r>
            <a:r>
              <a:rPr dirty="0"/>
              <a:t>=‘: ’)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Buket</a:t>
            </a:r>
            <a:r>
              <a:rPr dirty="0"/>
              <a:t>: 34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Nick: 28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Baris</a:t>
            </a:r>
            <a:r>
              <a:rPr dirty="0"/>
              <a:t>: 3</a:t>
            </a:r>
            <a:r>
              <a:rPr lang="en-GB" dirty="0"/>
              <a:t>5</a:t>
            </a:r>
            <a:endParaRPr dirty="0"/>
          </a:p>
        </p:txBody>
      </p:sp>
      <p:sp>
        <p:nvSpPr>
          <p:cNvPr id="680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sep is an optional argument like end!</a:t>
            </a:r>
          </a:p>
        </p:txBody>
      </p:sp>
      <p:pic>
        <p:nvPicPr>
          <p:cNvPr id="681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69198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Printing with sep=</a:t>
            </a:r>
          </a:p>
        </p:txBody>
      </p:sp>
      <p:sp>
        <p:nvSpPr>
          <p:cNvPr id="68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age, </a:t>
            </a:r>
            <a:r>
              <a:rPr dirty="0" err="1"/>
              <a:t>sep</a:t>
            </a:r>
            <a:r>
              <a:rPr dirty="0"/>
              <a:t>=‘: ’)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Buket: 34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Nick: 28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Baris: 35</a:t>
            </a:r>
          </a:p>
        </p:txBody>
      </p:sp>
      <p:sp>
        <p:nvSpPr>
          <p:cNvPr id="685" name="Google Shape;365;p48"/>
          <p:cNvSpPr txBox="1"/>
          <p:nvPr/>
        </p:nvSpPr>
        <p:spPr>
          <a:xfrm>
            <a:off x="4380627" y="2935373"/>
            <a:ext cx="4584962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the separating string will be printed between the arguments you pass into print()</a:t>
            </a:r>
          </a:p>
        </p:txBody>
      </p:sp>
      <p:pic>
        <p:nvPicPr>
          <p:cNvPr id="686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43266" y="29308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Printing with sep=</a:t>
            </a:r>
          </a:p>
        </p:txBody>
      </p:sp>
      <p:sp>
        <p:nvSpPr>
          <p:cNvPr id="689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for name, age in </a:t>
            </a:r>
            <a:r>
              <a:rPr dirty="0" err="1"/>
              <a:t>d.items</a:t>
            </a:r>
            <a:r>
              <a:rPr dirty="0"/>
              <a:t>():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...	print(name, age, </a:t>
            </a:r>
            <a:r>
              <a:rPr dirty="0" err="1"/>
              <a:t>sep</a:t>
            </a:r>
            <a:r>
              <a:rPr dirty="0"/>
              <a:t>=‘: ’)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Buket: 34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Nick: 28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sv-SE" dirty="0"/>
              <a:t>Baris: 35</a:t>
            </a:r>
          </a:p>
        </p:txBody>
      </p:sp>
      <p:sp>
        <p:nvSpPr>
          <p:cNvPr id="690" name="Google Shape;365;p48"/>
          <p:cNvSpPr txBox="1"/>
          <p:nvPr/>
        </p:nvSpPr>
        <p:spPr>
          <a:xfrm>
            <a:off x="2929457" y="3825451"/>
            <a:ext cx="6079445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the default is sep=‘ ’ (insert space)</a:t>
            </a:r>
          </a:p>
        </p:txBody>
      </p:sp>
      <p:pic>
        <p:nvPicPr>
          <p:cNvPr id="691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43266" y="3003464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  <p:sp>
        <p:nvSpPr>
          <p:cNvPr id="274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  <a:r>
              <a:rPr lang="en-GB" dirty="0"/>
              <a:t>['elephant', ‘bear', ‘otter', ‘platypus']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 ['grass', ‘berries', ‘clams’, ‘shrimp']</a:t>
            </a:r>
          </a:p>
        </p:txBody>
      </p:sp>
      <p:pic>
        <p:nvPicPr>
          <p:cNvPr id="275" name="Google Shape;363;p48" descr="Google Shape;363;p48"/>
          <p:cNvPicPr>
            <a:picLocks noChangeAspect="1"/>
          </p:cNvPicPr>
          <p:nvPr/>
        </p:nvPicPr>
        <p:blipFill>
          <a:blip r:embed="rId3"/>
          <a:srcRect b="15718"/>
          <a:stretch>
            <a:fillRect/>
          </a:stretch>
        </p:blipFill>
        <p:spPr>
          <a:xfrm rot="14115927">
            <a:off x="2452674" y="20952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365;p48"/>
          <p:cNvSpPr txBox="1"/>
          <p:nvPr/>
        </p:nvSpPr>
        <p:spPr>
          <a:xfrm>
            <a:off x="3465105" y="20448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linked!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69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697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d.keys</a:t>
            </a:r>
            <a:r>
              <a:rPr dirty="0"/>
              <a:t>())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70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d.keys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[‘</a:t>
            </a:r>
            <a:r>
              <a:rPr lang="en-GB" dirty="0"/>
              <a:t>Buket</a:t>
            </a:r>
            <a:r>
              <a:rPr dirty="0"/>
              <a:t>’, ‘Nick’, ‘</a:t>
            </a:r>
            <a:r>
              <a:rPr lang="en-GB" dirty="0"/>
              <a:t>Baris</a:t>
            </a:r>
            <a:r>
              <a:rPr dirty="0"/>
              <a:t>’]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70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88687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d.keys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[‘Buket’, ‘Nick’, ‘Baris’]</a:t>
            </a:r>
          </a:p>
        </p:txBody>
      </p:sp>
      <p:sp>
        <p:nvSpPr>
          <p:cNvPr id="704" name="Google Shape;365;p48"/>
          <p:cNvSpPr txBox="1"/>
          <p:nvPr/>
        </p:nvSpPr>
        <p:spPr>
          <a:xfrm>
            <a:off x="4297688" y="3059781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sorted() returns a list in alphabetical order!</a:t>
            </a:r>
          </a:p>
        </p:txBody>
      </p:sp>
      <p:pic>
        <p:nvPicPr>
          <p:cNvPr id="705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422531" y="2951627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70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d.keys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[‘</a:t>
            </a:r>
            <a:r>
              <a:rPr lang="en-GB" dirty="0"/>
              <a:t>Baris</a:t>
            </a:r>
            <a:r>
              <a:rPr dirty="0"/>
              <a:t>’, ‘</a:t>
            </a:r>
            <a:r>
              <a:rPr lang="en-GB" dirty="0"/>
              <a:t>Buket</a:t>
            </a:r>
            <a:r>
              <a:rPr dirty="0"/>
              <a:t>’, ‘Nick’]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d</a:t>
            </a: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{'Buket': 31, 'Nick': 28, 'Baris': 35}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GB"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Getting a Sorted List of Keys</a:t>
            </a:r>
          </a:p>
        </p:txBody>
      </p:sp>
      <p:sp>
        <p:nvSpPr>
          <p:cNvPr id="71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d.keys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[‘</a:t>
            </a:r>
            <a:r>
              <a:rPr lang="en-GB" dirty="0"/>
              <a:t>Baris</a:t>
            </a:r>
            <a:r>
              <a:rPr dirty="0"/>
              <a:t>’, ‘</a:t>
            </a:r>
            <a:r>
              <a:rPr lang="en-GB" dirty="0"/>
              <a:t>Buket</a:t>
            </a:r>
            <a:r>
              <a:rPr dirty="0"/>
              <a:t>’, ‘</a:t>
            </a:r>
            <a:r>
              <a:rPr lang="en-GB" dirty="0"/>
              <a:t>Nick</a:t>
            </a:r>
            <a:r>
              <a:rPr dirty="0"/>
              <a:t>’]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Sorting a Dictionary’s Values</a:t>
            </a:r>
          </a:p>
        </p:txBody>
      </p:sp>
      <p:sp>
        <p:nvSpPr>
          <p:cNvPr id="71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Sorting a Dictionary’s Values</a:t>
            </a:r>
          </a:p>
        </p:txBody>
      </p:sp>
      <p:sp>
        <p:nvSpPr>
          <p:cNvPr id="717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Sorting a Dictionary’s Values</a:t>
            </a:r>
          </a:p>
        </p:txBody>
      </p:sp>
      <p:sp>
        <p:nvSpPr>
          <p:cNvPr id="720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[28, 3</a:t>
            </a:r>
            <a:r>
              <a:rPr lang="en-GB" dirty="0"/>
              <a:t>1</a:t>
            </a:r>
            <a:r>
              <a:rPr dirty="0"/>
              <a:t>, 3</a:t>
            </a:r>
            <a:r>
              <a:rPr lang="en-GB" dirty="0"/>
              <a:t>5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Sorting a Dictionary’s Values</a:t>
            </a:r>
          </a:p>
        </p:txBody>
      </p:sp>
      <p:sp>
        <p:nvSpPr>
          <p:cNvPr id="723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sorted(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[28,</a:t>
            </a:r>
            <a:r>
              <a:rPr lang="en-GB" dirty="0"/>
              <a:t> </a:t>
            </a:r>
            <a:r>
              <a:rPr dirty="0"/>
              <a:t>3</a:t>
            </a:r>
            <a:r>
              <a:rPr lang="en-GB" dirty="0"/>
              <a:t>1</a:t>
            </a:r>
            <a:r>
              <a:rPr dirty="0"/>
              <a:t>, 3</a:t>
            </a:r>
            <a:r>
              <a:rPr lang="en-GB" dirty="0"/>
              <a:t>5</a:t>
            </a:r>
            <a:r>
              <a:rPr dirty="0"/>
              <a:t>]</a:t>
            </a:r>
          </a:p>
        </p:txBody>
      </p:sp>
      <p:sp>
        <p:nvSpPr>
          <p:cNvPr id="724" name="Google Shape;365;p48"/>
          <p:cNvSpPr txBox="1"/>
          <p:nvPr/>
        </p:nvSpPr>
        <p:spPr>
          <a:xfrm>
            <a:off x="4070441" y="286921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sorted() returns a list in numerical order!</a:t>
            </a:r>
          </a:p>
        </p:txBody>
      </p:sp>
      <p:pic>
        <p:nvPicPr>
          <p:cNvPr id="725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195284" y="2761062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561;p7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['elephant', ‘bear', ‘otter'</a:t>
            </a:r>
            <a:r>
              <a:rPr lang="en-GB" dirty="0"/>
              <a:t>, ‘platypus']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['grass', ‘berries', ‘clams’</a:t>
            </a:r>
            <a:r>
              <a:rPr lang="en-GB" dirty="0"/>
              <a:t>, ‘shrimp']</a:t>
            </a:r>
            <a:endParaRPr dirty="0"/>
          </a:p>
        </p:txBody>
      </p:sp>
      <p:pic>
        <p:nvPicPr>
          <p:cNvPr id="281" name="Google Shape;363;p48" descr="Google Shape;363;p48"/>
          <p:cNvPicPr>
            <a:picLocks noChangeAspect="1"/>
          </p:cNvPicPr>
          <p:nvPr/>
        </p:nvPicPr>
        <p:blipFill>
          <a:blip r:embed="rId2"/>
          <a:srcRect b="15718"/>
          <a:stretch>
            <a:fillRect/>
          </a:stretch>
        </p:blipFill>
        <p:spPr>
          <a:xfrm rot="14115927">
            <a:off x="2452674" y="18031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Google Shape;365;p48"/>
          <p:cNvSpPr txBox="1"/>
          <p:nvPr/>
        </p:nvSpPr>
        <p:spPr>
          <a:xfrm>
            <a:off x="3465105" y="18924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linked!</a:t>
            </a:r>
          </a:p>
        </p:txBody>
      </p:sp>
      <p:sp>
        <p:nvSpPr>
          <p:cNvPr id="283" name="Google Shape;365;p48"/>
          <p:cNvSpPr txBox="1"/>
          <p:nvPr/>
        </p:nvSpPr>
        <p:spPr>
          <a:xfrm>
            <a:off x="3465105" y="3069661"/>
            <a:ext cx="5212847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Can we store them so they’re associated with each other?</a:t>
            </a:r>
          </a:p>
        </p:txBody>
      </p:sp>
      <p:sp>
        <p:nvSpPr>
          <p:cNvPr id="284" name="Google Shape;560;p7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Task - Relating data with each other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28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31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3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  <p:sp>
        <p:nvSpPr>
          <p:cNvPr id="73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smallest element!</a:t>
            </a:r>
          </a:p>
        </p:txBody>
      </p:sp>
      <p:pic>
        <p:nvPicPr>
          <p:cNvPr id="736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39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</p:txBody>
      </p:sp>
      <p:sp>
        <p:nvSpPr>
          <p:cNvPr id="740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smallest element!</a:t>
            </a:r>
          </a:p>
        </p:txBody>
      </p:sp>
      <p:pic>
        <p:nvPicPr>
          <p:cNvPr id="741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44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max(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  <p:sp>
        <p:nvSpPr>
          <p:cNvPr id="74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smallest element!</a:t>
            </a:r>
          </a:p>
        </p:txBody>
      </p:sp>
      <p:pic>
        <p:nvPicPr>
          <p:cNvPr id="746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49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max(</a:t>
            </a:r>
            <a:r>
              <a:rPr dirty="0" err="1"/>
              <a:t>d.values</a:t>
            </a:r>
            <a:r>
              <a:rPr dirty="0"/>
              <a:t>())</a:t>
            </a:r>
          </a:p>
        </p:txBody>
      </p:sp>
      <p:sp>
        <p:nvSpPr>
          <p:cNvPr id="750" name="Google Shape;365;p48"/>
          <p:cNvSpPr txBox="1"/>
          <p:nvPr/>
        </p:nvSpPr>
        <p:spPr>
          <a:xfrm>
            <a:off x="4196848" y="2470199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smallest element!</a:t>
            </a:r>
          </a:p>
        </p:txBody>
      </p:sp>
      <p:pic>
        <p:nvPicPr>
          <p:cNvPr id="751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321691" y="2362044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biggest element!</a:t>
            </a:r>
          </a:p>
        </p:txBody>
      </p:sp>
      <p:pic>
        <p:nvPicPr>
          <p:cNvPr id="753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351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Retrieving Min/Max Values </a:t>
            </a:r>
          </a:p>
        </p:txBody>
      </p:sp>
      <p:sp>
        <p:nvSpPr>
          <p:cNvPr id="756" name="Google Shape;614;p8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</a:t>
            </a:r>
            <a:r>
              <a:rPr lang="en-GB" dirty="0"/>
              <a:t> d = {‘Buket’: 31, ‘Nick’: 28, ‘Baris’: 35}</a:t>
            </a:r>
            <a:endParaRPr dirty="0"/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min(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28</a:t>
            </a:r>
          </a:p>
          <a:p>
            <a:pPr marL="0" indent="0"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&gt;&gt;&gt; max(</a:t>
            </a:r>
            <a:r>
              <a:rPr dirty="0" err="1"/>
              <a:t>d.values</a:t>
            </a:r>
            <a:r>
              <a:rPr dirty="0"/>
              <a:t>())</a:t>
            </a:r>
          </a:p>
          <a:p>
            <a:pPr marL="0" indent="0">
              <a:buSzTx/>
              <a:buNone/>
              <a:defRPr sz="2000" b="1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3</a:t>
            </a:r>
            <a:r>
              <a:rPr lang="en-GB" dirty="0"/>
              <a:t>5</a:t>
            </a:r>
            <a:endParaRPr dirty="0"/>
          </a:p>
        </p:txBody>
      </p:sp>
      <p:sp>
        <p:nvSpPr>
          <p:cNvPr id="757" name="Google Shape;365;p48"/>
          <p:cNvSpPr txBox="1"/>
          <p:nvPr/>
        </p:nvSpPr>
        <p:spPr>
          <a:xfrm>
            <a:off x="4272585" y="1803854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rPr dirty="0"/>
              <a:t>returns the smallest element!</a:t>
            </a:r>
          </a:p>
        </p:txBody>
      </p:sp>
      <p:pic>
        <p:nvPicPr>
          <p:cNvPr id="758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140623" y="1856061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returns the biggest element!</a:t>
            </a:r>
          </a:p>
        </p:txBody>
      </p:sp>
      <p:pic>
        <p:nvPicPr>
          <p:cNvPr id="760" name="Google Shape;363;p48" descr="Google Shape;363;p48"/>
          <p:cNvPicPr>
            <a:picLocks noChangeAspect="1"/>
          </p:cNvPicPr>
          <p:nvPr/>
        </p:nvPicPr>
        <p:blipFill>
          <a:blip r:embed="rId2"/>
          <a:srcRect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470-5C59-4C6A-BE5C-0D68328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		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tr-TR" sz="3100" dirty="0">
                <a:solidFill>
                  <a:schemeClr val="accent2"/>
                </a:solidFill>
              </a:rPr>
              <a:t>List &amp; dictionary operations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5686-81B2-42F9-A7FD-0017B4F0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1" y="1556999"/>
            <a:ext cx="8347295" cy="23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23857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1146;p155"/>
          <p:cNvSpPr txBox="1">
            <a:spLocks noGrp="1"/>
          </p:cNvSpPr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r>
              <a:t>What’s next?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929;p10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Nested Data Structures</a:t>
            </a:r>
          </a:p>
        </p:txBody>
      </p:sp>
      <p:sp>
        <p:nvSpPr>
          <p:cNvPr id="769" name="Google Shape;932;p100"/>
          <p:cNvSpPr txBox="1"/>
          <p:nvPr/>
        </p:nvSpPr>
        <p:spPr>
          <a:xfrm>
            <a:off x="311699" y="1074763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●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We can nest data structures!</a:t>
            </a:r>
          </a:p>
          <a:p>
            <a:pPr marL="914400" lvl="1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lists</a:t>
            </a:r>
          </a:p>
          <a:p>
            <a:pPr marL="1371600" lvl="2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sz="1800" i="1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grid/game board</a:t>
            </a:r>
          </a:p>
          <a:p>
            <a:pPr marL="914400" lvl="1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dicts</a:t>
            </a:r>
          </a:p>
          <a:p>
            <a:pPr marL="1371600" lvl="2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sz="1800" i="1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animals to feeding times</a:t>
            </a:r>
          </a:p>
          <a:p>
            <a:pPr marL="914400" lvl="1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Dicts in dicts</a:t>
            </a:r>
          </a:p>
          <a:p>
            <a:pPr marL="1371600" lvl="2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sz="1800" i="1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your phone’s contact book</a:t>
            </a:r>
          </a:p>
          <a:p>
            <a:pPr marL="914400" lvl="1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... and so 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338;p45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6367803" cy="4090800"/>
          </a:xfrm>
          <a:prstGeom prst="rect">
            <a:avLst/>
          </a:prstGeom>
        </p:spPr>
        <p:txBody>
          <a:bodyPr/>
          <a:lstStyle/>
          <a:p>
            <a:r>
              <a:t>Dictionaries!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organize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53341" y="1792059"/>
          <a:ext cx="4371980" cy="19247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June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July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August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2018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600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2019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2020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250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400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hangingPunct="1"/>
            <a:r>
              <a:rPr lang="en-US" kern="1200">
                <a:solidFill>
                  <a:prstClr val="black">
                    <a:lumMod val="50000"/>
                    <a:lumOff val="50000"/>
                  </a:prstClr>
                </a:solidFill>
              </a:rPr>
              <a:t>UNIV199 Introduction to Programming with Python</a:t>
            </a:r>
            <a:endParaRPr lang="en-GB" kern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654" y="1469571"/>
            <a:ext cx="13896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tr-TR" sz="1350" b="1" kern="1200" dirty="0">
                <a:solidFill>
                  <a:prstClr val="black"/>
                </a:solidFill>
                <a:latin typeface="Cambria"/>
                <a:ea typeface="+mn-ea"/>
                <a:cs typeface="+mn-cs"/>
              </a:rPr>
              <a:t>Ice cream sales</a:t>
            </a:r>
            <a:endParaRPr lang="en-US" sz="1350" b="1" kern="1200" dirty="0">
              <a:solidFill>
                <a:prstClr val="black"/>
              </a:solidFill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88010"/>
      </p:ext>
    </p:extLst>
  </p:cSld>
  <p:clrMapOvr>
    <a:masterClrMapping/>
  </p:clrMapOvr>
  <p:transition spd="slow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organize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53341" y="1792059"/>
          <a:ext cx="4371980" cy="19247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June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July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August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2018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</a:p>
                    <a:p>
                      <a:pPr algn="ctr"/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ice[0][0]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ice[0][1]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600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ice[0][2]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2019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550</a:t>
                      </a:r>
                    </a:p>
                    <a:p>
                      <a:pPr algn="ctr"/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ice[1][0]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750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ice[1][1]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ice[1][2]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2020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250</a:t>
                      </a:r>
                    </a:p>
                    <a:p>
                      <a:pPr algn="ctr"/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ice[2][0]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ice[2][1]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400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ice[2][2]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hangingPunct="1"/>
            <a:r>
              <a:rPr lang="en-US" kern="1200">
                <a:solidFill>
                  <a:prstClr val="black">
                    <a:lumMod val="50000"/>
                    <a:lumOff val="50000"/>
                  </a:prstClr>
                </a:solidFill>
              </a:rPr>
              <a:t>UNIV199 Introduction to Programming with Python</a:t>
            </a:r>
            <a:endParaRPr lang="en-GB" kern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654" y="1469571"/>
            <a:ext cx="13896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tr-TR" sz="1350" b="1" kern="1200" dirty="0">
                <a:solidFill>
                  <a:prstClr val="black"/>
                </a:solidFill>
                <a:latin typeface="Cambria"/>
                <a:ea typeface="+mn-ea"/>
                <a:cs typeface="+mn-cs"/>
              </a:rPr>
              <a:t>Ice cream sales</a:t>
            </a:r>
            <a:endParaRPr lang="en-US" sz="1350" b="1" kern="1200" dirty="0">
              <a:solidFill>
                <a:prstClr val="black"/>
              </a:solidFill>
              <a:latin typeface="Cambri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3616" y="4097884"/>
            <a:ext cx="54986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tr-TR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ice = [[500,700,600], [550,750,700], [250,500,400]]</a:t>
            </a:r>
            <a:endParaRPr lang="en-US" sz="1350" b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734" y="4374883"/>
            <a:ext cx="46974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tr-TR" sz="1350" i="1" kern="1200" dirty="0">
                <a:solidFill>
                  <a:prstClr val="black"/>
                </a:solidFill>
                <a:latin typeface="Cambria"/>
                <a:ea typeface="+mn-ea"/>
                <a:cs typeface="+mn-cs"/>
              </a:rPr>
              <a:t>Example: June 2020 ice cream sales is accessed as </a:t>
            </a:r>
            <a:r>
              <a:rPr lang="tr-TR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ice[2][0]</a:t>
            </a:r>
            <a:endParaRPr lang="en-US" sz="1350" b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73663"/>
      </p:ext>
    </p:extLst>
  </p:cSld>
  <p:clrMapOvr>
    <a:masterClrMapping/>
  </p:clrMapOvr>
  <p:transition spd="slow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organize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53341" y="1792059"/>
          <a:ext cx="4371980" cy="19247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June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July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August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2018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600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2019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700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pPr algn="ctr"/>
                      <a:r>
                        <a:rPr lang="tr-TR" sz="1000" b="1" dirty="0"/>
                        <a:t>2020</a:t>
                      </a:r>
                      <a:endParaRPr lang="en-US" sz="1000" b="1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250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500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/>
                        <a:t>400</a:t>
                      </a:r>
                      <a:endParaRPr lang="en-US" sz="100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hangingPunct="1"/>
            <a:r>
              <a:rPr lang="en-US" kern="1200">
                <a:solidFill>
                  <a:prstClr val="black">
                    <a:lumMod val="50000"/>
                    <a:lumOff val="50000"/>
                  </a:prstClr>
                </a:solidFill>
              </a:rPr>
              <a:t>UNIV199 Introduction to Programming with Python</a:t>
            </a:r>
            <a:endParaRPr lang="en-GB" kern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654" y="1469571"/>
            <a:ext cx="13896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tr-TR" sz="1350" b="1" kern="1200" dirty="0">
                <a:solidFill>
                  <a:prstClr val="black"/>
                </a:solidFill>
                <a:latin typeface="Cambria"/>
                <a:ea typeface="+mn-ea"/>
                <a:cs typeface="+mn-cs"/>
              </a:rPr>
              <a:t>Ice cream sales</a:t>
            </a:r>
            <a:endParaRPr lang="en-US" sz="1350" b="1" kern="1200" dirty="0">
              <a:solidFill>
                <a:prstClr val="black"/>
              </a:solidFill>
              <a:latin typeface="Cambri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6928" y="3912735"/>
            <a:ext cx="58183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hangingPunct="1"/>
            <a:r>
              <a:rPr lang="tr-TR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ice = {2018: {'june':500, 'july':700,</a:t>
            </a:r>
            <a:r>
              <a:rPr lang="en-GB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tr-TR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'august':600}, 	2019: {'june':500, 'july':700, 'august':600}, 	2020: {'june':500, 'july':700, 'august':600}}</a:t>
            </a:r>
            <a:endParaRPr lang="en-US" sz="1350" b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904" y="4674615"/>
            <a:ext cx="55310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hangingPunct="1"/>
            <a:r>
              <a:rPr lang="tr-TR" sz="1350" i="1" kern="1200" dirty="0">
                <a:solidFill>
                  <a:prstClr val="black"/>
                </a:solidFill>
                <a:latin typeface="Cambria"/>
                <a:ea typeface="+mn-ea"/>
                <a:cs typeface="+mn-cs"/>
              </a:rPr>
              <a:t>Example: June 2020 ice cream sales is accessed as </a:t>
            </a:r>
            <a:r>
              <a:rPr lang="tr-TR" sz="1350" b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ice[2020]['june']</a:t>
            </a:r>
            <a:endParaRPr lang="en-US" sz="1350" b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2471"/>
      </p:ext>
    </p:extLst>
  </p:cSld>
  <p:clrMapOvr>
    <a:masterClrMapping/>
  </p:clrMapOvr>
  <p:transition spd="slow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1477;p147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Implement a phone book using dictionaries</a:t>
            </a:r>
          </a:p>
        </p:txBody>
      </p:sp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5E696C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heme1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353F40A-48F1-4895-8197-7412D58F37E8}" vid="{FF43B3C3-E601-4C37-A655-DEB2A84D4E0D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Microsoft Office PowerPoint</Application>
  <PresentationFormat>On-screen Show (16:9)</PresentationFormat>
  <Paragraphs>647</Paragraphs>
  <Slides>93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Arial</vt:lpstr>
      <vt:lpstr>Calibri</vt:lpstr>
      <vt:lpstr>Cambria</vt:lpstr>
      <vt:lpstr>Caveat</vt:lpstr>
      <vt:lpstr>Courier New</vt:lpstr>
      <vt:lpstr>Gabriola</vt:lpstr>
      <vt:lpstr>Helvetica</vt:lpstr>
      <vt:lpstr>Proxima Nova</vt:lpstr>
      <vt:lpstr>Proxima Nova Semibold</vt:lpstr>
      <vt:lpstr>Rage Italic</vt:lpstr>
      <vt:lpstr>Simple Light</vt:lpstr>
      <vt:lpstr>1_Theme1</vt:lpstr>
      <vt:lpstr>CS Bridge, Lecture 16 Dictionaries</vt:lpstr>
      <vt:lpstr>Today’s questions</vt:lpstr>
      <vt:lpstr>How can I organize my data so it’s easier to use?</vt:lpstr>
      <vt:lpstr>Think/Share:  Store names of habitat animals and their corresponding diet</vt:lpstr>
      <vt:lpstr>PowerPoint Presentation</vt:lpstr>
      <vt:lpstr>Task - Relating data with each other</vt:lpstr>
      <vt:lpstr>Task - Relating data with each other</vt:lpstr>
      <vt:lpstr>Task - Relating data with each other</vt:lpstr>
      <vt:lpstr>Dictionaries!</vt:lpstr>
      <vt:lpstr>PowerPoint Presentation</vt:lpstr>
      <vt:lpstr>Anatomy of a Dictionary</vt:lpstr>
      <vt:lpstr>Anatomy of a Dictionary</vt:lpstr>
      <vt:lpstr>Anatomy of a Dictionary</vt:lpstr>
      <vt:lpstr>Anatomy of a Dictionary</vt:lpstr>
      <vt:lpstr>Anatomy of a Dictionary</vt:lpstr>
      <vt:lpstr>Anatomy of a Dictionary - Get/Set</vt:lpstr>
      <vt:lpstr>Anatomy of a Dictionary - Get/Set</vt:lpstr>
      <vt:lpstr>Anatomy of a Dictionary - Get/Set</vt:lpstr>
      <vt:lpstr>Anatomy of a Dictionary - Get/Set</vt:lpstr>
      <vt:lpstr>Anatomy of a Dictionary - Get/Set</vt:lpstr>
      <vt:lpstr>Anatomy of a Dictionary - Get/Set</vt:lpstr>
      <vt:lpstr>Anatomy of a Dictionary - Get/Set</vt:lpstr>
      <vt:lpstr>Anatomy of a Dictionary - Get/Set</vt:lpstr>
      <vt:lpstr>Anatomy of a Dictionary - Get/Set</vt:lpstr>
      <vt:lpstr>Dictionary - in</vt:lpstr>
      <vt:lpstr>Dictionary - in</vt:lpstr>
      <vt:lpstr>Dictionary - in</vt:lpstr>
      <vt:lpstr>Dictionary - in</vt:lpstr>
      <vt:lpstr>Building a dictionary</vt:lpstr>
      <vt:lpstr>Building a dictionary</vt:lpstr>
      <vt:lpstr>Building a dictionary</vt:lpstr>
      <vt:lpstr>Building a dictionary</vt:lpstr>
      <vt:lpstr>Building a dictionary</vt:lpstr>
      <vt:lpstr>Building a dictionary</vt:lpstr>
      <vt:lpstr>Building a dictionary</vt:lpstr>
      <vt:lpstr>Types of Dictionaries</vt:lpstr>
      <vt:lpstr>Think/Share:  Store names of CS lecturers and their ages</vt:lpstr>
      <vt:lpstr>Accessing a Dictionary’s Keys</vt:lpstr>
      <vt:lpstr>Building a dictionary</vt:lpstr>
      <vt:lpstr>Building a dictionary</vt:lpstr>
      <vt:lpstr>Building a dictionary</vt:lpstr>
      <vt:lpstr>Accessing a Dictionary’s Keys</vt:lpstr>
      <vt:lpstr>Accessing a Dictionary’s Keys</vt:lpstr>
      <vt:lpstr>Accessing a Dictionary’s Keys</vt:lpstr>
      <vt:lpstr>Accessing a Dictionary’s Values</vt:lpstr>
      <vt:lpstr>Accessing a Dictionary’s Values</vt:lpstr>
      <vt:lpstr>Accessing a Dictionary’s Values</vt:lpstr>
      <vt:lpstr>Accessing a Dictionary’s Values</vt:lpstr>
      <vt:lpstr>Looping over a Dictionary’s Keys</vt:lpstr>
      <vt:lpstr>Looping over a Dictionary’s Keys</vt:lpstr>
      <vt:lpstr>Looping over a Dictionary’s Keys</vt:lpstr>
      <vt:lpstr>Looping over a Dictionary’s Keys</vt:lpstr>
      <vt:lpstr>Looping over a Dictionary’s Keys</vt:lpstr>
      <vt:lpstr>Looping over a Dictionary’s Values</vt:lpstr>
      <vt:lpstr>Looping over a Dictionary’s Values</vt:lpstr>
      <vt:lpstr>Looping over a Dictionary’s Values</vt:lpstr>
      <vt:lpstr>Looping over a Dictionary’s Values</vt:lpstr>
      <vt:lpstr>Looping over a Dictionary’s Values</vt:lpstr>
      <vt:lpstr>Looping over a Dictionary’s Keys and Values</vt:lpstr>
      <vt:lpstr>Looping over a Dictionary’s Keys and Values</vt:lpstr>
      <vt:lpstr>Looping over a Dictionary’s Keys and Values</vt:lpstr>
      <vt:lpstr>Looping over a Dictionary’s Keys and Values</vt:lpstr>
      <vt:lpstr>Looping over a Dictionary’s Keys and Values</vt:lpstr>
      <vt:lpstr>Looping over a Dictionary’s Keys and Values</vt:lpstr>
      <vt:lpstr>Printing with sep=</vt:lpstr>
      <vt:lpstr>Printing with sep=</vt:lpstr>
      <vt:lpstr>Printing with sep=</vt:lpstr>
      <vt:lpstr>Printing with sep=</vt:lpstr>
      <vt:lpstr>Printing with sep=</vt:lpstr>
      <vt:lpstr>Getting a Sorted List of Keys</vt:lpstr>
      <vt:lpstr>Getting a Sorted List of Keys</vt:lpstr>
      <vt:lpstr>Getting a Sorted List of Keys</vt:lpstr>
      <vt:lpstr>Getting a Sorted List of Keys</vt:lpstr>
      <vt:lpstr>Getting a Sorted List of Keys</vt:lpstr>
      <vt:lpstr>Getting a Sorted List of Keys</vt:lpstr>
      <vt:lpstr>Sorting a Dictionary’s Values</vt:lpstr>
      <vt:lpstr>Sorting a Dictionary’s Values</vt:lpstr>
      <vt:lpstr>Sorting a Dictionary’s Values</vt:lpstr>
      <vt:lpstr>Sorting a Dictionary’s Values</vt:lpstr>
      <vt:lpstr>Retrieving Min/Max Values </vt:lpstr>
      <vt:lpstr>Retrieving Min/Max Values </vt:lpstr>
      <vt:lpstr>Retrieving Min/Max Values </vt:lpstr>
      <vt:lpstr>Retrieving Min/Max Values </vt:lpstr>
      <vt:lpstr>Retrieving Min/Max Values </vt:lpstr>
      <vt:lpstr>Retrieving Min/Max Values </vt:lpstr>
      <vt:lpstr>Retrieving Min/Max Values </vt:lpstr>
      <vt:lpstr>    List &amp; dictionary operations</vt:lpstr>
      <vt:lpstr>What’s next?</vt:lpstr>
      <vt:lpstr>Nested Data Structures</vt:lpstr>
      <vt:lpstr>How to organize data</vt:lpstr>
      <vt:lpstr>How to organize data</vt:lpstr>
      <vt:lpstr>How to organize data</vt:lpstr>
      <vt:lpstr>Think/Share:  Implement a phone book using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Bridge, Lecture 16 Dictionaries</dc:title>
  <dc:creator>Buket</dc:creator>
  <cp:lastModifiedBy>BUKET YUKSEL</cp:lastModifiedBy>
  <cp:revision>1</cp:revision>
  <dcterms:modified xsi:type="dcterms:W3CDTF">2021-08-12T15:31:59Z</dcterms:modified>
</cp:coreProperties>
</file>