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54"/>
  </p:notesMasterIdLst>
  <p:sldIdLst>
    <p:sldId id="405" r:id="rId2"/>
    <p:sldId id="257" r:id="rId3"/>
    <p:sldId id="400" r:id="rId4"/>
    <p:sldId id="401" r:id="rId5"/>
    <p:sldId id="402" r:id="rId6"/>
    <p:sldId id="403" r:id="rId7"/>
    <p:sldId id="404" r:id="rId8"/>
    <p:sldId id="414" r:id="rId9"/>
    <p:sldId id="374" r:id="rId10"/>
    <p:sldId id="363" r:id="rId11"/>
    <p:sldId id="366" r:id="rId12"/>
    <p:sldId id="367" r:id="rId13"/>
    <p:sldId id="391" r:id="rId14"/>
    <p:sldId id="376" r:id="rId15"/>
    <p:sldId id="377" r:id="rId16"/>
    <p:sldId id="412" r:id="rId17"/>
    <p:sldId id="413" r:id="rId18"/>
    <p:sldId id="406" r:id="rId19"/>
    <p:sldId id="40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5" r:id="rId33"/>
    <p:sldId id="396" r:id="rId34"/>
    <p:sldId id="390" r:id="rId35"/>
    <p:sldId id="368" r:id="rId36"/>
    <p:sldId id="369" r:id="rId37"/>
    <p:sldId id="397" r:id="rId38"/>
    <p:sldId id="370" r:id="rId39"/>
    <p:sldId id="371" r:id="rId40"/>
    <p:sldId id="398" r:id="rId41"/>
    <p:sldId id="399" r:id="rId42"/>
    <p:sldId id="408" r:id="rId43"/>
    <p:sldId id="409" r:id="rId44"/>
    <p:sldId id="410" r:id="rId45"/>
    <p:sldId id="411" r:id="rId46"/>
    <p:sldId id="626" r:id="rId47"/>
    <p:sldId id="627" r:id="rId48"/>
    <p:sldId id="598" r:id="rId49"/>
    <p:sldId id="599" r:id="rId50"/>
    <p:sldId id="600" r:id="rId51"/>
    <p:sldId id="628" r:id="rId52"/>
    <p:sldId id="362" r:id="rId53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E711A-DDF3-424D-8526-D11B1D7094D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C9A10-2F0B-4F7A-B060-BA53EE64D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4036" y="3923015"/>
            <a:ext cx="3344981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8271" y="2587843"/>
            <a:ext cx="7697445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3079" y="3015792"/>
            <a:ext cx="6462717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7332" y="4766917"/>
            <a:ext cx="6448608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390" y="5061540"/>
            <a:ext cx="2624713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457" y="4135346"/>
            <a:ext cx="2781175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919" y="5509809"/>
            <a:ext cx="98424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92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8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3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50279"/>
            <a:ext cx="2617760" cy="5469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40" y="838199"/>
            <a:ext cx="7877120" cy="5181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7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9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37500" y="6441621"/>
            <a:ext cx="3860800" cy="27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ea typeface="Batang" pitchFamily="18" charset="-127"/>
                <a:cs typeface="Gabriola" pitchFamily="8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23397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65768" y="1981200"/>
            <a:ext cx="10215033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BD8CA-39A1-4ABF-9EE5-B51EF463862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33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390" y="6449785"/>
            <a:ext cx="2844800" cy="276486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7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0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664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4" y="2038389"/>
            <a:ext cx="402336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4788" y="2038387"/>
            <a:ext cx="4019611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4850" y="4281003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4482" y="3316841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664" y="2743199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9168" y="2743200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8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3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87082"/>
            <a:ext cx="4011084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3" y="835428"/>
            <a:ext cx="6265827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41" y="3408421"/>
            <a:ext cx="4011084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91206"/>
            <a:ext cx="37084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4669655"/>
            <a:ext cx="1072192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40736" y="594360"/>
            <a:ext cx="6498336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416153"/>
            <a:ext cx="89408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5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6">
            <a:lum bright="-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40" y="436563"/>
            <a:ext cx="1072192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038388"/>
            <a:ext cx="99568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61" y="630399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37500" y="6441621"/>
            <a:ext cx="3860800" cy="27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ea typeface="Batang" pitchFamily="18" charset="-127"/>
                <a:cs typeface="Gabriola" pitchFamily="8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3721" y="6441621"/>
            <a:ext cx="304546" cy="260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6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15288-2C82-4F64-BBE4-507BA0F9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3"/>
            <a:ext cx="12192000" cy="68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649" y="2047473"/>
            <a:ext cx="9956800" cy="3951337"/>
          </a:xfrm>
        </p:spPr>
        <p:txBody>
          <a:bodyPr/>
          <a:lstStyle/>
          <a:p>
            <a:r>
              <a:rPr lang="tr-TR" dirty="0"/>
              <a:t>What is the area of this triangle?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30828" y="2833007"/>
            <a:ext cx="4384221" cy="1918607"/>
          </a:xfrm>
          <a:prstGeom prst="triangle">
            <a:avLst>
              <a:gd name="adj" fmla="val 250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9865" y="379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004" y="47516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865" y="4583864"/>
            <a:ext cx="160144" cy="16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43250" y="53802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  <a:endCxn id="4" idx="3"/>
          </p:cNvCxnSpPr>
          <p:nvPr/>
        </p:nvCxnSpPr>
        <p:spPr>
          <a:xfrm>
            <a:off x="2829865" y="2833007"/>
            <a:ext cx="0" cy="1918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82643" y="3372669"/>
                <a:ext cx="2125069" cy="90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1" i="1" dirty="0" smtClean="0">
                          <a:latin typeface="Cambria Math"/>
                        </a:rPr>
                        <m:t>𝑨𝒓𝒆𝒂</m:t>
                      </m:r>
                      <m:r>
                        <a:rPr lang="tr-TR" sz="2800" b="1" i="1" dirty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tr-TR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1" i="1" dirty="0" smtClean="0">
                              <a:latin typeface="Cambria Math"/>
                            </a:rPr>
                            <m:t>𝒃𝒉</m:t>
                          </m:r>
                        </m:num>
                        <m:den>
                          <m:r>
                            <a:rPr lang="tr-TR" sz="2800" b="1" i="1" dirty="0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43" y="3372669"/>
                <a:ext cx="2125069" cy="9079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191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621" y="2038388"/>
            <a:ext cx="10638065" cy="3951337"/>
          </a:xfrm>
        </p:spPr>
        <p:txBody>
          <a:bodyPr/>
          <a:lstStyle/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area= b*h/2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print('Area of triangle with b=',b,'and h=',h,'is',area)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171" y="4433716"/>
            <a:ext cx="7380516" cy="1983413"/>
            <a:chOff x="7788729" y="5030778"/>
            <a:chExt cx="3575957" cy="1157067"/>
          </a:xfrm>
        </p:grpSpPr>
        <p:sp>
          <p:nvSpPr>
            <p:cNvPr id="4" name="Rounded Rectangle 3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4.5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Area of triangle with b= 8.0 and h= 4.5 is 18.0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Result: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302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833618"/>
            <a:ext cx="10638065" cy="395133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Courier New" pitchFamily="49" charset="0"/>
              </a:rPr>
              <a:t>What if the user gives a negative value?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8616" y="2351667"/>
            <a:ext cx="7380516" cy="1983413"/>
            <a:chOff x="7788729" y="5030778"/>
            <a:chExt cx="3575957" cy="1157067"/>
          </a:xfrm>
        </p:grpSpPr>
        <p:sp>
          <p:nvSpPr>
            <p:cNvPr id="4" name="Rounded Rectangle 3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Area of triangle with b= 4.0 and h= -5.0 is -10.0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8616" y="4335080"/>
            <a:ext cx="7380516" cy="1983413"/>
            <a:chOff x="7788729" y="5030778"/>
            <a:chExt cx="3575957" cy="1157067"/>
          </a:xfrm>
        </p:grpSpPr>
        <p:sp>
          <p:nvSpPr>
            <p:cNvPr id="8" name="Rounded Rectangle 7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Area of triangle with b= -4.0 and h= 5.0 is -10.0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731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Invalid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cannot stop the user from giving negative (invalid) values; but we can detect them and choose not to do further evaluations with them.</a:t>
            </a:r>
          </a:p>
          <a:p>
            <a:r>
              <a:rPr lang="tr-TR" dirty="0"/>
              <a:t>This requires writing our program with </a:t>
            </a:r>
            <a:r>
              <a:rPr lang="tr-TR" i="1" dirty="0"/>
              <a:t>branches</a:t>
            </a:r>
            <a:r>
              <a:rPr lang="tr-TR" dirty="0"/>
              <a:t> or </a:t>
            </a:r>
            <a:r>
              <a:rPr lang="tr-TR" i="1" dirty="0"/>
              <a:t>conditional statements</a:t>
            </a:r>
            <a:r>
              <a:rPr lang="tr-TR" dirty="0"/>
              <a:t> or </a:t>
            </a:r>
            <a:r>
              <a:rPr lang="tr-TR" i="1" dirty="0"/>
              <a:t>control flow</a:t>
            </a:r>
            <a:r>
              <a:rPr lang="tr-TR" dirty="0"/>
              <a:t>.</a:t>
            </a:r>
          </a:p>
          <a:p>
            <a:r>
              <a:rPr lang="tr-TR" dirty="0"/>
              <a:t>In programming languages this is achieved with the </a:t>
            </a:r>
            <a:r>
              <a:rPr lang="tr-TR" b="1" dirty="0"/>
              <a:t>IF</a:t>
            </a:r>
            <a:r>
              <a:rPr lang="tr-TR" dirty="0"/>
              <a:t> command.</a:t>
            </a:r>
          </a:p>
          <a:p>
            <a:r>
              <a:rPr lang="tr-TR" dirty="0"/>
              <a:t>The </a:t>
            </a:r>
            <a:r>
              <a:rPr lang="tr-TR" b="1" dirty="0"/>
              <a:t>IF</a:t>
            </a:r>
            <a:r>
              <a:rPr lang="tr-TR" dirty="0"/>
              <a:t> command involves a logical expression, which evaluates to a </a:t>
            </a:r>
            <a:r>
              <a:rPr lang="tr-TR" b="1" dirty="0"/>
              <a:t>TRUE</a:t>
            </a:r>
            <a:r>
              <a:rPr lang="tr-TR" dirty="0"/>
              <a:t> or a </a:t>
            </a:r>
            <a:r>
              <a:rPr lang="tr-TR" b="1" dirty="0"/>
              <a:t>FALSE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10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Logical operators</a:t>
            </a:r>
          </a:p>
        </p:txBody>
      </p:sp>
      <p:graphicFrame>
        <p:nvGraphicFramePr>
          <p:cNvPr id="42119" name="Group 13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55274239"/>
              </p:ext>
            </p:extLst>
          </p:nvPr>
        </p:nvGraphicFramePr>
        <p:xfrm>
          <a:off x="2305803" y="3264666"/>
          <a:ext cx="7262737" cy="2670769"/>
        </p:xfrm>
        <a:graphic>
          <a:graphicData uri="http://schemas.openxmlformats.org/drawingml/2006/table">
            <a:tbl>
              <a:tblPr/>
              <a:tblGrid>
                <a:gridCol w="125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p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 and q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 or q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1117600" y="1534887"/>
            <a:ext cx="9956800" cy="15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Logical operator </a:t>
            </a:r>
            <a:r>
              <a:rPr lang="tr-TR" b="1" dirty="0"/>
              <a:t>NOT</a:t>
            </a:r>
            <a:r>
              <a:rPr lang="tr-TR" dirty="0"/>
              <a:t> operates on one, </a:t>
            </a:r>
            <a:r>
              <a:rPr lang="tr-TR" b="1" dirty="0"/>
              <a:t>AND</a:t>
            </a:r>
            <a:r>
              <a:rPr lang="tr-TR" dirty="0"/>
              <a:t> and </a:t>
            </a:r>
            <a:r>
              <a:rPr lang="tr-TR" b="1" dirty="0"/>
              <a:t>OR</a:t>
            </a:r>
            <a:r>
              <a:rPr lang="tr-TR" dirty="0"/>
              <a:t> operate on two logical quantities.</a:t>
            </a:r>
          </a:p>
          <a:p>
            <a:r>
              <a:rPr lang="tr-TR" dirty="0"/>
              <a:t>All three of them give a logical quantity (</a:t>
            </a:r>
            <a:r>
              <a:rPr lang="tr-TR" b="1" dirty="0"/>
              <a:t>TRUE</a:t>
            </a:r>
            <a:r>
              <a:rPr lang="tr-TR" dirty="0"/>
              <a:t> or </a:t>
            </a:r>
            <a:r>
              <a:rPr lang="tr-TR" b="1" dirty="0"/>
              <a:t>FALSE</a:t>
            </a:r>
            <a:r>
              <a:rPr lang="tr-TR" dirty="0"/>
              <a:t>) as a result.</a:t>
            </a:r>
          </a:p>
        </p:txBody>
      </p:sp>
    </p:spTree>
    <p:extLst>
      <p:ext uri="{BB962C8B-B14F-4D97-AF65-F5344CB8AC3E}">
        <p14:creationId xmlns:p14="http://schemas.microsoft.com/office/powerpoint/2010/main" val="170154698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40" y="213308"/>
            <a:ext cx="10721920" cy="1442674"/>
          </a:xfrm>
        </p:spPr>
        <p:txBody>
          <a:bodyPr/>
          <a:lstStyle/>
          <a:p>
            <a:pPr eaLnBrk="1" hangingPunct="1"/>
            <a:r>
              <a:rPr lang="tr-TR" altLang="en-US" dirty="0"/>
              <a:t>Comparison Operators</a:t>
            </a:r>
          </a:p>
        </p:txBody>
      </p:sp>
      <p:graphicFrame>
        <p:nvGraphicFramePr>
          <p:cNvPr id="4411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85431"/>
              </p:ext>
            </p:extLst>
          </p:nvPr>
        </p:nvGraphicFramePr>
        <p:xfrm>
          <a:off x="2997253" y="3152605"/>
          <a:ext cx="5639674" cy="2834640"/>
        </p:xfrm>
        <a:graphic>
          <a:graphicData uri="http://schemas.openxmlformats.org/drawingml/2006/table">
            <a:tbl>
              <a:tblPr/>
              <a:tblGrid>
                <a:gridCol w="172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Operator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Meaning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 or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43840" marR="243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1117600" y="1534887"/>
            <a:ext cx="9956800" cy="15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Comparison operators</a:t>
            </a:r>
            <a:r>
              <a:rPr lang="tr-TR" dirty="0"/>
              <a:t> operate on (or compare) two comparable quantities of any type (integers, floats, strings, etc.)</a:t>
            </a:r>
            <a:endParaRPr lang="en-US" dirty="0"/>
          </a:p>
          <a:p>
            <a:r>
              <a:rPr lang="tr-TR" dirty="0"/>
              <a:t>All of them give a logical quantity (</a:t>
            </a:r>
            <a:r>
              <a:rPr lang="tr-TR" b="1" dirty="0"/>
              <a:t>TRUE</a:t>
            </a:r>
            <a:r>
              <a:rPr lang="tr-TR" dirty="0"/>
              <a:t> or </a:t>
            </a:r>
            <a:r>
              <a:rPr lang="tr-TR" b="1" dirty="0"/>
              <a:t>FALSE</a:t>
            </a:r>
            <a:r>
              <a:rPr lang="tr-TR" dirty="0"/>
              <a:t>) as a result.</a:t>
            </a:r>
          </a:p>
        </p:txBody>
      </p:sp>
    </p:spTree>
    <p:extLst>
      <p:ext uri="{BB962C8B-B14F-4D97-AF65-F5344CB8AC3E}">
        <p14:creationId xmlns:p14="http://schemas.microsoft.com/office/powerpoint/2010/main" val="3818783160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D6647B-DF75-4FF2-9FA0-0B8919B3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40" y="436563"/>
            <a:ext cx="10721920" cy="782637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entury Gothic"/>
                <a:cs typeface="Century Gothic"/>
              </a:rPr>
              <a:t>= vs ==</a:t>
            </a:r>
            <a:br>
              <a:rPr lang="en-US" sz="4800" b="1" dirty="0">
                <a:solidFill>
                  <a:schemeClr val="tx1"/>
                </a:solidFill>
                <a:latin typeface="Century Gothic"/>
                <a:cs typeface="Century Gothic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945EA-996E-4F07-AD71-4AA95AD1B354}"/>
              </a:ext>
            </a:extLst>
          </p:cNvPr>
          <p:cNvSpPr txBox="1"/>
          <p:nvPr/>
        </p:nvSpPr>
        <p:spPr>
          <a:xfrm>
            <a:off x="6532878" y="1452310"/>
            <a:ext cx="42584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 python:</a:t>
            </a: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==</a:t>
            </a:r>
          </a:p>
          <a:p>
            <a:pPr algn="ctr"/>
            <a:r>
              <a:rPr lang="en-US" sz="3600" dirty="0"/>
              <a:t>is a </a:t>
            </a:r>
            <a:r>
              <a:rPr lang="en-US" sz="3600" b="1" dirty="0"/>
              <a:t>comparison operator</a:t>
            </a: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3600" dirty="0"/>
              <a:t>is used for </a:t>
            </a:r>
            <a:r>
              <a:rPr lang="en-US" sz="3600" b="1" dirty="0"/>
              <a:t>variable assignment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DF94218-E36D-46D3-AC0D-1013EB9ED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4994" y="1803400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95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62A1-0F34-4B49-9AAF-8480E5A6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FEDD5-B289-4574-AB05-CC94B7F4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975556"/>
            <a:ext cx="8991600" cy="4224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1 &lt; 2 :</a:t>
            </a: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(input(</a:t>
            </a:r>
            <a:r>
              <a:rPr lang="en-US" sz="2800" dirty="0">
                <a:solidFill>
                  <a:srgbClr val="0027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0:</a:t>
            </a:r>
            <a:br>
              <a:rPr lang="en-US" sz="2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0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Opposite of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Assume we have a logical expression of the form:</a:t>
            </a:r>
          </a:p>
          <a:p>
            <a:pPr marL="0" indent="0" algn="ctr">
              <a:buNone/>
            </a:pPr>
            <a:r>
              <a:rPr lang="tr-TR" sz="3600" dirty="0"/>
              <a:t>p ⊗ q</a:t>
            </a:r>
          </a:p>
          <a:p>
            <a:pPr marL="329184" lvl="1" indent="0">
              <a:buNone/>
            </a:pPr>
            <a:r>
              <a:rPr lang="tr-TR" sz="2400" dirty="0"/>
              <a:t>where ⊗ represents either </a:t>
            </a:r>
            <a:r>
              <a:rPr lang="tr-TR" sz="2400" b="1" dirty="0"/>
              <a:t>and</a:t>
            </a:r>
            <a:r>
              <a:rPr lang="tr-TR" sz="2400" dirty="0"/>
              <a:t> or </a:t>
            </a:r>
            <a:r>
              <a:rPr lang="tr-TR" sz="2400" b="1" dirty="0"/>
              <a:t>or </a:t>
            </a:r>
            <a:r>
              <a:rPr lang="tr-TR" sz="2400" dirty="0"/>
              <a:t>logical operator.</a:t>
            </a:r>
          </a:p>
          <a:p>
            <a:r>
              <a:rPr lang="tr-TR" dirty="0"/>
              <a:t>The opposite of this expression is:</a:t>
            </a:r>
          </a:p>
          <a:p>
            <a:pPr marL="0" indent="0" algn="ctr">
              <a:buNone/>
            </a:pPr>
            <a:r>
              <a:rPr lang="tr-TR" sz="3600" dirty="0"/>
              <a:t>not (p ⊗ q)</a:t>
            </a:r>
          </a:p>
          <a:p>
            <a:r>
              <a:rPr lang="tr-TR" dirty="0"/>
              <a:t>which is:</a:t>
            </a:r>
          </a:p>
          <a:p>
            <a:pPr marL="0" indent="0" algn="ctr">
              <a:buNone/>
            </a:pPr>
            <a:r>
              <a:rPr lang="tr-TR" sz="3600" dirty="0"/>
              <a:t>(not p) (not ⊗) (not q)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86301" y="4588329"/>
            <a:ext cx="1281792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155871" y="4588329"/>
            <a:ext cx="28575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81825" y="4588329"/>
            <a:ext cx="602796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Opposite of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What are the opposites of the following expressions?</a:t>
            </a:r>
          </a:p>
          <a:p>
            <a:endParaRPr lang="tr-TR" dirty="0"/>
          </a:p>
          <a:p>
            <a:pPr lvl="1"/>
            <a:r>
              <a:rPr lang="tr-TR" dirty="0"/>
              <a:t>a&gt;2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a==0 or b&lt;5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c&gt;4 and is_even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f==1 or f==2 or f==3</a:t>
            </a:r>
          </a:p>
          <a:p>
            <a:pPr lvl="1"/>
            <a:endParaRPr lang="tr-TR" dirty="0"/>
          </a:p>
          <a:p>
            <a:endParaRPr lang="tr-TR" sz="36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0580" y="2634935"/>
            <a:ext cx="0" cy="330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2227" y="2965561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>
                <a:latin typeface="Cambria" pitchFamily="18" charset="0"/>
              </a:rPr>
              <a:t>a&lt;=2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2226" y="3705790"/>
            <a:ext cx="1911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>
                <a:latin typeface="Cambria" pitchFamily="18" charset="0"/>
              </a:rPr>
              <a:t>a!=0 and b&gt;=5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2225" y="4481208"/>
            <a:ext cx="2503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>
                <a:latin typeface="Cambria" pitchFamily="18" charset="0"/>
              </a:rPr>
              <a:t>c&lt;=4 or not is_even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0716" y="5314153"/>
            <a:ext cx="2837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>
                <a:latin typeface="Cambria" pitchFamily="18" charset="0"/>
              </a:rPr>
              <a:t>f!=1 and f!=2 and f!=3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63422-EEAE-4489-8BF1-EDC3379A9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539"/>
          <a:stretch/>
        </p:blipFill>
        <p:spPr>
          <a:xfrm>
            <a:off x="20" y="1118882"/>
            <a:ext cx="1219198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C1077-A717-4499-9149-4766FCE0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1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FCE431-5AA3-4423-8ADE-CD73CE23A018}"/>
              </a:ext>
            </a:extLst>
          </p:cNvPr>
          <p:cNvSpPr txBox="1"/>
          <p:nvPr/>
        </p:nvSpPr>
        <p:spPr>
          <a:xfrm>
            <a:off x="146757" y="1117600"/>
            <a:ext cx="6784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b="1" dirty="0"/>
              <a:t>Constant Variables</a:t>
            </a:r>
          </a:p>
          <a:p>
            <a:pPr marL="342900" indent="-342900">
              <a:buAutoNum type="arabicPeriod"/>
            </a:pPr>
            <a:r>
              <a:rPr lang="en-GB" sz="2400" b="1" dirty="0"/>
              <a:t>If/</a:t>
            </a:r>
            <a:r>
              <a:rPr lang="en-GB" sz="2400" b="1" dirty="0" err="1"/>
              <a:t>elif</a:t>
            </a:r>
            <a:r>
              <a:rPr lang="en-GB" sz="2400" b="1" dirty="0"/>
              <a:t>/else statements</a:t>
            </a:r>
          </a:p>
          <a:p>
            <a:pPr marL="342900" indent="-342900">
              <a:buAutoNum type="arabicPeriod"/>
            </a:pPr>
            <a:r>
              <a:rPr lang="en-GB" sz="2400" b="1" dirty="0"/>
              <a:t>Comparison Operators</a:t>
            </a:r>
          </a:p>
          <a:p>
            <a:pPr marL="342900" indent="-342900">
              <a:buAutoNum type="arabicPeriod"/>
            </a:pPr>
            <a:r>
              <a:rPr lang="en-GB" sz="2400" b="1" dirty="0"/>
              <a:t>Random Library </a:t>
            </a:r>
          </a:p>
        </p:txBody>
      </p:sp>
    </p:spTree>
    <p:extLst>
      <p:ext uri="{BB962C8B-B14F-4D97-AF65-F5344CB8AC3E}">
        <p14:creationId xmlns:p14="http://schemas.microsoft.com/office/powerpoint/2010/main" val="219682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Operator Precedence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65768" y="1981201"/>
            <a:ext cx="10215033" cy="4327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Parentheses </a:t>
            </a:r>
            <a:r>
              <a:rPr lang="tr-TR" altLang="en-US" sz="2400" dirty="0"/>
              <a:t>(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400" dirty="0"/>
              <a:t>P</a:t>
            </a:r>
            <a:r>
              <a:rPr lang="en-US" altLang="en-US" sz="2400" dirty="0" err="1"/>
              <a:t>ower</a:t>
            </a:r>
            <a:r>
              <a:rPr lang="en-US" altLang="en-US" sz="2400" dirty="0"/>
              <a:t> (</a:t>
            </a:r>
            <a:r>
              <a:rPr lang="tr-TR" altLang="en-US" sz="2400" dirty="0">
                <a:solidFill>
                  <a:srgbClr val="FF0000"/>
                </a:solidFill>
              </a:rPr>
              <a:t>**</a:t>
            </a:r>
            <a:r>
              <a:rPr lang="en-US" altLang="en-US" sz="2400" dirty="0"/>
              <a:t>)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Unary plus (</a:t>
            </a:r>
            <a:r>
              <a:rPr lang="en-US" altLang="en-US" sz="2400" dirty="0">
                <a:solidFill>
                  <a:srgbClr val="FF0000"/>
                </a:solidFill>
              </a:rPr>
              <a:t>+</a:t>
            </a:r>
            <a:r>
              <a:rPr lang="en-US" altLang="en-US" sz="2400" dirty="0"/>
              <a:t>), unary minus (</a:t>
            </a:r>
            <a:r>
              <a:rPr lang="en-US" altLang="en-US" sz="2400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Multiplication (</a:t>
            </a:r>
            <a:r>
              <a:rPr lang="en-US" altLang="en-US" sz="2400" dirty="0">
                <a:solidFill>
                  <a:srgbClr val="FF0000"/>
                </a:solidFill>
              </a:rPr>
              <a:t>*</a:t>
            </a:r>
            <a:r>
              <a:rPr lang="en-US" altLang="en-US" sz="2400" dirty="0"/>
              <a:t>), division (</a:t>
            </a:r>
            <a:r>
              <a:rPr lang="en-US" altLang="en-US" sz="2400" dirty="0">
                <a:solidFill>
                  <a:srgbClr val="FF0000"/>
                </a:solidFill>
              </a:rPr>
              <a:t>/</a:t>
            </a:r>
            <a:r>
              <a:rPr lang="en-US" altLang="en-US" sz="2400" dirty="0"/>
              <a:t>), </a:t>
            </a:r>
            <a:r>
              <a:rPr lang="tr-TR" altLang="en-US" sz="2400" dirty="0"/>
              <a:t>integer</a:t>
            </a:r>
            <a:r>
              <a:rPr lang="en-US" altLang="en-US" sz="2400" dirty="0"/>
              <a:t> division(</a:t>
            </a:r>
            <a:r>
              <a:rPr lang="tr-TR" altLang="en-US" sz="2400" dirty="0">
                <a:solidFill>
                  <a:srgbClr val="FF0000"/>
                </a:solidFill>
              </a:rPr>
              <a:t>//</a:t>
            </a:r>
            <a:r>
              <a:rPr lang="en-US" altLang="en-US" sz="2400" dirty="0"/>
              <a:t>), </a:t>
            </a:r>
            <a:r>
              <a:rPr lang="tr-TR" altLang="en-US" sz="2400" dirty="0"/>
              <a:t>modulus</a:t>
            </a:r>
            <a:r>
              <a:rPr lang="en-US" altLang="en-US" sz="2400" dirty="0"/>
              <a:t> (</a:t>
            </a:r>
            <a:r>
              <a:rPr lang="tr-TR" altLang="en-US" sz="2400" dirty="0">
                <a:solidFill>
                  <a:srgbClr val="FF0000"/>
                </a:solidFill>
              </a:rPr>
              <a:t>%</a:t>
            </a:r>
            <a:r>
              <a:rPr lang="en-US" altLang="en-US" sz="2400" dirty="0"/>
              <a:t>) 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Addition (</a:t>
            </a:r>
            <a:r>
              <a:rPr lang="en-US" altLang="en-US" sz="2400" dirty="0">
                <a:solidFill>
                  <a:srgbClr val="FF0000"/>
                </a:solidFill>
              </a:rPr>
              <a:t>+</a:t>
            </a:r>
            <a:r>
              <a:rPr lang="en-US" altLang="en-US" sz="2400" dirty="0"/>
              <a:t>), subtraction (</a:t>
            </a:r>
            <a:r>
              <a:rPr lang="en-US" altLang="en-US" sz="2400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400" dirty="0"/>
              <a:t>Comparison operators</a:t>
            </a:r>
            <a:r>
              <a:rPr lang="en-US" altLang="en-US" sz="2400" dirty="0"/>
              <a:t> (</a:t>
            </a:r>
            <a:r>
              <a:rPr lang="en-US" altLang="en-US" sz="2400" dirty="0">
                <a:solidFill>
                  <a:srgbClr val="FF0000"/>
                </a:solidFill>
              </a:rPr>
              <a:t>&lt;</a:t>
            </a:r>
            <a:r>
              <a:rPr lang="tr-TR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&lt;=</a:t>
            </a:r>
            <a:r>
              <a:rPr lang="tr-TR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&gt;</a:t>
            </a:r>
            <a:r>
              <a:rPr lang="tr-TR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&gt;=</a:t>
            </a:r>
            <a:r>
              <a:rPr lang="tr-TR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==</a:t>
            </a:r>
            <a:r>
              <a:rPr lang="tr-TR" altLang="en-US" sz="2400" dirty="0"/>
              <a:t>, </a:t>
            </a:r>
            <a:r>
              <a:rPr lang="tr-TR" altLang="en-US" sz="2400" dirty="0">
                <a:solidFill>
                  <a:srgbClr val="FF0000"/>
                </a:solidFill>
              </a:rPr>
              <a:t>!</a:t>
            </a:r>
            <a:r>
              <a:rPr lang="en-US" altLang="en-US" sz="2400" dirty="0">
                <a:solidFill>
                  <a:srgbClr val="FF0000"/>
                </a:solidFill>
              </a:rPr>
              <a:t>=</a:t>
            </a:r>
            <a:r>
              <a:rPr lang="en-US" altLang="en-US" sz="2400" dirty="0"/>
              <a:t>) </a:t>
            </a:r>
            <a:endParaRPr lang="tr-TR" altLang="en-US" sz="2400" dirty="0"/>
          </a:p>
          <a:p>
            <a:pPr>
              <a:lnSpc>
                <a:spcPct val="80000"/>
              </a:lnSpc>
            </a:pPr>
            <a:r>
              <a:rPr lang="tr-TR" altLang="en-US" sz="2400" dirty="0"/>
              <a:t>Logical NOT </a:t>
            </a:r>
            <a:r>
              <a:rPr lang="en-US" altLang="en-US" dirty="0"/>
              <a:t>(</a:t>
            </a:r>
            <a:r>
              <a:rPr lang="tr-TR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)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400" dirty="0"/>
              <a:t>Logical </a:t>
            </a:r>
            <a:r>
              <a:rPr lang="en-US" altLang="en-US" sz="2400" dirty="0"/>
              <a:t>AND (</a:t>
            </a:r>
            <a:r>
              <a:rPr lang="tr-TR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) 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400" dirty="0"/>
              <a:t>Logical </a:t>
            </a:r>
            <a:r>
              <a:rPr lang="en-US" altLang="en-US" sz="2400" dirty="0"/>
              <a:t>OR (</a:t>
            </a:r>
            <a:r>
              <a:rPr lang="tr-TR" altLang="en-US" sz="2400" dirty="0">
                <a:solidFill>
                  <a:srgbClr val="FF0000"/>
                </a:solidFill>
              </a:rPr>
              <a:t>or</a:t>
            </a:r>
            <a:r>
              <a:rPr lang="en-US" altLang="en-US" sz="2400" dirty="0"/>
              <a:t>)</a:t>
            </a:r>
            <a:endParaRPr lang="tr-T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05593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Conditional statements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400" dirty="0"/>
              <a:t>The biggest power of computer programs come from their ability to do computations at a very fast rate.</a:t>
            </a:r>
          </a:p>
          <a:p>
            <a:pPr eaLnBrk="1" hangingPunct="1"/>
            <a:r>
              <a:rPr lang="tr-TR" altLang="en-US" sz="2400" dirty="0"/>
              <a:t>Their second most important property is the ability of making decisions (by use of conditional statements).</a:t>
            </a:r>
          </a:p>
          <a:p>
            <a:pPr eaLnBrk="1" hangingPunct="1"/>
            <a:r>
              <a:rPr lang="tr-TR" altLang="en-US" sz="2400" dirty="0"/>
              <a:t>The main building block of a conditional statement is a logical expression that yields a TRUE or FALSE value.</a:t>
            </a:r>
          </a:p>
          <a:p>
            <a:pPr eaLnBrk="1" hangingPunct="1"/>
            <a:r>
              <a:rPr lang="tr-TR" altLang="en-US" dirty="0"/>
              <a:t>We will now explore different ways of building conditional statements (or </a:t>
            </a:r>
            <a:r>
              <a:rPr lang="tr-TR" altLang="en-US" i="1" dirty="0"/>
              <a:t>control flow</a:t>
            </a:r>
            <a:r>
              <a:rPr lang="tr-TR" altLang="en-US" dirty="0"/>
              <a:t>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624443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(1)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45894" y="2637972"/>
            <a:ext cx="5455556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tr-TR" altLang="en-US" sz="28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28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altLang="en-US" sz="2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</p:txBody>
      </p:sp>
      <p:grpSp>
        <p:nvGrpSpPr>
          <p:cNvPr id="8196" name="Group 18"/>
          <p:cNvGrpSpPr>
            <a:grpSpLocks/>
          </p:cNvGrpSpPr>
          <p:nvPr/>
        </p:nvGrpSpPr>
        <p:grpSpPr bwMode="auto">
          <a:xfrm>
            <a:off x="1383090" y="2474913"/>
            <a:ext cx="3454400" cy="2514600"/>
            <a:chOff x="2208" y="2064"/>
            <a:chExt cx="1632" cy="1584"/>
          </a:xfrm>
        </p:grpSpPr>
        <p:sp>
          <p:nvSpPr>
            <p:cNvPr id="8197" name="AutoShape 4"/>
            <p:cNvSpPr>
              <a:spLocks noChangeArrowheads="1"/>
            </p:cNvSpPr>
            <p:nvPr/>
          </p:nvSpPr>
          <p:spPr bwMode="auto">
            <a:xfrm>
              <a:off x="2208" y="2064"/>
              <a:ext cx="1152" cy="768"/>
            </a:xfrm>
            <a:prstGeom prst="flowChartDecision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Logical</a:t>
              </a:r>
            </a:p>
            <a:p>
              <a:pPr algn="ctr" eaLnBrk="1" hangingPunct="1"/>
              <a:r>
                <a:rPr lang="tr-TR" altLang="en-US" i="1" dirty="0"/>
                <a:t>expression</a:t>
              </a:r>
              <a:endParaRPr lang="en-US" altLang="en-US" i="1" dirty="0"/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>
              <a:off x="2784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AutoShape 6"/>
            <p:cNvSpPr>
              <a:spLocks noChangeArrowheads="1"/>
            </p:cNvSpPr>
            <p:nvPr/>
          </p:nvSpPr>
          <p:spPr bwMode="auto">
            <a:xfrm>
              <a:off x="2208" y="3072"/>
              <a:ext cx="120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/>
                <a:t>Statement</a:t>
              </a:r>
              <a:endParaRPr lang="en-US" altLang="en-US" i="1"/>
            </a:p>
          </p:txBody>
        </p:sp>
        <p:sp>
          <p:nvSpPr>
            <p:cNvPr id="8200" name="Line 11"/>
            <p:cNvSpPr>
              <a:spLocks noChangeShapeType="1"/>
            </p:cNvSpPr>
            <p:nvPr/>
          </p:nvSpPr>
          <p:spPr bwMode="auto">
            <a:xfrm>
              <a:off x="336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12"/>
            <p:cNvSpPr>
              <a:spLocks noChangeShapeType="1"/>
            </p:cNvSpPr>
            <p:nvPr/>
          </p:nvSpPr>
          <p:spPr bwMode="auto">
            <a:xfrm>
              <a:off x="3840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3"/>
            <p:cNvSpPr>
              <a:spLocks noChangeShapeType="1"/>
            </p:cNvSpPr>
            <p:nvPr/>
          </p:nvSpPr>
          <p:spPr bwMode="auto">
            <a:xfrm>
              <a:off x="2784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4"/>
            <p:cNvSpPr>
              <a:spLocks noChangeShapeType="1"/>
            </p:cNvSpPr>
            <p:nvPr/>
          </p:nvSpPr>
          <p:spPr bwMode="auto">
            <a:xfrm flipH="1">
              <a:off x="2784" y="34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5"/>
            <p:cNvSpPr txBox="1">
              <a:spLocks noChangeArrowheads="1"/>
            </p:cNvSpPr>
            <p:nvPr/>
          </p:nvSpPr>
          <p:spPr bwMode="auto">
            <a:xfrm>
              <a:off x="2774" y="2807"/>
              <a:ext cx="3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True</a:t>
              </a:r>
              <a:endParaRPr lang="en-US" altLang="en-US" sz="1800"/>
            </a:p>
          </p:txBody>
        </p:sp>
        <p:sp>
          <p:nvSpPr>
            <p:cNvPr id="8205" name="Text Box 16"/>
            <p:cNvSpPr txBox="1">
              <a:spLocks noChangeArrowheads="1"/>
            </p:cNvSpPr>
            <p:nvPr/>
          </p:nvSpPr>
          <p:spPr bwMode="auto">
            <a:xfrm>
              <a:off x="3350" y="2231"/>
              <a:ext cx="3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False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66629565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(1) example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7533" y="2924176"/>
            <a:ext cx="10676467" cy="221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grade= int(input(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Enter your exam grade: 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if grade&gt;=90: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Well done!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  <a:endParaRPr lang="tr-TR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611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(2)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0557" y="2171700"/>
            <a:ext cx="56896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tr-TR" altLang="en-US" sz="28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28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r-TR" alt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i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altLang="en-US" sz="2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statement-2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1739900" y="1981200"/>
            <a:ext cx="3454400" cy="4343400"/>
            <a:chOff x="3792" y="1152"/>
            <a:chExt cx="1632" cy="2736"/>
          </a:xfrm>
        </p:grpSpPr>
        <p:sp>
          <p:nvSpPr>
            <p:cNvPr id="10245" name="AutoShape 4"/>
            <p:cNvSpPr>
              <a:spLocks noChangeArrowheads="1"/>
            </p:cNvSpPr>
            <p:nvPr/>
          </p:nvSpPr>
          <p:spPr bwMode="auto">
            <a:xfrm>
              <a:off x="3792" y="1152"/>
              <a:ext cx="1152" cy="768"/>
            </a:xfrm>
            <a:prstGeom prst="flowChartDecision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Logical</a:t>
              </a:r>
            </a:p>
            <a:p>
              <a:pPr algn="ctr" eaLnBrk="1" hangingPunct="1"/>
              <a:r>
                <a:rPr lang="tr-TR" altLang="en-US" i="1" dirty="0"/>
                <a:t>expression</a:t>
              </a:r>
              <a:endParaRPr lang="en-US" altLang="en-US" i="1" dirty="0"/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436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AutoShape 6"/>
            <p:cNvSpPr>
              <a:spLocks noChangeArrowheads="1"/>
            </p:cNvSpPr>
            <p:nvPr/>
          </p:nvSpPr>
          <p:spPr bwMode="auto">
            <a:xfrm>
              <a:off x="3792" y="2160"/>
              <a:ext cx="120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/>
                <a:t>Statement-1</a:t>
              </a:r>
              <a:endParaRPr lang="en-US" altLang="en-US" i="1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4368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AutoShape 8"/>
            <p:cNvSpPr>
              <a:spLocks noChangeArrowheads="1"/>
            </p:cNvSpPr>
            <p:nvPr/>
          </p:nvSpPr>
          <p:spPr bwMode="auto">
            <a:xfrm>
              <a:off x="3792" y="2688"/>
              <a:ext cx="120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/>
                <a:t>Statement-2</a:t>
              </a:r>
              <a:endParaRPr lang="en-US" altLang="en-US" i="1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436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AutoShape 10"/>
            <p:cNvSpPr>
              <a:spLocks noChangeArrowheads="1"/>
            </p:cNvSpPr>
            <p:nvPr/>
          </p:nvSpPr>
          <p:spPr bwMode="auto">
            <a:xfrm>
              <a:off x="3792" y="3312"/>
              <a:ext cx="120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/>
                <a:t>Statement-n</a:t>
              </a:r>
              <a:endParaRPr lang="en-US" altLang="en-US" i="1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4944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5424" y="153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436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H="1">
              <a:off x="4368" y="36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358" y="1895"/>
              <a:ext cx="3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True</a:t>
              </a:r>
              <a:endParaRPr lang="en-US" altLang="en-US" sz="1800"/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4934" y="1319"/>
              <a:ext cx="3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False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1149041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(2) example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2636838"/>
            <a:ext cx="11233149" cy="3032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grade= int(input(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Enter your exam grade: 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'))</a:t>
            </a: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if grade&gt;=90: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Well done!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 print('</a:t>
            </a:r>
            <a:r>
              <a:rPr lang="tr-TR" altLang="en-US" sz="2000" b="1" dirty="0">
                <a:latin typeface="Courier New" pitchFamily="49" charset="0"/>
              </a:rPr>
              <a:t>You are an A student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31570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(3)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274377" y="2081892"/>
            <a:ext cx="4033159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if  </a:t>
            </a:r>
            <a:r>
              <a:rPr lang="tr-TR" altLang="en-US" sz="20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r-TR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statement-m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292" name="Group 35"/>
          <p:cNvGrpSpPr>
            <a:grpSpLocks/>
          </p:cNvGrpSpPr>
          <p:nvPr/>
        </p:nvGrpSpPr>
        <p:grpSpPr bwMode="auto">
          <a:xfrm>
            <a:off x="745672" y="1967592"/>
            <a:ext cx="4944836" cy="4267200"/>
            <a:chOff x="2640" y="1440"/>
            <a:chExt cx="3024" cy="2688"/>
          </a:xfrm>
        </p:grpSpPr>
        <p:sp>
          <p:nvSpPr>
            <p:cNvPr id="12293" name="AutoShape 4"/>
            <p:cNvSpPr>
              <a:spLocks noChangeArrowheads="1"/>
            </p:cNvSpPr>
            <p:nvPr/>
          </p:nvSpPr>
          <p:spPr bwMode="auto">
            <a:xfrm>
              <a:off x="3600" y="1440"/>
              <a:ext cx="1152" cy="768"/>
            </a:xfrm>
            <a:prstGeom prst="flowChartDecision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Logical</a:t>
              </a:r>
            </a:p>
            <a:p>
              <a:pPr algn="ctr" eaLnBrk="1" hangingPunct="1"/>
              <a:r>
                <a:rPr lang="tr-TR" altLang="en-US" i="1" dirty="0"/>
                <a:t>expression</a:t>
              </a:r>
              <a:endParaRPr lang="en-US" altLang="en-US" i="1" dirty="0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2640" y="2160"/>
              <a:ext cx="96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Statement-1</a:t>
              </a:r>
              <a:endParaRPr lang="en-US" altLang="en-US" i="1" dirty="0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3120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2640" y="2688"/>
              <a:ext cx="96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/>
                <a:t>Statement-2</a:t>
              </a:r>
              <a:endParaRPr lang="en-US" altLang="en-US" i="1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3120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640" y="3264"/>
              <a:ext cx="960" cy="288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Statement-n</a:t>
              </a:r>
              <a:endParaRPr lang="en-US" altLang="en-US" i="1" dirty="0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475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120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5"/>
            <p:cNvSpPr txBox="1">
              <a:spLocks noChangeArrowheads="1"/>
            </p:cNvSpPr>
            <p:nvPr/>
          </p:nvSpPr>
          <p:spPr bwMode="auto">
            <a:xfrm>
              <a:off x="3120" y="1584"/>
              <a:ext cx="3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True</a:t>
              </a:r>
              <a:endParaRPr lang="en-US" altLang="en-US" sz="1800"/>
            </a:p>
          </p:txBody>
        </p:sp>
        <p:sp>
          <p:nvSpPr>
            <p:cNvPr id="12303" name="Text Box 16"/>
            <p:cNvSpPr txBox="1">
              <a:spLocks noChangeArrowheads="1"/>
            </p:cNvSpPr>
            <p:nvPr/>
          </p:nvSpPr>
          <p:spPr bwMode="auto">
            <a:xfrm>
              <a:off x="4742" y="1607"/>
              <a:ext cx="3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800"/>
                <a:t>False</a:t>
              </a:r>
              <a:endParaRPr lang="en-US" altLang="en-US" sz="1800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H="1">
              <a:off x="3120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51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25"/>
            <p:cNvSpPr>
              <a:spLocks noChangeShapeType="1"/>
            </p:cNvSpPr>
            <p:nvPr/>
          </p:nvSpPr>
          <p:spPr bwMode="auto">
            <a:xfrm>
              <a:off x="5184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27"/>
            <p:cNvSpPr>
              <a:spLocks noChangeShapeType="1"/>
            </p:cNvSpPr>
            <p:nvPr/>
          </p:nvSpPr>
          <p:spPr bwMode="auto">
            <a:xfrm>
              <a:off x="3120" y="384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8"/>
            <p:cNvSpPr>
              <a:spLocks noChangeShapeType="1"/>
            </p:cNvSpPr>
            <p:nvPr/>
          </p:nvSpPr>
          <p:spPr bwMode="auto">
            <a:xfrm>
              <a:off x="4176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AutoShape 29"/>
            <p:cNvSpPr>
              <a:spLocks noChangeArrowheads="1"/>
            </p:cNvSpPr>
            <p:nvPr/>
          </p:nvSpPr>
          <p:spPr bwMode="auto">
            <a:xfrm>
              <a:off x="4704" y="2160"/>
              <a:ext cx="960" cy="28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Statement-1</a:t>
              </a:r>
              <a:endParaRPr lang="en-US" altLang="en-US" i="1" dirty="0"/>
            </a:p>
          </p:txBody>
        </p:sp>
        <p:sp>
          <p:nvSpPr>
            <p:cNvPr id="12310" name="Line 30"/>
            <p:cNvSpPr>
              <a:spLocks noChangeShapeType="1"/>
            </p:cNvSpPr>
            <p:nvPr/>
          </p:nvSpPr>
          <p:spPr bwMode="auto">
            <a:xfrm>
              <a:off x="518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AutoShape 31"/>
            <p:cNvSpPr>
              <a:spLocks noChangeArrowheads="1"/>
            </p:cNvSpPr>
            <p:nvPr/>
          </p:nvSpPr>
          <p:spPr bwMode="auto">
            <a:xfrm>
              <a:off x="4704" y="2688"/>
              <a:ext cx="960" cy="28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Statement-2</a:t>
              </a:r>
              <a:endParaRPr lang="en-US" altLang="en-US" i="1" dirty="0"/>
            </a:p>
          </p:txBody>
        </p:sp>
        <p:sp>
          <p:nvSpPr>
            <p:cNvPr id="12312" name="Line 32"/>
            <p:cNvSpPr>
              <a:spLocks noChangeShapeType="1"/>
            </p:cNvSpPr>
            <p:nvPr/>
          </p:nvSpPr>
          <p:spPr bwMode="auto">
            <a:xfrm>
              <a:off x="5184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AutoShape 33"/>
            <p:cNvSpPr>
              <a:spLocks noChangeArrowheads="1"/>
            </p:cNvSpPr>
            <p:nvPr/>
          </p:nvSpPr>
          <p:spPr bwMode="auto">
            <a:xfrm>
              <a:off x="4704" y="3264"/>
              <a:ext cx="960" cy="28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i="1" dirty="0"/>
                <a:t>Statement-m</a:t>
              </a:r>
              <a:endParaRPr lang="en-US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26119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(3) example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565401"/>
            <a:ext cx="10769600" cy="2887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grade= int(input(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Enter your exam grade: 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'))</a:t>
            </a: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if grade&gt;=50: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You pass.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print('</a:t>
            </a:r>
            <a:r>
              <a:rPr lang="tr-TR" altLang="en-US" sz="2000" b="1" dirty="0">
                <a:latin typeface="Courier New" pitchFamily="49" charset="0"/>
              </a:rPr>
              <a:t>You fail.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print('</a:t>
            </a:r>
            <a:r>
              <a:rPr lang="tr-TR" altLang="en-US" sz="2000" b="1" dirty="0">
                <a:latin typeface="Courier New" pitchFamily="49" charset="0"/>
              </a:rPr>
              <a:t>Try harder next time.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373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(4)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326775" y="1992085"/>
            <a:ext cx="3804557" cy="412296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dirty="0">
                <a:latin typeface="Courier New" pitchFamily="49" charset="0"/>
                <a:cs typeface="Courier New" pitchFamily="49" charset="0"/>
              </a:rPr>
              <a:t>if  </a:t>
            </a:r>
            <a:r>
              <a:rPr lang="tr-TR" altLang="en-US" sz="18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r-TR" alt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tr-TR" altLang="en-US" sz="1800" b="1" i="1" dirty="0">
                <a:solidFill>
                  <a:srgbClr val="2BA147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r-TR" alt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  statement-n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tr-TR" altLang="en-US" sz="1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1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   statement-n</a:t>
            </a:r>
          </a:p>
        </p:txBody>
      </p:sp>
      <p:grpSp>
        <p:nvGrpSpPr>
          <p:cNvPr id="14340" name="Group 42"/>
          <p:cNvGrpSpPr>
            <a:grpSpLocks/>
          </p:cNvGrpSpPr>
          <p:nvPr/>
        </p:nvGrpSpPr>
        <p:grpSpPr bwMode="auto">
          <a:xfrm>
            <a:off x="1126670" y="2095500"/>
            <a:ext cx="4582887" cy="3803652"/>
            <a:chOff x="2784" y="1440"/>
            <a:chExt cx="2939" cy="2396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3515" y="1440"/>
              <a:ext cx="878" cy="576"/>
            </a:xfrm>
            <a:prstGeom prst="flowChartDecision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Logical</a:t>
              </a:r>
            </a:p>
            <a:p>
              <a:pPr algn="ctr" eaLnBrk="1" hangingPunct="1"/>
              <a:r>
                <a:rPr lang="tr-TR" altLang="en-US" sz="1400" i="1" dirty="0"/>
                <a:t>expression</a:t>
              </a:r>
              <a:endParaRPr lang="en-US" altLang="en-US" sz="1400" i="1" dirty="0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3150" y="172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2784" y="1980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Statement-1</a:t>
              </a:r>
              <a:endParaRPr lang="en-US" altLang="en-US" sz="1400" i="1" dirty="0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150" y="219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2784" y="2376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Statement-2</a:t>
              </a:r>
              <a:endParaRPr lang="en-US" altLang="en-US" sz="1400" i="1"/>
            </a:p>
          </p:txBody>
        </p:sp>
        <p:sp>
          <p:nvSpPr>
            <p:cNvPr id="14346" name="AutoShape 11"/>
            <p:cNvSpPr>
              <a:spLocks noChangeArrowheads="1"/>
            </p:cNvSpPr>
            <p:nvPr/>
          </p:nvSpPr>
          <p:spPr bwMode="auto">
            <a:xfrm>
              <a:off x="2784" y="3168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393" y="1728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3168" y="340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3150" y="1584"/>
              <a:ext cx="2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 dirty="0"/>
                <a:t>True</a:t>
              </a:r>
              <a:endParaRPr lang="en-US" altLang="en-US" sz="1400" dirty="0"/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4368" y="1584"/>
              <a:ext cx="2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False</a:t>
              </a:r>
              <a:endParaRPr lang="en-US" altLang="en-US" sz="1400"/>
            </a:p>
          </p:txBody>
        </p:sp>
        <p:sp>
          <p:nvSpPr>
            <p:cNvPr id="14351" name="Line 16"/>
            <p:cNvSpPr>
              <a:spLocks noChangeShapeType="1"/>
            </p:cNvSpPr>
            <p:nvPr/>
          </p:nvSpPr>
          <p:spPr bwMode="auto">
            <a:xfrm flipH="1">
              <a:off x="3150" y="1728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7"/>
            <p:cNvSpPr>
              <a:spLocks noChangeShapeType="1"/>
            </p:cNvSpPr>
            <p:nvPr/>
          </p:nvSpPr>
          <p:spPr bwMode="auto">
            <a:xfrm>
              <a:off x="4722" y="1730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8"/>
            <p:cNvSpPr>
              <a:spLocks noChangeShapeType="1"/>
            </p:cNvSpPr>
            <p:nvPr/>
          </p:nvSpPr>
          <p:spPr bwMode="auto">
            <a:xfrm>
              <a:off x="4061" y="319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3168" y="3620"/>
              <a:ext cx="1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0"/>
            <p:cNvSpPr>
              <a:spLocks noChangeShapeType="1"/>
            </p:cNvSpPr>
            <p:nvPr/>
          </p:nvSpPr>
          <p:spPr bwMode="auto">
            <a:xfrm>
              <a:off x="3924" y="362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AutoShape 21"/>
            <p:cNvSpPr>
              <a:spLocks noChangeArrowheads="1"/>
            </p:cNvSpPr>
            <p:nvPr/>
          </p:nvSpPr>
          <p:spPr bwMode="auto">
            <a:xfrm>
              <a:off x="3696" y="2544"/>
              <a:ext cx="731" cy="216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Statement-1</a:t>
              </a:r>
              <a:endParaRPr lang="en-US" altLang="en-US" sz="1400" i="1" dirty="0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>
              <a:off x="4061" y="276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AutoShape 25"/>
            <p:cNvSpPr>
              <a:spLocks noChangeArrowheads="1"/>
            </p:cNvSpPr>
            <p:nvPr/>
          </p:nvSpPr>
          <p:spPr bwMode="auto">
            <a:xfrm>
              <a:off x="3696" y="2976"/>
              <a:ext cx="731" cy="216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4359" name="AutoShape 26"/>
            <p:cNvSpPr>
              <a:spLocks noChangeArrowheads="1"/>
            </p:cNvSpPr>
            <p:nvPr/>
          </p:nvSpPr>
          <p:spPr bwMode="auto">
            <a:xfrm>
              <a:off x="4272" y="2016"/>
              <a:ext cx="878" cy="576"/>
            </a:xfrm>
            <a:prstGeom prst="flowChartDecision">
              <a:avLst/>
            </a:prstGeom>
            <a:solidFill>
              <a:srgbClr val="2BA14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Logical</a:t>
              </a:r>
            </a:p>
            <a:p>
              <a:pPr algn="ctr" eaLnBrk="1" hangingPunct="1"/>
              <a:r>
                <a:rPr lang="tr-TR" altLang="en-US" sz="1400" i="1"/>
                <a:t>expression</a:t>
              </a:r>
              <a:endParaRPr lang="en-US" altLang="en-US" sz="1400" i="1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>
              <a:off x="4032" y="23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>
              <a:off x="5150" y="230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Text Box 29"/>
            <p:cNvSpPr txBox="1">
              <a:spLocks noChangeArrowheads="1"/>
            </p:cNvSpPr>
            <p:nvPr/>
          </p:nvSpPr>
          <p:spPr bwMode="auto">
            <a:xfrm>
              <a:off x="3984" y="2160"/>
              <a:ext cx="2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True</a:t>
              </a:r>
              <a:endParaRPr lang="en-US" altLang="en-US" sz="1400"/>
            </a:p>
          </p:txBody>
        </p:sp>
        <p:sp>
          <p:nvSpPr>
            <p:cNvPr id="14363" name="Text Box 30"/>
            <p:cNvSpPr txBox="1">
              <a:spLocks noChangeArrowheads="1"/>
            </p:cNvSpPr>
            <p:nvPr/>
          </p:nvSpPr>
          <p:spPr bwMode="auto">
            <a:xfrm>
              <a:off x="5125" y="2160"/>
              <a:ext cx="2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False</a:t>
              </a:r>
              <a:endParaRPr lang="en-US" altLang="en-US" sz="1400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flipH="1">
              <a:off x="403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>
              <a:off x="5376" y="23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>
              <a:off x="5357" y="319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AutoShape 34"/>
            <p:cNvSpPr>
              <a:spLocks noChangeArrowheads="1"/>
            </p:cNvSpPr>
            <p:nvPr/>
          </p:nvSpPr>
          <p:spPr bwMode="auto">
            <a:xfrm>
              <a:off x="4992" y="2544"/>
              <a:ext cx="731" cy="216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Statement-1</a:t>
              </a:r>
              <a:endParaRPr lang="en-US" altLang="en-US" sz="1400" i="1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>
              <a:off x="5357" y="276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AutoShape 36"/>
            <p:cNvSpPr>
              <a:spLocks noChangeArrowheads="1"/>
            </p:cNvSpPr>
            <p:nvPr/>
          </p:nvSpPr>
          <p:spPr bwMode="auto">
            <a:xfrm>
              <a:off x="4992" y="2976"/>
              <a:ext cx="731" cy="216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>
              <a:off x="4080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>
              <a:off x="4692" y="340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>
              <a:off x="3168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42652" y="2952750"/>
            <a:ext cx="3394816" cy="2438400"/>
          </a:xfrm>
          <a:prstGeom prst="roundRect">
            <a:avLst>
              <a:gd name="adj" fmla="val 10153"/>
            </a:avLst>
          </a:prstGeom>
          <a:solidFill>
            <a:srgbClr val="A63212">
              <a:alpha val="1882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31896" y="5419719"/>
            <a:ext cx="151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accent1">
                    <a:lumMod val="50000"/>
                  </a:schemeClr>
                </a:solidFill>
              </a:rPr>
              <a:t>Embedded in the outer </a:t>
            </a:r>
            <a:r>
              <a:rPr lang="tr-TR" sz="1600" b="1" i="1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60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(4) example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7533" y="2133600"/>
            <a:ext cx="107696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age= int(input(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Enter your age: 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'))</a:t>
            </a: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if age&lt;13: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You are a child.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 if age&gt;=18: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     print('</a:t>
            </a:r>
            <a:r>
              <a:rPr lang="tr-TR" altLang="en-US" sz="2000" b="1" dirty="0">
                <a:latin typeface="Courier New" pitchFamily="49" charset="0"/>
              </a:rPr>
              <a:t>You are an adult.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You are a teenager.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9277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AA922-ED88-490E-B0BA-624D1C0C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6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(5)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007006" y="1752600"/>
            <a:ext cx="4651594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tr-TR" altLang="en-US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elif </a:t>
            </a:r>
            <a:r>
              <a:rPr lang="tr-TR" altLang="en-US" sz="2000" b="1" i="1" dirty="0">
                <a:solidFill>
                  <a:srgbClr val="2BA147"/>
                </a:solidFill>
                <a:latin typeface="Courier New" pitchFamily="49" charset="0"/>
                <a:cs typeface="Courier New" pitchFamily="49" charset="0"/>
              </a:rPr>
              <a:t>logical-expression</a:t>
            </a:r>
            <a:r>
              <a:rPr lang="tr-T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    statement-1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en-US" sz="2000" b="1" i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    statement-n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255248" y="2057400"/>
            <a:ext cx="4673601" cy="3800475"/>
            <a:chOff x="2784" y="1440"/>
            <a:chExt cx="2939" cy="2394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3515" y="1440"/>
              <a:ext cx="878" cy="576"/>
            </a:xfrm>
            <a:prstGeom prst="flowChartDecision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Logical</a:t>
              </a:r>
            </a:p>
            <a:p>
              <a:pPr algn="ctr" eaLnBrk="1" hangingPunct="1"/>
              <a:r>
                <a:rPr lang="tr-TR" altLang="en-US" sz="1400" i="1" dirty="0"/>
                <a:t>expression</a:t>
              </a:r>
              <a:endParaRPr lang="en-US" altLang="en-US" sz="1400" i="1" dirty="0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150" y="172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auto">
            <a:xfrm>
              <a:off x="2784" y="1980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Statement-1</a:t>
              </a:r>
              <a:endParaRPr lang="en-US" altLang="en-US" sz="1400" i="1" dirty="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150" y="219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AutoShape 9"/>
            <p:cNvSpPr>
              <a:spLocks noChangeArrowheads="1"/>
            </p:cNvSpPr>
            <p:nvPr/>
          </p:nvSpPr>
          <p:spPr bwMode="auto">
            <a:xfrm>
              <a:off x="2784" y="2376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Statement-2</a:t>
              </a:r>
              <a:endParaRPr lang="en-US" altLang="en-US" sz="1400" i="1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2784" y="3168"/>
              <a:ext cx="731" cy="216"/>
            </a:xfrm>
            <a:prstGeom prst="flowChartProcess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4393" y="1728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168" y="340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3150" y="1584"/>
              <a:ext cx="2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True</a:t>
              </a:r>
              <a:endParaRPr lang="en-US" altLang="en-US" sz="1400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368" y="1584"/>
              <a:ext cx="2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False</a:t>
              </a:r>
              <a:endParaRPr lang="en-US" altLang="en-US" sz="140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3150" y="1728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4722" y="172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4061" y="319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168" y="3618"/>
              <a:ext cx="1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924" y="361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AutoShape 20"/>
            <p:cNvSpPr>
              <a:spLocks noChangeArrowheads="1"/>
            </p:cNvSpPr>
            <p:nvPr/>
          </p:nvSpPr>
          <p:spPr bwMode="auto">
            <a:xfrm>
              <a:off x="3696" y="2544"/>
              <a:ext cx="731" cy="216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Statement-1</a:t>
              </a:r>
              <a:endParaRPr lang="en-US" altLang="en-US" sz="1400" i="1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4061" y="276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AutoShape 22"/>
            <p:cNvSpPr>
              <a:spLocks noChangeArrowheads="1"/>
            </p:cNvSpPr>
            <p:nvPr/>
          </p:nvSpPr>
          <p:spPr bwMode="auto">
            <a:xfrm>
              <a:off x="3696" y="2976"/>
              <a:ext cx="731" cy="216"/>
            </a:xfrm>
            <a:prstGeom prst="flowChart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6407" name="AutoShape 23"/>
            <p:cNvSpPr>
              <a:spLocks noChangeArrowheads="1"/>
            </p:cNvSpPr>
            <p:nvPr/>
          </p:nvSpPr>
          <p:spPr bwMode="auto">
            <a:xfrm>
              <a:off x="4272" y="2016"/>
              <a:ext cx="878" cy="576"/>
            </a:xfrm>
            <a:prstGeom prst="flowChartDecision">
              <a:avLst/>
            </a:prstGeom>
            <a:solidFill>
              <a:srgbClr val="2BA14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Logical</a:t>
              </a:r>
            </a:p>
            <a:p>
              <a:pPr algn="ctr" eaLnBrk="1" hangingPunct="1"/>
              <a:r>
                <a:rPr lang="tr-TR" altLang="en-US" sz="1400" i="1"/>
                <a:t>expression</a:t>
              </a:r>
              <a:endParaRPr lang="en-US" altLang="en-US" sz="1400" i="1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4032" y="23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150" y="230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984" y="2160"/>
              <a:ext cx="2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True</a:t>
              </a:r>
              <a:endParaRPr lang="en-US" altLang="en-US" sz="1400"/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5125" y="2160"/>
              <a:ext cx="2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tr-TR" altLang="en-US" sz="1400"/>
                <a:t>False</a:t>
              </a:r>
              <a:endParaRPr lang="en-US" altLang="en-US" sz="140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403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5376" y="23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5357" y="319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AutoShape 31"/>
            <p:cNvSpPr>
              <a:spLocks noChangeArrowheads="1"/>
            </p:cNvSpPr>
            <p:nvPr/>
          </p:nvSpPr>
          <p:spPr bwMode="auto">
            <a:xfrm>
              <a:off x="4992" y="2544"/>
              <a:ext cx="731" cy="21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 dirty="0"/>
                <a:t>Statement-1</a:t>
              </a:r>
              <a:endParaRPr lang="en-US" altLang="en-US" sz="1400" i="1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5357" y="276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AutoShape 33"/>
            <p:cNvSpPr>
              <a:spLocks noChangeArrowheads="1"/>
            </p:cNvSpPr>
            <p:nvPr/>
          </p:nvSpPr>
          <p:spPr bwMode="auto">
            <a:xfrm>
              <a:off x="4992" y="2976"/>
              <a:ext cx="731" cy="21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tr-TR" altLang="en-US" sz="1400" i="1"/>
                <a:t>Statement-n</a:t>
              </a:r>
              <a:endParaRPr lang="en-US" altLang="en-US" sz="1400" i="1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4080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4692" y="340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9351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IF statement (5) example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2284" y="2349500"/>
            <a:ext cx="10769600" cy="38877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age= int(input(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Enter your age: 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'))</a:t>
            </a:r>
            <a:endParaRPr lang="tr-TR" alt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if age&lt;13: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You are a child.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elif age&gt;=18: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    print('</a:t>
            </a:r>
            <a:r>
              <a:rPr lang="tr-TR" altLang="en-US" sz="2000" b="1" dirty="0">
                <a:latin typeface="Courier New" pitchFamily="49" charset="0"/>
              </a:rPr>
              <a:t>You are an adult.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else: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000" b="1" dirty="0">
                <a:latin typeface="Courier New" pitchFamily="49" charset="0"/>
              </a:rPr>
              <a:t>    print(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You are a teenager.</a:t>
            </a:r>
            <a:r>
              <a:rPr lang="tr-TR" altLang="en-US" sz="20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tr-TR" alt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6589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command general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038388"/>
            <a:ext cx="9956800" cy="4152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tr-TR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&lt;logical expression-1&gt;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tr-TR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&lt;some commands&gt;</a:t>
            </a:r>
          </a:p>
          <a:p>
            <a:pPr marL="0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elif </a:t>
            </a:r>
            <a:r>
              <a:rPr lang="tr-TR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&lt;logical expression-2&gt;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tr-TR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&lt;some commands&gt;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elif </a:t>
            </a:r>
            <a:r>
              <a:rPr lang="tr-TR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&lt;logical expression-3&gt;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tr-TR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&lt;some commands&gt;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elif </a:t>
            </a:r>
            <a:r>
              <a:rPr lang="tr-TR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&lt;logical expression-4&gt;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tr-TR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&lt;some commands&gt;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2000" b="1" i="1" dirty="0">
                <a:solidFill>
                  <a:srgbClr val="0070C0"/>
                </a:solidFill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None/>
            </a:pPr>
            <a:r>
              <a:rPr lang="tr-TR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&lt;some commands&gt;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5324" y="2013466"/>
            <a:ext cx="32289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/>
              <a:t>You can place any number of </a:t>
            </a:r>
            <a:r>
              <a:rPr lang="tr-TR" b="1" dirty="0"/>
              <a:t>ELIF</a:t>
            </a:r>
            <a:r>
              <a:rPr lang="tr-TR" dirty="0"/>
              <a:t> parts into an </a:t>
            </a:r>
            <a:r>
              <a:rPr lang="tr-TR" b="1" dirty="0"/>
              <a:t>IF</a:t>
            </a:r>
            <a:r>
              <a:rPr lang="tr-TR" dirty="0"/>
              <a:t> block.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5324" y="2836307"/>
            <a:ext cx="32289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/>
              <a:t>The </a:t>
            </a:r>
            <a:r>
              <a:rPr lang="tr-TR" b="1" dirty="0"/>
              <a:t>ELSE</a:t>
            </a:r>
            <a:r>
              <a:rPr lang="tr-TR" dirty="0"/>
              <a:t> part, if it exists, is always the last branch.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5324" y="3708916"/>
            <a:ext cx="32289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/>
              <a:t>Note that there is always a logical expression on an </a:t>
            </a:r>
            <a:r>
              <a:rPr lang="tr-TR" b="1" dirty="0"/>
              <a:t>ELIF</a:t>
            </a:r>
            <a:r>
              <a:rPr lang="tr-TR" dirty="0"/>
              <a:t> line. There is never a logical expression on the </a:t>
            </a:r>
            <a:r>
              <a:rPr lang="tr-TR" b="1" dirty="0"/>
              <a:t>ELSE</a:t>
            </a:r>
            <a:r>
              <a:rPr lang="tr-TR" dirty="0"/>
              <a:t> line.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5323" y="5094090"/>
            <a:ext cx="32289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b="1" dirty="0"/>
              <a:t>ELSE</a:t>
            </a:r>
            <a:r>
              <a:rPr lang="tr-TR" dirty="0"/>
              <a:t> can be interpreted as "if all previous logical expression tests have failed, then do this".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03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Area of a triangle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4979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833618"/>
            <a:ext cx="10638065" cy="395133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Courier New" pitchFamily="49" charset="0"/>
              </a:rPr>
              <a:t>We were discussing the following problem.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8616" y="2351667"/>
            <a:ext cx="7380516" cy="1983413"/>
            <a:chOff x="7788729" y="5030778"/>
            <a:chExt cx="3575957" cy="1157067"/>
          </a:xfrm>
        </p:grpSpPr>
        <p:sp>
          <p:nvSpPr>
            <p:cNvPr id="4" name="Rounded Rectangle 3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Area of triangle with b= 4.0 and h= -5.0 is -10.0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8616" y="4335080"/>
            <a:ext cx="7380516" cy="1983413"/>
            <a:chOff x="7788729" y="5030778"/>
            <a:chExt cx="3575957" cy="1157067"/>
          </a:xfrm>
        </p:grpSpPr>
        <p:sp>
          <p:nvSpPr>
            <p:cNvPr id="8" name="Rounded Rectangle 7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Area of triangle with b= -4.0 and h= 5.0 is -10.0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661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833618"/>
            <a:ext cx="10638065" cy="395133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Courier New" pitchFamily="49" charset="0"/>
              </a:rPr>
              <a:t>This is what we want: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8616" y="2351667"/>
            <a:ext cx="7380516" cy="1983413"/>
            <a:chOff x="7788729" y="5030778"/>
            <a:chExt cx="3575957" cy="1157067"/>
          </a:xfrm>
        </p:grpSpPr>
        <p:sp>
          <p:nvSpPr>
            <p:cNvPr id="4" name="Rounded Rectangle 3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</a:t>
              </a:r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Base must be positive!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8616" y="4335080"/>
            <a:ext cx="7380516" cy="1983413"/>
            <a:chOff x="7788729" y="5030778"/>
            <a:chExt cx="3575957" cy="1157067"/>
          </a:xfrm>
        </p:grpSpPr>
        <p:sp>
          <p:nvSpPr>
            <p:cNvPr id="8" name="Rounded Rectangle 7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Height must be positive!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650896" y="5665303"/>
            <a:ext cx="2087218" cy="756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Fix it with an IF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93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2038388"/>
            <a:ext cx="10897547" cy="4253082"/>
          </a:xfrm>
        </p:spPr>
        <p:txBody>
          <a:bodyPr>
            <a:normAutofit fontScale="92500" lnSpcReduction="10000"/>
          </a:bodyPr>
          <a:lstStyle/>
          <a:p>
            <a:pPr marL="329184" lvl="1" indent="0">
              <a:buNone/>
            </a:pPr>
            <a:r>
              <a:rPr lang="tr-T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Version 1 with ELSE and embedded IF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if b&lt;=0: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print('Base must be positive!')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if h&lt;=0: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    print('Height must be positive!')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    area= b*h/2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    print('Area of triangle with b=',b,'and h=',h,'is',area)</a:t>
            </a:r>
          </a:p>
        </p:txBody>
      </p:sp>
    </p:spTree>
    <p:extLst>
      <p:ext uri="{BB962C8B-B14F-4D97-AF65-F5344CB8AC3E}">
        <p14:creationId xmlns:p14="http://schemas.microsoft.com/office/powerpoint/2010/main" val="2337400866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2038388"/>
            <a:ext cx="10897547" cy="4253082"/>
          </a:xfrm>
        </p:spPr>
        <p:txBody>
          <a:bodyPr>
            <a:normAutofit/>
          </a:bodyPr>
          <a:lstStyle/>
          <a:p>
            <a:pPr marL="329184" lvl="1" indent="0">
              <a:buNone/>
            </a:pPr>
            <a:r>
              <a:rPr lang="tr-TR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Version 2 with ELIF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b&lt;=0: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print('Base must be positive!')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elif h&lt;=0: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print('Height must be positive!')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area= b*h/2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print('Area of triangle with b=',b,'and h=',h,'is',area)</a:t>
            </a:r>
          </a:p>
        </p:txBody>
      </p:sp>
    </p:spTree>
    <p:extLst>
      <p:ext uri="{BB962C8B-B14F-4D97-AF65-F5344CB8AC3E}">
        <p14:creationId xmlns:p14="http://schemas.microsoft.com/office/powerpoint/2010/main" val="179151347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833618"/>
            <a:ext cx="10638065" cy="395133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Courier New" pitchFamily="49" charset="0"/>
              </a:rPr>
              <a:t>What happens when both base and height are negative?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11721" y="2567770"/>
            <a:ext cx="7380516" cy="1983413"/>
            <a:chOff x="7788729" y="5030778"/>
            <a:chExt cx="3575957" cy="1157067"/>
          </a:xfrm>
        </p:grpSpPr>
        <p:sp>
          <p:nvSpPr>
            <p:cNvPr id="4" name="Rounded Rectangle 3"/>
            <p:cNvSpPr/>
            <p:nvPr/>
          </p:nvSpPr>
          <p:spPr>
            <a:xfrm>
              <a:off x="7788729" y="5241472"/>
              <a:ext cx="3575957" cy="9463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base length: </a:t>
              </a:r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Enter height: 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-5</a:t>
              </a:r>
            </a:p>
            <a:p>
              <a:endParaRPr lang="tr-TR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Base must be positive!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650896" y="5665303"/>
            <a:ext cx="2087218" cy="756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Fix it with a better IF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38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938998"/>
            <a:ext cx="10897547" cy="4481682"/>
          </a:xfrm>
        </p:spPr>
        <p:txBody>
          <a:bodyPr>
            <a:normAutofit fontScale="92500" lnSpcReduction="10000"/>
          </a:bodyPr>
          <a:lstStyle/>
          <a:p>
            <a:pPr marL="329184" lvl="1" indent="0">
              <a:buNone/>
            </a:pPr>
            <a:r>
              <a:rPr lang="tr-TR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Version 3 handles both b and h being negative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if b&lt;=0 and h&lt;=0: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print('Both base and height must be positive!')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elif b&lt;=0: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print('Base must be positive!')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elif h&lt;=0: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print('Height must be positive!')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area= b*h/2</a:t>
            </a:r>
          </a:p>
          <a:p>
            <a:pPr marL="329184" lvl="1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print('Area of triangle with b=',b,'and h=',h,'is',area)</a:t>
            </a:r>
          </a:p>
        </p:txBody>
      </p:sp>
    </p:spTree>
    <p:extLst>
      <p:ext uri="{BB962C8B-B14F-4D97-AF65-F5344CB8AC3E}">
        <p14:creationId xmlns:p14="http://schemas.microsoft.com/office/powerpoint/2010/main" val="401577790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4D831-FA82-4C55-9A02-67A74904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938998"/>
            <a:ext cx="10897547" cy="4481682"/>
          </a:xfrm>
        </p:spPr>
        <p:txBody>
          <a:bodyPr>
            <a:normAutofit/>
          </a:bodyPr>
          <a:lstStyle/>
          <a:p>
            <a:pPr marL="329184" lvl="1" indent="0">
              <a:buNone/>
            </a:pPr>
            <a:r>
              <a:rPr lang="tr-TR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Version 4 with independent IFs </a:t>
            </a:r>
          </a:p>
          <a:p>
            <a:pPr marL="329184" lvl="1" indent="0">
              <a:buNone/>
            </a:pPr>
            <a:r>
              <a:rPr lang="tr-TR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Prints two warning lines if both negative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b&lt;=0: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print('Base must be positive!')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h&lt;=0: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print('Height must be positive!')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b&gt;0 and h&gt;0: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area= b*h/2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print('Area of triangle with b=',b,'and h=',h,'is',area)</a:t>
            </a:r>
          </a:p>
        </p:txBody>
      </p:sp>
    </p:spTree>
    <p:extLst>
      <p:ext uri="{BB962C8B-B14F-4D97-AF65-F5344CB8AC3E}">
        <p14:creationId xmlns:p14="http://schemas.microsoft.com/office/powerpoint/2010/main" val="1116843364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938998"/>
            <a:ext cx="10897547" cy="4481682"/>
          </a:xfrm>
        </p:spPr>
        <p:txBody>
          <a:bodyPr>
            <a:normAutofit/>
          </a:bodyPr>
          <a:lstStyle/>
          <a:p>
            <a:pPr marL="329184" lvl="1" indent="0">
              <a:buNone/>
            </a:pPr>
            <a:r>
              <a:rPr lang="tr-TR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Version 5 prints one generic message </a:t>
            </a:r>
          </a:p>
          <a:p>
            <a:pPr marL="329184" lvl="1" indent="0">
              <a:buNone/>
            </a:pPr>
            <a:r>
              <a:rPr lang="tr-TR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in case of any invalid input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b= float(input('Enter base length: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h= float(input('Enter height:  '))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print('')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if b&lt;=0 </a:t>
            </a:r>
            <a:r>
              <a:rPr lang="tr-T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h&lt;=0: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print('Base and height must be positive!')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area= b*h/2</a:t>
            </a:r>
          </a:p>
          <a:p>
            <a:pPr marL="329184" lvl="1" indent="0">
              <a:buNone/>
            </a:pP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   print('Area of triangle with b=',b,'and h=',h,'is',area)</a:t>
            </a:r>
          </a:p>
        </p:txBody>
      </p:sp>
    </p:spTree>
    <p:extLst>
      <p:ext uri="{BB962C8B-B14F-4D97-AF65-F5344CB8AC3E}">
        <p14:creationId xmlns:p14="http://schemas.microsoft.com/office/powerpoint/2010/main" val="2584868649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Day of time greeting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9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Day of time greeting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798183" y="2136322"/>
            <a:ext cx="8517733" cy="1352157"/>
            <a:chOff x="1798183" y="2136322"/>
            <a:chExt cx="8517733" cy="13521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83921" y="3020786"/>
              <a:ext cx="807447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798183" y="2922815"/>
              <a:ext cx="387803" cy="565274"/>
              <a:chOff x="1798183" y="2922815"/>
              <a:chExt cx="387803" cy="56527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98183" y="3118757"/>
                <a:ext cx="387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0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0889" y="2922815"/>
              <a:ext cx="531360" cy="565274"/>
              <a:chOff x="1726405" y="2922815"/>
              <a:chExt cx="531360" cy="56527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26405" y="3118757"/>
                <a:ext cx="53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12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84556" y="2923205"/>
              <a:ext cx="531360" cy="565274"/>
              <a:chOff x="1726405" y="2922815"/>
              <a:chExt cx="531360" cy="56527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26405" y="3118757"/>
                <a:ext cx="53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24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99239" y="2923205"/>
              <a:ext cx="531360" cy="565274"/>
              <a:chOff x="1726405" y="2922815"/>
              <a:chExt cx="531360" cy="56527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726405" y="3118757"/>
                <a:ext cx="53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18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625218" y="2922815"/>
              <a:ext cx="531360" cy="565274"/>
              <a:chOff x="1726405" y="2922815"/>
              <a:chExt cx="531360" cy="56527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26405" y="3118757"/>
                <a:ext cx="53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21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18432" y="2922815"/>
              <a:ext cx="531360" cy="565274"/>
              <a:chOff x="1726405" y="2922815"/>
              <a:chExt cx="531360" cy="56527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992085" y="2922815"/>
                <a:ext cx="0" cy="1959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726405" y="3118757"/>
                <a:ext cx="53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5</a:t>
                </a:r>
                <a:endParaRPr lang="en-US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1992085" y="2677886"/>
              <a:ext cx="1555978" cy="0"/>
            </a:xfrm>
            <a:prstGeom prst="straightConnector1">
              <a:avLst/>
            </a:prstGeom>
            <a:ln w="25400" cap="flat">
              <a:solidFill>
                <a:srgbClr val="00B050"/>
              </a:solidFill>
              <a:bevel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548063" y="2632641"/>
              <a:ext cx="92538" cy="9626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594331" y="2827396"/>
              <a:ext cx="2185970" cy="0"/>
            </a:xfrm>
            <a:prstGeom prst="straightConnector1">
              <a:avLst/>
            </a:prstGeom>
            <a:ln w="25400" cap="flat">
              <a:solidFill>
                <a:srgbClr val="00B050"/>
              </a:solidFill>
              <a:bevel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826570" y="2685542"/>
              <a:ext cx="1992080" cy="0"/>
            </a:xfrm>
            <a:prstGeom prst="straightConnector1">
              <a:avLst/>
            </a:prstGeom>
            <a:ln w="25400" cap="flat">
              <a:solidFill>
                <a:srgbClr val="00B050"/>
              </a:solidFill>
              <a:bevel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864919" y="2832113"/>
              <a:ext cx="968387" cy="0"/>
            </a:xfrm>
            <a:prstGeom prst="straightConnector1">
              <a:avLst/>
            </a:prstGeom>
            <a:ln w="25400" cap="flat">
              <a:solidFill>
                <a:srgbClr val="00B050"/>
              </a:solidFill>
              <a:bevel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780301" y="2780276"/>
              <a:ext cx="92538" cy="9626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18650" y="2637407"/>
              <a:ext cx="92538" cy="9626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844629" y="2783978"/>
              <a:ext cx="92538" cy="9626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012131" y="2637407"/>
              <a:ext cx="92538" cy="9626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890898" y="2676475"/>
              <a:ext cx="1113069" cy="4300"/>
            </a:xfrm>
            <a:prstGeom prst="straightConnector1">
              <a:avLst/>
            </a:prstGeom>
            <a:ln w="25400" cap="flat">
              <a:solidFill>
                <a:srgbClr val="00B050"/>
              </a:solidFill>
              <a:bevel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23544" y="2168588"/>
              <a:ext cx="68480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tr-TR" dirty="0"/>
                <a:t>night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4074" y="2136322"/>
              <a:ext cx="101822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tr-TR" dirty="0"/>
                <a:t>morning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38838" y="2168588"/>
              <a:ext cx="115929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tr-TR" dirty="0"/>
                <a:t>afternoon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81368" y="2197741"/>
              <a:ext cx="99258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tr-TR" dirty="0"/>
                <a:t>evening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99753" y="2202401"/>
              <a:ext cx="68480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tr-TR" dirty="0"/>
                <a:t>night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43086" y="3704392"/>
            <a:ext cx="7380516" cy="1172289"/>
            <a:chOff x="7788729" y="5030778"/>
            <a:chExt cx="3575957" cy="683880"/>
          </a:xfrm>
        </p:grpSpPr>
        <p:sp>
          <p:nvSpPr>
            <p:cNvPr id="57" name="Rounded Rectangle 56"/>
            <p:cNvSpPr/>
            <p:nvPr/>
          </p:nvSpPr>
          <p:spPr>
            <a:xfrm>
              <a:off x="7788729" y="5241472"/>
              <a:ext cx="3575957" cy="4731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What hour is it? </a:t>
              </a:r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Good night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9650896" y="5665303"/>
            <a:ext cx="2087218" cy="756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Write your program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848138" y="5013844"/>
            <a:ext cx="7380516" cy="1172289"/>
            <a:chOff x="7788729" y="5030778"/>
            <a:chExt cx="3575957" cy="683880"/>
          </a:xfrm>
        </p:grpSpPr>
        <p:sp>
          <p:nvSpPr>
            <p:cNvPr id="61" name="Rounded Rectangle 60"/>
            <p:cNvSpPr/>
            <p:nvPr/>
          </p:nvSpPr>
          <p:spPr>
            <a:xfrm>
              <a:off x="7788729" y="5241472"/>
              <a:ext cx="3575957" cy="47318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What hour is it? </a:t>
              </a:r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tr-T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18</a:t>
              </a:r>
            </a:p>
            <a:p>
              <a:r>
                <a:rPr lang="tr-TR" b="1" dirty="0">
                  <a:latin typeface="Courier New" pitchFamily="49" charset="0"/>
                  <a:cs typeface="Courier New" pitchFamily="49" charset="0"/>
                </a:rPr>
                <a:t>Good evening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29038" y="5030778"/>
              <a:ext cx="666655" cy="2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chemeClr val="accent5">
                      <a:lumMod val="75000"/>
                    </a:schemeClr>
                  </a:solidFill>
                </a:rPr>
                <a:t>Example: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Day of time greeting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938998"/>
            <a:ext cx="10897547" cy="4481682"/>
          </a:xfrm>
        </p:spPr>
        <p:txBody>
          <a:bodyPr>
            <a:normAutofit/>
          </a:bodyPr>
          <a:lstStyle/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(input('What hour is it?  '))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h&gt;=0 and h&lt;5 or h&gt;=21 and h&lt;24: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night')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h&gt;=5 and h&lt;12: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morning')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h&gt;=12 and h&lt;18: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afternoon')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h&gt;=18 and h&lt;21: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evening')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print('Are you living on Mars???') 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7497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Day of time greeting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938998"/>
            <a:ext cx="10897547" cy="4481682"/>
          </a:xfrm>
        </p:spPr>
        <p:txBody>
          <a:bodyPr>
            <a:normAutofit/>
          </a:bodyPr>
          <a:lstStyle/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(input('What hour is it?  '))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h&lt;0 or h&gt;=24: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print('Are you living on Mars???')  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h&lt;5 or h&gt;=21: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night')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h&lt;12: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morning')</a:t>
            </a:r>
          </a:p>
          <a:p>
            <a:pPr marL="329184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h&lt;18: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afternoon')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29184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print('Good evening')</a:t>
            </a:r>
            <a:endParaRPr lang="tr-T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19103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6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007C9-0CE0-411F-88B9-B1BF7B91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11" y="1023122"/>
            <a:ext cx="6193907" cy="43823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BBB9FF-B325-4873-8312-7D6B8E1F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85" y="270933"/>
            <a:ext cx="10721920" cy="1303504"/>
          </a:xfrm>
        </p:spPr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Guess My Number</a:t>
            </a:r>
            <a:br>
              <a:rPr lang="en-US" sz="4800" dirty="0"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3B7EB01-8CF3-443A-B2FC-A6B25AB5B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59" y="3996266"/>
            <a:ext cx="3508761" cy="23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5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Python has a built-in module for generating random numbers.</a:t>
            </a:r>
          </a:p>
          <a:p>
            <a:r>
              <a:rPr lang="tr-TR" dirty="0"/>
              <a:t>You have to include the following statement at the beginning of your program:</a:t>
            </a:r>
          </a:p>
          <a:p>
            <a:pPr marL="329184" lvl="1" indent="0" algn="ctr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r>
              <a:rPr lang="tr-TR" dirty="0"/>
              <a:t>There are only a few functions we will use from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1497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038388"/>
            <a:ext cx="9998076" cy="4171912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randint( )</a:t>
            </a:r>
            <a:r>
              <a:rPr lang="tr-TR" dirty="0"/>
              <a:t> is a function for generating a random integer.</a:t>
            </a:r>
          </a:p>
          <a:p>
            <a:r>
              <a:rPr lang="tr-TR" dirty="0"/>
              <a:t>It requires a first value and a last value as argument:</a:t>
            </a: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	random.randint(first,last)</a:t>
            </a:r>
          </a:p>
          <a:p>
            <a:pPr marL="0" indent="0">
              <a:buNone/>
            </a:pPr>
            <a:endParaRPr lang="tr-TR" b="1" dirty="0">
              <a:latin typeface="Courier New" pitchFamily="49" charset="0"/>
              <a:cs typeface="Courier New" pitchFamily="49" charset="0"/>
            </a:endParaRPr>
          </a:p>
          <a:p>
            <a:r>
              <a:rPr lang="tr-TR" dirty="0">
                <a:cs typeface="Courier New" pitchFamily="49" charset="0"/>
              </a:rPr>
              <a:t>The result is any number between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[first,last]</a:t>
            </a:r>
            <a:r>
              <a:rPr lang="tr-TR" dirty="0">
                <a:cs typeface="Courier New" pitchFamily="49" charset="0"/>
              </a:rPr>
              <a:t>(both inclusive).</a:t>
            </a:r>
          </a:p>
          <a:p>
            <a:r>
              <a:rPr lang="tr-TR" dirty="0"/>
              <a:t>Example:</a:t>
            </a: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for i in range(10): </a:t>
            </a: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        print(random.randint(1,6),end=' ')</a:t>
            </a:r>
          </a:p>
          <a:p>
            <a:r>
              <a:rPr lang="tr-TR" dirty="0"/>
              <a:t>Result:</a:t>
            </a:r>
          </a:p>
          <a:p>
            <a:pPr marL="0" indent="0">
              <a:buNone/>
            </a:pPr>
            <a:r>
              <a:rPr lang="tr-TR" sz="2400" b="1" dirty="0">
                <a:latin typeface="Courier New" pitchFamily="49" charset="0"/>
                <a:cs typeface="Courier New" pitchFamily="49" charset="0"/>
              </a:rPr>
              <a:t>	6 2 1 5 5 2 3 1 6 2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0074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B4F7F-9CEB-4763-ACFE-F21747E3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9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Random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random( )</a:t>
            </a:r>
            <a:r>
              <a:rPr lang="tr-TR" dirty="0"/>
              <a:t> is a function for generating a random floating point number.</a:t>
            </a:r>
          </a:p>
          <a:p>
            <a:r>
              <a:rPr lang="tr-TR" dirty="0"/>
              <a:t>It requires no arguments:</a:t>
            </a: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	random.random()</a:t>
            </a:r>
          </a:p>
          <a:p>
            <a:pPr marL="0" indent="0">
              <a:buNone/>
            </a:pPr>
            <a:endParaRPr lang="tr-TR" b="1" dirty="0">
              <a:latin typeface="Courier New" pitchFamily="49" charset="0"/>
              <a:cs typeface="Courier New" pitchFamily="49" charset="0"/>
            </a:endParaRPr>
          </a:p>
          <a:p>
            <a:r>
              <a:rPr lang="tr-TR" dirty="0">
                <a:cs typeface="Courier New" pitchFamily="49" charset="0"/>
              </a:rPr>
              <a:t>The result is any number between 0.0 (inclusive) and 1.0 (exclusive).</a:t>
            </a:r>
          </a:p>
          <a:p>
            <a:r>
              <a:rPr lang="tr-TR" dirty="0"/>
              <a:t>Example:</a:t>
            </a: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	a= random.random()</a:t>
            </a:r>
          </a:p>
          <a:p>
            <a:r>
              <a:rPr lang="tr-TR" dirty="0"/>
              <a:t>Result:</a:t>
            </a:r>
          </a:p>
          <a:p>
            <a:pPr marL="868680" lvl="3" indent="0">
              <a:buNone/>
            </a:pPr>
            <a:r>
              <a:rPr lang="tr-TR" sz="2400" b="1" dirty="0">
                <a:latin typeface="Courier New" pitchFamily="49" charset="0"/>
                <a:cs typeface="Courier New" pitchFamily="49" charset="0"/>
              </a:rPr>
              <a:t>0.7285270343303428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38210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2D666-7B7A-42DE-8DC7-B5EFCEBC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795" y="1253066"/>
            <a:ext cx="9437512" cy="506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b="1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b="1" dirty="0" err="1">
                <a:solidFill>
                  <a:srgbClr val="6A3E3E"/>
                </a:solidFill>
              </a:rPr>
              <a:t>secret_number</a:t>
            </a:r>
            <a:r>
              <a:rPr lang="en-US" sz="1600" b="1" dirty="0">
                <a:solidFill>
                  <a:srgbClr val="000000"/>
                </a:solidFill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</a:rPr>
              <a:t>random.randint</a:t>
            </a:r>
            <a:r>
              <a:rPr lang="en-US" altLang="en-US" sz="1600" dirty="0">
                <a:solidFill>
                  <a:srgbClr val="000000"/>
                </a:solidFill>
              </a:rPr>
              <a:t>(</a:t>
            </a:r>
            <a:r>
              <a:rPr lang="en-US" altLang="en-US" sz="1600" dirty="0">
                <a:solidFill>
                  <a:srgbClr val="0000FF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, </a:t>
            </a:r>
            <a:r>
              <a:rPr lang="en-US" altLang="en-US" sz="1600" dirty="0">
                <a:solidFill>
                  <a:srgbClr val="0027FF"/>
                </a:solidFill>
              </a:rPr>
              <a:t>99</a:t>
            </a:r>
            <a:r>
              <a:rPr lang="en-US" altLang="en-US" sz="1600" dirty="0">
                <a:solidFill>
                  <a:srgbClr val="000000"/>
                </a:solidFill>
              </a:rPr>
              <a:t>)</a:t>
            </a: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print(</a:t>
            </a:r>
            <a:r>
              <a:rPr lang="en-US" sz="1600" dirty="0">
                <a:solidFill>
                  <a:srgbClr val="2A00FF"/>
                </a:solidFill>
              </a:rPr>
              <a:t>"I am thinking of a number between 1 and 99..."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b="1" dirty="0">
                <a:solidFill>
                  <a:srgbClr val="6A3E3E"/>
                </a:solidFill>
              </a:rPr>
              <a:t>guess</a:t>
            </a:r>
            <a:r>
              <a:rPr lang="en-US" sz="1600" b="1" dirty="0">
                <a:solidFill>
                  <a:srgbClr val="000000"/>
                </a:solidFill>
              </a:rPr>
              <a:t> = </a:t>
            </a:r>
            <a:r>
              <a:rPr lang="en-US" sz="1600" b="1" dirty="0" err="1">
                <a:solidFill>
                  <a:srgbClr val="000000"/>
                </a:solidFill>
              </a:rPr>
              <a:t>int</a:t>
            </a:r>
            <a:r>
              <a:rPr lang="en-US" sz="1600" b="1" dirty="0">
                <a:solidFill>
                  <a:srgbClr val="000000"/>
                </a:solidFill>
              </a:rPr>
              <a:t>(input(</a:t>
            </a:r>
            <a:r>
              <a:rPr lang="en-US" sz="1600" b="1" dirty="0">
                <a:solidFill>
                  <a:srgbClr val="2A00FF"/>
                </a:solidFill>
              </a:rPr>
              <a:t>"Enter a guess: "</a:t>
            </a:r>
            <a:r>
              <a:rPr lang="en-US" sz="1600" b="1" dirty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 		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True if guess is not equal to secret number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b="1" dirty="0">
                <a:solidFill>
                  <a:srgbClr val="7F0055"/>
                </a:solidFill>
              </a:rPr>
              <a:t>while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6A3E3E"/>
                </a:solidFill>
              </a:rPr>
              <a:t>guess</a:t>
            </a:r>
            <a:r>
              <a:rPr lang="en-US" sz="1600" b="1" dirty="0">
                <a:solidFill>
                  <a:srgbClr val="000000"/>
                </a:solidFill>
              </a:rPr>
              <a:t> != </a:t>
            </a:r>
            <a:r>
              <a:rPr lang="en-US" sz="1600" b="1" dirty="0" err="1">
                <a:solidFill>
                  <a:srgbClr val="6A3E3E"/>
                </a:solidFill>
              </a:rPr>
              <a:t>secret_number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			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True if guess is less than secret number</a:t>
            </a: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</a:t>
            </a:r>
            <a:r>
              <a:rPr lang="en-US" sz="1600" b="1" dirty="0">
                <a:solidFill>
                  <a:srgbClr val="7F0055"/>
                </a:solidFill>
              </a:rPr>
              <a:t>if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6A3E3E"/>
                </a:solidFill>
              </a:rPr>
              <a:t>guess</a:t>
            </a:r>
            <a:r>
              <a:rPr lang="en-US" sz="1600" b="1" dirty="0">
                <a:solidFill>
                  <a:srgbClr val="000000"/>
                </a:solidFill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</a:rPr>
              <a:t>secret_number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	print(</a:t>
            </a:r>
            <a:r>
              <a:rPr lang="en-US" sz="1600" dirty="0">
                <a:solidFill>
                  <a:srgbClr val="2A00FF"/>
                </a:solidFill>
              </a:rPr>
              <a:t>"Your guess is too low"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</a:t>
            </a:r>
            <a:r>
              <a:rPr lang="en-US" sz="1600" b="1" dirty="0">
                <a:solidFill>
                  <a:srgbClr val="7F0055"/>
                </a:solidFill>
              </a:rPr>
              <a:t>else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	print(</a:t>
            </a:r>
            <a:r>
              <a:rPr lang="en-US" sz="1600" dirty="0">
                <a:solidFill>
                  <a:srgbClr val="2A00FF"/>
                </a:solidFill>
              </a:rPr>
              <a:t>"Your guess is too high"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print(</a:t>
            </a:r>
            <a:r>
              <a:rPr lang="en-US" sz="1600" dirty="0">
                <a:solidFill>
                  <a:srgbClr val="2A00FF"/>
                </a:solidFill>
              </a:rPr>
              <a:t>""</a:t>
            </a:r>
            <a:r>
              <a:rPr lang="en-US" sz="1600" dirty="0">
                <a:solidFill>
                  <a:srgbClr val="000000"/>
                </a:solidFill>
              </a:rPr>
              <a:t>) </a:t>
            </a:r>
            <a:r>
              <a:rPr lang="en-US" sz="1600" dirty="0">
                <a:solidFill>
                  <a:srgbClr val="3F7F5F"/>
                </a:solidFill>
              </a:rPr>
              <a:t># an empty line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	</a:t>
            </a:r>
            <a:r>
              <a:rPr lang="en-US" sz="1600" dirty="0">
                <a:solidFill>
                  <a:srgbClr val="6A3E3E"/>
                </a:solidFill>
              </a:rPr>
              <a:t>guess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 err="1">
                <a:solidFill>
                  <a:srgbClr val="000000"/>
                </a:solidFill>
              </a:rPr>
              <a:t>int</a:t>
            </a:r>
            <a:r>
              <a:rPr lang="en-US" sz="1600" b="1" dirty="0">
                <a:solidFill>
                  <a:srgbClr val="000000"/>
                </a:solidFill>
              </a:rPr>
              <a:t>(input(</a:t>
            </a:r>
            <a:r>
              <a:rPr lang="en-US" sz="1600" dirty="0">
                <a:solidFill>
                  <a:srgbClr val="2A00FF"/>
                </a:solidFill>
              </a:rPr>
              <a:t>"Enter a new guess: "</a:t>
            </a:r>
            <a:r>
              <a:rPr lang="en-US" sz="1600" dirty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	print(</a:t>
            </a:r>
            <a:r>
              <a:rPr lang="en-US" sz="1600" dirty="0">
                <a:solidFill>
                  <a:srgbClr val="2A00FF"/>
                </a:solidFill>
              </a:rPr>
              <a:t>"Congrats! The number was: "</a:t>
            </a:r>
            <a:r>
              <a:rPr lang="en-US" sz="1600" dirty="0">
                <a:solidFill>
                  <a:srgbClr val="000000"/>
                </a:solidFill>
              </a:rPr>
              <a:t> , </a:t>
            </a:r>
            <a:r>
              <a:rPr lang="en-US" sz="1600" dirty="0" err="1">
                <a:solidFill>
                  <a:srgbClr val="6A3E3E"/>
                </a:solidFill>
              </a:rPr>
              <a:t>secret_number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9546B6-1AB0-46BE-9641-AD4B4904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85" y="270933"/>
            <a:ext cx="10721920" cy="1303504"/>
          </a:xfrm>
        </p:spPr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Guess My Number</a:t>
            </a:r>
            <a:br>
              <a:rPr lang="en-US" sz="4800" dirty="0">
                <a:latin typeface="Calibri"/>
                <a:cs typeface="Calibr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539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9600" b="1" dirty="0">
                <a:latin typeface="Brush Script Std" pitchFamily="66" charset="0"/>
              </a:rPr>
              <a:t>The end</a:t>
            </a:r>
            <a:endParaRPr lang="en-US" sz="9600" b="1" dirty="0">
              <a:latin typeface="Brush Script S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EC65F-5A94-40D9-B116-FC9C0758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8EED1081-9B92-4D6C-AACA-777C9FEDF3B1}"/>
              </a:ext>
            </a:extLst>
          </p:cNvPr>
          <p:cNvSpPr/>
          <p:nvPr/>
        </p:nvSpPr>
        <p:spPr>
          <a:xfrm>
            <a:off x="2608178" y="1452860"/>
            <a:ext cx="6569244" cy="477822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"""</a:t>
            </a:r>
            <a:br>
              <a:rPr dirty="0"/>
            </a:br>
            <a:r>
              <a:rPr dirty="0"/>
              <a:t>File: constants.py</a:t>
            </a:r>
            <a:br>
              <a:rPr dirty="0"/>
            </a:br>
            <a:r>
              <a:rPr dirty="0"/>
              <a:t>------------------An example program with constants</a:t>
            </a:r>
            <a:br>
              <a:rPr dirty="0"/>
            </a:br>
            <a:r>
              <a:rPr dirty="0"/>
              <a:t>"""</a:t>
            </a:r>
            <a:br>
              <a:rPr dirty="0"/>
            </a:br>
            <a:br>
              <a:rPr dirty="0"/>
            </a:br>
            <a:r>
              <a:rPr i="0" dirty="0">
                <a:solidFill>
                  <a:srgbClr val="000000"/>
                </a:solidFill>
              </a:rPr>
              <a:t>INCHES_IN_FOOT = </a:t>
            </a:r>
            <a:r>
              <a:rPr i="0" dirty="0">
                <a:solidFill>
                  <a:srgbClr val="0000FF"/>
                </a:solidFill>
              </a:rPr>
              <a:t>12</a:t>
            </a:r>
            <a:br>
              <a:rPr i="0" dirty="0">
                <a:solidFill>
                  <a:srgbClr val="0000FF"/>
                </a:solidFill>
              </a:rPr>
            </a:br>
            <a:br>
              <a:rPr i="0" dirty="0">
                <a:solidFill>
                  <a:srgbClr val="0000FF"/>
                </a:solidFill>
              </a:rPr>
            </a:br>
            <a:r>
              <a:rPr b="1" i="0" dirty="0">
                <a:solidFill>
                  <a:srgbClr val="000080"/>
                </a:solidFill>
              </a:rPr>
              <a:t>def </a:t>
            </a:r>
            <a:r>
              <a:rPr i="0" dirty="0">
                <a:solidFill>
                  <a:srgbClr val="000000"/>
                </a:solidFill>
              </a:rPr>
              <a:t>main():</a:t>
            </a:r>
            <a:br>
              <a:rPr i="0" dirty="0">
                <a:solidFill>
                  <a:srgbClr val="000000"/>
                </a:solidFill>
              </a:rPr>
            </a:br>
            <a:r>
              <a:rPr i="0" dirty="0">
                <a:solidFill>
                  <a:srgbClr val="000000"/>
                </a:solidFill>
              </a:rPr>
              <a:t>    feet = </a:t>
            </a:r>
            <a:r>
              <a:rPr i="0" dirty="0">
                <a:solidFill>
                  <a:srgbClr val="000080"/>
                </a:solidFill>
              </a:rPr>
              <a:t>float</a:t>
            </a:r>
            <a:r>
              <a:rPr i="0" dirty="0">
                <a:solidFill>
                  <a:srgbClr val="000000"/>
                </a:solidFill>
              </a:rPr>
              <a:t>(</a:t>
            </a:r>
            <a:r>
              <a:rPr i="0" dirty="0">
                <a:solidFill>
                  <a:srgbClr val="000080"/>
                </a:solidFill>
              </a:rPr>
              <a:t>input</a:t>
            </a:r>
            <a:r>
              <a:rPr i="0" dirty="0">
                <a:solidFill>
                  <a:srgbClr val="000000"/>
                </a:solidFill>
              </a:rPr>
              <a:t>(</a:t>
            </a:r>
            <a:r>
              <a:rPr b="1" i="0" dirty="0">
                <a:solidFill>
                  <a:srgbClr val="008080"/>
                </a:solidFill>
              </a:rPr>
              <a:t>"Enter number of feet: "</a:t>
            </a:r>
            <a:r>
              <a:rPr i="0" dirty="0">
                <a:solidFill>
                  <a:srgbClr val="000000"/>
                </a:solidFill>
              </a:rPr>
              <a:t>))</a:t>
            </a:r>
            <a:br>
              <a:rPr i="0" dirty="0">
                <a:solidFill>
                  <a:srgbClr val="000000"/>
                </a:solidFill>
              </a:rPr>
            </a:br>
            <a:r>
              <a:rPr i="0" dirty="0">
                <a:solidFill>
                  <a:srgbClr val="000000"/>
                </a:solidFill>
              </a:rPr>
              <a:t>    inches = feet * INCHES_IN_FOOT</a:t>
            </a:r>
            <a:br>
              <a:rPr i="0" dirty="0">
                <a:solidFill>
                  <a:srgbClr val="000000"/>
                </a:solidFill>
              </a:rPr>
            </a:br>
            <a:r>
              <a:rPr i="0" dirty="0">
                <a:solidFill>
                  <a:srgbClr val="000000"/>
                </a:solidFill>
              </a:rPr>
              <a:t>    </a:t>
            </a:r>
            <a:r>
              <a:rPr i="0" dirty="0">
                <a:solidFill>
                  <a:srgbClr val="000080"/>
                </a:solidFill>
              </a:rPr>
              <a:t>print</a:t>
            </a:r>
            <a:r>
              <a:rPr i="0" dirty="0">
                <a:solidFill>
                  <a:srgbClr val="000000"/>
                </a:solidFill>
              </a:rPr>
              <a:t>(</a:t>
            </a:r>
            <a:r>
              <a:rPr b="1" i="0" dirty="0">
                <a:solidFill>
                  <a:srgbClr val="008080"/>
                </a:solidFill>
              </a:rPr>
              <a:t>"That is " </a:t>
            </a:r>
            <a:r>
              <a:rPr i="0" dirty="0">
                <a:solidFill>
                  <a:srgbClr val="000000"/>
                </a:solidFill>
              </a:rPr>
              <a:t>+ </a:t>
            </a:r>
            <a:r>
              <a:rPr i="0" dirty="0">
                <a:solidFill>
                  <a:srgbClr val="000080"/>
                </a:solidFill>
              </a:rPr>
              <a:t>str</a:t>
            </a:r>
            <a:r>
              <a:rPr i="0" dirty="0">
                <a:solidFill>
                  <a:srgbClr val="000000"/>
                </a:solidFill>
              </a:rPr>
              <a:t>(inches) + </a:t>
            </a:r>
            <a:r>
              <a:rPr b="1" i="0" dirty="0">
                <a:solidFill>
                  <a:srgbClr val="008080"/>
                </a:solidFill>
              </a:rPr>
              <a:t>" inches!"</a:t>
            </a:r>
            <a:r>
              <a:rPr i="0" dirty="0">
                <a:solidFill>
                  <a:srgbClr val="000000"/>
                </a:solidFill>
              </a:rPr>
              <a:t>)</a:t>
            </a:r>
            <a:br>
              <a:rPr i="0" dirty="0">
                <a:solidFill>
                  <a:srgbClr val="000000"/>
                </a:solidFill>
              </a:rPr>
            </a:br>
            <a:br>
              <a:rPr i="0" dirty="0">
                <a:solidFill>
                  <a:srgbClr val="000000"/>
                </a:solidFill>
              </a:rPr>
            </a:br>
            <a:r>
              <a:rPr dirty="0"/>
              <a:t># This provided line is required at the end of a Python file</a:t>
            </a:r>
            <a:br>
              <a:rPr dirty="0"/>
            </a:br>
            <a:r>
              <a:rPr dirty="0"/>
              <a:t># to call the main() function.</a:t>
            </a:r>
            <a:br>
              <a:rPr dirty="0"/>
            </a:br>
            <a:r>
              <a:rPr b="1" i="0" dirty="0">
                <a:solidFill>
                  <a:srgbClr val="000080"/>
                </a:solidFill>
              </a:rPr>
              <a:t>if </a:t>
            </a:r>
            <a:r>
              <a:rPr i="0" dirty="0">
                <a:solidFill>
                  <a:srgbClr val="000000"/>
                </a:solidFill>
              </a:rPr>
              <a:t>__name__ == </a:t>
            </a:r>
            <a:r>
              <a:rPr b="1" i="0" dirty="0">
                <a:solidFill>
                  <a:srgbClr val="008080"/>
                </a:solidFill>
              </a:rPr>
              <a:t>'__main__'</a:t>
            </a:r>
            <a:r>
              <a:rPr i="0" dirty="0">
                <a:solidFill>
                  <a:srgbClr val="000000"/>
                </a:solidFill>
              </a:rPr>
              <a:t>:</a:t>
            </a:r>
            <a:br>
              <a:rPr i="0" dirty="0">
                <a:solidFill>
                  <a:srgbClr val="000000"/>
                </a:solidFill>
              </a:rPr>
            </a:br>
            <a:r>
              <a:rPr i="0" dirty="0">
                <a:solidFill>
                  <a:srgbClr val="000000"/>
                </a:solidFill>
              </a:rPr>
              <a:t>    main()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42C42-A1AC-4783-A5E1-746864F8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336398"/>
            <a:ext cx="72009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7CC9-1438-4150-B459-A7D89709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If/Else Revisited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22543F-CE24-4C98-8C7F-90F79BDF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038350"/>
            <a:ext cx="9956800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(input(</a:t>
            </a:r>
            <a:r>
              <a:rPr lang="en-US" sz="2400" dirty="0">
                <a:solidFill>
                  <a:srgbClr val="0027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== 0: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 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&gt; 0: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	print(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	print(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tr-TR" dirty="0"/>
              <a:t>Program-0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Area of a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8197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353F40A-48F1-4895-8197-7412D58F37E8}" vid="{FF43B3C3-E601-4C37-A655-DEB2A84D4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2630</Words>
  <Application>Microsoft Office PowerPoint</Application>
  <PresentationFormat>Widescreen</PresentationFormat>
  <Paragraphs>499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Brush Script Std</vt:lpstr>
      <vt:lpstr>Calibri</vt:lpstr>
      <vt:lpstr>Cambria</vt:lpstr>
      <vt:lpstr>Cambria Math</vt:lpstr>
      <vt:lpstr>Century Gothic</vt:lpstr>
      <vt:lpstr>Consolas</vt:lpstr>
      <vt:lpstr>Courier</vt:lpstr>
      <vt:lpstr>Courier New</vt:lpstr>
      <vt:lpstr>Gabriola</vt:lpstr>
      <vt:lpstr>Rage Italic</vt:lpstr>
      <vt:lpstr>Times New Roman</vt:lpstr>
      <vt:lpstr>Wingdings</vt:lpstr>
      <vt:lpstr>1_Theme1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If/Else Revisited</vt:lpstr>
      <vt:lpstr> Program-0</vt:lpstr>
      <vt:lpstr>Area of a triangle</vt:lpstr>
      <vt:lpstr>Area of a triangle</vt:lpstr>
      <vt:lpstr>Area of a triangle</vt:lpstr>
      <vt:lpstr>Invalid values</vt:lpstr>
      <vt:lpstr>Logical operators</vt:lpstr>
      <vt:lpstr>Comparison Operators</vt:lpstr>
      <vt:lpstr>= vs == </vt:lpstr>
      <vt:lpstr>Example</vt:lpstr>
      <vt:lpstr>Opposite of logical expressions</vt:lpstr>
      <vt:lpstr>Opposite of logical expressions</vt:lpstr>
      <vt:lpstr>Operator Precedence</vt:lpstr>
      <vt:lpstr>Conditional statements</vt:lpstr>
      <vt:lpstr>IF statement (1)</vt:lpstr>
      <vt:lpstr>IF statement (1) example</vt:lpstr>
      <vt:lpstr>IF statement (2)</vt:lpstr>
      <vt:lpstr>IF statement (2) example</vt:lpstr>
      <vt:lpstr>IF statement (3)</vt:lpstr>
      <vt:lpstr>IF statement (3) example</vt:lpstr>
      <vt:lpstr>IF statement (4)</vt:lpstr>
      <vt:lpstr>IF statement (4) example</vt:lpstr>
      <vt:lpstr>IF statement (5)</vt:lpstr>
      <vt:lpstr>IF statement (5) example</vt:lpstr>
      <vt:lpstr>IF command general format</vt:lpstr>
      <vt:lpstr>Program-1</vt:lpstr>
      <vt:lpstr>Area of a triangle</vt:lpstr>
      <vt:lpstr>Area of a triangle</vt:lpstr>
      <vt:lpstr>Area of a triangle</vt:lpstr>
      <vt:lpstr>Area of a triangle</vt:lpstr>
      <vt:lpstr>Area of a triangle</vt:lpstr>
      <vt:lpstr>Area of a triangle</vt:lpstr>
      <vt:lpstr>Area of a triangle</vt:lpstr>
      <vt:lpstr>Area of a triangle</vt:lpstr>
      <vt:lpstr>Program-2</vt:lpstr>
      <vt:lpstr>Day of time greeting</vt:lpstr>
      <vt:lpstr>Day of time greeting</vt:lpstr>
      <vt:lpstr>Day of time greeting</vt:lpstr>
      <vt:lpstr>Random numbers</vt:lpstr>
      <vt:lpstr>Guess My Number </vt:lpstr>
      <vt:lpstr>Random numbers</vt:lpstr>
      <vt:lpstr>Random numbers</vt:lpstr>
      <vt:lpstr>Random numbers</vt:lpstr>
      <vt:lpstr>Guess My Number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Emre Kütükoğlu</dc:creator>
  <cp:lastModifiedBy>BUKET YUKSEL</cp:lastModifiedBy>
  <cp:revision>54</cp:revision>
  <dcterms:created xsi:type="dcterms:W3CDTF">2020-10-14T08:14:49Z</dcterms:created>
  <dcterms:modified xsi:type="dcterms:W3CDTF">2021-08-05T00:30:23Z</dcterms:modified>
</cp:coreProperties>
</file>