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4"/>
  </p:notesMasterIdLst>
  <p:handoutMasterIdLst>
    <p:handoutMasterId r:id="rId65"/>
  </p:handoutMasterIdLst>
  <p:sldIdLst>
    <p:sldId id="417" r:id="rId2"/>
    <p:sldId id="418" r:id="rId3"/>
    <p:sldId id="420" r:id="rId4"/>
    <p:sldId id="419" r:id="rId5"/>
    <p:sldId id="551" r:id="rId6"/>
    <p:sldId id="421" r:id="rId7"/>
    <p:sldId id="426" r:id="rId8"/>
    <p:sldId id="422" r:id="rId9"/>
    <p:sldId id="423" r:id="rId10"/>
    <p:sldId id="424" r:id="rId11"/>
    <p:sldId id="439" r:id="rId12"/>
    <p:sldId id="442" r:id="rId13"/>
    <p:sldId id="445" r:id="rId14"/>
    <p:sldId id="446" r:id="rId15"/>
    <p:sldId id="448" r:id="rId16"/>
    <p:sldId id="528" r:id="rId17"/>
    <p:sldId id="529" r:id="rId18"/>
    <p:sldId id="546" r:id="rId19"/>
    <p:sldId id="547" r:id="rId20"/>
    <p:sldId id="548" r:id="rId21"/>
    <p:sldId id="549" r:id="rId22"/>
    <p:sldId id="550" r:id="rId23"/>
    <p:sldId id="458" r:id="rId24"/>
    <p:sldId id="523" r:id="rId25"/>
    <p:sldId id="542" r:id="rId26"/>
    <p:sldId id="558" r:id="rId27"/>
    <p:sldId id="552" r:id="rId28"/>
    <p:sldId id="372" r:id="rId29"/>
    <p:sldId id="373" r:id="rId30"/>
    <p:sldId id="374" r:id="rId31"/>
    <p:sldId id="531" r:id="rId32"/>
    <p:sldId id="377" r:id="rId33"/>
    <p:sldId id="530" r:id="rId34"/>
    <p:sldId id="532" r:id="rId35"/>
    <p:sldId id="533" r:id="rId36"/>
    <p:sldId id="534" r:id="rId37"/>
    <p:sldId id="536" r:id="rId38"/>
    <p:sldId id="375" r:id="rId39"/>
    <p:sldId id="387" r:id="rId40"/>
    <p:sldId id="376" r:id="rId41"/>
    <p:sldId id="390" r:id="rId42"/>
    <p:sldId id="388" r:id="rId43"/>
    <p:sldId id="538" r:id="rId44"/>
    <p:sldId id="539" r:id="rId45"/>
    <p:sldId id="540" r:id="rId46"/>
    <p:sldId id="537" r:id="rId47"/>
    <p:sldId id="394" r:id="rId48"/>
    <p:sldId id="404" r:id="rId49"/>
    <p:sldId id="553" r:id="rId50"/>
    <p:sldId id="543" r:id="rId51"/>
    <p:sldId id="544" r:id="rId52"/>
    <p:sldId id="545" r:id="rId53"/>
    <p:sldId id="554" r:id="rId54"/>
    <p:sldId id="400" r:id="rId55"/>
    <p:sldId id="401" r:id="rId56"/>
    <p:sldId id="555" r:id="rId57"/>
    <p:sldId id="405" r:id="rId58"/>
    <p:sldId id="557" r:id="rId59"/>
    <p:sldId id="556" r:id="rId60"/>
    <p:sldId id="516" r:id="rId61"/>
    <p:sldId id="517" r:id="rId62"/>
    <p:sldId id="518" r:id="rId6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92C4EC-53A1-F34E-A204-6BBA0C7CF1C5}">
          <p14:sldIdLst>
            <p14:sldId id="417"/>
            <p14:sldId id="418"/>
            <p14:sldId id="420"/>
            <p14:sldId id="419"/>
          </p14:sldIdLst>
        </p14:section>
        <p14:section name="Recap" id="{EF7C29B1-98EE-3840-8851-C60E11CA13BB}">
          <p14:sldIdLst>
            <p14:sldId id="551"/>
            <p14:sldId id="421"/>
            <p14:sldId id="426"/>
            <p14:sldId id="422"/>
            <p14:sldId id="423"/>
            <p14:sldId id="424"/>
            <p14:sldId id="439"/>
            <p14:sldId id="442"/>
            <p14:sldId id="445"/>
            <p14:sldId id="446"/>
            <p14:sldId id="448"/>
            <p14:sldId id="528"/>
            <p14:sldId id="529"/>
            <p14:sldId id="546"/>
            <p14:sldId id="547"/>
            <p14:sldId id="548"/>
            <p14:sldId id="549"/>
            <p14:sldId id="550"/>
            <p14:sldId id="458"/>
            <p14:sldId id="523"/>
            <p14:sldId id="542"/>
            <p14:sldId id="558"/>
          </p14:sldIdLst>
        </p14:section>
        <p14:section name="GraphicsProgram" id="{12B50CAE-0F23-2741-9F6E-01A20A4ADFB1}">
          <p14:sldIdLst>
            <p14:sldId id="552"/>
            <p14:sldId id="372"/>
            <p14:sldId id="373"/>
            <p14:sldId id="374"/>
            <p14:sldId id="531"/>
            <p14:sldId id="377"/>
            <p14:sldId id="530"/>
            <p14:sldId id="532"/>
            <p14:sldId id="533"/>
            <p14:sldId id="534"/>
            <p14:sldId id="536"/>
            <p14:sldId id="375"/>
            <p14:sldId id="387"/>
          </p14:sldIdLst>
        </p14:section>
        <p14:section name="Objects" id="{6C5240BE-F735-A64A-AD1D-F3D0D1A9925F}">
          <p14:sldIdLst>
            <p14:sldId id="376"/>
            <p14:sldId id="390"/>
            <p14:sldId id="388"/>
            <p14:sldId id="538"/>
            <p14:sldId id="539"/>
            <p14:sldId id="540"/>
            <p14:sldId id="537"/>
            <p14:sldId id="394"/>
            <p14:sldId id="404"/>
          </p14:sldIdLst>
        </p14:section>
        <p14:section name="Practice" id="{007AA105-4FB4-784E-823F-E3CB3CD923BE}">
          <p14:sldIdLst>
            <p14:sldId id="553"/>
            <p14:sldId id="543"/>
            <p14:sldId id="544"/>
            <p14:sldId id="545"/>
            <p14:sldId id="554"/>
            <p14:sldId id="400"/>
            <p14:sldId id="401"/>
            <p14:sldId id="555"/>
            <p14:sldId id="405"/>
            <p14:sldId id="557"/>
            <p14:sldId id="556"/>
            <p14:sldId id="516"/>
            <p14:sldId id="517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  <a:srgbClr val="00FA00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 autoAdjust="0"/>
    <p:restoredTop sz="91701" autoAdjust="0"/>
  </p:normalViewPr>
  <p:slideViewPr>
    <p:cSldViewPr>
      <p:cViewPr varScale="1">
        <p:scale>
          <a:sx n="117" d="100"/>
          <a:sy n="117" d="100"/>
        </p:scale>
        <p:origin x="5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1745D644-F8C3-5145-9C45-8D12D5EBDE5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7E19174-B55B-1043-9AC8-2A71B81551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talked about while, which uses these conditions, and also if/else, which uses these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01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710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004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1452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2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4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0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01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2F87AA0-E107-BC4A-A838-F5C498A22F36}" type="slidenum">
              <a:rPr lang="en-US" altLang="en-US" sz="1200">
                <a:latin typeface="Times" charset="0"/>
              </a:rPr>
              <a:pPr/>
              <a:t>46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7975" y="722313"/>
            <a:ext cx="6243638" cy="351313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41825"/>
            <a:ext cx="5029200" cy="4132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5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395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2F87AA0-E107-BC4A-A838-F5C498A22F36}" type="slidenum">
              <a:rPr lang="en-US" altLang="en-US" sz="1200">
                <a:latin typeface="Times" charset="0"/>
              </a:rPr>
              <a:pPr/>
              <a:t>47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7975" y="722313"/>
            <a:ext cx="6243638" cy="3513137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41825"/>
            <a:ext cx="5029200" cy="4132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03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common graphics challenge: how do we center things?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</a:t>
            </a:r>
            <a:r>
              <a:rPr lang="en-US" baseline="0" dirty="0"/>
              <a:t> horizontally</a:t>
            </a:r>
          </a:p>
          <a:p>
            <a:r>
              <a:rPr lang="en-US" baseline="0" dirty="0"/>
              <a:t>2</a:t>
            </a:r>
            <a:r>
              <a:rPr lang="en-US" baseline="30000" dirty="0"/>
              <a:t>nd</a:t>
            </a:r>
            <a:r>
              <a:rPr lang="en-US" baseline="0" dirty="0"/>
              <a:t>: vertically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2322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add same object more than once </a:t>
            </a:r>
            <a:r>
              <a:rPr lang="mr-IN" dirty="0"/>
              <a:t>–</a:t>
            </a:r>
            <a:r>
              <a:rPr lang="en-US" dirty="0"/>
              <a:t> will just 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19174-B55B-1043-9AC8-2A71B8155151}" type="slidenum">
              <a:rPr lang="en-US" altLang="x-none" smtClean="0"/>
              <a:pPr>
                <a:defRPr/>
              </a:pPr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8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Equals is weird because single equals is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161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348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602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53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72048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58363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2641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643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118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006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02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534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10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344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58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367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10363200" cy="1197867"/>
          </a:xfrm>
        </p:spPr>
        <p:txBody>
          <a:bodyPr/>
          <a:lstStyle/>
          <a:p>
            <a:r>
              <a:rPr lang="en-US" altLang="x-none" dirty="0"/>
              <a:t>CS Bridge, Lecture 7</a:t>
            </a:r>
            <a:br>
              <a:rPr lang="en-US" altLang="x-none" dirty="0"/>
            </a:br>
            <a:r>
              <a:rPr lang="en-US" altLang="x-none" sz="3400" dirty="0"/>
              <a:t>Graphics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E179FBE-FFE3-504B-AD81-DF7DAEE4F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4" t="22459" r="17036" b="28553"/>
          <a:stretch/>
        </p:blipFill>
        <p:spPr>
          <a:xfrm>
            <a:off x="4667250" y="2743200"/>
            <a:ext cx="2857500" cy="2362200"/>
          </a:xfrm>
          <a:prstGeom prst="rect">
            <a:avLst/>
          </a:prstGeom>
        </p:spPr>
      </p:pic>
      <p:pic>
        <p:nvPicPr>
          <p:cNvPr id="6" name="Picture 2" descr="Stanford University - Wikipedia">
            <a:extLst>
              <a:ext uri="{FF2B5EF4-FFF2-40B4-BE49-F238E27FC236}">
                <a16:creationId xmlns:a16="http://schemas.microsoft.com/office/drawing/2014/main" id="{E2399745-43DF-5B49-939B-C2E4E2E5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33" y="5391911"/>
            <a:ext cx="1197867" cy="11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accessory, umbrella, colorful, dark&#10;&#10;Description automatically generated">
            <a:extLst>
              <a:ext uri="{FF2B5EF4-FFF2-40B4-BE49-F238E27FC236}">
                <a16:creationId xmlns:a16="http://schemas.microsoft.com/office/drawing/2014/main" id="{809C3B5B-F353-5446-80EB-E1C551279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78" y="5181600"/>
            <a:ext cx="1676400" cy="1676400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9805161A-42D2-3245-8A66-E09D57F74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199" y="5391911"/>
            <a:ext cx="1371601" cy="12557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Review: Control Flow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11811000" cy="946179"/>
          </a:xfrm>
        </p:spPr>
        <p:txBody>
          <a:bodyPr/>
          <a:lstStyle/>
          <a:p>
            <a:pPr marL="0" indent="0">
              <a:buNone/>
            </a:pPr>
            <a:r>
              <a:rPr lang="en-US" altLang="x-none" sz="3600" b="1" dirty="0"/>
              <a:t>We can use if/</a:t>
            </a:r>
            <a:r>
              <a:rPr lang="en-US" altLang="x-none" sz="3600" b="1" dirty="0" err="1"/>
              <a:t>elif</a:t>
            </a:r>
            <a:r>
              <a:rPr lang="en-US" altLang="x-none" sz="3600" b="1" dirty="0"/>
              <a:t>/else to conditionally perform tasks:</a:t>
            </a:r>
            <a:endParaRPr lang="en-US" altLang="x-none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173B2C-A297-764C-A948-6D0A228E4665}"/>
              </a:ext>
            </a:extLst>
          </p:cNvPr>
          <p:cNvSpPr txBox="1">
            <a:spLocks/>
          </p:cNvSpPr>
          <p:nvPr/>
        </p:nvSpPr>
        <p:spPr bwMode="auto">
          <a:xfrm>
            <a:off x="304800" y="1981200"/>
            <a:ext cx="11658600" cy="475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7" lvl="1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condition1: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Font typeface="Arial" panose="020B0604020202020204" pitchFamily="34" charset="0"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condition2: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</a:p>
          <a:p>
            <a:pPr marL="344487" lvl="1" indent="0">
              <a:buFont typeface="Arial" panose="020B0604020202020204" pitchFamily="34" charset="0"/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344487" lvl="1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</a:p>
          <a:p>
            <a:pPr marL="344487" lvl="1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344487" lvl="1" indent="0">
              <a:buFont typeface="Arial" panose="020B0604020202020204" pitchFamily="34" charset="0"/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Picture 3">
            <a:extLst>
              <a:ext uri="{FF2B5EF4-FFF2-40B4-BE49-F238E27FC236}">
                <a16:creationId xmlns:a16="http://schemas.microsoft.com/office/drawing/2014/main" id="{C3ECDADA-090A-FC43-B826-E1FA0069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1219200"/>
            <a:ext cx="941173" cy="9461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4F02D8-D0E1-8141-AB8E-AC08A67C62FA}"/>
              </a:ext>
            </a:extLst>
          </p:cNvPr>
          <p:cNvSpPr txBox="1"/>
          <p:nvPr/>
        </p:nvSpPr>
        <p:spPr>
          <a:xfrm>
            <a:off x="495300" y="5791200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Runs the first group of statements if </a:t>
            </a:r>
            <a:r>
              <a:rPr lang="en-US" sz="2400" b="1" i="1" dirty="0"/>
              <a:t>condition1</a:t>
            </a:r>
            <a:r>
              <a:rPr lang="en-US" sz="2400" i="1" dirty="0"/>
              <a:t> </a:t>
            </a:r>
            <a:r>
              <a:rPr lang="en-US" sz="2400" dirty="0"/>
              <a:t>is true; otherwise, runs the second group of statements if </a:t>
            </a:r>
            <a:r>
              <a:rPr lang="en-US" sz="2400" b="1" i="1" dirty="0"/>
              <a:t>condition2 </a:t>
            </a:r>
            <a:r>
              <a:rPr lang="en-US" sz="2400" dirty="0"/>
              <a:t>is true.  Otherwise, runs the third group of statements.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Review: Control Flow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11658600" cy="16764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AE486E-C7F4-CD4E-8D69-C2511483A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1"/>
            <a:ext cx="11811000" cy="6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x-none" sz="3600" b="1" dirty="0"/>
              <a:t>We can use while loops to repeat until some condition is false:</a:t>
            </a:r>
            <a:endParaRPr lang="en-US" altLang="x-none" sz="3600" dirty="0"/>
          </a:p>
        </p:txBody>
      </p:sp>
      <p:pic>
        <p:nvPicPr>
          <p:cNvPr id="7" name="Picture 6" descr="Picture 3">
            <a:extLst>
              <a:ext uri="{FF2B5EF4-FFF2-40B4-BE49-F238E27FC236}">
                <a16:creationId xmlns:a16="http://schemas.microsoft.com/office/drawing/2014/main" id="{406E442D-1A09-E743-BE7A-5B8836B65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427" y="1295401"/>
            <a:ext cx="941173" cy="94617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F67770-8A85-9149-B7BA-0494CB6698F1}"/>
              </a:ext>
            </a:extLst>
          </p:cNvPr>
          <p:cNvSpPr txBox="1">
            <a:spLocks/>
          </p:cNvSpPr>
          <p:nvPr/>
        </p:nvSpPr>
        <p:spPr bwMode="auto">
          <a:xfrm>
            <a:off x="304800" y="4724400"/>
            <a:ext cx="11658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>
              <a:buFont typeface="Arial" panose="020B0604020202020204" pitchFamily="34" charset="0"/>
              <a:buNone/>
            </a:pPr>
            <a:r>
              <a:rPr lang="en-US" dirty="0"/>
              <a:t>Repeats the statements in the body until </a:t>
            </a:r>
            <a:r>
              <a:rPr lang="en-US" b="1" i="1" dirty="0"/>
              <a:t>condition</a:t>
            </a:r>
            <a:r>
              <a:rPr lang="en-US" dirty="0"/>
              <a:t> is no longer true.  Each time, we execute </a:t>
            </a:r>
            <a:r>
              <a:rPr lang="en-US" i="1" dirty="0"/>
              <a:t>all</a:t>
            </a:r>
            <a:r>
              <a:rPr lang="en-US" dirty="0"/>
              <a:t> statements, and </a:t>
            </a:r>
            <a:r>
              <a:rPr lang="en-US" b="1" dirty="0"/>
              <a:t>then</a:t>
            </a:r>
            <a:r>
              <a:rPr lang="en-US" dirty="0"/>
              <a:t> check the condition.</a:t>
            </a:r>
          </a:p>
        </p:txBody>
      </p:sp>
    </p:spTree>
    <p:extLst>
      <p:ext uri="{BB962C8B-B14F-4D97-AF65-F5344CB8AC3E}">
        <p14:creationId xmlns:p14="http://schemas.microsoft.com/office/powerpoint/2010/main" val="6567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in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2057401"/>
            <a:ext cx="3134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condition: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0732" y="2053684"/>
            <a:ext cx="258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condition: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body</a:t>
            </a:r>
          </a:p>
          <a:p>
            <a:pPr algn="l"/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81091" y="4376854"/>
            <a:ext cx="5742878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The condition should be a “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” which is either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</a:rPr>
              <a:t>T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rue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</a:rPr>
              <a:t>F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alse</a:t>
            </a:r>
          </a:p>
        </p:txBody>
      </p:sp>
    </p:spTree>
    <p:extLst>
      <p:ext uri="{BB962C8B-B14F-4D97-AF65-F5344CB8AC3E}">
        <p14:creationId xmlns:p14="http://schemas.microsoft.com/office/powerpoint/2010/main" val="18164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12" name="Group 229"/>
          <p:cNvGraphicFramePr>
            <a:graphicFrameLocks noGrp="1"/>
          </p:cNvGraphicFramePr>
          <p:nvPr/>
        </p:nvGraphicFramePr>
        <p:xfrm>
          <a:off x="2133600" y="1828801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71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12" name="Group 229"/>
          <p:cNvGraphicFramePr>
            <a:graphicFrameLocks noGrp="1"/>
          </p:cNvGraphicFramePr>
          <p:nvPr/>
        </p:nvGraphicFramePr>
        <p:xfrm>
          <a:off x="2133600" y="1828801"/>
          <a:ext cx="7924800" cy="2563179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40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0363200" cy="533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1 &lt; 2: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"1 is less than 2!"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== 0: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0!"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"That number is not 0."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00" y="3048000"/>
            <a:ext cx="891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583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295400"/>
            <a:ext cx="10363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b="1" dirty="0"/>
              <a:t>sentinel</a:t>
            </a:r>
            <a:r>
              <a:rPr lang="en-US" altLang="x-none" dirty="0"/>
              <a:t>: A </a:t>
            </a:r>
            <a:r>
              <a:rPr lang="en-US" altLang="x-none" sz="2500" dirty="0"/>
              <a:t>value that signals the end of user input.</a:t>
            </a:r>
          </a:p>
          <a:p>
            <a:pPr lvl="1"/>
            <a:r>
              <a:rPr lang="en-US" altLang="x-none" b="1" dirty="0"/>
              <a:t>sentinel loop</a:t>
            </a:r>
            <a:r>
              <a:rPr lang="en-US" altLang="x-none" dirty="0"/>
              <a:t>: Repeats until a sentinel value is seen.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Example: Write a program that prompts the user for numbers until the user types -1, then output the sum of the numbers.</a:t>
            </a:r>
          </a:p>
          <a:p>
            <a:pPr lvl="1"/>
            <a:r>
              <a:rPr lang="en-US" altLang="x-none" dirty="0"/>
              <a:t>In this case, -1 is the sentinel value.</a:t>
            </a:r>
          </a:p>
          <a:p>
            <a:pPr lvl="1"/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	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30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Type a number: 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-1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dirty="0">
                <a:latin typeface="Consolas" charset="0"/>
              </a:rPr>
              <a:t>	</a:t>
            </a:r>
            <a:r>
              <a:rPr lang="en-US" altLang="x-none" dirty="0">
                <a:latin typeface="Consolas" charset="0"/>
              </a:rPr>
              <a:t>Sum is 60</a:t>
            </a:r>
          </a:p>
          <a:p>
            <a:pPr marL="0" indent="0">
              <a:buNone/>
            </a:pPr>
            <a:endParaRPr lang="en-US" altLang="x-none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5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1021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fencepost problem!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ask for number - post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add number to sum - fence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!= -1: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num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str(sum))</a:t>
            </a:r>
          </a:p>
        </p:txBody>
      </p:sp>
    </p:spTree>
    <p:extLst>
      <p:ext uri="{BB962C8B-B14F-4D97-AF65-F5344CB8AC3E}">
        <p14:creationId xmlns:p14="http://schemas.microsoft.com/office/powerpoint/2010/main" val="946311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1021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fencepost problem!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ask for number - post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add number to sum - fence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!= -1: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num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str(sum))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416BB4-3F0B-6347-B750-1E7773930330}"/>
              </a:ext>
            </a:extLst>
          </p:cNvPr>
          <p:cNvSpPr/>
          <p:nvPr/>
        </p:nvSpPr>
        <p:spPr>
          <a:xfrm>
            <a:off x="304800" y="3505200"/>
            <a:ext cx="67818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43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1021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fencepost problem!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ask for number - post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add number to sum - fence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!= -1: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num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str(sum))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416BB4-3F0B-6347-B750-1E7773930330}"/>
              </a:ext>
            </a:extLst>
          </p:cNvPr>
          <p:cNvSpPr/>
          <p:nvPr/>
        </p:nvSpPr>
        <p:spPr>
          <a:xfrm>
            <a:off x="304800" y="3891197"/>
            <a:ext cx="67818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6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12192000" cy="5715001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522672"/>
            <a:ext cx="12192000" cy="56780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00541" y="2081468"/>
            <a:ext cx="879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Learn how we can make graphical programs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Learn about the different ways to draw shapes on-screen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4" b="98005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9712" y="3292137"/>
            <a:ext cx="1746823" cy="189318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B38E829-0E61-B54D-943D-3ECADCE8E85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x-none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959240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1021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fencepost problem!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ask for number - post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add number to sum - fence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!= -1: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num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str(sum))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416BB4-3F0B-6347-B750-1E7773930330}"/>
              </a:ext>
            </a:extLst>
          </p:cNvPr>
          <p:cNvSpPr/>
          <p:nvPr/>
        </p:nvSpPr>
        <p:spPr>
          <a:xfrm>
            <a:off x="762000" y="4343400"/>
            <a:ext cx="6781800" cy="914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6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1021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fencepost problem!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ask for number - post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add number to sum - fence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!= -1: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num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str(sum))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416BB4-3F0B-6347-B750-1E7773930330}"/>
              </a:ext>
            </a:extLst>
          </p:cNvPr>
          <p:cNvSpPr/>
          <p:nvPr/>
        </p:nvSpPr>
        <p:spPr>
          <a:xfrm>
            <a:off x="304800" y="3891197"/>
            <a:ext cx="67818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7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Sentinel Loops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295400"/>
            <a:ext cx="1021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fencepost problem!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ask for number - post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add number to sum - fence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sum = 0</a:t>
            </a:r>
            <a:endParaRPr lang="en-US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num != -1: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sum += num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num = int(input(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"Enter a number: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"Sum is 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+ str(sum))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5416BB4-3F0B-6347-B750-1E7773930330}"/>
              </a:ext>
            </a:extLst>
          </p:cNvPr>
          <p:cNvSpPr/>
          <p:nvPr/>
        </p:nvSpPr>
        <p:spPr>
          <a:xfrm>
            <a:off x="304800" y="5715000"/>
            <a:ext cx="67818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3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Control Flow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2068167"/>
            <a:ext cx="10287000" cy="3124200"/>
          </a:xfrm>
        </p:spPr>
        <p:txBody>
          <a:bodyPr/>
          <a:lstStyle/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Repeats the statements in the body </a:t>
            </a:r>
            <a:r>
              <a:rPr lang="en-US" b="1" i="1" dirty="0"/>
              <a:t>max</a:t>
            </a:r>
            <a:r>
              <a:rPr lang="en-US" dirty="0"/>
              <a:t> times.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5E6B62-CA7E-5F42-9923-E92E6B17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1"/>
            <a:ext cx="11811000" cy="6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x-none" sz="3600" b="1" dirty="0"/>
              <a:t>We can use for loops to repeat a certain number of times:</a:t>
            </a:r>
            <a:endParaRPr lang="en-US" altLang="x-none" sz="3600" dirty="0"/>
          </a:p>
        </p:txBody>
      </p:sp>
      <p:pic>
        <p:nvPicPr>
          <p:cNvPr id="6" name="Picture 5" descr="Picture 3">
            <a:extLst>
              <a:ext uri="{FF2B5EF4-FFF2-40B4-BE49-F238E27FC236}">
                <a16:creationId xmlns:a16="http://schemas.microsoft.com/office/drawing/2014/main" id="{408AFD3F-0529-9B47-B898-E4A61A26D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1295401"/>
            <a:ext cx="941173" cy="9461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4558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 Loop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0043" y="2844406"/>
            <a:ext cx="4265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in range(50):</a:t>
            </a:r>
          </a:p>
          <a:p>
            <a:pPr algn="l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* 2)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BADD1BF-58B2-E347-B493-22566383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059" y="1295399"/>
            <a:ext cx="3732480" cy="1471487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97967" tIns="62633" rIns="97967" bIns="57147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200" dirty="0">
                <a:latin typeface="DejaVu Serif" charset="0"/>
              </a:rPr>
              <a:t>This is a </a:t>
            </a:r>
            <a:r>
              <a:rPr lang="en-US" sz="2200" b="1" dirty="0">
                <a:latin typeface="DejaVu Serif" charset="0"/>
              </a:rPr>
              <a:t>variable </a:t>
            </a:r>
            <a:r>
              <a:rPr lang="en-US" sz="2200" dirty="0">
                <a:latin typeface="DejaVu Serif" charset="0"/>
              </a:rPr>
              <a:t>that, every time through the loop, becomes the next value in the range 0…49.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3250441-AFF1-D649-902B-69142B5C1070}"/>
              </a:ext>
            </a:extLst>
          </p:cNvPr>
          <p:cNvSpPr/>
          <p:nvPr/>
        </p:nvSpPr>
        <p:spPr>
          <a:xfrm rot="19335481">
            <a:off x="4927652" y="1697120"/>
            <a:ext cx="3427562" cy="1088754"/>
          </a:xfrm>
          <a:custGeom>
            <a:avLst/>
            <a:gdLst>
              <a:gd name="connsiteX0" fmla="*/ 3226279 w 3226279"/>
              <a:gd name="connsiteY0" fmla="*/ 949455 h 949455"/>
              <a:gd name="connsiteX1" fmla="*/ 3140015 w 3226279"/>
              <a:gd name="connsiteY1" fmla="*/ 914950 h 949455"/>
              <a:gd name="connsiteX2" fmla="*/ 3071004 w 3226279"/>
              <a:gd name="connsiteY2" fmla="*/ 811433 h 949455"/>
              <a:gd name="connsiteX3" fmla="*/ 3001992 w 3226279"/>
              <a:gd name="connsiteY3" fmla="*/ 707916 h 949455"/>
              <a:gd name="connsiteX4" fmla="*/ 2915728 w 3226279"/>
              <a:gd name="connsiteY4" fmla="*/ 587146 h 949455"/>
              <a:gd name="connsiteX5" fmla="*/ 2812211 w 3226279"/>
              <a:gd name="connsiteY5" fmla="*/ 483629 h 949455"/>
              <a:gd name="connsiteX6" fmla="*/ 2760453 w 3226279"/>
              <a:gd name="connsiteY6" fmla="*/ 449123 h 949455"/>
              <a:gd name="connsiteX7" fmla="*/ 2691442 w 3226279"/>
              <a:gd name="connsiteY7" fmla="*/ 397365 h 949455"/>
              <a:gd name="connsiteX8" fmla="*/ 2518913 w 3226279"/>
              <a:gd name="connsiteY8" fmla="*/ 345606 h 949455"/>
              <a:gd name="connsiteX9" fmla="*/ 2346385 w 3226279"/>
              <a:gd name="connsiteY9" fmla="*/ 293848 h 949455"/>
              <a:gd name="connsiteX10" fmla="*/ 2225615 w 3226279"/>
              <a:gd name="connsiteY10" fmla="*/ 276595 h 949455"/>
              <a:gd name="connsiteX11" fmla="*/ 2035834 w 3226279"/>
              <a:gd name="connsiteY11" fmla="*/ 207583 h 949455"/>
              <a:gd name="connsiteX12" fmla="*/ 1984075 w 3226279"/>
              <a:gd name="connsiteY12" fmla="*/ 190331 h 949455"/>
              <a:gd name="connsiteX13" fmla="*/ 1932317 w 3226279"/>
              <a:gd name="connsiteY13" fmla="*/ 173078 h 949455"/>
              <a:gd name="connsiteX14" fmla="*/ 1725283 w 3226279"/>
              <a:gd name="connsiteY14" fmla="*/ 138572 h 949455"/>
              <a:gd name="connsiteX15" fmla="*/ 1639019 w 3226279"/>
              <a:gd name="connsiteY15" fmla="*/ 121319 h 949455"/>
              <a:gd name="connsiteX16" fmla="*/ 1431985 w 3226279"/>
              <a:gd name="connsiteY16" fmla="*/ 86814 h 949455"/>
              <a:gd name="connsiteX17" fmla="*/ 1362974 w 3226279"/>
              <a:gd name="connsiteY17" fmla="*/ 69561 h 949455"/>
              <a:gd name="connsiteX18" fmla="*/ 138023 w 3226279"/>
              <a:gd name="connsiteY18" fmla="*/ 35055 h 949455"/>
              <a:gd name="connsiteX19" fmla="*/ 207034 w 3226279"/>
              <a:gd name="connsiteY19" fmla="*/ 17802 h 949455"/>
              <a:gd name="connsiteX20" fmla="*/ 155275 w 3226279"/>
              <a:gd name="connsiteY20" fmla="*/ 550 h 949455"/>
              <a:gd name="connsiteX21" fmla="*/ 51759 w 3226279"/>
              <a:gd name="connsiteY21" fmla="*/ 35055 h 949455"/>
              <a:gd name="connsiteX22" fmla="*/ 0 w 3226279"/>
              <a:gd name="connsiteY22" fmla="*/ 52308 h 949455"/>
              <a:gd name="connsiteX23" fmla="*/ 138023 w 3226279"/>
              <a:gd name="connsiteY23" fmla="*/ 155825 h 949455"/>
              <a:gd name="connsiteX24" fmla="*/ 224287 w 3226279"/>
              <a:gd name="connsiteY24" fmla="*/ 190331 h 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26279" h="949455">
                <a:moveTo>
                  <a:pt x="3226279" y="949455"/>
                </a:moveTo>
                <a:cubicBezTo>
                  <a:pt x="3197524" y="937953"/>
                  <a:pt x="3163162" y="935525"/>
                  <a:pt x="3140015" y="914950"/>
                </a:cubicBezTo>
                <a:cubicBezTo>
                  <a:pt x="3109019" y="887398"/>
                  <a:pt x="3094008" y="845939"/>
                  <a:pt x="3071004" y="811433"/>
                </a:cubicBezTo>
                <a:lnTo>
                  <a:pt x="3001992" y="707916"/>
                </a:lnTo>
                <a:cubicBezTo>
                  <a:pt x="2977984" y="671904"/>
                  <a:pt x="2943252" y="617729"/>
                  <a:pt x="2915728" y="587146"/>
                </a:cubicBezTo>
                <a:cubicBezTo>
                  <a:pt x="2883084" y="550875"/>
                  <a:pt x="2852813" y="510698"/>
                  <a:pt x="2812211" y="483629"/>
                </a:cubicBezTo>
                <a:cubicBezTo>
                  <a:pt x="2794958" y="472127"/>
                  <a:pt x="2777326" y="461175"/>
                  <a:pt x="2760453" y="449123"/>
                </a:cubicBezTo>
                <a:cubicBezTo>
                  <a:pt x="2737055" y="432410"/>
                  <a:pt x="2717161" y="410224"/>
                  <a:pt x="2691442" y="397365"/>
                </a:cubicBezTo>
                <a:cubicBezTo>
                  <a:pt x="2636772" y="370030"/>
                  <a:pt x="2576701" y="362117"/>
                  <a:pt x="2518913" y="345606"/>
                </a:cubicBezTo>
                <a:cubicBezTo>
                  <a:pt x="2426498" y="319201"/>
                  <a:pt x="2486802" y="323937"/>
                  <a:pt x="2346385" y="293848"/>
                </a:cubicBezTo>
                <a:cubicBezTo>
                  <a:pt x="2306622" y="285328"/>
                  <a:pt x="2265872" y="282346"/>
                  <a:pt x="2225615" y="276595"/>
                </a:cubicBezTo>
                <a:cubicBezTo>
                  <a:pt x="2105593" y="228586"/>
                  <a:pt x="2168717" y="251877"/>
                  <a:pt x="2035834" y="207583"/>
                </a:cubicBezTo>
                <a:lnTo>
                  <a:pt x="1984075" y="190331"/>
                </a:lnTo>
                <a:cubicBezTo>
                  <a:pt x="1966822" y="184580"/>
                  <a:pt x="1950255" y="176068"/>
                  <a:pt x="1932317" y="173078"/>
                </a:cubicBezTo>
                <a:cubicBezTo>
                  <a:pt x="1863306" y="161576"/>
                  <a:pt x="1793888" y="152293"/>
                  <a:pt x="1725283" y="138572"/>
                </a:cubicBezTo>
                <a:cubicBezTo>
                  <a:pt x="1696528" y="132821"/>
                  <a:pt x="1667897" y="126415"/>
                  <a:pt x="1639019" y="121319"/>
                </a:cubicBezTo>
                <a:cubicBezTo>
                  <a:pt x="1570120" y="109161"/>
                  <a:pt x="1500750" y="99707"/>
                  <a:pt x="1431985" y="86814"/>
                </a:cubicBezTo>
                <a:cubicBezTo>
                  <a:pt x="1408679" y="82444"/>
                  <a:pt x="1386478" y="72695"/>
                  <a:pt x="1362974" y="69561"/>
                </a:cubicBezTo>
                <a:cubicBezTo>
                  <a:pt x="1023495" y="24297"/>
                  <a:pt x="182783" y="35801"/>
                  <a:pt x="138023" y="35055"/>
                </a:cubicBezTo>
                <a:cubicBezTo>
                  <a:pt x="161027" y="29304"/>
                  <a:pt x="196430" y="39010"/>
                  <a:pt x="207034" y="17802"/>
                </a:cubicBezTo>
                <a:cubicBezTo>
                  <a:pt x="215167" y="1536"/>
                  <a:pt x="173350" y="-1458"/>
                  <a:pt x="155275" y="550"/>
                </a:cubicBezTo>
                <a:cubicBezTo>
                  <a:pt x="119126" y="4567"/>
                  <a:pt x="86264" y="23553"/>
                  <a:pt x="51759" y="35055"/>
                </a:cubicBezTo>
                <a:lnTo>
                  <a:pt x="0" y="52308"/>
                </a:lnTo>
                <a:cubicBezTo>
                  <a:pt x="46008" y="86814"/>
                  <a:pt x="83465" y="137639"/>
                  <a:pt x="138023" y="155825"/>
                </a:cubicBezTo>
                <a:cubicBezTo>
                  <a:pt x="201981" y="177145"/>
                  <a:pt x="173515" y="164945"/>
                  <a:pt x="224287" y="190331"/>
                </a:cubicBezTo>
              </a:path>
            </a:pathLst>
          </a:custGeom>
          <a:noFill/>
          <a:ln w="38100">
            <a:solidFill>
              <a:srgbClr val="033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9F1D2D-F832-0A47-87CD-38739F9E0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5499279"/>
            <a:ext cx="11811000" cy="6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x-none" sz="3600" i="1" u="sng" dirty="0"/>
              <a:t>Question</a:t>
            </a:r>
            <a:r>
              <a:rPr lang="en-US" altLang="x-none" sz="3600" i="1" dirty="0"/>
              <a:t>:</a:t>
            </a:r>
            <a:r>
              <a:rPr lang="en-US" altLang="x-none" sz="3600" b="1" i="1" dirty="0"/>
              <a:t> </a:t>
            </a:r>
            <a:r>
              <a:rPr lang="en-US" altLang="x-none" sz="3600" b="1" dirty="0"/>
              <a:t>what does this code do?</a:t>
            </a:r>
            <a:endParaRPr lang="en-US" altLang="x-none" sz="3600" i="1" dirty="0"/>
          </a:p>
        </p:txBody>
      </p:sp>
    </p:spTree>
    <p:extLst>
      <p:ext uri="{BB962C8B-B14F-4D97-AF65-F5344CB8AC3E}">
        <p14:creationId xmlns:p14="http://schemas.microsoft.com/office/powerpoint/2010/main" val="851716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 Loop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1236" y="3194745"/>
            <a:ext cx="5769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in range(0, 100, 2):</a:t>
            </a:r>
          </a:p>
          <a:p>
            <a:pPr algn="l"/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print(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BADD1BF-58B2-E347-B493-22566383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816" y="1498993"/>
            <a:ext cx="3732480" cy="1471487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97967" tIns="62633" rIns="97967" bIns="57147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200" dirty="0">
                <a:latin typeface="DejaVu Serif" charset="0"/>
              </a:rPr>
              <a:t>This is a </a:t>
            </a:r>
            <a:r>
              <a:rPr lang="en-US" sz="2200" b="1" dirty="0">
                <a:latin typeface="DejaVu Serif" charset="0"/>
              </a:rPr>
              <a:t>variable </a:t>
            </a:r>
            <a:r>
              <a:rPr lang="en-US" sz="2200" dirty="0">
                <a:latin typeface="DejaVu Serif" charset="0"/>
              </a:rPr>
              <a:t>that, every time through the loop, becomes the next value in the range 0,2,4,6,8,..98.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3250441-AFF1-D649-902B-69142B5C1070}"/>
              </a:ext>
            </a:extLst>
          </p:cNvPr>
          <p:cNvSpPr/>
          <p:nvPr/>
        </p:nvSpPr>
        <p:spPr>
          <a:xfrm rot="19335481">
            <a:off x="4340409" y="1900714"/>
            <a:ext cx="3427562" cy="1088754"/>
          </a:xfrm>
          <a:custGeom>
            <a:avLst/>
            <a:gdLst>
              <a:gd name="connsiteX0" fmla="*/ 3226279 w 3226279"/>
              <a:gd name="connsiteY0" fmla="*/ 949455 h 949455"/>
              <a:gd name="connsiteX1" fmla="*/ 3140015 w 3226279"/>
              <a:gd name="connsiteY1" fmla="*/ 914950 h 949455"/>
              <a:gd name="connsiteX2" fmla="*/ 3071004 w 3226279"/>
              <a:gd name="connsiteY2" fmla="*/ 811433 h 949455"/>
              <a:gd name="connsiteX3" fmla="*/ 3001992 w 3226279"/>
              <a:gd name="connsiteY3" fmla="*/ 707916 h 949455"/>
              <a:gd name="connsiteX4" fmla="*/ 2915728 w 3226279"/>
              <a:gd name="connsiteY4" fmla="*/ 587146 h 949455"/>
              <a:gd name="connsiteX5" fmla="*/ 2812211 w 3226279"/>
              <a:gd name="connsiteY5" fmla="*/ 483629 h 949455"/>
              <a:gd name="connsiteX6" fmla="*/ 2760453 w 3226279"/>
              <a:gd name="connsiteY6" fmla="*/ 449123 h 949455"/>
              <a:gd name="connsiteX7" fmla="*/ 2691442 w 3226279"/>
              <a:gd name="connsiteY7" fmla="*/ 397365 h 949455"/>
              <a:gd name="connsiteX8" fmla="*/ 2518913 w 3226279"/>
              <a:gd name="connsiteY8" fmla="*/ 345606 h 949455"/>
              <a:gd name="connsiteX9" fmla="*/ 2346385 w 3226279"/>
              <a:gd name="connsiteY9" fmla="*/ 293848 h 949455"/>
              <a:gd name="connsiteX10" fmla="*/ 2225615 w 3226279"/>
              <a:gd name="connsiteY10" fmla="*/ 276595 h 949455"/>
              <a:gd name="connsiteX11" fmla="*/ 2035834 w 3226279"/>
              <a:gd name="connsiteY11" fmla="*/ 207583 h 949455"/>
              <a:gd name="connsiteX12" fmla="*/ 1984075 w 3226279"/>
              <a:gd name="connsiteY12" fmla="*/ 190331 h 949455"/>
              <a:gd name="connsiteX13" fmla="*/ 1932317 w 3226279"/>
              <a:gd name="connsiteY13" fmla="*/ 173078 h 949455"/>
              <a:gd name="connsiteX14" fmla="*/ 1725283 w 3226279"/>
              <a:gd name="connsiteY14" fmla="*/ 138572 h 949455"/>
              <a:gd name="connsiteX15" fmla="*/ 1639019 w 3226279"/>
              <a:gd name="connsiteY15" fmla="*/ 121319 h 949455"/>
              <a:gd name="connsiteX16" fmla="*/ 1431985 w 3226279"/>
              <a:gd name="connsiteY16" fmla="*/ 86814 h 949455"/>
              <a:gd name="connsiteX17" fmla="*/ 1362974 w 3226279"/>
              <a:gd name="connsiteY17" fmla="*/ 69561 h 949455"/>
              <a:gd name="connsiteX18" fmla="*/ 138023 w 3226279"/>
              <a:gd name="connsiteY18" fmla="*/ 35055 h 949455"/>
              <a:gd name="connsiteX19" fmla="*/ 207034 w 3226279"/>
              <a:gd name="connsiteY19" fmla="*/ 17802 h 949455"/>
              <a:gd name="connsiteX20" fmla="*/ 155275 w 3226279"/>
              <a:gd name="connsiteY20" fmla="*/ 550 h 949455"/>
              <a:gd name="connsiteX21" fmla="*/ 51759 w 3226279"/>
              <a:gd name="connsiteY21" fmla="*/ 35055 h 949455"/>
              <a:gd name="connsiteX22" fmla="*/ 0 w 3226279"/>
              <a:gd name="connsiteY22" fmla="*/ 52308 h 949455"/>
              <a:gd name="connsiteX23" fmla="*/ 138023 w 3226279"/>
              <a:gd name="connsiteY23" fmla="*/ 155825 h 949455"/>
              <a:gd name="connsiteX24" fmla="*/ 224287 w 3226279"/>
              <a:gd name="connsiteY24" fmla="*/ 190331 h 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26279" h="949455">
                <a:moveTo>
                  <a:pt x="3226279" y="949455"/>
                </a:moveTo>
                <a:cubicBezTo>
                  <a:pt x="3197524" y="937953"/>
                  <a:pt x="3163162" y="935525"/>
                  <a:pt x="3140015" y="914950"/>
                </a:cubicBezTo>
                <a:cubicBezTo>
                  <a:pt x="3109019" y="887398"/>
                  <a:pt x="3094008" y="845939"/>
                  <a:pt x="3071004" y="811433"/>
                </a:cubicBezTo>
                <a:lnTo>
                  <a:pt x="3001992" y="707916"/>
                </a:lnTo>
                <a:cubicBezTo>
                  <a:pt x="2977984" y="671904"/>
                  <a:pt x="2943252" y="617729"/>
                  <a:pt x="2915728" y="587146"/>
                </a:cubicBezTo>
                <a:cubicBezTo>
                  <a:pt x="2883084" y="550875"/>
                  <a:pt x="2852813" y="510698"/>
                  <a:pt x="2812211" y="483629"/>
                </a:cubicBezTo>
                <a:cubicBezTo>
                  <a:pt x="2794958" y="472127"/>
                  <a:pt x="2777326" y="461175"/>
                  <a:pt x="2760453" y="449123"/>
                </a:cubicBezTo>
                <a:cubicBezTo>
                  <a:pt x="2737055" y="432410"/>
                  <a:pt x="2717161" y="410224"/>
                  <a:pt x="2691442" y="397365"/>
                </a:cubicBezTo>
                <a:cubicBezTo>
                  <a:pt x="2636772" y="370030"/>
                  <a:pt x="2576701" y="362117"/>
                  <a:pt x="2518913" y="345606"/>
                </a:cubicBezTo>
                <a:cubicBezTo>
                  <a:pt x="2426498" y="319201"/>
                  <a:pt x="2486802" y="323937"/>
                  <a:pt x="2346385" y="293848"/>
                </a:cubicBezTo>
                <a:cubicBezTo>
                  <a:pt x="2306622" y="285328"/>
                  <a:pt x="2265872" y="282346"/>
                  <a:pt x="2225615" y="276595"/>
                </a:cubicBezTo>
                <a:cubicBezTo>
                  <a:pt x="2105593" y="228586"/>
                  <a:pt x="2168717" y="251877"/>
                  <a:pt x="2035834" y="207583"/>
                </a:cubicBezTo>
                <a:lnTo>
                  <a:pt x="1984075" y="190331"/>
                </a:lnTo>
                <a:cubicBezTo>
                  <a:pt x="1966822" y="184580"/>
                  <a:pt x="1950255" y="176068"/>
                  <a:pt x="1932317" y="173078"/>
                </a:cubicBezTo>
                <a:cubicBezTo>
                  <a:pt x="1863306" y="161576"/>
                  <a:pt x="1793888" y="152293"/>
                  <a:pt x="1725283" y="138572"/>
                </a:cubicBezTo>
                <a:cubicBezTo>
                  <a:pt x="1696528" y="132821"/>
                  <a:pt x="1667897" y="126415"/>
                  <a:pt x="1639019" y="121319"/>
                </a:cubicBezTo>
                <a:cubicBezTo>
                  <a:pt x="1570120" y="109161"/>
                  <a:pt x="1500750" y="99707"/>
                  <a:pt x="1431985" y="86814"/>
                </a:cubicBezTo>
                <a:cubicBezTo>
                  <a:pt x="1408679" y="82444"/>
                  <a:pt x="1386478" y="72695"/>
                  <a:pt x="1362974" y="69561"/>
                </a:cubicBezTo>
                <a:cubicBezTo>
                  <a:pt x="1023495" y="24297"/>
                  <a:pt x="182783" y="35801"/>
                  <a:pt x="138023" y="35055"/>
                </a:cubicBezTo>
                <a:cubicBezTo>
                  <a:pt x="161027" y="29304"/>
                  <a:pt x="196430" y="39010"/>
                  <a:pt x="207034" y="17802"/>
                </a:cubicBezTo>
                <a:cubicBezTo>
                  <a:pt x="215167" y="1536"/>
                  <a:pt x="173350" y="-1458"/>
                  <a:pt x="155275" y="550"/>
                </a:cubicBezTo>
                <a:cubicBezTo>
                  <a:pt x="119126" y="4567"/>
                  <a:pt x="86264" y="23553"/>
                  <a:pt x="51759" y="35055"/>
                </a:cubicBezTo>
                <a:lnTo>
                  <a:pt x="0" y="52308"/>
                </a:lnTo>
                <a:cubicBezTo>
                  <a:pt x="46008" y="86814"/>
                  <a:pt x="83465" y="137639"/>
                  <a:pt x="138023" y="155825"/>
                </a:cubicBezTo>
                <a:cubicBezTo>
                  <a:pt x="201981" y="177145"/>
                  <a:pt x="173515" y="164945"/>
                  <a:pt x="224287" y="190331"/>
                </a:cubicBezTo>
              </a:path>
            </a:pathLst>
          </a:custGeom>
          <a:noFill/>
          <a:ln w="38100">
            <a:solidFill>
              <a:srgbClr val="033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9F1D2D-F832-0A47-87CD-38739F9E0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5499279"/>
            <a:ext cx="11811000" cy="6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x-none" sz="3600" i="1" u="sng" dirty="0"/>
              <a:t>Question</a:t>
            </a:r>
            <a:r>
              <a:rPr lang="en-US" altLang="x-none" sz="3600" i="1" dirty="0"/>
              <a:t>:</a:t>
            </a:r>
            <a:r>
              <a:rPr lang="en-US" altLang="x-none" sz="3600" b="1" i="1" dirty="0"/>
              <a:t> </a:t>
            </a:r>
            <a:r>
              <a:rPr lang="en-US" altLang="x-none" sz="3600" b="1" dirty="0"/>
              <a:t>what does this code do?</a:t>
            </a:r>
            <a:endParaRPr lang="en-US" altLang="x-none" sz="3600" i="1" dirty="0"/>
          </a:p>
        </p:txBody>
      </p:sp>
    </p:spTree>
    <p:extLst>
      <p:ext uri="{BB962C8B-B14F-4D97-AF65-F5344CB8AC3E}">
        <p14:creationId xmlns:p14="http://schemas.microsoft.com/office/powerpoint/2010/main" val="4288167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Concepts So Far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dirty="0"/>
              <a:t>We have covered many concepts quickly, and they can be challenging to understand!</a:t>
            </a:r>
          </a:p>
          <a:p>
            <a:r>
              <a:rPr lang="en-US" altLang="x-none" sz="3600" dirty="0"/>
              <a:t>If you have any questions, or feel stuck with any of the concepts, please visit us in office hours</a:t>
            </a:r>
          </a:p>
          <a:p>
            <a:r>
              <a:rPr lang="en-US" altLang="x-none" sz="3600" dirty="0"/>
              <a:t>There is a “conceptual help” room where we can walk through any concepts again</a:t>
            </a:r>
          </a:p>
        </p:txBody>
      </p:sp>
    </p:spTree>
    <p:extLst>
      <p:ext uri="{BB962C8B-B14F-4D97-AF65-F5344CB8AC3E}">
        <p14:creationId xmlns:p14="http://schemas.microsoft.com/office/powerpoint/2010/main" val="2964801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7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Python So Far</a:t>
            </a:r>
            <a:endParaRPr lang="en-US" altLang="x-none" sz="36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x-none" sz="3600" dirty="0"/>
              <a:t>Graphics Programs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Centering Objects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Drawing a Car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Graphics and Loops</a:t>
            </a:r>
          </a:p>
        </p:txBody>
      </p:sp>
    </p:spTree>
    <p:extLst>
      <p:ext uri="{BB962C8B-B14F-4D97-AF65-F5344CB8AC3E}">
        <p14:creationId xmlns:p14="http://schemas.microsoft.com/office/powerpoint/2010/main" val="1645898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Programs</a:t>
            </a:r>
          </a:p>
        </p:txBody>
      </p:sp>
      <p:pic>
        <p:nvPicPr>
          <p:cNvPr id="4" name="Picture 3" descr="Screen Shot 2016-06-22 at 7.31.14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129018"/>
            <a:ext cx="4233175" cy="6068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6349" y="1269874"/>
            <a:ext cx="3973724" cy="2589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350" y="4163344"/>
            <a:ext cx="3667565" cy="24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0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Graphics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BD36C-E57C-A549-941E-01604B04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01" y="1171074"/>
            <a:ext cx="8051398" cy="58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12192000" cy="5715001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38E829-0E61-B54D-943D-3ECADCE8E85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x-none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Are Here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2BCB4A5-6FD7-CE42-91EC-C046298F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98" y="1143000"/>
            <a:ext cx="9871203" cy="5717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4" b="98005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600" y="1371600"/>
            <a:ext cx="1114041" cy="12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89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Graphics Program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7600" cy="47244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graphics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Canvas 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graphics library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canvas = Canvas()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canvas.create_rectangle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(50, 50, 200, 250)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canvas.set_color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canvas.mainloop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latin typeface="Consolas" panose="020B0609020204030204" pitchFamily="49" charset="0"/>
              <a:ea typeface="Courier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16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Graphics Program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7600" cy="47244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graphics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Canvas   # Import graphics library</a:t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 = Canvas()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canvas.create_rectangle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(50, 50, 200, 250)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canvas.set_color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'red')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canvas.mainloop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Courier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140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Graphics Program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new graphical canvas window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canvas = Canvas()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(50, 50) to (200, 250)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canvas.create_rectangle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(50, 50, 200, 250)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some properties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canvas.set_color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Draw the canvas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canvas.mainloop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x-none" sz="2800" dirty="0">
              <a:solidFill>
                <a:schemeClr val="bg2">
                  <a:lumMod val="60000"/>
                  <a:lumOff val="40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15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Graphics Program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new graphical canvas window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canvas = Canvas()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(50, 50) to (200, 250)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canvas.create_rectangle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(50, 50, 200, 250)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some properties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canvas.set_color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'red')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Draw the canvas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canvas.mainloop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x-none" sz="28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35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Graphics Program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new graphical canvas window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 = Canvas()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(50, 50) to (200, 250)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canvas.create_rectangle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(50, 50, 200, 250)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some properties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canvas.set_color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'red')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Draw the canvas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canvas.mainloop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x-none" sz="28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22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Graphics Program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new graphical canvas window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 = Canvas()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(50, 50) to (200, 250)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canvas.create_rectangle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(50, 50, 200, 250)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some properties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canvas.set_color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Draw the canvas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canvas.mainloop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x-none" sz="28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132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Graphics Program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new graphical canvas window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 = Canvas()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(50, 50) to (200, 250)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canvas.create_rectangle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(50, 50, 200, 250)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some properties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canvas.set_color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'red')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Draw the canvas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canvas.mainloop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x-none" sz="2800" dirty="0">
              <a:solidFill>
                <a:schemeClr val="bg2">
                  <a:lumMod val="60000"/>
                  <a:lumOff val="40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09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Graphics Program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new graphical canvas window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canvas = Canvas()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(50, 50) to (200, 250)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canvas.create_rectangle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(50, 50, 200, 250)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some properties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canvas.set_color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Draw the canvas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canvas.mainloop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x-none" sz="2800" dirty="0">
              <a:solidFill>
                <a:schemeClr val="bg2">
                  <a:lumMod val="60000"/>
                  <a:lumOff val="40000"/>
                </a:schemeClr>
              </a:solidFill>
              <a:latin typeface="Consolas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6D820-A416-5D4D-B19B-247B3CA3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650047"/>
            <a:ext cx="4406699" cy="32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Graphics Canvas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1759369"/>
            <a:ext cx="6290858" cy="4748074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8297" y="1152145"/>
            <a:ext cx="85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0,0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973770" y="1984967"/>
            <a:ext cx="1658823" cy="646331"/>
            <a:chOff x="2526250" y="1590667"/>
            <a:chExt cx="1658823" cy="64633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5447" y="1590667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40,20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60105" y="4483755"/>
            <a:ext cx="1822688" cy="646331"/>
            <a:chOff x="2526250" y="1588472"/>
            <a:chExt cx="1822688" cy="64633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40,120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16518" y="2590190"/>
            <a:ext cx="1822688" cy="646331"/>
            <a:chOff x="2526250" y="1588472"/>
            <a:chExt cx="1822688" cy="646331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526250" y="1911638"/>
              <a:ext cx="136545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553560" y="1913833"/>
              <a:ext cx="70470" cy="1365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59312" y="1588472"/>
              <a:ext cx="148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00FF"/>
                  </a:solidFill>
                </a:rPr>
                <a:t>120,40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590800" y="1905502"/>
            <a:ext cx="0" cy="3485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505200" y="1447800"/>
            <a:ext cx="4834006" cy="104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7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Collage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66" y="1371600"/>
            <a:ext cx="7404668" cy="5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3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Python So Far</a:t>
            </a:r>
            <a:endParaRPr lang="en-US" altLang="x-none" sz="3600" b="1" dirty="0"/>
          </a:p>
          <a:p>
            <a:pPr>
              <a:defRPr/>
            </a:pPr>
            <a:r>
              <a:rPr lang="en-US" altLang="x-none" sz="3600" dirty="0"/>
              <a:t>Graphics Programs</a:t>
            </a:r>
          </a:p>
          <a:p>
            <a:pPr>
              <a:defRPr/>
            </a:pPr>
            <a:r>
              <a:rPr lang="en-US" altLang="x-none" sz="3600" dirty="0"/>
              <a:t>Practice: Centering Objects</a:t>
            </a:r>
          </a:p>
          <a:p>
            <a:pPr>
              <a:defRPr/>
            </a:pPr>
            <a:r>
              <a:rPr lang="en-US" altLang="x-none" sz="3600" dirty="0"/>
              <a:t>Practice: Drawing a Car</a:t>
            </a:r>
          </a:p>
          <a:p>
            <a:pPr>
              <a:defRPr/>
            </a:pPr>
            <a:r>
              <a:rPr lang="en-US" altLang="x-none" sz="3600" dirty="0"/>
              <a:t>Practice: Graphics and Loops</a:t>
            </a:r>
          </a:p>
        </p:txBody>
      </p:sp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9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295400"/>
            <a:ext cx="8305800" cy="5181600"/>
          </a:xfrm>
        </p:spPr>
        <p:txBody>
          <a:bodyPr>
            <a:normAutofit/>
          </a:bodyPr>
          <a:lstStyle/>
          <a:p>
            <a:pPr>
              <a:buNone/>
              <a:tabLst>
                <a:tab pos="2743200" algn="l"/>
                <a:tab pos="4229100" algn="l"/>
                <a:tab pos="5486400" algn="l"/>
              </a:tabLst>
            </a:pPr>
            <a:r>
              <a:rPr lang="en-US" altLang="x-none" dirty="0">
                <a:latin typeface="Consolas" charset="0"/>
              </a:rPr>
              <a:t>rectangle	oval		line</a:t>
            </a:r>
          </a:p>
          <a:p>
            <a:pPr>
              <a:buNone/>
              <a:tabLst>
                <a:tab pos="2743200" algn="l"/>
                <a:tab pos="4229100" algn="l"/>
                <a:tab pos="5486400" algn="l"/>
              </a:tabLst>
            </a:pPr>
            <a:endParaRPr lang="en-US" altLang="x-none" sz="2200" dirty="0">
              <a:latin typeface="Consolas" charset="0"/>
            </a:endParaRPr>
          </a:p>
          <a:p>
            <a:pPr>
              <a:buNone/>
              <a:tabLst>
                <a:tab pos="2743200" algn="l"/>
                <a:tab pos="4229100" algn="l"/>
                <a:tab pos="5486400" algn="l"/>
              </a:tabLst>
            </a:pPr>
            <a:endParaRPr lang="en-US" altLang="x-none" sz="2200" dirty="0">
              <a:latin typeface="Consolas" charset="0"/>
            </a:endParaRPr>
          </a:p>
          <a:p>
            <a:pPr>
              <a:buNone/>
              <a:tabLst>
                <a:tab pos="2743200" algn="l"/>
                <a:tab pos="4229100" algn="l"/>
                <a:tab pos="5486400" algn="l"/>
              </a:tabLst>
            </a:pPr>
            <a:endParaRPr lang="en-US" altLang="x-none" sz="2200" dirty="0">
              <a:latin typeface="Consolas" charset="0"/>
            </a:endParaRPr>
          </a:p>
          <a:p>
            <a:pPr>
              <a:buNone/>
              <a:tabLst>
                <a:tab pos="2743200" algn="l"/>
                <a:tab pos="4229100" algn="l"/>
                <a:tab pos="5486400" algn="l"/>
              </a:tabLst>
            </a:pPr>
            <a:endParaRPr lang="en-US" altLang="x-none" sz="2200" dirty="0">
              <a:latin typeface="Consolas" charset="0"/>
            </a:endParaRPr>
          </a:p>
          <a:p>
            <a:pPr>
              <a:buNone/>
              <a:tabLst>
                <a:tab pos="2743200" algn="l"/>
                <a:tab pos="4229100" algn="l"/>
                <a:tab pos="5486400" algn="l"/>
              </a:tabLst>
            </a:pPr>
            <a:endParaRPr lang="en-US" altLang="x-none" sz="2200" dirty="0">
              <a:latin typeface="Consolas" charset="0"/>
            </a:endParaRPr>
          </a:p>
          <a:p>
            <a:pPr>
              <a:buNone/>
              <a:tabLst>
                <a:tab pos="2743200" algn="l"/>
                <a:tab pos="4229100" algn="l"/>
                <a:tab pos="5486400" algn="l"/>
              </a:tabLst>
            </a:pPr>
            <a:endParaRPr lang="en-US" altLang="x-none" sz="2200" dirty="0">
              <a:latin typeface="Consolas" charset="0"/>
            </a:endParaRPr>
          </a:p>
          <a:p>
            <a:pPr>
              <a:buNone/>
              <a:tabLst>
                <a:tab pos="2743200" algn="l"/>
                <a:tab pos="4229100" algn="l"/>
                <a:tab pos="5486400" algn="l"/>
              </a:tabLst>
            </a:pPr>
            <a:r>
              <a:rPr lang="en-US" altLang="x-none" dirty="0">
                <a:latin typeface="Consolas" charset="0"/>
              </a:rPr>
              <a:t>text	image		</a:t>
            </a:r>
          </a:p>
          <a:p>
            <a:pPr>
              <a:buNone/>
              <a:tabLst>
                <a:tab pos="2743200" algn="l"/>
                <a:tab pos="4229100" algn="l"/>
                <a:tab pos="5486400" algn="l"/>
              </a:tabLst>
            </a:pPr>
            <a:endParaRPr lang="en-US" altLang="x-none" dirty="0">
              <a:latin typeface="Consolas" charset="0"/>
            </a:endParaRPr>
          </a:p>
          <a:p>
            <a:pPr>
              <a:buNone/>
              <a:tabLst>
                <a:tab pos="2743200" algn="l"/>
                <a:tab pos="4229100" algn="l"/>
                <a:tab pos="5486400" algn="l"/>
              </a:tabLst>
            </a:pPr>
            <a:endParaRPr lang="en-US" altLang="x-none" dirty="0">
              <a:latin typeface="Consolas" charset="0"/>
            </a:endParaRPr>
          </a:p>
          <a:p>
            <a:pPr>
              <a:buNone/>
              <a:tabLst>
                <a:tab pos="2743200" algn="l"/>
                <a:tab pos="4229100" algn="l"/>
                <a:tab pos="5486400" algn="l"/>
              </a:tabLst>
            </a:pPr>
            <a:endParaRPr lang="en-US" altLang="x-none" dirty="0">
              <a:latin typeface="Consolas" charset="0"/>
            </a:endParaRPr>
          </a:p>
        </p:txBody>
      </p:sp>
      <p:sp>
        <p:nvSpPr>
          <p:cNvPr id="120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Graphical Objects</a:t>
            </a:r>
          </a:p>
        </p:txBody>
      </p:sp>
      <p:grpSp>
        <p:nvGrpSpPr>
          <p:cNvPr id="1207300" name="Group 4"/>
          <p:cNvGrpSpPr>
            <a:grpSpLocks/>
          </p:cNvGrpSpPr>
          <p:nvPr/>
        </p:nvGrpSpPr>
        <p:grpSpPr bwMode="auto">
          <a:xfrm>
            <a:off x="1935070" y="1812926"/>
            <a:ext cx="2797175" cy="1908174"/>
            <a:chOff x="62" y="1038"/>
            <a:chExt cx="1762" cy="1202"/>
          </a:xfrm>
        </p:grpSpPr>
        <p:sp>
          <p:nvSpPr>
            <p:cNvPr id="1207301" name="Rectangle 5"/>
            <p:cNvSpPr>
              <a:spLocks noChangeArrowheads="1"/>
            </p:cNvSpPr>
            <p:nvPr/>
          </p:nvSpPr>
          <p:spPr bwMode="auto">
            <a:xfrm>
              <a:off x="542" y="1254"/>
              <a:ext cx="701" cy="817"/>
            </a:xfrm>
            <a:prstGeom prst="rect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7302" name="Text Box 6"/>
            <p:cNvSpPr txBox="1">
              <a:spLocks noChangeArrowheads="1"/>
            </p:cNvSpPr>
            <p:nvPr/>
          </p:nvSpPr>
          <p:spPr bwMode="auto">
            <a:xfrm>
              <a:off x="62" y="1038"/>
              <a:ext cx="701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dirty="0">
                  <a:solidFill>
                    <a:srgbClr val="000000"/>
                  </a:solidFill>
                </a:rPr>
                <a:t>(x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1</a:t>
              </a:r>
              <a:r>
                <a:rPr lang="en-US" altLang="x-none" dirty="0">
                  <a:solidFill>
                    <a:srgbClr val="000000"/>
                  </a:solidFill>
                </a:rPr>
                <a:t>, y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1</a:t>
              </a:r>
              <a:r>
                <a:rPr lang="en-US" altLang="x-none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207303" name="Text Box 7"/>
            <p:cNvSpPr txBox="1">
              <a:spLocks noChangeArrowheads="1"/>
            </p:cNvSpPr>
            <p:nvPr/>
          </p:nvSpPr>
          <p:spPr bwMode="auto">
            <a:xfrm>
              <a:off x="986" y="2063"/>
              <a:ext cx="838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dirty="0">
                  <a:solidFill>
                    <a:srgbClr val="000000"/>
                  </a:solidFill>
                </a:rPr>
                <a:t>(x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2</a:t>
              </a:r>
              <a:r>
                <a:rPr lang="en-US" altLang="x-none" dirty="0">
                  <a:solidFill>
                    <a:srgbClr val="000000"/>
                  </a:solidFill>
                </a:rPr>
                <a:t>, y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2</a:t>
              </a:r>
              <a:r>
                <a:rPr lang="en-US" altLang="x-none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1207304" name="Group 8"/>
          <p:cNvGrpSpPr>
            <a:grpSpLocks/>
          </p:cNvGrpSpPr>
          <p:nvPr/>
        </p:nvGrpSpPr>
        <p:grpSpPr bwMode="auto">
          <a:xfrm>
            <a:off x="4003582" y="1722601"/>
            <a:ext cx="2867025" cy="2035175"/>
            <a:chOff x="1498" y="1012"/>
            <a:chExt cx="1806" cy="1282"/>
          </a:xfrm>
        </p:grpSpPr>
        <p:sp>
          <p:nvSpPr>
            <p:cNvPr id="1207305" name="Text Box 9"/>
            <p:cNvSpPr txBox="1">
              <a:spLocks noChangeArrowheads="1"/>
            </p:cNvSpPr>
            <p:nvPr/>
          </p:nvSpPr>
          <p:spPr bwMode="auto">
            <a:xfrm>
              <a:off x="1498" y="1012"/>
              <a:ext cx="701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dirty="0">
                  <a:solidFill>
                    <a:srgbClr val="000000"/>
                  </a:solidFill>
                </a:rPr>
                <a:t>(x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1</a:t>
              </a:r>
              <a:r>
                <a:rPr lang="en-US" altLang="x-none" dirty="0">
                  <a:solidFill>
                    <a:srgbClr val="000000"/>
                  </a:solidFill>
                </a:rPr>
                <a:t>, y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1</a:t>
              </a:r>
              <a:r>
                <a:rPr lang="en-US" altLang="x-none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207306" name="Rectangle 10"/>
            <p:cNvSpPr>
              <a:spLocks noChangeArrowheads="1"/>
            </p:cNvSpPr>
            <p:nvPr/>
          </p:nvSpPr>
          <p:spPr bwMode="auto">
            <a:xfrm>
              <a:off x="1944" y="1236"/>
              <a:ext cx="701" cy="874"/>
            </a:xfrm>
            <a:prstGeom prst="rect">
              <a:avLst/>
            </a:prstGeom>
            <a:noFill/>
            <a:ln w="36703">
              <a:solidFill>
                <a:srgbClr val="C0C0C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7307" name="Oval 11"/>
            <p:cNvSpPr>
              <a:spLocks noChangeArrowheads="1"/>
            </p:cNvSpPr>
            <p:nvPr/>
          </p:nvSpPr>
          <p:spPr bwMode="auto">
            <a:xfrm>
              <a:off x="1944" y="1236"/>
              <a:ext cx="701" cy="873"/>
            </a:xfrm>
            <a:prstGeom prst="ellipse">
              <a:avLst/>
            </a:pr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7308" name="Text Box 12"/>
            <p:cNvSpPr txBox="1">
              <a:spLocks noChangeArrowheads="1"/>
            </p:cNvSpPr>
            <p:nvPr/>
          </p:nvSpPr>
          <p:spPr bwMode="auto">
            <a:xfrm>
              <a:off x="2380" y="2117"/>
              <a:ext cx="924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dirty="0">
                  <a:solidFill>
                    <a:srgbClr val="000000"/>
                  </a:solidFill>
                </a:rPr>
                <a:t>(x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2</a:t>
              </a:r>
              <a:r>
                <a:rPr lang="en-US" altLang="x-none" dirty="0">
                  <a:solidFill>
                    <a:srgbClr val="000000"/>
                  </a:solidFill>
                </a:rPr>
                <a:t>, y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2</a:t>
              </a:r>
              <a:r>
                <a:rPr lang="en-US" altLang="x-none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1207309" name="Group 13"/>
          <p:cNvGrpSpPr>
            <a:grpSpLocks/>
          </p:cNvGrpSpPr>
          <p:nvPr/>
        </p:nvGrpSpPr>
        <p:grpSpPr bwMode="auto">
          <a:xfrm>
            <a:off x="6973906" y="1763754"/>
            <a:ext cx="2437991" cy="1808163"/>
            <a:chOff x="3360" y="1056"/>
            <a:chExt cx="1893" cy="1404"/>
          </a:xfrm>
        </p:grpSpPr>
        <p:sp>
          <p:nvSpPr>
            <p:cNvPr id="1207310" name="Text Box 14"/>
            <p:cNvSpPr txBox="1">
              <a:spLocks noChangeArrowheads="1"/>
            </p:cNvSpPr>
            <p:nvPr/>
          </p:nvSpPr>
          <p:spPr bwMode="auto">
            <a:xfrm>
              <a:off x="3360" y="1056"/>
              <a:ext cx="8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45720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dirty="0">
                  <a:solidFill>
                    <a:srgbClr val="000000"/>
                  </a:solidFill>
                </a:rPr>
                <a:t>(x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1</a:t>
              </a:r>
              <a:r>
                <a:rPr lang="en-US" altLang="x-none" dirty="0">
                  <a:solidFill>
                    <a:srgbClr val="000000"/>
                  </a:solidFill>
                </a:rPr>
                <a:t>, y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1</a:t>
              </a:r>
              <a:r>
                <a:rPr lang="en-US" altLang="x-none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207311" name="Text Box 15"/>
            <p:cNvSpPr txBox="1">
              <a:spLocks noChangeArrowheads="1"/>
            </p:cNvSpPr>
            <p:nvPr/>
          </p:nvSpPr>
          <p:spPr bwMode="auto">
            <a:xfrm>
              <a:off x="4320" y="2208"/>
              <a:ext cx="9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0876" rIns="90000" bIns="45000"/>
            <a:lstStyle>
              <a:lvl1pPr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dirty="0">
                  <a:solidFill>
                    <a:srgbClr val="000000"/>
                  </a:solidFill>
                </a:rPr>
                <a:t>(x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2</a:t>
              </a:r>
              <a:r>
                <a:rPr lang="en-US" altLang="x-none" dirty="0">
                  <a:solidFill>
                    <a:srgbClr val="000000"/>
                  </a:solidFill>
                </a:rPr>
                <a:t>, y</a:t>
              </a:r>
              <a:r>
                <a:rPr lang="en-US" altLang="x-none" baseline="-33000" dirty="0">
                  <a:solidFill>
                    <a:srgbClr val="000000"/>
                  </a:solidFill>
                </a:rPr>
                <a:t>2</a:t>
              </a:r>
              <a:r>
                <a:rPr lang="en-US" altLang="x-none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207312" name="Freeform 16"/>
            <p:cNvSpPr>
              <a:spLocks noChangeArrowheads="1"/>
            </p:cNvSpPr>
            <p:nvPr/>
          </p:nvSpPr>
          <p:spPr bwMode="auto">
            <a:xfrm>
              <a:off x="3840" y="1344"/>
              <a:ext cx="864" cy="864"/>
            </a:xfrm>
            <a:custGeom>
              <a:avLst/>
              <a:gdLst>
                <a:gd name="T0" fmla="*/ 0 w 3811"/>
                <a:gd name="T1" fmla="*/ 0 h 3811"/>
                <a:gd name="T2" fmla="*/ 3810 w 3811"/>
                <a:gd name="T3" fmla="*/ 3810 h 3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11" h="3811">
                  <a:moveTo>
                    <a:pt x="0" y="0"/>
                  </a:moveTo>
                  <a:lnTo>
                    <a:pt x="3810" y="3810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07315" name="Picture 19" descr="197_bender-big-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59" y="4972800"/>
            <a:ext cx="5238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7316" name="Text Box 20"/>
          <p:cNvSpPr txBox="1">
            <a:spLocks noChangeArrowheads="1"/>
          </p:cNvSpPr>
          <p:nvPr/>
        </p:nvSpPr>
        <p:spPr bwMode="auto">
          <a:xfrm>
            <a:off x="1676400" y="4991100"/>
            <a:ext cx="15279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x-none" sz="2200" i="1" dirty="0">
                <a:solidFill>
                  <a:schemeClr val="accent2"/>
                </a:solidFill>
              </a:rPr>
              <a:t>Hello there!</a:t>
            </a:r>
          </a:p>
        </p:txBody>
      </p:sp>
    </p:spTree>
    <p:extLst>
      <p:ext uri="{BB962C8B-B14F-4D97-AF65-F5344CB8AC3E}">
        <p14:creationId xmlns:p14="http://schemas.microsoft.com/office/powerpoint/2010/main" val="1361841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i="1" dirty="0" err="1">
                <a:latin typeface="Times New Roman" charset="0"/>
              </a:rPr>
              <a:t>canvas</a:t>
            </a:r>
            <a:r>
              <a:rPr lang="en-US" altLang="en-US" b="1" dirty="0" err="1">
                <a:latin typeface="Courier New" charset="0"/>
              </a:rPr>
              <a:t>.create_line</a:t>
            </a:r>
            <a:r>
              <a:rPr lang="en-US" altLang="en-US" b="1" dirty="0">
                <a:latin typeface="Courier New" charset="0"/>
              </a:rPr>
              <a:t>(</a:t>
            </a:r>
            <a:r>
              <a:rPr lang="en-US" altLang="en-US" i="1" dirty="0">
                <a:latin typeface="Times New Roman" charset="0"/>
              </a:rPr>
              <a:t>x</a:t>
            </a:r>
            <a:r>
              <a:rPr lang="en-US" altLang="en-US" i="1" baseline="-25000" dirty="0">
                <a:latin typeface="Times New Roman" charset="0"/>
              </a:rPr>
              <a:t>0</a:t>
            </a:r>
            <a:r>
              <a:rPr lang="en-US" altLang="en-US" i="1" dirty="0">
                <a:latin typeface="Times New Roman" charset="0"/>
              </a:rPr>
              <a:t>, y</a:t>
            </a:r>
            <a:r>
              <a:rPr lang="en-US" altLang="en-US" i="1" baseline="-25000" dirty="0">
                <a:latin typeface="Times New Roman" charset="0"/>
              </a:rPr>
              <a:t>0</a:t>
            </a:r>
            <a:r>
              <a:rPr lang="en-US" altLang="en-US" i="1" dirty="0">
                <a:latin typeface="Times New Roman" charset="0"/>
              </a:rPr>
              <a:t>, x</a:t>
            </a:r>
            <a:r>
              <a:rPr lang="en-US" altLang="en-US" i="1" baseline="-25000" dirty="0">
                <a:latin typeface="Times New Roman" charset="0"/>
              </a:rPr>
              <a:t>1</a:t>
            </a:r>
            <a:r>
              <a:rPr lang="en-US" altLang="en-US" i="1" dirty="0">
                <a:latin typeface="Times New Roman" charset="0"/>
              </a:rPr>
              <a:t>, y</a:t>
            </a:r>
            <a:r>
              <a:rPr lang="en-US" altLang="en-US" i="1" baseline="-25000" dirty="0">
                <a:latin typeface="Times New Roman" charset="0"/>
              </a:rPr>
              <a:t>1</a:t>
            </a:r>
            <a:r>
              <a:rPr lang="en-US" altLang="en-US" b="1" dirty="0">
                <a:latin typeface="Courier New" charset="0"/>
              </a:rPr>
              <a:t>)</a:t>
            </a:r>
            <a:endParaRPr lang="en-US" altLang="en-US" sz="2000" b="1" dirty="0">
              <a:latin typeface="Courier New" charset="0"/>
            </a:endParaRPr>
          </a:p>
          <a:p>
            <a:pPr marL="344487" lvl="1" indent="0">
              <a:buNone/>
            </a:pPr>
            <a:endParaRPr lang="en-US" sz="1600" dirty="0">
              <a:ea typeface="Consolas" charset="0"/>
              <a:cs typeface="Consolas" charset="0"/>
            </a:endParaRPr>
          </a:p>
          <a:p>
            <a:pPr marL="3175" indent="0">
              <a:buNone/>
            </a:pPr>
            <a:endParaRPr lang="en-US" sz="2800" dirty="0"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71354"/>
            <a:ext cx="9144000" cy="38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7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Rectangles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i="1" dirty="0" err="1">
                <a:latin typeface="Times New Roman" charset="0"/>
              </a:rPr>
              <a:t>canvas</a:t>
            </a:r>
            <a:r>
              <a:rPr lang="en-US" altLang="en-US" b="1" dirty="0" err="1">
                <a:latin typeface="Courier New" charset="0"/>
              </a:rPr>
              <a:t>.create_rectangle</a:t>
            </a:r>
            <a:r>
              <a:rPr lang="en-US" altLang="en-US" b="1" dirty="0">
                <a:latin typeface="Courier New" charset="0"/>
              </a:rPr>
              <a:t>(</a:t>
            </a:r>
            <a:r>
              <a:rPr lang="en-US" altLang="en-US" i="1" dirty="0">
                <a:latin typeface="Times New Roman" charset="0"/>
              </a:rPr>
              <a:t>x</a:t>
            </a:r>
            <a:r>
              <a:rPr lang="en-US" altLang="en-US" i="1" baseline="-25000" dirty="0">
                <a:latin typeface="Times New Roman" charset="0"/>
              </a:rPr>
              <a:t>0</a:t>
            </a:r>
            <a:r>
              <a:rPr lang="en-US" altLang="en-US" i="1" dirty="0">
                <a:latin typeface="Times New Roman" charset="0"/>
              </a:rPr>
              <a:t>, y</a:t>
            </a:r>
            <a:r>
              <a:rPr lang="en-US" altLang="en-US" i="1" baseline="-25000" dirty="0">
                <a:latin typeface="Times New Roman" charset="0"/>
              </a:rPr>
              <a:t>0</a:t>
            </a:r>
            <a:r>
              <a:rPr lang="en-US" altLang="en-US" i="1" dirty="0">
                <a:latin typeface="Times New Roman" charset="0"/>
              </a:rPr>
              <a:t>, x</a:t>
            </a:r>
            <a:r>
              <a:rPr lang="en-US" altLang="en-US" i="1" baseline="-25000" dirty="0">
                <a:latin typeface="Times New Roman" charset="0"/>
              </a:rPr>
              <a:t>1</a:t>
            </a:r>
            <a:r>
              <a:rPr lang="en-US" altLang="en-US" i="1" dirty="0">
                <a:latin typeface="Times New Roman" charset="0"/>
              </a:rPr>
              <a:t>, y</a:t>
            </a:r>
            <a:r>
              <a:rPr lang="en-US" altLang="en-US" i="1" baseline="-25000" dirty="0">
                <a:latin typeface="Times New Roman" charset="0"/>
              </a:rPr>
              <a:t>1</a:t>
            </a:r>
            <a:r>
              <a:rPr lang="en-US" altLang="en-US" b="1" dirty="0">
                <a:latin typeface="Courier New" charset="0"/>
              </a:rPr>
              <a:t>)</a:t>
            </a:r>
            <a:endParaRPr lang="en-US" altLang="en-US" sz="2000" b="1" dirty="0">
              <a:latin typeface="Courier New" charset="0"/>
            </a:endParaRPr>
          </a:p>
          <a:p>
            <a:pPr marL="344487" lvl="1" indent="0">
              <a:buNone/>
            </a:pPr>
            <a:endParaRPr lang="en-US" sz="1600" dirty="0">
              <a:ea typeface="Consolas" charset="0"/>
              <a:cs typeface="Consolas" charset="0"/>
            </a:endParaRPr>
          </a:p>
          <a:p>
            <a:pPr marL="3175" indent="0">
              <a:buNone/>
            </a:pPr>
            <a:endParaRPr lang="en-US" sz="2800" dirty="0">
              <a:ea typeface="Consolas" charset="0"/>
              <a:cs typeface="Consolas" charset="0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E943A38-5B50-9741-BF24-60A331B12C99}"/>
              </a:ext>
            </a:extLst>
          </p:cNvPr>
          <p:cNvGrpSpPr/>
          <p:nvPr/>
        </p:nvGrpSpPr>
        <p:grpSpPr>
          <a:xfrm>
            <a:off x="2757500" y="3034920"/>
            <a:ext cx="7148502" cy="3213481"/>
            <a:chOff x="0" y="19050"/>
            <a:chExt cx="3387329" cy="1459707"/>
          </a:xfrm>
        </p:grpSpPr>
        <p:pic>
          <p:nvPicPr>
            <p:cNvPr id="6" name="Picture 7" descr="Picture 7">
              <a:extLst>
                <a:ext uri="{FF2B5EF4-FFF2-40B4-BE49-F238E27FC236}">
                  <a16:creationId xmlns:a16="http://schemas.microsoft.com/office/drawing/2014/main" id="{7E25AAB4-910A-B748-BEC4-4FAE2EE46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3387329" cy="1459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0718854D-FFD0-4740-A594-C7EDC878994D}"/>
                </a:ext>
              </a:extLst>
            </p:cNvPr>
            <p:cNvSpPr txBox="1"/>
            <p:nvPr/>
          </p:nvSpPr>
          <p:spPr>
            <a:xfrm>
              <a:off x="89058" y="34126"/>
              <a:ext cx="3266362" cy="129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700">
                  <a:solidFill>
                    <a:srgbClr val="33333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rPr sz="1400" dirty="0"/>
                <a:t>Hello </a:t>
              </a:r>
              <a:r>
                <a:rPr sz="1400" dirty="0" err="1"/>
                <a:t>Rect</a:t>
              </a:r>
              <a:endParaRPr sz="1400" dirty="0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12F6BDDF-E925-F04B-8DC2-97E00695D36E}"/>
                </a:ext>
              </a:extLst>
            </p:cNvPr>
            <p:cNvSpPr/>
            <p:nvPr/>
          </p:nvSpPr>
          <p:spPr>
            <a:xfrm>
              <a:off x="25002" y="176212"/>
              <a:ext cx="3346849" cy="1293020"/>
            </a:xfrm>
            <a:prstGeom prst="ellipse">
              <a:avLst/>
            </a:prstGeom>
            <a:solidFill>
              <a:srgbClr val="00FF00"/>
            </a:solidFill>
            <a:ln w="3175" cap="flat">
              <a:solidFill>
                <a:srgbClr val="00FF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EEEDD41-AC67-FC41-AB15-D6E5DB01B881}"/>
                </a:ext>
              </a:extLst>
            </p:cNvPr>
            <p:cNvSpPr/>
            <p:nvPr/>
          </p:nvSpPr>
          <p:spPr>
            <a:xfrm>
              <a:off x="19157" y="176212"/>
              <a:ext cx="3352693" cy="12930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0" name="Rectangle 16">
            <a:extLst>
              <a:ext uri="{FF2B5EF4-FFF2-40B4-BE49-F238E27FC236}">
                <a16:creationId xmlns:a16="http://schemas.microsoft.com/office/drawing/2014/main" id="{84E99F79-3CB4-DD41-AE66-657A3868A925}"/>
              </a:ext>
            </a:extLst>
          </p:cNvPr>
          <p:cNvSpPr/>
          <p:nvPr/>
        </p:nvSpPr>
        <p:spPr>
          <a:xfrm>
            <a:off x="3505200" y="3896795"/>
            <a:ext cx="1596879" cy="16658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miter lim="400000"/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B314AACB-E51F-D24B-94BC-EDD512885B01}"/>
              </a:ext>
            </a:extLst>
          </p:cNvPr>
          <p:cNvSpPr/>
          <p:nvPr/>
        </p:nvSpPr>
        <p:spPr>
          <a:xfrm>
            <a:off x="3365331" y="3724138"/>
            <a:ext cx="279733" cy="291807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28BC641-11AD-A241-8BB6-AC0C5A4D9146}"/>
              </a:ext>
            </a:extLst>
          </p:cNvPr>
          <p:cNvSpPr/>
          <p:nvPr/>
        </p:nvSpPr>
        <p:spPr>
          <a:xfrm>
            <a:off x="4965644" y="5416696"/>
            <a:ext cx="279733" cy="291807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F47C3-247A-A946-B7FA-AE992497BFF8}"/>
              </a:ext>
            </a:extLst>
          </p:cNvPr>
          <p:cNvSpPr txBox="1"/>
          <p:nvPr/>
        </p:nvSpPr>
        <p:spPr>
          <a:xfrm>
            <a:off x="2890223" y="33793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51242-7DFA-7D42-85DA-1383B11069E4}"/>
              </a:ext>
            </a:extLst>
          </p:cNvPr>
          <p:cNvSpPr txBox="1"/>
          <p:nvPr/>
        </p:nvSpPr>
        <p:spPr>
          <a:xfrm>
            <a:off x="5164643" y="55986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2869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Ovals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i="1" dirty="0" err="1">
                <a:latin typeface="Times New Roman" charset="0"/>
              </a:rPr>
              <a:t>canvas</a:t>
            </a:r>
            <a:r>
              <a:rPr lang="en-US" altLang="en-US" b="1" dirty="0" err="1">
                <a:latin typeface="Courier New" charset="0"/>
              </a:rPr>
              <a:t>.create_oval</a:t>
            </a:r>
            <a:r>
              <a:rPr lang="en-US" altLang="en-US" b="1" dirty="0">
                <a:latin typeface="Courier New" charset="0"/>
              </a:rPr>
              <a:t>(</a:t>
            </a:r>
            <a:r>
              <a:rPr lang="en-US" altLang="en-US" i="1" dirty="0">
                <a:latin typeface="Times New Roman" charset="0"/>
              </a:rPr>
              <a:t>x</a:t>
            </a:r>
            <a:r>
              <a:rPr lang="en-US" altLang="en-US" i="1" baseline="-25000" dirty="0">
                <a:latin typeface="Times New Roman" charset="0"/>
              </a:rPr>
              <a:t>0</a:t>
            </a:r>
            <a:r>
              <a:rPr lang="en-US" altLang="en-US" i="1" dirty="0">
                <a:latin typeface="Times New Roman" charset="0"/>
              </a:rPr>
              <a:t>, y</a:t>
            </a:r>
            <a:r>
              <a:rPr lang="en-US" altLang="en-US" i="1" baseline="-25000" dirty="0">
                <a:latin typeface="Times New Roman" charset="0"/>
              </a:rPr>
              <a:t>0</a:t>
            </a:r>
            <a:r>
              <a:rPr lang="en-US" altLang="en-US" i="1" dirty="0">
                <a:latin typeface="Times New Roman" charset="0"/>
              </a:rPr>
              <a:t>, x</a:t>
            </a:r>
            <a:r>
              <a:rPr lang="en-US" altLang="en-US" i="1" baseline="-25000" dirty="0">
                <a:latin typeface="Times New Roman" charset="0"/>
              </a:rPr>
              <a:t>1</a:t>
            </a:r>
            <a:r>
              <a:rPr lang="en-US" altLang="en-US" i="1" dirty="0">
                <a:latin typeface="Times New Roman" charset="0"/>
              </a:rPr>
              <a:t>, y</a:t>
            </a:r>
            <a:r>
              <a:rPr lang="en-US" altLang="en-US" i="1" baseline="-25000" dirty="0">
                <a:latin typeface="Times New Roman" charset="0"/>
              </a:rPr>
              <a:t>1</a:t>
            </a:r>
            <a:r>
              <a:rPr lang="en-US" altLang="en-US" b="1" dirty="0">
                <a:latin typeface="Courier New" charset="0"/>
              </a:rPr>
              <a:t>)</a:t>
            </a:r>
            <a:endParaRPr lang="en-US" altLang="en-US" sz="2000" b="1" dirty="0">
              <a:latin typeface="Courier New" charset="0"/>
            </a:endParaRPr>
          </a:p>
          <a:p>
            <a:pPr marL="344487" lvl="1" indent="0">
              <a:buNone/>
            </a:pPr>
            <a:endParaRPr lang="en-US" sz="1600" dirty="0">
              <a:ea typeface="Consolas" charset="0"/>
              <a:cs typeface="Consolas" charset="0"/>
            </a:endParaRPr>
          </a:p>
          <a:p>
            <a:pPr marL="3175" indent="0">
              <a:buNone/>
            </a:pPr>
            <a:endParaRPr lang="en-US" sz="2800" dirty="0">
              <a:ea typeface="Consolas" charset="0"/>
              <a:cs typeface="Consolas" charset="0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E943A38-5B50-9741-BF24-60A331B12C99}"/>
              </a:ext>
            </a:extLst>
          </p:cNvPr>
          <p:cNvGrpSpPr/>
          <p:nvPr/>
        </p:nvGrpSpPr>
        <p:grpSpPr>
          <a:xfrm>
            <a:off x="2757500" y="3034920"/>
            <a:ext cx="7148502" cy="3213481"/>
            <a:chOff x="0" y="19050"/>
            <a:chExt cx="3387329" cy="1459707"/>
          </a:xfrm>
        </p:grpSpPr>
        <p:pic>
          <p:nvPicPr>
            <p:cNvPr id="6" name="Picture 7" descr="Picture 7">
              <a:extLst>
                <a:ext uri="{FF2B5EF4-FFF2-40B4-BE49-F238E27FC236}">
                  <a16:creationId xmlns:a16="http://schemas.microsoft.com/office/drawing/2014/main" id="{7E25AAB4-910A-B748-BEC4-4FAE2EE46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3387329" cy="1459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0718854D-FFD0-4740-A594-C7EDC878994D}"/>
                </a:ext>
              </a:extLst>
            </p:cNvPr>
            <p:cNvSpPr txBox="1"/>
            <p:nvPr/>
          </p:nvSpPr>
          <p:spPr>
            <a:xfrm>
              <a:off x="89058" y="34126"/>
              <a:ext cx="3266362" cy="129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700">
                  <a:solidFill>
                    <a:srgbClr val="33333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rPr sz="1400" dirty="0"/>
                <a:t>Hello </a:t>
              </a:r>
              <a:r>
                <a:rPr sz="1400" dirty="0" err="1"/>
                <a:t>Rect</a:t>
              </a:r>
              <a:endParaRPr sz="1400" dirty="0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12F6BDDF-E925-F04B-8DC2-97E00695D36E}"/>
                </a:ext>
              </a:extLst>
            </p:cNvPr>
            <p:cNvSpPr/>
            <p:nvPr/>
          </p:nvSpPr>
          <p:spPr>
            <a:xfrm>
              <a:off x="25002" y="176212"/>
              <a:ext cx="3346849" cy="1293020"/>
            </a:xfrm>
            <a:prstGeom prst="ellipse">
              <a:avLst/>
            </a:prstGeom>
            <a:solidFill>
              <a:srgbClr val="00FF00"/>
            </a:solidFill>
            <a:ln w="3175" cap="flat">
              <a:solidFill>
                <a:srgbClr val="00FF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EEEDD41-AC67-FC41-AB15-D6E5DB01B881}"/>
                </a:ext>
              </a:extLst>
            </p:cNvPr>
            <p:cNvSpPr/>
            <p:nvPr/>
          </p:nvSpPr>
          <p:spPr>
            <a:xfrm>
              <a:off x="19157" y="176212"/>
              <a:ext cx="3352693" cy="12930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0" name="Rectangle 16">
            <a:extLst>
              <a:ext uri="{FF2B5EF4-FFF2-40B4-BE49-F238E27FC236}">
                <a16:creationId xmlns:a16="http://schemas.microsoft.com/office/drawing/2014/main" id="{84E99F79-3CB4-DD41-AE66-657A3868A925}"/>
              </a:ext>
            </a:extLst>
          </p:cNvPr>
          <p:cNvSpPr/>
          <p:nvPr/>
        </p:nvSpPr>
        <p:spPr>
          <a:xfrm>
            <a:off x="3505200" y="3896795"/>
            <a:ext cx="1596879" cy="16658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prstDash val="sysDash"/>
            <a:miter lim="400000"/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B314AACB-E51F-D24B-94BC-EDD512885B01}"/>
              </a:ext>
            </a:extLst>
          </p:cNvPr>
          <p:cNvSpPr/>
          <p:nvPr/>
        </p:nvSpPr>
        <p:spPr>
          <a:xfrm>
            <a:off x="3365331" y="3724138"/>
            <a:ext cx="279733" cy="291807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28BC641-11AD-A241-8BB6-AC0C5A4D9146}"/>
              </a:ext>
            </a:extLst>
          </p:cNvPr>
          <p:cNvSpPr/>
          <p:nvPr/>
        </p:nvSpPr>
        <p:spPr>
          <a:xfrm>
            <a:off x="4965644" y="5416696"/>
            <a:ext cx="279733" cy="291807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F47C3-247A-A946-B7FA-AE992497BFF8}"/>
              </a:ext>
            </a:extLst>
          </p:cNvPr>
          <p:cNvSpPr txBox="1"/>
          <p:nvPr/>
        </p:nvSpPr>
        <p:spPr>
          <a:xfrm>
            <a:off x="2890223" y="33793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51242-7DFA-7D42-85DA-1383B11069E4}"/>
              </a:ext>
            </a:extLst>
          </p:cNvPr>
          <p:cNvSpPr txBox="1"/>
          <p:nvPr/>
        </p:nvSpPr>
        <p:spPr>
          <a:xfrm>
            <a:off x="5164643" y="55986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063571-E5D9-7340-81BB-0CBD5E33F5F9}"/>
              </a:ext>
            </a:extLst>
          </p:cNvPr>
          <p:cNvSpPr/>
          <p:nvPr/>
        </p:nvSpPr>
        <p:spPr>
          <a:xfrm>
            <a:off x="3505200" y="3896795"/>
            <a:ext cx="1596879" cy="16658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8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i="1" dirty="0" err="1">
                <a:latin typeface="Times New Roman" charset="0"/>
              </a:rPr>
              <a:t>canvas</a:t>
            </a:r>
            <a:r>
              <a:rPr lang="en-US" altLang="en-US" b="1" dirty="0" err="1">
                <a:latin typeface="Courier New" charset="0"/>
              </a:rPr>
              <a:t>.create_text</a:t>
            </a:r>
            <a:r>
              <a:rPr lang="en-US" altLang="en-US" b="1" dirty="0">
                <a:latin typeface="Courier New" charset="0"/>
              </a:rPr>
              <a:t>(</a:t>
            </a:r>
            <a:r>
              <a:rPr lang="en-US" altLang="en-US" i="1" dirty="0">
                <a:latin typeface="Times New Roman" charset="0"/>
              </a:rPr>
              <a:t>x, y, “text”</a:t>
            </a:r>
            <a:r>
              <a:rPr lang="en-US" altLang="en-US" b="1" dirty="0">
                <a:latin typeface="Courier New" charset="0"/>
              </a:rPr>
              <a:t>)</a:t>
            </a:r>
            <a:endParaRPr lang="en-US" altLang="en-US" sz="2000" b="1" dirty="0">
              <a:latin typeface="Courier New" charset="0"/>
            </a:endParaRPr>
          </a:p>
          <a:p>
            <a:pPr marL="344487" lvl="1" indent="0">
              <a:buNone/>
            </a:pPr>
            <a:endParaRPr lang="en-US" sz="1600" dirty="0">
              <a:ea typeface="Consolas" charset="0"/>
              <a:cs typeface="Consolas" charset="0"/>
            </a:endParaRPr>
          </a:p>
          <a:p>
            <a:pPr marL="3175" indent="0">
              <a:buNone/>
            </a:pPr>
            <a:endParaRPr lang="en-US" sz="2800" dirty="0">
              <a:ea typeface="Consolas" charset="0"/>
              <a:cs typeface="Consolas" charset="0"/>
            </a:endParaRPr>
          </a:p>
        </p:txBody>
      </p:sp>
      <p:grpSp>
        <p:nvGrpSpPr>
          <p:cNvPr id="16" name="Google Shape;568;p73">
            <a:extLst>
              <a:ext uri="{FF2B5EF4-FFF2-40B4-BE49-F238E27FC236}">
                <a16:creationId xmlns:a16="http://schemas.microsoft.com/office/drawing/2014/main" id="{D203DC48-CCF1-EF45-8D4D-4D9AAE730A6F}"/>
              </a:ext>
            </a:extLst>
          </p:cNvPr>
          <p:cNvGrpSpPr/>
          <p:nvPr/>
        </p:nvGrpSpPr>
        <p:grpSpPr>
          <a:xfrm>
            <a:off x="4191000" y="2362200"/>
            <a:ext cx="615601" cy="634726"/>
            <a:chOff x="0" y="0"/>
            <a:chExt cx="615600" cy="634725"/>
          </a:xfrm>
        </p:grpSpPr>
        <p:sp>
          <p:nvSpPr>
            <p:cNvPr id="17" name="Rectangle">
              <a:extLst>
                <a:ext uri="{FF2B5EF4-FFF2-40B4-BE49-F238E27FC236}">
                  <a16:creationId xmlns:a16="http://schemas.microsoft.com/office/drawing/2014/main" id="{9FE0B825-0092-FB49-9EBA-F330C9B729C1}"/>
                </a:ext>
              </a:extLst>
            </p:cNvPr>
            <p:cNvSpPr/>
            <p:nvPr/>
          </p:nvSpPr>
          <p:spPr>
            <a:xfrm>
              <a:off x="0" y="0"/>
              <a:ext cx="615600" cy="63472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dot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" name="hi">
              <a:extLst>
                <a:ext uri="{FF2B5EF4-FFF2-40B4-BE49-F238E27FC236}">
                  <a16:creationId xmlns:a16="http://schemas.microsoft.com/office/drawing/2014/main" id="{AC026281-C1BE-1245-BE56-98EB8A1083BA}"/>
                </a:ext>
              </a:extLst>
            </p:cNvPr>
            <p:cNvSpPr txBox="1"/>
            <p:nvPr/>
          </p:nvSpPr>
          <p:spPr>
            <a:xfrm>
              <a:off x="7143" y="19846"/>
              <a:ext cx="601314" cy="595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8568" tIns="68568" rIns="68568" bIns="68568" numCol="1" anchor="ctr">
              <a:spAutoFit/>
            </a:bodyPr>
            <a:lstStyle>
              <a:lvl1pPr algn="ctr" defTabSz="3429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hi</a:t>
              </a:r>
            </a:p>
          </p:txBody>
        </p:sp>
      </p:grpSp>
      <p:sp>
        <p:nvSpPr>
          <p:cNvPr id="19" name="Google Shape;590;p75">
            <a:extLst>
              <a:ext uri="{FF2B5EF4-FFF2-40B4-BE49-F238E27FC236}">
                <a16:creationId xmlns:a16="http://schemas.microsoft.com/office/drawing/2014/main" id="{6E3B79C3-4A51-8D48-A7F2-D6FBC3DAA44D}"/>
              </a:ext>
            </a:extLst>
          </p:cNvPr>
          <p:cNvSpPr/>
          <p:nvPr/>
        </p:nvSpPr>
        <p:spPr>
          <a:xfrm>
            <a:off x="4455937" y="2638388"/>
            <a:ext cx="85726" cy="82351"/>
          </a:xfrm>
          <a:prstGeom prst="ellipse">
            <a:avLst/>
          </a:prstGeom>
          <a:solidFill>
            <a:srgbClr val="4F81BD"/>
          </a:solidFill>
          <a:ln w="3175">
            <a:solidFill>
              <a:srgbClr val="4F81BD"/>
            </a:solidFill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Google Shape;591;p75">
            <a:extLst>
              <a:ext uri="{FF2B5EF4-FFF2-40B4-BE49-F238E27FC236}">
                <a16:creationId xmlns:a16="http://schemas.microsoft.com/office/drawing/2014/main" id="{2A7C4F38-FDFD-284A-9C4C-9EB9A26A3C95}"/>
              </a:ext>
            </a:extLst>
          </p:cNvPr>
          <p:cNvSpPr txBox="1"/>
          <p:nvPr/>
        </p:nvSpPr>
        <p:spPr>
          <a:xfrm>
            <a:off x="2232795" y="2644198"/>
            <a:ext cx="1800226" cy="34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568" tIns="68568" rIns="68568" bIns="68568">
            <a:spAutoFit/>
          </a:bodyPr>
          <a:lstStyle/>
          <a:p>
            <a:pPr algn="ctr" defTabSz="342900">
              <a:defRPr b="1">
                <a:solidFill>
                  <a:srgbClr val="4BAC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(</a:t>
            </a:r>
            <a:r>
              <a:rPr dirty="0">
                <a:solidFill>
                  <a:srgbClr val="4F81BD"/>
                </a:solidFill>
              </a:rPr>
              <a:t>x</a:t>
            </a:r>
            <a:r>
              <a:rPr dirty="0"/>
              <a:t>, </a:t>
            </a:r>
            <a:r>
              <a:rPr dirty="0">
                <a:solidFill>
                  <a:srgbClr val="4F81BD"/>
                </a:solidFill>
              </a:rPr>
              <a:t>y</a:t>
            </a:r>
            <a:r>
              <a:rPr dirty="0"/>
              <a:t>)</a:t>
            </a:r>
          </a:p>
        </p:txBody>
      </p:sp>
      <p:pic>
        <p:nvPicPr>
          <p:cNvPr id="21" name="Google Shape;592;p75" descr="Google Shape;592;p75">
            <a:extLst>
              <a:ext uri="{FF2B5EF4-FFF2-40B4-BE49-F238E27FC236}">
                <a16:creationId xmlns:a16="http://schemas.microsoft.com/office/drawing/2014/main" id="{12DA0F49-17CB-AF47-9214-C8E75E463C9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985286">
            <a:off x="3295295" y="2290501"/>
            <a:ext cx="867997" cy="57719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Google Shape;588;p75">
            <a:extLst>
              <a:ext uri="{FF2B5EF4-FFF2-40B4-BE49-F238E27FC236}">
                <a16:creationId xmlns:a16="http://schemas.microsoft.com/office/drawing/2014/main" id="{3FAA353C-F678-D84E-9FA8-256D81F33A5B}"/>
              </a:ext>
            </a:extLst>
          </p:cNvPr>
          <p:cNvSpPr/>
          <p:nvPr/>
        </p:nvSpPr>
        <p:spPr>
          <a:xfrm>
            <a:off x="4498799" y="2362200"/>
            <a:ext cx="1" cy="634726"/>
          </a:xfrm>
          <a:prstGeom prst="line">
            <a:avLst/>
          </a:prstGeom>
          <a:ln w="3175">
            <a:solidFill>
              <a:srgbClr val="1F497D"/>
            </a:solidFill>
            <a:prstDash val="dash"/>
          </a:ln>
        </p:spPr>
        <p:txBody>
          <a:bodyPr lIns="34289" tIns="34289" rIns="34289" bIns="34289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" name="Google Shape;589;p75">
            <a:extLst>
              <a:ext uri="{FF2B5EF4-FFF2-40B4-BE49-F238E27FC236}">
                <a16:creationId xmlns:a16="http://schemas.microsoft.com/office/drawing/2014/main" id="{FBCA0DCC-A9F1-CA45-96C6-A405F5D03219}"/>
              </a:ext>
            </a:extLst>
          </p:cNvPr>
          <p:cNvSpPr/>
          <p:nvPr/>
        </p:nvSpPr>
        <p:spPr>
          <a:xfrm>
            <a:off x="4190999" y="2679563"/>
            <a:ext cx="615601" cy="1"/>
          </a:xfrm>
          <a:prstGeom prst="line">
            <a:avLst/>
          </a:prstGeom>
          <a:ln w="3175">
            <a:solidFill>
              <a:srgbClr val="1F497D"/>
            </a:solidFill>
            <a:prstDash val="dash"/>
          </a:ln>
        </p:spPr>
        <p:txBody>
          <a:bodyPr lIns="34289" tIns="34289" rIns="34289" bIns="34289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60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634724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i="1" dirty="0" err="1">
                <a:latin typeface="Times New Roman" charset="0"/>
              </a:rPr>
              <a:t>canvas</a:t>
            </a:r>
            <a:r>
              <a:rPr lang="en-US" altLang="en-US" b="1" dirty="0" err="1">
                <a:latin typeface="Courier New" charset="0"/>
              </a:rPr>
              <a:t>.create_image</a:t>
            </a:r>
            <a:r>
              <a:rPr lang="en-US" altLang="en-US" b="1" dirty="0">
                <a:latin typeface="Courier New" charset="0"/>
              </a:rPr>
              <a:t>(</a:t>
            </a:r>
            <a:r>
              <a:rPr lang="en-US" altLang="en-US" i="1" dirty="0">
                <a:latin typeface="Times New Roman" charset="0"/>
              </a:rPr>
              <a:t>x, y, “name of the file”</a:t>
            </a:r>
            <a:r>
              <a:rPr lang="en-US" altLang="en-US" b="1" dirty="0">
                <a:latin typeface="Courier New" charset="0"/>
              </a:rPr>
              <a:t>)</a:t>
            </a:r>
            <a:endParaRPr lang="en-US" altLang="en-US" sz="2000" b="1" dirty="0">
              <a:latin typeface="Courier New" charset="0"/>
            </a:endParaRPr>
          </a:p>
          <a:p>
            <a:pPr marL="344487" lvl="1" indent="0">
              <a:buNone/>
            </a:pPr>
            <a:endParaRPr lang="en-US" sz="1600" dirty="0">
              <a:ea typeface="Consolas" charset="0"/>
              <a:cs typeface="Consolas" charset="0"/>
            </a:endParaRPr>
          </a:p>
          <a:p>
            <a:pPr marL="3175" indent="0">
              <a:buNone/>
            </a:pPr>
            <a:endParaRPr lang="en-US" sz="2800" dirty="0">
              <a:ea typeface="Consolas" charset="0"/>
              <a:cs typeface="Consolas" charset="0"/>
            </a:endParaRPr>
          </a:p>
        </p:txBody>
      </p:sp>
      <p:sp>
        <p:nvSpPr>
          <p:cNvPr id="12" name="Google Shape;554;p72">
            <a:extLst>
              <a:ext uri="{FF2B5EF4-FFF2-40B4-BE49-F238E27FC236}">
                <a16:creationId xmlns:a16="http://schemas.microsoft.com/office/drawing/2014/main" id="{6AE0F2B4-4209-F94D-B05F-A4C746EE7C6D}"/>
              </a:ext>
            </a:extLst>
          </p:cNvPr>
          <p:cNvSpPr/>
          <p:nvPr/>
        </p:nvSpPr>
        <p:spPr>
          <a:xfrm>
            <a:off x="4685326" y="2058458"/>
            <a:ext cx="1932301" cy="1532250"/>
          </a:xfrm>
          <a:prstGeom prst="rect">
            <a:avLst/>
          </a:prstGeom>
          <a:ln w="12700">
            <a:solidFill>
              <a:srgbClr val="1F497D"/>
            </a:solidFill>
            <a:prstDash val="dot"/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Google Shape;557;p72">
            <a:extLst>
              <a:ext uri="{FF2B5EF4-FFF2-40B4-BE49-F238E27FC236}">
                <a16:creationId xmlns:a16="http://schemas.microsoft.com/office/drawing/2014/main" id="{71E65D31-828A-2C48-9699-AD1712A067E1}"/>
              </a:ext>
            </a:extLst>
          </p:cNvPr>
          <p:cNvSpPr/>
          <p:nvPr/>
        </p:nvSpPr>
        <p:spPr>
          <a:xfrm>
            <a:off x="4656901" y="2029883"/>
            <a:ext cx="56926" cy="56926"/>
          </a:xfrm>
          <a:prstGeom prst="ellipse">
            <a:avLst/>
          </a:prstGeom>
          <a:solidFill>
            <a:srgbClr val="000000"/>
          </a:solidFill>
          <a:ln w="3175">
            <a:solidFill>
              <a:srgbClr val="1F497D"/>
            </a:solidFill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4" name="Google Shape;558;p72" descr="Google Shape;558;p72">
            <a:extLst>
              <a:ext uri="{FF2B5EF4-FFF2-40B4-BE49-F238E27FC236}">
                <a16:creationId xmlns:a16="http://schemas.microsoft.com/office/drawing/2014/main" id="{7A62C835-BDD5-444F-B445-EDDE5E8B206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368270">
            <a:off x="4375162" y="1916706"/>
            <a:ext cx="330219" cy="325538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560;p72">
            <a:extLst>
              <a:ext uri="{FF2B5EF4-FFF2-40B4-BE49-F238E27FC236}">
                <a16:creationId xmlns:a16="http://schemas.microsoft.com/office/drawing/2014/main" id="{967DC2AB-3F2B-7F44-86C5-A47A33307D01}"/>
              </a:ext>
            </a:extLst>
          </p:cNvPr>
          <p:cNvSpPr txBox="1"/>
          <p:nvPr/>
        </p:nvSpPr>
        <p:spPr>
          <a:xfrm>
            <a:off x="3095908" y="2128396"/>
            <a:ext cx="2250001" cy="340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342900">
              <a:def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(x, y)</a:t>
            </a:r>
          </a:p>
        </p:txBody>
      </p:sp>
      <p:pic>
        <p:nvPicPr>
          <p:cNvPr id="24" name="beach3.jpg" descr="beach3.jpg">
            <a:extLst>
              <a:ext uri="{FF2B5EF4-FFF2-40B4-BE49-F238E27FC236}">
                <a16:creationId xmlns:a16="http://schemas.microsoft.com/office/drawing/2014/main" id="{12F117A8-8481-F347-91D7-E151283F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82524"/>
            <a:ext cx="1854153" cy="148411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DD63E22-78F1-DC49-B190-3D5664FC2ED8}"/>
              </a:ext>
            </a:extLst>
          </p:cNvPr>
          <p:cNvSpPr txBox="1">
            <a:spLocks/>
          </p:cNvSpPr>
          <p:nvPr/>
        </p:nvSpPr>
        <p:spPr bwMode="auto">
          <a:xfrm>
            <a:off x="152400" y="4071905"/>
            <a:ext cx="11811000" cy="63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i="1" dirty="0" err="1">
                <a:latin typeface="Times New Roman" charset="0"/>
              </a:rPr>
              <a:t>canvas</a:t>
            </a:r>
            <a:r>
              <a:rPr lang="en-US" altLang="en-US" b="1" dirty="0" err="1">
                <a:latin typeface="Courier New" charset="0"/>
              </a:rPr>
              <a:t>.create_image</a:t>
            </a:r>
            <a:r>
              <a:rPr lang="en-US" altLang="en-US" b="1" dirty="0">
                <a:latin typeface="Courier New" charset="0"/>
              </a:rPr>
              <a:t>(</a:t>
            </a:r>
            <a:r>
              <a:rPr lang="en-US" altLang="en-US" i="1" dirty="0">
                <a:latin typeface="Times New Roman" charset="0"/>
              </a:rPr>
              <a:t>x, y, width, height, “name of the file”</a:t>
            </a:r>
            <a:r>
              <a:rPr lang="en-US" altLang="en-US" b="1" dirty="0">
                <a:latin typeface="Courier New" charset="0"/>
              </a:rPr>
              <a:t>)</a:t>
            </a:r>
            <a:endParaRPr lang="en-US" altLang="en-US" sz="2000" b="1" dirty="0">
              <a:latin typeface="Courier New" charset="0"/>
            </a:endParaRPr>
          </a:p>
          <a:p>
            <a:pPr marL="344487" lvl="1" indent="0">
              <a:buFont typeface="Arial" panose="020B0604020202020204" pitchFamily="34" charset="0"/>
              <a:buNone/>
            </a:pPr>
            <a:endParaRPr lang="en-US" sz="1600" dirty="0">
              <a:ea typeface="Consolas" charset="0"/>
              <a:cs typeface="Consolas" charset="0"/>
            </a:endParaRPr>
          </a:p>
          <a:p>
            <a:pPr marL="3175" indent="0">
              <a:buFont typeface="Arial" panose="020B0604020202020204" pitchFamily="34" charset="0"/>
              <a:buNone/>
            </a:pP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26" name="Google Shape;554;p72">
            <a:extLst>
              <a:ext uri="{FF2B5EF4-FFF2-40B4-BE49-F238E27FC236}">
                <a16:creationId xmlns:a16="http://schemas.microsoft.com/office/drawing/2014/main" id="{FEA7CC84-FE48-034F-AC49-D4B4D5BE8ABC}"/>
              </a:ext>
            </a:extLst>
          </p:cNvPr>
          <p:cNvSpPr/>
          <p:nvPr/>
        </p:nvSpPr>
        <p:spPr>
          <a:xfrm>
            <a:off x="4685326" y="4834963"/>
            <a:ext cx="1932301" cy="1532250"/>
          </a:xfrm>
          <a:prstGeom prst="rect">
            <a:avLst/>
          </a:prstGeom>
          <a:ln w="12700">
            <a:solidFill>
              <a:srgbClr val="1F497D"/>
            </a:solidFill>
            <a:prstDash val="dot"/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" name="Google Shape;557;p72">
            <a:extLst>
              <a:ext uri="{FF2B5EF4-FFF2-40B4-BE49-F238E27FC236}">
                <a16:creationId xmlns:a16="http://schemas.microsoft.com/office/drawing/2014/main" id="{FF7E8C78-00AE-9245-8265-0B1A1C16E409}"/>
              </a:ext>
            </a:extLst>
          </p:cNvPr>
          <p:cNvSpPr/>
          <p:nvPr/>
        </p:nvSpPr>
        <p:spPr>
          <a:xfrm>
            <a:off x="4656901" y="4806388"/>
            <a:ext cx="56926" cy="56926"/>
          </a:xfrm>
          <a:prstGeom prst="ellipse">
            <a:avLst/>
          </a:prstGeom>
          <a:solidFill>
            <a:srgbClr val="000000"/>
          </a:solidFill>
          <a:ln w="3175">
            <a:solidFill>
              <a:srgbClr val="1F497D"/>
            </a:solidFill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8" name="Google Shape;558;p72" descr="Google Shape;558;p72">
            <a:extLst>
              <a:ext uri="{FF2B5EF4-FFF2-40B4-BE49-F238E27FC236}">
                <a16:creationId xmlns:a16="http://schemas.microsoft.com/office/drawing/2014/main" id="{435D4212-EC85-2D4D-9F8A-38C1BE918E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368270">
            <a:off x="4375162" y="4693211"/>
            <a:ext cx="330219" cy="325538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560;p72">
            <a:extLst>
              <a:ext uri="{FF2B5EF4-FFF2-40B4-BE49-F238E27FC236}">
                <a16:creationId xmlns:a16="http://schemas.microsoft.com/office/drawing/2014/main" id="{E9DA2A4D-5087-7041-9C3C-A556E64E38C1}"/>
              </a:ext>
            </a:extLst>
          </p:cNvPr>
          <p:cNvSpPr txBox="1"/>
          <p:nvPr/>
        </p:nvSpPr>
        <p:spPr>
          <a:xfrm>
            <a:off x="3095908" y="4904901"/>
            <a:ext cx="2250001" cy="340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342900">
              <a:def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(x, y)</a:t>
            </a:r>
          </a:p>
        </p:txBody>
      </p:sp>
      <p:pic>
        <p:nvPicPr>
          <p:cNvPr id="30" name="beach3.jpg" descr="beach3.jpg">
            <a:extLst>
              <a:ext uri="{FF2B5EF4-FFF2-40B4-BE49-F238E27FC236}">
                <a16:creationId xmlns:a16="http://schemas.microsoft.com/office/drawing/2014/main" id="{6604A8FD-1F29-1D4D-8361-2B3225B5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859029"/>
            <a:ext cx="4089891" cy="1484119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traight Arrow Connector 3">
            <a:extLst>
              <a:ext uri="{FF2B5EF4-FFF2-40B4-BE49-F238E27FC236}">
                <a16:creationId xmlns:a16="http://schemas.microsoft.com/office/drawing/2014/main" id="{C7748878-6BCA-9548-B5B1-96EF48B9040D}"/>
              </a:ext>
            </a:extLst>
          </p:cNvPr>
          <p:cNvSpPr/>
          <p:nvPr/>
        </p:nvSpPr>
        <p:spPr>
          <a:xfrm flipV="1">
            <a:off x="4687453" y="6462149"/>
            <a:ext cx="4126838" cy="51552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txBody>
          <a:bodyPr lIns="34289" tIns="34289" rIns="34289" bIns="34289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6CD9EFBE-B7DA-8546-A7B1-4F44C4C9F645}"/>
              </a:ext>
            </a:extLst>
          </p:cNvPr>
          <p:cNvSpPr txBox="1"/>
          <p:nvPr/>
        </p:nvSpPr>
        <p:spPr>
          <a:xfrm>
            <a:off x="6255189" y="6461502"/>
            <a:ext cx="724876" cy="40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2200" dirty="0"/>
              <a:t>width</a:t>
            </a:r>
            <a:endParaRPr sz="2200" dirty="0"/>
          </a:p>
        </p:txBody>
      </p:sp>
      <p:sp>
        <p:nvSpPr>
          <p:cNvPr id="33" name="Straight Arrow Connector 3">
            <a:extLst>
              <a:ext uri="{FF2B5EF4-FFF2-40B4-BE49-F238E27FC236}">
                <a16:creationId xmlns:a16="http://schemas.microsoft.com/office/drawing/2014/main" id="{A4188F19-93CF-2B4C-82CB-2C154D182FF8}"/>
              </a:ext>
            </a:extLst>
          </p:cNvPr>
          <p:cNvSpPr/>
          <p:nvPr/>
        </p:nvSpPr>
        <p:spPr>
          <a:xfrm flipH="1" flipV="1">
            <a:off x="9051960" y="4850827"/>
            <a:ext cx="15840" cy="1532250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txBody>
          <a:bodyPr lIns="34289" tIns="34289" rIns="34289" bIns="34289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TextBox 4">
            <a:extLst>
              <a:ext uri="{FF2B5EF4-FFF2-40B4-BE49-F238E27FC236}">
                <a16:creationId xmlns:a16="http://schemas.microsoft.com/office/drawing/2014/main" id="{C97EBCC6-2514-5F47-911E-FA1479AC8A8B}"/>
              </a:ext>
            </a:extLst>
          </p:cNvPr>
          <p:cNvSpPr txBox="1"/>
          <p:nvPr/>
        </p:nvSpPr>
        <p:spPr>
          <a:xfrm>
            <a:off x="9131253" y="5413051"/>
            <a:ext cx="794383" cy="40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2200" dirty="0"/>
              <a:t>height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027309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981200" y="1751014"/>
            <a:ext cx="8153400" cy="661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2133600" y="175101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.create_line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x</a:t>
            </a:r>
            <a:r>
              <a:rPr kumimoji="0" lang="en-US" altLang="en-US" sz="2400" i="1" baseline="-25000" dirty="0">
                <a:latin typeface="Times New Roman" charset="0"/>
              </a:rPr>
              <a:t>0</a:t>
            </a:r>
            <a:r>
              <a:rPr kumimoji="0" lang="en-US" altLang="en-US" sz="2400" i="1" dirty="0">
                <a:latin typeface="Times New Roman" charset="0"/>
              </a:rPr>
              <a:t>, y</a:t>
            </a:r>
            <a:r>
              <a:rPr kumimoji="0" lang="en-US" altLang="en-US" sz="2400" i="1" baseline="-25000" dirty="0">
                <a:latin typeface="Times New Roman" charset="0"/>
              </a:rPr>
              <a:t>0</a:t>
            </a:r>
            <a:r>
              <a:rPr kumimoji="0" lang="en-US" altLang="en-US" sz="2400" i="1" dirty="0">
                <a:latin typeface="Times New Roman" charset="0"/>
              </a:rPr>
              <a:t>, x</a:t>
            </a:r>
            <a:r>
              <a:rPr kumimoji="0" lang="en-US" altLang="en-US" sz="2400" i="1" baseline="-25000" dirty="0">
                <a:latin typeface="Times New Roman" charset="0"/>
              </a:rPr>
              <a:t>1</a:t>
            </a:r>
            <a:r>
              <a:rPr kumimoji="0" lang="en-US" altLang="en-US" sz="2400" i="1" dirty="0">
                <a:latin typeface="Times New Roman" charset="0"/>
              </a:rPr>
              <a:t>, y</a:t>
            </a:r>
            <a:r>
              <a:rPr kumimoji="0" lang="en-US" altLang="en-US" sz="2400" i="1" baseline="-25000" dirty="0">
                <a:latin typeface="Times New Roman" charset="0"/>
              </a:rPr>
              <a:t>1</a:t>
            </a:r>
            <a:r>
              <a:rPr kumimoji="0" lang="en-US" altLang="en-US" sz="2400" b="1" dirty="0">
                <a:latin typeface="Courier New" charset="0"/>
              </a:rPr>
              <a:t>)</a:t>
            </a:r>
            <a:endParaRPr kumimoji="0" lang="en-US" altLang="en-US" sz="1800" b="1" dirty="0">
              <a:latin typeface="Courier New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438400" y="2032001"/>
            <a:ext cx="762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Creates a new line connecting (x0, y0) and (x1, y1).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1981200" y="2411414"/>
            <a:ext cx="8153400" cy="661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2133600" y="239871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.create_rectangle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x</a:t>
            </a:r>
            <a:r>
              <a:rPr kumimoji="0" lang="en-US" altLang="en-US" sz="2400" i="1" baseline="-25000" dirty="0">
                <a:latin typeface="Times New Roman" charset="0"/>
              </a:rPr>
              <a:t>0</a:t>
            </a:r>
            <a:r>
              <a:rPr kumimoji="0" lang="en-US" altLang="en-US" sz="2400" i="1" dirty="0">
                <a:latin typeface="Times New Roman" charset="0"/>
              </a:rPr>
              <a:t>, y</a:t>
            </a:r>
            <a:r>
              <a:rPr kumimoji="0" lang="en-US" altLang="en-US" sz="2400" i="1" baseline="-25000" dirty="0">
                <a:latin typeface="Times New Roman" charset="0"/>
              </a:rPr>
              <a:t>0</a:t>
            </a:r>
            <a:r>
              <a:rPr kumimoji="0" lang="en-US" altLang="en-US" sz="2400" i="1" dirty="0">
                <a:latin typeface="Times New Roman" charset="0"/>
              </a:rPr>
              <a:t>, x</a:t>
            </a:r>
            <a:r>
              <a:rPr kumimoji="0" lang="en-US" altLang="en-US" sz="2400" i="1" baseline="-25000" dirty="0">
                <a:latin typeface="Times New Roman" charset="0"/>
              </a:rPr>
              <a:t>1</a:t>
            </a:r>
            <a:r>
              <a:rPr kumimoji="0" lang="en-US" altLang="en-US" sz="2400" i="1" dirty="0">
                <a:latin typeface="Times New Roman" charset="0"/>
              </a:rPr>
              <a:t>, y</a:t>
            </a:r>
            <a:r>
              <a:rPr kumimoji="0" lang="en-US" altLang="en-US" sz="2400" i="1" baseline="-25000" dirty="0">
                <a:latin typeface="Times New Roman" charset="0"/>
              </a:rPr>
              <a:t>1</a:t>
            </a:r>
            <a:r>
              <a:rPr kumimoji="0" lang="en-US" altLang="en-US" sz="2400" b="1" dirty="0">
                <a:latin typeface="Courier New" charset="0"/>
              </a:rPr>
              <a:t>)</a:t>
            </a:r>
            <a:endParaRPr kumimoji="0" lang="en-US" altLang="en-US" sz="1800" b="1" dirty="0">
              <a:latin typeface="Courier New" charset="0"/>
            </a:endParaRP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2438400" y="269240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Creates a new rectangle on the canvas the size of this bounding box.</a:t>
            </a:r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1981200" y="3071813"/>
            <a:ext cx="8153400" cy="730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20490" name="Text Box 13"/>
          <p:cNvSpPr txBox="1">
            <a:spLocks noChangeArrowheads="1"/>
          </p:cNvSpPr>
          <p:nvPr/>
        </p:nvSpPr>
        <p:spPr bwMode="auto">
          <a:xfrm>
            <a:off x="2133600" y="305911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.create_oval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x</a:t>
            </a:r>
            <a:r>
              <a:rPr kumimoji="0" lang="en-US" altLang="en-US" sz="2400" i="1" baseline="-25000" dirty="0">
                <a:latin typeface="Times New Roman" charset="0"/>
              </a:rPr>
              <a:t>0</a:t>
            </a:r>
            <a:r>
              <a:rPr kumimoji="0" lang="en-US" altLang="en-US" sz="2400" i="1" dirty="0">
                <a:latin typeface="Times New Roman" charset="0"/>
              </a:rPr>
              <a:t>, y</a:t>
            </a:r>
            <a:r>
              <a:rPr kumimoji="0" lang="en-US" altLang="en-US" sz="2400" i="1" baseline="-25000" dirty="0">
                <a:latin typeface="Times New Roman" charset="0"/>
              </a:rPr>
              <a:t>0</a:t>
            </a:r>
            <a:r>
              <a:rPr kumimoji="0" lang="en-US" altLang="en-US" sz="2400" i="1" dirty="0">
                <a:latin typeface="Times New Roman" charset="0"/>
              </a:rPr>
              <a:t>, x</a:t>
            </a:r>
            <a:r>
              <a:rPr kumimoji="0" lang="en-US" altLang="en-US" sz="2400" i="1" baseline="-25000" dirty="0">
                <a:latin typeface="Times New Roman" charset="0"/>
              </a:rPr>
              <a:t>1</a:t>
            </a:r>
            <a:r>
              <a:rPr kumimoji="0" lang="en-US" altLang="en-US" sz="2400" i="1" dirty="0">
                <a:latin typeface="Times New Roman" charset="0"/>
              </a:rPr>
              <a:t>, y</a:t>
            </a:r>
            <a:r>
              <a:rPr kumimoji="0" lang="en-US" altLang="en-US" sz="2400" i="1" baseline="-25000" dirty="0">
                <a:latin typeface="Times New Roman" charset="0"/>
              </a:rPr>
              <a:t>1</a:t>
            </a:r>
            <a:r>
              <a:rPr kumimoji="0" lang="en-US" altLang="en-US" sz="2400" b="1" dirty="0">
                <a:latin typeface="Courier New" charset="0"/>
              </a:rPr>
              <a:t>)</a:t>
            </a:r>
            <a:endParaRPr kumimoji="0" lang="en-US" altLang="en-US" sz="1800" b="1" dirty="0">
              <a:latin typeface="Courier New" charset="0"/>
            </a:endParaRPr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2438400" y="335280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Creates a new oval on the canvas contained within this bounding box.</a:t>
            </a:r>
          </a:p>
        </p:txBody>
      </p:sp>
      <p:sp>
        <p:nvSpPr>
          <p:cNvPr id="20492" name="Text Box 15"/>
          <p:cNvSpPr txBox="1">
            <a:spLocks noChangeArrowheads="1"/>
          </p:cNvSpPr>
          <p:nvPr/>
        </p:nvSpPr>
        <p:spPr bwMode="auto">
          <a:xfrm>
            <a:off x="1981200" y="1143000"/>
            <a:ext cx="8229600" cy="48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dirty="0">
                <a:latin typeface="Times New Roman" charset="0"/>
              </a:rPr>
              <a:t>You can create graphical objects as follows: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Graphical Objects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981200" y="3766343"/>
            <a:ext cx="8153400" cy="730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133600" y="37338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.create_text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x, y, text</a:t>
            </a:r>
            <a:r>
              <a:rPr kumimoji="0" lang="en-US" altLang="en-US" sz="2400" b="1" dirty="0">
                <a:latin typeface="Courier New" charset="0"/>
              </a:rPr>
              <a:t>)</a:t>
            </a:r>
            <a:endParaRPr kumimoji="0" lang="en-US" altLang="en-US" sz="1800" b="1" dirty="0">
              <a:latin typeface="Courier New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438400" y="4071143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Creates text on the canvas with the specified contents, centered at (x, y).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F249FEA-07AD-A843-937F-73664722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56943"/>
            <a:ext cx="8153400" cy="10126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64477BF3-B4C5-8849-8897-3A7790B0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.create_image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x, y, </a:t>
            </a:r>
            <a:r>
              <a:rPr kumimoji="0" lang="en-US" altLang="en-US" sz="2400" i="1" dirty="0" err="1">
                <a:latin typeface="Times New Roman" charset="0"/>
              </a:rPr>
              <a:t>filepath</a:t>
            </a:r>
            <a:r>
              <a:rPr kumimoji="0" lang="en-US" altLang="en-US" sz="2400" b="1" dirty="0">
                <a:latin typeface="Courier New" charset="0"/>
              </a:rPr>
              <a:t>)</a:t>
            </a:r>
            <a:endParaRPr kumimoji="0" lang="en-US" altLang="en-US" sz="1800" b="1" dirty="0">
              <a:latin typeface="Courier New" charset="0"/>
            </a:endParaRPr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4CD22862-4827-CA42-BD95-270064DB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61743"/>
            <a:ext cx="76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Creates a new image on the canvas from the specified file, with top-left corner at (x, y).</a:t>
            </a: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A394BE47-2F1F-0045-A98A-AFF226FE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53615"/>
            <a:ext cx="8153400" cy="10126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3485F314-C26F-EF4A-AFF4-208CB445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21072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.create_image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x, y, width, height, </a:t>
            </a:r>
            <a:r>
              <a:rPr kumimoji="0" lang="en-US" altLang="en-US" sz="2400" i="1" dirty="0" err="1">
                <a:latin typeface="Times New Roman" charset="0"/>
              </a:rPr>
              <a:t>filepath</a:t>
            </a:r>
            <a:r>
              <a:rPr kumimoji="0" lang="en-US" altLang="en-US" sz="2400" b="1" dirty="0">
                <a:latin typeface="Courier New" charset="0"/>
              </a:rPr>
              <a:t>)</a:t>
            </a:r>
            <a:endParaRPr kumimoji="0" lang="en-US" altLang="en-US" sz="1800" b="1" dirty="0">
              <a:latin typeface="Courier New" charset="0"/>
            </a:endParaRP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DCE587AB-9127-F94A-B2E9-D21C29D26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58415"/>
            <a:ext cx="76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Creates a new image on the canvas from the specified file, with top-left corner at (x, y) and the specified width and height.</a:t>
            </a:r>
          </a:p>
        </p:txBody>
      </p:sp>
    </p:spTree>
    <p:extLst>
      <p:ext uri="{BB962C8B-B14F-4D97-AF65-F5344CB8AC3E}">
        <p14:creationId xmlns:p14="http://schemas.microsoft.com/office/powerpoint/2010/main" val="1631093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981200" y="1751014"/>
            <a:ext cx="8153400" cy="661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2133600" y="175101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.moveto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object, x, y</a:t>
            </a:r>
            <a:r>
              <a:rPr kumimoji="0" lang="en-US" altLang="en-US" sz="2400" b="1" dirty="0">
                <a:latin typeface="Courier New" charset="0"/>
              </a:rPr>
              <a:t>)</a:t>
            </a:r>
            <a:endParaRPr kumimoji="0" lang="en-US" altLang="en-US" sz="1800" b="1" dirty="0">
              <a:latin typeface="Courier New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2438400" y="2032001"/>
            <a:ext cx="762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Sets the location of obj to the specified coordinates.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1981200" y="2411414"/>
            <a:ext cx="8153400" cy="661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2133600" y="239871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.set_color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object, color</a:t>
            </a:r>
            <a:r>
              <a:rPr kumimoji="0" lang="en-US" altLang="en-US" sz="2400" b="1" dirty="0">
                <a:latin typeface="Courier New" charset="0"/>
              </a:rPr>
              <a:t>)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2438400" y="2692401"/>
            <a:ext cx="762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Sets the outline and fill color (if applicable) of the object.</a:t>
            </a:r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1981200" y="4432300"/>
            <a:ext cx="8153400" cy="730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20490" name="Text Box 13"/>
          <p:cNvSpPr txBox="1">
            <a:spLocks noChangeArrowheads="1"/>
          </p:cNvSpPr>
          <p:nvPr/>
        </p:nvSpPr>
        <p:spPr bwMode="auto">
          <a:xfrm>
            <a:off x="2133600" y="44196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.set_font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object, font, size</a:t>
            </a:r>
            <a:r>
              <a:rPr kumimoji="0" lang="en-US" altLang="en-US" sz="2400" b="1" dirty="0">
                <a:latin typeface="Courier New" charset="0"/>
              </a:rPr>
              <a:t>)</a:t>
            </a:r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2438400" y="4713288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Sets the font and font size for the given text object.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Graphical Objects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981200" y="5050630"/>
            <a:ext cx="8153400" cy="8127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133600" y="5018087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.delete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object</a:t>
            </a:r>
            <a:r>
              <a:rPr kumimoji="0" lang="en-US" altLang="en-US" sz="2400" b="1" dirty="0">
                <a:latin typeface="Courier New" charset="0"/>
              </a:rPr>
              <a:t>)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438400" y="5355430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Deletes the object from the canvas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C38358D9-3C48-3F47-9634-895E03551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71814"/>
            <a:ext cx="8153400" cy="661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883A4600-29D3-F048-9839-CDF7A937A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5911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.set_outline_color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object, color</a:t>
            </a:r>
            <a:r>
              <a:rPr kumimoji="0" lang="en-US" altLang="en-US" sz="2400" b="1" dirty="0">
                <a:latin typeface="Courier New" charset="0"/>
              </a:rPr>
              <a:t>)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F411CE00-8D8F-6649-898E-35942302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52801"/>
            <a:ext cx="762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Sets the outline color of the object.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71A2697E-9F61-104B-B549-B225118A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7830"/>
            <a:ext cx="8153400" cy="661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latin typeface="Courier New" charset="0"/>
            </a:endParaRPr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B82D3A3D-313C-1A4D-87C9-123B66BB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725129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i="1" dirty="0" err="1">
                <a:latin typeface="Times New Roman" charset="0"/>
              </a:rPr>
              <a:t>canvas</a:t>
            </a:r>
            <a:r>
              <a:rPr kumimoji="0" lang="en-US" altLang="en-US" sz="2400" b="1" dirty="0" err="1">
                <a:latin typeface="Courier New" charset="0"/>
              </a:rPr>
              <a:t>.set_fill_color</a:t>
            </a:r>
            <a:r>
              <a:rPr kumimoji="0" lang="en-US" altLang="en-US" sz="2400" b="1" dirty="0">
                <a:latin typeface="Courier New" charset="0"/>
              </a:rPr>
              <a:t>(</a:t>
            </a:r>
            <a:r>
              <a:rPr kumimoji="0" lang="en-US" altLang="en-US" sz="2400" i="1" dirty="0">
                <a:latin typeface="Times New Roman" charset="0"/>
              </a:rPr>
              <a:t>object, color</a:t>
            </a:r>
            <a:r>
              <a:rPr kumimoji="0" lang="en-US" altLang="en-US" sz="2400" b="1" dirty="0">
                <a:latin typeface="Courier New" charset="0"/>
              </a:rPr>
              <a:t>)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2A872824-14E8-2A4F-B03A-39A42ED6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018817"/>
            <a:ext cx="762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2"/>
              <a:buChar char="u"/>
              <a:defRPr kumimoji="1" sz="27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defRPr kumimoji="1"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2"/>
              <a:buChar char="F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latin typeface="Times New Roman" charset="0"/>
              </a:rPr>
              <a:t>Sets the fill color of the object.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9EED-389A-344C-A201-66A6AF4C8ACD}"/>
              </a:ext>
            </a:extLst>
          </p:cNvPr>
          <p:cNvSpPr txBox="1"/>
          <p:nvPr/>
        </p:nvSpPr>
        <p:spPr>
          <a:xfrm>
            <a:off x="1656598" y="6297034"/>
            <a:ext cx="880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the Graphics reference under the “Resources” tab on the course website for the full list!</a:t>
            </a:r>
          </a:p>
        </p:txBody>
      </p:sp>
    </p:spTree>
    <p:extLst>
      <p:ext uri="{BB962C8B-B14F-4D97-AF65-F5344CB8AC3E}">
        <p14:creationId xmlns:p14="http://schemas.microsoft.com/office/powerpoint/2010/main" val="1710597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Operations on the Canvas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We can perform some operations with the Canvas itself: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You can optionally specify the Canvas size (width/height) when you create it:</a:t>
            </a:r>
          </a:p>
          <a:p>
            <a:endParaRPr lang="en-US" altLang="x-none" dirty="0"/>
          </a:p>
        </p:txBody>
      </p:sp>
      <p:graphicFrame>
        <p:nvGraphicFramePr>
          <p:cNvPr id="1237052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50185"/>
              </p:ext>
            </p:extLst>
          </p:nvPr>
        </p:nvGraphicFramePr>
        <p:xfrm>
          <a:off x="152400" y="1752600"/>
          <a:ext cx="11811000" cy="2256155"/>
        </p:xfrm>
        <a:graphic>
          <a:graphicData uri="http://schemas.openxmlformats.org/drawingml/2006/table">
            <a:tbl>
              <a:tblPr/>
              <a:tblGrid>
                <a:gridCol w="4973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canvas.</a:t>
                      </a:r>
                      <a:r>
                        <a:rPr lang="en-US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get_canvas_width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canvas.</a:t>
                      </a:r>
                      <a:r>
                        <a:rPr kumimoji="0" lang="en-US" altLang="x-none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get_canvas_height</a:t>
                      </a:r>
                      <a:r>
                        <a:rPr kumimoji="0" lang="en-US" altLang="x-none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()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Get the width and height of the Canvas window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canvas.</a:t>
                      </a:r>
                      <a:r>
                        <a:rPr kumimoji="0" lang="en-US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set_canvas_title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text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Sets the text in the window title bar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canvas.</a:t>
                      </a:r>
                      <a:r>
                        <a:rPr kumimoji="0" lang="en-US" altLang="x-non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set_canvas_background_color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color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Times New Roman" charset="0"/>
                          <a:cs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Sets the background color of the canvas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4749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90DBA9-AA67-5B4B-A1D1-0539136DE41A}"/>
              </a:ext>
            </a:extLst>
          </p:cNvPr>
          <p:cNvSpPr txBox="1">
            <a:spLocks/>
          </p:cNvSpPr>
          <p:nvPr/>
        </p:nvSpPr>
        <p:spPr bwMode="auto">
          <a:xfrm>
            <a:off x="457200" y="4825367"/>
            <a:ext cx="11277600" cy="203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canvas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Canvas(500, 400)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canvas.create_rectangle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(50, 50, 200, 250)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canvas.mainloop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latin typeface="Consolas" panose="020B0609020204030204" pitchFamily="49" charset="0"/>
              <a:ea typeface="Courier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0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7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Python So Far</a:t>
            </a:r>
            <a:endParaRPr lang="en-US" altLang="x-none" sz="36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Graphics Programs</a:t>
            </a:r>
          </a:p>
          <a:p>
            <a:pPr>
              <a:defRPr/>
            </a:pPr>
            <a:r>
              <a:rPr lang="en-US" altLang="x-none" sz="3600" dirty="0"/>
              <a:t>Practice: Centering Objects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Drawing a Car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Graphics and Loops</a:t>
            </a:r>
          </a:p>
        </p:txBody>
      </p:sp>
    </p:spTree>
    <p:extLst>
      <p:ext uri="{BB962C8B-B14F-4D97-AF65-F5344CB8AC3E}">
        <p14:creationId xmlns:p14="http://schemas.microsoft.com/office/powerpoint/2010/main" val="188859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Python So Far</a:t>
            </a:r>
            <a:endParaRPr lang="en-US" altLang="x-none" sz="3600" b="1" dirty="0"/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Graphics Programs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Centering Objects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Drawing a Car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Graphics and Loops</a:t>
            </a:r>
          </a:p>
        </p:txBody>
      </p:sp>
    </p:spTree>
    <p:extLst>
      <p:ext uri="{BB962C8B-B14F-4D97-AF65-F5344CB8AC3E}">
        <p14:creationId xmlns:p14="http://schemas.microsoft.com/office/powerpoint/2010/main" val="3957306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Centering</a:t>
            </a:r>
          </a:p>
        </p:txBody>
      </p:sp>
      <p:grpSp>
        <p:nvGrpSpPr>
          <p:cNvPr id="1222659" name="Group 3"/>
          <p:cNvGrpSpPr>
            <a:grpSpLocks/>
          </p:cNvGrpSpPr>
          <p:nvPr/>
        </p:nvGrpSpPr>
        <p:grpSpPr bwMode="auto">
          <a:xfrm>
            <a:off x="1676400" y="1916955"/>
            <a:ext cx="8839200" cy="3139517"/>
            <a:chOff x="195" y="1583"/>
            <a:chExt cx="6138" cy="2180"/>
          </a:xfrm>
        </p:grpSpPr>
        <p:grpSp>
          <p:nvGrpSpPr>
            <p:cNvPr id="1222660" name="Group 4"/>
            <p:cNvGrpSpPr>
              <a:grpSpLocks/>
            </p:cNvGrpSpPr>
            <p:nvPr/>
          </p:nvGrpSpPr>
          <p:grpSpPr bwMode="auto">
            <a:xfrm>
              <a:off x="195" y="1583"/>
              <a:ext cx="6138" cy="2180"/>
              <a:chOff x="99" y="1487"/>
              <a:chExt cx="6138" cy="2180"/>
            </a:xfrm>
          </p:grpSpPr>
          <p:pic>
            <p:nvPicPr>
              <p:cNvPr id="122266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" y="1513"/>
                <a:ext cx="6131" cy="2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1222662" name="Text Box 6"/>
              <p:cNvSpPr txBox="1">
                <a:spLocks noChangeArrowheads="1"/>
              </p:cNvSpPr>
              <p:nvPr/>
            </p:nvSpPr>
            <p:spPr bwMode="auto">
              <a:xfrm>
                <a:off x="202" y="1487"/>
                <a:ext cx="6035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hangingPunct="0">
                  <a:buSzPct val="100000"/>
                </a:pPr>
                <a:r>
                  <a:rPr lang="en-US" altLang="x-none" sz="2200" b="1">
                    <a:solidFill>
                      <a:srgbClr val="333333"/>
                    </a:solidFill>
                    <a:latin typeface="Calibri" charset="0"/>
                  </a:rPr>
                  <a:t>Graphics Program</a:t>
                </a:r>
              </a:p>
            </p:txBody>
          </p:sp>
        </p:grpSp>
        <p:sp>
          <p:nvSpPr>
            <p:cNvPr id="1222666" name="Rectangle 10"/>
            <p:cNvSpPr>
              <a:spLocks noChangeArrowheads="1"/>
            </p:cNvSpPr>
            <p:nvPr/>
          </p:nvSpPr>
          <p:spPr bwMode="auto">
            <a:xfrm>
              <a:off x="1850" y="2461"/>
              <a:ext cx="2836" cy="70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670" name="Line 14"/>
            <p:cNvSpPr>
              <a:spLocks noChangeShapeType="1"/>
            </p:cNvSpPr>
            <p:nvPr/>
          </p:nvSpPr>
          <p:spPr bwMode="auto">
            <a:xfrm>
              <a:off x="3266" y="1911"/>
              <a:ext cx="1" cy="17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2677" name="Text Box 21"/>
            <p:cNvSpPr txBox="1">
              <a:spLocks noChangeArrowheads="1"/>
            </p:cNvSpPr>
            <p:nvPr/>
          </p:nvSpPr>
          <p:spPr bwMode="auto">
            <a:xfrm>
              <a:off x="1397" y="2060"/>
              <a:ext cx="9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81036" rIns="90000" bIns="45000"/>
            <a:lstStyle>
              <a:lvl1pPr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hangingPunct="0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600">
                  <a:solidFill>
                    <a:srgbClr val="000000"/>
                  </a:solidFill>
                  <a:latin typeface="Consolas" charset="0"/>
                </a:rPr>
                <a:t>(?, ?)</a:t>
              </a:r>
              <a:endParaRPr lang="en-US" altLang="x-none" sz="2600" dirty="0">
                <a:solidFill>
                  <a:srgbClr val="000000"/>
                </a:solidFill>
                <a:latin typeface="Consolas" charset="0"/>
              </a:endParaRPr>
            </a:p>
          </p:txBody>
        </p:sp>
        <p:sp>
          <p:nvSpPr>
            <p:cNvPr id="1222678" name="Oval 22"/>
            <p:cNvSpPr>
              <a:spLocks noChangeArrowheads="1"/>
            </p:cNvSpPr>
            <p:nvPr/>
          </p:nvSpPr>
          <p:spPr bwMode="auto">
            <a:xfrm>
              <a:off x="1781" y="2391"/>
              <a:ext cx="144" cy="144"/>
            </a:xfrm>
            <a:prstGeom prst="ellips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1676401" y="3718576"/>
            <a:ext cx="8829118" cy="15225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Centering</a:t>
            </a:r>
          </a:p>
        </p:txBody>
      </p:sp>
      <p:grpSp>
        <p:nvGrpSpPr>
          <p:cNvPr id="1222659" name="Group 3"/>
          <p:cNvGrpSpPr>
            <a:grpSpLocks/>
          </p:cNvGrpSpPr>
          <p:nvPr/>
        </p:nvGrpSpPr>
        <p:grpSpPr bwMode="auto">
          <a:xfrm>
            <a:off x="832514" y="1289050"/>
            <a:ext cx="10515451" cy="4687673"/>
            <a:chOff x="-391" y="1147"/>
            <a:chExt cx="7302" cy="3255"/>
          </a:xfrm>
        </p:grpSpPr>
        <p:grpSp>
          <p:nvGrpSpPr>
            <p:cNvPr id="1222660" name="Group 4"/>
            <p:cNvGrpSpPr>
              <a:grpSpLocks/>
            </p:cNvGrpSpPr>
            <p:nvPr/>
          </p:nvGrpSpPr>
          <p:grpSpPr bwMode="auto">
            <a:xfrm>
              <a:off x="195" y="1583"/>
              <a:ext cx="6138" cy="2180"/>
              <a:chOff x="99" y="1487"/>
              <a:chExt cx="6138" cy="2180"/>
            </a:xfrm>
          </p:grpSpPr>
          <p:pic>
            <p:nvPicPr>
              <p:cNvPr id="1222661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" y="1513"/>
                <a:ext cx="6131" cy="2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1222662" name="Text Box 6"/>
              <p:cNvSpPr txBox="1">
                <a:spLocks noChangeArrowheads="1"/>
              </p:cNvSpPr>
              <p:nvPr/>
            </p:nvSpPr>
            <p:spPr bwMode="auto">
              <a:xfrm>
                <a:off x="202" y="1487"/>
                <a:ext cx="6035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hangingPunct="0">
                  <a:buSzPct val="100000"/>
                </a:pPr>
                <a:r>
                  <a:rPr lang="en-US" altLang="x-none" sz="2200" b="1">
                    <a:solidFill>
                      <a:srgbClr val="333333"/>
                    </a:solidFill>
                    <a:latin typeface="Calibri" charset="0"/>
                  </a:rPr>
                  <a:t>Graphics Program</a:t>
                </a:r>
              </a:p>
            </p:txBody>
          </p:sp>
        </p:grpSp>
        <p:grpSp>
          <p:nvGrpSpPr>
            <p:cNvPr id="1222663" name="Group 7"/>
            <p:cNvGrpSpPr>
              <a:grpSpLocks/>
            </p:cNvGrpSpPr>
            <p:nvPr/>
          </p:nvGrpSpPr>
          <p:grpSpPr bwMode="auto">
            <a:xfrm>
              <a:off x="373" y="1147"/>
              <a:ext cx="5851" cy="631"/>
              <a:chOff x="277" y="1051"/>
              <a:chExt cx="5851" cy="631"/>
            </a:xfrm>
          </p:grpSpPr>
          <p:sp>
            <p:nvSpPr>
              <p:cNvPr id="1222664" name="Line 8"/>
              <p:cNvSpPr>
                <a:spLocks noChangeShapeType="1"/>
              </p:cNvSpPr>
              <p:nvPr/>
            </p:nvSpPr>
            <p:spPr bwMode="auto">
              <a:xfrm>
                <a:off x="277" y="1367"/>
                <a:ext cx="585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665" name="Text Box 9"/>
              <p:cNvSpPr txBox="1">
                <a:spLocks noChangeArrowheads="1"/>
              </p:cNvSpPr>
              <p:nvPr/>
            </p:nvSpPr>
            <p:spPr bwMode="auto">
              <a:xfrm>
                <a:off x="277" y="1051"/>
                <a:ext cx="5851" cy="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75492" rIns="90000" bIns="45000" anchor="ctr" anchorCtr="1">
                <a:spAutoFit/>
              </a:bodyPr>
              <a:lstStyle>
                <a:lvl1pPr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US" altLang="x-none" sz="2200" i="1" dirty="0" err="1">
                    <a:solidFill>
                      <a:srgbClr val="000000"/>
                    </a:solidFill>
                    <a:latin typeface="Consolas" charset="0"/>
                  </a:rPr>
                  <a:t>canvas</a:t>
                </a:r>
                <a:r>
                  <a:rPr lang="en-US" altLang="x-none" sz="2200" dirty="0" err="1">
                    <a:solidFill>
                      <a:srgbClr val="000000"/>
                    </a:solidFill>
                    <a:latin typeface="Consolas" charset="0"/>
                  </a:rPr>
                  <a:t>.get_canvas_width</a:t>
                </a:r>
                <a:r>
                  <a:rPr lang="en-US" altLang="x-none" sz="2200" dirty="0">
                    <a:solidFill>
                      <a:srgbClr val="000000"/>
                    </a:solidFill>
                    <a:latin typeface="Consolas" charset="0"/>
                  </a:rPr>
                  <a:t>()</a:t>
                </a:r>
              </a:p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altLang="x-none" dirty="0">
                  <a:solidFill>
                    <a:srgbClr val="000000"/>
                  </a:solidFill>
                  <a:latin typeface="Consolas" charset="0"/>
                </a:endParaRPr>
              </a:p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altLang="x-none" dirty="0">
                  <a:solidFill>
                    <a:srgbClr val="000000"/>
                  </a:solidFill>
                  <a:latin typeface="Consolas" charset="0"/>
                </a:endParaRPr>
              </a:p>
            </p:txBody>
          </p:sp>
        </p:grpSp>
        <p:sp>
          <p:nvSpPr>
            <p:cNvPr id="1222666" name="Rectangle 10"/>
            <p:cNvSpPr>
              <a:spLocks noChangeArrowheads="1"/>
            </p:cNvSpPr>
            <p:nvPr/>
          </p:nvSpPr>
          <p:spPr bwMode="auto">
            <a:xfrm>
              <a:off x="1850" y="2461"/>
              <a:ext cx="2836" cy="70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2667" name="Group 11"/>
            <p:cNvGrpSpPr>
              <a:grpSpLocks/>
            </p:cNvGrpSpPr>
            <p:nvPr/>
          </p:nvGrpSpPr>
          <p:grpSpPr bwMode="auto">
            <a:xfrm>
              <a:off x="1856" y="2829"/>
              <a:ext cx="2837" cy="921"/>
              <a:chOff x="1760" y="2733"/>
              <a:chExt cx="2837" cy="921"/>
            </a:xfrm>
          </p:grpSpPr>
          <p:sp>
            <p:nvSpPr>
              <p:cNvPr id="1222668" name="Line 12"/>
              <p:cNvSpPr>
                <a:spLocks noChangeShapeType="1"/>
              </p:cNvSpPr>
              <p:nvPr/>
            </p:nvSpPr>
            <p:spPr bwMode="auto">
              <a:xfrm>
                <a:off x="1760" y="3195"/>
                <a:ext cx="283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669" name="Text Box 13"/>
              <p:cNvSpPr txBox="1">
                <a:spLocks noChangeArrowheads="1"/>
              </p:cNvSpPr>
              <p:nvPr/>
            </p:nvSpPr>
            <p:spPr bwMode="auto">
              <a:xfrm>
                <a:off x="1760" y="2733"/>
                <a:ext cx="2837" cy="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75492" rIns="90000" bIns="45000" anchor="ctr" anchorCtr="1">
                <a:spAutoFit/>
              </a:bodyPr>
              <a:lstStyle>
                <a:lvl1pPr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altLang="x-none" sz="2200" dirty="0">
                  <a:solidFill>
                    <a:srgbClr val="000000"/>
                  </a:solidFill>
                  <a:latin typeface="Consolas" charset="0"/>
                </a:endParaRPr>
              </a:p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altLang="x-none" sz="2200" dirty="0">
                  <a:solidFill>
                    <a:srgbClr val="000000"/>
                  </a:solidFill>
                  <a:latin typeface="Consolas" charset="0"/>
                </a:endParaRPr>
              </a:p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US" altLang="x-none" sz="2200">
                    <a:solidFill>
                      <a:srgbClr val="000000"/>
                    </a:solidFill>
                    <a:latin typeface="Consolas" charset="0"/>
                  </a:rPr>
                  <a:t>     W</a:t>
                </a:r>
              </a:p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altLang="x-none" sz="2200" dirty="0">
                  <a:solidFill>
                    <a:srgbClr val="000000"/>
                  </a:solidFill>
                  <a:latin typeface="Consolas" charset="0"/>
                </a:endParaRPr>
              </a:p>
            </p:txBody>
          </p:sp>
        </p:grpSp>
        <p:sp>
          <p:nvSpPr>
            <p:cNvPr id="1222670" name="Line 14"/>
            <p:cNvSpPr>
              <a:spLocks noChangeShapeType="1"/>
            </p:cNvSpPr>
            <p:nvPr/>
          </p:nvSpPr>
          <p:spPr bwMode="auto">
            <a:xfrm>
              <a:off x="3266" y="1911"/>
              <a:ext cx="1" cy="17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2671" name="Group 15"/>
            <p:cNvGrpSpPr>
              <a:grpSpLocks/>
            </p:cNvGrpSpPr>
            <p:nvPr/>
          </p:nvGrpSpPr>
          <p:grpSpPr bwMode="auto">
            <a:xfrm>
              <a:off x="166" y="2031"/>
              <a:ext cx="3300" cy="636"/>
              <a:chOff x="70" y="1935"/>
              <a:chExt cx="3300" cy="636"/>
            </a:xfrm>
          </p:grpSpPr>
          <p:sp>
            <p:nvSpPr>
              <p:cNvPr id="1222672" name="Line 16"/>
              <p:cNvSpPr>
                <a:spLocks noChangeShapeType="1"/>
              </p:cNvSpPr>
              <p:nvPr/>
            </p:nvSpPr>
            <p:spPr bwMode="auto">
              <a:xfrm>
                <a:off x="277" y="2253"/>
                <a:ext cx="283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673" name="Text Box 17"/>
              <p:cNvSpPr txBox="1">
                <a:spLocks noChangeArrowheads="1"/>
              </p:cNvSpPr>
              <p:nvPr/>
            </p:nvSpPr>
            <p:spPr bwMode="auto">
              <a:xfrm>
                <a:off x="70" y="1935"/>
                <a:ext cx="3300" cy="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75492" rIns="90000" bIns="45000" anchor="ctr" anchorCtr="1">
                <a:spAutoFit/>
              </a:bodyPr>
              <a:lstStyle>
                <a:lvl1pPr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US" altLang="x-none" sz="2200" i="1" dirty="0" err="1">
                    <a:solidFill>
                      <a:srgbClr val="000000"/>
                    </a:solidFill>
                    <a:latin typeface="Consolas" charset="0"/>
                  </a:rPr>
                  <a:t>canvas</a:t>
                </a:r>
                <a:r>
                  <a:rPr lang="en-US" altLang="x-none" sz="2200" dirty="0" err="1">
                    <a:solidFill>
                      <a:srgbClr val="000000"/>
                    </a:solidFill>
                    <a:latin typeface="Consolas" charset="0"/>
                  </a:rPr>
                  <a:t>.get_canvas_width</a:t>
                </a:r>
                <a:r>
                  <a:rPr lang="en-US" altLang="x-none" sz="2200" dirty="0">
                    <a:solidFill>
                      <a:srgbClr val="000000"/>
                    </a:solidFill>
                    <a:latin typeface="Consolas" charset="0"/>
                  </a:rPr>
                  <a:t>() / 2</a:t>
                </a:r>
              </a:p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altLang="x-none" dirty="0">
                  <a:solidFill>
                    <a:srgbClr val="000000"/>
                  </a:solidFill>
                  <a:latin typeface="Consolas" charset="0"/>
                </a:endParaRPr>
              </a:p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altLang="x-none" dirty="0">
                  <a:solidFill>
                    <a:srgbClr val="000000"/>
                  </a:solidFill>
                  <a:latin typeface="Consolas" charset="0"/>
                </a:endParaRPr>
              </a:p>
            </p:txBody>
          </p:sp>
        </p:grpSp>
        <p:grpSp>
          <p:nvGrpSpPr>
            <p:cNvPr id="1222674" name="Group 18"/>
            <p:cNvGrpSpPr>
              <a:grpSpLocks/>
            </p:cNvGrpSpPr>
            <p:nvPr/>
          </p:nvGrpSpPr>
          <p:grpSpPr bwMode="auto">
            <a:xfrm>
              <a:off x="1856" y="3073"/>
              <a:ext cx="1242" cy="712"/>
              <a:chOff x="1760" y="2977"/>
              <a:chExt cx="1242" cy="712"/>
            </a:xfrm>
          </p:grpSpPr>
          <p:sp>
            <p:nvSpPr>
              <p:cNvPr id="1222675" name="Line 19"/>
              <p:cNvSpPr>
                <a:spLocks noChangeShapeType="1"/>
              </p:cNvSpPr>
              <p:nvPr/>
            </p:nvSpPr>
            <p:spPr bwMode="auto">
              <a:xfrm>
                <a:off x="1760" y="3335"/>
                <a:ext cx="124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676" name="Text Box 20"/>
              <p:cNvSpPr txBox="1">
                <a:spLocks noChangeArrowheads="1"/>
              </p:cNvSpPr>
              <p:nvPr/>
            </p:nvSpPr>
            <p:spPr bwMode="auto">
              <a:xfrm>
                <a:off x="1760" y="2977"/>
                <a:ext cx="1242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75492" rIns="90000" bIns="45000" anchor="ctr" anchorCtr="1">
                <a:spAutoFit/>
              </a:bodyPr>
              <a:lstStyle>
                <a:lvl1pPr algn="l" defTabSz="457200"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defTabSz="457200"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defTabSz="457200"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defTabSz="457200"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defTabSz="457200"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altLang="x-none" sz="2200" dirty="0">
                  <a:solidFill>
                    <a:srgbClr val="000000"/>
                  </a:solidFill>
                  <a:latin typeface="Consolas" charset="0"/>
                </a:endParaRPr>
              </a:p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altLang="x-none" sz="2200" dirty="0">
                  <a:solidFill>
                    <a:srgbClr val="000000"/>
                  </a:solidFill>
                  <a:latin typeface="Consolas" charset="0"/>
                </a:endParaRPr>
              </a:p>
              <a:p>
                <a:pPr algn="ctr" hangingPunct="0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US" altLang="x-none" sz="2200" dirty="0">
                    <a:solidFill>
                      <a:srgbClr val="000000"/>
                    </a:solidFill>
                    <a:latin typeface="Consolas" charset="0"/>
                  </a:rPr>
                  <a:t>W / 2  </a:t>
                </a:r>
              </a:p>
            </p:txBody>
          </p:sp>
        </p:grpSp>
        <p:sp>
          <p:nvSpPr>
            <p:cNvPr id="1222677" name="Text Box 21"/>
            <p:cNvSpPr txBox="1">
              <a:spLocks noChangeArrowheads="1"/>
            </p:cNvSpPr>
            <p:nvPr/>
          </p:nvSpPr>
          <p:spPr bwMode="auto">
            <a:xfrm>
              <a:off x="-391" y="3871"/>
              <a:ext cx="7302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81036" rIns="90000" bIns="45000"/>
            <a:lstStyle>
              <a:lvl1pPr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hangingPunct="0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500" dirty="0">
                  <a:solidFill>
                    <a:srgbClr val="000000"/>
                  </a:solidFill>
                  <a:latin typeface="Consolas" charset="0"/>
                </a:rPr>
                <a:t>rectangle's x value = </a:t>
              </a:r>
              <a:r>
                <a:rPr lang="en-US" altLang="x-none" sz="2500" i="1" dirty="0" err="1">
                  <a:solidFill>
                    <a:srgbClr val="000000"/>
                  </a:solidFill>
                  <a:latin typeface="Consolas" charset="0"/>
                </a:rPr>
                <a:t>canvas</a:t>
              </a:r>
              <a:r>
                <a:rPr lang="en-US" altLang="x-none" sz="2500" dirty="0" err="1">
                  <a:solidFill>
                    <a:srgbClr val="000000"/>
                  </a:solidFill>
                  <a:latin typeface="Consolas" charset="0"/>
                </a:rPr>
                <a:t>.get_canvas_width</a:t>
              </a:r>
              <a:r>
                <a:rPr lang="en-US" altLang="x-none" sz="2500" dirty="0">
                  <a:solidFill>
                    <a:srgbClr val="000000"/>
                  </a:solidFill>
                  <a:latin typeface="Consolas" charset="0"/>
                </a:rPr>
                <a:t>() / 2 </a:t>
              </a:r>
              <a:r>
                <a:rPr lang="mr-IN" altLang="x-none" sz="2500" dirty="0">
                  <a:solidFill>
                    <a:srgbClr val="000000"/>
                  </a:solidFill>
                  <a:latin typeface="Consolas" charset="0"/>
                </a:rPr>
                <a:t>–</a:t>
              </a:r>
              <a:r>
                <a:rPr lang="en-US" altLang="x-none" sz="2500" dirty="0">
                  <a:solidFill>
                    <a:srgbClr val="000000"/>
                  </a:solidFill>
                  <a:latin typeface="Consolas" charset="0"/>
                </a:rPr>
                <a:t> W / 2</a:t>
              </a:r>
            </a:p>
          </p:txBody>
        </p:sp>
        <p:sp>
          <p:nvSpPr>
            <p:cNvPr id="1222678" name="Oval 22"/>
            <p:cNvSpPr>
              <a:spLocks noChangeArrowheads="1"/>
            </p:cNvSpPr>
            <p:nvPr/>
          </p:nvSpPr>
          <p:spPr bwMode="auto">
            <a:xfrm>
              <a:off x="1781" y="2391"/>
              <a:ext cx="144" cy="144"/>
            </a:xfrm>
            <a:prstGeom prst="ellips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1676401" y="3718576"/>
            <a:ext cx="8829118" cy="15225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5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Centering</a:t>
            </a:r>
          </a:p>
        </p:txBody>
      </p:sp>
      <p:grpSp>
        <p:nvGrpSpPr>
          <p:cNvPr id="1222659" name="Group 3"/>
          <p:cNvGrpSpPr>
            <a:grpSpLocks/>
          </p:cNvGrpSpPr>
          <p:nvPr/>
        </p:nvGrpSpPr>
        <p:grpSpPr bwMode="auto">
          <a:xfrm>
            <a:off x="718748" y="1916955"/>
            <a:ext cx="10744423" cy="4055449"/>
            <a:chOff x="-470" y="1583"/>
            <a:chExt cx="7461" cy="2816"/>
          </a:xfrm>
        </p:grpSpPr>
        <p:grpSp>
          <p:nvGrpSpPr>
            <p:cNvPr id="1222660" name="Group 4"/>
            <p:cNvGrpSpPr>
              <a:grpSpLocks/>
            </p:cNvGrpSpPr>
            <p:nvPr/>
          </p:nvGrpSpPr>
          <p:grpSpPr bwMode="auto">
            <a:xfrm>
              <a:off x="195" y="1583"/>
              <a:ext cx="6138" cy="2180"/>
              <a:chOff x="99" y="1487"/>
              <a:chExt cx="6138" cy="2180"/>
            </a:xfrm>
          </p:grpSpPr>
          <p:pic>
            <p:nvPicPr>
              <p:cNvPr id="1222661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" y="1513"/>
                <a:ext cx="6131" cy="2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sp>
            <p:nvSpPr>
              <p:cNvPr id="1222662" name="Text Box 6"/>
              <p:cNvSpPr txBox="1">
                <a:spLocks noChangeArrowheads="1"/>
              </p:cNvSpPr>
              <p:nvPr/>
            </p:nvSpPr>
            <p:spPr bwMode="auto">
              <a:xfrm>
                <a:off x="202" y="1487"/>
                <a:ext cx="6035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defTabSz="4572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  <a:tab pos="9410700" algn="l"/>
                  </a:tabLs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hangingPunct="0">
                  <a:buSzPct val="100000"/>
                </a:pPr>
                <a:r>
                  <a:rPr lang="en-US" altLang="x-none" sz="2200" b="1">
                    <a:solidFill>
                      <a:srgbClr val="333333"/>
                    </a:solidFill>
                    <a:latin typeface="Calibri" charset="0"/>
                  </a:rPr>
                  <a:t>Graphics Program</a:t>
                </a:r>
              </a:p>
            </p:txBody>
          </p:sp>
        </p:grpSp>
        <p:sp>
          <p:nvSpPr>
            <p:cNvPr id="1222665" name="Text Box 9"/>
            <p:cNvSpPr txBox="1">
              <a:spLocks noChangeArrowheads="1"/>
            </p:cNvSpPr>
            <p:nvPr/>
          </p:nvSpPr>
          <p:spPr bwMode="auto">
            <a:xfrm rot="5400000">
              <a:off x="4811" y="2379"/>
              <a:ext cx="2030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75492" rIns="90000" bIns="45000" anchor="ctr" anchorCtr="1">
              <a:spAutoFit/>
            </a:bodyPr>
            <a:lstStyle>
              <a:lvl1pPr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hangingPunct="0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200" i="1" dirty="0" err="1">
                  <a:solidFill>
                    <a:srgbClr val="000000"/>
                  </a:solidFill>
                  <a:latin typeface="Consolas" charset="0"/>
                </a:rPr>
                <a:t>canvas</a:t>
              </a:r>
              <a:r>
                <a:rPr lang="en-US" altLang="x-none" sz="2200" dirty="0" err="1">
                  <a:solidFill>
                    <a:srgbClr val="000000"/>
                  </a:solidFill>
                  <a:latin typeface="Consolas" charset="0"/>
                </a:rPr>
                <a:t>.get_canvas_height</a:t>
              </a:r>
              <a:r>
                <a:rPr lang="en-US" altLang="x-none" sz="2200" dirty="0">
                  <a:solidFill>
                    <a:srgbClr val="000000"/>
                  </a:solidFill>
                  <a:latin typeface="Consolas" charset="0"/>
                </a:rPr>
                <a:t>()</a:t>
              </a:r>
            </a:p>
            <a:p>
              <a:pPr algn="ctr" hangingPunct="0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altLang="x-none" dirty="0">
                <a:solidFill>
                  <a:srgbClr val="000000"/>
                </a:solidFill>
                <a:latin typeface="Consolas" charset="0"/>
              </a:endParaRPr>
            </a:p>
            <a:p>
              <a:pPr algn="ctr" hangingPunct="0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altLang="x-none" dirty="0">
                <a:solidFill>
                  <a:srgbClr val="000000"/>
                </a:solidFill>
                <a:latin typeface="Consolas" charset="0"/>
              </a:endParaRPr>
            </a:p>
          </p:txBody>
        </p:sp>
        <p:sp>
          <p:nvSpPr>
            <p:cNvPr id="1222666" name="Rectangle 10"/>
            <p:cNvSpPr>
              <a:spLocks noChangeArrowheads="1"/>
            </p:cNvSpPr>
            <p:nvPr/>
          </p:nvSpPr>
          <p:spPr bwMode="auto">
            <a:xfrm>
              <a:off x="1850" y="2461"/>
              <a:ext cx="2836" cy="70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670" name="Line 14"/>
            <p:cNvSpPr>
              <a:spLocks noChangeShapeType="1"/>
            </p:cNvSpPr>
            <p:nvPr/>
          </p:nvSpPr>
          <p:spPr bwMode="auto">
            <a:xfrm>
              <a:off x="3266" y="1911"/>
              <a:ext cx="1" cy="17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2677" name="Text Box 21"/>
            <p:cNvSpPr txBox="1">
              <a:spLocks noChangeArrowheads="1"/>
            </p:cNvSpPr>
            <p:nvPr/>
          </p:nvSpPr>
          <p:spPr bwMode="auto">
            <a:xfrm>
              <a:off x="-470" y="3868"/>
              <a:ext cx="7461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81036" rIns="90000" bIns="45000"/>
            <a:lstStyle>
              <a:lvl1pPr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defTabSz="4572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hangingPunct="0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US" altLang="x-none" sz="2500" dirty="0">
                  <a:solidFill>
                    <a:srgbClr val="000000"/>
                  </a:solidFill>
                  <a:latin typeface="Consolas" charset="0"/>
                </a:rPr>
                <a:t>rectangle's y value = </a:t>
              </a:r>
              <a:r>
                <a:rPr lang="en-US" altLang="x-none" sz="2500" i="1" dirty="0" err="1">
                  <a:solidFill>
                    <a:srgbClr val="000000"/>
                  </a:solidFill>
                  <a:latin typeface="Consolas" charset="0"/>
                </a:rPr>
                <a:t>canvas</a:t>
              </a:r>
              <a:r>
                <a:rPr lang="en-US" altLang="x-none" sz="2500" dirty="0" err="1">
                  <a:solidFill>
                    <a:srgbClr val="000000"/>
                  </a:solidFill>
                  <a:latin typeface="Consolas" charset="0"/>
                </a:rPr>
                <a:t>.get_canvas_height</a:t>
              </a:r>
              <a:r>
                <a:rPr lang="en-US" altLang="x-none" sz="2500" dirty="0">
                  <a:solidFill>
                    <a:srgbClr val="000000"/>
                  </a:solidFill>
                  <a:latin typeface="Consolas" charset="0"/>
                </a:rPr>
                <a:t>() / 2 </a:t>
              </a:r>
              <a:r>
                <a:rPr lang="mr-IN" altLang="x-none" sz="2500" dirty="0">
                  <a:solidFill>
                    <a:srgbClr val="000000"/>
                  </a:solidFill>
                  <a:latin typeface="Consolas" charset="0"/>
                </a:rPr>
                <a:t>–</a:t>
              </a:r>
              <a:r>
                <a:rPr lang="en-US" altLang="x-none" sz="2500" dirty="0">
                  <a:solidFill>
                    <a:srgbClr val="000000"/>
                  </a:solidFill>
                  <a:latin typeface="Consolas" charset="0"/>
                </a:rPr>
                <a:t> H / 2</a:t>
              </a:r>
            </a:p>
          </p:txBody>
        </p:sp>
        <p:sp>
          <p:nvSpPr>
            <p:cNvPr id="1222678" name="Oval 22"/>
            <p:cNvSpPr>
              <a:spLocks noChangeArrowheads="1"/>
            </p:cNvSpPr>
            <p:nvPr/>
          </p:nvSpPr>
          <p:spPr bwMode="auto">
            <a:xfrm>
              <a:off x="1781" y="2391"/>
              <a:ext cx="144" cy="144"/>
            </a:xfrm>
            <a:prstGeom prst="ellips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6401" y="3718576"/>
            <a:ext cx="8829118" cy="15225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0363201" y="2372502"/>
            <a:ext cx="9013" cy="265669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71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7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Python So Far</a:t>
            </a:r>
            <a:endParaRPr lang="en-US" altLang="x-none" sz="36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Graphics Programs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Centering Objects</a:t>
            </a:r>
          </a:p>
          <a:p>
            <a:pPr>
              <a:defRPr/>
            </a:pPr>
            <a:r>
              <a:rPr lang="en-US" altLang="x-none" sz="3600" dirty="0"/>
              <a:t>Practice: Drawing a Car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Graphics and Loops</a:t>
            </a:r>
          </a:p>
        </p:txBody>
      </p:sp>
    </p:spTree>
    <p:extLst>
      <p:ext uri="{BB962C8B-B14F-4D97-AF65-F5344CB8AC3E}">
        <p14:creationId xmlns:p14="http://schemas.microsoft.com/office/powerpoint/2010/main" val="310927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Car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dirty="0"/>
              <a:t>Write a graphical program named </a:t>
            </a:r>
            <a:r>
              <a:rPr lang="en-US" altLang="x-none" b="1" dirty="0">
                <a:latin typeface="Consolas" charset="0"/>
              </a:rPr>
              <a:t>Car</a:t>
            </a:r>
            <a:r>
              <a:rPr lang="en-US" altLang="x-none" dirty="0"/>
              <a:t> that draws</a:t>
            </a:r>
            <a:br>
              <a:rPr lang="en-US" altLang="x-none" dirty="0"/>
            </a:br>
            <a:r>
              <a:rPr lang="en-US" altLang="x-none" dirty="0"/>
              <a:t>a figure that looks (kind of) like a car.</a:t>
            </a:r>
          </a:p>
          <a:p>
            <a:pPr lvl="1"/>
            <a:r>
              <a:rPr lang="en-US" altLang="x-none" dirty="0"/>
              <a:t>Red wheels at (20, 70) and (80, 70), size 20x20</a:t>
            </a:r>
          </a:p>
          <a:p>
            <a:pPr lvl="1"/>
            <a:r>
              <a:rPr lang="en-US" altLang="x-none" dirty="0"/>
              <a:t>Cyan windshield at (80, 40), size 30x20</a:t>
            </a:r>
          </a:p>
          <a:p>
            <a:pPr lvl="1"/>
            <a:r>
              <a:rPr lang="en-US" altLang="x-none" dirty="0"/>
              <a:t>Blue body at (10, 30), size 100x50</a:t>
            </a:r>
          </a:p>
          <a:p>
            <a:pPr lvl="1"/>
            <a:r>
              <a:rPr lang="en-US" altLang="x-none" dirty="0"/>
              <a:t>yellow background</a:t>
            </a:r>
          </a:p>
        </p:txBody>
      </p:sp>
      <p:pic>
        <p:nvPicPr>
          <p:cNvPr id="1220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676400"/>
            <a:ext cx="1905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778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Car Solution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solidFill>
                  <a:srgbClr val="00B050"/>
                </a:solidFill>
                <a:latin typeface="Consolas" charset="0"/>
              </a:rPr>
              <a:t># When 2 shapes occupy the same pixels, the last one drawn "wins"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def main():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canvas = Canvas()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</a:t>
            </a:r>
            <a:r>
              <a:rPr lang="en-US" altLang="x-none" sz="1800" dirty="0" err="1">
                <a:latin typeface="Consolas" charset="0"/>
              </a:rPr>
              <a:t>canvas.set_canvas_title</a:t>
            </a:r>
            <a:r>
              <a:rPr lang="en-US" altLang="x-none" sz="1800" dirty="0">
                <a:latin typeface="Consolas" charset="0"/>
              </a:rPr>
              <a:t>("Car")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</a:t>
            </a:r>
            <a:r>
              <a:rPr lang="en-US" altLang="x-none" sz="1800" dirty="0" err="1">
                <a:latin typeface="Consolas" charset="0"/>
              </a:rPr>
              <a:t>canvas.set_canvas_background_color</a:t>
            </a:r>
            <a:r>
              <a:rPr lang="en-US" altLang="x-none" sz="1800" dirty="0">
                <a:latin typeface="Consolas" charset="0"/>
              </a:rPr>
              <a:t>("yellow")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x-none" sz="1800" dirty="0">
              <a:latin typeface="Consolas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solidFill>
                  <a:srgbClr val="00B050"/>
                </a:solidFill>
                <a:latin typeface="Consolas" charset="0"/>
              </a:rPr>
              <a:t>    # Car body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body = </a:t>
            </a:r>
            <a:r>
              <a:rPr lang="en-US" altLang="x-none" sz="1800" dirty="0" err="1">
                <a:latin typeface="Consolas" charset="0"/>
              </a:rPr>
              <a:t>canvas.create_rectangle</a:t>
            </a:r>
            <a:r>
              <a:rPr lang="en-US" altLang="x-none" sz="1800" dirty="0">
                <a:latin typeface="Consolas" charset="0"/>
              </a:rPr>
              <a:t>(10, 30, 110, 80)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</a:t>
            </a:r>
            <a:r>
              <a:rPr lang="en-US" altLang="x-none" sz="1800" dirty="0" err="1">
                <a:latin typeface="Consolas" charset="0"/>
              </a:rPr>
              <a:t>canvas.set_fill_color</a:t>
            </a:r>
            <a:r>
              <a:rPr lang="en-US" altLang="x-none" sz="1800" dirty="0">
                <a:latin typeface="Consolas" charset="0"/>
              </a:rPr>
              <a:t>(body, "blue")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x-none" sz="1800" dirty="0">
              <a:latin typeface="Consolas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solidFill>
                  <a:srgbClr val="00B050"/>
                </a:solidFill>
                <a:latin typeface="Consolas" charset="0"/>
              </a:rPr>
              <a:t>    # Car wheels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wheel1 = </a:t>
            </a:r>
            <a:r>
              <a:rPr lang="en-US" altLang="x-none" sz="1800" dirty="0" err="1">
                <a:latin typeface="Consolas" charset="0"/>
              </a:rPr>
              <a:t>canvas.create_oval</a:t>
            </a:r>
            <a:r>
              <a:rPr lang="en-US" altLang="x-none" sz="1800" dirty="0">
                <a:latin typeface="Consolas" charset="0"/>
              </a:rPr>
              <a:t>(20, 70, 40, 90)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</a:t>
            </a:r>
            <a:r>
              <a:rPr lang="en-US" altLang="x-none" sz="1800" dirty="0" err="1">
                <a:latin typeface="Consolas" charset="0"/>
              </a:rPr>
              <a:t>canvas.set_fill_color</a:t>
            </a:r>
            <a:r>
              <a:rPr lang="en-US" altLang="x-none" sz="1800" dirty="0">
                <a:latin typeface="Consolas" charset="0"/>
              </a:rPr>
              <a:t>(wheel1, "red")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wheel2 = </a:t>
            </a:r>
            <a:r>
              <a:rPr lang="en-US" altLang="x-none" sz="1800" dirty="0" err="1">
                <a:latin typeface="Consolas" charset="0"/>
              </a:rPr>
              <a:t>canvas.create_oval</a:t>
            </a:r>
            <a:r>
              <a:rPr lang="en-US" altLang="x-none" sz="1800" dirty="0">
                <a:latin typeface="Consolas" charset="0"/>
              </a:rPr>
              <a:t>(80, 70, 100, 90)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</a:t>
            </a:r>
            <a:r>
              <a:rPr lang="en-US" altLang="x-none" sz="1800" dirty="0" err="1">
                <a:latin typeface="Consolas" charset="0"/>
              </a:rPr>
              <a:t>canvas.set_fill_color</a:t>
            </a:r>
            <a:r>
              <a:rPr lang="en-US" altLang="x-none" sz="1800" dirty="0">
                <a:latin typeface="Consolas" charset="0"/>
              </a:rPr>
              <a:t>(wheel2, "red")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x-none" sz="1800" dirty="0">
              <a:latin typeface="Consolas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solidFill>
                  <a:srgbClr val="00B050"/>
                </a:solidFill>
                <a:latin typeface="Consolas" charset="0"/>
              </a:rPr>
              <a:t>    # Windshield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windshield = </a:t>
            </a:r>
            <a:r>
              <a:rPr lang="en-US" altLang="x-none" sz="1800" dirty="0" err="1">
                <a:latin typeface="Consolas" charset="0"/>
              </a:rPr>
              <a:t>canvas.create_rectangle</a:t>
            </a:r>
            <a:r>
              <a:rPr lang="en-US" altLang="x-none" sz="1800" dirty="0">
                <a:latin typeface="Consolas" charset="0"/>
              </a:rPr>
              <a:t>(80, 40, 110, 60)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</a:t>
            </a:r>
            <a:r>
              <a:rPr lang="en-US" altLang="x-none" sz="1800" dirty="0" err="1">
                <a:latin typeface="Consolas" charset="0"/>
              </a:rPr>
              <a:t>canvas.set_fill_color</a:t>
            </a:r>
            <a:r>
              <a:rPr lang="en-US" altLang="x-none" sz="1800" dirty="0">
                <a:latin typeface="Consolas" charset="0"/>
              </a:rPr>
              <a:t>(windshield, "cyan")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x-none" sz="1800" dirty="0">
              <a:latin typeface="Consolas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x-none" sz="1800" dirty="0">
                <a:latin typeface="Consolas" charset="0"/>
              </a:rPr>
              <a:t>    </a:t>
            </a:r>
            <a:r>
              <a:rPr lang="en-US" altLang="x-none" sz="1800" dirty="0" err="1">
                <a:latin typeface="Consolas" charset="0"/>
              </a:rPr>
              <a:t>canvas.mainloop</a:t>
            </a:r>
            <a:r>
              <a:rPr lang="en-US" altLang="x-none" sz="1800" dirty="0">
                <a:latin typeface="Consolas" charset="0"/>
              </a:rPr>
              <a:t>()</a:t>
            </a:r>
          </a:p>
        </p:txBody>
      </p:sp>
      <p:pic>
        <p:nvPicPr>
          <p:cNvPr id="1238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676400"/>
            <a:ext cx="1905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38021" name="Line 5"/>
          <p:cNvSpPr>
            <a:spLocks noChangeShapeType="1"/>
          </p:cNvSpPr>
          <p:nvPr/>
        </p:nvSpPr>
        <p:spPr bwMode="auto">
          <a:xfrm flipV="1">
            <a:off x="7315200" y="25146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022" name="Line 6"/>
          <p:cNvSpPr>
            <a:spLocks noChangeShapeType="1"/>
          </p:cNvSpPr>
          <p:nvPr/>
        </p:nvSpPr>
        <p:spPr bwMode="auto">
          <a:xfrm flipV="1">
            <a:off x="6781800" y="3048000"/>
            <a:ext cx="19812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023" name="Line 7"/>
          <p:cNvSpPr>
            <a:spLocks noChangeShapeType="1"/>
          </p:cNvSpPr>
          <p:nvPr/>
        </p:nvSpPr>
        <p:spPr bwMode="auto">
          <a:xfrm flipV="1">
            <a:off x="6781800" y="3048000"/>
            <a:ext cx="259080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024" name="Line 8"/>
          <p:cNvSpPr>
            <a:spLocks noChangeShapeType="1"/>
          </p:cNvSpPr>
          <p:nvPr/>
        </p:nvSpPr>
        <p:spPr bwMode="auto">
          <a:xfrm flipV="1">
            <a:off x="8001000" y="2667000"/>
            <a:ext cx="16002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75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7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Python So Far</a:t>
            </a:r>
            <a:endParaRPr lang="en-US" altLang="x-none" sz="3600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Graphics Programs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Centering Objects</a:t>
            </a:r>
          </a:p>
          <a:p>
            <a:pPr>
              <a:defRPr/>
            </a:pPr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Practice: Drawing a Car</a:t>
            </a:r>
          </a:p>
          <a:p>
            <a:pPr>
              <a:defRPr/>
            </a:pPr>
            <a:r>
              <a:rPr lang="en-US" altLang="x-none" sz="3600" dirty="0"/>
              <a:t>Practice: Graphics and Loops</a:t>
            </a:r>
          </a:p>
        </p:txBody>
      </p:sp>
    </p:spTree>
    <p:extLst>
      <p:ext uri="{BB962C8B-B14F-4D97-AF65-F5344CB8AC3E}">
        <p14:creationId xmlns:p14="http://schemas.microsoft.com/office/powerpoint/2010/main" val="4185558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Drawing w/ Loops</a:t>
            </a:r>
          </a:p>
        </p:txBody>
      </p:sp>
      <p:sp>
        <p:nvSpPr>
          <p:cNvPr id="121139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x-none" dirty="0"/>
              <a:t>We can combine loops and graphics to draw cool patterns:</a:t>
            </a:r>
            <a:endParaRPr lang="en-US" altLang="x-none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99086-B1D1-2A4F-A341-99DDC2AD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01" y="1626751"/>
            <a:ext cx="7213198" cy="52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1906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Practice: Drawing w/ Loops</a:t>
            </a:r>
          </a:p>
        </p:txBody>
      </p:sp>
      <p:sp>
        <p:nvSpPr>
          <p:cNvPr id="121139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x-none" dirty="0"/>
              <a:t>We can combine loops and graphics to draw cool patterns:</a:t>
            </a:r>
            <a:endParaRPr lang="en-US" altLang="x-none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99086-B1D1-2A4F-A341-99DDC2AD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553" y="3650789"/>
            <a:ext cx="4639247" cy="3385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E08029-672C-5E4A-8356-541BACC02A4E}"/>
              </a:ext>
            </a:extLst>
          </p:cNvPr>
          <p:cNvSpPr txBox="1"/>
          <p:nvPr/>
        </p:nvSpPr>
        <p:spPr>
          <a:xfrm>
            <a:off x="609600" y="1854875"/>
            <a:ext cx="98090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canvas = Canvas()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range(10):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circle_x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100 + 20 *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circle_y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+ 20 *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canvas.create_oval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circle_x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circle_y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circle_x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+ 50,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circle_y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+ 50)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canvas.mainloop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840317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Python So Far</a:t>
            </a:r>
            <a:endParaRPr lang="en-US" altLang="x-none" sz="3600" b="1" dirty="0"/>
          </a:p>
          <a:p>
            <a:pPr>
              <a:defRPr/>
            </a:pPr>
            <a:r>
              <a:rPr lang="en-US" altLang="x-none" sz="3600" dirty="0"/>
              <a:t>Graphics Programs</a:t>
            </a:r>
          </a:p>
          <a:p>
            <a:pPr>
              <a:defRPr/>
            </a:pPr>
            <a:r>
              <a:rPr lang="en-US" altLang="x-none" sz="3600" dirty="0"/>
              <a:t>Practice: Centering Objects</a:t>
            </a:r>
          </a:p>
          <a:p>
            <a:pPr>
              <a:defRPr/>
            </a:pPr>
            <a:r>
              <a:rPr lang="en-US" altLang="x-none" sz="3600" dirty="0"/>
              <a:t>Practice: Drawing a Car</a:t>
            </a:r>
          </a:p>
          <a:p>
            <a:pPr>
              <a:defRPr/>
            </a:pPr>
            <a:r>
              <a:rPr lang="en-US" altLang="x-none" sz="3600" dirty="0"/>
              <a:t>Practice: Graphics and Loops</a:t>
            </a:r>
          </a:p>
        </p:txBody>
      </p:sp>
    </p:spTree>
    <p:extLst>
      <p:ext uri="{BB962C8B-B14F-4D97-AF65-F5344CB8AC3E}">
        <p14:creationId xmlns:p14="http://schemas.microsoft.com/office/powerpoint/2010/main" val="164147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Review: Variables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sz="3600" b="1" dirty="0"/>
              <a:t>A variable is a “suitcase”.  We can use it to store a value.</a:t>
            </a:r>
            <a:endParaRPr lang="en-US" altLang="x-none" sz="3600" dirty="0"/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8097E07D-70F5-5E45-82C6-F04CF00A03B2}"/>
              </a:ext>
            </a:extLst>
          </p:cNvPr>
          <p:cNvGrpSpPr/>
          <p:nvPr/>
        </p:nvGrpSpPr>
        <p:grpSpPr>
          <a:xfrm>
            <a:off x="2713562" y="2775222"/>
            <a:ext cx="5431374" cy="1384651"/>
            <a:chOff x="-715438" y="0"/>
            <a:chExt cx="5431372" cy="1384650"/>
          </a:xfrm>
        </p:grpSpPr>
        <p:grpSp>
          <p:nvGrpSpPr>
            <p:cNvPr id="5" name="Group 36">
              <a:extLst>
                <a:ext uri="{FF2B5EF4-FFF2-40B4-BE49-F238E27FC236}">
                  <a16:creationId xmlns:a16="http://schemas.microsoft.com/office/drawing/2014/main" id="{3F57B166-AC05-C047-8C2A-C62EC641FC63}"/>
                </a:ext>
              </a:extLst>
            </p:cNvPr>
            <p:cNvGrpSpPr/>
            <p:nvPr/>
          </p:nvGrpSpPr>
          <p:grpSpPr>
            <a:xfrm>
              <a:off x="-715438" y="120194"/>
              <a:ext cx="5360098" cy="1004203"/>
              <a:chOff x="-715438" y="0"/>
              <a:chExt cx="5360097" cy="1004202"/>
            </a:xfrm>
          </p:grpSpPr>
          <p:pic>
            <p:nvPicPr>
              <p:cNvPr id="7" name="Google Shape;347;p41" descr="Google Shape;347;p41">
                <a:extLst>
                  <a:ext uri="{FF2B5EF4-FFF2-40B4-BE49-F238E27FC236}">
                    <a16:creationId xmlns:a16="http://schemas.microsoft.com/office/drawing/2014/main" id="{0A01A199-922C-9B48-B3B7-4EF55DC8B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36557" y="0"/>
                <a:ext cx="1308102" cy="10042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" name="Google Shape;344;p41" descr="Google Shape;344;p41">
                <a:extLst>
                  <a:ext uri="{FF2B5EF4-FFF2-40B4-BE49-F238E27FC236}">
                    <a16:creationId xmlns:a16="http://schemas.microsoft.com/office/drawing/2014/main" id="{D980B04F-AD6B-2644-B479-AD837C5D5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212358" y="232744"/>
                <a:ext cx="1991731" cy="6052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" name="Straight Arrow Connector 40">
                <a:extLst>
                  <a:ext uri="{FF2B5EF4-FFF2-40B4-BE49-F238E27FC236}">
                    <a16:creationId xmlns:a16="http://schemas.microsoft.com/office/drawing/2014/main" id="{0E4A1420-C6D4-3B4C-8B51-9E96054BD435}"/>
                  </a:ext>
                </a:extLst>
              </p:cNvPr>
              <p:cNvSpPr/>
              <p:nvPr/>
            </p:nvSpPr>
            <p:spPr>
              <a:xfrm>
                <a:off x="2204088" y="535349"/>
                <a:ext cx="1132471" cy="328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342900">
                  <a:defRPr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5C5B2B79-943C-4E42-84EC-5CC56008FAEA}"/>
                  </a:ext>
                </a:extLst>
              </p:cNvPr>
              <p:cNvSpPr txBox="1"/>
              <p:nvPr/>
            </p:nvSpPr>
            <p:spPr>
              <a:xfrm>
                <a:off x="-715438" y="352611"/>
                <a:ext cx="2858549" cy="3462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89" tIns="34289" rIns="34289" bIns="34289" numCol="1" anchor="t">
                <a:spAutoFit/>
              </a:bodyPr>
              <a:lstStyle/>
              <a:p>
                <a:pPr lvl="1" indent="457200" defTabSz="342900">
                  <a:defRPr b="1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dirty="0" err="1"/>
                  <a:t>num_students</a:t>
                </a:r>
                <a:endParaRPr dirty="0"/>
              </a:p>
            </p:txBody>
          </p:sp>
          <p:sp>
            <p:nvSpPr>
              <p:cNvPr id="11" name="Rectangle 42">
                <a:extLst>
                  <a:ext uri="{FF2B5EF4-FFF2-40B4-BE49-F238E27FC236}">
                    <a16:creationId xmlns:a16="http://schemas.microsoft.com/office/drawing/2014/main" id="{1BC040F1-46CB-BD4C-83A3-E90A5120ED65}"/>
                  </a:ext>
                </a:extLst>
              </p:cNvPr>
              <p:cNvSpPr txBox="1"/>
              <p:nvPr/>
            </p:nvSpPr>
            <p:spPr>
              <a:xfrm>
                <a:off x="3748260" y="413790"/>
                <a:ext cx="492828" cy="347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4289" tIns="34289" rIns="34289" bIns="34289" numCol="1" anchor="t">
                <a:spAutoFit/>
              </a:bodyPr>
              <a:lstStyle>
                <a:lvl1pPr defTabSz="342900">
                  <a:defRPr sz="1800" b="1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rPr dirty="0"/>
                  <a:t>700</a:t>
                </a:r>
              </a:p>
            </p:txBody>
          </p:sp>
        </p:grpSp>
        <p:sp>
          <p:nvSpPr>
            <p:cNvPr id="6" name="Google Shape;805;p74">
              <a:extLst>
                <a:ext uri="{FF2B5EF4-FFF2-40B4-BE49-F238E27FC236}">
                  <a16:creationId xmlns:a16="http://schemas.microsoft.com/office/drawing/2014/main" id="{27BE1745-1536-F24F-B524-4705BBAAE874}"/>
                </a:ext>
              </a:extLst>
            </p:cNvPr>
            <p:cNvSpPr txBox="1"/>
            <p:nvPr/>
          </p:nvSpPr>
          <p:spPr>
            <a:xfrm rot="16200000">
              <a:off x="3847090" y="515805"/>
              <a:ext cx="1384650" cy="35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>
              <a:lvl1pPr algn="ctr" defTabSz="342900">
                <a:defRPr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r>
                <a:t>int</a:t>
              </a: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F6CCC304-E9D8-B94F-A96D-28A4EFE31DFA}"/>
              </a:ext>
            </a:extLst>
          </p:cNvPr>
          <p:cNvSpPr txBox="1"/>
          <p:nvPr/>
        </p:nvSpPr>
        <p:spPr>
          <a:xfrm>
            <a:off x="3369082" y="2172122"/>
            <a:ext cx="4599334" cy="469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lvl="1" indent="457200" defTabSz="342900">
              <a:defRPr sz="18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600" dirty="0" err="1"/>
              <a:t>num_students</a:t>
            </a:r>
            <a:r>
              <a:rPr sz="2600" dirty="0"/>
              <a:t> = 700</a:t>
            </a:r>
          </a:p>
        </p:txBody>
      </p:sp>
      <p:sp>
        <p:nvSpPr>
          <p:cNvPr id="13" name="TextBox 43">
            <a:extLst>
              <a:ext uri="{FF2B5EF4-FFF2-40B4-BE49-F238E27FC236}">
                <a16:creationId xmlns:a16="http://schemas.microsoft.com/office/drawing/2014/main" id="{CFC97AFE-E812-3843-9DB1-5833CD733EE9}"/>
              </a:ext>
            </a:extLst>
          </p:cNvPr>
          <p:cNvSpPr txBox="1"/>
          <p:nvPr/>
        </p:nvSpPr>
        <p:spPr>
          <a:xfrm>
            <a:off x="3712456" y="4510553"/>
            <a:ext cx="1136373" cy="529650"/>
          </a:xfrm>
          <a:prstGeom prst="rect">
            <a:avLst/>
          </a:prstGeom>
          <a:solidFill>
            <a:srgbClr val="DCE6F2"/>
          </a:solidFill>
          <a:ln w="3175">
            <a:solidFill>
              <a:srgbClr val="4A7EBB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name</a:t>
            </a:r>
          </a:p>
        </p:txBody>
      </p:sp>
      <p:sp>
        <p:nvSpPr>
          <p:cNvPr id="14" name="TextBox 44">
            <a:extLst>
              <a:ext uri="{FF2B5EF4-FFF2-40B4-BE49-F238E27FC236}">
                <a16:creationId xmlns:a16="http://schemas.microsoft.com/office/drawing/2014/main" id="{CF03557B-3294-0341-82E0-F5E159CD547E}"/>
              </a:ext>
            </a:extLst>
          </p:cNvPr>
          <p:cNvSpPr txBox="1"/>
          <p:nvPr/>
        </p:nvSpPr>
        <p:spPr>
          <a:xfrm>
            <a:off x="8180477" y="4548616"/>
            <a:ext cx="912238" cy="529651"/>
          </a:xfrm>
          <a:prstGeom prst="rect">
            <a:avLst/>
          </a:prstGeom>
          <a:solidFill>
            <a:srgbClr val="DCE6F2"/>
          </a:solidFill>
          <a:ln w="3175">
            <a:solidFill>
              <a:srgbClr val="4A7EBB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type</a:t>
            </a:r>
          </a:p>
        </p:txBody>
      </p:sp>
      <p:sp>
        <p:nvSpPr>
          <p:cNvPr id="15" name="TextBox 45">
            <a:extLst>
              <a:ext uri="{FF2B5EF4-FFF2-40B4-BE49-F238E27FC236}">
                <a16:creationId xmlns:a16="http://schemas.microsoft.com/office/drawing/2014/main" id="{A29E5220-9568-8E45-AF69-31EB65F2B190}"/>
              </a:ext>
            </a:extLst>
          </p:cNvPr>
          <p:cNvSpPr txBox="1"/>
          <p:nvPr/>
        </p:nvSpPr>
        <p:spPr>
          <a:xfrm>
            <a:off x="6251097" y="5010295"/>
            <a:ext cx="1075875" cy="529651"/>
          </a:xfrm>
          <a:prstGeom prst="rect">
            <a:avLst/>
          </a:prstGeom>
          <a:solidFill>
            <a:srgbClr val="DCE6F2"/>
          </a:solidFill>
          <a:ln w="3175">
            <a:solidFill>
              <a:srgbClr val="4A7EBB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value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C4A4B89-3E90-C540-874C-059AB4721900}"/>
              </a:ext>
            </a:extLst>
          </p:cNvPr>
          <p:cNvSpPr/>
          <p:nvPr/>
        </p:nvSpPr>
        <p:spPr>
          <a:xfrm>
            <a:off x="4315696" y="3843598"/>
            <a:ext cx="323507" cy="574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3" h="21539" extrusionOk="0">
                <a:moveTo>
                  <a:pt x="0" y="21539"/>
                </a:moveTo>
                <a:cubicBezTo>
                  <a:pt x="123" y="20912"/>
                  <a:pt x="-31" y="20246"/>
                  <a:pt x="369" y="19657"/>
                </a:cubicBezTo>
                <a:cubicBezTo>
                  <a:pt x="618" y="19289"/>
                  <a:pt x="1440" y="19142"/>
                  <a:pt x="1844" y="18821"/>
                </a:cubicBezTo>
                <a:cubicBezTo>
                  <a:pt x="4238" y="16922"/>
                  <a:pt x="225" y="19321"/>
                  <a:pt x="2951" y="17776"/>
                </a:cubicBezTo>
                <a:cubicBezTo>
                  <a:pt x="3091" y="17378"/>
                  <a:pt x="3311" y="16532"/>
                  <a:pt x="3689" y="16103"/>
                </a:cubicBezTo>
                <a:cubicBezTo>
                  <a:pt x="3887" y="15879"/>
                  <a:pt x="4181" y="15685"/>
                  <a:pt x="4426" y="15476"/>
                </a:cubicBezTo>
                <a:cubicBezTo>
                  <a:pt x="5471" y="13699"/>
                  <a:pt x="4014" y="15866"/>
                  <a:pt x="5533" y="14431"/>
                </a:cubicBezTo>
                <a:cubicBezTo>
                  <a:pt x="5733" y="14242"/>
                  <a:pt x="5728" y="14001"/>
                  <a:pt x="5902" y="13804"/>
                </a:cubicBezTo>
                <a:cubicBezTo>
                  <a:pt x="6100" y="13579"/>
                  <a:pt x="6394" y="13386"/>
                  <a:pt x="6640" y="13176"/>
                </a:cubicBezTo>
                <a:cubicBezTo>
                  <a:pt x="6763" y="12967"/>
                  <a:pt x="6793" y="12733"/>
                  <a:pt x="7009" y="12549"/>
                </a:cubicBezTo>
                <a:cubicBezTo>
                  <a:pt x="8791" y="11034"/>
                  <a:pt x="7579" y="12891"/>
                  <a:pt x="8853" y="11086"/>
                </a:cubicBezTo>
                <a:cubicBezTo>
                  <a:pt x="9142" y="10677"/>
                  <a:pt x="9402" y="10259"/>
                  <a:pt x="9591" y="9832"/>
                </a:cubicBezTo>
                <a:cubicBezTo>
                  <a:pt x="9714" y="9553"/>
                  <a:pt x="9760" y="9259"/>
                  <a:pt x="9960" y="8995"/>
                </a:cubicBezTo>
                <a:cubicBezTo>
                  <a:pt x="10134" y="8764"/>
                  <a:pt x="10452" y="8577"/>
                  <a:pt x="10697" y="8368"/>
                </a:cubicBezTo>
                <a:cubicBezTo>
                  <a:pt x="11219" y="6891"/>
                  <a:pt x="10868" y="7660"/>
                  <a:pt x="11804" y="6068"/>
                </a:cubicBezTo>
                <a:cubicBezTo>
                  <a:pt x="11927" y="5859"/>
                  <a:pt x="11898" y="5597"/>
                  <a:pt x="12173" y="5441"/>
                </a:cubicBezTo>
                <a:cubicBezTo>
                  <a:pt x="12419" y="5302"/>
                  <a:pt x="12718" y="5187"/>
                  <a:pt x="12911" y="5023"/>
                </a:cubicBezTo>
                <a:cubicBezTo>
                  <a:pt x="13216" y="4764"/>
                  <a:pt x="13297" y="4426"/>
                  <a:pt x="13649" y="4187"/>
                </a:cubicBezTo>
                <a:cubicBezTo>
                  <a:pt x="13932" y="3994"/>
                  <a:pt x="14409" y="3926"/>
                  <a:pt x="14755" y="3769"/>
                </a:cubicBezTo>
                <a:cubicBezTo>
                  <a:pt x="15027" y="3646"/>
                  <a:pt x="15247" y="3490"/>
                  <a:pt x="15493" y="3351"/>
                </a:cubicBezTo>
                <a:cubicBezTo>
                  <a:pt x="15370" y="2793"/>
                  <a:pt x="15674" y="2146"/>
                  <a:pt x="15124" y="1678"/>
                </a:cubicBezTo>
                <a:cubicBezTo>
                  <a:pt x="14878" y="1469"/>
                  <a:pt x="14378" y="1950"/>
                  <a:pt x="14017" y="2096"/>
                </a:cubicBezTo>
                <a:cubicBezTo>
                  <a:pt x="13517" y="2299"/>
                  <a:pt x="13076" y="2551"/>
                  <a:pt x="12542" y="2723"/>
                </a:cubicBezTo>
                <a:cubicBezTo>
                  <a:pt x="12204" y="2833"/>
                  <a:pt x="11799" y="2855"/>
                  <a:pt x="11435" y="2932"/>
                </a:cubicBezTo>
                <a:cubicBezTo>
                  <a:pt x="10815" y="3064"/>
                  <a:pt x="10196" y="3198"/>
                  <a:pt x="9591" y="3351"/>
                </a:cubicBezTo>
                <a:cubicBezTo>
                  <a:pt x="9088" y="3477"/>
                  <a:pt x="8504" y="3989"/>
                  <a:pt x="8115" y="3769"/>
                </a:cubicBezTo>
                <a:cubicBezTo>
                  <a:pt x="7746" y="3560"/>
                  <a:pt x="8882" y="3366"/>
                  <a:pt x="9222" y="3141"/>
                </a:cubicBezTo>
                <a:cubicBezTo>
                  <a:pt x="9622" y="2877"/>
                  <a:pt x="9862" y="2532"/>
                  <a:pt x="10329" y="2305"/>
                </a:cubicBezTo>
                <a:cubicBezTo>
                  <a:pt x="10746" y="2102"/>
                  <a:pt x="11357" y="2068"/>
                  <a:pt x="11804" y="1887"/>
                </a:cubicBezTo>
                <a:cubicBezTo>
                  <a:pt x="12229" y="1715"/>
                  <a:pt x="12486" y="1432"/>
                  <a:pt x="12911" y="1260"/>
                </a:cubicBezTo>
                <a:cubicBezTo>
                  <a:pt x="13709" y="937"/>
                  <a:pt x="14590" y="803"/>
                  <a:pt x="15493" y="633"/>
                </a:cubicBezTo>
                <a:cubicBezTo>
                  <a:pt x="15852" y="497"/>
                  <a:pt x="17119" y="-61"/>
                  <a:pt x="17706" y="6"/>
                </a:cubicBezTo>
                <a:cubicBezTo>
                  <a:pt x="18047" y="44"/>
                  <a:pt x="18198" y="284"/>
                  <a:pt x="18444" y="424"/>
                </a:cubicBezTo>
                <a:cubicBezTo>
                  <a:pt x="18851" y="2039"/>
                  <a:pt x="18645" y="2172"/>
                  <a:pt x="20289" y="3769"/>
                </a:cubicBezTo>
                <a:cubicBezTo>
                  <a:pt x="21569" y="5013"/>
                  <a:pt x="21395" y="3856"/>
                  <a:pt x="21395" y="4814"/>
                </a:cubicBezTo>
              </a:path>
            </a:pathLst>
          </a:custGeom>
          <a:ln w="25400">
            <a:solidFill>
              <a:srgbClr val="0027FF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265871E-F1D4-B842-A2FD-2AFC5F6172D2}"/>
              </a:ext>
            </a:extLst>
          </p:cNvPr>
          <p:cNvSpPr/>
          <p:nvPr/>
        </p:nvSpPr>
        <p:spPr>
          <a:xfrm>
            <a:off x="6930657" y="3999227"/>
            <a:ext cx="557563" cy="848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17" extrusionOk="0">
                <a:moveTo>
                  <a:pt x="0" y="21117"/>
                </a:moveTo>
                <a:cubicBezTo>
                  <a:pt x="72" y="20423"/>
                  <a:pt x="96" y="19726"/>
                  <a:pt x="216" y="19035"/>
                </a:cubicBezTo>
                <a:cubicBezTo>
                  <a:pt x="241" y="18889"/>
                  <a:pt x="315" y="18744"/>
                  <a:pt x="432" y="18618"/>
                </a:cubicBezTo>
                <a:cubicBezTo>
                  <a:pt x="537" y="18506"/>
                  <a:pt x="720" y="18433"/>
                  <a:pt x="864" y="18341"/>
                </a:cubicBezTo>
                <a:cubicBezTo>
                  <a:pt x="925" y="18105"/>
                  <a:pt x="1112" y="17248"/>
                  <a:pt x="1296" y="16952"/>
                </a:cubicBezTo>
                <a:cubicBezTo>
                  <a:pt x="1475" y="16664"/>
                  <a:pt x="1758" y="16406"/>
                  <a:pt x="1944" y="16119"/>
                </a:cubicBezTo>
                <a:cubicBezTo>
                  <a:pt x="2119" y="15849"/>
                  <a:pt x="2232" y="15564"/>
                  <a:pt x="2376" y="15286"/>
                </a:cubicBezTo>
                <a:lnTo>
                  <a:pt x="2808" y="14453"/>
                </a:lnTo>
                <a:cubicBezTo>
                  <a:pt x="2880" y="14315"/>
                  <a:pt x="2863" y="14140"/>
                  <a:pt x="3024" y="14037"/>
                </a:cubicBezTo>
                <a:cubicBezTo>
                  <a:pt x="3168" y="13944"/>
                  <a:pt x="3343" y="13868"/>
                  <a:pt x="3456" y="13759"/>
                </a:cubicBezTo>
                <a:cubicBezTo>
                  <a:pt x="4160" y="13081"/>
                  <a:pt x="3584" y="13355"/>
                  <a:pt x="4320" y="12788"/>
                </a:cubicBezTo>
                <a:cubicBezTo>
                  <a:pt x="5126" y="12166"/>
                  <a:pt x="4769" y="12521"/>
                  <a:pt x="5832" y="12093"/>
                </a:cubicBezTo>
                <a:cubicBezTo>
                  <a:pt x="6137" y="11971"/>
                  <a:pt x="6423" y="11828"/>
                  <a:pt x="6696" y="11677"/>
                </a:cubicBezTo>
                <a:cubicBezTo>
                  <a:pt x="6928" y="11549"/>
                  <a:pt x="7090" y="11369"/>
                  <a:pt x="7344" y="11260"/>
                </a:cubicBezTo>
                <a:cubicBezTo>
                  <a:pt x="7533" y="11179"/>
                  <a:pt x="7779" y="11173"/>
                  <a:pt x="7992" y="11122"/>
                </a:cubicBezTo>
                <a:cubicBezTo>
                  <a:pt x="8355" y="11034"/>
                  <a:pt x="8712" y="10937"/>
                  <a:pt x="9072" y="10844"/>
                </a:cubicBezTo>
                <a:cubicBezTo>
                  <a:pt x="9662" y="10465"/>
                  <a:pt x="9512" y="10535"/>
                  <a:pt x="10368" y="10150"/>
                </a:cubicBezTo>
                <a:cubicBezTo>
                  <a:pt x="10793" y="9958"/>
                  <a:pt x="11259" y="9803"/>
                  <a:pt x="11664" y="9595"/>
                </a:cubicBezTo>
                <a:cubicBezTo>
                  <a:pt x="12947" y="8935"/>
                  <a:pt x="12360" y="9204"/>
                  <a:pt x="13392" y="8762"/>
                </a:cubicBezTo>
                <a:cubicBezTo>
                  <a:pt x="14106" y="8073"/>
                  <a:pt x="13640" y="8463"/>
                  <a:pt x="14904" y="7651"/>
                </a:cubicBezTo>
                <a:cubicBezTo>
                  <a:pt x="15192" y="7466"/>
                  <a:pt x="15586" y="7330"/>
                  <a:pt x="15768" y="7096"/>
                </a:cubicBezTo>
                <a:lnTo>
                  <a:pt x="16200" y="6540"/>
                </a:lnTo>
                <a:cubicBezTo>
                  <a:pt x="16875" y="4805"/>
                  <a:pt x="16013" y="6962"/>
                  <a:pt x="16632" y="5569"/>
                </a:cubicBezTo>
                <a:cubicBezTo>
                  <a:pt x="16714" y="5385"/>
                  <a:pt x="16731" y="5189"/>
                  <a:pt x="16848" y="5013"/>
                </a:cubicBezTo>
                <a:cubicBezTo>
                  <a:pt x="16950" y="4860"/>
                  <a:pt x="17136" y="4736"/>
                  <a:pt x="17280" y="4597"/>
                </a:cubicBezTo>
                <a:cubicBezTo>
                  <a:pt x="17730" y="3729"/>
                  <a:pt x="17390" y="4481"/>
                  <a:pt x="17712" y="2931"/>
                </a:cubicBezTo>
                <a:cubicBezTo>
                  <a:pt x="17770" y="2652"/>
                  <a:pt x="17866" y="2377"/>
                  <a:pt x="17928" y="2098"/>
                </a:cubicBezTo>
                <a:cubicBezTo>
                  <a:pt x="18010" y="1729"/>
                  <a:pt x="18072" y="1358"/>
                  <a:pt x="18144" y="987"/>
                </a:cubicBezTo>
                <a:cubicBezTo>
                  <a:pt x="17817" y="-483"/>
                  <a:pt x="18378" y="10"/>
                  <a:pt x="17064" y="432"/>
                </a:cubicBezTo>
                <a:cubicBezTo>
                  <a:pt x="16798" y="517"/>
                  <a:pt x="16488" y="525"/>
                  <a:pt x="16200" y="571"/>
                </a:cubicBezTo>
                <a:cubicBezTo>
                  <a:pt x="14761" y="1496"/>
                  <a:pt x="17353" y="-97"/>
                  <a:pt x="14688" y="1126"/>
                </a:cubicBezTo>
                <a:cubicBezTo>
                  <a:pt x="14477" y="1223"/>
                  <a:pt x="14024" y="1468"/>
                  <a:pt x="14256" y="1543"/>
                </a:cubicBezTo>
                <a:lnTo>
                  <a:pt x="15120" y="1265"/>
                </a:lnTo>
                <a:cubicBezTo>
                  <a:pt x="15192" y="1126"/>
                  <a:pt x="15273" y="989"/>
                  <a:pt x="15336" y="849"/>
                </a:cubicBezTo>
                <a:cubicBezTo>
                  <a:pt x="15418" y="665"/>
                  <a:pt x="15387" y="452"/>
                  <a:pt x="15552" y="293"/>
                </a:cubicBezTo>
                <a:cubicBezTo>
                  <a:pt x="15696" y="154"/>
                  <a:pt x="15984" y="108"/>
                  <a:pt x="16200" y="16"/>
                </a:cubicBezTo>
                <a:cubicBezTo>
                  <a:pt x="16884" y="162"/>
                  <a:pt x="16898" y="125"/>
                  <a:pt x="17496" y="432"/>
                </a:cubicBezTo>
                <a:cubicBezTo>
                  <a:pt x="17655" y="514"/>
                  <a:pt x="17746" y="651"/>
                  <a:pt x="17928" y="710"/>
                </a:cubicBezTo>
                <a:cubicBezTo>
                  <a:pt x="18194" y="795"/>
                  <a:pt x="18504" y="802"/>
                  <a:pt x="18792" y="849"/>
                </a:cubicBezTo>
                <a:cubicBezTo>
                  <a:pt x="19008" y="941"/>
                  <a:pt x="19208" y="1052"/>
                  <a:pt x="19440" y="1126"/>
                </a:cubicBezTo>
                <a:cubicBezTo>
                  <a:pt x="19644" y="1192"/>
                  <a:pt x="19890" y="1192"/>
                  <a:pt x="20088" y="1265"/>
                </a:cubicBezTo>
                <a:cubicBezTo>
                  <a:pt x="20705" y="1492"/>
                  <a:pt x="21115" y="1786"/>
                  <a:pt x="21600" y="2098"/>
                </a:cubicBezTo>
              </a:path>
            </a:pathLst>
          </a:custGeom>
          <a:ln w="25400">
            <a:solidFill>
              <a:srgbClr val="0027FF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DF77BC2F-9F32-3E43-81C6-6A155C6D2FAD}"/>
              </a:ext>
            </a:extLst>
          </p:cNvPr>
          <p:cNvSpPr/>
          <p:nvPr/>
        </p:nvSpPr>
        <p:spPr>
          <a:xfrm>
            <a:off x="8201896" y="3714922"/>
            <a:ext cx="384885" cy="770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4" h="21543" extrusionOk="0">
                <a:moveTo>
                  <a:pt x="21075" y="21543"/>
                </a:moveTo>
                <a:cubicBezTo>
                  <a:pt x="21387" y="16664"/>
                  <a:pt x="21600" y="16428"/>
                  <a:pt x="21075" y="11404"/>
                </a:cubicBezTo>
                <a:cubicBezTo>
                  <a:pt x="21045" y="11124"/>
                  <a:pt x="20226" y="9966"/>
                  <a:pt x="20145" y="9844"/>
                </a:cubicBezTo>
                <a:lnTo>
                  <a:pt x="19835" y="9376"/>
                </a:lnTo>
                <a:lnTo>
                  <a:pt x="19525" y="8908"/>
                </a:lnTo>
                <a:cubicBezTo>
                  <a:pt x="19307" y="8139"/>
                  <a:pt x="19304" y="7861"/>
                  <a:pt x="18905" y="7192"/>
                </a:cubicBezTo>
                <a:cubicBezTo>
                  <a:pt x="18717" y="6877"/>
                  <a:pt x="18578" y="6550"/>
                  <a:pt x="18285" y="6256"/>
                </a:cubicBezTo>
                <a:cubicBezTo>
                  <a:pt x="18079" y="6048"/>
                  <a:pt x="17943" y="5818"/>
                  <a:pt x="17665" y="5632"/>
                </a:cubicBezTo>
                <a:cubicBezTo>
                  <a:pt x="16914" y="5128"/>
                  <a:pt x="16433" y="5011"/>
                  <a:pt x="15496" y="4696"/>
                </a:cubicBezTo>
                <a:cubicBezTo>
                  <a:pt x="14955" y="3879"/>
                  <a:pt x="15417" y="4345"/>
                  <a:pt x="13637" y="3448"/>
                </a:cubicBezTo>
                <a:lnTo>
                  <a:pt x="12397" y="2824"/>
                </a:lnTo>
                <a:lnTo>
                  <a:pt x="11467" y="2668"/>
                </a:lnTo>
                <a:cubicBezTo>
                  <a:pt x="8714" y="1629"/>
                  <a:pt x="11695" y="2628"/>
                  <a:pt x="8988" y="2044"/>
                </a:cubicBezTo>
                <a:cubicBezTo>
                  <a:pt x="8645" y="1971"/>
                  <a:pt x="8391" y="1816"/>
                  <a:pt x="8058" y="1732"/>
                </a:cubicBezTo>
                <a:cubicBezTo>
                  <a:pt x="7349" y="1554"/>
                  <a:pt x="6286" y="1509"/>
                  <a:pt x="5579" y="1420"/>
                </a:cubicBezTo>
                <a:cubicBezTo>
                  <a:pt x="2671" y="1055"/>
                  <a:pt x="8096" y="1457"/>
                  <a:pt x="1860" y="1108"/>
                </a:cubicBezTo>
                <a:cubicBezTo>
                  <a:pt x="1446" y="1056"/>
                  <a:pt x="319" y="1104"/>
                  <a:pt x="620" y="952"/>
                </a:cubicBezTo>
                <a:cubicBezTo>
                  <a:pt x="1064" y="729"/>
                  <a:pt x="1870" y="873"/>
                  <a:pt x="2479" y="796"/>
                </a:cubicBezTo>
                <a:cubicBezTo>
                  <a:pt x="3113" y="717"/>
                  <a:pt x="3719" y="589"/>
                  <a:pt x="4339" y="485"/>
                </a:cubicBezTo>
                <a:cubicBezTo>
                  <a:pt x="5144" y="350"/>
                  <a:pt x="6077" y="203"/>
                  <a:pt x="6818" y="17"/>
                </a:cubicBezTo>
                <a:cubicBezTo>
                  <a:pt x="7110" y="-57"/>
                  <a:pt x="6209" y="140"/>
                  <a:pt x="5888" y="173"/>
                </a:cubicBezTo>
                <a:cubicBezTo>
                  <a:pt x="5172" y="245"/>
                  <a:pt x="4442" y="277"/>
                  <a:pt x="3719" y="329"/>
                </a:cubicBezTo>
                <a:cubicBezTo>
                  <a:pt x="3409" y="381"/>
                  <a:pt x="3108" y="449"/>
                  <a:pt x="2789" y="485"/>
                </a:cubicBezTo>
                <a:cubicBezTo>
                  <a:pt x="2176" y="553"/>
                  <a:pt x="1526" y="540"/>
                  <a:pt x="930" y="641"/>
                </a:cubicBezTo>
                <a:cubicBezTo>
                  <a:pt x="576" y="700"/>
                  <a:pt x="310" y="848"/>
                  <a:pt x="0" y="952"/>
                </a:cubicBezTo>
                <a:cubicBezTo>
                  <a:pt x="1665" y="1232"/>
                  <a:pt x="455" y="896"/>
                  <a:pt x="1550" y="1888"/>
                </a:cubicBezTo>
                <a:cubicBezTo>
                  <a:pt x="2307" y="2575"/>
                  <a:pt x="2706" y="2524"/>
                  <a:pt x="3719" y="3136"/>
                </a:cubicBezTo>
                <a:cubicBezTo>
                  <a:pt x="3867" y="3226"/>
                  <a:pt x="3926" y="3344"/>
                  <a:pt x="4029" y="3448"/>
                </a:cubicBezTo>
              </a:path>
            </a:pathLst>
          </a:custGeom>
          <a:ln w="25400">
            <a:solidFill>
              <a:srgbClr val="0027FF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789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592D-99DB-8945-A4A9-656903D9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9D682-27CE-F642-A64A-9AB884AD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25" y="1524000"/>
            <a:ext cx="5645150" cy="46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05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DE48-B910-8647-843E-7D7BD3AA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7195-A0AC-314C-86EA-A9D19E5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6096000" cy="5307323"/>
          </a:xfrm>
        </p:spPr>
        <p:txBody>
          <a:bodyPr/>
          <a:lstStyle/>
          <a:p>
            <a:r>
              <a:rPr lang="en-US" b="1" dirty="0" err="1"/>
              <a:t>Quickstart</a:t>
            </a:r>
            <a:r>
              <a:rPr lang="en-US" b="1" dirty="0"/>
              <a:t>: </a:t>
            </a:r>
            <a:r>
              <a:rPr lang="en-US" dirty="0"/>
              <a:t>Make your own art!</a:t>
            </a:r>
          </a:p>
          <a:p>
            <a:r>
              <a:rPr lang="en-US" b="1" dirty="0"/>
              <a:t>Section: </a:t>
            </a:r>
            <a:r>
              <a:rPr lang="en-US" dirty="0"/>
              <a:t>Combine loops and graphics to make beautiful patterns</a:t>
            </a:r>
          </a:p>
          <a:p>
            <a:r>
              <a:rPr lang="en-US" b="1" dirty="0"/>
              <a:t>Project:</a:t>
            </a:r>
            <a:r>
              <a:rPr lang="en-US" dirty="0"/>
              <a:t> Use randomness to draw colorful circle art that is different each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46287-721D-DE4B-B9F8-52A4D203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295400"/>
            <a:ext cx="3750229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062A7-71E7-BD47-ADED-CA97A72F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689955"/>
            <a:ext cx="2523423" cy="1682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2835C1-6697-DD4B-BE5D-81DBE37AC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823" y="4480972"/>
            <a:ext cx="2717800" cy="17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7D2-52C2-F94B-8F57-9D7596D0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0338-5EA2-8545-BE2B-6247BF42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your section’s </a:t>
            </a:r>
            <a:r>
              <a:rPr lang="en-US" dirty="0" err="1"/>
              <a:t>quickstart</a:t>
            </a:r>
            <a:r>
              <a:rPr lang="en-US" dirty="0"/>
              <a:t> time!</a:t>
            </a:r>
          </a:p>
          <a:p>
            <a:r>
              <a:rPr lang="en-US" dirty="0"/>
              <a:t>Check your section’s Ed group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5277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Review: Variables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sz="3600" b="1" dirty="0"/>
              <a:t>We can change the values of variables and use them in expressions.</a:t>
            </a:r>
            <a:endParaRPr lang="en-US" altLang="x-none" sz="3600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D22E5B40-E0DC-8F44-A9E5-72901CE61718}"/>
              </a:ext>
            </a:extLst>
          </p:cNvPr>
          <p:cNvSpPr/>
          <p:nvPr/>
        </p:nvSpPr>
        <p:spPr>
          <a:xfrm>
            <a:off x="1219200" y="2655712"/>
            <a:ext cx="9753600" cy="1546575"/>
          </a:xfrm>
          <a:prstGeom prst="rect">
            <a:avLst/>
          </a:prstGeom>
          <a:solidFill>
            <a:srgbClr val="FFFFFF"/>
          </a:solidFill>
          <a:ln w="25400">
            <a:noFill/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200" dirty="0" err="1"/>
              <a:t>num_flowers</a:t>
            </a:r>
            <a:r>
              <a:rPr lang="en-US" sz="3200" dirty="0"/>
              <a:t> = 5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200" dirty="0" err="1"/>
              <a:t>flowers_planted</a:t>
            </a:r>
            <a:r>
              <a:rPr lang="en-US" sz="3200" dirty="0"/>
              <a:t> = 6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200" dirty="0" err="1"/>
              <a:t>num_flowers</a:t>
            </a:r>
            <a:r>
              <a:rPr lang="en-US" sz="3200" dirty="0"/>
              <a:t> = </a:t>
            </a:r>
            <a:r>
              <a:rPr lang="en-US" sz="3200" dirty="0" err="1"/>
              <a:t>num_flowers</a:t>
            </a:r>
            <a:r>
              <a:rPr lang="en-US" sz="3200" dirty="0"/>
              <a:t> + </a:t>
            </a:r>
            <a:r>
              <a:rPr lang="en-US" sz="3200" dirty="0" err="1"/>
              <a:t>flowers_planted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040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Review: User Input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11811000" cy="762000"/>
          </a:xfrm>
        </p:spPr>
        <p:txBody>
          <a:bodyPr/>
          <a:lstStyle/>
          <a:p>
            <a:pPr marL="0" indent="0">
              <a:buNone/>
            </a:pPr>
            <a:r>
              <a:rPr lang="en-US" altLang="x-none" sz="3600" b="1" dirty="0"/>
              <a:t>We can ask the user for input and store it in a variable.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534501-AEF6-D54C-80C7-FAF079E51F8F}"/>
              </a:ext>
            </a:extLst>
          </p:cNvPr>
          <p:cNvSpPr/>
          <p:nvPr/>
        </p:nvSpPr>
        <p:spPr>
          <a:xfrm>
            <a:off x="1181100" y="2286000"/>
            <a:ext cx="9753600" cy="623246"/>
          </a:xfrm>
          <a:prstGeom prst="rect">
            <a:avLst/>
          </a:prstGeom>
          <a:solidFill>
            <a:srgbClr val="FFFFFF"/>
          </a:solidFill>
          <a:ln w="25400">
            <a:noFill/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600" dirty="0"/>
              <a:t>num1 = </a:t>
            </a:r>
            <a:r>
              <a:rPr sz="3600" dirty="0">
                <a:solidFill>
                  <a:srgbClr val="000080"/>
                </a:solidFill>
              </a:rPr>
              <a:t>input</a:t>
            </a:r>
            <a:r>
              <a:rPr sz="3600" dirty="0"/>
              <a:t>(</a:t>
            </a:r>
            <a:r>
              <a:rPr sz="3600" b="1" dirty="0">
                <a:solidFill>
                  <a:srgbClr val="008080"/>
                </a:solidFill>
              </a:rPr>
              <a:t>"Enter first number: "</a:t>
            </a:r>
            <a:r>
              <a:rPr sz="3600" dirty="0"/>
              <a:t>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ED74-0452-C948-9810-FF1CE925E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83766"/>
            <a:ext cx="1181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x-none" sz="3600" b="1" dirty="0"/>
              <a:t>Remember that user input is always </a:t>
            </a:r>
            <a:r>
              <a:rPr lang="en-US" altLang="x-none" sz="3600" b="1" i="1" dirty="0"/>
              <a:t>text</a:t>
            </a:r>
            <a:r>
              <a:rPr lang="en-US" altLang="x-none" sz="3600" b="1" dirty="0"/>
              <a:t> (“string”).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E1B083-462F-2C47-BC40-E1A5A04102D1}"/>
              </a:ext>
            </a:extLst>
          </p:cNvPr>
          <p:cNvSpPr/>
          <p:nvPr/>
        </p:nvSpPr>
        <p:spPr>
          <a:xfrm>
            <a:off x="1181100" y="4761725"/>
            <a:ext cx="9753600" cy="1177243"/>
          </a:xfrm>
          <a:prstGeom prst="rect">
            <a:avLst/>
          </a:prstGeom>
          <a:solidFill>
            <a:srgbClr val="FFFFFF"/>
          </a:solidFill>
          <a:ln w="25400">
            <a:noFill/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600" dirty="0"/>
              <a:t>num1 = </a:t>
            </a:r>
            <a:r>
              <a:rPr sz="3600" dirty="0">
                <a:solidFill>
                  <a:srgbClr val="000080"/>
                </a:solidFill>
              </a:rPr>
              <a:t>input</a:t>
            </a:r>
            <a:r>
              <a:rPr sz="3600" dirty="0"/>
              <a:t>(</a:t>
            </a:r>
            <a:r>
              <a:rPr sz="3600" b="1" dirty="0">
                <a:solidFill>
                  <a:srgbClr val="008080"/>
                </a:solidFill>
              </a:rPr>
              <a:t>"Enter first number: "</a:t>
            </a:r>
            <a:r>
              <a:rPr sz="3600" dirty="0"/>
              <a:t>)</a:t>
            </a:r>
            <a:endParaRPr lang="en-US" sz="3600" dirty="0"/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600" dirty="0"/>
              <a:t>print(int(num1) + 2)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3718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Review: Printing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118110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x-none" sz="3600" b="1" dirty="0"/>
              <a:t>We can print out information to the user:</a:t>
            </a:r>
            <a:endParaRPr lang="en-US" altLang="x-non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454FBB-629C-3C42-AE06-B1F162B46712}"/>
              </a:ext>
            </a:extLst>
          </p:cNvPr>
          <p:cNvSpPr/>
          <p:nvPr/>
        </p:nvSpPr>
        <p:spPr>
          <a:xfrm>
            <a:off x="1181100" y="2258199"/>
            <a:ext cx="9753600" cy="1177243"/>
          </a:xfrm>
          <a:prstGeom prst="rect">
            <a:avLst/>
          </a:prstGeom>
          <a:solidFill>
            <a:srgbClr val="FFFFFF"/>
          </a:solidFill>
          <a:ln w="25400">
            <a:noFill/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600" dirty="0"/>
              <a:t>num1 = </a:t>
            </a:r>
            <a:r>
              <a:rPr lang="en-US" sz="3600" dirty="0" err="1"/>
              <a:t>random.randint</a:t>
            </a:r>
            <a:r>
              <a:rPr lang="en-US" sz="3600" dirty="0"/>
              <a:t>(1, 6)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600" dirty="0"/>
              <a:t>print(</a:t>
            </a:r>
            <a:r>
              <a:rPr lang="en-US" sz="3600" dirty="0">
                <a:solidFill>
                  <a:srgbClr val="009051"/>
                </a:solidFill>
              </a:rPr>
              <a:t>"You rolled a " </a:t>
            </a:r>
            <a:r>
              <a:rPr lang="en-US" sz="3600" dirty="0"/>
              <a:t>+ str(num1))</a:t>
            </a:r>
            <a:endParaRPr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E4E4CE-281E-474E-87A4-E426D49EA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62400"/>
            <a:ext cx="11811000" cy="86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x-none" sz="3600" b="1" dirty="0"/>
              <a:t>Remember we must convert to a string before adding to another string.</a:t>
            </a:r>
            <a:endParaRPr lang="en-US" altLang="x-none" sz="3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07B192-5913-2B4A-8C2E-70CAA6B6567B}"/>
              </a:ext>
            </a:extLst>
          </p:cNvPr>
          <p:cNvSpPr/>
          <p:nvPr/>
        </p:nvSpPr>
        <p:spPr>
          <a:xfrm>
            <a:off x="1181100" y="5105400"/>
            <a:ext cx="9753600" cy="1177243"/>
          </a:xfrm>
          <a:prstGeom prst="rect">
            <a:avLst/>
          </a:prstGeom>
          <a:solidFill>
            <a:srgbClr val="FFFFFF"/>
          </a:solidFill>
          <a:ln w="25400">
            <a:noFill/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tIns="34289" rIns="34289" bIns="34289" anchor="ctr">
            <a:spAutoFit/>
          </a:bodyPr>
          <a:lstStyle/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600" dirty="0"/>
              <a:t>num1 = </a:t>
            </a:r>
            <a:r>
              <a:rPr lang="en-US" sz="3600" dirty="0" err="1"/>
              <a:t>random.randint</a:t>
            </a:r>
            <a:r>
              <a:rPr lang="en-US" sz="3600" dirty="0"/>
              <a:t>(1, 6)</a:t>
            </a:r>
          </a:p>
          <a:p>
            <a:pPr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600" dirty="0"/>
              <a:t>print(</a:t>
            </a:r>
            <a:r>
              <a:rPr lang="en-US" sz="3600" dirty="0">
                <a:solidFill>
                  <a:srgbClr val="009051"/>
                </a:solidFill>
              </a:rPr>
              <a:t>"You rolled a " </a:t>
            </a:r>
            <a:r>
              <a:rPr lang="en-US" sz="3600" dirty="0"/>
              <a:t>+ num1) </a:t>
            </a:r>
            <a:r>
              <a:rPr lang="en-US" sz="3600" dirty="0">
                <a:solidFill>
                  <a:srgbClr val="FF0000"/>
                </a:solidFill>
              </a:rPr>
              <a:t># error</a:t>
            </a:r>
            <a:endParaRPr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15961</TotalTime>
  <Words>3175</Words>
  <Application>Microsoft Macintosh PowerPoint</Application>
  <PresentationFormat>Widescreen</PresentationFormat>
  <Paragraphs>535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7" baseType="lpstr">
      <vt:lpstr>Andale Mono</vt:lpstr>
      <vt:lpstr>Arial</vt:lpstr>
      <vt:lpstr>Calibri</vt:lpstr>
      <vt:lpstr>Calibri Light</vt:lpstr>
      <vt:lpstr>Chalkboard</vt:lpstr>
      <vt:lpstr>Consolas</vt:lpstr>
      <vt:lpstr>Courier</vt:lpstr>
      <vt:lpstr>Courier New</vt:lpstr>
      <vt:lpstr>DejaVu Serif</vt:lpstr>
      <vt:lpstr>Proxima Nova</vt:lpstr>
      <vt:lpstr>Tahoma</vt:lpstr>
      <vt:lpstr>Times</vt:lpstr>
      <vt:lpstr>Times New Roman</vt:lpstr>
      <vt:lpstr>Verdana</vt:lpstr>
      <vt:lpstr>1_Default Design</vt:lpstr>
      <vt:lpstr>CS Bridge, Lecture 7 Graphics</vt:lpstr>
      <vt:lpstr>PowerPoint Presentation</vt:lpstr>
      <vt:lpstr>PowerPoint Presentation</vt:lpstr>
      <vt:lpstr>Lecture Plan</vt:lpstr>
      <vt:lpstr>Lecture Plan</vt:lpstr>
      <vt:lpstr>Review: Variables</vt:lpstr>
      <vt:lpstr>Review: Variables</vt:lpstr>
      <vt:lpstr>Review: User Input</vt:lpstr>
      <vt:lpstr>Review: Printing</vt:lpstr>
      <vt:lpstr>Review: Control Flow</vt:lpstr>
      <vt:lpstr>Review: Control Flow</vt:lpstr>
      <vt:lpstr>Conditions in Python</vt:lpstr>
      <vt:lpstr>Relational Operators</vt:lpstr>
      <vt:lpstr>Relational Operators</vt:lpstr>
      <vt:lpstr>Relational Operators</vt:lpstr>
      <vt:lpstr>Practice: Sentinel Loops</vt:lpstr>
      <vt:lpstr>Practice: Sentinel Loops</vt:lpstr>
      <vt:lpstr>Practice: Sentinel Loops</vt:lpstr>
      <vt:lpstr>Practice: Sentinel Loops</vt:lpstr>
      <vt:lpstr>Practice: Sentinel Loops</vt:lpstr>
      <vt:lpstr>Practice: Sentinel Loops</vt:lpstr>
      <vt:lpstr>Practice: Sentinel Loops</vt:lpstr>
      <vt:lpstr>Review: Control Flow</vt:lpstr>
      <vt:lpstr>Using the For Loop Variable</vt:lpstr>
      <vt:lpstr>Using the For Loop Variable</vt:lpstr>
      <vt:lpstr>Concepts So Far</vt:lpstr>
      <vt:lpstr>Lecture Plan</vt:lpstr>
      <vt:lpstr>Graphics Programs</vt:lpstr>
      <vt:lpstr>Our First Graphics Program</vt:lpstr>
      <vt:lpstr>Our First Graphics Program</vt:lpstr>
      <vt:lpstr>Our First Graphics Program</vt:lpstr>
      <vt:lpstr>Our First Graphics Program</vt:lpstr>
      <vt:lpstr>Our First Graphics Program</vt:lpstr>
      <vt:lpstr>Our First Graphics Program</vt:lpstr>
      <vt:lpstr>Our First Graphics Program</vt:lpstr>
      <vt:lpstr>Our First Graphics Program</vt:lpstr>
      <vt:lpstr>Our First Graphics Program</vt:lpstr>
      <vt:lpstr>The Graphics Canvas</vt:lpstr>
      <vt:lpstr>Collage Model</vt:lpstr>
      <vt:lpstr>Graphical Objects</vt:lpstr>
      <vt:lpstr>Drawing Lines</vt:lpstr>
      <vt:lpstr>Drawing Rectangles</vt:lpstr>
      <vt:lpstr>Drawing Ovals</vt:lpstr>
      <vt:lpstr>Drawing Text</vt:lpstr>
      <vt:lpstr>Drawing Images</vt:lpstr>
      <vt:lpstr>Creating Graphical Objects</vt:lpstr>
      <vt:lpstr>Operations on Graphical Objects</vt:lpstr>
      <vt:lpstr>Operations on the Canvas</vt:lpstr>
      <vt:lpstr>Lecture Plan</vt:lpstr>
      <vt:lpstr>Practice: Centering</vt:lpstr>
      <vt:lpstr>Practice: Centering</vt:lpstr>
      <vt:lpstr>Practice: Centering</vt:lpstr>
      <vt:lpstr>Lecture Plan</vt:lpstr>
      <vt:lpstr>Practice: Car</vt:lpstr>
      <vt:lpstr>Car Solution</vt:lpstr>
      <vt:lpstr>Lecture Plan</vt:lpstr>
      <vt:lpstr>Practice: Drawing w/ Loops</vt:lpstr>
      <vt:lpstr>Practice: Drawing w/ Loops</vt:lpstr>
      <vt:lpstr>Lecture Recap</vt:lpstr>
      <vt:lpstr>Graphics Resources</vt:lpstr>
      <vt:lpstr>Rest Of Today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972</cp:revision>
  <cp:lastPrinted>2017-07-13T18:23:03Z</cp:lastPrinted>
  <dcterms:created xsi:type="dcterms:W3CDTF">2008-06-28T20:57:21Z</dcterms:created>
  <dcterms:modified xsi:type="dcterms:W3CDTF">2021-08-05T16:43:55Z</dcterms:modified>
</cp:coreProperties>
</file>