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3"/>
  </p:notesMasterIdLst>
  <p:sldIdLst>
    <p:sldId id="256" r:id="rId2"/>
    <p:sldId id="261" r:id="rId3"/>
    <p:sldId id="262" r:id="rId4"/>
    <p:sldId id="535" r:id="rId5"/>
    <p:sldId id="264" r:id="rId6"/>
    <p:sldId id="865" r:id="rId7"/>
    <p:sldId id="864" r:id="rId8"/>
    <p:sldId id="867" r:id="rId9"/>
    <p:sldId id="868" r:id="rId10"/>
    <p:sldId id="869" r:id="rId11"/>
    <p:sldId id="870" r:id="rId12"/>
    <p:sldId id="871" r:id="rId13"/>
    <p:sldId id="316" r:id="rId14"/>
    <p:sldId id="277" r:id="rId15"/>
    <p:sldId id="516" r:id="rId16"/>
    <p:sldId id="527" r:id="rId17"/>
    <p:sldId id="518" r:id="rId18"/>
    <p:sldId id="528" r:id="rId19"/>
    <p:sldId id="302" r:id="rId20"/>
    <p:sldId id="318" r:id="rId21"/>
    <p:sldId id="519" r:id="rId22"/>
    <p:sldId id="520" r:id="rId23"/>
    <p:sldId id="521" r:id="rId24"/>
    <p:sldId id="522" r:id="rId25"/>
    <p:sldId id="529" r:id="rId26"/>
    <p:sldId id="523" r:id="rId27"/>
    <p:sldId id="524" r:id="rId28"/>
    <p:sldId id="525" r:id="rId29"/>
    <p:sldId id="530" r:id="rId30"/>
    <p:sldId id="283" r:id="rId31"/>
    <p:sldId id="308" r:id="rId32"/>
    <p:sldId id="526" r:id="rId33"/>
    <p:sldId id="298" r:id="rId34"/>
    <p:sldId id="531" r:id="rId35"/>
    <p:sldId id="510" r:id="rId36"/>
    <p:sldId id="503" r:id="rId37"/>
    <p:sldId id="511" r:id="rId38"/>
    <p:sldId id="299" r:id="rId39"/>
    <p:sldId id="532" r:id="rId40"/>
    <p:sldId id="300" r:id="rId41"/>
    <p:sldId id="533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09C55F-86B5-9446-ADFB-FFDAAF414CDB}">
          <p14:sldIdLst>
            <p14:sldId id="256"/>
            <p14:sldId id="261"/>
            <p14:sldId id="262"/>
          </p14:sldIdLst>
        </p14:section>
        <p14:section name="Recap" id="{8292C427-23B8-7240-93CE-BEAF2DE41801}">
          <p14:sldIdLst>
            <p14:sldId id="535"/>
            <p14:sldId id="264"/>
            <p14:sldId id="865"/>
            <p14:sldId id="864"/>
            <p14:sldId id="867"/>
            <p14:sldId id="868"/>
            <p14:sldId id="869"/>
            <p14:sldId id="870"/>
          </p14:sldIdLst>
        </p14:section>
        <p14:section name="Events" id="{065D7736-AE94-2E4C-A011-E74D19D2BF7D}">
          <p14:sldIdLst>
            <p14:sldId id="871"/>
            <p14:sldId id="316"/>
            <p14:sldId id="277"/>
            <p14:sldId id="516"/>
          </p14:sldIdLst>
        </p14:section>
        <p14:section name="moves" id="{A5645E4A-613B-D84E-B644-226F5ADD8CC1}">
          <p14:sldIdLst>
            <p14:sldId id="527"/>
            <p14:sldId id="518"/>
            <p14:sldId id="528"/>
            <p14:sldId id="302"/>
            <p14:sldId id="318"/>
            <p14:sldId id="519"/>
            <p14:sldId id="520"/>
            <p14:sldId id="521"/>
            <p14:sldId id="522"/>
          </p14:sldIdLst>
        </p14:section>
        <p14:section name="clicks" id="{EAA95985-EC63-F049-9969-EFD18D921976}">
          <p14:sldIdLst>
            <p14:sldId id="529"/>
            <p14:sldId id="523"/>
            <p14:sldId id="524"/>
            <p14:sldId id="525"/>
            <p14:sldId id="530"/>
            <p14:sldId id="283"/>
            <p14:sldId id="308"/>
            <p14:sldId id="526"/>
          </p14:sldIdLst>
        </p14:section>
        <p14:section name="Mouse Tracker" id="{D7D9A7F0-9CBB-E646-AB8B-280A4D77CB31}">
          <p14:sldIdLst>
            <p14:sldId id="298"/>
          </p14:sldIdLst>
        </p14:section>
        <p14:section name="Whack A Mole" id="{7E61D159-C707-AE46-B2D3-F8F42E95001F}">
          <p14:sldIdLst>
            <p14:sldId id="531"/>
            <p14:sldId id="510"/>
            <p14:sldId id="503"/>
            <p14:sldId id="511"/>
            <p14:sldId id="299"/>
            <p14:sldId id="532"/>
            <p14:sldId id="300"/>
            <p14:sldId id="5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3"/>
    <p:restoredTop sz="90612"/>
  </p:normalViewPr>
  <p:slideViewPr>
    <p:cSldViewPr snapToGrid="0" snapToObjects="1">
      <p:cViewPr varScale="1">
        <p:scale>
          <a:sx n="115" d="100"/>
          <a:sy n="115" d="100"/>
        </p:scale>
        <p:origin x="2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EA64F-48CA-6044-9303-A15754386620}" type="datetimeFigureOut">
              <a:rPr lang="en-US" smtClean="0"/>
              <a:t>7/5/21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7AC7-6EB8-0444-B537-C59A44D4A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5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82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step 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28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step 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4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51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55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93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63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there is no object?  How can we check that?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09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how we can finish </a:t>
            </a:r>
            <a:r>
              <a:rPr lang="en-US" dirty="0" err="1"/>
              <a:t>dribbleCastle</a:t>
            </a:r>
            <a:r>
              <a:rPr lang="en-US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11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169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92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1f289ef3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1f289ef3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284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1f289ef3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1f289ef3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592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45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74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20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step 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59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step 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01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step 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2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r>
              <a:rPr lang="en-US" altLang="x-none" noProof="0"/>
              <a:t>Click to edit Master title style</a:t>
            </a:r>
            <a:endParaRPr lang="x-none" altLang="x-none" noProof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oundRect">
            <a:avLst>
              <a:gd name="adj" fmla="val 111"/>
            </a:avLst>
          </a:prstGeom>
          <a:solidFill>
            <a:srgbClr val="C3D69B"/>
          </a:solidFill>
          <a:ln w="9398">
            <a:noFill/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/>
              <a:t>This document is copyright (C) Stanford Computer Science and Marty Stepp, licensed under Creative Commons Attribution 2.5 License.  All rights reserved.</a:t>
            </a:r>
            <a:br>
              <a:rPr lang="en-US" altLang="x-none" sz="800"/>
            </a:br>
            <a:r>
              <a:rPr lang="en-US" altLang="x-none" sz="800"/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dirty="0"/>
              <a:t>Click to edit title style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CC354509-3AE8-D643-894C-DD042128BF7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838200"/>
          </a:xfrm>
          <a:prstGeom prst="roundRect">
            <a:avLst>
              <a:gd name="adj" fmla="val 111"/>
            </a:avLst>
          </a:prstGeom>
          <a:solidFill>
            <a:srgbClr val="C3D69B"/>
          </a:solidFill>
          <a:ln w="9398">
            <a:noFill/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spcBef>
                <a:spcPts val="500"/>
              </a:spcBef>
            </a:pPr>
            <a:fld id="{08267DFD-02E1-ED47-A842-BD1D585199FF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 algn="r">
                <a:spcBef>
                  <a:spcPts val="500"/>
                </a:spcBef>
              </a:pPr>
              <a:t>‹#›</a:t>
            </a:fld>
            <a:endParaRPr lang="en-US" altLang="x-none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93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eaLnBrk="1" fontAlgn="base" hangingPunct="1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eaLnBrk="1" fontAlgn="base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eaLnBrk="1" fontAlgn="base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36194"/>
            <a:ext cx="7772400" cy="1527865"/>
          </a:xfrm>
        </p:spPr>
        <p:txBody>
          <a:bodyPr/>
          <a:lstStyle/>
          <a:p>
            <a:r>
              <a:rPr lang="en-US" altLang="x-none" dirty="0"/>
              <a:t>CS Bridge, Lecture 12</a:t>
            </a:r>
            <a:br>
              <a:rPr lang="en-US" altLang="x-none" dirty="0"/>
            </a:br>
            <a:r>
              <a:rPr lang="en-US" altLang="x-none" sz="2400" dirty="0"/>
              <a:t>July 7, 2021</a:t>
            </a:r>
            <a:br>
              <a:rPr lang="en-US" altLang="x-none" dirty="0"/>
            </a:br>
            <a:r>
              <a:rPr lang="en-US" altLang="x-none" sz="2550" dirty="0"/>
              <a:t>The Mouse</a:t>
            </a: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7E9F4931-69CB-BF4E-8604-413B1C25E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564" y="2587081"/>
            <a:ext cx="6351537" cy="360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27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D38564-4861-4999-A10E-5A7DB2622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78992"/>
            <a:ext cx="8546123" cy="55152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 = ['Leia', 'Luke', 'Han']</a:t>
            </a:r>
          </a:p>
          <a:p>
            <a:pPr marL="0" indent="0">
              <a:buNone/>
            </a:pPr>
            <a:endParaRPr lang="en-US" sz="2200" b="1" dirty="0">
              <a:latin typeface="Courier"/>
            </a:endParaRP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for </a:t>
            </a:r>
            <a:r>
              <a:rPr lang="en-US" sz="2200" b="1" dirty="0" err="1">
                <a:latin typeface="Courier"/>
              </a:rPr>
              <a:t>i</a:t>
            </a:r>
            <a:r>
              <a:rPr lang="en-US" sz="2200" b="1" dirty="0">
                <a:latin typeface="Courier"/>
              </a:rPr>
              <a:t> in range(</a:t>
            </a:r>
            <a:r>
              <a:rPr lang="en-US" sz="2200" b="1" dirty="0" err="1">
                <a:latin typeface="Courier"/>
              </a:rPr>
              <a:t>len</a:t>
            </a:r>
            <a:r>
              <a:rPr lang="en-US" sz="2200" b="1" dirty="0">
                <a:latin typeface="Courier"/>
              </a:rPr>
              <a:t>(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)):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</a:t>
            </a:r>
            <a:r>
              <a:rPr lang="en-US" sz="2200" b="1" dirty="0" err="1">
                <a:latin typeface="Courier"/>
              </a:rPr>
              <a:t>elem</a:t>
            </a:r>
            <a:r>
              <a:rPr lang="en-US" sz="2200" b="1" dirty="0">
                <a:latin typeface="Courier"/>
              </a:rPr>
              <a:t> = 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[</a:t>
            </a:r>
            <a:r>
              <a:rPr lang="en-US" sz="2200" b="1" dirty="0" err="1">
                <a:latin typeface="Courier"/>
              </a:rPr>
              <a:t>i</a:t>
            </a:r>
            <a:r>
              <a:rPr lang="en-US" sz="2200" b="1" dirty="0">
                <a:latin typeface="Courier"/>
              </a:rPr>
              <a:t>]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print(</a:t>
            </a:r>
            <a:r>
              <a:rPr lang="en-US" sz="2200" b="1" dirty="0" err="1">
                <a:latin typeface="Courier"/>
              </a:rPr>
              <a:t>elem</a:t>
            </a:r>
            <a:r>
              <a:rPr lang="en-US" sz="2200" b="1" dirty="0">
                <a:latin typeface="Courier"/>
              </a:rPr>
              <a:t>)</a:t>
            </a:r>
          </a:p>
          <a:p>
            <a:pPr marL="0" indent="0">
              <a:buNone/>
            </a:pPr>
            <a:endParaRPr lang="en-US" sz="2200" b="1" dirty="0">
              <a:latin typeface="Courier"/>
            </a:endParaRP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-----</a:t>
            </a:r>
          </a:p>
          <a:p>
            <a:pPr marL="0" indent="0">
              <a:buNone/>
            </a:pPr>
            <a:endParaRPr lang="en-US" sz="2200" b="1" dirty="0">
              <a:latin typeface="Courier"/>
            </a:endParaRP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for </a:t>
            </a:r>
            <a:r>
              <a:rPr lang="en-US" sz="2200" b="1" dirty="0" err="1">
                <a:latin typeface="Courier"/>
              </a:rPr>
              <a:t>elem</a:t>
            </a:r>
            <a:r>
              <a:rPr lang="en-US" sz="2200" b="1" dirty="0">
                <a:latin typeface="Courier"/>
              </a:rPr>
              <a:t> in 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: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print(</a:t>
            </a:r>
            <a:r>
              <a:rPr lang="en-US" sz="2200" b="1" dirty="0" err="1">
                <a:latin typeface="Courier"/>
              </a:rPr>
              <a:t>elem</a:t>
            </a:r>
            <a:r>
              <a:rPr lang="en-US" sz="2200" b="1" dirty="0">
                <a:latin typeface="Courier"/>
              </a:rPr>
              <a:t>)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# no </a:t>
            </a:r>
            <a:r>
              <a:rPr lang="en-US" sz="2200" b="1" dirty="0" err="1">
                <a:latin typeface="Courier"/>
              </a:rPr>
              <a:t>i</a:t>
            </a:r>
            <a:r>
              <a:rPr lang="en-US" sz="2200" b="1" dirty="0">
                <a:latin typeface="Courier"/>
              </a:rPr>
              <a:t> variable here to use</a:t>
            </a:r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F56727-E19D-5D44-BB97-A724EDE24C76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 dirty="0"/>
              <a:t>Looping Through Elements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D03-63F9-7B4A-8851-9D07B8D394EA}"/>
              </a:ext>
            </a:extLst>
          </p:cNvPr>
          <p:cNvGrpSpPr/>
          <p:nvPr/>
        </p:nvGrpSpPr>
        <p:grpSpPr>
          <a:xfrm>
            <a:off x="5729180" y="3079412"/>
            <a:ext cx="3274142" cy="1514396"/>
            <a:chOff x="5504552" y="2645583"/>
            <a:chExt cx="3274142" cy="151439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02C4A2-3511-014B-80BD-DB0FB21CA07B}"/>
                </a:ext>
              </a:extLst>
            </p:cNvPr>
            <p:cNvSpPr txBox="1"/>
            <p:nvPr/>
          </p:nvSpPr>
          <p:spPr>
            <a:xfrm>
              <a:off x="5504552" y="3051983"/>
              <a:ext cx="3274142" cy="11079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latin typeface="Courier"/>
                </a:rPr>
                <a:t>Leia</a:t>
              </a:r>
            </a:p>
            <a:p>
              <a:r>
                <a:rPr lang="en-US" sz="2200" b="1" dirty="0">
                  <a:latin typeface="Courier"/>
                </a:rPr>
                <a:t>Luke</a:t>
              </a:r>
            </a:p>
            <a:p>
              <a:r>
                <a:rPr lang="en-US" sz="2200" b="1" dirty="0">
                  <a:latin typeface="Courier"/>
                </a:rPr>
                <a:t>Han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BB349FB-C061-BA4C-8BAF-45A2A6DC482C}"/>
                </a:ext>
              </a:extLst>
            </p:cNvPr>
            <p:cNvSpPr txBox="1"/>
            <p:nvPr/>
          </p:nvSpPr>
          <p:spPr>
            <a:xfrm>
              <a:off x="5504552" y="2645583"/>
              <a:ext cx="1160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Output: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1665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D38564-4861-4999-A10E-5A7DB2622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78992"/>
            <a:ext cx="8546123" cy="55152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 = ['Leia', 'Luke', 'Han']</a:t>
            </a:r>
          </a:p>
          <a:p>
            <a:pPr marL="0" indent="0">
              <a:buNone/>
            </a:pPr>
            <a:endParaRPr lang="en-US" sz="2200" b="1" dirty="0">
              <a:latin typeface="Courier"/>
            </a:endParaRP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for </a:t>
            </a:r>
            <a:r>
              <a:rPr lang="en-US" sz="2200" b="1" dirty="0" err="1">
                <a:latin typeface="Courier"/>
              </a:rPr>
              <a:t>i</a:t>
            </a:r>
            <a:r>
              <a:rPr lang="en-US" sz="2200" b="1" dirty="0">
                <a:latin typeface="Courier"/>
              </a:rPr>
              <a:t> in range(</a:t>
            </a:r>
            <a:r>
              <a:rPr lang="en-US" sz="2200" b="1" dirty="0" err="1">
                <a:latin typeface="Courier"/>
              </a:rPr>
              <a:t>len</a:t>
            </a:r>
            <a:r>
              <a:rPr lang="en-US" sz="2200" b="1" dirty="0">
                <a:latin typeface="Courier"/>
              </a:rPr>
              <a:t>(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)):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</a:t>
            </a:r>
            <a:r>
              <a:rPr lang="en-US" sz="2200" b="1" dirty="0" err="1">
                <a:latin typeface="Courier"/>
              </a:rPr>
              <a:t>elem</a:t>
            </a:r>
            <a:r>
              <a:rPr lang="en-US" sz="2200" b="1" dirty="0">
                <a:latin typeface="Courier"/>
              </a:rPr>
              <a:t> = 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[</a:t>
            </a:r>
            <a:r>
              <a:rPr lang="en-US" sz="2200" b="1" dirty="0" err="1">
                <a:latin typeface="Courier"/>
              </a:rPr>
              <a:t>i</a:t>
            </a:r>
            <a:r>
              <a:rPr lang="en-US" sz="2200" b="1" dirty="0">
                <a:latin typeface="Courier"/>
              </a:rPr>
              <a:t>]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print(</a:t>
            </a:r>
            <a:r>
              <a:rPr lang="en-US" sz="2200" b="1" dirty="0" err="1">
                <a:latin typeface="Courier"/>
              </a:rPr>
              <a:t>elem</a:t>
            </a:r>
            <a:r>
              <a:rPr lang="en-US" sz="2200" b="1" dirty="0">
                <a:latin typeface="Courier"/>
              </a:rPr>
              <a:t>)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if </a:t>
            </a:r>
            <a:r>
              <a:rPr lang="en-US" sz="2200" b="1" dirty="0" err="1">
                <a:latin typeface="Courier"/>
              </a:rPr>
              <a:t>i</a:t>
            </a:r>
            <a:r>
              <a:rPr lang="en-US" sz="2200" b="1" dirty="0">
                <a:latin typeface="Courier"/>
              </a:rPr>
              <a:t> + 1 &lt; </a:t>
            </a:r>
            <a:r>
              <a:rPr lang="en-US" sz="2200" b="1" dirty="0" err="1">
                <a:latin typeface="Courier"/>
              </a:rPr>
              <a:t>len</a:t>
            </a:r>
            <a:r>
              <a:rPr lang="en-US" sz="2200" b="1" dirty="0">
                <a:latin typeface="Courier"/>
              </a:rPr>
              <a:t>(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):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    # do something with 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[</a:t>
            </a:r>
            <a:r>
              <a:rPr lang="en-US" sz="2200" b="1" dirty="0" err="1">
                <a:latin typeface="Courier"/>
              </a:rPr>
              <a:t>i</a:t>
            </a:r>
            <a:r>
              <a:rPr lang="en-US" sz="2200" b="1" dirty="0">
                <a:latin typeface="Courier"/>
              </a:rPr>
              <a:t> + 1]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F56727-E19D-5D44-BB97-A724EDE24C76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 dirty="0"/>
              <a:t>Looping Through Elements</a:t>
            </a:r>
          </a:p>
        </p:txBody>
      </p:sp>
    </p:spTree>
    <p:extLst>
      <p:ext uri="{BB962C8B-B14F-4D97-AF65-F5344CB8AC3E}">
        <p14:creationId xmlns:p14="http://schemas.microsoft.com/office/powerpoint/2010/main" val="82461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Mouse Location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Doodler</a:t>
            </a:r>
          </a:p>
          <a:p>
            <a:r>
              <a:rPr lang="en-US" sz="3600" dirty="0"/>
              <a:t>Mouse Clicks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Polka Dots</a:t>
            </a:r>
            <a:endParaRPr lang="en-US" sz="3600" i="1" dirty="0"/>
          </a:p>
          <a:p>
            <a:r>
              <a:rPr lang="en-US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find_element_at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i="1" dirty="0"/>
              <a:t>Demo:</a:t>
            </a:r>
            <a:r>
              <a:rPr lang="en-US" sz="3600" dirty="0"/>
              <a:t> Whack-a-Mole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71489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Responding To The Mouse</a:t>
            </a:r>
          </a:p>
        </p:txBody>
      </p:sp>
      <p:sp>
        <p:nvSpPr>
          <p:cNvPr id="122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3657600" algn="l"/>
              </a:tabLst>
              <a:defRPr/>
            </a:pPr>
            <a:r>
              <a:rPr lang="en-US" altLang="x-none" sz="2800" b="1" dirty="0"/>
              <a:t>event</a:t>
            </a:r>
            <a:r>
              <a:rPr lang="en-US" altLang="x-none" sz="2800" dirty="0"/>
              <a:t>: Some external stimulus that your program can respond to.</a:t>
            </a:r>
          </a:p>
          <a:p>
            <a:pPr lvl="1" eaLnBrk="1" hangingPunct="1">
              <a:tabLst>
                <a:tab pos="3657600" algn="l"/>
              </a:tabLst>
              <a:defRPr/>
            </a:pPr>
            <a:endParaRPr lang="en-US" altLang="x-none" sz="2800" dirty="0"/>
          </a:p>
          <a:p>
            <a:pPr lvl="1" eaLnBrk="1" hangingPunct="1">
              <a:tabLst>
                <a:tab pos="3657600" algn="l"/>
              </a:tabLst>
              <a:defRPr/>
            </a:pPr>
            <a:endParaRPr lang="en-US" altLang="x-none" sz="2800" dirty="0"/>
          </a:p>
        </p:txBody>
      </p:sp>
      <p:pic>
        <p:nvPicPr>
          <p:cNvPr id="18435" name="Picture 5" descr="event-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5" t="41006" r="63087" b="31671"/>
          <a:stretch>
            <a:fillRect/>
          </a:stretch>
        </p:blipFill>
        <p:spPr bwMode="auto">
          <a:xfrm>
            <a:off x="3695700" y="2477145"/>
            <a:ext cx="1752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519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Mouse clicking</a:t>
            </a:r>
          </a:p>
          <a:p>
            <a:r>
              <a:rPr lang="en-US" sz="3200" dirty="0"/>
              <a:t>Keyboard keys pressed</a:t>
            </a:r>
          </a:p>
          <a:p>
            <a:r>
              <a:rPr lang="en-US" sz="32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513342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771185"/>
          </a:xfrm>
        </p:spPr>
        <p:txBody>
          <a:bodyPr/>
          <a:lstStyle/>
          <a:p>
            <a:r>
              <a:rPr lang="en-US" dirty="0"/>
              <a:t>In our programs, we can ask the canvas if any events have occurred since the last time we asked.</a:t>
            </a:r>
          </a:p>
          <a:p>
            <a:r>
              <a:rPr lang="en-US" dirty="0"/>
              <a:t>If there are, then we do something.</a:t>
            </a:r>
          </a:p>
          <a:p>
            <a:r>
              <a:rPr lang="en-US" dirty="0"/>
              <a:t>If there are not, we do nothing and check again later.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2B6A3A-0F4D-DD4C-941E-67609C8BEE3E}"/>
              </a:ext>
            </a:extLst>
          </p:cNvPr>
          <p:cNvSpPr txBox="1">
            <a:spLocks/>
          </p:cNvSpPr>
          <p:nvPr/>
        </p:nvSpPr>
        <p:spPr bwMode="auto">
          <a:xfrm>
            <a:off x="152400" y="3414131"/>
            <a:ext cx="8839200" cy="2875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True: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# Handle any new mouse events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# ...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canvas.update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3386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</a:rPr>
              <a:t>Mouse Location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Doodler</a:t>
            </a:r>
          </a:p>
          <a:p>
            <a:r>
              <a:rPr lang="en-US" sz="3600" dirty="0"/>
              <a:t>Mouse Clicks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Polka Dots</a:t>
            </a:r>
            <a:endParaRPr lang="en-US" sz="3600" i="1" dirty="0"/>
          </a:p>
          <a:p>
            <a:r>
              <a:rPr lang="en-US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find_element_at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i="1" dirty="0"/>
              <a:t>Demo:</a:t>
            </a:r>
            <a:r>
              <a:rPr lang="en-US" sz="3600" dirty="0"/>
              <a:t> Whack-a-Mole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713329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77118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At any time, we can ask the canvas for the current location of the mouse.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2B6A3A-0F4D-DD4C-941E-67609C8BEE3E}"/>
              </a:ext>
            </a:extLst>
          </p:cNvPr>
          <p:cNvSpPr txBox="1">
            <a:spLocks/>
          </p:cNvSpPr>
          <p:nvPr/>
        </p:nvSpPr>
        <p:spPr bwMode="auto">
          <a:xfrm>
            <a:off x="152400" y="3414131"/>
            <a:ext cx="8839200" cy="2875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mouse_x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canvas.get_mouse_x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mouse_y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canvas.get_mouse_y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35610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Mouse Location</a:t>
            </a:r>
          </a:p>
          <a:p>
            <a:r>
              <a:rPr lang="en-US" sz="3600" b="1" i="1" dirty="0">
                <a:solidFill>
                  <a:srgbClr val="FF0000"/>
                </a:solidFill>
              </a:rPr>
              <a:t>Demo:</a:t>
            </a:r>
            <a:r>
              <a:rPr lang="en-US" sz="3600" b="1" dirty="0">
                <a:solidFill>
                  <a:srgbClr val="FF0000"/>
                </a:solidFill>
              </a:rPr>
              <a:t> Doodler</a:t>
            </a:r>
          </a:p>
          <a:p>
            <a:r>
              <a:rPr lang="en-US" sz="3600" dirty="0"/>
              <a:t>Mouse Clicks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Polka Dots</a:t>
            </a:r>
            <a:endParaRPr lang="en-US" sz="3600" i="1" dirty="0"/>
          </a:p>
          <a:p>
            <a:r>
              <a:rPr lang="en-US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find_element_at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i="1" dirty="0"/>
              <a:t>Demo:</a:t>
            </a:r>
            <a:r>
              <a:rPr lang="en-US" sz="3600" dirty="0"/>
              <a:t> Whack-a-Mole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797028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Doodler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987922" y="1295400"/>
            <a:ext cx="7168155" cy="5181599"/>
          </a:xfrm>
        </p:spPr>
      </p:pic>
    </p:spTree>
    <p:extLst>
      <p:ext uri="{BB962C8B-B14F-4D97-AF65-F5344CB8AC3E}">
        <p14:creationId xmlns:p14="http://schemas.microsoft.com/office/powerpoint/2010/main" val="143973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Learn to respond to mouse events in graphics programs</a:t>
            </a:r>
            <a:endParaRPr lang="en-US" sz="2500" dirty="0">
              <a:ea typeface="Consolas" charset="0"/>
              <a:cs typeface="Consolas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57191-8580-844B-88A7-219FDC144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887" y="2811918"/>
            <a:ext cx="5070225" cy="366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84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Doodler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399"/>
            <a:ext cx="9144000" cy="5183459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SQUARE_SIZE = 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...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7030A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 dirty="0">
                <a:solidFill>
                  <a:srgbClr val="7030A0"/>
                </a:solidFill>
                <a:latin typeface="Consolas" charset="0"/>
              </a:rPr>
              <a:t>while</a:t>
            </a:r>
            <a:r>
              <a:rPr lang="en-US" altLang="x-none" dirty="0">
                <a:latin typeface="Consolas" charset="0"/>
              </a:rPr>
              <a:t> </a:t>
            </a:r>
            <a:r>
              <a:rPr lang="en-US" altLang="x-none" b="1" dirty="0">
                <a:latin typeface="Consolas" charset="0"/>
              </a:rPr>
              <a:t>True</a:t>
            </a:r>
            <a:r>
              <a:rPr lang="en-US" altLang="x-none" dirty="0">
                <a:latin typeface="Consolas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    # Get the mouse location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mouse_x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dirty="0" err="1">
                <a:latin typeface="Consolas" charset="0"/>
              </a:rPr>
              <a:t>canvas.get_mouse_x</a:t>
            </a:r>
            <a:r>
              <a:rPr lang="en-US" altLang="x-none" dirty="0"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mouse_y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dirty="0" err="1">
                <a:latin typeface="Consolas" charset="0"/>
              </a:rPr>
              <a:t>canvas.get_mouse_y</a:t>
            </a:r>
            <a:r>
              <a:rPr lang="en-US" altLang="x-none" dirty="0"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    # Create a black rectangle at this location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rect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dirty="0" err="1">
                <a:latin typeface="Consolas" charset="0"/>
              </a:rPr>
              <a:t>canvas.create_rectangle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 err="1">
                <a:latin typeface="Consolas" charset="0"/>
              </a:rPr>
              <a:t>mouse_x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dirty="0" err="1">
                <a:latin typeface="Consolas" charset="0"/>
              </a:rPr>
              <a:t>mouse_y</a:t>
            </a:r>
            <a:r>
              <a:rPr lang="en-US" altLang="x-none" dirty="0">
                <a:latin typeface="Consolas" charset="0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                          </a:t>
            </a:r>
            <a:r>
              <a:rPr lang="en-US" altLang="x-none" dirty="0" err="1">
                <a:latin typeface="Consolas" charset="0"/>
              </a:rPr>
              <a:t>mouse_x</a:t>
            </a:r>
            <a:r>
              <a:rPr lang="en-US" altLang="x-none" dirty="0">
                <a:latin typeface="Consolas" charset="0"/>
              </a:rPr>
              <a:t> + SQUARE_SIZE,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                          </a:t>
            </a:r>
            <a:r>
              <a:rPr lang="en-US" altLang="x-none" dirty="0" err="1">
                <a:latin typeface="Consolas" charset="0"/>
              </a:rPr>
              <a:t>mouse_y</a:t>
            </a:r>
            <a:r>
              <a:rPr lang="en-US" altLang="x-none" dirty="0">
                <a:latin typeface="Consolas" charset="0"/>
              </a:rPr>
              <a:t> + SQUARE_SIZE)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canvas.set_color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 err="1">
                <a:latin typeface="Consolas" charset="0"/>
              </a:rPr>
              <a:t>rect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'black'</a:t>
            </a:r>
            <a:r>
              <a:rPr lang="en-US" altLang="x-none" dirty="0">
                <a:latin typeface="Consolas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canvas.update</a:t>
            </a:r>
            <a:r>
              <a:rPr lang="en-US" altLang="x-none" dirty="0">
                <a:latin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9245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Doodler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399"/>
            <a:ext cx="9144000" cy="5183459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SQUARE_SIZE = 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...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while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</a:t>
            </a:r>
            <a:r>
              <a:rPr lang="en-US" altLang="x-none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True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    # Get the mouse location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mouse_x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=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canvas.get_mouse_x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mouse_y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=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canvas.get_mouse_y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# Create a black rectangle at this location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rect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=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canvas.create_rectangle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mouse_x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,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mouse_y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                  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mouse_x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+ SQUARE_SIZE,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                  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mouse_y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+ SQUARE_SIZE)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canvas.set_color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rect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, 'black')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canvas.update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72239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Doodler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399"/>
            <a:ext cx="9144000" cy="5183459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SQUARE_SIZE = 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...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while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</a:t>
            </a:r>
            <a:r>
              <a:rPr lang="en-US" altLang="x-none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True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# Get the mouse location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mouse_x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=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canvas.get_mouse_x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mouse_y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=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canvas.get_mouse_y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    # Create a black rectangle at this location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rect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=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canvas.create_rectangle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(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mouse_x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,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mouse_y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                            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mouse_x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+ SQUARE_SIZE,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                            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mouse_y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+ SQUARE_SIZE)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canvas.set_color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(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rect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, 'black')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canvas.update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99422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Doodler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399"/>
            <a:ext cx="9144000" cy="5183459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SQUARE_SIZE = 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...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while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</a:t>
            </a:r>
            <a:r>
              <a:rPr lang="en-US" altLang="x-none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True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# Get the mouse location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mouse_x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=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canvas.get_mouse_x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mouse_y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=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canvas.get_mouse_y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# Create a black rectangle at this location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rect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=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canvas.create_rectangle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mouse_x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,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mouse_y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                  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mouse_x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+ SQUARE_SIZE,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                  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mouse_y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+ SQUARE_SIZE)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canvas.set_color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rect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, 'black')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canvas.update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90643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Doodler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399"/>
            <a:ext cx="9144000" cy="5183459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SQUARE_SIZE = 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...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7030A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 dirty="0">
                <a:solidFill>
                  <a:srgbClr val="7030A0"/>
                </a:solidFill>
                <a:latin typeface="Consolas" charset="0"/>
              </a:rPr>
              <a:t>while</a:t>
            </a:r>
            <a:r>
              <a:rPr lang="en-US" altLang="x-none" dirty="0">
                <a:latin typeface="Consolas" charset="0"/>
              </a:rPr>
              <a:t> </a:t>
            </a:r>
            <a:r>
              <a:rPr lang="en-US" altLang="x-none" b="1" dirty="0">
                <a:latin typeface="Consolas" charset="0"/>
              </a:rPr>
              <a:t>True</a:t>
            </a:r>
            <a:r>
              <a:rPr lang="en-US" altLang="x-none" dirty="0">
                <a:latin typeface="Consolas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    # Get the mouse location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mouse_x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dirty="0" err="1">
                <a:latin typeface="Consolas" charset="0"/>
              </a:rPr>
              <a:t>canvas.get_mouse_x</a:t>
            </a:r>
            <a:r>
              <a:rPr lang="en-US" altLang="x-none" dirty="0"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mouse_y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dirty="0" err="1">
                <a:latin typeface="Consolas" charset="0"/>
              </a:rPr>
              <a:t>canvas.get_mouse_y</a:t>
            </a:r>
            <a:r>
              <a:rPr lang="en-US" altLang="x-none" dirty="0"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    # Create a black rectangle at this location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rect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dirty="0" err="1">
                <a:latin typeface="Consolas" charset="0"/>
              </a:rPr>
              <a:t>canvas.create_rectangle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 err="1">
                <a:latin typeface="Consolas" charset="0"/>
              </a:rPr>
              <a:t>mouse_x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dirty="0" err="1">
                <a:latin typeface="Consolas" charset="0"/>
              </a:rPr>
              <a:t>mouse_y</a:t>
            </a:r>
            <a:r>
              <a:rPr lang="en-US" altLang="x-none" dirty="0">
                <a:latin typeface="Consolas" charset="0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                          </a:t>
            </a:r>
            <a:r>
              <a:rPr lang="en-US" altLang="x-none" dirty="0" err="1">
                <a:latin typeface="Consolas" charset="0"/>
              </a:rPr>
              <a:t>mouse_x</a:t>
            </a:r>
            <a:r>
              <a:rPr lang="en-US" altLang="x-none" dirty="0">
                <a:latin typeface="Consolas" charset="0"/>
              </a:rPr>
              <a:t> + SQUARE_SIZE,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                          </a:t>
            </a:r>
            <a:r>
              <a:rPr lang="en-US" altLang="x-none" dirty="0" err="1">
                <a:latin typeface="Consolas" charset="0"/>
              </a:rPr>
              <a:t>mouse_y</a:t>
            </a:r>
            <a:r>
              <a:rPr lang="en-US" altLang="x-none" dirty="0">
                <a:latin typeface="Consolas" charset="0"/>
              </a:rPr>
              <a:t> + SQUARE_SIZE)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canvas.set_color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 err="1">
                <a:latin typeface="Consolas" charset="0"/>
              </a:rPr>
              <a:t>rect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'black'</a:t>
            </a:r>
            <a:r>
              <a:rPr lang="en-US" altLang="x-none" dirty="0">
                <a:latin typeface="Consolas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canvas.update</a:t>
            </a:r>
            <a:r>
              <a:rPr lang="en-US" altLang="x-none" dirty="0">
                <a:latin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17820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Mouse Location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Doodler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Mouse Clicks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Polka Dots</a:t>
            </a:r>
            <a:endParaRPr lang="en-US" sz="3600" i="1" dirty="0"/>
          </a:p>
          <a:p>
            <a:r>
              <a:rPr lang="en-US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find_element_at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i="1" dirty="0"/>
              <a:t>Demo:</a:t>
            </a:r>
            <a:r>
              <a:rPr lang="en-US" sz="3600" dirty="0"/>
              <a:t> Whack-a-Mole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134343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Clicks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77118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At any time, we can ask the canvas for a list of mouse clicks that have happened since the last time we asked.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2B6A3A-0F4D-DD4C-941E-67609C8BEE3E}"/>
              </a:ext>
            </a:extLst>
          </p:cNvPr>
          <p:cNvSpPr txBox="1">
            <a:spLocks/>
          </p:cNvSpPr>
          <p:nvPr/>
        </p:nvSpPr>
        <p:spPr bwMode="auto">
          <a:xfrm>
            <a:off x="152400" y="3414131"/>
            <a:ext cx="8839200" cy="2875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clicks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canvas.get_new_mouse_clicks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68730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Clicks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77118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Each element in the list has an </a:t>
            </a:r>
            <a:r>
              <a:rPr lang="en-US" sz="3200" b="1" dirty="0"/>
              <a:t>x </a:t>
            </a:r>
            <a:r>
              <a:rPr lang="en-US" sz="3200" dirty="0"/>
              <a:t>and </a:t>
            </a:r>
            <a:r>
              <a:rPr lang="en-US" sz="3200" b="1" dirty="0"/>
              <a:t>y</a:t>
            </a:r>
            <a:r>
              <a:rPr lang="en-US" sz="3200" dirty="0"/>
              <a:t> coordinate of where that click happened.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2B6A3A-0F4D-DD4C-941E-67609C8BEE3E}"/>
              </a:ext>
            </a:extLst>
          </p:cNvPr>
          <p:cNvSpPr txBox="1">
            <a:spLocks/>
          </p:cNvSpPr>
          <p:nvPr/>
        </p:nvSpPr>
        <p:spPr bwMode="auto">
          <a:xfrm>
            <a:off x="152400" y="3414131"/>
            <a:ext cx="8839200" cy="155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clicks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canvas.get_new_mouse_clicks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click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clicks: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click.x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click.y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1536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77118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Pattern: we make a loop (like for animation), and each time through the loop we check for new mouse clicks, and act on them.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2B6A3A-0F4D-DD4C-941E-67609C8BEE3E}"/>
              </a:ext>
            </a:extLst>
          </p:cNvPr>
          <p:cNvSpPr txBox="1">
            <a:spLocks/>
          </p:cNvSpPr>
          <p:nvPr/>
        </p:nvSpPr>
        <p:spPr bwMode="auto">
          <a:xfrm>
            <a:off x="152400" y="3414131"/>
            <a:ext cx="8839200" cy="2875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# Handle any new mouse clicks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# ...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canvas.update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748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Mouse Location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Doodler</a:t>
            </a:r>
          </a:p>
          <a:p>
            <a:r>
              <a:rPr lang="en-US" sz="3600" dirty="0"/>
              <a:t>Mouse Clicks</a:t>
            </a:r>
          </a:p>
          <a:p>
            <a:r>
              <a:rPr lang="en-US" sz="3600" b="1" i="1" dirty="0">
                <a:solidFill>
                  <a:srgbClr val="FF0000"/>
                </a:solidFill>
              </a:rPr>
              <a:t>Demo:</a:t>
            </a:r>
            <a:r>
              <a:rPr lang="en-US" sz="3600" b="1" dirty="0">
                <a:solidFill>
                  <a:srgbClr val="FF0000"/>
                </a:solidFill>
              </a:rPr>
              <a:t> Polka Dots</a:t>
            </a:r>
            <a:endParaRPr lang="en-US" sz="3600" b="1" i="1" dirty="0">
              <a:solidFill>
                <a:srgbClr val="FF0000"/>
              </a:solidFill>
            </a:endParaRPr>
          </a:p>
          <a:p>
            <a:r>
              <a:rPr lang="en-US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find_element_at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i="1" dirty="0"/>
              <a:t>Demo:</a:t>
            </a:r>
            <a:r>
              <a:rPr lang="en-US" sz="3600" dirty="0"/>
              <a:t> Whack-a-Mole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51878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Mouse Location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Doodler</a:t>
            </a:r>
          </a:p>
          <a:p>
            <a:r>
              <a:rPr lang="en-US" sz="3600" dirty="0"/>
              <a:t>Mouse Clicks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Polka Dots</a:t>
            </a:r>
            <a:endParaRPr lang="en-US" sz="3600" i="1" dirty="0"/>
          </a:p>
          <a:p>
            <a:r>
              <a:rPr lang="en-US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find_element_at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i="1" dirty="0"/>
              <a:t>Demo:</a:t>
            </a:r>
            <a:r>
              <a:rPr lang="en-US" sz="3600" dirty="0"/>
              <a:t> Whack-a-Mole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966412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Polka Dots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181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altLang="x-none" sz="2200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while</a:t>
            </a:r>
            <a:r>
              <a:rPr lang="en-US" altLang="x-none" sz="2200" dirty="0">
                <a:latin typeface="Consolas" charset="0"/>
              </a:rPr>
              <a:t> </a:t>
            </a: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True</a:t>
            </a:r>
            <a:r>
              <a:rPr lang="en-US" altLang="x-none" sz="2200" dirty="0">
                <a:latin typeface="Consolas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clicks = </a:t>
            </a:r>
            <a:r>
              <a:rPr lang="en-US" altLang="x-none" sz="2200" dirty="0" err="1">
                <a:latin typeface="Consolas" charset="0"/>
              </a:rPr>
              <a:t>canvas.get_new_mouse_clicks</a:t>
            </a:r>
            <a:r>
              <a:rPr lang="en-US" altLang="x-none" sz="2200" dirty="0"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sz="2200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</a:t>
            </a:r>
            <a:r>
              <a:rPr lang="en-US" altLang="x-none" sz="2200" dirty="0">
                <a:solidFill>
                  <a:srgbClr val="00B050"/>
                </a:solidFill>
                <a:latin typeface="Consolas" charset="0"/>
              </a:rPr>
              <a:t># Add a circle each time the user clicks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</a:t>
            </a: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for</a:t>
            </a:r>
            <a:r>
              <a:rPr lang="en-US" altLang="x-none" sz="2200" dirty="0">
                <a:latin typeface="Consolas" charset="0"/>
              </a:rPr>
              <a:t> click </a:t>
            </a: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in</a:t>
            </a:r>
            <a:r>
              <a:rPr lang="en-US" altLang="x-none" sz="2200" dirty="0">
                <a:latin typeface="Consolas" charset="0"/>
              </a:rPr>
              <a:t> clicks: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    circle = </a:t>
            </a:r>
            <a:r>
              <a:rPr lang="en-US" altLang="x-none" sz="2200" dirty="0" err="1">
                <a:latin typeface="Consolas" charset="0"/>
              </a:rPr>
              <a:t>canvas.create_oval</a:t>
            </a:r>
            <a:r>
              <a:rPr lang="en-US" altLang="x-none" sz="2200" dirty="0">
                <a:latin typeface="Consolas" charset="0"/>
              </a:rPr>
              <a:t>(0, 0,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                          CIRCLE_SIZE, CIRCLE_SIZE)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    </a:t>
            </a:r>
            <a:r>
              <a:rPr lang="en-US" altLang="x-none" sz="2200" dirty="0" err="1">
                <a:latin typeface="Consolas" charset="0"/>
              </a:rPr>
              <a:t>canvas.set_color</a:t>
            </a:r>
            <a:r>
              <a:rPr lang="en-US" altLang="x-none" sz="2200" dirty="0">
                <a:latin typeface="Consolas" charset="0"/>
              </a:rPr>
              <a:t>(circle, </a:t>
            </a:r>
            <a:r>
              <a:rPr lang="en-US" altLang="x-none" sz="2200" dirty="0">
                <a:solidFill>
                  <a:srgbClr val="0070C0"/>
                </a:solidFill>
                <a:latin typeface="Consolas" charset="0"/>
              </a:rPr>
              <a:t>'blue'</a:t>
            </a:r>
            <a:r>
              <a:rPr lang="en-US" altLang="x-none" sz="2200" dirty="0">
                <a:latin typeface="Consolas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</a:t>
            </a:r>
            <a:r>
              <a:rPr lang="en-US" altLang="x-none" sz="2200" dirty="0" err="1">
                <a:latin typeface="Consolas" charset="0"/>
              </a:rPr>
              <a:t>canvas.update</a:t>
            </a:r>
            <a:r>
              <a:rPr lang="en-US" altLang="x-none" sz="2200" dirty="0">
                <a:latin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48433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Polka Dots 2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3B0D058-F1EF-4A4E-9A0E-0F0612F0F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95400"/>
            <a:ext cx="9144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x-none" sz="2200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while</a:t>
            </a:r>
            <a:r>
              <a:rPr lang="en-US" altLang="x-none" sz="2200" dirty="0">
                <a:latin typeface="Consolas" charset="0"/>
              </a:rPr>
              <a:t> </a:t>
            </a: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True</a:t>
            </a:r>
            <a:r>
              <a:rPr lang="en-US" altLang="x-none" sz="2200" dirty="0">
                <a:latin typeface="Consolas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clicks = </a:t>
            </a:r>
            <a:r>
              <a:rPr lang="en-US" altLang="x-none" sz="2200" dirty="0" err="1">
                <a:latin typeface="Consolas" charset="0"/>
              </a:rPr>
              <a:t>canvas.get_new_mouse_clicks</a:t>
            </a:r>
            <a:r>
              <a:rPr lang="en-US" altLang="x-none" sz="2200" dirty="0"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sz="2200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</a:t>
            </a:r>
            <a:r>
              <a:rPr lang="en-US" altLang="x-none" sz="2200" dirty="0">
                <a:solidFill>
                  <a:srgbClr val="00B050"/>
                </a:solidFill>
                <a:latin typeface="Consolas" charset="0"/>
              </a:rPr>
              <a:t># Add a circle each time the user clicks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</a:t>
            </a: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for</a:t>
            </a:r>
            <a:r>
              <a:rPr lang="en-US" altLang="x-none" sz="2200" dirty="0">
                <a:latin typeface="Consolas" charset="0"/>
              </a:rPr>
              <a:t> click </a:t>
            </a: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in</a:t>
            </a:r>
            <a:r>
              <a:rPr lang="en-US" altLang="x-none" sz="2200" dirty="0">
                <a:latin typeface="Consolas" charset="0"/>
              </a:rPr>
              <a:t> clicks: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    circle = </a:t>
            </a:r>
            <a:r>
              <a:rPr lang="en-US" altLang="x-none" sz="2200" dirty="0" err="1">
                <a:latin typeface="Consolas" charset="0"/>
              </a:rPr>
              <a:t>canvas.create_oval</a:t>
            </a:r>
            <a:r>
              <a:rPr lang="en-US" altLang="x-none" sz="2200" dirty="0">
                <a:latin typeface="Consolas" charset="0"/>
              </a:rPr>
              <a:t>(</a:t>
            </a:r>
            <a:r>
              <a:rPr lang="en-US" altLang="x-none" sz="2200" dirty="0" err="1">
                <a:latin typeface="Consolas" charset="0"/>
              </a:rPr>
              <a:t>click.x</a:t>
            </a:r>
            <a:r>
              <a:rPr lang="en-US" altLang="x-none" sz="2200" dirty="0">
                <a:latin typeface="Consolas" charset="0"/>
              </a:rPr>
              <a:t>, </a:t>
            </a:r>
            <a:r>
              <a:rPr lang="en-US" altLang="x-none" sz="2200" dirty="0" err="1">
                <a:latin typeface="Consolas" charset="0"/>
              </a:rPr>
              <a:t>click.y</a:t>
            </a:r>
            <a:r>
              <a:rPr lang="en-US" altLang="x-none" sz="2200" dirty="0">
                <a:latin typeface="Consolas" charset="0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                                </a:t>
            </a:r>
            <a:r>
              <a:rPr lang="en-US" altLang="x-none" sz="2200" dirty="0" err="1">
                <a:latin typeface="Consolas" charset="0"/>
              </a:rPr>
              <a:t>click.x</a:t>
            </a:r>
            <a:r>
              <a:rPr lang="en-US" altLang="x-none" sz="2200" dirty="0">
                <a:latin typeface="Consolas" charset="0"/>
              </a:rPr>
              <a:t> + CIRCLE_SIZE,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                                </a:t>
            </a:r>
            <a:r>
              <a:rPr lang="en-US" altLang="x-none" sz="2200" dirty="0" err="1">
                <a:latin typeface="Consolas" charset="0"/>
              </a:rPr>
              <a:t>click.y</a:t>
            </a:r>
            <a:r>
              <a:rPr lang="en-US" altLang="x-none" sz="2200" dirty="0">
                <a:latin typeface="Consolas" charset="0"/>
              </a:rPr>
              <a:t> + CIRCLE_SIZE)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    </a:t>
            </a:r>
            <a:r>
              <a:rPr lang="en-US" altLang="x-none" sz="2200" dirty="0" err="1">
                <a:latin typeface="Consolas" charset="0"/>
              </a:rPr>
              <a:t>canvas.set_color</a:t>
            </a:r>
            <a:r>
              <a:rPr lang="en-US" altLang="x-none" sz="2200" dirty="0">
                <a:latin typeface="Consolas" charset="0"/>
              </a:rPr>
              <a:t>(circle, </a:t>
            </a:r>
            <a:r>
              <a:rPr lang="en-US" altLang="x-none" sz="2200" dirty="0">
                <a:solidFill>
                  <a:srgbClr val="0070C0"/>
                </a:solidFill>
                <a:latin typeface="Consolas" charset="0"/>
              </a:rPr>
              <a:t>'blue'</a:t>
            </a:r>
            <a:r>
              <a:rPr lang="en-US" altLang="x-none" sz="2200" dirty="0">
                <a:latin typeface="Consolas" charset="0"/>
              </a:rPr>
              <a:t>)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</a:t>
            </a:r>
            <a:r>
              <a:rPr lang="en-US" altLang="x-none" sz="2200" dirty="0" err="1">
                <a:latin typeface="Consolas" charset="0"/>
              </a:rPr>
              <a:t>canvas.update</a:t>
            </a:r>
            <a:r>
              <a:rPr lang="en-US" altLang="x-none" sz="2200" dirty="0">
                <a:latin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11515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Polka Dots 2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3B0D058-F1EF-4A4E-9A0E-0F0612F0F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95400"/>
            <a:ext cx="9144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x-none" sz="2200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while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</a:t>
            </a:r>
            <a:r>
              <a:rPr lang="en-US" altLang="x-none" sz="2200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True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clicks = </a:t>
            </a:r>
            <a:r>
              <a:rPr lang="en-US" altLang="x-none" sz="2200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canvas.get_new_mouse_clicks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sz="2200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# Add a circle each time the user clicks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sz="2200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for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</a:t>
            </a:r>
            <a:r>
              <a:rPr lang="en-US" altLang="x-none" sz="2200" dirty="0">
                <a:solidFill>
                  <a:srgbClr val="FF0000"/>
                </a:solidFill>
                <a:latin typeface="Consolas" charset="0"/>
              </a:rPr>
              <a:t>click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</a:t>
            </a:r>
            <a:r>
              <a:rPr lang="en-US" altLang="x-none" sz="2200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in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clicks: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circle = </a:t>
            </a:r>
            <a:r>
              <a:rPr lang="en-US" altLang="x-none" sz="2200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canvas.create_oval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</a:t>
            </a:r>
            <a:r>
              <a:rPr lang="en-US" altLang="x-none" sz="2200" dirty="0" err="1">
                <a:solidFill>
                  <a:srgbClr val="FF0000"/>
                </a:solidFill>
                <a:latin typeface="Consolas" charset="0"/>
              </a:rPr>
              <a:t>click.x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, </a:t>
            </a:r>
            <a:r>
              <a:rPr lang="en-US" altLang="x-none" sz="2200" dirty="0" err="1">
                <a:solidFill>
                  <a:srgbClr val="FF0000"/>
                </a:solidFill>
                <a:latin typeface="Consolas" charset="0"/>
              </a:rPr>
              <a:t>click.y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                            </a:t>
            </a:r>
            <a:r>
              <a:rPr lang="en-US" altLang="x-none" sz="2200" dirty="0" err="1">
                <a:solidFill>
                  <a:srgbClr val="FF0000"/>
                </a:solidFill>
                <a:latin typeface="Consolas" charset="0"/>
              </a:rPr>
              <a:t>click.x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+ CIRCLE_SIZE,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                            </a:t>
            </a:r>
            <a:r>
              <a:rPr lang="en-US" altLang="x-none" sz="2200" dirty="0" err="1">
                <a:solidFill>
                  <a:srgbClr val="FF0000"/>
                </a:solidFill>
                <a:latin typeface="Consolas" charset="0"/>
              </a:rPr>
              <a:t>click.y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+ CIRCLE_SIZE)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</a:t>
            </a:r>
            <a:r>
              <a:rPr lang="en-US" altLang="x-none" sz="2200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canvas.set_color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(circle, 'blue')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sz="2200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canvas.update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04744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Mouse Tracker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22" y="1295400"/>
            <a:ext cx="7168155" cy="5181600"/>
          </a:xfrm>
        </p:spPr>
      </p:pic>
    </p:spTree>
    <p:extLst>
      <p:ext uri="{BB962C8B-B14F-4D97-AF65-F5344CB8AC3E}">
        <p14:creationId xmlns:p14="http://schemas.microsoft.com/office/powerpoint/2010/main" val="159815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Mouse Location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Doodler</a:t>
            </a:r>
          </a:p>
          <a:p>
            <a:r>
              <a:rPr lang="en-US" sz="3600" dirty="0"/>
              <a:t>Mouse Clicks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Polka Dots</a:t>
            </a:r>
            <a:endParaRPr lang="en-US" sz="3600" i="1" dirty="0"/>
          </a:p>
          <a:p>
            <a:r>
              <a:rPr lang="en-US" sz="3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find_element_at</a:t>
            </a:r>
            <a:endParaRPr lang="en-US" sz="3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i="1" dirty="0"/>
              <a:t>Demo:</a:t>
            </a:r>
            <a:r>
              <a:rPr lang="en-US" sz="3600" dirty="0"/>
              <a:t> Whack-a-Mole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699328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124CF-874D-8C4D-9A6E-9698625D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find_element_at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6D3ADF-1A71-8B43-928A-099D54B9D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10"/>
          <a:stretch/>
        </p:blipFill>
        <p:spPr>
          <a:xfrm>
            <a:off x="0" y="1021411"/>
            <a:ext cx="9144000" cy="583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0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9003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/>
              <a:t>find_element_at</a:t>
            </a:r>
            <a:r>
              <a:rPr lang="en-US" sz="2800" dirty="0"/>
              <a:t> returns the object at this location on the canvas.</a:t>
            </a:r>
          </a:p>
          <a:p>
            <a:pPr marL="0" indent="0">
              <a:buNone/>
            </a:pPr>
            <a:endParaRPr lang="en-US" sz="22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altLang="x-none" sz="2200" b="1" dirty="0" err="1">
                <a:latin typeface="Courier" charset="0"/>
                <a:ea typeface="Courier" charset="0"/>
                <a:cs typeface="Courier" charset="0"/>
              </a:rPr>
              <a:t>object_here</a:t>
            </a:r>
            <a:r>
              <a:rPr lang="en-US" altLang="x-none" sz="2200" b="1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x-none" sz="2200" b="1" dirty="0" err="1">
                <a:latin typeface="Courier" charset="0"/>
                <a:ea typeface="Courier" charset="0"/>
                <a:cs typeface="Courier" charset="0"/>
              </a:rPr>
              <a:t>canvas.find_element_at</a:t>
            </a:r>
            <a:r>
              <a:rPr lang="en-US" altLang="x-none" sz="2200" b="1" dirty="0">
                <a:latin typeface="Courier" charset="0"/>
                <a:ea typeface="Courier" charset="0"/>
                <a:cs typeface="Courier" charset="0"/>
              </a:rPr>
              <a:t>(x, y)</a:t>
            </a:r>
            <a:endParaRPr lang="en-US" altLang="x-none" sz="2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4B1B61-104B-FC47-9580-AED304B3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find_element_at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990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9003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/>
              <a:t>find_element_at</a:t>
            </a:r>
            <a:r>
              <a:rPr lang="en-US" sz="2800" dirty="0"/>
              <a:t> returns the object at this location on the canvas.</a:t>
            </a:r>
          </a:p>
          <a:p>
            <a:pPr marL="0" indent="0">
              <a:buNone/>
            </a:pPr>
            <a:endParaRPr lang="en-US" sz="22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altLang="x-none" sz="2200" b="1" dirty="0" err="1">
                <a:latin typeface="Courier" charset="0"/>
                <a:ea typeface="Courier" charset="0"/>
                <a:cs typeface="Courier" charset="0"/>
              </a:rPr>
              <a:t>object_here</a:t>
            </a:r>
            <a:r>
              <a:rPr lang="en-US" altLang="x-none" sz="2200" b="1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x-none" sz="2200" b="1" dirty="0" err="1">
                <a:latin typeface="Courier" charset="0"/>
                <a:ea typeface="Courier" charset="0"/>
                <a:cs typeface="Courier" charset="0"/>
              </a:rPr>
              <a:t>canvas.find_element_at</a:t>
            </a:r>
            <a:r>
              <a:rPr lang="en-US" altLang="x-none" sz="2200" b="1" dirty="0">
                <a:latin typeface="Courier" charset="0"/>
                <a:ea typeface="Courier" charset="0"/>
                <a:cs typeface="Courier" charset="0"/>
              </a:rPr>
              <a:t>(x, y)</a:t>
            </a:r>
            <a:endParaRPr lang="en-US" altLang="x-none" sz="2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200" b="1" dirty="0" err="1">
                <a:latin typeface="Courier" charset="0"/>
                <a:ea typeface="Courier" charset="0"/>
                <a:cs typeface="Courier" charset="0"/>
              </a:rPr>
              <a:t>object_here</a:t>
            </a:r>
            <a:r>
              <a:rPr lang="en-US" altLang="x-none" sz="2200" b="1" dirty="0">
                <a:latin typeface="Courier" charset="0"/>
                <a:ea typeface="Courier" charset="0"/>
                <a:cs typeface="Courier" charset="0"/>
              </a:rPr>
              <a:t>:</a:t>
            </a:r>
            <a:endParaRPr lang="en-US" sz="22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do something with </a:t>
            </a:r>
            <a:r>
              <a:rPr lang="en-US" sz="2200" b="1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object_here</a:t>
            </a:r>
            <a:endParaRPr lang="en-US" sz="22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else:</a:t>
            </a:r>
            <a:endParaRPr lang="en-US" sz="22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nothing at that location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4B1B61-104B-FC47-9580-AED304B3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find_element_at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65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Putting it all together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22" y="1295400"/>
            <a:ext cx="7168155" cy="5181600"/>
          </a:xfrm>
        </p:spPr>
      </p:pic>
    </p:spTree>
    <p:extLst>
      <p:ext uri="{BB962C8B-B14F-4D97-AF65-F5344CB8AC3E}">
        <p14:creationId xmlns:p14="http://schemas.microsoft.com/office/powerpoint/2010/main" val="5462951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Mouse Location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Doodler</a:t>
            </a:r>
          </a:p>
          <a:p>
            <a:r>
              <a:rPr lang="en-US" sz="3600" dirty="0"/>
              <a:t>Mouse Clicks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Polka Dots</a:t>
            </a:r>
            <a:endParaRPr lang="en-US" sz="3600" i="1" dirty="0"/>
          </a:p>
          <a:p>
            <a:r>
              <a:rPr lang="en-US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find_element_at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b="1" i="1" dirty="0">
                <a:solidFill>
                  <a:srgbClr val="FF0000"/>
                </a:solidFill>
              </a:rPr>
              <a:t>Demo:</a:t>
            </a:r>
            <a:r>
              <a:rPr lang="en-US" sz="3600" b="1" dirty="0">
                <a:solidFill>
                  <a:srgbClr val="FF0000"/>
                </a:solidFill>
              </a:rPr>
              <a:t> Whack-a-Mole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65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</a:rPr>
              <a:t>Recap: Lists</a:t>
            </a:r>
          </a:p>
          <a:p>
            <a:r>
              <a:rPr lang="en-US" sz="3600" dirty="0"/>
              <a:t>Mouse Location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Doodler</a:t>
            </a:r>
          </a:p>
          <a:p>
            <a:r>
              <a:rPr lang="en-US" sz="3600" dirty="0"/>
              <a:t>Mouse Clicks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Polka Dots</a:t>
            </a:r>
            <a:endParaRPr lang="en-US" sz="3600" i="1" dirty="0"/>
          </a:p>
          <a:p>
            <a:r>
              <a:rPr lang="en-US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find_element_at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i="1" dirty="0"/>
              <a:t>Demo:</a:t>
            </a:r>
            <a:r>
              <a:rPr lang="en-US" sz="3600" dirty="0"/>
              <a:t> Whack-a-Mole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4015197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Whack-A-Mole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005469"/>
            <a:ext cx="8839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Let’s make Whack-A-Mole!</a:t>
            </a:r>
          </a:p>
          <a:p>
            <a:r>
              <a:rPr lang="en-US" sz="3200" dirty="0"/>
              <a:t>Moles should appear at random locations on the screen over time</a:t>
            </a:r>
          </a:p>
          <a:p>
            <a:r>
              <a:rPr lang="en-US" sz="3200" dirty="0"/>
              <a:t>If the user clicks a mole, remove 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887" y="3370472"/>
            <a:ext cx="5070225" cy="366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673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Mouse Location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Doodler</a:t>
            </a:r>
          </a:p>
          <a:p>
            <a:r>
              <a:rPr lang="en-US" sz="3600" dirty="0"/>
              <a:t>Mouse Clicks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Polka Dots</a:t>
            </a:r>
            <a:endParaRPr lang="en-US" sz="3600" i="1" dirty="0"/>
          </a:p>
          <a:p>
            <a:r>
              <a:rPr lang="en-US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find_element_at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i="1" dirty="0"/>
              <a:t>Demo:</a:t>
            </a:r>
            <a:r>
              <a:rPr lang="en-US" sz="3600" dirty="0"/>
              <a:t> Whack-a-Mole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40006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/>
        </p:nvSpPr>
        <p:spPr>
          <a:xfrm>
            <a:off x="457199" y="1078992"/>
            <a:ext cx="8546100" cy="55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c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cs" sz="2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r>
              <a:rPr lang="c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way to keep track of an </a:t>
            </a:r>
            <a:r>
              <a:rPr lang="cs" sz="28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ordered</a:t>
            </a:r>
            <a:r>
              <a:rPr lang="c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s" sz="28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r>
              <a:rPr lang="c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items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–"/>
            </a:pPr>
            <a:r>
              <a:rPr lang="c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Items in the list are called "elements"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–"/>
            </a:pPr>
            <a:r>
              <a:rPr lang="cs" sz="24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Ordered</a:t>
            </a:r>
            <a:r>
              <a:rPr lang="c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can refer to elements by their position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–"/>
            </a:pPr>
            <a:r>
              <a:rPr lang="cs" sz="24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r>
              <a:rPr lang="c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list can contain multiple items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66700" algn="l" rtl="0">
              <a:spcBef>
                <a:spcPts val="24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c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list dynamically adjusts its size as elements are added or removed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66700" algn="l" rtl="0">
              <a:spcBef>
                <a:spcPts val="24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c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Lists have a lot of built-in functionality to make using them more straightforward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7C1A4AA-06BD-9042-B1BB-7E17E7A141C7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 dirty="0"/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2747957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/>
        </p:nvSpPr>
        <p:spPr>
          <a:xfrm>
            <a:off x="457199" y="1078992"/>
            <a:ext cx="8546100" cy="55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len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(list) 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get the length of a list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list.append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add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the end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list[</a:t>
            </a:r>
            <a:r>
              <a:rPr lang="en-US" sz="28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] 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get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ith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element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list[</a:t>
            </a:r>
            <a:r>
              <a:rPr lang="en-US" sz="28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] = </a:t>
            </a:r>
            <a:r>
              <a:rPr lang="en-US" sz="28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set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ith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element to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</a:t>
            </a: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list.insert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insert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at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ith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index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list.remove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remove first occurrence of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</a:t>
            </a: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rgbClr val="000000"/>
              </a:buClr>
              <a:buSzPts val="2800"/>
              <a:buFontTx/>
              <a:buChar char="•"/>
            </a:pPr>
            <a:r>
              <a:rPr lang="en-US" sz="2800" b="1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list.count</a:t>
            </a:r>
            <a:r>
              <a:rPr lang="en-US" sz="28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elem</a:t>
            </a:r>
            <a:r>
              <a:rPr lang="en-US" sz="28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)</a:t>
            </a: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– get number of occurrences of </a:t>
            </a:r>
            <a:r>
              <a:rPr lang="en-US" sz="28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elem</a:t>
            </a: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list.pop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get and remove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ith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</a:t>
            </a: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rgbClr val="000000"/>
              </a:buClr>
              <a:buSzPts val="2800"/>
              <a:buFontTx/>
              <a:buChar char="•"/>
            </a:pPr>
            <a:r>
              <a:rPr lang="en-US" sz="28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del list[</a:t>
            </a:r>
            <a:r>
              <a:rPr lang="en-US" sz="2800" b="1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</a:t>
            </a:r>
            <a:r>
              <a:rPr lang="en-US" sz="28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] </a:t>
            </a: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- remove </a:t>
            </a:r>
            <a:r>
              <a:rPr lang="en-US" sz="28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ith</a:t>
            </a: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element</a:t>
            </a:r>
          </a:p>
          <a:p>
            <a:pPr marL="342900" indent="-342900">
              <a:buClr>
                <a:srgbClr val="000000"/>
              </a:buClr>
              <a:buSzPts val="2800"/>
              <a:buFontTx/>
              <a:buChar char="•"/>
            </a:pPr>
            <a:r>
              <a:rPr lang="en-US" sz="2800" b="1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list.clear</a:t>
            </a:r>
            <a:r>
              <a:rPr lang="en-US" sz="28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() </a:t>
            </a: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– remove </a:t>
            </a:r>
            <a:r>
              <a:rPr lang="en-US" sz="280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all elements </a:t>
            </a: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from the list</a:t>
            </a:r>
          </a:p>
          <a:p>
            <a:pPr marL="342900" indent="-342900">
              <a:buClr>
                <a:srgbClr val="000000"/>
              </a:buClr>
              <a:buSzPts val="2800"/>
              <a:buFontTx/>
              <a:buChar char="•"/>
            </a:pPr>
            <a:r>
              <a:rPr lang="en-US" sz="2800" b="1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list.index</a:t>
            </a:r>
            <a:r>
              <a:rPr lang="en-US" sz="28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elem</a:t>
            </a:r>
            <a:r>
              <a:rPr lang="en-US" sz="28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)</a:t>
            </a: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– get index of </a:t>
            </a:r>
            <a:r>
              <a:rPr lang="en-US" sz="28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elem</a:t>
            </a: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in the list</a:t>
            </a:r>
          </a:p>
          <a:p>
            <a:pPr marL="342900" indent="-342900">
              <a:buClr>
                <a:srgbClr val="000000"/>
              </a:buClr>
              <a:buSzPts val="2800"/>
              <a:buFontTx/>
              <a:buChar char="•"/>
            </a:pPr>
            <a:endParaRPr lang="en-US" sz="280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endParaRPr lang="en-US" sz="28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endParaRPr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7C1A4AA-06BD-9042-B1BB-7E17E7A141C7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 dirty="0"/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129785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D38564-4861-4999-A10E-5A7DB2622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78992"/>
            <a:ext cx="8546123" cy="55152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 = ['Leia', 'Luke', 'Han']</a:t>
            </a:r>
          </a:p>
          <a:p>
            <a:pPr marL="0" indent="0">
              <a:buNone/>
            </a:pPr>
            <a:endParaRPr lang="en-US" sz="2200" b="1" dirty="0">
              <a:latin typeface="Courier"/>
            </a:endParaRP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for </a:t>
            </a:r>
            <a:r>
              <a:rPr lang="en-US" sz="2200" b="1" dirty="0" err="1">
                <a:latin typeface="Courier"/>
              </a:rPr>
              <a:t>i</a:t>
            </a:r>
            <a:r>
              <a:rPr lang="en-US" sz="2200" b="1" dirty="0">
                <a:latin typeface="Courier"/>
              </a:rPr>
              <a:t> in range(</a:t>
            </a:r>
            <a:r>
              <a:rPr lang="en-US" sz="2200" b="1" dirty="0" err="1">
                <a:latin typeface="Courier"/>
              </a:rPr>
              <a:t>len</a:t>
            </a:r>
            <a:r>
              <a:rPr lang="en-US" sz="2200" b="1" dirty="0">
                <a:latin typeface="Courier"/>
              </a:rPr>
              <a:t>(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)):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</a:t>
            </a:r>
            <a:r>
              <a:rPr lang="en-US" sz="2200" b="1" dirty="0" err="1">
                <a:latin typeface="Courier"/>
              </a:rPr>
              <a:t>elem</a:t>
            </a:r>
            <a:r>
              <a:rPr lang="en-US" sz="2200" b="1" dirty="0">
                <a:latin typeface="Courier"/>
              </a:rPr>
              <a:t> = 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[</a:t>
            </a:r>
            <a:r>
              <a:rPr lang="en-US" sz="2200" b="1" dirty="0" err="1">
                <a:latin typeface="Courier"/>
              </a:rPr>
              <a:t>i</a:t>
            </a:r>
            <a:r>
              <a:rPr lang="en-US" sz="2200" b="1" dirty="0">
                <a:latin typeface="Courier"/>
              </a:rPr>
              <a:t>]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...</a:t>
            </a:r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F56727-E19D-5D44-BB97-A724EDE24C76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 dirty="0"/>
              <a:t>Looping Through Elements</a:t>
            </a:r>
          </a:p>
        </p:txBody>
      </p:sp>
    </p:spTree>
    <p:extLst>
      <p:ext uri="{BB962C8B-B14F-4D97-AF65-F5344CB8AC3E}">
        <p14:creationId xmlns:p14="http://schemas.microsoft.com/office/powerpoint/2010/main" val="2212103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D38564-4861-4999-A10E-5A7DB2622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78992"/>
            <a:ext cx="8546123" cy="55152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 = ['Leia', 'Luke', 'Han']</a:t>
            </a:r>
          </a:p>
          <a:p>
            <a:pPr marL="0" indent="0">
              <a:buNone/>
            </a:pPr>
            <a:endParaRPr lang="en-US" sz="2200" b="1" dirty="0">
              <a:latin typeface="Courier"/>
            </a:endParaRP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for </a:t>
            </a:r>
            <a:r>
              <a:rPr lang="en-US" sz="2200" b="1" dirty="0" err="1">
                <a:latin typeface="Courier"/>
              </a:rPr>
              <a:t>i</a:t>
            </a:r>
            <a:r>
              <a:rPr lang="en-US" sz="2200" b="1" dirty="0">
                <a:latin typeface="Courier"/>
              </a:rPr>
              <a:t> in range(</a:t>
            </a:r>
            <a:r>
              <a:rPr lang="en-US" sz="2200" b="1" dirty="0" err="1">
                <a:latin typeface="Courier"/>
              </a:rPr>
              <a:t>len</a:t>
            </a:r>
            <a:r>
              <a:rPr lang="en-US" sz="2200" b="1" dirty="0">
                <a:latin typeface="Courier"/>
              </a:rPr>
              <a:t>(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)):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</a:t>
            </a:r>
            <a:r>
              <a:rPr lang="en-US" sz="2200" b="1" dirty="0" err="1">
                <a:latin typeface="Courier"/>
              </a:rPr>
              <a:t>elem</a:t>
            </a:r>
            <a:r>
              <a:rPr lang="en-US" sz="2200" b="1" dirty="0">
                <a:latin typeface="Courier"/>
              </a:rPr>
              <a:t> = 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[</a:t>
            </a:r>
            <a:r>
              <a:rPr lang="en-US" sz="2200" b="1" dirty="0" err="1">
                <a:latin typeface="Courier"/>
              </a:rPr>
              <a:t>i</a:t>
            </a:r>
            <a:r>
              <a:rPr lang="en-US" sz="2200" b="1" dirty="0">
                <a:latin typeface="Courier"/>
              </a:rPr>
              <a:t>]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print(</a:t>
            </a:r>
            <a:r>
              <a:rPr lang="en-US" sz="2200" b="1" dirty="0" err="1">
                <a:latin typeface="Courier"/>
              </a:rPr>
              <a:t>elem</a:t>
            </a:r>
            <a:r>
              <a:rPr lang="en-US" sz="2200" b="1" dirty="0">
                <a:latin typeface="Courier"/>
              </a:rPr>
              <a:t>)</a:t>
            </a:r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F56727-E19D-5D44-BB97-A724EDE24C76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 dirty="0"/>
              <a:t>Looping Through Elements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F5106B-F06D-FB47-9DDC-3795A96FFF86}"/>
              </a:ext>
            </a:extLst>
          </p:cNvPr>
          <p:cNvGrpSpPr/>
          <p:nvPr/>
        </p:nvGrpSpPr>
        <p:grpSpPr>
          <a:xfrm>
            <a:off x="5729180" y="3079412"/>
            <a:ext cx="3274142" cy="1514396"/>
            <a:chOff x="5504552" y="2645583"/>
            <a:chExt cx="3274142" cy="151439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07CF725-75B5-DE43-A695-E61A4E8D9380}"/>
                </a:ext>
              </a:extLst>
            </p:cNvPr>
            <p:cNvSpPr txBox="1"/>
            <p:nvPr/>
          </p:nvSpPr>
          <p:spPr>
            <a:xfrm>
              <a:off x="5504552" y="3051983"/>
              <a:ext cx="3274142" cy="11079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latin typeface="Courier"/>
                </a:rPr>
                <a:t>Leia</a:t>
              </a:r>
            </a:p>
            <a:p>
              <a:r>
                <a:rPr lang="en-US" sz="2200" b="1" dirty="0">
                  <a:latin typeface="Courier"/>
                </a:rPr>
                <a:t>Luke</a:t>
              </a:r>
            </a:p>
            <a:p>
              <a:r>
                <a:rPr lang="en-US" sz="2200" b="1" dirty="0">
                  <a:latin typeface="Courier"/>
                </a:rPr>
                <a:t>Han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0A03FD-F16D-F242-B31C-57D3D1ACBDE2}"/>
                </a:ext>
              </a:extLst>
            </p:cNvPr>
            <p:cNvSpPr txBox="1"/>
            <p:nvPr/>
          </p:nvSpPr>
          <p:spPr>
            <a:xfrm>
              <a:off x="5504552" y="2645583"/>
              <a:ext cx="1160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Output: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2370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D38564-4861-4999-A10E-5A7DB2622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78992"/>
            <a:ext cx="8546123" cy="55152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 = ['Leia', 'Luke', 'Han']</a:t>
            </a:r>
          </a:p>
          <a:p>
            <a:pPr marL="0" indent="0">
              <a:buNone/>
            </a:pPr>
            <a:endParaRPr lang="en-US" sz="2200" b="1" dirty="0">
              <a:latin typeface="Courier"/>
            </a:endParaRP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for </a:t>
            </a:r>
            <a:r>
              <a:rPr lang="en-US" sz="2200" b="1" dirty="0" err="1">
                <a:latin typeface="Courier"/>
              </a:rPr>
              <a:t>i</a:t>
            </a:r>
            <a:r>
              <a:rPr lang="en-US" sz="2200" b="1" dirty="0">
                <a:latin typeface="Courier"/>
              </a:rPr>
              <a:t> in range(</a:t>
            </a:r>
            <a:r>
              <a:rPr lang="en-US" sz="2200" b="1" dirty="0" err="1">
                <a:latin typeface="Courier"/>
              </a:rPr>
              <a:t>len</a:t>
            </a:r>
            <a:r>
              <a:rPr lang="en-US" sz="2200" b="1" dirty="0">
                <a:latin typeface="Courier"/>
              </a:rPr>
              <a:t>(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)):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</a:t>
            </a:r>
            <a:r>
              <a:rPr lang="en-US" sz="2200" b="1" dirty="0" err="1">
                <a:latin typeface="Courier"/>
              </a:rPr>
              <a:t>elem</a:t>
            </a:r>
            <a:r>
              <a:rPr lang="en-US" sz="2200" b="1" dirty="0">
                <a:latin typeface="Courier"/>
              </a:rPr>
              <a:t> = 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[</a:t>
            </a:r>
            <a:r>
              <a:rPr lang="en-US" sz="2200" b="1" dirty="0" err="1">
                <a:latin typeface="Courier"/>
              </a:rPr>
              <a:t>i</a:t>
            </a:r>
            <a:r>
              <a:rPr lang="en-US" sz="2200" b="1" dirty="0">
                <a:latin typeface="Courier"/>
              </a:rPr>
              <a:t>]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print(</a:t>
            </a:r>
            <a:r>
              <a:rPr lang="en-US" sz="2200" b="1" dirty="0" err="1">
                <a:latin typeface="Courier"/>
              </a:rPr>
              <a:t>elem</a:t>
            </a:r>
            <a:r>
              <a:rPr lang="en-US" sz="2200" b="1" dirty="0">
                <a:latin typeface="Courier"/>
              </a:rPr>
              <a:t>)</a:t>
            </a:r>
          </a:p>
          <a:p>
            <a:pPr marL="0" indent="0">
              <a:buNone/>
            </a:pPr>
            <a:endParaRPr lang="en-US" sz="2200" b="1" dirty="0">
              <a:latin typeface="Courier"/>
            </a:endParaRP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-----</a:t>
            </a:r>
          </a:p>
          <a:p>
            <a:pPr marL="0" indent="0">
              <a:buNone/>
            </a:pPr>
            <a:endParaRPr lang="en-US" sz="2200" b="1" dirty="0">
              <a:latin typeface="Courier"/>
            </a:endParaRP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for </a:t>
            </a:r>
            <a:r>
              <a:rPr lang="en-US" sz="2200" b="1" dirty="0" err="1">
                <a:latin typeface="Courier"/>
              </a:rPr>
              <a:t>elem</a:t>
            </a:r>
            <a:r>
              <a:rPr lang="en-US" sz="2200" b="1" dirty="0">
                <a:latin typeface="Courier"/>
              </a:rPr>
              <a:t> in 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: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print(</a:t>
            </a:r>
            <a:r>
              <a:rPr lang="en-US" sz="2200" b="1" dirty="0" err="1">
                <a:latin typeface="Courier"/>
              </a:rPr>
              <a:t>elem</a:t>
            </a:r>
            <a:r>
              <a:rPr lang="en-US" sz="2200" b="1" dirty="0">
                <a:latin typeface="Courier"/>
              </a:rPr>
              <a:t>)</a:t>
            </a:r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F56727-E19D-5D44-BB97-A724EDE24C76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 dirty="0"/>
              <a:t>Looping Through Elements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D03-63F9-7B4A-8851-9D07B8D394EA}"/>
              </a:ext>
            </a:extLst>
          </p:cNvPr>
          <p:cNvGrpSpPr/>
          <p:nvPr/>
        </p:nvGrpSpPr>
        <p:grpSpPr>
          <a:xfrm>
            <a:off x="5729180" y="3079412"/>
            <a:ext cx="3274142" cy="1514396"/>
            <a:chOff x="5504552" y="2645583"/>
            <a:chExt cx="3274142" cy="151439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02C4A2-3511-014B-80BD-DB0FB21CA07B}"/>
                </a:ext>
              </a:extLst>
            </p:cNvPr>
            <p:cNvSpPr txBox="1"/>
            <p:nvPr/>
          </p:nvSpPr>
          <p:spPr>
            <a:xfrm>
              <a:off x="5504552" y="3051983"/>
              <a:ext cx="3274142" cy="11079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latin typeface="Courier"/>
                </a:rPr>
                <a:t>Leia</a:t>
              </a:r>
            </a:p>
            <a:p>
              <a:r>
                <a:rPr lang="en-US" sz="2200" b="1" dirty="0">
                  <a:latin typeface="Courier"/>
                </a:rPr>
                <a:t>Luke</a:t>
              </a:r>
            </a:p>
            <a:p>
              <a:r>
                <a:rPr lang="en-US" sz="2200" b="1" dirty="0">
                  <a:latin typeface="Courier"/>
                </a:rPr>
                <a:t>Han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BB349FB-C061-BA4C-8BAF-45A2A6DC482C}"/>
                </a:ext>
              </a:extLst>
            </p:cNvPr>
            <p:cNvSpPr txBox="1"/>
            <p:nvPr/>
          </p:nvSpPr>
          <p:spPr>
            <a:xfrm>
              <a:off x="5504552" y="2645583"/>
              <a:ext cx="1160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Output: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823563"/>
      </p:ext>
    </p:extLst>
  </p:cSld>
  <p:clrMapOvr>
    <a:masterClrMapping/>
  </p:clrMapOvr>
</p:sld>
</file>

<file path=ppt/theme/theme1.xml><?xml version="1.0" encoding="utf-8"?>
<a:theme xmlns:a="http://schemas.openxmlformats.org/drawingml/2006/main" name="DarkRedTop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rkRedTop" id="{ED291D7B-52D5-7F4D-8D0F-478BBECA120D}" vid="{49A1DCBC-0F56-6B46-960A-7A45F67CC7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DarkRedTop</Template>
  <TotalTime>7166</TotalTime>
  <Words>1914</Words>
  <Application>Microsoft Macintosh PowerPoint</Application>
  <PresentationFormat>On-screen Show (4:3)</PresentationFormat>
  <Paragraphs>344</Paragraphs>
  <Slides>41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Andale Mono</vt:lpstr>
      <vt:lpstr>Arial</vt:lpstr>
      <vt:lpstr>Calibri</vt:lpstr>
      <vt:lpstr>Century Gothic</vt:lpstr>
      <vt:lpstr>Consolas</vt:lpstr>
      <vt:lpstr>Courier</vt:lpstr>
      <vt:lpstr>Tahoma</vt:lpstr>
      <vt:lpstr>Verdana</vt:lpstr>
      <vt:lpstr>DarkRedTop</vt:lpstr>
      <vt:lpstr>CS Bridge, Lecture 12 July 7, 2021 The Mouse</vt:lpstr>
      <vt:lpstr>Learning Goals</vt:lpstr>
      <vt:lpstr>Plan for Today</vt:lpstr>
      <vt:lpstr>Plan for Today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Plan for Today</vt:lpstr>
      <vt:lpstr>Responding To The Mouse</vt:lpstr>
      <vt:lpstr>Events</vt:lpstr>
      <vt:lpstr>Events</vt:lpstr>
      <vt:lpstr>Plan for Today</vt:lpstr>
      <vt:lpstr>Mouse Location</vt:lpstr>
      <vt:lpstr>Plan for Today</vt:lpstr>
      <vt:lpstr>Doodler</vt:lpstr>
      <vt:lpstr>Doodler</vt:lpstr>
      <vt:lpstr>Doodler</vt:lpstr>
      <vt:lpstr>Doodler</vt:lpstr>
      <vt:lpstr>Doodler</vt:lpstr>
      <vt:lpstr>Doodler</vt:lpstr>
      <vt:lpstr>Plan for Today</vt:lpstr>
      <vt:lpstr>Mouse Clicks</vt:lpstr>
      <vt:lpstr>Mouse Clicks</vt:lpstr>
      <vt:lpstr>Events</vt:lpstr>
      <vt:lpstr>Plan for Today</vt:lpstr>
      <vt:lpstr>Example: Polka Dots</vt:lpstr>
      <vt:lpstr>Example: Polka Dots 2</vt:lpstr>
      <vt:lpstr>Example: Polka Dots 2</vt:lpstr>
      <vt:lpstr>Example: Mouse Tracker</vt:lpstr>
      <vt:lpstr>Plan for Today</vt:lpstr>
      <vt:lpstr>find_element_at</vt:lpstr>
      <vt:lpstr>find_element_at</vt:lpstr>
      <vt:lpstr>find_element_at</vt:lpstr>
      <vt:lpstr>Putting it all together</vt:lpstr>
      <vt:lpstr>Plan for Today</vt:lpstr>
      <vt:lpstr>Whack-A-Mole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Troccoli</dc:creator>
  <cp:lastModifiedBy>Case, Doug</cp:lastModifiedBy>
  <cp:revision>273</cp:revision>
  <cp:lastPrinted>2017-07-19T08:29:59Z</cp:lastPrinted>
  <dcterms:created xsi:type="dcterms:W3CDTF">2017-04-27T05:20:22Z</dcterms:created>
  <dcterms:modified xsi:type="dcterms:W3CDTF">2021-07-05T15:10:58Z</dcterms:modified>
</cp:coreProperties>
</file>