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511" r:id="rId3"/>
    <p:sldId id="506" r:id="rId4"/>
    <p:sldId id="491" r:id="rId5"/>
    <p:sldId id="513" r:id="rId6"/>
    <p:sldId id="512" r:id="rId7"/>
    <p:sldId id="493" r:id="rId8"/>
    <p:sldId id="499" r:id="rId9"/>
    <p:sldId id="500" r:id="rId10"/>
    <p:sldId id="504" r:id="rId11"/>
    <p:sldId id="508" r:id="rId12"/>
    <p:sldId id="503" r:id="rId13"/>
    <p:sldId id="514" r:id="rId14"/>
    <p:sldId id="523" r:id="rId15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4F543A-9EC2-9943-AE65-82C1D9FD3B5E}">
          <p14:sldIdLst>
            <p14:sldId id="256"/>
            <p14:sldId id="511"/>
            <p14:sldId id="506"/>
            <p14:sldId id="491"/>
            <p14:sldId id="513"/>
            <p14:sldId id="512"/>
            <p14:sldId id="493"/>
            <p14:sldId id="499"/>
            <p14:sldId id="500"/>
            <p14:sldId id="504"/>
            <p14:sldId id="508"/>
            <p14:sldId id="503"/>
            <p14:sldId id="514"/>
            <p14:sldId id="5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Troccoli" initials="NT" lastIdx="1" clrIdx="0">
    <p:extLst>
      <p:ext uri="{19B8F6BF-5375-455C-9EA6-DF929625EA0E}">
        <p15:presenceInfo xmlns:p15="http://schemas.microsoft.com/office/powerpoint/2012/main" userId="64397634599ac7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DDDDDD"/>
    <a:srgbClr val="F8F8F8"/>
    <a:srgbClr val="FF9999"/>
    <a:srgbClr val="8C1515"/>
    <a:srgbClr val="FFFFC0"/>
    <a:srgbClr val="FFFF80"/>
    <a:srgbClr val="CCCC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7" autoAdjust="0"/>
    <p:restoredTop sz="92517" autoAdjust="0"/>
  </p:normalViewPr>
  <p:slideViewPr>
    <p:cSldViewPr>
      <p:cViewPr varScale="1">
        <p:scale>
          <a:sx n="118" d="100"/>
          <a:sy n="118" d="100"/>
        </p:scale>
        <p:origin x="1144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274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C6EEC9E-87D7-B849-9C36-242A317D52C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A742258-FB98-3F4C-92C7-D00F89B753B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78340356-4F82-7642-8E61-31438DC7957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175B182-7757-2B4B-B49F-0C8D092829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1600200"/>
            <a:ext cx="10363200" cy="20574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endParaRPr lang="x-none" altLang="x-none" noProof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481B511-27D1-E445-A6E2-A51E87B26D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41148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x-none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4969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B736492-65D5-7A4F-80A3-31C72A12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 i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C47DD1-735B-0D4F-9D32-27E3EDDC7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044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FA560C6-A739-2049-B91E-DFEB262D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053172-13CE-2343-B369-1A8A92D7D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5833872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D86B485-66BF-7341-A676-CCAF29FCB1D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299882"/>
            <a:ext cx="5833872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12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58FD81F-A890-1E4F-B50C-FA58B0FE3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A21BD5-23D0-9A4C-8FB5-C2A851AD2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2316956"/>
            <a:ext cx="5833872" cy="41600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FAFCA5F-2182-4F49-BA8A-15432F96A26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2316956"/>
            <a:ext cx="5833872" cy="41645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2B291DF-3599-8746-A039-AF3E6FA7DB5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52400" y="1493044"/>
            <a:ext cx="58338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0D46F08-21FE-D846-93BD-BD73EF536E36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172200" y="1493044"/>
            <a:ext cx="58338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80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15EFE8-1D4D-3341-ABA9-3C476C845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008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76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B5AFA63-4AC5-A544-B0C8-BCA9F9986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95D5EC6-7C9A-704C-B040-4E8BFC2DC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0" y="1524000"/>
            <a:ext cx="76009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F2C3107-306B-114F-B302-3E7C93CBD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" y="1523999"/>
            <a:ext cx="4191000" cy="48736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561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E60B452-E427-004F-BA7B-F5700212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CBBB664-6680-4947-9DFB-6AAFC2FF4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8600" y="1523999"/>
            <a:ext cx="4114800" cy="48736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0EBC0EC-CB7F-8E41-B709-6B10FCE8C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43400" y="1523999"/>
            <a:ext cx="76200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1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44EB059-4C62-3143-8431-5E4301860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Vertical Text Placeholder 2">
            <a:extLst>
              <a:ext uri="{FF2B5EF4-FFF2-40B4-BE49-F238E27FC236}">
                <a16:creationId xmlns:a16="http://schemas.microsoft.com/office/drawing/2014/main" id="{59AEACB6-59D2-4E47-BE1E-F7C225C46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2400" y="1295400"/>
            <a:ext cx="11811000" cy="5181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729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BAC2715-7B69-034F-ADD4-FCB4F1C9EE1C}"/>
              </a:ext>
            </a:extLst>
          </p:cNvPr>
          <p:cNvSpPr txBox="1">
            <a:spLocks noGrp="1"/>
          </p:cNvSpPr>
          <p:nvPr userDrawn="1"/>
        </p:nvSpPr>
        <p:spPr>
          <a:xfrm>
            <a:off x="10972800" y="6356355"/>
            <a:ext cx="1016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6B0F97DD-C0E0-384C-93CD-7A62F824A3DE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>
                <a:spcBef>
                  <a:spcPts val="500"/>
                </a:spcBef>
              </a:pPr>
              <a:t>‹#›</a:t>
            </a:fld>
            <a:endParaRPr lang="en-US" altLang="x-none"/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85DF6712-59E7-BE4D-938E-10F7141D2A4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Tahoma" charset="0"/>
              <a:ea typeface="Arial" charset="0"/>
              <a:cs typeface="Arial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DCD2242-3A48-6A44-9897-F959BCA69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11836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55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ostanford.com/" TargetMode="External"/><Relationship Id="rId2" Type="http://schemas.openxmlformats.org/officeDocument/2006/relationships/hyperlink" Target="https://usteamcolor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gif"/><Relationship Id="rId5" Type="http://schemas.openxmlformats.org/officeDocument/2006/relationships/image" Target="../media/image14.gif"/><Relationship Id="rId4" Type="http://schemas.openxmlformats.org/officeDocument/2006/relationships/hyperlink" Target="https://stanford.zoom.us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622380"/>
            <a:ext cx="10058400" cy="2916312"/>
          </a:xfrm>
        </p:spPr>
        <p:txBody>
          <a:bodyPr/>
          <a:lstStyle/>
          <a:p>
            <a:br>
              <a:rPr lang="en-US" altLang="x-none" dirty="0"/>
            </a:br>
            <a:r>
              <a:rPr lang="en-US" altLang="x-none" dirty="0"/>
              <a:t>July 12, 2021</a:t>
            </a:r>
            <a:br>
              <a:rPr lang="en-US" altLang="x-none" dirty="0"/>
            </a:br>
            <a:r>
              <a:rPr lang="en-US" dirty="0"/>
              <a:t>Fun with Images!</a:t>
            </a:r>
            <a:br>
              <a:rPr lang="en-US" altLang="x-none" dirty="0"/>
            </a:br>
            <a:br>
              <a:rPr lang="en-US" altLang="x-none" dirty="0"/>
            </a:br>
            <a:r>
              <a:rPr lang="en-US" altLang="x-none" dirty="0"/>
              <a:t>Stanford University + Ohlone College</a:t>
            </a:r>
            <a:endParaRPr lang="en-US" altLang="x-none" sz="3400" dirty="0"/>
          </a:p>
        </p:txBody>
      </p:sp>
      <p:pic>
        <p:nvPicPr>
          <p:cNvPr id="3" name="Picture 2" descr="A picture containing sky, outdoor, water, nature&#10;&#10;Description automatically generated">
            <a:extLst>
              <a:ext uri="{FF2B5EF4-FFF2-40B4-BE49-F238E27FC236}">
                <a16:creationId xmlns:a16="http://schemas.microsoft.com/office/drawing/2014/main" id="{B76B39ED-735A-BF4D-821B-61BBAA589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240" y="4538692"/>
            <a:ext cx="3124200" cy="2343150"/>
          </a:xfrm>
          <a:prstGeom prst="rect">
            <a:avLst/>
          </a:prstGeom>
        </p:spPr>
      </p:pic>
      <p:pic>
        <p:nvPicPr>
          <p:cNvPr id="5" name="Picture 4" descr="A picture containing mammal, lagomorph&#10;&#10;Description automatically generated">
            <a:extLst>
              <a:ext uri="{FF2B5EF4-FFF2-40B4-BE49-F238E27FC236}">
                <a16:creationId xmlns:a16="http://schemas.microsoft.com/office/drawing/2014/main" id="{EE55C55A-748C-A846-8653-AEA9BBED6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8273"/>
            <a:ext cx="3109983" cy="2215023"/>
          </a:xfrm>
          <a:prstGeom prst="rect">
            <a:avLst/>
          </a:prstGeom>
        </p:spPr>
      </p:pic>
      <p:pic>
        <p:nvPicPr>
          <p:cNvPr id="7" name="Picture 6" descr="A yellow flower on a plant&#10;&#10;Description automatically generated with medium confidence">
            <a:extLst>
              <a:ext uri="{FF2B5EF4-FFF2-40B4-BE49-F238E27FC236}">
                <a16:creationId xmlns:a16="http://schemas.microsoft.com/office/drawing/2014/main" id="{2E02EEA8-181B-8F4B-BDD7-E85F7D737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7400" y="1178273"/>
            <a:ext cx="2450682" cy="2916312"/>
          </a:xfrm>
          <a:prstGeom prst="rect">
            <a:avLst/>
          </a:prstGeom>
        </p:spPr>
      </p:pic>
      <p:pic>
        <p:nvPicPr>
          <p:cNvPr id="9" name="Picture 8" descr="A stop sign is posted on a pole&#10;&#10;Description automatically generated with low confidence">
            <a:extLst>
              <a:ext uri="{FF2B5EF4-FFF2-40B4-BE49-F238E27FC236}">
                <a16:creationId xmlns:a16="http://schemas.microsoft.com/office/drawing/2014/main" id="{AC45DCBD-0EE8-A24C-9D4F-2870290C47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217" y="4480182"/>
            <a:ext cx="3124200" cy="2343150"/>
          </a:xfrm>
          <a:prstGeom prst="rect">
            <a:avLst/>
          </a:prstGeom>
        </p:spPr>
      </p:pic>
      <p:pic>
        <p:nvPicPr>
          <p:cNvPr id="11" name="Picture 10" descr="A picture containing outdoor, plant, lush&#10;&#10;Description automatically generated">
            <a:extLst>
              <a:ext uri="{FF2B5EF4-FFF2-40B4-BE49-F238E27FC236}">
                <a16:creationId xmlns:a16="http://schemas.microsoft.com/office/drawing/2014/main" id="{FD3A38A9-9F37-5B49-A1C5-982500010D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9183" y="4514849"/>
            <a:ext cx="3507710" cy="23431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0F7005-99EE-4A44-8F22-F1C15D1EC433}"/>
              </a:ext>
            </a:extLst>
          </p:cNvPr>
          <p:cNvSpPr txBox="1"/>
          <p:nvPr/>
        </p:nvSpPr>
        <p:spPr>
          <a:xfrm>
            <a:off x="3962400" y="164717"/>
            <a:ext cx="4482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CS Bridge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RGB flag, etc. 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11811000" cy="5486400"/>
          </a:xfrm>
        </p:spPr>
        <p:txBody>
          <a:bodyPr anchor="ctr"/>
          <a:lstStyle/>
          <a:p>
            <a:r>
              <a:rPr lang="en-US" altLang="x-none" sz="2400" dirty="0"/>
              <a:t>USA Flag RGB: Red=#B22234, White=#FFFFFF Blue=#3C3B6E</a:t>
            </a:r>
          </a:p>
          <a:p>
            <a:r>
              <a:rPr lang="en-US" altLang="x-none" sz="2400" dirty="0"/>
              <a:t>Canada Flag: Red=#FF0000, White=#FFFFFF</a:t>
            </a:r>
          </a:p>
          <a:p>
            <a:r>
              <a:rPr lang="en-US" altLang="x-none" sz="2400" dirty="0"/>
              <a:t>Buffalo Bills NFL team Red #C60C30, Blue #00338D</a:t>
            </a:r>
          </a:p>
          <a:p>
            <a:r>
              <a:rPr lang="en-US" altLang="x-none" sz="2400" dirty="0"/>
              <a:t>Philippine flag red #CE1126, Vietnam #DA251D, UK #C8102E</a:t>
            </a:r>
          </a:p>
          <a:p>
            <a:r>
              <a:rPr lang="en-US" altLang="x-none" sz="2400" dirty="0"/>
              <a:t>Turkish flag Red #E30A17, White=#FFFFFF</a:t>
            </a:r>
          </a:p>
          <a:p>
            <a:r>
              <a:rPr lang="en-US" altLang="x-none" sz="2400" dirty="0"/>
              <a:t>Often White == White, usually Red != Red</a:t>
            </a:r>
          </a:p>
          <a:p>
            <a:r>
              <a:rPr lang="en-US" altLang="x-none" sz="2400" dirty="0"/>
              <a:t>Most “red” in flags different, but Canada == Indonesia == China</a:t>
            </a:r>
          </a:p>
          <a:p>
            <a:pPr marL="0" indent="0">
              <a:buNone/>
            </a:pPr>
            <a:endParaRPr lang="en-US" altLang="x-none" sz="2400" dirty="0"/>
          </a:p>
          <a:p>
            <a:pPr marL="0" indent="0">
              <a:buNone/>
            </a:pPr>
            <a:endParaRPr lang="en-US" altLang="x-none" sz="2400" dirty="0"/>
          </a:p>
        </p:txBody>
      </p:sp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BB2E48F8-94A6-254A-B2AE-C30FB50A0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0" y="1219200"/>
            <a:ext cx="2730500" cy="1828800"/>
          </a:xfrm>
          <a:prstGeom prst="rect">
            <a:avLst/>
          </a:prstGeom>
        </p:spPr>
      </p:pic>
      <p:pic>
        <p:nvPicPr>
          <p:cNvPr id="13" name="Picture 12" descr="Logo, icon&#10;&#10;Description automatically generated">
            <a:extLst>
              <a:ext uri="{FF2B5EF4-FFF2-40B4-BE49-F238E27FC236}">
                <a16:creationId xmlns:a16="http://schemas.microsoft.com/office/drawing/2014/main" id="{8C8DBBF6-E3F9-5440-A78F-D1915118C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0" y="3048000"/>
            <a:ext cx="2730500" cy="27305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9DB98B9-A1D4-4343-8F93-8610290A5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61400" y="5264150"/>
            <a:ext cx="1892300" cy="1905000"/>
          </a:xfrm>
          <a:prstGeom prst="rect">
            <a:avLst/>
          </a:prstGeom>
        </p:spPr>
      </p:pic>
      <p:pic>
        <p:nvPicPr>
          <p:cNvPr id="6" name="Picture 5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5DE161F1-F2AD-F443-B9B4-4A1BA6DFEE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7400" y="3657600"/>
            <a:ext cx="1496786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63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RGB 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334000"/>
          </a:xfrm>
        </p:spPr>
        <p:txBody>
          <a:bodyPr anchor="ctr"/>
          <a:lstStyle/>
          <a:p>
            <a:r>
              <a:rPr lang="en-US" altLang="x-none" sz="2400" dirty="0"/>
              <a:t>Philippines red #CE1126 == Mexico #CE1126 “Philippine red”</a:t>
            </a:r>
          </a:p>
          <a:p>
            <a:r>
              <a:rPr lang="en-US" altLang="x-none" sz="2400" dirty="0"/>
              <a:t>Designers, UX, UI dev’s, Web masters care about exact colors </a:t>
            </a:r>
          </a:p>
          <a:p>
            <a:r>
              <a:rPr lang="en-US" altLang="x-none" sz="2400" dirty="0"/>
              <a:t>Specific RGB for teams, colleges, companies</a:t>
            </a:r>
          </a:p>
          <a:p>
            <a:r>
              <a:rPr lang="en-US" altLang="x-none" sz="2400" dirty="0">
                <a:hlinkClick r:id="rId2"/>
              </a:rPr>
              <a:t>https://usteamcolors.com</a:t>
            </a:r>
            <a:r>
              <a:rPr lang="en-US" altLang="x-none" sz="2400" dirty="0"/>
              <a:t> for US sports teams</a:t>
            </a:r>
          </a:p>
          <a:p>
            <a:r>
              <a:rPr lang="en-US" altLang="x-none" sz="2400" dirty="0"/>
              <a:t>Ohlone College official green RGB is (81, 145, 54) hex #519136</a:t>
            </a:r>
          </a:p>
          <a:p>
            <a:pPr lvl="1"/>
            <a:r>
              <a:rPr lang="en-US" altLang="x-none" dirty="0"/>
              <a:t>Ohlone gold is (215, 199, 0) hex #D7A900</a:t>
            </a:r>
          </a:p>
          <a:p>
            <a:r>
              <a:rPr lang="en-US" dirty="0"/>
              <a:t>Stanford athletic cardinal red is (140, 21, 21) #8C1515</a:t>
            </a:r>
          </a:p>
          <a:p>
            <a:pPr lvl="1"/>
            <a:r>
              <a:rPr lang="en-US" dirty="0"/>
              <a:t>View Source on </a:t>
            </a:r>
            <a:r>
              <a:rPr lang="en-US" dirty="0">
                <a:hlinkClick r:id="rId3"/>
              </a:rPr>
              <a:t>https://gostanford.com/</a:t>
            </a:r>
            <a:r>
              <a:rPr lang="en-US" dirty="0"/>
              <a:t> you’ll see 8C1515</a:t>
            </a:r>
          </a:p>
          <a:p>
            <a:pPr lvl="1"/>
            <a:r>
              <a:rPr lang="en-US" altLang="x-none" dirty="0"/>
              <a:t>View Source </a:t>
            </a:r>
            <a:r>
              <a:rPr lang="en-US" altLang="x-none" dirty="0">
                <a:hlinkClick r:id="rId4"/>
              </a:rPr>
              <a:t>https://stanford.zoom.us/</a:t>
            </a:r>
            <a:r>
              <a:rPr lang="en-US" altLang="x-none" dirty="0"/>
              <a:t> you’ll see 8C1515</a:t>
            </a:r>
          </a:p>
          <a:p>
            <a:r>
              <a:rPr lang="en-US" altLang="x-none" sz="2400" dirty="0"/>
              <a:t>Google “online </a:t>
            </a:r>
            <a:r>
              <a:rPr lang="en-US" altLang="x-none" sz="2400" dirty="0" err="1"/>
              <a:t>rgb</a:t>
            </a:r>
            <a:r>
              <a:rPr lang="en-US" altLang="x-none" sz="2400" dirty="0"/>
              <a:t>” or </a:t>
            </a:r>
            <a:r>
              <a:rPr lang="en-US" altLang="x-none" sz="2400" dirty="0" err="1"/>
              <a:t>rgb</a:t>
            </a:r>
            <a:r>
              <a:rPr lang="en-US" altLang="x-none" sz="2400" dirty="0"/>
              <a:t>, </a:t>
            </a:r>
            <a:r>
              <a:rPr lang="en-US" altLang="x-none" sz="2400" dirty="0" err="1"/>
              <a:t>etc</a:t>
            </a:r>
            <a:r>
              <a:rPr lang="en-US" altLang="x-none" sz="2400" dirty="0"/>
              <a:t> to find online RGB color charts</a:t>
            </a:r>
          </a:p>
        </p:txBody>
      </p:sp>
      <p:sp>
        <p:nvSpPr>
          <p:cNvPr id="5" name="AutoShape 4" descr="Stanford Cardinal Logo JPG">
            <a:extLst>
              <a:ext uri="{FF2B5EF4-FFF2-40B4-BE49-F238E27FC236}">
                <a16:creationId xmlns:a16="http://schemas.microsoft.com/office/drawing/2014/main" id="{909EDF20-11B5-9141-9016-A7F0B2EBE1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51400" y="1524000"/>
            <a:ext cx="24892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A picture containing text, vector graphics, businesscard, clipart&#10;&#10;Description automatically generated">
            <a:extLst>
              <a:ext uri="{FF2B5EF4-FFF2-40B4-BE49-F238E27FC236}">
                <a16:creationId xmlns:a16="http://schemas.microsoft.com/office/drawing/2014/main" id="{97F6EF0C-0797-5545-A881-B0614C4CA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3150" y="1295400"/>
            <a:ext cx="3432432" cy="2286000"/>
          </a:xfrm>
          <a:prstGeom prst="rect">
            <a:avLst/>
          </a:prstGeom>
        </p:spPr>
      </p:pic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96336BFF-31A2-194E-81AA-F80BEE0BA1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3150" y="3657600"/>
            <a:ext cx="343243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92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Playing with Images!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x-none" sz="2400" dirty="0"/>
              <a:t>THESE ARE EXAMPLES TO PLAY WITH AND EXPERIMENT WITH AS YOU WOULD LIKE</a:t>
            </a:r>
          </a:p>
          <a:p>
            <a:r>
              <a:rPr lang="en-US" altLang="x-none" sz="2400" dirty="0"/>
              <a:t>These are on Ed, along with the required images as well. Might be useful for projects.</a:t>
            </a:r>
          </a:p>
          <a:p>
            <a:pPr marL="0" indent="0">
              <a:buNone/>
            </a:pPr>
            <a:endParaRPr lang="en-US" altLang="x-none" sz="2400" dirty="0"/>
          </a:p>
          <a:p>
            <a:r>
              <a:rPr lang="en-US" altLang="x-none" sz="2400" dirty="0" err="1"/>
              <a:t>mirror.py</a:t>
            </a:r>
            <a:r>
              <a:rPr lang="en-US" altLang="x-none" sz="2400" dirty="0"/>
              <a:t> – double your burrito! Make a mirrored copy next to original burrito</a:t>
            </a:r>
          </a:p>
          <a:p>
            <a:r>
              <a:rPr lang="en-US" altLang="x-none" sz="2400" dirty="0" err="1"/>
              <a:t>imageexamples.py</a:t>
            </a:r>
            <a:r>
              <a:rPr lang="en-US" altLang="x-none" sz="2400" dirty="0"/>
              <a:t> – mess with the flower in various ways: b/w, darker, negative, border</a:t>
            </a:r>
          </a:p>
          <a:p>
            <a:r>
              <a:rPr lang="en-US" altLang="x-none" sz="2400" dirty="0" err="1"/>
              <a:t>greenscreen.py</a:t>
            </a:r>
            <a:r>
              <a:rPr lang="en-US" altLang="x-none" sz="2400" dirty="0"/>
              <a:t> – replace any predominantly red pixel with corr. pixel from different image</a:t>
            </a:r>
          </a:p>
          <a:p>
            <a:r>
              <a:rPr lang="en-US" sz="2400" dirty="0" err="1"/>
              <a:t>simpleimage.py</a:t>
            </a:r>
            <a:r>
              <a:rPr lang="en-US" sz="2400" dirty="0"/>
              <a:t>  was developed at Stanford</a:t>
            </a:r>
            <a:r>
              <a:rPr lang="en-US" sz="2400" i="1" dirty="0"/>
              <a:t> </a:t>
            </a:r>
            <a:r>
              <a:rPr lang="en-US" sz="2400" dirty="0"/>
              <a:t>by Nick </a:t>
            </a:r>
            <a:r>
              <a:rPr lang="en-US" sz="2400" dirty="0" err="1"/>
              <a:t>Parlante</a:t>
            </a:r>
            <a:r>
              <a:rPr lang="en-US" sz="2400" dirty="0"/>
              <a:t> – put in PyCharm project</a:t>
            </a:r>
          </a:p>
          <a:p>
            <a:pPr marL="0" indent="0">
              <a:buNone/>
            </a:pPr>
            <a:endParaRPr lang="en-US" altLang="x-none" sz="2400" dirty="0"/>
          </a:p>
          <a:p>
            <a:pPr marL="0" indent="0">
              <a:buNone/>
            </a:pPr>
            <a:endParaRPr lang="en-US" altLang="x-none" sz="2400" dirty="0"/>
          </a:p>
        </p:txBody>
      </p:sp>
    </p:spTree>
    <p:extLst>
      <p:ext uri="{BB962C8B-B14F-4D97-AF65-F5344CB8AC3E}">
        <p14:creationId xmlns:p14="http://schemas.microsoft.com/office/powerpoint/2010/main" val="2767952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Kinder and Gentler Godzilla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x-none" sz="2400" dirty="0"/>
              <a:t>Godzilla has become a good Python programmer in this course</a:t>
            </a:r>
          </a:p>
          <a:p>
            <a:r>
              <a:rPr lang="en-US" altLang="x-none" sz="2400" dirty="0"/>
              <a:t>Godzilla successfully completed his anger management course</a:t>
            </a:r>
          </a:p>
          <a:p>
            <a:r>
              <a:rPr lang="en-US" altLang="x-none" sz="2400" dirty="0"/>
              <a:t>Godzilla has become a vegetarian pacifist, and feels misunderstood</a:t>
            </a:r>
          </a:p>
          <a:p>
            <a:r>
              <a:rPr lang="en-US" altLang="x-none" sz="2400" dirty="0"/>
              <a:t>Godzilla taught Simba the smart dog to play chess, code Python</a:t>
            </a:r>
          </a:p>
          <a:p>
            <a:pPr marL="0" indent="0">
              <a:buNone/>
            </a:pPr>
            <a:endParaRPr lang="en-US" altLang="x-none" sz="2400" dirty="0"/>
          </a:p>
        </p:txBody>
      </p:sp>
      <p:pic>
        <p:nvPicPr>
          <p:cNvPr id="5" name="Picture 4" descr="A picture containing reptile, outdoor&#10;&#10;Description automatically generated">
            <a:extLst>
              <a:ext uri="{FF2B5EF4-FFF2-40B4-BE49-F238E27FC236}">
                <a16:creationId xmlns:a16="http://schemas.microsoft.com/office/drawing/2014/main" id="{C3047F0C-97B0-FD4B-A6A1-E45C3D095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0" y="1143000"/>
            <a:ext cx="3558791" cy="2590800"/>
          </a:xfrm>
          <a:prstGeom prst="rect">
            <a:avLst/>
          </a:prstGeom>
        </p:spPr>
      </p:pic>
      <p:pic>
        <p:nvPicPr>
          <p:cNvPr id="7" name="Picture 6" descr="A dog sitting on a rug&#10;&#10;Description automatically generated with medium confidence">
            <a:extLst>
              <a:ext uri="{FF2B5EF4-FFF2-40B4-BE49-F238E27FC236}">
                <a16:creationId xmlns:a16="http://schemas.microsoft.com/office/drawing/2014/main" id="{EC7DB7E1-17A5-7F45-9943-B71770F2A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975182" y="4495800"/>
            <a:ext cx="17716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32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Godzilla’s CS Bridge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x-none" sz="2400" dirty="0"/>
              <a:t>Godzilla has become good friends with Karel and Ajax</a:t>
            </a:r>
          </a:p>
          <a:p>
            <a:r>
              <a:rPr lang="en-US" altLang="x-none" sz="2400" dirty="0"/>
              <a:t>Godzilla thinks he can teach Ajax some dog tricks</a:t>
            </a:r>
          </a:p>
          <a:p>
            <a:r>
              <a:rPr lang="en-US" altLang="x-none" sz="2400" dirty="0"/>
              <a:t>Karel has doubts, thinks Ajax is young and not as smart as Simba</a:t>
            </a:r>
          </a:p>
          <a:p>
            <a:r>
              <a:rPr lang="en-US" altLang="x-none" sz="2400" dirty="0"/>
              <a:t>But Godzilla is confident he can do it</a:t>
            </a:r>
          </a:p>
          <a:p>
            <a:r>
              <a:rPr lang="en-US" altLang="x-none" sz="2400" dirty="0"/>
              <a:t>Godzilla plans to be a professional dog trainer</a:t>
            </a:r>
          </a:p>
          <a:p>
            <a:r>
              <a:rPr lang="en-US" altLang="x-none" sz="2400" dirty="0"/>
              <a:t>Godzilla’s project: </a:t>
            </a:r>
            <a:r>
              <a:rPr lang="en-US" altLang="x-none" sz="2400" dirty="0" err="1"/>
              <a:t>dogtrainer.py</a:t>
            </a:r>
            <a:endParaRPr lang="en-US" altLang="x-none" sz="2400" dirty="0"/>
          </a:p>
        </p:txBody>
      </p:sp>
      <p:pic>
        <p:nvPicPr>
          <p:cNvPr id="5" name="Picture 4" descr="A picture containing reptile, outdoor&#10;&#10;Description automatically generated">
            <a:extLst>
              <a:ext uri="{FF2B5EF4-FFF2-40B4-BE49-F238E27FC236}">
                <a16:creationId xmlns:a16="http://schemas.microsoft.com/office/drawing/2014/main" id="{C3047F0C-97B0-FD4B-A6A1-E45C3D095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898" y="1143000"/>
            <a:ext cx="3558791" cy="2590800"/>
          </a:xfrm>
          <a:prstGeom prst="rect">
            <a:avLst/>
          </a:prstGeom>
        </p:spPr>
      </p:pic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0992813B-E189-2A48-8F3D-443D76193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599" y="4022765"/>
            <a:ext cx="2620879" cy="2606635"/>
          </a:xfrm>
          <a:prstGeom prst="rect">
            <a:avLst/>
          </a:prstGeom>
        </p:spPr>
      </p:pic>
      <p:pic>
        <p:nvPicPr>
          <p:cNvPr id="6" name="Picture 5" descr="A picture containing dog, mammal&#10;&#10;Description automatically generated">
            <a:extLst>
              <a:ext uri="{FF2B5EF4-FFF2-40B4-BE49-F238E27FC236}">
                <a16:creationId xmlns:a16="http://schemas.microsoft.com/office/drawing/2014/main" id="{870A4C56-D0E2-664A-A951-99C0FA5E8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7479" y="3886200"/>
            <a:ext cx="2476499" cy="297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08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Pillow and </a:t>
            </a:r>
            <a:r>
              <a:rPr lang="en-US" dirty="0" err="1"/>
              <a:t>simpleimage.py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971800"/>
            <a:ext cx="11887200" cy="3505200"/>
          </a:xfrm>
        </p:spPr>
        <p:txBody>
          <a:bodyPr anchor="ctr"/>
          <a:lstStyle/>
          <a:p>
            <a:pPr algn="ctr"/>
            <a:endParaRPr lang="en-US" sz="3000" dirty="0"/>
          </a:p>
          <a:p>
            <a:pPr marL="0" indent="0">
              <a:buNone/>
            </a:pPr>
            <a:r>
              <a:rPr lang="en-US" sz="3000" dirty="0"/>
              <a:t>Install Pillow if needed (probably not needed?), from PyCharm Terminal tab</a:t>
            </a:r>
          </a:p>
          <a:p>
            <a:pPr marL="0" indent="0">
              <a:buNone/>
            </a:pPr>
            <a:r>
              <a:rPr lang="en-US" sz="3000" dirty="0"/>
              <a:t>          On PC: </a:t>
            </a:r>
            <a:r>
              <a:rPr lang="en-US" sz="3000" dirty="0" err="1"/>
              <a:t>py</a:t>
            </a:r>
            <a:r>
              <a:rPr lang="en-US" sz="3000" dirty="0"/>
              <a:t> –m pip install Pillow (note capital P in Pillow)</a:t>
            </a:r>
          </a:p>
          <a:p>
            <a:pPr marL="0" indent="0">
              <a:buNone/>
            </a:pPr>
            <a:r>
              <a:rPr lang="en-US" sz="3000" dirty="0"/>
              <a:t>	On Mac: python3 –m pip install Pillow (or just “pip install Pillow”)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NOTE: This requires downloading </a:t>
            </a:r>
            <a:r>
              <a:rPr lang="en-US" sz="3200" dirty="0" err="1"/>
              <a:t>simpleimage.py</a:t>
            </a:r>
            <a:r>
              <a:rPr lang="en-US" sz="3200" dirty="0"/>
              <a:t> into your PyCharm project directory to get access to the </a:t>
            </a:r>
            <a:r>
              <a:rPr lang="en-US" sz="3200" dirty="0" err="1"/>
              <a:t>SimpleImage</a:t>
            </a:r>
            <a:r>
              <a:rPr lang="en-US" sz="3200" dirty="0"/>
              <a:t> code.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err="1"/>
              <a:t>SimpleImage</a:t>
            </a:r>
            <a:r>
              <a:rPr lang="en-US" sz="3200" dirty="0"/>
              <a:t> was developed at Stanford</a:t>
            </a:r>
            <a:r>
              <a:rPr lang="en-US" sz="3200" i="1" dirty="0"/>
              <a:t> </a:t>
            </a:r>
            <a:r>
              <a:rPr lang="en-US" sz="3200" dirty="0"/>
              <a:t>by Nick </a:t>
            </a:r>
            <a:r>
              <a:rPr lang="en-US" sz="3200" dirty="0" err="1"/>
              <a:t>Parlante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	Some images are helpful too – or you can use your own.</a:t>
            </a:r>
          </a:p>
          <a:p>
            <a:pPr marL="0" indent="0">
              <a:buNone/>
            </a:pPr>
            <a:r>
              <a:rPr lang="en-US" sz="3200" dirty="0"/>
              <a:t>	Place image files in “images” directory within PyCharm project</a:t>
            </a:r>
          </a:p>
          <a:p>
            <a:pPr marL="0" indent="0" algn="ctr">
              <a:buNone/>
            </a:pPr>
            <a:endParaRPr lang="en-US" sz="3200" i="1" dirty="0"/>
          </a:p>
          <a:p>
            <a:pPr marL="0" indent="0" algn="ctr">
              <a:buNone/>
            </a:pPr>
            <a:endParaRPr lang="en-US" sz="3200" i="1" dirty="0"/>
          </a:p>
          <a:p>
            <a:pPr marL="0" indent="0" algn="ctr">
              <a:buNone/>
            </a:pPr>
            <a:endParaRPr lang="en-US" sz="3200" i="1" dirty="0"/>
          </a:p>
          <a:p>
            <a:pPr marL="0" indent="0" algn="ctr">
              <a:buNone/>
            </a:pPr>
            <a:endParaRPr lang="en-US" sz="3200" i="1" dirty="0"/>
          </a:p>
          <a:p>
            <a:pPr marL="0" indent="0" algn="ctr">
              <a:buNone/>
            </a:pP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49372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SimpleImage</a:t>
            </a:r>
            <a:r>
              <a:rPr lang="en-US" dirty="0"/>
              <a:t> Functions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33B0088-1000-3F48-A9DA-D10E52F6A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1371600"/>
            <a:ext cx="8048017" cy="5181600"/>
          </a:xfrm>
        </p:spPr>
      </p:pic>
    </p:spTree>
    <p:extLst>
      <p:ext uri="{BB962C8B-B14F-4D97-AF65-F5344CB8AC3E}">
        <p14:creationId xmlns:p14="http://schemas.microsoft.com/office/powerpoint/2010/main" val="1476613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Image?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0DCB8117-2F49-D342-A1B7-2F66D67A2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4764" y="1143000"/>
            <a:ext cx="8482470" cy="5562600"/>
          </a:xfrm>
        </p:spPr>
      </p:pic>
    </p:spTree>
    <p:extLst>
      <p:ext uri="{BB962C8B-B14F-4D97-AF65-F5344CB8AC3E}">
        <p14:creationId xmlns:p14="http://schemas.microsoft.com/office/powerpoint/2010/main" val="263734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Chat Question: How many pixels in an 800x600 image?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08D4E-11AA-8448-9B1A-313443743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Please answer the question in chat: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How many pixels in an image that is 800 wide by 600 high?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A: 800</a:t>
            </a:r>
          </a:p>
          <a:p>
            <a:pPr marL="0" indent="0">
              <a:buNone/>
            </a:pPr>
            <a:r>
              <a:rPr lang="en-US" dirty="0"/>
              <a:t>	B: 1400 (800 + 600)</a:t>
            </a:r>
          </a:p>
          <a:p>
            <a:pPr marL="0" indent="0">
              <a:buNone/>
            </a:pPr>
            <a:r>
              <a:rPr lang="en-US" dirty="0"/>
              <a:t>	C: 480,000 (800 times 600)</a:t>
            </a:r>
          </a:p>
          <a:p>
            <a:pPr marL="0" indent="0">
              <a:buNone/>
            </a:pPr>
            <a:r>
              <a:rPr lang="en-US" dirty="0"/>
              <a:t>	D: 1,440,000 (800 times 600 times 3 (R, G, B))</a:t>
            </a:r>
          </a:p>
          <a:p>
            <a:pPr marL="0" indent="0">
              <a:buNone/>
            </a:pPr>
            <a:r>
              <a:rPr lang="en-US" dirty="0"/>
              <a:t>	E: 7,680,000 (800 times 600 times 16 colors)</a:t>
            </a:r>
          </a:p>
        </p:txBody>
      </p:sp>
    </p:spTree>
    <p:extLst>
      <p:ext uri="{BB962C8B-B14F-4D97-AF65-F5344CB8AC3E}">
        <p14:creationId xmlns:p14="http://schemas.microsoft.com/office/powerpoint/2010/main" val="235674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Chat Question: How many colors can a pixel have in theory?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08D4E-11AA-8448-9B1A-313443743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Please answer the question in chat: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A pixel can theoretically have how many different colors?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A: 16</a:t>
            </a:r>
          </a:p>
          <a:p>
            <a:pPr marL="0" indent="0">
              <a:buNone/>
            </a:pPr>
            <a:r>
              <a:rPr lang="en-US" dirty="0"/>
              <a:t>	B: 128</a:t>
            </a:r>
          </a:p>
          <a:p>
            <a:pPr marL="0" indent="0">
              <a:buNone/>
            </a:pPr>
            <a:r>
              <a:rPr lang="en-US" dirty="0"/>
              <a:t>	C: 1024</a:t>
            </a:r>
          </a:p>
          <a:p>
            <a:pPr marL="0" indent="0">
              <a:buNone/>
            </a:pPr>
            <a:r>
              <a:rPr lang="en-US" dirty="0"/>
              <a:t>	D: 1,048,576</a:t>
            </a:r>
          </a:p>
          <a:p>
            <a:pPr marL="0" indent="0">
              <a:buNone/>
            </a:pPr>
            <a:r>
              <a:rPr lang="en-US" dirty="0"/>
              <a:t>	E: 16,777,216</a:t>
            </a:r>
          </a:p>
          <a:p>
            <a:pPr marL="0" indent="0">
              <a:buNone/>
            </a:pPr>
            <a:r>
              <a:rPr lang="en-US" dirty="0"/>
              <a:t>	F: Infinite</a:t>
            </a:r>
          </a:p>
        </p:txBody>
      </p:sp>
    </p:spTree>
    <p:extLst>
      <p:ext uri="{BB962C8B-B14F-4D97-AF65-F5344CB8AC3E}">
        <p14:creationId xmlns:p14="http://schemas.microsoft.com/office/powerpoint/2010/main" val="3065803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Pixel?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C6DA32-CAD8-A74F-A287-903018C5D2E5}"/>
              </a:ext>
            </a:extLst>
          </p:cNvPr>
          <p:cNvSpPr txBox="1"/>
          <p:nvPr/>
        </p:nvSpPr>
        <p:spPr>
          <a:xfrm>
            <a:off x="1524000" y="1262743"/>
            <a:ext cx="937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pixel has x and y coordinates, and R, G, B values each from 0 to 255.</a:t>
            </a:r>
          </a:p>
          <a:p>
            <a:r>
              <a:rPr lang="en-US" dirty="0"/>
              <a:t>RGB (255,255,255) is white. RGB (0, 0, 0) is black. RGB (255, 0, 0) is red. RGB (127,127,127) is grey.</a:t>
            </a:r>
          </a:p>
        </p:txBody>
      </p:sp>
      <p:pic>
        <p:nvPicPr>
          <p:cNvPr id="7" name="Content Placeholder 6" descr="Chart, diagram&#10;&#10;Description automatically generated">
            <a:extLst>
              <a:ext uri="{FF2B5EF4-FFF2-40B4-BE49-F238E27FC236}">
                <a16:creationId xmlns:a16="http://schemas.microsoft.com/office/drawing/2014/main" id="{CEFDB4F5-8384-744E-9999-ECD70F617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876417"/>
            <a:ext cx="8043904" cy="5181600"/>
          </a:xfrm>
        </p:spPr>
      </p:pic>
    </p:spTree>
    <p:extLst>
      <p:ext uri="{BB962C8B-B14F-4D97-AF65-F5344CB8AC3E}">
        <p14:creationId xmlns:p14="http://schemas.microsoft.com/office/powerpoint/2010/main" val="2173446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Images and Pixels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339065-A22D-8E40-94BE-C237AD48FC5F}"/>
              </a:ext>
            </a:extLst>
          </p:cNvPr>
          <p:cNvSpPr txBox="1"/>
          <p:nvPr/>
        </p:nvSpPr>
        <p:spPr>
          <a:xfrm>
            <a:off x="457200" y="1371600"/>
            <a:ext cx="1043939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</a:t>
            </a:r>
            <a:r>
              <a:rPr lang="en-US" sz="2400" dirty="0" err="1"/>
              <a:t>SimpleImage</a:t>
            </a:r>
            <a:r>
              <a:rPr lang="en-US" sz="2400" dirty="0"/>
              <a:t> </a:t>
            </a:r>
            <a:r>
              <a:rPr lang="en-US" sz="2400" b="1" dirty="0"/>
              <a:t>image</a:t>
            </a:r>
            <a:r>
              <a:rPr lang="en-US" sz="2400" dirty="0"/>
              <a:t> has properties you can access: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image.width</a:t>
            </a:r>
            <a:r>
              <a:rPr lang="en-US" sz="2400" dirty="0"/>
              <a:t>, </a:t>
            </a:r>
            <a:r>
              <a:rPr lang="en-US" sz="2400" dirty="0" err="1"/>
              <a:t>image,height</a:t>
            </a:r>
            <a:endParaRPr lang="en-US" sz="2400" dirty="0"/>
          </a:p>
          <a:p>
            <a:r>
              <a:rPr lang="en-US" sz="2400" dirty="0"/>
              <a:t>Each </a:t>
            </a:r>
            <a:r>
              <a:rPr lang="en-US" sz="2400" b="1" dirty="0"/>
              <a:t>pixel</a:t>
            </a:r>
            <a:r>
              <a:rPr lang="en-US" sz="2400" dirty="0"/>
              <a:t> in an image also has properties: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pixel.x</a:t>
            </a:r>
            <a:r>
              <a:rPr lang="en-US" sz="2400" dirty="0"/>
              <a:t>, </a:t>
            </a:r>
            <a:r>
              <a:rPr lang="en-US" sz="2400" dirty="0" err="1"/>
              <a:t>pixel.y</a:t>
            </a:r>
            <a:r>
              <a:rPr lang="en-US" sz="2400" dirty="0"/>
              <a:t>, </a:t>
            </a:r>
            <a:r>
              <a:rPr lang="en-US" sz="2400" dirty="0" err="1"/>
              <a:t>pixel.red</a:t>
            </a:r>
            <a:r>
              <a:rPr lang="en-US" sz="2400" dirty="0"/>
              <a:t>, </a:t>
            </a:r>
            <a:r>
              <a:rPr lang="en-US" sz="2400" dirty="0" err="1"/>
              <a:t>pixel.green</a:t>
            </a:r>
            <a:r>
              <a:rPr lang="en-US" sz="2400" dirty="0"/>
              <a:t>, </a:t>
            </a:r>
            <a:r>
              <a:rPr lang="en-US" sz="2400" dirty="0" err="1"/>
              <a:t>pixel.blue</a:t>
            </a:r>
            <a:r>
              <a:rPr lang="en-US" sz="2400" dirty="0"/>
              <a:t> </a:t>
            </a:r>
          </a:p>
          <a:p>
            <a:r>
              <a:rPr lang="en-US" sz="2400" dirty="0"/>
              <a:t>	(red, green, blue are RGB integer values from 0 to 255)</a:t>
            </a:r>
          </a:p>
          <a:p>
            <a:endParaRPr lang="en-US" sz="2400" dirty="0"/>
          </a:p>
          <a:p>
            <a:r>
              <a:rPr lang="en-US" sz="2400" dirty="0"/>
              <a:t>Higher R, G or B values means more of that color in pixel.</a:t>
            </a:r>
          </a:p>
          <a:p>
            <a:r>
              <a:rPr lang="en-US" sz="2400" dirty="0"/>
              <a:t>	RGB (255, 255, 255) is white</a:t>
            </a:r>
          </a:p>
          <a:p>
            <a:r>
              <a:rPr lang="en-US" sz="2400" dirty="0"/>
              <a:t>	RGB (0, 0, 0) is black</a:t>
            </a:r>
          </a:p>
          <a:p>
            <a:r>
              <a:rPr lang="en-US" sz="2400" dirty="0"/>
              <a:t>	RGB (255, 0, 0) is red</a:t>
            </a:r>
          </a:p>
          <a:p>
            <a:r>
              <a:rPr lang="en-US" sz="2400" dirty="0"/>
              <a:t>	RGB (127, 127, 127) is grey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C46218-A92D-6E49-9E10-D59742DEA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0" y="5486400"/>
            <a:ext cx="3657600" cy="457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0206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RGB background, history, trivia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x-none" sz="2400" dirty="0"/>
              <a:t>R, G, B (red, green, blue) started with color photography in the 1800s</a:t>
            </a:r>
          </a:p>
          <a:p>
            <a:r>
              <a:rPr lang="en-US" altLang="x-none" sz="2400" dirty="0"/>
              <a:t>Used in television, cameras, video technology in 1900s</a:t>
            </a:r>
          </a:p>
          <a:p>
            <a:r>
              <a:rPr lang="en-US" altLang="x-none" sz="2400" dirty="0"/>
              <a:t>First used in computers in 1970s</a:t>
            </a:r>
          </a:p>
          <a:p>
            <a:r>
              <a:rPr lang="en-US" altLang="x-none" sz="2400" dirty="0"/>
              <a:t>Did not always have as many as 256 int values for R, G, B (0-255), became common in 1980s</a:t>
            </a:r>
          </a:p>
          <a:p>
            <a:r>
              <a:rPr lang="en-US" altLang="x-none" sz="2400" dirty="0"/>
              <a:t>But RGB (0-255) has been standard in computers, etc. for a long time now</a:t>
            </a:r>
          </a:p>
          <a:p>
            <a:r>
              <a:rPr lang="en-US" altLang="x-none" sz="2400" dirty="0"/>
              <a:t>Usually referenced as hexadecimal values, including in HTML/CSS</a:t>
            </a:r>
          </a:p>
          <a:p>
            <a:pPr lvl="1"/>
            <a:r>
              <a:rPr lang="en-US" altLang="x-none" sz="2000" dirty="0"/>
              <a:t>For example, if Red = 7, Green is 16, Blue is 255 then RGB is hex #0710FF</a:t>
            </a:r>
          </a:p>
          <a:p>
            <a:r>
              <a:rPr lang="en-US" altLang="x-none" sz="2400" dirty="0"/>
              <a:t>256 (2 ** 8) cubed gives 2**24 values, which is over 16 million</a:t>
            </a:r>
          </a:p>
          <a:p>
            <a:r>
              <a:rPr lang="en-US" altLang="x-none" sz="2400" dirty="0"/>
              <a:t>Over 16 million colors is far more than eye can differentiate</a:t>
            </a:r>
          </a:p>
        </p:txBody>
      </p:sp>
    </p:spTree>
    <p:extLst>
      <p:ext uri="{BB962C8B-B14F-4D97-AF65-F5344CB8AC3E}">
        <p14:creationId xmlns:p14="http://schemas.microsoft.com/office/powerpoint/2010/main" val="4088596966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31030</TotalTime>
  <Words>1028</Words>
  <Application>Microsoft Macintosh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Andale Mono</vt:lpstr>
      <vt:lpstr>Arial</vt:lpstr>
      <vt:lpstr>Calibri</vt:lpstr>
      <vt:lpstr>Tahoma</vt:lpstr>
      <vt:lpstr>Verdana</vt:lpstr>
      <vt:lpstr>1_Default Design</vt:lpstr>
      <vt:lpstr> July 12, 2021 Fun with Images!  Stanford University + Ohlone College</vt:lpstr>
      <vt:lpstr>Install Pillow and simpleimage.py</vt:lpstr>
      <vt:lpstr>SimpleImage Functions</vt:lpstr>
      <vt:lpstr>What is an Image?</vt:lpstr>
      <vt:lpstr>Chat Question: How many pixels in an 800x600 image?</vt:lpstr>
      <vt:lpstr>Chat Question: How many colors can a pixel have in theory?</vt:lpstr>
      <vt:lpstr>What is a Pixel?</vt:lpstr>
      <vt:lpstr>Properties of Images and Pixels</vt:lpstr>
      <vt:lpstr>RGB background, history, trivia</vt:lpstr>
      <vt:lpstr>RGB flag, etc. colors</vt:lpstr>
      <vt:lpstr>RGB colors</vt:lpstr>
      <vt:lpstr>Fun Playing with Images!</vt:lpstr>
      <vt:lpstr>A Kinder and Gentler Godzilla</vt:lpstr>
      <vt:lpstr>Godzilla’s CS Bridge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106A Lecture Slides</dc:title>
  <dc:creator/>
  <cp:keywords/>
  <dc:description/>
  <cp:lastModifiedBy>Case, Doug</cp:lastModifiedBy>
  <cp:revision>800</cp:revision>
  <cp:lastPrinted>2017-06-26T08:05:25Z</cp:lastPrinted>
  <dcterms:created xsi:type="dcterms:W3CDTF">2008-06-28T20:57:21Z</dcterms:created>
  <dcterms:modified xsi:type="dcterms:W3CDTF">2021-07-11T18:23:43Z</dcterms:modified>
</cp:coreProperties>
</file>