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3"/>
  </p:notesMasterIdLst>
  <p:sldIdLst>
    <p:sldId id="256" r:id="rId2"/>
    <p:sldId id="486" r:id="rId3"/>
    <p:sldId id="257" r:id="rId4"/>
    <p:sldId id="259" r:id="rId5"/>
    <p:sldId id="489" r:id="rId6"/>
    <p:sldId id="490" r:id="rId7"/>
    <p:sldId id="491" r:id="rId8"/>
    <p:sldId id="492" r:id="rId9"/>
    <p:sldId id="487" r:id="rId10"/>
    <p:sldId id="260" r:id="rId11"/>
    <p:sldId id="261" r:id="rId12"/>
    <p:sldId id="262" r:id="rId13"/>
    <p:sldId id="493" r:id="rId14"/>
    <p:sldId id="264" r:id="rId15"/>
    <p:sldId id="265" r:id="rId16"/>
    <p:sldId id="266" r:id="rId17"/>
    <p:sldId id="496" r:id="rId18"/>
    <p:sldId id="497" r:id="rId19"/>
    <p:sldId id="49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499" r:id="rId28"/>
    <p:sldId id="276" r:id="rId29"/>
    <p:sldId id="277" r:id="rId30"/>
    <p:sldId id="500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7" r:id="rId48"/>
    <p:sldId id="501" r:id="rId49"/>
    <p:sldId id="502" r:id="rId50"/>
    <p:sldId id="504" r:id="rId51"/>
    <p:sldId id="505" r:id="rId52"/>
    <p:sldId id="304" r:id="rId53"/>
    <p:sldId id="506" r:id="rId54"/>
    <p:sldId id="512" r:id="rId55"/>
    <p:sldId id="507" r:id="rId56"/>
    <p:sldId id="508" r:id="rId57"/>
    <p:sldId id="511" r:id="rId58"/>
    <p:sldId id="314" r:id="rId59"/>
    <p:sldId id="510" r:id="rId60"/>
    <p:sldId id="509" r:id="rId61"/>
    <p:sldId id="51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486"/>
            <p14:sldId id="257"/>
            <p14:sldId id="259"/>
            <p14:sldId id="489"/>
            <p14:sldId id="490"/>
            <p14:sldId id="491"/>
            <p14:sldId id="492"/>
            <p14:sldId id="487"/>
            <p14:sldId id="260"/>
            <p14:sldId id="261"/>
            <p14:sldId id="262"/>
            <p14:sldId id="493"/>
            <p14:sldId id="264"/>
            <p14:sldId id="265"/>
            <p14:sldId id="266"/>
            <p14:sldId id="496"/>
            <p14:sldId id="497"/>
            <p14:sldId id="498"/>
            <p14:sldId id="269"/>
            <p14:sldId id="270"/>
            <p14:sldId id="271"/>
            <p14:sldId id="272"/>
            <p14:sldId id="273"/>
            <p14:sldId id="274"/>
            <p14:sldId id="275"/>
            <p14:sldId id="499"/>
            <p14:sldId id="276"/>
            <p14:sldId id="277"/>
            <p14:sldId id="500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7"/>
            <p14:sldId id="501"/>
            <p14:sldId id="502"/>
            <p14:sldId id="504"/>
            <p14:sldId id="505"/>
            <p14:sldId id="304"/>
            <p14:sldId id="506"/>
            <p14:sldId id="512"/>
            <p14:sldId id="507"/>
            <p14:sldId id="508"/>
            <p14:sldId id="511"/>
            <p14:sldId id="314"/>
            <p14:sldId id="510"/>
            <p14:sldId id="509"/>
            <p14:sldId id="5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C7"/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/>
    <p:restoredTop sz="90581"/>
  </p:normalViewPr>
  <p:slideViewPr>
    <p:cSldViewPr snapToGrid="0" snapToObjects="1">
      <p:cViewPr varScale="1">
        <p:scale>
          <a:sx n="122" d="100"/>
          <a:sy n="122" d="100"/>
        </p:scale>
        <p:origin x="1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1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3" name="Shape 5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Active learning exercise callout</a:t>
            </a:r>
          </a:p>
        </p:txBody>
      </p:sp>
    </p:spTree>
    <p:extLst>
      <p:ext uri="{BB962C8B-B14F-4D97-AF65-F5344CB8AC3E}">
        <p14:creationId xmlns:p14="http://schemas.microsoft.com/office/powerpoint/2010/main" val="179212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Woodchuck tongue twister</a:t>
            </a:r>
          </a:p>
        </p:txBody>
      </p:sp>
    </p:spTree>
    <p:extLst>
      <p:ext uri="{BB962C8B-B14F-4D97-AF65-F5344CB8AC3E}">
        <p14:creationId xmlns:p14="http://schemas.microsoft.com/office/powerpoint/2010/main" val="83733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bg>
      <p:bgPr>
        <a:solidFill>
          <a:srgbClr val="C5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490251" y="600200"/>
            <a:ext cx="6367801" cy="54544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6" y="6267759"/>
            <a:ext cx="336813" cy="42452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00913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1601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CF602D0-1FC0-4B4A-8F0A-00B4044E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23225" y="72423"/>
            <a:ext cx="8179420" cy="2492297"/>
          </a:xfrm>
        </p:spPr>
        <p:txBody>
          <a:bodyPr/>
          <a:lstStyle/>
          <a:p>
            <a:r>
              <a:rPr lang="en-US" altLang="x-none" dirty="0">
                <a:solidFill>
                  <a:schemeClr val="bg1"/>
                </a:solidFill>
              </a:rPr>
              <a:t>Dictionaries</a:t>
            </a:r>
            <a:br>
              <a:rPr lang="en-US" altLang="x-none" dirty="0">
                <a:solidFill>
                  <a:schemeClr val="bg1"/>
                </a:solidFill>
              </a:rPr>
            </a:br>
            <a:r>
              <a:rPr lang="en-US" altLang="x-none" sz="2550" dirty="0">
                <a:solidFill>
                  <a:schemeClr val="bg1"/>
                </a:solidFill>
              </a:rPr>
              <a:t>CS Bridge, Lecture 18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8D0F2A5-77C7-FF44-B647-1B00FA4E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28" y="195087"/>
            <a:ext cx="3590692" cy="20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latypus_1200.jpg" descr="platypus_12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50" y="1106782"/>
            <a:ext cx="2263967" cy="1188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elephant.jpg" descr="elepha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8" y="989113"/>
            <a:ext cx="2645054" cy="1423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otter.jpeg" descr="otte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761" y="1230142"/>
            <a:ext cx="1956174" cy="94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ear.jpeg" descr="bea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41" y="988664"/>
            <a:ext cx="1902206" cy="1424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hrimp.jpeg" descr="shrimp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093279"/>
            <a:ext cx="1956174" cy="1956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grass.jpeg" descr="grass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2932" y="4245866"/>
            <a:ext cx="21844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clams.jpg" descr="clam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90" y="2938456"/>
            <a:ext cx="1956175" cy="293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berries.jpeg" descr="berries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9826" y="4245866"/>
            <a:ext cx="248101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elephant   bear     otter    platypus"/>
          <p:cNvSpPr txBox="1"/>
          <p:nvPr/>
        </p:nvSpPr>
        <p:spPr>
          <a:xfrm>
            <a:off x="2464136" y="2607406"/>
            <a:ext cx="5693866" cy="34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rgbClr val="585858"/>
              </a:buClr>
              <a:buFont typeface="Arial"/>
              <a:defRPr sz="2000" b="1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elephant   bear     otter    platypus</a:t>
            </a:r>
          </a:p>
        </p:txBody>
      </p:sp>
      <p:sp>
        <p:nvSpPr>
          <p:cNvPr id="264" name="clams   grass   shrimp    berries"/>
          <p:cNvSpPr txBox="1"/>
          <p:nvPr/>
        </p:nvSpPr>
        <p:spPr>
          <a:xfrm>
            <a:off x="2888551" y="3619698"/>
            <a:ext cx="5078313" cy="34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rgbClr val="585858"/>
              </a:buClr>
              <a:buFont typeface="Arial"/>
              <a:defRPr sz="2000" b="1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clams   grass   shrimp    berries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0CC97D-6726-5B42-9664-D33FA938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Associating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 advAuto="0"/>
      <p:bldP spid="256" grpId="0" animBg="1" advAuto="0"/>
      <p:bldP spid="257" grpId="0" animBg="1" advAuto="0"/>
      <p:bldP spid="258" grpId="0" animBg="1" advAuto="0"/>
      <p:bldP spid="259" grpId="0" animBg="1" advAuto="0"/>
      <p:bldP spid="260" grpId="0" animBg="1" advAuto="0"/>
      <p:bldP spid="261" grpId="0" animBg="1" advAuto="0"/>
      <p:bldP spid="262" grpId="0" animBg="1" advAuto="0"/>
      <p:bldP spid="263" grpId="0" animBg="1" advAuto="0"/>
      <p:bldP spid="26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560;p76"/>
          <p:cNvSpPr txBox="1">
            <a:spLocks noGrp="1"/>
          </p:cNvSpPr>
          <p:nvPr>
            <p:ph type="title"/>
          </p:nvPr>
        </p:nvSpPr>
        <p:spPr>
          <a:xfrm>
            <a:off x="311699" y="130227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Task - Relating data with each other</a:t>
            </a:r>
          </a:p>
        </p:txBody>
      </p:sp>
      <p:sp>
        <p:nvSpPr>
          <p:cNvPr id="269" name="Google Shape;561;p76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19B29C-80FC-734E-9041-BFF41DF37D3F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Associating Data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560;p76"/>
          <p:cNvSpPr txBox="1">
            <a:spLocks noGrp="1"/>
          </p:cNvSpPr>
          <p:nvPr>
            <p:ph type="title"/>
          </p:nvPr>
        </p:nvSpPr>
        <p:spPr>
          <a:xfrm>
            <a:off x="311699" y="130227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Task - Relating data with each other</a:t>
            </a:r>
          </a:p>
        </p:txBody>
      </p:sp>
      <p:sp>
        <p:nvSpPr>
          <p:cNvPr id="274" name="Google Shape;561;p76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  <p:pic>
        <p:nvPicPr>
          <p:cNvPr id="275" name="Google Shape;363;p48" descr="Google Shape;363;p48"/>
          <p:cNvPicPr>
            <a:picLocks noChangeAspect="1"/>
          </p:cNvPicPr>
          <p:nvPr/>
        </p:nvPicPr>
        <p:blipFill>
          <a:blip r:embed="rId3"/>
          <a:srcRect b="15718"/>
          <a:stretch>
            <a:fillRect/>
          </a:stretch>
        </p:blipFill>
        <p:spPr>
          <a:xfrm rot="14115927">
            <a:off x="2452675" y="2952515"/>
            <a:ext cx="1102203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Google Shape;365;p48"/>
          <p:cNvSpPr txBox="1"/>
          <p:nvPr/>
        </p:nvSpPr>
        <p:spPr>
          <a:xfrm>
            <a:off x="3465105" y="2902063"/>
            <a:ext cx="446149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sz="3000"/>
              <a:t>These pieces of information are linked!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E5A509-ED87-834E-A9D2-C8D73F915C4D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Associating Data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560;p76"/>
          <p:cNvSpPr txBox="1">
            <a:spLocks noGrp="1"/>
          </p:cNvSpPr>
          <p:nvPr>
            <p:ph type="title"/>
          </p:nvPr>
        </p:nvSpPr>
        <p:spPr>
          <a:xfrm>
            <a:off x="311699" y="130227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Task - Relating data with each other</a:t>
            </a:r>
          </a:p>
        </p:txBody>
      </p:sp>
      <p:sp>
        <p:nvSpPr>
          <p:cNvPr id="274" name="Google Shape;561;p76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  <p:pic>
        <p:nvPicPr>
          <p:cNvPr id="275" name="Google Shape;363;p48" descr="Google Shape;363;p48"/>
          <p:cNvPicPr>
            <a:picLocks noChangeAspect="1"/>
          </p:cNvPicPr>
          <p:nvPr/>
        </p:nvPicPr>
        <p:blipFill>
          <a:blip r:embed="rId3"/>
          <a:srcRect b="15718"/>
          <a:stretch>
            <a:fillRect/>
          </a:stretch>
        </p:blipFill>
        <p:spPr>
          <a:xfrm rot="14115927">
            <a:off x="2452675" y="2952515"/>
            <a:ext cx="1102203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Google Shape;365;p48"/>
          <p:cNvSpPr txBox="1"/>
          <p:nvPr/>
        </p:nvSpPr>
        <p:spPr>
          <a:xfrm>
            <a:off x="3465105" y="2902063"/>
            <a:ext cx="446149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sz="3000"/>
              <a:t>These pieces of information are linked!</a:t>
            </a:r>
          </a:p>
        </p:txBody>
      </p:sp>
      <p:sp>
        <p:nvSpPr>
          <p:cNvPr id="6" name="Google Shape;365;p48">
            <a:extLst>
              <a:ext uri="{FF2B5EF4-FFF2-40B4-BE49-F238E27FC236}">
                <a16:creationId xmlns:a16="http://schemas.microsoft.com/office/drawing/2014/main" id="{83EB6507-2046-CD4F-9ECA-9363039F01E7}"/>
              </a:ext>
            </a:extLst>
          </p:cNvPr>
          <p:cNvSpPr txBox="1"/>
          <p:nvPr/>
        </p:nvSpPr>
        <p:spPr>
          <a:xfrm>
            <a:off x="3465105" y="3999312"/>
            <a:ext cx="5212847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rPr dirty="0"/>
              <a:t>Can we store them so they’re associated with each other?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BFEBC2-E103-0C42-A1D3-2D745FD1A0B6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Associating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579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338;p45"/>
          <p:cNvSpPr txBox="1">
            <a:spLocks noGrp="1"/>
          </p:cNvSpPr>
          <p:nvPr>
            <p:ph type="title"/>
          </p:nvPr>
        </p:nvSpPr>
        <p:spPr>
          <a:xfrm>
            <a:off x="490250" y="1307400"/>
            <a:ext cx="6367803" cy="4090800"/>
          </a:xfrm>
          <a:prstGeom prst="rect">
            <a:avLst/>
          </a:prstGeom>
        </p:spPr>
        <p:txBody>
          <a:bodyPr/>
          <a:lstStyle/>
          <a:p>
            <a:r>
              <a:t>Dictionaries!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345;p46"/>
          <p:cNvGrpSpPr/>
          <p:nvPr/>
        </p:nvGrpSpPr>
        <p:grpSpPr>
          <a:xfrm>
            <a:off x="2255227" y="2009726"/>
            <a:ext cx="4267502" cy="2277301"/>
            <a:chOff x="0" y="0"/>
            <a:chExt cx="4267501" cy="2277300"/>
          </a:xfrm>
        </p:grpSpPr>
        <p:sp>
          <p:nvSpPr>
            <p:cNvPr id="288" name="Rounded Rectangle"/>
            <p:cNvSpPr/>
            <p:nvPr/>
          </p:nvSpPr>
          <p:spPr>
            <a:xfrm>
              <a:off x="0" y="0"/>
              <a:ext cx="4267502" cy="22773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endParaRPr sz="2400"/>
            </a:p>
          </p:txBody>
        </p:sp>
        <p:sp>
          <p:nvSpPr>
            <p:cNvPr id="289" name="List…"/>
            <p:cNvSpPr txBox="1"/>
            <p:nvPr/>
          </p:nvSpPr>
          <p:spPr>
            <a:xfrm>
              <a:off x="111168" y="310626"/>
              <a:ext cx="4045165" cy="1656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sz="2400" b="1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rPr sz="2400"/>
                <a:t>Dictionary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rPr sz="2400"/>
                <a:t>A container data type that maps “keys” to their associated “values”.</a:t>
              </a:r>
            </a:p>
          </p:txBody>
        </p:sp>
      </p:grpSp>
      <p:sp>
        <p:nvSpPr>
          <p:cNvPr id="291" name="Google Shape;346;p46"/>
          <p:cNvSpPr txBox="1"/>
          <p:nvPr/>
        </p:nvSpPr>
        <p:spPr>
          <a:xfrm>
            <a:off x="3144577" y="1271097"/>
            <a:ext cx="2488802" cy="738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600" b="1">
                <a:solidFill>
                  <a:srgbClr val="F2AD4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rPr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2904FA-DD74-8C4E-87B9-A19EE59C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9164-C4C3-3348-9C1A-4979E2A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AA98-3D71-A040-B629-1F9DD82A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" y="1328854"/>
            <a:ext cx="7092176" cy="46258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{}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["elephant"] = "grass"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["bear"] = "berries"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["otter"] = "clams”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["platypus"] = "shrimp"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9164-C4C3-3348-9C1A-4979E2A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AA98-3D71-A040-B629-1F9DD82A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" y="1328854"/>
            <a:ext cx="7092176" cy="46258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{}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["elephant"] = "grass"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["bear"] = "berries"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["otter"] = "clams”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["platypus"] = "shrimp"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5608BC-8103-F049-A733-E2D8A228A452}"/>
              </a:ext>
            </a:extLst>
          </p:cNvPr>
          <p:cNvSpPr txBox="1">
            <a:spLocks/>
          </p:cNvSpPr>
          <p:nvPr/>
        </p:nvSpPr>
        <p:spPr bwMode="auto">
          <a:xfrm>
            <a:off x="312233" y="5241074"/>
            <a:ext cx="8742557" cy="94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{"elephant": "grass", "bear": "berries", </a:t>
            </a:r>
          </a:p>
          <a:p>
            <a:pPr marL="0" indent="0">
              <a:buFontTx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"otter": "clams”, "platypus": "shrimp"}</a:t>
            </a:r>
          </a:p>
        </p:txBody>
      </p:sp>
    </p:spTree>
    <p:extLst>
      <p:ext uri="{BB962C8B-B14F-4D97-AF65-F5344CB8AC3E}">
        <p14:creationId xmlns:p14="http://schemas.microsoft.com/office/powerpoint/2010/main" val="17101766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5608BC-8103-F049-A733-E2D8A228A452}"/>
              </a:ext>
            </a:extLst>
          </p:cNvPr>
          <p:cNvSpPr txBox="1">
            <a:spLocks/>
          </p:cNvSpPr>
          <p:nvPr/>
        </p:nvSpPr>
        <p:spPr bwMode="auto">
          <a:xfrm>
            <a:off x="200721" y="1282391"/>
            <a:ext cx="8742557" cy="94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{"elephant": "grass", "bear": "berries", </a:t>
            </a:r>
          </a:p>
          <a:p>
            <a:pPr marL="0" indent="0">
              <a:buFontTx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"otter": "clams”, "platypus": "shrimp"}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3F768B3-4CA0-EC47-B615-47D4F85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Dictionary</a:t>
            </a:r>
          </a:p>
        </p:txBody>
      </p:sp>
    </p:spTree>
    <p:extLst>
      <p:ext uri="{BB962C8B-B14F-4D97-AF65-F5344CB8AC3E}">
        <p14:creationId xmlns:p14="http://schemas.microsoft.com/office/powerpoint/2010/main" val="452071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9164-C4C3-3348-9C1A-4979E2A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Dictionary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5608BC-8103-F049-A733-E2D8A228A452}"/>
              </a:ext>
            </a:extLst>
          </p:cNvPr>
          <p:cNvSpPr txBox="1">
            <a:spLocks/>
          </p:cNvSpPr>
          <p:nvPr/>
        </p:nvSpPr>
        <p:spPr bwMode="auto">
          <a:xfrm>
            <a:off x="200721" y="1282391"/>
            <a:ext cx="8742557" cy="94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animal_diet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{"elephant": "grass", "bear": "berries", </a:t>
            </a:r>
          </a:p>
          <a:p>
            <a:pPr marL="0" indent="0">
              <a:buFontTx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"otter": "clams”, "platypus": "shrimp"}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D99DACD-1524-4348-96F8-537F640494AF}"/>
              </a:ext>
            </a:extLst>
          </p:cNvPr>
          <p:cNvSpPr/>
          <p:nvPr/>
        </p:nvSpPr>
        <p:spPr>
          <a:xfrm>
            <a:off x="1868761" y="3650338"/>
            <a:ext cx="5629513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A1B54D52-6F8D-E847-89F9-EC775C6E0774}"/>
              </a:ext>
            </a:extLst>
          </p:cNvPr>
          <p:cNvGraphicFramePr/>
          <p:nvPr/>
        </p:nvGraphicFramePr>
        <p:xfrm>
          <a:off x="2336773" y="3975147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DCB1E29-3A25-514D-A374-F1CB3A780120}"/>
              </a:ext>
            </a:extLst>
          </p:cNvPr>
          <p:cNvGraphicFramePr/>
          <p:nvPr/>
        </p:nvGraphicFramePr>
        <p:xfrm>
          <a:off x="5062758" y="3975147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traight Arrow Connector 5">
            <a:extLst>
              <a:ext uri="{FF2B5EF4-FFF2-40B4-BE49-F238E27FC236}">
                <a16:creationId xmlns:a16="http://schemas.microsoft.com/office/drawing/2014/main" id="{F1699835-3D17-9B4B-B9CF-AD3F30CA3091}"/>
              </a:ext>
            </a:extLst>
          </p:cNvPr>
          <p:cNvSpPr/>
          <p:nvPr/>
        </p:nvSpPr>
        <p:spPr>
          <a:xfrm>
            <a:off x="4252098" y="4153930"/>
            <a:ext cx="810663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Straight Arrow Connector 9">
            <a:extLst>
              <a:ext uri="{FF2B5EF4-FFF2-40B4-BE49-F238E27FC236}">
                <a16:creationId xmlns:a16="http://schemas.microsoft.com/office/drawing/2014/main" id="{5AAB7027-16E1-3F47-A798-1ED2E32BF7AC}"/>
              </a:ext>
            </a:extLst>
          </p:cNvPr>
          <p:cNvSpPr/>
          <p:nvPr/>
        </p:nvSpPr>
        <p:spPr>
          <a:xfrm>
            <a:off x="4252096" y="45128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Straight Arrow Connector 10">
            <a:extLst>
              <a:ext uri="{FF2B5EF4-FFF2-40B4-BE49-F238E27FC236}">
                <a16:creationId xmlns:a16="http://schemas.microsoft.com/office/drawing/2014/main" id="{EAA036F6-5D2F-214E-AC5E-3787EE9EC838}"/>
              </a:ext>
            </a:extLst>
          </p:cNvPr>
          <p:cNvSpPr/>
          <p:nvPr/>
        </p:nvSpPr>
        <p:spPr>
          <a:xfrm>
            <a:off x="4252096" y="489528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A08C19F7-7B95-D346-8D1E-7E72FA22133E}"/>
              </a:ext>
            </a:extLst>
          </p:cNvPr>
          <p:cNvSpPr/>
          <p:nvPr/>
        </p:nvSpPr>
        <p:spPr>
          <a:xfrm>
            <a:off x="4272983" y="52954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Google Shape;365;p48">
            <a:extLst>
              <a:ext uri="{FF2B5EF4-FFF2-40B4-BE49-F238E27FC236}">
                <a16:creationId xmlns:a16="http://schemas.microsoft.com/office/drawing/2014/main" id="{D672DD08-DA89-334A-8983-3ACA7F09FE68}"/>
              </a:ext>
            </a:extLst>
          </p:cNvPr>
          <p:cNvSpPr txBox="1"/>
          <p:nvPr/>
        </p:nvSpPr>
        <p:spPr>
          <a:xfrm>
            <a:off x="4326007" y="3229670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4BC0915-2FAD-6F40-B7A4-E4633DE0AACC}"/>
              </a:ext>
            </a:extLst>
          </p:cNvPr>
          <p:cNvSpPr txBox="1"/>
          <p:nvPr/>
        </p:nvSpPr>
        <p:spPr>
          <a:xfrm>
            <a:off x="2870217" y="3597662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15" name="Google Shape;365;p48">
            <a:extLst>
              <a:ext uri="{FF2B5EF4-FFF2-40B4-BE49-F238E27FC236}">
                <a16:creationId xmlns:a16="http://schemas.microsoft.com/office/drawing/2014/main" id="{1F9A2039-C7DB-5246-A191-19E268862683}"/>
              </a:ext>
            </a:extLst>
          </p:cNvPr>
          <p:cNvSpPr txBox="1"/>
          <p:nvPr/>
        </p:nvSpPr>
        <p:spPr>
          <a:xfrm>
            <a:off x="5676290" y="358192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pic>
        <p:nvPicPr>
          <p:cNvPr id="16" name="Google Shape;363;p48" descr="Google Shape;363;p48">
            <a:extLst>
              <a:ext uri="{FF2B5EF4-FFF2-40B4-BE49-F238E27FC236}">
                <a16:creationId xmlns:a16="http://schemas.microsoft.com/office/drawing/2014/main" id="{C50BC474-6BCD-1242-894E-323D4534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18"/>
          <a:stretch>
            <a:fillRect/>
          </a:stretch>
        </p:blipFill>
        <p:spPr>
          <a:xfrm rot="14558761">
            <a:off x="954608" y="2298364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365;p48">
            <a:extLst>
              <a:ext uri="{FF2B5EF4-FFF2-40B4-BE49-F238E27FC236}">
                <a16:creationId xmlns:a16="http://schemas.microsoft.com/office/drawing/2014/main" id="{A070A839-9B2C-7C49-A92C-2C023D5A0020}"/>
              </a:ext>
            </a:extLst>
          </p:cNvPr>
          <p:cNvSpPr txBox="1"/>
          <p:nvPr/>
        </p:nvSpPr>
        <p:spPr>
          <a:xfrm>
            <a:off x="2002648" y="2149836"/>
            <a:ext cx="644369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endParaRPr sz="3000" dirty="0"/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sz="3000" dirty="0"/>
              <a:t>It is easier to visualize it this way:</a:t>
            </a:r>
          </a:p>
        </p:txBody>
      </p:sp>
    </p:spTree>
    <p:extLst>
      <p:ext uri="{BB962C8B-B14F-4D97-AF65-F5344CB8AC3E}">
        <p14:creationId xmlns:p14="http://schemas.microsoft.com/office/powerpoint/2010/main" val="24373091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2F65C-B567-B74C-A942-9A32EA7D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0277A-CA89-574F-9EFA-E0E1404A97DA}"/>
              </a:ext>
            </a:extLst>
          </p:cNvPr>
          <p:cNvSpPr/>
          <p:nvPr/>
        </p:nvSpPr>
        <p:spPr>
          <a:xfrm>
            <a:off x="0" y="838200"/>
            <a:ext cx="9144000" cy="6048083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1FF2F-3F43-2F46-B329-07BF9A37F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9" r="11068"/>
          <a:stretch/>
        </p:blipFill>
        <p:spPr>
          <a:xfrm>
            <a:off x="0" y="1428467"/>
            <a:ext cx="9144000" cy="5575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EE3C6-2AE1-794B-8B90-9E0C611EE7E8}"/>
              </a:ext>
            </a:extLst>
          </p:cNvPr>
          <p:cNvSpPr txBox="1"/>
          <p:nvPr/>
        </p:nvSpPr>
        <p:spPr>
          <a:xfrm>
            <a:off x="239712" y="1848570"/>
            <a:ext cx="828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Learn about dictionaries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Write programs using dictionaries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3F57C-BC42-B949-BFD2-3B0E9E956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5966" y="3099670"/>
            <a:ext cx="1746823" cy="18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63;p48" descr="Google Shape;363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15584766">
            <a:off x="2180949" y="3856388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Google Shape;365;p48"/>
          <p:cNvSpPr txBox="1"/>
          <p:nvPr/>
        </p:nvSpPr>
        <p:spPr>
          <a:xfrm>
            <a:off x="3085213" y="4100505"/>
            <a:ext cx="408634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sz="3000"/>
              <a:t>Each key can store one value</a:t>
            </a:r>
          </a:p>
        </p:txBody>
      </p:sp>
      <p:sp>
        <p:nvSpPr>
          <p:cNvPr id="319" name="Rectangle 7"/>
          <p:cNvSpPr/>
          <p:nvPr/>
        </p:nvSpPr>
        <p:spPr>
          <a:xfrm>
            <a:off x="1565805" y="1896216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20" name="Table 1"/>
          <p:cNvGraphicFramePr/>
          <p:nvPr>
            <p:extLst>
              <p:ext uri="{D42A27DB-BD31-4B8C-83A1-F6EECF244321}">
                <p14:modId xmlns:p14="http://schemas.microsoft.com/office/powerpoint/2010/main" val="1032463612"/>
              </p:ext>
            </p:extLst>
          </p:nvPr>
        </p:nvGraphicFramePr>
        <p:xfrm>
          <a:off x="2033819" y="2221025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1" name="Table 6"/>
          <p:cNvGraphicFramePr/>
          <p:nvPr>
            <p:extLst>
              <p:ext uri="{D42A27DB-BD31-4B8C-83A1-F6EECF244321}">
                <p14:modId xmlns:p14="http://schemas.microsoft.com/office/powerpoint/2010/main" val="3337064473"/>
              </p:ext>
            </p:extLst>
          </p:nvPr>
        </p:nvGraphicFramePr>
        <p:xfrm>
          <a:off x="4759804" y="2221025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2" name="Straight Arrow Connector 5"/>
          <p:cNvSpPr/>
          <p:nvPr/>
        </p:nvSpPr>
        <p:spPr>
          <a:xfrm>
            <a:off x="3949143" y="239980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3" name="Straight Arrow Connector 9"/>
          <p:cNvSpPr/>
          <p:nvPr/>
        </p:nvSpPr>
        <p:spPr>
          <a:xfrm>
            <a:off x="3949142" y="275868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4" name="Straight Arrow Connector 10"/>
          <p:cNvSpPr/>
          <p:nvPr/>
        </p:nvSpPr>
        <p:spPr>
          <a:xfrm>
            <a:off x="3949142" y="314116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5" name="Straight Arrow Connector 11"/>
          <p:cNvSpPr/>
          <p:nvPr/>
        </p:nvSpPr>
        <p:spPr>
          <a:xfrm>
            <a:off x="3970029" y="354133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6" name="Google Shape;365;p48"/>
          <p:cNvSpPr txBox="1"/>
          <p:nvPr/>
        </p:nvSpPr>
        <p:spPr>
          <a:xfrm>
            <a:off x="4023053" y="1475548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27" name="Google Shape;365;p48"/>
          <p:cNvSpPr txBox="1"/>
          <p:nvPr/>
        </p:nvSpPr>
        <p:spPr>
          <a:xfrm>
            <a:off x="2567263" y="184354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28" name="Google Shape;365;p48"/>
          <p:cNvSpPr txBox="1"/>
          <p:nvPr/>
        </p:nvSpPr>
        <p:spPr>
          <a:xfrm>
            <a:off x="5373335" y="1827805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A752B1-A7A5-1043-931D-7532ABDAD7A2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63;p48" descr="Google Shape;363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15584766">
            <a:off x="4020900" y="3822934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Google Shape;365;p48"/>
          <p:cNvSpPr txBox="1"/>
          <p:nvPr/>
        </p:nvSpPr>
        <p:spPr>
          <a:xfrm>
            <a:off x="4925164" y="4067051"/>
            <a:ext cx="408634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sz="3000"/>
              <a:t>Each key can store one value</a:t>
            </a:r>
          </a:p>
        </p:txBody>
      </p:sp>
      <p:sp>
        <p:nvSpPr>
          <p:cNvPr id="333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34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5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6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9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0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41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42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43" name="Text Placeholder 2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465000-D1B7-1440-ABF2-3355239ED5DB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3D8C2-9393-DB48-A8D8-AAB63611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51;p47"/>
          <p:cNvSpPr txBox="1">
            <a:spLocks noGrp="1"/>
          </p:cNvSpPr>
          <p:nvPr>
            <p:ph type="title"/>
          </p:nvPr>
        </p:nvSpPr>
        <p:spPr>
          <a:xfrm>
            <a:off x="428380" y="977372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rPr dirty="0"/>
              <a:t>Get</a:t>
            </a:r>
          </a:p>
        </p:txBody>
      </p:sp>
      <p:sp>
        <p:nvSpPr>
          <p:cNvPr id="346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47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9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0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1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2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3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54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55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5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</p:txBody>
      </p:sp>
      <p:pic>
        <p:nvPicPr>
          <p:cNvPr id="357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8574459">
            <a:off x="933111" y="2482994"/>
            <a:ext cx="843309" cy="673760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Google Shape;365;p48"/>
          <p:cNvSpPr txBox="1"/>
          <p:nvPr/>
        </p:nvSpPr>
        <p:spPr>
          <a:xfrm>
            <a:off x="597144" y="3241502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‘‘get’’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074273-7B59-5347-B426-F461C00F60D7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Anatomy of a Dictionary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62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3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4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5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6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7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8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9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70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71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</p:txBody>
      </p:sp>
      <p:pic>
        <p:nvPicPr>
          <p:cNvPr id="372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8574459">
            <a:off x="933111" y="2482994"/>
            <a:ext cx="843309" cy="67376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Google Shape;365;p48"/>
          <p:cNvSpPr txBox="1"/>
          <p:nvPr/>
        </p:nvSpPr>
        <p:spPr>
          <a:xfrm>
            <a:off x="597144" y="3241502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‘‘get’’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AD8368A-64F0-A645-8C8B-92B4F81AED78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B3831-7ACF-F845-BE5C-2672F1C8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Google Shape;351;p47">
            <a:extLst>
              <a:ext uri="{FF2B5EF4-FFF2-40B4-BE49-F238E27FC236}">
                <a16:creationId xmlns:a16="http://schemas.microsoft.com/office/drawing/2014/main" id="{8C15AEF3-E07D-4C4B-893E-185D9F89E4B9}"/>
              </a:ext>
            </a:extLst>
          </p:cNvPr>
          <p:cNvSpPr txBox="1">
            <a:spLocks/>
          </p:cNvSpPr>
          <p:nvPr/>
        </p:nvSpPr>
        <p:spPr bwMode="auto">
          <a:xfrm>
            <a:off x="428380" y="977372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22958" rtl="0" eaLnBrk="1" fontAlgn="base" hangingPunct="1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Get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77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8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0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1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2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3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84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85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8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58BB7E9-DE39-C34F-97FC-0B0E9F67DF7B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Anatomy of a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79147-CFC9-D143-B17F-4563060B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Google Shape;351;p47">
            <a:extLst>
              <a:ext uri="{FF2B5EF4-FFF2-40B4-BE49-F238E27FC236}">
                <a16:creationId xmlns:a16="http://schemas.microsoft.com/office/drawing/2014/main" id="{67CA6C8E-66AA-AA48-ABFD-A0359174C179}"/>
              </a:ext>
            </a:extLst>
          </p:cNvPr>
          <p:cNvSpPr txBox="1">
            <a:spLocks/>
          </p:cNvSpPr>
          <p:nvPr/>
        </p:nvSpPr>
        <p:spPr bwMode="auto">
          <a:xfrm>
            <a:off x="428380" y="977372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22958" rtl="0" eaLnBrk="1" fontAlgn="base" hangingPunct="1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Get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90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1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2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3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4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5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6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7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98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9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D4A6E9-8EF7-3840-B12A-BD08428B7CEA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00032-50F6-C549-A1EE-569D1A6F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Google Shape;351;p47">
            <a:extLst>
              <a:ext uri="{FF2B5EF4-FFF2-40B4-BE49-F238E27FC236}">
                <a16:creationId xmlns:a16="http://schemas.microsoft.com/office/drawing/2014/main" id="{14C5E586-4C16-1F4C-A233-51D23CF2AE40}"/>
              </a:ext>
            </a:extLst>
          </p:cNvPr>
          <p:cNvSpPr txBox="1">
            <a:spLocks/>
          </p:cNvSpPr>
          <p:nvPr/>
        </p:nvSpPr>
        <p:spPr bwMode="auto">
          <a:xfrm>
            <a:off x="428380" y="977372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22958" rtl="0" eaLnBrk="1" fontAlgn="base" hangingPunct="1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Get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03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4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5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6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7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8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9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10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11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1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</p:txBody>
      </p:sp>
      <p:pic>
        <p:nvPicPr>
          <p:cNvPr id="413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4950688">
            <a:off x="4217134" y="433853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Google Shape;365;p48"/>
          <p:cNvSpPr txBox="1"/>
          <p:nvPr/>
        </p:nvSpPr>
        <p:spPr>
          <a:xfrm>
            <a:off x="5853289" y="4219164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‘‘set’’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9AD3B5C-2978-BF49-BF51-6D183EE1DE81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22B96-EAAD-D745-BB43-13487968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Google Shape;351;p47">
            <a:extLst>
              <a:ext uri="{FF2B5EF4-FFF2-40B4-BE49-F238E27FC236}">
                <a16:creationId xmlns:a16="http://schemas.microsoft.com/office/drawing/2014/main" id="{B7738D48-C693-8442-AD81-0CBE146042E6}"/>
              </a:ext>
            </a:extLst>
          </p:cNvPr>
          <p:cNvSpPr txBox="1">
            <a:spLocks/>
          </p:cNvSpPr>
          <p:nvPr/>
        </p:nvSpPr>
        <p:spPr bwMode="auto">
          <a:xfrm>
            <a:off x="428380" y="977372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22958" rtl="0" eaLnBrk="1" fontAlgn="base" hangingPunct="1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Set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03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4" name="Table 6"/>
          <p:cNvGraphicFramePr/>
          <p:nvPr>
            <p:extLst>
              <p:ext uri="{D42A27DB-BD31-4B8C-83A1-F6EECF244321}">
                <p14:modId xmlns:p14="http://schemas.microsoft.com/office/powerpoint/2010/main" val="3499553664"/>
              </p:ext>
            </p:extLst>
          </p:nvPr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5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6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7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8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9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10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11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1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</p:txBody>
      </p:sp>
      <p:pic>
        <p:nvPicPr>
          <p:cNvPr id="413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4950688">
            <a:off x="4217134" y="433853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Google Shape;365;p48"/>
          <p:cNvSpPr txBox="1"/>
          <p:nvPr/>
        </p:nvSpPr>
        <p:spPr>
          <a:xfrm>
            <a:off x="5853289" y="4219164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‘‘set’’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9AD3B5C-2978-BF49-BF51-6D183EE1DE81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22B96-EAAD-D745-BB43-13487968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Google Shape;351;p47">
            <a:extLst>
              <a:ext uri="{FF2B5EF4-FFF2-40B4-BE49-F238E27FC236}">
                <a16:creationId xmlns:a16="http://schemas.microsoft.com/office/drawing/2014/main" id="{B7738D48-C693-8442-AD81-0CBE146042E6}"/>
              </a:ext>
            </a:extLst>
          </p:cNvPr>
          <p:cNvSpPr txBox="1">
            <a:spLocks/>
          </p:cNvSpPr>
          <p:nvPr/>
        </p:nvSpPr>
        <p:spPr bwMode="auto">
          <a:xfrm>
            <a:off x="428380" y="977372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22958" rtl="0" eaLnBrk="1" fontAlgn="base" hangingPunct="1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418645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18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9" name="Table 6"/>
          <p:cNvGraphicFramePr/>
          <p:nvPr>
            <p:extLst>
              <p:ext uri="{D42A27DB-BD31-4B8C-83A1-F6EECF244321}">
                <p14:modId xmlns:p14="http://schemas.microsoft.com/office/powerpoint/2010/main" val="2446149150"/>
              </p:ext>
            </p:extLst>
          </p:nvPr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0070C0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1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2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3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4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25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26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2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</p:txBody>
      </p:sp>
      <p:pic>
        <p:nvPicPr>
          <p:cNvPr id="428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4950688">
            <a:off x="4217134" y="433853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Google Shape;365;p48"/>
          <p:cNvSpPr txBox="1"/>
          <p:nvPr/>
        </p:nvSpPr>
        <p:spPr>
          <a:xfrm>
            <a:off x="5853289" y="4219164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‘‘set’’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CE4E99-89F3-664C-A523-401F1C99F548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0F39E-9957-9A46-94DA-3AF3394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Google Shape;351;p47">
            <a:extLst>
              <a:ext uri="{FF2B5EF4-FFF2-40B4-BE49-F238E27FC236}">
                <a16:creationId xmlns:a16="http://schemas.microsoft.com/office/drawing/2014/main" id="{1A7F3E29-7939-1646-8548-B66ADFDF19BC}"/>
              </a:ext>
            </a:extLst>
          </p:cNvPr>
          <p:cNvSpPr txBox="1">
            <a:spLocks/>
          </p:cNvSpPr>
          <p:nvPr/>
        </p:nvSpPr>
        <p:spPr bwMode="auto">
          <a:xfrm>
            <a:off x="428380" y="977372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22958" rtl="0" eaLnBrk="1" fontAlgn="base" hangingPunct="1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Set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33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4" name="Table 6"/>
          <p:cNvGraphicFramePr/>
          <p:nvPr>
            <p:extLst>
              <p:ext uri="{D42A27DB-BD31-4B8C-83A1-F6EECF244321}">
                <p14:modId xmlns:p14="http://schemas.microsoft.com/office/powerpoint/2010/main" val="238676126"/>
              </p:ext>
            </p:extLst>
          </p:nvPr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5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6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7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8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9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40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41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rPr dirty="0"/>
              <a:t>values</a:t>
            </a:r>
          </a:p>
        </p:txBody>
      </p:sp>
      <p:sp>
        <p:nvSpPr>
          <p:cNvPr id="44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d[‘elephant’]</a:t>
            </a:r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‘grass’</a:t>
            </a:r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d[‘elephant’] = ‘leaves’</a:t>
            </a:r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15F83E-66A5-134F-A3DB-EFCF93B34420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CA4A0-53EB-C34F-8D98-908C622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D607-528D-CC48-9197-5E436D3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776BB-3D25-1843-A936-9F9B102DE5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-up of a page&#10;&#10;Description automatically generated with medium confidence">
            <a:extLst>
              <a:ext uri="{FF2B5EF4-FFF2-40B4-BE49-F238E27FC236}">
                <a16:creationId xmlns:a16="http://schemas.microsoft.com/office/drawing/2014/main" id="{7A9B687F-3FF6-C74F-8B21-AAB5D35BD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312" y="2051122"/>
            <a:ext cx="5393376" cy="359395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4C3FE-B451-1849-9A2F-F67E9801F0FF}"/>
              </a:ext>
            </a:extLst>
          </p:cNvPr>
          <p:cNvSpPr/>
          <p:nvPr/>
        </p:nvSpPr>
        <p:spPr>
          <a:xfrm>
            <a:off x="2263699" y="889756"/>
            <a:ext cx="4140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2003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33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4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5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6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7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8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9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40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41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rPr dirty="0"/>
              <a:t>values</a:t>
            </a:r>
          </a:p>
        </p:txBody>
      </p:sp>
      <p:sp>
        <p:nvSpPr>
          <p:cNvPr id="44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d[‘elephant’]</a:t>
            </a:r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‘grass’</a:t>
            </a:r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&gt;&gt;&gt; d[‘elephant’] = ‘leaves’</a:t>
            </a:r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d[‘cat’]</a:t>
            </a:r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15F83E-66A5-134F-A3DB-EFCF93B34420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CA4A0-53EB-C34F-8D98-908C622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584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46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7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8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9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0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2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53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54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55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d[‘cat’]</a:t>
            </a:r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grpSp>
        <p:nvGrpSpPr>
          <p:cNvPr id="459" name="Group 2"/>
          <p:cNvGrpSpPr/>
          <p:nvPr/>
        </p:nvGrpSpPr>
        <p:grpSpPr>
          <a:xfrm>
            <a:off x="2085313" y="3507248"/>
            <a:ext cx="2828092" cy="2307262"/>
            <a:chOff x="-1" y="-1"/>
            <a:chExt cx="2828091" cy="2307260"/>
          </a:xfrm>
        </p:grpSpPr>
        <p:sp>
          <p:nvSpPr>
            <p:cNvPr id="456" name="Google Shape;592;p81"/>
            <p:cNvSpPr/>
            <p:nvPr/>
          </p:nvSpPr>
          <p:spPr>
            <a:xfrm>
              <a:off x="-1" y="-1"/>
              <a:ext cx="2828091" cy="230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2AD41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7" name="Google Shape;593;p81"/>
            <p:cNvSpPr/>
            <p:nvPr/>
          </p:nvSpPr>
          <p:spPr>
            <a:xfrm>
              <a:off x="434666" y="86275"/>
              <a:ext cx="1958745" cy="188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A61C00">
                <a:alpha val="55409"/>
              </a:srgbClr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8" name="Google Shape;594;p81"/>
            <p:cNvSpPr txBox="1"/>
            <p:nvPr/>
          </p:nvSpPr>
          <p:spPr>
            <a:xfrm>
              <a:off x="809549" y="814404"/>
              <a:ext cx="1163402" cy="738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KeyError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BD95F5C4-D51E-2742-8B54-03CAE6A710F1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A097A-7EE9-8A49-ABE5-4E72C629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63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4" name="Table 6"/>
          <p:cNvGraphicFramePr/>
          <p:nvPr>
            <p:extLst>
              <p:ext uri="{D42A27DB-BD31-4B8C-83A1-F6EECF244321}">
                <p14:modId xmlns:p14="http://schemas.microsoft.com/office/powerpoint/2010/main" val="2400537700"/>
              </p:ext>
            </p:extLst>
          </p:nvPr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5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6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7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8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9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0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71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7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spcBef>
                <a:spcPts val="1500"/>
              </a:spcBef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d[‘cat’]</a:t>
            </a:r>
          </a:p>
          <a:p>
            <a:pPr marL="0" indent="0" defTabSz="905255"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pic>
        <p:nvPicPr>
          <p:cNvPr id="473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3503171">
            <a:off x="2652395" y="4319750"/>
            <a:ext cx="1182610" cy="94484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Google Shape;365;p48"/>
          <p:cNvSpPr txBox="1"/>
          <p:nvPr/>
        </p:nvSpPr>
        <p:spPr>
          <a:xfrm>
            <a:off x="4298628" y="4274906"/>
            <a:ext cx="375458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“get” errors if the key is not in the dict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24B2D3-DB1D-744A-A7D6-79D2A323DB6D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7F758-5F2A-8249-8341-AE9FEAD1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351;p47"/>
          <p:cNvSpPr txBox="1">
            <a:spLocks noGrp="1"/>
          </p:cNvSpPr>
          <p:nvPr>
            <p:ph type="title"/>
          </p:nvPr>
        </p:nvSpPr>
        <p:spPr>
          <a:xfrm>
            <a:off x="311700" y="1036851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rPr b="1" dirty="0"/>
              <a:t>in</a:t>
            </a:r>
          </a:p>
        </p:txBody>
      </p:sp>
      <p:sp>
        <p:nvSpPr>
          <p:cNvPr id="477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78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9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0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1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2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3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4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85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86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8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&gt;&gt;&gt;‘elephant’ in d</a:t>
            </a:r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1600"/>
              </a:spcBef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6EAE00-6ABF-8B4B-A8CF-5BDF96A60EF2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91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2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4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5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6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7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98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99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500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&gt;&gt;&gt;‘elephant’ in d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BA7C9E-7236-4644-8DCB-D15F6166F107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C3490-169E-CF44-88CC-408D6D26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Google Shape;351;p47">
            <a:extLst>
              <a:ext uri="{FF2B5EF4-FFF2-40B4-BE49-F238E27FC236}">
                <a16:creationId xmlns:a16="http://schemas.microsoft.com/office/drawing/2014/main" id="{45C713D9-F800-6C42-BFF2-87B06E2E6362}"/>
              </a:ext>
            </a:extLst>
          </p:cNvPr>
          <p:cNvSpPr txBox="1">
            <a:spLocks/>
          </p:cNvSpPr>
          <p:nvPr/>
        </p:nvSpPr>
        <p:spPr bwMode="auto">
          <a:xfrm>
            <a:off x="311700" y="1036851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defTabSz="822958">
              <a:defRPr sz="2500"/>
            </a:pPr>
            <a:r>
              <a:rPr lang="en-US" sz="2500"/>
              <a:t>in</a:t>
            </a:r>
            <a:endParaRPr lang="en-US" sz="2500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504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5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6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7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8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9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0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511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512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51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&gt;&gt;&gt;‘elephant’ in d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&gt;&gt;&gt;‘cat’ not in d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CF6FFB6-F328-4B4E-82DE-AC85788FC327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A647C-DE44-D44E-80AC-EED1F083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Google Shape;351;p47">
            <a:extLst>
              <a:ext uri="{FF2B5EF4-FFF2-40B4-BE49-F238E27FC236}">
                <a16:creationId xmlns:a16="http://schemas.microsoft.com/office/drawing/2014/main" id="{85E4719B-657B-E04D-B525-AAB72AA24AA9}"/>
              </a:ext>
            </a:extLst>
          </p:cNvPr>
          <p:cNvSpPr txBox="1">
            <a:spLocks/>
          </p:cNvSpPr>
          <p:nvPr/>
        </p:nvSpPr>
        <p:spPr bwMode="auto">
          <a:xfrm>
            <a:off x="311700" y="1036851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defTabSz="822958">
              <a:defRPr sz="2500"/>
            </a:pPr>
            <a:r>
              <a:rPr lang="en-US" sz="2500"/>
              <a:t>in</a:t>
            </a:r>
            <a:endParaRPr lang="en-US" sz="2500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ctangle 7"/>
          <p:cNvSpPr/>
          <p:nvPr/>
        </p:nvSpPr>
        <p:spPr>
          <a:xfrm>
            <a:off x="3405756" y="1862762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517" name="Table 1"/>
          <p:cNvGraphicFramePr/>
          <p:nvPr/>
        </p:nvGraphicFramePr>
        <p:xfrm>
          <a:off x="3873770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8" name="Table 6"/>
          <p:cNvGraphicFramePr/>
          <p:nvPr/>
        </p:nvGraphicFramePr>
        <p:xfrm>
          <a:off x="6599756" y="2187571"/>
          <a:ext cx="1915324" cy="1483360"/>
        </p:xfrm>
        <a:graphic>
          <a:graphicData uri="http://schemas.openxmlformats.org/drawingml/2006/table">
            <a:tbl>
              <a:tblPr/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9" name="Straight Arrow Connector 5"/>
          <p:cNvSpPr/>
          <p:nvPr/>
        </p:nvSpPr>
        <p:spPr>
          <a:xfrm>
            <a:off x="5789094" y="2366355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0" name="Straight Arrow Connector 9"/>
          <p:cNvSpPr/>
          <p:nvPr/>
        </p:nvSpPr>
        <p:spPr>
          <a:xfrm>
            <a:off x="5789093" y="2725232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1" name="Straight Arrow Connector 10"/>
          <p:cNvSpPr/>
          <p:nvPr/>
        </p:nvSpPr>
        <p:spPr>
          <a:xfrm>
            <a:off x="5789093" y="3107707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2" name="Straight Arrow Connector 11"/>
          <p:cNvSpPr/>
          <p:nvPr/>
        </p:nvSpPr>
        <p:spPr>
          <a:xfrm>
            <a:off x="5809980" y="3507880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3" name="Google Shape;365;p48"/>
          <p:cNvSpPr txBox="1"/>
          <p:nvPr/>
        </p:nvSpPr>
        <p:spPr>
          <a:xfrm>
            <a:off x="5863004" y="1442094"/>
            <a:ext cx="539622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524" name="Google Shape;365;p48"/>
          <p:cNvSpPr txBox="1"/>
          <p:nvPr/>
        </p:nvSpPr>
        <p:spPr>
          <a:xfrm>
            <a:off x="4407214" y="1810087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525" name="Google Shape;365;p48"/>
          <p:cNvSpPr txBox="1"/>
          <p:nvPr/>
        </p:nvSpPr>
        <p:spPr>
          <a:xfrm>
            <a:off x="7213286" y="1794351"/>
            <a:ext cx="848436" cy="461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52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700" y="200972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&gt;&gt;&gt;‘elephant’ in d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&gt;&gt;&gt;‘cat’ not in d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27" name="Google Shape;365;p48"/>
          <p:cNvSpPr txBox="1"/>
          <p:nvPr/>
        </p:nvSpPr>
        <p:spPr>
          <a:xfrm>
            <a:off x="742542" y="3938701"/>
            <a:ext cx="7310078" cy="1107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Common pattern: Check if key is present. If it is, do something. If it isn’t, do something else.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B8D54AD-CAAF-CD4C-8AB7-C876F49A791F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/>
              <a:t>Anatomy of a Dictionary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1BC5B-8825-5C45-A5B9-F519673C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Google Shape;351;p47">
            <a:extLst>
              <a:ext uri="{FF2B5EF4-FFF2-40B4-BE49-F238E27FC236}">
                <a16:creationId xmlns:a16="http://schemas.microsoft.com/office/drawing/2014/main" id="{FCB04D91-09F6-6544-82A2-26C8D3FD0941}"/>
              </a:ext>
            </a:extLst>
          </p:cNvPr>
          <p:cNvSpPr txBox="1">
            <a:spLocks/>
          </p:cNvSpPr>
          <p:nvPr/>
        </p:nvSpPr>
        <p:spPr bwMode="auto">
          <a:xfrm>
            <a:off x="311700" y="1036851"/>
            <a:ext cx="8520602" cy="5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defTabSz="822958">
              <a:defRPr sz="2500"/>
            </a:pPr>
            <a:r>
              <a:rPr lang="en-US" sz="2500"/>
              <a:t>in</a:t>
            </a:r>
            <a:endParaRPr lang="en-US" sz="25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BFAB40-5BEB-AE42-8665-E6D3505A274B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Building a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FFDEA-56B7-684E-BFCC-597BDD48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</p:txBody>
      </p:sp>
      <p:sp>
        <p:nvSpPr>
          <p:cNvPr id="534" name="Google Shape;365;p48"/>
          <p:cNvSpPr txBox="1"/>
          <p:nvPr/>
        </p:nvSpPr>
        <p:spPr>
          <a:xfrm>
            <a:off x="2299155" y="2776489"/>
            <a:ext cx="436121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Create an empty dictionary</a:t>
            </a:r>
          </a:p>
        </p:txBody>
      </p:sp>
      <p:pic>
        <p:nvPicPr>
          <p:cNvPr id="535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0612271" flipH="1">
            <a:off x="2098320" y="2013098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EFBA58-6DDE-C440-A879-2505C9F012A0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Building a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1A059-E0B0-3E40-9D4C-90B576C7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8A4B98-DCF0-5241-9DB8-89EC61769AA4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Building a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4BD12-BD46-2A4B-A870-9589709D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601;p69"/>
          <p:cNvSpPr txBox="1">
            <a:spLocks noGrp="1"/>
          </p:cNvSpPr>
          <p:nvPr>
            <p:ph type="title"/>
          </p:nvPr>
        </p:nvSpPr>
        <p:spPr>
          <a:xfrm>
            <a:off x="490249" y="130740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en-US" sz="3600" dirty="0"/>
              <a:t>Recap of Lists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</p:txBody>
      </p:sp>
      <p:pic>
        <p:nvPicPr>
          <p:cNvPr id="542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0612271" flipH="1">
            <a:off x="4474074" y="2729957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Google Shape;365;p48"/>
          <p:cNvSpPr txBox="1"/>
          <p:nvPr/>
        </p:nvSpPr>
        <p:spPr>
          <a:xfrm>
            <a:off x="3334104" y="3404798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We can add keys  using ‘‘set’’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389FB4-40D1-DA42-879D-21E18E27EF03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Building a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F5F41-9FEB-764C-9933-2CF6C37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E5B4D4-29DA-2748-99C6-8F39FF6218A6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Building a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7CF74-2134-824A-BF09-014D5340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oogle Shape;364;p48" descr="Google Shape;364;p48">
            <a:extLst>
              <a:ext uri="{FF2B5EF4-FFF2-40B4-BE49-F238E27FC236}">
                <a16:creationId xmlns:a16="http://schemas.microsoft.com/office/drawing/2014/main" id="{57CD54F2-A8A4-CE44-AEC7-AC71BF43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0612271" flipH="1">
            <a:off x="4474074" y="2729957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65;p48">
            <a:extLst>
              <a:ext uri="{FF2B5EF4-FFF2-40B4-BE49-F238E27FC236}">
                <a16:creationId xmlns:a16="http://schemas.microsoft.com/office/drawing/2014/main" id="{BCE4E2B5-B961-1D4F-95AC-E32C7C5CF674}"/>
              </a:ext>
            </a:extLst>
          </p:cNvPr>
          <p:cNvSpPr txBox="1"/>
          <p:nvPr/>
        </p:nvSpPr>
        <p:spPr>
          <a:xfrm>
            <a:off x="3334104" y="3404798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We can add keys  using ‘‘set’’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d[‘elephant’] = ‘grass’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</a:t>
            </a:r>
            <a:endParaRPr lang="en-US"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{‘elephant’: ‘grass'}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9B9237-D63B-F440-BA93-3B5865A20F99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Building a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1A889-C9EA-3349-921B-26FA7C7A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oogle Shape;364;p48" descr="Google Shape;364;p48">
            <a:extLst>
              <a:ext uri="{FF2B5EF4-FFF2-40B4-BE49-F238E27FC236}">
                <a16:creationId xmlns:a16="http://schemas.microsoft.com/office/drawing/2014/main" id="{F9444667-B063-D741-8A8B-CDFF305E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18"/>
          <a:stretch>
            <a:fillRect/>
          </a:stretch>
        </p:blipFill>
        <p:spPr>
          <a:xfrm rot="20612271" flipH="1">
            <a:off x="4474074" y="2729957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365;p48">
            <a:extLst>
              <a:ext uri="{FF2B5EF4-FFF2-40B4-BE49-F238E27FC236}">
                <a16:creationId xmlns:a16="http://schemas.microsoft.com/office/drawing/2014/main" id="{8EF9C6B7-767E-094A-BAED-72A66DB940EF}"/>
              </a:ext>
            </a:extLst>
          </p:cNvPr>
          <p:cNvSpPr txBox="1"/>
          <p:nvPr/>
        </p:nvSpPr>
        <p:spPr>
          <a:xfrm>
            <a:off x="3334104" y="3404798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We can add keys  using ‘‘set’’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{‘elephant’: ‘grass’}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5E066F-E6FA-FE43-A703-910E279EB615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Building a Dictionary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BA6E-1A72-4F4E-9EDB-4CD6D427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08;p61"/>
          <p:cNvSpPr txBox="1">
            <a:spLocks noGrp="1"/>
          </p:cNvSpPr>
          <p:nvPr>
            <p:ph type="body" idx="1"/>
          </p:nvPr>
        </p:nvSpPr>
        <p:spPr>
          <a:xfrm>
            <a:off x="457200" y="1541374"/>
            <a:ext cx="8590200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rPr sz="2200" dirty="0"/>
              <a:t>So far, we’ve seen dictionaries mapping from strings to </a:t>
            </a:r>
            <a:r>
              <a:rPr lang="en-US" sz="2200" dirty="0"/>
              <a:t>strings</a:t>
            </a:r>
            <a:endParaRPr sz="2200" dirty="0"/>
          </a:p>
          <a:p>
            <a:pPr marL="914400" lvl="1" indent="-355600">
              <a:spcBef>
                <a:spcPts val="1000"/>
              </a:spcBef>
              <a:buSzPts val="2000"/>
              <a:defRPr sz="2000"/>
            </a:pPr>
            <a:r>
              <a:rPr dirty="0"/>
              <a:t>This is not the only type of dictionary!</a:t>
            </a:r>
          </a:p>
          <a:p>
            <a:pPr marL="914400" lvl="1" indent="-355600">
              <a:spcBef>
                <a:spcPts val="1000"/>
              </a:spcBef>
              <a:buSzPts val="2000"/>
              <a:defRPr sz="2000"/>
            </a:pPr>
            <a:r>
              <a:rPr dirty="0"/>
              <a:t>You can map from string/int/float to string/int/float...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E6C6A-B8E4-324A-B009-2345DA1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Dictionaries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1126;p139"/>
          <p:cNvSpPr txBox="1">
            <a:spLocks noGrp="1"/>
          </p:cNvSpPr>
          <p:nvPr>
            <p:ph type="title"/>
          </p:nvPr>
        </p:nvSpPr>
        <p:spPr>
          <a:xfrm>
            <a:off x="144966" y="1307400"/>
            <a:ext cx="8924084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en-US" dirty="0"/>
              <a:t>Example</a:t>
            </a:r>
            <a:r>
              <a:rPr dirty="0"/>
              <a:t>:</a:t>
            </a:r>
          </a:p>
          <a:p>
            <a:pPr>
              <a:defRPr sz="1800" b="1"/>
            </a:pPr>
            <a:br>
              <a:rPr dirty="0"/>
            </a:br>
            <a:r>
              <a:rPr sz="3600" b="0" dirty="0"/>
              <a:t>Store names of CS lecturers and their ages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712398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lang="en-US"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48F6E-903F-7A48-9EC7-26858572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0"/>
            <a:ext cx="8566897" cy="838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Dictionary Keys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8" y="2009725"/>
            <a:ext cx="8743091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</a:t>
            </a:r>
            <a:r>
              <a:rPr lang="en-US" dirty="0"/>
              <a:t>list(</a:t>
            </a:r>
            <a:r>
              <a:rPr dirty="0" err="1"/>
              <a:t>d.keys</a:t>
            </a:r>
            <a:r>
              <a:rPr dirty="0"/>
              <a:t>()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7A707-C667-4341-8955-9BF211D1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0"/>
            <a:ext cx="8566897" cy="838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Dictionary Keys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8" y="2009725"/>
            <a:ext cx="8743091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</a:t>
            </a:r>
            <a:r>
              <a:rPr lang="en-US" dirty="0"/>
              <a:t>list(</a:t>
            </a:r>
            <a:r>
              <a:rPr dirty="0" err="1"/>
              <a:t>d.keys</a:t>
            </a:r>
            <a:r>
              <a:rPr dirty="0"/>
              <a:t>()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27A707-C667-4341-8955-9BF211D1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0"/>
            <a:ext cx="8566897" cy="838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Dictionary Keys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57580-0171-4744-9DC1-1E90541ACB59}"/>
              </a:ext>
            </a:extLst>
          </p:cNvPr>
          <p:cNvSpPr/>
          <p:nvPr/>
        </p:nvSpPr>
        <p:spPr>
          <a:xfrm>
            <a:off x="311698" y="3517870"/>
            <a:ext cx="6456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[‘</a:t>
            </a:r>
            <a:r>
              <a:rPr lang="en-US" dirty="0" err="1"/>
              <a:t>Ayca</a:t>
            </a:r>
            <a:r>
              <a:rPr lang="en-US" dirty="0"/>
              <a:t>’, ‘Nick’, ‘</a:t>
            </a:r>
            <a:r>
              <a:rPr lang="en-US" dirty="0" err="1"/>
              <a:t>Ondrej</a:t>
            </a:r>
            <a:r>
              <a:rPr lang="en-US" dirty="0"/>
              <a:t>’, Chris]</a:t>
            </a:r>
          </a:p>
        </p:txBody>
      </p:sp>
    </p:spTree>
    <p:extLst>
      <p:ext uri="{BB962C8B-B14F-4D97-AF65-F5344CB8AC3E}">
        <p14:creationId xmlns:p14="http://schemas.microsoft.com/office/powerpoint/2010/main" val="219002065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6799-E566-AE42-836D-93B68E28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Values</a:t>
            </a:r>
          </a:p>
        </p:txBody>
      </p:sp>
      <p:sp>
        <p:nvSpPr>
          <p:cNvPr id="6" name="Google Shape;614;p84">
            <a:extLst>
              <a:ext uri="{FF2B5EF4-FFF2-40B4-BE49-F238E27FC236}">
                <a16:creationId xmlns:a16="http://schemas.microsoft.com/office/drawing/2014/main" id="{10345B6C-8FB9-0B42-B369-F25CD5418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8" y="2009725"/>
            <a:ext cx="8743091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0479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6D6C-F860-7C45-BFB4-ABFE1A0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5AC5-35C0-7F4D-8214-ECD3D1C4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24514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Help us store a “sequence” of data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Easy to find entry at a specific position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Easy to change entry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12225478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6799-E566-AE42-836D-93B68E28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Values</a:t>
            </a:r>
          </a:p>
        </p:txBody>
      </p:sp>
      <p:sp>
        <p:nvSpPr>
          <p:cNvPr id="6" name="Google Shape;614;p84">
            <a:extLst>
              <a:ext uri="{FF2B5EF4-FFF2-40B4-BE49-F238E27FC236}">
                <a16:creationId xmlns:a16="http://schemas.microsoft.com/office/drawing/2014/main" id="{10345B6C-8FB9-0B42-B369-F25CD5418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8" y="2009725"/>
            <a:ext cx="8743091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</a:t>
            </a:r>
            <a:r>
              <a:rPr lang="en-US" dirty="0"/>
              <a:t>list(</a:t>
            </a:r>
            <a:r>
              <a:rPr dirty="0" err="1"/>
              <a:t>d.</a:t>
            </a:r>
            <a:r>
              <a:rPr lang="en-US" dirty="0" err="1"/>
              <a:t>values</a:t>
            </a:r>
            <a:r>
              <a:rPr dirty="0"/>
              <a:t>()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93810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6799-E566-AE42-836D-93B68E28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F7CBF-6C09-8343-BBA0-A153C5F29F74}"/>
              </a:ext>
            </a:extLst>
          </p:cNvPr>
          <p:cNvSpPr/>
          <p:nvPr/>
        </p:nvSpPr>
        <p:spPr>
          <a:xfrm>
            <a:off x="223023" y="3517870"/>
            <a:ext cx="2888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[34, 28, 30, 29]</a:t>
            </a:r>
          </a:p>
        </p:txBody>
      </p:sp>
      <p:sp>
        <p:nvSpPr>
          <p:cNvPr id="6" name="Google Shape;614;p84">
            <a:extLst>
              <a:ext uri="{FF2B5EF4-FFF2-40B4-BE49-F238E27FC236}">
                <a16:creationId xmlns:a16="http://schemas.microsoft.com/office/drawing/2014/main" id="{10345B6C-8FB9-0B42-B369-F25CD5418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8" y="2009725"/>
            <a:ext cx="8743091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</a:t>
            </a:r>
            <a:r>
              <a:rPr lang="en-US" dirty="0"/>
              <a:t>list(</a:t>
            </a:r>
            <a:r>
              <a:rPr dirty="0" err="1"/>
              <a:t>d.</a:t>
            </a:r>
            <a:r>
              <a:rPr lang="en-US" dirty="0" err="1"/>
              <a:t>values</a:t>
            </a:r>
            <a:r>
              <a:rPr dirty="0"/>
              <a:t>()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35933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d = {‘Ayca’: 34, ‘Nick’: 28, ‘Ondrej’: 30, ‘Chris’= 29’}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E8782-6383-FA4D-8C0D-EBEB09A9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keys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 in </a:t>
            </a:r>
            <a:r>
              <a:rPr lang="en-US" dirty="0"/>
              <a:t>list(</a:t>
            </a:r>
            <a:r>
              <a:rPr dirty="0" err="1"/>
              <a:t>d.keys</a:t>
            </a:r>
            <a:r>
              <a:rPr dirty="0"/>
              <a:t>()</a:t>
            </a:r>
            <a:r>
              <a:rPr lang="en-US" dirty="0"/>
              <a:t>)</a:t>
            </a:r>
            <a:r>
              <a:rPr dirty="0"/>
              <a:t>: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print(name)</a:t>
            </a:r>
          </a:p>
        </p:txBody>
      </p:sp>
      <p:sp>
        <p:nvSpPr>
          <p:cNvPr id="624" name="Google Shape;365;p48"/>
          <p:cNvSpPr txBox="1"/>
          <p:nvPr/>
        </p:nvSpPr>
        <p:spPr>
          <a:xfrm>
            <a:off x="4089511" y="3968869"/>
            <a:ext cx="4813874" cy="64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rPr lang="en-US" dirty="0"/>
              <a:t>Just a normal list</a:t>
            </a:r>
            <a:endParaRPr dirty="0"/>
          </a:p>
        </p:txBody>
      </p:sp>
      <p:pic>
        <p:nvPicPr>
          <p:cNvPr id="625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4879190" y="3168561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CA4EF5-1DF9-064A-B8E2-3498B180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keys</a:t>
            </a:r>
          </a:p>
        </p:txBody>
      </p:sp>
    </p:spTree>
    <p:extLst>
      <p:ext uri="{BB962C8B-B14F-4D97-AF65-F5344CB8AC3E}">
        <p14:creationId xmlns:p14="http://schemas.microsoft.com/office/powerpoint/2010/main" val="274037114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 in </a:t>
            </a:r>
            <a:r>
              <a:rPr lang="en-US" dirty="0"/>
              <a:t>list(</a:t>
            </a:r>
            <a:r>
              <a:rPr dirty="0" err="1"/>
              <a:t>d.keys</a:t>
            </a:r>
            <a:r>
              <a:rPr dirty="0"/>
              <a:t>()</a:t>
            </a:r>
            <a:r>
              <a:rPr lang="en-US" dirty="0"/>
              <a:t>)</a:t>
            </a:r>
            <a:r>
              <a:rPr dirty="0"/>
              <a:t>: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print(name)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Ayca</a:t>
            </a:r>
            <a:endParaRPr dirty="0"/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Nick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Ondrej</a:t>
            </a:r>
            <a:endParaRPr dirty="0"/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Chris</a:t>
            </a:r>
          </a:p>
        </p:txBody>
      </p:sp>
      <p:sp>
        <p:nvSpPr>
          <p:cNvPr id="624" name="Google Shape;365;p48"/>
          <p:cNvSpPr txBox="1"/>
          <p:nvPr/>
        </p:nvSpPr>
        <p:spPr>
          <a:xfrm>
            <a:off x="4089511" y="3968869"/>
            <a:ext cx="4813874" cy="64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rPr lang="en-US" dirty="0"/>
              <a:t>Just a normal list</a:t>
            </a:r>
            <a:endParaRPr dirty="0"/>
          </a:p>
        </p:txBody>
      </p:sp>
      <p:pic>
        <p:nvPicPr>
          <p:cNvPr id="625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4879190" y="3168561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CA4EF5-1DF9-064A-B8E2-3498B180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keys</a:t>
            </a:r>
          </a:p>
        </p:txBody>
      </p:sp>
    </p:spTree>
    <p:extLst>
      <p:ext uri="{BB962C8B-B14F-4D97-AF65-F5344CB8AC3E}">
        <p14:creationId xmlns:p14="http://schemas.microsoft.com/office/powerpoint/2010/main" val="12048804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d = {‘Ayca’: 34, ‘Nick’: 28, ‘Ondrej’: 30, ‘Chris’= 29’}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E8782-6383-FA4D-8C0D-EBEB09A9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values</a:t>
            </a:r>
          </a:p>
        </p:txBody>
      </p:sp>
    </p:spTree>
    <p:extLst>
      <p:ext uri="{BB962C8B-B14F-4D97-AF65-F5344CB8AC3E}">
        <p14:creationId xmlns:p14="http://schemas.microsoft.com/office/powerpoint/2010/main" val="416783046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</a:t>
            </a:r>
            <a:r>
              <a:rPr lang="en-US" dirty="0"/>
              <a:t>age</a:t>
            </a:r>
            <a:r>
              <a:rPr dirty="0"/>
              <a:t> in </a:t>
            </a:r>
            <a:r>
              <a:rPr lang="en-US" dirty="0"/>
              <a:t>list(</a:t>
            </a:r>
            <a:r>
              <a:rPr dirty="0" err="1"/>
              <a:t>d.</a:t>
            </a:r>
            <a:r>
              <a:rPr lang="en-US" dirty="0" err="1"/>
              <a:t>values</a:t>
            </a:r>
            <a:r>
              <a:rPr dirty="0"/>
              <a:t>()</a:t>
            </a:r>
            <a:r>
              <a:rPr lang="en-US" dirty="0"/>
              <a:t>)</a:t>
            </a:r>
            <a:r>
              <a:rPr dirty="0"/>
              <a:t>: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</a:t>
            </a:r>
            <a:r>
              <a:rPr lang="en-US" dirty="0"/>
              <a:t>age</a:t>
            </a:r>
            <a:r>
              <a:rPr dirty="0"/>
              <a:t>)</a:t>
            </a:r>
          </a:p>
        </p:txBody>
      </p:sp>
      <p:sp>
        <p:nvSpPr>
          <p:cNvPr id="624" name="Google Shape;365;p48"/>
          <p:cNvSpPr txBox="1"/>
          <p:nvPr/>
        </p:nvSpPr>
        <p:spPr>
          <a:xfrm>
            <a:off x="4089511" y="3968869"/>
            <a:ext cx="4813874" cy="64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rPr lang="en-US" dirty="0"/>
              <a:t>Just a normal list</a:t>
            </a:r>
            <a:endParaRPr dirty="0"/>
          </a:p>
        </p:txBody>
      </p:sp>
      <p:pic>
        <p:nvPicPr>
          <p:cNvPr id="625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4879190" y="3168561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CA4EF5-1DF9-064A-B8E2-3498B180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values</a:t>
            </a:r>
          </a:p>
        </p:txBody>
      </p:sp>
    </p:spTree>
    <p:extLst>
      <p:ext uri="{BB962C8B-B14F-4D97-AF65-F5344CB8AC3E}">
        <p14:creationId xmlns:p14="http://schemas.microsoft.com/office/powerpoint/2010/main" val="149777340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</a:t>
            </a:r>
            <a:r>
              <a:rPr lang="en-US" dirty="0"/>
              <a:t>age</a:t>
            </a:r>
            <a:r>
              <a:rPr dirty="0"/>
              <a:t> in </a:t>
            </a:r>
            <a:r>
              <a:rPr lang="en-US" dirty="0"/>
              <a:t>list(</a:t>
            </a:r>
            <a:r>
              <a:rPr dirty="0" err="1"/>
              <a:t>d.</a:t>
            </a:r>
            <a:r>
              <a:rPr lang="en-US" dirty="0" err="1"/>
              <a:t>values</a:t>
            </a:r>
            <a:r>
              <a:rPr dirty="0"/>
              <a:t>()</a:t>
            </a:r>
            <a:r>
              <a:rPr lang="en-US" dirty="0"/>
              <a:t>)</a:t>
            </a:r>
            <a:r>
              <a:rPr dirty="0"/>
              <a:t>: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</a:t>
            </a:r>
            <a:r>
              <a:rPr lang="en-US" dirty="0"/>
              <a:t>age</a:t>
            </a:r>
            <a:r>
              <a:rPr dirty="0"/>
              <a:t>)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34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28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30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29</a:t>
            </a:r>
          </a:p>
        </p:txBody>
      </p:sp>
      <p:sp>
        <p:nvSpPr>
          <p:cNvPr id="624" name="Google Shape;365;p48"/>
          <p:cNvSpPr txBox="1"/>
          <p:nvPr/>
        </p:nvSpPr>
        <p:spPr>
          <a:xfrm>
            <a:off x="4089511" y="3968869"/>
            <a:ext cx="4813874" cy="64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rPr lang="en-US" dirty="0"/>
              <a:t>Just a normal list</a:t>
            </a:r>
            <a:endParaRPr dirty="0"/>
          </a:p>
        </p:txBody>
      </p:sp>
      <p:pic>
        <p:nvPicPr>
          <p:cNvPr id="625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4879190" y="3168561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CA4EF5-1DF9-064A-B8E2-3498B180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values</a:t>
            </a:r>
          </a:p>
        </p:txBody>
      </p:sp>
    </p:spTree>
    <p:extLst>
      <p:ext uri="{BB962C8B-B14F-4D97-AF65-F5344CB8AC3E}">
        <p14:creationId xmlns:p14="http://schemas.microsoft.com/office/powerpoint/2010/main" val="309392993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  <a:endParaRPr lang="en-US"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226F3-1A7B-714B-B343-2730A15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keys and values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  <a:endParaRPr lang="en-US"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&gt;&gt;&gt; for name in list(</a:t>
            </a:r>
            <a:r>
              <a:rPr lang="en-US" dirty="0" err="1"/>
              <a:t>d.keys</a:t>
            </a:r>
            <a:r>
              <a:rPr lang="en-US" dirty="0"/>
              <a:t>()):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...	age = d[name]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...	print(name, 'is', age, 'years old.’)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226F3-1A7B-714B-B343-2730A15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keys and values</a:t>
            </a:r>
          </a:p>
        </p:txBody>
      </p:sp>
    </p:spTree>
    <p:extLst>
      <p:ext uri="{BB962C8B-B14F-4D97-AF65-F5344CB8AC3E}">
        <p14:creationId xmlns:p14="http://schemas.microsoft.com/office/powerpoint/2010/main" val="31960987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6D6C-F860-7C45-BFB4-ABFE1A0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5AC5-35C0-7F4D-8214-ECD3D1C4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24514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Help us store a "sequence" of data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Easy to find entry at a specific position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Easy to change entry at a specific position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0F3CF9-E4F3-CF47-ACDB-8AE6DA5B826E}"/>
              </a:ext>
            </a:extLst>
          </p:cNvPr>
          <p:cNvSpPr txBox="1">
            <a:spLocks/>
          </p:cNvSpPr>
          <p:nvPr/>
        </p:nvSpPr>
        <p:spPr bwMode="auto">
          <a:xfrm>
            <a:off x="2211659" y="3876908"/>
            <a:ext cx="5560741" cy="245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animals = ["dog", "horse"]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print(animals[0])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animals[1] = "cat"</a:t>
            </a:r>
          </a:p>
        </p:txBody>
      </p:sp>
    </p:spTree>
    <p:extLst>
      <p:ext uri="{BB962C8B-B14F-4D97-AF65-F5344CB8AC3E}">
        <p14:creationId xmlns:p14="http://schemas.microsoft.com/office/powerpoint/2010/main" val="174452107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200972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dirty="0" err="1"/>
              <a:t>Ayca</a:t>
            </a:r>
            <a:r>
              <a:rPr dirty="0"/>
              <a:t>’: 34, ‘Nick’: 28, ‘</a:t>
            </a:r>
            <a:r>
              <a:rPr dirty="0" err="1"/>
              <a:t>Ondrej</a:t>
            </a:r>
            <a:r>
              <a:rPr dirty="0"/>
              <a:t>’: 30, ‘Chris’= 29’}</a:t>
            </a:r>
            <a:endParaRPr lang="en-US"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&gt;&gt;&gt; for name in list(</a:t>
            </a:r>
            <a:r>
              <a:rPr lang="en-US" dirty="0" err="1"/>
              <a:t>d.keys</a:t>
            </a:r>
            <a:r>
              <a:rPr lang="en-US" dirty="0"/>
              <a:t>()):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...	age = d[name]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...	print(name, 'is', age, 'years old.’)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Ayca</a:t>
            </a:r>
            <a:r>
              <a:rPr lang="en-US" dirty="0"/>
              <a:t> is 34 years old.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Nick is 28 years old.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Ondrej</a:t>
            </a:r>
            <a:r>
              <a:rPr lang="en-US" dirty="0"/>
              <a:t> is 30 years old.</a:t>
            </a:r>
          </a:p>
          <a:p>
            <a:pPr marL="0" indent="0"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Chris is 29 years old.</a:t>
            </a:r>
          </a:p>
          <a:p>
            <a:pPr marL="0" indent="0"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226F3-1A7B-714B-B343-2730A15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Looping over keys and values</a:t>
            </a:r>
          </a:p>
        </p:txBody>
      </p:sp>
    </p:spTree>
    <p:extLst>
      <p:ext uri="{BB962C8B-B14F-4D97-AF65-F5344CB8AC3E}">
        <p14:creationId xmlns:p14="http://schemas.microsoft.com/office/powerpoint/2010/main" val="1412549871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2F65C-B567-B74C-A942-9A32EA7D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0277A-CA89-574F-9EFA-E0E1404A97DA}"/>
              </a:ext>
            </a:extLst>
          </p:cNvPr>
          <p:cNvSpPr/>
          <p:nvPr/>
        </p:nvSpPr>
        <p:spPr>
          <a:xfrm>
            <a:off x="0" y="838200"/>
            <a:ext cx="9144000" cy="6048083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1FF2F-3F43-2F46-B329-07BF9A37F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9" r="11068"/>
          <a:stretch/>
        </p:blipFill>
        <p:spPr>
          <a:xfrm>
            <a:off x="0" y="1428467"/>
            <a:ext cx="9144000" cy="5575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EE3C6-2AE1-794B-8B90-9E0C611EE7E8}"/>
              </a:ext>
            </a:extLst>
          </p:cNvPr>
          <p:cNvSpPr txBox="1"/>
          <p:nvPr/>
        </p:nvSpPr>
        <p:spPr>
          <a:xfrm>
            <a:off x="239712" y="1848570"/>
            <a:ext cx="828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Learn about dictionaries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Write programs using dictionaries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3F57C-BC42-B949-BFD2-3B0E9E956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5966" y="3099670"/>
            <a:ext cx="1746823" cy="18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1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6D6C-F860-7C45-BFB4-ABFE1A0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5AC5-35C0-7F4D-8214-ECD3D1C4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24514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What if we want to </a:t>
            </a:r>
            <a:r>
              <a:rPr lang="en-US" sz="2800" b="1" dirty="0">
                <a:solidFill>
                  <a:srgbClr val="0023C7"/>
                </a:solidFill>
              </a:rPr>
              <a:t>associate</a:t>
            </a:r>
            <a:r>
              <a:rPr lang="en-US" sz="2800" dirty="0"/>
              <a:t> some value with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Example:</a:t>
            </a:r>
          </a:p>
          <a:p>
            <a:r>
              <a:rPr lang="en-US" sz="2800" dirty="0"/>
              <a:t>Want to associate student names with their phone #</a:t>
            </a:r>
          </a:p>
          <a:p>
            <a:r>
              <a:rPr lang="en-US" sz="2800" dirty="0"/>
              <a:t>Want to associate words with their meaning</a:t>
            </a:r>
          </a:p>
        </p:txBody>
      </p:sp>
    </p:spTree>
    <p:extLst>
      <p:ext uri="{BB962C8B-B14F-4D97-AF65-F5344CB8AC3E}">
        <p14:creationId xmlns:p14="http://schemas.microsoft.com/office/powerpoint/2010/main" val="9280991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6D6C-F860-7C45-BFB4-ABFE1A0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5AC5-35C0-7F4D-8214-ECD3D1C4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24514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What if we want to </a:t>
            </a:r>
            <a:r>
              <a:rPr lang="en-US" sz="2800" b="1" dirty="0">
                <a:solidFill>
                  <a:srgbClr val="0023C7"/>
                </a:solidFill>
              </a:rPr>
              <a:t>associate</a:t>
            </a:r>
            <a:r>
              <a:rPr lang="en-US" sz="2800" dirty="0"/>
              <a:t> some value with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Example:</a:t>
            </a:r>
          </a:p>
          <a:p>
            <a:r>
              <a:rPr lang="en-US" sz="2800" dirty="0"/>
              <a:t>Want to associate student names with their phone #</a:t>
            </a:r>
          </a:p>
          <a:p>
            <a:r>
              <a:rPr lang="en-US" sz="2800" dirty="0"/>
              <a:t>Want to associate words with their meaning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5229BB-2D72-1D4E-90DE-25878D0671CA}"/>
              </a:ext>
            </a:extLst>
          </p:cNvPr>
          <p:cNvSpPr txBox="1">
            <a:spLocks/>
          </p:cNvSpPr>
          <p:nvPr/>
        </p:nvSpPr>
        <p:spPr bwMode="auto">
          <a:xfrm>
            <a:off x="152400" y="4304371"/>
            <a:ext cx="8839200" cy="211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dirty="0"/>
              <a:t>Want to be able to look up the value associated with something</a:t>
            </a:r>
          </a:p>
        </p:txBody>
      </p:sp>
    </p:spTree>
    <p:extLst>
      <p:ext uri="{BB962C8B-B14F-4D97-AF65-F5344CB8AC3E}">
        <p14:creationId xmlns:p14="http://schemas.microsoft.com/office/powerpoint/2010/main" val="11087290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601;p69"/>
          <p:cNvSpPr txBox="1">
            <a:spLocks noGrp="1"/>
          </p:cNvSpPr>
          <p:nvPr>
            <p:ph type="title"/>
          </p:nvPr>
        </p:nvSpPr>
        <p:spPr>
          <a:xfrm>
            <a:off x="490249" y="130740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en-US" dirty="0"/>
              <a:t>Animals and their diets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562419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4409</TotalTime>
  <Words>2226</Words>
  <Application>Microsoft Macintosh PowerPoint</Application>
  <PresentationFormat>On-screen Show (4:3)</PresentationFormat>
  <Paragraphs>502</Paragraphs>
  <Slides>61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Andale Mono</vt:lpstr>
      <vt:lpstr>Arial</vt:lpstr>
      <vt:lpstr>Calibri</vt:lpstr>
      <vt:lpstr>Caveat</vt:lpstr>
      <vt:lpstr>Century Gothic</vt:lpstr>
      <vt:lpstr>Chalkboard</vt:lpstr>
      <vt:lpstr>Consolas</vt:lpstr>
      <vt:lpstr>Courier New</vt:lpstr>
      <vt:lpstr>Proxima Nova</vt:lpstr>
      <vt:lpstr>Tahoma</vt:lpstr>
      <vt:lpstr>Verdana</vt:lpstr>
      <vt:lpstr>DarkRedTop</vt:lpstr>
      <vt:lpstr>Dictionaries CS Bridge, Lecture 18</vt:lpstr>
      <vt:lpstr>Learning Goals</vt:lpstr>
      <vt:lpstr>PowerPoint Presentation</vt:lpstr>
      <vt:lpstr>Recap of Lists</vt:lpstr>
      <vt:lpstr>Lists</vt:lpstr>
      <vt:lpstr>Lists</vt:lpstr>
      <vt:lpstr>Associating Data</vt:lpstr>
      <vt:lpstr>Associating Data</vt:lpstr>
      <vt:lpstr>Animals and their diets</vt:lpstr>
      <vt:lpstr>Associating Data</vt:lpstr>
      <vt:lpstr>Task - Relating data with each other</vt:lpstr>
      <vt:lpstr>Task - Relating data with each other</vt:lpstr>
      <vt:lpstr>Task - Relating data with each other</vt:lpstr>
      <vt:lpstr>Dictionaries!</vt:lpstr>
      <vt:lpstr>Dictionaries</vt:lpstr>
      <vt:lpstr>Anatomy of a Dictionary</vt:lpstr>
      <vt:lpstr>Anatomy of a Dictionary</vt:lpstr>
      <vt:lpstr>Anatomy of a Dictionary</vt:lpstr>
      <vt:lpstr>Anatomy of a Dictionary</vt:lpstr>
      <vt:lpstr>PowerPoint Presentation</vt:lpstr>
      <vt:lpstr>PowerPoint Presentation</vt:lpstr>
      <vt:lpstr>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Dictionaries</vt:lpstr>
      <vt:lpstr>Example:  Store names of CS lecturers and their ages</vt:lpstr>
      <vt:lpstr>Dictionary Keys</vt:lpstr>
      <vt:lpstr>Dictionary Keys</vt:lpstr>
      <vt:lpstr>Dictionary Keys</vt:lpstr>
      <vt:lpstr>Dictionary Values</vt:lpstr>
      <vt:lpstr>Dictionary Values</vt:lpstr>
      <vt:lpstr>Dictionary Values</vt:lpstr>
      <vt:lpstr>Looping over keys</vt:lpstr>
      <vt:lpstr>Looping over keys</vt:lpstr>
      <vt:lpstr>Looping over keys</vt:lpstr>
      <vt:lpstr>Looping over values</vt:lpstr>
      <vt:lpstr>Looping over values</vt:lpstr>
      <vt:lpstr>Looping over values</vt:lpstr>
      <vt:lpstr>Looping over keys and values</vt:lpstr>
      <vt:lpstr>Looping over keys and values</vt:lpstr>
      <vt:lpstr>Looping over keys and values</vt:lpstr>
      <vt:lpstr>Learning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Ali Raza Malik</cp:lastModifiedBy>
  <cp:revision>304</cp:revision>
  <cp:lastPrinted>2017-07-19T08:29:59Z</cp:lastPrinted>
  <dcterms:created xsi:type="dcterms:W3CDTF">2017-04-27T05:20:22Z</dcterms:created>
  <dcterms:modified xsi:type="dcterms:W3CDTF">2021-07-13T20:29:05Z</dcterms:modified>
</cp:coreProperties>
</file>