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69"/>
  </p:notesMasterIdLst>
  <p:handoutMasterIdLst>
    <p:handoutMasterId r:id="rId70"/>
  </p:handoutMasterIdLst>
  <p:sldIdLst>
    <p:sldId id="256" r:id="rId2"/>
    <p:sldId id="493" r:id="rId3"/>
    <p:sldId id="386" r:id="rId4"/>
    <p:sldId id="497" r:id="rId5"/>
    <p:sldId id="392" r:id="rId6"/>
    <p:sldId id="498" r:id="rId7"/>
    <p:sldId id="395" r:id="rId8"/>
    <p:sldId id="411" r:id="rId9"/>
    <p:sldId id="499" r:id="rId10"/>
    <p:sldId id="458" r:id="rId11"/>
    <p:sldId id="501" r:id="rId12"/>
    <p:sldId id="503" r:id="rId13"/>
    <p:sldId id="504" r:id="rId14"/>
    <p:sldId id="505" r:id="rId15"/>
    <p:sldId id="509" r:id="rId16"/>
    <p:sldId id="512" r:id="rId17"/>
    <p:sldId id="511" r:id="rId18"/>
    <p:sldId id="513" r:id="rId19"/>
    <p:sldId id="514" r:id="rId20"/>
    <p:sldId id="516" r:id="rId21"/>
    <p:sldId id="518" r:id="rId22"/>
    <p:sldId id="517" r:id="rId23"/>
    <p:sldId id="519" r:id="rId24"/>
    <p:sldId id="520" r:id="rId25"/>
    <p:sldId id="521" r:id="rId26"/>
    <p:sldId id="522" r:id="rId27"/>
    <p:sldId id="523" r:id="rId28"/>
    <p:sldId id="525" r:id="rId29"/>
    <p:sldId id="526" r:id="rId30"/>
    <p:sldId id="527" r:id="rId31"/>
    <p:sldId id="528" r:id="rId32"/>
    <p:sldId id="437" r:id="rId33"/>
    <p:sldId id="515" r:id="rId34"/>
    <p:sldId id="529" r:id="rId35"/>
    <p:sldId id="530" r:id="rId36"/>
    <p:sldId id="531" r:id="rId37"/>
    <p:sldId id="532" r:id="rId38"/>
    <p:sldId id="482" r:id="rId39"/>
    <p:sldId id="483" r:id="rId40"/>
    <p:sldId id="484" r:id="rId41"/>
    <p:sldId id="485" r:id="rId42"/>
    <p:sldId id="486" r:id="rId43"/>
    <p:sldId id="507" r:id="rId44"/>
    <p:sldId id="533" r:id="rId45"/>
    <p:sldId id="488" r:id="rId46"/>
    <p:sldId id="534" r:id="rId47"/>
    <p:sldId id="490" r:id="rId48"/>
    <p:sldId id="535" r:id="rId49"/>
    <p:sldId id="491" r:id="rId50"/>
    <p:sldId id="492" r:id="rId51"/>
    <p:sldId id="536" r:id="rId52"/>
    <p:sldId id="537" r:id="rId53"/>
    <p:sldId id="494" r:id="rId54"/>
    <p:sldId id="500" r:id="rId55"/>
    <p:sldId id="495" r:id="rId56"/>
    <p:sldId id="496" r:id="rId57"/>
    <p:sldId id="538" r:id="rId58"/>
    <p:sldId id="539" r:id="rId59"/>
    <p:sldId id="502" r:id="rId60"/>
    <p:sldId id="540" r:id="rId61"/>
    <p:sldId id="508" r:id="rId62"/>
    <p:sldId id="541" r:id="rId63"/>
    <p:sldId id="542" r:id="rId64"/>
    <p:sldId id="506" r:id="rId65"/>
    <p:sldId id="445" r:id="rId66"/>
    <p:sldId id="446" r:id="rId67"/>
    <p:sldId id="487" r:id="rId68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44F543A-9EC2-9943-AE65-82C1D9FD3B5E}">
          <p14:sldIdLst>
            <p14:sldId id="256"/>
          </p14:sldIdLst>
        </p14:section>
        <p14:section name="Welcome" id="{7A21C9AE-DC06-5347-8D6B-D6D4EDD4673A}">
          <p14:sldIdLst>
            <p14:sldId id="493"/>
            <p14:sldId id="386"/>
            <p14:sldId id="497"/>
          </p14:sldIdLst>
        </p14:section>
        <p14:section name="Karel" id="{638DC52D-A179-084E-8950-AA9C090DF173}">
          <p14:sldIdLst>
            <p14:sldId id="392"/>
            <p14:sldId id="498"/>
            <p14:sldId id="395"/>
            <p14:sldId id="411"/>
            <p14:sldId id="499"/>
            <p14:sldId id="458"/>
            <p14:sldId id="501"/>
            <p14:sldId id="503"/>
            <p14:sldId id="504"/>
            <p14:sldId id="505"/>
            <p14:sldId id="509"/>
            <p14:sldId id="512"/>
            <p14:sldId id="511"/>
            <p14:sldId id="513"/>
            <p14:sldId id="514"/>
            <p14:sldId id="516"/>
            <p14:sldId id="518"/>
            <p14:sldId id="517"/>
            <p14:sldId id="519"/>
            <p14:sldId id="520"/>
            <p14:sldId id="521"/>
            <p14:sldId id="522"/>
            <p14:sldId id="523"/>
            <p14:sldId id="525"/>
            <p14:sldId id="526"/>
            <p14:sldId id="527"/>
            <p14:sldId id="528"/>
            <p14:sldId id="437"/>
            <p14:sldId id="515"/>
            <p14:sldId id="529"/>
            <p14:sldId id="530"/>
            <p14:sldId id="531"/>
            <p14:sldId id="532"/>
            <p14:sldId id="482"/>
            <p14:sldId id="483"/>
            <p14:sldId id="484"/>
            <p14:sldId id="485"/>
            <p14:sldId id="486"/>
            <p14:sldId id="507"/>
            <p14:sldId id="533"/>
            <p14:sldId id="488"/>
            <p14:sldId id="534"/>
            <p14:sldId id="490"/>
            <p14:sldId id="535"/>
            <p14:sldId id="491"/>
            <p14:sldId id="492"/>
            <p14:sldId id="536"/>
            <p14:sldId id="537"/>
            <p14:sldId id="494"/>
            <p14:sldId id="500"/>
            <p14:sldId id="495"/>
            <p14:sldId id="496"/>
            <p14:sldId id="538"/>
            <p14:sldId id="539"/>
            <p14:sldId id="502"/>
            <p14:sldId id="540"/>
            <p14:sldId id="508"/>
            <p14:sldId id="541"/>
            <p14:sldId id="542"/>
            <p14:sldId id="506"/>
            <p14:sldId id="445"/>
            <p14:sldId id="446"/>
          </p14:sldIdLst>
        </p14:section>
        <p14:section name="Wrap" id="{D5EC0CDC-1A86-154A-AC6F-1DB63FD32A1B}">
          <p14:sldIdLst>
            <p14:sldId id="487"/>
          </p14:sldIdLst>
        </p14:section>
        <p14:section name="Beeper Square" id="{6D05E76A-1387-7F44-9D43-B30730C07C0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k Troccoli" initials="NT" lastIdx="1" clrIdx="0">
    <p:extLst>
      <p:ext uri="{19B8F6BF-5375-455C-9EA6-DF929625EA0E}">
        <p15:presenceInfo xmlns:p15="http://schemas.microsoft.com/office/powerpoint/2012/main" userId="64397634599ac70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319DA9"/>
    <a:srgbClr val="8C1515"/>
    <a:srgbClr val="FF9300"/>
    <a:srgbClr val="DDDDDD"/>
    <a:srgbClr val="F8F8F8"/>
    <a:srgbClr val="FFFFC0"/>
    <a:srgbClr val="FFFF80"/>
    <a:srgbClr val="CCCC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3" autoAdjust="0"/>
    <p:restoredTop sz="92517" autoAdjust="0"/>
  </p:normalViewPr>
  <p:slideViewPr>
    <p:cSldViewPr>
      <p:cViewPr>
        <p:scale>
          <a:sx n="108" d="100"/>
          <a:sy n="108" d="100"/>
        </p:scale>
        <p:origin x="144" y="4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9" d="100"/>
          <a:sy n="109" d="100"/>
        </p:scale>
        <p:origin x="-274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141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141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fld id="{AC6EEC9E-87D7-B849-9C36-242A317D52C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 altLang="x-non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fld id="{AA742258-FB98-3F4C-92C7-D00F89B753B5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Karel </a:t>
            </a:r>
            <a:r>
              <a:rPr lang="mr-IN" dirty="0"/>
              <a:t>–</a:t>
            </a:r>
            <a:r>
              <a:rPr lang="en-US" dirty="0"/>
              <a:t> from Karel </a:t>
            </a:r>
            <a:r>
              <a:rPr lang="en-US" dirty="0" err="1"/>
              <a:t>Chopek</a:t>
            </a:r>
            <a:r>
              <a:rPr lang="en-US" dirty="0"/>
              <a:t>,</a:t>
            </a:r>
            <a:r>
              <a:rPr lang="en-US" baseline="0" dirty="0"/>
              <a:t> who invented the word “robot”</a:t>
            </a:r>
          </a:p>
          <a:p>
            <a:endParaRPr lang="en-US" baseline="0" dirty="0"/>
          </a:p>
          <a:p>
            <a:r>
              <a:rPr lang="en-US" baseline="0" dirty="0"/>
              <a:t>Old Mac with leg out its back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29617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Executes statements in order </a:t>
            </a:r>
            <a:r>
              <a:rPr lang="mr-IN" dirty="0"/>
              <a:t>–</a:t>
            </a:r>
            <a:r>
              <a:rPr lang="en-US" dirty="0"/>
              <a:t> NOT repeating each one individually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097878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Executes statements in order </a:t>
            </a:r>
            <a:r>
              <a:rPr lang="mr-IN" dirty="0"/>
              <a:t>–</a:t>
            </a:r>
            <a:r>
              <a:rPr lang="en-US" dirty="0"/>
              <a:t> NOT repeating each one individually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2716173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Executes statements in order </a:t>
            </a:r>
            <a:r>
              <a:rPr lang="mr-IN" dirty="0"/>
              <a:t>–</a:t>
            </a:r>
            <a:r>
              <a:rPr lang="en-US" dirty="0"/>
              <a:t> NOT repeating each one individually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375546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Executes statements in order </a:t>
            </a:r>
            <a:r>
              <a:rPr lang="mr-IN" dirty="0"/>
              <a:t>–</a:t>
            </a:r>
            <a:r>
              <a:rPr lang="en-US" dirty="0"/>
              <a:t> NOT repeating each one individually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767199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Executes statements in order </a:t>
            </a:r>
            <a:r>
              <a:rPr lang="mr-IN" dirty="0"/>
              <a:t>–</a:t>
            </a:r>
            <a:r>
              <a:rPr lang="en-US" dirty="0"/>
              <a:t> NOT repeating each one individually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595345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Executes statements in order </a:t>
            </a:r>
            <a:r>
              <a:rPr lang="mr-IN" dirty="0"/>
              <a:t>–</a:t>
            </a:r>
            <a:r>
              <a:rPr lang="en-US" dirty="0"/>
              <a:t> NOT repeating each one individually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275587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Executes statements in order </a:t>
            </a:r>
            <a:r>
              <a:rPr lang="mr-IN" dirty="0"/>
              <a:t>–</a:t>
            </a:r>
            <a:r>
              <a:rPr lang="en-US" dirty="0"/>
              <a:t> NOT repeating each one individually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103117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Executes statements in order </a:t>
            </a:r>
            <a:r>
              <a:rPr lang="mr-IN" dirty="0"/>
              <a:t>–</a:t>
            </a:r>
            <a:r>
              <a:rPr lang="en-US" dirty="0"/>
              <a:t> NOT repeating each one individually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117572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Executes statements in order </a:t>
            </a:r>
            <a:r>
              <a:rPr lang="mr-IN" dirty="0"/>
              <a:t>–</a:t>
            </a:r>
            <a:r>
              <a:rPr lang="en-US" dirty="0"/>
              <a:t> NOT repeating each one individually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6878993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E.g. “pick up all the beepers on this square”</a:t>
            </a:r>
          </a:p>
          <a:p>
            <a:r>
              <a:rPr lang="en-US" dirty="0"/>
              <a:t>E.g. “turn</a:t>
            </a:r>
            <a:r>
              <a:rPr lang="en-US" baseline="0" dirty="0"/>
              <a:t> until you’re facing west”</a:t>
            </a:r>
          </a:p>
          <a:p>
            <a:r>
              <a:rPr lang="en-US" baseline="0" dirty="0"/>
              <a:t>E.g. “put down 5 beepers”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32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91225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Karel </a:t>
            </a:r>
            <a:r>
              <a:rPr lang="mr-IN" dirty="0"/>
              <a:t>–</a:t>
            </a:r>
            <a:r>
              <a:rPr lang="en-US" dirty="0"/>
              <a:t> from Karel </a:t>
            </a:r>
            <a:r>
              <a:rPr lang="en-US" dirty="0" err="1"/>
              <a:t>Chopek</a:t>
            </a:r>
            <a:r>
              <a:rPr lang="en-US" dirty="0"/>
              <a:t>,</a:t>
            </a:r>
            <a:r>
              <a:rPr lang="en-US" baseline="0" dirty="0"/>
              <a:t> who invented the word “robot”</a:t>
            </a:r>
          </a:p>
          <a:p>
            <a:endParaRPr lang="en-US" baseline="0" dirty="0"/>
          </a:p>
          <a:p>
            <a:r>
              <a:rPr lang="en-US" baseline="0" dirty="0"/>
              <a:t>Old Mac with leg out its back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84986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041C6F-B668-B640-B170-718B191AAD55}" type="slidenum">
              <a:rPr lang="en-US" altLang="x-none"/>
              <a:pPr/>
              <a:t>7</a:t>
            </a:fld>
            <a:endParaRPr lang="en-US" altLang="x-none"/>
          </a:p>
        </p:txBody>
      </p:sp>
      <p:sp>
        <p:nvSpPr>
          <p:cNvPr id="819202" name="Text Box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8663"/>
            <a:ext cx="6400800" cy="3600450"/>
          </a:xfrm>
          <a:ln/>
        </p:spPr>
      </p:sp>
      <p:sp>
        <p:nvSpPr>
          <p:cNvPr id="819203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3112" cy="4319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470892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be deceived!  Build complex  things from simple commands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98398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68493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Executes statements in order </a:t>
            </a:r>
            <a:r>
              <a:rPr lang="mr-IN" dirty="0"/>
              <a:t>–</a:t>
            </a:r>
            <a:r>
              <a:rPr lang="en-US" dirty="0"/>
              <a:t> NOT repeating each one individually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19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614409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Executes statements in order </a:t>
            </a:r>
            <a:r>
              <a:rPr lang="mr-IN" dirty="0"/>
              <a:t>–</a:t>
            </a:r>
            <a:r>
              <a:rPr lang="en-US" dirty="0"/>
              <a:t> NOT repeating each one individually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144460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Executes statements in order </a:t>
            </a:r>
            <a:r>
              <a:rPr lang="mr-IN" dirty="0"/>
              <a:t>–</a:t>
            </a:r>
            <a:r>
              <a:rPr lang="en-US" dirty="0"/>
              <a:t> NOT repeating each one individually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518870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Executes statements in order </a:t>
            </a:r>
            <a:r>
              <a:rPr lang="mr-IN" dirty="0"/>
              <a:t>–</a:t>
            </a:r>
            <a:r>
              <a:rPr lang="en-US" dirty="0"/>
              <a:t> NOT repeating each one individually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42258-FB98-3F4C-92C7-D00F89B753B5}" type="slidenum">
              <a:rPr lang="en-US" altLang="x-none" smtClean="0"/>
              <a:pPr/>
              <a:t>22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143044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>
            <a:extLst>
              <a:ext uri="{FF2B5EF4-FFF2-40B4-BE49-F238E27FC236}">
                <a16:creationId xmlns:a16="http://schemas.microsoft.com/office/drawing/2014/main" id="{78340356-4F82-7642-8E61-31438DC7957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algn="l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F175B182-7757-2B4B-B49F-0C8D0928297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14400" y="1600200"/>
            <a:ext cx="10363200" cy="205740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tx1"/>
                </a:solidFill>
                <a:latin typeface="Calibri" charset="0"/>
              </a:defRPr>
            </a:lvl1pPr>
          </a:lstStyle>
          <a:p>
            <a:pPr lvl="0"/>
            <a:endParaRPr lang="x-none" altLang="x-none" noProof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5481B511-27D1-E445-A6E2-A51E87B26D6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895600" y="4114800"/>
            <a:ext cx="6400800" cy="15240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en-US" altLang="x-none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4969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CD22D-62C3-4F29-8493-06C9B0E7A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75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B736492-65D5-7A4F-80A3-31C72A12A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</p:spPr>
        <p:txBody>
          <a:bodyPr anchor="ctr"/>
          <a:lstStyle>
            <a:lvl1pPr algn="ctr">
              <a:defRPr b="1" i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7C47DD1-735B-0D4F-9D32-27E3EDDC7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110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0449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FA560C6-A739-2049-B91E-DFEB262D8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6053172-13CE-2343-B369-1A8A92D7D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5833872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D86B485-66BF-7341-A676-CCAF29FCB1DA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299882"/>
            <a:ext cx="5833872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126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58FD81F-A890-1E4F-B50C-FA58B0FE3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EA21BD5-23D0-9A4C-8FB5-C2A851AD2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" y="2316956"/>
            <a:ext cx="5833872" cy="41600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FAFCA5F-2182-4F49-BA8A-15432F96A26B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2316956"/>
            <a:ext cx="5833872" cy="416452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22B291DF-3599-8746-A039-AF3E6FA7DB5C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52400" y="1493044"/>
            <a:ext cx="58338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0D46F08-21FE-D846-93BD-BD73EF536E36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6172200" y="1493044"/>
            <a:ext cx="58338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6803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B15EFE8-1D4D-3341-ABA9-3C476C845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4008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6767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B5AFA63-4AC5-A544-B0C8-BCA9F9986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95D5EC6-7C9A-704C-B040-4E8BFC2DC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400" y="1524000"/>
            <a:ext cx="76009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F2C3107-306B-114F-B302-3E7C93CBD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" y="1523999"/>
            <a:ext cx="4191000" cy="48736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561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E60B452-E427-004F-BA7B-F57002120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CBBB664-6680-4947-9DFB-6AAFC2FF4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8600" y="1523999"/>
            <a:ext cx="4114800" cy="48736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70EBC0EC-CB7F-8E41-B709-6B10FCE8C4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43400" y="1523999"/>
            <a:ext cx="76200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1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44EB059-4C62-3143-8431-5E4301860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1277600" cy="114300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Vertical Text Placeholder 2">
            <a:extLst>
              <a:ext uri="{FF2B5EF4-FFF2-40B4-BE49-F238E27FC236}">
                <a16:creationId xmlns:a16="http://schemas.microsoft.com/office/drawing/2014/main" id="{59AEACB6-59D2-4E47-BE1E-F7C225C46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2400" y="1295400"/>
            <a:ext cx="11811000" cy="5181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7296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1BAC2715-7B69-034F-ADD4-FCB4F1C9EE1C}"/>
              </a:ext>
            </a:extLst>
          </p:cNvPr>
          <p:cNvSpPr txBox="1">
            <a:spLocks noGrp="1"/>
          </p:cNvSpPr>
          <p:nvPr userDrawn="1"/>
        </p:nvSpPr>
        <p:spPr>
          <a:xfrm>
            <a:off x="10972800" y="6356355"/>
            <a:ext cx="1016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>
              <a:spcBef>
                <a:spcPts val="500"/>
              </a:spcBef>
            </a:pPr>
            <a:fld id="{6B0F97DD-C0E0-384C-93CD-7A62F824A3DE}" type="slidenum">
              <a:rPr lang="en-US" altLang="x-none" sz="1200">
                <a:solidFill>
                  <a:srgbClr val="424242"/>
                </a:solidFill>
                <a:latin typeface="Verdana" charset="0"/>
              </a:rPr>
              <a:pPr>
                <a:spcBef>
                  <a:spcPts val="500"/>
                </a:spcBef>
              </a:pPr>
              <a:t>‹#›</a:t>
            </a:fld>
            <a:endParaRPr lang="en-US" altLang="x-none"/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85DF6712-59E7-BE4D-938E-10F7141D2A4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114300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algn="l"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algn="l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x-none" altLang="x-none">
              <a:latin typeface="Tahoma" charset="0"/>
              <a:ea typeface="Arial" charset="0"/>
              <a:cs typeface="Arial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DCD2242-3A48-6A44-9897-F959BCA692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11836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555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 dirty="0">
                <a:latin typeface="+mj-lt"/>
              </a:rPr>
              <a:t>CS Bridge, Lecture 2</a:t>
            </a:r>
            <a:br>
              <a:rPr lang="en-US" altLang="x-none" dirty="0">
                <a:latin typeface="+mj-lt"/>
              </a:rPr>
            </a:br>
            <a:r>
              <a:rPr lang="en-US" altLang="x-none" sz="3400" dirty="0">
                <a:latin typeface="+mj-lt"/>
              </a:rPr>
              <a:t>Karel Control Flow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5E19618-01EE-9748-869B-69E637C6AAB8}"/>
              </a:ext>
            </a:extLst>
          </p:cNvPr>
          <p:cNvGrpSpPr/>
          <p:nvPr/>
        </p:nvGrpSpPr>
        <p:grpSpPr>
          <a:xfrm>
            <a:off x="3276600" y="3124200"/>
            <a:ext cx="5715000" cy="3527642"/>
            <a:chOff x="3276600" y="3124200"/>
            <a:chExt cx="5715000" cy="3527642"/>
          </a:xfrm>
        </p:grpSpPr>
        <p:pic>
          <p:nvPicPr>
            <p:cNvPr id="3" name="Picture 2" descr="Logo, company name&#10;&#10;Description automatically generated">
              <a:extLst>
                <a:ext uri="{FF2B5EF4-FFF2-40B4-BE49-F238E27FC236}">
                  <a16:creationId xmlns:a16="http://schemas.microsoft.com/office/drawing/2014/main" id="{3020F86F-FE8C-7345-8308-86E66223FF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3704" t="16138" r="17036" b="24603"/>
            <a:stretch/>
          </p:blipFill>
          <p:spPr>
            <a:xfrm>
              <a:off x="4762500" y="3124200"/>
              <a:ext cx="2857500" cy="2857500"/>
            </a:xfrm>
            <a:prstGeom prst="rect">
              <a:avLst/>
            </a:prstGeom>
          </p:spPr>
        </p:pic>
        <p:pic>
          <p:nvPicPr>
            <p:cNvPr id="1026" name="Picture 2" descr="Stanford University - Wikipedia">
              <a:extLst>
                <a:ext uri="{FF2B5EF4-FFF2-40B4-BE49-F238E27FC236}">
                  <a16:creationId xmlns:a16="http://schemas.microsoft.com/office/drawing/2014/main" id="{226BC6C7-7002-1144-95AB-9C444B8E7D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5200" y="4975442"/>
              <a:ext cx="1676400" cy="167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ollege Advancement: Official Ohlone College Logo, Download Logos for print  or electronic files | College Advancement - Ohlone College, Fremont and  Newark, California">
              <a:extLst>
                <a:ext uri="{FF2B5EF4-FFF2-40B4-BE49-F238E27FC236}">
                  <a16:creationId xmlns:a16="http://schemas.microsoft.com/office/drawing/2014/main" id="{E1B773C3-C14F-0247-B429-B7EF1BD37ED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00" t="12651" r="10000" b="16238"/>
            <a:stretch/>
          </p:blipFill>
          <p:spPr bwMode="auto">
            <a:xfrm>
              <a:off x="3276600" y="4928365"/>
              <a:ext cx="2057400" cy="17234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EECDD1-4491-8142-A1D8-2F59C7633D64}"/>
              </a:ext>
            </a:extLst>
          </p:cNvPr>
          <p:cNvSpPr/>
          <p:nvPr/>
        </p:nvSpPr>
        <p:spPr>
          <a:xfrm>
            <a:off x="914400" y="197346"/>
            <a:ext cx="6477251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1150" dirty="0" err="1">
                <a:latin typeface="Consolas" panose="020B0609020204030204" pitchFamily="49" charset="0"/>
                <a:cs typeface="Consolas" panose="020B0609020204030204" pitchFamily="49" charset="0"/>
              </a:rPr>
              <a:t>karel.stanfordkarel</a:t>
            </a:r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 import *</a:t>
            </a:r>
          </a:p>
          <a:p>
            <a:endParaRPr lang="en-US" sz="1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50" dirty="0">
                <a:solidFill>
                  <a:srgbClr val="319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</a:p>
          <a:p>
            <a:r>
              <a:rPr lang="en-US" sz="1150" dirty="0">
                <a:solidFill>
                  <a:srgbClr val="319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File: </a:t>
            </a:r>
            <a:r>
              <a:rPr lang="en-US" sz="1150" dirty="0" err="1">
                <a:solidFill>
                  <a:srgbClr val="319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collect_newspaper_karel.py</a:t>
            </a:r>
            <a:endParaRPr lang="en-US" sz="1150" dirty="0">
              <a:solidFill>
                <a:srgbClr val="319DA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50" dirty="0">
                <a:solidFill>
                  <a:srgbClr val="319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------------------------------</a:t>
            </a:r>
          </a:p>
          <a:p>
            <a:r>
              <a:rPr lang="en-US" sz="1150" dirty="0">
                <a:solidFill>
                  <a:srgbClr val="319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Karel picks beeper in front of its house.</a:t>
            </a:r>
          </a:p>
          <a:p>
            <a:r>
              <a:rPr lang="en-US" sz="1150" dirty="0">
                <a:solidFill>
                  <a:srgbClr val="319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</a:p>
          <a:p>
            <a:endParaRPr lang="en-US" sz="1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def main():</a:t>
            </a:r>
          </a:p>
          <a:p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50" dirty="0" err="1">
                <a:latin typeface="Consolas" panose="020B0609020204030204" pitchFamily="49" charset="0"/>
                <a:cs typeface="Consolas" panose="020B0609020204030204" pitchFamily="49" charset="0"/>
              </a:rPr>
              <a:t>move_to_newspaper</a:t>
            </a:r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pick up newspaper</a:t>
            </a:r>
          </a:p>
          <a:p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50" dirty="0" err="1">
                <a:latin typeface="Consolas" panose="020B0609020204030204" pitchFamily="49" charset="0"/>
                <a:cs typeface="Consolas" panose="020B0609020204030204" pitchFamily="49" charset="0"/>
              </a:rPr>
              <a:t>pick_beeper</a:t>
            </a:r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endParaRPr lang="en-US" sz="1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150" dirty="0" err="1">
                <a:latin typeface="Consolas" panose="020B0609020204030204" pitchFamily="49" charset="0"/>
                <a:cs typeface="Consolas" panose="020B0609020204030204" pitchFamily="49" charset="0"/>
              </a:rPr>
              <a:t>move_to_newspaper</a:t>
            </a:r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50" dirty="0">
                <a:solidFill>
                  <a:srgbClr val="319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</a:p>
          <a:p>
            <a:r>
              <a:rPr lang="en-US" sz="1150" dirty="0">
                <a:solidFill>
                  <a:srgbClr val="319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Karel moves from the house to the location of the newspaper.</a:t>
            </a:r>
          </a:p>
          <a:p>
            <a:r>
              <a:rPr lang="en-US" sz="1150" dirty="0">
                <a:solidFill>
                  <a:srgbClr val="319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"""</a:t>
            </a:r>
          </a:p>
          <a:p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    move()</a:t>
            </a:r>
          </a:p>
          <a:p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    move()</a:t>
            </a:r>
          </a:p>
          <a:p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50" dirty="0" err="1">
                <a:latin typeface="Consolas" panose="020B0609020204030204" pitchFamily="49" charset="0"/>
                <a:cs typeface="Consolas" panose="020B0609020204030204" pitchFamily="49" charset="0"/>
              </a:rPr>
              <a:t>turn_right</a:t>
            </a:r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    move()</a:t>
            </a:r>
          </a:p>
          <a:p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50" dirty="0" err="1">
                <a:latin typeface="Consolas" panose="020B0609020204030204" pitchFamily="49" charset="0"/>
                <a:cs typeface="Consolas" panose="020B0609020204030204" pitchFamily="49" charset="0"/>
              </a:rPr>
              <a:t>turn_left</a:t>
            </a:r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    move()</a:t>
            </a:r>
          </a:p>
          <a:p>
            <a:endParaRPr lang="en-US" sz="1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150" dirty="0" err="1">
                <a:latin typeface="Consolas" panose="020B0609020204030204" pitchFamily="49" charset="0"/>
                <a:cs typeface="Consolas" panose="020B0609020204030204" pitchFamily="49" charset="0"/>
              </a:rPr>
              <a:t>turn_right</a:t>
            </a:r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    """</a:t>
            </a:r>
          </a:p>
          <a:p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    Karel turns right</a:t>
            </a:r>
          </a:p>
          <a:p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    """</a:t>
            </a:r>
          </a:p>
          <a:p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    for </a:t>
            </a:r>
            <a:r>
              <a:rPr lang="en-US" sz="115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 in range(3):</a:t>
            </a:r>
          </a:p>
          <a:p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150" dirty="0" err="1">
                <a:latin typeface="Consolas" panose="020B0609020204030204" pitchFamily="49" charset="0"/>
                <a:cs typeface="Consolas" panose="020B0609020204030204" pitchFamily="49" charset="0"/>
              </a:rPr>
              <a:t>turn_left</a:t>
            </a:r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endParaRPr lang="en-US" sz="1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There is no need to edit code beyond this point</a:t>
            </a:r>
          </a:p>
          <a:p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if __name__ == "__main__":</a:t>
            </a:r>
          </a:p>
          <a:p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50" dirty="0" err="1">
                <a:latin typeface="Consolas" panose="020B0609020204030204" pitchFamily="49" charset="0"/>
                <a:cs typeface="Consolas" panose="020B0609020204030204" pitchFamily="49" charset="0"/>
              </a:rPr>
              <a:t>run_karel_program</a:t>
            </a:r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26798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EECDD1-4491-8142-A1D8-2F59C7633D64}"/>
              </a:ext>
            </a:extLst>
          </p:cNvPr>
          <p:cNvSpPr/>
          <p:nvPr/>
        </p:nvSpPr>
        <p:spPr>
          <a:xfrm>
            <a:off x="914400" y="197346"/>
            <a:ext cx="6477251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1150" dirty="0" err="1">
                <a:latin typeface="Consolas" panose="020B0609020204030204" pitchFamily="49" charset="0"/>
                <a:cs typeface="Consolas" panose="020B0609020204030204" pitchFamily="49" charset="0"/>
              </a:rPr>
              <a:t>karel.stanfordkarel</a:t>
            </a:r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 import *</a:t>
            </a:r>
          </a:p>
          <a:p>
            <a:endParaRPr lang="en-US" sz="1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50" dirty="0">
                <a:solidFill>
                  <a:srgbClr val="319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</a:p>
          <a:p>
            <a:r>
              <a:rPr lang="en-US" sz="1150" dirty="0">
                <a:solidFill>
                  <a:srgbClr val="319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File: </a:t>
            </a:r>
            <a:r>
              <a:rPr lang="en-US" sz="1150" dirty="0" err="1">
                <a:solidFill>
                  <a:srgbClr val="319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collect_newspaper_karel.py</a:t>
            </a:r>
            <a:endParaRPr lang="en-US" sz="1150" dirty="0">
              <a:solidFill>
                <a:srgbClr val="319DA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50" dirty="0">
                <a:solidFill>
                  <a:srgbClr val="319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------------------------------</a:t>
            </a:r>
          </a:p>
          <a:p>
            <a:r>
              <a:rPr lang="en-US" sz="1150" dirty="0">
                <a:solidFill>
                  <a:srgbClr val="319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Karel picks beeper in front of its house.</a:t>
            </a:r>
          </a:p>
          <a:p>
            <a:r>
              <a:rPr lang="en-US" sz="1150" dirty="0">
                <a:solidFill>
                  <a:srgbClr val="319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</a:p>
          <a:p>
            <a:endParaRPr lang="en-US" sz="1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def main():</a:t>
            </a:r>
          </a:p>
          <a:p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50" dirty="0" err="1">
                <a:latin typeface="Consolas" panose="020B0609020204030204" pitchFamily="49" charset="0"/>
                <a:cs typeface="Consolas" panose="020B0609020204030204" pitchFamily="49" charset="0"/>
              </a:rPr>
              <a:t>move_to_newspaper</a:t>
            </a:r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pick up newspaper</a:t>
            </a:r>
          </a:p>
          <a:p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50" dirty="0" err="1">
                <a:latin typeface="Consolas" panose="020B0609020204030204" pitchFamily="49" charset="0"/>
                <a:cs typeface="Consolas" panose="020B0609020204030204" pitchFamily="49" charset="0"/>
              </a:rPr>
              <a:t>pick_beeper</a:t>
            </a:r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endParaRPr lang="en-US" sz="1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150" dirty="0" err="1">
                <a:latin typeface="Consolas" panose="020B0609020204030204" pitchFamily="49" charset="0"/>
                <a:cs typeface="Consolas" panose="020B0609020204030204" pitchFamily="49" charset="0"/>
              </a:rPr>
              <a:t>move_to_newspaper</a:t>
            </a:r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50" dirty="0">
                <a:solidFill>
                  <a:srgbClr val="319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</a:p>
          <a:p>
            <a:r>
              <a:rPr lang="en-US" sz="1150" dirty="0">
                <a:solidFill>
                  <a:srgbClr val="319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Karel moves from the house to the location of the newspaper.</a:t>
            </a:r>
          </a:p>
          <a:p>
            <a:r>
              <a:rPr lang="en-US" sz="1150" dirty="0">
                <a:solidFill>
                  <a:srgbClr val="319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"""</a:t>
            </a:r>
          </a:p>
          <a:p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    move()</a:t>
            </a:r>
          </a:p>
          <a:p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    move()</a:t>
            </a:r>
          </a:p>
          <a:p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50" dirty="0" err="1">
                <a:latin typeface="Consolas" panose="020B0609020204030204" pitchFamily="49" charset="0"/>
                <a:cs typeface="Consolas" panose="020B0609020204030204" pitchFamily="49" charset="0"/>
              </a:rPr>
              <a:t>turn_right</a:t>
            </a:r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    move()</a:t>
            </a:r>
          </a:p>
          <a:p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50" dirty="0" err="1">
                <a:latin typeface="Consolas" panose="020B0609020204030204" pitchFamily="49" charset="0"/>
                <a:cs typeface="Consolas" panose="020B0609020204030204" pitchFamily="49" charset="0"/>
              </a:rPr>
              <a:t>turn_left</a:t>
            </a:r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    move()</a:t>
            </a:r>
          </a:p>
          <a:p>
            <a:endParaRPr lang="en-US" sz="1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150" dirty="0" err="1">
                <a:latin typeface="Consolas" panose="020B0609020204030204" pitchFamily="49" charset="0"/>
                <a:cs typeface="Consolas" panose="020B0609020204030204" pitchFamily="49" charset="0"/>
              </a:rPr>
              <a:t>turn_right</a:t>
            </a:r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    """</a:t>
            </a:r>
          </a:p>
          <a:p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    Karel turns right</a:t>
            </a:r>
          </a:p>
          <a:p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    """</a:t>
            </a:r>
          </a:p>
          <a:p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    for </a:t>
            </a:r>
            <a:r>
              <a:rPr lang="en-US" sz="115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 in range(3):</a:t>
            </a:r>
          </a:p>
          <a:p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150" dirty="0" err="1">
                <a:latin typeface="Consolas" panose="020B0609020204030204" pitchFamily="49" charset="0"/>
                <a:cs typeface="Consolas" panose="020B0609020204030204" pitchFamily="49" charset="0"/>
              </a:rPr>
              <a:t>turn_left</a:t>
            </a:r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endParaRPr lang="en-US" sz="1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There is no need to edit code beyond this point</a:t>
            </a:r>
          </a:p>
          <a:p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if __name__ == "__main__":</a:t>
            </a:r>
          </a:p>
          <a:p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50" dirty="0" err="1">
                <a:latin typeface="Consolas" panose="020B0609020204030204" pitchFamily="49" charset="0"/>
                <a:cs typeface="Consolas" panose="020B0609020204030204" pitchFamily="49" charset="0"/>
              </a:rPr>
              <a:t>run_karel_program</a:t>
            </a:r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EADB5C90-6B8A-B244-AA35-77FF599B3F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8305" y="533400"/>
            <a:ext cx="3504695" cy="914400"/>
          </a:xfrm>
          <a:prstGeom prst="rect">
            <a:avLst/>
          </a:prstGeom>
          <a:solidFill>
            <a:srgbClr val="FFFFFF"/>
          </a:solidFill>
          <a:ln w="36720" cap="flat">
            <a:solidFill>
              <a:srgbClr val="000000"/>
            </a:solidFill>
            <a:round/>
            <a:headEnd/>
            <a:tailEnd/>
          </a:ln>
          <a:effectLst>
            <a:outerShdw blurRad="63500" dist="152735" dir="2700000" algn="ctr" rotWithShape="0">
              <a:srgbClr val="808080"/>
            </a:outerShdw>
          </a:effectLst>
        </p:spPr>
        <p:txBody>
          <a:bodyPr lIns="97967" tIns="62633" rIns="97967" bIns="57147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sz="2200" dirty="0">
                <a:latin typeface="DejaVu Serif" charset="0"/>
              </a:rPr>
              <a:t>The entire </a:t>
            </a:r>
            <a:r>
              <a:rPr lang="en-US" sz="2200" b="1" i="1" dirty="0">
                <a:solidFill>
                  <a:srgbClr val="0000FF"/>
                </a:solidFill>
                <a:latin typeface="DejaVu Serif" charset="0"/>
              </a:rPr>
              <a:t>program</a:t>
            </a:r>
            <a:r>
              <a:rPr lang="en-US" sz="2200" dirty="0">
                <a:latin typeface="DejaVu Serif" charset="0"/>
              </a:rPr>
              <a:t> is written in a .</a:t>
            </a:r>
            <a:r>
              <a:rPr lang="en-US" sz="2200" dirty="0" err="1">
                <a:latin typeface="DejaVu Serif" charset="0"/>
              </a:rPr>
              <a:t>py</a:t>
            </a:r>
            <a:r>
              <a:rPr lang="en-US" sz="2200" dirty="0">
                <a:latin typeface="DejaVu Serif" charset="0"/>
              </a:rPr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2761560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EECDD1-4491-8142-A1D8-2F59C7633D64}"/>
              </a:ext>
            </a:extLst>
          </p:cNvPr>
          <p:cNvSpPr/>
          <p:nvPr/>
        </p:nvSpPr>
        <p:spPr>
          <a:xfrm>
            <a:off x="914400" y="197346"/>
            <a:ext cx="6477251" cy="646330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1150" dirty="0" err="1">
                <a:latin typeface="Consolas" panose="020B0609020204030204" pitchFamily="49" charset="0"/>
                <a:cs typeface="Consolas" panose="020B0609020204030204" pitchFamily="49" charset="0"/>
              </a:rPr>
              <a:t>karel.stanfordkarel</a:t>
            </a:r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 import *</a:t>
            </a:r>
          </a:p>
          <a:p>
            <a:endParaRPr lang="en-US" sz="1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50" dirty="0">
                <a:solidFill>
                  <a:srgbClr val="319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</a:p>
          <a:p>
            <a:r>
              <a:rPr lang="en-US" sz="1150" dirty="0">
                <a:solidFill>
                  <a:srgbClr val="319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File: </a:t>
            </a:r>
            <a:r>
              <a:rPr lang="en-US" sz="1150" dirty="0" err="1">
                <a:solidFill>
                  <a:srgbClr val="319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collect_newspaper_karel.py</a:t>
            </a:r>
            <a:endParaRPr lang="en-US" sz="1150" dirty="0">
              <a:solidFill>
                <a:srgbClr val="319DA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50" dirty="0">
                <a:solidFill>
                  <a:srgbClr val="319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------------------------------</a:t>
            </a:r>
          </a:p>
          <a:p>
            <a:r>
              <a:rPr lang="en-US" sz="1150" dirty="0">
                <a:solidFill>
                  <a:srgbClr val="319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Karel picks beeper in front of its house.</a:t>
            </a:r>
          </a:p>
          <a:p>
            <a:r>
              <a:rPr lang="en-US" sz="1150" dirty="0">
                <a:solidFill>
                  <a:srgbClr val="319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</a:p>
          <a:p>
            <a:endParaRPr lang="en-US" sz="1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def main():</a:t>
            </a:r>
          </a:p>
          <a:p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50" dirty="0" err="1">
                <a:latin typeface="Consolas" panose="020B0609020204030204" pitchFamily="49" charset="0"/>
                <a:cs typeface="Consolas" panose="020B0609020204030204" pitchFamily="49" charset="0"/>
              </a:rPr>
              <a:t>move_to_newspaper</a:t>
            </a:r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pick up newspaper</a:t>
            </a:r>
          </a:p>
          <a:p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50" dirty="0" err="1">
                <a:latin typeface="Consolas" panose="020B0609020204030204" pitchFamily="49" charset="0"/>
                <a:cs typeface="Consolas" panose="020B0609020204030204" pitchFamily="49" charset="0"/>
              </a:rPr>
              <a:t>pick_beeper</a:t>
            </a:r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endParaRPr lang="en-US" sz="1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150" dirty="0" err="1">
                <a:latin typeface="Consolas" panose="020B0609020204030204" pitchFamily="49" charset="0"/>
                <a:cs typeface="Consolas" panose="020B0609020204030204" pitchFamily="49" charset="0"/>
              </a:rPr>
              <a:t>move_to_newspaper</a:t>
            </a:r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50" dirty="0">
                <a:solidFill>
                  <a:srgbClr val="319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</a:p>
          <a:p>
            <a:r>
              <a:rPr lang="en-US" sz="1150" dirty="0">
                <a:solidFill>
                  <a:srgbClr val="319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Karel moves from the house to the location of the newspaper.</a:t>
            </a:r>
          </a:p>
          <a:p>
            <a:r>
              <a:rPr lang="en-US" sz="1150" dirty="0">
                <a:solidFill>
                  <a:srgbClr val="319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"""</a:t>
            </a:r>
          </a:p>
          <a:p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    move()</a:t>
            </a:r>
          </a:p>
          <a:p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    move()</a:t>
            </a:r>
          </a:p>
          <a:p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50" dirty="0" err="1">
                <a:latin typeface="Consolas" panose="020B0609020204030204" pitchFamily="49" charset="0"/>
                <a:cs typeface="Consolas" panose="020B0609020204030204" pitchFamily="49" charset="0"/>
              </a:rPr>
              <a:t>turn_right</a:t>
            </a:r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    move()</a:t>
            </a:r>
          </a:p>
          <a:p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50" dirty="0" err="1">
                <a:latin typeface="Consolas" panose="020B0609020204030204" pitchFamily="49" charset="0"/>
                <a:cs typeface="Consolas" panose="020B0609020204030204" pitchFamily="49" charset="0"/>
              </a:rPr>
              <a:t>turn_left</a:t>
            </a:r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    move()</a:t>
            </a:r>
          </a:p>
          <a:p>
            <a:endParaRPr lang="en-US" sz="1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150" dirty="0" err="1">
                <a:latin typeface="Consolas" panose="020B0609020204030204" pitchFamily="49" charset="0"/>
                <a:cs typeface="Consolas" panose="020B0609020204030204" pitchFamily="49" charset="0"/>
              </a:rPr>
              <a:t>turn_right</a:t>
            </a:r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    """</a:t>
            </a:r>
          </a:p>
          <a:p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    Karel turns right</a:t>
            </a:r>
          </a:p>
          <a:p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    """</a:t>
            </a:r>
          </a:p>
          <a:p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    for </a:t>
            </a:r>
            <a:r>
              <a:rPr lang="en-US" sz="115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 in range(3):</a:t>
            </a:r>
          </a:p>
          <a:p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150" dirty="0" err="1">
                <a:latin typeface="Consolas" panose="020B0609020204030204" pitchFamily="49" charset="0"/>
                <a:cs typeface="Consolas" panose="020B0609020204030204" pitchFamily="49" charset="0"/>
              </a:rPr>
              <a:t>turn_left</a:t>
            </a:r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endParaRPr lang="en-US" sz="1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There is no need to edit code beyond this point</a:t>
            </a:r>
          </a:p>
          <a:p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if __name__ == "__main__":</a:t>
            </a:r>
          </a:p>
          <a:p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50" dirty="0" err="1">
                <a:latin typeface="Consolas" panose="020B0609020204030204" pitchFamily="49" charset="0"/>
                <a:cs typeface="Consolas" panose="020B0609020204030204" pitchFamily="49" charset="0"/>
              </a:rPr>
              <a:t>run_karel_program</a:t>
            </a:r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EADB5C90-6B8A-B244-AA35-77FF599B3F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1600200"/>
            <a:ext cx="3504695" cy="914400"/>
          </a:xfrm>
          <a:prstGeom prst="rect">
            <a:avLst/>
          </a:prstGeom>
          <a:solidFill>
            <a:srgbClr val="FFFFFF"/>
          </a:solidFill>
          <a:ln w="36720" cap="flat">
            <a:solidFill>
              <a:srgbClr val="000000"/>
            </a:solidFill>
            <a:round/>
            <a:headEnd/>
            <a:tailEnd/>
          </a:ln>
          <a:effectLst>
            <a:outerShdw blurRad="63500" dist="152735" dir="2700000" algn="ctr" rotWithShape="0">
              <a:srgbClr val="808080"/>
            </a:outerShdw>
          </a:effectLst>
        </p:spPr>
        <p:txBody>
          <a:bodyPr lIns="97967" tIns="62633" rIns="97967" bIns="57147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sz="2200" dirty="0">
                <a:latin typeface="DejaVu Serif" charset="0"/>
              </a:rPr>
              <a:t>The </a:t>
            </a:r>
            <a:r>
              <a:rPr lang="en-US" sz="2200" b="1" i="1" dirty="0">
                <a:solidFill>
                  <a:srgbClr val="0000FF"/>
                </a:solidFill>
                <a:latin typeface="DejaVu Serif" charset="0"/>
              </a:rPr>
              <a:t>main</a:t>
            </a:r>
            <a:r>
              <a:rPr lang="en-US" sz="2200" dirty="0">
                <a:latin typeface="DejaVu Serif" charset="0"/>
              </a:rPr>
              <a:t> function is where the program starts executing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BBA413-B929-9D43-8656-1DF27A595B90}"/>
              </a:ext>
            </a:extLst>
          </p:cNvPr>
          <p:cNvSpPr/>
          <p:nvPr/>
        </p:nvSpPr>
        <p:spPr>
          <a:xfrm>
            <a:off x="914400" y="1534886"/>
            <a:ext cx="2362200" cy="9906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9999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73FAF83-93A4-DD4E-A3ED-F9D235134962}"/>
              </a:ext>
            </a:extLst>
          </p:cNvPr>
          <p:cNvCxnSpPr/>
          <p:nvPr/>
        </p:nvCxnSpPr>
        <p:spPr>
          <a:xfrm flipH="1">
            <a:off x="3657600" y="2057400"/>
            <a:ext cx="32004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923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EECDD1-4491-8142-A1D8-2F59C7633D64}"/>
              </a:ext>
            </a:extLst>
          </p:cNvPr>
          <p:cNvSpPr/>
          <p:nvPr/>
        </p:nvSpPr>
        <p:spPr>
          <a:xfrm>
            <a:off x="914400" y="197346"/>
            <a:ext cx="6477251" cy="646330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1150" dirty="0" err="1">
                <a:latin typeface="Consolas" panose="020B0609020204030204" pitchFamily="49" charset="0"/>
                <a:cs typeface="Consolas" panose="020B0609020204030204" pitchFamily="49" charset="0"/>
              </a:rPr>
              <a:t>karel.stanfordkarel</a:t>
            </a:r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 import *</a:t>
            </a:r>
          </a:p>
          <a:p>
            <a:endParaRPr lang="en-US" sz="1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50" dirty="0">
                <a:solidFill>
                  <a:srgbClr val="319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</a:p>
          <a:p>
            <a:r>
              <a:rPr lang="en-US" sz="1150" dirty="0">
                <a:solidFill>
                  <a:srgbClr val="319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File: </a:t>
            </a:r>
            <a:r>
              <a:rPr lang="en-US" sz="1150" dirty="0" err="1">
                <a:solidFill>
                  <a:srgbClr val="319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collect_newspaper_karel.py</a:t>
            </a:r>
            <a:endParaRPr lang="en-US" sz="1150" dirty="0">
              <a:solidFill>
                <a:srgbClr val="319DA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50" dirty="0">
                <a:solidFill>
                  <a:srgbClr val="319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------------------------------</a:t>
            </a:r>
          </a:p>
          <a:p>
            <a:r>
              <a:rPr lang="en-US" sz="1150" dirty="0">
                <a:solidFill>
                  <a:srgbClr val="319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Karel picks beeper in front of its house.</a:t>
            </a:r>
          </a:p>
          <a:p>
            <a:r>
              <a:rPr lang="en-US" sz="1150" dirty="0">
                <a:solidFill>
                  <a:srgbClr val="319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</a:p>
          <a:p>
            <a:endParaRPr lang="en-US" sz="1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def main():</a:t>
            </a:r>
          </a:p>
          <a:p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50" dirty="0" err="1">
                <a:latin typeface="Consolas" panose="020B0609020204030204" pitchFamily="49" charset="0"/>
                <a:cs typeface="Consolas" panose="020B0609020204030204" pitchFamily="49" charset="0"/>
              </a:rPr>
              <a:t>move_to_newspaper</a:t>
            </a:r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pick up newspaper</a:t>
            </a:r>
          </a:p>
          <a:p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50" dirty="0" err="1">
                <a:latin typeface="Consolas" panose="020B0609020204030204" pitchFamily="49" charset="0"/>
                <a:cs typeface="Consolas" panose="020B0609020204030204" pitchFamily="49" charset="0"/>
              </a:rPr>
              <a:t>pick_beeper</a:t>
            </a:r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endParaRPr lang="en-US" sz="1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150" dirty="0" err="1">
                <a:latin typeface="Consolas" panose="020B0609020204030204" pitchFamily="49" charset="0"/>
                <a:cs typeface="Consolas" panose="020B0609020204030204" pitchFamily="49" charset="0"/>
              </a:rPr>
              <a:t>move_to_newspaper</a:t>
            </a:r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50" dirty="0">
                <a:solidFill>
                  <a:srgbClr val="319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</a:p>
          <a:p>
            <a:r>
              <a:rPr lang="en-US" sz="1150" dirty="0">
                <a:solidFill>
                  <a:srgbClr val="319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Karel moves from the house to the location of the newspaper.</a:t>
            </a:r>
          </a:p>
          <a:p>
            <a:r>
              <a:rPr lang="en-US" sz="1150" dirty="0">
                <a:solidFill>
                  <a:srgbClr val="319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"""</a:t>
            </a:r>
          </a:p>
          <a:p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    move()</a:t>
            </a:r>
          </a:p>
          <a:p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    move()</a:t>
            </a:r>
          </a:p>
          <a:p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50" dirty="0" err="1">
                <a:latin typeface="Consolas" panose="020B0609020204030204" pitchFamily="49" charset="0"/>
                <a:cs typeface="Consolas" panose="020B0609020204030204" pitchFamily="49" charset="0"/>
              </a:rPr>
              <a:t>turn_right</a:t>
            </a:r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    move()</a:t>
            </a:r>
          </a:p>
          <a:p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50" dirty="0" err="1">
                <a:latin typeface="Consolas" panose="020B0609020204030204" pitchFamily="49" charset="0"/>
                <a:cs typeface="Consolas" panose="020B0609020204030204" pitchFamily="49" charset="0"/>
              </a:rPr>
              <a:t>turn_left</a:t>
            </a:r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    move()</a:t>
            </a:r>
          </a:p>
          <a:p>
            <a:endParaRPr lang="en-US" sz="1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150" dirty="0" err="1">
                <a:latin typeface="Consolas" panose="020B0609020204030204" pitchFamily="49" charset="0"/>
                <a:cs typeface="Consolas" panose="020B0609020204030204" pitchFamily="49" charset="0"/>
              </a:rPr>
              <a:t>turn_right</a:t>
            </a:r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    """</a:t>
            </a:r>
          </a:p>
          <a:p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    Karel turns right</a:t>
            </a:r>
          </a:p>
          <a:p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    """</a:t>
            </a:r>
          </a:p>
          <a:p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    for </a:t>
            </a:r>
            <a:r>
              <a:rPr lang="en-US" sz="115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 in range(3):</a:t>
            </a:r>
          </a:p>
          <a:p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150" dirty="0" err="1">
                <a:latin typeface="Consolas" panose="020B0609020204030204" pitchFamily="49" charset="0"/>
                <a:cs typeface="Consolas" panose="020B0609020204030204" pitchFamily="49" charset="0"/>
              </a:rPr>
              <a:t>turn_left</a:t>
            </a:r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endParaRPr lang="en-US" sz="1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There is no need to edit code beyond this point</a:t>
            </a:r>
          </a:p>
          <a:p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if __name__ == "__main__":</a:t>
            </a:r>
          </a:p>
          <a:p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50" dirty="0" err="1">
                <a:latin typeface="Consolas" panose="020B0609020204030204" pitchFamily="49" charset="0"/>
                <a:cs typeface="Consolas" panose="020B0609020204030204" pitchFamily="49" charset="0"/>
              </a:rPr>
              <a:t>run_karel_program</a:t>
            </a:r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EADB5C90-6B8A-B244-AA35-77FF599B3F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3790" y="3548738"/>
            <a:ext cx="3504695" cy="1128077"/>
          </a:xfrm>
          <a:prstGeom prst="rect">
            <a:avLst/>
          </a:prstGeom>
          <a:solidFill>
            <a:srgbClr val="FFFFFF"/>
          </a:solidFill>
          <a:ln w="36720" cap="flat">
            <a:solidFill>
              <a:srgbClr val="000000"/>
            </a:solidFill>
            <a:round/>
            <a:headEnd/>
            <a:tailEnd/>
          </a:ln>
          <a:effectLst>
            <a:outerShdw blurRad="63500" dist="152735" dir="2700000" algn="ctr" rotWithShape="0">
              <a:srgbClr val="808080"/>
            </a:outerShdw>
          </a:effectLst>
        </p:spPr>
        <p:txBody>
          <a:bodyPr lIns="97967" tIns="62633" rIns="97967" bIns="57147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sz="2200" dirty="0">
                <a:latin typeface="DejaVu Serif" charset="0"/>
              </a:rPr>
              <a:t>We can define our own </a:t>
            </a:r>
            <a:r>
              <a:rPr lang="en-US" sz="2200" b="1" i="1" dirty="0">
                <a:solidFill>
                  <a:srgbClr val="0000FF"/>
                </a:solidFill>
                <a:latin typeface="DejaVu Serif" charset="0"/>
              </a:rPr>
              <a:t>functions</a:t>
            </a:r>
            <a:r>
              <a:rPr lang="en-US" sz="2200" dirty="0">
                <a:latin typeface="DejaVu Serif" charset="0"/>
              </a:rPr>
              <a:t> to teach Karel new commands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BBA413-B929-9D43-8656-1DF27A595B90}"/>
              </a:ext>
            </a:extLst>
          </p:cNvPr>
          <p:cNvSpPr/>
          <p:nvPr/>
        </p:nvSpPr>
        <p:spPr>
          <a:xfrm>
            <a:off x="925286" y="2590800"/>
            <a:ext cx="5323114" cy="19050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9999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A7A470-C634-5441-BCA7-07608E4E366C}"/>
              </a:ext>
            </a:extLst>
          </p:cNvPr>
          <p:cNvSpPr/>
          <p:nvPr/>
        </p:nvSpPr>
        <p:spPr>
          <a:xfrm>
            <a:off x="936172" y="4676816"/>
            <a:ext cx="2111828" cy="126678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886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EECDD1-4491-8142-A1D8-2F59C7633D64}"/>
              </a:ext>
            </a:extLst>
          </p:cNvPr>
          <p:cNvSpPr/>
          <p:nvPr/>
        </p:nvSpPr>
        <p:spPr>
          <a:xfrm>
            <a:off x="914400" y="197346"/>
            <a:ext cx="6477251" cy="646330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1150" dirty="0" err="1">
                <a:latin typeface="Consolas" panose="020B0609020204030204" pitchFamily="49" charset="0"/>
                <a:cs typeface="Consolas" panose="020B0609020204030204" pitchFamily="49" charset="0"/>
              </a:rPr>
              <a:t>karel.stanfordkarel</a:t>
            </a:r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 import *</a:t>
            </a:r>
          </a:p>
          <a:p>
            <a:endParaRPr lang="en-US" sz="1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50" dirty="0">
                <a:solidFill>
                  <a:srgbClr val="319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</a:p>
          <a:p>
            <a:r>
              <a:rPr lang="en-US" sz="1150" dirty="0">
                <a:solidFill>
                  <a:srgbClr val="319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File: </a:t>
            </a:r>
            <a:r>
              <a:rPr lang="en-US" sz="1150" dirty="0" err="1">
                <a:solidFill>
                  <a:srgbClr val="319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collect_newspaper_karel.py</a:t>
            </a:r>
            <a:endParaRPr lang="en-US" sz="1150" dirty="0">
              <a:solidFill>
                <a:srgbClr val="319DA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50" dirty="0">
                <a:solidFill>
                  <a:srgbClr val="319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------------------------------</a:t>
            </a:r>
          </a:p>
          <a:p>
            <a:r>
              <a:rPr lang="en-US" sz="1150" dirty="0">
                <a:solidFill>
                  <a:srgbClr val="319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Karel picks beeper in front of its house.</a:t>
            </a:r>
          </a:p>
          <a:p>
            <a:r>
              <a:rPr lang="en-US" sz="1150" dirty="0">
                <a:solidFill>
                  <a:srgbClr val="319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</a:p>
          <a:p>
            <a:endParaRPr lang="en-US" sz="1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def main():</a:t>
            </a:r>
          </a:p>
          <a:p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50" dirty="0" err="1">
                <a:latin typeface="Consolas" panose="020B0609020204030204" pitchFamily="49" charset="0"/>
                <a:cs typeface="Consolas" panose="020B0609020204030204" pitchFamily="49" charset="0"/>
              </a:rPr>
              <a:t>move_to_newspaper</a:t>
            </a:r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pick up newspaper</a:t>
            </a:r>
          </a:p>
          <a:p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50" dirty="0" err="1">
                <a:latin typeface="Consolas" panose="020B0609020204030204" pitchFamily="49" charset="0"/>
                <a:cs typeface="Consolas" panose="020B0609020204030204" pitchFamily="49" charset="0"/>
              </a:rPr>
              <a:t>pick_beeper</a:t>
            </a:r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endParaRPr lang="en-US" sz="1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150" dirty="0" err="1">
                <a:latin typeface="Consolas" panose="020B0609020204030204" pitchFamily="49" charset="0"/>
                <a:cs typeface="Consolas" panose="020B0609020204030204" pitchFamily="49" charset="0"/>
              </a:rPr>
              <a:t>move_to_newspaper</a:t>
            </a:r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50" dirty="0">
                <a:solidFill>
                  <a:srgbClr val="319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</a:p>
          <a:p>
            <a:r>
              <a:rPr lang="en-US" sz="1150" dirty="0">
                <a:solidFill>
                  <a:srgbClr val="319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Karel moves from the house to the location of the newspaper.</a:t>
            </a:r>
          </a:p>
          <a:p>
            <a:r>
              <a:rPr lang="en-US" sz="1150" dirty="0">
                <a:solidFill>
                  <a:srgbClr val="319DA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"""</a:t>
            </a:r>
          </a:p>
          <a:p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    move()</a:t>
            </a:r>
          </a:p>
          <a:p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    move()</a:t>
            </a:r>
          </a:p>
          <a:p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50" dirty="0" err="1">
                <a:latin typeface="Consolas" panose="020B0609020204030204" pitchFamily="49" charset="0"/>
                <a:cs typeface="Consolas" panose="020B0609020204030204" pitchFamily="49" charset="0"/>
              </a:rPr>
              <a:t>turn_right</a:t>
            </a:r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    move()</a:t>
            </a:r>
          </a:p>
          <a:p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50" dirty="0" err="1">
                <a:latin typeface="Consolas" panose="020B0609020204030204" pitchFamily="49" charset="0"/>
                <a:cs typeface="Consolas" panose="020B0609020204030204" pitchFamily="49" charset="0"/>
              </a:rPr>
              <a:t>turn_left</a:t>
            </a:r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    move()</a:t>
            </a:r>
          </a:p>
          <a:p>
            <a:endParaRPr lang="en-US" sz="1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150" dirty="0" err="1">
                <a:latin typeface="Consolas" panose="020B0609020204030204" pitchFamily="49" charset="0"/>
                <a:cs typeface="Consolas" panose="020B0609020204030204" pitchFamily="49" charset="0"/>
              </a:rPr>
              <a:t>turn_right</a:t>
            </a:r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    """</a:t>
            </a:r>
          </a:p>
          <a:p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    Karel turns right</a:t>
            </a:r>
          </a:p>
          <a:p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    """</a:t>
            </a:r>
          </a:p>
          <a:p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    for </a:t>
            </a:r>
            <a:r>
              <a:rPr lang="en-US" sz="115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 in range(3):</a:t>
            </a:r>
          </a:p>
          <a:p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150" dirty="0" err="1">
                <a:latin typeface="Consolas" panose="020B0609020204030204" pitchFamily="49" charset="0"/>
                <a:cs typeface="Consolas" panose="020B0609020204030204" pitchFamily="49" charset="0"/>
              </a:rPr>
              <a:t>turn_left</a:t>
            </a:r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endParaRPr lang="en-US" sz="1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5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There is no need to edit code beyond this point</a:t>
            </a:r>
          </a:p>
          <a:p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if __name__ == "__main__":</a:t>
            </a:r>
          </a:p>
          <a:p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50" dirty="0" err="1">
                <a:latin typeface="Consolas" panose="020B0609020204030204" pitchFamily="49" charset="0"/>
                <a:cs typeface="Consolas" panose="020B0609020204030204" pitchFamily="49" charset="0"/>
              </a:rPr>
              <a:t>run_karel_program</a:t>
            </a:r>
            <a:r>
              <a:rPr lang="en-US" sz="115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EADB5C90-6B8A-B244-AA35-77FF599B3F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651" y="3276600"/>
            <a:ext cx="4101846" cy="533400"/>
          </a:xfrm>
          <a:prstGeom prst="rect">
            <a:avLst/>
          </a:prstGeom>
          <a:solidFill>
            <a:srgbClr val="FFFFFF"/>
          </a:solidFill>
          <a:ln w="36720" cap="flat">
            <a:solidFill>
              <a:srgbClr val="000000"/>
            </a:solidFill>
            <a:round/>
            <a:headEnd/>
            <a:tailEnd/>
          </a:ln>
          <a:effectLst>
            <a:outerShdw blurRad="63500" dist="152735" dir="2700000" algn="ctr" rotWithShape="0">
              <a:srgbClr val="808080"/>
            </a:outerShdw>
          </a:effectLst>
        </p:spPr>
        <p:txBody>
          <a:bodyPr lIns="97967" tIns="62633" rIns="97967" bIns="57147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sz="2200" b="1" i="1" dirty="0">
                <a:solidFill>
                  <a:srgbClr val="0000FF"/>
                </a:solidFill>
                <a:latin typeface="DejaVu Serif" charset="0"/>
              </a:rPr>
              <a:t>Comments</a:t>
            </a:r>
            <a:r>
              <a:rPr lang="en-US" sz="2200" dirty="0">
                <a:latin typeface="DejaVu Serif" charset="0"/>
              </a:rPr>
              <a:t> to explain our 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B1A7B6-9DAC-2B4D-9B26-264289656FAE}"/>
              </a:ext>
            </a:extLst>
          </p:cNvPr>
          <p:cNvSpPr/>
          <p:nvPr/>
        </p:nvSpPr>
        <p:spPr>
          <a:xfrm>
            <a:off x="4876800" y="990600"/>
            <a:ext cx="2051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Multi-line comment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498EE7-0798-7041-9836-0701C16E9021}"/>
              </a:ext>
            </a:extLst>
          </p:cNvPr>
          <p:cNvSpPr/>
          <p:nvPr/>
        </p:nvSpPr>
        <p:spPr>
          <a:xfrm>
            <a:off x="4849091" y="1905000"/>
            <a:ext cx="2160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Single-line comment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B389719-D34C-D346-933D-EC634A2DD5FF}"/>
              </a:ext>
            </a:extLst>
          </p:cNvPr>
          <p:cNvCxnSpPr>
            <a:cxnSpLocks/>
          </p:cNvCxnSpPr>
          <p:nvPr/>
        </p:nvCxnSpPr>
        <p:spPr>
          <a:xfrm flipH="1">
            <a:off x="2895601" y="2057400"/>
            <a:ext cx="18287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70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E1D27-504D-5640-BAA4-ADFB6D011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Indentation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106C2F-8D95-4446-B65F-168FF0989249}"/>
              </a:ext>
            </a:extLst>
          </p:cNvPr>
          <p:cNvSpPr/>
          <p:nvPr/>
        </p:nvSpPr>
        <p:spPr>
          <a:xfrm>
            <a:off x="320675" y="1291684"/>
            <a:ext cx="115506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Karel is </a:t>
            </a:r>
            <a:r>
              <a:rPr lang="en-US" sz="3200" i="1" dirty="0"/>
              <a:t>very</a:t>
            </a:r>
            <a:r>
              <a:rPr lang="en-US" sz="3200" dirty="0"/>
              <a:t> picky about indentation.</a:t>
            </a:r>
          </a:p>
          <a:p>
            <a:endParaRPr lang="en-US" sz="3200" dirty="0"/>
          </a:p>
          <a:p>
            <a:r>
              <a:rPr lang="en-US" sz="3200" dirty="0"/>
              <a:t>Everything at the same level of indentation is one </a:t>
            </a:r>
            <a:r>
              <a:rPr lang="en-US" sz="3200" b="1" dirty="0"/>
              <a:t>block</a:t>
            </a:r>
            <a:r>
              <a:rPr lang="en-US" sz="3200" dirty="0"/>
              <a:t> of 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4DB378-25DA-9544-AA2F-E1EB67EEB55F}"/>
              </a:ext>
            </a:extLst>
          </p:cNvPr>
          <p:cNvSpPr/>
          <p:nvPr/>
        </p:nvSpPr>
        <p:spPr>
          <a:xfrm>
            <a:off x="3276600" y="3200400"/>
            <a:ext cx="5943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def main():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  move()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  for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in range(4):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      move()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  move()</a:t>
            </a:r>
          </a:p>
        </p:txBody>
      </p:sp>
    </p:spTree>
    <p:extLst>
      <p:ext uri="{BB962C8B-B14F-4D97-AF65-F5344CB8AC3E}">
        <p14:creationId xmlns:p14="http://schemas.microsoft.com/office/powerpoint/2010/main" val="3625466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E1D27-504D-5640-BAA4-ADFB6D011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Indentation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106C2F-8D95-4446-B65F-168FF0989249}"/>
              </a:ext>
            </a:extLst>
          </p:cNvPr>
          <p:cNvSpPr/>
          <p:nvPr/>
        </p:nvSpPr>
        <p:spPr>
          <a:xfrm>
            <a:off x="320675" y="1291684"/>
            <a:ext cx="115506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Karel is </a:t>
            </a:r>
            <a:r>
              <a:rPr lang="en-US" sz="3200" i="1" dirty="0"/>
              <a:t>very</a:t>
            </a:r>
            <a:r>
              <a:rPr lang="en-US" sz="3200" dirty="0"/>
              <a:t> picky about indentation.</a:t>
            </a:r>
          </a:p>
          <a:p>
            <a:endParaRPr lang="en-US" sz="3200" dirty="0"/>
          </a:p>
          <a:p>
            <a:r>
              <a:rPr lang="en-US" sz="3200" dirty="0"/>
              <a:t>Everything at the same level of indentation is one </a:t>
            </a:r>
            <a:r>
              <a:rPr lang="en-US" sz="3200" b="1" dirty="0"/>
              <a:t>block</a:t>
            </a:r>
            <a:r>
              <a:rPr lang="en-US" sz="3200" dirty="0"/>
              <a:t> of 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4DB378-25DA-9544-AA2F-E1EB67EEB55F}"/>
              </a:ext>
            </a:extLst>
          </p:cNvPr>
          <p:cNvSpPr/>
          <p:nvPr/>
        </p:nvSpPr>
        <p:spPr>
          <a:xfrm>
            <a:off x="3276600" y="3200400"/>
            <a:ext cx="5943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def main():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  move()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  for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in range(4):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      move()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  move()</a:t>
            </a:r>
          </a:p>
        </p:txBody>
      </p:sp>
      <p:sp>
        <p:nvSpPr>
          <p:cNvPr id="5" name="Rounded Rectangle 11">
            <a:extLst>
              <a:ext uri="{FF2B5EF4-FFF2-40B4-BE49-F238E27FC236}">
                <a16:creationId xmlns:a16="http://schemas.microsoft.com/office/drawing/2014/main" id="{03745692-3FCB-864F-A546-8E9A3E7ABC4A}"/>
              </a:ext>
            </a:extLst>
          </p:cNvPr>
          <p:cNvSpPr/>
          <p:nvPr/>
        </p:nvSpPr>
        <p:spPr>
          <a:xfrm>
            <a:off x="3352800" y="3733800"/>
            <a:ext cx="757996" cy="2362200"/>
          </a:xfrm>
          <a:prstGeom prst="roundRect">
            <a:avLst/>
          </a:prstGeom>
          <a:solidFill>
            <a:srgbClr val="1F497D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4090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E1D27-504D-5640-BAA4-ADFB6D011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Indentation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106C2F-8D95-4446-B65F-168FF0989249}"/>
              </a:ext>
            </a:extLst>
          </p:cNvPr>
          <p:cNvSpPr/>
          <p:nvPr/>
        </p:nvSpPr>
        <p:spPr>
          <a:xfrm>
            <a:off x="320675" y="1291684"/>
            <a:ext cx="115506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Karel is </a:t>
            </a:r>
            <a:r>
              <a:rPr lang="en-US" sz="3200" i="1" dirty="0"/>
              <a:t>very</a:t>
            </a:r>
            <a:r>
              <a:rPr lang="en-US" sz="3200" dirty="0"/>
              <a:t> picky about indentation.</a:t>
            </a:r>
          </a:p>
          <a:p>
            <a:endParaRPr lang="en-US" sz="3200" dirty="0"/>
          </a:p>
          <a:p>
            <a:r>
              <a:rPr lang="en-US" sz="3200" dirty="0"/>
              <a:t>Everything at the same level of indentation is one </a:t>
            </a:r>
            <a:r>
              <a:rPr lang="en-US" sz="3200" b="1" dirty="0"/>
              <a:t>block</a:t>
            </a:r>
            <a:r>
              <a:rPr lang="en-US" sz="3200" dirty="0"/>
              <a:t> of 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4DB378-25DA-9544-AA2F-E1EB67EEB55F}"/>
              </a:ext>
            </a:extLst>
          </p:cNvPr>
          <p:cNvSpPr/>
          <p:nvPr/>
        </p:nvSpPr>
        <p:spPr>
          <a:xfrm>
            <a:off x="3276600" y="3200400"/>
            <a:ext cx="5943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def main():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  move()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  for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in range(4):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      move()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  move()</a:t>
            </a:r>
          </a:p>
        </p:txBody>
      </p:sp>
      <p:sp>
        <p:nvSpPr>
          <p:cNvPr id="5" name="Rounded Rectangle 11">
            <a:extLst>
              <a:ext uri="{FF2B5EF4-FFF2-40B4-BE49-F238E27FC236}">
                <a16:creationId xmlns:a16="http://schemas.microsoft.com/office/drawing/2014/main" id="{03745692-3FCB-864F-A546-8E9A3E7ABC4A}"/>
              </a:ext>
            </a:extLst>
          </p:cNvPr>
          <p:cNvSpPr/>
          <p:nvPr/>
        </p:nvSpPr>
        <p:spPr>
          <a:xfrm>
            <a:off x="3352800" y="3733800"/>
            <a:ext cx="757996" cy="2362200"/>
          </a:xfrm>
          <a:prstGeom prst="roundRect">
            <a:avLst/>
          </a:prstGeom>
          <a:solidFill>
            <a:srgbClr val="1F497D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7">
            <a:extLst>
              <a:ext uri="{FF2B5EF4-FFF2-40B4-BE49-F238E27FC236}">
                <a16:creationId xmlns:a16="http://schemas.microsoft.com/office/drawing/2014/main" id="{9A484AA9-CC8B-4D4C-9FDE-75E930CD7427}"/>
              </a:ext>
            </a:extLst>
          </p:cNvPr>
          <p:cNvSpPr/>
          <p:nvPr/>
        </p:nvSpPr>
        <p:spPr>
          <a:xfrm>
            <a:off x="4267200" y="4707071"/>
            <a:ext cx="757996" cy="99110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1156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0886"/>
            <a:ext cx="11277600" cy="1143000"/>
          </a:xfrm>
        </p:spPr>
        <p:txBody>
          <a:bodyPr/>
          <a:lstStyle/>
          <a:p>
            <a:r>
              <a:rPr lang="en-US" altLang="x-none" dirty="0"/>
              <a:t>Lecture Plan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11506200" cy="4876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x-none" sz="3600" dirty="0">
                <a:solidFill>
                  <a:schemeClr val="bg1">
                    <a:lumMod val="65000"/>
                  </a:schemeClr>
                </a:solidFill>
              </a:rPr>
              <a:t>Review</a:t>
            </a:r>
          </a:p>
          <a:p>
            <a:pPr>
              <a:lnSpc>
                <a:spcPct val="150000"/>
              </a:lnSpc>
            </a:pPr>
            <a:r>
              <a:rPr lang="en-US" altLang="x-none" sz="3600" dirty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altLang="x-none" sz="3600" dirty="0"/>
              <a:t> loops and conditions</a:t>
            </a:r>
          </a:p>
          <a:p>
            <a:pPr>
              <a:lnSpc>
                <a:spcPct val="150000"/>
              </a:lnSpc>
            </a:pPr>
            <a:r>
              <a:rPr lang="en-US" altLang="x-none" sz="3600" dirty="0">
                <a:solidFill>
                  <a:schemeClr val="bg1">
                    <a:lumMod val="65000"/>
                  </a:schemeClr>
                </a:solidFill>
              </a:rPr>
              <a:t>Fencepost problem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EF305B-8CF6-DD40-9DD6-26349AE22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2286000"/>
            <a:ext cx="3080524" cy="309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047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flow: For Loops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676400" y="1295400"/>
            <a:ext cx="883920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/>
              <a:t>To repeat a </a:t>
            </a:r>
            <a:r>
              <a:rPr lang="en-US" sz="2600" b="1" dirty="0"/>
              <a:t>block</a:t>
            </a:r>
            <a:r>
              <a:rPr lang="en-US" sz="2600" dirty="0"/>
              <a:t> of code some number of times, we can use a for loop</a:t>
            </a:r>
          </a:p>
          <a:p>
            <a:pPr marL="0" indent="0">
              <a:buNone/>
            </a:pPr>
            <a:endParaRPr lang="en-US" sz="2600" dirty="0"/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in range(</a:t>
            </a:r>
            <a:r>
              <a:rPr lang="en-US" b="1" i="1" dirty="0">
                <a:latin typeface="Courier" charset="0"/>
                <a:ea typeface="Courier" charset="0"/>
                <a:cs typeface="Courier" charset="0"/>
              </a:rPr>
              <a:t>count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>
                <a:latin typeface="Courier" charset="0"/>
                <a:ea typeface="Courier" charset="0"/>
                <a:cs typeface="Courier" charset="0"/>
              </a:rPr>
              <a:t>statement1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b="1" i="1" dirty="0">
                <a:latin typeface="Courier" charset="0"/>
                <a:ea typeface="Courier" charset="0"/>
                <a:cs typeface="Courier" charset="0"/>
              </a:rPr>
              <a:t>statement2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...</a:t>
            </a:r>
          </a:p>
          <a:p>
            <a:pPr marL="3175" indent="0">
              <a:buNone/>
            </a:pPr>
            <a:endParaRPr lang="en-US" dirty="0"/>
          </a:p>
          <a:p>
            <a:pPr marL="3175" indent="0">
              <a:buNone/>
            </a:pPr>
            <a:r>
              <a:rPr lang="en-US" dirty="0"/>
              <a:t>Repeats the statements in the block </a:t>
            </a:r>
            <a:r>
              <a:rPr lang="en-US" b="1" i="1" dirty="0"/>
              <a:t>count</a:t>
            </a:r>
            <a:r>
              <a:rPr lang="en-US" dirty="0"/>
              <a:t> times.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69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0886"/>
            <a:ext cx="11277600" cy="1143000"/>
          </a:xfrm>
        </p:spPr>
        <p:txBody>
          <a:bodyPr/>
          <a:lstStyle/>
          <a:p>
            <a:r>
              <a:rPr lang="en-US" altLang="x-none" dirty="0"/>
              <a:t>Lecture Plan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11506200" cy="4876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x-none" sz="3600" dirty="0"/>
              <a:t>Review</a:t>
            </a:r>
          </a:p>
          <a:p>
            <a:pPr>
              <a:lnSpc>
                <a:spcPct val="150000"/>
              </a:lnSpc>
            </a:pPr>
            <a:r>
              <a:rPr lang="en-US" altLang="x-none" sz="3600" dirty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altLang="x-none" sz="3600" dirty="0"/>
              <a:t> loops and conditions</a:t>
            </a:r>
          </a:p>
          <a:p>
            <a:pPr>
              <a:lnSpc>
                <a:spcPct val="150000"/>
              </a:lnSpc>
            </a:pPr>
            <a:r>
              <a:rPr lang="en-US" altLang="x-none" sz="3600" dirty="0"/>
              <a:t>Fencepost problem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EF305B-8CF6-DD40-9DD6-26349AE22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2286000"/>
            <a:ext cx="3080524" cy="309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4877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Guiding Problem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946FDD2-C417-4841-A0C3-241573B1A900}"/>
              </a:ext>
            </a:extLst>
          </p:cNvPr>
          <p:cNvGrpSpPr/>
          <p:nvPr/>
        </p:nvGrpSpPr>
        <p:grpSpPr>
          <a:xfrm>
            <a:off x="2667000" y="2133600"/>
            <a:ext cx="6569885" cy="3898183"/>
            <a:chOff x="2284800" y="2112403"/>
            <a:chExt cx="6569885" cy="3898183"/>
          </a:xfrm>
        </p:grpSpPr>
        <p:pic>
          <p:nvPicPr>
            <p:cNvPr id="5" name="Google Shape;161;p21" descr="Screen Shot 2016-06-20 at 10.52.43 AM.png">
              <a:extLst>
                <a:ext uri="{FF2B5EF4-FFF2-40B4-BE49-F238E27FC236}">
                  <a16:creationId xmlns:a16="http://schemas.microsoft.com/office/drawing/2014/main" id="{E2F9BCB4-398D-A746-B671-B2216E761B11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12549" r="61846"/>
            <a:stretch/>
          </p:blipFill>
          <p:spPr>
            <a:xfrm>
              <a:off x="2284800" y="2112403"/>
              <a:ext cx="3033339" cy="38981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Google Shape;162;p21" descr="Screen Shot 2016-06-20 at 10.52.43 AM.png">
              <a:extLst>
                <a:ext uri="{FF2B5EF4-FFF2-40B4-BE49-F238E27FC236}">
                  <a16:creationId xmlns:a16="http://schemas.microsoft.com/office/drawing/2014/main" id="{8BC7B824-CF21-BD41-98C6-13F9BCA16C56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38052" t="12549" r="49524"/>
            <a:stretch/>
          </p:blipFill>
          <p:spPr>
            <a:xfrm>
              <a:off x="7866907" y="2112403"/>
              <a:ext cx="987778" cy="389818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Google Shape;163;p21">
              <a:extLst>
                <a:ext uri="{FF2B5EF4-FFF2-40B4-BE49-F238E27FC236}">
                  <a16:creationId xmlns:a16="http://schemas.microsoft.com/office/drawing/2014/main" id="{390AA3B7-B859-7F41-831A-5924A2B3DB61}"/>
                </a:ext>
              </a:extLst>
            </p:cNvPr>
            <p:cNvSpPr/>
            <p:nvPr/>
          </p:nvSpPr>
          <p:spPr>
            <a:xfrm>
              <a:off x="5665574" y="2203410"/>
              <a:ext cx="1778000" cy="85800"/>
            </a:xfrm>
            <a:custGeom>
              <a:avLst/>
              <a:gdLst/>
              <a:ahLst/>
              <a:cxnLst/>
              <a:rect l="l" t="t" r="r" b="b"/>
              <a:pathLst>
                <a:path w="1778000" h="85800" extrusionOk="0">
                  <a:moveTo>
                    <a:pt x="0" y="71689"/>
                  </a:moveTo>
                  <a:cubicBezTo>
                    <a:pt x="23519" y="52874"/>
                    <a:pt x="44228" y="29872"/>
                    <a:pt x="70556" y="15245"/>
                  </a:cubicBezTo>
                  <a:cubicBezTo>
                    <a:pt x="130486" y="-18049"/>
                    <a:pt x="284791" y="13272"/>
                    <a:pt x="310445" y="15245"/>
                  </a:cubicBezTo>
                  <a:cubicBezTo>
                    <a:pt x="329260" y="29356"/>
                    <a:pt x="345854" y="47060"/>
                    <a:pt x="366889" y="57578"/>
                  </a:cubicBezTo>
                  <a:cubicBezTo>
                    <a:pt x="393497" y="70882"/>
                    <a:pt x="451556" y="85800"/>
                    <a:pt x="451556" y="85800"/>
                  </a:cubicBezTo>
                  <a:cubicBezTo>
                    <a:pt x="531519" y="81096"/>
                    <a:pt x="612149" y="83017"/>
                    <a:pt x="691445" y="71689"/>
                  </a:cubicBezTo>
                  <a:cubicBezTo>
                    <a:pt x="712269" y="68714"/>
                    <a:pt x="728554" y="51753"/>
                    <a:pt x="747889" y="43467"/>
                  </a:cubicBezTo>
                  <a:cubicBezTo>
                    <a:pt x="776229" y="31321"/>
                    <a:pt x="818026" y="22405"/>
                    <a:pt x="846667" y="15245"/>
                  </a:cubicBezTo>
                  <a:cubicBezTo>
                    <a:pt x="936037" y="19949"/>
                    <a:pt x="1025652" y="21254"/>
                    <a:pt x="1114778" y="29356"/>
                  </a:cubicBezTo>
                  <a:cubicBezTo>
                    <a:pt x="1177593" y="35066"/>
                    <a:pt x="1139562" y="44226"/>
                    <a:pt x="1185334" y="71689"/>
                  </a:cubicBezTo>
                  <a:cubicBezTo>
                    <a:pt x="1198089" y="79342"/>
                    <a:pt x="1213556" y="81096"/>
                    <a:pt x="1227667" y="85800"/>
                  </a:cubicBezTo>
                  <a:cubicBezTo>
                    <a:pt x="1331148" y="81096"/>
                    <a:pt x="1434806" y="79341"/>
                    <a:pt x="1538111" y="71689"/>
                  </a:cubicBezTo>
                  <a:cubicBezTo>
                    <a:pt x="1562030" y="69917"/>
                    <a:pt x="1585069" y="61868"/>
                    <a:pt x="1608667" y="57578"/>
                  </a:cubicBezTo>
                  <a:cubicBezTo>
                    <a:pt x="1636817" y="52460"/>
                    <a:pt x="1665112" y="48171"/>
                    <a:pt x="1693334" y="43467"/>
                  </a:cubicBezTo>
                  <a:cubicBezTo>
                    <a:pt x="1749054" y="24894"/>
                    <a:pt x="1720793" y="29356"/>
                    <a:pt x="1778000" y="29356"/>
                  </a:cubicBez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64;p21">
              <a:extLst>
                <a:ext uri="{FF2B5EF4-FFF2-40B4-BE49-F238E27FC236}">
                  <a16:creationId xmlns:a16="http://schemas.microsoft.com/office/drawing/2014/main" id="{59958E31-5428-C347-BAE5-06507206DC33}"/>
                </a:ext>
              </a:extLst>
            </p:cNvPr>
            <p:cNvSpPr/>
            <p:nvPr/>
          </p:nvSpPr>
          <p:spPr>
            <a:xfrm>
              <a:off x="5665574" y="5906719"/>
              <a:ext cx="1778000" cy="85800"/>
            </a:xfrm>
            <a:custGeom>
              <a:avLst/>
              <a:gdLst/>
              <a:ahLst/>
              <a:cxnLst/>
              <a:rect l="l" t="t" r="r" b="b"/>
              <a:pathLst>
                <a:path w="1778000" h="85800" extrusionOk="0">
                  <a:moveTo>
                    <a:pt x="0" y="71689"/>
                  </a:moveTo>
                  <a:cubicBezTo>
                    <a:pt x="23519" y="52874"/>
                    <a:pt x="44228" y="29872"/>
                    <a:pt x="70556" y="15245"/>
                  </a:cubicBezTo>
                  <a:cubicBezTo>
                    <a:pt x="130486" y="-18049"/>
                    <a:pt x="284791" y="13272"/>
                    <a:pt x="310445" y="15245"/>
                  </a:cubicBezTo>
                  <a:cubicBezTo>
                    <a:pt x="329260" y="29356"/>
                    <a:pt x="345854" y="47060"/>
                    <a:pt x="366889" y="57578"/>
                  </a:cubicBezTo>
                  <a:cubicBezTo>
                    <a:pt x="393497" y="70882"/>
                    <a:pt x="451556" y="85800"/>
                    <a:pt x="451556" y="85800"/>
                  </a:cubicBezTo>
                  <a:cubicBezTo>
                    <a:pt x="531519" y="81096"/>
                    <a:pt x="612149" y="83017"/>
                    <a:pt x="691445" y="71689"/>
                  </a:cubicBezTo>
                  <a:cubicBezTo>
                    <a:pt x="712269" y="68714"/>
                    <a:pt x="728554" y="51753"/>
                    <a:pt x="747889" y="43467"/>
                  </a:cubicBezTo>
                  <a:cubicBezTo>
                    <a:pt x="776229" y="31321"/>
                    <a:pt x="818026" y="22405"/>
                    <a:pt x="846667" y="15245"/>
                  </a:cubicBezTo>
                  <a:cubicBezTo>
                    <a:pt x="936037" y="19949"/>
                    <a:pt x="1025652" y="21254"/>
                    <a:pt x="1114778" y="29356"/>
                  </a:cubicBezTo>
                  <a:cubicBezTo>
                    <a:pt x="1177593" y="35066"/>
                    <a:pt x="1139562" y="44226"/>
                    <a:pt x="1185334" y="71689"/>
                  </a:cubicBezTo>
                  <a:cubicBezTo>
                    <a:pt x="1198089" y="79342"/>
                    <a:pt x="1213556" y="81096"/>
                    <a:pt x="1227667" y="85800"/>
                  </a:cubicBezTo>
                  <a:cubicBezTo>
                    <a:pt x="1331148" y="81096"/>
                    <a:pt x="1434806" y="79341"/>
                    <a:pt x="1538111" y="71689"/>
                  </a:cubicBezTo>
                  <a:cubicBezTo>
                    <a:pt x="1562030" y="69917"/>
                    <a:pt x="1585069" y="61868"/>
                    <a:pt x="1608667" y="57578"/>
                  </a:cubicBezTo>
                  <a:cubicBezTo>
                    <a:pt x="1636817" y="52460"/>
                    <a:pt x="1665112" y="48171"/>
                    <a:pt x="1693334" y="43467"/>
                  </a:cubicBezTo>
                  <a:cubicBezTo>
                    <a:pt x="1749054" y="24894"/>
                    <a:pt x="1720793" y="29356"/>
                    <a:pt x="1778000" y="29356"/>
                  </a:cubicBez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65;p21">
              <a:extLst>
                <a:ext uri="{FF2B5EF4-FFF2-40B4-BE49-F238E27FC236}">
                  <a16:creationId xmlns:a16="http://schemas.microsoft.com/office/drawing/2014/main" id="{65B8F58E-A42D-5946-ACCA-40D14C52BF69}"/>
                </a:ext>
              </a:extLst>
            </p:cNvPr>
            <p:cNvSpPr txBox="1"/>
            <p:nvPr/>
          </p:nvSpPr>
          <p:spPr>
            <a:xfrm>
              <a:off x="6390924" y="2246310"/>
              <a:ext cx="327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" sz="24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 dirty="0"/>
            </a:p>
          </p:txBody>
        </p:sp>
      </p:grpSp>
      <p:sp>
        <p:nvSpPr>
          <p:cNvPr id="11" name="Google Shape;166;p21">
            <a:extLst>
              <a:ext uri="{FF2B5EF4-FFF2-40B4-BE49-F238E27FC236}">
                <a16:creationId xmlns:a16="http://schemas.microsoft.com/office/drawing/2014/main" id="{271A4044-9874-EE4B-B7F7-746C654411FC}"/>
              </a:ext>
            </a:extLst>
          </p:cNvPr>
          <p:cNvSpPr txBox="1"/>
          <p:nvPr/>
        </p:nvSpPr>
        <p:spPr>
          <a:xfrm>
            <a:off x="2286000" y="1209941"/>
            <a:ext cx="7849800" cy="765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2900" dirty="0"/>
              <a:t>Fill a street with beepers in a world of any size. </a:t>
            </a:r>
            <a:endParaRPr sz="2900" dirty="0"/>
          </a:p>
        </p:txBody>
      </p:sp>
    </p:spTree>
    <p:extLst>
      <p:ext uri="{BB962C8B-B14F-4D97-AF65-F5344CB8AC3E}">
        <p14:creationId xmlns:p14="http://schemas.microsoft.com/office/powerpoint/2010/main" val="492578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Guiding Problem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946FDD2-C417-4841-A0C3-241573B1A900}"/>
              </a:ext>
            </a:extLst>
          </p:cNvPr>
          <p:cNvGrpSpPr/>
          <p:nvPr/>
        </p:nvGrpSpPr>
        <p:grpSpPr>
          <a:xfrm>
            <a:off x="228600" y="2209800"/>
            <a:ext cx="6569885" cy="3898183"/>
            <a:chOff x="2284800" y="2112403"/>
            <a:chExt cx="6569885" cy="3898183"/>
          </a:xfrm>
        </p:grpSpPr>
        <p:pic>
          <p:nvPicPr>
            <p:cNvPr id="5" name="Google Shape;161;p21" descr="Screen Shot 2016-06-20 at 10.52.43 AM.png">
              <a:extLst>
                <a:ext uri="{FF2B5EF4-FFF2-40B4-BE49-F238E27FC236}">
                  <a16:creationId xmlns:a16="http://schemas.microsoft.com/office/drawing/2014/main" id="{E2F9BCB4-398D-A746-B671-B2216E761B11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12549" r="61846"/>
            <a:stretch/>
          </p:blipFill>
          <p:spPr>
            <a:xfrm>
              <a:off x="2284800" y="2112403"/>
              <a:ext cx="3033339" cy="38981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Google Shape;162;p21" descr="Screen Shot 2016-06-20 at 10.52.43 AM.png">
              <a:extLst>
                <a:ext uri="{FF2B5EF4-FFF2-40B4-BE49-F238E27FC236}">
                  <a16:creationId xmlns:a16="http://schemas.microsoft.com/office/drawing/2014/main" id="{8BC7B824-CF21-BD41-98C6-13F9BCA16C56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38052" t="12549" r="49524"/>
            <a:stretch/>
          </p:blipFill>
          <p:spPr>
            <a:xfrm>
              <a:off x="7866907" y="2112403"/>
              <a:ext cx="987778" cy="389818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Google Shape;163;p21">
              <a:extLst>
                <a:ext uri="{FF2B5EF4-FFF2-40B4-BE49-F238E27FC236}">
                  <a16:creationId xmlns:a16="http://schemas.microsoft.com/office/drawing/2014/main" id="{390AA3B7-B859-7F41-831A-5924A2B3DB61}"/>
                </a:ext>
              </a:extLst>
            </p:cNvPr>
            <p:cNvSpPr/>
            <p:nvPr/>
          </p:nvSpPr>
          <p:spPr>
            <a:xfrm>
              <a:off x="5665574" y="2203410"/>
              <a:ext cx="1778000" cy="85800"/>
            </a:xfrm>
            <a:custGeom>
              <a:avLst/>
              <a:gdLst/>
              <a:ahLst/>
              <a:cxnLst/>
              <a:rect l="l" t="t" r="r" b="b"/>
              <a:pathLst>
                <a:path w="1778000" h="85800" extrusionOk="0">
                  <a:moveTo>
                    <a:pt x="0" y="71689"/>
                  </a:moveTo>
                  <a:cubicBezTo>
                    <a:pt x="23519" y="52874"/>
                    <a:pt x="44228" y="29872"/>
                    <a:pt x="70556" y="15245"/>
                  </a:cubicBezTo>
                  <a:cubicBezTo>
                    <a:pt x="130486" y="-18049"/>
                    <a:pt x="284791" y="13272"/>
                    <a:pt x="310445" y="15245"/>
                  </a:cubicBezTo>
                  <a:cubicBezTo>
                    <a:pt x="329260" y="29356"/>
                    <a:pt x="345854" y="47060"/>
                    <a:pt x="366889" y="57578"/>
                  </a:cubicBezTo>
                  <a:cubicBezTo>
                    <a:pt x="393497" y="70882"/>
                    <a:pt x="451556" y="85800"/>
                    <a:pt x="451556" y="85800"/>
                  </a:cubicBezTo>
                  <a:cubicBezTo>
                    <a:pt x="531519" y="81096"/>
                    <a:pt x="612149" y="83017"/>
                    <a:pt x="691445" y="71689"/>
                  </a:cubicBezTo>
                  <a:cubicBezTo>
                    <a:pt x="712269" y="68714"/>
                    <a:pt x="728554" y="51753"/>
                    <a:pt x="747889" y="43467"/>
                  </a:cubicBezTo>
                  <a:cubicBezTo>
                    <a:pt x="776229" y="31321"/>
                    <a:pt x="818026" y="22405"/>
                    <a:pt x="846667" y="15245"/>
                  </a:cubicBezTo>
                  <a:cubicBezTo>
                    <a:pt x="936037" y="19949"/>
                    <a:pt x="1025652" y="21254"/>
                    <a:pt x="1114778" y="29356"/>
                  </a:cubicBezTo>
                  <a:cubicBezTo>
                    <a:pt x="1177593" y="35066"/>
                    <a:pt x="1139562" y="44226"/>
                    <a:pt x="1185334" y="71689"/>
                  </a:cubicBezTo>
                  <a:cubicBezTo>
                    <a:pt x="1198089" y="79342"/>
                    <a:pt x="1213556" y="81096"/>
                    <a:pt x="1227667" y="85800"/>
                  </a:cubicBezTo>
                  <a:cubicBezTo>
                    <a:pt x="1331148" y="81096"/>
                    <a:pt x="1434806" y="79341"/>
                    <a:pt x="1538111" y="71689"/>
                  </a:cubicBezTo>
                  <a:cubicBezTo>
                    <a:pt x="1562030" y="69917"/>
                    <a:pt x="1585069" y="61868"/>
                    <a:pt x="1608667" y="57578"/>
                  </a:cubicBezTo>
                  <a:cubicBezTo>
                    <a:pt x="1636817" y="52460"/>
                    <a:pt x="1665112" y="48171"/>
                    <a:pt x="1693334" y="43467"/>
                  </a:cubicBezTo>
                  <a:cubicBezTo>
                    <a:pt x="1749054" y="24894"/>
                    <a:pt x="1720793" y="29356"/>
                    <a:pt x="1778000" y="29356"/>
                  </a:cubicBez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64;p21">
              <a:extLst>
                <a:ext uri="{FF2B5EF4-FFF2-40B4-BE49-F238E27FC236}">
                  <a16:creationId xmlns:a16="http://schemas.microsoft.com/office/drawing/2014/main" id="{59958E31-5428-C347-BAE5-06507206DC33}"/>
                </a:ext>
              </a:extLst>
            </p:cNvPr>
            <p:cNvSpPr/>
            <p:nvPr/>
          </p:nvSpPr>
          <p:spPr>
            <a:xfrm>
              <a:off x="5665574" y="5906719"/>
              <a:ext cx="1778000" cy="85800"/>
            </a:xfrm>
            <a:custGeom>
              <a:avLst/>
              <a:gdLst/>
              <a:ahLst/>
              <a:cxnLst/>
              <a:rect l="l" t="t" r="r" b="b"/>
              <a:pathLst>
                <a:path w="1778000" h="85800" extrusionOk="0">
                  <a:moveTo>
                    <a:pt x="0" y="71689"/>
                  </a:moveTo>
                  <a:cubicBezTo>
                    <a:pt x="23519" y="52874"/>
                    <a:pt x="44228" y="29872"/>
                    <a:pt x="70556" y="15245"/>
                  </a:cubicBezTo>
                  <a:cubicBezTo>
                    <a:pt x="130486" y="-18049"/>
                    <a:pt x="284791" y="13272"/>
                    <a:pt x="310445" y="15245"/>
                  </a:cubicBezTo>
                  <a:cubicBezTo>
                    <a:pt x="329260" y="29356"/>
                    <a:pt x="345854" y="47060"/>
                    <a:pt x="366889" y="57578"/>
                  </a:cubicBezTo>
                  <a:cubicBezTo>
                    <a:pt x="393497" y="70882"/>
                    <a:pt x="451556" y="85800"/>
                    <a:pt x="451556" y="85800"/>
                  </a:cubicBezTo>
                  <a:cubicBezTo>
                    <a:pt x="531519" y="81096"/>
                    <a:pt x="612149" y="83017"/>
                    <a:pt x="691445" y="71689"/>
                  </a:cubicBezTo>
                  <a:cubicBezTo>
                    <a:pt x="712269" y="68714"/>
                    <a:pt x="728554" y="51753"/>
                    <a:pt x="747889" y="43467"/>
                  </a:cubicBezTo>
                  <a:cubicBezTo>
                    <a:pt x="776229" y="31321"/>
                    <a:pt x="818026" y="22405"/>
                    <a:pt x="846667" y="15245"/>
                  </a:cubicBezTo>
                  <a:cubicBezTo>
                    <a:pt x="936037" y="19949"/>
                    <a:pt x="1025652" y="21254"/>
                    <a:pt x="1114778" y="29356"/>
                  </a:cubicBezTo>
                  <a:cubicBezTo>
                    <a:pt x="1177593" y="35066"/>
                    <a:pt x="1139562" y="44226"/>
                    <a:pt x="1185334" y="71689"/>
                  </a:cubicBezTo>
                  <a:cubicBezTo>
                    <a:pt x="1198089" y="79342"/>
                    <a:pt x="1213556" y="81096"/>
                    <a:pt x="1227667" y="85800"/>
                  </a:cubicBezTo>
                  <a:cubicBezTo>
                    <a:pt x="1331148" y="81096"/>
                    <a:pt x="1434806" y="79341"/>
                    <a:pt x="1538111" y="71689"/>
                  </a:cubicBezTo>
                  <a:cubicBezTo>
                    <a:pt x="1562030" y="69917"/>
                    <a:pt x="1585069" y="61868"/>
                    <a:pt x="1608667" y="57578"/>
                  </a:cubicBezTo>
                  <a:cubicBezTo>
                    <a:pt x="1636817" y="52460"/>
                    <a:pt x="1665112" y="48171"/>
                    <a:pt x="1693334" y="43467"/>
                  </a:cubicBezTo>
                  <a:cubicBezTo>
                    <a:pt x="1749054" y="24894"/>
                    <a:pt x="1720793" y="29356"/>
                    <a:pt x="1778000" y="29356"/>
                  </a:cubicBez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65;p21">
              <a:extLst>
                <a:ext uri="{FF2B5EF4-FFF2-40B4-BE49-F238E27FC236}">
                  <a16:creationId xmlns:a16="http://schemas.microsoft.com/office/drawing/2014/main" id="{65B8F58E-A42D-5946-ACCA-40D14C52BF69}"/>
                </a:ext>
              </a:extLst>
            </p:cNvPr>
            <p:cNvSpPr txBox="1"/>
            <p:nvPr/>
          </p:nvSpPr>
          <p:spPr>
            <a:xfrm>
              <a:off x="6390924" y="2246310"/>
              <a:ext cx="327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" sz="24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 dirty="0"/>
            </a:p>
          </p:txBody>
        </p:sp>
      </p:grpSp>
      <p:sp>
        <p:nvSpPr>
          <p:cNvPr id="11" name="Google Shape;166;p21">
            <a:extLst>
              <a:ext uri="{FF2B5EF4-FFF2-40B4-BE49-F238E27FC236}">
                <a16:creationId xmlns:a16="http://schemas.microsoft.com/office/drawing/2014/main" id="{271A4044-9874-EE4B-B7F7-746C654411FC}"/>
              </a:ext>
            </a:extLst>
          </p:cNvPr>
          <p:cNvSpPr txBox="1"/>
          <p:nvPr/>
        </p:nvSpPr>
        <p:spPr>
          <a:xfrm>
            <a:off x="2286000" y="1209941"/>
            <a:ext cx="7849800" cy="765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2900" dirty="0"/>
              <a:t>Fill a street with beepers in a world of any size. </a:t>
            </a:r>
            <a:endParaRPr sz="2900" dirty="0"/>
          </a:p>
        </p:txBody>
      </p:sp>
    </p:spTree>
    <p:extLst>
      <p:ext uri="{BB962C8B-B14F-4D97-AF65-F5344CB8AC3E}">
        <p14:creationId xmlns:p14="http://schemas.microsoft.com/office/powerpoint/2010/main" val="17633009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Guiding Problem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946FDD2-C417-4841-A0C3-241573B1A900}"/>
              </a:ext>
            </a:extLst>
          </p:cNvPr>
          <p:cNvGrpSpPr/>
          <p:nvPr/>
        </p:nvGrpSpPr>
        <p:grpSpPr>
          <a:xfrm>
            <a:off x="228600" y="2209800"/>
            <a:ext cx="6569885" cy="3898183"/>
            <a:chOff x="2284800" y="2112403"/>
            <a:chExt cx="6569885" cy="3898183"/>
          </a:xfrm>
        </p:grpSpPr>
        <p:pic>
          <p:nvPicPr>
            <p:cNvPr id="5" name="Google Shape;161;p21" descr="Screen Shot 2016-06-20 at 10.52.43 AM.png">
              <a:extLst>
                <a:ext uri="{FF2B5EF4-FFF2-40B4-BE49-F238E27FC236}">
                  <a16:creationId xmlns:a16="http://schemas.microsoft.com/office/drawing/2014/main" id="{E2F9BCB4-398D-A746-B671-B2216E761B11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12549" r="61846"/>
            <a:stretch/>
          </p:blipFill>
          <p:spPr>
            <a:xfrm>
              <a:off x="2284800" y="2112403"/>
              <a:ext cx="3033339" cy="38981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Google Shape;162;p21" descr="Screen Shot 2016-06-20 at 10.52.43 AM.png">
              <a:extLst>
                <a:ext uri="{FF2B5EF4-FFF2-40B4-BE49-F238E27FC236}">
                  <a16:creationId xmlns:a16="http://schemas.microsoft.com/office/drawing/2014/main" id="{8BC7B824-CF21-BD41-98C6-13F9BCA16C56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38052" t="12549" r="49524"/>
            <a:stretch/>
          </p:blipFill>
          <p:spPr>
            <a:xfrm>
              <a:off x="7866907" y="2112403"/>
              <a:ext cx="987778" cy="389818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Google Shape;163;p21">
              <a:extLst>
                <a:ext uri="{FF2B5EF4-FFF2-40B4-BE49-F238E27FC236}">
                  <a16:creationId xmlns:a16="http://schemas.microsoft.com/office/drawing/2014/main" id="{390AA3B7-B859-7F41-831A-5924A2B3DB61}"/>
                </a:ext>
              </a:extLst>
            </p:cNvPr>
            <p:cNvSpPr/>
            <p:nvPr/>
          </p:nvSpPr>
          <p:spPr>
            <a:xfrm>
              <a:off x="5665574" y="2203410"/>
              <a:ext cx="1778000" cy="85800"/>
            </a:xfrm>
            <a:custGeom>
              <a:avLst/>
              <a:gdLst/>
              <a:ahLst/>
              <a:cxnLst/>
              <a:rect l="l" t="t" r="r" b="b"/>
              <a:pathLst>
                <a:path w="1778000" h="85800" extrusionOk="0">
                  <a:moveTo>
                    <a:pt x="0" y="71689"/>
                  </a:moveTo>
                  <a:cubicBezTo>
                    <a:pt x="23519" y="52874"/>
                    <a:pt x="44228" y="29872"/>
                    <a:pt x="70556" y="15245"/>
                  </a:cubicBezTo>
                  <a:cubicBezTo>
                    <a:pt x="130486" y="-18049"/>
                    <a:pt x="284791" y="13272"/>
                    <a:pt x="310445" y="15245"/>
                  </a:cubicBezTo>
                  <a:cubicBezTo>
                    <a:pt x="329260" y="29356"/>
                    <a:pt x="345854" y="47060"/>
                    <a:pt x="366889" y="57578"/>
                  </a:cubicBezTo>
                  <a:cubicBezTo>
                    <a:pt x="393497" y="70882"/>
                    <a:pt x="451556" y="85800"/>
                    <a:pt x="451556" y="85800"/>
                  </a:cubicBezTo>
                  <a:cubicBezTo>
                    <a:pt x="531519" y="81096"/>
                    <a:pt x="612149" y="83017"/>
                    <a:pt x="691445" y="71689"/>
                  </a:cubicBezTo>
                  <a:cubicBezTo>
                    <a:pt x="712269" y="68714"/>
                    <a:pt x="728554" y="51753"/>
                    <a:pt x="747889" y="43467"/>
                  </a:cubicBezTo>
                  <a:cubicBezTo>
                    <a:pt x="776229" y="31321"/>
                    <a:pt x="818026" y="22405"/>
                    <a:pt x="846667" y="15245"/>
                  </a:cubicBezTo>
                  <a:cubicBezTo>
                    <a:pt x="936037" y="19949"/>
                    <a:pt x="1025652" y="21254"/>
                    <a:pt x="1114778" y="29356"/>
                  </a:cubicBezTo>
                  <a:cubicBezTo>
                    <a:pt x="1177593" y="35066"/>
                    <a:pt x="1139562" y="44226"/>
                    <a:pt x="1185334" y="71689"/>
                  </a:cubicBezTo>
                  <a:cubicBezTo>
                    <a:pt x="1198089" y="79342"/>
                    <a:pt x="1213556" y="81096"/>
                    <a:pt x="1227667" y="85800"/>
                  </a:cubicBezTo>
                  <a:cubicBezTo>
                    <a:pt x="1331148" y="81096"/>
                    <a:pt x="1434806" y="79341"/>
                    <a:pt x="1538111" y="71689"/>
                  </a:cubicBezTo>
                  <a:cubicBezTo>
                    <a:pt x="1562030" y="69917"/>
                    <a:pt x="1585069" y="61868"/>
                    <a:pt x="1608667" y="57578"/>
                  </a:cubicBezTo>
                  <a:cubicBezTo>
                    <a:pt x="1636817" y="52460"/>
                    <a:pt x="1665112" y="48171"/>
                    <a:pt x="1693334" y="43467"/>
                  </a:cubicBezTo>
                  <a:cubicBezTo>
                    <a:pt x="1749054" y="24894"/>
                    <a:pt x="1720793" y="29356"/>
                    <a:pt x="1778000" y="29356"/>
                  </a:cubicBez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64;p21">
              <a:extLst>
                <a:ext uri="{FF2B5EF4-FFF2-40B4-BE49-F238E27FC236}">
                  <a16:creationId xmlns:a16="http://schemas.microsoft.com/office/drawing/2014/main" id="{59958E31-5428-C347-BAE5-06507206DC33}"/>
                </a:ext>
              </a:extLst>
            </p:cNvPr>
            <p:cNvSpPr/>
            <p:nvPr/>
          </p:nvSpPr>
          <p:spPr>
            <a:xfrm>
              <a:off x="5665574" y="5906719"/>
              <a:ext cx="1778000" cy="85800"/>
            </a:xfrm>
            <a:custGeom>
              <a:avLst/>
              <a:gdLst/>
              <a:ahLst/>
              <a:cxnLst/>
              <a:rect l="l" t="t" r="r" b="b"/>
              <a:pathLst>
                <a:path w="1778000" h="85800" extrusionOk="0">
                  <a:moveTo>
                    <a:pt x="0" y="71689"/>
                  </a:moveTo>
                  <a:cubicBezTo>
                    <a:pt x="23519" y="52874"/>
                    <a:pt x="44228" y="29872"/>
                    <a:pt x="70556" y="15245"/>
                  </a:cubicBezTo>
                  <a:cubicBezTo>
                    <a:pt x="130486" y="-18049"/>
                    <a:pt x="284791" y="13272"/>
                    <a:pt x="310445" y="15245"/>
                  </a:cubicBezTo>
                  <a:cubicBezTo>
                    <a:pt x="329260" y="29356"/>
                    <a:pt x="345854" y="47060"/>
                    <a:pt x="366889" y="57578"/>
                  </a:cubicBezTo>
                  <a:cubicBezTo>
                    <a:pt x="393497" y="70882"/>
                    <a:pt x="451556" y="85800"/>
                    <a:pt x="451556" y="85800"/>
                  </a:cubicBezTo>
                  <a:cubicBezTo>
                    <a:pt x="531519" y="81096"/>
                    <a:pt x="612149" y="83017"/>
                    <a:pt x="691445" y="71689"/>
                  </a:cubicBezTo>
                  <a:cubicBezTo>
                    <a:pt x="712269" y="68714"/>
                    <a:pt x="728554" y="51753"/>
                    <a:pt x="747889" y="43467"/>
                  </a:cubicBezTo>
                  <a:cubicBezTo>
                    <a:pt x="776229" y="31321"/>
                    <a:pt x="818026" y="22405"/>
                    <a:pt x="846667" y="15245"/>
                  </a:cubicBezTo>
                  <a:cubicBezTo>
                    <a:pt x="936037" y="19949"/>
                    <a:pt x="1025652" y="21254"/>
                    <a:pt x="1114778" y="29356"/>
                  </a:cubicBezTo>
                  <a:cubicBezTo>
                    <a:pt x="1177593" y="35066"/>
                    <a:pt x="1139562" y="44226"/>
                    <a:pt x="1185334" y="71689"/>
                  </a:cubicBezTo>
                  <a:cubicBezTo>
                    <a:pt x="1198089" y="79342"/>
                    <a:pt x="1213556" y="81096"/>
                    <a:pt x="1227667" y="85800"/>
                  </a:cubicBezTo>
                  <a:cubicBezTo>
                    <a:pt x="1331148" y="81096"/>
                    <a:pt x="1434806" y="79341"/>
                    <a:pt x="1538111" y="71689"/>
                  </a:cubicBezTo>
                  <a:cubicBezTo>
                    <a:pt x="1562030" y="69917"/>
                    <a:pt x="1585069" y="61868"/>
                    <a:pt x="1608667" y="57578"/>
                  </a:cubicBezTo>
                  <a:cubicBezTo>
                    <a:pt x="1636817" y="52460"/>
                    <a:pt x="1665112" y="48171"/>
                    <a:pt x="1693334" y="43467"/>
                  </a:cubicBezTo>
                  <a:cubicBezTo>
                    <a:pt x="1749054" y="24894"/>
                    <a:pt x="1720793" y="29356"/>
                    <a:pt x="1778000" y="29356"/>
                  </a:cubicBez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65;p21">
              <a:extLst>
                <a:ext uri="{FF2B5EF4-FFF2-40B4-BE49-F238E27FC236}">
                  <a16:creationId xmlns:a16="http://schemas.microsoft.com/office/drawing/2014/main" id="{65B8F58E-A42D-5946-ACCA-40D14C52BF69}"/>
                </a:ext>
              </a:extLst>
            </p:cNvPr>
            <p:cNvSpPr txBox="1"/>
            <p:nvPr/>
          </p:nvSpPr>
          <p:spPr>
            <a:xfrm>
              <a:off x="6390924" y="2246310"/>
              <a:ext cx="327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" sz="24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 dirty="0"/>
            </a:p>
          </p:txBody>
        </p:sp>
      </p:grpSp>
      <p:sp>
        <p:nvSpPr>
          <p:cNvPr id="11" name="Google Shape;166;p21">
            <a:extLst>
              <a:ext uri="{FF2B5EF4-FFF2-40B4-BE49-F238E27FC236}">
                <a16:creationId xmlns:a16="http://schemas.microsoft.com/office/drawing/2014/main" id="{271A4044-9874-EE4B-B7F7-746C654411FC}"/>
              </a:ext>
            </a:extLst>
          </p:cNvPr>
          <p:cNvSpPr txBox="1"/>
          <p:nvPr/>
        </p:nvSpPr>
        <p:spPr>
          <a:xfrm>
            <a:off x="2286000" y="1209941"/>
            <a:ext cx="7849800" cy="765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2900" dirty="0"/>
              <a:t>Fill a street with beepers in a world of any size. </a:t>
            </a:r>
            <a:endParaRPr sz="29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E0E334-66A3-6B40-88E1-0B6C13AC157F}"/>
              </a:ext>
            </a:extLst>
          </p:cNvPr>
          <p:cNvSpPr/>
          <p:nvPr/>
        </p:nvSpPr>
        <p:spPr>
          <a:xfrm>
            <a:off x="7445470" y="3250950"/>
            <a:ext cx="451298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def main():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for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in range(?):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move()</a:t>
            </a:r>
          </a:p>
        </p:txBody>
      </p:sp>
    </p:spTree>
    <p:extLst>
      <p:ext uri="{BB962C8B-B14F-4D97-AF65-F5344CB8AC3E}">
        <p14:creationId xmlns:p14="http://schemas.microsoft.com/office/powerpoint/2010/main" val="2650301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Guiding Problem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946FDD2-C417-4841-A0C3-241573B1A900}"/>
              </a:ext>
            </a:extLst>
          </p:cNvPr>
          <p:cNvGrpSpPr/>
          <p:nvPr/>
        </p:nvGrpSpPr>
        <p:grpSpPr>
          <a:xfrm>
            <a:off x="228600" y="2209800"/>
            <a:ext cx="6569885" cy="3898183"/>
            <a:chOff x="2284800" y="2112403"/>
            <a:chExt cx="6569885" cy="3898183"/>
          </a:xfrm>
        </p:grpSpPr>
        <p:pic>
          <p:nvPicPr>
            <p:cNvPr id="5" name="Google Shape;161;p21" descr="Screen Shot 2016-06-20 at 10.52.43 AM.png">
              <a:extLst>
                <a:ext uri="{FF2B5EF4-FFF2-40B4-BE49-F238E27FC236}">
                  <a16:creationId xmlns:a16="http://schemas.microsoft.com/office/drawing/2014/main" id="{E2F9BCB4-398D-A746-B671-B2216E761B11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12549" r="61846"/>
            <a:stretch/>
          </p:blipFill>
          <p:spPr>
            <a:xfrm>
              <a:off x="2284800" y="2112403"/>
              <a:ext cx="3033339" cy="38981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Google Shape;162;p21" descr="Screen Shot 2016-06-20 at 10.52.43 AM.png">
              <a:extLst>
                <a:ext uri="{FF2B5EF4-FFF2-40B4-BE49-F238E27FC236}">
                  <a16:creationId xmlns:a16="http://schemas.microsoft.com/office/drawing/2014/main" id="{8BC7B824-CF21-BD41-98C6-13F9BCA16C56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38052" t="12549" r="49524"/>
            <a:stretch/>
          </p:blipFill>
          <p:spPr>
            <a:xfrm>
              <a:off x="7866907" y="2112403"/>
              <a:ext cx="987778" cy="389818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Google Shape;163;p21">
              <a:extLst>
                <a:ext uri="{FF2B5EF4-FFF2-40B4-BE49-F238E27FC236}">
                  <a16:creationId xmlns:a16="http://schemas.microsoft.com/office/drawing/2014/main" id="{390AA3B7-B859-7F41-831A-5924A2B3DB61}"/>
                </a:ext>
              </a:extLst>
            </p:cNvPr>
            <p:cNvSpPr/>
            <p:nvPr/>
          </p:nvSpPr>
          <p:spPr>
            <a:xfrm>
              <a:off x="5665574" y="2203410"/>
              <a:ext cx="1778000" cy="85800"/>
            </a:xfrm>
            <a:custGeom>
              <a:avLst/>
              <a:gdLst/>
              <a:ahLst/>
              <a:cxnLst/>
              <a:rect l="l" t="t" r="r" b="b"/>
              <a:pathLst>
                <a:path w="1778000" h="85800" extrusionOk="0">
                  <a:moveTo>
                    <a:pt x="0" y="71689"/>
                  </a:moveTo>
                  <a:cubicBezTo>
                    <a:pt x="23519" y="52874"/>
                    <a:pt x="44228" y="29872"/>
                    <a:pt x="70556" y="15245"/>
                  </a:cubicBezTo>
                  <a:cubicBezTo>
                    <a:pt x="130486" y="-18049"/>
                    <a:pt x="284791" y="13272"/>
                    <a:pt x="310445" y="15245"/>
                  </a:cubicBezTo>
                  <a:cubicBezTo>
                    <a:pt x="329260" y="29356"/>
                    <a:pt x="345854" y="47060"/>
                    <a:pt x="366889" y="57578"/>
                  </a:cubicBezTo>
                  <a:cubicBezTo>
                    <a:pt x="393497" y="70882"/>
                    <a:pt x="451556" y="85800"/>
                    <a:pt x="451556" y="85800"/>
                  </a:cubicBezTo>
                  <a:cubicBezTo>
                    <a:pt x="531519" y="81096"/>
                    <a:pt x="612149" y="83017"/>
                    <a:pt x="691445" y="71689"/>
                  </a:cubicBezTo>
                  <a:cubicBezTo>
                    <a:pt x="712269" y="68714"/>
                    <a:pt x="728554" y="51753"/>
                    <a:pt x="747889" y="43467"/>
                  </a:cubicBezTo>
                  <a:cubicBezTo>
                    <a:pt x="776229" y="31321"/>
                    <a:pt x="818026" y="22405"/>
                    <a:pt x="846667" y="15245"/>
                  </a:cubicBezTo>
                  <a:cubicBezTo>
                    <a:pt x="936037" y="19949"/>
                    <a:pt x="1025652" y="21254"/>
                    <a:pt x="1114778" y="29356"/>
                  </a:cubicBezTo>
                  <a:cubicBezTo>
                    <a:pt x="1177593" y="35066"/>
                    <a:pt x="1139562" y="44226"/>
                    <a:pt x="1185334" y="71689"/>
                  </a:cubicBezTo>
                  <a:cubicBezTo>
                    <a:pt x="1198089" y="79342"/>
                    <a:pt x="1213556" y="81096"/>
                    <a:pt x="1227667" y="85800"/>
                  </a:cubicBezTo>
                  <a:cubicBezTo>
                    <a:pt x="1331148" y="81096"/>
                    <a:pt x="1434806" y="79341"/>
                    <a:pt x="1538111" y="71689"/>
                  </a:cubicBezTo>
                  <a:cubicBezTo>
                    <a:pt x="1562030" y="69917"/>
                    <a:pt x="1585069" y="61868"/>
                    <a:pt x="1608667" y="57578"/>
                  </a:cubicBezTo>
                  <a:cubicBezTo>
                    <a:pt x="1636817" y="52460"/>
                    <a:pt x="1665112" y="48171"/>
                    <a:pt x="1693334" y="43467"/>
                  </a:cubicBezTo>
                  <a:cubicBezTo>
                    <a:pt x="1749054" y="24894"/>
                    <a:pt x="1720793" y="29356"/>
                    <a:pt x="1778000" y="29356"/>
                  </a:cubicBez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64;p21">
              <a:extLst>
                <a:ext uri="{FF2B5EF4-FFF2-40B4-BE49-F238E27FC236}">
                  <a16:creationId xmlns:a16="http://schemas.microsoft.com/office/drawing/2014/main" id="{59958E31-5428-C347-BAE5-06507206DC33}"/>
                </a:ext>
              </a:extLst>
            </p:cNvPr>
            <p:cNvSpPr/>
            <p:nvPr/>
          </p:nvSpPr>
          <p:spPr>
            <a:xfrm>
              <a:off x="5665574" y="5906719"/>
              <a:ext cx="1778000" cy="85800"/>
            </a:xfrm>
            <a:custGeom>
              <a:avLst/>
              <a:gdLst/>
              <a:ahLst/>
              <a:cxnLst/>
              <a:rect l="l" t="t" r="r" b="b"/>
              <a:pathLst>
                <a:path w="1778000" h="85800" extrusionOk="0">
                  <a:moveTo>
                    <a:pt x="0" y="71689"/>
                  </a:moveTo>
                  <a:cubicBezTo>
                    <a:pt x="23519" y="52874"/>
                    <a:pt x="44228" y="29872"/>
                    <a:pt x="70556" y="15245"/>
                  </a:cubicBezTo>
                  <a:cubicBezTo>
                    <a:pt x="130486" y="-18049"/>
                    <a:pt x="284791" y="13272"/>
                    <a:pt x="310445" y="15245"/>
                  </a:cubicBezTo>
                  <a:cubicBezTo>
                    <a:pt x="329260" y="29356"/>
                    <a:pt x="345854" y="47060"/>
                    <a:pt x="366889" y="57578"/>
                  </a:cubicBezTo>
                  <a:cubicBezTo>
                    <a:pt x="393497" y="70882"/>
                    <a:pt x="451556" y="85800"/>
                    <a:pt x="451556" y="85800"/>
                  </a:cubicBezTo>
                  <a:cubicBezTo>
                    <a:pt x="531519" y="81096"/>
                    <a:pt x="612149" y="83017"/>
                    <a:pt x="691445" y="71689"/>
                  </a:cubicBezTo>
                  <a:cubicBezTo>
                    <a:pt x="712269" y="68714"/>
                    <a:pt x="728554" y="51753"/>
                    <a:pt x="747889" y="43467"/>
                  </a:cubicBezTo>
                  <a:cubicBezTo>
                    <a:pt x="776229" y="31321"/>
                    <a:pt x="818026" y="22405"/>
                    <a:pt x="846667" y="15245"/>
                  </a:cubicBezTo>
                  <a:cubicBezTo>
                    <a:pt x="936037" y="19949"/>
                    <a:pt x="1025652" y="21254"/>
                    <a:pt x="1114778" y="29356"/>
                  </a:cubicBezTo>
                  <a:cubicBezTo>
                    <a:pt x="1177593" y="35066"/>
                    <a:pt x="1139562" y="44226"/>
                    <a:pt x="1185334" y="71689"/>
                  </a:cubicBezTo>
                  <a:cubicBezTo>
                    <a:pt x="1198089" y="79342"/>
                    <a:pt x="1213556" y="81096"/>
                    <a:pt x="1227667" y="85800"/>
                  </a:cubicBezTo>
                  <a:cubicBezTo>
                    <a:pt x="1331148" y="81096"/>
                    <a:pt x="1434806" y="79341"/>
                    <a:pt x="1538111" y="71689"/>
                  </a:cubicBezTo>
                  <a:cubicBezTo>
                    <a:pt x="1562030" y="69917"/>
                    <a:pt x="1585069" y="61868"/>
                    <a:pt x="1608667" y="57578"/>
                  </a:cubicBezTo>
                  <a:cubicBezTo>
                    <a:pt x="1636817" y="52460"/>
                    <a:pt x="1665112" y="48171"/>
                    <a:pt x="1693334" y="43467"/>
                  </a:cubicBezTo>
                  <a:cubicBezTo>
                    <a:pt x="1749054" y="24894"/>
                    <a:pt x="1720793" y="29356"/>
                    <a:pt x="1778000" y="29356"/>
                  </a:cubicBez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65;p21">
              <a:extLst>
                <a:ext uri="{FF2B5EF4-FFF2-40B4-BE49-F238E27FC236}">
                  <a16:creationId xmlns:a16="http://schemas.microsoft.com/office/drawing/2014/main" id="{65B8F58E-A42D-5946-ACCA-40D14C52BF69}"/>
                </a:ext>
              </a:extLst>
            </p:cNvPr>
            <p:cNvSpPr txBox="1"/>
            <p:nvPr/>
          </p:nvSpPr>
          <p:spPr>
            <a:xfrm>
              <a:off x="6390924" y="2246310"/>
              <a:ext cx="327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" sz="24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 dirty="0"/>
            </a:p>
          </p:txBody>
        </p:sp>
      </p:grpSp>
      <p:sp>
        <p:nvSpPr>
          <p:cNvPr id="11" name="Google Shape;166;p21">
            <a:extLst>
              <a:ext uri="{FF2B5EF4-FFF2-40B4-BE49-F238E27FC236}">
                <a16:creationId xmlns:a16="http://schemas.microsoft.com/office/drawing/2014/main" id="{271A4044-9874-EE4B-B7F7-746C654411FC}"/>
              </a:ext>
            </a:extLst>
          </p:cNvPr>
          <p:cNvSpPr txBox="1"/>
          <p:nvPr/>
        </p:nvSpPr>
        <p:spPr>
          <a:xfrm>
            <a:off x="2286000" y="1209941"/>
            <a:ext cx="7849800" cy="765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2900" dirty="0"/>
              <a:t>Fill a street with beepers in a world of any size. </a:t>
            </a:r>
            <a:endParaRPr sz="29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E0E334-66A3-6B40-88E1-0B6C13AC157F}"/>
              </a:ext>
            </a:extLst>
          </p:cNvPr>
          <p:cNvSpPr/>
          <p:nvPr/>
        </p:nvSpPr>
        <p:spPr>
          <a:xfrm>
            <a:off x="7445470" y="3250950"/>
            <a:ext cx="451298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def main():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for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in range(</a:t>
            </a:r>
            <a:r>
              <a:rPr lang="en-US" sz="2800" b="1" dirty="0">
                <a:highlight>
                  <a:srgbClr val="FF999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move()</a:t>
            </a:r>
          </a:p>
        </p:txBody>
      </p:sp>
    </p:spTree>
    <p:extLst>
      <p:ext uri="{BB962C8B-B14F-4D97-AF65-F5344CB8AC3E}">
        <p14:creationId xmlns:p14="http://schemas.microsoft.com/office/powerpoint/2010/main" val="3929668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flow: For Loops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676400" y="2133600"/>
            <a:ext cx="8839200" cy="1143000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/>
              <a:t>For loops are great when we know exactly how many times we want to repeat a </a:t>
            </a:r>
            <a:r>
              <a:rPr lang="en-US" sz="2600" b="1" dirty="0"/>
              <a:t>block</a:t>
            </a:r>
            <a:r>
              <a:rPr lang="en-US" sz="2600" dirty="0"/>
              <a:t> of code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479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flow: For Loops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676400" y="2133600"/>
            <a:ext cx="8839200" cy="1143000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/>
              <a:t>For loops are great when we know exactly how many times we want to repeat a </a:t>
            </a:r>
            <a:r>
              <a:rPr lang="en-US" sz="2600" b="1" dirty="0"/>
              <a:t>block</a:t>
            </a:r>
            <a:r>
              <a:rPr lang="en-US" sz="2600" dirty="0"/>
              <a:t> of code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E7E907-9908-F74C-826C-63EA4E9AB054}"/>
              </a:ext>
            </a:extLst>
          </p:cNvPr>
          <p:cNvSpPr txBox="1">
            <a:spLocks/>
          </p:cNvSpPr>
          <p:nvPr/>
        </p:nvSpPr>
        <p:spPr bwMode="auto">
          <a:xfrm>
            <a:off x="1676400" y="4419600"/>
            <a:ext cx="8839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600" dirty="0"/>
              <a:t>But sometimes, we want to repeat a block of code </a:t>
            </a:r>
            <a:r>
              <a:rPr lang="en-US" sz="2600" b="1" dirty="0"/>
              <a:t>as long as some condition is true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9141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</a:t>
            </a:r>
          </a:p>
        </p:txBody>
      </p:sp>
      <p:graphicFrame>
        <p:nvGraphicFramePr>
          <p:cNvPr id="6" name="Google Shape;181;p23">
            <a:extLst>
              <a:ext uri="{FF2B5EF4-FFF2-40B4-BE49-F238E27FC236}">
                <a16:creationId xmlns:a16="http://schemas.microsoft.com/office/drawing/2014/main" id="{13B95156-1961-0143-B684-B1C8BD279B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7968132"/>
              </p:ext>
            </p:extLst>
          </p:nvPr>
        </p:nvGraphicFramePr>
        <p:xfrm>
          <a:off x="1524000" y="1600200"/>
          <a:ext cx="9525000" cy="45224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96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1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66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8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2000" b="1" i="1" u="none" strike="noStrike" cap="non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Test</a:t>
                      </a:r>
                      <a:endParaRPr sz="2000"/>
                    </a:p>
                  </a:txBody>
                  <a:tcPr marL="45725" marR="45725" marT="45725" marB="45725" anchor="b">
                    <a:lnL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2000" b="1" i="1" u="none" strike="noStrike" cap="none" dirty="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Opposite</a:t>
                      </a:r>
                      <a:endParaRPr sz="2000" dirty="0"/>
                    </a:p>
                  </a:txBody>
                  <a:tcPr marL="45725" marR="45725" marT="45725" marB="45725" anchor="b">
                    <a:lnL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2000" b="1" i="1" u="none" strike="noStrike" cap="non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What it checks</a:t>
                      </a:r>
                      <a:endParaRPr sz="2000"/>
                    </a:p>
                  </a:txBody>
                  <a:tcPr marL="45725" marR="45725" marT="45725" marB="45725" anchor="b">
                    <a:lnL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1800" b="1" i="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front_is_clear()</a:t>
                      </a:r>
                      <a:endParaRPr sz="2000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1800" b="1" i="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front_is_blocked()</a:t>
                      </a:r>
                      <a:endParaRPr sz="2000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2000" b="0" i="0" u="none" strike="noStrike" cap="non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Is there a wall in front of Karel?</a:t>
                      </a:r>
                      <a:endParaRPr sz="2000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1800" b="1" i="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left_is_clear()</a:t>
                      </a:r>
                      <a:endParaRPr sz="2000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1800" b="1" i="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left_is_blocked()</a:t>
                      </a:r>
                      <a:endParaRPr sz="2000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2000" b="0" i="0" u="none" strike="noStrike" cap="non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Is there a wall to Karel’s left?</a:t>
                      </a:r>
                      <a:endParaRPr sz="2000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1800" b="1" i="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right_is_clear()</a:t>
                      </a:r>
                      <a:endParaRPr sz="2000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1800" b="1" i="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right_is_blocked()</a:t>
                      </a:r>
                      <a:endParaRPr sz="2000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2000" b="0" i="0" u="none" strike="noStrike" cap="non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Is there a wall to Karel’s right?</a:t>
                      </a:r>
                      <a:endParaRPr sz="2000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1800" b="1" i="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beepers_present()</a:t>
                      </a:r>
                      <a:endParaRPr sz="2000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1800" b="1" i="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no_beepers_present()</a:t>
                      </a:r>
                      <a:endParaRPr sz="2000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2000" b="0" i="0" u="none" strike="noStrike" cap="none" dirty="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Are there beepers on this corner?</a:t>
                      </a:r>
                      <a:endParaRPr sz="2000" dirty="0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1800" b="1" i="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facing_north()</a:t>
                      </a:r>
                      <a:endParaRPr sz="2000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1800" b="1" i="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not_facing_north()</a:t>
                      </a:r>
                      <a:endParaRPr sz="2000"/>
                    </a:p>
                  </a:txBody>
                  <a:tcPr marL="45725" marR="45725" marT="45725" marB="45725" anchor="ctr">
                    <a:lnL w="1270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2000" b="0" i="0" u="none" strike="noStrike" cap="none" dirty="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Is Karel facing north?</a:t>
                      </a:r>
                      <a:endParaRPr sz="2000" dirty="0"/>
                    </a:p>
                  </a:txBody>
                  <a:tcPr marL="45725" marR="45725" marT="45725" marB="45725" anchor="ctr">
                    <a:lnL w="1270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1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1800" b="1" i="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facing_east()</a:t>
                      </a:r>
                      <a:endParaRPr sz="2000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1800" b="1" i="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not_facing_east()</a:t>
                      </a:r>
                      <a:endParaRPr sz="2000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2000" b="0" i="0" u="none" strike="noStrike" cap="non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Is Karel facing east?</a:t>
                      </a:r>
                      <a:endParaRPr sz="2000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1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1800" b="1" i="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facing_south()</a:t>
                      </a:r>
                      <a:endParaRPr sz="2000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1800" b="1" i="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not_facing_south()</a:t>
                      </a:r>
                      <a:endParaRPr sz="2000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2000" b="0" i="0" u="none" strike="noStrike" cap="non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Is Karel facing south?</a:t>
                      </a:r>
                      <a:endParaRPr sz="2000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0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1800" b="1" i="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facing_west()</a:t>
                      </a:r>
                      <a:endParaRPr sz="2000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1800" b="1" i="0" u="none" strike="noStrike" cap="none" dirty="0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not_facing_west()</a:t>
                      </a:r>
                      <a:endParaRPr sz="2000" dirty="0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2000" b="0" i="0" u="none" strike="noStrike" cap="none" dirty="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Is Karel facing west?</a:t>
                      </a:r>
                      <a:endParaRPr sz="2000" dirty="0"/>
                    </a:p>
                  </a:txBody>
                  <a:tcPr marL="45725" marR="45725" marT="45725" marB="45725" anchor="ctr">
                    <a:lnL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66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80188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flow: While Loops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1601539-E925-5F44-851B-A7C4A1653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87200" cy="5181600"/>
          </a:xfrm>
        </p:spPr>
        <p:txBody>
          <a:bodyPr/>
          <a:lstStyle/>
          <a:p>
            <a:pPr marL="344487" lvl="1" indent="0">
              <a:buNone/>
            </a:pP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while </a:t>
            </a:r>
            <a:r>
              <a:rPr lang="en-US" sz="3200" b="1" i="1" dirty="0">
                <a:latin typeface="Courier" charset="0"/>
                <a:ea typeface="Courier" charset="0"/>
                <a:cs typeface="Courier" charset="0"/>
              </a:rPr>
              <a:t>condition</a:t>
            </a: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344487" lvl="1" indent="0">
              <a:buNone/>
            </a:pP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b="1" i="1" dirty="0">
                <a:latin typeface="Courier" charset="0"/>
                <a:ea typeface="Courier" charset="0"/>
                <a:cs typeface="Courier" charset="0"/>
              </a:rPr>
              <a:t>statement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b="1" i="1" dirty="0">
                <a:latin typeface="Courier" charset="0"/>
                <a:ea typeface="Courier" charset="0"/>
                <a:cs typeface="Courier" charset="0"/>
              </a:rPr>
              <a:t>statement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...</a:t>
            </a:r>
          </a:p>
          <a:p>
            <a:pPr marL="3175" indent="0">
              <a:buNone/>
            </a:pPr>
            <a:endParaRPr lang="en-US" sz="3200" dirty="0"/>
          </a:p>
          <a:p>
            <a:pPr marL="3175" indent="0">
              <a:buNone/>
            </a:pPr>
            <a:r>
              <a:rPr lang="en-US" sz="3200" dirty="0"/>
              <a:t>Repeats the statements in the body until </a:t>
            </a:r>
            <a:r>
              <a:rPr lang="en-US" sz="3200" b="1" i="1" dirty="0"/>
              <a:t>condition</a:t>
            </a:r>
            <a:r>
              <a:rPr lang="en-US" sz="3200" dirty="0"/>
              <a:t> is no longer true.</a:t>
            </a:r>
          </a:p>
          <a:p>
            <a:pPr marL="3175" indent="0">
              <a:buNone/>
            </a:pPr>
            <a:r>
              <a:rPr lang="en-US" sz="3200" dirty="0"/>
              <a:t>Each time, Karel executes </a:t>
            </a:r>
            <a:r>
              <a:rPr lang="en-US" sz="3200" i="1" dirty="0"/>
              <a:t>all statements</a:t>
            </a:r>
            <a:r>
              <a:rPr lang="en-US" sz="3200" dirty="0"/>
              <a:t>, and </a:t>
            </a:r>
            <a:r>
              <a:rPr lang="en-US" sz="3200" b="1" dirty="0"/>
              <a:t>then</a:t>
            </a:r>
            <a:r>
              <a:rPr lang="en-US" sz="3200" dirty="0"/>
              <a:t> checks the condition.</a:t>
            </a:r>
            <a:endParaRPr lang="en-US" sz="3200" dirty="0">
              <a:latin typeface="Courier" charset="0"/>
              <a:ea typeface="Courier" charset="0"/>
              <a:cs typeface="Courier" charset="0"/>
            </a:endParaRPr>
          </a:p>
          <a:p>
            <a:pPr marL="3175" indent="0">
              <a:buNone/>
            </a:pPr>
            <a:endParaRPr lang="en-US" sz="3200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endParaRPr lang="en-US" sz="32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8021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flow: While Loops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5343A4-D2E5-AC47-A7AF-99D44B240583}"/>
              </a:ext>
            </a:extLst>
          </p:cNvPr>
          <p:cNvSpPr/>
          <p:nvPr/>
        </p:nvSpPr>
        <p:spPr>
          <a:xfrm>
            <a:off x="3505200" y="2895600"/>
            <a:ext cx="5486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def main():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while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front_is_clear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move()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432250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flow: While Loops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5343A4-D2E5-AC47-A7AF-99D44B240583}"/>
              </a:ext>
            </a:extLst>
          </p:cNvPr>
          <p:cNvSpPr/>
          <p:nvPr/>
        </p:nvSpPr>
        <p:spPr>
          <a:xfrm>
            <a:off x="3505200" y="2895600"/>
            <a:ext cx="5486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def main():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while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front_is_clear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move()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7" name="Google Shape;188;p24">
            <a:extLst>
              <a:ext uri="{FF2B5EF4-FFF2-40B4-BE49-F238E27FC236}">
                <a16:creationId xmlns:a16="http://schemas.microsoft.com/office/drawing/2014/main" id="{0F54B3A7-C336-A24F-8BBA-8BD562D2AC67}"/>
              </a:ext>
            </a:extLst>
          </p:cNvPr>
          <p:cNvSpPr txBox="1"/>
          <p:nvPr/>
        </p:nvSpPr>
        <p:spPr>
          <a:xfrm>
            <a:off x="7848600" y="1981200"/>
            <a:ext cx="1409550" cy="467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2400" b="1" dirty="0">
                <a:solidFill>
                  <a:srgbClr val="0070C0"/>
                </a:solidFill>
              </a:rPr>
              <a:t>condition</a:t>
            </a:r>
            <a:endParaRPr sz="2400" b="1" dirty="0">
              <a:solidFill>
                <a:srgbClr val="0070C0"/>
              </a:solidFill>
            </a:endParaRPr>
          </a:p>
        </p:txBody>
      </p:sp>
      <p:cxnSp>
        <p:nvCxnSpPr>
          <p:cNvPr id="8" name="Google Shape;189;p24">
            <a:extLst>
              <a:ext uri="{FF2B5EF4-FFF2-40B4-BE49-F238E27FC236}">
                <a16:creationId xmlns:a16="http://schemas.microsoft.com/office/drawing/2014/main" id="{C6E1E8FD-60B2-CE43-AA53-A341F0BD0732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7429351" y="2448750"/>
            <a:ext cx="1124024" cy="89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749054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143000"/>
            <a:ext cx="12192000" cy="5715001"/>
          </a:xfrm>
          <a:prstGeom prst="rect">
            <a:avLst/>
          </a:prstGeom>
          <a:solidFill>
            <a:srgbClr val="86D0F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" y="1522672"/>
            <a:ext cx="12192000" cy="567804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800883" y="2118420"/>
            <a:ext cx="8285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AutoNum type="arabicPeriod"/>
            </a:pPr>
            <a:r>
              <a:rPr lang="en-US" sz="2400" dirty="0">
                <a:latin typeface="Chalkboard"/>
                <a:cs typeface="Chalkboard"/>
              </a:rPr>
              <a:t>Code using conditions</a:t>
            </a:r>
          </a:p>
          <a:p>
            <a:pPr marL="457200" indent="-457200" algn="ctr">
              <a:buAutoNum type="arabicPeriod"/>
            </a:pPr>
            <a:r>
              <a:rPr lang="en-US" sz="2400" dirty="0">
                <a:latin typeface="Chalkboard"/>
                <a:cs typeface="Chalkboard"/>
              </a:rPr>
              <a:t>Trace programs that use loops and conditions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494" b="98005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29712" y="3292137"/>
            <a:ext cx="1746823" cy="1893180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5B38E829-0E61-B54D-943D-3ECADCE8E851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0"/>
            <a:ext cx="11277600" cy="11430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x-none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Learning Goals</a:t>
            </a:r>
          </a:p>
        </p:txBody>
      </p:sp>
    </p:spTree>
    <p:extLst>
      <p:ext uri="{BB962C8B-B14F-4D97-AF65-F5344CB8AC3E}">
        <p14:creationId xmlns:p14="http://schemas.microsoft.com/office/powerpoint/2010/main" val="9592406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flow: While Loops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5343A4-D2E5-AC47-A7AF-99D44B240583}"/>
              </a:ext>
            </a:extLst>
          </p:cNvPr>
          <p:cNvSpPr/>
          <p:nvPr/>
        </p:nvSpPr>
        <p:spPr>
          <a:xfrm>
            <a:off x="3505200" y="2895600"/>
            <a:ext cx="5486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def main():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while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front_is_clear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move()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7" name="Google Shape;188;p24">
            <a:extLst>
              <a:ext uri="{FF2B5EF4-FFF2-40B4-BE49-F238E27FC236}">
                <a16:creationId xmlns:a16="http://schemas.microsoft.com/office/drawing/2014/main" id="{0F54B3A7-C336-A24F-8BBA-8BD562D2AC67}"/>
              </a:ext>
            </a:extLst>
          </p:cNvPr>
          <p:cNvSpPr txBox="1"/>
          <p:nvPr/>
        </p:nvSpPr>
        <p:spPr>
          <a:xfrm>
            <a:off x="9087570" y="4380484"/>
            <a:ext cx="1409550" cy="467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2400" b="1" dirty="0">
                <a:solidFill>
                  <a:srgbClr val="0070C0"/>
                </a:solidFill>
              </a:rPr>
              <a:t>body</a:t>
            </a:r>
            <a:endParaRPr sz="2400" b="1" dirty="0">
              <a:solidFill>
                <a:srgbClr val="0070C0"/>
              </a:solidFill>
            </a:endParaRPr>
          </a:p>
        </p:txBody>
      </p:sp>
      <p:cxnSp>
        <p:nvCxnSpPr>
          <p:cNvPr id="8" name="Google Shape;189;p24">
            <a:extLst>
              <a:ext uri="{FF2B5EF4-FFF2-40B4-BE49-F238E27FC236}">
                <a16:creationId xmlns:a16="http://schemas.microsoft.com/office/drawing/2014/main" id="{C6E1E8FD-60B2-CE43-AA53-A341F0BD0732}"/>
              </a:ext>
            </a:extLst>
          </p:cNvPr>
          <p:cNvCxnSpPr>
            <a:cxnSpLocks/>
            <a:endCxn id="11" idx="3"/>
          </p:cNvCxnSpPr>
          <p:nvPr/>
        </p:nvCxnSpPr>
        <p:spPr>
          <a:xfrm flipH="1" flipV="1">
            <a:off x="7315200" y="4257512"/>
            <a:ext cx="1724386" cy="37428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" name="Rounded Rectangle 7">
            <a:extLst>
              <a:ext uri="{FF2B5EF4-FFF2-40B4-BE49-F238E27FC236}">
                <a16:creationId xmlns:a16="http://schemas.microsoft.com/office/drawing/2014/main" id="{66113178-4B7F-E54C-91EC-7B17EF830197}"/>
              </a:ext>
            </a:extLst>
          </p:cNvPr>
          <p:cNvSpPr/>
          <p:nvPr/>
        </p:nvSpPr>
        <p:spPr>
          <a:xfrm>
            <a:off x="3962400" y="3803541"/>
            <a:ext cx="685800" cy="90794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587DBE-ABB9-3F4D-B836-C443A0912D9D}"/>
              </a:ext>
            </a:extLst>
          </p:cNvPr>
          <p:cNvSpPr/>
          <p:nvPr/>
        </p:nvSpPr>
        <p:spPr>
          <a:xfrm>
            <a:off x="4744170" y="3803541"/>
            <a:ext cx="2571030" cy="90794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4403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flow: While Loops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5343A4-D2E5-AC47-A7AF-99D44B240583}"/>
              </a:ext>
            </a:extLst>
          </p:cNvPr>
          <p:cNvSpPr/>
          <p:nvPr/>
        </p:nvSpPr>
        <p:spPr>
          <a:xfrm>
            <a:off x="3505200" y="2895600"/>
            <a:ext cx="5486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def main():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while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front_is_clear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move()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7" name="Google Shape;188;p24">
            <a:extLst>
              <a:ext uri="{FF2B5EF4-FFF2-40B4-BE49-F238E27FC236}">
                <a16:creationId xmlns:a16="http://schemas.microsoft.com/office/drawing/2014/main" id="{0F54B3A7-C336-A24F-8BBA-8BD562D2AC67}"/>
              </a:ext>
            </a:extLst>
          </p:cNvPr>
          <p:cNvSpPr txBox="1"/>
          <p:nvPr/>
        </p:nvSpPr>
        <p:spPr>
          <a:xfrm>
            <a:off x="9372600" y="4792397"/>
            <a:ext cx="2362200" cy="467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70C0"/>
                </a:solidFill>
              </a:rPr>
              <a:t>C</a:t>
            </a:r>
            <a:r>
              <a:rPr lang="cs" sz="2400" b="1" dirty="0">
                <a:solidFill>
                  <a:srgbClr val="0070C0"/>
                </a:solidFill>
              </a:rPr>
              <a:t>ommand outside of loop</a:t>
            </a:r>
            <a:endParaRPr sz="2400" b="1" dirty="0">
              <a:solidFill>
                <a:srgbClr val="0070C0"/>
              </a:solidFill>
            </a:endParaRPr>
          </a:p>
        </p:txBody>
      </p:sp>
      <p:cxnSp>
        <p:nvCxnSpPr>
          <p:cNvPr id="8" name="Google Shape;189;p24">
            <a:extLst>
              <a:ext uri="{FF2B5EF4-FFF2-40B4-BE49-F238E27FC236}">
                <a16:creationId xmlns:a16="http://schemas.microsoft.com/office/drawing/2014/main" id="{C6E1E8FD-60B2-CE43-AA53-A341F0BD0732}"/>
              </a:ext>
            </a:extLst>
          </p:cNvPr>
          <p:cNvCxnSpPr>
            <a:cxnSpLocks/>
          </p:cNvCxnSpPr>
          <p:nvPr/>
        </p:nvCxnSpPr>
        <p:spPr>
          <a:xfrm flipH="1" flipV="1">
            <a:off x="6400800" y="4953000"/>
            <a:ext cx="2971800" cy="30694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1289269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Overview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4381500" y="1676400"/>
            <a:ext cx="3429000" cy="990600"/>
          </a:xfrm>
          <a:prstGeom prst="round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600" dirty="0">
                <a:latin typeface="Arial" charset="0"/>
              </a:rPr>
              <a:t>I want Karel to repeat some commands!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1981200" y="4419600"/>
            <a:ext cx="3429000" cy="990600"/>
          </a:xfrm>
          <a:prstGeom prst="round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4200" b="1" dirty="0">
                <a:latin typeface="Arial" charset="0"/>
              </a:rPr>
              <a:t>for</a:t>
            </a:r>
            <a:r>
              <a:rPr lang="en-US" sz="4200" dirty="0">
                <a:latin typeface="Arial" charset="0"/>
              </a:rPr>
              <a:t> loop</a:t>
            </a:r>
            <a:endParaRPr lang="en-US" sz="4200" b="1" dirty="0">
              <a:latin typeface="Arial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6781800" y="4419600"/>
            <a:ext cx="3429000" cy="990600"/>
          </a:xfrm>
          <a:prstGeom prst="round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4200" b="1" dirty="0">
                <a:latin typeface="Arial" charset="0"/>
              </a:rPr>
              <a:t>while </a:t>
            </a:r>
            <a:r>
              <a:rPr lang="en-US" sz="4200" dirty="0">
                <a:latin typeface="Arial" charset="0"/>
              </a:rPr>
              <a:t>loop</a:t>
            </a:r>
            <a:endParaRPr lang="en-US" sz="4200" b="1" dirty="0">
              <a:latin typeface="Arial" charset="0"/>
            </a:endParaRPr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 bwMode="auto">
          <a:xfrm flipH="1">
            <a:off x="3695700" y="2667000"/>
            <a:ext cx="2400300" cy="175260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>
            <a:stCxn id="4" idx="2"/>
            <a:endCxn id="6" idx="0"/>
          </p:cNvCxnSpPr>
          <p:nvPr/>
        </p:nvCxnSpPr>
        <p:spPr bwMode="auto">
          <a:xfrm>
            <a:off x="6096000" y="2667000"/>
            <a:ext cx="2400300" cy="175260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2286000" y="2939844"/>
            <a:ext cx="2400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Know how many times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05700" y="2939844"/>
            <a:ext cx="2400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Don’t </a:t>
            </a:r>
            <a:r>
              <a:rPr lang="en-US" sz="2400"/>
              <a:t>know </a:t>
            </a:r>
            <a:r>
              <a:rPr lang="en-US" sz="2400" dirty="0"/>
              <a:t>how many times</a:t>
            </a:r>
          </a:p>
        </p:txBody>
      </p:sp>
    </p:spTree>
    <p:extLst>
      <p:ext uri="{BB962C8B-B14F-4D97-AF65-F5344CB8AC3E}">
        <p14:creationId xmlns:p14="http://schemas.microsoft.com/office/powerpoint/2010/main" val="27515619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0886"/>
            <a:ext cx="11277600" cy="1143000"/>
          </a:xfrm>
        </p:spPr>
        <p:txBody>
          <a:bodyPr/>
          <a:lstStyle/>
          <a:p>
            <a:r>
              <a:rPr lang="en-US" altLang="x-none" dirty="0"/>
              <a:t>Lecture Plan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11506200" cy="4876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x-none" sz="3600" dirty="0">
                <a:solidFill>
                  <a:schemeClr val="bg1">
                    <a:lumMod val="65000"/>
                  </a:schemeClr>
                </a:solidFill>
              </a:rPr>
              <a:t>Review</a:t>
            </a:r>
          </a:p>
          <a:p>
            <a:pPr>
              <a:lnSpc>
                <a:spcPct val="150000"/>
              </a:lnSpc>
            </a:pPr>
            <a:r>
              <a:rPr lang="en-US" altLang="x-none" sz="3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altLang="x-none" sz="3600" dirty="0">
                <a:solidFill>
                  <a:schemeClr val="bg1">
                    <a:lumMod val="65000"/>
                  </a:schemeClr>
                </a:solidFill>
              </a:rPr>
              <a:t> loops and conditions</a:t>
            </a:r>
          </a:p>
          <a:p>
            <a:pPr>
              <a:lnSpc>
                <a:spcPct val="150000"/>
              </a:lnSpc>
            </a:pPr>
            <a:r>
              <a:rPr lang="en-US" altLang="x-none" sz="3600" dirty="0"/>
              <a:t>Fencepost problem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EF305B-8CF6-DD40-9DD6-26349AE22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2286000"/>
            <a:ext cx="3080524" cy="309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4455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B1DAE-52C4-FE42-8CA9-6AA5FBE6D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Fencepost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7ED1E3-7F64-E74B-B714-BA8AC2461F27}"/>
              </a:ext>
            </a:extLst>
          </p:cNvPr>
          <p:cNvSpPr/>
          <p:nvPr/>
        </p:nvSpPr>
        <p:spPr>
          <a:xfrm>
            <a:off x="1863524" y="4352081"/>
            <a:ext cx="3822192" cy="190982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00BB576-906A-0347-8BA1-804382B99543}"/>
              </a:ext>
            </a:extLst>
          </p:cNvPr>
          <p:cNvGrpSpPr/>
          <p:nvPr/>
        </p:nvGrpSpPr>
        <p:grpSpPr>
          <a:xfrm>
            <a:off x="2291787" y="4838218"/>
            <a:ext cx="163974" cy="150471"/>
            <a:chOff x="4409955" y="3692324"/>
            <a:chExt cx="163974" cy="15047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D3B70ED-9389-0A4F-BC42-DC660FADE3BF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3D5F737-6DCE-9346-8A3F-8C5FC39ABF48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7F300DE-8061-EF42-9C13-5A13E264E529}"/>
              </a:ext>
            </a:extLst>
          </p:cNvPr>
          <p:cNvGrpSpPr/>
          <p:nvPr/>
        </p:nvGrpSpPr>
        <p:grpSpPr>
          <a:xfrm>
            <a:off x="3150243" y="4851722"/>
            <a:ext cx="163974" cy="150471"/>
            <a:chOff x="4409955" y="3692324"/>
            <a:chExt cx="163974" cy="15047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529713E-73CA-1449-9C1E-DE2F9EA171E4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0321D9F-5015-2E42-87A2-8A0D23D47D4B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95A7E3B-9E52-B643-BDCE-16853373CE81}"/>
              </a:ext>
            </a:extLst>
          </p:cNvPr>
          <p:cNvGrpSpPr/>
          <p:nvPr/>
        </p:nvGrpSpPr>
        <p:grpSpPr>
          <a:xfrm>
            <a:off x="2293717" y="5661949"/>
            <a:ext cx="163974" cy="150471"/>
            <a:chOff x="4409955" y="3692324"/>
            <a:chExt cx="163974" cy="150471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7C6D56A-B8E9-DF4C-9C7C-8426CB80A8D0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3A6B438-312E-9D4D-9EEB-3D550C3AAD33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7AB1BE1-701B-AC42-8E4F-484DBEFEE463}"/>
              </a:ext>
            </a:extLst>
          </p:cNvPr>
          <p:cNvGrpSpPr/>
          <p:nvPr/>
        </p:nvGrpSpPr>
        <p:grpSpPr>
          <a:xfrm>
            <a:off x="3152173" y="5675453"/>
            <a:ext cx="163974" cy="150471"/>
            <a:chOff x="4409955" y="3692324"/>
            <a:chExt cx="163974" cy="15047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8D1651-4FDC-6041-849A-0F39743BF9A8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64B9D26-1154-424C-BB95-F718B19BDD72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5CA1862C-EAFC-1646-BC92-1A2856D67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762" b="93651" l="9043" r="88830">
                        <a14:foregroundMark x1="36702" y1="53968" x2="62234" y2="53968"/>
                        <a14:foregroundMark x1="51064" y1="65079" x2="67553" y2="66667"/>
                        <a14:foregroundMark x1="30851" y1="12698" x2="30851" y2="58201"/>
                        <a14:foregroundMark x1="31383" y1="64550" x2="70213" y2="59259"/>
                        <a14:foregroundMark x1="33511" y1="69312" x2="75000" y2="73545"/>
                        <a14:foregroundMark x1="75000" y1="68254" x2="67553" y2="15873"/>
                        <a14:foregroundMark x1="36170" y1="11640" x2="64894" y2="137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59223" y="5400673"/>
            <a:ext cx="816735" cy="82108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AAF64BB0-4309-A84F-AC99-38A9A66F788D}"/>
              </a:ext>
            </a:extLst>
          </p:cNvPr>
          <p:cNvGrpSpPr/>
          <p:nvPr/>
        </p:nvGrpSpPr>
        <p:grpSpPr>
          <a:xfrm>
            <a:off x="4096870" y="4851722"/>
            <a:ext cx="163974" cy="150471"/>
            <a:chOff x="4409955" y="3692324"/>
            <a:chExt cx="163974" cy="150471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8074579-3517-8E49-B8F6-D442CC0E4F91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57C2011-B59E-3144-BE2E-28CCB3749C6F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42E4550-3D7D-954B-AA8B-EDCB8A340624}"/>
              </a:ext>
            </a:extLst>
          </p:cNvPr>
          <p:cNvGrpSpPr/>
          <p:nvPr/>
        </p:nvGrpSpPr>
        <p:grpSpPr>
          <a:xfrm>
            <a:off x="4098800" y="5675453"/>
            <a:ext cx="163974" cy="150471"/>
            <a:chOff x="4409955" y="3692324"/>
            <a:chExt cx="163974" cy="150471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41FA257-A89E-F447-86D7-326AB8D9202A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2C19DDA-7F9E-2D41-A349-4627BC46EC3A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F0DC022-D427-7F49-8BFA-7F62A0602CF3}"/>
              </a:ext>
            </a:extLst>
          </p:cNvPr>
          <p:cNvGrpSpPr/>
          <p:nvPr/>
        </p:nvGrpSpPr>
        <p:grpSpPr>
          <a:xfrm>
            <a:off x="5039638" y="4857509"/>
            <a:ext cx="163974" cy="150471"/>
            <a:chOff x="4409955" y="3692324"/>
            <a:chExt cx="163974" cy="15047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8B5A580-DD84-054C-B263-28BF4CCCD788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353AB0F-B300-3F41-8FDE-5BA4CC5C2C8F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85E8F39-5DB8-4C4A-AD82-DFE280AAFF5B}"/>
              </a:ext>
            </a:extLst>
          </p:cNvPr>
          <p:cNvGrpSpPr/>
          <p:nvPr/>
        </p:nvGrpSpPr>
        <p:grpSpPr>
          <a:xfrm>
            <a:off x="5041568" y="5681240"/>
            <a:ext cx="163974" cy="150471"/>
            <a:chOff x="4409955" y="3692324"/>
            <a:chExt cx="163974" cy="150471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DF6DD40-6EC5-524F-8B3B-D6355BD5042D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FBD65E5-3C98-3640-A038-91B683213777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42C2CFA-EB17-7641-8FAE-768F54347D40}"/>
              </a:ext>
            </a:extLst>
          </p:cNvPr>
          <p:cNvSpPr/>
          <p:nvPr/>
        </p:nvSpPr>
        <p:spPr>
          <a:xfrm>
            <a:off x="457199" y="1480595"/>
            <a:ext cx="1123253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I want Karel to put down a row of beepers until it reaches a wall.  How do I do this?</a:t>
            </a:r>
          </a:p>
          <a:p>
            <a:endParaRPr lang="en-US" sz="3200" dirty="0"/>
          </a:p>
          <a:p>
            <a:r>
              <a:rPr lang="en-US" sz="3200" dirty="0"/>
              <a:t>Let’s first pretend the program must only work for this world.  What commands should Karel execute?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4233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B1DAE-52C4-FE42-8CA9-6AA5FBE6D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Fencepost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7ED1E3-7F64-E74B-B714-BA8AC2461F27}"/>
              </a:ext>
            </a:extLst>
          </p:cNvPr>
          <p:cNvSpPr/>
          <p:nvPr/>
        </p:nvSpPr>
        <p:spPr>
          <a:xfrm>
            <a:off x="476692" y="3810000"/>
            <a:ext cx="3822192" cy="190982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00BB576-906A-0347-8BA1-804382B99543}"/>
              </a:ext>
            </a:extLst>
          </p:cNvPr>
          <p:cNvGrpSpPr/>
          <p:nvPr/>
        </p:nvGrpSpPr>
        <p:grpSpPr>
          <a:xfrm>
            <a:off x="904955" y="4296137"/>
            <a:ext cx="163974" cy="150471"/>
            <a:chOff x="4409955" y="3692324"/>
            <a:chExt cx="163974" cy="15047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D3B70ED-9389-0A4F-BC42-DC660FADE3BF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3D5F737-6DCE-9346-8A3F-8C5FC39ABF48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7F300DE-8061-EF42-9C13-5A13E264E529}"/>
              </a:ext>
            </a:extLst>
          </p:cNvPr>
          <p:cNvGrpSpPr/>
          <p:nvPr/>
        </p:nvGrpSpPr>
        <p:grpSpPr>
          <a:xfrm>
            <a:off x="1763411" y="4309641"/>
            <a:ext cx="163974" cy="150471"/>
            <a:chOff x="4409955" y="3692324"/>
            <a:chExt cx="163974" cy="15047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529713E-73CA-1449-9C1E-DE2F9EA171E4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0321D9F-5015-2E42-87A2-8A0D23D47D4B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95A7E3B-9E52-B643-BDCE-16853373CE81}"/>
              </a:ext>
            </a:extLst>
          </p:cNvPr>
          <p:cNvGrpSpPr/>
          <p:nvPr/>
        </p:nvGrpSpPr>
        <p:grpSpPr>
          <a:xfrm>
            <a:off x="906885" y="5119868"/>
            <a:ext cx="163974" cy="150471"/>
            <a:chOff x="4409955" y="3692324"/>
            <a:chExt cx="163974" cy="150471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7C6D56A-B8E9-DF4C-9C7C-8426CB80A8D0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3A6B438-312E-9D4D-9EEB-3D550C3AAD33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7AB1BE1-701B-AC42-8E4F-484DBEFEE463}"/>
              </a:ext>
            </a:extLst>
          </p:cNvPr>
          <p:cNvGrpSpPr/>
          <p:nvPr/>
        </p:nvGrpSpPr>
        <p:grpSpPr>
          <a:xfrm>
            <a:off x="1765341" y="5133372"/>
            <a:ext cx="163974" cy="150471"/>
            <a:chOff x="4409955" y="3692324"/>
            <a:chExt cx="163974" cy="15047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8D1651-4FDC-6041-849A-0F39743BF9A8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64B9D26-1154-424C-BB95-F718B19BDD72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5CA1862C-EAFC-1646-BC92-1A2856D67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762" b="93651" l="9043" r="88830">
                        <a14:foregroundMark x1="36702" y1="53968" x2="62234" y2="53968"/>
                        <a14:foregroundMark x1="51064" y1="65079" x2="67553" y2="66667"/>
                        <a14:foregroundMark x1="30851" y1="12698" x2="30851" y2="58201"/>
                        <a14:foregroundMark x1="31383" y1="64550" x2="70213" y2="59259"/>
                        <a14:foregroundMark x1="33511" y1="69312" x2="75000" y2="73545"/>
                        <a14:foregroundMark x1="75000" y1="68254" x2="67553" y2="15873"/>
                        <a14:foregroundMark x1="36170" y1="11640" x2="64894" y2="137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9539" y="4877715"/>
            <a:ext cx="816735" cy="82108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AAF64BB0-4309-A84F-AC99-38A9A66F788D}"/>
              </a:ext>
            </a:extLst>
          </p:cNvPr>
          <p:cNvGrpSpPr/>
          <p:nvPr/>
        </p:nvGrpSpPr>
        <p:grpSpPr>
          <a:xfrm>
            <a:off x="2710038" y="4309641"/>
            <a:ext cx="163974" cy="150471"/>
            <a:chOff x="4409955" y="3692324"/>
            <a:chExt cx="163974" cy="150471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8074579-3517-8E49-B8F6-D442CC0E4F91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57C2011-B59E-3144-BE2E-28CCB3749C6F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42E4550-3D7D-954B-AA8B-EDCB8A340624}"/>
              </a:ext>
            </a:extLst>
          </p:cNvPr>
          <p:cNvGrpSpPr/>
          <p:nvPr/>
        </p:nvGrpSpPr>
        <p:grpSpPr>
          <a:xfrm>
            <a:off x="2711968" y="5133372"/>
            <a:ext cx="163974" cy="150471"/>
            <a:chOff x="4409955" y="3692324"/>
            <a:chExt cx="163974" cy="150471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41FA257-A89E-F447-86D7-326AB8D9202A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2C19DDA-7F9E-2D41-A349-4627BC46EC3A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F0DC022-D427-7F49-8BFA-7F62A0602CF3}"/>
              </a:ext>
            </a:extLst>
          </p:cNvPr>
          <p:cNvGrpSpPr/>
          <p:nvPr/>
        </p:nvGrpSpPr>
        <p:grpSpPr>
          <a:xfrm>
            <a:off x="3652806" y="4315428"/>
            <a:ext cx="163974" cy="150471"/>
            <a:chOff x="4409955" y="3692324"/>
            <a:chExt cx="163974" cy="15047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8B5A580-DD84-054C-B263-28BF4CCCD788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353AB0F-B300-3F41-8FDE-5BA4CC5C2C8F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85E8F39-5DB8-4C4A-AD82-DFE280AAFF5B}"/>
              </a:ext>
            </a:extLst>
          </p:cNvPr>
          <p:cNvGrpSpPr/>
          <p:nvPr/>
        </p:nvGrpSpPr>
        <p:grpSpPr>
          <a:xfrm>
            <a:off x="3654736" y="5139159"/>
            <a:ext cx="163974" cy="150471"/>
            <a:chOff x="4409955" y="3692324"/>
            <a:chExt cx="163974" cy="150471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DF6DD40-6EC5-524F-8B3B-D6355BD5042D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FBD65E5-3C98-3640-A038-91B683213777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42C2CFA-EB17-7641-8FAE-768F54347D40}"/>
              </a:ext>
            </a:extLst>
          </p:cNvPr>
          <p:cNvSpPr/>
          <p:nvPr/>
        </p:nvSpPr>
        <p:spPr>
          <a:xfrm>
            <a:off x="457199" y="1480595"/>
            <a:ext cx="11277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I want Karel to put down a row of beepers until it reaches a wall.  How do I do this?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41AD85-B017-434B-A7AC-1A9EE95C791B}"/>
              </a:ext>
            </a:extLst>
          </p:cNvPr>
          <p:cNvSpPr txBox="1"/>
          <p:nvPr/>
        </p:nvSpPr>
        <p:spPr>
          <a:xfrm>
            <a:off x="7864522" y="2526422"/>
            <a:ext cx="289694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move()</a:t>
            </a:r>
          </a:p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move()</a:t>
            </a:r>
          </a:p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move()</a:t>
            </a:r>
          </a:p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685320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B1DAE-52C4-FE42-8CA9-6AA5FBE6D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Fencepost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7ED1E3-7F64-E74B-B714-BA8AC2461F27}"/>
              </a:ext>
            </a:extLst>
          </p:cNvPr>
          <p:cNvSpPr/>
          <p:nvPr/>
        </p:nvSpPr>
        <p:spPr>
          <a:xfrm>
            <a:off x="476692" y="3810000"/>
            <a:ext cx="3822192" cy="190982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00BB576-906A-0347-8BA1-804382B99543}"/>
              </a:ext>
            </a:extLst>
          </p:cNvPr>
          <p:cNvGrpSpPr/>
          <p:nvPr/>
        </p:nvGrpSpPr>
        <p:grpSpPr>
          <a:xfrm>
            <a:off x="904955" y="4296137"/>
            <a:ext cx="163974" cy="150471"/>
            <a:chOff x="4409955" y="3692324"/>
            <a:chExt cx="163974" cy="15047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D3B70ED-9389-0A4F-BC42-DC660FADE3BF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3D5F737-6DCE-9346-8A3F-8C5FC39ABF48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7F300DE-8061-EF42-9C13-5A13E264E529}"/>
              </a:ext>
            </a:extLst>
          </p:cNvPr>
          <p:cNvGrpSpPr/>
          <p:nvPr/>
        </p:nvGrpSpPr>
        <p:grpSpPr>
          <a:xfrm>
            <a:off x="1763411" y="4309641"/>
            <a:ext cx="163974" cy="150471"/>
            <a:chOff x="4409955" y="3692324"/>
            <a:chExt cx="163974" cy="15047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529713E-73CA-1449-9C1E-DE2F9EA171E4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0321D9F-5015-2E42-87A2-8A0D23D47D4B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95A7E3B-9E52-B643-BDCE-16853373CE81}"/>
              </a:ext>
            </a:extLst>
          </p:cNvPr>
          <p:cNvGrpSpPr/>
          <p:nvPr/>
        </p:nvGrpSpPr>
        <p:grpSpPr>
          <a:xfrm>
            <a:off x="906885" y="5119868"/>
            <a:ext cx="163974" cy="150471"/>
            <a:chOff x="4409955" y="3692324"/>
            <a:chExt cx="163974" cy="150471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7C6D56A-B8E9-DF4C-9C7C-8426CB80A8D0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3A6B438-312E-9D4D-9EEB-3D550C3AAD33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7AB1BE1-701B-AC42-8E4F-484DBEFEE463}"/>
              </a:ext>
            </a:extLst>
          </p:cNvPr>
          <p:cNvGrpSpPr/>
          <p:nvPr/>
        </p:nvGrpSpPr>
        <p:grpSpPr>
          <a:xfrm>
            <a:off x="1765341" y="5133372"/>
            <a:ext cx="163974" cy="150471"/>
            <a:chOff x="4409955" y="3692324"/>
            <a:chExt cx="163974" cy="15047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8D1651-4FDC-6041-849A-0F39743BF9A8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64B9D26-1154-424C-BB95-F718B19BDD72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17" descr="Screen Shot 2016-06-20 at 10.52.43 AM.png">
            <a:extLst>
              <a:ext uri="{FF2B5EF4-FFF2-40B4-BE49-F238E27FC236}">
                <a16:creationId xmlns:a16="http://schemas.microsoft.com/office/drawing/2014/main" id="{03718A3A-01EB-804D-9202-3E066907FDD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0312" y="4805423"/>
            <a:ext cx="717630" cy="72920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CA1862C-EAFC-1646-BC92-1A2856D679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762" b="93651" l="9043" r="88830">
                        <a14:foregroundMark x1="36702" y1="53968" x2="62234" y2="53968"/>
                        <a14:foregroundMark x1="51064" y1="65079" x2="67553" y2="66667"/>
                        <a14:foregroundMark x1="30851" y1="12698" x2="30851" y2="58201"/>
                        <a14:foregroundMark x1="31383" y1="64550" x2="70213" y2="59259"/>
                        <a14:foregroundMark x1="33511" y1="69312" x2="75000" y2="73545"/>
                        <a14:foregroundMark x1="75000" y1="68254" x2="67553" y2="15873"/>
                        <a14:foregroundMark x1="36170" y1="11640" x2="64894" y2="137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5494" y="4863296"/>
            <a:ext cx="816735" cy="82108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AAF64BB0-4309-A84F-AC99-38A9A66F788D}"/>
              </a:ext>
            </a:extLst>
          </p:cNvPr>
          <p:cNvGrpSpPr/>
          <p:nvPr/>
        </p:nvGrpSpPr>
        <p:grpSpPr>
          <a:xfrm>
            <a:off x="2710038" y="4309641"/>
            <a:ext cx="163974" cy="150471"/>
            <a:chOff x="4409955" y="3692324"/>
            <a:chExt cx="163974" cy="150471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8074579-3517-8E49-B8F6-D442CC0E4F91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57C2011-B59E-3144-BE2E-28CCB3749C6F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42E4550-3D7D-954B-AA8B-EDCB8A340624}"/>
              </a:ext>
            </a:extLst>
          </p:cNvPr>
          <p:cNvGrpSpPr/>
          <p:nvPr/>
        </p:nvGrpSpPr>
        <p:grpSpPr>
          <a:xfrm>
            <a:off x="2711968" y="5133372"/>
            <a:ext cx="163974" cy="150471"/>
            <a:chOff x="4409955" y="3692324"/>
            <a:chExt cx="163974" cy="150471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41FA257-A89E-F447-86D7-326AB8D9202A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2C19DDA-7F9E-2D41-A349-4627BC46EC3A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F0DC022-D427-7F49-8BFA-7F62A0602CF3}"/>
              </a:ext>
            </a:extLst>
          </p:cNvPr>
          <p:cNvGrpSpPr/>
          <p:nvPr/>
        </p:nvGrpSpPr>
        <p:grpSpPr>
          <a:xfrm>
            <a:off x="3652806" y="4315428"/>
            <a:ext cx="163974" cy="150471"/>
            <a:chOff x="4409955" y="3692324"/>
            <a:chExt cx="163974" cy="15047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8B5A580-DD84-054C-B263-28BF4CCCD788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353AB0F-B300-3F41-8FDE-5BA4CC5C2C8F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85E8F39-5DB8-4C4A-AD82-DFE280AAFF5B}"/>
              </a:ext>
            </a:extLst>
          </p:cNvPr>
          <p:cNvGrpSpPr/>
          <p:nvPr/>
        </p:nvGrpSpPr>
        <p:grpSpPr>
          <a:xfrm>
            <a:off x="3654736" y="5139159"/>
            <a:ext cx="163974" cy="150471"/>
            <a:chOff x="4409955" y="3692324"/>
            <a:chExt cx="163974" cy="150471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DF6DD40-6EC5-524F-8B3B-D6355BD5042D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FBD65E5-3C98-3640-A038-91B683213777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42C2CFA-EB17-7641-8FAE-768F54347D40}"/>
              </a:ext>
            </a:extLst>
          </p:cNvPr>
          <p:cNvSpPr/>
          <p:nvPr/>
        </p:nvSpPr>
        <p:spPr>
          <a:xfrm>
            <a:off x="457199" y="1480595"/>
            <a:ext cx="11277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I want Karel to put down a row of beepers until it reaches a wall.  How do I do this?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41AD85-B017-434B-A7AC-1A9EE95C791B}"/>
              </a:ext>
            </a:extLst>
          </p:cNvPr>
          <p:cNvSpPr txBox="1"/>
          <p:nvPr/>
        </p:nvSpPr>
        <p:spPr>
          <a:xfrm>
            <a:off x="7864522" y="2526422"/>
            <a:ext cx="289694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move()</a:t>
            </a:r>
          </a:p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move()</a:t>
            </a:r>
          </a:p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move()</a:t>
            </a:r>
          </a:p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33" name="Rectangle: Rounded Corners 22">
            <a:extLst>
              <a:ext uri="{FF2B5EF4-FFF2-40B4-BE49-F238E27FC236}">
                <a16:creationId xmlns:a16="http://schemas.microsoft.com/office/drawing/2014/main" id="{C09549B8-A388-9549-9F8D-36EEF02D1B99}"/>
              </a:ext>
            </a:extLst>
          </p:cNvPr>
          <p:cNvSpPr/>
          <p:nvPr/>
        </p:nvSpPr>
        <p:spPr>
          <a:xfrm>
            <a:off x="7900083" y="2590800"/>
            <a:ext cx="2861386" cy="46862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448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B1DAE-52C4-FE42-8CA9-6AA5FBE6D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Fencepost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7ED1E3-7F64-E74B-B714-BA8AC2461F27}"/>
              </a:ext>
            </a:extLst>
          </p:cNvPr>
          <p:cNvSpPr/>
          <p:nvPr/>
        </p:nvSpPr>
        <p:spPr>
          <a:xfrm>
            <a:off x="476692" y="3810000"/>
            <a:ext cx="3822192" cy="190982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00BB576-906A-0347-8BA1-804382B99543}"/>
              </a:ext>
            </a:extLst>
          </p:cNvPr>
          <p:cNvGrpSpPr/>
          <p:nvPr/>
        </p:nvGrpSpPr>
        <p:grpSpPr>
          <a:xfrm>
            <a:off x="904955" y="4296137"/>
            <a:ext cx="163974" cy="150471"/>
            <a:chOff x="4409955" y="3692324"/>
            <a:chExt cx="163974" cy="15047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D3B70ED-9389-0A4F-BC42-DC660FADE3BF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3D5F737-6DCE-9346-8A3F-8C5FC39ABF48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7F300DE-8061-EF42-9C13-5A13E264E529}"/>
              </a:ext>
            </a:extLst>
          </p:cNvPr>
          <p:cNvGrpSpPr/>
          <p:nvPr/>
        </p:nvGrpSpPr>
        <p:grpSpPr>
          <a:xfrm>
            <a:off x="1763411" y="4309641"/>
            <a:ext cx="163974" cy="150471"/>
            <a:chOff x="4409955" y="3692324"/>
            <a:chExt cx="163974" cy="15047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529713E-73CA-1449-9C1E-DE2F9EA171E4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0321D9F-5015-2E42-87A2-8A0D23D47D4B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95A7E3B-9E52-B643-BDCE-16853373CE81}"/>
              </a:ext>
            </a:extLst>
          </p:cNvPr>
          <p:cNvGrpSpPr/>
          <p:nvPr/>
        </p:nvGrpSpPr>
        <p:grpSpPr>
          <a:xfrm>
            <a:off x="906885" y="5119868"/>
            <a:ext cx="163974" cy="150471"/>
            <a:chOff x="4409955" y="3692324"/>
            <a:chExt cx="163974" cy="150471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7C6D56A-B8E9-DF4C-9C7C-8426CB80A8D0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3A6B438-312E-9D4D-9EEB-3D550C3AAD33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7AB1BE1-701B-AC42-8E4F-484DBEFEE463}"/>
              </a:ext>
            </a:extLst>
          </p:cNvPr>
          <p:cNvGrpSpPr/>
          <p:nvPr/>
        </p:nvGrpSpPr>
        <p:grpSpPr>
          <a:xfrm>
            <a:off x="1765341" y="5133372"/>
            <a:ext cx="163974" cy="150471"/>
            <a:chOff x="4409955" y="3692324"/>
            <a:chExt cx="163974" cy="15047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8D1651-4FDC-6041-849A-0F39743BF9A8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64B9D26-1154-424C-BB95-F718B19BDD72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17" descr="Screen Shot 2016-06-20 at 10.52.43 AM.png">
            <a:extLst>
              <a:ext uri="{FF2B5EF4-FFF2-40B4-BE49-F238E27FC236}">
                <a16:creationId xmlns:a16="http://schemas.microsoft.com/office/drawing/2014/main" id="{03718A3A-01EB-804D-9202-3E066907FDD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0312" y="4805423"/>
            <a:ext cx="717630" cy="72920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CA1862C-EAFC-1646-BC92-1A2856D679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762" b="93651" l="9043" r="88830">
                        <a14:foregroundMark x1="36702" y1="53968" x2="62234" y2="53968"/>
                        <a14:foregroundMark x1="51064" y1="65079" x2="67553" y2="66667"/>
                        <a14:foregroundMark x1="30851" y1="12698" x2="30851" y2="58201"/>
                        <a14:foregroundMark x1="31383" y1="64550" x2="70213" y2="59259"/>
                        <a14:foregroundMark x1="33511" y1="69312" x2="75000" y2="73545"/>
                        <a14:foregroundMark x1="75000" y1="68254" x2="67553" y2="15873"/>
                        <a14:foregroundMark x1="36170" y1="11640" x2="64894" y2="137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47800" y="4863296"/>
            <a:ext cx="816735" cy="82108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AAF64BB0-4309-A84F-AC99-38A9A66F788D}"/>
              </a:ext>
            </a:extLst>
          </p:cNvPr>
          <p:cNvGrpSpPr/>
          <p:nvPr/>
        </p:nvGrpSpPr>
        <p:grpSpPr>
          <a:xfrm>
            <a:off x="2710038" y="4309641"/>
            <a:ext cx="163974" cy="150471"/>
            <a:chOff x="4409955" y="3692324"/>
            <a:chExt cx="163974" cy="150471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8074579-3517-8E49-B8F6-D442CC0E4F91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57C2011-B59E-3144-BE2E-28CCB3749C6F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42E4550-3D7D-954B-AA8B-EDCB8A340624}"/>
              </a:ext>
            </a:extLst>
          </p:cNvPr>
          <p:cNvGrpSpPr/>
          <p:nvPr/>
        </p:nvGrpSpPr>
        <p:grpSpPr>
          <a:xfrm>
            <a:off x="2711968" y="5133372"/>
            <a:ext cx="163974" cy="150471"/>
            <a:chOff x="4409955" y="3692324"/>
            <a:chExt cx="163974" cy="150471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41FA257-A89E-F447-86D7-326AB8D9202A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2C19DDA-7F9E-2D41-A349-4627BC46EC3A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F0DC022-D427-7F49-8BFA-7F62A0602CF3}"/>
              </a:ext>
            </a:extLst>
          </p:cNvPr>
          <p:cNvGrpSpPr/>
          <p:nvPr/>
        </p:nvGrpSpPr>
        <p:grpSpPr>
          <a:xfrm>
            <a:off x="3652806" y="4315428"/>
            <a:ext cx="163974" cy="150471"/>
            <a:chOff x="4409955" y="3692324"/>
            <a:chExt cx="163974" cy="15047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8B5A580-DD84-054C-B263-28BF4CCCD788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353AB0F-B300-3F41-8FDE-5BA4CC5C2C8F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85E8F39-5DB8-4C4A-AD82-DFE280AAFF5B}"/>
              </a:ext>
            </a:extLst>
          </p:cNvPr>
          <p:cNvGrpSpPr/>
          <p:nvPr/>
        </p:nvGrpSpPr>
        <p:grpSpPr>
          <a:xfrm>
            <a:off x="3654736" y="5139159"/>
            <a:ext cx="163974" cy="150471"/>
            <a:chOff x="4409955" y="3692324"/>
            <a:chExt cx="163974" cy="150471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DF6DD40-6EC5-524F-8B3B-D6355BD5042D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FBD65E5-3C98-3640-A038-91B683213777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42C2CFA-EB17-7641-8FAE-768F54347D40}"/>
              </a:ext>
            </a:extLst>
          </p:cNvPr>
          <p:cNvSpPr/>
          <p:nvPr/>
        </p:nvSpPr>
        <p:spPr>
          <a:xfrm>
            <a:off x="457199" y="1480595"/>
            <a:ext cx="11277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I want Karel to put down a row of beepers until it reaches a wall.  How do I do this?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41AD85-B017-434B-A7AC-1A9EE95C791B}"/>
              </a:ext>
            </a:extLst>
          </p:cNvPr>
          <p:cNvSpPr txBox="1"/>
          <p:nvPr/>
        </p:nvSpPr>
        <p:spPr>
          <a:xfrm>
            <a:off x="7864522" y="2526422"/>
            <a:ext cx="289694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move()</a:t>
            </a:r>
          </a:p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move()</a:t>
            </a:r>
          </a:p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move()</a:t>
            </a:r>
          </a:p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33" name="Rectangle: Rounded Corners 22">
            <a:extLst>
              <a:ext uri="{FF2B5EF4-FFF2-40B4-BE49-F238E27FC236}">
                <a16:creationId xmlns:a16="http://schemas.microsoft.com/office/drawing/2014/main" id="{C09549B8-A388-9549-9F8D-36EEF02D1B99}"/>
              </a:ext>
            </a:extLst>
          </p:cNvPr>
          <p:cNvSpPr/>
          <p:nvPr/>
        </p:nvSpPr>
        <p:spPr>
          <a:xfrm>
            <a:off x="7900083" y="3036576"/>
            <a:ext cx="2861386" cy="46862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873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B1DAE-52C4-FE42-8CA9-6AA5FBE6D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Fencepost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7ED1E3-7F64-E74B-B714-BA8AC2461F27}"/>
              </a:ext>
            </a:extLst>
          </p:cNvPr>
          <p:cNvSpPr/>
          <p:nvPr/>
        </p:nvSpPr>
        <p:spPr>
          <a:xfrm>
            <a:off x="476692" y="3810000"/>
            <a:ext cx="3822192" cy="190982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00BB576-906A-0347-8BA1-804382B99543}"/>
              </a:ext>
            </a:extLst>
          </p:cNvPr>
          <p:cNvGrpSpPr/>
          <p:nvPr/>
        </p:nvGrpSpPr>
        <p:grpSpPr>
          <a:xfrm>
            <a:off x="904955" y="4296137"/>
            <a:ext cx="163974" cy="150471"/>
            <a:chOff x="4409955" y="3692324"/>
            <a:chExt cx="163974" cy="15047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D3B70ED-9389-0A4F-BC42-DC660FADE3BF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3D5F737-6DCE-9346-8A3F-8C5FC39ABF48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7F300DE-8061-EF42-9C13-5A13E264E529}"/>
              </a:ext>
            </a:extLst>
          </p:cNvPr>
          <p:cNvGrpSpPr/>
          <p:nvPr/>
        </p:nvGrpSpPr>
        <p:grpSpPr>
          <a:xfrm>
            <a:off x="1763411" y="4309641"/>
            <a:ext cx="163974" cy="150471"/>
            <a:chOff x="4409955" y="3692324"/>
            <a:chExt cx="163974" cy="15047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529713E-73CA-1449-9C1E-DE2F9EA171E4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0321D9F-5015-2E42-87A2-8A0D23D47D4B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95A7E3B-9E52-B643-BDCE-16853373CE81}"/>
              </a:ext>
            </a:extLst>
          </p:cNvPr>
          <p:cNvGrpSpPr/>
          <p:nvPr/>
        </p:nvGrpSpPr>
        <p:grpSpPr>
          <a:xfrm>
            <a:off x="906885" y="5119868"/>
            <a:ext cx="163974" cy="150471"/>
            <a:chOff x="4409955" y="3692324"/>
            <a:chExt cx="163974" cy="150471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7C6D56A-B8E9-DF4C-9C7C-8426CB80A8D0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3A6B438-312E-9D4D-9EEB-3D550C3AAD33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7AB1BE1-701B-AC42-8E4F-484DBEFEE463}"/>
              </a:ext>
            </a:extLst>
          </p:cNvPr>
          <p:cNvGrpSpPr/>
          <p:nvPr/>
        </p:nvGrpSpPr>
        <p:grpSpPr>
          <a:xfrm>
            <a:off x="1765341" y="5133372"/>
            <a:ext cx="163974" cy="150471"/>
            <a:chOff x="4409955" y="3692324"/>
            <a:chExt cx="163974" cy="15047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8D1651-4FDC-6041-849A-0F39743BF9A8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64B9D26-1154-424C-BB95-F718B19BDD72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17" descr="Screen Shot 2016-06-20 at 10.52.43 AM.png">
            <a:extLst>
              <a:ext uri="{FF2B5EF4-FFF2-40B4-BE49-F238E27FC236}">
                <a16:creationId xmlns:a16="http://schemas.microsoft.com/office/drawing/2014/main" id="{03718A3A-01EB-804D-9202-3E066907FDD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0312" y="4805423"/>
            <a:ext cx="717630" cy="729205"/>
          </a:xfrm>
          <a:prstGeom prst="rect">
            <a:avLst/>
          </a:prstGeom>
        </p:spPr>
      </p:pic>
      <p:pic>
        <p:nvPicPr>
          <p:cNvPr id="34" name="Picture 33" descr="Screen Shot 2016-06-20 at 10.52.43 AM.png">
            <a:extLst>
              <a:ext uri="{FF2B5EF4-FFF2-40B4-BE49-F238E27FC236}">
                <a16:creationId xmlns:a16="http://schemas.microsoft.com/office/drawing/2014/main" id="{87AB5474-FB97-F84D-83C3-72EA5E667F2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000" y="4800600"/>
            <a:ext cx="717630" cy="729205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AAF64BB0-4309-A84F-AC99-38A9A66F788D}"/>
              </a:ext>
            </a:extLst>
          </p:cNvPr>
          <p:cNvGrpSpPr/>
          <p:nvPr/>
        </p:nvGrpSpPr>
        <p:grpSpPr>
          <a:xfrm>
            <a:off x="2710038" y="4309641"/>
            <a:ext cx="163974" cy="150471"/>
            <a:chOff x="4409955" y="3692324"/>
            <a:chExt cx="163974" cy="150471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8074579-3517-8E49-B8F6-D442CC0E4F91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57C2011-B59E-3144-BE2E-28CCB3749C6F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42E4550-3D7D-954B-AA8B-EDCB8A340624}"/>
              </a:ext>
            </a:extLst>
          </p:cNvPr>
          <p:cNvGrpSpPr/>
          <p:nvPr/>
        </p:nvGrpSpPr>
        <p:grpSpPr>
          <a:xfrm>
            <a:off x="2711968" y="5133372"/>
            <a:ext cx="163974" cy="150471"/>
            <a:chOff x="4409955" y="3692324"/>
            <a:chExt cx="163974" cy="150471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41FA257-A89E-F447-86D7-326AB8D9202A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2C19DDA-7F9E-2D41-A349-4627BC46EC3A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F0DC022-D427-7F49-8BFA-7F62A0602CF3}"/>
              </a:ext>
            </a:extLst>
          </p:cNvPr>
          <p:cNvGrpSpPr/>
          <p:nvPr/>
        </p:nvGrpSpPr>
        <p:grpSpPr>
          <a:xfrm>
            <a:off x="3652806" y="4315428"/>
            <a:ext cx="163974" cy="150471"/>
            <a:chOff x="4409955" y="3692324"/>
            <a:chExt cx="163974" cy="15047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8B5A580-DD84-054C-B263-28BF4CCCD788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353AB0F-B300-3F41-8FDE-5BA4CC5C2C8F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85E8F39-5DB8-4C4A-AD82-DFE280AAFF5B}"/>
              </a:ext>
            </a:extLst>
          </p:cNvPr>
          <p:cNvGrpSpPr/>
          <p:nvPr/>
        </p:nvGrpSpPr>
        <p:grpSpPr>
          <a:xfrm>
            <a:off x="3654736" y="5139159"/>
            <a:ext cx="163974" cy="150471"/>
            <a:chOff x="4409955" y="3692324"/>
            <a:chExt cx="163974" cy="150471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DF6DD40-6EC5-524F-8B3B-D6355BD5042D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FBD65E5-3C98-3640-A038-91B683213777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42C2CFA-EB17-7641-8FAE-768F54347D40}"/>
              </a:ext>
            </a:extLst>
          </p:cNvPr>
          <p:cNvSpPr/>
          <p:nvPr/>
        </p:nvSpPr>
        <p:spPr>
          <a:xfrm>
            <a:off x="457199" y="1480595"/>
            <a:ext cx="11277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I want Karel to put down a row of beepers until it reaches a wall.  How do I do this?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41AD85-B017-434B-A7AC-1A9EE95C791B}"/>
              </a:ext>
            </a:extLst>
          </p:cNvPr>
          <p:cNvSpPr txBox="1"/>
          <p:nvPr/>
        </p:nvSpPr>
        <p:spPr>
          <a:xfrm>
            <a:off x="7864522" y="2526422"/>
            <a:ext cx="289694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move()</a:t>
            </a:r>
          </a:p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move()</a:t>
            </a:r>
          </a:p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move()</a:t>
            </a:r>
          </a:p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33" name="Rectangle: Rounded Corners 22">
            <a:extLst>
              <a:ext uri="{FF2B5EF4-FFF2-40B4-BE49-F238E27FC236}">
                <a16:creationId xmlns:a16="http://schemas.microsoft.com/office/drawing/2014/main" id="{C09549B8-A388-9549-9F8D-36EEF02D1B99}"/>
              </a:ext>
            </a:extLst>
          </p:cNvPr>
          <p:cNvSpPr/>
          <p:nvPr/>
        </p:nvSpPr>
        <p:spPr>
          <a:xfrm>
            <a:off x="7900083" y="3569976"/>
            <a:ext cx="2861386" cy="46862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13867BF-7780-6B4B-BD88-B1F9BC0B70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762" b="93651" l="9043" r="88830">
                        <a14:foregroundMark x1="36702" y1="53968" x2="62234" y2="53968"/>
                        <a14:foregroundMark x1="51064" y1="65079" x2="67553" y2="66667"/>
                        <a14:foregroundMark x1="30851" y1="12698" x2="30851" y2="58201"/>
                        <a14:foregroundMark x1="31383" y1="64550" x2="70213" y2="59259"/>
                        <a14:foregroundMark x1="33511" y1="69312" x2="75000" y2="73545"/>
                        <a14:foregroundMark x1="75000" y1="68254" x2="67553" y2="15873"/>
                        <a14:foregroundMark x1="36170" y1="11640" x2="64894" y2="137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47800" y="4863296"/>
            <a:ext cx="816735" cy="82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8547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B1DAE-52C4-FE42-8CA9-6AA5FBE6D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Fencepost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2C2CFA-EB17-7641-8FAE-768F54347D40}"/>
              </a:ext>
            </a:extLst>
          </p:cNvPr>
          <p:cNvSpPr/>
          <p:nvPr/>
        </p:nvSpPr>
        <p:spPr>
          <a:xfrm>
            <a:off x="457199" y="1480595"/>
            <a:ext cx="11277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I want Karel to put down a row of beepers until it reaches a wall.  How do I do this?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41AD85-B017-434B-A7AC-1A9EE95C791B}"/>
              </a:ext>
            </a:extLst>
          </p:cNvPr>
          <p:cNvSpPr txBox="1"/>
          <p:nvPr/>
        </p:nvSpPr>
        <p:spPr>
          <a:xfrm>
            <a:off x="7864522" y="2526422"/>
            <a:ext cx="289694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move()</a:t>
            </a:r>
          </a:p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move()</a:t>
            </a:r>
          </a:p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move()</a:t>
            </a:r>
          </a:p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33" name="Rectangle: Rounded Corners 22">
            <a:extLst>
              <a:ext uri="{FF2B5EF4-FFF2-40B4-BE49-F238E27FC236}">
                <a16:creationId xmlns:a16="http://schemas.microsoft.com/office/drawing/2014/main" id="{C09549B8-A388-9549-9F8D-36EEF02D1B99}"/>
              </a:ext>
            </a:extLst>
          </p:cNvPr>
          <p:cNvSpPr/>
          <p:nvPr/>
        </p:nvSpPr>
        <p:spPr>
          <a:xfrm>
            <a:off x="7900083" y="4027176"/>
            <a:ext cx="2861386" cy="46862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E00ED37-41CE-7C42-96BE-9B727A2CDC66}"/>
              </a:ext>
            </a:extLst>
          </p:cNvPr>
          <p:cNvSpPr/>
          <p:nvPr/>
        </p:nvSpPr>
        <p:spPr>
          <a:xfrm>
            <a:off x="476692" y="3810000"/>
            <a:ext cx="3822192" cy="190982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3B4801C-C2E1-4D48-B5B4-07E7C6177ABA}"/>
              </a:ext>
            </a:extLst>
          </p:cNvPr>
          <p:cNvGrpSpPr/>
          <p:nvPr/>
        </p:nvGrpSpPr>
        <p:grpSpPr>
          <a:xfrm>
            <a:off x="904955" y="4296137"/>
            <a:ext cx="163974" cy="150471"/>
            <a:chOff x="4409955" y="3692324"/>
            <a:chExt cx="163974" cy="150471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2304602-1F08-0344-960F-516FB5C2A376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C1A6F7D-030C-A349-8D19-7D21DEF1DC0F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C0537EA-CA95-1346-9876-6356B3476C46}"/>
              </a:ext>
            </a:extLst>
          </p:cNvPr>
          <p:cNvGrpSpPr/>
          <p:nvPr/>
        </p:nvGrpSpPr>
        <p:grpSpPr>
          <a:xfrm>
            <a:off x="1763411" y="4309641"/>
            <a:ext cx="163974" cy="150471"/>
            <a:chOff x="4409955" y="3692324"/>
            <a:chExt cx="163974" cy="150471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982D2F6-BDF6-0F4C-A2D8-07F8F8C0DE50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40B7F81-2447-0244-BC8E-AFA0D3072900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3524D97-20BB-DA49-A453-69E02ACC3106}"/>
              </a:ext>
            </a:extLst>
          </p:cNvPr>
          <p:cNvGrpSpPr/>
          <p:nvPr/>
        </p:nvGrpSpPr>
        <p:grpSpPr>
          <a:xfrm>
            <a:off x="906885" y="5119868"/>
            <a:ext cx="163974" cy="150471"/>
            <a:chOff x="4409955" y="3692324"/>
            <a:chExt cx="163974" cy="150471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70D304A-4C42-E84A-A2E4-2F0552C43356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64A5ABF-7951-0148-A7A8-95E181320631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93237F8-160F-A74D-B7B8-A32DD8B00C08}"/>
              </a:ext>
            </a:extLst>
          </p:cNvPr>
          <p:cNvGrpSpPr/>
          <p:nvPr/>
        </p:nvGrpSpPr>
        <p:grpSpPr>
          <a:xfrm>
            <a:off x="1765341" y="5133372"/>
            <a:ext cx="163974" cy="150471"/>
            <a:chOff x="4409955" y="3692324"/>
            <a:chExt cx="163974" cy="150471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2F34FD7-6D45-234C-AEBF-ED1F26187584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E799AC1-7DDC-7841-92A1-E4AC2643CEAF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8" name="Picture 47" descr="Screen Shot 2016-06-20 at 10.52.43 AM.png">
            <a:extLst>
              <a:ext uri="{FF2B5EF4-FFF2-40B4-BE49-F238E27FC236}">
                <a16:creationId xmlns:a16="http://schemas.microsoft.com/office/drawing/2014/main" id="{CFA8B2DC-7F60-C14D-84B3-9B4D1A178AD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0312" y="4805423"/>
            <a:ext cx="717630" cy="729205"/>
          </a:xfrm>
          <a:prstGeom prst="rect">
            <a:avLst/>
          </a:prstGeom>
        </p:spPr>
      </p:pic>
      <p:pic>
        <p:nvPicPr>
          <p:cNvPr id="49" name="Picture 48" descr="Screen Shot 2016-06-20 at 10.52.43 AM.png">
            <a:extLst>
              <a:ext uri="{FF2B5EF4-FFF2-40B4-BE49-F238E27FC236}">
                <a16:creationId xmlns:a16="http://schemas.microsoft.com/office/drawing/2014/main" id="{19A3931D-803E-D541-B231-DFAAEF8907A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000" y="4800600"/>
            <a:ext cx="717630" cy="729205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57445886-574E-4441-BDE5-4ECA5739BD13}"/>
              </a:ext>
            </a:extLst>
          </p:cNvPr>
          <p:cNvGrpSpPr/>
          <p:nvPr/>
        </p:nvGrpSpPr>
        <p:grpSpPr>
          <a:xfrm>
            <a:off x="2710038" y="4309641"/>
            <a:ext cx="163974" cy="150471"/>
            <a:chOff x="4409955" y="3692324"/>
            <a:chExt cx="163974" cy="150471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4F914F8-BF38-794D-9673-140025DE5A81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84F57F9-FB69-3140-B6B7-0F0B4E07511D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976FE0B-7ECC-9E48-8A27-08A4C797B955}"/>
              </a:ext>
            </a:extLst>
          </p:cNvPr>
          <p:cNvGrpSpPr/>
          <p:nvPr/>
        </p:nvGrpSpPr>
        <p:grpSpPr>
          <a:xfrm>
            <a:off x="2711968" y="5133372"/>
            <a:ext cx="163974" cy="150471"/>
            <a:chOff x="4409955" y="3692324"/>
            <a:chExt cx="163974" cy="150471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6F119FF-FAE0-1C4A-960A-EE677E5534FB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2CD0D27-05D7-8B41-AEA1-CA14367F6597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B460844-083B-3B40-8BB7-5B5CCB8735FB}"/>
              </a:ext>
            </a:extLst>
          </p:cNvPr>
          <p:cNvGrpSpPr/>
          <p:nvPr/>
        </p:nvGrpSpPr>
        <p:grpSpPr>
          <a:xfrm>
            <a:off x="3652806" y="4315428"/>
            <a:ext cx="163974" cy="150471"/>
            <a:chOff x="4409955" y="3692324"/>
            <a:chExt cx="163974" cy="150471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73CCA0C-3E1E-884B-9894-8F6F73D04B0C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01E26FA-37E9-C149-824A-F7B28D390353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6D31BE2-4897-A244-B5CD-CFEB75BF81E8}"/>
              </a:ext>
            </a:extLst>
          </p:cNvPr>
          <p:cNvGrpSpPr/>
          <p:nvPr/>
        </p:nvGrpSpPr>
        <p:grpSpPr>
          <a:xfrm>
            <a:off x="3654736" y="5139159"/>
            <a:ext cx="163974" cy="150471"/>
            <a:chOff x="4409955" y="3692324"/>
            <a:chExt cx="163974" cy="150471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B8837A5-E811-A04B-ACD9-20B8E689C81B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347E20E-A2C7-1A4E-8278-9BCB234D9483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2" name="Picture 61">
            <a:extLst>
              <a:ext uri="{FF2B5EF4-FFF2-40B4-BE49-F238E27FC236}">
                <a16:creationId xmlns:a16="http://schemas.microsoft.com/office/drawing/2014/main" id="{4ACDB505-66AA-B546-8584-4199D07589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762" b="93651" l="9043" r="88830">
                        <a14:foregroundMark x1="36702" y1="53968" x2="62234" y2="53968"/>
                        <a14:foregroundMark x1="51064" y1="65079" x2="67553" y2="66667"/>
                        <a14:foregroundMark x1="30851" y1="12698" x2="30851" y2="58201"/>
                        <a14:foregroundMark x1="31383" y1="64550" x2="70213" y2="59259"/>
                        <a14:foregroundMark x1="33511" y1="69312" x2="75000" y2="73545"/>
                        <a14:foregroundMark x1="75000" y1="68254" x2="67553" y2="15873"/>
                        <a14:foregroundMark x1="36170" y1="11640" x2="64894" y2="137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83665" y="4863296"/>
            <a:ext cx="816735" cy="82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35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0886"/>
            <a:ext cx="11277600" cy="1143000"/>
          </a:xfrm>
        </p:spPr>
        <p:txBody>
          <a:bodyPr/>
          <a:lstStyle/>
          <a:p>
            <a:r>
              <a:rPr lang="en-US" altLang="x-none" dirty="0"/>
              <a:t>Lecture Plan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11506200" cy="4876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x-none" sz="3600" dirty="0"/>
              <a:t>Review</a:t>
            </a:r>
          </a:p>
          <a:p>
            <a:pPr>
              <a:lnSpc>
                <a:spcPct val="150000"/>
              </a:lnSpc>
            </a:pPr>
            <a:r>
              <a:rPr lang="en-US" altLang="x-none" sz="3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altLang="x-none" sz="3600" dirty="0">
                <a:solidFill>
                  <a:schemeClr val="bg1">
                    <a:lumMod val="65000"/>
                  </a:schemeClr>
                </a:solidFill>
              </a:rPr>
              <a:t> loops and conditions</a:t>
            </a:r>
          </a:p>
          <a:p>
            <a:pPr>
              <a:lnSpc>
                <a:spcPct val="150000"/>
              </a:lnSpc>
            </a:pPr>
            <a:r>
              <a:rPr lang="en-US" altLang="x-none" sz="3600" dirty="0">
                <a:solidFill>
                  <a:schemeClr val="bg1">
                    <a:lumMod val="65000"/>
                  </a:schemeClr>
                </a:solidFill>
              </a:rPr>
              <a:t>Fencepost problem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EF305B-8CF6-DD40-9DD6-26349AE22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2286000"/>
            <a:ext cx="3080524" cy="309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8164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B1DAE-52C4-FE42-8CA9-6AA5FBE6D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Fencepost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2C2CFA-EB17-7641-8FAE-768F54347D40}"/>
              </a:ext>
            </a:extLst>
          </p:cNvPr>
          <p:cNvSpPr/>
          <p:nvPr/>
        </p:nvSpPr>
        <p:spPr>
          <a:xfrm>
            <a:off x="457199" y="1480595"/>
            <a:ext cx="11277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I want Karel to put down a row of beepers until it reaches a wall.  How do I do this?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41AD85-B017-434B-A7AC-1A9EE95C791B}"/>
              </a:ext>
            </a:extLst>
          </p:cNvPr>
          <p:cNvSpPr txBox="1"/>
          <p:nvPr/>
        </p:nvSpPr>
        <p:spPr>
          <a:xfrm>
            <a:off x="7864522" y="2526422"/>
            <a:ext cx="289694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move()</a:t>
            </a:r>
          </a:p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move()</a:t>
            </a:r>
          </a:p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move()</a:t>
            </a:r>
          </a:p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33" name="Rectangle: Rounded Corners 22">
            <a:extLst>
              <a:ext uri="{FF2B5EF4-FFF2-40B4-BE49-F238E27FC236}">
                <a16:creationId xmlns:a16="http://schemas.microsoft.com/office/drawing/2014/main" id="{C09549B8-A388-9549-9F8D-36EEF02D1B99}"/>
              </a:ext>
            </a:extLst>
          </p:cNvPr>
          <p:cNvSpPr/>
          <p:nvPr/>
        </p:nvSpPr>
        <p:spPr>
          <a:xfrm>
            <a:off x="7900083" y="4560576"/>
            <a:ext cx="2861386" cy="46862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EEAD7E9-5731-E142-A909-558A279BC5A1}"/>
              </a:ext>
            </a:extLst>
          </p:cNvPr>
          <p:cNvSpPr/>
          <p:nvPr/>
        </p:nvSpPr>
        <p:spPr>
          <a:xfrm>
            <a:off x="476692" y="3810000"/>
            <a:ext cx="3822192" cy="190982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B85231D-DC62-854A-857D-E59901923E72}"/>
              </a:ext>
            </a:extLst>
          </p:cNvPr>
          <p:cNvGrpSpPr/>
          <p:nvPr/>
        </p:nvGrpSpPr>
        <p:grpSpPr>
          <a:xfrm>
            <a:off x="904955" y="4296137"/>
            <a:ext cx="163974" cy="150471"/>
            <a:chOff x="4409955" y="3692324"/>
            <a:chExt cx="163974" cy="150471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38AD652-0205-F548-B834-5296744A13F0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314087D-96E0-AD41-BF34-31BF89CE19E9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A8C912B-0908-7A46-A29B-A5A95E5224E3}"/>
              </a:ext>
            </a:extLst>
          </p:cNvPr>
          <p:cNvGrpSpPr/>
          <p:nvPr/>
        </p:nvGrpSpPr>
        <p:grpSpPr>
          <a:xfrm>
            <a:off x="1763411" y="4309641"/>
            <a:ext cx="163974" cy="150471"/>
            <a:chOff x="4409955" y="3692324"/>
            <a:chExt cx="163974" cy="150471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47F338E-8D38-4E43-9924-7279AC9A01D3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35AF5CF-D520-F741-B665-322C799607C8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A93C2E2-1033-6542-80C8-B56EA9B39FCA}"/>
              </a:ext>
            </a:extLst>
          </p:cNvPr>
          <p:cNvGrpSpPr/>
          <p:nvPr/>
        </p:nvGrpSpPr>
        <p:grpSpPr>
          <a:xfrm>
            <a:off x="906885" y="5119868"/>
            <a:ext cx="163974" cy="150471"/>
            <a:chOff x="4409955" y="3692324"/>
            <a:chExt cx="163974" cy="150471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A3E5E27-02F4-F74A-B5EF-677B114FD45E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1146495-9BB9-154B-BAD0-52BC2B72C5A1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28442F6-0674-D648-B966-ED6B5371F1ED}"/>
              </a:ext>
            </a:extLst>
          </p:cNvPr>
          <p:cNvGrpSpPr/>
          <p:nvPr/>
        </p:nvGrpSpPr>
        <p:grpSpPr>
          <a:xfrm>
            <a:off x="1765341" y="5133372"/>
            <a:ext cx="163974" cy="150471"/>
            <a:chOff x="4409955" y="3692324"/>
            <a:chExt cx="163974" cy="150471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D04C27A-8339-B744-9DF6-5370392BA32A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8760B0D-2FCF-AC44-B344-AFC5DD792F7D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Picture 48" descr="Screen Shot 2016-06-20 at 10.52.43 AM.png">
            <a:extLst>
              <a:ext uri="{FF2B5EF4-FFF2-40B4-BE49-F238E27FC236}">
                <a16:creationId xmlns:a16="http://schemas.microsoft.com/office/drawing/2014/main" id="{7462E91D-ED86-E74F-A844-047D413077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0312" y="4805423"/>
            <a:ext cx="717630" cy="729205"/>
          </a:xfrm>
          <a:prstGeom prst="rect">
            <a:avLst/>
          </a:prstGeom>
        </p:spPr>
      </p:pic>
      <p:pic>
        <p:nvPicPr>
          <p:cNvPr id="50" name="Picture 49" descr="Screen Shot 2016-06-20 at 10.52.43 AM.png">
            <a:extLst>
              <a:ext uri="{FF2B5EF4-FFF2-40B4-BE49-F238E27FC236}">
                <a16:creationId xmlns:a16="http://schemas.microsoft.com/office/drawing/2014/main" id="{AF8D04F6-67A8-3C46-A6B2-B72F0CAAB44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000" y="4800600"/>
            <a:ext cx="717630" cy="729205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B050D988-1AC0-514F-A781-E5CDB3AE1E22}"/>
              </a:ext>
            </a:extLst>
          </p:cNvPr>
          <p:cNvGrpSpPr/>
          <p:nvPr/>
        </p:nvGrpSpPr>
        <p:grpSpPr>
          <a:xfrm>
            <a:off x="2710038" y="4309641"/>
            <a:ext cx="163974" cy="150471"/>
            <a:chOff x="4409955" y="3692324"/>
            <a:chExt cx="163974" cy="150471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1C6D842-BCF7-2F4D-9EF6-ED0DDF96D886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0C21146-B755-DF47-9DEC-646A9A13AE3A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04E17E5-3F36-784D-AF55-1AC259595E39}"/>
              </a:ext>
            </a:extLst>
          </p:cNvPr>
          <p:cNvGrpSpPr/>
          <p:nvPr/>
        </p:nvGrpSpPr>
        <p:grpSpPr>
          <a:xfrm>
            <a:off x="2711968" y="5133372"/>
            <a:ext cx="163974" cy="150471"/>
            <a:chOff x="4409955" y="3692324"/>
            <a:chExt cx="163974" cy="150471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7CF9569-D547-4649-93F0-58C2852097A9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F89DBC9-D900-8F4B-A85B-B19ECD447C4A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2994932-6155-A142-AE88-A541C5BBF0BA}"/>
              </a:ext>
            </a:extLst>
          </p:cNvPr>
          <p:cNvGrpSpPr/>
          <p:nvPr/>
        </p:nvGrpSpPr>
        <p:grpSpPr>
          <a:xfrm>
            <a:off x="3652806" y="4315428"/>
            <a:ext cx="163974" cy="150471"/>
            <a:chOff x="4409955" y="3692324"/>
            <a:chExt cx="163974" cy="150471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83B0E06-BAB9-AE42-84B3-DCEF1C3B41EE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4B221A4-8D1E-784D-B770-D7834100A16E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5131A25-0313-CF47-A67E-B843162871E1}"/>
              </a:ext>
            </a:extLst>
          </p:cNvPr>
          <p:cNvGrpSpPr/>
          <p:nvPr/>
        </p:nvGrpSpPr>
        <p:grpSpPr>
          <a:xfrm>
            <a:off x="3654736" y="5139159"/>
            <a:ext cx="163974" cy="150471"/>
            <a:chOff x="4409955" y="3692324"/>
            <a:chExt cx="163974" cy="150471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336D4DC-835E-1B4F-956C-6F70E82204B5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5906DDB-293D-9A4F-A101-DA9C13965E16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4" name="Picture 63" descr="Screen Shot 2016-06-20 at 10.52.43 AM.png">
            <a:extLst>
              <a:ext uri="{FF2B5EF4-FFF2-40B4-BE49-F238E27FC236}">
                <a16:creationId xmlns:a16="http://schemas.microsoft.com/office/drawing/2014/main" id="{30998060-0B4A-C942-91AE-A9394ED8A13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38400" y="4800600"/>
            <a:ext cx="717630" cy="729205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2E17F2AD-C6A8-1C41-8D9E-B97EDC5E61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762" b="93651" l="9043" r="88830">
                        <a14:foregroundMark x1="36702" y1="53968" x2="62234" y2="53968"/>
                        <a14:foregroundMark x1="51064" y1="65079" x2="67553" y2="66667"/>
                        <a14:foregroundMark x1="30851" y1="12698" x2="30851" y2="58201"/>
                        <a14:foregroundMark x1="31383" y1="64550" x2="70213" y2="59259"/>
                        <a14:foregroundMark x1="33511" y1="69312" x2="75000" y2="73545"/>
                        <a14:foregroundMark x1="75000" y1="68254" x2="67553" y2="15873"/>
                        <a14:foregroundMark x1="36170" y1="11640" x2="64894" y2="137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83665" y="4863296"/>
            <a:ext cx="816735" cy="82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1545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B1DAE-52C4-FE42-8CA9-6AA5FBE6D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Fencepost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2C2CFA-EB17-7641-8FAE-768F54347D40}"/>
              </a:ext>
            </a:extLst>
          </p:cNvPr>
          <p:cNvSpPr/>
          <p:nvPr/>
        </p:nvSpPr>
        <p:spPr>
          <a:xfrm>
            <a:off x="457199" y="1480595"/>
            <a:ext cx="11277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I want Karel to put down a row of beepers until it reaches a wall.  How do I do this?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41AD85-B017-434B-A7AC-1A9EE95C791B}"/>
              </a:ext>
            </a:extLst>
          </p:cNvPr>
          <p:cNvSpPr txBox="1"/>
          <p:nvPr/>
        </p:nvSpPr>
        <p:spPr>
          <a:xfrm>
            <a:off x="7864522" y="2526422"/>
            <a:ext cx="289694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move()</a:t>
            </a:r>
          </a:p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move()</a:t>
            </a:r>
          </a:p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move()</a:t>
            </a:r>
          </a:p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33" name="Rectangle: Rounded Corners 22">
            <a:extLst>
              <a:ext uri="{FF2B5EF4-FFF2-40B4-BE49-F238E27FC236}">
                <a16:creationId xmlns:a16="http://schemas.microsoft.com/office/drawing/2014/main" id="{C09549B8-A388-9549-9F8D-36EEF02D1B99}"/>
              </a:ext>
            </a:extLst>
          </p:cNvPr>
          <p:cNvSpPr/>
          <p:nvPr/>
        </p:nvSpPr>
        <p:spPr>
          <a:xfrm>
            <a:off x="7900083" y="5017776"/>
            <a:ext cx="2861386" cy="46862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EEAD7E9-5731-E142-A909-558A279BC5A1}"/>
              </a:ext>
            </a:extLst>
          </p:cNvPr>
          <p:cNvSpPr/>
          <p:nvPr/>
        </p:nvSpPr>
        <p:spPr>
          <a:xfrm>
            <a:off x="476692" y="3810000"/>
            <a:ext cx="3822192" cy="190982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B85231D-DC62-854A-857D-E59901923E72}"/>
              </a:ext>
            </a:extLst>
          </p:cNvPr>
          <p:cNvGrpSpPr/>
          <p:nvPr/>
        </p:nvGrpSpPr>
        <p:grpSpPr>
          <a:xfrm>
            <a:off x="904955" y="4296137"/>
            <a:ext cx="163974" cy="150471"/>
            <a:chOff x="4409955" y="3692324"/>
            <a:chExt cx="163974" cy="150471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38AD652-0205-F548-B834-5296744A13F0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314087D-96E0-AD41-BF34-31BF89CE19E9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A8C912B-0908-7A46-A29B-A5A95E5224E3}"/>
              </a:ext>
            </a:extLst>
          </p:cNvPr>
          <p:cNvGrpSpPr/>
          <p:nvPr/>
        </p:nvGrpSpPr>
        <p:grpSpPr>
          <a:xfrm>
            <a:off x="1763411" y="4309641"/>
            <a:ext cx="163974" cy="150471"/>
            <a:chOff x="4409955" y="3692324"/>
            <a:chExt cx="163974" cy="150471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47F338E-8D38-4E43-9924-7279AC9A01D3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35AF5CF-D520-F741-B665-322C799607C8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A93C2E2-1033-6542-80C8-B56EA9B39FCA}"/>
              </a:ext>
            </a:extLst>
          </p:cNvPr>
          <p:cNvGrpSpPr/>
          <p:nvPr/>
        </p:nvGrpSpPr>
        <p:grpSpPr>
          <a:xfrm>
            <a:off x="906885" y="5119868"/>
            <a:ext cx="163974" cy="150471"/>
            <a:chOff x="4409955" y="3692324"/>
            <a:chExt cx="163974" cy="150471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A3E5E27-02F4-F74A-B5EF-677B114FD45E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1146495-9BB9-154B-BAD0-52BC2B72C5A1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28442F6-0674-D648-B966-ED6B5371F1ED}"/>
              </a:ext>
            </a:extLst>
          </p:cNvPr>
          <p:cNvGrpSpPr/>
          <p:nvPr/>
        </p:nvGrpSpPr>
        <p:grpSpPr>
          <a:xfrm>
            <a:off x="1765341" y="5133372"/>
            <a:ext cx="163974" cy="150471"/>
            <a:chOff x="4409955" y="3692324"/>
            <a:chExt cx="163974" cy="150471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D04C27A-8339-B744-9DF6-5370392BA32A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8760B0D-2FCF-AC44-B344-AFC5DD792F7D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Picture 48" descr="Screen Shot 2016-06-20 at 10.52.43 AM.png">
            <a:extLst>
              <a:ext uri="{FF2B5EF4-FFF2-40B4-BE49-F238E27FC236}">
                <a16:creationId xmlns:a16="http://schemas.microsoft.com/office/drawing/2014/main" id="{7462E91D-ED86-E74F-A844-047D413077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0312" y="4805423"/>
            <a:ext cx="717630" cy="729205"/>
          </a:xfrm>
          <a:prstGeom prst="rect">
            <a:avLst/>
          </a:prstGeom>
        </p:spPr>
      </p:pic>
      <p:pic>
        <p:nvPicPr>
          <p:cNvPr id="50" name="Picture 49" descr="Screen Shot 2016-06-20 at 10.52.43 AM.png">
            <a:extLst>
              <a:ext uri="{FF2B5EF4-FFF2-40B4-BE49-F238E27FC236}">
                <a16:creationId xmlns:a16="http://schemas.microsoft.com/office/drawing/2014/main" id="{AF8D04F6-67A8-3C46-A6B2-B72F0CAAB44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000" y="4800600"/>
            <a:ext cx="717630" cy="729205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B050D988-1AC0-514F-A781-E5CDB3AE1E22}"/>
              </a:ext>
            </a:extLst>
          </p:cNvPr>
          <p:cNvGrpSpPr/>
          <p:nvPr/>
        </p:nvGrpSpPr>
        <p:grpSpPr>
          <a:xfrm>
            <a:off x="2710038" y="4309641"/>
            <a:ext cx="163974" cy="150471"/>
            <a:chOff x="4409955" y="3692324"/>
            <a:chExt cx="163974" cy="150471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1C6D842-BCF7-2F4D-9EF6-ED0DDF96D886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0C21146-B755-DF47-9DEC-646A9A13AE3A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04E17E5-3F36-784D-AF55-1AC259595E39}"/>
              </a:ext>
            </a:extLst>
          </p:cNvPr>
          <p:cNvGrpSpPr/>
          <p:nvPr/>
        </p:nvGrpSpPr>
        <p:grpSpPr>
          <a:xfrm>
            <a:off x="2711968" y="5133372"/>
            <a:ext cx="163974" cy="150471"/>
            <a:chOff x="4409955" y="3692324"/>
            <a:chExt cx="163974" cy="150471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7CF9569-D547-4649-93F0-58C2852097A9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F89DBC9-D900-8F4B-A85B-B19ECD447C4A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2994932-6155-A142-AE88-A541C5BBF0BA}"/>
              </a:ext>
            </a:extLst>
          </p:cNvPr>
          <p:cNvGrpSpPr/>
          <p:nvPr/>
        </p:nvGrpSpPr>
        <p:grpSpPr>
          <a:xfrm>
            <a:off x="3652806" y="4315428"/>
            <a:ext cx="163974" cy="150471"/>
            <a:chOff x="4409955" y="3692324"/>
            <a:chExt cx="163974" cy="150471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83B0E06-BAB9-AE42-84B3-DCEF1C3B41EE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4B221A4-8D1E-784D-B770-D7834100A16E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5131A25-0313-CF47-A67E-B843162871E1}"/>
              </a:ext>
            </a:extLst>
          </p:cNvPr>
          <p:cNvGrpSpPr/>
          <p:nvPr/>
        </p:nvGrpSpPr>
        <p:grpSpPr>
          <a:xfrm>
            <a:off x="3654736" y="5139159"/>
            <a:ext cx="163974" cy="150471"/>
            <a:chOff x="4409955" y="3692324"/>
            <a:chExt cx="163974" cy="150471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336D4DC-835E-1B4F-956C-6F70E82204B5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5906DDB-293D-9A4F-A101-DA9C13965E16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4" name="Picture 63" descr="Screen Shot 2016-06-20 at 10.52.43 AM.png">
            <a:extLst>
              <a:ext uri="{FF2B5EF4-FFF2-40B4-BE49-F238E27FC236}">
                <a16:creationId xmlns:a16="http://schemas.microsoft.com/office/drawing/2014/main" id="{30998060-0B4A-C942-91AE-A9394ED8A13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38400" y="4800600"/>
            <a:ext cx="717630" cy="729205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2E17F2AD-C6A8-1C41-8D9E-B97EDC5E61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762" b="93651" l="9043" r="88830">
                        <a14:foregroundMark x1="36702" y1="53968" x2="62234" y2="53968"/>
                        <a14:foregroundMark x1="51064" y1="65079" x2="67553" y2="66667"/>
                        <a14:foregroundMark x1="30851" y1="12698" x2="30851" y2="58201"/>
                        <a14:foregroundMark x1="31383" y1="64550" x2="70213" y2="59259"/>
                        <a14:foregroundMark x1="33511" y1="69312" x2="75000" y2="73545"/>
                        <a14:foregroundMark x1="75000" y1="68254" x2="67553" y2="15873"/>
                        <a14:foregroundMark x1="36170" y1="11640" x2="64894" y2="137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74265" y="4863296"/>
            <a:ext cx="816735" cy="82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6467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B1DAE-52C4-FE42-8CA9-6AA5FBE6D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Fencepost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2C2CFA-EB17-7641-8FAE-768F54347D40}"/>
              </a:ext>
            </a:extLst>
          </p:cNvPr>
          <p:cNvSpPr/>
          <p:nvPr/>
        </p:nvSpPr>
        <p:spPr>
          <a:xfrm>
            <a:off x="457199" y="1480595"/>
            <a:ext cx="11277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I want Karel to put down a row of beepers until it reaches a wall.  How do I do this?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41AD85-B017-434B-A7AC-1A9EE95C791B}"/>
              </a:ext>
            </a:extLst>
          </p:cNvPr>
          <p:cNvSpPr txBox="1"/>
          <p:nvPr/>
        </p:nvSpPr>
        <p:spPr>
          <a:xfrm>
            <a:off x="7864522" y="2526422"/>
            <a:ext cx="289694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move()</a:t>
            </a:r>
          </a:p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move()</a:t>
            </a:r>
          </a:p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move()</a:t>
            </a:r>
          </a:p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33" name="Rectangle: Rounded Corners 22">
            <a:extLst>
              <a:ext uri="{FF2B5EF4-FFF2-40B4-BE49-F238E27FC236}">
                <a16:creationId xmlns:a16="http://schemas.microsoft.com/office/drawing/2014/main" id="{C09549B8-A388-9549-9F8D-36EEF02D1B99}"/>
              </a:ext>
            </a:extLst>
          </p:cNvPr>
          <p:cNvSpPr/>
          <p:nvPr/>
        </p:nvSpPr>
        <p:spPr>
          <a:xfrm>
            <a:off x="7900083" y="5486400"/>
            <a:ext cx="2861386" cy="46862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EEAD7E9-5731-E142-A909-558A279BC5A1}"/>
              </a:ext>
            </a:extLst>
          </p:cNvPr>
          <p:cNvSpPr/>
          <p:nvPr/>
        </p:nvSpPr>
        <p:spPr>
          <a:xfrm>
            <a:off x="476692" y="3810000"/>
            <a:ext cx="3822192" cy="190982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B85231D-DC62-854A-857D-E59901923E72}"/>
              </a:ext>
            </a:extLst>
          </p:cNvPr>
          <p:cNvGrpSpPr/>
          <p:nvPr/>
        </p:nvGrpSpPr>
        <p:grpSpPr>
          <a:xfrm>
            <a:off x="904955" y="4296137"/>
            <a:ext cx="163974" cy="150471"/>
            <a:chOff x="4409955" y="3692324"/>
            <a:chExt cx="163974" cy="150471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38AD652-0205-F548-B834-5296744A13F0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314087D-96E0-AD41-BF34-31BF89CE19E9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A8C912B-0908-7A46-A29B-A5A95E5224E3}"/>
              </a:ext>
            </a:extLst>
          </p:cNvPr>
          <p:cNvGrpSpPr/>
          <p:nvPr/>
        </p:nvGrpSpPr>
        <p:grpSpPr>
          <a:xfrm>
            <a:off x="1763411" y="4309641"/>
            <a:ext cx="163974" cy="150471"/>
            <a:chOff x="4409955" y="3692324"/>
            <a:chExt cx="163974" cy="150471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47F338E-8D38-4E43-9924-7279AC9A01D3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35AF5CF-D520-F741-B665-322C799607C8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A93C2E2-1033-6542-80C8-B56EA9B39FCA}"/>
              </a:ext>
            </a:extLst>
          </p:cNvPr>
          <p:cNvGrpSpPr/>
          <p:nvPr/>
        </p:nvGrpSpPr>
        <p:grpSpPr>
          <a:xfrm>
            <a:off x="906885" y="5119868"/>
            <a:ext cx="163974" cy="150471"/>
            <a:chOff x="4409955" y="3692324"/>
            <a:chExt cx="163974" cy="150471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A3E5E27-02F4-F74A-B5EF-677B114FD45E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1146495-9BB9-154B-BAD0-52BC2B72C5A1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28442F6-0674-D648-B966-ED6B5371F1ED}"/>
              </a:ext>
            </a:extLst>
          </p:cNvPr>
          <p:cNvGrpSpPr/>
          <p:nvPr/>
        </p:nvGrpSpPr>
        <p:grpSpPr>
          <a:xfrm>
            <a:off x="1765341" y="5133372"/>
            <a:ext cx="163974" cy="150471"/>
            <a:chOff x="4409955" y="3692324"/>
            <a:chExt cx="163974" cy="150471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D04C27A-8339-B744-9DF6-5370392BA32A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8760B0D-2FCF-AC44-B344-AFC5DD792F7D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Picture 48" descr="Screen Shot 2016-06-20 at 10.52.43 AM.png">
            <a:extLst>
              <a:ext uri="{FF2B5EF4-FFF2-40B4-BE49-F238E27FC236}">
                <a16:creationId xmlns:a16="http://schemas.microsoft.com/office/drawing/2014/main" id="{7462E91D-ED86-E74F-A844-047D413077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0312" y="4805423"/>
            <a:ext cx="717630" cy="729205"/>
          </a:xfrm>
          <a:prstGeom prst="rect">
            <a:avLst/>
          </a:prstGeom>
        </p:spPr>
      </p:pic>
      <p:pic>
        <p:nvPicPr>
          <p:cNvPr id="50" name="Picture 49" descr="Screen Shot 2016-06-20 at 10.52.43 AM.png">
            <a:extLst>
              <a:ext uri="{FF2B5EF4-FFF2-40B4-BE49-F238E27FC236}">
                <a16:creationId xmlns:a16="http://schemas.microsoft.com/office/drawing/2014/main" id="{AF8D04F6-67A8-3C46-A6B2-B72F0CAAB44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000" y="4800600"/>
            <a:ext cx="717630" cy="729205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B050D988-1AC0-514F-A781-E5CDB3AE1E22}"/>
              </a:ext>
            </a:extLst>
          </p:cNvPr>
          <p:cNvGrpSpPr/>
          <p:nvPr/>
        </p:nvGrpSpPr>
        <p:grpSpPr>
          <a:xfrm>
            <a:off x="2710038" y="4309641"/>
            <a:ext cx="163974" cy="150471"/>
            <a:chOff x="4409955" y="3692324"/>
            <a:chExt cx="163974" cy="150471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1C6D842-BCF7-2F4D-9EF6-ED0DDF96D886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0C21146-B755-DF47-9DEC-646A9A13AE3A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04E17E5-3F36-784D-AF55-1AC259595E39}"/>
              </a:ext>
            </a:extLst>
          </p:cNvPr>
          <p:cNvGrpSpPr/>
          <p:nvPr/>
        </p:nvGrpSpPr>
        <p:grpSpPr>
          <a:xfrm>
            <a:off x="2711968" y="5133372"/>
            <a:ext cx="163974" cy="150471"/>
            <a:chOff x="4409955" y="3692324"/>
            <a:chExt cx="163974" cy="150471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7CF9569-D547-4649-93F0-58C2852097A9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F89DBC9-D900-8F4B-A85B-B19ECD447C4A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2994932-6155-A142-AE88-A541C5BBF0BA}"/>
              </a:ext>
            </a:extLst>
          </p:cNvPr>
          <p:cNvGrpSpPr/>
          <p:nvPr/>
        </p:nvGrpSpPr>
        <p:grpSpPr>
          <a:xfrm>
            <a:off x="3652806" y="4315428"/>
            <a:ext cx="163974" cy="150471"/>
            <a:chOff x="4409955" y="3692324"/>
            <a:chExt cx="163974" cy="150471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83B0E06-BAB9-AE42-84B3-DCEF1C3B41EE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4B221A4-8D1E-784D-B770-D7834100A16E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5131A25-0313-CF47-A67E-B843162871E1}"/>
              </a:ext>
            </a:extLst>
          </p:cNvPr>
          <p:cNvGrpSpPr/>
          <p:nvPr/>
        </p:nvGrpSpPr>
        <p:grpSpPr>
          <a:xfrm>
            <a:off x="3654736" y="5139159"/>
            <a:ext cx="163974" cy="150471"/>
            <a:chOff x="4409955" y="3692324"/>
            <a:chExt cx="163974" cy="150471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336D4DC-835E-1B4F-956C-6F70E82204B5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5906DDB-293D-9A4F-A101-DA9C13965E16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4" name="Picture 63" descr="Screen Shot 2016-06-20 at 10.52.43 AM.png">
            <a:extLst>
              <a:ext uri="{FF2B5EF4-FFF2-40B4-BE49-F238E27FC236}">
                <a16:creationId xmlns:a16="http://schemas.microsoft.com/office/drawing/2014/main" id="{30998060-0B4A-C942-91AE-A9394ED8A13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38400" y="4800600"/>
            <a:ext cx="717630" cy="729205"/>
          </a:xfrm>
          <a:prstGeom prst="rect">
            <a:avLst/>
          </a:prstGeom>
        </p:spPr>
      </p:pic>
      <p:pic>
        <p:nvPicPr>
          <p:cNvPr id="35" name="Picture 34" descr="Screen Shot 2016-06-20 at 10.52.43 AM.png">
            <a:extLst>
              <a:ext uri="{FF2B5EF4-FFF2-40B4-BE49-F238E27FC236}">
                <a16:creationId xmlns:a16="http://schemas.microsoft.com/office/drawing/2014/main" id="{8B91996E-3382-024F-967A-11AF330784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97170" y="4800600"/>
            <a:ext cx="717630" cy="729205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2E17F2AD-C6A8-1C41-8D9E-B97EDC5E61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762" b="93651" l="9043" r="88830">
                        <a14:foregroundMark x1="36702" y1="53968" x2="62234" y2="53968"/>
                        <a14:foregroundMark x1="51064" y1="65079" x2="67553" y2="66667"/>
                        <a14:foregroundMark x1="30851" y1="12698" x2="30851" y2="58201"/>
                        <a14:foregroundMark x1="31383" y1="64550" x2="70213" y2="59259"/>
                        <a14:foregroundMark x1="33511" y1="69312" x2="75000" y2="73545"/>
                        <a14:foregroundMark x1="75000" y1="68254" x2="67553" y2="15873"/>
                        <a14:foregroundMark x1="36170" y1="11640" x2="64894" y2="137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74265" y="4863296"/>
            <a:ext cx="816735" cy="82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3691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B1DAE-52C4-FE42-8CA9-6AA5FBE6D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Fencepost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2C2CFA-EB17-7641-8FAE-768F54347D40}"/>
              </a:ext>
            </a:extLst>
          </p:cNvPr>
          <p:cNvSpPr/>
          <p:nvPr/>
        </p:nvSpPr>
        <p:spPr>
          <a:xfrm>
            <a:off x="457199" y="1480595"/>
            <a:ext cx="11277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I want Karel to put down a row of beepers until it reaches a wall.  How do I do this?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41AD85-B017-434B-A7AC-1A9EE95C791B}"/>
              </a:ext>
            </a:extLst>
          </p:cNvPr>
          <p:cNvSpPr txBox="1"/>
          <p:nvPr/>
        </p:nvSpPr>
        <p:spPr>
          <a:xfrm>
            <a:off x="7864522" y="2526422"/>
            <a:ext cx="289694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move()</a:t>
            </a:r>
          </a:p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move()</a:t>
            </a:r>
          </a:p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move()</a:t>
            </a:r>
          </a:p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EEAD7E9-5731-E142-A909-558A279BC5A1}"/>
              </a:ext>
            </a:extLst>
          </p:cNvPr>
          <p:cNvSpPr/>
          <p:nvPr/>
        </p:nvSpPr>
        <p:spPr>
          <a:xfrm>
            <a:off x="476692" y="3810000"/>
            <a:ext cx="3822192" cy="190982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B85231D-DC62-854A-857D-E59901923E72}"/>
              </a:ext>
            </a:extLst>
          </p:cNvPr>
          <p:cNvGrpSpPr/>
          <p:nvPr/>
        </p:nvGrpSpPr>
        <p:grpSpPr>
          <a:xfrm>
            <a:off x="904955" y="4296137"/>
            <a:ext cx="163974" cy="150471"/>
            <a:chOff x="4409955" y="3692324"/>
            <a:chExt cx="163974" cy="150471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38AD652-0205-F548-B834-5296744A13F0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314087D-96E0-AD41-BF34-31BF89CE19E9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A8C912B-0908-7A46-A29B-A5A95E5224E3}"/>
              </a:ext>
            </a:extLst>
          </p:cNvPr>
          <p:cNvGrpSpPr/>
          <p:nvPr/>
        </p:nvGrpSpPr>
        <p:grpSpPr>
          <a:xfrm>
            <a:off x="1763411" y="4309641"/>
            <a:ext cx="163974" cy="150471"/>
            <a:chOff x="4409955" y="3692324"/>
            <a:chExt cx="163974" cy="150471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47F338E-8D38-4E43-9924-7279AC9A01D3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35AF5CF-D520-F741-B665-322C799607C8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A93C2E2-1033-6542-80C8-B56EA9B39FCA}"/>
              </a:ext>
            </a:extLst>
          </p:cNvPr>
          <p:cNvGrpSpPr/>
          <p:nvPr/>
        </p:nvGrpSpPr>
        <p:grpSpPr>
          <a:xfrm>
            <a:off x="906885" y="5119868"/>
            <a:ext cx="163974" cy="150471"/>
            <a:chOff x="4409955" y="3692324"/>
            <a:chExt cx="163974" cy="150471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A3E5E27-02F4-F74A-B5EF-677B114FD45E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1146495-9BB9-154B-BAD0-52BC2B72C5A1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28442F6-0674-D648-B966-ED6B5371F1ED}"/>
              </a:ext>
            </a:extLst>
          </p:cNvPr>
          <p:cNvGrpSpPr/>
          <p:nvPr/>
        </p:nvGrpSpPr>
        <p:grpSpPr>
          <a:xfrm>
            <a:off x="1765341" y="5133372"/>
            <a:ext cx="163974" cy="150471"/>
            <a:chOff x="4409955" y="3692324"/>
            <a:chExt cx="163974" cy="150471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D04C27A-8339-B744-9DF6-5370392BA32A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8760B0D-2FCF-AC44-B344-AFC5DD792F7D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Picture 48" descr="Screen Shot 2016-06-20 at 10.52.43 AM.png">
            <a:extLst>
              <a:ext uri="{FF2B5EF4-FFF2-40B4-BE49-F238E27FC236}">
                <a16:creationId xmlns:a16="http://schemas.microsoft.com/office/drawing/2014/main" id="{7462E91D-ED86-E74F-A844-047D413077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0312" y="4805423"/>
            <a:ext cx="717630" cy="729205"/>
          </a:xfrm>
          <a:prstGeom prst="rect">
            <a:avLst/>
          </a:prstGeom>
        </p:spPr>
      </p:pic>
      <p:pic>
        <p:nvPicPr>
          <p:cNvPr id="50" name="Picture 49" descr="Screen Shot 2016-06-20 at 10.52.43 AM.png">
            <a:extLst>
              <a:ext uri="{FF2B5EF4-FFF2-40B4-BE49-F238E27FC236}">
                <a16:creationId xmlns:a16="http://schemas.microsoft.com/office/drawing/2014/main" id="{AF8D04F6-67A8-3C46-A6B2-B72F0CAAB44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000" y="4800600"/>
            <a:ext cx="717630" cy="729205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B050D988-1AC0-514F-A781-E5CDB3AE1E22}"/>
              </a:ext>
            </a:extLst>
          </p:cNvPr>
          <p:cNvGrpSpPr/>
          <p:nvPr/>
        </p:nvGrpSpPr>
        <p:grpSpPr>
          <a:xfrm>
            <a:off x="2710038" y="4309641"/>
            <a:ext cx="163974" cy="150471"/>
            <a:chOff x="4409955" y="3692324"/>
            <a:chExt cx="163974" cy="150471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1C6D842-BCF7-2F4D-9EF6-ED0DDF96D886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0C21146-B755-DF47-9DEC-646A9A13AE3A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04E17E5-3F36-784D-AF55-1AC259595E39}"/>
              </a:ext>
            </a:extLst>
          </p:cNvPr>
          <p:cNvGrpSpPr/>
          <p:nvPr/>
        </p:nvGrpSpPr>
        <p:grpSpPr>
          <a:xfrm>
            <a:off x="2711968" y="5133372"/>
            <a:ext cx="163974" cy="150471"/>
            <a:chOff x="4409955" y="3692324"/>
            <a:chExt cx="163974" cy="150471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7CF9569-D547-4649-93F0-58C2852097A9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F89DBC9-D900-8F4B-A85B-B19ECD447C4A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2994932-6155-A142-AE88-A541C5BBF0BA}"/>
              </a:ext>
            </a:extLst>
          </p:cNvPr>
          <p:cNvGrpSpPr/>
          <p:nvPr/>
        </p:nvGrpSpPr>
        <p:grpSpPr>
          <a:xfrm>
            <a:off x="3652806" y="4315428"/>
            <a:ext cx="163974" cy="150471"/>
            <a:chOff x="4409955" y="3692324"/>
            <a:chExt cx="163974" cy="150471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83B0E06-BAB9-AE42-84B3-DCEF1C3B41EE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4B221A4-8D1E-784D-B770-D7834100A16E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5131A25-0313-CF47-A67E-B843162871E1}"/>
              </a:ext>
            </a:extLst>
          </p:cNvPr>
          <p:cNvGrpSpPr/>
          <p:nvPr/>
        </p:nvGrpSpPr>
        <p:grpSpPr>
          <a:xfrm>
            <a:off x="3654736" y="5139159"/>
            <a:ext cx="163974" cy="150471"/>
            <a:chOff x="4409955" y="3692324"/>
            <a:chExt cx="163974" cy="150471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336D4DC-835E-1B4F-956C-6F70E82204B5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5906DDB-293D-9A4F-A101-DA9C13965E16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4" name="Picture 63" descr="Screen Shot 2016-06-20 at 10.52.43 AM.png">
            <a:extLst>
              <a:ext uri="{FF2B5EF4-FFF2-40B4-BE49-F238E27FC236}">
                <a16:creationId xmlns:a16="http://schemas.microsoft.com/office/drawing/2014/main" id="{30998060-0B4A-C942-91AE-A9394ED8A13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38400" y="4800600"/>
            <a:ext cx="717630" cy="729205"/>
          </a:xfrm>
          <a:prstGeom prst="rect">
            <a:avLst/>
          </a:prstGeom>
        </p:spPr>
      </p:pic>
      <p:pic>
        <p:nvPicPr>
          <p:cNvPr id="35" name="Picture 34" descr="Screen Shot 2016-06-20 at 10.52.43 AM.png">
            <a:extLst>
              <a:ext uri="{FF2B5EF4-FFF2-40B4-BE49-F238E27FC236}">
                <a16:creationId xmlns:a16="http://schemas.microsoft.com/office/drawing/2014/main" id="{8B91996E-3382-024F-967A-11AF330784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97170" y="4800600"/>
            <a:ext cx="717630" cy="729205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2E17F2AD-C6A8-1C41-8D9E-B97EDC5E61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762" b="93651" l="9043" r="88830">
                        <a14:foregroundMark x1="36702" y1="53968" x2="62234" y2="53968"/>
                        <a14:foregroundMark x1="51064" y1="65079" x2="67553" y2="66667"/>
                        <a14:foregroundMark x1="30851" y1="12698" x2="30851" y2="58201"/>
                        <a14:foregroundMark x1="31383" y1="64550" x2="70213" y2="59259"/>
                        <a14:foregroundMark x1="33511" y1="69312" x2="75000" y2="73545"/>
                        <a14:foregroundMark x1="75000" y1="68254" x2="67553" y2="15873"/>
                        <a14:foregroundMark x1="36170" y1="11640" x2="64894" y2="137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74265" y="4863296"/>
            <a:ext cx="816735" cy="82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3825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B1DAE-52C4-FE42-8CA9-6AA5FBE6D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Fencepost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2C2CFA-EB17-7641-8FAE-768F54347D40}"/>
              </a:ext>
            </a:extLst>
          </p:cNvPr>
          <p:cNvSpPr/>
          <p:nvPr/>
        </p:nvSpPr>
        <p:spPr>
          <a:xfrm>
            <a:off x="457199" y="1480595"/>
            <a:ext cx="11277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I want Karel to put down a row of beepers until it reaches a wall.  How do I do this?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41AD85-B017-434B-A7AC-1A9EE95C791B}"/>
              </a:ext>
            </a:extLst>
          </p:cNvPr>
          <p:cNvSpPr txBox="1"/>
          <p:nvPr/>
        </p:nvSpPr>
        <p:spPr>
          <a:xfrm>
            <a:off x="7864522" y="2526422"/>
            <a:ext cx="289694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move()</a:t>
            </a:r>
          </a:p>
          <a:p>
            <a:r>
              <a:rPr lang="en-US" sz="32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move()</a:t>
            </a:r>
          </a:p>
          <a:p>
            <a:r>
              <a:rPr lang="en-US" sz="3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move()</a:t>
            </a:r>
          </a:p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EEAD7E9-5731-E142-A909-558A279BC5A1}"/>
              </a:ext>
            </a:extLst>
          </p:cNvPr>
          <p:cNvSpPr/>
          <p:nvPr/>
        </p:nvSpPr>
        <p:spPr>
          <a:xfrm>
            <a:off x="476692" y="3810000"/>
            <a:ext cx="3822192" cy="190982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B85231D-DC62-854A-857D-E59901923E72}"/>
              </a:ext>
            </a:extLst>
          </p:cNvPr>
          <p:cNvGrpSpPr/>
          <p:nvPr/>
        </p:nvGrpSpPr>
        <p:grpSpPr>
          <a:xfrm>
            <a:off x="904955" y="4296137"/>
            <a:ext cx="163974" cy="150471"/>
            <a:chOff x="4409955" y="3692324"/>
            <a:chExt cx="163974" cy="150471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38AD652-0205-F548-B834-5296744A13F0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314087D-96E0-AD41-BF34-31BF89CE19E9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A8C912B-0908-7A46-A29B-A5A95E5224E3}"/>
              </a:ext>
            </a:extLst>
          </p:cNvPr>
          <p:cNvGrpSpPr/>
          <p:nvPr/>
        </p:nvGrpSpPr>
        <p:grpSpPr>
          <a:xfrm>
            <a:off x="1763411" y="4309641"/>
            <a:ext cx="163974" cy="150471"/>
            <a:chOff x="4409955" y="3692324"/>
            <a:chExt cx="163974" cy="150471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47F338E-8D38-4E43-9924-7279AC9A01D3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35AF5CF-D520-F741-B665-322C799607C8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A93C2E2-1033-6542-80C8-B56EA9B39FCA}"/>
              </a:ext>
            </a:extLst>
          </p:cNvPr>
          <p:cNvGrpSpPr/>
          <p:nvPr/>
        </p:nvGrpSpPr>
        <p:grpSpPr>
          <a:xfrm>
            <a:off x="906885" y="5119868"/>
            <a:ext cx="163974" cy="150471"/>
            <a:chOff x="4409955" y="3692324"/>
            <a:chExt cx="163974" cy="150471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A3E5E27-02F4-F74A-B5EF-677B114FD45E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1146495-9BB9-154B-BAD0-52BC2B72C5A1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28442F6-0674-D648-B966-ED6B5371F1ED}"/>
              </a:ext>
            </a:extLst>
          </p:cNvPr>
          <p:cNvGrpSpPr/>
          <p:nvPr/>
        </p:nvGrpSpPr>
        <p:grpSpPr>
          <a:xfrm>
            <a:off x="1765341" y="5133372"/>
            <a:ext cx="163974" cy="150471"/>
            <a:chOff x="4409955" y="3692324"/>
            <a:chExt cx="163974" cy="150471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D04C27A-8339-B744-9DF6-5370392BA32A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8760B0D-2FCF-AC44-B344-AFC5DD792F7D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Picture 48" descr="Screen Shot 2016-06-20 at 10.52.43 AM.png">
            <a:extLst>
              <a:ext uri="{FF2B5EF4-FFF2-40B4-BE49-F238E27FC236}">
                <a16:creationId xmlns:a16="http://schemas.microsoft.com/office/drawing/2014/main" id="{7462E91D-ED86-E74F-A844-047D413077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0312" y="4805423"/>
            <a:ext cx="717630" cy="729205"/>
          </a:xfrm>
          <a:prstGeom prst="rect">
            <a:avLst/>
          </a:prstGeom>
        </p:spPr>
      </p:pic>
      <p:pic>
        <p:nvPicPr>
          <p:cNvPr id="50" name="Picture 49" descr="Screen Shot 2016-06-20 at 10.52.43 AM.png">
            <a:extLst>
              <a:ext uri="{FF2B5EF4-FFF2-40B4-BE49-F238E27FC236}">
                <a16:creationId xmlns:a16="http://schemas.microsoft.com/office/drawing/2014/main" id="{AF8D04F6-67A8-3C46-A6B2-B72F0CAAB44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000" y="4800600"/>
            <a:ext cx="717630" cy="729205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B050D988-1AC0-514F-A781-E5CDB3AE1E22}"/>
              </a:ext>
            </a:extLst>
          </p:cNvPr>
          <p:cNvGrpSpPr/>
          <p:nvPr/>
        </p:nvGrpSpPr>
        <p:grpSpPr>
          <a:xfrm>
            <a:off x="2710038" y="4309641"/>
            <a:ext cx="163974" cy="150471"/>
            <a:chOff x="4409955" y="3692324"/>
            <a:chExt cx="163974" cy="150471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1C6D842-BCF7-2F4D-9EF6-ED0DDF96D886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0C21146-B755-DF47-9DEC-646A9A13AE3A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04E17E5-3F36-784D-AF55-1AC259595E39}"/>
              </a:ext>
            </a:extLst>
          </p:cNvPr>
          <p:cNvGrpSpPr/>
          <p:nvPr/>
        </p:nvGrpSpPr>
        <p:grpSpPr>
          <a:xfrm>
            <a:off x="2711968" y="5133372"/>
            <a:ext cx="163974" cy="150471"/>
            <a:chOff x="4409955" y="3692324"/>
            <a:chExt cx="163974" cy="150471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7CF9569-D547-4649-93F0-58C2852097A9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F89DBC9-D900-8F4B-A85B-B19ECD447C4A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2994932-6155-A142-AE88-A541C5BBF0BA}"/>
              </a:ext>
            </a:extLst>
          </p:cNvPr>
          <p:cNvGrpSpPr/>
          <p:nvPr/>
        </p:nvGrpSpPr>
        <p:grpSpPr>
          <a:xfrm>
            <a:off x="3652806" y="4315428"/>
            <a:ext cx="163974" cy="150471"/>
            <a:chOff x="4409955" y="3692324"/>
            <a:chExt cx="163974" cy="150471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83B0E06-BAB9-AE42-84B3-DCEF1C3B41EE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4B221A4-8D1E-784D-B770-D7834100A16E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5131A25-0313-CF47-A67E-B843162871E1}"/>
              </a:ext>
            </a:extLst>
          </p:cNvPr>
          <p:cNvGrpSpPr/>
          <p:nvPr/>
        </p:nvGrpSpPr>
        <p:grpSpPr>
          <a:xfrm>
            <a:off x="3654736" y="5139159"/>
            <a:ext cx="163974" cy="150471"/>
            <a:chOff x="4409955" y="3692324"/>
            <a:chExt cx="163974" cy="150471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336D4DC-835E-1B4F-956C-6F70E82204B5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5906DDB-293D-9A4F-A101-DA9C13965E16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4" name="Picture 63" descr="Screen Shot 2016-06-20 at 10.52.43 AM.png">
            <a:extLst>
              <a:ext uri="{FF2B5EF4-FFF2-40B4-BE49-F238E27FC236}">
                <a16:creationId xmlns:a16="http://schemas.microsoft.com/office/drawing/2014/main" id="{30998060-0B4A-C942-91AE-A9394ED8A13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38400" y="4800600"/>
            <a:ext cx="717630" cy="729205"/>
          </a:xfrm>
          <a:prstGeom prst="rect">
            <a:avLst/>
          </a:prstGeom>
        </p:spPr>
      </p:pic>
      <p:pic>
        <p:nvPicPr>
          <p:cNvPr id="35" name="Picture 34" descr="Screen Shot 2016-06-20 at 10.52.43 AM.png">
            <a:extLst>
              <a:ext uri="{FF2B5EF4-FFF2-40B4-BE49-F238E27FC236}">
                <a16:creationId xmlns:a16="http://schemas.microsoft.com/office/drawing/2014/main" id="{8B91996E-3382-024F-967A-11AF330784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97170" y="4800600"/>
            <a:ext cx="717630" cy="729205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2E17F2AD-C6A8-1C41-8D9E-B97EDC5E61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762" b="93651" l="9043" r="88830">
                        <a14:foregroundMark x1="36702" y1="53968" x2="62234" y2="53968"/>
                        <a14:foregroundMark x1="51064" y1="65079" x2="67553" y2="66667"/>
                        <a14:foregroundMark x1="30851" y1="12698" x2="30851" y2="58201"/>
                        <a14:foregroundMark x1="31383" y1="64550" x2="70213" y2="59259"/>
                        <a14:foregroundMark x1="33511" y1="69312" x2="75000" y2="73545"/>
                        <a14:foregroundMark x1="75000" y1="68254" x2="67553" y2="15873"/>
                        <a14:foregroundMark x1="36170" y1="11640" x2="64894" y2="137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74265" y="4863296"/>
            <a:ext cx="816735" cy="82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3729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B1DAE-52C4-FE42-8CA9-6AA5FBE6D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Fencepost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2C2CFA-EB17-7641-8FAE-768F54347D40}"/>
              </a:ext>
            </a:extLst>
          </p:cNvPr>
          <p:cNvSpPr/>
          <p:nvPr/>
        </p:nvSpPr>
        <p:spPr>
          <a:xfrm>
            <a:off x="457199" y="1480595"/>
            <a:ext cx="11277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I want Karel to put down a row of beepers until it reaches a wall.  How do I do this?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41AD85-B017-434B-A7AC-1A9EE95C791B}"/>
              </a:ext>
            </a:extLst>
          </p:cNvPr>
          <p:cNvSpPr txBox="1"/>
          <p:nvPr/>
        </p:nvSpPr>
        <p:spPr>
          <a:xfrm>
            <a:off x="7864522" y="2526422"/>
            <a:ext cx="289694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move()</a:t>
            </a:r>
          </a:p>
          <a:p>
            <a:r>
              <a:rPr lang="en-US" sz="32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move()</a:t>
            </a:r>
          </a:p>
          <a:p>
            <a:r>
              <a:rPr lang="en-US" sz="3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move()</a:t>
            </a:r>
          </a:p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EEAD7E9-5731-E142-A909-558A279BC5A1}"/>
              </a:ext>
            </a:extLst>
          </p:cNvPr>
          <p:cNvSpPr/>
          <p:nvPr/>
        </p:nvSpPr>
        <p:spPr>
          <a:xfrm>
            <a:off x="476692" y="3810000"/>
            <a:ext cx="3822192" cy="190982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B85231D-DC62-854A-857D-E59901923E72}"/>
              </a:ext>
            </a:extLst>
          </p:cNvPr>
          <p:cNvGrpSpPr/>
          <p:nvPr/>
        </p:nvGrpSpPr>
        <p:grpSpPr>
          <a:xfrm>
            <a:off x="904955" y="4296137"/>
            <a:ext cx="163974" cy="150471"/>
            <a:chOff x="4409955" y="3692324"/>
            <a:chExt cx="163974" cy="150471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38AD652-0205-F548-B834-5296744A13F0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314087D-96E0-AD41-BF34-31BF89CE19E9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A8C912B-0908-7A46-A29B-A5A95E5224E3}"/>
              </a:ext>
            </a:extLst>
          </p:cNvPr>
          <p:cNvGrpSpPr/>
          <p:nvPr/>
        </p:nvGrpSpPr>
        <p:grpSpPr>
          <a:xfrm>
            <a:off x="1763411" y="4309641"/>
            <a:ext cx="163974" cy="150471"/>
            <a:chOff x="4409955" y="3692324"/>
            <a:chExt cx="163974" cy="150471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47F338E-8D38-4E43-9924-7279AC9A01D3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35AF5CF-D520-F741-B665-322C799607C8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A93C2E2-1033-6542-80C8-B56EA9B39FCA}"/>
              </a:ext>
            </a:extLst>
          </p:cNvPr>
          <p:cNvGrpSpPr/>
          <p:nvPr/>
        </p:nvGrpSpPr>
        <p:grpSpPr>
          <a:xfrm>
            <a:off x="906885" y="5119868"/>
            <a:ext cx="163974" cy="150471"/>
            <a:chOff x="4409955" y="3692324"/>
            <a:chExt cx="163974" cy="150471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A3E5E27-02F4-F74A-B5EF-677B114FD45E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1146495-9BB9-154B-BAD0-52BC2B72C5A1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28442F6-0674-D648-B966-ED6B5371F1ED}"/>
              </a:ext>
            </a:extLst>
          </p:cNvPr>
          <p:cNvGrpSpPr/>
          <p:nvPr/>
        </p:nvGrpSpPr>
        <p:grpSpPr>
          <a:xfrm>
            <a:off x="1765341" y="5133372"/>
            <a:ext cx="163974" cy="150471"/>
            <a:chOff x="4409955" y="3692324"/>
            <a:chExt cx="163974" cy="150471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D04C27A-8339-B744-9DF6-5370392BA32A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8760B0D-2FCF-AC44-B344-AFC5DD792F7D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Picture 48" descr="Screen Shot 2016-06-20 at 10.52.43 AM.png">
            <a:extLst>
              <a:ext uri="{FF2B5EF4-FFF2-40B4-BE49-F238E27FC236}">
                <a16:creationId xmlns:a16="http://schemas.microsoft.com/office/drawing/2014/main" id="{7462E91D-ED86-E74F-A844-047D413077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0312" y="4805423"/>
            <a:ext cx="717630" cy="729205"/>
          </a:xfrm>
          <a:prstGeom prst="rect">
            <a:avLst/>
          </a:prstGeom>
        </p:spPr>
      </p:pic>
      <p:pic>
        <p:nvPicPr>
          <p:cNvPr id="50" name="Picture 49" descr="Screen Shot 2016-06-20 at 10.52.43 AM.png">
            <a:extLst>
              <a:ext uri="{FF2B5EF4-FFF2-40B4-BE49-F238E27FC236}">
                <a16:creationId xmlns:a16="http://schemas.microsoft.com/office/drawing/2014/main" id="{AF8D04F6-67A8-3C46-A6B2-B72F0CAAB44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000" y="4800600"/>
            <a:ext cx="717630" cy="729205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B050D988-1AC0-514F-A781-E5CDB3AE1E22}"/>
              </a:ext>
            </a:extLst>
          </p:cNvPr>
          <p:cNvGrpSpPr/>
          <p:nvPr/>
        </p:nvGrpSpPr>
        <p:grpSpPr>
          <a:xfrm>
            <a:off x="2710038" y="4309641"/>
            <a:ext cx="163974" cy="150471"/>
            <a:chOff x="4409955" y="3692324"/>
            <a:chExt cx="163974" cy="150471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1C6D842-BCF7-2F4D-9EF6-ED0DDF96D886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0C21146-B755-DF47-9DEC-646A9A13AE3A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04E17E5-3F36-784D-AF55-1AC259595E39}"/>
              </a:ext>
            </a:extLst>
          </p:cNvPr>
          <p:cNvGrpSpPr/>
          <p:nvPr/>
        </p:nvGrpSpPr>
        <p:grpSpPr>
          <a:xfrm>
            <a:off x="2711968" y="5133372"/>
            <a:ext cx="163974" cy="150471"/>
            <a:chOff x="4409955" y="3692324"/>
            <a:chExt cx="163974" cy="150471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7CF9569-D547-4649-93F0-58C2852097A9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F89DBC9-D900-8F4B-A85B-B19ECD447C4A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2994932-6155-A142-AE88-A541C5BBF0BA}"/>
              </a:ext>
            </a:extLst>
          </p:cNvPr>
          <p:cNvGrpSpPr/>
          <p:nvPr/>
        </p:nvGrpSpPr>
        <p:grpSpPr>
          <a:xfrm>
            <a:off x="3652806" y="4315428"/>
            <a:ext cx="163974" cy="150471"/>
            <a:chOff x="4409955" y="3692324"/>
            <a:chExt cx="163974" cy="150471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83B0E06-BAB9-AE42-84B3-DCEF1C3B41EE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4B221A4-8D1E-784D-B770-D7834100A16E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5131A25-0313-CF47-A67E-B843162871E1}"/>
              </a:ext>
            </a:extLst>
          </p:cNvPr>
          <p:cNvGrpSpPr/>
          <p:nvPr/>
        </p:nvGrpSpPr>
        <p:grpSpPr>
          <a:xfrm>
            <a:off x="3654736" y="5139159"/>
            <a:ext cx="163974" cy="150471"/>
            <a:chOff x="4409955" y="3692324"/>
            <a:chExt cx="163974" cy="150471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336D4DC-835E-1B4F-956C-6F70E82204B5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5906DDB-293D-9A4F-A101-DA9C13965E16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4" name="Picture 63" descr="Screen Shot 2016-06-20 at 10.52.43 AM.png">
            <a:extLst>
              <a:ext uri="{FF2B5EF4-FFF2-40B4-BE49-F238E27FC236}">
                <a16:creationId xmlns:a16="http://schemas.microsoft.com/office/drawing/2014/main" id="{30998060-0B4A-C942-91AE-A9394ED8A13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38400" y="4800600"/>
            <a:ext cx="717630" cy="729205"/>
          </a:xfrm>
          <a:prstGeom prst="rect">
            <a:avLst/>
          </a:prstGeom>
        </p:spPr>
      </p:pic>
      <p:pic>
        <p:nvPicPr>
          <p:cNvPr id="35" name="Picture 34" descr="Screen Shot 2016-06-20 at 10.52.43 AM.png">
            <a:extLst>
              <a:ext uri="{FF2B5EF4-FFF2-40B4-BE49-F238E27FC236}">
                <a16:creationId xmlns:a16="http://schemas.microsoft.com/office/drawing/2014/main" id="{8B91996E-3382-024F-967A-11AF330784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97170" y="4800600"/>
            <a:ext cx="717630" cy="729205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2E17F2AD-C6A8-1C41-8D9E-B97EDC5E61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762" b="93651" l="9043" r="88830">
                        <a14:foregroundMark x1="36702" y1="53968" x2="62234" y2="53968"/>
                        <a14:foregroundMark x1="51064" y1="65079" x2="67553" y2="66667"/>
                        <a14:foregroundMark x1="30851" y1="12698" x2="30851" y2="58201"/>
                        <a14:foregroundMark x1="31383" y1="64550" x2="70213" y2="59259"/>
                        <a14:foregroundMark x1="33511" y1="69312" x2="75000" y2="73545"/>
                        <a14:foregroundMark x1="75000" y1="68254" x2="67553" y2="15873"/>
                        <a14:foregroundMark x1="36170" y1="11640" x2="64894" y2="137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74265" y="4863296"/>
            <a:ext cx="816735" cy="8210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6E9979-2622-8E4A-9DCF-E7729A8A01AC}"/>
              </a:ext>
            </a:extLst>
          </p:cNvPr>
          <p:cNvSpPr txBox="1"/>
          <p:nvPr/>
        </p:nvSpPr>
        <p:spPr>
          <a:xfrm>
            <a:off x="4912242" y="299838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08B1002-96E3-6444-9992-B86122E2C71F}"/>
              </a:ext>
            </a:extLst>
          </p:cNvPr>
          <p:cNvSpPr txBox="1"/>
          <p:nvPr/>
        </p:nvSpPr>
        <p:spPr>
          <a:xfrm rot="20654514">
            <a:off x="5087850" y="3315484"/>
            <a:ext cx="2263401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7030A0"/>
                </a:solidFill>
              </a:rPr>
              <a:t>We must put 4 beepers but move 3 times!</a:t>
            </a:r>
          </a:p>
        </p:txBody>
      </p:sp>
    </p:spTree>
    <p:extLst>
      <p:ext uri="{BB962C8B-B14F-4D97-AF65-F5344CB8AC3E}">
        <p14:creationId xmlns:p14="http://schemas.microsoft.com/office/powerpoint/2010/main" val="27990771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B1DAE-52C4-FE42-8CA9-6AA5FBE6D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Fencepost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2C2CFA-EB17-7641-8FAE-768F54347D40}"/>
              </a:ext>
            </a:extLst>
          </p:cNvPr>
          <p:cNvSpPr/>
          <p:nvPr/>
        </p:nvSpPr>
        <p:spPr>
          <a:xfrm>
            <a:off x="457199" y="1480595"/>
            <a:ext cx="11277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I want Karel to put down a row of beepers until it reaches a wall.  How do I do this?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41AD85-B017-434B-A7AC-1A9EE95C791B}"/>
              </a:ext>
            </a:extLst>
          </p:cNvPr>
          <p:cNvSpPr txBox="1"/>
          <p:nvPr/>
        </p:nvSpPr>
        <p:spPr>
          <a:xfrm>
            <a:off x="6553200" y="4498753"/>
            <a:ext cx="538320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front_is_clear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move()</a:t>
            </a:r>
          </a:p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EEAD7E9-5731-E142-A909-558A279BC5A1}"/>
              </a:ext>
            </a:extLst>
          </p:cNvPr>
          <p:cNvSpPr/>
          <p:nvPr/>
        </p:nvSpPr>
        <p:spPr>
          <a:xfrm>
            <a:off x="476692" y="3810000"/>
            <a:ext cx="3822192" cy="190982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B85231D-DC62-854A-857D-E59901923E72}"/>
              </a:ext>
            </a:extLst>
          </p:cNvPr>
          <p:cNvGrpSpPr/>
          <p:nvPr/>
        </p:nvGrpSpPr>
        <p:grpSpPr>
          <a:xfrm>
            <a:off x="904955" y="4296137"/>
            <a:ext cx="163974" cy="150471"/>
            <a:chOff x="4409955" y="3692324"/>
            <a:chExt cx="163974" cy="150471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38AD652-0205-F548-B834-5296744A13F0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314087D-96E0-AD41-BF34-31BF89CE19E9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A8C912B-0908-7A46-A29B-A5A95E5224E3}"/>
              </a:ext>
            </a:extLst>
          </p:cNvPr>
          <p:cNvGrpSpPr/>
          <p:nvPr/>
        </p:nvGrpSpPr>
        <p:grpSpPr>
          <a:xfrm>
            <a:off x="1763411" y="4309641"/>
            <a:ext cx="163974" cy="150471"/>
            <a:chOff x="4409955" y="3692324"/>
            <a:chExt cx="163974" cy="150471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47F338E-8D38-4E43-9924-7279AC9A01D3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35AF5CF-D520-F741-B665-322C799607C8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A93C2E2-1033-6542-80C8-B56EA9B39FCA}"/>
              </a:ext>
            </a:extLst>
          </p:cNvPr>
          <p:cNvGrpSpPr/>
          <p:nvPr/>
        </p:nvGrpSpPr>
        <p:grpSpPr>
          <a:xfrm>
            <a:off x="906885" y="5119868"/>
            <a:ext cx="163974" cy="150471"/>
            <a:chOff x="4409955" y="3692324"/>
            <a:chExt cx="163974" cy="150471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A3E5E27-02F4-F74A-B5EF-677B114FD45E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1146495-9BB9-154B-BAD0-52BC2B72C5A1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28442F6-0674-D648-B966-ED6B5371F1ED}"/>
              </a:ext>
            </a:extLst>
          </p:cNvPr>
          <p:cNvGrpSpPr/>
          <p:nvPr/>
        </p:nvGrpSpPr>
        <p:grpSpPr>
          <a:xfrm>
            <a:off x="1765341" y="5133372"/>
            <a:ext cx="163974" cy="150471"/>
            <a:chOff x="4409955" y="3692324"/>
            <a:chExt cx="163974" cy="150471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D04C27A-8339-B744-9DF6-5370392BA32A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8760B0D-2FCF-AC44-B344-AFC5DD792F7D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Picture 48" descr="Screen Shot 2016-06-20 at 10.52.43 AM.png">
            <a:extLst>
              <a:ext uri="{FF2B5EF4-FFF2-40B4-BE49-F238E27FC236}">
                <a16:creationId xmlns:a16="http://schemas.microsoft.com/office/drawing/2014/main" id="{7462E91D-ED86-E74F-A844-047D413077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0312" y="4805423"/>
            <a:ext cx="717630" cy="729205"/>
          </a:xfrm>
          <a:prstGeom prst="rect">
            <a:avLst/>
          </a:prstGeom>
        </p:spPr>
      </p:pic>
      <p:pic>
        <p:nvPicPr>
          <p:cNvPr id="50" name="Picture 49" descr="Screen Shot 2016-06-20 at 10.52.43 AM.png">
            <a:extLst>
              <a:ext uri="{FF2B5EF4-FFF2-40B4-BE49-F238E27FC236}">
                <a16:creationId xmlns:a16="http://schemas.microsoft.com/office/drawing/2014/main" id="{AF8D04F6-67A8-3C46-A6B2-B72F0CAAB44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000" y="4800600"/>
            <a:ext cx="717630" cy="729205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B050D988-1AC0-514F-A781-E5CDB3AE1E22}"/>
              </a:ext>
            </a:extLst>
          </p:cNvPr>
          <p:cNvGrpSpPr/>
          <p:nvPr/>
        </p:nvGrpSpPr>
        <p:grpSpPr>
          <a:xfrm>
            <a:off x="2710038" y="4309641"/>
            <a:ext cx="163974" cy="150471"/>
            <a:chOff x="4409955" y="3692324"/>
            <a:chExt cx="163974" cy="150471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1C6D842-BCF7-2F4D-9EF6-ED0DDF96D886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0C21146-B755-DF47-9DEC-646A9A13AE3A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04E17E5-3F36-784D-AF55-1AC259595E39}"/>
              </a:ext>
            </a:extLst>
          </p:cNvPr>
          <p:cNvGrpSpPr/>
          <p:nvPr/>
        </p:nvGrpSpPr>
        <p:grpSpPr>
          <a:xfrm>
            <a:off x="2711968" y="5133372"/>
            <a:ext cx="163974" cy="150471"/>
            <a:chOff x="4409955" y="3692324"/>
            <a:chExt cx="163974" cy="150471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7CF9569-D547-4649-93F0-58C2852097A9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F89DBC9-D900-8F4B-A85B-B19ECD447C4A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2994932-6155-A142-AE88-A541C5BBF0BA}"/>
              </a:ext>
            </a:extLst>
          </p:cNvPr>
          <p:cNvGrpSpPr/>
          <p:nvPr/>
        </p:nvGrpSpPr>
        <p:grpSpPr>
          <a:xfrm>
            <a:off x="3652806" y="4315428"/>
            <a:ext cx="163974" cy="150471"/>
            <a:chOff x="4409955" y="3692324"/>
            <a:chExt cx="163974" cy="150471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83B0E06-BAB9-AE42-84B3-DCEF1C3B41EE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4B221A4-8D1E-784D-B770-D7834100A16E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5131A25-0313-CF47-A67E-B843162871E1}"/>
              </a:ext>
            </a:extLst>
          </p:cNvPr>
          <p:cNvGrpSpPr/>
          <p:nvPr/>
        </p:nvGrpSpPr>
        <p:grpSpPr>
          <a:xfrm>
            <a:off x="3654736" y="5139159"/>
            <a:ext cx="163974" cy="150471"/>
            <a:chOff x="4409955" y="3692324"/>
            <a:chExt cx="163974" cy="150471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336D4DC-835E-1B4F-956C-6F70E82204B5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5906DDB-293D-9A4F-A101-DA9C13965E16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4" name="Picture 63" descr="Screen Shot 2016-06-20 at 10.52.43 AM.png">
            <a:extLst>
              <a:ext uri="{FF2B5EF4-FFF2-40B4-BE49-F238E27FC236}">
                <a16:creationId xmlns:a16="http://schemas.microsoft.com/office/drawing/2014/main" id="{30998060-0B4A-C942-91AE-A9394ED8A13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38400" y="4800600"/>
            <a:ext cx="717630" cy="729205"/>
          </a:xfrm>
          <a:prstGeom prst="rect">
            <a:avLst/>
          </a:prstGeom>
        </p:spPr>
      </p:pic>
      <p:pic>
        <p:nvPicPr>
          <p:cNvPr id="35" name="Picture 34" descr="Screen Shot 2016-06-20 at 10.52.43 AM.png">
            <a:extLst>
              <a:ext uri="{FF2B5EF4-FFF2-40B4-BE49-F238E27FC236}">
                <a16:creationId xmlns:a16="http://schemas.microsoft.com/office/drawing/2014/main" id="{8B91996E-3382-024F-967A-11AF330784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97170" y="4800600"/>
            <a:ext cx="717630" cy="729205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2E17F2AD-C6A8-1C41-8D9E-B97EDC5E61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762" b="93651" l="9043" r="88830">
                        <a14:foregroundMark x1="36702" y1="53968" x2="62234" y2="53968"/>
                        <a14:foregroundMark x1="51064" y1="65079" x2="67553" y2="66667"/>
                        <a14:foregroundMark x1="30851" y1="12698" x2="30851" y2="58201"/>
                        <a14:foregroundMark x1="31383" y1="64550" x2="70213" y2="59259"/>
                        <a14:foregroundMark x1="33511" y1="69312" x2="75000" y2="73545"/>
                        <a14:foregroundMark x1="75000" y1="68254" x2="67553" y2="15873"/>
                        <a14:foregroundMark x1="36170" y1="11640" x2="64894" y2="137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74265" y="4863296"/>
            <a:ext cx="816735" cy="8210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6E9979-2622-8E4A-9DCF-E7729A8A01AC}"/>
              </a:ext>
            </a:extLst>
          </p:cNvPr>
          <p:cNvSpPr txBox="1"/>
          <p:nvPr/>
        </p:nvSpPr>
        <p:spPr>
          <a:xfrm>
            <a:off x="4912242" y="299838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08B1002-96E3-6444-9992-B86122E2C71F}"/>
              </a:ext>
            </a:extLst>
          </p:cNvPr>
          <p:cNvSpPr txBox="1"/>
          <p:nvPr/>
        </p:nvSpPr>
        <p:spPr>
          <a:xfrm rot="20654514">
            <a:off x="5087850" y="3315484"/>
            <a:ext cx="2263401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7030A0"/>
                </a:solidFill>
              </a:rPr>
              <a:t>We must put 4 beepers but move 3 times!</a:t>
            </a:r>
          </a:p>
        </p:txBody>
      </p:sp>
    </p:spTree>
    <p:extLst>
      <p:ext uri="{BB962C8B-B14F-4D97-AF65-F5344CB8AC3E}">
        <p14:creationId xmlns:p14="http://schemas.microsoft.com/office/powerpoint/2010/main" val="29821698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B1DAE-52C4-FE42-8CA9-6AA5FBE6D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Fencepost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7ED1E3-7F64-E74B-B714-BA8AC2461F27}"/>
              </a:ext>
            </a:extLst>
          </p:cNvPr>
          <p:cNvSpPr/>
          <p:nvPr/>
        </p:nvSpPr>
        <p:spPr>
          <a:xfrm>
            <a:off x="476692" y="3810000"/>
            <a:ext cx="3822192" cy="190982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00BB576-906A-0347-8BA1-804382B99543}"/>
              </a:ext>
            </a:extLst>
          </p:cNvPr>
          <p:cNvGrpSpPr/>
          <p:nvPr/>
        </p:nvGrpSpPr>
        <p:grpSpPr>
          <a:xfrm>
            <a:off x="904955" y="4296137"/>
            <a:ext cx="163974" cy="150471"/>
            <a:chOff x="4409955" y="3692324"/>
            <a:chExt cx="163974" cy="15047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D3B70ED-9389-0A4F-BC42-DC660FADE3BF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3D5F737-6DCE-9346-8A3F-8C5FC39ABF48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7F300DE-8061-EF42-9C13-5A13E264E529}"/>
              </a:ext>
            </a:extLst>
          </p:cNvPr>
          <p:cNvGrpSpPr/>
          <p:nvPr/>
        </p:nvGrpSpPr>
        <p:grpSpPr>
          <a:xfrm>
            <a:off x="1763411" y="4309641"/>
            <a:ext cx="163974" cy="150471"/>
            <a:chOff x="4409955" y="3692324"/>
            <a:chExt cx="163974" cy="15047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529713E-73CA-1449-9C1E-DE2F9EA171E4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0321D9F-5015-2E42-87A2-8A0D23D47D4B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95A7E3B-9E52-B643-BDCE-16853373CE81}"/>
              </a:ext>
            </a:extLst>
          </p:cNvPr>
          <p:cNvGrpSpPr/>
          <p:nvPr/>
        </p:nvGrpSpPr>
        <p:grpSpPr>
          <a:xfrm>
            <a:off x="906885" y="5119868"/>
            <a:ext cx="163974" cy="150471"/>
            <a:chOff x="4409955" y="3692324"/>
            <a:chExt cx="163974" cy="150471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7C6D56A-B8E9-DF4C-9C7C-8426CB80A8D0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3A6B438-312E-9D4D-9EEB-3D550C3AAD33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7AB1BE1-701B-AC42-8E4F-484DBEFEE463}"/>
              </a:ext>
            </a:extLst>
          </p:cNvPr>
          <p:cNvGrpSpPr/>
          <p:nvPr/>
        </p:nvGrpSpPr>
        <p:grpSpPr>
          <a:xfrm>
            <a:off x="1765341" y="5133372"/>
            <a:ext cx="163974" cy="150471"/>
            <a:chOff x="4409955" y="3692324"/>
            <a:chExt cx="163974" cy="15047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8D1651-4FDC-6041-849A-0F39743BF9A8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64B9D26-1154-424C-BB95-F718B19BDD72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5CA1862C-EAFC-1646-BC92-1A2856D67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762" b="93651" l="9043" r="88830">
                        <a14:foregroundMark x1="36702" y1="53968" x2="62234" y2="53968"/>
                        <a14:foregroundMark x1="51064" y1="65079" x2="67553" y2="66667"/>
                        <a14:foregroundMark x1="30851" y1="12698" x2="30851" y2="58201"/>
                        <a14:foregroundMark x1="31383" y1="64550" x2="70213" y2="59259"/>
                        <a14:foregroundMark x1="33511" y1="69312" x2="75000" y2="73545"/>
                        <a14:foregroundMark x1="75000" y1="68254" x2="67553" y2="15873"/>
                        <a14:foregroundMark x1="36170" y1="11640" x2="64894" y2="137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9539" y="4877715"/>
            <a:ext cx="816735" cy="82108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AAF64BB0-4309-A84F-AC99-38A9A66F788D}"/>
              </a:ext>
            </a:extLst>
          </p:cNvPr>
          <p:cNvGrpSpPr/>
          <p:nvPr/>
        </p:nvGrpSpPr>
        <p:grpSpPr>
          <a:xfrm>
            <a:off x="2710038" y="4309641"/>
            <a:ext cx="163974" cy="150471"/>
            <a:chOff x="4409955" y="3692324"/>
            <a:chExt cx="163974" cy="150471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8074579-3517-8E49-B8F6-D442CC0E4F91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57C2011-B59E-3144-BE2E-28CCB3749C6F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42E4550-3D7D-954B-AA8B-EDCB8A340624}"/>
              </a:ext>
            </a:extLst>
          </p:cNvPr>
          <p:cNvGrpSpPr/>
          <p:nvPr/>
        </p:nvGrpSpPr>
        <p:grpSpPr>
          <a:xfrm>
            <a:off x="2711968" y="5133372"/>
            <a:ext cx="163974" cy="150471"/>
            <a:chOff x="4409955" y="3692324"/>
            <a:chExt cx="163974" cy="150471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41FA257-A89E-F447-86D7-326AB8D9202A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2C19DDA-7F9E-2D41-A349-4627BC46EC3A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F0DC022-D427-7F49-8BFA-7F62A0602CF3}"/>
              </a:ext>
            </a:extLst>
          </p:cNvPr>
          <p:cNvGrpSpPr/>
          <p:nvPr/>
        </p:nvGrpSpPr>
        <p:grpSpPr>
          <a:xfrm>
            <a:off x="3652806" y="4315428"/>
            <a:ext cx="163974" cy="150471"/>
            <a:chOff x="4409955" y="3692324"/>
            <a:chExt cx="163974" cy="15047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8B5A580-DD84-054C-B263-28BF4CCCD788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353AB0F-B300-3F41-8FDE-5BA4CC5C2C8F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85E8F39-5DB8-4C4A-AD82-DFE280AAFF5B}"/>
              </a:ext>
            </a:extLst>
          </p:cNvPr>
          <p:cNvGrpSpPr/>
          <p:nvPr/>
        </p:nvGrpSpPr>
        <p:grpSpPr>
          <a:xfrm>
            <a:off x="3654736" y="5139159"/>
            <a:ext cx="163974" cy="150471"/>
            <a:chOff x="4409955" y="3692324"/>
            <a:chExt cx="163974" cy="150471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DF6DD40-6EC5-524F-8B3B-D6355BD5042D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FBD65E5-3C98-3640-A038-91B683213777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42C2CFA-EB17-7641-8FAE-768F54347D40}"/>
              </a:ext>
            </a:extLst>
          </p:cNvPr>
          <p:cNvSpPr/>
          <p:nvPr/>
        </p:nvSpPr>
        <p:spPr>
          <a:xfrm>
            <a:off x="457199" y="1480595"/>
            <a:ext cx="11277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I want Karel to put down a row of beepers until it reaches a wall.  How do I do this?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41AD85-B017-434B-A7AC-1A9EE95C791B}"/>
              </a:ext>
            </a:extLst>
          </p:cNvPr>
          <p:cNvSpPr txBox="1"/>
          <p:nvPr/>
        </p:nvSpPr>
        <p:spPr>
          <a:xfrm>
            <a:off x="6393069" y="2476297"/>
            <a:ext cx="538320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front_is_clear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move()</a:t>
            </a:r>
          </a:p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719398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B1DAE-52C4-FE42-8CA9-6AA5FBE6D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Fencepost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7ED1E3-7F64-E74B-B714-BA8AC2461F27}"/>
              </a:ext>
            </a:extLst>
          </p:cNvPr>
          <p:cNvSpPr/>
          <p:nvPr/>
        </p:nvSpPr>
        <p:spPr>
          <a:xfrm>
            <a:off x="476692" y="3810000"/>
            <a:ext cx="3822192" cy="190982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00BB576-906A-0347-8BA1-804382B99543}"/>
              </a:ext>
            </a:extLst>
          </p:cNvPr>
          <p:cNvGrpSpPr/>
          <p:nvPr/>
        </p:nvGrpSpPr>
        <p:grpSpPr>
          <a:xfrm>
            <a:off x="904955" y="4296137"/>
            <a:ext cx="163974" cy="150471"/>
            <a:chOff x="4409955" y="3692324"/>
            <a:chExt cx="163974" cy="15047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D3B70ED-9389-0A4F-BC42-DC660FADE3BF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3D5F737-6DCE-9346-8A3F-8C5FC39ABF48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7F300DE-8061-EF42-9C13-5A13E264E529}"/>
              </a:ext>
            </a:extLst>
          </p:cNvPr>
          <p:cNvGrpSpPr/>
          <p:nvPr/>
        </p:nvGrpSpPr>
        <p:grpSpPr>
          <a:xfrm>
            <a:off x="1763411" y="4309641"/>
            <a:ext cx="163974" cy="150471"/>
            <a:chOff x="4409955" y="3692324"/>
            <a:chExt cx="163974" cy="15047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529713E-73CA-1449-9C1E-DE2F9EA171E4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0321D9F-5015-2E42-87A2-8A0D23D47D4B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95A7E3B-9E52-B643-BDCE-16853373CE81}"/>
              </a:ext>
            </a:extLst>
          </p:cNvPr>
          <p:cNvGrpSpPr/>
          <p:nvPr/>
        </p:nvGrpSpPr>
        <p:grpSpPr>
          <a:xfrm>
            <a:off x="906885" y="5119868"/>
            <a:ext cx="163974" cy="150471"/>
            <a:chOff x="4409955" y="3692324"/>
            <a:chExt cx="163974" cy="150471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7C6D56A-B8E9-DF4C-9C7C-8426CB80A8D0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3A6B438-312E-9D4D-9EEB-3D550C3AAD33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7AB1BE1-701B-AC42-8E4F-484DBEFEE463}"/>
              </a:ext>
            </a:extLst>
          </p:cNvPr>
          <p:cNvGrpSpPr/>
          <p:nvPr/>
        </p:nvGrpSpPr>
        <p:grpSpPr>
          <a:xfrm>
            <a:off x="1765341" y="5133372"/>
            <a:ext cx="163974" cy="150471"/>
            <a:chOff x="4409955" y="3692324"/>
            <a:chExt cx="163974" cy="15047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8D1651-4FDC-6041-849A-0F39743BF9A8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64B9D26-1154-424C-BB95-F718B19BDD72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5CA1862C-EAFC-1646-BC92-1A2856D67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762" b="93651" l="9043" r="88830">
                        <a14:foregroundMark x1="36702" y1="53968" x2="62234" y2="53968"/>
                        <a14:foregroundMark x1="51064" y1="65079" x2="67553" y2="66667"/>
                        <a14:foregroundMark x1="30851" y1="12698" x2="30851" y2="58201"/>
                        <a14:foregroundMark x1="31383" y1="64550" x2="70213" y2="59259"/>
                        <a14:foregroundMark x1="33511" y1="69312" x2="75000" y2="73545"/>
                        <a14:foregroundMark x1="75000" y1="68254" x2="67553" y2="15873"/>
                        <a14:foregroundMark x1="36170" y1="11640" x2="64894" y2="137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9539" y="4877715"/>
            <a:ext cx="816735" cy="82108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AAF64BB0-4309-A84F-AC99-38A9A66F788D}"/>
              </a:ext>
            </a:extLst>
          </p:cNvPr>
          <p:cNvGrpSpPr/>
          <p:nvPr/>
        </p:nvGrpSpPr>
        <p:grpSpPr>
          <a:xfrm>
            <a:off x="2710038" y="4309641"/>
            <a:ext cx="163974" cy="150471"/>
            <a:chOff x="4409955" y="3692324"/>
            <a:chExt cx="163974" cy="150471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8074579-3517-8E49-B8F6-D442CC0E4F91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57C2011-B59E-3144-BE2E-28CCB3749C6F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42E4550-3D7D-954B-AA8B-EDCB8A340624}"/>
              </a:ext>
            </a:extLst>
          </p:cNvPr>
          <p:cNvGrpSpPr/>
          <p:nvPr/>
        </p:nvGrpSpPr>
        <p:grpSpPr>
          <a:xfrm>
            <a:off x="2711968" y="5133372"/>
            <a:ext cx="163974" cy="150471"/>
            <a:chOff x="4409955" y="3692324"/>
            <a:chExt cx="163974" cy="150471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41FA257-A89E-F447-86D7-326AB8D9202A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2C19DDA-7F9E-2D41-A349-4627BC46EC3A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F0DC022-D427-7F49-8BFA-7F62A0602CF3}"/>
              </a:ext>
            </a:extLst>
          </p:cNvPr>
          <p:cNvGrpSpPr/>
          <p:nvPr/>
        </p:nvGrpSpPr>
        <p:grpSpPr>
          <a:xfrm>
            <a:off x="3652806" y="4315428"/>
            <a:ext cx="163974" cy="150471"/>
            <a:chOff x="4409955" y="3692324"/>
            <a:chExt cx="163974" cy="15047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8B5A580-DD84-054C-B263-28BF4CCCD788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353AB0F-B300-3F41-8FDE-5BA4CC5C2C8F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85E8F39-5DB8-4C4A-AD82-DFE280AAFF5B}"/>
              </a:ext>
            </a:extLst>
          </p:cNvPr>
          <p:cNvGrpSpPr/>
          <p:nvPr/>
        </p:nvGrpSpPr>
        <p:grpSpPr>
          <a:xfrm>
            <a:off x="3654736" y="5139159"/>
            <a:ext cx="163974" cy="150471"/>
            <a:chOff x="4409955" y="3692324"/>
            <a:chExt cx="163974" cy="150471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DF6DD40-6EC5-524F-8B3B-D6355BD5042D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FBD65E5-3C98-3640-A038-91B683213777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42C2CFA-EB17-7641-8FAE-768F54347D40}"/>
              </a:ext>
            </a:extLst>
          </p:cNvPr>
          <p:cNvSpPr/>
          <p:nvPr/>
        </p:nvSpPr>
        <p:spPr>
          <a:xfrm>
            <a:off x="457199" y="1480595"/>
            <a:ext cx="11277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I want Karel to put down a row of beepers until it reaches a wall.  How do I do this?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41AD85-B017-434B-A7AC-1A9EE95C791B}"/>
              </a:ext>
            </a:extLst>
          </p:cNvPr>
          <p:cNvSpPr txBox="1"/>
          <p:nvPr/>
        </p:nvSpPr>
        <p:spPr>
          <a:xfrm>
            <a:off x="6393069" y="2476297"/>
            <a:ext cx="538320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front_is_clear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move()</a:t>
            </a:r>
          </a:p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33" name="Rectangle: Rounded Corners 22">
            <a:extLst>
              <a:ext uri="{FF2B5EF4-FFF2-40B4-BE49-F238E27FC236}">
                <a16:creationId xmlns:a16="http://schemas.microsoft.com/office/drawing/2014/main" id="{D38FAA5C-FA55-3D4D-91BE-05CD854F92F3}"/>
              </a:ext>
            </a:extLst>
          </p:cNvPr>
          <p:cNvSpPr/>
          <p:nvPr/>
        </p:nvSpPr>
        <p:spPr>
          <a:xfrm>
            <a:off x="6393069" y="2557812"/>
            <a:ext cx="5341730" cy="49018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479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B6926AC7-D403-934C-8097-90EF3A234375}"/>
              </a:ext>
            </a:extLst>
          </p:cNvPr>
          <p:cNvSpPr txBox="1"/>
          <p:nvPr/>
        </p:nvSpPr>
        <p:spPr>
          <a:xfrm>
            <a:off x="6393069" y="2476297"/>
            <a:ext cx="538320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front_is_clear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move()</a:t>
            </a:r>
          </a:p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2B1DAE-52C4-FE42-8CA9-6AA5FBE6D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Fencepost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7ED1E3-7F64-E74B-B714-BA8AC2461F27}"/>
              </a:ext>
            </a:extLst>
          </p:cNvPr>
          <p:cNvSpPr/>
          <p:nvPr/>
        </p:nvSpPr>
        <p:spPr>
          <a:xfrm>
            <a:off x="476692" y="3810000"/>
            <a:ext cx="3822192" cy="190982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00BB576-906A-0347-8BA1-804382B99543}"/>
              </a:ext>
            </a:extLst>
          </p:cNvPr>
          <p:cNvGrpSpPr/>
          <p:nvPr/>
        </p:nvGrpSpPr>
        <p:grpSpPr>
          <a:xfrm>
            <a:off x="904955" y="4296137"/>
            <a:ext cx="163974" cy="150471"/>
            <a:chOff x="4409955" y="3692324"/>
            <a:chExt cx="163974" cy="15047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D3B70ED-9389-0A4F-BC42-DC660FADE3BF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3D5F737-6DCE-9346-8A3F-8C5FC39ABF48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7F300DE-8061-EF42-9C13-5A13E264E529}"/>
              </a:ext>
            </a:extLst>
          </p:cNvPr>
          <p:cNvGrpSpPr/>
          <p:nvPr/>
        </p:nvGrpSpPr>
        <p:grpSpPr>
          <a:xfrm>
            <a:off x="1763411" y="4309641"/>
            <a:ext cx="163974" cy="150471"/>
            <a:chOff x="4409955" y="3692324"/>
            <a:chExt cx="163974" cy="15047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529713E-73CA-1449-9C1E-DE2F9EA171E4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0321D9F-5015-2E42-87A2-8A0D23D47D4B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95A7E3B-9E52-B643-BDCE-16853373CE81}"/>
              </a:ext>
            </a:extLst>
          </p:cNvPr>
          <p:cNvGrpSpPr/>
          <p:nvPr/>
        </p:nvGrpSpPr>
        <p:grpSpPr>
          <a:xfrm>
            <a:off x="906885" y="5119868"/>
            <a:ext cx="163974" cy="150471"/>
            <a:chOff x="4409955" y="3692324"/>
            <a:chExt cx="163974" cy="150471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7C6D56A-B8E9-DF4C-9C7C-8426CB80A8D0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3A6B438-312E-9D4D-9EEB-3D550C3AAD33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7AB1BE1-701B-AC42-8E4F-484DBEFEE463}"/>
              </a:ext>
            </a:extLst>
          </p:cNvPr>
          <p:cNvGrpSpPr/>
          <p:nvPr/>
        </p:nvGrpSpPr>
        <p:grpSpPr>
          <a:xfrm>
            <a:off x="1765341" y="5133372"/>
            <a:ext cx="163974" cy="150471"/>
            <a:chOff x="4409955" y="3692324"/>
            <a:chExt cx="163974" cy="15047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8D1651-4FDC-6041-849A-0F39743BF9A8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64B9D26-1154-424C-BB95-F718B19BDD72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17" descr="Screen Shot 2016-06-20 at 10.52.43 AM.png">
            <a:extLst>
              <a:ext uri="{FF2B5EF4-FFF2-40B4-BE49-F238E27FC236}">
                <a16:creationId xmlns:a16="http://schemas.microsoft.com/office/drawing/2014/main" id="{03718A3A-01EB-804D-9202-3E066907FDD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0312" y="4805423"/>
            <a:ext cx="717630" cy="72920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CA1862C-EAFC-1646-BC92-1A2856D679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762" b="93651" l="9043" r="88830">
                        <a14:foregroundMark x1="36702" y1="53968" x2="62234" y2="53968"/>
                        <a14:foregroundMark x1="51064" y1="65079" x2="67553" y2="66667"/>
                        <a14:foregroundMark x1="30851" y1="12698" x2="30851" y2="58201"/>
                        <a14:foregroundMark x1="31383" y1="64550" x2="70213" y2="59259"/>
                        <a14:foregroundMark x1="33511" y1="69312" x2="75000" y2="73545"/>
                        <a14:foregroundMark x1="75000" y1="68254" x2="67553" y2="15873"/>
                        <a14:foregroundMark x1="36170" y1="11640" x2="64894" y2="137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5494" y="4863296"/>
            <a:ext cx="816735" cy="82108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AAF64BB0-4309-A84F-AC99-38A9A66F788D}"/>
              </a:ext>
            </a:extLst>
          </p:cNvPr>
          <p:cNvGrpSpPr/>
          <p:nvPr/>
        </p:nvGrpSpPr>
        <p:grpSpPr>
          <a:xfrm>
            <a:off x="2710038" y="4309641"/>
            <a:ext cx="163974" cy="150471"/>
            <a:chOff x="4409955" y="3692324"/>
            <a:chExt cx="163974" cy="150471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8074579-3517-8E49-B8F6-D442CC0E4F91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57C2011-B59E-3144-BE2E-28CCB3749C6F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42E4550-3D7D-954B-AA8B-EDCB8A340624}"/>
              </a:ext>
            </a:extLst>
          </p:cNvPr>
          <p:cNvGrpSpPr/>
          <p:nvPr/>
        </p:nvGrpSpPr>
        <p:grpSpPr>
          <a:xfrm>
            <a:off x="2711968" y="5133372"/>
            <a:ext cx="163974" cy="150471"/>
            <a:chOff x="4409955" y="3692324"/>
            <a:chExt cx="163974" cy="150471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41FA257-A89E-F447-86D7-326AB8D9202A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2C19DDA-7F9E-2D41-A349-4627BC46EC3A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F0DC022-D427-7F49-8BFA-7F62A0602CF3}"/>
              </a:ext>
            </a:extLst>
          </p:cNvPr>
          <p:cNvGrpSpPr/>
          <p:nvPr/>
        </p:nvGrpSpPr>
        <p:grpSpPr>
          <a:xfrm>
            <a:off x="3652806" y="4315428"/>
            <a:ext cx="163974" cy="150471"/>
            <a:chOff x="4409955" y="3692324"/>
            <a:chExt cx="163974" cy="15047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8B5A580-DD84-054C-B263-28BF4CCCD788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353AB0F-B300-3F41-8FDE-5BA4CC5C2C8F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85E8F39-5DB8-4C4A-AD82-DFE280AAFF5B}"/>
              </a:ext>
            </a:extLst>
          </p:cNvPr>
          <p:cNvGrpSpPr/>
          <p:nvPr/>
        </p:nvGrpSpPr>
        <p:grpSpPr>
          <a:xfrm>
            <a:off x="3654736" y="5139159"/>
            <a:ext cx="163974" cy="150471"/>
            <a:chOff x="4409955" y="3692324"/>
            <a:chExt cx="163974" cy="150471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DF6DD40-6EC5-524F-8B3B-D6355BD5042D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FBD65E5-3C98-3640-A038-91B683213777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42C2CFA-EB17-7641-8FAE-768F54347D40}"/>
              </a:ext>
            </a:extLst>
          </p:cNvPr>
          <p:cNvSpPr/>
          <p:nvPr/>
        </p:nvSpPr>
        <p:spPr>
          <a:xfrm>
            <a:off x="457199" y="1480595"/>
            <a:ext cx="11277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I want Karel to put down a row of beepers until it reaches a wall.  How do I do this?</a:t>
            </a:r>
          </a:p>
        </p:txBody>
      </p:sp>
      <p:sp>
        <p:nvSpPr>
          <p:cNvPr id="33" name="Rectangle: Rounded Corners 22">
            <a:extLst>
              <a:ext uri="{FF2B5EF4-FFF2-40B4-BE49-F238E27FC236}">
                <a16:creationId xmlns:a16="http://schemas.microsoft.com/office/drawing/2014/main" id="{C09549B8-A388-9549-9F8D-36EEF02D1B99}"/>
              </a:ext>
            </a:extLst>
          </p:cNvPr>
          <p:cNvSpPr/>
          <p:nvPr/>
        </p:nvSpPr>
        <p:spPr>
          <a:xfrm>
            <a:off x="6858000" y="3017161"/>
            <a:ext cx="4918274" cy="53635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39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A quick question!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4C8438B-89AC-9D49-9443-5918A26DF8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0" y="1828800"/>
            <a:ext cx="10668000" cy="11430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x-none" sz="4400" dirty="0"/>
              <a:t>What did you manage to get done yesterday?</a:t>
            </a:r>
            <a:endParaRPr lang="en-US" altLang="x-none" sz="4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705BF7E-1C72-6C48-B82D-5622B8A49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9969" y="2982686"/>
            <a:ext cx="533697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x-none" sz="3200" dirty="0"/>
              <a:t>(A) I wrote some Karel code!</a:t>
            </a:r>
            <a:endParaRPr lang="en-US" altLang="x-none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D93A5CF-7A99-9B44-88AD-F9DC881B3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769429"/>
            <a:ext cx="503513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x-none" sz="3200" dirty="0"/>
              <a:t>(B) I got to meet my section!</a:t>
            </a:r>
            <a:endParaRPr lang="en-US" altLang="x-none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4C1E49A-1721-CA43-8947-F781353C3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582887"/>
            <a:ext cx="709550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x-none" sz="3200" dirty="0"/>
              <a:t>(C) I got to finish a whole Karel problem!</a:t>
            </a:r>
            <a:endParaRPr lang="en-US" altLang="x-none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F94133BC-1434-C04F-A76B-21663CFBC6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396345"/>
            <a:ext cx="709550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x-none" sz="3200" dirty="0"/>
              <a:t>(D) All of the above!!!</a:t>
            </a:r>
            <a:endParaRPr lang="en-US" altLang="x-none" sz="3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6794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B1DAE-52C4-FE42-8CA9-6AA5FBE6D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Fencepost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7ED1E3-7F64-E74B-B714-BA8AC2461F27}"/>
              </a:ext>
            </a:extLst>
          </p:cNvPr>
          <p:cNvSpPr/>
          <p:nvPr/>
        </p:nvSpPr>
        <p:spPr>
          <a:xfrm>
            <a:off x="476692" y="3810000"/>
            <a:ext cx="3822192" cy="190982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00BB576-906A-0347-8BA1-804382B99543}"/>
              </a:ext>
            </a:extLst>
          </p:cNvPr>
          <p:cNvGrpSpPr/>
          <p:nvPr/>
        </p:nvGrpSpPr>
        <p:grpSpPr>
          <a:xfrm>
            <a:off x="904955" y="4296137"/>
            <a:ext cx="163974" cy="150471"/>
            <a:chOff x="4409955" y="3692324"/>
            <a:chExt cx="163974" cy="15047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D3B70ED-9389-0A4F-BC42-DC660FADE3BF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3D5F737-6DCE-9346-8A3F-8C5FC39ABF48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7F300DE-8061-EF42-9C13-5A13E264E529}"/>
              </a:ext>
            </a:extLst>
          </p:cNvPr>
          <p:cNvGrpSpPr/>
          <p:nvPr/>
        </p:nvGrpSpPr>
        <p:grpSpPr>
          <a:xfrm>
            <a:off x="1763411" y="4309641"/>
            <a:ext cx="163974" cy="150471"/>
            <a:chOff x="4409955" y="3692324"/>
            <a:chExt cx="163974" cy="15047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529713E-73CA-1449-9C1E-DE2F9EA171E4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0321D9F-5015-2E42-87A2-8A0D23D47D4B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95A7E3B-9E52-B643-BDCE-16853373CE81}"/>
              </a:ext>
            </a:extLst>
          </p:cNvPr>
          <p:cNvGrpSpPr/>
          <p:nvPr/>
        </p:nvGrpSpPr>
        <p:grpSpPr>
          <a:xfrm>
            <a:off x="906885" y="5119868"/>
            <a:ext cx="163974" cy="150471"/>
            <a:chOff x="4409955" y="3692324"/>
            <a:chExt cx="163974" cy="150471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7C6D56A-B8E9-DF4C-9C7C-8426CB80A8D0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3A6B438-312E-9D4D-9EEB-3D550C3AAD33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7AB1BE1-701B-AC42-8E4F-484DBEFEE463}"/>
              </a:ext>
            </a:extLst>
          </p:cNvPr>
          <p:cNvGrpSpPr/>
          <p:nvPr/>
        </p:nvGrpSpPr>
        <p:grpSpPr>
          <a:xfrm>
            <a:off x="1765341" y="5133372"/>
            <a:ext cx="163974" cy="150471"/>
            <a:chOff x="4409955" y="3692324"/>
            <a:chExt cx="163974" cy="15047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8D1651-4FDC-6041-849A-0F39743BF9A8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64B9D26-1154-424C-BB95-F718B19BDD72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17" descr="Screen Shot 2016-06-20 at 10.52.43 AM.png">
            <a:extLst>
              <a:ext uri="{FF2B5EF4-FFF2-40B4-BE49-F238E27FC236}">
                <a16:creationId xmlns:a16="http://schemas.microsoft.com/office/drawing/2014/main" id="{03718A3A-01EB-804D-9202-3E066907FDD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0312" y="4805423"/>
            <a:ext cx="717630" cy="72920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CA1862C-EAFC-1646-BC92-1A2856D679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762" b="93651" l="9043" r="88830">
                        <a14:foregroundMark x1="36702" y1="53968" x2="62234" y2="53968"/>
                        <a14:foregroundMark x1="51064" y1="65079" x2="67553" y2="66667"/>
                        <a14:foregroundMark x1="30851" y1="12698" x2="30851" y2="58201"/>
                        <a14:foregroundMark x1="31383" y1="64550" x2="70213" y2="59259"/>
                        <a14:foregroundMark x1="33511" y1="69312" x2="75000" y2="73545"/>
                        <a14:foregroundMark x1="75000" y1="68254" x2="67553" y2="15873"/>
                        <a14:foregroundMark x1="36170" y1="11640" x2="64894" y2="137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47800" y="4863296"/>
            <a:ext cx="816735" cy="82108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AAF64BB0-4309-A84F-AC99-38A9A66F788D}"/>
              </a:ext>
            </a:extLst>
          </p:cNvPr>
          <p:cNvGrpSpPr/>
          <p:nvPr/>
        </p:nvGrpSpPr>
        <p:grpSpPr>
          <a:xfrm>
            <a:off x="2710038" y="4309641"/>
            <a:ext cx="163974" cy="150471"/>
            <a:chOff x="4409955" y="3692324"/>
            <a:chExt cx="163974" cy="150471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8074579-3517-8E49-B8F6-D442CC0E4F91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57C2011-B59E-3144-BE2E-28CCB3749C6F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42E4550-3D7D-954B-AA8B-EDCB8A340624}"/>
              </a:ext>
            </a:extLst>
          </p:cNvPr>
          <p:cNvGrpSpPr/>
          <p:nvPr/>
        </p:nvGrpSpPr>
        <p:grpSpPr>
          <a:xfrm>
            <a:off x="2711968" y="5133372"/>
            <a:ext cx="163974" cy="150471"/>
            <a:chOff x="4409955" y="3692324"/>
            <a:chExt cx="163974" cy="150471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41FA257-A89E-F447-86D7-326AB8D9202A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2C19DDA-7F9E-2D41-A349-4627BC46EC3A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F0DC022-D427-7F49-8BFA-7F62A0602CF3}"/>
              </a:ext>
            </a:extLst>
          </p:cNvPr>
          <p:cNvGrpSpPr/>
          <p:nvPr/>
        </p:nvGrpSpPr>
        <p:grpSpPr>
          <a:xfrm>
            <a:off x="3652806" y="4315428"/>
            <a:ext cx="163974" cy="150471"/>
            <a:chOff x="4409955" y="3692324"/>
            <a:chExt cx="163974" cy="15047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8B5A580-DD84-054C-B263-28BF4CCCD788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353AB0F-B300-3F41-8FDE-5BA4CC5C2C8F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85E8F39-5DB8-4C4A-AD82-DFE280AAFF5B}"/>
              </a:ext>
            </a:extLst>
          </p:cNvPr>
          <p:cNvGrpSpPr/>
          <p:nvPr/>
        </p:nvGrpSpPr>
        <p:grpSpPr>
          <a:xfrm>
            <a:off x="3654736" y="5139159"/>
            <a:ext cx="163974" cy="150471"/>
            <a:chOff x="4409955" y="3692324"/>
            <a:chExt cx="163974" cy="150471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DF6DD40-6EC5-524F-8B3B-D6355BD5042D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FBD65E5-3C98-3640-A038-91B683213777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42C2CFA-EB17-7641-8FAE-768F54347D40}"/>
              </a:ext>
            </a:extLst>
          </p:cNvPr>
          <p:cNvSpPr/>
          <p:nvPr/>
        </p:nvSpPr>
        <p:spPr>
          <a:xfrm>
            <a:off x="457199" y="1480595"/>
            <a:ext cx="11277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I want Karel to put down a row of beepers until it reaches a wall.  How do I do this?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124748C-0946-3F40-ADE2-80FD563A266B}"/>
              </a:ext>
            </a:extLst>
          </p:cNvPr>
          <p:cNvSpPr txBox="1"/>
          <p:nvPr/>
        </p:nvSpPr>
        <p:spPr>
          <a:xfrm>
            <a:off x="6393069" y="2476297"/>
            <a:ext cx="538320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front_is_clear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move()</a:t>
            </a:r>
          </a:p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35" name="Rectangle: Rounded Corners 22">
            <a:extLst>
              <a:ext uri="{FF2B5EF4-FFF2-40B4-BE49-F238E27FC236}">
                <a16:creationId xmlns:a16="http://schemas.microsoft.com/office/drawing/2014/main" id="{78179701-3106-9449-BBA5-0FF666EF617E}"/>
              </a:ext>
            </a:extLst>
          </p:cNvPr>
          <p:cNvSpPr/>
          <p:nvPr/>
        </p:nvSpPr>
        <p:spPr>
          <a:xfrm>
            <a:off x="6858000" y="3502246"/>
            <a:ext cx="4918274" cy="53635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047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B1DAE-52C4-FE42-8CA9-6AA5FBE6D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Fencepost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7ED1E3-7F64-E74B-B714-BA8AC2461F27}"/>
              </a:ext>
            </a:extLst>
          </p:cNvPr>
          <p:cNvSpPr/>
          <p:nvPr/>
        </p:nvSpPr>
        <p:spPr>
          <a:xfrm>
            <a:off x="476692" y="3810000"/>
            <a:ext cx="3822192" cy="190982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00BB576-906A-0347-8BA1-804382B99543}"/>
              </a:ext>
            </a:extLst>
          </p:cNvPr>
          <p:cNvGrpSpPr/>
          <p:nvPr/>
        </p:nvGrpSpPr>
        <p:grpSpPr>
          <a:xfrm>
            <a:off x="904955" y="4296137"/>
            <a:ext cx="163974" cy="150471"/>
            <a:chOff x="4409955" y="3692324"/>
            <a:chExt cx="163974" cy="15047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D3B70ED-9389-0A4F-BC42-DC660FADE3BF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3D5F737-6DCE-9346-8A3F-8C5FC39ABF48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7F300DE-8061-EF42-9C13-5A13E264E529}"/>
              </a:ext>
            </a:extLst>
          </p:cNvPr>
          <p:cNvGrpSpPr/>
          <p:nvPr/>
        </p:nvGrpSpPr>
        <p:grpSpPr>
          <a:xfrm>
            <a:off x="1763411" y="4309641"/>
            <a:ext cx="163974" cy="150471"/>
            <a:chOff x="4409955" y="3692324"/>
            <a:chExt cx="163974" cy="15047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529713E-73CA-1449-9C1E-DE2F9EA171E4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0321D9F-5015-2E42-87A2-8A0D23D47D4B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95A7E3B-9E52-B643-BDCE-16853373CE81}"/>
              </a:ext>
            </a:extLst>
          </p:cNvPr>
          <p:cNvGrpSpPr/>
          <p:nvPr/>
        </p:nvGrpSpPr>
        <p:grpSpPr>
          <a:xfrm>
            <a:off x="906885" y="5119868"/>
            <a:ext cx="163974" cy="150471"/>
            <a:chOff x="4409955" y="3692324"/>
            <a:chExt cx="163974" cy="150471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7C6D56A-B8E9-DF4C-9C7C-8426CB80A8D0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3A6B438-312E-9D4D-9EEB-3D550C3AAD33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7AB1BE1-701B-AC42-8E4F-484DBEFEE463}"/>
              </a:ext>
            </a:extLst>
          </p:cNvPr>
          <p:cNvGrpSpPr/>
          <p:nvPr/>
        </p:nvGrpSpPr>
        <p:grpSpPr>
          <a:xfrm>
            <a:off x="1765341" y="5133372"/>
            <a:ext cx="163974" cy="150471"/>
            <a:chOff x="4409955" y="3692324"/>
            <a:chExt cx="163974" cy="15047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8D1651-4FDC-6041-849A-0F39743BF9A8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64B9D26-1154-424C-BB95-F718B19BDD72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17" descr="Screen Shot 2016-06-20 at 10.52.43 AM.png">
            <a:extLst>
              <a:ext uri="{FF2B5EF4-FFF2-40B4-BE49-F238E27FC236}">
                <a16:creationId xmlns:a16="http://schemas.microsoft.com/office/drawing/2014/main" id="{03718A3A-01EB-804D-9202-3E066907FDD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0312" y="4805423"/>
            <a:ext cx="717630" cy="72920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CA1862C-EAFC-1646-BC92-1A2856D679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762" b="93651" l="9043" r="88830">
                        <a14:foregroundMark x1="36702" y1="53968" x2="62234" y2="53968"/>
                        <a14:foregroundMark x1="51064" y1="65079" x2="67553" y2="66667"/>
                        <a14:foregroundMark x1="30851" y1="12698" x2="30851" y2="58201"/>
                        <a14:foregroundMark x1="31383" y1="64550" x2="70213" y2="59259"/>
                        <a14:foregroundMark x1="33511" y1="69312" x2="75000" y2="73545"/>
                        <a14:foregroundMark x1="75000" y1="68254" x2="67553" y2="15873"/>
                        <a14:foregroundMark x1="36170" y1="11640" x2="64894" y2="137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47800" y="4863296"/>
            <a:ext cx="816735" cy="82108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AAF64BB0-4309-A84F-AC99-38A9A66F788D}"/>
              </a:ext>
            </a:extLst>
          </p:cNvPr>
          <p:cNvGrpSpPr/>
          <p:nvPr/>
        </p:nvGrpSpPr>
        <p:grpSpPr>
          <a:xfrm>
            <a:off x="2710038" y="4309641"/>
            <a:ext cx="163974" cy="150471"/>
            <a:chOff x="4409955" y="3692324"/>
            <a:chExt cx="163974" cy="150471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8074579-3517-8E49-B8F6-D442CC0E4F91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57C2011-B59E-3144-BE2E-28CCB3749C6F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42E4550-3D7D-954B-AA8B-EDCB8A340624}"/>
              </a:ext>
            </a:extLst>
          </p:cNvPr>
          <p:cNvGrpSpPr/>
          <p:nvPr/>
        </p:nvGrpSpPr>
        <p:grpSpPr>
          <a:xfrm>
            <a:off x="2711968" y="5133372"/>
            <a:ext cx="163974" cy="150471"/>
            <a:chOff x="4409955" y="3692324"/>
            <a:chExt cx="163974" cy="150471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41FA257-A89E-F447-86D7-326AB8D9202A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2C19DDA-7F9E-2D41-A349-4627BC46EC3A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F0DC022-D427-7F49-8BFA-7F62A0602CF3}"/>
              </a:ext>
            </a:extLst>
          </p:cNvPr>
          <p:cNvGrpSpPr/>
          <p:nvPr/>
        </p:nvGrpSpPr>
        <p:grpSpPr>
          <a:xfrm>
            <a:off x="3652806" y="4315428"/>
            <a:ext cx="163974" cy="150471"/>
            <a:chOff x="4409955" y="3692324"/>
            <a:chExt cx="163974" cy="15047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8B5A580-DD84-054C-B263-28BF4CCCD788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353AB0F-B300-3F41-8FDE-5BA4CC5C2C8F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85E8F39-5DB8-4C4A-AD82-DFE280AAFF5B}"/>
              </a:ext>
            </a:extLst>
          </p:cNvPr>
          <p:cNvGrpSpPr/>
          <p:nvPr/>
        </p:nvGrpSpPr>
        <p:grpSpPr>
          <a:xfrm>
            <a:off x="3654736" y="5139159"/>
            <a:ext cx="163974" cy="150471"/>
            <a:chOff x="4409955" y="3692324"/>
            <a:chExt cx="163974" cy="150471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DF6DD40-6EC5-524F-8B3B-D6355BD5042D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FBD65E5-3C98-3640-A038-91B683213777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42C2CFA-EB17-7641-8FAE-768F54347D40}"/>
              </a:ext>
            </a:extLst>
          </p:cNvPr>
          <p:cNvSpPr/>
          <p:nvPr/>
        </p:nvSpPr>
        <p:spPr>
          <a:xfrm>
            <a:off x="457199" y="1480595"/>
            <a:ext cx="11277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I want Karel to put down a row of beepers until it reaches a wall.  How do I do this?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124748C-0946-3F40-ADE2-80FD563A266B}"/>
              </a:ext>
            </a:extLst>
          </p:cNvPr>
          <p:cNvSpPr txBox="1"/>
          <p:nvPr/>
        </p:nvSpPr>
        <p:spPr>
          <a:xfrm>
            <a:off x="6393069" y="2476297"/>
            <a:ext cx="538320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front_is_clear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move()</a:t>
            </a:r>
          </a:p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35" name="Rectangle: Rounded Corners 22">
            <a:extLst>
              <a:ext uri="{FF2B5EF4-FFF2-40B4-BE49-F238E27FC236}">
                <a16:creationId xmlns:a16="http://schemas.microsoft.com/office/drawing/2014/main" id="{78179701-3106-9449-BBA5-0FF666EF617E}"/>
              </a:ext>
            </a:extLst>
          </p:cNvPr>
          <p:cNvSpPr/>
          <p:nvPr/>
        </p:nvSpPr>
        <p:spPr>
          <a:xfrm>
            <a:off x="6393069" y="2514600"/>
            <a:ext cx="5383205" cy="53635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51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B1DAE-52C4-FE42-8CA9-6AA5FBE6D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Fencepost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7ED1E3-7F64-E74B-B714-BA8AC2461F27}"/>
              </a:ext>
            </a:extLst>
          </p:cNvPr>
          <p:cNvSpPr/>
          <p:nvPr/>
        </p:nvSpPr>
        <p:spPr>
          <a:xfrm>
            <a:off x="476692" y="3810000"/>
            <a:ext cx="3822192" cy="190982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00BB576-906A-0347-8BA1-804382B99543}"/>
              </a:ext>
            </a:extLst>
          </p:cNvPr>
          <p:cNvGrpSpPr/>
          <p:nvPr/>
        </p:nvGrpSpPr>
        <p:grpSpPr>
          <a:xfrm>
            <a:off x="904955" y="4296137"/>
            <a:ext cx="163974" cy="150471"/>
            <a:chOff x="4409955" y="3692324"/>
            <a:chExt cx="163974" cy="15047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D3B70ED-9389-0A4F-BC42-DC660FADE3BF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3D5F737-6DCE-9346-8A3F-8C5FC39ABF48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7F300DE-8061-EF42-9C13-5A13E264E529}"/>
              </a:ext>
            </a:extLst>
          </p:cNvPr>
          <p:cNvGrpSpPr/>
          <p:nvPr/>
        </p:nvGrpSpPr>
        <p:grpSpPr>
          <a:xfrm>
            <a:off x="1763411" y="4309641"/>
            <a:ext cx="163974" cy="150471"/>
            <a:chOff x="4409955" y="3692324"/>
            <a:chExt cx="163974" cy="15047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529713E-73CA-1449-9C1E-DE2F9EA171E4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0321D9F-5015-2E42-87A2-8A0D23D47D4B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95A7E3B-9E52-B643-BDCE-16853373CE81}"/>
              </a:ext>
            </a:extLst>
          </p:cNvPr>
          <p:cNvGrpSpPr/>
          <p:nvPr/>
        </p:nvGrpSpPr>
        <p:grpSpPr>
          <a:xfrm>
            <a:off x="906885" y="5119868"/>
            <a:ext cx="163974" cy="150471"/>
            <a:chOff x="4409955" y="3692324"/>
            <a:chExt cx="163974" cy="150471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7C6D56A-B8E9-DF4C-9C7C-8426CB80A8D0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3A6B438-312E-9D4D-9EEB-3D550C3AAD33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7AB1BE1-701B-AC42-8E4F-484DBEFEE463}"/>
              </a:ext>
            </a:extLst>
          </p:cNvPr>
          <p:cNvGrpSpPr/>
          <p:nvPr/>
        </p:nvGrpSpPr>
        <p:grpSpPr>
          <a:xfrm>
            <a:off x="1765341" y="5133372"/>
            <a:ext cx="163974" cy="150471"/>
            <a:chOff x="4409955" y="3692324"/>
            <a:chExt cx="163974" cy="15047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8D1651-4FDC-6041-849A-0F39743BF9A8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64B9D26-1154-424C-BB95-F718B19BDD72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17" descr="Screen Shot 2016-06-20 at 10.52.43 AM.png">
            <a:extLst>
              <a:ext uri="{FF2B5EF4-FFF2-40B4-BE49-F238E27FC236}">
                <a16:creationId xmlns:a16="http://schemas.microsoft.com/office/drawing/2014/main" id="{03718A3A-01EB-804D-9202-3E066907FDD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0312" y="4805423"/>
            <a:ext cx="717630" cy="729205"/>
          </a:xfrm>
          <a:prstGeom prst="rect">
            <a:avLst/>
          </a:prstGeom>
        </p:spPr>
      </p:pic>
      <p:pic>
        <p:nvPicPr>
          <p:cNvPr id="34" name="Picture 33" descr="Screen Shot 2016-06-20 at 10.52.43 AM.png">
            <a:extLst>
              <a:ext uri="{FF2B5EF4-FFF2-40B4-BE49-F238E27FC236}">
                <a16:creationId xmlns:a16="http://schemas.microsoft.com/office/drawing/2014/main" id="{87AB5474-FB97-F84D-83C3-72EA5E667F2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000" y="4800600"/>
            <a:ext cx="717630" cy="729205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AAF64BB0-4309-A84F-AC99-38A9A66F788D}"/>
              </a:ext>
            </a:extLst>
          </p:cNvPr>
          <p:cNvGrpSpPr/>
          <p:nvPr/>
        </p:nvGrpSpPr>
        <p:grpSpPr>
          <a:xfrm>
            <a:off x="2710038" y="4309641"/>
            <a:ext cx="163974" cy="150471"/>
            <a:chOff x="4409955" y="3692324"/>
            <a:chExt cx="163974" cy="150471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8074579-3517-8E49-B8F6-D442CC0E4F91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57C2011-B59E-3144-BE2E-28CCB3749C6F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42E4550-3D7D-954B-AA8B-EDCB8A340624}"/>
              </a:ext>
            </a:extLst>
          </p:cNvPr>
          <p:cNvGrpSpPr/>
          <p:nvPr/>
        </p:nvGrpSpPr>
        <p:grpSpPr>
          <a:xfrm>
            <a:off x="2711968" y="5133372"/>
            <a:ext cx="163974" cy="150471"/>
            <a:chOff x="4409955" y="3692324"/>
            <a:chExt cx="163974" cy="150471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41FA257-A89E-F447-86D7-326AB8D9202A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2C19DDA-7F9E-2D41-A349-4627BC46EC3A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F0DC022-D427-7F49-8BFA-7F62A0602CF3}"/>
              </a:ext>
            </a:extLst>
          </p:cNvPr>
          <p:cNvGrpSpPr/>
          <p:nvPr/>
        </p:nvGrpSpPr>
        <p:grpSpPr>
          <a:xfrm>
            <a:off x="3652806" y="4315428"/>
            <a:ext cx="163974" cy="150471"/>
            <a:chOff x="4409955" y="3692324"/>
            <a:chExt cx="163974" cy="15047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8B5A580-DD84-054C-B263-28BF4CCCD788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353AB0F-B300-3F41-8FDE-5BA4CC5C2C8F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85E8F39-5DB8-4C4A-AD82-DFE280AAFF5B}"/>
              </a:ext>
            </a:extLst>
          </p:cNvPr>
          <p:cNvGrpSpPr/>
          <p:nvPr/>
        </p:nvGrpSpPr>
        <p:grpSpPr>
          <a:xfrm>
            <a:off x="3654736" y="5139159"/>
            <a:ext cx="163974" cy="150471"/>
            <a:chOff x="4409955" y="3692324"/>
            <a:chExt cx="163974" cy="150471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DF6DD40-6EC5-524F-8B3B-D6355BD5042D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FBD65E5-3C98-3640-A038-91B683213777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42C2CFA-EB17-7641-8FAE-768F54347D40}"/>
              </a:ext>
            </a:extLst>
          </p:cNvPr>
          <p:cNvSpPr/>
          <p:nvPr/>
        </p:nvSpPr>
        <p:spPr>
          <a:xfrm>
            <a:off x="457199" y="1480595"/>
            <a:ext cx="11277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I want Karel to put down a row of beepers until it reaches a wall.  How do I do this?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13867BF-7780-6B4B-BD88-B1F9BC0B70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762" b="93651" l="9043" r="88830">
                        <a14:foregroundMark x1="36702" y1="53968" x2="62234" y2="53968"/>
                        <a14:foregroundMark x1="51064" y1="65079" x2="67553" y2="66667"/>
                        <a14:foregroundMark x1="30851" y1="12698" x2="30851" y2="58201"/>
                        <a14:foregroundMark x1="31383" y1="64550" x2="70213" y2="59259"/>
                        <a14:foregroundMark x1="33511" y1="69312" x2="75000" y2="73545"/>
                        <a14:foregroundMark x1="75000" y1="68254" x2="67553" y2="15873"/>
                        <a14:foregroundMark x1="36170" y1="11640" x2="64894" y2="137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47800" y="4863296"/>
            <a:ext cx="816735" cy="82108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8D9C9212-D5F8-AA40-B66E-57792D77F8F1}"/>
              </a:ext>
            </a:extLst>
          </p:cNvPr>
          <p:cNvSpPr txBox="1"/>
          <p:nvPr/>
        </p:nvSpPr>
        <p:spPr>
          <a:xfrm>
            <a:off x="6393069" y="2476297"/>
            <a:ext cx="538320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front_is_clear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move()</a:t>
            </a:r>
          </a:p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37" name="Rectangle: Rounded Corners 22">
            <a:extLst>
              <a:ext uri="{FF2B5EF4-FFF2-40B4-BE49-F238E27FC236}">
                <a16:creationId xmlns:a16="http://schemas.microsoft.com/office/drawing/2014/main" id="{1B512BAF-9B8B-6E4D-B853-68ADF72C7DF3}"/>
              </a:ext>
            </a:extLst>
          </p:cNvPr>
          <p:cNvSpPr/>
          <p:nvPr/>
        </p:nvSpPr>
        <p:spPr>
          <a:xfrm>
            <a:off x="6858000" y="3017161"/>
            <a:ext cx="4918274" cy="53635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780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B1DAE-52C4-FE42-8CA9-6AA5FBE6D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Fencepost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2C2CFA-EB17-7641-8FAE-768F54347D40}"/>
              </a:ext>
            </a:extLst>
          </p:cNvPr>
          <p:cNvSpPr/>
          <p:nvPr/>
        </p:nvSpPr>
        <p:spPr>
          <a:xfrm>
            <a:off x="457199" y="1480595"/>
            <a:ext cx="11277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I want Karel to put down a row of beepers until it reaches a wall.  How do I do this?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E00ED37-41CE-7C42-96BE-9B727A2CDC66}"/>
              </a:ext>
            </a:extLst>
          </p:cNvPr>
          <p:cNvSpPr/>
          <p:nvPr/>
        </p:nvSpPr>
        <p:spPr>
          <a:xfrm>
            <a:off x="476692" y="3810000"/>
            <a:ext cx="3822192" cy="190982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3B4801C-C2E1-4D48-B5B4-07E7C6177ABA}"/>
              </a:ext>
            </a:extLst>
          </p:cNvPr>
          <p:cNvGrpSpPr/>
          <p:nvPr/>
        </p:nvGrpSpPr>
        <p:grpSpPr>
          <a:xfrm>
            <a:off x="904955" y="4296137"/>
            <a:ext cx="163974" cy="150471"/>
            <a:chOff x="4409955" y="3692324"/>
            <a:chExt cx="163974" cy="150471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2304602-1F08-0344-960F-516FB5C2A376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C1A6F7D-030C-A349-8D19-7D21DEF1DC0F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C0537EA-CA95-1346-9876-6356B3476C46}"/>
              </a:ext>
            </a:extLst>
          </p:cNvPr>
          <p:cNvGrpSpPr/>
          <p:nvPr/>
        </p:nvGrpSpPr>
        <p:grpSpPr>
          <a:xfrm>
            <a:off x="1763411" y="4309641"/>
            <a:ext cx="163974" cy="150471"/>
            <a:chOff x="4409955" y="3692324"/>
            <a:chExt cx="163974" cy="150471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982D2F6-BDF6-0F4C-A2D8-07F8F8C0DE50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40B7F81-2447-0244-BC8E-AFA0D3072900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3524D97-20BB-DA49-A453-69E02ACC3106}"/>
              </a:ext>
            </a:extLst>
          </p:cNvPr>
          <p:cNvGrpSpPr/>
          <p:nvPr/>
        </p:nvGrpSpPr>
        <p:grpSpPr>
          <a:xfrm>
            <a:off x="906885" y="5119868"/>
            <a:ext cx="163974" cy="150471"/>
            <a:chOff x="4409955" y="3692324"/>
            <a:chExt cx="163974" cy="150471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70D304A-4C42-E84A-A2E4-2F0552C43356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64A5ABF-7951-0148-A7A8-95E181320631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93237F8-160F-A74D-B7B8-A32DD8B00C08}"/>
              </a:ext>
            </a:extLst>
          </p:cNvPr>
          <p:cNvGrpSpPr/>
          <p:nvPr/>
        </p:nvGrpSpPr>
        <p:grpSpPr>
          <a:xfrm>
            <a:off x="1765341" y="5133372"/>
            <a:ext cx="163974" cy="150471"/>
            <a:chOff x="4409955" y="3692324"/>
            <a:chExt cx="163974" cy="150471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2F34FD7-6D45-234C-AEBF-ED1F26187584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E799AC1-7DDC-7841-92A1-E4AC2643CEAF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8" name="Picture 47" descr="Screen Shot 2016-06-20 at 10.52.43 AM.png">
            <a:extLst>
              <a:ext uri="{FF2B5EF4-FFF2-40B4-BE49-F238E27FC236}">
                <a16:creationId xmlns:a16="http://schemas.microsoft.com/office/drawing/2014/main" id="{CFA8B2DC-7F60-C14D-84B3-9B4D1A178AD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0312" y="4805423"/>
            <a:ext cx="717630" cy="729205"/>
          </a:xfrm>
          <a:prstGeom prst="rect">
            <a:avLst/>
          </a:prstGeom>
        </p:spPr>
      </p:pic>
      <p:pic>
        <p:nvPicPr>
          <p:cNvPr id="49" name="Picture 48" descr="Screen Shot 2016-06-20 at 10.52.43 AM.png">
            <a:extLst>
              <a:ext uri="{FF2B5EF4-FFF2-40B4-BE49-F238E27FC236}">
                <a16:creationId xmlns:a16="http://schemas.microsoft.com/office/drawing/2014/main" id="{19A3931D-803E-D541-B231-DFAAEF8907A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000" y="4800600"/>
            <a:ext cx="717630" cy="729205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57445886-574E-4441-BDE5-4ECA5739BD13}"/>
              </a:ext>
            </a:extLst>
          </p:cNvPr>
          <p:cNvGrpSpPr/>
          <p:nvPr/>
        </p:nvGrpSpPr>
        <p:grpSpPr>
          <a:xfrm>
            <a:off x="2710038" y="4309641"/>
            <a:ext cx="163974" cy="150471"/>
            <a:chOff x="4409955" y="3692324"/>
            <a:chExt cx="163974" cy="150471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4F914F8-BF38-794D-9673-140025DE5A81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84F57F9-FB69-3140-B6B7-0F0B4E07511D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976FE0B-7ECC-9E48-8A27-08A4C797B955}"/>
              </a:ext>
            </a:extLst>
          </p:cNvPr>
          <p:cNvGrpSpPr/>
          <p:nvPr/>
        </p:nvGrpSpPr>
        <p:grpSpPr>
          <a:xfrm>
            <a:off x="2711968" y="5133372"/>
            <a:ext cx="163974" cy="150471"/>
            <a:chOff x="4409955" y="3692324"/>
            <a:chExt cx="163974" cy="150471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6F119FF-FAE0-1C4A-960A-EE677E5534FB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2CD0D27-05D7-8B41-AEA1-CA14367F6597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B460844-083B-3B40-8BB7-5B5CCB8735FB}"/>
              </a:ext>
            </a:extLst>
          </p:cNvPr>
          <p:cNvGrpSpPr/>
          <p:nvPr/>
        </p:nvGrpSpPr>
        <p:grpSpPr>
          <a:xfrm>
            <a:off x="3652806" y="4315428"/>
            <a:ext cx="163974" cy="150471"/>
            <a:chOff x="4409955" y="3692324"/>
            <a:chExt cx="163974" cy="150471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73CCA0C-3E1E-884B-9894-8F6F73D04B0C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01E26FA-37E9-C149-824A-F7B28D390353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6D31BE2-4897-A244-B5CD-CFEB75BF81E8}"/>
              </a:ext>
            </a:extLst>
          </p:cNvPr>
          <p:cNvGrpSpPr/>
          <p:nvPr/>
        </p:nvGrpSpPr>
        <p:grpSpPr>
          <a:xfrm>
            <a:off x="3654736" y="5139159"/>
            <a:ext cx="163974" cy="150471"/>
            <a:chOff x="4409955" y="3692324"/>
            <a:chExt cx="163974" cy="150471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B8837A5-E811-A04B-ACD9-20B8E689C81B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347E20E-A2C7-1A4E-8278-9BCB234D9483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2" name="Picture 61">
            <a:extLst>
              <a:ext uri="{FF2B5EF4-FFF2-40B4-BE49-F238E27FC236}">
                <a16:creationId xmlns:a16="http://schemas.microsoft.com/office/drawing/2014/main" id="{4ACDB505-66AA-B546-8584-4199D07589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762" b="93651" l="9043" r="88830">
                        <a14:foregroundMark x1="36702" y1="53968" x2="62234" y2="53968"/>
                        <a14:foregroundMark x1="51064" y1="65079" x2="67553" y2="66667"/>
                        <a14:foregroundMark x1="30851" y1="12698" x2="30851" y2="58201"/>
                        <a14:foregroundMark x1="31383" y1="64550" x2="70213" y2="59259"/>
                        <a14:foregroundMark x1="33511" y1="69312" x2="75000" y2="73545"/>
                        <a14:foregroundMark x1="75000" y1="68254" x2="67553" y2="15873"/>
                        <a14:foregroundMark x1="36170" y1="11640" x2="64894" y2="137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83665" y="4863296"/>
            <a:ext cx="816735" cy="82108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4B94371-5AAE-8649-B236-D04F1DAB4072}"/>
              </a:ext>
            </a:extLst>
          </p:cNvPr>
          <p:cNvSpPr txBox="1"/>
          <p:nvPr/>
        </p:nvSpPr>
        <p:spPr>
          <a:xfrm>
            <a:off x="6393069" y="2476297"/>
            <a:ext cx="538320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front_is_clear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move()</a:t>
            </a:r>
          </a:p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63" name="Rectangle: Rounded Corners 22">
            <a:extLst>
              <a:ext uri="{FF2B5EF4-FFF2-40B4-BE49-F238E27FC236}">
                <a16:creationId xmlns:a16="http://schemas.microsoft.com/office/drawing/2014/main" id="{EE35DE81-A478-2D49-8C4E-78C0465C6422}"/>
              </a:ext>
            </a:extLst>
          </p:cNvPr>
          <p:cNvSpPr/>
          <p:nvPr/>
        </p:nvSpPr>
        <p:spPr>
          <a:xfrm>
            <a:off x="6858000" y="3502246"/>
            <a:ext cx="4918274" cy="53635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827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B1DAE-52C4-FE42-8CA9-6AA5FBE6D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Fencepost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2C2CFA-EB17-7641-8FAE-768F54347D40}"/>
              </a:ext>
            </a:extLst>
          </p:cNvPr>
          <p:cNvSpPr/>
          <p:nvPr/>
        </p:nvSpPr>
        <p:spPr>
          <a:xfrm>
            <a:off x="457199" y="1480595"/>
            <a:ext cx="11277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I want Karel to put down a row of beepers until it reaches a wall.  How do I do this?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E00ED37-41CE-7C42-96BE-9B727A2CDC66}"/>
              </a:ext>
            </a:extLst>
          </p:cNvPr>
          <p:cNvSpPr/>
          <p:nvPr/>
        </p:nvSpPr>
        <p:spPr>
          <a:xfrm>
            <a:off x="476692" y="3810000"/>
            <a:ext cx="3822192" cy="190982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3B4801C-C2E1-4D48-B5B4-07E7C6177ABA}"/>
              </a:ext>
            </a:extLst>
          </p:cNvPr>
          <p:cNvGrpSpPr/>
          <p:nvPr/>
        </p:nvGrpSpPr>
        <p:grpSpPr>
          <a:xfrm>
            <a:off x="904955" y="4296137"/>
            <a:ext cx="163974" cy="150471"/>
            <a:chOff x="4409955" y="3692324"/>
            <a:chExt cx="163974" cy="150471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2304602-1F08-0344-960F-516FB5C2A376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C1A6F7D-030C-A349-8D19-7D21DEF1DC0F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C0537EA-CA95-1346-9876-6356B3476C46}"/>
              </a:ext>
            </a:extLst>
          </p:cNvPr>
          <p:cNvGrpSpPr/>
          <p:nvPr/>
        </p:nvGrpSpPr>
        <p:grpSpPr>
          <a:xfrm>
            <a:off x="1763411" y="4309641"/>
            <a:ext cx="163974" cy="150471"/>
            <a:chOff x="4409955" y="3692324"/>
            <a:chExt cx="163974" cy="150471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982D2F6-BDF6-0F4C-A2D8-07F8F8C0DE50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40B7F81-2447-0244-BC8E-AFA0D3072900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3524D97-20BB-DA49-A453-69E02ACC3106}"/>
              </a:ext>
            </a:extLst>
          </p:cNvPr>
          <p:cNvGrpSpPr/>
          <p:nvPr/>
        </p:nvGrpSpPr>
        <p:grpSpPr>
          <a:xfrm>
            <a:off x="906885" y="5119868"/>
            <a:ext cx="163974" cy="150471"/>
            <a:chOff x="4409955" y="3692324"/>
            <a:chExt cx="163974" cy="150471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70D304A-4C42-E84A-A2E4-2F0552C43356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64A5ABF-7951-0148-A7A8-95E181320631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93237F8-160F-A74D-B7B8-A32DD8B00C08}"/>
              </a:ext>
            </a:extLst>
          </p:cNvPr>
          <p:cNvGrpSpPr/>
          <p:nvPr/>
        </p:nvGrpSpPr>
        <p:grpSpPr>
          <a:xfrm>
            <a:off x="1765341" y="5133372"/>
            <a:ext cx="163974" cy="150471"/>
            <a:chOff x="4409955" y="3692324"/>
            <a:chExt cx="163974" cy="150471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2F34FD7-6D45-234C-AEBF-ED1F26187584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E799AC1-7DDC-7841-92A1-E4AC2643CEAF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8" name="Picture 47" descr="Screen Shot 2016-06-20 at 10.52.43 AM.png">
            <a:extLst>
              <a:ext uri="{FF2B5EF4-FFF2-40B4-BE49-F238E27FC236}">
                <a16:creationId xmlns:a16="http://schemas.microsoft.com/office/drawing/2014/main" id="{CFA8B2DC-7F60-C14D-84B3-9B4D1A178AD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0312" y="4805423"/>
            <a:ext cx="717630" cy="729205"/>
          </a:xfrm>
          <a:prstGeom prst="rect">
            <a:avLst/>
          </a:prstGeom>
        </p:spPr>
      </p:pic>
      <p:pic>
        <p:nvPicPr>
          <p:cNvPr id="49" name="Picture 48" descr="Screen Shot 2016-06-20 at 10.52.43 AM.png">
            <a:extLst>
              <a:ext uri="{FF2B5EF4-FFF2-40B4-BE49-F238E27FC236}">
                <a16:creationId xmlns:a16="http://schemas.microsoft.com/office/drawing/2014/main" id="{19A3931D-803E-D541-B231-DFAAEF8907A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000" y="4800600"/>
            <a:ext cx="717630" cy="729205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57445886-574E-4441-BDE5-4ECA5739BD13}"/>
              </a:ext>
            </a:extLst>
          </p:cNvPr>
          <p:cNvGrpSpPr/>
          <p:nvPr/>
        </p:nvGrpSpPr>
        <p:grpSpPr>
          <a:xfrm>
            <a:off x="2710038" y="4309641"/>
            <a:ext cx="163974" cy="150471"/>
            <a:chOff x="4409955" y="3692324"/>
            <a:chExt cx="163974" cy="150471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4F914F8-BF38-794D-9673-140025DE5A81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84F57F9-FB69-3140-B6B7-0F0B4E07511D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976FE0B-7ECC-9E48-8A27-08A4C797B955}"/>
              </a:ext>
            </a:extLst>
          </p:cNvPr>
          <p:cNvGrpSpPr/>
          <p:nvPr/>
        </p:nvGrpSpPr>
        <p:grpSpPr>
          <a:xfrm>
            <a:off x="2711968" y="5133372"/>
            <a:ext cx="163974" cy="150471"/>
            <a:chOff x="4409955" y="3692324"/>
            <a:chExt cx="163974" cy="150471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6F119FF-FAE0-1C4A-960A-EE677E5534FB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2CD0D27-05D7-8B41-AEA1-CA14367F6597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B460844-083B-3B40-8BB7-5B5CCB8735FB}"/>
              </a:ext>
            </a:extLst>
          </p:cNvPr>
          <p:cNvGrpSpPr/>
          <p:nvPr/>
        </p:nvGrpSpPr>
        <p:grpSpPr>
          <a:xfrm>
            <a:off x="3652806" y="4315428"/>
            <a:ext cx="163974" cy="150471"/>
            <a:chOff x="4409955" y="3692324"/>
            <a:chExt cx="163974" cy="150471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73CCA0C-3E1E-884B-9894-8F6F73D04B0C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01E26FA-37E9-C149-824A-F7B28D390353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6D31BE2-4897-A244-B5CD-CFEB75BF81E8}"/>
              </a:ext>
            </a:extLst>
          </p:cNvPr>
          <p:cNvGrpSpPr/>
          <p:nvPr/>
        </p:nvGrpSpPr>
        <p:grpSpPr>
          <a:xfrm>
            <a:off x="3654736" y="5139159"/>
            <a:ext cx="163974" cy="150471"/>
            <a:chOff x="4409955" y="3692324"/>
            <a:chExt cx="163974" cy="150471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B8837A5-E811-A04B-ACD9-20B8E689C81B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347E20E-A2C7-1A4E-8278-9BCB234D9483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2" name="Picture 61">
            <a:extLst>
              <a:ext uri="{FF2B5EF4-FFF2-40B4-BE49-F238E27FC236}">
                <a16:creationId xmlns:a16="http://schemas.microsoft.com/office/drawing/2014/main" id="{4ACDB505-66AA-B546-8584-4199D07589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762" b="93651" l="9043" r="88830">
                        <a14:foregroundMark x1="36702" y1="53968" x2="62234" y2="53968"/>
                        <a14:foregroundMark x1="51064" y1="65079" x2="67553" y2="66667"/>
                        <a14:foregroundMark x1="30851" y1="12698" x2="30851" y2="58201"/>
                        <a14:foregroundMark x1="31383" y1="64550" x2="70213" y2="59259"/>
                        <a14:foregroundMark x1="33511" y1="69312" x2="75000" y2="73545"/>
                        <a14:foregroundMark x1="75000" y1="68254" x2="67553" y2="15873"/>
                        <a14:foregroundMark x1="36170" y1="11640" x2="64894" y2="137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83665" y="4863296"/>
            <a:ext cx="816735" cy="82108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A8C97A23-2192-404E-BA73-DFED104D0F81}"/>
              </a:ext>
            </a:extLst>
          </p:cNvPr>
          <p:cNvSpPr txBox="1"/>
          <p:nvPr/>
        </p:nvSpPr>
        <p:spPr>
          <a:xfrm>
            <a:off x="6393069" y="2476297"/>
            <a:ext cx="538320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front_is_clear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move()</a:t>
            </a:r>
          </a:p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65" name="Rectangle: Rounded Corners 22">
            <a:extLst>
              <a:ext uri="{FF2B5EF4-FFF2-40B4-BE49-F238E27FC236}">
                <a16:creationId xmlns:a16="http://schemas.microsoft.com/office/drawing/2014/main" id="{CCB24309-37A9-054E-992D-CC97243A7969}"/>
              </a:ext>
            </a:extLst>
          </p:cNvPr>
          <p:cNvSpPr/>
          <p:nvPr/>
        </p:nvSpPr>
        <p:spPr>
          <a:xfrm>
            <a:off x="6393069" y="2514600"/>
            <a:ext cx="5383205" cy="53635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2895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B1DAE-52C4-FE42-8CA9-6AA5FBE6D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Fencepost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2C2CFA-EB17-7641-8FAE-768F54347D40}"/>
              </a:ext>
            </a:extLst>
          </p:cNvPr>
          <p:cNvSpPr/>
          <p:nvPr/>
        </p:nvSpPr>
        <p:spPr>
          <a:xfrm>
            <a:off x="457199" y="1480595"/>
            <a:ext cx="11277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I want Karel to put down a row of beepers until it reaches a wall.  How do I do this?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EEAD7E9-5731-E142-A909-558A279BC5A1}"/>
              </a:ext>
            </a:extLst>
          </p:cNvPr>
          <p:cNvSpPr/>
          <p:nvPr/>
        </p:nvSpPr>
        <p:spPr>
          <a:xfrm>
            <a:off x="476692" y="3810000"/>
            <a:ext cx="3822192" cy="190982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B85231D-DC62-854A-857D-E59901923E72}"/>
              </a:ext>
            </a:extLst>
          </p:cNvPr>
          <p:cNvGrpSpPr/>
          <p:nvPr/>
        </p:nvGrpSpPr>
        <p:grpSpPr>
          <a:xfrm>
            <a:off x="904955" y="4296137"/>
            <a:ext cx="163974" cy="150471"/>
            <a:chOff x="4409955" y="3692324"/>
            <a:chExt cx="163974" cy="150471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38AD652-0205-F548-B834-5296744A13F0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314087D-96E0-AD41-BF34-31BF89CE19E9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A8C912B-0908-7A46-A29B-A5A95E5224E3}"/>
              </a:ext>
            </a:extLst>
          </p:cNvPr>
          <p:cNvGrpSpPr/>
          <p:nvPr/>
        </p:nvGrpSpPr>
        <p:grpSpPr>
          <a:xfrm>
            <a:off x="1763411" y="4309641"/>
            <a:ext cx="163974" cy="150471"/>
            <a:chOff x="4409955" y="3692324"/>
            <a:chExt cx="163974" cy="150471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47F338E-8D38-4E43-9924-7279AC9A01D3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35AF5CF-D520-F741-B665-322C799607C8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A93C2E2-1033-6542-80C8-B56EA9B39FCA}"/>
              </a:ext>
            </a:extLst>
          </p:cNvPr>
          <p:cNvGrpSpPr/>
          <p:nvPr/>
        </p:nvGrpSpPr>
        <p:grpSpPr>
          <a:xfrm>
            <a:off x="906885" y="5119868"/>
            <a:ext cx="163974" cy="150471"/>
            <a:chOff x="4409955" y="3692324"/>
            <a:chExt cx="163974" cy="150471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A3E5E27-02F4-F74A-B5EF-677B114FD45E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1146495-9BB9-154B-BAD0-52BC2B72C5A1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28442F6-0674-D648-B966-ED6B5371F1ED}"/>
              </a:ext>
            </a:extLst>
          </p:cNvPr>
          <p:cNvGrpSpPr/>
          <p:nvPr/>
        </p:nvGrpSpPr>
        <p:grpSpPr>
          <a:xfrm>
            <a:off x="1765341" y="5133372"/>
            <a:ext cx="163974" cy="150471"/>
            <a:chOff x="4409955" y="3692324"/>
            <a:chExt cx="163974" cy="150471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D04C27A-8339-B744-9DF6-5370392BA32A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8760B0D-2FCF-AC44-B344-AFC5DD792F7D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Picture 48" descr="Screen Shot 2016-06-20 at 10.52.43 AM.png">
            <a:extLst>
              <a:ext uri="{FF2B5EF4-FFF2-40B4-BE49-F238E27FC236}">
                <a16:creationId xmlns:a16="http://schemas.microsoft.com/office/drawing/2014/main" id="{7462E91D-ED86-E74F-A844-047D413077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0312" y="4805423"/>
            <a:ext cx="717630" cy="729205"/>
          </a:xfrm>
          <a:prstGeom prst="rect">
            <a:avLst/>
          </a:prstGeom>
        </p:spPr>
      </p:pic>
      <p:pic>
        <p:nvPicPr>
          <p:cNvPr id="50" name="Picture 49" descr="Screen Shot 2016-06-20 at 10.52.43 AM.png">
            <a:extLst>
              <a:ext uri="{FF2B5EF4-FFF2-40B4-BE49-F238E27FC236}">
                <a16:creationId xmlns:a16="http://schemas.microsoft.com/office/drawing/2014/main" id="{AF8D04F6-67A8-3C46-A6B2-B72F0CAAB44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000" y="4800600"/>
            <a:ext cx="717630" cy="729205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B050D988-1AC0-514F-A781-E5CDB3AE1E22}"/>
              </a:ext>
            </a:extLst>
          </p:cNvPr>
          <p:cNvGrpSpPr/>
          <p:nvPr/>
        </p:nvGrpSpPr>
        <p:grpSpPr>
          <a:xfrm>
            <a:off x="2710038" y="4309641"/>
            <a:ext cx="163974" cy="150471"/>
            <a:chOff x="4409955" y="3692324"/>
            <a:chExt cx="163974" cy="150471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1C6D842-BCF7-2F4D-9EF6-ED0DDF96D886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0C21146-B755-DF47-9DEC-646A9A13AE3A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04E17E5-3F36-784D-AF55-1AC259595E39}"/>
              </a:ext>
            </a:extLst>
          </p:cNvPr>
          <p:cNvGrpSpPr/>
          <p:nvPr/>
        </p:nvGrpSpPr>
        <p:grpSpPr>
          <a:xfrm>
            <a:off x="2711968" y="5133372"/>
            <a:ext cx="163974" cy="150471"/>
            <a:chOff x="4409955" y="3692324"/>
            <a:chExt cx="163974" cy="150471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7CF9569-D547-4649-93F0-58C2852097A9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F89DBC9-D900-8F4B-A85B-B19ECD447C4A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2994932-6155-A142-AE88-A541C5BBF0BA}"/>
              </a:ext>
            </a:extLst>
          </p:cNvPr>
          <p:cNvGrpSpPr/>
          <p:nvPr/>
        </p:nvGrpSpPr>
        <p:grpSpPr>
          <a:xfrm>
            <a:off x="3652806" y="4315428"/>
            <a:ext cx="163974" cy="150471"/>
            <a:chOff x="4409955" y="3692324"/>
            <a:chExt cx="163974" cy="150471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83B0E06-BAB9-AE42-84B3-DCEF1C3B41EE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4B221A4-8D1E-784D-B770-D7834100A16E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5131A25-0313-CF47-A67E-B843162871E1}"/>
              </a:ext>
            </a:extLst>
          </p:cNvPr>
          <p:cNvGrpSpPr/>
          <p:nvPr/>
        </p:nvGrpSpPr>
        <p:grpSpPr>
          <a:xfrm>
            <a:off x="3654736" y="5139159"/>
            <a:ext cx="163974" cy="150471"/>
            <a:chOff x="4409955" y="3692324"/>
            <a:chExt cx="163974" cy="150471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336D4DC-835E-1B4F-956C-6F70E82204B5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5906DDB-293D-9A4F-A101-DA9C13965E16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4" name="Picture 63" descr="Screen Shot 2016-06-20 at 10.52.43 AM.png">
            <a:extLst>
              <a:ext uri="{FF2B5EF4-FFF2-40B4-BE49-F238E27FC236}">
                <a16:creationId xmlns:a16="http://schemas.microsoft.com/office/drawing/2014/main" id="{30998060-0B4A-C942-91AE-A9394ED8A13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38400" y="4800600"/>
            <a:ext cx="717630" cy="729205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2E17F2AD-C6A8-1C41-8D9E-B97EDC5E61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762" b="93651" l="9043" r="88830">
                        <a14:foregroundMark x1="36702" y1="53968" x2="62234" y2="53968"/>
                        <a14:foregroundMark x1="51064" y1="65079" x2="67553" y2="66667"/>
                        <a14:foregroundMark x1="30851" y1="12698" x2="30851" y2="58201"/>
                        <a14:foregroundMark x1="31383" y1="64550" x2="70213" y2="59259"/>
                        <a14:foregroundMark x1="33511" y1="69312" x2="75000" y2="73545"/>
                        <a14:foregroundMark x1="75000" y1="68254" x2="67553" y2="15873"/>
                        <a14:foregroundMark x1="36170" y1="11640" x2="64894" y2="137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83665" y="4863296"/>
            <a:ext cx="816735" cy="82108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C1F0A3E6-9E8A-C843-A4D7-963C150A56ED}"/>
              </a:ext>
            </a:extLst>
          </p:cNvPr>
          <p:cNvSpPr txBox="1"/>
          <p:nvPr/>
        </p:nvSpPr>
        <p:spPr>
          <a:xfrm>
            <a:off x="6393069" y="2476297"/>
            <a:ext cx="538320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front_is_clear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move()</a:t>
            </a:r>
          </a:p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65" name="Rectangle: Rounded Corners 22">
            <a:extLst>
              <a:ext uri="{FF2B5EF4-FFF2-40B4-BE49-F238E27FC236}">
                <a16:creationId xmlns:a16="http://schemas.microsoft.com/office/drawing/2014/main" id="{21758339-B95D-3B45-8883-31ECA95A3033}"/>
              </a:ext>
            </a:extLst>
          </p:cNvPr>
          <p:cNvSpPr/>
          <p:nvPr/>
        </p:nvSpPr>
        <p:spPr>
          <a:xfrm>
            <a:off x="6858000" y="3017161"/>
            <a:ext cx="4918274" cy="53635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130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B1DAE-52C4-FE42-8CA9-6AA5FBE6D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Fencepost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2C2CFA-EB17-7641-8FAE-768F54347D40}"/>
              </a:ext>
            </a:extLst>
          </p:cNvPr>
          <p:cNvSpPr/>
          <p:nvPr/>
        </p:nvSpPr>
        <p:spPr>
          <a:xfrm>
            <a:off x="457199" y="1480595"/>
            <a:ext cx="11277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I want Karel to put down a row of beepers until it reaches a wall.  How do I do this?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EEAD7E9-5731-E142-A909-558A279BC5A1}"/>
              </a:ext>
            </a:extLst>
          </p:cNvPr>
          <p:cNvSpPr/>
          <p:nvPr/>
        </p:nvSpPr>
        <p:spPr>
          <a:xfrm>
            <a:off x="476692" y="3810000"/>
            <a:ext cx="3822192" cy="190982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B85231D-DC62-854A-857D-E59901923E72}"/>
              </a:ext>
            </a:extLst>
          </p:cNvPr>
          <p:cNvGrpSpPr/>
          <p:nvPr/>
        </p:nvGrpSpPr>
        <p:grpSpPr>
          <a:xfrm>
            <a:off x="904955" y="4296137"/>
            <a:ext cx="163974" cy="150471"/>
            <a:chOff x="4409955" y="3692324"/>
            <a:chExt cx="163974" cy="150471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38AD652-0205-F548-B834-5296744A13F0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314087D-96E0-AD41-BF34-31BF89CE19E9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A8C912B-0908-7A46-A29B-A5A95E5224E3}"/>
              </a:ext>
            </a:extLst>
          </p:cNvPr>
          <p:cNvGrpSpPr/>
          <p:nvPr/>
        </p:nvGrpSpPr>
        <p:grpSpPr>
          <a:xfrm>
            <a:off x="1763411" y="4309641"/>
            <a:ext cx="163974" cy="150471"/>
            <a:chOff x="4409955" y="3692324"/>
            <a:chExt cx="163974" cy="150471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47F338E-8D38-4E43-9924-7279AC9A01D3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35AF5CF-D520-F741-B665-322C799607C8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A93C2E2-1033-6542-80C8-B56EA9B39FCA}"/>
              </a:ext>
            </a:extLst>
          </p:cNvPr>
          <p:cNvGrpSpPr/>
          <p:nvPr/>
        </p:nvGrpSpPr>
        <p:grpSpPr>
          <a:xfrm>
            <a:off x="906885" y="5119868"/>
            <a:ext cx="163974" cy="150471"/>
            <a:chOff x="4409955" y="3692324"/>
            <a:chExt cx="163974" cy="150471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A3E5E27-02F4-F74A-B5EF-677B114FD45E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1146495-9BB9-154B-BAD0-52BC2B72C5A1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28442F6-0674-D648-B966-ED6B5371F1ED}"/>
              </a:ext>
            </a:extLst>
          </p:cNvPr>
          <p:cNvGrpSpPr/>
          <p:nvPr/>
        </p:nvGrpSpPr>
        <p:grpSpPr>
          <a:xfrm>
            <a:off x="1765341" y="5133372"/>
            <a:ext cx="163974" cy="150471"/>
            <a:chOff x="4409955" y="3692324"/>
            <a:chExt cx="163974" cy="150471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D04C27A-8339-B744-9DF6-5370392BA32A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8760B0D-2FCF-AC44-B344-AFC5DD792F7D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Picture 48" descr="Screen Shot 2016-06-20 at 10.52.43 AM.png">
            <a:extLst>
              <a:ext uri="{FF2B5EF4-FFF2-40B4-BE49-F238E27FC236}">
                <a16:creationId xmlns:a16="http://schemas.microsoft.com/office/drawing/2014/main" id="{7462E91D-ED86-E74F-A844-047D413077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0312" y="4805423"/>
            <a:ext cx="717630" cy="729205"/>
          </a:xfrm>
          <a:prstGeom prst="rect">
            <a:avLst/>
          </a:prstGeom>
        </p:spPr>
      </p:pic>
      <p:pic>
        <p:nvPicPr>
          <p:cNvPr id="50" name="Picture 49" descr="Screen Shot 2016-06-20 at 10.52.43 AM.png">
            <a:extLst>
              <a:ext uri="{FF2B5EF4-FFF2-40B4-BE49-F238E27FC236}">
                <a16:creationId xmlns:a16="http://schemas.microsoft.com/office/drawing/2014/main" id="{AF8D04F6-67A8-3C46-A6B2-B72F0CAAB44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000" y="4800600"/>
            <a:ext cx="717630" cy="729205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B050D988-1AC0-514F-A781-E5CDB3AE1E22}"/>
              </a:ext>
            </a:extLst>
          </p:cNvPr>
          <p:cNvGrpSpPr/>
          <p:nvPr/>
        </p:nvGrpSpPr>
        <p:grpSpPr>
          <a:xfrm>
            <a:off x="2710038" y="4309641"/>
            <a:ext cx="163974" cy="150471"/>
            <a:chOff x="4409955" y="3692324"/>
            <a:chExt cx="163974" cy="150471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1C6D842-BCF7-2F4D-9EF6-ED0DDF96D886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0C21146-B755-DF47-9DEC-646A9A13AE3A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04E17E5-3F36-784D-AF55-1AC259595E39}"/>
              </a:ext>
            </a:extLst>
          </p:cNvPr>
          <p:cNvGrpSpPr/>
          <p:nvPr/>
        </p:nvGrpSpPr>
        <p:grpSpPr>
          <a:xfrm>
            <a:off x="2711968" y="5133372"/>
            <a:ext cx="163974" cy="150471"/>
            <a:chOff x="4409955" y="3692324"/>
            <a:chExt cx="163974" cy="150471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7CF9569-D547-4649-93F0-58C2852097A9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F89DBC9-D900-8F4B-A85B-B19ECD447C4A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2994932-6155-A142-AE88-A541C5BBF0BA}"/>
              </a:ext>
            </a:extLst>
          </p:cNvPr>
          <p:cNvGrpSpPr/>
          <p:nvPr/>
        </p:nvGrpSpPr>
        <p:grpSpPr>
          <a:xfrm>
            <a:off x="3652806" y="4315428"/>
            <a:ext cx="163974" cy="150471"/>
            <a:chOff x="4409955" y="3692324"/>
            <a:chExt cx="163974" cy="150471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83B0E06-BAB9-AE42-84B3-DCEF1C3B41EE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4B221A4-8D1E-784D-B770-D7834100A16E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5131A25-0313-CF47-A67E-B843162871E1}"/>
              </a:ext>
            </a:extLst>
          </p:cNvPr>
          <p:cNvGrpSpPr/>
          <p:nvPr/>
        </p:nvGrpSpPr>
        <p:grpSpPr>
          <a:xfrm>
            <a:off x="3654736" y="5139159"/>
            <a:ext cx="163974" cy="150471"/>
            <a:chOff x="4409955" y="3692324"/>
            <a:chExt cx="163974" cy="150471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336D4DC-835E-1B4F-956C-6F70E82204B5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5906DDB-293D-9A4F-A101-DA9C13965E16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4" name="Picture 63" descr="Screen Shot 2016-06-20 at 10.52.43 AM.png">
            <a:extLst>
              <a:ext uri="{FF2B5EF4-FFF2-40B4-BE49-F238E27FC236}">
                <a16:creationId xmlns:a16="http://schemas.microsoft.com/office/drawing/2014/main" id="{30998060-0B4A-C942-91AE-A9394ED8A13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38400" y="4800600"/>
            <a:ext cx="717630" cy="729205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2E17F2AD-C6A8-1C41-8D9E-B97EDC5E61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762" b="93651" l="9043" r="88830">
                        <a14:foregroundMark x1="36702" y1="53968" x2="62234" y2="53968"/>
                        <a14:foregroundMark x1="51064" y1="65079" x2="67553" y2="66667"/>
                        <a14:foregroundMark x1="30851" y1="12698" x2="30851" y2="58201"/>
                        <a14:foregroundMark x1="31383" y1="64550" x2="70213" y2="59259"/>
                        <a14:foregroundMark x1="33511" y1="69312" x2="75000" y2="73545"/>
                        <a14:foregroundMark x1="75000" y1="68254" x2="67553" y2="15873"/>
                        <a14:foregroundMark x1="36170" y1="11640" x2="64894" y2="137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74265" y="4863296"/>
            <a:ext cx="816735" cy="82108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0E195BF-A703-9641-8B51-096231EF6E94}"/>
              </a:ext>
            </a:extLst>
          </p:cNvPr>
          <p:cNvSpPr txBox="1"/>
          <p:nvPr/>
        </p:nvSpPr>
        <p:spPr>
          <a:xfrm>
            <a:off x="6393069" y="2476297"/>
            <a:ext cx="538320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front_is_clear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move()</a:t>
            </a:r>
          </a:p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65" name="Rectangle: Rounded Corners 22">
            <a:extLst>
              <a:ext uri="{FF2B5EF4-FFF2-40B4-BE49-F238E27FC236}">
                <a16:creationId xmlns:a16="http://schemas.microsoft.com/office/drawing/2014/main" id="{222C20A0-ABA8-844D-8E29-7D312AE68E23}"/>
              </a:ext>
            </a:extLst>
          </p:cNvPr>
          <p:cNvSpPr/>
          <p:nvPr/>
        </p:nvSpPr>
        <p:spPr>
          <a:xfrm>
            <a:off x="6858000" y="3502246"/>
            <a:ext cx="4918274" cy="53635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746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B1DAE-52C4-FE42-8CA9-6AA5FBE6D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Fencepost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2C2CFA-EB17-7641-8FAE-768F54347D40}"/>
              </a:ext>
            </a:extLst>
          </p:cNvPr>
          <p:cNvSpPr/>
          <p:nvPr/>
        </p:nvSpPr>
        <p:spPr>
          <a:xfrm>
            <a:off x="457199" y="1480595"/>
            <a:ext cx="11277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I want Karel to put down a row of beepers until it reaches a wall.  How do I do this?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EEAD7E9-5731-E142-A909-558A279BC5A1}"/>
              </a:ext>
            </a:extLst>
          </p:cNvPr>
          <p:cNvSpPr/>
          <p:nvPr/>
        </p:nvSpPr>
        <p:spPr>
          <a:xfrm>
            <a:off x="476692" y="3810000"/>
            <a:ext cx="3822192" cy="190982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B85231D-DC62-854A-857D-E59901923E72}"/>
              </a:ext>
            </a:extLst>
          </p:cNvPr>
          <p:cNvGrpSpPr/>
          <p:nvPr/>
        </p:nvGrpSpPr>
        <p:grpSpPr>
          <a:xfrm>
            <a:off x="904955" y="4296137"/>
            <a:ext cx="163974" cy="150471"/>
            <a:chOff x="4409955" y="3692324"/>
            <a:chExt cx="163974" cy="150471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38AD652-0205-F548-B834-5296744A13F0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314087D-96E0-AD41-BF34-31BF89CE19E9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A8C912B-0908-7A46-A29B-A5A95E5224E3}"/>
              </a:ext>
            </a:extLst>
          </p:cNvPr>
          <p:cNvGrpSpPr/>
          <p:nvPr/>
        </p:nvGrpSpPr>
        <p:grpSpPr>
          <a:xfrm>
            <a:off x="1763411" y="4309641"/>
            <a:ext cx="163974" cy="150471"/>
            <a:chOff x="4409955" y="3692324"/>
            <a:chExt cx="163974" cy="150471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47F338E-8D38-4E43-9924-7279AC9A01D3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35AF5CF-D520-F741-B665-322C799607C8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A93C2E2-1033-6542-80C8-B56EA9B39FCA}"/>
              </a:ext>
            </a:extLst>
          </p:cNvPr>
          <p:cNvGrpSpPr/>
          <p:nvPr/>
        </p:nvGrpSpPr>
        <p:grpSpPr>
          <a:xfrm>
            <a:off x="906885" y="5119868"/>
            <a:ext cx="163974" cy="150471"/>
            <a:chOff x="4409955" y="3692324"/>
            <a:chExt cx="163974" cy="150471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A3E5E27-02F4-F74A-B5EF-677B114FD45E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1146495-9BB9-154B-BAD0-52BC2B72C5A1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28442F6-0674-D648-B966-ED6B5371F1ED}"/>
              </a:ext>
            </a:extLst>
          </p:cNvPr>
          <p:cNvGrpSpPr/>
          <p:nvPr/>
        </p:nvGrpSpPr>
        <p:grpSpPr>
          <a:xfrm>
            <a:off x="1765341" y="5133372"/>
            <a:ext cx="163974" cy="150471"/>
            <a:chOff x="4409955" y="3692324"/>
            <a:chExt cx="163974" cy="150471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D04C27A-8339-B744-9DF6-5370392BA32A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8760B0D-2FCF-AC44-B344-AFC5DD792F7D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Picture 48" descr="Screen Shot 2016-06-20 at 10.52.43 AM.png">
            <a:extLst>
              <a:ext uri="{FF2B5EF4-FFF2-40B4-BE49-F238E27FC236}">
                <a16:creationId xmlns:a16="http://schemas.microsoft.com/office/drawing/2014/main" id="{7462E91D-ED86-E74F-A844-047D413077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0312" y="4805423"/>
            <a:ext cx="717630" cy="729205"/>
          </a:xfrm>
          <a:prstGeom prst="rect">
            <a:avLst/>
          </a:prstGeom>
        </p:spPr>
      </p:pic>
      <p:pic>
        <p:nvPicPr>
          <p:cNvPr id="50" name="Picture 49" descr="Screen Shot 2016-06-20 at 10.52.43 AM.png">
            <a:extLst>
              <a:ext uri="{FF2B5EF4-FFF2-40B4-BE49-F238E27FC236}">
                <a16:creationId xmlns:a16="http://schemas.microsoft.com/office/drawing/2014/main" id="{AF8D04F6-67A8-3C46-A6B2-B72F0CAAB44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000" y="4800600"/>
            <a:ext cx="717630" cy="729205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B050D988-1AC0-514F-A781-E5CDB3AE1E22}"/>
              </a:ext>
            </a:extLst>
          </p:cNvPr>
          <p:cNvGrpSpPr/>
          <p:nvPr/>
        </p:nvGrpSpPr>
        <p:grpSpPr>
          <a:xfrm>
            <a:off x="2710038" y="4309641"/>
            <a:ext cx="163974" cy="150471"/>
            <a:chOff x="4409955" y="3692324"/>
            <a:chExt cx="163974" cy="150471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1C6D842-BCF7-2F4D-9EF6-ED0DDF96D886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0C21146-B755-DF47-9DEC-646A9A13AE3A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04E17E5-3F36-784D-AF55-1AC259595E39}"/>
              </a:ext>
            </a:extLst>
          </p:cNvPr>
          <p:cNvGrpSpPr/>
          <p:nvPr/>
        </p:nvGrpSpPr>
        <p:grpSpPr>
          <a:xfrm>
            <a:off x="2711968" y="5133372"/>
            <a:ext cx="163974" cy="150471"/>
            <a:chOff x="4409955" y="3692324"/>
            <a:chExt cx="163974" cy="150471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7CF9569-D547-4649-93F0-58C2852097A9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F89DBC9-D900-8F4B-A85B-B19ECD447C4A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2994932-6155-A142-AE88-A541C5BBF0BA}"/>
              </a:ext>
            </a:extLst>
          </p:cNvPr>
          <p:cNvGrpSpPr/>
          <p:nvPr/>
        </p:nvGrpSpPr>
        <p:grpSpPr>
          <a:xfrm>
            <a:off x="3652806" y="4315428"/>
            <a:ext cx="163974" cy="150471"/>
            <a:chOff x="4409955" y="3692324"/>
            <a:chExt cx="163974" cy="150471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83B0E06-BAB9-AE42-84B3-DCEF1C3B41EE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4B221A4-8D1E-784D-B770-D7834100A16E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5131A25-0313-CF47-A67E-B843162871E1}"/>
              </a:ext>
            </a:extLst>
          </p:cNvPr>
          <p:cNvGrpSpPr/>
          <p:nvPr/>
        </p:nvGrpSpPr>
        <p:grpSpPr>
          <a:xfrm>
            <a:off x="3654736" y="5139159"/>
            <a:ext cx="163974" cy="150471"/>
            <a:chOff x="4409955" y="3692324"/>
            <a:chExt cx="163974" cy="150471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336D4DC-835E-1B4F-956C-6F70E82204B5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5906DDB-293D-9A4F-A101-DA9C13965E16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4" name="Picture 63" descr="Screen Shot 2016-06-20 at 10.52.43 AM.png">
            <a:extLst>
              <a:ext uri="{FF2B5EF4-FFF2-40B4-BE49-F238E27FC236}">
                <a16:creationId xmlns:a16="http://schemas.microsoft.com/office/drawing/2014/main" id="{30998060-0B4A-C942-91AE-A9394ED8A13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38400" y="4800600"/>
            <a:ext cx="717630" cy="729205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2E17F2AD-C6A8-1C41-8D9E-B97EDC5E61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762" b="93651" l="9043" r="88830">
                        <a14:foregroundMark x1="36702" y1="53968" x2="62234" y2="53968"/>
                        <a14:foregroundMark x1="51064" y1="65079" x2="67553" y2="66667"/>
                        <a14:foregroundMark x1="30851" y1="12698" x2="30851" y2="58201"/>
                        <a14:foregroundMark x1="31383" y1="64550" x2="70213" y2="59259"/>
                        <a14:foregroundMark x1="33511" y1="69312" x2="75000" y2="73545"/>
                        <a14:foregroundMark x1="75000" y1="68254" x2="67553" y2="15873"/>
                        <a14:foregroundMark x1="36170" y1="11640" x2="64894" y2="137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74265" y="4863296"/>
            <a:ext cx="816735" cy="82108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0E195BF-A703-9641-8B51-096231EF6E94}"/>
              </a:ext>
            </a:extLst>
          </p:cNvPr>
          <p:cNvSpPr txBox="1"/>
          <p:nvPr/>
        </p:nvSpPr>
        <p:spPr>
          <a:xfrm>
            <a:off x="6393069" y="2476297"/>
            <a:ext cx="538320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front_is_clear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move()</a:t>
            </a:r>
          </a:p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65" name="Rectangle: Rounded Corners 22">
            <a:extLst>
              <a:ext uri="{FF2B5EF4-FFF2-40B4-BE49-F238E27FC236}">
                <a16:creationId xmlns:a16="http://schemas.microsoft.com/office/drawing/2014/main" id="{222C20A0-ABA8-844D-8E29-7D312AE68E23}"/>
              </a:ext>
            </a:extLst>
          </p:cNvPr>
          <p:cNvSpPr/>
          <p:nvPr/>
        </p:nvSpPr>
        <p:spPr>
          <a:xfrm>
            <a:off x="6393069" y="2514600"/>
            <a:ext cx="5383205" cy="53635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35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B1DAE-52C4-FE42-8CA9-6AA5FBE6D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Fencepost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2C2CFA-EB17-7641-8FAE-768F54347D40}"/>
              </a:ext>
            </a:extLst>
          </p:cNvPr>
          <p:cNvSpPr/>
          <p:nvPr/>
        </p:nvSpPr>
        <p:spPr>
          <a:xfrm>
            <a:off x="457199" y="1480595"/>
            <a:ext cx="11277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I want Karel to put down a row of beepers until it reaches a wall.  How do I do this?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EEAD7E9-5731-E142-A909-558A279BC5A1}"/>
              </a:ext>
            </a:extLst>
          </p:cNvPr>
          <p:cNvSpPr/>
          <p:nvPr/>
        </p:nvSpPr>
        <p:spPr>
          <a:xfrm>
            <a:off x="476692" y="3810000"/>
            <a:ext cx="3822192" cy="190982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B85231D-DC62-854A-857D-E59901923E72}"/>
              </a:ext>
            </a:extLst>
          </p:cNvPr>
          <p:cNvGrpSpPr/>
          <p:nvPr/>
        </p:nvGrpSpPr>
        <p:grpSpPr>
          <a:xfrm>
            <a:off x="904955" y="4296137"/>
            <a:ext cx="163974" cy="150471"/>
            <a:chOff x="4409955" y="3692324"/>
            <a:chExt cx="163974" cy="150471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38AD652-0205-F548-B834-5296744A13F0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314087D-96E0-AD41-BF34-31BF89CE19E9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A8C912B-0908-7A46-A29B-A5A95E5224E3}"/>
              </a:ext>
            </a:extLst>
          </p:cNvPr>
          <p:cNvGrpSpPr/>
          <p:nvPr/>
        </p:nvGrpSpPr>
        <p:grpSpPr>
          <a:xfrm>
            <a:off x="1763411" y="4309641"/>
            <a:ext cx="163974" cy="150471"/>
            <a:chOff x="4409955" y="3692324"/>
            <a:chExt cx="163974" cy="150471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47F338E-8D38-4E43-9924-7279AC9A01D3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35AF5CF-D520-F741-B665-322C799607C8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A93C2E2-1033-6542-80C8-B56EA9B39FCA}"/>
              </a:ext>
            </a:extLst>
          </p:cNvPr>
          <p:cNvGrpSpPr/>
          <p:nvPr/>
        </p:nvGrpSpPr>
        <p:grpSpPr>
          <a:xfrm>
            <a:off x="906885" y="5119868"/>
            <a:ext cx="163974" cy="150471"/>
            <a:chOff x="4409955" y="3692324"/>
            <a:chExt cx="163974" cy="150471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A3E5E27-02F4-F74A-B5EF-677B114FD45E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1146495-9BB9-154B-BAD0-52BC2B72C5A1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28442F6-0674-D648-B966-ED6B5371F1ED}"/>
              </a:ext>
            </a:extLst>
          </p:cNvPr>
          <p:cNvGrpSpPr/>
          <p:nvPr/>
        </p:nvGrpSpPr>
        <p:grpSpPr>
          <a:xfrm>
            <a:off x="1765341" y="5133372"/>
            <a:ext cx="163974" cy="150471"/>
            <a:chOff x="4409955" y="3692324"/>
            <a:chExt cx="163974" cy="150471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D04C27A-8339-B744-9DF6-5370392BA32A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8760B0D-2FCF-AC44-B344-AFC5DD792F7D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Picture 48" descr="Screen Shot 2016-06-20 at 10.52.43 AM.png">
            <a:extLst>
              <a:ext uri="{FF2B5EF4-FFF2-40B4-BE49-F238E27FC236}">
                <a16:creationId xmlns:a16="http://schemas.microsoft.com/office/drawing/2014/main" id="{7462E91D-ED86-E74F-A844-047D413077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0312" y="4805423"/>
            <a:ext cx="717630" cy="729205"/>
          </a:xfrm>
          <a:prstGeom prst="rect">
            <a:avLst/>
          </a:prstGeom>
        </p:spPr>
      </p:pic>
      <p:pic>
        <p:nvPicPr>
          <p:cNvPr id="50" name="Picture 49" descr="Screen Shot 2016-06-20 at 10.52.43 AM.png">
            <a:extLst>
              <a:ext uri="{FF2B5EF4-FFF2-40B4-BE49-F238E27FC236}">
                <a16:creationId xmlns:a16="http://schemas.microsoft.com/office/drawing/2014/main" id="{AF8D04F6-67A8-3C46-A6B2-B72F0CAAB44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000" y="4800600"/>
            <a:ext cx="717630" cy="729205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B050D988-1AC0-514F-A781-E5CDB3AE1E22}"/>
              </a:ext>
            </a:extLst>
          </p:cNvPr>
          <p:cNvGrpSpPr/>
          <p:nvPr/>
        </p:nvGrpSpPr>
        <p:grpSpPr>
          <a:xfrm>
            <a:off x="2710038" y="4309641"/>
            <a:ext cx="163974" cy="150471"/>
            <a:chOff x="4409955" y="3692324"/>
            <a:chExt cx="163974" cy="150471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1C6D842-BCF7-2F4D-9EF6-ED0DDF96D886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0C21146-B755-DF47-9DEC-646A9A13AE3A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04E17E5-3F36-784D-AF55-1AC259595E39}"/>
              </a:ext>
            </a:extLst>
          </p:cNvPr>
          <p:cNvGrpSpPr/>
          <p:nvPr/>
        </p:nvGrpSpPr>
        <p:grpSpPr>
          <a:xfrm>
            <a:off x="2711968" y="5133372"/>
            <a:ext cx="163974" cy="150471"/>
            <a:chOff x="4409955" y="3692324"/>
            <a:chExt cx="163974" cy="150471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7CF9569-D547-4649-93F0-58C2852097A9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F89DBC9-D900-8F4B-A85B-B19ECD447C4A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2994932-6155-A142-AE88-A541C5BBF0BA}"/>
              </a:ext>
            </a:extLst>
          </p:cNvPr>
          <p:cNvGrpSpPr/>
          <p:nvPr/>
        </p:nvGrpSpPr>
        <p:grpSpPr>
          <a:xfrm>
            <a:off x="3652806" y="4315428"/>
            <a:ext cx="163974" cy="150471"/>
            <a:chOff x="4409955" y="3692324"/>
            <a:chExt cx="163974" cy="150471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83B0E06-BAB9-AE42-84B3-DCEF1C3B41EE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4B221A4-8D1E-784D-B770-D7834100A16E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5131A25-0313-CF47-A67E-B843162871E1}"/>
              </a:ext>
            </a:extLst>
          </p:cNvPr>
          <p:cNvGrpSpPr/>
          <p:nvPr/>
        </p:nvGrpSpPr>
        <p:grpSpPr>
          <a:xfrm>
            <a:off x="3654736" y="5139159"/>
            <a:ext cx="163974" cy="150471"/>
            <a:chOff x="4409955" y="3692324"/>
            <a:chExt cx="163974" cy="150471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336D4DC-835E-1B4F-956C-6F70E82204B5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5906DDB-293D-9A4F-A101-DA9C13965E16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4" name="Picture 63" descr="Screen Shot 2016-06-20 at 10.52.43 AM.png">
            <a:extLst>
              <a:ext uri="{FF2B5EF4-FFF2-40B4-BE49-F238E27FC236}">
                <a16:creationId xmlns:a16="http://schemas.microsoft.com/office/drawing/2014/main" id="{30998060-0B4A-C942-91AE-A9394ED8A13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38400" y="4800600"/>
            <a:ext cx="717630" cy="729205"/>
          </a:xfrm>
          <a:prstGeom prst="rect">
            <a:avLst/>
          </a:prstGeom>
        </p:spPr>
      </p:pic>
      <p:pic>
        <p:nvPicPr>
          <p:cNvPr id="35" name="Picture 34" descr="Screen Shot 2016-06-20 at 10.52.43 AM.png">
            <a:extLst>
              <a:ext uri="{FF2B5EF4-FFF2-40B4-BE49-F238E27FC236}">
                <a16:creationId xmlns:a16="http://schemas.microsoft.com/office/drawing/2014/main" id="{8B91996E-3382-024F-967A-11AF330784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97170" y="4800600"/>
            <a:ext cx="717630" cy="729205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2E17F2AD-C6A8-1C41-8D9E-B97EDC5E61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762" b="93651" l="9043" r="88830">
                        <a14:foregroundMark x1="36702" y1="53968" x2="62234" y2="53968"/>
                        <a14:foregroundMark x1="51064" y1="65079" x2="67553" y2="66667"/>
                        <a14:foregroundMark x1="30851" y1="12698" x2="30851" y2="58201"/>
                        <a14:foregroundMark x1="31383" y1="64550" x2="70213" y2="59259"/>
                        <a14:foregroundMark x1="33511" y1="69312" x2="75000" y2="73545"/>
                        <a14:foregroundMark x1="75000" y1="68254" x2="67553" y2="15873"/>
                        <a14:foregroundMark x1="36170" y1="11640" x2="64894" y2="137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74265" y="4863296"/>
            <a:ext cx="816735" cy="82108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E44A81AC-DEEF-024E-BE8B-06110D879207}"/>
              </a:ext>
            </a:extLst>
          </p:cNvPr>
          <p:cNvSpPr txBox="1"/>
          <p:nvPr/>
        </p:nvSpPr>
        <p:spPr>
          <a:xfrm>
            <a:off x="6393069" y="2476297"/>
            <a:ext cx="538320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front_is_clear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move()</a:t>
            </a:r>
          </a:p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66" name="Rectangle: Rounded Corners 22">
            <a:extLst>
              <a:ext uri="{FF2B5EF4-FFF2-40B4-BE49-F238E27FC236}">
                <a16:creationId xmlns:a16="http://schemas.microsoft.com/office/drawing/2014/main" id="{4DA417FA-ABD7-5041-AB99-6EF1C782AA3B}"/>
              </a:ext>
            </a:extLst>
          </p:cNvPr>
          <p:cNvSpPr/>
          <p:nvPr/>
        </p:nvSpPr>
        <p:spPr>
          <a:xfrm>
            <a:off x="6393069" y="4002046"/>
            <a:ext cx="4918274" cy="53635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9072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B1DAE-52C4-FE42-8CA9-6AA5FBE6D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Fencepost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2C2CFA-EB17-7641-8FAE-768F54347D40}"/>
              </a:ext>
            </a:extLst>
          </p:cNvPr>
          <p:cNvSpPr/>
          <p:nvPr/>
        </p:nvSpPr>
        <p:spPr>
          <a:xfrm>
            <a:off x="457199" y="1480595"/>
            <a:ext cx="11277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I want Karel to put down a row of beepers until it reaches a wall.  How do I do this?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EEAD7E9-5731-E142-A909-558A279BC5A1}"/>
              </a:ext>
            </a:extLst>
          </p:cNvPr>
          <p:cNvSpPr/>
          <p:nvPr/>
        </p:nvSpPr>
        <p:spPr>
          <a:xfrm>
            <a:off x="476692" y="3810000"/>
            <a:ext cx="3822192" cy="190982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B85231D-DC62-854A-857D-E59901923E72}"/>
              </a:ext>
            </a:extLst>
          </p:cNvPr>
          <p:cNvGrpSpPr/>
          <p:nvPr/>
        </p:nvGrpSpPr>
        <p:grpSpPr>
          <a:xfrm>
            <a:off x="904955" y="4296137"/>
            <a:ext cx="163974" cy="150471"/>
            <a:chOff x="4409955" y="3692324"/>
            <a:chExt cx="163974" cy="150471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38AD652-0205-F548-B834-5296744A13F0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314087D-96E0-AD41-BF34-31BF89CE19E9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A8C912B-0908-7A46-A29B-A5A95E5224E3}"/>
              </a:ext>
            </a:extLst>
          </p:cNvPr>
          <p:cNvGrpSpPr/>
          <p:nvPr/>
        </p:nvGrpSpPr>
        <p:grpSpPr>
          <a:xfrm>
            <a:off x="1763411" y="4309641"/>
            <a:ext cx="163974" cy="150471"/>
            <a:chOff x="4409955" y="3692324"/>
            <a:chExt cx="163974" cy="150471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47F338E-8D38-4E43-9924-7279AC9A01D3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35AF5CF-D520-F741-B665-322C799607C8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A93C2E2-1033-6542-80C8-B56EA9B39FCA}"/>
              </a:ext>
            </a:extLst>
          </p:cNvPr>
          <p:cNvGrpSpPr/>
          <p:nvPr/>
        </p:nvGrpSpPr>
        <p:grpSpPr>
          <a:xfrm>
            <a:off x="906885" y="5119868"/>
            <a:ext cx="163974" cy="150471"/>
            <a:chOff x="4409955" y="3692324"/>
            <a:chExt cx="163974" cy="150471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A3E5E27-02F4-F74A-B5EF-677B114FD45E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1146495-9BB9-154B-BAD0-52BC2B72C5A1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28442F6-0674-D648-B966-ED6B5371F1ED}"/>
              </a:ext>
            </a:extLst>
          </p:cNvPr>
          <p:cNvGrpSpPr/>
          <p:nvPr/>
        </p:nvGrpSpPr>
        <p:grpSpPr>
          <a:xfrm>
            <a:off x="1765341" y="5133372"/>
            <a:ext cx="163974" cy="150471"/>
            <a:chOff x="4409955" y="3692324"/>
            <a:chExt cx="163974" cy="150471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D04C27A-8339-B744-9DF6-5370392BA32A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8760B0D-2FCF-AC44-B344-AFC5DD792F7D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Picture 48" descr="Screen Shot 2016-06-20 at 10.52.43 AM.png">
            <a:extLst>
              <a:ext uri="{FF2B5EF4-FFF2-40B4-BE49-F238E27FC236}">
                <a16:creationId xmlns:a16="http://schemas.microsoft.com/office/drawing/2014/main" id="{7462E91D-ED86-E74F-A844-047D413077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0312" y="4805423"/>
            <a:ext cx="717630" cy="729205"/>
          </a:xfrm>
          <a:prstGeom prst="rect">
            <a:avLst/>
          </a:prstGeom>
        </p:spPr>
      </p:pic>
      <p:pic>
        <p:nvPicPr>
          <p:cNvPr id="50" name="Picture 49" descr="Screen Shot 2016-06-20 at 10.52.43 AM.png">
            <a:extLst>
              <a:ext uri="{FF2B5EF4-FFF2-40B4-BE49-F238E27FC236}">
                <a16:creationId xmlns:a16="http://schemas.microsoft.com/office/drawing/2014/main" id="{AF8D04F6-67A8-3C46-A6B2-B72F0CAAB44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000" y="4800600"/>
            <a:ext cx="717630" cy="729205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B050D988-1AC0-514F-A781-E5CDB3AE1E22}"/>
              </a:ext>
            </a:extLst>
          </p:cNvPr>
          <p:cNvGrpSpPr/>
          <p:nvPr/>
        </p:nvGrpSpPr>
        <p:grpSpPr>
          <a:xfrm>
            <a:off x="2710038" y="4309641"/>
            <a:ext cx="163974" cy="150471"/>
            <a:chOff x="4409955" y="3692324"/>
            <a:chExt cx="163974" cy="150471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1C6D842-BCF7-2F4D-9EF6-ED0DDF96D886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0C21146-B755-DF47-9DEC-646A9A13AE3A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04E17E5-3F36-784D-AF55-1AC259595E39}"/>
              </a:ext>
            </a:extLst>
          </p:cNvPr>
          <p:cNvGrpSpPr/>
          <p:nvPr/>
        </p:nvGrpSpPr>
        <p:grpSpPr>
          <a:xfrm>
            <a:off x="2711968" y="5133372"/>
            <a:ext cx="163974" cy="150471"/>
            <a:chOff x="4409955" y="3692324"/>
            <a:chExt cx="163974" cy="150471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7CF9569-D547-4649-93F0-58C2852097A9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F89DBC9-D900-8F4B-A85B-B19ECD447C4A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2994932-6155-A142-AE88-A541C5BBF0BA}"/>
              </a:ext>
            </a:extLst>
          </p:cNvPr>
          <p:cNvGrpSpPr/>
          <p:nvPr/>
        </p:nvGrpSpPr>
        <p:grpSpPr>
          <a:xfrm>
            <a:off x="3652806" y="4315428"/>
            <a:ext cx="163974" cy="150471"/>
            <a:chOff x="4409955" y="3692324"/>
            <a:chExt cx="163974" cy="150471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83B0E06-BAB9-AE42-84B3-DCEF1C3B41EE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4B221A4-8D1E-784D-B770-D7834100A16E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5131A25-0313-CF47-A67E-B843162871E1}"/>
              </a:ext>
            </a:extLst>
          </p:cNvPr>
          <p:cNvGrpSpPr/>
          <p:nvPr/>
        </p:nvGrpSpPr>
        <p:grpSpPr>
          <a:xfrm>
            <a:off x="3654736" y="5139159"/>
            <a:ext cx="163974" cy="150471"/>
            <a:chOff x="4409955" y="3692324"/>
            <a:chExt cx="163974" cy="150471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336D4DC-835E-1B4F-956C-6F70E82204B5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5906DDB-293D-9A4F-A101-DA9C13965E16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4" name="Picture 63" descr="Screen Shot 2016-06-20 at 10.52.43 AM.png">
            <a:extLst>
              <a:ext uri="{FF2B5EF4-FFF2-40B4-BE49-F238E27FC236}">
                <a16:creationId xmlns:a16="http://schemas.microsoft.com/office/drawing/2014/main" id="{30998060-0B4A-C942-91AE-A9394ED8A13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38400" y="4800600"/>
            <a:ext cx="717630" cy="729205"/>
          </a:xfrm>
          <a:prstGeom prst="rect">
            <a:avLst/>
          </a:prstGeom>
        </p:spPr>
      </p:pic>
      <p:pic>
        <p:nvPicPr>
          <p:cNvPr id="35" name="Picture 34" descr="Screen Shot 2016-06-20 at 10.52.43 AM.png">
            <a:extLst>
              <a:ext uri="{FF2B5EF4-FFF2-40B4-BE49-F238E27FC236}">
                <a16:creationId xmlns:a16="http://schemas.microsoft.com/office/drawing/2014/main" id="{8B91996E-3382-024F-967A-11AF330784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97170" y="4800600"/>
            <a:ext cx="717630" cy="729205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2E17F2AD-C6A8-1C41-8D9E-B97EDC5E61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762" b="93651" l="9043" r="88830">
                        <a14:foregroundMark x1="36702" y1="53968" x2="62234" y2="53968"/>
                        <a14:foregroundMark x1="51064" y1="65079" x2="67553" y2="66667"/>
                        <a14:foregroundMark x1="30851" y1="12698" x2="30851" y2="58201"/>
                        <a14:foregroundMark x1="31383" y1="64550" x2="70213" y2="59259"/>
                        <a14:foregroundMark x1="33511" y1="69312" x2="75000" y2="73545"/>
                        <a14:foregroundMark x1="75000" y1="68254" x2="67553" y2="15873"/>
                        <a14:foregroundMark x1="36170" y1="11640" x2="64894" y2="137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74265" y="4863296"/>
            <a:ext cx="816735" cy="82108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E44A81AC-DEEF-024E-BE8B-06110D879207}"/>
              </a:ext>
            </a:extLst>
          </p:cNvPr>
          <p:cNvSpPr txBox="1"/>
          <p:nvPr/>
        </p:nvSpPr>
        <p:spPr>
          <a:xfrm>
            <a:off x="6393069" y="2476297"/>
            <a:ext cx="538320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front_is_clear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move()</a:t>
            </a:r>
          </a:p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78541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Meet Karel the Robot!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38E351-BA60-DA4D-B03B-227218CDC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484" y="1823355"/>
            <a:ext cx="4025031" cy="404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8059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B1DAE-52C4-FE42-8CA9-6AA5FBE6D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Fencepost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2C2CFA-EB17-7641-8FAE-768F54347D40}"/>
              </a:ext>
            </a:extLst>
          </p:cNvPr>
          <p:cNvSpPr/>
          <p:nvPr/>
        </p:nvSpPr>
        <p:spPr>
          <a:xfrm>
            <a:off x="457199" y="1480595"/>
            <a:ext cx="11277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I want Karel to put down a row of beepers until it reaches a wall.  How do I do this?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41AD85-B017-434B-A7AC-1A9EE95C791B}"/>
              </a:ext>
            </a:extLst>
          </p:cNvPr>
          <p:cNvSpPr txBox="1"/>
          <p:nvPr/>
        </p:nvSpPr>
        <p:spPr>
          <a:xfrm>
            <a:off x="7864522" y="2526422"/>
            <a:ext cx="289694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move()</a:t>
            </a:r>
          </a:p>
          <a:p>
            <a:r>
              <a:rPr lang="en-US" sz="32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move()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EEAD7E9-5731-E142-A909-558A279BC5A1}"/>
              </a:ext>
            </a:extLst>
          </p:cNvPr>
          <p:cNvSpPr/>
          <p:nvPr/>
        </p:nvSpPr>
        <p:spPr>
          <a:xfrm>
            <a:off x="476692" y="3810000"/>
            <a:ext cx="3822192" cy="190982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B85231D-DC62-854A-857D-E59901923E72}"/>
              </a:ext>
            </a:extLst>
          </p:cNvPr>
          <p:cNvGrpSpPr/>
          <p:nvPr/>
        </p:nvGrpSpPr>
        <p:grpSpPr>
          <a:xfrm>
            <a:off x="904955" y="4296137"/>
            <a:ext cx="163974" cy="150471"/>
            <a:chOff x="4409955" y="3692324"/>
            <a:chExt cx="163974" cy="150471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38AD652-0205-F548-B834-5296744A13F0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314087D-96E0-AD41-BF34-31BF89CE19E9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A8C912B-0908-7A46-A29B-A5A95E5224E3}"/>
              </a:ext>
            </a:extLst>
          </p:cNvPr>
          <p:cNvGrpSpPr/>
          <p:nvPr/>
        </p:nvGrpSpPr>
        <p:grpSpPr>
          <a:xfrm>
            <a:off x="1763411" y="4309641"/>
            <a:ext cx="163974" cy="150471"/>
            <a:chOff x="4409955" y="3692324"/>
            <a:chExt cx="163974" cy="150471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47F338E-8D38-4E43-9924-7279AC9A01D3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35AF5CF-D520-F741-B665-322C799607C8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A93C2E2-1033-6542-80C8-B56EA9B39FCA}"/>
              </a:ext>
            </a:extLst>
          </p:cNvPr>
          <p:cNvGrpSpPr/>
          <p:nvPr/>
        </p:nvGrpSpPr>
        <p:grpSpPr>
          <a:xfrm>
            <a:off x="906885" y="5119868"/>
            <a:ext cx="163974" cy="150471"/>
            <a:chOff x="4409955" y="3692324"/>
            <a:chExt cx="163974" cy="150471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A3E5E27-02F4-F74A-B5EF-677B114FD45E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1146495-9BB9-154B-BAD0-52BC2B72C5A1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28442F6-0674-D648-B966-ED6B5371F1ED}"/>
              </a:ext>
            </a:extLst>
          </p:cNvPr>
          <p:cNvGrpSpPr/>
          <p:nvPr/>
        </p:nvGrpSpPr>
        <p:grpSpPr>
          <a:xfrm>
            <a:off x="1765341" y="5133372"/>
            <a:ext cx="163974" cy="150471"/>
            <a:chOff x="4409955" y="3692324"/>
            <a:chExt cx="163974" cy="150471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D04C27A-8339-B744-9DF6-5370392BA32A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8760B0D-2FCF-AC44-B344-AFC5DD792F7D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Picture 48" descr="Screen Shot 2016-06-20 at 10.52.43 AM.png">
            <a:extLst>
              <a:ext uri="{FF2B5EF4-FFF2-40B4-BE49-F238E27FC236}">
                <a16:creationId xmlns:a16="http://schemas.microsoft.com/office/drawing/2014/main" id="{7462E91D-ED86-E74F-A844-047D413077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0312" y="4805423"/>
            <a:ext cx="717630" cy="729205"/>
          </a:xfrm>
          <a:prstGeom prst="rect">
            <a:avLst/>
          </a:prstGeom>
        </p:spPr>
      </p:pic>
      <p:pic>
        <p:nvPicPr>
          <p:cNvPr id="50" name="Picture 49" descr="Screen Shot 2016-06-20 at 10.52.43 AM.png">
            <a:extLst>
              <a:ext uri="{FF2B5EF4-FFF2-40B4-BE49-F238E27FC236}">
                <a16:creationId xmlns:a16="http://schemas.microsoft.com/office/drawing/2014/main" id="{AF8D04F6-67A8-3C46-A6B2-B72F0CAAB44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000" y="4800600"/>
            <a:ext cx="717630" cy="729205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B050D988-1AC0-514F-A781-E5CDB3AE1E22}"/>
              </a:ext>
            </a:extLst>
          </p:cNvPr>
          <p:cNvGrpSpPr/>
          <p:nvPr/>
        </p:nvGrpSpPr>
        <p:grpSpPr>
          <a:xfrm>
            <a:off x="2710038" y="4309641"/>
            <a:ext cx="163974" cy="150471"/>
            <a:chOff x="4409955" y="3692324"/>
            <a:chExt cx="163974" cy="150471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1C6D842-BCF7-2F4D-9EF6-ED0DDF96D886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0C21146-B755-DF47-9DEC-646A9A13AE3A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04E17E5-3F36-784D-AF55-1AC259595E39}"/>
              </a:ext>
            </a:extLst>
          </p:cNvPr>
          <p:cNvGrpSpPr/>
          <p:nvPr/>
        </p:nvGrpSpPr>
        <p:grpSpPr>
          <a:xfrm>
            <a:off x="2711968" y="5133372"/>
            <a:ext cx="163974" cy="150471"/>
            <a:chOff x="4409955" y="3692324"/>
            <a:chExt cx="163974" cy="150471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7CF9569-D547-4649-93F0-58C2852097A9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F89DBC9-D900-8F4B-A85B-B19ECD447C4A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2994932-6155-A142-AE88-A541C5BBF0BA}"/>
              </a:ext>
            </a:extLst>
          </p:cNvPr>
          <p:cNvGrpSpPr/>
          <p:nvPr/>
        </p:nvGrpSpPr>
        <p:grpSpPr>
          <a:xfrm>
            <a:off x="3652806" y="4315428"/>
            <a:ext cx="163974" cy="150471"/>
            <a:chOff x="4409955" y="3692324"/>
            <a:chExt cx="163974" cy="150471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83B0E06-BAB9-AE42-84B3-DCEF1C3B41EE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4B221A4-8D1E-784D-B770-D7834100A16E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5131A25-0313-CF47-A67E-B843162871E1}"/>
              </a:ext>
            </a:extLst>
          </p:cNvPr>
          <p:cNvGrpSpPr/>
          <p:nvPr/>
        </p:nvGrpSpPr>
        <p:grpSpPr>
          <a:xfrm>
            <a:off x="3654736" y="5139159"/>
            <a:ext cx="163974" cy="150471"/>
            <a:chOff x="4409955" y="3692324"/>
            <a:chExt cx="163974" cy="150471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336D4DC-835E-1B4F-956C-6F70E82204B5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5906DDB-293D-9A4F-A101-DA9C13965E16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4" name="Picture 63" descr="Screen Shot 2016-06-20 at 10.52.43 AM.png">
            <a:extLst>
              <a:ext uri="{FF2B5EF4-FFF2-40B4-BE49-F238E27FC236}">
                <a16:creationId xmlns:a16="http://schemas.microsoft.com/office/drawing/2014/main" id="{30998060-0B4A-C942-91AE-A9394ED8A13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38400" y="4800600"/>
            <a:ext cx="717630" cy="729205"/>
          </a:xfrm>
          <a:prstGeom prst="rect">
            <a:avLst/>
          </a:prstGeom>
        </p:spPr>
      </p:pic>
      <p:pic>
        <p:nvPicPr>
          <p:cNvPr id="35" name="Picture 34" descr="Screen Shot 2016-06-20 at 10.52.43 AM.png">
            <a:extLst>
              <a:ext uri="{FF2B5EF4-FFF2-40B4-BE49-F238E27FC236}">
                <a16:creationId xmlns:a16="http://schemas.microsoft.com/office/drawing/2014/main" id="{8B91996E-3382-024F-967A-11AF330784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97170" y="4800600"/>
            <a:ext cx="717630" cy="729205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2E17F2AD-C6A8-1C41-8D9E-B97EDC5E61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762" b="93651" l="9043" r="88830">
                        <a14:foregroundMark x1="36702" y1="53968" x2="62234" y2="53968"/>
                        <a14:foregroundMark x1="51064" y1="65079" x2="67553" y2="66667"/>
                        <a14:foregroundMark x1="30851" y1="12698" x2="30851" y2="58201"/>
                        <a14:foregroundMark x1="31383" y1="64550" x2="70213" y2="59259"/>
                        <a14:foregroundMark x1="33511" y1="69312" x2="75000" y2="73545"/>
                        <a14:foregroundMark x1="75000" y1="68254" x2="67553" y2="15873"/>
                        <a14:foregroundMark x1="36170" y1="11640" x2="64894" y2="137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74265" y="4863296"/>
            <a:ext cx="816735" cy="8210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6E9979-2622-8E4A-9DCF-E7729A8A01AC}"/>
              </a:ext>
            </a:extLst>
          </p:cNvPr>
          <p:cNvSpPr txBox="1"/>
          <p:nvPr/>
        </p:nvSpPr>
        <p:spPr>
          <a:xfrm>
            <a:off x="4912242" y="299838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08B1002-96E3-6444-9992-B86122E2C71F}"/>
              </a:ext>
            </a:extLst>
          </p:cNvPr>
          <p:cNvSpPr txBox="1"/>
          <p:nvPr/>
        </p:nvSpPr>
        <p:spPr>
          <a:xfrm rot="20654514">
            <a:off x="5087850" y="3315484"/>
            <a:ext cx="2263401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7030A0"/>
                </a:solidFill>
              </a:rPr>
              <a:t>We must put N beepers but move N-1 times!</a:t>
            </a:r>
          </a:p>
        </p:txBody>
      </p:sp>
    </p:spTree>
    <p:extLst>
      <p:ext uri="{BB962C8B-B14F-4D97-AF65-F5344CB8AC3E}">
        <p14:creationId xmlns:p14="http://schemas.microsoft.com/office/powerpoint/2010/main" val="61365089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B1DAE-52C4-FE42-8CA9-6AA5FBE6D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Fencepost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2C2CFA-EB17-7641-8FAE-768F54347D40}"/>
              </a:ext>
            </a:extLst>
          </p:cNvPr>
          <p:cNvSpPr/>
          <p:nvPr/>
        </p:nvSpPr>
        <p:spPr>
          <a:xfrm>
            <a:off x="457199" y="1480595"/>
            <a:ext cx="11277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I want Karel to put down a row of beepers until it reaches a wall.  How do I do this?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41AD85-B017-434B-A7AC-1A9EE95C791B}"/>
              </a:ext>
            </a:extLst>
          </p:cNvPr>
          <p:cNvSpPr txBox="1"/>
          <p:nvPr/>
        </p:nvSpPr>
        <p:spPr>
          <a:xfrm>
            <a:off x="7864522" y="2526422"/>
            <a:ext cx="289694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move()</a:t>
            </a:r>
          </a:p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move()</a:t>
            </a:r>
          </a:p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move()</a:t>
            </a:r>
          </a:p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EEAD7E9-5731-E142-A909-558A279BC5A1}"/>
              </a:ext>
            </a:extLst>
          </p:cNvPr>
          <p:cNvSpPr/>
          <p:nvPr/>
        </p:nvSpPr>
        <p:spPr>
          <a:xfrm>
            <a:off x="476692" y="3810000"/>
            <a:ext cx="3822192" cy="190982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B85231D-DC62-854A-857D-E59901923E72}"/>
              </a:ext>
            </a:extLst>
          </p:cNvPr>
          <p:cNvGrpSpPr/>
          <p:nvPr/>
        </p:nvGrpSpPr>
        <p:grpSpPr>
          <a:xfrm>
            <a:off x="904955" y="4296137"/>
            <a:ext cx="163974" cy="150471"/>
            <a:chOff x="4409955" y="3692324"/>
            <a:chExt cx="163974" cy="150471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38AD652-0205-F548-B834-5296744A13F0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314087D-96E0-AD41-BF34-31BF89CE19E9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A8C912B-0908-7A46-A29B-A5A95E5224E3}"/>
              </a:ext>
            </a:extLst>
          </p:cNvPr>
          <p:cNvGrpSpPr/>
          <p:nvPr/>
        </p:nvGrpSpPr>
        <p:grpSpPr>
          <a:xfrm>
            <a:off x="1763411" y="4309641"/>
            <a:ext cx="163974" cy="150471"/>
            <a:chOff x="4409955" y="3692324"/>
            <a:chExt cx="163974" cy="150471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47F338E-8D38-4E43-9924-7279AC9A01D3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35AF5CF-D520-F741-B665-322C799607C8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A93C2E2-1033-6542-80C8-B56EA9B39FCA}"/>
              </a:ext>
            </a:extLst>
          </p:cNvPr>
          <p:cNvGrpSpPr/>
          <p:nvPr/>
        </p:nvGrpSpPr>
        <p:grpSpPr>
          <a:xfrm>
            <a:off x="906885" y="5119868"/>
            <a:ext cx="163974" cy="150471"/>
            <a:chOff x="4409955" y="3692324"/>
            <a:chExt cx="163974" cy="150471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A3E5E27-02F4-F74A-B5EF-677B114FD45E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1146495-9BB9-154B-BAD0-52BC2B72C5A1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28442F6-0674-D648-B966-ED6B5371F1ED}"/>
              </a:ext>
            </a:extLst>
          </p:cNvPr>
          <p:cNvGrpSpPr/>
          <p:nvPr/>
        </p:nvGrpSpPr>
        <p:grpSpPr>
          <a:xfrm>
            <a:off x="1765341" y="5133372"/>
            <a:ext cx="163974" cy="150471"/>
            <a:chOff x="4409955" y="3692324"/>
            <a:chExt cx="163974" cy="150471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D04C27A-8339-B744-9DF6-5370392BA32A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8760B0D-2FCF-AC44-B344-AFC5DD792F7D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Picture 48" descr="Screen Shot 2016-06-20 at 10.52.43 AM.png">
            <a:extLst>
              <a:ext uri="{FF2B5EF4-FFF2-40B4-BE49-F238E27FC236}">
                <a16:creationId xmlns:a16="http://schemas.microsoft.com/office/drawing/2014/main" id="{7462E91D-ED86-E74F-A844-047D413077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0312" y="4805423"/>
            <a:ext cx="717630" cy="729205"/>
          </a:xfrm>
          <a:prstGeom prst="rect">
            <a:avLst/>
          </a:prstGeom>
        </p:spPr>
      </p:pic>
      <p:pic>
        <p:nvPicPr>
          <p:cNvPr id="50" name="Picture 49" descr="Screen Shot 2016-06-20 at 10.52.43 AM.png">
            <a:extLst>
              <a:ext uri="{FF2B5EF4-FFF2-40B4-BE49-F238E27FC236}">
                <a16:creationId xmlns:a16="http://schemas.microsoft.com/office/drawing/2014/main" id="{AF8D04F6-67A8-3C46-A6B2-B72F0CAAB44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000" y="4800600"/>
            <a:ext cx="717630" cy="729205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B050D988-1AC0-514F-A781-E5CDB3AE1E22}"/>
              </a:ext>
            </a:extLst>
          </p:cNvPr>
          <p:cNvGrpSpPr/>
          <p:nvPr/>
        </p:nvGrpSpPr>
        <p:grpSpPr>
          <a:xfrm>
            <a:off x="2710038" y="4309641"/>
            <a:ext cx="163974" cy="150471"/>
            <a:chOff x="4409955" y="3692324"/>
            <a:chExt cx="163974" cy="150471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1C6D842-BCF7-2F4D-9EF6-ED0DDF96D886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0C21146-B755-DF47-9DEC-646A9A13AE3A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04E17E5-3F36-784D-AF55-1AC259595E39}"/>
              </a:ext>
            </a:extLst>
          </p:cNvPr>
          <p:cNvGrpSpPr/>
          <p:nvPr/>
        </p:nvGrpSpPr>
        <p:grpSpPr>
          <a:xfrm>
            <a:off x="2711968" y="5133372"/>
            <a:ext cx="163974" cy="150471"/>
            <a:chOff x="4409955" y="3692324"/>
            <a:chExt cx="163974" cy="150471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7CF9569-D547-4649-93F0-58C2852097A9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F89DBC9-D900-8F4B-A85B-B19ECD447C4A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2994932-6155-A142-AE88-A541C5BBF0BA}"/>
              </a:ext>
            </a:extLst>
          </p:cNvPr>
          <p:cNvGrpSpPr/>
          <p:nvPr/>
        </p:nvGrpSpPr>
        <p:grpSpPr>
          <a:xfrm>
            <a:off x="3652806" y="4315428"/>
            <a:ext cx="163974" cy="150471"/>
            <a:chOff x="4409955" y="3692324"/>
            <a:chExt cx="163974" cy="150471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83B0E06-BAB9-AE42-84B3-DCEF1C3B41EE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4B221A4-8D1E-784D-B770-D7834100A16E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5131A25-0313-CF47-A67E-B843162871E1}"/>
              </a:ext>
            </a:extLst>
          </p:cNvPr>
          <p:cNvGrpSpPr/>
          <p:nvPr/>
        </p:nvGrpSpPr>
        <p:grpSpPr>
          <a:xfrm>
            <a:off x="3654736" y="5139159"/>
            <a:ext cx="163974" cy="150471"/>
            <a:chOff x="4409955" y="3692324"/>
            <a:chExt cx="163974" cy="150471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336D4DC-835E-1B4F-956C-6F70E82204B5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5906DDB-293D-9A4F-A101-DA9C13965E16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4" name="Picture 63" descr="Screen Shot 2016-06-20 at 10.52.43 AM.png">
            <a:extLst>
              <a:ext uri="{FF2B5EF4-FFF2-40B4-BE49-F238E27FC236}">
                <a16:creationId xmlns:a16="http://schemas.microsoft.com/office/drawing/2014/main" id="{30998060-0B4A-C942-91AE-A9394ED8A13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38400" y="4800600"/>
            <a:ext cx="717630" cy="729205"/>
          </a:xfrm>
          <a:prstGeom prst="rect">
            <a:avLst/>
          </a:prstGeom>
        </p:spPr>
      </p:pic>
      <p:pic>
        <p:nvPicPr>
          <p:cNvPr id="35" name="Picture 34" descr="Screen Shot 2016-06-20 at 10.52.43 AM.png">
            <a:extLst>
              <a:ext uri="{FF2B5EF4-FFF2-40B4-BE49-F238E27FC236}">
                <a16:creationId xmlns:a16="http://schemas.microsoft.com/office/drawing/2014/main" id="{8B91996E-3382-024F-967A-11AF330784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97170" y="4800600"/>
            <a:ext cx="717630" cy="729205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2E17F2AD-C6A8-1C41-8D9E-B97EDC5E61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762" b="93651" l="9043" r="88830">
                        <a14:foregroundMark x1="36702" y1="53968" x2="62234" y2="53968"/>
                        <a14:foregroundMark x1="51064" y1="65079" x2="67553" y2="66667"/>
                        <a14:foregroundMark x1="30851" y1="12698" x2="30851" y2="58201"/>
                        <a14:foregroundMark x1="31383" y1="64550" x2="70213" y2="59259"/>
                        <a14:foregroundMark x1="33511" y1="69312" x2="75000" y2="73545"/>
                        <a14:foregroundMark x1="75000" y1="68254" x2="67553" y2="15873"/>
                        <a14:foregroundMark x1="36170" y1="11640" x2="64894" y2="137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74265" y="4863296"/>
            <a:ext cx="816735" cy="82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25767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B1DAE-52C4-FE42-8CA9-6AA5FBE6D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Fencepost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2C2CFA-EB17-7641-8FAE-768F54347D40}"/>
              </a:ext>
            </a:extLst>
          </p:cNvPr>
          <p:cNvSpPr/>
          <p:nvPr/>
        </p:nvSpPr>
        <p:spPr>
          <a:xfrm>
            <a:off x="457199" y="1480595"/>
            <a:ext cx="11277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I want Karel to put down a row of beepers until it reaches a wall.  How do I do this?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41AD85-B017-434B-A7AC-1A9EE95C791B}"/>
              </a:ext>
            </a:extLst>
          </p:cNvPr>
          <p:cNvSpPr txBox="1"/>
          <p:nvPr/>
        </p:nvSpPr>
        <p:spPr>
          <a:xfrm>
            <a:off x="7864522" y="2526422"/>
            <a:ext cx="289694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move()</a:t>
            </a:r>
          </a:p>
          <a:p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move()</a:t>
            </a:r>
          </a:p>
          <a:p>
            <a:r>
              <a:rPr lang="en-US" sz="32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move()</a:t>
            </a:r>
          </a:p>
          <a:p>
            <a:r>
              <a:rPr lang="en-US" sz="3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EEAD7E9-5731-E142-A909-558A279BC5A1}"/>
              </a:ext>
            </a:extLst>
          </p:cNvPr>
          <p:cNvSpPr/>
          <p:nvPr/>
        </p:nvSpPr>
        <p:spPr>
          <a:xfrm>
            <a:off x="476692" y="3810000"/>
            <a:ext cx="3822192" cy="190982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B85231D-DC62-854A-857D-E59901923E72}"/>
              </a:ext>
            </a:extLst>
          </p:cNvPr>
          <p:cNvGrpSpPr/>
          <p:nvPr/>
        </p:nvGrpSpPr>
        <p:grpSpPr>
          <a:xfrm>
            <a:off x="904955" y="4296137"/>
            <a:ext cx="163974" cy="150471"/>
            <a:chOff x="4409955" y="3692324"/>
            <a:chExt cx="163974" cy="150471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38AD652-0205-F548-B834-5296744A13F0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314087D-96E0-AD41-BF34-31BF89CE19E9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A8C912B-0908-7A46-A29B-A5A95E5224E3}"/>
              </a:ext>
            </a:extLst>
          </p:cNvPr>
          <p:cNvGrpSpPr/>
          <p:nvPr/>
        </p:nvGrpSpPr>
        <p:grpSpPr>
          <a:xfrm>
            <a:off x="1763411" y="4309641"/>
            <a:ext cx="163974" cy="150471"/>
            <a:chOff x="4409955" y="3692324"/>
            <a:chExt cx="163974" cy="150471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47F338E-8D38-4E43-9924-7279AC9A01D3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35AF5CF-D520-F741-B665-322C799607C8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A93C2E2-1033-6542-80C8-B56EA9B39FCA}"/>
              </a:ext>
            </a:extLst>
          </p:cNvPr>
          <p:cNvGrpSpPr/>
          <p:nvPr/>
        </p:nvGrpSpPr>
        <p:grpSpPr>
          <a:xfrm>
            <a:off x="906885" y="5119868"/>
            <a:ext cx="163974" cy="150471"/>
            <a:chOff x="4409955" y="3692324"/>
            <a:chExt cx="163974" cy="150471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A3E5E27-02F4-F74A-B5EF-677B114FD45E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1146495-9BB9-154B-BAD0-52BC2B72C5A1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28442F6-0674-D648-B966-ED6B5371F1ED}"/>
              </a:ext>
            </a:extLst>
          </p:cNvPr>
          <p:cNvGrpSpPr/>
          <p:nvPr/>
        </p:nvGrpSpPr>
        <p:grpSpPr>
          <a:xfrm>
            <a:off x="1765341" y="5133372"/>
            <a:ext cx="163974" cy="150471"/>
            <a:chOff x="4409955" y="3692324"/>
            <a:chExt cx="163974" cy="150471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D04C27A-8339-B744-9DF6-5370392BA32A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8760B0D-2FCF-AC44-B344-AFC5DD792F7D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Picture 48" descr="Screen Shot 2016-06-20 at 10.52.43 AM.png">
            <a:extLst>
              <a:ext uri="{FF2B5EF4-FFF2-40B4-BE49-F238E27FC236}">
                <a16:creationId xmlns:a16="http://schemas.microsoft.com/office/drawing/2014/main" id="{7462E91D-ED86-E74F-A844-047D413077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0312" y="4805423"/>
            <a:ext cx="717630" cy="729205"/>
          </a:xfrm>
          <a:prstGeom prst="rect">
            <a:avLst/>
          </a:prstGeom>
        </p:spPr>
      </p:pic>
      <p:pic>
        <p:nvPicPr>
          <p:cNvPr id="50" name="Picture 49" descr="Screen Shot 2016-06-20 at 10.52.43 AM.png">
            <a:extLst>
              <a:ext uri="{FF2B5EF4-FFF2-40B4-BE49-F238E27FC236}">
                <a16:creationId xmlns:a16="http://schemas.microsoft.com/office/drawing/2014/main" id="{AF8D04F6-67A8-3C46-A6B2-B72F0CAAB44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000" y="4800600"/>
            <a:ext cx="717630" cy="729205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B050D988-1AC0-514F-A781-E5CDB3AE1E22}"/>
              </a:ext>
            </a:extLst>
          </p:cNvPr>
          <p:cNvGrpSpPr/>
          <p:nvPr/>
        </p:nvGrpSpPr>
        <p:grpSpPr>
          <a:xfrm>
            <a:off x="2710038" y="4309641"/>
            <a:ext cx="163974" cy="150471"/>
            <a:chOff x="4409955" y="3692324"/>
            <a:chExt cx="163974" cy="150471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1C6D842-BCF7-2F4D-9EF6-ED0DDF96D886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0C21146-B755-DF47-9DEC-646A9A13AE3A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04E17E5-3F36-784D-AF55-1AC259595E39}"/>
              </a:ext>
            </a:extLst>
          </p:cNvPr>
          <p:cNvGrpSpPr/>
          <p:nvPr/>
        </p:nvGrpSpPr>
        <p:grpSpPr>
          <a:xfrm>
            <a:off x="2711968" y="5133372"/>
            <a:ext cx="163974" cy="150471"/>
            <a:chOff x="4409955" y="3692324"/>
            <a:chExt cx="163974" cy="150471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7CF9569-D547-4649-93F0-58C2852097A9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F89DBC9-D900-8F4B-A85B-B19ECD447C4A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2994932-6155-A142-AE88-A541C5BBF0BA}"/>
              </a:ext>
            </a:extLst>
          </p:cNvPr>
          <p:cNvGrpSpPr/>
          <p:nvPr/>
        </p:nvGrpSpPr>
        <p:grpSpPr>
          <a:xfrm>
            <a:off x="3652806" y="4315428"/>
            <a:ext cx="163974" cy="150471"/>
            <a:chOff x="4409955" y="3692324"/>
            <a:chExt cx="163974" cy="150471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83B0E06-BAB9-AE42-84B3-DCEF1C3B41EE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4B221A4-8D1E-784D-B770-D7834100A16E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5131A25-0313-CF47-A67E-B843162871E1}"/>
              </a:ext>
            </a:extLst>
          </p:cNvPr>
          <p:cNvGrpSpPr/>
          <p:nvPr/>
        </p:nvGrpSpPr>
        <p:grpSpPr>
          <a:xfrm>
            <a:off x="3654736" y="5139159"/>
            <a:ext cx="163974" cy="150471"/>
            <a:chOff x="4409955" y="3692324"/>
            <a:chExt cx="163974" cy="150471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336D4DC-835E-1B4F-956C-6F70E82204B5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5906DDB-293D-9A4F-A101-DA9C13965E16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4" name="Picture 63" descr="Screen Shot 2016-06-20 at 10.52.43 AM.png">
            <a:extLst>
              <a:ext uri="{FF2B5EF4-FFF2-40B4-BE49-F238E27FC236}">
                <a16:creationId xmlns:a16="http://schemas.microsoft.com/office/drawing/2014/main" id="{30998060-0B4A-C942-91AE-A9394ED8A13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38400" y="4800600"/>
            <a:ext cx="717630" cy="729205"/>
          </a:xfrm>
          <a:prstGeom prst="rect">
            <a:avLst/>
          </a:prstGeom>
        </p:spPr>
      </p:pic>
      <p:pic>
        <p:nvPicPr>
          <p:cNvPr id="35" name="Picture 34" descr="Screen Shot 2016-06-20 at 10.52.43 AM.png">
            <a:extLst>
              <a:ext uri="{FF2B5EF4-FFF2-40B4-BE49-F238E27FC236}">
                <a16:creationId xmlns:a16="http://schemas.microsoft.com/office/drawing/2014/main" id="{8B91996E-3382-024F-967A-11AF330784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97170" y="4800600"/>
            <a:ext cx="717630" cy="729205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2E17F2AD-C6A8-1C41-8D9E-B97EDC5E61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762" b="93651" l="9043" r="88830">
                        <a14:foregroundMark x1="36702" y1="53968" x2="62234" y2="53968"/>
                        <a14:foregroundMark x1="51064" y1="65079" x2="67553" y2="66667"/>
                        <a14:foregroundMark x1="30851" y1="12698" x2="30851" y2="58201"/>
                        <a14:foregroundMark x1="31383" y1="64550" x2="70213" y2="59259"/>
                        <a14:foregroundMark x1="33511" y1="69312" x2="75000" y2="73545"/>
                        <a14:foregroundMark x1="75000" y1="68254" x2="67553" y2="15873"/>
                        <a14:foregroundMark x1="36170" y1="11640" x2="64894" y2="137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74265" y="4863296"/>
            <a:ext cx="816735" cy="8210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6E9979-2622-8E4A-9DCF-E7729A8A01AC}"/>
              </a:ext>
            </a:extLst>
          </p:cNvPr>
          <p:cNvSpPr txBox="1"/>
          <p:nvPr/>
        </p:nvSpPr>
        <p:spPr>
          <a:xfrm>
            <a:off x="4912242" y="299838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0820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B1DAE-52C4-FE42-8CA9-6AA5FBE6D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Fencepost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2C2CFA-EB17-7641-8FAE-768F54347D40}"/>
              </a:ext>
            </a:extLst>
          </p:cNvPr>
          <p:cNvSpPr/>
          <p:nvPr/>
        </p:nvSpPr>
        <p:spPr>
          <a:xfrm>
            <a:off x="457199" y="1480595"/>
            <a:ext cx="11277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I want Karel to put down a row of beepers until it reaches a wall.  How do I do this?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EEAD7E9-5731-E142-A909-558A279BC5A1}"/>
              </a:ext>
            </a:extLst>
          </p:cNvPr>
          <p:cNvSpPr/>
          <p:nvPr/>
        </p:nvSpPr>
        <p:spPr>
          <a:xfrm>
            <a:off x="476692" y="3810000"/>
            <a:ext cx="3822192" cy="190982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B85231D-DC62-854A-857D-E59901923E72}"/>
              </a:ext>
            </a:extLst>
          </p:cNvPr>
          <p:cNvGrpSpPr/>
          <p:nvPr/>
        </p:nvGrpSpPr>
        <p:grpSpPr>
          <a:xfrm>
            <a:off x="904955" y="4296137"/>
            <a:ext cx="163974" cy="150471"/>
            <a:chOff x="4409955" y="3692324"/>
            <a:chExt cx="163974" cy="150471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38AD652-0205-F548-B834-5296744A13F0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314087D-96E0-AD41-BF34-31BF89CE19E9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A8C912B-0908-7A46-A29B-A5A95E5224E3}"/>
              </a:ext>
            </a:extLst>
          </p:cNvPr>
          <p:cNvGrpSpPr/>
          <p:nvPr/>
        </p:nvGrpSpPr>
        <p:grpSpPr>
          <a:xfrm>
            <a:off x="1763411" y="4309641"/>
            <a:ext cx="163974" cy="150471"/>
            <a:chOff x="4409955" y="3692324"/>
            <a:chExt cx="163974" cy="150471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47F338E-8D38-4E43-9924-7279AC9A01D3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35AF5CF-D520-F741-B665-322C799607C8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A93C2E2-1033-6542-80C8-B56EA9B39FCA}"/>
              </a:ext>
            </a:extLst>
          </p:cNvPr>
          <p:cNvGrpSpPr/>
          <p:nvPr/>
        </p:nvGrpSpPr>
        <p:grpSpPr>
          <a:xfrm>
            <a:off x="906885" y="5119868"/>
            <a:ext cx="163974" cy="150471"/>
            <a:chOff x="4409955" y="3692324"/>
            <a:chExt cx="163974" cy="150471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A3E5E27-02F4-F74A-B5EF-677B114FD45E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1146495-9BB9-154B-BAD0-52BC2B72C5A1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28442F6-0674-D648-B966-ED6B5371F1ED}"/>
              </a:ext>
            </a:extLst>
          </p:cNvPr>
          <p:cNvGrpSpPr/>
          <p:nvPr/>
        </p:nvGrpSpPr>
        <p:grpSpPr>
          <a:xfrm>
            <a:off x="1765341" y="5133372"/>
            <a:ext cx="163974" cy="150471"/>
            <a:chOff x="4409955" y="3692324"/>
            <a:chExt cx="163974" cy="150471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D04C27A-8339-B744-9DF6-5370392BA32A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8760B0D-2FCF-AC44-B344-AFC5DD792F7D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Picture 48" descr="Screen Shot 2016-06-20 at 10.52.43 AM.png">
            <a:extLst>
              <a:ext uri="{FF2B5EF4-FFF2-40B4-BE49-F238E27FC236}">
                <a16:creationId xmlns:a16="http://schemas.microsoft.com/office/drawing/2014/main" id="{7462E91D-ED86-E74F-A844-047D413077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0312" y="4805423"/>
            <a:ext cx="717630" cy="729205"/>
          </a:xfrm>
          <a:prstGeom prst="rect">
            <a:avLst/>
          </a:prstGeom>
        </p:spPr>
      </p:pic>
      <p:pic>
        <p:nvPicPr>
          <p:cNvPr id="50" name="Picture 49" descr="Screen Shot 2016-06-20 at 10.52.43 AM.png">
            <a:extLst>
              <a:ext uri="{FF2B5EF4-FFF2-40B4-BE49-F238E27FC236}">
                <a16:creationId xmlns:a16="http://schemas.microsoft.com/office/drawing/2014/main" id="{AF8D04F6-67A8-3C46-A6B2-B72F0CAAB44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000" y="4800600"/>
            <a:ext cx="717630" cy="729205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B050D988-1AC0-514F-A781-E5CDB3AE1E22}"/>
              </a:ext>
            </a:extLst>
          </p:cNvPr>
          <p:cNvGrpSpPr/>
          <p:nvPr/>
        </p:nvGrpSpPr>
        <p:grpSpPr>
          <a:xfrm>
            <a:off x="2710038" y="4309641"/>
            <a:ext cx="163974" cy="150471"/>
            <a:chOff x="4409955" y="3692324"/>
            <a:chExt cx="163974" cy="150471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1C6D842-BCF7-2F4D-9EF6-ED0DDF96D886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0C21146-B755-DF47-9DEC-646A9A13AE3A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04E17E5-3F36-784D-AF55-1AC259595E39}"/>
              </a:ext>
            </a:extLst>
          </p:cNvPr>
          <p:cNvGrpSpPr/>
          <p:nvPr/>
        </p:nvGrpSpPr>
        <p:grpSpPr>
          <a:xfrm>
            <a:off x="2711968" y="5133372"/>
            <a:ext cx="163974" cy="150471"/>
            <a:chOff x="4409955" y="3692324"/>
            <a:chExt cx="163974" cy="150471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7CF9569-D547-4649-93F0-58C2852097A9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F89DBC9-D900-8F4B-A85B-B19ECD447C4A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2994932-6155-A142-AE88-A541C5BBF0BA}"/>
              </a:ext>
            </a:extLst>
          </p:cNvPr>
          <p:cNvGrpSpPr/>
          <p:nvPr/>
        </p:nvGrpSpPr>
        <p:grpSpPr>
          <a:xfrm>
            <a:off x="3652806" y="4315428"/>
            <a:ext cx="163974" cy="150471"/>
            <a:chOff x="4409955" y="3692324"/>
            <a:chExt cx="163974" cy="150471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83B0E06-BAB9-AE42-84B3-DCEF1C3B41EE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4B221A4-8D1E-784D-B770-D7834100A16E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5131A25-0313-CF47-A67E-B843162871E1}"/>
              </a:ext>
            </a:extLst>
          </p:cNvPr>
          <p:cNvGrpSpPr/>
          <p:nvPr/>
        </p:nvGrpSpPr>
        <p:grpSpPr>
          <a:xfrm>
            <a:off x="3654736" y="5139159"/>
            <a:ext cx="163974" cy="150471"/>
            <a:chOff x="4409955" y="3692324"/>
            <a:chExt cx="163974" cy="150471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336D4DC-835E-1B4F-956C-6F70E82204B5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5906DDB-293D-9A4F-A101-DA9C13965E16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4" name="Picture 63" descr="Screen Shot 2016-06-20 at 10.52.43 AM.png">
            <a:extLst>
              <a:ext uri="{FF2B5EF4-FFF2-40B4-BE49-F238E27FC236}">
                <a16:creationId xmlns:a16="http://schemas.microsoft.com/office/drawing/2014/main" id="{30998060-0B4A-C942-91AE-A9394ED8A13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38400" y="4800600"/>
            <a:ext cx="717630" cy="729205"/>
          </a:xfrm>
          <a:prstGeom prst="rect">
            <a:avLst/>
          </a:prstGeom>
        </p:spPr>
      </p:pic>
      <p:pic>
        <p:nvPicPr>
          <p:cNvPr id="35" name="Picture 34" descr="Screen Shot 2016-06-20 at 10.52.43 AM.png">
            <a:extLst>
              <a:ext uri="{FF2B5EF4-FFF2-40B4-BE49-F238E27FC236}">
                <a16:creationId xmlns:a16="http://schemas.microsoft.com/office/drawing/2014/main" id="{8B91996E-3382-024F-967A-11AF330784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97170" y="4800600"/>
            <a:ext cx="717630" cy="729205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2E17F2AD-C6A8-1C41-8D9E-B97EDC5E61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762" b="93651" l="9043" r="88830">
                        <a14:foregroundMark x1="36702" y1="53968" x2="62234" y2="53968"/>
                        <a14:foregroundMark x1="51064" y1="65079" x2="67553" y2="66667"/>
                        <a14:foregroundMark x1="30851" y1="12698" x2="30851" y2="58201"/>
                        <a14:foregroundMark x1="31383" y1="64550" x2="70213" y2="59259"/>
                        <a14:foregroundMark x1="33511" y1="69312" x2="75000" y2="73545"/>
                        <a14:foregroundMark x1="75000" y1="68254" x2="67553" y2="15873"/>
                        <a14:foregroundMark x1="36170" y1="11640" x2="64894" y2="137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74265" y="4863296"/>
            <a:ext cx="816735" cy="8210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6E9979-2622-8E4A-9DCF-E7729A8A01AC}"/>
              </a:ext>
            </a:extLst>
          </p:cNvPr>
          <p:cNvSpPr txBox="1"/>
          <p:nvPr/>
        </p:nvSpPr>
        <p:spPr>
          <a:xfrm>
            <a:off x="4912242" y="299838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FFB54D0-D83A-A849-8360-89B7CD025A38}"/>
              </a:ext>
            </a:extLst>
          </p:cNvPr>
          <p:cNvSpPr txBox="1"/>
          <p:nvPr/>
        </p:nvSpPr>
        <p:spPr>
          <a:xfrm>
            <a:off x="6553200" y="4498753"/>
            <a:ext cx="538320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front_is_clear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move()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739222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B1DAE-52C4-FE42-8CA9-6AA5FBE6D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Fencepost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2C2CFA-EB17-7641-8FAE-768F54347D40}"/>
              </a:ext>
            </a:extLst>
          </p:cNvPr>
          <p:cNvSpPr/>
          <p:nvPr/>
        </p:nvSpPr>
        <p:spPr>
          <a:xfrm>
            <a:off x="457199" y="1480595"/>
            <a:ext cx="11277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I want Karel to put down a row of beepers until it reaches a wall.  How do I do this?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41AD85-B017-434B-A7AC-1A9EE95C791B}"/>
              </a:ext>
            </a:extLst>
          </p:cNvPr>
          <p:cNvSpPr txBox="1"/>
          <p:nvPr/>
        </p:nvSpPr>
        <p:spPr>
          <a:xfrm>
            <a:off x="7864522" y="2526422"/>
            <a:ext cx="2896947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move()</a:t>
            </a:r>
          </a:p>
          <a:p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move()</a:t>
            </a:r>
          </a:p>
          <a:p>
            <a:r>
              <a:rPr lang="en-US" sz="32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US" sz="3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move()</a:t>
            </a:r>
          </a:p>
          <a:p>
            <a:r>
              <a:rPr lang="en-US" sz="3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put_beeper</a:t>
            </a:r>
            <a:r>
              <a:rPr lang="en-US" sz="3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EEAD7E9-5731-E142-A909-558A279BC5A1}"/>
              </a:ext>
            </a:extLst>
          </p:cNvPr>
          <p:cNvSpPr/>
          <p:nvPr/>
        </p:nvSpPr>
        <p:spPr>
          <a:xfrm>
            <a:off x="476692" y="3810000"/>
            <a:ext cx="3822192" cy="190982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B85231D-DC62-854A-857D-E59901923E72}"/>
              </a:ext>
            </a:extLst>
          </p:cNvPr>
          <p:cNvGrpSpPr/>
          <p:nvPr/>
        </p:nvGrpSpPr>
        <p:grpSpPr>
          <a:xfrm>
            <a:off x="904955" y="4296137"/>
            <a:ext cx="163974" cy="150471"/>
            <a:chOff x="4409955" y="3692324"/>
            <a:chExt cx="163974" cy="150471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38AD652-0205-F548-B834-5296744A13F0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314087D-96E0-AD41-BF34-31BF89CE19E9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A8C912B-0908-7A46-A29B-A5A95E5224E3}"/>
              </a:ext>
            </a:extLst>
          </p:cNvPr>
          <p:cNvGrpSpPr/>
          <p:nvPr/>
        </p:nvGrpSpPr>
        <p:grpSpPr>
          <a:xfrm>
            <a:off x="1763411" y="4309641"/>
            <a:ext cx="163974" cy="150471"/>
            <a:chOff x="4409955" y="3692324"/>
            <a:chExt cx="163974" cy="150471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47F338E-8D38-4E43-9924-7279AC9A01D3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35AF5CF-D520-F741-B665-322C799607C8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A93C2E2-1033-6542-80C8-B56EA9B39FCA}"/>
              </a:ext>
            </a:extLst>
          </p:cNvPr>
          <p:cNvGrpSpPr/>
          <p:nvPr/>
        </p:nvGrpSpPr>
        <p:grpSpPr>
          <a:xfrm>
            <a:off x="906885" y="5119868"/>
            <a:ext cx="163974" cy="150471"/>
            <a:chOff x="4409955" y="3692324"/>
            <a:chExt cx="163974" cy="150471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A3E5E27-02F4-F74A-B5EF-677B114FD45E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1146495-9BB9-154B-BAD0-52BC2B72C5A1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28442F6-0674-D648-B966-ED6B5371F1ED}"/>
              </a:ext>
            </a:extLst>
          </p:cNvPr>
          <p:cNvGrpSpPr/>
          <p:nvPr/>
        </p:nvGrpSpPr>
        <p:grpSpPr>
          <a:xfrm>
            <a:off x="1765341" y="5133372"/>
            <a:ext cx="163974" cy="150471"/>
            <a:chOff x="4409955" y="3692324"/>
            <a:chExt cx="163974" cy="150471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D04C27A-8339-B744-9DF6-5370392BA32A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8760B0D-2FCF-AC44-B344-AFC5DD792F7D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Picture 48" descr="Screen Shot 2016-06-20 at 10.52.43 AM.png">
            <a:extLst>
              <a:ext uri="{FF2B5EF4-FFF2-40B4-BE49-F238E27FC236}">
                <a16:creationId xmlns:a16="http://schemas.microsoft.com/office/drawing/2014/main" id="{7462E91D-ED86-E74F-A844-047D413077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0312" y="4805423"/>
            <a:ext cx="717630" cy="729205"/>
          </a:xfrm>
          <a:prstGeom prst="rect">
            <a:avLst/>
          </a:prstGeom>
        </p:spPr>
      </p:pic>
      <p:pic>
        <p:nvPicPr>
          <p:cNvPr id="50" name="Picture 49" descr="Screen Shot 2016-06-20 at 10.52.43 AM.png">
            <a:extLst>
              <a:ext uri="{FF2B5EF4-FFF2-40B4-BE49-F238E27FC236}">
                <a16:creationId xmlns:a16="http://schemas.microsoft.com/office/drawing/2014/main" id="{AF8D04F6-67A8-3C46-A6B2-B72F0CAAB44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000" y="4800600"/>
            <a:ext cx="717630" cy="729205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B050D988-1AC0-514F-A781-E5CDB3AE1E22}"/>
              </a:ext>
            </a:extLst>
          </p:cNvPr>
          <p:cNvGrpSpPr/>
          <p:nvPr/>
        </p:nvGrpSpPr>
        <p:grpSpPr>
          <a:xfrm>
            <a:off x="2710038" y="4309641"/>
            <a:ext cx="163974" cy="150471"/>
            <a:chOff x="4409955" y="3692324"/>
            <a:chExt cx="163974" cy="150471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1C6D842-BCF7-2F4D-9EF6-ED0DDF96D886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0C21146-B755-DF47-9DEC-646A9A13AE3A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04E17E5-3F36-784D-AF55-1AC259595E39}"/>
              </a:ext>
            </a:extLst>
          </p:cNvPr>
          <p:cNvGrpSpPr/>
          <p:nvPr/>
        </p:nvGrpSpPr>
        <p:grpSpPr>
          <a:xfrm>
            <a:off x="2711968" y="5133372"/>
            <a:ext cx="163974" cy="150471"/>
            <a:chOff x="4409955" y="3692324"/>
            <a:chExt cx="163974" cy="150471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7CF9569-D547-4649-93F0-58C2852097A9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F89DBC9-D900-8F4B-A85B-B19ECD447C4A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2994932-6155-A142-AE88-A541C5BBF0BA}"/>
              </a:ext>
            </a:extLst>
          </p:cNvPr>
          <p:cNvGrpSpPr/>
          <p:nvPr/>
        </p:nvGrpSpPr>
        <p:grpSpPr>
          <a:xfrm>
            <a:off x="3652806" y="4315428"/>
            <a:ext cx="163974" cy="150471"/>
            <a:chOff x="4409955" y="3692324"/>
            <a:chExt cx="163974" cy="150471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83B0E06-BAB9-AE42-84B3-DCEF1C3B41EE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4B221A4-8D1E-784D-B770-D7834100A16E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5131A25-0313-CF47-A67E-B843162871E1}"/>
              </a:ext>
            </a:extLst>
          </p:cNvPr>
          <p:cNvGrpSpPr/>
          <p:nvPr/>
        </p:nvGrpSpPr>
        <p:grpSpPr>
          <a:xfrm>
            <a:off x="3654736" y="5139159"/>
            <a:ext cx="163974" cy="150471"/>
            <a:chOff x="4409955" y="3692324"/>
            <a:chExt cx="163974" cy="150471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336D4DC-835E-1B4F-956C-6F70E82204B5}"/>
                </a:ext>
              </a:extLst>
            </p:cNvPr>
            <p:cNvCxnSpPr/>
            <p:nvPr/>
          </p:nvCxnSpPr>
          <p:spPr>
            <a:xfrm>
              <a:off x="4490977" y="3692324"/>
              <a:ext cx="0" cy="15047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5906DDB-293D-9A4F-A101-DA9C13965E16}"/>
                </a:ext>
              </a:extLst>
            </p:cNvPr>
            <p:cNvCxnSpPr/>
            <p:nvPr/>
          </p:nvCxnSpPr>
          <p:spPr>
            <a:xfrm>
              <a:off x="4409955" y="3773347"/>
              <a:ext cx="163974" cy="192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4" name="Picture 63" descr="Screen Shot 2016-06-20 at 10.52.43 AM.png">
            <a:extLst>
              <a:ext uri="{FF2B5EF4-FFF2-40B4-BE49-F238E27FC236}">
                <a16:creationId xmlns:a16="http://schemas.microsoft.com/office/drawing/2014/main" id="{30998060-0B4A-C942-91AE-A9394ED8A13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38400" y="4800600"/>
            <a:ext cx="717630" cy="729205"/>
          </a:xfrm>
          <a:prstGeom prst="rect">
            <a:avLst/>
          </a:prstGeom>
        </p:spPr>
      </p:pic>
      <p:pic>
        <p:nvPicPr>
          <p:cNvPr id="35" name="Picture 34" descr="Screen Shot 2016-06-20 at 10.52.43 AM.png">
            <a:extLst>
              <a:ext uri="{FF2B5EF4-FFF2-40B4-BE49-F238E27FC236}">
                <a16:creationId xmlns:a16="http://schemas.microsoft.com/office/drawing/2014/main" id="{8B91996E-3382-024F-967A-11AF330784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97170" y="4800600"/>
            <a:ext cx="717630" cy="729205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2E17F2AD-C6A8-1C41-8D9E-B97EDC5E61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762" b="93651" l="9043" r="88830">
                        <a14:foregroundMark x1="36702" y1="53968" x2="62234" y2="53968"/>
                        <a14:foregroundMark x1="51064" y1="65079" x2="67553" y2="66667"/>
                        <a14:foregroundMark x1="30851" y1="12698" x2="30851" y2="58201"/>
                        <a14:foregroundMark x1="31383" y1="64550" x2="70213" y2="59259"/>
                        <a14:foregroundMark x1="33511" y1="69312" x2="75000" y2="73545"/>
                        <a14:foregroundMark x1="75000" y1="68254" x2="67553" y2="15873"/>
                        <a14:foregroundMark x1="36170" y1="11640" x2="64894" y2="137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74265" y="4863296"/>
            <a:ext cx="816735" cy="8210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6E9979-2622-8E4A-9DCF-E7729A8A01AC}"/>
              </a:ext>
            </a:extLst>
          </p:cNvPr>
          <p:cNvSpPr txBox="1"/>
          <p:nvPr/>
        </p:nvSpPr>
        <p:spPr>
          <a:xfrm>
            <a:off x="4912242" y="299838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08B1002-96E3-6444-9992-B86122E2C71F}"/>
              </a:ext>
            </a:extLst>
          </p:cNvPr>
          <p:cNvSpPr txBox="1"/>
          <p:nvPr/>
        </p:nvSpPr>
        <p:spPr>
          <a:xfrm rot="20654514">
            <a:off x="5087850" y="3315484"/>
            <a:ext cx="2263401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7030A0"/>
                </a:solidFill>
              </a:rPr>
              <a:t>We must put N beepers but move N-1 times!</a:t>
            </a:r>
          </a:p>
        </p:txBody>
      </p:sp>
    </p:spTree>
    <p:extLst>
      <p:ext uri="{BB962C8B-B14F-4D97-AF65-F5344CB8AC3E}">
        <p14:creationId xmlns:p14="http://schemas.microsoft.com/office/powerpoint/2010/main" val="135850096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Fencepost Problem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6" r="2586"/>
          <a:stretch/>
        </p:blipFill>
        <p:spPr>
          <a:xfrm>
            <a:off x="1905000" y="1676400"/>
            <a:ext cx="8382000" cy="4419600"/>
          </a:xfrm>
        </p:spPr>
      </p:pic>
      <p:sp>
        <p:nvSpPr>
          <p:cNvPr id="5" name="TextBox 4"/>
          <p:cNvSpPr txBox="1"/>
          <p:nvPr/>
        </p:nvSpPr>
        <p:spPr>
          <a:xfrm>
            <a:off x="3564699" y="5603558"/>
            <a:ext cx="435196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i="1"/>
              <a:t>8 fence segments, but 9 posts!</a:t>
            </a:r>
            <a:endParaRPr lang="en-US" sz="2600" b="1" i="1" dirty="0"/>
          </a:p>
        </p:txBody>
      </p:sp>
    </p:spTree>
    <p:extLst>
      <p:ext uri="{BB962C8B-B14F-4D97-AF65-F5344CB8AC3E}">
        <p14:creationId xmlns:p14="http://schemas.microsoft.com/office/powerpoint/2010/main" val="418734373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Fencepost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dirty="0"/>
              <a:t>The fencepost structure is useful when you want to loop a set of statements but do one part of that set 1 </a:t>
            </a:r>
            <a:r>
              <a:rPr lang="en-US" sz="2600" i="1" dirty="0"/>
              <a:t>additional</a:t>
            </a:r>
            <a:r>
              <a:rPr lang="en-US" sz="2600" dirty="0"/>
              <a:t> time.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put_beeper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			</a:t>
            </a: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# post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while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front_is_clear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():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move()			</a:t>
            </a: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# fence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put_beeper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		</a:t>
            </a: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# post</a:t>
            </a:r>
          </a:p>
          <a:p>
            <a:pPr marL="344487" lvl="1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# or...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while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front_is_clear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():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put_beeper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		</a:t>
            </a: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# post</a:t>
            </a:r>
          </a:p>
          <a:p>
            <a:pPr marL="344487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	move()			</a:t>
            </a: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# fence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44487" lvl="1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put_beeper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			</a:t>
            </a:r>
            <a:r>
              <a:rPr lang="en-US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# post</a:t>
            </a:r>
          </a:p>
        </p:txBody>
      </p:sp>
    </p:spTree>
    <p:extLst>
      <p:ext uri="{BB962C8B-B14F-4D97-AF65-F5344CB8AC3E}">
        <p14:creationId xmlns:p14="http://schemas.microsoft.com/office/powerpoint/2010/main" val="422300788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417D2-52C2-F94B-8F57-9D7596D00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B0338-5EA2-8545-BE2B-6247BF42C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for your section’s </a:t>
            </a:r>
            <a:r>
              <a:rPr lang="en-US" dirty="0" err="1"/>
              <a:t>quickstart</a:t>
            </a:r>
            <a:r>
              <a:rPr lang="en-US" dirty="0"/>
              <a:t> time!</a:t>
            </a:r>
          </a:p>
          <a:p>
            <a:r>
              <a:rPr lang="en-US" dirty="0"/>
              <a:t>Check your section’s Ed group for 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112811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31188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10058" rIns="0" bIns="0" numCol="1" anchor="ctr" anchorCtr="0" compatLnSpc="1">
            <a:prstTxWarp prst="textNoShape">
              <a:avLst/>
            </a:prstTxWarp>
          </a:bodyPr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x-none" dirty="0"/>
              <a:t>Karel's World</a:t>
            </a:r>
          </a:p>
        </p:txBody>
      </p:sp>
      <p:sp>
        <p:nvSpPr>
          <p:cNvPr id="818179" name="Rectangle 3"/>
          <p:cNvSpPr>
            <a:spLocks noChangeArrowheads="1"/>
          </p:cNvSpPr>
          <p:nvPr/>
        </p:nvSpPr>
        <p:spPr bwMode="auto">
          <a:xfrm>
            <a:off x="4038603" y="4021141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80" name="Rectangle 4"/>
          <p:cNvSpPr>
            <a:spLocks noChangeArrowheads="1"/>
          </p:cNvSpPr>
          <p:nvPr/>
        </p:nvSpPr>
        <p:spPr bwMode="auto">
          <a:xfrm>
            <a:off x="4038603" y="3190878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81" name="Rectangle 5"/>
          <p:cNvSpPr>
            <a:spLocks noChangeArrowheads="1"/>
          </p:cNvSpPr>
          <p:nvPr/>
        </p:nvSpPr>
        <p:spPr bwMode="auto">
          <a:xfrm>
            <a:off x="4038603" y="2362203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82" name="Rectangle 6"/>
          <p:cNvSpPr>
            <a:spLocks noChangeArrowheads="1"/>
          </p:cNvSpPr>
          <p:nvPr/>
        </p:nvSpPr>
        <p:spPr bwMode="auto">
          <a:xfrm>
            <a:off x="4867275" y="4021141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83" name="Rectangle 7"/>
          <p:cNvSpPr>
            <a:spLocks noChangeArrowheads="1"/>
          </p:cNvSpPr>
          <p:nvPr/>
        </p:nvSpPr>
        <p:spPr bwMode="auto">
          <a:xfrm>
            <a:off x="4867275" y="3190878"/>
            <a:ext cx="830262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84" name="Rectangle 8"/>
          <p:cNvSpPr>
            <a:spLocks noChangeArrowheads="1"/>
          </p:cNvSpPr>
          <p:nvPr/>
        </p:nvSpPr>
        <p:spPr bwMode="auto">
          <a:xfrm>
            <a:off x="4867275" y="2362203"/>
            <a:ext cx="830262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85" name="Rectangle 9"/>
          <p:cNvSpPr>
            <a:spLocks noChangeArrowheads="1"/>
          </p:cNvSpPr>
          <p:nvPr/>
        </p:nvSpPr>
        <p:spPr bwMode="auto">
          <a:xfrm>
            <a:off x="5697540" y="4021141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86" name="Rectangle 10"/>
          <p:cNvSpPr>
            <a:spLocks noChangeArrowheads="1"/>
          </p:cNvSpPr>
          <p:nvPr/>
        </p:nvSpPr>
        <p:spPr bwMode="auto">
          <a:xfrm>
            <a:off x="5697540" y="3190878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87" name="Rectangle 11"/>
          <p:cNvSpPr>
            <a:spLocks noChangeArrowheads="1"/>
          </p:cNvSpPr>
          <p:nvPr/>
        </p:nvSpPr>
        <p:spPr bwMode="auto">
          <a:xfrm>
            <a:off x="5697540" y="2362203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88" name="Rectangle 12"/>
          <p:cNvSpPr>
            <a:spLocks noChangeArrowheads="1"/>
          </p:cNvSpPr>
          <p:nvPr/>
        </p:nvSpPr>
        <p:spPr bwMode="auto">
          <a:xfrm>
            <a:off x="6526215" y="4021141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89" name="Rectangle 13"/>
          <p:cNvSpPr>
            <a:spLocks noChangeArrowheads="1"/>
          </p:cNvSpPr>
          <p:nvPr/>
        </p:nvSpPr>
        <p:spPr bwMode="auto">
          <a:xfrm>
            <a:off x="6526215" y="3190878"/>
            <a:ext cx="830263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90" name="Rectangle 14"/>
          <p:cNvSpPr>
            <a:spLocks noChangeArrowheads="1"/>
          </p:cNvSpPr>
          <p:nvPr/>
        </p:nvSpPr>
        <p:spPr bwMode="auto">
          <a:xfrm>
            <a:off x="6526215" y="2362203"/>
            <a:ext cx="830263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91" name="Rectangle 15"/>
          <p:cNvSpPr>
            <a:spLocks noChangeArrowheads="1"/>
          </p:cNvSpPr>
          <p:nvPr/>
        </p:nvSpPr>
        <p:spPr bwMode="auto">
          <a:xfrm>
            <a:off x="7356478" y="4021141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92" name="Rectangle 16"/>
          <p:cNvSpPr>
            <a:spLocks noChangeArrowheads="1"/>
          </p:cNvSpPr>
          <p:nvPr/>
        </p:nvSpPr>
        <p:spPr bwMode="auto">
          <a:xfrm>
            <a:off x="7356478" y="3190878"/>
            <a:ext cx="828675" cy="83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93" name="Rectangle 17"/>
          <p:cNvSpPr>
            <a:spLocks noChangeArrowheads="1"/>
          </p:cNvSpPr>
          <p:nvPr/>
        </p:nvSpPr>
        <p:spPr bwMode="auto">
          <a:xfrm>
            <a:off x="7356478" y="2362203"/>
            <a:ext cx="828675" cy="828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104824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7300" b="1" baseline="330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18194" name="Rectangle 18"/>
          <p:cNvSpPr>
            <a:spLocks noChangeArrowheads="1"/>
          </p:cNvSpPr>
          <p:nvPr/>
        </p:nvSpPr>
        <p:spPr bwMode="auto">
          <a:xfrm>
            <a:off x="3208340" y="4021141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18195" name="Rectangle 19"/>
          <p:cNvSpPr>
            <a:spLocks noChangeArrowheads="1"/>
          </p:cNvSpPr>
          <p:nvPr/>
        </p:nvSpPr>
        <p:spPr bwMode="auto">
          <a:xfrm>
            <a:off x="3208340" y="3190878"/>
            <a:ext cx="830263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18196" name="Rectangle 20"/>
          <p:cNvSpPr>
            <a:spLocks noChangeArrowheads="1"/>
          </p:cNvSpPr>
          <p:nvPr/>
        </p:nvSpPr>
        <p:spPr bwMode="auto">
          <a:xfrm>
            <a:off x="3208340" y="2362203"/>
            <a:ext cx="83026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18197" name="Rectangle 21"/>
          <p:cNvSpPr>
            <a:spLocks noChangeArrowheads="1"/>
          </p:cNvSpPr>
          <p:nvPr/>
        </p:nvSpPr>
        <p:spPr bwMode="auto">
          <a:xfrm>
            <a:off x="4038603" y="48498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18198" name="Rectangle 22"/>
          <p:cNvSpPr>
            <a:spLocks noChangeArrowheads="1"/>
          </p:cNvSpPr>
          <p:nvPr/>
        </p:nvSpPr>
        <p:spPr bwMode="auto">
          <a:xfrm>
            <a:off x="4867275" y="4849813"/>
            <a:ext cx="8302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18199" name="Rectangle 23"/>
          <p:cNvSpPr>
            <a:spLocks noChangeArrowheads="1"/>
          </p:cNvSpPr>
          <p:nvPr/>
        </p:nvSpPr>
        <p:spPr bwMode="auto">
          <a:xfrm>
            <a:off x="5697540" y="48498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18200" name="Rectangle 24"/>
          <p:cNvSpPr>
            <a:spLocks noChangeArrowheads="1"/>
          </p:cNvSpPr>
          <p:nvPr/>
        </p:nvSpPr>
        <p:spPr bwMode="auto">
          <a:xfrm>
            <a:off x="6526215" y="4849813"/>
            <a:ext cx="830263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818201" name="Rectangle 25"/>
          <p:cNvSpPr>
            <a:spLocks noChangeArrowheads="1"/>
          </p:cNvSpPr>
          <p:nvPr/>
        </p:nvSpPr>
        <p:spPr bwMode="auto">
          <a:xfrm>
            <a:off x="7356478" y="4849813"/>
            <a:ext cx="8286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>
            <a:lvl1pPr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674688" indent="-260350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036638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450975" indent="-206375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1866900" indent="-207963" algn="l" defTabSz="41433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3241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7813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2385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695700" indent="-207963" defTabSz="41433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818202" name="AutoShape 26"/>
          <p:cNvSpPr>
            <a:spLocks noChangeArrowheads="1"/>
          </p:cNvSpPr>
          <p:nvPr/>
        </p:nvSpPr>
        <p:spPr bwMode="auto">
          <a:xfrm>
            <a:off x="7519990" y="3314703"/>
            <a:ext cx="498475" cy="498475"/>
          </a:xfrm>
          <a:prstGeom prst="diamond">
            <a:avLst/>
          </a:prstGeom>
          <a:solidFill>
            <a:srgbClr val="CCCCCC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8203" name="Rectangle 27"/>
          <p:cNvSpPr>
            <a:spLocks noChangeArrowheads="1"/>
          </p:cNvSpPr>
          <p:nvPr/>
        </p:nvSpPr>
        <p:spPr bwMode="auto">
          <a:xfrm>
            <a:off x="4038600" y="2362203"/>
            <a:ext cx="4146550" cy="2487613"/>
          </a:xfrm>
          <a:prstGeom prst="rect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8204" name="Line 28"/>
          <p:cNvSpPr>
            <a:spLocks noChangeShapeType="1"/>
          </p:cNvSpPr>
          <p:nvPr/>
        </p:nvSpPr>
        <p:spPr bwMode="auto">
          <a:xfrm>
            <a:off x="5697537" y="3190878"/>
            <a:ext cx="1588" cy="830263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8205" name="Line 29"/>
          <p:cNvSpPr>
            <a:spLocks noChangeShapeType="1"/>
          </p:cNvSpPr>
          <p:nvPr/>
        </p:nvSpPr>
        <p:spPr bwMode="auto">
          <a:xfrm>
            <a:off x="5697537" y="4021141"/>
            <a:ext cx="1658938" cy="1587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8206" name="Line 30"/>
          <p:cNvSpPr>
            <a:spLocks noChangeShapeType="1"/>
          </p:cNvSpPr>
          <p:nvPr/>
        </p:nvSpPr>
        <p:spPr bwMode="auto">
          <a:xfrm>
            <a:off x="4038603" y="3190875"/>
            <a:ext cx="1658937" cy="1588"/>
          </a:xfrm>
          <a:prstGeom prst="line">
            <a:avLst/>
          </a:prstGeom>
          <a:noFill/>
          <a:ln w="3672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8207" name="Rectangle 31"/>
          <p:cNvSpPr>
            <a:spLocks noChangeArrowheads="1"/>
          </p:cNvSpPr>
          <p:nvPr/>
        </p:nvSpPr>
        <p:spPr bwMode="auto">
          <a:xfrm>
            <a:off x="4194175" y="4092578"/>
            <a:ext cx="455612" cy="55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A318E9D3-1305-4243-9C5A-B6D6F0D315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20361" y="4002408"/>
            <a:ext cx="638169" cy="73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3215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Karel Knows 4 Commands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239" y="2346404"/>
            <a:ext cx="2387600" cy="2400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959124" y="1812620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ourier"/>
                <a:cs typeface="Courier"/>
              </a:rPr>
              <a:t>move()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30306" y="2690627"/>
            <a:ext cx="35702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latin typeface="Courier"/>
                <a:cs typeface="Courier"/>
              </a:rPr>
              <a:t>turn_left</a:t>
            </a:r>
            <a:r>
              <a:rPr lang="en-US" sz="4000" dirty="0">
                <a:latin typeface="Courier"/>
                <a:cs typeface="Courier"/>
              </a:rPr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41654" y="3629102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latin typeface="Courier"/>
                <a:cs typeface="Courier"/>
              </a:rPr>
              <a:t>put_beeper</a:t>
            </a:r>
            <a:r>
              <a:rPr lang="en-US" sz="4000" dirty="0">
                <a:latin typeface="Courier"/>
                <a:cs typeface="Courier"/>
              </a:rPr>
              <a:t>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53000" y="4648200"/>
            <a:ext cx="41857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latin typeface="Courier"/>
                <a:cs typeface="Courier"/>
              </a:rPr>
              <a:t>pick_beeper</a:t>
            </a:r>
            <a:r>
              <a:rPr lang="en-US" sz="4000" dirty="0">
                <a:latin typeface="Courier"/>
                <a:cs typeface="Courier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75175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F24DB-BBA0-894D-B955-3DC4644E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Program</a:t>
            </a:r>
          </a:p>
        </p:txBody>
      </p:sp>
    </p:spTree>
    <p:extLst>
      <p:ext uri="{BB962C8B-B14F-4D97-AF65-F5344CB8AC3E}">
        <p14:creationId xmlns:p14="http://schemas.microsoft.com/office/powerpoint/2010/main" val="1046031074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8270</TotalTime>
  <Words>3357</Words>
  <Application>Microsoft Macintosh PowerPoint</Application>
  <PresentationFormat>Widescreen</PresentationFormat>
  <Paragraphs>651</Paragraphs>
  <Slides>67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81" baseType="lpstr">
      <vt:lpstr>Andale Mono</vt:lpstr>
      <vt:lpstr>Arial</vt:lpstr>
      <vt:lpstr>Calibri</vt:lpstr>
      <vt:lpstr>Calibri Light</vt:lpstr>
      <vt:lpstr>Chalkboard</vt:lpstr>
      <vt:lpstr>Consolas</vt:lpstr>
      <vt:lpstr>Courier</vt:lpstr>
      <vt:lpstr>Courier New</vt:lpstr>
      <vt:lpstr>DejaVu Serif</vt:lpstr>
      <vt:lpstr>Helvetica Neue</vt:lpstr>
      <vt:lpstr>Tahoma</vt:lpstr>
      <vt:lpstr>Times New Roman</vt:lpstr>
      <vt:lpstr>Verdana</vt:lpstr>
      <vt:lpstr>1_Default Design</vt:lpstr>
      <vt:lpstr>CS Bridge, Lecture 2 Karel Control Flow</vt:lpstr>
      <vt:lpstr>Lecture Plan</vt:lpstr>
      <vt:lpstr>PowerPoint Presentation</vt:lpstr>
      <vt:lpstr>Lecture Plan</vt:lpstr>
      <vt:lpstr>A quick question!</vt:lpstr>
      <vt:lpstr>Meet Karel the Robot!</vt:lpstr>
      <vt:lpstr>Karel's World</vt:lpstr>
      <vt:lpstr>Karel Knows 4 Commands</vt:lpstr>
      <vt:lpstr>Anatomy Of A Program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Indentation</vt:lpstr>
      <vt:lpstr>Indentation</vt:lpstr>
      <vt:lpstr>Indentation</vt:lpstr>
      <vt:lpstr>Lecture Plan</vt:lpstr>
      <vt:lpstr>Control flow: For Loops</vt:lpstr>
      <vt:lpstr>Today’s Guiding Problem</vt:lpstr>
      <vt:lpstr>Today’s Guiding Problem</vt:lpstr>
      <vt:lpstr>Today’s Guiding Problem</vt:lpstr>
      <vt:lpstr>Today’s Guiding Problem</vt:lpstr>
      <vt:lpstr>Control flow: For Loops</vt:lpstr>
      <vt:lpstr>Control flow: For Loops</vt:lpstr>
      <vt:lpstr>Conditions</vt:lpstr>
      <vt:lpstr>Control flow: While Loops</vt:lpstr>
      <vt:lpstr>Control flow: While Loops</vt:lpstr>
      <vt:lpstr>Control flow: While Loops</vt:lpstr>
      <vt:lpstr>Control flow: While Loops</vt:lpstr>
      <vt:lpstr>Control flow: While Loops</vt:lpstr>
      <vt:lpstr>Loops Overview</vt:lpstr>
      <vt:lpstr>Lecture Plan</vt:lpstr>
      <vt:lpstr>Fencepost</vt:lpstr>
      <vt:lpstr>Fencepost</vt:lpstr>
      <vt:lpstr>Fencepost</vt:lpstr>
      <vt:lpstr>Fencepost</vt:lpstr>
      <vt:lpstr>Fencepost</vt:lpstr>
      <vt:lpstr>Fencepost</vt:lpstr>
      <vt:lpstr>Fencepost</vt:lpstr>
      <vt:lpstr>Fencepost</vt:lpstr>
      <vt:lpstr>Fencepost</vt:lpstr>
      <vt:lpstr>Fencepost</vt:lpstr>
      <vt:lpstr>Fencepost</vt:lpstr>
      <vt:lpstr>Fencepost</vt:lpstr>
      <vt:lpstr>Fencepost</vt:lpstr>
      <vt:lpstr>Fencepost</vt:lpstr>
      <vt:lpstr>Fencepost</vt:lpstr>
      <vt:lpstr>Fencepost</vt:lpstr>
      <vt:lpstr>Fencepost</vt:lpstr>
      <vt:lpstr>Fencepost</vt:lpstr>
      <vt:lpstr>Fencepost</vt:lpstr>
      <vt:lpstr>Fencepost</vt:lpstr>
      <vt:lpstr>Fencepost</vt:lpstr>
      <vt:lpstr>Fencepost</vt:lpstr>
      <vt:lpstr>Fencepost</vt:lpstr>
      <vt:lpstr>Fencepost</vt:lpstr>
      <vt:lpstr>Fencepost</vt:lpstr>
      <vt:lpstr>Fencepost</vt:lpstr>
      <vt:lpstr>Fencepost</vt:lpstr>
      <vt:lpstr>Fencepost</vt:lpstr>
      <vt:lpstr>Fencepost</vt:lpstr>
      <vt:lpstr>Fencepost</vt:lpstr>
      <vt:lpstr>Fencepost</vt:lpstr>
      <vt:lpstr>Fencepost Problem</vt:lpstr>
      <vt:lpstr>Fencepost Structure</vt:lpstr>
      <vt:lpstr>What’s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106A Lecture Slides</dc:title>
  <dc:creator/>
  <cp:keywords/>
  <dc:description/>
  <cp:lastModifiedBy>Ali Raza Malik</cp:lastModifiedBy>
  <cp:revision>722</cp:revision>
  <cp:lastPrinted>2017-06-26T08:05:25Z</cp:lastPrinted>
  <dcterms:created xsi:type="dcterms:W3CDTF">2008-06-28T20:57:21Z</dcterms:created>
  <dcterms:modified xsi:type="dcterms:W3CDTF">2021-06-29T17:53:41Z</dcterms:modified>
</cp:coreProperties>
</file>