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256" r:id="rId2"/>
    <p:sldId id="386" r:id="rId3"/>
    <p:sldId id="493" r:id="rId4"/>
    <p:sldId id="543" r:id="rId5"/>
    <p:sldId id="392" r:id="rId6"/>
    <p:sldId id="509" r:id="rId7"/>
    <p:sldId id="512" r:id="rId8"/>
    <p:sldId id="514" r:id="rId9"/>
    <p:sldId id="430" r:id="rId10"/>
    <p:sldId id="522" r:id="rId11"/>
    <p:sldId id="437" r:id="rId12"/>
    <p:sldId id="529" r:id="rId13"/>
    <p:sldId id="533" r:id="rId14"/>
    <p:sldId id="504" r:id="rId15"/>
    <p:sldId id="445" r:id="rId16"/>
    <p:sldId id="446" r:id="rId17"/>
    <p:sldId id="544" r:id="rId18"/>
    <p:sldId id="436" r:id="rId19"/>
    <p:sldId id="440" r:id="rId20"/>
    <p:sldId id="467" r:id="rId21"/>
    <p:sldId id="442" r:id="rId22"/>
    <p:sldId id="545" r:id="rId23"/>
    <p:sldId id="468" r:id="rId24"/>
    <p:sldId id="469" r:id="rId25"/>
    <p:sldId id="470" r:id="rId26"/>
    <p:sldId id="471" r:id="rId27"/>
    <p:sldId id="472" r:id="rId28"/>
    <p:sldId id="473" r:id="rId29"/>
    <p:sldId id="546" r:id="rId30"/>
    <p:sldId id="550" r:id="rId31"/>
    <p:sldId id="448" r:id="rId32"/>
    <p:sldId id="549" r:id="rId33"/>
    <p:sldId id="551" r:id="rId34"/>
    <p:sldId id="552" r:id="rId35"/>
    <p:sldId id="553" r:id="rId36"/>
    <p:sldId id="548" r:id="rId37"/>
    <p:sldId id="460" r:id="rId38"/>
    <p:sldId id="547" r:id="rId39"/>
    <p:sldId id="475" r:id="rId40"/>
    <p:sldId id="447" r:id="rId41"/>
    <p:sldId id="476" r:id="rId42"/>
    <p:sldId id="477" r:id="rId43"/>
    <p:sldId id="516" r:id="rId44"/>
    <p:sldId id="517" r:id="rId45"/>
    <p:sldId id="487" r:id="rId4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4F543A-9EC2-9943-AE65-82C1D9FD3B5E}">
          <p14:sldIdLst>
            <p14:sldId id="256"/>
          </p14:sldIdLst>
        </p14:section>
        <p14:section name="Welcome" id="{7A21C9AE-DC06-5347-8D6B-D6D4EDD4673A}">
          <p14:sldIdLst>
            <p14:sldId id="386"/>
            <p14:sldId id="493"/>
          </p14:sldIdLst>
        </p14:section>
        <p14:section name="Karel" id="{638DC52D-A179-084E-8950-AA9C090DF173}">
          <p14:sldIdLst>
            <p14:sldId id="543"/>
            <p14:sldId id="392"/>
            <p14:sldId id="509"/>
            <p14:sldId id="512"/>
            <p14:sldId id="514"/>
            <p14:sldId id="430"/>
            <p14:sldId id="522"/>
            <p14:sldId id="437"/>
            <p14:sldId id="529"/>
            <p14:sldId id="533"/>
            <p14:sldId id="504"/>
            <p14:sldId id="445"/>
            <p14:sldId id="446"/>
          </p14:sldIdLst>
        </p14:section>
        <p14:section name="if/else statements" id="{F4CF5A4F-F758-C14D-83DE-EE2B9FAF3613}">
          <p14:sldIdLst>
            <p14:sldId id="544"/>
            <p14:sldId id="436"/>
            <p14:sldId id="440"/>
            <p14:sldId id="467"/>
            <p14:sldId id="442"/>
            <p14:sldId id="545"/>
            <p14:sldId id="468"/>
            <p14:sldId id="469"/>
            <p14:sldId id="470"/>
            <p14:sldId id="471"/>
            <p14:sldId id="472"/>
            <p14:sldId id="473"/>
          </p14:sldIdLst>
        </p14:section>
        <p14:section name="Decomposition" id="{2F7B04C8-E6B2-364F-B762-38853712A1DB}">
          <p14:sldIdLst>
            <p14:sldId id="546"/>
            <p14:sldId id="550"/>
            <p14:sldId id="448"/>
            <p14:sldId id="549"/>
            <p14:sldId id="551"/>
            <p14:sldId id="552"/>
            <p14:sldId id="553"/>
            <p14:sldId id="548"/>
            <p14:sldId id="460"/>
          </p14:sldIdLst>
        </p14:section>
        <p14:section name="Hurdle" id="{A0FAABCC-D695-8C49-9FD0-A4E90D05FB21}">
          <p14:sldIdLst>
            <p14:sldId id="547"/>
            <p14:sldId id="475"/>
            <p14:sldId id="447"/>
            <p14:sldId id="476"/>
            <p14:sldId id="477"/>
          </p14:sldIdLst>
        </p14:section>
        <p14:section name="Wrap" id="{D5EC0CDC-1A86-154A-AC6F-1DB63FD32A1B}">
          <p14:sldIdLst>
            <p14:sldId id="516"/>
            <p14:sldId id="517"/>
            <p14:sldId id="487"/>
          </p14:sldIdLst>
        </p14:section>
        <p14:section name="Beeper Square" id="{6D05E76A-1387-7F44-9D43-B30730C07C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Troccoli" initials="NT" lastIdx="1" clrIdx="0">
    <p:extLst>
      <p:ext uri="{19B8F6BF-5375-455C-9EA6-DF929625EA0E}">
        <p15:presenceInfo xmlns:p15="http://schemas.microsoft.com/office/powerpoint/2012/main" userId="64397634599ac7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19DA9"/>
    <a:srgbClr val="8C1515"/>
    <a:srgbClr val="FF9300"/>
    <a:srgbClr val="DDDDDD"/>
    <a:srgbClr val="F8F8F8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87" autoAdjust="0"/>
    <p:restoredTop sz="92568" autoAdjust="0"/>
  </p:normalViewPr>
  <p:slideViewPr>
    <p:cSldViewPr>
      <p:cViewPr varScale="1">
        <p:scale>
          <a:sx n="107" d="100"/>
          <a:sy n="107" d="100"/>
        </p:scale>
        <p:origin x="176" y="4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</a:t>
            </a:r>
            <a:r>
              <a:rPr lang="mr-IN" dirty="0"/>
              <a:t>–</a:t>
            </a:r>
            <a:r>
              <a:rPr lang="en-US" dirty="0"/>
              <a:t> from Karel </a:t>
            </a:r>
            <a:r>
              <a:rPr lang="en-US" dirty="0" err="1"/>
              <a:t>Chopek</a:t>
            </a:r>
            <a:r>
              <a:rPr lang="en-US" dirty="0"/>
              <a:t>,</a:t>
            </a:r>
            <a:r>
              <a:rPr lang="en-US" baseline="0" dirty="0"/>
              <a:t> who invented the word “robot”</a:t>
            </a:r>
          </a:p>
          <a:p>
            <a:endParaRPr lang="en-US" baseline="0" dirty="0"/>
          </a:p>
          <a:p>
            <a:r>
              <a:rPr lang="en-US" baseline="0" dirty="0"/>
              <a:t>Old Mac with leg out its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9617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259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4181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7285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929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9809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772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440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can ask some questions</a:t>
            </a:r>
            <a:r>
              <a:rPr lang="en-US" baseline="0" dirty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155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76719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“pick up all the beepers on this square”</a:t>
            </a:r>
          </a:p>
          <a:p>
            <a:r>
              <a:rPr lang="en-US" dirty="0"/>
              <a:t>E.g. “turn</a:t>
            </a:r>
            <a:r>
              <a:rPr lang="en-US" baseline="0" dirty="0"/>
              <a:t> until you’re facing west”</a:t>
            </a:r>
          </a:p>
          <a:p>
            <a:r>
              <a:rPr lang="en-US" baseline="0" dirty="0"/>
              <a:t>E.g. “put down 5 beepers”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91225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can ask some questions</a:t>
            </a:r>
            <a:r>
              <a:rPr lang="en-US" baseline="0" dirty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175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can ask some questions</a:t>
            </a:r>
            <a:r>
              <a:rPr lang="en-US" baseline="0" dirty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09308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3979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41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969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7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04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12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80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008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76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561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2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55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>
                <a:latin typeface="+mj-lt"/>
              </a:rPr>
              <a:t>CS Bridge, Lecture 3</a:t>
            </a:r>
            <a:br>
              <a:rPr lang="en-US" altLang="x-none" sz="3400" dirty="0">
                <a:latin typeface="+mj-lt"/>
              </a:rPr>
            </a:br>
            <a:r>
              <a:rPr lang="en-US" altLang="x-none" sz="3400" dirty="0">
                <a:latin typeface="+mj-lt"/>
              </a:rPr>
              <a:t>More Karel Control 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E19618-01EE-9748-869B-69E637C6AAB8}"/>
              </a:ext>
            </a:extLst>
          </p:cNvPr>
          <p:cNvGrpSpPr/>
          <p:nvPr/>
        </p:nvGrpSpPr>
        <p:grpSpPr>
          <a:xfrm>
            <a:off x="3276600" y="3124200"/>
            <a:ext cx="5715000" cy="3527642"/>
            <a:chOff x="3276600" y="3124200"/>
            <a:chExt cx="5715000" cy="3527642"/>
          </a:xfrm>
        </p:grpSpPr>
        <p:pic>
          <p:nvPicPr>
            <p:cNvPr id="3" name="Picture 2" descr="Logo, company name&#10;&#10;Description automatically generated">
              <a:extLst>
                <a:ext uri="{FF2B5EF4-FFF2-40B4-BE49-F238E27FC236}">
                  <a16:creationId xmlns:a16="http://schemas.microsoft.com/office/drawing/2014/main" id="{3020F86F-FE8C-7345-8308-86E66223FF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704" t="16138" r="17036" b="24603"/>
            <a:stretch/>
          </p:blipFill>
          <p:spPr>
            <a:xfrm>
              <a:off x="4762500" y="3124200"/>
              <a:ext cx="2857500" cy="2857500"/>
            </a:xfrm>
            <a:prstGeom prst="rect">
              <a:avLst/>
            </a:prstGeom>
          </p:spPr>
        </p:pic>
        <p:pic>
          <p:nvPicPr>
            <p:cNvPr id="1026" name="Picture 2" descr="Stanford University - Wikipedia">
              <a:extLst>
                <a:ext uri="{FF2B5EF4-FFF2-40B4-BE49-F238E27FC236}">
                  <a16:creationId xmlns:a16="http://schemas.microsoft.com/office/drawing/2014/main" id="{226BC6C7-7002-1144-95AB-9C444B8E7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4975442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ollege Advancement: Official Ohlone College Logo, Download Logos for print  or electronic files | College Advancement - Ohlone College, Fremont and  Newark, California">
              <a:extLst>
                <a:ext uri="{FF2B5EF4-FFF2-40B4-BE49-F238E27FC236}">
                  <a16:creationId xmlns:a16="http://schemas.microsoft.com/office/drawing/2014/main" id="{E1B773C3-C14F-0247-B429-B7EF1BD37E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" t="12651" r="10000" b="16238"/>
            <a:stretch/>
          </p:blipFill>
          <p:spPr bwMode="auto">
            <a:xfrm>
              <a:off x="3276600" y="4928365"/>
              <a:ext cx="2057400" cy="1723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graphicFrame>
        <p:nvGraphicFramePr>
          <p:cNvPr id="6" name="Google Shape;181;p23">
            <a:extLst>
              <a:ext uri="{FF2B5EF4-FFF2-40B4-BE49-F238E27FC236}">
                <a16:creationId xmlns:a16="http://schemas.microsoft.com/office/drawing/2014/main" id="{13B95156-1961-0143-B684-B1C8BD279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968132"/>
              </p:ext>
            </p:extLst>
          </p:nvPr>
        </p:nvGraphicFramePr>
        <p:xfrm>
          <a:off x="1524000" y="1600200"/>
          <a:ext cx="9525000" cy="4522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9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6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1" i="1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Test</a:t>
                      </a:r>
                      <a:endParaRPr sz="2000"/>
                    </a:p>
                  </a:txBody>
                  <a:tcPr marL="45725" marR="45725" marT="45725" marB="45725" anchor="b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1" i="1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Opposite</a:t>
                      </a:r>
                      <a:endParaRPr sz="2000" dirty="0"/>
                    </a:p>
                  </a:txBody>
                  <a:tcPr marL="45725" marR="45725" marT="45725" marB="45725" anchor="b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1" i="1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What it checks</a:t>
                      </a:r>
                      <a:endParaRPr sz="2000"/>
                    </a:p>
                  </a:txBody>
                  <a:tcPr marL="45725" marR="45725" marT="45725" marB="45725" anchor="b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front_is_clear()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front_is_blocked()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there a wall in front of Karel?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left_is_clear()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left_is_blocked()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there a wall to Karel’s left?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right_is_clear()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right_is_blocked()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there a wall to Karel’s right?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beepers_present()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no_beepers_present()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Are there beepers on this corner?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facing_north()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not_facing_north()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Karel facing north?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facing_east()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not_facing_east()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Karel facing east?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facing_south()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not_facing_south()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Karel facing south?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facing_west()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not_facing_west()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Karel facing west?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01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Overview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381500" y="1676400"/>
            <a:ext cx="3429000" cy="990600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latin typeface="Arial" charset="0"/>
              </a:rPr>
              <a:t>I want Karel to repeat some commands!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981200" y="4419600"/>
            <a:ext cx="3429000" cy="990600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200" b="1" dirty="0">
                <a:latin typeface="Arial" charset="0"/>
              </a:rPr>
              <a:t>for</a:t>
            </a:r>
            <a:r>
              <a:rPr lang="en-US" sz="4200" dirty="0">
                <a:latin typeface="Arial" charset="0"/>
              </a:rPr>
              <a:t> loop</a:t>
            </a:r>
            <a:endParaRPr lang="en-US" sz="4200" b="1" dirty="0"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781800" y="4419600"/>
            <a:ext cx="3429000" cy="990600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200" b="1" dirty="0">
                <a:latin typeface="Arial" charset="0"/>
              </a:rPr>
              <a:t>while </a:t>
            </a:r>
            <a:r>
              <a:rPr lang="en-US" sz="4200" dirty="0">
                <a:latin typeface="Arial" charset="0"/>
              </a:rPr>
              <a:t>loop</a:t>
            </a:r>
            <a:endParaRPr lang="en-US" sz="4200" b="1" dirty="0"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 bwMode="auto">
          <a:xfrm flipH="1">
            <a:off x="36957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 bwMode="auto">
          <a:xfrm>
            <a:off x="60960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286000" y="2939844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Know how many times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05700" y="2939844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Don’t </a:t>
            </a:r>
            <a:r>
              <a:rPr lang="en-US" sz="2400"/>
              <a:t>know </a:t>
            </a:r>
            <a:r>
              <a:rPr lang="en-US" sz="2400" dirty="0"/>
              <a:t>how many times</a:t>
            </a:r>
          </a:p>
        </p:txBody>
      </p:sp>
    </p:spTree>
    <p:extLst>
      <p:ext uri="{BB962C8B-B14F-4D97-AF65-F5344CB8AC3E}">
        <p14:creationId xmlns:p14="http://schemas.microsoft.com/office/powerpoint/2010/main" val="275156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1863524" y="4352081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2291787" y="4838218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3150243" y="4851722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2293717" y="5661949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3152173" y="5675453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9223" y="5400673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4096870" y="4851722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4098800" y="5675453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5039638" y="4857509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5041568" y="5681240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325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  <a:p>
            <a:endParaRPr lang="en-US" sz="3200" dirty="0"/>
          </a:p>
          <a:p>
            <a:r>
              <a:rPr lang="en-US" sz="3200" dirty="0"/>
              <a:t>Let’s first pretend the program must only work for this world.  What commands should Karel execute?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233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7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E9979-2622-8E4A-9DCF-E7729A8A01AC}"/>
              </a:ext>
            </a:extLst>
          </p:cNvPr>
          <p:cNvSpPr txBox="1"/>
          <p:nvPr/>
        </p:nvSpPr>
        <p:spPr>
          <a:xfrm>
            <a:off x="4912242" y="2998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FC6F2A-6453-834C-9E4D-50F07F37AC82}"/>
              </a:ext>
            </a:extLst>
          </p:cNvPr>
          <p:cNvSpPr txBox="1"/>
          <p:nvPr/>
        </p:nvSpPr>
        <p:spPr>
          <a:xfrm rot="20654514">
            <a:off x="5087850" y="3315484"/>
            <a:ext cx="22634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We must put 4 beepers but move 3 times!</a:t>
            </a:r>
          </a:p>
        </p:txBody>
      </p:sp>
    </p:spTree>
    <p:extLst>
      <p:ext uri="{BB962C8B-B14F-4D97-AF65-F5344CB8AC3E}">
        <p14:creationId xmlns:p14="http://schemas.microsoft.com/office/powerpoint/2010/main" val="262408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r="2586"/>
          <a:stretch/>
        </p:blipFill>
        <p:spPr>
          <a:xfrm>
            <a:off x="1905000" y="1676400"/>
            <a:ext cx="8382000" cy="4419600"/>
          </a:xfrm>
        </p:spPr>
      </p:pic>
      <p:sp>
        <p:nvSpPr>
          <p:cNvPr id="5" name="TextBox 4"/>
          <p:cNvSpPr txBox="1"/>
          <p:nvPr/>
        </p:nvSpPr>
        <p:spPr>
          <a:xfrm>
            <a:off x="3564699" y="5603558"/>
            <a:ext cx="43519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/>
              <a:t>8 fence segments, but 9 posts!</a:t>
            </a: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187343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The fencepost structure is useful when you want to loop a set of statements but do one part of that set 1 </a:t>
            </a:r>
            <a:r>
              <a:rPr lang="en-US" sz="2600" i="1" dirty="0"/>
              <a:t>additional</a:t>
            </a:r>
            <a:r>
              <a:rPr lang="en-US" sz="2600" dirty="0"/>
              <a:t> time.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fence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or...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fence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</p:txBody>
      </p:sp>
    </p:spTree>
    <p:extLst>
      <p:ext uri="{BB962C8B-B14F-4D97-AF65-F5344CB8AC3E}">
        <p14:creationId xmlns:p14="http://schemas.microsoft.com/office/powerpoint/2010/main" val="4223007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886"/>
            <a:ext cx="11277600" cy="1143000"/>
          </a:xfrm>
        </p:spPr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15062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Review: Karel + Control flow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latin typeface="Consolas" panose="020B0609020204030204" pitchFamily="49" charset="0"/>
                <a:cs typeface="Consolas" panose="020B0609020204030204" pitchFamily="49" charset="0"/>
              </a:rPr>
              <a:t>if/else</a:t>
            </a:r>
            <a:r>
              <a:rPr lang="en-US" altLang="x-none" sz="3600" dirty="0"/>
              <a:t> statements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Decomposition and Top-Down Design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Hurdle Jumper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F305B-8CF6-DD40-9DD6-26349AE2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286000"/>
            <a:ext cx="3080524" cy="30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0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I want to make Karel clean up all beepers in front of it until it reaches a wall.  How do I do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7C245-BF0F-544B-AE3D-8A5F8CE2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6" y="2496273"/>
            <a:ext cx="1052648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7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Will this work?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pick_beeper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sz="3200" b="1" dirty="0"/>
              <a:t>No.  </a:t>
            </a:r>
            <a:r>
              <a:rPr lang="en-US" sz="3200" dirty="0"/>
              <a:t>This may crash, because Karel </a:t>
            </a:r>
            <a:r>
              <a:rPr lang="en-US" sz="3200" i="1" dirty="0"/>
              <a:t>cannot pick up beepers if there aren’t any</a:t>
            </a:r>
            <a:r>
              <a:rPr lang="en-US" sz="3200" dirty="0"/>
              <a:t>.  We don’t </a:t>
            </a:r>
            <a:r>
              <a:rPr lang="en-US" sz="3200" b="1" dirty="0"/>
              <a:t>always</a:t>
            </a:r>
            <a:r>
              <a:rPr lang="en-US" sz="3200" dirty="0"/>
              <a:t> want Karel to pick up beepers; just when there is a beeper to pick up.</a:t>
            </a:r>
            <a:endParaRPr lang="en-US" sz="3200" dirty="0"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8EC90-F1E0-8A4A-8919-44122E10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17" y="1905000"/>
            <a:ext cx="6631583" cy="24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12192000" cy="5715001"/>
          </a:xfrm>
          <a:prstGeom prst="rect">
            <a:avLst/>
          </a:prstGeom>
          <a:solidFill>
            <a:srgbClr val="86D0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672683"/>
            <a:ext cx="12192000" cy="56780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00883" y="1923548"/>
            <a:ext cx="828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Code using conditions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Trace programs that use loops and conditions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Decomposition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94" b="98005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9712" y="3292137"/>
            <a:ext cx="1746823" cy="189318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B38E829-0E61-B54D-943D-3ECADCE8E85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x-none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959240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0C3B-3280-4C4B-A55C-3B74AED2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DA501-79C0-954D-827A-287F7CF29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71" y="1295400"/>
            <a:ext cx="6734814" cy="2702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21020-8896-CC4A-B9DC-DBFA06A39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77" y="3176088"/>
            <a:ext cx="4572001" cy="1643743"/>
          </a:xfrm>
          <a:prstGeom prst="rect">
            <a:avLst/>
          </a:prstGeom>
          <a:effectLst>
            <a:outerShdw blurRad="508000" dist="2667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0C08B2-8EDE-2D44-9340-DBD2C9234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77" y="5046544"/>
            <a:ext cx="10541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0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Instead, use an </a:t>
            </a:r>
            <a:r>
              <a:rPr lang="en-US" sz="3200" b="1" dirty="0"/>
              <a:t>if </a:t>
            </a:r>
            <a:r>
              <a:rPr lang="en-US" sz="3200" dirty="0"/>
              <a:t>statement:</a:t>
            </a:r>
          </a:p>
          <a:p>
            <a:pPr marL="0" indent="0">
              <a:buNone/>
            </a:pPr>
            <a:endParaRPr lang="en-US" sz="2600" dirty="0"/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sz="3200" dirty="0"/>
              <a:t>Runs the statements in the body </a:t>
            </a:r>
            <a:r>
              <a:rPr lang="en-US" sz="3200" i="1" dirty="0"/>
              <a:t>once</a:t>
            </a:r>
            <a:r>
              <a:rPr lang="en-US" sz="3200" dirty="0"/>
              <a:t> if </a:t>
            </a:r>
            <a:r>
              <a:rPr lang="en-US" sz="3200" b="1" i="1" dirty="0"/>
              <a:t>condition</a:t>
            </a:r>
            <a:r>
              <a:rPr lang="en-US" sz="3200" dirty="0"/>
              <a:t> is true.  These are the same conditions you can use for </a:t>
            </a:r>
            <a:r>
              <a:rPr lang="en-US" sz="3200" b="1" dirty="0"/>
              <a:t>while </a:t>
            </a:r>
            <a:r>
              <a:rPr lang="en-US" sz="3200" dirty="0"/>
              <a:t>loops!</a:t>
            </a:r>
            <a:endParaRPr lang="en-US" sz="3200" dirty="0"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9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Instead, use an </a:t>
            </a:r>
            <a:r>
              <a:rPr lang="en-US" sz="3200" b="1" dirty="0"/>
              <a:t>if </a:t>
            </a:r>
            <a:r>
              <a:rPr lang="en-US" sz="3200" dirty="0"/>
              <a:t>statement:</a:t>
            </a:r>
          </a:p>
          <a:p>
            <a:pPr marL="0" indent="0">
              <a:buNone/>
            </a:pPr>
            <a:endParaRPr lang="en-US" sz="2600" dirty="0"/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sz="3200" dirty="0"/>
              <a:t>Runs the statements in the body </a:t>
            </a:r>
            <a:r>
              <a:rPr lang="en-US" sz="3200" i="1" dirty="0"/>
              <a:t>once</a:t>
            </a:r>
            <a:r>
              <a:rPr lang="en-US" sz="3200" dirty="0"/>
              <a:t> if </a:t>
            </a:r>
            <a:r>
              <a:rPr lang="en-US" sz="3200" b="1" i="1" dirty="0"/>
              <a:t>condition</a:t>
            </a:r>
            <a:r>
              <a:rPr lang="en-US" sz="3200" dirty="0"/>
              <a:t> is true.  These are the same conditions you can use for </a:t>
            </a:r>
            <a:r>
              <a:rPr lang="en-US" sz="3200" b="1" dirty="0"/>
              <a:t>while </a:t>
            </a:r>
            <a:r>
              <a:rPr lang="en-US" sz="3200" dirty="0"/>
              <a:t>loops!</a:t>
            </a:r>
            <a:endParaRPr lang="en-US" sz="3200" dirty="0"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8C9A6C82-9D4F-204C-A119-CAC1705F3F01}"/>
              </a:ext>
            </a:extLst>
          </p:cNvPr>
          <p:cNvSpPr/>
          <p:nvPr/>
        </p:nvSpPr>
        <p:spPr>
          <a:xfrm>
            <a:off x="609601" y="2667000"/>
            <a:ext cx="457200" cy="1143000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449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Now we can say: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if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beepers_present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pick_beeper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sz="3200" dirty="0"/>
              <a:t>Karel won’t crash because it will only pick up a beeper if there is one.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8EC90-F1E0-8A4A-8919-44122E10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17" y="1905000"/>
            <a:ext cx="6631583" cy="24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08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3375-A0D3-AC4C-86E5-47B30CC0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and Indentation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4E024-F19E-2F48-956D-D756C2CE9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33600"/>
            <a:ext cx="867092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if </a:t>
            </a:r>
            <a:r>
              <a:rPr lang="en-US" altLang="en-US" b="1" i="1" u="sng" dirty="0">
                <a:latin typeface="Times New Roman" panose="02020603050405020304" pitchFamily="18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	       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  <a:r>
              <a:rPr lang="en-US" altLang="en-US" b="1" i="1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           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           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  <a:r>
              <a:rPr lang="en-US" altLang="en-US" b="1" i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 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28CE6C53-73F8-6940-90D8-8D50B09EEAD5}"/>
              </a:ext>
            </a:extLst>
          </p:cNvPr>
          <p:cNvSpPr/>
          <p:nvPr/>
        </p:nvSpPr>
        <p:spPr>
          <a:xfrm>
            <a:off x="1889125" y="2959322"/>
            <a:ext cx="793999" cy="1079278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45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AEFC-F682-F347-A27C-C3793B53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90E0-7A84-274C-82E5-995BA643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What if we want to do one thing if some condition is true, and another otherwise?  We can add an </a:t>
            </a:r>
            <a:r>
              <a:rPr lang="en-US" sz="3200" b="1" dirty="0"/>
              <a:t>else</a:t>
            </a:r>
            <a:r>
              <a:rPr lang="en-US" sz="3200" dirty="0"/>
              <a:t> statement: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67D1F5-200A-D94E-BA51-57165D387C4E}"/>
              </a:ext>
            </a:extLst>
          </p:cNvPr>
          <p:cNvSpPr/>
          <p:nvPr/>
        </p:nvSpPr>
        <p:spPr bwMode="auto">
          <a:xfrm>
            <a:off x="5562600" y="3429000"/>
            <a:ext cx="46482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This will run the first group of statements if </a:t>
            </a:r>
            <a:r>
              <a:rPr lang="en-US" sz="2800" b="1" i="1" dirty="0">
                <a:latin typeface="+mn-lt"/>
                <a:cs typeface="Courier New" panose="02070309020205020404" pitchFamily="49" charset="0"/>
              </a:rPr>
              <a:t>condition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i</a:t>
            </a:r>
            <a:r>
              <a:rPr lang="en-US" sz="2800" dirty="0">
                <a:cs typeface="Courier New" panose="02070309020205020404" pitchFamily="49" charset="0"/>
              </a:rPr>
              <a:t>s true; otherwise, it runs the second group of statements.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80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9AAB-8772-9A43-9B2C-DC3CFC6B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0B4E-34DC-4C4A-AF44-F3885E295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What does this code do?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beepers_present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pick_beeper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9430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2134-3AD6-BB46-BE38-59454E95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 and Indentation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5E845-2B28-684E-9C4F-D0521A323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67092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if </a:t>
            </a:r>
            <a:r>
              <a:rPr lang="en-US" altLang="en-US" b="1" i="1" u="sng" dirty="0">
                <a:latin typeface="Times New Roman" panose="02020603050405020304" pitchFamily="18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i="1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>
                <a:latin typeface="Times New Roman" panose="02020603050405020304" pitchFamily="18" charset="0"/>
              </a:rPr>
              <a:t>statements</a:t>
            </a:r>
            <a:r>
              <a:rPr lang="en-US" altLang="en-US" b="1" dirty="0">
                <a:latin typeface="Courier New" panose="02070309020205020404" pitchFamily="49" charset="0"/>
              </a:rPr>
              <a:t>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else: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>
                <a:latin typeface="Times New Roman" panose="02020603050405020304" pitchFamily="18" charset="0"/>
              </a:rPr>
              <a:t>statements</a:t>
            </a:r>
            <a:r>
              <a:rPr lang="en-US" altLang="en-US" b="1" dirty="0">
                <a:latin typeface="Courier New" panose="02070309020205020404" pitchFamily="49" charset="0"/>
              </a:rPr>
              <a:t>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def </a:t>
            </a:r>
            <a:r>
              <a:rPr lang="en-US" altLang="en-US" b="1" dirty="0" err="1">
                <a:latin typeface="Courier New" panose="02070309020205020404" pitchFamily="49" charset="0"/>
              </a:rPr>
              <a:t>invert_beepers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if </a:t>
            </a:r>
            <a:r>
              <a:rPr lang="en-US" altLang="en-US" b="1" dirty="0" err="1">
                <a:latin typeface="Courier New" panose="02070309020205020404" pitchFamily="49" charset="0"/>
              </a:rPr>
              <a:t>beepers_present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pick_beeper</a:t>
            </a:r>
            <a:r>
              <a:rPr lang="en-US" altLang="en-US" b="1" dirty="0">
                <a:latin typeface="Courier New" panose="02070309020205020404" pitchFamily="49" charset="0"/>
              </a:rPr>
              <a:t>() # note indenting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else: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put_beeper</a:t>
            </a:r>
            <a:r>
              <a:rPr lang="en-US" altLang="en-US" b="1" dirty="0">
                <a:latin typeface="Courier New" panose="02070309020205020404" pitchFamily="49" charset="0"/>
              </a:rPr>
              <a:t>()  # note indenting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49CF30-6EF9-6448-8B10-9C480DE2AE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3725" y="3652837"/>
            <a:ext cx="8305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1BEED91E-2791-014A-B8DA-72AF7995F840}"/>
              </a:ext>
            </a:extLst>
          </p:cNvPr>
          <p:cNvSpPr/>
          <p:nvPr/>
        </p:nvSpPr>
        <p:spPr>
          <a:xfrm>
            <a:off x="743102" y="4130591"/>
            <a:ext cx="857098" cy="1750844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1D52B979-61B8-584F-A7D5-84B1088EBBBA}"/>
              </a:ext>
            </a:extLst>
          </p:cNvPr>
          <p:cNvSpPr/>
          <p:nvPr/>
        </p:nvSpPr>
        <p:spPr>
          <a:xfrm>
            <a:off x="1676400" y="4493698"/>
            <a:ext cx="738438" cy="512315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198019F2-5695-6244-B0CD-94FABFDB2BF4}"/>
              </a:ext>
            </a:extLst>
          </p:cNvPr>
          <p:cNvSpPr/>
          <p:nvPr/>
        </p:nvSpPr>
        <p:spPr>
          <a:xfrm>
            <a:off x="806201" y="1867031"/>
            <a:ext cx="793999" cy="481629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0BD622-99DC-584E-8DAC-ADC1E1F01D79}"/>
              </a:ext>
            </a:extLst>
          </p:cNvPr>
          <p:cNvSpPr/>
          <p:nvPr/>
        </p:nvSpPr>
        <p:spPr>
          <a:xfrm>
            <a:off x="806201" y="2667000"/>
            <a:ext cx="793999" cy="481629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DF049780-DA8C-B74D-988B-87A28D52341F}"/>
              </a:ext>
            </a:extLst>
          </p:cNvPr>
          <p:cNvSpPr/>
          <p:nvPr/>
        </p:nvSpPr>
        <p:spPr>
          <a:xfrm>
            <a:off x="1676400" y="5334000"/>
            <a:ext cx="738438" cy="512315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56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A3FC-2A4F-4746-B9DC-11A63518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Karel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F269-D0A9-F94F-B44A-D9F6A1D76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Congratulations!</a:t>
            </a:r>
            <a:r>
              <a:rPr lang="en-US" sz="3200" dirty="0"/>
              <a:t>  You’ve learned all of control flow in Karel.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i="1" dirty="0"/>
              <a:t>Control Flow </a:t>
            </a:r>
            <a:r>
              <a:rPr lang="en-US" sz="3200" dirty="0"/>
              <a:t>lets us control the “flow” of our Karel program.  For example, repeat something more than once, or only do something in certain cases.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Want to repeat something?  Use a </a:t>
            </a:r>
            <a:r>
              <a:rPr lang="en-US" sz="3200" b="1" dirty="0"/>
              <a:t>for</a:t>
            </a:r>
            <a:r>
              <a:rPr lang="en-US" sz="3200" dirty="0"/>
              <a:t> or </a:t>
            </a:r>
            <a:r>
              <a:rPr lang="en-US" sz="3200" b="1" dirty="0"/>
              <a:t>while</a:t>
            </a:r>
            <a:r>
              <a:rPr lang="en-US" sz="3200" dirty="0"/>
              <a:t> loop.</a:t>
            </a:r>
          </a:p>
          <a:p>
            <a:pPr marL="0" indent="0">
              <a:buNone/>
            </a:pPr>
            <a:r>
              <a:rPr lang="en-US" sz="3200" dirty="0"/>
              <a:t>	- </a:t>
            </a:r>
            <a:r>
              <a:rPr lang="en-US" sz="3200" b="1" dirty="0"/>
              <a:t>for</a:t>
            </a:r>
            <a:r>
              <a:rPr lang="en-US" sz="3200" dirty="0"/>
              <a:t> if we know how many times</a:t>
            </a:r>
          </a:p>
          <a:p>
            <a:pPr marL="0" indent="0">
              <a:buNone/>
            </a:pPr>
            <a:r>
              <a:rPr lang="en-US" sz="3200" dirty="0"/>
              <a:t>	- </a:t>
            </a:r>
            <a:r>
              <a:rPr lang="en-US" sz="3200" b="1" dirty="0"/>
              <a:t>while </a:t>
            </a:r>
            <a:r>
              <a:rPr lang="en-US" sz="3200" dirty="0"/>
              <a:t>if we don’t know how many times</a:t>
            </a:r>
          </a:p>
          <a:p>
            <a:pPr marL="0" indent="0">
              <a:buNone/>
            </a:pPr>
            <a:r>
              <a:rPr lang="en-US" sz="3200" dirty="0"/>
              <a:t>Want to conditionally do something?  Use </a:t>
            </a:r>
            <a:r>
              <a:rPr lang="en-US" sz="3200" b="1" dirty="0"/>
              <a:t>if</a:t>
            </a:r>
            <a:r>
              <a:rPr lang="en-US" sz="3200" dirty="0"/>
              <a:t> (with an optional </a:t>
            </a:r>
            <a:r>
              <a:rPr lang="en-US" sz="3200" b="1" dirty="0"/>
              <a:t>else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0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886"/>
            <a:ext cx="11277600" cy="1143000"/>
          </a:xfrm>
        </p:spPr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15062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Review: Karel + Control flow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if/else</a:t>
            </a: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 statements</a:t>
            </a:r>
          </a:p>
          <a:p>
            <a:pPr>
              <a:lnSpc>
                <a:spcPct val="150000"/>
              </a:lnSpc>
            </a:pPr>
            <a:r>
              <a:rPr lang="en-US" altLang="x-none" sz="3600" dirty="0"/>
              <a:t>Decomposition and Top-Down Design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Hurdle Jumper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F305B-8CF6-DD40-9DD6-26349AE2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286000"/>
            <a:ext cx="3080524" cy="30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5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886"/>
            <a:ext cx="11277600" cy="1143000"/>
          </a:xfrm>
        </p:spPr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15062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x-none" sz="3600" dirty="0"/>
              <a:t>Review: Karel + Control flow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latin typeface="Consolas" panose="020B0609020204030204" pitchFamily="49" charset="0"/>
                <a:cs typeface="Consolas" panose="020B0609020204030204" pitchFamily="49" charset="0"/>
              </a:rPr>
              <a:t>if/else</a:t>
            </a:r>
            <a:r>
              <a:rPr lang="en-US" altLang="x-none" sz="3600" dirty="0"/>
              <a:t> statements</a:t>
            </a:r>
          </a:p>
          <a:p>
            <a:pPr>
              <a:lnSpc>
                <a:spcPct val="150000"/>
              </a:lnSpc>
            </a:pPr>
            <a:r>
              <a:rPr lang="en-US" altLang="x-none" sz="3600" dirty="0"/>
              <a:t>Decomposition and Top-Down Design</a:t>
            </a:r>
          </a:p>
          <a:p>
            <a:pPr>
              <a:lnSpc>
                <a:spcPct val="150000"/>
              </a:lnSpc>
            </a:pPr>
            <a:r>
              <a:rPr lang="en-US" altLang="x-none" sz="3600" dirty="0"/>
              <a:t>Practice: Hurdle Jumper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F305B-8CF6-DD40-9DD6-26349AE2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286000"/>
            <a:ext cx="3080524" cy="30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87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1600200"/>
          </a:xfrm>
        </p:spPr>
        <p:txBody>
          <a:bodyPr/>
          <a:lstStyle/>
          <a:p>
            <a:r>
              <a:rPr lang="en-US" dirty="0"/>
              <a:t>When you start solving a problem, you should start by thinking about big tasks first.</a:t>
            </a:r>
          </a:p>
          <a:p>
            <a:r>
              <a:rPr lang="en-US" dirty="0"/>
              <a:t>E.g. You wake up and and trying to plan your day</a:t>
            </a:r>
          </a:p>
        </p:txBody>
      </p:sp>
    </p:spTree>
    <p:extLst>
      <p:ext uri="{BB962C8B-B14F-4D97-AF65-F5344CB8AC3E}">
        <p14:creationId xmlns:p14="http://schemas.microsoft.com/office/powerpoint/2010/main" val="111747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1600200"/>
          </a:xfrm>
        </p:spPr>
        <p:txBody>
          <a:bodyPr/>
          <a:lstStyle/>
          <a:p>
            <a:r>
              <a:rPr lang="en-US" dirty="0"/>
              <a:t>When you start solving a problem, you should start by thinking about big tasks first.</a:t>
            </a:r>
          </a:p>
          <a:p>
            <a:r>
              <a:rPr lang="en-US" dirty="0"/>
              <a:t>E.g. You wake up and and trying to plan your 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4C9B42-EB91-E949-AFAA-3F7A42F4E3AC}"/>
              </a:ext>
            </a:extLst>
          </p:cNvPr>
          <p:cNvSpPr/>
          <p:nvPr/>
        </p:nvSpPr>
        <p:spPr>
          <a:xfrm>
            <a:off x="1447800" y="2933700"/>
            <a:ext cx="411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left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right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Move to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Grab brush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Apply toothpaste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Exit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Go to kitchen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Crack eggs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10325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1600200"/>
          </a:xfrm>
        </p:spPr>
        <p:txBody>
          <a:bodyPr/>
          <a:lstStyle/>
          <a:p>
            <a:r>
              <a:rPr lang="en-US" dirty="0"/>
              <a:t>When you start solving a problem, you should start by thinking about big tasks first.</a:t>
            </a:r>
          </a:p>
          <a:p>
            <a:r>
              <a:rPr lang="en-US" dirty="0"/>
              <a:t>E.g. You wake up and and trying to plan your 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4C9B42-EB91-E949-AFAA-3F7A42F4E3AC}"/>
              </a:ext>
            </a:extLst>
          </p:cNvPr>
          <p:cNvSpPr/>
          <p:nvPr/>
        </p:nvSpPr>
        <p:spPr>
          <a:xfrm>
            <a:off x="1447800" y="2933700"/>
            <a:ext cx="411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left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right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Move to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Grab brush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Apply toothpaste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Exit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Go to kitchen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Crack eggs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F99CF-8688-224B-B56F-4EB239285776}"/>
              </a:ext>
            </a:extLst>
          </p:cNvPr>
          <p:cNvSpPr/>
          <p:nvPr/>
        </p:nvSpPr>
        <p:spPr>
          <a:xfrm>
            <a:off x="6477000" y="2933700"/>
            <a:ext cx="411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Wash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Eat breakfast</a:t>
            </a:r>
          </a:p>
        </p:txBody>
      </p:sp>
    </p:spTree>
    <p:extLst>
      <p:ext uri="{BB962C8B-B14F-4D97-AF65-F5344CB8AC3E}">
        <p14:creationId xmlns:p14="http://schemas.microsoft.com/office/powerpoint/2010/main" val="4158132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1600200"/>
          </a:xfrm>
        </p:spPr>
        <p:txBody>
          <a:bodyPr/>
          <a:lstStyle/>
          <a:p>
            <a:r>
              <a:rPr lang="en-US" dirty="0"/>
              <a:t>When you start solving a problem, you should start by thinking about big tasks first.</a:t>
            </a:r>
          </a:p>
          <a:p>
            <a:r>
              <a:rPr lang="en-US" dirty="0"/>
              <a:t>E.g. You wake up and and trying to plan your 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4C9B42-EB91-E949-AFAA-3F7A42F4E3AC}"/>
              </a:ext>
            </a:extLst>
          </p:cNvPr>
          <p:cNvSpPr/>
          <p:nvPr/>
        </p:nvSpPr>
        <p:spPr>
          <a:xfrm>
            <a:off x="1447800" y="2933700"/>
            <a:ext cx="411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left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right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Move to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Grab brush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Apply toothpaste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Exit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Go to kitchen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Crack eggs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F99CF-8688-224B-B56F-4EB239285776}"/>
              </a:ext>
            </a:extLst>
          </p:cNvPr>
          <p:cNvSpPr/>
          <p:nvPr/>
        </p:nvSpPr>
        <p:spPr>
          <a:xfrm>
            <a:off x="6477000" y="2933700"/>
            <a:ext cx="411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out of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Exit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Wash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Eat breakfast</a:t>
            </a:r>
          </a:p>
        </p:txBody>
      </p:sp>
    </p:spTree>
    <p:extLst>
      <p:ext uri="{BB962C8B-B14F-4D97-AF65-F5344CB8AC3E}">
        <p14:creationId xmlns:p14="http://schemas.microsoft.com/office/powerpoint/2010/main" val="63534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1600200"/>
          </a:xfrm>
        </p:spPr>
        <p:txBody>
          <a:bodyPr/>
          <a:lstStyle/>
          <a:p>
            <a:r>
              <a:rPr lang="en-US" dirty="0"/>
              <a:t>When you start solving a problem, you should start by thinking about big tasks first.</a:t>
            </a:r>
          </a:p>
          <a:p>
            <a:r>
              <a:rPr lang="en-US" dirty="0"/>
              <a:t>E.g. You wake up and and trying to plan your 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4C9B42-EB91-E949-AFAA-3F7A42F4E3AC}"/>
              </a:ext>
            </a:extLst>
          </p:cNvPr>
          <p:cNvSpPr/>
          <p:nvPr/>
        </p:nvSpPr>
        <p:spPr>
          <a:xfrm>
            <a:off x="1447800" y="2933700"/>
            <a:ext cx="411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left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right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Move to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Grab brush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Apply toothpaste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Exit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Go to kitchen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Crack eggs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F99CF-8688-224B-B56F-4EB239285776}"/>
              </a:ext>
            </a:extLst>
          </p:cNvPr>
          <p:cNvSpPr/>
          <p:nvPr/>
        </p:nvSpPr>
        <p:spPr>
          <a:xfrm>
            <a:off x="6477000" y="2933700"/>
            <a:ext cx="411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out of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Exit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Wash up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Wash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Eat breakfast</a:t>
            </a:r>
          </a:p>
        </p:txBody>
      </p:sp>
    </p:spTree>
    <p:extLst>
      <p:ext uri="{BB962C8B-B14F-4D97-AF65-F5344CB8AC3E}">
        <p14:creationId xmlns:p14="http://schemas.microsoft.com/office/powerpoint/2010/main" val="3348932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1600200"/>
          </a:xfrm>
        </p:spPr>
        <p:txBody>
          <a:bodyPr/>
          <a:lstStyle/>
          <a:p>
            <a:r>
              <a:rPr lang="en-US" dirty="0"/>
              <a:t>When you start solving a problem, you should start by thinking about big tasks first.</a:t>
            </a:r>
          </a:p>
          <a:p>
            <a:r>
              <a:rPr lang="en-US" dirty="0"/>
              <a:t>E.g. You wake up and and trying to plan your 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4C9B42-EB91-E949-AFAA-3F7A42F4E3AC}"/>
              </a:ext>
            </a:extLst>
          </p:cNvPr>
          <p:cNvSpPr/>
          <p:nvPr/>
        </p:nvSpPr>
        <p:spPr>
          <a:xfrm>
            <a:off x="1447800" y="2933700"/>
            <a:ext cx="411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left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right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Move to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Grab brush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Apply toothpaste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Exit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Go to kitchen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Crack eggs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F99CF-8688-224B-B56F-4EB239285776}"/>
              </a:ext>
            </a:extLst>
          </p:cNvPr>
          <p:cNvSpPr/>
          <p:nvPr/>
        </p:nvSpPr>
        <p:spPr>
          <a:xfrm>
            <a:off x="6477000" y="2933700"/>
            <a:ext cx="4114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out of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Exit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Wash up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Wash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Eat breakfast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Make eggs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Pour juice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Eat</a:t>
            </a:r>
          </a:p>
        </p:txBody>
      </p:sp>
    </p:spTree>
    <p:extLst>
      <p:ext uri="{BB962C8B-B14F-4D97-AF65-F5344CB8AC3E}">
        <p14:creationId xmlns:p14="http://schemas.microsoft.com/office/powerpoint/2010/main" val="1776529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down problems into smaller, more approachable sub-problems (e.g. our own Karel commands)</a:t>
            </a:r>
          </a:p>
          <a:p>
            <a:r>
              <a:rPr lang="en-US" dirty="0"/>
              <a:t>Each piece should solve </a:t>
            </a:r>
            <a:r>
              <a:rPr lang="en-US" b="1" dirty="0"/>
              <a:t>one</a:t>
            </a:r>
            <a:r>
              <a:rPr lang="en-US" dirty="0"/>
              <a:t> problem/task (&lt; ~ 20 lines of code)</a:t>
            </a:r>
          </a:p>
          <a:p>
            <a:pPr lvl="1"/>
            <a:r>
              <a:rPr lang="en-US" dirty="0"/>
              <a:t>Descriptively-named</a:t>
            </a:r>
          </a:p>
          <a:p>
            <a:pPr lvl="1"/>
            <a:r>
              <a:rPr lang="en-US" dirty="0"/>
              <a:t>Well-commented!</a:t>
            </a:r>
          </a:p>
          <a:p>
            <a:r>
              <a:rPr lang="en-US" dirty="0"/>
              <a:t>Problems should be solved </a:t>
            </a:r>
            <a:r>
              <a:rPr lang="en-US" b="1" dirty="0"/>
              <a:t>top-down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9136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Start from a large task and break it up into smaller pieces</a:t>
            </a:r>
          </a:p>
          <a:p>
            <a:r>
              <a:rPr lang="en-US" sz="3200" dirty="0"/>
              <a:t>Ok to write your program in terms of commands that don’t exist yet</a:t>
            </a:r>
          </a:p>
          <a:p>
            <a:r>
              <a:rPr lang="en-US" sz="3200" b="1" dirty="0"/>
              <a:t>Goal</a:t>
            </a:r>
            <a:r>
              <a:rPr lang="en-US" sz="3200" dirty="0"/>
              <a:t>: make our programs easily readable by humans</a:t>
            </a:r>
          </a:p>
          <a:p>
            <a:pPr lvl="1"/>
            <a:r>
              <a:rPr lang="en-US" sz="2800" dirty="0"/>
              <a:t>Commenting</a:t>
            </a:r>
          </a:p>
          <a:p>
            <a:pPr lvl="1"/>
            <a:r>
              <a:rPr lang="en-US" sz="2800" dirty="0"/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val="2700700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886"/>
            <a:ext cx="11277600" cy="1143000"/>
          </a:xfrm>
        </p:spPr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15062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Review: Karel + Control flow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if/else</a:t>
            </a: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 statements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Decomposition and Top-Down Design</a:t>
            </a:r>
          </a:p>
          <a:p>
            <a:pPr>
              <a:lnSpc>
                <a:spcPct val="150000"/>
              </a:lnSpc>
            </a:pPr>
            <a:r>
              <a:rPr lang="en-US" altLang="x-none" sz="3600" dirty="0"/>
              <a:t>Practice: Hurdle Jumper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F305B-8CF6-DD40-9DD6-26349AE2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286000"/>
            <a:ext cx="3080524" cy="30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77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AF2E-4DE3-7047-BC8B-FD6F17CA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Jumper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C2CB-939E-DC4F-A3EA-42A22855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5943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Karel is in the Olympics!  We want to write a Karel program that hops hurdles.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dirty="0"/>
              <a:t>Karel starts at (1,1) facing East and should end up at the end of row 1 facing east.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dirty="0"/>
              <a:t>The world has 9 columns.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dirty="0"/>
              <a:t>There are an unknown number of ”hurdles” (walls) of varying heights that Karel must ascend and descend to get to the other side.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2C36A-4A2B-2841-898C-F81600BA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200"/>
            <a:ext cx="6031267" cy="41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886"/>
            <a:ext cx="11277600" cy="1143000"/>
          </a:xfrm>
        </p:spPr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15062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x-none" sz="3600" dirty="0"/>
              <a:t>Review: Karel + Control flow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if/else</a:t>
            </a: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 statements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Decomposition and Top-Down Design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Hurdle Jumper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F305B-8CF6-DD40-9DD6-26349AE2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286000"/>
            <a:ext cx="3080524" cy="30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29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Jumper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400" i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1370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9F11-0BD3-0246-92D0-F6AD95EC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Jumper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5360-57C9-EA4B-8AA2-5861AA83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/>
              <a:t>Precondition:</a:t>
            </a:r>
            <a:r>
              <a:rPr lang="en-US" sz="2600" dirty="0"/>
              <a:t> something you </a:t>
            </a:r>
            <a:r>
              <a:rPr lang="en-US" sz="2600" i="1" dirty="0"/>
              <a:t>assume</a:t>
            </a:r>
            <a:r>
              <a:rPr lang="en-US" sz="2600" dirty="0"/>
              <a:t> is true at the start of a function or code block</a:t>
            </a:r>
          </a:p>
          <a:p>
            <a:pPr marL="0" indent="0">
              <a:buNone/>
            </a:pPr>
            <a:r>
              <a:rPr lang="en-US" sz="2600" b="1" dirty="0"/>
              <a:t>Postcondition: </a:t>
            </a:r>
            <a:r>
              <a:rPr lang="en-US" sz="2600" dirty="0"/>
              <a:t>something you </a:t>
            </a:r>
            <a:r>
              <a:rPr lang="en-US" sz="2600" i="1" dirty="0"/>
              <a:t>promise</a:t>
            </a:r>
            <a:r>
              <a:rPr lang="en-US" sz="2600" dirty="0"/>
              <a:t> is true at the end of a function or code block</a:t>
            </a:r>
            <a:endParaRPr lang="en-US" sz="2600" b="1" dirty="0"/>
          </a:p>
          <a:p>
            <a:pPr marL="0" indent="0">
              <a:buNone/>
            </a:pPr>
            <a:r>
              <a:rPr lang="en-US" sz="2600" dirty="0"/>
              <a:t>Pre/post-conditions should be documented using comments.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jump_hurdle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Karel jumps over one hurdle of arbitrary height.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Pre-condition:  Karel is facing east next to a hurdle.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Post-condition: Karel is facing east at the bottom of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the other side of the hurdle.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ascend_hurdle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descend_hurdle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074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9F11-0BD3-0246-92D0-F6AD95EC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Jumper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5360-57C9-EA4B-8AA2-5861AA83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/>
              <a:t>Precondition:</a:t>
            </a:r>
            <a:r>
              <a:rPr lang="en-US" sz="2600" dirty="0"/>
              <a:t> something you </a:t>
            </a:r>
            <a:r>
              <a:rPr lang="en-US" sz="2600" i="1" dirty="0"/>
              <a:t>assume</a:t>
            </a:r>
            <a:r>
              <a:rPr lang="en-US" sz="2600" dirty="0"/>
              <a:t> is true at the start of a function or code block</a:t>
            </a:r>
          </a:p>
          <a:p>
            <a:pPr marL="0" indent="0">
              <a:buNone/>
            </a:pPr>
            <a:r>
              <a:rPr lang="en-US" sz="2600" b="1" dirty="0"/>
              <a:t>Postcondition: </a:t>
            </a:r>
            <a:r>
              <a:rPr lang="en-US" sz="2600" dirty="0"/>
              <a:t>something you </a:t>
            </a:r>
            <a:r>
              <a:rPr lang="en-US" sz="2600" i="1" dirty="0"/>
              <a:t>promise</a:t>
            </a:r>
            <a:r>
              <a:rPr lang="en-US" sz="2600" dirty="0"/>
              <a:t> is true at the end of a function or code block</a:t>
            </a:r>
            <a:endParaRPr lang="en-US" sz="2600" b="1" dirty="0"/>
          </a:p>
          <a:p>
            <a:pPr marL="0" indent="0">
              <a:buNone/>
            </a:pPr>
            <a:r>
              <a:rPr lang="en-US" sz="2600" dirty="0"/>
              <a:t>Pre/post-conditions should be documented using comments.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in range(8):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What do we assume is true here?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    move()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jump_hurdle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Does the postcondition match?</a:t>
            </a:r>
          </a:p>
        </p:txBody>
      </p:sp>
    </p:spTree>
    <p:extLst>
      <p:ext uri="{BB962C8B-B14F-4D97-AF65-F5344CB8AC3E}">
        <p14:creationId xmlns:p14="http://schemas.microsoft.com/office/powerpoint/2010/main" val="2528235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592D-99DB-8945-A4A9-656903D9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Karel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53FC-30C0-ED48-8F55-3ABF1EE6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39" y="2009775"/>
            <a:ext cx="7846122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0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DE48-B910-8647-843E-7D7BD3AA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7195-A0AC-314C-86EA-A9D19E5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6096000" cy="5307323"/>
          </a:xfrm>
        </p:spPr>
        <p:txBody>
          <a:bodyPr/>
          <a:lstStyle/>
          <a:p>
            <a:r>
              <a:rPr lang="en-US" b="1" dirty="0" err="1"/>
              <a:t>Quickstart</a:t>
            </a:r>
            <a:r>
              <a:rPr lang="en-US" b="1" dirty="0"/>
              <a:t>: </a:t>
            </a:r>
            <a:r>
              <a:rPr lang="en-US" dirty="0"/>
              <a:t>Implement a program where Karel draws stripes with Beepers.</a:t>
            </a:r>
          </a:p>
          <a:p>
            <a:r>
              <a:rPr lang="en-US" b="1" dirty="0"/>
              <a:t>Section: </a:t>
            </a:r>
            <a:r>
              <a:rPr lang="en-US" dirty="0"/>
              <a:t>Implement a program where Karel builds Hospitals</a:t>
            </a:r>
          </a:p>
          <a:p>
            <a:r>
              <a:rPr lang="en-US" b="1" dirty="0"/>
              <a:t>Project:</a:t>
            </a:r>
            <a:r>
              <a:rPr lang="en-US" dirty="0"/>
              <a:t> Write a program where Karel paints any world randomly with green and blue squares.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38CEE-B8C6-1842-9241-0139FFC9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970" y="5160634"/>
            <a:ext cx="2415460" cy="1518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5C88CD-CF7A-374E-ABDF-96ACE83A3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915" y="3137598"/>
            <a:ext cx="4743450" cy="2144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11E430-392A-844B-B197-64F65C13E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073" y="1205297"/>
            <a:ext cx="4447134" cy="193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17D2-52C2-F94B-8F57-9D7596D0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0338-5EA2-8545-BE2B-6247BF42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your section’s </a:t>
            </a:r>
            <a:r>
              <a:rPr lang="en-US" dirty="0" err="1"/>
              <a:t>quickstart</a:t>
            </a:r>
            <a:r>
              <a:rPr lang="en-US" dirty="0"/>
              <a:t> time!</a:t>
            </a:r>
          </a:p>
          <a:p>
            <a:r>
              <a:rPr lang="en-US" dirty="0"/>
              <a:t>Check your section’s Ed group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281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 quick question!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C8438B-89AC-9D49-9443-5918A26DF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955116"/>
            <a:ext cx="10668000" cy="92768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x-none" sz="4400" dirty="0"/>
              <a:t>Which code will result in the following world?</a:t>
            </a:r>
            <a:endParaRPr lang="en-US" altLang="x-non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7D17A-BF9A-1344-82C1-A45A38CAB3E4}"/>
              </a:ext>
            </a:extLst>
          </p:cNvPr>
          <p:cNvSpPr/>
          <p:nvPr/>
        </p:nvSpPr>
        <p:spPr>
          <a:xfrm>
            <a:off x="1143000" y="4876308"/>
            <a:ext cx="480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move()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561F8-95AB-FF4D-AFE3-C3B8C34EA193}"/>
              </a:ext>
            </a:extLst>
          </p:cNvPr>
          <p:cNvSpPr/>
          <p:nvPr/>
        </p:nvSpPr>
        <p:spPr>
          <a:xfrm>
            <a:off x="6629400" y="4876308"/>
            <a:ext cx="5181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move()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728153-AB24-5E44-9494-E10EB48B1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3"/>
          <a:stretch/>
        </p:blipFill>
        <p:spPr>
          <a:xfrm>
            <a:off x="6579376" y="2098116"/>
            <a:ext cx="3566107" cy="2277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61C78-0A69-DF4A-A373-72A6DA705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046" y="2117415"/>
            <a:ext cx="3505979" cy="22585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B8DDFC-D79F-4A45-8811-C59F83F078FC}"/>
              </a:ext>
            </a:extLst>
          </p:cNvPr>
          <p:cNvCxnSpPr>
            <a:cxnSpLocks/>
          </p:cNvCxnSpPr>
          <p:nvPr/>
        </p:nvCxnSpPr>
        <p:spPr>
          <a:xfrm>
            <a:off x="5905500" y="3211659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B2B412D-FF6C-4941-B218-B427FD11D78E}"/>
              </a:ext>
            </a:extLst>
          </p:cNvPr>
          <p:cNvSpPr/>
          <p:nvPr/>
        </p:nvSpPr>
        <p:spPr>
          <a:xfrm>
            <a:off x="8354053" y="6227549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(B)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461EA-9EFA-A144-B751-BD20E302F087}"/>
              </a:ext>
            </a:extLst>
          </p:cNvPr>
          <p:cNvSpPr/>
          <p:nvPr/>
        </p:nvSpPr>
        <p:spPr>
          <a:xfrm>
            <a:off x="2362200" y="6199747"/>
            <a:ext cx="562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7126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1D27-504D-5640-BAA4-ADFB6D01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106C2F-8D95-4446-B65F-168FF0989249}"/>
              </a:ext>
            </a:extLst>
          </p:cNvPr>
          <p:cNvSpPr/>
          <p:nvPr/>
        </p:nvSpPr>
        <p:spPr>
          <a:xfrm>
            <a:off x="320675" y="1291684"/>
            <a:ext cx="115506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Karel is </a:t>
            </a:r>
            <a:r>
              <a:rPr lang="en-US" sz="3200" i="1" dirty="0"/>
              <a:t>very</a:t>
            </a:r>
            <a:r>
              <a:rPr lang="en-US" sz="3200" dirty="0"/>
              <a:t> picky about indentation.</a:t>
            </a:r>
          </a:p>
          <a:p>
            <a:endParaRPr lang="en-US" sz="3200" dirty="0"/>
          </a:p>
          <a:p>
            <a:r>
              <a:rPr lang="en-US" sz="3200" dirty="0"/>
              <a:t>Make sure to indent a code block 1 level further when you: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Define a new Karel command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Write a for loop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Write a while loop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You may nest these.  Make sure you keep track of your indentation!</a:t>
            </a:r>
          </a:p>
        </p:txBody>
      </p:sp>
    </p:spTree>
    <p:extLst>
      <p:ext uri="{BB962C8B-B14F-4D97-AF65-F5344CB8AC3E}">
        <p14:creationId xmlns:p14="http://schemas.microsoft.com/office/powerpoint/2010/main" val="362546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7553-D8DE-424E-AB86-EABA7205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EE0E-F31B-7742-97C5-072DA7FC9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Control Flow </a:t>
            </a:r>
            <a:r>
              <a:rPr lang="en-US" sz="3200" dirty="0"/>
              <a:t>lets us control the “flow” of our Karel program.</a:t>
            </a:r>
          </a:p>
          <a:p>
            <a:r>
              <a:rPr lang="en-US" sz="3200" dirty="0"/>
              <a:t>Example: repeat something 5 times</a:t>
            </a:r>
          </a:p>
          <a:p>
            <a:r>
              <a:rPr lang="en-US" sz="3200" dirty="0"/>
              <a:t>Example: repeat something until Karel is blocked</a:t>
            </a:r>
          </a:p>
        </p:txBody>
      </p:sp>
    </p:spTree>
    <p:extLst>
      <p:ext uri="{BB962C8B-B14F-4D97-AF65-F5344CB8AC3E}">
        <p14:creationId xmlns:p14="http://schemas.microsoft.com/office/powerpoint/2010/main" val="374485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76400" y="15240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repeat a </a:t>
            </a:r>
            <a:r>
              <a:rPr lang="en-US" b="1" dirty="0"/>
              <a:t>block</a:t>
            </a:r>
            <a:r>
              <a:rPr lang="en-US" dirty="0"/>
              <a:t> of code some number of times, we can use a for loop</a:t>
            </a:r>
          </a:p>
          <a:p>
            <a:pPr marL="0" indent="0">
              <a:buNone/>
            </a:pPr>
            <a:endParaRPr lang="en-US" dirty="0"/>
          </a:p>
          <a:p>
            <a:pPr marL="344487" lvl="1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sz="2800" b="1" i="1" dirty="0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344487" lvl="1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i="1" dirty="0">
                <a:latin typeface="Courier" charset="0"/>
                <a:ea typeface="Courier" charset="0"/>
                <a:cs typeface="Courier" charset="0"/>
              </a:rPr>
              <a:t>statement1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i="1" dirty="0">
                <a:latin typeface="Courier" charset="0"/>
                <a:ea typeface="Courier" charset="0"/>
                <a:cs typeface="Courier" charset="0"/>
              </a:rPr>
              <a:t>statement2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175" indent="0">
              <a:buNone/>
            </a:pPr>
            <a:endParaRPr lang="en-US" sz="3200" dirty="0"/>
          </a:p>
          <a:p>
            <a:pPr marL="3175" indent="0">
              <a:buNone/>
            </a:pPr>
            <a:r>
              <a:rPr lang="en-US" sz="3200" dirty="0"/>
              <a:t>Repeats the statements in the block </a:t>
            </a:r>
            <a:r>
              <a:rPr lang="en-US" sz="3200" b="1" i="1" dirty="0"/>
              <a:t>count</a:t>
            </a:r>
            <a:r>
              <a:rPr lang="en-US" sz="3200" dirty="0"/>
              <a:t> times.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10058400" cy="4953000"/>
          </a:xfrm>
        </p:spPr>
        <p:txBody>
          <a:bodyPr/>
          <a:lstStyle/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175" indent="0">
              <a:buNone/>
            </a:pPr>
            <a:endParaRPr lang="en-US" sz="3200" dirty="0"/>
          </a:p>
          <a:p>
            <a:pPr marL="3175" indent="0">
              <a:buNone/>
            </a:pPr>
            <a:r>
              <a:rPr lang="en-US" sz="3000" dirty="0"/>
              <a:t>Repeats the statements in the body until </a:t>
            </a:r>
            <a:r>
              <a:rPr lang="en-US" sz="3000" b="1" i="1" dirty="0"/>
              <a:t>condition</a:t>
            </a:r>
            <a:r>
              <a:rPr lang="en-US" sz="3000" dirty="0"/>
              <a:t> is no longer true.</a:t>
            </a:r>
          </a:p>
          <a:p>
            <a:pPr marL="3175" indent="0">
              <a:buNone/>
            </a:pPr>
            <a:r>
              <a:rPr lang="en-US" sz="3000" dirty="0"/>
              <a:t>Each time, Karel executes </a:t>
            </a:r>
            <a:r>
              <a:rPr lang="en-US" sz="3000" i="1" dirty="0"/>
              <a:t>all statements</a:t>
            </a:r>
            <a:r>
              <a:rPr lang="en-US" sz="3000" dirty="0"/>
              <a:t>, and </a:t>
            </a:r>
            <a:r>
              <a:rPr lang="en-US" sz="3000" b="1" dirty="0"/>
              <a:t>then</a:t>
            </a:r>
            <a:r>
              <a:rPr lang="en-US" sz="3000" dirty="0"/>
              <a:t> checks the condition.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3432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8442</TotalTime>
  <Words>2222</Words>
  <Application>Microsoft Macintosh PowerPoint</Application>
  <PresentationFormat>Widescreen</PresentationFormat>
  <Paragraphs>416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Andale Mono</vt:lpstr>
      <vt:lpstr>Arial</vt:lpstr>
      <vt:lpstr>Calibri</vt:lpstr>
      <vt:lpstr>Calibri Light</vt:lpstr>
      <vt:lpstr>Chalkboard</vt:lpstr>
      <vt:lpstr>Consolas</vt:lpstr>
      <vt:lpstr>Courier</vt:lpstr>
      <vt:lpstr>Courier New</vt:lpstr>
      <vt:lpstr>Helvetica Neue</vt:lpstr>
      <vt:lpstr>Tahoma</vt:lpstr>
      <vt:lpstr>Times New Roman</vt:lpstr>
      <vt:lpstr>Verdana</vt:lpstr>
      <vt:lpstr>1_Default Design</vt:lpstr>
      <vt:lpstr>CS Bridge, Lecture 3 More Karel Control Flow</vt:lpstr>
      <vt:lpstr>PowerPoint Presentation</vt:lpstr>
      <vt:lpstr>Lecture Plan</vt:lpstr>
      <vt:lpstr>Lecture Plan</vt:lpstr>
      <vt:lpstr>A quick question!</vt:lpstr>
      <vt:lpstr>Indentation</vt:lpstr>
      <vt:lpstr>Control Flow</vt:lpstr>
      <vt:lpstr>Control flow: For Loops</vt:lpstr>
      <vt:lpstr>Control Flow: While Loops</vt:lpstr>
      <vt:lpstr>Conditions</vt:lpstr>
      <vt:lpstr>Loops Overview</vt:lpstr>
      <vt:lpstr>Fencepost</vt:lpstr>
      <vt:lpstr>Fencepost</vt:lpstr>
      <vt:lpstr>Fencepost</vt:lpstr>
      <vt:lpstr>Fencepost Problem</vt:lpstr>
      <vt:lpstr>Fencepost Structure</vt:lpstr>
      <vt:lpstr>Lecture Plan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 and Indentation</vt:lpstr>
      <vt:lpstr>If/Else Statements</vt:lpstr>
      <vt:lpstr>If/Else Statements</vt:lpstr>
      <vt:lpstr>If/Else Statements and Indentation</vt:lpstr>
      <vt:lpstr>Karel and Control Flow</vt:lpstr>
      <vt:lpstr>Lecture Plan</vt:lpstr>
      <vt:lpstr>Decomposition</vt:lpstr>
      <vt:lpstr>Decomposition</vt:lpstr>
      <vt:lpstr>Decomposition</vt:lpstr>
      <vt:lpstr>Decomposition</vt:lpstr>
      <vt:lpstr>Decomposition</vt:lpstr>
      <vt:lpstr>Decomposition</vt:lpstr>
      <vt:lpstr>Decomposition</vt:lpstr>
      <vt:lpstr>Top-Down Design</vt:lpstr>
      <vt:lpstr>Lecture Plan</vt:lpstr>
      <vt:lpstr>Hurdle Jumper</vt:lpstr>
      <vt:lpstr>Hurdle Jumper</vt:lpstr>
      <vt:lpstr>Hurdle Jumper</vt:lpstr>
      <vt:lpstr>Hurdle Jumper</vt:lpstr>
      <vt:lpstr>Karel Resources</vt:lpstr>
      <vt:lpstr>Rest Of Today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Ali Raza Malik</cp:lastModifiedBy>
  <cp:revision>731</cp:revision>
  <cp:lastPrinted>2017-06-26T08:05:25Z</cp:lastPrinted>
  <dcterms:created xsi:type="dcterms:W3CDTF">2008-06-28T20:57:21Z</dcterms:created>
  <dcterms:modified xsi:type="dcterms:W3CDTF">2021-06-29T20:46:29Z</dcterms:modified>
</cp:coreProperties>
</file>