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304" r:id="rId11"/>
    <p:sldId id="270" r:id="rId12"/>
    <p:sldId id="271" r:id="rId13"/>
    <p:sldId id="272" r:id="rId14"/>
    <p:sldId id="30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entury Gothic" panose="020B0502020202020204" pitchFamily="34" charset="0"/>
      <p:regular r:id="rId45"/>
      <p:bold r:id="rId46"/>
      <p:italic r:id="rId47"/>
      <p:boldItalic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A2E5B0-2424-4AEC-A88C-94B50B0D736D}">
  <a:tblStyle styleId="{46A2E5B0-2424-4AEC-A88C-94B50B0D73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2"/>
    <p:restoredTop sz="94694"/>
  </p:normalViewPr>
  <p:slideViewPr>
    <p:cSldViewPr snapToGrid="0">
      <p:cViewPr varScale="1">
        <p:scale>
          <a:sx n="121" d="100"/>
          <a:sy n="121" d="100"/>
        </p:scale>
        <p:origin x="199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5660785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d5660785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[1:0]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d56607851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d56607851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[0:30; 7-8]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1510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6d56b4ac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6d56b4ac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6d56b4ac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6d56b4ac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6d56b4ac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6d56b4ac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d56607851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d56607851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[0:30; 7-8]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8004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56607851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56607851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[0:30; 8-9]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fixed number of repeats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for loop is much more powerful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56607851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56607851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[0:30; 9-10]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variable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different name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d56607851_1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d56607851_1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[0:30; 10-11]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any variable name is ok. Let’s stick with i.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what is the value of the variable?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6d56b4ac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6d56b4ac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[0:30; 10-11]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any variable name is ok. Let’s stick with i.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what is the value of the variable?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d56607851_1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d56607851_1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[1:30; 11-12]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the 5 is not among the values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it starts from zero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ends before 5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d56607851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d56607851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[0:20; 1-2]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d56b4ac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d56b4ac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[1:30; 11-12]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the 5 is not among the values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it starts from zero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ends before 5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d56607851_1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d56607851_1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[1:0; 12-13]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the range can also contain a variable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we can ask the user to enter the upper bound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d56607851_1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d56607851_1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[1:0; 13-14]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print the numbers between 10 and 15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we need to start from 10, not from 0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range: two arguments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comma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16 not 15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d56607851_1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d56607851_1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[1:0; 14-15]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let’s trace 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d56607851_1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d56607851_1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[0:15; 15-16]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d56607851_1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d56607851_1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[0:15; 15-16]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d56607851_1_1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d56607851_1_1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[0:15; 15-16]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d56607851_1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d56607851_1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[0:15; 16-17]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d56607851_1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d56607851_1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[0:15; 16-17]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d56607851_1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d56607851_1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[0:15; 16-17]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6d56b4a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6d56b4a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d56607851_1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d56607851_1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[0:15; 17-18]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d56607851_1_1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d56607851_1_1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[0:15; 17-18]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d56607851_1_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d56607851_1_1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[0:15; 18-19]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d56607851_1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d56607851_1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[1:0; 19-20]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d56607851_1_9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d56607851_1_9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[2:0; 20-22]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More complex program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think about it for 1 minute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d56607851_1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d56607851_1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[1:0; 22-23]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d56607851_1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d56607851_1_1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[1:0; 23-24]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d56607851_1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d56607851_1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[0:30; 24-25]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d56607851_1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d56607851_1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[1:0; 25-26]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6d56b4ac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6d56b4ac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6d56b4ac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6d56b4ac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d56b4ac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d56b4ac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d56b4ac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d56b4ac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6d56b4ac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6d56b4ac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udělat komplikovanou složenou podmínku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d56607851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d56607851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[0:30; 7-8]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78372" y="4141078"/>
            <a:ext cx="8135007" cy="2569856"/>
          </a:xfrm>
          <a:prstGeom prst="rect">
            <a:avLst/>
          </a:prstGeom>
          <a:solidFill>
            <a:srgbClr val="F0F8F9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entury Gothic"/>
              <a:buNone/>
            </a:pPr>
            <a:r>
              <a:rPr lang="cs" sz="3200" b="1" dirty="0">
                <a:latin typeface="Century Gothic"/>
                <a:ea typeface="Century Gothic"/>
                <a:cs typeface="Century Gothic"/>
                <a:sym typeface="Century Gothic"/>
              </a:rPr>
              <a:t>CS Bridge, July 1, 2021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entury Gothic"/>
              <a:buNone/>
            </a:pPr>
            <a:endParaRPr lang="cs" sz="24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entury Gothic"/>
              <a:buNone/>
            </a:pPr>
            <a:r>
              <a:rPr lang="cs" sz="4800" b="1" dirty="0">
                <a:latin typeface="Century Gothic"/>
                <a:ea typeface="Century Gothic"/>
                <a:cs typeface="Century Gothic"/>
                <a:sym typeface="Century Gothic"/>
              </a:rPr>
              <a:t>For Loops, Deconstructed</a:t>
            </a:r>
            <a:endParaRPr sz="4800" dirty="0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F5B3057E-4927-FE40-A579-AC57EBA1D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955"/>
            <a:ext cx="5064530" cy="4133122"/>
          </a:xfrm>
          <a:prstGeom prst="rect">
            <a:avLst/>
          </a:prstGeom>
        </p:spPr>
      </p:pic>
      <p:pic>
        <p:nvPicPr>
          <p:cNvPr id="5" name="Picture 4" descr="A picture containing text, sign, ceramic ware, porcelain&#10;&#10;Description automatically generated">
            <a:extLst>
              <a:ext uri="{FF2B5EF4-FFF2-40B4-BE49-F238E27FC236}">
                <a16:creationId xmlns:a16="http://schemas.microsoft.com/office/drawing/2014/main" id="{47E532B6-FAED-9149-AC4D-C4D84F127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934" y="147066"/>
            <a:ext cx="3687807" cy="36681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311700" y="2081047"/>
            <a:ext cx="8520600" cy="42356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42900">
              <a:spcBef>
                <a:spcPts val="300"/>
              </a:spcBef>
              <a:defRPr sz="18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latin typeface="+mj-lt"/>
              </a:rPr>
              <a:t>	num1 = num1 + 1		</a:t>
            </a: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same as   </a:t>
            </a:r>
            <a:r>
              <a:rPr lang="en-US" dirty="0">
                <a:latin typeface="+mj-lt"/>
              </a:rPr>
              <a:t>	num1 += 1</a:t>
            </a:r>
            <a:br>
              <a:rPr lang="en-US" sz="4400" dirty="0">
                <a:latin typeface="+mj-lt"/>
              </a:rPr>
            </a:br>
            <a:r>
              <a:rPr lang="en-US" dirty="0">
                <a:latin typeface="+mj-lt"/>
              </a:rPr>
              <a:t>	num2 = num2 - 4		</a:t>
            </a: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same as   </a:t>
            </a:r>
            <a:r>
              <a:rPr lang="en-US" dirty="0">
                <a:latin typeface="+mj-lt"/>
              </a:rPr>
              <a:t>	num2 -= 4</a:t>
            </a:r>
            <a:br>
              <a:rPr lang="en-US" sz="4400" dirty="0">
                <a:latin typeface="+mj-lt"/>
              </a:rPr>
            </a:br>
            <a:r>
              <a:rPr lang="en-US" dirty="0">
                <a:latin typeface="+mj-lt"/>
              </a:rPr>
              <a:t>	num3 = num3 * 2		</a:t>
            </a: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same as  </a:t>
            </a:r>
            <a:r>
              <a:rPr lang="en-US" dirty="0">
                <a:latin typeface="+mj-lt"/>
              </a:rPr>
              <a:t>	num3 *= 2</a:t>
            </a:r>
            <a:br>
              <a:rPr lang="en-US" sz="4400" dirty="0">
                <a:latin typeface="+mj-lt"/>
              </a:rPr>
            </a:br>
            <a:r>
              <a:rPr lang="en-US" dirty="0">
                <a:latin typeface="+mj-lt"/>
              </a:rPr>
              <a:t>	num1 = num1 / 2		</a:t>
            </a:r>
            <a:r>
              <a:rPr lang="en-US" dirty="0">
                <a:latin typeface="+mj-lt"/>
                <a:ea typeface="Calibri"/>
                <a:cs typeface="Calibri"/>
                <a:sym typeface="Calibri"/>
              </a:rPr>
              <a:t>same as  </a:t>
            </a:r>
            <a:r>
              <a:rPr lang="en-US" dirty="0">
                <a:latin typeface="+mj-lt"/>
              </a:rPr>
              <a:t>	num1 /= 2</a:t>
            </a:r>
            <a:br>
              <a:rPr lang="en-US" dirty="0">
                <a:latin typeface="+mj-lt"/>
              </a:rPr>
            </a:br>
            <a:br>
              <a:rPr lang="en-US" sz="4400" dirty="0">
                <a:latin typeface="+mj-lt"/>
              </a:rPr>
            </a:br>
            <a:br>
              <a:rPr lang="en-US" sz="4400" dirty="0">
                <a:latin typeface="+mj-lt"/>
              </a:rPr>
            </a:br>
            <a:r>
              <a:rPr lang="en-US" dirty="0">
                <a:latin typeface="+mj-lt"/>
              </a:rPr>
              <a:t>Generally: </a:t>
            </a:r>
            <a:br>
              <a:rPr lang="en-US" b="1" dirty="0">
                <a:latin typeface="+mj-lt"/>
                <a:ea typeface="Courier"/>
                <a:cs typeface="Courier"/>
                <a:sym typeface="Courier"/>
              </a:rPr>
            </a:br>
            <a:r>
              <a:rPr lang="en-US" dirty="0">
                <a:latin typeface="+mj-lt"/>
              </a:rPr>
              <a:t>variable  </a:t>
            </a:r>
            <a:r>
              <a:rPr lang="en-US" dirty="0">
                <a:latin typeface="+mj-lt"/>
                <a:ea typeface="Courier"/>
                <a:cs typeface="Courier"/>
                <a:sym typeface="Courier"/>
              </a:rPr>
              <a:t>=</a:t>
            </a:r>
            <a:r>
              <a:rPr lang="en-US" dirty="0">
                <a:latin typeface="+mj-lt"/>
              </a:rPr>
              <a:t>  variable  operator  (expression) </a:t>
            </a:r>
            <a:br>
              <a:rPr lang="en-US" sz="4000" dirty="0">
                <a:latin typeface="+mj-lt"/>
              </a:rPr>
            </a:br>
            <a:r>
              <a:rPr lang="en-US" dirty="0">
                <a:latin typeface="+mj-lt"/>
              </a:rPr>
              <a:t>is same as:</a:t>
            </a:r>
            <a:br>
              <a:rPr lang="en-US" sz="4000" dirty="0">
                <a:latin typeface="+mj-lt"/>
              </a:rPr>
            </a:br>
            <a:r>
              <a:rPr lang="en-US" dirty="0">
                <a:latin typeface="+mj-lt"/>
              </a:rPr>
              <a:t>variable  operator</a:t>
            </a:r>
            <a:r>
              <a:rPr lang="en-US" dirty="0">
                <a:latin typeface="+mj-lt"/>
                <a:ea typeface="Courier"/>
                <a:cs typeface="Courier"/>
                <a:sym typeface="Courier"/>
              </a:rPr>
              <a:t>=</a:t>
            </a:r>
            <a:r>
              <a:rPr lang="en-US" dirty="0">
                <a:latin typeface="+mj-lt"/>
              </a:rPr>
              <a:t>  expression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66ABD9-A3BB-2540-B336-E07C76D71F8F}"/>
              </a:ext>
            </a:extLst>
          </p:cNvPr>
          <p:cNvSpPr txBox="1"/>
          <p:nvPr/>
        </p:nvSpPr>
        <p:spPr>
          <a:xfrm>
            <a:off x="840824" y="315310"/>
            <a:ext cx="748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Review: Expression </a:t>
            </a:r>
            <a:r>
              <a:rPr lang="en-US" sz="3600" dirty="0" err="1"/>
              <a:t>Shorthands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5FB12-40CF-4B47-A674-3E7BF8100E84}"/>
              </a:ext>
            </a:extLst>
          </p:cNvPr>
          <p:cNvSpPr txBox="1"/>
          <p:nvPr/>
        </p:nvSpPr>
        <p:spPr>
          <a:xfrm>
            <a:off x="945930" y="1321289"/>
            <a:ext cx="7588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= number * 2       same as         number *= 2</a:t>
            </a:r>
          </a:p>
        </p:txBody>
      </p:sp>
    </p:spTree>
    <p:extLst>
      <p:ext uri="{BB962C8B-B14F-4D97-AF65-F5344CB8AC3E}">
        <p14:creationId xmlns:p14="http://schemas.microsoft.com/office/powerpoint/2010/main" val="56156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5019675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5019675" cy="47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038" y="390525"/>
            <a:ext cx="504825" cy="64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9338" y="5143425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/>
          <p:nvPr/>
        </p:nvSpPr>
        <p:spPr>
          <a:xfrm>
            <a:off x="2101450" y="4391625"/>
            <a:ext cx="1648500" cy="399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25" y="2143125"/>
            <a:ext cx="1095375" cy="47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019675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/>
          <p:nvPr/>
        </p:nvSpPr>
        <p:spPr>
          <a:xfrm>
            <a:off x="1194725" y="4755150"/>
            <a:ext cx="1938000" cy="390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For Loops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632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88" y="-12"/>
            <a:ext cx="53054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738" y="4733913"/>
            <a:ext cx="343852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88" y="-12"/>
            <a:ext cx="53054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725" y="4733913"/>
            <a:ext cx="343852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/>
          <p:nvPr/>
        </p:nvSpPr>
        <p:spPr>
          <a:xfrm>
            <a:off x="2445363" y="20375"/>
            <a:ext cx="407400" cy="4074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2"/>
          <p:cNvSpPr txBox="1"/>
          <p:nvPr/>
        </p:nvSpPr>
        <p:spPr>
          <a:xfrm>
            <a:off x="163600" y="1610650"/>
            <a:ext cx="31332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3500"/>
              <a:t>index variable</a:t>
            </a:r>
            <a:endParaRPr sz="3500"/>
          </a:p>
        </p:txBody>
      </p:sp>
      <p:cxnSp>
        <p:nvCxnSpPr>
          <p:cNvPr id="178" name="Google Shape;178;p32"/>
          <p:cNvCxnSpPr>
            <a:stCxn id="177" idx="0"/>
            <a:endCxn id="176" idx="3"/>
          </p:cNvCxnSpPr>
          <p:nvPr/>
        </p:nvCxnSpPr>
        <p:spPr>
          <a:xfrm rot="10800000" flipH="1">
            <a:off x="1730200" y="368050"/>
            <a:ext cx="774900" cy="124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63" y="0"/>
            <a:ext cx="53244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725" y="4733913"/>
            <a:ext cx="343852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/>
          <p:nvPr/>
        </p:nvSpPr>
        <p:spPr>
          <a:xfrm>
            <a:off x="2521538" y="0"/>
            <a:ext cx="971700" cy="4074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63" y="0"/>
            <a:ext cx="53244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725" y="4733913"/>
            <a:ext cx="343852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4"/>
          <p:cNvSpPr/>
          <p:nvPr/>
        </p:nvSpPr>
        <p:spPr>
          <a:xfrm>
            <a:off x="2521538" y="0"/>
            <a:ext cx="971700" cy="4074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4"/>
          <p:cNvSpPr txBox="1"/>
          <p:nvPr/>
        </p:nvSpPr>
        <p:spPr>
          <a:xfrm>
            <a:off x="1472275" y="2038525"/>
            <a:ext cx="4818900" cy="553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/>
              <a:t>What is the value of the index variable?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50" y="0"/>
            <a:ext cx="41814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2400" y="4752975"/>
            <a:ext cx="101917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157655"/>
            <a:ext cx="8520600" cy="65899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cs" sz="9600" dirty="0"/>
              <a:t>Review</a:t>
            </a:r>
            <a:br>
              <a:rPr lang="cs" sz="9600" dirty="0"/>
            </a:br>
            <a:r>
              <a:rPr lang="cs" sz="8800" dirty="0"/>
              <a:t>Review</a:t>
            </a:r>
            <a:br>
              <a:rPr lang="cs" sz="9600" dirty="0"/>
            </a:br>
            <a:r>
              <a:rPr lang="cs" sz="8000" dirty="0"/>
              <a:t>Review</a:t>
            </a:r>
            <a:br>
              <a:rPr lang="cs" sz="9600" dirty="0"/>
            </a:br>
            <a:r>
              <a:rPr lang="cs" sz="7200" dirty="0"/>
              <a:t>Review</a:t>
            </a:r>
            <a:br>
              <a:rPr lang="cs" sz="9600" dirty="0"/>
            </a:br>
            <a:r>
              <a:rPr lang="cs" sz="6000" dirty="0"/>
              <a:t>Review</a:t>
            </a:r>
            <a:br>
              <a:rPr lang="cs" sz="9600" dirty="0"/>
            </a:br>
            <a:r>
              <a:rPr lang="cs" sz="4800" dirty="0"/>
              <a:t>Review</a:t>
            </a:r>
            <a:endParaRPr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50" y="0"/>
            <a:ext cx="41814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2400" y="4752975"/>
            <a:ext cx="1019175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6"/>
          <p:cNvSpPr txBox="1"/>
          <p:nvPr/>
        </p:nvSpPr>
        <p:spPr>
          <a:xfrm>
            <a:off x="1472275" y="2038525"/>
            <a:ext cx="4064400" cy="50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/>
              <a:t>Can the range be an expression?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25" y="0"/>
            <a:ext cx="78581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8538" y="5229225"/>
            <a:ext cx="38004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74" y="121137"/>
            <a:ext cx="60674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075" y="4067175"/>
            <a:ext cx="469582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8"/>
          <p:cNvSpPr/>
          <p:nvPr/>
        </p:nvSpPr>
        <p:spPr>
          <a:xfrm>
            <a:off x="4454550" y="427850"/>
            <a:ext cx="478200" cy="364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8"/>
          <p:cNvSpPr txBox="1"/>
          <p:nvPr/>
        </p:nvSpPr>
        <p:spPr>
          <a:xfrm>
            <a:off x="2302775" y="2076275"/>
            <a:ext cx="72480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8"/>
          <p:cNvSpPr/>
          <p:nvPr/>
        </p:nvSpPr>
        <p:spPr>
          <a:xfrm>
            <a:off x="4332888" y="6493200"/>
            <a:ext cx="478200" cy="364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/>
          <p:nvPr/>
        </p:nvSpPr>
        <p:spPr>
          <a:xfrm>
            <a:off x="3171050" y="163575"/>
            <a:ext cx="742500" cy="302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9"/>
          <p:cNvSpPr/>
          <p:nvPr/>
        </p:nvSpPr>
        <p:spPr>
          <a:xfrm>
            <a:off x="4330125" y="553800"/>
            <a:ext cx="351000" cy="302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6381750"/>
            <a:ext cx="6029325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1"/>
          <p:cNvSpPr/>
          <p:nvPr/>
        </p:nvSpPr>
        <p:spPr>
          <a:xfrm>
            <a:off x="3134825" y="496425"/>
            <a:ext cx="386100" cy="3861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6381750"/>
            <a:ext cx="6029325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2"/>
          <p:cNvSpPr/>
          <p:nvPr/>
        </p:nvSpPr>
        <p:spPr>
          <a:xfrm>
            <a:off x="3134825" y="496425"/>
            <a:ext cx="386100" cy="3861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6019800"/>
            <a:ext cx="60293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/>
          <p:nvPr/>
        </p:nvSpPr>
        <p:spPr>
          <a:xfrm>
            <a:off x="4357500" y="533200"/>
            <a:ext cx="266700" cy="2667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3"/>
          <p:cNvSpPr/>
          <p:nvPr/>
        </p:nvSpPr>
        <p:spPr>
          <a:xfrm>
            <a:off x="5622250" y="508300"/>
            <a:ext cx="316500" cy="3165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6019800"/>
            <a:ext cx="60293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5638800"/>
            <a:ext cx="60293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5"/>
          <p:cNvSpPr/>
          <p:nvPr/>
        </p:nvSpPr>
        <p:spPr>
          <a:xfrm>
            <a:off x="4357500" y="533200"/>
            <a:ext cx="266700" cy="2667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5"/>
          <p:cNvSpPr/>
          <p:nvPr/>
        </p:nvSpPr>
        <p:spPr>
          <a:xfrm>
            <a:off x="5622250" y="508300"/>
            <a:ext cx="316500" cy="3165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43" y="189190"/>
            <a:ext cx="5625313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/>
          <p:nvPr/>
        </p:nvSpPr>
        <p:spPr>
          <a:xfrm>
            <a:off x="1686175" y="125825"/>
            <a:ext cx="969000" cy="327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3537325" y="3265350"/>
            <a:ext cx="969000" cy="327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5638800"/>
            <a:ext cx="60293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5257800"/>
            <a:ext cx="60293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7"/>
          <p:cNvSpPr/>
          <p:nvPr/>
        </p:nvSpPr>
        <p:spPr>
          <a:xfrm>
            <a:off x="4357500" y="533200"/>
            <a:ext cx="266700" cy="2667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7"/>
          <p:cNvSpPr/>
          <p:nvPr/>
        </p:nvSpPr>
        <p:spPr>
          <a:xfrm>
            <a:off x="5622250" y="508300"/>
            <a:ext cx="316500" cy="3165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7"/>
          <p:cNvSpPr/>
          <p:nvPr/>
        </p:nvSpPr>
        <p:spPr>
          <a:xfrm>
            <a:off x="3798150" y="508300"/>
            <a:ext cx="316500" cy="3165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13" y="0"/>
            <a:ext cx="741997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338" y="5257800"/>
            <a:ext cx="60293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8"/>
          <p:cNvSpPr txBox="1"/>
          <p:nvPr/>
        </p:nvSpPr>
        <p:spPr>
          <a:xfrm>
            <a:off x="1296100" y="2139200"/>
            <a:ext cx="6568500" cy="57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200"/>
              <a:t>What about the odd numbers between 10 and 14?</a:t>
            </a:r>
            <a:endParaRPr sz="2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38" y="0"/>
            <a:ext cx="74771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4963" y="4398550"/>
            <a:ext cx="5934075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9"/>
          <p:cNvSpPr/>
          <p:nvPr/>
        </p:nvSpPr>
        <p:spPr>
          <a:xfrm>
            <a:off x="3189975" y="426750"/>
            <a:ext cx="386100" cy="3861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475" y="4029075"/>
            <a:ext cx="28670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0"/>
          <p:cNvSpPr txBox="1"/>
          <p:nvPr/>
        </p:nvSpPr>
        <p:spPr>
          <a:xfrm>
            <a:off x="1994875" y="1158325"/>
            <a:ext cx="4586400" cy="729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3000"/>
              <a:t>How to do a countdown?</a:t>
            </a:r>
            <a:endParaRPr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475" y="4029075"/>
            <a:ext cx="286702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388" y="0"/>
            <a:ext cx="599122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1"/>
          <p:cNvSpPr/>
          <p:nvPr/>
        </p:nvSpPr>
        <p:spPr>
          <a:xfrm>
            <a:off x="5433088" y="371600"/>
            <a:ext cx="386100" cy="3861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013" y="3009900"/>
            <a:ext cx="28479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2"/>
          <p:cNvSpPr txBox="1"/>
          <p:nvPr/>
        </p:nvSpPr>
        <p:spPr>
          <a:xfrm>
            <a:off x="3861075" y="4467800"/>
            <a:ext cx="29142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600"/>
              <a:t>i = 0, 1, 2, …, N−1</a:t>
            </a:r>
            <a:endParaRPr sz="2600"/>
          </a:p>
        </p:txBody>
      </p:sp>
      <p:sp>
        <p:nvSpPr>
          <p:cNvPr id="318" name="Google Shape;318;p52"/>
          <p:cNvSpPr/>
          <p:nvPr/>
        </p:nvSpPr>
        <p:spPr>
          <a:xfrm>
            <a:off x="4357500" y="4614900"/>
            <a:ext cx="303300" cy="3033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52"/>
          <p:cNvSpPr/>
          <p:nvPr/>
        </p:nvSpPr>
        <p:spPr>
          <a:xfrm>
            <a:off x="5888875" y="4614900"/>
            <a:ext cx="886500" cy="3033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838" y="2981325"/>
            <a:ext cx="33623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3"/>
          <p:cNvSpPr txBox="1"/>
          <p:nvPr/>
        </p:nvSpPr>
        <p:spPr>
          <a:xfrm>
            <a:off x="3861075" y="4467800"/>
            <a:ext cx="44034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600"/>
              <a:t>i = M, M+1, M+2, …, N−1</a:t>
            </a:r>
            <a:endParaRPr sz="2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763" y="2962275"/>
            <a:ext cx="380047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4"/>
          <p:cNvSpPr txBox="1"/>
          <p:nvPr/>
        </p:nvSpPr>
        <p:spPr>
          <a:xfrm>
            <a:off x="3355450" y="4467800"/>
            <a:ext cx="49089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600"/>
              <a:t>i = M, M+S, M+2S, M+3S, …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600"/>
              <a:t>i &lt; N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43" y="152400"/>
            <a:ext cx="5625313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/>
        </p:nvSpPr>
        <p:spPr>
          <a:xfrm>
            <a:off x="3070350" y="2894200"/>
            <a:ext cx="465600" cy="327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38025" y="4984475"/>
            <a:ext cx="465600" cy="327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38" y="152400"/>
            <a:ext cx="5625313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/>
          <p:nvPr/>
        </p:nvSpPr>
        <p:spPr>
          <a:xfrm>
            <a:off x="2692850" y="3265350"/>
            <a:ext cx="4165200" cy="327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2895600" y="3971425"/>
            <a:ext cx="4352400" cy="327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38" y="152400"/>
            <a:ext cx="5625313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/>
          <p:nvPr/>
        </p:nvSpPr>
        <p:spPr>
          <a:xfrm>
            <a:off x="4467150" y="3265350"/>
            <a:ext cx="616500" cy="327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5008225" y="3971425"/>
            <a:ext cx="415200" cy="327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43" y="189930"/>
            <a:ext cx="5625313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/>
          <p:nvPr/>
        </p:nvSpPr>
        <p:spPr>
          <a:xfrm>
            <a:off x="3171050" y="3265350"/>
            <a:ext cx="465600" cy="327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3435275" y="3946250"/>
            <a:ext cx="415200" cy="327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5940800" y="3946250"/>
            <a:ext cx="415200" cy="327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5602450" y="3265350"/>
            <a:ext cx="415200" cy="327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20"/>
          <p:cNvGraphicFramePr/>
          <p:nvPr/>
        </p:nvGraphicFramePr>
        <p:xfrm>
          <a:off x="1484303" y="2693659"/>
          <a:ext cx="6175375" cy="1464990"/>
        </p:xfrm>
        <a:graphic>
          <a:graphicData uri="http://schemas.openxmlformats.org/drawingml/2006/table">
            <a:tbl>
              <a:tblPr>
                <a:noFill/>
                <a:tableStyleId>{46A2E5B0-2424-4AEC-A88C-94B50B0D736D}</a:tableStyleId>
              </a:tblPr>
              <a:tblGrid>
                <a:gridCol w="19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onsolas"/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onsolas"/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cs" sz="18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(2 == 3)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onsolas"/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onsolas"/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lang="cs" sz="18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(2 == 3) </a:t>
                      </a:r>
                      <a:r>
                        <a:rPr lang="cs" sz="1800" b="1" i="0" u="none" strike="noStrike" cap="non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cs" sz="18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(-1 &lt; 5)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onsolas"/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onsolas"/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lang="cs" sz="18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(2 == 3) </a:t>
                      </a:r>
                      <a:r>
                        <a:rPr lang="cs" sz="1800" b="1" i="0" u="none" strike="noStrike" cap="non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cs" sz="18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(-1 &lt; 5)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onsolas"/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311700" y="2081047"/>
            <a:ext cx="8520600" cy="42356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42900">
              <a:spcBef>
                <a:spcPts val="300"/>
              </a:spcBef>
              <a:defRPr sz="18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66ABD9-A3BB-2540-B336-E07C76D71F8F}"/>
              </a:ext>
            </a:extLst>
          </p:cNvPr>
          <p:cNvSpPr txBox="1"/>
          <p:nvPr/>
        </p:nvSpPr>
        <p:spPr>
          <a:xfrm>
            <a:off x="1450428" y="315310"/>
            <a:ext cx="687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Any Questions So Far?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5FB12-40CF-4B47-A674-3E7BF8100E84}"/>
              </a:ext>
            </a:extLst>
          </p:cNvPr>
          <p:cNvSpPr txBox="1"/>
          <p:nvPr/>
        </p:nvSpPr>
        <p:spPr>
          <a:xfrm>
            <a:off x="466344" y="2656101"/>
            <a:ext cx="8238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questions now or anytime ask them in chat, or </a:t>
            </a:r>
            <a:r>
              <a:rPr lang="en-US" sz="2400" b="1"/>
              <a:t>on ed</a:t>
            </a:r>
            <a:r>
              <a:rPr lang="en-US" sz="2400" b="1" dirty="0"/>
              <a:t>.</a:t>
            </a:r>
          </a:p>
          <a:p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541</Words>
  <Application>Microsoft Macintosh PowerPoint</Application>
  <PresentationFormat>On-screen Show (4:3)</PresentationFormat>
  <Paragraphs>86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Century Gothic</vt:lpstr>
      <vt:lpstr>Calibri</vt:lpstr>
      <vt:lpstr>Arial</vt:lpstr>
      <vt:lpstr>Consolas</vt:lpstr>
      <vt:lpstr>Simple Light</vt:lpstr>
      <vt:lpstr>PowerPoint Presentation</vt:lpstr>
      <vt:lpstr>Review Review Review Review Review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num1 = num1 + 1  same as    num1 += 1  num2 = num2 - 4  same as    num2 -= 4  num3 = num3 * 2  same as   num3 *= 2  num1 = num1 / 2  same as   num1 /= 2   Generally:  variable  =  variable  operator  (expression)  is same as: variable  operator=  expression</vt:lpstr>
      <vt:lpstr>PowerPoint Presentation</vt:lpstr>
      <vt:lpstr>PowerPoint Presentation</vt:lpstr>
      <vt:lpstr>PowerPoint Presentation</vt:lpstr>
      <vt:lpstr>For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Case, Doug</cp:lastModifiedBy>
  <cp:revision>39</cp:revision>
  <dcterms:modified xsi:type="dcterms:W3CDTF">2021-07-11T18:32:29Z</dcterms:modified>
</cp:coreProperties>
</file>